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Lst>
  <p:sldSz cy="6858000" cx="9144000"/>
  <p:notesSz cx="6858000" cy="9144000"/>
  <p:embeddedFontLst>
    <p:embeddedFont>
      <p:font typeface="Tahoma"/>
      <p:regular r:id="rId56"/>
      <p:bold r:id="rId5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11" Type="http://schemas.openxmlformats.org/officeDocument/2006/relationships/slide" Target="slides/slide6.xml"/><Relationship Id="rId55" Type="http://schemas.openxmlformats.org/officeDocument/2006/relationships/slide" Target="slides/slide50.xml"/><Relationship Id="rId10" Type="http://schemas.openxmlformats.org/officeDocument/2006/relationships/slide" Target="slides/slide5.xml"/><Relationship Id="rId54" Type="http://schemas.openxmlformats.org/officeDocument/2006/relationships/slide" Target="slides/slide49.xml"/><Relationship Id="rId13" Type="http://schemas.openxmlformats.org/officeDocument/2006/relationships/slide" Target="slides/slide8.xml"/><Relationship Id="rId57" Type="http://schemas.openxmlformats.org/officeDocument/2006/relationships/font" Target="fonts/Tahoma-bold.fntdata"/><Relationship Id="rId12" Type="http://schemas.openxmlformats.org/officeDocument/2006/relationships/slide" Target="slides/slide7.xml"/><Relationship Id="rId56" Type="http://schemas.openxmlformats.org/officeDocument/2006/relationships/font" Target="fonts/Tahoma-regular.fntdata"/><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5" name="Shape 315"/>
        <p:cNvGrpSpPr/>
        <p:nvPr/>
      </p:nvGrpSpPr>
      <p:grpSpPr>
        <a:xfrm>
          <a:off x="0" y="0"/>
          <a:ext cx="0" cy="0"/>
          <a:chOff x="0" y="0"/>
          <a:chExt cx="0" cy="0"/>
        </a:xfrm>
      </p:grpSpPr>
      <p:sp>
        <p:nvSpPr>
          <p:cNvPr id="316" name="Google Shape;316;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7" name="Google Shape;317;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3" name="Google Shape;343;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7" name="Google Shape;367;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2" name="Shape 372"/>
        <p:cNvGrpSpPr/>
        <p:nvPr/>
      </p:nvGrpSpPr>
      <p:grpSpPr>
        <a:xfrm>
          <a:off x="0" y="0"/>
          <a:ext cx="0" cy="0"/>
          <a:chOff x="0" y="0"/>
          <a:chExt cx="0" cy="0"/>
        </a:xfrm>
      </p:grpSpPr>
      <p:sp>
        <p:nvSpPr>
          <p:cNvPr id="373" name="Google Shape;373;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9" name="Shape 379"/>
        <p:cNvGrpSpPr/>
        <p:nvPr/>
      </p:nvGrpSpPr>
      <p:grpSpPr>
        <a:xfrm>
          <a:off x="0" y="0"/>
          <a:ext cx="0" cy="0"/>
          <a:chOff x="0" y="0"/>
          <a:chExt cx="0" cy="0"/>
        </a:xfrm>
      </p:grpSpPr>
      <p:sp>
        <p:nvSpPr>
          <p:cNvPr id="380" name="Google Shape;380;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6" name="Shape 386"/>
        <p:cNvGrpSpPr/>
        <p:nvPr/>
      </p:nvGrpSpPr>
      <p:grpSpPr>
        <a:xfrm>
          <a:off x="0" y="0"/>
          <a:ext cx="0" cy="0"/>
          <a:chOff x="0" y="0"/>
          <a:chExt cx="0" cy="0"/>
        </a:xfrm>
      </p:grpSpPr>
      <p:sp>
        <p:nvSpPr>
          <p:cNvPr id="387" name="Google Shape;387;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3" name="Shape 393"/>
        <p:cNvGrpSpPr/>
        <p:nvPr/>
      </p:nvGrpSpPr>
      <p:grpSpPr>
        <a:xfrm>
          <a:off x="0" y="0"/>
          <a:ext cx="0" cy="0"/>
          <a:chOff x="0" y="0"/>
          <a:chExt cx="0" cy="0"/>
        </a:xfrm>
      </p:grpSpPr>
      <p:sp>
        <p:nvSpPr>
          <p:cNvPr id="394" name="Google Shape;394;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5" name="Google Shape;395;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0" name="Shape 400"/>
        <p:cNvGrpSpPr/>
        <p:nvPr/>
      </p:nvGrpSpPr>
      <p:grpSpPr>
        <a:xfrm>
          <a:off x="0" y="0"/>
          <a:ext cx="0" cy="0"/>
          <a:chOff x="0" y="0"/>
          <a:chExt cx="0" cy="0"/>
        </a:xfrm>
      </p:grpSpPr>
      <p:sp>
        <p:nvSpPr>
          <p:cNvPr id="401" name="Google Shape;401;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2" name="Google Shape;402;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7" name="Shape 407"/>
        <p:cNvGrpSpPr/>
        <p:nvPr/>
      </p:nvGrpSpPr>
      <p:grpSpPr>
        <a:xfrm>
          <a:off x="0" y="0"/>
          <a:ext cx="0" cy="0"/>
          <a:chOff x="0" y="0"/>
          <a:chExt cx="0" cy="0"/>
        </a:xfrm>
      </p:grpSpPr>
      <p:sp>
        <p:nvSpPr>
          <p:cNvPr id="408" name="Google Shape;408;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9" name="Google Shape;409;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5" name="Shape 415"/>
        <p:cNvGrpSpPr/>
        <p:nvPr/>
      </p:nvGrpSpPr>
      <p:grpSpPr>
        <a:xfrm>
          <a:off x="0" y="0"/>
          <a:ext cx="0" cy="0"/>
          <a:chOff x="0" y="0"/>
          <a:chExt cx="0" cy="0"/>
        </a:xfrm>
      </p:grpSpPr>
      <p:sp>
        <p:nvSpPr>
          <p:cNvPr id="416" name="Google Shape;416;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7" name="Google Shape;417;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2" name="Shape 422"/>
        <p:cNvGrpSpPr/>
        <p:nvPr/>
      </p:nvGrpSpPr>
      <p:grpSpPr>
        <a:xfrm>
          <a:off x="0" y="0"/>
          <a:ext cx="0" cy="0"/>
          <a:chOff x="0" y="0"/>
          <a:chExt cx="0" cy="0"/>
        </a:xfrm>
      </p:grpSpPr>
      <p:sp>
        <p:nvSpPr>
          <p:cNvPr id="423" name="Google Shape;423;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4" name="Google Shape;424;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31" name="Google Shape;431;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1" name="Shape 461"/>
        <p:cNvGrpSpPr/>
        <p:nvPr/>
      </p:nvGrpSpPr>
      <p:grpSpPr>
        <a:xfrm>
          <a:off x="0" y="0"/>
          <a:ext cx="0" cy="0"/>
          <a:chOff x="0" y="0"/>
          <a:chExt cx="0" cy="0"/>
        </a:xfrm>
      </p:grpSpPr>
      <p:sp>
        <p:nvSpPr>
          <p:cNvPr id="462" name="Google Shape;462;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63" name="Google Shape;463;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7" name="Shape 467"/>
        <p:cNvGrpSpPr/>
        <p:nvPr/>
      </p:nvGrpSpPr>
      <p:grpSpPr>
        <a:xfrm>
          <a:off x="0" y="0"/>
          <a:ext cx="0" cy="0"/>
          <a:chOff x="0" y="0"/>
          <a:chExt cx="0" cy="0"/>
        </a:xfrm>
      </p:grpSpPr>
      <p:sp>
        <p:nvSpPr>
          <p:cNvPr id="468" name="Google Shape;468;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69" name="Google Shape;469;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3" name="Shape 473"/>
        <p:cNvGrpSpPr/>
        <p:nvPr/>
      </p:nvGrpSpPr>
      <p:grpSpPr>
        <a:xfrm>
          <a:off x="0" y="0"/>
          <a:ext cx="0" cy="0"/>
          <a:chOff x="0" y="0"/>
          <a:chExt cx="0" cy="0"/>
        </a:xfrm>
      </p:grpSpPr>
      <p:sp>
        <p:nvSpPr>
          <p:cNvPr id="474" name="Google Shape;474;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5" name="Google Shape;475;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9" name="Shape 479"/>
        <p:cNvGrpSpPr/>
        <p:nvPr/>
      </p:nvGrpSpPr>
      <p:grpSpPr>
        <a:xfrm>
          <a:off x="0" y="0"/>
          <a:ext cx="0" cy="0"/>
          <a:chOff x="0" y="0"/>
          <a:chExt cx="0" cy="0"/>
        </a:xfrm>
      </p:grpSpPr>
      <p:sp>
        <p:nvSpPr>
          <p:cNvPr id="480" name="Google Shape;480;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81" name="Google Shape;481;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5" name="Shape 485"/>
        <p:cNvGrpSpPr/>
        <p:nvPr/>
      </p:nvGrpSpPr>
      <p:grpSpPr>
        <a:xfrm>
          <a:off x="0" y="0"/>
          <a:ext cx="0" cy="0"/>
          <a:chOff x="0" y="0"/>
          <a:chExt cx="0" cy="0"/>
        </a:xfrm>
      </p:grpSpPr>
      <p:sp>
        <p:nvSpPr>
          <p:cNvPr id="486" name="Google Shape;486;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87" name="Google Shape;487;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1" name="Shape 491"/>
        <p:cNvGrpSpPr/>
        <p:nvPr/>
      </p:nvGrpSpPr>
      <p:grpSpPr>
        <a:xfrm>
          <a:off x="0" y="0"/>
          <a:ext cx="0" cy="0"/>
          <a:chOff x="0" y="0"/>
          <a:chExt cx="0" cy="0"/>
        </a:xfrm>
      </p:grpSpPr>
      <p:sp>
        <p:nvSpPr>
          <p:cNvPr id="492" name="Google Shape;492;p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3" name="Google Shape;493;p4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7" name="Shape 497"/>
        <p:cNvGrpSpPr/>
        <p:nvPr/>
      </p:nvGrpSpPr>
      <p:grpSpPr>
        <a:xfrm>
          <a:off x="0" y="0"/>
          <a:ext cx="0" cy="0"/>
          <a:chOff x="0" y="0"/>
          <a:chExt cx="0" cy="0"/>
        </a:xfrm>
      </p:grpSpPr>
      <p:sp>
        <p:nvSpPr>
          <p:cNvPr id="498" name="Google Shape;498;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9" name="Google Shape;499;p4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3" name="Shape 503"/>
        <p:cNvGrpSpPr/>
        <p:nvPr/>
      </p:nvGrpSpPr>
      <p:grpSpPr>
        <a:xfrm>
          <a:off x="0" y="0"/>
          <a:ext cx="0" cy="0"/>
          <a:chOff x="0" y="0"/>
          <a:chExt cx="0" cy="0"/>
        </a:xfrm>
      </p:grpSpPr>
      <p:sp>
        <p:nvSpPr>
          <p:cNvPr id="504" name="Google Shape;504;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05" name="Google Shape;505;p4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8" name="Shape 508"/>
        <p:cNvGrpSpPr/>
        <p:nvPr/>
      </p:nvGrpSpPr>
      <p:grpSpPr>
        <a:xfrm>
          <a:off x="0" y="0"/>
          <a:ext cx="0" cy="0"/>
          <a:chOff x="0" y="0"/>
          <a:chExt cx="0" cy="0"/>
        </a:xfrm>
      </p:grpSpPr>
      <p:sp>
        <p:nvSpPr>
          <p:cNvPr id="509" name="Google Shape;509;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10" name="Google Shape;510;p4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3" name="Shape 513"/>
        <p:cNvGrpSpPr/>
        <p:nvPr/>
      </p:nvGrpSpPr>
      <p:grpSpPr>
        <a:xfrm>
          <a:off x="0" y="0"/>
          <a:ext cx="0" cy="0"/>
          <a:chOff x="0" y="0"/>
          <a:chExt cx="0" cy="0"/>
        </a:xfrm>
      </p:grpSpPr>
      <p:sp>
        <p:nvSpPr>
          <p:cNvPr id="514" name="Google Shape;514;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15" name="Google Shape;515;p4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8" name="Shape 518"/>
        <p:cNvGrpSpPr/>
        <p:nvPr/>
      </p:nvGrpSpPr>
      <p:grpSpPr>
        <a:xfrm>
          <a:off x="0" y="0"/>
          <a:ext cx="0" cy="0"/>
          <a:chOff x="0" y="0"/>
          <a:chExt cx="0" cy="0"/>
        </a:xfrm>
      </p:grpSpPr>
      <p:sp>
        <p:nvSpPr>
          <p:cNvPr id="519" name="Google Shape;519;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20" name="Google Shape;520;p4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3" name="Shape 523"/>
        <p:cNvGrpSpPr/>
        <p:nvPr/>
      </p:nvGrpSpPr>
      <p:grpSpPr>
        <a:xfrm>
          <a:off x="0" y="0"/>
          <a:ext cx="0" cy="0"/>
          <a:chOff x="0" y="0"/>
          <a:chExt cx="0" cy="0"/>
        </a:xfrm>
      </p:grpSpPr>
      <p:sp>
        <p:nvSpPr>
          <p:cNvPr id="524" name="Google Shape;524;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25" name="Google Shape;525;p4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1" name="Shape 591"/>
        <p:cNvGrpSpPr/>
        <p:nvPr/>
      </p:nvGrpSpPr>
      <p:grpSpPr>
        <a:xfrm>
          <a:off x="0" y="0"/>
          <a:ext cx="0" cy="0"/>
          <a:chOff x="0" y="0"/>
          <a:chExt cx="0" cy="0"/>
        </a:xfrm>
      </p:grpSpPr>
      <p:sp>
        <p:nvSpPr>
          <p:cNvPr id="592" name="Google Shape;592;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93" name="Google Shape;593;p4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7" name="Shape 597"/>
        <p:cNvGrpSpPr/>
        <p:nvPr/>
      </p:nvGrpSpPr>
      <p:grpSpPr>
        <a:xfrm>
          <a:off x="0" y="0"/>
          <a:ext cx="0" cy="0"/>
          <a:chOff x="0" y="0"/>
          <a:chExt cx="0" cy="0"/>
        </a:xfrm>
      </p:grpSpPr>
      <p:sp>
        <p:nvSpPr>
          <p:cNvPr id="598" name="Google Shape;598;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99" name="Google Shape;599;p5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 name="Google Shape;13;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p:txBody>
      </p:sp>
      <p:sp>
        <p:nvSpPr>
          <p:cNvPr id="14" name="Google Shape;14;p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5" name="Google Shape;15;p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6" name="Google Shape;16;p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3" name="Shape 63"/>
        <p:cNvGrpSpPr/>
        <p:nvPr/>
      </p:nvGrpSpPr>
      <p:grpSpPr>
        <a:xfrm>
          <a:off x="0" y="0"/>
          <a:ext cx="0" cy="0"/>
          <a:chOff x="0" y="0"/>
          <a:chExt cx="0" cy="0"/>
        </a:xfrm>
      </p:grpSpPr>
      <p:sp>
        <p:nvSpPr>
          <p:cNvPr id="64" name="Google Shape;64;p1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5" name="Google Shape;65;p11"/>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66" name="Google Shape;66;p11"/>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67" name="Google Shape;67;p11"/>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68" name="Google Shape;68;p11"/>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69" name="Google Shape;69;p1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0" name="Google Shape;70;p1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1" name="Google Shape;71;p1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2" name="Shape 72"/>
        <p:cNvGrpSpPr/>
        <p:nvPr/>
      </p:nvGrpSpPr>
      <p:grpSpPr>
        <a:xfrm>
          <a:off x="0" y="0"/>
          <a:ext cx="0" cy="0"/>
          <a:chOff x="0" y="0"/>
          <a:chExt cx="0" cy="0"/>
        </a:xfrm>
      </p:grpSpPr>
      <p:sp>
        <p:nvSpPr>
          <p:cNvPr id="73" name="Google Shape;73;p1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4" name="Google Shape;74;p12"/>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75" name="Google Shape;75;p12"/>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76" name="Google Shape;76;p1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7" name="Google Shape;77;p1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8" name="Google Shape;78;p1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9" name="Shape 79"/>
        <p:cNvGrpSpPr/>
        <p:nvPr/>
      </p:nvGrpSpPr>
      <p:grpSpPr>
        <a:xfrm>
          <a:off x="0" y="0"/>
          <a:ext cx="0" cy="0"/>
          <a:chOff x="0" y="0"/>
          <a:chExt cx="0" cy="0"/>
        </a:xfrm>
      </p:grpSpPr>
      <p:sp>
        <p:nvSpPr>
          <p:cNvPr id="80" name="Google Shape;80;p13"/>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1" name="Google Shape;81;p13"/>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82" name="Google Shape;82;p1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83" name="Google Shape;83;p1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84" name="Google Shape;84;p1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7" name="Shape 17"/>
        <p:cNvGrpSpPr/>
        <p:nvPr/>
      </p:nvGrpSpPr>
      <p:grpSpPr>
        <a:xfrm>
          <a:off x="0" y="0"/>
          <a:ext cx="0" cy="0"/>
          <a:chOff x="0" y="0"/>
          <a:chExt cx="0" cy="0"/>
        </a:xfrm>
      </p:grpSpPr>
      <p:sp>
        <p:nvSpPr>
          <p:cNvPr id="18" name="Google Shape;18;p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9" name="Google Shape;19;p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0" name="Google Shape;20;p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1" name="Google Shape;21;p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2" name="Shape 22"/>
        <p:cNvGrpSpPr/>
        <p:nvPr/>
      </p:nvGrpSpPr>
      <p:grpSpPr>
        <a:xfrm>
          <a:off x="0" y="0"/>
          <a:ext cx="0" cy="0"/>
          <a:chOff x="0" y="0"/>
          <a:chExt cx="0" cy="0"/>
        </a:xfrm>
      </p:grpSpPr>
      <p:sp>
        <p:nvSpPr>
          <p:cNvPr id="23" name="Google Shape;23;p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4" name="Google Shape;24;p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5" name="Google Shape;25;p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8" name="Google Shape;28;p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9" name="Google Shape;29;p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0" name="Google Shape;30;p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1" name="Google Shape;31;p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able" type="tbl">
  <p:cSld name="TABLE">
    <p:spTree>
      <p:nvGrpSpPr>
        <p:cNvPr id="32" name="Shape 32"/>
        <p:cNvGrpSpPr/>
        <p:nvPr/>
      </p:nvGrpSpPr>
      <p:grpSpPr>
        <a:xfrm>
          <a:off x="0" y="0"/>
          <a:ext cx="0" cy="0"/>
          <a:chOff x="0" y="0"/>
          <a:chExt cx="0" cy="0"/>
        </a:xfrm>
      </p:grpSpPr>
      <p:sp>
        <p:nvSpPr>
          <p:cNvPr id="33" name="Google Shape;33;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4" name="Google Shape;34;p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5" name="Google Shape;35;p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6" name="Google Shape;36;p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7" name="Shape 37"/>
        <p:cNvGrpSpPr/>
        <p:nvPr/>
      </p:nvGrpSpPr>
      <p:grpSpPr>
        <a:xfrm>
          <a:off x="0" y="0"/>
          <a:ext cx="0" cy="0"/>
          <a:chOff x="0" y="0"/>
          <a:chExt cx="0" cy="0"/>
        </a:xfrm>
      </p:grpSpPr>
      <p:sp>
        <p:nvSpPr>
          <p:cNvPr id="38" name="Google Shape;38;p7"/>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9" name="Google Shape;39;p7"/>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0" name="Google Shape;40;p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1" name="Google Shape;41;p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2" name="Google Shape;42;p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3" name="Shape 43"/>
        <p:cNvGrpSpPr/>
        <p:nvPr/>
      </p:nvGrpSpPr>
      <p:grpSpPr>
        <a:xfrm>
          <a:off x="0" y="0"/>
          <a:ext cx="0" cy="0"/>
          <a:chOff x="0" y="0"/>
          <a:chExt cx="0" cy="0"/>
        </a:xfrm>
      </p:grpSpPr>
      <p:sp>
        <p:nvSpPr>
          <p:cNvPr id="44" name="Google Shape;44;p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5" name="Google Shape;45;p8"/>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6" name="Google Shape;46;p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7" name="Google Shape;47;p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8" name="Google Shape;48;p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49" name="Shape 49"/>
        <p:cNvGrpSpPr/>
        <p:nvPr/>
      </p:nvGrpSpPr>
      <p:grpSpPr>
        <a:xfrm>
          <a:off x="0" y="0"/>
          <a:ext cx="0" cy="0"/>
          <a:chOff x="0" y="0"/>
          <a:chExt cx="0" cy="0"/>
        </a:xfrm>
      </p:grpSpPr>
      <p:sp>
        <p:nvSpPr>
          <p:cNvPr id="50" name="Google Shape;50;p9"/>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1" name="Google Shape;51;p9"/>
          <p:cNvSpPr/>
          <p:nvPr>
            <p:ph idx="2" type="pic"/>
          </p:nvPr>
        </p:nvSpPr>
        <p:spPr>
          <a:xfrm>
            <a:off x="1792288" y="612775"/>
            <a:ext cx="5486400" cy="4114800"/>
          </a:xfrm>
          <a:prstGeom prst="rect">
            <a:avLst/>
          </a:prstGeom>
          <a:noFill/>
          <a:ln>
            <a:noFill/>
          </a:ln>
        </p:spPr>
      </p:sp>
      <p:sp>
        <p:nvSpPr>
          <p:cNvPr id="52" name="Google Shape;52;p9"/>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53" name="Google Shape;53;p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4" name="Google Shape;54;p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5" name="Google Shape;55;p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6" name="Shape 56"/>
        <p:cNvGrpSpPr/>
        <p:nvPr/>
      </p:nvGrpSpPr>
      <p:grpSpPr>
        <a:xfrm>
          <a:off x="0" y="0"/>
          <a:ext cx="0" cy="0"/>
          <a:chOff x="0" y="0"/>
          <a:chExt cx="0" cy="0"/>
        </a:xfrm>
      </p:grpSpPr>
      <p:sp>
        <p:nvSpPr>
          <p:cNvPr id="57" name="Google Shape;57;p10"/>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8" name="Google Shape;58;p10"/>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59" name="Google Shape;59;p10"/>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60" name="Google Shape;60;p1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1" name="Google Shape;61;p1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2" name="Google Shape;62;p1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181847"/>
            </a:gs>
            <a:gs pos="100000">
              <a:srgbClr val="333399"/>
            </a:gs>
          </a:gsLst>
          <a:lin ang="5400000" scaled="0"/>
        </a:gra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7" name="Google Shape;7;p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ctr">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7.xml"/><Relationship Id="rId3" Type="http://schemas.openxmlformats.org/officeDocument/2006/relationships/image" Target="../media/image1.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9.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3.xml"/><Relationship Id="rId3" Type="http://schemas.openxmlformats.org/officeDocument/2006/relationships/image" Target="../media/image4.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7.xml"/><Relationship Id="rId3" Type="http://schemas.openxmlformats.org/officeDocument/2006/relationships/image" Target="../media/image3.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Measures of disease frequency</a:t>
            </a:r>
            <a:endParaRPr/>
          </a:p>
        </p:txBody>
      </p:sp>
      <p:sp>
        <p:nvSpPr>
          <p:cNvPr id="90" name="Google Shape;90;p14"/>
          <p:cNvSpPr txBox="1"/>
          <p:nvPr/>
        </p:nvSpPr>
        <p:spPr>
          <a:xfrm>
            <a:off x="6858000" y="6096000"/>
            <a:ext cx="1641475"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cap="none" strike="noStrike">
                <a:solidFill>
                  <a:schemeClr val="lt1"/>
                </a:solidFill>
                <a:latin typeface="Arial"/>
                <a:ea typeface="Arial"/>
                <a:cs typeface="Arial"/>
                <a:sym typeface="Arial"/>
              </a:rPr>
              <a:t>Lecture- 2</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2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0" i="1" lang="en-US" sz="4000" u="none">
                <a:solidFill>
                  <a:srgbClr val="FFCC00"/>
                </a:solidFill>
                <a:latin typeface="Arial"/>
                <a:ea typeface="Arial"/>
                <a:cs typeface="Arial"/>
                <a:sym typeface="Arial"/>
              </a:rPr>
              <a:t>Measures of disease frequency</a:t>
            </a:r>
            <a:br>
              <a:rPr b="0" i="1" lang="en-US" sz="4000" u="none">
                <a:solidFill>
                  <a:srgbClr val="FFCC00"/>
                </a:solidFill>
                <a:latin typeface="Arial"/>
                <a:ea typeface="Arial"/>
                <a:cs typeface="Arial"/>
                <a:sym typeface="Arial"/>
              </a:rPr>
            </a:br>
            <a:r>
              <a:rPr b="1" i="1" lang="en-US" sz="4000" u="none">
                <a:solidFill>
                  <a:srgbClr val="FFCC00"/>
                </a:solidFill>
                <a:latin typeface="Arial"/>
                <a:ea typeface="Arial"/>
                <a:cs typeface="Arial"/>
                <a:sym typeface="Arial"/>
              </a:rPr>
              <a:t>Incidence rate</a:t>
            </a:r>
            <a:endParaRPr/>
          </a:p>
        </p:txBody>
      </p:sp>
      <p:sp>
        <p:nvSpPr>
          <p:cNvPr id="220" name="Google Shape;220;p23"/>
          <p:cNvSpPr txBox="1"/>
          <p:nvPr/>
        </p:nvSpPr>
        <p:spPr>
          <a:xfrm>
            <a:off x="304800" y="3581400"/>
            <a:ext cx="8382000" cy="519112"/>
          </a:xfrm>
          <a:prstGeom prst="rect">
            <a:avLst/>
          </a:prstGeom>
          <a:noFill/>
          <a:ln>
            <a:noFill/>
          </a:ln>
        </p:spPr>
        <p:txBody>
          <a:bodyPr anchorCtr="0" anchor="t" bIns="45700" lIns="91425" spcFirstLastPara="1" rIns="91425" wrap="square" tIns="45700">
            <a:spAutoFit/>
          </a:bodyPr>
          <a:lstStyle/>
          <a:p>
            <a:pPr indent="-177800" lvl="0" marL="0" marR="0" rtl="0" algn="l">
              <a:lnSpc>
                <a:spcPct val="100000"/>
              </a:lnSpc>
              <a:spcBef>
                <a:spcPts val="0"/>
              </a:spcBef>
              <a:spcAft>
                <a:spcPts val="0"/>
              </a:spcAft>
              <a:buClr>
                <a:schemeClr val="lt1"/>
              </a:buClr>
              <a:buSzPts val="2800"/>
              <a:buFont typeface="Arial"/>
              <a:buChar char="•"/>
            </a:pPr>
            <a:r>
              <a:rPr b="0" i="0" lang="en-US" sz="2800" u="none">
                <a:solidFill>
                  <a:schemeClr val="lt1"/>
                </a:solidFill>
                <a:latin typeface="Arial"/>
                <a:ea typeface="Arial"/>
                <a:cs typeface="Arial"/>
                <a:sym typeface="Arial"/>
              </a:rPr>
              <a:t> Incidence rate is not a probability. Ranges (0,∞ )</a:t>
            </a:r>
            <a:endParaRPr/>
          </a:p>
        </p:txBody>
      </p:sp>
      <p:sp>
        <p:nvSpPr>
          <p:cNvPr id="221" name="Google Shape;221;p23"/>
          <p:cNvSpPr txBox="1"/>
          <p:nvPr/>
        </p:nvSpPr>
        <p:spPr>
          <a:xfrm>
            <a:off x="304800" y="4191000"/>
            <a:ext cx="7696200" cy="519112"/>
          </a:xfrm>
          <a:prstGeom prst="rect">
            <a:avLst/>
          </a:prstGeom>
          <a:noFill/>
          <a:ln>
            <a:noFill/>
          </a:ln>
        </p:spPr>
        <p:txBody>
          <a:bodyPr anchorCtr="0" anchor="t" bIns="45700" lIns="91425" spcFirstLastPara="1" rIns="91425" wrap="square" tIns="45700">
            <a:spAutoFit/>
          </a:bodyPr>
          <a:lstStyle/>
          <a:p>
            <a:pPr indent="-177800" lvl="0" marL="0" marR="0" rtl="0" algn="l">
              <a:lnSpc>
                <a:spcPct val="100000"/>
              </a:lnSpc>
              <a:spcBef>
                <a:spcPts val="0"/>
              </a:spcBef>
              <a:spcAft>
                <a:spcPts val="0"/>
              </a:spcAft>
              <a:buClr>
                <a:srgbClr val="FFCC00"/>
              </a:buClr>
              <a:buSzPts val="2800"/>
              <a:buFont typeface="Arial"/>
              <a:buChar char="•"/>
            </a:pPr>
            <a:r>
              <a:rPr b="0" i="0" lang="en-US" sz="2800" u="none">
                <a:solidFill>
                  <a:srgbClr val="FFCC00"/>
                </a:solidFill>
                <a:latin typeface="Arial"/>
                <a:ea typeface="Arial"/>
                <a:cs typeface="Arial"/>
                <a:sym typeface="Arial"/>
              </a:rPr>
              <a:t> Incidence rate is an instantaneous concept</a:t>
            </a:r>
            <a:endParaRPr/>
          </a:p>
        </p:txBody>
      </p:sp>
      <p:sp>
        <p:nvSpPr>
          <p:cNvPr id="222" name="Google Shape;222;p23"/>
          <p:cNvSpPr txBox="1"/>
          <p:nvPr/>
        </p:nvSpPr>
        <p:spPr>
          <a:xfrm>
            <a:off x="609600" y="4800600"/>
            <a:ext cx="7772400" cy="1801812"/>
          </a:xfrm>
          <a:prstGeom prst="rect">
            <a:avLst/>
          </a:prstGeom>
          <a:noFill/>
          <a:ln>
            <a:noFill/>
          </a:ln>
        </p:spPr>
        <p:txBody>
          <a:bodyPr anchorCtr="0" anchor="t" bIns="45700" lIns="91425" spcFirstLastPara="1" rIns="91425" wrap="square" tIns="45700">
            <a:spAutoFit/>
          </a:bodyPr>
          <a:lstStyle/>
          <a:p>
            <a:pPr indent="-177800" lvl="0" marL="0" marR="0" rtl="0" algn="l">
              <a:lnSpc>
                <a:spcPct val="100000"/>
              </a:lnSpc>
              <a:spcBef>
                <a:spcPts val="0"/>
              </a:spcBef>
              <a:spcAft>
                <a:spcPts val="0"/>
              </a:spcAft>
              <a:buClr>
                <a:schemeClr val="lt1"/>
              </a:buClr>
              <a:buSzPts val="2800"/>
              <a:buFont typeface="Arial"/>
              <a:buChar char="•"/>
            </a:pPr>
            <a:r>
              <a:rPr b="1" i="0" lang="en-US" sz="2800" u="none">
                <a:solidFill>
                  <a:schemeClr val="lt1"/>
                </a:solidFill>
                <a:latin typeface="Arial"/>
                <a:ea typeface="Arial"/>
                <a:cs typeface="Arial"/>
                <a:sym typeface="Arial"/>
              </a:rPr>
              <a:t> Mortality (incidence rate)</a:t>
            </a:r>
            <a:endParaRPr/>
          </a:p>
          <a:p>
            <a:pPr indent="0" lvl="0" marL="0" marR="0" rtl="0" algn="l">
              <a:lnSpc>
                <a:spcPct val="100000"/>
              </a:lnSpc>
              <a:spcBef>
                <a:spcPts val="1400"/>
              </a:spcBef>
              <a:spcAft>
                <a:spcPts val="0"/>
              </a:spcAft>
              <a:buClr>
                <a:schemeClr val="lt1"/>
              </a:buClr>
              <a:buSzPts val="2800"/>
              <a:buFont typeface="Arial"/>
              <a:buNone/>
            </a:pPr>
            <a:r>
              <a:rPr b="1" i="0" lang="en-US" sz="2800" u="none">
                <a:solidFill>
                  <a:schemeClr val="lt1"/>
                </a:solidFill>
                <a:latin typeface="Arial"/>
                <a:ea typeface="Arial"/>
                <a:cs typeface="Arial"/>
                <a:sym typeface="Arial"/>
              </a:rPr>
              <a:t>     - Crude (unadjusted)</a:t>
            </a:r>
            <a:endParaRPr/>
          </a:p>
          <a:p>
            <a:pPr indent="0" lvl="0" marL="0" marR="0" rtl="0" algn="l">
              <a:lnSpc>
                <a:spcPct val="100000"/>
              </a:lnSpc>
              <a:spcBef>
                <a:spcPts val="1400"/>
              </a:spcBef>
              <a:spcAft>
                <a:spcPts val="0"/>
              </a:spcAft>
              <a:buClr>
                <a:schemeClr val="lt1"/>
              </a:buClr>
              <a:buSzPts val="2800"/>
              <a:buFont typeface="Arial"/>
              <a:buNone/>
            </a:pPr>
            <a:r>
              <a:rPr b="1" i="0" lang="en-US" sz="2800" u="none">
                <a:solidFill>
                  <a:schemeClr val="lt1"/>
                </a:solidFill>
                <a:latin typeface="Arial"/>
                <a:ea typeface="Arial"/>
                <a:cs typeface="Arial"/>
                <a:sym typeface="Arial"/>
              </a:rPr>
              <a:t>   - Age specific or gender specific.. etc..</a:t>
            </a:r>
            <a:endParaRPr/>
          </a:p>
        </p:txBody>
      </p:sp>
      <p:sp>
        <p:nvSpPr>
          <p:cNvPr id="223" name="Google Shape;223;p23"/>
          <p:cNvSpPr txBox="1"/>
          <p:nvPr/>
        </p:nvSpPr>
        <p:spPr>
          <a:xfrm>
            <a:off x="228600" y="2438400"/>
            <a:ext cx="8458200" cy="8223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Person time (PT)=  average number of people in the population x  time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2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1" lang="en-US" sz="4400" u="none">
                <a:solidFill>
                  <a:srgbClr val="FFCC00"/>
                </a:solidFill>
                <a:latin typeface="Arial"/>
                <a:ea typeface="Arial"/>
                <a:cs typeface="Arial"/>
                <a:sym typeface="Arial"/>
              </a:rPr>
              <a:t>Measures of disease frequency</a:t>
            </a:r>
            <a:br>
              <a:rPr b="0" i="1" lang="en-US" sz="4400" u="none">
                <a:solidFill>
                  <a:srgbClr val="FFCC00"/>
                </a:solidFill>
                <a:latin typeface="Arial"/>
                <a:ea typeface="Arial"/>
                <a:cs typeface="Arial"/>
                <a:sym typeface="Arial"/>
              </a:rPr>
            </a:br>
            <a:r>
              <a:rPr b="1" i="1" lang="en-US" sz="4400" u="none">
                <a:solidFill>
                  <a:srgbClr val="FFCC00"/>
                </a:solidFill>
                <a:latin typeface="Arial"/>
                <a:ea typeface="Arial"/>
                <a:cs typeface="Arial"/>
                <a:sym typeface="Arial"/>
              </a:rPr>
              <a:t>Incidence rate</a:t>
            </a:r>
            <a:endParaRPr/>
          </a:p>
        </p:txBody>
      </p:sp>
      <p:sp>
        <p:nvSpPr>
          <p:cNvPr id="229" name="Google Shape;229;p24"/>
          <p:cNvSpPr txBox="1"/>
          <p:nvPr/>
        </p:nvSpPr>
        <p:spPr>
          <a:xfrm>
            <a:off x="533400" y="2209800"/>
            <a:ext cx="8001000" cy="15525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Under steady-state conditions , a situation in which rates do not change with time , the reciprocal of the incidence rate equals the average time until an event occurs this time is referred to as the ”waiting time”</a:t>
            </a:r>
            <a:endParaRPr/>
          </a:p>
        </p:txBody>
      </p:sp>
      <p:sp>
        <p:nvSpPr>
          <p:cNvPr id="230" name="Google Shape;230;p24"/>
          <p:cNvSpPr txBox="1"/>
          <p:nvPr/>
        </p:nvSpPr>
        <p:spPr>
          <a:xfrm>
            <a:off x="838200" y="4114800"/>
            <a:ext cx="7543800" cy="11874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e.g mortality rate of 11 deaths per 1000 person-years- average time until death- expectation of life- expected survival time- 1000/11= 90.9 years</a:t>
            </a:r>
            <a:endParaRPr/>
          </a:p>
        </p:txBody>
      </p:sp>
      <p:sp>
        <p:nvSpPr>
          <p:cNvPr id="231" name="Google Shape;231;p24"/>
          <p:cNvSpPr txBox="1"/>
          <p:nvPr/>
        </p:nvSpPr>
        <p:spPr>
          <a:xfrm>
            <a:off x="838200" y="5486400"/>
            <a:ext cx="7848600" cy="8223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”unfortunatly mortality rates typically change with time”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25"/>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3600"/>
              <a:buFont typeface="Arial"/>
              <a:buNone/>
            </a:pPr>
            <a:r>
              <a:rPr b="0" i="1" lang="en-US" sz="3600" u="none">
                <a:solidFill>
                  <a:srgbClr val="FFCC00"/>
                </a:solidFill>
                <a:latin typeface="Arial"/>
                <a:ea typeface="Arial"/>
                <a:cs typeface="Arial"/>
                <a:sym typeface="Arial"/>
              </a:rPr>
              <a:t>Measures of disease frequency</a:t>
            </a:r>
            <a:br>
              <a:rPr b="0" i="1" lang="en-US" sz="3600" u="none">
                <a:solidFill>
                  <a:srgbClr val="FFCC00"/>
                </a:solidFill>
                <a:latin typeface="Arial"/>
                <a:ea typeface="Arial"/>
                <a:cs typeface="Arial"/>
                <a:sym typeface="Arial"/>
              </a:rPr>
            </a:br>
            <a:r>
              <a:rPr b="1" i="1" lang="en-US" sz="3600" u="none">
                <a:solidFill>
                  <a:srgbClr val="FFCC00"/>
                </a:solidFill>
                <a:latin typeface="Arial"/>
                <a:ea typeface="Arial"/>
                <a:cs typeface="Arial"/>
                <a:sym typeface="Arial"/>
              </a:rPr>
              <a:t>Incidence rate</a:t>
            </a:r>
            <a:endParaRPr/>
          </a:p>
        </p:txBody>
      </p:sp>
      <p:sp>
        <p:nvSpPr>
          <p:cNvPr id="237" name="Google Shape;237;p25"/>
          <p:cNvSpPr txBox="1"/>
          <p:nvPr/>
        </p:nvSpPr>
        <p:spPr>
          <a:xfrm>
            <a:off x="0" y="1371600"/>
            <a:ext cx="9144000" cy="26479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Example- according to the swedish cancer Registery, in the years 1971,1972 and 1973 there were 97 , 121 and 112 cases of pancreatic cancer, respectively, among men age 70-74 years. At the beginning of 1971 there were 309,949 men in this age group and at the end of 1973 , 332,400 men. Calcualte the Incidence rate of pancreatic cancer in this population.</a:t>
            </a:r>
            <a:endParaRPr/>
          </a:p>
        </p:txBody>
      </p:sp>
      <p:sp>
        <p:nvSpPr>
          <p:cNvPr id="238" name="Google Shape;238;p25"/>
          <p:cNvSpPr txBox="1"/>
          <p:nvPr/>
        </p:nvSpPr>
        <p:spPr>
          <a:xfrm>
            <a:off x="533400" y="4191000"/>
            <a:ext cx="75438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IR= new cases of disease/ person time</a:t>
            </a:r>
            <a:endParaRPr/>
          </a:p>
        </p:txBody>
      </p:sp>
      <p:sp>
        <p:nvSpPr>
          <p:cNvPr id="239" name="Google Shape;239;p25"/>
          <p:cNvSpPr txBox="1"/>
          <p:nvPr/>
        </p:nvSpPr>
        <p:spPr>
          <a:xfrm>
            <a:off x="304800" y="5105400"/>
            <a:ext cx="8229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New cases of disease= 97+121+112= 330</a:t>
            </a:r>
            <a:endParaRPr/>
          </a:p>
        </p:txBody>
      </p:sp>
      <p:sp>
        <p:nvSpPr>
          <p:cNvPr id="240" name="Google Shape;240;p25"/>
          <p:cNvSpPr txBox="1"/>
          <p:nvPr/>
        </p:nvSpPr>
        <p:spPr>
          <a:xfrm>
            <a:off x="304800" y="5791200"/>
            <a:ext cx="45720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Person time???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26"/>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3600"/>
              <a:buFont typeface="Arial"/>
              <a:buNone/>
            </a:pPr>
            <a:r>
              <a:rPr b="0" i="1" lang="en-US" sz="3600" u="none">
                <a:solidFill>
                  <a:srgbClr val="FFCC00"/>
                </a:solidFill>
                <a:latin typeface="Arial"/>
                <a:ea typeface="Arial"/>
                <a:cs typeface="Arial"/>
                <a:sym typeface="Arial"/>
              </a:rPr>
              <a:t>Measures of disease frequency</a:t>
            </a:r>
            <a:br>
              <a:rPr b="0" i="1" lang="en-US" sz="3600" u="none">
                <a:solidFill>
                  <a:srgbClr val="FFCC00"/>
                </a:solidFill>
                <a:latin typeface="Arial"/>
                <a:ea typeface="Arial"/>
                <a:cs typeface="Arial"/>
                <a:sym typeface="Arial"/>
              </a:rPr>
            </a:br>
            <a:r>
              <a:rPr b="1" i="1" lang="en-US" sz="3600" u="none">
                <a:solidFill>
                  <a:srgbClr val="FFCC00"/>
                </a:solidFill>
                <a:latin typeface="Arial"/>
                <a:ea typeface="Arial"/>
                <a:cs typeface="Arial"/>
                <a:sym typeface="Arial"/>
              </a:rPr>
              <a:t>Incidence rate</a:t>
            </a:r>
            <a:endParaRPr/>
          </a:p>
        </p:txBody>
      </p:sp>
      <p:sp>
        <p:nvSpPr>
          <p:cNvPr id="246" name="Google Shape;246;p26"/>
          <p:cNvSpPr txBox="1"/>
          <p:nvPr/>
        </p:nvSpPr>
        <p:spPr>
          <a:xfrm>
            <a:off x="0" y="1371600"/>
            <a:ext cx="9144000" cy="26479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Example- according to the swedish cancer Registery, in the years 1971,1972 and 1973 there were 97 , 121 and 112 cases of pancreatic cancer, respectively, among men age 70-74 years. At the beginning of 1971 there were 309,949 men in this age group and at the end of 1973 , 332,400 men. Calcualte the Incidence rate of pancreatic cancer in this population.</a:t>
            </a:r>
            <a:endParaRPr/>
          </a:p>
        </p:txBody>
      </p:sp>
      <p:sp>
        <p:nvSpPr>
          <p:cNvPr id="247" name="Google Shape;247;p26"/>
          <p:cNvSpPr txBox="1"/>
          <p:nvPr/>
        </p:nvSpPr>
        <p:spPr>
          <a:xfrm>
            <a:off x="457200" y="4191000"/>
            <a:ext cx="75438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Persontime= average population size x time</a:t>
            </a:r>
            <a:endParaRPr/>
          </a:p>
        </p:txBody>
      </p:sp>
      <p:sp>
        <p:nvSpPr>
          <p:cNvPr id="248" name="Google Shape;248;p26"/>
          <p:cNvSpPr txBox="1"/>
          <p:nvPr/>
        </p:nvSpPr>
        <p:spPr>
          <a:xfrm>
            <a:off x="381000" y="4800600"/>
            <a:ext cx="87630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Average poulation size= 309,949+332,400/2= 321,174.5</a:t>
            </a:r>
            <a:endParaRPr/>
          </a:p>
        </p:txBody>
      </p:sp>
      <p:sp>
        <p:nvSpPr>
          <p:cNvPr id="249" name="Google Shape;249;p26"/>
          <p:cNvSpPr txBox="1"/>
          <p:nvPr/>
        </p:nvSpPr>
        <p:spPr>
          <a:xfrm>
            <a:off x="152400" y="5410200"/>
            <a:ext cx="7086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Time- observation period- 3 years</a:t>
            </a:r>
            <a:endParaRPr/>
          </a:p>
        </p:txBody>
      </p:sp>
      <p:sp>
        <p:nvSpPr>
          <p:cNvPr id="250" name="Google Shape;250;p26"/>
          <p:cNvSpPr txBox="1"/>
          <p:nvPr/>
        </p:nvSpPr>
        <p:spPr>
          <a:xfrm>
            <a:off x="533400" y="6019800"/>
            <a:ext cx="55626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321,174.5 x 3 = 963,523.5</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27"/>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3600"/>
              <a:buFont typeface="Arial"/>
              <a:buNone/>
            </a:pPr>
            <a:r>
              <a:rPr b="0" i="1" lang="en-US" sz="3600" u="none">
                <a:solidFill>
                  <a:srgbClr val="FFCC00"/>
                </a:solidFill>
                <a:latin typeface="Arial"/>
                <a:ea typeface="Arial"/>
                <a:cs typeface="Arial"/>
                <a:sym typeface="Arial"/>
              </a:rPr>
              <a:t>Measures of disease frequency</a:t>
            </a:r>
            <a:br>
              <a:rPr b="0" i="1" lang="en-US" sz="3600" u="none">
                <a:solidFill>
                  <a:srgbClr val="FFCC00"/>
                </a:solidFill>
                <a:latin typeface="Arial"/>
                <a:ea typeface="Arial"/>
                <a:cs typeface="Arial"/>
                <a:sym typeface="Arial"/>
              </a:rPr>
            </a:br>
            <a:r>
              <a:rPr b="1" i="1" lang="en-US" sz="3600" u="none">
                <a:solidFill>
                  <a:srgbClr val="FFCC00"/>
                </a:solidFill>
                <a:latin typeface="Arial"/>
                <a:ea typeface="Arial"/>
                <a:cs typeface="Arial"/>
                <a:sym typeface="Arial"/>
              </a:rPr>
              <a:t>Incidence rate</a:t>
            </a:r>
            <a:endParaRPr/>
          </a:p>
        </p:txBody>
      </p:sp>
      <p:sp>
        <p:nvSpPr>
          <p:cNvPr id="256" name="Google Shape;256;p27"/>
          <p:cNvSpPr txBox="1"/>
          <p:nvPr/>
        </p:nvSpPr>
        <p:spPr>
          <a:xfrm>
            <a:off x="0" y="1371600"/>
            <a:ext cx="9144000" cy="26479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Example- according to the swedish cancer Registery, in the years 1971,1972 and 1973 there were 97 , 121 and 112 cases of pancreatic cancer, respectively, among men age 70-74 years. At the beginning of 1971 there were 309,949 men in this age group and at the end of 1973 , 332,400 men. Calcualte the Incidence rate of pancreatic cancer in this population.</a:t>
            </a:r>
            <a:endParaRPr/>
          </a:p>
        </p:txBody>
      </p:sp>
      <p:sp>
        <p:nvSpPr>
          <p:cNvPr id="257" name="Google Shape;257;p27"/>
          <p:cNvSpPr txBox="1"/>
          <p:nvPr/>
        </p:nvSpPr>
        <p:spPr>
          <a:xfrm>
            <a:off x="152400" y="4267200"/>
            <a:ext cx="65532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IR= 330/963,523.5=0.00034 per year</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2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3200"/>
              <a:buFont typeface="Arial"/>
              <a:buNone/>
            </a:pPr>
            <a:r>
              <a:rPr b="0" i="1" lang="en-US" sz="3200" u="none">
                <a:solidFill>
                  <a:srgbClr val="FFCC00"/>
                </a:solidFill>
                <a:latin typeface="Arial"/>
                <a:ea typeface="Arial"/>
                <a:cs typeface="Arial"/>
                <a:sym typeface="Arial"/>
              </a:rPr>
              <a:t>Measures of disease frequency</a:t>
            </a:r>
            <a:br>
              <a:rPr b="0" i="1" lang="en-US" sz="3200" u="none">
                <a:solidFill>
                  <a:srgbClr val="FFCC00"/>
                </a:solidFill>
                <a:latin typeface="Arial"/>
                <a:ea typeface="Arial"/>
                <a:cs typeface="Arial"/>
                <a:sym typeface="Arial"/>
              </a:rPr>
            </a:br>
            <a:r>
              <a:rPr b="1" i="1" lang="en-US" sz="4000" u="none">
                <a:solidFill>
                  <a:srgbClr val="FFCC00"/>
                </a:solidFill>
                <a:latin typeface="Arial"/>
                <a:ea typeface="Arial"/>
                <a:cs typeface="Arial"/>
                <a:sym typeface="Arial"/>
              </a:rPr>
              <a:t>Relation between </a:t>
            </a:r>
            <a:r>
              <a:rPr b="1" i="1" lang="en-US" sz="4000" u="none">
                <a:solidFill>
                  <a:schemeClr val="lt1"/>
                </a:solidFill>
                <a:latin typeface="Arial"/>
                <a:ea typeface="Arial"/>
                <a:cs typeface="Arial"/>
                <a:sym typeface="Arial"/>
              </a:rPr>
              <a:t>Risk </a:t>
            </a:r>
            <a:r>
              <a:rPr b="1" i="1" lang="en-US" sz="4000" u="none">
                <a:solidFill>
                  <a:srgbClr val="FFCC00"/>
                </a:solidFill>
                <a:latin typeface="Arial"/>
                <a:ea typeface="Arial"/>
                <a:cs typeface="Arial"/>
                <a:sym typeface="Arial"/>
              </a:rPr>
              <a:t>and </a:t>
            </a:r>
            <a:r>
              <a:rPr b="1" i="1" lang="en-US" sz="4000" u="none">
                <a:solidFill>
                  <a:schemeClr val="lt1"/>
                </a:solidFill>
                <a:latin typeface="Arial"/>
                <a:ea typeface="Arial"/>
                <a:cs typeface="Arial"/>
                <a:sym typeface="Arial"/>
              </a:rPr>
              <a:t>Incidence rate</a:t>
            </a:r>
            <a:endParaRPr/>
          </a:p>
        </p:txBody>
      </p:sp>
      <p:grpSp>
        <p:nvGrpSpPr>
          <p:cNvPr id="263" name="Google Shape;263;p28"/>
          <p:cNvGrpSpPr/>
          <p:nvPr/>
        </p:nvGrpSpPr>
        <p:grpSpPr>
          <a:xfrm>
            <a:off x="533400" y="1828800"/>
            <a:ext cx="7391400" cy="1524000"/>
            <a:chOff x="336" y="1152"/>
            <a:chExt cx="4656" cy="960"/>
          </a:xfrm>
        </p:grpSpPr>
        <p:sp>
          <p:nvSpPr>
            <p:cNvPr id="264" name="Google Shape;264;p28"/>
            <p:cNvSpPr txBox="1"/>
            <p:nvPr/>
          </p:nvSpPr>
          <p:spPr>
            <a:xfrm>
              <a:off x="336" y="1152"/>
              <a:ext cx="4176" cy="96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5" name="Google Shape;265;p28"/>
            <p:cNvSpPr txBox="1"/>
            <p:nvPr/>
          </p:nvSpPr>
          <p:spPr>
            <a:xfrm>
              <a:off x="528" y="1392"/>
              <a:ext cx="4464"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800"/>
                <a:buFont typeface="Arial"/>
                <a:buNone/>
              </a:pPr>
              <a:r>
                <a:rPr b="1" i="0" lang="en-US" sz="2800" u="none">
                  <a:solidFill>
                    <a:srgbClr val="FFCC00"/>
                  </a:solidFill>
                  <a:latin typeface="Arial"/>
                  <a:ea typeface="Arial"/>
                  <a:cs typeface="Arial"/>
                  <a:sym typeface="Arial"/>
                </a:rPr>
                <a:t>Risk =  Incidence rate x Time</a:t>
              </a:r>
              <a:endParaRPr/>
            </a:p>
          </p:txBody>
        </p:sp>
      </p:grpSp>
      <p:grpSp>
        <p:nvGrpSpPr>
          <p:cNvPr id="266" name="Google Shape;266;p28"/>
          <p:cNvGrpSpPr/>
          <p:nvPr/>
        </p:nvGrpSpPr>
        <p:grpSpPr>
          <a:xfrm>
            <a:off x="5334000" y="2895600"/>
            <a:ext cx="3200400" cy="2209800"/>
            <a:chOff x="1632" y="2112"/>
            <a:chExt cx="2016" cy="1392"/>
          </a:xfrm>
        </p:grpSpPr>
        <p:sp>
          <p:nvSpPr>
            <p:cNvPr id="267" name="Google Shape;267;p28"/>
            <p:cNvSpPr/>
            <p:nvPr/>
          </p:nvSpPr>
          <p:spPr>
            <a:xfrm>
              <a:off x="1632" y="2112"/>
              <a:ext cx="2016" cy="1392"/>
            </a:xfrm>
            <a:prstGeom prst="wave">
              <a:avLst>
                <a:gd fmla="val 12500" name="adj1"/>
                <a:gd fmla="val 0" name="adj2"/>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8" name="Google Shape;268;p28"/>
            <p:cNvSpPr txBox="1"/>
            <p:nvPr/>
          </p:nvSpPr>
          <p:spPr>
            <a:xfrm>
              <a:off x="1680" y="2448"/>
              <a:ext cx="1920" cy="74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1" i="0" lang="en-US" sz="2400" u="none">
                  <a:solidFill>
                    <a:schemeClr val="dk1"/>
                  </a:solidFill>
                  <a:latin typeface="Arial"/>
                  <a:ea typeface="Arial"/>
                  <a:cs typeface="Arial"/>
                  <a:sym typeface="Arial"/>
                </a:rPr>
                <a:t>An approx.- works only with low risks!!!!</a:t>
              </a:r>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2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0" i="1" lang="en-US" sz="4000" u="none">
                <a:solidFill>
                  <a:srgbClr val="FFCC00"/>
                </a:solidFill>
                <a:latin typeface="Arial"/>
                <a:ea typeface="Arial"/>
                <a:cs typeface="Arial"/>
                <a:sym typeface="Arial"/>
              </a:rPr>
              <a:t>Measures of disease frequency</a:t>
            </a:r>
            <a:br>
              <a:rPr b="0" i="1" lang="en-US" sz="4000" u="none">
                <a:solidFill>
                  <a:srgbClr val="FFCC00"/>
                </a:solidFill>
                <a:latin typeface="Arial"/>
                <a:ea typeface="Arial"/>
                <a:cs typeface="Arial"/>
                <a:sym typeface="Arial"/>
              </a:rPr>
            </a:br>
            <a:r>
              <a:rPr b="1" i="1" lang="en-US" sz="4000" u="none">
                <a:solidFill>
                  <a:srgbClr val="FFCC00"/>
                </a:solidFill>
                <a:latin typeface="Arial"/>
                <a:ea typeface="Arial"/>
                <a:cs typeface="Arial"/>
                <a:sym typeface="Arial"/>
              </a:rPr>
              <a:t>prevalence</a:t>
            </a:r>
            <a:endParaRPr/>
          </a:p>
        </p:txBody>
      </p:sp>
      <p:sp>
        <p:nvSpPr>
          <p:cNvPr id="274" name="Google Shape;274;p29"/>
          <p:cNvSpPr txBox="1"/>
          <p:nvPr/>
        </p:nvSpPr>
        <p:spPr>
          <a:xfrm>
            <a:off x="533400" y="1828800"/>
            <a:ext cx="8001000" cy="13731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800"/>
              <a:buFont typeface="Arial"/>
              <a:buNone/>
            </a:pPr>
            <a:r>
              <a:rPr b="1" i="0" lang="en-US" sz="2800" u="none">
                <a:solidFill>
                  <a:srgbClr val="FFCC00"/>
                </a:solidFill>
                <a:latin typeface="Arial"/>
                <a:ea typeface="Arial"/>
                <a:cs typeface="Arial"/>
                <a:sym typeface="Arial"/>
              </a:rPr>
              <a:t>Prevalence – is a measure of disease status- the proportion of people in a population that has the disease!!!!</a:t>
            </a:r>
            <a:endParaRPr/>
          </a:p>
        </p:txBody>
      </p:sp>
      <p:grpSp>
        <p:nvGrpSpPr>
          <p:cNvPr id="275" name="Google Shape;275;p29"/>
          <p:cNvGrpSpPr/>
          <p:nvPr/>
        </p:nvGrpSpPr>
        <p:grpSpPr>
          <a:xfrm>
            <a:off x="228600" y="3733800"/>
            <a:ext cx="8153400" cy="2254250"/>
            <a:chOff x="144" y="2352"/>
            <a:chExt cx="5136" cy="1420"/>
          </a:xfrm>
        </p:grpSpPr>
        <p:sp>
          <p:nvSpPr>
            <p:cNvPr id="276" name="Google Shape;276;p29"/>
            <p:cNvSpPr txBox="1"/>
            <p:nvPr/>
          </p:nvSpPr>
          <p:spPr>
            <a:xfrm>
              <a:off x="144" y="2640"/>
              <a:ext cx="1440"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800"/>
                <a:buFont typeface="Arial"/>
                <a:buNone/>
              </a:pPr>
              <a:r>
                <a:rPr b="1" i="0" lang="en-US" sz="2800" u="none">
                  <a:solidFill>
                    <a:srgbClr val="FFCC00"/>
                  </a:solidFill>
                  <a:latin typeface="Arial"/>
                  <a:ea typeface="Arial"/>
                  <a:cs typeface="Arial"/>
                  <a:sym typeface="Arial"/>
                </a:rPr>
                <a:t>Prevalence=</a:t>
              </a:r>
              <a:endParaRPr/>
            </a:p>
          </p:txBody>
        </p:sp>
        <p:sp>
          <p:nvSpPr>
            <p:cNvPr id="277" name="Google Shape;277;p29"/>
            <p:cNvSpPr txBox="1"/>
            <p:nvPr/>
          </p:nvSpPr>
          <p:spPr>
            <a:xfrm>
              <a:off x="1584" y="2352"/>
              <a:ext cx="3696" cy="5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Number of individuals having the disease at a specific time</a:t>
              </a:r>
              <a:endParaRPr/>
            </a:p>
          </p:txBody>
        </p:sp>
        <p:cxnSp>
          <p:nvCxnSpPr>
            <p:cNvPr id="278" name="Google Shape;278;p29"/>
            <p:cNvCxnSpPr/>
            <p:nvPr/>
          </p:nvCxnSpPr>
          <p:spPr>
            <a:xfrm>
              <a:off x="1920" y="2880"/>
              <a:ext cx="3120" cy="0"/>
            </a:xfrm>
            <a:prstGeom prst="straightConnector1">
              <a:avLst/>
            </a:prstGeom>
            <a:noFill/>
            <a:ln cap="flat" cmpd="sng" w="38100">
              <a:solidFill>
                <a:schemeClr val="lt1"/>
              </a:solidFill>
              <a:prstDash val="solid"/>
              <a:miter lim="800000"/>
              <a:headEnd len="med" w="med" type="none"/>
              <a:tailEnd len="med" w="med" type="none"/>
            </a:ln>
          </p:spPr>
        </p:cxnSp>
        <p:sp>
          <p:nvSpPr>
            <p:cNvPr id="279" name="Google Shape;279;p29"/>
            <p:cNvSpPr txBox="1"/>
            <p:nvPr/>
          </p:nvSpPr>
          <p:spPr>
            <a:xfrm>
              <a:off x="1968" y="3024"/>
              <a:ext cx="2880" cy="74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Number of individuals in the population at that point in time</a:t>
              </a:r>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30"/>
          <p:cNvSpPr txBox="1"/>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Point Prevalence</a:t>
            </a:r>
            <a:endParaRPr/>
          </a:p>
        </p:txBody>
      </p:sp>
      <p:sp>
        <p:nvSpPr>
          <p:cNvPr id="285" name="Google Shape;285;p30"/>
          <p:cNvSpPr txBox="1"/>
          <p:nvPr/>
        </p:nvSpPr>
        <p:spPr>
          <a:xfrm>
            <a:off x="889000" y="1981200"/>
            <a:ext cx="7416800" cy="2095500"/>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Arial"/>
              <a:buNone/>
            </a:pPr>
            <a:r>
              <a:rPr b="1" i="0" lang="en-US" sz="3200" u="none">
                <a:solidFill>
                  <a:schemeClr val="dk1"/>
                </a:solidFill>
                <a:latin typeface="Arial"/>
                <a:ea typeface="Arial"/>
                <a:cs typeface="Arial"/>
                <a:sym typeface="Arial"/>
              </a:rPr>
              <a:t>Proportion of individuals in a specified population at-risk who have a disease/condition of interest at a given point in time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31"/>
          <p:cNvSpPr txBox="1"/>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Point Prevalence	</a:t>
            </a:r>
            <a:endParaRPr/>
          </a:p>
        </p:txBody>
      </p:sp>
      <p:sp>
        <p:nvSpPr>
          <p:cNvPr id="291" name="Google Shape;291;p31"/>
          <p:cNvSpPr txBox="1"/>
          <p:nvPr/>
        </p:nvSpPr>
        <p:spPr>
          <a:xfrm>
            <a:off x="76200" y="1981200"/>
            <a:ext cx="8915400" cy="2895600"/>
          </a:xfrm>
          <a:prstGeom prst="rect">
            <a:avLst/>
          </a:prstGeom>
          <a:solidFill>
            <a:schemeClr val="dk1"/>
          </a:solid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Calendar time (ex. Oct 10, 2007)</a:t>
            </a:r>
            <a:endParaRPr/>
          </a:p>
          <a:p>
            <a:pPr indent="-342900" lvl="0" marL="342900" marR="0" rtl="0" algn="l">
              <a:lnSpc>
                <a:spcPct val="10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Infants who enter a study when they show up at the clinic and are examined only once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32"/>
          <p:cNvSpPr txBox="1"/>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Period Prevalence	</a:t>
            </a:r>
            <a:endParaRPr/>
          </a:p>
        </p:txBody>
      </p:sp>
      <p:sp>
        <p:nvSpPr>
          <p:cNvPr id="297" name="Google Shape;297;p32"/>
          <p:cNvSpPr txBox="1"/>
          <p:nvPr/>
        </p:nvSpPr>
        <p:spPr>
          <a:xfrm>
            <a:off x="293687" y="1981200"/>
            <a:ext cx="8599487" cy="3176587"/>
          </a:xfrm>
          <a:prstGeom prst="rect">
            <a:avLst/>
          </a:prstGeom>
          <a:solidFill>
            <a:srgbClr val="000000"/>
          </a:solid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Proportion of individuals in a specified population at-risk who have a disease/condition of interest </a:t>
            </a:r>
            <a:r>
              <a:rPr b="1" i="0" lang="en-US" sz="3200" u="none">
                <a:solidFill>
                  <a:srgbClr val="FFFF00"/>
                </a:solidFill>
                <a:latin typeface="Arial"/>
                <a:ea typeface="Arial"/>
                <a:cs typeface="Arial"/>
                <a:sym typeface="Arial"/>
              </a:rPr>
              <a:t>over a specified period of time</a:t>
            </a:r>
            <a:endParaRPr/>
          </a:p>
          <a:p>
            <a:pPr indent="-342900" lvl="0" marL="342900" marR="0" rtl="0" algn="l">
              <a:lnSpc>
                <a:spcPct val="100000"/>
              </a:lnSpc>
              <a:spcBef>
                <a:spcPts val="64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Examples: annual prevalence rate, lifetime prevalence rate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Measures of disease frequency</a:t>
            </a:r>
            <a:endParaRPr/>
          </a:p>
        </p:txBody>
      </p:sp>
      <p:sp>
        <p:nvSpPr>
          <p:cNvPr id="96" name="Google Shape;96;p15"/>
          <p:cNvSpPr txBox="1"/>
          <p:nvPr/>
        </p:nvSpPr>
        <p:spPr>
          <a:xfrm>
            <a:off x="457200" y="2133600"/>
            <a:ext cx="8001000" cy="457200"/>
          </a:xfrm>
          <a:prstGeom prst="rect">
            <a:avLst/>
          </a:prstGeom>
          <a:noFill/>
          <a:ln>
            <a:noFill/>
          </a:ln>
        </p:spPr>
        <p:txBody>
          <a:bodyPr anchorCtr="0" anchor="t" bIns="45700" lIns="91425" spcFirstLastPara="1" rIns="91425" wrap="square" tIns="45700">
            <a:spAutoFit/>
          </a:bodyPr>
          <a:lstStyle/>
          <a:p>
            <a:pPr indent="-152400" lvl="0" marL="0" marR="0" rtl="0" algn="ctr">
              <a:lnSpc>
                <a:spcPct val="100000"/>
              </a:lnSpc>
              <a:spcBef>
                <a:spcPts val="0"/>
              </a:spcBef>
              <a:spcAft>
                <a:spcPts val="0"/>
              </a:spcAft>
              <a:buClr>
                <a:srgbClr val="FFCC00"/>
              </a:buClr>
              <a:buSzPts val="2400"/>
              <a:buFont typeface="Arial"/>
              <a:buChar char="•"/>
            </a:pPr>
            <a:r>
              <a:rPr b="1" i="0" lang="en-US" sz="2400" u="none" cap="none" strike="noStrike">
                <a:solidFill>
                  <a:srgbClr val="FFCC00"/>
                </a:solidFill>
                <a:latin typeface="Arial"/>
                <a:ea typeface="Arial"/>
                <a:cs typeface="Arial"/>
                <a:sym typeface="Arial"/>
              </a:rPr>
              <a:t> Risk = incidence proportion =  cumulative incidence</a:t>
            </a:r>
            <a:endParaRPr/>
          </a:p>
        </p:txBody>
      </p:sp>
      <p:sp>
        <p:nvSpPr>
          <p:cNvPr id="97" name="Google Shape;97;p15"/>
          <p:cNvSpPr txBox="1"/>
          <p:nvPr/>
        </p:nvSpPr>
        <p:spPr>
          <a:xfrm>
            <a:off x="609600" y="3048000"/>
            <a:ext cx="7772400" cy="45720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rgbClr val="FFCC00"/>
              </a:buClr>
              <a:buSzPts val="2400"/>
              <a:buFont typeface="Arial"/>
              <a:buChar char="•"/>
            </a:pPr>
            <a:r>
              <a:rPr b="1" i="0" lang="en-US" sz="2400" u="none" cap="none" strike="noStrike">
                <a:solidFill>
                  <a:srgbClr val="FFCC00"/>
                </a:solidFill>
                <a:latin typeface="Arial"/>
                <a:ea typeface="Arial"/>
                <a:cs typeface="Arial"/>
                <a:sym typeface="Arial"/>
              </a:rPr>
              <a:t> Incidence rate= incidence density</a:t>
            </a:r>
            <a:endParaRPr/>
          </a:p>
        </p:txBody>
      </p:sp>
      <p:sp>
        <p:nvSpPr>
          <p:cNvPr id="98" name="Google Shape;98;p15"/>
          <p:cNvSpPr txBox="1"/>
          <p:nvPr/>
        </p:nvSpPr>
        <p:spPr>
          <a:xfrm>
            <a:off x="762000" y="3886200"/>
            <a:ext cx="5486400" cy="45720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rgbClr val="FFCC00"/>
              </a:buClr>
              <a:buSzPts val="2400"/>
              <a:buFont typeface="Arial"/>
              <a:buChar char="•"/>
            </a:pPr>
            <a:r>
              <a:rPr b="1" i="0" lang="en-US" sz="2400" u="none" cap="none" strike="noStrike">
                <a:solidFill>
                  <a:srgbClr val="FFCC00"/>
                </a:solidFill>
                <a:latin typeface="Arial"/>
                <a:ea typeface="Arial"/>
                <a:cs typeface="Arial"/>
                <a:sym typeface="Arial"/>
              </a:rPr>
              <a:t> Prevalence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1" name="Shape 301"/>
        <p:cNvGrpSpPr/>
        <p:nvPr/>
      </p:nvGrpSpPr>
      <p:grpSpPr>
        <a:xfrm>
          <a:off x="0" y="0"/>
          <a:ext cx="0" cy="0"/>
          <a:chOff x="0" y="0"/>
          <a:chExt cx="0" cy="0"/>
        </a:xfrm>
      </p:grpSpPr>
      <p:sp>
        <p:nvSpPr>
          <p:cNvPr id="302" name="Google Shape;302;p33"/>
          <p:cNvSpPr txBox="1"/>
          <p:nvPr>
            <p:ph idx="1" type="body"/>
          </p:nvPr>
        </p:nvSpPr>
        <p:spPr>
          <a:xfrm>
            <a:off x="152400" y="1196975"/>
            <a:ext cx="8763000" cy="44196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lt1"/>
              </a:buClr>
              <a:buSzPts val="3600"/>
              <a:buFont typeface="Comic Sans MS"/>
              <a:buChar char="•"/>
            </a:pPr>
            <a:r>
              <a:rPr b="1" i="0" lang="en-US" sz="3600" u="none">
                <a:solidFill>
                  <a:schemeClr val="lt1"/>
                </a:solidFill>
                <a:latin typeface="Comic Sans MS"/>
                <a:ea typeface="Comic Sans MS"/>
                <a:cs typeface="Comic Sans MS"/>
                <a:sym typeface="Comic Sans MS"/>
              </a:rPr>
              <a:t>Point Prevalence</a:t>
            </a:r>
            <a:r>
              <a:rPr b="0" i="0" lang="en-US" sz="3200" u="none">
                <a:solidFill>
                  <a:schemeClr val="lt1"/>
                </a:solidFill>
                <a:latin typeface="Comic Sans MS"/>
                <a:ea typeface="Comic Sans MS"/>
                <a:cs typeface="Comic Sans MS"/>
                <a:sym typeface="Comic Sans MS"/>
              </a:rPr>
              <a:t> rate =</a:t>
            </a:r>
            <a:endParaRPr/>
          </a:p>
          <a:p>
            <a:pPr indent="-342900" lvl="0" marL="342900" rtl="0" algn="l">
              <a:lnSpc>
                <a:spcPct val="90000"/>
              </a:lnSpc>
              <a:spcBef>
                <a:spcPts val="640"/>
              </a:spcBef>
              <a:spcAft>
                <a:spcPts val="0"/>
              </a:spcAft>
              <a:buClr>
                <a:schemeClr val="lt1"/>
              </a:buClr>
              <a:buSzPts val="2800"/>
              <a:buFont typeface="Comic Sans MS"/>
              <a:buNone/>
            </a:pPr>
            <a:r>
              <a:rPr b="0" i="0" lang="en-US" sz="2800" u="none">
                <a:solidFill>
                  <a:schemeClr val="lt1"/>
                </a:solidFill>
                <a:latin typeface="Comic Sans MS"/>
                <a:ea typeface="Comic Sans MS"/>
                <a:cs typeface="Comic Sans MS"/>
                <a:sym typeface="Comic Sans MS"/>
              </a:rPr>
              <a:t>	</a:t>
            </a:r>
            <a:r>
              <a:rPr b="0" i="0" lang="en-US" sz="3200" u="none">
                <a:solidFill>
                  <a:schemeClr val="lt1"/>
                </a:solidFill>
                <a:latin typeface="Comic Sans MS"/>
                <a:ea typeface="Comic Sans MS"/>
                <a:cs typeface="Comic Sans MS"/>
                <a:sym typeface="Comic Sans MS"/>
              </a:rPr>
              <a:t># persons with the condition</a:t>
            </a:r>
            <a:endParaRPr/>
          </a:p>
          <a:p>
            <a:pPr indent="-342900" lvl="0" marL="342900" rtl="0" algn="l">
              <a:lnSpc>
                <a:spcPct val="90000"/>
              </a:lnSpc>
              <a:spcBef>
                <a:spcPts val="640"/>
              </a:spcBef>
              <a:spcAft>
                <a:spcPts val="0"/>
              </a:spcAft>
              <a:buClr>
                <a:schemeClr val="lt1"/>
              </a:buClr>
              <a:buSzPts val="2800"/>
              <a:buFont typeface="Arial"/>
              <a:buNone/>
            </a:pPr>
            <a:r>
              <a:rPr b="0" i="0" lang="en-US" sz="2800" u="none">
                <a:solidFill>
                  <a:schemeClr val="lt1"/>
                </a:solidFill>
                <a:latin typeface="Arial"/>
                <a:ea typeface="Arial"/>
                <a:cs typeface="Arial"/>
                <a:sym typeface="Arial"/>
              </a:rPr>
              <a:t>		</a:t>
            </a:r>
            <a:r>
              <a:rPr b="0" i="0" lang="en-US" sz="3200" u="none">
                <a:solidFill>
                  <a:schemeClr val="lt1"/>
                </a:solidFill>
                <a:latin typeface="Comic Sans MS"/>
                <a:ea typeface="Comic Sans MS"/>
                <a:cs typeface="Comic Sans MS"/>
                <a:sym typeface="Comic Sans MS"/>
              </a:rPr>
              <a:t>total number of persons</a:t>
            </a:r>
            <a:endParaRPr/>
          </a:p>
          <a:p>
            <a:pPr indent="-165100" lvl="0" marL="342900" rtl="0" algn="l">
              <a:lnSpc>
                <a:spcPct val="90000"/>
              </a:lnSpc>
              <a:spcBef>
                <a:spcPts val="560"/>
              </a:spcBef>
              <a:spcAft>
                <a:spcPts val="0"/>
              </a:spcAft>
              <a:buClr>
                <a:schemeClr val="dk1"/>
              </a:buClr>
              <a:buSzPts val="2800"/>
              <a:buFont typeface="Arial"/>
              <a:buNone/>
            </a:pPr>
            <a:r>
              <a:t/>
            </a:r>
            <a:endParaRPr b="0" i="0" sz="2800" u="none">
              <a:solidFill>
                <a:schemeClr val="lt1"/>
              </a:solidFill>
              <a:latin typeface="Arial"/>
              <a:ea typeface="Arial"/>
              <a:cs typeface="Arial"/>
              <a:sym typeface="Arial"/>
            </a:endParaRPr>
          </a:p>
          <a:p>
            <a:pPr indent="-342900" lvl="0" marL="342900" rtl="0" algn="l">
              <a:lnSpc>
                <a:spcPct val="90000"/>
              </a:lnSpc>
              <a:spcBef>
                <a:spcPts val="720"/>
              </a:spcBef>
              <a:spcAft>
                <a:spcPts val="0"/>
              </a:spcAft>
              <a:buClr>
                <a:schemeClr val="lt1"/>
              </a:buClr>
              <a:buSzPts val="3600"/>
              <a:buFont typeface="Comic Sans MS"/>
              <a:buChar char="•"/>
            </a:pPr>
            <a:r>
              <a:rPr b="1" i="0" lang="en-US" sz="3600" u="none">
                <a:solidFill>
                  <a:schemeClr val="lt1"/>
                </a:solidFill>
                <a:latin typeface="Comic Sans MS"/>
                <a:ea typeface="Comic Sans MS"/>
                <a:cs typeface="Comic Sans MS"/>
                <a:sym typeface="Comic Sans MS"/>
              </a:rPr>
              <a:t>Period Prevalence</a:t>
            </a:r>
            <a:r>
              <a:rPr b="0" i="0" lang="en-US" sz="3200" u="none">
                <a:solidFill>
                  <a:schemeClr val="lt1"/>
                </a:solidFill>
                <a:latin typeface="Comic Sans MS"/>
                <a:ea typeface="Comic Sans MS"/>
                <a:cs typeface="Comic Sans MS"/>
                <a:sym typeface="Comic Sans MS"/>
              </a:rPr>
              <a:t> rate = </a:t>
            </a:r>
            <a:endParaRPr/>
          </a:p>
          <a:p>
            <a:pPr indent="-342900" lvl="0" marL="342900" rtl="0" algn="l">
              <a:lnSpc>
                <a:spcPct val="90000"/>
              </a:lnSpc>
              <a:spcBef>
                <a:spcPts val="640"/>
              </a:spcBef>
              <a:spcAft>
                <a:spcPts val="0"/>
              </a:spcAft>
              <a:buClr>
                <a:schemeClr val="lt1"/>
              </a:buClr>
              <a:buSzPts val="2800"/>
              <a:buFont typeface="Arial"/>
              <a:buNone/>
            </a:pPr>
            <a:r>
              <a:rPr b="0" i="0" lang="en-US" sz="2800" u="none">
                <a:solidFill>
                  <a:schemeClr val="lt1"/>
                </a:solidFill>
                <a:latin typeface="Arial"/>
                <a:ea typeface="Arial"/>
                <a:cs typeface="Arial"/>
                <a:sym typeface="Arial"/>
              </a:rPr>
              <a:t>	 </a:t>
            </a:r>
            <a:r>
              <a:rPr b="0" i="0" lang="en-US" sz="3200" u="none">
                <a:solidFill>
                  <a:schemeClr val="lt1"/>
                </a:solidFill>
                <a:latin typeface="Comic Sans MS"/>
                <a:ea typeface="Comic Sans MS"/>
                <a:cs typeface="Comic Sans MS"/>
                <a:sym typeface="Comic Sans MS"/>
              </a:rPr>
              <a:t># persons with condition</a:t>
            </a:r>
            <a:endParaRPr/>
          </a:p>
          <a:p>
            <a:pPr indent="-342900" lvl="0" marL="342900" rtl="0" algn="l">
              <a:lnSpc>
                <a:spcPct val="90000"/>
              </a:lnSpc>
              <a:spcBef>
                <a:spcPts val="640"/>
              </a:spcBef>
              <a:spcAft>
                <a:spcPts val="0"/>
              </a:spcAft>
              <a:buClr>
                <a:schemeClr val="lt1"/>
              </a:buClr>
              <a:buSzPts val="3200"/>
              <a:buFont typeface="Comic Sans MS"/>
              <a:buNone/>
            </a:pPr>
            <a:r>
              <a:rPr b="0" i="0" lang="en-US" sz="3200" u="none">
                <a:solidFill>
                  <a:schemeClr val="lt1"/>
                </a:solidFill>
                <a:latin typeface="Comic Sans MS"/>
                <a:ea typeface="Comic Sans MS"/>
                <a:cs typeface="Comic Sans MS"/>
                <a:sym typeface="Comic Sans MS"/>
              </a:rPr>
              <a:t>	 total number of persons</a:t>
            </a:r>
            <a:r>
              <a:rPr b="0" i="0" lang="en-US" sz="2800" u="none">
                <a:solidFill>
                  <a:schemeClr val="lt1"/>
                </a:solidFill>
                <a:latin typeface="Arial"/>
                <a:ea typeface="Arial"/>
                <a:cs typeface="Arial"/>
                <a:sym typeface="Arial"/>
              </a:rPr>
              <a:t> 	</a:t>
            </a:r>
            <a:endParaRPr/>
          </a:p>
          <a:p>
            <a:pPr indent="-342900" lvl="0" marL="342900" rtl="0" algn="l">
              <a:lnSpc>
                <a:spcPct val="90000"/>
              </a:lnSpc>
              <a:spcBef>
                <a:spcPts val="560"/>
              </a:spcBef>
              <a:spcAft>
                <a:spcPts val="0"/>
              </a:spcAft>
              <a:buClr>
                <a:schemeClr val="lt1"/>
              </a:buClr>
              <a:buSzPts val="2800"/>
              <a:buFont typeface="Arial"/>
              <a:buNone/>
            </a:pPr>
            <a:r>
              <a:rPr b="0" i="0" lang="en-US" sz="2800" u="none">
                <a:solidFill>
                  <a:schemeClr val="lt1"/>
                </a:solidFill>
                <a:latin typeface="Arial"/>
                <a:ea typeface="Arial"/>
                <a:cs typeface="Arial"/>
                <a:sym typeface="Arial"/>
              </a:rPr>
              <a:t>		</a:t>
            </a:r>
            <a:endParaRPr/>
          </a:p>
        </p:txBody>
      </p:sp>
      <p:cxnSp>
        <p:nvCxnSpPr>
          <p:cNvPr id="303" name="Google Shape;303;p33"/>
          <p:cNvCxnSpPr/>
          <p:nvPr/>
        </p:nvCxnSpPr>
        <p:spPr>
          <a:xfrm>
            <a:off x="609600" y="2339975"/>
            <a:ext cx="5105400" cy="0"/>
          </a:xfrm>
          <a:prstGeom prst="straightConnector1">
            <a:avLst/>
          </a:prstGeom>
          <a:noFill/>
          <a:ln cap="flat" cmpd="sng" w="25400">
            <a:solidFill>
              <a:schemeClr val="lt1"/>
            </a:solidFill>
            <a:prstDash val="solid"/>
            <a:miter lim="800000"/>
            <a:headEnd len="med" w="med" type="none"/>
            <a:tailEnd len="med" w="med" type="none"/>
          </a:ln>
        </p:spPr>
      </p:cxnSp>
      <p:sp>
        <p:nvSpPr>
          <p:cNvPr id="304" name="Google Shape;304;p33"/>
          <p:cNvSpPr txBox="1"/>
          <p:nvPr/>
        </p:nvSpPr>
        <p:spPr>
          <a:xfrm>
            <a:off x="6172200" y="1530350"/>
            <a:ext cx="2133600" cy="106680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Comic Sans MS"/>
              <a:buNone/>
            </a:pPr>
            <a:r>
              <a:rPr b="1" i="0" lang="en-US" sz="3200" u="none">
                <a:solidFill>
                  <a:schemeClr val="dk1"/>
                </a:solidFill>
                <a:latin typeface="Comic Sans MS"/>
                <a:ea typeface="Comic Sans MS"/>
                <a:cs typeface="Comic Sans MS"/>
                <a:sym typeface="Comic Sans MS"/>
              </a:rPr>
              <a:t>at a point in time</a:t>
            </a:r>
            <a:endParaRPr/>
          </a:p>
        </p:txBody>
      </p:sp>
      <p:cxnSp>
        <p:nvCxnSpPr>
          <p:cNvPr id="305" name="Google Shape;305;p33"/>
          <p:cNvCxnSpPr/>
          <p:nvPr/>
        </p:nvCxnSpPr>
        <p:spPr>
          <a:xfrm>
            <a:off x="609600" y="4473575"/>
            <a:ext cx="5105400" cy="0"/>
          </a:xfrm>
          <a:prstGeom prst="straightConnector1">
            <a:avLst/>
          </a:prstGeom>
          <a:noFill/>
          <a:ln cap="flat" cmpd="sng" w="25400">
            <a:solidFill>
              <a:schemeClr val="lt1"/>
            </a:solidFill>
            <a:prstDash val="solid"/>
            <a:miter lim="800000"/>
            <a:headEnd len="med" w="med" type="none"/>
            <a:tailEnd len="med" w="med" type="none"/>
          </a:ln>
        </p:spPr>
      </p:cxnSp>
      <p:sp>
        <p:nvSpPr>
          <p:cNvPr id="306" name="Google Shape;306;p33"/>
          <p:cNvSpPr txBox="1"/>
          <p:nvPr/>
        </p:nvSpPr>
        <p:spPr>
          <a:xfrm>
            <a:off x="5988050" y="3606800"/>
            <a:ext cx="3048000" cy="106680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Comic Sans MS"/>
              <a:buNone/>
            </a:pPr>
            <a:r>
              <a:rPr b="1" i="0" lang="en-US" sz="3200" u="none">
                <a:solidFill>
                  <a:schemeClr val="dk1"/>
                </a:solidFill>
                <a:latin typeface="Comic Sans MS"/>
                <a:ea typeface="Comic Sans MS"/>
                <a:cs typeface="Comic Sans MS"/>
                <a:sym typeface="Comic Sans MS"/>
              </a:rPr>
              <a:t>in a specified period of time</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sp>
        <p:nvSpPr>
          <p:cNvPr id="311" name="Google Shape;311;p34"/>
          <p:cNvSpPr txBox="1"/>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4400"/>
              <a:buFont typeface="Arial"/>
              <a:buNone/>
            </a:pPr>
            <a:r>
              <a:rPr b="0" i="0" lang="en-US" sz="4400" u="none">
                <a:solidFill>
                  <a:schemeClr val="lt1"/>
                </a:solidFill>
                <a:latin typeface="Arial"/>
                <a:ea typeface="Arial"/>
                <a:cs typeface="Arial"/>
                <a:sym typeface="Arial"/>
              </a:rPr>
              <a:t>Asthma question</a:t>
            </a:r>
            <a:endParaRPr/>
          </a:p>
        </p:txBody>
      </p:sp>
      <p:sp>
        <p:nvSpPr>
          <p:cNvPr id="312" name="Google Shape;312;p34"/>
          <p:cNvSpPr txBox="1"/>
          <p:nvPr/>
        </p:nvSpPr>
        <p:spPr>
          <a:xfrm>
            <a:off x="107950" y="2205037"/>
            <a:ext cx="3959225" cy="16764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3200"/>
              <a:buFont typeface="Arial"/>
              <a:buNone/>
            </a:pPr>
            <a:r>
              <a:rPr b="1" i="0" lang="en-US" sz="3200" u="sng">
                <a:solidFill>
                  <a:schemeClr val="lt1"/>
                </a:solidFill>
                <a:latin typeface="Arial"/>
                <a:ea typeface="Arial"/>
                <a:cs typeface="Arial"/>
                <a:sym typeface="Arial"/>
              </a:rPr>
              <a:t>Interview question</a:t>
            </a:r>
            <a:r>
              <a:rPr b="1" i="0" lang="en-US" sz="3200" u="none">
                <a:solidFill>
                  <a:schemeClr val="lt1"/>
                </a:solidFill>
                <a:latin typeface="Arial"/>
                <a:ea typeface="Arial"/>
                <a:cs typeface="Arial"/>
                <a:sym typeface="Arial"/>
              </a:rPr>
              <a:t>:</a:t>
            </a:r>
            <a:endParaRPr/>
          </a:p>
          <a:p>
            <a:pPr indent="0" lvl="0" marL="0" marR="0" rtl="0" algn="ctr">
              <a:lnSpc>
                <a:spcPct val="100000"/>
              </a:lnSpc>
              <a:spcBef>
                <a:spcPts val="640"/>
              </a:spcBef>
              <a:spcAft>
                <a:spcPts val="0"/>
              </a:spcAft>
              <a:buClr>
                <a:schemeClr val="lt1"/>
              </a:buClr>
              <a:buSzPts val="3200"/>
              <a:buFont typeface="Arial"/>
              <a:buNone/>
            </a:pPr>
            <a:r>
              <a:rPr b="1" i="0" lang="en-US" sz="3200" u="none">
                <a:solidFill>
                  <a:schemeClr val="lt1"/>
                </a:solidFill>
                <a:latin typeface="Arial"/>
                <a:ea typeface="Arial"/>
                <a:cs typeface="Arial"/>
                <a:sym typeface="Arial"/>
              </a:rPr>
              <a:t>Do you currently have asthma?</a:t>
            </a:r>
            <a:endParaRPr/>
          </a:p>
        </p:txBody>
      </p:sp>
      <p:sp>
        <p:nvSpPr>
          <p:cNvPr id="313" name="Google Shape;313;p34"/>
          <p:cNvSpPr txBox="1"/>
          <p:nvPr/>
        </p:nvSpPr>
        <p:spPr>
          <a:xfrm>
            <a:off x="4427537" y="1981200"/>
            <a:ext cx="4681537" cy="2286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   </a:t>
            </a:r>
            <a:r>
              <a:rPr b="1" i="0" lang="en-US" sz="3200" u="sng">
                <a:solidFill>
                  <a:schemeClr val="lt1"/>
                </a:solidFill>
                <a:latin typeface="Arial"/>
                <a:ea typeface="Arial"/>
                <a:cs typeface="Arial"/>
                <a:sym typeface="Arial"/>
              </a:rPr>
              <a:t>Type of measure</a:t>
            </a:r>
            <a:r>
              <a:rPr b="1" i="0" lang="en-US" sz="3200" u="none">
                <a:solidFill>
                  <a:schemeClr val="lt1"/>
                </a:solidFill>
                <a:latin typeface="Arial"/>
                <a:ea typeface="Arial"/>
                <a:cs typeface="Arial"/>
                <a:sym typeface="Arial"/>
              </a:rPr>
              <a:t>:</a:t>
            </a:r>
            <a:endParaRPr/>
          </a:p>
          <a:p>
            <a:pPr indent="-342900" lvl="0" marL="342900" marR="0" rtl="0" algn="l">
              <a:lnSpc>
                <a:spcPct val="100000"/>
              </a:lnSpc>
              <a:spcBef>
                <a:spcPts val="64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Point prevalence?</a:t>
            </a:r>
            <a:endParaRPr/>
          </a:p>
          <a:p>
            <a:pPr indent="-342900" lvl="0" marL="342900" marR="0" rtl="0" algn="l">
              <a:lnSpc>
                <a:spcPct val="100000"/>
              </a:lnSpc>
              <a:spcBef>
                <a:spcPts val="64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Period prevalence?</a:t>
            </a:r>
            <a:endParaRPr/>
          </a:p>
          <a:p>
            <a:pPr indent="-342900" lvl="0" marL="342900" marR="0" rtl="0" algn="l">
              <a:lnSpc>
                <a:spcPct val="100000"/>
              </a:lnSpc>
              <a:spcBef>
                <a:spcPts val="64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Lifetime prevalence?</a:t>
            </a:r>
            <a:endParaRPr/>
          </a:p>
        </p:txBody>
      </p:sp>
      <p:sp>
        <p:nvSpPr>
          <p:cNvPr id="314" name="Google Shape;314;p34"/>
          <p:cNvSpPr txBox="1"/>
          <p:nvPr/>
        </p:nvSpPr>
        <p:spPr>
          <a:xfrm>
            <a:off x="8229600" y="2438400"/>
            <a:ext cx="609600" cy="6413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3600"/>
              <a:buFont typeface="Times New Roman"/>
              <a:buNone/>
            </a:pPr>
            <a:r>
              <a:rPr b="0" i="0" lang="en-US" sz="3600" u="none">
                <a:solidFill>
                  <a:schemeClr val="lt1"/>
                </a:solidFill>
                <a:latin typeface="Times New Roman"/>
                <a:ea typeface="Times New Roman"/>
                <a:cs typeface="Times New Roman"/>
                <a:sym typeface="Times New Roman"/>
              </a:rPr>
              <a: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8" name="Shape 318"/>
        <p:cNvGrpSpPr/>
        <p:nvPr/>
      </p:nvGrpSpPr>
      <p:grpSpPr>
        <a:xfrm>
          <a:off x="0" y="0"/>
          <a:ext cx="0" cy="0"/>
          <a:chOff x="0" y="0"/>
          <a:chExt cx="0" cy="0"/>
        </a:xfrm>
      </p:grpSpPr>
      <p:sp>
        <p:nvSpPr>
          <p:cNvPr id="319" name="Google Shape;319;p35"/>
          <p:cNvSpPr txBox="1"/>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4400"/>
              <a:buFont typeface="Arial"/>
              <a:buNone/>
            </a:pPr>
            <a:r>
              <a:rPr b="0" i="0" lang="en-US" sz="4400" u="none">
                <a:solidFill>
                  <a:schemeClr val="lt1"/>
                </a:solidFill>
                <a:latin typeface="Arial"/>
                <a:ea typeface="Arial"/>
                <a:cs typeface="Arial"/>
                <a:sym typeface="Arial"/>
              </a:rPr>
              <a:t>Asthma question</a:t>
            </a:r>
            <a:endParaRPr/>
          </a:p>
        </p:txBody>
      </p:sp>
      <p:sp>
        <p:nvSpPr>
          <p:cNvPr id="320" name="Google Shape;320;p35"/>
          <p:cNvSpPr txBox="1"/>
          <p:nvPr/>
        </p:nvSpPr>
        <p:spPr>
          <a:xfrm>
            <a:off x="34925" y="2333625"/>
            <a:ext cx="4487862" cy="1600200"/>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100000"/>
              </a:lnSpc>
              <a:spcBef>
                <a:spcPts val="0"/>
              </a:spcBef>
              <a:spcAft>
                <a:spcPts val="0"/>
              </a:spcAft>
              <a:buClr>
                <a:schemeClr val="lt1"/>
              </a:buClr>
              <a:buSzPts val="3200"/>
              <a:buFont typeface="Arial"/>
              <a:buNone/>
            </a:pPr>
            <a:r>
              <a:rPr b="1" i="0" lang="en-US" sz="3200" u="sng">
                <a:solidFill>
                  <a:schemeClr val="lt1"/>
                </a:solidFill>
                <a:latin typeface="Arial"/>
                <a:ea typeface="Arial"/>
                <a:cs typeface="Arial"/>
                <a:sym typeface="Arial"/>
              </a:rPr>
              <a:t>Interview question</a:t>
            </a:r>
            <a:r>
              <a:rPr b="1" i="0" lang="en-US" sz="3200" u="none">
                <a:solidFill>
                  <a:schemeClr val="lt1"/>
                </a:solidFill>
                <a:latin typeface="Arial"/>
                <a:ea typeface="Arial"/>
                <a:cs typeface="Arial"/>
                <a:sym typeface="Arial"/>
              </a:rPr>
              <a:t>:</a:t>
            </a:r>
            <a:endParaRPr/>
          </a:p>
          <a:p>
            <a:pPr indent="-342900" lvl="0" marL="342900" marR="0" rtl="0" algn="l">
              <a:lnSpc>
                <a:spcPct val="100000"/>
              </a:lnSpc>
              <a:spcBef>
                <a:spcPts val="640"/>
              </a:spcBef>
              <a:spcAft>
                <a:spcPts val="0"/>
              </a:spcAft>
              <a:buClr>
                <a:schemeClr val="lt1"/>
              </a:buClr>
              <a:buSzPts val="3200"/>
              <a:buFont typeface="Arial"/>
              <a:buNone/>
            </a:pPr>
            <a:r>
              <a:rPr b="1" i="0" lang="en-US" sz="3200" u="none">
                <a:solidFill>
                  <a:schemeClr val="lt1"/>
                </a:solidFill>
                <a:latin typeface="Arial"/>
                <a:ea typeface="Arial"/>
                <a:cs typeface="Arial"/>
                <a:sym typeface="Arial"/>
              </a:rPr>
              <a:t>Have you had asthma in the last 10 years?</a:t>
            </a:r>
            <a:endParaRPr/>
          </a:p>
        </p:txBody>
      </p:sp>
      <p:sp>
        <p:nvSpPr>
          <p:cNvPr id="321" name="Google Shape;321;p35"/>
          <p:cNvSpPr txBox="1"/>
          <p:nvPr/>
        </p:nvSpPr>
        <p:spPr>
          <a:xfrm>
            <a:off x="4500562" y="1981200"/>
            <a:ext cx="4643437" cy="2286000"/>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100000"/>
              </a:lnSpc>
              <a:spcBef>
                <a:spcPts val="0"/>
              </a:spcBef>
              <a:spcAft>
                <a:spcPts val="0"/>
              </a:spcAft>
              <a:buClr>
                <a:schemeClr val="lt1"/>
              </a:buClr>
              <a:buSzPts val="3200"/>
              <a:buFont typeface="Arial"/>
              <a:buNone/>
            </a:pPr>
            <a:r>
              <a:rPr b="1" i="0" lang="en-US" sz="3200" u="sng">
                <a:solidFill>
                  <a:schemeClr val="lt1"/>
                </a:solidFill>
                <a:latin typeface="Arial"/>
                <a:ea typeface="Arial"/>
                <a:cs typeface="Arial"/>
                <a:sym typeface="Arial"/>
              </a:rPr>
              <a:t>Type of measure</a:t>
            </a:r>
            <a:r>
              <a:rPr b="1" i="0" lang="en-US" sz="3200" u="none">
                <a:solidFill>
                  <a:schemeClr val="lt1"/>
                </a:solidFill>
                <a:latin typeface="Arial"/>
                <a:ea typeface="Arial"/>
                <a:cs typeface="Arial"/>
                <a:sym typeface="Arial"/>
              </a:rPr>
              <a:t>:</a:t>
            </a:r>
            <a:endParaRPr/>
          </a:p>
          <a:p>
            <a:pPr indent="-342900" lvl="0" marL="342900" marR="0" rtl="0" algn="l">
              <a:lnSpc>
                <a:spcPct val="100000"/>
              </a:lnSpc>
              <a:spcBef>
                <a:spcPts val="64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Point prevalence?</a:t>
            </a:r>
            <a:endParaRPr/>
          </a:p>
          <a:p>
            <a:pPr indent="-342900" lvl="0" marL="342900" marR="0" rtl="0" algn="l">
              <a:lnSpc>
                <a:spcPct val="100000"/>
              </a:lnSpc>
              <a:spcBef>
                <a:spcPts val="64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Period prevalence?</a:t>
            </a:r>
            <a:endParaRPr/>
          </a:p>
          <a:p>
            <a:pPr indent="-342900" lvl="0" marL="342900" marR="0" rtl="0" algn="l">
              <a:lnSpc>
                <a:spcPct val="100000"/>
              </a:lnSpc>
              <a:spcBef>
                <a:spcPts val="64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Lifetime prevalence?</a:t>
            </a:r>
            <a:endParaRPr/>
          </a:p>
        </p:txBody>
      </p:sp>
      <p:sp>
        <p:nvSpPr>
          <p:cNvPr id="322" name="Google Shape;322;p35"/>
          <p:cNvSpPr txBox="1"/>
          <p:nvPr/>
        </p:nvSpPr>
        <p:spPr>
          <a:xfrm>
            <a:off x="8524875" y="3168650"/>
            <a:ext cx="542925" cy="6413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3600"/>
              <a:buFont typeface="Times New Roman"/>
              <a:buNone/>
            </a:pPr>
            <a:r>
              <a:rPr b="0" i="0" lang="en-US" sz="3600" u="none">
                <a:solidFill>
                  <a:schemeClr val="lt1"/>
                </a:solidFill>
                <a:latin typeface="Times New Roman"/>
                <a:ea typeface="Times New Roman"/>
                <a:cs typeface="Times New Roman"/>
                <a:sym typeface="Times New Roman"/>
              </a:rPr>
              <a: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36"/>
          <p:cNvSpPr txBox="1"/>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4400"/>
              <a:buFont typeface="Arial"/>
              <a:buNone/>
            </a:pPr>
            <a:r>
              <a:rPr b="0" i="0" lang="en-US" sz="4400" u="none">
                <a:solidFill>
                  <a:schemeClr val="lt1"/>
                </a:solidFill>
                <a:latin typeface="Arial"/>
                <a:ea typeface="Arial"/>
                <a:cs typeface="Arial"/>
                <a:sym typeface="Arial"/>
              </a:rPr>
              <a:t>Asthma question</a:t>
            </a:r>
            <a:endParaRPr/>
          </a:p>
        </p:txBody>
      </p:sp>
      <p:sp>
        <p:nvSpPr>
          <p:cNvPr id="328" name="Google Shape;328;p36"/>
          <p:cNvSpPr txBox="1"/>
          <p:nvPr/>
        </p:nvSpPr>
        <p:spPr>
          <a:xfrm>
            <a:off x="107950" y="2333625"/>
            <a:ext cx="4103687" cy="1600200"/>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100000"/>
              </a:lnSpc>
              <a:spcBef>
                <a:spcPts val="0"/>
              </a:spcBef>
              <a:spcAft>
                <a:spcPts val="0"/>
              </a:spcAft>
              <a:buClr>
                <a:schemeClr val="lt1"/>
              </a:buClr>
              <a:buSzPts val="3200"/>
              <a:buFont typeface="Arial"/>
              <a:buNone/>
            </a:pPr>
            <a:r>
              <a:rPr b="1" i="0" lang="en-US" sz="3200" u="sng">
                <a:solidFill>
                  <a:schemeClr val="lt1"/>
                </a:solidFill>
                <a:latin typeface="Arial"/>
                <a:ea typeface="Arial"/>
                <a:cs typeface="Arial"/>
                <a:sym typeface="Arial"/>
              </a:rPr>
              <a:t>Interview question</a:t>
            </a:r>
            <a:r>
              <a:rPr b="1" i="0" lang="en-US" sz="3200" u="none">
                <a:solidFill>
                  <a:schemeClr val="lt1"/>
                </a:solidFill>
                <a:latin typeface="Arial"/>
                <a:ea typeface="Arial"/>
                <a:cs typeface="Arial"/>
                <a:sym typeface="Arial"/>
              </a:rPr>
              <a:t>:</a:t>
            </a:r>
            <a:endParaRPr/>
          </a:p>
          <a:p>
            <a:pPr indent="-342900" lvl="0" marL="342900" marR="0" rtl="0" algn="ctr">
              <a:lnSpc>
                <a:spcPct val="100000"/>
              </a:lnSpc>
              <a:spcBef>
                <a:spcPts val="640"/>
              </a:spcBef>
              <a:spcAft>
                <a:spcPts val="0"/>
              </a:spcAft>
              <a:buClr>
                <a:schemeClr val="lt1"/>
              </a:buClr>
              <a:buSzPts val="3200"/>
              <a:buFont typeface="Arial"/>
              <a:buNone/>
            </a:pPr>
            <a:r>
              <a:rPr b="1" i="0" lang="en-US" sz="3200" u="none">
                <a:solidFill>
                  <a:schemeClr val="lt1"/>
                </a:solidFill>
                <a:latin typeface="Arial"/>
                <a:ea typeface="Arial"/>
                <a:cs typeface="Arial"/>
                <a:sym typeface="Arial"/>
              </a:rPr>
              <a:t>   Have you ever had asthma?</a:t>
            </a:r>
            <a:endParaRPr/>
          </a:p>
        </p:txBody>
      </p:sp>
      <p:sp>
        <p:nvSpPr>
          <p:cNvPr id="329" name="Google Shape;329;p36"/>
          <p:cNvSpPr txBox="1"/>
          <p:nvPr/>
        </p:nvSpPr>
        <p:spPr>
          <a:xfrm>
            <a:off x="4284662" y="2006600"/>
            <a:ext cx="4706937" cy="2286000"/>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100000"/>
              </a:lnSpc>
              <a:spcBef>
                <a:spcPts val="0"/>
              </a:spcBef>
              <a:spcAft>
                <a:spcPts val="0"/>
              </a:spcAft>
              <a:buClr>
                <a:schemeClr val="lt1"/>
              </a:buClr>
              <a:buSzPts val="3200"/>
              <a:buFont typeface="Arial"/>
              <a:buNone/>
            </a:pPr>
            <a:r>
              <a:rPr b="1" i="0" lang="en-US" sz="3200" u="sng">
                <a:solidFill>
                  <a:schemeClr val="lt1"/>
                </a:solidFill>
                <a:latin typeface="Arial"/>
                <a:ea typeface="Arial"/>
                <a:cs typeface="Arial"/>
                <a:sym typeface="Arial"/>
              </a:rPr>
              <a:t>Type of measure</a:t>
            </a:r>
            <a:r>
              <a:rPr b="1" i="0" lang="en-US" sz="3200" u="none">
                <a:solidFill>
                  <a:schemeClr val="lt1"/>
                </a:solidFill>
                <a:latin typeface="Arial"/>
                <a:ea typeface="Arial"/>
                <a:cs typeface="Arial"/>
                <a:sym typeface="Arial"/>
              </a:rPr>
              <a:t>:</a:t>
            </a:r>
            <a:endParaRPr/>
          </a:p>
          <a:p>
            <a:pPr indent="-342900" lvl="0" marL="342900" marR="0" rtl="0" algn="l">
              <a:lnSpc>
                <a:spcPct val="100000"/>
              </a:lnSpc>
              <a:spcBef>
                <a:spcPts val="64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Point prevalence?</a:t>
            </a:r>
            <a:endParaRPr/>
          </a:p>
          <a:p>
            <a:pPr indent="-342900" lvl="0" marL="342900" marR="0" rtl="0" algn="l">
              <a:lnSpc>
                <a:spcPct val="100000"/>
              </a:lnSpc>
              <a:spcBef>
                <a:spcPts val="64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Period prevalence?</a:t>
            </a:r>
            <a:endParaRPr/>
          </a:p>
          <a:p>
            <a:pPr indent="-342900" lvl="0" marL="342900" marR="0" rtl="0" algn="l">
              <a:lnSpc>
                <a:spcPct val="100000"/>
              </a:lnSpc>
              <a:spcBef>
                <a:spcPts val="640"/>
              </a:spcBef>
              <a:spcAft>
                <a:spcPts val="0"/>
              </a:spcAft>
              <a:buClr>
                <a:schemeClr val="lt1"/>
              </a:buClr>
              <a:buSzPts val="3200"/>
              <a:buFont typeface="Arial"/>
              <a:buChar char="•"/>
            </a:pPr>
            <a:r>
              <a:rPr b="1" i="0" lang="en-US" sz="3200" u="none">
                <a:solidFill>
                  <a:schemeClr val="lt1"/>
                </a:solidFill>
                <a:latin typeface="Arial"/>
                <a:ea typeface="Arial"/>
                <a:cs typeface="Arial"/>
                <a:sym typeface="Arial"/>
              </a:rPr>
              <a:t>Lifetime prevalence?</a:t>
            </a:r>
            <a:endParaRPr/>
          </a:p>
        </p:txBody>
      </p:sp>
      <p:sp>
        <p:nvSpPr>
          <p:cNvPr id="330" name="Google Shape;330;p36"/>
          <p:cNvSpPr txBox="1"/>
          <p:nvPr/>
        </p:nvSpPr>
        <p:spPr>
          <a:xfrm>
            <a:off x="8610600" y="3733800"/>
            <a:ext cx="390525" cy="6413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3600"/>
              <a:buFont typeface="Times New Roman"/>
              <a:buNone/>
            </a:pPr>
            <a:r>
              <a:rPr b="0" i="0" lang="en-US" sz="3600" u="none">
                <a:solidFill>
                  <a:schemeClr val="lt1"/>
                </a:solidFill>
                <a:latin typeface="Times New Roman"/>
                <a:ea typeface="Times New Roman"/>
                <a:cs typeface="Times New Roman"/>
                <a:sym typeface="Times New Roman"/>
              </a:rPr>
              <a: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
        <p:nvSpPr>
          <p:cNvPr id="335" name="Google Shape;335;p3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0" i="1" lang="en-US" sz="4000" u="none">
                <a:solidFill>
                  <a:srgbClr val="FFCC00"/>
                </a:solidFill>
                <a:latin typeface="Arial"/>
                <a:ea typeface="Arial"/>
                <a:cs typeface="Arial"/>
                <a:sym typeface="Arial"/>
              </a:rPr>
              <a:t>Measures of disease frequency</a:t>
            </a:r>
            <a:br>
              <a:rPr b="0" i="1" lang="en-US" sz="4000" u="none">
                <a:solidFill>
                  <a:srgbClr val="FFCC00"/>
                </a:solidFill>
                <a:latin typeface="Arial"/>
                <a:ea typeface="Arial"/>
                <a:cs typeface="Arial"/>
                <a:sym typeface="Arial"/>
              </a:rPr>
            </a:br>
            <a:r>
              <a:rPr b="1" i="1" lang="en-US" sz="4000" u="none">
                <a:solidFill>
                  <a:srgbClr val="FFCC00"/>
                </a:solidFill>
                <a:latin typeface="Arial"/>
                <a:ea typeface="Arial"/>
                <a:cs typeface="Arial"/>
                <a:sym typeface="Arial"/>
              </a:rPr>
              <a:t>prevalence</a:t>
            </a:r>
            <a:endParaRPr/>
          </a:p>
        </p:txBody>
      </p:sp>
      <p:sp>
        <p:nvSpPr>
          <p:cNvPr id="336" name="Google Shape;336;p37"/>
          <p:cNvSpPr txBox="1"/>
          <p:nvPr/>
        </p:nvSpPr>
        <p:spPr>
          <a:xfrm>
            <a:off x="609600" y="1828800"/>
            <a:ext cx="66294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800"/>
              <a:buFont typeface="Arial"/>
              <a:buNone/>
            </a:pPr>
            <a:r>
              <a:rPr b="1" i="0" lang="en-US" sz="2800" u="none">
                <a:solidFill>
                  <a:srgbClr val="FFCC00"/>
                </a:solidFill>
                <a:latin typeface="Arial"/>
                <a:ea typeface="Arial"/>
                <a:cs typeface="Arial"/>
                <a:sym typeface="Arial"/>
              </a:rPr>
              <a:t>What factors affect prevalence??</a:t>
            </a:r>
            <a:endParaRPr/>
          </a:p>
        </p:txBody>
      </p:sp>
      <p:sp>
        <p:nvSpPr>
          <p:cNvPr id="337" name="Google Shape;337;p37"/>
          <p:cNvSpPr txBox="1"/>
          <p:nvPr/>
        </p:nvSpPr>
        <p:spPr>
          <a:xfrm>
            <a:off x="746125" y="2554287"/>
            <a:ext cx="1927225"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1. Incidence</a:t>
            </a:r>
            <a:endParaRPr/>
          </a:p>
        </p:txBody>
      </p:sp>
      <p:sp>
        <p:nvSpPr>
          <p:cNvPr id="338" name="Google Shape;338;p37"/>
          <p:cNvSpPr txBox="1"/>
          <p:nvPr/>
        </p:nvSpPr>
        <p:spPr>
          <a:xfrm>
            <a:off x="762000" y="3124200"/>
            <a:ext cx="33528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2. Duration of disease</a:t>
            </a:r>
            <a:endParaRPr/>
          </a:p>
        </p:txBody>
      </p:sp>
      <p:sp>
        <p:nvSpPr>
          <p:cNvPr id="339" name="Google Shape;339;p37"/>
          <p:cNvSpPr txBox="1"/>
          <p:nvPr/>
        </p:nvSpPr>
        <p:spPr>
          <a:xfrm>
            <a:off x="990600" y="4267200"/>
            <a:ext cx="6934200" cy="8223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So prevalence is not useful as incidence to study the causes of disease!!!</a:t>
            </a:r>
            <a:endParaRPr/>
          </a:p>
        </p:txBody>
      </p:sp>
      <p:sp>
        <p:nvSpPr>
          <p:cNvPr id="340" name="Google Shape;340;p37"/>
          <p:cNvSpPr txBox="1"/>
          <p:nvPr/>
        </p:nvSpPr>
        <p:spPr>
          <a:xfrm>
            <a:off x="457200" y="5486400"/>
            <a:ext cx="76962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Prevalence is useful for studying the disease burden on a population!!!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0"/>
                                        </p:tgtEl>
                                        <p:attrNameLst>
                                          <p:attrName>style.visibility</p:attrName>
                                        </p:attrNameLst>
                                      </p:cBhvr>
                                      <p:to>
                                        <p:strVal val="visible"/>
                                      </p:to>
                                    </p:set>
                                    <p:animEffect filter="fade" transition="in">
                                      <p:cBhvr>
                                        <p:cTn dur="80"/>
                                        <p:tgtEl>
                                          <p:spTgt spid="34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4" name="Shape 344"/>
        <p:cNvGrpSpPr/>
        <p:nvPr/>
      </p:nvGrpSpPr>
      <p:grpSpPr>
        <a:xfrm>
          <a:off x="0" y="0"/>
          <a:ext cx="0" cy="0"/>
          <a:chOff x="0" y="0"/>
          <a:chExt cx="0" cy="0"/>
        </a:xfrm>
      </p:grpSpPr>
      <p:sp>
        <p:nvSpPr>
          <p:cNvPr id="345" name="Google Shape;345;p38"/>
          <p:cNvSpPr txBox="1"/>
          <p:nvPr>
            <p:ph type="title"/>
          </p:nvPr>
        </p:nvSpPr>
        <p:spPr>
          <a:xfrm>
            <a:off x="457200" y="3048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0" i="1" lang="en-US" sz="4000" u="none">
                <a:solidFill>
                  <a:srgbClr val="FFCC00"/>
                </a:solidFill>
                <a:latin typeface="Arial"/>
                <a:ea typeface="Arial"/>
                <a:cs typeface="Arial"/>
                <a:sym typeface="Arial"/>
              </a:rPr>
              <a:t>Measures of disease frequency</a:t>
            </a:r>
            <a:br>
              <a:rPr b="0" i="1" lang="en-US" sz="4000" u="none">
                <a:solidFill>
                  <a:srgbClr val="FFCC00"/>
                </a:solidFill>
                <a:latin typeface="Arial"/>
                <a:ea typeface="Arial"/>
                <a:cs typeface="Arial"/>
                <a:sym typeface="Arial"/>
              </a:rPr>
            </a:br>
            <a:r>
              <a:rPr b="1" i="1" lang="en-US" sz="4000" u="none">
                <a:solidFill>
                  <a:srgbClr val="FFCC00"/>
                </a:solidFill>
                <a:latin typeface="Arial"/>
                <a:ea typeface="Arial"/>
                <a:cs typeface="Arial"/>
                <a:sym typeface="Arial"/>
              </a:rPr>
              <a:t>prevalence and incidence rate</a:t>
            </a:r>
            <a:endParaRPr/>
          </a:p>
        </p:txBody>
      </p:sp>
      <p:sp>
        <p:nvSpPr>
          <p:cNvPr id="346" name="Google Shape;346;p38"/>
          <p:cNvSpPr txBox="1"/>
          <p:nvPr/>
        </p:nvSpPr>
        <p:spPr>
          <a:xfrm>
            <a:off x="381000" y="1828800"/>
            <a:ext cx="7315200" cy="13700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In a steady state........</a:t>
            </a:r>
            <a:endParaRPr/>
          </a:p>
          <a:p>
            <a:pPr indent="0" lvl="0" marL="0" marR="0" rtl="0" algn="l">
              <a:lnSpc>
                <a:spcPct val="100000"/>
              </a:lnSpc>
              <a:spcBef>
                <a:spcPts val="120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Incidence rate and duration are stable over time........</a:t>
            </a:r>
            <a:endParaRPr/>
          </a:p>
        </p:txBody>
      </p:sp>
      <p:grpSp>
        <p:nvGrpSpPr>
          <p:cNvPr id="347" name="Google Shape;347;p38"/>
          <p:cNvGrpSpPr/>
          <p:nvPr/>
        </p:nvGrpSpPr>
        <p:grpSpPr>
          <a:xfrm>
            <a:off x="2286000" y="3352800"/>
            <a:ext cx="3276600" cy="928687"/>
            <a:chOff x="1056" y="2160"/>
            <a:chExt cx="2064" cy="585"/>
          </a:xfrm>
        </p:grpSpPr>
        <p:sp>
          <p:nvSpPr>
            <p:cNvPr id="348" name="Google Shape;348;p38"/>
            <p:cNvSpPr txBox="1"/>
            <p:nvPr/>
          </p:nvSpPr>
          <p:spPr>
            <a:xfrm>
              <a:off x="1152" y="2160"/>
              <a:ext cx="384" cy="32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800"/>
                <a:buFont typeface="Arial"/>
                <a:buNone/>
              </a:pPr>
              <a:r>
                <a:rPr b="1" i="0" lang="en-US" sz="2800" u="none">
                  <a:solidFill>
                    <a:srgbClr val="FFCC00"/>
                  </a:solidFill>
                  <a:latin typeface="Arial"/>
                  <a:ea typeface="Arial"/>
                  <a:cs typeface="Arial"/>
                  <a:sym typeface="Arial"/>
                </a:rPr>
                <a:t>P</a:t>
              </a:r>
              <a:endParaRPr/>
            </a:p>
          </p:txBody>
        </p:sp>
        <p:cxnSp>
          <p:nvCxnSpPr>
            <p:cNvPr id="349" name="Google Shape;349;p38"/>
            <p:cNvCxnSpPr/>
            <p:nvPr/>
          </p:nvCxnSpPr>
          <p:spPr>
            <a:xfrm>
              <a:off x="1056" y="2448"/>
              <a:ext cx="576" cy="0"/>
            </a:xfrm>
            <a:prstGeom prst="straightConnector1">
              <a:avLst/>
            </a:prstGeom>
            <a:noFill/>
            <a:ln cap="flat" cmpd="sng" w="38100">
              <a:solidFill>
                <a:srgbClr val="FFCC00"/>
              </a:solidFill>
              <a:prstDash val="solid"/>
              <a:miter lim="800000"/>
              <a:headEnd len="med" w="med" type="none"/>
              <a:tailEnd len="med" w="med" type="none"/>
            </a:ln>
          </p:spPr>
        </p:cxnSp>
        <p:sp>
          <p:nvSpPr>
            <p:cNvPr id="350" name="Google Shape;350;p38"/>
            <p:cNvSpPr txBox="1"/>
            <p:nvPr/>
          </p:nvSpPr>
          <p:spPr>
            <a:xfrm>
              <a:off x="1138" y="2418"/>
              <a:ext cx="465" cy="32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800"/>
                <a:buFont typeface="Arial"/>
                <a:buNone/>
              </a:pPr>
              <a:r>
                <a:rPr b="1" i="0" lang="en-US" sz="2800" u="none">
                  <a:solidFill>
                    <a:srgbClr val="FFCC00"/>
                  </a:solidFill>
                  <a:latin typeface="Arial"/>
                  <a:ea typeface="Arial"/>
                  <a:cs typeface="Arial"/>
                  <a:sym typeface="Arial"/>
                </a:rPr>
                <a:t>1-P</a:t>
              </a:r>
              <a:endParaRPr/>
            </a:p>
          </p:txBody>
        </p:sp>
        <p:sp>
          <p:nvSpPr>
            <p:cNvPr id="351" name="Google Shape;351;p38"/>
            <p:cNvSpPr txBox="1"/>
            <p:nvPr/>
          </p:nvSpPr>
          <p:spPr>
            <a:xfrm>
              <a:off x="1632" y="2256"/>
              <a:ext cx="1488"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800"/>
                <a:buFont typeface="Arial"/>
                <a:buNone/>
              </a:pPr>
              <a:r>
                <a:rPr b="1" i="0" lang="en-US" sz="2800" u="none">
                  <a:solidFill>
                    <a:srgbClr val="FFCC00"/>
                  </a:solidFill>
                  <a:latin typeface="Arial"/>
                  <a:ea typeface="Arial"/>
                  <a:cs typeface="Arial"/>
                  <a:sym typeface="Arial"/>
                </a:rPr>
                <a:t>=   IR x D</a:t>
              </a:r>
              <a:endParaRPr/>
            </a:p>
          </p:txBody>
        </p:sp>
      </p:grpSp>
      <p:sp>
        <p:nvSpPr>
          <p:cNvPr id="352" name="Google Shape;352;p38"/>
          <p:cNvSpPr txBox="1"/>
          <p:nvPr/>
        </p:nvSpPr>
        <p:spPr>
          <a:xfrm>
            <a:off x="304800" y="4343400"/>
            <a:ext cx="53340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For small prevalences.......</a:t>
            </a:r>
            <a:endParaRPr/>
          </a:p>
        </p:txBody>
      </p:sp>
      <p:sp>
        <p:nvSpPr>
          <p:cNvPr id="353" name="Google Shape;353;p38"/>
          <p:cNvSpPr txBox="1"/>
          <p:nvPr/>
        </p:nvSpPr>
        <p:spPr>
          <a:xfrm>
            <a:off x="2286000" y="5029200"/>
            <a:ext cx="2895600" cy="51911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800"/>
              <a:buFont typeface="Arial"/>
              <a:buNone/>
            </a:pPr>
            <a:r>
              <a:rPr b="1" i="0" lang="en-US" sz="2800" u="none">
                <a:solidFill>
                  <a:srgbClr val="FFCC00"/>
                </a:solidFill>
                <a:latin typeface="Arial"/>
                <a:ea typeface="Arial"/>
                <a:cs typeface="Arial"/>
                <a:sym typeface="Arial"/>
              </a:rPr>
              <a:t>P =   IR x D</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4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5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5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 name="Shape 357"/>
        <p:cNvGrpSpPr/>
        <p:nvPr/>
      </p:nvGrpSpPr>
      <p:grpSpPr>
        <a:xfrm>
          <a:off x="0" y="0"/>
          <a:ext cx="0" cy="0"/>
          <a:chOff x="0" y="0"/>
          <a:chExt cx="0" cy="0"/>
        </a:xfrm>
      </p:grpSpPr>
      <p:sp>
        <p:nvSpPr>
          <p:cNvPr id="358" name="Google Shape;358;p3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1" lang="en-US" sz="4400" u="none">
                <a:solidFill>
                  <a:srgbClr val="FFCC00"/>
                </a:solidFill>
                <a:latin typeface="Arial"/>
                <a:ea typeface="Arial"/>
                <a:cs typeface="Arial"/>
                <a:sym typeface="Arial"/>
              </a:rPr>
              <a:t>Measures of disease frequency</a:t>
            </a:r>
            <a:br>
              <a:rPr b="0" i="1" lang="en-US" sz="4400" u="none">
                <a:solidFill>
                  <a:srgbClr val="FFCC00"/>
                </a:solidFill>
                <a:latin typeface="Arial"/>
                <a:ea typeface="Arial"/>
                <a:cs typeface="Arial"/>
                <a:sym typeface="Arial"/>
              </a:rPr>
            </a:br>
            <a:r>
              <a:rPr b="1" i="1" lang="en-US" sz="4400" u="none">
                <a:solidFill>
                  <a:srgbClr val="FFCC00"/>
                </a:solidFill>
                <a:latin typeface="Arial"/>
                <a:ea typeface="Arial"/>
                <a:cs typeface="Arial"/>
                <a:sym typeface="Arial"/>
              </a:rPr>
              <a:t>prevalence and incidence rate</a:t>
            </a:r>
            <a:endParaRPr/>
          </a:p>
        </p:txBody>
      </p:sp>
      <p:sp>
        <p:nvSpPr>
          <p:cNvPr id="359" name="Google Shape;359;p39"/>
          <p:cNvSpPr txBox="1"/>
          <p:nvPr/>
        </p:nvSpPr>
        <p:spPr>
          <a:xfrm>
            <a:off x="304800" y="2438400"/>
            <a:ext cx="8534400" cy="13112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Example- in 1973-1977, the average annual incidence rate of lung cancer in Connecticut was 45.9 per 100,000 and the average annual prevalence was 23.0 per 100.000. so the average duration of lung cancer is-</a:t>
            </a:r>
            <a:r>
              <a:rPr b="0" i="0" lang="en-US" sz="1800" u="none">
                <a:solidFill>
                  <a:schemeClr val="dk1"/>
                </a:solidFill>
                <a:latin typeface="Arial"/>
                <a:ea typeface="Arial"/>
                <a:cs typeface="Arial"/>
                <a:sym typeface="Arial"/>
              </a:rPr>
              <a:t>-</a:t>
            </a:r>
            <a:endParaRPr/>
          </a:p>
        </p:txBody>
      </p:sp>
      <p:sp>
        <p:nvSpPr>
          <p:cNvPr id="360" name="Google Shape;360;p39"/>
          <p:cNvSpPr txBox="1"/>
          <p:nvPr/>
        </p:nvSpPr>
        <p:spPr>
          <a:xfrm>
            <a:off x="1143000" y="4114800"/>
            <a:ext cx="4038600" cy="100488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D=P/I =    23.0/10</a:t>
            </a:r>
            <a:r>
              <a:rPr b="0" baseline="30000" i="0" lang="en-US" sz="2400" u="none">
                <a:solidFill>
                  <a:schemeClr val="lt1"/>
                </a:solidFill>
                <a:latin typeface="Arial"/>
                <a:ea typeface="Arial"/>
                <a:cs typeface="Arial"/>
                <a:sym typeface="Arial"/>
              </a:rPr>
              <a:t>5</a:t>
            </a:r>
            <a:endParaRPr/>
          </a:p>
          <a:p>
            <a:pPr indent="0" lvl="0" marL="0" marR="0" rtl="0" algn="ctr">
              <a:lnSpc>
                <a:spcPct val="100000"/>
              </a:lnSpc>
              <a:spcBef>
                <a:spcPts val="0"/>
              </a:spcBef>
              <a:spcAft>
                <a:spcPts val="0"/>
              </a:spcAft>
              <a:buNone/>
            </a:pPr>
            <a:r>
              <a:t/>
            </a:r>
            <a:endParaRPr b="0" baseline="30000" i="0" sz="2400" u="none">
              <a:solidFill>
                <a:schemeClr val="lt1"/>
              </a:solidFill>
              <a:latin typeface="Arial"/>
              <a:ea typeface="Arial"/>
              <a:cs typeface="Arial"/>
              <a:sym typeface="Arial"/>
            </a:endParaRPr>
          </a:p>
        </p:txBody>
      </p:sp>
      <p:cxnSp>
        <p:nvCxnSpPr>
          <p:cNvPr id="361" name="Google Shape;361;p39"/>
          <p:cNvCxnSpPr/>
          <p:nvPr/>
        </p:nvCxnSpPr>
        <p:spPr>
          <a:xfrm>
            <a:off x="3200400" y="4572000"/>
            <a:ext cx="1828800" cy="0"/>
          </a:xfrm>
          <a:prstGeom prst="straightConnector1">
            <a:avLst/>
          </a:prstGeom>
          <a:noFill/>
          <a:ln cap="flat" cmpd="sng" w="38100">
            <a:solidFill>
              <a:schemeClr val="lt1"/>
            </a:solidFill>
            <a:prstDash val="solid"/>
            <a:miter lim="800000"/>
            <a:headEnd len="med" w="med" type="none"/>
            <a:tailEnd len="med" w="med" type="none"/>
          </a:ln>
        </p:spPr>
      </p:cxnSp>
      <p:sp>
        <p:nvSpPr>
          <p:cNvPr id="362" name="Google Shape;362;p39"/>
          <p:cNvSpPr txBox="1"/>
          <p:nvPr/>
        </p:nvSpPr>
        <p:spPr>
          <a:xfrm>
            <a:off x="2743200" y="4572000"/>
            <a:ext cx="25908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45.9/10</a:t>
            </a:r>
            <a:r>
              <a:rPr b="0" baseline="30000" i="0" lang="en-US" sz="2400" u="none">
                <a:solidFill>
                  <a:schemeClr val="lt1"/>
                </a:solidFill>
                <a:latin typeface="Arial"/>
                <a:ea typeface="Arial"/>
                <a:cs typeface="Arial"/>
                <a:sym typeface="Arial"/>
              </a:rPr>
              <a:t>5</a:t>
            </a:r>
            <a:r>
              <a:rPr b="0" i="0" lang="en-US" sz="2400" u="none">
                <a:solidFill>
                  <a:schemeClr val="lt1"/>
                </a:solidFill>
                <a:latin typeface="Arial"/>
                <a:ea typeface="Arial"/>
                <a:cs typeface="Arial"/>
                <a:sym typeface="Arial"/>
              </a:rPr>
              <a:t>/year</a:t>
            </a:r>
            <a:endParaRPr/>
          </a:p>
        </p:txBody>
      </p:sp>
      <p:sp>
        <p:nvSpPr>
          <p:cNvPr id="363" name="Google Shape;363;p39"/>
          <p:cNvSpPr txBox="1"/>
          <p:nvPr/>
        </p:nvSpPr>
        <p:spPr>
          <a:xfrm>
            <a:off x="5334000" y="4267200"/>
            <a:ext cx="22098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 0.5 year</a:t>
            </a:r>
            <a:endParaRPr/>
          </a:p>
        </p:txBody>
      </p:sp>
      <p:sp>
        <p:nvSpPr>
          <p:cNvPr id="364" name="Google Shape;364;p39"/>
          <p:cNvSpPr txBox="1"/>
          <p:nvPr/>
        </p:nvSpPr>
        <p:spPr>
          <a:xfrm>
            <a:off x="304800" y="5715000"/>
            <a:ext cx="7924800" cy="11874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Individuals diagnosed with lung cancer during this period survived an average of 6 months from diagnosis to death!!!</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8" name="Shape 368"/>
        <p:cNvGrpSpPr/>
        <p:nvPr/>
      </p:nvGrpSpPr>
      <p:grpSpPr>
        <a:xfrm>
          <a:off x="0" y="0"/>
          <a:ext cx="0" cy="0"/>
          <a:chOff x="0" y="0"/>
          <a:chExt cx="0" cy="0"/>
        </a:xfrm>
      </p:grpSpPr>
      <p:sp>
        <p:nvSpPr>
          <p:cNvPr id="369" name="Google Shape;369;p40"/>
          <p:cNvSpPr txBox="1"/>
          <p:nvPr>
            <p:ph type="title"/>
          </p:nvPr>
        </p:nvSpPr>
        <p:spPr>
          <a:xfrm>
            <a:off x="0" y="76200"/>
            <a:ext cx="91440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lt1"/>
              </a:buClr>
              <a:buSzPts val="3200"/>
              <a:buFont typeface="Comic Sans MS"/>
              <a:buNone/>
            </a:pPr>
            <a:r>
              <a:rPr b="1" i="0" lang="en-US" sz="3200" u="none">
                <a:solidFill>
                  <a:schemeClr val="lt1"/>
                </a:solidFill>
                <a:latin typeface="Comic Sans MS"/>
                <a:ea typeface="Comic Sans MS"/>
                <a:cs typeface="Comic Sans MS"/>
                <a:sym typeface="Comic Sans MS"/>
              </a:rPr>
              <a:t>Factors influencing observed prevalence rate</a:t>
            </a:r>
            <a:endParaRPr/>
          </a:p>
        </p:txBody>
      </p:sp>
      <p:sp>
        <p:nvSpPr>
          <p:cNvPr id="370" name="Google Shape;370;p40"/>
          <p:cNvSpPr txBox="1"/>
          <p:nvPr/>
        </p:nvSpPr>
        <p:spPr>
          <a:xfrm>
            <a:off x="250825" y="2492375"/>
            <a:ext cx="8893175" cy="4238625"/>
          </a:xfrm>
          <a:prstGeom prst="rect">
            <a:avLst/>
          </a:prstGeom>
          <a:noFill/>
          <a:ln>
            <a:noFill/>
          </a:ln>
        </p:spPr>
        <p:txBody>
          <a:bodyPr anchorCtr="0" anchor="t" bIns="45700" lIns="91425" spcFirstLastPara="1" rIns="91425" wrap="square" tIns="45700">
            <a:spAutoFit/>
          </a:bodyPr>
          <a:lstStyle/>
          <a:p>
            <a:pPr indent="-177800" lvl="0" marL="0" marR="0" rtl="0" algn="l">
              <a:lnSpc>
                <a:spcPct val="100000"/>
              </a:lnSpc>
              <a:spcBef>
                <a:spcPts val="0"/>
              </a:spcBef>
              <a:spcAft>
                <a:spcPts val="0"/>
              </a:spcAft>
              <a:buClr>
                <a:schemeClr val="lt1"/>
              </a:buClr>
              <a:buSzPts val="2800"/>
              <a:buFont typeface="Comic Sans MS"/>
              <a:buChar char="•"/>
            </a:pPr>
            <a:r>
              <a:rPr b="0" i="0" lang="en-US" sz="2800" u="none">
                <a:solidFill>
                  <a:schemeClr val="lt1"/>
                </a:solidFill>
                <a:latin typeface="Comic Sans MS"/>
                <a:ea typeface="Comic Sans MS"/>
                <a:cs typeface="Comic Sans MS"/>
                <a:sym typeface="Comic Sans MS"/>
              </a:rPr>
              <a:t> </a:t>
            </a:r>
            <a:r>
              <a:rPr b="0" i="0" lang="en-US" sz="3200" u="none">
                <a:solidFill>
                  <a:schemeClr val="lt1"/>
                </a:solidFill>
                <a:latin typeface="Comic Sans MS"/>
                <a:ea typeface="Comic Sans MS"/>
                <a:cs typeface="Comic Sans MS"/>
                <a:sym typeface="Comic Sans MS"/>
              </a:rPr>
              <a:t>Longer duration of the disease</a:t>
            </a:r>
            <a:endParaRPr/>
          </a:p>
          <a:p>
            <a:pPr indent="-203200" lvl="0" marL="0" marR="0" rtl="0" algn="l">
              <a:lnSpc>
                <a:spcPct val="100000"/>
              </a:lnSpc>
              <a:spcBef>
                <a:spcPts val="160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 Prolongation of life without cure</a:t>
            </a:r>
            <a:endParaRPr/>
          </a:p>
          <a:p>
            <a:pPr indent="-177800" lvl="0" marL="0" marR="0" rtl="0" algn="l">
              <a:lnSpc>
                <a:spcPct val="100000"/>
              </a:lnSpc>
              <a:spcBef>
                <a:spcPts val="1600"/>
              </a:spcBef>
              <a:spcAft>
                <a:spcPts val="0"/>
              </a:spcAft>
              <a:buClr>
                <a:schemeClr val="lt1"/>
              </a:buClr>
              <a:buSzPts val="2800"/>
              <a:buFont typeface="Comic Sans MS"/>
              <a:buChar char="•"/>
            </a:pPr>
            <a:r>
              <a:rPr b="0" i="0" lang="en-US" sz="2800" u="none">
                <a:solidFill>
                  <a:schemeClr val="lt1"/>
                </a:solidFill>
                <a:latin typeface="Comic Sans MS"/>
                <a:ea typeface="Comic Sans MS"/>
                <a:cs typeface="Comic Sans MS"/>
                <a:sym typeface="Comic Sans MS"/>
              </a:rPr>
              <a:t> </a:t>
            </a:r>
            <a:r>
              <a:rPr b="0" i="0" lang="en-US" sz="3200" u="none">
                <a:solidFill>
                  <a:schemeClr val="lt1"/>
                </a:solidFill>
                <a:latin typeface="Comic Sans MS"/>
                <a:ea typeface="Comic Sans MS"/>
                <a:cs typeface="Comic Sans MS"/>
                <a:sym typeface="Comic Sans MS"/>
              </a:rPr>
              <a:t>Increase in new cases (incidence / risk)</a:t>
            </a:r>
            <a:endParaRPr/>
          </a:p>
          <a:p>
            <a:pPr indent="-203200" lvl="0" marL="0" marR="0" rtl="0" algn="l">
              <a:lnSpc>
                <a:spcPct val="100000"/>
              </a:lnSpc>
              <a:spcBef>
                <a:spcPts val="160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 Out-migration of non-diseased people</a:t>
            </a:r>
            <a:endParaRPr/>
          </a:p>
          <a:p>
            <a:pPr indent="-177800" lvl="0" marL="0" marR="0" rtl="0" algn="l">
              <a:lnSpc>
                <a:spcPct val="100000"/>
              </a:lnSpc>
              <a:spcBef>
                <a:spcPts val="1600"/>
              </a:spcBef>
              <a:spcAft>
                <a:spcPts val="0"/>
              </a:spcAft>
              <a:buClr>
                <a:schemeClr val="lt1"/>
              </a:buClr>
              <a:buSzPts val="2800"/>
              <a:buFont typeface="Comic Sans MS"/>
              <a:buChar char="•"/>
            </a:pPr>
            <a:r>
              <a:rPr b="0" i="0" lang="en-US" sz="2800" u="none">
                <a:solidFill>
                  <a:schemeClr val="lt1"/>
                </a:solidFill>
                <a:latin typeface="Comic Sans MS"/>
                <a:ea typeface="Comic Sans MS"/>
                <a:cs typeface="Comic Sans MS"/>
                <a:sym typeface="Comic Sans MS"/>
              </a:rPr>
              <a:t> </a:t>
            </a:r>
            <a:r>
              <a:rPr b="0" i="0" lang="en-US" sz="3200" u="none">
                <a:solidFill>
                  <a:schemeClr val="lt1"/>
                </a:solidFill>
                <a:latin typeface="Comic Sans MS"/>
                <a:ea typeface="Comic Sans MS"/>
                <a:cs typeface="Comic Sans MS"/>
                <a:sym typeface="Comic Sans MS"/>
              </a:rPr>
              <a:t>In-migration of susceptible/diseased people</a:t>
            </a:r>
            <a:endParaRPr/>
          </a:p>
          <a:p>
            <a:pPr indent="-177800" lvl="0" marL="0" marR="0" rtl="0" algn="l">
              <a:lnSpc>
                <a:spcPct val="100000"/>
              </a:lnSpc>
              <a:spcBef>
                <a:spcPts val="1600"/>
              </a:spcBef>
              <a:spcAft>
                <a:spcPts val="0"/>
              </a:spcAft>
              <a:buClr>
                <a:schemeClr val="lt1"/>
              </a:buClr>
              <a:buSzPts val="2800"/>
              <a:buFont typeface="Comic Sans MS"/>
              <a:buChar char="•"/>
            </a:pPr>
            <a:r>
              <a:rPr b="0" i="0" lang="en-US" sz="2800" u="none">
                <a:solidFill>
                  <a:schemeClr val="lt1"/>
                </a:solidFill>
                <a:latin typeface="Comic Sans MS"/>
                <a:ea typeface="Comic Sans MS"/>
                <a:cs typeface="Comic Sans MS"/>
                <a:sym typeface="Comic Sans MS"/>
              </a:rPr>
              <a:t> </a:t>
            </a:r>
            <a:r>
              <a:rPr b="0" i="0" lang="en-US" sz="3200" u="none">
                <a:solidFill>
                  <a:schemeClr val="lt1"/>
                </a:solidFill>
                <a:latin typeface="Comic Sans MS"/>
                <a:ea typeface="Comic Sans MS"/>
                <a:cs typeface="Comic Sans MS"/>
                <a:sym typeface="Comic Sans MS"/>
              </a:rPr>
              <a:t>Improved diagnostics &amp;/or reporting</a:t>
            </a:r>
            <a:endParaRPr/>
          </a:p>
        </p:txBody>
      </p:sp>
      <p:sp>
        <p:nvSpPr>
          <p:cNvPr id="371" name="Google Shape;371;p40"/>
          <p:cNvSpPr/>
          <p:nvPr/>
        </p:nvSpPr>
        <p:spPr>
          <a:xfrm>
            <a:off x="165100" y="990600"/>
            <a:ext cx="8915400" cy="5791200"/>
          </a:xfrm>
          <a:prstGeom prst="upArrowCallout">
            <a:avLst>
              <a:gd fmla="val 5111" name="adj1"/>
              <a:gd fmla="val 8349" name="adj2"/>
              <a:gd fmla="val 3073" name="adj3"/>
              <a:gd fmla="val 9996" name="adj4"/>
            </a:avLst>
          </a:prstGeom>
          <a:noFill/>
          <a:ln cap="flat" cmpd="sng" w="381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5" name="Shape 375"/>
        <p:cNvGrpSpPr/>
        <p:nvPr/>
      </p:nvGrpSpPr>
      <p:grpSpPr>
        <a:xfrm>
          <a:off x="0" y="0"/>
          <a:ext cx="0" cy="0"/>
          <a:chOff x="0" y="0"/>
          <a:chExt cx="0" cy="0"/>
        </a:xfrm>
      </p:grpSpPr>
      <p:sp>
        <p:nvSpPr>
          <p:cNvPr id="376" name="Google Shape;376;p41"/>
          <p:cNvSpPr txBox="1"/>
          <p:nvPr>
            <p:ph type="title"/>
          </p:nvPr>
        </p:nvSpPr>
        <p:spPr>
          <a:xfrm>
            <a:off x="0" y="76200"/>
            <a:ext cx="91440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lt1"/>
              </a:buClr>
              <a:buSzPts val="3200"/>
              <a:buFont typeface="Comic Sans MS"/>
              <a:buNone/>
            </a:pPr>
            <a:r>
              <a:rPr b="1" i="0" lang="en-US" sz="3200" u="none">
                <a:solidFill>
                  <a:schemeClr val="lt1"/>
                </a:solidFill>
                <a:latin typeface="Comic Sans MS"/>
                <a:ea typeface="Comic Sans MS"/>
                <a:cs typeface="Comic Sans MS"/>
                <a:sym typeface="Comic Sans MS"/>
              </a:rPr>
              <a:t>Factors influencing observed prevalence rate</a:t>
            </a:r>
            <a:endParaRPr/>
          </a:p>
        </p:txBody>
      </p:sp>
      <p:sp>
        <p:nvSpPr>
          <p:cNvPr id="377" name="Google Shape;377;p41"/>
          <p:cNvSpPr txBox="1"/>
          <p:nvPr/>
        </p:nvSpPr>
        <p:spPr>
          <a:xfrm>
            <a:off x="381000" y="1295400"/>
            <a:ext cx="8229600" cy="4238625"/>
          </a:xfrm>
          <a:prstGeom prst="rect">
            <a:avLst/>
          </a:prstGeom>
          <a:noFill/>
          <a:ln>
            <a:noFill/>
          </a:ln>
        </p:spPr>
        <p:txBody>
          <a:bodyPr anchorCtr="0" anchor="t" bIns="45700" lIns="91425" spcFirstLastPara="1" rIns="91425" wrap="square" tIns="45700">
            <a:spAutoFit/>
          </a:bodyPr>
          <a:lstStyle/>
          <a:p>
            <a:pPr indent="-203200" lvl="0" marL="0" marR="0" rtl="0" algn="l">
              <a:lnSpc>
                <a:spcPct val="100000"/>
              </a:lnSpc>
              <a:spcBef>
                <a:spcPts val="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 Shorter duration of the disease</a:t>
            </a:r>
            <a:endParaRPr/>
          </a:p>
          <a:p>
            <a:pPr indent="-203200" lvl="0" marL="0" marR="0" rtl="0" algn="l">
              <a:lnSpc>
                <a:spcPct val="100000"/>
              </a:lnSpc>
              <a:spcBef>
                <a:spcPts val="160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 Increased case-fatality rate</a:t>
            </a:r>
            <a:endParaRPr/>
          </a:p>
          <a:p>
            <a:pPr indent="-203200" lvl="0" marL="0" marR="0" rtl="0" algn="l">
              <a:lnSpc>
                <a:spcPct val="100000"/>
              </a:lnSpc>
              <a:spcBef>
                <a:spcPts val="160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 Decrease in new cases (incidence / risk)</a:t>
            </a:r>
            <a:endParaRPr/>
          </a:p>
          <a:p>
            <a:pPr indent="-203200" lvl="0" marL="0" marR="0" rtl="0" algn="l">
              <a:lnSpc>
                <a:spcPct val="100000"/>
              </a:lnSpc>
              <a:spcBef>
                <a:spcPts val="160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 In-migration of “healthy” people</a:t>
            </a:r>
            <a:endParaRPr/>
          </a:p>
          <a:p>
            <a:pPr indent="-203200" lvl="0" marL="0" marR="0" rtl="0" algn="l">
              <a:lnSpc>
                <a:spcPct val="100000"/>
              </a:lnSpc>
              <a:spcBef>
                <a:spcPts val="160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 Out-migration of diseased people</a:t>
            </a:r>
            <a:endParaRPr/>
          </a:p>
          <a:p>
            <a:pPr indent="-203200" lvl="0" marL="0" marR="0" rtl="0" algn="l">
              <a:lnSpc>
                <a:spcPct val="100000"/>
              </a:lnSpc>
              <a:spcBef>
                <a:spcPts val="160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 Improved cure rate</a:t>
            </a:r>
            <a:endParaRPr/>
          </a:p>
        </p:txBody>
      </p:sp>
      <p:sp>
        <p:nvSpPr>
          <p:cNvPr id="378" name="Google Shape;378;p41"/>
          <p:cNvSpPr/>
          <p:nvPr/>
        </p:nvSpPr>
        <p:spPr>
          <a:xfrm>
            <a:off x="304800" y="1219200"/>
            <a:ext cx="8382000" cy="5562600"/>
          </a:xfrm>
          <a:prstGeom prst="downArrowCallout">
            <a:avLst>
              <a:gd fmla="val 17001" name="adj1"/>
              <a:gd fmla="val 7924" name="adj2"/>
              <a:gd fmla="val 19648" name="adj3"/>
              <a:gd fmla="val 10240" name="adj4"/>
            </a:avLst>
          </a:prstGeom>
          <a:noFill/>
          <a:ln cap="flat" cmpd="sng" w="381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2" name="Shape 382"/>
        <p:cNvGrpSpPr/>
        <p:nvPr/>
      </p:nvGrpSpPr>
      <p:grpSpPr>
        <a:xfrm>
          <a:off x="0" y="0"/>
          <a:ext cx="0" cy="0"/>
          <a:chOff x="0" y="0"/>
          <a:chExt cx="0" cy="0"/>
        </a:xfrm>
      </p:grpSpPr>
      <p:sp>
        <p:nvSpPr>
          <p:cNvPr id="383" name="Google Shape;383;p42"/>
          <p:cNvSpPr txBox="1"/>
          <p:nvPr/>
        </p:nvSpPr>
        <p:spPr>
          <a:xfrm>
            <a:off x="304800" y="1981200"/>
            <a:ext cx="63246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lt1"/>
              </a:buClr>
              <a:buSzPts val="3600"/>
              <a:buFont typeface="Arial"/>
              <a:buChar char="•"/>
            </a:pPr>
            <a:r>
              <a:rPr b="1" i="0" lang="en-US" sz="3600" u="none">
                <a:solidFill>
                  <a:schemeClr val="lt1"/>
                </a:solidFill>
                <a:latin typeface="Arial"/>
                <a:ea typeface="Arial"/>
                <a:cs typeface="Arial"/>
                <a:sym typeface="Arial"/>
              </a:rPr>
              <a:t>Incidence will decrease if a new drug is effective in reducing deaths from the disease </a:t>
            </a:r>
            <a:endParaRPr/>
          </a:p>
        </p:txBody>
      </p:sp>
      <p:sp>
        <p:nvSpPr>
          <p:cNvPr id="384" name="Google Shape;384;p42"/>
          <p:cNvSpPr txBox="1"/>
          <p:nvPr/>
        </p:nvSpPr>
        <p:spPr>
          <a:xfrm>
            <a:off x="6858000" y="1981200"/>
            <a:ext cx="2057400" cy="4114800"/>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100000"/>
              </a:lnSpc>
              <a:spcBef>
                <a:spcPts val="0"/>
              </a:spcBef>
              <a:spcAft>
                <a:spcPts val="0"/>
              </a:spcAft>
              <a:buClr>
                <a:schemeClr val="dk1"/>
              </a:buClr>
              <a:buSzPts val="2800"/>
              <a:buFont typeface="Arial"/>
              <a:buNone/>
            </a:pPr>
            <a:r>
              <a:t/>
            </a:r>
            <a:endParaRPr b="0" i="0" sz="2800" u="none">
              <a:solidFill>
                <a:schemeClr val="dk1"/>
              </a:solidFill>
              <a:latin typeface="Times New Roman"/>
              <a:ea typeface="Times New Roman"/>
              <a:cs typeface="Times New Roman"/>
              <a:sym typeface="Times New Roman"/>
            </a:endParaRPr>
          </a:p>
          <a:p>
            <a:pPr indent="-342900" lvl="0" marL="342900" marR="0" rtl="0" algn="ctr">
              <a:lnSpc>
                <a:spcPct val="100000"/>
              </a:lnSpc>
              <a:spcBef>
                <a:spcPts val="720"/>
              </a:spcBef>
              <a:spcAft>
                <a:spcPts val="0"/>
              </a:spcAft>
              <a:buClr>
                <a:schemeClr val="lt1"/>
              </a:buClr>
              <a:buSzPts val="3600"/>
              <a:buFont typeface="Arial"/>
              <a:buNone/>
            </a:pPr>
            <a:r>
              <a:rPr b="1" i="0" lang="en-US" sz="3600" u="none">
                <a:solidFill>
                  <a:schemeClr val="lt1"/>
                </a:solidFill>
                <a:latin typeface="Arial"/>
                <a:ea typeface="Arial"/>
                <a:cs typeface="Arial"/>
                <a:sym typeface="Arial"/>
              </a:rPr>
              <a:t>T  	F√</a:t>
            </a:r>
            <a:endParaRPr/>
          </a:p>
        </p:txBody>
      </p:sp>
      <p:sp>
        <p:nvSpPr>
          <p:cNvPr id="385" name="Google Shape;385;p42"/>
          <p:cNvSpPr txBox="1"/>
          <p:nvPr/>
        </p:nvSpPr>
        <p:spPr>
          <a:xfrm>
            <a:off x="685800" y="476250"/>
            <a:ext cx="7772400" cy="1143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True or False?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Measures of disease frequency</a:t>
            </a:r>
            <a:endParaRPr/>
          </a:p>
        </p:txBody>
      </p:sp>
      <p:sp>
        <p:nvSpPr>
          <p:cNvPr id="104" name="Google Shape;104;p16"/>
          <p:cNvSpPr txBox="1"/>
          <p:nvPr/>
        </p:nvSpPr>
        <p:spPr>
          <a:xfrm>
            <a:off x="304800" y="1752600"/>
            <a:ext cx="8534400" cy="10064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3200"/>
              <a:buFont typeface="Arial"/>
              <a:buNone/>
            </a:pPr>
            <a:r>
              <a:rPr b="1" i="0" lang="en-US" sz="3200" u="none" cap="none" strike="noStrike">
                <a:solidFill>
                  <a:srgbClr val="FFCC00"/>
                </a:solidFill>
                <a:latin typeface="Arial"/>
                <a:ea typeface="Arial"/>
                <a:cs typeface="Arial"/>
                <a:sym typeface="Arial"/>
              </a:rPr>
              <a:t>Risk</a:t>
            </a:r>
            <a:r>
              <a:rPr b="1" i="0" lang="en-US" sz="2800" u="none" cap="none" strike="noStrike">
                <a:solidFill>
                  <a:srgbClr val="FFCC00"/>
                </a:solidFill>
                <a:latin typeface="Arial"/>
                <a:ea typeface="Arial"/>
                <a:cs typeface="Arial"/>
                <a:sym typeface="Arial"/>
              </a:rPr>
              <a:t>- the probability of a person developing a certain disease or condition.</a:t>
            </a:r>
            <a:endParaRPr/>
          </a:p>
        </p:txBody>
      </p:sp>
      <p:grpSp>
        <p:nvGrpSpPr>
          <p:cNvPr id="105" name="Google Shape;105;p16"/>
          <p:cNvGrpSpPr/>
          <p:nvPr/>
        </p:nvGrpSpPr>
        <p:grpSpPr>
          <a:xfrm>
            <a:off x="0" y="3505200"/>
            <a:ext cx="9144000" cy="930275"/>
            <a:chOff x="0" y="2208"/>
            <a:chExt cx="5760" cy="586"/>
          </a:xfrm>
        </p:grpSpPr>
        <p:grpSp>
          <p:nvGrpSpPr>
            <p:cNvPr id="106" name="Google Shape;106;p16"/>
            <p:cNvGrpSpPr/>
            <p:nvPr/>
          </p:nvGrpSpPr>
          <p:grpSpPr>
            <a:xfrm>
              <a:off x="144" y="2208"/>
              <a:ext cx="5616" cy="586"/>
              <a:chOff x="144" y="2208"/>
              <a:chExt cx="5616" cy="586"/>
            </a:xfrm>
          </p:grpSpPr>
          <p:sp>
            <p:nvSpPr>
              <p:cNvPr id="107" name="Google Shape;107;p16"/>
              <p:cNvSpPr txBox="1"/>
              <p:nvPr/>
            </p:nvSpPr>
            <p:spPr>
              <a:xfrm>
                <a:off x="144" y="2208"/>
                <a:ext cx="5616" cy="53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0" lang="en-US" sz="2000" u="none" cap="none" strike="noStrike">
                    <a:solidFill>
                      <a:schemeClr val="lt1"/>
                    </a:solidFill>
                    <a:latin typeface="Arial"/>
                    <a:ea typeface="Arial"/>
                    <a:cs typeface="Arial"/>
                    <a:sym typeface="Arial"/>
                  </a:rPr>
                  <a:t>             Number of subjects developing disease during a time period</a:t>
                </a:r>
                <a:endParaRPr/>
              </a:p>
              <a:p>
                <a:pPr indent="0" lvl="0" marL="0" marR="0" rtl="0" algn="ctr">
                  <a:lnSpc>
                    <a:spcPct val="100000"/>
                  </a:lnSpc>
                  <a:spcBef>
                    <a:spcPts val="0"/>
                  </a:spcBef>
                  <a:spcAft>
                    <a:spcPts val="0"/>
                  </a:spcAft>
                  <a:buNone/>
                </a:pPr>
                <a:r>
                  <a:t/>
                </a:r>
                <a:endParaRPr b="1" i="0" sz="2000" u="none">
                  <a:solidFill>
                    <a:schemeClr val="lt1"/>
                  </a:solidFill>
                  <a:latin typeface="Arial"/>
                  <a:ea typeface="Arial"/>
                  <a:cs typeface="Arial"/>
                  <a:sym typeface="Arial"/>
                </a:endParaRPr>
              </a:p>
            </p:txBody>
          </p:sp>
          <p:cxnSp>
            <p:nvCxnSpPr>
              <p:cNvPr id="108" name="Google Shape;108;p16"/>
              <p:cNvCxnSpPr/>
              <p:nvPr/>
            </p:nvCxnSpPr>
            <p:spPr>
              <a:xfrm>
                <a:off x="816" y="2496"/>
                <a:ext cx="4512" cy="0"/>
              </a:xfrm>
              <a:prstGeom prst="straightConnector1">
                <a:avLst/>
              </a:prstGeom>
              <a:noFill/>
              <a:ln cap="flat" cmpd="sng" w="57150">
                <a:solidFill>
                  <a:schemeClr val="lt1"/>
                </a:solidFill>
                <a:prstDash val="solid"/>
                <a:miter lim="800000"/>
                <a:headEnd len="med" w="med" type="none"/>
                <a:tailEnd len="med" w="med" type="none"/>
              </a:ln>
            </p:spPr>
          </p:cxnSp>
          <p:sp>
            <p:nvSpPr>
              <p:cNvPr id="109" name="Google Shape;109;p16"/>
              <p:cNvSpPr txBox="1"/>
              <p:nvPr/>
            </p:nvSpPr>
            <p:spPr>
              <a:xfrm>
                <a:off x="816" y="2544"/>
                <a:ext cx="3840" cy="2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Number of subjects followed for the time period</a:t>
                </a:r>
                <a:endParaRPr/>
              </a:p>
            </p:txBody>
          </p:sp>
        </p:grpSp>
        <p:sp>
          <p:nvSpPr>
            <p:cNvPr id="110" name="Google Shape;110;p16"/>
            <p:cNvSpPr txBox="1"/>
            <p:nvPr/>
          </p:nvSpPr>
          <p:spPr>
            <a:xfrm>
              <a:off x="0" y="2304"/>
              <a:ext cx="672"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Risk=</a:t>
              </a:r>
              <a:endParaRPr/>
            </a:p>
          </p:txBody>
        </p:sp>
      </p:grpSp>
      <p:sp>
        <p:nvSpPr>
          <p:cNvPr id="111" name="Google Shape;111;p16"/>
          <p:cNvSpPr txBox="1"/>
          <p:nvPr/>
        </p:nvSpPr>
        <p:spPr>
          <a:xfrm>
            <a:off x="304800" y="4724400"/>
            <a:ext cx="8001000"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Measuring an event- onset of disease, death from a given disease, or any event that marks a health outcome!</a:t>
            </a:r>
            <a:r>
              <a:rPr b="0" i="0" lang="en-US" sz="1800" u="none">
                <a:solidFill>
                  <a:schemeClr val="dk1"/>
                </a:solidFill>
                <a:latin typeface="Arial"/>
                <a:ea typeface="Arial"/>
                <a:cs typeface="Arial"/>
                <a:sym typeface="Arial"/>
              </a:rPr>
              <a:t>                                 </a:t>
            </a:r>
            <a:endParaRPr/>
          </a:p>
        </p:txBody>
      </p:sp>
      <p:sp>
        <p:nvSpPr>
          <p:cNvPr id="112" name="Google Shape;112;p16"/>
          <p:cNvSpPr txBox="1"/>
          <p:nvPr/>
        </p:nvSpPr>
        <p:spPr>
          <a:xfrm>
            <a:off x="381000" y="5791200"/>
            <a:ext cx="8534400" cy="7016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000"/>
              <a:buFont typeface="Arial"/>
              <a:buNone/>
            </a:pPr>
            <a:r>
              <a:rPr b="1" i="0" lang="en-US" sz="2000" u="sng">
                <a:solidFill>
                  <a:schemeClr val="lt1"/>
                </a:solidFill>
                <a:latin typeface="Arial"/>
                <a:ea typeface="Arial"/>
                <a:cs typeface="Arial"/>
                <a:sym typeface="Arial"/>
              </a:rPr>
              <a:t>Have to specify a period of time- otherwise risk values are meaningless!!!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9" name="Shape 389"/>
        <p:cNvGrpSpPr/>
        <p:nvPr/>
      </p:nvGrpSpPr>
      <p:grpSpPr>
        <a:xfrm>
          <a:off x="0" y="0"/>
          <a:ext cx="0" cy="0"/>
          <a:chOff x="0" y="0"/>
          <a:chExt cx="0" cy="0"/>
        </a:xfrm>
      </p:grpSpPr>
      <p:sp>
        <p:nvSpPr>
          <p:cNvPr id="390" name="Google Shape;390;p43"/>
          <p:cNvSpPr txBox="1"/>
          <p:nvPr/>
        </p:nvSpPr>
        <p:spPr>
          <a:xfrm>
            <a:off x="304800" y="1981200"/>
            <a:ext cx="63246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lt1"/>
              </a:buClr>
              <a:buSzPts val="3600"/>
              <a:buFont typeface="Arial"/>
              <a:buChar char="•"/>
            </a:pPr>
            <a:r>
              <a:rPr b="1" i="0" lang="en-US" sz="3600" u="none">
                <a:solidFill>
                  <a:schemeClr val="lt1"/>
                </a:solidFill>
                <a:latin typeface="Arial"/>
                <a:ea typeface="Arial"/>
                <a:cs typeface="Arial"/>
                <a:sym typeface="Arial"/>
              </a:rPr>
              <a:t>Incidence measures the absolute risk of developing the disease</a:t>
            </a:r>
            <a:r>
              <a:rPr b="0" i="0" lang="en-US" sz="3600" u="none">
                <a:solidFill>
                  <a:schemeClr val="lt1"/>
                </a:solidFill>
                <a:latin typeface="Arial"/>
                <a:ea typeface="Arial"/>
                <a:cs typeface="Arial"/>
                <a:sym typeface="Arial"/>
              </a:rPr>
              <a:t> </a:t>
            </a:r>
            <a:endParaRPr/>
          </a:p>
        </p:txBody>
      </p:sp>
      <p:sp>
        <p:nvSpPr>
          <p:cNvPr id="391" name="Google Shape;391;p43"/>
          <p:cNvSpPr txBox="1"/>
          <p:nvPr/>
        </p:nvSpPr>
        <p:spPr>
          <a:xfrm>
            <a:off x="6858000" y="1981200"/>
            <a:ext cx="2057400" cy="4114800"/>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100000"/>
              </a:lnSpc>
              <a:spcBef>
                <a:spcPts val="0"/>
              </a:spcBef>
              <a:spcAft>
                <a:spcPts val="0"/>
              </a:spcAft>
              <a:buClr>
                <a:schemeClr val="dk1"/>
              </a:buClr>
              <a:buSzPts val="2800"/>
              <a:buFont typeface="Arial"/>
              <a:buNone/>
            </a:pPr>
            <a:r>
              <a:t/>
            </a:r>
            <a:endParaRPr b="0" i="0" sz="2800" u="none">
              <a:solidFill>
                <a:schemeClr val="dk1"/>
              </a:solidFill>
              <a:latin typeface="Times New Roman"/>
              <a:ea typeface="Times New Roman"/>
              <a:cs typeface="Times New Roman"/>
              <a:sym typeface="Times New Roman"/>
            </a:endParaRPr>
          </a:p>
          <a:p>
            <a:pPr indent="-342900" lvl="0" marL="342900" marR="0" rtl="0" algn="ctr">
              <a:lnSpc>
                <a:spcPct val="100000"/>
              </a:lnSpc>
              <a:spcBef>
                <a:spcPts val="720"/>
              </a:spcBef>
              <a:spcAft>
                <a:spcPts val="0"/>
              </a:spcAft>
              <a:buClr>
                <a:schemeClr val="lt1"/>
              </a:buClr>
              <a:buSzPts val="3600"/>
              <a:buFont typeface="Arial"/>
              <a:buNone/>
            </a:pPr>
            <a:r>
              <a:rPr b="1" i="0" lang="en-US" sz="3600" u="none">
                <a:solidFill>
                  <a:schemeClr val="lt1"/>
                </a:solidFill>
                <a:latin typeface="Arial"/>
                <a:ea typeface="Arial"/>
                <a:cs typeface="Arial"/>
                <a:sym typeface="Arial"/>
              </a:rPr>
              <a:t>T	 ? 	F</a:t>
            </a:r>
            <a:endParaRPr/>
          </a:p>
        </p:txBody>
      </p:sp>
      <p:sp>
        <p:nvSpPr>
          <p:cNvPr id="392" name="Google Shape;392;p43"/>
          <p:cNvSpPr txBox="1"/>
          <p:nvPr/>
        </p:nvSpPr>
        <p:spPr>
          <a:xfrm>
            <a:off x="685800" y="476250"/>
            <a:ext cx="7772400" cy="1143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True or False?</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6" name="Shape 396"/>
        <p:cNvGrpSpPr/>
        <p:nvPr/>
      </p:nvGrpSpPr>
      <p:grpSpPr>
        <a:xfrm>
          <a:off x="0" y="0"/>
          <a:ext cx="0" cy="0"/>
          <a:chOff x="0" y="0"/>
          <a:chExt cx="0" cy="0"/>
        </a:xfrm>
      </p:grpSpPr>
      <p:sp>
        <p:nvSpPr>
          <p:cNvPr id="397" name="Google Shape;397;p44"/>
          <p:cNvSpPr txBox="1"/>
          <p:nvPr/>
        </p:nvSpPr>
        <p:spPr>
          <a:xfrm>
            <a:off x="304800" y="1981200"/>
            <a:ext cx="63246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lt1"/>
              </a:buClr>
              <a:buSzPts val="3600"/>
              <a:buFont typeface="Arial"/>
              <a:buChar char="•"/>
            </a:pPr>
            <a:r>
              <a:rPr b="1" i="0" lang="en-US" sz="3600" u="none">
                <a:solidFill>
                  <a:schemeClr val="lt1"/>
                </a:solidFill>
                <a:latin typeface="Arial"/>
                <a:ea typeface="Arial"/>
                <a:cs typeface="Arial"/>
                <a:sym typeface="Arial"/>
              </a:rPr>
              <a:t>Incidence measures the absolute risk of developing the disease </a:t>
            </a:r>
            <a:endParaRPr/>
          </a:p>
        </p:txBody>
      </p:sp>
      <p:sp>
        <p:nvSpPr>
          <p:cNvPr id="398" name="Google Shape;398;p44"/>
          <p:cNvSpPr txBox="1"/>
          <p:nvPr/>
        </p:nvSpPr>
        <p:spPr>
          <a:xfrm>
            <a:off x="6858000" y="1981200"/>
            <a:ext cx="2057400" cy="4114800"/>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100000"/>
              </a:lnSpc>
              <a:spcBef>
                <a:spcPts val="0"/>
              </a:spcBef>
              <a:spcAft>
                <a:spcPts val="0"/>
              </a:spcAft>
              <a:buClr>
                <a:schemeClr val="dk1"/>
              </a:buClr>
              <a:buSzPts val="2800"/>
              <a:buFont typeface="Arial"/>
              <a:buNone/>
            </a:pPr>
            <a:r>
              <a:t/>
            </a:r>
            <a:endParaRPr b="0" i="0" sz="2800" u="none">
              <a:solidFill>
                <a:schemeClr val="dk1"/>
              </a:solidFill>
              <a:latin typeface="Times New Roman"/>
              <a:ea typeface="Times New Roman"/>
              <a:cs typeface="Times New Roman"/>
              <a:sym typeface="Times New Roman"/>
            </a:endParaRPr>
          </a:p>
          <a:p>
            <a:pPr indent="-342900" lvl="0" marL="342900" marR="0" rtl="0" algn="ctr">
              <a:lnSpc>
                <a:spcPct val="100000"/>
              </a:lnSpc>
              <a:spcBef>
                <a:spcPts val="720"/>
              </a:spcBef>
              <a:spcAft>
                <a:spcPts val="0"/>
              </a:spcAft>
              <a:buClr>
                <a:schemeClr val="lt1"/>
              </a:buClr>
              <a:buSzPts val="3600"/>
              <a:buFont typeface="Arial"/>
              <a:buNone/>
            </a:pPr>
            <a:r>
              <a:rPr b="1" i="0" lang="en-US" sz="3600" u="none">
                <a:solidFill>
                  <a:schemeClr val="lt1"/>
                </a:solidFill>
                <a:latin typeface="Arial"/>
                <a:ea typeface="Arial"/>
                <a:cs typeface="Arial"/>
                <a:sym typeface="Arial"/>
              </a:rPr>
              <a:t>T√ 	F</a:t>
            </a:r>
            <a:endParaRPr/>
          </a:p>
        </p:txBody>
      </p:sp>
      <p:sp>
        <p:nvSpPr>
          <p:cNvPr id="399" name="Google Shape;399;p44"/>
          <p:cNvSpPr txBox="1"/>
          <p:nvPr/>
        </p:nvSpPr>
        <p:spPr>
          <a:xfrm>
            <a:off x="685800" y="476250"/>
            <a:ext cx="7772400" cy="1143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True or False?</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3" name="Shape 403"/>
        <p:cNvGrpSpPr/>
        <p:nvPr/>
      </p:nvGrpSpPr>
      <p:grpSpPr>
        <a:xfrm>
          <a:off x="0" y="0"/>
          <a:ext cx="0" cy="0"/>
          <a:chOff x="0" y="0"/>
          <a:chExt cx="0" cy="0"/>
        </a:xfrm>
      </p:grpSpPr>
      <p:sp>
        <p:nvSpPr>
          <p:cNvPr id="404" name="Google Shape;404;p45"/>
          <p:cNvSpPr txBox="1"/>
          <p:nvPr/>
        </p:nvSpPr>
        <p:spPr>
          <a:xfrm>
            <a:off x="304800" y="1981200"/>
            <a:ext cx="63246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lt1"/>
              </a:buClr>
              <a:buSzPts val="3600"/>
              <a:buFont typeface="Arial"/>
              <a:buChar char="•"/>
            </a:pPr>
            <a:r>
              <a:rPr b="1" i="0" lang="en-US" sz="3600" u="none">
                <a:solidFill>
                  <a:schemeClr val="lt1"/>
                </a:solidFill>
                <a:latin typeface="Arial"/>
                <a:ea typeface="Arial"/>
                <a:cs typeface="Arial"/>
                <a:sym typeface="Arial"/>
              </a:rPr>
              <a:t>Incidence (risk) is the probability that a healthy individual will develop the disease during a specified period of time </a:t>
            </a:r>
            <a:endParaRPr/>
          </a:p>
        </p:txBody>
      </p:sp>
      <p:sp>
        <p:nvSpPr>
          <p:cNvPr id="405" name="Google Shape;405;p45"/>
          <p:cNvSpPr txBox="1"/>
          <p:nvPr/>
        </p:nvSpPr>
        <p:spPr>
          <a:xfrm>
            <a:off x="6858000" y="1981200"/>
            <a:ext cx="2057400" cy="4114800"/>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100000"/>
              </a:lnSpc>
              <a:spcBef>
                <a:spcPts val="0"/>
              </a:spcBef>
              <a:spcAft>
                <a:spcPts val="0"/>
              </a:spcAft>
              <a:buClr>
                <a:schemeClr val="dk1"/>
              </a:buClr>
              <a:buSzPts val="2800"/>
              <a:buFont typeface="Arial"/>
              <a:buNone/>
            </a:pPr>
            <a:r>
              <a:t/>
            </a:r>
            <a:endParaRPr b="0" i="0" sz="2800" u="none">
              <a:solidFill>
                <a:schemeClr val="dk1"/>
              </a:solidFill>
              <a:latin typeface="Times New Roman"/>
              <a:ea typeface="Times New Roman"/>
              <a:cs typeface="Times New Roman"/>
              <a:sym typeface="Times New Roman"/>
            </a:endParaRPr>
          </a:p>
          <a:p>
            <a:pPr indent="-342900" lvl="0" marL="342900" marR="0" rtl="0" algn="ctr">
              <a:lnSpc>
                <a:spcPct val="100000"/>
              </a:lnSpc>
              <a:spcBef>
                <a:spcPts val="720"/>
              </a:spcBef>
              <a:spcAft>
                <a:spcPts val="0"/>
              </a:spcAft>
              <a:buClr>
                <a:schemeClr val="lt1"/>
              </a:buClr>
              <a:buSzPts val="3600"/>
              <a:buFont typeface="Arial"/>
              <a:buNone/>
            </a:pPr>
            <a:r>
              <a:rPr b="1" i="0" lang="en-US" sz="3600" u="none">
                <a:solidFill>
                  <a:schemeClr val="lt1"/>
                </a:solidFill>
                <a:latin typeface="Arial"/>
                <a:ea typeface="Arial"/>
                <a:cs typeface="Arial"/>
                <a:sym typeface="Arial"/>
              </a:rPr>
              <a:t>T	 ? 	F</a:t>
            </a:r>
            <a:endParaRPr/>
          </a:p>
        </p:txBody>
      </p:sp>
      <p:sp>
        <p:nvSpPr>
          <p:cNvPr id="406" name="Google Shape;406;p45"/>
          <p:cNvSpPr txBox="1"/>
          <p:nvPr/>
        </p:nvSpPr>
        <p:spPr>
          <a:xfrm>
            <a:off x="685800" y="476250"/>
            <a:ext cx="7772400" cy="1143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True or False?</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0" name="Shape 410"/>
        <p:cNvGrpSpPr/>
        <p:nvPr/>
      </p:nvGrpSpPr>
      <p:grpSpPr>
        <a:xfrm>
          <a:off x="0" y="0"/>
          <a:ext cx="0" cy="0"/>
          <a:chOff x="0" y="0"/>
          <a:chExt cx="0" cy="0"/>
        </a:xfrm>
      </p:grpSpPr>
      <p:sp>
        <p:nvSpPr>
          <p:cNvPr id="411" name="Google Shape;411;p46"/>
          <p:cNvSpPr txBox="1"/>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True or False?</a:t>
            </a:r>
            <a:endParaRPr/>
          </a:p>
        </p:txBody>
      </p:sp>
      <p:sp>
        <p:nvSpPr>
          <p:cNvPr id="412" name="Google Shape;412;p46"/>
          <p:cNvSpPr txBox="1"/>
          <p:nvPr/>
        </p:nvSpPr>
        <p:spPr>
          <a:xfrm>
            <a:off x="304800" y="1981200"/>
            <a:ext cx="63246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lt1"/>
              </a:buClr>
              <a:buSzPts val="3600"/>
              <a:buFont typeface="Arial"/>
              <a:buChar char="•"/>
            </a:pPr>
            <a:r>
              <a:rPr b="1" i="0" lang="en-US" sz="3600" u="none">
                <a:solidFill>
                  <a:schemeClr val="lt1"/>
                </a:solidFill>
                <a:latin typeface="Arial"/>
                <a:ea typeface="Arial"/>
                <a:cs typeface="Arial"/>
                <a:sym typeface="Arial"/>
              </a:rPr>
              <a:t>Incidence (risk) is the probability that a healthy individual will develop the disease during a specified period of time </a:t>
            </a:r>
            <a:endParaRPr/>
          </a:p>
        </p:txBody>
      </p:sp>
      <p:sp>
        <p:nvSpPr>
          <p:cNvPr id="413" name="Google Shape;413;p46"/>
          <p:cNvSpPr txBox="1"/>
          <p:nvPr/>
        </p:nvSpPr>
        <p:spPr>
          <a:xfrm>
            <a:off x="6858000" y="1981200"/>
            <a:ext cx="2057400" cy="4114800"/>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100000"/>
              </a:lnSpc>
              <a:spcBef>
                <a:spcPts val="0"/>
              </a:spcBef>
              <a:spcAft>
                <a:spcPts val="0"/>
              </a:spcAft>
              <a:buClr>
                <a:schemeClr val="dk1"/>
              </a:buClr>
              <a:buSzPts val="2800"/>
              <a:buFont typeface="Arial"/>
              <a:buNone/>
            </a:pPr>
            <a:r>
              <a:t/>
            </a:r>
            <a:endParaRPr b="0" i="0" sz="2800" u="none">
              <a:solidFill>
                <a:schemeClr val="dk1"/>
              </a:solidFill>
              <a:latin typeface="Times New Roman"/>
              <a:ea typeface="Times New Roman"/>
              <a:cs typeface="Times New Roman"/>
              <a:sym typeface="Times New Roman"/>
            </a:endParaRPr>
          </a:p>
          <a:p>
            <a:pPr indent="-342900" lvl="0" marL="342900" marR="0" rtl="0" algn="ctr">
              <a:lnSpc>
                <a:spcPct val="100000"/>
              </a:lnSpc>
              <a:spcBef>
                <a:spcPts val="720"/>
              </a:spcBef>
              <a:spcAft>
                <a:spcPts val="0"/>
              </a:spcAft>
              <a:buClr>
                <a:schemeClr val="lt1"/>
              </a:buClr>
              <a:buSzPts val="3600"/>
              <a:buFont typeface="Arial"/>
              <a:buNone/>
            </a:pPr>
            <a:r>
              <a:rPr b="1" i="0" lang="en-US" sz="3600" u="none">
                <a:solidFill>
                  <a:schemeClr val="lt1"/>
                </a:solidFill>
                <a:latin typeface="Arial"/>
                <a:ea typeface="Arial"/>
                <a:cs typeface="Arial"/>
                <a:sym typeface="Arial"/>
              </a:rPr>
              <a:t>T√ 	F</a:t>
            </a:r>
            <a:endParaRPr/>
          </a:p>
        </p:txBody>
      </p:sp>
      <p:sp>
        <p:nvSpPr>
          <p:cNvPr id="414" name="Google Shape;414;p46"/>
          <p:cNvSpPr txBox="1"/>
          <p:nvPr/>
        </p:nvSpPr>
        <p:spPr>
          <a:xfrm>
            <a:off x="684212" y="476250"/>
            <a:ext cx="7772400" cy="1143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True or False?</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8" name="Shape 418"/>
        <p:cNvGrpSpPr/>
        <p:nvPr/>
      </p:nvGrpSpPr>
      <p:grpSpPr>
        <a:xfrm>
          <a:off x="0" y="0"/>
          <a:ext cx="0" cy="0"/>
          <a:chOff x="0" y="0"/>
          <a:chExt cx="0" cy="0"/>
        </a:xfrm>
      </p:grpSpPr>
      <p:sp>
        <p:nvSpPr>
          <p:cNvPr id="419" name="Google Shape;419;p47"/>
          <p:cNvSpPr txBox="1"/>
          <p:nvPr/>
        </p:nvSpPr>
        <p:spPr>
          <a:xfrm>
            <a:off x="685800" y="476250"/>
            <a:ext cx="7772400" cy="1143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True or False?</a:t>
            </a:r>
            <a:endParaRPr/>
          </a:p>
        </p:txBody>
      </p:sp>
      <p:sp>
        <p:nvSpPr>
          <p:cNvPr id="420" name="Google Shape;420;p47"/>
          <p:cNvSpPr txBox="1"/>
          <p:nvPr/>
        </p:nvSpPr>
        <p:spPr>
          <a:xfrm>
            <a:off x="304800" y="1981200"/>
            <a:ext cx="63246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lt1"/>
              </a:buClr>
              <a:buSzPts val="3600"/>
              <a:buFont typeface="Arial"/>
              <a:buChar char="•"/>
            </a:pPr>
            <a:r>
              <a:rPr b="1" i="0" lang="en-US" sz="3600" u="none">
                <a:solidFill>
                  <a:schemeClr val="lt1"/>
                </a:solidFill>
                <a:latin typeface="Arial"/>
                <a:ea typeface="Arial"/>
                <a:cs typeface="Arial"/>
                <a:sym typeface="Arial"/>
              </a:rPr>
              <a:t>Incidence (risk) will decrease if a particular prevention program is effective</a:t>
            </a:r>
            <a:endParaRPr/>
          </a:p>
        </p:txBody>
      </p:sp>
      <p:sp>
        <p:nvSpPr>
          <p:cNvPr id="421" name="Google Shape;421;p47"/>
          <p:cNvSpPr txBox="1"/>
          <p:nvPr/>
        </p:nvSpPr>
        <p:spPr>
          <a:xfrm>
            <a:off x="6858000" y="1981200"/>
            <a:ext cx="2057400" cy="4114800"/>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100000"/>
              </a:lnSpc>
              <a:spcBef>
                <a:spcPts val="0"/>
              </a:spcBef>
              <a:spcAft>
                <a:spcPts val="0"/>
              </a:spcAft>
              <a:buClr>
                <a:schemeClr val="dk1"/>
              </a:buClr>
              <a:buSzPts val="2800"/>
              <a:buFont typeface="Arial"/>
              <a:buNone/>
            </a:pPr>
            <a:r>
              <a:t/>
            </a:r>
            <a:endParaRPr b="0" i="0" sz="2800" u="none">
              <a:solidFill>
                <a:schemeClr val="dk1"/>
              </a:solidFill>
              <a:latin typeface="Times New Roman"/>
              <a:ea typeface="Times New Roman"/>
              <a:cs typeface="Times New Roman"/>
              <a:sym typeface="Times New Roman"/>
            </a:endParaRPr>
          </a:p>
          <a:p>
            <a:pPr indent="-342900" lvl="0" marL="342900" marR="0" rtl="0" algn="ctr">
              <a:lnSpc>
                <a:spcPct val="100000"/>
              </a:lnSpc>
              <a:spcBef>
                <a:spcPts val="720"/>
              </a:spcBef>
              <a:spcAft>
                <a:spcPts val="0"/>
              </a:spcAft>
              <a:buClr>
                <a:schemeClr val="lt1"/>
              </a:buClr>
              <a:buSzPts val="3600"/>
              <a:buFont typeface="Arial"/>
              <a:buNone/>
            </a:pPr>
            <a:r>
              <a:rPr b="1" i="0" lang="en-US" sz="3600" u="none">
                <a:solidFill>
                  <a:schemeClr val="lt1"/>
                </a:solidFill>
                <a:latin typeface="Arial"/>
                <a:ea typeface="Arial"/>
                <a:cs typeface="Arial"/>
                <a:sym typeface="Arial"/>
              </a:rPr>
              <a:t>T	 ? 	F</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5" name="Shape 425"/>
        <p:cNvGrpSpPr/>
        <p:nvPr/>
      </p:nvGrpSpPr>
      <p:grpSpPr>
        <a:xfrm>
          <a:off x="0" y="0"/>
          <a:ext cx="0" cy="0"/>
          <a:chOff x="0" y="0"/>
          <a:chExt cx="0" cy="0"/>
        </a:xfrm>
      </p:grpSpPr>
      <p:sp>
        <p:nvSpPr>
          <p:cNvPr id="426" name="Google Shape;426;p48"/>
          <p:cNvSpPr txBox="1"/>
          <p:nvPr/>
        </p:nvSpPr>
        <p:spPr>
          <a:xfrm>
            <a:off x="685800" y="476250"/>
            <a:ext cx="7772400" cy="1143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True or False?</a:t>
            </a:r>
            <a:endParaRPr/>
          </a:p>
        </p:txBody>
      </p:sp>
      <p:sp>
        <p:nvSpPr>
          <p:cNvPr id="427" name="Google Shape;427;p48"/>
          <p:cNvSpPr txBox="1"/>
          <p:nvPr/>
        </p:nvSpPr>
        <p:spPr>
          <a:xfrm>
            <a:off x="304800" y="1981200"/>
            <a:ext cx="63246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lt1"/>
              </a:buClr>
              <a:buSzPts val="3600"/>
              <a:buFont typeface="Arial"/>
              <a:buChar char="•"/>
            </a:pPr>
            <a:r>
              <a:rPr b="1" i="0" lang="en-US" sz="3600" u="none">
                <a:solidFill>
                  <a:schemeClr val="lt1"/>
                </a:solidFill>
                <a:latin typeface="Arial"/>
                <a:ea typeface="Arial"/>
                <a:cs typeface="Arial"/>
                <a:sym typeface="Arial"/>
              </a:rPr>
              <a:t>Incidence (risk) will decrease if a particular prevention program is effective</a:t>
            </a:r>
            <a:endParaRPr/>
          </a:p>
        </p:txBody>
      </p:sp>
      <p:sp>
        <p:nvSpPr>
          <p:cNvPr id="428" name="Google Shape;428;p48"/>
          <p:cNvSpPr txBox="1"/>
          <p:nvPr/>
        </p:nvSpPr>
        <p:spPr>
          <a:xfrm>
            <a:off x="6858000" y="1981200"/>
            <a:ext cx="2057400" cy="4114800"/>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100000"/>
              </a:lnSpc>
              <a:spcBef>
                <a:spcPts val="0"/>
              </a:spcBef>
              <a:spcAft>
                <a:spcPts val="0"/>
              </a:spcAft>
              <a:buClr>
                <a:schemeClr val="dk1"/>
              </a:buClr>
              <a:buSzPts val="2800"/>
              <a:buFont typeface="Arial"/>
              <a:buNone/>
            </a:pPr>
            <a:r>
              <a:t/>
            </a:r>
            <a:endParaRPr b="0" i="0" sz="2800" u="none">
              <a:solidFill>
                <a:schemeClr val="dk1"/>
              </a:solidFill>
              <a:latin typeface="Times New Roman"/>
              <a:ea typeface="Times New Roman"/>
              <a:cs typeface="Times New Roman"/>
              <a:sym typeface="Times New Roman"/>
            </a:endParaRPr>
          </a:p>
          <a:p>
            <a:pPr indent="-342900" lvl="0" marL="342900" marR="0" rtl="0" algn="ctr">
              <a:lnSpc>
                <a:spcPct val="100000"/>
              </a:lnSpc>
              <a:spcBef>
                <a:spcPts val="720"/>
              </a:spcBef>
              <a:spcAft>
                <a:spcPts val="0"/>
              </a:spcAft>
              <a:buClr>
                <a:schemeClr val="lt1"/>
              </a:buClr>
              <a:buSzPts val="3600"/>
              <a:buFont typeface="Arial"/>
              <a:buNone/>
            </a:pPr>
            <a:r>
              <a:rPr b="1" i="0" lang="en-US" sz="3600" u="none">
                <a:solidFill>
                  <a:schemeClr val="lt1"/>
                </a:solidFill>
                <a:latin typeface="Arial"/>
                <a:ea typeface="Arial"/>
                <a:cs typeface="Arial"/>
                <a:sym typeface="Arial"/>
              </a:rPr>
              <a:t>T√ 	F</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4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Characteristics of risk, prevalence and incidence rate</a:t>
            </a:r>
            <a:endParaRPr/>
          </a:p>
        </p:txBody>
      </p:sp>
      <p:grpSp>
        <p:nvGrpSpPr>
          <p:cNvPr id="434" name="Google Shape;434;p49"/>
          <p:cNvGrpSpPr/>
          <p:nvPr/>
        </p:nvGrpSpPr>
        <p:grpSpPr>
          <a:xfrm>
            <a:off x="457200" y="2057400"/>
            <a:ext cx="8229600" cy="4430712"/>
            <a:chOff x="288" y="1296"/>
            <a:chExt cx="5184" cy="2791"/>
          </a:xfrm>
        </p:grpSpPr>
        <p:sp>
          <p:nvSpPr>
            <p:cNvPr id="435" name="Google Shape;435;p49"/>
            <p:cNvSpPr txBox="1"/>
            <p:nvPr/>
          </p:nvSpPr>
          <p:spPr>
            <a:xfrm>
              <a:off x="4176" y="3223"/>
              <a:ext cx="1296" cy="864"/>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Newly diagnosed</a:t>
              </a:r>
              <a:endParaRPr/>
            </a:p>
          </p:txBody>
        </p:sp>
        <p:sp>
          <p:nvSpPr>
            <p:cNvPr id="436" name="Google Shape;436;p49"/>
            <p:cNvSpPr txBox="1"/>
            <p:nvPr/>
          </p:nvSpPr>
          <p:spPr>
            <a:xfrm>
              <a:off x="2928" y="3223"/>
              <a:ext cx="1248" cy="864"/>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Existing</a:t>
              </a:r>
              <a:endParaRPr/>
            </a:p>
          </p:txBody>
        </p:sp>
        <p:sp>
          <p:nvSpPr>
            <p:cNvPr id="437" name="Google Shape;437;p49"/>
            <p:cNvSpPr txBox="1"/>
            <p:nvPr/>
          </p:nvSpPr>
          <p:spPr>
            <a:xfrm>
              <a:off x="1824" y="3223"/>
              <a:ext cx="1104" cy="864"/>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Newly diagnosed</a:t>
              </a:r>
              <a:endParaRPr/>
            </a:p>
          </p:txBody>
        </p:sp>
        <p:sp>
          <p:nvSpPr>
            <p:cNvPr id="438" name="Google Shape;438;p49"/>
            <p:cNvSpPr txBox="1"/>
            <p:nvPr/>
          </p:nvSpPr>
          <p:spPr>
            <a:xfrm>
              <a:off x="288" y="3223"/>
              <a:ext cx="1536" cy="864"/>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CC00"/>
                </a:buClr>
                <a:buSzPts val="2800"/>
                <a:buFont typeface="Arial"/>
                <a:buNone/>
              </a:pPr>
              <a:r>
                <a:rPr b="0" i="0" lang="en-US" sz="2800" u="none">
                  <a:solidFill>
                    <a:srgbClr val="FFCC00"/>
                  </a:solidFill>
                  <a:latin typeface="Arial"/>
                  <a:ea typeface="Arial"/>
                  <a:cs typeface="Arial"/>
                  <a:sym typeface="Arial"/>
                </a:rPr>
                <a:t>Time of disease diagnosis</a:t>
              </a:r>
              <a:endParaRPr/>
            </a:p>
          </p:txBody>
        </p:sp>
        <p:sp>
          <p:nvSpPr>
            <p:cNvPr id="439" name="Google Shape;439;p49"/>
            <p:cNvSpPr txBox="1"/>
            <p:nvPr/>
          </p:nvSpPr>
          <p:spPr>
            <a:xfrm>
              <a:off x="4176" y="2763"/>
              <a:ext cx="1296" cy="46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 time</a:t>
              </a:r>
              <a:endParaRPr/>
            </a:p>
          </p:txBody>
        </p:sp>
        <p:sp>
          <p:nvSpPr>
            <p:cNvPr id="440" name="Google Shape;440;p49"/>
            <p:cNvSpPr txBox="1"/>
            <p:nvPr/>
          </p:nvSpPr>
          <p:spPr>
            <a:xfrm>
              <a:off x="2928" y="2763"/>
              <a:ext cx="1248" cy="46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none</a:t>
              </a:r>
              <a:endParaRPr/>
            </a:p>
          </p:txBody>
        </p:sp>
        <p:sp>
          <p:nvSpPr>
            <p:cNvPr id="441" name="Google Shape;441;p49"/>
            <p:cNvSpPr txBox="1"/>
            <p:nvPr/>
          </p:nvSpPr>
          <p:spPr>
            <a:xfrm>
              <a:off x="1824" y="2763"/>
              <a:ext cx="1104" cy="46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None</a:t>
              </a:r>
              <a:endParaRPr/>
            </a:p>
            <a:p>
              <a:pPr indent="0" lvl="0" marL="0" marR="0" rtl="0" algn="ctr">
                <a:lnSpc>
                  <a:spcPct val="100000"/>
                </a:lnSpc>
                <a:spcBef>
                  <a:spcPts val="0"/>
                </a:spcBef>
                <a:spcAft>
                  <a:spcPts val="0"/>
                </a:spcAft>
                <a:buNone/>
              </a:pPr>
              <a:r>
                <a:t/>
              </a:r>
              <a:endParaRPr b="0" i="0" sz="2400" u="none">
                <a:solidFill>
                  <a:schemeClr val="lt1"/>
                </a:solidFill>
                <a:latin typeface="Arial"/>
                <a:ea typeface="Arial"/>
                <a:cs typeface="Arial"/>
                <a:sym typeface="Arial"/>
              </a:endParaRPr>
            </a:p>
          </p:txBody>
        </p:sp>
        <p:sp>
          <p:nvSpPr>
            <p:cNvPr id="442" name="Google Shape;442;p49"/>
            <p:cNvSpPr txBox="1"/>
            <p:nvPr/>
          </p:nvSpPr>
          <p:spPr>
            <a:xfrm>
              <a:off x="288" y="2763"/>
              <a:ext cx="1536" cy="46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CC00"/>
                </a:buClr>
                <a:buSzPts val="2800"/>
                <a:buFont typeface="Arial"/>
                <a:buNone/>
              </a:pPr>
              <a:r>
                <a:rPr b="0" i="0" lang="en-US" sz="2800" u="none">
                  <a:solidFill>
                    <a:srgbClr val="FFCC00"/>
                  </a:solidFill>
                  <a:latin typeface="Arial"/>
                  <a:ea typeface="Arial"/>
                  <a:cs typeface="Arial"/>
                  <a:sym typeface="Arial"/>
                </a:rPr>
                <a:t>Units</a:t>
              </a:r>
              <a:endParaRPr/>
            </a:p>
          </p:txBody>
        </p:sp>
        <p:sp>
          <p:nvSpPr>
            <p:cNvPr id="443" name="Google Shape;443;p49"/>
            <p:cNvSpPr txBox="1"/>
            <p:nvPr/>
          </p:nvSpPr>
          <p:spPr>
            <a:xfrm>
              <a:off x="4176" y="2016"/>
              <a:ext cx="1296" cy="747"/>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Rapidity of disease occurrence</a:t>
              </a:r>
              <a:endParaRPr/>
            </a:p>
          </p:txBody>
        </p:sp>
        <p:sp>
          <p:nvSpPr>
            <p:cNvPr id="444" name="Google Shape;444;p49"/>
            <p:cNvSpPr txBox="1"/>
            <p:nvPr/>
          </p:nvSpPr>
          <p:spPr>
            <a:xfrm>
              <a:off x="2928" y="2016"/>
              <a:ext cx="1248" cy="747"/>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 of population with disease</a:t>
              </a:r>
              <a:endParaRPr/>
            </a:p>
          </p:txBody>
        </p:sp>
        <p:sp>
          <p:nvSpPr>
            <p:cNvPr id="445" name="Google Shape;445;p49"/>
            <p:cNvSpPr txBox="1"/>
            <p:nvPr/>
          </p:nvSpPr>
          <p:spPr>
            <a:xfrm>
              <a:off x="1824" y="2016"/>
              <a:ext cx="1104" cy="747"/>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Prob. Of disease</a:t>
              </a:r>
              <a:endParaRPr/>
            </a:p>
          </p:txBody>
        </p:sp>
        <p:sp>
          <p:nvSpPr>
            <p:cNvPr id="446" name="Google Shape;446;p49"/>
            <p:cNvSpPr txBox="1"/>
            <p:nvPr/>
          </p:nvSpPr>
          <p:spPr>
            <a:xfrm>
              <a:off x="288" y="2016"/>
              <a:ext cx="1536" cy="747"/>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CC00"/>
                </a:buClr>
                <a:buSzPts val="2800"/>
                <a:buFont typeface="Arial"/>
                <a:buNone/>
              </a:pPr>
              <a:r>
                <a:rPr b="0" i="0" lang="en-US" sz="2800" u="none">
                  <a:solidFill>
                    <a:srgbClr val="FFCC00"/>
                  </a:solidFill>
                  <a:latin typeface="Arial"/>
                  <a:ea typeface="Arial"/>
                  <a:cs typeface="Arial"/>
                  <a:sym typeface="Arial"/>
                </a:rPr>
                <a:t>What is measured?</a:t>
              </a:r>
              <a:endParaRPr/>
            </a:p>
          </p:txBody>
        </p:sp>
        <p:sp>
          <p:nvSpPr>
            <p:cNvPr id="447" name="Google Shape;447;p49"/>
            <p:cNvSpPr txBox="1"/>
            <p:nvPr/>
          </p:nvSpPr>
          <p:spPr>
            <a:xfrm>
              <a:off x="4176" y="1296"/>
              <a:ext cx="1296" cy="72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CC00"/>
                </a:buClr>
                <a:buSzPts val="2800"/>
                <a:buFont typeface="Arial"/>
                <a:buNone/>
              </a:pPr>
              <a:r>
                <a:rPr b="0" i="0" lang="en-US" sz="2800" u="none">
                  <a:solidFill>
                    <a:srgbClr val="FFCC00"/>
                  </a:solidFill>
                  <a:latin typeface="Arial"/>
                  <a:ea typeface="Arial"/>
                  <a:cs typeface="Arial"/>
                  <a:sym typeface="Arial"/>
                </a:rPr>
                <a:t>IR</a:t>
              </a:r>
              <a:endParaRPr/>
            </a:p>
          </p:txBody>
        </p:sp>
        <p:sp>
          <p:nvSpPr>
            <p:cNvPr id="448" name="Google Shape;448;p49"/>
            <p:cNvSpPr txBox="1"/>
            <p:nvPr/>
          </p:nvSpPr>
          <p:spPr>
            <a:xfrm>
              <a:off x="2928" y="1296"/>
              <a:ext cx="1248" cy="72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CC00"/>
                </a:buClr>
                <a:buSzPts val="2800"/>
                <a:buFont typeface="Arial"/>
                <a:buNone/>
              </a:pPr>
              <a:r>
                <a:rPr b="0" i="0" lang="en-US" sz="2800" u="none">
                  <a:solidFill>
                    <a:srgbClr val="FFCC00"/>
                  </a:solidFill>
                  <a:latin typeface="Arial"/>
                  <a:ea typeface="Arial"/>
                  <a:cs typeface="Arial"/>
                  <a:sym typeface="Arial"/>
                </a:rPr>
                <a:t>Prevalence</a:t>
              </a:r>
              <a:endParaRPr/>
            </a:p>
          </p:txBody>
        </p:sp>
        <p:sp>
          <p:nvSpPr>
            <p:cNvPr id="449" name="Google Shape;449;p49"/>
            <p:cNvSpPr txBox="1"/>
            <p:nvPr/>
          </p:nvSpPr>
          <p:spPr>
            <a:xfrm>
              <a:off x="1824" y="1296"/>
              <a:ext cx="1104" cy="72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CC00"/>
                </a:buClr>
                <a:buSzPts val="2800"/>
                <a:buFont typeface="Arial"/>
                <a:buNone/>
              </a:pPr>
              <a:r>
                <a:rPr b="0" i="0" lang="en-US" sz="2800" u="none">
                  <a:solidFill>
                    <a:srgbClr val="FFCC00"/>
                  </a:solidFill>
                  <a:latin typeface="Arial"/>
                  <a:ea typeface="Arial"/>
                  <a:cs typeface="Arial"/>
                  <a:sym typeface="Arial"/>
                </a:rPr>
                <a:t>Risk</a:t>
              </a:r>
              <a:endParaRPr/>
            </a:p>
          </p:txBody>
        </p:sp>
        <p:sp>
          <p:nvSpPr>
            <p:cNvPr id="450" name="Google Shape;450;p49"/>
            <p:cNvSpPr txBox="1"/>
            <p:nvPr/>
          </p:nvSpPr>
          <p:spPr>
            <a:xfrm>
              <a:off x="288" y="1296"/>
              <a:ext cx="1536" cy="72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CC00"/>
                </a:buClr>
                <a:buSzPts val="2800"/>
                <a:buFont typeface="Arial"/>
                <a:buNone/>
              </a:pPr>
              <a:r>
                <a:rPr b="0" i="0" lang="en-US" sz="2800" u="none">
                  <a:solidFill>
                    <a:srgbClr val="FFCC00"/>
                  </a:solidFill>
                  <a:latin typeface="Arial"/>
                  <a:ea typeface="Arial"/>
                  <a:cs typeface="Arial"/>
                  <a:sym typeface="Arial"/>
                </a:rPr>
                <a:t>Characteristic</a:t>
              </a:r>
              <a:endParaRPr/>
            </a:p>
          </p:txBody>
        </p:sp>
        <p:cxnSp>
          <p:nvCxnSpPr>
            <p:cNvPr id="451" name="Google Shape;451;p49"/>
            <p:cNvCxnSpPr/>
            <p:nvPr/>
          </p:nvCxnSpPr>
          <p:spPr>
            <a:xfrm>
              <a:off x="288" y="1296"/>
              <a:ext cx="5184" cy="0"/>
            </a:xfrm>
            <a:prstGeom prst="straightConnector1">
              <a:avLst/>
            </a:prstGeom>
            <a:noFill/>
            <a:ln cap="sq" cmpd="sng" w="12700">
              <a:solidFill>
                <a:srgbClr val="FFCC00"/>
              </a:solidFill>
              <a:prstDash val="solid"/>
              <a:miter lim="800000"/>
              <a:headEnd len="med" w="med" type="none"/>
              <a:tailEnd len="med" w="med" type="none"/>
            </a:ln>
          </p:spPr>
        </p:cxnSp>
        <p:cxnSp>
          <p:nvCxnSpPr>
            <p:cNvPr id="452" name="Google Shape;452;p49"/>
            <p:cNvCxnSpPr/>
            <p:nvPr/>
          </p:nvCxnSpPr>
          <p:spPr>
            <a:xfrm>
              <a:off x="288" y="4087"/>
              <a:ext cx="5184" cy="0"/>
            </a:xfrm>
            <a:prstGeom prst="straightConnector1">
              <a:avLst/>
            </a:prstGeom>
            <a:noFill/>
            <a:ln cap="sq" cmpd="sng" w="12700">
              <a:solidFill>
                <a:srgbClr val="FFCC00"/>
              </a:solidFill>
              <a:prstDash val="solid"/>
              <a:miter lim="800000"/>
              <a:headEnd len="med" w="med" type="none"/>
              <a:tailEnd len="med" w="med" type="none"/>
            </a:ln>
          </p:spPr>
        </p:cxnSp>
        <p:cxnSp>
          <p:nvCxnSpPr>
            <p:cNvPr id="453" name="Google Shape;453;p49"/>
            <p:cNvCxnSpPr/>
            <p:nvPr/>
          </p:nvCxnSpPr>
          <p:spPr>
            <a:xfrm>
              <a:off x="288" y="1296"/>
              <a:ext cx="0" cy="2791"/>
            </a:xfrm>
            <a:prstGeom prst="straightConnector1">
              <a:avLst/>
            </a:prstGeom>
            <a:noFill/>
            <a:ln cap="sq" cmpd="sng" w="12700">
              <a:solidFill>
                <a:srgbClr val="FFCC00"/>
              </a:solidFill>
              <a:prstDash val="solid"/>
              <a:miter lim="800000"/>
              <a:headEnd len="med" w="med" type="none"/>
              <a:tailEnd len="med" w="med" type="none"/>
            </a:ln>
          </p:spPr>
        </p:cxnSp>
        <p:cxnSp>
          <p:nvCxnSpPr>
            <p:cNvPr id="454" name="Google Shape;454;p49"/>
            <p:cNvCxnSpPr/>
            <p:nvPr/>
          </p:nvCxnSpPr>
          <p:spPr>
            <a:xfrm>
              <a:off x="1824" y="1296"/>
              <a:ext cx="0" cy="2791"/>
            </a:xfrm>
            <a:prstGeom prst="straightConnector1">
              <a:avLst/>
            </a:prstGeom>
            <a:noFill/>
            <a:ln cap="flat" cmpd="sng" w="12700">
              <a:solidFill>
                <a:srgbClr val="FFCC00"/>
              </a:solidFill>
              <a:prstDash val="solid"/>
              <a:miter lim="800000"/>
              <a:headEnd len="med" w="med" type="none"/>
              <a:tailEnd len="med" w="med" type="none"/>
            </a:ln>
          </p:spPr>
        </p:cxnSp>
        <p:cxnSp>
          <p:nvCxnSpPr>
            <p:cNvPr id="455" name="Google Shape;455;p49"/>
            <p:cNvCxnSpPr/>
            <p:nvPr/>
          </p:nvCxnSpPr>
          <p:spPr>
            <a:xfrm>
              <a:off x="2928" y="1296"/>
              <a:ext cx="0" cy="2791"/>
            </a:xfrm>
            <a:prstGeom prst="straightConnector1">
              <a:avLst/>
            </a:prstGeom>
            <a:noFill/>
            <a:ln cap="flat" cmpd="sng" w="12700">
              <a:solidFill>
                <a:srgbClr val="FFCC00"/>
              </a:solidFill>
              <a:prstDash val="solid"/>
              <a:miter lim="800000"/>
              <a:headEnd len="med" w="med" type="none"/>
              <a:tailEnd len="med" w="med" type="none"/>
            </a:ln>
          </p:spPr>
        </p:cxnSp>
        <p:cxnSp>
          <p:nvCxnSpPr>
            <p:cNvPr id="456" name="Google Shape;456;p49"/>
            <p:cNvCxnSpPr/>
            <p:nvPr/>
          </p:nvCxnSpPr>
          <p:spPr>
            <a:xfrm>
              <a:off x="4176" y="1296"/>
              <a:ext cx="0" cy="2791"/>
            </a:xfrm>
            <a:prstGeom prst="straightConnector1">
              <a:avLst/>
            </a:prstGeom>
            <a:noFill/>
            <a:ln cap="flat" cmpd="sng" w="12700">
              <a:solidFill>
                <a:srgbClr val="FFCC00"/>
              </a:solidFill>
              <a:prstDash val="solid"/>
              <a:miter lim="800000"/>
              <a:headEnd len="med" w="med" type="none"/>
              <a:tailEnd len="med" w="med" type="none"/>
            </a:ln>
          </p:spPr>
        </p:cxnSp>
        <p:cxnSp>
          <p:nvCxnSpPr>
            <p:cNvPr id="457" name="Google Shape;457;p49"/>
            <p:cNvCxnSpPr/>
            <p:nvPr/>
          </p:nvCxnSpPr>
          <p:spPr>
            <a:xfrm>
              <a:off x="5472" y="1296"/>
              <a:ext cx="0" cy="2791"/>
            </a:xfrm>
            <a:prstGeom prst="straightConnector1">
              <a:avLst/>
            </a:prstGeom>
            <a:noFill/>
            <a:ln cap="sq" cmpd="sng" w="12700">
              <a:solidFill>
                <a:srgbClr val="FFCC00"/>
              </a:solidFill>
              <a:prstDash val="solid"/>
              <a:miter lim="800000"/>
              <a:headEnd len="med" w="med" type="none"/>
              <a:tailEnd len="med" w="med" type="none"/>
            </a:ln>
          </p:spPr>
        </p:cxnSp>
        <p:cxnSp>
          <p:nvCxnSpPr>
            <p:cNvPr id="458" name="Google Shape;458;p49"/>
            <p:cNvCxnSpPr/>
            <p:nvPr/>
          </p:nvCxnSpPr>
          <p:spPr>
            <a:xfrm>
              <a:off x="288" y="2016"/>
              <a:ext cx="5184" cy="0"/>
            </a:xfrm>
            <a:prstGeom prst="straightConnector1">
              <a:avLst/>
            </a:prstGeom>
            <a:noFill/>
            <a:ln cap="flat" cmpd="sng" w="12700">
              <a:solidFill>
                <a:srgbClr val="FFCC00"/>
              </a:solidFill>
              <a:prstDash val="solid"/>
              <a:miter lim="800000"/>
              <a:headEnd len="med" w="med" type="none"/>
              <a:tailEnd len="med" w="med" type="none"/>
            </a:ln>
          </p:spPr>
        </p:cxnSp>
        <p:cxnSp>
          <p:nvCxnSpPr>
            <p:cNvPr id="459" name="Google Shape;459;p49"/>
            <p:cNvCxnSpPr/>
            <p:nvPr/>
          </p:nvCxnSpPr>
          <p:spPr>
            <a:xfrm>
              <a:off x="288" y="2763"/>
              <a:ext cx="5184" cy="0"/>
            </a:xfrm>
            <a:prstGeom prst="straightConnector1">
              <a:avLst/>
            </a:prstGeom>
            <a:noFill/>
            <a:ln cap="flat" cmpd="sng" w="12700">
              <a:solidFill>
                <a:srgbClr val="FFCC00"/>
              </a:solidFill>
              <a:prstDash val="solid"/>
              <a:miter lim="800000"/>
              <a:headEnd len="med" w="med" type="none"/>
              <a:tailEnd len="med" w="med" type="none"/>
            </a:ln>
          </p:spPr>
        </p:cxnSp>
        <p:cxnSp>
          <p:nvCxnSpPr>
            <p:cNvPr id="460" name="Google Shape;460;p49"/>
            <p:cNvCxnSpPr/>
            <p:nvPr/>
          </p:nvCxnSpPr>
          <p:spPr>
            <a:xfrm>
              <a:off x="288" y="3223"/>
              <a:ext cx="5184" cy="0"/>
            </a:xfrm>
            <a:prstGeom prst="straightConnector1">
              <a:avLst/>
            </a:prstGeom>
            <a:noFill/>
            <a:ln cap="flat" cmpd="sng" w="12700">
              <a:solidFill>
                <a:srgbClr val="FFCC00"/>
              </a:solidFill>
              <a:prstDash val="solid"/>
              <a:miter lim="800000"/>
              <a:headEnd len="med" w="med" type="none"/>
              <a:tailEnd len="med" w="med" type="none"/>
            </a:ln>
          </p:spPr>
        </p:cxnSp>
      </p:gr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4" name="Shape 464"/>
        <p:cNvGrpSpPr/>
        <p:nvPr/>
      </p:nvGrpSpPr>
      <p:grpSpPr>
        <a:xfrm>
          <a:off x="0" y="0"/>
          <a:ext cx="0" cy="0"/>
          <a:chOff x="0" y="0"/>
          <a:chExt cx="0" cy="0"/>
        </a:xfrm>
      </p:grpSpPr>
      <p:sp>
        <p:nvSpPr>
          <p:cNvPr id="465" name="Google Shape;465;p50"/>
          <p:cNvSpPr txBox="1"/>
          <p:nvPr>
            <p:ph type="title"/>
          </p:nvPr>
        </p:nvSpPr>
        <p:spPr>
          <a:xfrm>
            <a:off x="457200" y="0"/>
            <a:ext cx="8229600" cy="69215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000"/>
              </a:buClr>
              <a:buSzPts val="3600"/>
              <a:buFont typeface="Arial"/>
              <a:buNone/>
            </a:pPr>
            <a:r>
              <a:rPr b="1" i="0" lang="en-US" sz="3600" u="none">
                <a:solidFill>
                  <a:srgbClr val="FFC000"/>
                </a:solidFill>
                <a:latin typeface="Arial"/>
                <a:ea typeface="Arial"/>
                <a:cs typeface="Arial"/>
                <a:sym typeface="Arial"/>
              </a:rPr>
              <a:t>Mortality curves</a:t>
            </a:r>
            <a:endParaRPr/>
          </a:p>
        </p:txBody>
      </p:sp>
      <p:pic>
        <p:nvPicPr>
          <p:cNvPr id="466" name="Google Shape;466;p50"/>
          <p:cNvPicPr preferRelativeResize="0"/>
          <p:nvPr>
            <p:ph idx="1" type="body"/>
          </p:nvPr>
        </p:nvPicPr>
        <p:blipFill rotWithShape="1">
          <a:blip r:embed="rId3">
            <a:alphaModFix/>
          </a:blip>
          <a:srcRect b="0" l="0" r="0" t="0"/>
          <a:stretch/>
        </p:blipFill>
        <p:spPr>
          <a:xfrm>
            <a:off x="1563687" y="692150"/>
            <a:ext cx="5843587" cy="6165850"/>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0" name="Shape 470"/>
        <p:cNvGrpSpPr/>
        <p:nvPr/>
      </p:nvGrpSpPr>
      <p:grpSpPr>
        <a:xfrm>
          <a:off x="0" y="0"/>
          <a:ext cx="0" cy="0"/>
          <a:chOff x="0" y="0"/>
          <a:chExt cx="0" cy="0"/>
        </a:xfrm>
      </p:grpSpPr>
      <p:sp>
        <p:nvSpPr>
          <p:cNvPr id="471" name="Google Shape;471;p51"/>
          <p:cNvSpPr txBox="1"/>
          <p:nvPr>
            <p:ph type="title"/>
          </p:nvPr>
        </p:nvSpPr>
        <p:spPr>
          <a:xfrm>
            <a:off x="714375" y="0"/>
            <a:ext cx="77724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000"/>
              </a:buClr>
              <a:buSzPts val="4400"/>
              <a:buFont typeface="Arial"/>
              <a:buNone/>
            </a:pPr>
            <a:r>
              <a:rPr b="0" i="0" lang="en-US" sz="4400" u="none">
                <a:solidFill>
                  <a:srgbClr val="FFC000"/>
                </a:solidFill>
                <a:latin typeface="Arial"/>
                <a:ea typeface="Arial"/>
                <a:cs typeface="Arial"/>
                <a:sym typeface="Arial"/>
              </a:rPr>
              <a:t>Age-sex Pyramids</a:t>
            </a:r>
            <a:endParaRPr/>
          </a:p>
        </p:txBody>
      </p:sp>
      <p:sp>
        <p:nvSpPr>
          <p:cNvPr id="472" name="Google Shape;472;p51"/>
          <p:cNvSpPr txBox="1"/>
          <p:nvPr>
            <p:ph idx="1" type="body"/>
          </p:nvPr>
        </p:nvSpPr>
        <p:spPr>
          <a:xfrm>
            <a:off x="714375" y="1143000"/>
            <a:ext cx="7772400" cy="41148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2800"/>
              <a:buFont typeface="Arial"/>
              <a:buNone/>
            </a:pPr>
            <a:r>
              <a:rPr b="0" i="0" lang="en-US" sz="2800" u="none">
                <a:solidFill>
                  <a:schemeClr val="lt1"/>
                </a:solidFill>
                <a:latin typeface="Arial"/>
                <a:ea typeface="Arial"/>
                <a:cs typeface="Arial"/>
                <a:sym typeface="Arial"/>
              </a:rPr>
              <a:t>A simple graphic tool describing the age-sex structure of a given population at a specific point in time</a:t>
            </a:r>
            <a:endParaRPr/>
          </a:p>
          <a:p>
            <a:pPr indent="-342900" lvl="0" marL="342900" rtl="0" algn="l">
              <a:lnSpc>
                <a:spcPct val="100000"/>
              </a:lnSpc>
              <a:spcBef>
                <a:spcPts val="560"/>
              </a:spcBef>
              <a:spcAft>
                <a:spcPts val="0"/>
              </a:spcAft>
              <a:buClr>
                <a:schemeClr val="lt1"/>
              </a:buClr>
              <a:buSzPts val="2800"/>
              <a:buFont typeface="Arial"/>
              <a:buNone/>
            </a:pPr>
            <a:r>
              <a:rPr b="0" i="0" lang="en-US" sz="2800" u="none">
                <a:solidFill>
                  <a:schemeClr val="lt1"/>
                </a:solidFill>
                <a:latin typeface="Arial"/>
                <a:ea typeface="Arial"/>
                <a:cs typeface="Arial"/>
                <a:sym typeface="Arial"/>
              </a:rPr>
              <a:t> It is in practice a kind of (double) histogram (one for each sex) representing the population size for each age (and sex) group shifted 90</a:t>
            </a:r>
            <a:r>
              <a:rPr b="0" baseline="30000" i="0" lang="en-US" sz="2800" u="none">
                <a:solidFill>
                  <a:schemeClr val="lt1"/>
                </a:solidFill>
                <a:latin typeface="Arial"/>
                <a:ea typeface="Arial"/>
                <a:cs typeface="Arial"/>
                <a:sym typeface="Arial"/>
              </a:rPr>
              <a:t>0 </a:t>
            </a:r>
            <a:r>
              <a:rPr b="0" i="0" lang="en-US" sz="2800" u="none">
                <a:solidFill>
                  <a:schemeClr val="lt1"/>
                </a:solidFill>
                <a:latin typeface="Arial"/>
                <a:ea typeface="Arial"/>
                <a:cs typeface="Arial"/>
                <a:sym typeface="Arial"/>
              </a:rPr>
              <a:t>in a way that the lowest age groups are at the basis of the graph and each sex looks into the opposite direction (usually females right and males left)  </a:t>
            </a:r>
            <a:endParaRPr/>
          </a:p>
          <a:p>
            <a:pPr indent="-342900" lvl="0" marL="342900" rtl="0" algn="l">
              <a:lnSpc>
                <a:spcPct val="100000"/>
              </a:lnSpc>
              <a:spcBef>
                <a:spcPts val="640"/>
              </a:spcBef>
              <a:spcAft>
                <a:spcPts val="0"/>
              </a:spcAft>
              <a:buClr>
                <a:schemeClr val="lt1"/>
              </a:buClr>
              <a:buSzPts val="2800"/>
              <a:buFont typeface="Arial"/>
              <a:buNone/>
            </a:pPr>
            <a:r>
              <a:rPr b="0" i="0" lang="en-US" sz="2800" u="none">
                <a:solidFill>
                  <a:schemeClr val="lt1"/>
                </a:solidFill>
                <a:latin typeface="Arial"/>
                <a:ea typeface="Arial"/>
                <a:cs typeface="Arial"/>
                <a:sym typeface="Arial"/>
              </a:rPr>
              <a:t>The X axes represents the size of the age group and the Y axes its age (or year of </a:t>
            </a:r>
            <a:r>
              <a:rPr b="0" i="0" lang="en-US" sz="3200" u="none">
                <a:solidFill>
                  <a:schemeClr val="lt1"/>
                </a:solidFill>
                <a:latin typeface="Arial"/>
                <a:ea typeface="Arial"/>
                <a:cs typeface="Arial"/>
                <a:sym typeface="Arial"/>
              </a:rPr>
              <a:t>birth)</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6" name="Shape 476"/>
        <p:cNvGrpSpPr/>
        <p:nvPr/>
      </p:nvGrpSpPr>
      <p:grpSpPr>
        <a:xfrm>
          <a:off x="0" y="0"/>
          <a:ext cx="0" cy="0"/>
          <a:chOff x="0" y="0"/>
          <a:chExt cx="0" cy="0"/>
        </a:xfrm>
      </p:grpSpPr>
      <p:sp>
        <p:nvSpPr>
          <p:cNvPr id="477" name="Google Shape;477;p5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000"/>
              </a:buClr>
              <a:buSzPts val="4400"/>
              <a:buFont typeface="Arial"/>
              <a:buNone/>
            </a:pPr>
            <a:r>
              <a:rPr b="0" i="0" lang="en-US" sz="4400" u="none">
                <a:solidFill>
                  <a:srgbClr val="FFC000"/>
                </a:solidFill>
                <a:latin typeface="Arial"/>
                <a:ea typeface="Arial"/>
                <a:cs typeface="Arial"/>
                <a:sym typeface="Arial"/>
              </a:rPr>
              <a:t>Nigeria 1999</a:t>
            </a:r>
            <a:endParaRPr/>
          </a:p>
        </p:txBody>
      </p:sp>
      <p:pic>
        <p:nvPicPr>
          <p:cNvPr id="478" name="Google Shape;478;p52"/>
          <p:cNvPicPr preferRelativeResize="0"/>
          <p:nvPr>
            <p:ph idx="1" type="body"/>
          </p:nvPr>
        </p:nvPicPr>
        <p:blipFill rotWithShape="1">
          <a:blip r:embed="rId3">
            <a:alphaModFix/>
          </a:blip>
          <a:srcRect b="0" l="0" r="0" t="0"/>
          <a:stretch/>
        </p:blipFill>
        <p:spPr>
          <a:xfrm>
            <a:off x="0" y="1736725"/>
            <a:ext cx="9144000" cy="45815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1" lang="en-US" sz="4400" u="none">
                <a:solidFill>
                  <a:srgbClr val="FFCC00"/>
                </a:solidFill>
                <a:latin typeface="Arial"/>
                <a:ea typeface="Arial"/>
                <a:cs typeface="Arial"/>
                <a:sym typeface="Arial"/>
              </a:rPr>
              <a:t>Measures of disease frequency</a:t>
            </a:r>
            <a:br>
              <a:rPr b="0" i="1" lang="en-US" sz="4400" u="none">
                <a:solidFill>
                  <a:srgbClr val="FFCC00"/>
                </a:solidFill>
                <a:latin typeface="Arial"/>
                <a:ea typeface="Arial"/>
                <a:cs typeface="Arial"/>
                <a:sym typeface="Arial"/>
              </a:rPr>
            </a:br>
            <a:r>
              <a:rPr b="1" i="1" lang="en-US" sz="4400" u="none">
                <a:solidFill>
                  <a:srgbClr val="FFCC00"/>
                </a:solidFill>
                <a:latin typeface="Arial"/>
                <a:ea typeface="Arial"/>
                <a:cs typeface="Arial"/>
                <a:sym typeface="Arial"/>
              </a:rPr>
              <a:t>Risk</a:t>
            </a:r>
            <a:endParaRPr/>
          </a:p>
        </p:txBody>
      </p:sp>
      <p:sp>
        <p:nvSpPr>
          <p:cNvPr id="118" name="Google Shape;118;p17"/>
          <p:cNvSpPr txBox="1"/>
          <p:nvPr/>
        </p:nvSpPr>
        <p:spPr>
          <a:xfrm>
            <a:off x="609600" y="1828800"/>
            <a:ext cx="7467600" cy="1917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e.g- oral contraceptive use and bacteriuria</a:t>
            </a:r>
            <a:endParaRPr/>
          </a:p>
          <a:p>
            <a:pPr indent="0" lvl="0" marL="0" marR="0" rtl="0" algn="l">
              <a:lnSpc>
                <a:spcPct val="100000"/>
              </a:lnSpc>
              <a:spcBef>
                <a:spcPts val="120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Total population 2390 women</a:t>
            </a:r>
            <a:endParaRPr/>
          </a:p>
          <a:p>
            <a:pPr indent="0" lvl="0" marL="0" marR="0" rtl="0" algn="l">
              <a:lnSpc>
                <a:spcPct val="100000"/>
              </a:lnSpc>
              <a:spcBef>
                <a:spcPts val="120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482 were OC users in 1973 of which 27 developed bacteruria in 1976</a:t>
            </a:r>
            <a:endParaRPr/>
          </a:p>
        </p:txBody>
      </p:sp>
      <p:sp>
        <p:nvSpPr>
          <p:cNvPr id="119" name="Google Shape;119;p17"/>
          <p:cNvSpPr txBox="1"/>
          <p:nvPr/>
        </p:nvSpPr>
        <p:spPr>
          <a:xfrm>
            <a:off x="838200" y="4419600"/>
            <a:ext cx="7467600" cy="13700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Risk of bacteruria among OC users=27/482=5.6% during this 3 –year period.</a:t>
            </a:r>
            <a:endParaRPr/>
          </a:p>
          <a:p>
            <a:pPr indent="0" lvl="0" marL="0" marR="0" rtl="0" algn="ctr">
              <a:lnSpc>
                <a:spcPct val="100000"/>
              </a:lnSpc>
              <a:spcBef>
                <a:spcPts val="0"/>
              </a:spcBef>
              <a:spcAft>
                <a:spcPts val="0"/>
              </a:spcAft>
              <a:buNone/>
            </a:pPr>
            <a:r>
              <a:t/>
            </a:r>
            <a:endParaRPr b="1" i="0" sz="2400" u="none">
              <a:solidFill>
                <a:srgbClr val="FFCC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9"/>
                                        </p:tgtEl>
                                        <p:attrNameLst>
                                          <p:attrName>style.visibility</p:attrName>
                                        </p:attrNameLst>
                                      </p:cBhvr>
                                      <p:to>
                                        <p:strVal val="visible"/>
                                      </p:to>
                                    </p:set>
                                    <p:animEffect filter="fade" transition="in">
                                      <p:cBhvr>
                                        <p:cTn dur="80"/>
                                        <p:tgtEl>
                                          <p:spTgt spid="11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2" name="Shape 482"/>
        <p:cNvGrpSpPr/>
        <p:nvPr/>
      </p:nvGrpSpPr>
      <p:grpSpPr>
        <a:xfrm>
          <a:off x="0" y="0"/>
          <a:ext cx="0" cy="0"/>
          <a:chOff x="0" y="0"/>
          <a:chExt cx="0" cy="0"/>
        </a:xfrm>
      </p:grpSpPr>
      <p:sp>
        <p:nvSpPr>
          <p:cNvPr id="483" name="Google Shape;483;p53"/>
          <p:cNvSpPr txBox="1"/>
          <p:nvPr>
            <p:ph type="title"/>
          </p:nvPr>
        </p:nvSpPr>
        <p:spPr>
          <a:xfrm>
            <a:off x="642937" y="0"/>
            <a:ext cx="77724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000"/>
              </a:buClr>
              <a:buSzPts val="4400"/>
              <a:buFont typeface="Arial"/>
              <a:buNone/>
            </a:pPr>
            <a:r>
              <a:rPr b="0" i="0" lang="en-US" sz="4400" u="none">
                <a:solidFill>
                  <a:srgbClr val="FFC000"/>
                </a:solidFill>
                <a:latin typeface="Arial"/>
                <a:ea typeface="Arial"/>
                <a:cs typeface="Arial"/>
                <a:sym typeface="Arial"/>
              </a:rPr>
              <a:t>The pyramid shape</a:t>
            </a:r>
            <a:endParaRPr/>
          </a:p>
        </p:txBody>
      </p:sp>
      <p:sp>
        <p:nvSpPr>
          <p:cNvPr id="484" name="Google Shape;484;p53"/>
          <p:cNvSpPr txBox="1"/>
          <p:nvPr>
            <p:ph idx="1" type="body"/>
          </p:nvPr>
        </p:nvSpPr>
        <p:spPr>
          <a:xfrm>
            <a:off x="642937" y="1214437"/>
            <a:ext cx="7772400" cy="41148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2800"/>
              <a:buFont typeface="Arial"/>
              <a:buNone/>
            </a:pPr>
            <a:r>
              <a:rPr b="0" i="0" lang="en-US" sz="2800" u="none">
                <a:solidFill>
                  <a:schemeClr val="lt1"/>
                </a:solidFill>
                <a:latin typeface="Arial"/>
                <a:ea typeface="Arial"/>
                <a:cs typeface="Arial"/>
                <a:sym typeface="Arial"/>
              </a:rPr>
              <a:t>Age structure is the result of the fertility, mortality and at times also migration patterns the specific population went through during the last decades</a:t>
            </a:r>
            <a:endParaRPr/>
          </a:p>
          <a:p>
            <a:pPr indent="-342900" lvl="0" marL="342900" rtl="0" algn="l">
              <a:lnSpc>
                <a:spcPct val="100000"/>
              </a:lnSpc>
              <a:spcBef>
                <a:spcPts val="560"/>
              </a:spcBef>
              <a:spcAft>
                <a:spcPts val="0"/>
              </a:spcAft>
              <a:buClr>
                <a:schemeClr val="lt1"/>
              </a:buClr>
              <a:buSzPts val="2800"/>
              <a:buFont typeface="Arial"/>
              <a:buNone/>
            </a:pPr>
            <a:r>
              <a:rPr b="0" i="0" lang="en-US" sz="2800" u="none">
                <a:solidFill>
                  <a:schemeClr val="lt1"/>
                </a:solidFill>
                <a:latin typeface="Arial"/>
                <a:ea typeface="Arial"/>
                <a:cs typeface="Arial"/>
                <a:sym typeface="Arial"/>
              </a:rPr>
              <a:t>Since these patterns many times leave a unique stamp on the pyramid shape, the age-pyramid may serve as a “story teller” of the demographic history of the specific population</a:t>
            </a:r>
            <a:endParaRPr/>
          </a:p>
          <a:p>
            <a:pPr indent="-342900" lvl="0" marL="342900" rtl="0" algn="l">
              <a:lnSpc>
                <a:spcPct val="100000"/>
              </a:lnSpc>
              <a:spcBef>
                <a:spcPts val="560"/>
              </a:spcBef>
              <a:spcAft>
                <a:spcPts val="0"/>
              </a:spcAft>
              <a:buClr>
                <a:schemeClr val="lt1"/>
              </a:buClr>
              <a:buSzPts val="2800"/>
              <a:buFont typeface="Arial"/>
              <a:buNone/>
            </a:pPr>
            <a:r>
              <a:rPr b="0" i="0" lang="en-US" sz="2800" u="none">
                <a:solidFill>
                  <a:schemeClr val="lt1"/>
                </a:solidFill>
                <a:latin typeface="Arial"/>
                <a:ea typeface="Arial"/>
                <a:cs typeface="Arial"/>
                <a:sym typeface="Arial"/>
              </a:rPr>
              <a:t>Age structure indicators: Proportions at different ages and specifically children (0-14), old people (65+) and those at working ages (15-64)</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8" name="Shape 488"/>
        <p:cNvGrpSpPr/>
        <p:nvPr/>
      </p:nvGrpSpPr>
      <p:grpSpPr>
        <a:xfrm>
          <a:off x="0" y="0"/>
          <a:ext cx="0" cy="0"/>
          <a:chOff x="0" y="0"/>
          <a:chExt cx="0" cy="0"/>
        </a:xfrm>
      </p:grpSpPr>
      <p:sp>
        <p:nvSpPr>
          <p:cNvPr id="489" name="Google Shape;489;p54"/>
          <p:cNvSpPr txBox="1"/>
          <p:nvPr>
            <p:ph type="title"/>
          </p:nvPr>
        </p:nvSpPr>
        <p:spPr>
          <a:xfrm>
            <a:off x="785812" y="0"/>
            <a:ext cx="77724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000"/>
              </a:buClr>
              <a:buSzPts val="4400"/>
              <a:buFont typeface="Arial"/>
              <a:buNone/>
            </a:pPr>
            <a:r>
              <a:rPr b="0" i="0" lang="en-US" sz="4400" u="none">
                <a:solidFill>
                  <a:srgbClr val="FFC000"/>
                </a:solidFill>
                <a:latin typeface="Arial"/>
                <a:ea typeface="Arial"/>
                <a:cs typeface="Arial"/>
                <a:sym typeface="Arial"/>
              </a:rPr>
              <a:t>Other age structure indicators</a:t>
            </a:r>
            <a:endParaRPr/>
          </a:p>
        </p:txBody>
      </p:sp>
      <p:sp>
        <p:nvSpPr>
          <p:cNvPr id="490" name="Google Shape;490;p54"/>
          <p:cNvSpPr txBox="1"/>
          <p:nvPr>
            <p:ph idx="1" type="body"/>
          </p:nvPr>
        </p:nvSpPr>
        <p:spPr>
          <a:xfrm>
            <a:off x="642937" y="1428750"/>
            <a:ext cx="7772400" cy="41148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Besides the proportions at different ages two additional common indicators are:</a:t>
            </a:r>
            <a:endParaRPr/>
          </a:p>
          <a:p>
            <a:pPr indent="-285750" lvl="1" marL="742950" rtl="0" algn="l">
              <a:lnSpc>
                <a:spcPct val="100000"/>
              </a:lnSpc>
              <a:spcBef>
                <a:spcPts val="48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Sex ratio by age</a:t>
            </a:r>
            <a:endParaRPr/>
          </a:p>
          <a:p>
            <a:pPr indent="-285750" lvl="1" marL="742950" rtl="0" algn="l">
              <a:lnSpc>
                <a:spcPct val="100000"/>
              </a:lnSpc>
              <a:spcBef>
                <a:spcPts val="48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The age dependency ratio</a:t>
            </a:r>
            <a:endParaRPr/>
          </a:p>
          <a:p>
            <a:pPr indent="-342900" lvl="0" marL="342900" rtl="0" algn="l">
              <a:lnSpc>
                <a:spcPct val="100000"/>
              </a:lnSpc>
              <a:spcBef>
                <a:spcPts val="48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Sex ratio: usually men to women (x100) – beginning with a slight advantage for men (106) diminishes continuously arriving at high ages to very low levels (50 men to 100 women)</a:t>
            </a:r>
            <a:endParaRPr/>
          </a:p>
          <a:p>
            <a:pPr indent="-342900" lvl="0" marL="342900" rtl="0" algn="l">
              <a:lnSpc>
                <a:spcPct val="100000"/>
              </a:lnSpc>
              <a:spcBef>
                <a:spcPts val="48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Dependency ratio: a simple indicator connecting between age structure and economic issues</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4" name="Shape 494"/>
        <p:cNvGrpSpPr/>
        <p:nvPr/>
      </p:nvGrpSpPr>
      <p:grpSpPr>
        <a:xfrm>
          <a:off x="0" y="0"/>
          <a:ext cx="0" cy="0"/>
          <a:chOff x="0" y="0"/>
          <a:chExt cx="0" cy="0"/>
        </a:xfrm>
      </p:grpSpPr>
      <p:sp>
        <p:nvSpPr>
          <p:cNvPr id="495" name="Google Shape;495;p55"/>
          <p:cNvSpPr txBox="1"/>
          <p:nvPr>
            <p:ph idx="1" type="body"/>
          </p:nvPr>
        </p:nvSpPr>
        <p:spPr>
          <a:xfrm>
            <a:off x="395287" y="1557337"/>
            <a:ext cx="8353425" cy="2887662"/>
          </a:xfrm>
          <a:prstGeom prst="rect">
            <a:avLst/>
          </a:prstGeom>
          <a:solidFill>
            <a:schemeClr val="dk1"/>
          </a:solid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lt1"/>
              </a:buClr>
              <a:buSzPts val="3200"/>
              <a:buFont typeface="Comic Sans MS"/>
              <a:buChar char="•"/>
            </a:pPr>
            <a:r>
              <a:rPr b="1" i="0" lang="en-US" sz="3200" u="none">
                <a:solidFill>
                  <a:schemeClr val="lt1"/>
                </a:solidFill>
                <a:latin typeface="Comic Sans MS"/>
                <a:ea typeface="Comic Sans MS"/>
                <a:cs typeface="Comic Sans MS"/>
                <a:sym typeface="Comic Sans MS"/>
              </a:rPr>
              <a:t>LE</a:t>
            </a:r>
            <a:r>
              <a:rPr b="1" baseline="-25000" i="0" lang="en-US" sz="3200" u="none">
                <a:solidFill>
                  <a:schemeClr val="lt1"/>
                </a:solidFill>
                <a:latin typeface="Comic Sans MS"/>
                <a:ea typeface="Comic Sans MS"/>
                <a:cs typeface="Comic Sans MS"/>
                <a:sym typeface="Comic Sans MS"/>
              </a:rPr>
              <a:t>age X</a:t>
            </a:r>
            <a:r>
              <a:rPr b="1" i="0" lang="en-US" sz="3200" u="none">
                <a:solidFill>
                  <a:schemeClr val="lt1"/>
                </a:solidFill>
                <a:latin typeface="Comic Sans MS"/>
                <a:ea typeface="Comic Sans MS"/>
                <a:cs typeface="Comic Sans MS"/>
                <a:sym typeface="Comic Sans MS"/>
              </a:rPr>
              <a:t> = average number of years a person aged x will live, if subject to the mortality rates contained in the life table (i.e. if the age-specific death rates for a given year prevailed for the rest of that person’s life)</a:t>
            </a:r>
            <a:endParaRPr/>
          </a:p>
        </p:txBody>
      </p:sp>
      <p:sp>
        <p:nvSpPr>
          <p:cNvPr id="496" name="Google Shape;496;p55"/>
          <p:cNvSpPr txBox="1"/>
          <p:nvPr/>
        </p:nvSpPr>
        <p:spPr>
          <a:xfrm>
            <a:off x="1547812" y="495300"/>
            <a:ext cx="5761037" cy="701675"/>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4000"/>
              <a:buFont typeface="Arial"/>
              <a:buNone/>
            </a:pPr>
            <a:r>
              <a:rPr b="1" i="0" lang="en-US" sz="4000" u="none">
                <a:solidFill>
                  <a:schemeClr val="dk1"/>
                </a:solidFill>
                <a:latin typeface="Arial"/>
                <a:ea typeface="Arial"/>
                <a:cs typeface="Arial"/>
                <a:sym typeface="Arial"/>
              </a:rPr>
              <a:t>Life Expectancy</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0" name="Shape 500"/>
        <p:cNvGrpSpPr/>
        <p:nvPr/>
      </p:nvGrpSpPr>
      <p:grpSpPr>
        <a:xfrm>
          <a:off x="0" y="0"/>
          <a:ext cx="0" cy="0"/>
          <a:chOff x="0" y="0"/>
          <a:chExt cx="0" cy="0"/>
        </a:xfrm>
      </p:grpSpPr>
      <p:pic>
        <p:nvPicPr>
          <p:cNvPr id="501" name="Google Shape;501;p56"/>
          <p:cNvPicPr preferRelativeResize="0"/>
          <p:nvPr/>
        </p:nvPicPr>
        <p:blipFill rotWithShape="1">
          <a:blip r:embed="rId3">
            <a:alphaModFix/>
          </a:blip>
          <a:srcRect b="0" l="0" r="0" t="0"/>
          <a:stretch/>
        </p:blipFill>
        <p:spPr>
          <a:xfrm>
            <a:off x="971550" y="1638300"/>
            <a:ext cx="7343775" cy="4991100"/>
          </a:xfrm>
          <a:prstGeom prst="rect">
            <a:avLst/>
          </a:prstGeom>
          <a:noFill/>
          <a:ln>
            <a:noFill/>
          </a:ln>
        </p:spPr>
      </p:pic>
      <p:sp>
        <p:nvSpPr>
          <p:cNvPr id="502" name="Google Shape;502;p56"/>
          <p:cNvSpPr txBox="1"/>
          <p:nvPr/>
        </p:nvSpPr>
        <p:spPr>
          <a:xfrm>
            <a:off x="1116012" y="115887"/>
            <a:ext cx="7016750" cy="1152525"/>
          </a:xfrm>
          <a:prstGeom prst="rect">
            <a:avLst/>
          </a:prstGeom>
          <a:solidFill>
            <a:schemeClr val="dk1"/>
          </a:solidFill>
          <a:ln>
            <a:noFill/>
          </a:ln>
        </p:spPr>
        <p:txBody>
          <a:bodyPr anchorCtr="0" anchor="t" bIns="45700" lIns="91425" spcFirstLastPara="1" rIns="91425" wrap="square" tIns="45700">
            <a:noAutofit/>
          </a:bodyPr>
          <a:lstStyle/>
          <a:p>
            <a:pPr indent="-342900" lvl="0" marL="342900" marR="0" rtl="0" algn="ctr">
              <a:lnSpc>
                <a:spcPct val="100000"/>
              </a:lnSpc>
              <a:spcBef>
                <a:spcPts val="0"/>
              </a:spcBef>
              <a:spcAft>
                <a:spcPts val="0"/>
              </a:spcAft>
              <a:buClr>
                <a:schemeClr val="lt1"/>
              </a:buClr>
              <a:buSzPts val="3200"/>
              <a:buFont typeface="Comic Sans MS"/>
              <a:buNone/>
            </a:pPr>
            <a:r>
              <a:rPr b="1" i="0" lang="en-US" sz="3200" u="none">
                <a:solidFill>
                  <a:schemeClr val="lt1"/>
                </a:solidFill>
                <a:latin typeface="Comic Sans MS"/>
                <a:ea typeface="Comic Sans MS"/>
                <a:cs typeface="Comic Sans MS"/>
                <a:sym typeface="Comic Sans MS"/>
              </a:rPr>
              <a:t>“In the long run, we are all dead”</a:t>
            </a:r>
            <a:endParaRPr/>
          </a:p>
          <a:p>
            <a:pPr indent="-342900" lvl="0" marL="342900" marR="0" rtl="0" algn="ctr">
              <a:lnSpc>
                <a:spcPct val="100000"/>
              </a:lnSpc>
              <a:spcBef>
                <a:spcPts val="640"/>
              </a:spcBef>
              <a:spcAft>
                <a:spcPts val="0"/>
              </a:spcAft>
              <a:buClr>
                <a:schemeClr val="lt1"/>
              </a:buClr>
              <a:buSzPts val="3200"/>
              <a:buFont typeface="Tahoma"/>
              <a:buNone/>
            </a:pPr>
            <a:r>
              <a:rPr b="0" i="0" lang="en-US" sz="3200" u="none">
                <a:solidFill>
                  <a:schemeClr val="lt1"/>
                </a:solidFill>
                <a:latin typeface="Tahoma"/>
                <a:ea typeface="Tahoma"/>
                <a:cs typeface="Tahoma"/>
                <a:sym typeface="Tahoma"/>
              </a:rPr>
              <a:t>- John Maynard Keynes</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6" name="Shape 506"/>
        <p:cNvGrpSpPr/>
        <p:nvPr/>
      </p:nvGrpSpPr>
      <p:grpSpPr>
        <a:xfrm>
          <a:off x="0" y="0"/>
          <a:ext cx="0" cy="0"/>
          <a:chOff x="0" y="0"/>
          <a:chExt cx="0" cy="0"/>
        </a:xfrm>
      </p:grpSpPr>
      <p:sp>
        <p:nvSpPr>
          <p:cNvPr id="507" name="Google Shape;507;p57"/>
          <p:cNvSpPr txBox="1"/>
          <p:nvPr>
            <p:ph idx="1" type="body"/>
          </p:nvPr>
        </p:nvSpPr>
        <p:spPr>
          <a:xfrm>
            <a:off x="144462" y="549275"/>
            <a:ext cx="8820150" cy="5040312"/>
          </a:xfrm>
          <a:prstGeom prst="rect">
            <a:avLst/>
          </a:prstGeom>
          <a:solidFill>
            <a:schemeClr val="lt1"/>
          </a:solid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3200"/>
              <a:buFont typeface="Comic Sans MS"/>
              <a:buChar char="•"/>
            </a:pPr>
            <a:r>
              <a:rPr b="0" i="0" lang="en-US" sz="3200" u="none">
                <a:solidFill>
                  <a:schemeClr val="dk1"/>
                </a:solidFill>
                <a:latin typeface="Comic Sans MS"/>
                <a:ea typeface="Comic Sans MS"/>
                <a:cs typeface="Comic Sans MS"/>
                <a:sym typeface="Comic Sans MS"/>
              </a:rPr>
              <a:t>Is there an upper limit to life expectancy?</a:t>
            </a:r>
            <a:endParaRPr/>
          </a:p>
          <a:p>
            <a:pPr indent="-342900" lvl="0" marL="342900" rtl="0" algn="l">
              <a:lnSpc>
                <a:spcPct val="100000"/>
              </a:lnSpc>
              <a:spcBef>
                <a:spcPts val="1120"/>
              </a:spcBef>
              <a:spcAft>
                <a:spcPts val="0"/>
              </a:spcAft>
              <a:buClr>
                <a:schemeClr val="dk1"/>
              </a:buClr>
              <a:buSzPts val="3200"/>
              <a:buFont typeface="Comic Sans MS"/>
              <a:buChar char="•"/>
            </a:pPr>
            <a:r>
              <a:rPr b="1" i="0" lang="en-US" sz="3200" u="none">
                <a:solidFill>
                  <a:schemeClr val="dk1"/>
                </a:solidFill>
                <a:latin typeface="Comic Sans MS"/>
                <a:ea typeface="Comic Sans MS"/>
                <a:cs typeface="Comic Sans MS"/>
                <a:sym typeface="Comic Sans MS"/>
              </a:rPr>
              <a:t>Compression of mortality</a:t>
            </a:r>
            <a:r>
              <a:rPr b="0" i="0" lang="en-US" sz="3200" u="none">
                <a:solidFill>
                  <a:schemeClr val="dk1"/>
                </a:solidFill>
                <a:latin typeface="Comic Sans MS"/>
                <a:ea typeface="Comic Sans MS"/>
                <a:cs typeface="Comic Sans MS"/>
                <a:sym typeface="Comic Sans MS"/>
              </a:rPr>
              <a:t>: An increasing of concentration of deaths at older ages</a:t>
            </a:r>
            <a:endParaRPr/>
          </a:p>
          <a:p>
            <a:pPr indent="-342900" lvl="0" marL="342900" rtl="0" algn="l">
              <a:lnSpc>
                <a:spcPct val="100000"/>
              </a:lnSpc>
              <a:spcBef>
                <a:spcPts val="1120"/>
              </a:spcBef>
              <a:spcAft>
                <a:spcPts val="0"/>
              </a:spcAft>
              <a:buClr>
                <a:schemeClr val="dk1"/>
              </a:buClr>
              <a:buSzPts val="3200"/>
              <a:buFont typeface="Comic Sans MS"/>
              <a:buChar char="•"/>
            </a:pPr>
            <a:r>
              <a:rPr b="1" i="0" lang="en-US" sz="3200" u="none">
                <a:solidFill>
                  <a:schemeClr val="dk1"/>
                </a:solidFill>
                <a:latin typeface="Comic Sans MS"/>
                <a:ea typeface="Comic Sans MS"/>
                <a:cs typeface="Comic Sans MS"/>
                <a:sym typeface="Comic Sans MS"/>
              </a:rPr>
              <a:t>Compression of morbidity</a:t>
            </a:r>
            <a:r>
              <a:rPr b="0" i="0" lang="en-US" sz="3200" u="none">
                <a:solidFill>
                  <a:schemeClr val="dk1"/>
                </a:solidFill>
                <a:latin typeface="Comic Sans MS"/>
                <a:ea typeface="Comic Sans MS"/>
                <a:cs typeface="Comic Sans MS"/>
                <a:sym typeface="Comic Sans MS"/>
              </a:rPr>
              <a:t>: An increasing of illness and disability in the latter years of life with fewer years of disabled life before death among the elderly</a:t>
            </a:r>
            <a:endParaRPr/>
          </a:p>
          <a:p>
            <a:pPr indent="-342900" lvl="0" marL="342900" rtl="0" algn="l">
              <a:lnSpc>
                <a:spcPct val="100000"/>
              </a:lnSpc>
              <a:spcBef>
                <a:spcPts val="1120"/>
              </a:spcBef>
              <a:spcAft>
                <a:spcPts val="0"/>
              </a:spcAft>
              <a:buClr>
                <a:schemeClr val="dk1"/>
              </a:buClr>
              <a:buSzPts val="3200"/>
              <a:buFont typeface="Comic Sans MS"/>
              <a:buChar char="•"/>
            </a:pPr>
            <a:r>
              <a:rPr b="0" i="0" lang="en-US" sz="3200" u="none">
                <a:solidFill>
                  <a:schemeClr val="dk1"/>
                </a:solidFill>
                <a:latin typeface="Comic Sans MS"/>
                <a:ea typeface="Comic Sans MS"/>
                <a:cs typeface="Comic Sans MS"/>
                <a:sym typeface="Comic Sans MS"/>
              </a:rPr>
              <a:t>Are health gains matching or exceeding gains in survival?</a:t>
            </a:r>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1" name="Shape 511"/>
        <p:cNvGrpSpPr/>
        <p:nvPr/>
      </p:nvGrpSpPr>
      <p:grpSpPr>
        <a:xfrm>
          <a:off x="0" y="0"/>
          <a:ext cx="0" cy="0"/>
          <a:chOff x="0" y="0"/>
          <a:chExt cx="0" cy="0"/>
        </a:xfrm>
      </p:grpSpPr>
      <p:sp>
        <p:nvSpPr>
          <p:cNvPr id="512" name="Google Shape;512;p58"/>
          <p:cNvSpPr txBox="1"/>
          <p:nvPr/>
        </p:nvSpPr>
        <p:spPr>
          <a:xfrm>
            <a:off x="395287" y="549275"/>
            <a:ext cx="8280400" cy="4248150"/>
          </a:xfrm>
          <a:prstGeom prst="rect">
            <a:avLst/>
          </a:prstGeom>
          <a:solidFill>
            <a:schemeClr val="dk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600"/>
              <a:buFont typeface="Comic Sans MS"/>
              <a:buNone/>
            </a:pPr>
            <a:r>
              <a:rPr b="1" i="0" lang="en-US" sz="3600" u="none">
                <a:solidFill>
                  <a:schemeClr val="lt1"/>
                </a:solidFill>
                <a:latin typeface="Comic Sans MS"/>
                <a:ea typeface="Comic Sans MS"/>
                <a:cs typeface="Comic Sans MS"/>
                <a:sym typeface="Comic Sans MS"/>
              </a:rPr>
              <a:t>If there is no compression of mortality and no postponement of morbidity, then increasing life expectancy will result in growing numbers of ill and disabled elderly, creating increasing burdens on the health care system and society</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6" name="Shape 516"/>
        <p:cNvGrpSpPr/>
        <p:nvPr/>
      </p:nvGrpSpPr>
      <p:grpSpPr>
        <a:xfrm>
          <a:off x="0" y="0"/>
          <a:ext cx="0" cy="0"/>
          <a:chOff x="0" y="0"/>
          <a:chExt cx="0" cy="0"/>
        </a:xfrm>
      </p:grpSpPr>
      <p:sp>
        <p:nvSpPr>
          <p:cNvPr id="517" name="Google Shape;517;p59"/>
          <p:cNvSpPr txBox="1"/>
          <p:nvPr>
            <p:ph idx="1" type="body"/>
          </p:nvPr>
        </p:nvSpPr>
        <p:spPr>
          <a:xfrm>
            <a:off x="395287" y="609600"/>
            <a:ext cx="8458200" cy="33956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600"/>
              <a:buFont typeface="Tahoma"/>
              <a:buChar char="•"/>
            </a:pPr>
            <a:r>
              <a:rPr b="1" i="0" lang="en-US" sz="3600" u="none">
                <a:solidFill>
                  <a:schemeClr val="lt1"/>
                </a:solidFill>
                <a:latin typeface="Tahoma"/>
                <a:ea typeface="Tahoma"/>
                <a:cs typeface="Tahoma"/>
                <a:sym typeface="Tahoma"/>
              </a:rPr>
              <a:t>Highest – Japan:  82.6 years </a:t>
            </a:r>
            <a:endParaRPr/>
          </a:p>
          <a:p>
            <a:pPr indent="-342900" lvl="0" marL="342900" rtl="0" algn="l">
              <a:lnSpc>
                <a:spcPct val="100000"/>
              </a:lnSpc>
              <a:spcBef>
                <a:spcPts val="720"/>
              </a:spcBef>
              <a:spcAft>
                <a:spcPts val="0"/>
              </a:spcAft>
              <a:buClr>
                <a:schemeClr val="lt1"/>
              </a:buClr>
              <a:buSzPts val="3600"/>
              <a:buFont typeface="Tahoma"/>
              <a:buChar char="•"/>
            </a:pPr>
            <a:r>
              <a:rPr b="1" i="0" lang="en-US" sz="3600" u="none">
                <a:solidFill>
                  <a:schemeClr val="lt1"/>
                </a:solidFill>
                <a:latin typeface="Tahoma"/>
                <a:ea typeface="Tahoma"/>
                <a:cs typeface="Tahoma"/>
                <a:sym typeface="Tahoma"/>
              </a:rPr>
              <a:t>Lowest – Swaziland:  39.6 years* </a:t>
            </a:r>
            <a:endParaRPr/>
          </a:p>
          <a:p>
            <a:pPr indent="-342900" lvl="0" marL="342900" rtl="0" algn="l">
              <a:lnSpc>
                <a:spcPct val="100000"/>
              </a:lnSpc>
              <a:spcBef>
                <a:spcPts val="720"/>
              </a:spcBef>
              <a:spcAft>
                <a:spcPts val="0"/>
              </a:spcAft>
              <a:buClr>
                <a:schemeClr val="dk1"/>
              </a:buClr>
              <a:buSzPts val="3600"/>
              <a:buFont typeface="Arial"/>
              <a:buNone/>
            </a:pPr>
            <a:r>
              <a:t/>
            </a:r>
            <a:endParaRPr b="1" i="0" sz="3600" u="none">
              <a:solidFill>
                <a:schemeClr val="lt1"/>
              </a:solidFill>
              <a:latin typeface="Tahoma"/>
              <a:ea typeface="Tahoma"/>
              <a:cs typeface="Tahoma"/>
              <a:sym typeface="Tahoma"/>
            </a:endParaRPr>
          </a:p>
          <a:p>
            <a:pPr indent="-342900" lvl="0" marL="342900" rtl="0" algn="l">
              <a:lnSpc>
                <a:spcPct val="100000"/>
              </a:lnSpc>
              <a:spcBef>
                <a:spcPts val="720"/>
              </a:spcBef>
              <a:spcAft>
                <a:spcPts val="0"/>
              </a:spcAft>
              <a:buClr>
                <a:schemeClr val="lt1"/>
              </a:buClr>
              <a:buSzPts val="3600"/>
              <a:buFont typeface="Tahoma"/>
              <a:buNone/>
            </a:pPr>
            <a:r>
              <a:rPr b="0" i="0" lang="en-US" sz="3600" u="none">
                <a:solidFill>
                  <a:schemeClr val="lt1"/>
                </a:solidFill>
                <a:latin typeface="Tahoma"/>
                <a:ea typeface="Tahoma"/>
                <a:cs typeface="Tahoma"/>
                <a:sym typeface="Tahoma"/>
              </a:rPr>
              <a:t>* 40% below world average!</a:t>
            </a:r>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1" name="Shape 521"/>
        <p:cNvGrpSpPr/>
        <p:nvPr/>
      </p:nvGrpSpPr>
      <p:grpSpPr>
        <a:xfrm>
          <a:off x="0" y="0"/>
          <a:ext cx="0" cy="0"/>
          <a:chOff x="0" y="0"/>
          <a:chExt cx="0" cy="0"/>
        </a:xfrm>
      </p:grpSpPr>
      <p:pic>
        <p:nvPicPr>
          <p:cNvPr descr="Life_expectancy_world_map" id="522" name="Google Shape;522;p60"/>
          <p:cNvPicPr preferRelativeResize="0"/>
          <p:nvPr/>
        </p:nvPicPr>
        <p:blipFill rotWithShape="1">
          <a:blip r:embed="rId3">
            <a:alphaModFix/>
          </a:blip>
          <a:srcRect b="0" l="0" r="0" t="0"/>
          <a:stretch/>
        </p:blipFill>
        <p:spPr>
          <a:xfrm>
            <a:off x="323850" y="1196975"/>
            <a:ext cx="8472487" cy="3937000"/>
          </a:xfrm>
          <a:prstGeom prst="rect">
            <a:avLst/>
          </a:prstGeom>
          <a:noFill/>
          <a:ln>
            <a:noFill/>
          </a:ln>
        </p:spPr>
      </p:pic>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6" name="Shape 526"/>
        <p:cNvGrpSpPr/>
        <p:nvPr/>
      </p:nvGrpSpPr>
      <p:grpSpPr>
        <a:xfrm>
          <a:off x="0" y="0"/>
          <a:ext cx="0" cy="0"/>
          <a:chOff x="0" y="0"/>
          <a:chExt cx="0" cy="0"/>
        </a:xfrm>
      </p:grpSpPr>
      <p:grpSp>
        <p:nvGrpSpPr>
          <p:cNvPr id="527" name="Google Shape;527;p61"/>
          <p:cNvGrpSpPr/>
          <p:nvPr/>
        </p:nvGrpSpPr>
        <p:grpSpPr>
          <a:xfrm>
            <a:off x="755650" y="188912"/>
            <a:ext cx="7561262" cy="5791200"/>
            <a:chOff x="476" y="119"/>
            <a:chExt cx="4763" cy="3648"/>
          </a:xfrm>
        </p:grpSpPr>
        <p:sp>
          <p:nvSpPr>
            <p:cNvPr id="528" name="Google Shape;528;p61"/>
            <p:cNvSpPr txBox="1"/>
            <p:nvPr/>
          </p:nvSpPr>
          <p:spPr>
            <a:xfrm>
              <a:off x="4513" y="119"/>
              <a:ext cx="726"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79.1</a:t>
              </a:r>
              <a:endParaRPr/>
            </a:p>
          </p:txBody>
        </p:sp>
        <p:sp>
          <p:nvSpPr>
            <p:cNvPr id="529" name="Google Shape;529;p61"/>
            <p:cNvSpPr txBox="1"/>
            <p:nvPr/>
          </p:nvSpPr>
          <p:spPr>
            <a:xfrm>
              <a:off x="2790" y="119"/>
              <a:ext cx="1723"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Netherlands</a:t>
              </a:r>
              <a:endParaRPr/>
            </a:p>
          </p:txBody>
        </p:sp>
        <p:sp>
          <p:nvSpPr>
            <p:cNvPr id="530" name="Google Shape;530;p61"/>
            <p:cNvSpPr txBox="1"/>
            <p:nvPr/>
          </p:nvSpPr>
          <p:spPr>
            <a:xfrm>
              <a:off x="2109" y="119"/>
              <a:ext cx="681"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52.9</a:t>
              </a:r>
              <a:endParaRPr/>
            </a:p>
          </p:txBody>
        </p:sp>
        <p:sp>
          <p:nvSpPr>
            <p:cNvPr id="531" name="Google Shape;531;p61"/>
            <p:cNvSpPr txBox="1"/>
            <p:nvPr/>
          </p:nvSpPr>
          <p:spPr>
            <a:xfrm>
              <a:off x="476" y="119"/>
              <a:ext cx="1633"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Cameroon</a:t>
              </a:r>
              <a:endParaRPr/>
            </a:p>
          </p:txBody>
        </p:sp>
        <p:sp>
          <p:nvSpPr>
            <p:cNvPr id="532" name="Google Shape;532;p61"/>
            <p:cNvSpPr txBox="1"/>
            <p:nvPr/>
          </p:nvSpPr>
          <p:spPr>
            <a:xfrm>
              <a:off x="4513" y="484"/>
              <a:ext cx="726"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47.4</a:t>
              </a:r>
              <a:endParaRPr/>
            </a:p>
          </p:txBody>
        </p:sp>
        <p:sp>
          <p:nvSpPr>
            <p:cNvPr id="533" name="Google Shape;533;p61"/>
            <p:cNvSpPr txBox="1"/>
            <p:nvPr/>
          </p:nvSpPr>
          <p:spPr>
            <a:xfrm>
              <a:off x="2790" y="484"/>
              <a:ext cx="1723"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Nigeria</a:t>
              </a:r>
              <a:endParaRPr/>
            </a:p>
          </p:txBody>
        </p:sp>
        <p:sp>
          <p:nvSpPr>
            <p:cNvPr id="534" name="Google Shape;534;p61"/>
            <p:cNvSpPr txBox="1"/>
            <p:nvPr/>
          </p:nvSpPr>
          <p:spPr>
            <a:xfrm>
              <a:off x="2109" y="484"/>
              <a:ext cx="681"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80.3</a:t>
              </a:r>
              <a:endParaRPr/>
            </a:p>
          </p:txBody>
        </p:sp>
        <p:sp>
          <p:nvSpPr>
            <p:cNvPr id="535" name="Google Shape;535;p61"/>
            <p:cNvSpPr txBox="1"/>
            <p:nvPr/>
          </p:nvSpPr>
          <p:spPr>
            <a:xfrm>
              <a:off x="476" y="484"/>
              <a:ext cx="1633"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Canada</a:t>
              </a:r>
              <a:endParaRPr/>
            </a:p>
          </p:txBody>
        </p:sp>
        <p:sp>
          <p:nvSpPr>
            <p:cNvPr id="536" name="Google Shape;536;p61"/>
            <p:cNvSpPr txBox="1"/>
            <p:nvPr/>
          </p:nvSpPr>
          <p:spPr>
            <a:xfrm>
              <a:off x="4513" y="849"/>
              <a:ext cx="726" cy="36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73.4</a:t>
              </a:r>
              <a:endParaRPr/>
            </a:p>
          </p:txBody>
        </p:sp>
        <p:sp>
          <p:nvSpPr>
            <p:cNvPr id="537" name="Google Shape;537;p61"/>
            <p:cNvSpPr txBox="1"/>
            <p:nvPr/>
          </p:nvSpPr>
          <p:spPr>
            <a:xfrm>
              <a:off x="2790" y="849"/>
              <a:ext cx="1723" cy="36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Palest. Terr.</a:t>
              </a:r>
              <a:endParaRPr/>
            </a:p>
          </p:txBody>
        </p:sp>
        <p:sp>
          <p:nvSpPr>
            <p:cNvPr id="538" name="Google Shape;538;p61"/>
            <p:cNvSpPr txBox="1"/>
            <p:nvPr/>
          </p:nvSpPr>
          <p:spPr>
            <a:xfrm>
              <a:off x="2109" y="849"/>
              <a:ext cx="681" cy="36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72.9</a:t>
              </a:r>
              <a:endParaRPr/>
            </a:p>
          </p:txBody>
        </p:sp>
        <p:sp>
          <p:nvSpPr>
            <p:cNvPr id="539" name="Google Shape;539;p61"/>
            <p:cNvSpPr txBox="1"/>
            <p:nvPr/>
          </p:nvSpPr>
          <p:spPr>
            <a:xfrm>
              <a:off x="476" y="849"/>
              <a:ext cx="1633" cy="36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China</a:t>
              </a:r>
              <a:endParaRPr/>
            </a:p>
          </p:txBody>
        </p:sp>
        <p:sp>
          <p:nvSpPr>
            <p:cNvPr id="540" name="Google Shape;540;p61"/>
            <p:cNvSpPr txBox="1"/>
            <p:nvPr/>
          </p:nvSpPr>
          <p:spPr>
            <a:xfrm>
              <a:off x="4513" y="1213"/>
              <a:ext cx="726"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71.7</a:t>
              </a:r>
              <a:endParaRPr/>
            </a:p>
          </p:txBody>
        </p:sp>
        <p:sp>
          <p:nvSpPr>
            <p:cNvPr id="541" name="Google Shape;541;p61"/>
            <p:cNvSpPr txBox="1"/>
            <p:nvPr/>
          </p:nvSpPr>
          <p:spPr>
            <a:xfrm>
              <a:off x="2790" y="1213"/>
              <a:ext cx="1723"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Philippines</a:t>
              </a:r>
              <a:endParaRPr/>
            </a:p>
          </p:txBody>
        </p:sp>
        <p:sp>
          <p:nvSpPr>
            <p:cNvPr id="542" name="Google Shape;542;p61"/>
            <p:cNvSpPr txBox="1"/>
            <p:nvPr/>
          </p:nvSpPr>
          <p:spPr>
            <a:xfrm>
              <a:off x="2109" y="1213"/>
              <a:ext cx="681"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72.9</a:t>
              </a:r>
              <a:endParaRPr/>
            </a:p>
          </p:txBody>
        </p:sp>
        <p:sp>
          <p:nvSpPr>
            <p:cNvPr id="543" name="Google Shape;543;p61"/>
            <p:cNvSpPr txBox="1"/>
            <p:nvPr/>
          </p:nvSpPr>
          <p:spPr>
            <a:xfrm>
              <a:off x="476" y="1213"/>
              <a:ext cx="1633"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Colombia</a:t>
              </a:r>
              <a:endParaRPr/>
            </a:p>
          </p:txBody>
        </p:sp>
        <p:sp>
          <p:nvSpPr>
            <p:cNvPr id="544" name="Google Shape;544;p61"/>
            <p:cNvSpPr txBox="1"/>
            <p:nvPr/>
          </p:nvSpPr>
          <p:spPr>
            <a:xfrm>
              <a:off x="4513" y="1578"/>
              <a:ext cx="726"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65.5</a:t>
              </a:r>
              <a:endParaRPr/>
            </a:p>
          </p:txBody>
        </p:sp>
        <p:sp>
          <p:nvSpPr>
            <p:cNvPr id="545" name="Google Shape;545;p61"/>
            <p:cNvSpPr txBox="1"/>
            <p:nvPr/>
          </p:nvSpPr>
          <p:spPr>
            <a:xfrm>
              <a:off x="2790" y="1578"/>
              <a:ext cx="1723"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Russia</a:t>
              </a:r>
              <a:endParaRPr/>
            </a:p>
          </p:txBody>
        </p:sp>
        <p:sp>
          <p:nvSpPr>
            <p:cNvPr id="546" name="Google Shape;546;p61"/>
            <p:cNvSpPr txBox="1"/>
            <p:nvPr/>
          </p:nvSpPr>
          <p:spPr>
            <a:xfrm>
              <a:off x="2109" y="1578"/>
              <a:ext cx="681"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52.9</a:t>
              </a:r>
              <a:endParaRPr/>
            </a:p>
          </p:txBody>
        </p:sp>
        <p:sp>
          <p:nvSpPr>
            <p:cNvPr id="547" name="Google Shape;547;p61"/>
            <p:cNvSpPr txBox="1"/>
            <p:nvPr/>
          </p:nvSpPr>
          <p:spPr>
            <a:xfrm>
              <a:off x="476" y="1578"/>
              <a:ext cx="1633"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Ethiopia</a:t>
              </a:r>
              <a:endParaRPr/>
            </a:p>
          </p:txBody>
        </p:sp>
        <p:sp>
          <p:nvSpPr>
            <p:cNvPr id="548" name="Google Shape;548;p61"/>
            <p:cNvSpPr txBox="1"/>
            <p:nvPr/>
          </p:nvSpPr>
          <p:spPr>
            <a:xfrm>
              <a:off x="4513" y="1943"/>
              <a:ext cx="726"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64.6</a:t>
              </a:r>
              <a:endParaRPr/>
            </a:p>
          </p:txBody>
        </p:sp>
        <p:sp>
          <p:nvSpPr>
            <p:cNvPr id="549" name="Google Shape;549;p61"/>
            <p:cNvSpPr txBox="1"/>
            <p:nvPr/>
          </p:nvSpPr>
          <p:spPr>
            <a:xfrm>
              <a:off x="2790" y="1943"/>
              <a:ext cx="1723"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Tajikistan</a:t>
              </a:r>
              <a:endParaRPr/>
            </a:p>
          </p:txBody>
        </p:sp>
        <p:sp>
          <p:nvSpPr>
            <p:cNvPr id="550" name="Google Shape;550;p61"/>
            <p:cNvSpPr txBox="1"/>
            <p:nvPr/>
          </p:nvSpPr>
          <p:spPr>
            <a:xfrm>
              <a:off x="2109" y="1943"/>
              <a:ext cx="681"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76.3</a:t>
              </a:r>
              <a:endParaRPr/>
            </a:p>
          </p:txBody>
        </p:sp>
        <p:sp>
          <p:nvSpPr>
            <p:cNvPr id="551" name="Google Shape;551;p61"/>
            <p:cNvSpPr txBox="1"/>
            <p:nvPr/>
          </p:nvSpPr>
          <p:spPr>
            <a:xfrm>
              <a:off x="476" y="1943"/>
              <a:ext cx="1633"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Georgia</a:t>
              </a:r>
              <a:endParaRPr/>
            </a:p>
          </p:txBody>
        </p:sp>
        <p:sp>
          <p:nvSpPr>
            <p:cNvPr id="552" name="Google Shape;552;p61"/>
            <p:cNvSpPr txBox="1"/>
            <p:nvPr/>
          </p:nvSpPr>
          <p:spPr>
            <a:xfrm>
              <a:off x="4513" y="2308"/>
              <a:ext cx="726"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51.8</a:t>
              </a:r>
              <a:endParaRPr/>
            </a:p>
          </p:txBody>
        </p:sp>
        <p:sp>
          <p:nvSpPr>
            <p:cNvPr id="553" name="Google Shape;553;p61"/>
            <p:cNvSpPr txBox="1"/>
            <p:nvPr/>
          </p:nvSpPr>
          <p:spPr>
            <a:xfrm>
              <a:off x="2790" y="2308"/>
              <a:ext cx="1723"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Uganda</a:t>
              </a:r>
              <a:endParaRPr/>
            </a:p>
          </p:txBody>
        </p:sp>
        <p:sp>
          <p:nvSpPr>
            <p:cNvPr id="554" name="Google Shape;554;p61"/>
            <p:cNvSpPr txBox="1"/>
            <p:nvPr/>
          </p:nvSpPr>
          <p:spPr>
            <a:xfrm>
              <a:off x="2109" y="2308"/>
              <a:ext cx="681"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59.5</a:t>
              </a:r>
              <a:endParaRPr/>
            </a:p>
          </p:txBody>
        </p:sp>
        <p:sp>
          <p:nvSpPr>
            <p:cNvPr id="555" name="Google Shape;555;p61"/>
            <p:cNvSpPr txBox="1"/>
            <p:nvPr/>
          </p:nvSpPr>
          <p:spPr>
            <a:xfrm>
              <a:off x="476" y="2308"/>
              <a:ext cx="1633"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Ghana</a:t>
              </a:r>
              <a:endParaRPr/>
            </a:p>
          </p:txBody>
        </p:sp>
        <p:sp>
          <p:nvSpPr>
            <p:cNvPr id="556" name="Google Shape;556;p61"/>
            <p:cNvSpPr txBox="1"/>
            <p:nvPr/>
          </p:nvSpPr>
          <p:spPr>
            <a:xfrm>
              <a:off x="4513" y="2673"/>
              <a:ext cx="726" cy="36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67.9</a:t>
              </a:r>
              <a:endParaRPr/>
            </a:p>
          </p:txBody>
        </p:sp>
        <p:sp>
          <p:nvSpPr>
            <p:cNvPr id="557" name="Google Shape;557;p61"/>
            <p:cNvSpPr txBox="1"/>
            <p:nvPr/>
          </p:nvSpPr>
          <p:spPr>
            <a:xfrm>
              <a:off x="2790" y="2673"/>
              <a:ext cx="1723" cy="36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Ukraine</a:t>
              </a:r>
              <a:endParaRPr/>
            </a:p>
          </p:txBody>
        </p:sp>
        <p:sp>
          <p:nvSpPr>
            <p:cNvPr id="558" name="Google Shape;558;p61"/>
            <p:cNvSpPr txBox="1"/>
            <p:nvPr/>
          </p:nvSpPr>
          <p:spPr>
            <a:xfrm>
              <a:off x="2109" y="2673"/>
              <a:ext cx="681" cy="36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68.6</a:t>
              </a:r>
              <a:endParaRPr/>
            </a:p>
          </p:txBody>
        </p:sp>
        <p:sp>
          <p:nvSpPr>
            <p:cNvPr id="559" name="Google Shape;559;p61"/>
            <p:cNvSpPr txBox="1"/>
            <p:nvPr/>
          </p:nvSpPr>
          <p:spPr>
            <a:xfrm>
              <a:off x="476" y="2673"/>
              <a:ext cx="1633" cy="36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India</a:t>
              </a:r>
              <a:endParaRPr/>
            </a:p>
          </p:txBody>
        </p:sp>
        <p:sp>
          <p:nvSpPr>
            <p:cNvPr id="560" name="Google Shape;560;p61"/>
            <p:cNvSpPr txBox="1"/>
            <p:nvPr/>
          </p:nvSpPr>
          <p:spPr>
            <a:xfrm>
              <a:off x="4513" y="3037"/>
              <a:ext cx="726"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78.1</a:t>
              </a:r>
              <a:endParaRPr/>
            </a:p>
          </p:txBody>
        </p:sp>
        <p:sp>
          <p:nvSpPr>
            <p:cNvPr id="561" name="Google Shape;561;p61"/>
            <p:cNvSpPr txBox="1"/>
            <p:nvPr/>
          </p:nvSpPr>
          <p:spPr>
            <a:xfrm>
              <a:off x="2790" y="3037"/>
              <a:ext cx="1723"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USA</a:t>
              </a:r>
              <a:endParaRPr/>
            </a:p>
          </p:txBody>
        </p:sp>
        <p:sp>
          <p:nvSpPr>
            <p:cNvPr id="562" name="Google Shape;562;p61"/>
            <p:cNvSpPr txBox="1"/>
            <p:nvPr/>
          </p:nvSpPr>
          <p:spPr>
            <a:xfrm>
              <a:off x="2109" y="3037"/>
              <a:ext cx="681"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55.3</a:t>
              </a:r>
              <a:endParaRPr/>
            </a:p>
          </p:txBody>
        </p:sp>
        <p:sp>
          <p:nvSpPr>
            <p:cNvPr id="563" name="Google Shape;563;p61"/>
            <p:cNvSpPr txBox="1"/>
            <p:nvPr/>
          </p:nvSpPr>
          <p:spPr>
            <a:xfrm>
              <a:off x="476" y="3037"/>
              <a:ext cx="1633"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Kenya</a:t>
              </a:r>
              <a:endParaRPr/>
            </a:p>
          </p:txBody>
        </p:sp>
        <p:sp>
          <p:nvSpPr>
            <p:cNvPr id="564" name="Google Shape;564;p61"/>
            <p:cNvSpPr txBox="1"/>
            <p:nvPr/>
          </p:nvSpPr>
          <p:spPr>
            <a:xfrm>
              <a:off x="4513" y="3402"/>
              <a:ext cx="726"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65.0</a:t>
              </a:r>
              <a:endParaRPr/>
            </a:p>
          </p:txBody>
        </p:sp>
        <p:sp>
          <p:nvSpPr>
            <p:cNvPr id="565" name="Google Shape;565;p61"/>
            <p:cNvSpPr txBox="1"/>
            <p:nvPr/>
          </p:nvSpPr>
          <p:spPr>
            <a:xfrm>
              <a:off x="2790" y="3402"/>
              <a:ext cx="1723"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Uzbekistan</a:t>
              </a:r>
              <a:endParaRPr/>
            </a:p>
          </p:txBody>
        </p:sp>
        <p:sp>
          <p:nvSpPr>
            <p:cNvPr id="566" name="Google Shape;566;p61"/>
            <p:cNvSpPr txBox="1"/>
            <p:nvPr/>
          </p:nvSpPr>
          <p:spPr>
            <a:xfrm>
              <a:off x="2109" y="3402"/>
              <a:ext cx="681"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65.9</a:t>
              </a:r>
              <a:endParaRPr/>
            </a:p>
          </p:txBody>
        </p:sp>
        <p:sp>
          <p:nvSpPr>
            <p:cNvPr id="567" name="Google Shape;567;p61"/>
            <p:cNvSpPr txBox="1"/>
            <p:nvPr/>
          </p:nvSpPr>
          <p:spPr>
            <a:xfrm>
              <a:off x="476" y="3402"/>
              <a:ext cx="1633" cy="36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Kyrgyzstan</a:t>
              </a:r>
              <a:endParaRPr/>
            </a:p>
          </p:txBody>
        </p:sp>
        <p:cxnSp>
          <p:nvCxnSpPr>
            <p:cNvPr id="568" name="Google Shape;568;p61"/>
            <p:cNvCxnSpPr/>
            <p:nvPr/>
          </p:nvCxnSpPr>
          <p:spPr>
            <a:xfrm>
              <a:off x="4513" y="119"/>
              <a:ext cx="0" cy="3648"/>
            </a:xfrm>
            <a:prstGeom prst="straightConnector1">
              <a:avLst/>
            </a:prstGeom>
            <a:noFill/>
            <a:ln cap="flat" cmpd="sng" w="12700">
              <a:solidFill>
                <a:schemeClr val="dk1"/>
              </a:solidFill>
              <a:prstDash val="solid"/>
              <a:miter lim="800000"/>
              <a:headEnd len="med" w="med" type="none"/>
              <a:tailEnd len="med" w="med" type="none"/>
            </a:ln>
          </p:spPr>
        </p:cxnSp>
        <p:cxnSp>
          <p:nvCxnSpPr>
            <p:cNvPr id="569" name="Google Shape;569;p61"/>
            <p:cNvCxnSpPr/>
            <p:nvPr/>
          </p:nvCxnSpPr>
          <p:spPr>
            <a:xfrm>
              <a:off x="2790" y="119"/>
              <a:ext cx="0" cy="3648"/>
            </a:xfrm>
            <a:prstGeom prst="straightConnector1">
              <a:avLst/>
            </a:prstGeom>
            <a:noFill/>
            <a:ln cap="flat" cmpd="sng" w="12700">
              <a:solidFill>
                <a:schemeClr val="dk1"/>
              </a:solidFill>
              <a:prstDash val="solid"/>
              <a:miter lim="800000"/>
              <a:headEnd len="med" w="med" type="none"/>
              <a:tailEnd len="med" w="med" type="none"/>
            </a:ln>
          </p:spPr>
        </p:cxnSp>
        <p:cxnSp>
          <p:nvCxnSpPr>
            <p:cNvPr id="570" name="Google Shape;570;p61"/>
            <p:cNvCxnSpPr/>
            <p:nvPr/>
          </p:nvCxnSpPr>
          <p:spPr>
            <a:xfrm>
              <a:off x="2109" y="119"/>
              <a:ext cx="0" cy="3648"/>
            </a:xfrm>
            <a:prstGeom prst="straightConnector1">
              <a:avLst/>
            </a:prstGeom>
            <a:noFill/>
            <a:ln cap="flat" cmpd="sng" w="12700">
              <a:solidFill>
                <a:schemeClr val="dk1"/>
              </a:solidFill>
              <a:prstDash val="solid"/>
              <a:miter lim="800000"/>
              <a:headEnd len="med" w="med" type="none"/>
              <a:tailEnd len="med" w="med" type="none"/>
            </a:ln>
          </p:spPr>
        </p:cxnSp>
        <p:cxnSp>
          <p:nvCxnSpPr>
            <p:cNvPr id="571" name="Google Shape;571;p61"/>
            <p:cNvCxnSpPr/>
            <p:nvPr/>
          </p:nvCxnSpPr>
          <p:spPr>
            <a:xfrm>
              <a:off x="476" y="484"/>
              <a:ext cx="4763" cy="0"/>
            </a:xfrm>
            <a:prstGeom prst="straightConnector1">
              <a:avLst/>
            </a:prstGeom>
            <a:noFill/>
            <a:ln cap="flat" cmpd="sng" w="12700">
              <a:solidFill>
                <a:schemeClr val="dk1"/>
              </a:solidFill>
              <a:prstDash val="solid"/>
              <a:miter lim="800000"/>
              <a:headEnd len="med" w="med" type="none"/>
              <a:tailEnd len="med" w="med" type="none"/>
            </a:ln>
          </p:spPr>
        </p:cxnSp>
        <p:cxnSp>
          <p:nvCxnSpPr>
            <p:cNvPr id="572" name="Google Shape;572;p61"/>
            <p:cNvCxnSpPr/>
            <p:nvPr/>
          </p:nvCxnSpPr>
          <p:spPr>
            <a:xfrm>
              <a:off x="476" y="849"/>
              <a:ext cx="4763" cy="0"/>
            </a:xfrm>
            <a:prstGeom prst="straightConnector1">
              <a:avLst/>
            </a:prstGeom>
            <a:noFill/>
            <a:ln cap="flat" cmpd="sng" w="12700">
              <a:solidFill>
                <a:schemeClr val="dk1"/>
              </a:solidFill>
              <a:prstDash val="solid"/>
              <a:miter lim="800000"/>
              <a:headEnd len="med" w="med" type="none"/>
              <a:tailEnd len="med" w="med" type="none"/>
            </a:ln>
          </p:spPr>
        </p:cxnSp>
        <p:cxnSp>
          <p:nvCxnSpPr>
            <p:cNvPr id="573" name="Google Shape;573;p61"/>
            <p:cNvCxnSpPr/>
            <p:nvPr/>
          </p:nvCxnSpPr>
          <p:spPr>
            <a:xfrm>
              <a:off x="476" y="1213"/>
              <a:ext cx="4763" cy="0"/>
            </a:xfrm>
            <a:prstGeom prst="straightConnector1">
              <a:avLst/>
            </a:prstGeom>
            <a:noFill/>
            <a:ln cap="flat" cmpd="sng" w="12700">
              <a:solidFill>
                <a:schemeClr val="dk1"/>
              </a:solidFill>
              <a:prstDash val="solid"/>
              <a:miter lim="800000"/>
              <a:headEnd len="med" w="med" type="none"/>
              <a:tailEnd len="med" w="med" type="none"/>
            </a:ln>
          </p:spPr>
        </p:cxnSp>
        <p:cxnSp>
          <p:nvCxnSpPr>
            <p:cNvPr id="574" name="Google Shape;574;p61"/>
            <p:cNvCxnSpPr/>
            <p:nvPr/>
          </p:nvCxnSpPr>
          <p:spPr>
            <a:xfrm>
              <a:off x="476" y="1578"/>
              <a:ext cx="4763" cy="0"/>
            </a:xfrm>
            <a:prstGeom prst="straightConnector1">
              <a:avLst/>
            </a:prstGeom>
            <a:noFill/>
            <a:ln cap="flat" cmpd="sng" w="12700">
              <a:solidFill>
                <a:schemeClr val="dk1"/>
              </a:solidFill>
              <a:prstDash val="solid"/>
              <a:miter lim="800000"/>
              <a:headEnd len="med" w="med" type="none"/>
              <a:tailEnd len="med" w="med" type="none"/>
            </a:ln>
          </p:spPr>
        </p:cxnSp>
        <p:cxnSp>
          <p:nvCxnSpPr>
            <p:cNvPr id="575" name="Google Shape;575;p61"/>
            <p:cNvCxnSpPr/>
            <p:nvPr/>
          </p:nvCxnSpPr>
          <p:spPr>
            <a:xfrm>
              <a:off x="476" y="1943"/>
              <a:ext cx="4763" cy="0"/>
            </a:xfrm>
            <a:prstGeom prst="straightConnector1">
              <a:avLst/>
            </a:prstGeom>
            <a:noFill/>
            <a:ln cap="flat" cmpd="sng" w="12700">
              <a:solidFill>
                <a:schemeClr val="dk1"/>
              </a:solidFill>
              <a:prstDash val="solid"/>
              <a:miter lim="800000"/>
              <a:headEnd len="med" w="med" type="none"/>
              <a:tailEnd len="med" w="med" type="none"/>
            </a:ln>
          </p:spPr>
        </p:cxnSp>
        <p:cxnSp>
          <p:nvCxnSpPr>
            <p:cNvPr id="576" name="Google Shape;576;p61"/>
            <p:cNvCxnSpPr/>
            <p:nvPr/>
          </p:nvCxnSpPr>
          <p:spPr>
            <a:xfrm>
              <a:off x="476" y="2308"/>
              <a:ext cx="4763" cy="0"/>
            </a:xfrm>
            <a:prstGeom prst="straightConnector1">
              <a:avLst/>
            </a:prstGeom>
            <a:noFill/>
            <a:ln cap="flat" cmpd="sng" w="12700">
              <a:solidFill>
                <a:schemeClr val="dk1"/>
              </a:solidFill>
              <a:prstDash val="solid"/>
              <a:miter lim="800000"/>
              <a:headEnd len="med" w="med" type="none"/>
              <a:tailEnd len="med" w="med" type="none"/>
            </a:ln>
          </p:spPr>
        </p:cxnSp>
        <p:cxnSp>
          <p:nvCxnSpPr>
            <p:cNvPr id="577" name="Google Shape;577;p61"/>
            <p:cNvCxnSpPr/>
            <p:nvPr/>
          </p:nvCxnSpPr>
          <p:spPr>
            <a:xfrm>
              <a:off x="476" y="2673"/>
              <a:ext cx="4763" cy="0"/>
            </a:xfrm>
            <a:prstGeom prst="straightConnector1">
              <a:avLst/>
            </a:prstGeom>
            <a:noFill/>
            <a:ln cap="flat" cmpd="sng" w="12700">
              <a:solidFill>
                <a:schemeClr val="dk1"/>
              </a:solidFill>
              <a:prstDash val="solid"/>
              <a:miter lim="800000"/>
              <a:headEnd len="med" w="med" type="none"/>
              <a:tailEnd len="med" w="med" type="none"/>
            </a:ln>
          </p:spPr>
        </p:cxnSp>
        <p:cxnSp>
          <p:nvCxnSpPr>
            <p:cNvPr id="578" name="Google Shape;578;p61"/>
            <p:cNvCxnSpPr/>
            <p:nvPr/>
          </p:nvCxnSpPr>
          <p:spPr>
            <a:xfrm>
              <a:off x="4513" y="3037"/>
              <a:ext cx="726" cy="0"/>
            </a:xfrm>
            <a:prstGeom prst="straightConnector1">
              <a:avLst/>
            </a:prstGeom>
            <a:noFill/>
            <a:ln cap="flat" cmpd="sng" w="12700">
              <a:solidFill>
                <a:schemeClr val="dk1"/>
              </a:solidFill>
              <a:prstDash val="solid"/>
              <a:miter lim="800000"/>
              <a:headEnd len="med" w="med" type="none"/>
              <a:tailEnd len="med" w="med" type="none"/>
            </a:ln>
          </p:spPr>
        </p:cxnSp>
        <p:cxnSp>
          <p:nvCxnSpPr>
            <p:cNvPr id="579" name="Google Shape;579;p61"/>
            <p:cNvCxnSpPr/>
            <p:nvPr/>
          </p:nvCxnSpPr>
          <p:spPr>
            <a:xfrm>
              <a:off x="2790" y="3037"/>
              <a:ext cx="1723" cy="0"/>
            </a:xfrm>
            <a:prstGeom prst="straightConnector1">
              <a:avLst/>
            </a:prstGeom>
            <a:noFill/>
            <a:ln cap="flat" cmpd="sng" w="28575">
              <a:solidFill>
                <a:schemeClr val="dk1"/>
              </a:solidFill>
              <a:prstDash val="solid"/>
              <a:miter lim="800000"/>
              <a:headEnd len="med" w="med" type="none"/>
              <a:tailEnd len="med" w="med" type="none"/>
            </a:ln>
          </p:spPr>
        </p:cxnSp>
        <p:cxnSp>
          <p:nvCxnSpPr>
            <p:cNvPr id="580" name="Google Shape;580;p61"/>
            <p:cNvCxnSpPr/>
            <p:nvPr/>
          </p:nvCxnSpPr>
          <p:spPr>
            <a:xfrm>
              <a:off x="476" y="3037"/>
              <a:ext cx="2314" cy="0"/>
            </a:xfrm>
            <a:prstGeom prst="straightConnector1">
              <a:avLst/>
            </a:prstGeom>
            <a:noFill/>
            <a:ln cap="flat" cmpd="sng" w="12700">
              <a:solidFill>
                <a:schemeClr val="dk1"/>
              </a:solidFill>
              <a:prstDash val="solid"/>
              <a:miter lim="800000"/>
              <a:headEnd len="med" w="med" type="none"/>
              <a:tailEnd len="med" w="med" type="none"/>
            </a:ln>
          </p:spPr>
        </p:cxnSp>
        <p:cxnSp>
          <p:nvCxnSpPr>
            <p:cNvPr id="581" name="Google Shape;581;p61"/>
            <p:cNvCxnSpPr/>
            <p:nvPr/>
          </p:nvCxnSpPr>
          <p:spPr>
            <a:xfrm>
              <a:off x="4513" y="3402"/>
              <a:ext cx="726" cy="0"/>
            </a:xfrm>
            <a:prstGeom prst="straightConnector1">
              <a:avLst/>
            </a:prstGeom>
            <a:noFill/>
            <a:ln cap="flat" cmpd="sng" w="12700">
              <a:solidFill>
                <a:schemeClr val="dk1"/>
              </a:solidFill>
              <a:prstDash val="solid"/>
              <a:miter lim="800000"/>
              <a:headEnd len="med" w="med" type="none"/>
              <a:tailEnd len="med" w="med" type="none"/>
            </a:ln>
          </p:spPr>
        </p:cxnSp>
        <p:cxnSp>
          <p:nvCxnSpPr>
            <p:cNvPr id="582" name="Google Shape;582;p61"/>
            <p:cNvCxnSpPr/>
            <p:nvPr/>
          </p:nvCxnSpPr>
          <p:spPr>
            <a:xfrm>
              <a:off x="2790" y="3402"/>
              <a:ext cx="1723" cy="0"/>
            </a:xfrm>
            <a:prstGeom prst="straightConnector1">
              <a:avLst/>
            </a:prstGeom>
            <a:noFill/>
            <a:ln cap="flat" cmpd="sng" w="28575">
              <a:solidFill>
                <a:schemeClr val="dk1"/>
              </a:solidFill>
              <a:prstDash val="solid"/>
              <a:miter lim="800000"/>
              <a:headEnd len="med" w="med" type="none"/>
              <a:tailEnd len="med" w="med" type="none"/>
            </a:ln>
          </p:spPr>
        </p:cxnSp>
        <p:cxnSp>
          <p:nvCxnSpPr>
            <p:cNvPr id="583" name="Google Shape;583;p61"/>
            <p:cNvCxnSpPr/>
            <p:nvPr/>
          </p:nvCxnSpPr>
          <p:spPr>
            <a:xfrm>
              <a:off x="476" y="3402"/>
              <a:ext cx="2314" cy="0"/>
            </a:xfrm>
            <a:prstGeom prst="straightConnector1">
              <a:avLst/>
            </a:prstGeom>
            <a:noFill/>
            <a:ln cap="flat" cmpd="sng" w="12700">
              <a:solidFill>
                <a:schemeClr val="dk1"/>
              </a:solidFill>
              <a:prstDash val="solid"/>
              <a:miter lim="800000"/>
              <a:headEnd len="med" w="med" type="none"/>
              <a:tailEnd len="med" w="med" type="none"/>
            </a:ln>
          </p:spPr>
        </p:cxnSp>
        <p:cxnSp>
          <p:nvCxnSpPr>
            <p:cNvPr id="584" name="Google Shape;584;p61"/>
            <p:cNvCxnSpPr/>
            <p:nvPr/>
          </p:nvCxnSpPr>
          <p:spPr>
            <a:xfrm>
              <a:off x="5239" y="119"/>
              <a:ext cx="0" cy="3648"/>
            </a:xfrm>
            <a:prstGeom prst="straightConnector1">
              <a:avLst/>
            </a:prstGeom>
            <a:noFill/>
            <a:ln cap="flat" cmpd="sng" w="28575">
              <a:solidFill>
                <a:schemeClr val="dk1"/>
              </a:solidFill>
              <a:prstDash val="solid"/>
              <a:miter lim="800000"/>
              <a:headEnd len="med" w="med" type="none"/>
              <a:tailEnd len="med" w="med" type="none"/>
            </a:ln>
          </p:spPr>
        </p:cxnSp>
        <p:cxnSp>
          <p:nvCxnSpPr>
            <p:cNvPr id="585" name="Google Shape;585;p61"/>
            <p:cNvCxnSpPr/>
            <p:nvPr/>
          </p:nvCxnSpPr>
          <p:spPr>
            <a:xfrm>
              <a:off x="476" y="119"/>
              <a:ext cx="0" cy="3648"/>
            </a:xfrm>
            <a:prstGeom prst="straightConnector1">
              <a:avLst/>
            </a:prstGeom>
            <a:noFill/>
            <a:ln cap="flat" cmpd="sng" w="28575">
              <a:solidFill>
                <a:schemeClr val="dk1"/>
              </a:solidFill>
              <a:prstDash val="solid"/>
              <a:miter lim="800000"/>
              <a:headEnd len="med" w="med" type="none"/>
              <a:tailEnd len="med" w="med" type="none"/>
            </a:ln>
          </p:spPr>
        </p:cxnSp>
        <p:cxnSp>
          <p:nvCxnSpPr>
            <p:cNvPr id="586" name="Google Shape;586;p61"/>
            <p:cNvCxnSpPr/>
            <p:nvPr/>
          </p:nvCxnSpPr>
          <p:spPr>
            <a:xfrm>
              <a:off x="4513" y="119"/>
              <a:ext cx="726" cy="0"/>
            </a:xfrm>
            <a:prstGeom prst="straightConnector1">
              <a:avLst/>
            </a:prstGeom>
            <a:noFill/>
            <a:ln cap="flat" cmpd="sng" w="28575">
              <a:solidFill>
                <a:schemeClr val="dk1"/>
              </a:solidFill>
              <a:prstDash val="solid"/>
              <a:miter lim="800000"/>
              <a:headEnd len="med" w="med" type="none"/>
              <a:tailEnd len="med" w="med" type="none"/>
            </a:ln>
          </p:spPr>
        </p:cxnSp>
        <p:cxnSp>
          <p:nvCxnSpPr>
            <p:cNvPr id="587" name="Google Shape;587;p61"/>
            <p:cNvCxnSpPr/>
            <p:nvPr/>
          </p:nvCxnSpPr>
          <p:spPr>
            <a:xfrm>
              <a:off x="2790" y="119"/>
              <a:ext cx="1723" cy="0"/>
            </a:xfrm>
            <a:prstGeom prst="straightConnector1">
              <a:avLst/>
            </a:prstGeom>
            <a:noFill/>
            <a:ln cap="flat" cmpd="sng" w="12700">
              <a:solidFill>
                <a:schemeClr val="dk1"/>
              </a:solidFill>
              <a:prstDash val="solid"/>
              <a:miter lim="800000"/>
              <a:headEnd len="med" w="med" type="none"/>
              <a:tailEnd len="med" w="med" type="none"/>
            </a:ln>
          </p:spPr>
        </p:cxnSp>
        <p:cxnSp>
          <p:nvCxnSpPr>
            <p:cNvPr id="588" name="Google Shape;588;p61"/>
            <p:cNvCxnSpPr/>
            <p:nvPr/>
          </p:nvCxnSpPr>
          <p:spPr>
            <a:xfrm>
              <a:off x="476" y="119"/>
              <a:ext cx="2314" cy="0"/>
            </a:xfrm>
            <a:prstGeom prst="straightConnector1">
              <a:avLst/>
            </a:prstGeom>
            <a:noFill/>
            <a:ln cap="flat" cmpd="sng" w="28575">
              <a:solidFill>
                <a:schemeClr val="dk1"/>
              </a:solidFill>
              <a:prstDash val="solid"/>
              <a:miter lim="800000"/>
              <a:headEnd len="med" w="med" type="none"/>
              <a:tailEnd len="med" w="med" type="none"/>
            </a:ln>
          </p:spPr>
        </p:cxnSp>
        <p:cxnSp>
          <p:nvCxnSpPr>
            <p:cNvPr id="589" name="Google Shape;589;p61"/>
            <p:cNvCxnSpPr/>
            <p:nvPr/>
          </p:nvCxnSpPr>
          <p:spPr>
            <a:xfrm>
              <a:off x="476" y="3767"/>
              <a:ext cx="4763" cy="0"/>
            </a:xfrm>
            <a:prstGeom prst="straightConnector1">
              <a:avLst/>
            </a:prstGeom>
            <a:noFill/>
            <a:ln cap="flat" cmpd="sng" w="28575">
              <a:solidFill>
                <a:schemeClr val="dk1"/>
              </a:solidFill>
              <a:prstDash val="solid"/>
              <a:miter lim="800000"/>
              <a:headEnd len="med" w="med" type="none"/>
              <a:tailEnd len="med" w="med" type="none"/>
            </a:ln>
          </p:spPr>
        </p:cxnSp>
      </p:grpSp>
      <p:sp>
        <p:nvSpPr>
          <p:cNvPr id="590" name="Google Shape;590;p61"/>
          <p:cNvSpPr txBox="1"/>
          <p:nvPr/>
        </p:nvSpPr>
        <p:spPr>
          <a:xfrm>
            <a:off x="971550" y="6237287"/>
            <a:ext cx="7416800" cy="51911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800"/>
              <a:buFont typeface="Arial"/>
              <a:buNone/>
            </a:pPr>
            <a:r>
              <a:rPr b="0" i="0" lang="en-US" sz="2800" u="none">
                <a:solidFill>
                  <a:schemeClr val="lt1"/>
                </a:solidFill>
                <a:latin typeface="Arial"/>
                <a:ea typeface="Arial"/>
                <a:cs typeface="Arial"/>
                <a:sym typeface="Arial"/>
              </a:rPr>
              <a:t>CIA World Factbook (2008 estimates) </a:t>
            </a:r>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4" name="Shape 594"/>
        <p:cNvGrpSpPr/>
        <p:nvPr/>
      </p:nvGrpSpPr>
      <p:grpSpPr>
        <a:xfrm>
          <a:off x="0" y="0"/>
          <a:ext cx="0" cy="0"/>
          <a:chOff x="0" y="0"/>
          <a:chExt cx="0" cy="0"/>
        </a:xfrm>
      </p:grpSpPr>
      <p:sp>
        <p:nvSpPr>
          <p:cNvPr id="595" name="Google Shape;595;p62"/>
          <p:cNvSpPr txBox="1"/>
          <p:nvPr>
            <p:ph type="title"/>
          </p:nvPr>
        </p:nvSpPr>
        <p:spPr>
          <a:xfrm>
            <a:off x="1403350" y="404812"/>
            <a:ext cx="6202362" cy="6477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Infant Mortality</a:t>
            </a:r>
            <a:endParaRPr/>
          </a:p>
        </p:txBody>
      </p:sp>
      <p:sp>
        <p:nvSpPr>
          <p:cNvPr id="596" name="Google Shape;596;p62"/>
          <p:cNvSpPr txBox="1"/>
          <p:nvPr>
            <p:ph idx="1" type="body"/>
          </p:nvPr>
        </p:nvSpPr>
        <p:spPr>
          <a:xfrm>
            <a:off x="539750" y="1671637"/>
            <a:ext cx="8066087" cy="2478087"/>
          </a:xfrm>
          <a:prstGeom prst="rect">
            <a:avLst/>
          </a:prstGeom>
          <a:solidFill>
            <a:schemeClr val="dk1"/>
          </a:solidFill>
          <a:ln>
            <a:noFill/>
          </a:ln>
        </p:spPr>
        <p:txBody>
          <a:bodyPr anchorCtr="0" anchor="t" bIns="45700" lIns="91425" spcFirstLastPara="1" rIns="91425" wrap="square" tIns="45700">
            <a:noAutofit/>
          </a:bodyPr>
          <a:lstStyle/>
          <a:p>
            <a:pPr indent="-342900" lvl="0" marL="342900" rtl="0" algn="ctr">
              <a:lnSpc>
                <a:spcPct val="100000"/>
              </a:lnSpc>
              <a:spcBef>
                <a:spcPts val="0"/>
              </a:spcBef>
              <a:spcAft>
                <a:spcPts val="0"/>
              </a:spcAft>
              <a:buClr>
                <a:schemeClr val="lt1"/>
              </a:buClr>
              <a:buSzPts val="3600"/>
              <a:buFont typeface="Arial"/>
              <a:buNone/>
            </a:pPr>
            <a:r>
              <a:rPr b="1" i="0" lang="en-US" sz="3600" u="none">
                <a:solidFill>
                  <a:schemeClr val="lt1"/>
                </a:solidFill>
                <a:latin typeface="Arial"/>
                <a:ea typeface="Arial"/>
                <a:cs typeface="Arial"/>
                <a:sym typeface="Arial"/>
              </a:rPr>
              <a:t>Number of deaths before one year of age (from a specific cause or all causes) divided by total number of live births (/100,000 live births)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1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0" i="1" lang="en-US" sz="4000" u="none">
                <a:solidFill>
                  <a:srgbClr val="FFCC00"/>
                </a:solidFill>
                <a:latin typeface="Arial"/>
                <a:ea typeface="Arial"/>
                <a:cs typeface="Arial"/>
                <a:sym typeface="Arial"/>
              </a:rPr>
              <a:t>Measures of disease frequency</a:t>
            </a:r>
            <a:br>
              <a:rPr b="0" i="1" lang="en-US" sz="4000" u="none">
                <a:solidFill>
                  <a:srgbClr val="FFCC00"/>
                </a:solidFill>
                <a:latin typeface="Arial"/>
                <a:ea typeface="Arial"/>
                <a:cs typeface="Arial"/>
                <a:sym typeface="Arial"/>
              </a:rPr>
            </a:br>
            <a:r>
              <a:rPr b="1" i="1" lang="en-US" sz="4000" u="none">
                <a:solidFill>
                  <a:srgbClr val="FFCC00"/>
                </a:solidFill>
                <a:latin typeface="Arial"/>
                <a:ea typeface="Arial"/>
                <a:cs typeface="Arial"/>
                <a:sym typeface="Arial"/>
              </a:rPr>
              <a:t>Risk</a:t>
            </a:r>
            <a:endParaRPr/>
          </a:p>
        </p:txBody>
      </p:sp>
      <p:sp>
        <p:nvSpPr>
          <p:cNvPr id="125" name="Google Shape;125;p18"/>
          <p:cNvSpPr txBox="1"/>
          <p:nvPr/>
        </p:nvSpPr>
        <p:spPr>
          <a:xfrm>
            <a:off x="381000" y="2286000"/>
            <a:ext cx="84582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Attack rate- </a:t>
            </a:r>
            <a:r>
              <a:rPr b="1" i="0" lang="en-US" sz="2400" u="none">
                <a:solidFill>
                  <a:schemeClr val="lt1"/>
                </a:solidFill>
                <a:latin typeface="Arial"/>
                <a:ea typeface="Arial"/>
                <a:cs typeface="Arial"/>
                <a:sym typeface="Arial"/>
              </a:rPr>
              <a:t>the risk of being infected with a condition during an epidemic period</a:t>
            </a:r>
            <a:endParaRPr/>
          </a:p>
        </p:txBody>
      </p:sp>
      <p:grpSp>
        <p:nvGrpSpPr>
          <p:cNvPr id="126" name="Google Shape;126;p18"/>
          <p:cNvGrpSpPr/>
          <p:nvPr/>
        </p:nvGrpSpPr>
        <p:grpSpPr>
          <a:xfrm>
            <a:off x="1295400" y="3352800"/>
            <a:ext cx="7162800" cy="1676400"/>
            <a:chOff x="816" y="2112"/>
            <a:chExt cx="4512" cy="1056"/>
          </a:xfrm>
        </p:grpSpPr>
        <p:sp>
          <p:nvSpPr>
            <p:cNvPr id="127" name="Google Shape;127;p18"/>
            <p:cNvSpPr/>
            <p:nvPr/>
          </p:nvSpPr>
          <p:spPr>
            <a:xfrm>
              <a:off x="816" y="2112"/>
              <a:ext cx="3552" cy="1056"/>
            </a:xfrm>
            <a:prstGeom prst="wave">
              <a:avLst>
                <a:gd fmla="val 12500" name="adj1"/>
                <a:gd fmla="val 0" name="adj2"/>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8" name="Google Shape;128;p18"/>
            <p:cNvSpPr txBox="1"/>
            <p:nvPr/>
          </p:nvSpPr>
          <p:spPr>
            <a:xfrm>
              <a:off x="1056" y="2448"/>
              <a:ext cx="4272"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333399"/>
                </a:buClr>
                <a:buSzPts val="2400"/>
                <a:buFont typeface="Comic Sans MS"/>
                <a:buNone/>
              </a:pPr>
              <a:r>
                <a:rPr b="1" i="0" lang="en-US" sz="2400" u="none">
                  <a:solidFill>
                    <a:srgbClr val="333399"/>
                  </a:solidFill>
                  <a:latin typeface="Comic Sans MS"/>
                  <a:ea typeface="Comic Sans MS"/>
                  <a:cs typeface="Comic Sans MS"/>
                  <a:sym typeface="Comic Sans MS"/>
                </a:rPr>
                <a:t>Used with infectious outbreaks!!!!</a:t>
              </a:r>
              <a:endParaRPr/>
            </a:p>
          </p:txBody>
        </p:sp>
      </p:grpSp>
      <p:sp>
        <p:nvSpPr>
          <p:cNvPr id="129" name="Google Shape;129;p18"/>
          <p:cNvSpPr txBox="1"/>
          <p:nvPr/>
        </p:nvSpPr>
        <p:spPr>
          <a:xfrm>
            <a:off x="457200" y="5334000"/>
            <a:ext cx="8458200" cy="11874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e.g  influenza epidemic- attack rate of 10%- 10% of the population developed the disease during the epidemic period!!!!</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0" name="Shape 600"/>
        <p:cNvGrpSpPr/>
        <p:nvPr/>
      </p:nvGrpSpPr>
      <p:grpSpPr>
        <a:xfrm>
          <a:off x="0" y="0"/>
          <a:ext cx="0" cy="0"/>
          <a:chOff x="0" y="0"/>
          <a:chExt cx="0" cy="0"/>
        </a:xfrm>
      </p:grpSpPr>
      <p:sp>
        <p:nvSpPr>
          <p:cNvPr id="601" name="Google Shape;601;p63"/>
          <p:cNvSpPr txBox="1"/>
          <p:nvPr>
            <p:ph type="title"/>
          </p:nvPr>
        </p:nvSpPr>
        <p:spPr>
          <a:xfrm>
            <a:off x="1619250" y="274637"/>
            <a:ext cx="5832475" cy="77787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Why IMR?</a:t>
            </a:r>
            <a:endParaRPr/>
          </a:p>
        </p:txBody>
      </p:sp>
      <p:sp>
        <p:nvSpPr>
          <p:cNvPr id="602" name="Google Shape;602;p63"/>
          <p:cNvSpPr txBox="1"/>
          <p:nvPr>
            <p:ph idx="1" type="body"/>
          </p:nvPr>
        </p:nvSpPr>
        <p:spPr>
          <a:xfrm>
            <a:off x="395287" y="1341437"/>
            <a:ext cx="8518525" cy="3887787"/>
          </a:xfrm>
          <a:prstGeom prst="rect">
            <a:avLst/>
          </a:prstGeom>
          <a:solidFill>
            <a:schemeClr val="dk1"/>
          </a:solid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600"/>
              <a:buFont typeface="Arial"/>
              <a:buChar char="•"/>
            </a:pPr>
            <a:r>
              <a:rPr b="1" i="0" lang="en-US" sz="3600" u="none">
                <a:solidFill>
                  <a:schemeClr val="lt1"/>
                </a:solidFill>
                <a:latin typeface="Arial"/>
                <a:ea typeface="Arial"/>
                <a:cs typeface="Arial"/>
                <a:sym typeface="Arial"/>
              </a:rPr>
              <a:t>Good indicator of overall health status (and healthcare) of a population</a:t>
            </a:r>
            <a:endParaRPr/>
          </a:p>
          <a:p>
            <a:pPr indent="-342900" lvl="0" marL="342900" rtl="0" algn="l">
              <a:lnSpc>
                <a:spcPct val="100000"/>
              </a:lnSpc>
              <a:spcBef>
                <a:spcPts val="720"/>
              </a:spcBef>
              <a:spcAft>
                <a:spcPts val="0"/>
              </a:spcAft>
              <a:buClr>
                <a:schemeClr val="lt1"/>
              </a:buClr>
              <a:buSzPts val="3600"/>
              <a:buFont typeface="Arial"/>
              <a:buChar char="•"/>
            </a:pPr>
            <a:r>
              <a:rPr b="1" i="0" lang="en-US" sz="3600" u="none">
                <a:solidFill>
                  <a:schemeClr val="lt1"/>
                </a:solidFill>
                <a:latin typeface="Arial"/>
                <a:ea typeface="Arial"/>
                <a:cs typeface="Arial"/>
                <a:sym typeface="Arial"/>
              </a:rPr>
              <a:t>Major determinant of LE at birth</a:t>
            </a:r>
            <a:endParaRPr/>
          </a:p>
          <a:p>
            <a:pPr indent="-342900" lvl="0" marL="342900" rtl="0" algn="l">
              <a:lnSpc>
                <a:spcPct val="100000"/>
              </a:lnSpc>
              <a:spcBef>
                <a:spcPts val="720"/>
              </a:spcBef>
              <a:spcAft>
                <a:spcPts val="0"/>
              </a:spcAft>
              <a:buClr>
                <a:schemeClr val="lt1"/>
              </a:buClr>
              <a:buSzPts val="3600"/>
              <a:buFont typeface="Arial"/>
              <a:buChar char="•"/>
            </a:pPr>
            <a:r>
              <a:rPr b="1" i="0" lang="en-US" sz="3600" u="none">
                <a:solidFill>
                  <a:schemeClr val="lt1"/>
                </a:solidFill>
                <a:latin typeface="Arial"/>
                <a:ea typeface="Arial"/>
                <a:cs typeface="Arial"/>
                <a:sym typeface="Arial"/>
              </a:rPr>
              <a:t>Sensitive to changes in socio-economic conditions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0" i="1" lang="en-US" sz="4000" u="none">
                <a:solidFill>
                  <a:srgbClr val="FFCC00"/>
                </a:solidFill>
                <a:latin typeface="Arial"/>
                <a:ea typeface="Arial"/>
                <a:cs typeface="Arial"/>
                <a:sym typeface="Arial"/>
              </a:rPr>
              <a:t>Measures of disease frequency</a:t>
            </a:r>
            <a:br>
              <a:rPr b="0" i="1" lang="en-US" sz="4000" u="none">
                <a:solidFill>
                  <a:srgbClr val="FFCC00"/>
                </a:solidFill>
                <a:latin typeface="Arial"/>
                <a:ea typeface="Arial"/>
                <a:cs typeface="Arial"/>
                <a:sym typeface="Arial"/>
              </a:rPr>
            </a:br>
            <a:r>
              <a:rPr b="1" i="1" lang="en-US" sz="4000" u="none">
                <a:solidFill>
                  <a:srgbClr val="FFCC00"/>
                </a:solidFill>
                <a:latin typeface="Arial"/>
                <a:ea typeface="Arial"/>
                <a:cs typeface="Arial"/>
                <a:sym typeface="Arial"/>
              </a:rPr>
              <a:t>Risk</a:t>
            </a:r>
            <a:endParaRPr/>
          </a:p>
        </p:txBody>
      </p:sp>
      <p:sp>
        <p:nvSpPr>
          <p:cNvPr id="135" name="Google Shape;135;p19"/>
          <p:cNvSpPr txBox="1"/>
          <p:nvPr/>
        </p:nvSpPr>
        <p:spPr>
          <a:xfrm>
            <a:off x="0" y="1905000"/>
            <a:ext cx="91440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Case fatality rate-</a:t>
            </a:r>
            <a:r>
              <a:rPr b="1" i="0" lang="en-US" sz="2400" u="none">
                <a:solidFill>
                  <a:schemeClr val="dk1"/>
                </a:solidFill>
                <a:latin typeface="Arial"/>
                <a:ea typeface="Arial"/>
                <a:cs typeface="Arial"/>
                <a:sym typeface="Arial"/>
              </a:rPr>
              <a:t> </a:t>
            </a:r>
            <a:r>
              <a:rPr b="1" i="0" lang="en-US" sz="2400" u="none">
                <a:solidFill>
                  <a:schemeClr val="lt1"/>
                </a:solidFill>
                <a:latin typeface="Arial"/>
                <a:ea typeface="Arial"/>
                <a:cs typeface="Arial"/>
                <a:sym typeface="Arial"/>
              </a:rPr>
              <a:t>proportion of people, among those who develop the disease, who proceed to die from the disease.</a:t>
            </a:r>
            <a:endParaRPr/>
          </a:p>
        </p:txBody>
      </p:sp>
      <p:grpSp>
        <p:nvGrpSpPr>
          <p:cNvPr id="136" name="Google Shape;136;p19"/>
          <p:cNvGrpSpPr/>
          <p:nvPr/>
        </p:nvGrpSpPr>
        <p:grpSpPr>
          <a:xfrm>
            <a:off x="1752600" y="3124200"/>
            <a:ext cx="7162800" cy="1676400"/>
            <a:chOff x="816" y="2112"/>
            <a:chExt cx="4512" cy="1056"/>
          </a:xfrm>
        </p:grpSpPr>
        <p:sp>
          <p:nvSpPr>
            <p:cNvPr id="137" name="Google Shape;137;p19"/>
            <p:cNvSpPr/>
            <p:nvPr/>
          </p:nvSpPr>
          <p:spPr>
            <a:xfrm>
              <a:off x="816" y="2112"/>
              <a:ext cx="3552" cy="1056"/>
            </a:xfrm>
            <a:prstGeom prst="wave">
              <a:avLst>
                <a:gd fmla="val 12500" name="adj1"/>
                <a:gd fmla="val 0" name="adj2"/>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8" name="Google Shape;138;p19"/>
            <p:cNvSpPr txBox="1"/>
            <p:nvPr/>
          </p:nvSpPr>
          <p:spPr>
            <a:xfrm>
              <a:off x="1056" y="2448"/>
              <a:ext cx="4272"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333399"/>
                </a:buClr>
                <a:buSzPts val="2400"/>
                <a:buFont typeface="Comic Sans MS"/>
                <a:buNone/>
              </a:pPr>
              <a:r>
                <a:rPr b="1" i="0" lang="en-US" sz="2400" u="none">
                  <a:solidFill>
                    <a:srgbClr val="333399"/>
                  </a:solidFill>
                  <a:latin typeface="Comic Sans MS"/>
                  <a:ea typeface="Comic Sans MS"/>
                  <a:cs typeface="Comic Sans MS"/>
                  <a:sym typeface="Comic Sans MS"/>
                </a:rPr>
                <a:t>Used with infectious outbreaks!!!!</a:t>
              </a:r>
              <a:endParaRPr/>
            </a:p>
          </p:txBody>
        </p:sp>
      </p:grpSp>
      <p:sp>
        <p:nvSpPr>
          <p:cNvPr id="139" name="Google Shape;139;p19"/>
          <p:cNvSpPr txBox="1"/>
          <p:nvPr/>
        </p:nvSpPr>
        <p:spPr>
          <a:xfrm>
            <a:off x="1524000" y="5181600"/>
            <a:ext cx="5943600" cy="8223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Case fatality rate is a function of the severity of a disease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0" i="1" lang="en-US" sz="4000" u="none">
                <a:solidFill>
                  <a:srgbClr val="FFCC00"/>
                </a:solidFill>
                <a:latin typeface="Arial"/>
                <a:ea typeface="Arial"/>
                <a:cs typeface="Arial"/>
                <a:sym typeface="Arial"/>
              </a:rPr>
              <a:t>Measures of disease frequency</a:t>
            </a:r>
            <a:br>
              <a:rPr b="0" i="1" lang="en-US" sz="4000" u="none">
                <a:solidFill>
                  <a:srgbClr val="FFCC00"/>
                </a:solidFill>
                <a:latin typeface="Arial"/>
                <a:ea typeface="Arial"/>
                <a:cs typeface="Arial"/>
                <a:sym typeface="Arial"/>
              </a:rPr>
            </a:br>
            <a:r>
              <a:rPr b="1" i="1" lang="en-US" sz="4000" u="none">
                <a:solidFill>
                  <a:srgbClr val="FFCC00"/>
                </a:solidFill>
                <a:latin typeface="Arial"/>
                <a:ea typeface="Arial"/>
                <a:cs typeface="Arial"/>
                <a:sym typeface="Arial"/>
              </a:rPr>
              <a:t>Risk</a:t>
            </a:r>
            <a:endParaRPr/>
          </a:p>
        </p:txBody>
      </p:sp>
      <p:sp>
        <p:nvSpPr>
          <p:cNvPr id="145" name="Google Shape;145;p20"/>
          <p:cNvSpPr txBox="1"/>
          <p:nvPr/>
        </p:nvSpPr>
        <p:spPr>
          <a:xfrm>
            <a:off x="685800" y="3200400"/>
            <a:ext cx="8001000" cy="1917700"/>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Drawbacks  of risk as a measurement of disease occurrence-</a:t>
            </a:r>
            <a:endParaRPr/>
          </a:p>
          <a:p>
            <a:pPr indent="-342900" lvl="0" marL="342900" marR="0" rtl="0" algn="l">
              <a:lnSpc>
                <a:spcPct val="100000"/>
              </a:lnSpc>
              <a:spcBef>
                <a:spcPts val="1200"/>
              </a:spcBef>
              <a:spcAft>
                <a:spcPts val="0"/>
              </a:spcAft>
              <a:buClr>
                <a:srgbClr val="FFCC00"/>
              </a:buClr>
              <a:buSzPts val="2400"/>
              <a:buFont typeface="Arial"/>
              <a:buAutoNum type="arabicPeriod"/>
            </a:pPr>
            <a:r>
              <a:rPr b="1" i="0" lang="en-US" sz="2400" u="none">
                <a:solidFill>
                  <a:srgbClr val="FFCC00"/>
                </a:solidFill>
                <a:latin typeface="Arial"/>
                <a:ea typeface="Arial"/>
                <a:cs typeface="Arial"/>
                <a:sym typeface="Arial"/>
              </a:rPr>
              <a:t>Competing risks</a:t>
            </a:r>
            <a:endParaRPr/>
          </a:p>
          <a:p>
            <a:pPr indent="-342900" lvl="0" marL="342900" marR="0" rtl="0" algn="l">
              <a:lnSpc>
                <a:spcPct val="100000"/>
              </a:lnSpc>
              <a:spcBef>
                <a:spcPts val="1200"/>
              </a:spcBef>
              <a:spcAft>
                <a:spcPts val="0"/>
              </a:spcAft>
              <a:buClr>
                <a:srgbClr val="FFCC00"/>
              </a:buClr>
              <a:buSzPts val="2400"/>
              <a:buFont typeface="Arial"/>
              <a:buAutoNum type="arabicPeriod"/>
            </a:pPr>
            <a:r>
              <a:rPr b="1" i="0" lang="en-US" sz="2400" u="none">
                <a:solidFill>
                  <a:srgbClr val="FFCC00"/>
                </a:solidFill>
                <a:latin typeface="Arial"/>
                <a:ea typeface="Arial"/>
                <a:cs typeface="Arial"/>
                <a:sym typeface="Arial"/>
              </a:rPr>
              <a:t>Loss to follow-up</a:t>
            </a:r>
            <a:endParaRPr/>
          </a:p>
        </p:txBody>
      </p:sp>
      <p:grpSp>
        <p:nvGrpSpPr>
          <p:cNvPr id="146" name="Google Shape;146;p20"/>
          <p:cNvGrpSpPr/>
          <p:nvPr/>
        </p:nvGrpSpPr>
        <p:grpSpPr>
          <a:xfrm>
            <a:off x="914400" y="5562600"/>
            <a:ext cx="7391400" cy="898525"/>
            <a:chOff x="576" y="2832"/>
            <a:chExt cx="4656" cy="566"/>
          </a:xfrm>
        </p:grpSpPr>
        <p:sp>
          <p:nvSpPr>
            <p:cNvPr id="147" name="Google Shape;147;p20"/>
            <p:cNvSpPr txBox="1"/>
            <p:nvPr/>
          </p:nvSpPr>
          <p:spPr>
            <a:xfrm>
              <a:off x="624" y="2880"/>
              <a:ext cx="4512" cy="5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A/N is always an underestimation of the true risk</a:t>
              </a:r>
              <a:endParaRPr/>
            </a:p>
          </p:txBody>
        </p:sp>
        <p:sp>
          <p:nvSpPr>
            <p:cNvPr id="148" name="Google Shape;148;p20"/>
            <p:cNvSpPr/>
            <p:nvPr/>
          </p:nvSpPr>
          <p:spPr>
            <a:xfrm>
              <a:off x="576" y="2832"/>
              <a:ext cx="192" cy="432"/>
            </a:xfrm>
            <a:prstGeom prst="leftBrace">
              <a:avLst>
                <a:gd fmla="val 8333" name="adj1"/>
                <a:gd fmla="val 50000" name="adj2"/>
              </a:avLst>
            </a:prstGeom>
            <a:noFill/>
            <a:ln cap="flat" cmpd="sng" w="38100">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9" name="Google Shape;149;p20"/>
            <p:cNvSpPr/>
            <p:nvPr/>
          </p:nvSpPr>
          <p:spPr>
            <a:xfrm rot="10800000">
              <a:off x="4992" y="2832"/>
              <a:ext cx="240" cy="384"/>
            </a:xfrm>
            <a:prstGeom prst="leftBrace">
              <a:avLst>
                <a:gd fmla="val 8333" name="adj1"/>
                <a:gd fmla="val 50000" name="adj2"/>
              </a:avLst>
            </a:prstGeom>
            <a:noFill/>
            <a:ln cap="flat" cmpd="sng" w="38100">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150" name="Google Shape;150;p20"/>
          <p:cNvSpPr txBox="1"/>
          <p:nvPr/>
        </p:nvSpPr>
        <p:spPr>
          <a:xfrm>
            <a:off x="1981200" y="2057400"/>
            <a:ext cx="4953000" cy="51911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800"/>
              <a:buFont typeface="Arial"/>
              <a:buNone/>
            </a:pPr>
            <a:r>
              <a:rPr b="1" i="0" lang="en-US" sz="2800" u="none">
                <a:solidFill>
                  <a:schemeClr val="lt1"/>
                </a:solidFill>
                <a:latin typeface="Arial"/>
                <a:ea typeface="Arial"/>
                <a:cs typeface="Arial"/>
                <a:sym typeface="Arial"/>
              </a:rPr>
              <a:t>Risk= A/N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0" i="1" lang="en-US" sz="4000" u="none">
                <a:solidFill>
                  <a:srgbClr val="FFCC00"/>
                </a:solidFill>
                <a:latin typeface="Arial"/>
                <a:ea typeface="Arial"/>
                <a:cs typeface="Arial"/>
                <a:sym typeface="Arial"/>
              </a:rPr>
              <a:t>Measures of disease frequency</a:t>
            </a:r>
            <a:br>
              <a:rPr b="0" i="1" lang="en-US" sz="4000" u="none">
                <a:solidFill>
                  <a:srgbClr val="FFCC00"/>
                </a:solidFill>
                <a:latin typeface="Arial"/>
                <a:ea typeface="Arial"/>
                <a:cs typeface="Arial"/>
                <a:sym typeface="Arial"/>
              </a:rPr>
            </a:br>
            <a:r>
              <a:rPr b="1" i="1" lang="en-US" sz="4000" u="none">
                <a:solidFill>
                  <a:srgbClr val="FFCC00"/>
                </a:solidFill>
                <a:latin typeface="Arial"/>
                <a:ea typeface="Arial"/>
                <a:cs typeface="Arial"/>
                <a:sym typeface="Arial"/>
              </a:rPr>
              <a:t>Incidence rate</a:t>
            </a:r>
            <a:endParaRPr/>
          </a:p>
        </p:txBody>
      </p:sp>
      <p:grpSp>
        <p:nvGrpSpPr>
          <p:cNvPr id="156" name="Google Shape;156;p21"/>
          <p:cNvGrpSpPr/>
          <p:nvPr/>
        </p:nvGrpSpPr>
        <p:grpSpPr>
          <a:xfrm>
            <a:off x="381000" y="4495800"/>
            <a:ext cx="7772400" cy="1720850"/>
            <a:chOff x="240" y="2832"/>
            <a:chExt cx="4896" cy="1084"/>
          </a:xfrm>
        </p:grpSpPr>
        <p:sp>
          <p:nvSpPr>
            <p:cNvPr id="157" name="Google Shape;157;p21"/>
            <p:cNvSpPr txBox="1"/>
            <p:nvPr/>
          </p:nvSpPr>
          <p:spPr>
            <a:xfrm>
              <a:off x="240" y="2832"/>
              <a:ext cx="4848" cy="28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Incidence rate-</a:t>
              </a:r>
              <a:r>
                <a:rPr b="1" i="0" lang="en-US" sz="2400" u="none">
                  <a:solidFill>
                    <a:schemeClr val="dk1"/>
                  </a:solidFill>
                  <a:latin typeface="Arial"/>
                  <a:ea typeface="Arial"/>
                  <a:cs typeface="Arial"/>
                  <a:sym typeface="Arial"/>
                </a:rPr>
                <a:t> </a:t>
              </a:r>
              <a:r>
                <a:rPr b="1" i="0" lang="en-US" sz="2400" u="none">
                  <a:solidFill>
                    <a:schemeClr val="lt1"/>
                  </a:solidFill>
                  <a:latin typeface="Arial"/>
                  <a:ea typeface="Arial"/>
                  <a:cs typeface="Arial"/>
                  <a:sym typeface="Arial"/>
                </a:rPr>
                <a:t>number of new cases of the disease</a:t>
              </a:r>
              <a:endParaRPr/>
            </a:p>
          </p:txBody>
        </p:sp>
        <p:cxnSp>
          <p:nvCxnSpPr>
            <p:cNvPr id="158" name="Google Shape;158;p21"/>
            <p:cNvCxnSpPr/>
            <p:nvPr/>
          </p:nvCxnSpPr>
          <p:spPr>
            <a:xfrm>
              <a:off x="1680" y="3120"/>
              <a:ext cx="3312" cy="0"/>
            </a:xfrm>
            <a:prstGeom prst="straightConnector1">
              <a:avLst/>
            </a:prstGeom>
            <a:noFill/>
            <a:ln cap="flat" cmpd="sng" w="38100">
              <a:solidFill>
                <a:schemeClr val="lt1"/>
              </a:solidFill>
              <a:prstDash val="solid"/>
              <a:miter lim="800000"/>
              <a:headEnd len="med" w="med" type="none"/>
              <a:tailEnd len="med" w="med" type="none"/>
            </a:ln>
          </p:spPr>
        </p:cxnSp>
        <p:sp>
          <p:nvSpPr>
            <p:cNvPr id="159" name="Google Shape;159;p21"/>
            <p:cNvSpPr txBox="1"/>
            <p:nvPr/>
          </p:nvSpPr>
          <p:spPr>
            <a:xfrm>
              <a:off x="1488" y="3168"/>
              <a:ext cx="3648" cy="74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Sum for each individual in the population of the length of time at risk of getting the disease</a:t>
              </a:r>
              <a:endParaRPr/>
            </a:p>
          </p:txBody>
        </p:sp>
      </p:grpSp>
      <p:sp>
        <p:nvSpPr>
          <p:cNvPr id="160" name="Google Shape;160;p21"/>
          <p:cNvSpPr txBox="1"/>
          <p:nvPr/>
        </p:nvSpPr>
        <p:spPr>
          <a:xfrm>
            <a:off x="228600" y="1981200"/>
            <a:ext cx="8763000" cy="13731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800"/>
              <a:buFont typeface="Arial"/>
              <a:buNone/>
            </a:pPr>
            <a:r>
              <a:rPr b="1" i="0" lang="en-US" sz="2800" u="none">
                <a:solidFill>
                  <a:srgbClr val="FFCC00"/>
                </a:solidFill>
                <a:latin typeface="Arial"/>
                <a:ea typeface="Arial"/>
                <a:cs typeface="Arial"/>
                <a:sym typeface="Arial"/>
              </a:rPr>
              <a:t>Incidince rate- measures the rapidity with which newly diagnosed cases of the disease of interest develop.</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2"/>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0" i="1" lang="en-US" sz="4000" u="none">
                <a:solidFill>
                  <a:srgbClr val="FFCC00"/>
                </a:solidFill>
                <a:latin typeface="Arial"/>
                <a:ea typeface="Arial"/>
                <a:cs typeface="Arial"/>
                <a:sym typeface="Arial"/>
              </a:rPr>
              <a:t>Measures of disease frequency</a:t>
            </a:r>
            <a:br>
              <a:rPr b="0" i="1" lang="en-US" sz="4000" u="none">
                <a:solidFill>
                  <a:srgbClr val="FFCC00"/>
                </a:solidFill>
                <a:latin typeface="Arial"/>
                <a:ea typeface="Arial"/>
                <a:cs typeface="Arial"/>
                <a:sym typeface="Arial"/>
              </a:rPr>
            </a:br>
            <a:r>
              <a:rPr b="1" i="1" lang="en-US" sz="4000" u="none">
                <a:solidFill>
                  <a:srgbClr val="FFCC00"/>
                </a:solidFill>
                <a:latin typeface="Arial"/>
                <a:ea typeface="Arial"/>
                <a:cs typeface="Arial"/>
                <a:sym typeface="Arial"/>
              </a:rPr>
              <a:t>Incidence rate</a:t>
            </a:r>
            <a:endParaRPr/>
          </a:p>
        </p:txBody>
      </p:sp>
      <p:sp>
        <p:nvSpPr>
          <p:cNvPr id="166" name="Google Shape;166;p22"/>
          <p:cNvSpPr txBox="1"/>
          <p:nvPr/>
        </p:nvSpPr>
        <p:spPr>
          <a:xfrm>
            <a:off x="3657600" y="1600200"/>
            <a:ext cx="54864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IR= A/PT= 2/22= 0.09 cases/person-year</a:t>
            </a:r>
            <a:endParaRPr/>
          </a:p>
        </p:txBody>
      </p:sp>
      <p:grpSp>
        <p:nvGrpSpPr>
          <p:cNvPr id="167" name="Google Shape;167;p22"/>
          <p:cNvGrpSpPr/>
          <p:nvPr/>
        </p:nvGrpSpPr>
        <p:grpSpPr>
          <a:xfrm>
            <a:off x="794" y="1270000"/>
            <a:ext cx="7033418" cy="5534025"/>
            <a:chOff x="1" y="800"/>
            <a:chExt cx="4431" cy="3486"/>
          </a:xfrm>
        </p:grpSpPr>
        <p:sp>
          <p:nvSpPr>
            <p:cNvPr id="168" name="Google Shape;168;p22"/>
            <p:cNvSpPr txBox="1"/>
            <p:nvPr/>
          </p:nvSpPr>
          <p:spPr>
            <a:xfrm>
              <a:off x="2246" y="4055"/>
              <a:ext cx="116" cy="2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169" name="Google Shape;169;p22"/>
            <p:cNvCxnSpPr/>
            <p:nvPr/>
          </p:nvCxnSpPr>
          <p:spPr>
            <a:xfrm flipH="1">
              <a:off x="591" y="864"/>
              <a:ext cx="48" cy="2496"/>
            </a:xfrm>
            <a:prstGeom prst="straightConnector1">
              <a:avLst/>
            </a:prstGeom>
            <a:noFill/>
            <a:ln cap="flat" cmpd="sng" w="38100">
              <a:solidFill>
                <a:srgbClr val="FFCC00"/>
              </a:solidFill>
              <a:prstDash val="solid"/>
              <a:miter lim="800000"/>
              <a:headEnd len="med" w="med" type="none"/>
              <a:tailEnd len="med" w="med" type="none"/>
            </a:ln>
          </p:spPr>
        </p:cxnSp>
        <p:cxnSp>
          <p:nvCxnSpPr>
            <p:cNvPr id="170" name="Google Shape;170;p22"/>
            <p:cNvCxnSpPr/>
            <p:nvPr/>
          </p:nvCxnSpPr>
          <p:spPr>
            <a:xfrm>
              <a:off x="591" y="3360"/>
              <a:ext cx="3840" cy="0"/>
            </a:xfrm>
            <a:prstGeom prst="straightConnector1">
              <a:avLst/>
            </a:prstGeom>
            <a:noFill/>
            <a:ln cap="flat" cmpd="sng" w="38100">
              <a:solidFill>
                <a:srgbClr val="FFCC00"/>
              </a:solidFill>
              <a:prstDash val="solid"/>
              <a:miter lim="800000"/>
              <a:headEnd len="med" w="med" type="none"/>
              <a:tailEnd len="med" w="med" type="none"/>
            </a:ln>
          </p:spPr>
        </p:cxnSp>
        <p:cxnSp>
          <p:nvCxnSpPr>
            <p:cNvPr id="171" name="Google Shape;171;p22"/>
            <p:cNvCxnSpPr/>
            <p:nvPr/>
          </p:nvCxnSpPr>
          <p:spPr>
            <a:xfrm>
              <a:off x="639" y="1152"/>
              <a:ext cx="753" cy="0"/>
            </a:xfrm>
            <a:prstGeom prst="straightConnector1">
              <a:avLst/>
            </a:prstGeom>
            <a:noFill/>
            <a:ln cap="flat" cmpd="sng" w="38100">
              <a:solidFill>
                <a:srgbClr val="FFCC00"/>
              </a:solidFill>
              <a:prstDash val="solid"/>
              <a:miter lim="800000"/>
              <a:headEnd len="med" w="med" type="none"/>
              <a:tailEnd len="med" w="med" type="none"/>
            </a:ln>
          </p:spPr>
        </p:cxnSp>
        <p:cxnSp>
          <p:nvCxnSpPr>
            <p:cNvPr id="172" name="Google Shape;172;p22"/>
            <p:cNvCxnSpPr/>
            <p:nvPr/>
          </p:nvCxnSpPr>
          <p:spPr>
            <a:xfrm>
              <a:off x="639" y="1584"/>
              <a:ext cx="753" cy="0"/>
            </a:xfrm>
            <a:prstGeom prst="straightConnector1">
              <a:avLst/>
            </a:prstGeom>
            <a:noFill/>
            <a:ln cap="flat" cmpd="sng" w="38100">
              <a:solidFill>
                <a:srgbClr val="FFCC00"/>
              </a:solidFill>
              <a:prstDash val="solid"/>
              <a:miter lim="800000"/>
              <a:headEnd len="med" w="med" type="none"/>
              <a:tailEnd len="med" w="med" type="none"/>
            </a:ln>
          </p:spPr>
        </p:cxnSp>
        <p:cxnSp>
          <p:nvCxnSpPr>
            <p:cNvPr id="173" name="Google Shape;173;p22"/>
            <p:cNvCxnSpPr/>
            <p:nvPr/>
          </p:nvCxnSpPr>
          <p:spPr>
            <a:xfrm>
              <a:off x="576" y="2016"/>
              <a:ext cx="1200" cy="0"/>
            </a:xfrm>
            <a:prstGeom prst="straightConnector1">
              <a:avLst/>
            </a:prstGeom>
            <a:noFill/>
            <a:ln cap="flat" cmpd="sng" w="38100">
              <a:solidFill>
                <a:srgbClr val="FFCC00"/>
              </a:solidFill>
              <a:prstDash val="solid"/>
              <a:miter lim="800000"/>
              <a:headEnd len="med" w="med" type="none"/>
              <a:tailEnd len="med" w="med" type="none"/>
            </a:ln>
          </p:spPr>
        </p:cxnSp>
        <p:cxnSp>
          <p:nvCxnSpPr>
            <p:cNvPr id="174" name="Google Shape;174;p22"/>
            <p:cNvCxnSpPr/>
            <p:nvPr/>
          </p:nvCxnSpPr>
          <p:spPr>
            <a:xfrm>
              <a:off x="591" y="2496"/>
              <a:ext cx="2961" cy="0"/>
            </a:xfrm>
            <a:prstGeom prst="straightConnector1">
              <a:avLst/>
            </a:prstGeom>
            <a:noFill/>
            <a:ln cap="flat" cmpd="sng" w="38100">
              <a:solidFill>
                <a:srgbClr val="FFCC00"/>
              </a:solidFill>
              <a:prstDash val="solid"/>
              <a:miter lim="800000"/>
              <a:headEnd len="med" w="med" type="none"/>
              <a:tailEnd len="med" w="med" type="none"/>
            </a:ln>
          </p:spPr>
        </p:cxnSp>
        <p:cxnSp>
          <p:nvCxnSpPr>
            <p:cNvPr id="175" name="Google Shape;175;p22"/>
            <p:cNvCxnSpPr/>
            <p:nvPr/>
          </p:nvCxnSpPr>
          <p:spPr>
            <a:xfrm>
              <a:off x="591" y="2880"/>
              <a:ext cx="753" cy="0"/>
            </a:xfrm>
            <a:prstGeom prst="straightConnector1">
              <a:avLst/>
            </a:prstGeom>
            <a:noFill/>
            <a:ln cap="flat" cmpd="sng" w="38100">
              <a:solidFill>
                <a:srgbClr val="FFCC00"/>
              </a:solidFill>
              <a:prstDash val="solid"/>
              <a:miter lim="800000"/>
              <a:headEnd len="med" w="med" type="none"/>
              <a:tailEnd len="med" w="med" type="none"/>
            </a:ln>
          </p:spPr>
        </p:cxnSp>
        <p:cxnSp>
          <p:nvCxnSpPr>
            <p:cNvPr id="176" name="Google Shape;176;p22"/>
            <p:cNvCxnSpPr/>
            <p:nvPr/>
          </p:nvCxnSpPr>
          <p:spPr>
            <a:xfrm>
              <a:off x="591" y="3168"/>
              <a:ext cx="2496" cy="0"/>
            </a:xfrm>
            <a:prstGeom prst="straightConnector1">
              <a:avLst/>
            </a:prstGeom>
            <a:noFill/>
            <a:ln cap="flat" cmpd="sng" w="38100">
              <a:solidFill>
                <a:srgbClr val="FFCC00"/>
              </a:solidFill>
              <a:prstDash val="solid"/>
              <a:miter lim="800000"/>
              <a:headEnd len="med" w="med" type="none"/>
              <a:tailEnd len="med" w="med" type="none"/>
            </a:ln>
          </p:spPr>
        </p:cxnSp>
        <p:sp>
          <p:nvSpPr>
            <p:cNvPr id="177" name="Google Shape;177;p22"/>
            <p:cNvSpPr txBox="1"/>
            <p:nvPr/>
          </p:nvSpPr>
          <p:spPr>
            <a:xfrm>
              <a:off x="341" y="992"/>
              <a:ext cx="232" cy="2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A</a:t>
              </a:r>
              <a:endParaRPr/>
            </a:p>
          </p:txBody>
        </p:sp>
        <p:sp>
          <p:nvSpPr>
            <p:cNvPr id="178" name="Google Shape;178;p22"/>
            <p:cNvSpPr txBox="1"/>
            <p:nvPr/>
          </p:nvSpPr>
          <p:spPr>
            <a:xfrm>
              <a:off x="342" y="1424"/>
              <a:ext cx="232" cy="2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B</a:t>
              </a:r>
              <a:endParaRPr/>
            </a:p>
          </p:txBody>
        </p:sp>
        <p:sp>
          <p:nvSpPr>
            <p:cNvPr id="179" name="Google Shape;179;p22"/>
            <p:cNvSpPr txBox="1"/>
            <p:nvPr/>
          </p:nvSpPr>
          <p:spPr>
            <a:xfrm>
              <a:off x="303" y="1872"/>
              <a:ext cx="240" cy="2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C</a:t>
              </a:r>
              <a:endParaRPr/>
            </a:p>
          </p:txBody>
        </p:sp>
        <p:sp>
          <p:nvSpPr>
            <p:cNvPr id="180" name="Google Shape;180;p22"/>
            <p:cNvSpPr txBox="1"/>
            <p:nvPr/>
          </p:nvSpPr>
          <p:spPr>
            <a:xfrm>
              <a:off x="303" y="2352"/>
              <a:ext cx="288" cy="2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D</a:t>
              </a:r>
              <a:endParaRPr/>
            </a:p>
          </p:txBody>
        </p:sp>
        <p:sp>
          <p:nvSpPr>
            <p:cNvPr id="181" name="Google Shape;181;p22"/>
            <p:cNvSpPr txBox="1"/>
            <p:nvPr/>
          </p:nvSpPr>
          <p:spPr>
            <a:xfrm>
              <a:off x="255" y="2736"/>
              <a:ext cx="384" cy="2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E</a:t>
              </a:r>
              <a:endParaRPr/>
            </a:p>
          </p:txBody>
        </p:sp>
        <p:sp>
          <p:nvSpPr>
            <p:cNvPr id="182" name="Google Shape;182;p22"/>
            <p:cNvSpPr txBox="1"/>
            <p:nvPr/>
          </p:nvSpPr>
          <p:spPr>
            <a:xfrm>
              <a:off x="207" y="3072"/>
              <a:ext cx="480" cy="2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F</a:t>
              </a:r>
              <a:endParaRPr/>
            </a:p>
          </p:txBody>
        </p:sp>
        <p:cxnSp>
          <p:nvCxnSpPr>
            <p:cNvPr id="183" name="Google Shape;183;p22"/>
            <p:cNvCxnSpPr/>
            <p:nvPr/>
          </p:nvCxnSpPr>
          <p:spPr>
            <a:xfrm>
              <a:off x="1392" y="1056"/>
              <a:ext cx="0" cy="192"/>
            </a:xfrm>
            <a:prstGeom prst="straightConnector1">
              <a:avLst/>
            </a:prstGeom>
            <a:noFill/>
            <a:ln cap="flat" cmpd="sng" w="38100">
              <a:solidFill>
                <a:srgbClr val="FFCC00"/>
              </a:solidFill>
              <a:prstDash val="solid"/>
              <a:miter lim="800000"/>
              <a:headEnd len="med" w="med" type="none"/>
              <a:tailEnd len="med" w="med" type="none"/>
            </a:ln>
          </p:spPr>
        </p:cxnSp>
        <p:cxnSp>
          <p:nvCxnSpPr>
            <p:cNvPr id="184" name="Google Shape;184;p22"/>
            <p:cNvCxnSpPr/>
            <p:nvPr/>
          </p:nvCxnSpPr>
          <p:spPr>
            <a:xfrm>
              <a:off x="1392" y="1488"/>
              <a:ext cx="0" cy="192"/>
            </a:xfrm>
            <a:prstGeom prst="straightConnector1">
              <a:avLst/>
            </a:prstGeom>
            <a:noFill/>
            <a:ln cap="flat" cmpd="sng" w="38100">
              <a:solidFill>
                <a:srgbClr val="FFCC00"/>
              </a:solidFill>
              <a:prstDash val="solid"/>
              <a:miter lim="800000"/>
              <a:headEnd len="med" w="med" type="none"/>
              <a:tailEnd len="med" w="med" type="none"/>
            </a:ln>
          </p:spPr>
        </p:cxnSp>
        <p:cxnSp>
          <p:nvCxnSpPr>
            <p:cNvPr id="185" name="Google Shape;185;p22"/>
            <p:cNvCxnSpPr/>
            <p:nvPr/>
          </p:nvCxnSpPr>
          <p:spPr>
            <a:xfrm>
              <a:off x="1776" y="1920"/>
              <a:ext cx="0" cy="192"/>
            </a:xfrm>
            <a:prstGeom prst="straightConnector1">
              <a:avLst/>
            </a:prstGeom>
            <a:noFill/>
            <a:ln cap="flat" cmpd="sng" w="38100">
              <a:solidFill>
                <a:srgbClr val="FFCC00"/>
              </a:solidFill>
              <a:prstDash val="solid"/>
              <a:miter lim="800000"/>
              <a:headEnd len="med" w="med" type="none"/>
              <a:tailEnd len="med" w="med" type="none"/>
            </a:ln>
          </p:spPr>
        </p:cxnSp>
        <p:cxnSp>
          <p:nvCxnSpPr>
            <p:cNvPr id="186" name="Google Shape;186;p22"/>
            <p:cNvCxnSpPr/>
            <p:nvPr/>
          </p:nvCxnSpPr>
          <p:spPr>
            <a:xfrm>
              <a:off x="3552" y="2400"/>
              <a:ext cx="0" cy="192"/>
            </a:xfrm>
            <a:prstGeom prst="straightConnector1">
              <a:avLst/>
            </a:prstGeom>
            <a:noFill/>
            <a:ln cap="flat" cmpd="sng" w="38100">
              <a:solidFill>
                <a:srgbClr val="FFCC00"/>
              </a:solidFill>
              <a:prstDash val="solid"/>
              <a:miter lim="800000"/>
              <a:headEnd len="med" w="med" type="none"/>
              <a:tailEnd len="med" w="med" type="none"/>
            </a:ln>
          </p:spPr>
        </p:cxnSp>
        <p:cxnSp>
          <p:nvCxnSpPr>
            <p:cNvPr id="187" name="Google Shape;187;p22"/>
            <p:cNvCxnSpPr/>
            <p:nvPr/>
          </p:nvCxnSpPr>
          <p:spPr>
            <a:xfrm>
              <a:off x="1344" y="2784"/>
              <a:ext cx="0" cy="192"/>
            </a:xfrm>
            <a:prstGeom prst="straightConnector1">
              <a:avLst/>
            </a:prstGeom>
            <a:noFill/>
            <a:ln cap="flat" cmpd="sng" w="38100">
              <a:solidFill>
                <a:srgbClr val="FFCC00"/>
              </a:solidFill>
              <a:prstDash val="solid"/>
              <a:miter lim="800000"/>
              <a:headEnd len="med" w="med" type="none"/>
              <a:tailEnd len="med" w="med" type="none"/>
            </a:ln>
          </p:spPr>
        </p:cxnSp>
        <p:cxnSp>
          <p:nvCxnSpPr>
            <p:cNvPr id="188" name="Google Shape;188;p22"/>
            <p:cNvCxnSpPr/>
            <p:nvPr/>
          </p:nvCxnSpPr>
          <p:spPr>
            <a:xfrm>
              <a:off x="3087" y="3072"/>
              <a:ext cx="0" cy="192"/>
            </a:xfrm>
            <a:prstGeom prst="straightConnector1">
              <a:avLst/>
            </a:prstGeom>
            <a:noFill/>
            <a:ln cap="flat" cmpd="sng" w="38100">
              <a:solidFill>
                <a:srgbClr val="FFCC00"/>
              </a:solidFill>
              <a:prstDash val="solid"/>
              <a:miter lim="800000"/>
              <a:headEnd len="med" w="med" type="none"/>
              <a:tailEnd len="med" w="med" type="none"/>
            </a:ln>
          </p:spPr>
        </p:cxnSp>
        <p:sp>
          <p:nvSpPr>
            <p:cNvPr id="189" name="Google Shape;189;p22"/>
            <p:cNvSpPr txBox="1"/>
            <p:nvPr/>
          </p:nvSpPr>
          <p:spPr>
            <a:xfrm>
              <a:off x="2175" y="3600"/>
              <a:ext cx="1872" cy="2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Observation (years)</a:t>
              </a:r>
              <a:endParaRPr/>
            </a:p>
          </p:txBody>
        </p:sp>
        <p:cxnSp>
          <p:nvCxnSpPr>
            <p:cNvPr id="190" name="Google Shape;190;p22"/>
            <p:cNvCxnSpPr/>
            <p:nvPr/>
          </p:nvCxnSpPr>
          <p:spPr>
            <a:xfrm>
              <a:off x="591" y="3360"/>
              <a:ext cx="0" cy="48"/>
            </a:xfrm>
            <a:prstGeom prst="straightConnector1">
              <a:avLst/>
            </a:prstGeom>
            <a:noFill/>
            <a:ln cap="flat" cmpd="sng" w="9525">
              <a:solidFill>
                <a:srgbClr val="FFCC00"/>
              </a:solidFill>
              <a:prstDash val="solid"/>
              <a:miter lim="800000"/>
              <a:headEnd len="med" w="med" type="none"/>
              <a:tailEnd len="med" w="med" type="none"/>
            </a:ln>
          </p:spPr>
        </p:cxnSp>
        <p:cxnSp>
          <p:nvCxnSpPr>
            <p:cNvPr id="191" name="Google Shape;191;p22"/>
            <p:cNvCxnSpPr/>
            <p:nvPr/>
          </p:nvCxnSpPr>
          <p:spPr>
            <a:xfrm>
              <a:off x="927" y="3360"/>
              <a:ext cx="0" cy="48"/>
            </a:xfrm>
            <a:prstGeom prst="straightConnector1">
              <a:avLst/>
            </a:prstGeom>
            <a:noFill/>
            <a:ln cap="flat" cmpd="sng" w="9525">
              <a:solidFill>
                <a:srgbClr val="FFCC00"/>
              </a:solidFill>
              <a:prstDash val="solid"/>
              <a:miter lim="800000"/>
              <a:headEnd len="med" w="med" type="none"/>
              <a:tailEnd len="med" w="med" type="none"/>
            </a:ln>
          </p:spPr>
        </p:cxnSp>
        <p:cxnSp>
          <p:nvCxnSpPr>
            <p:cNvPr id="192" name="Google Shape;192;p22"/>
            <p:cNvCxnSpPr/>
            <p:nvPr/>
          </p:nvCxnSpPr>
          <p:spPr>
            <a:xfrm>
              <a:off x="1359" y="3360"/>
              <a:ext cx="0" cy="48"/>
            </a:xfrm>
            <a:prstGeom prst="straightConnector1">
              <a:avLst/>
            </a:prstGeom>
            <a:noFill/>
            <a:ln cap="flat" cmpd="sng" w="9525">
              <a:solidFill>
                <a:srgbClr val="FFCC00"/>
              </a:solidFill>
              <a:prstDash val="solid"/>
              <a:miter lim="800000"/>
              <a:headEnd len="med" w="med" type="none"/>
              <a:tailEnd len="med" w="med" type="none"/>
            </a:ln>
          </p:spPr>
        </p:cxnSp>
        <p:cxnSp>
          <p:nvCxnSpPr>
            <p:cNvPr id="193" name="Google Shape;193;p22"/>
            <p:cNvCxnSpPr/>
            <p:nvPr/>
          </p:nvCxnSpPr>
          <p:spPr>
            <a:xfrm>
              <a:off x="2175" y="3360"/>
              <a:ext cx="0" cy="48"/>
            </a:xfrm>
            <a:prstGeom prst="straightConnector1">
              <a:avLst/>
            </a:prstGeom>
            <a:noFill/>
            <a:ln cap="flat" cmpd="sng" w="9525">
              <a:solidFill>
                <a:srgbClr val="FFCC00"/>
              </a:solidFill>
              <a:prstDash val="solid"/>
              <a:miter lim="800000"/>
              <a:headEnd len="med" w="med" type="none"/>
              <a:tailEnd len="med" w="med" type="none"/>
            </a:ln>
          </p:spPr>
        </p:cxnSp>
        <p:cxnSp>
          <p:nvCxnSpPr>
            <p:cNvPr id="194" name="Google Shape;194;p22"/>
            <p:cNvCxnSpPr/>
            <p:nvPr/>
          </p:nvCxnSpPr>
          <p:spPr>
            <a:xfrm>
              <a:off x="1791" y="3360"/>
              <a:ext cx="0" cy="48"/>
            </a:xfrm>
            <a:prstGeom prst="straightConnector1">
              <a:avLst/>
            </a:prstGeom>
            <a:noFill/>
            <a:ln cap="flat" cmpd="sng" w="9525">
              <a:solidFill>
                <a:srgbClr val="FFCC00"/>
              </a:solidFill>
              <a:prstDash val="solid"/>
              <a:miter lim="800000"/>
              <a:headEnd len="med" w="med" type="none"/>
              <a:tailEnd len="med" w="med" type="none"/>
            </a:ln>
          </p:spPr>
        </p:cxnSp>
        <p:cxnSp>
          <p:nvCxnSpPr>
            <p:cNvPr id="195" name="Google Shape;195;p22"/>
            <p:cNvCxnSpPr/>
            <p:nvPr/>
          </p:nvCxnSpPr>
          <p:spPr>
            <a:xfrm>
              <a:off x="2607" y="3360"/>
              <a:ext cx="0" cy="48"/>
            </a:xfrm>
            <a:prstGeom prst="straightConnector1">
              <a:avLst/>
            </a:prstGeom>
            <a:noFill/>
            <a:ln cap="flat" cmpd="sng" w="9525">
              <a:solidFill>
                <a:srgbClr val="FFCC00"/>
              </a:solidFill>
              <a:prstDash val="solid"/>
              <a:miter lim="800000"/>
              <a:headEnd len="med" w="med" type="none"/>
              <a:tailEnd len="med" w="med" type="none"/>
            </a:ln>
          </p:spPr>
        </p:cxnSp>
        <p:cxnSp>
          <p:nvCxnSpPr>
            <p:cNvPr id="196" name="Google Shape;196;p22"/>
            <p:cNvCxnSpPr/>
            <p:nvPr/>
          </p:nvCxnSpPr>
          <p:spPr>
            <a:xfrm>
              <a:off x="3087" y="3360"/>
              <a:ext cx="0" cy="48"/>
            </a:xfrm>
            <a:prstGeom prst="straightConnector1">
              <a:avLst/>
            </a:prstGeom>
            <a:noFill/>
            <a:ln cap="flat" cmpd="sng" w="9525">
              <a:solidFill>
                <a:srgbClr val="FFCC00"/>
              </a:solidFill>
              <a:prstDash val="solid"/>
              <a:miter lim="800000"/>
              <a:headEnd len="med" w="med" type="none"/>
              <a:tailEnd len="med" w="med" type="none"/>
            </a:ln>
          </p:spPr>
        </p:cxnSp>
        <p:cxnSp>
          <p:nvCxnSpPr>
            <p:cNvPr id="197" name="Google Shape;197;p22"/>
            <p:cNvCxnSpPr/>
            <p:nvPr/>
          </p:nvCxnSpPr>
          <p:spPr>
            <a:xfrm>
              <a:off x="3519" y="3360"/>
              <a:ext cx="0" cy="48"/>
            </a:xfrm>
            <a:prstGeom prst="straightConnector1">
              <a:avLst/>
            </a:prstGeom>
            <a:noFill/>
            <a:ln cap="flat" cmpd="sng" w="9525">
              <a:solidFill>
                <a:srgbClr val="FFCC00"/>
              </a:solidFill>
              <a:prstDash val="solid"/>
              <a:miter lim="800000"/>
              <a:headEnd len="med" w="med" type="none"/>
              <a:tailEnd len="med" w="med" type="none"/>
            </a:ln>
          </p:spPr>
        </p:cxnSp>
        <p:cxnSp>
          <p:nvCxnSpPr>
            <p:cNvPr id="198" name="Google Shape;198;p22"/>
            <p:cNvCxnSpPr/>
            <p:nvPr/>
          </p:nvCxnSpPr>
          <p:spPr>
            <a:xfrm>
              <a:off x="3999" y="3360"/>
              <a:ext cx="0" cy="48"/>
            </a:xfrm>
            <a:prstGeom prst="straightConnector1">
              <a:avLst/>
            </a:prstGeom>
            <a:noFill/>
            <a:ln cap="flat" cmpd="sng" w="9525">
              <a:solidFill>
                <a:srgbClr val="FFCC00"/>
              </a:solidFill>
              <a:prstDash val="solid"/>
              <a:miter lim="800000"/>
              <a:headEnd len="med" w="med" type="none"/>
              <a:tailEnd len="med" w="med" type="none"/>
            </a:ln>
          </p:spPr>
        </p:cxnSp>
        <p:sp>
          <p:nvSpPr>
            <p:cNvPr id="199" name="Google Shape;199;p22"/>
            <p:cNvSpPr txBox="1"/>
            <p:nvPr/>
          </p:nvSpPr>
          <p:spPr>
            <a:xfrm>
              <a:off x="495" y="3408"/>
              <a:ext cx="196" cy="2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0</a:t>
              </a:r>
              <a:endParaRPr/>
            </a:p>
          </p:txBody>
        </p:sp>
        <p:sp>
          <p:nvSpPr>
            <p:cNvPr id="200" name="Google Shape;200;p22"/>
            <p:cNvSpPr txBox="1"/>
            <p:nvPr/>
          </p:nvSpPr>
          <p:spPr>
            <a:xfrm>
              <a:off x="1263" y="3408"/>
              <a:ext cx="196" cy="2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2</a:t>
              </a:r>
              <a:endParaRPr/>
            </a:p>
          </p:txBody>
        </p:sp>
        <p:sp>
          <p:nvSpPr>
            <p:cNvPr id="201" name="Google Shape;201;p22"/>
            <p:cNvSpPr txBox="1"/>
            <p:nvPr/>
          </p:nvSpPr>
          <p:spPr>
            <a:xfrm>
              <a:off x="1301" y="3431"/>
              <a:ext cx="116" cy="2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02" name="Google Shape;202;p22"/>
            <p:cNvSpPr txBox="1"/>
            <p:nvPr/>
          </p:nvSpPr>
          <p:spPr>
            <a:xfrm>
              <a:off x="1205" y="3383"/>
              <a:ext cx="116" cy="2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03" name="Google Shape;203;p22"/>
            <p:cNvSpPr txBox="1"/>
            <p:nvPr/>
          </p:nvSpPr>
          <p:spPr>
            <a:xfrm>
              <a:off x="2079" y="3408"/>
              <a:ext cx="196" cy="2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4</a:t>
              </a:r>
              <a:endParaRPr/>
            </a:p>
          </p:txBody>
        </p:sp>
        <p:sp>
          <p:nvSpPr>
            <p:cNvPr id="204" name="Google Shape;204;p22"/>
            <p:cNvSpPr txBox="1"/>
            <p:nvPr/>
          </p:nvSpPr>
          <p:spPr>
            <a:xfrm>
              <a:off x="2991" y="3408"/>
              <a:ext cx="196" cy="2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6</a:t>
              </a:r>
              <a:endParaRPr/>
            </a:p>
          </p:txBody>
        </p:sp>
        <p:sp>
          <p:nvSpPr>
            <p:cNvPr id="205" name="Google Shape;205;p22"/>
            <p:cNvSpPr txBox="1"/>
            <p:nvPr/>
          </p:nvSpPr>
          <p:spPr>
            <a:xfrm>
              <a:off x="3903" y="3408"/>
              <a:ext cx="196" cy="2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8</a:t>
              </a:r>
              <a:endParaRPr/>
            </a:p>
          </p:txBody>
        </p:sp>
        <p:sp>
          <p:nvSpPr>
            <p:cNvPr id="206" name="Google Shape;206;p22"/>
            <p:cNvSpPr txBox="1"/>
            <p:nvPr/>
          </p:nvSpPr>
          <p:spPr>
            <a:xfrm rot="-5400000">
              <a:off x="-199" y="1932"/>
              <a:ext cx="649" cy="2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Patient</a:t>
              </a:r>
              <a:endParaRPr/>
            </a:p>
          </p:txBody>
        </p:sp>
        <p:sp>
          <p:nvSpPr>
            <p:cNvPr id="207" name="Google Shape;207;p22"/>
            <p:cNvSpPr txBox="1"/>
            <p:nvPr/>
          </p:nvSpPr>
          <p:spPr>
            <a:xfrm>
              <a:off x="1392" y="1008"/>
              <a:ext cx="232" cy="2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D</a:t>
              </a:r>
              <a:endParaRPr/>
            </a:p>
          </p:txBody>
        </p:sp>
        <p:sp>
          <p:nvSpPr>
            <p:cNvPr id="208" name="Google Shape;208;p22"/>
            <p:cNvSpPr txBox="1"/>
            <p:nvPr/>
          </p:nvSpPr>
          <p:spPr>
            <a:xfrm>
              <a:off x="1824" y="1872"/>
              <a:ext cx="232" cy="2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D</a:t>
              </a:r>
              <a:endParaRPr/>
            </a:p>
          </p:txBody>
        </p:sp>
        <p:sp>
          <p:nvSpPr>
            <p:cNvPr id="209" name="Google Shape;209;p22"/>
            <p:cNvSpPr txBox="1"/>
            <p:nvPr/>
          </p:nvSpPr>
          <p:spPr>
            <a:xfrm>
              <a:off x="812" y="800"/>
              <a:ext cx="205" cy="2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2</a:t>
              </a:r>
              <a:endParaRPr/>
            </a:p>
          </p:txBody>
        </p:sp>
        <p:sp>
          <p:nvSpPr>
            <p:cNvPr id="210" name="Google Shape;210;p22"/>
            <p:cNvSpPr txBox="1"/>
            <p:nvPr/>
          </p:nvSpPr>
          <p:spPr>
            <a:xfrm>
              <a:off x="860" y="1280"/>
              <a:ext cx="205" cy="2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2</a:t>
              </a:r>
              <a:endParaRPr/>
            </a:p>
          </p:txBody>
        </p:sp>
        <p:sp>
          <p:nvSpPr>
            <p:cNvPr id="211" name="Google Shape;211;p22"/>
            <p:cNvSpPr txBox="1"/>
            <p:nvPr/>
          </p:nvSpPr>
          <p:spPr>
            <a:xfrm>
              <a:off x="1050" y="1687"/>
              <a:ext cx="205" cy="2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3</a:t>
              </a:r>
              <a:endParaRPr/>
            </a:p>
          </p:txBody>
        </p:sp>
        <p:sp>
          <p:nvSpPr>
            <p:cNvPr id="212" name="Google Shape;212;p22"/>
            <p:cNvSpPr txBox="1"/>
            <p:nvPr/>
          </p:nvSpPr>
          <p:spPr>
            <a:xfrm>
              <a:off x="1050" y="2167"/>
              <a:ext cx="205" cy="2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7</a:t>
              </a:r>
              <a:endParaRPr/>
            </a:p>
          </p:txBody>
        </p:sp>
        <p:sp>
          <p:nvSpPr>
            <p:cNvPr id="213" name="Google Shape;213;p22"/>
            <p:cNvSpPr txBox="1"/>
            <p:nvPr/>
          </p:nvSpPr>
          <p:spPr>
            <a:xfrm>
              <a:off x="764" y="2576"/>
              <a:ext cx="205" cy="2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2</a:t>
              </a:r>
              <a:endParaRPr/>
            </a:p>
          </p:txBody>
        </p:sp>
        <p:sp>
          <p:nvSpPr>
            <p:cNvPr id="214" name="Google Shape;214;p22"/>
            <p:cNvSpPr txBox="1"/>
            <p:nvPr/>
          </p:nvSpPr>
          <p:spPr>
            <a:xfrm>
              <a:off x="2058" y="2935"/>
              <a:ext cx="205" cy="2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6</a:t>
              </a:r>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6"/>
                                        </p:tgtEl>
                                        <p:attrNameLst>
                                          <p:attrName>style.visibility</p:attrName>
                                        </p:attrNameLst>
                                      </p:cBhvr>
                                      <p:to>
                                        <p:strVal val="visible"/>
                                      </p:to>
                                    </p:set>
                                    <p:animEffect filter="fade" transition="in">
                                      <p:cBhvr>
                                        <p:cTn dur="80"/>
                                        <p:tgtEl>
                                          <p:spTgt spid="1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