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77" r:id="rId3"/>
    <p:sldId id="278" r:id="rId4"/>
    <p:sldId id="279" r:id="rId5"/>
    <p:sldId id="284" r:id="rId6"/>
    <p:sldId id="285" r:id="rId7"/>
    <p:sldId id="280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1" r:id="rId19"/>
    <p:sldId id="296" r:id="rId20"/>
    <p:sldId id="297" r:id="rId21"/>
    <p:sldId id="298" r:id="rId22"/>
    <p:sldId id="299" r:id="rId23"/>
    <p:sldId id="300" r:id="rId24"/>
    <p:sldId id="282" r:id="rId25"/>
    <p:sldId id="301" r:id="rId26"/>
    <p:sldId id="302" r:id="rId27"/>
    <p:sldId id="303" r:id="rId28"/>
    <p:sldId id="283" r:id="rId29"/>
    <p:sldId id="304" r:id="rId30"/>
    <p:sldId id="305" r:id="rId31"/>
    <p:sldId id="306" r:id="rId32"/>
    <p:sldId id="307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8579" autoAdjust="0"/>
  </p:normalViewPr>
  <p:slideViewPr>
    <p:cSldViewPr snapToGrid="0">
      <p:cViewPr varScale="1">
        <p:scale>
          <a:sx n="116" d="100"/>
          <a:sy n="116" d="100"/>
        </p:scale>
        <p:origin x="100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4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9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112" y="749808"/>
            <a:ext cx="10229088" cy="4443984"/>
          </a:xfrm>
        </p:spPr>
        <p:txBody>
          <a:bodyPr>
            <a:noAutofit/>
          </a:bodyPr>
          <a:lstStyle/>
          <a:p>
            <a:r>
              <a:rPr lang="en-US" sz="6000" dirty="0" smtClean="0"/>
              <a:t>Completing the </a:t>
            </a:r>
            <a:br>
              <a:rPr lang="en-US" sz="6000" dirty="0" smtClean="0"/>
            </a:br>
            <a:r>
              <a:rPr lang="en-US" sz="6000" dirty="0" smtClean="0"/>
              <a:t>tests in the </a:t>
            </a:r>
            <a:br>
              <a:rPr lang="en-US" sz="6000" dirty="0" smtClean="0"/>
            </a:br>
            <a:r>
              <a:rPr lang="en-US" sz="6000" dirty="0" smtClean="0"/>
              <a:t>acquisition and </a:t>
            </a:r>
            <a:br>
              <a:rPr lang="en-US" sz="6000" dirty="0" smtClean="0"/>
            </a:br>
            <a:r>
              <a:rPr lang="en-US" sz="6000" dirty="0" smtClean="0"/>
              <a:t>payment cycle: </a:t>
            </a:r>
            <a:br>
              <a:rPr lang="en-US" sz="6000" dirty="0" smtClean="0"/>
            </a:br>
            <a:r>
              <a:rPr lang="en-US" sz="6000" dirty="0" smtClean="0"/>
              <a:t>verification of </a:t>
            </a:r>
            <a:br>
              <a:rPr lang="en-US" sz="6000" dirty="0" smtClean="0"/>
            </a:br>
            <a:r>
              <a:rPr lang="en-US" sz="6000" dirty="0" smtClean="0"/>
              <a:t>selected accounts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12" y="5193792"/>
            <a:ext cx="10229088" cy="532405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19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26" y="283463"/>
            <a:ext cx="3369397" cy="40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Audit of property, plant, and </a:t>
            </a:r>
            <a:r>
              <a:rPr lang="en-US" dirty="0" smtClean="0"/>
              <a:t>equipment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1673352"/>
            <a:ext cx="10378440" cy="4270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In the audit of equipment and related accounts, it is helpful to separate the tests into the following categories: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Perform substantive analytical procedures.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Verify current year acquisitions.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Verify current year disposals.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Verify the ending balance in the asset account.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Verify depreciation expense.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Verify the ending balance in accumulated depreciation.</a:t>
            </a:r>
          </a:p>
          <a:p>
            <a:pPr marL="45720" indent="0">
              <a:buNone/>
            </a:pPr>
            <a:endParaRPr lang="en-US" sz="2800" dirty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Audit </a:t>
            </a:r>
            <a:r>
              <a:rPr lang="en-US" dirty="0"/>
              <a:t>of property, plant, and </a:t>
            </a:r>
            <a:r>
              <a:rPr lang="en-US" dirty="0" smtClean="0"/>
              <a:t>equipment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08" y="2057400"/>
            <a:ext cx="10332720" cy="3886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Perform Substantive Analytical Procedures: </a:t>
            </a:r>
            <a:r>
              <a:rPr lang="en-US" sz="2600" b="1" dirty="0" smtClean="0">
                <a:solidFill>
                  <a:schemeClr val="accent1"/>
                </a:solidFill>
              </a:rPr>
              <a:t>Most are used to assess the likelihood of material misstatement in depreciation expense and accumulated depreciation.  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These tests are presented in </a:t>
            </a:r>
            <a:r>
              <a:rPr lang="en-US" sz="2600" b="1" dirty="0" smtClean="0">
                <a:solidFill>
                  <a:srgbClr val="50838E"/>
                </a:solidFill>
              </a:rPr>
              <a:t>Table 19-3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Verify Current Year Acquisitions: </a:t>
            </a:r>
            <a:r>
              <a:rPr lang="en-US" sz="2600" b="1" dirty="0" smtClean="0">
                <a:solidFill>
                  <a:schemeClr val="accent1"/>
                </a:solidFill>
              </a:rPr>
              <a:t>The balance-related audit objectives and tests of details of balances for equipment additions are presented in </a:t>
            </a:r>
            <a:r>
              <a:rPr lang="en-US" sz="2600" b="1" dirty="0" smtClean="0">
                <a:solidFill>
                  <a:srgbClr val="50838E"/>
                </a:solidFill>
              </a:rPr>
              <a:t>Table 19-4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136233"/>
            <a:ext cx="11070751" cy="45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3" y="132127"/>
            <a:ext cx="9659155" cy="598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Audit of property, plant, and </a:t>
            </a:r>
            <a:r>
              <a:rPr lang="en-US" dirty="0" smtClean="0"/>
              <a:t>equipment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289304"/>
            <a:ext cx="10387584" cy="46542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Verify Current Year Disposals: </a:t>
            </a:r>
            <a:r>
              <a:rPr lang="en-US" sz="2600" b="1" dirty="0" smtClean="0">
                <a:solidFill>
                  <a:schemeClr val="accent1"/>
                </a:solidFill>
              </a:rPr>
              <a:t>Failure to record disposals can significantly affect the financial statements. </a:t>
            </a:r>
            <a:r>
              <a:rPr lang="en-US" sz="2600" b="1" dirty="0">
                <a:solidFill>
                  <a:srgbClr val="50838E"/>
                </a:solidFill>
              </a:rPr>
              <a:t>T</a:t>
            </a:r>
            <a:r>
              <a:rPr lang="en-US" sz="2600" b="1" dirty="0" smtClean="0">
                <a:solidFill>
                  <a:srgbClr val="50838E"/>
                </a:solidFill>
              </a:rPr>
              <a:t>he search for unrecorded disposals </a:t>
            </a:r>
            <a:r>
              <a:rPr lang="en-US" sz="2600" b="1" dirty="0" smtClean="0">
                <a:solidFill>
                  <a:schemeClr val="accent1"/>
                </a:solidFill>
              </a:rPr>
              <a:t>is essential.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This search involves the following steps: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Review whether newly acquired assets replace existing assets.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Analyze gains and losses on the disposal of assets and miscellaneous income for receipts from asset disposals.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Review plant modifications and changes in product line, property taxes, and insurance coverage for indications of deletions of equipment.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Make inquiries of management and production personnel about disposal of assets.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Audit of property, plant, and </a:t>
            </a:r>
            <a:r>
              <a:rPr lang="en-US" dirty="0" smtClean="0"/>
              <a:t>equipment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289304"/>
            <a:ext cx="10387584" cy="46542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Verify Ending Balance of Asset Account: </a:t>
            </a:r>
            <a:r>
              <a:rPr lang="en-US" sz="2600" b="1" dirty="0" smtClean="0">
                <a:solidFill>
                  <a:schemeClr val="accent1"/>
                </a:solidFill>
              </a:rPr>
              <a:t>The auditor’s objectives when auditing the ending balance in the equipment account are: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All recorded equipment physically exists on the balance sheet date (existence).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All equipment owned is recorded (completeness).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Verify Depreciation Expense: </a:t>
            </a:r>
            <a:r>
              <a:rPr lang="en-US" sz="2600" b="1" dirty="0" smtClean="0">
                <a:solidFill>
                  <a:schemeClr val="accent1"/>
                </a:solidFill>
              </a:rPr>
              <a:t>The most important balance-related audit objective for depreciation expense is accuracy. In determining accuracy, the auditor must consider: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useful life of current year acquisitions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method of depreciation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estimated salvage value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policy of depreciating assets in the year of acquisition and disposal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Audit of property, plant, and </a:t>
            </a:r>
            <a:r>
              <a:rPr lang="en-US" dirty="0" smtClean="0"/>
              <a:t>equipment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52" y="1773936"/>
            <a:ext cx="10424160" cy="4261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Verify Ending Balance in Accumulated Depreciation: </a:t>
            </a:r>
            <a:r>
              <a:rPr lang="en-US" sz="2600" b="1" dirty="0" smtClean="0">
                <a:solidFill>
                  <a:schemeClr val="accent1"/>
                </a:solidFill>
              </a:rPr>
              <a:t>Debits to accumulated depreciation are normally tested as part of the audit of disposals of assets, whereas credits are verified as part of depreciation expense.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Two objectives are usually emphasized in the audit of the ending balance in accumulated depreciation: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Accumulated depreciation as stated in the property master file agrees with the general ledger.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Accumulated depreciation in the master file is accurate.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644170"/>
            <a:ext cx="713232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19-3</a:t>
            </a:r>
          </a:p>
          <a:p>
            <a:pPr marL="45720" indent="0" algn="ctr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Design and perform audit tests of prepaid expenses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Audit of prepaid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572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Prepaid expenses, deferred charges, and intangibles are assets that vary in life from several months to several years.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These include:</a:t>
            </a:r>
          </a:p>
          <a:p>
            <a:pPr marL="45720" indent="0">
              <a:buNone/>
            </a:pPr>
            <a:endParaRPr lang="en-US" sz="26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6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Prepaid insurance is found in most audits and is representative of this group of accounts.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Overview of Prepaid Insurance:  </a:t>
            </a:r>
            <a:r>
              <a:rPr lang="en-US" sz="2800" b="1" dirty="0" smtClean="0">
                <a:solidFill>
                  <a:schemeClr val="accent1"/>
                </a:solidFill>
              </a:rPr>
              <a:t>The accounts typically used for prepaid insurance are illustrated in </a:t>
            </a:r>
            <a:r>
              <a:rPr lang="en-US" sz="2800" b="1" dirty="0" smtClean="0">
                <a:solidFill>
                  <a:srgbClr val="50838E"/>
                </a:solidFill>
              </a:rPr>
              <a:t>Figure 19-2</a:t>
            </a:r>
            <a:r>
              <a:rPr lang="en-US" sz="2800" b="1" dirty="0">
                <a:solidFill>
                  <a:srgbClr val="50838E"/>
                </a:solidFill>
              </a:rPr>
              <a:t>.</a:t>
            </a:r>
            <a:r>
              <a:rPr lang="en-US" sz="2600" dirty="0" smtClean="0">
                <a:solidFill>
                  <a:schemeClr val="accent1"/>
                </a:solidFill>
              </a:rPr>
              <a:t>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18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84" y="2734056"/>
            <a:ext cx="9608566" cy="10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021833"/>
            <a:ext cx="11070751" cy="48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50838E"/>
                </a:solidFill>
              </a:rPr>
              <a:t>Chap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ter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19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30836"/>
            <a:ext cx="9716152" cy="4498848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19-1  Recognize the many accounts in the acquisition and payment cycle.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spcAft>
                <a:spcPts val="1200"/>
              </a:spcAft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19-2  Design and perform audit tests of property, plant, and equipment </a:t>
            </a:r>
          </a:p>
          <a:p>
            <a:pPr marL="4572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and related accounts.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19-3  Design and perform audit tests of prepaid expenses.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19-4  Design and perform audit tests of accrued liabilities. </a:t>
            </a: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19-5  Design and perform audit tests of income and expense accounts.</a:t>
            </a:r>
          </a:p>
          <a:p>
            <a:endParaRPr lang="en-US" sz="96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Audit of </a:t>
            </a:r>
            <a:r>
              <a:rPr lang="en-US" dirty="0" smtClean="0"/>
              <a:t>prepaid insurance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6" y="1524000"/>
            <a:ext cx="10369296" cy="451104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Internal Controls: </a:t>
            </a:r>
            <a:r>
              <a:rPr lang="en-US" sz="2600" b="1" dirty="0" smtClean="0">
                <a:solidFill>
                  <a:schemeClr val="accent1"/>
                </a:solidFill>
              </a:rPr>
              <a:t>This includes controls over the acquisition and recording of insurance, controls over the insurance register, and controls over the charge-off of insurance expense.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 Tests: </a:t>
            </a:r>
            <a:r>
              <a:rPr lang="en-US" sz="2600" b="1" dirty="0" smtClean="0">
                <a:solidFill>
                  <a:schemeClr val="accent1"/>
                </a:solidFill>
              </a:rPr>
              <a:t>The auditor obtains a schedule from the client that lists for each policy in force: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Policy information, including policy number, amount of coverage, and annual premium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Beginning prepaid insurance balance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Payment of policy premiums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Amount charged to insurance expense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Ending prepaid insurance balance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Audit of </a:t>
            </a:r>
            <a:r>
              <a:rPr lang="en-US" dirty="0" smtClean="0"/>
              <a:t>prepaid insurance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426464"/>
            <a:ext cx="10954512" cy="4608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 Tests (cont.): </a:t>
            </a:r>
            <a:r>
              <a:rPr lang="en-US" sz="2600" b="1" dirty="0" smtClean="0">
                <a:solidFill>
                  <a:schemeClr val="accent1"/>
                </a:solidFill>
              </a:rPr>
              <a:t>Analytical procedures for prepaid insurance: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Compare total prepaid insurance and insurance expense with previous years.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Compare the ratio of prepaid insurance to insurance expense and compare it with previous years.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Compare the individual insurance policy coverage on the schedule with the preceding year.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Compare the computed prepaid insurance balance for the current year on a policy-by-policy basis with that of the preceding year.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Review the </a:t>
            </a:r>
            <a:r>
              <a:rPr lang="en-US" sz="2400" b="1" dirty="0" smtClean="0">
                <a:solidFill>
                  <a:srgbClr val="50838E"/>
                </a:solidFill>
              </a:rPr>
              <a:t>insurance coverage </a:t>
            </a:r>
            <a:r>
              <a:rPr lang="en-US" sz="2400" b="1" dirty="0" smtClean="0">
                <a:solidFill>
                  <a:schemeClr val="accent1"/>
                </a:solidFill>
              </a:rPr>
              <a:t>listed on the schedule with an appropriate client official or insurance broker for adequacy of coverage.</a:t>
            </a:r>
          </a:p>
          <a:p>
            <a:pPr marL="365760" lvl="1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Audit of </a:t>
            </a:r>
            <a:r>
              <a:rPr lang="en-US" dirty="0" smtClean="0"/>
              <a:t>prepaid insurance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362456"/>
            <a:ext cx="10908792" cy="4800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 Tests (cont.): </a:t>
            </a:r>
            <a:r>
              <a:rPr lang="en-US" sz="2600" b="1" dirty="0" smtClean="0">
                <a:solidFill>
                  <a:schemeClr val="accent1"/>
                </a:solidFill>
              </a:rPr>
              <a:t>Tests for balance-related objectives: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Insurance policies in the prepaid insurance schedule exist  and existing policies are listed (Existence and Completeness).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client had rights to all insurance policies in the prepaid insurance schedule (Rights).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Prepaid amounts on the schedule are accurate and the total is correctly added and agrees with the general ledger (Accuracy and Detail Tie-In).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insurance expense related to prepaid insurance is correctly classified (Classification).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Insurance transactions are recorded in the correct period (Cutoff).</a:t>
            </a:r>
          </a:p>
          <a:p>
            <a:pPr marL="45720" indent="0">
              <a:buNone/>
            </a:pPr>
            <a:endParaRPr lang="en-US" sz="2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644170"/>
            <a:ext cx="713232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19-4</a:t>
            </a:r>
          </a:p>
          <a:p>
            <a:pPr marL="45720" indent="0" algn="ctr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Design and perform audit tests </a:t>
            </a:r>
            <a:r>
              <a:rPr lang="en-US" sz="3200" b="1" dirty="0" smtClean="0">
                <a:solidFill>
                  <a:schemeClr val="accent1"/>
                </a:solidFill>
              </a:rPr>
              <a:t>of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accrued liabilities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Audit of accrued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572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Accrued liabilities are estimated unpaid obligations for services or benefits that have been received before the balance sheet date.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Common accrued liabilities include:</a:t>
            </a:r>
          </a:p>
          <a:p>
            <a:pPr marL="45720" indent="0">
              <a:buNone/>
            </a:pPr>
            <a:endParaRPr lang="en-US" sz="26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600" b="1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2600" b="1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A second type of accrual involves estimates where the amount of the obligation is uncertain such as warranty costs and accrued pension benefits.</a:t>
            </a:r>
          </a:p>
          <a:p>
            <a:pPr marL="45720" indent="0">
              <a:buNone/>
            </a:pPr>
            <a:endParaRPr lang="en-US" sz="2600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24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59" y="3039585"/>
            <a:ext cx="9543751" cy="13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Audit of </a:t>
            </a:r>
            <a:r>
              <a:rPr lang="en-US" dirty="0" smtClean="0"/>
              <a:t>accrued liabilities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6" y="1524000"/>
            <a:ext cx="10369296" cy="4511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Auditing Accrued Property Taxes: </a:t>
            </a:r>
            <a:r>
              <a:rPr lang="en-US" sz="2600" b="1" dirty="0" smtClean="0">
                <a:solidFill>
                  <a:schemeClr val="accent1"/>
                </a:solidFill>
              </a:rPr>
              <a:t>The accounts typically used by companies for accrued property taxes are illustrated in </a:t>
            </a:r>
            <a:r>
              <a:rPr lang="en-US" sz="2600" b="1" dirty="0" smtClean="0">
                <a:solidFill>
                  <a:srgbClr val="50838E"/>
                </a:solidFill>
              </a:rPr>
              <a:t>Figure    19-3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When verifying accrued property taxes, the two most significant balance-related audit objectives are: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1"/>
                </a:solidFill>
              </a:rPr>
              <a:t>Existing properties for which accrual of taxes is appropriate are on the accrual schedule (Completeness).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1"/>
                </a:solidFill>
              </a:rPr>
              <a:t>Accrued property taxes are accurately recorded and the treatment is consistent from year to year (Accuracy).</a:t>
            </a:r>
          </a:p>
          <a:p>
            <a:pPr marL="880110" lvl="1" indent="-514350">
              <a:buFont typeface="+mj-lt"/>
              <a:buAutoNum type="arabicPeriod"/>
            </a:pPr>
            <a:endParaRPr lang="en-US" sz="2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021833"/>
            <a:ext cx="11070751" cy="48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644170"/>
            <a:ext cx="713232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19-5</a:t>
            </a:r>
          </a:p>
          <a:p>
            <a:pPr marL="45720" indent="0" algn="ctr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Design and perform audit tests </a:t>
            </a:r>
            <a:r>
              <a:rPr lang="en-US" sz="3200" b="1" dirty="0" smtClean="0">
                <a:solidFill>
                  <a:schemeClr val="accent1"/>
                </a:solidFill>
              </a:rPr>
              <a:t>of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income and expense accounts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Audit of income and expense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572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The following two concepts are essential in the audit of income and expense accounts: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matching of periodic income and expense is necessary for a correct determination of operating results.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consistent application of accounting principles for different periods is necessary for comparability.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Approach to </a:t>
            </a:r>
            <a:r>
              <a:rPr lang="en-US" sz="2600" b="1" dirty="0">
                <a:solidFill>
                  <a:srgbClr val="50838E"/>
                </a:solidFill>
              </a:rPr>
              <a:t>A</a:t>
            </a:r>
            <a:r>
              <a:rPr lang="en-US" sz="2600" b="1" dirty="0" smtClean="0">
                <a:solidFill>
                  <a:srgbClr val="50838E"/>
                </a:solidFill>
              </a:rPr>
              <a:t>uditing Income and Expense Accounts: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Substantive analytical procedures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Tests of controls and substantive tests of transactions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Tests of details of account balances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28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Audit of </a:t>
            </a:r>
            <a:r>
              <a:rPr lang="en-US" dirty="0" smtClean="0"/>
              <a:t>income and expense accounts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6" y="1524000"/>
            <a:ext cx="10369296" cy="4511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Substantive Analytical Procedures: </a:t>
            </a:r>
            <a:r>
              <a:rPr lang="en-US" sz="2400" b="1" dirty="0" smtClean="0">
                <a:solidFill>
                  <a:schemeClr val="accent1"/>
                </a:solidFill>
              </a:rPr>
              <a:t>A few substantive analytical procedures for income and expense accounts are shown in </a:t>
            </a:r>
            <a:r>
              <a:rPr lang="en-US" sz="2400" b="1" dirty="0" smtClean="0">
                <a:solidFill>
                  <a:srgbClr val="50838E"/>
                </a:solidFill>
              </a:rPr>
              <a:t>Table 19-5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Tests of Controls and Substantive Tests of Transactions: </a:t>
            </a:r>
            <a:r>
              <a:rPr lang="en-US" sz="2400" b="1" dirty="0" smtClean="0">
                <a:solidFill>
                  <a:schemeClr val="accent1"/>
                </a:solidFill>
              </a:rPr>
              <a:t>These simultaneously verify balance sheet and income statement accounts.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Tests of Details of Account Balances—Expense Analysis:  </a:t>
            </a:r>
            <a:r>
              <a:rPr lang="en-US" sz="2400" b="1" dirty="0" smtClean="0">
                <a:solidFill>
                  <a:schemeClr val="accent1"/>
                </a:solidFill>
              </a:rPr>
              <a:t>A typical schedule showing expense analysis for legal expenses is shown in </a:t>
            </a:r>
            <a:r>
              <a:rPr lang="en-US" sz="2400" b="1" dirty="0" smtClean="0">
                <a:solidFill>
                  <a:srgbClr val="50838E"/>
                </a:solidFill>
              </a:rPr>
              <a:t>Figure 19-4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50838E"/>
                </a:solidFill>
              </a:rPr>
              <a:t>Tests of Details of Account Balances—Allocation:  </a:t>
            </a:r>
            <a:r>
              <a:rPr lang="en-US" sz="2400" b="1" dirty="0" smtClean="0">
                <a:solidFill>
                  <a:schemeClr val="accent1"/>
                </a:solidFill>
              </a:rPr>
              <a:t>Several expense accounts result from allocation of accounting data rather than discrete transactions, such as depreciation, depletion, and amortization.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644170"/>
            <a:ext cx="713232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19-1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Recognize the many accounts in the acquisition and payment cycle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70" y="64008"/>
            <a:ext cx="8899692" cy="61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33" y="246888"/>
            <a:ext cx="7215877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32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other accounts in the acquisition </a:t>
            </a:r>
            <a:br>
              <a:rPr lang="en-US" dirty="0" smtClean="0"/>
            </a:br>
            <a:r>
              <a:rPr lang="en-US" dirty="0" smtClean="0"/>
              <a:t>and payment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There are many accounts associated with the acquisition and payment cycle. Some of the other key accounts are: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Property, plant, and equipment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Prepaid expenses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Other liabilities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Income and expense accounts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A comprehensive list of the accounts associated with the acquisition and payment cycle is included in </a:t>
            </a:r>
            <a:r>
              <a:rPr lang="en-US" sz="2600" b="1" dirty="0" smtClean="0">
                <a:solidFill>
                  <a:srgbClr val="50838E"/>
                </a:solidFill>
              </a:rPr>
              <a:t>Table 19-1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355500"/>
            <a:ext cx="11070751" cy="41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6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397949"/>
            <a:ext cx="7132320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19-2</a:t>
            </a:r>
          </a:p>
          <a:p>
            <a:pPr marL="45720" indent="0" algn="ctr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Design and perform audit tests of property, plant, and equipment </a:t>
            </a:r>
            <a:r>
              <a:rPr lang="en-US" sz="3200" b="1" dirty="0" smtClean="0">
                <a:solidFill>
                  <a:schemeClr val="accent1"/>
                </a:solidFill>
              </a:rPr>
              <a:t>           </a:t>
            </a:r>
            <a:r>
              <a:rPr lang="en-US" sz="3200" b="1" dirty="0">
                <a:solidFill>
                  <a:schemeClr val="accent1"/>
                </a:solidFill>
              </a:rPr>
              <a:t>and related accounts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Audit of property, plant,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Property, plant, and equipment are assets that have expected lives of more than one year, are used in the business, and are not acquired for resale.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Classifications of property, plant, and equipment are detailed in </a:t>
            </a:r>
            <a:r>
              <a:rPr lang="en-US" sz="2600" b="1" dirty="0" smtClean="0">
                <a:solidFill>
                  <a:srgbClr val="50838E"/>
                </a:solidFill>
              </a:rPr>
              <a:t>Table 19-2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Overview of Equipment-Related Accounts: </a:t>
            </a:r>
            <a:r>
              <a:rPr lang="en-US" sz="2600" b="1" dirty="0" smtClean="0">
                <a:solidFill>
                  <a:schemeClr val="accent1"/>
                </a:solidFill>
              </a:rPr>
              <a:t>The primary accounting records for equipment and other property, plant, and equipment accounts is generally a </a:t>
            </a:r>
            <a:r>
              <a:rPr lang="en-US" sz="2600" b="1" dirty="0" smtClean="0">
                <a:solidFill>
                  <a:srgbClr val="50838E"/>
                </a:solidFill>
              </a:rPr>
              <a:t>fixed asset master file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Equipment and related accounts are illustrated in </a:t>
            </a:r>
            <a:r>
              <a:rPr lang="en-US" sz="2600" b="1" dirty="0" smtClean="0">
                <a:solidFill>
                  <a:srgbClr val="50838E"/>
                </a:solidFill>
              </a:rPr>
              <a:t>Figure      19-</a:t>
            </a:r>
            <a:r>
              <a:rPr lang="en-US" sz="2600" b="1" dirty="0">
                <a:solidFill>
                  <a:srgbClr val="50838E"/>
                </a:solidFill>
              </a:rPr>
              <a:t>1.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19-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7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24" y="1884600"/>
            <a:ext cx="11070751" cy="30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19-</a:t>
            </a:r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98" y="407323"/>
            <a:ext cx="10042724" cy="5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1664</Words>
  <Application>Microsoft Office PowerPoint</Application>
  <PresentationFormat>Widescreen</PresentationFormat>
  <Paragraphs>199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Cambria</vt:lpstr>
      <vt:lpstr>Red Line Business 16x9</vt:lpstr>
      <vt:lpstr>Completing the  tests in the  acquisition and  payment cycle:  verification of  selected accounts</vt:lpstr>
      <vt:lpstr>Chapter 19 Learning Objectives</vt:lpstr>
      <vt:lpstr>PowerPoint Presentation</vt:lpstr>
      <vt:lpstr>Types of other accounts in the acquisition  and payment cycle</vt:lpstr>
      <vt:lpstr>PowerPoint Presentation</vt:lpstr>
      <vt:lpstr>PowerPoint Presentation</vt:lpstr>
      <vt:lpstr>Audit of property, plant, and equipment</vt:lpstr>
      <vt:lpstr>PowerPoint Presentation</vt:lpstr>
      <vt:lpstr>PowerPoint Presentation</vt:lpstr>
      <vt:lpstr>Audit of property, plant, and equipment (cont.) </vt:lpstr>
      <vt:lpstr>   Audit of property, plant, and equipment (cont.) </vt:lpstr>
      <vt:lpstr>PowerPoint Presentation</vt:lpstr>
      <vt:lpstr>PowerPoint Presentation</vt:lpstr>
      <vt:lpstr>Audit of property, plant, and equipment (cont.) </vt:lpstr>
      <vt:lpstr>Audit of property, plant, and equipment (cont.) </vt:lpstr>
      <vt:lpstr>Audit of property, plant, and equipment (cont.) </vt:lpstr>
      <vt:lpstr>PowerPoint Presentation</vt:lpstr>
      <vt:lpstr>Audit of prepaid expenses</vt:lpstr>
      <vt:lpstr>PowerPoint Presentation</vt:lpstr>
      <vt:lpstr>Audit of prepaid insurance (cont.) </vt:lpstr>
      <vt:lpstr>Audit of prepaid insurance (cont.) </vt:lpstr>
      <vt:lpstr>Audit of prepaid insurance (cont.) </vt:lpstr>
      <vt:lpstr>PowerPoint Presentation</vt:lpstr>
      <vt:lpstr>Audit of accrued liabilities</vt:lpstr>
      <vt:lpstr>Audit of accrued liabilities (cont.) </vt:lpstr>
      <vt:lpstr>PowerPoint Presentation</vt:lpstr>
      <vt:lpstr>PowerPoint Presentation</vt:lpstr>
      <vt:lpstr>Audit of income and expense accounts</vt:lpstr>
      <vt:lpstr>Audit of income and expense accounts (cont.)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2015-08-17T17:00:12Z</dcterms:created>
  <dcterms:modified xsi:type="dcterms:W3CDTF">2016-04-30T17:19:17Z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