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77" r:id="rId3"/>
    <p:sldId id="278" r:id="rId4"/>
    <p:sldId id="279" r:id="rId5"/>
    <p:sldId id="280" r:id="rId6"/>
    <p:sldId id="288" r:id="rId7"/>
    <p:sldId id="289" r:id="rId8"/>
    <p:sldId id="290" r:id="rId9"/>
    <p:sldId id="281" r:id="rId10"/>
    <p:sldId id="291" r:id="rId11"/>
    <p:sldId id="292" r:id="rId12"/>
    <p:sldId id="293" r:id="rId13"/>
    <p:sldId id="282" r:id="rId14"/>
    <p:sldId id="294" r:id="rId15"/>
    <p:sldId id="295" r:id="rId16"/>
    <p:sldId id="297" r:id="rId17"/>
    <p:sldId id="283" r:id="rId18"/>
    <p:sldId id="296" r:id="rId19"/>
    <p:sldId id="298" r:id="rId20"/>
    <p:sldId id="299" r:id="rId21"/>
    <p:sldId id="300" r:id="rId22"/>
    <p:sldId id="284" r:id="rId23"/>
    <p:sldId id="301" r:id="rId24"/>
    <p:sldId id="302" r:id="rId25"/>
    <p:sldId id="303" r:id="rId26"/>
    <p:sldId id="304" r:id="rId27"/>
    <p:sldId id="285" r:id="rId28"/>
    <p:sldId id="305" r:id="rId29"/>
    <p:sldId id="306" r:id="rId30"/>
    <p:sldId id="307" r:id="rId31"/>
    <p:sldId id="313" r:id="rId32"/>
    <p:sldId id="309" r:id="rId33"/>
    <p:sldId id="314" r:id="rId34"/>
    <p:sldId id="310" r:id="rId35"/>
    <p:sldId id="311" r:id="rId36"/>
    <p:sldId id="312" r:id="rId37"/>
    <p:sldId id="315" r:id="rId38"/>
    <p:sldId id="286" r:id="rId39"/>
    <p:sldId id="316" r:id="rId40"/>
    <p:sldId id="317" r:id="rId41"/>
    <p:sldId id="287" r:id="rId42"/>
    <p:sldId id="318" r:id="rId43"/>
    <p:sldId id="319" r:id="rId44"/>
    <p:sldId id="32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80" autoAdjust="0"/>
    <p:restoredTop sz="53641" autoAdjust="0"/>
  </p:normalViewPr>
  <p:slideViewPr>
    <p:cSldViewPr snapToGrid="0">
      <p:cViewPr varScale="1">
        <p:scale>
          <a:sx n="71" d="100"/>
          <a:sy n="71" d="100"/>
        </p:scale>
        <p:origin x="90" y="14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 can be</a:t>
            </a:r>
            <a:r>
              <a:rPr lang="en-US" baseline="0" dirty="0" smtClean="0"/>
              <a:t> held liable to third parties who are foreseen users.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202310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liability under securities</a:t>
            </a:r>
            <a:r>
              <a:rPr lang="en-US" baseline="0" dirty="0" smtClean="0"/>
              <a:t> law requires the auditor to have the knowledge and intent to deceive under the antifraud provision.</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150609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later cases that</a:t>
            </a:r>
            <a:r>
              <a:rPr lang="en-US" baseline="0" dirty="0" smtClean="0"/>
              <a:t> cited the antifraud provision, the court has ruled that poor judgement on the part of the auditor does not constitute fraud, and therefore the auditor is not liable.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33124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Criminal liability for auditors was limited prior to the enactment of SOX,</a:t>
            </a:r>
            <a:r>
              <a:rPr lang="en-US" baseline="0" dirty="0" smtClean="0"/>
              <a:t> which expanded the circumstances under which an auditor can be held criminally liable.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38</a:t>
            </a:fld>
            <a:endParaRPr lang="en-US"/>
          </a:p>
        </p:txBody>
      </p:sp>
    </p:spTree>
    <p:extLst>
      <p:ext uri="{BB962C8B-B14F-4D97-AF65-F5344CB8AC3E}">
        <p14:creationId xmlns:p14="http://schemas.microsoft.com/office/powerpoint/2010/main" val="41000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CPAs may</a:t>
            </a:r>
            <a:r>
              <a:rPr lang="en-US" baseline="0" dirty="0" smtClean="0"/>
              <a:t> be held liable for substandard performance of their duties.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130863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live in a litigious</a:t>
            </a:r>
            <a:r>
              <a:rPr lang="en-US" baseline="0" dirty="0" smtClean="0"/>
              <a:t> society, where anyone who has had a loss of any kind looks for someone to “pay” for their loss.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10690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of litigation against CPAs</a:t>
            </a:r>
            <a:r>
              <a:rPr lang="en-US" baseline="0" dirty="0" smtClean="0"/>
              <a:t> is reflected in higher fees charged for services, just as medical malpractice lawsuits have done in medical costs.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280779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problems with legal actions against auditors</a:t>
            </a:r>
            <a:r>
              <a:rPr lang="en-US" baseline="0" dirty="0" smtClean="0"/>
              <a:t> is the lack of understanding of these terms. Businesses fail and there may not be anyone to blame except poor management.</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69982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business failure, audit failure, and audit risk, the only one that a CPA is responsible for is audit failure.</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402678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expectation</a:t>
            </a:r>
            <a:r>
              <a:rPr lang="en-US" baseline="0" dirty="0" smtClean="0"/>
              <a:t> of what auditors do is much higher than what an auditor can actually do through an audit. This expectation gap contributes to the litigation against auditors.</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296793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CPAs have a responsibility to their clients to perform the services that are agreed upon. If they do not, they can be found negligent under common law.</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344287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case was integral</a:t>
            </a:r>
            <a:r>
              <a:rPr lang="en-US" baseline="0" dirty="0" smtClean="0"/>
              <a:t> in making engagement letters detailing the services to be performed common practice.</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132577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992" y="2606040"/>
            <a:ext cx="10046208" cy="2487168"/>
          </a:xfrm>
        </p:spPr>
        <p:txBody>
          <a:bodyPr/>
          <a:lstStyle/>
          <a:p>
            <a:r>
              <a:rPr lang="en-US" dirty="0" smtClean="0"/>
              <a:t>Legal</a:t>
            </a:r>
            <a:br>
              <a:rPr lang="en-US" dirty="0" smtClean="0"/>
            </a:br>
            <a:r>
              <a:rPr lang="en-US" dirty="0" smtClean="0"/>
              <a:t>liability</a:t>
            </a:r>
            <a:endParaRPr lang="en-US" dirty="0"/>
          </a:p>
        </p:txBody>
      </p:sp>
      <p:sp>
        <p:nvSpPr>
          <p:cNvPr id="3" name="Subtitle 2"/>
          <p:cNvSpPr>
            <a:spLocks noGrp="1"/>
          </p:cNvSpPr>
          <p:nvPr>
            <p:ph type="subTitle" idx="1"/>
          </p:nvPr>
        </p:nvSpPr>
        <p:spPr>
          <a:xfrm>
            <a:off x="1207008" y="5093208"/>
            <a:ext cx="10088880" cy="621792"/>
          </a:xfrm>
        </p:spPr>
        <p:txBody>
          <a:bodyPr>
            <a:noAutofit/>
          </a:bodyPr>
          <a:lstStyle/>
          <a:p>
            <a:r>
              <a:rPr lang="en-US" sz="3600" dirty="0" smtClean="0"/>
              <a:t>Chapter 5</a:t>
            </a:r>
          </a:p>
          <a:p>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a:t>5</a:t>
            </a:r>
            <a:r>
              <a:rPr lang="en-US" dirty="0" smtClean="0"/>
              <a:t>-1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694" y="117822"/>
            <a:ext cx="6563800" cy="566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Autofit/>
          </a:bodyPr>
          <a:lstStyle/>
          <a:p>
            <a:pPr algn="ctr"/>
            <a:r>
              <a:rPr lang="en-US" dirty="0"/>
              <a:t>Distinguishing business failure, </a:t>
            </a:r>
            <a:br>
              <a:rPr lang="en-US" dirty="0"/>
            </a:br>
            <a:r>
              <a:rPr lang="en-US" dirty="0"/>
              <a:t>audit failure, and audit risk</a:t>
            </a:r>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10</a:t>
            </a:fld>
            <a:endParaRPr lang="en-US" dirty="0">
              <a:solidFill>
                <a:srgbClr val="514A40"/>
              </a:solidFill>
            </a:endParaRPr>
          </a:p>
        </p:txBody>
      </p:sp>
      <p:sp>
        <p:nvSpPr>
          <p:cNvPr id="9" name="Content Placeholder 2"/>
          <p:cNvSpPr txBox="1">
            <a:spLocks/>
          </p:cNvSpPr>
          <p:nvPr/>
        </p:nvSpPr>
        <p:spPr>
          <a:xfrm>
            <a:off x="1060704" y="1618488"/>
            <a:ext cx="10094976" cy="4325112"/>
          </a:xfrm>
          <a:prstGeom prst="rect">
            <a:avLst/>
          </a:prstGeom>
        </p:spPr>
        <p:txBody>
          <a:bodyPr>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lvl="1"/>
            <a:r>
              <a:rPr lang="en-US" sz="2400" b="1" dirty="0" smtClean="0">
                <a:solidFill>
                  <a:srgbClr val="50838E"/>
                </a:solidFill>
              </a:rPr>
              <a:t>Audit </a:t>
            </a:r>
            <a:r>
              <a:rPr lang="en-US" sz="2400" b="1" dirty="0">
                <a:solidFill>
                  <a:srgbClr val="50838E"/>
                </a:solidFill>
              </a:rPr>
              <a:t>failure </a:t>
            </a:r>
            <a:r>
              <a:rPr lang="en-US" sz="2400" b="1" dirty="0">
                <a:solidFill>
                  <a:schemeClr val="accent1"/>
                </a:solidFill>
              </a:rPr>
              <a:t>occurs when the auditor issues an incorrect audit opinion because the auditor did not comply with </a:t>
            </a:r>
            <a:r>
              <a:rPr lang="en-US" sz="2400" b="1" dirty="0" smtClean="0">
                <a:solidFill>
                  <a:schemeClr val="accent1"/>
                </a:solidFill>
              </a:rPr>
              <a:t>auditing standards</a:t>
            </a:r>
            <a:endParaRPr lang="en-US" sz="2400" b="1" dirty="0">
              <a:solidFill>
                <a:schemeClr val="accent1"/>
              </a:solidFill>
            </a:endParaRPr>
          </a:p>
          <a:p>
            <a:pPr lvl="1"/>
            <a:r>
              <a:rPr lang="en-US" sz="2400" b="1" dirty="0">
                <a:solidFill>
                  <a:srgbClr val="50838E"/>
                </a:solidFill>
              </a:rPr>
              <a:t>Audit risk </a:t>
            </a:r>
            <a:r>
              <a:rPr lang="en-US" sz="2400" b="1" dirty="0">
                <a:solidFill>
                  <a:schemeClr val="accent1"/>
                </a:solidFill>
              </a:rPr>
              <a:t>represents the possibility that the auditor </a:t>
            </a:r>
            <a:r>
              <a:rPr lang="en-US" sz="2400" b="1" dirty="0" smtClean="0">
                <a:solidFill>
                  <a:schemeClr val="accent1"/>
                </a:solidFill>
              </a:rPr>
              <a:t>concludes, after conducting an adequate audit, that the financial statements were fairly stated when, in fact, they were materially misstated</a:t>
            </a:r>
          </a:p>
          <a:p>
            <a:pPr marL="365760" lvl="1" indent="0">
              <a:buNone/>
            </a:pPr>
            <a:r>
              <a:rPr lang="en-US" sz="2400" b="1" dirty="0" smtClean="0">
                <a:solidFill>
                  <a:schemeClr val="accent1"/>
                </a:solidFill>
              </a:rPr>
              <a:t>In cases when an audit failed to uncover material misstatements and the wrong type of opinion was issued, it is appropriate to question whether the auditor exercised due care in performing the audit.</a:t>
            </a:r>
          </a:p>
          <a:p>
            <a:pPr marL="365760" lvl="1" indent="0">
              <a:buNone/>
            </a:pPr>
            <a:r>
              <a:rPr lang="en-US" sz="2400" b="1" dirty="0" smtClean="0">
                <a:solidFill>
                  <a:schemeClr val="accent1"/>
                </a:solidFill>
              </a:rPr>
              <a:t>If the auditor did not exercise due care, the auditor can be held liable for the incorrect opinion.</a:t>
            </a:r>
            <a:endParaRPr lang="en-US" sz="2400" b="1" dirty="0">
              <a:solidFill>
                <a:schemeClr val="accent1"/>
              </a:solidFill>
            </a:endParaRPr>
          </a:p>
        </p:txBody>
      </p:sp>
    </p:spTree>
    <p:extLst>
      <p:ext uri="{BB962C8B-B14F-4D97-AF65-F5344CB8AC3E}">
        <p14:creationId xmlns:p14="http://schemas.microsoft.com/office/powerpoint/2010/main" val="33060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Autofit/>
          </a:bodyPr>
          <a:lstStyle/>
          <a:p>
            <a:pPr algn="ctr"/>
            <a:r>
              <a:rPr lang="en-US" dirty="0"/>
              <a:t>Distinguishing business failure, </a:t>
            </a:r>
            <a:br>
              <a:rPr lang="en-US" dirty="0"/>
            </a:br>
            <a:r>
              <a:rPr lang="en-US" dirty="0"/>
              <a:t>audit failure, and audit risk</a:t>
            </a:r>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11</a:t>
            </a:fld>
            <a:endParaRPr lang="en-US" dirty="0">
              <a:solidFill>
                <a:srgbClr val="514A40"/>
              </a:solidFill>
            </a:endParaRPr>
          </a:p>
        </p:txBody>
      </p:sp>
      <p:sp>
        <p:nvSpPr>
          <p:cNvPr id="9" name="Content Placeholder 2"/>
          <p:cNvSpPr txBox="1">
            <a:spLocks/>
          </p:cNvSpPr>
          <p:nvPr/>
        </p:nvSpPr>
        <p:spPr>
          <a:xfrm>
            <a:off x="1060704" y="1481328"/>
            <a:ext cx="10094976" cy="44622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2800" b="1" dirty="0" smtClean="0">
                <a:solidFill>
                  <a:schemeClr val="accent1"/>
                </a:solidFill>
              </a:rPr>
              <a:t>The </a:t>
            </a:r>
            <a:r>
              <a:rPr lang="en-US" sz="2800" b="1" dirty="0">
                <a:solidFill>
                  <a:srgbClr val="50838E"/>
                </a:solidFill>
              </a:rPr>
              <a:t>“</a:t>
            </a:r>
            <a:r>
              <a:rPr lang="en-US" sz="2800" b="1" dirty="0" smtClean="0">
                <a:solidFill>
                  <a:srgbClr val="50838E"/>
                </a:solidFill>
              </a:rPr>
              <a:t>expectation gap</a:t>
            </a:r>
            <a:r>
              <a:rPr lang="en-US" sz="2800" b="1" dirty="0">
                <a:solidFill>
                  <a:srgbClr val="50838E"/>
                </a:solidFill>
              </a:rPr>
              <a:t>”</a:t>
            </a:r>
            <a:r>
              <a:rPr lang="en-US" sz="2800" b="1" dirty="0" smtClean="0">
                <a:solidFill>
                  <a:schemeClr val="accent1"/>
                </a:solidFill>
              </a:rPr>
              <a:t> contributes to the amount of litigation against auditors.</a:t>
            </a:r>
          </a:p>
          <a:p>
            <a:pPr marL="365760" lvl="1" indent="0">
              <a:buNone/>
            </a:pPr>
            <a:r>
              <a:rPr lang="en-US" sz="2400" b="1" dirty="0" smtClean="0">
                <a:solidFill>
                  <a:schemeClr val="accent1"/>
                </a:solidFill>
              </a:rPr>
              <a:t>The </a:t>
            </a:r>
            <a:r>
              <a:rPr lang="en-US" sz="2400" b="1" dirty="0">
                <a:solidFill>
                  <a:srgbClr val="50838E"/>
                </a:solidFill>
              </a:rPr>
              <a:t>“</a:t>
            </a:r>
            <a:r>
              <a:rPr lang="en-US" sz="2400" b="1" dirty="0" smtClean="0">
                <a:solidFill>
                  <a:srgbClr val="50838E"/>
                </a:solidFill>
              </a:rPr>
              <a:t>expectation gap</a:t>
            </a:r>
            <a:r>
              <a:rPr lang="en-US" sz="2400" b="1" dirty="0">
                <a:solidFill>
                  <a:srgbClr val="50838E"/>
                </a:solidFill>
              </a:rPr>
              <a:t>”</a:t>
            </a:r>
            <a:r>
              <a:rPr lang="en-US" sz="2400" b="1" dirty="0" smtClean="0">
                <a:solidFill>
                  <a:schemeClr val="accent1"/>
                </a:solidFill>
              </a:rPr>
              <a:t> refers to the difference between what an </a:t>
            </a:r>
            <a:r>
              <a:rPr lang="en-US" sz="2400" b="1" dirty="0" smtClean="0">
                <a:solidFill>
                  <a:srgbClr val="50838E"/>
                </a:solidFill>
              </a:rPr>
              <a:t>auditor’s responsibilities</a:t>
            </a:r>
            <a:r>
              <a:rPr lang="en-US" sz="2400" b="1" dirty="0" smtClean="0">
                <a:solidFill>
                  <a:schemeClr val="accent1"/>
                </a:solidFill>
              </a:rPr>
              <a:t> are and what the </a:t>
            </a:r>
            <a:r>
              <a:rPr lang="en-US" sz="2400" b="1" dirty="0" smtClean="0">
                <a:solidFill>
                  <a:srgbClr val="50838E"/>
                </a:solidFill>
              </a:rPr>
              <a:t>user expects </a:t>
            </a:r>
            <a:r>
              <a:rPr lang="en-US" sz="2400" b="1" dirty="0" smtClean="0">
                <a:solidFill>
                  <a:schemeClr val="accent1"/>
                </a:solidFill>
              </a:rPr>
              <a:t>from the auditor.</a:t>
            </a:r>
          </a:p>
          <a:p>
            <a:pPr lvl="1"/>
            <a:r>
              <a:rPr lang="en-US" sz="2400" b="1" dirty="0" smtClean="0">
                <a:solidFill>
                  <a:srgbClr val="50838E"/>
                </a:solidFill>
              </a:rPr>
              <a:t>Auditor’s responsibility: </a:t>
            </a:r>
            <a:r>
              <a:rPr lang="en-US" sz="2400" b="1" dirty="0" smtClean="0">
                <a:solidFill>
                  <a:schemeClr val="accent1"/>
                </a:solidFill>
              </a:rPr>
              <a:t>to perform the audit in accordance with auditing standards</a:t>
            </a:r>
          </a:p>
          <a:p>
            <a:pPr lvl="1"/>
            <a:r>
              <a:rPr lang="en-US" sz="2400" b="1" dirty="0" smtClean="0">
                <a:solidFill>
                  <a:srgbClr val="50838E"/>
                </a:solidFill>
              </a:rPr>
              <a:t>User expectation: </a:t>
            </a:r>
            <a:r>
              <a:rPr lang="en-US" sz="2400" b="1" dirty="0" smtClean="0">
                <a:solidFill>
                  <a:schemeClr val="accent1"/>
                </a:solidFill>
              </a:rPr>
              <a:t>is often that the auditor </a:t>
            </a:r>
            <a:r>
              <a:rPr lang="en-US" sz="2400" b="1" dirty="0" smtClean="0">
                <a:solidFill>
                  <a:srgbClr val="50838E"/>
                </a:solidFill>
              </a:rPr>
              <a:t>guarantees</a:t>
            </a:r>
            <a:r>
              <a:rPr lang="en-US" sz="2400" b="1" dirty="0" smtClean="0">
                <a:solidFill>
                  <a:schemeClr val="accent1"/>
                </a:solidFill>
              </a:rPr>
              <a:t> the </a:t>
            </a:r>
            <a:r>
              <a:rPr lang="en-US" sz="2400" b="1" dirty="0" smtClean="0">
                <a:solidFill>
                  <a:srgbClr val="50838E"/>
                </a:solidFill>
              </a:rPr>
              <a:t>accuracy </a:t>
            </a:r>
            <a:r>
              <a:rPr lang="en-US" sz="2400" b="1" dirty="0" smtClean="0">
                <a:solidFill>
                  <a:schemeClr val="accent1"/>
                </a:solidFill>
              </a:rPr>
              <a:t>of the financial statements, and even guarantees the </a:t>
            </a:r>
            <a:r>
              <a:rPr lang="en-US" sz="2400" b="1" dirty="0" smtClean="0">
                <a:solidFill>
                  <a:srgbClr val="50838E"/>
                </a:solidFill>
              </a:rPr>
              <a:t>viability</a:t>
            </a:r>
            <a:r>
              <a:rPr lang="en-US" sz="2400" b="1" dirty="0" smtClean="0">
                <a:solidFill>
                  <a:schemeClr val="accent1"/>
                </a:solidFill>
              </a:rPr>
              <a:t> of the business</a:t>
            </a:r>
          </a:p>
          <a:p>
            <a:pPr marL="365760" lvl="1" indent="0">
              <a:buNone/>
            </a:pPr>
            <a:endParaRPr lang="en-US" sz="2400" dirty="0">
              <a:solidFill>
                <a:srgbClr val="50838E"/>
              </a:solidFill>
            </a:endParaRPr>
          </a:p>
          <a:p>
            <a:pPr marL="365760" lvl="1" indent="0">
              <a:buNone/>
            </a:pPr>
            <a:endParaRPr lang="en-US" sz="2400" dirty="0">
              <a:solidFill>
                <a:schemeClr val="accent1"/>
              </a:solidFill>
            </a:endParaRPr>
          </a:p>
          <a:p>
            <a:pPr marL="45720" indent="0">
              <a:buNone/>
            </a:pPr>
            <a:endParaRPr lang="en-US" sz="2400" dirty="0" smtClean="0">
              <a:solidFill>
                <a:schemeClr val="accent1"/>
              </a:solidFill>
            </a:endParaRPr>
          </a:p>
        </p:txBody>
      </p:sp>
    </p:spTree>
    <p:extLst>
      <p:ext uri="{BB962C8B-B14F-4D97-AF65-F5344CB8AC3E}">
        <p14:creationId xmlns:p14="http://schemas.microsoft.com/office/powerpoint/2010/main" val="42726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12</a:t>
            </a:fld>
            <a:endParaRPr lang="en-US" dirty="0">
              <a:solidFill>
                <a:srgbClr val="514A40"/>
              </a:solidFill>
            </a:endParaRPr>
          </a:p>
        </p:txBody>
      </p:sp>
      <p:sp>
        <p:nvSpPr>
          <p:cNvPr id="3" name="TextBox 2"/>
          <p:cNvSpPr txBox="1"/>
          <p:nvPr/>
        </p:nvSpPr>
        <p:spPr>
          <a:xfrm>
            <a:off x="1929509" y="2397949"/>
            <a:ext cx="833298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5-3</a:t>
            </a:r>
          </a:p>
          <a:p>
            <a:pPr marL="45720" indent="0" algn="ctr">
              <a:buNone/>
            </a:pPr>
            <a:r>
              <a:rPr lang="en-US" sz="3200" b="1" dirty="0">
                <a:solidFill>
                  <a:schemeClr val="accent1"/>
                </a:solidFill>
              </a:rPr>
              <a:t>Use the primary legal concepts and terms concerning </a:t>
            </a:r>
            <a:r>
              <a:rPr lang="en-US" sz="3200" b="1" dirty="0" smtClean="0">
                <a:solidFill>
                  <a:schemeClr val="accent1"/>
                </a:solidFill>
              </a:rPr>
              <a:t>accountants</a:t>
            </a:r>
            <a:r>
              <a:rPr lang="en-US" sz="3200" b="1" dirty="0">
                <a:solidFill>
                  <a:schemeClr val="accent1"/>
                </a:solidFill>
              </a:rPr>
              <a:t>’ liability as a basis for studying legal liability </a:t>
            </a:r>
            <a:r>
              <a:rPr lang="en-US" sz="3200" b="1" dirty="0" smtClean="0">
                <a:solidFill>
                  <a:schemeClr val="accent1"/>
                </a:solidFill>
              </a:rPr>
              <a:t>of </a:t>
            </a:r>
            <a:r>
              <a:rPr lang="en-US" sz="3200" b="1" dirty="0">
                <a:solidFill>
                  <a:schemeClr val="accent1"/>
                </a:solidFill>
              </a:rPr>
              <a:t>auditors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84757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a:bodyPr>
          <a:lstStyle/>
          <a:p>
            <a:pPr algn="ctr"/>
            <a:r>
              <a:rPr lang="en-US" dirty="0" smtClean="0"/>
              <a:t>Legal concepts affecting liability</a:t>
            </a:r>
            <a:br>
              <a:rPr lang="en-US" dirty="0" smtClean="0"/>
            </a:br>
            <a:endParaRPr lang="en-US" dirty="0"/>
          </a:p>
        </p:txBody>
      </p:sp>
      <p:sp>
        <p:nvSpPr>
          <p:cNvPr id="3" name="Content Placeholder 2"/>
          <p:cNvSpPr>
            <a:spLocks noGrp="1"/>
          </p:cNvSpPr>
          <p:nvPr>
            <p:ph idx="1"/>
          </p:nvPr>
        </p:nvSpPr>
        <p:spPr>
          <a:xfrm>
            <a:off x="1403684" y="1330158"/>
            <a:ext cx="10026316" cy="4613442"/>
          </a:xfrm>
        </p:spPr>
        <p:txBody>
          <a:bodyPr>
            <a:normAutofit fontScale="92500" lnSpcReduction="20000"/>
          </a:bodyPr>
          <a:lstStyle/>
          <a:p>
            <a:pPr marL="45720" indent="0">
              <a:buNone/>
            </a:pPr>
            <a:r>
              <a:rPr lang="en-US" sz="3000" b="1" dirty="0" smtClean="0">
                <a:solidFill>
                  <a:schemeClr val="accent1"/>
                </a:solidFill>
              </a:rPr>
              <a:t>Some basic legal concepts involved in determining liability</a:t>
            </a:r>
            <a:r>
              <a:rPr lang="en-US" sz="2800" b="1" dirty="0" smtClean="0">
                <a:solidFill>
                  <a:schemeClr val="accent1"/>
                </a:solidFill>
              </a:rPr>
              <a:t>:</a:t>
            </a:r>
          </a:p>
          <a:p>
            <a:r>
              <a:rPr lang="en-US" sz="2400" b="1" dirty="0" smtClean="0">
                <a:solidFill>
                  <a:srgbClr val="50838E"/>
                </a:solidFill>
              </a:rPr>
              <a:t>Prudent person concept</a:t>
            </a:r>
          </a:p>
          <a:p>
            <a:r>
              <a:rPr lang="en-US" sz="2400" b="1" dirty="0" smtClean="0">
                <a:solidFill>
                  <a:srgbClr val="50838E"/>
                </a:solidFill>
              </a:rPr>
              <a:t>Liability for the acts of others</a:t>
            </a:r>
          </a:p>
          <a:p>
            <a:r>
              <a:rPr lang="en-US" sz="2400" b="1" dirty="0" smtClean="0">
                <a:solidFill>
                  <a:srgbClr val="50838E"/>
                </a:solidFill>
              </a:rPr>
              <a:t>Lack of privileged communication</a:t>
            </a:r>
          </a:p>
          <a:p>
            <a:r>
              <a:rPr lang="en-US" sz="2400" b="1" dirty="0" smtClean="0">
                <a:solidFill>
                  <a:srgbClr val="50838E"/>
                </a:solidFill>
              </a:rPr>
              <a:t>Legal terms affecting CPAs liability</a:t>
            </a:r>
          </a:p>
          <a:p>
            <a:r>
              <a:rPr lang="en-US" sz="2400" b="1" dirty="0" smtClean="0">
                <a:solidFill>
                  <a:srgbClr val="50838E"/>
                </a:solidFill>
              </a:rPr>
              <a:t>Sources of legal liability:</a:t>
            </a:r>
          </a:p>
          <a:p>
            <a:pPr marL="822960" lvl="1" indent="-457200">
              <a:buFont typeface="+mj-lt"/>
              <a:buAutoNum type="arabicPeriod"/>
            </a:pPr>
            <a:r>
              <a:rPr lang="en-US" sz="2200" b="1" dirty="0" smtClean="0">
                <a:solidFill>
                  <a:schemeClr val="accent1"/>
                </a:solidFill>
              </a:rPr>
              <a:t>Liability to clients</a:t>
            </a:r>
          </a:p>
          <a:p>
            <a:pPr marL="822960" lvl="1" indent="-457200">
              <a:buFont typeface="+mj-lt"/>
              <a:buAutoNum type="arabicPeriod"/>
            </a:pPr>
            <a:r>
              <a:rPr lang="en-US" sz="2200" b="1" dirty="0" smtClean="0">
                <a:solidFill>
                  <a:schemeClr val="accent1"/>
                </a:solidFill>
              </a:rPr>
              <a:t>Liability to third parties under common law</a:t>
            </a:r>
          </a:p>
          <a:p>
            <a:pPr marL="822960" lvl="1" indent="-457200">
              <a:buFont typeface="+mj-lt"/>
              <a:buAutoNum type="arabicPeriod"/>
            </a:pPr>
            <a:r>
              <a:rPr lang="en-US" sz="2200" b="1" dirty="0" smtClean="0">
                <a:solidFill>
                  <a:schemeClr val="accent1"/>
                </a:solidFill>
              </a:rPr>
              <a:t>Civil liability under federal securities laws</a:t>
            </a:r>
          </a:p>
          <a:p>
            <a:pPr marL="822960" lvl="1" indent="-457200">
              <a:buFont typeface="+mj-lt"/>
              <a:buAutoNum type="arabicPeriod"/>
            </a:pPr>
            <a:r>
              <a:rPr lang="en-US" sz="2200" b="1" dirty="0" smtClean="0">
                <a:solidFill>
                  <a:schemeClr val="accent1"/>
                </a:solidFill>
              </a:rPr>
              <a:t>Criminal liability</a:t>
            </a:r>
          </a:p>
          <a:p>
            <a:pPr marL="45720" indent="0">
              <a:buNone/>
            </a:pPr>
            <a:r>
              <a:rPr lang="en-US" sz="2400" b="1" dirty="0" smtClean="0">
                <a:solidFill>
                  <a:schemeClr val="accent1"/>
                </a:solidFill>
              </a:rPr>
              <a:t>Some examples of these classifications of liability are included in </a:t>
            </a:r>
            <a:r>
              <a:rPr lang="en-US" sz="2400" b="1" dirty="0" smtClean="0">
                <a:solidFill>
                  <a:srgbClr val="50838E"/>
                </a:solidFill>
              </a:rPr>
              <a:t>Figure 5-1</a:t>
            </a:r>
            <a:r>
              <a:rPr lang="en-US" sz="24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13</a:t>
            </a:fld>
            <a:endParaRPr lang="en-US" dirty="0">
              <a:solidFill>
                <a:srgbClr val="514A40"/>
              </a:solidFill>
            </a:endParaRPr>
          </a:p>
        </p:txBody>
      </p:sp>
    </p:spTree>
    <p:extLst>
      <p:ext uri="{BB962C8B-B14F-4D97-AF65-F5344CB8AC3E}">
        <p14:creationId xmlns:p14="http://schemas.microsoft.com/office/powerpoint/2010/main" val="252897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2249424" y="107935"/>
            <a:ext cx="7749414" cy="6074362"/>
          </a:xfrm>
          <a:prstGeom prst="rect">
            <a:avLst/>
          </a:prstGeom>
        </p:spPr>
      </p:pic>
    </p:spTree>
    <p:extLst>
      <p:ext uri="{BB962C8B-B14F-4D97-AF65-F5344CB8AC3E}">
        <p14:creationId xmlns:p14="http://schemas.microsoft.com/office/powerpoint/2010/main" val="59887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15</a:t>
            </a:fld>
            <a:endParaRPr lang="en-US" dirty="0"/>
          </a:p>
        </p:txBody>
      </p:sp>
      <p:pic>
        <p:nvPicPr>
          <p:cNvPr id="4" name="Picture 3"/>
          <p:cNvPicPr>
            <a:picLocks noChangeAspect="1"/>
          </p:cNvPicPr>
          <p:nvPr/>
        </p:nvPicPr>
        <p:blipFill>
          <a:blip r:embed="rId2"/>
          <a:stretch>
            <a:fillRect/>
          </a:stretch>
        </p:blipFill>
        <p:spPr>
          <a:xfrm>
            <a:off x="560624" y="1245866"/>
            <a:ext cx="11070751" cy="4366267"/>
          </a:xfrm>
          <a:prstGeom prst="rect">
            <a:avLst/>
          </a:prstGeom>
        </p:spPr>
      </p:pic>
    </p:spTree>
    <p:extLst>
      <p:ext uri="{BB962C8B-B14F-4D97-AF65-F5344CB8AC3E}">
        <p14:creationId xmlns:p14="http://schemas.microsoft.com/office/powerpoint/2010/main" val="45552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16</a:t>
            </a:fld>
            <a:endParaRPr lang="en-US" dirty="0">
              <a:solidFill>
                <a:srgbClr val="514A40"/>
              </a:solidFill>
            </a:endParaRPr>
          </a:p>
        </p:txBody>
      </p:sp>
      <p:sp>
        <p:nvSpPr>
          <p:cNvPr id="3" name="TextBox 2"/>
          <p:cNvSpPr txBox="1"/>
          <p:nvPr/>
        </p:nvSpPr>
        <p:spPr>
          <a:xfrm>
            <a:off x="1929509" y="2644170"/>
            <a:ext cx="833298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5-4</a:t>
            </a:r>
          </a:p>
          <a:p>
            <a:pPr marL="45720" indent="0" algn="ctr">
              <a:buNone/>
            </a:pPr>
            <a:r>
              <a:rPr lang="en-US" sz="3200" b="1" dirty="0">
                <a:solidFill>
                  <a:schemeClr val="accent1"/>
                </a:solidFill>
              </a:rPr>
              <a:t>Describe accountants’ liability to clients and related defenses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6354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a:bodyPr>
          <a:lstStyle/>
          <a:p>
            <a:pPr algn="ctr"/>
            <a:r>
              <a:rPr lang="en-US" dirty="0" smtClean="0"/>
              <a:t>Liability to clients</a:t>
            </a:r>
            <a:br>
              <a:rPr lang="en-US" dirty="0" smtClean="0"/>
            </a:br>
            <a:endParaRPr lang="en-US" dirty="0"/>
          </a:p>
        </p:txBody>
      </p:sp>
      <p:sp>
        <p:nvSpPr>
          <p:cNvPr id="3" name="Content Placeholder 2"/>
          <p:cNvSpPr>
            <a:spLocks noGrp="1"/>
          </p:cNvSpPr>
          <p:nvPr>
            <p:ph idx="1"/>
          </p:nvPr>
        </p:nvSpPr>
        <p:spPr>
          <a:xfrm>
            <a:off x="1295400" y="1847088"/>
            <a:ext cx="9601200" cy="4096512"/>
          </a:xfrm>
        </p:spPr>
        <p:txBody>
          <a:bodyPr>
            <a:normAutofit/>
          </a:bodyPr>
          <a:lstStyle/>
          <a:p>
            <a:pPr marL="45720" indent="0">
              <a:buNone/>
            </a:pPr>
            <a:r>
              <a:rPr lang="en-US" sz="2800" b="1" dirty="0" smtClean="0">
                <a:solidFill>
                  <a:schemeClr val="accent1"/>
                </a:solidFill>
              </a:rPr>
              <a:t>The most common source of lawsuits against CPAs is from clients regarding </a:t>
            </a:r>
            <a:r>
              <a:rPr lang="en-US" sz="2800" b="1" dirty="0" smtClean="0">
                <a:solidFill>
                  <a:srgbClr val="50838E"/>
                </a:solidFill>
              </a:rPr>
              <a:t>negligent acts</a:t>
            </a:r>
            <a:r>
              <a:rPr lang="en-US" sz="2800" b="1" dirty="0">
                <a:solidFill>
                  <a:srgbClr val="50838E"/>
                </a:solidFill>
              </a:rPr>
              <a:t>,</a:t>
            </a:r>
            <a:r>
              <a:rPr lang="en-US" sz="2800" b="1" dirty="0" smtClean="0">
                <a:solidFill>
                  <a:schemeClr val="accent1"/>
                </a:solidFill>
              </a:rPr>
              <a:t> which are detailed in </a:t>
            </a:r>
            <a:r>
              <a:rPr lang="en-US" sz="2800" b="1" dirty="0" smtClean="0">
                <a:solidFill>
                  <a:srgbClr val="50838E"/>
                </a:solidFill>
              </a:rPr>
              <a:t>Table 5-1</a:t>
            </a:r>
            <a:r>
              <a:rPr lang="en-US" sz="2800" b="1" dirty="0" smtClean="0">
                <a:solidFill>
                  <a:schemeClr val="accent1"/>
                </a:solidFill>
              </a:rPr>
              <a:t>. </a:t>
            </a:r>
          </a:p>
          <a:p>
            <a:pPr marL="914400" indent="-869950">
              <a:buNone/>
            </a:pPr>
            <a:r>
              <a:rPr lang="en-US" sz="2400" b="1" dirty="0" smtClean="0">
                <a:solidFill>
                  <a:schemeClr val="accent1"/>
                </a:solidFill>
              </a:rPr>
              <a:t>	For example, see summary of </a:t>
            </a:r>
            <a:r>
              <a:rPr lang="en-US" sz="2400" b="1" i="1" dirty="0" err="1" smtClean="0">
                <a:solidFill>
                  <a:schemeClr val="accent1"/>
                </a:solidFill>
              </a:rPr>
              <a:t>Cenco</a:t>
            </a:r>
            <a:r>
              <a:rPr lang="en-US" sz="2400" b="1" i="1" dirty="0" smtClean="0">
                <a:solidFill>
                  <a:schemeClr val="accent1"/>
                </a:solidFill>
              </a:rPr>
              <a:t> </a:t>
            </a:r>
            <a:r>
              <a:rPr lang="en-US" sz="2400" b="1" i="1" dirty="0">
                <a:solidFill>
                  <a:schemeClr val="accent1"/>
                </a:solidFill>
              </a:rPr>
              <a:t>Incorporated v. Seidman &amp; Seidman, </a:t>
            </a:r>
            <a:r>
              <a:rPr lang="en-US" sz="2400" b="1" dirty="0" smtClean="0">
                <a:solidFill>
                  <a:schemeClr val="accent1"/>
                </a:solidFill>
              </a:rPr>
              <a:t>in </a:t>
            </a:r>
            <a:r>
              <a:rPr lang="en-US" sz="2400" b="1" dirty="0">
                <a:solidFill>
                  <a:srgbClr val="50838E"/>
                </a:solidFill>
              </a:rPr>
              <a:t>Figure 5-2.</a:t>
            </a:r>
          </a:p>
          <a:p>
            <a:pPr marL="45720" indent="0">
              <a:buNone/>
            </a:pPr>
            <a:endParaRPr lang="en-US" sz="2800" b="1"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17</a:t>
            </a:fld>
            <a:endParaRPr lang="en-US" dirty="0">
              <a:solidFill>
                <a:srgbClr val="514A40"/>
              </a:solidFill>
            </a:endParaRPr>
          </a:p>
        </p:txBody>
      </p:sp>
    </p:spTree>
    <p:extLst>
      <p:ext uri="{BB962C8B-B14F-4D97-AF65-F5344CB8AC3E}">
        <p14:creationId xmlns:p14="http://schemas.microsoft.com/office/powerpoint/2010/main" val="68459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18</a:t>
            </a:fld>
            <a:endParaRPr lang="en-US" dirty="0"/>
          </a:p>
        </p:txBody>
      </p:sp>
      <p:pic>
        <p:nvPicPr>
          <p:cNvPr id="4" name="Picture 3"/>
          <p:cNvPicPr>
            <a:picLocks noChangeAspect="1"/>
          </p:cNvPicPr>
          <p:nvPr/>
        </p:nvPicPr>
        <p:blipFill>
          <a:blip r:embed="rId2"/>
          <a:stretch>
            <a:fillRect/>
          </a:stretch>
        </p:blipFill>
        <p:spPr>
          <a:xfrm>
            <a:off x="685800" y="467474"/>
            <a:ext cx="10752752" cy="5630670"/>
          </a:xfrm>
          <a:prstGeom prst="rect">
            <a:avLst/>
          </a:prstGeom>
        </p:spPr>
      </p:pic>
    </p:spTree>
    <p:extLst>
      <p:ext uri="{BB962C8B-B14F-4D97-AF65-F5344CB8AC3E}">
        <p14:creationId xmlns:p14="http://schemas.microsoft.com/office/powerpoint/2010/main" val="275740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Autofit/>
          </a:bodyPr>
          <a:lstStyle/>
          <a:p>
            <a:pPr algn="ctr"/>
            <a:r>
              <a:rPr lang="en-US" dirty="0" smtClean="0"/>
              <a:t>Liability to clients</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19</a:t>
            </a:fld>
            <a:endParaRPr lang="en-US" dirty="0">
              <a:solidFill>
                <a:srgbClr val="514A40"/>
              </a:solidFill>
            </a:endParaRPr>
          </a:p>
        </p:txBody>
      </p:sp>
      <p:sp>
        <p:nvSpPr>
          <p:cNvPr id="9" name="Content Placeholder 2"/>
          <p:cNvSpPr txBox="1">
            <a:spLocks/>
          </p:cNvSpPr>
          <p:nvPr/>
        </p:nvSpPr>
        <p:spPr>
          <a:xfrm>
            <a:off x="1060704" y="1481328"/>
            <a:ext cx="10094976" cy="4462272"/>
          </a:xfrm>
          <a:prstGeom prst="rect">
            <a:avLst/>
          </a:prstGeom>
        </p:spPr>
        <p:txBody>
          <a:bodyPr>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3000" b="1" dirty="0" smtClean="0">
                <a:solidFill>
                  <a:schemeClr val="accent1"/>
                </a:solidFill>
              </a:rPr>
              <a:t>Auditors normally use one, or a combination of, the following four defenses with claims filed by clients:</a:t>
            </a:r>
          </a:p>
          <a:p>
            <a:pPr lvl="1"/>
            <a:r>
              <a:rPr lang="en-US" sz="2600" b="1" dirty="0" smtClean="0">
                <a:solidFill>
                  <a:srgbClr val="50838E"/>
                </a:solidFill>
              </a:rPr>
              <a:t>Lack of duty to perform service</a:t>
            </a:r>
          </a:p>
          <a:p>
            <a:pPr lvl="1"/>
            <a:r>
              <a:rPr lang="en-US" sz="2600" b="1" dirty="0" err="1" smtClean="0">
                <a:solidFill>
                  <a:srgbClr val="50838E"/>
                </a:solidFill>
              </a:rPr>
              <a:t>Nonnegligent</a:t>
            </a:r>
            <a:r>
              <a:rPr lang="en-US" sz="2600" b="1" dirty="0" smtClean="0">
                <a:solidFill>
                  <a:srgbClr val="50838E"/>
                </a:solidFill>
              </a:rPr>
              <a:t> performance</a:t>
            </a:r>
          </a:p>
          <a:p>
            <a:pPr lvl="1"/>
            <a:r>
              <a:rPr lang="en-US" sz="2600" b="1" dirty="0" smtClean="0">
                <a:solidFill>
                  <a:srgbClr val="50838E"/>
                </a:solidFill>
              </a:rPr>
              <a:t>Contributory negligence</a:t>
            </a:r>
          </a:p>
          <a:p>
            <a:pPr lvl="1"/>
            <a:r>
              <a:rPr lang="en-US" sz="2600" b="1" dirty="0" smtClean="0">
                <a:solidFill>
                  <a:srgbClr val="50838E"/>
                </a:solidFill>
              </a:rPr>
              <a:t>Absence of causal connection</a:t>
            </a:r>
          </a:p>
          <a:p>
            <a:pPr marL="365760" lvl="1" indent="0">
              <a:buNone/>
            </a:pPr>
            <a:r>
              <a:rPr lang="en-US" sz="2800" b="1" dirty="0" smtClean="0">
                <a:solidFill>
                  <a:srgbClr val="50838E"/>
                </a:solidFill>
              </a:rPr>
              <a:t>Figure 5-3 </a:t>
            </a:r>
            <a:r>
              <a:rPr lang="en-US" sz="2800" b="1" dirty="0" smtClean="0">
                <a:solidFill>
                  <a:schemeClr val="accent1"/>
                </a:solidFill>
              </a:rPr>
              <a:t>discusses a case in which the auditor was not engaged to perform an audit. As a result of this case, auditors and clients typically sign engagement letters detailing the expectations of the engagement.</a:t>
            </a:r>
            <a:endParaRPr lang="en-US" sz="2800" b="1" dirty="0">
              <a:solidFill>
                <a:schemeClr val="accent1"/>
              </a:solidFill>
            </a:endParaRPr>
          </a:p>
          <a:p>
            <a:pPr marL="365760" lvl="1" indent="0">
              <a:buNone/>
            </a:pPr>
            <a:endParaRPr lang="en-US" sz="2400" dirty="0">
              <a:solidFill>
                <a:schemeClr val="accent1"/>
              </a:solidFill>
            </a:endParaRPr>
          </a:p>
          <a:p>
            <a:pPr marL="45720" indent="0">
              <a:buNone/>
            </a:pPr>
            <a:endParaRPr lang="en-US" sz="2400" dirty="0" smtClean="0">
              <a:solidFill>
                <a:schemeClr val="accent1"/>
              </a:solidFill>
            </a:endParaRPr>
          </a:p>
        </p:txBody>
      </p:sp>
    </p:spTree>
    <p:extLst>
      <p:ext uri="{BB962C8B-B14F-4D97-AF65-F5344CB8AC3E}">
        <p14:creationId xmlns:p14="http://schemas.microsoft.com/office/powerpoint/2010/main" val="4736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Chapter </a:t>
            </a:r>
            <a:r>
              <a:rPr lang="en-US" sz="3600" dirty="0" smtClean="0">
                <a:solidFill>
                  <a:srgbClr val="50838E"/>
                </a:solidFill>
              </a:rPr>
              <a:t>5 </a:t>
            </a:r>
            <a:r>
              <a:rPr lang="en-US" sz="3600" dirty="0">
                <a:solidFill>
                  <a:srgbClr val="50838E"/>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86000" y="1016000"/>
            <a:ext cx="9176656" cy="4927600"/>
          </a:xfrm>
        </p:spPr>
        <p:txBody>
          <a:bodyPr>
            <a:normAutofit fontScale="25000" lnSpcReduction="20000"/>
          </a:bodyPr>
          <a:lstStyle/>
          <a:p>
            <a:endParaRPr lang="en-US" dirty="0">
              <a:solidFill>
                <a:schemeClr val="accent1"/>
              </a:solidFill>
            </a:endParaRPr>
          </a:p>
          <a:p>
            <a:pPr marL="45720" indent="0">
              <a:buNone/>
            </a:pPr>
            <a:endParaRPr lang="en-US" sz="9600" dirty="0" smtClean="0">
              <a:solidFill>
                <a:schemeClr val="accent1"/>
              </a:solidFill>
            </a:endParaRPr>
          </a:p>
          <a:p>
            <a:pPr marL="45720" indent="0">
              <a:buNone/>
            </a:pPr>
            <a:r>
              <a:rPr lang="en-US" sz="9600" dirty="0" smtClean="0">
                <a:solidFill>
                  <a:schemeClr val="accent1"/>
                </a:solidFill>
              </a:rPr>
              <a:t>5-1  Understand the litigious environment in which CPAs practice.</a:t>
            </a:r>
            <a:endParaRPr lang="en-US" sz="9600" dirty="0">
              <a:solidFill>
                <a:schemeClr val="accent1"/>
              </a:solidFill>
            </a:endParaRPr>
          </a:p>
          <a:p>
            <a:pPr marL="45720" indent="0">
              <a:buNone/>
            </a:pPr>
            <a:r>
              <a:rPr lang="en-US" sz="9600" dirty="0">
                <a:solidFill>
                  <a:schemeClr val="accent1"/>
                </a:solidFill>
              </a:rPr>
              <a:t>5</a:t>
            </a:r>
            <a:r>
              <a:rPr lang="en-US" sz="9600" dirty="0" smtClean="0">
                <a:solidFill>
                  <a:schemeClr val="accent1"/>
                </a:solidFill>
              </a:rPr>
              <a:t>-2  Explain why the failure of financial statement users to</a:t>
            </a:r>
          </a:p>
          <a:p>
            <a:pPr marL="45720" indent="0">
              <a:buNone/>
            </a:pPr>
            <a:r>
              <a:rPr lang="en-US" sz="9600" dirty="0">
                <a:solidFill>
                  <a:schemeClr val="accent1"/>
                </a:solidFill>
              </a:rPr>
              <a:t> </a:t>
            </a:r>
            <a:r>
              <a:rPr lang="en-US" sz="9600" dirty="0" smtClean="0">
                <a:solidFill>
                  <a:schemeClr val="accent1"/>
                </a:solidFill>
              </a:rPr>
              <a:t>        differentiate among business failure, audit failure, and audit risk </a:t>
            </a:r>
          </a:p>
          <a:p>
            <a:pPr marL="45720" indent="0">
              <a:buNone/>
            </a:pPr>
            <a:r>
              <a:rPr lang="en-US" sz="9600" dirty="0">
                <a:solidFill>
                  <a:schemeClr val="accent1"/>
                </a:solidFill>
              </a:rPr>
              <a:t> </a:t>
            </a:r>
            <a:r>
              <a:rPr lang="en-US" sz="9600" dirty="0" smtClean="0">
                <a:solidFill>
                  <a:schemeClr val="accent1"/>
                </a:solidFill>
              </a:rPr>
              <a:t>        has resulted in lawsuits.</a:t>
            </a:r>
            <a:endParaRPr lang="en-US" sz="9600" dirty="0">
              <a:solidFill>
                <a:schemeClr val="accent1"/>
              </a:solidFill>
            </a:endParaRPr>
          </a:p>
          <a:p>
            <a:pPr marL="45720" indent="0">
              <a:buNone/>
            </a:pPr>
            <a:r>
              <a:rPr lang="en-US" sz="9600" dirty="0" smtClean="0">
                <a:solidFill>
                  <a:schemeClr val="accent1"/>
                </a:solidFill>
              </a:rPr>
              <a:t>5-3  Use the primary legal concepts and terms concerning </a:t>
            </a:r>
          </a:p>
          <a:p>
            <a:pPr marL="45720" indent="0">
              <a:buNone/>
            </a:pPr>
            <a:r>
              <a:rPr lang="en-US" sz="9600" dirty="0">
                <a:solidFill>
                  <a:schemeClr val="accent1"/>
                </a:solidFill>
              </a:rPr>
              <a:t> </a:t>
            </a:r>
            <a:r>
              <a:rPr lang="en-US" sz="9600" dirty="0" smtClean="0">
                <a:solidFill>
                  <a:schemeClr val="accent1"/>
                </a:solidFill>
              </a:rPr>
              <a:t>        accountants’ liability as a basis for studying legal liability of</a:t>
            </a:r>
          </a:p>
          <a:p>
            <a:pPr marL="45720" indent="0">
              <a:buNone/>
            </a:pPr>
            <a:r>
              <a:rPr lang="en-US" sz="9600" dirty="0">
                <a:solidFill>
                  <a:schemeClr val="accent1"/>
                </a:solidFill>
              </a:rPr>
              <a:t> </a:t>
            </a:r>
            <a:r>
              <a:rPr lang="en-US" sz="9600" dirty="0" smtClean="0">
                <a:solidFill>
                  <a:schemeClr val="accent1"/>
                </a:solidFill>
              </a:rPr>
              <a:t>        auditors.</a:t>
            </a:r>
          </a:p>
          <a:p>
            <a:pPr marL="45720" indent="0">
              <a:buNone/>
            </a:pPr>
            <a:r>
              <a:rPr lang="en-US" sz="9600" dirty="0">
                <a:solidFill>
                  <a:schemeClr val="accent1"/>
                </a:solidFill>
              </a:rPr>
              <a:t>5-4  Describe accountants’ liability to clients and related defenses. </a:t>
            </a:r>
          </a:p>
          <a:p>
            <a:pPr marL="45720" indent="0">
              <a:buNone/>
            </a:pPr>
            <a:endParaRPr lang="en-US" sz="9600" dirty="0">
              <a:solidFill>
                <a:schemeClr val="accent1"/>
              </a:solidFill>
            </a:endParaRPr>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5-2</a:t>
            </a: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20</a:t>
            </a:fld>
            <a:endParaRPr lang="en-US" dirty="0"/>
          </a:p>
        </p:txBody>
      </p:sp>
      <p:pic>
        <p:nvPicPr>
          <p:cNvPr id="4" name="Picture 3"/>
          <p:cNvPicPr>
            <a:picLocks noChangeAspect="1"/>
          </p:cNvPicPr>
          <p:nvPr/>
        </p:nvPicPr>
        <p:blipFill>
          <a:blip r:embed="rId3"/>
          <a:stretch>
            <a:fillRect/>
          </a:stretch>
        </p:blipFill>
        <p:spPr>
          <a:xfrm>
            <a:off x="2011680" y="85986"/>
            <a:ext cx="7456806" cy="6132308"/>
          </a:xfrm>
          <a:prstGeom prst="rect">
            <a:avLst/>
          </a:prstGeom>
        </p:spPr>
      </p:pic>
    </p:spTree>
    <p:extLst>
      <p:ext uri="{BB962C8B-B14F-4D97-AF65-F5344CB8AC3E}">
        <p14:creationId xmlns:p14="http://schemas.microsoft.com/office/powerpoint/2010/main" val="9515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21</a:t>
            </a:fld>
            <a:endParaRPr lang="en-US" dirty="0">
              <a:solidFill>
                <a:srgbClr val="514A40"/>
              </a:solidFill>
            </a:endParaRPr>
          </a:p>
        </p:txBody>
      </p:sp>
      <p:sp>
        <p:nvSpPr>
          <p:cNvPr id="3" name="TextBox 2"/>
          <p:cNvSpPr txBox="1"/>
          <p:nvPr/>
        </p:nvSpPr>
        <p:spPr>
          <a:xfrm>
            <a:off x="1929509" y="2397949"/>
            <a:ext cx="833298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5-5</a:t>
            </a:r>
          </a:p>
          <a:p>
            <a:pPr marL="45720" indent="0" algn="ctr">
              <a:buNone/>
            </a:pPr>
            <a:r>
              <a:rPr lang="en-US" sz="3200" b="1" dirty="0">
                <a:solidFill>
                  <a:schemeClr val="accent1"/>
                </a:solidFill>
              </a:rPr>
              <a:t>Describe accountants’ liability to </a:t>
            </a:r>
            <a:endParaRPr lang="en-US" sz="3200" b="1" dirty="0" smtClean="0">
              <a:solidFill>
                <a:schemeClr val="accent1"/>
              </a:solidFill>
            </a:endParaRPr>
          </a:p>
          <a:p>
            <a:pPr marL="45720" indent="0" algn="ctr">
              <a:buNone/>
            </a:pPr>
            <a:r>
              <a:rPr lang="en-US" sz="3200" b="1" dirty="0" smtClean="0">
                <a:solidFill>
                  <a:schemeClr val="accent1"/>
                </a:solidFill>
              </a:rPr>
              <a:t>third </a:t>
            </a:r>
            <a:r>
              <a:rPr lang="en-US" sz="3200" b="1" dirty="0">
                <a:solidFill>
                  <a:schemeClr val="accent1"/>
                </a:solidFill>
              </a:rPr>
              <a:t>parties under </a:t>
            </a:r>
            <a:r>
              <a:rPr lang="en-US" sz="3200" b="1" dirty="0" smtClean="0">
                <a:solidFill>
                  <a:schemeClr val="accent1"/>
                </a:solidFill>
              </a:rPr>
              <a:t>common </a:t>
            </a:r>
            <a:r>
              <a:rPr lang="en-US" sz="3200" b="1" dirty="0">
                <a:solidFill>
                  <a:schemeClr val="accent1"/>
                </a:solidFill>
              </a:rPr>
              <a:t>law and related defenses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60820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fontScale="90000"/>
          </a:bodyPr>
          <a:lstStyle/>
          <a:p>
            <a:pPr algn="ctr"/>
            <a:r>
              <a:rPr lang="en-US" dirty="0" smtClean="0"/>
              <a:t>Liability to third parties under common law</a:t>
            </a:r>
            <a:br>
              <a:rPr lang="en-US" dirty="0" smtClean="0"/>
            </a:br>
            <a:endParaRPr lang="en-US" dirty="0"/>
          </a:p>
        </p:txBody>
      </p:sp>
      <p:sp>
        <p:nvSpPr>
          <p:cNvPr id="3" name="Content Placeholder 2"/>
          <p:cNvSpPr>
            <a:spLocks noGrp="1"/>
          </p:cNvSpPr>
          <p:nvPr>
            <p:ph idx="1"/>
          </p:nvPr>
        </p:nvSpPr>
        <p:spPr>
          <a:xfrm>
            <a:off x="1403684" y="1261872"/>
            <a:ext cx="10061448" cy="4873752"/>
          </a:xfrm>
        </p:spPr>
        <p:txBody>
          <a:bodyPr>
            <a:normAutofit/>
          </a:bodyPr>
          <a:lstStyle/>
          <a:p>
            <a:pPr marL="45720" indent="0">
              <a:buNone/>
            </a:pPr>
            <a:r>
              <a:rPr lang="en-US" sz="2400" b="1" dirty="0" smtClean="0">
                <a:solidFill>
                  <a:schemeClr val="accent1"/>
                </a:solidFill>
              </a:rPr>
              <a:t>The </a:t>
            </a:r>
            <a:r>
              <a:rPr lang="en-US" sz="2400" b="1" dirty="0" err="1" smtClean="0">
                <a:solidFill>
                  <a:srgbClr val="50838E"/>
                </a:solidFill>
              </a:rPr>
              <a:t>Ultramares</a:t>
            </a:r>
            <a:r>
              <a:rPr lang="en-US" sz="2400" b="1" dirty="0" smtClean="0">
                <a:solidFill>
                  <a:srgbClr val="50838E"/>
                </a:solidFill>
              </a:rPr>
              <a:t> Doctrine </a:t>
            </a:r>
            <a:r>
              <a:rPr lang="en-US" sz="2400" b="1" dirty="0" smtClean="0">
                <a:solidFill>
                  <a:schemeClr val="accent1"/>
                </a:solidFill>
              </a:rPr>
              <a:t>resulted from a precedent-setting auditing case from 1931.</a:t>
            </a:r>
          </a:p>
          <a:p>
            <a:pPr marL="45720" indent="0">
              <a:buNone/>
            </a:pPr>
            <a:r>
              <a:rPr lang="en-US" sz="2400" b="1" dirty="0" smtClean="0">
                <a:solidFill>
                  <a:schemeClr val="accent1"/>
                </a:solidFill>
              </a:rPr>
              <a:t>Even </a:t>
            </a:r>
            <a:r>
              <a:rPr lang="en-US" sz="2400" b="1" dirty="0">
                <a:solidFill>
                  <a:schemeClr val="accent1"/>
                </a:solidFill>
              </a:rPr>
              <a:t>though the auditors were </a:t>
            </a:r>
            <a:r>
              <a:rPr lang="en-US" sz="2400" b="1" dirty="0" smtClean="0">
                <a:solidFill>
                  <a:schemeClr val="accent1"/>
                </a:solidFill>
              </a:rPr>
              <a:t>negligent, they were not liable to the creditors because the creditors were not the </a:t>
            </a:r>
            <a:r>
              <a:rPr lang="en-US" sz="2400" b="1" dirty="0" smtClean="0">
                <a:solidFill>
                  <a:srgbClr val="50838E"/>
                </a:solidFill>
              </a:rPr>
              <a:t>primary beneficiary.</a:t>
            </a:r>
            <a:endParaRPr lang="en-US" sz="2400" b="1"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22</a:t>
            </a:fld>
            <a:endParaRPr lang="en-US" dirty="0">
              <a:solidFill>
                <a:srgbClr val="514A40"/>
              </a:solidFill>
            </a:endParaRPr>
          </a:p>
        </p:txBody>
      </p:sp>
      <p:pic>
        <p:nvPicPr>
          <p:cNvPr id="7" name="Picture 6"/>
          <p:cNvPicPr>
            <a:picLocks noChangeAspect="1"/>
          </p:cNvPicPr>
          <p:nvPr/>
        </p:nvPicPr>
        <p:blipFill>
          <a:blip r:embed="rId2"/>
          <a:stretch>
            <a:fillRect/>
          </a:stretch>
        </p:blipFill>
        <p:spPr>
          <a:xfrm>
            <a:off x="1749848" y="2977383"/>
            <a:ext cx="8692304" cy="3252301"/>
          </a:xfrm>
          <a:prstGeom prst="rect">
            <a:avLst/>
          </a:prstGeom>
        </p:spPr>
      </p:pic>
    </p:spTree>
    <p:extLst>
      <p:ext uri="{BB962C8B-B14F-4D97-AF65-F5344CB8AC3E}">
        <p14:creationId xmlns:p14="http://schemas.microsoft.com/office/powerpoint/2010/main" val="424652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521208"/>
            <a:ext cx="10137648" cy="774192"/>
          </a:xfrm>
        </p:spPr>
        <p:txBody>
          <a:bodyPr>
            <a:noAutofit/>
          </a:bodyPr>
          <a:lstStyle/>
          <a:p>
            <a:pPr algn="ctr"/>
            <a:r>
              <a:rPr lang="en-US" dirty="0" smtClean="0"/>
              <a:t/>
            </a:r>
            <a:br>
              <a:rPr lang="en-US" dirty="0" smtClean="0"/>
            </a:br>
            <a:r>
              <a:rPr lang="en-US" dirty="0"/>
              <a:t/>
            </a:r>
            <a:br>
              <a:rPr lang="en-US" dirty="0"/>
            </a:br>
            <a:r>
              <a:rPr lang="en-US" sz="2800" dirty="0" smtClean="0"/>
              <a:t>Liability </a:t>
            </a:r>
            <a:r>
              <a:rPr lang="en-US" sz="2800" dirty="0"/>
              <a:t>to third parties under common </a:t>
            </a:r>
            <a:r>
              <a:rPr lang="en-US" sz="2800" dirty="0" smtClean="0"/>
              <a:t>law (cont.)</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23</a:t>
            </a:fld>
            <a:endParaRPr lang="en-US" dirty="0">
              <a:solidFill>
                <a:srgbClr val="514A40"/>
              </a:solidFill>
            </a:endParaRPr>
          </a:p>
        </p:txBody>
      </p:sp>
      <p:sp>
        <p:nvSpPr>
          <p:cNvPr id="9" name="Content Placeholder 2"/>
          <p:cNvSpPr txBox="1">
            <a:spLocks/>
          </p:cNvSpPr>
          <p:nvPr/>
        </p:nvSpPr>
        <p:spPr>
          <a:xfrm>
            <a:off x="384048" y="1088136"/>
            <a:ext cx="11219688" cy="485546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2200" b="1" dirty="0" smtClean="0">
                <a:solidFill>
                  <a:schemeClr val="accent1"/>
                </a:solidFill>
              </a:rPr>
              <a:t>Courts have since broadened the </a:t>
            </a:r>
            <a:r>
              <a:rPr lang="en-US" sz="2200" b="1" dirty="0" err="1" smtClean="0">
                <a:solidFill>
                  <a:schemeClr val="accent1"/>
                </a:solidFill>
              </a:rPr>
              <a:t>Ultramares</a:t>
            </a:r>
            <a:r>
              <a:rPr lang="en-US" sz="2200" b="1" dirty="0" smtClean="0">
                <a:solidFill>
                  <a:schemeClr val="accent1"/>
                </a:solidFill>
              </a:rPr>
              <a:t> Doctrine to include third parties who are considered </a:t>
            </a:r>
            <a:r>
              <a:rPr lang="en-US" sz="2200" b="1" dirty="0" smtClean="0">
                <a:solidFill>
                  <a:srgbClr val="50838E"/>
                </a:solidFill>
              </a:rPr>
              <a:t>foreseen users.</a:t>
            </a:r>
          </a:p>
          <a:p>
            <a:pPr marL="365760" lvl="1" indent="0">
              <a:buNone/>
            </a:pPr>
            <a:r>
              <a:rPr lang="en-US" sz="2200" b="1" dirty="0" smtClean="0">
                <a:solidFill>
                  <a:srgbClr val="50838E"/>
                </a:solidFill>
              </a:rPr>
              <a:t>Foreseen users </a:t>
            </a:r>
            <a:r>
              <a:rPr lang="en-US" sz="2200" b="1" dirty="0" smtClean="0">
                <a:solidFill>
                  <a:schemeClr val="accent1"/>
                </a:solidFill>
              </a:rPr>
              <a:t>are a class of users that the auditor knows will rely on the financial statement. The </a:t>
            </a:r>
            <a:r>
              <a:rPr lang="en-US" sz="2200" b="1" i="1" dirty="0" err="1" smtClean="0">
                <a:solidFill>
                  <a:schemeClr val="accent1"/>
                </a:solidFill>
              </a:rPr>
              <a:t>Rusch</a:t>
            </a:r>
            <a:r>
              <a:rPr lang="en-US" sz="2200" b="1" i="1" dirty="0" smtClean="0">
                <a:solidFill>
                  <a:schemeClr val="accent1"/>
                </a:solidFill>
              </a:rPr>
              <a:t> Factors </a:t>
            </a:r>
            <a:r>
              <a:rPr lang="en-US" sz="2200" b="1" dirty="0" smtClean="0">
                <a:solidFill>
                  <a:schemeClr val="accent1"/>
                </a:solidFill>
              </a:rPr>
              <a:t>case in </a:t>
            </a:r>
            <a:r>
              <a:rPr lang="en-US" sz="2200" b="1" dirty="0" smtClean="0">
                <a:solidFill>
                  <a:srgbClr val="50838E"/>
                </a:solidFill>
              </a:rPr>
              <a:t>Figure 5-5 </a:t>
            </a:r>
            <a:r>
              <a:rPr lang="en-US" sz="2200" b="1" dirty="0" smtClean="0">
                <a:solidFill>
                  <a:schemeClr val="accent1"/>
                </a:solidFill>
              </a:rPr>
              <a:t>involves foreseen users.</a:t>
            </a:r>
            <a:endParaRPr lang="en-US" sz="2200" b="1" dirty="0">
              <a:solidFill>
                <a:srgbClr val="50838E"/>
              </a:solidFill>
            </a:endParaRPr>
          </a:p>
          <a:p>
            <a:pPr marL="45720" indent="0">
              <a:buNone/>
            </a:pPr>
            <a:endParaRPr lang="en-US" sz="2400" dirty="0" smtClean="0">
              <a:solidFill>
                <a:schemeClr val="accent1"/>
              </a:solidFill>
            </a:endParaRPr>
          </a:p>
        </p:txBody>
      </p:sp>
      <p:pic>
        <p:nvPicPr>
          <p:cNvPr id="5" name="Picture 4"/>
          <p:cNvPicPr>
            <a:picLocks noChangeAspect="1"/>
          </p:cNvPicPr>
          <p:nvPr/>
        </p:nvPicPr>
        <p:blipFill>
          <a:blip r:embed="rId3"/>
          <a:stretch>
            <a:fillRect/>
          </a:stretch>
        </p:blipFill>
        <p:spPr>
          <a:xfrm>
            <a:off x="1153014" y="2624328"/>
            <a:ext cx="9982558" cy="3597044"/>
          </a:xfrm>
          <a:prstGeom prst="rect">
            <a:avLst/>
          </a:prstGeom>
        </p:spPr>
      </p:pic>
    </p:spTree>
    <p:extLst>
      <p:ext uri="{BB962C8B-B14F-4D97-AF65-F5344CB8AC3E}">
        <p14:creationId xmlns:p14="http://schemas.microsoft.com/office/powerpoint/2010/main" val="26957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52" y="521208"/>
            <a:ext cx="10137648" cy="774192"/>
          </a:xfrm>
        </p:spPr>
        <p:txBody>
          <a:bodyPr>
            <a:noAutofit/>
          </a:bodyPr>
          <a:lstStyle/>
          <a:p>
            <a:pPr algn="ctr"/>
            <a:r>
              <a:rPr lang="en-US" dirty="0" smtClean="0"/>
              <a:t/>
            </a:r>
            <a:br>
              <a:rPr lang="en-US" dirty="0" smtClean="0"/>
            </a:br>
            <a:r>
              <a:rPr lang="en-US" dirty="0"/>
              <a:t/>
            </a:r>
            <a:br>
              <a:rPr lang="en-US" dirty="0"/>
            </a:br>
            <a:r>
              <a:rPr lang="en-US" sz="2800" dirty="0" smtClean="0"/>
              <a:t>Liability </a:t>
            </a:r>
            <a:r>
              <a:rPr lang="en-US" sz="2800" dirty="0"/>
              <a:t>to third parties under common </a:t>
            </a:r>
            <a:r>
              <a:rPr lang="en-US" sz="2800" dirty="0" smtClean="0"/>
              <a:t>law (cont.)</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24</a:t>
            </a:fld>
            <a:endParaRPr lang="en-US" dirty="0">
              <a:solidFill>
                <a:srgbClr val="514A40"/>
              </a:solidFill>
            </a:endParaRPr>
          </a:p>
        </p:txBody>
      </p:sp>
      <p:sp>
        <p:nvSpPr>
          <p:cNvPr id="9" name="Content Placeholder 2"/>
          <p:cNvSpPr txBox="1">
            <a:spLocks/>
          </p:cNvSpPr>
          <p:nvPr/>
        </p:nvSpPr>
        <p:spPr>
          <a:xfrm>
            <a:off x="512064" y="1004286"/>
            <a:ext cx="11219688" cy="485546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200" b="1" dirty="0" smtClean="0">
                <a:solidFill>
                  <a:schemeClr val="accent1"/>
                </a:solidFill>
              </a:rPr>
              <a:t>The broadest interpretation of third-party beneficiaries is the concept of </a:t>
            </a:r>
            <a:r>
              <a:rPr lang="en-US" sz="2200" b="1" dirty="0" smtClean="0">
                <a:solidFill>
                  <a:srgbClr val="50838E"/>
                </a:solidFill>
              </a:rPr>
              <a:t>foreseeable users. </a:t>
            </a:r>
            <a:r>
              <a:rPr lang="en-US" sz="2200" b="1" dirty="0" smtClean="0">
                <a:solidFill>
                  <a:schemeClr val="accent1"/>
                </a:solidFill>
              </a:rPr>
              <a:t>This includes any user that the auditor should have reasonably been able to foresee as a likely user of the client’s financial statements. </a:t>
            </a:r>
            <a:r>
              <a:rPr lang="en-US" sz="2200" b="1" dirty="0" smtClean="0">
                <a:solidFill>
                  <a:srgbClr val="50838E"/>
                </a:solidFill>
              </a:rPr>
              <a:t>Table 5-2 </a:t>
            </a:r>
            <a:r>
              <a:rPr lang="en-US" sz="2200" b="1" dirty="0" smtClean="0">
                <a:solidFill>
                  <a:schemeClr val="accent1"/>
                </a:solidFill>
              </a:rPr>
              <a:t>summarizes the different approaches to third-party liability under common law.</a:t>
            </a:r>
          </a:p>
        </p:txBody>
      </p:sp>
      <p:pic>
        <p:nvPicPr>
          <p:cNvPr id="6" name="Picture 5"/>
          <p:cNvPicPr>
            <a:picLocks noChangeAspect="1"/>
          </p:cNvPicPr>
          <p:nvPr/>
        </p:nvPicPr>
        <p:blipFill>
          <a:blip r:embed="rId2"/>
          <a:stretch>
            <a:fillRect/>
          </a:stretch>
        </p:blipFill>
        <p:spPr>
          <a:xfrm>
            <a:off x="905256" y="2412664"/>
            <a:ext cx="10213848" cy="3822734"/>
          </a:xfrm>
          <a:prstGeom prst="rect">
            <a:avLst/>
          </a:prstGeom>
        </p:spPr>
      </p:pic>
    </p:spTree>
    <p:extLst>
      <p:ext uri="{BB962C8B-B14F-4D97-AF65-F5344CB8AC3E}">
        <p14:creationId xmlns:p14="http://schemas.microsoft.com/office/powerpoint/2010/main" val="41829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21208"/>
            <a:ext cx="10165080" cy="1051560"/>
          </a:xfrm>
        </p:spPr>
        <p:txBody>
          <a:bodyPr>
            <a:noAutofit/>
          </a:bodyPr>
          <a:lstStyle/>
          <a:p>
            <a:pPr algn="ctr"/>
            <a:r>
              <a:rPr lang="en-US" dirty="0" smtClean="0"/>
              <a:t/>
            </a:r>
            <a:br>
              <a:rPr lang="en-US" dirty="0" smtClean="0"/>
            </a:br>
            <a:r>
              <a:rPr lang="en-US" dirty="0"/>
              <a:t/>
            </a:r>
            <a:br>
              <a:rPr lang="en-US" dirty="0"/>
            </a:br>
            <a:r>
              <a:rPr lang="en-US" sz="2800" dirty="0" smtClean="0"/>
              <a:t>Liability </a:t>
            </a:r>
            <a:r>
              <a:rPr lang="en-US" sz="2800" dirty="0"/>
              <a:t>to third parties under common </a:t>
            </a:r>
            <a:r>
              <a:rPr lang="en-US" sz="2800" dirty="0" smtClean="0"/>
              <a:t>law (cont.)</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25</a:t>
            </a:fld>
            <a:endParaRPr lang="en-US" dirty="0">
              <a:solidFill>
                <a:srgbClr val="514A40"/>
              </a:solidFill>
            </a:endParaRPr>
          </a:p>
        </p:txBody>
      </p:sp>
      <p:sp>
        <p:nvSpPr>
          <p:cNvPr id="9" name="Content Placeholder 2"/>
          <p:cNvSpPr txBox="1">
            <a:spLocks/>
          </p:cNvSpPr>
          <p:nvPr/>
        </p:nvSpPr>
        <p:spPr>
          <a:xfrm>
            <a:off x="960120" y="1810512"/>
            <a:ext cx="9238238" cy="404923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None/>
            </a:pPr>
            <a:r>
              <a:rPr lang="en-US" sz="2800" b="1" dirty="0" smtClean="0">
                <a:solidFill>
                  <a:schemeClr val="accent1"/>
                </a:solidFill>
              </a:rPr>
              <a:t>Auditor Defenses Against Third-Party Suits</a:t>
            </a:r>
          </a:p>
          <a:p>
            <a:pPr marL="45720" indent="0">
              <a:buNone/>
            </a:pPr>
            <a:r>
              <a:rPr lang="en-US" sz="2800" b="1" dirty="0" smtClean="0">
                <a:solidFill>
                  <a:schemeClr val="accent1"/>
                </a:solidFill>
              </a:rPr>
              <a:t>Of the four defenses that are available to auditors in suits against them by clients, three are also available in suits against them by third parties:</a:t>
            </a:r>
          </a:p>
          <a:p>
            <a:pPr lvl="1"/>
            <a:r>
              <a:rPr lang="en-US" sz="2600" b="1" dirty="0">
                <a:solidFill>
                  <a:srgbClr val="50838E"/>
                </a:solidFill>
              </a:rPr>
              <a:t>Lack of duty to perform </a:t>
            </a:r>
            <a:r>
              <a:rPr lang="en-US" sz="2600" b="1" dirty="0" smtClean="0">
                <a:solidFill>
                  <a:srgbClr val="50838E"/>
                </a:solidFill>
              </a:rPr>
              <a:t>service</a:t>
            </a:r>
            <a:endParaRPr lang="en-US" sz="2600" b="1" dirty="0">
              <a:solidFill>
                <a:srgbClr val="50838E"/>
              </a:solidFill>
            </a:endParaRPr>
          </a:p>
          <a:p>
            <a:pPr lvl="1"/>
            <a:r>
              <a:rPr lang="en-US" sz="2600" b="1" dirty="0" err="1">
                <a:solidFill>
                  <a:srgbClr val="50838E"/>
                </a:solidFill>
              </a:rPr>
              <a:t>Nonnegligent</a:t>
            </a:r>
            <a:r>
              <a:rPr lang="en-US" sz="2600" b="1" dirty="0">
                <a:solidFill>
                  <a:srgbClr val="50838E"/>
                </a:solidFill>
              </a:rPr>
              <a:t> </a:t>
            </a:r>
            <a:r>
              <a:rPr lang="en-US" sz="2600" b="1" dirty="0" smtClean="0">
                <a:solidFill>
                  <a:srgbClr val="50838E"/>
                </a:solidFill>
              </a:rPr>
              <a:t>performance</a:t>
            </a:r>
          </a:p>
          <a:p>
            <a:pPr lvl="1"/>
            <a:r>
              <a:rPr lang="en-US" sz="2600" b="1" dirty="0">
                <a:solidFill>
                  <a:srgbClr val="50838E"/>
                </a:solidFill>
              </a:rPr>
              <a:t>Absence of causal </a:t>
            </a:r>
            <a:r>
              <a:rPr lang="en-US" sz="2600" b="1" dirty="0" smtClean="0">
                <a:solidFill>
                  <a:srgbClr val="50838E"/>
                </a:solidFill>
              </a:rPr>
              <a:t>connection</a:t>
            </a:r>
            <a:endParaRPr lang="en-US" sz="2600" b="1" dirty="0">
              <a:solidFill>
                <a:srgbClr val="50838E"/>
              </a:solidFill>
            </a:endParaRPr>
          </a:p>
          <a:p>
            <a:pPr lvl="1"/>
            <a:endParaRPr lang="en-US" sz="2600" b="1" dirty="0">
              <a:solidFill>
                <a:srgbClr val="50838E"/>
              </a:solidFill>
            </a:endParaRPr>
          </a:p>
          <a:p>
            <a:pPr marL="45720" indent="0">
              <a:buNone/>
            </a:pPr>
            <a:endParaRPr lang="en-US" sz="2800" b="1" dirty="0" smtClean="0">
              <a:solidFill>
                <a:schemeClr val="accent1"/>
              </a:solidFill>
            </a:endParaRPr>
          </a:p>
        </p:txBody>
      </p:sp>
    </p:spTree>
    <p:extLst>
      <p:ext uri="{BB962C8B-B14F-4D97-AF65-F5344CB8AC3E}">
        <p14:creationId xmlns:p14="http://schemas.microsoft.com/office/powerpoint/2010/main" val="229679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26</a:t>
            </a:fld>
            <a:endParaRPr lang="en-US" dirty="0">
              <a:solidFill>
                <a:srgbClr val="514A40"/>
              </a:solidFill>
            </a:endParaRPr>
          </a:p>
        </p:txBody>
      </p:sp>
      <p:sp>
        <p:nvSpPr>
          <p:cNvPr id="3" name="TextBox 2"/>
          <p:cNvSpPr txBox="1"/>
          <p:nvPr/>
        </p:nvSpPr>
        <p:spPr>
          <a:xfrm>
            <a:off x="1929509" y="2397949"/>
            <a:ext cx="833298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5-6</a:t>
            </a:r>
          </a:p>
          <a:p>
            <a:pPr marL="45720" indent="0" algn="ctr">
              <a:buNone/>
            </a:pPr>
            <a:r>
              <a:rPr lang="en-US" sz="3200" b="1" dirty="0">
                <a:solidFill>
                  <a:schemeClr val="accent1"/>
                </a:solidFill>
              </a:rPr>
              <a:t>Describe accountants’ civil liability </a:t>
            </a:r>
            <a:endParaRPr lang="en-US" sz="3200" b="1" dirty="0" smtClean="0">
              <a:solidFill>
                <a:schemeClr val="accent1"/>
              </a:solidFill>
            </a:endParaRPr>
          </a:p>
          <a:p>
            <a:pPr marL="45720" indent="0" algn="ctr">
              <a:buNone/>
            </a:pPr>
            <a:r>
              <a:rPr lang="en-US" sz="3200" b="1" dirty="0" smtClean="0">
                <a:solidFill>
                  <a:schemeClr val="accent1"/>
                </a:solidFill>
              </a:rPr>
              <a:t>under </a:t>
            </a:r>
            <a:r>
              <a:rPr lang="en-US" sz="3200" b="1" dirty="0">
                <a:solidFill>
                  <a:schemeClr val="accent1"/>
                </a:solidFill>
              </a:rPr>
              <a:t>the federal </a:t>
            </a:r>
            <a:r>
              <a:rPr lang="en-US" sz="3200" b="1" dirty="0" smtClean="0">
                <a:solidFill>
                  <a:schemeClr val="accent1"/>
                </a:solidFill>
              </a:rPr>
              <a:t>securities </a:t>
            </a:r>
            <a:r>
              <a:rPr lang="en-US" sz="3200" b="1" dirty="0">
                <a:solidFill>
                  <a:schemeClr val="accent1"/>
                </a:solidFill>
              </a:rPr>
              <a:t>laws and related defenses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9892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a:bodyPr>
          <a:lstStyle/>
          <a:p>
            <a:pPr algn="ctr"/>
            <a:r>
              <a:rPr lang="en-US" dirty="0" smtClean="0"/>
              <a:t>Civil Liability under the federal securities laws</a:t>
            </a:r>
            <a:endParaRPr lang="en-US" dirty="0"/>
          </a:p>
        </p:txBody>
      </p:sp>
      <p:sp>
        <p:nvSpPr>
          <p:cNvPr id="3" name="Content Placeholder 2"/>
          <p:cNvSpPr>
            <a:spLocks noGrp="1"/>
          </p:cNvSpPr>
          <p:nvPr>
            <p:ph idx="1"/>
          </p:nvPr>
        </p:nvSpPr>
        <p:spPr>
          <a:xfrm>
            <a:off x="1295400" y="1847088"/>
            <a:ext cx="9601200" cy="4096512"/>
          </a:xfrm>
        </p:spPr>
        <p:txBody>
          <a:bodyPr>
            <a:normAutofit/>
          </a:bodyPr>
          <a:lstStyle/>
          <a:p>
            <a:pPr marL="45720" indent="0">
              <a:buNone/>
            </a:pPr>
            <a:r>
              <a:rPr lang="en-US" sz="2800" b="1" dirty="0" smtClean="0">
                <a:solidFill>
                  <a:srgbClr val="50838E"/>
                </a:solidFill>
              </a:rPr>
              <a:t>The Securities Act of 1933—</a:t>
            </a:r>
            <a:r>
              <a:rPr lang="en-US" sz="2800" b="1" dirty="0" smtClean="0">
                <a:solidFill>
                  <a:schemeClr val="accent1"/>
                </a:solidFill>
              </a:rPr>
              <a:t>Deals with reporting requirements for the issuance of </a:t>
            </a:r>
            <a:r>
              <a:rPr lang="en-US" sz="2800" b="1" dirty="0" smtClean="0">
                <a:solidFill>
                  <a:srgbClr val="50838E"/>
                </a:solidFill>
              </a:rPr>
              <a:t>new securities</a:t>
            </a:r>
            <a:r>
              <a:rPr lang="en-US" sz="2800" b="1" dirty="0">
                <a:solidFill>
                  <a:srgbClr val="50838E"/>
                </a:solidFill>
              </a:rPr>
              <a:t>.</a:t>
            </a:r>
          </a:p>
          <a:p>
            <a:pPr marL="45720" indent="0">
              <a:buNone/>
            </a:pPr>
            <a:r>
              <a:rPr lang="en-US" sz="2800" b="1" dirty="0" smtClean="0">
                <a:solidFill>
                  <a:schemeClr val="accent1"/>
                </a:solidFill>
              </a:rPr>
              <a:t>The only parties who can recover from auditors under the 1933 Act are the </a:t>
            </a:r>
            <a:r>
              <a:rPr lang="en-US" sz="2800" b="1" dirty="0" smtClean="0">
                <a:solidFill>
                  <a:srgbClr val="50838E"/>
                </a:solidFill>
              </a:rPr>
              <a:t>original purchasers </a:t>
            </a:r>
            <a:r>
              <a:rPr lang="en-US" sz="2800" b="1" dirty="0" smtClean="0">
                <a:solidFill>
                  <a:schemeClr val="accent1"/>
                </a:solidFill>
              </a:rPr>
              <a:t>of the securities.</a:t>
            </a:r>
          </a:p>
          <a:p>
            <a:pPr marL="45720" indent="0">
              <a:buNone/>
            </a:pPr>
            <a:r>
              <a:rPr lang="en-US" sz="2800" b="1" dirty="0" smtClean="0">
                <a:solidFill>
                  <a:srgbClr val="50838E"/>
                </a:solidFill>
              </a:rPr>
              <a:t>Figure 5-6 </a:t>
            </a:r>
            <a:r>
              <a:rPr lang="en-US" sz="2800" b="1" dirty="0" smtClean="0">
                <a:solidFill>
                  <a:schemeClr val="accent1"/>
                </a:solidFill>
              </a:rPr>
              <a:t>details a case filed under the Securities Act of 1933.</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27</a:t>
            </a:fld>
            <a:endParaRPr lang="en-US" dirty="0">
              <a:solidFill>
                <a:srgbClr val="514A40"/>
              </a:solidFill>
            </a:endParaRPr>
          </a:p>
        </p:txBody>
      </p:sp>
    </p:spTree>
    <p:extLst>
      <p:ext uri="{BB962C8B-B14F-4D97-AF65-F5344CB8AC3E}">
        <p14:creationId xmlns:p14="http://schemas.microsoft.com/office/powerpoint/2010/main" val="20255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28</a:t>
            </a:fld>
            <a:endParaRPr lang="en-US" dirty="0"/>
          </a:p>
        </p:txBody>
      </p:sp>
      <p:pic>
        <p:nvPicPr>
          <p:cNvPr id="5" name="Picture 4"/>
          <p:cNvPicPr>
            <a:picLocks noChangeAspect="1"/>
          </p:cNvPicPr>
          <p:nvPr/>
        </p:nvPicPr>
        <p:blipFill>
          <a:blip r:embed="rId2"/>
          <a:stretch>
            <a:fillRect/>
          </a:stretch>
        </p:blipFill>
        <p:spPr>
          <a:xfrm>
            <a:off x="1581912" y="407151"/>
            <a:ext cx="8526654" cy="5683127"/>
          </a:xfrm>
          <a:prstGeom prst="rect">
            <a:avLst/>
          </a:prstGeom>
        </p:spPr>
      </p:pic>
    </p:spTree>
    <p:extLst>
      <p:ext uri="{BB962C8B-B14F-4D97-AF65-F5344CB8AC3E}">
        <p14:creationId xmlns:p14="http://schemas.microsoft.com/office/powerpoint/2010/main" val="426774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29</a:t>
            </a:fld>
            <a:endParaRPr lang="en-US" dirty="0">
              <a:solidFill>
                <a:srgbClr val="514A40"/>
              </a:solidFill>
            </a:endParaRPr>
          </a:p>
        </p:txBody>
      </p:sp>
      <p:sp>
        <p:nvSpPr>
          <p:cNvPr id="9" name="Content Placeholder 2"/>
          <p:cNvSpPr txBox="1">
            <a:spLocks/>
          </p:cNvSpPr>
          <p:nvPr/>
        </p:nvSpPr>
        <p:spPr>
          <a:xfrm>
            <a:off x="960120" y="1773936"/>
            <a:ext cx="9793224" cy="408581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3200" b="1" dirty="0">
                <a:solidFill>
                  <a:srgbClr val="50838E"/>
                </a:solidFill>
              </a:rPr>
              <a:t>The Securities Exchange Act of </a:t>
            </a:r>
            <a:r>
              <a:rPr lang="en-US" sz="3200" b="1" dirty="0" smtClean="0">
                <a:solidFill>
                  <a:srgbClr val="50838E"/>
                </a:solidFill>
              </a:rPr>
              <a:t>1934—</a:t>
            </a:r>
            <a:r>
              <a:rPr lang="en-US" sz="2400" b="1" dirty="0" smtClean="0">
                <a:solidFill>
                  <a:schemeClr val="accent1"/>
                </a:solidFill>
              </a:rPr>
              <a:t>Deals </a:t>
            </a:r>
            <a:r>
              <a:rPr lang="en-US" sz="2400" b="1" dirty="0">
                <a:solidFill>
                  <a:schemeClr val="accent1"/>
                </a:solidFill>
              </a:rPr>
              <a:t>with subsequent reporting by the public company</a:t>
            </a:r>
            <a:r>
              <a:rPr lang="en-US" sz="2400" b="1" dirty="0" smtClean="0">
                <a:solidFill>
                  <a:schemeClr val="accent1"/>
                </a:solidFill>
              </a:rPr>
              <a:t>. </a:t>
            </a:r>
            <a:r>
              <a:rPr lang="en-US" sz="2400" b="1" dirty="0">
                <a:solidFill>
                  <a:schemeClr val="accent1"/>
                </a:solidFill>
              </a:rPr>
              <a:t>Suits filed under this Act usually involve the audited financial </a:t>
            </a:r>
            <a:r>
              <a:rPr lang="en-US" sz="2400" b="1" dirty="0" smtClean="0">
                <a:solidFill>
                  <a:schemeClr val="accent1"/>
                </a:solidFill>
              </a:rPr>
              <a:t>statements.</a:t>
            </a:r>
            <a:endParaRPr lang="en-US" sz="2400" b="1" dirty="0">
              <a:solidFill>
                <a:srgbClr val="50838E"/>
              </a:solidFill>
            </a:endParaRPr>
          </a:p>
          <a:p>
            <a:pPr marL="969963" lvl="1" indent="-604838">
              <a:buNone/>
            </a:pPr>
            <a:r>
              <a:rPr lang="en-US" sz="2600" b="1" dirty="0" smtClean="0">
                <a:solidFill>
                  <a:srgbClr val="50838E"/>
                </a:solidFill>
              </a:rPr>
              <a:t>	Rule 10b-5 of the Securities Exchange Act of 1934—</a:t>
            </a:r>
            <a:r>
              <a:rPr lang="en-US" sz="2600" b="1" dirty="0" smtClean="0">
                <a:solidFill>
                  <a:schemeClr val="accent1"/>
                </a:solidFill>
              </a:rPr>
              <a:t>the antifraud provision of the law.  </a:t>
            </a:r>
          </a:p>
          <a:p>
            <a:pPr marL="365760" lvl="1" indent="0">
              <a:buNone/>
            </a:pPr>
            <a:r>
              <a:rPr lang="en-US" sz="2600" b="1" dirty="0" smtClean="0">
                <a:solidFill>
                  <a:schemeClr val="accent1"/>
                </a:solidFill>
              </a:rPr>
              <a:t>In </a:t>
            </a:r>
            <a:r>
              <a:rPr lang="en-US" sz="2600" b="1" i="1" dirty="0" err="1" smtClean="0">
                <a:solidFill>
                  <a:schemeClr val="accent1"/>
                </a:solidFill>
              </a:rPr>
              <a:t>Hochfelder</a:t>
            </a:r>
            <a:r>
              <a:rPr lang="en-US" sz="2600" b="1" i="1" dirty="0" smtClean="0">
                <a:solidFill>
                  <a:schemeClr val="accent1"/>
                </a:solidFill>
              </a:rPr>
              <a:t> v. Ernst &amp; Ernst, </a:t>
            </a:r>
            <a:r>
              <a:rPr lang="en-US" sz="2600" b="1" dirty="0" smtClean="0">
                <a:solidFill>
                  <a:schemeClr val="accent1"/>
                </a:solidFill>
              </a:rPr>
              <a:t>the court ruled that </a:t>
            </a:r>
            <a:r>
              <a:rPr lang="en-US" sz="2600" b="1" dirty="0" smtClean="0">
                <a:solidFill>
                  <a:srgbClr val="50838E"/>
                </a:solidFill>
              </a:rPr>
              <a:t>scienter</a:t>
            </a:r>
            <a:r>
              <a:rPr lang="en-US" sz="2600" b="1" dirty="0">
                <a:solidFill>
                  <a:srgbClr val="50838E"/>
                </a:solidFill>
              </a:rPr>
              <a:t>,</a:t>
            </a:r>
            <a:r>
              <a:rPr lang="en-US" sz="2600" b="1" dirty="0" smtClean="0">
                <a:solidFill>
                  <a:schemeClr val="accent1"/>
                </a:solidFill>
              </a:rPr>
              <a:t> which is the knowledge and intent to deceive, is required for a CPA to be held liable under Rule 10b-5.  </a:t>
            </a:r>
          </a:p>
          <a:p>
            <a:pPr marL="365760" lvl="1" indent="0">
              <a:buNone/>
            </a:pPr>
            <a:r>
              <a:rPr lang="en-US" sz="2600" b="1" dirty="0" smtClean="0">
                <a:solidFill>
                  <a:srgbClr val="50838E"/>
                </a:solidFill>
              </a:rPr>
              <a:t>Figure 5-7 </a:t>
            </a:r>
            <a:r>
              <a:rPr lang="en-US" sz="2600" b="1" dirty="0" smtClean="0">
                <a:solidFill>
                  <a:schemeClr val="accent1"/>
                </a:solidFill>
              </a:rPr>
              <a:t>details this case.</a:t>
            </a:r>
            <a:endParaRPr lang="en-US" sz="2600" b="1" dirty="0">
              <a:solidFill>
                <a:srgbClr val="50838E"/>
              </a:solidFill>
            </a:endParaRPr>
          </a:p>
          <a:p>
            <a:pPr marL="45720" indent="0">
              <a:buNone/>
            </a:pPr>
            <a:endParaRPr lang="en-US" sz="2800" b="1" dirty="0" smtClean="0">
              <a:solidFill>
                <a:schemeClr val="accent1"/>
              </a:solidFill>
            </a:endParaRPr>
          </a:p>
        </p:txBody>
      </p:sp>
      <p:sp>
        <p:nvSpPr>
          <p:cNvPr id="8" name="Title 1"/>
          <p:cNvSpPr txBox="1">
            <a:spLocks/>
          </p:cNvSpPr>
          <p:nvPr/>
        </p:nvSpPr>
        <p:spPr>
          <a:xfrm>
            <a:off x="731519" y="479096"/>
            <a:ext cx="10165080" cy="10515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mtClean="0"/>
              <a:t/>
            </a:r>
            <a:br>
              <a:rPr lang="en-US" smtClean="0"/>
            </a:br>
            <a:r>
              <a:rPr lang="en-US" smtClean="0"/>
              <a:t/>
            </a:r>
            <a:br>
              <a:rPr lang="en-US" smtClean="0"/>
            </a:br>
            <a:endParaRPr lang="en-US" dirty="0"/>
          </a:p>
        </p:txBody>
      </p:sp>
      <p:sp>
        <p:nvSpPr>
          <p:cNvPr id="17" name="Title 16"/>
          <p:cNvSpPr>
            <a:spLocks noGrp="1"/>
          </p:cNvSpPr>
          <p:nvPr>
            <p:ph type="title"/>
          </p:nvPr>
        </p:nvSpPr>
        <p:spPr>
          <a:xfrm>
            <a:off x="1295400" y="545271"/>
            <a:ext cx="9601200" cy="978729"/>
          </a:xfrm>
          <a:prstGeom prst="rect">
            <a:avLst/>
          </a:prstGeom>
        </p:spPr>
        <p:txBody>
          <a:bodyPr wrap="square">
            <a:spAutoFit/>
          </a:bodyPr>
          <a:lstStyle/>
          <a:p>
            <a:pPr algn="ctr"/>
            <a:r>
              <a:rPr lang="en-US" dirty="0"/>
              <a:t>Civil Liability under the federal securities </a:t>
            </a:r>
            <a:r>
              <a:rPr lang="en-US" dirty="0" smtClean="0"/>
              <a:t>laws (cont.)</a:t>
            </a:r>
            <a:endParaRPr lang="en-US" dirty="0"/>
          </a:p>
        </p:txBody>
      </p:sp>
    </p:spTree>
    <p:extLst>
      <p:ext uri="{BB962C8B-B14F-4D97-AF65-F5344CB8AC3E}">
        <p14:creationId xmlns:p14="http://schemas.microsoft.com/office/powerpoint/2010/main" val="271285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5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86000" y="1170432"/>
            <a:ext cx="9176656" cy="3849624"/>
          </a:xfrm>
        </p:spPr>
        <p:txBody>
          <a:bodyPr>
            <a:normAutofit fontScale="77500" lnSpcReduction="20000"/>
          </a:bodyPr>
          <a:lstStyle/>
          <a:p>
            <a:endParaRPr lang="en-US" dirty="0" smtClean="0">
              <a:solidFill>
                <a:schemeClr val="accent1"/>
              </a:solidFill>
            </a:endParaRPr>
          </a:p>
          <a:p>
            <a:pPr marL="45720" indent="0">
              <a:buNone/>
            </a:pPr>
            <a:r>
              <a:rPr lang="en-US" sz="3100" dirty="0" smtClean="0">
                <a:solidFill>
                  <a:schemeClr val="accent1"/>
                </a:solidFill>
              </a:rPr>
              <a:t>5-5  </a:t>
            </a:r>
            <a:r>
              <a:rPr lang="en-US" sz="3100" dirty="0">
                <a:solidFill>
                  <a:schemeClr val="accent1"/>
                </a:solidFill>
              </a:rPr>
              <a:t>Describe accountants’ liability to third parties under </a:t>
            </a:r>
            <a:r>
              <a:rPr lang="en-US" sz="3100" dirty="0" smtClean="0">
                <a:solidFill>
                  <a:schemeClr val="accent1"/>
                </a:solidFill>
              </a:rPr>
              <a:t>common</a:t>
            </a:r>
          </a:p>
          <a:p>
            <a:pPr marL="45720" indent="0">
              <a:buNone/>
            </a:pPr>
            <a:r>
              <a:rPr lang="en-US" sz="3100" dirty="0">
                <a:solidFill>
                  <a:schemeClr val="accent1"/>
                </a:solidFill>
              </a:rPr>
              <a:t> </a:t>
            </a:r>
            <a:r>
              <a:rPr lang="en-US" sz="3100" dirty="0" smtClean="0">
                <a:solidFill>
                  <a:schemeClr val="accent1"/>
                </a:solidFill>
              </a:rPr>
              <a:t>        </a:t>
            </a:r>
            <a:r>
              <a:rPr lang="en-US" sz="3100" dirty="0">
                <a:solidFill>
                  <a:schemeClr val="accent1"/>
                </a:solidFill>
              </a:rPr>
              <a:t>law and </a:t>
            </a:r>
            <a:r>
              <a:rPr lang="en-US" sz="3100" dirty="0" smtClean="0">
                <a:solidFill>
                  <a:schemeClr val="accent1"/>
                </a:solidFill>
              </a:rPr>
              <a:t>related </a:t>
            </a:r>
            <a:r>
              <a:rPr lang="en-US" sz="3100" dirty="0">
                <a:solidFill>
                  <a:schemeClr val="accent1"/>
                </a:solidFill>
              </a:rPr>
              <a:t>defenses.</a:t>
            </a:r>
          </a:p>
          <a:p>
            <a:pPr marL="45720" indent="0">
              <a:buNone/>
            </a:pPr>
            <a:r>
              <a:rPr lang="en-US" sz="3100" dirty="0">
                <a:solidFill>
                  <a:schemeClr val="accent1"/>
                </a:solidFill>
              </a:rPr>
              <a:t>5-6  Describe accountants’ civil liability under the federal </a:t>
            </a:r>
            <a:r>
              <a:rPr lang="en-US" sz="3100" dirty="0" smtClean="0">
                <a:solidFill>
                  <a:schemeClr val="accent1"/>
                </a:solidFill>
              </a:rPr>
              <a:t>securities</a:t>
            </a:r>
          </a:p>
          <a:p>
            <a:pPr marL="45720" indent="0">
              <a:buNone/>
            </a:pPr>
            <a:r>
              <a:rPr lang="en-US" sz="3100" dirty="0">
                <a:solidFill>
                  <a:schemeClr val="accent1"/>
                </a:solidFill>
              </a:rPr>
              <a:t> </a:t>
            </a:r>
            <a:r>
              <a:rPr lang="en-US" sz="3100" dirty="0" smtClean="0">
                <a:solidFill>
                  <a:schemeClr val="accent1"/>
                </a:solidFill>
              </a:rPr>
              <a:t>        </a:t>
            </a:r>
            <a:r>
              <a:rPr lang="en-US" sz="3100" dirty="0">
                <a:solidFill>
                  <a:schemeClr val="accent1"/>
                </a:solidFill>
              </a:rPr>
              <a:t>laws </a:t>
            </a:r>
            <a:r>
              <a:rPr lang="en-US" sz="3100" dirty="0" smtClean="0">
                <a:solidFill>
                  <a:schemeClr val="accent1"/>
                </a:solidFill>
              </a:rPr>
              <a:t>and </a:t>
            </a:r>
            <a:r>
              <a:rPr lang="en-US" sz="3100" dirty="0">
                <a:solidFill>
                  <a:schemeClr val="accent1"/>
                </a:solidFill>
              </a:rPr>
              <a:t>related defenses.</a:t>
            </a:r>
          </a:p>
          <a:p>
            <a:pPr marL="45720" indent="0">
              <a:buNone/>
            </a:pPr>
            <a:r>
              <a:rPr lang="en-US" sz="3100" dirty="0" smtClean="0">
                <a:solidFill>
                  <a:schemeClr val="accent1"/>
                </a:solidFill>
              </a:rPr>
              <a:t>5-7  Specify what constitutes criminal liability for accountants.</a:t>
            </a:r>
            <a:endParaRPr lang="en-US" sz="3100" dirty="0">
              <a:solidFill>
                <a:schemeClr val="accent1"/>
              </a:solidFill>
            </a:endParaRPr>
          </a:p>
          <a:p>
            <a:pPr marL="45720" indent="0">
              <a:buNone/>
            </a:pPr>
            <a:r>
              <a:rPr lang="en-US" sz="3100" dirty="0">
                <a:solidFill>
                  <a:schemeClr val="accent1"/>
                </a:solidFill>
              </a:rPr>
              <a:t>5</a:t>
            </a:r>
            <a:r>
              <a:rPr lang="en-US" sz="3100" dirty="0" smtClean="0">
                <a:solidFill>
                  <a:schemeClr val="accent1"/>
                </a:solidFill>
              </a:rPr>
              <a:t>-8  </a:t>
            </a:r>
            <a:r>
              <a:rPr lang="en-US" sz="3100" dirty="0">
                <a:solidFill>
                  <a:schemeClr val="accent1"/>
                </a:solidFill>
              </a:rPr>
              <a:t>Describe </a:t>
            </a:r>
            <a:r>
              <a:rPr lang="en-US" sz="3100" dirty="0" smtClean="0">
                <a:solidFill>
                  <a:schemeClr val="accent1"/>
                </a:solidFill>
              </a:rPr>
              <a:t>how the profession and individual CPAs can reduce the</a:t>
            </a:r>
          </a:p>
          <a:p>
            <a:pPr marL="45720" indent="0">
              <a:buNone/>
            </a:pPr>
            <a:r>
              <a:rPr lang="en-US" sz="3100" dirty="0">
                <a:solidFill>
                  <a:schemeClr val="accent1"/>
                </a:solidFill>
              </a:rPr>
              <a:t> </a:t>
            </a:r>
            <a:r>
              <a:rPr lang="en-US" sz="3100" dirty="0" smtClean="0">
                <a:solidFill>
                  <a:schemeClr val="accent1"/>
                </a:solidFill>
              </a:rPr>
              <a:t>        threat of litigation.</a:t>
            </a:r>
            <a:endParaRPr lang="en-US" sz="3100" dirty="0"/>
          </a:p>
          <a:p>
            <a:endParaRPr lang="en-US" sz="6000"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5-3</a:t>
            </a:r>
            <a:endParaRPr lang="en-US" dirty="0"/>
          </a:p>
        </p:txBody>
      </p:sp>
    </p:spTree>
    <p:extLst>
      <p:ext uri="{BB962C8B-B14F-4D97-AF65-F5344CB8AC3E}">
        <p14:creationId xmlns:p14="http://schemas.microsoft.com/office/powerpoint/2010/main" val="10311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30</a:t>
            </a:fld>
            <a:endParaRPr lang="en-US" dirty="0"/>
          </a:p>
        </p:txBody>
      </p:sp>
      <p:pic>
        <p:nvPicPr>
          <p:cNvPr id="4" name="Picture 3"/>
          <p:cNvPicPr>
            <a:picLocks noChangeAspect="1"/>
          </p:cNvPicPr>
          <p:nvPr/>
        </p:nvPicPr>
        <p:blipFill>
          <a:blip r:embed="rId2"/>
          <a:stretch>
            <a:fillRect/>
          </a:stretch>
        </p:blipFill>
        <p:spPr>
          <a:xfrm>
            <a:off x="2347330" y="146304"/>
            <a:ext cx="6078739" cy="6035462"/>
          </a:xfrm>
          <a:prstGeom prst="rect">
            <a:avLst/>
          </a:prstGeom>
        </p:spPr>
      </p:pic>
    </p:spTree>
    <p:extLst>
      <p:ext uri="{BB962C8B-B14F-4D97-AF65-F5344CB8AC3E}">
        <p14:creationId xmlns:p14="http://schemas.microsoft.com/office/powerpoint/2010/main" val="24056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31</a:t>
            </a:fld>
            <a:endParaRPr lang="en-US" dirty="0">
              <a:solidFill>
                <a:srgbClr val="514A40"/>
              </a:solidFill>
            </a:endParaRPr>
          </a:p>
        </p:txBody>
      </p:sp>
      <p:sp>
        <p:nvSpPr>
          <p:cNvPr id="9" name="Content Placeholder 2"/>
          <p:cNvSpPr txBox="1">
            <a:spLocks/>
          </p:cNvSpPr>
          <p:nvPr/>
        </p:nvSpPr>
        <p:spPr>
          <a:xfrm>
            <a:off x="960120" y="1773936"/>
            <a:ext cx="9793224" cy="408581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lgn="ctr">
              <a:buNone/>
            </a:pPr>
            <a:r>
              <a:rPr lang="en-US" sz="2600" b="1" dirty="0" smtClean="0">
                <a:solidFill>
                  <a:srgbClr val="50838E"/>
                </a:solidFill>
              </a:rPr>
              <a:t>Rule 10b-5 of the Securities Exchange Act of 1934 (cont.)</a:t>
            </a:r>
          </a:p>
          <a:p>
            <a:pPr marL="365760" lvl="1" indent="0">
              <a:buNone/>
            </a:pPr>
            <a:r>
              <a:rPr lang="en-US" sz="2600" b="1" dirty="0" smtClean="0">
                <a:solidFill>
                  <a:schemeClr val="accent1"/>
                </a:solidFill>
              </a:rPr>
              <a:t>In </a:t>
            </a:r>
            <a:r>
              <a:rPr lang="en-US" sz="2600" b="1" i="1" dirty="0" smtClean="0">
                <a:solidFill>
                  <a:schemeClr val="accent1"/>
                </a:solidFill>
              </a:rPr>
              <a:t>Howard Sirota v. </a:t>
            </a:r>
            <a:r>
              <a:rPr lang="en-US" sz="2600" b="1" i="1" dirty="0" err="1" smtClean="0">
                <a:solidFill>
                  <a:schemeClr val="accent1"/>
                </a:solidFill>
              </a:rPr>
              <a:t>Solitron</a:t>
            </a:r>
            <a:r>
              <a:rPr lang="en-US" sz="2600" b="1" i="1" dirty="0" smtClean="0">
                <a:solidFill>
                  <a:schemeClr val="accent1"/>
                </a:solidFill>
              </a:rPr>
              <a:t> Devices, Inc., </a:t>
            </a:r>
            <a:r>
              <a:rPr lang="en-US" sz="2600" b="1" dirty="0" smtClean="0">
                <a:solidFill>
                  <a:schemeClr val="accent1"/>
                </a:solidFill>
              </a:rPr>
              <a:t>the court ruled that the auditor knew all of  the relevant facts of the fraud, but made poor judgments. </a:t>
            </a:r>
            <a:r>
              <a:rPr lang="en-US" sz="2600" b="1" dirty="0" smtClean="0">
                <a:solidFill>
                  <a:srgbClr val="50838E"/>
                </a:solidFill>
              </a:rPr>
              <a:t>Figure 5-8 </a:t>
            </a:r>
            <a:r>
              <a:rPr lang="en-US" sz="2600" b="1" dirty="0" smtClean="0">
                <a:solidFill>
                  <a:schemeClr val="accent1"/>
                </a:solidFill>
              </a:rPr>
              <a:t>details this case.</a:t>
            </a:r>
          </a:p>
          <a:p>
            <a:pPr marL="365760" lvl="1" indent="0">
              <a:buNone/>
            </a:pPr>
            <a:r>
              <a:rPr lang="en-US" sz="2600" b="1" dirty="0" smtClean="0">
                <a:solidFill>
                  <a:schemeClr val="accent1"/>
                </a:solidFill>
              </a:rPr>
              <a:t>In subsequent suits under </a:t>
            </a:r>
            <a:r>
              <a:rPr lang="en-US" sz="2600" b="1" dirty="0" smtClean="0">
                <a:solidFill>
                  <a:srgbClr val="50838E"/>
                </a:solidFill>
              </a:rPr>
              <a:t>Rule 10b-5</a:t>
            </a:r>
            <a:r>
              <a:rPr lang="en-US" sz="2600" b="1" dirty="0">
                <a:solidFill>
                  <a:srgbClr val="50838E"/>
                </a:solidFill>
              </a:rPr>
              <a:t>,</a:t>
            </a:r>
            <a:r>
              <a:rPr lang="en-US" sz="2600" b="1" dirty="0" smtClean="0">
                <a:solidFill>
                  <a:schemeClr val="accent1"/>
                </a:solidFill>
              </a:rPr>
              <a:t> courts have ruled that poor judgment is not proof of fraud.</a:t>
            </a:r>
          </a:p>
          <a:p>
            <a:pPr marL="365760" lvl="1" indent="0">
              <a:buNone/>
            </a:pPr>
            <a:r>
              <a:rPr lang="en-US" sz="2600" b="1" dirty="0" smtClean="0">
                <a:solidFill>
                  <a:srgbClr val="50838E"/>
                </a:solidFill>
              </a:rPr>
              <a:t>Auditor defenses under the 1934 Act </a:t>
            </a:r>
            <a:r>
              <a:rPr lang="en-US" sz="2600" b="1" dirty="0" smtClean="0">
                <a:solidFill>
                  <a:schemeClr val="accent1"/>
                </a:solidFill>
              </a:rPr>
              <a:t>are the </a:t>
            </a:r>
            <a:r>
              <a:rPr lang="en-US" sz="2600" b="1" dirty="0" smtClean="0">
                <a:solidFill>
                  <a:srgbClr val="50838E"/>
                </a:solidFill>
              </a:rPr>
              <a:t>same as under common law</a:t>
            </a:r>
            <a:r>
              <a:rPr lang="en-US" sz="2600" b="1" dirty="0">
                <a:solidFill>
                  <a:srgbClr val="50838E"/>
                </a:solidFill>
              </a:rPr>
              <a:t>:</a:t>
            </a:r>
            <a:r>
              <a:rPr lang="en-US" sz="2600" b="1" dirty="0" smtClean="0">
                <a:solidFill>
                  <a:schemeClr val="accent1"/>
                </a:solidFill>
              </a:rPr>
              <a:t>  lack of duty, </a:t>
            </a:r>
            <a:r>
              <a:rPr lang="en-US" sz="2600" b="1" dirty="0" err="1" smtClean="0">
                <a:solidFill>
                  <a:schemeClr val="accent1"/>
                </a:solidFill>
              </a:rPr>
              <a:t>nonnegligent</a:t>
            </a:r>
            <a:r>
              <a:rPr lang="en-US" sz="2600" b="1" dirty="0" smtClean="0">
                <a:solidFill>
                  <a:schemeClr val="accent1"/>
                </a:solidFill>
              </a:rPr>
              <a:t> performance, and absence of causal connection.</a:t>
            </a:r>
            <a:endParaRPr lang="en-US" sz="2800" b="1" dirty="0" smtClean="0">
              <a:solidFill>
                <a:schemeClr val="accent1"/>
              </a:solidFill>
            </a:endParaRPr>
          </a:p>
        </p:txBody>
      </p:sp>
      <p:sp>
        <p:nvSpPr>
          <p:cNvPr id="8" name="Title 1"/>
          <p:cNvSpPr txBox="1">
            <a:spLocks/>
          </p:cNvSpPr>
          <p:nvPr/>
        </p:nvSpPr>
        <p:spPr>
          <a:xfrm>
            <a:off x="731519" y="479096"/>
            <a:ext cx="10165080" cy="10515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mtClean="0"/>
              <a:t/>
            </a:r>
            <a:br>
              <a:rPr lang="en-US" smtClean="0"/>
            </a:br>
            <a:r>
              <a:rPr lang="en-US" smtClean="0"/>
              <a:t/>
            </a:r>
            <a:br>
              <a:rPr lang="en-US" smtClean="0"/>
            </a:br>
            <a:endParaRPr lang="en-US" dirty="0"/>
          </a:p>
        </p:txBody>
      </p:sp>
      <p:sp>
        <p:nvSpPr>
          <p:cNvPr id="17" name="Title 16"/>
          <p:cNvSpPr>
            <a:spLocks noGrp="1"/>
          </p:cNvSpPr>
          <p:nvPr>
            <p:ph type="title"/>
          </p:nvPr>
        </p:nvSpPr>
        <p:spPr>
          <a:xfrm>
            <a:off x="1295400" y="545271"/>
            <a:ext cx="9601200" cy="978729"/>
          </a:xfrm>
          <a:prstGeom prst="rect">
            <a:avLst/>
          </a:prstGeom>
        </p:spPr>
        <p:txBody>
          <a:bodyPr wrap="square">
            <a:spAutoFit/>
          </a:bodyPr>
          <a:lstStyle/>
          <a:p>
            <a:pPr algn="ctr"/>
            <a:r>
              <a:rPr lang="en-US" dirty="0"/>
              <a:t>Civil Liability under the federal securities </a:t>
            </a:r>
            <a:r>
              <a:rPr lang="en-US" dirty="0" smtClean="0"/>
              <a:t>laws (cont.)</a:t>
            </a:r>
            <a:endParaRPr lang="en-US" dirty="0"/>
          </a:p>
        </p:txBody>
      </p:sp>
    </p:spTree>
    <p:extLst>
      <p:ext uri="{BB962C8B-B14F-4D97-AF65-F5344CB8AC3E}">
        <p14:creationId xmlns:p14="http://schemas.microsoft.com/office/powerpoint/2010/main" val="5089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32</a:t>
            </a:fld>
            <a:endParaRPr lang="en-US" dirty="0"/>
          </a:p>
        </p:txBody>
      </p:sp>
      <p:pic>
        <p:nvPicPr>
          <p:cNvPr id="4" name="Picture 3"/>
          <p:cNvPicPr>
            <a:picLocks noChangeAspect="1"/>
          </p:cNvPicPr>
          <p:nvPr/>
        </p:nvPicPr>
        <p:blipFill>
          <a:blip r:embed="rId2"/>
          <a:stretch>
            <a:fillRect/>
          </a:stretch>
        </p:blipFill>
        <p:spPr>
          <a:xfrm>
            <a:off x="1185864" y="530352"/>
            <a:ext cx="9941791" cy="5566824"/>
          </a:xfrm>
          <a:prstGeom prst="rect">
            <a:avLst/>
          </a:prstGeom>
        </p:spPr>
      </p:pic>
    </p:spTree>
    <p:extLst>
      <p:ext uri="{BB962C8B-B14F-4D97-AF65-F5344CB8AC3E}">
        <p14:creationId xmlns:p14="http://schemas.microsoft.com/office/powerpoint/2010/main" val="12933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33</a:t>
            </a:fld>
            <a:endParaRPr lang="en-US" dirty="0">
              <a:solidFill>
                <a:srgbClr val="514A40"/>
              </a:solidFill>
            </a:endParaRPr>
          </a:p>
        </p:txBody>
      </p:sp>
      <p:sp>
        <p:nvSpPr>
          <p:cNvPr id="9" name="Content Placeholder 2"/>
          <p:cNvSpPr txBox="1">
            <a:spLocks/>
          </p:cNvSpPr>
          <p:nvPr/>
        </p:nvSpPr>
        <p:spPr>
          <a:xfrm>
            <a:off x="960120" y="1773936"/>
            <a:ext cx="9793224" cy="408581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2800" b="1" dirty="0" smtClean="0">
                <a:solidFill>
                  <a:srgbClr val="50838E"/>
                </a:solidFill>
              </a:rPr>
              <a:t>SEC and PCAOB Sanctions—</a:t>
            </a:r>
            <a:r>
              <a:rPr lang="en-US" sz="2400" b="1" dirty="0" smtClean="0">
                <a:solidFill>
                  <a:schemeClr val="accent1"/>
                </a:solidFill>
              </a:rPr>
              <a:t>The SEC </a:t>
            </a:r>
            <a:r>
              <a:rPr lang="en-US" sz="2400" b="1" dirty="0" smtClean="0">
                <a:solidFill>
                  <a:srgbClr val="50838E"/>
                </a:solidFill>
              </a:rPr>
              <a:t>Rules of Practice </a:t>
            </a:r>
            <a:r>
              <a:rPr lang="en-US" sz="2400" b="1" dirty="0" smtClean="0">
                <a:solidFill>
                  <a:schemeClr val="accent1"/>
                </a:solidFill>
              </a:rPr>
              <a:t>and the PCAOB </a:t>
            </a:r>
            <a:r>
              <a:rPr lang="en-US" sz="2400" b="1" dirty="0" smtClean="0">
                <a:solidFill>
                  <a:srgbClr val="50838E"/>
                </a:solidFill>
              </a:rPr>
              <a:t>Rules of the Board </a:t>
            </a:r>
            <a:r>
              <a:rPr lang="en-US" sz="2400" b="1" dirty="0" smtClean="0">
                <a:solidFill>
                  <a:schemeClr val="accent1"/>
                </a:solidFill>
              </a:rPr>
              <a:t>permit them to deny a CPA from being associated with financial statements for lack of qualifications or having engaged in unethical behavior.</a:t>
            </a:r>
          </a:p>
          <a:p>
            <a:pPr marL="365760" lvl="1" indent="0">
              <a:buNone/>
            </a:pPr>
            <a:r>
              <a:rPr lang="en-US" sz="2800" b="1" dirty="0" smtClean="0">
                <a:solidFill>
                  <a:srgbClr val="50838E"/>
                </a:solidFill>
              </a:rPr>
              <a:t>Foreign Corrupt Practices Act of 1977—</a:t>
            </a:r>
            <a:r>
              <a:rPr lang="en-US" sz="2400" b="1" dirty="0" smtClean="0">
                <a:solidFill>
                  <a:schemeClr val="accent1"/>
                </a:solidFill>
              </a:rPr>
              <a:t>This Act makes it illegal to offer a bribe to a foreign official for the purpose of exerting influence or retaining business.  </a:t>
            </a:r>
          </a:p>
          <a:p>
            <a:pPr marL="365760" lvl="1" indent="0">
              <a:buNone/>
            </a:pPr>
            <a:r>
              <a:rPr lang="en-US" sz="2400" b="1" dirty="0" smtClean="0">
                <a:solidFill>
                  <a:schemeClr val="accent1"/>
                </a:solidFill>
              </a:rPr>
              <a:t>FCPA also </a:t>
            </a:r>
            <a:r>
              <a:rPr lang="en-US" sz="2400" b="1" dirty="0" smtClean="0">
                <a:solidFill>
                  <a:srgbClr val="50838E"/>
                </a:solidFill>
              </a:rPr>
              <a:t>requires SEC companies </a:t>
            </a:r>
            <a:r>
              <a:rPr lang="en-US" sz="2400" b="1" dirty="0" smtClean="0">
                <a:solidFill>
                  <a:schemeClr val="accent1"/>
                </a:solidFill>
              </a:rPr>
              <a:t>to have  </a:t>
            </a:r>
            <a:r>
              <a:rPr lang="en-US" sz="2400" b="1" dirty="0" smtClean="0">
                <a:solidFill>
                  <a:srgbClr val="50838E"/>
                </a:solidFill>
              </a:rPr>
              <a:t>reasonably complete </a:t>
            </a:r>
            <a:r>
              <a:rPr lang="en-US" sz="2400" b="1" dirty="0" smtClean="0">
                <a:solidFill>
                  <a:schemeClr val="accent1"/>
                </a:solidFill>
              </a:rPr>
              <a:t>and </a:t>
            </a:r>
            <a:r>
              <a:rPr lang="en-US" sz="2400" b="1" dirty="0" smtClean="0">
                <a:solidFill>
                  <a:srgbClr val="50838E"/>
                </a:solidFill>
              </a:rPr>
              <a:t>accurate records</a:t>
            </a:r>
            <a:r>
              <a:rPr lang="en-US" sz="2400" b="1" dirty="0">
                <a:solidFill>
                  <a:srgbClr val="50838E"/>
                </a:solidFill>
              </a:rPr>
              <a:t>,</a:t>
            </a:r>
            <a:r>
              <a:rPr lang="en-US" sz="2400" b="1" dirty="0" smtClean="0">
                <a:solidFill>
                  <a:schemeClr val="accent1"/>
                </a:solidFill>
              </a:rPr>
              <a:t> as well as an </a:t>
            </a:r>
            <a:r>
              <a:rPr lang="en-US" sz="2400" b="1" dirty="0" smtClean="0">
                <a:solidFill>
                  <a:srgbClr val="50838E"/>
                </a:solidFill>
              </a:rPr>
              <a:t>adequate system of internal control</a:t>
            </a:r>
            <a:r>
              <a:rPr lang="en-US" sz="2400" b="1" dirty="0">
                <a:solidFill>
                  <a:srgbClr val="50838E"/>
                </a:solidFill>
              </a:rPr>
              <a:t>.</a:t>
            </a:r>
          </a:p>
        </p:txBody>
      </p:sp>
      <p:sp>
        <p:nvSpPr>
          <p:cNvPr id="8" name="Title 1"/>
          <p:cNvSpPr txBox="1">
            <a:spLocks/>
          </p:cNvSpPr>
          <p:nvPr/>
        </p:nvSpPr>
        <p:spPr>
          <a:xfrm>
            <a:off x="731519" y="479096"/>
            <a:ext cx="10165080" cy="10515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mtClean="0"/>
              <a:t/>
            </a:r>
            <a:br>
              <a:rPr lang="en-US" smtClean="0"/>
            </a:br>
            <a:r>
              <a:rPr lang="en-US" smtClean="0"/>
              <a:t/>
            </a:r>
            <a:br>
              <a:rPr lang="en-US" smtClean="0"/>
            </a:br>
            <a:endParaRPr lang="en-US" dirty="0"/>
          </a:p>
        </p:txBody>
      </p:sp>
      <p:sp>
        <p:nvSpPr>
          <p:cNvPr id="17" name="Title 16"/>
          <p:cNvSpPr>
            <a:spLocks noGrp="1"/>
          </p:cNvSpPr>
          <p:nvPr>
            <p:ph type="title"/>
          </p:nvPr>
        </p:nvSpPr>
        <p:spPr>
          <a:xfrm>
            <a:off x="1295400" y="545271"/>
            <a:ext cx="9601200" cy="978729"/>
          </a:xfrm>
          <a:prstGeom prst="rect">
            <a:avLst/>
          </a:prstGeom>
        </p:spPr>
        <p:txBody>
          <a:bodyPr wrap="square">
            <a:spAutoFit/>
          </a:bodyPr>
          <a:lstStyle/>
          <a:p>
            <a:pPr algn="ctr"/>
            <a:r>
              <a:rPr lang="en-US" dirty="0"/>
              <a:t>Civil Liability under the federal securities </a:t>
            </a:r>
            <a:r>
              <a:rPr lang="en-US" dirty="0" smtClean="0"/>
              <a:t>laws (cont.)</a:t>
            </a:r>
            <a:endParaRPr lang="en-US" dirty="0"/>
          </a:p>
        </p:txBody>
      </p:sp>
    </p:spTree>
    <p:extLst>
      <p:ext uri="{BB962C8B-B14F-4D97-AF65-F5344CB8AC3E}">
        <p14:creationId xmlns:p14="http://schemas.microsoft.com/office/powerpoint/2010/main" val="303559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34</a:t>
            </a:fld>
            <a:endParaRPr lang="en-US" dirty="0">
              <a:solidFill>
                <a:srgbClr val="514A40"/>
              </a:solidFill>
            </a:endParaRPr>
          </a:p>
        </p:txBody>
      </p:sp>
      <p:sp>
        <p:nvSpPr>
          <p:cNvPr id="9" name="Content Placeholder 2"/>
          <p:cNvSpPr txBox="1">
            <a:spLocks/>
          </p:cNvSpPr>
          <p:nvPr/>
        </p:nvSpPr>
        <p:spPr>
          <a:xfrm>
            <a:off x="960120" y="1773936"/>
            <a:ext cx="9793224" cy="408581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buNone/>
            </a:pPr>
            <a:r>
              <a:rPr lang="en-US" sz="2800" b="1" dirty="0" smtClean="0">
                <a:solidFill>
                  <a:srgbClr val="50838E"/>
                </a:solidFill>
              </a:rPr>
              <a:t>Sarbanes-Oxley Act of 2002—</a:t>
            </a:r>
            <a:r>
              <a:rPr lang="en-US" sz="2400" b="1" dirty="0" smtClean="0">
                <a:solidFill>
                  <a:schemeClr val="accent1"/>
                </a:solidFill>
              </a:rPr>
              <a:t>increases the responsibilities of public companies and their auditors</a:t>
            </a:r>
          </a:p>
          <a:p>
            <a:pPr marL="685800" lvl="2" indent="0">
              <a:buNone/>
            </a:pPr>
            <a:r>
              <a:rPr lang="en-US" sz="2200" b="1" dirty="0" smtClean="0">
                <a:solidFill>
                  <a:srgbClr val="50838E"/>
                </a:solidFill>
              </a:rPr>
              <a:t>Requires</a:t>
            </a:r>
            <a:r>
              <a:rPr lang="en-US" sz="2200" b="1" dirty="0" smtClean="0">
                <a:solidFill>
                  <a:schemeClr val="accent1"/>
                </a:solidFill>
              </a:rPr>
              <a:t> that auditors express an </a:t>
            </a:r>
            <a:r>
              <a:rPr lang="en-US" sz="2200" b="1" dirty="0" smtClean="0">
                <a:solidFill>
                  <a:srgbClr val="50838E"/>
                </a:solidFill>
              </a:rPr>
              <a:t>opinion</a:t>
            </a:r>
            <a:r>
              <a:rPr lang="en-US" sz="2200" b="1" dirty="0" smtClean="0">
                <a:solidFill>
                  <a:schemeClr val="accent1"/>
                </a:solidFill>
              </a:rPr>
              <a:t> on the </a:t>
            </a:r>
            <a:r>
              <a:rPr lang="en-US" sz="2200" b="1" dirty="0" smtClean="0">
                <a:solidFill>
                  <a:srgbClr val="50838E"/>
                </a:solidFill>
              </a:rPr>
              <a:t>effectiveness of internal control</a:t>
            </a:r>
            <a:r>
              <a:rPr lang="en-US" sz="2200" b="1" dirty="0">
                <a:solidFill>
                  <a:srgbClr val="50838E"/>
                </a:solidFill>
              </a:rPr>
              <a:t>,</a:t>
            </a:r>
            <a:r>
              <a:rPr lang="en-US" sz="2200" b="1" dirty="0" smtClean="0">
                <a:solidFill>
                  <a:schemeClr val="accent1"/>
                </a:solidFill>
              </a:rPr>
              <a:t> which could expose auditors to legal liability based on their opinion.</a:t>
            </a:r>
          </a:p>
          <a:p>
            <a:pPr marL="365760" lvl="1" indent="0">
              <a:buNone/>
            </a:pPr>
            <a:r>
              <a:rPr lang="en-US" sz="2400" b="1" dirty="0" smtClean="0">
                <a:solidFill>
                  <a:schemeClr val="accent1"/>
                </a:solidFill>
              </a:rPr>
              <a:t>The PCAOB may also sanction registered CPA firms for violations of the Act.</a:t>
            </a:r>
          </a:p>
          <a:p>
            <a:pPr marL="365760" lvl="1" indent="0">
              <a:buNone/>
            </a:pPr>
            <a:r>
              <a:rPr lang="en-US" sz="2400" b="1" dirty="0" smtClean="0">
                <a:solidFill>
                  <a:srgbClr val="50838E"/>
                </a:solidFill>
              </a:rPr>
              <a:t>Table 5-3 </a:t>
            </a:r>
            <a:r>
              <a:rPr lang="en-US" sz="2400" b="1" dirty="0" smtClean="0">
                <a:solidFill>
                  <a:schemeClr val="accent1"/>
                </a:solidFill>
              </a:rPr>
              <a:t>summarizes the sources of liability for auditors.</a:t>
            </a:r>
          </a:p>
          <a:p>
            <a:pPr marL="365760" lvl="1" indent="0">
              <a:buNone/>
            </a:pPr>
            <a:r>
              <a:rPr lang="en-US" sz="2400" b="1" dirty="0" smtClean="0">
                <a:solidFill>
                  <a:srgbClr val="50838E"/>
                </a:solidFill>
              </a:rPr>
              <a:t>Table 5-4 </a:t>
            </a:r>
            <a:r>
              <a:rPr lang="en-US" sz="2400" b="1" dirty="0" smtClean="0">
                <a:solidFill>
                  <a:schemeClr val="accent1"/>
                </a:solidFill>
              </a:rPr>
              <a:t>summarizes the defenses available to auditors.</a:t>
            </a:r>
            <a:endParaRPr lang="en-US" sz="2400" b="1" dirty="0" smtClean="0">
              <a:solidFill>
                <a:srgbClr val="50838E"/>
              </a:solidFill>
            </a:endParaRPr>
          </a:p>
        </p:txBody>
      </p:sp>
      <p:sp>
        <p:nvSpPr>
          <p:cNvPr id="8" name="Title 1"/>
          <p:cNvSpPr txBox="1">
            <a:spLocks/>
          </p:cNvSpPr>
          <p:nvPr/>
        </p:nvSpPr>
        <p:spPr>
          <a:xfrm>
            <a:off x="731519" y="479096"/>
            <a:ext cx="10165080" cy="10515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mtClean="0"/>
              <a:t/>
            </a:r>
            <a:br>
              <a:rPr lang="en-US" smtClean="0"/>
            </a:br>
            <a:r>
              <a:rPr lang="en-US" smtClean="0"/>
              <a:t/>
            </a:r>
            <a:br>
              <a:rPr lang="en-US" smtClean="0"/>
            </a:br>
            <a:endParaRPr lang="en-US" dirty="0"/>
          </a:p>
        </p:txBody>
      </p:sp>
      <p:sp>
        <p:nvSpPr>
          <p:cNvPr id="17" name="Title 16"/>
          <p:cNvSpPr>
            <a:spLocks noGrp="1"/>
          </p:cNvSpPr>
          <p:nvPr>
            <p:ph type="title"/>
          </p:nvPr>
        </p:nvSpPr>
        <p:spPr>
          <a:xfrm>
            <a:off x="1295400" y="545271"/>
            <a:ext cx="9601200" cy="978729"/>
          </a:xfrm>
          <a:prstGeom prst="rect">
            <a:avLst/>
          </a:prstGeom>
        </p:spPr>
        <p:txBody>
          <a:bodyPr wrap="square">
            <a:spAutoFit/>
          </a:bodyPr>
          <a:lstStyle/>
          <a:p>
            <a:pPr algn="ctr"/>
            <a:r>
              <a:rPr lang="en-US" dirty="0"/>
              <a:t>Civil Liability under the federal securities </a:t>
            </a:r>
            <a:r>
              <a:rPr lang="en-US" dirty="0" smtClean="0"/>
              <a:t>laws (cont.)</a:t>
            </a:r>
            <a:endParaRPr lang="en-US" dirty="0"/>
          </a:p>
        </p:txBody>
      </p:sp>
    </p:spTree>
    <p:extLst>
      <p:ext uri="{BB962C8B-B14F-4D97-AF65-F5344CB8AC3E}">
        <p14:creationId xmlns:p14="http://schemas.microsoft.com/office/powerpoint/2010/main" val="3595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35</a:t>
            </a:fld>
            <a:endParaRPr lang="en-US" dirty="0"/>
          </a:p>
        </p:txBody>
      </p:sp>
      <p:pic>
        <p:nvPicPr>
          <p:cNvPr id="4" name="Picture 3"/>
          <p:cNvPicPr>
            <a:picLocks noChangeAspect="1"/>
          </p:cNvPicPr>
          <p:nvPr/>
        </p:nvPicPr>
        <p:blipFill>
          <a:blip r:embed="rId2"/>
          <a:stretch>
            <a:fillRect/>
          </a:stretch>
        </p:blipFill>
        <p:spPr>
          <a:xfrm>
            <a:off x="230548" y="740664"/>
            <a:ext cx="11787716" cy="5259332"/>
          </a:xfrm>
          <a:prstGeom prst="rect">
            <a:avLst/>
          </a:prstGeom>
        </p:spPr>
      </p:pic>
    </p:spTree>
    <p:extLst>
      <p:ext uri="{BB962C8B-B14F-4D97-AF65-F5344CB8AC3E}">
        <p14:creationId xmlns:p14="http://schemas.microsoft.com/office/powerpoint/2010/main" val="10213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5-36</a:t>
            </a:r>
            <a:endParaRPr lang="en-US" dirty="0"/>
          </a:p>
        </p:txBody>
      </p:sp>
      <p:pic>
        <p:nvPicPr>
          <p:cNvPr id="4" name="Picture 3"/>
          <p:cNvPicPr>
            <a:picLocks noChangeAspect="1"/>
          </p:cNvPicPr>
          <p:nvPr/>
        </p:nvPicPr>
        <p:blipFill>
          <a:blip r:embed="rId2"/>
          <a:stretch>
            <a:fillRect/>
          </a:stretch>
        </p:blipFill>
        <p:spPr>
          <a:xfrm>
            <a:off x="356616" y="484025"/>
            <a:ext cx="11603794" cy="5369666"/>
          </a:xfrm>
          <a:prstGeom prst="rect">
            <a:avLst/>
          </a:prstGeom>
        </p:spPr>
      </p:pic>
    </p:spTree>
    <p:extLst>
      <p:ext uri="{BB962C8B-B14F-4D97-AF65-F5344CB8AC3E}">
        <p14:creationId xmlns:p14="http://schemas.microsoft.com/office/powerpoint/2010/main" val="17488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37</a:t>
            </a:fld>
            <a:endParaRPr lang="en-US" dirty="0">
              <a:solidFill>
                <a:srgbClr val="514A40"/>
              </a:solidFill>
            </a:endParaRPr>
          </a:p>
        </p:txBody>
      </p:sp>
      <p:sp>
        <p:nvSpPr>
          <p:cNvPr id="3" name="TextBox 2"/>
          <p:cNvSpPr txBox="1"/>
          <p:nvPr/>
        </p:nvSpPr>
        <p:spPr>
          <a:xfrm>
            <a:off x="1929509" y="2644170"/>
            <a:ext cx="833298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5-7</a:t>
            </a:r>
          </a:p>
          <a:p>
            <a:pPr marL="45720" indent="0" algn="ctr">
              <a:buNone/>
            </a:pPr>
            <a:r>
              <a:rPr lang="en-US" sz="3200" b="1" dirty="0">
                <a:solidFill>
                  <a:schemeClr val="accent1"/>
                </a:solidFill>
              </a:rPr>
              <a:t>Specify what constitutes criminal liability for accountants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9911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a:bodyPr>
          <a:lstStyle/>
          <a:p>
            <a:pPr algn="ctr"/>
            <a:r>
              <a:rPr lang="en-US" dirty="0" smtClean="0"/>
              <a:t>Criminal Liability</a:t>
            </a:r>
            <a:br>
              <a:rPr lang="en-US" dirty="0" smtClean="0"/>
            </a:br>
            <a:endParaRPr lang="en-US" dirty="0"/>
          </a:p>
        </p:txBody>
      </p:sp>
      <p:sp>
        <p:nvSpPr>
          <p:cNvPr id="3" name="Content Placeholder 2"/>
          <p:cNvSpPr>
            <a:spLocks noGrp="1"/>
          </p:cNvSpPr>
          <p:nvPr>
            <p:ph idx="1"/>
          </p:nvPr>
        </p:nvSpPr>
        <p:spPr>
          <a:xfrm>
            <a:off x="1403684" y="1143000"/>
            <a:ext cx="9492916" cy="4800600"/>
          </a:xfrm>
        </p:spPr>
        <p:txBody>
          <a:bodyPr>
            <a:normAutofit/>
          </a:bodyPr>
          <a:lstStyle/>
          <a:p>
            <a:pPr marL="45720" indent="0" algn="ctr">
              <a:buNone/>
            </a:pPr>
            <a:r>
              <a:rPr lang="en-US" sz="2800" b="1" dirty="0" smtClean="0">
                <a:solidFill>
                  <a:srgbClr val="50838E"/>
                </a:solidFill>
              </a:rPr>
              <a:t>Criminal Liability for Accountants</a:t>
            </a:r>
          </a:p>
          <a:p>
            <a:pPr marL="45720" indent="0">
              <a:buNone/>
            </a:pPr>
            <a:r>
              <a:rPr lang="en-US" sz="2600" b="1" dirty="0" smtClean="0">
                <a:solidFill>
                  <a:schemeClr val="accent1"/>
                </a:solidFill>
              </a:rPr>
              <a:t>Federal laws make it a criminal offense to defraud another person through </a:t>
            </a:r>
            <a:r>
              <a:rPr lang="en-US" sz="2600" b="1" dirty="0" smtClean="0">
                <a:solidFill>
                  <a:srgbClr val="50838E"/>
                </a:solidFill>
              </a:rPr>
              <a:t>knowingly being involved</a:t>
            </a:r>
            <a:r>
              <a:rPr lang="en-US" sz="2600" b="1" dirty="0" smtClean="0">
                <a:solidFill>
                  <a:schemeClr val="accent1"/>
                </a:solidFill>
              </a:rPr>
              <a:t> with false financial statements.</a:t>
            </a:r>
          </a:p>
          <a:p>
            <a:pPr marL="45720" indent="0">
              <a:buNone/>
            </a:pPr>
            <a:r>
              <a:rPr lang="en-US" sz="2600" b="1" dirty="0" smtClean="0">
                <a:solidFill>
                  <a:schemeClr val="accent1"/>
                </a:solidFill>
              </a:rPr>
              <a:t>The Sarbanes-Oxley Act of 2002 made it a </a:t>
            </a:r>
            <a:r>
              <a:rPr lang="en-US" sz="2600" b="1" dirty="0" smtClean="0">
                <a:solidFill>
                  <a:srgbClr val="50838E"/>
                </a:solidFill>
              </a:rPr>
              <a:t>felony</a:t>
            </a:r>
            <a:r>
              <a:rPr lang="en-US" sz="2600" b="1" dirty="0" smtClean="0">
                <a:solidFill>
                  <a:schemeClr val="accent1"/>
                </a:solidFill>
              </a:rPr>
              <a:t> to destroy documents to impede or obstruct a federal investigation.</a:t>
            </a:r>
          </a:p>
          <a:p>
            <a:pPr marL="45720" indent="0">
              <a:buNone/>
            </a:pPr>
            <a:r>
              <a:rPr lang="en-US" sz="2600" b="1" dirty="0" smtClean="0">
                <a:solidFill>
                  <a:schemeClr val="accent1"/>
                </a:solidFill>
              </a:rPr>
              <a:t>These provisions were enacted in response to </a:t>
            </a:r>
            <a:r>
              <a:rPr lang="en-US" sz="2600" b="1" i="1" dirty="0" smtClean="0">
                <a:solidFill>
                  <a:schemeClr val="accent1"/>
                </a:solidFill>
              </a:rPr>
              <a:t>United States v. Andersen,</a:t>
            </a:r>
            <a:r>
              <a:rPr lang="en-US" sz="2600" b="1" dirty="0" smtClean="0">
                <a:solidFill>
                  <a:schemeClr val="accent1"/>
                </a:solidFill>
              </a:rPr>
              <a:t> in which the auditor, Andersen, was held responsible for shredding documents in the Enron case.</a:t>
            </a:r>
          </a:p>
          <a:p>
            <a:pPr marL="45720" indent="0">
              <a:buNone/>
            </a:pPr>
            <a:r>
              <a:rPr lang="en-US" sz="2600" b="1" dirty="0" smtClean="0">
                <a:solidFill>
                  <a:schemeClr val="accent1"/>
                </a:solidFill>
              </a:rPr>
              <a:t>This case is detailed in </a:t>
            </a:r>
            <a:r>
              <a:rPr lang="en-US" sz="2600" b="1" dirty="0" smtClean="0">
                <a:solidFill>
                  <a:srgbClr val="50838E"/>
                </a:solidFill>
              </a:rPr>
              <a:t>Figure 5-9</a:t>
            </a:r>
            <a:r>
              <a:rPr lang="en-US" sz="26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38</a:t>
            </a:fld>
            <a:endParaRPr lang="en-US" dirty="0">
              <a:solidFill>
                <a:srgbClr val="514A40"/>
              </a:solidFill>
            </a:endParaRPr>
          </a:p>
        </p:txBody>
      </p:sp>
    </p:spTree>
    <p:extLst>
      <p:ext uri="{BB962C8B-B14F-4D97-AF65-F5344CB8AC3E}">
        <p14:creationId xmlns:p14="http://schemas.microsoft.com/office/powerpoint/2010/main" val="145736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5-</a:t>
            </a:r>
            <a:fld id="{E31375A4-56A4-47D6-9801-1991572033F7}" type="slidenum">
              <a:rPr lang="en-US" smtClean="0"/>
              <a:t>39</a:t>
            </a:fld>
            <a:endParaRPr lang="en-US" dirty="0"/>
          </a:p>
        </p:txBody>
      </p:sp>
      <p:pic>
        <p:nvPicPr>
          <p:cNvPr id="4" name="Picture 3"/>
          <p:cNvPicPr>
            <a:picLocks noChangeAspect="1"/>
          </p:cNvPicPr>
          <p:nvPr/>
        </p:nvPicPr>
        <p:blipFill>
          <a:blip r:embed="rId2"/>
          <a:stretch>
            <a:fillRect/>
          </a:stretch>
        </p:blipFill>
        <p:spPr>
          <a:xfrm>
            <a:off x="560624" y="936033"/>
            <a:ext cx="11070751" cy="4985934"/>
          </a:xfrm>
          <a:prstGeom prst="rect">
            <a:avLst/>
          </a:prstGeom>
        </p:spPr>
      </p:pic>
    </p:spTree>
    <p:extLst>
      <p:ext uri="{BB962C8B-B14F-4D97-AF65-F5344CB8AC3E}">
        <p14:creationId xmlns:p14="http://schemas.microsoft.com/office/powerpoint/2010/main" val="214384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4</a:t>
            </a:fld>
            <a:endParaRPr lang="en-US" dirty="0">
              <a:solidFill>
                <a:srgbClr val="514A40"/>
              </a:solidFill>
            </a:endParaRPr>
          </a:p>
        </p:txBody>
      </p:sp>
      <p:sp>
        <p:nvSpPr>
          <p:cNvPr id="3" name="TextBox 2"/>
          <p:cNvSpPr txBox="1"/>
          <p:nvPr/>
        </p:nvSpPr>
        <p:spPr>
          <a:xfrm>
            <a:off x="2941320" y="2397949"/>
            <a:ext cx="630936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5-1</a:t>
            </a:r>
          </a:p>
          <a:p>
            <a:pPr algn="ctr"/>
            <a:r>
              <a:rPr lang="en-US" sz="3200" b="1" dirty="0">
                <a:solidFill>
                  <a:schemeClr val="accent1"/>
                </a:solidFill>
              </a:rPr>
              <a:t>Understand the litigious environment in which CPAs practice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40</a:t>
            </a:fld>
            <a:endParaRPr lang="en-US" dirty="0">
              <a:solidFill>
                <a:srgbClr val="514A40"/>
              </a:solidFill>
            </a:endParaRPr>
          </a:p>
        </p:txBody>
      </p:sp>
      <p:sp>
        <p:nvSpPr>
          <p:cNvPr id="3" name="TextBox 2"/>
          <p:cNvSpPr txBox="1"/>
          <p:nvPr/>
        </p:nvSpPr>
        <p:spPr>
          <a:xfrm>
            <a:off x="1929509" y="2644170"/>
            <a:ext cx="833298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5-8</a:t>
            </a:r>
          </a:p>
          <a:p>
            <a:pPr marL="45720" indent="0" algn="ctr">
              <a:buNone/>
            </a:pPr>
            <a:r>
              <a:rPr lang="en-US" sz="3200" b="1" dirty="0">
                <a:solidFill>
                  <a:schemeClr val="accent1"/>
                </a:solidFill>
              </a:rPr>
              <a:t>Describe how the profession and individual CPAs can reduce </a:t>
            </a:r>
            <a:r>
              <a:rPr lang="en-US" sz="3200" b="1" dirty="0" smtClean="0">
                <a:solidFill>
                  <a:schemeClr val="accent1"/>
                </a:solidFill>
              </a:rPr>
              <a:t>the </a:t>
            </a:r>
            <a:r>
              <a:rPr lang="en-US" sz="3200" b="1" dirty="0">
                <a:solidFill>
                  <a:schemeClr val="accent1"/>
                </a:solidFill>
              </a:rPr>
              <a:t>threat of litigation</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06192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fontScale="90000"/>
          </a:bodyPr>
          <a:lstStyle/>
          <a:p>
            <a:pPr algn="ctr"/>
            <a:r>
              <a:rPr lang="en-US" dirty="0" smtClean="0"/>
              <a:t>The profession’s response to legal Liability</a:t>
            </a:r>
            <a:br>
              <a:rPr lang="en-US" dirty="0" smtClean="0"/>
            </a:br>
            <a:endParaRPr lang="en-US" dirty="0"/>
          </a:p>
        </p:txBody>
      </p:sp>
      <p:sp>
        <p:nvSpPr>
          <p:cNvPr id="3" name="Content Placeholder 2"/>
          <p:cNvSpPr>
            <a:spLocks noGrp="1"/>
          </p:cNvSpPr>
          <p:nvPr>
            <p:ph idx="1"/>
          </p:nvPr>
        </p:nvSpPr>
        <p:spPr>
          <a:xfrm>
            <a:off x="1403684" y="1441704"/>
            <a:ext cx="9492916" cy="4501896"/>
          </a:xfrm>
        </p:spPr>
        <p:txBody>
          <a:bodyPr>
            <a:normAutofit/>
          </a:bodyPr>
          <a:lstStyle/>
          <a:p>
            <a:pPr marL="45720" indent="0">
              <a:buNone/>
            </a:pPr>
            <a:r>
              <a:rPr lang="en-US" sz="2600" b="1" dirty="0" smtClean="0">
                <a:solidFill>
                  <a:schemeClr val="accent1"/>
                </a:solidFill>
              </a:rPr>
              <a:t>The AICPA and the profession as a whole can do the following to reduce practitioners’ exposure to legal liability:</a:t>
            </a:r>
          </a:p>
          <a:p>
            <a:pPr marL="560070" indent="-514350">
              <a:buFont typeface="+mj-lt"/>
              <a:buAutoNum type="arabicPeriod"/>
            </a:pPr>
            <a:r>
              <a:rPr lang="en-US" sz="2600" b="1" dirty="0" smtClean="0">
                <a:solidFill>
                  <a:srgbClr val="50838E"/>
                </a:solidFill>
              </a:rPr>
              <a:t>Seek protection from </a:t>
            </a:r>
            <a:r>
              <a:rPr lang="en-US" sz="2600" b="1" dirty="0" err="1" smtClean="0">
                <a:solidFill>
                  <a:srgbClr val="50838E"/>
                </a:solidFill>
              </a:rPr>
              <a:t>nonmeritorious</a:t>
            </a:r>
            <a:r>
              <a:rPr lang="en-US" sz="2600" b="1" dirty="0" smtClean="0">
                <a:solidFill>
                  <a:srgbClr val="50838E"/>
                </a:solidFill>
              </a:rPr>
              <a:t> litigation.</a:t>
            </a:r>
          </a:p>
          <a:p>
            <a:pPr marL="560070" indent="-514350">
              <a:buFont typeface="+mj-lt"/>
              <a:buAutoNum type="arabicPeriod"/>
            </a:pPr>
            <a:r>
              <a:rPr lang="en-US" sz="2600" b="1" dirty="0" smtClean="0">
                <a:solidFill>
                  <a:srgbClr val="50838E"/>
                </a:solidFill>
              </a:rPr>
              <a:t>Improve auditing to better meet users’ needs.</a:t>
            </a:r>
          </a:p>
          <a:p>
            <a:pPr marL="560070" indent="-514350">
              <a:buFont typeface="+mj-lt"/>
              <a:buAutoNum type="arabicPeriod"/>
            </a:pPr>
            <a:r>
              <a:rPr lang="en-US" sz="2600" b="1" dirty="0" smtClean="0">
                <a:solidFill>
                  <a:srgbClr val="50838E"/>
                </a:solidFill>
              </a:rPr>
              <a:t>Educate users about the limits of auditing.</a:t>
            </a:r>
            <a:endParaRPr lang="en-US" sz="2600" b="1" dirty="0">
              <a:solidFill>
                <a:schemeClr val="accent1"/>
              </a:solidFill>
            </a:endParaRPr>
          </a:p>
          <a:p>
            <a:pPr marL="45720" indent="0">
              <a:buNone/>
            </a:pPr>
            <a:r>
              <a:rPr lang="en-US" sz="2600" b="1" dirty="0" smtClean="0">
                <a:solidFill>
                  <a:schemeClr val="accent1"/>
                </a:solidFill>
              </a:rPr>
              <a:t>One law change that has helped in this area is the </a:t>
            </a:r>
            <a:r>
              <a:rPr lang="en-US" sz="2600" b="1" dirty="0" smtClean="0">
                <a:solidFill>
                  <a:srgbClr val="50838E"/>
                </a:solidFill>
              </a:rPr>
              <a:t>Private Securities Litigation Reform Act of 1995</a:t>
            </a:r>
            <a:r>
              <a:rPr lang="en-US" sz="2600" b="1" dirty="0">
                <a:solidFill>
                  <a:srgbClr val="50838E"/>
                </a:solidFill>
              </a:rPr>
              <a:t>,</a:t>
            </a:r>
            <a:r>
              <a:rPr lang="en-US" sz="2600" b="1" dirty="0" smtClean="0">
                <a:solidFill>
                  <a:schemeClr val="accent1"/>
                </a:solidFill>
              </a:rPr>
              <a:t> which limits the liability of auditors by providing for proportionate liability.</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41</a:t>
            </a:fld>
            <a:endParaRPr lang="en-US" dirty="0">
              <a:solidFill>
                <a:srgbClr val="514A40"/>
              </a:solidFill>
            </a:endParaRPr>
          </a:p>
        </p:txBody>
      </p:sp>
    </p:spTree>
    <p:extLst>
      <p:ext uri="{BB962C8B-B14F-4D97-AF65-F5344CB8AC3E}">
        <p14:creationId xmlns:p14="http://schemas.microsoft.com/office/powerpoint/2010/main" val="27716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5-</a:t>
            </a:r>
            <a:fld id="{E31375A4-56A4-47D6-9801-1991572033F7}" type="slidenum">
              <a:rPr lang="en-US" smtClean="0">
                <a:solidFill>
                  <a:srgbClr val="514A40"/>
                </a:solidFill>
              </a:rPr>
              <a:pPr/>
              <a:t>42</a:t>
            </a:fld>
            <a:endParaRPr lang="en-US" dirty="0">
              <a:solidFill>
                <a:srgbClr val="514A40"/>
              </a:solidFill>
            </a:endParaRPr>
          </a:p>
        </p:txBody>
      </p:sp>
      <p:sp>
        <p:nvSpPr>
          <p:cNvPr id="9" name="Content Placeholder 2"/>
          <p:cNvSpPr txBox="1">
            <a:spLocks/>
          </p:cNvSpPr>
          <p:nvPr/>
        </p:nvSpPr>
        <p:spPr>
          <a:xfrm>
            <a:off x="1133856" y="1380745"/>
            <a:ext cx="9619488" cy="4479006"/>
          </a:xfrm>
          <a:prstGeom prst="rect">
            <a:avLst/>
          </a:prstGeom>
        </p:spPr>
        <p:txBody>
          <a:bodyPr>
            <a:normAutofit fontScale="925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365760" lvl="1" indent="0" algn="ctr">
              <a:buNone/>
            </a:pPr>
            <a:r>
              <a:rPr lang="en-US" sz="2800" b="1" dirty="0" smtClean="0">
                <a:solidFill>
                  <a:srgbClr val="50838E"/>
                </a:solidFill>
              </a:rPr>
              <a:t>Protecting Individual CPAs from Legal Liability</a:t>
            </a:r>
          </a:p>
          <a:p>
            <a:pPr marL="365760" lvl="1" indent="0">
              <a:buNone/>
            </a:pPr>
            <a:r>
              <a:rPr lang="en-US" sz="2400" b="1" dirty="0" smtClean="0">
                <a:solidFill>
                  <a:schemeClr val="accent1"/>
                </a:solidFill>
              </a:rPr>
              <a:t>Practicing auditors may take the following actions to minimize their liability:</a:t>
            </a:r>
          </a:p>
          <a:p>
            <a:pPr lvl="1"/>
            <a:r>
              <a:rPr lang="en-US" sz="2400" b="1" dirty="0" smtClean="0">
                <a:solidFill>
                  <a:srgbClr val="50838E"/>
                </a:solidFill>
              </a:rPr>
              <a:t>Deal only with clients possessing integrity.</a:t>
            </a:r>
          </a:p>
          <a:p>
            <a:pPr lvl="1"/>
            <a:r>
              <a:rPr lang="en-US" sz="2400" b="1" dirty="0" smtClean="0">
                <a:solidFill>
                  <a:srgbClr val="50838E"/>
                </a:solidFill>
              </a:rPr>
              <a:t>Maintain independence.</a:t>
            </a:r>
          </a:p>
          <a:p>
            <a:pPr lvl="1"/>
            <a:r>
              <a:rPr lang="en-US" sz="2400" b="1" dirty="0" smtClean="0">
                <a:solidFill>
                  <a:srgbClr val="50838E"/>
                </a:solidFill>
              </a:rPr>
              <a:t>Understand the client’s business.</a:t>
            </a:r>
          </a:p>
          <a:p>
            <a:pPr lvl="1"/>
            <a:r>
              <a:rPr lang="en-US" sz="2400" b="1" dirty="0" smtClean="0">
                <a:solidFill>
                  <a:srgbClr val="50838E"/>
                </a:solidFill>
              </a:rPr>
              <a:t>Perform quality audits.</a:t>
            </a:r>
          </a:p>
          <a:p>
            <a:pPr lvl="1"/>
            <a:r>
              <a:rPr lang="en-US" sz="2400" b="1" dirty="0" smtClean="0">
                <a:solidFill>
                  <a:srgbClr val="50838E"/>
                </a:solidFill>
              </a:rPr>
              <a:t>Document the work properly.</a:t>
            </a:r>
          </a:p>
          <a:p>
            <a:pPr lvl="1"/>
            <a:r>
              <a:rPr lang="en-US" sz="2400" b="1" dirty="0" smtClean="0">
                <a:solidFill>
                  <a:srgbClr val="50838E"/>
                </a:solidFill>
              </a:rPr>
              <a:t>Exercise professional skepticism.</a:t>
            </a:r>
          </a:p>
          <a:p>
            <a:pPr marL="365760" lvl="1" indent="0">
              <a:buNone/>
            </a:pPr>
            <a:r>
              <a:rPr lang="en-US" sz="2400" b="1" dirty="0" smtClean="0">
                <a:solidFill>
                  <a:schemeClr val="accent1"/>
                </a:solidFill>
              </a:rPr>
              <a:t>It is also important for CPAs to carry adequate insurance and choose a form of organization that provides some form of legal liability protection to owners.</a:t>
            </a:r>
          </a:p>
        </p:txBody>
      </p:sp>
      <p:sp>
        <p:nvSpPr>
          <p:cNvPr id="8" name="Title 1"/>
          <p:cNvSpPr txBox="1">
            <a:spLocks/>
          </p:cNvSpPr>
          <p:nvPr/>
        </p:nvSpPr>
        <p:spPr>
          <a:xfrm>
            <a:off x="731519" y="479096"/>
            <a:ext cx="10165080" cy="10515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r>
              <a:rPr lang="en-US" smtClean="0"/>
              <a:t/>
            </a:r>
            <a:br>
              <a:rPr lang="en-US" smtClean="0"/>
            </a:br>
            <a:r>
              <a:rPr lang="en-US" smtClean="0"/>
              <a:t/>
            </a:r>
            <a:br>
              <a:rPr lang="en-US" smtClean="0"/>
            </a:br>
            <a:endParaRPr lang="en-US" dirty="0"/>
          </a:p>
        </p:txBody>
      </p:sp>
      <p:sp>
        <p:nvSpPr>
          <p:cNvPr id="17" name="Title 16"/>
          <p:cNvSpPr>
            <a:spLocks noGrp="1"/>
          </p:cNvSpPr>
          <p:nvPr>
            <p:ph type="title"/>
          </p:nvPr>
        </p:nvSpPr>
        <p:spPr>
          <a:xfrm>
            <a:off x="1060704" y="545271"/>
            <a:ext cx="9835896" cy="978729"/>
          </a:xfrm>
          <a:prstGeom prst="rect">
            <a:avLst/>
          </a:prstGeom>
        </p:spPr>
        <p:txBody>
          <a:bodyPr wrap="square">
            <a:spAutoFit/>
          </a:bodyPr>
          <a:lstStyle/>
          <a:p>
            <a:pPr algn="ctr"/>
            <a:r>
              <a:rPr lang="en-US" dirty="0"/>
              <a:t>The profession’s response to legal Liability</a:t>
            </a:r>
            <a:br>
              <a:rPr lang="en-US" dirty="0"/>
            </a:br>
            <a:endParaRPr lang="en-US" dirty="0"/>
          </a:p>
        </p:txBody>
      </p:sp>
    </p:spTree>
    <p:extLst>
      <p:ext uri="{BB962C8B-B14F-4D97-AF65-F5344CB8AC3E}">
        <p14:creationId xmlns:p14="http://schemas.microsoft.com/office/powerpoint/2010/main" val="71489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43</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Changed legal environment</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50838E"/>
                </a:solidFill>
              </a:rPr>
              <a:t>Professionals</a:t>
            </a:r>
            <a:r>
              <a:rPr lang="en-US" sz="2800" b="1" dirty="0">
                <a:solidFill>
                  <a:srgbClr val="50838E"/>
                </a:solidFill>
              </a:rPr>
              <a:t>,</a:t>
            </a:r>
            <a:r>
              <a:rPr lang="en-US" sz="2800" b="1" dirty="0" smtClean="0">
                <a:solidFill>
                  <a:schemeClr val="accent1"/>
                </a:solidFill>
              </a:rPr>
              <a:t> including CPAs, are held to a high level of performance.</a:t>
            </a:r>
          </a:p>
          <a:p>
            <a:r>
              <a:rPr lang="en-US" sz="2800" b="1" dirty="0" smtClean="0">
                <a:solidFill>
                  <a:schemeClr val="accent1"/>
                </a:solidFill>
              </a:rPr>
              <a:t>Under </a:t>
            </a:r>
            <a:r>
              <a:rPr lang="en-US" sz="2800" b="1" dirty="0" smtClean="0">
                <a:solidFill>
                  <a:srgbClr val="50838E"/>
                </a:solidFill>
              </a:rPr>
              <a:t>common law</a:t>
            </a:r>
            <a:r>
              <a:rPr lang="en-US" sz="2800" b="1" dirty="0">
                <a:solidFill>
                  <a:srgbClr val="50838E"/>
                </a:solidFill>
              </a:rPr>
              <a:t>,</a:t>
            </a:r>
            <a:r>
              <a:rPr lang="en-US" sz="2800" b="1" dirty="0" smtClean="0">
                <a:solidFill>
                  <a:schemeClr val="accent1"/>
                </a:solidFill>
              </a:rPr>
              <a:t> auditors must fulfill contracts with clients and may also be held liable to third parties.</a:t>
            </a:r>
          </a:p>
          <a:p>
            <a:r>
              <a:rPr lang="en-US" sz="2800" b="1" dirty="0" smtClean="0">
                <a:solidFill>
                  <a:schemeClr val="accent1"/>
                </a:solidFill>
              </a:rPr>
              <a:t>Auditors may also be held liable to third parties based on </a:t>
            </a:r>
            <a:r>
              <a:rPr lang="en-US" sz="2800" b="1" dirty="0" smtClean="0">
                <a:solidFill>
                  <a:srgbClr val="50838E"/>
                </a:solidFill>
              </a:rPr>
              <a:t>statute</a:t>
            </a:r>
            <a:r>
              <a:rPr lang="en-US" sz="2800" b="1" dirty="0">
                <a:solidFill>
                  <a:srgbClr val="50838E"/>
                </a:solidFill>
              </a:rPr>
              <a:t>,</a:t>
            </a:r>
            <a:r>
              <a:rPr lang="en-US" sz="2800" b="1" dirty="0" smtClean="0">
                <a:solidFill>
                  <a:schemeClr val="accent1"/>
                </a:solidFill>
              </a:rPr>
              <a:t> including the Securities Act of 1933, the Securities Exchange Act of 1934, and the Sarbanes-Oxley Act.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5</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a:bodyPr>
          <a:lstStyle/>
          <a:p>
            <a:pPr algn="ctr"/>
            <a:r>
              <a:rPr lang="en-US" dirty="0"/>
              <a:t>Changed legal </a:t>
            </a:r>
            <a:r>
              <a:rPr lang="en-US" dirty="0" smtClean="0"/>
              <a:t>environment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6</a:t>
            </a:fld>
            <a:endParaRPr lang="en-US" dirty="0">
              <a:solidFill>
                <a:srgbClr val="514A40"/>
              </a:solidFill>
            </a:endParaRPr>
          </a:p>
        </p:txBody>
      </p:sp>
      <p:sp>
        <p:nvSpPr>
          <p:cNvPr id="9" name="Content Placeholder 2"/>
          <p:cNvSpPr txBox="1">
            <a:spLocks/>
          </p:cNvSpPr>
          <p:nvPr/>
        </p:nvSpPr>
        <p:spPr>
          <a:xfrm>
            <a:off x="1060704" y="1481328"/>
            <a:ext cx="10094976" cy="44622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1" dirty="0" smtClean="0">
                <a:solidFill>
                  <a:schemeClr val="accent1"/>
                </a:solidFill>
              </a:rPr>
              <a:t>Increase in the </a:t>
            </a:r>
            <a:r>
              <a:rPr lang="en-US" sz="2400" b="1" dirty="0" smtClean="0">
                <a:solidFill>
                  <a:srgbClr val="50838E"/>
                </a:solidFill>
              </a:rPr>
              <a:t>number of lawsuits </a:t>
            </a:r>
            <a:r>
              <a:rPr lang="en-US" sz="2400" b="1" dirty="0" smtClean="0">
                <a:solidFill>
                  <a:schemeClr val="accent1"/>
                </a:solidFill>
              </a:rPr>
              <a:t>and the </a:t>
            </a:r>
            <a:r>
              <a:rPr lang="en-US" sz="2400" b="1" dirty="0" smtClean="0">
                <a:solidFill>
                  <a:srgbClr val="50838E"/>
                </a:solidFill>
              </a:rPr>
              <a:t>sizes of the awards </a:t>
            </a:r>
            <a:r>
              <a:rPr lang="en-US" sz="2400" b="1" dirty="0" smtClean="0">
                <a:solidFill>
                  <a:schemeClr val="accent1"/>
                </a:solidFill>
              </a:rPr>
              <a:t>to plaintiffs </a:t>
            </a:r>
          </a:p>
          <a:p>
            <a:pPr marL="45720" indent="0">
              <a:buNone/>
            </a:pPr>
            <a:r>
              <a:rPr lang="en-US" sz="2400" b="1" dirty="0" smtClean="0">
                <a:solidFill>
                  <a:srgbClr val="50838E"/>
                </a:solidFill>
              </a:rPr>
              <a:t>Reasons for this trend include:</a:t>
            </a:r>
          </a:p>
          <a:p>
            <a:r>
              <a:rPr lang="en-US" sz="2400" b="1" dirty="0" smtClean="0">
                <a:solidFill>
                  <a:schemeClr val="accent1"/>
                </a:solidFill>
              </a:rPr>
              <a:t>Growing awareness of the responsibilities of CPAs </a:t>
            </a:r>
          </a:p>
          <a:p>
            <a:r>
              <a:rPr lang="en-US" sz="2400" b="1" dirty="0" smtClean="0">
                <a:solidFill>
                  <a:schemeClr val="accent1"/>
                </a:solidFill>
              </a:rPr>
              <a:t>Increased effort by the SEC to protect investors’ interests</a:t>
            </a:r>
          </a:p>
          <a:p>
            <a:r>
              <a:rPr lang="en-US" sz="2400" b="1" dirty="0" smtClean="0">
                <a:solidFill>
                  <a:schemeClr val="accent1"/>
                </a:solidFill>
              </a:rPr>
              <a:t>Increased complexity of auditing and accounting </a:t>
            </a:r>
          </a:p>
          <a:p>
            <a:r>
              <a:rPr lang="en-US" sz="2400" b="1" dirty="0" smtClean="0">
                <a:solidFill>
                  <a:schemeClr val="accent1"/>
                </a:solidFill>
              </a:rPr>
              <a:t>Litigious society</a:t>
            </a:r>
          </a:p>
        </p:txBody>
      </p:sp>
    </p:spTree>
    <p:extLst>
      <p:ext uri="{BB962C8B-B14F-4D97-AF65-F5344CB8AC3E}">
        <p14:creationId xmlns:p14="http://schemas.microsoft.com/office/powerpoint/2010/main" val="168065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a:bodyPr>
          <a:lstStyle/>
          <a:p>
            <a:pPr algn="ctr"/>
            <a:r>
              <a:rPr lang="en-US" dirty="0"/>
              <a:t>Changed legal </a:t>
            </a:r>
            <a:r>
              <a:rPr lang="en-US" dirty="0" smtClean="0"/>
              <a:t>environment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7</a:t>
            </a:fld>
            <a:endParaRPr lang="en-US" dirty="0">
              <a:solidFill>
                <a:srgbClr val="514A40"/>
              </a:solidFill>
            </a:endParaRPr>
          </a:p>
        </p:txBody>
      </p:sp>
      <p:sp>
        <p:nvSpPr>
          <p:cNvPr id="9" name="Content Placeholder 2"/>
          <p:cNvSpPr txBox="1">
            <a:spLocks/>
          </p:cNvSpPr>
          <p:nvPr/>
        </p:nvSpPr>
        <p:spPr>
          <a:xfrm>
            <a:off x="1060704" y="1481328"/>
            <a:ext cx="10094976" cy="44622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1" dirty="0" smtClean="0">
                <a:solidFill>
                  <a:srgbClr val="50838E"/>
                </a:solidFill>
              </a:rPr>
              <a:t>Reasons for increased litigation against CPAs (</a:t>
            </a:r>
            <a:r>
              <a:rPr lang="en-US" sz="2400" b="1" dirty="0" err="1" smtClean="0">
                <a:solidFill>
                  <a:srgbClr val="50838E"/>
                </a:solidFill>
              </a:rPr>
              <a:t>cont</a:t>
            </a:r>
            <a:r>
              <a:rPr lang="en-US" sz="2400" b="1" dirty="0" smtClean="0">
                <a:solidFill>
                  <a:srgbClr val="50838E"/>
                </a:solidFill>
              </a:rPr>
              <a:t>):</a:t>
            </a:r>
          </a:p>
          <a:p>
            <a:r>
              <a:rPr lang="en-US" sz="2400" b="1" dirty="0">
                <a:solidFill>
                  <a:schemeClr val="accent1"/>
                </a:solidFill>
              </a:rPr>
              <a:t>R</a:t>
            </a:r>
            <a:r>
              <a:rPr lang="en-US" sz="2400" b="1" dirty="0" smtClean="0">
                <a:solidFill>
                  <a:schemeClr val="accent1"/>
                </a:solidFill>
              </a:rPr>
              <a:t>ecession and tough economic times resulting in business failures</a:t>
            </a:r>
          </a:p>
          <a:p>
            <a:r>
              <a:rPr lang="en-US" sz="2400" b="1" dirty="0" smtClean="0">
                <a:solidFill>
                  <a:schemeClr val="accent1"/>
                </a:solidFill>
              </a:rPr>
              <a:t>Attorneys often provide legal services on a contingent-fee basis</a:t>
            </a:r>
          </a:p>
          <a:p>
            <a:r>
              <a:rPr lang="en-US" sz="2400" b="1" dirty="0" smtClean="0">
                <a:solidFill>
                  <a:schemeClr val="accent1"/>
                </a:solidFill>
              </a:rPr>
              <a:t>CPA firms willing to settle legal cases out of court  </a:t>
            </a:r>
          </a:p>
          <a:p>
            <a:r>
              <a:rPr lang="en-US" sz="2400" b="1" dirty="0" smtClean="0">
                <a:solidFill>
                  <a:schemeClr val="accent1"/>
                </a:solidFill>
              </a:rPr>
              <a:t>Difficulties of judges and juries understanding technical accounting and auditing matters</a:t>
            </a:r>
          </a:p>
        </p:txBody>
      </p:sp>
    </p:spTree>
    <p:extLst>
      <p:ext uri="{BB962C8B-B14F-4D97-AF65-F5344CB8AC3E}">
        <p14:creationId xmlns:p14="http://schemas.microsoft.com/office/powerpoint/2010/main" val="23637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8</a:t>
            </a:fld>
            <a:endParaRPr lang="en-US" dirty="0">
              <a:solidFill>
                <a:srgbClr val="514A40"/>
              </a:solidFill>
            </a:endParaRPr>
          </a:p>
        </p:txBody>
      </p:sp>
      <p:sp>
        <p:nvSpPr>
          <p:cNvPr id="3" name="TextBox 2"/>
          <p:cNvSpPr txBox="1"/>
          <p:nvPr/>
        </p:nvSpPr>
        <p:spPr>
          <a:xfrm>
            <a:off x="1929509" y="2151728"/>
            <a:ext cx="8332982"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5-2</a:t>
            </a:r>
          </a:p>
          <a:p>
            <a:pPr marL="45720" indent="0" algn="ctr">
              <a:buNone/>
            </a:pPr>
            <a:r>
              <a:rPr lang="en-US" sz="3200" b="1" dirty="0">
                <a:solidFill>
                  <a:schemeClr val="accent1"/>
                </a:solidFill>
              </a:rPr>
              <a:t>Explain why the failure of financial statement users </a:t>
            </a:r>
            <a:r>
              <a:rPr lang="en-US" sz="3200" b="1" dirty="0" smtClean="0">
                <a:solidFill>
                  <a:schemeClr val="accent1"/>
                </a:solidFill>
              </a:rPr>
              <a:t>to differentiate </a:t>
            </a:r>
            <a:r>
              <a:rPr lang="en-US" sz="3200" b="1" dirty="0">
                <a:solidFill>
                  <a:schemeClr val="accent1"/>
                </a:solidFill>
              </a:rPr>
              <a:t>among business failure, audit failure, and audit risk </a:t>
            </a:r>
            <a:r>
              <a:rPr lang="en-US" sz="3200" b="1" dirty="0" smtClean="0">
                <a:solidFill>
                  <a:schemeClr val="accent1"/>
                </a:solidFill>
              </a:rPr>
              <a:t>has </a:t>
            </a:r>
            <a:r>
              <a:rPr lang="en-US" sz="3200" b="1" dirty="0">
                <a:solidFill>
                  <a:schemeClr val="accent1"/>
                </a:solidFill>
              </a:rPr>
              <a:t>resulted in lawsuits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6715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12"/>
            <a:ext cx="9601200" cy="1231392"/>
          </a:xfrm>
        </p:spPr>
        <p:txBody>
          <a:bodyPr>
            <a:normAutofit/>
          </a:bodyPr>
          <a:lstStyle/>
          <a:p>
            <a:pPr algn="ctr"/>
            <a:r>
              <a:rPr lang="en-US" dirty="0" smtClean="0"/>
              <a:t>Distinguishing business failure, </a:t>
            </a:r>
            <a:br>
              <a:rPr lang="en-US" dirty="0" smtClean="0"/>
            </a:br>
            <a:r>
              <a:rPr lang="en-US" dirty="0" smtClean="0"/>
              <a:t>audit failure, and audit risk</a:t>
            </a:r>
            <a:endParaRPr lang="en-US" dirty="0"/>
          </a:p>
        </p:txBody>
      </p:sp>
      <p:sp>
        <p:nvSpPr>
          <p:cNvPr id="3" name="Content Placeholder 2"/>
          <p:cNvSpPr>
            <a:spLocks noGrp="1"/>
          </p:cNvSpPr>
          <p:nvPr>
            <p:ph idx="1"/>
          </p:nvPr>
        </p:nvSpPr>
        <p:spPr>
          <a:xfrm>
            <a:off x="1295400" y="1847088"/>
            <a:ext cx="9601200" cy="4096512"/>
          </a:xfrm>
        </p:spPr>
        <p:txBody>
          <a:bodyPr>
            <a:normAutofit/>
          </a:bodyPr>
          <a:lstStyle/>
          <a:p>
            <a:pPr marL="45720" indent="0">
              <a:buNone/>
            </a:pPr>
            <a:r>
              <a:rPr lang="en-US" sz="2400" b="1" dirty="0" smtClean="0">
                <a:solidFill>
                  <a:schemeClr val="accent1"/>
                </a:solidFill>
              </a:rPr>
              <a:t>Important distinctions: </a:t>
            </a:r>
          </a:p>
          <a:p>
            <a:pPr marL="560070" indent="-514350">
              <a:buFont typeface="+mj-lt"/>
              <a:buAutoNum type="arabicPeriod"/>
            </a:pPr>
            <a:r>
              <a:rPr lang="en-US" sz="2400" b="1" dirty="0" smtClean="0">
                <a:solidFill>
                  <a:schemeClr val="accent1"/>
                </a:solidFill>
              </a:rPr>
              <a:t>The difference between a </a:t>
            </a:r>
            <a:r>
              <a:rPr lang="en-US" sz="2400" b="1" dirty="0" smtClean="0">
                <a:solidFill>
                  <a:srgbClr val="50838E"/>
                </a:solidFill>
              </a:rPr>
              <a:t>business failure </a:t>
            </a:r>
            <a:r>
              <a:rPr lang="en-US" sz="2400" b="1" dirty="0" smtClean="0">
                <a:solidFill>
                  <a:schemeClr val="accent1"/>
                </a:solidFill>
              </a:rPr>
              <a:t>and an </a:t>
            </a:r>
            <a:r>
              <a:rPr lang="en-US" sz="2400" b="1" dirty="0" smtClean="0">
                <a:solidFill>
                  <a:srgbClr val="50838E"/>
                </a:solidFill>
              </a:rPr>
              <a:t>audit failure</a:t>
            </a:r>
            <a:endParaRPr lang="en-US" sz="2400" b="1" dirty="0">
              <a:solidFill>
                <a:srgbClr val="50838E"/>
              </a:solidFill>
            </a:endParaRPr>
          </a:p>
          <a:p>
            <a:pPr marL="560070" indent="-514350">
              <a:buFont typeface="+mj-lt"/>
              <a:buAutoNum type="arabicPeriod"/>
            </a:pPr>
            <a:r>
              <a:rPr lang="en-US" sz="2400" b="1" dirty="0" smtClean="0">
                <a:solidFill>
                  <a:schemeClr val="accent1"/>
                </a:solidFill>
              </a:rPr>
              <a:t>The difference between an </a:t>
            </a:r>
            <a:r>
              <a:rPr lang="en-US" sz="2400" b="1" dirty="0" smtClean="0">
                <a:solidFill>
                  <a:srgbClr val="50838E"/>
                </a:solidFill>
              </a:rPr>
              <a:t>audit failure </a:t>
            </a:r>
            <a:r>
              <a:rPr lang="en-US" sz="2400" b="1" dirty="0" smtClean="0">
                <a:solidFill>
                  <a:schemeClr val="accent1"/>
                </a:solidFill>
              </a:rPr>
              <a:t>and </a:t>
            </a:r>
            <a:r>
              <a:rPr lang="en-US" sz="2400" b="1" dirty="0" smtClean="0">
                <a:solidFill>
                  <a:srgbClr val="50838E"/>
                </a:solidFill>
              </a:rPr>
              <a:t>audit risk</a:t>
            </a:r>
            <a:endParaRPr lang="en-US" sz="2400" b="1" dirty="0">
              <a:solidFill>
                <a:srgbClr val="50838E"/>
              </a:solidFill>
            </a:endParaRPr>
          </a:p>
          <a:p>
            <a:pPr lvl="1"/>
            <a:endParaRPr lang="en-US" sz="2200" b="1" dirty="0" smtClean="0">
              <a:solidFill>
                <a:schemeClr val="accent1"/>
              </a:solidFill>
            </a:endParaRPr>
          </a:p>
          <a:p>
            <a:pPr lvl="1"/>
            <a:r>
              <a:rPr lang="en-US" sz="2400" b="1" dirty="0" smtClean="0">
                <a:solidFill>
                  <a:schemeClr val="accent1"/>
                </a:solidFill>
              </a:rPr>
              <a:t>A </a:t>
            </a:r>
            <a:r>
              <a:rPr lang="en-US" sz="2400" b="1" dirty="0" smtClean="0">
                <a:solidFill>
                  <a:srgbClr val="50838E"/>
                </a:solidFill>
              </a:rPr>
              <a:t>business failure </a:t>
            </a:r>
            <a:r>
              <a:rPr lang="en-US" sz="2400" b="1" dirty="0" smtClean="0">
                <a:solidFill>
                  <a:schemeClr val="accent1"/>
                </a:solidFill>
              </a:rPr>
              <a:t>occurs when a business is unable to repay its lenders or meet the expectations of investors  </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5</a:t>
            </a:r>
            <a:r>
              <a:rPr lang="en-US" dirty="0" smtClean="0">
                <a:solidFill>
                  <a:srgbClr val="514A40"/>
                </a:solidFill>
              </a:rPr>
              <a:t>-</a:t>
            </a:r>
            <a:fld id="{E31375A4-56A4-47D6-9801-1991572033F7}" type="slidenum">
              <a:rPr lang="en-US" smtClean="0">
                <a:solidFill>
                  <a:srgbClr val="514A40"/>
                </a:solidFill>
              </a:rPr>
              <a:pPr/>
              <a:t>9</a:t>
            </a:fld>
            <a:endParaRPr lang="en-US" dirty="0">
              <a:solidFill>
                <a:srgbClr val="514A40"/>
              </a:solidFill>
            </a:endParaRPr>
          </a:p>
        </p:txBody>
      </p:sp>
    </p:spTree>
    <p:extLst>
      <p:ext uri="{BB962C8B-B14F-4D97-AF65-F5344CB8AC3E}">
        <p14:creationId xmlns:p14="http://schemas.microsoft.com/office/powerpoint/2010/main" val="3880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2347</Words>
  <Application>Microsoft Office PowerPoint</Application>
  <PresentationFormat>Widescreen</PresentationFormat>
  <Paragraphs>272</Paragraphs>
  <Slides>43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Cambria</vt:lpstr>
      <vt:lpstr>Red Line Business 16x9</vt:lpstr>
      <vt:lpstr>Legal liability</vt:lpstr>
      <vt:lpstr>Chapter 5 Learning Objectives </vt:lpstr>
      <vt:lpstr>Chapter 5 Learning Objectives </vt:lpstr>
      <vt:lpstr>PowerPoint Presentation</vt:lpstr>
      <vt:lpstr>Changed legal environment </vt:lpstr>
      <vt:lpstr>Changed legal environment (Cont.)</vt:lpstr>
      <vt:lpstr>Changed legal environment (Cont.)</vt:lpstr>
      <vt:lpstr>PowerPoint Presentation</vt:lpstr>
      <vt:lpstr>Distinguishing business failure,  audit failure, and audit risk</vt:lpstr>
      <vt:lpstr>Distinguishing business failure,  audit failure, and audit risk</vt:lpstr>
      <vt:lpstr>Distinguishing business failure,  audit failure, and audit risk</vt:lpstr>
      <vt:lpstr>PowerPoint Presentation</vt:lpstr>
      <vt:lpstr>Legal concepts affecting liability </vt:lpstr>
      <vt:lpstr>PowerPoint Presentation</vt:lpstr>
      <vt:lpstr>PowerPoint Presentation</vt:lpstr>
      <vt:lpstr>PowerPoint Presentation</vt:lpstr>
      <vt:lpstr>Liability to clients </vt:lpstr>
      <vt:lpstr>PowerPoint Presentation</vt:lpstr>
      <vt:lpstr>Liability to clients </vt:lpstr>
      <vt:lpstr>PowerPoint Presentation</vt:lpstr>
      <vt:lpstr>PowerPoint Presentation</vt:lpstr>
      <vt:lpstr>Liability to third parties under common law </vt:lpstr>
      <vt:lpstr>  Liability to third parties under common law (cont.) </vt:lpstr>
      <vt:lpstr>  Liability to third parties under common law (cont.) </vt:lpstr>
      <vt:lpstr>  Liability to third parties under common law (cont.) </vt:lpstr>
      <vt:lpstr>PowerPoint Presentation</vt:lpstr>
      <vt:lpstr>Civil Liability under the federal securities laws</vt:lpstr>
      <vt:lpstr>PowerPoint Presentation</vt:lpstr>
      <vt:lpstr>Civil Liability under the federal securities laws (cont.)</vt:lpstr>
      <vt:lpstr>PowerPoint Presentation</vt:lpstr>
      <vt:lpstr>Civil Liability under the federal securities laws (cont.)</vt:lpstr>
      <vt:lpstr>PowerPoint Presentation</vt:lpstr>
      <vt:lpstr>Civil Liability under the federal securities laws (cont.)</vt:lpstr>
      <vt:lpstr>Civil Liability under the federal securities laws (cont.)</vt:lpstr>
      <vt:lpstr>PowerPoint Presentation</vt:lpstr>
      <vt:lpstr>PowerPoint Presentation</vt:lpstr>
      <vt:lpstr>PowerPoint Presentation</vt:lpstr>
      <vt:lpstr>Criminal Liability </vt:lpstr>
      <vt:lpstr>PowerPoint Presentation</vt:lpstr>
      <vt:lpstr>PowerPoint Presentation</vt:lpstr>
      <vt:lpstr>The profession’s response to legal Liability </vt:lpstr>
      <vt:lpstr>The profession’s response to legal Liability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2016-04-02T04:41:01Z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