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69" r:id="rId5"/>
    <p:sldId id="270" r:id="rId6"/>
    <p:sldId id="271" r:id="rId7"/>
    <p:sldId id="272" r:id="rId8"/>
    <p:sldId id="273" r:id="rId9"/>
    <p:sldId id="274" r:id="rId10"/>
    <p:sldId id="275" r:id="rId11"/>
    <p:sldId id="276" r:id="rId12"/>
    <p:sldId id="277" r:id="rId13"/>
    <p:sldId id="259" r:id="rId14"/>
    <p:sldId id="260" r:id="rId15"/>
    <p:sldId id="261" r:id="rId16"/>
    <p:sldId id="262" r:id="rId17"/>
    <p:sldId id="263" r:id="rId18"/>
    <p:sldId id="264" r:id="rId19"/>
    <p:sldId id="265" r:id="rId20"/>
    <p:sldId id="266" r:id="rId21"/>
    <p:sldId id="267" r:id="rId22"/>
    <p:sldId id="268"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4/28/2018</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4/28/2018</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4/28/2018</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D8BD707-D9CF-40AE-B4C6-C98DA3205C09}" type="datetimeFigureOut">
              <a:rPr lang="en-US" smtClean="0"/>
              <a:pPr/>
              <a:t>4/28/2018</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4/28/2018</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4/28/2018</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4/28/2018</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Selected Topics in</a:t>
            </a:r>
            <a:endParaRPr lang="en-US" dirty="0"/>
          </a:p>
        </p:txBody>
      </p:sp>
      <p:sp>
        <p:nvSpPr>
          <p:cNvPr id="3" name="Subtitle 2"/>
          <p:cNvSpPr>
            <a:spLocks noGrp="1"/>
          </p:cNvSpPr>
          <p:nvPr>
            <p:ph type="subTitle" idx="1"/>
          </p:nvPr>
        </p:nvSpPr>
        <p:spPr/>
        <p:txBody>
          <a:bodyPr/>
          <a:lstStyle/>
          <a:p>
            <a:r>
              <a:rPr lang="en-US" dirty="0" smtClean="0"/>
              <a:t>DB</a:t>
            </a:r>
            <a:r>
              <a:rPr lang="nb-NO" dirty="0" smtClean="0"/>
              <a:t>&amp;Software Security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How to find</a:t>
            </a:r>
            <a:endParaRPr lang="en-US" dirty="0"/>
          </a:p>
        </p:txBody>
      </p:sp>
      <p:sp>
        <p:nvSpPr>
          <p:cNvPr id="3" name="Content Placeholder 2"/>
          <p:cNvSpPr>
            <a:spLocks noGrp="1"/>
          </p:cNvSpPr>
          <p:nvPr>
            <p:ph sz="quarter" idx="1"/>
          </p:nvPr>
        </p:nvSpPr>
        <p:spPr/>
        <p:txBody>
          <a:bodyPr/>
          <a:lstStyle/>
          <a:p>
            <a:r>
              <a:rPr lang="en-US" dirty="0" err="1" smtClean="0"/>
              <a:t>fgets</a:t>
            </a:r>
            <a:endParaRPr lang="en-US" dirty="0" smtClean="0"/>
          </a:p>
          <a:p>
            <a:r>
              <a:rPr lang="en-US" dirty="0" smtClean="0"/>
              <a:t>gets</a:t>
            </a:r>
          </a:p>
          <a:p>
            <a:r>
              <a:rPr lang="en-US" dirty="0" err="1" smtClean="0"/>
              <a:t>getws</a:t>
            </a:r>
            <a:endParaRPr lang="en-US" dirty="0" smtClean="0"/>
          </a:p>
          <a:p>
            <a:r>
              <a:rPr lang="en-US" dirty="0" err="1" smtClean="0"/>
              <a:t>sprintf</a:t>
            </a:r>
            <a:endParaRPr lang="en-US" dirty="0" smtClean="0"/>
          </a:p>
          <a:p>
            <a:r>
              <a:rPr lang="en-US" dirty="0" err="1" smtClean="0"/>
              <a:t>strcat</a:t>
            </a:r>
            <a:endParaRPr lang="en-US" dirty="0" smtClean="0"/>
          </a:p>
          <a:p>
            <a:r>
              <a:rPr lang="en-US" dirty="0" err="1" smtClean="0"/>
              <a:t>strcpy</a:t>
            </a:r>
            <a:endParaRPr lang="en-US" dirty="0" smtClean="0"/>
          </a:p>
          <a:p>
            <a:r>
              <a:rPr lang="en-US" dirty="0" err="1" smtClean="0"/>
              <a:t>strncpy</a:t>
            </a:r>
            <a:endParaRPr lang="en-US" dirty="0" smtClean="0"/>
          </a:p>
          <a:p>
            <a:r>
              <a:rPr lang="en-US" dirty="0" err="1" smtClean="0"/>
              <a:t>scanf</a:t>
            </a:r>
            <a:endParaRPr lang="en-US" dirty="0" smtClean="0"/>
          </a:p>
          <a:p>
            <a:r>
              <a:rPr lang="en-US" dirty="0" err="1" smtClean="0"/>
              <a:t>memcpy</a:t>
            </a:r>
            <a:endParaRPr lang="en-US" dirty="0" smtClean="0"/>
          </a:p>
          <a:p>
            <a:r>
              <a:rPr lang="en-US" dirty="0" err="1" smtClean="0"/>
              <a:t>memmove</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Or </a:t>
            </a:r>
            <a:r>
              <a:rPr lang="en-US" dirty="0" smtClean="0"/>
              <a:t>more brute force approach </a:t>
            </a:r>
            <a:endParaRPr lang="en-US" dirty="0"/>
          </a:p>
        </p:txBody>
      </p:sp>
      <p:sp>
        <p:nvSpPr>
          <p:cNvPr id="3" name="Content Placeholder 2"/>
          <p:cNvSpPr>
            <a:spLocks noGrp="1"/>
          </p:cNvSpPr>
          <p:nvPr>
            <p:ph sz="quarter" idx="1"/>
          </p:nvPr>
        </p:nvSpPr>
        <p:spPr/>
        <p:txBody>
          <a:bodyPr>
            <a:normAutofit/>
          </a:bodyPr>
          <a:lstStyle/>
          <a:p>
            <a:pPr>
              <a:buNone/>
            </a:pPr>
            <a:r>
              <a:rPr lang="nb-NO" sz="2000" dirty="0" smtClean="0"/>
              <a:t>Try the program with many different input (as much as ypu will discover a vulnerability)</a:t>
            </a:r>
            <a:endParaRPr lang="en-US" sz="2000" dirty="0" smtClean="0"/>
          </a:p>
          <a:p>
            <a:pPr>
              <a:buNone/>
            </a:pPr>
            <a:r>
              <a:rPr lang="en-US" sz="2000" dirty="0" smtClean="0"/>
              <a:t>EAX = 00F7FCC8 EBX = 00F41130 ECX = 41414141</a:t>
            </a:r>
          </a:p>
          <a:p>
            <a:pPr>
              <a:buNone/>
            </a:pPr>
            <a:r>
              <a:rPr lang="en-US" sz="2000" dirty="0" smtClean="0"/>
              <a:t> EDX = 77F9485A ESI = 00F7FCC0 EDI = 00F7FCC0 </a:t>
            </a:r>
          </a:p>
          <a:p>
            <a:pPr>
              <a:buNone/>
            </a:pPr>
            <a:r>
              <a:rPr lang="en-US" sz="2000" dirty="0" smtClean="0"/>
              <a:t>EIP = 41414141    ESP = 00F4106C EBP = 00F4108C</a:t>
            </a:r>
          </a:p>
          <a:p>
            <a:pPr>
              <a:buNone/>
            </a:pPr>
            <a:r>
              <a:rPr lang="en-US" sz="2000" dirty="0" smtClean="0"/>
              <a:t> EFL = 00000246 </a:t>
            </a:r>
          </a:p>
          <a:p>
            <a:pPr>
              <a:buNone/>
            </a:pPr>
            <a:r>
              <a:rPr lang="en-US" sz="2000" dirty="0" smtClean="0"/>
              <a:t/>
            </a:r>
            <a:br>
              <a:rPr lang="en-US" sz="2000" dirty="0" smtClean="0"/>
            </a:br>
            <a:endParaRPr 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structure of an exploit(</a:t>
            </a:r>
            <a:r>
              <a:rPr lang="en-US" b="1" dirty="0" err="1" smtClean="0"/>
              <a:t>sploit</a:t>
            </a:r>
            <a:r>
              <a:rPr lang="en-US" b="1" dirty="0" smtClean="0"/>
              <a:t>)</a:t>
            </a:r>
            <a:endParaRPr lang="en-US" dirty="0"/>
          </a:p>
        </p:txBody>
      </p:sp>
      <p:pic>
        <p:nvPicPr>
          <p:cNvPr id="5122" name="Picture 2"/>
          <p:cNvPicPr>
            <a:picLocks noGrp="1" noChangeAspect="1" noChangeArrowheads="1"/>
          </p:cNvPicPr>
          <p:nvPr>
            <p:ph sz="quarter" idx="1"/>
          </p:nvPr>
        </p:nvPicPr>
        <p:blipFill>
          <a:blip r:embed="rId2" cstate="print"/>
          <a:srcRect/>
          <a:stretch>
            <a:fillRect/>
          </a:stretch>
        </p:blipFill>
        <p:spPr bwMode="auto">
          <a:xfrm>
            <a:off x="1371600" y="1905000"/>
            <a:ext cx="5791200" cy="3886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Race condition</a:t>
            </a:r>
            <a:endParaRPr lang="en-US" dirty="0"/>
          </a:p>
        </p:txBody>
      </p:sp>
      <p:sp>
        <p:nvSpPr>
          <p:cNvPr id="3" name="Content Placeholder 2"/>
          <p:cNvSpPr>
            <a:spLocks noGrp="1"/>
          </p:cNvSpPr>
          <p:nvPr>
            <p:ph sz="quarter" idx="1"/>
          </p:nvPr>
        </p:nvSpPr>
        <p:spPr/>
        <p:txBody>
          <a:bodyPr/>
          <a:lstStyle/>
          <a:p>
            <a:r>
              <a:rPr lang="en-US" dirty="0" smtClean="0"/>
              <a:t>“A race condition (or race hazard) is a flaw in a system or process whereby the output and/or result of the process is unexpectedly and critically dependent on the sequence or timing of other events. The term originates with the idea of two signals racing each other to influence the output first.”</a:t>
            </a:r>
          </a:p>
          <a:p>
            <a:r>
              <a:rPr lang="en-US" dirty="0" smtClean="0"/>
              <a:t>An attacker can try to exploit a race condition to change a value after it has been checked before it is used TOCTTOU.</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sz="quarter" idx="1"/>
          </p:nvPr>
        </p:nvSpPr>
        <p:spPr/>
        <p:txBody>
          <a:bodyPr/>
          <a:lstStyle/>
          <a:p>
            <a:r>
              <a:rPr lang="en-US" dirty="0" smtClean="0"/>
              <a:t>CTSS (One of the early time/sharing OS)</a:t>
            </a:r>
          </a:p>
          <a:p>
            <a:pPr lvl="1"/>
            <a:r>
              <a:rPr lang="en-US" dirty="0" smtClean="0"/>
              <a:t>Once, a user found that the password file was given as the </a:t>
            </a:r>
            <a:r>
              <a:rPr lang="nb-NO" dirty="0" smtClean="0"/>
              <a:t>’Message of the day’</a:t>
            </a:r>
          </a:p>
          <a:p>
            <a:pPr lvl="1"/>
            <a:r>
              <a:rPr lang="nb-NO" dirty="0" smtClean="0"/>
              <a:t>Every user had a unique home diretory</a:t>
            </a:r>
          </a:p>
          <a:p>
            <a:pPr lvl="1"/>
            <a:r>
              <a:rPr lang="nb-NO" dirty="0" smtClean="0"/>
              <a:t>When a user invoked the editor a scratch file is created which has a fixed name ,say scratch, and this name is independent of the name of the file that is desired.(This was a reasonable design decision since a user could run one application at a time and no one else has access to the user directory).so far so good </a:t>
            </a:r>
            <a:r>
              <a:rPr lang="nb-NO" dirty="0" smtClean="0">
                <a:sym typeface="Wingdings" pitchFamily="2" charset="2"/>
              </a:rPr>
              <a:t></a:t>
            </a:r>
          </a:p>
          <a:p>
            <a:pPr lvl="1"/>
            <a:r>
              <a:rPr lang="nb-NO" dirty="0" smtClean="0"/>
              <a:t>System was treated as a user with its own directory</a:t>
            </a:r>
          </a:p>
          <a:p>
            <a:pPr lvl="1"/>
            <a:r>
              <a:rPr lang="nb-NO" dirty="0" smtClean="0"/>
              <a:t>Several users are working as a system managers for certain period.</a:t>
            </a: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Example-cont</a:t>
            </a:r>
            <a:endParaRPr lang="en-US" dirty="0"/>
          </a:p>
        </p:txBody>
      </p:sp>
      <p:sp>
        <p:nvSpPr>
          <p:cNvPr id="3" name="Content Placeholder 2"/>
          <p:cNvSpPr>
            <a:spLocks noGrp="1"/>
          </p:cNvSpPr>
          <p:nvPr>
            <p:ph sz="quarter" idx="1"/>
          </p:nvPr>
        </p:nvSpPr>
        <p:spPr/>
        <p:txBody>
          <a:bodyPr/>
          <a:lstStyle/>
          <a:p>
            <a:r>
              <a:rPr lang="nb-NO" dirty="0" smtClean="0"/>
              <a:t>One system manager start to edit the message of the day scratch=mess.</a:t>
            </a:r>
          </a:p>
          <a:p>
            <a:r>
              <a:rPr lang="nb-NO" dirty="0" smtClean="0"/>
              <a:t>Second system manager starts to edit the password file scratch=PWD.</a:t>
            </a:r>
          </a:p>
          <a:p>
            <a:r>
              <a:rPr lang="nb-NO" dirty="0" smtClean="0"/>
              <a:t>Then the first manager stored the edited file so we get mess=scratch=PWD.</a:t>
            </a:r>
            <a:endParaRPr lang="en-US" dirty="0"/>
          </a:p>
        </p:txBody>
      </p:sp>
      <p:sp>
        <p:nvSpPr>
          <p:cNvPr id="4" name="Rectangle 3"/>
          <p:cNvSpPr/>
          <p:nvPr/>
        </p:nvSpPr>
        <p:spPr>
          <a:xfrm>
            <a:off x="152400" y="4495800"/>
            <a:ext cx="1447800" cy="6096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52400" y="5486400"/>
            <a:ext cx="1447800" cy="685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905000" y="4648200"/>
            <a:ext cx="990600" cy="533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276600" y="4419600"/>
            <a:ext cx="1447800" cy="762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276600" y="5486400"/>
            <a:ext cx="1447800" cy="762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4876800" y="4800600"/>
            <a:ext cx="990600" cy="533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096000" y="4419600"/>
            <a:ext cx="1447800" cy="762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96000" y="5486400"/>
            <a:ext cx="1447800" cy="762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772400" y="4876800"/>
            <a:ext cx="990600" cy="5334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457200" y="4114800"/>
            <a:ext cx="914400" cy="369332"/>
          </a:xfrm>
          <a:prstGeom prst="rect">
            <a:avLst/>
          </a:prstGeom>
          <a:noFill/>
        </p:spPr>
        <p:txBody>
          <a:bodyPr wrap="square" rtlCol="0">
            <a:spAutoFit/>
          </a:bodyPr>
          <a:lstStyle/>
          <a:p>
            <a:r>
              <a:rPr lang="nb-NO" dirty="0" smtClean="0"/>
              <a:t>mess</a:t>
            </a:r>
            <a:endParaRPr lang="en-US" dirty="0"/>
          </a:p>
        </p:txBody>
      </p:sp>
      <p:sp>
        <p:nvSpPr>
          <p:cNvPr id="19" name="TextBox 18"/>
          <p:cNvSpPr txBox="1"/>
          <p:nvPr/>
        </p:nvSpPr>
        <p:spPr>
          <a:xfrm>
            <a:off x="3429000" y="4038600"/>
            <a:ext cx="914400" cy="369332"/>
          </a:xfrm>
          <a:prstGeom prst="rect">
            <a:avLst/>
          </a:prstGeom>
          <a:noFill/>
        </p:spPr>
        <p:txBody>
          <a:bodyPr wrap="square" rtlCol="0">
            <a:spAutoFit/>
          </a:bodyPr>
          <a:lstStyle/>
          <a:p>
            <a:r>
              <a:rPr lang="nb-NO" dirty="0" smtClean="0"/>
              <a:t>mess</a:t>
            </a:r>
            <a:endParaRPr lang="en-US" dirty="0"/>
          </a:p>
        </p:txBody>
      </p:sp>
      <p:sp>
        <p:nvSpPr>
          <p:cNvPr id="20" name="TextBox 19"/>
          <p:cNvSpPr txBox="1"/>
          <p:nvPr/>
        </p:nvSpPr>
        <p:spPr>
          <a:xfrm>
            <a:off x="6400800" y="4038600"/>
            <a:ext cx="914400" cy="369332"/>
          </a:xfrm>
          <a:prstGeom prst="rect">
            <a:avLst/>
          </a:prstGeom>
          <a:noFill/>
        </p:spPr>
        <p:txBody>
          <a:bodyPr wrap="square" rtlCol="0">
            <a:spAutoFit/>
          </a:bodyPr>
          <a:lstStyle/>
          <a:p>
            <a:r>
              <a:rPr lang="nb-NO" dirty="0" smtClean="0"/>
              <a:t>mess</a:t>
            </a:r>
            <a:endParaRPr lang="en-US" dirty="0"/>
          </a:p>
        </p:txBody>
      </p:sp>
      <p:sp>
        <p:nvSpPr>
          <p:cNvPr id="21" name="TextBox 20"/>
          <p:cNvSpPr txBox="1"/>
          <p:nvPr/>
        </p:nvSpPr>
        <p:spPr>
          <a:xfrm>
            <a:off x="304800" y="4648200"/>
            <a:ext cx="1143000" cy="369332"/>
          </a:xfrm>
          <a:prstGeom prst="rect">
            <a:avLst/>
          </a:prstGeom>
          <a:noFill/>
        </p:spPr>
        <p:txBody>
          <a:bodyPr wrap="square" rtlCol="0">
            <a:spAutoFit/>
          </a:bodyPr>
          <a:lstStyle/>
          <a:p>
            <a:r>
              <a:rPr lang="nb-NO" dirty="0" smtClean="0"/>
              <a:t>Hello </a:t>
            </a:r>
            <a:r>
              <a:rPr lang="nb-NO" dirty="0" smtClean="0">
                <a:sym typeface="Wingdings" pitchFamily="2" charset="2"/>
              </a:rPr>
              <a:t></a:t>
            </a:r>
            <a:endParaRPr lang="en-US" dirty="0"/>
          </a:p>
        </p:txBody>
      </p:sp>
      <p:sp>
        <p:nvSpPr>
          <p:cNvPr id="22" name="TextBox 21"/>
          <p:cNvSpPr txBox="1"/>
          <p:nvPr/>
        </p:nvSpPr>
        <p:spPr>
          <a:xfrm>
            <a:off x="3429000" y="4648200"/>
            <a:ext cx="1143000" cy="369332"/>
          </a:xfrm>
          <a:prstGeom prst="rect">
            <a:avLst/>
          </a:prstGeom>
          <a:solidFill>
            <a:schemeClr val="bg2"/>
          </a:solidFill>
        </p:spPr>
        <p:txBody>
          <a:bodyPr wrap="square" rtlCol="0">
            <a:spAutoFit/>
          </a:bodyPr>
          <a:lstStyle/>
          <a:p>
            <a:r>
              <a:rPr lang="nb-NO" dirty="0" smtClean="0"/>
              <a:t>Hello </a:t>
            </a:r>
            <a:r>
              <a:rPr lang="nb-NO" dirty="0" smtClean="0">
                <a:sym typeface="Wingdings" pitchFamily="2" charset="2"/>
              </a:rPr>
              <a:t></a:t>
            </a:r>
            <a:endParaRPr lang="en-US" dirty="0"/>
          </a:p>
        </p:txBody>
      </p:sp>
      <p:sp>
        <p:nvSpPr>
          <p:cNvPr id="23" name="TextBox 22"/>
          <p:cNvSpPr txBox="1"/>
          <p:nvPr/>
        </p:nvSpPr>
        <p:spPr>
          <a:xfrm>
            <a:off x="1828800" y="4724400"/>
            <a:ext cx="1143000" cy="369332"/>
          </a:xfrm>
          <a:prstGeom prst="rect">
            <a:avLst/>
          </a:prstGeom>
          <a:solidFill>
            <a:schemeClr val="bg2"/>
          </a:solidFill>
        </p:spPr>
        <p:txBody>
          <a:bodyPr wrap="square" rtlCol="0">
            <a:spAutoFit/>
          </a:bodyPr>
          <a:lstStyle/>
          <a:p>
            <a:r>
              <a:rPr lang="nb-NO" dirty="0" smtClean="0"/>
              <a:t>Hello </a:t>
            </a:r>
            <a:r>
              <a:rPr lang="nb-NO" dirty="0" smtClean="0">
                <a:sym typeface="Wingdings" pitchFamily="2" charset="2"/>
              </a:rPr>
              <a:t></a:t>
            </a:r>
            <a:endParaRPr lang="en-US" dirty="0"/>
          </a:p>
        </p:txBody>
      </p:sp>
      <p:sp>
        <p:nvSpPr>
          <p:cNvPr id="24" name="TextBox 23"/>
          <p:cNvSpPr txBox="1"/>
          <p:nvPr/>
        </p:nvSpPr>
        <p:spPr>
          <a:xfrm>
            <a:off x="228600" y="5181600"/>
            <a:ext cx="990600" cy="369332"/>
          </a:xfrm>
          <a:prstGeom prst="rect">
            <a:avLst/>
          </a:prstGeom>
          <a:noFill/>
        </p:spPr>
        <p:txBody>
          <a:bodyPr wrap="square" rtlCol="0">
            <a:spAutoFit/>
          </a:bodyPr>
          <a:lstStyle/>
          <a:p>
            <a:r>
              <a:rPr lang="nb-NO" dirty="0" smtClean="0"/>
              <a:t>PWD</a:t>
            </a:r>
            <a:endParaRPr lang="en-US" dirty="0"/>
          </a:p>
        </p:txBody>
      </p:sp>
      <p:sp>
        <p:nvSpPr>
          <p:cNvPr id="25" name="TextBox 24"/>
          <p:cNvSpPr txBox="1"/>
          <p:nvPr/>
        </p:nvSpPr>
        <p:spPr>
          <a:xfrm>
            <a:off x="3429000" y="5181600"/>
            <a:ext cx="990600" cy="369332"/>
          </a:xfrm>
          <a:prstGeom prst="rect">
            <a:avLst/>
          </a:prstGeom>
          <a:noFill/>
        </p:spPr>
        <p:txBody>
          <a:bodyPr wrap="square" rtlCol="0">
            <a:spAutoFit/>
          </a:bodyPr>
          <a:lstStyle/>
          <a:p>
            <a:r>
              <a:rPr lang="nb-NO" dirty="0" smtClean="0"/>
              <a:t>PWD</a:t>
            </a:r>
            <a:endParaRPr lang="en-US" dirty="0"/>
          </a:p>
        </p:txBody>
      </p:sp>
      <p:sp>
        <p:nvSpPr>
          <p:cNvPr id="26" name="TextBox 25"/>
          <p:cNvSpPr txBox="1"/>
          <p:nvPr/>
        </p:nvSpPr>
        <p:spPr>
          <a:xfrm>
            <a:off x="6248400" y="5181600"/>
            <a:ext cx="990600" cy="369332"/>
          </a:xfrm>
          <a:prstGeom prst="rect">
            <a:avLst/>
          </a:prstGeom>
          <a:noFill/>
        </p:spPr>
        <p:txBody>
          <a:bodyPr wrap="square" rtlCol="0">
            <a:spAutoFit/>
          </a:bodyPr>
          <a:lstStyle/>
          <a:p>
            <a:r>
              <a:rPr lang="nb-NO" dirty="0" smtClean="0"/>
              <a:t>PWD</a:t>
            </a:r>
            <a:endParaRPr lang="en-US" dirty="0"/>
          </a:p>
        </p:txBody>
      </p:sp>
      <p:sp>
        <p:nvSpPr>
          <p:cNvPr id="27" name="TextBox 26"/>
          <p:cNvSpPr txBox="1"/>
          <p:nvPr/>
        </p:nvSpPr>
        <p:spPr>
          <a:xfrm>
            <a:off x="7696200" y="4419600"/>
            <a:ext cx="1066800" cy="369332"/>
          </a:xfrm>
          <a:prstGeom prst="rect">
            <a:avLst/>
          </a:prstGeom>
          <a:noFill/>
        </p:spPr>
        <p:txBody>
          <a:bodyPr wrap="square" rtlCol="0">
            <a:spAutoFit/>
          </a:bodyPr>
          <a:lstStyle/>
          <a:p>
            <a:r>
              <a:rPr lang="nb-NO" dirty="0" smtClean="0"/>
              <a:t>scratch</a:t>
            </a:r>
            <a:endParaRPr lang="en-US" dirty="0"/>
          </a:p>
        </p:txBody>
      </p:sp>
      <p:sp>
        <p:nvSpPr>
          <p:cNvPr id="28" name="TextBox 27"/>
          <p:cNvSpPr txBox="1"/>
          <p:nvPr/>
        </p:nvSpPr>
        <p:spPr>
          <a:xfrm>
            <a:off x="1981200" y="4267200"/>
            <a:ext cx="1066800" cy="369332"/>
          </a:xfrm>
          <a:prstGeom prst="rect">
            <a:avLst/>
          </a:prstGeom>
          <a:noFill/>
        </p:spPr>
        <p:txBody>
          <a:bodyPr wrap="square" rtlCol="0">
            <a:spAutoFit/>
          </a:bodyPr>
          <a:lstStyle/>
          <a:p>
            <a:r>
              <a:rPr lang="nb-NO" dirty="0" smtClean="0"/>
              <a:t>scratch</a:t>
            </a:r>
            <a:endParaRPr lang="en-US" dirty="0"/>
          </a:p>
        </p:txBody>
      </p:sp>
      <p:sp>
        <p:nvSpPr>
          <p:cNvPr id="29" name="TextBox 28"/>
          <p:cNvSpPr txBox="1"/>
          <p:nvPr/>
        </p:nvSpPr>
        <p:spPr>
          <a:xfrm>
            <a:off x="4800600" y="4343400"/>
            <a:ext cx="1066800" cy="369332"/>
          </a:xfrm>
          <a:prstGeom prst="rect">
            <a:avLst/>
          </a:prstGeom>
          <a:noFill/>
        </p:spPr>
        <p:txBody>
          <a:bodyPr wrap="square" rtlCol="0">
            <a:spAutoFit/>
          </a:bodyPr>
          <a:lstStyle/>
          <a:p>
            <a:r>
              <a:rPr lang="nb-NO" dirty="0" smtClean="0"/>
              <a:t>scratch</a:t>
            </a:r>
            <a:endParaRPr lang="en-US" dirty="0"/>
          </a:p>
        </p:txBody>
      </p:sp>
      <p:sp>
        <p:nvSpPr>
          <p:cNvPr id="30" name="TextBox 29"/>
          <p:cNvSpPr txBox="1"/>
          <p:nvPr/>
        </p:nvSpPr>
        <p:spPr>
          <a:xfrm>
            <a:off x="381000" y="5715000"/>
            <a:ext cx="1219200" cy="369332"/>
          </a:xfrm>
          <a:prstGeom prst="rect">
            <a:avLst/>
          </a:prstGeom>
          <a:noFill/>
        </p:spPr>
        <p:txBody>
          <a:bodyPr wrap="square" rtlCol="0">
            <a:spAutoFit/>
          </a:bodyPr>
          <a:lstStyle/>
          <a:p>
            <a:r>
              <a:rPr lang="nb-NO" dirty="0" smtClean="0"/>
              <a:t>igP/hEvZ</a:t>
            </a:r>
            <a:endParaRPr lang="en-US" dirty="0"/>
          </a:p>
        </p:txBody>
      </p:sp>
      <p:sp>
        <p:nvSpPr>
          <p:cNvPr id="31" name="TextBox 30"/>
          <p:cNvSpPr txBox="1"/>
          <p:nvPr/>
        </p:nvSpPr>
        <p:spPr>
          <a:xfrm>
            <a:off x="6248400" y="5638800"/>
            <a:ext cx="1219200" cy="369332"/>
          </a:xfrm>
          <a:prstGeom prst="rect">
            <a:avLst/>
          </a:prstGeom>
          <a:noFill/>
        </p:spPr>
        <p:txBody>
          <a:bodyPr wrap="square" rtlCol="0">
            <a:spAutoFit/>
          </a:bodyPr>
          <a:lstStyle/>
          <a:p>
            <a:r>
              <a:rPr lang="nb-NO" dirty="0" smtClean="0"/>
              <a:t>igP/hEvZ</a:t>
            </a:r>
            <a:endParaRPr lang="en-US" dirty="0"/>
          </a:p>
        </p:txBody>
      </p:sp>
      <p:sp>
        <p:nvSpPr>
          <p:cNvPr id="32" name="TextBox 31"/>
          <p:cNvSpPr txBox="1"/>
          <p:nvPr/>
        </p:nvSpPr>
        <p:spPr>
          <a:xfrm>
            <a:off x="3352800" y="5638800"/>
            <a:ext cx="1219200" cy="369332"/>
          </a:xfrm>
          <a:prstGeom prst="rect">
            <a:avLst/>
          </a:prstGeom>
          <a:noFill/>
        </p:spPr>
        <p:txBody>
          <a:bodyPr wrap="square" rtlCol="0">
            <a:spAutoFit/>
          </a:bodyPr>
          <a:lstStyle/>
          <a:p>
            <a:r>
              <a:rPr lang="nb-NO" dirty="0" smtClean="0"/>
              <a:t>igP/hEvZ</a:t>
            </a:r>
            <a:endParaRPr lang="en-US" dirty="0"/>
          </a:p>
        </p:txBody>
      </p:sp>
      <p:sp>
        <p:nvSpPr>
          <p:cNvPr id="33" name="TextBox 32"/>
          <p:cNvSpPr txBox="1"/>
          <p:nvPr/>
        </p:nvSpPr>
        <p:spPr>
          <a:xfrm>
            <a:off x="6172200" y="4572000"/>
            <a:ext cx="1219200" cy="369332"/>
          </a:xfrm>
          <a:prstGeom prst="rect">
            <a:avLst/>
          </a:prstGeom>
          <a:noFill/>
        </p:spPr>
        <p:txBody>
          <a:bodyPr wrap="square" rtlCol="0">
            <a:spAutoFit/>
          </a:bodyPr>
          <a:lstStyle/>
          <a:p>
            <a:r>
              <a:rPr lang="nb-NO" dirty="0" smtClean="0"/>
              <a:t>igP/hEvZ</a:t>
            </a:r>
            <a:endParaRPr lang="en-US" dirty="0"/>
          </a:p>
        </p:txBody>
      </p:sp>
      <p:sp>
        <p:nvSpPr>
          <p:cNvPr id="34" name="TextBox 33"/>
          <p:cNvSpPr txBox="1"/>
          <p:nvPr/>
        </p:nvSpPr>
        <p:spPr>
          <a:xfrm>
            <a:off x="4800600" y="4876800"/>
            <a:ext cx="1219200" cy="369332"/>
          </a:xfrm>
          <a:prstGeom prst="rect">
            <a:avLst/>
          </a:prstGeom>
          <a:noFill/>
        </p:spPr>
        <p:txBody>
          <a:bodyPr wrap="square" rtlCol="0">
            <a:spAutoFit/>
          </a:bodyPr>
          <a:lstStyle/>
          <a:p>
            <a:r>
              <a:rPr lang="nb-NO" dirty="0" smtClean="0"/>
              <a:t>igP/hEvZ</a:t>
            </a:r>
            <a:endParaRPr lang="en-US" dirty="0"/>
          </a:p>
        </p:txBody>
      </p:sp>
      <p:sp>
        <p:nvSpPr>
          <p:cNvPr id="35" name="TextBox 34"/>
          <p:cNvSpPr txBox="1"/>
          <p:nvPr/>
        </p:nvSpPr>
        <p:spPr>
          <a:xfrm>
            <a:off x="7696200" y="4953000"/>
            <a:ext cx="1219200" cy="369332"/>
          </a:xfrm>
          <a:prstGeom prst="rect">
            <a:avLst/>
          </a:prstGeom>
          <a:noFill/>
        </p:spPr>
        <p:txBody>
          <a:bodyPr wrap="square" rtlCol="0">
            <a:spAutoFit/>
          </a:bodyPr>
          <a:lstStyle/>
          <a:p>
            <a:r>
              <a:rPr lang="nb-NO" dirty="0" smtClean="0"/>
              <a:t>igP/hEvZ</a:t>
            </a:r>
            <a:endParaRPr lang="en-US" dirty="0"/>
          </a:p>
        </p:txBody>
      </p:sp>
      <p:cxnSp>
        <p:nvCxnSpPr>
          <p:cNvPr id="37" name="Curved Connector 36"/>
          <p:cNvCxnSpPr>
            <a:endCxn id="28" idx="0"/>
          </p:cNvCxnSpPr>
          <p:nvPr/>
        </p:nvCxnSpPr>
        <p:spPr>
          <a:xfrm flipV="1">
            <a:off x="1371600" y="4267200"/>
            <a:ext cx="1143000" cy="228600"/>
          </a:xfrm>
          <a:prstGeom prst="curvedConnector4">
            <a:avLst>
              <a:gd name="adj1" fmla="val 26667"/>
              <a:gd name="adj2" fmla="val 20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Curved Connector 41"/>
          <p:cNvCxnSpPr/>
          <p:nvPr/>
        </p:nvCxnSpPr>
        <p:spPr>
          <a:xfrm rot="5400000" flipH="1" flipV="1">
            <a:off x="4343400" y="5486400"/>
            <a:ext cx="838200" cy="8382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Curved Connector 43"/>
          <p:cNvCxnSpPr/>
          <p:nvPr/>
        </p:nvCxnSpPr>
        <p:spPr>
          <a:xfrm rot="10800000">
            <a:off x="7543800" y="4648200"/>
            <a:ext cx="1219200" cy="577334"/>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Sql injection</a:t>
            </a:r>
            <a:endParaRPr lang="en-US" dirty="0"/>
          </a:p>
        </p:txBody>
      </p:sp>
      <p:sp>
        <p:nvSpPr>
          <p:cNvPr id="3" name="Content Placeholder 2"/>
          <p:cNvSpPr>
            <a:spLocks noGrp="1"/>
          </p:cNvSpPr>
          <p:nvPr>
            <p:ph sz="quarter" idx="1"/>
          </p:nvPr>
        </p:nvSpPr>
        <p:spPr>
          <a:xfrm>
            <a:off x="457200" y="1600200"/>
            <a:ext cx="7467600" cy="5105400"/>
          </a:xfrm>
        </p:spPr>
        <p:txBody>
          <a:bodyPr/>
          <a:lstStyle/>
          <a:p>
            <a:r>
              <a:rPr lang="en-US" dirty="0" smtClean="0"/>
              <a:t> Common Vulnerability</a:t>
            </a:r>
          </a:p>
          <a:p>
            <a:pPr>
              <a:buNone/>
            </a:pPr>
            <a:r>
              <a:rPr lang="en-US" dirty="0" smtClean="0"/>
              <a:t>	 User input used in database</a:t>
            </a:r>
          </a:p>
          <a:p>
            <a:pPr>
              <a:buNone/>
            </a:pPr>
            <a:r>
              <a:rPr lang="en-US" dirty="0" smtClean="0"/>
              <a:t>	 User input modified to have impact on SQL statement</a:t>
            </a:r>
          </a:p>
          <a:p>
            <a:r>
              <a:rPr lang="en-US" dirty="0" smtClean="0"/>
              <a:t> Example</a:t>
            </a:r>
          </a:p>
          <a:p>
            <a:pPr>
              <a:buNone/>
            </a:pPr>
            <a:r>
              <a:rPr lang="en-US" dirty="0" smtClean="0"/>
              <a:t>	string </a:t>
            </a:r>
            <a:r>
              <a:rPr lang="en-US" dirty="0" err="1" smtClean="0"/>
              <a:t>sql</a:t>
            </a:r>
            <a:r>
              <a:rPr lang="en-US" dirty="0" smtClean="0"/>
              <a:t>=“select * from client where name =‘”+name+” ’ ”</a:t>
            </a:r>
          </a:p>
          <a:p>
            <a:pPr>
              <a:buNone/>
            </a:pPr>
            <a:r>
              <a:rPr lang="nb-NO" dirty="0" smtClean="0"/>
              <a:t>	The intention is to deal with select * from client where name =’Bob’</a:t>
            </a:r>
          </a:p>
          <a:p>
            <a:pPr>
              <a:buNone/>
            </a:pPr>
            <a:r>
              <a:rPr lang="nb-NO" dirty="0" smtClean="0"/>
              <a:t>	However when an attacker enter name as</a:t>
            </a:r>
          </a:p>
          <a:p>
            <a:pPr>
              <a:buNone/>
            </a:pPr>
            <a:r>
              <a:rPr lang="nb-NO" dirty="0" smtClean="0"/>
              <a:t>	’Bob’ OR 1=1- - </a:t>
            </a:r>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Example</a:t>
            </a:r>
            <a:endParaRPr lang="en-US" dirty="0"/>
          </a:p>
        </p:txBody>
      </p:sp>
      <p:sp>
        <p:nvSpPr>
          <p:cNvPr id="3" name="Content Placeholder 2"/>
          <p:cNvSpPr>
            <a:spLocks noGrp="1"/>
          </p:cNvSpPr>
          <p:nvPr>
            <p:ph sz="quarter" idx="1"/>
          </p:nvPr>
        </p:nvSpPr>
        <p:spPr/>
        <p:txBody>
          <a:bodyPr/>
          <a:lstStyle/>
          <a:p>
            <a:endParaRPr lang="en-US"/>
          </a:p>
        </p:txBody>
      </p:sp>
      <p:pic>
        <p:nvPicPr>
          <p:cNvPr id="2050" name="Picture 2"/>
          <p:cNvPicPr>
            <a:picLocks noChangeAspect="1" noChangeArrowheads="1"/>
          </p:cNvPicPr>
          <p:nvPr/>
        </p:nvPicPr>
        <p:blipFill>
          <a:blip r:embed="rId2" cstate="print"/>
          <a:srcRect/>
          <a:stretch>
            <a:fillRect/>
          </a:stretch>
        </p:blipFill>
        <p:spPr bwMode="auto">
          <a:xfrm>
            <a:off x="0" y="1371600"/>
            <a:ext cx="8839200" cy="548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Statistical database security.</a:t>
            </a:r>
            <a:br>
              <a:rPr lang="nb-NO" dirty="0" smtClean="0"/>
            </a:br>
            <a:endParaRPr lang="en-US" dirty="0"/>
          </a:p>
        </p:txBody>
      </p:sp>
      <p:sp>
        <p:nvSpPr>
          <p:cNvPr id="3" name="Content Placeholder 2"/>
          <p:cNvSpPr>
            <a:spLocks noGrp="1"/>
          </p:cNvSpPr>
          <p:nvPr>
            <p:ph sz="quarter" idx="1"/>
          </p:nvPr>
        </p:nvSpPr>
        <p:spPr/>
        <p:txBody>
          <a:bodyPr/>
          <a:lstStyle/>
          <a:p>
            <a:r>
              <a:rPr lang="nb-NO" dirty="0" smtClean="0"/>
              <a:t>The distinctive feature of a statistical database is that information is retrieved by means of aggregate queries </a:t>
            </a:r>
          </a:p>
          <a:p>
            <a:r>
              <a:rPr lang="nb-NO" dirty="0" smtClean="0"/>
              <a:t>Examples</a:t>
            </a:r>
          </a:p>
          <a:p>
            <a:pPr lvl="1"/>
            <a:r>
              <a:rPr lang="nb-NO" dirty="0" smtClean="0"/>
              <a:t>COUNT</a:t>
            </a:r>
          </a:p>
          <a:p>
            <a:pPr lvl="1"/>
            <a:r>
              <a:rPr lang="nb-NO" dirty="0" smtClean="0"/>
              <a:t>SUM</a:t>
            </a:r>
          </a:p>
          <a:p>
            <a:pPr lvl="1"/>
            <a:r>
              <a:rPr lang="nb-NO" dirty="0" smtClean="0"/>
              <a:t>AVG</a:t>
            </a:r>
          </a:p>
          <a:p>
            <a:pPr lvl="1"/>
            <a:r>
              <a:rPr lang="nb-NO" dirty="0" smtClean="0"/>
              <a:t>MAX</a:t>
            </a:r>
          </a:p>
          <a:p>
            <a:pPr lvl="1"/>
            <a:r>
              <a:rPr lang="nb-NO" dirty="0" smtClean="0"/>
              <a:t>MIN</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Tracker attack</a:t>
            </a:r>
            <a:endParaRPr lang="en-US" dirty="0"/>
          </a:p>
        </p:txBody>
      </p:sp>
      <p:sp>
        <p:nvSpPr>
          <p:cNvPr id="3" name="Content Placeholder 2"/>
          <p:cNvSpPr>
            <a:spLocks noGrp="1"/>
          </p:cNvSpPr>
          <p:nvPr>
            <p:ph sz="quarter" idx="1"/>
          </p:nvPr>
        </p:nvSpPr>
        <p:spPr/>
        <p:txBody>
          <a:bodyPr/>
          <a:lstStyle/>
          <a:p>
            <a:r>
              <a:rPr lang="nb-NO" dirty="0" smtClean="0"/>
              <a:t>Employ statistical queries to leak sensitive information about individual.</a:t>
            </a:r>
          </a:p>
          <a:p>
            <a:r>
              <a:rPr lang="nb-NO" dirty="0" smtClean="0"/>
              <a:t>”A query predicate R that allows the tracking down of information about a single tuple is called an individual tracker. A general tracker T is a predicate that can be used to find the answer to any inadmissible query.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Agenda</a:t>
            </a:r>
            <a:endParaRPr lang="en-US" dirty="0"/>
          </a:p>
        </p:txBody>
      </p:sp>
      <p:sp>
        <p:nvSpPr>
          <p:cNvPr id="3" name="Content Placeholder 2"/>
          <p:cNvSpPr>
            <a:spLocks noGrp="1"/>
          </p:cNvSpPr>
          <p:nvPr>
            <p:ph sz="quarter" idx="1"/>
          </p:nvPr>
        </p:nvSpPr>
        <p:spPr/>
        <p:txBody>
          <a:bodyPr/>
          <a:lstStyle/>
          <a:p>
            <a:r>
              <a:rPr lang="nb-NO" dirty="0" smtClean="0"/>
              <a:t>Buffer overflow.</a:t>
            </a:r>
          </a:p>
          <a:p>
            <a:r>
              <a:rPr lang="nb-NO" dirty="0" smtClean="0"/>
              <a:t>Race condition.</a:t>
            </a:r>
          </a:p>
          <a:p>
            <a:r>
              <a:rPr lang="en-US" dirty="0" smtClean="0"/>
              <a:t>SQL injection.</a:t>
            </a:r>
          </a:p>
          <a:p>
            <a:r>
              <a:rPr lang="nb-NO" dirty="0" smtClean="0"/>
              <a:t>Statistical database security.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Example</a:t>
            </a:r>
            <a:endParaRPr lang="en-US" dirty="0"/>
          </a:p>
        </p:txBody>
      </p:sp>
      <p:graphicFrame>
        <p:nvGraphicFramePr>
          <p:cNvPr id="4" name="Content Placeholder 3"/>
          <p:cNvGraphicFramePr>
            <a:graphicFrameLocks noGrp="1"/>
          </p:cNvGraphicFramePr>
          <p:nvPr>
            <p:ph sz="quarter" idx="1"/>
          </p:nvPr>
        </p:nvGraphicFramePr>
        <p:xfrm>
          <a:off x="457200" y="1600200"/>
          <a:ext cx="7467600" cy="3708400"/>
        </p:xfrm>
        <a:graphic>
          <a:graphicData uri="http://schemas.openxmlformats.org/drawingml/2006/table">
            <a:tbl>
              <a:tblPr firstRow="1" bandRow="1">
                <a:tableStyleId>{5C22544A-7EE6-4342-B048-85BDC9FD1C3A}</a:tableStyleId>
              </a:tblPr>
              <a:tblGrid>
                <a:gridCol w="1493520">
                  <a:extLst>
                    <a:ext uri="{9D8B030D-6E8A-4147-A177-3AD203B41FA5}">
                      <a16:colId xmlns:a16="http://schemas.microsoft.com/office/drawing/2014/main" val="20000"/>
                    </a:ext>
                  </a:extLst>
                </a:gridCol>
                <a:gridCol w="1493520">
                  <a:extLst>
                    <a:ext uri="{9D8B030D-6E8A-4147-A177-3AD203B41FA5}">
                      <a16:colId xmlns:a16="http://schemas.microsoft.com/office/drawing/2014/main" val="20001"/>
                    </a:ext>
                  </a:extLst>
                </a:gridCol>
                <a:gridCol w="1493520">
                  <a:extLst>
                    <a:ext uri="{9D8B030D-6E8A-4147-A177-3AD203B41FA5}">
                      <a16:colId xmlns:a16="http://schemas.microsoft.com/office/drawing/2014/main" val="20002"/>
                    </a:ext>
                  </a:extLst>
                </a:gridCol>
                <a:gridCol w="1493520">
                  <a:extLst>
                    <a:ext uri="{9D8B030D-6E8A-4147-A177-3AD203B41FA5}">
                      <a16:colId xmlns:a16="http://schemas.microsoft.com/office/drawing/2014/main" val="20003"/>
                    </a:ext>
                  </a:extLst>
                </a:gridCol>
                <a:gridCol w="1493520">
                  <a:extLst>
                    <a:ext uri="{9D8B030D-6E8A-4147-A177-3AD203B41FA5}">
                      <a16:colId xmlns:a16="http://schemas.microsoft.com/office/drawing/2014/main" val="20004"/>
                    </a:ext>
                  </a:extLst>
                </a:gridCol>
              </a:tblGrid>
              <a:tr h="370840">
                <a:tc>
                  <a:txBody>
                    <a:bodyPr/>
                    <a:lstStyle/>
                    <a:p>
                      <a:r>
                        <a:rPr lang="nb-NO" dirty="0" smtClean="0"/>
                        <a:t>Name</a:t>
                      </a:r>
                      <a:endParaRPr lang="en-US" dirty="0"/>
                    </a:p>
                  </a:txBody>
                  <a:tcPr/>
                </a:tc>
                <a:tc>
                  <a:txBody>
                    <a:bodyPr/>
                    <a:lstStyle/>
                    <a:p>
                      <a:r>
                        <a:rPr lang="nb-NO" dirty="0" smtClean="0"/>
                        <a:t>Sex</a:t>
                      </a:r>
                      <a:endParaRPr lang="en-US" dirty="0"/>
                    </a:p>
                  </a:txBody>
                  <a:tcPr/>
                </a:tc>
                <a:tc>
                  <a:txBody>
                    <a:bodyPr/>
                    <a:lstStyle/>
                    <a:p>
                      <a:r>
                        <a:rPr lang="nb-NO" dirty="0" smtClean="0"/>
                        <a:t>Program</a:t>
                      </a:r>
                      <a:endParaRPr lang="en-US" dirty="0"/>
                    </a:p>
                  </a:txBody>
                  <a:tcPr/>
                </a:tc>
                <a:tc>
                  <a:txBody>
                    <a:bodyPr/>
                    <a:lstStyle/>
                    <a:p>
                      <a:r>
                        <a:rPr lang="nb-NO" dirty="0" smtClean="0"/>
                        <a:t>Units</a:t>
                      </a:r>
                      <a:endParaRPr lang="en-US" dirty="0"/>
                    </a:p>
                  </a:txBody>
                  <a:tcPr/>
                </a:tc>
                <a:tc>
                  <a:txBody>
                    <a:bodyPr/>
                    <a:lstStyle/>
                    <a:p>
                      <a:r>
                        <a:rPr lang="nb-NO" dirty="0" smtClean="0"/>
                        <a:t>Grade Ave</a:t>
                      </a:r>
                      <a:endParaRPr lang="en-US" dirty="0"/>
                    </a:p>
                  </a:txBody>
                  <a:tcPr/>
                </a:tc>
                <a:extLst>
                  <a:ext uri="{0D108BD9-81ED-4DB2-BD59-A6C34878D82A}">
                    <a16:rowId xmlns:a16="http://schemas.microsoft.com/office/drawing/2014/main" val="10000"/>
                  </a:ext>
                </a:extLst>
              </a:tr>
              <a:tr h="370840">
                <a:tc>
                  <a:txBody>
                    <a:bodyPr/>
                    <a:lstStyle/>
                    <a:p>
                      <a:r>
                        <a:rPr lang="nb-NO" dirty="0" smtClean="0"/>
                        <a:t>Alma</a:t>
                      </a:r>
                      <a:endParaRPr lang="en-US" dirty="0"/>
                    </a:p>
                  </a:txBody>
                  <a:tcPr/>
                </a:tc>
                <a:tc>
                  <a:txBody>
                    <a:bodyPr/>
                    <a:lstStyle/>
                    <a:p>
                      <a:r>
                        <a:rPr lang="nb-NO" dirty="0" smtClean="0"/>
                        <a:t>F</a:t>
                      </a:r>
                      <a:endParaRPr lang="en-US" dirty="0"/>
                    </a:p>
                  </a:txBody>
                  <a:tcPr/>
                </a:tc>
                <a:tc>
                  <a:txBody>
                    <a:bodyPr/>
                    <a:lstStyle/>
                    <a:p>
                      <a:r>
                        <a:rPr lang="nb-NO" dirty="0" smtClean="0"/>
                        <a:t>MBA</a:t>
                      </a:r>
                      <a:endParaRPr lang="en-US" dirty="0"/>
                    </a:p>
                  </a:txBody>
                  <a:tcPr/>
                </a:tc>
                <a:tc>
                  <a:txBody>
                    <a:bodyPr/>
                    <a:lstStyle/>
                    <a:p>
                      <a:r>
                        <a:rPr lang="nb-NO" dirty="0" smtClean="0"/>
                        <a:t>8</a:t>
                      </a:r>
                      <a:endParaRPr lang="en-US" dirty="0"/>
                    </a:p>
                  </a:txBody>
                  <a:tcPr/>
                </a:tc>
                <a:tc>
                  <a:txBody>
                    <a:bodyPr/>
                    <a:lstStyle/>
                    <a:p>
                      <a:r>
                        <a:rPr lang="nb-NO" dirty="0" smtClean="0"/>
                        <a:t>63</a:t>
                      </a:r>
                      <a:endParaRPr lang="en-US" dirty="0"/>
                    </a:p>
                  </a:txBody>
                  <a:tcPr/>
                </a:tc>
                <a:extLst>
                  <a:ext uri="{0D108BD9-81ED-4DB2-BD59-A6C34878D82A}">
                    <a16:rowId xmlns:a16="http://schemas.microsoft.com/office/drawing/2014/main" val="10001"/>
                  </a:ext>
                </a:extLst>
              </a:tr>
              <a:tr h="370840">
                <a:tc>
                  <a:txBody>
                    <a:bodyPr/>
                    <a:lstStyle/>
                    <a:p>
                      <a:r>
                        <a:rPr lang="nb-NO" dirty="0" smtClean="0"/>
                        <a:t>Bill</a:t>
                      </a:r>
                      <a:endParaRPr lang="en-US" dirty="0"/>
                    </a:p>
                  </a:txBody>
                  <a:tcPr/>
                </a:tc>
                <a:tc>
                  <a:txBody>
                    <a:bodyPr/>
                    <a:lstStyle/>
                    <a:p>
                      <a:r>
                        <a:rPr lang="nb-NO" dirty="0" smtClean="0"/>
                        <a:t>M</a:t>
                      </a:r>
                      <a:endParaRPr lang="en-US" dirty="0"/>
                    </a:p>
                  </a:txBody>
                  <a:tcPr/>
                </a:tc>
                <a:tc>
                  <a:txBody>
                    <a:bodyPr/>
                    <a:lstStyle/>
                    <a:p>
                      <a:r>
                        <a:rPr lang="nb-NO" dirty="0" smtClean="0"/>
                        <a:t>CS</a:t>
                      </a:r>
                      <a:endParaRPr lang="en-US" dirty="0"/>
                    </a:p>
                  </a:txBody>
                  <a:tcPr/>
                </a:tc>
                <a:tc>
                  <a:txBody>
                    <a:bodyPr/>
                    <a:lstStyle/>
                    <a:p>
                      <a:r>
                        <a:rPr lang="nb-NO" dirty="0" smtClean="0"/>
                        <a:t>15</a:t>
                      </a:r>
                      <a:endParaRPr lang="en-US" dirty="0"/>
                    </a:p>
                  </a:txBody>
                  <a:tcPr/>
                </a:tc>
                <a:tc>
                  <a:txBody>
                    <a:bodyPr/>
                    <a:lstStyle/>
                    <a:p>
                      <a:r>
                        <a:rPr lang="nb-NO" dirty="0" smtClean="0"/>
                        <a:t>58</a:t>
                      </a:r>
                      <a:endParaRPr lang="en-US" dirty="0"/>
                    </a:p>
                  </a:txBody>
                  <a:tcPr/>
                </a:tc>
                <a:extLst>
                  <a:ext uri="{0D108BD9-81ED-4DB2-BD59-A6C34878D82A}">
                    <a16:rowId xmlns:a16="http://schemas.microsoft.com/office/drawing/2014/main" val="10002"/>
                  </a:ext>
                </a:extLst>
              </a:tr>
              <a:tr h="370840">
                <a:tc>
                  <a:txBody>
                    <a:bodyPr/>
                    <a:lstStyle/>
                    <a:p>
                      <a:r>
                        <a:rPr lang="nb-NO" dirty="0" smtClean="0"/>
                        <a:t>Carol</a:t>
                      </a:r>
                      <a:endParaRPr lang="en-US" dirty="0"/>
                    </a:p>
                  </a:txBody>
                  <a:tcPr/>
                </a:tc>
                <a:tc>
                  <a:txBody>
                    <a:bodyPr/>
                    <a:lstStyle/>
                    <a:p>
                      <a:r>
                        <a:rPr lang="nb-NO" dirty="0" smtClean="0"/>
                        <a:t>F</a:t>
                      </a:r>
                      <a:endParaRPr lang="en-US" dirty="0"/>
                    </a:p>
                  </a:txBody>
                  <a:tcPr/>
                </a:tc>
                <a:tc>
                  <a:txBody>
                    <a:bodyPr/>
                    <a:lstStyle/>
                    <a:p>
                      <a:r>
                        <a:rPr lang="nb-NO" dirty="0" smtClean="0"/>
                        <a:t>CS</a:t>
                      </a:r>
                      <a:endParaRPr lang="en-US" dirty="0"/>
                    </a:p>
                  </a:txBody>
                  <a:tcPr/>
                </a:tc>
                <a:tc>
                  <a:txBody>
                    <a:bodyPr/>
                    <a:lstStyle/>
                    <a:p>
                      <a:r>
                        <a:rPr lang="nb-NO" dirty="0" smtClean="0"/>
                        <a:t>16</a:t>
                      </a:r>
                      <a:endParaRPr lang="en-US" dirty="0"/>
                    </a:p>
                  </a:txBody>
                  <a:tcPr/>
                </a:tc>
                <a:tc>
                  <a:txBody>
                    <a:bodyPr/>
                    <a:lstStyle/>
                    <a:p>
                      <a:r>
                        <a:rPr lang="nb-NO" dirty="0" smtClean="0"/>
                        <a:t>70</a:t>
                      </a:r>
                      <a:endParaRPr lang="en-US" dirty="0"/>
                    </a:p>
                  </a:txBody>
                  <a:tcPr/>
                </a:tc>
                <a:extLst>
                  <a:ext uri="{0D108BD9-81ED-4DB2-BD59-A6C34878D82A}">
                    <a16:rowId xmlns:a16="http://schemas.microsoft.com/office/drawing/2014/main" val="10003"/>
                  </a:ext>
                </a:extLst>
              </a:tr>
              <a:tr h="370840">
                <a:tc>
                  <a:txBody>
                    <a:bodyPr/>
                    <a:lstStyle/>
                    <a:p>
                      <a:r>
                        <a:rPr lang="nb-NO" dirty="0" smtClean="0"/>
                        <a:t>Don</a:t>
                      </a:r>
                      <a:endParaRPr lang="en-US" dirty="0"/>
                    </a:p>
                  </a:txBody>
                  <a:tcPr/>
                </a:tc>
                <a:tc>
                  <a:txBody>
                    <a:bodyPr/>
                    <a:lstStyle/>
                    <a:p>
                      <a:r>
                        <a:rPr lang="nb-NO" dirty="0" smtClean="0"/>
                        <a:t>M</a:t>
                      </a:r>
                      <a:endParaRPr lang="en-US" dirty="0"/>
                    </a:p>
                  </a:txBody>
                  <a:tcPr/>
                </a:tc>
                <a:tc>
                  <a:txBody>
                    <a:bodyPr/>
                    <a:lstStyle/>
                    <a:p>
                      <a:r>
                        <a:rPr lang="nb-NO" dirty="0" smtClean="0"/>
                        <a:t>MIS</a:t>
                      </a:r>
                      <a:endParaRPr lang="en-US" dirty="0"/>
                    </a:p>
                  </a:txBody>
                  <a:tcPr/>
                </a:tc>
                <a:tc>
                  <a:txBody>
                    <a:bodyPr/>
                    <a:lstStyle/>
                    <a:p>
                      <a:r>
                        <a:rPr lang="nb-NO" dirty="0" smtClean="0"/>
                        <a:t>22</a:t>
                      </a:r>
                      <a:endParaRPr lang="en-US" dirty="0"/>
                    </a:p>
                  </a:txBody>
                  <a:tcPr/>
                </a:tc>
                <a:tc>
                  <a:txBody>
                    <a:bodyPr/>
                    <a:lstStyle/>
                    <a:p>
                      <a:r>
                        <a:rPr lang="nb-NO" dirty="0" smtClean="0"/>
                        <a:t>75</a:t>
                      </a:r>
                      <a:endParaRPr lang="en-US" dirty="0"/>
                    </a:p>
                  </a:txBody>
                  <a:tcPr/>
                </a:tc>
                <a:extLst>
                  <a:ext uri="{0D108BD9-81ED-4DB2-BD59-A6C34878D82A}">
                    <a16:rowId xmlns:a16="http://schemas.microsoft.com/office/drawing/2014/main" val="10004"/>
                  </a:ext>
                </a:extLst>
              </a:tr>
              <a:tr h="370840">
                <a:tc>
                  <a:txBody>
                    <a:bodyPr/>
                    <a:lstStyle/>
                    <a:p>
                      <a:r>
                        <a:rPr lang="nb-NO" dirty="0" smtClean="0"/>
                        <a:t>Errol</a:t>
                      </a:r>
                      <a:endParaRPr lang="en-US" dirty="0"/>
                    </a:p>
                  </a:txBody>
                  <a:tcPr/>
                </a:tc>
                <a:tc>
                  <a:txBody>
                    <a:bodyPr/>
                    <a:lstStyle/>
                    <a:p>
                      <a:r>
                        <a:rPr lang="nb-NO" dirty="0" smtClean="0"/>
                        <a:t>M</a:t>
                      </a:r>
                      <a:endParaRPr lang="en-US" dirty="0"/>
                    </a:p>
                  </a:txBody>
                  <a:tcPr/>
                </a:tc>
                <a:tc>
                  <a:txBody>
                    <a:bodyPr/>
                    <a:lstStyle/>
                    <a:p>
                      <a:r>
                        <a:rPr lang="nb-NO" dirty="0" smtClean="0"/>
                        <a:t>CS</a:t>
                      </a:r>
                      <a:endParaRPr lang="en-US" dirty="0"/>
                    </a:p>
                  </a:txBody>
                  <a:tcPr/>
                </a:tc>
                <a:tc>
                  <a:txBody>
                    <a:bodyPr/>
                    <a:lstStyle/>
                    <a:p>
                      <a:r>
                        <a:rPr lang="nb-NO" dirty="0" smtClean="0"/>
                        <a:t>8</a:t>
                      </a:r>
                      <a:endParaRPr lang="en-US" dirty="0"/>
                    </a:p>
                  </a:txBody>
                  <a:tcPr/>
                </a:tc>
                <a:tc>
                  <a:txBody>
                    <a:bodyPr/>
                    <a:lstStyle/>
                    <a:p>
                      <a:r>
                        <a:rPr lang="nb-NO" dirty="0" smtClean="0"/>
                        <a:t>66</a:t>
                      </a:r>
                      <a:endParaRPr lang="en-US" dirty="0"/>
                    </a:p>
                  </a:txBody>
                  <a:tcPr/>
                </a:tc>
                <a:extLst>
                  <a:ext uri="{0D108BD9-81ED-4DB2-BD59-A6C34878D82A}">
                    <a16:rowId xmlns:a16="http://schemas.microsoft.com/office/drawing/2014/main" val="10005"/>
                  </a:ext>
                </a:extLst>
              </a:tr>
              <a:tr h="370840">
                <a:tc>
                  <a:txBody>
                    <a:bodyPr/>
                    <a:lstStyle/>
                    <a:p>
                      <a:r>
                        <a:rPr lang="nb-NO" dirty="0" smtClean="0"/>
                        <a:t>Flora</a:t>
                      </a:r>
                      <a:endParaRPr lang="en-US" dirty="0"/>
                    </a:p>
                  </a:txBody>
                  <a:tcPr/>
                </a:tc>
                <a:tc>
                  <a:txBody>
                    <a:bodyPr/>
                    <a:lstStyle/>
                    <a:p>
                      <a:r>
                        <a:rPr lang="nb-NO" dirty="0" smtClean="0"/>
                        <a:t>F</a:t>
                      </a:r>
                      <a:endParaRPr lang="en-US" dirty="0"/>
                    </a:p>
                  </a:txBody>
                  <a:tcPr/>
                </a:tc>
                <a:tc>
                  <a:txBody>
                    <a:bodyPr/>
                    <a:lstStyle/>
                    <a:p>
                      <a:r>
                        <a:rPr lang="nb-NO" dirty="0" smtClean="0"/>
                        <a:t>MIS</a:t>
                      </a:r>
                      <a:endParaRPr lang="en-US" dirty="0"/>
                    </a:p>
                  </a:txBody>
                  <a:tcPr/>
                </a:tc>
                <a:tc>
                  <a:txBody>
                    <a:bodyPr/>
                    <a:lstStyle/>
                    <a:p>
                      <a:r>
                        <a:rPr lang="nb-NO" dirty="0" smtClean="0"/>
                        <a:t>16</a:t>
                      </a:r>
                      <a:endParaRPr lang="en-US" dirty="0"/>
                    </a:p>
                  </a:txBody>
                  <a:tcPr/>
                </a:tc>
                <a:tc>
                  <a:txBody>
                    <a:bodyPr/>
                    <a:lstStyle/>
                    <a:p>
                      <a:r>
                        <a:rPr lang="nb-NO" dirty="0" smtClean="0"/>
                        <a:t>81</a:t>
                      </a:r>
                      <a:endParaRPr lang="en-US" dirty="0"/>
                    </a:p>
                  </a:txBody>
                  <a:tcPr/>
                </a:tc>
                <a:extLst>
                  <a:ext uri="{0D108BD9-81ED-4DB2-BD59-A6C34878D82A}">
                    <a16:rowId xmlns:a16="http://schemas.microsoft.com/office/drawing/2014/main" val="10006"/>
                  </a:ext>
                </a:extLst>
              </a:tr>
              <a:tr h="370840">
                <a:tc>
                  <a:txBody>
                    <a:bodyPr/>
                    <a:lstStyle/>
                    <a:p>
                      <a:r>
                        <a:rPr lang="nb-NO" dirty="0" smtClean="0"/>
                        <a:t>Gala</a:t>
                      </a:r>
                      <a:endParaRPr lang="en-US" dirty="0"/>
                    </a:p>
                  </a:txBody>
                  <a:tcPr/>
                </a:tc>
                <a:tc>
                  <a:txBody>
                    <a:bodyPr/>
                    <a:lstStyle/>
                    <a:p>
                      <a:r>
                        <a:rPr lang="nb-NO" dirty="0" smtClean="0"/>
                        <a:t>F</a:t>
                      </a:r>
                      <a:endParaRPr lang="en-US" dirty="0"/>
                    </a:p>
                  </a:txBody>
                  <a:tcPr/>
                </a:tc>
                <a:tc>
                  <a:txBody>
                    <a:bodyPr/>
                    <a:lstStyle/>
                    <a:p>
                      <a:r>
                        <a:rPr lang="nb-NO" dirty="0" smtClean="0"/>
                        <a:t>MBA</a:t>
                      </a:r>
                      <a:endParaRPr lang="en-US" dirty="0"/>
                    </a:p>
                  </a:txBody>
                  <a:tcPr/>
                </a:tc>
                <a:tc>
                  <a:txBody>
                    <a:bodyPr/>
                    <a:lstStyle/>
                    <a:p>
                      <a:r>
                        <a:rPr lang="nb-NO" dirty="0" smtClean="0"/>
                        <a:t>23</a:t>
                      </a:r>
                      <a:endParaRPr lang="en-US" dirty="0"/>
                    </a:p>
                  </a:txBody>
                  <a:tcPr/>
                </a:tc>
                <a:tc>
                  <a:txBody>
                    <a:bodyPr/>
                    <a:lstStyle/>
                    <a:p>
                      <a:r>
                        <a:rPr lang="nb-NO" dirty="0" smtClean="0"/>
                        <a:t>68</a:t>
                      </a:r>
                      <a:endParaRPr lang="en-US" dirty="0"/>
                    </a:p>
                  </a:txBody>
                  <a:tcPr/>
                </a:tc>
                <a:extLst>
                  <a:ext uri="{0D108BD9-81ED-4DB2-BD59-A6C34878D82A}">
                    <a16:rowId xmlns:a16="http://schemas.microsoft.com/office/drawing/2014/main" val="10007"/>
                  </a:ext>
                </a:extLst>
              </a:tr>
              <a:tr h="370840">
                <a:tc>
                  <a:txBody>
                    <a:bodyPr/>
                    <a:lstStyle/>
                    <a:p>
                      <a:r>
                        <a:rPr lang="nb-NO" dirty="0" smtClean="0"/>
                        <a:t>Homer</a:t>
                      </a:r>
                      <a:endParaRPr lang="en-US" dirty="0"/>
                    </a:p>
                  </a:txBody>
                  <a:tcPr/>
                </a:tc>
                <a:tc>
                  <a:txBody>
                    <a:bodyPr/>
                    <a:lstStyle/>
                    <a:p>
                      <a:r>
                        <a:rPr lang="nb-NO" dirty="0" smtClean="0"/>
                        <a:t>M</a:t>
                      </a:r>
                      <a:endParaRPr lang="en-US" dirty="0"/>
                    </a:p>
                  </a:txBody>
                  <a:tcPr/>
                </a:tc>
                <a:tc>
                  <a:txBody>
                    <a:bodyPr/>
                    <a:lstStyle/>
                    <a:p>
                      <a:r>
                        <a:rPr lang="nb-NO" dirty="0" smtClean="0"/>
                        <a:t>CS</a:t>
                      </a:r>
                      <a:endParaRPr lang="en-US" dirty="0"/>
                    </a:p>
                  </a:txBody>
                  <a:tcPr/>
                </a:tc>
                <a:tc>
                  <a:txBody>
                    <a:bodyPr/>
                    <a:lstStyle/>
                    <a:p>
                      <a:r>
                        <a:rPr lang="nb-NO" dirty="0" smtClean="0"/>
                        <a:t>7</a:t>
                      </a:r>
                      <a:endParaRPr lang="en-US" dirty="0"/>
                    </a:p>
                  </a:txBody>
                  <a:tcPr/>
                </a:tc>
                <a:tc>
                  <a:txBody>
                    <a:bodyPr/>
                    <a:lstStyle/>
                    <a:p>
                      <a:r>
                        <a:rPr lang="nb-NO" dirty="0" smtClean="0"/>
                        <a:t>50</a:t>
                      </a:r>
                      <a:endParaRPr lang="en-US" dirty="0"/>
                    </a:p>
                  </a:txBody>
                  <a:tcPr/>
                </a:tc>
                <a:extLst>
                  <a:ext uri="{0D108BD9-81ED-4DB2-BD59-A6C34878D82A}">
                    <a16:rowId xmlns:a16="http://schemas.microsoft.com/office/drawing/2014/main" val="10008"/>
                  </a:ext>
                </a:extLst>
              </a:tr>
              <a:tr h="370840">
                <a:tc>
                  <a:txBody>
                    <a:bodyPr/>
                    <a:lstStyle/>
                    <a:p>
                      <a:r>
                        <a:rPr lang="nb-NO" dirty="0" smtClean="0"/>
                        <a:t>Igor</a:t>
                      </a:r>
                      <a:endParaRPr lang="en-US" dirty="0"/>
                    </a:p>
                  </a:txBody>
                  <a:tcPr/>
                </a:tc>
                <a:tc>
                  <a:txBody>
                    <a:bodyPr/>
                    <a:lstStyle/>
                    <a:p>
                      <a:r>
                        <a:rPr lang="nb-NO" dirty="0" smtClean="0"/>
                        <a:t>M</a:t>
                      </a:r>
                      <a:endParaRPr lang="en-US" dirty="0"/>
                    </a:p>
                  </a:txBody>
                  <a:tcPr/>
                </a:tc>
                <a:tc>
                  <a:txBody>
                    <a:bodyPr/>
                    <a:lstStyle/>
                    <a:p>
                      <a:r>
                        <a:rPr lang="nb-NO" dirty="0" smtClean="0"/>
                        <a:t>MIS</a:t>
                      </a:r>
                      <a:endParaRPr lang="en-US" dirty="0"/>
                    </a:p>
                  </a:txBody>
                  <a:tcPr/>
                </a:tc>
                <a:tc>
                  <a:txBody>
                    <a:bodyPr/>
                    <a:lstStyle/>
                    <a:p>
                      <a:r>
                        <a:rPr lang="nb-NO" dirty="0" smtClean="0"/>
                        <a:t>21</a:t>
                      </a:r>
                      <a:endParaRPr lang="en-US" dirty="0"/>
                    </a:p>
                  </a:txBody>
                  <a:tcPr/>
                </a:tc>
                <a:tc>
                  <a:txBody>
                    <a:bodyPr/>
                    <a:lstStyle/>
                    <a:p>
                      <a:r>
                        <a:rPr lang="nb-NO" dirty="0" smtClean="0"/>
                        <a:t>70</a:t>
                      </a:r>
                      <a:endParaRPr lang="en-US" dirty="0"/>
                    </a:p>
                  </a:txBody>
                  <a:tcPr/>
                </a:tc>
                <a:extLst>
                  <a:ext uri="{0D108BD9-81ED-4DB2-BD59-A6C34878D82A}">
                    <a16:rowId xmlns:a16="http://schemas.microsoft.com/office/drawing/2014/main" val="10009"/>
                  </a:ext>
                </a:extLst>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Query single record</a:t>
            </a:r>
            <a:endParaRPr lang="en-US" dirty="0"/>
          </a:p>
        </p:txBody>
      </p:sp>
      <p:sp>
        <p:nvSpPr>
          <p:cNvPr id="3" name="Content Placeholder 2"/>
          <p:cNvSpPr>
            <a:spLocks noGrp="1"/>
          </p:cNvSpPr>
          <p:nvPr>
            <p:ph sz="quarter" idx="1"/>
          </p:nvPr>
        </p:nvSpPr>
        <p:spPr/>
        <p:txBody>
          <a:bodyPr/>
          <a:lstStyle/>
          <a:p>
            <a:r>
              <a:rPr lang="nb-NO" dirty="0" smtClean="0"/>
              <a:t>Q1</a:t>
            </a:r>
          </a:p>
          <a:p>
            <a:pPr lvl="1">
              <a:buNone/>
            </a:pPr>
            <a:r>
              <a:rPr lang="nb-NO" dirty="0" smtClean="0"/>
              <a:t>	SELECT COUNT(*)</a:t>
            </a:r>
          </a:p>
          <a:p>
            <a:pPr lvl="1">
              <a:buNone/>
            </a:pPr>
            <a:r>
              <a:rPr lang="nb-NO" dirty="0" smtClean="0"/>
              <a:t>	FROM Students</a:t>
            </a:r>
          </a:p>
          <a:p>
            <a:pPr lvl="1">
              <a:buNone/>
            </a:pPr>
            <a:r>
              <a:rPr lang="nb-NO" dirty="0" smtClean="0"/>
              <a:t>	Where Sex=’F’ AND Program =’CS’</a:t>
            </a:r>
            <a:endParaRPr lang="nb-NO" sz="2400" dirty="0" smtClean="0"/>
          </a:p>
          <a:p>
            <a:pPr lvl="1"/>
            <a:endParaRPr lang="nb-NO" sz="2400" dirty="0" smtClean="0"/>
          </a:p>
          <a:p>
            <a:r>
              <a:rPr lang="nb-NO" dirty="0" smtClean="0"/>
              <a:t>Q2</a:t>
            </a:r>
          </a:p>
          <a:p>
            <a:pPr lvl="1">
              <a:buNone/>
            </a:pPr>
            <a:r>
              <a:rPr lang="nb-NO" dirty="0" smtClean="0"/>
              <a:t>	SELECT AVG(Grade Ave)</a:t>
            </a:r>
          </a:p>
          <a:p>
            <a:pPr lvl="1">
              <a:buNone/>
            </a:pPr>
            <a:r>
              <a:rPr lang="nb-NO" dirty="0" smtClean="0"/>
              <a:t>	From Students</a:t>
            </a:r>
          </a:p>
          <a:p>
            <a:pPr lvl="1">
              <a:buNone/>
            </a:pPr>
            <a:r>
              <a:rPr lang="nb-NO" dirty="0" smtClean="0"/>
              <a:t>    Where Sex=’F’ AND Program =’CS’</a:t>
            </a:r>
          </a:p>
          <a:p>
            <a:pPr lvl="1">
              <a:buNone/>
            </a:pPr>
            <a:endParaRPr lang="nb-NO" dirty="0" smtClean="0"/>
          </a:p>
          <a:p>
            <a:pPr lvl="1">
              <a:buNone/>
            </a:pPr>
            <a:r>
              <a:rPr lang="nb-NO" dirty="0" smtClean="0"/>
              <a:t>Easy to prevent  with constraint query &gt;=3</a:t>
            </a: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Is the problem solved</a:t>
            </a:r>
            <a:endParaRPr lang="en-US" dirty="0"/>
          </a:p>
        </p:txBody>
      </p:sp>
      <p:sp>
        <p:nvSpPr>
          <p:cNvPr id="3" name="Content Placeholder 2"/>
          <p:cNvSpPr>
            <a:spLocks noGrp="1"/>
          </p:cNvSpPr>
          <p:nvPr>
            <p:ph sz="quarter" idx="1"/>
          </p:nvPr>
        </p:nvSpPr>
        <p:spPr/>
        <p:txBody>
          <a:bodyPr>
            <a:normAutofit fontScale="92500" lnSpcReduction="20000"/>
          </a:bodyPr>
          <a:lstStyle/>
          <a:p>
            <a:r>
              <a:rPr lang="nb-NO" sz="1600" dirty="0" smtClean="0"/>
              <a:t>Q1</a:t>
            </a:r>
          </a:p>
          <a:p>
            <a:pPr lvl="1">
              <a:buNone/>
            </a:pPr>
            <a:r>
              <a:rPr lang="nb-NO" sz="1600" dirty="0" smtClean="0"/>
              <a:t>	SELECT COUNT(*)</a:t>
            </a:r>
          </a:p>
          <a:p>
            <a:pPr lvl="1">
              <a:buNone/>
            </a:pPr>
            <a:r>
              <a:rPr lang="nb-NO" sz="1600" dirty="0" smtClean="0"/>
              <a:t>	FROM Students</a:t>
            </a:r>
          </a:p>
          <a:p>
            <a:pPr lvl="1">
              <a:buNone/>
            </a:pPr>
            <a:r>
              <a:rPr lang="nb-NO" sz="1600" dirty="0" smtClean="0"/>
              <a:t>	Where Program=’CS’</a:t>
            </a:r>
          </a:p>
          <a:p>
            <a:r>
              <a:rPr lang="nb-NO" sz="1600" dirty="0" smtClean="0"/>
              <a:t>Q2</a:t>
            </a:r>
          </a:p>
          <a:p>
            <a:pPr lvl="1">
              <a:buNone/>
            </a:pPr>
            <a:r>
              <a:rPr lang="nb-NO" sz="1600" dirty="0" smtClean="0"/>
              <a:t>	SELECT COUNT(*)</a:t>
            </a:r>
          </a:p>
          <a:p>
            <a:pPr lvl="1">
              <a:buNone/>
            </a:pPr>
            <a:r>
              <a:rPr lang="nb-NO" sz="1600" dirty="0" smtClean="0"/>
              <a:t>	FROM Students</a:t>
            </a:r>
          </a:p>
          <a:p>
            <a:pPr lvl="1">
              <a:buNone/>
            </a:pPr>
            <a:r>
              <a:rPr lang="nb-NO" sz="1600" dirty="0" smtClean="0"/>
              <a:t>	Where Program=’CS’ AND Sex=’M’</a:t>
            </a:r>
          </a:p>
          <a:p>
            <a:pPr lvl="1">
              <a:buNone/>
            </a:pPr>
            <a:r>
              <a:rPr lang="nb-NO" sz="1600" dirty="0" smtClean="0"/>
              <a:t>	</a:t>
            </a:r>
          </a:p>
          <a:p>
            <a:r>
              <a:rPr lang="nb-NO" sz="1600" dirty="0" smtClean="0"/>
              <a:t>Q3</a:t>
            </a:r>
          </a:p>
          <a:p>
            <a:pPr lvl="1">
              <a:buNone/>
            </a:pPr>
            <a:r>
              <a:rPr lang="nb-NO" sz="1600" dirty="0" smtClean="0"/>
              <a:t>	SELECT  AVG(Grade Ave)</a:t>
            </a:r>
          </a:p>
          <a:p>
            <a:pPr lvl="1">
              <a:buNone/>
            </a:pPr>
            <a:r>
              <a:rPr lang="nb-NO" sz="1600" dirty="0" smtClean="0"/>
              <a:t>	FROM Students</a:t>
            </a:r>
          </a:p>
          <a:p>
            <a:pPr lvl="1">
              <a:buNone/>
            </a:pPr>
            <a:r>
              <a:rPr lang="nb-NO" sz="1600" dirty="0" smtClean="0"/>
              <a:t>	Where Program=’CS’</a:t>
            </a:r>
          </a:p>
          <a:p>
            <a:endParaRPr lang="nb-NO" sz="1600" dirty="0" smtClean="0"/>
          </a:p>
          <a:p>
            <a:r>
              <a:rPr lang="nb-NO" sz="1600" dirty="0" smtClean="0"/>
              <a:t>Q4</a:t>
            </a:r>
          </a:p>
          <a:p>
            <a:pPr lvl="1">
              <a:buNone/>
            </a:pPr>
            <a:r>
              <a:rPr lang="nb-NO" sz="1600" dirty="0" smtClean="0"/>
              <a:t>	SELECT AVG(Grade Ave)</a:t>
            </a:r>
          </a:p>
          <a:p>
            <a:pPr lvl="1">
              <a:buNone/>
            </a:pPr>
            <a:r>
              <a:rPr lang="nb-NO" sz="1600" dirty="0" smtClean="0"/>
              <a:t>	FROM Students</a:t>
            </a:r>
          </a:p>
          <a:p>
            <a:pPr lvl="1">
              <a:buNone/>
            </a:pPr>
            <a:r>
              <a:rPr lang="nb-NO" sz="1600" dirty="0" smtClean="0"/>
              <a:t>	Where Program=’CS’ AND Sex=’M’</a:t>
            </a:r>
          </a:p>
          <a:p>
            <a:pPr lvl="1">
              <a:buNone/>
            </a:pPr>
            <a:r>
              <a:rPr lang="nb-NO" sz="1600" dirty="0" smtClean="0"/>
              <a:t>	</a:t>
            </a:r>
          </a:p>
          <a:p>
            <a:endParaRPr lang="en-US" sz="1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Is the problem solved -cont</a:t>
            </a:r>
            <a:endParaRPr lang="en-US" dirty="0"/>
          </a:p>
        </p:txBody>
      </p:sp>
      <p:sp>
        <p:nvSpPr>
          <p:cNvPr id="3" name="Content Placeholder 2"/>
          <p:cNvSpPr>
            <a:spLocks noGrp="1"/>
          </p:cNvSpPr>
          <p:nvPr>
            <p:ph sz="quarter" idx="1"/>
          </p:nvPr>
        </p:nvSpPr>
        <p:spPr/>
        <p:txBody>
          <a:bodyPr/>
          <a:lstStyle/>
          <a:p>
            <a:r>
              <a:rPr lang="nb-NO" dirty="0" smtClean="0"/>
              <a:t>With a simple  math</a:t>
            </a:r>
          </a:p>
          <a:p>
            <a:pPr lvl="1"/>
            <a:r>
              <a:rPr lang="nb-NO" dirty="0" smtClean="0"/>
              <a:t>Q1:4</a:t>
            </a:r>
          </a:p>
          <a:p>
            <a:pPr lvl="1"/>
            <a:r>
              <a:rPr lang="nb-NO" dirty="0" smtClean="0"/>
              <a:t>Q2:3</a:t>
            </a:r>
          </a:p>
          <a:p>
            <a:pPr lvl="1"/>
            <a:r>
              <a:rPr lang="nb-NO" dirty="0" smtClean="0"/>
              <a:t>Q3:61</a:t>
            </a:r>
          </a:p>
          <a:p>
            <a:pPr lvl="1"/>
            <a:r>
              <a:rPr lang="nb-NO" dirty="0" smtClean="0"/>
              <a:t>Q4:58</a:t>
            </a:r>
          </a:p>
          <a:p>
            <a:pPr lvl="1"/>
            <a:endParaRPr lang="nb-NO" dirty="0" smtClean="0"/>
          </a:p>
          <a:p>
            <a:pPr lvl="1"/>
            <a:r>
              <a:rPr lang="nb-NO" dirty="0" smtClean="0"/>
              <a:t>Carol grade = 4*61-3*58=</a:t>
            </a:r>
            <a:r>
              <a:rPr lang="nb-NO" sz="2800" b="1" dirty="0" smtClean="0">
                <a:solidFill>
                  <a:srgbClr val="FF0000"/>
                </a:solidFill>
              </a:rPr>
              <a:t>70 (OBS got it)</a:t>
            </a:r>
          </a:p>
          <a:p>
            <a:pPr lvl="1"/>
            <a:r>
              <a:rPr lang="nb-NO" sz="2800" b="1" dirty="0" smtClean="0">
                <a:solidFill>
                  <a:srgbClr val="FF0000"/>
                </a:solidFill>
              </a:rPr>
              <a:t>Is there any systematic way to do this or just we are lucky </a:t>
            </a:r>
            <a:r>
              <a:rPr lang="nb-NO" sz="2800" b="1" dirty="0" smtClean="0">
                <a:solidFill>
                  <a:srgbClr val="FF0000"/>
                </a:solidFill>
                <a:sym typeface="Wingdings" pitchFamily="2" charset="2"/>
              </a:rPr>
              <a:t> since Carol was the single female CS student</a:t>
            </a:r>
            <a:endParaRPr lang="en-US" sz="2800" b="1"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So what</a:t>
            </a:r>
            <a:endParaRPr lang="en-US" dirty="0"/>
          </a:p>
        </p:txBody>
      </p:sp>
      <p:sp>
        <p:nvSpPr>
          <p:cNvPr id="3" name="Content Placeholder 2"/>
          <p:cNvSpPr>
            <a:spLocks noGrp="1"/>
          </p:cNvSpPr>
          <p:nvPr>
            <p:ph sz="quarter" idx="1"/>
          </p:nvPr>
        </p:nvSpPr>
        <p:spPr/>
        <p:txBody>
          <a:bodyPr/>
          <a:lstStyle/>
          <a:p>
            <a:r>
              <a:rPr lang="nb-NO" dirty="0" smtClean="0"/>
              <a:t>Let T be the general Tracker and Let R be a predicate that identify the tuple r.</a:t>
            </a:r>
          </a:p>
          <a:p>
            <a:r>
              <a:rPr lang="nb-NO" dirty="0" smtClean="0"/>
              <a:t>So we can make two queries using RˇT and R ˇ Not(T). Our target r is the only tuple that is used in both queries. </a:t>
            </a:r>
          </a:p>
          <a:p>
            <a:pPr lvl="1"/>
            <a:r>
              <a:rPr lang="nb-NO" dirty="0" smtClean="0"/>
              <a:t>R: Name = ’Carol’</a:t>
            </a:r>
          </a:p>
          <a:p>
            <a:pPr lvl="1"/>
            <a:r>
              <a:rPr lang="nb-NO" dirty="0" smtClean="0"/>
              <a:t>T: Program=’MIS’</a:t>
            </a:r>
          </a:p>
          <a:p>
            <a:pPr lvl="1"/>
            <a:endParaRPr lang="nb-NO" dirty="0" smtClean="0"/>
          </a:p>
          <a:p>
            <a:r>
              <a:rPr lang="nb-NO" dirty="0" smtClean="0"/>
              <a:t>Q1: SELECT SUM(Units)</a:t>
            </a:r>
          </a:p>
          <a:p>
            <a:pPr lvl="2">
              <a:buNone/>
            </a:pPr>
            <a:r>
              <a:rPr lang="nb-NO" dirty="0" smtClean="0"/>
              <a:t> FROM Students</a:t>
            </a:r>
          </a:p>
          <a:p>
            <a:pPr lvl="2">
              <a:buNone/>
            </a:pPr>
            <a:r>
              <a:rPr lang="nb-NO" dirty="0" smtClean="0"/>
              <a:t>Where Name =’Carol’ OR Program=’MIS’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Example-cont</a:t>
            </a:r>
            <a:endParaRPr lang="en-US" dirty="0"/>
          </a:p>
        </p:txBody>
      </p:sp>
      <p:sp>
        <p:nvSpPr>
          <p:cNvPr id="3" name="Content Placeholder 2"/>
          <p:cNvSpPr>
            <a:spLocks noGrp="1"/>
          </p:cNvSpPr>
          <p:nvPr>
            <p:ph sz="quarter" idx="1"/>
          </p:nvPr>
        </p:nvSpPr>
        <p:spPr/>
        <p:txBody>
          <a:bodyPr/>
          <a:lstStyle/>
          <a:p>
            <a:r>
              <a:rPr lang="nb-NO" dirty="0" smtClean="0"/>
              <a:t>Q2: SELECT SUM(Units)</a:t>
            </a:r>
          </a:p>
          <a:p>
            <a:pPr lvl="2">
              <a:buNone/>
            </a:pPr>
            <a:r>
              <a:rPr lang="nb-NO" dirty="0" smtClean="0"/>
              <a:t> FROM Students</a:t>
            </a:r>
          </a:p>
          <a:p>
            <a:pPr lvl="2">
              <a:buNone/>
            </a:pPr>
            <a:r>
              <a:rPr lang="nb-NO" dirty="0" smtClean="0"/>
              <a:t>Where Name =’Carol’ OR Not (Program=’MIS’)</a:t>
            </a:r>
            <a:endParaRPr lang="en-US" dirty="0" smtClean="0"/>
          </a:p>
          <a:p>
            <a:r>
              <a:rPr lang="nb-NO" dirty="0" smtClean="0"/>
              <a:t>Q3: SELECT SUM(Units)</a:t>
            </a:r>
          </a:p>
          <a:p>
            <a:pPr lvl="2">
              <a:buNone/>
            </a:pPr>
            <a:r>
              <a:rPr lang="nb-NO" dirty="0" smtClean="0"/>
              <a:t> FROM Students</a:t>
            </a:r>
          </a:p>
          <a:p>
            <a:r>
              <a:rPr lang="nb-NO" dirty="0" smtClean="0"/>
              <a:t>Q1:75</a:t>
            </a:r>
          </a:p>
          <a:p>
            <a:r>
              <a:rPr lang="nb-NO" dirty="0" smtClean="0"/>
              <a:t>Q2:77</a:t>
            </a:r>
          </a:p>
          <a:p>
            <a:r>
              <a:rPr lang="nb-NO" smtClean="0"/>
              <a:t>Q3:136</a:t>
            </a:r>
            <a:endParaRPr lang="nb-NO" dirty="0" smtClean="0"/>
          </a:p>
          <a:p>
            <a:r>
              <a:rPr lang="nb-NO" dirty="0" smtClean="0"/>
              <a:t>136-</a:t>
            </a:r>
            <a:r>
              <a:rPr lang="nb-NO" dirty="0" smtClean="0"/>
              <a:t>(75+77)=16 units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a:t>
            </a:r>
            <a:endParaRPr lang="en-US" dirty="0"/>
          </a:p>
        </p:txBody>
      </p:sp>
      <p:pic>
        <p:nvPicPr>
          <p:cNvPr id="1026" name="Picture 2"/>
          <p:cNvPicPr>
            <a:picLocks noGrp="1" noChangeAspect="1" noChangeArrowheads="1"/>
          </p:cNvPicPr>
          <p:nvPr>
            <p:ph sz="quarter" idx="1"/>
          </p:nvPr>
        </p:nvPicPr>
        <p:blipFill>
          <a:blip r:embed="rId2" cstate="print"/>
          <a:stretch>
            <a:fillRect/>
          </a:stretch>
        </p:blipFill>
        <p:spPr bwMode="auto">
          <a:xfrm>
            <a:off x="990601" y="2608262"/>
            <a:ext cx="2152650" cy="2857500"/>
          </a:xfrm>
          <a:prstGeom prst="rect">
            <a:avLst/>
          </a:prstGeom>
          <a:noFill/>
          <a:ln w="9525">
            <a:noFill/>
            <a:miter lim="800000"/>
            <a:headEnd/>
            <a:tailEnd/>
          </a:ln>
        </p:spPr>
      </p:pic>
      <p:pic>
        <p:nvPicPr>
          <p:cNvPr id="5" name="Picture 4" descr="0470862939_01_LZZZZZZZ.jpg"/>
          <p:cNvPicPr>
            <a:picLocks noChangeAspect="1"/>
          </p:cNvPicPr>
          <p:nvPr/>
        </p:nvPicPr>
        <p:blipFill>
          <a:blip r:embed="rId3" cstate="print"/>
          <a:stretch>
            <a:fillRect/>
          </a:stretch>
        </p:blipFill>
        <p:spPr>
          <a:xfrm>
            <a:off x="5410200" y="2514600"/>
            <a:ext cx="2307146" cy="2971800"/>
          </a:xfrm>
          <a:prstGeom prst="rect">
            <a:avLst/>
          </a:prstGeom>
        </p:spPr>
      </p:pic>
      <p:cxnSp>
        <p:nvCxnSpPr>
          <p:cNvPr id="7" name="Straight Connector 6"/>
          <p:cNvCxnSpPr/>
          <p:nvPr/>
        </p:nvCxnSpPr>
        <p:spPr>
          <a:xfrm rot="5400000">
            <a:off x="3657600" y="3810000"/>
            <a:ext cx="1066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810000" y="3810000"/>
            <a:ext cx="8382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Buffer overflow</a:t>
            </a:r>
            <a:endParaRPr lang="en-US" dirty="0"/>
          </a:p>
        </p:txBody>
      </p:sp>
      <p:sp>
        <p:nvSpPr>
          <p:cNvPr id="6" name="Content Placeholder 5"/>
          <p:cNvSpPr>
            <a:spLocks noGrp="1"/>
          </p:cNvSpPr>
          <p:nvPr>
            <p:ph sz="quarter" idx="1"/>
          </p:nvPr>
        </p:nvSpPr>
        <p:spPr>
          <a:xfrm>
            <a:off x="457200" y="2895600"/>
            <a:ext cx="7467600" cy="3578352"/>
          </a:xfrm>
        </p:spPr>
        <p:txBody>
          <a:bodyPr/>
          <a:lstStyle/>
          <a:p>
            <a:r>
              <a:rPr lang="en-US" dirty="0" smtClean="0"/>
              <a:t>Stack overflow(covered)</a:t>
            </a:r>
          </a:p>
          <a:p>
            <a:r>
              <a:rPr lang="en-US" dirty="0" smtClean="0"/>
              <a:t>Heap overflow</a:t>
            </a:r>
          </a:p>
          <a:p>
            <a:r>
              <a:rPr lang="en-US" dirty="0" smtClean="0"/>
              <a:t>Integer overflow</a:t>
            </a:r>
          </a:p>
          <a:p>
            <a:r>
              <a:rPr lang="en-US" dirty="0" smtClean="0"/>
              <a:t>Input validation</a:t>
            </a:r>
          </a:p>
          <a:p>
            <a:r>
              <a:rPr lang="en-US" dirty="0" smtClean="0"/>
              <a:t>Return to </a:t>
            </a:r>
            <a:r>
              <a:rPr lang="en-US" dirty="0" err="1" smtClean="0"/>
              <a:t>libc</a:t>
            </a:r>
            <a:endParaRPr lang="en-US" dirty="0" smtClean="0"/>
          </a:p>
          <a:p>
            <a:r>
              <a:rPr lang="en-US" dirty="0" smtClean="0"/>
              <a:t>Defenses(input validation)</a:t>
            </a:r>
            <a:endParaRPr lang="en-US" dirty="0"/>
          </a:p>
        </p:txBody>
      </p:sp>
      <p:pic>
        <p:nvPicPr>
          <p:cNvPr id="7" name="Picture 3"/>
          <p:cNvPicPr>
            <a:picLocks noChangeAspect="1" noChangeArrowheads="1"/>
          </p:cNvPicPr>
          <p:nvPr/>
        </p:nvPicPr>
        <p:blipFill>
          <a:blip r:embed="rId2" cstate="print"/>
          <a:srcRect/>
          <a:stretch>
            <a:fillRect/>
          </a:stretch>
        </p:blipFill>
        <p:spPr bwMode="auto">
          <a:xfrm>
            <a:off x="4724400" y="3352800"/>
            <a:ext cx="733425" cy="2514600"/>
          </a:xfrm>
          <a:prstGeom prst="rect">
            <a:avLst/>
          </a:prstGeom>
          <a:noFill/>
          <a:ln w="9525">
            <a:noFill/>
            <a:miter lim="800000"/>
            <a:headEnd/>
            <a:tailEnd/>
          </a:ln>
        </p:spPr>
      </p:pic>
      <p:sp>
        <p:nvSpPr>
          <p:cNvPr id="8" name="TextBox 7"/>
          <p:cNvSpPr txBox="1"/>
          <p:nvPr/>
        </p:nvSpPr>
        <p:spPr>
          <a:xfrm>
            <a:off x="5562600" y="3352800"/>
            <a:ext cx="2057400" cy="1200329"/>
          </a:xfrm>
          <a:prstGeom prst="rect">
            <a:avLst/>
          </a:prstGeom>
          <a:noFill/>
        </p:spPr>
        <p:txBody>
          <a:bodyPr wrap="square" rtlCol="0">
            <a:spAutoFit/>
          </a:bodyPr>
          <a:lstStyle/>
          <a:p>
            <a:r>
              <a:rPr lang="en-US" sz="3600" dirty="0" smtClean="0"/>
              <a:t>SELF STUDY</a:t>
            </a:r>
            <a:endParaRPr lang="en-US"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Buffer Overflow</a:t>
            </a:r>
            <a:endParaRPr lang="en-US" dirty="0"/>
          </a:p>
        </p:txBody>
      </p:sp>
      <p:sp>
        <p:nvSpPr>
          <p:cNvPr id="3" name="Content Placeholder 2"/>
          <p:cNvSpPr>
            <a:spLocks noGrp="1"/>
          </p:cNvSpPr>
          <p:nvPr>
            <p:ph sz="quarter" idx="1"/>
          </p:nvPr>
        </p:nvSpPr>
        <p:spPr/>
        <p:txBody>
          <a:bodyPr/>
          <a:lstStyle/>
          <a:p>
            <a:r>
              <a:rPr lang="en-US" dirty="0" smtClean="0"/>
              <a:t>Buffer overflows are extremely common today, and offer an attacker a way to gain access to and have a significant degree of control over a vulnerable machine.</a:t>
            </a:r>
          </a:p>
          <a:p>
            <a:r>
              <a:rPr lang="en-US" dirty="0" smtClean="0"/>
              <a:t>“Imagine if I could execute one or two commands on your valuable server, workstation, or palmtop computer. Depending on the privileges I'd have to run these commands, I could add accounts, access a command prompt, remotely control the GUI, alter the system's configuration ... anything I want to do, really. Attackers love this ability to execute commands on a target computer.”</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How program execute</a:t>
            </a:r>
            <a:endParaRPr lang="en-US" dirty="0"/>
          </a:p>
        </p:txBody>
      </p:sp>
      <p:pic>
        <p:nvPicPr>
          <p:cNvPr id="4" name="Content Placeholder 3" descr="untitled.bmp"/>
          <p:cNvPicPr>
            <a:picLocks noGrp="1" noChangeAspect="1"/>
          </p:cNvPicPr>
          <p:nvPr>
            <p:ph sz="quarter" idx="1"/>
          </p:nvPr>
        </p:nvPicPr>
        <p:blipFill>
          <a:blip r:embed="rId2" cstate="print"/>
          <a:stretch>
            <a:fillRect/>
          </a:stretch>
        </p:blipFill>
        <p:spPr>
          <a:xfrm>
            <a:off x="609600" y="1752600"/>
            <a:ext cx="7543800" cy="426720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Vulnerable code</a:t>
            </a:r>
            <a:endParaRPr lang="en-US" dirty="0"/>
          </a:p>
        </p:txBody>
      </p:sp>
      <p:pic>
        <p:nvPicPr>
          <p:cNvPr id="4" name="Content Placeholder 3" descr="untitled.bmp"/>
          <p:cNvPicPr>
            <a:picLocks noGrp="1" noChangeAspect="1"/>
          </p:cNvPicPr>
          <p:nvPr>
            <p:ph sz="quarter" idx="1"/>
          </p:nvPr>
        </p:nvPicPr>
        <p:blipFill>
          <a:blip r:embed="rId2" cstate="print"/>
          <a:stretch>
            <a:fillRect/>
          </a:stretch>
        </p:blipFill>
        <p:spPr>
          <a:xfrm>
            <a:off x="609600" y="1600200"/>
            <a:ext cx="7543800" cy="48768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Stack state</a:t>
            </a:r>
            <a:endParaRPr lang="en-US" dirty="0"/>
          </a:p>
        </p:txBody>
      </p:sp>
      <p:pic>
        <p:nvPicPr>
          <p:cNvPr id="3074" name="Picture 2"/>
          <p:cNvPicPr>
            <a:picLocks noGrp="1" noChangeAspect="1" noChangeArrowheads="1"/>
          </p:cNvPicPr>
          <p:nvPr>
            <p:ph sz="quarter" idx="1"/>
          </p:nvPr>
        </p:nvPicPr>
        <p:blipFill>
          <a:blip r:embed="rId2" cstate="print"/>
          <a:srcRect/>
          <a:stretch>
            <a:fillRect/>
          </a:stretch>
        </p:blipFill>
        <p:spPr bwMode="auto">
          <a:xfrm>
            <a:off x="990600" y="1600199"/>
            <a:ext cx="6172199" cy="46482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Stack overflow</a:t>
            </a:r>
            <a:endParaRPr lang="en-US" dirty="0"/>
          </a:p>
        </p:txBody>
      </p:sp>
      <p:sp>
        <p:nvSpPr>
          <p:cNvPr id="3" name="Content Placeholder 2"/>
          <p:cNvSpPr>
            <a:spLocks noGrp="1"/>
          </p:cNvSpPr>
          <p:nvPr>
            <p:ph sz="quarter" idx="1"/>
          </p:nvPr>
        </p:nvSpPr>
        <p:spPr/>
        <p:txBody>
          <a:bodyPr>
            <a:normAutofit/>
          </a:bodyPr>
          <a:lstStyle/>
          <a:p>
            <a:r>
              <a:rPr lang="en-US" dirty="0" smtClean="0"/>
              <a:t>The most valuable information on the stack is the so-called return address</a:t>
            </a:r>
          </a:p>
          <a:p>
            <a:r>
              <a:rPr lang="en-US" dirty="0" smtClean="0"/>
              <a:t>“At what address to execute code when the current function is ending/returning.”</a:t>
            </a:r>
          </a:p>
          <a:p>
            <a:r>
              <a:rPr lang="en-US" dirty="0" smtClean="0"/>
              <a:t> Plain stack overflow</a:t>
            </a:r>
          </a:p>
          <a:p>
            <a:r>
              <a:rPr lang="en-US" dirty="0" smtClean="0"/>
              <a:t> Locate a buffer that can be overwritten, and that overwrites the return address from the function call</a:t>
            </a:r>
          </a:p>
          <a:p>
            <a:r>
              <a:rPr lang="en-US" dirty="0" smtClean="0"/>
              <a:t> Add executable code in memory to jump to when the function returns</a:t>
            </a:r>
          </a:p>
          <a:p>
            <a:r>
              <a:rPr lang="en-US" dirty="0" smtClean="0"/>
              <a:t> Overwrite the return address with the new address of our own executable code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Stack overflow -cont</a:t>
            </a:r>
            <a:endParaRPr lang="en-US" dirty="0"/>
          </a:p>
        </p:txBody>
      </p:sp>
      <p:pic>
        <p:nvPicPr>
          <p:cNvPr id="4098" name="Picture 2"/>
          <p:cNvPicPr>
            <a:picLocks noGrp="1" noChangeAspect="1" noChangeArrowheads="1"/>
          </p:cNvPicPr>
          <p:nvPr>
            <p:ph sz="quarter" idx="1"/>
          </p:nvPr>
        </p:nvPicPr>
        <p:blipFill>
          <a:blip r:embed="rId2" cstate="print"/>
          <a:srcRect/>
          <a:stretch>
            <a:fillRect/>
          </a:stretch>
        </p:blipFill>
        <p:spPr bwMode="auto">
          <a:xfrm>
            <a:off x="990600" y="1524000"/>
            <a:ext cx="6400799" cy="472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840</TotalTime>
  <Words>881</Words>
  <Application>Microsoft Office PowerPoint</Application>
  <PresentationFormat>On-screen Show (4:3)</PresentationFormat>
  <Paragraphs>213</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Century Schoolbook</vt:lpstr>
      <vt:lpstr>Wingdings</vt:lpstr>
      <vt:lpstr>Wingdings 2</vt:lpstr>
      <vt:lpstr>Oriel</vt:lpstr>
      <vt:lpstr>Selected Topics in</vt:lpstr>
      <vt:lpstr>Agenda</vt:lpstr>
      <vt:lpstr>Buffer overflow</vt:lpstr>
      <vt:lpstr>Buffer Overflow</vt:lpstr>
      <vt:lpstr>How program execute</vt:lpstr>
      <vt:lpstr>Vulnerable code</vt:lpstr>
      <vt:lpstr>Stack state</vt:lpstr>
      <vt:lpstr>Stack overflow</vt:lpstr>
      <vt:lpstr>Stack overflow -cont</vt:lpstr>
      <vt:lpstr>How to find</vt:lpstr>
      <vt:lpstr>Or more brute force approach </vt:lpstr>
      <vt:lpstr>The structure of an exploit(sploit)</vt:lpstr>
      <vt:lpstr>Race condition</vt:lpstr>
      <vt:lpstr>Example</vt:lpstr>
      <vt:lpstr>Example-cont</vt:lpstr>
      <vt:lpstr>Sql injection</vt:lpstr>
      <vt:lpstr>Example</vt:lpstr>
      <vt:lpstr>Statistical database security. </vt:lpstr>
      <vt:lpstr>Tracker attack</vt:lpstr>
      <vt:lpstr>Example</vt:lpstr>
      <vt:lpstr>Query single record</vt:lpstr>
      <vt:lpstr>Is the problem solved</vt:lpstr>
      <vt:lpstr>Is the problem solved -cont</vt:lpstr>
      <vt:lpstr>So what</vt:lpstr>
      <vt:lpstr>Example-cont</vt:lpstr>
      <vt:lpstr>BIB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Selected Topics in</dc:title>
  <dc:creator>Hafez A Barghouthi</dc:creator>
  <cp:lastModifiedBy>Hafez A Barghouthi</cp:lastModifiedBy>
  <cp:revision>19</cp:revision>
  <dcterms:created xsi:type="dcterms:W3CDTF">2006-08-16T00:00:00Z</dcterms:created>
  <dcterms:modified xsi:type="dcterms:W3CDTF">2018-04-28T09:17:34Z</dcterms:modified>
</cp:coreProperties>
</file>