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  only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Statistical inference- hypothesis testing</a:t>
            </a:r>
            <a:endParaRPr/>
          </a:p>
        </p:txBody>
      </p:sp>
      <p:sp>
        <p:nvSpPr>
          <p:cNvPr id="37" name="Google Shape;37;p6"/>
          <p:cNvSpPr txBox="1"/>
          <p:nvPr>
            <p:ph idx="1" type="subTitle"/>
          </p:nvPr>
        </p:nvSpPr>
        <p:spPr>
          <a:xfrm>
            <a:off x="5867400" y="5105400"/>
            <a:ext cx="2819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Lecture 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P-value: statistical significance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288925" y="1792287"/>
            <a:ext cx="856456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order to make this assessment , we need to calculate 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test statistic and use this To determine the the P-value.</a:t>
            </a: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441325" y="3011487"/>
            <a:ext cx="779462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Test statistic for comparing a sample mean with 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hypothetical mean is calculated using  the following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equation: normal test or z-test</a:t>
            </a:r>
            <a:endParaRPr/>
          </a:p>
        </p:txBody>
      </p:sp>
      <p:sp>
        <p:nvSpPr>
          <p:cNvPr id="153" name="Google Shape;153;p15"/>
          <p:cNvSpPr txBox="1"/>
          <p:nvPr/>
        </p:nvSpPr>
        <p:spPr>
          <a:xfrm>
            <a:off x="3810000" y="4495800"/>
            <a:ext cx="18557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 = X-µ /S.E</a:t>
            </a:r>
            <a:endParaRPr/>
          </a:p>
        </p:txBody>
      </p:sp>
      <p:sp>
        <p:nvSpPr>
          <p:cNvPr id="154" name="Google Shape;154;p15"/>
          <p:cNvSpPr txBox="1"/>
          <p:nvPr/>
        </p:nvSpPr>
        <p:spPr>
          <a:xfrm>
            <a:off x="228600" y="5334000"/>
            <a:ext cx="88915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is the sample mean. µ is the hypothetical mean presumed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 the Ho.  And se is the standard error</a:t>
            </a:r>
            <a:endParaRPr/>
          </a:p>
        </p:txBody>
      </p:sp>
      <p:cxnSp>
        <p:nvCxnSpPr>
          <p:cNvPr id="155" name="Google Shape;155;p15"/>
          <p:cNvCxnSpPr/>
          <p:nvPr/>
        </p:nvCxnSpPr>
        <p:spPr>
          <a:xfrm>
            <a:off x="4419600" y="4495800"/>
            <a:ext cx="152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6" name="Google Shape;156;p15"/>
          <p:cNvCxnSpPr/>
          <p:nvPr/>
        </p:nvCxnSpPr>
        <p:spPr>
          <a:xfrm>
            <a:off x="381000" y="53340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/>
          <p:nvPr>
            <p:ph type="title"/>
          </p:nvPr>
        </p:nvSpPr>
        <p:spPr>
          <a:xfrm>
            <a:off x="0" y="-228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testing- the null hypothesis</a:t>
            </a:r>
            <a:endParaRPr/>
          </a:p>
        </p:txBody>
      </p:sp>
      <p:cxnSp>
        <p:nvCxnSpPr>
          <p:cNvPr id="162" name="Google Shape;162;p16"/>
          <p:cNvCxnSpPr/>
          <p:nvPr/>
        </p:nvCxnSpPr>
        <p:spPr>
          <a:xfrm>
            <a:off x="838200" y="4419600"/>
            <a:ext cx="5746750" cy="1587"/>
          </a:xfrm>
          <a:prstGeom prst="straightConnector1">
            <a:avLst/>
          </a:prstGeom>
          <a:solidFill>
            <a:srgbClr val="FFFFFF"/>
          </a:solidFill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3" name="Google Shape;163;p16"/>
          <p:cNvSpPr/>
          <p:nvPr/>
        </p:nvSpPr>
        <p:spPr>
          <a:xfrm>
            <a:off x="762000" y="15240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16"/>
          <p:cNvCxnSpPr/>
          <p:nvPr/>
        </p:nvCxnSpPr>
        <p:spPr>
          <a:xfrm>
            <a:off x="3581400" y="12192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5" name="Google Shape;165;p16"/>
          <p:cNvCxnSpPr/>
          <p:nvPr/>
        </p:nvCxnSpPr>
        <p:spPr>
          <a:xfrm>
            <a:off x="2743200" y="28194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6" name="Google Shape;166;p16"/>
          <p:cNvCxnSpPr/>
          <p:nvPr/>
        </p:nvCxnSpPr>
        <p:spPr>
          <a:xfrm>
            <a:off x="4419600" y="28194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7" name="Google Shape;167;p16"/>
          <p:cNvSpPr txBox="1"/>
          <p:nvPr/>
        </p:nvSpPr>
        <p:spPr>
          <a:xfrm>
            <a:off x="2057400" y="4572000"/>
            <a:ext cx="1219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-1.96</a:t>
            </a:r>
            <a:endParaRPr/>
          </a:p>
        </p:txBody>
      </p:sp>
      <p:sp>
        <p:nvSpPr>
          <p:cNvPr id="168" name="Google Shape;168;p16"/>
          <p:cNvSpPr txBox="1"/>
          <p:nvPr/>
        </p:nvSpPr>
        <p:spPr>
          <a:xfrm>
            <a:off x="4191000" y="4572000"/>
            <a:ext cx="10668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1.96</a:t>
            </a:r>
            <a:endParaRPr/>
          </a:p>
        </p:txBody>
      </p:sp>
      <p:sp>
        <p:nvSpPr>
          <p:cNvPr id="169" name="Google Shape;169;p16"/>
          <p:cNvSpPr txBox="1"/>
          <p:nvPr/>
        </p:nvSpPr>
        <p:spPr>
          <a:xfrm>
            <a:off x="4556125" y="3849687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70" name="Google Shape;170;p16"/>
          <p:cNvSpPr txBox="1"/>
          <p:nvPr/>
        </p:nvSpPr>
        <p:spPr>
          <a:xfrm>
            <a:off x="2286000" y="3962400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838200" y="6096000"/>
            <a:ext cx="800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Probability of 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(X)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occuring is less than 5%</a:t>
            </a:r>
            <a:endParaRPr/>
          </a:p>
        </p:txBody>
      </p:sp>
      <p:sp>
        <p:nvSpPr>
          <p:cNvPr id="172" name="Google Shape;172;p16"/>
          <p:cNvSpPr txBox="1"/>
          <p:nvPr/>
        </p:nvSpPr>
        <p:spPr>
          <a:xfrm>
            <a:off x="228600" y="5257800"/>
            <a:ext cx="891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Ho is correct then the z value lies in side the distribution!</a:t>
            </a:r>
            <a:endParaRPr/>
          </a:p>
        </p:txBody>
      </p:sp>
      <p:cxnSp>
        <p:nvCxnSpPr>
          <p:cNvPr id="173" name="Google Shape;173;p16"/>
          <p:cNvCxnSpPr/>
          <p:nvPr/>
        </p:nvCxnSpPr>
        <p:spPr>
          <a:xfrm rot="10800000">
            <a:off x="2209800" y="2133600"/>
            <a:ext cx="1066800" cy="1066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74" name="Google Shape;174;p16"/>
          <p:cNvSpPr txBox="1"/>
          <p:nvPr/>
        </p:nvSpPr>
        <p:spPr>
          <a:xfrm>
            <a:off x="990600" y="1676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95%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180" name="Google Shape;180;p17"/>
          <p:cNvSpPr txBox="1"/>
          <p:nvPr/>
        </p:nvSpPr>
        <p:spPr>
          <a:xfrm>
            <a:off x="228600" y="1143000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Does diet effect  body weight?</a:t>
            </a:r>
            <a:endParaRPr/>
          </a:p>
        </p:txBody>
      </p:sp>
      <p:sp>
        <p:nvSpPr>
          <p:cNvPr id="181" name="Google Shape;181;p17"/>
          <p:cNvSpPr txBox="1"/>
          <p:nvPr/>
        </p:nvSpPr>
        <p:spPr>
          <a:xfrm>
            <a:off x="304800" y="17526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n= 8, </a:t>
            </a:r>
            <a:endParaRPr/>
          </a:p>
        </p:txBody>
      </p:sp>
      <p:sp>
        <p:nvSpPr>
          <p:cNvPr id="182" name="Google Shape;182;p17"/>
          <p:cNvSpPr txBox="1"/>
          <p:nvPr/>
        </p:nvSpPr>
        <p:spPr>
          <a:xfrm>
            <a:off x="1295400" y="17526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D= change in bw in kg (before-after)</a:t>
            </a:r>
            <a:endParaRPr/>
          </a:p>
        </p:txBody>
      </p:sp>
      <p:sp>
        <p:nvSpPr>
          <p:cNvPr id="183" name="Google Shape;183;p17"/>
          <p:cNvSpPr txBox="1"/>
          <p:nvPr/>
        </p:nvSpPr>
        <p:spPr>
          <a:xfrm>
            <a:off x="381000" y="24384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 -7, 2, -14, 1, -6, , -1, 3, -5</a:t>
            </a:r>
            <a:endParaRPr/>
          </a:p>
        </p:txBody>
      </p:sp>
      <p:sp>
        <p:nvSpPr>
          <p:cNvPr id="184" name="Google Shape;184;p17"/>
          <p:cNvSpPr txBox="1"/>
          <p:nvPr/>
        </p:nvSpPr>
        <p:spPr>
          <a:xfrm>
            <a:off x="381000" y="30480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Average change= -7 +2 + -14+1 +-6+-1+3+-5 / 8  = -3.38</a:t>
            </a:r>
            <a:endParaRPr/>
          </a:p>
        </p:txBody>
      </p:sp>
      <p:sp>
        <p:nvSpPr>
          <p:cNvPr id="185" name="Google Shape;185;p17"/>
          <p:cNvSpPr txBox="1"/>
          <p:nvPr/>
        </p:nvSpPr>
        <p:spPr>
          <a:xfrm>
            <a:off x="1447800" y="36576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SD= 5.73      SE = 5.73/√8 = 2.03</a:t>
            </a:r>
            <a:endParaRPr/>
          </a:p>
        </p:txBody>
      </p:sp>
      <p:sp>
        <p:nvSpPr>
          <p:cNvPr id="186" name="Google Shape;186;p17"/>
          <p:cNvSpPr txBox="1"/>
          <p:nvPr/>
        </p:nvSpPr>
        <p:spPr>
          <a:xfrm>
            <a:off x="228600" y="44958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Ho= diet does not change body weight.</a:t>
            </a:r>
            <a:endParaRPr/>
          </a:p>
        </p:txBody>
      </p:sp>
      <p:sp>
        <p:nvSpPr>
          <p:cNvPr id="187" name="Google Shape;187;p17"/>
          <p:cNvSpPr txBox="1"/>
          <p:nvPr/>
        </p:nvSpPr>
        <p:spPr>
          <a:xfrm>
            <a:off x="228600" y="4953000"/>
            <a:ext cx="75549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Ho: mean change in weight of population  µ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= zero</a:t>
            </a:r>
            <a:endParaRPr/>
          </a:p>
        </p:txBody>
      </p:sp>
      <p:sp>
        <p:nvSpPr>
          <p:cNvPr id="188" name="Google Shape;188;p17"/>
          <p:cNvSpPr txBox="1"/>
          <p:nvPr/>
        </p:nvSpPr>
        <p:spPr>
          <a:xfrm>
            <a:off x="381000" y="58674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HA :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µd ≠ 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example.....</a:t>
            </a:r>
            <a:endParaRPr/>
          </a:p>
        </p:txBody>
      </p:sp>
      <p:sp>
        <p:nvSpPr>
          <p:cNvPr id="194" name="Google Shape;194;p18"/>
          <p:cNvSpPr txBox="1"/>
          <p:nvPr/>
        </p:nvSpPr>
        <p:spPr>
          <a:xfrm>
            <a:off x="457200" y="1371600"/>
            <a:ext cx="571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By using the null hypothesis...</a:t>
            </a:r>
            <a:endParaRPr/>
          </a:p>
        </p:txBody>
      </p:sp>
      <p:sp>
        <p:nvSpPr>
          <p:cNvPr id="195" name="Google Shape;195;p18"/>
          <p:cNvSpPr txBox="1"/>
          <p:nvPr/>
        </p:nvSpPr>
        <p:spPr>
          <a:xfrm>
            <a:off x="228600" y="2057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Z= x-µ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/SE </a:t>
            </a:r>
            <a:endParaRPr/>
          </a:p>
        </p:txBody>
      </p:sp>
      <p:cxnSp>
        <p:nvCxnSpPr>
          <p:cNvPr id="196" name="Google Shape;196;p18"/>
          <p:cNvCxnSpPr/>
          <p:nvPr/>
        </p:nvCxnSpPr>
        <p:spPr>
          <a:xfrm>
            <a:off x="2209800" y="2362200"/>
            <a:ext cx="9906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97" name="Google Shape;197;p18"/>
          <p:cNvSpPr txBox="1"/>
          <p:nvPr/>
        </p:nvSpPr>
        <p:spPr>
          <a:xfrm>
            <a:off x="3276600" y="2133600"/>
            <a:ext cx="17319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Z=  x-0 /SE</a:t>
            </a:r>
            <a:endParaRPr/>
          </a:p>
        </p:txBody>
      </p:sp>
      <p:cxnSp>
        <p:nvCxnSpPr>
          <p:cNvPr id="198" name="Google Shape;198;p18"/>
          <p:cNvCxnSpPr/>
          <p:nvPr/>
        </p:nvCxnSpPr>
        <p:spPr>
          <a:xfrm>
            <a:off x="5181600" y="2362200"/>
            <a:ext cx="9906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99" name="Google Shape;199;p18"/>
          <p:cNvSpPr txBox="1"/>
          <p:nvPr/>
        </p:nvSpPr>
        <p:spPr>
          <a:xfrm>
            <a:off x="6248400" y="2133600"/>
            <a:ext cx="2514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-3.38/2.03= -1.66</a:t>
            </a:r>
            <a:endParaRPr/>
          </a:p>
        </p:txBody>
      </p:sp>
      <p:cxnSp>
        <p:nvCxnSpPr>
          <p:cNvPr id="200" name="Google Shape;200;p18"/>
          <p:cNvCxnSpPr/>
          <p:nvPr/>
        </p:nvCxnSpPr>
        <p:spPr>
          <a:xfrm flipH="1">
            <a:off x="7924800" y="2514600"/>
            <a:ext cx="304800" cy="83820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01" name="Google Shape;201;p18"/>
          <p:cNvSpPr txBox="1"/>
          <p:nvPr/>
        </p:nvSpPr>
        <p:spPr>
          <a:xfrm>
            <a:off x="5029200" y="3276600"/>
            <a:ext cx="3733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Is this number too large or too small???</a:t>
            </a:r>
            <a:endParaRPr/>
          </a:p>
        </p:txBody>
      </p:sp>
      <p:sp>
        <p:nvSpPr>
          <p:cNvPr id="202" name="Google Shape;202;p18"/>
          <p:cNvSpPr txBox="1"/>
          <p:nvPr/>
        </p:nvSpPr>
        <p:spPr>
          <a:xfrm>
            <a:off x="0" y="41910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If Z value was in the likely area, i.e in the 95% then we accept  the null hypothesis! And in this case it does!</a:t>
            </a:r>
            <a:endParaRPr/>
          </a:p>
        </p:txBody>
      </p:sp>
      <p:sp>
        <p:nvSpPr>
          <p:cNvPr id="203" name="Google Shape;203;p18"/>
          <p:cNvSpPr txBox="1"/>
          <p:nvPr/>
        </p:nvSpPr>
        <p:spPr>
          <a:xfrm>
            <a:off x="0" y="5334000"/>
            <a:ext cx="91297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 an observation of Z out in the tails will lead us to reject the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null hypothesis!</a:t>
            </a:r>
            <a:endParaRPr/>
          </a:p>
        </p:txBody>
      </p:sp>
      <p:cxnSp>
        <p:nvCxnSpPr>
          <p:cNvPr id="204" name="Google Shape;204;p18"/>
          <p:cNvCxnSpPr/>
          <p:nvPr/>
        </p:nvCxnSpPr>
        <p:spPr>
          <a:xfrm>
            <a:off x="762000" y="2133600"/>
            <a:ext cx="152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5" name="Google Shape;205;p18"/>
          <p:cNvCxnSpPr/>
          <p:nvPr/>
        </p:nvCxnSpPr>
        <p:spPr>
          <a:xfrm>
            <a:off x="3886200" y="2209800"/>
            <a:ext cx="152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 –P-value</a:t>
            </a:r>
            <a:endParaRPr/>
          </a:p>
        </p:txBody>
      </p:sp>
      <p:sp>
        <p:nvSpPr>
          <p:cNvPr id="211" name="Google Shape;211;p19"/>
          <p:cNvSpPr txBox="1"/>
          <p:nvPr/>
        </p:nvSpPr>
        <p:spPr>
          <a:xfrm>
            <a:off x="304800" y="1447800"/>
            <a:ext cx="8839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need to decide about the cut off point of the tails.How far in tails should we expect the z value to fall so that to accept the Ho or reject it!</a:t>
            </a:r>
            <a:endParaRPr/>
          </a:p>
        </p:txBody>
      </p:sp>
      <p:sp>
        <p:nvSpPr>
          <p:cNvPr id="212" name="Google Shape;212;p19"/>
          <p:cNvSpPr txBox="1"/>
          <p:nvPr/>
        </p:nvSpPr>
        <p:spPr>
          <a:xfrm>
            <a:off x="0" y="2743200"/>
            <a:ext cx="9144000" cy="173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We don’t want to have more than 5% probability of rejecting the Ho  if it is correct.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if null hypothesis is true it has a 95% chance of surviving , not rejected by us.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7" name="Google Shape;217;p20"/>
          <p:cNvCxnSpPr/>
          <p:nvPr/>
        </p:nvCxnSpPr>
        <p:spPr>
          <a:xfrm>
            <a:off x="838200" y="4038600"/>
            <a:ext cx="5746750" cy="1587"/>
          </a:xfrm>
          <a:prstGeom prst="straightConnector1">
            <a:avLst/>
          </a:prstGeom>
          <a:solidFill>
            <a:srgbClr val="FFFFFF"/>
          </a:solidFill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18" name="Google Shape;218;p20"/>
          <p:cNvSpPr/>
          <p:nvPr/>
        </p:nvSpPr>
        <p:spPr>
          <a:xfrm>
            <a:off x="762000" y="11430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9" name="Google Shape;219;p20"/>
          <p:cNvCxnSpPr/>
          <p:nvPr/>
        </p:nvCxnSpPr>
        <p:spPr>
          <a:xfrm>
            <a:off x="3581400" y="8382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0" name="Google Shape;220;p20"/>
          <p:cNvCxnSpPr/>
          <p:nvPr/>
        </p:nvCxnSpPr>
        <p:spPr>
          <a:xfrm>
            <a:off x="2743200" y="24384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1" name="Google Shape;221;p20"/>
          <p:cNvCxnSpPr/>
          <p:nvPr/>
        </p:nvCxnSpPr>
        <p:spPr>
          <a:xfrm>
            <a:off x="4419600" y="24384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2" name="Google Shape;222;p20"/>
          <p:cNvSpPr txBox="1"/>
          <p:nvPr/>
        </p:nvSpPr>
        <p:spPr>
          <a:xfrm>
            <a:off x="2057400" y="4191000"/>
            <a:ext cx="1219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-1.96</a:t>
            </a:r>
            <a:endParaRPr/>
          </a:p>
        </p:txBody>
      </p:sp>
      <p:sp>
        <p:nvSpPr>
          <p:cNvPr id="223" name="Google Shape;223;p20"/>
          <p:cNvSpPr txBox="1"/>
          <p:nvPr/>
        </p:nvSpPr>
        <p:spPr>
          <a:xfrm>
            <a:off x="4191000" y="4191000"/>
            <a:ext cx="10668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1.96</a:t>
            </a:r>
            <a:endParaRPr/>
          </a:p>
        </p:txBody>
      </p:sp>
      <p:sp>
        <p:nvSpPr>
          <p:cNvPr id="224" name="Google Shape;224;p20"/>
          <p:cNvSpPr txBox="1"/>
          <p:nvPr/>
        </p:nvSpPr>
        <p:spPr>
          <a:xfrm>
            <a:off x="4556125" y="3468687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25" name="Google Shape;225;p20"/>
          <p:cNvSpPr txBox="1"/>
          <p:nvPr/>
        </p:nvSpPr>
        <p:spPr>
          <a:xfrm>
            <a:off x="2286000" y="3581400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cxnSp>
        <p:nvCxnSpPr>
          <p:cNvPr id="226" name="Google Shape;226;p20"/>
          <p:cNvCxnSpPr/>
          <p:nvPr/>
        </p:nvCxnSpPr>
        <p:spPr>
          <a:xfrm rot="10800000">
            <a:off x="2209800" y="1752600"/>
            <a:ext cx="1066800" cy="1066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27" name="Google Shape;227;p20"/>
          <p:cNvSpPr txBox="1"/>
          <p:nvPr/>
        </p:nvSpPr>
        <p:spPr>
          <a:xfrm>
            <a:off x="990600" y="1295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95%</a:t>
            </a:r>
            <a:endParaRPr/>
          </a:p>
        </p:txBody>
      </p:sp>
      <p:sp>
        <p:nvSpPr>
          <p:cNvPr id="228" name="Google Shape;228;p20"/>
          <p:cNvSpPr txBox="1"/>
          <p:nvPr/>
        </p:nvSpPr>
        <p:spPr>
          <a:xfrm>
            <a:off x="381000" y="4648200"/>
            <a:ext cx="8229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cut off point that determines the 5% is 1.96.</a:t>
            </a:r>
            <a:endParaRPr/>
          </a:p>
        </p:txBody>
      </p:sp>
      <p:sp>
        <p:nvSpPr>
          <p:cNvPr id="229" name="Google Shape;229;p20"/>
          <p:cNvSpPr txBox="1"/>
          <p:nvPr/>
        </p:nvSpPr>
        <p:spPr>
          <a:xfrm>
            <a:off x="457200" y="5334000"/>
            <a:ext cx="23622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if z &gt; 1.96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 z &lt; -1.96 </a:t>
            </a:r>
            <a:endParaRPr/>
          </a:p>
        </p:txBody>
      </p:sp>
      <p:sp>
        <p:nvSpPr>
          <p:cNvPr id="230" name="Google Shape;230;p20"/>
          <p:cNvSpPr/>
          <p:nvPr/>
        </p:nvSpPr>
        <p:spPr>
          <a:xfrm>
            <a:off x="2209800" y="5181600"/>
            <a:ext cx="2286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0"/>
          <p:cNvSpPr txBox="1"/>
          <p:nvPr/>
        </p:nvSpPr>
        <p:spPr>
          <a:xfrm>
            <a:off x="2590800" y="5410200"/>
            <a:ext cx="4191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will have a 5% chance of falsely  rejecting the Ho.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P-Value</a:t>
            </a:r>
            <a:endParaRPr/>
          </a:p>
        </p:txBody>
      </p:sp>
      <p:sp>
        <p:nvSpPr>
          <p:cNvPr id="237" name="Google Shape;237;p2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 The probability that the effect we found (or a more extreme effect) would Have occurred if the null hypothesis were true.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( Probability of rejecting the Ho if it is true.)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P &gt; 0.05 – the result is not significant and the z value is in the likely 95% area. (Ho is correct).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P &lt; 0.05- the result is significant and the z value is in the rejection area (in the tails) and Ho is rejected.</a:t>
            </a:r>
            <a:endParaRPr/>
          </a:p>
          <a:p>
            <a:pPr indent="-1905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 So from previous example- z=-1.66 P= 0.0969 so P&gt; 0.05 so Ho is accepted and result is not significant.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Small samples of continuous data -T-tests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T-distribution</a:t>
            </a:r>
            <a:endParaRPr/>
          </a:p>
        </p:txBody>
      </p:sp>
      <p:sp>
        <p:nvSpPr>
          <p:cNvPr id="248" name="Google Shape;248;p2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With small samples one can make less precise statements about population parameters than one can with large samples.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 it is necessary to modify the calculation of both the p-value and the CI. So we replace Z-statistic by t-statistic.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Small samples -t-Test</a:t>
            </a:r>
            <a:endParaRPr/>
          </a:p>
        </p:txBody>
      </p:sp>
      <p:sp>
        <p:nvSpPr>
          <p:cNvPr id="254" name="Google Shape;254;p24"/>
          <p:cNvSpPr txBox="1"/>
          <p:nvPr/>
        </p:nvSpPr>
        <p:spPr>
          <a:xfrm>
            <a:off x="228600" y="1295400"/>
            <a:ext cx="8610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small samples we use t-distribution instead of the normal distribution.</a:t>
            </a:r>
            <a:endParaRPr/>
          </a:p>
        </p:txBody>
      </p:sp>
      <p:sp>
        <p:nvSpPr>
          <p:cNvPr id="255" name="Google Shape;255;p24"/>
          <p:cNvSpPr txBox="1"/>
          <p:nvPr/>
        </p:nvSpPr>
        <p:spPr>
          <a:xfrm>
            <a:off x="228600" y="2209800"/>
            <a:ext cx="869473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Has a similar shape to the normal distribution, but is more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widely spread out and flatter ( more relaxed ).</a:t>
            </a:r>
            <a:endParaRPr/>
          </a:p>
        </p:txBody>
      </p:sp>
      <p:sp>
        <p:nvSpPr>
          <p:cNvPr id="256" name="Google Shape;256;p24"/>
          <p:cNvSpPr txBox="1"/>
          <p:nvPr/>
        </p:nvSpPr>
        <p:spPr>
          <a:xfrm>
            <a:off x="304800" y="3200400"/>
            <a:ext cx="809942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the use of the t-test to be valid, the data should be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normally distributed.</a:t>
            </a:r>
            <a:endParaRPr/>
          </a:p>
        </p:txBody>
      </p:sp>
      <p:sp>
        <p:nvSpPr>
          <p:cNvPr id="257" name="Google Shape;257;p24"/>
          <p:cNvSpPr txBox="1"/>
          <p:nvPr/>
        </p:nvSpPr>
        <p:spPr>
          <a:xfrm>
            <a:off x="609600" y="4191000"/>
            <a:ext cx="84074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instead of calculating z-statistic – you calculate the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t-statistic.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Depends on the level of significance and on the degrees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of freedom.</a:t>
            </a:r>
            <a:endParaRPr/>
          </a:p>
        </p:txBody>
      </p:sp>
      <p:sp>
        <p:nvSpPr>
          <p:cNvPr id="258" name="Google Shape;258;p24"/>
          <p:cNvSpPr txBox="1"/>
          <p:nvPr/>
        </p:nvSpPr>
        <p:spPr>
          <a:xfrm>
            <a:off x="1524000" y="58674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Degrees of freedom = n-1.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>
            <a:off x="3048000" y="2895600"/>
            <a:ext cx="2819400" cy="1295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What will we cover in this course?</a:t>
            </a:r>
            <a:endParaRPr/>
          </a:p>
        </p:txBody>
      </p:sp>
      <p:sp>
        <p:nvSpPr>
          <p:cNvPr id="44" name="Google Shape;44;p7"/>
          <p:cNvSpPr txBox="1"/>
          <p:nvPr/>
        </p:nvSpPr>
        <p:spPr>
          <a:xfrm>
            <a:off x="3352800" y="33528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STATISTICS</a:t>
            </a:r>
            <a:endParaRPr/>
          </a:p>
        </p:txBody>
      </p:sp>
      <p:cxnSp>
        <p:nvCxnSpPr>
          <p:cNvPr id="45" name="Google Shape;45;p7"/>
          <p:cNvCxnSpPr/>
          <p:nvPr/>
        </p:nvCxnSpPr>
        <p:spPr>
          <a:xfrm flipH="1" rot="10800000">
            <a:off x="5334000" y="2286000"/>
            <a:ext cx="1066800" cy="9144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6" name="Google Shape;46;p7"/>
          <p:cNvSpPr txBox="1"/>
          <p:nvPr/>
        </p:nvSpPr>
        <p:spPr>
          <a:xfrm>
            <a:off x="6324600" y="1727200"/>
            <a:ext cx="20891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Describing data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  <a:endParaRPr/>
          </a:p>
        </p:txBody>
      </p:sp>
      <p:sp>
        <p:nvSpPr>
          <p:cNvPr id="47" name="Google Shape;47;p7"/>
          <p:cNvSpPr txBox="1"/>
          <p:nvPr/>
        </p:nvSpPr>
        <p:spPr>
          <a:xfrm>
            <a:off x="3048000" y="1676400"/>
            <a:ext cx="24384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Sampling and data collection</a:t>
            </a:r>
            <a:endParaRPr/>
          </a:p>
        </p:txBody>
      </p:sp>
      <p:sp>
        <p:nvSpPr>
          <p:cNvPr id="48" name="Google Shape;48;p7"/>
          <p:cNvSpPr txBox="1"/>
          <p:nvPr/>
        </p:nvSpPr>
        <p:spPr>
          <a:xfrm>
            <a:off x="5029200" y="4419600"/>
            <a:ext cx="2286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From data to population</a:t>
            </a:r>
            <a:endParaRPr/>
          </a:p>
        </p:txBody>
      </p:sp>
      <p:sp>
        <p:nvSpPr>
          <p:cNvPr id="49" name="Google Shape;49;p7"/>
          <p:cNvSpPr txBox="1"/>
          <p:nvPr/>
        </p:nvSpPr>
        <p:spPr>
          <a:xfrm>
            <a:off x="4343400" y="5410200"/>
            <a:ext cx="32004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Inference principles</a:t>
            </a:r>
            <a:endParaRPr/>
          </a:p>
        </p:txBody>
      </p:sp>
      <p:sp>
        <p:nvSpPr>
          <p:cNvPr id="50" name="Google Shape;50;p7"/>
          <p:cNvSpPr txBox="1"/>
          <p:nvPr/>
        </p:nvSpPr>
        <p:spPr>
          <a:xfrm>
            <a:off x="2667000" y="6248400"/>
            <a:ext cx="29718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Confidence intervals</a:t>
            </a:r>
            <a:endParaRPr/>
          </a:p>
        </p:txBody>
      </p:sp>
      <p:sp>
        <p:nvSpPr>
          <p:cNvPr id="51" name="Google Shape;51;p7"/>
          <p:cNvSpPr txBox="1"/>
          <p:nvPr/>
        </p:nvSpPr>
        <p:spPr>
          <a:xfrm>
            <a:off x="6553200" y="5942012"/>
            <a:ext cx="24384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Hypotheses testing- the t-test</a:t>
            </a:r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0" y="4013200"/>
            <a:ext cx="38798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Association between variables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Correlation,  regression... etc</a:t>
            </a:r>
            <a:endParaRPr/>
          </a:p>
        </p:txBody>
      </p:sp>
      <p:cxnSp>
        <p:nvCxnSpPr>
          <p:cNvPr id="53" name="Google Shape;53;p7"/>
          <p:cNvCxnSpPr/>
          <p:nvPr/>
        </p:nvCxnSpPr>
        <p:spPr>
          <a:xfrm rot="10800000">
            <a:off x="4191000" y="2590800"/>
            <a:ext cx="0" cy="7620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4" name="Google Shape;54;p7"/>
          <p:cNvCxnSpPr/>
          <p:nvPr/>
        </p:nvCxnSpPr>
        <p:spPr>
          <a:xfrm flipH="1">
            <a:off x="1905000" y="3505200"/>
            <a:ext cx="1447800" cy="457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5" name="Google Shape;55;p7"/>
          <p:cNvCxnSpPr/>
          <p:nvPr/>
        </p:nvCxnSpPr>
        <p:spPr>
          <a:xfrm>
            <a:off x="4267200" y="3733800"/>
            <a:ext cx="1066800" cy="175260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6" name="Google Shape;56;p7"/>
          <p:cNvCxnSpPr/>
          <p:nvPr/>
        </p:nvCxnSpPr>
        <p:spPr>
          <a:xfrm flipH="1">
            <a:off x="4572000" y="5943600"/>
            <a:ext cx="533400" cy="3810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7" name="Google Shape;57;p7"/>
          <p:cNvCxnSpPr/>
          <p:nvPr/>
        </p:nvCxnSpPr>
        <p:spPr>
          <a:xfrm>
            <a:off x="5867400" y="5867400"/>
            <a:ext cx="609600" cy="30480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8" name="Google Shape;58;p7"/>
          <p:cNvCxnSpPr/>
          <p:nvPr/>
        </p:nvCxnSpPr>
        <p:spPr>
          <a:xfrm>
            <a:off x="5562600" y="3733800"/>
            <a:ext cx="1295400" cy="304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9" name="Google Shape;59;p7"/>
          <p:cNvSpPr txBox="1"/>
          <p:nvPr/>
        </p:nvSpPr>
        <p:spPr>
          <a:xfrm>
            <a:off x="6969125" y="3810000"/>
            <a:ext cx="217487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Exercises on PC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(SPSS)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One sample-t-test</a:t>
            </a:r>
            <a:endParaRPr/>
          </a:p>
        </p:txBody>
      </p:sp>
      <p:sp>
        <p:nvSpPr>
          <p:cNvPr id="264" name="Google Shape;264;p25"/>
          <p:cNvSpPr txBox="1"/>
          <p:nvPr/>
        </p:nvSpPr>
        <p:spPr>
          <a:xfrm>
            <a:off x="441325" y="1792287"/>
            <a:ext cx="87820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test compares a sample mean with a population mean.</a:t>
            </a:r>
            <a:endParaRPr/>
          </a:p>
        </p:txBody>
      </p:sp>
      <p:sp>
        <p:nvSpPr>
          <p:cNvPr id="265" name="Google Shape;265;p25"/>
          <p:cNvSpPr txBox="1"/>
          <p:nvPr/>
        </p:nvSpPr>
        <p:spPr>
          <a:xfrm>
            <a:off x="3429000" y="2667000"/>
            <a:ext cx="1958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 = (x -µ) /s.e</a:t>
            </a:r>
            <a:endParaRPr/>
          </a:p>
        </p:txBody>
      </p:sp>
      <p:cxnSp>
        <p:nvCxnSpPr>
          <p:cNvPr id="266" name="Google Shape;266;p25"/>
          <p:cNvCxnSpPr/>
          <p:nvPr/>
        </p:nvCxnSpPr>
        <p:spPr>
          <a:xfrm>
            <a:off x="4114800" y="27432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67" name="Google Shape;267;p25"/>
          <p:cNvSpPr txBox="1"/>
          <p:nvPr/>
        </p:nvSpPr>
        <p:spPr>
          <a:xfrm>
            <a:off x="304800" y="3581400"/>
            <a:ext cx="8229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 X is the sample mean, µ is the population mean and s.e is the standard error of the sample mean.</a:t>
            </a:r>
            <a:endParaRPr/>
          </a:p>
        </p:txBody>
      </p:sp>
      <p:sp>
        <p:nvSpPr>
          <p:cNvPr id="268" name="Google Shape;268;p25"/>
          <p:cNvSpPr txBox="1"/>
          <p:nvPr/>
        </p:nvSpPr>
        <p:spPr>
          <a:xfrm>
            <a:off x="3581400" y="4953000"/>
            <a:ext cx="1358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n-1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6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One sample test- example</a:t>
            </a:r>
            <a:endParaRPr/>
          </a:p>
        </p:txBody>
      </p:sp>
      <p:sp>
        <p:nvSpPr>
          <p:cNvPr id="274" name="Google Shape;274;p26"/>
          <p:cNvSpPr txBox="1"/>
          <p:nvPr/>
        </p:nvSpPr>
        <p:spPr>
          <a:xfrm>
            <a:off x="533400" y="1219200"/>
            <a:ext cx="53641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 clinics- healthy eating programs.</a:t>
            </a:r>
            <a:endParaRPr/>
          </a:p>
        </p:txBody>
      </p:sp>
      <p:sp>
        <p:nvSpPr>
          <p:cNvPr id="275" name="Google Shape;275;p26"/>
          <p:cNvSpPr txBox="1"/>
          <p:nvPr/>
        </p:nvSpPr>
        <p:spPr>
          <a:xfrm>
            <a:off x="381000" y="1879600"/>
            <a:ext cx="8689975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After 6 months-  mean BMI for all clinics = 26.2 ( for whole population). The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BMI at one of the clinics(10 pateints) was 28.9,sd=4.581. so it seems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that this clinic has been less Successful. But has their performance been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significantly different?</a:t>
            </a:r>
            <a:endParaRPr/>
          </a:p>
        </p:txBody>
      </p:sp>
      <p:sp>
        <p:nvSpPr>
          <p:cNvPr id="276" name="Google Shape;276;p26"/>
          <p:cNvSpPr txBox="1"/>
          <p:nvPr/>
        </p:nvSpPr>
        <p:spPr>
          <a:xfrm>
            <a:off x="533400" y="3352800"/>
            <a:ext cx="1958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= (x -µ) /s.e</a:t>
            </a:r>
            <a:endParaRPr/>
          </a:p>
        </p:txBody>
      </p:sp>
      <p:sp>
        <p:nvSpPr>
          <p:cNvPr id="277" name="Google Shape;277;p26"/>
          <p:cNvSpPr txBox="1"/>
          <p:nvPr/>
        </p:nvSpPr>
        <p:spPr>
          <a:xfrm>
            <a:off x="3336925" y="50657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6"/>
          <p:cNvSpPr txBox="1"/>
          <p:nvPr/>
        </p:nvSpPr>
        <p:spPr>
          <a:xfrm>
            <a:off x="2971800" y="3429000"/>
            <a:ext cx="464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t= 28.9-26.2/1.449 = 1.863</a:t>
            </a:r>
            <a:endParaRPr/>
          </a:p>
        </p:txBody>
      </p:sp>
      <p:sp>
        <p:nvSpPr>
          <p:cNvPr id="279" name="Google Shape;279;p26"/>
          <p:cNvSpPr txBox="1"/>
          <p:nvPr/>
        </p:nvSpPr>
        <p:spPr>
          <a:xfrm>
            <a:off x="533400" y="40386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d.F = 10-1 = 9</a:t>
            </a:r>
            <a:endParaRPr/>
          </a:p>
        </p:txBody>
      </p:sp>
      <p:sp>
        <p:nvSpPr>
          <p:cNvPr id="280" name="Google Shape;280;p26"/>
          <p:cNvSpPr txBox="1"/>
          <p:nvPr/>
        </p:nvSpPr>
        <p:spPr>
          <a:xfrm>
            <a:off x="685800" y="4648200"/>
            <a:ext cx="670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Look at the t-distribution table....</a:t>
            </a:r>
            <a:endParaRPr/>
          </a:p>
        </p:txBody>
      </p:sp>
      <p:sp>
        <p:nvSpPr>
          <p:cNvPr id="281" name="Google Shape;281;p26"/>
          <p:cNvSpPr txBox="1"/>
          <p:nvPr/>
        </p:nvSpPr>
        <p:spPr>
          <a:xfrm>
            <a:off x="533400" y="54102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  between 0.1 and 0.05... So cannot reject the null hypothesis!</a:t>
            </a:r>
            <a:endParaRPr/>
          </a:p>
        </p:txBody>
      </p:sp>
      <p:cxnSp>
        <p:nvCxnSpPr>
          <p:cNvPr id="282" name="Google Shape;282;p26"/>
          <p:cNvCxnSpPr/>
          <p:nvPr/>
        </p:nvCxnSpPr>
        <p:spPr>
          <a:xfrm>
            <a:off x="1143000" y="3429000"/>
            <a:ext cx="15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83" name="Google Shape;283;p26"/>
          <p:cNvCxnSpPr/>
          <p:nvPr/>
        </p:nvCxnSpPr>
        <p:spPr>
          <a:xfrm>
            <a:off x="1219200" y="3429000"/>
            <a:ext cx="152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One sample test- example</a:t>
            </a:r>
            <a:endParaRPr/>
          </a:p>
        </p:txBody>
      </p:sp>
      <p:sp>
        <p:nvSpPr>
          <p:cNvPr id="289" name="Google Shape;289;p27"/>
          <p:cNvSpPr txBox="1"/>
          <p:nvPr/>
        </p:nvSpPr>
        <p:spPr>
          <a:xfrm>
            <a:off x="381000" y="1676400"/>
            <a:ext cx="670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also calculate the 95% CI</a:t>
            </a:r>
            <a:endParaRPr/>
          </a:p>
        </p:txBody>
      </p:sp>
      <p:sp>
        <p:nvSpPr>
          <p:cNvPr id="290" name="Google Shape;290;p27"/>
          <p:cNvSpPr txBox="1"/>
          <p:nvPr/>
        </p:nvSpPr>
        <p:spPr>
          <a:xfrm>
            <a:off x="2727325" y="2478087"/>
            <a:ext cx="20653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 ± t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0.05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x s.e</a:t>
            </a:r>
            <a:endParaRPr/>
          </a:p>
        </p:txBody>
      </p:sp>
      <p:cxnSp>
        <p:nvCxnSpPr>
          <p:cNvPr id="291" name="Google Shape;291;p27"/>
          <p:cNvCxnSpPr/>
          <p:nvPr/>
        </p:nvCxnSpPr>
        <p:spPr>
          <a:xfrm>
            <a:off x="2819400" y="2514600"/>
            <a:ext cx="2286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2" name="Google Shape;292;p27"/>
          <p:cNvSpPr txBox="1"/>
          <p:nvPr/>
        </p:nvSpPr>
        <p:spPr>
          <a:xfrm>
            <a:off x="1584325" y="3163887"/>
            <a:ext cx="43799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95% CI= 28.9 (25.622- 32.178)</a:t>
            </a:r>
            <a:endParaRPr/>
          </a:p>
        </p:txBody>
      </p:sp>
      <p:sp>
        <p:nvSpPr>
          <p:cNvPr id="293" name="Google Shape;293;p27"/>
          <p:cNvSpPr txBox="1"/>
          <p:nvPr/>
        </p:nvSpPr>
        <p:spPr>
          <a:xfrm>
            <a:off x="609600" y="3962400"/>
            <a:ext cx="80010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 the population  mean is included in the CI. This supports the null hypothesis that there is no difference between the BMI values.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Question 2</a:t>
            </a:r>
            <a:endParaRPr/>
          </a:p>
        </p:txBody>
      </p:sp>
      <p:sp>
        <p:nvSpPr>
          <p:cNvPr id="299" name="Google Shape;299;p2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Height of a group of Japanese men (20) was measured = 168 cm ± 2cm.  Is this different than the world mean height of men which is equal to 170?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</a:t>
            </a:r>
            <a:endParaRPr/>
          </a:p>
        </p:txBody>
      </p:sp>
      <p:sp>
        <p:nvSpPr>
          <p:cNvPr id="305" name="Google Shape;305;p29"/>
          <p:cNvSpPr txBox="1"/>
          <p:nvPr/>
        </p:nvSpPr>
        <p:spPr>
          <a:xfrm>
            <a:off x="304800" y="1295400"/>
            <a:ext cx="851217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test is used to assess the difference between two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paired measurements. It tests the null hyothesis that the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mean of the difference is zero. </a:t>
            </a:r>
            <a:endParaRPr/>
          </a:p>
        </p:txBody>
      </p:sp>
      <p:sp>
        <p:nvSpPr>
          <p:cNvPr id="306" name="Google Shape;306;p29"/>
          <p:cNvSpPr txBox="1"/>
          <p:nvPr/>
        </p:nvSpPr>
        <p:spPr>
          <a:xfrm>
            <a:off x="609600" y="2667000"/>
            <a:ext cx="1141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t= x/se</a:t>
            </a:r>
            <a:endParaRPr/>
          </a:p>
        </p:txBody>
      </p:sp>
      <p:sp>
        <p:nvSpPr>
          <p:cNvPr id="307" name="Google Shape;307;p29"/>
          <p:cNvSpPr txBox="1"/>
          <p:nvPr/>
        </p:nvSpPr>
        <p:spPr>
          <a:xfrm>
            <a:off x="533400" y="35814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n - 1</a:t>
            </a:r>
            <a:endParaRPr/>
          </a:p>
        </p:txBody>
      </p:sp>
      <p:sp>
        <p:nvSpPr>
          <p:cNvPr id="308" name="Google Shape;308;p29"/>
          <p:cNvSpPr txBox="1"/>
          <p:nvPr/>
        </p:nvSpPr>
        <p:spPr>
          <a:xfrm>
            <a:off x="609600" y="4343400"/>
            <a:ext cx="1695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 = sd/√n</a:t>
            </a:r>
            <a:endParaRPr/>
          </a:p>
        </p:txBody>
      </p:sp>
      <p:cxnSp>
        <p:nvCxnSpPr>
          <p:cNvPr id="309" name="Google Shape;309;p29"/>
          <p:cNvCxnSpPr/>
          <p:nvPr/>
        </p:nvCxnSpPr>
        <p:spPr>
          <a:xfrm>
            <a:off x="1066800" y="27432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t-test- example 1</a:t>
            </a:r>
            <a:endParaRPr/>
          </a:p>
        </p:txBody>
      </p:sp>
      <p:sp>
        <p:nvSpPr>
          <p:cNvPr id="315" name="Google Shape;315;p30"/>
          <p:cNvSpPr txBox="1"/>
          <p:nvPr/>
        </p:nvSpPr>
        <p:spPr>
          <a:xfrm>
            <a:off x="228600" y="1143000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Does diet effect  body weight?</a:t>
            </a:r>
            <a:endParaRPr/>
          </a:p>
        </p:txBody>
      </p:sp>
      <p:sp>
        <p:nvSpPr>
          <p:cNvPr id="316" name="Google Shape;316;p30"/>
          <p:cNvSpPr txBox="1"/>
          <p:nvPr/>
        </p:nvSpPr>
        <p:spPr>
          <a:xfrm>
            <a:off x="304800" y="17526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n= 8, </a:t>
            </a:r>
            <a:endParaRPr/>
          </a:p>
        </p:txBody>
      </p:sp>
      <p:sp>
        <p:nvSpPr>
          <p:cNvPr id="317" name="Google Shape;317;p30"/>
          <p:cNvSpPr txBox="1"/>
          <p:nvPr/>
        </p:nvSpPr>
        <p:spPr>
          <a:xfrm>
            <a:off x="1295400" y="17526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D= change in bw in kg (before-after)</a:t>
            </a:r>
            <a:endParaRPr/>
          </a:p>
        </p:txBody>
      </p:sp>
      <p:sp>
        <p:nvSpPr>
          <p:cNvPr id="318" name="Google Shape;318;p30"/>
          <p:cNvSpPr txBox="1"/>
          <p:nvPr/>
        </p:nvSpPr>
        <p:spPr>
          <a:xfrm>
            <a:off x="381000" y="24384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 -7, 2, -14, 1, -6, , -1, 3, -5</a:t>
            </a:r>
            <a:endParaRPr/>
          </a:p>
        </p:txBody>
      </p:sp>
      <p:sp>
        <p:nvSpPr>
          <p:cNvPr id="319" name="Google Shape;319;p30"/>
          <p:cNvSpPr txBox="1"/>
          <p:nvPr/>
        </p:nvSpPr>
        <p:spPr>
          <a:xfrm>
            <a:off x="1447800" y="36576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SD= 5.73      SE = 5.73/√8 = 2.03</a:t>
            </a:r>
            <a:endParaRPr/>
          </a:p>
        </p:txBody>
      </p:sp>
      <p:sp>
        <p:nvSpPr>
          <p:cNvPr id="320" name="Google Shape;320;p30"/>
          <p:cNvSpPr txBox="1"/>
          <p:nvPr/>
        </p:nvSpPr>
        <p:spPr>
          <a:xfrm>
            <a:off x="228600" y="4953000"/>
            <a:ext cx="75549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Ho: mean change in weight of population  µ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= zero</a:t>
            </a:r>
            <a:endParaRPr/>
          </a:p>
        </p:txBody>
      </p:sp>
      <p:sp>
        <p:nvSpPr>
          <p:cNvPr id="321" name="Google Shape;321;p30"/>
          <p:cNvSpPr txBox="1"/>
          <p:nvPr/>
        </p:nvSpPr>
        <p:spPr>
          <a:xfrm>
            <a:off x="381000" y="58674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HA :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µd ≠ 0</a:t>
            </a:r>
            <a:endParaRPr/>
          </a:p>
        </p:txBody>
      </p:sp>
      <p:sp>
        <p:nvSpPr>
          <p:cNvPr id="322" name="Google Shape;322;p30"/>
          <p:cNvSpPr txBox="1"/>
          <p:nvPr/>
        </p:nvSpPr>
        <p:spPr>
          <a:xfrm>
            <a:off x="381000" y="30480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Average change= -7 +2 + -14+1 +-6+-1+3+-5 / 8  = -3.38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= x / SE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= -3.38 / 2.03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t= 1.66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Df= 8-1 = 7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 to t-distribution tables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 = between 0.2 and 0.1 which is &gt; 0.05 and so we accept the null hypothesis.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CI??</a:t>
            </a:r>
            <a:endParaRPr/>
          </a:p>
        </p:txBody>
      </p:sp>
      <p:sp>
        <p:nvSpPr>
          <p:cNvPr id="328" name="Google Shape;328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t-test- example 1</a:t>
            </a:r>
            <a:endParaRPr/>
          </a:p>
        </p:txBody>
      </p:sp>
      <p:cxnSp>
        <p:nvCxnSpPr>
          <p:cNvPr id="329" name="Google Shape;329;p31"/>
          <p:cNvCxnSpPr/>
          <p:nvPr/>
        </p:nvCxnSpPr>
        <p:spPr>
          <a:xfrm>
            <a:off x="1447800" y="17526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1 ctd...</a:t>
            </a:r>
            <a:endParaRPr/>
          </a:p>
        </p:txBody>
      </p:sp>
      <p:sp>
        <p:nvSpPr>
          <p:cNvPr id="335" name="Google Shape;335;p3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CI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X- (t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(0.05)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x se) to X +( t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(0.05)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x se)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-3.38 – (2.365 x 2.03) to ( -3.38 +(2.365 x 2.03)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95% CI = ( -8.18-1.42)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you conclude???</a:t>
            </a:r>
            <a:endParaRPr/>
          </a:p>
        </p:txBody>
      </p:sp>
      <p:cxnSp>
        <p:nvCxnSpPr>
          <p:cNvPr id="336" name="Google Shape;336;p32"/>
          <p:cNvCxnSpPr/>
          <p:nvPr/>
        </p:nvCxnSpPr>
        <p:spPr>
          <a:xfrm>
            <a:off x="838200" y="2209800"/>
            <a:ext cx="304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7" name="Google Shape;337;p32"/>
          <p:cNvCxnSpPr/>
          <p:nvPr/>
        </p:nvCxnSpPr>
        <p:spPr>
          <a:xfrm>
            <a:off x="3886200" y="2209800"/>
            <a:ext cx="304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2</a:t>
            </a:r>
            <a:endParaRPr/>
          </a:p>
        </p:txBody>
      </p:sp>
      <p:sp>
        <p:nvSpPr>
          <p:cNvPr id="343" name="Google Shape;343;p3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results of a study gives the heights of 16 children before treatment and 1 year after treatment with a growth hormone. The results were standardised for age and are given in the following table.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4"/>
          <p:cNvSpPr txBox="1"/>
          <p:nvPr/>
        </p:nvSpPr>
        <p:spPr>
          <a:xfrm>
            <a:off x="5334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2</a:t>
            </a:r>
            <a:endParaRPr/>
          </a:p>
        </p:txBody>
      </p:sp>
      <p:grpSp>
        <p:nvGrpSpPr>
          <p:cNvPr id="349" name="Google Shape;349;p34"/>
          <p:cNvGrpSpPr/>
          <p:nvPr/>
        </p:nvGrpSpPr>
        <p:grpSpPr>
          <a:xfrm>
            <a:off x="457200" y="1371600"/>
            <a:ext cx="8229600" cy="5229225"/>
            <a:chOff x="288" y="1248"/>
            <a:chExt cx="5184" cy="3294"/>
          </a:xfrm>
        </p:grpSpPr>
        <p:sp>
          <p:nvSpPr>
            <p:cNvPr id="350" name="Google Shape;350;p34"/>
            <p:cNvSpPr txBox="1"/>
            <p:nvPr/>
          </p:nvSpPr>
          <p:spPr>
            <a:xfrm>
              <a:off x="4176" y="1632"/>
              <a:ext cx="1296" cy="2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3.1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2.6</a:t>
              </a:r>
              <a:endParaRPr/>
            </a:p>
          </p:txBody>
        </p:sp>
        <p:sp>
          <p:nvSpPr>
            <p:cNvPr id="351" name="Google Shape;351;p34"/>
            <p:cNvSpPr txBox="1"/>
            <p:nvPr/>
          </p:nvSpPr>
          <p:spPr>
            <a:xfrm>
              <a:off x="2880" y="1632"/>
              <a:ext cx="1296" cy="2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4.1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3.1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2.3</a:t>
              </a:r>
              <a:endParaRPr/>
            </a:p>
          </p:txBody>
        </p:sp>
        <p:sp>
          <p:nvSpPr>
            <p:cNvPr id="352" name="Google Shape;352;p34"/>
            <p:cNvSpPr txBox="1"/>
            <p:nvPr/>
          </p:nvSpPr>
          <p:spPr>
            <a:xfrm>
              <a:off x="1584" y="1632"/>
              <a:ext cx="1296" cy="2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0.5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-0.3</a:t>
              </a:r>
              <a:endParaRPr/>
            </a:p>
          </p:txBody>
        </p:sp>
        <p:sp>
          <p:nvSpPr>
            <p:cNvPr id="353" name="Google Shape;353;p34"/>
            <p:cNvSpPr txBox="1"/>
            <p:nvPr/>
          </p:nvSpPr>
          <p:spPr>
            <a:xfrm>
              <a:off x="288" y="1632"/>
              <a:ext cx="1296" cy="2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4"/>
            <p:cNvSpPr txBox="1"/>
            <p:nvPr/>
          </p:nvSpPr>
          <p:spPr>
            <a:xfrm>
              <a:off x="4176" y="1248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difference</a:t>
              </a:r>
              <a:endParaRPr/>
            </a:p>
          </p:txBody>
        </p:sp>
        <p:sp>
          <p:nvSpPr>
            <p:cNvPr id="355" name="Google Shape;355;p34"/>
            <p:cNvSpPr txBox="1"/>
            <p:nvPr/>
          </p:nvSpPr>
          <p:spPr>
            <a:xfrm>
              <a:off x="2880" y="1248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At 1 year</a:t>
              </a:r>
              <a:endParaRPr/>
            </a:p>
          </p:txBody>
        </p:sp>
        <p:sp>
          <p:nvSpPr>
            <p:cNvPr id="356" name="Google Shape;356;p34"/>
            <p:cNvSpPr txBox="1"/>
            <p:nvPr/>
          </p:nvSpPr>
          <p:spPr>
            <a:xfrm>
              <a:off x="1584" y="1248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baseline</a:t>
              </a:r>
              <a:endParaRPr/>
            </a:p>
          </p:txBody>
        </p:sp>
        <p:sp>
          <p:nvSpPr>
            <p:cNvPr id="357" name="Google Shape;357;p34"/>
            <p:cNvSpPr txBox="1"/>
            <p:nvPr/>
          </p:nvSpPr>
          <p:spPr>
            <a:xfrm>
              <a:off x="288" y="1248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subject</a:t>
              </a:r>
              <a:endParaRPr/>
            </a:p>
          </p:txBody>
        </p:sp>
        <p:cxnSp>
          <p:nvCxnSpPr>
            <p:cNvPr id="358" name="Google Shape;358;p34"/>
            <p:cNvCxnSpPr/>
            <p:nvPr/>
          </p:nvCxnSpPr>
          <p:spPr>
            <a:xfrm>
              <a:off x="288" y="1248"/>
              <a:ext cx="5184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59" name="Google Shape;359;p34"/>
            <p:cNvCxnSpPr/>
            <p:nvPr/>
          </p:nvCxnSpPr>
          <p:spPr>
            <a:xfrm>
              <a:off x="288" y="1632"/>
              <a:ext cx="5184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0" name="Google Shape;360;p34"/>
            <p:cNvCxnSpPr/>
            <p:nvPr/>
          </p:nvCxnSpPr>
          <p:spPr>
            <a:xfrm>
              <a:off x="288" y="4542"/>
              <a:ext cx="5184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1" name="Google Shape;361;p34"/>
            <p:cNvCxnSpPr/>
            <p:nvPr/>
          </p:nvCxnSpPr>
          <p:spPr>
            <a:xfrm>
              <a:off x="288" y="1248"/>
              <a:ext cx="0" cy="329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2" name="Google Shape;362;p34"/>
            <p:cNvCxnSpPr/>
            <p:nvPr/>
          </p:nvCxnSpPr>
          <p:spPr>
            <a:xfrm>
              <a:off x="1584" y="1248"/>
              <a:ext cx="0" cy="3294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3" name="Google Shape;363;p34"/>
            <p:cNvCxnSpPr/>
            <p:nvPr/>
          </p:nvCxnSpPr>
          <p:spPr>
            <a:xfrm>
              <a:off x="2880" y="1248"/>
              <a:ext cx="0" cy="3294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4" name="Google Shape;364;p34"/>
            <p:cNvCxnSpPr/>
            <p:nvPr/>
          </p:nvCxnSpPr>
          <p:spPr>
            <a:xfrm>
              <a:off x="4176" y="1248"/>
              <a:ext cx="0" cy="3294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65" name="Google Shape;365;p34"/>
            <p:cNvCxnSpPr/>
            <p:nvPr/>
          </p:nvCxnSpPr>
          <p:spPr>
            <a:xfrm>
              <a:off x="5472" y="1248"/>
              <a:ext cx="0" cy="329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Sample- to- population</a:t>
            </a:r>
            <a:endParaRPr/>
          </a:p>
        </p:txBody>
      </p:sp>
      <p:sp>
        <p:nvSpPr>
          <p:cNvPr id="65" name="Google Shape;65;p8"/>
          <p:cNvSpPr/>
          <p:nvPr/>
        </p:nvSpPr>
        <p:spPr>
          <a:xfrm>
            <a:off x="2286000" y="2286000"/>
            <a:ext cx="2819400" cy="6096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8"/>
          <p:cNvSpPr txBox="1"/>
          <p:nvPr/>
        </p:nvSpPr>
        <p:spPr>
          <a:xfrm>
            <a:off x="381000" y="2438400"/>
            <a:ext cx="32766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x x x x x x x 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xx</a:t>
            </a:r>
            <a:endParaRPr/>
          </a:p>
        </p:txBody>
      </p:sp>
      <p:sp>
        <p:nvSpPr>
          <p:cNvPr id="67" name="Google Shape;67;p8"/>
          <p:cNvSpPr txBox="1"/>
          <p:nvPr/>
        </p:nvSpPr>
        <p:spPr>
          <a:xfrm>
            <a:off x="5334000" y="2438400"/>
            <a:ext cx="35814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xxxxxxxxxxxxxxxxxxxxxxxxxxxxxxxxxxxxxxxxxxxxxxxxxxxxxxxxxxxxxxxxxxxxxxxxxx.. etc</a:t>
            </a:r>
            <a:endParaRPr/>
          </a:p>
        </p:txBody>
      </p:sp>
      <p:cxnSp>
        <p:nvCxnSpPr>
          <p:cNvPr id="68" name="Google Shape;68;p8"/>
          <p:cNvCxnSpPr/>
          <p:nvPr/>
        </p:nvCxnSpPr>
        <p:spPr>
          <a:xfrm>
            <a:off x="3048000" y="3276600"/>
            <a:ext cx="12954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9" name="Google Shape;69;p8"/>
          <p:cNvSpPr txBox="1"/>
          <p:nvPr/>
        </p:nvSpPr>
        <p:spPr>
          <a:xfrm>
            <a:off x="2362200" y="2362200"/>
            <a:ext cx="2667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Information</a:t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228600" y="5181600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Mean= X</a:t>
            </a:r>
            <a:endParaRPr/>
          </a:p>
        </p:txBody>
      </p:sp>
      <p:sp>
        <p:nvSpPr>
          <p:cNvPr id="71" name="Google Shape;71;p8"/>
          <p:cNvSpPr txBox="1"/>
          <p:nvPr/>
        </p:nvSpPr>
        <p:spPr>
          <a:xfrm>
            <a:off x="685800" y="1676400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Sample</a:t>
            </a:r>
            <a:endParaRPr/>
          </a:p>
        </p:txBody>
      </p:sp>
      <p:sp>
        <p:nvSpPr>
          <p:cNvPr id="72" name="Google Shape;72;p8"/>
          <p:cNvSpPr txBox="1"/>
          <p:nvPr/>
        </p:nvSpPr>
        <p:spPr>
          <a:xfrm>
            <a:off x="6172200" y="1600200"/>
            <a:ext cx="17557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</a:t>
            </a:r>
            <a:endParaRPr/>
          </a:p>
        </p:txBody>
      </p:sp>
      <p:cxnSp>
        <p:nvCxnSpPr>
          <p:cNvPr id="73" name="Google Shape;73;p8"/>
          <p:cNvCxnSpPr/>
          <p:nvPr/>
        </p:nvCxnSpPr>
        <p:spPr>
          <a:xfrm>
            <a:off x="2057400" y="1828800"/>
            <a:ext cx="3657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74" name="Google Shape;74;p8"/>
          <p:cNvSpPr txBox="1"/>
          <p:nvPr/>
        </p:nvSpPr>
        <p:spPr>
          <a:xfrm>
            <a:off x="2438400" y="13716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Inference</a:t>
            </a:r>
            <a:endParaRPr/>
          </a:p>
        </p:txBody>
      </p:sp>
      <p:sp>
        <p:nvSpPr>
          <p:cNvPr id="75" name="Google Shape;75;p8"/>
          <p:cNvSpPr txBox="1"/>
          <p:nvPr/>
        </p:nvSpPr>
        <p:spPr>
          <a:xfrm>
            <a:off x="381000" y="4572000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Estimate</a:t>
            </a:r>
            <a:endParaRPr/>
          </a:p>
        </p:txBody>
      </p:sp>
      <p:cxnSp>
        <p:nvCxnSpPr>
          <p:cNvPr id="76" name="Google Shape;76;p8"/>
          <p:cNvCxnSpPr/>
          <p:nvPr/>
        </p:nvCxnSpPr>
        <p:spPr>
          <a:xfrm>
            <a:off x="2057400" y="4876800"/>
            <a:ext cx="22098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77" name="Google Shape;77;p8"/>
          <p:cNvSpPr txBox="1"/>
          <p:nvPr/>
        </p:nvSpPr>
        <p:spPr>
          <a:xfrm>
            <a:off x="4572000" y="46482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Parameter</a:t>
            </a:r>
            <a:endParaRPr/>
          </a:p>
        </p:txBody>
      </p:sp>
      <p:cxnSp>
        <p:nvCxnSpPr>
          <p:cNvPr id="78" name="Google Shape;78;p8"/>
          <p:cNvCxnSpPr/>
          <p:nvPr/>
        </p:nvCxnSpPr>
        <p:spPr>
          <a:xfrm>
            <a:off x="1828800" y="5486400"/>
            <a:ext cx="2133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79" name="Google Shape;79;p8"/>
          <p:cNvSpPr txBox="1"/>
          <p:nvPr/>
        </p:nvSpPr>
        <p:spPr>
          <a:xfrm>
            <a:off x="4114800" y="5257800"/>
            <a:ext cx="4764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True Mean in the population= µ</a:t>
            </a:r>
            <a:endParaRPr/>
          </a:p>
        </p:txBody>
      </p:sp>
      <p:cxnSp>
        <p:nvCxnSpPr>
          <p:cNvPr id="80" name="Google Shape;80;p8"/>
          <p:cNvCxnSpPr/>
          <p:nvPr/>
        </p:nvCxnSpPr>
        <p:spPr>
          <a:xfrm>
            <a:off x="1371600" y="5257800"/>
            <a:ext cx="2286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1" name="Google Shape;81;p8"/>
          <p:cNvSpPr txBox="1"/>
          <p:nvPr/>
        </p:nvSpPr>
        <p:spPr>
          <a:xfrm>
            <a:off x="381000" y="5791200"/>
            <a:ext cx="608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</a:t>
            </a:r>
            <a:endParaRPr/>
          </a:p>
        </p:txBody>
      </p:sp>
      <p:cxnSp>
        <p:nvCxnSpPr>
          <p:cNvPr id="82" name="Google Shape;82;p8"/>
          <p:cNvCxnSpPr/>
          <p:nvPr/>
        </p:nvCxnSpPr>
        <p:spPr>
          <a:xfrm>
            <a:off x="1676400" y="6096000"/>
            <a:ext cx="2133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83" name="Google Shape;83;p8"/>
          <p:cNvSpPr txBox="1"/>
          <p:nvPr/>
        </p:nvSpPr>
        <p:spPr>
          <a:xfrm>
            <a:off x="3962400" y="5867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 in the population= σ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5"/>
          <p:cNvSpPr txBox="1"/>
          <p:nvPr/>
        </p:nvSpPr>
        <p:spPr>
          <a:xfrm>
            <a:off x="5334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2</a:t>
            </a:r>
            <a:endParaRPr/>
          </a:p>
        </p:txBody>
      </p:sp>
      <p:grpSp>
        <p:nvGrpSpPr>
          <p:cNvPr id="371" name="Google Shape;371;p35"/>
          <p:cNvGrpSpPr/>
          <p:nvPr/>
        </p:nvGrpSpPr>
        <p:grpSpPr>
          <a:xfrm>
            <a:off x="457200" y="1371600"/>
            <a:ext cx="8229600" cy="5008562"/>
            <a:chOff x="288" y="864"/>
            <a:chExt cx="5184" cy="3155"/>
          </a:xfrm>
        </p:grpSpPr>
        <p:sp>
          <p:nvSpPr>
            <p:cNvPr id="372" name="Google Shape;372;p35"/>
            <p:cNvSpPr txBox="1"/>
            <p:nvPr/>
          </p:nvSpPr>
          <p:spPr>
            <a:xfrm>
              <a:off x="4176" y="1248"/>
              <a:ext cx="1296" cy="27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2.9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0.6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2.66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1.06</a:t>
              </a:r>
              <a:endParaRPr/>
            </a:p>
          </p:txBody>
        </p:sp>
        <p:sp>
          <p:nvSpPr>
            <p:cNvPr id="373" name="Google Shape;373;p35"/>
            <p:cNvSpPr txBox="1"/>
            <p:nvPr/>
          </p:nvSpPr>
          <p:spPr>
            <a:xfrm>
              <a:off x="2880" y="1248"/>
              <a:ext cx="1296" cy="27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2.2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0.9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0.8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2.18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1.03</a:t>
              </a:r>
              <a:endParaRPr/>
            </a:p>
          </p:txBody>
        </p:sp>
        <p:sp>
          <p:nvSpPr>
            <p:cNvPr id="374" name="Google Shape;374;p35"/>
            <p:cNvSpPr txBox="1"/>
            <p:nvPr/>
          </p:nvSpPr>
          <p:spPr>
            <a:xfrm>
              <a:off x="1584" y="1248"/>
              <a:ext cx="1296" cy="27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-0.3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-0.48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0.33</a:t>
              </a:r>
              <a:endParaRPr/>
            </a:p>
          </p:txBody>
        </p:sp>
        <p:sp>
          <p:nvSpPr>
            <p:cNvPr id="375" name="Google Shape;375;p35"/>
            <p:cNvSpPr txBox="1"/>
            <p:nvPr/>
          </p:nvSpPr>
          <p:spPr>
            <a:xfrm>
              <a:off x="288" y="1248"/>
              <a:ext cx="1296" cy="27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Mean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SD</a:t>
              </a:r>
              <a:endParaRPr/>
            </a:p>
          </p:txBody>
        </p:sp>
        <p:sp>
          <p:nvSpPr>
            <p:cNvPr id="376" name="Google Shape;376;p35"/>
            <p:cNvSpPr txBox="1"/>
            <p:nvPr/>
          </p:nvSpPr>
          <p:spPr>
            <a:xfrm>
              <a:off x="4176" y="864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difference</a:t>
              </a:r>
              <a:endParaRPr/>
            </a:p>
          </p:txBody>
        </p:sp>
        <p:sp>
          <p:nvSpPr>
            <p:cNvPr id="377" name="Google Shape;377;p35"/>
            <p:cNvSpPr txBox="1"/>
            <p:nvPr/>
          </p:nvSpPr>
          <p:spPr>
            <a:xfrm>
              <a:off x="2880" y="864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At 1 year</a:t>
              </a:r>
              <a:endParaRPr/>
            </a:p>
          </p:txBody>
        </p:sp>
        <p:sp>
          <p:nvSpPr>
            <p:cNvPr id="378" name="Google Shape;378;p35"/>
            <p:cNvSpPr txBox="1"/>
            <p:nvPr/>
          </p:nvSpPr>
          <p:spPr>
            <a:xfrm>
              <a:off x="1584" y="864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baseline</a:t>
              </a:r>
              <a:endParaRPr/>
            </a:p>
          </p:txBody>
        </p:sp>
        <p:sp>
          <p:nvSpPr>
            <p:cNvPr id="379" name="Google Shape;379;p35"/>
            <p:cNvSpPr txBox="1"/>
            <p:nvPr/>
          </p:nvSpPr>
          <p:spPr>
            <a:xfrm>
              <a:off x="288" y="864"/>
              <a:ext cx="1296" cy="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subject</a:t>
              </a:r>
              <a:endParaRPr/>
            </a:p>
          </p:txBody>
        </p:sp>
        <p:cxnSp>
          <p:nvCxnSpPr>
            <p:cNvPr id="380" name="Google Shape;380;p35"/>
            <p:cNvCxnSpPr/>
            <p:nvPr/>
          </p:nvCxnSpPr>
          <p:spPr>
            <a:xfrm>
              <a:off x="288" y="864"/>
              <a:ext cx="5184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1" name="Google Shape;381;p35"/>
            <p:cNvCxnSpPr/>
            <p:nvPr/>
          </p:nvCxnSpPr>
          <p:spPr>
            <a:xfrm>
              <a:off x="288" y="1248"/>
              <a:ext cx="5184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2" name="Google Shape;382;p35"/>
            <p:cNvCxnSpPr/>
            <p:nvPr/>
          </p:nvCxnSpPr>
          <p:spPr>
            <a:xfrm>
              <a:off x="288" y="4019"/>
              <a:ext cx="5184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3" name="Google Shape;383;p35"/>
            <p:cNvCxnSpPr/>
            <p:nvPr/>
          </p:nvCxnSpPr>
          <p:spPr>
            <a:xfrm>
              <a:off x="288" y="864"/>
              <a:ext cx="0" cy="3155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4" name="Google Shape;384;p35"/>
            <p:cNvCxnSpPr/>
            <p:nvPr/>
          </p:nvCxnSpPr>
          <p:spPr>
            <a:xfrm>
              <a:off x="1584" y="864"/>
              <a:ext cx="0" cy="315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5" name="Google Shape;385;p35"/>
            <p:cNvCxnSpPr/>
            <p:nvPr/>
          </p:nvCxnSpPr>
          <p:spPr>
            <a:xfrm>
              <a:off x="2880" y="864"/>
              <a:ext cx="0" cy="315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6" name="Google Shape;386;p35"/>
            <p:cNvCxnSpPr/>
            <p:nvPr/>
          </p:nvCxnSpPr>
          <p:spPr>
            <a:xfrm>
              <a:off x="4176" y="864"/>
              <a:ext cx="0" cy="315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7" name="Google Shape;387;p35"/>
            <p:cNvCxnSpPr/>
            <p:nvPr/>
          </p:nvCxnSpPr>
          <p:spPr>
            <a:xfrm>
              <a:off x="5472" y="864"/>
              <a:ext cx="0" cy="3155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Classwork</a:t>
            </a:r>
            <a:endParaRPr/>
          </a:p>
        </p:txBody>
      </p:sp>
      <p:sp>
        <p:nvSpPr>
          <p:cNvPr id="393" name="Google Shape;393;p3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indicate if the treatment with the growth hormone had any effect on the subjects heights?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solve this by hand and also by using SPSS.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report P value and the 95% CI. 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Two-sample (unpaired) t-test</a:t>
            </a:r>
            <a:endParaRPr/>
          </a:p>
        </p:txBody>
      </p:sp>
      <p:sp>
        <p:nvSpPr>
          <p:cNvPr id="399" name="Google Shape;399;p37"/>
          <p:cNvSpPr txBox="1"/>
          <p:nvPr/>
        </p:nvSpPr>
        <p:spPr>
          <a:xfrm>
            <a:off x="441325" y="1944687"/>
            <a:ext cx="73961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Compare  mean value between 2 different groups.</a:t>
            </a:r>
            <a:endParaRPr/>
          </a:p>
        </p:txBody>
      </p:sp>
      <p:sp>
        <p:nvSpPr>
          <p:cNvPr id="400" name="Google Shape;400;p37"/>
          <p:cNvSpPr txBox="1"/>
          <p:nvPr/>
        </p:nvSpPr>
        <p:spPr>
          <a:xfrm>
            <a:off x="1355725" y="2706687"/>
            <a:ext cx="317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t= (x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-x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 / s.e pooled</a:t>
            </a:r>
            <a:endParaRPr/>
          </a:p>
        </p:txBody>
      </p:sp>
      <p:sp>
        <p:nvSpPr>
          <p:cNvPr id="401" name="Google Shape;401;p37"/>
          <p:cNvSpPr txBox="1"/>
          <p:nvPr/>
        </p:nvSpPr>
        <p:spPr>
          <a:xfrm>
            <a:off x="1295400" y="4648200"/>
            <a:ext cx="279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(n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-1) + (n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-1)</a:t>
            </a:r>
            <a:endParaRPr/>
          </a:p>
        </p:txBody>
      </p:sp>
      <p:cxnSp>
        <p:nvCxnSpPr>
          <p:cNvPr id="402" name="Google Shape;402;p37"/>
          <p:cNvCxnSpPr/>
          <p:nvPr/>
        </p:nvCxnSpPr>
        <p:spPr>
          <a:xfrm>
            <a:off x="1905000" y="28194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03" name="Google Shape;403;p37"/>
          <p:cNvCxnSpPr/>
          <p:nvPr/>
        </p:nvCxnSpPr>
        <p:spPr>
          <a:xfrm>
            <a:off x="2286000" y="28194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04" name="Google Shape;404;p37"/>
          <p:cNvSpPr txBox="1"/>
          <p:nvPr/>
        </p:nvSpPr>
        <p:spPr>
          <a:xfrm>
            <a:off x="1660525" y="3544887"/>
            <a:ext cx="61055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 = √ {(n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-1)(s1)</a:t>
            </a:r>
            <a:r>
              <a:rPr b="1" baseline="30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(n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-1)(s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baseline="30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\ n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+n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-2}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Two sample t-test example</a:t>
            </a:r>
            <a:endParaRPr/>
          </a:p>
        </p:txBody>
      </p:sp>
      <p:sp>
        <p:nvSpPr>
          <p:cNvPr id="410" name="Google Shape;410;p3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Plasma atrial natriuretic factor concentration  in blood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Group 1: 7 patients with essential hypertension: 25.0 ng/l (SE=6)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Group 2: 8 patients with renovascular hypertension: 46.5 ng/l (SE= 10.2)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d= 46.5-25= 21.5 ng/l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9"/>
          <p:cNvSpPr txBox="1"/>
          <p:nvPr>
            <p:ph idx="1" type="body"/>
          </p:nvPr>
        </p:nvSpPr>
        <p:spPr>
          <a:xfrm>
            <a:off x="304800" y="1828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df= (n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-1) + (n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-1) = n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n</a:t>
            </a:r>
            <a:r>
              <a:rPr b="0" baseline="-2500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-2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df= 7 + 8 -2 = 13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need to calculate the pooled estimate of the sd.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Se= sd/√n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6=sd/√7 .... Sd =15.9 for group 1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10.2 = sd/√8...sd= 28.8 for group 2.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Two sample t-test example-ctd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√(n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 x sd(A)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n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-1x sd(B)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)/ n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+n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=√ (6x 15.9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+ 7 x 28.8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 /(7+8-2)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23.7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SE(d)= √(23.7)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 7 +(23.7)</a:t>
            </a:r>
            <a:r>
              <a:rPr b="0" baseline="30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/8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SE(d) = 12.3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t= 21.5/ 12.3= 1.75, df= 13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P=???? Bt 0.2 AND 0.1... SO statistically not significant.</a:t>
            </a:r>
            <a:endParaRPr/>
          </a:p>
        </p:txBody>
      </p:sp>
      <p:sp>
        <p:nvSpPr>
          <p:cNvPr id="422" name="Google Shape;422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Two sample t-test example-ctd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 df= 13 t</a:t>
            </a:r>
            <a:r>
              <a:rPr b="0" baseline="-25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0.05=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2.160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 95% CI....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21.5- (2.160 x12.3) to 21.5 +(2.160 x 12.3)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(-5.1 to 48.1)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you conclude?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Two sample t-test example-ctd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434" name="Google Shape;434;p4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 is another inference  principle.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 and (z statistic) is usually used as the probability distribution and test statistic respectively.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t-destribution and therefore t-test is used for  studies with small sample size.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Significance level is usually set at P&lt; 0.05.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endParaRPr/>
          </a:p>
        </p:txBody>
      </p:sp>
      <p:cxnSp>
        <p:nvCxnSpPr>
          <p:cNvPr id="89" name="Google Shape;89;p9"/>
          <p:cNvCxnSpPr/>
          <p:nvPr/>
        </p:nvCxnSpPr>
        <p:spPr>
          <a:xfrm>
            <a:off x="1447800" y="4572000"/>
            <a:ext cx="5746750" cy="1587"/>
          </a:xfrm>
          <a:prstGeom prst="straightConnector1">
            <a:avLst/>
          </a:prstGeom>
          <a:solidFill>
            <a:srgbClr val="FFFFFF"/>
          </a:solidFill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0" name="Google Shape;90;p9"/>
          <p:cNvSpPr/>
          <p:nvPr/>
        </p:nvSpPr>
        <p:spPr>
          <a:xfrm>
            <a:off x="1371600" y="16764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9"/>
          <p:cNvCxnSpPr/>
          <p:nvPr/>
        </p:nvCxnSpPr>
        <p:spPr>
          <a:xfrm>
            <a:off x="4191000" y="13716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2" name="Google Shape;92;p9"/>
          <p:cNvSpPr txBox="1"/>
          <p:nvPr/>
        </p:nvSpPr>
        <p:spPr>
          <a:xfrm>
            <a:off x="3733800" y="47244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93" name="Google Shape;93;p9"/>
          <p:cNvSpPr txBox="1"/>
          <p:nvPr/>
        </p:nvSpPr>
        <p:spPr>
          <a:xfrm>
            <a:off x="28956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1.96</a:t>
            </a:r>
            <a:endParaRPr/>
          </a:p>
        </p:txBody>
      </p:sp>
      <p:sp>
        <p:nvSpPr>
          <p:cNvPr id="94" name="Google Shape;94;p9"/>
          <p:cNvSpPr txBox="1"/>
          <p:nvPr/>
        </p:nvSpPr>
        <p:spPr>
          <a:xfrm>
            <a:off x="45720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1.96</a:t>
            </a:r>
            <a:endParaRPr/>
          </a:p>
        </p:txBody>
      </p:sp>
      <p:cxnSp>
        <p:nvCxnSpPr>
          <p:cNvPr id="95" name="Google Shape;95;p9"/>
          <p:cNvCxnSpPr/>
          <p:nvPr/>
        </p:nvCxnSpPr>
        <p:spPr>
          <a:xfrm>
            <a:off x="33528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96" name="Google Shape;96;p9"/>
          <p:cNvCxnSpPr/>
          <p:nvPr/>
        </p:nvCxnSpPr>
        <p:spPr>
          <a:xfrm>
            <a:off x="50292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7" name="Google Shape;97;p9"/>
          <p:cNvSpPr txBox="1"/>
          <p:nvPr/>
        </p:nvSpPr>
        <p:spPr>
          <a:xfrm>
            <a:off x="5410200" y="1905000"/>
            <a:ext cx="3276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of population!</a:t>
            </a:r>
            <a:endParaRPr/>
          </a:p>
        </p:txBody>
      </p:sp>
      <p:cxnSp>
        <p:nvCxnSpPr>
          <p:cNvPr id="98" name="Google Shape;98;p9"/>
          <p:cNvCxnSpPr/>
          <p:nvPr/>
        </p:nvCxnSpPr>
        <p:spPr>
          <a:xfrm flipH="1" rot="10800000">
            <a:off x="4572000" y="2514600"/>
            <a:ext cx="1295400" cy="4572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"/>
          <p:cNvSpPr/>
          <p:nvPr/>
        </p:nvSpPr>
        <p:spPr>
          <a:xfrm>
            <a:off x="457200" y="2514600"/>
            <a:ext cx="8229600" cy="99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Normal distribution</a:t>
            </a:r>
            <a:endParaRPr/>
          </a:p>
        </p:txBody>
      </p:sp>
      <p:sp>
        <p:nvSpPr>
          <p:cNvPr id="105" name="Google Shape;105;p10"/>
          <p:cNvSpPr txBox="1"/>
          <p:nvPr/>
        </p:nvSpPr>
        <p:spPr>
          <a:xfrm>
            <a:off x="974725" y="1563687"/>
            <a:ext cx="66151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Exactly 95% of the distribution lies between:</a:t>
            </a:r>
            <a:endParaRPr/>
          </a:p>
        </p:txBody>
      </p:sp>
      <p:sp>
        <p:nvSpPr>
          <p:cNvPr id="106" name="Google Shape;106;p10"/>
          <p:cNvSpPr txBox="1"/>
          <p:nvPr/>
        </p:nvSpPr>
        <p:spPr>
          <a:xfrm>
            <a:off x="533400" y="2667000"/>
            <a:ext cx="8001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 - 1.96 x σ              and              µ + 1.96 x σ</a:t>
            </a:r>
            <a:endParaRPr/>
          </a:p>
        </p:txBody>
      </p:sp>
      <p:sp>
        <p:nvSpPr>
          <p:cNvPr id="107" name="Google Shape;107;p10"/>
          <p:cNvSpPr txBox="1"/>
          <p:nvPr/>
        </p:nvSpPr>
        <p:spPr>
          <a:xfrm>
            <a:off x="457200" y="4876800"/>
            <a:ext cx="83058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- 1.96 x SD(x)           and           X + 1.96 x SD(x)</a:t>
            </a:r>
            <a:endParaRPr/>
          </a:p>
        </p:txBody>
      </p:sp>
      <p:cxnSp>
        <p:nvCxnSpPr>
          <p:cNvPr id="108" name="Google Shape;108;p10"/>
          <p:cNvCxnSpPr/>
          <p:nvPr/>
        </p:nvCxnSpPr>
        <p:spPr>
          <a:xfrm>
            <a:off x="609600" y="4953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9" name="Google Shape;109;p10"/>
          <p:cNvCxnSpPr/>
          <p:nvPr/>
        </p:nvCxnSpPr>
        <p:spPr>
          <a:xfrm>
            <a:off x="5943600" y="4953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0" name="Google Shape;110;p10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noFill/>
          <a:ln cap="flat" cmpd="sng" w="7620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Confidence intervals</a:t>
            </a:r>
            <a:endParaRPr/>
          </a:p>
        </p:txBody>
      </p:sp>
      <p:sp>
        <p:nvSpPr>
          <p:cNvPr id="116" name="Google Shape;116;p11"/>
          <p:cNvSpPr txBox="1"/>
          <p:nvPr/>
        </p:nvSpPr>
        <p:spPr>
          <a:xfrm>
            <a:off x="304800" y="3810000"/>
            <a:ext cx="83058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- 1.96 x SE           and           X + 1.96 x SE</a:t>
            </a:r>
            <a:endParaRPr/>
          </a:p>
        </p:txBody>
      </p:sp>
      <p:cxnSp>
        <p:nvCxnSpPr>
          <p:cNvPr id="117" name="Google Shape;117;p11"/>
          <p:cNvCxnSpPr/>
          <p:nvPr/>
        </p:nvCxnSpPr>
        <p:spPr>
          <a:xfrm>
            <a:off x="914400" y="38862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8" name="Google Shape;118;p11"/>
          <p:cNvCxnSpPr/>
          <p:nvPr/>
        </p:nvCxnSpPr>
        <p:spPr>
          <a:xfrm>
            <a:off x="5867400" y="38862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19" name="Google Shape;119;p11"/>
          <p:cNvSpPr txBox="1"/>
          <p:nvPr/>
        </p:nvSpPr>
        <p:spPr>
          <a:xfrm>
            <a:off x="533400" y="1752600"/>
            <a:ext cx="82486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CI define a range of values within which our population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µ is likely to lie. Such an interval is defined by:</a:t>
            </a:r>
            <a:endParaRPr/>
          </a:p>
        </p:txBody>
      </p:sp>
      <p:sp>
        <p:nvSpPr>
          <p:cNvPr id="120" name="Google Shape;120;p11"/>
          <p:cNvSpPr txBox="1"/>
          <p:nvPr/>
        </p:nvSpPr>
        <p:spPr>
          <a:xfrm>
            <a:off x="2133600" y="5257800"/>
            <a:ext cx="4191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CI</a:t>
            </a:r>
            <a:endParaRPr/>
          </a:p>
        </p:txBody>
      </p:sp>
      <p:cxnSp>
        <p:nvCxnSpPr>
          <p:cNvPr id="121" name="Google Shape;121;p11"/>
          <p:cNvCxnSpPr/>
          <p:nvPr/>
        </p:nvCxnSpPr>
        <p:spPr>
          <a:xfrm flipH="1">
            <a:off x="1828800" y="4343400"/>
            <a:ext cx="914400" cy="1066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2" name="Google Shape;122;p11"/>
          <p:cNvSpPr txBox="1"/>
          <p:nvPr/>
        </p:nvSpPr>
        <p:spPr>
          <a:xfrm>
            <a:off x="609600" y="55626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SD/√n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</a:t>
            </a:r>
            <a:endParaRPr/>
          </a:p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Another inference principle.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Design of hypothesis test: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we specify two hypothesis: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H</a:t>
            </a:r>
            <a:r>
              <a:rPr b="1" baseline="-2500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: specifies a specific value for µ: µ</a:t>
            </a:r>
            <a:r>
              <a:rPr b="1" baseline="-2500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H</a:t>
            </a:r>
            <a:r>
              <a:rPr b="1" baseline="-2500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: µ ≠ µ</a:t>
            </a:r>
            <a:r>
              <a:rPr b="1" baseline="-2500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baseline="-25000" i="0" sz="3200" u="none" cap="none" strike="noStrik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Char char="•"/>
            </a:pPr>
            <a:r>
              <a:rPr b="1" baseline="-25000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we do not know the true population mean.. So...we are interested in rejecting the null hypothesis!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testing- example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304800" y="1828800"/>
            <a:ext cx="8610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Hypothesis........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381000" y="2971800"/>
            <a:ext cx="8458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Patients who take drug A will have better outcomes than those who take drug B.</a:t>
            </a:r>
            <a:endParaRPr/>
          </a:p>
        </p:txBody>
      </p:sp>
      <p:sp>
        <p:nvSpPr>
          <p:cNvPr id="136" name="Google Shape;136;p13"/>
          <p:cNvSpPr txBox="1"/>
          <p:nvPr/>
        </p:nvSpPr>
        <p:spPr>
          <a:xfrm>
            <a:off x="381000" y="4114800"/>
            <a:ext cx="853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every hypothesis there is a null hypothesis: H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381000" y="4953000"/>
            <a:ext cx="8153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outcomes of patients taking drug A will be no different to those of patients who take drug B.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/>
        </p:nvSpPr>
        <p:spPr>
          <a:xfrm>
            <a:off x="0" y="19050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Hypothesis are sometimes referred to as one-tailed or two-tailed.</a:t>
            </a:r>
            <a:endParaRPr/>
          </a:p>
        </p:txBody>
      </p:sp>
      <p:sp>
        <p:nvSpPr>
          <p:cNvPr id="143" name="Google Shape;143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Hypothesis testing- the null hypothesis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30175" y="2819400"/>
            <a:ext cx="9013825" cy="161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 a two-tailed hypothesis, we want to find out whether there will actually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Be a difference Between the two treatments, but we do not state which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way it will go.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(e.g drug A will be better or worse than drug B).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304800" y="4876800"/>
            <a:ext cx="82169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 a one-tailed hypothesis, we are interested in the direction of any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difference.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(e.g drug A is better than drug B)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