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41"/>
  </p:notesMasterIdLst>
  <p:handoutMasterIdLst>
    <p:handoutMasterId r:id="rId42"/>
  </p:handoutMasterIdLst>
  <p:sldIdLst>
    <p:sldId id="256" r:id="rId2"/>
    <p:sldId id="259" r:id="rId3"/>
    <p:sldId id="258" r:id="rId4"/>
    <p:sldId id="260" r:id="rId5"/>
    <p:sldId id="296" r:id="rId6"/>
    <p:sldId id="267" r:id="rId7"/>
    <p:sldId id="295" r:id="rId8"/>
    <p:sldId id="297" r:id="rId9"/>
    <p:sldId id="266" r:id="rId10"/>
    <p:sldId id="262" r:id="rId11"/>
    <p:sldId id="263" r:id="rId12"/>
    <p:sldId id="298" r:id="rId13"/>
    <p:sldId id="268" r:id="rId14"/>
    <p:sldId id="269" r:id="rId15"/>
    <p:sldId id="264"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65" r:id="rId29"/>
    <p:sldId id="283" r:id="rId30"/>
    <p:sldId id="284" r:id="rId31"/>
    <p:sldId id="285" r:id="rId32"/>
    <p:sldId id="288" r:id="rId33"/>
    <p:sldId id="289" r:id="rId34"/>
    <p:sldId id="290" r:id="rId35"/>
    <p:sldId id="291" r:id="rId36"/>
    <p:sldId id="299" r:id="rId37"/>
    <p:sldId id="292" r:id="rId38"/>
    <p:sldId id="293" r:id="rId39"/>
    <p:sldId id="294" r:id="rId40"/>
  </p:sldIdLst>
  <p:sldSz cx="9144000" cy="6858000" type="screen4x3"/>
  <p:notesSz cx="6858000" cy="9144000"/>
  <p:defaultTextStyle>
    <a:defPPr>
      <a:defRPr lang="en-US"/>
    </a:defPPr>
    <a:lvl1pPr algn="l" defTabSz="457200" rtl="0" fontAlgn="base">
      <a:spcBef>
        <a:spcPct val="0"/>
      </a:spcBef>
      <a:spcAft>
        <a:spcPct val="0"/>
      </a:spcAft>
      <a:defRPr sz="2400" b="1"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b="1"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b="1"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b="1"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b="1" kern="1200">
        <a:solidFill>
          <a:schemeClr val="tx1"/>
        </a:solidFill>
        <a:latin typeface="Arial" charset="0"/>
        <a:ea typeface="ＭＳ Ｐゴシック" pitchFamily="34" charset="-128"/>
        <a:cs typeface="+mn-cs"/>
      </a:defRPr>
    </a:lvl5pPr>
    <a:lvl6pPr marL="2286000" algn="l" defTabSz="914400" rtl="0" eaLnBrk="1" latinLnBrk="0" hangingPunct="1">
      <a:defRPr sz="2400" b="1" kern="1200">
        <a:solidFill>
          <a:schemeClr val="tx1"/>
        </a:solidFill>
        <a:latin typeface="Arial" charset="0"/>
        <a:ea typeface="ＭＳ Ｐゴシック" pitchFamily="34" charset="-128"/>
        <a:cs typeface="+mn-cs"/>
      </a:defRPr>
    </a:lvl6pPr>
    <a:lvl7pPr marL="2743200" algn="l" defTabSz="914400" rtl="0" eaLnBrk="1" latinLnBrk="0" hangingPunct="1">
      <a:defRPr sz="2400" b="1" kern="1200">
        <a:solidFill>
          <a:schemeClr val="tx1"/>
        </a:solidFill>
        <a:latin typeface="Arial" charset="0"/>
        <a:ea typeface="ＭＳ Ｐゴシック" pitchFamily="34" charset="-128"/>
        <a:cs typeface="+mn-cs"/>
      </a:defRPr>
    </a:lvl7pPr>
    <a:lvl8pPr marL="3200400" algn="l" defTabSz="914400" rtl="0" eaLnBrk="1" latinLnBrk="0" hangingPunct="1">
      <a:defRPr sz="2400" b="1" kern="1200">
        <a:solidFill>
          <a:schemeClr val="tx1"/>
        </a:solidFill>
        <a:latin typeface="Arial" charset="0"/>
        <a:ea typeface="ＭＳ Ｐゴシック" pitchFamily="34" charset="-128"/>
        <a:cs typeface="+mn-cs"/>
      </a:defRPr>
    </a:lvl8pPr>
    <a:lvl9pPr marL="3657600" algn="l" defTabSz="914400" rtl="0" eaLnBrk="1" latinLnBrk="0" hangingPunct="1">
      <a:defRPr sz="24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78713" autoAdjust="0"/>
  </p:normalViewPr>
  <p:slideViewPr>
    <p:cSldViewPr snapToGrid="0" snapToObjects="1">
      <p:cViewPr varScale="1">
        <p:scale>
          <a:sx n="86" d="100"/>
          <a:sy n="86" d="100"/>
        </p:scale>
        <p:origin x="-684"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4469E511-5C03-42CE-BF8F-72F851FF4F13}" type="datetimeFigureOut">
              <a:rPr lang="en-US"/>
              <a:pPr>
                <a:defRPr/>
              </a:pPr>
              <a:t>9/18/2012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885D2DF5-93A1-4210-8B47-EB2A0B22A60D}"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F03D5222-C1F0-433C-AF5D-19CE3DD1B2BE}" type="datetimeFigureOut">
              <a:rPr lang="en-US"/>
              <a:pPr>
                <a:defRPr/>
              </a:pPr>
              <a:t>9/18/2012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9CB94AED-C29D-4FE0-92C0-1A80DA6AE3E1}"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EAB65-FDBD-443C-A747-DEC9635B20A2}" type="slidenum">
              <a:rPr lang="en-US">
                <a:ea typeface="ＭＳ Ｐゴシック" pitchFamily="-72" charset="-128"/>
                <a:cs typeface="ＭＳ Ｐゴシック" pitchFamily="-72" charset="-128"/>
              </a:rPr>
              <a:pPr fontAlgn="base">
                <a:spcBef>
                  <a:spcPct val="0"/>
                </a:spcBef>
                <a:spcAft>
                  <a:spcPct val="0"/>
                </a:spcAft>
                <a:defRPr/>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E9C5D-D17A-4C48-98DB-F54A3460A128}"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68F14-41A5-4906-875A-C90241424349}"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37D1C3-DE1D-431A-B49D-93FC5CD027DD}"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a:p>
            <a:pPr eaLnBrk="1" hangingPunct="1">
              <a:spcBef>
                <a:spcPct val="0"/>
              </a:spcBef>
            </a:pPr>
            <a:endParaRPr lang="en-US" smtClean="0">
              <a:latin typeface="Times New Roman" pitchFamily="18" charset="0"/>
              <a:ea typeface="ＭＳ Ｐゴシック" pitchFamily="34" charset="-128"/>
            </a:endParaRP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C0F1D-D595-4350-81E7-F5E5D67B019D}"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a:p>
            <a:pPr eaLnBrk="1" hangingPunct="1">
              <a:spcBef>
                <a:spcPct val="0"/>
              </a:spcBef>
            </a:pPr>
            <a:endParaRPr lang="en-US" smtClean="0">
              <a:latin typeface="Times New Roman" pitchFamily="18" charset="0"/>
              <a:ea typeface="ＭＳ Ｐゴシック" pitchFamily="34" charset="-128"/>
            </a:endParaRP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78A42D-3ADB-4722-9EAB-F43EEF3660BA}"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77347-B72D-4B75-B85D-8A82770C1023}"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2ED5CC-5BDD-4A4F-A347-A481CEEE1209}"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22D33F-D5A5-4623-A694-60EB7DD31C2A}"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a:p>
            <a:pPr eaLnBrk="1" hangingPunct="1">
              <a:spcBef>
                <a:spcPct val="0"/>
              </a:spcBef>
            </a:pPr>
            <a:endParaRPr lang="en-US" smtClean="0">
              <a:latin typeface="Times New Roman" pitchFamily="18" charset="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EBE5E-F473-4BB3-995B-D0CCFB930645}"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32909-D34A-4F68-95CE-D3A7D9AA40D2}"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3569B-A951-487C-8076-F43EF2C82D8A}"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6536E9-6E63-4356-AAFA-2A4E4BA5BF17}"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65DC8A-A026-45E6-8151-C7BD3A8EDF49}"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F3F7EA-85F5-4B94-9D87-2F89BC844381}"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AAAB0-2EF6-49B8-92F5-B3455A81CCFA}"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F27AB-CB23-46AD-B439-2D641593F1EE}" type="slidenum">
              <a:rPr lang="en-US">
                <a:ea typeface="ＭＳ Ｐゴシック" pitchFamily="-72" charset="-128"/>
                <a:cs typeface="ＭＳ Ｐゴシック" pitchFamily="-72" charset="-128"/>
              </a:rPr>
              <a:pPr fontAlgn="base">
                <a:spcBef>
                  <a:spcPct val="0"/>
                </a:spcBef>
                <a:spcAft>
                  <a:spcPct val="0"/>
                </a:spcAft>
                <a:defRPr/>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D6A7FC-1A5E-4143-B182-CAC1934B2CE2}" type="slidenum">
              <a:rPr lang="en-US">
                <a:ea typeface="ＭＳ Ｐゴシック" pitchFamily="-72" charset="-128"/>
                <a:cs typeface="ＭＳ Ｐゴシック" pitchFamily="-72" charset="-128"/>
              </a:rPr>
              <a:pPr fontAlgn="base">
                <a:spcBef>
                  <a:spcPct val="0"/>
                </a:spcBef>
                <a:spcAft>
                  <a:spcPct val="0"/>
                </a:spcAft>
                <a:defRPr/>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6BC40D-FA58-437B-990B-1016134E0D91}"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50F1A1-A4C8-4651-BE34-C53727E84044}"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This book proposes three types of variables, inputs, processes, and outcomes, at three levels of analysis, individual, group, and organizational.</a:t>
            </a:r>
          </a:p>
          <a:p>
            <a:pPr eaLnBrk="1" hangingPunct="1">
              <a:spcBef>
                <a:spcPct val="0"/>
              </a:spcBef>
            </a:pPr>
            <a:r>
              <a:rPr lang="en-US" smtClean="0">
                <a:ea typeface="ＭＳ Ｐゴシック" pitchFamily="34" charset="-128"/>
              </a:rPr>
              <a:t>The model proceeds from left to right, with inputs leading to processes, and processes leading to outcomes. </a:t>
            </a:r>
          </a:p>
          <a:p>
            <a:pPr eaLnBrk="1" hangingPunct="1">
              <a:spcBef>
                <a:spcPct val="0"/>
              </a:spcBef>
            </a:pPr>
            <a:endParaRPr lang="en-US" smtClean="0">
              <a:ea typeface="ＭＳ Ｐゴシック" pitchFamily="34" charset="-128"/>
            </a:endParaRP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70F4E1-A98A-4C3E-866D-4A37326DE467}"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Finally, organizational structure and culture are usually the result of years of development and change as the organization adapts to its environment and builds up customs and norms. </a:t>
            </a:r>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7C335E-C12F-4394-B912-30138F2BA30D}"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FEBBD3-70BA-4BF5-BD52-DA99BCB61004}"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D923F9-67EF-47D9-AEC1-82FAFB607F78}" type="slidenum">
              <a:rPr lang="en-US">
                <a:ea typeface="ＭＳ Ｐゴシック" pitchFamily="-72" charset="-128"/>
                <a:cs typeface="ＭＳ Ｐゴシック" pitchFamily="-72" charset="-128"/>
              </a:rPr>
              <a:pPr fontAlgn="base">
                <a:spcBef>
                  <a:spcPct val="0"/>
                </a:spcBef>
                <a:spcAft>
                  <a:spcPct val="0"/>
                </a:spcAft>
                <a:defRPr/>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AB5BD1-58AB-4DCF-8B1B-41BE5B83D544}" type="slidenum">
              <a:rPr lang="en-US">
                <a:ea typeface="ＭＳ Ｐゴシック" pitchFamily="-72" charset="-128"/>
                <a:cs typeface="ＭＳ Ｐゴシック" pitchFamily="-72" charset="-128"/>
              </a:rPr>
              <a:pPr fontAlgn="base">
                <a:spcBef>
                  <a:spcPct val="0"/>
                </a:spcBef>
                <a:spcAft>
                  <a:spcPct val="0"/>
                </a:spcAft>
                <a:defRPr/>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B2E2DD-DE98-4E61-A809-C69E631A5EF8}" type="slidenum">
              <a:rPr lang="en-US">
                <a:ea typeface="ＭＳ Ｐゴシック" pitchFamily="-72" charset="-128"/>
                <a:cs typeface="ＭＳ Ｐゴシック" pitchFamily="-72" charset="-128"/>
              </a:rPr>
              <a:pPr fontAlgn="base">
                <a:spcBef>
                  <a:spcPct val="0"/>
                </a:spcBef>
                <a:spcAft>
                  <a:spcPct val="0"/>
                </a:spcAft>
                <a:defRPr/>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DBE9F2-A5AD-4BB1-A71C-BFEF503BE083}" type="slidenum">
              <a:rPr lang="en-US">
                <a:ea typeface="ＭＳ Ｐゴシック" pitchFamily="-72" charset="-128"/>
                <a:cs typeface="ＭＳ Ｐゴシック" pitchFamily="-72" charset="-128"/>
              </a:rPr>
              <a:pPr fontAlgn="base">
                <a:spcBef>
                  <a:spcPct val="0"/>
                </a:spcBef>
                <a:spcAft>
                  <a:spcPct val="0"/>
                </a:spcAft>
                <a:defRPr/>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B7F999-BC10-4D46-A263-31B7FA1FA965}" type="slidenum">
              <a:rPr lang="en-US">
                <a:ea typeface="ＭＳ Ｐゴシック" pitchFamily="-72" charset="-128"/>
                <a:cs typeface="ＭＳ Ｐゴシック" pitchFamily="-72" charset="-128"/>
              </a:rPr>
              <a:pPr fontAlgn="base">
                <a:spcBef>
                  <a:spcPct val="0"/>
                </a:spcBef>
                <a:spcAft>
                  <a:spcPct val="0"/>
                </a:spcAft>
                <a:defRPr/>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D5BEF-1876-4A79-AA0E-F0AF812ED437}" type="slidenum">
              <a:rPr lang="en-US">
                <a:ea typeface="ＭＳ Ｐゴシック" pitchFamily="-72" charset="-128"/>
                <a:cs typeface="ＭＳ Ｐゴシック" pitchFamily="-72" charset="-128"/>
              </a:rPr>
              <a:pPr fontAlgn="base">
                <a:spcBef>
                  <a:spcPct val="0"/>
                </a:spcBef>
                <a:spcAft>
                  <a:spcPct val="0"/>
                </a:spcAft>
                <a:defRPr/>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A70C3C-8C24-4AD1-A65A-20B81E3BEBBC}" type="slidenum">
              <a:rPr lang="en-US">
                <a:ea typeface="ＭＳ Ｐゴシック" pitchFamily="-72" charset="-128"/>
                <a:cs typeface="ＭＳ Ｐゴシック" pitchFamily="-72" charset="-128"/>
              </a:rPr>
              <a:pPr fontAlgn="base">
                <a:spcBef>
                  <a:spcPct val="0"/>
                </a:spcBef>
                <a:spcAft>
                  <a:spcPct val="0"/>
                </a:spcAft>
                <a:defRPr/>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762435-F946-40AF-9D2F-3A832938134F}" type="slidenum">
              <a:rPr lang="en-US">
                <a:ea typeface="ＭＳ Ｐゴシック" pitchFamily="-72" charset="-128"/>
                <a:cs typeface="ＭＳ Ｐゴシック" pitchFamily="-72" charset="-128"/>
              </a:rPr>
              <a:pPr fontAlgn="base">
                <a:spcBef>
                  <a:spcPct val="0"/>
                </a:spcBef>
                <a:spcAft>
                  <a:spcPct val="0"/>
                </a:spcAft>
                <a:defRPr/>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76616A-B122-4D55-8E9C-6CE819E0B047}" type="slidenum">
              <a:rPr lang="en-US">
                <a:ea typeface="ＭＳ Ｐゴシック" pitchFamily="-72" charset="-128"/>
                <a:cs typeface="ＭＳ Ｐゴシック" pitchFamily="-72" charset="-128"/>
              </a:rPr>
              <a:pPr fontAlgn="base">
                <a:spcBef>
                  <a:spcPct val="0"/>
                </a:spcBef>
                <a:spcAft>
                  <a:spcPct val="0"/>
                </a:spcAft>
                <a:defRPr/>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DF4EE-A541-4243-A08A-42AB29B3ABEE}" type="slidenum">
              <a:rPr lang="en-US">
                <a:ea typeface="ＭＳ Ｐゴシック" pitchFamily="-72" charset="-128"/>
                <a:cs typeface="ＭＳ Ｐゴシック" pitchFamily="-72" charset="-128"/>
              </a:rPr>
              <a:pPr fontAlgn="base">
                <a:spcBef>
                  <a:spcPct val="0"/>
                </a:spcBef>
                <a:spcAft>
                  <a:spcPct val="0"/>
                </a:spcAft>
                <a:defRPr/>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a typeface="ＭＳ Ｐゴシック" pitchFamily="34" charset="-128"/>
            </a:endParaRP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20539A-4696-4483-84FB-6D4471B9B27B}"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81F126-BCB2-4C1D-BC03-6E7D85DF59DA}"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F0511-250D-43D9-AF50-660BC75A102B}"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34EF19-CC0A-4DE6-B1C8-D370CCF209DE}"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168302-1CD4-44CD-8BEC-96BE4F408CA8}"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497BD8-ACE8-40A3-AE6E-F9864C400C4E}"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5C42F2-0F98-4A3C-8478-C5A6E9D84C42}" type="datetimeFigureOut">
              <a:rPr lang="en-US"/>
              <a:pPr>
                <a:defRPr/>
              </a:pPr>
              <a:t>9/18/2012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EB4B9146-1255-4496-93EE-12EA0CA5C33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E04B1A-A51E-4203-AA85-24580E84B30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8BF35E-6885-4B9C-A1BB-E6C634BE6EA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365376" y="1573306"/>
            <a:ext cx="3653117" cy="2133600"/>
          </a:xfrm>
        </p:spPr>
        <p:txBody>
          <a:bodyPr anchor="b"/>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rtlCol="0">
            <a:normAutofit/>
          </a:bodyPr>
          <a:lstStyle>
            <a:lvl1pPr algn="r">
              <a:buNone/>
              <a:defRPr sz="1800"/>
            </a:lvl1pPr>
          </a:lstStyle>
          <a:p>
            <a:pPr lvl="0"/>
            <a:r>
              <a:rPr lang="en-US" noProof="0" dirty="0" smtClean="0"/>
              <a:t>Click icon to add picture</a:t>
            </a:r>
            <a:endParaRPr noProof="0" dirty="0"/>
          </a:p>
        </p:txBody>
      </p:sp>
      <p:sp>
        <p:nvSpPr>
          <p:cNvPr id="5" name="Date Placeholder 3"/>
          <p:cNvSpPr>
            <a:spLocks noGrp="1"/>
          </p:cNvSpPr>
          <p:nvPr>
            <p:ph type="dt" sz="half" idx="14"/>
          </p:nvPr>
        </p:nvSpPr>
        <p:spPr>
          <a:xfrm>
            <a:off x="6553200" y="6173788"/>
            <a:ext cx="2133600" cy="365125"/>
          </a:xfrm>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lgn="ctr">
              <a:defRPr/>
            </a:lvl1pPr>
          </a:lstStyle>
          <a:p>
            <a:pPr>
              <a:defRPr/>
            </a:pPr>
            <a:r>
              <a:rPr lang="en-US"/>
              <a:t>Copyright © 2013 Pearson Education, Inc. Publishing as Prentice Hall</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DA80EF-F1C3-42EB-9FEB-0E5CE9340A69}" type="datetimeFigureOut">
              <a:rPr lang="en-US"/>
              <a:pPr>
                <a:defRPr/>
              </a:pPr>
              <a:t>9/18/2012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46396AE4-F4B5-4C39-8EFA-484D04F3752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B311DC-C3F2-4434-A1FA-96C66C5FCFEC}" type="datetimeFigureOut">
              <a:rPr lang="en-US"/>
              <a:pPr>
                <a:defRPr/>
              </a:pPr>
              <a:t>9/18/2012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3A0010-8DE6-4485-B3DF-93FD3C8101C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BFE880C-6A59-407D-9D24-294CA14270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6F19D32-1117-4C47-B258-49EF866359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6A190E7A-550F-4E38-93FA-8684102225B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A43B471-CC30-481B-8294-BE1FFC266D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CBA05C8-D861-432E-91D4-E825D4E59D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13291FF-11B9-4F25-99F6-FBDD8C1128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ea typeface="+mn-ea"/>
                <a:cs typeface="+mn-cs"/>
              </a:defRPr>
            </a:lvl1pPr>
          </a:lstStyle>
          <a:p>
            <a:pPr>
              <a:defRPr/>
            </a:pPr>
            <a:fld id="{74F355F8-27E1-44D3-91E0-8F914FE55170}" type="datetimeFigureOut">
              <a:rPr lang="en-US"/>
              <a:pPr>
                <a:defRPr/>
              </a:pPr>
              <a:t>9/18/2012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ea typeface="+mn-ea"/>
                <a:cs typeface="+mn-cs"/>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ea typeface="+mn-ea"/>
                <a:cs typeface="+mn-cs"/>
              </a:defRPr>
            </a:lvl1pPr>
          </a:lstStyle>
          <a:p>
            <a:pPr>
              <a:defRPr/>
            </a:pPr>
            <a:r>
              <a:rPr lang="en-US"/>
              <a:t>1-</a:t>
            </a:r>
            <a:fld id="{D20DB9DF-231C-4414-A750-0D48E39125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7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7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7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7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p:cNvSpPr>
            <a:spLocks noGrp="1"/>
          </p:cNvSpPr>
          <p:nvPr>
            <p:ph type="ctrTitle"/>
          </p:nvPr>
        </p:nvSpPr>
        <p:spPr>
          <a:xfrm>
            <a:off x="914400" y="400050"/>
            <a:ext cx="7772400" cy="1470025"/>
          </a:xfrm>
        </p:spPr>
        <p:txBody>
          <a:bodyPr/>
          <a:lstStyle/>
          <a:p>
            <a:pPr algn="r" eaLnBrk="1" hangingPunct="1"/>
            <a:r>
              <a:rPr lang="en-US" b="1" smtClean="0">
                <a:ea typeface="ＭＳ Ｐゴシック" pitchFamily="34" charset="-128"/>
              </a:rPr>
              <a:t>Organizational Behavior</a:t>
            </a:r>
            <a:br>
              <a:rPr lang="en-US" b="1" smtClean="0">
                <a:ea typeface="ＭＳ Ｐゴシック" pitchFamily="34" charset="-128"/>
              </a:rPr>
            </a:br>
            <a:r>
              <a:rPr lang="en-US" b="1" smtClean="0">
                <a:ea typeface="ＭＳ Ｐゴシック" pitchFamily="34" charset="-128"/>
              </a:rPr>
              <a:t>15th Ed</a:t>
            </a:r>
          </a:p>
        </p:txBody>
      </p:sp>
      <p:sp>
        <p:nvSpPr>
          <p:cNvPr id="10" name="Subtitle 9"/>
          <p:cNvSpPr>
            <a:spLocks noGrp="1"/>
          </p:cNvSpPr>
          <p:nvPr>
            <p:ph type="subTitle" idx="1"/>
          </p:nvPr>
        </p:nvSpPr>
        <p:spPr>
          <a:xfrm>
            <a:off x="2133600" y="3886200"/>
            <a:ext cx="6400800" cy="1752600"/>
          </a:xfrm>
        </p:spPr>
        <p:txBody>
          <a:bodyPr>
            <a:normAutofit/>
          </a:bodyPr>
          <a:lstStyle/>
          <a:p>
            <a:pPr eaLnBrk="1" hangingPunct="1"/>
            <a:endParaRPr lang="en-US" b="1" smtClean="0">
              <a:solidFill>
                <a:srgbClr val="898989"/>
              </a:solidFill>
              <a:ea typeface="ＭＳ Ｐゴシック" pitchFamily="34" charset="-128"/>
            </a:endParaRPr>
          </a:p>
          <a:p>
            <a:pPr algn="r" eaLnBrk="1" hangingPunct="1"/>
            <a:r>
              <a:rPr lang="en-US" b="1" smtClean="0">
                <a:solidFill>
                  <a:srgbClr val="898989"/>
                </a:solidFill>
                <a:ea typeface="ＭＳ Ｐゴシック" pitchFamily="34" charset="-128"/>
              </a:rPr>
              <a:t>What Is Organizational Behavior?</a:t>
            </a:r>
          </a:p>
        </p:txBody>
      </p:sp>
      <p:sp>
        <p:nvSpPr>
          <p:cNvPr id="13" name="Footer Placeholder 12"/>
          <p:cNvSpPr>
            <a:spLocks noGrp="1"/>
          </p:cNvSpPr>
          <p:nvPr>
            <p:ph type="ftr" sz="quarter" idx="11"/>
          </p:nvPr>
        </p:nvSpPr>
        <p:spPr>
          <a:xfrm>
            <a:off x="457200" y="6356350"/>
            <a:ext cx="5018088" cy="365125"/>
          </a:xfrm>
        </p:spPr>
        <p:txBody>
          <a:bodyPr/>
          <a:lstStyle/>
          <a:p>
            <a:pPr algn="l">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a:t>1-</a:t>
            </a:r>
            <a:fld id="{D257DBD5-E843-4E81-9A0C-A7275A8035BE}" type="slidenum">
              <a:rPr lang="en-US"/>
              <a:pPr>
                <a:defRPr/>
              </a:pPr>
              <a:t>1</a:t>
            </a:fld>
            <a:endParaRPr lang="en-US" dirty="0"/>
          </a:p>
        </p:txBody>
      </p:sp>
      <p:sp>
        <p:nvSpPr>
          <p:cNvPr id="16389" name="TextBox 41"/>
          <p:cNvSpPr txBox="1">
            <a:spLocks noChangeArrowheads="1"/>
          </p:cNvSpPr>
          <p:nvPr/>
        </p:nvSpPr>
        <p:spPr bwMode="auto">
          <a:xfrm>
            <a:off x="3663950" y="2463800"/>
            <a:ext cx="5022850" cy="457200"/>
          </a:xfrm>
          <a:prstGeom prst="rect">
            <a:avLst/>
          </a:prstGeom>
          <a:noFill/>
          <a:ln w="9525">
            <a:noFill/>
            <a:miter lim="800000"/>
            <a:headEnd/>
            <a:tailEnd/>
          </a:ln>
        </p:spPr>
        <p:txBody>
          <a:bodyPr>
            <a:spAutoFit/>
          </a:bodyPr>
          <a:lstStyle/>
          <a:p>
            <a:pPr algn="r"/>
            <a:r>
              <a:rPr lang="en-US">
                <a:latin typeface="Perpetua Titling MT" pitchFamily="18" charset="0"/>
              </a:rPr>
              <a:t>Robbins and Judge</a:t>
            </a:r>
          </a:p>
        </p:txBody>
      </p:sp>
      <p:sp>
        <p:nvSpPr>
          <p:cNvPr id="16390" name="TextBox 42"/>
          <p:cNvSpPr txBox="1">
            <a:spLocks noChangeArrowheads="1"/>
          </p:cNvSpPr>
          <p:nvPr/>
        </p:nvSpPr>
        <p:spPr bwMode="auto">
          <a:xfrm>
            <a:off x="457200" y="1077913"/>
            <a:ext cx="4660900" cy="2286000"/>
          </a:xfrm>
          <a:prstGeom prst="rect">
            <a:avLst/>
          </a:prstGeom>
          <a:noFill/>
          <a:ln w="9525">
            <a:noFill/>
            <a:miter lim="800000"/>
            <a:headEnd/>
            <a:tailEnd/>
          </a:ln>
        </p:spPr>
        <p:txBody>
          <a:bodyPr>
            <a:spAutoFit/>
          </a:bodyPr>
          <a:lstStyle/>
          <a:p>
            <a:r>
              <a:rPr lang="en-US" sz="4000" i="1">
                <a:latin typeface="Perpetua Titling MT" pitchFamily="18" charset="0"/>
              </a:rPr>
              <a:t>Chapter</a:t>
            </a:r>
            <a:r>
              <a:rPr lang="en-US" sz="6000" i="1">
                <a:latin typeface="Perpetua Titling MT" pitchFamily="18" charset="0"/>
              </a:rPr>
              <a:t> </a:t>
            </a:r>
            <a:r>
              <a:rPr lang="en-US" sz="14400" i="1">
                <a:latin typeface="Perpetua Titling MT" pitchFamily="18" charset="0"/>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eaLnBrk="1" hangingPunct="1"/>
            <a:r>
              <a:rPr lang="en-US" sz="4000" b="1" smtClean="0">
                <a:ea typeface="ＭＳ Ｐゴシック" pitchFamily="34" charset="-128"/>
              </a:rPr>
              <a:t>Show the value to </a:t>
            </a:r>
            <a:br>
              <a:rPr lang="en-US" sz="4000" b="1" smtClean="0">
                <a:ea typeface="ＭＳ Ｐゴシック" pitchFamily="34" charset="-128"/>
              </a:rPr>
            </a:br>
            <a:r>
              <a:rPr lang="en-US" sz="4000" b="1" smtClean="0">
                <a:ea typeface="ＭＳ Ｐゴシック" pitchFamily="34" charset="-128"/>
              </a:rPr>
              <a:t>OB of systematic study </a:t>
            </a:r>
            <a:br>
              <a:rPr lang="en-US" sz="4000" b="1" smtClean="0">
                <a:ea typeface="ＭＳ Ｐゴシック" pitchFamily="34" charset="-128"/>
              </a:rPr>
            </a:br>
            <a:r>
              <a:rPr lang="en-US" sz="4000" b="1" smtClean="0">
                <a:ea typeface="ＭＳ Ｐゴシック" pitchFamily="34" charset="-128"/>
              </a:rPr>
              <a:t>.</a:t>
            </a:r>
          </a:p>
        </p:txBody>
      </p:sp>
      <p:sp>
        <p:nvSpPr>
          <p:cNvPr id="34818" name="Content Placeholder 2"/>
          <p:cNvSpPr>
            <a:spLocks noGrp="1"/>
          </p:cNvSpPr>
          <p:nvPr>
            <p:ph idx="1"/>
          </p:nvPr>
        </p:nvSpPr>
        <p:spPr/>
        <p:txBody>
          <a:bodyPr/>
          <a:lstStyle/>
          <a:p>
            <a:pPr eaLnBrk="1" hangingPunct="1">
              <a:lnSpc>
                <a:spcPct val="80000"/>
              </a:lnSpc>
            </a:pPr>
            <a:r>
              <a:rPr lang="en-US" sz="3000" b="1" smtClean="0">
                <a:ea typeface="ＭＳ Ｐゴシック" pitchFamily="34" charset="-128"/>
              </a:rPr>
              <a:t>Systematic Study of Behavior</a:t>
            </a:r>
          </a:p>
          <a:p>
            <a:pPr lvl="2" eaLnBrk="1" hangingPunct="1">
              <a:lnSpc>
                <a:spcPct val="80000"/>
              </a:lnSpc>
            </a:pPr>
            <a:r>
              <a:rPr lang="en-US" sz="2200" b="1" smtClean="0">
                <a:ea typeface="ＭＳ Ｐゴシック" pitchFamily="34" charset="-128"/>
              </a:rPr>
              <a:t>Behavior generally is predictable if we know how the person perceived the situation and what is important to him or her.</a:t>
            </a:r>
          </a:p>
          <a:p>
            <a:pPr eaLnBrk="1" hangingPunct="1">
              <a:lnSpc>
                <a:spcPct val="80000"/>
              </a:lnSpc>
            </a:pPr>
            <a:r>
              <a:rPr lang="en-US" sz="3000" b="1" smtClean="0">
                <a:ea typeface="ＭＳ Ｐゴシック" pitchFamily="34" charset="-128"/>
              </a:rPr>
              <a:t>Evidence-Based Management (EBM) </a:t>
            </a:r>
          </a:p>
          <a:p>
            <a:pPr lvl="2" eaLnBrk="1" hangingPunct="1">
              <a:lnSpc>
                <a:spcPct val="80000"/>
              </a:lnSpc>
            </a:pPr>
            <a:r>
              <a:rPr lang="en-US" sz="2200" b="1" smtClean="0">
                <a:ea typeface="ＭＳ Ｐゴシック" pitchFamily="34" charset="-128"/>
              </a:rPr>
              <a:t>Complements systematic study.</a:t>
            </a:r>
          </a:p>
          <a:p>
            <a:pPr lvl="2" eaLnBrk="1" hangingPunct="1">
              <a:lnSpc>
                <a:spcPct val="80000"/>
              </a:lnSpc>
            </a:pPr>
            <a:r>
              <a:rPr lang="en-US" sz="2200" b="1" smtClean="0">
                <a:ea typeface="ＭＳ Ｐゴシック" pitchFamily="34" charset="-128"/>
              </a:rPr>
              <a:t>Argues for managers to make decisions on evidence.</a:t>
            </a:r>
          </a:p>
          <a:p>
            <a:pPr eaLnBrk="1" hangingPunct="1">
              <a:lnSpc>
                <a:spcPct val="80000"/>
              </a:lnSpc>
            </a:pPr>
            <a:r>
              <a:rPr lang="en-US" sz="3000" b="1" smtClean="0">
                <a:ea typeface="ＭＳ Ｐゴシック" pitchFamily="34" charset="-128"/>
              </a:rPr>
              <a:t>Intuition</a:t>
            </a:r>
          </a:p>
          <a:p>
            <a:pPr lvl="2" eaLnBrk="1" hangingPunct="1">
              <a:lnSpc>
                <a:spcPct val="80000"/>
              </a:lnSpc>
            </a:pPr>
            <a:r>
              <a:rPr lang="en-US" sz="2200" b="1" smtClean="0">
                <a:ea typeface="ＭＳ Ｐゴシック" pitchFamily="34" charset="-128"/>
              </a:rPr>
              <a:t>Systematic study and EBM add to intuition, or those “gut feelings” about “why I do what I do” and “what makes others tick.”  </a:t>
            </a:r>
          </a:p>
          <a:p>
            <a:pPr eaLnBrk="1" hangingPunct="1">
              <a:lnSpc>
                <a:spcPct val="80000"/>
              </a:lnSpc>
            </a:pPr>
            <a:r>
              <a:rPr lang="en-US" sz="3000" b="1" smtClean="0">
                <a:ea typeface="ＭＳ Ｐゴシック" pitchFamily="34" charset="-128"/>
              </a:rPr>
              <a:t>If we make all decisions with intuition or gut instinct, we’re likely working with incomplete information. </a:t>
            </a:r>
          </a:p>
          <a:p>
            <a:pPr eaLnBrk="1" hangingPunct="1">
              <a:lnSpc>
                <a:spcPct val="80000"/>
              </a:lnSpc>
            </a:pPr>
            <a:endParaRPr lang="en-US" sz="3000"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a:t>1-</a:t>
            </a:r>
            <a:fld id="{BAE9F2BE-7B09-42AD-9958-41564342A774}" type="slidenum">
              <a:rPr lang="en-US"/>
              <a:pPr>
                <a:defRPr/>
              </a:pPr>
              <a:t>10</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74675"/>
            <a:ext cx="8229600" cy="1143000"/>
          </a:xfrm>
        </p:spPr>
        <p:txBody>
          <a:bodyPr>
            <a:normAutofit/>
          </a:bodyPr>
          <a:lstStyle/>
          <a:p>
            <a:pPr algn="r" defTabSz="914400" eaLnBrk="1" hangingPunct="1"/>
            <a:r>
              <a:rPr lang="en-US" sz="3600" b="1" smtClean="0">
                <a:effectLst>
                  <a:outerShdw blurRad="38100" dist="38100" dir="2700000" algn="tl">
                    <a:srgbClr val="C0C0C0"/>
                  </a:outerShdw>
                </a:effectLst>
                <a:latin typeface="Arial Narrow" pitchFamily="34" charset="0"/>
                <a:ea typeface="ＭＳ Ｐゴシック" pitchFamily="34" charset="-128"/>
              </a:rPr>
              <a:t>Identify the major behavioral science </a:t>
            </a:r>
            <a:br>
              <a:rPr lang="en-US" sz="3600" b="1" smtClean="0">
                <a:effectLst>
                  <a:outerShdw blurRad="38100" dist="38100" dir="2700000" algn="tl">
                    <a:srgbClr val="C0C0C0"/>
                  </a:outerShdw>
                </a:effectLst>
                <a:latin typeface="Arial Narrow" pitchFamily="34" charset="0"/>
                <a:ea typeface="ＭＳ Ｐゴシック" pitchFamily="34" charset="-128"/>
              </a:rPr>
            </a:br>
            <a:r>
              <a:rPr lang="en-US" sz="3600" b="1" smtClean="0">
                <a:effectLst>
                  <a:outerShdw blurRad="38100" dist="38100" dir="2700000" algn="tl">
                    <a:srgbClr val="C0C0C0"/>
                  </a:outerShdw>
                </a:effectLst>
                <a:latin typeface="Arial Narrow" pitchFamily="34" charset="0"/>
                <a:ea typeface="ＭＳ Ｐゴシック" pitchFamily="34" charset="-128"/>
              </a:rPr>
              <a:t>disciplines that contribute to OB</a:t>
            </a:r>
            <a:r>
              <a:rPr lang="en-US" sz="4300" b="1" smtClean="0">
                <a:effectLst>
                  <a:outerShdw blurRad="38100" dist="38100" dir="2700000" algn="tl">
                    <a:srgbClr val="C0C0C0"/>
                  </a:outerShdw>
                </a:effectLst>
                <a:latin typeface="Arial Narrow" pitchFamily="34" charset="0"/>
                <a:ea typeface="ＭＳ Ｐゴシック" pitchFamily="34" charset="-128"/>
              </a:rPr>
              <a:t/>
            </a:r>
            <a:br>
              <a:rPr lang="en-US" sz="4300" b="1" smtClean="0">
                <a:effectLst>
                  <a:outerShdw blurRad="38100" dist="38100" dir="2700000" algn="tl">
                    <a:srgbClr val="C0C0C0"/>
                  </a:outerShdw>
                </a:effectLst>
                <a:latin typeface="Arial Narrow" pitchFamily="34" charset="0"/>
                <a:ea typeface="ＭＳ Ｐゴシック" pitchFamily="34" charset="-128"/>
              </a:rPr>
            </a:br>
            <a:endParaRPr lang="en-US" sz="4300" b="1" smtClean="0">
              <a:effectLst>
                <a:outerShdw blurRad="38100" dist="38100" dir="2700000" algn="tl">
                  <a:srgbClr val="C0C0C0"/>
                </a:outerShdw>
              </a:effectLst>
              <a:latin typeface="Arial Narrow" pitchFamily="34" charset="0"/>
              <a:ea typeface="ＭＳ Ｐゴシック" pitchFamily="34" charset="-128"/>
            </a:endParaRPr>
          </a:p>
        </p:txBody>
      </p:sp>
      <p:sp>
        <p:nvSpPr>
          <p:cNvPr id="3" name="Content Placeholder 2"/>
          <p:cNvSpPr>
            <a:spLocks noGrp="1"/>
          </p:cNvSpPr>
          <p:nvPr>
            <p:ph idx="1"/>
          </p:nvPr>
        </p:nvSpPr>
        <p:spPr>
          <a:xfrm>
            <a:off x="457200" y="2057400"/>
            <a:ext cx="5711825" cy="3962400"/>
          </a:xfrm>
        </p:spPr>
        <p:txBody>
          <a:bodyPr>
            <a:normAutofit/>
          </a:bodyPr>
          <a:lstStyle/>
          <a:p>
            <a:pPr lvl="2" eaLnBrk="1" hangingPunct="1"/>
            <a:r>
              <a:rPr lang="en-US" sz="3500" b="1" smtClean="0">
                <a:ea typeface="ＭＳ Ｐゴシック" pitchFamily="34" charset="-128"/>
              </a:rPr>
              <a:t>O</a:t>
            </a:r>
            <a:r>
              <a:rPr lang="en-US" sz="3600" b="1" smtClean="0">
                <a:ea typeface="ＭＳ Ｐゴシック" pitchFamily="34" charset="-128"/>
              </a:rPr>
              <a:t>rganizational behavior is an applied behavioral science that is built upon contributions from a number of behavioral disciplines. </a:t>
            </a:r>
          </a:p>
          <a:p>
            <a:pPr eaLnBrk="1" hangingPunct="1"/>
            <a:endParaRPr lang="en-US" b="1" smtClean="0">
              <a:ea typeface="ＭＳ Ｐゴシック" pitchFamily="34" charset="-128"/>
            </a:endParaRPr>
          </a:p>
        </p:txBody>
      </p:sp>
      <p:sp>
        <p:nvSpPr>
          <p:cNvPr id="10"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128BA6EA-E2C3-4F9A-A966-1733E10998A9}" type="slidenum">
              <a:rPr lang="en-US"/>
              <a:pPr>
                <a:defRPr/>
              </a:pPr>
              <a:t>11</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588" y="574675"/>
            <a:ext cx="8229600" cy="1143000"/>
          </a:xfrm>
        </p:spPr>
        <p:txBody>
          <a:bodyPr>
            <a:normAutofit/>
          </a:bodyPr>
          <a:lstStyle/>
          <a:p>
            <a:pPr defTabSz="914400" eaLnBrk="1" hangingPunct="1"/>
            <a:r>
              <a:rPr lang="en-US" sz="3600" b="1" smtClean="0">
                <a:effectLst>
                  <a:outerShdw blurRad="38100" dist="38100" dir="2700000" algn="tl">
                    <a:srgbClr val="C0C0C0"/>
                  </a:outerShdw>
                </a:effectLst>
                <a:latin typeface="Arial Narrow" pitchFamily="34" charset="0"/>
                <a:ea typeface="ＭＳ Ｐゴシック" pitchFamily="34" charset="-128"/>
              </a:rPr>
              <a:t>Identify the major behavioral science </a:t>
            </a:r>
            <a:br>
              <a:rPr lang="en-US" sz="3600" b="1" smtClean="0">
                <a:effectLst>
                  <a:outerShdw blurRad="38100" dist="38100" dir="2700000" algn="tl">
                    <a:srgbClr val="C0C0C0"/>
                  </a:outerShdw>
                </a:effectLst>
                <a:latin typeface="Arial Narrow" pitchFamily="34" charset="0"/>
                <a:ea typeface="ＭＳ Ｐゴシック" pitchFamily="34" charset="-128"/>
              </a:rPr>
            </a:br>
            <a:r>
              <a:rPr lang="en-US" sz="3600" b="1" smtClean="0">
                <a:effectLst>
                  <a:outerShdw blurRad="38100" dist="38100" dir="2700000" algn="tl">
                    <a:srgbClr val="C0C0C0"/>
                  </a:outerShdw>
                </a:effectLst>
                <a:latin typeface="Arial Narrow" pitchFamily="34" charset="0"/>
                <a:ea typeface="ＭＳ Ｐゴシック" pitchFamily="34" charset="-128"/>
              </a:rPr>
              <a:t>disciplines that contribute to OB</a:t>
            </a:r>
            <a:r>
              <a:rPr lang="en-US" sz="4300" b="1" smtClean="0">
                <a:effectLst>
                  <a:outerShdw blurRad="38100" dist="38100" dir="2700000" algn="tl">
                    <a:srgbClr val="C0C0C0"/>
                  </a:outerShdw>
                </a:effectLst>
                <a:latin typeface="Arial Narrow" pitchFamily="34" charset="0"/>
                <a:ea typeface="ＭＳ Ｐゴシック" pitchFamily="34" charset="-128"/>
              </a:rPr>
              <a:t/>
            </a:r>
            <a:br>
              <a:rPr lang="en-US" sz="4300" b="1" smtClean="0">
                <a:effectLst>
                  <a:outerShdw blurRad="38100" dist="38100" dir="2700000" algn="tl">
                    <a:srgbClr val="C0C0C0"/>
                  </a:outerShdw>
                </a:effectLst>
                <a:latin typeface="Arial Narrow" pitchFamily="34" charset="0"/>
                <a:ea typeface="ＭＳ Ｐゴシック" pitchFamily="34" charset="-128"/>
              </a:rPr>
            </a:br>
            <a:endParaRPr lang="en-US" sz="4300" b="1" smtClean="0">
              <a:effectLst>
                <a:outerShdw blurRad="38100" dist="38100" dir="2700000" algn="tl">
                  <a:srgbClr val="C0C0C0"/>
                </a:outerShdw>
              </a:effectLst>
              <a:latin typeface="Arial Narrow" pitchFamily="34" charset="0"/>
              <a:ea typeface="ＭＳ Ｐゴシック" pitchFamily="34" charset="-128"/>
            </a:endParaRPr>
          </a:p>
        </p:txBody>
      </p:sp>
      <p:sp>
        <p:nvSpPr>
          <p:cNvPr id="11"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35199E15-0D16-48D6-9857-35FECCD7D1DE}" type="slidenum">
              <a:rPr lang="en-US"/>
              <a:pPr>
                <a:defRPr/>
              </a:pPr>
              <a:t>12</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5</a:t>
            </a:r>
          </a:p>
        </p:txBody>
      </p:sp>
      <p:sp>
        <p:nvSpPr>
          <p:cNvPr id="38918" name="TextBox 9"/>
          <p:cNvSpPr txBox="1">
            <a:spLocks noChangeArrowheads="1"/>
          </p:cNvSpPr>
          <p:nvPr/>
        </p:nvSpPr>
        <p:spPr bwMode="auto">
          <a:xfrm>
            <a:off x="3243263" y="3689350"/>
            <a:ext cx="2678112" cy="369888"/>
          </a:xfrm>
          <a:prstGeom prst="rect">
            <a:avLst/>
          </a:prstGeom>
          <a:noFill/>
          <a:ln w="9525">
            <a:noFill/>
            <a:miter lim="800000"/>
            <a:headEnd/>
            <a:tailEnd/>
          </a:ln>
        </p:spPr>
        <p:txBody>
          <a:bodyPr>
            <a:spAutoFit/>
          </a:bodyPr>
          <a:lstStyle/>
          <a:p>
            <a:pPr algn="ctr"/>
            <a:r>
              <a:rPr lang="en-US" sz="1800" b="0">
                <a:latin typeface="Calibri" pitchFamily="34" charset="0"/>
              </a:rPr>
              <a:t>Insert Exhibit 1.3</a:t>
            </a:r>
          </a:p>
        </p:txBody>
      </p:sp>
      <p:pic>
        <p:nvPicPr>
          <p:cNvPr id="38919" name="Picture 2"/>
          <p:cNvPicPr>
            <a:picLocks noChangeAspect="1"/>
          </p:cNvPicPr>
          <p:nvPr/>
        </p:nvPicPr>
        <p:blipFill>
          <a:blip r:embed="rId3"/>
          <a:srcRect/>
          <a:stretch>
            <a:fillRect/>
          </a:stretch>
        </p:blipFill>
        <p:spPr bwMode="auto">
          <a:xfrm>
            <a:off x="1728788" y="1631950"/>
            <a:ext cx="5686425" cy="474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74675"/>
            <a:ext cx="8229600" cy="1143000"/>
          </a:xfrm>
        </p:spPr>
        <p:txBody>
          <a:bodyPr>
            <a:normAutofit/>
          </a:bodyPr>
          <a:lstStyle/>
          <a:p>
            <a:pPr defTabSz="914400" eaLnBrk="1" hangingPunct="1">
              <a:defRPr/>
            </a:pPr>
            <a:r>
              <a:rPr lang="en-US" sz="3600" smtClean="0">
                <a:effectLst>
                  <a:outerShdw blurRad="38100" dist="38100" dir="2700000" algn="tl">
                    <a:srgbClr val="DDDDDD"/>
                  </a:outerShdw>
                </a:effectLst>
                <a:latin typeface="Arial Narrow" pitchFamily="-72" charset="0"/>
                <a:ea typeface="Arial Narrow" pitchFamily="-72" charset="0"/>
                <a:cs typeface="Arial Narrow" pitchFamily="-72" charset="0"/>
              </a:rPr>
              <a:t>Identify the major behavioral science </a:t>
            </a:r>
            <a:br>
              <a:rPr lang="en-US" sz="3600" smtClean="0">
                <a:effectLst>
                  <a:outerShdw blurRad="38100" dist="38100" dir="2700000" algn="tl">
                    <a:srgbClr val="DDDDDD"/>
                  </a:outerShdw>
                </a:effectLst>
                <a:latin typeface="Arial Narrow" pitchFamily="-72" charset="0"/>
                <a:ea typeface="Arial Narrow" pitchFamily="-72" charset="0"/>
                <a:cs typeface="Arial Narrow" pitchFamily="-72" charset="0"/>
              </a:rPr>
            </a:br>
            <a:r>
              <a:rPr lang="en-US" sz="3600" smtClean="0">
                <a:effectLst>
                  <a:outerShdw blurRad="38100" dist="38100" dir="2700000" algn="tl">
                    <a:srgbClr val="DDDDDD"/>
                  </a:outerShdw>
                </a:effectLst>
                <a:latin typeface="Arial Narrow" pitchFamily="-72" charset="0"/>
                <a:ea typeface="Arial Narrow" pitchFamily="-72" charset="0"/>
                <a:cs typeface="Arial Narrow" pitchFamily="-72" charset="0"/>
              </a:rPr>
              <a:t>disciplines that contribute to OB</a:t>
            </a:r>
            <a:r>
              <a:rPr lang="en-US" sz="4300" b="1" smtClean="0">
                <a:effectLst>
                  <a:outerShdw blurRad="38100" dist="38100" dir="2700000" algn="tl">
                    <a:srgbClr val="DDDDDD"/>
                  </a:outerShdw>
                </a:effectLst>
                <a:latin typeface="Arial Narrow" pitchFamily="-72" charset="0"/>
                <a:ea typeface="Arial Narrow" pitchFamily="-72" charset="0"/>
                <a:cs typeface="Arial Narrow" pitchFamily="-72" charset="0"/>
              </a:rPr>
              <a:t/>
            </a:r>
            <a:br>
              <a:rPr lang="en-US" sz="4300" b="1" smtClean="0">
                <a:effectLst>
                  <a:outerShdw blurRad="38100" dist="38100" dir="2700000" algn="tl">
                    <a:srgbClr val="DDDDDD"/>
                  </a:outerShdw>
                </a:effectLst>
                <a:latin typeface="Arial Narrow" pitchFamily="-72" charset="0"/>
                <a:ea typeface="Arial Narrow" pitchFamily="-72" charset="0"/>
                <a:cs typeface="Arial Narrow" pitchFamily="-72" charset="0"/>
              </a:rPr>
            </a:br>
            <a:endParaRPr lang="en-US" sz="4300" b="1" smtClean="0">
              <a:effectLst>
                <a:outerShdw blurRad="38100" dist="38100" dir="2700000" algn="tl">
                  <a:srgbClr val="DDDDDD"/>
                </a:outerShdw>
              </a:effectLst>
              <a:latin typeface="Arial Narrow" pitchFamily="-72" charset="0"/>
              <a:ea typeface="Arial Narrow" pitchFamily="-72" charset="0"/>
              <a:cs typeface="Arial Narrow" pitchFamily="-72" charset="0"/>
            </a:endParaRPr>
          </a:p>
        </p:txBody>
      </p:sp>
      <p:sp>
        <p:nvSpPr>
          <p:cNvPr id="40962" name="Content Placeholder 2"/>
          <p:cNvSpPr>
            <a:spLocks noGrp="1"/>
          </p:cNvSpPr>
          <p:nvPr>
            <p:ph idx="1"/>
          </p:nvPr>
        </p:nvSpPr>
        <p:spPr/>
        <p:txBody>
          <a:bodyPr/>
          <a:lstStyle/>
          <a:p>
            <a:pPr eaLnBrk="1" hangingPunct="1"/>
            <a:r>
              <a:rPr lang="en-US" smtClean="0">
                <a:ea typeface="ＭＳ Ｐゴシック" pitchFamily="34" charset="-128"/>
              </a:rPr>
              <a:t>Psychology</a:t>
            </a:r>
          </a:p>
          <a:p>
            <a:pPr lvl="1" eaLnBrk="1" hangingPunct="1"/>
            <a:r>
              <a:rPr lang="en-US" smtClean="0">
                <a:ea typeface="ＭＳ Ｐゴシック" pitchFamily="34" charset="-128"/>
              </a:rPr>
              <a:t>Psychology is the science that seeks to measure, explain, and sometimes change the behavior of humans and other animals. </a:t>
            </a:r>
          </a:p>
          <a:p>
            <a:pPr eaLnBrk="1" hangingPunct="1"/>
            <a:r>
              <a:rPr lang="en-US" sz="2600" smtClean="0">
                <a:ea typeface="ＭＳ Ｐゴシック" pitchFamily="34" charset="-128"/>
              </a:rPr>
              <a:t>Social Psychology</a:t>
            </a:r>
          </a:p>
          <a:p>
            <a:pPr lvl="1" eaLnBrk="1" hangingPunct="1"/>
            <a:r>
              <a:rPr lang="en-US" smtClean="0">
                <a:ea typeface="ＭＳ Ｐゴシック" pitchFamily="34" charset="-128"/>
              </a:rPr>
              <a:t>Social psychology blends the concepts of psychology and sociology. </a:t>
            </a: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AE9E3410-500E-4823-BEAD-EBCB8A888643}" type="slidenum">
              <a:rPr lang="en-US"/>
              <a:pPr>
                <a:defRPr/>
              </a:pPr>
              <a:t>13</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574675"/>
            <a:ext cx="8229600" cy="1143000"/>
          </a:xfrm>
        </p:spPr>
        <p:txBody>
          <a:bodyPr>
            <a:normAutofit/>
          </a:bodyPr>
          <a:lstStyle/>
          <a:p>
            <a:pPr algn="r" defTabSz="914400" eaLnBrk="1" hangingPunct="1"/>
            <a:r>
              <a:rPr lang="en-US" sz="3600" b="1" smtClean="0">
                <a:effectLst>
                  <a:outerShdw blurRad="38100" dist="38100" dir="2700000" algn="tl">
                    <a:srgbClr val="C0C0C0"/>
                  </a:outerShdw>
                </a:effectLst>
                <a:latin typeface="Arial Narrow" pitchFamily="34" charset="0"/>
                <a:ea typeface="ＭＳ Ｐゴシック" pitchFamily="34" charset="-128"/>
              </a:rPr>
              <a:t>Identify the major behavioral science </a:t>
            </a:r>
            <a:br>
              <a:rPr lang="en-US" sz="3600" b="1" smtClean="0">
                <a:effectLst>
                  <a:outerShdw blurRad="38100" dist="38100" dir="2700000" algn="tl">
                    <a:srgbClr val="C0C0C0"/>
                  </a:outerShdw>
                </a:effectLst>
                <a:latin typeface="Arial Narrow" pitchFamily="34" charset="0"/>
                <a:ea typeface="ＭＳ Ｐゴシック" pitchFamily="34" charset="-128"/>
              </a:rPr>
            </a:br>
            <a:r>
              <a:rPr lang="en-US" sz="3600" b="1" smtClean="0">
                <a:effectLst>
                  <a:outerShdw blurRad="38100" dist="38100" dir="2700000" algn="tl">
                    <a:srgbClr val="C0C0C0"/>
                  </a:outerShdw>
                </a:effectLst>
                <a:latin typeface="Arial Narrow" pitchFamily="34" charset="0"/>
                <a:ea typeface="ＭＳ Ｐゴシック" pitchFamily="34" charset="-128"/>
              </a:rPr>
              <a:t>disciplines that contribute to OB</a:t>
            </a:r>
            <a:r>
              <a:rPr lang="en-US" sz="4300" b="1" smtClean="0">
                <a:effectLst>
                  <a:outerShdw blurRad="38100" dist="38100" dir="2700000" algn="tl">
                    <a:srgbClr val="C0C0C0"/>
                  </a:outerShdw>
                </a:effectLst>
                <a:latin typeface="Arial Narrow" pitchFamily="34" charset="0"/>
                <a:ea typeface="ＭＳ Ｐゴシック" pitchFamily="34" charset="-128"/>
              </a:rPr>
              <a:t>.</a:t>
            </a:r>
            <a:br>
              <a:rPr lang="en-US" sz="4300" b="1" smtClean="0">
                <a:effectLst>
                  <a:outerShdw blurRad="38100" dist="38100" dir="2700000" algn="tl">
                    <a:srgbClr val="C0C0C0"/>
                  </a:outerShdw>
                </a:effectLst>
                <a:latin typeface="Arial Narrow" pitchFamily="34" charset="0"/>
                <a:ea typeface="ＭＳ Ｐゴシック" pitchFamily="34" charset="-128"/>
              </a:rPr>
            </a:br>
            <a:endParaRPr lang="en-US" sz="4300" b="1" smtClean="0">
              <a:effectLst>
                <a:outerShdw blurRad="38100" dist="38100" dir="2700000" algn="tl">
                  <a:srgbClr val="C0C0C0"/>
                </a:outerShdw>
              </a:effectLst>
              <a:latin typeface="Arial Narrow" pitchFamily="34" charset="0"/>
              <a:ea typeface="ＭＳ Ｐゴシック" pitchFamily="34" charset="-128"/>
            </a:endParaRPr>
          </a:p>
        </p:txBody>
      </p:sp>
      <p:sp>
        <p:nvSpPr>
          <p:cNvPr id="43010" name="Content Placeholder 2"/>
          <p:cNvSpPr>
            <a:spLocks noGrp="1"/>
          </p:cNvSpPr>
          <p:nvPr>
            <p:ph idx="1"/>
          </p:nvPr>
        </p:nvSpPr>
        <p:spPr/>
        <p:txBody>
          <a:bodyPr/>
          <a:lstStyle/>
          <a:p>
            <a:pPr eaLnBrk="1" hangingPunct="1"/>
            <a:r>
              <a:rPr lang="en-US" sz="2600" b="1" smtClean="0">
                <a:ea typeface="ＭＳ Ｐゴシック" pitchFamily="34" charset="-128"/>
              </a:rPr>
              <a:t>Sociology</a:t>
            </a:r>
          </a:p>
          <a:p>
            <a:pPr lvl="1" eaLnBrk="1" hangingPunct="1"/>
            <a:r>
              <a:rPr lang="en-US" b="1" smtClean="0">
                <a:ea typeface="ＭＳ Ｐゴシック" pitchFamily="34" charset="-128"/>
              </a:rPr>
              <a:t>Sociologists study the social system in which individuals fill their roles; that is, sociology studies people in relation to their fellow human beings.  </a:t>
            </a:r>
          </a:p>
          <a:p>
            <a:pPr eaLnBrk="1" hangingPunct="1"/>
            <a:r>
              <a:rPr lang="en-US" sz="2600" b="1" smtClean="0">
                <a:ea typeface="ＭＳ Ｐゴシック" pitchFamily="34" charset="-128"/>
              </a:rPr>
              <a:t>Anthropology</a:t>
            </a:r>
          </a:p>
          <a:p>
            <a:pPr lvl="1" eaLnBrk="1" hangingPunct="1"/>
            <a:r>
              <a:rPr lang="en-US" b="1" smtClean="0">
                <a:ea typeface="ＭＳ Ｐゴシック" pitchFamily="34" charset="-128"/>
              </a:rPr>
              <a:t>Anthropology is the study of societies to learn about human beings and their activities. </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01F55CEC-B7AA-4594-B147-DEEE578F6E8D}" type="slidenum">
              <a:rPr lang="en-US"/>
              <a:pPr>
                <a:defRPr/>
              </a:pPr>
              <a:t>14</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eaLnBrk="1" hangingPunct="1"/>
            <a:r>
              <a:rPr lang="en-US" b="1" smtClean="0">
                <a:effectLst>
                  <a:outerShdw blurRad="38100" dist="38100" dir="2700000" algn="tl">
                    <a:srgbClr val="C0C0C0"/>
                  </a:outerShdw>
                </a:effectLst>
                <a:ea typeface="ＭＳ Ｐゴシック" pitchFamily="34" charset="-128"/>
              </a:rPr>
              <a:t>F</a:t>
            </a:r>
            <a:r>
              <a:rPr lang="en-US" sz="4800" b="1" smtClean="0">
                <a:effectLst>
                  <a:outerShdw blurRad="38100" dist="38100" dir="2700000" algn="tl">
                    <a:srgbClr val="C0C0C0"/>
                  </a:outerShdw>
                </a:effectLst>
                <a:latin typeface="Arial Narrow" pitchFamily="34" charset="0"/>
                <a:ea typeface="ＭＳ Ｐゴシック" pitchFamily="34" charset="-128"/>
              </a:rPr>
              <a:t>ew absolutes apply to OB</a:t>
            </a:r>
            <a:r>
              <a:rPr lang="en-US" b="1" smtClean="0">
                <a:ea typeface="ＭＳ Ｐゴシック" pitchFamily="34" charset="-128"/>
              </a:rPr>
              <a:t/>
            </a:r>
            <a:br>
              <a:rPr lang="en-US" b="1" smtClean="0">
                <a:ea typeface="ＭＳ Ｐゴシック" pitchFamily="34" charset="-128"/>
              </a:rPr>
            </a:br>
            <a:endParaRPr lang="en-US" sz="4800" b="1" smtClean="0">
              <a:effectLst>
                <a:outerShdw blurRad="38100" dist="38100" dir="2700000" algn="tl">
                  <a:srgbClr val="C0C0C0"/>
                </a:outerShdw>
              </a:effectLst>
              <a:latin typeface="Arial Narrow" pitchFamily="34" charset="0"/>
              <a:ea typeface="ＭＳ Ｐゴシック" pitchFamily="34" charset="-128"/>
            </a:endParaRPr>
          </a:p>
        </p:txBody>
      </p:sp>
      <p:sp>
        <p:nvSpPr>
          <p:cNvPr id="45058" name="Content Placeholder 2"/>
          <p:cNvSpPr>
            <a:spLocks noGrp="1"/>
          </p:cNvSpPr>
          <p:nvPr>
            <p:ph idx="1"/>
          </p:nvPr>
        </p:nvSpPr>
        <p:spPr/>
        <p:txBody>
          <a:bodyPr/>
          <a:lstStyle/>
          <a:p>
            <a:pPr eaLnBrk="1" hangingPunct="1"/>
            <a:r>
              <a:rPr lang="en-US" b="1" smtClean="0">
                <a:ea typeface="ＭＳ Ｐゴシック" pitchFamily="34" charset="-128"/>
              </a:rPr>
              <a:t>There are few, if any, simple and universal principles that explain organizational behavior.  </a:t>
            </a:r>
          </a:p>
          <a:p>
            <a:pPr eaLnBrk="1" hangingPunct="1"/>
            <a:r>
              <a:rPr lang="en-US" b="1" smtClean="0">
                <a:ea typeface="ＭＳ Ｐゴシック" pitchFamily="34" charset="-128"/>
              </a:rPr>
              <a:t>Contingency variables—situational factors are variables that moderate the relationship between the independent and dependent variables. </a:t>
            </a: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3B6A4AD6-9109-4260-ADD1-F4D69EDBEA6F}" type="slidenum">
              <a:rPr lang="en-US"/>
              <a:pPr>
                <a:defRPr/>
              </a:pPr>
              <a:t>15</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eaLnBrk="1" hangingPunct="1">
              <a:defRPr/>
            </a:pPr>
            <a:r>
              <a:rPr lang="en-US" smtClean="0">
                <a:effectLst>
                  <a:outerShdw blurRad="38100" dist="38100" dir="2700000" algn="tl">
                    <a:srgbClr val="DDDDDD"/>
                  </a:outerShdw>
                </a:effectLst>
              </a:rPr>
              <a:t>F</a:t>
            </a:r>
            <a:r>
              <a:rPr lang="en-US" sz="4800" smtClean="0">
                <a:effectLst>
                  <a:outerShdw blurRad="38100" dist="38100" dir="2700000" algn="tl">
                    <a:srgbClr val="DDDDDD"/>
                  </a:outerShdw>
                </a:effectLst>
                <a:latin typeface="Arial Narrow" pitchFamily="-72" charset="0"/>
                <a:ea typeface="Arial Narrow" pitchFamily="-72" charset="0"/>
                <a:cs typeface="Arial Narrow" pitchFamily="-72" charset="0"/>
              </a:rPr>
              <a:t>ew absolutes apply to OB</a:t>
            </a:r>
            <a:endParaRPr lang="en-US" sz="4800" b="1" smtClean="0">
              <a:effectLst>
                <a:outerShdw blurRad="38100" dist="38100" dir="2700000" algn="tl">
                  <a:srgbClr val="DDDDDD"/>
                </a:outerShdw>
              </a:effectLst>
              <a:latin typeface="Arial Narrow" pitchFamily="-72" charset="0"/>
              <a:ea typeface="Arial Narrow" pitchFamily="-72" charset="0"/>
              <a:cs typeface="Arial Narrow" pitchFamily="-72" charset="0"/>
            </a:endParaRPr>
          </a:p>
        </p:txBody>
      </p:sp>
      <p:sp>
        <p:nvSpPr>
          <p:cNvPr id="11"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3335EBFB-425A-4352-BA99-731B91EF66DA}" type="slidenum">
              <a:rPr lang="en-US"/>
              <a:pPr>
                <a:defRPr/>
              </a:pPr>
              <a:t>16</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6</a:t>
            </a:r>
          </a:p>
        </p:txBody>
      </p:sp>
      <p:sp>
        <p:nvSpPr>
          <p:cNvPr id="47110" name="TextBox 4"/>
          <p:cNvSpPr txBox="1">
            <a:spLocks noChangeArrowheads="1"/>
          </p:cNvSpPr>
          <p:nvPr/>
        </p:nvSpPr>
        <p:spPr bwMode="auto">
          <a:xfrm>
            <a:off x="987425" y="1674813"/>
            <a:ext cx="7391400" cy="1187450"/>
          </a:xfrm>
          <a:prstGeom prst="rect">
            <a:avLst/>
          </a:prstGeom>
          <a:noFill/>
          <a:ln w="9525">
            <a:noFill/>
            <a:miter lim="800000"/>
            <a:headEnd/>
            <a:tailEnd/>
          </a:ln>
        </p:spPr>
        <p:txBody>
          <a:bodyPr>
            <a:spAutoFit/>
          </a:bodyPr>
          <a:lstStyle/>
          <a:p>
            <a:r>
              <a:rPr lang="en-US" b="0">
                <a:cs typeface="Arial" charset="0"/>
              </a:rPr>
              <a:t>Situational factors that make the main relationship between two variables change—e.g., the relationship may hold for one condition but not another.</a:t>
            </a:r>
          </a:p>
        </p:txBody>
      </p:sp>
      <p:pic>
        <p:nvPicPr>
          <p:cNvPr id="47111" name="Content Placeholder 3"/>
          <p:cNvPicPr>
            <a:picLocks noChangeArrowheads="1"/>
          </p:cNvPicPr>
          <p:nvPr/>
        </p:nvPicPr>
        <p:blipFill>
          <a:blip r:embed="rId3"/>
          <a:srcRect/>
          <a:stretch>
            <a:fillRect/>
          </a:stretch>
        </p:blipFill>
        <p:spPr bwMode="auto">
          <a:xfrm>
            <a:off x="1143000" y="3127375"/>
            <a:ext cx="6796088" cy="29384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49154" name="Content Placeholder 2"/>
          <p:cNvSpPr>
            <a:spLocks noGrp="1"/>
          </p:cNvSpPr>
          <p:nvPr>
            <p:ph idx="1"/>
          </p:nvPr>
        </p:nvSpPr>
        <p:spPr>
          <a:xfrm>
            <a:off x="457200" y="2057400"/>
            <a:ext cx="8229600" cy="4664075"/>
          </a:xfrm>
        </p:spPr>
        <p:txBody>
          <a:bodyPr/>
          <a:lstStyle/>
          <a:p>
            <a:pPr lvl="1" eaLnBrk="1" hangingPunct="1"/>
            <a:r>
              <a:rPr lang="en-US" b="1" smtClean="0">
                <a:ea typeface="ＭＳ Ｐゴシック" pitchFamily="34" charset="-128"/>
              </a:rPr>
              <a:t>Responding to Economic Pressure</a:t>
            </a:r>
          </a:p>
          <a:p>
            <a:pPr lvl="2" eaLnBrk="1" hangingPunct="1"/>
            <a:r>
              <a:rPr lang="en-US" sz="2800" b="1" smtClean="0">
                <a:ea typeface="ＭＳ Ｐゴシック" pitchFamily="34" charset="-128"/>
              </a:rPr>
              <a:t>In economic tough times, effective management is an asset.</a:t>
            </a:r>
          </a:p>
          <a:p>
            <a:pPr lvl="2" eaLnBrk="1" hangingPunct="1"/>
            <a:r>
              <a:rPr lang="en-US" sz="2800" b="1" smtClean="0">
                <a:ea typeface="ＭＳ Ｐゴシック" pitchFamily="34" charset="-128"/>
              </a:rPr>
              <a:t>In good times, understanding how to reward, satisfy, and retain employees is at a premium. In bad times, issues like stress, decision making, and coping come to the fore.</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0AE9C17B-34BE-45F1-890B-C1960A8969DE}" type="slidenum">
              <a:rPr lang="en-US"/>
              <a:pPr>
                <a:defRPr/>
              </a:pPr>
              <a:t>17</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51202" name="Content Placeholder 2"/>
          <p:cNvSpPr>
            <a:spLocks noGrp="1"/>
          </p:cNvSpPr>
          <p:nvPr>
            <p:ph idx="1"/>
          </p:nvPr>
        </p:nvSpPr>
        <p:spPr>
          <a:xfrm>
            <a:off x="457200" y="2057400"/>
            <a:ext cx="8229600" cy="4664075"/>
          </a:xfrm>
        </p:spPr>
        <p:txBody>
          <a:bodyPr/>
          <a:lstStyle/>
          <a:p>
            <a:pPr lvl="1" eaLnBrk="1" hangingPunct="1"/>
            <a:r>
              <a:rPr lang="en-US" sz="3200" b="1" smtClean="0">
                <a:ea typeface="ＭＳ Ｐゴシック" pitchFamily="34" charset="-128"/>
              </a:rPr>
              <a:t>Responding to Globalization</a:t>
            </a:r>
          </a:p>
          <a:p>
            <a:pPr lvl="2" eaLnBrk="1" hangingPunct="1"/>
            <a:r>
              <a:rPr lang="en-US" sz="3200" b="1" smtClean="0">
                <a:ea typeface="ＭＳ Ｐゴシック" pitchFamily="34" charset="-128"/>
              </a:rPr>
              <a:t>increased Foreign Assignments</a:t>
            </a:r>
          </a:p>
          <a:p>
            <a:pPr lvl="2" eaLnBrk="1" hangingPunct="1"/>
            <a:r>
              <a:rPr lang="en-US" sz="3200" b="1" smtClean="0">
                <a:ea typeface="ＭＳ Ｐゴシック" pitchFamily="34" charset="-128"/>
              </a:rPr>
              <a:t>working with People from Different Cultures</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37B56DA6-A93F-498C-A839-7486990179B6}" type="slidenum">
              <a:rPr lang="en-US"/>
              <a:pPr>
                <a:defRPr/>
              </a:pPr>
              <a:t>18</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53250" name="Content Placeholder 2"/>
          <p:cNvSpPr>
            <a:spLocks noGrp="1"/>
          </p:cNvSpPr>
          <p:nvPr>
            <p:ph idx="1"/>
          </p:nvPr>
        </p:nvSpPr>
        <p:spPr>
          <a:xfrm>
            <a:off x="457200" y="2057400"/>
            <a:ext cx="8229600" cy="4664075"/>
          </a:xfrm>
        </p:spPr>
        <p:txBody>
          <a:bodyPr/>
          <a:lstStyle/>
          <a:p>
            <a:pPr lvl="1" eaLnBrk="1" hangingPunct="1"/>
            <a:r>
              <a:rPr lang="en-US" b="1" smtClean="0">
                <a:ea typeface="ＭＳ Ｐゴシック" pitchFamily="34" charset="-128"/>
              </a:rPr>
              <a:t>Managing Workforce Diversity</a:t>
            </a:r>
          </a:p>
          <a:p>
            <a:pPr lvl="2" eaLnBrk="1" hangingPunct="1"/>
            <a:r>
              <a:rPr lang="en-US" sz="2800" b="1" smtClean="0">
                <a:ea typeface="ＭＳ Ｐゴシック" pitchFamily="34" charset="-128"/>
              </a:rPr>
              <a:t>Workforce diversity acknowledges a </a:t>
            </a:r>
          </a:p>
          <a:p>
            <a:pPr lvl="3" eaLnBrk="1" hangingPunct="1"/>
            <a:r>
              <a:rPr lang="en-US" sz="2600" b="1" smtClean="0">
                <a:ea typeface="ＭＳ Ｐゴシック" pitchFamily="34" charset="-128"/>
              </a:rPr>
              <a:t>workforce of women and men; </a:t>
            </a:r>
          </a:p>
          <a:p>
            <a:pPr lvl="3" eaLnBrk="1" hangingPunct="1"/>
            <a:r>
              <a:rPr lang="en-US" sz="2600" b="1" smtClean="0">
                <a:ea typeface="ＭＳ Ｐゴシック" pitchFamily="34" charset="-128"/>
              </a:rPr>
              <a:t>many racial and ethnic groups; </a:t>
            </a:r>
          </a:p>
          <a:p>
            <a:pPr lvl="3" eaLnBrk="1" hangingPunct="1"/>
            <a:r>
              <a:rPr lang="en-US" sz="2600" b="1" smtClean="0">
                <a:ea typeface="ＭＳ Ｐゴシック" pitchFamily="34" charset="-128"/>
              </a:rPr>
              <a:t>individuals with a variety of physical or psychological abilities; </a:t>
            </a:r>
          </a:p>
          <a:p>
            <a:pPr lvl="3" eaLnBrk="1" hangingPunct="1"/>
            <a:r>
              <a:rPr lang="en-US" sz="2600" b="1" smtClean="0">
                <a:ea typeface="ＭＳ Ｐゴシック" pitchFamily="34" charset="-128"/>
              </a:rPr>
              <a:t>and people who differ in age and sexual orientation.</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FA3A5ED8-D0F3-4088-9B6F-94C6FDABAB27}" type="slidenum">
              <a:rPr lang="en-US"/>
              <a:pPr>
                <a:defRPr/>
              </a:pPr>
              <a:t>19</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r" eaLnBrk="1" hangingPunct="1"/>
            <a:r>
              <a:rPr lang="en-US" b="1" smtClean="0">
                <a:ea typeface="ＭＳ Ｐゴシック" pitchFamily="34" charset="-128"/>
              </a:rPr>
              <a:t>Chapter 1 Learning Objectives</a:t>
            </a:r>
          </a:p>
        </p:txBody>
      </p:sp>
      <p:sp>
        <p:nvSpPr>
          <p:cNvPr id="3" name="Content Placeholder 2"/>
          <p:cNvSpPr>
            <a:spLocks noGrp="1"/>
          </p:cNvSpPr>
          <p:nvPr>
            <p:ph idx="1"/>
          </p:nvPr>
        </p:nvSpPr>
        <p:spPr>
          <a:xfrm>
            <a:off x="185738" y="1712913"/>
            <a:ext cx="8958262" cy="4643437"/>
          </a:xfrm>
        </p:spPr>
        <p:txBody>
          <a:bodyPr>
            <a:normAutofit/>
          </a:bodyPr>
          <a:lstStyle/>
          <a:p>
            <a:pPr eaLnBrk="1" hangingPunct="1">
              <a:lnSpc>
                <a:spcPct val="80000"/>
              </a:lnSpc>
              <a:buFont typeface="Arial" charset="0"/>
              <a:buNone/>
            </a:pPr>
            <a:r>
              <a:rPr lang="en-US" sz="2600" b="1" smtClean="0">
                <a:ea typeface="ＭＳ Ｐゴシック" pitchFamily="34" charset="-128"/>
              </a:rPr>
              <a:t>After studying this chapter you should be able to:</a:t>
            </a:r>
          </a:p>
          <a:p>
            <a:pPr eaLnBrk="1" hangingPunct="1">
              <a:lnSpc>
                <a:spcPct val="80000"/>
              </a:lnSpc>
            </a:pPr>
            <a:r>
              <a:rPr lang="en-US" sz="2600" b="1" smtClean="0">
                <a:ea typeface="ＭＳ Ｐゴシック" pitchFamily="34" charset="-128"/>
              </a:rPr>
              <a:t>Demonstrate the importance of interpersonal skills in the workplace.</a:t>
            </a:r>
          </a:p>
          <a:p>
            <a:pPr eaLnBrk="1" hangingPunct="1">
              <a:lnSpc>
                <a:spcPct val="80000"/>
              </a:lnSpc>
            </a:pPr>
            <a:r>
              <a:rPr lang="en-US" sz="2600" b="1" smtClean="0">
                <a:ea typeface="ＭＳ Ｐゴシック" pitchFamily="34" charset="-128"/>
              </a:rPr>
              <a:t>Describe the manager’s functions, roles and skills.</a:t>
            </a:r>
          </a:p>
          <a:p>
            <a:pPr eaLnBrk="1" hangingPunct="1">
              <a:lnSpc>
                <a:spcPct val="80000"/>
              </a:lnSpc>
            </a:pPr>
            <a:r>
              <a:rPr lang="en-US" sz="2600" b="1" smtClean="0">
                <a:ea typeface="ＭＳ Ｐゴシック" pitchFamily="34" charset="-128"/>
              </a:rPr>
              <a:t>Define </a:t>
            </a:r>
            <a:r>
              <a:rPr lang="en-US" sz="2600" b="1" i="1" smtClean="0">
                <a:ea typeface="ＭＳ Ｐゴシック" pitchFamily="34" charset="-128"/>
              </a:rPr>
              <a:t>organizational behavior (OB).</a:t>
            </a:r>
            <a:endParaRPr lang="en-US" sz="2600" b="1" smtClean="0">
              <a:ea typeface="ＭＳ Ｐゴシック" pitchFamily="34" charset="-128"/>
            </a:endParaRPr>
          </a:p>
          <a:p>
            <a:pPr eaLnBrk="1" hangingPunct="1">
              <a:lnSpc>
                <a:spcPct val="80000"/>
              </a:lnSpc>
            </a:pPr>
            <a:r>
              <a:rPr lang="en-US" sz="2600" b="1" smtClean="0">
                <a:ea typeface="ＭＳ Ｐゴシック" pitchFamily="34" charset="-128"/>
              </a:rPr>
              <a:t>Show the value to OB of systematic study.</a:t>
            </a:r>
          </a:p>
          <a:p>
            <a:pPr eaLnBrk="1" hangingPunct="1">
              <a:lnSpc>
                <a:spcPct val="80000"/>
              </a:lnSpc>
            </a:pPr>
            <a:r>
              <a:rPr lang="en-US" sz="2600" b="1" smtClean="0">
                <a:ea typeface="ＭＳ Ｐゴシック" pitchFamily="34" charset="-128"/>
              </a:rPr>
              <a:t>Identify the major behavioral science disciplines that contribute to OB.</a:t>
            </a:r>
          </a:p>
          <a:p>
            <a:pPr eaLnBrk="1" hangingPunct="1">
              <a:lnSpc>
                <a:spcPct val="80000"/>
              </a:lnSpc>
            </a:pPr>
            <a:r>
              <a:rPr lang="en-US" sz="2600" b="1" smtClean="0">
                <a:ea typeface="ＭＳ Ｐゴシック" pitchFamily="34" charset="-128"/>
              </a:rPr>
              <a:t>Demonstrate why few absolutes apply to OB.</a:t>
            </a:r>
          </a:p>
          <a:p>
            <a:pPr eaLnBrk="1" hangingPunct="1">
              <a:lnSpc>
                <a:spcPct val="80000"/>
              </a:lnSpc>
            </a:pPr>
            <a:r>
              <a:rPr lang="en-US" sz="2600" b="1" smtClean="0">
                <a:ea typeface="ＭＳ Ｐゴシック" pitchFamily="34" charset="-128"/>
              </a:rPr>
              <a:t>Identify the challenges and opportunities managers have in applying OB concepts.</a:t>
            </a:r>
          </a:p>
          <a:p>
            <a:pPr eaLnBrk="1" hangingPunct="1">
              <a:lnSpc>
                <a:spcPct val="80000"/>
              </a:lnSpc>
            </a:pPr>
            <a:r>
              <a:rPr lang="en-US" sz="2600" b="1" smtClean="0">
                <a:ea typeface="ＭＳ Ｐゴシック" pitchFamily="34" charset="-128"/>
              </a:rPr>
              <a:t>Compare the three levels of analysis in this book’s OB model. </a:t>
            </a:r>
          </a:p>
          <a:p>
            <a:pPr eaLnBrk="1" hangingPunct="1">
              <a:lnSpc>
                <a:spcPct val="80000"/>
              </a:lnSpc>
              <a:buFont typeface="Calibri" pitchFamily="34" charset="0"/>
              <a:buAutoNum type="arabicPeriod"/>
            </a:pPr>
            <a:endParaRPr lang="en-US" sz="2600" b="1" smtClean="0">
              <a:ea typeface="ＭＳ Ｐゴシック" pitchFamily="34" charset="-128"/>
            </a:endParaRPr>
          </a:p>
        </p:txBody>
      </p:sp>
      <p:sp>
        <p:nvSpPr>
          <p:cNvPr id="5"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1-</a:t>
            </a:r>
            <a:fld id="{01ADD8E1-C4C5-4F71-8B8F-F40FED1F5D5B}"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55298" name="Content Placeholder 2"/>
          <p:cNvSpPr>
            <a:spLocks noGrp="1"/>
          </p:cNvSpPr>
          <p:nvPr>
            <p:ph idx="1"/>
          </p:nvPr>
        </p:nvSpPr>
        <p:spPr>
          <a:xfrm>
            <a:off x="457200" y="2057400"/>
            <a:ext cx="8229600" cy="4664075"/>
          </a:xfrm>
        </p:spPr>
        <p:txBody>
          <a:bodyPr/>
          <a:lstStyle/>
          <a:p>
            <a:pPr lvl="1" eaLnBrk="1" hangingPunct="1"/>
            <a:r>
              <a:rPr lang="en-US" b="1" smtClean="0">
                <a:ea typeface="ＭＳ Ｐゴシック" pitchFamily="34" charset="-128"/>
              </a:rPr>
              <a:t>Improving Customer Service</a:t>
            </a:r>
          </a:p>
          <a:p>
            <a:pPr lvl="2" eaLnBrk="1" hangingPunct="1"/>
            <a:r>
              <a:rPr lang="en-US" sz="2800" b="1" smtClean="0">
                <a:ea typeface="ＭＳ Ｐゴシック" pitchFamily="34" charset="-128"/>
              </a:rPr>
              <a:t>Today the majority of employees in developed countries work in service jobs. </a:t>
            </a:r>
          </a:p>
          <a:p>
            <a:pPr lvl="2" eaLnBrk="1" hangingPunct="1"/>
            <a:r>
              <a:rPr lang="en-US" sz="2800" b="1" smtClean="0">
                <a:ea typeface="ＭＳ Ｐゴシック" pitchFamily="34" charset="-128"/>
              </a:rPr>
              <a:t>Employee attitudes and behavior are associated with customer satisfaction. </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57AA8FD2-8111-4E59-96A1-AFD73EA777E7}" type="slidenum">
              <a:rPr lang="en-US"/>
              <a:pPr>
                <a:defRPr/>
              </a:pPr>
              <a:t>20</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57346" name="Content Placeholder 2"/>
          <p:cNvSpPr>
            <a:spLocks noGrp="1"/>
          </p:cNvSpPr>
          <p:nvPr>
            <p:ph idx="1"/>
          </p:nvPr>
        </p:nvSpPr>
        <p:spPr>
          <a:xfrm>
            <a:off x="457200" y="2057400"/>
            <a:ext cx="8229600" cy="4664075"/>
          </a:xfrm>
        </p:spPr>
        <p:txBody>
          <a:bodyPr/>
          <a:lstStyle/>
          <a:p>
            <a:pPr lvl="1" eaLnBrk="1" hangingPunct="1"/>
            <a:r>
              <a:rPr lang="en-US" b="1" smtClean="0">
                <a:ea typeface="ＭＳ Ｐゴシック" pitchFamily="34" charset="-128"/>
              </a:rPr>
              <a:t>Improving People Skills</a:t>
            </a:r>
          </a:p>
          <a:p>
            <a:pPr lvl="2" eaLnBrk="1" hangingPunct="1"/>
            <a:r>
              <a:rPr lang="en-US" sz="2800" b="1" smtClean="0">
                <a:ea typeface="ＭＳ Ｐゴシック" pitchFamily="34" charset="-128"/>
              </a:rPr>
              <a:t>People skills are essential to managerial effectiveness. </a:t>
            </a:r>
          </a:p>
          <a:p>
            <a:pPr lvl="2" eaLnBrk="1" hangingPunct="1"/>
            <a:r>
              <a:rPr lang="en-US" sz="2800" b="1" smtClean="0">
                <a:ea typeface="ＭＳ Ｐゴシック" pitchFamily="34" charset="-128"/>
              </a:rPr>
              <a:t>OB provides the concepts and theories that allow managers to predict employee behavior in given situations. </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6FA7B322-93E7-45CA-965D-8E6F0FD1E253}" type="slidenum">
              <a:rPr lang="en-US"/>
              <a:pPr>
                <a:defRPr/>
              </a:pPr>
              <a:t>21</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59394" name="Content Placeholder 2"/>
          <p:cNvSpPr>
            <a:spLocks noGrp="1"/>
          </p:cNvSpPr>
          <p:nvPr>
            <p:ph idx="1"/>
          </p:nvPr>
        </p:nvSpPr>
        <p:spPr>
          <a:xfrm>
            <a:off x="457200" y="2057400"/>
            <a:ext cx="8229600" cy="4664075"/>
          </a:xfrm>
        </p:spPr>
        <p:txBody>
          <a:bodyPr/>
          <a:lstStyle/>
          <a:p>
            <a:pPr lvl="1" eaLnBrk="1" hangingPunct="1"/>
            <a:r>
              <a:rPr lang="en-US" b="1" smtClean="0">
                <a:ea typeface="ＭＳ Ｐゴシック" pitchFamily="34" charset="-128"/>
              </a:rPr>
              <a:t>Stimulating Innovation and Change</a:t>
            </a:r>
          </a:p>
          <a:p>
            <a:pPr lvl="2" eaLnBrk="1" hangingPunct="1"/>
            <a:r>
              <a:rPr lang="en-US" sz="2800" b="1" smtClean="0">
                <a:ea typeface="ＭＳ Ｐゴシック" pitchFamily="34" charset="-128"/>
              </a:rPr>
              <a:t>Successful organizations must foster innovation and master the art of change. </a:t>
            </a:r>
          </a:p>
          <a:p>
            <a:pPr lvl="2" eaLnBrk="1" hangingPunct="1"/>
            <a:r>
              <a:rPr lang="en-US" sz="2800" b="1" smtClean="0">
                <a:ea typeface="ＭＳ Ｐゴシック" pitchFamily="34" charset="-128"/>
              </a:rPr>
              <a:t>Employees can be the impetus for innovation and change or a major stumbling block. </a:t>
            </a:r>
          </a:p>
          <a:p>
            <a:pPr lvl="2" eaLnBrk="1" hangingPunct="1"/>
            <a:r>
              <a:rPr lang="en-US" sz="2800" b="1" smtClean="0">
                <a:ea typeface="ＭＳ Ｐゴシック" pitchFamily="34" charset="-128"/>
              </a:rPr>
              <a:t>Managers must stimulate employees’ creativity and tolerance for change. </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0C5DA8B6-5437-4F60-BBE8-2836487CB976}" type="slidenum">
              <a:rPr lang="en-US"/>
              <a:pPr>
                <a:defRPr/>
              </a:pPr>
              <a:t>22</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61442" name="Content Placeholder 2"/>
          <p:cNvSpPr>
            <a:spLocks noGrp="1"/>
          </p:cNvSpPr>
          <p:nvPr>
            <p:ph idx="1"/>
          </p:nvPr>
        </p:nvSpPr>
        <p:spPr>
          <a:xfrm>
            <a:off x="457200" y="2057400"/>
            <a:ext cx="8229600" cy="4664075"/>
          </a:xfrm>
        </p:spPr>
        <p:txBody>
          <a:bodyPr/>
          <a:lstStyle/>
          <a:p>
            <a:pPr lvl="1" eaLnBrk="1" hangingPunct="1"/>
            <a:r>
              <a:rPr lang="en-US" sz="2400" b="1" smtClean="0">
                <a:ea typeface="ＭＳ Ｐゴシック" pitchFamily="34" charset="-128"/>
              </a:rPr>
              <a:t>Coping with “Temporariness”</a:t>
            </a:r>
          </a:p>
          <a:p>
            <a:pPr lvl="2" eaLnBrk="1" hangingPunct="1"/>
            <a:r>
              <a:rPr lang="en-US" b="1" smtClean="0">
                <a:ea typeface="ＭＳ Ｐゴシック" pitchFamily="34" charset="-128"/>
              </a:rPr>
              <a:t>Organizations must be flexible and fast in order to survive. </a:t>
            </a:r>
          </a:p>
          <a:p>
            <a:pPr lvl="2" eaLnBrk="1" hangingPunct="1"/>
            <a:r>
              <a:rPr lang="en-US" b="1" smtClean="0">
                <a:ea typeface="ＭＳ Ｐゴシック" pitchFamily="34" charset="-128"/>
              </a:rPr>
              <a:t>Managers and employees must learn to cope with temporariness. </a:t>
            </a:r>
          </a:p>
          <a:p>
            <a:pPr lvl="2" eaLnBrk="1" hangingPunct="1"/>
            <a:r>
              <a:rPr lang="en-US" b="1" smtClean="0">
                <a:ea typeface="ＭＳ Ｐゴシック" pitchFamily="34" charset="-128"/>
              </a:rPr>
              <a:t>Learning to live with flexibility, spontaneity, and unpredictability. </a:t>
            </a:r>
          </a:p>
          <a:p>
            <a:pPr lvl="2" eaLnBrk="1" hangingPunct="1"/>
            <a:r>
              <a:rPr lang="en-US" b="1" smtClean="0">
                <a:ea typeface="ＭＳ Ｐゴシック" pitchFamily="34" charset="-128"/>
              </a:rPr>
              <a:t>OB provides help in understanding a work world of continual change, how to overcome resistance to change, and how to create an organizational culture that thrives on change. </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CF8BA7DF-9615-47BE-B887-FABB74978899}" type="slidenum">
              <a:rPr lang="en-US"/>
              <a:pPr>
                <a:defRPr/>
              </a:pPr>
              <a:t>23</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63490" name="Content Placeholder 2"/>
          <p:cNvSpPr>
            <a:spLocks noGrp="1"/>
          </p:cNvSpPr>
          <p:nvPr>
            <p:ph idx="1"/>
          </p:nvPr>
        </p:nvSpPr>
        <p:spPr>
          <a:xfrm>
            <a:off x="457200" y="2057400"/>
            <a:ext cx="8229600" cy="4664075"/>
          </a:xfrm>
        </p:spPr>
        <p:txBody>
          <a:bodyPr/>
          <a:lstStyle/>
          <a:p>
            <a:pPr lvl="1" eaLnBrk="1" hangingPunct="1"/>
            <a:r>
              <a:rPr lang="en-US" b="1" smtClean="0">
                <a:ea typeface="ＭＳ Ｐゴシック" pitchFamily="34" charset="-128"/>
              </a:rPr>
              <a:t>Working in Networked Organizations</a:t>
            </a:r>
          </a:p>
          <a:p>
            <a:pPr lvl="2" eaLnBrk="1" hangingPunct="1"/>
            <a:r>
              <a:rPr lang="en-US" sz="2800" b="1" smtClean="0">
                <a:ea typeface="ＭＳ Ｐゴシック" pitchFamily="34" charset="-128"/>
              </a:rPr>
              <a:t>Networked organizations are becoming more pronounced. </a:t>
            </a:r>
          </a:p>
          <a:p>
            <a:pPr lvl="2" eaLnBrk="1" hangingPunct="1"/>
            <a:r>
              <a:rPr lang="en-US" sz="2800" b="1" smtClean="0">
                <a:ea typeface="ＭＳ Ｐゴシック" pitchFamily="34" charset="-128"/>
              </a:rPr>
              <a:t>A manager’s job is fundamentally different in networked organizations. Challenges of motivating and leading “online” require different techniques. </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F1E9A623-224B-4D4C-8347-ED0FD5A1403E}" type="slidenum">
              <a:rPr lang="en-US"/>
              <a:pPr>
                <a:defRPr/>
              </a:pPr>
              <a:t>24</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65538" name="Content Placeholder 2"/>
          <p:cNvSpPr>
            <a:spLocks noGrp="1"/>
          </p:cNvSpPr>
          <p:nvPr>
            <p:ph idx="1"/>
          </p:nvPr>
        </p:nvSpPr>
        <p:spPr>
          <a:xfrm>
            <a:off x="457200" y="2057400"/>
            <a:ext cx="8229600" cy="4664075"/>
          </a:xfrm>
        </p:spPr>
        <p:txBody>
          <a:bodyPr/>
          <a:lstStyle/>
          <a:p>
            <a:pPr lvl="1" eaLnBrk="1" hangingPunct="1"/>
            <a:r>
              <a:rPr lang="en-US" sz="2400" b="1" smtClean="0">
                <a:ea typeface="ＭＳ Ｐゴシック" pitchFamily="34" charset="-128"/>
              </a:rPr>
              <a:t>Helping Employees Balance Work-Life Conflicts</a:t>
            </a:r>
          </a:p>
          <a:p>
            <a:pPr lvl="2" eaLnBrk="1" hangingPunct="1"/>
            <a:r>
              <a:rPr lang="en-US" b="1" smtClean="0">
                <a:ea typeface="ＭＳ Ｐゴシック" pitchFamily="34" charset="-128"/>
              </a:rPr>
              <a:t>The creation of the global workforce means work no longer sleeps. </a:t>
            </a:r>
          </a:p>
          <a:p>
            <a:pPr lvl="2" eaLnBrk="1" hangingPunct="1"/>
            <a:r>
              <a:rPr lang="en-US" b="1" smtClean="0">
                <a:ea typeface="ＭＳ Ｐゴシック" pitchFamily="34" charset="-128"/>
              </a:rPr>
              <a:t>Communication technology has provided a vehicle for working at any time or any place. </a:t>
            </a:r>
          </a:p>
          <a:p>
            <a:pPr lvl="2" eaLnBrk="1" hangingPunct="1"/>
            <a:r>
              <a:rPr lang="en-US" b="1" smtClean="0">
                <a:ea typeface="ＭＳ Ｐゴシック" pitchFamily="34" charset="-128"/>
              </a:rPr>
              <a:t>Employees are working longer hours per week.</a:t>
            </a:r>
          </a:p>
          <a:p>
            <a:pPr lvl="2" eaLnBrk="1" hangingPunct="1"/>
            <a:r>
              <a:rPr lang="en-US" b="1" smtClean="0">
                <a:ea typeface="ＭＳ Ｐゴシック" pitchFamily="34" charset="-128"/>
              </a:rPr>
              <a:t>The lifestyles of families have changed—creating conflict.</a:t>
            </a:r>
          </a:p>
          <a:p>
            <a:pPr lvl="2" eaLnBrk="1" hangingPunct="1"/>
            <a:r>
              <a:rPr lang="en-US" b="1" smtClean="0">
                <a:ea typeface="ＭＳ Ｐゴシック" pitchFamily="34" charset="-128"/>
              </a:rPr>
              <a:t>Balancing work and life demands now surpasses job security as an employee priority.</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84EB7427-5A25-4D75-AEE3-5963AF5D19A5}" type="slidenum">
              <a:rPr lang="en-US"/>
              <a:pPr>
                <a:defRPr/>
              </a:pPr>
              <a:t>25</a:t>
            </a:fld>
            <a:endParaRPr lang="en-US" dirty="0"/>
          </a:p>
        </p:txBody>
      </p:sp>
      <p:sp>
        <p:nvSpPr>
          <p:cNvPr id="6" name="Oval 5"/>
          <p:cNvSpPr/>
          <p:nvPr/>
        </p:nvSpPr>
        <p:spPr>
          <a:xfrm>
            <a:off x="236538"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67586" name="Content Placeholder 2"/>
          <p:cNvSpPr>
            <a:spLocks noGrp="1"/>
          </p:cNvSpPr>
          <p:nvPr>
            <p:ph idx="1"/>
          </p:nvPr>
        </p:nvSpPr>
        <p:spPr>
          <a:xfrm>
            <a:off x="457200" y="2057400"/>
            <a:ext cx="8229600" cy="4664075"/>
          </a:xfrm>
        </p:spPr>
        <p:txBody>
          <a:bodyPr/>
          <a:lstStyle/>
          <a:p>
            <a:pPr lvl="1" eaLnBrk="1" hangingPunct="1"/>
            <a:r>
              <a:rPr lang="en-US" sz="2400" b="1" smtClean="0">
                <a:ea typeface="ＭＳ Ｐゴシック" pitchFamily="34" charset="-128"/>
              </a:rPr>
              <a:t>Creating a Positive Work Environment</a:t>
            </a:r>
          </a:p>
          <a:p>
            <a:pPr lvl="2" eaLnBrk="1" hangingPunct="1"/>
            <a:r>
              <a:rPr lang="en-US" b="1" smtClean="0">
                <a:ea typeface="ＭＳ Ｐゴシック" pitchFamily="34" charset="-128"/>
              </a:rPr>
              <a:t>Organizations have realized creating a positive work environment can be a competitive advantage.</a:t>
            </a:r>
          </a:p>
          <a:p>
            <a:pPr lvl="2" eaLnBrk="1" hangingPunct="1"/>
            <a:r>
              <a:rPr lang="en-US" b="1" smtClean="0">
                <a:ea typeface="ＭＳ Ｐゴシック" pitchFamily="34" charset="-128"/>
              </a:rPr>
              <a:t>Positive organizational scholarship or behavior studies what is ‘good’ about organizations.</a:t>
            </a:r>
          </a:p>
          <a:p>
            <a:pPr lvl="2" eaLnBrk="1" hangingPunct="1"/>
            <a:r>
              <a:rPr lang="en-US" b="1" smtClean="0">
                <a:ea typeface="ＭＳ Ｐゴシック" pitchFamily="34" charset="-128"/>
              </a:rPr>
              <a:t>This field of study focuses on employees’ strengths versus their limitations as employees share situations in which they performed at their personal best.</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D665BE38-635B-4533-9CA9-690B6BF1C0E3}" type="slidenum">
              <a:rPr lang="en-US"/>
              <a:pPr>
                <a:defRPr/>
              </a:pPr>
              <a:t>26</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algn="r" eaLnBrk="1" hangingPunct="1"/>
            <a:r>
              <a:rPr lang="en-US" sz="3600" b="1" smtClean="0">
                <a:ea typeface="ＭＳ Ｐゴシック" pitchFamily="34" charset="-128"/>
              </a:rPr>
              <a:t>Identify the challenges and</a:t>
            </a:r>
            <a:br>
              <a:rPr lang="en-US" sz="3600" b="1" smtClean="0">
                <a:ea typeface="ＭＳ Ｐゴシック" pitchFamily="34" charset="-128"/>
              </a:rPr>
            </a:br>
            <a:r>
              <a:rPr lang="en-US" sz="3600" b="1" smtClean="0">
                <a:ea typeface="ＭＳ Ｐゴシック" pitchFamily="34" charset="-128"/>
              </a:rPr>
              <a:t> opportunities of OB concepts </a:t>
            </a:r>
          </a:p>
        </p:txBody>
      </p:sp>
      <p:sp>
        <p:nvSpPr>
          <p:cNvPr id="69634" name="Content Placeholder 2"/>
          <p:cNvSpPr>
            <a:spLocks noGrp="1"/>
          </p:cNvSpPr>
          <p:nvPr>
            <p:ph idx="1"/>
          </p:nvPr>
        </p:nvSpPr>
        <p:spPr>
          <a:xfrm>
            <a:off x="457200" y="2057400"/>
            <a:ext cx="8229600" cy="4664075"/>
          </a:xfrm>
        </p:spPr>
        <p:txBody>
          <a:bodyPr/>
          <a:lstStyle/>
          <a:p>
            <a:pPr lvl="1" eaLnBrk="1" hangingPunct="1"/>
            <a:r>
              <a:rPr lang="en-US" sz="2400" b="1" smtClean="0">
                <a:ea typeface="ＭＳ Ｐゴシック" pitchFamily="34" charset="-128"/>
              </a:rPr>
              <a:t>Improving Ethical Behavior</a:t>
            </a:r>
          </a:p>
          <a:p>
            <a:pPr lvl="2" eaLnBrk="1" hangingPunct="1"/>
            <a:r>
              <a:rPr lang="en-US" b="1" smtClean="0">
                <a:ea typeface="ＭＳ Ｐゴシック" pitchFamily="34" charset="-128"/>
              </a:rPr>
              <a:t>Ethical dilemmas are situations in which an individual is required to define right and wrong conduct.</a:t>
            </a:r>
          </a:p>
          <a:p>
            <a:pPr lvl="2" eaLnBrk="1" hangingPunct="1"/>
            <a:r>
              <a:rPr lang="en-US" b="1" smtClean="0">
                <a:ea typeface="ＭＳ Ｐゴシック" pitchFamily="34" charset="-128"/>
              </a:rPr>
              <a:t>Good ethical behavior is not so easily defined. </a:t>
            </a:r>
          </a:p>
          <a:p>
            <a:pPr lvl="2" eaLnBrk="1" hangingPunct="1"/>
            <a:r>
              <a:rPr lang="en-US" b="1" smtClean="0">
                <a:ea typeface="ＭＳ Ｐゴシック" pitchFamily="34" charset="-128"/>
              </a:rPr>
              <a:t>Organizations are distributing codes of ethics to guide employees through ethical dilemmas. </a:t>
            </a:r>
          </a:p>
          <a:p>
            <a:pPr lvl="2" eaLnBrk="1" hangingPunct="1"/>
            <a:r>
              <a:rPr lang="en-US" b="1" smtClean="0">
                <a:ea typeface="ＭＳ Ｐゴシック" pitchFamily="34" charset="-128"/>
              </a:rPr>
              <a:t>Managers need to create an ethically healthy climate. </a:t>
            </a:r>
          </a:p>
          <a:p>
            <a:pPr eaLnBrk="1" hangingPunct="1"/>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378261FB-463A-420D-8504-708BD4558173}" type="slidenum">
              <a:rPr lang="en-US"/>
              <a:pPr>
                <a:defRPr/>
              </a:pPr>
              <a:t>27</a:t>
            </a:fld>
            <a:endParaRPr lang="en-US" dirty="0"/>
          </a:p>
        </p:txBody>
      </p:sp>
      <p:sp>
        <p:nvSpPr>
          <p:cNvPr id="6" name="Oval 5"/>
          <p:cNvSpPr/>
          <p:nvPr/>
        </p:nvSpPr>
        <p:spPr>
          <a:xfrm>
            <a:off x="268288"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63" y="0"/>
            <a:ext cx="8229600" cy="1782763"/>
          </a:xfrm>
        </p:spPr>
        <p:txBody>
          <a:bodyPr>
            <a:normAutofit/>
          </a:bodyPr>
          <a:lstStyle/>
          <a:p>
            <a:pPr algn="r" defTabSz="914400" eaLnBrk="1" hangingPunct="1"/>
            <a:r>
              <a:rPr lang="en-US" sz="4800" b="1" smtClean="0">
                <a:effectLst>
                  <a:outerShdw blurRad="38100" dist="38100" dir="2700000" algn="tl">
                    <a:srgbClr val="C0C0C0"/>
                  </a:outerShdw>
                </a:effectLst>
                <a:latin typeface="Arial Narrow" pitchFamily="34" charset="0"/>
                <a:ea typeface="ＭＳ Ｐゴシック" pitchFamily="34" charset="-128"/>
              </a:rPr>
              <a:t>Three levels of analysis </a:t>
            </a:r>
            <a:br>
              <a:rPr lang="en-US" sz="4800" b="1" smtClean="0">
                <a:effectLst>
                  <a:outerShdw blurRad="38100" dist="38100" dir="2700000" algn="tl">
                    <a:srgbClr val="C0C0C0"/>
                  </a:outerShdw>
                </a:effectLst>
                <a:latin typeface="Arial Narrow" pitchFamily="34" charset="0"/>
                <a:ea typeface="ＭＳ Ｐゴシック" pitchFamily="34" charset="-128"/>
              </a:rPr>
            </a:br>
            <a:r>
              <a:rPr lang="en-US" sz="4800" b="1" smtClean="0">
                <a:effectLst>
                  <a:outerShdw blurRad="38100" dist="38100" dir="2700000" algn="tl">
                    <a:srgbClr val="C0C0C0"/>
                  </a:outerShdw>
                </a:effectLst>
                <a:latin typeface="Arial Narrow" pitchFamily="34" charset="0"/>
                <a:ea typeface="ＭＳ Ｐゴシック" pitchFamily="34" charset="-128"/>
              </a:rPr>
              <a:t>in this book’s OB model. </a:t>
            </a:r>
            <a:endParaRPr lang="en-US" b="1" smtClean="0">
              <a:ea typeface="ＭＳ Ｐゴシック" pitchFamily="34" charset="-128"/>
            </a:endParaRPr>
          </a:p>
        </p:txBody>
      </p:sp>
      <p:sp>
        <p:nvSpPr>
          <p:cNvPr id="10"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C9A77971-1E68-4E3D-9FBE-AFA6FADD1E1B}" type="slidenum">
              <a:rPr lang="en-US"/>
              <a:pPr>
                <a:defRPr/>
              </a:pPr>
              <a:t>28</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8</a:t>
            </a:r>
          </a:p>
        </p:txBody>
      </p:sp>
      <p:graphicFrame>
        <p:nvGraphicFramePr>
          <p:cNvPr id="29702" name="Object 6"/>
          <p:cNvGraphicFramePr>
            <a:graphicFrameLocks noChangeAspect="1"/>
          </p:cNvGraphicFramePr>
          <p:nvPr/>
        </p:nvGraphicFramePr>
        <p:xfrm>
          <a:off x="528638" y="2043113"/>
          <a:ext cx="7981950" cy="4127500"/>
        </p:xfrm>
        <a:graphic>
          <a:graphicData uri="http://schemas.openxmlformats.org/presentationml/2006/ole">
            <p:oleObj spid="_x0000_s29702" name="Document" r:id="rId4" imgW="24685714" imgH="16507937" progId="Word.Document.12">
              <p:link updateAutomatic="1"/>
            </p:oleObj>
          </a:graphicData>
        </a:graphic>
      </p:graphicFrame>
      <p:sp>
        <p:nvSpPr>
          <p:cNvPr id="29708" name="TextBox 8"/>
          <p:cNvSpPr txBox="1">
            <a:spLocks noChangeArrowheads="1"/>
          </p:cNvSpPr>
          <p:nvPr/>
        </p:nvSpPr>
        <p:spPr bwMode="auto">
          <a:xfrm>
            <a:off x="5659438" y="6356350"/>
            <a:ext cx="1616075" cy="369888"/>
          </a:xfrm>
          <a:prstGeom prst="rect">
            <a:avLst/>
          </a:prstGeom>
          <a:noFill/>
          <a:ln w="9525">
            <a:noFill/>
            <a:miter lim="800000"/>
            <a:headEnd/>
            <a:tailEnd/>
          </a:ln>
        </p:spPr>
        <p:txBody>
          <a:bodyPr>
            <a:spAutoFit/>
          </a:bodyPr>
          <a:lstStyle/>
          <a:p>
            <a:r>
              <a:rPr lang="en-US" sz="1800" b="0">
                <a:latin typeface="Calibri" pitchFamily="34" charset="0"/>
              </a:rPr>
              <a:t>Exhibit 1-4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eaLnBrk="1" hangingPunct="1"/>
            <a:r>
              <a:rPr lang="en-US" sz="4300" b="1" smtClean="0">
                <a:effectLst>
                  <a:outerShdw blurRad="38100" dist="38100" dir="2700000" algn="tl">
                    <a:srgbClr val="C0C0C0"/>
                  </a:outerShdw>
                </a:effectLst>
                <a:latin typeface="Arial Narrow" pitchFamily="34" charset="0"/>
                <a:ea typeface="ＭＳ Ｐゴシック" pitchFamily="34" charset="-128"/>
              </a:rPr>
              <a:t>Three levels of analysis </a:t>
            </a:r>
            <a:br>
              <a:rPr lang="en-US" sz="4300" b="1" smtClean="0">
                <a:effectLst>
                  <a:outerShdw blurRad="38100" dist="38100" dir="2700000" algn="tl">
                    <a:srgbClr val="C0C0C0"/>
                  </a:outerShdw>
                </a:effectLst>
                <a:latin typeface="Arial Narrow" pitchFamily="34" charset="0"/>
                <a:ea typeface="ＭＳ Ｐゴシック" pitchFamily="34" charset="-128"/>
              </a:rPr>
            </a:br>
            <a:r>
              <a:rPr lang="en-US" sz="4300" b="1" smtClean="0">
                <a:effectLst>
                  <a:outerShdw blurRad="38100" dist="38100" dir="2700000" algn="tl">
                    <a:srgbClr val="C0C0C0"/>
                  </a:outerShdw>
                </a:effectLst>
                <a:latin typeface="Arial Narrow" pitchFamily="34" charset="0"/>
                <a:ea typeface="ＭＳ Ｐゴシック" pitchFamily="34" charset="-128"/>
              </a:rPr>
              <a:t>in this book’s OB model. </a:t>
            </a:r>
            <a:endParaRPr lang="en-US" sz="4000" b="1" smtClean="0">
              <a:ea typeface="ＭＳ Ｐゴシック" pitchFamily="34" charset="-128"/>
            </a:endParaRPr>
          </a:p>
        </p:txBody>
      </p:sp>
      <p:sp>
        <p:nvSpPr>
          <p:cNvPr id="74754" name="Subtitle 9"/>
          <p:cNvSpPr>
            <a:spLocks noGrp="1"/>
          </p:cNvSpPr>
          <p:nvPr>
            <p:ph idx="1"/>
          </p:nvPr>
        </p:nvSpPr>
        <p:spPr>
          <a:xfrm>
            <a:off x="4119563" y="1600200"/>
            <a:ext cx="4567237" cy="4525963"/>
          </a:xfrm>
        </p:spPr>
        <p:txBody>
          <a:bodyPr/>
          <a:lstStyle/>
          <a:p>
            <a:pPr lvl="1" eaLnBrk="1" hangingPunct="1">
              <a:buFont typeface="Arial" charset="0"/>
              <a:buChar char="•"/>
            </a:pPr>
            <a:r>
              <a:rPr lang="en-US" sz="2400" b="1" smtClean="0">
                <a:ea typeface="ＭＳ Ｐゴシック" pitchFamily="34" charset="-128"/>
              </a:rPr>
              <a:t>Inputs</a:t>
            </a:r>
          </a:p>
          <a:p>
            <a:pPr lvl="2" eaLnBrk="1" hangingPunct="1"/>
            <a:r>
              <a:rPr lang="en-US" b="1" smtClean="0">
                <a:ea typeface="ＭＳ Ｐゴシック" pitchFamily="34" charset="-128"/>
              </a:rPr>
              <a:t>Inputs are the variables like personality, group structure, and organizational culture that lead to processes. </a:t>
            </a:r>
          </a:p>
          <a:p>
            <a:pPr lvl="2" eaLnBrk="1" hangingPunct="1"/>
            <a:r>
              <a:rPr lang="en-US" b="1" smtClean="0">
                <a:ea typeface="ＭＳ Ｐゴシック" pitchFamily="34" charset="-128"/>
              </a:rPr>
              <a:t>Group structure, roles, and team responsibilities are typically assigned immediately before or after a group is formed. </a:t>
            </a:r>
          </a:p>
          <a:p>
            <a:pPr eaLnBrk="1" hangingPunct="1"/>
            <a:endParaRPr lang="en-US" b="1" smtClean="0">
              <a:ea typeface="ＭＳ Ｐゴシック" pitchFamily="34" charset="-128"/>
            </a:endParaRPr>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8</a:t>
            </a:r>
          </a:p>
        </p:txBody>
      </p:sp>
      <p:pic>
        <p:nvPicPr>
          <p:cNvPr id="74757" name="Picture 11"/>
          <p:cNvPicPr>
            <a:picLocks noChangeAspect="1"/>
          </p:cNvPicPr>
          <p:nvPr/>
        </p:nvPicPr>
        <p:blipFill>
          <a:blip r:embed="rId3"/>
          <a:srcRect/>
          <a:stretch>
            <a:fillRect/>
          </a:stretch>
        </p:blipFill>
        <p:spPr bwMode="auto">
          <a:xfrm>
            <a:off x="271463" y="1600200"/>
            <a:ext cx="3257550" cy="4432300"/>
          </a:xfrm>
          <a:prstGeom prst="rect">
            <a:avLst/>
          </a:prstGeom>
          <a:noFill/>
          <a:ln w="9525">
            <a:noFill/>
            <a:miter lim="800000"/>
            <a:headEnd/>
            <a:tailEnd/>
          </a:ln>
        </p:spPr>
      </p:pic>
      <p:sp>
        <p:nvSpPr>
          <p:cNvPr id="14"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r>
              <a:rPr lang="en-US" sz="1200" b="0" dirty="0">
                <a:solidFill>
                  <a:schemeClr val="tx1">
                    <a:tint val="75000"/>
                  </a:schemeClr>
                </a:solidFill>
                <a:latin typeface="+mn-lt"/>
                <a:ea typeface="+mn-ea"/>
              </a:rPr>
              <a:t>1-</a:t>
            </a:r>
            <a:fld id="{AEB058A9-C8F8-4DA6-A6F2-4288C6EA3755}" type="slidenum">
              <a:rPr lang="en-US" sz="1200" b="0">
                <a:solidFill>
                  <a:schemeClr val="tx1">
                    <a:tint val="75000"/>
                  </a:schemeClr>
                </a:solidFill>
                <a:latin typeface="+mn-lt"/>
                <a:ea typeface="+mn-ea"/>
              </a:rPr>
              <a:pPr algn="r" fontAlgn="auto">
                <a:spcBef>
                  <a:spcPts val="0"/>
                </a:spcBef>
                <a:spcAft>
                  <a:spcPts val="0"/>
                </a:spcAft>
                <a:defRPr/>
              </a:pPr>
              <a:t>29</a:t>
            </a:fld>
            <a:endParaRPr lang="en-US" sz="1200" b="0" dirty="0">
              <a:solidFill>
                <a:schemeClr val="tx1">
                  <a:tint val="75000"/>
                </a:schemeClr>
              </a:solidFill>
              <a:latin typeface="+mn-lt"/>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r" eaLnBrk="1" hangingPunct="1"/>
            <a:r>
              <a:rPr lang="en-US" sz="3600" b="1" smtClean="0">
                <a:ea typeface="ＭＳ Ｐゴシック" pitchFamily="34" charset="-128"/>
              </a:rPr>
              <a:t>Demonstrate the importance of</a:t>
            </a:r>
            <a:br>
              <a:rPr lang="en-US" sz="3600" b="1" smtClean="0">
                <a:ea typeface="ＭＳ Ｐゴシック" pitchFamily="34" charset="-128"/>
              </a:rPr>
            </a:br>
            <a:r>
              <a:rPr lang="en-US" sz="3600" b="1" smtClean="0">
                <a:ea typeface="ＭＳ Ｐゴシック" pitchFamily="34" charset="-128"/>
              </a:rPr>
              <a:t> interpersonal skills in the workplace</a:t>
            </a:r>
          </a:p>
        </p:txBody>
      </p:sp>
      <p:sp>
        <p:nvSpPr>
          <p:cNvPr id="3" name="Content Placeholder 2"/>
          <p:cNvSpPr>
            <a:spLocks noGrp="1"/>
          </p:cNvSpPr>
          <p:nvPr>
            <p:ph idx="1"/>
          </p:nvPr>
        </p:nvSpPr>
        <p:spPr>
          <a:xfrm>
            <a:off x="457200" y="3178175"/>
            <a:ext cx="8229600" cy="3178175"/>
          </a:xfrm>
        </p:spPr>
        <p:txBody>
          <a:bodyPr>
            <a:normAutofit/>
          </a:bodyPr>
          <a:lstStyle/>
          <a:p>
            <a:pPr lvl="1" eaLnBrk="1" hangingPunct="1">
              <a:lnSpc>
                <a:spcPct val="90000"/>
              </a:lnSpc>
            </a:pPr>
            <a:r>
              <a:rPr lang="en-US" b="1" smtClean="0">
                <a:ea typeface="ＭＳ Ｐゴシック" pitchFamily="34" charset="-128"/>
              </a:rPr>
              <a:t>Understanding OB helping to determine manager effectiveness</a:t>
            </a:r>
          </a:p>
          <a:p>
            <a:pPr lvl="1" eaLnBrk="1" hangingPunct="1">
              <a:lnSpc>
                <a:spcPct val="90000"/>
              </a:lnSpc>
            </a:pPr>
            <a:r>
              <a:rPr lang="en-US" b="1" smtClean="0">
                <a:ea typeface="ＭＳ Ｐゴシック" pitchFamily="34" charset="-128"/>
              </a:rPr>
              <a:t>Leadership and communication skills that are critical as a person progresses in a career</a:t>
            </a:r>
          </a:p>
          <a:p>
            <a:pPr lvl="1" eaLnBrk="1" hangingPunct="1">
              <a:lnSpc>
                <a:spcPct val="90000"/>
              </a:lnSpc>
            </a:pPr>
            <a:r>
              <a:rPr lang="en-US" b="1" smtClean="0">
                <a:ea typeface="ＭＳ Ｐゴシック" pitchFamily="34" charset="-128"/>
              </a:rPr>
              <a:t>Lower turnover of quality employees</a:t>
            </a:r>
          </a:p>
          <a:p>
            <a:pPr lvl="1" eaLnBrk="1" hangingPunct="1">
              <a:lnSpc>
                <a:spcPct val="90000"/>
              </a:lnSpc>
            </a:pPr>
            <a:r>
              <a:rPr lang="en-US" b="1" smtClean="0">
                <a:ea typeface="ＭＳ Ｐゴシック" pitchFamily="34" charset="-128"/>
              </a:rPr>
              <a:t>Higher quality applications for recruitment</a:t>
            </a:r>
          </a:p>
          <a:p>
            <a:pPr lvl="1" eaLnBrk="1" hangingPunct="1">
              <a:lnSpc>
                <a:spcPct val="90000"/>
              </a:lnSpc>
            </a:pPr>
            <a:r>
              <a:rPr lang="en-US" b="1" smtClean="0">
                <a:ea typeface="ＭＳ Ｐゴシック" pitchFamily="34" charset="-128"/>
              </a:rPr>
              <a:t>Better financial performance</a:t>
            </a:r>
          </a:p>
          <a:p>
            <a:pPr eaLnBrk="1" hangingPunct="1">
              <a:lnSpc>
                <a:spcPct val="90000"/>
              </a:lnSpc>
            </a:pPr>
            <a:endParaRPr lang="en-US" b="1" smtClean="0">
              <a:ea typeface="ＭＳ Ｐゴシック" pitchFamily="34" charset="-128"/>
            </a:endParaRPr>
          </a:p>
        </p:txBody>
      </p:sp>
      <p:sp>
        <p:nvSpPr>
          <p:cNvPr id="10"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9" name="Slide Number Placeholder 8"/>
          <p:cNvSpPr>
            <a:spLocks noGrp="1"/>
          </p:cNvSpPr>
          <p:nvPr>
            <p:ph type="sldNum" sz="quarter" idx="12"/>
          </p:nvPr>
        </p:nvSpPr>
        <p:spPr/>
        <p:txBody>
          <a:bodyPr/>
          <a:lstStyle/>
          <a:p>
            <a:pPr>
              <a:defRPr/>
            </a:pPr>
            <a:r>
              <a:rPr lang="en-US"/>
              <a:t>1-</a:t>
            </a:r>
            <a:fld id="{D55614DE-9F9D-4F9D-9FF8-5B4C3D2E8268}" type="slidenum">
              <a:rPr lang="en-US"/>
              <a:pPr>
                <a:defRPr/>
              </a:pPr>
              <a:t>3</a:t>
            </a:fld>
            <a:endParaRPr lang="en-US" dirty="0"/>
          </a:p>
        </p:txBody>
      </p:sp>
      <p:sp>
        <p:nvSpPr>
          <p:cNvPr id="6" name="Oval 5"/>
          <p:cNvSpPr/>
          <p:nvPr/>
        </p:nvSpPr>
        <p:spPr>
          <a:xfrm>
            <a:off x="271463" y="274638"/>
            <a:ext cx="1670050" cy="1143000"/>
          </a:xfrm>
          <a:prstGeom prst="ellipse">
            <a:avLst/>
          </a:prstGeom>
          <a:solidFill>
            <a:schemeClr val="bg1">
              <a:lumMod val="6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7" name="TextBox 6"/>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1</a:t>
            </a:r>
          </a:p>
        </p:txBody>
      </p:sp>
      <p:sp>
        <p:nvSpPr>
          <p:cNvPr id="20487" name="TextBox 7"/>
          <p:cNvSpPr txBox="1">
            <a:spLocks noChangeArrowheads="1"/>
          </p:cNvSpPr>
          <p:nvPr/>
        </p:nvSpPr>
        <p:spPr bwMode="auto">
          <a:xfrm>
            <a:off x="704850" y="1839913"/>
            <a:ext cx="7734300" cy="641350"/>
          </a:xfrm>
          <a:prstGeom prst="rect">
            <a:avLst/>
          </a:prstGeom>
          <a:noFill/>
          <a:ln w="9525">
            <a:noFill/>
            <a:miter lim="800000"/>
            <a:headEnd/>
            <a:tailEnd/>
          </a:ln>
        </p:spPr>
        <p:txBody>
          <a:bodyPr>
            <a:spAutoFit/>
          </a:bodyPr>
          <a:lstStyle/>
          <a:p>
            <a:r>
              <a:rPr lang="en-US" sz="3600">
                <a:latin typeface="Calibri" pitchFamily="34" charset="0"/>
              </a:rPr>
              <a:t>Interpersonal Skills Result 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eaLnBrk="1" hangingPunct="1"/>
            <a:r>
              <a:rPr lang="en-US" sz="4300" b="1" smtClean="0">
                <a:effectLst>
                  <a:outerShdw blurRad="38100" dist="38100" dir="2700000" algn="tl">
                    <a:srgbClr val="C0C0C0"/>
                  </a:outerShdw>
                </a:effectLst>
                <a:latin typeface="Arial Narrow" pitchFamily="34" charset="0"/>
                <a:ea typeface="ＭＳ Ｐゴシック" pitchFamily="34" charset="-128"/>
              </a:rPr>
              <a:t>Three levels of analysis </a:t>
            </a:r>
            <a:br>
              <a:rPr lang="en-US" sz="4300" b="1" smtClean="0">
                <a:effectLst>
                  <a:outerShdw blurRad="38100" dist="38100" dir="2700000" algn="tl">
                    <a:srgbClr val="C0C0C0"/>
                  </a:outerShdw>
                </a:effectLst>
                <a:latin typeface="Arial Narrow" pitchFamily="34" charset="0"/>
                <a:ea typeface="ＭＳ Ｐゴシック" pitchFamily="34" charset="-128"/>
              </a:rPr>
            </a:br>
            <a:r>
              <a:rPr lang="en-US" sz="4300" b="1" smtClean="0">
                <a:effectLst>
                  <a:outerShdw blurRad="38100" dist="38100" dir="2700000" algn="tl">
                    <a:srgbClr val="C0C0C0"/>
                  </a:outerShdw>
                </a:effectLst>
                <a:latin typeface="Arial Narrow" pitchFamily="34" charset="0"/>
                <a:ea typeface="ＭＳ Ｐゴシック" pitchFamily="34" charset="-128"/>
              </a:rPr>
              <a:t>in this book’s OB model. </a:t>
            </a:r>
            <a:endParaRPr lang="en-US" sz="4000" b="1" smtClean="0">
              <a:ea typeface="ＭＳ Ｐゴシック" pitchFamily="34" charset="-128"/>
            </a:endParaRPr>
          </a:p>
        </p:txBody>
      </p:sp>
      <p:sp>
        <p:nvSpPr>
          <p:cNvPr id="76802" name="Subtitle 9"/>
          <p:cNvSpPr>
            <a:spLocks noGrp="1"/>
          </p:cNvSpPr>
          <p:nvPr>
            <p:ph idx="1"/>
          </p:nvPr>
        </p:nvSpPr>
        <p:spPr>
          <a:xfrm>
            <a:off x="3810000" y="1600200"/>
            <a:ext cx="4876800" cy="4525963"/>
          </a:xfrm>
        </p:spPr>
        <p:txBody>
          <a:bodyPr/>
          <a:lstStyle/>
          <a:p>
            <a:pPr lvl="1" eaLnBrk="1" hangingPunct="1">
              <a:buFont typeface="Arial" charset="0"/>
              <a:buChar char="•"/>
            </a:pPr>
            <a:r>
              <a:rPr lang="en-US" sz="2400" b="1" smtClean="0">
                <a:ea typeface="ＭＳ Ｐゴシック" pitchFamily="34" charset="-128"/>
              </a:rPr>
              <a:t>Processes</a:t>
            </a:r>
          </a:p>
          <a:p>
            <a:pPr lvl="2" eaLnBrk="1" hangingPunct="1"/>
            <a:r>
              <a:rPr lang="en-US" b="1" smtClean="0">
                <a:ea typeface="ＭＳ Ｐゴシック" pitchFamily="34" charset="-128"/>
              </a:rPr>
              <a:t>If inputs are like the nouns in organizational behavior, processes are like verbs. </a:t>
            </a:r>
          </a:p>
          <a:p>
            <a:pPr lvl="2" eaLnBrk="1" hangingPunct="1"/>
            <a:r>
              <a:rPr lang="en-US" b="1" smtClean="0">
                <a:ea typeface="ＭＳ Ｐゴシック" pitchFamily="34" charset="-128"/>
              </a:rPr>
              <a:t>Processes are actions that individuals, groups, and organizations engage in as a result of inputs and that lead to certain outcomes. </a:t>
            </a:r>
          </a:p>
          <a:p>
            <a:pPr eaLnBrk="1" hangingPunct="1"/>
            <a:endParaRPr lang="en-US" b="1" smtClean="0">
              <a:ea typeface="ＭＳ Ｐゴシック" pitchFamily="34" charset="-128"/>
            </a:endParaRPr>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8</a:t>
            </a:r>
          </a:p>
        </p:txBody>
      </p:sp>
      <p:pic>
        <p:nvPicPr>
          <p:cNvPr id="76805" name="Picture 12"/>
          <p:cNvPicPr>
            <a:picLocks noChangeAspect="1"/>
          </p:cNvPicPr>
          <p:nvPr/>
        </p:nvPicPr>
        <p:blipFill>
          <a:blip r:embed="rId3"/>
          <a:srcRect/>
          <a:stretch>
            <a:fillRect/>
          </a:stretch>
        </p:blipFill>
        <p:spPr bwMode="auto">
          <a:xfrm>
            <a:off x="271463" y="1511300"/>
            <a:ext cx="2906712" cy="4845050"/>
          </a:xfrm>
          <a:prstGeom prst="rect">
            <a:avLst/>
          </a:prstGeom>
          <a:noFill/>
          <a:ln w="9525">
            <a:noFill/>
            <a:miter lim="800000"/>
            <a:headEnd/>
            <a:tailEnd/>
          </a:ln>
        </p:spPr>
      </p:pic>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r>
              <a:rPr lang="en-US" sz="1200" b="0" dirty="0">
                <a:solidFill>
                  <a:schemeClr val="tx1">
                    <a:tint val="75000"/>
                  </a:schemeClr>
                </a:solidFill>
                <a:latin typeface="+mn-lt"/>
                <a:ea typeface="+mn-ea"/>
              </a:rPr>
              <a:t>1-</a:t>
            </a:r>
            <a:fld id="{8817A8B1-BDC4-4DB0-95AA-20AC5F5BD14B}" type="slidenum">
              <a:rPr lang="en-US" sz="1200" b="0">
                <a:solidFill>
                  <a:schemeClr val="tx1">
                    <a:tint val="75000"/>
                  </a:schemeClr>
                </a:solidFill>
                <a:latin typeface="+mn-lt"/>
                <a:ea typeface="+mn-ea"/>
              </a:rPr>
              <a:pPr algn="r" fontAlgn="auto">
                <a:spcBef>
                  <a:spcPts val="0"/>
                </a:spcBef>
                <a:spcAft>
                  <a:spcPts val="0"/>
                </a:spcAft>
                <a:defRPr/>
              </a:pPr>
              <a:t>30</a:t>
            </a:fld>
            <a:endParaRPr lang="en-US" sz="1200" b="0" dirty="0">
              <a:solidFill>
                <a:schemeClr val="tx1">
                  <a:tint val="75000"/>
                </a:schemeClr>
              </a:solidFill>
              <a:latin typeface="+mn-lt"/>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eaLnBrk="1" hangingPunct="1"/>
            <a:r>
              <a:rPr lang="en-US" sz="4300" b="1" smtClean="0">
                <a:effectLst>
                  <a:outerShdw blurRad="38100" dist="38100" dir="2700000" algn="tl">
                    <a:srgbClr val="C0C0C0"/>
                  </a:outerShdw>
                </a:effectLst>
                <a:latin typeface="Arial Narrow" pitchFamily="34" charset="0"/>
                <a:ea typeface="ＭＳ Ｐゴシック" pitchFamily="34" charset="-128"/>
              </a:rPr>
              <a:t>Three levels of analysis </a:t>
            </a:r>
            <a:br>
              <a:rPr lang="en-US" sz="4300" b="1" smtClean="0">
                <a:effectLst>
                  <a:outerShdw blurRad="38100" dist="38100" dir="2700000" algn="tl">
                    <a:srgbClr val="C0C0C0"/>
                  </a:outerShdw>
                </a:effectLst>
                <a:latin typeface="Arial Narrow" pitchFamily="34" charset="0"/>
                <a:ea typeface="ＭＳ Ｐゴシック" pitchFamily="34" charset="-128"/>
              </a:rPr>
            </a:br>
            <a:r>
              <a:rPr lang="en-US" sz="4300" b="1" smtClean="0">
                <a:effectLst>
                  <a:outerShdw blurRad="38100" dist="38100" dir="2700000" algn="tl">
                    <a:srgbClr val="C0C0C0"/>
                  </a:outerShdw>
                </a:effectLst>
                <a:latin typeface="Arial Narrow" pitchFamily="34" charset="0"/>
                <a:ea typeface="ＭＳ Ｐゴシック" pitchFamily="34" charset="-128"/>
              </a:rPr>
              <a:t>in this book’s OB model. </a:t>
            </a:r>
            <a:endParaRPr lang="en-US" sz="4000" b="1" smtClean="0">
              <a:ea typeface="ＭＳ Ｐゴシック" pitchFamily="34" charset="-128"/>
            </a:endParaRPr>
          </a:p>
        </p:txBody>
      </p:sp>
      <p:sp>
        <p:nvSpPr>
          <p:cNvPr id="78850" name="Subtitle 9"/>
          <p:cNvSpPr>
            <a:spLocks noGrp="1"/>
          </p:cNvSpPr>
          <p:nvPr>
            <p:ph idx="1"/>
          </p:nvPr>
        </p:nvSpPr>
        <p:spPr>
          <a:xfrm>
            <a:off x="4376738" y="1600200"/>
            <a:ext cx="4310062" cy="4525963"/>
          </a:xfrm>
        </p:spPr>
        <p:txBody>
          <a:bodyPr/>
          <a:lstStyle/>
          <a:p>
            <a:pPr lvl="1" eaLnBrk="1" hangingPunct="1">
              <a:buFont typeface="Arial" charset="0"/>
              <a:buChar char="•"/>
            </a:pPr>
            <a:r>
              <a:rPr lang="en-US" sz="2400" b="1" smtClean="0">
                <a:ea typeface="ＭＳ Ｐゴシック" pitchFamily="34" charset="-128"/>
              </a:rPr>
              <a:t>Outcomes</a:t>
            </a:r>
          </a:p>
          <a:p>
            <a:pPr lvl="2" eaLnBrk="1" hangingPunct="1"/>
            <a:r>
              <a:rPr lang="en-US" b="1" smtClean="0">
                <a:ea typeface="ＭＳ Ｐゴシック" pitchFamily="34" charset="-128"/>
              </a:rPr>
              <a:t>Outcomes are the key variables that you want to explain or predict, and that are affected by some other variables. </a:t>
            </a:r>
          </a:p>
          <a:p>
            <a:pPr eaLnBrk="1" hangingPunct="1"/>
            <a:endParaRPr lang="en-US" b="1" smtClean="0">
              <a:ea typeface="ＭＳ Ｐゴシック" pitchFamily="34" charset="-128"/>
            </a:endParaRPr>
          </a:p>
        </p:txBody>
      </p:sp>
      <p:sp>
        <p:nvSpPr>
          <p:cNvPr id="6" name="Oval 5"/>
          <p:cNvSpPr/>
          <p:nvPr/>
        </p:nvSpPr>
        <p:spPr>
          <a:xfrm>
            <a:off x="284163" y="274638"/>
            <a:ext cx="1668462"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8</a:t>
            </a:r>
          </a:p>
        </p:txBody>
      </p:sp>
      <p:pic>
        <p:nvPicPr>
          <p:cNvPr id="78853" name="Picture 11"/>
          <p:cNvPicPr>
            <a:picLocks noChangeAspect="1"/>
          </p:cNvPicPr>
          <p:nvPr/>
        </p:nvPicPr>
        <p:blipFill>
          <a:blip r:embed="rId3"/>
          <a:srcRect/>
          <a:stretch>
            <a:fillRect/>
          </a:stretch>
        </p:blipFill>
        <p:spPr bwMode="auto">
          <a:xfrm>
            <a:off x="284163" y="1549400"/>
            <a:ext cx="2940050" cy="4806950"/>
          </a:xfrm>
          <a:prstGeom prst="rect">
            <a:avLst/>
          </a:prstGeom>
          <a:noFill/>
          <a:ln w="9525">
            <a:noFill/>
            <a:miter lim="800000"/>
            <a:headEnd/>
            <a:tailEnd/>
          </a:ln>
        </p:spPr>
      </p:pic>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r>
              <a:rPr lang="en-US" sz="1200" b="0" dirty="0">
                <a:solidFill>
                  <a:schemeClr val="tx1">
                    <a:tint val="75000"/>
                  </a:schemeClr>
                </a:solidFill>
                <a:latin typeface="+mn-lt"/>
                <a:ea typeface="+mn-ea"/>
              </a:rPr>
              <a:t>1-</a:t>
            </a:r>
            <a:fld id="{E244448A-F17D-4CB3-BCD3-AB5767870853}" type="slidenum">
              <a:rPr lang="en-US" sz="1200" b="0">
                <a:solidFill>
                  <a:schemeClr val="tx1">
                    <a:tint val="75000"/>
                  </a:schemeClr>
                </a:solidFill>
                <a:latin typeface="+mn-lt"/>
                <a:ea typeface="+mn-ea"/>
              </a:rPr>
              <a:pPr algn="r" fontAlgn="auto">
                <a:spcBef>
                  <a:spcPts val="0"/>
                </a:spcBef>
                <a:spcAft>
                  <a:spcPts val="0"/>
                </a:spcAft>
                <a:defRPr/>
              </a:pPr>
              <a:t>31</a:t>
            </a:fld>
            <a:endParaRPr lang="en-US" sz="1200" b="0" dirty="0">
              <a:solidFill>
                <a:schemeClr val="tx1">
                  <a:tint val="75000"/>
                </a:schemeClr>
              </a:solidFill>
              <a:latin typeface="+mn-lt"/>
              <a:ea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algn="r" eaLnBrk="1" hangingPunct="1"/>
            <a:r>
              <a:rPr lang="en-US" b="1" smtClean="0">
                <a:ea typeface="ＭＳ Ｐゴシック" pitchFamily="34" charset="-128"/>
              </a:rPr>
              <a:t>Variables of Interest</a:t>
            </a:r>
          </a:p>
        </p:txBody>
      </p:sp>
      <p:sp>
        <p:nvSpPr>
          <p:cNvPr id="3" name="Subtitle 2"/>
          <p:cNvSpPr>
            <a:spLocks noGrp="1"/>
          </p:cNvSpPr>
          <p:nvPr>
            <p:ph idx="1"/>
          </p:nvPr>
        </p:nvSpPr>
        <p:spPr>
          <a:xfrm>
            <a:off x="457200" y="1854200"/>
            <a:ext cx="6276975" cy="4502150"/>
          </a:xfrm>
        </p:spPr>
        <p:txBody>
          <a:bodyPr>
            <a:normAutofit/>
          </a:bodyPr>
          <a:lstStyle/>
          <a:p>
            <a:pPr eaLnBrk="1" hangingPunct="1">
              <a:lnSpc>
                <a:spcPct val="90000"/>
              </a:lnSpc>
            </a:pPr>
            <a:r>
              <a:rPr lang="en-US" sz="2700" b="1" smtClean="0">
                <a:ea typeface="ＭＳ Ｐゴシック" pitchFamily="34" charset="-128"/>
              </a:rPr>
              <a:t>Attitudes and stress </a:t>
            </a:r>
          </a:p>
          <a:p>
            <a:pPr lvl="1" eaLnBrk="1" hangingPunct="1">
              <a:lnSpc>
                <a:spcPct val="90000"/>
              </a:lnSpc>
            </a:pPr>
            <a:r>
              <a:rPr lang="en-US" sz="2400" b="1" smtClean="0">
                <a:ea typeface="ＭＳ Ｐゴシック" pitchFamily="34" charset="-128"/>
              </a:rPr>
              <a:t>Employee attitudes are the evaluations employees make, ranging from positive to negative, about objects, people, or events. </a:t>
            </a:r>
          </a:p>
          <a:p>
            <a:pPr lvl="1" eaLnBrk="1" hangingPunct="1">
              <a:lnSpc>
                <a:spcPct val="90000"/>
              </a:lnSpc>
            </a:pPr>
            <a:r>
              <a:rPr lang="en-US" sz="2400" b="1" smtClean="0">
                <a:ea typeface="ＭＳ Ｐゴシック" pitchFamily="34" charset="-128"/>
              </a:rPr>
              <a:t>Stress is an unpleasant psychological process that occurs in response to environmental pressures.</a:t>
            </a:r>
          </a:p>
          <a:p>
            <a:pPr eaLnBrk="1" hangingPunct="1">
              <a:lnSpc>
                <a:spcPct val="90000"/>
              </a:lnSpc>
            </a:pPr>
            <a:r>
              <a:rPr lang="en-US" sz="2700" b="1" smtClean="0">
                <a:ea typeface="ＭＳ Ｐゴシック" pitchFamily="34" charset="-128"/>
              </a:rPr>
              <a:t>Task performance </a:t>
            </a:r>
          </a:p>
          <a:p>
            <a:pPr lvl="1" eaLnBrk="1" hangingPunct="1">
              <a:lnSpc>
                <a:spcPct val="90000"/>
              </a:lnSpc>
            </a:pPr>
            <a:r>
              <a:rPr lang="en-US" sz="2400" b="1" smtClean="0">
                <a:ea typeface="ＭＳ Ｐゴシック" pitchFamily="34" charset="-128"/>
              </a:rPr>
              <a:t>The combination of effectiveness and efficiency at doing your core job tasks is a reflection of your level of task performance.  </a:t>
            </a:r>
          </a:p>
        </p:txBody>
      </p:sp>
      <p:sp>
        <p:nvSpPr>
          <p:cNvPr id="7" name="Slide Number Placeholder 6"/>
          <p:cNvSpPr>
            <a:spLocks noGrp="1"/>
          </p:cNvSpPr>
          <p:nvPr>
            <p:ph type="sldNum" sz="quarter" idx="12"/>
          </p:nvPr>
        </p:nvSpPr>
        <p:spPr/>
        <p:txBody>
          <a:bodyPr/>
          <a:lstStyle/>
          <a:p>
            <a:pPr>
              <a:defRPr/>
            </a:pPr>
            <a:r>
              <a:rPr lang="en-US" dirty="0"/>
              <a:t>1-</a:t>
            </a:r>
            <a:fld id="{2D23B631-50F0-47AB-A35F-89C11533A1EF}" type="slidenum">
              <a:rPr lang="en-US"/>
              <a:pPr>
                <a:defRPr/>
              </a:pPr>
              <a:t>32</a:t>
            </a:fld>
            <a:endParaRPr lang="en-US" dirty="0"/>
          </a:p>
        </p:txBody>
      </p:sp>
      <p:sp>
        <p:nvSpPr>
          <p:cNvPr id="9" name="Oval 8"/>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10" name="TextBox 9"/>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8</a:t>
            </a:r>
          </a:p>
        </p:txBody>
      </p:sp>
      <p:sp>
        <p:nvSpPr>
          <p:cNvPr id="11"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algn="r" eaLnBrk="1" hangingPunct="1"/>
            <a:r>
              <a:rPr lang="en-US" smtClean="0">
                <a:ea typeface="ＭＳ Ｐゴシック" pitchFamily="34" charset="-128"/>
              </a:rPr>
              <a:t>Variables of Interest</a:t>
            </a:r>
          </a:p>
        </p:txBody>
      </p:sp>
      <p:sp>
        <p:nvSpPr>
          <p:cNvPr id="3" name="Subtitle 2"/>
          <p:cNvSpPr>
            <a:spLocks noGrp="1"/>
          </p:cNvSpPr>
          <p:nvPr>
            <p:ph idx="1"/>
          </p:nvPr>
        </p:nvSpPr>
        <p:spPr>
          <a:xfrm>
            <a:off x="457200" y="1854200"/>
            <a:ext cx="8229600" cy="4502150"/>
          </a:xfrm>
        </p:spPr>
        <p:txBody>
          <a:bodyPr rtlCol="0">
            <a:normAutofit/>
          </a:bodyPr>
          <a:lstStyle/>
          <a:p>
            <a:pPr lvl="1" eaLnBrk="1" fontAlgn="auto" hangingPunct="1">
              <a:spcAft>
                <a:spcPts val="0"/>
              </a:spcAft>
              <a:buFont typeface="Arial"/>
              <a:buChar char="–"/>
              <a:defRPr/>
            </a:pPr>
            <a:r>
              <a:rPr lang="en-US" sz="2795" dirty="0" smtClean="0">
                <a:ea typeface="+mn-ea"/>
              </a:rPr>
              <a:t>Citizenship behavior </a:t>
            </a:r>
          </a:p>
          <a:p>
            <a:pPr lvl="2" eaLnBrk="1" fontAlgn="auto" hangingPunct="1">
              <a:spcAft>
                <a:spcPts val="0"/>
              </a:spcAft>
              <a:buFont typeface="Arial"/>
              <a:buChar char="•"/>
              <a:defRPr/>
            </a:pPr>
            <a:r>
              <a:rPr lang="en-US" sz="2600" dirty="0" smtClean="0">
                <a:ea typeface="+mn-ea"/>
              </a:rPr>
              <a:t>The discretionary behavior that is not part of an employee’s formal job requirements, and that contributes to the psychological and social environment of the workplace, is called citizenship behavior.  </a:t>
            </a:r>
          </a:p>
          <a:p>
            <a:pPr lvl="1" eaLnBrk="1" fontAlgn="auto" hangingPunct="1">
              <a:spcAft>
                <a:spcPts val="0"/>
              </a:spcAft>
              <a:buFont typeface="Arial"/>
              <a:buChar char="–"/>
              <a:defRPr/>
            </a:pPr>
            <a:r>
              <a:rPr lang="en-US" sz="2600" dirty="0" smtClean="0">
                <a:ea typeface="+mn-ea"/>
              </a:rPr>
              <a:t>Withdrawal behavior </a:t>
            </a:r>
          </a:p>
          <a:p>
            <a:pPr lvl="2" eaLnBrk="1" fontAlgn="auto" hangingPunct="1">
              <a:spcAft>
                <a:spcPts val="0"/>
              </a:spcAft>
              <a:buFont typeface="Arial"/>
              <a:buChar char="•"/>
              <a:defRPr/>
            </a:pPr>
            <a:r>
              <a:rPr lang="en-US" sz="2600" dirty="0" smtClean="0">
                <a:ea typeface="+mn-ea"/>
              </a:rPr>
              <a:t>Withdrawal behavior is the set of actions that employees take to separate themselves from the organization. </a:t>
            </a:r>
          </a:p>
        </p:txBody>
      </p:sp>
      <p:sp>
        <p:nvSpPr>
          <p:cNvPr id="7" name="Slide Number Placeholder 6"/>
          <p:cNvSpPr>
            <a:spLocks noGrp="1"/>
          </p:cNvSpPr>
          <p:nvPr>
            <p:ph type="sldNum" sz="quarter" idx="12"/>
          </p:nvPr>
        </p:nvSpPr>
        <p:spPr/>
        <p:txBody>
          <a:bodyPr/>
          <a:lstStyle/>
          <a:p>
            <a:pPr>
              <a:defRPr/>
            </a:pPr>
            <a:r>
              <a:rPr lang="en-US" dirty="0"/>
              <a:t>1-</a:t>
            </a:r>
            <a:fld id="{B8D3B38D-BB9B-4652-9707-20D8A8B3DB4E}" type="slidenum">
              <a:rPr lang="en-US"/>
              <a:pPr>
                <a:defRPr/>
              </a:pPr>
              <a:t>33</a:t>
            </a:fld>
            <a:endParaRPr lang="en-US" dirty="0"/>
          </a:p>
        </p:txBody>
      </p:sp>
      <p:sp>
        <p:nvSpPr>
          <p:cNvPr id="9" name="Oval 8"/>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10" name="TextBox 9"/>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8</a:t>
            </a:r>
          </a:p>
        </p:txBody>
      </p:sp>
      <p:sp>
        <p:nvSpPr>
          <p:cNvPr id="8"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algn="r" eaLnBrk="1" hangingPunct="1"/>
            <a:r>
              <a:rPr lang="en-US" b="1" smtClean="0">
                <a:ea typeface="ＭＳ Ｐゴシック" pitchFamily="34" charset="-128"/>
              </a:rPr>
              <a:t>Variables of Interest</a:t>
            </a:r>
          </a:p>
        </p:txBody>
      </p:sp>
      <p:sp>
        <p:nvSpPr>
          <p:cNvPr id="84994" name="Subtitle 2"/>
          <p:cNvSpPr>
            <a:spLocks noGrp="1"/>
          </p:cNvSpPr>
          <p:nvPr>
            <p:ph idx="1"/>
          </p:nvPr>
        </p:nvSpPr>
        <p:spPr>
          <a:xfrm>
            <a:off x="457200" y="1854200"/>
            <a:ext cx="5543550" cy="4502150"/>
          </a:xfrm>
        </p:spPr>
        <p:txBody>
          <a:bodyPr/>
          <a:lstStyle/>
          <a:p>
            <a:pPr eaLnBrk="1" hangingPunct="1"/>
            <a:r>
              <a:rPr lang="en-US" sz="2800" b="1" smtClean="0">
                <a:ea typeface="ＭＳ Ｐゴシック" pitchFamily="34" charset="-128"/>
              </a:rPr>
              <a:t>Group cohesion </a:t>
            </a:r>
          </a:p>
          <a:p>
            <a:pPr lvl="1" eaLnBrk="1" hangingPunct="1"/>
            <a:r>
              <a:rPr lang="en-US" b="1" smtClean="0">
                <a:ea typeface="ＭＳ Ｐゴシック" pitchFamily="34" charset="-128"/>
              </a:rPr>
              <a:t>Group cohesion is the extent to which members of a group support and validate one another at work. </a:t>
            </a:r>
          </a:p>
          <a:p>
            <a:pPr eaLnBrk="1" hangingPunct="1"/>
            <a:r>
              <a:rPr lang="en-US" sz="2800" b="1" smtClean="0">
                <a:ea typeface="ＭＳ Ｐゴシック" pitchFamily="34" charset="-128"/>
              </a:rPr>
              <a:t>Group functioning </a:t>
            </a:r>
          </a:p>
          <a:p>
            <a:pPr lvl="1" eaLnBrk="1" hangingPunct="1"/>
            <a:r>
              <a:rPr lang="en-US" b="1" smtClean="0">
                <a:ea typeface="ＭＳ Ｐゴシック" pitchFamily="34" charset="-128"/>
              </a:rPr>
              <a:t>Group functioning refers to the quantity and quality of a group’s work output. </a:t>
            </a:r>
          </a:p>
        </p:txBody>
      </p:sp>
      <p:sp>
        <p:nvSpPr>
          <p:cNvPr id="7" name="Slide Number Placeholder 6"/>
          <p:cNvSpPr>
            <a:spLocks noGrp="1"/>
          </p:cNvSpPr>
          <p:nvPr>
            <p:ph type="sldNum" sz="quarter" idx="12"/>
          </p:nvPr>
        </p:nvSpPr>
        <p:spPr/>
        <p:txBody>
          <a:bodyPr/>
          <a:lstStyle/>
          <a:p>
            <a:pPr>
              <a:defRPr/>
            </a:pPr>
            <a:r>
              <a:rPr lang="en-US" dirty="0"/>
              <a:t>1-</a:t>
            </a:r>
            <a:fld id="{CA472E94-0F65-42E2-BD28-6878A4567E0B}" type="slidenum">
              <a:rPr lang="en-US"/>
              <a:pPr>
                <a:defRPr/>
              </a:pPr>
              <a:t>34</a:t>
            </a:fld>
            <a:endParaRPr lang="en-US" dirty="0"/>
          </a:p>
        </p:txBody>
      </p:sp>
      <p:sp>
        <p:nvSpPr>
          <p:cNvPr id="9" name="Oval 8"/>
          <p:cNvSpPr/>
          <p:nvPr/>
        </p:nvSpPr>
        <p:spPr>
          <a:xfrm>
            <a:off x="336550"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10" name="TextBox 9"/>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8</a:t>
            </a:r>
          </a:p>
        </p:txBody>
      </p:sp>
      <p:sp>
        <p:nvSpPr>
          <p:cNvPr id="11"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algn="r" eaLnBrk="1" hangingPunct="1"/>
            <a:r>
              <a:rPr lang="en-US" b="1" smtClean="0">
                <a:ea typeface="ＭＳ Ｐゴシック" pitchFamily="34" charset="-128"/>
              </a:rPr>
              <a:t>Variables of Interest</a:t>
            </a:r>
          </a:p>
        </p:txBody>
      </p:sp>
      <p:sp>
        <p:nvSpPr>
          <p:cNvPr id="87042" name="Subtitle 2"/>
          <p:cNvSpPr>
            <a:spLocks noGrp="1"/>
          </p:cNvSpPr>
          <p:nvPr>
            <p:ph idx="1"/>
          </p:nvPr>
        </p:nvSpPr>
        <p:spPr>
          <a:xfrm>
            <a:off x="457200" y="1854200"/>
            <a:ext cx="8229600" cy="4502150"/>
          </a:xfrm>
        </p:spPr>
        <p:txBody>
          <a:bodyPr/>
          <a:lstStyle/>
          <a:p>
            <a:pPr eaLnBrk="1" hangingPunct="1"/>
            <a:r>
              <a:rPr lang="en-US" b="1" smtClean="0">
                <a:ea typeface="ＭＳ Ｐゴシック" pitchFamily="34" charset="-128"/>
              </a:rPr>
              <a:t>Productivity </a:t>
            </a:r>
          </a:p>
          <a:p>
            <a:pPr lvl="1" eaLnBrk="1" hangingPunct="1"/>
            <a:r>
              <a:rPr lang="en-US" sz="2400" b="1" smtClean="0">
                <a:ea typeface="ＭＳ Ｐゴシック" pitchFamily="34" charset="-128"/>
              </a:rPr>
              <a:t>An organization is productive if it achieves its goals by transforming inputs into outputs at the lowest cost. This requires both effectiveness and efficiency.</a:t>
            </a:r>
          </a:p>
          <a:p>
            <a:pPr eaLnBrk="1" hangingPunct="1"/>
            <a:r>
              <a:rPr lang="en-US" b="1" smtClean="0">
                <a:ea typeface="ＭＳ Ｐゴシック" pitchFamily="34" charset="-128"/>
              </a:rPr>
              <a:t>Survival </a:t>
            </a:r>
          </a:p>
          <a:p>
            <a:pPr lvl="1" eaLnBrk="1" hangingPunct="1"/>
            <a:r>
              <a:rPr lang="en-US" sz="2400" b="1" smtClean="0">
                <a:ea typeface="ＭＳ Ｐゴシック" pitchFamily="34" charset="-128"/>
              </a:rPr>
              <a:t>The final outcome we will consider is organizational survival, which is simply evidence that the organization is able to exist and grow over the long term. </a:t>
            </a:r>
          </a:p>
        </p:txBody>
      </p:sp>
      <p:sp>
        <p:nvSpPr>
          <p:cNvPr id="7" name="Slide Number Placeholder 6"/>
          <p:cNvSpPr>
            <a:spLocks noGrp="1"/>
          </p:cNvSpPr>
          <p:nvPr>
            <p:ph type="sldNum" sz="quarter" idx="12"/>
          </p:nvPr>
        </p:nvSpPr>
        <p:spPr/>
        <p:txBody>
          <a:bodyPr/>
          <a:lstStyle/>
          <a:p>
            <a:pPr>
              <a:defRPr/>
            </a:pPr>
            <a:r>
              <a:rPr lang="en-US" dirty="0"/>
              <a:t>1-</a:t>
            </a:r>
            <a:fld id="{CDF9104A-C29E-4764-B48E-85B63D39F25A}" type="slidenum">
              <a:rPr lang="en-US"/>
              <a:pPr>
                <a:defRPr/>
              </a:pPr>
              <a:t>35</a:t>
            </a:fld>
            <a:endParaRPr lang="en-US" dirty="0"/>
          </a:p>
        </p:txBody>
      </p:sp>
      <p:sp>
        <p:nvSpPr>
          <p:cNvPr id="9" name="Oval 8"/>
          <p:cNvSpPr/>
          <p:nvPr/>
        </p:nvSpPr>
        <p:spPr>
          <a:xfrm>
            <a:off x="288925" y="274638"/>
            <a:ext cx="1668463"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10" name="TextBox 9"/>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8</a:t>
            </a:r>
          </a:p>
        </p:txBody>
      </p:sp>
      <p:sp>
        <p:nvSpPr>
          <p:cNvPr id="8"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algn="r" eaLnBrk="1" hangingPunct="1"/>
            <a:r>
              <a:rPr lang="en-US" b="1" smtClean="0">
                <a:ea typeface="ＭＳ Ｐゴシック" pitchFamily="34" charset="-128"/>
              </a:rPr>
              <a:t>Variables of Interest</a:t>
            </a:r>
          </a:p>
        </p:txBody>
      </p:sp>
      <p:sp>
        <p:nvSpPr>
          <p:cNvPr id="7" name="Slide Number Placeholder 6"/>
          <p:cNvSpPr>
            <a:spLocks noGrp="1"/>
          </p:cNvSpPr>
          <p:nvPr>
            <p:ph type="sldNum" sz="quarter" idx="12"/>
          </p:nvPr>
        </p:nvSpPr>
        <p:spPr/>
        <p:txBody>
          <a:bodyPr/>
          <a:lstStyle/>
          <a:p>
            <a:pPr>
              <a:defRPr/>
            </a:pPr>
            <a:r>
              <a:rPr lang="en-US" dirty="0"/>
              <a:t>1-</a:t>
            </a:r>
            <a:fld id="{C9C99F5D-7406-48C7-BC38-AFE14E11DF06}" type="slidenum">
              <a:rPr lang="en-US"/>
              <a:pPr>
                <a:defRPr/>
              </a:pPr>
              <a:t>36</a:t>
            </a:fld>
            <a:endParaRPr lang="en-US" dirty="0"/>
          </a:p>
        </p:txBody>
      </p:sp>
      <p:sp>
        <p:nvSpPr>
          <p:cNvPr id="9" name="Oval 8"/>
          <p:cNvSpPr/>
          <p:nvPr/>
        </p:nvSpPr>
        <p:spPr>
          <a:xfrm>
            <a:off x="271463" y="274638"/>
            <a:ext cx="1670050" cy="1143000"/>
          </a:xfrm>
          <a:prstGeom prst="ellipse">
            <a:avLst/>
          </a:prstGeom>
          <a:solidFill>
            <a:schemeClr val="bg1">
              <a:lumMod val="6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10" name="TextBox 9"/>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8</a:t>
            </a:r>
          </a:p>
        </p:txBody>
      </p:sp>
      <p:sp>
        <p:nvSpPr>
          <p:cNvPr id="89093" name="TextBox 10"/>
          <p:cNvSpPr txBox="1">
            <a:spLocks noChangeArrowheads="1"/>
          </p:cNvSpPr>
          <p:nvPr/>
        </p:nvSpPr>
        <p:spPr bwMode="auto">
          <a:xfrm>
            <a:off x="2333625" y="3192463"/>
            <a:ext cx="3313113" cy="368300"/>
          </a:xfrm>
          <a:prstGeom prst="rect">
            <a:avLst/>
          </a:prstGeom>
          <a:noFill/>
          <a:ln w="9525">
            <a:noFill/>
            <a:miter lim="800000"/>
            <a:headEnd/>
            <a:tailEnd/>
          </a:ln>
        </p:spPr>
        <p:txBody>
          <a:bodyPr>
            <a:spAutoFit/>
          </a:bodyPr>
          <a:lstStyle/>
          <a:p>
            <a:pPr algn="ctr"/>
            <a:r>
              <a:rPr lang="en-US" sz="1800" b="0">
                <a:latin typeface="Calibri" pitchFamily="34" charset="0"/>
              </a:rPr>
              <a:t>Insert Exhibit 1.5</a:t>
            </a:r>
          </a:p>
        </p:txBody>
      </p:sp>
      <p:sp>
        <p:nvSpPr>
          <p:cNvPr id="12"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pic>
        <p:nvPicPr>
          <p:cNvPr id="89095" name="Picture 12"/>
          <p:cNvPicPr>
            <a:picLocks noChangeAspect="1"/>
          </p:cNvPicPr>
          <p:nvPr/>
        </p:nvPicPr>
        <p:blipFill>
          <a:blip r:embed="rId3"/>
          <a:srcRect/>
          <a:stretch>
            <a:fillRect/>
          </a:stretch>
        </p:blipFill>
        <p:spPr bwMode="auto">
          <a:xfrm>
            <a:off x="860425" y="1647825"/>
            <a:ext cx="7423150" cy="47085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algn="r" eaLnBrk="1" hangingPunct="1"/>
            <a:r>
              <a:rPr lang="en-US" b="1" smtClean="0">
                <a:ea typeface="ＭＳ Ｐゴシック" pitchFamily="34" charset="-128"/>
              </a:rPr>
              <a:t>Managerial Summary</a:t>
            </a:r>
          </a:p>
        </p:txBody>
      </p:sp>
      <p:sp>
        <p:nvSpPr>
          <p:cNvPr id="91138" name="Subtitle 2"/>
          <p:cNvSpPr>
            <a:spLocks noGrp="1"/>
          </p:cNvSpPr>
          <p:nvPr>
            <p:ph idx="1"/>
          </p:nvPr>
        </p:nvSpPr>
        <p:spPr>
          <a:xfrm>
            <a:off x="457200" y="1854200"/>
            <a:ext cx="8229600" cy="4502150"/>
          </a:xfrm>
        </p:spPr>
        <p:txBody>
          <a:bodyPr/>
          <a:lstStyle/>
          <a:p>
            <a:pPr lvl="2" eaLnBrk="1" hangingPunct="1"/>
            <a:r>
              <a:rPr lang="en-US" sz="2800" b="1" smtClean="0">
                <a:ea typeface="ＭＳ Ｐゴシック" pitchFamily="34" charset="-128"/>
              </a:rPr>
              <a:t>Organizational behavior uses systematic study to improve predictions of behavior over intuition alone. </a:t>
            </a:r>
          </a:p>
          <a:p>
            <a:pPr lvl="2" eaLnBrk="1" hangingPunct="1"/>
            <a:r>
              <a:rPr lang="en-US" sz="2800" b="1" smtClean="0">
                <a:ea typeface="ＭＳ Ｐゴシック" pitchFamily="34" charset="-128"/>
              </a:rPr>
              <a:t>Because people are different, we need to look at OB in a contingency framework, using situational variables to explain cause-and-effect relationships.</a:t>
            </a:r>
          </a:p>
          <a:p>
            <a:pPr lvl="2" eaLnBrk="1" hangingPunct="1"/>
            <a:r>
              <a:rPr lang="en-US" sz="2800" b="1" smtClean="0">
                <a:ea typeface="ＭＳ Ｐゴシック" pitchFamily="34" charset="-128"/>
              </a:rPr>
              <a:t>Organizational behavior offers specific insights to improve a manager’s people skills. </a:t>
            </a:r>
          </a:p>
        </p:txBody>
      </p:sp>
      <p:sp>
        <p:nvSpPr>
          <p:cNvPr id="5" name="Slide Number Placeholder 4"/>
          <p:cNvSpPr>
            <a:spLocks noGrp="1"/>
          </p:cNvSpPr>
          <p:nvPr>
            <p:ph type="sldNum" sz="quarter" idx="12"/>
          </p:nvPr>
        </p:nvSpPr>
        <p:spPr/>
        <p:txBody>
          <a:bodyPr/>
          <a:lstStyle/>
          <a:p>
            <a:pPr>
              <a:defRPr/>
            </a:pPr>
            <a:r>
              <a:rPr lang="en-US" dirty="0"/>
              <a:t>1-</a:t>
            </a:r>
            <a:fld id="{B17F816A-BDEF-4B37-9EA9-0BFD3FA80BFA}" type="slidenum">
              <a:rPr lang="en-US"/>
              <a:pPr>
                <a:defRPr/>
              </a:pPr>
              <a:t>37</a:t>
            </a:fld>
            <a:endParaRPr lang="en-US" dirty="0"/>
          </a:p>
        </p:txBody>
      </p:sp>
      <p:sp>
        <p:nvSpPr>
          <p:cNvPr id="6"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algn="r" eaLnBrk="1" hangingPunct="1"/>
            <a:r>
              <a:rPr lang="en-US" b="1" smtClean="0">
                <a:ea typeface="ＭＳ Ｐゴシック" pitchFamily="34" charset="-128"/>
              </a:rPr>
              <a:t>Managerial Summary</a:t>
            </a:r>
          </a:p>
        </p:txBody>
      </p:sp>
      <p:sp>
        <p:nvSpPr>
          <p:cNvPr id="93186" name="Subtitle 2"/>
          <p:cNvSpPr>
            <a:spLocks noGrp="1"/>
          </p:cNvSpPr>
          <p:nvPr>
            <p:ph idx="1"/>
          </p:nvPr>
        </p:nvSpPr>
        <p:spPr>
          <a:xfrm>
            <a:off x="0" y="1854200"/>
            <a:ext cx="9144000" cy="4502150"/>
          </a:xfrm>
        </p:spPr>
        <p:txBody>
          <a:bodyPr/>
          <a:lstStyle/>
          <a:p>
            <a:pPr lvl="2" eaLnBrk="1" hangingPunct="1"/>
            <a:r>
              <a:rPr lang="en-US" b="1" smtClean="0">
                <a:ea typeface="ＭＳ Ｐゴシック" pitchFamily="34" charset="-128"/>
              </a:rPr>
              <a:t>It helps managers to see the value of workforce diversity and practices that may need to be changed in different countries. </a:t>
            </a:r>
          </a:p>
          <a:p>
            <a:pPr lvl="2" eaLnBrk="1" hangingPunct="1"/>
            <a:r>
              <a:rPr lang="en-US" b="1" smtClean="0">
                <a:ea typeface="ＭＳ Ｐゴシック" pitchFamily="34" charset="-128"/>
              </a:rPr>
              <a:t>It can improve quality and employee productivity by showing managers how to empower their people, and help employees balance work–life conflicts. </a:t>
            </a:r>
          </a:p>
          <a:p>
            <a:pPr lvl="2" eaLnBrk="1" hangingPunct="1"/>
            <a:r>
              <a:rPr lang="en-US" b="1" smtClean="0">
                <a:ea typeface="ＭＳ Ｐゴシック" pitchFamily="34" charset="-128"/>
              </a:rPr>
              <a:t>It can help managers cope in a world of temporariness and learn how to stimulate innovation. </a:t>
            </a:r>
          </a:p>
          <a:p>
            <a:pPr lvl="2" eaLnBrk="1" hangingPunct="1"/>
            <a:r>
              <a:rPr lang="en-US" b="1" smtClean="0">
                <a:ea typeface="ＭＳ Ｐゴシック" pitchFamily="34" charset="-128"/>
              </a:rPr>
              <a:t>Finally, OB can guide managers in creating an ethically healthy work climate.</a:t>
            </a:r>
          </a:p>
        </p:txBody>
      </p:sp>
      <p:sp>
        <p:nvSpPr>
          <p:cNvPr id="5" name="Slide Number Placeholder 4"/>
          <p:cNvSpPr>
            <a:spLocks noGrp="1"/>
          </p:cNvSpPr>
          <p:nvPr>
            <p:ph type="sldNum" sz="quarter" idx="12"/>
          </p:nvPr>
        </p:nvSpPr>
        <p:spPr/>
        <p:txBody>
          <a:bodyPr/>
          <a:lstStyle/>
          <a:p>
            <a:pPr>
              <a:defRPr/>
            </a:pPr>
            <a:r>
              <a:rPr lang="en-US" dirty="0"/>
              <a:t>1-</a:t>
            </a:r>
            <a:fld id="{162A662C-134F-4BC3-8739-3CCF0397E886}" type="slidenum">
              <a:rPr lang="en-US"/>
              <a:pPr>
                <a:defRPr/>
              </a:pPr>
              <a:t>38</a:t>
            </a:fld>
            <a:endParaRPr lang="en-US" dirty="0"/>
          </a:p>
        </p:txBody>
      </p:sp>
      <p:sp>
        <p:nvSpPr>
          <p:cNvPr id="6"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dirty="0"/>
              <a:t>1-</a:t>
            </a:r>
            <a:fld id="{DA43BE95-A07E-4D01-96DD-E92817437818}" type="slidenum">
              <a:rPr lang="en-US"/>
              <a:pPr>
                <a:defRPr/>
              </a:pPr>
              <a:t>39</a:t>
            </a:fld>
            <a:endParaRPr lang="en-US" dirty="0"/>
          </a:p>
        </p:txBody>
      </p:sp>
      <p:sp>
        <p:nvSpPr>
          <p:cNvPr id="95234" name="Rectangle 4"/>
          <p:cNvSpPr>
            <a:spLocks noChangeArrowheads="1"/>
          </p:cNvSpPr>
          <p:nvPr/>
        </p:nvSpPr>
        <p:spPr bwMode="auto">
          <a:xfrm>
            <a:off x="457200" y="3035300"/>
            <a:ext cx="8304213" cy="2289175"/>
          </a:xfrm>
          <a:prstGeom prst="rect">
            <a:avLst/>
          </a:prstGeom>
          <a:noFill/>
          <a:ln w="9525">
            <a:noFill/>
            <a:miter lim="800000"/>
            <a:headEnd/>
            <a:tailEnd/>
          </a:ln>
        </p:spPr>
        <p:txBody>
          <a:bodyPr>
            <a:spAutoFit/>
          </a:bodyPr>
          <a:lstStyle/>
          <a:p>
            <a:pPr algn="ctr">
              <a:lnSpc>
                <a:spcPct val="80000"/>
              </a:lnSpc>
            </a:pPr>
            <a:r>
              <a:rPr lang="en-US" sz="2000">
                <a:latin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pPr>
            <a:endParaRPr lang="en-US">
              <a:latin typeface="Times New Roman" pitchFamily="18" charset="0"/>
            </a:endParaRPr>
          </a:p>
          <a:p>
            <a:pPr algn="ctr">
              <a:lnSpc>
                <a:spcPct val="80000"/>
              </a:lnSpc>
            </a:pPr>
            <a:r>
              <a:rPr lang="en-US" sz="2800">
                <a:latin typeface="Times New Roman" pitchFamily="18" charset="0"/>
              </a:rPr>
              <a:t>Copyright © 2013 Pearson Education, Inc.  </a:t>
            </a:r>
            <a:br>
              <a:rPr lang="en-US" sz="2800">
                <a:latin typeface="Times New Roman" pitchFamily="18" charset="0"/>
              </a:rPr>
            </a:br>
            <a:r>
              <a:rPr lang="en-US" sz="2800">
                <a:latin typeface="Times New Roman" pitchFamily="18" charset="0"/>
              </a:rPr>
              <a:t>publishing as Prentice Hall</a:t>
            </a:r>
          </a:p>
        </p:txBody>
      </p:sp>
      <p:pic>
        <p:nvPicPr>
          <p:cNvPr id="6" name="Picture 2" descr="cid:3287383400_2177562"/>
          <p:cNvPicPr>
            <a:picLocks noChangeAspect="1" noChangeArrowheads="1"/>
          </p:cNvPicPr>
          <p:nvPr/>
        </p:nvPicPr>
        <p:blipFill>
          <a:blip r:embed="rId3"/>
          <a:srcRect/>
          <a:stretch>
            <a:fillRect/>
          </a:stretch>
        </p:blipFill>
        <p:spPr bwMode="blackWhite">
          <a:xfrm>
            <a:off x="746125" y="32385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
        <p:nvSpPr>
          <p:cNvPr id="8"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marL="514350" indent="-514350" algn="r" eaLnBrk="1" hangingPunct="1"/>
            <a:r>
              <a:rPr lang="en-US" sz="3600" b="1" smtClean="0">
                <a:ea typeface="ＭＳ Ｐゴシック" pitchFamily="34" charset="-128"/>
              </a:rPr>
              <a:t>Describe the manager’s </a:t>
            </a:r>
            <a:br>
              <a:rPr lang="en-US" sz="3600" b="1" smtClean="0">
                <a:ea typeface="ＭＳ Ｐゴシック" pitchFamily="34" charset="-128"/>
              </a:rPr>
            </a:br>
            <a:r>
              <a:rPr lang="en-US" sz="3600" b="1" smtClean="0">
                <a:ea typeface="ＭＳ Ｐゴシック" pitchFamily="34" charset="-128"/>
              </a:rPr>
              <a:t>functions, roles and skills.</a:t>
            </a:r>
          </a:p>
        </p:txBody>
      </p:sp>
      <p:sp>
        <p:nvSpPr>
          <p:cNvPr id="3" name="Content Placeholder 2"/>
          <p:cNvSpPr>
            <a:spLocks noGrp="1"/>
          </p:cNvSpPr>
          <p:nvPr>
            <p:ph idx="1"/>
          </p:nvPr>
        </p:nvSpPr>
        <p:spPr>
          <a:xfrm>
            <a:off x="457200" y="1944688"/>
            <a:ext cx="5943600" cy="4776787"/>
          </a:xfrm>
        </p:spPr>
        <p:txBody>
          <a:bodyPr>
            <a:normAutofit/>
          </a:bodyPr>
          <a:lstStyle/>
          <a:p>
            <a:pPr marL="342900" lvl="2" indent="-342900" eaLnBrk="1" hangingPunct="1">
              <a:lnSpc>
                <a:spcPct val="90000"/>
              </a:lnSpc>
              <a:spcBef>
                <a:spcPts val="2000"/>
              </a:spcBef>
            </a:pPr>
            <a:r>
              <a:rPr lang="en-US" b="1" smtClean="0">
                <a:ea typeface="ＭＳ Ｐゴシック" pitchFamily="34" charset="-128"/>
              </a:rPr>
              <a:t>Manager: Someone who gets things done through other people in organizations.</a:t>
            </a:r>
          </a:p>
          <a:p>
            <a:pPr marL="679450" lvl="3" indent="-342900" eaLnBrk="1" hangingPunct="1">
              <a:lnSpc>
                <a:spcPct val="90000"/>
              </a:lnSpc>
              <a:spcBef>
                <a:spcPts val="2000"/>
              </a:spcBef>
            </a:pPr>
            <a:r>
              <a:rPr lang="en-US" b="1" smtClean="0">
                <a:ea typeface="ＭＳ Ｐゴシック" pitchFamily="34" charset="-128"/>
              </a:rPr>
              <a:t>Organization: A consciously coordinated social unit composed of two or more people that functions on a relatively continuous basis to achieve a common goal or set of goals. </a:t>
            </a:r>
          </a:p>
          <a:p>
            <a:pPr marL="679450" lvl="3" indent="-342900" eaLnBrk="1" hangingPunct="1">
              <a:lnSpc>
                <a:spcPct val="90000"/>
              </a:lnSpc>
              <a:spcBef>
                <a:spcPts val="2000"/>
              </a:spcBef>
            </a:pPr>
            <a:r>
              <a:rPr lang="en-US" b="1" smtClean="0">
                <a:ea typeface="ＭＳ Ｐゴシック" pitchFamily="34" charset="-128"/>
              </a:rPr>
              <a:t>Planning, organizing, leading, and controlling are the most often studied.</a:t>
            </a:r>
          </a:p>
          <a:p>
            <a:pPr marL="342900" lvl="2" indent="-342900" eaLnBrk="1" hangingPunct="1">
              <a:lnSpc>
                <a:spcPct val="90000"/>
              </a:lnSpc>
              <a:spcBef>
                <a:spcPts val="2000"/>
              </a:spcBef>
            </a:pPr>
            <a:r>
              <a:rPr lang="en-US" b="1" smtClean="0">
                <a:ea typeface="ＭＳ Ｐゴシック" pitchFamily="34" charset="-128"/>
              </a:rPr>
              <a:t>Mintzberg concluded that managers perform ten different, highly interrelated roles or sets of behaviors attributable to their jobs. </a:t>
            </a:r>
          </a:p>
          <a:p>
            <a:pPr marL="342900" lvl="2" indent="-342900" eaLnBrk="1" hangingPunct="1">
              <a:lnSpc>
                <a:spcPct val="90000"/>
              </a:lnSpc>
              <a:spcBef>
                <a:spcPts val="2000"/>
              </a:spcBef>
            </a:pPr>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i1-</a:t>
            </a:r>
            <a:fld id="{0EEDB5DC-018A-4E25-8ABE-FBD53EE6BE3A}" type="slidenum">
              <a:rPr lang="en-US"/>
              <a:pPr>
                <a:defRPr/>
              </a:pPr>
              <a:t>4</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7" name="TextBox 6"/>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eaLnBrk="1" hangingPunct="1"/>
            <a:r>
              <a:rPr lang="en-US" sz="4000" b="1" smtClean="0">
                <a:ea typeface="ＭＳ Ｐゴシック" pitchFamily="34" charset="-128"/>
              </a:rPr>
              <a:t>Describe the manager’s </a:t>
            </a:r>
            <a:br>
              <a:rPr lang="en-US" sz="4000" b="1" smtClean="0">
                <a:ea typeface="ＭＳ Ｐゴシック" pitchFamily="34" charset="-128"/>
              </a:rPr>
            </a:br>
            <a:r>
              <a:rPr lang="en-US" sz="4000" b="1" smtClean="0">
                <a:ea typeface="ＭＳ Ｐゴシック" pitchFamily="34" charset="-128"/>
              </a:rPr>
              <a:t>functions, roles and skills</a:t>
            </a: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5" name="Slide Number Placeholder 4"/>
          <p:cNvSpPr>
            <a:spLocks noGrp="1"/>
          </p:cNvSpPr>
          <p:nvPr>
            <p:ph type="sldNum" sz="quarter" idx="12"/>
          </p:nvPr>
        </p:nvSpPr>
        <p:spPr/>
        <p:txBody>
          <a:bodyPr/>
          <a:lstStyle/>
          <a:p>
            <a:pPr>
              <a:defRPr/>
            </a:pPr>
            <a:r>
              <a:rPr lang="en-US"/>
              <a:t>1-</a:t>
            </a:r>
            <a:fld id="{FAC74B6B-29B6-4CF2-BB1C-93CD0C194BF4}" type="slidenum">
              <a:rPr lang="en-US"/>
              <a:pPr>
                <a:defRPr/>
              </a:pPr>
              <a:t>5</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7" name="TextBox 6"/>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2</a:t>
            </a:r>
          </a:p>
        </p:txBody>
      </p:sp>
      <p:sp>
        <p:nvSpPr>
          <p:cNvPr id="24582" name="TextBox 7"/>
          <p:cNvSpPr txBox="1">
            <a:spLocks noChangeArrowheads="1"/>
          </p:cNvSpPr>
          <p:nvPr/>
        </p:nvSpPr>
        <p:spPr bwMode="auto">
          <a:xfrm>
            <a:off x="2660650" y="3225800"/>
            <a:ext cx="2951163" cy="366713"/>
          </a:xfrm>
          <a:prstGeom prst="rect">
            <a:avLst/>
          </a:prstGeom>
          <a:noFill/>
          <a:ln w="9525">
            <a:noFill/>
            <a:miter lim="800000"/>
            <a:headEnd/>
            <a:tailEnd/>
          </a:ln>
        </p:spPr>
        <p:txBody>
          <a:bodyPr>
            <a:spAutoFit/>
          </a:bodyPr>
          <a:lstStyle/>
          <a:p>
            <a:pPr algn="ctr"/>
            <a:r>
              <a:rPr lang="en-US" sz="1800" b="0">
                <a:latin typeface="Calibri" pitchFamily="34" charset="0"/>
              </a:rPr>
              <a:t>Insert Exhibit 1.1</a:t>
            </a:r>
          </a:p>
        </p:txBody>
      </p:sp>
      <p:pic>
        <p:nvPicPr>
          <p:cNvPr id="24583" name="Picture 2"/>
          <p:cNvPicPr>
            <a:picLocks noChangeAspect="1"/>
          </p:cNvPicPr>
          <p:nvPr/>
        </p:nvPicPr>
        <p:blipFill>
          <a:blip r:embed="rId3"/>
          <a:srcRect/>
          <a:stretch>
            <a:fillRect/>
          </a:stretch>
        </p:blipFill>
        <p:spPr bwMode="auto">
          <a:xfrm>
            <a:off x="1460500" y="1573213"/>
            <a:ext cx="6223000" cy="46878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3"/>
            <a:ext cx="8229600" cy="1143000"/>
          </a:xfrm>
        </p:spPr>
        <p:txBody>
          <a:bodyPr>
            <a:normAutofit/>
          </a:bodyPr>
          <a:lstStyle/>
          <a:p>
            <a:pPr algn="r" eaLnBrk="1" hangingPunct="1"/>
            <a:r>
              <a:rPr lang="en-US" sz="3600" b="1" smtClean="0">
                <a:effectLst>
                  <a:outerShdw blurRad="38100" dist="38100" dir="2700000" algn="tl">
                    <a:srgbClr val="C0C0C0"/>
                  </a:outerShdw>
                </a:effectLst>
                <a:latin typeface="Arial Narrow" pitchFamily="34" charset="0"/>
                <a:ea typeface="ＭＳ Ｐゴシック" pitchFamily="34" charset="-128"/>
              </a:rPr>
              <a:t>Describe the manager’s </a:t>
            </a:r>
            <a:br>
              <a:rPr lang="en-US" sz="3600" b="1" smtClean="0">
                <a:effectLst>
                  <a:outerShdw blurRad="38100" dist="38100" dir="2700000" algn="tl">
                    <a:srgbClr val="C0C0C0"/>
                  </a:outerShdw>
                </a:effectLst>
                <a:latin typeface="Arial Narrow" pitchFamily="34" charset="0"/>
                <a:ea typeface="ＭＳ Ｐゴシック" pitchFamily="34" charset="-128"/>
              </a:rPr>
            </a:br>
            <a:r>
              <a:rPr lang="en-US" sz="3600" b="1" smtClean="0">
                <a:effectLst>
                  <a:outerShdw blurRad="38100" dist="38100" dir="2700000" algn="tl">
                    <a:srgbClr val="C0C0C0"/>
                  </a:outerShdw>
                </a:effectLst>
                <a:latin typeface="Arial Narrow" pitchFamily="34" charset="0"/>
                <a:ea typeface="ＭＳ Ｐゴシック" pitchFamily="34" charset="-128"/>
              </a:rPr>
              <a:t>functions, roles and skills</a:t>
            </a:r>
            <a:br>
              <a:rPr lang="en-US" sz="3600" b="1" smtClean="0">
                <a:effectLst>
                  <a:outerShdw blurRad="38100" dist="38100" dir="2700000" algn="tl">
                    <a:srgbClr val="C0C0C0"/>
                  </a:outerShdw>
                </a:effectLst>
                <a:latin typeface="Arial Narrow" pitchFamily="34" charset="0"/>
                <a:ea typeface="ＭＳ Ｐゴシック" pitchFamily="34" charset="-128"/>
              </a:rPr>
            </a:br>
            <a:endParaRPr lang="en-US" sz="4000" b="1" smtClean="0">
              <a:ea typeface="ＭＳ Ｐゴシック" pitchFamily="34" charset="-128"/>
            </a:endParaRPr>
          </a:p>
        </p:txBody>
      </p:sp>
      <p:sp>
        <p:nvSpPr>
          <p:cNvPr id="3" name="Content Placeholder 2"/>
          <p:cNvSpPr>
            <a:spLocks noGrp="1"/>
          </p:cNvSpPr>
          <p:nvPr>
            <p:ph idx="1"/>
          </p:nvPr>
        </p:nvSpPr>
        <p:spPr>
          <a:xfrm>
            <a:off x="374650" y="2057400"/>
            <a:ext cx="6461125" cy="4664075"/>
          </a:xfrm>
        </p:spPr>
        <p:txBody>
          <a:bodyPr>
            <a:normAutofit/>
          </a:bodyPr>
          <a:lstStyle/>
          <a:p>
            <a:pPr lvl="1" eaLnBrk="1" hangingPunct="1">
              <a:lnSpc>
                <a:spcPct val="90000"/>
              </a:lnSpc>
            </a:pPr>
            <a:r>
              <a:rPr lang="en-US" sz="2400" b="1" smtClean="0">
                <a:ea typeface="ＭＳ Ｐゴシック" pitchFamily="34" charset="-128"/>
              </a:rPr>
              <a:t>Management Skills</a:t>
            </a:r>
          </a:p>
          <a:p>
            <a:pPr lvl="2" eaLnBrk="1" hangingPunct="1">
              <a:lnSpc>
                <a:spcPct val="90000"/>
              </a:lnSpc>
            </a:pPr>
            <a:r>
              <a:rPr lang="en-US" b="1" smtClean="0">
                <a:ea typeface="ＭＳ Ｐゴシック" pitchFamily="34" charset="-128"/>
              </a:rPr>
              <a:t>Technical Skills --The ability to apply specialized knowledge or expertise. All jobs require some specialized expertise, and many people develop their technical skills on the job. </a:t>
            </a:r>
          </a:p>
          <a:p>
            <a:pPr lvl="2" eaLnBrk="1" hangingPunct="1">
              <a:lnSpc>
                <a:spcPct val="90000"/>
              </a:lnSpc>
            </a:pPr>
            <a:r>
              <a:rPr lang="en-US" b="1" smtClean="0">
                <a:ea typeface="ＭＳ Ｐゴシック" pitchFamily="34" charset="-128"/>
              </a:rPr>
              <a:t>Human Skills -- Ability to work with, understand, and motivate other people, both individually and in groups, describes human skills.  </a:t>
            </a:r>
          </a:p>
          <a:p>
            <a:pPr lvl="2" eaLnBrk="1" hangingPunct="1">
              <a:lnSpc>
                <a:spcPct val="90000"/>
              </a:lnSpc>
            </a:pPr>
            <a:r>
              <a:rPr lang="en-US" b="1" smtClean="0">
                <a:ea typeface="ＭＳ Ｐゴシック" pitchFamily="34" charset="-128"/>
              </a:rPr>
              <a:t>Conceptual Skills -- The mental ability to analyze and diagnose complex situations. </a:t>
            </a:r>
          </a:p>
        </p:txBody>
      </p:sp>
      <p:sp>
        <p:nvSpPr>
          <p:cNvPr id="11"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a:t>1-</a:t>
            </a:r>
            <a:fld id="{26562B9B-C852-4B59-9DA8-B9447CC98C90}" type="slidenum">
              <a:rPr lang="en-US"/>
              <a:pPr>
                <a:defRPr/>
              </a:pPr>
              <a:t>6</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7" name="TextBox 6"/>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2</a:t>
            </a:r>
          </a:p>
        </p:txBody>
      </p:sp>
      <p:sp>
        <p:nvSpPr>
          <p:cNvPr id="26631" name="TextBox 9"/>
          <p:cNvSpPr txBox="1">
            <a:spLocks noChangeArrowheads="1"/>
          </p:cNvSpPr>
          <p:nvPr/>
        </p:nvSpPr>
        <p:spPr bwMode="auto">
          <a:xfrm>
            <a:off x="374650" y="2806700"/>
            <a:ext cx="184150" cy="366713"/>
          </a:xfrm>
          <a:prstGeom prst="rect">
            <a:avLst/>
          </a:prstGeom>
          <a:noFill/>
          <a:ln w="9525">
            <a:noFill/>
            <a:miter lim="800000"/>
            <a:headEnd/>
            <a:tailEnd/>
          </a:ln>
        </p:spPr>
        <p:txBody>
          <a:bodyPr wrap="none">
            <a:spAutoFit/>
          </a:bodyPr>
          <a:lstStyle/>
          <a:p>
            <a:endParaRPr lang="en-US" sz="1800" b="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eaLnBrk="1" hangingPunct="1"/>
            <a:r>
              <a:rPr lang="en-US" sz="3200" b="1" smtClean="0">
                <a:ea typeface="ＭＳ Ｐゴシック" pitchFamily="34" charset="-128"/>
              </a:rPr>
              <a:t>Effective Versus </a:t>
            </a:r>
            <a:br>
              <a:rPr lang="en-US" sz="3200" b="1" smtClean="0">
                <a:ea typeface="ＭＳ Ｐゴシック" pitchFamily="34" charset="-128"/>
              </a:rPr>
            </a:br>
            <a:r>
              <a:rPr lang="en-US" sz="3200" b="1" smtClean="0">
                <a:ea typeface="ＭＳ Ｐゴシック" pitchFamily="34" charset="-128"/>
              </a:rPr>
              <a:t>Successful Managerial Activities </a:t>
            </a:r>
            <a:endParaRPr lang="en-US" sz="4000" b="1" smtClean="0">
              <a:ea typeface="ＭＳ Ｐゴシック" pitchFamily="34" charset="-128"/>
            </a:endParaRPr>
          </a:p>
        </p:txBody>
      </p:sp>
      <p:sp>
        <p:nvSpPr>
          <p:cNvPr id="28674" name="Content Placeholder 2"/>
          <p:cNvSpPr>
            <a:spLocks noGrp="1"/>
          </p:cNvSpPr>
          <p:nvPr>
            <p:ph idx="1"/>
          </p:nvPr>
        </p:nvSpPr>
        <p:spPr>
          <a:xfrm>
            <a:off x="457200" y="2057400"/>
            <a:ext cx="5446713" cy="4664075"/>
          </a:xfrm>
        </p:spPr>
        <p:txBody>
          <a:bodyPr/>
          <a:lstStyle/>
          <a:p>
            <a:pPr eaLnBrk="1" hangingPunct="1"/>
            <a:r>
              <a:rPr lang="en-US" sz="2800" b="1" smtClean="0">
                <a:ea typeface="ＭＳ Ｐゴシック" pitchFamily="34" charset="-128"/>
              </a:rPr>
              <a:t>Luthans and associates found that all managers engage in four managerial activities. </a:t>
            </a:r>
          </a:p>
          <a:p>
            <a:pPr lvl="1" eaLnBrk="1" hangingPunct="1"/>
            <a:r>
              <a:rPr lang="en-US" b="1" smtClean="0">
                <a:ea typeface="ＭＳ Ｐゴシック" pitchFamily="34" charset="-128"/>
              </a:rPr>
              <a:t>Traditional management.</a:t>
            </a:r>
          </a:p>
          <a:p>
            <a:pPr lvl="1" eaLnBrk="1" hangingPunct="1"/>
            <a:r>
              <a:rPr lang="en-US" b="1" smtClean="0">
                <a:ea typeface="ＭＳ Ｐゴシック" pitchFamily="34" charset="-128"/>
              </a:rPr>
              <a:t>Communication.  </a:t>
            </a:r>
          </a:p>
          <a:p>
            <a:pPr lvl="1" eaLnBrk="1" hangingPunct="1"/>
            <a:r>
              <a:rPr lang="en-US" b="1" smtClean="0">
                <a:ea typeface="ＭＳ Ｐゴシック" pitchFamily="34" charset="-128"/>
              </a:rPr>
              <a:t>Human resource management. </a:t>
            </a:r>
          </a:p>
          <a:p>
            <a:pPr lvl="1" eaLnBrk="1" hangingPunct="1"/>
            <a:r>
              <a:rPr lang="en-US" b="1" smtClean="0">
                <a:ea typeface="ＭＳ Ｐゴシック" pitchFamily="34" charset="-128"/>
              </a:rPr>
              <a:t>Networking. </a:t>
            </a:r>
          </a:p>
        </p:txBody>
      </p:sp>
      <p:sp>
        <p:nvSpPr>
          <p:cNvPr id="10"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a:t>1-</a:t>
            </a:r>
            <a:fld id="{1D3E2BE6-7843-4226-BB37-A6DC12E5D899}" type="slidenum">
              <a:rPr lang="en-US"/>
              <a:pPr>
                <a:defRPr/>
              </a:pPr>
              <a:t>7</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7" name="TextBox 6"/>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eaLnBrk="1" hangingPunct="1"/>
            <a:r>
              <a:rPr lang="en-US" sz="3200" b="1" smtClean="0">
                <a:ea typeface="ＭＳ Ｐゴシック" pitchFamily="34" charset="-128"/>
              </a:rPr>
              <a:t>Effective Versus </a:t>
            </a:r>
            <a:br>
              <a:rPr lang="en-US" sz="3200" b="1" smtClean="0">
                <a:ea typeface="ＭＳ Ｐゴシック" pitchFamily="34" charset="-128"/>
              </a:rPr>
            </a:br>
            <a:r>
              <a:rPr lang="en-US" sz="3200" b="1" smtClean="0">
                <a:ea typeface="ＭＳ Ｐゴシック" pitchFamily="34" charset="-128"/>
              </a:rPr>
              <a:t>Successful Managerial Activities </a:t>
            </a:r>
            <a:endParaRPr lang="en-US" sz="4000" b="1" smtClean="0">
              <a:ea typeface="ＭＳ Ｐゴシック" pitchFamily="34" charset="-128"/>
            </a:endParaRPr>
          </a:p>
        </p:txBody>
      </p:sp>
      <p:sp>
        <p:nvSpPr>
          <p:cNvPr id="12"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a:t>1-</a:t>
            </a:r>
            <a:fld id="{6D248F0F-6A88-462C-8A60-933E8883C995}" type="slidenum">
              <a:rPr lang="en-US"/>
              <a:pPr>
                <a:defRPr/>
              </a:pPr>
              <a:t>8</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7" name="TextBox 6"/>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2</a:t>
            </a:r>
          </a:p>
        </p:txBody>
      </p:sp>
      <p:sp>
        <p:nvSpPr>
          <p:cNvPr id="30726" name="TextBox 10"/>
          <p:cNvSpPr txBox="1">
            <a:spLocks noChangeArrowheads="1"/>
          </p:cNvSpPr>
          <p:nvPr/>
        </p:nvSpPr>
        <p:spPr bwMode="auto">
          <a:xfrm>
            <a:off x="2917825" y="3432175"/>
            <a:ext cx="2797175" cy="366713"/>
          </a:xfrm>
          <a:prstGeom prst="rect">
            <a:avLst/>
          </a:prstGeom>
          <a:noFill/>
          <a:ln w="9525">
            <a:noFill/>
            <a:miter lim="800000"/>
            <a:headEnd/>
            <a:tailEnd/>
          </a:ln>
        </p:spPr>
        <p:txBody>
          <a:bodyPr>
            <a:spAutoFit/>
          </a:bodyPr>
          <a:lstStyle/>
          <a:p>
            <a:pPr algn="ctr"/>
            <a:r>
              <a:rPr lang="en-US" sz="1800" b="0">
                <a:latin typeface="Calibri" pitchFamily="34" charset="0"/>
              </a:rPr>
              <a:t>Insert Exhibit 1.2</a:t>
            </a:r>
          </a:p>
        </p:txBody>
      </p:sp>
      <p:pic>
        <p:nvPicPr>
          <p:cNvPr id="30727" name="Picture 2"/>
          <p:cNvPicPr>
            <a:picLocks noChangeAspect="1"/>
          </p:cNvPicPr>
          <p:nvPr/>
        </p:nvPicPr>
        <p:blipFill>
          <a:blip r:embed="rId3"/>
          <a:srcRect/>
          <a:stretch>
            <a:fillRect/>
          </a:stretch>
        </p:blipFill>
        <p:spPr bwMode="auto">
          <a:xfrm>
            <a:off x="715963" y="1625600"/>
            <a:ext cx="7712075" cy="473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eaLnBrk="1" hangingPunct="1"/>
            <a:r>
              <a:rPr lang="en-US" sz="4300" b="1" smtClean="0">
                <a:effectLst>
                  <a:outerShdw blurRad="38100" dist="38100" dir="2700000" algn="tl">
                    <a:srgbClr val="C0C0C0"/>
                  </a:outerShdw>
                </a:effectLst>
                <a:latin typeface="Arial Narrow" pitchFamily="34" charset="0"/>
                <a:ea typeface="ＭＳ Ｐゴシック" pitchFamily="34" charset="-128"/>
              </a:rPr>
              <a:t>Define </a:t>
            </a:r>
            <a:br>
              <a:rPr lang="en-US" sz="4300" b="1" smtClean="0">
                <a:effectLst>
                  <a:outerShdw blurRad="38100" dist="38100" dir="2700000" algn="tl">
                    <a:srgbClr val="C0C0C0"/>
                  </a:outerShdw>
                </a:effectLst>
                <a:latin typeface="Arial Narrow" pitchFamily="34" charset="0"/>
                <a:ea typeface="ＭＳ Ｐゴシック" pitchFamily="34" charset="-128"/>
              </a:rPr>
            </a:br>
            <a:r>
              <a:rPr lang="en-US" sz="4300" b="1" smtClean="0">
                <a:effectLst>
                  <a:outerShdw blurRad="38100" dist="38100" dir="2700000" algn="tl">
                    <a:srgbClr val="C0C0C0"/>
                  </a:outerShdw>
                </a:effectLst>
                <a:latin typeface="Arial Narrow" pitchFamily="34" charset="0"/>
                <a:ea typeface="ＭＳ Ｐゴシック" pitchFamily="34" charset="-128"/>
              </a:rPr>
              <a:t>“</a:t>
            </a:r>
            <a:r>
              <a:rPr lang="en-US" sz="4300" b="1" i="1" smtClean="0">
                <a:effectLst>
                  <a:outerShdw blurRad="38100" dist="38100" dir="2700000" algn="tl">
                    <a:srgbClr val="C0C0C0"/>
                  </a:outerShdw>
                </a:effectLst>
                <a:latin typeface="Arial Narrow" pitchFamily="34" charset="0"/>
                <a:ea typeface="ＭＳ Ｐゴシック" pitchFamily="34" charset="-128"/>
              </a:rPr>
              <a:t>Organizational Behavior” (OB)</a:t>
            </a:r>
            <a:endParaRPr lang="en-US" sz="4000" b="1" smtClean="0">
              <a:ea typeface="ＭＳ Ｐゴシック" pitchFamily="34" charset="-128"/>
            </a:endParaRPr>
          </a:p>
        </p:txBody>
      </p:sp>
      <p:sp>
        <p:nvSpPr>
          <p:cNvPr id="32770" name="Content Placeholder 2"/>
          <p:cNvSpPr>
            <a:spLocks noGrp="1"/>
          </p:cNvSpPr>
          <p:nvPr>
            <p:ph idx="1"/>
          </p:nvPr>
        </p:nvSpPr>
        <p:spPr/>
        <p:txBody>
          <a:bodyPr/>
          <a:lstStyle/>
          <a:p>
            <a:pPr eaLnBrk="1" hangingPunct="1"/>
            <a:r>
              <a:rPr lang="en-US" b="1" smtClean="0">
                <a:ea typeface="ＭＳ Ｐゴシック" pitchFamily="34" charset="-128"/>
              </a:rPr>
              <a:t>OB is a field of study that investigates the impact that individuals, groups, and structure have on behavior within organizations for the purpose of applying such knowledge toward improving an organization’s effectiveness. </a:t>
            </a:r>
            <a:r>
              <a:rPr lang="en-US" b="1" i="1" smtClean="0">
                <a:ea typeface="ＭＳ Ｐゴシック" pitchFamily="34" charset="-128"/>
              </a:rPr>
              <a:t> </a:t>
            </a:r>
            <a:endParaRPr lang="en-US" b="1" smtClean="0">
              <a:ea typeface="ＭＳ Ｐゴシック" pitchFamily="34" charset="-128"/>
            </a:endParaRPr>
          </a:p>
        </p:txBody>
      </p:sp>
      <p:sp>
        <p:nvSpPr>
          <p:cNvPr id="9" name="Footer Placeholder 4"/>
          <p:cNvSpPr>
            <a:spLocks noGrp="1"/>
          </p:cNvSpPr>
          <p:nvPr>
            <p:ph type="ftr" sz="quarter" idx="11"/>
          </p:nvPr>
        </p:nvSpPr>
        <p:spPr>
          <a:xfrm>
            <a:off x="185738" y="6356350"/>
            <a:ext cx="4543425" cy="365125"/>
          </a:xfrm>
        </p:spPr>
        <p:txBody>
          <a:bodyPr/>
          <a:lstStyle/>
          <a:p>
            <a:pPr algn="l">
              <a:defRPr/>
            </a:pPr>
            <a:r>
              <a:rPr lang="en-US" dirty="0"/>
              <a:t>Copyright © 2013 Pearson Education, Inc. publishing as Prentice Hall</a:t>
            </a:r>
          </a:p>
        </p:txBody>
      </p:sp>
      <p:sp>
        <p:nvSpPr>
          <p:cNvPr id="8" name="Slide Number Placeholder 7"/>
          <p:cNvSpPr>
            <a:spLocks noGrp="1"/>
          </p:cNvSpPr>
          <p:nvPr>
            <p:ph type="sldNum" sz="quarter" idx="12"/>
          </p:nvPr>
        </p:nvSpPr>
        <p:spPr/>
        <p:txBody>
          <a:bodyPr/>
          <a:lstStyle/>
          <a:p>
            <a:pPr>
              <a:defRPr/>
            </a:pPr>
            <a:r>
              <a:rPr lang="en-US" dirty="0"/>
              <a:t>1-</a:t>
            </a:r>
            <a:fld id="{47031BDB-17F0-4617-B315-B835797385BD}" type="slidenum">
              <a:rPr lang="en-US"/>
              <a:pPr>
                <a:defRPr/>
              </a:pPr>
              <a:t>9</a:t>
            </a:fld>
            <a:endParaRPr lang="en-US" dirty="0"/>
          </a:p>
        </p:txBody>
      </p:sp>
      <p:sp>
        <p:nvSpPr>
          <p:cNvPr id="6" name="Oval 5"/>
          <p:cNvSpPr/>
          <p:nvPr/>
        </p:nvSpPr>
        <p:spPr>
          <a:xfrm>
            <a:off x="271463" y="274638"/>
            <a:ext cx="1670050" cy="1143000"/>
          </a:xfrm>
          <a:prstGeom prst="ellipse">
            <a:avLst/>
          </a:prstGeom>
          <a:solidFill>
            <a:srgbClr val="A6A6A6"/>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p>
        </p:txBody>
      </p:sp>
      <p:sp>
        <p:nvSpPr>
          <p:cNvPr id="7" name="TextBox 6"/>
          <p:cNvSpPr txBox="1"/>
          <p:nvPr/>
        </p:nvSpPr>
        <p:spPr>
          <a:xfrm>
            <a:off x="528638" y="500063"/>
            <a:ext cx="1141412" cy="641350"/>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ea typeface="+mn-ea"/>
                <a:cs typeface="Arial Narrow"/>
              </a:rPr>
              <a:t>LO 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538</TotalTime>
  <Words>2404</Words>
  <Application>Microsoft Office PowerPoint</Application>
  <PresentationFormat>On-screen Show (4:3)</PresentationFormat>
  <Paragraphs>331</Paragraphs>
  <Slides>39</Slides>
  <Notes>39</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39</vt:i4>
      </vt:variant>
    </vt:vector>
  </HeadingPairs>
  <TitlesOfParts>
    <vt:vector size="41" baseType="lpstr">
      <vt:lpstr>Office Theme</vt:lpstr>
      <vt:lpstr>???</vt:lpstr>
      <vt:lpstr>Organizational Behavior 15th Ed</vt:lpstr>
      <vt:lpstr>Chapter 1 Learning Objectives</vt:lpstr>
      <vt:lpstr>Demonstrate the importance of  interpersonal skills in the workplace</vt:lpstr>
      <vt:lpstr>Describe the manager’s  functions, roles and skills.</vt:lpstr>
      <vt:lpstr>Describe the manager’s  functions, roles and skills</vt:lpstr>
      <vt:lpstr>Describe the manager’s  functions, roles and skills </vt:lpstr>
      <vt:lpstr>Effective Versus  Successful Managerial Activities </vt:lpstr>
      <vt:lpstr>Effective Versus  Successful Managerial Activities </vt:lpstr>
      <vt:lpstr>Define  “Organizational Behavior” (OB)</vt:lpstr>
      <vt:lpstr>Show the value to  OB of systematic study  .</vt:lpstr>
      <vt:lpstr>Identify the major behavioral science  disciplines that contribute to OB </vt:lpstr>
      <vt:lpstr>Identify the major behavioral science  disciplines that contribute to OB </vt:lpstr>
      <vt:lpstr>Identify the major behavioral science  disciplines that contribute to OB </vt:lpstr>
      <vt:lpstr>Identify the major behavioral science  disciplines that contribute to OB. </vt:lpstr>
      <vt:lpstr>Few absolutes apply to OB </vt:lpstr>
      <vt:lpstr>Few absolutes apply to OB</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Three levels of analysis  in this book’s OB model. </vt:lpstr>
      <vt:lpstr>Three levels of analysis  in this book’s OB model. </vt:lpstr>
      <vt:lpstr>Three levels of analysis  in this book’s OB model. </vt:lpstr>
      <vt:lpstr>Three levels of analysis  in this book’s OB model. </vt:lpstr>
      <vt:lpstr>Variables of Interest</vt:lpstr>
      <vt:lpstr>Variables of Interest</vt:lpstr>
      <vt:lpstr>Variables of Interest</vt:lpstr>
      <vt:lpstr>Variables of Interest</vt:lpstr>
      <vt:lpstr>Variables of Interest</vt:lpstr>
      <vt:lpstr>Managerial Summary</vt:lpstr>
      <vt:lpstr>Managerial Summary</vt:lpstr>
      <vt:lpstr>Slide 39</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sjabbar</cp:lastModifiedBy>
  <cp:revision>46</cp:revision>
  <dcterms:created xsi:type="dcterms:W3CDTF">2012-01-04T23:08:53Z</dcterms:created>
  <dcterms:modified xsi:type="dcterms:W3CDTF">2012-09-18T11:20:56Z</dcterms:modified>
</cp:coreProperties>
</file>