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31" r:id="rId10"/>
    <p:sldId id="333" r:id="rId11"/>
    <p:sldId id="33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8" r:id="rId44"/>
    <p:sldId id="299" r:id="rId45"/>
    <p:sldId id="296" r:id="rId46"/>
    <p:sldId id="297" r:id="rId47"/>
    <p:sldId id="302" r:id="rId48"/>
    <p:sldId id="303" r:id="rId49"/>
    <p:sldId id="304" r:id="rId50"/>
    <p:sldId id="305" r:id="rId51"/>
    <p:sldId id="306" r:id="rId52"/>
    <p:sldId id="307" r:id="rId53"/>
    <p:sldId id="33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74" autoAdjust="0"/>
  </p:normalViewPr>
  <p:slideViewPr>
    <p:cSldViewPr>
      <p:cViewPr varScale="1">
        <p:scale>
          <a:sx n="72" d="100"/>
          <a:sy n="72" d="100"/>
        </p:scale>
        <p:origin x="17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5C53A-89EA-4CA2-863F-7A2CADE5B7D6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E21AB-7A46-4ED9-B254-2A7D2D5E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5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65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34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16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61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9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43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86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589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+mn-lt"/>
              <a:ea typeface="Calibri"/>
              <a:cs typeface="Arial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u="none" dirty="0">
              <a:effectLst/>
              <a:latin typeface="+mn-lt"/>
              <a:ea typeface="Calibri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2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68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661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138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437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837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593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762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24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90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488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990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000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228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 algn="l">
              <a:buFont typeface="Wingdings" panose="05000000000000000000" pitchFamily="2" charset="2"/>
              <a:buNone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888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614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44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36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310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694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60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029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1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2724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957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9150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025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536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000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3715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3024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6917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37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21AB-7A46-4ED9-B254-2A7D2D5E05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7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2921-033D-4DC2-98FF-07274EDA8A7D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2CE0-7FE3-4AB2-BA6D-085BD2F57B49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6E2C-4F0D-41FC-8A33-15B17DECA20E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6DB4-D6F1-4262-B429-B2B5BC88590E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6A7B-DFCE-4EF3-801A-E68B8DD91F50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251C-8994-4DF5-86DE-06C619ED075B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DF98-8EA7-40AE-9FCE-967954FFBEE6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FF00-29A1-487D-9A85-134B3FB8ECC4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DD4A-AA37-454C-B3B4-42F4928CF93E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267A-2CFA-45CA-920D-A9B5B9E9D6F2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C621-640A-4E87-89A5-2CF359EEF911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0C470-A48F-4381-B2CD-9F1EA6F50B65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nsity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.docx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mega-9_fatty_acid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pedia.org/wiki/Fatty_acid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erbalance.com/nutrition/the-truth-about-omegas-3-and-6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atty_acids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pedia.org/wiki/Hexan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cidity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Rancidification" TargetMode="External"/><Relationship Id="rId5" Type="http://schemas.openxmlformats.org/officeDocument/2006/relationships/hyperlink" Target="http://en.wikipedia.org/wiki/Oleic_acid" TargetMode="External"/><Relationship Id="rId4" Type="http://schemas.openxmlformats.org/officeDocument/2006/relationships/hyperlink" Target="http://en.wikipedia.org/wiki/Fatty_acid#Free_fatty_acids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lind_taste_test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enetic_modification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Chapter 10</a:t>
            </a:r>
            <a:r>
              <a:rPr lang="ar-JO" b="1" dirty="0"/>
              <a:t> 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Fats, Frying, and Emulsions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4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dirty="0"/>
              <a:t>Mayonnaise Ingredients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8229600" cy="430982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 egg yolk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 cup of oil (or ¾ c)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 Tbsp. of acid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Salt and other flavoring agents. 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Pasteurized eggs</a:t>
            </a:r>
            <a:r>
              <a:rPr lang="en-US" dirty="0">
                <a:solidFill>
                  <a:schemeClr val="tx1"/>
                </a:solidFill>
              </a:rPr>
              <a:t> are used 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b="1" dirty="0">
                <a:solidFill>
                  <a:schemeClr val="tx1"/>
                </a:solidFill>
              </a:rPr>
              <a:t>commercial mayonnaise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68" y="4365357"/>
            <a:ext cx="2123132" cy="212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37" y="2143819"/>
            <a:ext cx="2834314" cy="158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61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r>
              <a:rPr lang="en-US" b="1" dirty="0"/>
              <a:t>Types of Prepared Emulsions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763000" cy="5181600"/>
          </a:xfrm>
        </p:spPr>
        <p:txBody>
          <a:bodyPr>
            <a:normAutofit fontScale="92500" lnSpcReduction="1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Temporary emulsion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Separates on standing</a:t>
            </a:r>
            <a:r>
              <a:rPr lang="en-US" dirty="0">
                <a:solidFill>
                  <a:schemeClr val="tx1"/>
                </a:solidFill>
              </a:rPr>
              <a:t> like water and oil, 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Must be shaken before use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lvl="0" algn="l"/>
            <a:r>
              <a:rPr lang="en-US" b="1" dirty="0">
                <a:solidFill>
                  <a:schemeClr val="tx1"/>
                </a:solidFill>
              </a:rPr>
              <a:t>2.  </a:t>
            </a:r>
            <a:r>
              <a:rPr lang="en-US" b="1" u="sng" dirty="0">
                <a:solidFill>
                  <a:schemeClr val="tx1"/>
                </a:solidFill>
              </a:rPr>
              <a:t>Permanent emulsion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Does not separate on standing.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Needs a </a:t>
            </a:r>
            <a:r>
              <a:rPr lang="en-US" b="1" u="sng" dirty="0">
                <a:solidFill>
                  <a:schemeClr val="tx1"/>
                </a:solidFill>
              </a:rPr>
              <a:t>stabilizer</a:t>
            </a:r>
            <a:r>
              <a:rPr lang="en-US" dirty="0">
                <a:solidFill>
                  <a:schemeClr val="tx1"/>
                </a:solidFill>
              </a:rPr>
              <a:t> which is another name for (</a:t>
            </a:r>
            <a:r>
              <a:rPr lang="en-US" b="1" u="sng" dirty="0">
                <a:solidFill>
                  <a:schemeClr val="tx1"/>
                </a:solidFill>
              </a:rPr>
              <a:t>emulsifier</a:t>
            </a:r>
            <a:r>
              <a:rPr lang="en-US" dirty="0">
                <a:solidFill>
                  <a:schemeClr val="tx1"/>
                </a:solidFill>
              </a:rPr>
              <a:t>):   </a:t>
            </a:r>
          </a:p>
          <a:p>
            <a:pPr marL="1371600" lvl="2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In    </a:t>
            </a:r>
            <a:r>
              <a:rPr lang="en-US" b="1" dirty="0">
                <a:solidFill>
                  <a:schemeClr val="tx1"/>
                </a:solidFill>
              </a:rPr>
              <a:t>mayonnaise       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egg yolk is the main stabilizer.                  </a:t>
            </a:r>
          </a:p>
          <a:p>
            <a:pPr marL="1371600" lvl="2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Lecithin</a:t>
            </a:r>
            <a:r>
              <a:rPr lang="en-US" b="1" dirty="0">
                <a:solidFill>
                  <a:schemeClr val="tx1"/>
                </a:solidFill>
              </a:rPr>
              <a:t> (phosphatidylcholine)</a:t>
            </a:r>
            <a:r>
              <a:rPr lang="en-US" dirty="0">
                <a:solidFill>
                  <a:schemeClr val="tx1"/>
                </a:solidFill>
              </a:rPr>
              <a:t> is the </a:t>
            </a:r>
            <a:r>
              <a:rPr lang="en-US" b="1" u="sng" dirty="0">
                <a:solidFill>
                  <a:schemeClr val="tx1"/>
                </a:solidFill>
              </a:rPr>
              <a:t>main stabilizer</a:t>
            </a:r>
            <a:r>
              <a:rPr lang="en-US" dirty="0">
                <a:solidFill>
                  <a:schemeClr val="tx1"/>
                </a:solidFill>
              </a:rPr>
              <a:t> or emulsifier </a:t>
            </a:r>
            <a:r>
              <a:rPr lang="en-US" b="1" u="sng" dirty="0">
                <a:solidFill>
                  <a:schemeClr val="tx1"/>
                </a:solidFill>
              </a:rPr>
              <a:t>in egg yolks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                                                   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6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b="1" dirty="0"/>
              <a:t>Properties of Fat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382000" cy="4495800"/>
          </a:xfrm>
        </p:spPr>
        <p:txBody>
          <a:bodyPr>
            <a:normAutofit fontScale="77500" lnSpcReduction="2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Insoluble in water</a:t>
            </a:r>
            <a:endParaRPr lang="en-US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endParaRPr lang="en-US" b="1" u="sng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Solid vs. liquid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at room temperature</a:t>
            </a:r>
          </a:p>
          <a:p>
            <a:pPr marL="514350" lvl="0" indent="-514350" algn="l">
              <a:buFont typeface="+mj-lt"/>
              <a:buAutoNum type="arabicPeriod"/>
            </a:pPr>
            <a:endParaRPr lang="en-US" b="1" u="sng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Smoke point</a:t>
            </a:r>
          </a:p>
          <a:p>
            <a:pPr marL="514350" lvl="0" indent="-514350" algn="l">
              <a:buFont typeface="+mj-lt"/>
              <a:buAutoNum type="arabicPeriod"/>
            </a:pPr>
            <a:endParaRPr lang="en-US" b="1" u="sng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Flash point</a:t>
            </a:r>
          </a:p>
          <a:p>
            <a:pPr marL="514350" lvl="0" indent="-514350" algn="l">
              <a:buFont typeface="+mj-lt"/>
              <a:buAutoNum type="arabicPeriod"/>
            </a:pPr>
            <a:endParaRPr lang="en-US" b="1" u="sng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Plasticity</a:t>
            </a:r>
          </a:p>
          <a:p>
            <a:pPr marL="514350" lvl="0" indent="-514350" algn="l">
              <a:buFont typeface="+mj-lt"/>
              <a:buAutoNum type="arabicPeriod"/>
            </a:pPr>
            <a:endParaRPr lang="en-US" b="1" u="sng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Flavor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1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pPr lvl="0"/>
            <a:r>
              <a:rPr lang="en-US" sz="3200" b="1" u="sng" dirty="0"/>
              <a:t>Factors</a:t>
            </a:r>
            <a:r>
              <a:rPr lang="en-US" sz="3200" b="1" dirty="0"/>
              <a:t> </a:t>
            </a:r>
            <a:r>
              <a:rPr lang="en-US" sz="3200" dirty="0"/>
              <a:t>that Affect the</a:t>
            </a:r>
            <a:r>
              <a:rPr lang="en-US" sz="3200" b="1" u="sng" dirty="0"/>
              <a:t> Melting Point</a:t>
            </a:r>
            <a:r>
              <a:rPr lang="en-US" sz="3200" b="1" dirty="0"/>
              <a:t> </a:t>
            </a:r>
            <a:r>
              <a:rPr lang="en-US" sz="3200" dirty="0"/>
              <a:t>of Fats</a:t>
            </a:r>
            <a:br>
              <a:rPr lang="en-US" sz="3200" dirty="0"/>
            </a:br>
            <a:r>
              <a:rPr lang="en-US" sz="3200" b="1" dirty="0"/>
              <a:t>Solid vs. Liquid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057400"/>
            <a:ext cx="8534400" cy="419100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Degree of Saturation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As the saturation </a:t>
            </a:r>
            <a:r>
              <a:rPr lang="en-US" b="1" u="sng" dirty="0">
                <a:solidFill>
                  <a:schemeClr val="tx1"/>
                </a:solidFill>
              </a:rPr>
              <a:t>increases</a:t>
            </a:r>
            <a:r>
              <a:rPr lang="en-US" dirty="0">
                <a:solidFill>
                  <a:schemeClr val="tx1"/>
                </a:solidFill>
              </a:rPr>
              <a:t> the </a:t>
            </a:r>
            <a:r>
              <a:rPr lang="en-US" b="1" u="sng" dirty="0">
                <a:solidFill>
                  <a:schemeClr val="tx1"/>
                </a:solidFill>
              </a:rPr>
              <a:t>melting point </a:t>
            </a:r>
            <a:r>
              <a:rPr lang="en-US" u="sng" dirty="0">
                <a:solidFill>
                  <a:schemeClr val="tx1"/>
                </a:solidFill>
              </a:rPr>
              <a:t>increases.</a:t>
            </a:r>
            <a:endParaRPr lang="en-US" dirty="0">
              <a:solidFill>
                <a:schemeClr val="tx1"/>
              </a:solidFill>
            </a:endParaRPr>
          </a:p>
          <a:p>
            <a:pPr lvl="0" algn="l"/>
            <a:r>
              <a:rPr lang="en-US" u="sng" dirty="0">
                <a:solidFill>
                  <a:schemeClr val="tx1"/>
                </a:solidFill>
              </a:rPr>
              <a:t>E.g.</a:t>
            </a: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Fats</a:t>
            </a:r>
            <a:r>
              <a:rPr lang="en-US" dirty="0">
                <a:solidFill>
                  <a:schemeClr val="tx1"/>
                </a:solidFill>
              </a:rPr>
              <a:t> that contain a high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% of SFAs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(saturated fatty acids):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b="1" u="sng" dirty="0">
                <a:solidFill>
                  <a:schemeClr val="tx1"/>
                </a:solidFill>
              </a:rPr>
              <a:t>solid at room temp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Have a </a:t>
            </a:r>
            <a:r>
              <a:rPr lang="en-US" b="1" u="sng" dirty="0">
                <a:solidFill>
                  <a:schemeClr val="tx1"/>
                </a:solidFill>
              </a:rPr>
              <a:t>higher melting point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Fats</a:t>
            </a:r>
            <a:r>
              <a:rPr lang="en-US" dirty="0">
                <a:solidFill>
                  <a:schemeClr val="tx1"/>
                </a:solidFill>
              </a:rPr>
              <a:t> that contain a high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% of MUFAs and PUFAs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b="1" u="sng" dirty="0">
                <a:solidFill>
                  <a:schemeClr val="tx1"/>
                </a:solidFill>
              </a:rPr>
              <a:t>liquid at room temp</a:t>
            </a:r>
            <a:r>
              <a:rPr lang="en-US" dirty="0">
                <a:solidFill>
                  <a:schemeClr val="tx1"/>
                </a:solidFill>
              </a:rPr>
              <a:t>. 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chemeClr val="tx1"/>
                </a:solidFill>
              </a:rPr>
              <a:t>Have a </a:t>
            </a:r>
            <a:r>
              <a:rPr lang="en-US" b="1" u="sng" dirty="0">
                <a:solidFill>
                  <a:schemeClr val="tx1"/>
                </a:solidFill>
              </a:rPr>
              <a:t>lower melting point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48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pPr lvl="0" algn="l"/>
            <a:r>
              <a:rPr lang="en-US" sz="2400" b="1" u="sng" dirty="0"/>
              <a:t>Factors</a:t>
            </a:r>
            <a:r>
              <a:rPr lang="en-US" sz="2400" b="1" dirty="0"/>
              <a:t> </a:t>
            </a:r>
            <a:r>
              <a:rPr lang="en-US" sz="2400" dirty="0"/>
              <a:t>that Affect the</a:t>
            </a:r>
            <a:r>
              <a:rPr lang="en-US" sz="2400" b="1" u="sng" dirty="0"/>
              <a:t> Melting Point</a:t>
            </a:r>
            <a:r>
              <a:rPr lang="en-US" sz="2400" b="1" dirty="0"/>
              <a:t> </a:t>
            </a:r>
            <a:r>
              <a:rPr lang="en-US" sz="2400" dirty="0"/>
              <a:t>of Fats Solid vs. Liquid   </a:t>
            </a:r>
            <a:r>
              <a:rPr lang="en-US" sz="3200" b="1" u="sng" dirty="0"/>
              <a:t>Cont’d.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458200" cy="42672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Trans v. Cis configuration of Fats</a:t>
            </a:r>
          </a:p>
          <a:p>
            <a:pPr lvl="1" algn="l"/>
            <a:endParaRPr lang="en-US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Trans FAs</a:t>
            </a:r>
            <a:r>
              <a:rPr lang="en-US" dirty="0">
                <a:solidFill>
                  <a:schemeClr val="tx1"/>
                </a:solidFill>
              </a:rPr>
              <a:t> have a </a:t>
            </a:r>
            <a:r>
              <a:rPr lang="en-US" b="1" u="sng" dirty="0">
                <a:solidFill>
                  <a:schemeClr val="tx1"/>
                </a:solidFill>
              </a:rPr>
              <a:t>higher melting point</a:t>
            </a:r>
            <a:r>
              <a:rPr lang="en-US" b="1" dirty="0">
                <a:solidFill>
                  <a:schemeClr val="tx1"/>
                </a:solidFill>
              </a:rPr>
              <a:t> than     </a:t>
            </a:r>
            <a:r>
              <a:rPr lang="en-US" b="1" u="sng" dirty="0">
                <a:solidFill>
                  <a:schemeClr val="tx1"/>
                </a:solidFill>
              </a:rPr>
              <a:t>Cis FAs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sz="2600" b="1" u="sng" dirty="0">
                <a:solidFill>
                  <a:schemeClr val="tx1"/>
                </a:solidFill>
              </a:rPr>
              <a:t>Amount of Trans FA in a fat</a:t>
            </a:r>
            <a:r>
              <a:rPr lang="en-US" sz="2600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1714500" lvl="3" indent="-342900" algn="l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</a:rPr>
              <a:t>As Trans FAs </a:t>
            </a:r>
            <a:r>
              <a:rPr lang="en-US" sz="2600" b="1" u="sng" dirty="0">
                <a:solidFill>
                  <a:schemeClr val="tx1"/>
                </a:solidFill>
              </a:rPr>
              <a:t>increase</a:t>
            </a:r>
            <a:r>
              <a:rPr lang="en-US" sz="2600" dirty="0">
                <a:solidFill>
                  <a:schemeClr val="tx1"/>
                </a:solidFill>
              </a:rPr>
              <a:t> in a fat, the </a:t>
            </a:r>
            <a:r>
              <a:rPr lang="en-US" sz="2600" b="1" u="sng" dirty="0">
                <a:solidFill>
                  <a:schemeClr val="tx1"/>
                </a:solidFill>
              </a:rPr>
              <a:t>melting point of that fat increases</a:t>
            </a:r>
            <a:r>
              <a:rPr lang="en-US" sz="2600" u="sng" dirty="0">
                <a:solidFill>
                  <a:schemeClr val="tx1"/>
                </a:solidFill>
              </a:rPr>
              <a:t>.</a:t>
            </a:r>
            <a:endParaRPr lang="en-US" sz="2600" dirty="0">
              <a:solidFill>
                <a:schemeClr val="tx1"/>
              </a:solidFill>
            </a:endParaRP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tx1"/>
                </a:solidFill>
              </a:rPr>
              <a:t>Trans FAs are </a:t>
            </a:r>
            <a:r>
              <a:rPr lang="en-US" sz="3000" b="1" u="sng" dirty="0">
                <a:solidFill>
                  <a:schemeClr val="tx1"/>
                </a:solidFill>
              </a:rPr>
              <a:t>found in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much higher </a:t>
            </a:r>
            <a:r>
              <a:rPr lang="en-US" sz="3000" b="1" u="sng" dirty="0">
                <a:solidFill>
                  <a:schemeClr val="tx1"/>
                </a:solidFill>
              </a:rPr>
              <a:t>proportion in hydrogenated plant oils</a:t>
            </a:r>
            <a:r>
              <a:rPr lang="en-US" sz="3000" dirty="0">
                <a:solidFill>
                  <a:schemeClr val="tx1"/>
                </a:solidFill>
              </a:rPr>
              <a:t> (solid at room temperature).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2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pPr lvl="0" algn="l"/>
            <a:r>
              <a:rPr lang="en-US" sz="2400" b="1" u="sng" dirty="0"/>
              <a:t>Factors</a:t>
            </a:r>
            <a:r>
              <a:rPr lang="en-US" sz="2400" b="1" dirty="0"/>
              <a:t> </a:t>
            </a:r>
            <a:r>
              <a:rPr lang="en-US" sz="2400" dirty="0"/>
              <a:t>that Affect the</a:t>
            </a:r>
            <a:r>
              <a:rPr lang="en-US" sz="2400" b="1" u="sng" dirty="0"/>
              <a:t> Melting Point</a:t>
            </a:r>
            <a:r>
              <a:rPr lang="en-US" sz="2400" b="1" dirty="0"/>
              <a:t> </a:t>
            </a:r>
            <a:r>
              <a:rPr lang="en-US" sz="2400" dirty="0"/>
              <a:t>of Fats Solid vs. Liquid  </a:t>
            </a:r>
            <a:r>
              <a:rPr lang="en-US" sz="3200" b="1" u="sng" dirty="0"/>
              <a:t>Cont’d.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057400"/>
            <a:ext cx="8458200" cy="4572000"/>
          </a:xfrm>
        </p:spPr>
        <p:txBody>
          <a:bodyPr>
            <a:normAutofit fontScale="92500" lnSpcReduction="1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Length of chain  in Saturated FAs (SFAs)</a:t>
            </a:r>
            <a:r>
              <a:rPr lang="en-US" b="1" dirty="0">
                <a:solidFill>
                  <a:schemeClr val="tx1"/>
                </a:solidFill>
              </a:rPr>
              <a:t>:   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[LONG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  <a:latin typeface="Calibri"/>
              </a:rPr>
              <a:t>≥</a:t>
            </a:r>
            <a:r>
              <a:rPr lang="en-US" b="1" dirty="0">
                <a:solidFill>
                  <a:schemeClr val="tx1"/>
                </a:solidFill>
              </a:rPr>
              <a:t>14Cs)       vs     </a:t>
            </a:r>
            <a:r>
              <a:rPr lang="en-US" b="1" u="sng" dirty="0">
                <a:solidFill>
                  <a:schemeClr val="tx1"/>
                </a:solidFill>
              </a:rPr>
              <a:t>SHORT </a:t>
            </a:r>
            <a:r>
              <a:rPr lang="en-US" b="1" dirty="0">
                <a:solidFill>
                  <a:schemeClr val="tx1"/>
                </a:solidFill>
              </a:rPr>
              <a:t>( </a:t>
            </a:r>
            <a:r>
              <a:rPr lang="en-US" b="1" dirty="0">
                <a:solidFill>
                  <a:schemeClr val="tx1"/>
                </a:solidFill>
                <a:latin typeface="Calibri"/>
              </a:rPr>
              <a:t>≤ </a:t>
            </a:r>
            <a:r>
              <a:rPr lang="en-US" b="1" dirty="0">
                <a:solidFill>
                  <a:schemeClr val="tx1"/>
                </a:solidFill>
              </a:rPr>
              <a:t>8 Cs) </a:t>
            </a:r>
            <a:r>
              <a:rPr lang="en-US" b="1" u="sng" dirty="0">
                <a:solidFill>
                  <a:schemeClr val="tx1"/>
                </a:solidFill>
              </a:rPr>
              <a:t>chains]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As the </a:t>
            </a:r>
            <a:r>
              <a:rPr lang="en-US" sz="2600" b="1" u="sng" dirty="0">
                <a:solidFill>
                  <a:schemeClr val="tx1"/>
                </a:solidFill>
              </a:rPr>
              <a:t>no. of C atoms</a:t>
            </a:r>
            <a:r>
              <a:rPr lang="en-US" sz="2600" dirty="0">
                <a:solidFill>
                  <a:schemeClr val="tx1"/>
                </a:solidFill>
              </a:rPr>
              <a:t> in </a:t>
            </a:r>
            <a:r>
              <a:rPr lang="en-US" sz="2600" b="1" u="sng" dirty="0">
                <a:solidFill>
                  <a:schemeClr val="tx1"/>
                </a:solidFill>
              </a:rPr>
              <a:t>SFAs</a:t>
            </a:r>
            <a:r>
              <a:rPr lang="en-US" sz="2600" dirty="0">
                <a:solidFill>
                  <a:schemeClr val="tx1"/>
                </a:solidFill>
              </a:rPr>
              <a:t> increases, the </a:t>
            </a:r>
            <a:r>
              <a:rPr lang="en-US" sz="2600" b="1" u="sng" dirty="0">
                <a:solidFill>
                  <a:schemeClr val="tx1"/>
                </a:solidFill>
              </a:rPr>
              <a:t>melting point</a:t>
            </a:r>
            <a:r>
              <a:rPr lang="en-US" sz="2600" dirty="0">
                <a:solidFill>
                  <a:schemeClr val="tx1"/>
                </a:solidFill>
              </a:rPr>
              <a:t> increases </a:t>
            </a:r>
            <a:r>
              <a:rPr lang="en-US" sz="2600" u="sng" dirty="0">
                <a:solidFill>
                  <a:schemeClr val="tx1"/>
                </a:solidFill>
              </a:rPr>
              <a:t>(</a:t>
            </a:r>
            <a:r>
              <a:rPr lang="en-US" sz="2600" b="1" u="sng" dirty="0">
                <a:solidFill>
                  <a:schemeClr val="tx1"/>
                </a:solidFill>
              </a:rPr>
              <a:t>need more energy to melt</a:t>
            </a:r>
            <a:r>
              <a:rPr lang="en-US" sz="2600" dirty="0">
                <a:solidFill>
                  <a:schemeClr val="tx1"/>
                </a:solidFill>
              </a:rPr>
              <a:t>). </a:t>
            </a:r>
          </a:p>
          <a:p>
            <a:pPr lvl="0" algn="l"/>
            <a:r>
              <a:rPr lang="en-US" dirty="0">
                <a:solidFill>
                  <a:schemeClr val="tx1"/>
                </a:solidFill>
              </a:rPr>
              <a:t>e.g.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Shortening vs butter</a:t>
            </a:r>
            <a:r>
              <a:rPr lang="en-US" dirty="0">
                <a:solidFill>
                  <a:schemeClr val="tx1"/>
                </a:solidFill>
              </a:rPr>
              <a:t>:  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Shortening has a higher </a:t>
            </a:r>
            <a:r>
              <a:rPr lang="en-US" u="sng" dirty="0">
                <a:solidFill>
                  <a:schemeClr val="tx1"/>
                </a:solidFill>
              </a:rPr>
              <a:t>melting point</a:t>
            </a: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u="sng" dirty="0">
                <a:solidFill>
                  <a:schemeClr val="tx1"/>
                </a:solidFill>
              </a:rPr>
              <a:t>than butter </a:t>
            </a:r>
            <a:r>
              <a:rPr lang="en-US" dirty="0">
                <a:solidFill>
                  <a:schemeClr val="tx1"/>
                </a:solidFill>
              </a:rPr>
              <a:t>because: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Shortening</a:t>
            </a:r>
            <a:r>
              <a:rPr lang="en-US" dirty="0">
                <a:solidFill>
                  <a:schemeClr val="tx1"/>
                </a:solidFill>
              </a:rPr>
              <a:t> contains  a </a:t>
            </a:r>
            <a:r>
              <a:rPr lang="en-US" b="1" dirty="0">
                <a:solidFill>
                  <a:schemeClr val="tx1"/>
                </a:solidFill>
              </a:rPr>
              <a:t>high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% of LCSFAs</a:t>
            </a:r>
            <a:r>
              <a:rPr lang="en-US" dirty="0">
                <a:solidFill>
                  <a:schemeClr val="tx1"/>
                </a:solidFill>
              </a:rPr>
              <a:t> (long) 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Butter</a:t>
            </a:r>
            <a:r>
              <a:rPr lang="en-US" dirty="0">
                <a:solidFill>
                  <a:schemeClr val="tx1"/>
                </a:solidFill>
              </a:rPr>
              <a:t> : contains a </a:t>
            </a:r>
            <a:r>
              <a:rPr lang="en-US" b="1" dirty="0">
                <a:solidFill>
                  <a:schemeClr val="tx1"/>
                </a:solidFill>
              </a:rPr>
              <a:t>high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% of SCSFAs</a:t>
            </a:r>
            <a:r>
              <a:rPr lang="en-US" dirty="0">
                <a:solidFill>
                  <a:schemeClr val="tx1"/>
                </a:solidFill>
              </a:rPr>
              <a:t> (short)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2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400"/>
          </a:xfrm>
        </p:spPr>
        <p:txBody>
          <a:bodyPr>
            <a:norm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Smoke point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 fontScale="77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Temperature</a:t>
            </a:r>
            <a:r>
              <a:rPr lang="en-US" dirty="0">
                <a:solidFill>
                  <a:schemeClr val="tx1"/>
                </a:solidFill>
              </a:rPr>
              <a:t> at which </a:t>
            </a:r>
            <a:r>
              <a:rPr lang="en-US" b="1" u="sng" dirty="0">
                <a:solidFill>
                  <a:schemeClr val="tx1"/>
                </a:solidFill>
              </a:rPr>
              <a:t>smoke comes out of the surface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heated fat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u="sng" dirty="0">
                <a:solidFill>
                  <a:srgbClr val="FF0000"/>
                </a:solidFill>
              </a:rPr>
              <a:t>smoke point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generally refers to the </a:t>
            </a:r>
            <a:r>
              <a:rPr lang="en-US" b="1" u="sng" dirty="0">
                <a:solidFill>
                  <a:schemeClr val="tx1"/>
                </a:solidFill>
              </a:rPr>
              <a:t>temperature at which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b="1" u="sng" dirty="0">
                <a:solidFill>
                  <a:schemeClr val="tx1"/>
                </a:solidFill>
              </a:rPr>
              <a:t>cooking fat or oil</a:t>
            </a: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b="1" u="sng" dirty="0">
                <a:solidFill>
                  <a:schemeClr val="tx1"/>
                </a:solidFill>
              </a:rPr>
              <a:t>begins</a:t>
            </a:r>
            <a:r>
              <a:rPr lang="en-US" dirty="0">
                <a:solidFill>
                  <a:schemeClr val="tx1"/>
                </a:solidFill>
              </a:rPr>
              <a:t> to: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Break down</a:t>
            </a:r>
            <a:r>
              <a:rPr lang="en-US" b="1" dirty="0">
                <a:solidFill>
                  <a:schemeClr val="tx1"/>
                </a:solidFill>
              </a:rPr>
              <a:t>      </a:t>
            </a:r>
            <a:r>
              <a:rPr lang="en-US" dirty="0">
                <a:solidFill>
                  <a:schemeClr val="tx1"/>
                </a:solidFill>
              </a:rPr>
              <a:t>to     </a:t>
            </a:r>
            <a:r>
              <a:rPr lang="en-US" b="1" dirty="0">
                <a:solidFill>
                  <a:schemeClr val="tx1"/>
                </a:solidFill>
                <a:latin typeface="Calibri"/>
              </a:rPr>
              <a:t> (</a:t>
            </a:r>
            <a:r>
              <a:rPr lang="en-US" b="1" u="sng" dirty="0">
                <a:solidFill>
                  <a:srgbClr val="FF0000"/>
                </a:solidFill>
              </a:rPr>
              <a:t>glycerol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u="sng" dirty="0">
                <a:solidFill>
                  <a:schemeClr val="tx1"/>
                </a:solidFill>
              </a:rPr>
              <a:t>free fatty acids)</a:t>
            </a:r>
            <a:r>
              <a:rPr lang="en-US" dirty="0">
                <a:solidFill>
                  <a:schemeClr val="tx1"/>
                </a:solidFill>
              </a:rPr>
              <a:t>  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u="sng" dirty="0">
                <a:solidFill>
                  <a:srgbClr val="FF0000"/>
                </a:solidFill>
              </a:rPr>
              <a:t>glycerol</a:t>
            </a:r>
            <a:r>
              <a:rPr lang="en-US" dirty="0">
                <a:solidFill>
                  <a:schemeClr val="tx1"/>
                </a:solidFill>
              </a:rPr>
              <a:t> is then </a:t>
            </a:r>
            <a:r>
              <a:rPr lang="en-US" b="1" u="sng" dirty="0">
                <a:solidFill>
                  <a:schemeClr val="tx1"/>
                </a:solidFill>
              </a:rPr>
              <a:t>further broken down</a:t>
            </a:r>
            <a:r>
              <a:rPr lang="en-US" b="1" dirty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to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u="sng" dirty="0" err="1">
                <a:solidFill>
                  <a:srgbClr val="00B0F0"/>
                </a:solidFill>
              </a:rPr>
              <a:t>acrolein</a:t>
            </a:r>
            <a:r>
              <a:rPr lang="en-US" dirty="0">
                <a:solidFill>
                  <a:schemeClr val="tx1"/>
                </a:solidFill>
              </a:rPr>
              <a:t> which is a component of the </a:t>
            </a:r>
            <a:r>
              <a:rPr lang="en-US" b="1" u="sng" dirty="0">
                <a:solidFill>
                  <a:srgbClr val="00B0F0"/>
                </a:solidFill>
              </a:rPr>
              <a:t>bluish smoke</a:t>
            </a:r>
            <a:endParaRPr lang="en-US" dirty="0">
              <a:solidFill>
                <a:srgbClr val="00B0F0"/>
              </a:solidFill>
            </a:endParaRP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It is the presence of the </a:t>
            </a:r>
            <a:r>
              <a:rPr lang="en-US" b="1" u="sng" dirty="0" err="1">
                <a:solidFill>
                  <a:srgbClr val="00B0F0"/>
                </a:solidFill>
              </a:rPr>
              <a:t>acrolein</a:t>
            </a:r>
            <a:r>
              <a:rPr lang="en-US" dirty="0">
                <a:solidFill>
                  <a:schemeClr val="tx1"/>
                </a:solidFill>
              </a:rPr>
              <a:t> that causes the smoke to be </a:t>
            </a:r>
            <a:r>
              <a:rPr lang="en-US" b="1" u="sng" dirty="0">
                <a:solidFill>
                  <a:srgbClr val="00B0F0"/>
                </a:solidFill>
              </a:rPr>
              <a:t>extremely irritating to the eyes and throat</a:t>
            </a:r>
            <a:endParaRPr lang="en-US" dirty="0">
              <a:solidFill>
                <a:srgbClr val="00B0F0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B0F0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u="sng" dirty="0">
                <a:solidFill>
                  <a:srgbClr val="FF0000"/>
                </a:solidFill>
              </a:rPr>
              <a:t>smoke point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also </a:t>
            </a:r>
            <a:r>
              <a:rPr lang="en-US" b="1" u="sng" dirty="0">
                <a:solidFill>
                  <a:schemeClr val="tx1"/>
                </a:solidFill>
              </a:rPr>
              <a:t>marks</a:t>
            </a:r>
            <a:r>
              <a:rPr lang="en-US" dirty="0">
                <a:solidFill>
                  <a:schemeClr val="tx1"/>
                </a:solidFill>
              </a:rPr>
              <a:t> the </a:t>
            </a:r>
            <a:r>
              <a:rPr lang="en-US" b="1" u="sng" dirty="0">
                <a:solidFill>
                  <a:schemeClr val="tx1"/>
                </a:solidFill>
              </a:rPr>
              <a:t>beginning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b="1" u="sng" dirty="0">
                <a:solidFill>
                  <a:schemeClr val="tx1"/>
                </a:solidFill>
              </a:rPr>
              <a:t>both flavor and nutritional </a:t>
            </a:r>
            <a:r>
              <a:rPr lang="en-US" b="1" u="sng" dirty="0">
                <a:solidFill>
                  <a:srgbClr val="FF0000"/>
                </a:solidFill>
              </a:rPr>
              <a:t>degradation</a:t>
            </a:r>
            <a:r>
              <a:rPr lang="en-US" b="1" u="sng" dirty="0">
                <a:solidFill>
                  <a:schemeClr val="tx1"/>
                </a:solidFill>
              </a:rPr>
              <a:t>       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21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sz="3200" dirty="0"/>
              <a:t>Smoke Point </a:t>
            </a:r>
            <a:r>
              <a:rPr lang="en-US" b="1" dirty="0"/>
              <a:t>Cont’d.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458200" cy="5029200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Therefore</a:t>
            </a:r>
            <a:r>
              <a:rPr lang="en-US" dirty="0">
                <a:solidFill>
                  <a:schemeClr val="tx1"/>
                </a:solidFill>
              </a:rPr>
              <a:t>, the </a:t>
            </a:r>
            <a:r>
              <a:rPr lang="en-US" b="1" u="sng" dirty="0">
                <a:solidFill>
                  <a:srgbClr val="FF0000"/>
                </a:solidFill>
              </a:rPr>
              <a:t>smoke point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a </a:t>
            </a:r>
            <a:r>
              <a:rPr lang="en-US" b="1" u="sng" dirty="0">
                <a:solidFill>
                  <a:schemeClr val="tx1"/>
                </a:solidFill>
              </a:rPr>
              <a:t>key consideration</a:t>
            </a:r>
            <a:r>
              <a:rPr lang="en-US" dirty="0">
                <a:solidFill>
                  <a:schemeClr val="tx1"/>
                </a:solidFill>
              </a:rPr>
              <a:t> when </a:t>
            </a:r>
            <a:r>
              <a:rPr lang="en-US" b="1" u="sng" dirty="0">
                <a:solidFill>
                  <a:schemeClr val="tx1"/>
                </a:solidFill>
              </a:rPr>
              <a:t>selecting a fat</a:t>
            </a:r>
            <a:r>
              <a:rPr lang="en-US" dirty="0">
                <a:solidFill>
                  <a:schemeClr val="tx1"/>
                </a:solidFill>
              </a:rPr>
              <a:t> for </a:t>
            </a:r>
            <a:r>
              <a:rPr lang="en-US" b="1" u="sng" dirty="0">
                <a:solidFill>
                  <a:schemeClr val="tx1"/>
                </a:solidFill>
              </a:rPr>
              <a:t>frying because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Since </a:t>
            </a:r>
            <a:r>
              <a:rPr lang="en-US" b="1" u="sng" dirty="0">
                <a:solidFill>
                  <a:schemeClr val="tx1"/>
                </a:solidFill>
              </a:rPr>
              <a:t>deep frying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a </a:t>
            </a:r>
            <a:r>
              <a:rPr lang="en-US" b="1" u="sng" dirty="0">
                <a:solidFill>
                  <a:schemeClr val="tx1"/>
                </a:solidFill>
              </a:rPr>
              <a:t>very high temperature process</a:t>
            </a:r>
            <a:r>
              <a:rPr lang="en-US" dirty="0">
                <a:solidFill>
                  <a:schemeClr val="tx1"/>
                </a:solidFill>
              </a:rPr>
              <a:t>, it requires a fat with a high smoke point.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  <a:endParaRPr lang="en-US" sz="3500" dirty="0">
              <a:solidFill>
                <a:schemeClr val="tx1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500" dirty="0">
                <a:solidFill>
                  <a:schemeClr val="tx1"/>
                </a:solidFill>
              </a:rPr>
              <a:t>Higher </a:t>
            </a:r>
            <a:r>
              <a:rPr lang="en-US" sz="3500" b="1" u="sng" dirty="0">
                <a:solidFill>
                  <a:schemeClr val="tx1"/>
                </a:solidFill>
              </a:rPr>
              <a:t>smoke point</a:t>
            </a:r>
            <a:r>
              <a:rPr lang="en-US" sz="3500" dirty="0">
                <a:solidFill>
                  <a:schemeClr val="tx1"/>
                </a:solidFill>
              </a:rPr>
              <a:t> oils   </a:t>
            </a:r>
            <a:r>
              <a:rPr lang="en-US" sz="3500" b="1" u="sng" dirty="0">
                <a:solidFill>
                  <a:schemeClr val="tx1"/>
                </a:solidFill>
              </a:rPr>
              <a:t>can withstand </a:t>
            </a:r>
            <a:r>
              <a:rPr lang="en-US" sz="3500" dirty="0">
                <a:solidFill>
                  <a:schemeClr val="tx1"/>
                </a:solidFill>
              </a:rPr>
              <a:t>higher </a:t>
            </a:r>
            <a:r>
              <a:rPr lang="en-US" sz="3500" b="1" u="sng" dirty="0">
                <a:solidFill>
                  <a:schemeClr val="tx1"/>
                </a:solidFill>
              </a:rPr>
              <a:t>temperatures</a:t>
            </a:r>
            <a:r>
              <a:rPr lang="en-US" sz="35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0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sz="3200" dirty="0"/>
              <a:t>Smoke Point </a:t>
            </a:r>
            <a:r>
              <a:rPr lang="en-US" b="1" dirty="0"/>
              <a:t>Cont’d.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534400" cy="3733800"/>
          </a:xfrm>
        </p:spPr>
        <p:txBody>
          <a:bodyPr>
            <a:normAutofit fontScale="92500" lnSpcReduction="1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Refining</a:t>
            </a:r>
            <a:r>
              <a:rPr lang="en-US" b="1" dirty="0">
                <a:solidFill>
                  <a:schemeClr val="tx1"/>
                </a:solidFill>
              </a:rPr>
              <a:t> :    </a:t>
            </a:r>
            <a:r>
              <a:rPr lang="en-US" b="1" u="sng" dirty="0">
                <a:solidFill>
                  <a:schemeClr val="tx1"/>
                </a:solidFill>
              </a:rPr>
              <a:t>increases</a:t>
            </a:r>
            <a:r>
              <a:rPr lang="en-US" dirty="0">
                <a:solidFill>
                  <a:schemeClr val="tx1"/>
                </a:solidFill>
              </a:rPr>
              <a:t> the </a:t>
            </a:r>
            <a:r>
              <a:rPr lang="en-US" b="1" u="sng" dirty="0">
                <a:solidFill>
                  <a:srgbClr val="FF0000"/>
                </a:solidFill>
              </a:rPr>
              <a:t>smoke point</a:t>
            </a:r>
            <a:r>
              <a:rPr lang="en-US" b="1" u="sng" dirty="0">
                <a:solidFill>
                  <a:schemeClr val="tx1"/>
                </a:solidFill>
              </a:rPr>
              <a:t> of oils </a:t>
            </a:r>
            <a:endParaRPr lang="en-US" dirty="0">
              <a:solidFill>
                <a:schemeClr val="tx1"/>
              </a:solidFill>
            </a:endParaRP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E.g.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Smoke point of </a:t>
            </a:r>
            <a:r>
              <a:rPr lang="en-US" b="1" u="sng" dirty="0">
                <a:solidFill>
                  <a:schemeClr val="tx1"/>
                </a:solidFill>
              </a:rPr>
              <a:t>butter is 127 </a:t>
            </a:r>
            <a:r>
              <a:rPr lang="en-US" b="1" dirty="0">
                <a:solidFill>
                  <a:schemeClr val="tx1"/>
                </a:solidFill>
              </a:rPr>
              <a:t>°C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Smoke point for </a:t>
            </a:r>
            <a:r>
              <a:rPr lang="en-US" b="1" u="sng" dirty="0">
                <a:solidFill>
                  <a:schemeClr val="tx1"/>
                </a:solidFill>
              </a:rPr>
              <a:t>refined soybean oil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other refined oils</a:t>
            </a:r>
            <a:r>
              <a:rPr lang="en-US" b="1" u="sng" dirty="0">
                <a:solidFill>
                  <a:schemeClr val="tx1"/>
                </a:solidFill>
              </a:rPr>
              <a:t> is 232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°C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High smoke point oils</a:t>
            </a:r>
            <a:r>
              <a:rPr lang="en-US" dirty="0">
                <a:solidFill>
                  <a:schemeClr val="tx1"/>
                </a:solidFill>
              </a:rPr>
              <a:t>     are</a:t>
            </a:r>
            <a:r>
              <a:rPr lang="en-US" b="1" dirty="0">
                <a:solidFill>
                  <a:schemeClr val="tx1"/>
                </a:solidFill>
              </a:rPr>
              <a:t>     </a:t>
            </a:r>
            <a:r>
              <a:rPr lang="en-US" b="1" u="sng" dirty="0">
                <a:solidFill>
                  <a:schemeClr val="tx1"/>
                </a:solidFill>
              </a:rPr>
              <a:t>better for deep fat frying and sautéing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20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Flash 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8229600" cy="35814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FF0000"/>
                </a:solidFill>
              </a:rPr>
              <a:t>Flash point</a:t>
            </a:r>
            <a:r>
              <a:rPr lang="en-US" dirty="0">
                <a:solidFill>
                  <a:srgbClr val="FF0000"/>
                </a:solidFill>
              </a:rPr>
              <a:t> :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The point at which </a:t>
            </a:r>
            <a:r>
              <a:rPr lang="en-US" b="1" u="sng" dirty="0">
                <a:solidFill>
                  <a:srgbClr val="FF0000"/>
                </a:solidFill>
              </a:rPr>
              <a:t>combustion</a:t>
            </a:r>
            <a:r>
              <a:rPr lang="en-US" b="1" u="sng" dirty="0">
                <a:solidFill>
                  <a:schemeClr val="tx1"/>
                </a:solidFill>
              </a:rPr>
              <a:t> occurs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It is </a:t>
            </a:r>
            <a:r>
              <a:rPr lang="en-US" b="1" u="sng" dirty="0">
                <a:solidFill>
                  <a:schemeClr val="tx1"/>
                </a:solidFill>
              </a:rPr>
              <a:t>considerably above</a:t>
            </a:r>
            <a:r>
              <a:rPr lang="en-US" dirty="0">
                <a:solidFill>
                  <a:schemeClr val="tx1"/>
                </a:solidFill>
              </a:rPr>
              <a:t>   the </a:t>
            </a:r>
            <a:r>
              <a:rPr lang="en-US" b="1" u="sng" dirty="0">
                <a:solidFill>
                  <a:schemeClr val="tx1"/>
                </a:solidFill>
              </a:rPr>
              <a:t>temperature of the </a:t>
            </a:r>
            <a:r>
              <a:rPr lang="en-US" b="1" u="sng" dirty="0">
                <a:solidFill>
                  <a:srgbClr val="FF0000"/>
                </a:solidFill>
              </a:rPr>
              <a:t>smoke point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2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b="1" dirty="0"/>
              <a:t>Types of Fat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3048000"/>
          </a:xfrm>
        </p:spPr>
        <p:txBody>
          <a:bodyPr>
            <a:norm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Invisible fats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Found naturally in foods such as: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Meat, poultry, fish, dairy products, eggs, nuts, and seeds.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7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r>
              <a:rPr lang="en-US" b="1" dirty="0"/>
              <a:t>Plasticity of Fats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2133600"/>
            <a:ext cx="8086241" cy="35052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ability to be </a:t>
            </a:r>
            <a:r>
              <a:rPr lang="en-US" b="1" u="sng" dirty="0">
                <a:solidFill>
                  <a:schemeClr val="tx1"/>
                </a:solidFill>
              </a:rPr>
              <a:t>molded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u="sng" dirty="0">
                <a:solidFill>
                  <a:schemeClr val="tx1"/>
                </a:solidFill>
              </a:rPr>
              <a:t>shaped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Solid fats have this property </a:t>
            </a:r>
            <a:r>
              <a:rPr lang="en-US" b="1" u="sng" dirty="0">
                <a:solidFill>
                  <a:schemeClr val="tx1"/>
                </a:solidFill>
              </a:rPr>
              <a:t>because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Solid fats </a:t>
            </a:r>
            <a:r>
              <a:rPr lang="en-US" b="1" u="sng" dirty="0">
                <a:solidFill>
                  <a:schemeClr val="tx1"/>
                </a:solidFill>
              </a:rPr>
              <a:t>contain</a:t>
            </a:r>
            <a:r>
              <a:rPr lang="en-US" dirty="0">
                <a:solidFill>
                  <a:schemeClr val="tx1"/>
                </a:solidFill>
              </a:rPr>
              <a:t> both </a:t>
            </a:r>
            <a:r>
              <a:rPr lang="en-US" b="1" u="sng" dirty="0">
                <a:solidFill>
                  <a:schemeClr val="tx1"/>
                </a:solidFill>
              </a:rPr>
              <a:t>solid crystals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liquid oil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99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b="1" dirty="0"/>
              <a:t>Flavor of Fat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Flavor</a:t>
            </a:r>
            <a:r>
              <a:rPr lang="en-US" b="1" dirty="0">
                <a:solidFill>
                  <a:schemeClr val="tx1"/>
                </a:solidFill>
              </a:rPr>
              <a:t>: 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Some fats</a:t>
            </a:r>
            <a:r>
              <a:rPr lang="en-US" dirty="0">
                <a:solidFill>
                  <a:schemeClr val="tx1"/>
                </a:solidFill>
              </a:rPr>
              <a:t>     have a </a:t>
            </a:r>
            <a:r>
              <a:rPr lang="en-US" b="1" u="sng" dirty="0">
                <a:solidFill>
                  <a:schemeClr val="tx1"/>
                </a:solidFill>
              </a:rPr>
              <a:t>distinctive flavor</a:t>
            </a:r>
            <a:r>
              <a:rPr lang="en-US" dirty="0">
                <a:solidFill>
                  <a:schemeClr val="tx1"/>
                </a:solidFill>
              </a:rPr>
              <a:t> such as:  </a:t>
            </a:r>
            <a:r>
              <a:rPr lang="en-US" b="1" dirty="0">
                <a:solidFill>
                  <a:schemeClr val="tx1"/>
                </a:solidFill>
              </a:rPr>
              <a:t>butter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olive oil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sirej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tahineh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Other fats are </a:t>
            </a:r>
            <a:r>
              <a:rPr lang="en-US" b="1" u="sng" dirty="0">
                <a:solidFill>
                  <a:schemeClr val="tx1"/>
                </a:solidFill>
              </a:rPr>
              <a:t>plain</a:t>
            </a:r>
            <a:r>
              <a:rPr lang="en-US" dirty="0">
                <a:solidFill>
                  <a:schemeClr val="tx1"/>
                </a:solidFill>
              </a:rPr>
              <a:t> such as </a:t>
            </a:r>
            <a:r>
              <a:rPr lang="en-US" b="1" dirty="0">
                <a:solidFill>
                  <a:schemeClr val="tx1"/>
                </a:solidFill>
              </a:rPr>
              <a:t>vegetable oils:  </a:t>
            </a:r>
            <a:r>
              <a:rPr lang="en-US" dirty="0">
                <a:solidFill>
                  <a:schemeClr val="tx1"/>
                </a:solidFill>
              </a:rPr>
              <a:t>             </a:t>
            </a:r>
            <a:r>
              <a:rPr lang="en-US" b="1" dirty="0">
                <a:solidFill>
                  <a:schemeClr val="tx1"/>
                </a:solidFill>
              </a:rPr>
              <a:t>corn, soy, sunflower</a:t>
            </a:r>
            <a:r>
              <a:rPr lang="en-US" dirty="0">
                <a:solidFill>
                  <a:schemeClr val="tx1"/>
                </a:solidFill>
              </a:rPr>
              <a:t> etc.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Usually </a:t>
            </a:r>
            <a:r>
              <a:rPr lang="en-US" b="1" u="sng" dirty="0">
                <a:solidFill>
                  <a:schemeClr val="tx1"/>
                </a:solidFill>
              </a:rPr>
              <a:t>flavorful fats</a:t>
            </a:r>
            <a:r>
              <a:rPr lang="en-US" b="1" dirty="0">
                <a:solidFill>
                  <a:schemeClr val="tx1"/>
                </a:solidFill>
              </a:rPr>
              <a:t>     </a:t>
            </a:r>
            <a:r>
              <a:rPr lang="en-US" dirty="0">
                <a:solidFill>
                  <a:schemeClr val="tx1"/>
                </a:solidFill>
              </a:rPr>
              <a:t>are more </a:t>
            </a:r>
            <a:r>
              <a:rPr lang="en-US" b="1" u="sng" dirty="0">
                <a:solidFill>
                  <a:schemeClr val="tx1"/>
                </a:solidFill>
              </a:rPr>
              <a:t>expensive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29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470025"/>
          </a:xfrm>
        </p:spPr>
        <p:txBody>
          <a:bodyPr/>
          <a:lstStyle/>
          <a:p>
            <a:r>
              <a:rPr lang="en-US" b="1" dirty="0"/>
              <a:t>Types of Fats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696200" cy="3352800"/>
          </a:xfrm>
        </p:spPr>
        <p:txBody>
          <a:bodyPr>
            <a:normAutofit fontScale="92500" lnSpcReduction="1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Natural Fats and Oils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71550" lvl="1" indent="-51435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b="1" u="sng" dirty="0">
                <a:solidFill>
                  <a:schemeClr val="tx1"/>
                </a:solidFill>
              </a:rPr>
              <a:t>extracted</a:t>
            </a:r>
            <a:r>
              <a:rPr lang="en-US" dirty="0">
                <a:solidFill>
                  <a:schemeClr val="tx1"/>
                </a:solidFill>
              </a:rPr>
              <a:t> (separated) from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various </a:t>
            </a:r>
            <a:r>
              <a:rPr lang="en-US" b="1" u="sng" dirty="0">
                <a:solidFill>
                  <a:schemeClr val="tx1"/>
                </a:solidFill>
              </a:rPr>
              <a:t>food items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Processed Fats</a:t>
            </a:r>
          </a:p>
          <a:p>
            <a:pPr marL="514350" indent="-514350" algn="l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Refined Fats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39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458"/>
            <a:ext cx="7772400" cy="1470025"/>
          </a:xfrm>
        </p:spPr>
        <p:txBody>
          <a:bodyPr/>
          <a:lstStyle/>
          <a:p>
            <a:r>
              <a:rPr lang="en-US" b="1" dirty="0"/>
              <a:t>1. Natural Fats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839200" cy="5029200"/>
          </a:xfrm>
          <a:ln>
            <a:solidFill>
              <a:srgbClr val="FFFF00"/>
            </a:solidFill>
          </a:ln>
        </p:spPr>
        <p:txBody>
          <a:bodyPr>
            <a:normAutofit fontScale="850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Butter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u="sng" dirty="0">
                <a:solidFill>
                  <a:schemeClr val="tx1"/>
                </a:solidFill>
              </a:rPr>
              <a:t>extracted from milk</a:t>
            </a:r>
            <a:r>
              <a:rPr lang="en-US" dirty="0">
                <a:solidFill>
                  <a:schemeClr val="tx1"/>
                </a:solidFill>
              </a:rPr>
              <a:t> (salted and unsalted)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dirty="0">
                <a:solidFill>
                  <a:schemeClr val="tx1"/>
                </a:solidFill>
              </a:rPr>
              <a:t>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u="sng" dirty="0">
                <a:solidFill>
                  <a:schemeClr val="tx1"/>
                </a:solidFill>
              </a:rPr>
              <a:t>[</a:t>
            </a:r>
            <a:r>
              <a:rPr lang="en-US" b="1" u="sng" dirty="0">
                <a:solidFill>
                  <a:schemeClr val="tx1"/>
                </a:solidFill>
              </a:rPr>
              <a:t>80% fat</a:t>
            </a:r>
            <a:r>
              <a:rPr lang="en-US" u="sng" dirty="0">
                <a:solidFill>
                  <a:schemeClr val="tx1"/>
                </a:solidFill>
              </a:rPr>
              <a:t> + </a:t>
            </a:r>
            <a:r>
              <a:rPr lang="en-US" b="1" u="sng" dirty="0">
                <a:solidFill>
                  <a:schemeClr val="tx1"/>
                </a:solidFill>
              </a:rPr>
              <a:t>18% water + 2% protein]  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</a:p>
          <a:p>
            <a:pPr marL="1257300" lvl="2" indent="-342900" algn="l">
              <a:buFont typeface="Wingdings" panose="05000000000000000000" pitchFamily="2" charset="2"/>
              <a:buChar char="v"/>
            </a:pPr>
            <a:r>
              <a:rPr lang="en-US" u="sng" dirty="0">
                <a:solidFill>
                  <a:schemeClr val="tx1"/>
                </a:solidFill>
              </a:rPr>
              <a:t>Water is dispersed in the fat</a:t>
            </a:r>
            <a:r>
              <a:rPr lang="en-US" dirty="0">
                <a:solidFill>
                  <a:schemeClr val="tx1"/>
                </a:solidFill>
              </a:rPr>
              <a:t>  (which acts as an </a:t>
            </a:r>
            <a:r>
              <a:rPr lang="en-US" u="sng" dirty="0">
                <a:solidFill>
                  <a:schemeClr val="tx1"/>
                </a:solidFill>
              </a:rPr>
              <a:t>emulsifier</a:t>
            </a:r>
            <a:r>
              <a:rPr lang="en-US" dirty="0">
                <a:solidFill>
                  <a:schemeClr val="tx1"/>
                </a:solidFill>
              </a:rPr>
              <a:t>).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u="sng" dirty="0">
                <a:solidFill>
                  <a:schemeClr val="tx1"/>
                </a:solidFill>
              </a:rPr>
              <a:t>color of butter</a:t>
            </a:r>
            <a:r>
              <a:rPr lang="en-US" dirty="0">
                <a:solidFill>
                  <a:schemeClr val="tx1"/>
                </a:solidFill>
              </a:rPr>
              <a:t> depends on the </a:t>
            </a:r>
            <a:r>
              <a:rPr lang="en-US" b="1" u="sng" dirty="0">
                <a:solidFill>
                  <a:schemeClr val="tx1"/>
                </a:solidFill>
              </a:rPr>
              <a:t>cows’ feed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If feed is </a:t>
            </a:r>
            <a:r>
              <a:rPr lang="en-US" b="1" u="sng" dirty="0">
                <a:solidFill>
                  <a:srgbClr val="00B050"/>
                </a:solidFill>
              </a:rPr>
              <a:t>green grass</a:t>
            </a:r>
            <a:r>
              <a:rPr lang="en-US" dirty="0">
                <a:solidFill>
                  <a:schemeClr val="tx1"/>
                </a:solidFill>
              </a:rPr>
              <a:t>, then the color of butter is </a:t>
            </a:r>
            <a:r>
              <a:rPr lang="en-US" b="1" dirty="0">
                <a:solidFill>
                  <a:schemeClr val="tx1"/>
                </a:solidFill>
              </a:rPr>
              <a:t>more </a:t>
            </a:r>
            <a:r>
              <a:rPr lang="en-US" b="1" u="sng" dirty="0">
                <a:solidFill>
                  <a:srgbClr val="FFC000"/>
                </a:solidFill>
              </a:rPr>
              <a:t>yellowish</a:t>
            </a:r>
            <a:r>
              <a:rPr lang="en-US" dirty="0">
                <a:solidFill>
                  <a:srgbClr val="CC99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naturally: </a:t>
            </a:r>
          </a:p>
          <a:p>
            <a:pPr marL="1257300" lvl="2" indent="-342900" algn="l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The  </a:t>
            </a:r>
            <a:r>
              <a:rPr lang="en-US" b="1" u="sng" dirty="0">
                <a:solidFill>
                  <a:srgbClr val="00B050"/>
                </a:solidFill>
              </a:rPr>
              <a:t>greener</a:t>
            </a:r>
            <a:r>
              <a:rPr lang="en-US" b="1" dirty="0">
                <a:solidFill>
                  <a:schemeClr val="tx1"/>
                </a:solidFill>
              </a:rPr>
              <a:t> the </a:t>
            </a:r>
            <a:r>
              <a:rPr lang="en-US" b="1" u="sng" dirty="0">
                <a:solidFill>
                  <a:srgbClr val="00B050"/>
                </a:solidFill>
              </a:rPr>
              <a:t>grass</a:t>
            </a:r>
            <a:r>
              <a:rPr lang="en-US" b="1" u="sng" dirty="0">
                <a:solidFill>
                  <a:schemeClr val="tx1"/>
                </a:solidFill>
              </a:rPr>
              <a:t> the more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u="sng" dirty="0">
                <a:solidFill>
                  <a:srgbClr val="FFC000"/>
                </a:solidFill>
              </a:rPr>
              <a:t>pigment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there is</a:t>
            </a:r>
            <a:r>
              <a:rPr lang="en-US" b="1" u="sng" dirty="0">
                <a:solidFill>
                  <a:schemeClr val="tx1"/>
                </a:solidFill>
              </a:rPr>
              <a:t> in the butter</a:t>
            </a:r>
            <a:endParaRPr lang="en-US" dirty="0">
              <a:solidFill>
                <a:schemeClr val="tx1"/>
              </a:solidFill>
            </a:endParaRP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So to get a </a:t>
            </a:r>
            <a:r>
              <a:rPr lang="en-US" b="1" u="sng" dirty="0">
                <a:solidFill>
                  <a:schemeClr val="tx1"/>
                </a:solidFill>
              </a:rPr>
              <a:t>uniform color</a:t>
            </a:r>
            <a:r>
              <a:rPr lang="en-US" dirty="0">
                <a:solidFill>
                  <a:schemeClr val="tx1"/>
                </a:solidFill>
              </a:rPr>
              <a:t> of butter </a:t>
            </a:r>
            <a:r>
              <a:rPr lang="en-US" b="1" u="sng" dirty="0">
                <a:solidFill>
                  <a:schemeClr val="tx1"/>
                </a:solidFill>
              </a:rPr>
              <a:t>all year round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u="sng" dirty="0">
                <a:solidFill>
                  <a:srgbClr val="FFC000"/>
                </a:solidFill>
              </a:rPr>
              <a:t>carotene</a:t>
            </a:r>
            <a:r>
              <a:rPr lang="en-US" dirty="0">
                <a:solidFill>
                  <a:schemeClr val="tx1"/>
                </a:solidFill>
              </a:rPr>
              <a:t> is </a:t>
            </a:r>
            <a:r>
              <a:rPr lang="en-US" b="1" u="sng" dirty="0">
                <a:solidFill>
                  <a:schemeClr val="tx1"/>
                </a:solidFill>
              </a:rPr>
              <a:t>added</a:t>
            </a:r>
            <a:r>
              <a:rPr lang="en-US" dirty="0">
                <a:solidFill>
                  <a:schemeClr val="tx1"/>
                </a:solidFill>
              </a:rPr>
              <a:t> as a </a:t>
            </a:r>
            <a:r>
              <a:rPr lang="en-US" b="1" u="sng" dirty="0">
                <a:solidFill>
                  <a:schemeClr val="tx1"/>
                </a:solidFill>
              </a:rPr>
              <a:t>coloring agent during manufacturing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91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/>
              <a:t>Natural Fats  </a:t>
            </a:r>
            <a:r>
              <a:rPr lang="en-US" b="1" dirty="0"/>
              <a:t>Cont’d</a:t>
            </a:r>
            <a:r>
              <a:rPr lang="en-US" dirty="0"/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610600" cy="4876800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en-US" sz="4800" b="1" u="sng" dirty="0">
                <a:solidFill>
                  <a:schemeClr val="tx1"/>
                </a:solidFill>
              </a:rPr>
              <a:t>Ghee</a:t>
            </a:r>
            <a:r>
              <a:rPr lang="en-US" sz="4800" dirty="0">
                <a:solidFill>
                  <a:schemeClr val="tx1"/>
                </a:solidFill>
              </a:rPr>
              <a:t>: </a:t>
            </a:r>
            <a:endParaRPr lang="en-US" sz="4800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Is a class of </a:t>
            </a:r>
            <a:r>
              <a:rPr lang="en-US" b="1" u="sng" dirty="0">
                <a:solidFill>
                  <a:schemeClr val="tx1"/>
                </a:solidFill>
              </a:rPr>
              <a:t>clarified butter</a:t>
            </a:r>
            <a:r>
              <a:rPr lang="en-US" dirty="0">
                <a:solidFill>
                  <a:schemeClr val="tx1"/>
                </a:solidFill>
              </a:rPr>
              <a:t> that </a:t>
            </a:r>
            <a:r>
              <a:rPr lang="en-US" b="1" u="sng" dirty="0">
                <a:solidFill>
                  <a:schemeClr val="tx1"/>
                </a:solidFill>
              </a:rPr>
              <a:t>originated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b="1" u="sng" dirty="0">
                <a:solidFill>
                  <a:schemeClr val="tx1"/>
                </a:solidFill>
              </a:rPr>
              <a:t>South Asia</a:t>
            </a: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u="sng" dirty="0">
                <a:solidFill>
                  <a:schemeClr val="tx1"/>
                </a:solidFill>
              </a:rPr>
              <a:t>commonly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used in South Asian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(Indian, Bangladeshi, Nepali and Pakistani) </a:t>
            </a:r>
            <a:r>
              <a:rPr lang="en-US" b="1" u="sng" dirty="0">
                <a:solidFill>
                  <a:schemeClr val="tx1"/>
                </a:solidFill>
              </a:rPr>
              <a:t>cuisine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Is typically </a:t>
            </a:r>
            <a:r>
              <a:rPr lang="en-US" b="1" u="sng" dirty="0">
                <a:solidFill>
                  <a:schemeClr val="tx1"/>
                </a:solidFill>
              </a:rPr>
              <a:t>produced</a:t>
            </a:r>
            <a:r>
              <a:rPr lang="en-US" dirty="0">
                <a:solidFill>
                  <a:schemeClr val="tx1"/>
                </a:solidFill>
              </a:rPr>
              <a:t> by     </a:t>
            </a:r>
            <a:r>
              <a:rPr lang="en-US" b="1" u="sng" dirty="0">
                <a:solidFill>
                  <a:schemeClr val="tx1"/>
                </a:solidFill>
              </a:rPr>
              <a:t>melting butter</a:t>
            </a:r>
            <a:r>
              <a:rPr lang="en-US" dirty="0">
                <a:solidFill>
                  <a:schemeClr val="tx1"/>
                </a:solidFill>
              </a:rPr>
              <a:t> and allowing the </a:t>
            </a:r>
            <a:r>
              <a:rPr lang="en-US" b="1" u="sng" dirty="0">
                <a:solidFill>
                  <a:schemeClr val="tx1"/>
                </a:solidFill>
              </a:rPr>
              <a:t>components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b="1" u="sng" dirty="0">
                <a:solidFill>
                  <a:schemeClr val="tx1"/>
                </a:solidFill>
              </a:rPr>
              <a:t>separate</a:t>
            </a:r>
            <a:r>
              <a:rPr lang="en-US" dirty="0">
                <a:solidFill>
                  <a:schemeClr val="tx1"/>
                </a:solidFill>
              </a:rPr>
              <a:t> by </a:t>
            </a:r>
            <a:r>
              <a:rPr lang="en-US" u="sng" dirty="0">
                <a:solidFill>
                  <a:schemeClr val="tx1"/>
                </a:solidFill>
                <a:hlinkClick r:id="rId3" tooltip="Density"/>
              </a:rPr>
              <a:t>density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Water evaporates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Some solids float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the surface and </a:t>
            </a:r>
            <a:r>
              <a:rPr lang="en-US" b="1" u="sng" dirty="0">
                <a:solidFill>
                  <a:schemeClr val="tx1"/>
                </a:solidFill>
              </a:rPr>
              <a:t>are skimmed off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Remainder of the milk solids sink to the bottom</a:t>
            </a:r>
            <a:r>
              <a:rPr lang="en-US" dirty="0">
                <a:solidFill>
                  <a:schemeClr val="tx1"/>
                </a:solidFill>
              </a:rPr>
              <a:t> and are </a:t>
            </a:r>
            <a:r>
              <a:rPr lang="en-US" b="1" u="sng" dirty="0">
                <a:solidFill>
                  <a:schemeClr val="tx1"/>
                </a:solidFill>
              </a:rPr>
              <a:t>left behind when the butter fat</a:t>
            </a:r>
            <a:r>
              <a:rPr lang="en-US" dirty="0">
                <a:solidFill>
                  <a:schemeClr val="tx1"/>
                </a:solidFill>
              </a:rPr>
              <a:t> (which would then be on top) </a:t>
            </a:r>
            <a:r>
              <a:rPr lang="en-US" b="1" u="sng" dirty="0">
                <a:solidFill>
                  <a:schemeClr val="tx1"/>
                </a:solidFill>
              </a:rPr>
              <a:t>is poured off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62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b="1" dirty="0"/>
              <a:t>2. Processed Fats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057400"/>
            <a:ext cx="8763000" cy="4495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Made to produce</a:t>
            </a:r>
            <a:r>
              <a:rPr lang="en-US" dirty="0">
                <a:solidFill>
                  <a:schemeClr val="tx1"/>
                </a:solidFill>
              </a:rPr>
              <a:t>       </a:t>
            </a:r>
            <a:r>
              <a:rPr lang="en-US" b="1" u="sng" dirty="0">
                <a:solidFill>
                  <a:schemeClr val="tx1"/>
                </a:solidFill>
              </a:rPr>
              <a:t>solid vegetable oil</a:t>
            </a:r>
            <a:r>
              <a:rPr lang="en-US" dirty="0">
                <a:solidFill>
                  <a:schemeClr val="tx1"/>
                </a:solidFill>
              </a:rPr>
              <a:t>         such as </a:t>
            </a:r>
            <a:r>
              <a:rPr lang="en-US" b="1" u="sng" dirty="0">
                <a:solidFill>
                  <a:schemeClr val="tx1"/>
                </a:solidFill>
              </a:rPr>
              <a:t>Shortening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Shortening: is made by 2 processes: 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Hydrogenation</a:t>
            </a:r>
          </a:p>
          <a:p>
            <a:pPr lvl="2" algn="l"/>
            <a:r>
              <a:rPr lang="en-US" b="1" u="sng" dirty="0">
                <a:solidFill>
                  <a:schemeClr val="tx1"/>
                </a:solidFill>
              </a:rPr>
              <a:t>OR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Re-esterification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71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dirty="0"/>
              <a:t>Hydrogenation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839200" cy="5029200"/>
          </a:xfrm>
        </p:spPr>
        <p:txBody>
          <a:bodyPr>
            <a:normAutofit fontScale="92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H gas is bubbled through the oil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the presence of a </a:t>
            </a:r>
            <a:r>
              <a:rPr lang="en-US" b="1" u="sng" dirty="0">
                <a:solidFill>
                  <a:schemeClr val="tx1"/>
                </a:solidFill>
              </a:rPr>
              <a:t>nickel catalyst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(to speed up the </a:t>
            </a:r>
            <a:r>
              <a:rPr lang="en-US" dirty="0" err="1">
                <a:solidFill>
                  <a:schemeClr val="tx1"/>
                </a:solidFill>
              </a:rPr>
              <a:t>rxn</a:t>
            </a:r>
            <a:r>
              <a:rPr lang="en-US" dirty="0">
                <a:solidFill>
                  <a:schemeClr val="tx1"/>
                </a:solidFill>
              </a:rPr>
              <a:t>.)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Some</a:t>
            </a:r>
            <a:r>
              <a:rPr lang="en-US" dirty="0">
                <a:solidFill>
                  <a:schemeClr val="tx1"/>
                </a:solidFill>
              </a:rPr>
              <a:t> of the </a:t>
            </a:r>
            <a:r>
              <a:rPr lang="en-US" b="1" u="sng" dirty="0">
                <a:solidFill>
                  <a:schemeClr val="tx1"/>
                </a:solidFill>
              </a:rPr>
              <a:t>double bonds are broken and H is added</a:t>
            </a: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Result is</a:t>
            </a:r>
            <a:r>
              <a:rPr lang="en-US" dirty="0">
                <a:solidFill>
                  <a:schemeClr val="tx1"/>
                </a:solidFill>
              </a:rPr>
              <a:t>: 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More saturation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increased melting point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And more </a:t>
            </a:r>
            <a:r>
              <a:rPr lang="en-US" b="1" u="sng" dirty="0">
                <a:solidFill>
                  <a:schemeClr val="tx1"/>
                </a:solidFill>
              </a:rPr>
              <a:t>Trans FAs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FF0000"/>
                </a:solidFill>
              </a:rPr>
              <a:t>Both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saturation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u="sng" dirty="0">
                <a:solidFill>
                  <a:schemeClr val="tx1"/>
                </a:solidFill>
              </a:rPr>
              <a:t>Trans FAs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have </a:t>
            </a:r>
            <a:r>
              <a:rPr lang="en-US" b="1" u="sng" dirty="0">
                <a:solidFill>
                  <a:srgbClr val="FF0000"/>
                </a:solidFill>
              </a:rPr>
              <a:t>negative health effects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15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Result </a:t>
            </a:r>
            <a:r>
              <a:rPr lang="en-US" dirty="0"/>
              <a:t>of Hydrogenation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506185"/>
              </p:ext>
            </p:extLst>
          </p:nvPr>
        </p:nvGraphicFramePr>
        <p:xfrm>
          <a:off x="2057400" y="4604263"/>
          <a:ext cx="4953000" cy="191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Document" r:id="rId4" imgW="6089764" imgH="2168825" progId="Word.Document.12">
                  <p:embed/>
                </p:oleObj>
              </mc:Choice>
              <mc:Fallback>
                <p:oleObj name="Document" r:id="rId4" imgW="6089764" imgH="2168825" progId="Word.Document.12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604263"/>
                        <a:ext cx="4953000" cy="19187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6" name="Picture 82" descr="What fats are best to cook wit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2630" y="1219200"/>
            <a:ext cx="4792793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2585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772400" cy="1470025"/>
          </a:xfrm>
        </p:spPr>
        <p:txBody>
          <a:bodyPr/>
          <a:lstStyle/>
          <a:p>
            <a:r>
              <a:rPr lang="en-US" b="1" dirty="0"/>
              <a:t>Trans-Fatty Acids and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305800" cy="4724400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According to </a:t>
            </a:r>
            <a:r>
              <a:rPr lang="en-US" b="1" u="sng" dirty="0">
                <a:solidFill>
                  <a:schemeClr val="tx1"/>
                </a:solidFill>
              </a:rPr>
              <a:t>recent studies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Trans FAs</a:t>
            </a:r>
            <a:r>
              <a:rPr lang="en-US" b="1" dirty="0">
                <a:solidFill>
                  <a:schemeClr val="tx1"/>
                </a:solidFill>
              </a:rPr>
              <a:t> increase </a:t>
            </a:r>
            <a:r>
              <a:rPr lang="en-US" b="1" u="sng" dirty="0">
                <a:solidFill>
                  <a:schemeClr val="tx1"/>
                </a:solidFill>
              </a:rPr>
              <a:t>cholesterol in blood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So</a:t>
            </a:r>
            <a:r>
              <a:rPr lang="en-US" dirty="0">
                <a:solidFill>
                  <a:schemeClr val="tx1"/>
                </a:solidFill>
              </a:rPr>
              <a:t>        </a:t>
            </a:r>
            <a:r>
              <a:rPr lang="en-US" b="1" u="sng" dirty="0">
                <a:solidFill>
                  <a:schemeClr val="tx1"/>
                </a:solidFill>
              </a:rPr>
              <a:t>dietary recommendation</a:t>
            </a:r>
            <a:r>
              <a:rPr lang="en-US" dirty="0">
                <a:solidFill>
                  <a:schemeClr val="tx1"/>
                </a:solidFill>
              </a:rPr>
              <a:t> is </a:t>
            </a:r>
            <a:r>
              <a:rPr lang="en-US" b="1" u="sng" dirty="0">
                <a:solidFill>
                  <a:schemeClr val="tx1"/>
                </a:solidFill>
              </a:rPr>
              <a:t>to</a:t>
            </a:r>
            <a:r>
              <a:rPr lang="en-US" dirty="0">
                <a:solidFill>
                  <a:schemeClr val="tx1"/>
                </a:solidFill>
              </a:rPr>
              <a:t> decrease </a:t>
            </a:r>
            <a:r>
              <a:rPr lang="en-US" b="1" u="sng" dirty="0">
                <a:solidFill>
                  <a:schemeClr val="tx1"/>
                </a:solidFill>
              </a:rPr>
              <a:t>Trans FA consumption</a:t>
            </a:r>
            <a:r>
              <a:rPr lang="en-US" dirty="0">
                <a:solidFill>
                  <a:schemeClr val="tx1"/>
                </a:solidFill>
              </a:rPr>
              <a:t>,                                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u="sng" dirty="0">
                <a:solidFill>
                  <a:schemeClr val="tx1"/>
                </a:solidFill>
              </a:rPr>
              <a:t>starting Jan 2006</a:t>
            </a:r>
            <a:r>
              <a:rPr lang="en-US" dirty="0">
                <a:solidFill>
                  <a:schemeClr val="tx1"/>
                </a:solidFill>
              </a:rPr>
              <a:t>, (the FDA)  in USA it is </a:t>
            </a:r>
            <a:r>
              <a:rPr lang="en-US" b="1" u="sng" dirty="0">
                <a:solidFill>
                  <a:schemeClr val="tx1"/>
                </a:solidFill>
              </a:rPr>
              <a:t>required to declare</a:t>
            </a:r>
            <a:r>
              <a:rPr lang="en-US" dirty="0">
                <a:solidFill>
                  <a:schemeClr val="tx1"/>
                </a:solidFill>
              </a:rPr>
              <a:t>       </a:t>
            </a:r>
            <a:r>
              <a:rPr lang="en-US" b="1" u="sng" dirty="0">
                <a:solidFill>
                  <a:schemeClr val="tx1"/>
                </a:solidFill>
              </a:rPr>
              <a:t>Trans-fat  content</a:t>
            </a:r>
            <a:r>
              <a:rPr lang="en-US" dirty="0">
                <a:solidFill>
                  <a:schemeClr val="tx1"/>
                </a:solidFill>
              </a:rPr>
              <a:t> on </a:t>
            </a:r>
            <a:r>
              <a:rPr lang="en-US" b="1" u="sng" dirty="0">
                <a:solidFill>
                  <a:schemeClr val="tx1"/>
                </a:solidFill>
              </a:rPr>
              <a:t>Nutrition Facts label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44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Sources of Trans Fats</a:t>
            </a:r>
            <a:br>
              <a:rPr lang="en-US" b="1" dirty="0"/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262154"/>
              </p:ext>
            </p:extLst>
          </p:nvPr>
        </p:nvGraphicFramePr>
        <p:xfrm>
          <a:off x="228600" y="1219200"/>
          <a:ext cx="8686800" cy="5143500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Rich sources</a:t>
                      </a:r>
                      <a:r>
                        <a:rPr lang="en-US" sz="1800" b="1" u="sng" dirty="0">
                          <a:effectLst/>
                          <a:latin typeface="Calibri"/>
                          <a:ea typeface="Calibri"/>
                          <a:cs typeface="Arial"/>
                        </a:rPr>
                        <a:t> of trans fatty acids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 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800" b="1" u="sng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u="sng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Baked goods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such as doughnuts and pastry.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u="sng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Deep fried foods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such as fried chicken and French fried potatoes, and 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u="sng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Imitation cheeses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such as “</a:t>
                      </a:r>
                      <a:r>
                        <a:rPr lang="en-US" sz="1800" b="1" u="sng" dirty="0">
                          <a:effectLst/>
                          <a:latin typeface="Calibri"/>
                          <a:ea typeface="Calibri"/>
                          <a:cs typeface="Arial"/>
                        </a:rPr>
                        <a:t>sandwich slices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” </a:t>
                      </a:r>
                      <a:r>
                        <a:rPr lang="en-US" sz="1800" b="1" u="sng" dirty="0">
                          <a:effectLst/>
                          <a:latin typeface="Calibri"/>
                          <a:ea typeface="Calibri"/>
                          <a:cs typeface="Arial"/>
                        </a:rPr>
                        <a:t>labeled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as   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b="1" u="sng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imitation process cheese food</a:t>
                      </a:r>
                      <a:r>
                        <a:rPr lang="en-US" sz="1800" b="1" u="none" dirty="0">
                          <a:effectLst/>
                          <a:latin typeface="Calibri"/>
                          <a:ea typeface="Calibri"/>
                          <a:cs typeface="Arial"/>
                        </a:rPr>
                        <a:t> (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edible </a:t>
                      </a:r>
                      <a:r>
                        <a:rPr lang="en-US" sz="1800" b="1" u="sng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ingredients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comprising fat, protein, water, and flavor).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u="sng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Snack chips, cookies, and crackers</a:t>
                      </a:r>
                      <a:r>
                        <a:rPr lang="en-US" sz="1800" b="1" u="none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often contain high amounts of trans fat as well.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effectLst/>
                          <a:latin typeface="+mn-lt"/>
                          <a:ea typeface="Calibri"/>
                          <a:cs typeface="Arial"/>
                        </a:rPr>
                        <a:t>Natural sources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 of </a:t>
                      </a:r>
                      <a:r>
                        <a:rPr lang="en-US" sz="1800" b="1" u="sng" dirty="0">
                          <a:effectLst/>
                          <a:latin typeface="+mn-lt"/>
                          <a:ea typeface="Calibri"/>
                          <a:cs typeface="Arial"/>
                        </a:rPr>
                        <a:t>trans fatty acids</a:t>
                      </a:r>
                      <a:r>
                        <a:rPr lang="en-US" sz="1800" u="sng" dirty="0">
                          <a:effectLst/>
                          <a:latin typeface="+mn-lt"/>
                          <a:ea typeface="Calibri"/>
                          <a:cs typeface="Arial"/>
                        </a:rPr>
                        <a:t>  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amounts</a:t>
                      </a:r>
                      <a:r>
                        <a:rPr lang="en-US" sz="18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trans fats </a:t>
                      </a:r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occur naturally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Including </a:t>
                      </a:r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beef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lamb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Dairy products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butterfat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These sources have been found to have: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800" b="1" u="sng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Significantly lower levels</a:t>
                      </a:r>
                      <a:r>
                        <a:rPr lang="en-US" sz="1800" b="1" u="sng" dirty="0">
                          <a:effectLst/>
                          <a:latin typeface="Calibri"/>
                          <a:ea typeface="Calibri"/>
                          <a:cs typeface="Arial"/>
                        </a:rPr>
                        <a:t> of trans fatty acids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 than those which are a result of manual </a:t>
                      </a:r>
                      <a:r>
                        <a:rPr lang="en-US" sz="1800" b="1" u="sng" dirty="0">
                          <a:effectLst/>
                          <a:latin typeface="Calibri"/>
                          <a:ea typeface="Calibri"/>
                          <a:cs typeface="Arial"/>
                        </a:rPr>
                        <a:t>hydrogenation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84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dirty="0"/>
              <a:t>Types of Fat  </a:t>
            </a:r>
            <a:r>
              <a:rPr lang="en-US" b="1" dirty="0"/>
              <a:t>Cont’d.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382000" cy="4343400"/>
          </a:xfrm>
        </p:spPr>
        <p:txBody>
          <a:bodyPr>
            <a:normAutofit fontScale="85000" lnSpcReduction="20000"/>
          </a:bodyPr>
          <a:lstStyle/>
          <a:p>
            <a:pPr lvl="0" algn="l"/>
            <a:r>
              <a:rPr lang="en-US" b="1" dirty="0">
                <a:solidFill>
                  <a:schemeClr val="tx1"/>
                </a:solidFill>
              </a:rPr>
              <a:t>2.    </a:t>
            </a:r>
            <a:r>
              <a:rPr lang="en-US" b="1" u="sng" dirty="0">
                <a:solidFill>
                  <a:schemeClr val="tx1"/>
                </a:solidFill>
              </a:rPr>
              <a:t>Visible fats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Are used in food preparation</a:t>
            </a:r>
            <a:r>
              <a:rPr lang="en-US" dirty="0">
                <a:solidFill>
                  <a:schemeClr val="tx1"/>
                </a:solidFill>
              </a:rPr>
              <a:t>,    e.g. baked goods like cakes and cookies, fried food like doughnuts, French fries etc.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Examples of visible fats: 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Shortening (hydrogenated vegetable oil which is solid at room temperature), lard , ghee, butter and margarine; and oils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66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b="1" dirty="0"/>
              <a:t>Re-esterification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458200" cy="37338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a process of </a:t>
            </a:r>
            <a:r>
              <a:rPr lang="en-US" b="1" u="sng" dirty="0">
                <a:solidFill>
                  <a:schemeClr val="tx1"/>
                </a:solidFill>
              </a:rPr>
              <a:t>re-positioning</a:t>
            </a:r>
            <a:r>
              <a:rPr lang="en-US" u="sng" dirty="0">
                <a:solidFill>
                  <a:schemeClr val="tx1"/>
                </a:solidFill>
              </a:rPr>
              <a:t> of the FAs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to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increase saturation</a:t>
            </a:r>
            <a:r>
              <a:rPr lang="en-US" b="1" dirty="0">
                <a:solidFill>
                  <a:schemeClr val="tx1"/>
                </a:solidFill>
              </a:rPr>
              <a:t>. </a:t>
            </a:r>
          </a:p>
          <a:p>
            <a:pPr lvl="0" algn="l"/>
            <a:endParaRPr lang="en-US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used in order to decrease </a:t>
            </a:r>
            <a:r>
              <a:rPr lang="en-US" b="1" u="sng" dirty="0">
                <a:solidFill>
                  <a:schemeClr val="tx1"/>
                </a:solidFill>
              </a:rPr>
              <a:t>Trans FA content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the processed fat oil     </a:t>
            </a:r>
            <a:r>
              <a:rPr lang="en-US" b="1" u="sng" dirty="0">
                <a:solidFill>
                  <a:schemeClr val="tx1"/>
                </a:solidFill>
              </a:rPr>
              <a:t>by ≈ 50%</a:t>
            </a:r>
            <a:r>
              <a:rPr lang="en-US" b="1" dirty="0">
                <a:solidFill>
                  <a:schemeClr val="tx1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 + increased </a:t>
            </a:r>
            <a:r>
              <a:rPr lang="en-US" b="1" u="sng" dirty="0">
                <a:solidFill>
                  <a:schemeClr val="tx1"/>
                </a:solidFill>
              </a:rPr>
              <a:t>saturation</a:t>
            </a:r>
            <a:r>
              <a:rPr lang="en-US" dirty="0">
                <a:solidFill>
                  <a:schemeClr val="tx1"/>
                </a:solidFill>
              </a:rPr>
              <a:t>).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09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b="1" dirty="0"/>
              <a:t>Re-esterification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0"/>
            <a:ext cx="8763000" cy="4800600"/>
          </a:xfrm>
        </p:spPr>
        <p:txBody>
          <a:bodyPr>
            <a:normAutofit fontScale="77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FAs</a:t>
            </a:r>
            <a:r>
              <a:rPr lang="en-US" dirty="0">
                <a:solidFill>
                  <a:schemeClr val="tx1"/>
                </a:solidFill>
              </a:rPr>
              <a:t> are </a:t>
            </a:r>
            <a:r>
              <a:rPr lang="en-US" b="1" u="sng" dirty="0">
                <a:solidFill>
                  <a:schemeClr val="tx1"/>
                </a:solidFill>
              </a:rPr>
              <a:t>freed</a:t>
            </a:r>
            <a:r>
              <a:rPr lang="en-US" dirty="0">
                <a:solidFill>
                  <a:schemeClr val="tx1"/>
                </a:solidFill>
              </a:rPr>
              <a:t> from the </a:t>
            </a:r>
            <a:r>
              <a:rPr lang="en-US" b="1" u="sng" dirty="0">
                <a:solidFill>
                  <a:schemeClr val="tx1"/>
                </a:solidFill>
              </a:rPr>
              <a:t>glycerol backbone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Shuffled within a FA pool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lvl="0" algn="l"/>
            <a:r>
              <a:rPr lang="en-US" dirty="0">
                <a:solidFill>
                  <a:schemeClr val="tx1"/>
                </a:solidFill>
              </a:rPr>
              <a:t>then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Re-esterified</a:t>
            </a:r>
            <a:r>
              <a:rPr lang="en-US" dirty="0">
                <a:solidFill>
                  <a:schemeClr val="tx1"/>
                </a:solidFill>
              </a:rPr>
              <a:t> (repositioned):     </a:t>
            </a:r>
            <a:r>
              <a:rPr lang="en-US" b="1" u="sng" dirty="0">
                <a:solidFill>
                  <a:schemeClr val="tx1"/>
                </a:solidFill>
              </a:rPr>
              <a:t>inserted into new positions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Either</a:t>
            </a:r>
            <a:r>
              <a:rPr lang="en-US" dirty="0">
                <a:solidFill>
                  <a:schemeClr val="tx1"/>
                </a:solidFill>
              </a:rPr>
              <a:t> back on the same glycerol (</a:t>
            </a:r>
            <a:r>
              <a:rPr lang="en-US" b="1" u="sng" dirty="0">
                <a:solidFill>
                  <a:schemeClr val="tx1"/>
                </a:solidFill>
              </a:rPr>
              <a:t>Intra-</a:t>
            </a:r>
            <a:r>
              <a:rPr lang="en-US" dirty="0">
                <a:solidFill>
                  <a:schemeClr val="tx1"/>
                </a:solidFill>
              </a:rPr>
              <a:t>esterification)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Or</a:t>
            </a:r>
            <a:r>
              <a:rPr lang="en-US" dirty="0">
                <a:solidFill>
                  <a:schemeClr val="tx1"/>
                </a:solidFill>
              </a:rPr>
              <a:t> onto (a different) another glycerol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u="sng" dirty="0">
                <a:solidFill>
                  <a:schemeClr val="tx1"/>
                </a:solidFill>
              </a:rPr>
              <a:t>inter-</a:t>
            </a:r>
            <a:r>
              <a:rPr lang="en-US" dirty="0">
                <a:solidFill>
                  <a:schemeClr val="tx1"/>
                </a:solidFill>
              </a:rPr>
              <a:t>esterification)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The question is: </a:t>
            </a:r>
            <a:r>
              <a:rPr lang="en-US" b="1" u="sng" dirty="0">
                <a:solidFill>
                  <a:schemeClr val="tx1"/>
                </a:solidFill>
              </a:rPr>
              <a:t>are re-esterified fats healthier</a:t>
            </a:r>
            <a:r>
              <a:rPr lang="en-US" dirty="0">
                <a:solidFill>
                  <a:schemeClr val="tx1"/>
                </a:solidFill>
              </a:rPr>
              <a:t>?  </a:t>
            </a:r>
            <a:r>
              <a:rPr lang="en-US" b="1" u="sng" dirty="0">
                <a:solidFill>
                  <a:schemeClr val="tx1"/>
                </a:solidFill>
              </a:rPr>
              <a:t>More studies are needed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09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Why Change Oils into Plastic Fats </a:t>
            </a:r>
            <a:r>
              <a:rPr lang="en-US" dirty="0"/>
              <a:t>such as </a:t>
            </a:r>
            <a:r>
              <a:rPr lang="en-US" b="1" dirty="0"/>
              <a:t>Shortening ?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839200" cy="52578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Properties of Plastic Fats </a:t>
            </a:r>
            <a:r>
              <a:rPr lang="en-US" dirty="0">
                <a:solidFill>
                  <a:schemeClr val="tx1"/>
                </a:solidFill>
              </a:rPr>
              <a:t>such as shortening:</a:t>
            </a:r>
          </a:p>
          <a:p>
            <a:pPr lvl="1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Have a high smoke point</a:t>
            </a:r>
            <a:r>
              <a:rPr lang="en-US" dirty="0">
                <a:solidFill>
                  <a:schemeClr val="tx1"/>
                </a:solidFill>
              </a:rPr>
              <a:t>  which is (</a:t>
            </a:r>
            <a:r>
              <a:rPr lang="en-US" b="1" u="sng" dirty="0">
                <a:solidFill>
                  <a:schemeClr val="tx1"/>
                </a:solidFill>
              </a:rPr>
              <a:t>useful in frying</a:t>
            </a:r>
            <a:r>
              <a:rPr lang="en-US" dirty="0">
                <a:solidFill>
                  <a:schemeClr val="tx1"/>
                </a:solidFill>
              </a:rPr>
              <a:t>),  (unlike natural butter).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Resist oxidation</a:t>
            </a:r>
            <a:r>
              <a:rPr lang="en-US" dirty="0">
                <a:solidFill>
                  <a:schemeClr val="tx1"/>
                </a:solidFill>
              </a:rPr>
              <a:t> which causes </a:t>
            </a:r>
            <a:r>
              <a:rPr lang="en-US" b="1" u="sng" dirty="0">
                <a:solidFill>
                  <a:schemeClr val="tx1"/>
                </a:solidFill>
              </a:rPr>
              <a:t>rancidity of fats</a:t>
            </a:r>
            <a:r>
              <a:rPr lang="en-US" dirty="0">
                <a:solidFill>
                  <a:schemeClr val="tx1"/>
                </a:solidFill>
              </a:rPr>
              <a:t> with off flavors.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Have a longer shelf life</a:t>
            </a:r>
            <a:r>
              <a:rPr lang="en-US" dirty="0">
                <a:solidFill>
                  <a:schemeClr val="tx1"/>
                </a:solidFill>
              </a:rPr>
              <a:t>   but should be kept in a well-sealed container.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Help</a:t>
            </a:r>
            <a:r>
              <a:rPr lang="en-US" dirty="0">
                <a:solidFill>
                  <a:schemeClr val="tx1"/>
                </a:solidFill>
              </a:rPr>
              <a:t> in making </a:t>
            </a:r>
            <a:r>
              <a:rPr lang="en-US" b="1" u="sng" dirty="0">
                <a:solidFill>
                  <a:schemeClr val="tx1"/>
                </a:solidFill>
              </a:rPr>
              <a:t>baked products</a:t>
            </a:r>
            <a:r>
              <a:rPr lang="en-US" dirty="0">
                <a:solidFill>
                  <a:schemeClr val="tx1"/>
                </a:solidFill>
              </a:rPr>
              <a:t> such as</a:t>
            </a:r>
            <a:r>
              <a:rPr lang="en-US" b="1" dirty="0">
                <a:solidFill>
                  <a:schemeClr val="tx1"/>
                </a:solidFill>
              </a:rPr>
              <a:t>:  </a:t>
            </a:r>
            <a:r>
              <a:rPr lang="en-US" b="1" u="sng" dirty="0">
                <a:solidFill>
                  <a:schemeClr val="tx1"/>
                </a:solidFill>
              </a:rPr>
              <a:t>cakes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u="sng" dirty="0">
                <a:solidFill>
                  <a:schemeClr val="tx1"/>
                </a:solidFill>
              </a:rPr>
              <a:t>cookies</a:t>
            </a:r>
            <a:r>
              <a:rPr lang="en-US" b="1" dirty="0">
                <a:solidFill>
                  <a:schemeClr val="tx1"/>
                </a:solidFill>
              </a:rPr>
              <a:t>, and </a:t>
            </a:r>
            <a:r>
              <a:rPr lang="en-US" b="1" u="sng" dirty="0">
                <a:solidFill>
                  <a:schemeClr val="tx1"/>
                </a:solidFill>
              </a:rPr>
              <a:t>pie crusts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Can be </a:t>
            </a:r>
            <a:r>
              <a:rPr lang="en-US" b="1" u="sng" dirty="0">
                <a:solidFill>
                  <a:schemeClr val="tx1"/>
                </a:solidFill>
              </a:rPr>
              <a:t>creamed into the sugar</a:t>
            </a:r>
            <a:r>
              <a:rPr lang="en-US" dirty="0">
                <a:solidFill>
                  <a:schemeClr val="tx1"/>
                </a:solidFill>
              </a:rPr>
              <a:t> when making these bakeries.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19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b="1" dirty="0"/>
              <a:t>Examples of Plastic Fats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382000" cy="4648200"/>
          </a:xfrm>
        </p:spPr>
        <p:txBody>
          <a:bodyPr>
            <a:normAutofit fontScale="92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Margarine</a:t>
            </a:r>
            <a:r>
              <a:rPr lang="en-US" dirty="0">
                <a:solidFill>
                  <a:schemeClr val="tx1"/>
                </a:solidFill>
              </a:rPr>
              <a:t> is a </a:t>
            </a:r>
            <a:r>
              <a:rPr lang="en-US" b="1" u="sng" dirty="0">
                <a:solidFill>
                  <a:schemeClr val="tx1"/>
                </a:solidFill>
              </a:rPr>
              <a:t>mixture of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Hydrogenated vegetable oil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especially soy &amp; cotton seed oils      </a:t>
            </a:r>
            <a:r>
              <a:rPr lang="en-US" b="1" dirty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Liquid vegetable oil</a:t>
            </a:r>
            <a:r>
              <a:rPr lang="en-US" dirty="0">
                <a:solidFill>
                  <a:schemeClr val="tx1"/>
                </a:solidFill>
              </a:rPr>
              <a:t> blended into the Hydrogenated oil      </a:t>
            </a:r>
            <a:r>
              <a:rPr lang="en-US" b="1" dirty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Milk</a:t>
            </a:r>
            <a:r>
              <a:rPr lang="en-US" dirty="0">
                <a:solidFill>
                  <a:schemeClr val="tx1"/>
                </a:solidFill>
              </a:rPr>
              <a:t> , </a:t>
            </a:r>
            <a:r>
              <a:rPr lang="en-US" b="1" u="sng" dirty="0">
                <a:solidFill>
                  <a:schemeClr val="tx1"/>
                </a:solidFill>
              </a:rPr>
              <a:t>butter milk</a:t>
            </a:r>
            <a:r>
              <a:rPr lang="en-US" dirty="0">
                <a:solidFill>
                  <a:schemeClr val="tx1"/>
                </a:solidFill>
              </a:rPr>
              <a:t> ,     </a:t>
            </a:r>
            <a:r>
              <a:rPr lang="en-US" b="1" u="sng" dirty="0">
                <a:solidFill>
                  <a:schemeClr val="tx1"/>
                </a:solidFill>
              </a:rPr>
              <a:t>or</a:t>
            </a: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b="1" u="sng" dirty="0">
                <a:solidFill>
                  <a:schemeClr val="tx1"/>
                </a:solidFill>
              </a:rPr>
              <a:t>whey</a:t>
            </a:r>
            <a:r>
              <a:rPr lang="en-US" dirty="0">
                <a:solidFill>
                  <a:schemeClr val="tx1"/>
                </a:solidFill>
              </a:rPr>
              <a:t>          </a:t>
            </a:r>
            <a:r>
              <a:rPr lang="en-US" b="1" dirty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Additives</a:t>
            </a:r>
            <a:r>
              <a:rPr lang="en-US" dirty="0">
                <a:solidFill>
                  <a:schemeClr val="tx1"/>
                </a:solidFill>
              </a:rPr>
              <a:t>:  salt and preservatives, vitamins A and D, color, flavor.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24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pPr lvl="0"/>
            <a:r>
              <a:rPr lang="en-US" b="1" dirty="0"/>
              <a:t>Types of Margarines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458200" cy="5029200"/>
          </a:xfrm>
        </p:spPr>
        <p:txBody>
          <a:bodyPr>
            <a:norm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Regular</a:t>
            </a:r>
            <a:r>
              <a:rPr lang="en-US" dirty="0">
                <a:solidFill>
                  <a:schemeClr val="tx1"/>
                </a:solidFill>
              </a:rPr>
              <a:t> or standard margarine:            </a:t>
            </a:r>
          </a:p>
          <a:p>
            <a:pPr marL="971550" lvl="1" indent="-51435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80% fat</a:t>
            </a:r>
            <a:r>
              <a:rPr lang="en-US" dirty="0">
                <a:solidFill>
                  <a:schemeClr val="tx1"/>
                </a:solidFill>
              </a:rPr>
              <a:t>, used in </a:t>
            </a:r>
            <a:r>
              <a:rPr lang="en-US" b="1" u="sng" dirty="0">
                <a:solidFill>
                  <a:schemeClr val="tx1"/>
                </a:solidFill>
              </a:rPr>
              <a:t>baking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Light</a:t>
            </a:r>
            <a:r>
              <a:rPr lang="en-US" dirty="0">
                <a:solidFill>
                  <a:schemeClr val="tx1"/>
                </a:solidFill>
              </a:rPr>
              <a:t> or reduced fat margarine: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Less than 80% fat (</a:t>
            </a:r>
            <a:r>
              <a:rPr lang="en-US" b="1" u="sng" dirty="0">
                <a:solidFill>
                  <a:schemeClr val="tx1"/>
                </a:solidFill>
              </a:rPr>
              <a:t>45-75 % fat</a:t>
            </a:r>
            <a:r>
              <a:rPr lang="en-US" dirty="0">
                <a:solidFill>
                  <a:schemeClr val="tx1"/>
                </a:solidFill>
              </a:rPr>
              <a:t>),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More water</a:t>
            </a:r>
            <a:r>
              <a:rPr lang="en-US" dirty="0">
                <a:solidFill>
                  <a:schemeClr val="tx1"/>
                </a:solidFill>
              </a:rPr>
              <a:t>;                                this type is: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Generally </a:t>
            </a:r>
            <a:r>
              <a:rPr lang="en-US" b="1" u="sng" dirty="0">
                <a:solidFill>
                  <a:schemeClr val="tx1"/>
                </a:solidFill>
              </a:rPr>
              <a:t>not used in baked products</a:t>
            </a:r>
            <a:r>
              <a:rPr lang="en-US" dirty="0">
                <a:solidFill>
                  <a:schemeClr val="tx1"/>
                </a:solidFill>
              </a:rPr>
              <a:t> because recipes are standardized for a specific amount of fat in them.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Not used for frying</a:t>
            </a:r>
            <a:r>
              <a:rPr lang="en-US" dirty="0">
                <a:solidFill>
                  <a:schemeClr val="tx1"/>
                </a:solidFill>
              </a:rPr>
              <a:t> (deep fat frying or sautéing) </a:t>
            </a:r>
            <a:r>
              <a:rPr lang="en-US" b="1" u="sng" dirty="0">
                <a:solidFill>
                  <a:schemeClr val="tx1"/>
                </a:solidFill>
              </a:rPr>
              <a:t>because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b="1" u="sng" dirty="0">
                <a:solidFill>
                  <a:schemeClr val="tx1"/>
                </a:solidFill>
              </a:rPr>
              <a:t>excessive spattering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99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r>
              <a:rPr lang="en-US" sz="3200" dirty="0"/>
              <a:t>Types of Margarines  </a:t>
            </a:r>
            <a:r>
              <a:rPr lang="en-US" b="1" dirty="0"/>
              <a:t>Cont’d.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52600"/>
            <a:ext cx="8763000" cy="4800600"/>
          </a:xfrm>
        </p:spPr>
        <p:txBody>
          <a:bodyPr>
            <a:normAutofit fontScale="85000" lnSpcReduction="2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Whipped margarine</a:t>
            </a:r>
            <a:r>
              <a:rPr lang="en-US" dirty="0">
                <a:solidFill>
                  <a:schemeClr val="tx1"/>
                </a:solidFill>
              </a:rPr>
              <a:t>: has more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gas</a:t>
            </a:r>
            <a:r>
              <a:rPr lang="en-US" dirty="0">
                <a:solidFill>
                  <a:schemeClr val="tx1"/>
                </a:solidFill>
              </a:rPr>
              <a:t> in it, more volume,          less </a:t>
            </a:r>
            <a:r>
              <a:rPr lang="en-US" b="1" u="sng" dirty="0">
                <a:solidFill>
                  <a:schemeClr val="tx1"/>
                </a:solidFill>
              </a:rPr>
              <a:t>weight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514350" lvl="0" indent="-514350" algn="l">
              <a:buFont typeface="+mj-lt"/>
              <a:buAutoNum type="arabicPeriod"/>
            </a:pPr>
            <a:endParaRPr lang="en-US" b="1" u="sng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Margarines</a:t>
            </a:r>
            <a:r>
              <a:rPr lang="en-US" dirty="0">
                <a:solidFill>
                  <a:schemeClr val="tx1"/>
                </a:solidFill>
              </a:rPr>
              <a:t>        </a:t>
            </a:r>
            <a:r>
              <a:rPr lang="en-US" b="1" u="sng" dirty="0">
                <a:solidFill>
                  <a:schemeClr val="tx1"/>
                </a:solidFill>
              </a:rPr>
              <a:t>made with oils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that</a:t>
            </a:r>
            <a:r>
              <a:rPr lang="en-US" dirty="0">
                <a:solidFill>
                  <a:schemeClr val="tx1"/>
                </a:solidFill>
              </a:rPr>
              <a:t> have a    </a:t>
            </a:r>
            <a:r>
              <a:rPr lang="en-US" b="1" u="sng" dirty="0">
                <a:solidFill>
                  <a:schemeClr val="tx1"/>
                </a:solidFill>
              </a:rPr>
              <a:t>distinctive flavor</a:t>
            </a:r>
            <a:r>
              <a:rPr lang="en-US" dirty="0">
                <a:solidFill>
                  <a:schemeClr val="tx1"/>
                </a:solidFill>
              </a:rPr>
              <a:t>  such as </a:t>
            </a:r>
            <a:r>
              <a:rPr lang="en-US" b="1" u="sng" dirty="0">
                <a:solidFill>
                  <a:schemeClr val="tx1"/>
                </a:solidFill>
              </a:rPr>
              <a:t>olive oil</a:t>
            </a:r>
            <a:r>
              <a:rPr lang="en-US" dirty="0">
                <a:solidFill>
                  <a:schemeClr val="tx1"/>
                </a:solidFill>
              </a:rPr>
              <a:t> in order to meet </a:t>
            </a:r>
            <a:r>
              <a:rPr lang="en-US" b="1" u="sng" dirty="0">
                <a:solidFill>
                  <a:schemeClr val="tx1"/>
                </a:solidFill>
              </a:rPr>
              <a:t>consumers’ preferences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endParaRPr lang="en-US" b="1" u="sng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Trans-fat free margarine</a:t>
            </a:r>
            <a:r>
              <a:rPr lang="en-US" dirty="0">
                <a:solidFill>
                  <a:schemeClr val="tx1"/>
                </a:solidFill>
              </a:rPr>
              <a:t>: made by </a:t>
            </a:r>
            <a:r>
              <a:rPr lang="en-US" b="1" u="sng" dirty="0">
                <a:solidFill>
                  <a:schemeClr val="tx1"/>
                </a:solidFill>
              </a:rPr>
              <a:t>inter- esterification</a:t>
            </a:r>
            <a:r>
              <a:rPr lang="en-US" dirty="0">
                <a:solidFill>
                  <a:schemeClr val="tx1"/>
                </a:solidFill>
              </a:rPr>
              <a:t>.  </a:t>
            </a:r>
          </a:p>
          <a:p>
            <a:pPr marL="514350" indent="-514350" algn="l">
              <a:buFont typeface="+mj-lt"/>
              <a:buAutoNum type="arabicPeriod"/>
            </a:pPr>
            <a:endParaRPr lang="en-US" b="1" u="sng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Margarine made with butter blends</a:t>
            </a:r>
            <a:r>
              <a:rPr lang="en-US" dirty="0">
                <a:solidFill>
                  <a:schemeClr val="tx1"/>
                </a:solidFill>
              </a:rPr>
              <a:t>: (contain both)                in order to have </a:t>
            </a:r>
            <a:r>
              <a:rPr lang="en-US" b="1" u="sng" dirty="0">
                <a:solidFill>
                  <a:schemeClr val="tx1"/>
                </a:solidFill>
              </a:rPr>
              <a:t>more buttery flavor</a:t>
            </a:r>
            <a:r>
              <a:rPr lang="en-US" b="1" dirty="0">
                <a:solidFill>
                  <a:schemeClr val="tx1"/>
                </a:solidFill>
              </a:rPr>
              <a:t> with less </a:t>
            </a:r>
            <a:r>
              <a:rPr lang="en-US" b="1" u="sng" dirty="0">
                <a:solidFill>
                  <a:schemeClr val="tx1"/>
                </a:solidFill>
              </a:rPr>
              <a:t>cholesterol</a:t>
            </a:r>
            <a:r>
              <a:rPr lang="en-US" dirty="0">
                <a:solidFill>
                  <a:schemeClr val="tx1"/>
                </a:solidFill>
              </a:rPr>
              <a:t> than pure butter.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86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en-US" sz="3200" dirty="0"/>
              <a:t>Types of Margarines  </a:t>
            </a:r>
            <a:r>
              <a:rPr lang="en-US" b="1" dirty="0"/>
              <a:t>Cont’d.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8610600" cy="5181600"/>
          </a:xfrm>
        </p:spPr>
        <p:txBody>
          <a:bodyPr>
            <a:normAutofit fontScale="85000" lnSpcReduction="2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Unsalted margarine</a:t>
            </a:r>
            <a:r>
              <a:rPr lang="en-US" dirty="0">
                <a:solidFill>
                  <a:schemeClr val="tx1"/>
                </a:solidFill>
              </a:rPr>
              <a:t>: no salt added.</a:t>
            </a:r>
          </a:p>
          <a:p>
            <a:pPr marL="514350" lvl="0" indent="-514350" algn="l">
              <a:buFont typeface="+mj-lt"/>
              <a:buAutoNum type="arabicPeriod"/>
            </a:pPr>
            <a:endParaRPr lang="en-US" b="1" u="sng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Margarine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containing </a:t>
            </a:r>
            <a:r>
              <a:rPr lang="en-US" b="1" u="sng" dirty="0" err="1">
                <a:solidFill>
                  <a:srgbClr val="00B050"/>
                </a:solidFill>
              </a:rPr>
              <a:t>phytosterols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u="sng" dirty="0" err="1">
                <a:solidFill>
                  <a:srgbClr val="00B050"/>
                </a:solidFill>
              </a:rPr>
              <a:t>phytostanols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Natural phytochemicals</a:t>
            </a:r>
            <a:r>
              <a:rPr lang="en-US" dirty="0">
                <a:solidFill>
                  <a:schemeClr val="tx1"/>
                </a:solidFill>
              </a:rPr>
              <a:t>  are obtained: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tx1"/>
                </a:solidFill>
              </a:rPr>
              <a:t>From plant</a:t>
            </a:r>
            <a:r>
              <a:rPr lang="en-US" sz="2800" u="sng" dirty="0">
                <a:solidFill>
                  <a:schemeClr val="tx1"/>
                </a:solidFill>
              </a:rPr>
              <a:t> </a:t>
            </a:r>
            <a:r>
              <a:rPr lang="en-US" sz="2800" b="1" u="sng" dirty="0">
                <a:solidFill>
                  <a:schemeClr val="tx1"/>
                </a:solidFill>
              </a:rPr>
              <a:t>oil refineries</a:t>
            </a:r>
            <a:r>
              <a:rPr lang="en-US" sz="2800" dirty="0">
                <a:solidFill>
                  <a:schemeClr val="tx1"/>
                </a:solidFill>
              </a:rPr>
              <a:t>       </a:t>
            </a:r>
            <a:r>
              <a:rPr lang="en-US" sz="2800" b="1" dirty="0">
                <a:solidFill>
                  <a:schemeClr val="tx1"/>
                </a:solidFill>
              </a:rPr>
              <a:t>or     </a:t>
            </a:r>
            <a:r>
              <a:rPr lang="en-US" sz="2800" b="1" u="sng" dirty="0">
                <a:solidFill>
                  <a:schemeClr val="tx1"/>
                </a:solidFill>
              </a:rPr>
              <a:t>from plants</a:t>
            </a:r>
            <a:r>
              <a:rPr lang="en-US" sz="2800" dirty="0">
                <a:solidFill>
                  <a:schemeClr val="tx1"/>
                </a:solidFill>
              </a:rPr>
              <a:t>  which have been: </a:t>
            </a:r>
          </a:p>
          <a:p>
            <a:pPr marL="1828800" lvl="3" indent="-457200" algn="l"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chemeClr val="tx1"/>
                </a:solidFill>
              </a:rPr>
              <a:t>Shown to reduce blood cholesterol</a:t>
            </a:r>
            <a:r>
              <a:rPr lang="en-US" sz="2800" dirty="0">
                <a:solidFill>
                  <a:schemeClr val="tx1"/>
                </a:solidFill>
              </a:rPr>
              <a:t> level by:</a:t>
            </a:r>
          </a:p>
          <a:p>
            <a:pPr marL="2286000" lvl="4" indent="-457200" algn="l">
              <a:buFont typeface="Courier New" panose="02070309020205020404" pitchFamily="49" charset="0"/>
              <a:buChar char="o"/>
            </a:pPr>
            <a:r>
              <a:rPr lang="en-US" sz="2800" b="1" u="sng" dirty="0">
                <a:solidFill>
                  <a:schemeClr val="tx1"/>
                </a:solidFill>
              </a:rPr>
              <a:t>Blocking the absorption of dietary cholesterol</a:t>
            </a:r>
            <a:r>
              <a:rPr lang="en-US" sz="2800" dirty="0">
                <a:solidFill>
                  <a:schemeClr val="tx1"/>
                </a:solidFill>
              </a:rPr>
              <a:t>          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Consuming this kind of margarine was </a:t>
            </a:r>
            <a:r>
              <a:rPr lang="en-US" b="1" u="sng" dirty="0">
                <a:solidFill>
                  <a:schemeClr val="tx1"/>
                </a:solidFill>
              </a:rPr>
              <a:t>found to reduce cholesterol</a:t>
            </a:r>
            <a:r>
              <a:rPr lang="en-US" dirty="0">
                <a:solidFill>
                  <a:schemeClr val="tx1"/>
                </a:solidFill>
              </a:rPr>
              <a:t> level by about </a:t>
            </a:r>
            <a:r>
              <a:rPr lang="en-US" b="1" u="sng" dirty="0">
                <a:solidFill>
                  <a:schemeClr val="tx1"/>
                </a:solidFill>
              </a:rPr>
              <a:t>10-15%</a:t>
            </a:r>
            <a:r>
              <a:rPr lang="en-US" dirty="0">
                <a:solidFill>
                  <a:schemeClr val="tx1"/>
                </a:solidFill>
              </a:rPr>
              <a:t>;       these are </a:t>
            </a:r>
            <a:r>
              <a:rPr lang="en-US" b="1" u="sng" dirty="0">
                <a:solidFill>
                  <a:schemeClr val="tx1"/>
                </a:solidFill>
              </a:rPr>
              <a:t>considered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rgbClr val="00B050"/>
                </a:solidFill>
              </a:rPr>
              <a:t>heart healthy foods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36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/>
          <a:lstStyle/>
          <a:p>
            <a:r>
              <a:rPr lang="en-US" b="1" dirty="0"/>
              <a:t>Oil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991600" cy="5486400"/>
          </a:xfrm>
        </p:spPr>
        <p:txBody>
          <a:bodyPr>
            <a:noAutofit/>
          </a:bodyPr>
          <a:lstStyle/>
          <a:p>
            <a:pPr lvl="0" algn="l"/>
            <a:r>
              <a:rPr lang="en-US" sz="2400" b="1" u="sng" dirty="0">
                <a:solidFill>
                  <a:schemeClr val="tx1"/>
                </a:solidFill>
              </a:rPr>
              <a:t>Crude oil</a:t>
            </a:r>
            <a:r>
              <a:rPr lang="en-US" sz="2400" dirty="0">
                <a:solidFill>
                  <a:schemeClr val="tx1"/>
                </a:solidFill>
              </a:rPr>
              <a:t>:  </a:t>
            </a:r>
          </a:p>
          <a:p>
            <a:pPr lvl="0" algn="l"/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Is obtained </a:t>
            </a:r>
            <a:r>
              <a:rPr lang="en-US" sz="2400" b="1" u="sng" dirty="0">
                <a:solidFill>
                  <a:schemeClr val="tx1"/>
                </a:solidFill>
              </a:rPr>
              <a:t>from seeds</a:t>
            </a:r>
            <a:r>
              <a:rPr lang="en-US" sz="2400" dirty="0">
                <a:solidFill>
                  <a:schemeClr val="tx1"/>
                </a:solidFill>
              </a:rPr>
              <a:t> or </a:t>
            </a:r>
            <a:r>
              <a:rPr lang="en-US" sz="2400" b="1" u="sng" dirty="0">
                <a:solidFill>
                  <a:schemeClr val="tx1"/>
                </a:solidFill>
              </a:rPr>
              <a:t>nuts</a:t>
            </a:r>
            <a:r>
              <a:rPr lang="en-US" sz="2400" dirty="0">
                <a:solidFill>
                  <a:schemeClr val="tx1"/>
                </a:solidFill>
              </a:rPr>
              <a:t> or </a:t>
            </a:r>
            <a:r>
              <a:rPr lang="en-US" sz="2400" b="1" u="sng" dirty="0">
                <a:solidFill>
                  <a:schemeClr val="tx1"/>
                </a:solidFill>
              </a:rPr>
              <a:t>fruits</a:t>
            </a:r>
            <a:r>
              <a:rPr lang="en-US" sz="2400" dirty="0">
                <a:solidFill>
                  <a:schemeClr val="tx1"/>
                </a:solidFill>
              </a:rPr>
              <a:t>      by </a:t>
            </a:r>
            <a:r>
              <a:rPr lang="en-US" sz="2400" b="1" u="sng" dirty="0">
                <a:solidFill>
                  <a:schemeClr val="tx1"/>
                </a:solidFill>
              </a:rPr>
              <a:t>pressing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400" b="1" u="sng" dirty="0">
                <a:solidFill>
                  <a:schemeClr val="tx1"/>
                </a:solidFill>
              </a:rPr>
              <a:t>Is not refined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400" b="1" u="sng" dirty="0">
                <a:solidFill>
                  <a:schemeClr val="tx1"/>
                </a:solidFill>
              </a:rPr>
              <a:t>Remaining meal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u="sng" dirty="0">
                <a:solidFill>
                  <a:schemeClr val="tx1"/>
                </a:solidFill>
              </a:rPr>
              <a:t>has some oil in it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Some oil is </a:t>
            </a:r>
            <a:r>
              <a:rPr lang="en-US" sz="2400" b="1" u="sng" dirty="0">
                <a:solidFill>
                  <a:schemeClr val="tx1"/>
                </a:solidFill>
              </a:rPr>
              <a:t>extracted by</a:t>
            </a:r>
            <a:r>
              <a:rPr lang="en-US" sz="2400" dirty="0">
                <a:solidFill>
                  <a:schemeClr val="tx1"/>
                </a:solidFill>
              </a:rPr>
              <a:t> the use of a </a:t>
            </a:r>
            <a:r>
              <a:rPr lang="en-US" sz="2400" b="1" u="sng" dirty="0">
                <a:solidFill>
                  <a:schemeClr val="tx1"/>
                </a:solidFill>
              </a:rPr>
              <a:t>solvent like hexane</a:t>
            </a:r>
            <a:r>
              <a:rPr lang="en-US" sz="2400" dirty="0">
                <a:solidFill>
                  <a:schemeClr val="tx1"/>
                </a:solidFill>
              </a:rPr>
              <a:t> which </a:t>
            </a:r>
            <a:r>
              <a:rPr lang="en-US" sz="2400" b="1" u="sng" dirty="0">
                <a:solidFill>
                  <a:schemeClr val="tx1"/>
                </a:solidFill>
              </a:rPr>
              <a:t>evaporates from the extracted oil</a:t>
            </a:r>
            <a:r>
              <a:rPr lang="en-US" sz="2400" dirty="0">
                <a:solidFill>
                  <a:schemeClr val="tx1"/>
                </a:solidFill>
              </a:rPr>
              <a:t>.  This (</a:t>
            </a:r>
            <a:r>
              <a:rPr lang="en-US" sz="2400" b="1" u="sng" dirty="0">
                <a:solidFill>
                  <a:schemeClr val="tx1"/>
                </a:solidFill>
              </a:rPr>
              <a:t>refined</a:t>
            </a:r>
            <a:r>
              <a:rPr lang="en-US" sz="2400" dirty="0">
                <a:solidFill>
                  <a:schemeClr val="tx1"/>
                </a:solidFill>
              </a:rPr>
              <a:t>) oil </a:t>
            </a:r>
            <a:r>
              <a:rPr lang="en-US" sz="2400" b="1" u="sng" dirty="0">
                <a:solidFill>
                  <a:schemeClr val="tx1"/>
                </a:solidFill>
              </a:rPr>
              <a:t>is used</a:t>
            </a:r>
            <a:r>
              <a:rPr lang="en-US" sz="2400" dirty="0">
                <a:solidFill>
                  <a:schemeClr val="tx1"/>
                </a:solidFill>
              </a:rPr>
              <a:t> by people.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400" b="1" u="sng" dirty="0">
                <a:solidFill>
                  <a:schemeClr val="tx1"/>
                </a:solidFill>
              </a:rPr>
              <a:t>What remains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after extracting the above refined oil </a:t>
            </a:r>
            <a:r>
              <a:rPr lang="en-US" sz="2400" b="1" u="sng" dirty="0">
                <a:solidFill>
                  <a:schemeClr val="tx1"/>
                </a:solidFill>
              </a:rPr>
              <a:t>is used for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Animal feed</a:t>
            </a:r>
            <a:r>
              <a:rPr lang="en-US" dirty="0">
                <a:solidFill>
                  <a:schemeClr val="tx1"/>
                </a:solidFill>
              </a:rPr>
              <a:t>        OR</a:t>
            </a:r>
            <a:endParaRPr lang="en-US" b="1" dirty="0">
              <a:solidFill>
                <a:schemeClr val="tx1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Fuel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lvl="1"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 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39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b="1" dirty="0"/>
              <a:t>Crude Oil </a:t>
            </a:r>
            <a:r>
              <a:rPr lang="en-US" b="1" u="sng" dirty="0"/>
              <a:t>Cont’d</a:t>
            </a:r>
            <a:r>
              <a:rPr lang="en-US" b="1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99281"/>
            <a:ext cx="8458200" cy="4477719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u="sng" dirty="0">
                <a:solidFill>
                  <a:schemeClr val="tx1"/>
                </a:solidFill>
              </a:rPr>
              <a:t>further refined</a:t>
            </a:r>
            <a:r>
              <a:rPr lang="en-US" dirty="0">
                <a:solidFill>
                  <a:schemeClr val="tx1"/>
                </a:solidFill>
              </a:rPr>
              <a:t>         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to remove</a:t>
            </a: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b="1" u="sng" dirty="0">
                <a:solidFill>
                  <a:schemeClr val="tx1"/>
                </a:solidFill>
              </a:rPr>
              <a:t>excess free FAs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Excess free FAs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 algn="l"/>
            <a:endParaRPr lang="en-US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Decrease the </a:t>
            </a:r>
            <a:r>
              <a:rPr lang="en-US" b="1" u="sng" dirty="0">
                <a:solidFill>
                  <a:schemeClr val="tx1"/>
                </a:solidFill>
              </a:rPr>
              <a:t>oil’s flavor</a:t>
            </a:r>
            <a:r>
              <a:rPr lang="en-US" dirty="0">
                <a:solidFill>
                  <a:schemeClr val="tx1"/>
                </a:solidFill>
              </a:rPr>
              <a:t> and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Decrease the </a:t>
            </a:r>
            <a:r>
              <a:rPr lang="en-US" b="1" u="sng" dirty="0">
                <a:solidFill>
                  <a:schemeClr val="tx1"/>
                </a:solidFill>
              </a:rPr>
              <a:t>oil’s effectiveness in frying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66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b="1" dirty="0"/>
              <a:t>3. Refined Fats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763000" cy="4724400"/>
          </a:xfrm>
        </p:spPr>
        <p:txBody>
          <a:bodyPr>
            <a:normAutofit fontScale="92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Crude oil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can be </a:t>
            </a:r>
            <a:r>
              <a:rPr lang="en-US" b="1" u="sng" dirty="0">
                <a:solidFill>
                  <a:schemeClr val="tx1"/>
                </a:solidFill>
              </a:rPr>
              <a:t>further refined through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algn="l"/>
            <a:endParaRPr lang="en-US" b="1" i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Chemical Refining: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b="1" u="sng" dirty="0">
                <a:solidFill>
                  <a:schemeClr val="tx1"/>
                </a:solidFill>
              </a:rPr>
              <a:t>neutralize strong tastes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Bleaching</a:t>
            </a:r>
            <a:r>
              <a:rPr lang="en-US" dirty="0">
                <a:solidFill>
                  <a:schemeClr val="tx1"/>
                </a:solidFill>
              </a:rPr>
              <a:t>:      </a:t>
            </a:r>
            <a:r>
              <a:rPr lang="en-US" u="sng" dirty="0">
                <a:solidFill>
                  <a:schemeClr val="tx1"/>
                </a:solidFill>
              </a:rPr>
              <a:t>removing color pigments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Deodorizing</a:t>
            </a:r>
            <a:r>
              <a:rPr lang="en-US" dirty="0">
                <a:solidFill>
                  <a:schemeClr val="tx1"/>
                </a:solidFill>
              </a:rPr>
              <a:t>:     </a:t>
            </a:r>
            <a:r>
              <a:rPr lang="en-US" u="sng" dirty="0">
                <a:solidFill>
                  <a:schemeClr val="tx1"/>
                </a:solidFill>
              </a:rPr>
              <a:t>removing smells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On labels</a:t>
            </a:r>
            <a:r>
              <a:rPr lang="en-US" dirty="0">
                <a:solidFill>
                  <a:schemeClr val="tx1"/>
                </a:solidFill>
              </a:rPr>
              <a:t> : </a:t>
            </a:r>
            <a:r>
              <a:rPr lang="en-US" b="1" u="sng" dirty="0">
                <a:solidFill>
                  <a:schemeClr val="tx1"/>
                </a:solidFill>
              </a:rPr>
              <a:t>RBD</a:t>
            </a:r>
            <a:r>
              <a:rPr lang="en-US" dirty="0">
                <a:solidFill>
                  <a:schemeClr val="tx1"/>
                </a:solidFill>
              </a:rPr>
              <a:t> (refined, bleached, deodorized)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Refined oils</a:t>
            </a:r>
            <a:r>
              <a:rPr lang="en-US" dirty="0">
                <a:solidFill>
                  <a:schemeClr val="tx1"/>
                </a:solidFill>
              </a:rPr>
              <a:t> tend to </a:t>
            </a:r>
            <a:r>
              <a:rPr lang="en-US" b="1" u="sng" dirty="0">
                <a:solidFill>
                  <a:schemeClr val="tx1"/>
                </a:solidFill>
              </a:rPr>
              <a:t>have</a:t>
            </a:r>
            <a:r>
              <a:rPr lang="en-US" dirty="0">
                <a:solidFill>
                  <a:schemeClr val="tx1"/>
                </a:solidFill>
              </a:rPr>
              <a:t> much higher </a:t>
            </a:r>
            <a:r>
              <a:rPr lang="en-US" b="1" u="sng" dirty="0">
                <a:solidFill>
                  <a:schemeClr val="tx1"/>
                </a:solidFill>
              </a:rPr>
              <a:t>smoke points</a:t>
            </a: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b="1" u="sng" dirty="0">
                <a:solidFill>
                  <a:schemeClr val="tx1"/>
                </a:solidFill>
              </a:rPr>
              <a:t>than their unrefined counterparts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8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1470025"/>
          </a:xfrm>
        </p:spPr>
        <p:txBody>
          <a:bodyPr/>
          <a:lstStyle/>
          <a:p>
            <a:r>
              <a:rPr lang="en-US" b="1" dirty="0"/>
              <a:t>Fats  from the </a:t>
            </a:r>
            <a:r>
              <a:rPr lang="en-US" b="1" u="sng" dirty="0"/>
              <a:t>Nutritional Viewpoint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915400" cy="5257800"/>
          </a:xfrm>
        </p:spPr>
        <p:txBody>
          <a:bodyPr>
            <a:normAutofit fontScale="850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Fats are necessary because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Carry the </a:t>
            </a:r>
            <a:r>
              <a:rPr lang="en-US" b="1" u="sng" dirty="0">
                <a:solidFill>
                  <a:schemeClr val="tx1"/>
                </a:solidFill>
              </a:rPr>
              <a:t>fat soluble vitamins</a:t>
            </a:r>
            <a:r>
              <a:rPr lang="en-US" dirty="0">
                <a:solidFill>
                  <a:schemeClr val="tx1"/>
                </a:solidFill>
              </a:rPr>
              <a:t>  and other nutrients.</a:t>
            </a:r>
          </a:p>
          <a:p>
            <a:pPr lvl="0" algn="l"/>
            <a:r>
              <a:rPr lang="en-US" dirty="0">
                <a:solidFill>
                  <a:schemeClr val="tx1"/>
                </a:solidFill>
              </a:rPr>
              <a:t>Examples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Butter</a:t>
            </a:r>
            <a:r>
              <a:rPr lang="en-US" dirty="0">
                <a:solidFill>
                  <a:schemeClr val="tx1"/>
                </a:solidFill>
              </a:rPr>
              <a:t> is a good natural source </a:t>
            </a:r>
            <a:r>
              <a:rPr lang="en-US" b="1" dirty="0">
                <a:solidFill>
                  <a:schemeClr val="tx1"/>
                </a:solidFill>
              </a:rPr>
              <a:t>of   vitamin A.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Fortified margarine</a:t>
            </a:r>
            <a:r>
              <a:rPr lang="en-US" dirty="0">
                <a:solidFill>
                  <a:schemeClr val="tx1"/>
                </a:solidFill>
              </a:rPr>
              <a:t> contains </a:t>
            </a:r>
            <a:r>
              <a:rPr lang="en-US" b="1" dirty="0">
                <a:solidFill>
                  <a:schemeClr val="tx1"/>
                </a:solidFill>
              </a:rPr>
              <a:t>β  carotene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Oils</a:t>
            </a:r>
            <a:r>
              <a:rPr lang="en-US" dirty="0">
                <a:solidFill>
                  <a:schemeClr val="tx1"/>
                </a:solidFill>
              </a:rPr>
              <a:t> carry the </a:t>
            </a:r>
            <a:r>
              <a:rPr lang="en-US" b="1" u="sng" dirty="0">
                <a:solidFill>
                  <a:schemeClr val="tx1"/>
                </a:solidFill>
              </a:rPr>
              <a:t>essential fatty acids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But </a:t>
            </a:r>
            <a:r>
              <a:rPr lang="en-US" dirty="0">
                <a:solidFill>
                  <a:schemeClr val="tx1"/>
                </a:solidFill>
              </a:rPr>
              <a:t>they are a </a:t>
            </a:r>
            <a:r>
              <a:rPr lang="en-US" b="1" u="sng" dirty="0">
                <a:solidFill>
                  <a:schemeClr val="tx1"/>
                </a:solidFill>
              </a:rPr>
              <a:t>concentrated source of energy</a:t>
            </a:r>
            <a:r>
              <a:rPr lang="en-US" dirty="0">
                <a:solidFill>
                  <a:schemeClr val="tx1"/>
                </a:solidFill>
              </a:rPr>
              <a:t>, that’s why </a:t>
            </a:r>
            <a:r>
              <a:rPr lang="en-US" b="1" u="sng" dirty="0">
                <a:solidFill>
                  <a:schemeClr val="tx1"/>
                </a:solidFill>
              </a:rPr>
              <a:t>overconsumption</a:t>
            </a:r>
            <a:r>
              <a:rPr lang="en-US" dirty="0">
                <a:solidFill>
                  <a:schemeClr val="tx1"/>
                </a:solidFill>
              </a:rPr>
              <a:t> is a concern (not good) because it may lead to: 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Obesity</a:t>
            </a:r>
            <a:r>
              <a:rPr lang="en-US" dirty="0">
                <a:solidFill>
                  <a:schemeClr val="tx1"/>
                </a:solidFill>
              </a:rPr>
              <a:t>   → </a:t>
            </a:r>
            <a:r>
              <a:rPr lang="en-US" b="1" u="sng" dirty="0">
                <a:solidFill>
                  <a:schemeClr val="tx1"/>
                </a:solidFill>
              </a:rPr>
              <a:t>Diabetes</a:t>
            </a:r>
            <a:r>
              <a:rPr lang="en-US" b="1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Dyslipidemia</a:t>
            </a:r>
            <a:r>
              <a:rPr lang="en-US" dirty="0">
                <a:solidFill>
                  <a:schemeClr val="tx1"/>
                </a:solidFill>
              </a:rPr>
              <a:t> (unhealthy lipid profile) → (heart diseases).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Some types of cancer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85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1066800"/>
          </a:xfrm>
        </p:spPr>
        <p:txBody>
          <a:bodyPr>
            <a:normAutofit/>
          </a:bodyPr>
          <a:lstStyle/>
          <a:p>
            <a:r>
              <a:rPr lang="en-US" sz="3600" b="1" dirty="0"/>
              <a:t>Winterized Oils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8915400" cy="58674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Oils that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Have been </a:t>
            </a:r>
            <a:r>
              <a:rPr lang="en-US" b="1" u="sng" dirty="0">
                <a:solidFill>
                  <a:schemeClr val="tx1"/>
                </a:solidFill>
              </a:rPr>
              <a:t>cooled down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b="1" u="sng" dirty="0">
                <a:solidFill>
                  <a:schemeClr val="tx1"/>
                </a:solidFill>
              </a:rPr>
              <a:t>refrigerator temp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Then </a:t>
            </a:r>
            <a:r>
              <a:rPr lang="en-US" b="1" u="sng" dirty="0">
                <a:solidFill>
                  <a:schemeClr val="tx1"/>
                </a:solidFill>
              </a:rPr>
              <a:t>filtered</a:t>
            </a:r>
            <a:r>
              <a:rPr lang="en-US" dirty="0">
                <a:solidFill>
                  <a:schemeClr val="tx1"/>
                </a:solidFill>
              </a:rPr>
              <a:t> in order </a:t>
            </a:r>
            <a:r>
              <a:rPr lang="en-US" b="1" u="sng" dirty="0">
                <a:solidFill>
                  <a:schemeClr val="tx1"/>
                </a:solidFill>
              </a:rPr>
              <a:t>to remove TAGs that crystallize</a:t>
            </a:r>
            <a:r>
              <a:rPr lang="en-US" dirty="0">
                <a:solidFill>
                  <a:schemeClr val="tx1"/>
                </a:solidFill>
              </a:rPr>
              <a:t> at refrigerator Temp.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Winterized oils</a:t>
            </a:r>
            <a:r>
              <a:rPr lang="en-US" dirty="0">
                <a:solidFill>
                  <a:schemeClr val="tx1"/>
                </a:solidFill>
              </a:rPr>
              <a:t> Are </a:t>
            </a:r>
            <a:r>
              <a:rPr lang="en-US" b="1" u="sng" dirty="0">
                <a:solidFill>
                  <a:schemeClr val="tx1"/>
                </a:solidFill>
              </a:rPr>
              <a:t>used</a:t>
            </a:r>
            <a:r>
              <a:rPr lang="en-US" dirty="0">
                <a:solidFill>
                  <a:schemeClr val="tx1"/>
                </a:solidFill>
              </a:rPr>
              <a:t> for: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Salad dressing</a:t>
            </a:r>
            <a:r>
              <a:rPr lang="en-US" dirty="0">
                <a:solidFill>
                  <a:schemeClr val="tx1"/>
                </a:solidFill>
              </a:rPr>
              <a:t>   which </a:t>
            </a:r>
            <a:r>
              <a:rPr lang="en-US" b="1" u="sng" dirty="0">
                <a:solidFill>
                  <a:schemeClr val="tx1"/>
                </a:solidFill>
              </a:rPr>
              <a:t>should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remain</a:t>
            </a:r>
            <a:r>
              <a:rPr lang="en-US" dirty="0">
                <a:solidFill>
                  <a:schemeClr val="tx1"/>
                </a:solidFill>
              </a:rPr>
              <a:t> in the </a:t>
            </a:r>
            <a:r>
              <a:rPr lang="en-US" b="1" u="sng" dirty="0">
                <a:solidFill>
                  <a:schemeClr val="tx1"/>
                </a:solidFill>
              </a:rPr>
              <a:t>liquid</a:t>
            </a:r>
            <a:r>
              <a:rPr lang="en-US" dirty="0">
                <a:solidFill>
                  <a:schemeClr val="tx1"/>
                </a:solidFill>
              </a:rPr>
              <a:t> form in the </a:t>
            </a:r>
            <a:r>
              <a:rPr lang="en-US" b="1" u="sng" dirty="0">
                <a:solidFill>
                  <a:schemeClr val="tx1"/>
                </a:solidFill>
              </a:rPr>
              <a:t>refrigerator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1257300" lvl="2" indent="-342900" algn="l"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1257300" lvl="2" indent="-3429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This is </a:t>
            </a:r>
            <a:r>
              <a:rPr lang="en-US" b="1" u="sng" dirty="0">
                <a:solidFill>
                  <a:schemeClr val="tx1"/>
                </a:solidFill>
              </a:rPr>
              <a:t>more desirable by consumers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23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b="1" dirty="0"/>
              <a:t>Types of Oils and their 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839200" cy="5029200"/>
          </a:xfrm>
        </p:spPr>
        <p:txBody>
          <a:bodyPr>
            <a:norm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Soybean oil</a:t>
            </a:r>
            <a:r>
              <a:rPr lang="en-US" dirty="0">
                <a:solidFill>
                  <a:schemeClr val="tx1"/>
                </a:solidFill>
              </a:rPr>
              <a:t>:   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Prone to oxidation</a:t>
            </a: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b="1" u="sng" dirty="0">
                <a:solidFill>
                  <a:schemeClr val="tx1"/>
                </a:solidFill>
              </a:rPr>
              <a:t>because</a:t>
            </a:r>
            <a:r>
              <a:rPr lang="en-US" dirty="0">
                <a:solidFill>
                  <a:schemeClr val="tx1"/>
                </a:solidFill>
              </a:rPr>
              <a:t> it is </a:t>
            </a:r>
            <a:r>
              <a:rPr lang="en-US" b="1" u="sng" dirty="0">
                <a:solidFill>
                  <a:schemeClr val="tx1"/>
                </a:solidFill>
              </a:rPr>
              <a:t>rich in</a:t>
            </a: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b="1" u="sng" dirty="0">
                <a:solidFill>
                  <a:schemeClr val="tx1"/>
                </a:solidFill>
              </a:rPr>
              <a:t>alpha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linolenic acid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1257300" lvl="2" indent="-342900" algn="l"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tx1"/>
              </a:solidFill>
            </a:endParaRPr>
          </a:p>
          <a:p>
            <a:pPr marL="1257300" lvl="2" indent="-342900" algn="l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Omega 3 FA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u="sng" dirty="0">
                <a:solidFill>
                  <a:schemeClr val="tx1"/>
                </a:solidFill>
              </a:rPr>
              <a:t>18-carbon</a:t>
            </a:r>
            <a:r>
              <a:rPr lang="en-US" dirty="0">
                <a:solidFill>
                  <a:schemeClr val="tx1"/>
                </a:solidFill>
              </a:rPr>
              <a:t> chain and </a:t>
            </a:r>
            <a:r>
              <a:rPr lang="en-US" b="1" u="sng" dirty="0">
                <a:solidFill>
                  <a:schemeClr val="tx1"/>
                </a:solidFill>
              </a:rPr>
              <a:t>3 double bonds</a:t>
            </a:r>
            <a:r>
              <a:rPr lang="en-US" dirty="0">
                <a:solidFill>
                  <a:schemeClr val="tx1"/>
                </a:solidFill>
              </a:rPr>
              <a:t>, which are found in the </a:t>
            </a:r>
            <a:r>
              <a:rPr lang="en-US" b="1" u="sng" dirty="0">
                <a:solidFill>
                  <a:schemeClr val="tx1"/>
                </a:solidFill>
              </a:rPr>
              <a:t>cis configuration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lvl="2" algn="l"/>
            <a:endParaRPr lang="en-US" dirty="0">
              <a:solidFill>
                <a:schemeClr val="tx1"/>
              </a:solidFill>
            </a:endParaRP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That is why</a:t>
            </a:r>
            <a:r>
              <a:rPr lang="en-US" dirty="0">
                <a:solidFill>
                  <a:schemeClr val="tx1"/>
                </a:solidFill>
              </a:rPr>
              <a:t> it </a:t>
            </a:r>
            <a:r>
              <a:rPr lang="en-US" b="1" u="sng" dirty="0">
                <a:solidFill>
                  <a:schemeClr val="tx1"/>
                </a:solidFill>
              </a:rPr>
              <a:t>was not widely used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17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sz="2800" dirty="0"/>
              <a:t>Types of Oils and their Use  </a:t>
            </a:r>
            <a:r>
              <a:rPr lang="en-US" b="1" u="sng" dirty="0"/>
              <a:t>Cont’d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52600"/>
            <a:ext cx="8839200" cy="4953000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US" b="1" dirty="0">
                <a:solidFill>
                  <a:schemeClr val="tx1"/>
                </a:solidFill>
              </a:rPr>
              <a:t>2.  </a:t>
            </a:r>
            <a:r>
              <a:rPr lang="en-US" b="1" u="sng" dirty="0">
                <a:solidFill>
                  <a:schemeClr val="tx1"/>
                </a:solidFill>
              </a:rPr>
              <a:t>Low linolenic acid soybean oil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Soybeans that are low in Linolenic acid are </a:t>
            </a:r>
            <a:r>
              <a:rPr lang="en-US" b="1" u="sng" dirty="0">
                <a:solidFill>
                  <a:schemeClr val="tx1"/>
                </a:solidFill>
              </a:rPr>
              <a:t>produced by plant breeding 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Conventional method</a:t>
            </a:r>
            <a:r>
              <a:rPr lang="en-US" dirty="0">
                <a:solidFill>
                  <a:schemeClr val="tx1"/>
                </a:solidFill>
              </a:rPr>
              <a:t>:                            </a:t>
            </a:r>
            <a:r>
              <a:rPr lang="en-US" b="1" u="sng" dirty="0">
                <a:solidFill>
                  <a:schemeClr val="tx1"/>
                </a:solidFill>
              </a:rPr>
              <a:t>two closely related plants</a:t>
            </a:r>
            <a:r>
              <a:rPr lang="en-US" dirty="0">
                <a:solidFill>
                  <a:schemeClr val="tx1"/>
                </a:solidFill>
              </a:rPr>
              <a:t> are ‘</a:t>
            </a:r>
            <a:r>
              <a:rPr lang="en-US" b="1" u="sng" dirty="0">
                <a:solidFill>
                  <a:schemeClr val="tx1"/>
                </a:solidFill>
              </a:rPr>
              <a:t>sexually crossed</a:t>
            </a:r>
            <a:r>
              <a:rPr lang="en-US" b="1" dirty="0">
                <a:solidFill>
                  <a:schemeClr val="tx1"/>
                </a:solidFill>
              </a:rPr>
              <a:t>’</a:t>
            </a:r>
            <a:r>
              <a:rPr lang="en-US" dirty="0">
                <a:solidFill>
                  <a:schemeClr val="tx1"/>
                </a:solidFill>
              </a:rPr>
              <a:t>.          The </a:t>
            </a:r>
            <a:r>
              <a:rPr lang="en-US" b="1" u="sng" dirty="0">
                <a:solidFill>
                  <a:schemeClr val="tx1"/>
                </a:solidFill>
              </a:rPr>
              <a:t>aim is to combine</a:t>
            </a:r>
            <a:r>
              <a:rPr lang="en-US" dirty="0">
                <a:solidFill>
                  <a:schemeClr val="tx1"/>
                </a:solidFill>
              </a:rPr>
              <a:t> the </a:t>
            </a:r>
            <a:r>
              <a:rPr lang="en-US" b="1" u="sng" dirty="0">
                <a:solidFill>
                  <a:schemeClr val="tx1"/>
                </a:solidFill>
              </a:rPr>
              <a:t>favorable traits from both parent plants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u="sng" dirty="0">
                <a:solidFill>
                  <a:schemeClr val="tx1"/>
                </a:solidFill>
              </a:rPr>
              <a:t>exclude their unwanted traits</a:t>
            </a:r>
            <a:r>
              <a:rPr lang="en-US" dirty="0">
                <a:solidFill>
                  <a:schemeClr val="tx1"/>
                </a:solidFill>
              </a:rPr>
              <a:t> in a singular </a:t>
            </a:r>
            <a:r>
              <a:rPr lang="en-US" b="1" u="sng" dirty="0">
                <a:solidFill>
                  <a:schemeClr val="tx1"/>
                </a:solidFill>
              </a:rPr>
              <a:t>new and better plant variety</a:t>
            </a:r>
            <a:r>
              <a:rPr lang="en-US" dirty="0">
                <a:solidFill>
                  <a:schemeClr val="tx1"/>
                </a:solidFill>
              </a:rPr>
              <a:t>.    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Genetic modification</a:t>
            </a:r>
            <a:r>
              <a:rPr lang="en-US" dirty="0">
                <a:solidFill>
                  <a:schemeClr val="tx1"/>
                </a:solidFill>
              </a:rPr>
              <a:t>:               </a:t>
            </a:r>
            <a:r>
              <a:rPr lang="en-US" b="1" u="sng" dirty="0">
                <a:solidFill>
                  <a:schemeClr val="tx1"/>
                </a:solidFill>
              </a:rPr>
              <a:t>inserting desired genes</a:t>
            </a:r>
            <a:r>
              <a:rPr lang="en-US" dirty="0">
                <a:solidFill>
                  <a:schemeClr val="tx1"/>
                </a:solidFill>
              </a:rPr>
              <a:t>        or  </a:t>
            </a:r>
            <a:r>
              <a:rPr lang="en-US" b="1" u="sng" dirty="0">
                <a:solidFill>
                  <a:schemeClr val="tx1"/>
                </a:solidFill>
              </a:rPr>
              <a:t>deactivating</a:t>
            </a:r>
            <a:r>
              <a:rPr lang="en-US" dirty="0">
                <a:solidFill>
                  <a:schemeClr val="tx1"/>
                </a:solidFill>
              </a:rPr>
              <a:t> certain </a:t>
            </a:r>
            <a:r>
              <a:rPr lang="en-US" b="1" u="sng" dirty="0">
                <a:solidFill>
                  <a:schemeClr val="tx1"/>
                </a:solidFill>
              </a:rPr>
              <a:t>undesired genes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14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90600"/>
          </a:xfrm>
        </p:spPr>
        <p:txBody>
          <a:bodyPr/>
          <a:lstStyle/>
          <a:p>
            <a:r>
              <a:rPr lang="en-US" sz="2400" dirty="0"/>
              <a:t>Types of Oils and their Use  </a:t>
            </a:r>
            <a:r>
              <a:rPr lang="en-US" b="1" u="sng" dirty="0"/>
              <a:t>Cont’d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686800" cy="5486400"/>
          </a:xfrm>
        </p:spPr>
        <p:txBody>
          <a:bodyPr>
            <a:normAutofit fontScale="85000" lnSpcReduction="20000"/>
          </a:bodyPr>
          <a:lstStyle/>
          <a:p>
            <a:pPr lvl="0" algn="l"/>
            <a:r>
              <a:rPr lang="en-US" b="1" dirty="0">
                <a:solidFill>
                  <a:schemeClr val="tx1"/>
                </a:solidFill>
              </a:rPr>
              <a:t>3.   </a:t>
            </a:r>
            <a:r>
              <a:rPr lang="en-US" b="1" u="sng" dirty="0">
                <a:solidFill>
                  <a:schemeClr val="tx1"/>
                </a:solidFill>
              </a:rPr>
              <a:t>Canola oil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0" algn="l"/>
            <a:endParaRPr lang="en-US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Canola oil is </a:t>
            </a:r>
            <a:r>
              <a:rPr lang="en-US" b="1" u="sng" dirty="0">
                <a:solidFill>
                  <a:schemeClr val="tx1"/>
                </a:solidFill>
              </a:rPr>
              <a:t>produced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from canola plants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rgbClr val="FF0000"/>
                </a:solidFill>
              </a:rPr>
              <a:t>Not rapeseed</a:t>
            </a:r>
            <a:r>
              <a:rPr lang="ar-JO" b="1" u="sng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 plants </a:t>
            </a:r>
          </a:p>
          <a:p>
            <a:pPr lvl="0" algn="l"/>
            <a:endParaRPr lang="en-US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/>
                </a:solidFill>
              </a:rPr>
              <a:t>The </a:t>
            </a:r>
            <a:r>
              <a:rPr lang="en-US" b="1" u="sng" dirty="0">
                <a:solidFill>
                  <a:schemeClr val="tx1"/>
                </a:solidFill>
              </a:rPr>
              <a:t>canola plant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was developed by </a:t>
            </a:r>
            <a:r>
              <a:rPr lang="en-US" b="1" u="sng" dirty="0">
                <a:solidFill>
                  <a:schemeClr val="tx1"/>
                </a:solidFill>
              </a:rPr>
              <a:t>natural crossbreeding</a:t>
            </a:r>
            <a:r>
              <a:rPr lang="en-US" b="1" dirty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from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u="sng" dirty="0">
                <a:solidFill>
                  <a:schemeClr val="tx1"/>
                </a:solidFill>
              </a:rPr>
              <a:t>the rapeseed plant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</a:p>
          <a:p>
            <a:pPr lvl="0" algn="l"/>
            <a:endParaRPr lang="en-US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rgbClr val="FF0000"/>
                </a:solidFill>
              </a:rPr>
              <a:t>Rapeseeds</a:t>
            </a:r>
            <a:r>
              <a:rPr lang="en-US" dirty="0">
                <a:solidFill>
                  <a:schemeClr val="tx1"/>
                </a:solidFill>
              </a:rPr>
              <a:t> are </a:t>
            </a:r>
            <a:r>
              <a:rPr lang="en-US" b="1" u="sng" dirty="0">
                <a:solidFill>
                  <a:schemeClr val="tx1"/>
                </a:solidFill>
              </a:rPr>
              <a:t>rich in </a:t>
            </a:r>
            <a:r>
              <a:rPr lang="en-US" b="1" u="sng" dirty="0">
                <a:solidFill>
                  <a:srgbClr val="FF0000"/>
                </a:solidFill>
              </a:rPr>
              <a:t>Erucic acid</a:t>
            </a: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MUFA </a:t>
            </a:r>
            <a:r>
              <a:rPr lang="en-US" dirty="0">
                <a:solidFill>
                  <a:schemeClr val="tx1"/>
                </a:solidFill>
                <a:hlinkClick r:id="rId3" tooltip="Omega-9 fatty acid"/>
              </a:rPr>
              <a:t>omega-9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4" tooltip="Fatty acid"/>
              </a:rPr>
              <a:t>fatty acid</a:t>
            </a:r>
            <a:r>
              <a:rPr lang="en-US" dirty="0">
                <a:solidFill>
                  <a:schemeClr val="tx1"/>
                </a:solidFill>
              </a:rPr>
              <a:t>)    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Erucic acid is </a:t>
            </a:r>
            <a:r>
              <a:rPr lang="en-US" b="1" u="sng" dirty="0">
                <a:solidFill>
                  <a:srgbClr val="FF0000"/>
                </a:solidFill>
              </a:rPr>
              <a:t>toxic  to humans</a:t>
            </a:r>
            <a:r>
              <a:rPr lang="en-US" dirty="0">
                <a:solidFill>
                  <a:schemeClr val="tx1"/>
                </a:solidFill>
              </a:rPr>
              <a:t> if consumed in </a:t>
            </a:r>
            <a:r>
              <a:rPr lang="en-US" b="1" u="sng" dirty="0">
                <a:solidFill>
                  <a:srgbClr val="FF0000"/>
                </a:solidFill>
              </a:rPr>
              <a:t>large amounts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0" algn="l"/>
            <a:endParaRPr lang="en-US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Canola plant</a:t>
            </a:r>
            <a:r>
              <a:rPr lang="en-US" dirty="0">
                <a:solidFill>
                  <a:schemeClr val="tx1"/>
                </a:solidFill>
              </a:rPr>
              <a:t> has </a:t>
            </a:r>
            <a:r>
              <a:rPr lang="en-US" b="1" u="sng" dirty="0">
                <a:solidFill>
                  <a:srgbClr val="00B050"/>
                </a:solidFill>
              </a:rPr>
              <a:t>very low levels </a:t>
            </a:r>
            <a:r>
              <a:rPr lang="en-US" b="1" u="sng" dirty="0">
                <a:solidFill>
                  <a:schemeClr val="tx1"/>
                </a:solidFill>
              </a:rPr>
              <a:t>of </a:t>
            </a:r>
            <a:r>
              <a:rPr lang="en-US" b="1" u="sng" dirty="0">
                <a:solidFill>
                  <a:srgbClr val="FF0000"/>
                </a:solidFill>
              </a:rPr>
              <a:t>erucic acid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51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1"/>
            <a:ext cx="7772400" cy="1066800"/>
          </a:xfrm>
        </p:spPr>
        <p:txBody>
          <a:bodyPr/>
          <a:lstStyle/>
          <a:p>
            <a:r>
              <a:rPr lang="en-US" sz="2800" dirty="0"/>
              <a:t>Types of Oils and their Use  </a:t>
            </a:r>
            <a:r>
              <a:rPr lang="en-US" b="1" dirty="0"/>
              <a:t>Cont’d.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1"/>
            <a:ext cx="8839200" cy="5522562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Canola oil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Is labeled (</a:t>
            </a:r>
            <a:r>
              <a:rPr lang="en-US" b="1" u="sng" dirty="0">
                <a:solidFill>
                  <a:schemeClr val="tx1"/>
                </a:solidFill>
              </a:rPr>
              <a:t>GRAS</a:t>
            </a:r>
            <a:r>
              <a:rPr lang="en-US" dirty="0">
                <a:solidFill>
                  <a:schemeClr val="tx1"/>
                </a:solidFill>
              </a:rPr>
              <a:t>) generally recognized as </a:t>
            </a:r>
            <a:r>
              <a:rPr lang="en-US" b="1" u="sng" dirty="0">
                <a:solidFill>
                  <a:schemeClr val="tx1"/>
                </a:solidFill>
              </a:rPr>
              <a:t>safe</a:t>
            </a:r>
            <a:r>
              <a:rPr lang="en-US" dirty="0">
                <a:solidFill>
                  <a:schemeClr val="tx1"/>
                </a:solidFill>
              </a:rPr>
              <a:t> by the </a:t>
            </a:r>
            <a:r>
              <a:rPr lang="en-US" b="1" u="sng" dirty="0">
                <a:solidFill>
                  <a:schemeClr val="tx1"/>
                </a:solidFill>
              </a:rPr>
              <a:t>FDA</a:t>
            </a:r>
            <a:r>
              <a:rPr lang="en-US" dirty="0">
                <a:solidFill>
                  <a:schemeClr val="tx1"/>
                </a:solidFill>
              </a:rPr>
              <a:t>  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dirty="0">
                <a:solidFill>
                  <a:schemeClr val="tx1"/>
                </a:solidFill>
              </a:rPr>
              <a:t>very low in saturated fat  (</a:t>
            </a:r>
            <a:r>
              <a:rPr lang="en-US" b="1" u="sng" dirty="0">
                <a:solidFill>
                  <a:schemeClr val="tx1"/>
                </a:solidFill>
              </a:rPr>
              <a:t>just 7%</a:t>
            </a:r>
            <a:r>
              <a:rPr lang="en-US" dirty="0">
                <a:solidFill>
                  <a:schemeClr val="tx1"/>
                </a:solidFill>
              </a:rPr>
              <a:t>, the lowest level of any vegetable oil) 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Has a very high proportion of </a:t>
            </a:r>
            <a:r>
              <a:rPr lang="en-US" b="1" dirty="0">
                <a:solidFill>
                  <a:schemeClr val="tx1"/>
                </a:solidFill>
              </a:rPr>
              <a:t>MUFAs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u="sng" dirty="0">
                <a:solidFill>
                  <a:schemeClr val="tx1"/>
                </a:solidFill>
              </a:rPr>
              <a:t>58% oleic acid)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Is a </a:t>
            </a:r>
            <a:r>
              <a:rPr lang="en-US" b="1" u="sng" dirty="0">
                <a:solidFill>
                  <a:srgbClr val="00B050"/>
                </a:solidFill>
              </a:rPr>
              <a:t>healthy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rgbClr val="00B050"/>
                </a:solidFill>
              </a:rPr>
              <a:t>safe</a:t>
            </a:r>
            <a:r>
              <a:rPr lang="en-US" dirty="0">
                <a:solidFill>
                  <a:schemeClr val="tx1"/>
                </a:solidFill>
              </a:rPr>
              <a:t> choice  of oil. </a:t>
            </a: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Is used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 the </a:t>
            </a:r>
            <a:r>
              <a:rPr lang="en-US" b="1" u="sng" dirty="0">
                <a:solidFill>
                  <a:schemeClr val="tx1"/>
                </a:solidFill>
              </a:rPr>
              <a:t>manufacturing</a:t>
            </a:r>
            <a:r>
              <a:rPr lang="en-US" dirty="0">
                <a:solidFill>
                  <a:schemeClr val="tx1"/>
                </a:solidFill>
              </a:rPr>
              <a:t> of: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Salad dressings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Margarines</a:t>
            </a:r>
            <a:endParaRPr lang="en-US" b="1" dirty="0">
              <a:solidFill>
                <a:schemeClr val="tx1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Shortenings</a:t>
            </a:r>
            <a:r>
              <a:rPr lang="en-US" dirty="0">
                <a:solidFill>
                  <a:schemeClr val="tx1"/>
                </a:solidFill>
              </a:rPr>
              <a:t> and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In commercial frying</a:t>
            </a:r>
            <a:endParaRPr lang="en-US" u="sng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27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14400"/>
          </a:xfrm>
        </p:spPr>
        <p:txBody>
          <a:bodyPr>
            <a:normAutofit/>
          </a:bodyPr>
          <a:lstStyle/>
          <a:p>
            <a:r>
              <a:rPr lang="en-US" sz="2800" dirty="0"/>
              <a:t>Types of Oils and their Use  </a:t>
            </a:r>
            <a:r>
              <a:rPr lang="en-US" sz="3600" b="1" u="sng" dirty="0"/>
              <a:t>Cont’d</a:t>
            </a:r>
            <a:r>
              <a:rPr lang="en-US" sz="3600" b="1" dirty="0"/>
              <a:t>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991600" cy="5791200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en-US" b="1" dirty="0">
                <a:solidFill>
                  <a:schemeClr val="tx1"/>
                </a:solidFill>
              </a:rPr>
              <a:t>4.   </a:t>
            </a:r>
            <a:r>
              <a:rPr lang="en-US" b="1" u="sng" dirty="0">
                <a:solidFill>
                  <a:schemeClr val="tx1"/>
                </a:solidFill>
              </a:rPr>
              <a:t>Cotton seed oil</a:t>
            </a:r>
            <a:r>
              <a:rPr lang="en-US" dirty="0">
                <a:solidFill>
                  <a:schemeClr val="tx1"/>
                </a:solidFill>
              </a:rPr>
              <a:t>: 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Has a </a:t>
            </a:r>
            <a:r>
              <a:rPr lang="en-US" b="1" u="sng" dirty="0">
                <a:solidFill>
                  <a:schemeClr val="tx1"/>
                </a:solidFill>
              </a:rPr>
              <a:t>neutral flavor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Used in </a:t>
            </a:r>
            <a:r>
              <a:rPr lang="en-US" b="1" u="sng" dirty="0">
                <a:solidFill>
                  <a:schemeClr val="tx1"/>
                </a:solidFill>
              </a:rPr>
              <a:t>salad dressing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Changed into shortening</a:t>
            </a:r>
            <a:r>
              <a:rPr lang="en-US" dirty="0">
                <a:solidFill>
                  <a:schemeClr val="tx1"/>
                </a:solidFill>
              </a:rPr>
              <a:t> for </a:t>
            </a:r>
            <a:r>
              <a:rPr lang="en-US" b="1" u="sng" dirty="0">
                <a:solidFill>
                  <a:schemeClr val="tx1"/>
                </a:solidFill>
              </a:rPr>
              <a:t>baking purposes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5.   </a:t>
            </a:r>
            <a:r>
              <a:rPr lang="en-US" b="1" u="sng" dirty="0">
                <a:solidFill>
                  <a:schemeClr val="tx1"/>
                </a:solidFill>
              </a:rPr>
              <a:t>Flaxseed oil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Rich in </a:t>
            </a:r>
            <a:r>
              <a:rPr lang="en-US" b="1" u="sng" dirty="0">
                <a:solidFill>
                  <a:schemeClr val="tx1"/>
                </a:solidFill>
                <a:hlinkClick r:id="rId3"/>
              </a:rPr>
              <a:t>Omega-3</a:t>
            </a:r>
            <a:r>
              <a:rPr lang="en-US" b="1" u="sng" dirty="0">
                <a:solidFill>
                  <a:schemeClr val="tx1"/>
                </a:solidFill>
              </a:rPr>
              <a:t> FAs</a:t>
            </a:r>
            <a:r>
              <a:rPr lang="en-US" dirty="0">
                <a:solidFill>
                  <a:schemeClr val="tx1"/>
                </a:solidFill>
              </a:rPr>
              <a:t> (alpha-linolenic acid [</a:t>
            </a:r>
            <a:r>
              <a:rPr lang="en-US" b="1" u="sng" dirty="0">
                <a:solidFill>
                  <a:schemeClr val="tx1"/>
                </a:solidFill>
              </a:rPr>
              <a:t>ALA</a:t>
            </a:r>
            <a:r>
              <a:rPr lang="en-US" dirty="0">
                <a:solidFill>
                  <a:schemeClr val="tx1"/>
                </a:solidFill>
              </a:rPr>
              <a:t>], </a:t>
            </a:r>
            <a:r>
              <a:rPr lang="en-US" b="1" dirty="0">
                <a:solidFill>
                  <a:schemeClr val="tx1"/>
                </a:solidFill>
              </a:rPr>
              <a:t>essential FA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Has a </a:t>
            </a:r>
            <a:r>
              <a:rPr lang="en-US" b="1" u="sng" dirty="0">
                <a:solidFill>
                  <a:srgbClr val="FF0000"/>
                </a:solidFill>
              </a:rPr>
              <a:t>low smoke point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lvl="0" algn="l"/>
            <a:r>
              <a:rPr lang="en-US" b="1" dirty="0">
                <a:solidFill>
                  <a:schemeClr val="tx1"/>
                </a:solidFill>
              </a:rPr>
              <a:t>6.   </a:t>
            </a:r>
            <a:r>
              <a:rPr lang="en-US" b="1" u="sng" dirty="0">
                <a:solidFill>
                  <a:schemeClr val="tx1"/>
                </a:solidFill>
              </a:rPr>
              <a:t>Sunflower oil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Has a good flavor, used in cooking.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7.   </a:t>
            </a:r>
            <a:r>
              <a:rPr lang="en-US" b="1" u="sng" dirty="0">
                <a:solidFill>
                  <a:schemeClr val="tx1"/>
                </a:solidFill>
              </a:rPr>
              <a:t>Safflower oil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Is the </a:t>
            </a:r>
            <a:r>
              <a:rPr lang="en-US" b="1" u="sng" dirty="0">
                <a:solidFill>
                  <a:schemeClr val="tx1"/>
                </a:solidFill>
              </a:rPr>
              <a:t>highest in PUFAs</a:t>
            </a:r>
            <a:r>
              <a:rPr lang="en-US" b="1" dirty="0">
                <a:solidFill>
                  <a:schemeClr val="tx1"/>
                </a:solidFill>
              </a:rPr>
              <a:t> (about 78%)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Is more </a:t>
            </a:r>
            <a:r>
              <a:rPr lang="en-US" b="1" u="sng" dirty="0">
                <a:solidFill>
                  <a:schemeClr val="tx1"/>
                </a:solidFill>
              </a:rPr>
              <a:t>expensive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Its </a:t>
            </a:r>
            <a:r>
              <a:rPr lang="en-US" b="1" u="sng" dirty="0">
                <a:solidFill>
                  <a:schemeClr val="tx1"/>
                </a:solidFill>
              </a:rPr>
              <a:t>flavor is not stable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37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sz="2800" dirty="0"/>
              <a:t>Types of Oils and their Use  </a:t>
            </a:r>
            <a:r>
              <a:rPr lang="en-US" b="1" u="sng" dirty="0"/>
              <a:t>Cont’d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305800" cy="4191000"/>
          </a:xfrm>
        </p:spPr>
        <p:txBody>
          <a:bodyPr>
            <a:normAutofit fontScale="85000" lnSpcReduction="20000"/>
          </a:bodyPr>
          <a:lstStyle/>
          <a:p>
            <a:pPr lvl="0" algn="l"/>
            <a:r>
              <a:rPr lang="en-US" b="1" dirty="0">
                <a:solidFill>
                  <a:schemeClr val="tx1"/>
                </a:solidFill>
              </a:rPr>
              <a:t>8.   </a:t>
            </a:r>
            <a:r>
              <a:rPr lang="en-US" b="1" u="sng" dirty="0">
                <a:solidFill>
                  <a:schemeClr val="tx1"/>
                </a:solidFill>
              </a:rPr>
              <a:t>Corn oil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Has a </a:t>
            </a:r>
            <a:r>
              <a:rPr lang="en-US" b="1" dirty="0">
                <a:solidFill>
                  <a:schemeClr val="tx1"/>
                </a:solidFill>
              </a:rPr>
              <a:t>naturally </a:t>
            </a:r>
            <a:r>
              <a:rPr lang="en-US" b="1" u="sng" dirty="0">
                <a:solidFill>
                  <a:schemeClr val="tx1"/>
                </a:solidFill>
              </a:rPr>
              <a:t>sweet taste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It is </a:t>
            </a:r>
            <a:r>
              <a:rPr lang="en-US" b="1" u="sng" dirty="0">
                <a:solidFill>
                  <a:schemeClr val="tx1"/>
                </a:solidFill>
              </a:rPr>
              <a:t>used mainly</a:t>
            </a:r>
            <a:r>
              <a:rPr lang="en-US" b="1" dirty="0">
                <a:solidFill>
                  <a:schemeClr val="tx1"/>
                </a:solidFill>
              </a:rPr>
              <a:t> in margarine</a:t>
            </a:r>
            <a:r>
              <a:rPr lang="en-US" dirty="0">
                <a:solidFill>
                  <a:schemeClr val="tx1"/>
                </a:solidFill>
              </a:rPr>
              <a:t> manufacturing.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lvl="0" algn="l"/>
            <a:r>
              <a:rPr lang="en-US" b="1" dirty="0">
                <a:solidFill>
                  <a:schemeClr val="tx1"/>
                </a:solidFill>
              </a:rPr>
              <a:t>9.    </a:t>
            </a:r>
            <a:r>
              <a:rPr lang="en-US" b="1" u="sng" dirty="0">
                <a:solidFill>
                  <a:schemeClr val="tx1"/>
                </a:solidFill>
              </a:rPr>
              <a:t>Peanut oil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Is rich in MUFAs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Has a </a:t>
            </a:r>
            <a:r>
              <a:rPr lang="en-US" b="1" u="sng" dirty="0">
                <a:solidFill>
                  <a:schemeClr val="tx1"/>
                </a:solidFill>
              </a:rPr>
              <a:t>high smoke point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Has </a:t>
            </a:r>
            <a:r>
              <a:rPr lang="en-US" b="1" dirty="0">
                <a:solidFill>
                  <a:schemeClr val="tx1"/>
                </a:solidFill>
              </a:rPr>
              <a:t>excellent </a:t>
            </a:r>
            <a:r>
              <a:rPr lang="en-US" b="1" u="sng" dirty="0">
                <a:solidFill>
                  <a:schemeClr val="tx1"/>
                </a:solidFill>
              </a:rPr>
              <a:t>oxidative stability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Has a </a:t>
            </a:r>
            <a:r>
              <a:rPr lang="en-US" b="1" u="sng" dirty="0">
                <a:solidFill>
                  <a:schemeClr val="tx1"/>
                </a:solidFill>
              </a:rPr>
              <a:t>strong flavor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It is preferred by </a:t>
            </a:r>
            <a:r>
              <a:rPr lang="en-US" b="1" u="sng" dirty="0">
                <a:solidFill>
                  <a:schemeClr val="tx1"/>
                </a:solidFill>
              </a:rPr>
              <a:t>snack food</a:t>
            </a:r>
            <a:r>
              <a:rPr lang="en-US" b="1" dirty="0">
                <a:solidFill>
                  <a:schemeClr val="tx1"/>
                </a:solidFill>
              </a:rPr>
              <a:t> manufacturers</a:t>
            </a:r>
            <a:r>
              <a:rPr lang="en-US" dirty="0">
                <a:solidFill>
                  <a:schemeClr val="tx1"/>
                </a:solidFill>
              </a:rPr>
              <a:t> because of its flavor.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5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sz="2800" dirty="0"/>
              <a:t>Types of Oils and their Use  </a:t>
            </a:r>
            <a:r>
              <a:rPr lang="en-US" b="1" u="sng" dirty="0"/>
              <a:t>Cont’d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763000" cy="5029200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en-US" b="1" dirty="0">
                <a:solidFill>
                  <a:schemeClr val="tx1"/>
                </a:solidFill>
              </a:rPr>
              <a:t>10. </a:t>
            </a:r>
            <a:r>
              <a:rPr lang="en-US" b="1" u="sng" dirty="0">
                <a:solidFill>
                  <a:schemeClr val="tx1"/>
                </a:solidFill>
              </a:rPr>
              <a:t>Olive oil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0" algn="l"/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Much used</a:t>
            </a:r>
            <a:r>
              <a:rPr lang="en-US" dirty="0">
                <a:solidFill>
                  <a:schemeClr val="tx1"/>
                </a:solidFill>
              </a:rPr>
              <a:t> in the </a:t>
            </a:r>
            <a:r>
              <a:rPr lang="en-US" b="1" u="sng" dirty="0">
                <a:solidFill>
                  <a:schemeClr val="tx1"/>
                </a:solidFill>
              </a:rPr>
              <a:t>Mediterranean region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Increasing </a:t>
            </a:r>
            <a:r>
              <a:rPr lang="en-US" b="1" u="sng" dirty="0">
                <a:solidFill>
                  <a:schemeClr val="tx1"/>
                </a:solidFill>
              </a:rPr>
              <a:t>popularity</a:t>
            </a:r>
            <a:r>
              <a:rPr lang="en-US" dirty="0">
                <a:solidFill>
                  <a:schemeClr val="tx1"/>
                </a:solidFill>
              </a:rPr>
              <a:t>  (USA and northern Europe) </a:t>
            </a:r>
            <a:r>
              <a:rPr lang="en-US" b="1" u="sng" dirty="0">
                <a:solidFill>
                  <a:schemeClr val="tx1"/>
                </a:solidFill>
              </a:rPr>
              <a:t>because of its health benefits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is around      ≈  </a:t>
            </a:r>
            <a:r>
              <a:rPr lang="en-US" b="1" u="sng" dirty="0">
                <a:solidFill>
                  <a:schemeClr val="tx1"/>
                </a:solidFill>
              </a:rPr>
              <a:t>92%  MUFAs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mainly </a:t>
            </a:r>
            <a:r>
              <a:rPr lang="en-US" b="1" u="sng" dirty="0">
                <a:solidFill>
                  <a:schemeClr val="tx1"/>
                </a:solidFill>
              </a:rPr>
              <a:t>Oleic acid </a:t>
            </a:r>
            <a:r>
              <a:rPr lang="en-US" b="1" dirty="0">
                <a:solidFill>
                  <a:schemeClr val="tx1"/>
                </a:solidFill>
              </a:rPr>
              <a:t>[Omega 9 FA]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is </a:t>
            </a:r>
            <a:r>
              <a:rPr lang="en-US" b="1" u="sng" dirty="0">
                <a:solidFill>
                  <a:schemeClr val="tx1"/>
                </a:solidFill>
              </a:rPr>
              <a:t>stable to oxidation</a:t>
            </a:r>
            <a:r>
              <a:rPr lang="en-US" dirty="0">
                <a:solidFill>
                  <a:schemeClr val="tx1"/>
                </a:solidFill>
              </a:rPr>
              <a:t> because it is low in </a:t>
            </a:r>
            <a:r>
              <a:rPr lang="en-US" b="1" u="sng" dirty="0">
                <a:solidFill>
                  <a:schemeClr val="tx1"/>
                </a:solidFill>
              </a:rPr>
              <a:t>PUFAs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94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b="1" dirty="0"/>
              <a:t>Types &amp; Processing Methods of Olive Oil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8382000" cy="445318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Extra-Virgin</a:t>
            </a:r>
            <a:r>
              <a:rPr lang="en-US" dirty="0">
                <a:solidFill>
                  <a:schemeClr val="tx1"/>
                </a:solidFill>
              </a:rPr>
              <a:t> olive oil </a:t>
            </a:r>
            <a:r>
              <a:rPr lang="en-US" b="1" u="sng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b="1" u="sng" dirty="0">
                <a:solidFill>
                  <a:schemeClr val="tx1"/>
                </a:solidFill>
              </a:rPr>
              <a:t>virgin</a:t>
            </a:r>
            <a:r>
              <a:rPr lang="en-US" dirty="0">
                <a:solidFill>
                  <a:schemeClr val="tx1"/>
                </a:solidFill>
              </a:rPr>
              <a:t> olive oil </a:t>
            </a:r>
            <a:r>
              <a:rPr lang="en-US" b="1" u="sng" dirty="0">
                <a:solidFill>
                  <a:schemeClr val="tx1"/>
                </a:solidFill>
              </a:rPr>
              <a:t>cannot contain any refined oil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Virgin means</a:t>
            </a:r>
            <a:r>
              <a:rPr lang="en-US" dirty="0">
                <a:solidFill>
                  <a:schemeClr val="tx1"/>
                </a:solidFill>
              </a:rPr>
              <a:t> the oil was </a:t>
            </a:r>
            <a:r>
              <a:rPr lang="en-US" b="1" u="sng" dirty="0">
                <a:solidFill>
                  <a:schemeClr val="tx1"/>
                </a:solidFill>
              </a:rPr>
              <a:t>produced by</a:t>
            </a:r>
            <a:r>
              <a:rPr lang="en-US" dirty="0">
                <a:solidFill>
                  <a:schemeClr val="tx1"/>
                </a:solidFill>
              </a:rPr>
              <a:t> the use of: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Physical means</a:t>
            </a:r>
            <a:r>
              <a:rPr lang="en-US" dirty="0">
                <a:solidFill>
                  <a:schemeClr val="tx1"/>
                </a:solidFill>
              </a:rPr>
              <a:t>, and 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No chemical</a:t>
            </a:r>
            <a:r>
              <a:rPr lang="en-US" dirty="0">
                <a:solidFill>
                  <a:schemeClr val="tx1"/>
                </a:solidFill>
              </a:rPr>
              <a:t> treatment, and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No heat</a:t>
            </a:r>
            <a:r>
              <a:rPr lang="en-US" dirty="0">
                <a:solidFill>
                  <a:schemeClr val="tx1"/>
                </a:solidFill>
              </a:rPr>
              <a:t> treatment.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577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sz="2800" dirty="0"/>
              <a:t>Types &amp; Processing Methods of Olive Oil  </a:t>
            </a:r>
            <a:r>
              <a:rPr lang="en-US" b="1" u="sng" dirty="0"/>
              <a:t>Cont’d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067800" cy="4800600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en-US" b="1" dirty="0">
                <a:solidFill>
                  <a:schemeClr val="tx1"/>
                </a:solidFill>
              </a:rPr>
              <a:t>2.  </a:t>
            </a:r>
            <a:r>
              <a:rPr lang="en-US" b="1" u="sng" dirty="0">
                <a:solidFill>
                  <a:schemeClr val="tx1"/>
                </a:solidFill>
              </a:rPr>
              <a:t>Refined Olive Oil: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Has been </a:t>
            </a:r>
            <a:r>
              <a:rPr lang="en-US" b="1" u="sng" dirty="0">
                <a:solidFill>
                  <a:schemeClr val="tx1"/>
                </a:solidFill>
              </a:rPr>
              <a:t>chemically treated</a:t>
            </a:r>
            <a:r>
              <a:rPr lang="en-US" dirty="0">
                <a:solidFill>
                  <a:schemeClr val="tx1"/>
                </a:solidFill>
              </a:rPr>
              <a:t> to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Neutralize strong tastes </a:t>
            </a:r>
            <a:r>
              <a:rPr lang="en-US" dirty="0">
                <a:solidFill>
                  <a:schemeClr val="tx1"/>
                </a:solidFill>
              </a:rPr>
              <a:t>(characterized as defects)</a:t>
            </a:r>
            <a:endParaRPr lang="en-US" u="sng" dirty="0">
              <a:solidFill>
                <a:schemeClr val="tx1"/>
              </a:solidFill>
            </a:endParaRP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  <a:latin typeface="Calibri"/>
              </a:rPr>
              <a:t>↓</a:t>
            </a:r>
            <a:r>
              <a:rPr lang="en-US" b="1" u="sng" dirty="0">
                <a:solidFill>
                  <a:schemeClr val="tx1"/>
                </a:solidFill>
              </a:rPr>
              <a:t>Acid content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b="1" u="sng" dirty="0">
                <a:solidFill>
                  <a:srgbClr val="0000FF"/>
                </a:solidFill>
              </a:rPr>
              <a:t>free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  <a:hlinkClick r:id="rId3" tooltip="Fatty acids"/>
              </a:rPr>
              <a:t>fatty acids</a:t>
            </a:r>
            <a:r>
              <a:rPr lang="en-US" dirty="0">
                <a:solidFill>
                  <a:schemeClr val="tx1"/>
                </a:solidFill>
              </a:rPr>
              <a:t>).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Refined oil is commonly </a:t>
            </a:r>
            <a:r>
              <a:rPr lang="en-US" b="1" u="sng" dirty="0">
                <a:solidFill>
                  <a:schemeClr val="tx1"/>
                </a:solidFill>
              </a:rPr>
              <a:t>regarded as lower quality</a:t>
            </a:r>
            <a:r>
              <a:rPr lang="en-US" dirty="0">
                <a:solidFill>
                  <a:schemeClr val="tx1"/>
                </a:solidFill>
              </a:rPr>
              <a:t> than virgin oil. 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3.  </a:t>
            </a:r>
            <a:r>
              <a:rPr lang="en-US" b="1" u="sng" dirty="0">
                <a:solidFill>
                  <a:schemeClr val="tx1"/>
                </a:solidFill>
              </a:rPr>
              <a:t>Olive pomace oil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Oil </a:t>
            </a:r>
            <a:r>
              <a:rPr lang="en-US" b="1" u="sng" dirty="0">
                <a:solidFill>
                  <a:schemeClr val="tx1"/>
                </a:solidFill>
              </a:rPr>
              <a:t>extracted</a:t>
            </a:r>
            <a:r>
              <a:rPr lang="en-US" dirty="0">
                <a:solidFill>
                  <a:schemeClr val="tx1"/>
                </a:solidFill>
              </a:rPr>
              <a:t> from the </a:t>
            </a:r>
            <a:r>
              <a:rPr lang="en-US" b="1" u="sng" dirty="0">
                <a:solidFill>
                  <a:schemeClr val="tx1"/>
                </a:solidFill>
              </a:rPr>
              <a:t>pomace</a:t>
            </a:r>
            <a:r>
              <a:rPr lang="en-US" dirty="0">
                <a:solidFill>
                  <a:schemeClr val="tx1"/>
                </a:solidFill>
              </a:rPr>
              <a:t> by using:                                        </a:t>
            </a:r>
            <a:r>
              <a:rPr lang="en-US" b="1" u="sng" dirty="0">
                <a:solidFill>
                  <a:schemeClr val="tx1"/>
                </a:solidFill>
              </a:rPr>
              <a:t>Solvents</a:t>
            </a:r>
            <a:r>
              <a:rPr lang="en-US" dirty="0">
                <a:solidFill>
                  <a:schemeClr val="tx1"/>
                </a:solidFill>
              </a:rPr>
              <a:t>, mostly </a:t>
            </a:r>
            <a:r>
              <a:rPr lang="en-US" b="1" u="sng" dirty="0">
                <a:solidFill>
                  <a:schemeClr val="tx1"/>
                </a:solidFill>
                <a:hlinkClick r:id="rId4" tooltip="Hexane"/>
              </a:rPr>
              <a:t>hexane</a:t>
            </a:r>
            <a:r>
              <a:rPr lang="en-US" b="1" dirty="0">
                <a:solidFill>
                  <a:schemeClr val="tx1"/>
                </a:solidFill>
              </a:rPr>
              <a:t>  + </a:t>
            </a:r>
            <a:r>
              <a:rPr lang="en-US" b="1" u="sng" dirty="0">
                <a:solidFill>
                  <a:srgbClr val="FF0000"/>
                </a:solidFill>
              </a:rPr>
              <a:t>Heat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1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855"/>
            <a:ext cx="7772400" cy="1470025"/>
          </a:xfrm>
        </p:spPr>
        <p:txBody>
          <a:bodyPr/>
          <a:lstStyle/>
          <a:p>
            <a:r>
              <a:rPr lang="en-US" b="1" dirty="0"/>
              <a:t>Functions of Fat in </a:t>
            </a:r>
            <a:r>
              <a:rPr lang="en-US" b="1" u="sng" dirty="0"/>
              <a:t>Food Preparation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763000" cy="4648200"/>
          </a:xfrm>
        </p:spPr>
        <p:txBody>
          <a:bodyPr>
            <a:normAutofit fontScale="85000" lnSpcReduction="1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Enhances the flavor</a:t>
            </a:r>
            <a:r>
              <a:rPr lang="en-US" dirty="0">
                <a:solidFill>
                  <a:schemeClr val="tx1"/>
                </a:solidFill>
              </a:rPr>
              <a:t> of food, making it more </a:t>
            </a:r>
            <a:r>
              <a:rPr lang="en-US" b="1" u="sng" dirty="0">
                <a:solidFill>
                  <a:schemeClr val="tx1"/>
                </a:solidFill>
              </a:rPr>
              <a:t>appealing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Tenderizes the gluten in flour</a:t>
            </a:r>
            <a:r>
              <a:rPr lang="en-US" dirty="0">
                <a:solidFill>
                  <a:schemeClr val="tx1"/>
                </a:solidFill>
              </a:rPr>
              <a:t> when used in </a:t>
            </a:r>
            <a:r>
              <a:rPr lang="en-US" b="1" u="sng" dirty="0">
                <a:solidFill>
                  <a:schemeClr val="tx1"/>
                </a:solidFill>
              </a:rPr>
              <a:t>baked goods</a:t>
            </a:r>
            <a:r>
              <a:rPr lang="en-US" dirty="0">
                <a:solidFill>
                  <a:schemeClr val="tx1"/>
                </a:solidFill>
              </a:rPr>
              <a:t> 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Good medium for heat transfer</a:t>
            </a:r>
            <a:r>
              <a:rPr lang="en-US" dirty="0">
                <a:solidFill>
                  <a:schemeClr val="tx1"/>
                </a:solidFill>
              </a:rPr>
              <a:t> because </a:t>
            </a:r>
            <a:r>
              <a:rPr lang="en-US" b="1" u="sng" dirty="0">
                <a:solidFill>
                  <a:schemeClr val="tx1"/>
                </a:solidFill>
              </a:rPr>
              <a:t>fat can be heated</a:t>
            </a:r>
            <a:r>
              <a:rPr lang="en-US" dirty="0">
                <a:solidFill>
                  <a:schemeClr val="tx1"/>
                </a:solidFill>
              </a:rPr>
              <a:t> to high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temperatures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Adds color</a:t>
            </a:r>
            <a:r>
              <a:rPr lang="en-US" dirty="0">
                <a:solidFill>
                  <a:schemeClr val="tx1"/>
                </a:solidFill>
              </a:rPr>
              <a:t> to the food like </a:t>
            </a:r>
            <a:r>
              <a:rPr lang="en-US" b="1" u="sng" dirty="0">
                <a:solidFill>
                  <a:schemeClr val="tx1"/>
                </a:solidFill>
              </a:rPr>
              <a:t>yellow</a:t>
            </a:r>
            <a:r>
              <a:rPr lang="en-US" dirty="0">
                <a:solidFill>
                  <a:schemeClr val="tx1"/>
                </a:solidFill>
              </a:rPr>
              <a:t> from </a:t>
            </a:r>
            <a:r>
              <a:rPr lang="en-US" b="1" u="sng" dirty="0">
                <a:solidFill>
                  <a:schemeClr val="tx1"/>
                </a:solidFill>
              </a:rPr>
              <a:t>butter in cakes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u="sng" dirty="0">
                <a:solidFill>
                  <a:schemeClr val="tx1"/>
                </a:solidFill>
              </a:rPr>
              <a:t>brown in fried foods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465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b="1" dirty="0"/>
              <a:t>Methods of </a:t>
            </a:r>
            <a:r>
              <a:rPr lang="en-US" b="1" u="sng" dirty="0"/>
              <a:t>Testing</a:t>
            </a:r>
            <a:r>
              <a:rPr lang="en-US" b="1" dirty="0"/>
              <a:t> Olive Oil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743200"/>
            <a:ext cx="8229600" cy="3581400"/>
          </a:xfrm>
        </p:spPr>
        <p:txBody>
          <a:bodyPr>
            <a:normAutofit/>
          </a:bodyPr>
          <a:lstStyle/>
          <a:p>
            <a:pPr lvl="0" algn="l"/>
            <a:r>
              <a:rPr lang="en-US" b="1" dirty="0">
                <a:solidFill>
                  <a:schemeClr val="tx1"/>
                </a:solidFill>
              </a:rPr>
              <a:t>1.  </a:t>
            </a:r>
            <a:r>
              <a:rPr lang="en-US" b="1" u="sng" dirty="0">
                <a:solidFill>
                  <a:schemeClr val="tx1"/>
                </a:solidFill>
              </a:rPr>
              <a:t>Quantitative</a:t>
            </a:r>
            <a:r>
              <a:rPr lang="en-US" b="1" dirty="0">
                <a:solidFill>
                  <a:schemeClr val="tx1"/>
                </a:solidFill>
              </a:rPr>
              <a:t> analysis: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Is done to </a:t>
            </a:r>
            <a:r>
              <a:rPr lang="en-US" b="1" u="sng" dirty="0">
                <a:solidFill>
                  <a:schemeClr val="tx1"/>
                </a:solidFill>
              </a:rPr>
              <a:t>measure the oil's chemical degradation</a:t>
            </a:r>
            <a:endParaRPr lang="en-US" dirty="0">
              <a:solidFill>
                <a:schemeClr val="tx1"/>
              </a:solidFill>
            </a:endParaRPr>
          </a:p>
          <a:p>
            <a:pPr lvl="0" algn="l"/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u="sng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2.  </a:t>
            </a:r>
            <a:r>
              <a:rPr lang="en-US" b="1" u="sng" dirty="0">
                <a:solidFill>
                  <a:schemeClr val="tx1"/>
                </a:solidFill>
              </a:rPr>
              <a:t>Qualitative</a:t>
            </a:r>
            <a:r>
              <a:rPr lang="en-US" b="1" dirty="0">
                <a:solidFill>
                  <a:schemeClr val="tx1"/>
                </a:solidFill>
              </a:rPr>
              <a:t> analysis: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Organoleptic quality of the oil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307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b="1" u="sng" dirty="0"/>
              <a:t>Quantitative</a:t>
            </a:r>
            <a:r>
              <a:rPr lang="en-US" b="1" dirty="0"/>
              <a:t> analysis</a:t>
            </a:r>
            <a:r>
              <a:rPr lang="en-US" dirty="0"/>
              <a:t> of Olive Oil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8229600" cy="47244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Measure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u="sng" dirty="0">
                <a:solidFill>
                  <a:schemeClr val="tx1"/>
                </a:solidFill>
              </a:rPr>
              <a:t>oil's </a:t>
            </a:r>
            <a:r>
              <a:rPr lang="en-US" b="1" u="sng" dirty="0">
                <a:solidFill>
                  <a:schemeClr val="tx1"/>
                </a:solidFill>
                <a:hlinkClick r:id="rId3" tooltip="Acidity"/>
              </a:rPr>
              <a:t>acidity</a:t>
            </a:r>
            <a:r>
              <a:rPr lang="en-US" dirty="0">
                <a:solidFill>
                  <a:schemeClr val="tx1"/>
                </a:solidFill>
              </a:rPr>
              <a:t>, which is the percent </a:t>
            </a:r>
            <a:r>
              <a:rPr lang="en-US" u="sng" dirty="0">
                <a:solidFill>
                  <a:schemeClr val="tx1"/>
                </a:solidFill>
              </a:rPr>
              <a:t>%</a:t>
            </a:r>
            <a:r>
              <a:rPr lang="en-US" dirty="0">
                <a:solidFill>
                  <a:schemeClr val="tx1"/>
                </a:solidFill>
              </a:rPr>
              <a:t>,    measured by weight, </a:t>
            </a:r>
            <a:r>
              <a:rPr lang="en-US" b="1" u="sng" dirty="0">
                <a:solidFill>
                  <a:schemeClr val="tx1"/>
                </a:solidFill>
              </a:rPr>
              <a:t>of </a:t>
            </a:r>
            <a:r>
              <a:rPr lang="en-US" b="1" u="sng" dirty="0">
                <a:solidFill>
                  <a:schemeClr val="tx1"/>
                </a:solidFill>
                <a:hlinkClick r:id="rId4" tooltip="Fatty acid"/>
              </a:rPr>
              <a:t>free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  <a:hlinkClick r:id="rId5" tooltip="Oleic acid"/>
              </a:rPr>
              <a:t>oleic acid</a:t>
            </a:r>
            <a:r>
              <a:rPr lang="en-US" dirty="0">
                <a:solidFill>
                  <a:schemeClr val="tx1"/>
                </a:solidFill>
              </a:rPr>
              <a:t> in the oil.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 the oil </a:t>
            </a:r>
            <a:r>
              <a:rPr lang="en-US" b="1" u="sng" dirty="0">
                <a:solidFill>
                  <a:schemeClr val="tx1"/>
                </a:solidFill>
              </a:rPr>
              <a:t>degrades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More fatty acids are freed</a:t>
            </a:r>
            <a:r>
              <a:rPr lang="en-US" dirty="0">
                <a:solidFill>
                  <a:schemeClr val="tx1"/>
                </a:solidFill>
              </a:rPr>
              <a:t> from the glyceride:          </a:t>
            </a:r>
            <a:endParaRPr lang="en-US" sz="2400" dirty="0">
              <a:solidFill>
                <a:schemeClr val="tx1"/>
              </a:solidFill>
            </a:endParaRP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This increases the </a:t>
            </a:r>
            <a:r>
              <a:rPr lang="en-US" b="1" u="sng" dirty="0">
                <a:solidFill>
                  <a:schemeClr val="tx1"/>
                </a:solidFill>
              </a:rPr>
              <a:t>level of acidity</a:t>
            </a:r>
            <a:r>
              <a:rPr lang="en-US" dirty="0">
                <a:solidFill>
                  <a:schemeClr val="tx1"/>
                </a:solidFill>
              </a:rPr>
              <a:t> in the oil.</a:t>
            </a:r>
            <a:endParaRPr lang="en-US" sz="2000" dirty="0">
              <a:solidFill>
                <a:schemeClr val="tx1"/>
              </a:solidFill>
            </a:endParaRP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And thereby increasing </a:t>
            </a:r>
            <a:r>
              <a:rPr lang="en-US" b="1" u="sng" dirty="0">
                <a:solidFill>
                  <a:schemeClr val="tx1"/>
                </a:solidFill>
                <a:hlinkClick r:id="rId6" tooltip="Rancidification"/>
              </a:rPr>
              <a:t>rancidity</a:t>
            </a:r>
            <a:r>
              <a:rPr lang="en-US" sz="2000" dirty="0">
                <a:solidFill>
                  <a:schemeClr val="tx1"/>
                </a:solidFill>
              </a:rPr>
              <a:t> (oil deterioration).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16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r>
              <a:rPr lang="en-US" sz="2800" b="1" u="sng" dirty="0"/>
              <a:t>Quantitative</a:t>
            </a:r>
            <a:r>
              <a:rPr lang="en-US" sz="2800" b="1" dirty="0"/>
              <a:t> </a:t>
            </a:r>
            <a:r>
              <a:rPr lang="en-US" sz="2800" dirty="0"/>
              <a:t>analysis of Olive Oil</a:t>
            </a:r>
            <a:br>
              <a:rPr lang="en-US" sz="2800" dirty="0"/>
            </a:br>
            <a:r>
              <a:rPr lang="en-US" b="1" dirty="0"/>
              <a:t>Cont’d.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610600" cy="4800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Measure</a:t>
            </a:r>
            <a:r>
              <a:rPr lang="en-US" dirty="0">
                <a:solidFill>
                  <a:schemeClr val="tx1"/>
                </a:solidFill>
              </a:rPr>
              <a:t> the </a:t>
            </a:r>
            <a:r>
              <a:rPr lang="en-US" b="1" u="sng" dirty="0">
                <a:solidFill>
                  <a:schemeClr val="tx1"/>
                </a:solidFill>
              </a:rPr>
              <a:t>oil’s oxidation level</a:t>
            </a: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b="1" u="sng" dirty="0">
                <a:solidFill>
                  <a:schemeClr val="tx1"/>
                </a:solidFill>
              </a:rPr>
              <a:t>through measuring</a:t>
            </a:r>
            <a:r>
              <a:rPr lang="en-US" dirty="0">
                <a:solidFill>
                  <a:schemeClr val="tx1"/>
                </a:solidFill>
              </a:rPr>
              <a:t> the </a:t>
            </a:r>
            <a:r>
              <a:rPr lang="en-US" b="1" u="sng" dirty="0">
                <a:solidFill>
                  <a:srgbClr val="FF0000"/>
                </a:solidFill>
              </a:rPr>
              <a:t>organic peroxide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level</a:t>
            </a:r>
            <a:r>
              <a:rPr lang="en-US" dirty="0">
                <a:solidFill>
                  <a:schemeClr val="tx1"/>
                </a:solidFill>
              </a:rPr>
              <a:t>: 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Free fatty acids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          </a:t>
            </a:r>
            <a:r>
              <a:rPr lang="en-US" b="1" u="sng" dirty="0">
                <a:solidFill>
                  <a:schemeClr val="tx1"/>
                </a:solidFill>
              </a:rPr>
              <a:t>take up Oxygen</a:t>
            </a:r>
            <a:r>
              <a:rPr lang="en-US" b="1" dirty="0">
                <a:solidFill>
                  <a:schemeClr val="tx1"/>
                </a:solidFill>
              </a:rPr>
              <a:t>          and </a:t>
            </a:r>
            <a:r>
              <a:rPr lang="en-US" dirty="0">
                <a:solidFill>
                  <a:schemeClr val="tx1"/>
                </a:solidFill>
              </a:rPr>
              <a:t>produce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u="sng" dirty="0">
                <a:solidFill>
                  <a:srgbClr val="FF0000"/>
                </a:solidFill>
              </a:rPr>
              <a:t>peroxides</a:t>
            </a:r>
            <a:r>
              <a:rPr lang="en-US" b="1" dirty="0">
                <a:solidFill>
                  <a:schemeClr val="tx1"/>
                </a:solidFill>
              </a:rPr>
              <a:t>: 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oxygen–oxygen single bond)</a:t>
            </a:r>
          </a:p>
          <a:p>
            <a:pPr lvl="2" algn="l"/>
            <a:endParaRPr lang="en-US" b="1" dirty="0">
              <a:solidFill>
                <a:schemeClr val="tx1"/>
              </a:solidFill>
            </a:endParaRP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More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peroxides</a:t>
            </a: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b="1" u="sng" dirty="0">
                <a:solidFill>
                  <a:schemeClr val="tx1"/>
                </a:solidFill>
              </a:rPr>
              <a:t>means</a:t>
            </a:r>
            <a:r>
              <a:rPr lang="en-US" dirty="0">
                <a:solidFill>
                  <a:schemeClr val="tx1"/>
                </a:solidFill>
              </a:rPr>
              <a:t>     more </a:t>
            </a:r>
            <a:r>
              <a:rPr lang="en-US" b="1" u="sng" dirty="0">
                <a:solidFill>
                  <a:srgbClr val="FF0000"/>
                </a:solidFill>
              </a:rPr>
              <a:t>oxidation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took place</a:t>
            </a:r>
            <a:r>
              <a:rPr lang="en-US" dirty="0">
                <a:solidFill>
                  <a:schemeClr val="tx1"/>
                </a:solidFill>
              </a:rPr>
              <a:t>, </a:t>
            </a:r>
            <a:endParaRPr lang="en-US" sz="2000" dirty="0">
              <a:solidFill>
                <a:schemeClr val="tx1"/>
              </a:solidFill>
            </a:endParaRP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More </a:t>
            </a:r>
            <a:r>
              <a:rPr lang="en-US" b="1" u="sng" dirty="0">
                <a:solidFill>
                  <a:srgbClr val="FF0000"/>
                </a:solidFill>
              </a:rPr>
              <a:t>oxidation</a:t>
            </a:r>
            <a:r>
              <a:rPr lang="en-US" dirty="0">
                <a:solidFill>
                  <a:schemeClr val="tx1"/>
                </a:solidFill>
              </a:rPr>
              <a:t> means more </a:t>
            </a:r>
            <a:r>
              <a:rPr lang="en-US" b="1" u="sng" dirty="0">
                <a:solidFill>
                  <a:srgbClr val="FF0000"/>
                </a:solidFill>
              </a:rPr>
              <a:t>rancidity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965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Quantitative Analysis </a:t>
            </a:r>
            <a:r>
              <a:rPr lang="en-US" b="1" u="sng" dirty="0"/>
              <a:t>Interpretation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More </a:t>
            </a:r>
            <a:r>
              <a:rPr lang="en-US" b="1" u="sng" dirty="0">
                <a:solidFill>
                  <a:schemeClr val="tx1"/>
                </a:solidFill>
              </a:rPr>
              <a:t>free fatty acids</a:t>
            </a:r>
            <a:r>
              <a:rPr lang="en-US" dirty="0">
                <a:solidFill>
                  <a:schemeClr val="tx1"/>
                </a:solidFill>
              </a:rPr>
              <a:t> means:                                      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higher </a:t>
            </a:r>
            <a:r>
              <a:rPr lang="en-US" sz="3000" b="1" u="sng" dirty="0">
                <a:solidFill>
                  <a:srgbClr val="FF0000"/>
                </a:solidFill>
              </a:rPr>
              <a:t>acidity level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Free fatty acids</a:t>
            </a:r>
            <a:r>
              <a:rPr lang="en-US" dirty="0">
                <a:solidFill>
                  <a:schemeClr val="tx1"/>
                </a:solidFill>
              </a:rPr>
              <a:t>         </a:t>
            </a:r>
            <a:r>
              <a:rPr lang="en-US" b="1" u="sng" dirty="0">
                <a:solidFill>
                  <a:schemeClr val="tx1"/>
                </a:solidFill>
              </a:rPr>
              <a:t>take up oxygens</a:t>
            </a:r>
            <a:r>
              <a:rPr lang="en-US" dirty="0">
                <a:solidFill>
                  <a:schemeClr val="tx1"/>
                </a:solidFill>
              </a:rPr>
              <a:t> and                                 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produce</a:t>
            </a:r>
            <a:r>
              <a:rPr lang="en-US" dirty="0">
                <a:solidFill>
                  <a:schemeClr val="tx1"/>
                </a:solidFill>
              </a:rPr>
              <a:t> organic </a:t>
            </a:r>
            <a:r>
              <a:rPr lang="en-US" sz="3000" b="1" u="sng" dirty="0">
                <a:solidFill>
                  <a:srgbClr val="FF0000"/>
                </a:solidFill>
              </a:rPr>
              <a:t>peroxides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Therefore more </a:t>
            </a:r>
            <a:r>
              <a:rPr lang="en-US" b="1" u="sng" dirty="0">
                <a:solidFill>
                  <a:srgbClr val="FF0000"/>
                </a:solidFill>
              </a:rPr>
              <a:t>peroxides</a:t>
            </a:r>
            <a:r>
              <a:rPr lang="en-US" dirty="0">
                <a:solidFill>
                  <a:schemeClr val="tx1"/>
                </a:solidFill>
              </a:rPr>
              <a:t> means:                                                               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Higher </a:t>
            </a:r>
            <a:r>
              <a:rPr lang="en-US" sz="3000" b="1" u="sng" dirty="0">
                <a:solidFill>
                  <a:srgbClr val="FF0000"/>
                </a:solidFill>
              </a:rPr>
              <a:t>oxidation level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Higher </a:t>
            </a:r>
            <a:r>
              <a:rPr lang="en-US" b="1" u="sng" dirty="0">
                <a:solidFill>
                  <a:srgbClr val="FF0000"/>
                </a:solidFill>
              </a:rPr>
              <a:t>oxidation leve</a:t>
            </a:r>
            <a:r>
              <a:rPr lang="en-US" u="sng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means:                                     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higher </a:t>
            </a:r>
            <a:r>
              <a:rPr lang="en-US" sz="3000" b="1" u="sng" dirty="0">
                <a:solidFill>
                  <a:srgbClr val="FF0000"/>
                </a:solidFill>
              </a:rPr>
              <a:t>rancidity level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839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b="1" u="sng" dirty="0"/>
              <a:t>Qualitative</a:t>
            </a:r>
            <a:r>
              <a:rPr lang="en-US" b="1" dirty="0"/>
              <a:t> Analysis of Olive Oil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451" y="2057400"/>
            <a:ext cx="8465949" cy="4495800"/>
          </a:xfrm>
        </p:spPr>
        <p:txBody>
          <a:bodyPr>
            <a:normAutofit fontScale="850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used to classify olive oil </a:t>
            </a:r>
            <a:r>
              <a:rPr lang="en-US" b="1" u="sng" dirty="0">
                <a:solidFill>
                  <a:schemeClr val="tx1"/>
                </a:solidFill>
              </a:rPr>
              <a:t>by taste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Also called </a:t>
            </a:r>
            <a:r>
              <a:rPr lang="en-US" b="1" i="1" u="sng" dirty="0">
                <a:solidFill>
                  <a:schemeClr val="tx1"/>
                </a:solidFill>
              </a:rPr>
              <a:t>Organoleptic</a:t>
            </a:r>
            <a:r>
              <a:rPr lang="en-US" b="1" u="sng" dirty="0">
                <a:solidFill>
                  <a:schemeClr val="tx1"/>
                </a:solidFill>
              </a:rPr>
              <a:t> quality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Perception by a sensory organs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Is a </a:t>
            </a:r>
            <a:r>
              <a:rPr lang="en-US" b="1" u="sng" dirty="0">
                <a:solidFill>
                  <a:srgbClr val="0000FF"/>
                </a:solidFill>
              </a:rPr>
              <a:t>subjective judgement</a:t>
            </a:r>
            <a:endParaRPr lang="en-US" dirty="0">
              <a:solidFill>
                <a:srgbClr val="0000FF"/>
              </a:solidFill>
            </a:endParaRPr>
          </a:p>
          <a:p>
            <a:pPr lvl="0" algn="l"/>
            <a:endParaRPr lang="en-US" b="1" u="sng" dirty="0">
              <a:solidFill>
                <a:schemeClr val="tx1"/>
              </a:solidFill>
              <a:hlinkClick r:id="rId3" tooltip="Blind taste test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  <a:hlinkClick r:id="rId3" tooltip="Blind taste test"/>
              </a:rPr>
              <a:t>Blind taste test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Is done by a panel of </a:t>
            </a:r>
            <a:r>
              <a:rPr lang="en-US" b="1" u="sng" dirty="0">
                <a:solidFill>
                  <a:schemeClr val="tx1"/>
                </a:solidFill>
              </a:rPr>
              <a:t>professional tasters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Methodology for different samples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Gather the samples …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Taste! ...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Tabulate the results ...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Analyze the results ...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626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b="1" dirty="0"/>
              <a:t>Commercial Grades of Olive Oil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8686800" cy="4876800"/>
          </a:xfrm>
        </p:spPr>
        <p:txBody>
          <a:bodyPr>
            <a:normAutofit/>
          </a:bodyPr>
          <a:lstStyle/>
          <a:p>
            <a:pPr lvl="0" algn="l"/>
            <a:r>
              <a:rPr lang="en-US" b="1" dirty="0">
                <a:solidFill>
                  <a:schemeClr val="tx1"/>
                </a:solidFill>
              </a:rPr>
              <a:t>1.  </a:t>
            </a:r>
            <a:r>
              <a:rPr lang="en-US" b="1" u="sng" dirty="0">
                <a:solidFill>
                  <a:schemeClr val="tx1"/>
                </a:solidFill>
              </a:rPr>
              <a:t>Extra-virgin olive oil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Contains </a:t>
            </a:r>
            <a:r>
              <a:rPr lang="en-US" b="1" u="sng" dirty="0">
                <a:solidFill>
                  <a:schemeClr val="tx1"/>
                </a:solidFill>
                <a:latin typeface="Calibri"/>
              </a:rPr>
              <a:t>≤ </a:t>
            </a:r>
            <a:r>
              <a:rPr lang="en-US" b="1" u="sng" dirty="0">
                <a:solidFill>
                  <a:schemeClr val="tx1"/>
                </a:solidFill>
              </a:rPr>
              <a:t>0.8% acidity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u="sng" dirty="0">
                <a:solidFill>
                  <a:schemeClr val="tx1"/>
                </a:solidFill>
              </a:rPr>
              <a:t>judged </a:t>
            </a:r>
            <a:r>
              <a:rPr lang="en-US" dirty="0">
                <a:solidFill>
                  <a:schemeClr val="tx1"/>
                </a:solidFill>
              </a:rPr>
              <a:t>to have a </a:t>
            </a:r>
            <a:r>
              <a:rPr lang="en-US" b="1" u="sng" dirty="0">
                <a:solidFill>
                  <a:srgbClr val="00B050"/>
                </a:solidFill>
              </a:rPr>
              <a:t>superior taste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used in </a:t>
            </a:r>
            <a:r>
              <a:rPr lang="en-US" b="1" u="sng" dirty="0">
                <a:solidFill>
                  <a:schemeClr val="tx1"/>
                </a:solidFill>
              </a:rPr>
              <a:t>salads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added at the table</a:t>
            </a:r>
            <a:r>
              <a:rPr lang="en-US" dirty="0">
                <a:solidFill>
                  <a:schemeClr val="tx1"/>
                </a:solidFill>
              </a:rPr>
              <a:t> to</a:t>
            </a:r>
            <a:r>
              <a:rPr lang="en-US" b="1" dirty="0">
                <a:solidFill>
                  <a:schemeClr val="tx1"/>
                </a:solidFill>
              </a:rPr>
              <a:t>: 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Dipping 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Soups  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Stews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909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sz="2800" dirty="0"/>
              <a:t>Commercial Grades of Olive Oil  </a:t>
            </a:r>
            <a:r>
              <a:rPr lang="en-US" b="1" u="sng" dirty="0"/>
              <a:t>Cont’d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458200" cy="3505200"/>
          </a:xfrm>
        </p:spPr>
        <p:txBody>
          <a:bodyPr>
            <a:normAutofit/>
          </a:bodyPr>
          <a:lstStyle/>
          <a:p>
            <a:pPr lvl="0" algn="l"/>
            <a:r>
              <a:rPr lang="en-US" b="1" dirty="0">
                <a:solidFill>
                  <a:schemeClr val="tx1"/>
                </a:solidFill>
              </a:rPr>
              <a:t>2.  </a:t>
            </a:r>
            <a:r>
              <a:rPr lang="en-US" b="1" u="sng" dirty="0">
                <a:solidFill>
                  <a:schemeClr val="tx1"/>
                </a:solidFill>
              </a:rPr>
              <a:t>Virgin olive oil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Has an </a:t>
            </a:r>
            <a:r>
              <a:rPr lang="en-US" b="1" u="sng" dirty="0">
                <a:solidFill>
                  <a:schemeClr val="tx1"/>
                </a:solidFill>
              </a:rPr>
              <a:t>acidity  ˂ 2%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Is judged to have a </a:t>
            </a:r>
            <a:r>
              <a:rPr lang="en-US" b="1" u="sng" dirty="0">
                <a:solidFill>
                  <a:schemeClr val="tx1"/>
                </a:solidFill>
              </a:rPr>
              <a:t>good taste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521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sz="2800" dirty="0"/>
              <a:t>Commercial Grades of Olive Oil  </a:t>
            </a:r>
            <a:r>
              <a:rPr lang="en-US" b="1" u="sng" dirty="0"/>
              <a:t>Cont’d</a:t>
            </a:r>
            <a:r>
              <a:rPr lang="en-US" b="1" dirty="0"/>
              <a:t>. </a:t>
            </a:r>
            <a:br>
              <a:rPr lang="en-US" b="1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8458200" cy="4038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3.  Oils </a:t>
            </a:r>
            <a:r>
              <a:rPr lang="en-US" u="sng" dirty="0">
                <a:solidFill>
                  <a:schemeClr val="tx1"/>
                </a:solidFill>
              </a:rPr>
              <a:t>labeled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u="sng" dirty="0">
                <a:solidFill>
                  <a:schemeClr val="tx1"/>
                </a:solidFill>
              </a:rPr>
              <a:t>as</a:t>
            </a: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b="1" i="1" u="sng" dirty="0">
                <a:solidFill>
                  <a:schemeClr val="tx1"/>
                </a:solidFill>
              </a:rPr>
              <a:t>Pure olive oil</a:t>
            </a:r>
            <a:r>
              <a:rPr lang="en-US" b="1" dirty="0">
                <a:solidFill>
                  <a:schemeClr val="tx1"/>
                </a:solidFill>
              </a:rPr>
              <a:t>    or     </a:t>
            </a:r>
            <a:r>
              <a:rPr lang="en-US" b="1" i="1" u="sng" dirty="0">
                <a:solidFill>
                  <a:schemeClr val="tx1"/>
                </a:solidFill>
              </a:rPr>
              <a:t>Olive oil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b="1" u="sng" dirty="0">
                <a:solidFill>
                  <a:schemeClr val="tx1"/>
                </a:solidFill>
              </a:rPr>
              <a:t>usually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b="1" u="sng" dirty="0">
                <a:solidFill>
                  <a:schemeClr val="tx1"/>
                </a:solidFill>
              </a:rPr>
              <a:t>blend of refined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u="sng" dirty="0">
                <a:solidFill>
                  <a:schemeClr val="tx1"/>
                </a:solidFill>
              </a:rPr>
              <a:t>virgin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olive oil.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lvl="1" algn="l"/>
            <a:endParaRPr lang="en-US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Contain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≤ 1.5% acidity</a:t>
            </a:r>
            <a:r>
              <a:rPr lang="en-US" b="1" dirty="0">
                <a:solidFill>
                  <a:schemeClr val="tx1"/>
                </a:solidFill>
              </a:rPr>
              <a:t> .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Commonly </a:t>
            </a:r>
            <a:r>
              <a:rPr lang="en-US" b="1" u="sng" dirty="0">
                <a:solidFill>
                  <a:schemeClr val="tx1"/>
                </a:solidFill>
              </a:rPr>
              <a:t>lacks a strong flavor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97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/>
          <a:lstStyle/>
          <a:p>
            <a:r>
              <a:rPr lang="en-US" sz="2800" dirty="0"/>
              <a:t>Commercial Grades of Olive Oil  </a:t>
            </a:r>
            <a:r>
              <a:rPr lang="en-US" b="1" u="sng" dirty="0"/>
              <a:t>Cont’d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52600"/>
            <a:ext cx="8763000" cy="48768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4.  </a:t>
            </a:r>
            <a:r>
              <a:rPr lang="en-US" b="1" u="sng" dirty="0">
                <a:solidFill>
                  <a:schemeClr val="tx1"/>
                </a:solidFill>
              </a:rPr>
              <a:t>Refined olive oil</a:t>
            </a: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u="sng" dirty="0">
                <a:solidFill>
                  <a:schemeClr val="tx1"/>
                </a:solidFill>
              </a:rPr>
              <a:t>obtained</a:t>
            </a:r>
            <a:r>
              <a:rPr lang="en-US" dirty="0">
                <a:solidFill>
                  <a:schemeClr val="tx1"/>
                </a:solidFill>
              </a:rPr>
              <a:t> by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refining virgin olive oils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that  </a:t>
            </a:r>
            <a:r>
              <a:rPr lang="en-US" b="1" u="sng" dirty="0">
                <a:solidFill>
                  <a:schemeClr val="tx1"/>
                </a:solidFill>
              </a:rPr>
              <a:t>have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1828800" lvl="3" indent="-457200" algn="l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high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u="sng" dirty="0">
                <a:solidFill>
                  <a:schemeClr val="tx1"/>
                </a:solidFill>
              </a:rPr>
              <a:t>acidity level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lvl="2" algn="l"/>
            <a:r>
              <a:rPr lang="en-US" dirty="0">
                <a:solidFill>
                  <a:schemeClr val="tx1"/>
                </a:solidFill>
              </a:rPr>
              <a:t>and/or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marL="1714500" lvl="3" indent="-342900" algn="l">
              <a:buFont typeface="Courier New" panose="02070309020205020404" pitchFamily="49" charset="0"/>
              <a:buChar char="o"/>
            </a:pPr>
            <a:r>
              <a:rPr lang="en-US" sz="2400" b="1" u="sng" dirty="0">
                <a:solidFill>
                  <a:schemeClr val="tx1"/>
                </a:solidFill>
              </a:rPr>
              <a:t>Organoleptic defects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Both </a:t>
            </a:r>
            <a:r>
              <a:rPr lang="en-US" b="1" u="sng" dirty="0">
                <a:solidFill>
                  <a:schemeClr val="tx1"/>
                </a:solidFill>
              </a:rPr>
              <a:t>acidity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defects</a:t>
            </a:r>
            <a:r>
              <a:rPr lang="en-US" dirty="0">
                <a:solidFill>
                  <a:schemeClr val="tx1"/>
                </a:solidFill>
              </a:rPr>
              <a:t> are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eliminated through refining</a:t>
            </a:r>
            <a:r>
              <a:rPr lang="en-US" dirty="0">
                <a:solidFill>
                  <a:schemeClr val="tx1"/>
                </a:solidFill>
              </a:rPr>
              <a:t>.   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Has an </a:t>
            </a:r>
            <a:r>
              <a:rPr lang="en-US" b="1" u="sng" dirty="0">
                <a:solidFill>
                  <a:schemeClr val="tx1"/>
                </a:solidFill>
              </a:rPr>
              <a:t>Acidity</a:t>
            </a:r>
            <a:r>
              <a:rPr lang="en-US" dirty="0">
                <a:solidFill>
                  <a:schemeClr val="tx1"/>
                </a:solidFill>
              </a:rPr>
              <a:t>:     ≤ </a:t>
            </a:r>
            <a:r>
              <a:rPr lang="en-US" b="1" u="sng" dirty="0">
                <a:solidFill>
                  <a:schemeClr val="tx1"/>
                </a:solidFill>
              </a:rPr>
              <a:t>0.3%</a:t>
            </a:r>
            <a:r>
              <a:rPr lang="en-US" dirty="0">
                <a:solidFill>
                  <a:schemeClr val="tx1"/>
                </a:solidFill>
              </a:rPr>
              <a:t>      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416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1"/>
            <a:ext cx="7772400" cy="1066800"/>
          </a:xfrm>
        </p:spPr>
        <p:txBody>
          <a:bodyPr>
            <a:normAutofit/>
          </a:bodyPr>
          <a:lstStyle/>
          <a:p>
            <a:r>
              <a:rPr lang="en-US" sz="2800" dirty="0"/>
              <a:t>Commercial Grades of Olive Oil  </a:t>
            </a:r>
            <a:r>
              <a:rPr lang="en-US" b="1" u="sng" dirty="0"/>
              <a:t>Cont’d</a:t>
            </a:r>
            <a:r>
              <a:rPr lang="en-US" b="1" dirty="0"/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5.  </a:t>
            </a:r>
            <a:r>
              <a:rPr lang="en-US" b="1" u="sng" dirty="0">
                <a:solidFill>
                  <a:schemeClr val="tx1"/>
                </a:solidFill>
              </a:rPr>
              <a:t>Olive </a:t>
            </a:r>
            <a:r>
              <a:rPr lang="en-US" b="1" u="sng" dirty="0" err="1">
                <a:solidFill>
                  <a:schemeClr val="tx1"/>
                </a:solidFill>
              </a:rPr>
              <a:t>pomace</a:t>
            </a:r>
            <a:r>
              <a:rPr lang="en-US" b="1" u="sng" dirty="0">
                <a:solidFill>
                  <a:schemeClr val="tx1"/>
                </a:solidFill>
              </a:rPr>
              <a:t> oil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u="sng" dirty="0">
                <a:solidFill>
                  <a:schemeClr val="tx1"/>
                </a:solidFill>
              </a:rPr>
              <a:t>refined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pomace olive oil</a:t>
            </a:r>
            <a:r>
              <a:rPr lang="en-US" dirty="0">
                <a:solidFill>
                  <a:schemeClr val="tx1"/>
                </a:solidFill>
              </a:rPr>
              <a:t> often </a:t>
            </a:r>
            <a:r>
              <a:rPr lang="en-US" b="1" u="sng" dirty="0">
                <a:solidFill>
                  <a:schemeClr val="tx1"/>
                </a:solidFill>
              </a:rPr>
              <a:t>blended with </a:t>
            </a:r>
            <a:r>
              <a:rPr lang="en-US" b="1" u="sng" dirty="0">
                <a:solidFill>
                  <a:srgbClr val="0000FF"/>
                </a:solidFill>
              </a:rPr>
              <a:t>some</a:t>
            </a:r>
            <a:r>
              <a:rPr lang="en-US" b="1" u="sng" dirty="0">
                <a:solidFill>
                  <a:schemeClr val="tx1"/>
                </a:solidFill>
              </a:rPr>
              <a:t> virgin olive oil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u="sng" dirty="0">
                <a:solidFill>
                  <a:schemeClr val="tx1"/>
                </a:solidFill>
              </a:rPr>
              <a:t>fit for consumption</a:t>
            </a:r>
            <a:r>
              <a:rPr lang="en-US" dirty="0">
                <a:solidFill>
                  <a:schemeClr val="tx1"/>
                </a:solidFill>
              </a:rPr>
              <a:t>, but </a:t>
            </a:r>
            <a:r>
              <a:rPr lang="en-US" b="1" u="sng" dirty="0">
                <a:solidFill>
                  <a:srgbClr val="FF0000"/>
                </a:solidFill>
              </a:rPr>
              <a:t>may not be described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simply </a:t>
            </a:r>
            <a:r>
              <a:rPr lang="en-US" b="1" u="sng" dirty="0">
                <a:solidFill>
                  <a:schemeClr val="tx1"/>
                </a:solidFill>
              </a:rPr>
              <a:t>as </a:t>
            </a:r>
            <a:r>
              <a:rPr lang="en-US" b="1" i="1" u="sng" dirty="0">
                <a:solidFill>
                  <a:schemeClr val="tx1"/>
                </a:solidFill>
              </a:rPr>
              <a:t>olive oil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Has a </a:t>
            </a:r>
            <a:r>
              <a:rPr lang="en-US" b="1" u="sng" dirty="0">
                <a:solidFill>
                  <a:schemeClr val="tx1"/>
                </a:solidFill>
              </a:rPr>
              <a:t>more neutral flavor</a:t>
            </a: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u="sng" dirty="0">
                <a:solidFill>
                  <a:schemeClr val="tx1"/>
                </a:solidFill>
              </a:rPr>
              <a:t>than</a:t>
            </a:r>
            <a:r>
              <a:rPr lang="en-US" dirty="0">
                <a:solidFill>
                  <a:schemeClr val="tx1"/>
                </a:solidFill>
              </a:rPr>
              <a:t>       pure or virgin olive oil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Has the </a:t>
            </a:r>
            <a:r>
              <a:rPr lang="en-US" b="1" u="sng" dirty="0">
                <a:solidFill>
                  <a:schemeClr val="tx1"/>
                </a:solidFill>
              </a:rPr>
              <a:t>same fat composition</a:t>
            </a:r>
            <a:r>
              <a:rPr lang="en-US" dirty="0">
                <a:solidFill>
                  <a:schemeClr val="tx1"/>
                </a:solidFill>
              </a:rPr>
              <a:t>     as     </a:t>
            </a:r>
            <a:r>
              <a:rPr lang="en-US" b="1" u="sng" dirty="0">
                <a:solidFill>
                  <a:schemeClr val="tx1"/>
                </a:solidFill>
              </a:rPr>
              <a:t>regular olive oil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Has a </a:t>
            </a:r>
            <a:r>
              <a:rPr lang="en-US" b="1" u="sng" dirty="0">
                <a:solidFill>
                  <a:schemeClr val="tx1"/>
                </a:solidFill>
              </a:rPr>
              <a:t>high </a:t>
            </a:r>
            <a:r>
              <a:rPr lang="en-US" b="1" u="sng" dirty="0">
                <a:solidFill>
                  <a:srgbClr val="FF0000"/>
                </a:solidFill>
              </a:rPr>
              <a:t>smoke point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u="sng" dirty="0">
                <a:solidFill>
                  <a:schemeClr val="tx1"/>
                </a:solidFill>
              </a:rPr>
              <a:t>widely used in restaurants</a:t>
            </a:r>
            <a:r>
              <a:rPr lang="en-US" dirty="0">
                <a:solidFill>
                  <a:schemeClr val="tx1"/>
                </a:solidFill>
              </a:rPr>
              <a:t> as well as </a:t>
            </a:r>
            <a:r>
              <a:rPr lang="en-US" b="1" u="sng" dirty="0">
                <a:solidFill>
                  <a:schemeClr val="tx1"/>
                </a:solidFill>
              </a:rPr>
              <a:t>home cooking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8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/>
              <a:t>Functions of Fat in Food Preparation  </a:t>
            </a:r>
            <a:r>
              <a:rPr lang="en-US" b="1" dirty="0"/>
              <a:t>Cont’d.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8534400" cy="46482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Adds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texture</a:t>
            </a:r>
            <a:r>
              <a:rPr lang="en-US" dirty="0">
                <a:solidFill>
                  <a:schemeClr val="tx1"/>
                </a:solidFill>
              </a:rPr>
              <a:t> to food: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Flaky</a:t>
            </a:r>
            <a:r>
              <a:rPr lang="en-US" dirty="0">
                <a:solidFill>
                  <a:schemeClr val="tx1"/>
                </a:solidFill>
              </a:rPr>
              <a:t> texture </a:t>
            </a:r>
            <a:r>
              <a:rPr lang="en-US" b="1" u="sng" dirty="0">
                <a:solidFill>
                  <a:schemeClr val="tx1"/>
                </a:solidFill>
              </a:rPr>
              <a:t>in pastry</a:t>
            </a:r>
            <a:r>
              <a:rPr lang="en-US" dirty="0">
                <a:solidFill>
                  <a:schemeClr val="tx1"/>
                </a:solidFill>
              </a:rPr>
              <a:t> when shortening or butter are used.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Crispness</a:t>
            </a:r>
            <a:r>
              <a:rPr lang="en-US" u="sng" dirty="0">
                <a:solidFill>
                  <a:schemeClr val="tx1"/>
                </a:solidFill>
              </a:rPr>
              <a:t> in </a:t>
            </a:r>
            <a:r>
              <a:rPr lang="en-US" b="1" u="sng" dirty="0">
                <a:solidFill>
                  <a:schemeClr val="tx1"/>
                </a:solidFill>
              </a:rPr>
              <a:t>fried</a:t>
            </a:r>
            <a:r>
              <a:rPr lang="en-US" u="sng" dirty="0">
                <a:solidFill>
                  <a:schemeClr val="tx1"/>
                </a:solidFill>
              </a:rPr>
              <a:t> foods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Creamy</a:t>
            </a:r>
            <a:r>
              <a:rPr lang="en-US" dirty="0">
                <a:solidFill>
                  <a:schemeClr val="tx1"/>
                </a:solidFill>
              </a:rPr>
              <a:t> taste in </a:t>
            </a:r>
            <a:r>
              <a:rPr lang="en-US" b="1" u="sng" dirty="0">
                <a:solidFill>
                  <a:schemeClr val="tx1"/>
                </a:solidFill>
              </a:rPr>
              <a:t>dairy products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u="sng" dirty="0">
                <a:solidFill>
                  <a:schemeClr val="tx1"/>
                </a:solidFill>
              </a:rPr>
              <a:t>ice cream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Tenderness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   </a:t>
            </a:r>
            <a:r>
              <a:rPr lang="en-US" b="1" u="sng" dirty="0">
                <a:solidFill>
                  <a:schemeClr val="tx1"/>
                </a:solidFill>
              </a:rPr>
              <a:t>baked</a:t>
            </a:r>
            <a:r>
              <a:rPr lang="en-US" dirty="0">
                <a:solidFill>
                  <a:schemeClr val="tx1"/>
                </a:solidFill>
              </a:rPr>
              <a:t> product.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699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365" y="170670"/>
            <a:ext cx="4267200" cy="1470025"/>
          </a:xfrm>
        </p:spPr>
        <p:txBody>
          <a:bodyPr/>
          <a:lstStyle/>
          <a:p>
            <a:r>
              <a:rPr lang="en-US" b="1" dirty="0"/>
              <a:t>Tropical Oils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610600" cy="495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1.  </a:t>
            </a:r>
            <a:r>
              <a:rPr lang="en-US" b="1" u="sng" dirty="0">
                <a:solidFill>
                  <a:schemeClr val="tx1"/>
                </a:solidFill>
              </a:rPr>
              <a:t>Coconut oil</a:t>
            </a:r>
            <a:r>
              <a:rPr lang="en-US" u="sng" dirty="0">
                <a:solidFill>
                  <a:schemeClr val="tx1"/>
                </a:solidFill>
              </a:rPr>
              <a:t>:   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Solid at room temp</a:t>
            </a:r>
            <a:r>
              <a:rPr lang="en-US" dirty="0">
                <a:solidFill>
                  <a:schemeClr val="tx1"/>
                </a:solidFill>
              </a:rPr>
              <a:t>. , about ≈ </a:t>
            </a:r>
            <a:r>
              <a:rPr lang="en-US" b="1" u="sng" dirty="0">
                <a:solidFill>
                  <a:schemeClr val="tx1"/>
                </a:solidFill>
              </a:rPr>
              <a:t>92% SFAs</a:t>
            </a:r>
            <a:r>
              <a:rPr lang="en-US" u="sng" dirty="0">
                <a:solidFill>
                  <a:schemeClr val="tx1"/>
                </a:solidFill>
              </a:rPr>
              <a:t>     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Many </a:t>
            </a:r>
            <a:r>
              <a:rPr lang="en-US" dirty="0">
                <a:solidFill>
                  <a:schemeClr val="tx1"/>
                </a:solidFill>
              </a:rPr>
              <a:t>of the </a:t>
            </a:r>
            <a:r>
              <a:rPr lang="en-US" b="1" u="sng" dirty="0">
                <a:solidFill>
                  <a:schemeClr val="tx1"/>
                </a:solidFill>
              </a:rPr>
              <a:t>SFAs</a:t>
            </a:r>
            <a:r>
              <a:rPr lang="en-US" dirty="0">
                <a:solidFill>
                  <a:schemeClr val="tx1"/>
                </a:solidFill>
              </a:rPr>
              <a:t> are </a:t>
            </a:r>
            <a:r>
              <a:rPr lang="en-US" b="1" u="sng" dirty="0">
                <a:solidFill>
                  <a:schemeClr val="tx1"/>
                </a:solidFill>
              </a:rPr>
              <a:t>short chain</a:t>
            </a:r>
            <a:endParaRPr lang="en-US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Used in </a:t>
            </a:r>
            <a:r>
              <a:rPr lang="en-US" b="1" u="sng" dirty="0">
                <a:solidFill>
                  <a:schemeClr val="tx1"/>
                </a:solidFill>
              </a:rPr>
              <a:t>confectionaries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u="sng" dirty="0">
                <a:solidFill>
                  <a:schemeClr val="tx1"/>
                </a:solidFill>
              </a:rPr>
              <a:t>cookie fillings</a:t>
            </a:r>
            <a:endParaRPr lang="en-US" sz="2200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2.  </a:t>
            </a:r>
            <a:r>
              <a:rPr lang="en-US" b="1" u="sng" dirty="0">
                <a:solidFill>
                  <a:schemeClr val="tx1"/>
                </a:solidFill>
              </a:rPr>
              <a:t>Palm kernel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oil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High in </a:t>
            </a:r>
            <a:r>
              <a:rPr lang="en-US" b="1" u="sng" dirty="0">
                <a:solidFill>
                  <a:schemeClr val="tx1"/>
                </a:solidFill>
              </a:rPr>
              <a:t>SFAs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Solid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at room temperature</a:t>
            </a:r>
            <a:endParaRPr lang="en-US" sz="2200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86250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Image result for coconuts fru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960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4495800" cy="1470025"/>
          </a:xfrm>
        </p:spPr>
        <p:txBody>
          <a:bodyPr/>
          <a:lstStyle/>
          <a:p>
            <a:r>
              <a:rPr lang="en-US" sz="3200" dirty="0"/>
              <a:t>Tropical Oils  </a:t>
            </a:r>
            <a:r>
              <a:rPr lang="en-US" b="1" dirty="0"/>
              <a:t>Cont’d.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534400" cy="4724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800" b="1" dirty="0">
                <a:solidFill>
                  <a:schemeClr val="tx1"/>
                </a:solidFill>
              </a:rPr>
              <a:t>3.  </a:t>
            </a:r>
            <a:r>
              <a:rPr lang="en-US" sz="4800" b="1" u="sng" dirty="0">
                <a:solidFill>
                  <a:schemeClr val="tx1"/>
                </a:solidFill>
              </a:rPr>
              <a:t>Palm oil</a:t>
            </a:r>
            <a:r>
              <a:rPr lang="en-US" sz="4800" u="sng" dirty="0">
                <a:solidFill>
                  <a:schemeClr val="tx1"/>
                </a:solidFill>
              </a:rPr>
              <a:t>: 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3400" dirty="0">
                <a:solidFill>
                  <a:schemeClr val="tx1"/>
                </a:solidFill>
              </a:rPr>
              <a:t>Is </a:t>
            </a:r>
            <a:r>
              <a:rPr lang="en-US" sz="3400" b="1" u="sng" dirty="0">
                <a:solidFill>
                  <a:schemeClr val="tx1"/>
                </a:solidFill>
              </a:rPr>
              <a:t>made from</a:t>
            </a:r>
            <a:r>
              <a:rPr lang="en-US" sz="3400" dirty="0">
                <a:solidFill>
                  <a:schemeClr val="tx1"/>
                </a:solidFill>
              </a:rPr>
              <a:t> the </a:t>
            </a:r>
            <a:r>
              <a:rPr lang="en-US" sz="3400" b="1" u="sng" dirty="0">
                <a:solidFill>
                  <a:schemeClr val="tx1"/>
                </a:solidFill>
              </a:rPr>
              <a:t>fruit itself</a:t>
            </a:r>
            <a:r>
              <a:rPr lang="en-US" sz="3400" u="sng" dirty="0">
                <a:solidFill>
                  <a:schemeClr val="tx1"/>
                </a:solidFill>
              </a:rPr>
              <a:t> 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3400" dirty="0">
                <a:solidFill>
                  <a:schemeClr val="tx1"/>
                </a:solidFill>
              </a:rPr>
              <a:t>Is around </a:t>
            </a:r>
            <a:r>
              <a:rPr lang="en-US" sz="3400" u="sng" dirty="0">
                <a:solidFill>
                  <a:schemeClr val="tx1"/>
                </a:solidFill>
              </a:rPr>
              <a:t>≈ </a:t>
            </a:r>
            <a:r>
              <a:rPr lang="en-US" sz="3400" b="1" u="sng" dirty="0">
                <a:solidFill>
                  <a:schemeClr val="tx1"/>
                </a:solidFill>
              </a:rPr>
              <a:t>50% SFAs</a:t>
            </a:r>
            <a:r>
              <a:rPr lang="en-US" sz="3400" u="sng" dirty="0">
                <a:solidFill>
                  <a:schemeClr val="tx1"/>
                </a:solidFill>
              </a:rPr>
              <a:t> 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sz="3000" b="1" u="sng" dirty="0">
                <a:solidFill>
                  <a:schemeClr val="tx1"/>
                </a:solidFill>
              </a:rPr>
              <a:t>Most</a:t>
            </a:r>
            <a:r>
              <a:rPr lang="en-US" sz="3000" dirty="0">
                <a:solidFill>
                  <a:schemeClr val="tx1"/>
                </a:solidFill>
              </a:rPr>
              <a:t> of  the </a:t>
            </a:r>
            <a:r>
              <a:rPr lang="en-US" sz="3000" b="1" u="sng" dirty="0">
                <a:solidFill>
                  <a:schemeClr val="tx1"/>
                </a:solidFill>
              </a:rPr>
              <a:t>SFAs</a:t>
            </a:r>
            <a:r>
              <a:rPr lang="en-US" sz="3000" dirty="0">
                <a:solidFill>
                  <a:schemeClr val="tx1"/>
                </a:solidFill>
              </a:rPr>
              <a:t> are </a:t>
            </a:r>
            <a:r>
              <a:rPr lang="en-US" sz="3000" b="1" u="sng" dirty="0">
                <a:solidFill>
                  <a:schemeClr val="tx1"/>
                </a:solidFill>
              </a:rPr>
              <a:t>long chain</a:t>
            </a:r>
            <a:r>
              <a:rPr lang="en-US" sz="3000" u="sng" dirty="0">
                <a:solidFill>
                  <a:schemeClr val="tx1"/>
                </a:solidFill>
              </a:rPr>
              <a:t> </a:t>
            </a:r>
            <a:endParaRPr lang="en-US" sz="3000" dirty="0">
              <a:solidFill>
                <a:schemeClr val="tx1"/>
              </a:solidFill>
            </a:endParaRP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3400" dirty="0">
                <a:solidFill>
                  <a:schemeClr val="tx1"/>
                </a:solidFill>
              </a:rPr>
              <a:t>Is </a:t>
            </a:r>
            <a:r>
              <a:rPr lang="en-US" sz="3400" b="1" u="sng" dirty="0">
                <a:solidFill>
                  <a:schemeClr val="tx1"/>
                </a:solidFill>
              </a:rPr>
              <a:t>semi solid</a:t>
            </a:r>
            <a:r>
              <a:rPr lang="en-US" sz="3400" b="1" dirty="0">
                <a:solidFill>
                  <a:schemeClr val="tx1"/>
                </a:solidFill>
              </a:rPr>
              <a:t> </a:t>
            </a:r>
            <a:r>
              <a:rPr lang="en-US" sz="3400" dirty="0">
                <a:solidFill>
                  <a:schemeClr val="tx1"/>
                </a:solidFill>
              </a:rPr>
              <a:t>at room temperature 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3400" dirty="0">
                <a:solidFill>
                  <a:schemeClr val="tx1"/>
                </a:solidFill>
              </a:rPr>
              <a:t>Has a </a:t>
            </a:r>
            <a:r>
              <a:rPr lang="en-US" sz="3400" b="1" u="sng" dirty="0">
                <a:solidFill>
                  <a:schemeClr val="tx1"/>
                </a:solidFill>
              </a:rPr>
              <a:t>long shelf life</a:t>
            </a:r>
            <a:r>
              <a:rPr lang="en-US" sz="3400" u="sng" dirty="0">
                <a:solidFill>
                  <a:schemeClr val="tx1"/>
                </a:solidFill>
              </a:rPr>
              <a:t>. </a:t>
            </a:r>
          </a:p>
          <a:p>
            <a:pPr lvl="1" algn="l"/>
            <a:endParaRPr lang="en-US" sz="3000" u="sng" dirty="0">
              <a:solidFill>
                <a:schemeClr val="tx1"/>
              </a:solidFill>
            </a:endParaRP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3400" b="1" u="sng" dirty="0">
                <a:solidFill>
                  <a:schemeClr val="tx1"/>
                </a:solidFill>
              </a:rPr>
              <a:t>Recently</a:t>
            </a:r>
            <a:r>
              <a:rPr lang="en-US" sz="3400" dirty="0">
                <a:solidFill>
                  <a:schemeClr val="tx1"/>
                </a:solidFill>
              </a:rPr>
              <a:t> it is being </a:t>
            </a:r>
            <a:r>
              <a:rPr lang="en-US" sz="3400" b="1" u="sng" dirty="0">
                <a:solidFill>
                  <a:schemeClr val="tx1"/>
                </a:solidFill>
              </a:rPr>
              <a:t>used with soybean oil      to produce</a:t>
            </a:r>
            <a:r>
              <a:rPr lang="en-US" sz="3400" dirty="0">
                <a:solidFill>
                  <a:schemeClr val="tx1"/>
                </a:solidFill>
              </a:rPr>
              <a:t>  </a:t>
            </a:r>
            <a:r>
              <a:rPr lang="en-US" sz="3400" b="1" u="sng" dirty="0">
                <a:solidFill>
                  <a:srgbClr val="FF0000"/>
                </a:solidFill>
              </a:rPr>
              <a:t>Trans fat</a:t>
            </a:r>
            <a:r>
              <a:rPr lang="en-US" sz="3400" b="1" u="sng" dirty="0">
                <a:solidFill>
                  <a:schemeClr val="tx1"/>
                </a:solidFill>
              </a:rPr>
              <a:t> </a:t>
            </a:r>
            <a:r>
              <a:rPr lang="en-US" sz="3400" b="1" u="sng" dirty="0">
                <a:solidFill>
                  <a:srgbClr val="00B050"/>
                </a:solidFill>
              </a:rPr>
              <a:t>free</a:t>
            </a:r>
            <a:r>
              <a:rPr lang="en-US" sz="3400" b="1" u="sng" dirty="0">
                <a:solidFill>
                  <a:schemeClr val="tx1"/>
                </a:solidFill>
              </a:rPr>
              <a:t> margarines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1"/>
            <a:ext cx="2466975" cy="17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1955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b="1" dirty="0"/>
              <a:t>New Oils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763000" cy="49530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b="1" u="sng" dirty="0">
                <a:solidFill>
                  <a:schemeClr val="tx1"/>
                </a:solidFill>
              </a:rPr>
              <a:t>produced with the desired FA profile</a:t>
            </a:r>
            <a:r>
              <a:rPr lang="en-US" dirty="0">
                <a:solidFill>
                  <a:schemeClr val="tx1"/>
                </a:solidFill>
              </a:rPr>
              <a:t> by using: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  <a:hlinkClick r:id="rId3" tooltip="Genetic modification"/>
              </a:rPr>
              <a:t>Genetic modification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b="1" u="sng" dirty="0">
                <a:solidFill>
                  <a:schemeClr val="tx1"/>
                </a:solidFill>
              </a:rPr>
              <a:t>genetically modified produce</a:t>
            </a:r>
            <a:r>
              <a:rPr lang="en-US" dirty="0">
                <a:solidFill>
                  <a:schemeClr val="tx1"/>
                </a:solidFill>
              </a:rPr>
              <a:t>) e.g. soybeans, sunflower, rapeseeds (canola).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Advantages of new oils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Increased </a:t>
            </a:r>
            <a:r>
              <a:rPr lang="en-US" b="1" u="sng" dirty="0">
                <a:solidFill>
                  <a:schemeClr val="tx1"/>
                </a:solidFill>
              </a:rPr>
              <a:t>stability</a:t>
            </a: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b="1" u="sng" dirty="0">
                <a:solidFill>
                  <a:schemeClr val="tx1"/>
                </a:solidFill>
              </a:rPr>
              <a:t>without</a:t>
            </a: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b="1" u="sng" dirty="0">
                <a:solidFill>
                  <a:schemeClr val="tx1"/>
                </a:solidFill>
              </a:rPr>
              <a:t>hydrogenation</a:t>
            </a:r>
            <a:r>
              <a:rPr lang="en-US" dirty="0">
                <a:solidFill>
                  <a:schemeClr val="tx1"/>
                </a:solidFill>
              </a:rPr>
              <a:t> and     </a:t>
            </a:r>
            <a:r>
              <a:rPr lang="en-US" b="1" u="sng" dirty="0">
                <a:solidFill>
                  <a:schemeClr val="tx1"/>
                </a:solidFill>
              </a:rPr>
              <a:t>Trans FA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production.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Healthier </a:t>
            </a:r>
            <a:r>
              <a:rPr lang="en-US" b="1" u="sng" dirty="0">
                <a:solidFill>
                  <a:schemeClr val="tx1"/>
                </a:solidFill>
              </a:rPr>
              <a:t>FA profile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No conclusive evidence</a:t>
            </a:r>
            <a:r>
              <a:rPr lang="en-US" dirty="0">
                <a:solidFill>
                  <a:schemeClr val="tx1"/>
                </a:solidFill>
              </a:rPr>
              <a:t>           of its     </a:t>
            </a:r>
            <a:r>
              <a:rPr lang="en-US" b="1" u="sng" dirty="0">
                <a:solidFill>
                  <a:schemeClr val="tx1"/>
                </a:solidFill>
              </a:rPr>
              <a:t>harm to humans till now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087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Fat Deterioration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8915400" cy="5486400"/>
          </a:xfrm>
        </p:spPr>
        <p:txBody>
          <a:bodyPr>
            <a:normAutofit fontScale="85000" lnSpcReduction="20000"/>
          </a:bodyPr>
          <a:lstStyle/>
          <a:p>
            <a:pPr lvl="0" algn="l"/>
            <a:r>
              <a:rPr lang="en-US" b="1" u="sng" dirty="0">
                <a:solidFill>
                  <a:schemeClr val="tx1"/>
                </a:solidFill>
              </a:rPr>
              <a:t>Rancidity Factors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endParaRPr lang="en-US" b="1" u="sng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Degree of un-saturation</a:t>
            </a:r>
            <a:r>
              <a:rPr lang="en-US" b="1" dirty="0">
                <a:solidFill>
                  <a:schemeClr val="tx1"/>
                </a:solidFill>
              </a:rPr>
              <a:t>   (</a:t>
            </a:r>
            <a:r>
              <a:rPr lang="en-US" b="1" u="sng" dirty="0">
                <a:solidFill>
                  <a:srgbClr val="FF0000"/>
                </a:solidFill>
              </a:rPr>
              <a:t>no. of double bonds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: 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The higher the </a:t>
            </a:r>
            <a:r>
              <a:rPr lang="en-US" b="1" u="sng" dirty="0">
                <a:solidFill>
                  <a:schemeClr val="tx1"/>
                </a:solidFill>
              </a:rPr>
              <a:t>un-saturation</a:t>
            </a:r>
            <a:r>
              <a:rPr lang="en-US" dirty="0">
                <a:solidFill>
                  <a:schemeClr val="tx1"/>
                </a:solidFill>
              </a:rPr>
              <a:t>, the more </a:t>
            </a:r>
            <a:r>
              <a:rPr lang="en-US" b="1" u="sng" dirty="0">
                <a:solidFill>
                  <a:schemeClr val="tx1"/>
                </a:solidFill>
              </a:rPr>
              <a:t>prone to rancidity</a:t>
            </a:r>
            <a:r>
              <a:rPr lang="en-US" b="1" dirty="0">
                <a:solidFill>
                  <a:schemeClr val="tx1"/>
                </a:solidFill>
              </a:rPr>
              <a:t>      </a:t>
            </a:r>
            <a:r>
              <a:rPr lang="en-US" dirty="0">
                <a:solidFill>
                  <a:schemeClr val="tx1"/>
                </a:solidFill>
              </a:rPr>
              <a:t>e.g.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Oleic acid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b="1" u="sng" dirty="0">
                <a:solidFill>
                  <a:schemeClr val="tx1"/>
                </a:solidFill>
              </a:rPr>
              <a:t>1 double bond</a:t>
            </a:r>
            <a:r>
              <a:rPr lang="en-US" dirty="0">
                <a:solidFill>
                  <a:schemeClr val="tx1"/>
                </a:solidFill>
              </a:rPr>
              <a:t>, more </a:t>
            </a:r>
            <a:r>
              <a:rPr lang="en-US" b="1" u="sng" dirty="0">
                <a:solidFill>
                  <a:schemeClr val="tx1"/>
                </a:solidFill>
              </a:rPr>
              <a:t>stable</a:t>
            </a:r>
            <a:r>
              <a:rPr lang="en-US" dirty="0">
                <a:solidFill>
                  <a:schemeClr val="tx1"/>
                </a:solidFill>
              </a:rPr>
              <a:t> (keeps better) </a:t>
            </a:r>
            <a:r>
              <a:rPr lang="en-US" b="1" u="sng" dirty="0">
                <a:solidFill>
                  <a:schemeClr val="tx1"/>
                </a:solidFill>
              </a:rPr>
              <a:t>than linoleic </a:t>
            </a:r>
            <a:r>
              <a:rPr lang="en-US" dirty="0">
                <a:solidFill>
                  <a:schemeClr val="tx1"/>
                </a:solidFill>
              </a:rPr>
              <a:t>acid.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Linoleic  acid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b="1" u="sng" dirty="0">
                <a:solidFill>
                  <a:schemeClr val="tx1"/>
                </a:solidFill>
              </a:rPr>
              <a:t>2 double bonds</a:t>
            </a:r>
            <a:r>
              <a:rPr lang="en-US" dirty="0">
                <a:solidFill>
                  <a:schemeClr val="tx1"/>
                </a:solidFill>
              </a:rPr>
              <a:t>, more </a:t>
            </a:r>
            <a:r>
              <a:rPr lang="en-US" b="1" u="sng" dirty="0">
                <a:solidFill>
                  <a:schemeClr val="tx1"/>
                </a:solidFill>
              </a:rPr>
              <a:t>stable than linolenic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Linolenic acid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b="1" u="sng" dirty="0">
                <a:solidFill>
                  <a:schemeClr val="tx1"/>
                </a:solidFill>
              </a:rPr>
              <a:t>3 double bonds</a:t>
            </a:r>
            <a:r>
              <a:rPr lang="en-US" dirty="0">
                <a:solidFill>
                  <a:schemeClr val="tx1"/>
                </a:solidFill>
              </a:rPr>
              <a:t>, has a greater chance of becoming rancid than linoleic acid and oleic acid.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2.  </a:t>
            </a:r>
            <a:r>
              <a:rPr lang="en-US" b="1" u="sng" dirty="0">
                <a:solidFill>
                  <a:srgbClr val="FF0000"/>
                </a:solidFill>
              </a:rPr>
              <a:t>Level of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acidity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free fatty acids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en-US" b="1" u="sng" dirty="0">
                <a:solidFill>
                  <a:schemeClr val="tx1"/>
                </a:solidFill>
              </a:rPr>
              <a:t>in the oil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More</a:t>
            </a:r>
            <a:r>
              <a:rPr lang="en-US" dirty="0">
                <a:solidFill>
                  <a:schemeClr val="tx1"/>
                </a:solidFill>
              </a:rPr>
              <a:t> free fatty acids, </a:t>
            </a:r>
            <a:r>
              <a:rPr lang="en-US" b="1" dirty="0">
                <a:solidFill>
                  <a:schemeClr val="tx1"/>
                </a:solidFill>
              </a:rPr>
              <a:t>higher </a:t>
            </a:r>
            <a:r>
              <a:rPr lang="en-US" b="1" u="sng" dirty="0">
                <a:solidFill>
                  <a:schemeClr val="tx1"/>
                </a:solidFill>
              </a:rPr>
              <a:t>chance</a:t>
            </a:r>
            <a:r>
              <a:rPr lang="en-US" dirty="0">
                <a:solidFill>
                  <a:schemeClr val="tx1"/>
                </a:solidFill>
              </a:rPr>
              <a:t> of becoming </a:t>
            </a:r>
            <a:r>
              <a:rPr lang="en-US" b="1" u="sng" dirty="0">
                <a:solidFill>
                  <a:srgbClr val="FF0000"/>
                </a:solidFill>
              </a:rPr>
              <a:t>rancid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961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066800"/>
          </a:xfrm>
        </p:spPr>
        <p:txBody>
          <a:bodyPr/>
          <a:lstStyle/>
          <a:p>
            <a:r>
              <a:rPr lang="en-US" b="1" dirty="0"/>
              <a:t>The Clipping 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 fontScale="92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u="sng" dirty="0">
                <a:solidFill>
                  <a:schemeClr val="tx1"/>
                </a:solidFill>
              </a:rPr>
              <a:t>freeing  FAs</a:t>
            </a:r>
            <a:r>
              <a:rPr lang="en-US" dirty="0">
                <a:solidFill>
                  <a:schemeClr val="tx1"/>
                </a:solidFill>
              </a:rPr>
              <a:t> from the </a:t>
            </a:r>
            <a:r>
              <a:rPr lang="en-US" b="1" u="sng" dirty="0">
                <a:solidFill>
                  <a:schemeClr val="tx1"/>
                </a:solidFill>
              </a:rPr>
              <a:t>glycerol backbone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 </a:t>
            </a:r>
            <a:r>
              <a:rPr lang="en-US" b="1" u="sng" dirty="0">
                <a:solidFill>
                  <a:schemeClr val="tx1"/>
                </a:solidFill>
              </a:rPr>
              <a:t>caused by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Moisture</a:t>
            </a:r>
            <a:r>
              <a:rPr lang="en-US" dirty="0">
                <a:solidFill>
                  <a:schemeClr val="tx1"/>
                </a:solidFill>
              </a:rPr>
              <a:t>:  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Causes hydrolysis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Yields </a:t>
            </a:r>
            <a:r>
              <a:rPr lang="en-US" b="1" u="sng" dirty="0">
                <a:solidFill>
                  <a:srgbClr val="FF0000"/>
                </a:solidFill>
              </a:rPr>
              <a:t>free fatty acids and glycerol</a:t>
            </a:r>
            <a:r>
              <a:rPr lang="en-US" dirty="0">
                <a:solidFill>
                  <a:schemeClr val="tx1"/>
                </a:solidFill>
              </a:rPr>
              <a:t>,   </a:t>
            </a:r>
            <a:r>
              <a:rPr lang="en-US" b="1" u="sng" dirty="0">
                <a:solidFill>
                  <a:srgbClr val="00B050"/>
                </a:solidFill>
              </a:rPr>
              <a:t>prevention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of this</a:t>
            </a:r>
            <a:r>
              <a:rPr lang="en-US" dirty="0">
                <a:solidFill>
                  <a:schemeClr val="tx1"/>
                </a:solidFill>
              </a:rPr>
              <a:t> process is especially </a:t>
            </a:r>
            <a:r>
              <a:rPr lang="en-US" b="1" u="sng" dirty="0">
                <a:solidFill>
                  <a:srgbClr val="00B050"/>
                </a:solidFill>
              </a:rPr>
              <a:t>important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in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1371600" lvl="2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Butter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(should be </a:t>
            </a:r>
            <a:r>
              <a:rPr lang="en-US" b="1" u="sng" dirty="0">
                <a:solidFill>
                  <a:srgbClr val="00B050"/>
                </a:solidFill>
              </a:rPr>
              <a:t>kept in tightly closed containers</a:t>
            </a:r>
            <a:r>
              <a:rPr lang="en-US" b="1" dirty="0">
                <a:solidFill>
                  <a:schemeClr val="tx1"/>
                </a:solidFill>
              </a:rPr>
              <a:t>).</a:t>
            </a:r>
          </a:p>
          <a:p>
            <a:pPr lvl="1" algn="l"/>
            <a:endParaRPr lang="en-US" b="1" u="sng" dirty="0">
              <a:solidFill>
                <a:schemeClr val="tx1"/>
              </a:solidFill>
            </a:endParaRPr>
          </a:p>
          <a:p>
            <a:pPr lvl="1" algn="l"/>
            <a:r>
              <a:rPr lang="en-US" b="1" dirty="0">
                <a:solidFill>
                  <a:schemeClr val="tx1"/>
                </a:solidFill>
              </a:rPr>
              <a:t>2.   </a:t>
            </a:r>
            <a:r>
              <a:rPr lang="en-US" b="1" u="sng" dirty="0">
                <a:solidFill>
                  <a:schemeClr val="tx1"/>
                </a:solidFill>
              </a:rPr>
              <a:t>Air</a:t>
            </a:r>
            <a:r>
              <a:rPr lang="en-US" dirty="0">
                <a:solidFill>
                  <a:schemeClr val="tx1"/>
                </a:solidFill>
              </a:rPr>
              <a:t>:       </a:t>
            </a:r>
            <a:r>
              <a:rPr lang="en-US" b="1" u="sng" dirty="0">
                <a:solidFill>
                  <a:schemeClr val="tx1"/>
                </a:solidFill>
              </a:rPr>
              <a:t>Oxygen</a:t>
            </a:r>
            <a:r>
              <a:rPr lang="en-US" dirty="0">
                <a:solidFill>
                  <a:schemeClr val="tx1"/>
                </a:solidFill>
              </a:rPr>
              <a:t> causes</a:t>
            </a:r>
            <a:r>
              <a:rPr lang="en-US" b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oxidation</a:t>
            </a:r>
            <a:r>
              <a:rPr lang="en-US" dirty="0">
                <a:solidFill>
                  <a:schemeClr val="tx1"/>
                </a:solidFill>
              </a:rPr>
              <a:t> which leads to:</a:t>
            </a: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Oxidative rancidity</a:t>
            </a:r>
            <a:endParaRPr lang="en-US" dirty="0">
              <a:solidFill>
                <a:schemeClr val="tx1"/>
              </a:solidFill>
            </a:endParaRPr>
          </a:p>
          <a:p>
            <a:pPr marL="1257300" lvl="2" indent="-3429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rgbClr val="FF0000"/>
                </a:solidFill>
              </a:rPr>
              <a:t>Unsaturated portions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the triglyceride are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b="1" u="sng" dirty="0">
                <a:solidFill>
                  <a:srgbClr val="FF0000"/>
                </a:solidFill>
              </a:rPr>
              <a:t>most susceptible to oxidative changes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1257300" lvl="2" indent="-3429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Saturated fats are more resistant</a:t>
            </a:r>
            <a:r>
              <a:rPr lang="en-US" dirty="0">
                <a:solidFill>
                  <a:schemeClr val="tx1"/>
                </a:solidFill>
              </a:rPr>
              <a:t> to this chemical change.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355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62484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Oxidative rancidity</a:t>
            </a:r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b="1" dirty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</a:rPr>
              <a:t>more</a:t>
            </a:r>
            <a:r>
              <a:rPr lang="en-US" b="1" dirty="0">
                <a:solidFill>
                  <a:schemeClr val="tx1"/>
                </a:solidFill>
              </a:rPr>
              <a:t> ↑ </a:t>
            </a:r>
            <a:r>
              <a:rPr lang="en-US" b="1" u="sng" dirty="0">
                <a:solidFill>
                  <a:schemeClr val="tx1"/>
                </a:solidFill>
              </a:rPr>
              <a:t>likely to occur when</a:t>
            </a:r>
            <a:r>
              <a:rPr lang="en-US" dirty="0">
                <a:solidFill>
                  <a:schemeClr val="tx1"/>
                </a:solidFill>
              </a:rPr>
              <a:t> there is:</a:t>
            </a:r>
            <a:endParaRPr lang="en-US" b="1" u="sng" dirty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b="1" u="sng" dirty="0">
                <a:solidFill>
                  <a:srgbClr val="FF0000"/>
                </a:solidFill>
              </a:rPr>
              <a:t>Light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 (ultra-violate rays); sunshine, light (oil should be </a:t>
            </a:r>
            <a:r>
              <a:rPr lang="en-US" b="1" u="sng" dirty="0">
                <a:solidFill>
                  <a:srgbClr val="00B050"/>
                </a:solidFill>
              </a:rPr>
              <a:t>kept in opaque containers</a:t>
            </a:r>
            <a:r>
              <a:rPr lang="en-US" dirty="0">
                <a:solidFill>
                  <a:schemeClr val="tx1"/>
                </a:solidFill>
              </a:rPr>
              <a:t>).</a:t>
            </a:r>
            <a:endParaRPr lang="en-US" b="1" u="sng" dirty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en-US" b="1" u="sng" dirty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b="1" u="sng" dirty="0">
                <a:solidFill>
                  <a:srgbClr val="FF0000"/>
                </a:solidFill>
              </a:rPr>
              <a:t>Heat</a:t>
            </a:r>
            <a:r>
              <a:rPr lang="en-US" dirty="0">
                <a:solidFill>
                  <a:schemeClr val="tx1"/>
                </a:solidFill>
              </a:rPr>
              <a:t>: oil should be </a:t>
            </a:r>
            <a:r>
              <a:rPr lang="en-US" b="1" u="sng" dirty="0">
                <a:solidFill>
                  <a:srgbClr val="00B050"/>
                </a:solidFill>
              </a:rPr>
              <a:t>kept in cool places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b="1" u="sng" dirty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en-US" b="1" u="sng" dirty="0">
              <a:solidFill>
                <a:srgbClr val="FF0000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b="1" u="sng" dirty="0">
                <a:solidFill>
                  <a:srgbClr val="FF0000"/>
                </a:solidFill>
              </a:rPr>
              <a:t>Metals</a:t>
            </a:r>
            <a:r>
              <a:rPr lang="en-US" dirty="0">
                <a:solidFill>
                  <a:schemeClr val="tx1"/>
                </a:solidFill>
              </a:rPr>
              <a:t>: such as Fe and Cu,      oil </a:t>
            </a:r>
            <a:r>
              <a:rPr lang="en-US" b="1" u="sng" dirty="0">
                <a:solidFill>
                  <a:srgbClr val="FF0000"/>
                </a:solidFill>
              </a:rPr>
              <a:t>should not be kept</a:t>
            </a:r>
            <a:r>
              <a:rPr lang="en-US" b="1" u="sng" dirty="0">
                <a:solidFill>
                  <a:srgbClr val="00B050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in containers</a:t>
            </a: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b="1" u="sng" dirty="0">
                <a:solidFill>
                  <a:schemeClr val="tx1"/>
                </a:solidFill>
              </a:rPr>
              <a:t>made of these metals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Oxidative rancidity is </a:t>
            </a:r>
            <a:r>
              <a:rPr lang="en-US" b="1" u="sng" dirty="0">
                <a:solidFill>
                  <a:schemeClr val="tx1"/>
                </a:solidFill>
              </a:rPr>
              <a:t>responsible</a:t>
            </a:r>
            <a:r>
              <a:rPr lang="en-US" dirty="0">
                <a:solidFill>
                  <a:schemeClr val="tx1"/>
                </a:solidFill>
              </a:rPr>
              <a:t> for </a:t>
            </a:r>
            <a:r>
              <a:rPr lang="en-US" b="1" u="sng" dirty="0">
                <a:solidFill>
                  <a:schemeClr val="tx1"/>
                </a:solidFill>
              </a:rPr>
              <a:t>most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the </a:t>
            </a:r>
            <a:r>
              <a:rPr lang="en-US" b="1" u="sng" dirty="0">
                <a:solidFill>
                  <a:schemeClr val="tx1"/>
                </a:solidFill>
              </a:rPr>
              <a:t>spoilage of fats and fatty foods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350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470025"/>
          </a:xfrm>
        </p:spPr>
        <p:txBody>
          <a:bodyPr/>
          <a:lstStyle/>
          <a:p>
            <a:r>
              <a:rPr lang="en-US" b="1" dirty="0"/>
              <a:t>Fat </a:t>
            </a:r>
            <a:r>
              <a:rPr lang="en-US" b="1" dirty="0">
                <a:solidFill>
                  <a:srgbClr val="00B050"/>
                </a:solidFill>
              </a:rPr>
              <a:t>Protection</a:t>
            </a:r>
            <a:r>
              <a:rPr lang="en-US" b="1" dirty="0"/>
              <a:t> against </a:t>
            </a:r>
            <a:r>
              <a:rPr lang="en-US" b="1" dirty="0">
                <a:solidFill>
                  <a:srgbClr val="FF0000"/>
                </a:solidFill>
              </a:rPr>
              <a:t>Rancidity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8534400" cy="41910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Fats can be </a:t>
            </a:r>
            <a:r>
              <a:rPr lang="en-US" b="1" u="sng" dirty="0">
                <a:solidFill>
                  <a:srgbClr val="00B050"/>
                </a:solidFill>
              </a:rPr>
              <a:t>protected</a:t>
            </a:r>
            <a:r>
              <a:rPr lang="en-US" b="1" u="sng" dirty="0">
                <a:solidFill>
                  <a:schemeClr val="tx1"/>
                </a:solidFill>
              </a:rPr>
              <a:t> against rancidity</a:t>
            </a:r>
            <a:r>
              <a:rPr lang="en-US" dirty="0">
                <a:solidFill>
                  <a:schemeClr val="tx1"/>
                </a:solidFill>
              </a:rPr>
              <a:t> to some degree by: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b="1" u="sng" dirty="0">
                <a:solidFill>
                  <a:srgbClr val="00B050"/>
                </a:solidFill>
              </a:rPr>
              <a:t>Controlling the storage conditions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</a:p>
          <a:p>
            <a:pPr marL="971550" lvl="1" indent="-514350" algn="l">
              <a:buFont typeface="+mj-lt"/>
              <a:buAutoNum type="arabicPeriod"/>
            </a:pPr>
            <a:endParaRPr lang="en-US" b="1" u="sng" dirty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b="1" u="sng" dirty="0">
                <a:solidFill>
                  <a:srgbClr val="00B050"/>
                </a:solidFill>
              </a:rPr>
              <a:t>Use of antioxidants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443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Selection of Fats for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8305800" cy="4724400"/>
          </a:xfrm>
        </p:spPr>
        <p:txBody>
          <a:bodyPr>
            <a:normAutofit fontScale="92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Fats used</a:t>
            </a:r>
            <a:r>
              <a:rPr lang="en-US" dirty="0">
                <a:solidFill>
                  <a:schemeClr val="tx1"/>
                </a:solidFill>
              </a:rPr>
              <a:t> for </a:t>
            </a:r>
            <a:r>
              <a:rPr lang="en-US" b="1" u="sng" dirty="0">
                <a:solidFill>
                  <a:schemeClr val="tx1"/>
                </a:solidFill>
              </a:rPr>
              <a:t>frying</a:t>
            </a:r>
            <a:r>
              <a:rPr lang="en-US" dirty="0">
                <a:solidFill>
                  <a:schemeClr val="tx1"/>
                </a:solidFill>
              </a:rPr>
              <a:t> particularly </a:t>
            </a:r>
            <a:r>
              <a:rPr lang="en-US" b="1" u="sng" dirty="0">
                <a:solidFill>
                  <a:schemeClr val="tx1"/>
                </a:solidFill>
              </a:rPr>
              <a:t>deep fat</a:t>
            </a:r>
            <a:r>
              <a:rPr lang="en-US" dirty="0">
                <a:solidFill>
                  <a:schemeClr val="tx1"/>
                </a:solidFill>
              </a:rPr>
              <a:t> frying </a:t>
            </a:r>
            <a:r>
              <a:rPr lang="en-US" b="1" u="sng" dirty="0">
                <a:solidFill>
                  <a:schemeClr val="tx1"/>
                </a:solidFill>
              </a:rPr>
              <a:t>should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Be </a:t>
            </a:r>
            <a:r>
              <a:rPr lang="en-US" b="1" u="sng" dirty="0">
                <a:solidFill>
                  <a:schemeClr val="tx1"/>
                </a:solidFill>
              </a:rPr>
              <a:t>highly stable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Have a </a:t>
            </a:r>
            <a:r>
              <a:rPr lang="en-US" b="1" u="sng" dirty="0">
                <a:solidFill>
                  <a:schemeClr val="tx1"/>
                </a:solidFill>
              </a:rPr>
              <a:t>high smoke point</a:t>
            </a:r>
            <a:r>
              <a:rPr lang="en-US" dirty="0">
                <a:solidFill>
                  <a:schemeClr val="tx1"/>
                </a:solidFill>
              </a:rPr>
              <a:t> e.g. soybean, canola, peanut, cottonseed oils.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Be </a:t>
            </a:r>
            <a:r>
              <a:rPr lang="en-US" b="1" u="sng" dirty="0">
                <a:solidFill>
                  <a:schemeClr val="tx1"/>
                </a:solidFill>
              </a:rPr>
              <a:t>neutral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flavor</a:t>
            </a:r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b="1" u="sng" dirty="0">
                <a:solidFill>
                  <a:schemeClr val="tx1"/>
                </a:solidFill>
              </a:rPr>
              <a:t>OR</a:t>
            </a:r>
            <a:r>
              <a:rPr lang="en-US" dirty="0">
                <a:solidFill>
                  <a:schemeClr val="tx1"/>
                </a:solidFill>
              </a:rPr>
              <a:t>         Have the </a:t>
            </a:r>
            <a:r>
              <a:rPr lang="en-US" b="1" u="sng" dirty="0">
                <a:solidFill>
                  <a:schemeClr val="tx1"/>
                </a:solidFill>
              </a:rPr>
              <a:t>desirable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flavor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Unrefined oils </a:t>
            </a:r>
            <a:r>
              <a:rPr lang="en-US" b="1" u="sng" dirty="0">
                <a:solidFill>
                  <a:srgbClr val="FF0000"/>
                </a:solidFill>
              </a:rPr>
              <a:t>should not be</a:t>
            </a:r>
            <a:r>
              <a:rPr lang="en-US" dirty="0">
                <a:solidFill>
                  <a:schemeClr val="tx1"/>
                </a:solidFill>
              </a:rPr>
              <a:t> used for </a:t>
            </a:r>
            <a:r>
              <a:rPr lang="en-US" b="1" u="sng" dirty="0">
                <a:solidFill>
                  <a:srgbClr val="FF0000"/>
                </a:solidFill>
              </a:rPr>
              <a:t>frying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918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610600" cy="64770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order to </a:t>
            </a:r>
            <a:r>
              <a:rPr lang="en-US" b="1" u="sng" dirty="0">
                <a:solidFill>
                  <a:schemeClr val="tx1"/>
                </a:solidFill>
              </a:rPr>
              <a:t>maintain </a:t>
            </a:r>
            <a:r>
              <a:rPr lang="en-US" b="1" u="sng" dirty="0">
                <a:solidFill>
                  <a:srgbClr val="00B050"/>
                </a:solidFill>
              </a:rPr>
              <a:t>high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rgbClr val="00B050"/>
                </a:solidFill>
              </a:rPr>
              <a:t>quality</a:t>
            </a:r>
            <a:r>
              <a:rPr lang="en-US" b="1" u="sng" dirty="0">
                <a:solidFill>
                  <a:schemeClr val="tx1"/>
                </a:solidFill>
              </a:rPr>
              <a:t> fried foods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u="sng" dirty="0">
                <a:solidFill>
                  <a:schemeClr val="tx1"/>
                </a:solidFill>
              </a:rPr>
              <a:t>frying oil</a:t>
            </a:r>
            <a:r>
              <a:rPr lang="en-US" dirty="0">
                <a:solidFill>
                  <a:schemeClr val="tx1"/>
                </a:solidFill>
              </a:rPr>
              <a:t> should be: </a:t>
            </a:r>
            <a:r>
              <a:rPr lang="en-US" b="1" u="sng" dirty="0">
                <a:solidFill>
                  <a:srgbClr val="00B050"/>
                </a:solidFill>
              </a:rPr>
              <a:t>Regularly monitored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Fat is damaged by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High temp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Oxygen contact </a:t>
            </a:r>
            <a:endParaRPr lang="en-US" dirty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Salt </a:t>
            </a:r>
            <a:endParaRPr lang="en-US" dirty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Water </a:t>
            </a:r>
            <a:endParaRPr lang="en-US" dirty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Food particles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420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b="1" u="sng" dirty="0"/>
            </a:br>
            <a:br>
              <a:rPr lang="en-US" b="1" u="sng" dirty="0"/>
            </a:br>
            <a:r>
              <a:rPr lang="en-US" b="1" u="sng" dirty="0"/>
              <a:t>When</a:t>
            </a:r>
            <a:r>
              <a:rPr lang="en-US" b="1" dirty="0"/>
              <a:t> should frying oil be </a:t>
            </a:r>
            <a:r>
              <a:rPr lang="en-US" b="1" u="sng" dirty="0"/>
              <a:t>changed</a:t>
            </a:r>
            <a:r>
              <a:rPr lang="en-US" dirty="0"/>
              <a:t>?</a:t>
            </a:r>
            <a:br>
              <a:rPr lang="en-US" dirty="0"/>
            </a:br>
            <a:r>
              <a:rPr lang="en-US" b="1" dirty="0"/>
              <a:t>Frying  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763000" cy="4953000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en-US" b="1" u="sng" dirty="0">
                <a:solidFill>
                  <a:schemeClr val="tx1"/>
                </a:solidFill>
              </a:rPr>
              <a:t>When Frying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OIL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Darkens</a:t>
            </a:r>
            <a:r>
              <a:rPr lang="en-US" dirty="0">
                <a:solidFill>
                  <a:schemeClr val="tx1"/>
                </a:solidFill>
              </a:rPr>
              <a:t> considerably.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Smoke point</a:t>
            </a:r>
            <a:r>
              <a:rPr lang="en-US" b="1" dirty="0">
                <a:solidFill>
                  <a:schemeClr val="tx1"/>
                </a:solidFill>
              </a:rPr>
              <a:t>  lowers: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Smoke point lowers </a:t>
            </a:r>
            <a:r>
              <a:rPr lang="en-US" b="1" u="sng" dirty="0">
                <a:solidFill>
                  <a:schemeClr val="tx1"/>
                </a:solidFill>
              </a:rPr>
              <a:t>as a result of</a:t>
            </a:r>
            <a:r>
              <a:rPr lang="en-US" b="1" dirty="0">
                <a:solidFill>
                  <a:schemeClr val="tx1"/>
                </a:solidFill>
              </a:rPr>
              <a:t> :</a:t>
            </a:r>
            <a:endParaRPr lang="en-US" dirty="0">
              <a:solidFill>
                <a:schemeClr val="tx1"/>
              </a:solidFill>
            </a:endParaRP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Free fatty acid</a:t>
            </a:r>
            <a:r>
              <a:rPr lang="en-US" dirty="0">
                <a:solidFill>
                  <a:schemeClr val="tx1"/>
                </a:solidFill>
              </a:rPr>
              <a:t> formation </a:t>
            </a:r>
            <a:r>
              <a:rPr lang="en-US" b="1" u="sng" dirty="0">
                <a:solidFill>
                  <a:schemeClr val="tx1"/>
                </a:solidFill>
              </a:rPr>
              <a:t>due to high heat and moisture in food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Suspended matter</a:t>
            </a:r>
            <a:r>
              <a:rPr lang="en-US" dirty="0">
                <a:solidFill>
                  <a:schemeClr val="tx1"/>
                </a:solidFill>
              </a:rPr>
              <a:t> such </a:t>
            </a:r>
            <a:r>
              <a:rPr lang="en-US" b="1" u="sng" dirty="0">
                <a:solidFill>
                  <a:schemeClr val="tx1"/>
                </a:solidFill>
              </a:rPr>
              <a:t>as flour or batter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Greater surface area exposed to oxygen</a:t>
            </a:r>
            <a:r>
              <a:rPr lang="en-US" b="1" dirty="0">
                <a:solidFill>
                  <a:schemeClr val="tx1"/>
                </a:solidFill>
              </a:rPr>
              <a:t>  [</a:t>
            </a:r>
            <a:r>
              <a:rPr lang="en-US" b="1" u="sng" dirty="0">
                <a:solidFill>
                  <a:schemeClr val="tx1"/>
                </a:solidFill>
              </a:rPr>
              <a:t>air</a:t>
            </a:r>
            <a:r>
              <a:rPr lang="en-US" b="1" dirty="0">
                <a:solidFill>
                  <a:schemeClr val="tx1"/>
                </a:solidFill>
              </a:rPr>
              <a:t>].</a:t>
            </a: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Starts to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b="1" u="sng" dirty="0">
                <a:solidFill>
                  <a:schemeClr val="tx1"/>
                </a:solidFill>
              </a:rPr>
              <a:t>foam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/>
              <a:t>Functions of Fat in Food Preparation  </a:t>
            </a:r>
            <a:r>
              <a:rPr lang="en-US" b="1" dirty="0"/>
              <a:t>Cont’d.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8305800" cy="4038600"/>
          </a:xfrm>
        </p:spPr>
        <p:txBody>
          <a:bodyPr>
            <a:normAutofit fontScale="77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Fat controls crystallization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Crystal formation </a:t>
            </a:r>
            <a:r>
              <a:rPr lang="en-US" b="1" u="sng" dirty="0">
                <a:solidFill>
                  <a:schemeClr val="tx1"/>
                </a:solidFill>
              </a:rPr>
              <a:t>in ice-cream</a:t>
            </a:r>
            <a:r>
              <a:rPr lang="en-US" dirty="0">
                <a:solidFill>
                  <a:schemeClr val="tx1"/>
                </a:solidFill>
              </a:rPr>
              <a:t> is </a:t>
            </a:r>
          </a:p>
          <a:p>
            <a:pPr lvl="2" algn="l"/>
            <a:r>
              <a:rPr lang="en-US" dirty="0">
                <a:solidFill>
                  <a:schemeClr val="tx1"/>
                </a:solidFill>
              </a:rPr>
              <a:t>controlled </a:t>
            </a:r>
            <a:r>
              <a:rPr lang="en-US" b="1" u="sng" dirty="0">
                <a:solidFill>
                  <a:schemeClr val="tx1"/>
                </a:solidFill>
              </a:rPr>
              <a:t>in part by the fat in </a:t>
            </a:r>
          </a:p>
          <a:p>
            <a:pPr lvl="2" algn="l"/>
            <a:r>
              <a:rPr lang="en-US" b="1" u="sng" dirty="0">
                <a:solidFill>
                  <a:schemeClr val="tx1"/>
                </a:solidFill>
              </a:rPr>
              <a:t>dairy products such as milk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Fat adds moistness</a:t>
            </a:r>
            <a:r>
              <a:rPr lang="en-US" dirty="0">
                <a:solidFill>
                  <a:schemeClr val="tx1"/>
                </a:solidFill>
              </a:rPr>
              <a:t>: 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Meat</a:t>
            </a: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u="sng" dirty="0">
                <a:solidFill>
                  <a:schemeClr val="tx1"/>
                </a:solidFill>
              </a:rPr>
              <a:t>moistness</a:t>
            </a:r>
            <a:r>
              <a:rPr lang="en-US" dirty="0">
                <a:solidFill>
                  <a:schemeClr val="tx1"/>
                </a:solidFill>
              </a:rPr>
              <a:t> is in part </a:t>
            </a:r>
            <a:r>
              <a:rPr lang="en-US" u="sng" dirty="0">
                <a:solidFill>
                  <a:schemeClr val="tx1"/>
                </a:solidFill>
              </a:rPr>
              <a:t>due</a:t>
            </a:r>
            <a:r>
              <a:rPr lang="en-US" dirty="0">
                <a:solidFill>
                  <a:schemeClr val="tx1"/>
                </a:solidFill>
              </a:rPr>
              <a:t> to its </a:t>
            </a:r>
            <a:r>
              <a:rPr lang="en-US" u="sng" dirty="0">
                <a:solidFill>
                  <a:schemeClr val="tx1"/>
                </a:solidFill>
              </a:rPr>
              <a:t>fat content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Fat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a major component  of </a:t>
            </a:r>
            <a:r>
              <a:rPr lang="en-US" b="1" u="sng" dirty="0">
                <a:solidFill>
                  <a:schemeClr val="tx1"/>
                </a:solidFill>
              </a:rPr>
              <a:t>emulsions in salad dressings</a:t>
            </a:r>
            <a:r>
              <a:rPr lang="en-US" b="1" dirty="0">
                <a:solidFill>
                  <a:schemeClr val="tx1"/>
                </a:solidFill>
              </a:rPr>
              <a:t>: 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Such as </a:t>
            </a:r>
            <a:r>
              <a:rPr lang="en-US" b="1" u="sng" dirty="0">
                <a:solidFill>
                  <a:schemeClr val="tx1"/>
                </a:solidFill>
              </a:rPr>
              <a:t>mayonnaise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which is an Emulsion.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37" y="1877352"/>
            <a:ext cx="3288063" cy="246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8636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pPr lvl="0"/>
            <a:r>
              <a:rPr lang="en-US" b="1" u="sng" dirty="0"/>
              <a:t>Low Fat Food Preparation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763000" cy="54864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Natural way</a:t>
            </a:r>
            <a:r>
              <a:rPr lang="en-US" dirty="0">
                <a:solidFill>
                  <a:schemeClr val="tx1"/>
                </a:solidFill>
              </a:rPr>
              <a:t> :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Through </a:t>
            </a:r>
            <a:r>
              <a:rPr lang="en-US" b="1" u="sng" dirty="0">
                <a:solidFill>
                  <a:schemeClr val="tx1"/>
                </a:solidFill>
              </a:rPr>
              <a:t>stir frying</a:t>
            </a:r>
            <a:r>
              <a:rPr lang="en-US" dirty="0">
                <a:solidFill>
                  <a:schemeClr val="tx1"/>
                </a:solidFill>
              </a:rPr>
              <a:t> and/or </a:t>
            </a:r>
            <a:r>
              <a:rPr lang="en-US" b="1" u="sng" dirty="0" err="1">
                <a:solidFill>
                  <a:schemeClr val="tx1"/>
                </a:solidFill>
              </a:rPr>
              <a:t>saute’ing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 the </a:t>
            </a:r>
            <a:r>
              <a:rPr lang="en-US" b="1" u="sng" dirty="0">
                <a:solidFill>
                  <a:schemeClr val="tx1"/>
                </a:solidFill>
              </a:rPr>
              <a:t>use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b="1" u="sng" dirty="0">
                <a:solidFill>
                  <a:schemeClr val="tx1"/>
                </a:solidFill>
              </a:rPr>
              <a:t>less</a:t>
            </a:r>
            <a:r>
              <a:rPr lang="en-US" dirty="0">
                <a:solidFill>
                  <a:schemeClr val="tx1"/>
                </a:solidFill>
              </a:rPr>
              <a:t> fats (</a:t>
            </a:r>
            <a:r>
              <a:rPr lang="en-US" b="1" u="sng" dirty="0">
                <a:solidFill>
                  <a:schemeClr val="tx1"/>
                </a:solidFill>
              </a:rPr>
              <a:t>oils</a:t>
            </a:r>
            <a:r>
              <a:rPr lang="en-US" dirty="0">
                <a:solidFill>
                  <a:schemeClr val="tx1"/>
                </a:solidFill>
              </a:rPr>
              <a:t>, etc.).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Un-natural  way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Through the use of </a:t>
            </a:r>
            <a:r>
              <a:rPr lang="en-US" b="1" u="sng" dirty="0">
                <a:solidFill>
                  <a:schemeClr val="tx1"/>
                </a:solidFill>
              </a:rPr>
              <a:t>fat replacers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4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n-US" b="1" u="sng" dirty="0"/>
              <a:t>Types of fat replacers</a:t>
            </a:r>
            <a:r>
              <a:rPr lang="en-US" b="1" dirty="0"/>
              <a:t> </a:t>
            </a:r>
            <a:r>
              <a:rPr lang="en-US" dirty="0"/>
              <a:t>used in </a:t>
            </a:r>
            <a:r>
              <a:rPr lang="en-US" u="sng" dirty="0"/>
              <a:t>reduced fat products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763000" cy="4724400"/>
          </a:xfrm>
        </p:spPr>
        <p:txBody>
          <a:bodyPr>
            <a:normAutofit fontScale="92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Fat based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0" algn="l"/>
            <a:endParaRPr lang="en-US" sz="2400" dirty="0">
              <a:solidFill>
                <a:schemeClr val="tx1"/>
              </a:solidFill>
            </a:endParaRP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1.  Those that </a:t>
            </a:r>
            <a:r>
              <a:rPr lang="en-US" b="1" u="sng" dirty="0">
                <a:solidFill>
                  <a:srgbClr val="00B050"/>
                </a:solidFill>
              </a:rPr>
              <a:t>do not provide calories</a:t>
            </a:r>
            <a:r>
              <a:rPr lang="en-US" dirty="0">
                <a:solidFill>
                  <a:srgbClr val="00B050"/>
                </a:solidFill>
              </a:rPr>
              <a:t>     </a:t>
            </a:r>
            <a:r>
              <a:rPr lang="en-US" dirty="0">
                <a:solidFill>
                  <a:schemeClr val="tx1"/>
                </a:solidFill>
              </a:rPr>
              <a:t>because they are </a:t>
            </a:r>
          </a:p>
          <a:p>
            <a:pPr lvl="2" algn="l"/>
            <a:r>
              <a:rPr lang="en-US" sz="2800" b="1" u="sng" dirty="0">
                <a:solidFill>
                  <a:srgbClr val="FF0000"/>
                </a:solidFill>
              </a:rPr>
              <a:t>not digested or absorbed</a:t>
            </a:r>
            <a:r>
              <a:rPr lang="en-US" sz="2800" b="1" u="sng" dirty="0">
                <a:solidFill>
                  <a:schemeClr val="tx1"/>
                </a:solidFill>
              </a:rPr>
              <a:t> into the blood</a:t>
            </a:r>
            <a:endParaRPr lang="en-US" sz="2800" dirty="0">
              <a:solidFill>
                <a:schemeClr val="tx1"/>
              </a:solidFill>
            </a:endParaRP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Can be used in frying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       </a:t>
            </a:r>
            <a:r>
              <a:rPr lang="en-US" sz="3200" dirty="0">
                <a:solidFill>
                  <a:schemeClr val="tx1"/>
                </a:solidFill>
              </a:rPr>
              <a:t>e.g.</a:t>
            </a:r>
            <a:endParaRPr lang="en-US" dirty="0">
              <a:solidFill>
                <a:schemeClr val="tx1"/>
              </a:solidFill>
            </a:endParaRPr>
          </a:p>
          <a:p>
            <a:pPr marL="1371600" lvl="2" indent="-457200" algn="l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Trade name </a:t>
            </a:r>
            <a:r>
              <a:rPr lang="en-US" b="1" u="sng" dirty="0">
                <a:solidFill>
                  <a:schemeClr val="tx1"/>
                </a:solidFill>
              </a:rPr>
              <a:t>like</a:t>
            </a:r>
            <a:r>
              <a:rPr lang="en-US" b="1" dirty="0">
                <a:solidFill>
                  <a:schemeClr val="tx1"/>
                </a:solidFill>
              </a:rPr>
              <a:t> :   </a:t>
            </a:r>
            <a:r>
              <a:rPr lang="en-US" sz="3000" b="1" u="sng" dirty="0">
                <a:solidFill>
                  <a:schemeClr val="tx1"/>
                </a:solidFill>
              </a:rPr>
              <a:t>Olestra</a:t>
            </a:r>
            <a:r>
              <a:rPr lang="en-US" sz="3000" b="1" dirty="0">
                <a:solidFill>
                  <a:schemeClr val="tx1"/>
                </a:solidFill>
              </a:rPr>
              <a:t>, </a:t>
            </a:r>
            <a:r>
              <a:rPr lang="en-US" sz="3000" b="1" u="sng" dirty="0">
                <a:solidFill>
                  <a:schemeClr val="tx1"/>
                </a:solidFill>
              </a:rPr>
              <a:t>O lean</a:t>
            </a:r>
            <a:endParaRPr lang="en-US" sz="3000" dirty="0">
              <a:solidFill>
                <a:schemeClr val="tx1"/>
              </a:solidFill>
            </a:endParaRP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2.   Those that </a:t>
            </a:r>
            <a:r>
              <a:rPr lang="en-US" b="1" u="sng" dirty="0">
                <a:solidFill>
                  <a:schemeClr val="tx1"/>
                </a:solidFill>
              </a:rPr>
              <a:t>provide fewer calories</a:t>
            </a:r>
            <a:r>
              <a:rPr lang="en-US" dirty="0">
                <a:solidFill>
                  <a:schemeClr val="tx1"/>
                </a:solidFill>
              </a:rPr>
              <a:t>       </a:t>
            </a:r>
            <a:r>
              <a:rPr lang="en-US" sz="3200" dirty="0">
                <a:solidFill>
                  <a:schemeClr val="tx1"/>
                </a:solidFill>
              </a:rPr>
              <a:t>e.g.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1371600" lvl="2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Trade name: </a:t>
            </a:r>
            <a:r>
              <a:rPr lang="en-US" sz="3000" b="1" u="sng" dirty="0" err="1">
                <a:solidFill>
                  <a:schemeClr val="tx1"/>
                </a:solidFill>
              </a:rPr>
              <a:t>Salatrim</a:t>
            </a:r>
            <a:r>
              <a:rPr lang="en-US" dirty="0">
                <a:solidFill>
                  <a:schemeClr val="tx1"/>
                </a:solidFill>
              </a:rPr>
              <a:t> which is </a:t>
            </a:r>
            <a:r>
              <a:rPr lang="en-US" b="1" u="sng" dirty="0">
                <a:solidFill>
                  <a:schemeClr val="tx1"/>
                </a:solidFill>
              </a:rPr>
              <a:t>used in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b="1" u="sng" dirty="0">
                <a:solidFill>
                  <a:schemeClr val="tx1"/>
                </a:solidFill>
              </a:rPr>
              <a:t>confectionaries</a:t>
            </a:r>
            <a:r>
              <a:rPr lang="en-US" dirty="0">
                <a:solidFill>
                  <a:schemeClr val="tx1"/>
                </a:solidFill>
              </a:rPr>
              <a:t>,     </a:t>
            </a:r>
            <a:r>
              <a:rPr lang="en-US" b="1" u="sng" dirty="0">
                <a:solidFill>
                  <a:schemeClr val="tx1"/>
                </a:solidFill>
              </a:rPr>
              <a:t>baked products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b="1" u="sng" dirty="0">
                <a:solidFill>
                  <a:schemeClr val="tx1"/>
                </a:solidFill>
              </a:rPr>
              <a:t>some dairy products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463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1"/>
            <a:ext cx="7772400" cy="838200"/>
          </a:xfrm>
        </p:spPr>
        <p:txBody>
          <a:bodyPr/>
          <a:lstStyle/>
          <a:p>
            <a:r>
              <a:rPr lang="en-US" sz="2800" dirty="0"/>
              <a:t>Types of Fat Replacers  </a:t>
            </a:r>
            <a:r>
              <a:rPr lang="en-US" b="1" u="sng" dirty="0"/>
              <a:t>Cont’d</a:t>
            </a:r>
            <a:r>
              <a:rPr lang="en-US" b="1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763000" cy="5257800"/>
          </a:xfrm>
        </p:spPr>
        <p:txBody>
          <a:bodyPr>
            <a:normAutofit fontScale="850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CHO based</a:t>
            </a:r>
            <a:r>
              <a:rPr lang="en-US" dirty="0">
                <a:solidFill>
                  <a:schemeClr val="tx1"/>
                </a:solidFill>
              </a:rPr>
              <a:t>: </a:t>
            </a:r>
            <a:endParaRPr lang="en-US" sz="24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These are </a:t>
            </a:r>
            <a:r>
              <a:rPr lang="en-US" b="1" u="sng" dirty="0">
                <a:solidFill>
                  <a:schemeClr val="tx1"/>
                </a:solidFill>
              </a:rPr>
              <a:t>derived from CHOs like</a:t>
            </a:r>
            <a:r>
              <a:rPr lang="en-US" b="1" dirty="0">
                <a:solidFill>
                  <a:schemeClr val="tx1"/>
                </a:solidFill>
              </a:rPr>
              <a:t>:  </a:t>
            </a:r>
            <a:r>
              <a:rPr lang="en-US" sz="3000" b="1" u="sng" dirty="0">
                <a:solidFill>
                  <a:schemeClr val="tx1"/>
                </a:solidFill>
              </a:rPr>
              <a:t>cellulose</a:t>
            </a:r>
            <a:r>
              <a:rPr lang="en-US" b="1" dirty="0">
                <a:solidFill>
                  <a:schemeClr val="tx1"/>
                </a:solidFill>
              </a:rPr>
              <a:t>,             </a:t>
            </a:r>
            <a:r>
              <a:rPr lang="en-US" sz="3000" b="1" u="sng" dirty="0" err="1">
                <a:solidFill>
                  <a:schemeClr val="tx1"/>
                </a:solidFill>
              </a:rPr>
              <a:t>malto-dextrins</a:t>
            </a:r>
            <a:r>
              <a:rPr lang="en-US" dirty="0">
                <a:solidFill>
                  <a:schemeClr val="tx1"/>
                </a:solidFill>
              </a:rPr>
              <a:t>  (</a:t>
            </a:r>
            <a:r>
              <a:rPr lang="en-US" sz="2000" dirty="0">
                <a:solidFill>
                  <a:schemeClr val="tx1"/>
                </a:solidFill>
              </a:rPr>
              <a:t>oligosaccharides having 3-9 monosaccharide units</a:t>
            </a:r>
            <a:r>
              <a:rPr lang="en-US" dirty="0">
                <a:solidFill>
                  <a:schemeClr val="tx1"/>
                </a:solidFill>
              </a:rPr>
              <a:t>),    </a:t>
            </a:r>
            <a:r>
              <a:rPr lang="en-US" sz="3000" b="1" u="sng" dirty="0">
                <a:solidFill>
                  <a:schemeClr val="tx1"/>
                </a:solidFill>
              </a:rPr>
              <a:t>gums</a:t>
            </a:r>
            <a:r>
              <a:rPr lang="en-US" b="1" dirty="0">
                <a:solidFill>
                  <a:schemeClr val="tx1"/>
                </a:solidFill>
              </a:rPr>
              <a:t>,  </a:t>
            </a:r>
            <a:r>
              <a:rPr lang="en-US" sz="3000" b="1" u="sng" dirty="0">
                <a:solidFill>
                  <a:schemeClr val="tx1"/>
                </a:solidFill>
              </a:rPr>
              <a:t>modified starches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sz="3000" b="1" u="sng" dirty="0">
                <a:solidFill>
                  <a:schemeClr val="tx1"/>
                </a:solidFill>
              </a:rPr>
              <a:t>pectin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b="1" u="sng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Functions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Thickeners</a:t>
            </a:r>
            <a:endParaRPr lang="ar-SA" b="1" dirty="0">
              <a:solidFill>
                <a:schemeClr val="tx1"/>
              </a:solidFill>
            </a:endParaRP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Stabilizers</a:t>
            </a:r>
            <a:endParaRPr lang="en-US" sz="1800" dirty="0">
              <a:solidFill>
                <a:schemeClr val="tx1"/>
              </a:solidFill>
            </a:endParaRP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Add form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and structure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Hold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water</a:t>
            </a:r>
            <a:endParaRPr lang="en-US" sz="1600" dirty="0">
              <a:solidFill>
                <a:schemeClr val="tx1"/>
              </a:solidFill>
            </a:endParaRP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Act as emulsifiers</a:t>
            </a:r>
            <a:endParaRPr lang="en-US" sz="1600" dirty="0">
              <a:solidFill>
                <a:schemeClr val="tx1"/>
              </a:solidFill>
            </a:endParaRP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Used in salad dressings</a:t>
            </a:r>
            <a:r>
              <a:rPr lang="en-US" b="1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margarines</a:t>
            </a:r>
            <a:endParaRPr lang="en-US" sz="1800" dirty="0">
              <a:solidFill>
                <a:schemeClr val="tx1"/>
              </a:solidFill>
            </a:endParaRP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Trade names</a:t>
            </a:r>
            <a:r>
              <a:rPr lang="en-US" dirty="0">
                <a:solidFill>
                  <a:schemeClr val="tx1"/>
                </a:solidFill>
              </a:rPr>
              <a:t> : E.g. </a:t>
            </a:r>
            <a:r>
              <a:rPr lang="en-US" b="1" u="sng" dirty="0">
                <a:solidFill>
                  <a:schemeClr val="tx1"/>
                </a:solidFill>
              </a:rPr>
              <a:t>Z-Trim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ar-SA" dirty="0">
                <a:solidFill>
                  <a:schemeClr val="tx1"/>
                </a:solidFill>
              </a:rPr>
              <a:t>  </a:t>
            </a:r>
            <a:r>
              <a:rPr lang="en-US" b="1" u="sng" dirty="0">
                <a:solidFill>
                  <a:schemeClr val="tx1"/>
                </a:solidFill>
              </a:rPr>
              <a:t>Nu-Trim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ar-SA" dirty="0">
                <a:solidFill>
                  <a:schemeClr val="tx1"/>
                </a:solidFill>
              </a:rPr>
              <a:t>  </a:t>
            </a:r>
            <a:r>
              <a:rPr lang="en-US" b="1" u="sng" dirty="0">
                <a:solidFill>
                  <a:schemeClr val="tx1"/>
                </a:solidFill>
              </a:rPr>
              <a:t>Soy-Trim</a:t>
            </a:r>
            <a:r>
              <a:rPr lang="en-US" dirty="0">
                <a:solidFill>
                  <a:schemeClr val="tx1"/>
                </a:solidFill>
              </a:rPr>
              <a:t>,    </a:t>
            </a:r>
            <a:r>
              <a:rPr lang="en-US" b="1" u="sng" dirty="0">
                <a:solidFill>
                  <a:schemeClr val="tx1"/>
                </a:solidFill>
              </a:rPr>
              <a:t>Rice-Trim</a:t>
            </a:r>
            <a:r>
              <a:rPr lang="en-US" dirty="0">
                <a:solidFill>
                  <a:schemeClr val="tx1"/>
                </a:solidFill>
              </a:rPr>
              <a:t> etc.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741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sz="2800" dirty="0"/>
              <a:t>Types of Fat Replacers  </a:t>
            </a:r>
            <a:r>
              <a:rPr lang="en-US" b="1" u="sng" dirty="0"/>
              <a:t>Cont’d</a:t>
            </a:r>
            <a:r>
              <a:rPr lang="en-US" dirty="0"/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Protein based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en-US" sz="2400" dirty="0">
              <a:solidFill>
                <a:schemeClr val="tx1"/>
              </a:solidFill>
            </a:endParaRP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endParaRPr lang="en-US" b="1" u="sng" dirty="0">
              <a:solidFill>
                <a:schemeClr val="tx1"/>
              </a:solidFill>
            </a:endParaRP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sz="2800" b="1" u="sng" dirty="0">
                <a:solidFill>
                  <a:schemeClr val="tx1"/>
                </a:solidFill>
              </a:rPr>
              <a:t>Made using</a:t>
            </a:r>
            <a:r>
              <a:rPr lang="en-US" sz="2800" b="1" dirty="0">
                <a:solidFill>
                  <a:schemeClr val="tx1"/>
                </a:solidFill>
              </a:rPr>
              <a:t>:    </a:t>
            </a:r>
            <a:r>
              <a:rPr lang="en-US" sz="2800" b="1" u="sng" dirty="0">
                <a:solidFill>
                  <a:schemeClr val="tx1"/>
                </a:solidFill>
              </a:rPr>
              <a:t>egg</a:t>
            </a:r>
            <a:r>
              <a:rPr lang="en-US" sz="2800" b="1" dirty="0">
                <a:solidFill>
                  <a:schemeClr val="tx1"/>
                </a:solidFill>
              </a:rPr>
              <a:t>,      </a:t>
            </a:r>
            <a:r>
              <a:rPr lang="en-US" sz="2800" b="1" u="sng" dirty="0">
                <a:solidFill>
                  <a:schemeClr val="tx1"/>
                </a:solidFill>
              </a:rPr>
              <a:t>milk</a:t>
            </a:r>
            <a:r>
              <a:rPr lang="en-US" sz="2800" b="1" dirty="0">
                <a:solidFill>
                  <a:schemeClr val="tx1"/>
                </a:solidFill>
              </a:rPr>
              <a:t>,       </a:t>
            </a:r>
            <a:r>
              <a:rPr lang="en-US" sz="2800" b="1" u="sng" dirty="0">
                <a:solidFill>
                  <a:schemeClr val="tx1"/>
                </a:solidFill>
              </a:rPr>
              <a:t>whey</a:t>
            </a:r>
            <a:r>
              <a:rPr lang="en-US" sz="2800" b="1" dirty="0">
                <a:solidFill>
                  <a:schemeClr val="tx1"/>
                </a:solidFill>
              </a:rPr>
              <a:t>,        </a:t>
            </a:r>
            <a:r>
              <a:rPr lang="en-US" sz="2800" b="1" u="sng" dirty="0">
                <a:solidFill>
                  <a:schemeClr val="tx1"/>
                </a:solidFill>
              </a:rPr>
              <a:t>soy</a:t>
            </a:r>
            <a:r>
              <a:rPr lang="en-US" sz="2800" dirty="0">
                <a:solidFill>
                  <a:schemeClr val="tx1"/>
                </a:solidFill>
              </a:rPr>
              <a:t>,</a:t>
            </a:r>
            <a:r>
              <a:rPr lang="en-US" sz="2800" b="1" u="sng" dirty="0">
                <a:solidFill>
                  <a:schemeClr val="tx1"/>
                </a:solidFill>
              </a:rPr>
              <a:t>                     gelatin</a:t>
            </a:r>
            <a:r>
              <a:rPr lang="en-US" sz="2800" b="1" dirty="0">
                <a:solidFill>
                  <a:schemeClr val="tx1"/>
                </a:solidFill>
              </a:rPr>
              <a:t>,             </a:t>
            </a:r>
            <a:r>
              <a:rPr lang="en-US" sz="2800" b="1" u="sng" dirty="0">
                <a:solidFill>
                  <a:schemeClr val="tx1"/>
                </a:solidFill>
              </a:rPr>
              <a:t>gluten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endParaRPr lang="en-US" sz="2800" b="1" u="sng" dirty="0">
              <a:solidFill>
                <a:schemeClr val="tx1"/>
              </a:solidFill>
            </a:endParaRP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sz="2800" b="1" u="sng" dirty="0">
                <a:solidFill>
                  <a:schemeClr val="tx1"/>
                </a:solidFill>
              </a:rPr>
              <a:t>Used in</a:t>
            </a:r>
            <a:r>
              <a:rPr lang="en-US" sz="2800" dirty="0">
                <a:solidFill>
                  <a:schemeClr val="tx1"/>
                </a:solidFill>
              </a:rPr>
              <a:t> making products like </a:t>
            </a:r>
            <a:r>
              <a:rPr lang="en-US" sz="2800" b="1" u="sng" dirty="0">
                <a:solidFill>
                  <a:schemeClr val="tx1"/>
                </a:solidFill>
              </a:rPr>
              <a:t>frozen desserts</a:t>
            </a:r>
            <a:r>
              <a:rPr lang="en-US" sz="2800" b="1" dirty="0">
                <a:solidFill>
                  <a:schemeClr val="tx1"/>
                </a:solidFill>
              </a:rPr>
              <a:t>,</a:t>
            </a:r>
            <a:r>
              <a:rPr lang="en-US" sz="2800" b="1" u="sng" dirty="0">
                <a:solidFill>
                  <a:schemeClr val="tx1"/>
                </a:solidFill>
              </a:rPr>
              <a:t> yogurt</a:t>
            </a:r>
            <a:r>
              <a:rPr lang="en-US" sz="2800" dirty="0">
                <a:solidFill>
                  <a:schemeClr val="tx1"/>
                </a:solidFill>
              </a:rPr>
              <a:t> etc.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Trade name</a:t>
            </a:r>
            <a:r>
              <a:rPr lang="en-US" dirty="0">
                <a:solidFill>
                  <a:schemeClr val="tx1"/>
                </a:solidFill>
              </a:rPr>
              <a:t>  E.g. </a:t>
            </a:r>
            <a:r>
              <a:rPr lang="en-US" b="1" u="sng" dirty="0" err="1">
                <a:solidFill>
                  <a:schemeClr val="tx1"/>
                </a:solidFill>
              </a:rPr>
              <a:t>Simplesse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2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r>
              <a:rPr lang="en-US" b="1" dirty="0"/>
              <a:t>What is an Emulsion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0"/>
            <a:ext cx="8915400" cy="51816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An emulsion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Is a </a:t>
            </a:r>
            <a:r>
              <a:rPr lang="en-US" b="1" u="sng" dirty="0">
                <a:solidFill>
                  <a:schemeClr val="tx1"/>
                </a:solidFill>
              </a:rPr>
              <a:t>dispersion</a:t>
            </a:r>
            <a:r>
              <a:rPr lang="en-US" dirty="0">
                <a:solidFill>
                  <a:schemeClr val="tx1"/>
                </a:solidFill>
              </a:rPr>
              <a:t> of two substances that </a:t>
            </a:r>
            <a:r>
              <a:rPr lang="en-US" b="1" u="sng" dirty="0">
                <a:solidFill>
                  <a:schemeClr val="tx1"/>
                </a:solidFill>
              </a:rPr>
              <a:t>ordinarily do not mix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Function of the emulsifying agent</a:t>
            </a:r>
            <a:r>
              <a:rPr lang="en-US" b="1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Is 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substance that forms </a:t>
            </a:r>
            <a:r>
              <a:rPr lang="en-US" b="1" u="sng" dirty="0">
                <a:solidFill>
                  <a:schemeClr val="tx1"/>
                </a:solidFill>
              </a:rPr>
              <a:t>a bridge between 2 immiscible liquids</a:t>
            </a:r>
            <a:r>
              <a:rPr lang="en-US" dirty="0">
                <a:solidFill>
                  <a:schemeClr val="tx1"/>
                </a:solidFill>
              </a:rPr>
              <a:t>      such as </a:t>
            </a:r>
            <a:r>
              <a:rPr lang="en-US" b="1" u="sng" dirty="0">
                <a:solidFill>
                  <a:schemeClr val="tx1"/>
                </a:solidFill>
              </a:rPr>
              <a:t>oil and water</a:t>
            </a:r>
            <a:r>
              <a:rPr lang="en-US" dirty="0">
                <a:solidFill>
                  <a:schemeClr val="tx1"/>
                </a:solidFill>
              </a:rPr>
              <a:t>    or       </a:t>
            </a:r>
            <a:r>
              <a:rPr lang="en-US" b="1" u="sng" dirty="0">
                <a:solidFill>
                  <a:schemeClr val="tx1"/>
                </a:solidFill>
              </a:rPr>
              <a:t>oil and vinegar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   [which do not mix].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4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/>
          <a:lstStyle/>
          <a:p>
            <a:r>
              <a:rPr lang="en-US" b="1" dirty="0"/>
              <a:t>Natural &amp; Prepared Emulsions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458200" cy="5105400"/>
          </a:xfrm>
        </p:spPr>
        <p:txBody>
          <a:bodyPr>
            <a:normAutofit fontScale="85000" lnSpcReduction="20000"/>
          </a:bodyPr>
          <a:lstStyle/>
          <a:p>
            <a:pPr lvl="0" algn="l"/>
            <a:r>
              <a:rPr lang="en-US" b="1" u="sng" dirty="0">
                <a:solidFill>
                  <a:schemeClr val="tx1"/>
                </a:solidFill>
              </a:rPr>
              <a:t>Emulsions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b="1" u="sng" dirty="0">
                <a:solidFill>
                  <a:schemeClr val="tx1"/>
                </a:solidFill>
              </a:rPr>
              <a:t>found naturally</a:t>
            </a:r>
            <a:r>
              <a:rPr lang="en-US" dirty="0">
                <a:solidFill>
                  <a:schemeClr val="tx1"/>
                </a:solidFill>
              </a:rPr>
              <a:t> in foods </a:t>
            </a:r>
            <a:r>
              <a:rPr lang="en-US" b="1" u="sng" dirty="0">
                <a:solidFill>
                  <a:schemeClr val="tx1"/>
                </a:solidFill>
              </a:rPr>
              <a:t>such as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Fat is dispersed      in the watery portion</a:t>
            </a:r>
            <a:r>
              <a:rPr lang="en-US" dirty="0">
                <a:solidFill>
                  <a:schemeClr val="tx1"/>
                </a:solidFill>
              </a:rPr>
              <a:t> of the food  such as in </a:t>
            </a:r>
            <a:r>
              <a:rPr lang="en-US" b="1" u="sng" dirty="0">
                <a:solidFill>
                  <a:schemeClr val="tx1"/>
                </a:solidFill>
              </a:rPr>
              <a:t>milk</a:t>
            </a:r>
            <a:r>
              <a:rPr lang="en-US" dirty="0">
                <a:solidFill>
                  <a:schemeClr val="tx1"/>
                </a:solidFill>
              </a:rPr>
              <a:t>, cream, </a:t>
            </a:r>
            <a:r>
              <a:rPr lang="en-US" b="1" u="sng" dirty="0">
                <a:solidFill>
                  <a:schemeClr val="tx1"/>
                </a:solidFill>
              </a:rPr>
              <a:t>egg yolk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Water is dispersed            in the fat</a:t>
            </a:r>
            <a:r>
              <a:rPr lang="en-US" dirty="0">
                <a:solidFill>
                  <a:schemeClr val="tx1"/>
                </a:solidFill>
              </a:rPr>
              <a:t>: such as in </a:t>
            </a:r>
            <a:r>
              <a:rPr lang="en-US" b="1" u="sng" dirty="0">
                <a:solidFill>
                  <a:schemeClr val="tx1"/>
                </a:solidFill>
              </a:rPr>
              <a:t>butter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Can be prepared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Fat is dispersed in water</a:t>
            </a:r>
            <a:r>
              <a:rPr lang="en-US" dirty="0">
                <a:solidFill>
                  <a:schemeClr val="tx1"/>
                </a:solidFill>
              </a:rPr>
              <a:t>:  like when making     </a:t>
            </a:r>
            <a:r>
              <a:rPr lang="en-US" b="1" dirty="0">
                <a:solidFill>
                  <a:schemeClr val="tx1"/>
                </a:solidFill>
              </a:rPr>
              <a:t>salad dressings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sauces</a:t>
            </a:r>
            <a:r>
              <a:rPr lang="en-US" dirty="0">
                <a:solidFill>
                  <a:schemeClr val="tx1"/>
                </a:solidFill>
              </a:rPr>
              <a:t>   and    </a:t>
            </a:r>
            <a:r>
              <a:rPr lang="en-US" b="1" dirty="0">
                <a:solidFill>
                  <a:schemeClr val="tx1"/>
                </a:solidFill>
              </a:rPr>
              <a:t>gravies</a:t>
            </a:r>
            <a:r>
              <a:rPr lang="en-US" dirty="0">
                <a:solidFill>
                  <a:schemeClr val="tx1"/>
                </a:solidFill>
              </a:rPr>
              <a:t>,   </a:t>
            </a:r>
            <a:r>
              <a:rPr lang="en-US" b="1" dirty="0">
                <a:solidFill>
                  <a:schemeClr val="tx1"/>
                </a:solidFill>
              </a:rPr>
              <a:t>puddings</a:t>
            </a:r>
            <a:r>
              <a:rPr lang="en-US" dirty="0">
                <a:solidFill>
                  <a:schemeClr val="tx1"/>
                </a:solidFill>
              </a:rPr>
              <a:t>,     </a:t>
            </a:r>
            <a:r>
              <a:rPr lang="en-US" b="1" dirty="0">
                <a:solidFill>
                  <a:schemeClr val="tx1"/>
                </a:solidFill>
              </a:rPr>
              <a:t>cream soups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Water is dispersed in the fat</a:t>
            </a:r>
            <a:r>
              <a:rPr lang="en-US" dirty="0">
                <a:solidFill>
                  <a:schemeClr val="tx1"/>
                </a:solidFill>
              </a:rPr>
              <a:t> such as in      </a:t>
            </a:r>
            <a:r>
              <a:rPr lang="en-US" b="1" dirty="0">
                <a:solidFill>
                  <a:schemeClr val="tx1"/>
                </a:solidFill>
              </a:rPr>
              <a:t>margarine</a:t>
            </a:r>
            <a:r>
              <a:rPr lang="en-US" dirty="0">
                <a:solidFill>
                  <a:schemeClr val="tx1"/>
                </a:solidFill>
              </a:rPr>
              <a:t>,    </a:t>
            </a:r>
            <a:r>
              <a:rPr lang="en-US" b="1" dirty="0">
                <a:solidFill>
                  <a:schemeClr val="tx1"/>
                </a:solidFill>
              </a:rPr>
              <a:t>mayonnaise.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40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3545</TotalTime>
  <Words>4331</Words>
  <Application>Microsoft Office PowerPoint</Application>
  <PresentationFormat>On-screen Show (4:3)</PresentationFormat>
  <Paragraphs>833</Paragraphs>
  <Slides>73</Slides>
  <Notes>73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Calibri</vt:lpstr>
      <vt:lpstr>Courier New</vt:lpstr>
      <vt:lpstr>Symbol</vt:lpstr>
      <vt:lpstr>Wingdings</vt:lpstr>
      <vt:lpstr>Office Theme</vt:lpstr>
      <vt:lpstr>Document</vt:lpstr>
      <vt:lpstr>Chapter 10   </vt:lpstr>
      <vt:lpstr>Types of Fat</vt:lpstr>
      <vt:lpstr>Types of Fat  Cont’d.</vt:lpstr>
      <vt:lpstr>Fats  from the Nutritional Viewpoint</vt:lpstr>
      <vt:lpstr>Functions of Fat in Food Preparation</vt:lpstr>
      <vt:lpstr>Functions of Fat in Food Preparation  Cont’d.</vt:lpstr>
      <vt:lpstr>Functions of Fat in Food Preparation  Cont’d.</vt:lpstr>
      <vt:lpstr>What is an Emulsion</vt:lpstr>
      <vt:lpstr>Natural &amp; Prepared Emulsions</vt:lpstr>
      <vt:lpstr>Mayonnaise Ingredients</vt:lpstr>
      <vt:lpstr>Types of Prepared Emulsions</vt:lpstr>
      <vt:lpstr>Properties of Fat</vt:lpstr>
      <vt:lpstr>Factors that Affect the Melting Point of Fats Solid vs. Liquid</vt:lpstr>
      <vt:lpstr>Factors that Affect the Melting Point of Fats Solid vs. Liquid   Cont’d.</vt:lpstr>
      <vt:lpstr>Factors that Affect the Melting Point of Fats Solid vs. Liquid  Cont’d.</vt:lpstr>
      <vt:lpstr>Smoke point</vt:lpstr>
      <vt:lpstr>Smoke Point Cont’d.  </vt:lpstr>
      <vt:lpstr>Smoke Point Cont’d.</vt:lpstr>
      <vt:lpstr>Flash Point</vt:lpstr>
      <vt:lpstr>Plasticity of Fats</vt:lpstr>
      <vt:lpstr>Flavor of Fat</vt:lpstr>
      <vt:lpstr>Types of Fats</vt:lpstr>
      <vt:lpstr>1. Natural Fats</vt:lpstr>
      <vt:lpstr>Natural Fats  Cont’d. </vt:lpstr>
      <vt:lpstr>2. Processed Fats</vt:lpstr>
      <vt:lpstr>Hydrogenation Process</vt:lpstr>
      <vt:lpstr>Result of Hydrogenation Process</vt:lpstr>
      <vt:lpstr>Trans-Fatty Acids and Health</vt:lpstr>
      <vt:lpstr>Sources of Trans Fats </vt:lpstr>
      <vt:lpstr>Re-esterification</vt:lpstr>
      <vt:lpstr>Re-esterification Process</vt:lpstr>
      <vt:lpstr> Why Change Oils into Plastic Fats such as Shortening ? </vt:lpstr>
      <vt:lpstr>Examples of Plastic Fats</vt:lpstr>
      <vt:lpstr>Types of Margarines </vt:lpstr>
      <vt:lpstr>Types of Margarines  Cont’d.</vt:lpstr>
      <vt:lpstr>Types of Margarines  Cont’d.  </vt:lpstr>
      <vt:lpstr>Oil Processing</vt:lpstr>
      <vt:lpstr>Crude Oil Cont’d.</vt:lpstr>
      <vt:lpstr>3. Refined Fats</vt:lpstr>
      <vt:lpstr>Winterized Oils</vt:lpstr>
      <vt:lpstr>Types of Oils and their Use</vt:lpstr>
      <vt:lpstr>Types of Oils and their Use  Cont’d.</vt:lpstr>
      <vt:lpstr>Types of Oils and their Use  Cont’d</vt:lpstr>
      <vt:lpstr>Types of Oils and their Use  Cont’d.</vt:lpstr>
      <vt:lpstr>Types of Oils and their Use  Cont’d.</vt:lpstr>
      <vt:lpstr>Types of Oils and their Use  Cont’d.</vt:lpstr>
      <vt:lpstr>Types of Oils and their Use  Cont’d.</vt:lpstr>
      <vt:lpstr>Types &amp; Processing Methods of Olive Oil</vt:lpstr>
      <vt:lpstr>Types &amp; Processing Methods of Olive Oil  Cont’d.</vt:lpstr>
      <vt:lpstr>Methods of Testing Olive Oil</vt:lpstr>
      <vt:lpstr>Quantitative analysis of Olive Oil </vt:lpstr>
      <vt:lpstr>Quantitative analysis of Olive Oil Cont’d.</vt:lpstr>
      <vt:lpstr>Quantitative Analysis Interpretation </vt:lpstr>
      <vt:lpstr>Qualitative Analysis of Olive Oil</vt:lpstr>
      <vt:lpstr>Commercial Grades of Olive Oil</vt:lpstr>
      <vt:lpstr>Commercial Grades of Olive Oil  Cont’d.</vt:lpstr>
      <vt:lpstr>Commercial Grades of Olive Oil  Cont’d.  </vt:lpstr>
      <vt:lpstr>Commercial Grades of Olive Oil  Cont’d.</vt:lpstr>
      <vt:lpstr>Commercial Grades of Olive Oil  Cont’d.</vt:lpstr>
      <vt:lpstr>Tropical Oils</vt:lpstr>
      <vt:lpstr>Tropical Oils  Cont’d. </vt:lpstr>
      <vt:lpstr>New Oils</vt:lpstr>
      <vt:lpstr>Fat Deterioration </vt:lpstr>
      <vt:lpstr>The Clipping Action</vt:lpstr>
      <vt:lpstr>PowerPoint Presentation</vt:lpstr>
      <vt:lpstr>Fat Protection against Rancidity</vt:lpstr>
      <vt:lpstr>Selection of Fats for </vt:lpstr>
      <vt:lpstr>PowerPoint Presentation</vt:lpstr>
      <vt:lpstr>  When should frying oil be changed? Frying     </vt:lpstr>
      <vt:lpstr>Low Fat Food Preparation </vt:lpstr>
      <vt:lpstr>Types of fat replacers used in reduced fat products </vt:lpstr>
      <vt:lpstr>Types of Fat Replacers  Cont’d.</vt:lpstr>
      <vt:lpstr>Types of Fat Replacers  Cont’d.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1950</dc:creator>
  <cp:lastModifiedBy>Ola Hammad</cp:lastModifiedBy>
  <cp:revision>198</cp:revision>
  <dcterms:created xsi:type="dcterms:W3CDTF">2006-08-16T00:00:00Z</dcterms:created>
  <dcterms:modified xsi:type="dcterms:W3CDTF">2021-11-05T10:25:42Z</dcterms:modified>
</cp:coreProperties>
</file>