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handoutMasterIdLst>
    <p:handoutMasterId r:id="rId40"/>
  </p:handoutMasterIdLst>
  <p:sldIdLst>
    <p:sldId id="277" r:id="rId3"/>
    <p:sldId id="278" r:id="rId4"/>
    <p:sldId id="279" r:id="rId5"/>
    <p:sldId id="286" r:id="rId6"/>
    <p:sldId id="287" r:id="rId7"/>
    <p:sldId id="288" r:id="rId8"/>
    <p:sldId id="289" r:id="rId9"/>
    <p:sldId id="291" r:id="rId10"/>
    <p:sldId id="290" r:id="rId11"/>
    <p:sldId id="280" r:id="rId12"/>
    <p:sldId id="292" r:id="rId13"/>
    <p:sldId id="293" r:id="rId14"/>
    <p:sldId id="294" r:id="rId15"/>
    <p:sldId id="295" r:id="rId16"/>
    <p:sldId id="281" r:id="rId17"/>
    <p:sldId id="296" r:id="rId18"/>
    <p:sldId id="297" r:id="rId19"/>
    <p:sldId id="282" r:id="rId20"/>
    <p:sldId id="298" r:id="rId21"/>
    <p:sldId id="300" r:id="rId22"/>
    <p:sldId id="299" r:id="rId23"/>
    <p:sldId id="302" r:id="rId24"/>
    <p:sldId id="301" r:id="rId25"/>
    <p:sldId id="303" r:id="rId26"/>
    <p:sldId id="304" r:id="rId27"/>
    <p:sldId id="305" r:id="rId28"/>
    <p:sldId id="283" r:id="rId29"/>
    <p:sldId id="306" r:id="rId30"/>
    <p:sldId id="307" r:id="rId31"/>
    <p:sldId id="284" r:id="rId32"/>
    <p:sldId id="308" r:id="rId33"/>
    <p:sldId id="309" r:id="rId34"/>
    <p:sldId id="285" r:id="rId35"/>
    <p:sldId id="310" r:id="rId36"/>
    <p:sldId id="311"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49" autoAdjust="0"/>
    <p:restoredTop sz="82047" autoAdjust="0"/>
  </p:normalViewPr>
  <p:slideViewPr>
    <p:cSldViewPr snapToGrid="0">
      <p:cViewPr varScale="1">
        <p:scale>
          <a:sx n="95" d="100"/>
          <a:sy n="95" d="100"/>
        </p:scale>
        <p:origin x="420" y="90"/>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Tests of details of balances involves the key decisions</a:t>
            </a:r>
            <a:r>
              <a:rPr lang="en-US" baseline="0" dirty="0" smtClean="0"/>
              <a:t> shown on this slide.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352321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170431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Balance-related</a:t>
            </a:r>
            <a:r>
              <a:rPr lang="en-US" baseline="0" dirty="0" smtClean="0"/>
              <a:t> and disclosure-related tests emphasize the realizable value and the rights and obligations the client has.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63819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329285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phases to the audit process.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254342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auditor assess the risk</a:t>
            </a:r>
            <a:r>
              <a:rPr lang="en-US" baseline="0" dirty="0" smtClean="0"/>
              <a:t> of misstatement in the financial statements, the auditor must decide the type and amount of further testing to do.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a:t>
            </a:r>
            <a:r>
              <a:rPr lang="en-US" baseline="0" dirty="0" smtClean="0"/>
              <a:t> may test controls to determine if internal control can be relied upon, to reduce the amount of other testing.</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testing controls, the auditor may use any combination of substantive</a:t>
            </a:r>
            <a:r>
              <a:rPr lang="en-US" baseline="0" dirty="0" smtClean="0"/>
              <a:t> tests to satisfy the audit objectives.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97728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the type of tests to perform depends on what audit objectives are involved and must be balanced with the relevance vs. the cost of the testing.</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93505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232238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mix</a:t>
            </a:r>
            <a:r>
              <a:rPr lang="en-US" baseline="0" dirty="0" smtClean="0"/>
              <a:t> of what types of evidence the auditor gathers depends of the effectiveness of internal controls and inherent risks involved with the class of transaction or account balance that is in question.</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7718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Auditing</a:t>
            </a:r>
            <a:r>
              <a:rPr lang="en-US" baseline="0" dirty="0" smtClean="0"/>
              <a:t> standards require an written audit program, which is a plan for the audit.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226917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 tests to include in</a:t>
            </a:r>
            <a:r>
              <a:rPr lang="en-US" baseline="0" dirty="0" smtClean="0"/>
              <a:t> the audit program emphasizes satisfying the audit objectives of the transaction class or account balances.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23220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245" y="1999221"/>
            <a:ext cx="10187354" cy="2907324"/>
          </a:xfrm>
        </p:spPr>
        <p:txBody>
          <a:bodyPr>
            <a:normAutofit fontScale="90000"/>
          </a:bodyPr>
          <a:lstStyle/>
          <a:p>
            <a:r>
              <a:rPr lang="en-US" sz="6000" dirty="0" smtClean="0"/>
              <a:t>Overall audit</a:t>
            </a:r>
            <a:br>
              <a:rPr lang="en-US" sz="6000" dirty="0" smtClean="0"/>
            </a:br>
            <a:r>
              <a:rPr lang="en-US" sz="6000" dirty="0" smtClean="0"/>
              <a:t>strategy and </a:t>
            </a:r>
            <a:br>
              <a:rPr lang="en-US" sz="6000" dirty="0" smtClean="0"/>
            </a:br>
            <a:r>
              <a:rPr lang="en-US" sz="6000" dirty="0" smtClean="0"/>
              <a:t>audit program</a:t>
            </a:r>
            <a:br>
              <a:rPr lang="en-US" sz="6000" dirty="0" smtClean="0"/>
            </a:br>
            <a:endParaRPr lang="en-US" sz="6000" dirty="0"/>
          </a:p>
        </p:txBody>
      </p:sp>
      <p:sp>
        <p:nvSpPr>
          <p:cNvPr id="3" name="Subtitle 2"/>
          <p:cNvSpPr>
            <a:spLocks noGrp="1"/>
          </p:cNvSpPr>
          <p:nvPr>
            <p:ph type="subTitle" idx="1"/>
          </p:nvPr>
        </p:nvSpPr>
        <p:spPr>
          <a:xfrm>
            <a:off x="937846" y="5024375"/>
            <a:ext cx="10187354" cy="365760"/>
          </a:xfrm>
        </p:spPr>
        <p:txBody>
          <a:bodyPr>
            <a:noAutofit/>
          </a:bodyPr>
          <a:lstStyle/>
          <a:p>
            <a:r>
              <a:rPr lang="en-US" sz="3600" dirty="0" smtClean="0"/>
              <a:t>Chapter 13</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13-1</a:t>
            </a:r>
          </a:p>
        </p:txBody>
      </p:sp>
      <p:pic>
        <p:nvPicPr>
          <p:cNvPr id="5" name="Picture 4"/>
          <p:cNvPicPr>
            <a:picLocks noChangeAspect="1"/>
          </p:cNvPicPr>
          <p:nvPr/>
        </p:nvPicPr>
        <p:blipFill>
          <a:blip r:embed="rId3"/>
          <a:stretch>
            <a:fillRect/>
          </a:stretch>
        </p:blipFill>
        <p:spPr>
          <a:xfrm>
            <a:off x="7422685" y="356616"/>
            <a:ext cx="3702515" cy="5262168"/>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10</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13-2</a:t>
            </a:r>
          </a:p>
          <a:p>
            <a:pPr marL="45720" indent="0" algn="ctr">
              <a:buNone/>
            </a:pPr>
            <a:r>
              <a:rPr lang="en-US" sz="3200" b="1" dirty="0">
                <a:solidFill>
                  <a:schemeClr val="accent1"/>
                </a:solidFill>
              </a:rPr>
              <a:t>Select the appropriate types </a:t>
            </a:r>
            <a:endParaRPr lang="en-US" sz="3200" b="1" dirty="0" smtClean="0">
              <a:solidFill>
                <a:schemeClr val="accent1"/>
              </a:solidFill>
            </a:endParaRPr>
          </a:p>
          <a:p>
            <a:pPr marL="45720" indent="0" algn="ctr">
              <a:buNone/>
            </a:pPr>
            <a:r>
              <a:rPr lang="en-US" sz="3200" b="1" dirty="0" smtClean="0">
                <a:solidFill>
                  <a:schemeClr val="accent1"/>
                </a:solidFill>
              </a:rPr>
              <a:t>of </a:t>
            </a:r>
            <a:r>
              <a:rPr lang="en-US" sz="3200" b="1" dirty="0">
                <a:solidFill>
                  <a:schemeClr val="accent1"/>
                </a:solidFill>
              </a:rPr>
              <a:t>audit tests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4246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Selecting which Types of tests to perform</a:t>
            </a:r>
            <a:br>
              <a:rPr lang="en-US" dirty="0" smtClean="0"/>
            </a:br>
            <a:endParaRPr lang="en-US" dirty="0"/>
          </a:p>
        </p:txBody>
      </p:sp>
      <p:sp>
        <p:nvSpPr>
          <p:cNvPr id="3" name="Content Placeholder 2"/>
          <p:cNvSpPr>
            <a:spLocks noGrp="1"/>
          </p:cNvSpPr>
          <p:nvPr>
            <p:ph idx="1"/>
          </p:nvPr>
        </p:nvSpPr>
        <p:spPr>
          <a:xfrm>
            <a:off x="1403684" y="1161288"/>
            <a:ext cx="9916588" cy="4782312"/>
          </a:xfrm>
        </p:spPr>
        <p:txBody>
          <a:bodyPr>
            <a:normAutofit fontScale="92500" lnSpcReduction="10000"/>
          </a:bodyPr>
          <a:lstStyle/>
          <a:p>
            <a:pPr marL="45720" indent="0">
              <a:buNone/>
            </a:pPr>
            <a:r>
              <a:rPr lang="en-US" sz="2800" dirty="0" smtClean="0">
                <a:solidFill>
                  <a:srgbClr val="50838E"/>
                </a:solidFill>
              </a:rPr>
              <a:t>Availability of Types of Evidence for Further Audit Procedures –</a:t>
            </a:r>
            <a:r>
              <a:rPr lang="en-US" sz="2400" dirty="0" smtClean="0">
                <a:solidFill>
                  <a:schemeClr val="accent1"/>
                </a:solidFill>
              </a:rPr>
              <a:t>Each of the four types of further audit procedures involves only certain types of evidence.</a:t>
            </a:r>
          </a:p>
          <a:p>
            <a:pPr marL="45720" indent="0">
              <a:buNone/>
            </a:pPr>
            <a:r>
              <a:rPr lang="en-US" sz="2400" dirty="0" smtClean="0">
                <a:solidFill>
                  <a:schemeClr val="accent1"/>
                </a:solidFill>
              </a:rPr>
              <a:t>The relationship between further audit procedures and the types of evidence are summarized in </a:t>
            </a:r>
            <a:r>
              <a:rPr lang="en-US" sz="2400" dirty="0" smtClean="0">
                <a:solidFill>
                  <a:srgbClr val="50838E"/>
                </a:solidFill>
              </a:rPr>
              <a:t>Table 13-2</a:t>
            </a:r>
            <a:r>
              <a:rPr lang="en-US" sz="2400" dirty="0" smtClean="0">
                <a:solidFill>
                  <a:schemeClr val="accent1"/>
                </a:solidFill>
              </a:rPr>
              <a:t>.</a:t>
            </a:r>
          </a:p>
          <a:p>
            <a:pPr marL="45720" indent="0">
              <a:buNone/>
            </a:pPr>
            <a:r>
              <a:rPr lang="en-US" sz="2800" dirty="0" smtClean="0">
                <a:solidFill>
                  <a:srgbClr val="50838E"/>
                </a:solidFill>
              </a:rPr>
              <a:t>Relative Costs – </a:t>
            </a:r>
            <a:r>
              <a:rPr lang="en-US" sz="2400" dirty="0" smtClean="0">
                <a:solidFill>
                  <a:schemeClr val="accent1"/>
                </a:solidFill>
              </a:rPr>
              <a:t>The auditor must decide which type of test to select for obtaining sufficient appropriate evidence and the cost of the evidence is an important consideration.  Types of tests </a:t>
            </a:r>
            <a:r>
              <a:rPr lang="en-US" sz="2400" dirty="0" smtClean="0">
                <a:solidFill>
                  <a:srgbClr val="50838E"/>
                </a:solidFill>
              </a:rPr>
              <a:t>in order of increasing cost</a:t>
            </a:r>
            <a:r>
              <a:rPr lang="en-US" sz="2400" dirty="0" smtClean="0">
                <a:solidFill>
                  <a:schemeClr val="accent1"/>
                </a:solidFill>
              </a:rPr>
              <a:t>:</a:t>
            </a:r>
          </a:p>
          <a:p>
            <a:pPr lvl="1"/>
            <a:r>
              <a:rPr lang="en-US" sz="2200" dirty="0" smtClean="0">
                <a:solidFill>
                  <a:schemeClr val="accent1"/>
                </a:solidFill>
              </a:rPr>
              <a:t>Substantive analytical procedures</a:t>
            </a:r>
          </a:p>
          <a:p>
            <a:pPr lvl="1"/>
            <a:r>
              <a:rPr lang="en-US" sz="2200" dirty="0" smtClean="0">
                <a:solidFill>
                  <a:schemeClr val="accent1"/>
                </a:solidFill>
              </a:rPr>
              <a:t>Risk assessment procedures</a:t>
            </a:r>
          </a:p>
          <a:p>
            <a:pPr lvl="1"/>
            <a:r>
              <a:rPr lang="en-US" sz="2200" dirty="0" smtClean="0">
                <a:solidFill>
                  <a:schemeClr val="accent1"/>
                </a:solidFill>
              </a:rPr>
              <a:t>Tests of controls</a:t>
            </a:r>
          </a:p>
          <a:p>
            <a:pPr lvl="1"/>
            <a:r>
              <a:rPr lang="en-US" sz="2200" dirty="0" smtClean="0">
                <a:solidFill>
                  <a:schemeClr val="accent1"/>
                </a:solidFill>
              </a:rPr>
              <a:t>Substantive tests of transactions</a:t>
            </a:r>
          </a:p>
          <a:p>
            <a:pPr lvl="1"/>
            <a:r>
              <a:rPr lang="en-US" sz="2200" dirty="0" smtClean="0">
                <a:solidFill>
                  <a:schemeClr val="accent1"/>
                </a:solidFill>
              </a:rPr>
              <a:t>Tests of details of balances.</a:t>
            </a:r>
          </a:p>
          <a:p>
            <a:pPr marL="45720" indent="0">
              <a:buNone/>
            </a:pPr>
            <a:endParaRPr lang="en-US" sz="24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11</a:t>
            </a:fld>
            <a:endParaRPr lang="en-US" dirty="0">
              <a:solidFill>
                <a:srgbClr val="514A40"/>
              </a:solidFill>
            </a:endParaRPr>
          </a:p>
        </p:txBody>
      </p:sp>
    </p:spTree>
    <p:extLst>
      <p:ext uri="{BB962C8B-B14F-4D97-AF65-F5344CB8AC3E}">
        <p14:creationId xmlns:p14="http://schemas.microsoft.com/office/powerpoint/2010/main" val="27064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12</a:t>
            </a:fld>
            <a:endParaRPr lang="en-US" dirty="0"/>
          </a:p>
        </p:txBody>
      </p:sp>
      <p:pic>
        <p:nvPicPr>
          <p:cNvPr id="4" name="Picture 3"/>
          <p:cNvPicPr>
            <a:picLocks noChangeAspect="1"/>
          </p:cNvPicPr>
          <p:nvPr/>
        </p:nvPicPr>
        <p:blipFill>
          <a:blip r:embed="rId2"/>
          <a:stretch>
            <a:fillRect/>
          </a:stretch>
        </p:blipFill>
        <p:spPr>
          <a:xfrm>
            <a:off x="103318" y="402336"/>
            <a:ext cx="11963824" cy="5276462"/>
          </a:xfrm>
          <a:prstGeom prst="rect">
            <a:avLst/>
          </a:prstGeom>
        </p:spPr>
      </p:pic>
    </p:spTree>
    <p:extLst>
      <p:ext uri="{BB962C8B-B14F-4D97-AF65-F5344CB8AC3E}">
        <p14:creationId xmlns:p14="http://schemas.microsoft.com/office/powerpoint/2010/main" val="156948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Selecting which Types of tests to perform</a:t>
            </a:r>
            <a:br>
              <a:rPr lang="en-US" dirty="0"/>
            </a:br>
            <a:r>
              <a:rPr lang="en-US" dirty="0"/>
              <a:t>(</a:t>
            </a:r>
            <a:r>
              <a:rPr lang="en-US" dirty="0" smtClean="0"/>
              <a:t>cont.)</a:t>
            </a:r>
            <a:endParaRPr lang="en-US" dirty="0"/>
          </a:p>
        </p:txBody>
      </p:sp>
      <p:sp>
        <p:nvSpPr>
          <p:cNvPr id="3" name="Content Placeholder 2"/>
          <p:cNvSpPr>
            <a:spLocks noGrp="1"/>
          </p:cNvSpPr>
          <p:nvPr>
            <p:ph idx="1"/>
          </p:nvPr>
        </p:nvSpPr>
        <p:spPr>
          <a:xfrm>
            <a:off x="905256" y="1865376"/>
            <a:ext cx="10376916" cy="4116332"/>
          </a:xfrm>
        </p:spPr>
        <p:txBody>
          <a:bodyPr>
            <a:normAutofit/>
          </a:bodyPr>
          <a:lstStyle/>
          <a:p>
            <a:pPr marL="45720" indent="0">
              <a:buNone/>
            </a:pPr>
            <a:r>
              <a:rPr lang="en-US" sz="2800" dirty="0" smtClean="0">
                <a:solidFill>
                  <a:srgbClr val="50838E"/>
                </a:solidFill>
              </a:rPr>
              <a:t>Relationship Between Tests of Controls and Substantive Tests – </a:t>
            </a:r>
            <a:r>
              <a:rPr lang="en-US" sz="2400" dirty="0" smtClean="0">
                <a:solidFill>
                  <a:schemeClr val="accent1"/>
                </a:solidFill>
              </a:rPr>
              <a:t>When test of controls show deviations that lead the auditor to believe that there may be material misstatements, the auditors then perform substantive tests to determine whether a material misstatement actually occurred.</a:t>
            </a:r>
          </a:p>
          <a:p>
            <a:pPr marL="45720" indent="0">
              <a:buNone/>
            </a:pPr>
            <a:r>
              <a:rPr lang="en-US" sz="2800" dirty="0" smtClean="0">
                <a:solidFill>
                  <a:srgbClr val="50838E"/>
                </a:solidFill>
              </a:rPr>
              <a:t>Relationship Between Substantive Analytical Procedures and Other Substantive Tests -  </a:t>
            </a:r>
            <a:r>
              <a:rPr lang="en-US" sz="2400" dirty="0" smtClean="0">
                <a:solidFill>
                  <a:schemeClr val="accent1"/>
                </a:solidFill>
              </a:rPr>
              <a:t>Analytical procedures only </a:t>
            </a:r>
            <a:r>
              <a:rPr lang="en-US" sz="2400" dirty="0" smtClean="0">
                <a:solidFill>
                  <a:srgbClr val="50838E"/>
                </a:solidFill>
              </a:rPr>
              <a:t>indicate </a:t>
            </a:r>
            <a:r>
              <a:rPr lang="en-US" sz="2400" dirty="0" smtClean="0">
                <a:solidFill>
                  <a:schemeClr val="accent1"/>
                </a:solidFill>
              </a:rPr>
              <a:t>the likelihood of misstatement.  Unusual fluctuations indicate an increase in the likelihood.</a:t>
            </a:r>
          </a:p>
          <a:p>
            <a:pPr marL="45720" indent="0">
              <a:buNone/>
            </a:pPr>
            <a:r>
              <a:rPr lang="en-US" sz="2800" dirty="0" smtClean="0">
                <a:solidFill>
                  <a:srgbClr val="50838E"/>
                </a:solidFill>
              </a:rPr>
              <a:t>Trade-Off Between Tests of Controls and Substantive Tests – </a:t>
            </a:r>
            <a:r>
              <a:rPr lang="en-US" sz="2400" dirty="0" smtClean="0">
                <a:solidFill>
                  <a:schemeClr val="accent1"/>
                </a:solidFill>
              </a:rPr>
              <a:t>During planning, auditors decide whether to assess control risk below the maximum.  If they do, they must test the controls. This is shown in </a:t>
            </a:r>
            <a:r>
              <a:rPr lang="en-US" sz="2400" dirty="0" smtClean="0">
                <a:solidFill>
                  <a:srgbClr val="50838E"/>
                </a:solidFill>
              </a:rPr>
              <a:t>Figure 13-3</a:t>
            </a:r>
            <a:r>
              <a:rPr lang="en-US" sz="2400" dirty="0" smtClean="0">
                <a:solidFill>
                  <a:schemeClr val="accent1"/>
                </a:solidFill>
              </a:rPr>
              <a:t>.</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13</a:t>
            </a:fld>
            <a:endParaRPr lang="en-US" dirty="0"/>
          </a:p>
        </p:txBody>
      </p:sp>
    </p:spTree>
    <p:extLst>
      <p:ext uri="{BB962C8B-B14F-4D97-AF65-F5344CB8AC3E}">
        <p14:creationId xmlns:p14="http://schemas.microsoft.com/office/powerpoint/2010/main" val="13914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1699705" y="265175"/>
            <a:ext cx="8498653" cy="5889689"/>
          </a:xfrm>
          <a:prstGeom prst="rect">
            <a:avLst/>
          </a:prstGeom>
        </p:spPr>
      </p:pic>
    </p:spTree>
    <p:extLst>
      <p:ext uri="{BB962C8B-B14F-4D97-AF65-F5344CB8AC3E}">
        <p14:creationId xmlns:p14="http://schemas.microsoft.com/office/powerpoint/2010/main" val="38559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15</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13-3</a:t>
            </a:r>
          </a:p>
          <a:p>
            <a:pPr marL="45720" indent="0" algn="ctr">
              <a:buNone/>
            </a:pPr>
            <a:r>
              <a:rPr lang="en-US" sz="3200" b="1" dirty="0">
                <a:solidFill>
                  <a:schemeClr val="accent1"/>
                </a:solidFill>
              </a:rPr>
              <a:t>Understand the concept of evidence mix and how it should be </a:t>
            </a:r>
            <a:r>
              <a:rPr lang="en-US" sz="3200" b="1" dirty="0" smtClean="0">
                <a:solidFill>
                  <a:schemeClr val="accent1"/>
                </a:solidFill>
              </a:rPr>
              <a:t>varied </a:t>
            </a:r>
            <a:r>
              <a:rPr lang="en-US" sz="3200" b="1" dirty="0">
                <a:solidFill>
                  <a:schemeClr val="accent1"/>
                </a:solidFill>
              </a:rPr>
              <a:t>in different circumstances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58086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Evidence mix</a:t>
            </a:r>
            <a:endParaRPr lang="en-US" dirty="0"/>
          </a:p>
        </p:txBody>
      </p:sp>
      <p:sp>
        <p:nvSpPr>
          <p:cNvPr id="3" name="Content Placeholder 2"/>
          <p:cNvSpPr>
            <a:spLocks noGrp="1"/>
          </p:cNvSpPr>
          <p:nvPr>
            <p:ph idx="1"/>
          </p:nvPr>
        </p:nvSpPr>
        <p:spPr>
          <a:xfrm>
            <a:off x="1403684" y="1783080"/>
            <a:ext cx="9623980" cy="4160520"/>
          </a:xfrm>
        </p:spPr>
        <p:txBody>
          <a:bodyPr>
            <a:normAutofit/>
          </a:bodyPr>
          <a:lstStyle/>
          <a:p>
            <a:pPr marL="45720" indent="0">
              <a:buNone/>
            </a:pPr>
            <a:r>
              <a:rPr lang="en-US" sz="2800" dirty="0" smtClean="0">
                <a:solidFill>
                  <a:srgbClr val="50838E"/>
                </a:solidFill>
              </a:rPr>
              <a:t>The types of evidence chosen and the extent of use by the auditor varies widely from audit to audit, based on levels of internal control effectiveness and inherent risks.</a:t>
            </a:r>
          </a:p>
          <a:p>
            <a:pPr marL="45720" indent="0">
              <a:buNone/>
            </a:pPr>
            <a:r>
              <a:rPr lang="en-US" sz="2400" dirty="0" smtClean="0">
                <a:solidFill>
                  <a:schemeClr val="accent1"/>
                </a:solidFill>
              </a:rPr>
              <a:t>The combination of the types and amounts of evidence needed in an audit is referred to as the </a:t>
            </a:r>
            <a:r>
              <a:rPr lang="en-US" sz="2400" dirty="0" smtClean="0">
                <a:solidFill>
                  <a:srgbClr val="50838E"/>
                </a:solidFill>
              </a:rPr>
              <a:t>evidence mix.</a:t>
            </a:r>
          </a:p>
          <a:p>
            <a:pPr marL="45720" indent="0">
              <a:buNone/>
            </a:pPr>
            <a:r>
              <a:rPr lang="en-US" sz="2400" dirty="0" smtClean="0">
                <a:solidFill>
                  <a:schemeClr val="accent1"/>
                </a:solidFill>
              </a:rPr>
              <a:t>Four different audit scenarios are shown on page 418, giving information about the internal control effectiveness, size of the company and other factors.  The </a:t>
            </a:r>
            <a:r>
              <a:rPr lang="en-US" sz="2400" dirty="0" smtClean="0">
                <a:solidFill>
                  <a:srgbClr val="50838E"/>
                </a:solidFill>
              </a:rPr>
              <a:t>evidence mix </a:t>
            </a:r>
            <a:r>
              <a:rPr lang="en-US" sz="2400" dirty="0" smtClean="0">
                <a:solidFill>
                  <a:schemeClr val="accent1"/>
                </a:solidFill>
              </a:rPr>
              <a:t>for each of these scenarios are shown in </a:t>
            </a:r>
            <a:r>
              <a:rPr lang="en-US" sz="2400" dirty="0" smtClean="0">
                <a:solidFill>
                  <a:srgbClr val="50838E"/>
                </a:solidFill>
              </a:rPr>
              <a:t>Table 13-3</a:t>
            </a:r>
            <a:r>
              <a:rPr lang="en-US" sz="2400" dirty="0" smtClean="0">
                <a:solidFill>
                  <a:schemeClr val="accent1"/>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16</a:t>
            </a:fld>
            <a:endParaRPr lang="en-US" dirty="0">
              <a:solidFill>
                <a:srgbClr val="514A40"/>
              </a:solidFill>
            </a:endParaRPr>
          </a:p>
        </p:txBody>
      </p:sp>
    </p:spTree>
    <p:extLst>
      <p:ext uri="{BB962C8B-B14F-4D97-AF65-F5344CB8AC3E}">
        <p14:creationId xmlns:p14="http://schemas.microsoft.com/office/powerpoint/2010/main" val="25389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17</a:t>
            </a:fld>
            <a:endParaRPr lang="en-US" dirty="0"/>
          </a:p>
        </p:txBody>
      </p:sp>
      <p:pic>
        <p:nvPicPr>
          <p:cNvPr id="4" name="Picture 3"/>
          <p:cNvPicPr>
            <a:picLocks noChangeAspect="1"/>
          </p:cNvPicPr>
          <p:nvPr/>
        </p:nvPicPr>
        <p:blipFill>
          <a:blip r:embed="rId2"/>
          <a:stretch>
            <a:fillRect/>
          </a:stretch>
        </p:blipFill>
        <p:spPr>
          <a:xfrm>
            <a:off x="560624" y="1374566"/>
            <a:ext cx="11070751" cy="4108867"/>
          </a:xfrm>
          <a:prstGeom prst="rect">
            <a:avLst/>
          </a:prstGeom>
        </p:spPr>
      </p:pic>
    </p:spTree>
    <p:extLst>
      <p:ext uri="{BB962C8B-B14F-4D97-AF65-F5344CB8AC3E}">
        <p14:creationId xmlns:p14="http://schemas.microsoft.com/office/powerpoint/2010/main" val="298923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18</a:t>
            </a:fld>
            <a:endParaRPr lang="en-US" dirty="0">
              <a:solidFill>
                <a:srgbClr val="514A40"/>
              </a:solidFill>
            </a:endParaRPr>
          </a:p>
        </p:txBody>
      </p:sp>
      <p:sp>
        <p:nvSpPr>
          <p:cNvPr id="3" name="TextBox 2"/>
          <p:cNvSpPr txBox="1"/>
          <p:nvPr/>
        </p:nvSpPr>
        <p:spPr>
          <a:xfrm>
            <a:off x="2529840" y="2890391"/>
            <a:ext cx="7132320" cy="1077218"/>
          </a:xfrm>
          <a:prstGeom prst="rect">
            <a:avLst/>
          </a:prstGeom>
          <a:solidFill>
            <a:srgbClr val="ABECDB"/>
          </a:solidFill>
        </p:spPr>
        <p:txBody>
          <a:bodyPr wrap="square" rtlCol="0">
            <a:spAutoFit/>
          </a:bodyPr>
          <a:lstStyle/>
          <a:p>
            <a:pPr algn="ctr"/>
            <a:r>
              <a:rPr lang="en-US" sz="3200" b="1" dirty="0" smtClean="0">
                <a:solidFill>
                  <a:schemeClr val="accent1"/>
                </a:solidFill>
              </a:rPr>
              <a:t>OBJECTIVE 13-4</a:t>
            </a:r>
          </a:p>
          <a:p>
            <a:pPr marL="45720" indent="0" algn="ctr">
              <a:buNone/>
            </a:pPr>
            <a:r>
              <a:rPr lang="en-US" sz="3200" b="1" dirty="0">
                <a:solidFill>
                  <a:schemeClr val="accent1"/>
                </a:solidFill>
              </a:rPr>
              <a:t>Design an audit program</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0543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Design of the audit program</a:t>
            </a:r>
            <a:br>
              <a:rPr lang="en-US" dirty="0" smtClean="0"/>
            </a:br>
            <a:endParaRPr lang="en-US" dirty="0"/>
          </a:p>
        </p:txBody>
      </p:sp>
      <p:sp>
        <p:nvSpPr>
          <p:cNvPr id="3" name="Content Placeholder 2"/>
          <p:cNvSpPr>
            <a:spLocks noGrp="1"/>
          </p:cNvSpPr>
          <p:nvPr>
            <p:ph idx="1"/>
          </p:nvPr>
        </p:nvSpPr>
        <p:spPr>
          <a:xfrm>
            <a:off x="1403684" y="1330158"/>
            <a:ext cx="9623980" cy="4782312"/>
          </a:xfrm>
        </p:spPr>
        <p:txBody>
          <a:bodyPr>
            <a:normAutofit fontScale="92500" lnSpcReduction="20000"/>
          </a:bodyPr>
          <a:lstStyle/>
          <a:p>
            <a:pPr marL="45720" indent="0">
              <a:buNone/>
            </a:pPr>
            <a:r>
              <a:rPr lang="en-US" sz="2600" dirty="0" smtClean="0">
                <a:solidFill>
                  <a:schemeClr val="accent1"/>
                </a:solidFill>
              </a:rPr>
              <a:t>The auditor uses risk assessment procedures to determine the appropriate emphasis on each of the other four types of tests, and design the specific audit procedures for each type of test.  These audit procedures are combined to form the </a:t>
            </a:r>
            <a:r>
              <a:rPr lang="en-US" sz="2600" dirty="0" smtClean="0">
                <a:solidFill>
                  <a:srgbClr val="50838E"/>
                </a:solidFill>
              </a:rPr>
              <a:t>audit program</a:t>
            </a:r>
            <a:r>
              <a:rPr lang="en-US" sz="2600" dirty="0" smtClean="0">
                <a:solidFill>
                  <a:schemeClr val="accent1"/>
                </a:solidFill>
              </a:rPr>
              <a:t>.</a:t>
            </a:r>
          </a:p>
          <a:p>
            <a:pPr marL="45720" indent="0">
              <a:buNone/>
            </a:pPr>
            <a:r>
              <a:rPr lang="en-US" sz="2600" dirty="0" smtClean="0">
                <a:solidFill>
                  <a:schemeClr val="accent1"/>
                </a:solidFill>
              </a:rPr>
              <a:t>The audit program will include procedures to satisfy all audit objectives, but here we focus on </a:t>
            </a:r>
            <a:r>
              <a:rPr lang="en-US" sz="2600" dirty="0" smtClean="0">
                <a:solidFill>
                  <a:srgbClr val="50838E"/>
                </a:solidFill>
              </a:rPr>
              <a:t>designing audit programs to satisfy transaction-related and balance-related audit objectives.</a:t>
            </a:r>
            <a:r>
              <a:rPr lang="en-US" sz="2600" dirty="0" smtClean="0">
                <a:solidFill>
                  <a:schemeClr val="accent1"/>
                </a:solidFill>
              </a:rPr>
              <a:t>  </a:t>
            </a:r>
          </a:p>
          <a:p>
            <a:pPr marL="45720" indent="0">
              <a:buNone/>
            </a:pPr>
            <a:r>
              <a:rPr lang="en-US" sz="2600" dirty="0" smtClean="0">
                <a:solidFill>
                  <a:schemeClr val="accent1"/>
                </a:solidFill>
              </a:rPr>
              <a:t>Besides the risk assessment procedures, the audit program is designed in three additional parts:</a:t>
            </a:r>
          </a:p>
          <a:p>
            <a:pPr lvl="1"/>
            <a:r>
              <a:rPr lang="en-US" sz="2400" dirty="0" smtClean="0">
                <a:solidFill>
                  <a:srgbClr val="50838E"/>
                </a:solidFill>
              </a:rPr>
              <a:t>Tests of controls and substantive tests of transactions</a:t>
            </a:r>
          </a:p>
          <a:p>
            <a:pPr lvl="1"/>
            <a:r>
              <a:rPr lang="en-US" sz="2400" dirty="0" smtClean="0">
                <a:solidFill>
                  <a:srgbClr val="50838E"/>
                </a:solidFill>
              </a:rPr>
              <a:t>Substantive analytical procedures</a:t>
            </a:r>
          </a:p>
          <a:p>
            <a:pPr lvl="1"/>
            <a:r>
              <a:rPr lang="en-US" sz="2400" dirty="0" smtClean="0">
                <a:solidFill>
                  <a:srgbClr val="50838E"/>
                </a:solidFill>
              </a:rPr>
              <a:t>Tests of details of balances</a:t>
            </a:r>
          </a:p>
          <a:p>
            <a:pPr marL="45720" indent="0">
              <a:buNone/>
            </a:pPr>
            <a:r>
              <a:rPr lang="en-US" sz="2600" dirty="0" smtClean="0">
                <a:solidFill>
                  <a:schemeClr val="accent1"/>
                </a:solidFill>
              </a:rPr>
              <a:t>The design process is shown in </a:t>
            </a:r>
            <a:r>
              <a:rPr lang="en-US" sz="2600" dirty="0" smtClean="0">
                <a:solidFill>
                  <a:srgbClr val="50838E"/>
                </a:solidFill>
              </a:rPr>
              <a:t>Figure 13-4.</a:t>
            </a:r>
          </a:p>
          <a:p>
            <a:pPr marL="45720" indent="0">
              <a:buNone/>
            </a:pPr>
            <a:endParaRPr lang="en-US" sz="2400"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19</a:t>
            </a:fld>
            <a:endParaRPr lang="en-US" dirty="0">
              <a:solidFill>
                <a:srgbClr val="514A40"/>
              </a:solidFill>
            </a:endParaRPr>
          </a:p>
        </p:txBody>
      </p:sp>
    </p:spTree>
    <p:extLst>
      <p:ext uri="{BB962C8B-B14F-4D97-AF65-F5344CB8AC3E}">
        <p14:creationId xmlns:p14="http://schemas.microsoft.com/office/powerpoint/2010/main" val="2148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Chapter</a:t>
            </a:r>
            <a:r>
              <a:rPr lang="en-US" sz="3600" dirty="0">
                <a:solidFill>
                  <a:schemeClr val="accent4">
                    <a:lumMod val="75000"/>
                  </a:schemeClr>
                </a:solidFill>
              </a:rPr>
              <a:t> </a:t>
            </a:r>
            <a:r>
              <a:rPr lang="en-US" sz="3600" dirty="0" smtClean="0">
                <a:solidFill>
                  <a:schemeClr val="accent4">
                    <a:lumMod val="75000"/>
                  </a:schemeClr>
                </a:solidFill>
              </a:rPr>
              <a:t>13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13-</a:t>
            </a:r>
            <a:fld id="{E31375A4-56A4-47D6-9801-1991572033F7}" type="slidenum">
              <a:rPr lang="en-US" smtClean="0"/>
              <a:t>2</a:t>
            </a:fld>
            <a:endParaRPr lang="en-US" dirty="0"/>
          </a:p>
        </p:txBody>
      </p:sp>
      <p:sp>
        <p:nvSpPr>
          <p:cNvPr id="7" name="Content Placeholder 6"/>
          <p:cNvSpPr>
            <a:spLocks noGrp="1"/>
          </p:cNvSpPr>
          <p:nvPr>
            <p:ph idx="1"/>
          </p:nvPr>
        </p:nvSpPr>
        <p:spPr>
          <a:xfrm>
            <a:off x="1295400" y="1774209"/>
            <a:ext cx="9601199" cy="4169391"/>
          </a:xfrm>
        </p:spPr>
        <p:txBody>
          <a:bodyPr>
            <a:normAutofit lnSpcReduction="10000"/>
          </a:bodyPr>
          <a:lstStyle/>
          <a:p>
            <a:pPr marL="45720" indent="0">
              <a:buNone/>
            </a:pPr>
            <a:r>
              <a:rPr lang="en-US" dirty="0" smtClean="0">
                <a:solidFill>
                  <a:schemeClr val="accent1"/>
                </a:solidFill>
              </a:rPr>
              <a:t>13-1	Use the five types of audit tests to determine whether the financial statements 	are fairly stated.</a:t>
            </a:r>
          </a:p>
          <a:p>
            <a:pPr marL="45720" indent="0">
              <a:buNone/>
            </a:pPr>
            <a:r>
              <a:rPr lang="en-US" dirty="0" smtClean="0">
                <a:solidFill>
                  <a:schemeClr val="accent1"/>
                </a:solidFill>
              </a:rPr>
              <a:t>13-2	Select the appropriate types of audit tests.</a:t>
            </a:r>
          </a:p>
          <a:p>
            <a:pPr marL="45720" indent="0">
              <a:buNone/>
            </a:pPr>
            <a:r>
              <a:rPr lang="en-US" dirty="0" smtClean="0">
                <a:solidFill>
                  <a:schemeClr val="accent1"/>
                </a:solidFill>
              </a:rPr>
              <a:t>13-3	Understand the concept of evidence mix and how it should be varied in 	different circumstances.</a:t>
            </a:r>
          </a:p>
          <a:p>
            <a:pPr marL="45720" indent="0">
              <a:buNone/>
            </a:pPr>
            <a:r>
              <a:rPr lang="en-US" dirty="0" smtClean="0">
                <a:solidFill>
                  <a:schemeClr val="accent1"/>
                </a:solidFill>
              </a:rPr>
              <a:t>13-4	Design an audit program.</a:t>
            </a:r>
          </a:p>
          <a:p>
            <a:pPr marL="45720" indent="0">
              <a:buNone/>
            </a:pPr>
            <a:r>
              <a:rPr lang="en-US" dirty="0" smtClean="0">
                <a:solidFill>
                  <a:schemeClr val="accent1"/>
                </a:solidFill>
              </a:rPr>
              <a:t>13-5	Compare and contrast transaction-related audit objectives with balance-	related audit objectives and presentation and disclosure-related objectives.</a:t>
            </a:r>
          </a:p>
          <a:p>
            <a:pPr marL="45720" indent="0">
              <a:buNone/>
            </a:pPr>
            <a:r>
              <a:rPr lang="en-US" dirty="0" smtClean="0">
                <a:solidFill>
                  <a:schemeClr val="accent1"/>
                </a:solidFill>
              </a:rPr>
              <a:t>13-6	Understand key evidence-related terms.</a:t>
            </a:r>
          </a:p>
          <a:p>
            <a:pPr marL="45720" indent="0">
              <a:buNone/>
            </a:pPr>
            <a:r>
              <a:rPr lang="en-US" dirty="0" smtClean="0">
                <a:solidFill>
                  <a:schemeClr val="accent1"/>
                </a:solidFill>
              </a:rPr>
              <a:t>13-7	Integrate the four phases of the audit process.</a:t>
            </a:r>
            <a:endParaRPr lang="en-US" dirty="0">
              <a:solidFill>
                <a:schemeClr val="accent1"/>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20</a:t>
            </a:fld>
            <a:endParaRPr lang="en-US" dirty="0"/>
          </a:p>
        </p:txBody>
      </p:sp>
      <p:pic>
        <p:nvPicPr>
          <p:cNvPr id="4" name="Picture 3"/>
          <p:cNvPicPr>
            <a:picLocks noChangeAspect="1"/>
          </p:cNvPicPr>
          <p:nvPr/>
        </p:nvPicPr>
        <p:blipFill>
          <a:blip r:embed="rId2"/>
          <a:stretch>
            <a:fillRect/>
          </a:stretch>
        </p:blipFill>
        <p:spPr>
          <a:xfrm>
            <a:off x="2004420" y="201168"/>
            <a:ext cx="7395019" cy="5974737"/>
          </a:xfrm>
          <a:prstGeom prst="rect">
            <a:avLst/>
          </a:prstGeom>
        </p:spPr>
      </p:pic>
    </p:spTree>
    <p:extLst>
      <p:ext uri="{BB962C8B-B14F-4D97-AF65-F5344CB8AC3E}">
        <p14:creationId xmlns:p14="http://schemas.microsoft.com/office/powerpoint/2010/main" val="17095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of the audit program</a:t>
            </a:r>
            <a:r>
              <a:rPr lang="en-US" dirty="0" smtClean="0"/>
              <a:t>(cont.)</a:t>
            </a:r>
            <a:br>
              <a:rPr lang="en-US" dirty="0" smtClean="0"/>
            </a:br>
            <a:endParaRPr lang="en-US" dirty="0"/>
          </a:p>
        </p:txBody>
      </p:sp>
      <p:sp>
        <p:nvSpPr>
          <p:cNvPr id="3" name="Content Placeholder 2"/>
          <p:cNvSpPr>
            <a:spLocks noGrp="1"/>
          </p:cNvSpPr>
          <p:nvPr>
            <p:ph idx="1"/>
          </p:nvPr>
        </p:nvSpPr>
        <p:spPr>
          <a:xfrm>
            <a:off x="758952" y="1307592"/>
            <a:ext cx="10468356" cy="4921004"/>
          </a:xfrm>
        </p:spPr>
        <p:txBody>
          <a:bodyPr>
            <a:normAutofit fontScale="92500" lnSpcReduction="10000"/>
          </a:bodyPr>
          <a:lstStyle/>
          <a:p>
            <a:pPr marL="45720" indent="0">
              <a:buNone/>
            </a:pPr>
            <a:r>
              <a:rPr lang="en-US" sz="3000" dirty="0" smtClean="0">
                <a:solidFill>
                  <a:srgbClr val="50838E"/>
                </a:solidFill>
              </a:rPr>
              <a:t>Tests of Controls and Substantive Tests of Transactions </a:t>
            </a:r>
            <a:r>
              <a:rPr lang="en-US" sz="2800" dirty="0" smtClean="0">
                <a:solidFill>
                  <a:srgbClr val="50838E"/>
                </a:solidFill>
              </a:rPr>
              <a:t>– </a:t>
            </a:r>
            <a:r>
              <a:rPr lang="en-US" sz="2600" dirty="0" smtClean="0">
                <a:solidFill>
                  <a:schemeClr val="accent1"/>
                </a:solidFill>
              </a:rPr>
              <a:t>When designing these tests, auditors emphasize satisfying the transaction-related audit objectives. </a:t>
            </a:r>
          </a:p>
          <a:p>
            <a:pPr marL="45720" indent="0">
              <a:buNone/>
            </a:pPr>
            <a:r>
              <a:rPr lang="en-US" sz="2400" dirty="0" smtClean="0">
                <a:solidFill>
                  <a:schemeClr val="accent1"/>
                </a:solidFill>
              </a:rPr>
              <a:t>Auditors follow a four-step approach to reduce assessed control risk:</a:t>
            </a:r>
          </a:p>
          <a:p>
            <a:pPr marL="822960" lvl="1" indent="-457200">
              <a:buFont typeface="+mj-lt"/>
              <a:buAutoNum type="arabicPeriod"/>
            </a:pPr>
            <a:r>
              <a:rPr lang="en-US" sz="2200" dirty="0" smtClean="0">
                <a:solidFill>
                  <a:srgbClr val="50838E"/>
                </a:solidFill>
              </a:rPr>
              <a:t>Apply the transaction-related audit objectives to the class of transactions being tested, such as sales.</a:t>
            </a:r>
          </a:p>
          <a:p>
            <a:pPr marL="822960" lvl="1" indent="-457200">
              <a:buFont typeface="+mj-lt"/>
              <a:buAutoNum type="arabicPeriod"/>
            </a:pPr>
            <a:r>
              <a:rPr lang="en-US" sz="2200" dirty="0" smtClean="0">
                <a:solidFill>
                  <a:srgbClr val="50838E"/>
                </a:solidFill>
              </a:rPr>
              <a:t>Identify key controls that should reduce control risk for each transaction-related audit objective.</a:t>
            </a:r>
          </a:p>
          <a:p>
            <a:pPr marL="822960" lvl="1" indent="-457200">
              <a:buFont typeface="+mj-lt"/>
              <a:buAutoNum type="arabicPeriod"/>
            </a:pPr>
            <a:r>
              <a:rPr lang="en-US" sz="2200" dirty="0" smtClean="0">
                <a:solidFill>
                  <a:srgbClr val="50838E"/>
                </a:solidFill>
              </a:rPr>
              <a:t>Develop appropriate tests of controls for all internal controls that are used to reduce the preliminary assessment of control risk below maximum (</a:t>
            </a:r>
            <a:r>
              <a:rPr lang="en-US" sz="2400" dirty="0" smtClean="0">
                <a:solidFill>
                  <a:srgbClr val="A85229"/>
                </a:solidFill>
              </a:rPr>
              <a:t>key controls</a:t>
            </a:r>
            <a:r>
              <a:rPr lang="en-US" sz="2200" dirty="0" smtClean="0">
                <a:solidFill>
                  <a:srgbClr val="50838E"/>
                </a:solidFill>
              </a:rPr>
              <a:t>).</a:t>
            </a:r>
          </a:p>
          <a:p>
            <a:pPr marL="822960" lvl="1" indent="-457200">
              <a:buFont typeface="+mj-lt"/>
              <a:buAutoNum type="arabicPeriod"/>
            </a:pPr>
            <a:r>
              <a:rPr lang="en-US" sz="2200" dirty="0" smtClean="0">
                <a:solidFill>
                  <a:srgbClr val="50838E"/>
                </a:solidFill>
              </a:rPr>
              <a:t>For potential types of misstatements related to each transaction-related audit objective, design appropriate substantive tests of transactions, considering deficiencies in internal control and expected results of the tests of controls in step 3.</a:t>
            </a:r>
          </a:p>
          <a:p>
            <a:pPr marL="45720" indent="0">
              <a:buNone/>
            </a:pPr>
            <a:r>
              <a:rPr lang="en-US" sz="2400" dirty="0" smtClean="0">
                <a:solidFill>
                  <a:schemeClr val="accent1"/>
                </a:solidFill>
              </a:rPr>
              <a:t>This process is shown in Figure </a:t>
            </a:r>
            <a:r>
              <a:rPr lang="en-US" sz="2400" dirty="0" smtClean="0">
                <a:solidFill>
                  <a:srgbClr val="50838E"/>
                </a:solidFill>
              </a:rPr>
              <a:t>13-5.</a:t>
            </a:r>
          </a:p>
          <a:p>
            <a:pPr marL="45720" indent="0">
              <a:buNone/>
            </a:pPr>
            <a:endParaRPr lang="en-US" sz="2800" dirty="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21</a:t>
            </a:fld>
            <a:endParaRPr lang="en-US" dirty="0"/>
          </a:p>
        </p:txBody>
      </p:sp>
    </p:spTree>
    <p:extLst>
      <p:ext uri="{BB962C8B-B14F-4D97-AF65-F5344CB8AC3E}">
        <p14:creationId xmlns:p14="http://schemas.microsoft.com/office/powerpoint/2010/main" val="31312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22</a:t>
            </a:fld>
            <a:endParaRPr lang="en-US" dirty="0"/>
          </a:p>
        </p:txBody>
      </p:sp>
      <p:pic>
        <p:nvPicPr>
          <p:cNvPr id="4" name="Picture 3"/>
          <p:cNvPicPr>
            <a:picLocks noChangeAspect="1"/>
          </p:cNvPicPr>
          <p:nvPr/>
        </p:nvPicPr>
        <p:blipFill>
          <a:blip r:embed="rId2"/>
          <a:stretch>
            <a:fillRect/>
          </a:stretch>
        </p:blipFill>
        <p:spPr>
          <a:xfrm>
            <a:off x="2466221" y="146303"/>
            <a:ext cx="6878354" cy="6026849"/>
          </a:xfrm>
          <a:prstGeom prst="rect">
            <a:avLst/>
          </a:prstGeom>
        </p:spPr>
      </p:pic>
    </p:spTree>
    <p:extLst>
      <p:ext uri="{BB962C8B-B14F-4D97-AF65-F5344CB8AC3E}">
        <p14:creationId xmlns:p14="http://schemas.microsoft.com/office/powerpoint/2010/main" val="26944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of the audit program</a:t>
            </a:r>
            <a:r>
              <a:rPr lang="en-US" dirty="0" smtClean="0"/>
              <a:t>(cont.)</a:t>
            </a:r>
            <a:br>
              <a:rPr lang="en-US" dirty="0" smtClean="0"/>
            </a:br>
            <a:endParaRPr lang="en-US" dirty="0"/>
          </a:p>
        </p:txBody>
      </p:sp>
      <p:sp>
        <p:nvSpPr>
          <p:cNvPr id="3" name="Content Placeholder 2"/>
          <p:cNvSpPr>
            <a:spLocks noGrp="1"/>
          </p:cNvSpPr>
          <p:nvPr>
            <p:ph idx="1"/>
          </p:nvPr>
        </p:nvSpPr>
        <p:spPr>
          <a:xfrm>
            <a:off x="512064" y="1370442"/>
            <a:ext cx="10963656" cy="5049020"/>
          </a:xfrm>
        </p:spPr>
        <p:txBody>
          <a:bodyPr>
            <a:normAutofit lnSpcReduction="10000"/>
          </a:bodyPr>
          <a:lstStyle/>
          <a:p>
            <a:pPr marL="45720" indent="0">
              <a:buNone/>
            </a:pPr>
            <a:r>
              <a:rPr lang="en-US" sz="2800" dirty="0" smtClean="0">
                <a:solidFill>
                  <a:srgbClr val="50838E"/>
                </a:solidFill>
              </a:rPr>
              <a:t>Substantive Analytical Procedures – </a:t>
            </a:r>
            <a:r>
              <a:rPr lang="en-US" sz="2400" dirty="0" smtClean="0">
                <a:solidFill>
                  <a:schemeClr val="accent1"/>
                </a:solidFill>
              </a:rPr>
              <a:t>Because substantive analytical procedures are relatively inexpensive, many auditors perform them on all audits.</a:t>
            </a:r>
          </a:p>
          <a:p>
            <a:pPr marL="45720" indent="0">
              <a:buNone/>
            </a:pPr>
            <a:r>
              <a:rPr lang="en-US" sz="2800" dirty="0" smtClean="0">
                <a:solidFill>
                  <a:srgbClr val="50838E"/>
                </a:solidFill>
              </a:rPr>
              <a:t>Tests of Details of Balances – </a:t>
            </a:r>
            <a:r>
              <a:rPr lang="en-US" sz="2400" dirty="0" smtClean="0">
                <a:solidFill>
                  <a:schemeClr val="accent1"/>
                </a:solidFill>
              </a:rPr>
              <a:t>The key decisions involved in designing tests of details of balances:</a:t>
            </a:r>
            <a:endParaRPr lang="en-US" sz="2400" dirty="0">
              <a:solidFill>
                <a:schemeClr val="accent1"/>
              </a:solidFill>
            </a:endParaRPr>
          </a:p>
          <a:p>
            <a:pPr lvl="1"/>
            <a:r>
              <a:rPr lang="en-US" sz="2200" dirty="0" smtClean="0">
                <a:solidFill>
                  <a:srgbClr val="50838E"/>
                </a:solidFill>
              </a:rPr>
              <a:t>Identify Significant Risks and Assess Risk of Material Misstatement</a:t>
            </a:r>
          </a:p>
          <a:p>
            <a:pPr lvl="1"/>
            <a:r>
              <a:rPr lang="en-US" sz="2200" dirty="0" smtClean="0">
                <a:solidFill>
                  <a:srgbClr val="50838E"/>
                </a:solidFill>
              </a:rPr>
              <a:t>Set Performance Materiality</a:t>
            </a:r>
          </a:p>
          <a:p>
            <a:pPr lvl="1"/>
            <a:r>
              <a:rPr lang="en-US" sz="2200" dirty="0" smtClean="0">
                <a:solidFill>
                  <a:srgbClr val="50838E"/>
                </a:solidFill>
              </a:rPr>
              <a:t>Assess Control Risk for the Sales and Collection Cycle</a:t>
            </a:r>
          </a:p>
          <a:p>
            <a:pPr lvl="1"/>
            <a:r>
              <a:rPr lang="en-US" sz="2200" dirty="0" smtClean="0">
                <a:solidFill>
                  <a:srgbClr val="50838E"/>
                </a:solidFill>
              </a:rPr>
              <a:t>Design and Perform Tests of Controls and Substantive Tests of Transactions</a:t>
            </a:r>
          </a:p>
          <a:p>
            <a:pPr lvl="1"/>
            <a:r>
              <a:rPr lang="en-US" sz="2200" dirty="0" smtClean="0">
                <a:solidFill>
                  <a:srgbClr val="50838E"/>
                </a:solidFill>
              </a:rPr>
              <a:t>Design and Perform Substantive Analytical Procedures</a:t>
            </a:r>
          </a:p>
          <a:p>
            <a:pPr lvl="1"/>
            <a:r>
              <a:rPr lang="en-US" sz="2200" dirty="0" smtClean="0">
                <a:solidFill>
                  <a:srgbClr val="50838E"/>
                </a:solidFill>
              </a:rPr>
              <a:t>Design Tests of Details of Accounts to Satisfy Balance-Related Audit Objectives</a:t>
            </a:r>
          </a:p>
          <a:p>
            <a:pPr marL="45720" indent="0">
              <a:buNone/>
            </a:pPr>
            <a:r>
              <a:rPr lang="en-US" sz="2400" dirty="0" smtClean="0">
                <a:solidFill>
                  <a:schemeClr val="accent1"/>
                </a:solidFill>
              </a:rPr>
              <a:t>This methodology is shown in </a:t>
            </a:r>
            <a:r>
              <a:rPr lang="en-US" sz="2400" dirty="0" smtClean="0">
                <a:solidFill>
                  <a:srgbClr val="50838E"/>
                </a:solidFill>
              </a:rPr>
              <a:t>Figure 13-6</a:t>
            </a:r>
            <a:r>
              <a:rPr lang="en-US" sz="2400" dirty="0" smtClean="0">
                <a:solidFill>
                  <a:schemeClr val="accent1"/>
                </a:solidFill>
              </a:rPr>
              <a:t>. Overall design approach is shown in </a:t>
            </a:r>
            <a:r>
              <a:rPr lang="en-US" sz="2400" dirty="0" smtClean="0">
                <a:solidFill>
                  <a:srgbClr val="50838E"/>
                </a:solidFill>
              </a:rPr>
              <a:t>Figure 13-7</a:t>
            </a:r>
            <a:r>
              <a:rPr lang="en-US" sz="2400" dirty="0" smtClean="0">
                <a:solidFill>
                  <a:schemeClr val="accent1"/>
                </a:solidFill>
              </a:rPr>
              <a:t>.</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23</a:t>
            </a:fld>
            <a:endParaRPr lang="en-US" dirty="0"/>
          </a:p>
        </p:txBody>
      </p:sp>
    </p:spTree>
    <p:extLst>
      <p:ext uri="{BB962C8B-B14F-4D97-AF65-F5344CB8AC3E}">
        <p14:creationId xmlns:p14="http://schemas.microsoft.com/office/powerpoint/2010/main" val="33664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24</a:t>
            </a:fld>
            <a:endParaRPr lang="en-US" dirty="0"/>
          </a:p>
        </p:txBody>
      </p:sp>
      <p:pic>
        <p:nvPicPr>
          <p:cNvPr id="4" name="Picture 3"/>
          <p:cNvPicPr>
            <a:picLocks noChangeAspect="1"/>
          </p:cNvPicPr>
          <p:nvPr/>
        </p:nvPicPr>
        <p:blipFill>
          <a:blip r:embed="rId2"/>
          <a:stretch>
            <a:fillRect/>
          </a:stretch>
        </p:blipFill>
        <p:spPr>
          <a:xfrm>
            <a:off x="2395728" y="142588"/>
            <a:ext cx="6903927" cy="6040288"/>
          </a:xfrm>
          <a:prstGeom prst="rect">
            <a:avLst/>
          </a:prstGeom>
        </p:spPr>
      </p:pic>
    </p:spTree>
    <p:extLst>
      <p:ext uri="{BB962C8B-B14F-4D97-AF65-F5344CB8AC3E}">
        <p14:creationId xmlns:p14="http://schemas.microsoft.com/office/powerpoint/2010/main" val="307895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25</a:t>
            </a:fld>
            <a:endParaRPr lang="en-US" dirty="0"/>
          </a:p>
        </p:txBody>
      </p:sp>
      <p:pic>
        <p:nvPicPr>
          <p:cNvPr id="4" name="Picture 3"/>
          <p:cNvPicPr>
            <a:picLocks noChangeAspect="1"/>
          </p:cNvPicPr>
          <p:nvPr/>
        </p:nvPicPr>
        <p:blipFill>
          <a:blip r:embed="rId2"/>
          <a:stretch>
            <a:fillRect/>
          </a:stretch>
        </p:blipFill>
        <p:spPr>
          <a:xfrm>
            <a:off x="1951331" y="118872"/>
            <a:ext cx="8661914" cy="6083413"/>
          </a:xfrm>
          <a:prstGeom prst="rect">
            <a:avLst/>
          </a:prstGeom>
        </p:spPr>
      </p:pic>
    </p:spTree>
    <p:extLst>
      <p:ext uri="{BB962C8B-B14F-4D97-AF65-F5344CB8AC3E}">
        <p14:creationId xmlns:p14="http://schemas.microsoft.com/office/powerpoint/2010/main" val="323185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of the audit program</a:t>
            </a:r>
            <a:r>
              <a:rPr lang="en-US" dirty="0" smtClean="0"/>
              <a:t>(cont.)</a:t>
            </a:r>
            <a:br>
              <a:rPr lang="en-US" dirty="0" smtClean="0"/>
            </a:br>
            <a:endParaRPr lang="en-US" dirty="0"/>
          </a:p>
        </p:txBody>
      </p:sp>
      <p:sp>
        <p:nvSpPr>
          <p:cNvPr id="3" name="Content Placeholder 2"/>
          <p:cNvSpPr>
            <a:spLocks noGrp="1"/>
          </p:cNvSpPr>
          <p:nvPr>
            <p:ph idx="1"/>
          </p:nvPr>
        </p:nvSpPr>
        <p:spPr>
          <a:xfrm>
            <a:off x="952110" y="1617784"/>
            <a:ext cx="9629922" cy="4496877"/>
          </a:xfrm>
        </p:spPr>
        <p:txBody>
          <a:bodyPr>
            <a:normAutofit/>
          </a:bodyPr>
          <a:lstStyle/>
          <a:p>
            <a:pPr marL="45720" indent="0">
              <a:buNone/>
            </a:pPr>
            <a:r>
              <a:rPr lang="en-US" sz="2800" dirty="0" smtClean="0">
                <a:solidFill>
                  <a:srgbClr val="50838E"/>
                </a:solidFill>
              </a:rPr>
              <a:t>Level of Disaggregation of Planning Activities– </a:t>
            </a:r>
            <a:r>
              <a:rPr lang="en-US" sz="2400" dirty="0" smtClean="0">
                <a:solidFill>
                  <a:schemeClr val="accent1"/>
                </a:solidFill>
              </a:rPr>
              <a:t>The levels range from overall audit to balance-related audit objectives.</a:t>
            </a:r>
          </a:p>
          <a:p>
            <a:pPr marL="45720" indent="0">
              <a:buNone/>
            </a:pPr>
            <a:r>
              <a:rPr lang="en-US" sz="2400" dirty="0" smtClean="0">
                <a:solidFill>
                  <a:schemeClr val="accent1"/>
                </a:solidFill>
              </a:rPr>
              <a:t>An example of the Disaggregation Level to Which Planning Activities Are Applied is illustrated in </a:t>
            </a:r>
            <a:r>
              <a:rPr lang="en-US" sz="2400" dirty="0" smtClean="0">
                <a:solidFill>
                  <a:srgbClr val="50838E"/>
                </a:solidFill>
              </a:rPr>
              <a:t>Figure 13-8 </a:t>
            </a:r>
            <a:r>
              <a:rPr lang="en-US" sz="2400" dirty="0" smtClean="0">
                <a:solidFill>
                  <a:schemeClr val="accent1"/>
                </a:solidFill>
              </a:rPr>
              <a:t>on page 425.</a:t>
            </a:r>
          </a:p>
          <a:p>
            <a:pPr marL="45720" indent="0">
              <a:buNone/>
            </a:pPr>
            <a:r>
              <a:rPr lang="en-US" sz="2800" dirty="0" smtClean="0">
                <a:solidFill>
                  <a:srgbClr val="50838E"/>
                </a:solidFill>
              </a:rPr>
              <a:t>Illustrative Audit Program -  </a:t>
            </a:r>
            <a:r>
              <a:rPr lang="en-US" sz="2400" dirty="0" smtClean="0">
                <a:solidFill>
                  <a:schemeClr val="accent1"/>
                </a:solidFill>
              </a:rPr>
              <a:t>Auditing standards require the auditor to use a written audit program.</a:t>
            </a:r>
          </a:p>
          <a:p>
            <a:pPr marL="45720" indent="0">
              <a:buNone/>
            </a:pPr>
            <a:r>
              <a:rPr lang="en-US" sz="2400" dirty="0" smtClean="0">
                <a:solidFill>
                  <a:schemeClr val="accent1"/>
                </a:solidFill>
              </a:rPr>
              <a:t>An audit program for Tests of Details of Balances for Accounts </a:t>
            </a:r>
            <a:r>
              <a:rPr lang="en-US" sz="2400" dirty="0">
                <a:solidFill>
                  <a:schemeClr val="accent1"/>
                </a:solidFill>
              </a:rPr>
              <a:t>R</a:t>
            </a:r>
            <a:r>
              <a:rPr lang="en-US" sz="2400" dirty="0" smtClean="0">
                <a:solidFill>
                  <a:schemeClr val="accent1"/>
                </a:solidFill>
              </a:rPr>
              <a:t>eceivable is shown in </a:t>
            </a:r>
            <a:r>
              <a:rPr lang="en-US" sz="2400" dirty="0" smtClean="0">
                <a:solidFill>
                  <a:srgbClr val="50838E"/>
                </a:solidFill>
              </a:rPr>
              <a:t>Table 13-4 </a:t>
            </a:r>
            <a:r>
              <a:rPr lang="en-US" sz="2400" dirty="0" smtClean="0">
                <a:solidFill>
                  <a:schemeClr val="accent1"/>
                </a:solidFill>
              </a:rPr>
              <a:t>on page 427.</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26</a:t>
            </a:fld>
            <a:endParaRPr lang="en-US" dirty="0"/>
          </a:p>
        </p:txBody>
      </p:sp>
    </p:spTree>
    <p:extLst>
      <p:ext uri="{BB962C8B-B14F-4D97-AF65-F5344CB8AC3E}">
        <p14:creationId xmlns:p14="http://schemas.microsoft.com/office/powerpoint/2010/main" val="300683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27</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13-5</a:t>
            </a:r>
          </a:p>
          <a:p>
            <a:pPr marL="45720" indent="0" algn="ctr">
              <a:buNone/>
            </a:pPr>
            <a:r>
              <a:rPr lang="en-US" sz="3200" b="1" dirty="0">
                <a:solidFill>
                  <a:schemeClr val="accent1"/>
                </a:solidFill>
              </a:rPr>
              <a:t>Compare and contrast transaction-related audit objectives </a:t>
            </a:r>
            <a:r>
              <a:rPr lang="en-US" sz="3200" b="1" dirty="0" smtClean="0">
                <a:solidFill>
                  <a:schemeClr val="accent1"/>
                </a:solidFill>
              </a:rPr>
              <a:t>with          </a:t>
            </a:r>
            <a:r>
              <a:rPr lang="en-US" sz="3200" b="1" dirty="0">
                <a:solidFill>
                  <a:schemeClr val="accent1"/>
                </a:solidFill>
              </a:rPr>
              <a:t>balance-related audit objectives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5934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381000"/>
            <a:ext cx="9700846" cy="1263316"/>
          </a:xfrm>
        </p:spPr>
        <p:txBody>
          <a:bodyPr>
            <a:normAutofit fontScale="90000"/>
          </a:bodyPr>
          <a:lstStyle/>
          <a:p>
            <a:pPr algn="ctr"/>
            <a:r>
              <a:rPr lang="en-US" dirty="0" smtClean="0"/>
              <a:t>Relationship of transaction-related audit objectives to Balance-related and Presentation and disclosure-related audit objectives</a:t>
            </a:r>
            <a:endParaRPr lang="en-US" dirty="0"/>
          </a:p>
        </p:txBody>
      </p:sp>
      <p:sp>
        <p:nvSpPr>
          <p:cNvPr id="3" name="Content Placeholder 2"/>
          <p:cNvSpPr>
            <a:spLocks noGrp="1"/>
          </p:cNvSpPr>
          <p:nvPr>
            <p:ph idx="1"/>
          </p:nvPr>
        </p:nvSpPr>
        <p:spPr>
          <a:xfrm>
            <a:off x="1295400" y="2088107"/>
            <a:ext cx="9310077" cy="4024363"/>
          </a:xfrm>
        </p:spPr>
        <p:txBody>
          <a:bodyPr>
            <a:normAutofit lnSpcReduction="10000"/>
          </a:bodyPr>
          <a:lstStyle/>
          <a:p>
            <a:pPr marL="45720" indent="0">
              <a:buNone/>
            </a:pPr>
            <a:r>
              <a:rPr lang="en-US" sz="2800" dirty="0" smtClean="0">
                <a:solidFill>
                  <a:schemeClr val="accent1"/>
                </a:solidFill>
              </a:rPr>
              <a:t>Tests of details of balances are the primary test to reduce detection risk to an acceptable level. </a:t>
            </a:r>
          </a:p>
          <a:p>
            <a:pPr marL="45720" indent="0">
              <a:buNone/>
            </a:pPr>
            <a:r>
              <a:rPr lang="en-US" sz="2800" dirty="0" smtClean="0">
                <a:solidFill>
                  <a:schemeClr val="accent1"/>
                </a:solidFill>
              </a:rPr>
              <a:t>Even when all transaction-related audit objectives are met, the auditor will still rely primarily on substantive tests of balances to meet the following balance-related audit objectives:</a:t>
            </a:r>
          </a:p>
          <a:p>
            <a:pPr lvl="1"/>
            <a:r>
              <a:rPr lang="en-US" sz="2200" dirty="0" smtClean="0">
                <a:solidFill>
                  <a:srgbClr val="50838E"/>
                </a:solidFill>
              </a:rPr>
              <a:t>Realizable value</a:t>
            </a:r>
          </a:p>
          <a:p>
            <a:pPr lvl="1"/>
            <a:r>
              <a:rPr lang="en-US" sz="2200" dirty="0" smtClean="0">
                <a:solidFill>
                  <a:srgbClr val="50838E"/>
                </a:solidFill>
              </a:rPr>
              <a:t>Rights and obligations</a:t>
            </a:r>
          </a:p>
          <a:p>
            <a:pPr marL="45720" indent="0">
              <a:buNone/>
            </a:pPr>
            <a:r>
              <a:rPr lang="en-US" sz="2400" dirty="0" smtClean="0">
                <a:solidFill>
                  <a:schemeClr val="accent1"/>
                </a:solidFill>
              </a:rPr>
              <a:t>These relationships are illustrated in </a:t>
            </a:r>
            <a:r>
              <a:rPr lang="en-US" sz="2400" dirty="0" smtClean="0">
                <a:solidFill>
                  <a:srgbClr val="50838E"/>
                </a:solidFill>
              </a:rPr>
              <a:t>Table 13-5</a:t>
            </a:r>
            <a:r>
              <a:rPr lang="en-US" sz="2400" dirty="0" smtClean="0">
                <a:solidFill>
                  <a:schemeClr val="accent1"/>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28</a:t>
            </a:fld>
            <a:endParaRPr lang="en-US" dirty="0">
              <a:solidFill>
                <a:srgbClr val="514A40"/>
              </a:solidFill>
            </a:endParaRPr>
          </a:p>
        </p:txBody>
      </p:sp>
    </p:spTree>
    <p:extLst>
      <p:ext uri="{BB962C8B-B14F-4D97-AF65-F5344CB8AC3E}">
        <p14:creationId xmlns:p14="http://schemas.microsoft.com/office/powerpoint/2010/main" val="37169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29</a:t>
            </a:fld>
            <a:endParaRPr lang="en-US" dirty="0"/>
          </a:p>
        </p:txBody>
      </p:sp>
      <p:pic>
        <p:nvPicPr>
          <p:cNvPr id="4" name="Picture 3"/>
          <p:cNvPicPr>
            <a:picLocks noChangeAspect="1"/>
          </p:cNvPicPr>
          <p:nvPr/>
        </p:nvPicPr>
        <p:blipFill>
          <a:blip r:embed="rId2"/>
          <a:stretch>
            <a:fillRect/>
          </a:stretch>
        </p:blipFill>
        <p:spPr>
          <a:xfrm>
            <a:off x="625231" y="124979"/>
            <a:ext cx="10386038" cy="5994124"/>
          </a:xfrm>
          <a:prstGeom prst="rect">
            <a:avLst/>
          </a:prstGeom>
        </p:spPr>
      </p:pic>
    </p:spTree>
    <p:extLst>
      <p:ext uri="{BB962C8B-B14F-4D97-AF65-F5344CB8AC3E}">
        <p14:creationId xmlns:p14="http://schemas.microsoft.com/office/powerpoint/2010/main" val="24141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13-1</a:t>
            </a:r>
          </a:p>
          <a:p>
            <a:pPr marL="45720" indent="0" algn="ctr">
              <a:buNone/>
            </a:pPr>
            <a:r>
              <a:rPr lang="en-US" sz="3200" b="1" dirty="0">
                <a:solidFill>
                  <a:schemeClr val="accent1"/>
                </a:solidFill>
              </a:rPr>
              <a:t>Use the five types of audit tests to determine whether </a:t>
            </a:r>
            <a:r>
              <a:rPr lang="en-US" sz="3200" b="1" dirty="0" smtClean="0">
                <a:solidFill>
                  <a:schemeClr val="accent1"/>
                </a:solidFill>
              </a:rPr>
              <a:t>financial            </a:t>
            </a:r>
            <a:r>
              <a:rPr lang="en-US" sz="3200" b="1" dirty="0">
                <a:solidFill>
                  <a:schemeClr val="accent1"/>
                </a:solidFill>
              </a:rPr>
              <a:t>statements are fairly stated</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30</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13-6</a:t>
            </a:r>
          </a:p>
          <a:p>
            <a:pPr marL="45720" indent="0" algn="ctr">
              <a:buNone/>
            </a:pPr>
            <a:r>
              <a:rPr lang="en-US" sz="3200" b="1" dirty="0">
                <a:solidFill>
                  <a:schemeClr val="accent1"/>
                </a:solidFill>
              </a:rPr>
              <a:t>Understand key evidence-related terms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608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014" y="381000"/>
            <a:ext cx="9669585" cy="949158"/>
          </a:xfrm>
        </p:spPr>
        <p:txBody>
          <a:bodyPr>
            <a:normAutofit fontScale="90000"/>
          </a:bodyPr>
          <a:lstStyle/>
          <a:p>
            <a:pPr algn="ctr"/>
            <a:r>
              <a:rPr lang="en-US" dirty="0" smtClean="0"/>
              <a:t>Summary of key evidence-related terms</a:t>
            </a:r>
            <a:br>
              <a:rPr lang="en-US" dirty="0" smtClean="0"/>
            </a:br>
            <a:endParaRPr lang="en-US" dirty="0"/>
          </a:p>
        </p:txBody>
      </p:sp>
      <p:sp>
        <p:nvSpPr>
          <p:cNvPr id="3" name="Content Placeholder 2"/>
          <p:cNvSpPr>
            <a:spLocks noGrp="1"/>
          </p:cNvSpPr>
          <p:nvPr>
            <p:ph idx="1"/>
          </p:nvPr>
        </p:nvSpPr>
        <p:spPr>
          <a:xfrm>
            <a:off x="1403684" y="1330159"/>
            <a:ext cx="9201793" cy="4782312"/>
          </a:xfrm>
        </p:spPr>
        <p:txBody>
          <a:bodyPr>
            <a:normAutofit lnSpcReduction="10000"/>
          </a:bodyPr>
          <a:lstStyle/>
          <a:p>
            <a:pPr marL="45720" indent="0">
              <a:buNone/>
            </a:pPr>
            <a:r>
              <a:rPr lang="en-US" sz="2800" dirty="0" smtClean="0">
                <a:solidFill>
                  <a:srgbClr val="50838E"/>
                </a:solidFill>
              </a:rPr>
              <a:t>Phases of the Audit Process </a:t>
            </a:r>
            <a:r>
              <a:rPr lang="en-US" sz="2400" dirty="0" smtClean="0">
                <a:solidFill>
                  <a:srgbClr val="50838E"/>
                </a:solidFill>
              </a:rPr>
              <a:t>–</a:t>
            </a:r>
            <a:r>
              <a:rPr lang="en-US" sz="2400" dirty="0" smtClean="0">
                <a:solidFill>
                  <a:schemeClr val="accent1"/>
                </a:solidFill>
              </a:rPr>
              <a:t> The four phases are shown in the first column of </a:t>
            </a:r>
            <a:r>
              <a:rPr lang="en-US" sz="2400" dirty="0" smtClean="0">
                <a:solidFill>
                  <a:srgbClr val="50838E"/>
                </a:solidFill>
              </a:rPr>
              <a:t>Table 13-6</a:t>
            </a:r>
            <a:r>
              <a:rPr lang="en-US" sz="2400" dirty="0" smtClean="0">
                <a:solidFill>
                  <a:schemeClr val="accent1"/>
                </a:solidFill>
              </a:rPr>
              <a:t>.</a:t>
            </a:r>
          </a:p>
          <a:p>
            <a:pPr marL="45720" indent="0">
              <a:buNone/>
            </a:pPr>
            <a:r>
              <a:rPr lang="en-US" sz="2800" dirty="0" smtClean="0">
                <a:solidFill>
                  <a:srgbClr val="50838E"/>
                </a:solidFill>
              </a:rPr>
              <a:t>Audit Objectives </a:t>
            </a:r>
            <a:r>
              <a:rPr lang="en-US" sz="2400" dirty="0" smtClean="0">
                <a:solidFill>
                  <a:srgbClr val="50838E"/>
                </a:solidFill>
              </a:rPr>
              <a:t>–</a:t>
            </a:r>
            <a:r>
              <a:rPr lang="en-US" sz="2400" dirty="0" smtClean="0">
                <a:solidFill>
                  <a:schemeClr val="accent1"/>
                </a:solidFill>
              </a:rPr>
              <a:t> The objectives that must be met before the auditor can conclude that any given class of transactions or account balance is fairly stated, shown in the second column of </a:t>
            </a:r>
            <a:r>
              <a:rPr lang="en-US" sz="2400" dirty="0" smtClean="0">
                <a:solidFill>
                  <a:srgbClr val="50838E"/>
                </a:solidFill>
              </a:rPr>
              <a:t>Table 13-6</a:t>
            </a:r>
            <a:r>
              <a:rPr lang="en-US" sz="2400" dirty="0" smtClean="0">
                <a:solidFill>
                  <a:schemeClr val="accent1"/>
                </a:solidFill>
              </a:rPr>
              <a:t>.</a:t>
            </a:r>
          </a:p>
          <a:p>
            <a:pPr marL="45720" indent="0">
              <a:buNone/>
            </a:pPr>
            <a:r>
              <a:rPr lang="en-US" sz="2800" dirty="0" smtClean="0">
                <a:solidFill>
                  <a:srgbClr val="50838E"/>
                </a:solidFill>
              </a:rPr>
              <a:t>Types of Tests – </a:t>
            </a:r>
            <a:r>
              <a:rPr lang="en-US" sz="2400" dirty="0" smtClean="0">
                <a:solidFill>
                  <a:schemeClr val="accent1"/>
                </a:solidFill>
              </a:rPr>
              <a:t>The five types of audit tests are shown in the third column of </a:t>
            </a:r>
            <a:r>
              <a:rPr lang="en-US" sz="2400" dirty="0" smtClean="0">
                <a:solidFill>
                  <a:srgbClr val="50838E"/>
                </a:solidFill>
              </a:rPr>
              <a:t>Table 13-6.</a:t>
            </a:r>
          </a:p>
          <a:p>
            <a:pPr marL="45720" indent="0">
              <a:buNone/>
            </a:pPr>
            <a:r>
              <a:rPr lang="en-US" sz="2800" dirty="0" smtClean="0">
                <a:solidFill>
                  <a:srgbClr val="50838E"/>
                </a:solidFill>
              </a:rPr>
              <a:t>Evidence Decisions – </a:t>
            </a:r>
            <a:r>
              <a:rPr lang="en-US" sz="2400" dirty="0" smtClean="0">
                <a:solidFill>
                  <a:schemeClr val="accent1"/>
                </a:solidFill>
              </a:rPr>
              <a:t>The four subcategories of decisions are shown in the fourth column of </a:t>
            </a:r>
            <a:r>
              <a:rPr lang="en-US" sz="2400" dirty="0" smtClean="0">
                <a:solidFill>
                  <a:srgbClr val="50838E"/>
                </a:solidFill>
              </a:rPr>
              <a:t>Table 13-6.</a:t>
            </a:r>
          </a:p>
          <a:p>
            <a:pPr marL="45720" indent="0">
              <a:buNone/>
            </a:pPr>
            <a:r>
              <a:rPr lang="en-US" sz="2800" dirty="0" smtClean="0">
                <a:solidFill>
                  <a:srgbClr val="50838E"/>
                </a:solidFill>
              </a:rPr>
              <a:t>Types of Evidence </a:t>
            </a:r>
            <a:r>
              <a:rPr lang="en-US" sz="2400" dirty="0" smtClean="0">
                <a:solidFill>
                  <a:srgbClr val="50838E"/>
                </a:solidFill>
              </a:rPr>
              <a:t>– </a:t>
            </a:r>
            <a:r>
              <a:rPr lang="en-US" sz="2400" dirty="0" smtClean="0">
                <a:solidFill>
                  <a:schemeClr val="accent1"/>
                </a:solidFill>
              </a:rPr>
              <a:t>The eight broad categories of evidence are shown in the last column of Table </a:t>
            </a:r>
            <a:r>
              <a:rPr lang="en-US" sz="2400" dirty="0" smtClean="0">
                <a:solidFill>
                  <a:srgbClr val="50838E"/>
                </a:solidFill>
              </a:rPr>
              <a:t>13-6.</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31</a:t>
            </a:fld>
            <a:endParaRPr lang="en-US" dirty="0">
              <a:solidFill>
                <a:srgbClr val="514A40"/>
              </a:solidFill>
            </a:endParaRPr>
          </a:p>
        </p:txBody>
      </p:sp>
    </p:spTree>
    <p:extLst>
      <p:ext uri="{BB962C8B-B14F-4D97-AF65-F5344CB8AC3E}">
        <p14:creationId xmlns:p14="http://schemas.microsoft.com/office/powerpoint/2010/main" val="6712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32</a:t>
            </a:fld>
            <a:endParaRPr lang="en-US" dirty="0"/>
          </a:p>
        </p:txBody>
      </p:sp>
      <p:pic>
        <p:nvPicPr>
          <p:cNvPr id="4" name="Picture 3"/>
          <p:cNvPicPr>
            <a:picLocks noChangeAspect="1"/>
          </p:cNvPicPr>
          <p:nvPr/>
        </p:nvPicPr>
        <p:blipFill>
          <a:blip r:embed="rId2"/>
          <a:stretch>
            <a:fillRect/>
          </a:stretch>
        </p:blipFill>
        <p:spPr>
          <a:xfrm>
            <a:off x="1801152" y="104275"/>
            <a:ext cx="7478233" cy="6106640"/>
          </a:xfrm>
          <a:prstGeom prst="rect">
            <a:avLst/>
          </a:prstGeom>
        </p:spPr>
      </p:pic>
    </p:spTree>
    <p:extLst>
      <p:ext uri="{BB962C8B-B14F-4D97-AF65-F5344CB8AC3E}">
        <p14:creationId xmlns:p14="http://schemas.microsoft.com/office/powerpoint/2010/main" val="83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33</a:t>
            </a:fld>
            <a:endParaRPr lang="en-US" dirty="0">
              <a:solidFill>
                <a:srgbClr val="514A40"/>
              </a:solidFill>
            </a:endParaRPr>
          </a:p>
        </p:txBody>
      </p:sp>
      <p:sp>
        <p:nvSpPr>
          <p:cNvPr id="3" name="TextBox 2"/>
          <p:cNvSpPr txBox="1"/>
          <p:nvPr/>
        </p:nvSpPr>
        <p:spPr>
          <a:xfrm>
            <a:off x="2529840" y="2644170"/>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13-7</a:t>
            </a:r>
          </a:p>
          <a:p>
            <a:pPr marL="45720" indent="0" algn="ctr">
              <a:buNone/>
            </a:pPr>
            <a:r>
              <a:rPr lang="en-US" sz="3200" b="1" dirty="0">
                <a:solidFill>
                  <a:schemeClr val="accent1"/>
                </a:solidFill>
              </a:rPr>
              <a:t>Integrate the four phases of </a:t>
            </a:r>
            <a:endParaRPr lang="en-US" sz="3200" b="1" dirty="0" smtClean="0">
              <a:solidFill>
                <a:schemeClr val="accent1"/>
              </a:solidFill>
            </a:endParaRPr>
          </a:p>
          <a:p>
            <a:pPr marL="45720" indent="0" algn="ctr">
              <a:buNone/>
            </a:pPr>
            <a:r>
              <a:rPr lang="en-US" sz="3200" b="1" dirty="0" smtClean="0">
                <a:solidFill>
                  <a:schemeClr val="accent1"/>
                </a:solidFill>
              </a:rPr>
              <a:t>the </a:t>
            </a:r>
            <a:r>
              <a:rPr lang="en-US" sz="3200" b="1" dirty="0">
                <a:solidFill>
                  <a:schemeClr val="accent1"/>
                </a:solidFill>
              </a:rPr>
              <a:t>audit process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5839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014" y="381000"/>
            <a:ext cx="9669585" cy="949158"/>
          </a:xfrm>
        </p:spPr>
        <p:txBody>
          <a:bodyPr>
            <a:normAutofit fontScale="90000"/>
          </a:bodyPr>
          <a:lstStyle/>
          <a:p>
            <a:pPr algn="ctr"/>
            <a:r>
              <a:rPr lang="en-US" dirty="0" smtClean="0"/>
              <a:t>Summary of the audit process</a:t>
            </a:r>
            <a:br>
              <a:rPr lang="en-US" dirty="0" smtClean="0"/>
            </a:br>
            <a:endParaRPr lang="en-US" dirty="0"/>
          </a:p>
        </p:txBody>
      </p:sp>
      <p:sp>
        <p:nvSpPr>
          <p:cNvPr id="3" name="Content Placeholder 2"/>
          <p:cNvSpPr>
            <a:spLocks noGrp="1"/>
          </p:cNvSpPr>
          <p:nvPr>
            <p:ph idx="1"/>
          </p:nvPr>
        </p:nvSpPr>
        <p:spPr>
          <a:xfrm>
            <a:off x="1534488" y="1267635"/>
            <a:ext cx="9594620" cy="4789288"/>
          </a:xfrm>
        </p:spPr>
        <p:txBody>
          <a:bodyPr>
            <a:normAutofit fontScale="92500" lnSpcReduction="10000"/>
          </a:bodyPr>
          <a:lstStyle/>
          <a:p>
            <a:pPr marL="45720" indent="0">
              <a:buNone/>
            </a:pPr>
            <a:r>
              <a:rPr lang="en-US" sz="2600" dirty="0" smtClean="0">
                <a:solidFill>
                  <a:srgbClr val="50838E"/>
                </a:solidFill>
              </a:rPr>
              <a:t>Phase I: </a:t>
            </a:r>
            <a:r>
              <a:rPr lang="en-US" sz="2600" dirty="0" smtClean="0">
                <a:solidFill>
                  <a:schemeClr val="accent1"/>
                </a:solidFill>
              </a:rPr>
              <a:t>Plan and Design an Audit Approach</a:t>
            </a:r>
          </a:p>
          <a:p>
            <a:pPr marL="45720" indent="0">
              <a:buNone/>
            </a:pPr>
            <a:r>
              <a:rPr lang="en-US" sz="2600" dirty="0" smtClean="0">
                <a:solidFill>
                  <a:srgbClr val="50838E"/>
                </a:solidFill>
              </a:rPr>
              <a:t>Phase II: </a:t>
            </a:r>
            <a:r>
              <a:rPr lang="en-US" sz="2600" dirty="0" smtClean="0">
                <a:solidFill>
                  <a:schemeClr val="accent1"/>
                </a:solidFill>
              </a:rPr>
              <a:t>Perform Tests of Controls and Substantive Tests of Transactions</a:t>
            </a:r>
          </a:p>
          <a:p>
            <a:pPr marL="45720" indent="0">
              <a:buNone/>
            </a:pPr>
            <a:r>
              <a:rPr lang="en-US" sz="2600" dirty="0" smtClean="0">
                <a:solidFill>
                  <a:srgbClr val="50838E"/>
                </a:solidFill>
              </a:rPr>
              <a:t>Phase III: </a:t>
            </a:r>
            <a:r>
              <a:rPr lang="en-US" sz="2600" dirty="0" smtClean="0">
                <a:solidFill>
                  <a:schemeClr val="accent1"/>
                </a:solidFill>
              </a:rPr>
              <a:t>Perform Substantive Analytical Procedures and Tests of Details of Balances – Timing of Tests is shown in </a:t>
            </a:r>
            <a:r>
              <a:rPr lang="en-US" sz="2600" dirty="0" smtClean="0">
                <a:solidFill>
                  <a:srgbClr val="50838E"/>
                </a:solidFill>
              </a:rPr>
              <a:t>Table 13-7</a:t>
            </a:r>
          </a:p>
          <a:p>
            <a:pPr marL="45720" indent="0">
              <a:buNone/>
            </a:pPr>
            <a:r>
              <a:rPr lang="en-US" sz="2600" dirty="0" smtClean="0">
                <a:solidFill>
                  <a:srgbClr val="50838E"/>
                </a:solidFill>
              </a:rPr>
              <a:t>Phase IV: </a:t>
            </a:r>
            <a:r>
              <a:rPr lang="en-US" sz="2600" dirty="0" smtClean="0">
                <a:solidFill>
                  <a:schemeClr val="accent1"/>
                </a:solidFill>
              </a:rPr>
              <a:t>Complete the Audit and Issue an Audit Report:</a:t>
            </a:r>
          </a:p>
          <a:p>
            <a:pPr lvl="1"/>
            <a:r>
              <a:rPr lang="en-US" sz="2200" dirty="0" smtClean="0">
                <a:solidFill>
                  <a:srgbClr val="50838E"/>
                </a:solidFill>
              </a:rPr>
              <a:t>Perform Additional Tests for Presentation and Disclosure</a:t>
            </a:r>
          </a:p>
          <a:p>
            <a:pPr lvl="1"/>
            <a:r>
              <a:rPr lang="en-US" sz="2200" dirty="0" smtClean="0">
                <a:solidFill>
                  <a:srgbClr val="50838E"/>
                </a:solidFill>
              </a:rPr>
              <a:t>Accumulate Final Evidence</a:t>
            </a:r>
          </a:p>
          <a:p>
            <a:pPr lvl="1"/>
            <a:r>
              <a:rPr lang="en-US" sz="2200" dirty="0" smtClean="0">
                <a:solidFill>
                  <a:srgbClr val="50838E"/>
                </a:solidFill>
              </a:rPr>
              <a:t>Issue Audit Report</a:t>
            </a:r>
          </a:p>
          <a:p>
            <a:pPr lvl="1"/>
            <a:r>
              <a:rPr lang="en-US" sz="2200" dirty="0" smtClean="0">
                <a:solidFill>
                  <a:srgbClr val="50838E"/>
                </a:solidFill>
              </a:rPr>
              <a:t>Communicate with Audit Committee and Management</a:t>
            </a:r>
          </a:p>
          <a:p>
            <a:pPr marL="45720" indent="0">
              <a:buNone/>
            </a:pPr>
            <a:r>
              <a:rPr lang="en-US" sz="2400" dirty="0" smtClean="0">
                <a:solidFill>
                  <a:schemeClr val="accent1"/>
                </a:solidFill>
              </a:rPr>
              <a:t>The Summary of the Audit Process is illustrated in </a:t>
            </a:r>
            <a:r>
              <a:rPr lang="en-US" sz="2400" dirty="0" smtClean="0">
                <a:solidFill>
                  <a:srgbClr val="50838E"/>
                </a:solidFill>
              </a:rPr>
              <a:t>Figure 13-9 </a:t>
            </a:r>
            <a:r>
              <a:rPr lang="en-US" sz="2400" dirty="0" smtClean="0">
                <a:solidFill>
                  <a:schemeClr val="accent1"/>
                </a:solidFill>
              </a:rPr>
              <a:t>on page 430.</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34</a:t>
            </a:fld>
            <a:endParaRPr lang="en-US" dirty="0">
              <a:solidFill>
                <a:srgbClr val="514A40"/>
              </a:solidFill>
            </a:endParaRPr>
          </a:p>
        </p:txBody>
      </p:sp>
    </p:spTree>
    <p:extLst>
      <p:ext uri="{BB962C8B-B14F-4D97-AF65-F5344CB8AC3E}">
        <p14:creationId xmlns:p14="http://schemas.microsoft.com/office/powerpoint/2010/main" val="17358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35</a:t>
            </a:fld>
            <a:endParaRPr lang="en-US" dirty="0"/>
          </a:p>
        </p:txBody>
      </p:sp>
      <p:pic>
        <p:nvPicPr>
          <p:cNvPr id="4" name="Picture 3"/>
          <p:cNvPicPr>
            <a:picLocks noChangeAspect="1"/>
          </p:cNvPicPr>
          <p:nvPr/>
        </p:nvPicPr>
        <p:blipFill>
          <a:blip r:embed="rId2"/>
          <a:stretch>
            <a:fillRect/>
          </a:stretch>
        </p:blipFill>
        <p:spPr>
          <a:xfrm>
            <a:off x="277926" y="1098884"/>
            <a:ext cx="11614837" cy="4347082"/>
          </a:xfrm>
          <a:prstGeom prst="rect">
            <a:avLst/>
          </a:prstGeom>
        </p:spPr>
      </p:pic>
    </p:spTree>
    <p:extLst>
      <p:ext uri="{BB962C8B-B14F-4D97-AF65-F5344CB8AC3E}">
        <p14:creationId xmlns:p14="http://schemas.microsoft.com/office/powerpoint/2010/main" val="416239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36</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Types of tests</a:t>
            </a:r>
            <a:endParaRPr lang="en-US" dirty="0"/>
          </a:p>
        </p:txBody>
      </p:sp>
      <p:sp>
        <p:nvSpPr>
          <p:cNvPr id="3" name="Content Placeholder 2"/>
          <p:cNvSpPr>
            <a:spLocks noGrp="1"/>
          </p:cNvSpPr>
          <p:nvPr>
            <p:ph idx="1"/>
          </p:nvPr>
        </p:nvSpPr>
        <p:spPr>
          <a:xfrm>
            <a:off x="1403684" y="1444752"/>
            <a:ext cx="9492916" cy="4498848"/>
          </a:xfrm>
        </p:spPr>
        <p:txBody>
          <a:bodyPr>
            <a:normAutofit lnSpcReduction="10000"/>
          </a:bodyPr>
          <a:lstStyle/>
          <a:p>
            <a:pPr marL="45720" indent="0">
              <a:buNone/>
            </a:pPr>
            <a:r>
              <a:rPr lang="en-US" sz="2800" dirty="0" smtClean="0">
                <a:solidFill>
                  <a:srgbClr val="50838E"/>
                </a:solidFill>
              </a:rPr>
              <a:t>Risk Assessment Procedures – </a:t>
            </a:r>
            <a:r>
              <a:rPr lang="en-US" sz="2400" dirty="0" smtClean="0">
                <a:solidFill>
                  <a:schemeClr val="accent1"/>
                </a:solidFill>
              </a:rPr>
              <a:t>Auditors use the results of risk assessment procedures to determine the type and amount of </a:t>
            </a:r>
            <a:r>
              <a:rPr lang="en-US" sz="2400" dirty="0" smtClean="0">
                <a:solidFill>
                  <a:srgbClr val="50838E"/>
                </a:solidFill>
              </a:rPr>
              <a:t>further audit procedures </a:t>
            </a:r>
            <a:r>
              <a:rPr lang="en-US" sz="2400" dirty="0" smtClean="0">
                <a:solidFill>
                  <a:schemeClr val="accent1"/>
                </a:solidFill>
              </a:rPr>
              <a:t>necessary to form an opinion on the fairness of the financial statements</a:t>
            </a:r>
            <a:r>
              <a:rPr lang="en-US" sz="2800" dirty="0" smtClean="0">
                <a:solidFill>
                  <a:schemeClr val="accent1"/>
                </a:solidFill>
              </a:rPr>
              <a:t>.</a:t>
            </a:r>
          </a:p>
          <a:p>
            <a:pPr marL="45720" indent="0">
              <a:buNone/>
            </a:pPr>
            <a:r>
              <a:rPr lang="en-US" sz="2400" dirty="0" smtClean="0">
                <a:solidFill>
                  <a:schemeClr val="accent1"/>
                </a:solidFill>
              </a:rPr>
              <a:t>Further audit procedures include:</a:t>
            </a:r>
          </a:p>
          <a:p>
            <a:pPr lvl="1"/>
            <a:r>
              <a:rPr lang="en-US" sz="2200" dirty="0" smtClean="0">
                <a:solidFill>
                  <a:srgbClr val="50838E"/>
                </a:solidFill>
              </a:rPr>
              <a:t>Tests of controls</a:t>
            </a:r>
          </a:p>
          <a:p>
            <a:pPr lvl="1"/>
            <a:r>
              <a:rPr lang="en-US" sz="2200" dirty="0" smtClean="0">
                <a:solidFill>
                  <a:srgbClr val="50838E"/>
                </a:solidFill>
              </a:rPr>
              <a:t>Substantive tests of transactions</a:t>
            </a:r>
          </a:p>
          <a:p>
            <a:pPr lvl="1"/>
            <a:r>
              <a:rPr lang="en-US" sz="2200" dirty="0" smtClean="0">
                <a:solidFill>
                  <a:srgbClr val="50838E"/>
                </a:solidFill>
              </a:rPr>
              <a:t>Substantive analytical procedures</a:t>
            </a:r>
          </a:p>
          <a:p>
            <a:pPr lvl="1"/>
            <a:r>
              <a:rPr lang="en-US" sz="2200" dirty="0" smtClean="0">
                <a:solidFill>
                  <a:srgbClr val="50838E"/>
                </a:solidFill>
              </a:rPr>
              <a:t>Tests of details of balances</a:t>
            </a:r>
          </a:p>
          <a:p>
            <a:pPr marL="45720" indent="0">
              <a:buNone/>
            </a:pPr>
            <a:r>
              <a:rPr lang="en-US" sz="2400" dirty="0" smtClean="0">
                <a:solidFill>
                  <a:schemeClr val="accent1"/>
                </a:solidFill>
              </a:rPr>
              <a:t>Further Audit Procedures and the Audit Risk Model are shown in </a:t>
            </a:r>
            <a:r>
              <a:rPr lang="en-US" sz="2400" dirty="0" smtClean="0">
                <a:solidFill>
                  <a:srgbClr val="50838E"/>
                </a:solidFill>
              </a:rPr>
              <a:t>Figure 13-1</a:t>
            </a:r>
            <a:r>
              <a:rPr lang="en-US" sz="2400" dirty="0" smtClean="0">
                <a:solidFill>
                  <a:schemeClr val="accent1"/>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13-</a:t>
            </a:r>
            <a:fld id="{E31375A4-56A4-47D6-9801-1991572033F7}" type="slidenum">
              <a:rPr lang="en-US" smtClean="0">
                <a:solidFill>
                  <a:srgbClr val="514A40"/>
                </a:solidFill>
              </a:rPr>
              <a:pPr/>
              <a:t>4</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5</a:t>
            </a:fld>
            <a:endParaRPr lang="en-US" dirty="0"/>
          </a:p>
        </p:txBody>
      </p:sp>
      <p:pic>
        <p:nvPicPr>
          <p:cNvPr id="4" name="Picture 3"/>
          <p:cNvPicPr>
            <a:picLocks noChangeAspect="1"/>
          </p:cNvPicPr>
          <p:nvPr/>
        </p:nvPicPr>
        <p:blipFill>
          <a:blip r:embed="rId2"/>
          <a:stretch>
            <a:fillRect/>
          </a:stretch>
        </p:blipFill>
        <p:spPr>
          <a:xfrm>
            <a:off x="210312" y="1699302"/>
            <a:ext cx="11654862" cy="3540652"/>
          </a:xfrm>
          <a:prstGeom prst="rect">
            <a:avLst/>
          </a:prstGeom>
        </p:spPr>
      </p:pic>
    </p:spTree>
    <p:extLst>
      <p:ext uri="{BB962C8B-B14F-4D97-AF65-F5344CB8AC3E}">
        <p14:creationId xmlns:p14="http://schemas.microsoft.com/office/powerpoint/2010/main" val="12048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tests (cont.)</a:t>
            </a:r>
            <a:br>
              <a:rPr lang="en-US" dirty="0" smtClean="0"/>
            </a:br>
            <a:endParaRPr lang="en-US" dirty="0"/>
          </a:p>
        </p:txBody>
      </p:sp>
      <p:sp>
        <p:nvSpPr>
          <p:cNvPr id="3" name="Content Placeholder 2"/>
          <p:cNvSpPr>
            <a:spLocks noGrp="1"/>
          </p:cNvSpPr>
          <p:nvPr>
            <p:ph idx="1"/>
          </p:nvPr>
        </p:nvSpPr>
        <p:spPr>
          <a:xfrm>
            <a:off x="704088" y="1078992"/>
            <a:ext cx="10607040" cy="4864608"/>
          </a:xfrm>
        </p:spPr>
        <p:txBody>
          <a:bodyPr>
            <a:normAutofit fontScale="92500"/>
          </a:bodyPr>
          <a:lstStyle/>
          <a:p>
            <a:pPr marL="45720" indent="0">
              <a:buNone/>
            </a:pPr>
            <a:r>
              <a:rPr lang="en-US" sz="2800" dirty="0" smtClean="0">
                <a:solidFill>
                  <a:srgbClr val="50838E"/>
                </a:solidFill>
              </a:rPr>
              <a:t>Tests of Controls – </a:t>
            </a:r>
            <a:r>
              <a:rPr lang="en-US" sz="2400" dirty="0" smtClean="0">
                <a:solidFill>
                  <a:schemeClr val="accent1"/>
                </a:solidFill>
              </a:rPr>
              <a:t>To obtain sufficient appropriate evidence to support a </a:t>
            </a:r>
            <a:r>
              <a:rPr lang="en-US" sz="2400" dirty="0">
                <a:solidFill>
                  <a:schemeClr val="accent1"/>
                </a:solidFill>
              </a:rPr>
              <a:t>reduced assessment of control risk, the auditor:</a:t>
            </a:r>
            <a:endParaRPr lang="en-US" sz="2400" dirty="0" smtClean="0">
              <a:solidFill>
                <a:schemeClr val="accent1"/>
              </a:solidFill>
            </a:endParaRPr>
          </a:p>
          <a:p>
            <a:pPr lvl="1"/>
            <a:r>
              <a:rPr lang="en-US" sz="2200" dirty="0" smtClean="0">
                <a:solidFill>
                  <a:schemeClr val="accent1"/>
                </a:solidFill>
              </a:rPr>
              <a:t>Make inquiries of appropriate client personnel</a:t>
            </a:r>
          </a:p>
          <a:p>
            <a:pPr lvl="1"/>
            <a:r>
              <a:rPr lang="en-US" sz="2200" dirty="0" smtClean="0">
                <a:solidFill>
                  <a:schemeClr val="accent1"/>
                </a:solidFill>
              </a:rPr>
              <a:t>Examine documents, records, and reports</a:t>
            </a:r>
          </a:p>
          <a:p>
            <a:pPr lvl="1"/>
            <a:r>
              <a:rPr lang="en-US" sz="2200" dirty="0" smtClean="0">
                <a:solidFill>
                  <a:schemeClr val="accent1"/>
                </a:solidFill>
              </a:rPr>
              <a:t>Observe control-related activities</a:t>
            </a:r>
          </a:p>
          <a:p>
            <a:pPr lvl="1"/>
            <a:r>
              <a:rPr lang="en-US" sz="2200" dirty="0" err="1" smtClean="0">
                <a:solidFill>
                  <a:schemeClr val="accent1"/>
                </a:solidFill>
              </a:rPr>
              <a:t>Reperform</a:t>
            </a:r>
            <a:r>
              <a:rPr lang="en-US" sz="2200" dirty="0" smtClean="0">
                <a:solidFill>
                  <a:schemeClr val="accent1"/>
                </a:solidFill>
              </a:rPr>
              <a:t> client procedures</a:t>
            </a:r>
          </a:p>
          <a:p>
            <a:pPr marL="45720" indent="0">
              <a:buNone/>
            </a:pPr>
            <a:r>
              <a:rPr lang="en-US" sz="2400" dirty="0" smtClean="0">
                <a:solidFill>
                  <a:schemeClr val="accent1"/>
                </a:solidFill>
              </a:rPr>
              <a:t>The amount of evidence needed for tests of controls depends on two things:</a:t>
            </a:r>
          </a:p>
          <a:p>
            <a:pPr marL="822960" lvl="1" indent="-457200">
              <a:buFont typeface="+mj-lt"/>
              <a:buAutoNum type="arabicPeriod"/>
            </a:pPr>
            <a:r>
              <a:rPr lang="en-US" sz="2200" dirty="0" smtClean="0">
                <a:solidFill>
                  <a:schemeClr val="accent1"/>
                </a:solidFill>
              </a:rPr>
              <a:t>The extent of evidence obtained in gaining the understanding of internal control</a:t>
            </a:r>
          </a:p>
          <a:p>
            <a:pPr marL="822960" lvl="1" indent="-457200">
              <a:buFont typeface="+mj-lt"/>
              <a:buAutoNum type="arabicPeriod"/>
            </a:pPr>
            <a:r>
              <a:rPr lang="en-US" sz="2200" dirty="0" smtClean="0">
                <a:solidFill>
                  <a:schemeClr val="accent1"/>
                </a:solidFill>
              </a:rPr>
              <a:t>The planned reduction in control risk</a:t>
            </a:r>
          </a:p>
          <a:p>
            <a:pPr marL="45720" indent="0">
              <a:buNone/>
            </a:pPr>
            <a:r>
              <a:rPr lang="en-US" sz="2400" dirty="0" smtClean="0">
                <a:solidFill>
                  <a:schemeClr val="accent1"/>
                </a:solidFill>
              </a:rPr>
              <a:t>The role of tests of controls is shown in </a:t>
            </a:r>
            <a:r>
              <a:rPr lang="en-US" sz="2400" dirty="0" smtClean="0">
                <a:solidFill>
                  <a:srgbClr val="50838E"/>
                </a:solidFill>
              </a:rPr>
              <a:t>Figure 13-2</a:t>
            </a:r>
            <a:r>
              <a:rPr lang="en-US" sz="2400" dirty="0" smtClean="0">
                <a:solidFill>
                  <a:schemeClr val="accent1"/>
                </a:solidFill>
              </a:rPr>
              <a:t>.</a:t>
            </a:r>
          </a:p>
          <a:p>
            <a:pPr marL="45720" indent="0">
              <a:buNone/>
            </a:pPr>
            <a:r>
              <a:rPr lang="en-US" sz="2400" dirty="0" smtClean="0">
                <a:solidFill>
                  <a:srgbClr val="50838E"/>
                </a:solidFill>
              </a:rPr>
              <a:t>Table 13-1 </a:t>
            </a:r>
            <a:r>
              <a:rPr lang="en-US" sz="2400" dirty="0" smtClean="0">
                <a:solidFill>
                  <a:schemeClr val="accent1"/>
                </a:solidFill>
              </a:rPr>
              <a:t>identifies a test of control that might be performed to test its effectiveness.</a:t>
            </a:r>
          </a:p>
          <a:p>
            <a:pPr marL="365760" lvl="1" indent="0">
              <a:buNone/>
            </a:pPr>
            <a:endParaRPr lang="en-US" sz="2200" dirty="0" smtClean="0">
              <a:solidFill>
                <a:schemeClr val="accent1"/>
              </a:solidFill>
            </a:endParaRPr>
          </a:p>
          <a:p>
            <a:pPr marL="822960" lvl="1" indent="-457200">
              <a:buFont typeface="+mj-lt"/>
              <a:buAutoNum type="arabicPeriod"/>
            </a:pPr>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6</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7</a:t>
            </a:fld>
            <a:endParaRPr lang="en-US" dirty="0"/>
          </a:p>
        </p:txBody>
      </p:sp>
      <p:pic>
        <p:nvPicPr>
          <p:cNvPr id="4" name="Picture 3"/>
          <p:cNvPicPr>
            <a:picLocks noChangeAspect="1"/>
          </p:cNvPicPr>
          <p:nvPr/>
        </p:nvPicPr>
        <p:blipFill>
          <a:blip r:embed="rId2"/>
          <a:stretch>
            <a:fillRect/>
          </a:stretch>
        </p:blipFill>
        <p:spPr>
          <a:xfrm>
            <a:off x="919049" y="192024"/>
            <a:ext cx="10617740" cy="5916542"/>
          </a:xfrm>
          <a:prstGeom prst="rect">
            <a:avLst/>
          </a:prstGeom>
        </p:spPr>
      </p:pic>
    </p:spTree>
    <p:extLst>
      <p:ext uri="{BB962C8B-B14F-4D97-AF65-F5344CB8AC3E}">
        <p14:creationId xmlns:p14="http://schemas.microsoft.com/office/powerpoint/2010/main" val="4563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13-</a:t>
            </a:r>
            <a:fld id="{E31375A4-56A4-47D6-9801-1991572033F7}" type="slidenum">
              <a:rPr lang="en-US" smtClean="0"/>
              <a:t>8</a:t>
            </a:fld>
            <a:endParaRPr lang="en-US" dirty="0"/>
          </a:p>
        </p:txBody>
      </p:sp>
      <p:pic>
        <p:nvPicPr>
          <p:cNvPr id="4" name="Picture 3"/>
          <p:cNvPicPr>
            <a:picLocks noChangeAspect="1"/>
          </p:cNvPicPr>
          <p:nvPr/>
        </p:nvPicPr>
        <p:blipFill>
          <a:blip r:embed="rId2"/>
          <a:stretch>
            <a:fillRect/>
          </a:stretch>
        </p:blipFill>
        <p:spPr>
          <a:xfrm>
            <a:off x="1448345" y="73152"/>
            <a:ext cx="9099133" cy="6145142"/>
          </a:xfrm>
          <a:prstGeom prst="rect">
            <a:avLst/>
          </a:prstGeom>
        </p:spPr>
      </p:pic>
    </p:spTree>
    <p:extLst>
      <p:ext uri="{BB962C8B-B14F-4D97-AF65-F5344CB8AC3E}">
        <p14:creationId xmlns:p14="http://schemas.microsoft.com/office/powerpoint/2010/main" val="36812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tests (cont.)</a:t>
            </a:r>
            <a:br>
              <a:rPr lang="en-US" dirty="0" smtClean="0"/>
            </a:br>
            <a:endParaRPr lang="en-US" dirty="0"/>
          </a:p>
        </p:txBody>
      </p:sp>
      <p:sp>
        <p:nvSpPr>
          <p:cNvPr id="3" name="Content Placeholder 2"/>
          <p:cNvSpPr>
            <a:spLocks noGrp="1"/>
          </p:cNvSpPr>
          <p:nvPr>
            <p:ph idx="1"/>
          </p:nvPr>
        </p:nvSpPr>
        <p:spPr>
          <a:xfrm>
            <a:off x="704088" y="1316736"/>
            <a:ext cx="10607040" cy="4773168"/>
          </a:xfrm>
        </p:spPr>
        <p:txBody>
          <a:bodyPr>
            <a:normAutofit lnSpcReduction="10000"/>
          </a:bodyPr>
          <a:lstStyle/>
          <a:p>
            <a:pPr marL="45720" indent="0">
              <a:buNone/>
            </a:pPr>
            <a:r>
              <a:rPr lang="en-US" sz="2800" dirty="0" smtClean="0">
                <a:solidFill>
                  <a:srgbClr val="50838E"/>
                </a:solidFill>
              </a:rPr>
              <a:t>Substantive Tests of Transactions – </a:t>
            </a:r>
            <a:r>
              <a:rPr lang="en-US" sz="2400" dirty="0" smtClean="0">
                <a:solidFill>
                  <a:schemeClr val="accent1"/>
                </a:solidFill>
              </a:rPr>
              <a:t>Used to determine whether all six transaction-related audit objectives have been satisfied for each class of transactions.</a:t>
            </a:r>
          </a:p>
          <a:p>
            <a:pPr marL="45720" indent="0">
              <a:buNone/>
            </a:pPr>
            <a:r>
              <a:rPr lang="en-US" sz="2800" dirty="0" smtClean="0">
                <a:solidFill>
                  <a:srgbClr val="50838E"/>
                </a:solidFill>
              </a:rPr>
              <a:t>Substantive Analytical Procedures -  </a:t>
            </a:r>
            <a:r>
              <a:rPr lang="en-US" sz="2400" dirty="0" smtClean="0">
                <a:solidFill>
                  <a:schemeClr val="accent1"/>
                </a:solidFill>
              </a:rPr>
              <a:t>Although not required, substantive analytical procedures may be used to audit an account balance.  The two most important purposes of substantive analytical procedures are:</a:t>
            </a:r>
          </a:p>
          <a:p>
            <a:pPr marL="822960" lvl="1" indent="-457200">
              <a:buFont typeface="+mj-lt"/>
              <a:buAutoNum type="arabicPeriod"/>
            </a:pPr>
            <a:r>
              <a:rPr lang="en-US" sz="2200" dirty="0" smtClean="0">
                <a:solidFill>
                  <a:schemeClr val="accent1"/>
                </a:solidFill>
              </a:rPr>
              <a:t>Indicate possible misstatements in the financial statements</a:t>
            </a:r>
          </a:p>
          <a:p>
            <a:pPr marL="822960" lvl="1" indent="-457200">
              <a:buFont typeface="+mj-lt"/>
              <a:buAutoNum type="arabicPeriod"/>
            </a:pPr>
            <a:r>
              <a:rPr lang="en-US" sz="2200" dirty="0" smtClean="0">
                <a:solidFill>
                  <a:schemeClr val="accent1"/>
                </a:solidFill>
              </a:rPr>
              <a:t>Provide substantive evidence</a:t>
            </a:r>
          </a:p>
          <a:p>
            <a:pPr marL="45720" indent="0">
              <a:buNone/>
            </a:pPr>
            <a:r>
              <a:rPr lang="en-US" sz="2800" dirty="0" smtClean="0">
                <a:solidFill>
                  <a:srgbClr val="50838E"/>
                </a:solidFill>
              </a:rPr>
              <a:t>Tests of Details of Balances – </a:t>
            </a:r>
            <a:r>
              <a:rPr lang="en-US" sz="2400" dirty="0" smtClean="0">
                <a:solidFill>
                  <a:schemeClr val="accent1"/>
                </a:solidFill>
              </a:rPr>
              <a:t>The primary emphasis of tests of balances is on the balance sheet.  </a:t>
            </a:r>
          </a:p>
          <a:p>
            <a:pPr marL="45720" indent="0">
              <a:buNone/>
            </a:pPr>
            <a:r>
              <a:rPr lang="en-US" sz="2800" dirty="0" smtClean="0">
                <a:solidFill>
                  <a:srgbClr val="50838E"/>
                </a:solidFill>
              </a:rPr>
              <a:t>Summary of Types of Tests -  </a:t>
            </a:r>
            <a:r>
              <a:rPr lang="en-US" sz="2400" dirty="0" smtClean="0">
                <a:solidFill>
                  <a:srgbClr val="50838E"/>
                </a:solidFill>
              </a:rPr>
              <a:t>Figure 13-2 </a:t>
            </a:r>
            <a:r>
              <a:rPr lang="en-US" sz="2400" dirty="0" smtClean="0">
                <a:solidFill>
                  <a:schemeClr val="accent1"/>
                </a:solidFill>
              </a:rPr>
              <a:t>summarizes the types of tests the auditor may use.</a:t>
            </a:r>
            <a:endParaRPr lang="en-US" sz="24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13-</a:t>
            </a:r>
            <a:fld id="{E31375A4-56A4-47D6-9801-1991572033F7}" type="slidenum">
              <a:rPr lang="en-US" smtClean="0"/>
              <a:t>9</a:t>
            </a:fld>
            <a:endParaRPr lang="en-US" dirty="0"/>
          </a:p>
        </p:txBody>
      </p:sp>
    </p:spTree>
    <p:extLst>
      <p:ext uri="{BB962C8B-B14F-4D97-AF65-F5344CB8AC3E}">
        <p14:creationId xmlns:p14="http://schemas.microsoft.com/office/powerpoint/2010/main" val="300437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1978</Words>
  <Application>Microsoft Office PowerPoint</Application>
  <PresentationFormat>Widescreen</PresentationFormat>
  <Paragraphs>218</Paragraphs>
  <Slides>36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Cambria</vt:lpstr>
      <vt:lpstr>Red Line Business 16x9</vt:lpstr>
      <vt:lpstr>Overall audit strategy and  audit program </vt:lpstr>
      <vt:lpstr>Chapter 13 Learning Objectives </vt:lpstr>
      <vt:lpstr>PowerPoint Presentation</vt:lpstr>
      <vt:lpstr>Types of tests</vt:lpstr>
      <vt:lpstr>PowerPoint Presentation</vt:lpstr>
      <vt:lpstr>Types of tests (cont.) </vt:lpstr>
      <vt:lpstr>PowerPoint Presentation</vt:lpstr>
      <vt:lpstr>PowerPoint Presentation</vt:lpstr>
      <vt:lpstr>Types of tests (cont.) </vt:lpstr>
      <vt:lpstr>PowerPoint Presentation</vt:lpstr>
      <vt:lpstr>Selecting which Types of tests to perform </vt:lpstr>
      <vt:lpstr>PowerPoint Presentation</vt:lpstr>
      <vt:lpstr>Selecting which Types of tests to perform (cont.)</vt:lpstr>
      <vt:lpstr>PowerPoint Presentation</vt:lpstr>
      <vt:lpstr>PowerPoint Presentation</vt:lpstr>
      <vt:lpstr>Evidence mix</vt:lpstr>
      <vt:lpstr>PowerPoint Presentation</vt:lpstr>
      <vt:lpstr>PowerPoint Presentation</vt:lpstr>
      <vt:lpstr>Design of the audit program </vt:lpstr>
      <vt:lpstr>PowerPoint Presentation</vt:lpstr>
      <vt:lpstr>Design of the audit program(cont.) </vt:lpstr>
      <vt:lpstr>PowerPoint Presentation</vt:lpstr>
      <vt:lpstr>Design of the audit program(cont.) </vt:lpstr>
      <vt:lpstr>PowerPoint Presentation</vt:lpstr>
      <vt:lpstr>PowerPoint Presentation</vt:lpstr>
      <vt:lpstr>Design of the audit program(cont.) </vt:lpstr>
      <vt:lpstr>PowerPoint Presentation</vt:lpstr>
      <vt:lpstr>Relationship of transaction-related audit objectives to Balance-related and Presentation and disclosure-related audit objectives</vt:lpstr>
      <vt:lpstr>PowerPoint Presentation</vt:lpstr>
      <vt:lpstr>PowerPoint Presentation</vt:lpstr>
      <vt:lpstr>Summary of key evidence-related terms </vt:lpstr>
      <vt:lpstr>PowerPoint Presentation</vt:lpstr>
      <vt:lpstr>PowerPoint Presentation</vt:lpstr>
      <vt:lpstr>Summary of the audit process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2015-08-17T17:00:12Z</dcterms:created>
  <dcterms:modified xsi:type="dcterms:W3CDTF">2016-04-18T21:44:02Z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