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0" r:id="rId3"/>
    <p:sldId id="257" r:id="rId4"/>
    <p:sldId id="258" r:id="rId5"/>
    <p:sldId id="259" r:id="rId6"/>
    <p:sldId id="263"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3" r:id="rId26"/>
    <p:sldId id="281" r:id="rId27"/>
    <p:sldId id="295" r:id="rId28"/>
    <p:sldId id="296" r:id="rId29"/>
    <p:sldId id="297" r:id="rId30"/>
    <p:sldId id="279" r:id="rId31"/>
    <p:sldId id="282" r:id="rId32"/>
    <p:sldId id="283" r:id="rId33"/>
    <p:sldId id="286" r:id="rId34"/>
    <p:sldId id="287" r:id="rId35"/>
    <p:sldId id="284" r:id="rId36"/>
    <p:sldId id="285" r:id="rId37"/>
    <p:sldId id="298" r:id="rId38"/>
    <p:sldId id="288" r:id="rId39"/>
    <p:sldId id="299"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7A71E-A93C-4B0E-A674-2CFC42F410B0}" type="datetimeFigureOut">
              <a:rPr lang="en-US" smtClean="0"/>
              <a:t>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78DE-5A63-48E7-B7EC-CBD9CEE8D7F2}" type="slidenum">
              <a:rPr lang="en-US" smtClean="0"/>
              <a:t>‹#›</a:t>
            </a:fld>
            <a:endParaRPr lang="en-US"/>
          </a:p>
        </p:txBody>
      </p:sp>
    </p:spTree>
    <p:extLst>
      <p:ext uri="{BB962C8B-B14F-4D97-AF65-F5344CB8AC3E}">
        <p14:creationId xmlns:p14="http://schemas.microsoft.com/office/powerpoint/2010/main" val="165622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78DE-5A63-48E7-B7EC-CBD9CEE8D7F2}" type="slidenum">
              <a:rPr lang="en-US" smtClean="0"/>
              <a:t>14</a:t>
            </a:fld>
            <a:endParaRPr lang="en-US"/>
          </a:p>
        </p:txBody>
      </p:sp>
    </p:spTree>
    <p:extLst>
      <p:ext uri="{BB962C8B-B14F-4D97-AF65-F5344CB8AC3E}">
        <p14:creationId xmlns:p14="http://schemas.microsoft.com/office/powerpoint/2010/main" val="356581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449" y="236098"/>
            <a:ext cx="6858000" cy="2387600"/>
          </a:xfrm>
        </p:spPr>
        <p:txBody>
          <a:bodyPr>
            <a:normAutofit/>
          </a:bodyPr>
          <a:lstStyle/>
          <a:p>
            <a:r>
              <a:rPr lang="en-US" sz="4000" b="1" dirty="0" smtClean="0">
                <a:solidFill>
                  <a:schemeClr val="accent3">
                    <a:lumMod val="50000"/>
                  </a:schemeClr>
                </a:solidFill>
              </a:rPr>
              <a:t>Thermal </a:t>
            </a:r>
            <a:r>
              <a:rPr lang="en-US" sz="4000" b="1" smtClean="0">
                <a:solidFill>
                  <a:schemeClr val="accent3">
                    <a:lumMod val="50000"/>
                  </a:schemeClr>
                </a:solidFill>
              </a:rPr>
              <a:t>Fluid Engineering </a:t>
            </a:r>
            <a:r>
              <a:rPr lang="en-US" sz="4000" b="1" dirty="0" smtClean="0">
                <a:solidFill>
                  <a:schemeClr val="accent3">
                    <a:lumMod val="50000"/>
                  </a:schemeClr>
                </a:solidFill>
              </a:rPr>
              <a:t>ENMC4411</a:t>
            </a:r>
            <a:br>
              <a:rPr lang="en-US" sz="4000" b="1" dirty="0" smtClean="0">
                <a:solidFill>
                  <a:schemeClr val="accent3">
                    <a:lumMod val="50000"/>
                  </a:schemeClr>
                </a:solidFill>
              </a:rPr>
            </a:br>
            <a:r>
              <a:rPr lang="en-US" sz="4000" b="1" dirty="0" smtClean="0">
                <a:solidFill>
                  <a:schemeClr val="accent3">
                    <a:lumMod val="50000"/>
                  </a:schemeClr>
                </a:solidFill>
              </a:rPr>
              <a:t>Combustion systems</a:t>
            </a:r>
            <a:endParaRPr lang="en-US" sz="4000" dirty="0">
              <a:solidFill>
                <a:schemeClr val="accent3">
                  <a:lumMod val="50000"/>
                </a:schemeClr>
              </a:solidFill>
            </a:endParaRPr>
          </a:p>
        </p:txBody>
      </p:sp>
      <p:sp>
        <p:nvSpPr>
          <p:cNvPr id="3" name="Subtitle 2"/>
          <p:cNvSpPr>
            <a:spLocks noGrp="1"/>
          </p:cNvSpPr>
          <p:nvPr>
            <p:ph type="subTitle" idx="1"/>
          </p:nvPr>
        </p:nvSpPr>
        <p:spPr>
          <a:xfrm>
            <a:off x="762000" y="3709331"/>
            <a:ext cx="7848599" cy="1655762"/>
          </a:xfrm>
        </p:spPr>
        <p:txBody>
          <a:bodyPr>
            <a:normAutofit fontScale="85000" lnSpcReduction="10000"/>
          </a:bodyPr>
          <a:lstStyle/>
          <a:p>
            <a:r>
              <a:rPr lang="en-US" dirty="0" err="1" smtClean="0">
                <a:solidFill>
                  <a:schemeClr val="accent6">
                    <a:lumMod val="50000"/>
                  </a:schemeClr>
                </a:solidFill>
              </a:rPr>
              <a:t>Afif</a:t>
            </a:r>
            <a:r>
              <a:rPr lang="en-US" dirty="0" smtClean="0">
                <a:solidFill>
                  <a:schemeClr val="accent6">
                    <a:lumMod val="50000"/>
                  </a:schemeClr>
                </a:solidFill>
              </a:rPr>
              <a:t> </a:t>
            </a:r>
            <a:r>
              <a:rPr lang="en-US" dirty="0" err="1" smtClean="0">
                <a:solidFill>
                  <a:schemeClr val="accent6">
                    <a:lumMod val="50000"/>
                  </a:schemeClr>
                </a:solidFill>
              </a:rPr>
              <a:t>Akel</a:t>
            </a:r>
            <a:r>
              <a:rPr lang="en-US" dirty="0" smtClean="0">
                <a:solidFill>
                  <a:schemeClr val="accent6">
                    <a:lumMod val="50000"/>
                  </a:schemeClr>
                </a:solidFill>
              </a:rPr>
              <a:t> Hasan</a:t>
            </a:r>
            <a:endParaRPr lang="en-US" dirty="0" smtClean="0">
              <a:solidFill>
                <a:schemeClr val="accent6">
                  <a:lumMod val="50000"/>
                </a:schemeClr>
              </a:solidFill>
            </a:endParaRPr>
          </a:p>
          <a:p>
            <a:r>
              <a:rPr lang="en-US" dirty="0" smtClean="0">
                <a:solidFill>
                  <a:schemeClr val="accent6">
                    <a:lumMod val="50000"/>
                  </a:schemeClr>
                </a:solidFill>
              </a:rPr>
              <a:t>Mechanical &amp; </a:t>
            </a:r>
            <a:r>
              <a:rPr lang="en-US" dirty="0" err="1" smtClean="0">
                <a:solidFill>
                  <a:schemeClr val="accent6">
                    <a:lumMod val="50000"/>
                  </a:schemeClr>
                </a:solidFill>
              </a:rPr>
              <a:t>Mechatronics</a:t>
            </a:r>
            <a:r>
              <a:rPr lang="en-US" dirty="0" smtClean="0">
                <a:solidFill>
                  <a:schemeClr val="accent6">
                    <a:lumMod val="50000"/>
                  </a:schemeClr>
                </a:solidFill>
              </a:rPr>
              <a:t> Engineering Department</a:t>
            </a:r>
          </a:p>
          <a:p>
            <a:r>
              <a:rPr lang="en-US" dirty="0" err="1" smtClean="0">
                <a:solidFill>
                  <a:schemeClr val="accent6">
                    <a:lumMod val="50000"/>
                  </a:schemeClr>
                </a:solidFill>
              </a:rPr>
              <a:t>Birzeit</a:t>
            </a:r>
            <a:r>
              <a:rPr lang="en-US" dirty="0" smtClean="0">
                <a:solidFill>
                  <a:schemeClr val="accent6">
                    <a:lumMod val="50000"/>
                  </a:schemeClr>
                </a:solidFill>
              </a:rPr>
              <a:t> University</a:t>
            </a:r>
            <a:endParaRPr lang="en-US" dirty="0">
              <a:solidFill>
                <a:schemeClr val="accent6">
                  <a:lumMod val="50000"/>
                </a:schemeClr>
              </a:solidFill>
            </a:endParaRPr>
          </a:p>
        </p:txBody>
      </p:sp>
      <p:sp>
        <p:nvSpPr>
          <p:cNvPr id="4" name="Rectangle 3"/>
          <p:cNvSpPr/>
          <p:nvPr/>
        </p:nvSpPr>
        <p:spPr>
          <a:xfrm>
            <a:off x="2777434" y="2649450"/>
            <a:ext cx="3568031" cy="492122"/>
          </a:xfrm>
          <a:prstGeom prst="rect">
            <a:avLst/>
          </a:prstGeom>
        </p:spPr>
        <p:txBody>
          <a:bodyPr wrap="square">
            <a:spAutoFit/>
          </a:bodyPr>
          <a:lstStyle/>
          <a:p>
            <a:pPr algn="ctr">
              <a:lnSpc>
                <a:spcPct val="115000"/>
              </a:lnSpc>
              <a:spcAft>
                <a:spcPts val="1000"/>
              </a:spcAft>
            </a:pPr>
            <a:r>
              <a:rPr lang="en-US" sz="2400" b="1" dirty="0" smtClean="0">
                <a:effectLst/>
                <a:latin typeface="Calibri" panose="020F0502020204030204" pitchFamily="34" charset="0"/>
                <a:ea typeface="Times New Roman" panose="02020603050405020304" pitchFamily="18" charset="0"/>
                <a:cs typeface="Arial" panose="020B0604020202020204" pitchFamily="34" charset="0"/>
              </a:rPr>
              <a:t>(Chapter 14 Sontag et al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994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4000" dirty="0">
                <a:solidFill>
                  <a:schemeClr val="accent3">
                    <a:lumMod val="50000"/>
                  </a:schemeClr>
                </a:solidFill>
              </a:rPr>
              <a:t>Air  combustion</a:t>
            </a:r>
          </a:p>
        </p:txBody>
      </p:sp>
      <p:sp>
        <p:nvSpPr>
          <p:cNvPr id="3" name="Content Placeholder 2"/>
          <p:cNvSpPr>
            <a:spLocks noGrp="1"/>
          </p:cNvSpPr>
          <p:nvPr>
            <p:ph idx="1"/>
          </p:nvPr>
        </p:nvSpPr>
        <p:spPr>
          <a:xfrm>
            <a:off x="381000" y="914400"/>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in combustion process oxygen is supplied by air which consists of about 21% on mole basis as O2. Note that air composition is approximately as 79%N2.</a:t>
            </a:r>
          </a:p>
          <a:p>
            <a:r>
              <a:rPr lang="en-US" sz="2400" dirty="0">
                <a:latin typeface="Times New Roman" panose="02020603050405020304" pitchFamily="18" charset="0"/>
                <a:cs typeface="Times New Roman" panose="02020603050405020304" pitchFamily="18" charset="0"/>
              </a:rPr>
              <a:t>Now the 79% of air which is N2 doesn’t react but it only undergoes a change of state from that of reactants to that of the products.</a:t>
            </a:r>
          </a:p>
          <a:p>
            <a:r>
              <a:rPr lang="en-US" sz="2400" dirty="0">
                <a:latin typeface="Times New Roman" panose="02020603050405020304" pitchFamily="18" charset="0"/>
                <a:cs typeface="Times New Roman" panose="02020603050405020304" pitchFamily="18" charset="0"/>
              </a:rPr>
              <a:t>Now one mole of air contains 79% N2 then for each mole of O2 it is a companied by 79/21=3.76 moles N2.</a:t>
            </a:r>
          </a:p>
          <a:p>
            <a:r>
              <a:rPr lang="en-US" sz="2400" dirty="0">
                <a:latin typeface="Times New Roman" panose="02020603050405020304" pitchFamily="18" charset="0"/>
                <a:cs typeface="Times New Roman" panose="02020603050405020304" pitchFamily="18" charset="0"/>
              </a:rPr>
              <a:t>Rework CH4 combustion with air:</a:t>
            </a:r>
          </a:p>
          <a:p>
            <a:pPr marL="0" indent="0">
              <a:buNone/>
            </a:pPr>
            <a:r>
              <a:rPr lang="en-US" sz="2400" dirty="0">
                <a:latin typeface="Times New Roman" panose="02020603050405020304" pitchFamily="18" charset="0"/>
                <a:cs typeface="Times New Roman" panose="02020603050405020304" pitchFamily="18" charset="0"/>
              </a:rPr>
              <a:t>     CH4+2O2+2(3.76)N2→CO2+2H2O+2(3.76)N2</a:t>
            </a:r>
          </a:p>
          <a:p>
            <a:r>
              <a:rPr lang="en-US" sz="2400" dirty="0" smtClean="0">
                <a:latin typeface="Times New Roman" panose="02020603050405020304" pitchFamily="18" charset="0"/>
                <a:cs typeface="Times New Roman" panose="02020603050405020304" pitchFamily="18" charset="0"/>
              </a:rPr>
              <a:t>Note </a:t>
            </a:r>
            <a:r>
              <a:rPr lang="pt-BR" sz="2400" dirty="0">
                <a:latin typeface="Times New Roman" panose="02020603050405020304" pitchFamily="18" charset="0"/>
                <a:cs typeface="Times New Roman" panose="02020603050405020304" pitchFamily="18" charset="0"/>
              </a:rPr>
              <a:t>1 kmol O2 </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3.76 kmol N2 =</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4.76 kmol air</a:t>
            </a:r>
            <a:endParaRPr lang="en-US" sz="2400"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192" y="4114800"/>
            <a:ext cx="18954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40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3196"/>
            <a:ext cx="8229600" cy="1143000"/>
          </a:xfrm>
        </p:spPr>
        <p:txBody>
          <a:bodyPr>
            <a:normAutofit/>
          </a:bodyPr>
          <a:lstStyle/>
          <a:p>
            <a:r>
              <a:rPr lang="en-US" sz="4000" dirty="0">
                <a:solidFill>
                  <a:schemeClr val="accent3">
                    <a:lumMod val="50000"/>
                  </a:schemeClr>
                </a:solidFill>
              </a:rPr>
              <a:t>Air fuel ratio</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3962400"/>
            <a:ext cx="500394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8731" y="1447800"/>
            <a:ext cx="8001000" cy="193899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Air fuel ratio </a:t>
            </a:r>
            <a:r>
              <a:rPr lang="en-US" sz="2400" dirty="0" smtClean="0">
                <a:solidFill>
                  <a:schemeClr val="accent6">
                    <a:lumMod val="75000"/>
                  </a:schemeClr>
                </a:solidFill>
                <a:latin typeface="Times New Roman" panose="02020603050405020304" pitchFamily="18" charset="0"/>
                <a:cs typeface="Times New Roman" panose="02020603050405020304" pitchFamily="18" charset="0"/>
              </a:rPr>
              <a:t>AF</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defined as the ratio of air in mass or mole basis to the mass or mole of the fuel.</a:t>
            </a:r>
          </a:p>
          <a:p>
            <a:r>
              <a:rPr lang="en-US" sz="2400" dirty="0">
                <a:latin typeface="Times New Roman" panose="02020603050405020304" pitchFamily="18" charset="0"/>
                <a:cs typeface="Times New Roman" panose="02020603050405020304" pitchFamily="18" charset="0"/>
              </a:rPr>
              <a:t>Then: </a:t>
            </a:r>
            <a:r>
              <a:rPr lang="en-US" sz="2400" dirty="0" smtClean="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 </a:t>
            </a:r>
            <a:r>
              <a:rPr lang="en-US" sz="2400" dirty="0">
                <a:solidFill>
                  <a:schemeClr val="accent6">
                    <a:lumMod val="75000"/>
                  </a:schemeClr>
                </a:solidFill>
                <a:latin typeface="Times New Roman" panose="02020603050405020304" pitchFamily="18" charset="0"/>
                <a:cs typeface="Times New Roman" panose="02020603050405020304" pitchFamily="18" charset="0"/>
              </a:rPr>
              <a:t>mass</a:t>
            </a:r>
            <a:r>
              <a:rPr lang="en-US" sz="2400" dirty="0">
                <a:latin typeface="Times New Roman" panose="02020603050405020304" pitchFamily="18" charset="0"/>
                <a:cs typeface="Times New Roman" panose="02020603050405020304" pitchFamily="18" charset="0"/>
              </a:rPr>
              <a:t> basis AF mass=m air /m fuel</a:t>
            </a:r>
          </a:p>
          <a:p>
            <a:r>
              <a:rPr lang="en-US" sz="2400" dirty="0">
                <a:latin typeface="Times New Roman" panose="02020603050405020304" pitchFamily="18" charset="0"/>
                <a:cs typeface="Times New Roman" panose="02020603050405020304" pitchFamily="18" charset="0"/>
              </a:rPr>
              <a:t>	2) </a:t>
            </a:r>
            <a:r>
              <a:rPr lang="en-US" sz="2400" dirty="0">
                <a:solidFill>
                  <a:schemeClr val="accent6">
                    <a:lumMod val="75000"/>
                  </a:schemeClr>
                </a:solidFill>
                <a:latin typeface="Times New Roman" panose="02020603050405020304" pitchFamily="18" charset="0"/>
                <a:cs typeface="Times New Roman" panose="02020603050405020304" pitchFamily="18" charset="0"/>
              </a:rPr>
              <a:t>Mole</a:t>
            </a:r>
            <a:r>
              <a:rPr lang="en-US" sz="2400" dirty="0">
                <a:latin typeface="Times New Roman" panose="02020603050405020304" pitchFamily="18" charset="0"/>
                <a:cs typeface="Times New Roman" panose="02020603050405020304" pitchFamily="18" charset="0"/>
              </a:rPr>
              <a:t> basis AF mole = n air /n fuel</a:t>
            </a:r>
          </a:p>
          <a:p>
            <a:r>
              <a:rPr lang="en-US" sz="2400" dirty="0">
                <a:latin typeface="Times New Roman" panose="02020603050405020304" pitchFamily="18" charset="0"/>
                <a:cs typeface="Times New Roman" panose="02020603050405020304" pitchFamily="18" charset="0"/>
              </a:rPr>
              <a:t>Note that AF for stoichiometric reaction is 100% theoretical.</a:t>
            </a:r>
          </a:p>
        </p:txBody>
      </p:sp>
    </p:spTree>
    <p:extLst>
      <p:ext uri="{BB962C8B-B14F-4D97-AF65-F5344CB8AC3E}">
        <p14:creationId xmlns:p14="http://schemas.microsoft.com/office/powerpoint/2010/main" val="389636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3">
                    <a:lumMod val="50000"/>
                  </a:schemeClr>
                </a:solidFill>
              </a:rPr>
              <a:t>Fuel to air ratio </a:t>
            </a:r>
          </a:p>
        </p:txBody>
      </p:sp>
      <p:sp>
        <p:nvSpPr>
          <p:cNvPr id="3" name="Content Placeholder 2"/>
          <p:cNvSpPr>
            <a:spLocks noGrp="1"/>
          </p:cNvSpPr>
          <p:nvPr>
            <p:ph idx="1"/>
          </p:nvPr>
        </p:nvSpPr>
        <p:spPr>
          <a:xfrm>
            <a:off x="457200" y="1600201"/>
            <a:ext cx="8229600" cy="3200400"/>
          </a:xfrm>
        </p:spPr>
        <p:txBody>
          <a:bodyPr/>
          <a:lstStyle/>
          <a:p>
            <a:r>
              <a:rPr lang="en-US" dirty="0" smtClean="0"/>
              <a:t>Fuel to air ratio FA: </a:t>
            </a:r>
            <a:r>
              <a:rPr lang="en-US" dirty="0"/>
              <a:t>is the ratio of fuel to air in mass or mole basis then </a:t>
            </a:r>
            <a:r>
              <a:rPr lang="en-US" dirty="0">
                <a:solidFill>
                  <a:schemeClr val="accent6">
                    <a:lumMod val="75000"/>
                  </a:schemeClr>
                </a:solidFill>
              </a:rPr>
              <a:t>FA=1/AF</a:t>
            </a:r>
          </a:p>
          <a:p>
            <a:r>
              <a:rPr lang="en-US" dirty="0"/>
              <a:t>Note that FA for stoichiometric reaction is 100% theoretical </a:t>
            </a:r>
            <a:endParaRPr lang="en-US" dirty="0" smtClean="0"/>
          </a:p>
          <a:p>
            <a:r>
              <a:rPr lang="en-US" dirty="0" smtClean="0"/>
              <a:t>Molecular </a:t>
            </a:r>
            <a:r>
              <a:rPr lang="en-US" dirty="0"/>
              <a:t>weight of air =</a:t>
            </a:r>
            <a:r>
              <a:rPr lang="en-US" dirty="0">
                <a:solidFill>
                  <a:schemeClr val="accent6">
                    <a:lumMod val="75000"/>
                  </a:schemeClr>
                </a:solidFill>
              </a:rPr>
              <a:t>28.97</a:t>
            </a:r>
            <a:r>
              <a:rPr lang="en-US" dirty="0"/>
              <a:t>.</a:t>
            </a:r>
          </a:p>
          <a:p>
            <a:endParaRPr lang="en-US" dirty="0"/>
          </a:p>
        </p:txBody>
      </p:sp>
    </p:spTree>
    <p:extLst>
      <p:ext uri="{BB962C8B-B14F-4D97-AF65-F5344CB8AC3E}">
        <p14:creationId xmlns:p14="http://schemas.microsoft.com/office/powerpoint/2010/main" val="190030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3">
                    <a:lumMod val="50000"/>
                  </a:schemeClr>
                </a:solidFill>
              </a:rPr>
              <a:t>Theoretical Air</a:t>
            </a:r>
          </a:p>
        </p:txBody>
      </p:sp>
      <p:sp>
        <p:nvSpPr>
          <p:cNvPr id="3" name="Content Placeholder 2"/>
          <p:cNvSpPr>
            <a:spLocks noGrp="1"/>
          </p:cNvSpPr>
          <p:nvPr>
            <p:ph idx="1"/>
          </p:nvPr>
        </p:nvSpPr>
        <p:spPr>
          <a:xfrm>
            <a:off x="266700" y="1269702"/>
            <a:ext cx="8229600" cy="4525963"/>
          </a:xfrm>
        </p:spPr>
        <p:txBody>
          <a:bodyPr>
            <a:normAutofit/>
          </a:bodyPr>
          <a:lstStyle/>
          <a:p>
            <a:r>
              <a:rPr lang="en-US" sz="2800" dirty="0" smtClean="0"/>
              <a:t>It </a:t>
            </a:r>
            <a:r>
              <a:rPr lang="en-US" sz="2800" dirty="0"/>
              <a:t>is the </a:t>
            </a:r>
            <a:r>
              <a:rPr lang="en-US" sz="2800" dirty="0" smtClean="0">
                <a:solidFill>
                  <a:schemeClr val="accent3">
                    <a:lumMod val="50000"/>
                  </a:schemeClr>
                </a:solidFill>
              </a:rPr>
              <a:t>minimum</a:t>
            </a:r>
            <a:r>
              <a:rPr lang="en-US" sz="2800" dirty="0" smtClean="0"/>
              <a:t> </a:t>
            </a:r>
            <a:r>
              <a:rPr lang="en-US" sz="2800" dirty="0"/>
              <a:t>amount of air to supply sufficient oxygen for the </a:t>
            </a:r>
            <a:r>
              <a:rPr lang="en-US" sz="2800" dirty="0">
                <a:solidFill>
                  <a:schemeClr val="accent3">
                    <a:lumMod val="50000"/>
                  </a:schemeClr>
                </a:solidFill>
              </a:rPr>
              <a:t>complete combustion </a:t>
            </a:r>
            <a:r>
              <a:rPr lang="en-US" sz="2800" dirty="0"/>
              <a:t>of the fuel.</a:t>
            </a:r>
          </a:p>
          <a:p>
            <a:r>
              <a:rPr lang="en-US" sz="2800" dirty="0"/>
              <a:t>Remember complete combustion requires the conversion of all carbon into carbon dioxide and no CO in the products.</a:t>
            </a:r>
          </a:p>
          <a:p>
            <a:r>
              <a:rPr lang="en-US" sz="2800" dirty="0"/>
              <a:t>Theoretical air is also called </a:t>
            </a:r>
            <a:r>
              <a:rPr lang="en-US" sz="2800" dirty="0">
                <a:solidFill>
                  <a:schemeClr val="accent3">
                    <a:lumMod val="50000"/>
                  </a:schemeClr>
                </a:solidFill>
              </a:rPr>
              <a:t>stoichiometric ratio</a:t>
            </a:r>
            <a:r>
              <a:rPr lang="en-US" sz="2800" dirty="0"/>
              <a:t>.</a:t>
            </a:r>
          </a:p>
          <a:p>
            <a:r>
              <a:rPr lang="en-US" sz="2800" dirty="0"/>
              <a:t>In the previous methane combustion 2 moles of air is the theoretical air.</a:t>
            </a:r>
          </a:p>
          <a:p>
            <a:endParaRPr lang="en-US" sz="2800" dirty="0"/>
          </a:p>
        </p:txBody>
      </p:sp>
      <p:sp>
        <p:nvSpPr>
          <p:cNvPr id="4" name="Rectangle 3"/>
          <p:cNvSpPr/>
          <p:nvPr/>
        </p:nvSpPr>
        <p:spPr>
          <a:xfrm>
            <a:off x="838200" y="5105400"/>
            <a:ext cx="7467600" cy="830997"/>
          </a:xfrm>
          <a:prstGeom prst="rect">
            <a:avLst/>
          </a:prstGeom>
        </p:spPr>
        <p:txBody>
          <a:bodyPr wrap="square">
            <a:spAutoFit/>
          </a:bodyPr>
          <a:lstStyle/>
          <a:p>
            <a:r>
              <a:rPr lang="en-US" sz="2400" dirty="0"/>
              <a:t>CH4+2O2+2(3.76)N2→</a:t>
            </a:r>
            <a:r>
              <a:rPr lang="en-US" sz="2400" dirty="0" smtClean="0"/>
              <a:t>CO2+2H2O+2(3.76)N2</a:t>
            </a:r>
          </a:p>
          <a:p>
            <a:r>
              <a:rPr lang="en-US" sz="2400" dirty="0" smtClean="0"/>
              <a:t>CH4+2(O2+ 3.76N2)→CO2+2H2O+2(3.76)N2</a:t>
            </a:r>
            <a:endParaRPr lang="en-US" sz="2400" dirty="0"/>
          </a:p>
        </p:txBody>
      </p:sp>
    </p:spTree>
    <p:extLst>
      <p:ext uri="{BB962C8B-B14F-4D97-AF65-F5344CB8AC3E}">
        <p14:creationId xmlns:p14="http://schemas.microsoft.com/office/powerpoint/2010/main" val="781516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803564"/>
          </a:xfrm>
        </p:spPr>
        <p:txBody>
          <a:bodyPr/>
          <a:lstStyle/>
          <a:p>
            <a:r>
              <a:rPr lang="en-US" dirty="0">
                <a:solidFill>
                  <a:schemeClr val="accent3">
                    <a:lumMod val="50000"/>
                  </a:schemeClr>
                </a:solidFill>
              </a:rPr>
              <a:t>Excess air </a:t>
            </a:r>
          </a:p>
        </p:txBody>
      </p:sp>
      <p:sp>
        <p:nvSpPr>
          <p:cNvPr id="3" name="Content Placeholder 2"/>
          <p:cNvSpPr>
            <a:spLocks noGrp="1"/>
          </p:cNvSpPr>
          <p:nvPr>
            <p:ph idx="1"/>
          </p:nvPr>
        </p:nvSpPr>
        <p:spPr>
          <a:xfrm>
            <a:off x="381000" y="838200"/>
            <a:ext cx="8610600" cy="5257800"/>
          </a:xfrm>
        </p:spPr>
        <p:txBody>
          <a:bodyPr>
            <a:noAutofit/>
          </a:bodyPr>
          <a:lstStyle/>
          <a:p>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is the amount of air supplied </a:t>
            </a:r>
            <a:r>
              <a:rPr lang="en-US" sz="2400" dirty="0">
                <a:solidFill>
                  <a:schemeClr val="accent6">
                    <a:lumMod val="75000"/>
                  </a:schemeClr>
                </a:solidFill>
                <a:latin typeface="Times New Roman" panose="02020603050405020304" pitchFamily="18" charset="0"/>
                <a:cs typeface="Times New Roman" panose="02020603050405020304" pitchFamily="18" charset="0"/>
              </a:rPr>
              <a:t>over the theoretical </a:t>
            </a:r>
            <a:r>
              <a:rPr lang="en-US" sz="2400" dirty="0">
                <a:latin typeface="Times New Roman" panose="02020603050405020304" pitchFamily="18" charset="0"/>
                <a:cs typeface="Times New Roman" panose="02020603050405020304" pitchFamily="18" charset="0"/>
              </a:rPr>
              <a:t>air.</a:t>
            </a:r>
          </a:p>
          <a:p>
            <a:r>
              <a:rPr lang="en-US" sz="2400" dirty="0">
                <a:latin typeface="Times New Roman" panose="02020603050405020304" pitchFamily="18" charset="0"/>
                <a:cs typeface="Times New Roman" panose="02020603050405020304" pitchFamily="18" charset="0"/>
              </a:rPr>
              <a:t>Excess air is supplied to insure complete combustion of fuel. For example 150% theoretical air means 150-100= 50% excess air.</a:t>
            </a:r>
          </a:p>
          <a:p>
            <a:r>
              <a:rPr lang="en-US" sz="2400" dirty="0">
                <a:latin typeface="Times New Roman" panose="02020603050405020304" pitchFamily="18" charset="0"/>
                <a:cs typeface="Times New Roman" panose="02020603050405020304" pitchFamily="18" charset="0"/>
              </a:rPr>
              <a:t>For example in previous CH4 combustion </a:t>
            </a: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3 moles of air is supplied for each mole of CH4 then air is 3/2 or 150% theoretical and 50% excess.</a:t>
            </a:r>
          </a:p>
          <a:p>
            <a:r>
              <a:rPr lang="en-US" sz="2400" dirty="0" smtClean="0">
                <a:latin typeface="Times New Roman" panose="02020603050405020304" pitchFamily="18" charset="0"/>
                <a:cs typeface="Times New Roman" panose="02020603050405020304" pitchFamily="18" charset="0"/>
              </a:rPr>
              <a:t>Rework </a:t>
            </a:r>
            <a:r>
              <a:rPr lang="en-US" sz="2400" dirty="0">
                <a:latin typeface="Times New Roman" panose="02020603050405020304" pitchFamily="18" charset="0"/>
                <a:cs typeface="Times New Roman" panose="02020603050405020304" pitchFamily="18" charset="0"/>
              </a:rPr>
              <a:t>CH4 combustion with 150% theoretical </a:t>
            </a:r>
            <a:r>
              <a:rPr lang="en-US" sz="2400" dirty="0" smtClean="0">
                <a:latin typeface="Times New Roman" panose="02020603050405020304" pitchFamily="18" charset="0"/>
                <a:cs typeface="Times New Roman" panose="02020603050405020304" pitchFamily="18" charset="0"/>
              </a:rPr>
              <a:t>air, </a:t>
            </a:r>
            <a:r>
              <a:rPr lang="en-US" sz="2400" dirty="0">
                <a:latin typeface="Times New Roman" panose="02020603050405020304" pitchFamily="18" charset="0"/>
                <a:cs typeface="Times New Roman" panose="02020603050405020304" pitchFamily="18" charset="0"/>
              </a:rPr>
              <a:t>you multiply air moles by 1.5 and balance oxygen in the products also the nitrogen.</a:t>
            </a:r>
          </a:p>
          <a:p>
            <a:pPr marL="0" indent="0">
              <a:buNone/>
            </a:pPr>
            <a:r>
              <a:rPr lang="en-US" sz="2400" dirty="0" smtClean="0">
                <a:latin typeface="Times New Roman" panose="02020603050405020304" pitchFamily="18" charset="0"/>
                <a:cs typeface="Times New Roman" panose="02020603050405020304" pitchFamily="18" charset="0"/>
              </a:rPr>
              <a:t>  CH4+1.5*2(O2</a:t>
            </a:r>
            <a:r>
              <a:rPr lang="en-US" sz="2400" dirty="0">
                <a:latin typeface="Times New Roman" panose="02020603050405020304" pitchFamily="18" charset="0"/>
                <a:cs typeface="Times New Roman" panose="02020603050405020304" pitchFamily="18" charset="0"/>
              </a:rPr>
              <a:t>+ 3.76N2)→</a:t>
            </a:r>
            <a:r>
              <a:rPr lang="en-US" sz="2400" dirty="0" smtClean="0">
                <a:latin typeface="Times New Roman" panose="02020603050405020304" pitchFamily="18" charset="0"/>
                <a:cs typeface="Times New Roman" panose="02020603050405020304" pitchFamily="18" charset="0"/>
              </a:rPr>
              <a:t>CO2+2H2O+1.5*2(3.76)N2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(1.5-1)*2O2</a:t>
            </a:r>
            <a:endParaRPr lang="en-US"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CH4+1.5*2(O2</a:t>
            </a:r>
            <a:r>
              <a:rPr lang="pt-BR" sz="2400" dirty="0">
                <a:latin typeface="Times New Roman" panose="02020603050405020304" pitchFamily="18" charset="0"/>
                <a:cs typeface="Times New Roman" panose="02020603050405020304" pitchFamily="18" charset="0"/>
              </a:rPr>
              <a:t>+ 3.76N2)→CO2+2H2O+1.5*2(3.76)N2 </a:t>
            </a:r>
            <a:r>
              <a:rPr lang="pt-BR" sz="2400" dirty="0" smtClean="0">
                <a:latin typeface="Times New Roman" panose="02020603050405020304" pitchFamily="18" charset="0"/>
                <a:cs typeface="Times New Roman" panose="02020603050405020304" pitchFamily="18" charset="0"/>
              </a:rPr>
              <a:t>+ O2</a:t>
            </a:r>
            <a:endParaRPr lang="pt-BR"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Note </a:t>
            </a:r>
            <a:r>
              <a:rPr lang="en-US" sz="2400" dirty="0">
                <a:latin typeface="Times New Roman" panose="02020603050405020304" pitchFamily="18" charset="0"/>
                <a:cs typeface="Times New Roman" panose="02020603050405020304" pitchFamily="18" charset="0"/>
              </a:rPr>
              <a:t>the O2 in the product, check the element balance</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If </a:t>
            </a:r>
            <a:r>
              <a:rPr lang="en-US" sz="2400" dirty="0">
                <a:solidFill>
                  <a:schemeClr val="accent6">
                    <a:lumMod val="75000"/>
                  </a:schemeClr>
                </a:solidFill>
                <a:latin typeface="Times New Roman" panose="02020603050405020304" pitchFamily="18" charset="0"/>
                <a:cs typeface="Times New Roman" panose="02020603050405020304" pitchFamily="18" charset="0"/>
              </a:rPr>
              <a:t>insufficient</a:t>
            </a:r>
            <a:r>
              <a:rPr lang="en-US" sz="2400" dirty="0">
                <a:latin typeface="Times New Roman" panose="02020603050405020304" pitchFamily="18" charset="0"/>
                <a:cs typeface="Times New Roman" panose="02020603050405020304" pitchFamily="18" charset="0"/>
              </a:rPr>
              <a:t> air is used then </a:t>
            </a:r>
            <a:r>
              <a:rPr lang="en-US" sz="2400" dirty="0">
                <a:solidFill>
                  <a:schemeClr val="accent6">
                    <a:lumMod val="75000"/>
                  </a:schemeClr>
                </a:solidFill>
                <a:latin typeface="Times New Roman" panose="02020603050405020304" pitchFamily="18" charset="0"/>
                <a:cs typeface="Times New Roman" panose="02020603050405020304" pitchFamily="18" charset="0"/>
              </a:rPr>
              <a:t>CO</a:t>
            </a:r>
            <a:r>
              <a:rPr lang="en-US" sz="2400" dirty="0">
                <a:latin typeface="Times New Roman" panose="02020603050405020304" pitchFamily="18" charset="0"/>
                <a:cs typeface="Times New Roman" panose="02020603050405020304" pitchFamily="18" charset="0"/>
              </a:rPr>
              <a:t> might form in the product.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121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Equivalence ratio </a:t>
            </a:r>
          </a:p>
        </p:txBody>
      </p:sp>
      <p:sp>
        <p:nvSpPr>
          <p:cNvPr id="3" name="Content Placeholder 2"/>
          <p:cNvSpPr>
            <a:spLocks noGrp="1"/>
          </p:cNvSpPr>
          <p:nvPr>
            <p:ph idx="1"/>
          </p:nvPr>
        </p:nvSpPr>
        <p:spPr>
          <a:xfrm>
            <a:off x="457200" y="1600201"/>
            <a:ext cx="8229600" cy="3352800"/>
          </a:xfrm>
        </p:spPr>
        <p:txBody>
          <a:bodyPr>
            <a:normAutofit/>
          </a:bodyPr>
          <a:lstStyle/>
          <a:p>
            <a:r>
              <a:rPr lang="el-GR" sz="2800" dirty="0" smtClean="0"/>
              <a:t>Φ</a:t>
            </a:r>
            <a:r>
              <a:rPr lang="en-US" sz="2800" dirty="0" smtClean="0"/>
              <a:t>  is </a:t>
            </a:r>
            <a:r>
              <a:rPr lang="en-US" sz="2800" dirty="0"/>
              <a:t>defined as </a:t>
            </a:r>
          </a:p>
          <a:p>
            <a:pPr marL="0" indent="0">
              <a:buNone/>
            </a:pPr>
            <a:r>
              <a:rPr lang="en-US" sz="2800" dirty="0" smtClean="0"/>
              <a:t>	</a:t>
            </a:r>
            <a:r>
              <a:rPr lang="el-GR" sz="2800" dirty="0" smtClean="0"/>
              <a:t>Φ</a:t>
            </a:r>
            <a:r>
              <a:rPr lang="en-US" sz="2800" dirty="0" smtClean="0"/>
              <a:t>  </a:t>
            </a:r>
            <a:r>
              <a:rPr lang="en-US" sz="2800" dirty="0"/>
              <a:t>= (FA)actual /(FA) stoichiometric</a:t>
            </a:r>
          </a:p>
          <a:p>
            <a:r>
              <a:rPr lang="en-US" sz="2800" dirty="0" smtClean="0"/>
              <a:t>e.g. for </a:t>
            </a:r>
            <a:r>
              <a:rPr lang="en-US" sz="2800" dirty="0"/>
              <a:t>150% theoretical air</a:t>
            </a:r>
          </a:p>
          <a:p>
            <a:pPr marL="0" indent="0">
              <a:buNone/>
            </a:pPr>
            <a:r>
              <a:rPr lang="en-US" sz="2800" dirty="0" smtClean="0"/>
              <a:t>	</a:t>
            </a:r>
            <a:r>
              <a:rPr lang="el-GR" sz="2800" dirty="0" smtClean="0"/>
              <a:t>Φ</a:t>
            </a:r>
            <a:r>
              <a:rPr lang="en-US" sz="2800" dirty="0" smtClean="0"/>
              <a:t> </a:t>
            </a:r>
            <a:r>
              <a:rPr lang="en-US" sz="2800" dirty="0"/>
              <a:t>= (FA) actual/ (FA) stoichiometric </a:t>
            </a:r>
            <a:r>
              <a:rPr lang="en-US" sz="2800" dirty="0" smtClean="0"/>
              <a:t>= 100/150	=</a:t>
            </a:r>
            <a:r>
              <a:rPr lang="en-US" sz="2800" dirty="0"/>
              <a:t>100/150=2/3</a:t>
            </a:r>
          </a:p>
        </p:txBody>
      </p:sp>
    </p:spTree>
    <p:extLst>
      <p:ext uri="{BB962C8B-B14F-4D97-AF65-F5344CB8AC3E}">
        <p14:creationId xmlns:p14="http://schemas.microsoft.com/office/powerpoint/2010/main" val="307302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392"/>
            <a:ext cx="8229600" cy="970208"/>
          </a:xfrm>
        </p:spPr>
        <p:txBody>
          <a:bodyPr>
            <a:noAutofit/>
          </a:bodyPr>
          <a:lstStyle/>
          <a:p>
            <a:r>
              <a:rPr lang="en-US" sz="3200" dirty="0">
                <a:solidFill>
                  <a:schemeClr val="accent3">
                    <a:lumMod val="50000"/>
                  </a:schemeClr>
                </a:solidFill>
              </a:rPr>
              <a:t>Example 14.1. AF for  combustion of octane</a:t>
            </a:r>
          </a:p>
        </p:txBody>
      </p:sp>
      <p:sp>
        <p:nvSpPr>
          <p:cNvPr id="3" name="Content Placeholder 2"/>
          <p:cNvSpPr>
            <a:spLocks noGrp="1"/>
          </p:cNvSpPr>
          <p:nvPr>
            <p:ph idx="1"/>
          </p:nvPr>
        </p:nvSpPr>
        <p:spPr>
          <a:xfrm>
            <a:off x="533400" y="1143000"/>
            <a:ext cx="8229600" cy="5257800"/>
          </a:xfrm>
        </p:spPr>
        <p:txBody>
          <a:bodyPr>
            <a:noAutofit/>
          </a:bodyPr>
          <a:lstStyle/>
          <a:p>
            <a:r>
              <a:rPr lang="en-US" sz="2400" dirty="0" smtClean="0">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14.1. AF for  combustion of octane.</a:t>
            </a:r>
          </a:p>
          <a:p>
            <a:pPr marL="0" indent="0">
              <a:buNone/>
            </a:pPr>
            <a:r>
              <a:rPr lang="en-US" sz="2400" dirty="0" smtClean="0">
                <a:latin typeface="Times New Roman" panose="02020603050405020304" pitchFamily="18" charset="0"/>
                <a:cs typeface="Times New Roman" panose="02020603050405020304" pitchFamily="18" charset="0"/>
              </a:rPr>
              <a:t>	Chemical </a:t>
            </a:r>
            <a:r>
              <a:rPr lang="en-US" sz="2400" dirty="0">
                <a:latin typeface="Times New Roman" panose="02020603050405020304" pitchFamily="18" charset="0"/>
                <a:cs typeface="Times New Roman" panose="02020603050405020304" pitchFamily="18" charset="0"/>
              </a:rPr>
              <a:t>reaction</a:t>
            </a:r>
            <a:r>
              <a:rPr lang="en-US" sz="2400" dirty="0" smtClean="0">
                <a:latin typeface="Times New Roman" panose="02020603050405020304" pitchFamily="18" charset="0"/>
                <a:cs typeface="Times New Roman" panose="02020603050405020304" pitchFamily="18" charset="0"/>
              </a:rPr>
              <a:t>: to be balanced</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C8H18+ </a:t>
            </a:r>
            <a:r>
              <a:rPr lang="en-US" sz="2400" dirty="0">
                <a:latin typeface="Times New Roman" panose="02020603050405020304" pitchFamily="18" charset="0"/>
                <a:cs typeface="Times New Roman" panose="02020603050405020304" pitchFamily="18" charset="0"/>
              </a:rPr>
              <a:t>(O2+3.76N2) </a:t>
            </a:r>
            <a:r>
              <a:rPr lang="en-US" sz="2400" dirty="0" smtClean="0">
                <a:latin typeface="Times New Roman" panose="02020603050405020304" pitchFamily="18" charset="0"/>
                <a:cs typeface="Times New Roman" panose="02020603050405020304" pitchFamily="18" charset="0"/>
              </a:rPr>
              <a:t>→   CO2 +    H2O+     N2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Element balance: 	C : reactants 8 products multiply </a:t>
            </a:r>
            <a:r>
              <a:rPr lang="en-US" sz="2400" dirty="0" smtClean="0">
                <a:latin typeface="Times New Roman" panose="02020603050405020304" pitchFamily="18" charset="0"/>
                <a:cs typeface="Times New Roman" panose="02020603050405020304" pitchFamily="18" charset="0"/>
              </a:rPr>
              <a:t>CO2  by 8 	H</a:t>
            </a:r>
            <a:r>
              <a:rPr lang="en-US" sz="2400" dirty="0">
                <a:latin typeface="Times New Roman" panose="02020603050405020304" pitchFamily="18" charset="0"/>
                <a:cs typeface="Times New Roman" panose="02020603050405020304" pitchFamily="18" charset="0"/>
              </a:rPr>
              <a:t>: reactants 18 products </a:t>
            </a:r>
            <a:r>
              <a:rPr lang="en-US" sz="2400" dirty="0" smtClean="0">
                <a:latin typeface="Times New Roman" panose="02020603050405020304" pitchFamily="18" charset="0"/>
                <a:cs typeface="Times New Roman" panose="02020603050405020304" pitchFamily="18" charset="0"/>
              </a:rPr>
              <a:t>multiply H2O by 9</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O</a:t>
            </a:r>
            <a:r>
              <a:rPr lang="en-US" sz="2400" dirty="0">
                <a:latin typeface="Times New Roman" panose="02020603050405020304" pitchFamily="18" charset="0"/>
                <a:cs typeface="Times New Roman" panose="02020603050405020304" pitchFamily="18" charset="0"/>
              </a:rPr>
              <a:t>: products 25 then multiply O2 </a:t>
            </a:r>
            <a:r>
              <a:rPr lang="en-US" sz="2400" dirty="0" smtClean="0">
                <a:latin typeface="Times New Roman" panose="02020603050405020304" pitchFamily="18" charset="0"/>
                <a:cs typeface="Times New Roman" panose="02020603050405020304" pitchFamily="18" charset="0"/>
              </a:rPr>
              <a:t>in reactant by </a:t>
            </a:r>
            <a:r>
              <a:rPr lang="en-US" sz="2400" dirty="0">
                <a:latin typeface="Times New Roman" panose="02020603050405020304" pitchFamily="18" charset="0"/>
                <a:cs typeface="Times New Roman" panose="02020603050405020304" pitchFamily="18" charset="0"/>
              </a:rPr>
              <a:t>25/2</a:t>
            </a:r>
          </a:p>
          <a:p>
            <a:pPr marL="0" indent="0">
              <a:buNone/>
            </a:pPr>
            <a:r>
              <a:rPr lang="en-US" sz="2400" dirty="0" smtClean="0">
                <a:latin typeface="Times New Roman" panose="02020603050405020304" pitchFamily="18" charset="0"/>
                <a:cs typeface="Times New Roman" panose="02020603050405020304" pitchFamily="18" charset="0"/>
              </a:rPr>
              <a:t>        C8H18+12.5(O2+3.76N2</a:t>
            </a:r>
            <a:r>
              <a:rPr lang="en-US" sz="2400" dirty="0">
                <a:latin typeface="Times New Roman" panose="02020603050405020304" pitchFamily="18" charset="0"/>
                <a:cs typeface="Times New Roman" panose="02020603050405020304" pitchFamily="18" charset="0"/>
              </a:rPr>
              <a:t>) → 8 CO2+9 H2O + 12.5*3.76N2</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 mole = mole of air/mole of </a:t>
            </a:r>
            <a:r>
              <a:rPr lang="en-US" sz="2400" dirty="0" smtClean="0">
                <a:latin typeface="Times New Roman" panose="02020603050405020304" pitchFamily="18" charset="0"/>
                <a:cs typeface="Times New Roman" panose="02020603050405020304" pitchFamily="18" charset="0"/>
              </a:rPr>
              <a:t>C8H18</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=( 12.5*4.76) mole air / 1 mole fuel =59.5mole </a:t>
            </a:r>
            <a:r>
              <a:rPr lang="en-US" sz="2400" dirty="0">
                <a:latin typeface="Times New Roman" panose="02020603050405020304" pitchFamily="18" charset="0"/>
                <a:cs typeface="Times New Roman" panose="02020603050405020304" pitchFamily="18" charset="0"/>
              </a:rPr>
              <a:t>air/mole fuel.</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 mass = mass air/mass fuel = </a:t>
            </a:r>
            <a:r>
              <a:rPr lang="en-US" sz="2400" dirty="0" smtClean="0">
                <a:latin typeface="Times New Roman" panose="02020603050405020304" pitchFamily="18" charset="0"/>
                <a:cs typeface="Times New Roman" panose="02020603050405020304" pitchFamily="18" charset="0"/>
              </a:rPr>
              <a:t>59.5* 28.97kg air         	/(8*12+18*1)fuel    =15kg </a:t>
            </a:r>
            <a:r>
              <a:rPr lang="en-US" sz="2400" dirty="0">
                <a:latin typeface="Times New Roman" panose="02020603050405020304" pitchFamily="18" charset="0"/>
                <a:cs typeface="Times New Roman" panose="02020603050405020304" pitchFamily="18" charset="0"/>
              </a:rPr>
              <a:t>air /kg C8H18</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740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968443" cy="40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712809"/>
            <a:ext cx="4405736" cy="210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395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502" y="0"/>
            <a:ext cx="6306085" cy="409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01" y="4083552"/>
            <a:ext cx="6306085" cy="280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849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44562"/>
          </a:xfrm>
        </p:spPr>
        <p:txBody>
          <a:bodyPr>
            <a:normAutofit/>
          </a:bodyPr>
          <a:lstStyle/>
          <a:p>
            <a:r>
              <a:rPr lang="en-US" sz="4000" dirty="0">
                <a:solidFill>
                  <a:schemeClr val="accent3">
                    <a:lumMod val="50000"/>
                  </a:schemeClr>
                </a:solidFill>
              </a:rPr>
              <a:t>Dew point </a:t>
            </a:r>
            <a:r>
              <a:rPr lang="en-US" sz="4000" dirty="0" smtClean="0">
                <a:solidFill>
                  <a:schemeClr val="accent3">
                    <a:lumMod val="50000"/>
                  </a:schemeClr>
                </a:solidFill>
              </a:rPr>
              <a:t>of combustion products</a:t>
            </a:r>
            <a:endParaRPr lang="en-US" sz="4000" dirty="0">
              <a:solidFill>
                <a:schemeClr val="accent3">
                  <a:lumMod val="50000"/>
                </a:schemeClr>
              </a:solidFill>
            </a:endParaRPr>
          </a:p>
        </p:txBody>
      </p:sp>
      <p:sp>
        <p:nvSpPr>
          <p:cNvPr id="3" name="Content Placeholder 2"/>
          <p:cNvSpPr>
            <a:spLocks noGrp="1"/>
          </p:cNvSpPr>
          <p:nvPr>
            <p:ph idx="1"/>
          </p:nvPr>
        </p:nvSpPr>
        <p:spPr>
          <a:xfrm>
            <a:off x="533400" y="1447800"/>
            <a:ext cx="8229600" cy="4525963"/>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Dew point : is the saturation temperature </a:t>
            </a: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the vapor pressure of water in the mixture ( product).</a:t>
            </a:r>
          </a:p>
          <a:p>
            <a:r>
              <a:rPr lang="en-US" dirty="0">
                <a:latin typeface="Times New Roman" panose="02020603050405020304" pitchFamily="18" charset="0"/>
                <a:cs typeface="Times New Roman" panose="02020603050405020304" pitchFamily="18" charset="0"/>
              </a:rPr>
              <a:t>Assuming products at 0.1MPa =100KPa</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For the octane combustion;</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Yv</a:t>
            </a:r>
            <a:r>
              <a:rPr lang="en-US" dirty="0" smtClean="0">
                <a:latin typeface="Times New Roman" panose="02020603050405020304" pitchFamily="18" charset="0"/>
                <a:cs typeface="Times New Roman" panose="02020603050405020304" pitchFamily="18" charset="0"/>
              </a:rPr>
              <a:t> = 9/(8+9+12.5*3.76)= 0.0729</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yP</a:t>
            </a:r>
            <a:r>
              <a:rPr lang="en-US" dirty="0">
                <a:latin typeface="Times New Roman" panose="02020603050405020304" pitchFamily="18" charset="0"/>
                <a:cs typeface="Times New Roman" panose="02020603050405020304" pitchFamily="18" charset="0"/>
              </a:rPr>
              <a:t>=0.0729*100= 7.29KPa.</a:t>
            </a:r>
          </a:p>
          <a:p>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steam tables the </a:t>
            </a:r>
            <a:r>
              <a:rPr lang="en-US" dirty="0" err="1">
                <a:latin typeface="Times New Roman" panose="02020603050405020304" pitchFamily="18" charset="0"/>
                <a:cs typeface="Times New Roman" panose="02020603050405020304" pitchFamily="18" charset="0"/>
              </a:rPr>
              <a:t>Tsat</a:t>
            </a:r>
            <a:r>
              <a:rPr lang="en-US" dirty="0">
                <a:latin typeface="Times New Roman" panose="02020603050405020304" pitchFamily="18" charset="0"/>
                <a:cs typeface="Times New Roman" panose="02020603050405020304" pitchFamily="18" charset="0"/>
              </a:rPr>
              <a:t> when P= 7.29KPa is </a:t>
            </a:r>
            <a:r>
              <a:rPr lang="en-US" dirty="0" smtClean="0">
                <a:latin typeface="Times New Roman" panose="02020603050405020304" pitchFamily="18" charset="0"/>
                <a:cs typeface="Times New Roman" panose="02020603050405020304" pitchFamily="18" charset="0"/>
              </a:rPr>
              <a:t>39.7</a:t>
            </a:r>
            <a:r>
              <a:rPr lang="en-US" baseline="30000" dirty="0" smtClean="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Pv</a:t>
            </a:r>
            <a:r>
              <a:rPr lang="en-US" dirty="0">
                <a:latin typeface="Times New Roman" panose="02020603050405020304" pitchFamily="18" charset="0"/>
                <a:cs typeface="Times New Roman" panose="02020603050405020304" pitchFamily="18" charset="0"/>
              </a:rPr>
              <a:t>:  water vapor pressure.</a:t>
            </a:r>
          </a:p>
          <a:p>
            <a:pPr marL="0" indent="0">
              <a:buNone/>
            </a:pPr>
            <a:r>
              <a:rPr lang="en-US" dirty="0" smtClean="0">
                <a:latin typeface="Times New Roman" panose="02020603050405020304" pitchFamily="18" charset="0"/>
                <a:cs typeface="Times New Roman" panose="02020603050405020304" pitchFamily="18" charset="0"/>
              </a:rPr>
              <a:t>	P</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total </a:t>
            </a:r>
            <a:r>
              <a:rPr lang="en-US" dirty="0">
                <a:latin typeface="Times New Roman" panose="02020603050405020304" pitchFamily="18" charset="0"/>
                <a:cs typeface="Times New Roman" panose="02020603050405020304" pitchFamily="18" charset="0"/>
              </a:rPr>
              <a:t>Pressure</a:t>
            </a:r>
          </a:p>
          <a:p>
            <a:pPr marL="0" indent="0">
              <a:buNone/>
            </a:pPr>
            <a:r>
              <a:rPr lang="en-US" dirty="0" smtClean="0">
                <a:latin typeface="Times New Roman" panose="02020603050405020304" pitchFamily="18" charset="0"/>
                <a:cs typeface="Times New Roman" panose="02020603050405020304" pitchFamily="18" charset="0"/>
              </a:rPr>
              <a:t>	Y</a:t>
            </a:r>
            <a:r>
              <a:rPr lang="en-US" dirty="0">
                <a:latin typeface="Times New Roman" panose="02020603050405020304" pitchFamily="18" charset="0"/>
                <a:cs typeface="Times New Roman" panose="02020603050405020304" pitchFamily="18" charset="0"/>
              </a:rPr>
              <a:t>: mole fraction</a:t>
            </a:r>
          </a:p>
          <a:p>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762000" y="2895600"/>
            <a:ext cx="777240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C8H18+12.5(O2+3.76N2) → 8 CO2+9 H2O + 12.5*3.76N2</a:t>
            </a:r>
            <a:endParaRPr lang="en-US" sz="2400" dirty="0"/>
          </a:p>
        </p:txBody>
      </p:sp>
    </p:spTree>
    <p:extLst>
      <p:ext uri="{BB962C8B-B14F-4D97-AF65-F5344CB8AC3E}">
        <p14:creationId xmlns:p14="http://schemas.microsoft.com/office/powerpoint/2010/main" val="52346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Outline</a:t>
            </a:r>
            <a:endParaRPr lang="en-US" dirty="0">
              <a:solidFill>
                <a:schemeClr val="accent3">
                  <a:lumMod val="50000"/>
                </a:schemeClr>
              </a:solidFill>
            </a:endParaRPr>
          </a:p>
        </p:txBody>
      </p:sp>
      <p:sp>
        <p:nvSpPr>
          <p:cNvPr id="3" name="Content Placeholder 2"/>
          <p:cNvSpPr>
            <a:spLocks noGrp="1"/>
          </p:cNvSpPr>
          <p:nvPr>
            <p:ph idx="1"/>
          </p:nvPr>
        </p:nvSpPr>
        <p:spPr>
          <a:xfrm>
            <a:off x="457200" y="1600201"/>
            <a:ext cx="8229600" cy="3429000"/>
          </a:xfrm>
        </p:spPr>
        <p:txBody>
          <a:bodyPr/>
          <a:lstStyle/>
          <a:p>
            <a:r>
              <a:rPr lang="en-US" dirty="0" smtClean="0"/>
              <a:t>Fuels</a:t>
            </a:r>
          </a:p>
          <a:p>
            <a:r>
              <a:rPr lang="en-US" dirty="0" smtClean="0"/>
              <a:t>Combustion reactions</a:t>
            </a:r>
          </a:p>
          <a:p>
            <a:r>
              <a:rPr lang="en-US" dirty="0" smtClean="0"/>
              <a:t>AF, Excess air, equivalence ratio</a:t>
            </a:r>
          </a:p>
          <a:p>
            <a:r>
              <a:rPr lang="en-US" dirty="0" smtClean="0"/>
              <a:t>Enthalpy of formation</a:t>
            </a:r>
          </a:p>
          <a:p>
            <a:r>
              <a:rPr lang="en-US" dirty="0" smtClean="0"/>
              <a:t>First law for reactive CV at SSSF</a:t>
            </a:r>
            <a:endParaRPr lang="en-US" dirty="0"/>
          </a:p>
        </p:txBody>
      </p:sp>
    </p:spTree>
    <p:extLst>
      <p:ext uri="{BB962C8B-B14F-4D97-AF65-F5344CB8AC3E}">
        <p14:creationId xmlns:p14="http://schemas.microsoft.com/office/powerpoint/2010/main" val="144502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1" y="76200"/>
            <a:ext cx="70770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41" y="5341793"/>
            <a:ext cx="3467060" cy="151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1" y="2369993"/>
            <a:ext cx="70389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762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81622"/>
            <a:ext cx="7138987" cy="653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8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5"/>
            <a:ext cx="8229600" cy="1143000"/>
          </a:xfrm>
        </p:spPr>
        <p:txBody>
          <a:bodyPr>
            <a:normAutofit/>
          </a:bodyPr>
          <a:lstStyle/>
          <a:p>
            <a:r>
              <a:rPr lang="en-US" sz="4000" dirty="0">
                <a:solidFill>
                  <a:schemeClr val="accent3">
                    <a:lumMod val="50000"/>
                  </a:schemeClr>
                </a:solidFill>
              </a:rPr>
              <a:t>Enthalpy of formation</a:t>
            </a:r>
          </a:p>
        </p:txBody>
      </p:sp>
      <p:sp>
        <p:nvSpPr>
          <p:cNvPr id="3" name="Content Placeholder 2"/>
          <p:cNvSpPr>
            <a:spLocks noGrp="1"/>
          </p:cNvSpPr>
          <p:nvPr>
            <p:ph idx="1"/>
          </p:nvPr>
        </p:nvSpPr>
        <p:spPr>
          <a:xfrm>
            <a:off x="228600" y="1092055"/>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So far we studied enthalpy change of fixed chemical composition with no </a:t>
            </a:r>
            <a:r>
              <a:rPr lang="en-US" sz="2400" dirty="0" smtClean="0">
                <a:latin typeface="Times New Roman" panose="02020603050405020304" pitchFamily="18" charset="0"/>
                <a:cs typeface="Times New Roman" panose="02020603050405020304" pitchFamily="18" charset="0"/>
              </a:rPr>
              <a:t>reaction, now </a:t>
            </a:r>
            <a:r>
              <a:rPr lang="en-US" sz="2400" dirty="0">
                <a:latin typeface="Times New Roman" panose="02020603050405020304" pitchFamily="18" charset="0"/>
                <a:cs typeface="Times New Roman" panose="02020603050405020304" pitchFamily="18" charset="0"/>
              </a:rPr>
              <a:t>we </a:t>
            </a:r>
            <a:r>
              <a:rPr lang="en-US" sz="2400" dirty="0" smtClean="0">
                <a:latin typeface="Times New Roman" panose="02020603050405020304" pitchFamily="18" charset="0"/>
                <a:cs typeface="Times New Roman" panose="02020603050405020304" pitchFamily="18" charset="0"/>
              </a:rPr>
              <a:t>will learn </a:t>
            </a:r>
            <a:r>
              <a:rPr lang="en-US" sz="2400" dirty="0">
                <a:latin typeface="Times New Roman" panose="02020603050405020304" pitchFamily="18" charset="0"/>
                <a:cs typeface="Times New Roman" panose="02020603050405020304" pitchFamily="18" charset="0"/>
              </a:rPr>
              <a:t>how to deal with enthalpy when chemical reactions are involved?</a:t>
            </a:r>
          </a:p>
          <a:p>
            <a:r>
              <a:rPr lang="en-US" sz="2400" dirty="0">
                <a:latin typeface="Times New Roman" panose="02020603050405020304" pitchFamily="18" charset="0"/>
                <a:cs typeface="Times New Roman" panose="02020603050405020304" pitchFamily="18" charset="0"/>
              </a:rPr>
              <a:t>Recall the pure substances enthalpy is measured reference to some reference </a:t>
            </a:r>
            <a:r>
              <a:rPr lang="en-US" sz="2400" dirty="0" smtClean="0">
                <a:latin typeface="Times New Roman" panose="02020603050405020304" pitchFamily="18" charset="0"/>
                <a:cs typeface="Times New Roman" panose="02020603050405020304" pitchFamily="18" charset="0"/>
              </a:rPr>
              <a:t>point </a:t>
            </a:r>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water </a:t>
            </a:r>
            <a:r>
              <a:rPr lang="en-US" sz="2400" dirty="0" err="1" smtClean="0">
                <a:latin typeface="Times New Roman" panose="02020603050405020304" pitchFamily="18" charset="0"/>
                <a:cs typeface="Times New Roman" panose="02020603050405020304" pitchFamily="18" charset="0"/>
              </a:rPr>
              <a:t>h</a:t>
            </a:r>
            <a:r>
              <a:rPr lang="en-US" sz="2400" baseline="-25000" dirty="0" err="1" smtClean="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 (triple point)  =0</a:t>
            </a:r>
          </a:p>
          <a:p>
            <a:r>
              <a:rPr lang="en-US" sz="2400" dirty="0" smtClean="0">
                <a:latin typeface="Times New Roman" panose="02020603050405020304" pitchFamily="18" charset="0"/>
                <a:cs typeface="Times New Roman" panose="02020603050405020304" pitchFamily="18" charset="0"/>
              </a:rPr>
              <a:t>Definition: enthalpy of  formation h</a:t>
            </a:r>
            <a:r>
              <a:rPr lang="en-US" sz="2400" baseline="-25000" dirty="0" smtClean="0">
                <a:latin typeface="Times New Roman" panose="02020603050405020304" pitchFamily="18" charset="0"/>
                <a:cs typeface="Times New Roman" panose="02020603050405020304" pitchFamily="18" charset="0"/>
              </a:rPr>
              <a:t>f</a:t>
            </a:r>
            <a:r>
              <a:rPr lang="en-US" sz="2400" baseline="30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 is the enthalpy of compound at 25</a:t>
            </a:r>
            <a:r>
              <a:rPr lang="en-US" sz="2400" baseline="30000" dirty="0" smtClean="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C, 0.1MPa with reference to base of zero enthalpy of elements at same temperature and pressure.</a:t>
            </a:r>
          </a:p>
          <a:p>
            <a:r>
              <a:rPr lang="en-US" sz="2400" dirty="0" smtClean="0">
                <a:latin typeface="Times New Roman" panose="02020603050405020304" pitchFamily="18" charset="0"/>
                <a:cs typeface="Times New Roman" panose="02020603050405020304" pitchFamily="18" charset="0"/>
              </a:rPr>
              <a:t>Example </a:t>
            </a:r>
            <a:r>
              <a:rPr lang="en-US" sz="2400" dirty="0" smtClean="0">
                <a:solidFill>
                  <a:prstClr val="black"/>
                </a:solidFill>
                <a:latin typeface="Times New Roman" panose="02020603050405020304" pitchFamily="18" charset="0"/>
                <a:cs typeface="Times New Roman" panose="02020603050405020304" pitchFamily="18" charset="0"/>
              </a:rPr>
              <a:t>h</a:t>
            </a:r>
            <a:r>
              <a:rPr lang="en-US" sz="2400" baseline="-25000" dirty="0" smtClean="0">
                <a:solidFill>
                  <a:prstClr val="black"/>
                </a:solidFill>
                <a:latin typeface="Times New Roman" panose="02020603050405020304" pitchFamily="18" charset="0"/>
                <a:cs typeface="Times New Roman" panose="02020603050405020304" pitchFamily="18" charset="0"/>
              </a:rPr>
              <a:t>f</a:t>
            </a:r>
            <a:r>
              <a:rPr lang="en-US" sz="2400" baseline="30000" dirty="0" smtClean="0">
                <a:solidFill>
                  <a:prstClr val="black"/>
                </a:solidFill>
                <a:latin typeface="Times New Roman" panose="02020603050405020304" pitchFamily="18" charset="0"/>
                <a:cs typeface="Times New Roman" panose="02020603050405020304" pitchFamily="18" charset="0"/>
              </a:rPr>
              <a:t>0  </a:t>
            </a:r>
            <a:r>
              <a:rPr lang="en-US" sz="2400" dirty="0" smtClean="0">
                <a:latin typeface="Times New Roman" panose="02020603050405020304" pitchFamily="18" charset="0"/>
                <a:cs typeface="Times New Roman" panose="02020603050405020304" pitchFamily="18" charset="0"/>
              </a:rPr>
              <a:t>CO </a:t>
            </a:r>
            <a:r>
              <a:rPr lang="en-US" sz="2400" dirty="0">
                <a:latin typeface="Times New Roman" panose="02020603050405020304" pitchFamily="18" charset="0"/>
                <a:cs typeface="Times New Roman" panose="02020603050405020304" pitchFamily="18" charset="0"/>
              </a:rPr>
              <a:t>2 = -393 522KJ/</a:t>
            </a:r>
            <a:r>
              <a:rPr lang="en-US" sz="2400" dirty="0" err="1">
                <a:latin typeface="Times New Roman" panose="02020603050405020304" pitchFamily="18" charset="0"/>
                <a:cs typeface="Times New Roman" panose="02020603050405020304" pitchFamily="18" charset="0"/>
              </a:rPr>
              <a:t>Kmole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405495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75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782"/>
            <a:ext cx="8229600" cy="969818"/>
          </a:xfrm>
        </p:spPr>
        <p:txBody>
          <a:bodyPr/>
          <a:lstStyle/>
          <a:p>
            <a:r>
              <a:rPr lang="en-US" dirty="0">
                <a:solidFill>
                  <a:schemeClr val="accent3">
                    <a:lumMod val="50000"/>
                  </a:schemeClr>
                </a:solidFill>
              </a:rPr>
              <a:t>Enthalpy of formation</a:t>
            </a:r>
          </a:p>
        </p:txBody>
      </p:sp>
      <p:sp>
        <p:nvSpPr>
          <p:cNvPr id="3" name="Content Placeholder 2"/>
          <p:cNvSpPr>
            <a:spLocks noGrp="1"/>
          </p:cNvSpPr>
          <p:nvPr>
            <p:ph idx="1"/>
          </p:nvPr>
        </p:nvSpPr>
        <p:spPr>
          <a:xfrm>
            <a:off x="0" y="957262"/>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Consider SSSF process involving reaction of C:</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C+O2→CO2</a:t>
            </a:r>
          </a:p>
          <a:p>
            <a:r>
              <a:rPr lang="en-US" sz="2400" dirty="0" smtClean="0">
                <a:latin typeface="Times New Roman" panose="02020603050405020304" pitchFamily="18" charset="0"/>
                <a:cs typeface="Times New Roman" panose="02020603050405020304" pitchFamily="18" charset="0"/>
              </a:rPr>
              <a:t>Assuming </a:t>
            </a:r>
            <a:r>
              <a:rPr lang="en-US" sz="2400" dirty="0">
                <a:latin typeface="Times New Roman" panose="02020603050405020304" pitchFamily="18" charset="0"/>
                <a:cs typeface="Times New Roman" panose="02020603050405020304" pitchFamily="18" charset="0"/>
              </a:rPr>
              <a:t>reactants and products each at </a:t>
            </a:r>
            <a:r>
              <a:rPr lang="en-US" sz="2400" dirty="0" smtClean="0">
                <a:latin typeface="Times New Roman" panose="02020603050405020304" pitchFamily="18" charset="0"/>
                <a:cs typeface="Times New Roman" panose="02020603050405020304" pitchFamily="18" charset="0"/>
              </a:rPr>
              <a:t>25</a:t>
            </a:r>
            <a:r>
              <a:rPr lang="en-US" sz="2400" baseline="30000" dirty="0" smtClean="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0.1MPa</a:t>
            </a:r>
          </a:p>
          <a:p>
            <a:r>
              <a:rPr lang="en-US" sz="2400" dirty="0" smtClean="0">
                <a:latin typeface="Times New Roman" panose="02020603050405020304" pitchFamily="18" charset="0"/>
                <a:cs typeface="Times New Roman" panose="02020603050405020304" pitchFamily="18" charset="0"/>
              </a:rPr>
              <a:t>1st </a:t>
            </a:r>
            <a:r>
              <a:rPr lang="en-US" sz="2400" dirty="0">
                <a:latin typeface="Times New Roman" panose="02020603050405020304" pitchFamily="18" charset="0"/>
                <a:cs typeface="Times New Roman" panose="02020603050405020304" pitchFamily="18" charset="0"/>
              </a:rPr>
              <a:t>law: </a:t>
            </a:r>
            <a:r>
              <a:rPr lang="en-US" sz="2400" dirty="0" err="1" smtClean="0">
                <a:latin typeface="Times New Roman" panose="02020603050405020304" pitchFamily="18" charset="0"/>
                <a:cs typeface="Times New Roman" panose="02020603050405020304" pitchFamily="18" charset="0"/>
              </a:rPr>
              <a:t>Qcv</a:t>
            </a:r>
            <a:r>
              <a:rPr lang="en-US" sz="2400" dirty="0" smtClean="0">
                <a:latin typeface="Times New Roman" panose="02020603050405020304" pitchFamily="18" charset="0"/>
                <a:cs typeface="Times New Roman" panose="02020603050405020304" pitchFamily="18" charset="0"/>
              </a:rPr>
              <a:t> + H</a:t>
            </a:r>
            <a:r>
              <a:rPr lang="en-US" sz="2400" baseline="-25000"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P</a:t>
            </a:r>
          </a:p>
          <a:p>
            <a:pPr marL="0" indent="0">
              <a:buNone/>
            </a:pPr>
            <a:r>
              <a:rPr lang="en-US" sz="2400" dirty="0" smtClean="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Qcv</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nihi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nehe</a:t>
            </a:r>
            <a:r>
              <a:rPr lang="en-US" sz="2400" dirty="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	then </a:t>
            </a:r>
            <a:r>
              <a:rPr lang="en-US" sz="2400" dirty="0" err="1" smtClean="0">
                <a:latin typeface="Times New Roman" panose="02020603050405020304" pitchFamily="18" charset="0"/>
                <a:cs typeface="Times New Roman" panose="02020603050405020304" pitchFamily="18" charset="0"/>
              </a:rPr>
              <a:t>Qcv</a:t>
            </a:r>
            <a:r>
              <a:rPr lang="en-US" sz="2400" dirty="0" smtClean="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nihi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nehe</a:t>
            </a:r>
            <a:r>
              <a:rPr lang="en-US" sz="2400" dirty="0">
                <a:latin typeface="Times New Roman" panose="02020603050405020304" pitchFamily="18" charset="0"/>
                <a:cs typeface="Times New Roman" panose="02020603050405020304" pitchFamily="18" charset="0"/>
              </a:rPr>
              <a:t> = -HR +HP</a:t>
            </a:r>
          </a:p>
          <a:p>
            <a:r>
              <a:rPr lang="en-US" sz="2400" dirty="0">
                <a:latin typeface="Times New Roman" panose="02020603050405020304" pitchFamily="18" charset="0"/>
                <a:cs typeface="Times New Roman" panose="02020603050405020304" pitchFamily="18" charset="0"/>
              </a:rPr>
              <a:t>for CO2 formation </a:t>
            </a:r>
            <a:r>
              <a:rPr lang="en-US" sz="2400" dirty="0" err="1">
                <a:latin typeface="Times New Roman" panose="02020603050405020304" pitchFamily="18" charset="0"/>
                <a:cs typeface="Times New Roman" panose="02020603050405020304" pitchFamily="18" charset="0"/>
              </a:rPr>
              <a:t>Qcv</a:t>
            </a:r>
            <a:r>
              <a:rPr lang="en-US" sz="2400" dirty="0">
                <a:latin typeface="Times New Roman" panose="02020603050405020304" pitchFamily="18" charset="0"/>
                <a:cs typeface="Times New Roman" panose="02020603050405020304" pitchFamily="18" charset="0"/>
              </a:rPr>
              <a:t> = -393522KJ/KmoleCO2</a:t>
            </a:r>
          </a:p>
          <a:p>
            <a:pPr marL="0" indent="0">
              <a:buNone/>
            </a:pPr>
            <a:r>
              <a:rPr lang="en-US" sz="2400" dirty="0" smtClean="0">
                <a:latin typeface="Times New Roman" panose="02020603050405020304" pitchFamily="18" charset="0"/>
                <a:cs typeface="Times New Roman" panose="02020603050405020304" pitchFamily="18" charset="0"/>
              </a:rPr>
              <a:t>	if </a:t>
            </a:r>
            <a:r>
              <a:rPr lang="en-US" sz="2400" dirty="0">
                <a:latin typeface="Times New Roman" panose="02020603050405020304" pitchFamily="18" charset="0"/>
                <a:cs typeface="Times New Roman" panose="02020603050405020304" pitchFamily="18" charset="0"/>
              </a:rPr>
              <a:t>we take pure element enthalpy as zero:</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t>
            </a:r>
            <a:r>
              <a:rPr lang="en-US" sz="2400" baseline="-25000" dirty="0" err="1" smtClean="0">
                <a:latin typeface="Times New Roman" panose="02020603050405020304" pitchFamily="18" charset="0"/>
                <a:cs typeface="Times New Roman" panose="02020603050405020304" pitchFamily="18" charset="0"/>
              </a:rPr>
              <a:t>f</a:t>
            </a:r>
            <a:r>
              <a:rPr lang="en-US" sz="2400" baseline="-25000" dirty="0" smtClean="0">
                <a:latin typeface="Times New Roman" panose="02020603050405020304" pitchFamily="18" charset="0"/>
                <a:cs typeface="Times New Roman" panose="02020603050405020304" pitchFamily="18" charset="0"/>
              </a:rPr>
              <a:t> O2</a:t>
            </a:r>
            <a:r>
              <a:rPr lang="en-US" sz="2400" dirty="0" smtClean="0">
                <a:latin typeface="Times New Roman" panose="02020603050405020304" pitchFamily="18" charset="0"/>
                <a:cs typeface="Times New Roman" panose="02020603050405020304" pitchFamily="18" charset="0"/>
              </a:rPr>
              <a:t>=0 , and h </a:t>
            </a:r>
            <a:r>
              <a:rPr lang="en-US" sz="2400" baseline="-25000" dirty="0" smtClean="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 C =0</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Qcv</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Hp</a:t>
            </a:r>
            <a:r>
              <a:rPr lang="en-US" sz="2400" dirty="0">
                <a:latin typeface="Times New Roman" panose="02020603050405020304" pitchFamily="18" charset="0"/>
                <a:cs typeface="Times New Roman" panose="02020603050405020304" pitchFamily="18" charset="0"/>
              </a:rPr>
              <a:t>= -393 </a:t>
            </a:r>
            <a:r>
              <a:rPr lang="en-US" sz="2400" dirty="0" smtClean="0">
                <a:latin typeface="Times New Roman" panose="02020603050405020304" pitchFamily="18" charset="0"/>
                <a:cs typeface="Times New Roman" panose="02020603050405020304" pitchFamily="18" charset="0"/>
              </a:rPr>
              <a:t>522KJ/</a:t>
            </a:r>
            <a:r>
              <a:rPr lang="en-US" sz="2400" dirty="0" err="1" smtClean="0">
                <a:latin typeface="Times New Roman" panose="02020603050405020304" pitchFamily="18" charset="0"/>
                <a:cs typeface="Times New Roman" panose="02020603050405020304" pitchFamily="18" charset="0"/>
              </a:rPr>
              <a:t>Kmole</a:t>
            </a:r>
            <a:r>
              <a:rPr lang="en-US" sz="2400" dirty="0" smtClean="0">
                <a:latin typeface="Times New Roman" panose="02020603050405020304" pitchFamily="18" charset="0"/>
                <a:cs typeface="Times New Roman" panose="02020603050405020304" pitchFamily="18" charset="0"/>
              </a:rPr>
              <a:t> CO2</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201" y="4749078"/>
            <a:ext cx="3962799" cy="208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635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Enthalpy </a:t>
            </a:r>
            <a:r>
              <a:rPr lang="en-US" dirty="0">
                <a:solidFill>
                  <a:schemeClr val="accent3">
                    <a:lumMod val="50000"/>
                  </a:schemeClr>
                </a:solidFill>
              </a:rPr>
              <a:t>of formation </a:t>
            </a: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Enthalpy </a:t>
            </a:r>
            <a:r>
              <a:rPr lang="en-US" dirty="0">
                <a:latin typeface="Times New Roman" panose="02020603050405020304" pitchFamily="18" charset="0"/>
                <a:cs typeface="Times New Roman" panose="02020603050405020304" pitchFamily="18" charset="0"/>
              </a:rPr>
              <a:t>of formation at 25 ºC, 0.1MPa for selected substance is given in table A10</a:t>
            </a:r>
            <a:r>
              <a:rPr lang="en-US" dirty="0" smtClean="0">
                <a:latin typeface="Times New Roman" panose="02020603050405020304" pitchFamily="18" charset="0"/>
                <a:cs typeface="Times New Roman" panose="02020603050405020304" pitchFamily="18" charset="0"/>
              </a:rPr>
              <a:t>. enthalpy </a:t>
            </a:r>
            <a:r>
              <a:rPr lang="en-US" dirty="0">
                <a:latin typeface="Times New Roman" panose="02020603050405020304" pitchFamily="18" charset="0"/>
                <a:cs typeface="Times New Roman" panose="02020603050405020304" pitchFamily="18" charset="0"/>
              </a:rPr>
              <a:t>of  formation is determined experimentally.</a:t>
            </a:r>
          </a:p>
          <a:p>
            <a:r>
              <a:rPr lang="en-US" dirty="0" smtClean="0">
                <a:latin typeface="Times New Roman" panose="02020603050405020304" pitchFamily="18" charset="0"/>
                <a:cs typeface="Times New Roman" panose="02020603050405020304" pitchFamily="18" charset="0"/>
              </a:rPr>
              <a:t>Reference </a:t>
            </a:r>
            <a:r>
              <a:rPr lang="en-US" dirty="0">
                <a:latin typeface="Times New Roman" panose="02020603050405020304" pitchFamily="18" charset="0"/>
                <a:cs typeface="Times New Roman" panose="02020603050405020304" pitchFamily="18" charset="0"/>
              </a:rPr>
              <a:t>state should be clarified if element exists in more than one </a:t>
            </a:r>
            <a:r>
              <a:rPr lang="en-US" dirty="0" smtClean="0">
                <a:latin typeface="Times New Roman" panose="02020603050405020304" pitchFamily="18" charset="0"/>
                <a:cs typeface="Times New Roman" panose="02020603050405020304" pitchFamily="18" charset="0"/>
              </a:rPr>
              <a:t>form.</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Example </a:t>
            </a:r>
            <a:r>
              <a:rPr lang="en-US" dirty="0">
                <a:latin typeface="Times New Roman" panose="02020603050405020304" pitchFamily="18" charset="0"/>
                <a:cs typeface="Times New Roman" panose="02020603050405020304" pitchFamily="18" charset="0"/>
              </a:rPr>
              <a:t>carbon h</a:t>
            </a:r>
            <a:r>
              <a:rPr lang="en-US" baseline="-25000" dirty="0">
                <a:latin typeface="Times New Roman" panose="02020603050405020304" pitchFamily="18" charset="0"/>
                <a:cs typeface="Times New Roman" panose="02020603050405020304" pitchFamily="18" charset="0"/>
              </a:rPr>
              <a:t>f</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graphite= 0.0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801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nthalpy of formation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57" y="105868"/>
            <a:ext cx="7157043" cy="659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87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411"/>
            <a:ext cx="8229600" cy="1143000"/>
          </a:xfrm>
        </p:spPr>
        <p:txBody>
          <a:bodyPr/>
          <a:lstStyle/>
          <a:p>
            <a:r>
              <a:rPr lang="en-US" dirty="0" smtClean="0">
                <a:solidFill>
                  <a:schemeClr val="accent3">
                    <a:lumMod val="50000"/>
                  </a:schemeClr>
                </a:solidFill>
              </a:rPr>
              <a:t>Enthalpy</a:t>
            </a:r>
            <a:endParaRPr lang="en-US" dirty="0">
              <a:solidFill>
                <a:schemeClr val="accent3">
                  <a:lumMod val="50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586" y="2119312"/>
            <a:ext cx="3042614"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782" y="2375779"/>
            <a:ext cx="3962400" cy="55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524000"/>
            <a:ext cx="47244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Enthalpy </a:t>
            </a:r>
            <a:r>
              <a:rPr lang="en-US" sz="2400" dirty="0" smtClean="0">
                <a:latin typeface="Times New Roman" panose="02020603050405020304" pitchFamily="18" charset="0"/>
                <a:cs typeface="Times New Roman" panose="02020603050405020304" pitchFamily="18" charset="0"/>
              </a:rPr>
              <a:t>of a substance at temperature  T is then</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609600" y="2971800"/>
            <a:ext cx="4724400"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Enthalpy </a:t>
            </a:r>
            <a:r>
              <a:rPr lang="en-US" sz="2400" dirty="0" smtClean="0">
                <a:latin typeface="Times New Roman" panose="02020603050405020304" pitchFamily="18" charset="0"/>
                <a:cs typeface="Times New Roman" panose="02020603050405020304" pitchFamily="18" charset="0"/>
              </a:rPr>
              <a:t>of formation at 0.1 </a:t>
            </a:r>
            <a:r>
              <a:rPr lang="en-US" sz="2400" dirty="0" err="1" smtClean="0">
                <a:latin typeface="Times New Roman" panose="02020603050405020304" pitchFamily="18" charset="0"/>
                <a:cs typeface="Times New Roman" panose="02020603050405020304" pitchFamily="18" charset="0"/>
              </a:rPr>
              <a:t>MPa</a:t>
            </a:r>
            <a:r>
              <a:rPr lang="en-US" sz="2400" dirty="0" smtClean="0">
                <a:latin typeface="Times New Roman" panose="02020603050405020304" pitchFamily="18" charset="0"/>
                <a:cs typeface="Times New Roman" panose="02020603050405020304" pitchFamily="18" charset="0"/>
              </a:rPr>
              <a:t> and 25 </a:t>
            </a:r>
            <a:r>
              <a:rPr lang="en-US" sz="2400" baseline="30000" dirty="0" err="1" smtClean="0">
                <a:latin typeface="Times New Roman" panose="02020603050405020304" pitchFamily="18" charset="0"/>
                <a:cs typeface="Times New Roman" panose="02020603050405020304" pitchFamily="18" charset="0"/>
              </a:rPr>
              <a:t>o</a:t>
            </a:r>
            <a:r>
              <a:rPr lang="en-US" sz="2400" dirty="0" err="1"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found from tables, while </a:t>
            </a:r>
            <a:r>
              <a:rPr lang="en-US" sz="2400" dirty="0" smtClean="0">
                <a:solidFill>
                  <a:srgbClr val="002060"/>
                </a:solidFill>
                <a:latin typeface="Times New Roman" panose="02020603050405020304" pitchFamily="18" charset="0"/>
                <a:cs typeface="Times New Roman" panose="02020603050405020304" pitchFamily="18" charset="0"/>
              </a:rPr>
              <a:t>difference</a:t>
            </a:r>
            <a:r>
              <a:rPr lang="en-US" sz="2400" dirty="0" smtClean="0">
                <a:latin typeface="Times New Roman" panose="02020603050405020304" pitchFamily="18" charset="0"/>
                <a:cs typeface="Times New Roman" panose="02020603050405020304" pitchFamily="18" charset="0"/>
              </a:rPr>
              <a:t> from standard state to the other state is found for </a:t>
            </a:r>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ideal gas either assuming constant specific heats or from tables</a:t>
            </a:r>
            <a:r>
              <a:rPr lang="en-US" sz="2400" dirty="0" smtClean="0">
                <a:latin typeface="Times New Roman" panose="02020603050405020304" pitchFamily="18" charset="0"/>
                <a:cs typeface="Times New Roman" panose="02020603050405020304" pitchFamily="18" charset="0"/>
              </a:rPr>
              <a:t> if available that  is calculated from variable specific heats.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657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801" y="-33338"/>
            <a:ext cx="4062001" cy="495300"/>
          </a:xfrm>
          <a:prstGeom prst="rect">
            <a:avLst/>
          </a:prstGeom>
        </p:spPr>
      </p:pic>
      <p:pic>
        <p:nvPicPr>
          <p:cNvPr id="6" name="Picture 5"/>
          <p:cNvPicPr>
            <a:picLocks noChangeAspect="1"/>
          </p:cNvPicPr>
          <p:nvPr/>
        </p:nvPicPr>
        <p:blipFill>
          <a:blip r:embed="rId3"/>
          <a:stretch>
            <a:fillRect/>
          </a:stretch>
        </p:blipFill>
        <p:spPr>
          <a:xfrm>
            <a:off x="330224" y="609600"/>
            <a:ext cx="2995725" cy="431800"/>
          </a:xfrm>
          <a:prstGeom prst="rect">
            <a:avLst/>
          </a:prstGeom>
        </p:spPr>
      </p:pic>
      <p:pic>
        <p:nvPicPr>
          <p:cNvPr id="7" name="Picture 6"/>
          <p:cNvPicPr>
            <a:picLocks noChangeAspect="1"/>
          </p:cNvPicPr>
          <p:nvPr/>
        </p:nvPicPr>
        <p:blipFill>
          <a:blip r:embed="rId4"/>
          <a:stretch>
            <a:fillRect/>
          </a:stretch>
        </p:blipFill>
        <p:spPr>
          <a:xfrm>
            <a:off x="381000" y="1189038"/>
            <a:ext cx="2894175" cy="4762501"/>
          </a:xfrm>
          <a:prstGeom prst="rect">
            <a:avLst/>
          </a:prstGeom>
        </p:spPr>
      </p:pic>
      <p:pic>
        <p:nvPicPr>
          <p:cNvPr id="8" name="Picture 7"/>
          <p:cNvPicPr>
            <a:picLocks noChangeAspect="1"/>
          </p:cNvPicPr>
          <p:nvPr/>
        </p:nvPicPr>
        <p:blipFill>
          <a:blip r:embed="rId5"/>
          <a:stretch>
            <a:fillRect/>
          </a:stretch>
        </p:blipFill>
        <p:spPr>
          <a:xfrm>
            <a:off x="3395005" y="1189038"/>
            <a:ext cx="2843400" cy="4660900"/>
          </a:xfrm>
          <a:prstGeom prst="rect">
            <a:avLst/>
          </a:prstGeom>
        </p:spPr>
      </p:pic>
      <p:pic>
        <p:nvPicPr>
          <p:cNvPr id="9" name="Picture 8"/>
          <p:cNvPicPr>
            <a:picLocks noChangeAspect="1"/>
          </p:cNvPicPr>
          <p:nvPr/>
        </p:nvPicPr>
        <p:blipFill>
          <a:blip r:embed="rId6"/>
          <a:stretch>
            <a:fillRect/>
          </a:stretch>
        </p:blipFill>
        <p:spPr>
          <a:xfrm>
            <a:off x="6295423" y="1155700"/>
            <a:ext cx="2792625" cy="1549400"/>
          </a:xfrm>
          <a:prstGeom prst="rect">
            <a:avLst/>
          </a:prstGeom>
        </p:spPr>
      </p:pic>
      <p:pic>
        <p:nvPicPr>
          <p:cNvPr id="10" name="Picture 9"/>
          <p:cNvPicPr>
            <a:picLocks noChangeAspect="1"/>
          </p:cNvPicPr>
          <p:nvPr/>
        </p:nvPicPr>
        <p:blipFill>
          <a:blip r:embed="rId3"/>
          <a:stretch>
            <a:fillRect/>
          </a:stretch>
        </p:blipFill>
        <p:spPr>
          <a:xfrm>
            <a:off x="3272136" y="609600"/>
            <a:ext cx="2995725" cy="431800"/>
          </a:xfrm>
          <a:prstGeom prst="rect">
            <a:avLst/>
          </a:prstGeom>
        </p:spPr>
      </p:pic>
      <p:pic>
        <p:nvPicPr>
          <p:cNvPr id="11" name="Picture 10"/>
          <p:cNvPicPr>
            <a:picLocks noChangeAspect="1"/>
          </p:cNvPicPr>
          <p:nvPr/>
        </p:nvPicPr>
        <p:blipFill>
          <a:blip r:embed="rId3"/>
          <a:stretch>
            <a:fillRect/>
          </a:stretch>
        </p:blipFill>
        <p:spPr>
          <a:xfrm>
            <a:off x="6092323" y="609600"/>
            <a:ext cx="2995725" cy="431800"/>
          </a:xfrm>
          <a:prstGeom prst="rect">
            <a:avLst/>
          </a:prstGeom>
        </p:spPr>
      </p:pic>
    </p:spTree>
    <p:extLst>
      <p:ext uri="{BB962C8B-B14F-4D97-AF65-F5344CB8AC3E}">
        <p14:creationId xmlns:p14="http://schemas.microsoft.com/office/powerpoint/2010/main" val="3981882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143000"/>
            <a:ext cx="3858901" cy="5016501"/>
          </a:xfrm>
          <a:prstGeom prst="rect">
            <a:avLst/>
          </a:prstGeom>
        </p:spPr>
      </p:pic>
      <p:pic>
        <p:nvPicPr>
          <p:cNvPr id="3" name="Picture 2"/>
          <p:cNvPicPr>
            <a:picLocks noChangeAspect="1"/>
          </p:cNvPicPr>
          <p:nvPr/>
        </p:nvPicPr>
        <p:blipFill>
          <a:blip r:embed="rId3"/>
          <a:stretch>
            <a:fillRect/>
          </a:stretch>
        </p:blipFill>
        <p:spPr>
          <a:xfrm>
            <a:off x="4263713" y="1192212"/>
            <a:ext cx="3097276" cy="4991101"/>
          </a:xfrm>
          <a:prstGeom prst="rect">
            <a:avLst/>
          </a:prstGeom>
        </p:spPr>
      </p:pic>
      <p:pic>
        <p:nvPicPr>
          <p:cNvPr id="4" name="Picture 3"/>
          <p:cNvPicPr>
            <a:picLocks noChangeAspect="1"/>
          </p:cNvPicPr>
          <p:nvPr/>
        </p:nvPicPr>
        <p:blipFill>
          <a:blip r:embed="rId4"/>
          <a:stretch>
            <a:fillRect/>
          </a:stretch>
        </p:blipFill>
        <p:spPr>
          <a:xfrm>
            <a:off x="400050" y="152400"/>
            <a:ext cx="5382151" cy="508000"/>
          </a:xfrm>
          <a:prstGeom prst="rect">
            <a:avLst/>
          </a:prstGeom>
        </p:spPr>
      </p:pic>
    </p:spTree>
    <p:extLst>
      <p:ext uri="{BB962C8B-B14F-4D97-AF65-F5344CB8AC3E}">
        <p14:creationId xmlns:p14="http://schemas.microsoft.com/office/powerpoint/2010/main" val="236348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0850" y="736599"/>
            <a:ext cx="3198826" cy="4864101"/>
          </a:xfrm>
          <a:prstGeom prst="rect">
            <a:avLst/>
          </a:prstGeom>
        </p:spPr>
      </p:pic>
      <p:pic>
        <p:nvPicPr>
          <p:cNvPr id="3" name="Picture 2"/>
          <p:cNvPicPr>
            <a:picLocks noChangeAspect="1"/>
          </p:cNvPicPr>
          <p:nvPr/>
        </p:nvPicPr>
        <p:blipFill>
          <a:blip r:embed="rId3"/>
          <a:stretch>
            <a:fillRect/>
          </a:stretch>
        </p:blipFill>
        <p:spPr>
          <a:xfrm>
            <a:off x="0" y="1092200"/>
            <a:ext cx="710850" cy="4508500"/>
          </a:xfrm>
          <a:prstGeom prst="rect">
            <a:avLst/>
          </a:prstGeom>
        </p:spPr>
      </p:pic>
      <p:pic>
        <p:nvPicPr>
          <p:cNvPr id="4" name="Picture 3"/>
          <p:cNvPicPr>
            <a:picLocks noChangeAspect="1"/>
          </p:cNvPicPr>
          <p:nvPr/>
        </p:nvPicPr>
        <p:blipFill>
          <a:blip r:embed="rId4"/>
          <a:stretch>
            <a:fillRect/>
          </a:stretch>
        </p:blipFill>
        <p:spPr>
          <a:xfrm>
            <a:off x="3909676" y="676274"/>
            <a:ext cx="3148051" cy="4914901"/>
          </a:xfrm>
          <a:prstGeom prst="rect">
            <a:avLst/>
          </a:prstGeom>
        </p:spPr>
      </p:pic>
      <p:pic>
        <p:nvPicPr>
          <p:cNvPr id="5" name="Picture 4"/>
          <p:cNvPicPr>
            <a:picLocks noChangeAspect="1"/>
          </p:cNvPicPr>
          <p:nvPr/>
        </p:nvPicPr>
        <p:blipFill>
          <a:blip r:embed="rId5"/>
          <a:stretch>
            <a:fillRect/>
          </a:stretch>
        </p:blipFill>
        <p:spPr>
          <a:xfrm>
            <a:off x="7062489" y="666749"/>
            <a:ext cx="1878675" cy="4953001"/>
          </a:xfrm>
          <a:prstGeom prst="rect">
            <a:avLst/>
          </a:prstGeom>
        </p:spPr>
      </p:pic>
      <p:pic>
        <p:nvPicPr>
          <p:cNvPr id="6" name="Picture 5"/>
          <p:cNvPicPr>
            <a:picLocks noChangeAspect="1"/>
          </p:cNvPicPr>
          <p:nvPr/>
        </p:nvPicPr>
        <p:blipFill>
          <a:blip r:embed="rId6"/>
          <a:stretch>
            <a:fillRect/>
          </a:stretch>
        </p:blipFill>
        <p:spPr>
          <a:xfrm>
            <a:off x="355425" y="63499"/>
            <a:ext cx="5280601" cy="495300"/>
          </a:xfrm>
          <a:prstGeom prst="rect">
            <a:avLst/>
          </a:prstGeom>
        </p:spPr>
      </p:pic>
    </p:spTree>
    <p:extLst>
      <p:ext uri="{BB962C8B-B14F-4D97-AF65-F5344CB8AC3E}">
        <p14:creationId xmlns:p14="http://schemas.microsoft.com/office/powerpoint/2010/main" val="348733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4000" dirty="0">
                <a:solidFill>
                  <a:schemeClr val="accent3">
                    <a:lumMod val="50000"/>
                  </a:schemeClr>
                </a:solidFill>
              </a:rPr>
              <a:t>Objectives</a:t>
            </a:r>
          </a:p>
        </p:txBody>
      </p:sp>
      <p:sp>
        <p:nvSpPr>
          <p:cNvPr id="3" name="Content Placeholder 2"/>
          <p:cNvSpPr>
            <a:spLocks noGrp="1"/>
          </p:cNvSpPr>
          <p:nvPr>
            <p:ph idx="1"/>
          </p:nvPr>
        </p:nvSpPr>
        <p:spPr>
          <a:xfrm>
            <a:off x="457200" y="1828801"/>
            <a:ext cx="8229600" cy="3276600"/>
          </a:xfrm>
        </p:spPr>
        <p:txBody>
          <a:bodyPr>
            <a:normAutofit/>
          </a:bodyPr>
          <a:lstStyle/>
          <a:p>
            <a:r>
              <a:rPr lang="en-US" sz="2800" dirty="0">
                <a:latin typeface="Times New Roman" panose="02020603050405020304" pitchFamily="18" charset="0"/>
                <a:cs typeface="Times New Roman" panose="02020603050405020304" pitchFamily="18" charset="0"/>
              </a:rPr>
              <a:t>Objective:  the objective of this chapter is to consider first </a:t>
            </a:r>
            <a:r>
              <a:rPr lang="en-US" sz="2800" dirty="0" smtClean="0">
                <a:latin typeface="Times New Roman" panose="02020603050405020304" pitchFamily="18" charset="0"/>
                <a:cs typeface="Times New Roman" panose="02020603050405020304" pitchFamily="18" charset="0"/>
              </a:rPr>
              <a:t>law </a:t>
            </a:r>
            <a:r>
              <a:rPr lang="en-US" sz="2800" dirty="0">
                <a:latin typeface="Times New Roman" panose="02020603050405020304" pitchFamily="18" charset="0"/>
                <a:cs typeface="Times New Roman" panose="02020603050405020304" pitchFamily="18" charset="0"/>
              </a:rPr>
              <a:t>analysis for a </a:t>
            </a:r>
            <a:r>
              <a:rPr lang="en-US" sz="2800" dirty="0" smtClean="0">
                <a:latin typeface="Times New Roman" panose="02020603050405020304" pitchFamily="18" charset="0"/>
                <a:cs typeface="Times New Roman" panose="02020603050405020304" pitchFamily="18" charset="0"/>
              </a:rPr>
              <a:t>systems involving chemical combustion.</a:t>
            </a:r>
          </a:p>
          <a:p>
            <a:r>
              <a:rPr lang="en-US" sz="2800" dirty="0" smtClean="0">
                <a:latin typeface="Times New Roman" panose="02020603050405020304" pitchFamily="18" charset="0"/>
                <a:cs typeface="Times New Roman" panose="02020603050405020304" pitchFamily="18" charset="0"/>
              </a:rPr>
              <a:t>Process such as </a:t>
            </a:r>
            <a:r>
              <a:rPr lang="en-US" sz="2800" dirty="0">
                <a:latin typeface="Times New Roman" panose="02020603050405020304" pitchFamily="18" charset="0"/>
                <a:cs typeface="Times New Roman" panose="02020603050405020304" pitchFamily="18" charset="0"/>
              </a:rPr>
              <a:t>in power generation </a:t>
            </a:r>
            <a:r>
              <a:rPr lang="en-US" sz="2800" dirty="0" smtClean="0">
                <a:latin typeface="Times New Roman" panose="02020603050405020304" pitchFamily="18" charset="0"/>
                <a:cs typeface="Times New Roman" panose="02020603050405020304" pitchFamily="18" charset="0"/>
              </a:rPr>
              <a:t>: internal </a:t>
            </a:r>
            <a:r>
              <a:rPr lang="en-US" sz="2800" dirty="0">
                <a:latin typeface="Times New Roman" panose="02020603050405020304" pitchFamily="18" charset="0"/>
                <a:cs typeface="Times New Roman" panose="02020603050405020304" pitchFamily="18" charset="0"/>
              </a:rPr>
              <a:t>combustion engine, gas turbines and steam power plants.</a:t>
            </a:r>
          </a:p>
        </p:txBody>
      </p:sp>
    </p:spTree>
    <p:extLst>
      <p:ext uri="{BB962C8B-B14F-4D97-AF65-F5344CB8AC3E}">
        <p14:creationId xmlns:p14="http://schemas.microsoft.com/office/powerpoint/2010/main" val="3809264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9" y="76200"/>
            <a:ext cx="8686800" cy="1143000"/>
          </a:xfrm>
        </p:spPr>
        <p:txBody>
          <a:bodyPr>
            <a:normAutofit fontScale="90000"/>
          </a:bodyPr>
          <a:lstStyle/>
          <a:p>
            <a:r>
              <a:rPr lang="en-US" dirty="0" smtClean="0">
                <a:solidFill>
                  <a:schemeClr val="accent3">
                    <a:lumMod val="50000"/>
                  </a:schemeClr>
                </a:solidFill>
              </a:rPr>
              <a:t>First-law Analysis Of Reacting Systems</a:t>
            </a:r>
            <a:endParaRPr lang="en-US" dirty="0">
              <a:solidFill>
                <a:schemeClr val="accent3">
                  <a:lumMod val="50000"/>
                </a:schemeClr>
              </a:solidFill>
            </a:endParaRPr>
          </a:p>
        </p:txBody>
      </p:sp>
      <p:sp>
        <p:nvSpPr>
          <p:cNvPr id="3" name="Content Placeholder 2"/>
          <p:cNvSpPr>
            <a:spLocks noGrp="1"/>
          </p:cNvSpPr>
          <p:nvPr>
            <p:ph idx="1"/>
          </p:nvPr>
        </p:nvSpPr>
        <p:spPr>
          <a:xfrm>
            <a:off x="484909" y="1036637"/>
            <a:ext cx="8229600" cy="4525963"/>
          </a:xfrm>
        </p:spPr>
        <p:txBody>
          <a:bodyPr>
            <a:normAutofit/>
          </a:bodyPr>
          <a:lstStyle/>
          <a:p>
            <a:r>
              <a:rPr lang="en-US" sz="2400" dirty="0"/>
              <a:t>a </a:t>
            </a:r>
            <a:r>
              <a:rPr lang="en-US" sz="2400" dirty="0" smtClean="0"/>
              <a:t>chemically reacting </a:t>
            </a:r>
            <a:r>
              <a:rPr lang="en-US" sz="2400" dirty="0"/>
              <a:t>steady-flow </a:t>
            </a:r>
            <a:r>
              <a:rPr lang="en-US" sz="2400" dirty="0" smtClean="0"/>
              <a:t>system</a:t>
            </a:r>
          </a:p>
          <a:p>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54" y="1447800"/>
            <a:ext cx="781951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54" y="2713245"/>
            <a:ext cx="7412182" cy="62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9954" y="3348661"/>
            <a:ext cx="7667110" cy="1569660"/>
          </a:xfrm>
          <a:prstGeom prst="rect">
            <a:avLst/>
          </a:prstGeom>
        </p:spPr>
        <p:txBody>
          <a:bodyPr wrap="square">
            <a:spAutoFit/>
          </a:bodyPr>
          <a:lstStyle/>
          <a:p>
            <a:r>
              <a:rPr lang="en-US" sz="2400" dirty="0"/>
              <a:t>In combustion analysis, it is more convenient to work with </a:t>
            </a:r>
            <a:r>
              <a:rPr lang="en-US" sz="2400" dirty="0" smtClean="0"/>
              <a:t>quantities expressed </a:t>
            </a:r>
            <a:r>
              <a:rPr lang="en-US" sz="2400" dirty="0"/>
              <a:t>per mole of fuel. </a:t>
            </a:r>
            <a:endParaRPr lang="en-US" sz="2400" dirty="0" smtClean="0"/>
          </a:p>
          <a:p>
            <a:r>
              <a:rPr lang="en-US" sz="2400" dirty="0" smtClean="0"/>
              <a:t>Such </a:t>
            </a:r>
            <a:r>
              <a:rPr lang="en-US" sz="2400" dirty="0"/>
              <a:t>a relation is obtained by dividing </a:t>
            </a:r>
            <a:r>
              <a:rPr lang="en-US" sz="2400" dirty="0" smtClean="0"/>
              <a:t>each term </a:t>
            </a:r>
            <a:r>
              <a:rPr lang="en-US" sz="2400" dirty="0"/>
              <a:t>of the equation above by the </a:t>
            </a:r>
            <a:r>
              <a:rPr lang="en-US" sz="2400" dirty="0" err="1"/>
              <a:t>molal</a:t>
            </a:r>
            <a:r>
              <a:rPr lang="en-US" sz="2400" dirty="0"/>
              <a:t> flow rate of the fuel, yielding</a:t>
            </a:r>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53" y="4975315"/>
            <a:ext cx="7477766" cy="113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77698" y="6113950"/>
            <a:ext cx="7838911" cy="707886"/>
          </a:xfrm>
          <a:prstGeom prst="rect">
            <a:avLst/>
          </a:prstGeom>
        </p:spPr>
        <p:txBody>
          <a:bodyPr wrap="square">
            <a:spAutoFit/>
          </a:bodyPr>
          <a:lstStyle/>
          <a:p>
            <a:r>
              <a:rPr lang="en-US" sz="2000" dirty="0"/>
              <a:t>where Nr and </a:t>
            </a:r>
            <a:r>
              <a:rPr lang="en-US" sz="2000" dirty="0" err="1"/>
              <a:t>Np</a:t>
            </a:r>
            <a:r>
              <a:rPr lang="en-US" sz="2000" dirty="0"/>
              <a:t> represent the number of moles of the reactant r and the</a:t>
            </a:r>
          </a:p>
          <a:p>
            <a:r>
              <a:rPr lang="en-US" sz="2000" dirty="0"/>
              <a:t>product p, respectively, per mole of fuel</a:t>
            </a:r>
          </a:p>
        </p:txBody>
      </p:sp>
    </p:spTree>
    <p:extLst>
      <p:ext uri="{BB962C8B-B14F-4D97-AF65-F5344CB8AC3E}">
        <p14:creationId xmlns:p14="http://schemas.microsoft.com/office/powerpoint/2010/main" val="2609650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71" y="165100"/>
            <a:ext cx="8229600" cy="1143000"/>
          </a:xfrm>
        </p:spPr>
        <p:txBody>
          <a:bodyPr>
            <a:normAutofit fontScale="90000"/>
          </a:bodyPr>
          <a:lstStyle/>
          <a:p>
            <a:r>
              <a:rPr lang="en-US" dirty="0">
                <a:solidFill>
                  <a:schemeClr val="accent3">
                    <a:lumMod val="50000"/>
                  </a:schemeClr>
                </a:solidFill>
              </a:rPr>
              <a:t>First-law Analysis Of Reacting Systems</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1"/>
            <a:ext cx="6023317"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38489"/>
            <a:ext cx="5972542" cy="113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333375" y="1316038"/>
            <a:ext cx="8477250" cy="962025"/>
          </a:xfrm>
          <a:prstGeom prst="rect">
            <a:avLst/>
          </a:prstGeom>
        </p:spPr>
      </p:pic>
    </p:spTree>
    <p:extLst>
      <p:ext uri="{BB962C8B-B14F-4D97-AF65-F5344CB8AC3E}">
        <p14:creationId xmlns:p14="http://schemas.microsoft.com/office/powerpoint/2010/main" val="3248442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50000"/>
                  </a:schemeClr>
                </a:solidFill>
              </a:rPr>
              <a:t>Enthalpy </a:t>
            </a:r>
            <a:r>
              <a:rPr lang="en-US" dirty="0">
                <a:solidFill>
                  <a:schemeClr val="accent3">
                    <a:lumMod val="50000"/>
                  </a:schemeClr>
                </a:solidFill>
              </a:rPr>
              <a:t>of </a:t>
            </a:r>
            <a:r>
              <a:rPr lang="en-US" dirty="0" smtClean="0">
                <a:solidFill>
                  <a:schemeClr val="accent3">
                    <a:lumMod val="50000"/>
                  </a:schemeClr>
                </a:solidFill>
              </a:rPr>
              <a:t>reaction</a:t>
            </a:r>
            <a:endParaRPr lang="en-US" dirty="0">
              <a:solidFill>
                <a:schemeClr val="accent3">
                  <a:lumMod val="50000"/>
                </a:schemeClr>
              </a:solidFill>
            </a:endParaRPr>
          </a:p>
        </p:txBody>
      </p:sp>
      <p:sp>
        <p:nvSpPr>
          <p:cNvPr id="3" name="Content Placeholder 2"/>
          <p:cNvSpPr>
            <a:spLocks noGrp="1"/>
          </p:cNvSpPr>
          <p:nvPr>
            <p:ph idx="1"/>
          </p:nvPr>
        </p:nvSpPr>
        <p:spPr>
          <a:xfrm>
            <a:off x="381000" y="1371600"/>
            <a:ext cx="8229600" cy="4525963"/>
          </a:xfrm>
        </p:spPr>
        <p:txBody>
          <a:bodyPr>
            <a:normAutofit/>
          </a:bodyPr>
          <a:lstStyle/>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Enthalpy </a:t>
            </a:r>
            <a:r>
              <a:rPr lang="en-US" sz="2800" dirty="0">
                <a:solidFill>
                  <a:schemeClr val="accent1">
                    <a:lumMod val="75000"/>
                  </a:schemeClr>
                </a:solidFill>
                <a:latin typeface="Times New Roman" panose="02020603050405020304" pitchFamily="18" charset="0"/>
                <a:cs typeface="Times New Roman" panose="02020603050405020304" pitchFamily="18" charset="0"/>
              </a:rPr>
              <a:t>of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reaction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h</a:t>
            </a:r>
            <a:r>
              <a:rPr lang="en-US" sz="2800" baseline="-25000" dirty="0" err="1" smtClean="0">
                <a:solidFill>
                  <a:schemeClr val="accent1">
                    <a:lumMod val="75000"/>
                  </a:schemeClr>
                </a:solidFill>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which is defined as the difference between the enthalpy of the </a:t>
            </a:r>
            <a:r>
              <a:rPr lang="en-US" sz="2800" dirty="0" smtClean="0">
                <a:latin typeface="Times New Roman" panose="02020603050405020304" pitchFamily="18" charset="0"/>
                <a:cs typeface="Times New Roman" panose="02020603050405020304" pitchFamily="18" charset="0"/>
              </a:rPr>
              <a:t>products at </a:t>
            </a:r>
            <a:r>
              <a:rPr lang="en-US" sz="2800" dirty="0">
                <a:latin typeface="Times New Roman" panose="02020603050405020304" pitchFamily="18" charset="0"/>
                <a:cs typeface="Times New Roman" panose="02020603050405020304" pitchFamily="18" charset="0"/>
              </a:rPr>
              <a:t>a specified state and the enthalpy of the reactants at the same </a:t>
            </a:r>
            <a:r>
              <a:rPr lang="en-US" sz="2800" dirty="0" smtClean="0">
                <a:latin typeface="Times New Roman" panose="02020603050405020304" pitchFamily="18" charset="0"/>
                <a:cs typeface="Times New Roman" panose="02020603050405020304" pitchFamily="18" charset="0"/>
              </a:rPr>
              <a:t>state for </a:t>
            </a:r>
            <a:r>
              <a:rPr lang="en-US" sz="2800" dirty="0">
                <a:latin typeface="Times New Roman" panose="02020603050405020304" pitchFamily="18" charset="0"/>
                <a:cs typeface="Times New Roman" panose="02020603050405020304" pitchFamily="18" charset="0"/>
              </a:rPr>
              <a:t>a complete reaction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Enthalpy </a:t>
            </a:r>
            <a:r>
              <a:rPr lang="en-US" sz="2800" dirty="0">
                <a:latin typeface="Times New Roman" panose="02020603050405020304" pitchFamily="18" charset="0"/>
                <a:cs typeface="Times New Roman" panose="02020603050405020304" pitchFamily="18" charset="0"/>
              </a:rPr>
              <a:t>of reaction is usually referred </a:t>
            </a:r>
            <a:r>
              <a:rPr lang="en-US" sz="2800" dirty="0" smtClean="0">
                <a:latin typeface="Times New Roman" panose="02020603050405020304" pitchFamily="18" charset="0"/>
                <a:cs typeface="Times New Roman" panose="02020603050405020304" pitchFamily="18" charset="0"/>
              </a:rPr>
              <a:t>to as </a:t>
            </a:r>
            <a:r>
              <a:rPr lang="en-US" sz="2800" dirty="0">
                <a:latin typeface="Times New Roman" panose="02020603050405020304" pitchFamily="18" charset="0"/>
                <a:cs typeface="Times New Roman" panose="02020603050405020304" pitchFamily="18" charset="0"/>
              </a:rPr>
              <a:t>the </a:t>
            </a:r>
            <a:r>
              <a:rPr lang="en-US" sz="2800" dirty="0">
                <a:solidFill>
                  <a:srgbClr val="7030A0"/>
                </a:solidFill>
                <a:latin typeface="Times New Roman" panose="02020603050405020304" pitchFamily="18" charset="0"/>
                <a:cs typeface="Times New Roman" panose="02020603050405020304" pitchFamily="18" charset="0"/>
              </a:rPr>
              <a:t>enthalpy of combustion </a:t>
            </a:r>
            <a:r>
              <a:rPr lang="en-US" sz="2800" dirty="0" err="1" smtClean="0">
                <a:latin typeface="Times New Roman" panose="02020603050405020304" pitchFamily="18" charset="0"/>
                <a:cs typeface="Times New Roman" panose="02020603050405020304" pitchFamily="18" charset="0"/>
              </a:rPr>
              <a:t>h</a:t>
            </a:r>
            <a:r>
              <a:rPr lang="en-US" sz="2800" baseline="-25000" dirty="0" err="1"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which represents the amount of </a:t>
            </a:r>
            <a:r>
              <a:rPr lang="en-US" sz="2800" dirty="0" smtClean="0">
                <a:latin typeface="Times New Roman" panose="02020603050405020304" pitchFamily="18" charset="0"/>
                <a:cs typeface="Times New Roman" panose="02020603050405020304" pitchFamily="18" charset="0"/>
              </a:rPr>
              <a:t>heat released </a:t>
            </a:r>
            <a:r>
              <a:rPr lang="en-US" sz="2800" dirty="0">
                <a:latin typeface="Times New Roman" panose="02020603050405020304" pitchFamily="18" charset="0"/>
                <a:cs typeface="Times New Roman" panose="02020603050405020304" pitchFamily="18" charset="0"/>
              </a:rPr>
              <a:t>during a steady-flow combustion process when 1 </a:t>
            </a:r>
            <a:r>
              <a:rPr lang="en-US" sz="2800" dirty="0" err="1">
                <a:latin typeface="Times New Roman" panose="02020603050405020304" pitchFamily="18" charset="0"/>
                <a:cs typeface="Times New Roman" panose="02020603050405020304" pitchFamily="18" charset="0"/>
              </a:rPr>
              <a:t>kmol</a:t>
            </a:r>
            <a:r>
              <a:rPr lang="en-US" sz="2800" dirty="0">
                <a:latin typeface="Times New Roman" panose="02020603050405020304" pitchFamily="18" charset="0"/>
                <a:cs typeface="Times New Roman" panose="02020603050405020304" pitchFamily="18" charset="0"/>
              </a:rPr>
              <a:t> (or 1 kg</a:t>
            </a:r>
            <a:r>
              <a:rPr lang="en-US" sz="2800" dirty="0" smtClean="0">
                <a:latin typeface="Times New Roman" panose="02020603050405020304" pitchFamily="18" charset="0"/>
                <a:cs typeface="Times New Roman" panose="02020603050405020304" pitchFamily="18" charset="0"/>
              </a:rPr>
              <a:t>) of </a:t>
            </a:r>
            <a:r>
              <a:rPr lang="en-US" sz="2800" dirty="0">
                <a:latin typeface="Times New Roman" panose="02020603050405020304" pitchFamily="18" charset="0"/>
                <a:cs typeface="Times New Roman" panose="02020603050405020304" pitchFamily="18" charset="0"/>
              </a:rPr>
              <a:t>fuel is burned completely at </a:t>
            </a:r>
            <a:r>
              <a:rPr lang="en-US" sz="2800" dirty="0">
                <a:solidFill>
                  <a:schemeClr val="accent1">
                    <a:lumMod val="75000"/>
                  </a:schemeClr>
                </a:solidFill>
                <a:latin typeface="Times New Roman" panose="02020603050405020304" pitchFamily="18" charset="0"/>
                <a:cs typeface="Times New Roman" panose="02020603050405020304" pitchFamily="18" charset="0"/>
              </a:rPr>
              <a:t>a specified temperature and pressure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5486400"/>
            <a:ext cx="46007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21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2" y="117058"/>
            <a:ext cx="7226878" cy="135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5441637"/>
            <a:ext cx="2962275" cy="144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2" y="1311180"/>
            <a:ext cx="7365423" cy="429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5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12952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252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Heating </a:t>
            </a:r>
            <a:r>
              <a:rPr lang="en-US" dirty="0">
                <a:solidFill>
                  <a:schemeClr val="accent3">
                    <a:lumMod val="50000"/>
                  </a:schemeClr>
                </a:solidFill>
              </a:rPr>
              <a:t>value </a:t>
            </a:r>
          </a:p>
        </p:txBody>
      </p:sp>
      <p:sp>
        <p:nvSpPr>
          <p:cNvPr id="3" name="Content Placeholder 2"/>
          <p:cNvSpPr>
            <a:spLocks noGrp="1"/>
          </p:cNvSpPr>
          <p:nvPr>
            <p:ph idx="1"/>
          </p:nvPr>
        </p:nvSpPr>
        <p:spPr>
          <a:xfrm>
            <a:off x="457200" y="1379537"/>
            <a:ext cx="8229600" cy="3421063"/>
          </a:xfrm>
        </p:spPr>
        <p:txBody>
          <a:bodyPr>
            <a:normAutofit/>
          </a:bodyPr>
          <a:lstStyle/>
          <a:p>
            <a:r>
              <a:rPr lang="en-US" sz="2800" dirty="0" smtClean="0">
                <a:latin typeface="Times New Roman" panose="02020603050405020304" pitchFamily="18" charset="0"/>
                <a:cs typeface="Times New Roman" panose="02020603050405020304" pitchFamily="18" charset="0"/>
              </a:rPr>
              <a:t>Heating </a:t>
            </a:r>
            <a:r>
              <a:rPr lang="en-US" sz="2800" dirty="0">
                <a:latin typeface="Times New Roman" panose="02020603050405020304" pitchFamily="18" charset="0"/>
                <a:cs typeface="Times New Roman" panose="02020603050405020304" pitchFamily="18" charset="0"/>
              </a:rPr>
              <a:t>value of the fuel, which is defined as the amount of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heat released </a:t>
            </a:r>
            <a:r>
              <a:rPr lang="en-US" sz="2800" dirty="0">
                <a:solidFill>
                  <a:schemeClr val="accent1">
                    <a:lumMod val="75000"/>
                  </a:schemeClr>
                </a:solidFill>
                <a:latin typeface="Times New Roman" panose="02020603050405020304" pitchFamily="18" charset="0"/>
                <a:cs typeface="Times New Roman" panose="02020603050405020304" pitchFamily="18" charset="0"/>
              </a:rPr>
              <a:t>when a fuel is burned completely in a steady-flow process and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the products </a:t>
            </a:r>
            <a:r>
              <a:rPr lang="en-US" sz="2800" dirty="0">
                <a:solidFill>
                  <a:schemeClr val="accent1">
                    <a:lumMod val="75000"/>
                  </a:schemeClr>
                </a:solidFill>
                <a:latin typeface="Times New Roman" panose="02020603050405020304" pitchFamily="18" charset="0"/>
                <a:cs typeface="Times New Roman" panose="02020603050405020304" pitchFamily="18" charset="0"/>
              </a:rPr>
              <a:t>are returned to the state of the reactants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other words, the </a:t>
            </a:r>
            <a:r>
              <a:rPr lang="en-US" sz="2800" dirty="0" smtClean="0">
                <a:latin typeface="Times New Roman" panose="02020603050405020304" pitchFamily="18" charset="0"/>
                <a:cs typeface="Times New Roman" panose="02020603050405020304" pitchFamily="18" charset="0"/>
              </a:rPr>
              <a:t>heating value </a:t>
            </a:r>
            <a:r>
              <a:rPr lang="en-US" sz="2800" dirty="0">
                <a:latin typeface="Times New Roman" panose="02020603050405020304" pitchFamily="18" charset="0"/>
                <a:cs typeface="Times New Roman" panose="02020603050405020304" pitchFamily="18" charset="0"/>
              </a:rPr>
              <a:t>of a fuel is equal to the absolute value of the </a:t>
            </a:r>
            <a:r>
              <a:rPr lang="en-US" sz="2800" dirty="0">
                <a:solidFill>
                  <a:schemeClr val="accent1">
                    <a:lumMod val="75000"/>
                  </a:schemeClr>
                </a:solidFill>
                <a:latin typeface="Times New Roman" panose="02020603050405020304" pitchFamily="18" charset="0"/>
                <a:cs typeface="Times New Roman" panose="02020603050405020304" pitchFamily="18" charset="0"/>
              </a:rPr>
              <a:t>enthalpy of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combustion </a:t>
            </a:r>
            <a:r>
              <a:rPr lang="en-US" sz="2800" dirty="0" smtClean="0">
                <a:latin typeface="Times New Roman" panose="02020603050405020304" pitchFamily="18" charset="0"/>
                <a:cs typeface="Times New Roman" panose="02020603050405020304" pitchFamily="18" charset="0"/>
              </a:rPr>
              <a:t>of </a:t>
            </a:r>
            <a:r>
              <a:rPr lang="en-US" sz="2800" dirty="0">
                <a:latin typeface="Times New Roman" panose="02020603050405020304" pitchFamily="18" charset="0"/>
                <a:cs typeface="Times New Roman" panose="02020603050405020304" pitchFamily="18" charset="0"/>
              </a:rPr>
              <a:t>the fuel</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800600"/>
            <a:ext cx="7021541" cy="77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908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Lower &amp; higher heating </a:t>
            </a:r>
            <a:r>
              <a:rPr lang="en-US" dirty="0">
                <a:solidFill>
                  <a:schemeClr val="accent3">
                    <a:lumMod val="50000"/>
                  </a:schemeClr>
                </a:solidFill>
              </a:rPr>
              <a:t>value </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heating value depends on the phase of the H2O in the products.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heating </a:t>
            </a:r>
            <a:r>
              <a:rPr lang="en-US" dirty="0">
                <a:latin typeface="Times New Roman" panose="02020603050405020304" pitchFamily="18" charset="0"/>
                <a:cs typeface="Times New Roman" panose="02020603050405020304" pitchFamily="18" charset="0"/>
              </a:rPr>
              <a:t>value is called the </a:t>
            </a:r>
            <a:r>
              <a:rPr lang="en-US" dirty="0">
                <a:solidFill>
                  <a:schemeClr val="accent6">
                    <a:lumMod val="50000"/>
                  </a:schemeClr>
                </a:solidFill>
                <a:latin typeface="Times New Roman" panose="02020603050405020304" pitchFamily="18" charset="0"/>
                <a:cs typeface="Times New Roman" panose="02020603050405020304" pitchFamily="18" charset="0"/>
              </a:rPr>
              <a:t>higher heating value (HHV) </a:t>
            </a:r>
            <a:r>
              <a:rPr lang="en-US" dirty="0">
                <a:latin typeface="Times New Roman" panose="02020603050405020304" pitchFamily="18" charset="0"/>
                <a:cs typeface="Times New Roman" panose="02020603050405020304" pitchFamily="18" charset="0"/>
              </a:rPr>
              <a:t>when the H2O </a:t>
            </a:r>
            <a:r>
              <a:rPr lang="en-US" dirty="0" smtClean="0">
                <a:latin typeface="Times New Roman" panose="02020603050405020304" pitchFamily="18" charset="0"/>
                <a:cs typeface="Times New Roman" panose="02020603050405020304" pitchFamily="18" charset="0"/>
              </a:rPr>
              <a:t>in the </a:t>
            </a:r>
            <a:r>
              <a:rPr lang="en-US" dirty="0">
                <a:latin typeface="Times New Roman" panose="02020603050405020304" pitchFamily="18" charset="0"/>
                <a:cs typeface="Times New Roman" panose="02020603050405020304" pitchFamily="18" charset="0"/>
              </a:rPr>
              <a:t>products is in the </a:t>
            </a:r>
            <a:r>
              <a:rPr lang="en-US" dirty="0">
                <a:solidFill>
                  <a:schemeClr val="accent6">
                    <a:lumMod val="50000"/>
                  </a:schemeClr>
                </a:solidFill>
                <a:latin typeface="Times New Roman" panose="02020603050405020304" pitchFamily="18" charset="0"/>
                <a:cs typeface="Times New Roman" panose="02020603050405020304" pitchFamily="18" charset="0"/>
              </a:rPr>
              <a:t>liquid form</a:t>
            </a:r>
            <a:r>
              <a:rPr lang="en-US" dirty="0">
                <a:latin typeface="Times New Roman" panose="02020603050405020304" pitchFamily="18" charset="0"/>
                <a:cs typeface="Times New Roman" panose="02020603050405020304" pitchFamily="18" charset="0"/>
              </a:rPr>
              <a:t>, 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called the </a:t>
            </a:r>
            <a:r>
              <a:rPr lang="en-US" dirty="0">
                <a:solidFill>
                  <a:schemeClr val="accent6">
                    <a:lumMod val="50000"/>
                  </a:schemeClr>
                </a:solidFill>
                <a:latin typeface="Times New Roman" panose="02020603050405020304" pitchFamily="18" charset="0"/>
                <a:cs typeface="Times New Roman" panose="02020603050405020304" pitchFamily="18" charset="0"/>
              </a:rPr>
              <a:t>lower heating </a:t>
            </a:r>
            <a:r>
              <a:rPr lang="en-US" dirty="0" smtClean="0">
                <a:solidFill>
                  <a:schemeClr val="accent6">
                    <a:lumMod val="50000"/>
                  </a:schemeClr>
                </a:solidFill>
                <a:latin typeface="Times New Roman" panose="02020603050405020304" pitchFamily="18" charset="0"/>
                <a:cs typeface="Times New Roman" panose="02020603050405020304" pitchFamily="18" charset="0"/>
              </a:rPr>
              <a:t>value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LHV) when the H2O in the products is in the </a:t>
            </a:r>
            <a:r>
              <a:rPr lang="en-US" dirty="0">
                <a:solidFill>
                  <a:schemeClr val="accent6">
                    <a:lumMod val="50000"/>
                  </a:schemeClr>
                </a:solidFill>
                <a:latin typeface="Times New Roman" panose="02020603050405020304" pitchFamily="18" charset="0"/>
                <a:cs typeface="Times New Roman" panose="02020603050405020304" pitchFamily="18" charset="0"/>
              </a:rPr>
              <a:t>vapor form</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719" y="5622925"/>
            <a:ext cx="624674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3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9" y="0"/>
            <a:ext cx="9144000" cy="2295855"/>
          </a:xfrm>
          <a:prstGeom prst="rect">
            <a:avLst/>
          </a:prstGeom>
        </p:spPr>
      </p:pic>
      <p:pic>
        <p:nvPicPr>
          <p:cNvPr id="3" name="Picture 2"/>
          <p:cNvPicPr>
            <a:picLocks noChangeAspect="1"/>
          </p:cNvPicPr>
          <p:nvPr/>
        </p:nvPicPr>
        <p:blipFill>
          <a:blip r:embed="rId3"/>
          <a:stretch>
            <a:fillRect/>
          </a:stretch>
        </p:blipFill>
        <p:spPr>
          <a:xfrm>
            <a:off x="38099" y="2454280"/>
            <a:ext cx="9144000" cy="4403720"/>
          </a:xfrm>
          <a:prstGeom prst="rect">
            <a:avLst/>
          </a:prstGeom>
        </p:spPr>
      </p:pic>
    </p:spTree>
    <p:extLst>
      <p:ext uri="{BB962C8B-B14F-4D97-AF65-F5344CB8AC3E}">
        <p14:creationId xmlns:p14="http://schemas.microsoft.com/office/powerpoint/2010/main" val="303292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a:bodyPr>
          <a:lstStyle/>
          <a:p>
            <a:r>
              <a:rPr lang="en-US" dirty="0" smtClean="0">
                <a:solidFill>
                  <a:schemeClr val="accent3">
                    <a:lumMod val="50000"/>
                  </a:schemeClr>
                </a:solidFill>
              </a:rPr>
              <a:t>Adiabatic Combustion Temperature</a:t>
            </a:r>
            <a:endParaRPr lang="en-US" dirty="0">
              <a:solidFill>
                <a:schemeClr val="accent3">
                  <a:lumMod val="50000"/>
                </a:schemeClr>
              </a:solidFill>
            </a:endParaRPr>
          </a:p>
        </p:txBody>
      </p:sp>
      <p:sp>
        <p:nvSpPr>
          <p:cNvPr id="3" name="Content Placeholder 2"/>
          <p:cNvSpPr>
            <a:spLocks noGrp="1"/>
          </p:cNvSpPr>
          <p:nvPr>
            <p:ph idx="1"/>
          </p:nvPr>
        </p:nvSpPr>
        <p:spPr>
          <a:xfrm>
            <a:off x="228600" y="990600"/>
            <a:ext cx="8686800" cy="3886200"/>
          </a:xfrm>
        </p:spPr>
        <p:txBody>
          <a:bodyPr>
            <a:normAutofit/>
          </a:bodyPr>
          <a:lstStyle/>
          <a:p>
            <a:r>
              <a:rPr lang="en-US" sz="2400" dirty="0">
                <a:latin typeface="Times New Roman" panose="02020603050405020304" pitchFamily="18" charset="0"/>
                <a:cs typeface="Times New Roman" panose="02020603050405020304" pitchFamily="18" charset="0"/>
              </a:rPr>
              <a:t>In the absence of any work interactions and any changes in kinetic or </a:t>
            </a:r>
            <a:r>
              <a:rPr lang="en-US" sz="2400" dirty="0" smtClean="0">
                <a:latin typeface="Times New Roman" panose="02020603050405020304" pitchFamily="18" charset="0"/>
                <a:cs typeface="Times New Roman" panose="02020603050405020304" pitchFamily="18" charset="0"/>
              </a:rPr>
              <a:t>potential energies</a:t>
            </a:r>
            <a:r>
              <a:rPr lang="en-US" sz="2400" dirty="0">
                <a:latin typeface="Times New Roman" panose="02020603050405020304" pitchFamily="18" charset="0"/>
                <a:cs typeface="Times New Roman" panose="02020603050405020304" pitchFamily="18" charset="0"/>
              </a:rPr>
              <a:t>, the chemical energy released during a combustion </a:t>
            </a:r>
            <a:r>
              <a:rPr lang="en-US" sz="2400" dirty="0" smtClean="0">
                <a:latin typeface="Times New Roman" panose="02020603050405020304" pitchFamily="18" charset="0"/>
                <a:cs typeface="Times New Roman" panose="02020603050405020304" pitchFamily="18" charset="0"/>
              </a:rPr>
              <a:t>process either </a:t>
            </a:r>
            <a:r>
              <a:rPr lang="en-US" sz="2400" dirty="0">
                <a:latin typeface="Times New Roman" panose="02020603050405020304" pitchFamily="18" charset="0"/>
                <a:cs typeface="Times New Roman" panose="02020603050405020304" pitchFamily="18" charset="0"/>
              </a:rPr>
              <a:t>is lost as heat to the surroundings or is used internally to raise </a:t>
            </a:r>
            <a:r>
              <a:rPr lang="en-US" sz="2400" dirty="0" smtClean="0">
                <a:latin typeface="Times New Roman" panose="02020603050405020304" pitchFamily="18" charset="0"/>
                <a:cs typeface="Times New Roman" panose="02020603050405020304" pitchFamily="18" charset="0"/>
              </a:rPr>
              <a:t>the temperature </a:t>
            </a:r>
            <a:r>
              <a:rPr lang="en-US" sz="2400" dirty="0">
                <a:latin typeface="Times New Roman" panose="02020603050405020304" pitchFamily="18" charset="0"/>
                <a:cs typeface="Times New Roman" panose="02020603050405020304" pitchFamily="18" charset="0"/>
              </a:rPr>
              <a:t>of the combustion products.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smaller the heat loss, </a:t>
            </a:r>
            <a:r>
              <a:rPr lang="en-US" sz="2400" dirty="0" smtClean="0">
                <a:latin typeface="Times New Roman" panose="02020603050405020304" pitchFamily="18" charset="0"/>
                <a:cs typeface="Times New Roman" panose="02020603050405020304" pitchFamily="18" charset="0"/>
              </a:rPr>
              <a:t>the larger </a:t>
            </a:r>
            <a:r>
              <a:rPr lang="en-US" sz="2400" dirty="0">
                <a:latin typeface="Times New Roman" panose="02020603050405020304" pitchFamily="18" charset="0"/>
                <a:cs typeface="Times New Roman" panose="02020603050405020304" pitchFamily="18" charset="0"/>
              </a:rPr>
              <a:t>the temperature rise. In the limiting case of no heat loss to the </a:t>
            </a:r>
            <a:r>
              <a:rPr lang="en-US" sz="2400" dirty="0" smtClean="0">
                <a:latin typeface="Times New Roman" panose="02020603050405020304" pitchFamily="18" charset="0"/>
                <a:cs typeface="Times New Roman" panose="02020603050405020304" pitchFamily="18" charset="0"/>
              </a:rPr>
              <a:t>surroundings (</a:t>
            </a:r>
            <a:r>
              <a:rPr lang="en-US" sz="2400" dirty="0">
                <a:latin typeface="Times New Roman" panose="02020603050405020304" pitchFamily="18" charset="0"/>
                <a:cs typeface="Times New Roman" panose="02020603050405020304" pitchFamily="18" charset="0"/>
              </a:rPr>
              <a:t>Q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0), the temperature of the products reaches a maximum</a:t>
            </a:r>
            <a:r>
              <a:rPr lang="en-US" sz="2400" dirty="0" smtClean="0">
                <a:latin typeface="Times New Roman" panose="02020603050405020304" pitchFamily="18" charset="0"/>
                <a:cs typeface="Times New Roman" panose="02020603050405020304" pitchFamily="18" charset="0"/>
              </a:rPr>
              <a:t>, which </a:t>
            </a:r>
            <a:r>
              <a:rPr lang="en-US" sz="2400" dirty="0">
                <a:latin typeface="Times New Roman" panose="02020603050405020304" pitchFamily="18" charset="0"/>
                <a:cs typeface="Times New Roman" panose="02020603050405020304" pitchFamily="18" charset="0"/>
              </a:rPr>
              <a:t>is called the adiabatic flame or adiabatic combustion </a:t>
            </a:r>
            <a:r>
              <a:rPr lang="en-US" sz="2400" dirty="0" smtClean="0">
                <a:latin typeface="Times New Roman" panose="02020603050405020304" pitchFamily="18" charset="0"/>
                <a:cs typeface="Times New Roman" panose="02020603050405020304" pitchFamily="18" charset="0"/>
              </a:rPr>
              <a:t>temperature of </a:t>
            </a:r>
            <a:r>
              <a:rPr lang="en-US" sz="2400" dirty="0">
                <a:latin typeface="Times New Roman" panose="02020603050405020304" pitchFamily="18" charset="0"/>
                <a:cs typeface="Times New Roman" panose="02020603050405020304" pitchFamily="18" charset="0"/>
              </a:rPr>
              <a:t>the reaction</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278" y="4919418"/>
            <a:ext cx="3733800" cy="191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3600" y="4507468"/>
            <a:ext cx="2209800" cy="369332"/>
          </a:xfrm>
          <a:prstGeom prst="rect">
            <a:avLst/>
          </a:prstGeom>
        </p:spPr>
        <p:txBody>
          <a:bodyPr wrap="square">
            <a:spAutoFit/>
          </a:bodyPr>
          <a:lstStyle/>
          <a:p>
            <a:r>
              <a:rPr lang="en-US" dirty="0" err="1"/>
              <a:t>Hprod</a:t>
            </a:r>
            <a:r>
              <a:rPr lang="en-US" dirty="0"/>
              <a:t> </a:t>
            </a:r>
            <a:r>
              <a:rPr lang="en-US" dirty="0" smtClean="0"/>
              <a:t>= </a:t>
            </a:r>
            <a:r>
              <a:rPr lang="en-US" dirty="0" err="1"/>
              <a:t>Hreact</a:t>
            </a:r>
            <a:endParaRPr lang="en-US"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4876800"/>
            <a:ext cx="5791200" cy="85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293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5470"/>
            <a:ext cx="9144000" cy="2000548"/>
          </a:xfrm>
          <a:prstGeom prst="rect">
            <a:avLst/>
          </a:prstGeom>
        </p:spPr>
        <p:txBody>
          <a:bodyPr wrap="square">
            <a:spAutoFit/>
          </a:bodyPr>
          <a:lstStyle/>
          <a:p>
            <a:r>
              <a:rPr lang="en-US" sz="2800" dirty="0" smtClean="0">
                <a:solidFill>
                  <a:schemeClr val="accent3">
                    <a:lumMod val="50000"/>
                  </a:schemeClr>
                </a:solidFill>
              </a:rPr>
              <a:t>EXAMPLE </a:t>
            </a:r>
          </a:p>
          <a:p>
            <a:r>
              <a:rPr lang="en-US" sz="2400" dirty="0" smtClean="0"/>
              <a:t>In </a:t>
            </a:r>
            <a:r>
              <a:rPr lang="en-US" sz="2400" dirty="0"/>
              <a:t>a rocket, hydrogen is burned with air, both reactants supplied as gases at Po, To. The combustion is adiabatic and the mixture is </a:t>
            </a:r>
            <a:r>
              <a:rPr lang="en-US" sz="2400" dirty="0" err="1"/>
              <a:t>stoichiometeric</a:t>
            </a:r>
            <a:r>
              <a:rPr lang="en-US" sz="2400" dirty="0"/>
              <a:t> (100% theoretical air). Find the products dew point and the adiabatic flame temperature (~2500 K).</a:t>
            </a:r>
          </a:p>
        </p:txBody>
      </p:sp>
      <p:pic>
        <p:nvPicPr>
          <p:cNvPr id="3" name="Picture 2"/>
          <p:cNvPicPr>
            <a:picLocks noChangeAspect="1"/>
          </p:cNvPicPr>
          <p:nvPr/>
        </p:nvPicPr>
        <p:blipFill>
          <a:blip r:embed="rId2"/>
          <a:stretch>
            <a:fillRect/>
          </a:stretch>
        </p:blipFill>
        <p:spPr>
          <a:xfrm>
            <a:off x="0" y="2086968"/>
            <a:ext cx="9144000" cy="4842113"/>
          </a:xfrm>
          <a:prstGeom prst="rect">
            <a:avLst/>
          </a:prstGeom>
        </p:spPr>
      </p:pic>
    </p:spTree>
    <p:extLst>
      <p:ext uri="{BB962C8B-B14F-4D97-AF65-F5344CB8AC3E}">
        <p14:creationId xmlns:p14="http://schemas.microsoft.com/office/powerpoint/2010/main" val="54978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636"/>
            <a:ext cx="8229600" cy="1032164"/>
          </a:xfrm>
        </p:spPr>
        <p:txBody>
          <a:bodyPr>
            <a:normAutofit/>
          </a:bodyPr>
          <a:lstStyle/>
          <a:p>
            <a:r>
              <a:rPr lang="en-US" sz="4000" dirty="0">
                <a:solidFill>
                  <a:schemeClr val="accent3">
                    <a:lumMod val="50000"/>
                  </a:schemeClr>
                </a:solidFill>
              </a:rPr>
              <a:t>Fuels</a:t>
            </a:r>
          </a:p>
        </p:txBody>
      </p:sp>
      <p:sp>
        <p:nvSpPr>
          <p:cNvPr id="3" name="Content Placeholder 2"/>
          <p:cNvSpPr>
            <a:spLocks noGrp="1"/>
          </p:cNvSpPr>
          <p:nvPr>
            <p:ph idx="1"/>
          </p:nvPr>
        </p:nvSpPr>
        <p:spPr>
          <a:xfrm>
            <a:off x="509587" y="1095375"/>
            <a:ext cx="8229600" cy="4525963"/>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Fuels :  A fuel is a substance undergoes an exothermic reaction. </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Or </a:t>
            </a:r>
            <a:r>
              <a:rPr lang="en-US" sz="2400" dirty="0">
                <a:latin typeface="Times New Roman" panose="02020603050405020304" pitchFamily="18" charset="0"/>
                <a:cs typeface="Times New Roman" panose="02020603050405020304" pitchFamily="18" charset="0"/>
              </a:rPr>
              <a:t>Any material that can be burned to release thermal energy is called a fuel</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Most familiar fuels consist primarily of hydrogen and carbon.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They are called </a:t>
            </a:r>
            <a:r>
              <a:rPr lang="en-US" sz="2400" dirty="0">
                <a:latin typeface="Times New Roman" panose="02020603050405020304" pitchFamily="18" charset="0"/>
                <a:cs typeface="Times New Roman" panose="02020603050405020304" pitchFamily="18" charset="0"/>
              </a:rPr>
              <a:t>hydrocarbon fuels and are denoted by the general formula </a:t>
            </a:r>
            <a:r>
              <a:rPr lang="en-US" sz="2400" dirty="0" err="1" smtClean="0">
                <a:latin typeface="Times New Roman" panose="02020603050405020304" pitchFamily="18" charset="0"/>
                <a:cs typeface="Times New Roman" panose="02020603050405020304" pitchFamily="18" charset="0"/>
              </a:rPr>
              <a:t>C</a:t>
            </a:r>
            <a:r>
              <a:rPr lang="en-US" sz="2400" baseline="-25000" dirty="0" err="1" smtClean="0">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H</a:t>
            </a:r>
            <a:r>
              <a:rPr lang="en-US" sz="2400" baseline="-25000" dirty="0" err="1"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Forms </a:t>
            </a:r>
            <a:r>
              <a:rPr lang="en-US" sz="2400" dirty="0">
                <a:latin typeface="Times New Roman" panose="02020603050405020304" pitchFamily="18" charset="0"/>
                <a:cs typeface="Times New Roman" panose="02020603050405020304" pitchFamily="18" charset="0"/>
              </a:rPr>
              <a:t>of Hydrocarbon fuels </a:t>
            </a:r>
            <a:r>
              <a:rPr lang="en-US" sz="2400" dirty="0" smtClean="0">
                <a:latin typeface="Times New Roman" panose="02020603050405020304" pitchFamily="18" charset="0"/>
                <a:cs typeface="Times New Roman" panose="02020603050405020304" pitchFamily="18" charset="0"/>
              </a:rPr>
              <a:t>include</a:t>
            </a:r>
            <a:r>
              <a:rPr lang="en-US" sz="2400" dirty="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	Solid </a:t>
            </a:r>
            <a:r>
              <a:rPr lang="en-US" sz="2400" dirty="0" smtClean="0">
                <a:latin typeface="Times New Roman" panose="02020603050405020304" pitchFamily="18" charset="0"/>
                <a:cs typeface="Times New Roman" panose="02020603050405020304" pitchFamily="18" charset="0"/>
              </a:rPr>
              <a:t>e.g. </a:t>
            </a:r>
            <a:r>
              <a:rPr lang="en-US" sz="2400" dirty="0">
                <a:latin typeface="Times New Roman" panose="02020603050405020304" pitchFamily="18" charset="0"/>
                <a:cs typeface="Times New Roman" panose="02020603050405020304" pitchFamily="18" charset="0"/>
              </a:rPr>
              <a:t>coal, wood, </a:t>
            </a:r>
            <a:r>
              <a:rPr lang="en-US" sz="2400" dirty="0" smtClean="0">
                <a:latin typeface="Times New Roman" panose="02020603050405020304" pitchFamily="18" charset="0"/>
                <a:cs typeface="Times New Roman" panose="02020603050405020304" pitchFamily="18" charset="0"/>
              </a:rPr>
              <a:t>solid waste.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Liquid : hydrocarbons such as gasoline, alcohol.</a:t>
            </a:r>
          </a:p>
          <a:p>
            <a:pPr marL="0" indent="0">
              <a:buNone/>
            </a:pPr>
            <a:r>
              <a:rPr lang="en-US" sz="2400" dirty="0" smtClean="0">
                <a:latin typeface="Times New Roman" panose="02020603050405020304" pitchFamily="18" charset="0"/>
                <a:cs typeface="Times New Roman" panose="02020603050405020304" pitchFamily="18" charset="0"/>
              </a:rPr>
              <a:t>	C</a:t>
            </a:r>
            <a:r>
              <a:rPr lang="en-US" sz="2400" dirty="0">
                <a:latin typeface="Times New Roman" panose="02020603050405020304" pitchFamily="18" charset="0"/>
                <a:cs typeface="Times New Roman" panose="02020603050405020304" pitchFamily="18" charset="0"/>
              </a:rPr>
              <a:t>)	Gases hydrocarbons: natural gas, butane gas.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048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 of Combustion</a:t>
            </a:r>
            <a:endParaRPr lang="en-US" dirty="0"/>
          </a:p>
        </p:txBody>
      </p:sp>
    </p:spTree>
    <p:extLst>
      <p:ext uri="{BB962C8B-B14F-4D97-AF65-F5344CB8AC3E}">
        <p14:creationId xmlns:p14="http://schemas.microsoft.com/office/powerpoint/2010/main" val="382127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53" y="20782"/>
            <a:ext cx="8229600" cy="1143000"/>
          </a:xfrm>
        </p:spPr>
        <p:txBody>
          <a:bodyPr>
            <a:normAutofit/>
          </a:bodyPr>
          <a:lstStyle/>
          <a:p>
            <a:r>
              <a:rPr lang="en-US" sz="4000" dirty="0" smtClean="0">
                <a:solidFill>
                  <a:schemeClr val="accent3">
                    <a:lumMod val="50000"/>
                  </a:schemeClr>
                </a:solidFill>
              </a:rPr>
              <a:t>Hydrocarbon Fuels </a:t>
            </a:r>
            <a:endParaRPr lang="en-US" sz="4000" dirty="0">
              <a:solidFill>
                <a:schemeClr val="accent3">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919" y="1371600"/>
            <a:ext cx="357822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39105" y="4523698"/>
            <a:ext cx="3203851" cy="137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192532"/>
            <a:ext cx="4876800" cy="4708981"/>
          </a:xfrm>
          <a:prstGeom prst="rect">
            <a:avLst/>
          </a:prstGeom>
        </p:spPr>
        <p:txBody>
          <a:bodyPr wrap="square">
            <a:spAutoFit/>
          </a:bodyPr>
          <a:lstStyle/>
          <a:p>
            <a:pPr marL="342900" indent="-342900">
              <a:buFont typeface="Wingdings" pitchFamily="2" charset="2"/>
              <a:buChar char="§"/>
            </a:pPr>
            <a:r>
              <a:rPr lang="en-US" sz="2000" dirty="0"/>
              <a:t>Although liquid hydrocarbon fuels are mixtures of many different hydrocarbons,</a:t>
            </a:r>
          </a:p>
          <a:p>
            <a:pPr marL="342900" indent="-342900">
              <a:buFont typeface="Wingdings" pitchFamily="2" charset="2"/>
              <a:buChar char="§"/>
            </a:pPr>
            <a:r>
              <a:rPr lang="en-US" sz="2000" dirty="0" smtClean="0"/>
              <a:t>They </a:t>
            </a:r>
            <a:r>
              <a:rPr lang="en-US" sz="2000" dirty="0"/>
              <a:t>are usually considered to be a single hydrocarbon for convenience</a:t>
            </a:r>
            <a:r>
              <a:rPr lang="en-US" sz="2000" dirty="0" smtClean="0"/>
              <a:t>.</a:t>
            </a:r>
          </a:p>
          <a:p>
            <a:pPr marL="342900" indent="-342900">
              <a:buFont typeface="Wingdings" pitchFamily="2" charset="2"/>
              <a:buChar char="§"/>
            </a:pPr>
            <a:r>
              <a:rPr lang="en-US" sz="2000" dirty="0" smtClean="0"/>
              <a:t>For </a:t>
            </a:r>
            <a:r>
              <a:rPr lang="en-US" sz="2000" dirty="0"/>
              <a:t>example, </a:t>
            </a:r>
            <a:r>
              <a:rPr lang="en-US" sz="2000" dirty="0">
                <a:solidFill>
                  <a:schemeClr val="accent6">
                    <a:lumMod val="75000"/>
                  </a:schemeClr>
                </a:solidFill>
              </a:rPr>
              <a:t>gasoline is treated as octane, C8H18</a:t>
            </a:r>
            <a:r>
              <a:rPr lang="en-US" sz="2000" dirty="0"/>
              <a:t>, and </a:t>
            </a:r>
            <a:endParaRPr lang="en-US" sz="2000" dirty="0" smtClean="0"/>
          </a:p>
          <a:p>
            <a:pPr marL="342900" indent="-342900">
              <a:buFont typeface="Wingdings" pitchFamily="2" charset="2"/>
              <a:buChar char="§"/>
            </a:pPr>
            <a:r>
              <a:rPr lang="en-US" sz="2000" dirty="0" smtClean="0"/>
              <a:t>the </a:t>
            </a:r>
            <a:r>
              <a:rPr lang="en-US" sz="2000" dirty="0" smtClean="0">
                <a:solidFill>
                  <a:schemeClr val="accent6">
                    <a:lumMod val="75000"/>
                  </a:schemeClr>
                </a:solidFill>
              </a:rPr>
              <a:t>diesel fuel </a:t>
            </a:r>
            <a:r>
              <a:rPr lang="en-US" sz="2000" dirty="0">
                <a:solidFill>
                  <a:schemeClr val="accent6">
                    <a:lumMod val="75000"/>
                  </a:schemeClr>
                </a:solidFill>
              </a:rPr>
              <a:t>as </a:t>
            </a:r>
            <a:r>
              <a:rPr lang="en-US" sz="2000" dirty="0" err="1">
                <a:solidFill>
                  <a:schemeClr val="accent6">
                    <a:lumMod val="75000"/>
                  </a:schemeClr>
                </a:solidFill>
              </a:rPr>
              <a:t>dodecane</a:t>
            </a:r>
            <a:r>
              <a:rPr lang="en-US" sz="2000" dirty="0">
                <a:solidFill>
                  <a:schemeClr val="accent6">
                    <a:lumMod val="75000"/>
                  </a:schemeClr>
                </a:solidFill>
              </a:rPr>
              <a:t>, C12H26</a:t>
            </a:r>
            <a:r>
              <a:rPr lang="en-US" sz="2000" dirty="0"/>
              <a:t>. </a:t>
            </a:r>
            <a:endParaRPr lang="en-US" sz="2000" dirty="0" smtClean="0"/>
          </a:p>
          <a:p>
            <a:pPr marL="342900" indent="-342900">
              <a:buFont typeface="Wingdings" pitchFamily="2" charset="2"/>
              <a:buChar char="§"/>
            </a:pPr>
            <a:r>
              <a:rPr lang="en-US" sz="2000" dirty="0" smtClean="0"/>
              <a:t>Another </a:t>
            </a:r>
            <a:r>
              <a:rPr lang="en-US" sz="2000" dirty="0"/>
              <a:t>common liquid hydrocarbon fuel </a:t>
            </a:r>
            <a:r>
              <a:rPr lang="en-US" sz="2000" dirty="0" smtClean="0"/>
              <a:t>is methyl </a:t>
            </a:r>
            <a:r>
              <a:rPr lang="en-US" sz="2000" dirty="0"/>
              <a:t>alcohol, CH3OH, which is also called methanol and is used in </a:t>
            </a:r>
            <a:r>
              <a:rPr lang="en-US" sz="2000" dirty="0" smtClean="0"/>
              <a:t>some gasoline </a:t>
            </a:r>
            <a:r>
              <a:rPr lang="en-US" sz="2000" dirty="0"/>
              <a:t>blends. </a:t>
            </a:r>
            <a:endParaRPr lang="en-US" sz="2000" dirty="0" smtClean="0"/>
          </a:p>
          <a:p>
            <a:pPr marL="342900" indent="-342900">
              <a:buFont typeface="Wingdings" pitchFamily="2" charset="2"/>
              <a:buChar char="§"/>
            </a:pPr>
            <a:r>
              <a:rPr lang="en-US" sz="2000" dirty="0" smtClean="0"/>
              <a:t>The </a:t>
            </a:r>
            <a:r>
              <a:rPr lang="en-US" sz="2000" dirty="0"/>
              <a:t>gaseous hydrocarbon fuel natural gas, which is a </a:t>
            </a:r>
            <a:r>
              <a:rPr lang="en-US" sz="2000" dirty="0" smtClean="0"/>
              <a:t>mixture of </a:t>
            </a:r>
            <a:r>
              <a:rPr lang="en-US" sz="2000" dirty="0"/>
              <a:t>methane and smaller amounts of other gases, is often treated </a:t>
            </a:r>
            <a:r>
              <a:rPr lang="en-US" sz="2000" dirty="0" smtClean="0"/>
              <a:t>as </a:t>
            </a:r>
            <a:r>
              <a:rPr lang="en-US" sz="2000" dirty="0" smtClean="0">
                <a:solidFill>
                  <a:schemeClr val="accent6">
                    <a:lumMod val="75000"/>
                  </a:schemeClr>
                </a:solidFill>
              </a:rPr>
              <a:t>methane</a:t>
            </a:r>
            <a:r>
              <a:rPr lang="en-US" sz="2000" dirty="0">
                <a:solidFill>
                  <a:schemeClr val="accent6">
                    <a:lumMod val="75000"/>
                  </a:schemeClr>
                </a:solidFill>
              </a:rPr>
              <a:t>, CH4</a:t>
            </a:r>
            <a:r>
              <a:rPr lang="en-US" sz="2000" dirty="0"/>
              <a:t>, for simplicity.</a:t>
            </a:r>
          </a:p>
        </p:txBody>
      </p:sp>
    </p:spTree>
    <p:extLst>
      <p:ext uri="{BB962C8B-B14F-4D97-AF65-F5344CB8AC3E}">
        <p14:creationId xmlns:p14="http://schemas.microsoft.com/office/powerpoint/2010/main" val="180969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962400" cy="831273"/>
          </a:xfrm>
        </p:spPr>
        <p:txBody>
          <a:bodyPr>
            <a:normAutofit fontScale="90000"/>
          </a:bodyPr>
          <a:lstStyle/>
          <a:p>
            <a:r>
              <a:rPr lang="en-US" sz="4000" dirty="0" smtClean="0">
                <a:solidFill>
                  <a:schemeClr val="accent3">
                    <a:lumMod val="50000"/>
                  </a:schemeClr>
                </a:solidFill>
              </a:rPr>
              <a:t>Hydrocarbon Fuels </a:t>
            </a:r>
            <a:endParaRPr lang="en-US" sz="4000" dirty="0">
              <a:solidFill>
                <a:schemeClr val="accent3">
                  <a:lumMod val="50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374268"/>
            <a:ext cx="3971925" cy="642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1066800" y="3407075"/>
            <a:ext cx="1562100" cy="2381250"/>
          </a:xfrm>
          <a:prstGeom prst="rect">
            <a:avLst/>
          </a:prstGeom>
        </p:spPr>
      </p:pic>
      <p:pic>
        <p:nvPicPr>
          <p:cNvPr id="4" name="Picture 3"/>
          <p:cNvPicPr>
            <a:picLocks noChangeAspect="1"/>
          </p:cNvPicPr>
          <p:nvPr/>
        </p:nvPicPr>
        <p:blipFill>
          <a:blip r:embed="rId4"/>
          <a:stretch>
            <a:fillRect/>
          </a:stretch>
        </p:blipFill>
        <p:spPr>
          <a:xfrm>
            <a:off x="542925" y="1036060"/>
            <a:ext cx="3638550" cy="2438400"/>
          </a:xfrm>
          <a:prstGeom prst="rect">
            <a:avLst/>
          </a:prstGeom>
        </p:spPr>
      </p:pic>
    </p:spTree>
    <p:extLst>
      <p:ext uri="{BB962C8B-B14F-4D97-AF65-F5344CB8AC3E}">
        <p14:creationId xmlns:p14="http://schemas.microsoft.com/office/powerpoint/2010/main" val="238436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3">
                    <a:lumMod val="50000"/>
                  </a:schemeClr>
                </a:solidFill>
              </a:rPr>
              <a:t>Characteristic of some fuels </a:t>
            </a:r>
          </a:p>
        </p:txBody>
      </p:sp>
      <p:sp>
        <p:nvSpPr>
          <p:cNvPr id="3" name="Content Placeholder 2"/>
          <p:cNvSpPr>
            <a:spLocks noGrp="1"/>
          </p:cNvSpPr>
          <p:nvPr>
            <p:ph idx="1"/>
          </p:nvPr>
        </p:nvSpPr>
        <p:spPr>
          <a:xfrm>
            <a:off x="433387" y="1347787"/>
            <a:ext cx="8229600" cy="4525963"/>
          </a:xfrm>
        </p:spPr>
        <p:txBody>
          <a:bodyPr>
            <a:noAutofit/>
          </a:bodyPr>
          <a:lstStyle/>
          <a:p>
            <a:r>
              <a:rPr lang="en-US" sz="2800" dirty="0" smtClean="0"/>
              <a:t>Coal </a:t>
            </a:r>
            <a:r>
              <a:rPr lang="en-US" sz="2800" dirty="0"/>
              <a:t>analysis: </a:t>
            </a:r>
            <a:endParaRPr lang="en-US" sz="2800" dirty="0" smtClean="0"/>
          </a:p>
          <a:p>
            <a:pPr lvl="1">
              <a:buFont typeface="Wingdings" pitchFamily="2" charset="2"/>
              <a:buChar char="§"/>
            </a:pPr>
            <a:r>
              <a:rPr lang="en-US" sz="2400" dirty="0" smtClean="0">
                <a:solidFill>
                  <a:schemeClr val="accent6">
                    <a:lumMod val="75000"/>
                  </a:schemeClr>
                </a:solidFill>
              </a:rPr>
              <a:t>Ultimate </a:t>
            </a:r>
            <a:r>
              <a:rPr lang="en-US" sz="2400" dirty="0">
                <a:solidFill>
                  <a:schemeClr val="accent6">
                    <a:lumMod val="75000"/>
                  </a:schemeClr>
                </a:solidFill>
              </a:rPr>
              <a:t>analysis </a:t>
            </a:r>
            <a:r>
              <a:rPr lang="en-US" sz="2400" dirty="0"/>
              <a:t>reports mass percent of elements in </a:t>
            </a:r>
            <a:r>
              <a:rPr lang="en-US" sz="2400" dirty="0" smtClean="0"/>
              <a:t>coal</a:t>
            </a:r>
            <a:r>
              <a:rPr lang="en-US" sz="2400" dirty="0"/>
              <a:t>.</a:t>
            </a:r>
          </a:p>
          <a:p>
            <a:pPr lvl="1">
              <a:buFont typeface="Wingdings" pitchFamily="2" charset="2"/>
              <a:buChar char="§"/>
            </a:pPr>
            <a:r>
              <a:rPr lang="en-US" sz="2400" dirty="0" smtClean="0">
                <a:solidFill>
                  <a:schemeClr val="accent6">
                    <a:lumMod val="75000"/>
                  </a:schemeClr>
                </a:solidFill>
              </a:rPr>
              <a:t>Proximate </a:t>
            </a:r>
            <a:r>
              <a:rPr lang="en-US" sz="2400" dirty="0">
                <a:solidFill>
                  <a:schemeClr val="accent6">
                    <a:lumMod val="75000"/>
                  </a:schemeClr>
                </a:solidFill>
              </a:rPr>
              <a:t>analysis </a:t>
            </a:r>
            <a:r>
              <a:rPr lang="en-US" sz="2400" dirty="0"/>
              <a:t>reports mass recent of volatile </a:t>
            </a:r>
            <a:r>
              <a:rPr lang="en-US" sz="2400" dirty="0" smtClean="0"/>
              <a:t>	matter</a:t>
            </a:r>
            <a:r>
              <a:rPr lang="en-US" sz="2400" dirty="0"/>
              <a:t>, moisture, fixed carbon and ash.</a:t>
            </a:r>
          </a:p>
          <a:p>
            <a:pPr lvl="1">
              <a:buFont typeface="Wingdings" pitchFamily="2" charset="2"/>
              <a:buChar char="§"/>
            </a:pPr>
            <a:r>
              <a:rPr lang="en-US" sz="2400" dirty="0" smtClean="0"/>
              <a:t>Composition </a:t>
            </a:r>
            <a:r>
              <a:rPr lang="en-US" sz="2400" dirty="0"/>
              <a:t>of liquid fuels are considered to be as the pure major constituent, although it is made of mixture, Example gasoline considered to be octane C8H18, diesel is considered to be delicate C12H26. Major constituent of natural gas NG as methane CH4.</a:t>
            </a:r>
          </a:p>
          <a:p>
            <a:endParaRPr lang="en-US" sz="2800" dirty="0"/>
          </a:p>
        </p:txBody>
      </p:sp>
    </p:spTree>
    <p:extLst>
      <p:ext uri="{BB962C8B-B14F-4D97-AF65-F5344CB8AC3E}">
        <p14:creationId xmlns:p14="http://schemas.microsoft.com/office/powerpoint/2010/main" val="190273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3">
                    <a:lumMod val="50000"/>
                  </a:schemeClr>
                </a:solidFill>
              </a:rPr>
              <a:t>Combustion process</a:t>
            </a:r>
          </a:p>
        </p:txBody>
      </p:sp>
      <p:sp>
        <p:nvSpPr>
          <p:cNvPr id="3" name="Content Placeholder 2"/>
          <p:cNvSpPr>
            <a:spLocks noGrp="1"/>
          </p:cNvSpPr>
          <p:nvPr>
            <p:ph idx="1"/>
          </p:nvPr>
        </p:nvSpPr>
        <p:spPr>
          <a:xfrm>
            <a:off x="381000" y="1295400"/>
            <a:ext cx="8229600" cy="4525963"/>
          </a:xfrm>
        </p:spPr>
        <p:txBody>
          <a:bodyPr>
            <a:normAutofit fontScale="85000" lnSpcReduction="20000"/>
          </a:bodyPr>
          <a:lstStyle/>
          <a:p>
            <a:r>
              <a:rPr lang="en-US" dirty="0"/>
              <a:t>Combustion process involves the oxidation of the fuel constituent (its reaction with oxygen).</a:t>
            </a:r>
          </a:p>
          <a:p>
            <a:r>
              <a:rPr lang="en-US" dirty="0" smtClean="0"/>
              <a:t>Oxidation </a:t>
            </a:r>
            <a:r>
              <a:rPr lang="en-US" dirty="0"/>
              <a:t>of constituent </a:t>
            </a:r>
            <a:r>
              <a:rPr lang="en-US" dirty="0" smtClean="0"/>
              <a:t>in </a:t>
            </a:r>
            <a:r>
              <a:rPr lang="en-US" dirty="0"/>
              <a:t>the fuel can be represented by chemical equation; mass of each element involved in the reaction is pressured (remains constant).</a:t>
            </a:r>
          </a:p>
          <a:p>
            <a:r>
              <a:rPr lang="en-US" dirty="0" smtClean="0"/>
              <a:t>Example</a:t>
            </a:r>
            <a:r>
              <a:rPr lang="en-US" dirty="0"/>
              <a:t>: combustion of carbon </a:t>
            </a:r>
          </a:p>
          <a:p>
            <a:pPr marL="0" indent="0">
              <a:buNone/>
            </a:pPr>
            <a:r>
              <a:rPr lang="en-US" dirty="0" smtClean="0"/>
              <a:t>	C     +   O2    →CO2</a:t>
            </a:r>
            <a:endParaRPr lang="en-US" dirty="0"/>
          </a:p>
          <a:p>
            <a:pPr marL="0" indent="0">
              <a:buNone/>
            </a:pPr>
            <a:r>
              <a:rPr lang="en-US" dirty="0"/>
              <a:t> </a:t>
            </a:r>
            <a:r>
              <a:rPr lang="en-US" dirty="0" smtClean="0"/>
              <a:t>      1mole </a:t>
            </a:r>
            <a:r>
              <a:rPr lang="en-US" dirty="0"/>
              <a:t>+1mole →1mole</a:t>
            </a:r>
          </a:p>
          <a:p>
            <a:pPr marL="0" indent="0">
              <a:buNone/>
            </a:pPr>
            <a:r>
              <a:rPr lang="en-US" dirty="0" smtClean="0"/>
              <a:t>	12g +  32g    → </a:t>
            </a:r>
            <a:r>
              <a:rPr lang="en-US" dirty="0"/>
              <a:t>44g</a:t>
            </a:r>
          </a:p>
          <a:p>
            <a:r>
              <a:rPr lang="en-US" dirty="0"/>
              <a:t>Reactants combine by their moles </a:t>
            </a:r>
            <a:r>
              <a:rPr lang="en-US" dirty="0" smtClean="0"/>
              <a:t>stoichiometric </a:t>
            </a:r>
            <a:r>
              <a:rPr lang="en-US" dirty="0"/>
              <a:t>reaction.</a:t>
            </a:r>
          </a:p>
          <a:p>
            <a:endParaRPr lang="en-US" dirty="0"/>
          </a:p>
          <a:p>
            <a:endParaRPr lang="en-US" dirty="0"/>
          </a:p>
        </p:txBody>
      </p:sp>
    </p:spTree>
    <p:extLst>
      <p:ext uri="{BB962C8B-B14F-4D97-AF65-F5344CB8AC3E}">
        <p14:creationId xmlns:p14="http://schemas.microsoft.com/office/powerpoint/2010/main" val="378475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normAutofit/>
          </a:bodyPr>
          <a:lstStyle/>
          <a:p>
            <a:r>
              <a:rPr lang="en-US" sz="4000" dirty="0">
                <a:solidFill>
                  <a:schemeClr val="accent3">
                    <a:lumMod val="50000"/>
                  </a:schemeClr>
                </a:solidFill>
              </a:rPr>
              <a:t>Hydrocarbon combustion</a:t>
            </a:r>
          </a:p>
        </p:txBody>
      </p:sp>
      <p:sp>
        <p:nvSpPr>
          <p:cNvPr id="3" name="Content Placeholder 2"/>
          <p:cNvSpPr>
            <a:spLocks noGrp="1"/>
          </p:cNvSpPr>
          <p:nvPr>
            <p:ph idx="1"/>
          </p:nvPr>
        </p:nvSpPr>
        <p:spPr>
          <a:xfrm>
            <a:off x="381000" y="1066800"/>
            <a:ext cx="8229600" cy="4525963"/>
          </a:xfrm>
        </p:spPr>
        <p:txBody>
          <a:bodyPr>
            <a:normAutofit fontScale="85000" lnSpcReduction="10000"/>
          </a:bodyPr>
          <a:lstStyle/>
          <a:p>
            <a:r>
              <a:rPr lang="en-US" dirty="0"/>
              <a:t>Consider combustion of methane with pure oxygen:</a:t>
            </a:r>
          </a:p>
          <a:p>
            <a:pPr marL="0" indent="0">
              <a:buNone/>
            </a:pPr>
            <a:r>
              <a:rPr lang="en-US" dirty="0" smtClean="0"/>
              <a:t>	CH</a:t>
            </a:r>
            <a:r>
              <a:rPr lang="en-US" baseline="-25000" dirty="0" smtClean="0"/>
              <a:t>4</a:t>
            </a:r>
            <a:r>
              <a:rPr lang="en-US" dirty="0" smtClean="0"/>
              <a:t> </a:t>
            </a:r>
            <a:r>
              <a:rPr lang="en-US" dirty="0"/>
              <a:t>+ 2O</a:t>
            </a:r>
            <a:r>
              <a:rPr lang="en-US" baseline="-25000" dirty="0"/>
              <a:t>2</a:t>
            </a:r>
            <a:r>
              <a:rPr lang="en-US" dirty="0"/>
              <a:t> → CO</a:t>
            </a:r>
            <a:r>
              <a:rPr lang="en-US" baseline="-25000" dirty="0"/>
              <a:t>2</a:t>
            </a:r>
            <a:r>
              <a:rPr lang="en-US" dirty="0"/>
              <a:t> +2H</a:t>
            </a:r>
            <a:r>
              <a:rPr lang="en-US" baseline="-25000" dirty="0"/>
              <a:t>2</a:t>
            </a:r>
            <a:r>
              <a:rPr lang="en-US" dirty="0"/>
              <a:t>O</a:t>
            </a:r>
          </a:p>
          <a:p>
            <a:pPr marL="0" indent="0">
              <a:buNone/>
            </a:pPr>
            <a:r>
              <a:rPr lang="en-US" dirty="0" smtClean="0"/>
              <a:t>	1mole</a:t>
            </a:r>
            <a:r>
              <a:rPr lang="en-US" dirty="0"/>
              <a:t>+ 2mole→ 1mole + 2mole</a:t>
            </a:r>
          </a:p>
          <a:p>
            <a:r>
              <a:rPr lang="en-US" dirty="0"/>
              <a:t>Element balance:</a:t>
            </a:r>
          </a:p>
          <a:p>
            <a:pPr marL="0" indent="0">
              <a:buNone/>
            </a:pPr>
            <a:r>
              <a:rPr lang="en-US" dirty="0" smtClean="0"/>
              <a:t>	C</a:t>
            </a:r>
            <a:r>
              <a:rPr lang="en-US" dirty="0"/>
              <a:t>: reactants 1 in CH4</a:t>
            </a:r>
          </a:p>
          <a:p>
            <a:pPr marL="0" indent="0">
              <a:buNone/>
            </a:pPr>
            <a:r>
              <a:rPr lang="en-US" dirty="0"/>
              <a:t>   </a:t>
            </a:r>
            <a:r>
              <a:rPr lang="en-US" dirty="0" smtClean="0"/>
              <a:t>	Products </a:t>
            </a:r>
            <a:r>
              <a:rPr lang="en-US" dirty="0"/>
              <a:t>1 in CO2</a:t>
            </a:r>
          </a:p>
          <a:p>
            <a:pPr marL="0" indent="0">
              <a:buNone/>
            </a:pPr>
            <a:r>
              <a:rPr lang="en-US" dirty="0" smtClean="0"/>
              <a:t>	O</a:t>
            </a:r>
            <a:r>
              <a:rPr lang="en-US" dirty="0"/>
              <a:t>: reactants 4 </a:t>
            </a:r>
            <a:r>
              <a:rPr lang="en-US" dirty="0" smtClean="0"/>
              <a:t>in O2</a:t>
            </a:r>
            <a:endParaRPr lang="en-US" dirty="0"/>
          </a:p>
          <a:p>
            <a:pPr marL="0" indent="0">
              <a:buNone/>
            </a:pPr>
            <a:r>
              <a:rPr lang="en-US" dirty="0" smtClean="0"/>
              <a:t>	Products </a:t>
            </a:r>
            <a:r>
              <a:rPr lang="en-US" dirty="0"/>
              <a:t>2 in </a:t>
            </a:r>
            <a:r>
              <a:rPr lang="en-US" dirty="0" smtClean="0"/>
              <a:t>CO2 </a:t>
            </a:r>
            <a:r>
              <a:rPr lang="en-US" dirty="0"/>
              <a:t>plus 2 in H2O 	equal 4.</a:t>
            </a:r>
          </a:p>
          <a:p>
            <a:r>
              <a:rPr lang="en-US" dirty="0"/>
              <a:t> </a:t>
            </a:r>
            <a:r>
              <a:rPr lang="en-US" dirty="0" smtClean="0"/>
              <a:t>Note</a:t>
            </a:r>
            <a:r>
              <a:rPr lang="en-US" dirty="0"/>
              <a:t>: the mole is equal to molecular weight in grams (1 mole of H2O=2+16=18grams).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439505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313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1412</Words>
  <Application>Microsoft Office PowerPoint</Application>
  <PresentationFormat>On-screen Show (4:3)</PresentationFormat>
  <Paragraphs>163</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Thermal Fluid Engineering ENMC4411 Combustion systems</vt:lpstr>
      <vt:lpstr>Outline</vt:lpstr>
      <vt:lpstr>Objectives</vt:lpstr>
      <vt:lpstr>Fuels</vt:lpstr>
      <vt:lpstr>Hydrocarbon Fuels </vt:lpstr>
      <vt:lpstr>Hydrocarbon Fuels </vt:lpstr>
      <vt:lpstr>Characteristic of some fuels </vt:lpstr>
      <vt:lpstr>Combustion process</vt:lpstr>
      <vt:lpstr>Hydrocarbon combustion</vt:lpstr>
      <vt:lpstr>Air  combustion</vt:lpstr>
      <vt:lpstr>Air fuel ratio</vt:lpstr>
      <vt:lpstr>Fuel to air ratio </vt:lpstr>
      <vt:lpstr>Theoretical Air</vt:lpstr>
      <vt:lpstr>Excess air </vt:lpstr>
      <vt:lpstr>Equivalence ratio </vt:lpstr>
      <vt:lpstr>Example 14.1. AF for  combustion of octane</vt:lpstr>
      <vt:lpstr>PowerPoint Presentation</vt:lpstr>
      <vt:lpstr>PowerPoint Presentation</vt:lpstr>
      <vt:lpstr>Dew point of combustion products</vt:lpstr>
      <vt:lpstr>PowerPoint Presentation</vt:lpstr>
      <vt:lpstr>PowerPoint Presentation</vt:lpstr>
      <vt:lpstr>Enthalpy of formation</vt:lpstr>
      <vt:lpstr>Enthalpy of formation</vt:lpstr>
      <vt:lpstr>Enthalpy of formation </vt:lpstr>
      <vt:lpstr>PowerPoint Presentation</vt:lpstr>
      <vt:lpstr>Enthalpy</vt:lpstr>
      <vt:lpstr>PowerPoint Presentation</vt:lpstr>
      <vt:lpstr>PowerPoint Presentation</vt:lpstr>
      <vt:lpstr>PowerPoint Presentation</vt:lpstr>
      <vt:lpstr>First-law Analysis Of Reacting Systems</vt:lpstr>
      <vt:lpstr>First-law Analysis Of Reacting Systems</vt:lpstr>
      <vt:lpstr>Enthalpy of reaction</vt:lpstr>
      <vt:lpstr>PowerPoint Presentation</vt:lpstr>
      <vt:lpstr>PowerPoint Presentation</vt:lpstr>
      <vt:lpstr>Heating value </vt:lpstr>
      <vt:lpstr>Lower &amp; higher heating value </vt:lpstr>
      <vt:lpstr>PowerPoint Presentation</vt:lpstr>
      <vt:lpstr>Adiabatic Combustion Temperature</vt:lpstr>
      <vt:lpstr>PowerPoint Presentation</vt:lpstr>
      <vt:lpstr>End of Combustion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Applications for mechatronics ENMC333 Combustion systems</dc:title>
  <dc:creator>afif</dc:creator>
  <cp:lastModifiedBy>AFIF A AKEL</cp:lastModifiedBy>
  <cp:revision>83</cp:revision>
  <dcterms:created xsi:type="dcterms:W3CDTF">2006-08-16T00:00:00Z</dcterms:created>
  <dcterms:modified xsi:type="dcterms:W3CDTF">2019-12-07T10:55:20Z</dcterms:modified>
</cp:coreProperties>
</file>