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338" r:id="rId31"/>
    <p:sldId id="285" r:id="rId32"/>
    <p:sldId id="339" r:id="rId33"/>
    <p:sldId id="286" r:id="rId34"/>
    <p:sldId id="287" r:id="rId35"/>
    <p:sldId id="288" r:id="rId36"/>
    <p:sldId id="289" r:id="rId37"/>
    <p:sldId id="290" r:id="rId38"/>
    <p:sldId id="291" r:id="rId39"/>
    <p:sldId id="292" r:id="rId40"/>
    <p:sldId id="293" r:id="rId41"/>
    <p:sldId id="294" r:id="rId42"/>
    <p:sldId id="295" r:id="rId43"/>
    <p:sldId id="296" r:id="rId44"/>
    <p:sldId id="297" r:id="rId45"/>
    <p:sldId id="298" r:id="rId46"/>
    <p:sldId id="299" r:id="rId47"/>
    <p:sldId id="300" r:id="rId48"/>
    <p:sldId id="301" r:id="rId49"/>
    <p:sldId id="302" r:id="rId50"/>
    <p:sldId id="303" r:id="rId51"/>
    <p:sldId id="304" r:id="rId52"/>
    <p:sldId id="305" r:id="rId53"/>
    <p:sldId id="306" r:id="rId54"/>
    <p:sldId id="307" r:id="rId55"/>
    <p:sldId id="308" r:id="rId56"/>
    <p:sldId id="309" r:id="rId57"/>
    <p:sldId id="310" r:id="rId58"/>
    <p:sldId id="311" r:id="rId59"/>
    <p:sldId id="312" r:id="rId60"/>
    <p:sldId id="313" r:id="rId61"/>
    <p:sldId id="314" r:id="rId62"/>
    <p:sldId id="315" r:id="rId63"/>
    <p:sldId id="316" r:id="rId64"/>
    <p:sldId id="317" r:id="rId65"/>
    <p:sldId id="318" r:id="rId66"/>
    <p:sldId id="319" r:id="rId67"/>
    <p:sldId id="320" r:id="rId68"/>
    <p:sldId id="321" r:id="rId69"/>
    <p:sldId id="322" r:id="rId70"/>
    <p:sldId id="323" r:id="rId71"/>
    <p:sldId id="324" r:id="rId72"/>
    <p:sldId id="325" r:id="rId73"/>
    <p:sldId id="326" r:id="rId74"/>
    <p:sldId id="327" r:id="rId75"/>
    <p:sldId id="328" r:id="rId76"/>
    <p:sldId id="329" r:id="rId77"/>
    <p:sldId id="330" r:id="rId78"/>
    <p:sldId id="331" r:id="rId79"/>
    <p:sldId id="332" r:id="rId80"/>
    <p:sldId id="333" r:id="rId81"/>
    <p:sldId id="334" r:id="rId82"/>
    <p:sldId id="335" r:id="rId83"/>
    <p:sldId id="336" r:id="rId84"/>
    <p:sldId id="337" r:id="rId8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11/17/2020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11/17/2020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11/17/2020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Circulatory Function</a:t>
            </a:r>
            <a:endParaRPr lang="ar-SA"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Heart as a Pump</a:t>
            </a:r>
            <a:endParaRPr lang="ar-SA" dirty="0"/>
          </a:p>
        </p:txBody>
      </p:sp>
      <p:sp>
        <p:nvSpPr>
          <p:cNvPr id="3" name="Content Placeholder 2"/>
          <p:cNvSpPr>
            <a:spLocks noGrp="1"/>
          </p:cNvSpPr>
          <p:nvPr>
            <p:ph idx="1"/>
          </p:nvPr>
        </p:nvSpPr>
        <p:spPr/>
        <p:txBody>
          <a:bodyPr>
            <a:normAutofit/>
          </a:bodyPr>
          <a:lstStyle/>
          <a:p>
            <a:r>
              <a:rPr lang="en-US" dirty="0" smtClean="0"/>
              <a:t>The myocardium or muscle layer of the a </a:t>
            </a:r>
            <a:r>
              <a:rPr lang="en-US" dirty="0" err="1" smtClean="0"/>
              <a:t>tria</a:t>
            </a:r>
            <a:r>
              <a:rPr lang="en-US" dirty="0" smtClean="0"/>
              <a:t> and ventricles produces the pumping action of the heart and the heart valves control the directional flow of blood, with the AV valves controlling flow between the atria to the ventricles; the </a:t>
            </a:r>
            <a:r>
              <a:rPr lang="en-US" dirty="0" err="1" smtClean="0"/>
              <a:t>pulmonic</a:t>
            </a:r>
            <a:r>
              <a:rPr lang="en-US" dirty="0" smtClean="0"/>
              <a:t> valve, flow between the right side of the heart to the lungs ; and the aortic valve, flow between the left side of the heart and the systemic circulation.</a:t>
            </a:r>
            <a:endParaRPr lang="ar-SA"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Cardiac Conduction System</a:t>
            </a:r>
            <a:endParaRPr lang="ar-SA" dirty="0"/>
          </a:p>
        </p:txBody>
      </p:sp>
      <p:sp>
        <p:nvSpPr>
          <p:cNvPr id="3" name="Content Placeholder 2"/>
          <p:cNvSpPr>
            <a:spLocks noGrp="1"/>
          </p:cNvSpPr>
          <p:nvPr>
            <p:ph idx="1"/>
          </p:nvPr>
        </p:nvSpPr>
        <p:spPr/>
        <p:txBody>
          <a:bodyPr>
            <a:normAutofit fontScale="85000" lnSpcReduction="20000"/>
          </a:bodyPr>
          <a:lstStyle/>
          <a:p>
            <a:r>
              <a:rPr lang="en-US" dirty="0" smtClean="0"/>
              <a:t>Specialized cells in the heart’s conduction system control the rhythmic contraction and relaxation of the heart. The SA node, which has the fastest inherent rate of impulse generation, acts as the pacemaker of the heart. Impulses from the SA node travel through the atria to the AV node, then to the ventricular Purkinje system. </a:t>
            </a:r>
          </a:p>
          <a:p>
            <a:r>
              <a:rPr lang="en-US" dirty="0" smtClean="0"/>
              <a:t>Disorders of the cardiac conduction system include arrhythmias and conduction defects. Ventricular arrhythmias are generally more serious than </a:t>
            </a:r>
            <a:r>
              <a:rPr lang="en-US" dirty="0" err="1" smtClean="0"/>
              <a:t>atrial</a:t>
            </a:r>
            <a:r>
              <a:rPr lang="en-US" dirty="0" smtClean="0"/>
              <a:t> arrhythmias because they afford the potential for disrupting the pumping ability of the heart.</a:t>
            </a:r>
            <a:endParaRPr lang="ar-SA"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Cardiac Conduction System</a:t>
            </a:r>
            <a:endParaRPr lang="ar-SA" dirty="0"/>
          </a:p>
        </p:txBody>
      </p:sp>
      <p:sp>
        <p:nvSpPr>
          <p:cNvPr id="3" name="Content Placeholder 2"/>
          <p:cNvSpPr>
            <a:spLocks noGrp="1"/>
          </p:cNvSpPr>
          <p:nvPr>
            <p:ph idx="1"/>
          </p:nvPr>
        </p:nvSpPr>
        <p:spPr/>
        <p:txBody>
          <a:bodyPr>
            <a:normAutofit fontScale="77500" lnSpcReduction="20000"/>
          </a:bodyPr>
          <a:lstStyle/>
          <a:p>
            <a:r>
              <a:rPr lang="en-US" dirty="0" smtClean="0"/>
              <a:t>The cardiac cycle, which describes the pumping action of the heart, is divided into two parts: systole, during which the ventricles contract and blood is ejected from the heart; and diastole, during which the ventricles relax and allow for filling to occur. </a:t>
            </a:r>
          </a:p>
          <a:p>
            <a:r>
              <a:rPr lang="en-US" dirty="0" smtClean="0"/>
              <a:t>The cardiac output, or amount of blood that the heart pumps each minute, represents the stroke volume, or amount of blood pumped with each beat; and the heart rate, the number of times the heart beats each minute. </a:t>
            </a:r>
          </a:p>
          <a:p>
            <a:r>
              <a:rPr lang="en-US" dirty="0" smtClean="0"/>
              <a:t>Cardiac reserve refers to the maximum percentage of increase in cardiac output that can be achieved above the normal resting level.</a:t>
            </a:r>
            <a:endParaRPr lang="ar-SA"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Heart as a Pump</a:t>
            </a:r>
            <a:endParaRPr lang="ar-SA" dirty="0"/>
          </a:p>
        </p:txBody>
      </p:sp>
      <p:sp>
        <p:nvSpPr>
          <p:cNvPr id="3" name="Content Placeholder 2"/>
          <p:cNvSpPr>
            <a:spLocks noGrp="1"/>
          </p:cNvSpPr>
          <p:nvPr>
            <p:ph idx="1"/>
          </p:nvPr>
        </p:nvSpPr>
        <p:spPr/>
        <p:txBody>
          <a:bodyPr>
            <a:normAutofit fontScale="92500" lnSpcReduction="10000"/>
          </a:bodyPr>
          <a:lstStyle/>
          <a:p>
            <a:r>
              <a:rPr lang="en-US" dirty="0" smtClean="0"/>
              <a:t>The heart’s ability to increase its output according to body needs depends on: (1) the preload, or filling of the ventricles (i.e., end-diastolic volume); (2) the </a:t>
            </a:r>
            <a:r>
              <a:rPr lang="en-US" dirty="0" err="1" smtClean="0"/>
              <a:t>afterload</a:t>
            </a:r>
            <a:r>
              <a:rPr lang="en-US" dirty="0" smtClean="0"/>
              <a:t>, or resistance to ejection of blood from the heart; (3) cardiac contractility, which is determined by the interaction of the </a:t>
            </a:r>
            <a:r>
              <a:rPr lang="en-US" dirty="0" err="1" smtClean="0"/>
              <a:t>actin</a:t>
            </a:r>
            <a:r>
              <a:rPr lang="en-US" dirty="0" smtClean="0"/>
              <a:t> and myosin filaments of cardiac muscle fibers; and (4) the heart rate, which determines the frequency with which blood is ejected from the heart.</a:t>
            </a:r>
            <a:endParaRPr lang="ar-SA"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Systemic Circulation</a:t>
            </a:r>
            <a:endParaRPr lang="ar-SA" dirty="0"/>
          </a:p>
        </p:txBody>
      </p:sp>
      <p:sp>
        <p:nvSpPr>
          <p:cNvPr id="3" name="Content Placeholder 2"/>
          <p:cNvSpPr>
            <a:spLocks noGrp="1"/>
          </p:cNvSpPr>
          <p:nvPr>
            <p:ph idx="1"/>
          </p:nvPr>
        </p:nvSpPr>
        <p:spPr/>
        <p:txBody>
          <a:bodyPr>
            <a:normAutofit fontScale="85000" lnSpcReduction="10000"/>
          </a:bodyPr>
          <a:lstStyle/>
          <a:p>
            <a:r>
              <a:rPr lang="en-US" dirty="0" smtClean="0"/>
              <a:t>The systemic circulation consists of arteries and arterioles, capillaries, and </a:t>
            </a:r>
            <a:r>
              <a:rPr lang="en-US" dirty="0" err="1" smtClean="0"/>
              <a:t>venules</a:t>
            </a:r>
            <a:r>
              <a:rPr lang="en-US" dirty="0" smtClean="0"/>
              <a:t> and veins. </a:t>
            </a:r>
          </a:p>
          <a:p>
            <a:r>
              <a:rPr lang="en-US" dirty="0" smtClean="0"/>
              <a:t>The walls of the blood vessels, except the capillaries, are composed of three layers: an outer layer, the tunica </a:t>
            </a:r>
            <a:r>
              <a:rPr lang="en-US" dirty="0" err="1" smtClean="0"/>
              <a:t>externa</a:t>
            </a:r>
            <a:r>
              <a:rPr lang="en-US" dirty="0" smtClean="0"/>
              <a:t>, composed of large collagen fibers that protect the vessel and anchor it to the surrounding structures ; a middle layer, the tunica media, composed of smooth muscle that constricts to regulate vessel diameter; and an inner layer, the tunica intima, of flattened endothelial cells that provide a smooth and slippery surface for blood flow.</a:t>
            </a:r>
            <a:endParaRPr lang="ar-SA"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Systemic Circulation</a:t>
            </a:r>
            <a:endParaRPr lang="ar-SA" dirty="0"/>
          </a:p>
        </p:txBody>
      </p:sp>
      <p:sp>
        <p:nvSpPr>
          <p:cNvPr id="3" name="Content Placeholder 2"/>
          <p:cNvSpPr>
            <a:spLocks noGrp="1"/>
          </p:cNvSpPr>
          <p:nvPr>
            <p:ph idx="1"/>
          </p:nvPr>
        </p:nvSpPr>
        <p:spPr/>
        <p:txBody>
          <a:bodyPr>
            <a:normAutofit/>
          </a:bodyPr>
          <a:lstStyle/>
          <a:p>
            <a:r>
              <a:rPr lang="en-US" dirty="0" smtClean="0"/>
              <a:t>The arterial system is a high-pressure system that delivers blood to the tissues. </a:t>
            </a:r>
          </a:p>
          <a:p>
            <a:r>
              <a:rPr lang="en-US" dirty="0" smtClean="0"/>
              <a:t>It relies on the intermittent ejection of blood from the left ventricle and the generation of arterial pressure pulsations that move blood toward the capillaries where the exchange of gases, nutrients, and wastes occur.</a:t>
            </a:r>
            <a:endParaRPr lang="ar-SA"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Systemic Circulation</a:t>
            </a:r>
            <a:endParaRPr lang="ar-SA" dirty="0"/>
          </a:p>
        </p:txBody>
      </p:sp>
      <p:sp>
        <p:nvSpPr>
          <p:cNvPr id="3" name="Content Placeholder 2"/>
          <p:cNvSpPr>
            <a:spLocks noGrp="1"/>
          </p:cNvSpPr>
          <p:nvPr>
            <p:ph idx="1"/>
          </p:nvPr>
        </p:nvSpPr>
        <p:spPr/>
        <p:txBody>
          <a:bodyPr>
            <a:normAutofit/>
          </a:bodyPr>
          <a:lstStyle/>
          <a:p>
            <a:r>
              <a:rPr lang="en-US" dirty="0" smtClean="0"/>
              <a:t>The venous system is a low-pressure system that collects blood from the capillaries. </a:t>
            </a:r>
          </a:p>
          <a:p>
            <a:r>
              <a:rPr lang="en-US" dirty="0" smtClean="0"/>
              <a:t>It relies on the presence of valves in the veins of the extremities to prevent retrograde flow and on the milking action of the skeletal muscles that surround the veins to return blood to the right heart.</a:t>
            </a:r>
            <a:endParaRPr lang="ar-SA"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Systemic Circulation</a:t>
            </a:r>
            <a:endParaRPr lang="ar-SA" dirty="0"/>
          </a:p>
        </p:txBody>
      </p:sp>
      <p:sp>
        <p:nvSpPr>
          <p:cNvPr id="3" name="Content Placeholder 2"/>
          <p:cNvSpPr>
            <a:spLocks noGrp="1"/>
          </p:cNvSpPr>
          <p:nvPr>
            <p:ph idx="1"/>
          </p:nvPr>
        </p:nvSpPr>
        <p:spPr/>
        <p:txBody>
          <a:bodyPr>
            <a:normAutofit fontScale="92500" lnSpcReduction="20000"/>
          </a:bodyPr>
          <a:lstStyle/>
          <a:p>
            <a:r>
              <a:rPr lang="en-US" dirty="0" smtClean="0"/>
              <a:t>The arterioles, capillaries, and </a:t>
            </a:r>
            <a:r>
              <a:rPr lang="en-US" dirty="0" err="1" smtClean="0"/>
              <a:t>venules</a:t>
            </a:r>
            <a:r>
              <a:rPr lang="en-US" dirty="0" smtClean="0"/>
              <a:t> of the microcirculation facilitate the exchange of gases, nutrients, and metabolic waste-products between body tissues and the circulatory system. </a:t>
            </a:r>
          </a:p>
          <a:p>
            <a:r>
              <a:rPr lang="en-US" dirty="0" smtClean="0"/>
              <a:t>Local control of blood flow in the microcirculation is governed largely by the metabolic needs of the tissues and is regulated by local tissue factors such as lack of oxygen and the accumulation of metabolites, endothelial-derived vasodilators and vasoconstrictors, and </a:t>
            </a:r>
            <a:r>
              <a:rPr lang="en-US" dirty="0" err="1" smtClean="0"/>
              <a:t>humoral</a:t>
            </a:r>
            <a:r>
              <a:rPr lang="en-US" dirty="0" smtClean="0"/>
              <a:t> factors such as histamine, </a:t>
            </a:r>
            <a:r>
              <a:rPr lang="en-US" dirty="0" err="1" smtClean="0"/>
              <a:t>bradykinin</a:t>
            </a:r>
            <a:r>
              <a:rPr lang="en-US" dirty="0" smtClean="0"/>
              <a:t>, and the prostaglandins.</a:t>
            </a:r>
            <a:endParaRPr lang="ar-SA"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Systemic Circulation</a:t>
            </a:r>
            <a:endParaRPr lang="ar-SA" dirty="0"/>
          </a:p>
        </p:txBody>
      </p:sp>
      <p:sp>
        <p:nvSpPr>
          <p:cNvPr id="3" name="Content Placeholder 2"/>
          <p:cNvSpPr>
            <a:spLocks noGrp="1"/>
          </p:cNvSpPr>
          <p:nvPr>
            <p:ph idx="1"/>
          </p:nvPr>
        </p:nvSpPr>
        <p:spPr/>
        <p:txBody>
          <a:bodyPr/>
          <a:lstStyle/>
          <a:p>
            <a:r>
              <a:rPr lang="en-US" dirty="0" smtClean="0"/>
              <a:t>Collateral circulation, which involves the development of collateral channels between smaller arteries, is a mechanism for long-term regulation of blood flow in areas where larger vessels have become occluded.</a:t>
            </a:r>
            <a:endParaRPr lang="ar-SA"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Neural </a:t>
            </a:r>
            <a:r>
              <a:rPr lang="en-US" dirty="0" smtClean="0"/>
              <a:t>Control </a:t>
            </a:r>
            <a:r>
              <a:rPr lang="en-US" dirty="0"/>
              <a:t>of the </a:t>
            </a:r>
            <a:r>
              <a:rPr lang="en-US" dirty="0" smtClean="0"/>
              <a:t>Circulation</a:t>
            </a:r>
            <a:endParaRPr lang="ar-SA" dirty="0"/>
          </a:p>
        </p:txBody>
      </p:sp>
      <p:sp>
        <p:nvSpPr>
          <p:cNvPr id="3" name="Content Placeholder 2"/>
          <p:cNvSpPr>
            <a:spLocks noGrp="1"/>
          </p:cNvSpPr>
          <p:nvPr>
            <p:ph idx="1"/>
          </p:nvPr>
        </p:nvSpPr>
        <p:spPr/>
        <p:txBody>
          <a:bodyPr>
            <a:normAutofit/>
          </a:bodyPr>
          <a:lstStyle/>
          <a:p>
            <a:r>
              <a:rPr lang="en-US" dirty="0" smtClean="0"/>
              <a:t>Neural control of the circulation is vested in the autonomic nervous system, with both the sympathetic and parasympathetic nervous systems exerting control over heart rate and the sympathetic nervous system controlling cardiac contractility and blood vessel tone.</a:t>
            </a:r>
            <a:endParaRPr lang="ar-SA"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 </a:t>
            </a:r>
            <a:endParaRPr lang="ar-SA" dirty="0"/>
          </a:p>
        </p:txBody>
      </p:sp>
      <p:sp>
        <p:nvSpPr>
          <p:cNvPr id="3" name="Content Placeholder 2"/>
          <p:cNvSpPr>
            <a:spLocks noGrp="1"/>
          </p:cNvSpPr>
          <p:nvPr>
            <p:ph idx="1"/>
          </p:nvPr>
        </p:nvSpPr>
        <p:spPr/>
        <p:txBody>
          <a:bodyPr>
            <a:normAutofit/>
          </a:bodyPr>
          <a:lstStyle/>
          <a:p>
            <a:r>
              <a:rPr lang="en-US" dirty="0" smtClean="0"/>
              <a:t>The cardiovascular or circulatory system, which consists of a pump (heart), a series of distributing (arteries and arterioles) and collecting (veins and </a:t>
            </a:r>
            <a:r>
              <a:rPr lang="en-US" dirty="0" err="1" smtClean="0"/>
              <a:t>venules</a:t>
            </a:r>
            <a:r>
              <a:rPr lang="en-US" dirty="0" smtClean="0"/>
              <a:t>) blood vessels, and an extensive system of exchange vessels (capillaries), functions mainly as a transport system that circulates nutrients and other materials to and removes waste products from tissues throughout the body.</a:t>
            </a:r>
            <a:endParaRPr lang="ar-SA"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Disorders of Blood Flow &amp; Blood Pressure</a:t>
            </a:r>
            <a:endParaRPr lang="ar-SA"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pt-BR" dirty="0" smtClean="0"/>
              <a:t>Blood Vessel Structure and</a:t>
            </a:r>
            <a:r>
              <a:rPr lang="pt-BR" dirty="0"/>
              <a:t/>
            </a:r>
            <a:br>
              <a:rPr lang="pt-BR" dirty="0"/>
            </a:br>
            <a:r>
              <a:rPr lang="en-US" dirty="0" smtClean="0"/>
              <a:t>Function</a:t>
            </a:r>
            <a:endParaRPr lang="ar-SA" dirty="0"/>
          </a:p>
        </p:txBody>
      </p:sp>
      <p:sp>
        <p:nvSpPr>
          <p:cNvPr id="3" name="Content Placeholder 2"/>
          <p:cNvSpPr>
            <a:spLocks noGrp="1"/>
          </p:cNvSpPr>
          <p:nvPr>
            <p:ph idx="1"/>
          </p:nvPr>
        </p:nvSpPr>
        <p:spPr/>
        <p:txBody>
          <a:bodyPr/>
          <a:lstStyle/>
          <a:p>
            <a:r>
              <a:rPr lang="en-US" dirty="0" smtClean="0"/>
              <a:t>The walls of blood vessels are composed of an </a:t>
            </a:r>
            <a:r>
              <a:rPr lang="en-US" dirty="0" smtClean="0">
                <a:solidFill>
                  <a:srgbClr val="FF0000"/>
                </a:solidFill>
              </a:rPr>
              <a:t>inner layer of endothelial cells</a:t>
            </a:r>
            <a:r>
              <a:rPr lang="en-US" dirty="0" smtClean="0"/>
              <a:t>, </a:t>
            </a:r>
            <a:r>
              <a:rPr lang="en-US" dirty="0" smtClean="0">
                <a:solidFill>
                  <a:srgbClr val="00B050"/>
                </a:solidFill>
              </a:rPr>
              <a:t>a middle layer of vascular smooth muscle</a:t>
            </a:r>
            <a:r>
              <a:rPr lang="en-US" dirty="0" smtClean="0"/>
              <a:t>, </a:t>
            </a:r>
            <a:r>
              <a:rPr lang="en-US" dirty="0" smtClean="0">
                <a:solidFill>
                  <a:schemeClr val="accent5">
                    <a:lumMod val="75000"/>
                  </a:schemeClr>
                </a:solidFill>
              </a:rPr>
              <a:t>and an outer layer of loosely woven collagen tissue.</a:t>
            </a:r>
            <a:endParaRPr lang="ar-SA" dirty="0">
              <a:solidFill>
                <a:schemeClr val="accent5">
                  <a:lumMod val="75000"/>
                </a:schemeClr>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Endothelial Cells</a:t>
            </a:r>
            <a:endParaRPr lang="ar-SA" dirty="0"/>
          </a:p>
        </p:txBody>
      </p:sp>
      <p:sp>
        <p:nvSpPr>
          <p:cNvPr id="3" name="Content Placeholder 2"/>
          <p:cNvSpPr>
            <a:spLocks noGrp="1"/>
          </p:cNvSpPr>
          <p:nvPr>
            <p:ph idx="1"/>
          </p:nvPr>
        </p:nvSpPr>
        <p:spPr/>
        <p:txBody>
          <a:bodyPr>
            <a:normAutofit fontScale="92500" lnSpcReduction="10000"/>
          </a:bodyPr>
          <a:lstStyle/>
          <a:p>
            <a:r>
              <a:rPr lang="en-US" dirty="0" smtClean="0"/>
              <a:t>The </a:t>
            </a:r>
            <a:r>
              <a:rPr lang="en-US" dirty="0" smtClean="0">
                <a:solidFill>
                  <a:srgbClr val="FF0000"/>
                </a:solidFill>
              </a:rPr>
              <a:t>endothelium</a:t>
            </a:r>
            <a:r>
              <a:rPr lang="en-US" dirty="0" smtClean="0"/>
              <a:t>, which forms a continuous lining for the entire vascular system, controls the transfer of molecules across the vascular wall and plays a role in the control of platelet adhesion and blood clotting, modulation of blood flow and vascular resistance, metabolism of hormones, regulation of immune and inflammatory reactions, and elaboration of factors that influence the growth of other cell types, particularly the smooth muscle cells.</a:t>
            </a:r>
            <a:endParaRPr lang="ar-SA"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Endothelial Cells</a:t>
            </a:r>
            <a:endParaRPr lang="ar-SA" dirty="0"/>
          </a:p>
        </p:txBody>
      </p:sp>
      <p:sp>
        <p:nvSpPr>
          <p:cNvPr id="3" name="Content Placeholder 2"/>
          <p:cNvSpPr>
            <a:spLocks noGrp="1"/>
          </p:cNvSpPr>
          <p:nvPr>
            <p:ph idx="1"/>
          </p:nvPr>
        </p:nvSpPr>
        <p:spPr/>
        <p:txBody>
          <a:bodyPr>
            <a:normAutofit/>
          </a:bodyPr>
          <a:lstStyle/>
          <a:p>
            <a:r>
              <a:rPr lang="en-US" dirty="0" smtClean="0"/>
              <a:t>The term </a:t>
            </a:r>
            <a:r>
              <a:rPr lang="en-US" dirty="0" smtClean="0">
                <a:solidFill>
                  <a:srgbClr val="FF0000"/>
                </a:solidFill>
              </a:rPr>
              <a:t>endothelial dysfunction </a:t>
            </a:r>
            <a:r>
              <a:rPr lang="en-US" dirty="0" smtClean="0"/>
              <a:t>describes changes in endothelial function that occur in response to stimuli derived from cardiovascular risk factors such as smoking, hyperlipidemia, hypertension, insulin resistance and diabetes, and obesity.</a:t>
            </a:r>
            <a:endParaRPr lang="ar-SA"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Vascular Smooth Muscle Cells</a:t>
            </a:r>
            <a:endParaRPr lang="ar-SA" dirty="0"/>
          </a:p>
        </p:txBody>
      </p:sp>
      <p:sp>
        <p:nvSpPr>
          <p:cNvPr id="3" name="Content Placeholder 2"/>
          <p:cNvSpPr>
            <a:spLocks noGrp="1"/>
          </p:cNvSpPr>
          <p:nvPr>
            <p:ph idx="1"/>
          </p:nvPr>
        </p:nvSpPr>
        <p:spPr/>
        <p:txBody>
          <a:bodyPr>
            <a:normAutofit/>
          </a:bodyPr>
          <a:lstStyle/>
          <a:p>
            <a:r>
              <a:rPr lang="en-US" dirty="0" smtClean="0">
                <a:solidFill>
                  <a:srgbClr val="FF0000"/>
                </a:solidFill>
              </a:rPr>
              <a:t>Vascular smooth muscle cells</a:t>
            </a:r>
            <a:r>
              <a:rPr lang="en-US" dirty="0" smtClean="0"/>
              <a:t>, which form the middle layer of blood vessels, control the dilation and constriction of blood vessels, elaborate growth factors, and synthesize collagen, </a:t>
            </a:r>
            <a:r>
              <a:rPr lang="en-US" dirty="0" err="1" smtClean="0"/>
              <a:t>elastin</a:t>
            </a:r>
            <a:r>
              <a:rPr lang="en-US" dirty="0" smtClean="0"/>
              <a:t>, and other components of the extracellular matrix that are important in both normal vascular repair and pathologic processes such as atherosclerosis.</a:t>
            </a:r>
            <a:endParaRPr lang="ar-SA"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pt-BR" dirty="0" smtClean="0"/>
              <a:t>Disorders of the Arterial</a:t>
            </a:r>
            <a:r>
              <a:rPr lang="pt-BR" dirty="0"/>
              <a:t/>
            </a:r>
            <a:br>
              <a:rPr lang="pt-BR" dirty="0"/>
            </a:br>
            <a:r>
              <a:rPr lang="en-US" dirty="0" smtClean="0"/>
              <a:t>Circulation</a:t>
            </a:r>
            <a:endParaRPr lang="ar-SA" dirty="0"/>
          </a:p>
        </p:txBody>
      </p:sp>
      <p:sp>
        <p:nvSpPr>
          <p:cNvPr id="3" name="Content Placeholder 2"/>
          <p:cNvSpPr>
            <a:spLocks noGrp="1"/>
          </p:cNvSpPr>
          <p:nvPr>
            <p:ph idx="1"/>
          </p:nvPr>
        </p:nvSpPr>
        <p:spPr/>
        <p:txBody>
          <a:bodyPr/>
          <a:lstStyle/>
          <a:p>
            <a:r>
              <a:rPr lang="en-US" dirty="0" smtClean="0"/>
              <a:t>Disorders of the arterial circulation produce ischemia due to narrowing and obstruction of blood vessels, thrombus formation associated with platelet adhesion, and weakening of the vessel wall with development of an aneurysm.</a:t>
            </a:r>
            <a:endParaRPr lang="ar-SA"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smtClean="0"/>
              <a:t>Hyperlipidemia</a:t>
            </a:r>
            <a:endParaRPr lang="ar-SA" dirty="0"/>
          </a:p>
        </p:txBody>
      </p:sp>
      <p:sp>
        <p:nvSpPr>
          <p:cNvPr id="3" name="Content Placeholder 2"/>
          <p:cNvSpPr>
            <a:spLocks noGrp="1"/>
          </p:cNvSpPr>
          <p:nvPr>
            <p:ph idx="1"/>
          </p:nvPr>
        </p:nvSpPr>
        <p:spPr/>
        <p:txBody>
          <a:bodyPr>
            <a:normAutofit fontScale="77500" lnSpcReduction="20000"/>
          </a:bodyPr>
          <a:lstStyle/>
          <a:p>
            <a:r>
              <a:rPr lang="en-US" dirty="0" smtClean="0"/>
              <a:t>Cholesterol and triglycerides are transported within lipoproteins, macromolecules made up of a hydrophobic lipid core. </a:t>
            </a:r>
          </a:p>
          <a:p>
            <a:r>
              <a:rPr lang="en-US" dirty="0" smtClean="0"/>
              <a:t>The high-density lipoproteins (</a:t>
            </a:r>
            <a:r>
              <a:rPr lang="en-US" dirty="0" smtClean="0">
                <a:solidFill>
                  <a:srgbClr val="FF0000"/>
                </a:solidFill>
              </a:rPr>
              <a:t>HDLs</a:t>
            </a:r>
            <a:r>
              <a:rPr lang="en-US" dirty="0" smtClean="0"/>
              <a:t>), which are protective, remove cholesterol from the tissues and carry it back to the liver for disposal. </a:t>
            </a:r>
          </a:p>
          <a:p>
            <a:r>
              <a:rPr lang="en-US" dirty="0" smtClean="0"/>
              <a:t>The low-density lipoproteins (</a:t>
            </a:r>
            <a:r>
              <a:rPr lang="en-US" dirty="0" smtClean="0">
                <a:solidFill>
                  <a:srgbClr val="FF0000"/>
                </a:solidFill>
              </a:rPr>
              <a:t>LDLs</a:t>
            </a:r>
            <a:r>
              <a:rPr lang="en-US" dirty="0" smtClean="0"/>
              <a:t>) carry cholesterol to the liver and </a:t>
            </a:r>
            <a:r>
              <a:rPr lang="en-US" dirty="0" err="1" smtClean="0"/>
              <a:t>extrahepatic</a:t>
            </a:r>
            <a:r>
              <a:rPr lang="en-US" dirty="0" smtClean="0"/>
              <a:t> tissues to be removed from the blood. </a:t>
            </a:r>
            <a:r>
              <a:rPr lang="en-US" dirty="0" smtClean="0"/>
              <a:t>Low-density </a:t>
            </a:r>
            <a:r>
              <a:rPr lang="en-US" dirty="0" smtClean="0"/>
              <a:t>lipoproteins that are not removed from the blood are taken up by phagocytic scavenger cells in the arterial wall, leading to an accumulation of cholesterol-laden macrophages and development of atherosclerosis.</a:t>
            </a:r>
            <a:endParaRPr lang="ar-SA"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Atherosclerosis</a:t>
            </a:r>
            <a:endParaRPr lang="ar-SA" dirty="0"/>
          </a:p>
        </p:txBody>
      </p:sp>
      <p:sp>
        <p:nvSpPr>
          <p:cNvPr id="3" name="Content Placeholder 2"/>
          <p:cNvSpPr>
            <a:spLocks noGrp="1"/>
          </p:cNvSpPr>
          <p:nvPr>
            <p:ph idx="1"/>
          </p:nvPr>
        </p:nvSpPr>
        <p:spPr/>
        <p:txBody>
          <a:bodyPr>
            <a:normAutofit/>
          </a:bodyPr>
          <a:lstStyle/>
          <a:p>
            <a:r>
              <a:rPr lang="en-US" dirty="0" smtClean="0">
                <a:solidFill>
                  <a:srgbClr val="FF0000"/>
                </a:solidFill>
              </a:rPr>
              <a:t>Atherosclerosis is a progressive arterial disease </a:t>
            </a:r>
            <a:r>
              <a:rPr lang="en-US" dirty="0" smtClean="0"/>
              <a:t>characterized by the formation of </a:t>
            </a:r>
            <a:r>
              <a:rPr lang="en-US" dirty="0" err="1" smtClean="0"/>
              <a:t>fibrofatty</a:t>
            </a:r>
            <a:r>
              <a:rPr lang="en-US" dirty="0" smtClean="0"/>
              <a:t> plaques in the inner lining of large and medium-sized arteries, including the aorta, coronary arteries, and cerebral vessels. </a:t>
            </a:r>
          </a:p>
          <a:p>
            <a:r>
              <a:rPr lang="en-US" dirty="0" smtClean="0">
                <a:solidFill>
                  <a:srgbClr val="FF0000"/>
                </a:solidFill>
              </a:rPr>
              <a:t>The major risk factors for development of atherosclerosis are hypercholesterolemia and inflammation.</a:t>
            </a:r>
            <a:endParaRPr lang="ar-SA" dirty="0">
              <a:solidFill>
                <a:srgbClr val="FF0000"/>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dirty="0" smtClean="0"/>
              <a:t>Vasculitis</a:t>
            </a:r>
            <a:endParaRPr lang="ar-SA" dirty="0"/>
          </a:p>
        </p:txBody>
      </p:sp>
      <p:sp>
        <p:nvSpPr>
          <p:cNvPr id="3" name="Content Placeholder 2"/>
          <p:cNvSpPr>
            <a:spLocks noGrp="1"/>
          </p:cNvSpPr>
          <p:nvPr>
            <p:ph idx="1"/>
          </p:nvPr>
        </p:nvSpPr>
        <p:spPr/>
        <p:txBody>
          <a:bodyPr>
            <a:normAutofit/>
          </a:bodyPr>
          <a:lstStyle/>
          <a:p>
            <a:r>
              <a:rPr lang="en-US" dirty="0" smtClean="0"/>
              <a:t>The </a:t>
            </a:r>
            <a:r>
              <a:rPr lang="en-US" dirty="0" err="1" smtClean="0"/>
              <a:t>vasculitis</a:t>
            </a:r>
            <a:r>
              <a:rPr lang="en-US" dirty="0" smtClean="0"/>
              <a:t> </a:t>
            </a:r>
            <a:r>
              <a:rPr lang="en-US" dirty="0" smtClean="0"/>
              <a:t>are a group of vascular disorders characterized by </a:t>
            </a:r>
            <a:r>
              <a:rPr lang="en-US" dirty="0" smtClean="0">
                <a:solidFill>
                  <a:srgbClr val="FF0000"/>
                </a:solidFill>
              </a:rPr>
              <a:t>inflammation and necrosis of the blood vessels </a:t>
            </a:r>
            <a:r>
              <a:rPr lang="en-US" dirty="0" smtClean="0"/>
              <a:t>in various tissues and organs of the body. </a:t>
            </a:r>
          </a:p>
          <a:p>
            <a:r>
              <a:rPr lang="en-US" dirty="0" smtClean="0"/>
              <a:t>The inflammatory process may be initiated by direct injury, infectious agents, or immune mechanisms.</a:t>
            </a:r>
            <a:endParaRPr lang="ar-SA"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pt-BR" dirty="0" smtClean="0"/>
              <a:t>Arterial Disease of the Extremities</a:t>
            </a:r>
            <a:endParaRPr lang="ar-SA" dirty="0"/>
          </a:p>
        </p:txBody>
      </p:sp>
      <p:sp>
        <p:nvSpPr>
          <p:cNvPr id="3" name="Content Placeholder 2"/>
          <p:cNvSpPr>
            <a:spLocks noGrp="1"/>
          </p:cNvSpPr>
          <p:nvPr>
            <p:ph idx="1"/>
          </p:nvPr>
        </p:nvSpPr>
        <p:spPr/>
        <p:txBody>
          <a:bodyPr>
            <a:normAutofit/>
          </a:bodyPr>
          <a:lstStyle/>
          <a:p>
            <a:r>
              <a:rPr lang="en-US" dirty="0" smtClean="0"/>
              <a:t>The peripheral arterial disorders, such as Raynaud phenomenon and </a:t>
            </a:r>
            <a:r>
              <a:rPr lang="en-US" dirty="0" err="1" smtClean="0"/>
              <a:t>Buerger</a:t>
            </a:r>
            <a:r>
              <a:rPr lang="en-US" dirty="0" smtClean="0"/>
              <a:t> disease, interrupt arterial flow of blood and interfere with the delivery of oxygen and nutrients to the tissues. </a:t>
            </a:r>
          </a:p>
          <a:p>
            <a:r>
              <a:rPr lang="en-US" dirty="0" smtClean="0"/>
              <a:t>Occlusion of flow can result from a thrombus or emboli, vessel compression, vasospasm, or structural changes in the vessel.</a:t>
            </a:r>
            <a:endParaRPr lang="ar-SA"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Pulmonary &amp; Systemic Circulation</a:t>
            </a:r>
            <a:endParaRPr lang="ar-SA" dirty="0"/>
          </a:p>
        </p:txBody>
      </p:sp>
      <p:sp>
        <p:nvSpPr>
          <p:cNvPr id="3" name="Content Placeholder 2"/>
          <p:cNvSpPr>
            <a:spLocks noGrp="1"/>
          </p:cNvSpPr>
          <p:nvPr>
            <p:ph idx="1"/>
          </p:nvPr>
        </p:nvSpPr>
        <p:spPr/>
        <p:txBody>
          <a:bodyPr>
            <a:normAutofit/>
          </a:bodyPr>
          <a:lstStyle/>
          <a:p>
            <a:r>
              <a:rPr lang="en-US" dirty="0" smtClean="0"/>
              <a:t>The circulatory system can be divided into two parts: the right heart and pulmonary circulation, which moves blood through the lungs and creates a link with the gas exchange function of the respiratory system; and the left heart and systemic circulation, which moves blood throughout all the other tissues of the body.</a:t>
            </a:r>
            <a:endParaRPr lang="ar-SA"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a:t>Arterial Disease of the Extremities</a:t>
            </a:r>
            <a:endParaRPr lang="en-US" dirty="0"/>
          </a:p>
        </p:txBody>
      </p:sp>
      <p:pic>
        <p:nvPicPr>
          <p:cNvPr id="1026" name="Picture 2" descr="ÙØªÙØ¬Ø© Ø¨Ø­Ø« Ø§ÙØµÙØ± Ø¹Ù âªRaynaud phenomenonâ¬â"/>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2285999"/>
            <a:ext cx="3429000" cy="3048001"/>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ÙØªÙØ¬Ø© Ø¨Ø­Ø« Ø§ÙØµÙØ± Ø¹Ù âªBuerger diseaseâ¬â"/>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67200" y="2286000"/>
            <a:ext cx="3810000" cy="30480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2268975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Aneurysms</a:t>
            </a:r>
            <a:endParaRPr lang="ar-SA" dirty="0"/>
          </a:p>
        </p:txBody>
      </p:sp>
      <p:sp>
        <p:nvSpPr>
          <p:cNvPr id="3" name="Content Placeholder 2"/>
          <p:cNvSpPr>
            <a:spLocks noGrp="1"/>
          </p:cNvSpPr>
          <p:nvPr>
            <p:ph idx="1"/>
          </p:nvPr>
        </p:nvSpPr>
        <p:spPr/>
        <p:txBody>
          <a:bodyPr>
            <a:normAutofit fontScale="85000" lnSpcReduction="10000"/>
          </a:bodyPr>
          <a:lstStyle/>
          <a:p>
            <a:r>
              <a:rPr lang="en-US" dirty="0" smtClean="0"/>
              <a:t>Aneurysms are localized areas of vessel dilation caused by weakness of the arterial wall. </a:t>
            </a:r>
          </a:p>
          <a:p>
            <a:r>
              <a:rPr lang="en-US" dirty="0" smtClean="0"/>
              <a:t>A berry aneurysm is a small spherical dilation usually found in the circle of Willis in the cerebral circulation. </a:t>
            </a:r>
          </a:p>
          <a:p>
            <a:r>
              <a:rPr lang="en-US" dirty="0" smtClean="0"/>
              <a:t>The most serious consequence of thoracic and abdominal aortic aneurysms is rupture. </a:t>
            </a:r>
          </a:p>
          <a:p>
            <a:r>
              <a:rPr lang="en-US" dirty="0" smtClean="0"/>
              <a:t>A dissecting aneurysm is an acute, life-threatening condition. It involves tearing (dissection) of the tunica </a:t>
            </a:r>
            <a:r>
              <a:rPr lang="en-US" dirty="0" err="1" smtClean="0"/>
              <a:t>intima</a:t>
            </a:r>
            <a:r>
              <a:rPr lang="en-US" dirty="0" smtClean="0"/>
              <a:t>, which allows formation of a blood- filled channel between the layers of the vessel and reduces blood flow through the vessel’s true lumen.</a:t>
            </a:r>
            <a:endParaRPr lang="ar-SA"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Aneurysms</a:t>
            </a:r>
          </a:p>
        </p:txBody>
      </p:sp>
      <p:pic>
        <p:nvPicPr>
          <p:cNvPr id="2050" name="Picture 2" descr="ÙØªÙØ¬Ø© Ø¨Ø­Ø« Ø§ÙØµÙØ± Ø¹Ù âªAneurysmsâ¬â"/>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933" y="1676400"/>
            <a:ext cx="4440867" cy="4191001"/>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ÙØªÙØ¬Ø© Ø¨Ø­Ø« Ø§ÙØµÙØ± Ø¹Ù âªaortic dissectionâ¬â"/>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19600" y="1676400"/>
            <a:ext cx="4572000" cy="4572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442026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Blood Pressure</a:t>
            </a:r>
            <a:endParaRPr lang="ar-SA" dirty="0"/>
          </a:p>
        </p:txBody>
      </p:sp>
      <p:sp>
        <p:nvSpPr>
          <p:cNvPr id="3" name="Content Placeholder 2"/>
          <p:cNvSpPr>
            <a:spLocks noGrp="1"/>
          </p:cNvSpPr>
          <p:nvPr>
            <p:ph idx="1"/>
          </p:nvPr>
        </p:nvSpPr>
        <p:spPr/>
        <p:txBody>
          <a:bodyPr>
            <a:normAutofit fontScale="92500"/>
          </a:bodyPr>
          <a:lstStyle/>
          <a:p>
            <a:r>
              <a:rPr lang="en-US" dirty="0" smtClean="0"/>
              <a:t>Arterial blood pressure reflects the rhythmic ejection of blood from the left ventricle, rising as the ventricle contracts and falling as it relaxes.</a:t>
            </a:r>
          </a:p>
          <a:p>
            <a:r>
              <a:rPr lang="en-US" dirty="0"/>
              <a:t>T</a:t>
            </a:r>
            <a:r>
              <a:rPr lang="en-US" dirty="0" smtClean="0"/>
              <a:t>he systolic blood pressure or highest pressure representing the amount of blood that is ejected from the heart with each beat and the diastolic pressure or lowest pressure representing the energy that has been stored in the large arteries during systole.</a:t>
            </a:r>
            <a:endParaRPr lang="ar-SA"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Hypertension</a:t>
            </a:r>
            <a:endParaRPr lang="ar-SA" dirty="0"/>
          </a:p>
        </p:txBody>
      </p:sp>
      <p:sp>
        <p:nvSpPr>
          <p:cNvPr id="3" name="Content Placeholder 2"/>
          <p:cNvSpPr>
            <a:spLocks noGrp="1"/>
          </p:cNvSpPr>
          <p:nvPr>
            <p:ph idx="1"/>
          </p:nvPr>
        </p:nvSpPr>
        <p:spPr/>
        <p:txBody>
          <a:bodyPr>
            <a:normAutofit/>
          </a:bodyPr>
          <a:lstStyle/>
          <a:p>
            <a:r>
              <a:rPr lang="en-US" dirty="0" smtClean="0"/>
              <a:t>Hypertension, which represents an elevation in systolic and/or diastolic blood pressure, is one of the most common health problems. </a:t>
            </a:r>
          </a:p>
          <a:p>
            <a:r>
              <a:rPr lang="en-US" dirty="0" smtClean="0"/>
              <a:t>It may occur as a primary disorder or as a sign of some other </a:t>
            </a:r>
            <a:r>
              <a:rPr lang="pt-BR" dirty="0" smtClean="0"/>
              <a:t>disorder, such as kidney disease (i.e., secondary </a:t>
            </a:r>
            <a:r>
              <a:rPr lang="en-US" dirty="0" smtClean="0"/>
              <a:t>hypertension).</a:t>
            </a:r>
            <a:endParaRPr lang="ar-SA"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Hypertension</a:t>
            </a:r>
            <a:endParaRPr lang="ar-SA" dirty="0"/>
          </a:p>
        </p:txBody>
      </p:sp>
      <p:sp>
        <p:nvSpPr>
          <p:cNvPr id="3" name="Content Placeholder 2"/>
          <p:cNvSpPr>
            <a:spLocks noGrp="1"/>
          </p:cNvSpPr>
          <p:nvPr>
            <p:ph idx="1"/>
          </p:nvPr>
        </p:nvSpPr>
        <p:spPr/>
        <p:txBody>
          <a:bodyPr>
            <a:normAutofit/>
          </a:bodyPr>
          <a:lstStyle/>
          <a:p>
            <a:r>
              <a:rPr lang="en-US" dirty="0" smtClean="0"/>
              <a:t>The pathogenesis of primary hypertension is thought to include constitutional and environmental factors involving the kidney and its role in regulating extracellular fluid volume, intracellular sodium and calcium levels, sympathetic nervous system activity, and regulation of the </a:t>
            </a:r>
            <a:r>
              <a:rPr lang="en-US" dirty="0" err="1" smtClean="0"/>
              <a:t>renin-angiotensin-aldosterone</a:t>
            </a:r>
            <a:r>
              <a:rPr lang="en-US" dirty="0" smtClean="0"/>
              <a:t> system.</a:t>
            </a:r>
            <a:endParaRPr lang="ar-SA"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Hypertension</a:t>
            </a:r>
            <a:endParaRPr lang="ar-SA" dirty="0"/>
          </a:p>
        </p:txBody>
      </p:sp>
      <p:sp>
        <p:nvSpPr>
          <p:cNvPr id="3" name="Content Placeholder 2"/>
          <p:cNvSpPr>
            <a:spLocks noGrp="1"/>
          </p:cNvSpPr>
          <p:nvPr>
            <p:ph idx="1"/>
          </p:nvPr>
        </p:nvSpPr>
        <p:spPr/>
        <p:txBody>
          <a:bodyPr>
            <a:normAutofit/>
          </a:bodyPr>
          <a:lstStyle/>
          <a:p>
            <a:r>
              <a:rPr lang="en-US" dirty="0" smtClean="0"/>
              <a:t>Uncontrolled hypertension increases the risk of heart disease, renal complications, retinopathy, and stroke. </a:t>
            </a:r>
          </a:p>
          <a:p>
            <a:r>
              <a:rPr lang="en-US" dirty="0" smtClean="0">
                <a:solidFill>
                  <a:srgbClr val="FF0000"/>
                </a:solidFill>
              </a:rPr>
              <a:t>Treatment of primary hypertension focuses on </a:t>
            </a:r>
            <a:r>
              <a:rPr lang="en-US" dirty="0" err="1" smtClean="0">
                <a:solidFill>
                  <a:srgbClr val="FF0000"/>
                </a:solidFill>
              </a:rPr>
              <a:t>nonpharmacologic</a:t>
            </a:r>
            <a:r>
              <a:rPr lang="en-US" dirty="0" smtClean="0">
                <a:solidFill>
                  <a:srgbClr val="FF0000"/>
                </a:solidFill>
              </a:rPr>
              <a:t> methods such as weight reduction, reduction of sodium intake, and </a:t>
            </a:r>
            <a:r>
              <a:rPr lang="pt-BR" dirty="0" smtClean="0">
                <a:solidFill>
                  <a:srgbClr val="FF0000"/>
                </a:solidFill>
              </a:rPr>
              <a:t>regular physical activity.</a:t>
            </a:r>
            <a:endParaRPr lang="ar-SA" dirty="0">
              <a:solidFill>
                <a:srgbClr val="FF0000"/>
              </a:solidFill>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Hypertension</a:t>
            </a:r>
            <a:endParaRPr lang="ar-SA" dirty="0"/>
          </a:p>
        </p:txBody>
      </p:sp>
      <p:sp>
        <p:nvSpPr>
          <p:cNvPr id="3" name="Content Placeholder 2"/>
          <p:cNvSpPr>
            <a:spLocks noGrp="1"/>
          </p:cNvSpPr>
          <p:nvPr>
            <p:ph idx="1"/>
          </p:nvPr>
        </p:nvSpPr>
        <p:spPr/>
        <p:txBody>
          <a:bodyPr>
            <a:normAutofit/>
          </a:bodyPr>
          <a:lstStyle/>
          <a:p>
            <a:r>
              <a:rPr lang="en-US" dirty="0" smtClean="0"/>
              <a:t>Preeclampsia–</a:t>
            </a:r>
            <a:r>
              <a:rPr lang="en-US" dirty="0" err="1" smtClean="0"/>
              <a:t>eclampsia</a:t>
            </a:r>
            <a:r>
              <a:rPr lang="en-US" dirty="0" smtClean="0"/>
              <a:t> is hypertension that develops after 20 weeks ’ gestation and is accompanied by proteinuria, posing a particular threat to the mother and the fetus. </a:t>
            </a:r>
          </a:p>
          <a:p>
            <a:r>
              <a:rPr lang="en-US" dirty="0" smtClean="0"/>
              <a:t>Chronic hypertension is hypertension that is present before 20 weeks’ gestation.</a:t>
            </a:r>
            <a:endParaRPr lang="ar-SA"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Hypertension</a:t>
            </a:r>
            <a:endParaRPr lang="ar-SA" dirty="0"/>
          </a:p>
        </p:txBody>
      </p:sp>
      <p:sp>
        <p:nvSpPr>
          <p:cNvPr id="3" name="Content Placeholder 2"/>
          <p:cNvSpPr>
            <a:spLocks noGrp="1"/>
          </p:cNvSpPr>
          <p:nvPr>
            <p:ph idx="1"/>
          </p:nvPr>
        </p:nvSpPr>
        <p:spPr/>
        <p:txBody>
          <a:bodyPr/>
          <a:lstStyle/>
          <a:p>
            <a:r>
              <a:rPr lang="en-US" dirty="0" smtClean="0"/>
              <a:t>Blood pressure is known to increase from infancy through late adolescence. </a:t>
            </a:r>
          </a:p>
          <a:p>
            <a:r>
              <a:rPr lang="en-US" dirty="0" smtClean="0"/>
              <a:t>Among infants and children, secondary hypertension is the most common form of high blood pressure. </a:t>
            </a:r>
            <a:endParaRPr lang="ar-SA"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Systolic Hypertension</a:t>
            </a:r>
            <a:endParaRPr lang="ar-SA" dirty="0"/>
          </a:p>
        </p:txBody>
      </p:sp>
      <p:sp>
        <p:nvSpPr>
          <p:cNvPr id="3" name="Content Placeholder 2"/>
          <p:cNvSpPr>
            <a:spLocks noGrp="1"/>
          </p:cNvSpPr>
          <p:nvPr>
            <p:ph idx="1"/>
          </p:nvPr>
        </p:nvSpPr>
        <p:spPr/>
        <p:txBody>
          <a:bodyPr>
            <a:normAutofit fontScale="92500" lnSpcReduction="10000"/>
          </a:bodyPr>
          <a:lstStyle/>
          <a:p>
            <a:r>
              <a:rPr lang="en-US" dirty="0" smtClean="0"/>
              <a:t>Isolated systolic hypertension, the most common type of hypertension in the elderly, represents the effects of aging on the </a:t>
            </a:r>
            <a:r>
              <a:rPr lang="en-US" dirty="0" err="1" smtClean="0"/>
              <a:t>distensibility</a:t>
            </a:r>
            <a:r>
              <a:rPr lang="en-US" dirty="0" smtClean="0"/>
              <a:t> of the aorta and its ability to stretch and accommodate blood being ejected from the left heart during systole. </a:t>
            </a:r>
          </a:p>
          <a:p>
            <a:r>
              <a:rPr lang="en-US" dirty="0" smtClean="0"/>
              <a:t>Untreated systolic hypertension is recognized as an important risk factor for stroke and other cardiovascular morbidity and mortality in older persons.</a:t>
            </a:r>
            <a:endParaRPr lang="ar-SA"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Pulmonary &amp; Systemic Circulation</a:t>
            </a:r>
            <a:endParaRPr lang="ar-SA" dirty="0"/>
          </a:p>
        </p:txBody>
      </p:sp>
      <p:sp>
        <p:nvSpPr>
          <p:cNvPr id="3" name="Content Placeholder 2"/>
          <p:cNvSpPr>
            <a:spLocks noGrp="1"/>
          </p:cNvSpPr>
          <p:nvPr>
            <p:ph idx="1"/>
          </p:nvPr>
        </p:nvSpPr>
        <p:spPr/>
        <p:txBody>
          <a:bodyPr>
            <a:normAutofit fontScale="85000" lnSpcReduction="20000"/>
          </a:bodyPr>
          <a:lstStyle/>
          <a:p>
            <a:r>
              <a:rPr lang="pt-BR" dirty="0" smtClean="0"/>
              <a:t>Blood flow in the circulatory system depends on </a:t>
            </a:r>
            <a:r>
              <a:rPr lang="en-US" dirty="0" smtClean="0"/>
              <a:t>a </a:t>
            </a:r>
            <a:r>
              <a:rPr lang="en-US" dirty="0" smtClean="0">
                <a:solidFill>
                  <a:srgbClr val="FF0000"/>
                </a:solidFill>
              </a:rPr>
              <a:t>blood volume </a:t>
            </a:r>
            <a:r>
              <a:rPr lang="en-US" dirty="0" smtClean="0"/>
              <a:t>that is sufficient to fill the blood vessels and a </a:t>
            </a:r>
            <a:r>
              <a:rPr lang="en-US" dirty="0" smtClean="0">
                <a:solidFill>
                  <a:srgbClr val="FF0000"/>
                </a:solidFill>
              </a:rPr>
              <a:t>pressure difference </a:t>
            </a:r>
            <a:r>
              <a:rPr lang="en-US" dirty="0" smtClean="0"/>
              <a:t>across the system that provides the force that is needed to move blood forward. </a:t>
            </a:r>
          </a:p>
          <a:p>
            <a:r>
              <a:rPr lang="en-US" dirty="0" smtClean="0"/>
              <a:t>The venous system, which is a low pressure system designed to collect and return blood to the heart, contains about two-thirds of the blood; the arterial system, which is a high pressure distributive system, contains about one-sixth of the blood; and the capillaries, which have the lowest pressure and function as an exchange system for gases, nutrients , and wastes, contain the least amount of blood.</a:t>
            </a:r>
            <a:endParaRPr lang="ar-SA"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Orthostatic </a:t>
            </a:r>
            <a:r>
              <a:rPr lang="en-US" dirty="0" smtClean="0"/>
              <a:t>Hypotension</a:t>
            </a:r>
            <a:endParaRPr lang="ar-SA" dirty="0"/>
          </a:p>
        </p:txBody>
      </p:sp>
      <p:sp>
        <p:nvSpPr>
          <p:cNvPr id="3" name="Content Placeholder 2"/>
          <p:cNvSpPr>
            <a:spLocks noGrp="1"/>
          </p:cNvSpPr>
          <p:nvPr>
            <p:ph idx="1"/>
          </p:nvPr>
        </p:nvSpPr>
        <p:spPr/>
        <p:txBody>
          <a:bodyPr>
            <a:normAutofit fontScale="85000" lnSpcReduction="20000"/>
          </a:bodyPr>
          <a:lstStyle/>
          <a:p>
            <a:r>
              <a:rPr lang="en-US" dirty="0" smtClean="0"/>
              <a:t>Orthostatic hypotension, which is an abnormal decrease in systolic and diastolic blood pressures that occurs on assumption of the upright position, is an important consideration in the occurrence of dizziness and syncope. </a:t>
            </a:r>
          </a:p>
          <a:p>
            <a:r>
              <a:rPr lang="en-US" dirty="0" smtClean="0"/>
              <a:t>Among the factors that contribute to its occurrence are decreased fluid volume, medications , aging, defective function of the autonomic nervous system, and the effects of immobility. </a:t>
            </a:r>
          </a:p>
          <a:p>
            <a:r>
              <a:rPr lang="en-US" dirty="0" smtClean="0"/>
              <a:t>Treatment includes correcting the reversible causes and assisting the person to compensate for the disorder and prevent falls and injuries.</a:t>
            </a:r>
            <a:endParaRPr lang="ar-SA"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Venous System</a:t>
            </a:r>
            <a:endParaRPr lang="ar-SA" dirty="0"/>
          </a:p>
        </p:txBody>
      </p:sp>
      <p:sp>
        <p:nvSpPr>
          <p:cNvPr id="3" name="Content Placeholder 2"/>
          <p:cNvSpPr>
            <a:spLocks noGrp="1"/>
          </p:cNvSpPr>
          <p:nvPr>
            <p:ph idx="1"/>
          </p:nvPr>
        </p:nvSpPr>
        <p:spPr/>
        <p:txBody>
          <a:bodyPr>
            <a:normAutofit/>
          </a:bodyPr>
          <a:lstStyle/>
          <a:p>
            <a:r>
              <a:rPr lang="en-US" dirty="0" smtClean="0"/>
              <a:t>Veins are thin-walled, distensible vessels that collect blood from the tissues and return it to the heart. </a:t>
            </a:r>
          </a:p>
          <a:p>
            <a:r>
              <a:rPr lang="en-US" dirty="0" smtClean="0"/>
              <a:t>The venous system is a low-pressure system that relies on the pumping action of the skeletal muscles to move blood forward and the presence of venous valves to prevent retrograde flow.</a:t>
            </a:r>
            <a:endParaRPr lang="ar-SA"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Venous System</a:t>
            </a:r>
            <a:endParaRPr lang="ar-SA" dirty="0"/>
          </a:p>
        </p:txBody>
      </p:sp>
      <p:sp>
        <p:nvSpPr>
          <p:cNvPr id="3" name="Content Placeholder 2"/>
          <p:cNvSpPr>
            <a:spLocks noGrp="1"/>
          </p:cNvSpPr>
          <p:nvPr>
            <p:ph idx="1"/>
          </p:nvPr>
        </p:nvSpPr>
        <p:spPr/>
        <p:txBody>
          <a:bodyPr>
            <a:normAutofit/>
          </a:bodyPr>
          <a:lstStyle/>
          <a:p>
            <a:r>
              <a:rPr lang="en-US" dirty="0" smtClean="0"/>
              <a:t>The storage function of the venous system renders it susceptible to venous insufficiency, stasis, and thrombus formation. </a:t>
            </a:r>
          </a:p>
          <a:p>
            <a:r>
              <a:rPr lang="en-US" dirty="0" smtClean="0"/>
              <a:t>Disorders of the venous system produce congestion of the affected tissues and predispose to clot formation because of stagnation of flow and activation of the clotting system.</a:t>
            </a:r>
            <a:endParaRPr lang="ar-SA"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dirty="0" smtClean="0"/>
              <a:t>Varicose Veins</a:t>
            </a:r>
            <a:endParaRPr lang="ar-SA" dirty="0"/>
          </a:p>
        </p:txBody>
      </p:sp>
      <p:sp>
        <p:nvSpPr>
          <p:cNvPr id="3" name="Content Placeholder 2"/>
          <p:cNvSpPr>
            <a:spLocks noGrp="1"/>
          </p:cNvSpPr>
          <p:nvPr>
            <p:ph idx="1"/>
          </p:nvPr>
        </p:nvSpPr>
        <p:spPr/>
        <p:txBody>
          <a:bodyPr/>
          <a:lstStyle/>
          <a:p>
            <a:r>
              <a:rPr lang="es-ES" dirty="0" smtClean="0"/>
              <a:t>Varicose veins are dilated and </a:t>
            </a:r>
            <a:r>
              <a:rPr lang="es-ES" dirty="0" err="1" smtClean="0"/>
              <a:t>tortuous</a:t>
            </a:r>
            <a:r>
              <a:rPr lang="es-ES" dirty="0" smtClean="0"/>
              <a:t> veins </a:t>
            </a:r>
            <a:r>
              <a:rPr lang="en-US" dirty="0" smtClean="0"/>
              <a:t>that result from a sustained increase in pressure that causes the venous valves to become incompetent, allowing for reflux of blood and vein engorgement.</a:t>
            </a:r>
            <a:endParaRPr lang="ar-SA"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Venous Insufficiency</a:t>
            </a:r>
            <a:endParaRPr lang="ar-SA" dirty="0"/>
          </a:p>
        </p:txBody>
      </p:sp>
      <p:sp>
        <p:nvSpPr>
          <p:cNvPr id="3" name="Content Placeholder 2"/>
          <p:cNvSpPr>
            <a:spLocks noGrp="1"/>
          </p:cNvSpPr>
          <p:nvPr>
            <p:ph idx="1"/>
          </p:nvPr>
        </p:nvSpPr>
        <p:spPr/>
        <p:txBody>
          <a:bodyPr/>
          <a:lstStyle/>
          <a:p>
            <a:r>
              <a:rPr lang="en-US" dirty="0" smtClean="0"/>
              <a:t>Venous insufficiency, which is associated with stasis dermatitis and venous ulcers, reflects chronic venous stasis resulting from </a:t>
            </a:r>
            <a:r>
              <a:rPr lang="en-US" dirty="0" err="1" smtClean="0"/>
              <a:t>valvular</a:t>
            </a:r>
            <a:r>
              <a:rPr lang="en-US" dirty="0" smtClean="0"/>
              <a:t> incompetence.</a:t>
            </a:r>
            <a:endParaRPr lang="ar-SA"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Thrombophlebitis</a:t>
            </a:r>
            <a:endParaRPr lang="ar-SA" dirty="0"/>
          </a:p>
        </p:txBody>
      </p:sp>
      <p:sp>
        <p:nvSpPr>
          <p:cNvPr id="3" name="Content Placeholder 2"/>
          <p:cNvSpPr>
            <a:spLocks noGrp="1"/>
          </p:cNvSpPr>
          <p:nvPr>
            <p:ph idx="1"/>
          </p:nvPr>
        </p:nvSpPr>
        <p:spPr/>
        <p:txBody>
          <a:bodyPr>
            <a:normAutofit/>
          </a:bodyPr>
          <a:lstStyle/>
          <a:p>
            <a:r>
              <a:rPr lang="en-US" dirty="0" smtClean="0"/>
              <a:t>Thrombophlebitis refers to thrombus formation in a vein and the accompanying inflammatory response in the vessel wall as a result of conditions that obstruct or slow blood flow, increase the activity of the coagulation system, or cause vessel injury. </a:t>
            </a:r>
          </a:p>
          <a:p>
            <a:r>
              <a:rPr lang="en-US" dirty="0" smtClean="0">
                <a:solidFill>
                  <a:srgbClr val="FF0000"/>
                </a:solidFill>
              </a:rPr>
              <a:t>Deep vein thrombosis may be a precursor to pulmonary embolism.</a:t>
            </a:r>
            <a:endParaRPr lang="ar-SA" dirty="0">
              <a:solidFill>
                <a:srgbClr val="FF0000"/>
              </a:solidFill>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71600"/>
            <a:ext cx="8229600" cy="1143000"/>
          </a:xfrm>
        </p:spPr>
        <p:txBody>
          <a:bodyPr/>
          <a:lstStyle/>
          <a:p>
            <a:r>
              <a:rPr lang="en-US" dirty="0" smtClean="0"/>
              <a:t>Disorders of Cardiac Function</a:t>
            </a:r>
            <a:endParaRPr lang="ar-SA"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Coronary Artery Disease (CAD)</a:t>
            </a:r>
            <a:endParaRPr lang="ar-SA" dirty="0"/>
          </a:p>
        </p:txBody>
      </p:sp>
      <p:sp>
        <p:nvSpPr>
          <p:cNvPr id="3" name="Content Placeholder 2"/>
          <p:cNvSpPr>
            <a:spLocks noGrp="1"/>
          </p:cNvSpPr>
          <p:nvPr>
            <p:ph idx="1"/>
          </p:nvPr>
        </p:nvSpPr>
        <p:spPr/>
        <p:txBody>
          <a:bodyPr/>
          <a:lstStyle/>
          <a:p>
            <a:r>
              <a:rPr lang="en-US" dirty="0" smtClean="0"/>
              <a:t>Coronary artery disease is a disorder of impaired coronary blood flow, usually caused by atherosclerosis.</a:t>
            </a:r>
            <a:endParaRPr lang="ar-SA"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Acute Coronary Syndromes (ACS)</a:t>
            </a:r>
            <a:endParaRPr lang="ar-SA" dirty="0"/>
          </a:p>
        </p:txBody>
      </p:sp>
      <p:sp>
        <p:nvSpPr>
          <p:cNvPr id="3" name="Content Placeholder 2"/>
          <p:cNvSpPr>
            <a:spLocks noGrp="1"/>
          </p:cNvSpPr>
          <p:nvPr>
            <p:ph idx="1"/>
          </p:nvPr>
        </p:nvSpPr>
        <p:spPr/>
        <p:txBody>
          <a:bodyPr>
            <a:normAutofit fontScale="92500" lnSpcReduction="10000"/>
          </a:bodyPr>
          <a:lstStyle/>
          <a:p>
            <a:r>
              <a:rPr lang="en-US" dirty="0" smtClean="0">
                <a:solidFill>
                  <a:srgbClr val="FF0000"/>
                </a:solidFill>
              </a:rPr>
              <a:t>The acute coronary syndromes (ACS) include unstable angina/non-ST elevation myocardial infarction (UA/NSTEMI) and ST elevation myocardial infarction (STEMI), </a:t>
            </a:r>
            <a:r>
              <a:rPr lang="en-US" dirty="0" smtClean="0"/>
              <a:t>which differ in severity based on the absence or presence of electrocardiograph ST segment changes.</a:t>
            </a:r>
          </a:p>
          <a:p>
            <a:r>
              <a:rPr lang="en-US" dirty="0" smtClean="0"/>
              <a:t>Serum biomarkers, which are useful tools for predicting the extent and progress of MI, represent intracellular contents of necrotic cells that have diffused into the blood.</a:t>
            </a:r>
            <a:endParaRPr lang="ar-SA"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ACS</a:t>
            </a:r>
            <a:endParaRPr lang="ar-SA" dirty="0"/>
          </a:p>
        </p:txBody>
      </p:sp>
      <p:sp>
        <p:nvSpPr>
          <p:cNvPr id="3" name="Content Placeholder 2"/>
          <p:cNvSpPr>
            <a:spLocks noGrp="1"/>
          </p:cNvSpPr>
          <p:nvPr>
            <p:ph idx="1"/>
          </p:nvPr>
        </p:nvSpPr>
        <p:spPr/>
        <p:txBody>
          <a:bodyPr/>
          <a:lstStyle/>
          <a:p>
            <a:r>
              <a:rPr lang="en-US" dirty="0" smtClean="0"/>
              <a:t>Unstable angina /NSTEMI is an accelerated form of angina that is caused by subtotal or intermittent coronary occlusion.</a:t>
            </a:r>
            <a:endParaRPr lang="ar-SA"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Principles of Blood Flow</a:t>
            </a:r>
            <a:endParaRPr lang="ar-SA" dirty="0"/>
          </a:p>
        </p:txBody>
      </p:sp>
      <p:sp>
        <p:nvSpPr>
          <p:cNvPr id="3" name="Content Placeholder 2"/>
          <p:cNvSpPr>
            <a:spLocks noGrp="1"/>
          </p:cNvSpPr>
          <p:nvPr>
            <p:ph idx="1"/>
          </p:nvPr>
        </p:nvSpPr>
        <p:spPr/>
        <p:txBody>
          <a:bodyPr>
            <a:normAutofit fontScale="85000" lnSpcReduction="10000"/>
          </a:bodyPr>
          <a:lstStyle/>
          <a:p>
            <a:r>
              <a:rPr lang="en-US" dirty="0" smtClean="0"/>
              <a:t>Blood flow is determined largely by the pressure difference between the two ends of a vessel or group of vessels and the resistance that the blood must overcome as it moves through the vessel or vessels. </a:t>
            </a:r>
          </a:p>
          <a:p>
            <a:r>
              <a:rPr lang="en-US" dirty="0" smtClean="0"/>
              <a:t>The resistance or opposition to blood flow, which is directly related to the viscosity of the blood as determined by the percentage of red blood cells and inversely related to the fourth power of the vessel radius, increases as the viscosity of the blood increases and decreases as the radius of a vessel increases and vice versa.</a:t>
            </a:r>
            <a:endParaRPr lang="ar-SA"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ACS</a:t>
            </a:r>
            <a:endParaRPr lang="ar-SA" dirty="0"/>
          </a:p>
        </p:txBody>
      </p:sp>
      <p:sp>
        <p:nvSpPr>
          <p:cNvPr id="3" name="Content Placeholder 2"/>
          <p:cNvSpPr>
            <a:spLocks noGrp="1"/>
          </p:cNvSpPr>
          <p:nvPr>
            <p:ph idx="1"/>
          </p:nvPr>
        </p:nvSpPr>
        <p:spPr/>
        <p:txBody>
          <a:bodyPr/>
          <a:lstStyle/>
          <a:p>
            <a:r>
              <a:rPr lang="en-US" dirty="0" smtClean="0"/>
              <a:t>Acute STEMI, also known as heart attack, refers to the ischemic death of myocardial tissue associated with obstructed blood flow in the coronary arteries, potentially fatal arrhythmias, and other adverse cardiac events.</a:t>
            </a:r>
            <a:endParaRPr lang="ar-SA" dirty="0"/>
          </a:p>
        </p:txBody>
      </p:sp>
      <p:pic>
        <p:nvPicPr>
          <p:cNvPr id="1026" name="Picture 2" descr="Acute coronary syndrome - Wikipedi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15448" y="4343400"/>
            <a:ext cx="3528552" cy="25146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Ischemic Heart Diseases</a:t>
            </a:r>
            <a:endParaRPr lang="ar-SA" dirty="0"/>
          </a:p>
        </p:txBody>
      </p:sp>
      <p:sp>
        <p:nvSpPr>
          <p:cNvPr id="3" name="Content Placeholder 2"/>
          <p:cNvSpPr>
            <a:spLocks noGrp="1"/>
          </p:cNvSpPr>
          <p:nvPr>
            <p:ph idx="1"/>
          </p:nvPr>
        </p:nvSpPr>
        <p:spPr/>
        <p:txBody>
          <a:bodyPr>
            <a:normAutofit fontScale="92500" lnSpcReduction="20000"/>
          </a:bodyPr>
          <a:lstStyle/>
          <a:p>
            <a:r>
              <a:rPr lang="en-US" dirty="0" smtClean="0"/>
              <a:t>The chronic ischemic heart diseases include chronic stable angina, variant (</a:t>
            </a:r>
            <a:r>
              <a:rPr lang="en-US" dirty="0" err="1" smtClean="0"/>
              <a:t>vasospastic</a:t>
            </a:r>
            <a:r>
              <a:rPr lang="en-US" dirty="0" smtClean="0"/>
              <a:t>) angina, and silent myocardial ischemia. </a:t>
            </a:r>
          </a:p>
          <a:p>
            <a:r>
              <a:rPr lang="en-US" dirty="0" smtClean="0"/>
              <a:t>Chronic stable angina is associated with a fixed atherosclerotic obstruction and pain that is precipitated by increased work demands on the heart and relieved by rest. </a:t>
            </a:r>
          </a:p>
          <a:p>
            <a:r>
              <a:rPr lang="en-US" dirty="0" smtClean="0"/>
              <a:t>Variant angina results from spasms of the coronary arteries or other dysfunctions. </a:t>
            </a:r>
          </a:p>
          <a:p>
            <a:r>
              <a:rPr lang="en-US" dirty="0" smtClean="0"/>
              <a:t>Silent myocardial ischemia occurs without symptoms.</a:t>
            </a:r>
            <a:endParaRPr lang="ar-SA"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Infective Endocarditis</a:t>
            </a:r>
            <a:endParaRPr lang="ar-SA" dirty="0"/>
          </a:p>
        </p:txBody>
      </p:sp>
      <p:sp>
        <p:nvSpPr>
          <p:cNvPr id="3" name="Content Placeholder 2"/>
          <p:cNvSpPr>
            <a:spLocks noGrp="1"/>
          </p:cNvSpPr>
          <p:nvPr>
            <p:ph idx="1"/>
          </p:nvPr>
        </p:nvSpPr>
        <p:spPr/>
        <p:txBody>
          <a:bodyPr>
            <a:normAutofit fontScale="85000" lnSpcReduction="20000"/>
          </a:bodyPr>
          <a:lstStyle/>
          <a:p>
            <a:r>
              <a:rPr lang="en-US" dirty="0" smtClean="0">
                <a:solidFill>
                  <a:srgbClr val="FF0000"/>
                </a:solidFill>
              </a:rPr>
              <a:t>Infective endocarditis involves the invasion of the endocardium by pathogens that produce vegetative lesions on the </a:t>
            </a:r>
            <a:r>
              <a:rPr lang="en-US" dirty="0" err="1" smtClean="0">
                <a:solidFill>
                  <a:srgbClr val="FF0000"/>
                </a:solidFill>
              </a:rPr>
              <a:t>endocardial</a:t>
            </a:r>
            <a:r>
              <a:rPr lang="en-US" dirty="0" smtClean="0">
                <a:solidFill>
                  <a:srgbClr val="FF0000"/>
                </a:solidFill>
              </a:rPr>
              <a:t> surface. </a:t>
            </a:r>
          </a:p>
          <a:p>
            <a:r>
              <a:rPr lang="en-US" dirty="0" smtClean="0"/>
              <a:t>The loose organization of these lesions permits the organisms and fragments of the lesions to be disseminated throughout the systemic circulation. </a:t>
            </a:r>
          </a:p>
          <a:p>
            <a:r>
              <a:rPr lang="en-US" dirty="0" smtClean="0">
                <a:solidFill>
                  <a:srgbClr val="FF0000"/>
                </a:solidFill>
              </a:rPr>
              <a:t>Although several organisms can cause the condition, staphylococci have become the leading cause. </a:t>
            </a:r>
          </a:p>
          <a:p>
            <a:r>
              <a:rPr lang="en-US" dirty="0" smtClean="0">
                <a:solidFill>
                  <a:srgbClr val="FF0000"/>
                </a:solidFill>
              </a:rPr>
              <a:t>Treatment of infective endocarditis focuses on identifying and eliminating the causative microorganism, minimizing the residual cardiac effects, and treating the pathologic effect of emboli.</a:t>
            </a:r>
            <a:endParaRPr lang="ar-SA" dirty="0">
              <a:solidFill>
                <a:srgbClr val="FF0000"/>
              </a:solidFill>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Rheumatic </a:t>
            </a:r>
            <a:r>
              <a:rPr lang="en-US" dirty="0" smtClean="0"/>
              <a:t>Fever</a:t>
            </a:r>
            <a:endParaRPr lang="ar-SA" dirty="0"/>
          </a:p>
        </p:txBody>
      </p:sp>
      <p:sp>
        <p:nvSpPr>
          <p:cNvPr id="3" name="Content Placeholder 2"/>
          <p:cNvSpPr>
            <a:spLocks noGrp="1"/>
          </p:cNvSpPr>
          <p:nvPr>
            <p:ph idx="1"/>
          </p:nvPr>
        </p:nvSpPr>
        <p:spPr/>
        <p:txBody>
          <a:bodyPr>
            <a:normAutofit/>
          </a:bodyPr>
          <a:lstStyle/>
          <a:p>
            <a:r>
              <a:rPr lang="en-US" dirty="0" smtClean="0"/>
              <a:t>Rheumatic fever, an immune-mediated, multisystem inflammatory disease associated with group A (β-hemolytic) streptococcal pharyngitis, can result in serious and disabling impairment of the heart valves. </a:t>
            </a:r>
          </a:p>
          <a:p>
            <a:r>
              <a:rPr lang="en-US" dirty="0" smtClean="0">
                <a:solidFill>
                  <a:srgbClr val="FF0000"/>
                </a:solidFill>
              </a:rPr>
              <a:t>Primary and secondary prevention strategies focus on appropriate antibiotic therapy.</a:t>
            </a:r>
            <a:endParaRPr lang="ar-SA" dirty="0">
              <a:solidFill>
                <a:srgbClr val="FF0000"/>
              </a:solidFill>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Dysfunction of </a:t>
            </a:r>
            <a:r>
              <a:rPr lang="en-US" dirty="0"/>
              <a:t>t</a:t>
            </a:r>
            <a:r>
              <a:rPr lang="en-US" dirty="0" smtClean="0"/>
              <a:t>he Heart Valves</a:t>
            </a:r>
            <a:endParaRPr lang="ar-SA" dirty="0"/>
          </a:p>
        </p:txBody>
      </p:sp>
      <p:sp>
        <p:nvSpPr>
          <p:cNvPr id="3" name="Content Placeholder 2"/>
          <p:cNvSpPr>
            <a:spLocks noGrp="1"/>
          </p:cNvSpPr>
          <p:nvPr>
            <p:ph idx="1"/>
          </p:nvPr>
        </p:nvSpPr>
        <p:spPr/>
        <p:txBody>
          <a:bodyPr>
            <a:normAutofit fontScale="70000" lnSpcReduction="20000"/>
          </a:bodyPr>
          <a:lstStyle/>
          <a:p>
            <a:r>
              <a:rPr lang="en-US" dirty="0" smtClean="0"/>
              <a:t>Dysfunction of the heart valves can result from a number of disorders, including congenital defects, rheumatic heart disease, trauma, ischemic heart disease, degenerative changes, and inflammation. </a:t>
            </a:r>
          </a:p>
          <a:p>
            <a:r>
              <a:rPr lang="en-US" dirty="0" err="1" smtClean="0"/>
              <a:t>Valvular</a:t>
            </a:r>
            <a:r>
              <a:rPr lang="en-US" dirty="0" smtClean="0"/>
              <a:t> heart disease causes disturbances of blood flow. </a:t>
            </a:r>
          </a:p>
          <a:p>
            <a:r>
              <a:rPr lang="en-US" dirty="0" smtClean="0">
                <a:solidFill>
                  <a:srgbClr val="FF0000"/>
                </a:solidFill>
              </a:rPr>
              <a:t>A </a:t>
            </a:r>
            <a:r>
              <a:rPr lang="en-US" dirty="0" err="1" smtClean="0">
                <a:solidFill>
                  <a:srgbClr val="FF0000"/>
                </a:solidFill>
              </a:rPr>
              <a:t>stenotic</a:t>
            </a:r>
            <a:r>
              <a:rPr lang="en-US" dirty="0" smtClean="0">
                <a:solidFill>
                  <a:srgbClr val="FF0000"/>
                </a:solidFill>
              </a:rPr>
              <a:t> </a:t>
            </a:r>
            <a:r>
              <a:rPr lang="en-US" dirty="0" err="1" smtClean="0">
                <a:solidFill>
                  <a:srgbClr val="FF0000"/>
                </a:solidFill>
              </a:rPr>
              <a:t>valvular</a:t>
            </a:r>
            <a:r>
              <a:rPr lang="en-US" dirty="0" smtClean="0">
                <a:solidFill>
                  <a:srgbClr val="FF0000"/>
                </a:solidFill>
              </a:rPr>
              <a:t> defect is one that causes a decrease in blood flow through a valve, resulting in impaired emptying and increased work demands on the heart chamber that pushes blood across the diseased valve. </a:t>
            </a:r>
          </a:p>
          <a:p>
            <a:r>
              <a:rPr lang="en-US" dirty="0" smtClean="0">
                <a:solidFill>
                  <a:srgbClr val="FF0000"/>
                </a:solidFill>
              </a:rPr>
              <a:t>A </a:t>
            </a:r>
            <a:r>
              <a:rPr lang="en-US" dirty="0" err="1" smtClean="0">
                <a:solidFill>
                  <a:srgbClr val="FF0000"/>
                </a:solidFill>
              </a:rPr>
              <a:t>regurgitant</a:t>
            </a:r>
            <a:r>
              <a:rPr lang="en-US" dirty="0" smtClean="0">
                <a:solidFill>
                  <a:srgbClr val="FF0000"/>
                </a:solidFill>
              </a:rPr>
              <a:t> valve permits blood flow to continue despite closure of the valve. </a:t>
            </a:r>
          </a:p>
          <a:p>
            <a:r>
              <a:rPr lang="en-US" dirty="0" err="1" smtClean="0">
                <a:solidFill>
                  <a:srgbClr val="FF0000"/>
                </a:solidFill>
              </a:rPr>
              <a:t>Valvular</a:t>
            </a:r>
            <a:r>
              <a:rPr lang="en-US" dirty="0" smtClean="0">
                <a:solidFill>
                  <a:srgbClr val="FF0000"/>
                </a:solidFill>
              </a:rPr>
              <a:t> heart disorders produce blood flow turbulence and often are detected through heart sound heard during cardiac auscultation.</a:t>
            </a:r>
            <a:endParaRPr lang="ar-SA" dirty="0">
              <a:solidFill>
                <a:srgbClr val="FF0000"/>
              </a:solidFill>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Pericardial Disorders</a:t>
            </a:r>
            <a:endParaRPr lang="ar-SA" dirty="0"/>
          </a:p>
        </p:txBody>
      </p:sp>
      <p:sp>
        <p:nvSpPr>
          <p:cNvPr id="3" name="Content Placeholder 2"/>
          <p:cNvSpPr>
            <a:spLocks noGrp="1"/>
          </p:cNvSpPr>
          <p:nvPr>
            <p:ph idx="1"/>
          </p:nvPr>
        </p:nvSpPr>
        <p:spPr/>
        <p:txBody>
          <a:bodyPr/>
          <a:lstStyle/>
          <a:p>
            <a:r>
              <a:rPr lang="en-US" dirty="0" smtClean="0"/>
              <a:t>The major threat of pericardial disorders, which include acute and chronic or recurrent </a:t>
            </a:r>
            <a:r>
              <a:rPr lang="en-US" dirty="0" err="1" smtClean="0"/>
              <a:t>pericarditis</a:t>
            </a:r>
            <a:r>
              <a:rPr lang="en-US" dirty="0" smtClean="0"/>
              <a:t>, pericardial effusion, cardiac </a:t>
            </a:r>
            <a:r>
              <a:rPr lang="en-US" dirty="0" err="1" smtClean="0"/>
              <a:t>tamponade</a:t>
            </a:r>
            <a:r>
              <a:rPr lang="en-US" dirty="0" smtClean="0"/>
              <a:t>, and constrictive </a:t>
            </a:r>
            <a:r>
              <a:rPr lang="en-US" dirty="0" err="1" smtClean="0"/>
              <a:t>pericarditis</a:t>
            </a:r>
            <a:r>
              <a:rPr lang="en-US" dirty="0" smtClean="0"/>
              <a:t>, is compression of the heart chambers.</a:t>
            </a:r>
            <a:endParaRPr lang="ar-SA"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P</a:t>
            </a:r>
            <a:r>
              <a:rPr lang="en-US" dirty="0" smtClean="0"/>
              <a:t>ericarditis </a:t>
            </a:r>
            <a:endParaRPr lang="ar-SA" dirty="0"/>
          </a:p>
        </p:txBody>
      </p:sp>
      <p:sp>
        <p:nvSpPr>
          <p:cNvPr id="3" name="Content Placeholder 2"/>
          <p:cNvSpPr>
            <a:spLocks noGrp="1"/>
          </p:cNvSpPr>
          <p:nvPr>
            <p:ph idx="1"/>
          </p:nvPr>
        </p:nvSpPr>
        <p:spPr/>
        <p:txBody>
          <a:bodyPr>
            <a:normAutofit/>
          </a:bodyPr>
          <a:lstStyle/>
          <a:p>
            <a:r>
              <a:rPr lang="en-US" dirty="0" smtClean="0"/>
              <a:t>Acute pericarditis may be infectious in origin or it may be due to systemic diseases. </a:t>
            </a:r>
          </a:p>
          <a:p>
            <a:r>
              <a:rPr lang="en-US" dirty="0" smtClean="0"/>
              <a:t>It is characterized by </a:t>
            </a:r>
            <a:r>
              <a:rPr lang="en-US" dirty="0" err="1" smtClean="0"/>
              <a:t>pleuritic</a:t>
            </a:r>
            <a:r>
              <a:rPr lang="en-US" dirty="0" smtClean="0"/>
              <a:t> chest pain, fever, ECG changes , and pericardial friction rub. </a:t>
            </a:r>
          </a:p>
          <a:p>
            <a:r>
              <a:rPr lang="en-US" dirty="0" smtClean="0"/>
              <a:t>Recurrent pericarditis, which is usually associated with autoimmune disorders, often produces few symptoms.</a:t>
            </a:r>
            <a:endParaRPr lang="ar-SA"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Pericardial </a:t>
            </a:r>
            <a:r>
              <a:rPr lang="en-US" dirty="0" smtClean="0"/>
              <a:t>Effusion</a:t>
            </a:r>
            <a:endParaRPr lang="ar-SA" dirty="0"/>
          </a:p>
        </p:txBody>
      </p:sp>
      <p:sp>
        <p:nvSpPr>
          <p:cNvPr id="3" name="Content Placeholder 2"/>
          <p:cNvSpPr>
            <a:spLocks noGrp="1"/>
          </p:cNvSpPr>
          <p:nvPr>
            <p:ph idx="1"/>
          </p:nvPr>
        </p:nvSpPr>
        <p:spPr/>
        <p:txBody>
          <a:bodyPr>
            <a:normAutofit fontScale="92500" lnSpcReduction="10000"/>
          </a:bodyPr>
          <a:lstStyle/>
          <a:p>
            <a:r>
              <a:rPr lang="en-US" dirty="0" smtClean="0"/>
              <a:t>Pericardial effusion, either acute or chronic, refers to the accumulation of fluid or exudate in the pericardial cavity. </a:t>
            </a:r>
          </a:p>
          <a:p>
            <a:r>
              <a:rPr lang="en-US" dirty="0" smtClean="0"/>
              <a:t>It can increase intra cardiac pressure, compress the heart, and interfere with venous return to the heart. </a:t>
            </a:r>
          </a:p>
          <a:p>
            <a:r>
              <a:rPr lang="en-US" dirty="0" smtClean="0"/>
              <a:t>The amount of fluid or exudate, how quickly it accumulates, and the elasticity of the pericardium determine the effect the effusion has on cardiac function.</a:t>
            </a:r>
            <a:endParaRPr lang="ar-SA"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Cardiac </a:t>
            </a:r>
            <a:r>
              <a:rPr lang="en-US" dirty="0" smtClean="0"/>
              <a:t>Tamponade</a:t>
            </a:r>
            <a:endParaRPr lang="ar-SA" dirty="0"/>
          </a:p>
        </p:txBody>
      </p:sp>
      <p:sp>
        <p:nvSpPr>
          <p:cNvPr id="3" name="Content Placeholder 2"/>
          <p:cNvSpPr>
            <a:spLocks noGrp="1"/>
          </p:cNvSpPr>
          <p:nvPr>
            <p:ph idx="1"/>
          </p:nvPr>
        </p:nvSpPr>
        <p:spPr/>
        <p:txBody>
          <a:bodyPr>
            <a:normAutofit/>
          </a:bodyPr>
          <a:lstStyle/>
          <a:p>
            <a:r>
              <a:rPr lang="en-US" dirty="0" smtClean="0"/>
              <a:t>Cardiac </a:t>
            </a:r>
            <a:r>
              <a:rPr lang="en-US" dirty="0" err="1" smtClean="0"/>
              <a:t>tamponade</a:t>
            </a:r>
            <a:r>
              <a:rPr lang="en-US" dirty="0" smtClean="0"/>
              <a:t> represents a life -threatening compression of the heart resulting from excess fluid in the pericardial sac. </a:t>
            </a:r>
          </a:p>
          <a:p>
            <a:r>
              <a:rPr lang="en-US" dirty="0" smtClean="0"/>
              <a:t>It may be caused by bleeding into the pericardial sac due to conditions such as chest trauma or rupture of the heart following myocardial infarction.</a:t>
            </a:r>
            <a:endParaRPr lang="ar-SA"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smtClean="0"/>
              <a:t>Constrictive Pericarditis</a:t>
            </a:r>
            <a:endParaRPr lang="ar-SA" dirty="0"/>
          </a:p>
        </p:txBody>
      </p:sp>
      <p:sp>
        <p:nvSpPr>
          <p:cNvPr id="3" name="Content Placeholder 2"/>
          <p:cNvSpPr>
            <a:spLocks noGrp="1"/>
          </p:cNvSpPr>
          <p:nvPr>
            <p:ph idx="1"/>
          </p:nvPr>
        </p:nvSpPr>
        <p:spPr/>
        <p:txBody>
          <a:bodyPr/>
          <a:lstStyle/>
          <a:p>
            <a:r>
              <a:rPr lang="pt-BR" dirty="0" smtClean="0"/>
              <a:t>In constrictive pericarditis, scar tissue develops </a:t>
            </a:r>
            <a:r>
              <a:rPr lang="en-US" dirty="0" smtClean="0"/>
              <a:t>between the visceral and parietal layers of the serous pericardium. </a:t>
            </a:r>
          </a:p>
          <a:p>
            <a:r>
              <a:rPr lang="en-US" dirty="0" smtClean="0"/>
              <a:t>In time, the scar tissue contracts and interferes with cardiac filling.</a:t>
            </a:r>
            <a:endParaRPr lang="ar-SA"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Pressure, Resistance &amp; Flow</a:t>
            </a:r>
            <a:endParaRPr lang="ar-SA" dirty="0"/>
          </a:p>
        </p:txBody>
      </p:sp>
      <p:sp>
        <p:nvSpPr>
          <p:cNvPr id="3" name="Content Placeholder 2"/>
          <p:cNvSpPr>
            <a:spLocks noGrp="1"/>
          </p:cNvSpPr>
          <p:nvPr>
            <p:ph idx="1"/>
          </p:nvPr>
        </p:nvSpPr>
        <p:spPr/>
        <p:txBody>
          <a:bodyPr>
            <a:normAutofit fontScale="92500" lnSpcReduction="20000"/>
          </a:bodyPr>
          <a:lstStyle/>
          <a:p>
            <a:r>
              <a:rPr lang="en-US" dirty="0" smtClean="0"/>
              <a:t>The relationship between the wall tension of a vessel, its intra luminal pressure, and its radius can be described using the law of Laplace (wall tension = pressure × radius). Thus , at any given </a:t>
            </a:r>
            <a:r>
              <a:rPr lang="en-US" dirty="0" err="1" smtClean="0"/>
              <a:t>intraluminal</a:t>
            </a:r>
            <a:r>
              <a:rPr lang="en-US" dirty="0" smtClean="0"/>
              <a:t> pressure, wall tension becomes greater as the radius of a vessel increases; and more pressure will be needed to overcome the contractile tension in a vessel wall as the diameter decreases. Wall tension is also affected by wall thickness, increasing as the wall becomes thinner and decreasing as it becomes thicker.</a:t>
            </a:r>
            <a:endParaRPr lang="ar-SA"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Cardiomyopathies</a:t>
            </a:r>
            <a:endParaRPr lang="ar-SA" dirty="0"/>
          </a:p>
        </p:txBody>
      </p:sp>
      <p:sp>
        <p:nvSpPr>
          <p:cNvPr id="3" name="Content Placeholder 2"/>
          <p:cNvSpPr>
            <a:spLocks noGrp="1"/>
          </p:cNvSpPr>
          <p:nvPr>
            <p:ph idx="1"/>
          </p:nvPr>
        </p:nvSpPr>
        <p:spPr/>
        <p:txBody>
          <a:bodyPr>
            <a:normAutofit fontScale="85000" lnSpcReduction="10000"/>
          </a:bodyPr>
          <a:lstStyle/>
          <a:p>
            <a:r>
              <a:rPr lang="en-US" dirty="0" smtClean="0">
                <a:solidFill>
                  <a:srgbClr val="FF0000"/>
                </a:solidFill>
              </a:rPr>
              <a:t>The cardiomyopathies, which involve both mechanical and electrical etiologies of myocardial dysfunction, are classified as either primary or secondary </a:t>
            </a:r>
            <a:r>
              <a:rPr lang="en-US" dirty="0" smtClean="0"/>
              <a:t>based on whether they are confined to the myocardium or are associated with other disease conditions. </a:t>
            </a:r>
          </a:p>
          <a:p>
            <a:r>
              <a:rPr lang="en-US" dirty="0" smtClean="0"/>
              <a:t>Symptoms related to most cardiomyopathies, whether primary or secondary, are those associated with heart failure and sudden cardiac death. </a:t>
            </a:r>
          </a:p>
          <a:p>
            <a:r>
              <a:rPr lang="en-US" dirty="0" smtClean="0">
                <a:solidFill>
                  <a:srgbClr val="FF0000"/>
                </a:solidFill>
              </a:rPr>
              <a:t>Treatment focuses on symptom management and prevention of lethal arrhythmias.</a:t>
            </a:r>
            <a:endParaRPr lang="ar-SA" dirty="0">
              <a:solidFill>
                <a:srgbClr val="FF0000"/>
              </a:solidFill>
            </a:endParaRP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Primary Cardiomyopathies</a:t>
            </a:r>
            <a:endParaRPr lang="ar-SA" dirty="0"/>
          </a:p>
        </p:txBody>
      </p:sp>
      <p:sp>
        <p:nvSpPr>
          <p:cNvPr id="3" name="Content Placeholder 2"/>
          <p:cNvSpPr>
            <a:spLocks noGrp="1"/>
          </p:cNvSpPr>
          <p:nvPr>
            <p:ph idx="1"/>
          </p:nvPr>
        </p:nvSpPr>
        <p:spPr/>
        <p:txBody>
          <a:bodyPr>
            <a:normAutofit fontScale="92500" lnSpcReduction="20000"/>
          </a:bodyPr>
          <a:lstStyle/>
          <a:p>
            <a:r>
              <a:rPr lang="en-US" dirty="0" smtClean="0"/>
              <a:t>The primary cardiomyopathies include genetic, mixed, or acquired types. </a:t>
            </a:r>
          </a:p>
          <a:p>
            <a:r>
              <a:rPr lang="en-US" dirty="0" smtClean="0"/>
              <a:t>The genetic cardiomyopathies include hypertrophic cardiomyopathy and </a:t>
            </a:r>
            <a:r>
              <a:rPr lang="en-US" dirty="0" err="1" smtClean="0"/>
              <a:t>arrhythmogenic</a:t>
            </a:r>
            <a:r>
              <a:rPr lang="en-US" dirty="0" smtClean="0"/>
              <a:t> right ventricular dysplasia. </a:t>
            </a:r>
          </a:p>
          <a:p>
            <a:r>
              <a:rPr lang="en-US" dirty="0" smtClean="0"/>
              <a:t>The mixed cardiomyopathies, which include dilated and restrictive cardiomyopathies, are of both genetic and acquired origin. </a:t>
            </a:r>
          </a:p>
          <a:p>
            <a:r>
              <a:rPr lang="en-US" dirty="0" smtClean="0"/>
              <a:t>Acquired cardiomyopathies include those that have their origin in the inflammatory process </a:t>
            </a:r>
            <a:r>
              <a:rPr lang="pt-BR" dirty="0" smtClean="0"/>
              <a:t>(e.g., myocarditis)</a:t>
            </a:r>
            <a:r>
              <a:rPr lang="en-US" dirty="0" smtClean="0"/>
              <a:t>.</a:t>
            </a:r>
            <a:endParaRPr lang="ar-SA"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Secondary Cardiomyopathies</a:t>
            </a:r>
            <a:endParaRPr lang="ar-SA" dirty="0"/>
          </a:p>
        </p:txBody>
      </p:sp>
      <p:sp>
        <p:nvSpPr>
          <p:cNvPr id="3" name="Content Placeholder 2"/>
          <p:cNvSpPr>
            <a:spLocks noGrp="1"/>
          </p:cNvSpPr>
          <p:nvPr>
            <p:ph idx="1"/>
          </p:nvPr>
        </p:nvSpPr>
        <p:spPr/>
        <p:txBody>
          <a:bodyPr>
            <a:normAutofit/>
          </a:bodyPr>
          <a:lstStyle/>
          <a:p>
            <a:r>
              <a:rPr lang="en-US" dirty="0" smtClean="0"/>
              <a:t>The secondary cardiomyopathies are heart diseases in which myocardial involvement occurs as part of a multisystem disorder. </a:t>
            </a:r>
          </a:p>
          <a:p>
            <a:r>
              <a:rPr lang="en-US" dirty="0" smtClean="0"/>
              <a:t>They include cardiomyopathies associated with drugs, diabetes </a:t>
            </a:r>
            <a:r>
              <a:rPr lang="fr-FR" dirty="0" err="1" smtClean="0"/>
              <a:t>mellitus</a:t>
            </a:r>
            <a:r>
              <a:rPr lang="fr-FR" dirty="0" smtClean="0"/>
              <a:t>, </a:t>
            </a:r>
            <a:r>
              <a:rPr lang="fr-FR" dirty="0" err="1" smtClean="0"/>
              <a:t>muscular</a:t>
            </a:r>
            <a:r>
              <a:rPr lang="fr-FR" dirty="0" smtClean="0"/>
              <a:t> </a:t>
            </a:r>
            <a:r>
              <a:rPr lang="fr-FR" dirty="0" err="1" smtClean="0"/>
              <a:t>dystrophy</a:t>
            </a:r>
            <a:r>
              <a:rPr lang="fr-FR" dirty="0" smtClean="0"/>
              <a:t>, </a:t>
            </a:r>
            <a:r>
              <a:rPr lang="fr-FR" dirty="0" err="1" smtClean="0"/>
              <a:t>autoimmune</a:t>
            </a:r>
            <a:r>
              <a:rPr lang="fr-FR" dirty="0" smtClean="0"/>
              <a:t> </a:t>
            </a:r>
            <a:r>
              <a:rPr lang="en-US" dirty="0" smtClean="0"/>
              <a:t>disorders, and cancer treatment agents (radiation and chemotherapeutic drugs).</a:t>
            </a:r>
            <a:endParaRPr lang="ar-SA"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Congenital </a:t>
            </a:r>
            <a:r>
              <a:rPr lang="en-US" dirty="0" smtClean="0"/>
              <a:t>Heart Diseases</a:t>
            </a:r>
            <a:endParaRPr lang="ar-SA" dirty="0"/>
          </a:p>
        </p:txBody>
      </p:sp>
      <p:sp>
        <p:nvSpPr>
          <p:cNvPr id="3" name="Content Placeholder 2"/>
          <p:cNvSpPr>
            <a:spLocks noGrp="1"/>
          </p:cNvSpPr>
          <p:nvPr>
            <p:ph idx="1"/>
          </p:nvPr>
        </p:nvSpPr>
        <p:spPr/>
        <p:txBody>
          <a:bodyPr>
            <a:normAutofit fontScale="92500" lnSpcReduction="10000"/>
          </a:bodyPr>
          <a:lstStyle/>
          <a:p>
            <a:r>
              <a:rPr lang="en-US" dirty="0" smtClean="0"/>
              <a:t>Congenital heart defects arise during fetal heart development, which occurs during weeks 3 through 8 after conception, and reflect the stage of development at the time the causative event occurred. </a:t>
            </a:r>
          </a:p>
          <a:p>
            <a:r>
              <a:rPr lang="en-US" dirty="0" smtClean="0"/>
              <a:t>Several factors contribute to the development of congenital heart defects, including genetic and chromosomal influences, viruses, and environmental agents such as drugs and radiation.</a:t>
            </a:r>
            <a:endParaRPr lang="ar-SA" dirty="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Congenital Heart Diseases</a:t>
            </a:r>
            <a:endParaRPr lang="ar-SA" dirty="0"/>
          </a:p>
        </p:txBody>
      </p:sp>
      <p:sp>
        <p:nvSpPr>
          <p:cNvPr id="3" name="Content Placeholder 2"/>
          <p:cNvSpPr>
            <a:spLocks noGrp="1"/>
          </p:cNvSpPr>
          <p:nvPr>
            <p:ph idx="1"/>
          </p:nvPr>
        </p:nvSpPr>
        <p:spPr/>
        <p:txBody>
          <a:bodyPr>
            <a:normAutofit/>
          </a:bodyPr>
          <a:lstStyle/>
          <a:p>
            <a:r>
              <a:rPr lang="en-US" dirty="0" smtClean="0"/>
              <a:t>Congenital heart defects are commonly classified according to anatomic site (e.g., </a:t>
            </a:r>
            <a:r>
              <a:rPr lang="en-US" dirty="0" err="1" smtClean="0"/>
              <a:t>atrial</a:t>
            </a:r>
            <a:r>
              <a:rPr lang="en-US" dirty="0" smtClean="0"/>
              <a:t> or ventricular </a:t>
            </a:r>
            <a:r>
              <a:rPr lang="en-US" dirty="0" err="1" smtClean="0"/>
              <a:t>septal</a:t>
            </a:r>
            <a:r>
              <a:rPr lang="en-US" dirty="0" smtClean="0"/>
              <a:t>), hemodynamic alterations (shunting of blood), and their effect on pulmonary blood flow and tissue oxygenation (</a:t>
            </a:r>
            <a:r>
              <a:rPr lang="en-US" dirty="0" err="1" smtClean="0"/>
              <a:t>noncyanotic</a:t>
            </a:r>
            <a:r>
              <a:rPr lang="en-US" dirty="0" smtClean="0"/>
              <a:t>, cyanotic).</a:t>
            </a:r>
            <a:endParaRPr lang="ar-SA" dirty="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Congenital Heart Diseases</a:t>
            </a:r>
            <a:endParaRPr lang="ar-SA" dirty="0"/>
          </a:p>
        </p:txBody>
      </p:sp>
      <p:sp>
        <p:nvSpPr>
          <p:cNvPr id="3" name="Content Placeholder 2"/>
          <p:cNvSpPr>
            <a:spLocks noGrp="1"/>
          </p:cNvSpPr>
          <p:nvPr>
            <p:ph idx="1"/>
          </p:nvPr>
        </p:nvSpPr>
        <p:spPr/>
        <p:txBody>
          <a:bodyPr>
            <a:normAutofit fontScale="85000" lnSpcReduction="20000"/>
          </a:bodyPr>
          <a:lstStyle/>
          <a:p>
            <a:r>
              <a:rPr lang="en-US" dirty="0" smtClean="0"/>
              <a:t>Hemodynamic alterations may produce shunting of blood from the right to the left or from the left to the right side of the heart, with the direction and degree of shunt depending on the size and position of the defect that connects the two sides of the heart and the difference in resistance between the two sides of the circulation. </a:t>
            </a:r>
          </a:p>
          <a:p>
            <a:r>
              <a:rPr lang="en-US" dirty="0" smtClean="0"/>
              <a:t>Left-to-right shunts typically increase the volume of the right side of the heart and pulmonary circulation, and right-to-left shunts transfer deoxygenated blood from the right side of the heart to the left side, diluting the oxygen content of blood that is being ejected into the systemic circulation and causing cyanosis.</a:t>
            </a:r>
            <a:endParaRPr lang="ar-SA" dirty="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Kawasaki </a:t>
            </a:r>
            <a:r>
              <a:rPr lang="en-US" dirty="0" smtClean="0"/>
              <a:t>Disease</a:t>
            </a:r>
            <a:endParaRPr lang="ar-SA" dirty="0"/>
          </a:p>
        </p:txBody>
      </p:sp>
      <p:sp>
        <p:nvSpPr>
          <p:cNvPr id="3" name="Content Placeholder 2"/>
          <p:cNvSpPr>
            <a:spLocks noGrp="1"/>
          </p:cNvSpPr>
          <p:nvPr>
            <p:ph idx="1"/>
          </p:nvPr>
        </p:nvSpPr>
        <p:spPr/>
        <p:txBody>
          <a:bodyPr/>
          <a:lstStyle/>
          <a:p>
            <a:r>
              <a:rPr lang="en-US" dirty="0" smtClean="0"/>
              <a:t>Kawasaki disease is an acute </a:t>
            </a:r>
            <a:r>
              <a:rPr lang="en-US" dirty="0" err="1" smtClean="0"/>
              <a:t>vasculitis</a:t>
            </a:r>
            <a:r>
              <a:rPr lang="en-US" dirty="0" smtClean="0"/>
              <a:t> of young children that affects the skin, brain, eyes, joints, liver, lymph nodes, and heart. </a:t>
            </a:r>
          </a:p>
          <a:p>
            <a:r>
              <a:rPr lang="en-US" dirty="0" smtClean="0"/>
              <a:t>The disease can produce aneurysmal disease of the coronary arteries and is the most common cause of acquired heart disease in young children.</a:t>
            </a:r>
            <a:endParaRPr lang="ar-SA" dirty="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Heart Failure &amp; Circulatory Shock</a:t>
            </a:r>
            <a:endParaRPr lang="ar-SA" dirty="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Heart </a:t>
            </a:r>
            <a:r>
              <a:rPr lang="en-US" dirty="0" smtClean="0"/>
              <a:t>Failure</a:t>
            </a:r>
            <a:endParaRPr lang="ar-SA" dirty="0"/>
          </a:p>
        </p:txBody>
      </p:sp>
      <p:sp>
        <p:nvSpPr>
          <p:cNvPr id="3" name="Content Placeholder 2"/>
          <p:cNvSpPr>
            <a:spLocks noGrp="1"/>
          </p:cNvSpPr>
          <p:nvPr>
            <p:ph idx="1"/>
          </p:nvPr>
        </p:nvSpPr>
        <p:spPr/>
        <p:txBody>
          <a:bodyPr/>
          <a:lstStyle/>
          <a:p>
            <a:r>
              <a:rPr lang="en-US" dirty="0" smtClean="0"/>
              <a:t>Heart failure occurs when the heart fails to deliver sufficient blood to meet the metabolic needs of body tissues.</a:t>
            </a:r>
            <a:endParaRPr lang="ar-SA" dirty="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Heart Failure</a:t>
            </a:r>
            <a:endParaRPr lang="ar-SA" dirty="0"/>
          </a:p>
        </p:txBody>
      </p:sp>
      <p:sp>
        <p:nvSpPr>
          <p:cNvPr id="3" name="Content Placeholder 2"/>
          <p:cNvSpPr>
            <a:spLocks noGrp="1"/>
          </p:cNvSpPr>
          <p:nvPr>
            <p:ph idx="1"/>
          </p:nvPr>
        </p:nvSpPr>
        <p:spPr/>
        <p:txBody>
          <a:bodyPr>
            <a:normAutofit fontScale="85000" lnSpcReduction="20000"/>
          </a:bodyPr>
          <a:lstStyle/>
          <a:p>
            <a:r>
              <a:rPr lang="en-US" dirty="0" smtClean="0"/>
              <a:t>The pathophysiology of heart failure reflects the interplay between a decrease in cardiac output that accompanies heart failure and the compensatory mechanisms that preserve the cardiac reserve. </a:t>
            </a:r>
          </a:p>
          <a:p>
            <a:r>
              <a:rPr lang="en-US" dirty="0" smtClean="0"/>
              <a:t>Compensatory mechanisms include the Frank-Starling mechanism, sympathetic nervous system activation, the renin-angiotensin-aldosterone mechanism, natriuretic peptides, </a:t>
            </a:r>
            <a:r>
              <a:rPr lang="en-US" dirty="0" err="1" smtClean="0"/>
              <a:t>endothelins</a:t>
            </a:r>
            <a:r>
              <a:rPr lang="en-US" dirty="0" smtClean="0"/>
              <a:t>, and myocardial hypertrophy and remodeling. </a:t>
            </a:r>
          </a:p>
          <a:p>
            <a:r>
              <a:rPr lang="en-US" dirty="0" smtClean="0"/>
              <a:t>In the failing heart, early decreases in cardiac function may go unnoticed because these compensatory mechanisms maintain the cardiac output.</a:t>
            </a:r>
            <a:endParaRPr lang="ar-SA"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Wall Tension, Radius &amp; Pressure</a:t>
            </a:r>
            <a:endParaRPr lang="ar-SA" dirty="0"/>
          </a:p>
        </p:txBody>
      </p:sp>
      <p:sp>
        <p:nvSpPr>
          <p:cNvPr id="3" name="Content Placeholder 2"/>
          <p:cNvSpPr>
            <a:spLocks noGrp="1"/>
          </p:cNvSpPr>
          <p:nvPr>
            <p:ph idx="1"/>
          </p:nvPr>
        </p:nvSpPr>
        <p:spPr/>
        <p:txBody>
          <a:bodyPr>
            <a:normAutofit fontScale="85000" lnSpcReduction="10000"/>
          </a:bodyPr>
          <a:lstStyle/>
          <a:p>
            <a:r>
              <a:rPr lang="en-US" dirty="0" smtClean="0"/>
              <a:t>The velocity or speed of blood flow through a vessel is greatly affected by its cross-sectional area, increasing as the cross-sectional area decreases and decreasing as it increases. </a:t>
            </a:r>
          </a:p>
          <a:p>
            <a:r>
              <a:rPr lang="en-US" dirty="0" smtClean="0"/>
              <a:t>High velocity can create turbulent blood flow, in which the blood moves crosswise and lengthwise in blood vessels; as opposed to laminar or layered flow, in which the blood components are arranged so that the plasma is adjacent to the smooth surface of the inner lining of the vessel wall and the blood components are in the center of the bloodstream.</a:t>
            </a:r>
            <a:endParaRPr lang="ar-SA" dirty="0"/>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Heart Failure</a:t>
            </a:r>
            <a:endParaRPr lang="ar-SA" dirty="0"/>
          </a:p>
        </p:txBody>
      </p:sp>
      <p:sp>
        <p:nvSpPr>
          <p:cNvPr id="3" name="Content Placeholder 2"/>
          <p:cNvSpPr>
            <a:spLocks noGrp="1"/>
          </p:cNvSpPr>
          <p:nvPr>
            <p:ph idx="1"/>
          </p:nvPr>
        </p:nvSpPr>
        <p:spPr/>
        <p:txBody>
          <a:bodyPr>
            <a:normAutofit fontScale="85000" lnSpcReduction="20000"/>
          </a:bodyPr>
          <a:lstStyle/>
          <a:p>
            <a:r>
              <a:rPr lang="en-US" dirty="0" smtClean="0"/>
              <a:t>Heart failure may be described in terms of ejection fraction (reduced vs preserved). </a:t>
            </a:r>
          </a:p>
          <a:p>
            <a:r>
              <a:rPr lang="en-US" dirty="0" smtClean="0"/>
              <a:t>Clinical manifestation depends upon which ventricle is dysfunctional. With a reduced ejection fraction, there is impaired ejection of blood from the heart during systole; with diastolic dysfunction, there is impaired filling of the heart during diastole. </a:t>
            </a:r>
          </a:p>
          <a:p>
            <a:r>
              <a:rPr lang="pt-BR" dirty="0" smtClean="0"/>
              <a:t>Left ventricular dysfunction is characterized by </a:t>
            </a:r>
            <a:r>
              <a:rPr lang="en-US" dirty="0" smtClean="0"/>
              <a:t>congestion in the pulmonary circulation and impaired blood flow in the peripheral circulation, and right ventricular dysfunction by congestion in the peripheral circulation.</a:t>
            </a:r>
            <a:endParaRPr lang="ar-SA" dirty="0"/>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Heart Failure</a:t>
            </a:r>
            <a:endParaRPr lang="ar-SA" dirty="0"/>
          </a:p>
        </p:txBody>
      </p:sp>
      <p:sp>
        <p:nvSpPr>
          <p:cNvPr id="3" name="Content Placeholder 2"/>
          <p:cNvSpPr>
            <a:spLocks noGrp="1"/>
          </p:cNvSpPr>
          <p:nvPr>
            <p:ph idx="1"/>
          </p:nvPr>
        </p:nvSpPr>
        <p:spPr/>
        <p:txBody>
          <a:bodyPr>
            <a:normAutofit fontScale="85000" lnSpcReduction="10000"/>
          </a:bodyPr>
          <a:lstStyle/>
          <a:p>
            <a:r>
              <a:rPr lang="en-US" dirty="0" smtClean="0"/>
              <a:t>The manifestations of heart failure include fluid retention and edema, shortness of breath, fatigue and impaired exercise tolerance, impaired gastrointestinal function and malnutrition, and cyanosis. </a:t>
            </a:r>
          </a:p>
          <a:p>
            <a:r>
              <a:rPr lang="en-US" dirty="0" smtClean="0"/>
              <a:t>When performance of the right ventricle is impaired, there is dependent edema of the lower parts of the body, engorgement of the liver, and ascites. </a:t>
            </a:r>
          </a:p>
          <a:p>
            <a:r>
              <a:rPr lang="en-US" dirty="0" smtClean="0"/>
              <a:t>With failure of the left ventricle, pulmonary congestion with shortness of breath and chronic, nonproductive cough are common.</a:t>
            </a:r>
            <a:endParaRPr lang="ar-SA" dirty="0"/>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Heart Failure</a:t>
            </a:r>
            <a:endParaRPr lang="ar-SA" dirty="0"/>
          </a:p>
        </p:txBody>
      </p:sp>
      <p:sp>
        <p:nvSpPr>
          <p:cNvPr id="3" name="Content Placeholder 2"/>
          <p:cNvSpPr>
            <a:spLocks noGrp="1"/>
          </p:cNvSpPr>
          <p:nvPr>
            <p:ph idx="1"/>
          </p:nvPr>
        </p:nvSpPr>
        <p:spPr/>
        <p:txBody>
          <a:bodyPr>
            <a:normAutofit/>
          </a:bodyPr>
          <a:lstStyle/>
          <a:p>
            <a:r>
              <a:rPr lang="en-US" dirty="0" smtClean="0"/>
              <a:t>The acute heart failure syndromes represent a gradual or rapid change in heart failure signs and symptoms, indicating the need for urgent therapy. </a:t>
            </a:r>
          </a:p>
          <a:p>
            <a:r>
              <a:rPr lang="en-US" dirty="0" smtClean="0"/>
              <a:t>These symptoms are primarily the result of pulmonary congestion due to elevated left ventricular filling pressures with or without a low cardiac output.</a:t>
            </a:r>
            <a:endParaRPr lang="ar-SA" dirty="0"/>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Heart Failure</a:t>
            </a:r>
            <a:endParaRPr lang="ar-SA" dirty="0"/>
          </a:p>
        </p:txBody>
      </p:sp>
      <p:sp>
        <p:nvSpPr>
          <p:cNvPr id="3" name="Content Placeholder 2"/>
          <p:cNvSpPr>
            <a:spLocks noGrp="1"/>
          </p:cNvSpPr>
          <p:nvPr>
            <p:ph idx="1"/>
          </p:nvPr>
        </p:nvSpPr>
        <p:spPr>
          <a:xfrm>
            <a:off x="457200" y="1600200"/>
            <a:ext cx="8229600" cy="4800600"/>
          </a:xfrm>
        </p:spPr>
        <p:txBody>
          <a:bodyPr>
            <a:normAutofit fontScale="85000" lnSpcReduction="20000"/>
          </a:bodyPr>
          <a:lstStyle/>
          <a:p>
            <a:r>
              <a:rPr lang="en-US" dirty="0" smtClean="0"/>
              <a:t>The diagnostic methods in heart failure are directed toward establishing the cause and extent of the syndrome. </a:t>
            </a:r>
          </a:p>
          <a:p>
            <a:r>
              <a:rPr lang="en-US" dirty="0" smtClean="0"/>
              <a:t>Treatment is directed toward correcting the cause whenever possible, improving cardiac function, maintaining the fluid volume within a compensatory range, and developing an activity pattern consistent with individual limitations in cardiac reserve. </a:t>
            </a:r>
          </a:p>
          <a:p>
            <a:r>
              <a:rPr lang="en-US" dirty="0" smtClean="0"/>
              <a:t>Among the medications used in the treatment of heart failure are diuretics, digitalis, ACE inhibitors and angiotensin receptor blocking agents, β-adrenergic receptor blockers, vasodilators, and aldosterone blockers.</a:t>
            </a:r>
            <a:endParaRPr lang="ar-SA" dirty="0"/>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Heart Failure</a:t>
            </a:r>
            <a:endParaRPr lang="ar-SA" dirty="0"/>
          </a:p>
        </p:txBody>
      </p:sp>
      <p:sp>
        <p:nvSpPr>
          <p:cNvPr id="3" name="Content Placeholder 2"/>
          <p:cNvSpPr>
            <a:spLocks noGrp="1"/>
          </p:cNvSpPr>
          <p:nvPr>
            <p:ph idx="1"/>
          </p:nvPr>
        </p:nvSpPr>
        <p:spPr/>
        <p:txBody>
          <a:bodyPr>
            <a:normAutofit/>
          </a:bodyPr>
          <a:lstStyle/>
          <a:p>
            <a:r>
              <a:rPr lang="en-US" dirty="0" smtClean="0"/>
              <a:t>Among the devices used to treat heart failure patients with a reduced ejection fraction are an implantable cardiac defibrillator and ventricular assist devices. </a:t>
            </a:r>
          </a:p>
          <a:p>
            <a:r>
              <a:rPr lang="en-US" dirty="0" smtClean="0">
                <a:solidFill>
                  <a:srgbClr val="FF0000"/>
                </a:solidFill>
              </a:rPr>
              <a:t>Heart transplantation remains the treatment of choice for many persons with end-stage heart failure.</a:t>
            </a:r>
            <a:endParaRPr lang="ar-SA" dirty="0">
              <a:solidFill>
                <a:srgbClr val="FF0000"/>
              </a:solidFill>
            </a:endParaRP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Heart Failure</a:t>
            </a:r>
            <a:endParaRPr lang="ar-SA" dirty="0"/>
          </a:p>
        </p:txBody>
      </p:sp>
      <p:sp>
        <p:nvSpPr>
          <p:cNvPr id="3" name="Content Placeholder 2"/>
          <p:cNvSpPr>
            <a:spLocks noGrp="1"/>
          </p:cNvSpPr>
          <p:nvPr>
            <p:ph idx="1"/>
          </p:nvPr>
        </p:nvSpPr>
        <p:spPr/>
        <p:txBody>
          <a:bodyPr>
            <a:normAutofit lnSpcReduction="10000"/>
          </a:bodyPr>
          <a:lstStyle/>
          <a:p>
            <a:r>
              <a:rPr lang="en-US" dirty="0" smtClean="0"/>
              <a:t>The manifestations of heart failure in the elderly often are different and superimposed on other disease conditions; therefore, heart failure often is more difficult to diagnose in the elderly than in younger persons. </a:t>
            </a:r>
          </a:p>
          <a:p>
            <a:r>
              <a:rPr lang="en-US" dirty="0" smtClean="0"/>
              <a:t>Because the elderly are more susceptible to adverse and toxic medication reactions, medication doses need to be adapted and more closely monitored.</a:t>
            </a:r>
            <a:endParaRPr lang="ar-SA" dirty="0"/>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Circulatory Shock</a:t>
            </a:r>
            <a:endParaRPr lang="ar-SA" dirty="0"/>
          </a:p>
        </p:txBody>
      </p:sp>
      <p:sp>
        <p:nvSpPr>
          <p:cNvPr id="3" name="Content Placeholder 2"/>
          <p:cNvSpPr>
            <a:spLocks noGrp="1"/>
          </p:cNvSpPr>
          <p:nvPr>
            <p:ph idx="1"/>
          </p:nvPr>
        </p:nvSpPr>
        <p:spPr/>
        <p:txBody>
          <a:bodyPr>
            <a:normAutofit/>
          </a:bodyPr>
          <a:lstStyle/>
          <a:p>
            <a:r>
              <a:rPr lang="en-US" dirty="0" smtClean="0"/>
              <a:t>Circulatory shock is a life -threatening condition in which body tissues are deprived of oxygen and cellular nutrients or are unable to use these materials in their metabolic processes. </a:t>
            </a:r>
          </a:p>
          <a:p>
            <a:r>
              <a:rPr lang="en-US" dirty="0" smtClean="0"/>
              <a:t>The clinical presentation varies and is dependent upon the length of time tissue perfusion has been compromised.</a:t>
            </a:r>
            <a:endParaRPr lang="ar-SA" dirty="0"/>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Circulatory Shock</a:t>
            </a:r>
            <a:endParaRPr lang="ar-SA" dirty="0"/>
          </a:p>
        </p:txBody>
      </p:sp>
      <p:sp>
        <p:nvSpPr>
          <p:cNvPr id="3" name="Content Placeholder 2"/>
          <p:cNvSpPr>
            <a:spLocks noGrp="1"/>
          </p:cNvSpPr>
          <p:nvPr>
            <p:ph idx="1"/>
          </p:nvPr>
        </p:nvSpPr>
        <p:spPr/>
        <p:txBody>
          <a:bodyPr>
            <a:normAutofit lnSpcReduction="10000"/>
          </a:bodyPr>
          <a:lstStyle/>
          <a:p>
            <a:r>
              <a:rPr lang="en-US" dirty="0" smtClean="0"/>
              <a:t>The manifestations of circulatory shock reflect both the impaired perfusion of body tissues and the body’s attempt to maintain tissue perfusion through conservation of water by the kidney, translocation of fluid from the extracellular to the intravascular compartment, and activation of sympathetic nervous system mechanisms that increase heart rate and divert blood from less essential to more essential body tissues.</a:t>
            </a:r>
            <a:endParaRPr lang="ar-SA" dirty="0"/>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Circulatory Shock</a:t>
            </a:r>
            <a:endParaRPr lang="ar-SA" dirty="0"/>
          </a:p>
        </p:txBody>
      </p:sp>
      <p:sp>
        <p:nvSpPr>
          <p:cNvPr id="3" name="Content Placeholder 2"/>
          <p:cNvSpPr>
            <a:spLocks noGrp="1"/>
          </p:cNvSpPr>
          <p:nvPr>
            <p:ph idx="1"/>
          </p:nvPr>
        </p:nvSpPr>
        <p:spPr/>
        <p:txBody>
          <a:bodyPr>
            <a:normAutofit/>
          </a:bodyPr>
          <a:lstStyle/>
          <a:p>
            <a:r>
              <a:rPr lang="en-US" dirty="0" smtClean="0"/>
              <a:t>Circulatory shock can result from insufficient volume within the vascular compartment (i.e., </a:t>
            </a:r>
            <a:r>
              <a:rPr lang="en-US" dirty="0" err="1" smtClean="0"/>
              <a:t>hypovolemic</a:t>
            </a:r>
            <a:r>
              <a:rPr lang="en-US" dirty="0" smtClean="0"/>
              <a:t> shock), failure of the heart as a pump (</a:t>
            </a:r>
            <a:r>
              <a:rPr lang="en-US" dirty="0" err="1" smtClean="0"/>
              <a:t>cardiogenic</a:t>
            </a:r>
            <a:r>
              <a:rPr lang="en-US" dirty="0" smtClean="0"/>
              <a:t> shock), obstruction of blood flow or venous return to the heart (i.e., obstructive shock), or a </a:t>
            </a:r>
            <a:r>
              <a:rPr lang="en-US" dirty="0" err="1" smtClean="0"/>
              <a:t>maldistribution</a:t>
            </a:r>
            <a:r>
              <a:rPr lang="en-US" dirty="0" smtClean="0"/>
              <a:t> of blood due to expanded vascular space as a result of excessive </a:t>
            </a:r>
            <a:r>
              <a:rPr lang="en-US" dirty="0" err="1" smtClean="0"/>
              <a:t>vasodilation</a:t>
            </a:r>
            <a:r>
              <a:rPr lang="en-US" dirty="0" smtClean="0"/>
              <a:t> (</a:t>
            </a:r>
            <a:r>
              <a:rPr lang="en-US" dirty="0" err="1" smtClean="0"/>
              <a:t>i.e</a:t>
            </a:r>
            <a:r>
              <a:rPr lang="en-US" dirty="0" smtClean="0"/>
              <a:t> ., distributive shock).</a:t>
            </a:r>
            <a:endParaRPr lang="ar-SA" dirty="0"/>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Hypovolemic </a:t>
            </a:r>
            <a:r>
              <a:rPr lang="en-US" dirty="0" smtClean="0"/>
              <a:t>Shock</a:t>
            </a:r>
            <a:endParaRPr lang="ar-SA" dirty="0"/>
          </a:p>
        </p:txBody>
      </p:sp>
      <p:sp>
        <p:nvSpPr>
          <p:cNvPr id="3" name="Content Placeholder 2"/>
          <p:cNvSpPr>
            <a:spLocks noGrp="1"/>
          </p:cNvSpPr>
          <p:nvPr>
            <p:ph idx="1"/>
          </p:nvPr>
        </p:nvSpPr>
        <p:spPr/>
        <p:txBody>
          <a:bodyPr>
            <a:normAutofit fontScale="77500" lnSpcReduction="20000"/>
          </a:bodyPr>
          <a:lstStyle/>
          <a:p>
            <a:r>
              <a:rPr lang="en-US" dirty="0" smtClean="0"/>
              <a:t>Hypovolemic shock, which serves as a prototype for circulatory shock, is characterized as low peripheral blood flow and excessive compensatory sympathetic stimulation. </a:t>
            </a:r>
          </a:p>
          <a:p>
            <a:r>
              <a:rPr lang="pt-BR" dirty="0" smtClean="0"/>
              <a:t>Decreased intra vascular volume produces </a:t>
            </a:r>
            <a:r>
              <a:rPr lang="fr-FR" dirty="0" err="1" smtClean="0"/>
              <a:t>thirst</a:t>
            </a:r>
            <a:r>
              <a:rPr lang="fr-FR" dirty="0" smtClean="0"/>
              <a:t>, changes in skin </a:t>
            </a:r>
            <a:r>
              <a:rPr lang="fr-FR" dirty="0" err="1" smtClean="0"/>
              <a:t>temperature</a:t>
            </a:r>
            <a:r>
              <a:rPr lang="fr-FR" dirty="0" smtClean="0"/>
              <a:t>, </a:t>
            </a:r>
            <a:r>
              <a:rPr lang="fr-FR" dirty="0" err="1" smtClean="0"/>
              <a:t>decreased</a:t>
            </a:r>
            <a:r>
              <a:rPr lang="fr-FR" dirty="0" smtClean="0"/>
              <a:t> </a:t>
            </a:r>
            <a:r>
              <a:rPr lang="en-US" dirty="0" smtClean="0"/>
              <a:t>blood pressure, increased heart rate, decreased venous pressure, decreased urine output, and changes in the sensorium. </a:t>
            </a:r>
          </a:p>
          <a:p>
            <a:r>
              <a:rPr lang="en-US" dirty="0" smtClean="0"/>
              <a:t>The intense vasoconstriction that serves to maintain blood flow to the heart and brain causes a decrease in tissue perfusion, impaired cellular metabolism, excessive production of lactic acid, and, eventually, cell death. Whether the shock is irreversible or the patient will survive is determined largely by changes that occur at the cellular level.</a:t>
            </a:r>
            <a:endParaRPr lang="ar-SA"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Distensibility</a:t>
            </a:r>
            <a:r>
              <a:rPr lang="en-US" dirty="0" smtClean="0"/>
              <a:t> &amp; Compliance</a:t>
            </a:r>
            <a:endParaRPr lang="ar-SA" dirty="0"/>
          </a:p>
        </p:txBody>
      </p:sp>
      <p:sp>
        <p:nvSpPr>
          <p:cNvPr id="3" name="Content Placeholder 2"/>
          <p:cNvSpPr>
            <a:spLocks noGrp="1"/>
          </p:cNvSpPr>
          <p:nvPr>
            <p:ph idx="1"/>
          </p:nvPr>
        </p:nvSpPr>
        <p:spPr/>
        <p:txBody>
          <a:bodyPr>
            <a:normAutofit/>
          </a:bodyPr>
          <a:lstStyle/>
          <a:p>
            <a:r>
              <a:rPr lang="en-US" dirty="0" smtClean="0"/>
              <a:t>Vascular compliance or capacitance reflects the </a:t>
            </a:r>
            <a:r>
              <a:rPr lang="en-US" dirty="0" err="1" smtClean="0"/>
              <a:t>distensibility</a:t>
            </a:r>
            <a:r>
              <a:rPr lang="en-US" dirty="0" smtClean="0"/>
              <a:t> of blood vessels and total quantity of blood that can be stored in a given part of the circulatory system for a given change in pressure. </a:t>
            </a:r>
          </a:p>
          <a:p>
            <a:r>
              <a:rPr lang="en-US" dirty="0" smtClean="0"/>
              <a:t>It is greater in the thin-walled vessels of the venous system than in the thick-walled vessels of the arterial system.</a:t>
            </a:r>
            <a:endParaRPr lang="ar-SA" dirty="0"/>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Cardiogenic </a:t>
            </a:r>
            <a:r>
              <a:rPr lang="en-US" dirty="0" smtClean="0"/>
              <a:t>Shock</a:t>
            </a:r>
            <a:endParaRPr lang="ar-SA" dirty="0"/>
          </a:p>
        </p:txBody>
      </p:sp>
      <p:sp>
        <p:nvSpPr>
          <p:cNvPr id="3" name="Content Placeholder 2"/>
          <p:cNvSpPr>
            <a:spLocks noGrp="1"/>
          </p:cNvSpPr>
          <p:nvPr>
            <p:ph idx="1"/>
          </p:nvPr>
        </p:nvSpPr>
        <p:spPr/>
        <p:txBody>
          <a:bodyPr>
            <a:normAutofit/>
          </a:bodyPr>
          <a:lstStyle/>
          <a:p>
            <a:r>
              <a:rPr lang="en-US" dirty="0" smtClean="0"/>
              <a:t>Cardiogenic shock occurs when the heart suddenly fails to pump blood sufficiently to meet the body’s demands. </a:t>
            </a:r>
          </a:p>
          <a:p>
            <a:r>
              <a:rPr lang="en-US" dirty="0" smtClean="0"/>
              <a:t>It most commonly occurs from an acute myocardial infarction, but may occur with other types of shock because of </a:t>
            </a:r>
            <a:r>
              <a:rPr lang="pt-BR" dirty="0" smtClean="0"/>
              <a:t>inadequate coronary blood flow.</a:t>
            </a:r>
            <a:endParaRPr lang="ar-SA" dirty="0"/>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Obstructive </a:t>
            </a:r>
            <a:r>
              <a:rPr lang="en-US" dirty="0" smtClean="0"/>
              <a:t>Shock</a:t>
            </a:r>
            <a:endParaRPr lang="ar-SA" dirty="0"/>
          </a:p>
        </p:txBody>
      </p:sp>
      <p:sp>
        <p:nvSpPr>
          <p:cNvPr id="3" name="Content Placeholder 2"/>
          <p:cNvSpPr>
            <a:spLocks noGrp="1"/>
          </p:cNvSpPr>
          <p:nvPr>
            <p:ph idx="1"/>
          </p:nvPr>
        </p:nvSpPr>
        <p:spPr/>
        <p:txBody>
          <a:bodyPr>
            <a:normAutofit/>
          </a:bodyPr>
          <a:lstStyle/>
          <a:p>
            <a:r>
              <a:rPr lang="en-US" dirty="0" smtClean="0"/>
              <a:t>Obstructive shock results from mechanical obstruction of the flow of blood through the central circulation (great veins, heart, or lungs) that can be caused by a number of conditions, including dissecting aortic aneurysm, cardiac tamponade, pneumothorax, atrial </a:t>
            </a:r>
            <a:r>
              <a:rPr lang="en-US" dirty="0" err="1" smtClean="0"/>
              <a:t>myxoma</a:t>
            </a:r>
            <a:r>
              <a:rPr lang="en-US" dirty="0" smtClean="0"/>
              <a:t>, and evisceration of abdominal contents into the thoracic cavity because of a ruptured </a:t>
            </a:r>
            <a:r>
              <a:rPr lang="en-US" dirty="0" err="1" smtClean="0"/>
              <a:t>hemidiaphragm</a:t>
            </a:r>
            <a:r>
              <a:rPr lang="en-US" dirty="0" smtClean="0"/>
              <a:t>.</a:t>
            </a:r>
            <a:endParaRPr lang="ar-SA" dirty="0"/>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Distributive Shock</a:t>
            </a:r>
            <a:endParaRPr lang="ar-SA" dirty="0"/>
          </a:p>
        </p:txBody>
      </p:sp>
      <p:sp>
        <p:nvSpPr>
          <p:cNvPr id="3" name="Content Placeholder 2"/>
          <p:cNvSpPr>
            <a:spLocks noGrp="1"/>
          </p:cNvSpPr>
          <p:nvPr>
            <p:ph idx="1"/>
          </p:nvPr>
        </p:nvSpPr>
        <p:spPr/>
        <p:txBody>
          <a:bodyPr>
            <a:normAutofit fontScale="92500" lnSpcReduction="20000"/>
          </a:bodyPr>
          <a:lstStyle/>
          <a:p>
            <a:pPr>
              <a:buFont typeface="Wingdings" pitchFamily="2" charset="2"/>
              <a:buChar char="q"/>
            </a:pPr>
            <a:r>
              <a:rPr lang="en-US" dirty="0" smtClean="0"/>
              <a:t>There are three types of distributive shock that share the same basic circulatory pattern: </a:t>
            </a:r>
          </a:p>
          <a:p>
            <a:r>
              <a:rPr lang="en-US" dirty="0" smtClean="0"/>
              <a:t>neurogenic shock, </a:t>
            </a:r>
          </a:p>
          <a:p>
            <a:r>
              <a:rPr lang="en-US" dirty="0" smtClean="0"/>
              <a:t>anaphylactic shock, and</a:t>
            </a:r>
          </a:p>
          <a:p>
            <a:r>
              <a:rPr lang="en-US" dirty="0" smtClean="0"/>
              <a:t>septic shock. </a:t>
            </a:r>
          </a:p>
          <a:p>
            <a:pPr>
              <a:buFont typeface="Wingdings" pitchFamily="2" charset="2"/>
              <a:buChar char="q"/>
            </a:pPr>
            <a:r>
              <a:rPr lang="en-US" dirty="0" smtClean="0"/>
              <a:t>Septic shock, which is the most common of the three types, is a complex process that is associated with impaired tissue perfusion and an imbalance in the inflammatory response. Sepsis and septic shock have a high mortality rate.</a:t>
            </a:r>
            <a:endParaRPr lang="ar-SA" dirty="0"/>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Complications </a:t>
            </a:r>
            <a:r>
              <a:rPr lang="en-US" dirty="0"/>
              <a:t>of </a:t>
            </a:r>
            <a:r>
              <a:rPr lang="en-US" dirty="0" smtClean="0"/>
              <a:t>Shock</a:t>
            </a:r>
            <a:endParaRPr lang="ar-SA" dirty="0"/>
          </a:p>
        </p:txBody>
      </p:sp>
      <p:sp>
        <p:nvSpPr>
          <p:cNvPr id="3" name="Content Placeholder 2"/>
          <p:cNvSpPr>
            <a:spLocks noGrp="1"/>
          </p:cNvSpPr>
          <p:nvPr>
            <p:ph idx="1"/>
          </p:nvPr>
        </p:nvSpPr>
        <p:spPr/>
        <p:txBody>
          <a:bodyPr>
            <a:normAutofit lnSpcReduction="10000"/>
          </a:bodyPr>
          <a:lstStyle/>
          <a:p>
            <a:r>
              <a:rPr lang="en-US" dirty="0" smtClean="0"/>
              <a:t>The complications of shock result from the continued deprivation of blood flow to vital organs or systems. </a:t>
            </a:r>
          </a:p>
          <a:p>
            <a:r>
              <a:rPr lang="en-US" dirty="0" smtClean="0"/>
              <a:t>Acute lung injury/acute respiratory distress syndrome (ALI/ARDS) is characterized by changes in the permeability of the alveolar–capillary membrane with development of interstitial edema and severe hypoxemia that is refractory to oxygen therapy. </a:t>
            </a: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Complications of Shock</a:t>
            </a:r>
          </a:p>
        </p:txBody>
      </p:sp>
      <p:sp>
        <p:nvSpPr>
          <p:cNvPr id="3" name="Content Placeholder 2"/>
          <p:cNvSpPr>
            <a:spLocks noGrp="1"/>
          </p:cNvSpPr>
          <p:nvPr>
            <p:ph idx="1"/>
          </p:nvPr>
        </p:nvSpPr>
        <p:spPr/>
        <p:txBody>
          <a:bodyPr>
            <a:normAutofit fontScale="77500" lnSpcReduction="20000"/>
          </a:bodyPr>
          <a:lstStyle/>
          <a:p>
            <a:r>
              <a:rPr lang="en-US" dirty="0"/>
              <a:t>The renal tubules are particularly vulnerable to ischemia, and acute kidney injury is an important complication of shock. </a:t>
            </a:r>
          </a:p>
          <a:p>
            <a:r>
              <a:rPr lang="en-US" dirty="0"/>
              <a:t>Gastrointestinal ischemia may lead to gastrointestinal bleeding and increased vascular permeability to intestinal bacteria, which can cause further sepsis and shock. </a:t>
            </a:r>
          </a:p>
          <a:p>
            <a:r>
              <a:rPr lang="en-US" dirty="0"/>
              <a:t>Disseminated intravascular coagulation (DIC) is characterized by formation of small clots in the circulation. </a:t>
            </a:r>
          </a:p>
          <a:p>
            <a:r>
              <a:rPr lang="en-US" dirty="0"/>
              <a:t>Multiple organ dysfunction syndrome (MODS), perhaps the most ominous complication of shock, rapidly depletes the body’s ability to compensate and ultimately recover from the shock state.</a:t>
            </a:r>
            <a:endParaRPr lang="ar-SA" dirty="0"/>
          </a:p>
          <a:p>
            <a:endParaRPr lang="en-US" dirty="0"/>
          </a:p>
        </p:txBody>
      </p:sp>
    </p:spTree>
    <p:extLst>
      <p:ext uri="{BB962C8B-B14F-4D97-AF65-F5344CB8AC3E}">
        <p14:creationId xmlns:p14="http://schemas.microsoft.com/office/powerpoint/2010/main" val="24803664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Heart as a Pump</a:t>
            </a:r>
            <a:endParaRPr lang="ar-SA" dirty="0"/>
          </a:p>
        </p:txBody>
      </p:sp>
      <p:sp>
        <p:nvSpPr>
          <p:cNvPr id="3" name="Content Placeholder 2"/>
          <p:cNvSpPr>
            <a:spLocks noGrp="1"/>
          </p:cNvSpPr>
          <p:nvPr>
            <p:ph idx="1"/>
          </p:nvPr>
        </p:nvSpPr>
        <p:spPr/>
        <p:txBody>
          <a:bodyPr>
            <a:normAutofit/>
          </a:bodyPr>
          <a:lstStyle/>
          <a:p>
            <a:r>
              <a:rPr lang="en-US" dirty="0" smtClean="0"/>
              <a:t>The heart is a four-chambered pump consisting of two atria (the right atrium, which receives blood returning to the heart from the systemic circulation, and the left atrium, which receives oxygenated blood from the lungs) and two ventricles (a right ventricle, which pumps blood into the pulmonary circulation, and a left ventricle, which pumps blood into the systemic circulation).</a:t>
            </a:r>
            <a:endParaRPr lang="ar-SA"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607</TotalTime>
  <Words>5033</Words>
  <Application>Microsoft Office PowerPoint</Application>
  <PresentationFormat>On-screen Show (4:3)</PresentationFormat>
  <Paragraphs>242</Paragraphs>
  <Slides>84</Slides>
  <Notes>0</Notes>
  <HiddenSlides>0</HiddenSlides>
  <MMClips>0</MMClips>
  <ScaleCrop>false</ScaleCrop>
  <HeadingPairs>
    <vt:vector size="4" baseType="variant">
      <vt:variant>
        <vt:lpstr>Theme</vt:lpstr>
      </vt:variant>
      <vt:variant>
        <vt:i4>1</vt:i4>
      </vt:variant>
      <vt:variant>
        <vt:lpstr>Slide Titles</vt:lpstr>
      </vt:variant>
      <vt:variant>
        <vt:i4>84</vt:i4>
      </vt:variant>
    </vt:vector>
  </HeadingPairs>
  <TitlesOfParts>
    <vt:vector size="85" baseType="lpstr">
      <vt:lpstr>Office Theme</vt:lpstr>
      <vt:lpstr>Circulatory Function</vt:lpstr>
      <vt:lpstr>Introduction </vt:lpstr>
      <vt:lpstr>Pulmonary &amp; Systemic Circulation</vt:lpstr>
      <vt:lpstr>Pulmonary &amp; Systemic Circulation</vt:lpstr>
      <vt:lpstr>Principles of Blood Flow</vt:lpstr>
      <vt:lpstr>Pressure, Resistance &amp; Flow</vt:lpstr>
      <vt:lpstr>Wall Tension, Radius &amp; Pressure</vt:lpstr>
      <vt:lpstr>Distensibility &amp; Compliance</vt:lpstr>
      <vt:lpstr>The Heart as a Pump</vt:lpstr>
      <vt:lpstr>The Heart as a Pump</vt:lpstr>
      <vt:lpstr>Cardiac Conduction System</vt:lpstr>
      <vt:lpstr>Cardiac Conduction System</vt:lpstr>
      <vt:lpstr>The Heart as a Pump</vt:lpstr>
      <vt:lpstr>The Systemic Circulation</vt:lpstr>
      <vt:lpstr>The Systemic Circulation</vt:lpstr>
      <vt:lpstr>The Systemic Circulation</vt:lpstr>
      <vt:lpstr>The Systemic Circulation</vt:lpstr>
      <vt:lpstr>The Systemic Circulation</vt:lpstr>
      <vt:lpstr>Neural Control of the Circulation</vt:lpstr>
      <vt:lpstr>Disorders of Blood Flow &amp; Blood Pressure</vt:lpstr>
      <vt:lpstr>Blood Vessel Structure and Function</vt:lpstr>
      <vt:lpstr>Endothelial Cells</vt:lpstr>
      <vt:lpstr>Endothelial Cells</vt:lpstr>
      <vt:lpstr>Vascular Smooth Muscle Cells</vt:lpstr>
      <vt:lpstr>Disorders of the Arterial Circulation</vt:lpstr>
      <vt:lpstr>Hyperlipidemia</vt:lpstr>
      <vt:lpstr>Atherosclerosis</vt:lpstr>
      <vt:lpstr>Vasculitis</vt:lpstr>
      <vt:lpstr>Arterial Disease of the Extremities</vt:lpstr>
      <vt:lpstr>Arterial Disease of the Extremities</vt:lpstr>
      <vt:lpstr>Aneurysms</vt:lpstr>
      <vt:lpstr>Aneurysms</vt:lpstr>
      <vt:lpstr>Blood Pressure</vt:lpstr>
      <vt:lpstr>Hypertension</vt:lpstr>
      <vt:lpstr>Hypertension</vt:lpstr>
      <vt:lpstr>Hypertension</vt:lpstr>
      <vt:lpstr>Hypertension</vt:lpstr>
      <vt:lpstr>Hypertension</vt:lpstr>
      <vt:lpstr>Systolic Hypertension</vt:lpstr>
      <vt:lpstr>Orthostatic Hypotension</vt:lpstr>
      <vt:lpstr>Venous System</vt:lpstr>
      <vt:lpstr>Venous System</vt:lpstr>
      <vt:lpstr>Varicose Veins</vt:lpstr>
      <vt:lpstr>Venous Insufficiency</vt:lpstr>
      <vt:lpstr>Thrombophlebitis</vt:lpstr>
      <vt:lpstr>Disorders of Cardiac Function</vt:lpstr>
      <vt:lpstr>Coronary Artery Disease (CAD)</vt:lpstr>
      <vt:lpstr>Acute Coronary Syndromes (ACS)</vt:lpstr>
      <vt:lpstr>ACS</vt:lpstr>
      <vt:lpstr>ACS</vt:lpstr>
      <vt:lpstr>Ischemic Heart Diseases</vt:lpstr>
      <vt:lpstr>Infective Endocarditis</vt:lpstr>
      <vt:lpstr>Rheumatic Fever</vt:lpstr>
      <vt:lpstr>Dysfunction of the Heart Valves</vt:lpstr>
      <vt:lpstr>Pericardial Disorders</vt:lpstr>
      <vt:lpstr> Pericarditis </vt:lpstr>
      <vt:lpstr>Pericardial Effusion</vt:lpstr>
      <vt:lpstr>Cardiac Tamponade</vt:lpstr>
      <vt:lpstr>Constrictive Pericarditis</vt:lpstr>
      <vt:lpstr>Cardiomyopathies</vt:lpstr>
      <vt:lpstr>Primary Cardiomyopathies</vt:lpstr>
      <vt:lpstr>Secondary Cardiomyopathies</vt:lpstr>
      <vt:lpstr>Congenital Heart Diseases</vt:lpstr>
      <vt:lpstr>Congenital Heart Diseases</vt:lpstr>
      <vt:lpstr>Congenital Heart Diseases</vt:lpstr>
      <vt:lpstr>Kawasaki Disease</vt:lpstr>
      <vt:lpstr>Heart Failure &amp; Circulatory Shock</vt:lpstr>
      <vt:lpstr>Heart Failure</vt:lpstr>
      <vt:lpstr>Heart Failure</vt:lpstr>
      <vt:lpstr>Heart Failure</vt:lpstr>
      <vt:lpstr>Heart Failure</vt:lpstr>
      <vt:lpstr>Heart Failure</vt:lpstr>
      <vt:lpstr>Heart Failure</vt:lpstr>
      <vt:lpstr>Heart Failure</vt:lpstr>
      <vt:lpstr>Heart Failure</vt:lpstr>
      <vt:lpstr>Circulatory Shock</vt:lpstr>
      <vt:lpstr>Circulatory Shock</vt:lpstr>
      <vt:lpstr>Circulatory Shock</vt:lpstr>
      <vt:lpstr>Hypovolemic Shock</vt:lpstr>
      <vt:lpstr>Cardiogenic Shock</vt:lpstr>
      <vt:lpstr>Obstructive Shock</vt:lpstr>
      <vt:lpstr>Distributive Shock</vt:lpstr>
      <vt:lpstr>Complications of Shock</vt:lpstr>
      <vt:lpstr>Complications of Shock</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Circulatory Function</dc:title>
  <dc:creator>iSystem</dc:creator>
  <cp:lastModifiedBy>Windows User</cp:lastModifiedBy>
  <cp:revision>92</cp:revision>
  <dcterms:created xsi:type="dcterms:W3CDTF">2006-08-16T00:00:00Z</dcterms:created>
  <dcterms:modified xsi:type="dcterms:W3CDTF">2020-11-17T17:57:41Z</dcterms:modified>
</cp:coreProperties>
</file>