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86DA-5323-7325-17DE-12C63821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Lecture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6FE69-312D-D8F6-FA55-C119AD200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NUTD 343</a:t>
            </a:r>
          </a:p>
          <a:p>
            <a:r>
              <a:rPr lang="en-GB" dirty="0" err="1"/>
              <a:t>Dr.</a:t>
            </a:r>
            <a:r>
              <a:rPr lang="en-GB" dirty="0"/>
              <a:t> Emilia Rappocciolo</a:t>
            </a:r>
          </a:p>
        </p:txBody>
      </p:sp>
    </p:spTree>
    <p:extLst>
      <p:ext uri="{BB962C8B-B14F-4D97-AF65-F5344CB8AC3E}">
        <p14:creationId xmlns:p14="http://schemas.microsoft.com/office/powerpoint/2010/main" val="377590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7F19-2707-7F93-5875-EC0C6B05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1742"/>
            <a:ext cx="7729728" cy="559308"/>
          </a:xfrm>
        </p:spPr>
        <p:txBody>
          <a:bodyPr>
            <a:normAutofit fontScale="90000"/>
          </a:bodyPr>
          <a:lstStyle/>
          <a:p>
            <a:r>
              <a:rPr lang="en-GB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C0AD-B1F1-0287-0FC6-794121D6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1162050"/>
            <a:ext cx="9239250" cy="5076825"/>
          </a:xfrm>
        </p:spPr>
        <p:txBody>
          <a:bodyPr>
            <a:normAutofit/>
          </a:bodyPr>
          <a:lstStyle/>
          <a:p>
            <a:r>
              <a:rPr lang="en-GB" sz="2400" dirty="0"/>
              <a:t>Enteric viruses do not multiply in food, are present in low numbers, therefore their detection from contaminated food poses difficulties. </a:t>
            </a:r>
          </a:p>
          <a:p>
            <a:r>
              <a:rPr lang="en-GB" sz="2400" dirty="0"/>
              <a:t>To ID hepatitis A virus - cell culture and immunological methods have been developed. </a:t>
            </a:r>
          </a:p>
          <a:p>
            <a:r>
              <a:rPr lang="en-GB" sz="2400" dirty="0"/>
              <a:t>The reverse transcription PCR (RT-PCR) is effective in detecting hepatitis A and Norovirus and is commonly used.</a:t>
            </a:r>
          </a:p>
          <a:p>
            <a:r>
              <a:rPr lang="en-GB" sz="2400" dirty="0"/>
              <a:t>By this method, viruses were detected in suspected food samples (ham, turkey, and roast beef)</a:t>
            </a:r>
          </a:p>
          <a:p>
            <a:r>
              <a:rPr lang="en-GB" sz="2400" dirty="0"/>
              <a:t>Enzyme immunoassays (EIA) are also adopted using antibodies to viral capsid proteins</a:t>
            </a:r>
          </a:p>
          <a:p>
            <a:r>
              <a:rPr lang="en-GB" sz="2400" dirty="0"/>
              <a:t>now genome sequencing can be used for identification.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704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CEE21-85FB-FF87-25E6-5DD4132F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6" y="1399142"/>
            <a:ext cx="11435508" cy="40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9B89-33FB-5FBA-3AB8-32369F67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8417"/>
            <a:ext cx="7729728" cy="797433"/>
          </a:xfrm>
        </p:spPr>
        <p:txBody>
          <a:bodyPr/>
          <a:lstStyle/>
          <a:p>
            <a:r>
              <a:rPr lang="en-GB" dirty="0"/>
              <a:t>norovirus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97651-6871-8488-788B-EA7F8AFA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6" y="1485900"/>
            <a:ext cx="8943974" cy="4648200"/>
          </a:xfrm>
        </p:spPr>
        <p:txBody>
          <a:bodyPr>
            <a:normAutofit/>
          </a:bodyPr>
          <a:lstStyle/>
          <a:p>
            <a:r>
              <a:rPr lang="en-GB" sz="2400" dirty="0"/>
              <a:t>Norovirus infection is self-limiting, vomiting and </a:t>
            </a:r>
            <a:r>
              <a:rPr lang="en-GB" sz="2400" dirty="0" err="1"/>
              <a:t>diarrhea</a:t>
            </a:r>
            <a:r>
              <a:rPr lang="en-GB" sz="2400" dirty="0"/>
              <a:t> </a:t>
            </a:r>
          </a:p>
          <a:p>
            <a:r>
              <a:rPr lang="en-GB" sz="2400" dirty="0"/>
              <a:t>Occurs all year round - peaks in winter months</a:t>
            </a:r>
          </a:p>
          <a:p>
            <a:r>
              <a:rPr lang="en-GB" sz="2400" dirty="0"/>
              <a:t>It is a non-enveloped - single-stranded RNA virus </a:t>
            </a:r>
          </a:p>
          <a:p>
            <a:r>
              <a:rPr lang="en-GB" sz="2400" dirty="0"/>
              <a:t>Transmission:</a:t>
            </a:r>
          </a:p>
          <a:p>
            <a:r>
              <a:rPr lang="en-GB" sz="2400" dirty="0"/>
              <a:t>from person to person through contacts or aerosolized vomit, water, </a:t>
            </a:r>
          </a:p>
          <a:p>
            <a:r>
              <a:rPr lang="en-GB" sz="2400" dirty="0"/>
              <a:t>foods contaminated with </a:t>
            </a:r>
            <a:r>
              <a:rPr lang="en-GB" sz="2400" dirty="0" err="1"/>
              <a:t>feces</a:t>
            </a:r>
            <a:r>
              <a:rPr lang="en-GB" sz="2400" dirty="0"/>
              <a:t> or vomit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031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5A1E-6886-7631-9C35-67C81488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1742"/>
            <a:ext cx="7729728" cy="587883"/>
          </a:xfrm>
        </p:spPr>
        <p:txBody>
          <a:bodyPr>
            <a:normAutofit fontScale="90000"/>
          </a:bodyPr>
          <a:lstStyle/>
          <a:p>
            <a:r>
              <a:rPr lang="en-GB" dirty="0"/>
              <a:t>norovirus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5B48-37E4-3C43-E849-7188210D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143000"/>
            <a:ext cx="9382125" cy="5334000"/>
          </a:xfrm>
        </p:spPr>
        <p:txBody>
          <a:bodyPr>
            <a:normAutofit/>
          </a:bodyPr>
          <a:lstStyle/>
          <a:p>
            <a:r>
              <a:rPr lang="en-GB" sz="2400" dirty="0"/>
              <a:t>Associated with large numbers of people present in close contact </a:t>
            </a:r>
          </a:p>
          <a:p>
            <a:pPr lvl="1"/>
            <a:r>
              <a:rPr lang="en-GB" sz="2200" dirty="0"/>
              <a:t>hospitals, cruise ships, hotels, restaurants, nursing homes, </a:t>
            </a:r>
            <a:r>
              <a:rPr lang="en-GB" sz="2200" dirty="0" err="1"/>
              <a:t>daycare</a:t>
            </a:r>
            <a:r>
              <a:rPr lang="en-GB" sz="2200" dirty="0"/>
              <a:t> </a:t>
            </a:r>
            <a:r>
              <a:rPr lang="en-GB" sz="2200" dirty="0" err="1"/>
              <a:t>centers</a:t>
            </a:r>
            <a:r>
              <a:rPr lang="en-GB" sz="2200" dirty="0"/>
              <a:t>, prisons, military </a:t>
            </a:r>
            <a:r>
              <a:rPr lang="en-GB" sz="2200" dirty="0" err="1"/>
              <a:t>installments</a:t>
            </a:r>
            <a:r>
              <a:rPr lang="en-GB" sz="2200" dirty="0"/>
              <a:t>, sports stadiums</a:t>
            </a:r>
          </a:p>
          <a:p>
            <a:pPr lvl="1"/>
            <a:r>
              <a:rPr lang="en-GB" sz="2200" dirty="0"/>
              <a:t>Fresh produce, including lettuce, tomato, melons, green onions, strawberries, raspberries, peppers, fresh-cut fruits, and salads, </a:t>
            </a:r>
          </a:p>
          <a:p>
            <a:pPr lvl="1"/>
            <a:r>
              <a:rPr lang="en-GB" sz="2200" dirty="0"/>
              <a:t>Food handlers, processors</a:t>
            </a:r>
          </a:p>
          <a:p>
            <a:pPr lvl="1"/>
            <a:r>
              <a:rPr lang="en-GB" sz="2200" dirty="0"/>
              <a:t>Irrigation water</a:t>
            </a:r>
          </a:p>
          <a:p>
            <a:pPr lvl="1"/>
            <a:r>
              <a:rPr lang="en-GB" sz="2200" dirty="0"/>
              <a:t>shellfish, such as oysters, clams are the source of foodborne norovirus. </a:t>
            </a:r>
          </a:p>
          <a:p>
            <a:r>
              <a:rPr lang="en-GB" sz="2400" dirty="0"/>
              <a:t>The infectious dose of is very low: about 10 viral particles.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561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5A1E-6886-7631-9C35-67C81488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1742"/>
            <a:ext cx="7729728" cy="587883"/>
          </a:xfrm>
        </p:spPr>
        <p:txBody>
          <a:bodyPr>
            <a:normAutofit fontScale="90000"/>
          </a:bodyPr>
          <a:lstStyle/>
          <a:p>
            <a:r>
              <a:rPr lang="en-GB" dirty="0"/>
              <a:t>norovirus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5B48-37E4-3C43-E849-7188210D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143000"/>
            <a:ext cx="9382125" cy="5334000"/>
          </a:xfrm>
        </p:spPr>
        <p:txBody>
          <a:bodyPr>
            <a:normAutofit/>
          </a:bodyPr>
          <a:lstStyle/>
          <a:p>
            <a:r>
              <a:rPr lang="en-GB" sz="2400" dirty="0"/>
              <a:t>Norovirus infect the mature enterocytes covering the intestinal villi </a:t>
            </a:r>
          </a:p>
          <a:p>
            <a:r>
              <a:rPr lang="en-GB" sz="2400" dirty="0"/>
              <a:t>causes massive cell damage and malabsorption </a:t>
            </a:r>
          </a:p>
          <a:p>
            <a:r>
              <a:rPr lang="en-GB" sz="2400" dirty="0"/>
              <a:t>Gastrointestinal symptoms: (appear within 1- 2 days after ingestion)</a:t>
            </a:r>
          </a:p>
          <a:p>
            <a:r>
              <a:rPr lang="en-GB" sz="2400" dirty="0"/>
              <a:t>explosive projectile vomiting, nausea, cramps, </a:t>
            </a:r>
            <a:r>
              <a:rPr lang="en-GB" sz="2400" dirty="0" err="1"/>
              <a:t>diarrhea</a:t>
            </a:r>
            <a:r>
              <a:rPr lang="en-GB" sz="2400" dirty="0"/>
              <a:t>, chills, headache, dehydration, high fever</a:t>
            </a:r>
          </a:p>
          <a:p>
            <a:r>
              <a:rPr lang="en-GB" sz="2400" dirty="0"/>
              <a:t>Adults are more susceptible than children </a:t>
            </a:r>
          </a:p>
          <a:p>
            <a:r>
              <a:rPr lang="en-GB" sz="2400" dirty="0"/>
              <a:t>Symptoms last for 1-2 days. </a:t>
            </a:r>
          </a:p>
          <a:p>
            <a:r>
              <a:rPr lang="en-GB" sz="2400" dirty="0"/>
              <a:t>The disease is self-limiting and the viruses are excreted in the </a:t>
            </a:r>
            <a:r>
              <a:rPr lang="en-GB" sz="2400" dirty="0" err="1"/>
              <a:t>feces</a:t>
            </a:r>
            <a:r>
              <a:rPr lang="en-GB" sz="2400" dirty="0"/>
              <a:t> of infected persons (100 billion virus particles/gram of </a:t>
            </a:r>
            <a:r>
              <a:rPr lang="en-GB" sz="2400" dirty="0" err="1"/>
              <a:t>feces</a:t>
            </a:r>
            <a:r>
              <a:rPr lang="en-GB" sz="2400" dirty="0"/>
              <a:t>) for a prolonged time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913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D43A-A8E3-99CD-DCB3-929BFCC4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9392"/>
            <a:ext cx="7729728" cy="635508"/>
          </a:xfrm>
        </p:spPr>
        <p:txBody>
          <a:bodyPr>
            <a:normAutofit fontScale="90000"/>
          </a:bodyPr>
          <a:lstStyle/>
          <a:p>
            <a:r>
              <a:rPr lang="en-GB" dirty="0"/>
              <a:t>Hepatitis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D133-7349-EF27-77DA-AA980FD6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257300"/>
            <a:ext cx="9525000" cy="5029200"/>
          </a:xfrm>
        </p:spPr>
        <p:txBody>
          <a:bodyPr>
            <a:normAutofit/>
          </a:bodyPr>
          <a:lstStyle/>
          <a:p>
            <a:r>
              <a:rPr lang="en-GB" sz="2400" dirty="0"/>
              <a:t>Hepatitis A - non-enveloped, single-stranded RNA virus </a:t>
            </a:r>
          </a:p>
          <a:p>
            <a:r>
              <a:rPr lang="en-GB" sz="2400" dirty="0"/>
              <a:t>Grown in mammalian cell cultures but requires a long adaptation period</a:t>
            </a:r>
          </a:p>
          <a:p>
            <a:r>
              <a:rPr lang="en-GB" sz="2400" dirty="0"/>
              <a:t>Annually, 1.4 million people suffer from HAV infection worldwide. </a:t>
            </a:r>
          </a:p>
          <a:p>
            <a:r>
              <a:rPr lang="en-GB" sz="2400" dirty="0"/>
              <a:t>The virus remains stable in the environment for at least a month, may be resistant to heating and disinfectant-chlorine</a:t>
            </a:r>
          </a:p>
          <a:p>
            <a:r>
              <a:rPr lang="en-GB" sz="2400" dirty="0"/>
              <a:t> Enteric virus, excreted in very high numbers in human </a:t>
            </a:r>
            <a:r>
              <a:rPr lang="en-GB" sz="2400" dirty="0" err="1"/>
              <a:t>feces</a:t>
            </a:r>
            <a:endParaRPr lang="en-GB" sz="2400" dirty="0"/>
          </a:p>
          <a:p>
            <a:r>
              <a:rPr lang="en-GB" sz="2400" dirty="0"/>
              <a:t>HAV transmission occurs through contaminated food, water, food handlers, direct contact with an infected person</a:t>
            </a:r>
          </a:p>
          <a:p>
            <a:r>
              <a:rPr lang="en-GB" sz="2400" dirty="0"/>
              <a:t>Infectious dose:  very low, about 10–100 virus particles.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295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D43A-A8E3-99CD-DCB3-929BFCC4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9392"/>
            <a:ext cx="7729728" cy="635508"/>
          </a:xfrm>
        </p:spPr>
        <p:txBody>
          <a:bodyPr>
            <a:normAutofit fontScale="90000"/>
          </a:bodyPr>
          <a:lstStyle/>
          <a:p>
            <a:r>
              <a:rPr lang="en-GB" dirty="0"/>
              <a:t>Hepatitis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D133-7349-EF27-77DA-AA980FD6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257300"/>
            <a:ext cx="9525000" cy="5029200"/>
          </a:xfrm>
        </p:spPr>
        <p:txBody>
          <a:bodyPr>
            <a:normAutofit/>
          </a:bodyPr>
          <a:lstStyle/>
          <a:p>
            <a:r>
              <a:rPr lang="en-GB" sz="2400" dirty="0"/>
              <a:t>After ingestion of HAV from contaminated food, virus move to the liver and invade hepatocytes </a:t>
            </a:r>
          </a:p>
          <a:p>
            <a:r>
              <a:rPr lang="en-GB" sz="2400" dirty="0"/>
              <a:t>General symptoms in the early stage (occur after ~ 4 weeks)</a:t>
            </a:r>
          </a:p>
          <a:p>
            <a:r>
              <a:rPr lang="en-GB" sz="2400" dirty="0"/>
              <a:t>fever, malaise, nausea, vomiting, abdominal discomfort, and inflammation of the liver </a:t>
            </a:r>
          </a:p>
          <a:p>
            <a:r>
              <a:rPr lang="en-GB" sz="2400" dirty="0"/>
              <a:t>Jaundice develops at a later stage</a:t>
            </a:r>
          </a:p>
          <a:p>
            <a:r>
              <a:rPr lang="en-GB" sz="2400" dirty="0" err="1"/>
              <a:t>feces</a:t>
            </a:r>
            <a:r>
              <a:rPr lang="en-GB" sz="2400" dirty="0"/>
              <a:t> are pale </a:t>
            </a:r>
            <a:r>
              <a:rPr lang="en-GB" sz="2400" dirty="0" err="1"/>
              <a:t>colored</a:t>
            </a:r>
            <a:r>
              <a:rPr lang="en-GB" sz="2400" dirty="0"/>
              <a:t> and urine becomes dark</a:t>
            </a:r>
          </a:p>
          <a:p>
            <a:r>
              <a:rPr lang="en-GB" sz="2400" dirty="0"/>
              <a:t>Virus particles shed in </a:t>
            </a:r>
            <a:r>
              <a:rPr lang="en-GB" sz="2400" dirty="0" err="1"/>
              <a:t>feces</a:t>
            </a:r>
            <a:r>
              <a:rPr lang="en-GB" sz="2400" dirty="0"/>
              <a:t> (10</a:t>
            </a:r>
            <a:r>
              <a:rPr lang="en-GB" sz="2400" baseline="30000" dirty="0"/>
              <a:t>9</a:t>
            </a:r>
            <a:r>
              <a:rPr lang="en-GB" sz="2400" dirty="0"/>
              <a:t> per gram). </a:t>
            </a:r>
          </a:p>
          <a:p>
            <a:r>
              <a:rPr lang="en-GB" sz="2400" dirty="0"/>
              <a:t>Severity of the disease is associated with age. </a:t>
            </a:r>
          </a:p>
          <a:p>
            <a:r>
              <a:rPr lang="en-GB" sz="2400" dirty="0"/>
              <a:t>Young children display an asymptomatic form of the disease while young adults and adults show symptomatic disease</a:t>
            </a:r>
          </a:p>
        </p:txBody>
      </p:sp>
    </p:spTree>
    <p:extLst>
      <p:ext uri="{BB962C8B-B14F-4D97-AF65-F5344CB8AC3E}">
        <p14:creationId xmlns:p14="http://schemas.microsoft.com/office/powerpoint/2010/main" val="246376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83BE-12C4-C78A-964C-F5030C8A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1742"/>
            <a:ext cx="7729728" cy="673608"/>
          </a:xfrm>
        </p:spPr>
        <p:txBody>
          <a:bodyPr>
            <a:normAutofit fontScale="90000"/>
          </a:bodyPr>
          <a:lstStyle/>
          <a:p>
            <a:r>
              <a:rPr lang="en-GB" dirty="0"/>
              <a:t>prions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E1BFC-D580-C538-E236-6CBC124A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400176"/>
            <a:ext cx="9696450" cy="4829174"/>
          </a:xfrm>
        </p:spPr>
        <p:txBody>
          <a:bodyPr>
            <a:normAutofit/>
          </a:bodyPr>
          <a:lstStyle/>
          <a:p>
            <a:r>
              <a:rPr lang="en-GB" sz="2400" dirty="0"/>
              <a:t>Prions </a:t>
            </a:r>
          </a:p>
          <a:p>
            <a:r>
              <a:rPr lang="en-GB" sz="2400" dirty="0"/>
              <a:t>Cause a transmissible neuro-degenerative disorder</a:t>
            </a:r>
          </a:p>
          <a:p>
            <a:r>
              <a:rPr lang="en-GB" sz="2400" dirty="0"/>
              <a:t>single protein molecule - devoid of nucleic acid</a:t>
            </a:r>
          </a:p>
          <a:p>
            <a:r>
              <a:rPr lang="en-GB" sz="2400" dirty="0"/>
              <a:t>Cause the mad cow disease</a:t>
            </a:r>
          </a:p>
          <a:p>
            <a:r>
              <a:rPr lang="en-GB" sz="2400" dirty="0"/>
              <a:t>Cause </a:t>
            </a:r>
            <a:r>
              <a:rPr lang="en-GB" sz="2400" dirty="0" err="1"/>
              <a:t>Ceutzfeldt</a:t>
            </a:r>
            <a:r>
              <a:rPr lang="en-GB" sz="2400" dirty="0"/>
              <a:t> disease in humans</a:t>
            </a:r>
          </a:p>
          <a:p>
            <a:r>
              <a:rPr lang="en-GB" sz="2400" dirty="0"/>
              <a:t>Prions are not inactivated by heat, irradiation or preservatives</a:t>
            </a:r>
          </a:p>
          <a:p>
            <a:r>
              <a:rPr lang="en-GB" sz="2400" dirty="0"/>
              <a:t>Once they get to the food, we can not get rid of them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373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9078-4616-31ED-87B7-9F2FBB7A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2242"/>
            <a:ext cx="7729728" cy="559308"/>
          </a:xfrm>
        </p:spPr>
        <p:txBody>
          <a:bodyPr>
            <a:normAutofit fontScale="90000"/>
          </a:bodyPr>
          <a:lstStyle/>
          <a:p>
            <a:r>
              <a:rPr lang="en-GB" dirty="0"/>
              <a:t>prions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05F3-D3FB-CED4-5FA2-A9612707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1524000"/>
            <a:ext cx="9153525" cy="479107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Mad cow disease:182,000 cattle destroyed in the UK</a:t>
            </a:r>
          </a:p>
          <a:p>
            <a:r>
              <a:rPr lang="en-GB" sz="2400" dirty="0"/>
              <a:t>Meat industry was almost ruined</a:t>
            </a:r>
          </a:p>
          <a:p>
            <a:r>
              <a:rPr lang="en-GB" sz="2400" dirty="0"/>
              <a:t>1st appeared in cows in 1986</a:t>
            </a:r>
          </a:p>
          <a:p>
            <a:r>
              <a:rPr lang="en-GB" sz="2400" dirty="0"/>
              <a:t>In 1972 </a:t>
            </a:r>
            <a:r>
              <a:rPr lang="en-GB" sz="2400" dirty="0" err="1"/>
              <a:t>Pruisner</a:t>
            </a:r>
            <a:r>
              <a:rPr lang="en-GB" sz="2400" dirty="0"/>
              <a:t> investigated a patient whose brain was decaying without immune response. He linked the disease with other known diseases in animals (scrapie) and humans (kuru)</a:t>
            </a:r>
          </a:p>
          <a:p>
            <a:r>
              <a:rPr lang="en-GB" sz="2400" dirty="0"/>
              <a:t>In 1982 </a:t>
            </a:r>
            <a:r>
              <a:rPr lang="en-GB" sz="2400" dirty="0" err="1"/>
              <a:t>Pruisner</a:t>
            </a:r>
            <a:r>
              <a:rPr lang="en-GB" sz="2400" dirty="0"/>
              <a:t> formulated the prion theory:</a:t>
            </a:r>
          </a:p>
          <a:p>
            <a:pPr lvl="1"/>
            <a:r>
              <a:rPr lang="en-GB" sz="2200" dirty="0"/>
              <a:t>Healthy neuron contain </a:t>
            </a:r>
            <a:r>
              <a:rPr lang="en-GB" sz="2200" dirty="0" err="1"/>
              <a:t>PrPc</a:t>
            </a:r>
            <a:r>
              <a:rPr lang="en-GB" sz="2200" dirty="0"/>
              <a:t> (healthy protein)</a:t>
            </a:r>
          </a:p>
          <a:p>
            <a:pPr lvl="1"/>
            <a:r>
              <a:rPr lang="en-GB" sz="2200" dirty="0"/>
              <a:t>When an infectious modified prion (</a:t>
            </a:r>
            <a:r>
              <a:rPr lang="en-GB" sz="2200" dirty="0" err="1"/>
              <a:t>PrPsc</a:t>
            </a:r>
            <a:r>
              <a:rPr lang="en-GB" sz="2200" dirty="0"/>
              <a:t>) contacts the normal prion, it changes its morphology to become infectious and destroys the brain </a:t>
            </a:r>
          </a:p>
          <a:p>
            <a:r>
              <a:rPr lang="en-GB" sz="2400" dirty="0"/>
              <a:t>Infectious prions are transmitted by eating meat from infected cows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826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9078-4616-31ED-87B7-9F2FBB7A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5067"/>
            <a:ext cx="7729728" cy="321183"/>
          </a:xfrm>
        </p:spPr>
        <p:txBody>
          <a:bodyPr>
            <a:normAutofit fontScale="90000"/>
          </a:bodyPr>
          <a:lstStyle/>
          <a:p>
            <a:r>
              <a:rPr lang="en-GB" dirty="0"/>
              <a:t>prions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8F3A1-63D8-6E77-9B3B-3EC23FC1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846834"/>
            <a:ext cx="3505200" cy="5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0072-17F4-7AE4-38A9-25469492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3167"/>
            <a:ext cx="7729728" cy="664083"/>
          </a:xfrm>
        </p:spPr>
        <p:txBody>
          <a:bodyPr>
            <a:normAutofit fontScale="90000"/>
          </a:bodyPr>
          <a:lstStyle/>
          <a:p>
            <a:r>
              <a:rPr lang="en-GB" dirty="0"/>
              <a:t>brucellosis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8E45-CF84-391A-908C-DB4890CE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1409700"/>
            <a:ext cx="9058275" cy="472440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Human brucellosis:</a:t>
            </a:r>
          </a:p>
          <a:p>
            <a:r>
              <a:rPr lang="en-GB" sz="2400" dirty="0"/>
              <a:t> A zoonotic infection caused by different Brucella spp.</a:t>
            </a:r>
          </a:p>
          <a:p>
            <a:pPr lvl="1"/>
            <a:r>
              <a:rPr lang="en-GB" sz="2200" i="1" dirty="0"/>
              <a:t>B. abortus, B. suis</a:t>
            </a:r>
            <a:r>
              <a:rPr lang="en-GB" sz="2200" dirty="0"/>
              <a:t>, and </a:t>
            </a:r>
            <a:r>
              <a:rPr lang="en-GB" sz="2200" i="1" dirty="0"/>
              <a:t>B. </a:t>
            </a:r>
            <a:r>
              <a:rPr lang="en-GB" sz="2200" i="1" dirty="0" err="1"/>
              <a:t>melitensis</a:t>
            </a:r>
            <a:r>
              <a:rPr lang="en-GB" sz="2200" dirty="0"/>
              <a:t>. </a:t>
            </a:r>
          </a:p>
          <a:p>
            <a:r>
              <a:rPr lang="en-GB" sz="2400" dirty="0"/>
              <a:t>Gram-negative aerobic small rods, nonmotile, </a:t>
            </a:r>
          </a:p>
          <a:p>
            <a:r>
              <a:rPr lang="en-GB" sz="2400" dirty="0"/>
              <a:t>pathogenic to animals and humans, in infected animals it is located:</a:t>
            </a:r>
          </a:p>
          <a:p>
            <a:r>
              <a:rPr lang="en-GB" sz="2400" dirty="0"/>
              <a:t>In the uterus of pregnant animals </a:t>
            </a:r>
          </a:p>
          <a:p>
            <a:r>
              <a:rPr lang="en-GB" sz="2400" dirty="0"/>
              <a:t>In the mammary glands of lactating females</a:t>
            </a:r>
          </a:p>
          <a:p>
            <a:r>
              <a:rPr lang="en-GB" sz="2400" dirty="0"/>
              <a:t>the pathogens can be excreted in milk</a:t>
            </a:r>
          </a:p>
          <a:p>
            <a:r>
              <a:rPr lang="en-GB" sz="2400" dirty="0"/>
              <a:t>People who get infected with Brucella Sp.</a:t>
            </a:r>
          </a:p>
          <a:p>
            <a:r>
              <a:rPr lang="en-GB" sz="2400" dirty="0"/>
              <a:t>People working with animals/meat - professional hazard</a:t>
            </a:r>
          </a:p>
          <a:p>
            <a:r>
              <a:rPr lang="en-GB" sz="2400" dirty="0"/>
              <a:t>Consumption of raw milk and some products made from raw milk (cheese) have been implicated in foodborne brucellosis.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415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0072-17F4-7AE4-38A9-25469492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3167"/>
            <a:ext cx="7729728" cy="664083"/>
          </a:xfrm>
        </p:spPr>
        <p:txBody>
          <a:bodyPr>
            <a:normAutofit fontScale="90000"/>
          </a:bodyPr>
          <a:lstStyle/>
          <a:p>
            <a:r>
              <a:rPr lang="en-GB" dirty="0"/>
              <a:t>brucellosis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8E45-CF84-391A-908C-DB4890CE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1409700"/>
            <a:ext cx="9058275" cy="4724400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/>
              <a:t>Brucella survive for a long time in milk and milk products. Pasteurization of milk/milk products kills Brucella cells. The infectious dose for human infection is 10–100 cells.</a:t>
            </a:r>
          </a:p>
          <a:p>
            <a:r>
              <a:rPr lang="en-GB" sz="2400" dirty="0"/>
              <a:t>Symptoms:</a:t>
            </a:r>
          </a:p>
          <a:p>
            <a:r>
              <a:rPr lang="en-GB" sz="2400" dirty="0"/>
              <a:t>appear in in humans 3–21 days after eating contaminated food</a:t>
            </a:r>
          </a:p>
          <a:p>
            <a:r>
              <a:rPr lang="en-GB" sz="2400" dirty="0"/>
              <a:t>undulant fever with irregular rise and fall of temperature</a:t>
            </a:r>
          </a:p>
          <a:p>
            <a:r>
              <a:rPr lang="en-GB" sz="2400" dirty="0"/>
              <a:t>Profuse sweats, body aches, joints pain, chills, and weakness </a:t>
            </a:r>
          </a:p>
          <a:p>
            <a:r>
              <a:rPr lang="en-GB" sz="2400" dirty="0"/>
              <a:t>Outbreaks in the US were from consumption of imported cheese </a:t>
            </a:r>
          </a:p>
          <a:p>
            <a:r>
              <a:rPr lang="en-GB" sz="2400" dirty="0"/>
              <a:t>CDC estimate about 839 cases of brucellosis annually</a:t>
            </a:r>
          </a:p>
          <a:p>
            <a:r>
              <a:rPr lang="en-GB" sz="2400" dirty="0"/>
              <a:t>Control measures:  </a:t>
            </a:r>
          </a:p>
          <a:p>
            <a:r>
              <a:rPr lang="en-GB" sz="2400" dirty="0"/>
              <a:t>pasteurization of milk</a:t>
            </a:r>
          </a:p>
          <a:p>
            <a:r>
              <a:rPr lang="en-GB" sz="2400" dirty="0"/>
              <a:t>Manufacturing of dairy products from pasteurized milk</a:t>
            </a:r>
          </a:p>
          <a:p>
            <a:r>
              <a:rPr lang="en-GB" sz="2400" dirty="0"/>
              <a:t>proper sanitation</a:t>
            </a:r>
          </a:p>
          <a:p>
            <a:r>
              <a:rPr lang="en-GB" sz="2400" dirty="0"/>
              <a:t>Diagnosis: culture, serology , PCR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14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0072-17F4-7AE4-38A9-25469492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3167"/>
            <a:ext cx="7729728" cy="664083"/>
          </a:xfrm>
        </p:spPr>
        <p:txBody>
          <a:bodyPr>
            <a:normAutofit fontScale="90000"/>
          </a:bodyPr>
          <a:lstStyle/>
          <a:p>
            <a:r>
              <a:rPr lang="en-GB" dirty="0"/>
              <a:t>brucellosis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8E45-CF84-391A-908C-DB4890CE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1409700"/>
            <a:ext cx="9058275" cy="4724400"/>
          </a:xfrm>
        </p:spPr>
        <p:txBody>
          <a:bodyPr>
            <a:normAutofit/>
          </a:bodyPr>
          <a:lstStyle/>
          <a:p>
            <a:r>
              <a:rPr lang="en-GB" sz="2400" dirty="0"/>
              <a:t>Palestine: between 2000 and 2020 7935 cases of brucellosis.</a:t>
            </a:r>
          </a:p>
          <a:p>
            <a:r>
              <a:rPr lang="en-GB" sz="2400" dirty="0"/>
              <a:t>Vaccination of animals did reduce the number initially, but problems with keeping animals vaccinated seem to make the disease increase in incidence again.</a:t>
            </a:r>
          </a:p>
        </p:txBody>
      </p:sp>
    </p:spTree>
    <p:extLst>
      <p:ext uri="{BB962C8B-B14F-4D97-AF65-F5344CB8AC3E}">
        <p14:creationId xmlns:p14="http://schemas.microsoft.com/office/powerpoint/2010/main" val="335365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5CEE2-4C7E-35B8-6F7E-F2FB7B12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0" y="0"/>
            <a:ext cx="11214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4128-6FB9-4AB3-71A3-CA6F7C5C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5067"/>
            <a:ext cx="7729728" cy="568833"/>
          </a:xfrm>
        </p:spPr>
        <p:txBody>
          <a:bodyPr>
            <a:normAutofit fontScale="90000"/>
          </a:bodyPr>
          <a:lstStyle/>
          <a:p>
            <a:r>
              <a:rPr lang="en-GB" dirty="0"/>
              <a:t>Viruses and prions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E3EF-2EA9-5BFA-2EBC-486A7756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209675"/>
            <a:ext cx="9839325" cy="4952999"/>
          </a:xfrm>
        </p:spPr>
        <p:txBody>
          <a:bodyPr>
            <a:normAutofit/>
          </a:bodyPr>
          <a:lstStyle/>
          <a:p>
            <a:r>
              <a:rPr lang="en-GB" sz="2400" dirty="0"/>
              <a:t>Enteric viruses are responsible for most foodborne illnesses in the US  and most other countries.</a:t>
            </a:r>
          </a:p>
          <a:p>
            <a:r>
              <a:rPr lang="en-GB" sz="2400" dirty="0"/>
              <a:t>Enteric viruses include:  Norovirus, Hepatitis A virus, Rotavirus</a:t>
            </a:r>
          </a:p>
          <a:p>
            <a:r>
              <a:rPr lang="en-GB" sz="2400" dirty="0"/>
              <a:t>Data collected from 2000 to 2008 by the CDC in the US:</a:t>
            </a:r>
          </a:p>
          <a:p>
            <a:r>
              <a:rPr lang="en-GB" sz="2400" dirty="0"/>
              <a:t>foodborne viruses are responsible for about 5.5 million cases annually</a:t>
            </a:r>
          </a:p>
          <a:p>
            <a:r>
              <a:rPr lang="en-GB" sz="2400" dirty="0"/>
              <a:t>bacterial foodborne illnesses are responsible for about 3.6 million </a:t>
            </a:r>
          </a:p>
          <a:p>
            <a:r>
              <a:rPr lang="en-GB" sz="2400" dirty="0"/>
              <a:t>most illnesses are caused by norovirus - 58%</a:t>
            </a:r>
          </a:p>
          <a:p>
            <a:r>
              <a:rPr lang="en-GB" sz="2400" dirty="0"/>
              <a:t>non-typhoidal Salmonella - 11%</a:t>
            </a:r>
          </a:p>
          <a:p>
            <a:r>
              <a:rPr lang="en-GB" sz="2400" dirty="0"/>
              <a:t>Clostridium perfringens - 10%</a:t>
            </a:r>
          </a:p>
          <a:p>
            <a:r>
              <a:rPr lang="en-GB" sz="2400" dirty="0"/>
              <a:t>Campylobacter - 9%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111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4128-6FB9-4AB3-71A3-CA6F7C5C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5067"/>
            <a:ext cx="7729728" cy="568833"/>
          </a:xfrm>
        </p:spPr>
        <p:txBody>
          <a:bodyPr>
            <a:normAutofit fontScale="90000"/>
          </a:bodyPr>
          <a:lstStyle/>
          <a:p>
            <a:r>
              <a:rPr lang="en-GB" dirty="0"/>
              <a:t>Viruses and prions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E3EF-2EA9-5BFA-2EBC-486A7756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209675"/>
            <a:ext cx="9839325" cy="4952999"/>
          </a:xfrm>
        </p:spPr>
        <p:txBody>
          <a:bodyPr>
            <a:normAutofit/>
          </a:bodyPr>
          <a:lstStyle/>
          <a:p>
            <a:r>
              <a:rPr lang="en-GB" sz="2400" dirty="0"/>
              <a:t>Viruses- difficult to detect/recover from contaminated food</a:t>
            </a:r>
          </a:p>
          <a:p>
            <a:r>
              <a:rPr lang="en-GB" sz="2400" dirty="0"/>
              <a:t>human enteric viruses do not multiply in food - may die rapidly during food storage and preservation. </a:t>
            </a:r>
          </a:p>
          <a:p>
            <a:r>
              <a:rPr lang="en-GB" sz="2400" dirty="0"/>
              <a:t>Contaminated Food </a:t>
            </a:r>
          </a:p>
          <a:p>
            <a:r>
              <a:rPr lang="en-GB" sz="2400" dirty="0"/>
              <a:t>to study enteric viruses it is necessary to use mammalian cell culture</a:t>
            </a:r>
          </a:p>
          <a:p>
            <a:r>
              <a:rPr lang="en-GB" sz="2400" dirty="0"/>
              <a:t>Suitable cell culture is now available for Norovirus.</a:t>
            </a:r>
          </a:p>
          <a:p>
            <a:r>
              <a:rPr lang="en-GB" sz="2400" dirty="0"/>
              <a:t>Before 1940, polio viruses transmitted through raw milk were considered the only virus involved in foodborne viral infections. </a:t>
            </a:r>
          </a:p>
          <a:p>
            <a:r>
              <a:rPr lang="en-GB" sz="2400" dirty="0"/>
              <a:t>Hepatitis A and norovirus are most predominant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2920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734F-A44A-6B7F-712A-1838697B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8867"/>
            <a:ext cx="7729728" cy="568833"/>
          </a:xfrm>
        </p:spPr>
        <p:txBody>
          <a:bodyPr>
            <a:normAutofit fontScale="90000"/>
          </a:bodyPr>
          <a:lstStyle/>
          <a:p>
            <a:r>
              <a:rPr lang="en-GB" dirty="0"/>
              <a:t>Food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69AA-2B5C-0DFB-5BE1-6B703F44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1066799"/>
            <a:ext cx="9677401" cy="5286375"/>
          </a:xfrm>
        </p:spPr>
        <p:txBody>
          <a:bodyPr>
            <a:normAutofit/>
          </a:bodyPr>
          <a:lstStyle/>
          <a:p>
            <a:r>
              <a:rPr lang="en-GB" sz="2400" dirty="0"/>
              <a:t>Food contaminated with the </a:t>
            </a:r>
            <a:r>
              <a:rPr lang="en-GB" sz="2400" dirty="0" err="1"/>
              <a:t>fecal</a:t>
            </a:r>
            <a:r>
              <a:rPr lang="en-GB" sz="2400" dirty="0"/>
              <a:t> matter from infected people directly (from food handlers) or indirectly (via sewage and polluted water) is the main source of hepatitis A and Norovirus  outbreaks.</a:t>
            </a:r>
          </a:p>
          <a:p>
            <a:r>
              <a:rPr lang="en-GB" sz="2400" dirty="0"/>
              <a:t>Infected food handlers, even without symptoms, can contaminate ready-to-eat food with </a:t>
            </a:r>
            <a:r>
              <a:rPr lang="en-GB" sz="2400" dirty="0" err="1"/>
              <a:t>fecal</a:t>
            </a:r>
            <a:r>
              <a:rPr lang="en-GB" sz="2400" dirty="0"/>
              <a:t> matter </a:t>
            </a:r>
          </a:p>
          <a:p>
            <a:r>
              <a:rPr lang="en-GB" sz="2400" dirty="0"/>
              <a:t>Vegetables (salads) can be contaminated with polluted water. </a:t>
            </a:r>
          </a:p>
          <a:p>
            <a:r>
              <a:rPr lang="en-GB" sz="2400" dirty="0"/>
              <a:t>Shellfish (oysters, clams) harvested from water polluted with sewage and eaten raw or improperly heated</a:t>
            </a:r>
          </a:p>
          <a:p>
            <a:r>
              <a:rPr lang="en-GB" sz="2400" dirty="0"/>
              <a:t>The virus can survive in shellfish for a long time</a:t>
            </a:r>
          </a:p>
          <a:p>
            <a:r>
              <a:rPr lang="en-GB" sz="2400" dirty="0"/>
              <a:t>In the US, the major cause of foodborne viral disease outbreaks is the contamination of ready-to-eat foods due to poor personal hygiene and contaminated equipment</a:t>
            </a:r>
          </a:p>
        </p:txBody>
      </p:sp>
    </p:spTree>
    <p:extLst>
      <p:ext uri="{BB962C8B-B14F-4D97-AF65-F5344CB8AC3E}">
        <p14:creationId xmlns:p14="http://schemas.microsoft.com/office/powerpoint/2010/main" val="19155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57F1-859F-BF24-09EE-1224C69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3642"/>
            <a:ext cx="7729728" cy="635508"/>
          </a:xfrm>
        </p:spPr>
        <p:txBody>
          <a:bodyPr>
            <a:normAutofit fontScale="90000"/>
          </a:bodyPr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3BFE-BF59-EFDA-950D-5DE8C46A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23950"/>
            <a:ext cx="9677400" cy="507682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Major preventative methods of foodborne virus infections:</a:t>
            </a:r>
          </a:p>
          <a:p>
            <a:r>
              <a:rPr lang="en-GB" sz="2400" dirty="0"/>
              <a:t>Kill the viruses in contaminated foods </a:t>
            </a:r>
          </a:p>
          <a:p>
            <a:r>
              <a:rPr lang="en-GB" sz="2400" dirty="0"/>
              <a:t>Adopt good sanitation and personal hygiene habits </a:t>
            </a:r>
          </a:p>
          <a:p>
            <a:r>
              <a:rPr lang="en-GB" sz="2400" dirty="0"/>
              <a:t>Proper heat treatment, pasteurization can kill the viruses</a:t>
            </a:r>
          </a:p>
          <a:p>
            <a:r>
              <a:rPr lang="en-GB" sz="2400" dirty="0"/>
              <a:t>Steaming lightly to open shellfish may not effective heat-treatment </a:t>
            </a:r>
          </a:p>
          <a:p>
            <a:r>
              <a:rPr lang="en-GB" sz="2400" dirty="0"/>
              <a:t>Hydrostatic pressure processing is used instead of light steaming to open the shellfish (viruses killed if pressure &gt;300 MPa )</a:t>
            </a:r>
          </a:p>
          <a:p>
            <a:r>
              <a:rPr lang="en-GB" sz="2400" dirty="0"/>
              <a:t>Oxidative agents (hypochlorite), kill viruses in contaminated equipment or in water used in food processing </a:t>
            </a:r>
          </a:p>
          <a:p>
            <a:r>
              <a:rPr lang="en-GB" sz="2400" dirty="0"/>
              <a:t>keep suspected people away from handling ready-to-eat foods </a:t>
            </a:r>
          </a:p>
          <a:p>
            <a:r>
              <a:rPr lang="en-GB" sz="2400" dirty="0"/>
              <a:t>Vaccination against hepatitis A is available - used to control the disease.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4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86</TotalTime>
  <Words>1309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Parcel</vt:lpstr>
      <vt:lpstr>Lecture 12</vt:lpstr>
      <vt:lpstr>brucellosis</vt:lpstr>
      <vt:lpstr>brucellosis</vt:lpstr>
      <vt:lpstr>brucellosis</vt:lpstr>
      <vt:lpstr>PowerPoint Presentation</vt:lpstr>
      <vt:lpstr>Viruses and prions</vt:lpstr>
      <vt:lpstr>Viruses and prions</vt:lpstr>
      <vt:lpstr>Food association</vt:lpstr>
      <vt:lpstr>prevention</vt:lpstr>
      <vt:lpstr>detection</vt:lpstr>
      <vt:lpstr>PowerPoint Presentation</vt:lpstr>
      <vt:lpstr>norovirus</vt:lpstr>
      <vt:lpstr>norovirus</vt:lpstr>
      <vt:lpstr>norovirus</vt:lpstr>
      <vt:lpstr>Hepatitis A</vt:lpstr>
      <vt:lpstr>Hepatitis A</vt:lpstr>
      <vt:lpstr>prions</vt:lpstr>
      <vt:lpstr>prions</vt:lpstr>
      <vt:lpstr>prions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Emilia J Rappocciolo</dc:creator>
  <cp:lastModifiedBy>Emilia J Rappocciolo</cp:lastModifiedBy>
  <cp:revision>1</cp:revision>
  <dcterms:created xsi:type="dcterms:W3CDTF">2024-11-13T07:54:59Z</dcterms:created>
  <dcterms:modified xsi:type="dcterms:W3CDTF">2024-11-13T09:21:44Z</dcterms:modified>
</cp:coreProperties>
</file>