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Lst>
  <p:sldSz cy="6858000" cx="9144000"/>
  <p:notesSz cx="9144000" cy="6858000"/>
  <p:embeddedFontLst>
    <p:embeddedFont>
      <p:font typeface="Montserrat"/>
      <p:regular r:id="rId113"/>
      <p:bold r:id="rId114"/>
      <p:italic r:id="rId115"/>
      <p:boldItalic r:id="rId116"/>
    </p:embeddedFont>
    <p:embeddedFont>
      <p:font typeface="Lato"/>
      <p:regular r:id="rId117"/>
      <p:bold r:id="rId118"/>
      <p:italic r:id="rId119"/>
      <p:boldItalic r:id="rId120"/>
    </p:embeddedFont>
    <p:embeddedFont>
      <p:font typeface="Lora"/>
      <p:regular r:id="rId121"/>
      <p:bold r:id="rId122"/>
      <p:italic r:id="rId123"/>
      <p:boldItalic r:id="rId124"/>
    </p:embeddedFont>
    <p:embeddedFont>
      <p:font typeface="Candara"/>
      <p:regular r:id="rId125"/>
      <p:bold r:id="rId126"/>
      <p:italic r:id="rId127"/>
      <p:boldItalic r:id="rId1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29" roundtripDataSignature="AMtx7mjdrzADTbvElifKEc7Z9yy4qQ+F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F73435-C834-48F9-B2DF-3E98D7E73865}">
  <a:tblStyle styleId="{4FF73435-C834-48F9-B2DF-3E98D7E73865}"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customschemas.google.com/relationships/presentationmetadata" Target="metadata"/><Relationship Id="rId128" Type="http://schemas.openxmlformats.org/officeDocument/2006/relationships/font" Target="fonts/Candara-boldItalic.fntdata"/><Relationship Id="rId127" Type="http://schemas.openxmlformats.org/officeDocument/2006/relationships/font" Target="fonts/Candara-italic.fntdata"/><Relationship Id="rId126" Type="http://schemas.openxmlformats.org/officeDocument/2006/relationships/font" Target="fonts/Candara-bold.fntdata"/><Relationship Id="rId26" Type="http://schemas.openxmlformats.org/officeDocument/2006/relationships/slide" Target="slides/slide20.xml"/><Relationship Id="rId121" Type="http://schemas.openxmlformats.org/officeDocument/2006/relationships/font" Target="fonts/Lora-regular.fntdata"/><Relationship Id="rId25" Type="http://schemas.openxmlformats.org/officeDocument/2006/relationships/slide" Target="slides/slide19.xml"/><Relationship Id="rId120" Type="http://schemas.openxmlformats.org/officeDocument/2006/relationships/font" Target="fonts/Lato-boldItalic.fntdata"/><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font" Target="fonts/Candara-regular.fntdata"/><Relationship Id="rId29" Type="http://schemas.openxmlformats.org/officeDocument/2006/relationships/slide" Target="slides/slide23.xml"/><Relationship Id="rId124" Type="http://schemas.openxmlformats.org/officeDocument/2006/relationships/font" Target="fonts/Lora-boldItalic.fntdata"/><Relationship Id="rId123" Type="http://schemas.openxmlformats.org/officeDocument/2006/relationships/font" Target="fonts/Lora-italic.fntdata"/><Relationship Id="rId122" Type="http://schemas.openxmlformats.org/officeDocument/2006/relationships/font" Target="fonts/Lora-bold.fntdata"/><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font" Target="fonts/Lato-bold.fntdata"/><Relationship Id="rId117" Type="http://schemas.openxmlformats.org/officeDocument/2006/relationships/font" Target="fonts/Lato-regular.fntdata"/><Relationship Id="rId116" Type="http://schemas.openxmlformats.org/officeDocument/2006/relationships/font" Target="fonts/Montserrat-boldItalic.fntdata"/><Relationship Id="rId115" Type="http://schemas.openxmlformats.org/officeDocument/2006/relationships/font" Target="fonts/Montserrat-italic.fntdata"/><Relationship Id="rId119" Type="http://schemas.openxmlformats.org/officeDocument/2006/relationships/font" Target="fonts/Lato-italic.fntdata"/><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Montserrat-bold.fntdata"/><Relationship Id="rId18" Type="http://schemas.openxmlformats.org/officeDocument/2006/relationships/slide" Target="slides/slide12.xml"/><Relationship Id="rId113" Type="http://schemas.openxmlformats.org/officeDocument/2006/relationships/font" Target="fonts/Montserrat-regular.fntdata"/><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9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3" name="Google Shape;883;p9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98:notes"/>
          <p:cNvSpPr txBox="1"/>
          <p:nvPr>
            <p:ph idx="1" type="body"/>
          </p:nvPr>
        </p:nvSpPr>
        <p:spPr>
          <a:xfrm>
            <a:off x="-2147483648" y="-2147483648"/>
            <a:ext cx="0" cy="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9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99:notes"/>
          <p:cNvSpPr txBox="1"/>
          <p:nvPr>
            <p:ph idx="1" type="body"/>
          </p:nvPr>
        </p:nvSpPr>
        <p:spPr>
          <a:xfrm>
            <a:off x="-2147483648" y="-2147483648"/>
            <a:ext cx="0" cy="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2" name="Google Shape;902;p9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10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3" name="Google Shape;913;p10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10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1" name="Google Shape;921;p10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10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0" name="Google Shape;930;p102: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CAN Disadvantages</a:t>
            </a:r>
            <a:endParaRPr/>
          </a:p>
        </p:txBody>
      </p:sp>
      <p:sp>
        <p:nvSpPr>
          <p:cNvPr id="931" name="Google Shape;931;p102: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10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8" name="Google Shape;938;p10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2: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(1)</a:t>
            </a:r>
            <a:endParaRPr/>
          </a:p>
          <a:p>
            <a:pPr indent="0" lvl="0" marL="0" rtl="0" algn="l">
              <a:spcBef>
                <a:spcPts val="0"/>
              </a:spcBef>
              <a:spcAft>
                <a:spcPts val="0"/>
              </a:spcAft>
              <a:buNone/>
            </a:pPr>
            <a:r>
              <a:t/>
            </a:r>
            <a:endParaRPr/>
          </a:p>
        </p:txBody>
      </p:sp>
      <p:sp>
        <p:nvSpPr>
          <p:cNvPr id="156" name="Google Shape;156;p12: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3: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3: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5: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 send a char value depending on the state of </a:t>
            </a:r>
            <a:r>
              <a:rPr b="1" i="0" lang="en-US" sz="1200">
                <a:solidFill>
                  <a:schemeClr val="dk1"/>
                </a:solidFill>
                <a:latin typeface="Calibri"/>
                <a:ea typeface="Calibri"/>
                <a:cs typeface="Calibri"/>
                <a:sym typeface="Calibri"/>
              </a:rPr>
              <a:t>pin</a:t>
            </a:r>
            <a:r>
              <a:rPr b="0" i="0" lang="en-US" sz="1200">
                <a:solidFill>
                  <a:schemeClr val="dk1"/>
                </a:solidFill>
                <a:latin typeface="Calibri"/>
                <a:ea typeface="Calibri"/>
                <a:cs typeface="Calibri"/>
                <a:sym typeface="Calibri"/>
              </a:rPr>
              <a:t> </a:t>
            </a:r>
            <a:r>
              <a:rPr b="1" i="0" lang="en-US" sz="1200">
                <a:solidFill>
                  <a:schemeClr val="dk1"/>
                </a:solidFill>
                <a:latin typeface="Calibri"/>
                <a:ea typeface="Calibri"/>
                <a:cs typeface="Calibri"/>
                <a:sym typeface="Calibri"/>
              </a:rPr>
              <a:t>8</a:t>
            </a:r>
            <a:r>
              <a:rPr b="0" i="0" lang="en-US" sz="1200">
                <a:solidFill>
                  <a:schemeClr val="dk1"/>
                </a:solidFill>
                <a:latin typeface="Calibri"/>
                <a:ea typeface="Calibri"/>
                <a:cs typeface="Calibri"/>
                <a:sym typeface="Calibri"/>
              </a:rPr>
              <a:t>. We will send the char value of </a:t>
            </a:r>
            <a:r>
              <a:rPr lang="en-US"/>
              <a:t>'1'</a:t>
            </a:r>
            <a:r>
              <a:rPr b="0" i="0" lang="en-US" sz="1200">
                <a:solidFill>
                  <a:schemeClr val="dk1"/>
                </a:solidFill>
                <a:latin typeface="Calibri"/>
                <a:ea typeface="Calibri"/>
                <a:cs typeface="Calibri"/>
                <a:sym typeface="Calibri"/>
              </a:rPr>
              <a:t> if </a:t>
            </a:r>
            <a:r>
              <a:rPr b="1" i="0" lang="en-US" sz="1200">
                <a:solidFill>
                  <a:schemeClr val="dk1"/>
                </a:solidFill>
                <a:latin typeface="Calibri"/>
                <a:ea typeface="Calibri"/>
                <a:cs typeface="Calibri"/>
                <a:sym typeface="Calibri"/>
              </a:rPr>
              <a:t>pin 8</a:t>
            </a:r>
            <a:r>
              <a:rPr b="0" i="0" lang="en-US" sz="1200">
                <a:solidFill>
                  <a:schemeClr val="dk1"/>
                </a:solidFill>
                <a:latin typeface="Calibri"/>
                <a:ea typeface="Calibri"/>
                <a:cs typeface="Calibri"/>
                <a:sym typeface="Calibri"/>
              </a:rPr>
              <a:t> is </a:t>
            </a:r>
            <a:r>
              <a:rPr lang="en-US"/>
              <a:t>HIGH</a:t>
            </a:r>
            <a:r>
              <a:rPr b="0" i="0" lang="en-US" sz="1200">
                <a:solidFill>
                  <a:schemeClr val="dk1"/>
                </a:solidFill>
                <a:latin typeface="Calibri"/>
                <a:ea typeface="Calibri"/>
                <a:cs typeface="Calibri"/>
                <a:sym typeface="Calibri"/>
              </a:rPr>
              <a:t> or a char value of </a:t>
            </a:r>
            <a:r>
              <a:rPr lang="en-US"/>
              <a:t>'0'</a:t>
            </a:r>
            <a:r>
              <a:rPr b="0" i="0" lang="en-US" sz="1200">
                <a:solidFill>
                  <a:schemeClr val="dk1"/>
                </a:solidFill>
                <a:latin typeface="Calibri"/>
                <a:ea typeface="Calibri"/>
                <a:cs typeface="Calibri"/>
                <a:sym typeface="Calibri"/>
              </a:rPr>
              <a:t> if the </a:t>
            </a:r>
            <a:r>
              <a:rPr b="1" i="0" lang="en-US" sz="1200">
                <a:solidFill>
                  <a:schemeClr val="dk1"/>
                </a:solidFill>
                <a:latin typeface="Calibri"/>
                <a:ea typeface="Calibri"/>
                <a:cs typeface="Calibri"/>
                <a:sym typeface="Calibri"/>
              </a:rPr>
              <a:t>pin 8</a:t>
            </a:r>
            <a:r>
              <a:rPr b="0" i="0" lang="en-US" sz="1200">
                <a:solidFill>
                  <a:schemeClr val="dk1"/>
                </a:solidFill>
                <a:latin typeface="Calibri"/>
                <a:ea typeface="Calibri"/>
                <a:cs typeface="Calibri"/>
                <a:sym typeface="Calibri"/>
              </a:rPr>
              <a:t> is </a:t>
            </a:r>
            <a:r>
              <a:rPr lang="en-US"/>
              <a:t>LOW</a:t>
            </a:r>
            <a:r>
              <a:rPr b="0" i="0" lang="en-US" sz="1200">
                <a:solidFill>
                  <a:schemeClr val="dk1"/>
                </a:solidFill>
                <a:latin typeface="Calibri"/>
                <a:ea typeface="Calibri"/>
                <a:cs typeface="Calibri"/>
                <a:sym typeface="Calibri"/>
              </a:rPr>
              <a:t>.</a:t>
            </a:r>
            <a:endParaRPr/>
          </a:p>
        </p:txBody>
      </p:sp>
      <p:sp>
        <p:nvSpPr>
          <p:cNvPr id="192" name="Google Shape;192;p15: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3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3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3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3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36: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Example</a:t>
            </a:r>
            <a:endParaRPr/>
          </a:p>
        </p:txBody>
      </p:sp>
      <p:sp>
        <p:nvSpPr>
          <p:cNvPr id="361" name="Google Shape;361;p36: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37: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Wire.h Library </a:t>
            </a:r>
            <a:endParaRPr/>
          </a:p>
        </p:txBody>
      </p:sp>
      <p:sp>
        <p:nvSpPr>
          <p:cNvPr id="371" name="Google Shape;371;p37: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3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4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4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41: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41: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4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4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4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4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4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4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4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4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4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4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5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5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5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5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5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5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5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53: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SPI speed rate up 14Mbps, I2C up to 400Kbps</a:t>
            </a:r>
            <a:endParaRPr/>
          </a:p>
        </p:txBody>
      </p:sp>
      <p:sp>
        <p:nvSpPr>
          <p:cNvPr id="485" name="Google Shape;485;p53: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5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5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5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5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5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5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5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5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5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5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5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5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6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6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6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6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6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6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6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63: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Modes of Transmission </a:t>
            </a:r>
            <a:endParaRPr/>
          </a:p>
        </p:txBody>
      </p:sp>
      <p:sp>
        <p:nvSpPr>
          <p:cNvPr id="553" name="Google Shape;553;p63: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6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6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6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65: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SPI Mode 0 </a:t>
            </a:r>
            <a:endParaRPr/>
          </a:p>
        </p:txBody>
      </p:sp>
      <p:sp>
        <p:nvSpPr>
          <p:cNvPr id="570" name="Google Shape;570;p65: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6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6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6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6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6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68: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74HC595</a:t>
            </a:r>
            <a:endParaRPr/>
          </a:p>
        </p:txBody>
      </p:sp>
      <p:sp>
        <p:nvSpPr>
          <p:cNvPr id="599" name="Google Shape;599;p68: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6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p69: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Use SPI to interface with sensors </a:t>
            </a:r>
            <a:endParaRPr/>
          </a:p>
        </p:txBody>
      </p:sp>
      <p:sp>
        <p:nvSpPr>
          <p:cNvPr id="613" name="Google Shape;613;p69: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7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7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7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p71: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Data Sheet</a:t>
            </a:r>
            <a:endParaRPr/>
          </a:p>
        </p:txBody>
      </p:sp>
      <p:sp>
        <p:nvSpPr>
          <p:cNvPr id="629" name="Google Shape;629;p71: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7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p72: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72: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7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73: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Example of SPI communication</a:t>
            </a:r>
            <a:endParaRPr/>
          </a:p>
        </p:txBody>
      </p:sp>
      <p:sp>
        <p:nvSpPr>
          <p:cNvPr id="650" name="Google Shape;650;p73: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7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p74: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Code </a:t>
            </a:r>
            <a:endParaRPr/>
          </a:p>
        </p:txBody>
      </p:sp>
      <p:sp>
        <p:nvSpPr>
          <p:cNvPr id="659" name="Google Shape;659;p74: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7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7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7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7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7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7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7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7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7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7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8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8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8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8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8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p8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8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83: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Contents</a:t>
            </a:r>
            <a:endParaRPr/>
          </a:p>
        </p:txBody>
      </p:sp>
      <p:sp>
        <p:nvSpPr>
          <p:cNvPr id="723" name="Google Shape;723;p83: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8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8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85:notes"/>
          <p:cNvSpPr txBox="1"/>
          <p:nvPr>
            <p:ph idx="1" type="body"/>
          </p:nvPr>
        </p:nvSpPr>
        <p:spPr>
          <a:xfrm>
            <a:off x="-2147483648" y="-2147483648"/>
            <a:ext cx="0" cy="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5" name="Google Shape;745;p8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86:notes"/>
          <p:cNvSpPr txBox="1"/>
          <p:nvPr>
            <p:ph idx="1" type="body"/>
          </p:nvPr>
        </p:nvSpPr>
        <p:spPr>
          <a:xfrm>
            <a:off x="-2147483648" y="-2147483648"/>
            <a:ext cx="0" cy="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8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87:notes"/>
          <p:cNvSpPr txBox="1"/>
          <p:nvPr>
            <p:ph idx="1" type="body"/>
          </p:nvPr>
        </p:nvSpPr>
        <p:spPr>
          <a:xfrm>
            <a:off x="-2147483648" y="-2147483648"/>
            <a:ext cx="0" cy="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8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8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8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89:notes"/>
          <p:cNvSpPr txBox="1"/>
          <p:nvPr>
            <p:ph idx="1" type="body"/>
          </p:nvPr>
        </p:nvSpPr>
        <p:spPr>
          <a:xfrm>
            <a:off x="-2147483648" y="-2147483648"/>
            <a:ext cx="0" cy="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p8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9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9" name="Google Shape;789;p9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9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9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9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p9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93:notes"/>
          <p:cNvSpPr txBox="1"/>
          <p:nvPr>
            <p:ph idx="1" type="body"/>
          </p:nvPr>
        </p:nvSpPr>
        <p:spPr>
          <a:xfrm>
            <a:off x="-2147483648" y="-2147483648"/>
            <a:ext cx="0" cy="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9" name="Google Shape;819;p9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2ea5f66990a_16_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2ea5f66990a_16_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2" name="Google Shape;832;g2ea5f66990a_16_0: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2ea5f66990a_16_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2ea5f66990a_16_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g2ea5f66990a_16_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2ea5f66990a_16_14: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847" name="Google Shape;847;g2ea5f66990a_16_14: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g2ea5f66990a_16_14: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9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5" name="Google Shape;855;p9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9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5" name="Google Shape;865;p9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9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3" name="Google Shape;873;p9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105"/>
          <p:cNvSpPr txBox="1"/>
          <p:nvPr>
            <p:ph type="title"/>
          </p:nvPr>
        </p:nvSpPr>
        <p:spPr>
          <a:xfrm>
            <a:off x="460755" y="1514601"/>
            <a:ext cx="8222488" cy="148145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4800">
                <a:solidFill>
                  <a:srgbClr val="0417BE"/>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05"/>
          <p:cNvSpPr txBox="1"/>
          <p:nvPr>
            <p:ph idx="1" type="body"/>
          </p:nvPr>
        </p:nvSpPr>
        <p:spPr>
          <a:xfrm>
            <a:off x="764540" y="2256256"/>
            <a:ext cx="7997190" cy="185483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000">
                <a:solidFill>
                  <a:schemeClr val="dk1"/>
                </a:solidFill>
                <a:latin typeface="Calibri"/>
                <a:ea typeface="Calibri"/>
                <a:cs typeface="Calibri"/>
                <a:sym typeface="Calibri"/>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 name="Google Shape;19;p105"/>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5"/>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5"/>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lvl1pPr indent="0" lvl="0" marL="38100" marR="0" algn="l">
              <a:lnSpc>
                <a:spcPct val="103333"/>
              </a:lnSpc>
              <a:spcBef>
                <a:spcPts val="0"/>
              </a:spcBef>
              <a:buNone/>
              <a:defRPr b="0" i="0" sz="1200">
                <a:solidFill>
                  <a:srgbClr val="888888"/>
                </a:solidFill>
                <a:latin typeface="Calibri"/>
                <a:ea typeface="Calibri"/>
                <a:cs typeface="Calibri"/>
                <a:sym typeface="Calibri"/>
              </a:defRPr>
            </a:lvl1pPr>
            <a:lvl2pPr indent="0" lvl="1" marL="38100" marR="0" algn="l">
              <a:lnSpc>
                <a:spcPct val="103333"/>
              </a:lnSpc>
              <a:spcBef>
                <a:spcPts val="0"/>
              </a:spcBef>
              <a:buNone/>
              <a:defRPr b="0" i="0" sz="1200">
                <a:solidFill>
                  <a:srgbClr val="888888"/>
                </a:solidFill>
                <a:latin typeface="Calibri"/>
                <a:ea typeface="Calibri"/>
                <a:cs typeface="Calibri"/>
                <a:sym typeface="Calibri"/>
              </a:defRPr>
            </a:lvl2pPr>
            <a:lvl3pPr indent="0" lvl="2" marL="38100" marR="0" algn="l">
              <a:lnSpc>
                <a:spcPct val="103333"/>
              </a:lnSpc>
              <a:spcBef>
                <a:spcPts val="0"/>
              </a:spcBef>
              <a:buNone/>
              <a:defRPr b="0" i="0" sz="1200">
                <a:solidFill>
                  <a:srgbClr val="888888"/>
                </a:solidFill>
                <a:latin typeface="Calibri"/>
                <a:ea typeface="Calibri"/>
                <a:cs typeface="Calibri"/>
                <a:sym typeface="Calibri"/>
              </a:defRPr>
            </a:lvl3pPr>
            <a:lvl4pPr indent="0" lvl="3" marL="38100" marR="0" algn="l">
              <a:lnSpc>
                <a:spcPct val="103333"/>
              </a:lnSpc>
              <a:spcBef>
                <a:spcPts val="0"/>
              </a:spcBef>
              <a:buNone/>
              <a:defRPr b="0" i="0" sz="1200">
                <a:solidFill>
                  <a:srgbClr val="888888"/>
                </a:solidFill>
                <a:latin typeface="Calibri"/>
                <a:ea typeface="Calibri"/>
                <a:cs typeface="Calibri"/>
                <a:sym typeface="Calibri"/>
              </a:defRPr>
            </a:lvl4pPr>
            <a:lvl5pPr indent="0" lvl="4" marL="38100" marR="0" algn="l">
              <a:lnSpc>
                <a:spcPct val="103333"/>
              </a:lnSpc>
              <a:spcBef>
                <a:spcPts val="0"/>
              </a:spcBef>
              <a:buNone/>
              <a:defRPr b="0" i="0" sz="1200">
                <a:solidFill>
                  <a:srgbClr val="888888"/>
                </a:solidFill>
                <a:latin typeface="Calibri"/>
                <a:ea typeface="Calibri"/>
                <a:cs typeface="Calibri"/>
                <a:sym typeface="Calibri"/>
              </a:defRPr>
            </a:lvl5pPr>
            <a:lvl6pPr indent="0" lvl="5" marL="38100" marR="0" algn="l">
              <a:lnSpc>
                <a:spcPct val="103333"/>
              </a:lnSpc>
              <a:spcBef>
                <a:spcPts val="0"/>
              </a:spcBef>
              <a:buNone/>
              <a:defRPr b="0" i="0" sz="1200">
                <a:solidFill>
                  <a:srgbClr val="888888"/>
                </a:solidFill>
                <a:latin typeface="Calibri"/>
                <a:ea typeface="Calibri"/>
                <a:cs typeface="Calibri"/>
                <a:sym typeface="Calibri"/>
              </a:defRPr>
            </a:lvl6pPr>
            <a:lvl7pPr indent="0" lvl="6" marL="38100" marR="0" algn="l">
              <a:lnSpc>
                <a:spcPct val="103333"/>
              </a:lnSpc>
              <a:spcBef>
                <a:spcPts val="0"/>
              </a:spcBef>
              <a:buNone/>
              <a:defRPr b="0" i="0" sz="1200">
                <a:solidFill>
                  <a:srgbClr val="888888"/>
                </a:solidFill>
                <a:latin typeface="Calibri"/>
                <a:ea typeface="Calibri"/>
                <a:cs typeface="Calibri"/>
                <a:sym typeface="Calibri"/>
              </a:defRPr>
            </a:lvl7pPr>
            <a:lvl8pPr indent="0" lvl="7" marL="38100" marR="0" algn="l">
              <a:lnSpc>
                <a:spcPct val="103333"/>
              </a:lnSpc>
              <a:spcBef>
                <a:spcPts val="0"/>
              </a:spcBef>
              <a:buNone/>
              <a:defRPr b="0" i="0" sz="1200">
                <a:solidFill>
                  <a:srgbClr val="888888"/>
                </a:solidFill>
                <a:latin typeface="Calibri"/>
                <a:ea typeface="Calibri"/>
                <a:cs typeface="Calibri"/>
                <a:sym typeface="Calibri"/>
              </a:defRPr>
            </a:lvl8pPr>
            <a:lvl9pPr indent="0" lvl="8" marL="38100" marR="0" algn="l">
              <a:lnSpc>
                <a:spcPct val="103333"/>
              </a:lnSpc>
              <a:spcBef>
                <a:spcPts val="0"/>
              </a:spcBef>
              <a:buNone/>
              <a:defRPr b="0" i="0" sz="1200">
                <a:solidFill>
                  <a:srgbClr val="888888"/>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2" name="Shape 22"/>
        <p:cNvGrpSpPr/>
        <p:nvPr/>
      </p:nvGrpSpPr>
      <p:grpSpPr>
        <a:xfrm>
          <a:off x="0" y="0"/>
          <a:ext cx="0" cy="0"/>
          <a:chOff x="0" y="0"/>
          <a:chExt cx="0" cy="0"/>
        </a:xfrm>
      </p:grpSpPr>
      <p:sp>
        <p:nvSpPr>
          <p:cNvPr id="23" name="Google Shape;23;p106"/>
          <p:cNvSpPr txBox="1"/>
          <p:nvPr>
            <p:ph type="title"/>
          </p:nvPr>
        </p:nvSpPr>
        <p:spPr>
          <a:xfrm>
            <a:off x="460755" y="1514601"/>
            <a:ext cx="8222488" cy="148145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4800">
                <a:solidFill>
                  <a:srgbClr val="0417BE"/>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06"/>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6"/>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6"/>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lvl1pPr indent="0" lvl="0" marL="38100" marR="0" algn="l">
              <a:lnSpc>
                <a:spcPct val="103333"/>
              </a:lnSpc>
              <a:spcBef>
                <a:spcPts val="0"/>
              </a:spcBef>
              <a:buNone/>
              <a:defRPr b="0" i="0" sz="1200">
                <a:solidFill>
                  <a:srgbClr val="888888"/>
                </a:solidFill>
                <a:latin typeface="Calibri"/>
                <a:ea typeface="Calibri"/>
                <a:cs typeface="Calibri"/>
                <a:sym typeface="Calibri"/>
              </a:defRPr>
            </a:lvl1pPr>
            <a:lvl2pPr indent="0" lvl="1" marL="38100" marR="0" algn="l">
              <a:lnSpc>
                <a:spcPct val="103333"/>
              </a:lnSpc>
              <a:spcBef>
                <a:spcPts val="0"/>
              </a:spcBef>
              <a:buNone/>
              <a:defRPr b="0" i="0" sz="1200">
                <a:solidFill>
                  <a:srgbClr val="888888"/>
                </a:solidFill>
                <a:latin typeface="Calibri"/>
                <a:ea typeface="Calibri"/>
                <a:cs typeface="Calibri"/>
                <a:sym typeface="Calibri"/>
              </a:defRPr>
            </a:lvl2pPr>
            <a:lvl3pPr indent="0" lvl="2" marL="38100" marR="0" algn="l">
              <a:lnSpc>
                <a:spcPct val="103333"/>
              </a:lnSpc>
              <a:spcBef>
                <a:spcPts val="0"/>
              </a:spcBef>
              <a:buNone/>
              <a:defRPr b="0" i="0" sz="1200">
                <a:solidFill>
                  <a:srgbClr val="888888"/>
                </a:solidFill>
                <a:latin typeface="Calibri"/>
                <a:ea typeface="Calibri"/>
                <a:cs typeface="Calibri"/>
                <a:sym typeface="Calibri"/>
              </a:defRPr>
            </a:lvl3pPr>
            <a:lvl4pPr indent="0" lvl="3" marL="38100" marR="0" algn="l">
              <a:lnSpc>
                <a:spcPct val="103333"/>
              </a:lnSpc>
              <a:spcBef>
                <a:spcPts val="0"/>
              </a:spcBef>
              <a:buNone/>
              <a:defRPr b="0" i="0" sz="1200">
                <a:solidFill>
                  <a:srgbClr val="888888"/>
                </a:solidFill>
                <a:latin typeface="Calibri"/>
                <a:ea typeface="Calibri"/>
                <a:cs typeface="Calibri"/>
                <a:sym typeface="Calibri"/>
              </a:defRPr>
            </a:lvl4pPr>
            <a:lvl5pPr indent="0" lvl="4" marL="38100" marR="0" algn="l">
              <a:lnSpc>
                <a:spcPct val="103333"/>
              </a:lnSpc>
              <a:spcBef>
                <a:spcPts val="0"/>
              </a:spcBef>
              <a:buNone/>
              <a:defRPr b="0" i="0" sz="1200">
                <a:solidFill>
                  <a:srgbClr val="888888"/>
                </a:solidFill>
                <a:latin typeface="Calibri"/>
                <a:ea typeface="Calibri"/>
                <a:cs typeface="Calibri"/>
                <a:sym typeface="Calibri"/>
              </a:defRPr>
            </a:lvl5pPr>
            <a:lvl6pPr indent="0" lvl="5" marL="38100" marR="0" algn="l">
              <a:lnSpc>
                <a:spcPct val="103333"/>
              </a:lnSpc>
              <a:spcBef>
                <a:spcPts val="0"/>
              </a:spcBef>
              <a:buNone/>
              <a:defRPr b="0" i="0" sz="1200">
                <a:solidFill>
                  <a:srgbClr val="888888"/>
                </a:solidFill>
                <a:latin typeface="Calibri"/>
                <a:ea typeface="Calibri"/>
                <a:cs typeface="Calibri"/>
                <a:sym typeface="Calibri"/>
              </a:defRPr>
            </a:lvl6pPr>
            <a:lvl7pPr indent="0" lvl="6" marL="38100" marR="0" algn="l">
              <a:lnSpc>
                <a:spcPct val="103333"/>
              </a:lnSpc>
              <a:spcBef>
                <a:spcPts val="0"/>
              </a:spcBef>
              <a:buNone/>
              <a:defRPr b="0" i="0" sz="1200">
                <a:solidFill>
                  <a:srgbClr val="888888"/>
                </a:solidFill>
                <a:latin typeface="Calibri"/>
                <a:ea typeface="Calibri"/>
                <a:cs typeface="Calibri"/>
                <a:sym typeface="Calibri"/>
              </a:defRPr>
            </a:lvl7pPr>
            <a:lvl8pPr indent="0" lvl="7" marL="38100" marR="0" algn="l">
              <a:lnSpc>
                <a:spcPct val="103333"/>
              </a:lnSpc>
              <a:spcBef>
                <a:spcPts val="0"/>
              </a:spcBef>
              <a:buNone/>
              <a:defRPr b="0" i="0" sz="1200">
                <a:solidFill>
                  <a:srgbClr val="888888"/>
                </a:solidFill>
                <a:latin typeface="Calibri"/>
                <a:ea typeface="Calibri"/>
                <a:cs typeface="Calibri"/>
                <a:sym typeface="Calibri"/>
              </a:defRPr>
            </a:lvl8pPr>
            <a:lvl9pPr indent="0" lvl="8" marL="38100" marR="0" algn="l">
              <a:lnSpc>
                <a:spcPct val="103333"/>
              </a:lnSpc>
              <a:spcBef>
                <a:spcPts val="0"/>
              </a:spcBef>
              <a:buNone/>
              <a:defRPr b="0" i="0" sz="1200">
                <a:solidFill>
                  <a:srgbClr val="888888"/>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107"/>
          <p:cNvSpPr txBox="1"/>
          <p:nvPr>
            <p:ph type="ctrTitle"/>
          </p:nvPr>
        </p:nvSpPr>
        <p:spPr>
          <a:xfrm>
            <a:off x="3220974" y="3113659"/>
            <a:ext cx="2702051" cy="57403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6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07"/>
          <p:cNvSpPr txBox="1"/>
          <p:nvPr>
            <p:ph idx="1" type="subTitle"/>
          </p:nvPr>
        </p:nvSpPr>
        <p:spPr>
          <a:xfrm>
            <a:off x="1371600" y="3840480"/>
            <a:ext cx="64008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07"/>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07"/>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07"/>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lvl1pPr indent="0" lvl="0" marL="38100" marR="0" algn="l">
              <a:lnSpc>
                <a:spcPct val="103333"/>
              </a:lnSpc>
              <a:spcBef>
                <a:spcPts val="0"/>
              </a:spcBef>
              <a:buNone/>
              <a:defRPr b="0" i="0" sz="1200">
                <a:solidFill>
                  <a:srgbClr val="888888"/>
                </a:solidFill>
                <a:latin typeface="Calibri"/>
                <a:ea typeface="Calibri"/>
                <a:cs typeface="Calibri"/>
                <a:sym typeface="Calibri"/>
              </a:defRPr>
            </a:lvl1pPr>
            <a:lvl2pPr indent="0" lvl="1" marL="38100" marR="0" algn="l">
              <a:lnSpc>
                <a:spcPct val="103333"/>
              </a:lnSpc>
              <a:spcBef>
                <a:spcPts val="0"/>
              </a:spcBef>
              <a:buNone/>
              <a:defRPr b="0" i="0" sz="1200">
                <a:solidFill>
                  <a:srgbClr val="888888"/>
                </a:solidFill>
                <a:latin typeface="Calibri"/>
                <a:ea typeface="Calibri"/>
                <a:cs typeface="Calibri"/>
                <a:sym typeface="Calibri"/>
              </a:defRPr>
            </a:lvl2pPr>
            <a:lvl3pPr indent="0" lvl="2" marL="38100" marR="0" algn="l">
              <a:lnSpc>
                <a:spcPct val="103333"/>
              </a:lnSpc>
              <a:spcBef>
                <a:spcPts val="0"/>
              </a:spcBef>
              <a:buNone/>
              <a:defRPr b="0" i="0" sz="1200">
                <a:solidFill>
                  <a:srgbClr val="888888"/>
                </a:solidFill>
                <a:latin typeface="Calibri"/>
                <a:ea typeface="Calibri"/>
                <a:cs typeface="Calibri"/>
                <a:sym typeface="Calibri"/>
              </a:defRPr>
            </a:lvl3pPr>
            <a:lvl4pPr indent="0" lvl="3" marL="38100" marR="0" algn="l">
              <a:lnSpc>
                <a:spcPct val="103333"/>
              </a:lnSpc>
              <a:spcBef>
                <a:spcPts val="0"/>
              </a:spcBef>
              <a:buNone/>
              <a:defRPr b="0" i="0" sz="1200">
                <a:solidFill>
                  <a:srgbClr val="888888"/>
                </a:solidFill>
                <a:latin typeface="Calibri"/>
                <a:ea typeface="Calibri"/>
                <a:cs typeface="Calibri"/>
                <a:sym typeface="Calibri"/>
              </a:defRPr>
            </a:lvl4pPr>
            <a:lvl5pPr indent="0" lvl="4" marL="38100" marR="0" algn="l">
              <a:lnSpc>
                <a:spcPct val="103333"/>
              </a:lnSpc>
              <a:spcBef>
                <a:spcPts val="0"/>
              </a:spcBef>
              <a:buNone/>
              <a:defRPr b="0" i="0" sz="1200">
                <a:solidFill>
                  <a:srgbClr val="888888"/>
                </a:solidFill>
                <a:latin typeface="Calibri"/>
                <a:ea typeface="Calibri"/>
                <a:cs typeface="Calibri"/>
                <a:sym typeface="Calibri"/>
              </a:defRPr>
            </a:lvl5pPr>
            <a:lvl6pPr indent="0" lvl="5" marL="38100" marR="0" algn="l">
              <a:lnSpc>
                <a:spcPct val="103333"/>
              </a:lnSpc>
              <a:spcBef>
                <a:spcPts val="0"/>
              </a:spcBef>
              <a:buNone/>
              <a:defRPr b="0" i="0" sz="1200">
                <a:solidFill>
                  <a:srgbClr val="888888"/>
                </a:solidFill>
                <a:latin typeface="Calibri"/>
                <a:ea typeface="Calibri"/>
                <a:cs typeface="Calibri"/>
                <a:sym typeface="Calibri"/>
              </a:defRPr>
            </a:lvl6pPr>
            <a:lvl7pPr indent="0" lvl="6" marL="38100" marR="0" algn="l">
              <a:lnSpc>
                <a:spcPct val="103333"/>
              </a:lnSpc>
              <a:spcBef>
                <a:spcPts val="0"/>
              </a:spcBef>
              <a:buNone/>
              <a:defRPr b="0" i="0" sz="1200">
                <a:solidFill>
                  <a:srgbClr val="888888"/>
                </a:solidFill>
                <a:latin typeface="Calibri"/>
                <a:ea typeface="Calibri"/>
                <a:cs typeface="Calibri"/>
                <a:sym typeface="Calibri"/>
              </a:defRPr>
            </a:lvl7pPr>
            <a:lvl8pPr indent="0" lvl="7" marL="38100" marR="0" algn="l">
              <a:lnSpc>
                <a:spcPct val="103333"/>
              </a:lnSpc>
              <a:spcBef>
                <a:spcPts val="0"/>
              </a:spcBef>
              <a:buNone/>
              <a:defRPr b="0" i="0" sz="1200">
                <a:solidFill>
                  <a:srgbClr val="888888"/>
                </a:solidFill>
                <a:latin typeface="Calibri"/>
                <a:ea typeface="Calibri"/>
                <a:cs typeface="Calibri"/>
                <a:sym typeface="Calibri"/>
              </a:defRPr>
            </a:lvl8pPr>
            <a:lvl9pPr indent="0" lvl="8" marL="38100" marR="0" algn="l">
              <a:lnSpc>
                <a:spcPct val="103333"/>
              </a:lnSpc>
              <a:spcBef>
                <a:spcPts val="0"/>
              </a:spcBef>
              <a:buNone/>
              <a:defRPr b="0" i="0" sz="1200">
                <a:solidFill>
                  <a:srgbClr val="888888"/>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3" name="Shape 33"/>
        <p:cNvGrpSpPr/>
        <p:nvPr/>
      </p:nvGrpSpPr>
      <p:grpSpPr>
        <a:xfrm>
          <a:off x="0" y="0"/>
          <a:ext cx="0" cy="0"/>
          <a:chOff x="0" y="0"/>
          <a:chExt cx="0" cy="0"/>
        </a:xfrm>
      </p:grpSpPr>
      <p:sp>
        <p:nvSpPr>
          <p:cNvPr id="34" name="Google Shape;34;p108"/>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8"/>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08"/>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lvl1pPr indent="0" lvl="0" marL="38100" marR="0" algn="l">
              <a:lnSpc>
                <a:spcPct val="103333"/>
              </a:lnSpc>
              <a:spcBef>
                <a:spcPts val="0"/>
              </a:spcBef>
              <a:buNone/>
              <a:defRPr b="0" i="0" sz="1200">
                <a:solidFill>
                  <a:srgbClr val="888888"/>
                </a:solidFill>
                <a:latin typeface="Calibri"/>
                <a:ea typeface="Calibri"/>
                <a:cs typeface="Calibri"/>
                <a:sym typeface="Calibri"/>
              </a:defRPr>
            </a:lvl1pPr>
            <a:lvl2pPr indent="0" lvl="1" marL="38100" marR="0" algn="l">
              <a:lnSpc>
                <a:spcPct val="103333"/>
              </a:lnSpc>
              <a:spcBef>
                <a:spcPts val="0"/>
              </a:spcBef>
              <a:buNone/>
              <a:defRPr b="0" i="0" sz="1200">
                <a:solidFill>
                  <a:srgbClr val="888888"/>
                </a:solidFill>
                <a:latin typeface="Calibri"/>
                <a:ea typeface="Calibri"/>
                <a:cs typeface="Calibri"/>
                <a:sym typeface="Calibri"/>
              </a:defRPr>
            </a:lvl2pPr>
            <a:lvl3pPr indent="0" lvl="2" marL="38100" marR="0" algn="l">
              <a:lnSpc>
                <a:spcPct val="103333"/>
              </a:lnSpc>
              <a:spcBef>
                <a:spcPts val="0"/>
              </a:spcBef>
              <a:buNone/>
              <a:defRPr b="0" i="0" sz="1200">
                <a:solidFill>
                  <a:srgbClr val="888888"/>
                </a:solidFill>
                <a:latin typeface="Calibri"/>
                <a:ea typeface="Calibri"/>
                <a:cs typeface="Calibri"/>
                <a:sym typeface="Calibri"/>
              </a:defRPr>
            </a:lvl3pPr>
            <a:lvl4pPr indent="0" lvl="3" marL="38100" marR="0" algn="l">
              <a:lnSpc>
                <a:spcPct val="103333"/>
              </a:lnSpc>
              <a:spcBef>
                <a:spcPts val="0"/>
              </a:spcBef>
              <a:buNone/>
              <a:defRPr b="0" i="0" sz="1200">
                <a:solidFill>
                  <a:srgbClr val="888888"/>
                </a:solidFill>
                <a:latin typeface="Calibri"/>
                <a:ea typeface="Calibri"/>
                <a:cs typeface="Calibri"/>
                <a:sym typeface="Calibri"/>
              </a:defRPr>
            </a:lvl4pPr>
            <a:lvl5pPr indent="0" lvl="4" marL="38100" marR="0" algn="l">
              <a:lnSpc>
                <a:spcPct val="103333"/>
              </a:lnSpc>
              <a:spcBef>
                <a:spcPts val="0"/>
              </a:spcBef>
              <a:buNone/>
              <a:defRPr b="0" i="0" sz="1200">
                <a:solidFill>
                  <a:srgbClr val="888888"/>
                </a:solidFill>
                <a:latin typeface="Calibri"/>
                <a:ea typeface="Calibri"/>
                <a:cs typeface="Calibri"/>
                <a:sym typeface="Calibri"/>
              </a:defRPr>
            </a:lvl5pPr>
            <a:lvl6pPr indent="0" lvl="5" marL="38100" marR="0" algn="l">
              <a:lnSpc>
                <a:spcPct val="103333"/>
              </a:lnSpc>
              <a:spcBef>
                <a:spcPts val="0"/>
              </a:spcBef>
              <a:buNone/>
              <a:defRPr b="0" i="0" sz="1200">
                <a:solidFill>
                  <a:srgbClr val="888888"/>
                </a:solidFill>
                <a:latin typeface="Calibri"/>
                <a:ea typeface="Calibri"/>
                <a:cs typeface="Calibri"/>
                <a:sym typeface="Calibri"/>
              </a:defRPr>
            </a:lvl6pPr>
            <a:lvl7pPr indent="0" lvl="6" marL="38100" marR="0" algn="l">
              <a:lnSpc>
                <a:spcPct val="103333"/>
              </a:lnSpc>
              <a:spcBef>
                <a:spcPts val="0"/>
              </a:spcBef>
              <a:buNone/>
              <a:defRPr b="0" i="0" sz="1200">
                <a:solidFill>
                  <a:srgbClr val="888888"/>
                </a:solidFill>
                <a:latin typeface="Calibri"/>
                <a:ea typeface="Calibri"/>
                <a:cs typeface="Calibri"/>
                <a:sym typeface="Calibri"/>
              </a:defRPr>
            </a:lvl7pPr>
            <a:lvl8pPr indent="0" lvl="7" marL="38100" marR="0" algn="l">
              <a:lnSpc>
                <a:spcPct val="103333"/>
              </a:lnSpc>
              <a:spcBef>
                <a:spcPts val="0"/>
              </a:spcBef>
              <a:buNone/>
              <a:defRPr b="0" i="0" sz="1200">
                <a:solidFill>
                  <a:srgbClr val="888888"/>
                </a:solidFill>
                <a:latin typeface="Calibri"/>
                <a:ea typeface="Calibri"/>
                <a:cs typeface="Calibri"/>
                <a:sym typeface="Calibri"/>
              </a:defRPr>
            </a:lvl8pPr>
            <a:lvl9pPr indent="0" lvl="8" marL="38100" marR="0" algn="l">
              <a:lnSpc>
                <a:spcPct val="103333"/>
              </a:lnSpc>
              <a:spcBef>
                <a:spcPts val="0"/>
              </a:spcBef>
              <a:buNone/>
              <a:defRPr b="0" i="0" sz="1200">
                <a:solidFill>
                  <a:srgbClr val="888888"/>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7" name="Shape 37"/>
        <p:cNvGrpSpPr/>
        <p:nvPr/>
      </p:nvGrpSpPr>
      <p:grpSpPr>
        <a:xfrm>
          <a:off x="0" y="0"/>
          <a:ext cx="0" cy="0"/>
          <a:chOff x="0" y="0"/>
          <a:chExt cx="0" cy="0"/>
        </a:xfrm>
      </p:grpSpPr>
      <p:sp>
        <p:nvSpPr>
          <p:cNvPr id="38" name="Google Shape;38;p109"/>
          <p:cNvSpPr txBox="1"/>
          <p:nvPr>
            <p:ph type="title"/>
          </p:nvPr>
        </p:nvSpPr>
        <p:spPr>
          <a:xfrm>
            <a:off x="460755" y="1514601"/>
            <a:ext cx="8222488" cy="148145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4800">
                <a:solidFill>
                  <a:srgbClr val="0417BE"/>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09"/>
          <p:cNvSpPr txBox="1"/>
          <p:nvPr>
            <p:ph idx="1" type="body"/>
          </p:nvPr>
        </p:nvSpPr>
        <p:spPr>
          <a:xfrm>
            <a:off x="45720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109"/>
          <p:cNvSpPr txBox="1"/>
          <p:nvPr>
            <p:ph idx="2" type="body"/>
          </p:nvPr>
        </p:nvSpPr>
        <p:spPr>
          <a:xfrm>
            <a:off x="470916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109"/>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09"/>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09"/>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lvl1pPr indent="0" lvl="0" marL="38100" marR="0" algn="l">
              <a:lnSpc>
                <a:spcPct val="103333"/>
              </a:lnSpc>
              <a:spcBef>
                <a:spcPts val="0"/>
              </a:spcBef>
              <a:buNone/>
              <a:defRPr b="0" i="0" sz="1200">
                <a:solidFill>
                  <a:srgbClr val="888888"/>
                </a:solidFill>
                <a:latin typeface="Calibri"/>
                <a:ea typeface="Calibri"/>
                <a:cs typeface="Calibri"/>
                <a:sym typeface="Calibri"/>
              </a:defRPr>
            </a:lvl1pPr>
            <a:lvl2pPr indent="0" lvl="1" marL="38100" marR="0" algn="l">
              <a:lnSpc>
                <a:spcPct val="103333"/>
              </a:lnSpc>
              <a:spcBef>
                <a:spcPts val="0"/>
              </a:spcBef>
              <a:buNone/>
              <a:defRPr b="0" i="0" sz="1200">
                <a:solidFill>
                  <a:srgbClr val="888888"/>
                </a:solidFill>
                <a:latin typeface="Calibri"/>
                <a:ea typeface="Calibri"/>
                <a:cs typeface="Calibri"/>
                <a:sym typeface="Calibri"/>
              </a:defRPr>
            </a:lvl2pPr>
            <a:lvl3pPr indent="0" lvl="2" marL="38100" marR="0" algn="l">
              <a:lnSpc>
                <a:spcPct val="103333"/>
              </a:lnSpc>
              <a:spcBef>
                <a:spcPts val="0"/>
              </a:spcBef>
              <a:buNone/>
              <a:defRPr b="0" i="0" sz="1200">
                <a:solidFill>
                  <a:srgbClr val="888888"/>
                </a:solidFill>
                <a:latin typeface="Calibri"/>
                <a:ea typeface="Calibri"/>
                <a:cs typeface="Calibri"/>
                <a:sym typeface="Calibri"/>
              </a:defRPr>
            </a:lvl3pPr>
            <a:lvl4pPr indent="0" lvl="3" marL="38100" marR="0" algn="l">
              <a:lnSpc>
                <a:spcPct val="103333"/>
              </a:lnSpc>
              <a:spcBef>
                <a:spcPts val="0"/>
              </a:spcBef>
              <a:buNone/>
              <a:defRPr b="0" i="0" sz="1200">
                <a:solidFill>
                  <a:srgbClr val="888888"/>
                </a:solidFill>
                <a:latin typeface="Calibri"/>
                <a:ea typeface="Calibri"/>
                <a:cs typeface="Calibri"/>
                <a:sym typeface="Calibri"/>
              </a:defRPr>
            </a:lvl4pPr>
            <a:lvl5pPr indent="0" lvl="4" marL="38100" marR="0" algn="l">
              <a:lnSpc>
                <a:spcPct val="103333"/>
              </a:lnSpc>
              <a:spcBef>
                <a:spcPts val="0"/>
              </a:spcBef>
              <a:buNone/>
              <a:defRPr b="0" i="0" sz="1200">
                <a:solidFill>
                  <a:srgbClr val="888888"/>
                </a:solidFill>
                <a:latin typeface="Calibri"/>
                <a:ea typeface="Calibri"/>
                <a:cs typeface="Calibri"/>
                <a:sym typeface="Calibri"/>
              </a:defRPr>
            </a:lvl5pPr>
            <a:lvl6pPr indent="0" lvl="5" marL="38100" marR="0" algn="l">
              <a:lnSpc>
                <a:spcPct val="103333"/>
              </a:lnSpc>
              <a:spcBef>
                <a:spcPts val="0"/>
              </a:spcBef>
              <a:buNone/>
              <a:defRPr b="0" i="0" sz="1200">
                <a:solidFill>
                  <a:srgbClr val="888888"/>
                </a:solidFill>
                <a:latin typeface="Calibri"/>
                <a:ea typeface="Calibri"/>
                <a:cs typeface="Calibri"/>
                <a:sym typeface="Calibri"/>
              </a:defRPr>
            </a:lvl6pPr>
            <a:lvl7pPr indent="0" lvl="6" marL="38100" marR="0" algn="l">
              <a:lnSpc>
                <a:spcPct val="103333"/>
              </a:lnSpc>
              <a:spcBef>
                <a:spcPts val="0"/>
              </a:spcBef>
              <a:buNone/>
              <a:defRPr b="0" i="0" sz="1200">
                <a:solidFill>
                  <a:srgbClr val="888888"/>
                </a:solidFill>
                <a:latin typeface="Calibri"/>
                <a:ea typeface="Calibri"/>
                <a:cs typeface="Calibri"/>
                <a:sym typeface="Calibri"/>
              </a:defRPr>
            </a:lvl7pPr>
            <a:lvl8pPr indent="0" lvl="7" marL="38100" marR="0" algn="l">
              <a:lnSpc>
                <a:spcPct val="103333"/>
              </a:lnSpc>
              <a:spcBef>
                <a:spcPts val="0"/>
              </a:spcBef>
              <a:buNone/>
              <a:defRPr b="0" i="0" sz="1200">
                <a:solidFill>
                  <a:srgbClr val="888888"/>
                </a:solidFill>
                <a:latin typeface="Calibri"/>
                <a:ea typeface="Calibri"/>
                <a:cs typeface="Calibri"/>
                <a:sym typeface="Calibri"/>
              </a:defRPr>
            </a:lvl8pPr>
            <a:lvl9pPr indent="0" lvl="8" marL="38100" marR="0" algn="l">
              <a:lnSpc>
                <a:spcPct val="103333"/>
              </a:lnSpc>
              <a:spcBef>
                <a:spcPts val="0"/>
              </a:spcBef>
              <a:buNone/>
              <a:defRPr b="0" i="0" sz="1200">
                <a:solidFill>
                  <a:srgbClr val="888888"/>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4"/>
          <p:cNvSpPr/>
          <p:nvPr/>
        </p:nvSpPr>
        <p:spPr>
          <a:xfrm>
            <a:off x="199505" y="199514"/>
            <a:ext cx="8711720" cy="997525"/>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 name="Google Shape;11;p104"/>
          <p:cNvSpPr txBox="1"/>
          <p:nvPr>
            <p:ph type="title"/>
          </p:nvPr>
        </p:nvSpPr>
        <p:spPr>
          <a:xfrm>
            <a:off x="460755" y="1514601"/>
            <a:ext cx="8222488" cy="148145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4800" u="none" cap="none" strike="noStrike">
                <a:solidFill>
                  <a:srgbClr val="0417BE"/>
                </a:solidFill>
                <a:latin typeface="Candara"/>
                <a:ea typeface="Candara"/>
                <a:cs typeface="Candara"/>
                <a:sym typeface="Canda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04"/>
          <p:cNvSpPr txBox="1"/>
          <p:nvPr>
            <p:ph idx="1" type="body"/>
          </p:nvPr>
        </p:nvSpPr>
        <p:spPr>
          <a:xfrm>
            <a:off x="764540" y="2256256"/>
            <a:ext cx="7997190" cy="185483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3" name="Google Shape;13;p104"/>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4"/>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04"/>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lvl1pPr indent="0" lvl="0" marL="38100" marR="0" rtl="0" algn="l">
              <a:lnSpc>
                <a:spcPct val="103333"/>
              </a:lnSpc>
              <a:spcBef>
                <a:spcPts val="0"/>
              </a:spcBef>
              <a:buNone/>
              <a:defRPr b="0" i="0" sz="1200" u="none">
                <a:solidFill>
                  <a:srgbClr val="888888"/>
                </a:solidFill>
                <a:latin typeface="Calibri"/>
                <a:ea typeface="Calibri"/>
                <a:cs typeface="Calibri"/>
                <a:sym typeface="Calibri"/>
              </a:defRPr>
            </a:lvl1pPr>
            <a:lvl2pPr indent="0" lvl="1" marL="38100" marR="0" rtl="0" algn="l">
              <a:lnSpc>
                <a:spcPct val="103333"/>
              </a:lnSpc>
              <a:spcBef>
                <a:spcPts val="0"/>
              </a:spcBef>
              <a:buNone/>
              <a:defRPr b="0" i="0" sz="1200" u="none">
                <a:solidFill>
                  <a:srgbClr val="888888"/>
                </a:solidFill>
                <a:latin typeface="Calibri"/>
                <a:ea typeface="Calibri"/>
                <a:cs typeface="Calibri"/>
                <a:sym typeface="Calibri"/>
              </a:defRPr>
            </a:lvl2pPr>
            <a:lvl3pPr indent="0" lvl="2" marL="38100" marR="0" rtl="0" algn="l">
              <a:lnSpc>
                <a:spcPct val="103333"/>
              </a:lnSpc>
              <a:spcBef>
                <a:spcPts val="0"/>
              </a:spcBef>
              <a:buNone/>
              <a:defRPr b="0" i="0" sz="1200" u="none">
                <a:solidFill>
                  <a:srgbClr val="888888"/>
                </a:solidFill>
                <a:latin typeface="Calibri"/>
                <a:ea typeface="Calibri"/>
                <a:cs typeface="Calibri"/>
                <a:sym typeface="Calibri"/>
              </a:defRPr>
            </a:lvl3pPr>
            <a:lvl4pPr indent="0" lvl="3" marL="38100" marR="0" rtl="0" algn="l">
              <a:lnSpc>
                <a:spcPct val="103333"/>
              </a:lnSpc>
              <a:spcBef>
                <a:spcPts val="0"/>
              </a:spcBef>
              <a:buNone/>
              <a:defRPr b="0" i="0" sz="1200" u="none">
                <a:solidFill>
                  <a:srgbClr val="888888"/>
                </a:solidFill>
                <a:latin typeface="Calibri"/>
                <a:ea typeface="Calibri"/>
                <a:cs typeface="Calibri"/>
                <a:sym typeface="Calibri"/>
              </a:defRPr>
            </a:lvl4pPr>
            <a:lvl5pPr indent="0" lvl="4" marL="38100" marR="0" rtl="0" algn="l">
              <a:lnSpc>
                <a:spcPct val="103333"/>
              </a:lnSpc>
              <a:spcBef>
                <a:spcPts val="0"/>
              </a:spcBef>
              <a:buNone/>
              <a:defRPr b="0" i="0" sz="1200" u="none">
                <a:solidFill>
                  <a:srgbClr val="888888"/>
                </a:solidFill>
                <a:latin typeface="Calibri"/>
                <a:ea typeface="Calibri"/>
                <a:cs typeface="Calibri"/>
                <a:sym typeface="Calibri"/>
              </a:defRPr>
            </a:lvl5pPr>
            <a:lvl6pPr indent="0" lvl="5" marL="38100" marR="0" rtl="0" algn="l">
              <a:lnSpc>
                <a:spcPct val="103333"/>
              </a:lnSpc>
              <a:spcBef>
                <a:spcPts val="0"/>
              </a:spcBef>
              <a:buNone/>
              <a:defRPr b="0" i="0" sz="1200" u="none">
                <a:solidFill>
                  <a:srgbClr val="888888"/>
                </a:solidFill>
                <a:latin typeface="Calibri"/>
                <a:ea typeface="Calibri"/>
                <a:cs typeface="Calibri"/>
                <a:sym typeface="Calibri"/>
              </a:defRPr>
            </a:lvl6pPr>
            <a:lvl7pPr indent="0" lvl="6" marL="38100" marR="0" rtl="0" algn="l">
              <a:lnSpc>
                <a:spcPct val="103333"/>
              </a:lnSpc>
              <a:spcBef>
                <a:spcPts val="0"/>
              </a:spcBef>
              <a:buNone/>
              <a:defRPr b="0" i="0" sz="1200" u="none">
                <a:solidFill>
                  <a:srgbClr val="888888"/>
                </a:solidFill>
                <a:latin typeface="Calibri"/>
                <a:ea typeface="Calibri"/>
                <a:cs typeface="Calibri"/>
                <a:sym typeface="Calibri"/>
              </a:defRPr>
            </a:lvl7pPr>
            <a:lvl8pPr indent="0" lvl="7" marL="38100" marR="0" rtl="0" algn="l">
              <a:lnSpc>
                <a:spcPct val="103333"/>
              </a:lnSpc>
              <a:spcBef>
                <a:spcPts val="0"/>
              </a:spcBef>
              <a:buNone/>
              <a:defRPr b="0" i="0" sz="1200" u="none">
                <a:solidFill>
                  <a:srgbClr val="888888"/>
                </a:solidFill>
                <a:latin typeface="Calibri"/>
                <a:ea typeface="Calibri"/>
                <a:cs typeface="Calibri"/>
                <a:sym typeface="Calibri"/>
              </a:defRPr>
            </a:lvl8pPr>
            <a:lvl9pPr indent="0" lvl="8" marL="38100" marR="0" rtl="0" algn="l">
              <a:lnSpc>
                <a:spcPct val="103333"/>
              </a:lnSpc>
              <a:spcBef>
                <a:spcPts val="0"/>
              </a:spcBef>
              <a:buNone/>
              <a:defRPr b="0" i="0" sz="1200" u="none">
                <a:solidFill>
                  <a:srgbClr val="888888"/>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20.jpg"/><Relationship Id="rId5" Type="http://schemas.openxmlformats.org/officeDocument/2006/relationships/image" Target="../media/image2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96.png"/><Relationship Id="rId4" Type="http://schemas.openxmlformats.org/officeDocument/2006/relationships/hyperlink" Target="http://canbus.pl/"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10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9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 Id="rId3" Type="http://schemas.openxmlformats.org/officeDocument/2006/relationships/image" Target="../media/image102.png"/><Relationship Id="rId4" Type="http://schemas.openxmlformats.org/officeDocument/2006/relationships/hyperlink" Target="http://www.ixxat.com/"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 Id="rId3" Type="http://schemas.openxmlformats.org/officeDocument/2006/relationships/image" Target="../media/image103.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 Id="rId3" Type="http://schemas.openxmlformats.org/officeDocument/2006/relationships/image" Target="../media/image10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electronicwings.com/arduino/basic-functions-related-to-serial-communication-in-arduin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hyperlink" Target="https://www.electronicwings.com/arduino/basic-functions-related-to-serial-communication-in-arduin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1.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5.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2.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11" Type="http://schemas.openxmlformats.org/officeDocument/2006/relationships/hyperlink" Target="https://www.arduino.cc/en/Reference/WireSetClock" TargetMode="External"/><Relationship Id="rId10" Type="http://schemas.openxmlformats.org/officeDocument/2006/relationships/hyperlink" Target="https://www.arduino.cc/en/Reference/WireRead" TargetMode="External"/><Relationship Id="rId13" Type="http://schemas.openxmlformats.org/officeDocument/2006/relationships/hyperlink" Target="https://www.arduino.cc/en/Reference/WireOnRequest" TargetMode="External"/><Relationship Id="rId12" Type="http://schemas.openxmlformats.org/officeDocument/2006/relationships/hyperlink" Target="https://www.arduino.cc/en/Reference/WireOnReceive" TargetMode="External"/><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https://www.arduino.cc/en/Reference/WireBegin" TargetMode="External"/><Relationship Id="rId4" Type="http://schemas.openxmlformats.org/officeDocument/2006/relationships/hyperlink" Target="https://www.arduino.cc/en/Reference/WireRequestFrom" TargetMode="External"/><Relationship Id="rId9" Type="http://schemas.openxmlformats.org/officeDocument/2006/relationships/hyperlink" Target="https://www.arduino.cc/en/Reference/WireAvailable" TargetMode="External"/><Relationship Id="rId5" Type="http://schemas.openxmlformats.org/officeDocument/2006/relationships/hyperlink" Target="https://www.arduino.cc/en/Reference/WireRequestFrom" TargetMode="External"/><Relationship Id="rId6" Type="http://schemas.openxmlformats.org/officeDocument/2006/relationships/hyperlink" Target="https://www.arduino.cc/en/Reference/WireBeginTransmission" TargetMode="External"/><Relationship Id="rId7" Type="http://schemas.openxmlformats.org/officeDocument/2006/relationships/hyperlink" Target="https://www.arduino.cc/en/Reference/WireEndTransmission" TargetMode="External"/><Relationship Id="rId8" Type="http://schemas.openxmlformats.org/officeDocument/2006/relationships/hyperlink" Target="https://www.arduino.cc/en/Reference/WireWrit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36.png"/><Relationship Id="rId4" Type="http://schemas.openxmlformats.org/officeDocument/2006/relationships/image" Target="../media/image34.png"/><Relationship Id="rId5"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6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6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6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hyperlink" Target="https://www.analog.com/media/en/analog-dialogue/volume-52/number-3/introduction-to-spi-interface.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4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7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54.jpg"/><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5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5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6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60.gif"/><Relationship Id="rId4" Type="http://schemas.openxmlformats.org/officeDocument/2006/relationships/image" Target="../media/image57.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53.png"/><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68.png"/><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7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56.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72.png"/><Relationship Id="rId4" Type="http://schemas.openxmlformats.org/officeDocument/2006/relationships/image" Target="../media/image83.png"/><Relationship Id="rId5" Type="http://schemas.openxmlformats.org/officeDocument/2006/relationships/image" Target="../media/image70.png"/><Relationship Id="rId6" Type="http://schemas.openxmlformats.org/officeDocument/2006/relationships/image" Target="../media/image73.png"/><Relationship Id="rId7" Type="http://schemas.openxmlformats.org/officeDocument/2006/relationships/image" Target="../media/image87.png"/><Relationship Id="rId8" Type="http://schemas.openxmlformats.org/officeDocument/2006/relationships/hyperlink" Target="http://www.ti.com/lit/ds/symlink/sn74hc595-ep.pdf"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79.png"/><Relationship Id="rId4" Type="http://schemas.openxmlformats.org/officeDocument/2006/relationships/image" Target="../media/image77.png"/><Relationship Id="rId5" Type="http://schemas.openxmlformats.org/officeDocument/2006/relationships/image" Target="../media/image9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hyperlink" Target="https://github.com/atomslabs/ArduinoProjects/blob/master/Using%20SPI%20to%20read%20a%20Barometric%20Pressure%20Sensor" TargetMode="External"/><Relationship Id="rId4" Type="http://schemas.openxmlformats.org/officeDocument/2006/relationships/hyperlink" Target="http://www.sparkfun.com/datasheets/Components/SCP1000-D01.pdf"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109.png"/><Relationship Id="rId4" Type="http://schemas.openxmlformats.org/officeDocument/2006/relationships/image" Target="../media/image7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76.png"/><Relationship Id="rId4" Type="http://schemas.openxmlformats.org/officeDocument/2006/relationships/image" Target="../media/image8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9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7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9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9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8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8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8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10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8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86.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hyperlink" Target="http://processors.wiki.ti.com/" TargetMode="External"/><Relationship Id="rId4" Type="http://schemas.openxmlformats.org/officeDocument/2006/relationships/image" Target="../media/image9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9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1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104.jpg"/><Relationship Id="rId4" Type="http://schemas.openxmlformats.org/officeDocument/2006/relationships/hyperlink" Target="http://digital.ni.com/"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10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82.png"/><Relationship Id="rId4" Type="http://schemas.openxmlformats.org/officeDocument/2006/relationships/image" Target="../media/image10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97.png"/><Relationship Id="rId4" Type="http://schemas.openxmlformats.org/officeDocument/2006/relationships/image" Target="../media/image89.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96.png"/><Relationship Id="rId4" Type="http://schemas.openxmlformats.org/officeDocument/2006/relationships/hyperlink" Target="http://canbus.pl/"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101.png"/><Relationship Id="rId4" Type="http://schemas.openxmlformats.org/officeDocument/2006/relationships/hyperlink" Target="http://www.ti.com/product/SN65HVD231/datashee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 name="Shape 47"/>
        <p:cNvGrpSpPr/>
        <p:nvPr/>
      </p:nvGrpSpPr>
      <p:grpSpPr>
        <a:xfrm>
          <a:off x="0" y="0"/>
          <a:ext cx="0" cy="0"/>
          <a:chOff x="0" y="0"/>
          <a:chExt cx="0" cy="0"/>
        </a:xfrm>
      </p:grpSpPr>
      <p:sp>
        <p:nvSpPr>
          <p:cNvPr id="48" name="Google Shape;48;p1"/>
          <p:cNvSpPr/>
          <p:nvPr/>
        </p:nvSpPr>
        <p:spPr>
          <a:xfrm>
            <a:off x="943015" y="9504910"/>
            <a:ext cx="2976568" cy="11944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1"/>
          <p:cNvSpPr txBox="1"/>
          <p:nvPr>
            <p:ph type="title"/>
          </p:nvPr>
        </p:nvSpPr>
        <p:spPr>
          <a:xfrm>
            <a:off x="460755" y="1514601"/>
            <a:ext cx="8222488" cy="1731243"/>
          </a:xfrm>
          <a:prstGeom prst="rect">
            <a:avLst/>
          </a:prstGeom>
          <a:noFill/>
          <a:ln>
            <a:noFill/>
          </a:ln>
        </p:spPr>
        <p:txBody>
          <a:bodyPr anchorCtr="0" anchor="t" bIns="0" lIns="0" spcFirstLastPara="1" rIns="0" wrap="square" tIns="251450">
            <a:spAutoFit/>
          </a:bodyPr>
          <a:lstStyle/>
          <a:p>
            <a:pPr indent="0" lvl="0" marL="1002030" rtl="0" algn="l">
              <a:lnSpc>
                <a:spcPct val="100000"/>
              </a:lnSpc>
              <a:spcBef>
                <a:spcPts val="0"/>
              </a:spcBef>
              <a:spcAft>
                <a:spcPts val="0"/>
              </a:spcAft>
              <a:buNone/>
            </a:pPr>
            <a:r>
              <a:rPr lang="en-US"/>
              <a:t>Arduino and Raspberry pi interfacing Protocols</a:t>
            </a:r>
            <a:endParaRPr/>
          </a:p>
        </p:txBody>
      </p:sp>
      <p:sp>
        <p:nvSpPr>
          <p:cNvPr id="50" name="Google Shape;50;p1"/>
          <p:cNvSpPr/>
          <p:nvPr/>
        </p:nvSpPr>
        <p:spPr>
          <a:xfrm>
            <a:off x="5656707" y="3313303"/>
            <a:ext cx="3030092" cy="202069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A000066 | Arduino Microcontroller board, Uno | Distrelec Export Shop" id="51" name="Google Shape;51;p1"/>
          <p:cNvSpPr/>
          <p:nvPr/>
        </p:nvSpPr>
        <p:spPr>
          <a:xfrm>
            <a:off x="1061217" y="2826292"/>
            <a:ext cx="100405" cy="1004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000066 | Arduino Microcontroller board, Uno | Distrelec Export Shop" id="52" name="Google Shape;52;p1"/>
          <p:cNvPicPr preferRelativeResize="0"/>
          <p:nvPr/>
        </p:nvPicPr>
        <p:blipFill rotWithShape="1">
          <a:blip r:embed="rId5">
            <a:alphaModFix/>
          </a:blip>
          <a:srcRect b="0" l="0" r="0" t="0"/>
          <a:stretch/>
        </p:blipFill>
        <p:spPr>
          <a:xfrm>
            <a:off x="990600" y="3657600"/>
            <a:ext cx="3200400" cy="1788459"/>
          </a:xfrm>
          <a:prstGeom prst="rect">
            <a:avLst/>
          </a:prstGeom>
          <a:noFill/>
          <a:ln>
            <a:noFill/>
          </a:ln>
        </p:spPr>
      </p:pic>
      <p:sp>
        <p:nvSpPr>
          <p:cNvPr id="53" name="Google Shape;53;p1"/>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0"/>
          <p:cNvSpPr txBox="1"/>
          <p:nvPr>
            <p:ph type="title"/>
          </p:nvPr>
        </p:nvSpPr>
        <p:spPr>
          <a:xfrm>
            <a:off x="459740" y="331673"/>
            <a:ext cx="1217295"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UART</a:t>
            </a:r>
            <a:endParaRPr sz="3200">
              <a:latin typeface="Georgia"/>
              <a:ea typeface="Georgia"/>
              <a:cs typeface="Georgia"/>
              <a:sym typeface="Georgia"/>
            </a:endParaRPr>
          </a:p>
        </p:txBody>
      </p:sp>
      <p:sp>
        <p:nvSpPr>
          <p:cNvPr id="142" name="Google Shape;142;p10"/>
          <p:cNvSpPr txBox="1"/>
          <p:nvPr/>
        </p:nvSpPr>
        <p:spPr>
          <a:xfrm>
            <a:off x="307340" y="1341094"/>
            <a:ext cx="8455025" cy="4599305"/>
          </a:xfrm>
          <a:prstGeom prst="rect">
            <a:avLst/>
          </a:prstGeom>
          <a:noFill/>
          <a:ln>
            <a:noFill/>
          </a:ln>
        </p:spPr>
        <p:txBody>
          <a:bodyPr anchorCtr="0" anchor="t" bIns="0" lIns="0" spcFirstLastPara="1" rIns="0" wrap="square" tIns="165100">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What is UART ?</a:t>
            </a:r>
            <a:endParaRPr sz="2000">
              <a:solidFill>
                <a:schemeClr val="dk1"/>
              </a:solidFill>
              <a:latin typeface="Calibri"/>
              <a:ea typeface="Calibri"/>
              <a:cs typeface="Calibri"/>
              <a:sym typeface="Calibri"/>
            </a:endParaRPr>
          </a:p>
          <a:p>
            <a:pPr indent="-343535" lvl="1" marL="812800" marR="5080" rtl="0" algn="just">
              <a:lnSpc>
                <a:spcPct val="150000"/>
              </a:lnSpc>
              <a:spcBef>
                <a:spcPts val="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UART stands for Universal Asynchronous Receiver Transmitter. There is  one wire for transmitting data, and one wire to receive data. A common  parameter is the baud rate known as "bps" which stands for bits per  second. If a transmitter is configured with 9600bps, then the receiver  must be listening on the other end at the same speed.</a:t>
            </a:r>
            <a:endParaRPr b="0" i="0" sz="2000" u="none" cap="none" strike="noStrike">
              <a:solidFill>
                <a:schemeClr val="dk1"/>
              </a:solidFill>
              <a:latin typeface="Calibri"/>
              <a:ea typeface="Calibri"/>
              <a:cs typeface="Calibri"/>
              <a:sym typeface="Calibri"/>
            </a:endParaRPr>
          </a:p>
          <a:p>
            <a:pPr indent="-343535" lvl="1" marL="812800" marR="5080" rtl="0" algn="just">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UART is a serial communication, so bits must travel on a single wire. If you  wish to send a char (8-bits) over UART, the char is enclosed within a start</a:t>
            </a:r>
            <a:endParaRPr b="0" i="0" sz="2000" u="none" cap="none" strike="noStrike">
              <a:solidFill>
                <a:schemeClr val="dk1"/>
              </a:solidFill>
              <a:latin typeface="Calibri"/>
              <a:ea typeface="Calibri"/>
              <a:cs typeface="Calibri"/>
              <a:sym typeface="Calibri"/>
            </a:endParaRPr>
          </a:p>
          <a:p>
            <a:pPr indent="0" lvl="0" marL="812800" marR="8255" rtl="0" algn="just">
              <a:lnSpc>
                <a:spcPct val="150000"/>
              </a:lnSpc>
              <a:spcBef>
                <a:spcPts val="0"/>
              </a:spcBef>
              <a:spcAft>
                <a:spcPts val="0"/>
              </a:spcAft>
              <a:buNone/>
            </a:pPr>
            <a:r>
              <a:rPr lang="en-US" sz="2000">
                <a:solidFill>
                  <a:schemeClr val="dk1"/>
                </a:solidFill>
                <a:latin typeface="Calibri"/>
                <a:ea typeface="Calibri"/>
                <a:cs typeface="Calibri"/>
                <a:sym typeface="Calibri"/>
              </a:rPr>
              <a:t>and a stop bit, so to send 8-bits of char data, it would require 2-bit  overhead; this 10-bit of information is called a UART frame.</a:t>
            </a:r>
            <a:endParaRPr sz="2000">
              <a:solidFill>
                <a:schemeClr val="dk1"/>
              </a:solidFill>
              <a:latin typeface="Calibri"/>
              <a:ea typeface="Calibri"/>
              <a:cs typeface="Calibri"/>
              <a:sym typeface="Calibri"/>
            </a:endParaRPr>
          </a:p>
        </p:txBody>
      </p:sp>
      <p:sp>
        <p:nvSpPr>
          <p:cNvPr id="143" name="Google Shape;143;p10"/>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97"/>
          <p:cNvSpPr txBox="1"/>
          <p:nvPr>
            <p:ph type="title"/>
          </p:nvPr>
        </p:nvSpPr>
        <p:spPr>
          <a:xfrm>
            <a:off x="463550" y="224790"/>
            <a:ext cx="3932554"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solidFill>
                  <a:srgbClr val="000000"/>
                </a:solidFill>
                <a:latin typeface="Arial"/>
                <a:ea typeface="Arial"/>
                <a:cs typeface="Arial"/>
                <a:sym typeface="Arial"/>
              </a:rPr>
              <a:t>CAN OSI : Datalink layer</a:t>
            </a:r>
            <a:endParaRPr sz="2800">
              <a:latin typeface="Arial"/>
              <a:ea typeface="Arial"/>
              <a:cs typeface="Arial"/>
              <a:sym typeface="Arial"/>
            </a:endParaRPr>
          </a:p>
        </p:txBody>
      </p:sp>
      <p:sp>
        <p:nvSpPr>
          <p:cNvPr id="886" name="Google Shape;886;p97"/>
          <p:cNvSpPr/>
          <p:nvPr/>
        </p:nvSpPr>
        <p:spPr>
          <a:xfrm>
            <a:off x="0" y="6019800"/>
            <a:ext cx="9144000" cy="0"/>
          </a:xfrm>
          <a:custGeom>
            <a:rect b="b" l="l" r="r" t="t"/>
            <a:pathLst>
              <a:path extrusionOk="0" h="120000" w="9144000">
                <a:moveTo>
                  <a:pt x="0" y="0"/>
                </a:moveTo>
                <a:lnTo>
                  <a:pt x="9144000" y="0"/>
                </a:lnTo>
              </a:path>
            </a:pathLst>
          </a:custGeom>
          <a:noFill/>
          <a:ln cap="flat" cmpd="sng" w="38075">
            <a:solidFill>
              <a:srgbClr val="FF771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7" name="Google Shape;887;p97"/>
          <p:cNvSpPr txBox="1"/>
          <p:nvPr>
            <p:ph idx="1" type="body"/>
          </p:nvPr>
        </p:nvSpPr>
        <p:spPr>
          <a:xfrm>
            <a:off x="764540" y="2256256"/>
            <a:ext cx="7997190" cy="1854835"/>
          </a:xfrm>
          <a:prstGeom prst="rect">
            <a:avLst/>
          </a:prstGeom>
          <a:noFill/>
          <a:ln>
            <a:noFill/>
          </a:ln>
        </p:spPr>
        <p:txBody>
          <a:bodyPr anchorCtr="0" anchor="t" bIns="0" lIns="0" spcFirstLastPara="1" rIns="0" wrap="square" tIns="12700">
            <a:spAutoFit/>
          </a:bodyPr>
          <a:lstStyle/>
          <a:p>
            <a:pPr indent="-144780" lvl="0" marL="216534" rtl="0" algn="l">
              <a:lnSpc>
                <a:spcPct val="100000"/>
              </a:lnSpc>
              <a:spcBef>
                <a:spcPts val="0"/>
              </a:spcBef>
              <a:spcAft>
                <a:spcPts val="0"/>
              </a:spcAft>
              <a:buClr>
                <a:schemeClr val="dk1"/>
              </a:buClr>
              <a:buSzPts val="1800"/>
              <a:buFont typeface="Calibri"/>
              <a:buChar char="•"/>
            </a:pPr>
            <a:r>
              <a:rPr lang="en-US" sz="1800"/>
              <a:t>It can be implemented both on hardware and software.</a:t>
            </a:r>
            <a:endParaRPr sz="1800"/>
          </a:p>
          <a:p>
            <a:pPr indent="0" lvl="0" marL="59055" rtl="0" algn="l">
              <a:lnSpc>
                <a:spcPct val="100000"/>
              </a:lnSpc>
              <a:spcBef>
                <a:spcPts val="30"/>
              </a:spcBef>
              <a:spcAft>
                <a:spcPts val="0"/>
              </a:spcAft>
              <a:buClr>
                <a:schemeClr val="dk1"/>
              </a:buClr>
              <a:buSzPts val="1850"/>
              <a:buFont typeface="Arial"/>
              <a:buNone/>
            </a:pPr>
            <a:r>
              <a:t/>
            </a:r>
            <a:endParaRPr sz="1850"/>
          </a:p>
          <a:p>
            <a:pPr indent="-114300" lvl="0" marL="71755" marR="179705" rtl="0" algn="l">
              <a:lnSpc>
                <a:spcPct val="100000"/>
              </a:lnSpc>
              <a:spcBef>
                <a:spcPts val="0"/>
              </a:spcBef>
              <a:spcAft>
                <a:spcPts val="0"/>
              </a:spcAft>
              <a:buClr>
                <a:schemeClr val="dk1"/>
              </a:buClr>
              <a:buSzPts val="1800"/>
              <a:buFont typeface="Calibri"/>
              <a:buChar char="•"/>
            </a:pPr>
            <a:r>
              <a:rPr lang="en-US" sz="1800"/>
              <a:t>Carrier Sense: Nodes checks the bus status, if the bus is idle then accesses it  otherwise wait.</a:t>
            </a:r>
            <a:endParaRPr sz="1800"/>
          </a:p>
          <a:p>
            <a:pPr indent="0" lvl="0" marL="59055" rtl="0" algn="l">
              <a:lnSpc>
                <a:spcPct val="100000"/>
              </a:lnSpc>
              <a:spcBef>
                <a:spcPts val="35"/>
              </a:spcBef>
              <a:spcAft>
                <a:spcPts val="0"/>
              </a:spcAft>
              <a:buClr>
                <a:schemeClr val="dk1"/>
              </a:buClr>
              <a:buSzPts val="1850"/>
              <a:buFont typeface="Arial"/>
              <a:buNone/>
            </a:pPr>
            <a:r>
              <a:t/>
            </a:r>
            <a:endParaRPr sz="1850"/>
          </a:p>
          <a:p>
            <a:pPr indent="-114300" lvl="0" marL="71755" marR="5080" rtl="0" algn="l">
              <a:lnSpc>
                <a:spcPct val="100000"/>
              </a:lnSpc>
              <a:spcBef>
                <a:spcPts val="0"/>
              </a:spcBef>
              <a:spcAft>
                <a:spcPts val="0"/>
              </a:spcAft>
              <a:buClr>
                <a:schemeClr val="dk1"/>
              </a:buClr>
              <a:buSzPts val="1800"/>
              <a:buFont typeface="Calibri"/>
              <a:buChar char="•"/>
            </a:pPr>
            <a:r>
              <a:rPr lang="en-US" sz="1800"/>
              <a:t>Multiple Access/CD+ AMP: Avoid collision when multiple nodes access the bus  same time.</a:t>
            </a:r>
            <a:endParaRPr sz="1800"/>
          </a:p>
        </p:txBody>
      </p:sp>
      <p:sp>
        <p:nvSpPr>
          <p:cNvPr id="888" name="Google Shape;888;p97"/>
          <p:cNvSpPr/>
          <p:nvPr/>
        </p:nvSpPr>
        <p:spPr>
          <a:xfrm>
            <a:off x="1271981" y="3257770"/>
            <a:ext cx="5655932" cy="209187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9" name="Google Shape;889;p97"/>
          <p:cNvSpPr txBox="1"/>
          <p:nvPr/>
        </p:nvSpPr>
        <p:spPr>
          <a:xfrm>
            <a:off x="2875279" y="5462270"/>
            <a:ext cx="273621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CSMA/CD+AMP explained</a:t>
            </a:r>
            <a:endParaRPr sz="1800">
              <a:solidFill>
                <a:schemeClr val="dk1"/>
              </a:solidFill>
              <a:latin typeface="Arial"/>
              <a:ea typeface="Arial"/>
              <a:cs typeface="Arial"/>
              <a:sym typeface="Arial"/>
            </a:endParaRPr>
          </a:p>
        </p:txBody>
      </p:sp>
      <p:sp>
        <p:nvSpPr>
          <p:cNvPr id="890" name="Google Shape;890;p97"/>
          <p:cNvSpPr txBox="1"/>
          <p:nvPr/>
        </p:nvSpPr>
        <p:spPr>
          <a:xfrm>
            <a:off x="6021070" y="5534659"/>
            <a:ext cx="2423160"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Source: </a:t>
            </a:r>
            <a:r>
              <a:rPr lang="en-US" sz="1800" u="sng">
                <a:solidFill>
                  <a:schemeClr val="dk1"/>
                </a:solidFill>
                <a:latin typeface="Arial"/>
                <a:ea typeface="Arial"/>
                <a:cs typeface="Arial"/>
                <a:sym typeface="Arial"/>
                <a:hlinkClick r:id="rId4">
                  <a:extLst>
                    <a:ext uri="{A12FA001-AC4F-418D-AE19-62706E023703}">
                      <ahyp:hlinkClr val="tx"/>
                    </a:ext>
                  </a:extLst>
                </a:hlinkClick>
              </a:rPr>
              <a:t>http://canbus.pl</a:t>
            </a:r>
            <a:endParaRPr sz="1800">
              <a:solidFill>
                <a:schemeClr val="dk1"/>
              </a:solidFill>
              <a:latin typeface="Arial"/>
              <a:ea typeface="Arial"/>
              <a:cs typeface="Arial"/>
              <a:sym typeface="Arial"/>
            </a:endParaRPr>
          </a:p>
        </p:txBody>
      </p:sp>
      <p:sp>
        <p:nvSpPr>
          <p:cNvPr id="891" name="Google Shape;891;p97"/>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98"/>
          <p:cNvSpPr txBox="1"/>
          <p:nvPr/>
        </p:nvSpPr>
        <p:spPr>
          <a:xfrm>
            <a:off x="2651847" y="332293"/>
            <a:ext cx="2419134" cy="419667"/>
          </a:xfrm>
          <a:prstGeom prst="rect">
            <a:avLst/>
          </a:prstGeom>
          <a:noFill/>
          <a:ln>
            <a:noFill/>
          </a:ln>
        </p:spPr>
        <p:txBody>
          <a:bodyPr anchorCtr="0" anchor="t" bIns="0" lIns="0" spcFirstLastPara="1" rIns="0" wrap="square" tIns="0">
            <a:spAutoFit/>
          </a:bodyPr>
          <a:lstStyle/>
          <a:p>
            <a:pPr indent="0" lvl="0" marL="8659" marR="0" rtl="0" algn="l">
              <a:spcBef>
                <a:spcPts val="0"/>
              </a:spcBef>
              <a:spcAft>
                <a:spcPts val="0"/>
              </a:spcAft>
              <a:buNone/>
            </a:pPr>
            <a:r>
              <a:rPr lang="en-US" sz="2727">
                <a:solidFill>
                  <a:srgbClr val="FFFFFF"/>
                </a:solidFill>
                <a:latin typeface="Arial"/>
                <a:ea typeface="Arial"/>
                <a:cs typeface="Arial"/>
                <a:sym typeface="Arial"/>
              </a:rPr>
              <a:t>CAN</a:t>
            </a:r>
            <a:r>
              <a:rPr lang="en-US" sz="2727">
                <a:solidFill>
                  <a:srgbClr val="FFFFFF"/>
                </a:solidFill>
                <a:latin typeface="Times New Roman"/>
                <a:ea typeface="Times New Roman"/>
                <a:cs typeface="Times New Roman"/>
                <a:sym typeface="Times New Roman"/>
              </a:rPr>
              <a:t> </a:t>
            </a:r>
            <a:r>
              <a:rPr lang="en-US" sz="2727">
                <a:solidFill>
                  <a:srgbClr val="FFFFFF"/>
                </a:solidFill>
                <a:latin typeface="Arial"/>
                <a:ea typeface="Arial"/>
                <a:cs typeface="Arial"/>
                <a:sym typeface="Arial"/>
              </a:rPr>
              <a:t>Arbitration</a:t>
            </a:r>
            <a:endParaRPr sz="2727">
              <a:solidFill>
                <a:schemeClr val="dk1"/>
              </a:solidFill>
              <a:latin typeface="Arial"/>
              <a:ea typeface="Arial"/>
              <a:cs typeface="Arial"/>
              <a:sym typeface="Arial"/>
            </a:endParaRPr>
          </a:p>
        </p:txBody>
      </p:sp>
      <p:sp>
        <p:nvSpPr>
          <p:cNvPr id="897" name="Google Shape;897;p98"/>
          <p:cNvSpPr txBox="1"/>
          <p:nvPr/>
        </p:nvSpPr>
        <p:spPr>
          <a:xfrm>
            <a:off x="2104159" y="1981200"/>
            <a:ext cx="3514509" cy="293798"/>
          </a:xfrm>
          <a:prstGeom prst="rect">
            <a:avLst/>
          </a:prstGeom>
          <a:noFill/>
          <a:ln>
            <a:noFill/>
          </a:ln>
        </p:spPr>
        <p:txBody>
          <a:bodyPr anchorCtr="0" anchor="t" bIns="0" lIns="0" spcFirstLastPara="1" rIns="0" wrap="square" tIns="0">
            <a:spAutoFit/>
          </a:bodyPr>
          <a:lstStyle/>
          <a:p>
            <a:pPr indent="0" lvl="0" marL="8659" marR="0" rtl="0" algn="l">
              <a:spcBef>
                <a:spcPts val="0"/>
              </a:spcBef>
              <a:spcAft>
                <a:spcPts val="0"/>
              </a:spcAft>
              <a:buNone/>
            </a:pPr>
            <a:r>
              <a:rPr b="1" lang="en-US" sz="1909">
                <a:solidFill>
                  <a:srgbClr val="1D518C"/>
                </a:solidFill>
                <a:latin typeface="Arial"/>
                <a:ea typeface="Arial"/>
                <a:cs typeface="Arial"/>
                <a:sym typeface="Arial"/>
              </a:rPr>
              <a:t>CSMA/CA</a:t>
            </a:r>
            <a:r>
              <a:rPr b="1" lang="en-US" sz="1909">
                <a:solidFill>
                  <a:srgbClr val="1D518C"/>
                </a:solidFill>
                <a:latin typeface="Times New Roman"/>
                <a:ea typeface="Times New Roman"/>
                <a:cs typeface="Times New Roman"/>
                <a:sym typeface="Times New Roman"/>
              </a:rPr>
              <a:t>	</a:t>
            </a:r>
            <a:r>
              <a:rPr b="1" lang="en-US" sz="1909">
                <a:solidFill>
                  <a:srgbClr val="1D518C"/>
                </a:solidFill>
                <a:latin typeface="Arial"/>
                <a:ea typeface="Arial"/>
                <a:cs typeface="Arial"/>
                <a:sym typeface="Arial"/>
              </a:rPr>
              <a:t>&amp;</a:t>
            </a:r>
            <a:r>
              <a:rPr b="1" lang="en-US" sz="1909">
                <a:solidFill>
                  <a:srgbClr val="1D518C"/>
                </a:solidFill>
                <a:latin typeface="Times New Roman"/>
                <a:ea typeface="Times New Roman"/>
                <a:cs typeface="Times New Roman"/>
                <a:sym typeface="Times New Roman"/>
              </a:rPr>
              <a:t> </a:t>
            </a:r>
            <a:r>
              <a:rPr b="1" lang="en-US" sz="1909">
                <a:solidFill>
                  <a:srgbClr val="1D518C"/>
                </a:solidFill>
                <a:latin typeface="Arial"/>
                <a:ea typeface="Arial"/>
                <a:cs typeface="Arial"/>
                <a:sym typeface="Arial"/>
              </a:rPr>
              <a:t>Wired-AND</a:t>
            </a:r>
            <a:r>
              <a:rPr b="1" lang="en-US" sz="1909">
                <a:solidFill>
                  <a:srgbClr val="1D518C"/>
                </a:solidFill>
                <a:latin typeface="Times New Roman"/>
                <a:ea typeface="Times New Roman"/>
                <a:cs typeface="Times New Roman"/>
                <a:sym typeface="Times New Roman"/>
              </a:rPr>
              <a:t> </a:t>
            </a:r>
            <a:r>
              <a:rPr b="1" lang="en-US" sz="1909">
                <a:solidFill>
                  <a:srgbClr val="1D518C"/>
                </a:solidFill>
                <a:latin typeface="Arial"/>
                <a:ea typeface="Arial"/>
                <a:cs typeface="Arial"/>
                <a:sym typeface="Arial"/>
              </a:rPr>
              <a:t>Logic</a:t>
            </a:r>
            <a:endParaRPr sz="1909">
              <a:solidFill>
                <a:schemeClr val="dk1"/>
              </a:solidFill>
              <a:latin typeface="Arial"/>
              <a:ea typeface="Arial"/>
              <a:cs typeface="Arial"/>
              <a:sym typeface="Arial"/>
            </a:endParaRPr>
          </a:p>
        </p:txBody>
      </p:sp>
      <p:sp>
        <p:nvSpPr>
          <p:cNvPr id="898" name="Google Shape;898;p98"/>
          <p:cNvSpPr/>
          <p:nvPr/>
        </p:nvSpPr>
        <p:spPr>
          <a:xfrm>
            <a:off x="304800" y="2590800"/>
            <a:ext cx="8534400" cy="3962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27">
              <a:solidFill>
                <a:schemeClr val="dk1"/>
              </a:solidFill>
              <a:latin typeface="Calibri"/>
              <a:ea typeface="Calibri"/>
              <a:cs typeface="Calibri"/>
              <a:sym typeface="Calibri"/>
            </a:endParaRPr>
          </a:p>
        </p:txBody>
      </p:sp>
      <p:sp>
        <p:nvSpPr>
          <p:cNvPr id="899" name="Google Shape;899;p98"/>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99"/>
          <p:cNvSpPr txBox="1"/>
          <p:nvPr>
            <p:ph type="title"/>
          </p:nvPr>
        </p:nvSpPr>
        <p:spPr>
          <a:xfrm>
            <a:off x="1285312" y="316087"/>
            <a:ext cx="5606242" cy="738664"/>
          </a:xfrm>
          <a:prstGeom prst="rect">
            <a:avLst/>
          </a:prstGeom>
          <a:noFill/>
          <a:ln>
            <a:noFill/>
          </a:ln>
        </p:spPr>
        <p:txBody>
          <a:bodyPr anchorCtr="0" anchor="t" bIns="0" lIns="0" spcFirstLastPara="1" rIns="0" wrap="square" tIns="0">
            <a:spAutoFit/>
          </a:bodyPr>
          <a:lstStyle/>
          <a:p>
            <a:pPr indent="0" lvl="0" marL="694874" rtl="0" algn="l">
              <a:spcBef>
                <a:spcPts val="0"/>
              </a:spcBef>
              <a:spcAft>
                <a:spcPts val="0"/>
              </a:spcAft>
              <a:buNone/>
            </a:pPr>
            <a:r>
              <a:rPr lang="en-US"/>
              <a:t>CAN</a:t>
            </a:r>
            <a:r>
              <a:rPr lang="en-US">
                <a:latin typeface="Times New Roman"/>
                <a:ea typeface="Times New Roman"/>
                <a:cs typeface="Times New Roman"/>
                <a:sym typeface="Times New Roman"/>
              </a:rPr>
              <a:t> </a:t>
            </a:r>
            <a:r>
              <a:rPr lang="en-US"/>
              <a:t>Arbitration</a:t>
            </a:r>
            <a:endParaRPr/>
          </a:p>
        </p:txBody>
      </p:sp>
      <p:sp>
        <p:nvSpPr>
          <p:cNvPr id="905" name="Google Shape;905;p99"/>
          <p:cNvSpPr txBox="1"/>
          <p:nvPr/>
        </p:nvSpPr>
        <p:spPr>
          <a:xfrm>
            <a:off x="650730" y="1426453"/>
            <a:ext cx="2441431" cy="293798"/>
          </a:xfrm>
          <a:prstGeom prst="rect">
            <a:avLst/>
          </a:prstGeom>
          <a:noFill/>
          <a:ln>
            <a:noFill/>
          </a:ln>
        </p:spPr>
        <p:txBody>
          <a:bodyPr anchorCtr="0" anchor="t" bIns="0" lIns="0" spcFirstLastPara="1" rIns="0" wrap="square" tIns="0">
            <a:spAutoFit/>
          </a:bodyPr>
          <a:lstStyle/>
          <a:p>
            <a:pPr indent="0" lvl="0" marL="8659" marR="0" rtl="0" algn="l">
              <a:spcBef>
                <a:spcPts val="0"/>
              </a:spcBef>
              <a:spcAft>
                <a:spcPts val="0"/>
              </a:spcAft>
              <a:buNone/>
            </a:pPr>
            <a:r>
              <a:rPr lang="en-US" sz="1909">
                <a:solidFill>
                  <a:srgbClr val="1D518C"/>
                </a:solidFill>
                <a:latin typeface="Arial"/>
                <a:ea typeface="Arial"/>
                <a:cs typeface="Arial"/>
                <a:sym typeface="Arial"/>
              </a:rPr>
              <a:t>-CSMA/CA</a:t>
            </a:r>
            <a:endParaRPr sz="1909">
              <a:solidFill>
                <a:schemeClr val="dk1"/>
              </a:solidFill>
              <a:latin typeface="Arial"/>
              <a:ea typeface="Arial"/>
              <a:cs typeface="Arial"/>
              <a:sym typeface="Arial"/>
            </a:endParaRPr>
          </a:p>
        </p:txBody>
      </p:sp>
      <p:sp>
        <p:nvSpPr>
          <p:cNvPr id="906" name="Google Shape;906;p99"/>
          <p:cNvSpPr txBox="1"/>
          <p:nvPr/>
        </p:nvSpPr>
        <p:spPr>
          <a:xfrm>
            <a:off x="592486" y="2110549"/>
            <a:ext cx="6429298" cy="293798"/>
          </a:xfrm>
          <a:prstGeom prst="rect">
            <a:avLst/>
          </a:prstGeom>
          <a:noFill/>
          <a:ln>
            <a:noFill/>
          </a:ln>
        </p:spPr>
        <p:txBody>
          <a:bodyPr anchorCtr="0" anchor="t" bIns="0" lIns="0" spcFirstLastPara="1" rIns="0" wrap="square" tIns="0">
            <a:spAutoFit/>
          </a:bodyPr>
          <a:lstStyle/>
          <a:p>
            <a:pPr indent="0" lvl="0" marL="8659" marR="0" rtl="0" algn="l">
              <a:spcBef>
                <a:spcPts val="0"/>
              </a:spcBef>
              <a:spcAft>
                <a:spcPts val="0"/>
              </a:spcAft>
              <a:buNone/>
            </a:pPr>
            <a:r>
              <a:rPr lang="en-US" sz="1909">
                <a:solidFill>
                  <a:srgbClr val="1D518C"/>
                </a:solidFill>
                <a:latin typeface="Arial"/>
                <a:ea typeface="Arial"/>
                <a:cs typeface="Arial"/>
                <a:sym typeface="Arial"/>
              </a:rPr>
              <a:t>-All</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nodes</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must</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wait</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for</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an</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idle</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bus</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condition</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a:t>
            </a:r>
            <a:endParaRPr sz="1909">
              <a:solidFill>
                <a:schemeClr val="dk1"/>
              </a:solidFill>
              <a:latin typeface="Arial"/>
              <a:ea typeface="Arial"/>
              <a:cs typeface="Arial"/>
              <a:sym typeface="Arial"/>
            </a:endParaRPr>
          </a:p>
        </p:txBody>
      </p:sp>
      <p:sp>
        <p:nvSpPr>
          <p:cNvPr id="907" name="Google Shape;907;p99"/>
          <p:cNvSpPr txBox="1"/>
          <p:nvPr/>
        </p:nvSpPr>
        <p:spPr>
          <a:xfrm>
            <a:off x="592486" y="2805075"/>
            <a:ext cx="7018518" cy="587597"/>
          </a:xfrm>
          <a:prstGeom prst="rect">
            <a:avLst/>
          </a:prstGeom>
          <a:noFill/>
          <a:ln>
            <a:noFill/>
          </a:ln>
        </p:spPr>
        <p:txBody>
          <a:bodyPr anchorCtr="0" anchor="t" bIns="0" lIns="0" spcFirstLastPara="1" rIns="0" wrap="square" tIns="0">
            <a:spAutoFit/>
          </a:bodyPr>
          <a:lstStyle/>
          <a:p>
            <a:pPr indent="0" lvl="0" marL="12700" marR="0" rtl="0" algn="l">
              <a:spcBef>
                <a:spcPts val="0"/>
              </a:spcBef>
              <a:spcAft>
                <a:spcPts val="0"/>
              </a:spcAft>
              <a:buNone/>
            </a:pPr>
            <a:r>
              <a:rPr lang="en-US" sz="1909">
                <a:solidFill>
                  <a:srgbClr val="1D518C"/>
                </a:solidFill>
                <a:latin typeface="Arial"/>
                <a:ea typeface="Arial"/>
                <a:cs typeface="Arial"/>
                <a:sym typeface="Arial"/>
              </a:rPr>
              <a:t>-If</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two</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nodes</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begin</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transmitting</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simultaneously,</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they</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then</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participate</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in</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an</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arbitration</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process.</a:t>
            </a:r>
            <a:endParaRPr sz="1909">
              <a:solidFill>
                <a:schemeClr val="dk1"/>
              </a:solidFill>
              <a:latin typeface="Arial"/>
              <a:ea typeface="Arial"/>
              <a:cs typeface="Arial"/>
              <a:sym typeface="Arial"/>
            </a:endParaRPr>
          </a:p>
        </p:txBody>
      </p:sp>
      <p:sp>
        <p:nvSpPr>
          <p:cNvPr id="908" name="Google Shape;908;p99"/>
          <p:cNvSpPr txBox="1"/>
          <p:nvPr/>
        </p:nvSpPr>
        <p:spPr>
          <a:xfrm>
            <a:off x="577246" y="4191914"/>
            <a:ext cx="6840681" cy="587597"/>
          </a:xfrm>
          <a:prstGeom prst="rect">
            <a:avLst/>
          </a:prstGeom>
          <a:noFill/>
          <a:ln>
            <a:noFill/>
          </a:ln>
        </p:spPr>
        <p:txBody>
          <a:bodyPr anchorCtr="0" anchor="t" bIns="0" lIns="0" spcFirstLastPara="1" rIns="0" wrap="square" tIns="0">
            <a:spAutoFit/>
          </a:bodyPr>
          <a:lstStyle/>
          <a:p>
            <a:pPr indent="0" lvl="0" marL="12700" marR="0" rtl="0" algn="l">
              <a:spcBef>
                <a:spcPts val="0"/>
              </a:spcBef>
              <a:spcAft>
                <a:spcPts val="0"/>
              </a:spcAft>
              <a:buNone/>
            </a:pPr>
            <a:r>
              <a:rPr lang="en-US" sz="1909">
                <a:solidFill>
                  <a:srgbClr val="1D518C"/>
                </a:solidFill>
                <a:latin typeface="Arial"/>
                <a:ea typeface="Arial"/>
                <a:cs typeface="Arial"/>
                <a:sym typeface="Arial"/>
              </a:rPr>
              <a:t>-The</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node</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with</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the</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lower</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ID</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number</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wins</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the</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arbitration</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and</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continues</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transmitting</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its</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message.</a:t>
            </a:r>
            <a:endParaRPr sz="1909">
              <a:solidFill>
                <a:schemeClr val="dk1"/>
              </a:solidFill>
              <a:latin typeface="Arial"/>
              <a:ea typeface="Arial"/>
              <a:cs typeface="Arial"/>
              <a:sym typeface="Arial"/>
            </a:endParaRPr>
          </a:p>
        </p:txBody>
      </p:sp>
      <p:sp>
        <p:nvSpPr>
          <p:cNvPr id="909" name="Google Shape;909;p99"/>
          <p:cNvSpPr txBox="1"/>
          <p:nvPr/>
        </p:nvSpPr>
        <p:spPr>
          <a:xfrm>
            <a:off x="658592" y="5578753"/>
            <a:ext cx="6886305" cy="293798"/>
          </a:xfrm>
          <a:prstGeom prst="rect">
            <a:avLst/>
          </a:prstGeom>
          <a:noFill/>
          <a:ln>
            <a:noFill/>
          </a:ln>
        </p:spPr>
        <p:txBody>
          <a:bodyPr anchorCtr="0" anchor="t" bIns="0" lIns="0" spcFirstLastPara="1" rIns="0" wrap="square" tIns="0">
            <a:spAutoFit/>
          </a:bodyPr>
          <a:lstStyle/>
          <a:p>
            <a:pPr indent="0" lvl="0" marL="8659" marR="0" rtl="0" algn="l">
              <a:spcBef>
                <a:spcPts val="0"/>
              </a:spcBef>
              <a:spcAft>
                <a:spcPts val="0"/>
              </a:spcAft>
              <a:buNone/>
            </a:pPr>
            <a:r>
              <a:rPr lang="en-US" sz="1909">
                <a:solidFill>
                  <a:srgbClr val="1D518C"/>
                </a:solidFill>
                <a:latin typeface="Arial"/>
                <a:ea typeface="Arial"/>
                <a:cs typeface="Arial"/>
                <a:sym typeface="Arial"/>
              </a:rPr>
              <a:t>-The</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loser</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of</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the</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arbitration</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backs</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off</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and</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re-tries.</a:t>
            </a:r>
            <a:endParaRPr sz="1909">
              <a:solidFill>
                <a:schemeClr val="dk1"/>
              </a:solidFill>
              <a:latin typeface="Arial"/>
              <a:ea typeface="Arial"/>
              <a:cs typeface="Arial"/>
              <a:sym typeface="Arial"/>
            </a:endParaRPr>
          </a:p>
        </p:txBody>
      </p:sp>
      <p:sp>
        <p:nvSpPr>
          <p:cNvPr id="910" name="Google Shape;910;p99"/>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100"/>
          <p:cNvSpPr txBox="1"/>
          <p:nvPr>
            <p:ph type="title"/>
          </p:nvPr>
        </p:nvSpPr>
        <p:spPr>
          <a:xfrm>
            <a:off x="460755" y="1514601"/>
            <a:ext cx="8222488" cy="14814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916" name="Google Shape;916;p100"/>
          <p:cNvSpPr txBox="1"/>
          <p:nvPr>
            <p:ph idx="1" type="body"/>
          </p:nvPr>
        </p:nvSpPr>
        <p:spPr>
          <a:xfrm>
            <a:off x="764540" y="2256256"/>
            <a:ext cx="7997190" cy="185483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917" name="Google Shape;917;p100"/>
          <p:cNvPicPr preferRelativeResize="0"/>
          <p:nvPr/>
        </p:nvPicPr>
        <p:blipFill rotWithShape="1">
          <a:blip r:embed="rId3">
            <a:alphaModFix/>
          </a:blip>
          <a:srcRect b="0" l="0" r="0" t="0"/>
          <a:stretch/>
        </p:blipFill>
        <p:spPr>
          <a:xfrm>
            <a:off x="152400" y="1207716"/>
            <a:ext cx="9023276" cy="5193084"/>
          </a:xfrm>
          <a:prstGeom prst="rect">
            <a:avLst/>
          </a:prstGeom>
          <a:noFill/>
          <a:ln>
            <a:noFill/>
          </a:ln>
        </p:spPr>
      </p:pic>
      <p:sp>
        <p:nvSpPr>
          <p:cNvPr id="918" name="Google Shape;918;p100"/>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01"/>
          <p:cNvSpPr txBox="1"/>
          <p:nvPr>
            <p:ph type="title"/>
          </p:nvPr>
        </p:nvSpPr>
        <p:spPr>
          <a:xfrm>
            <a:off x="402590" y="224790"/>
            <a:ext cx="1904364"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solidFill>
                  <a:srgbClr val="000000"/>
                </a:solidFill>
                <a:latin typeface="Arial"/>
                <a:ea typeface="Arial"/>
                <a:cs typeface="Arial"/>
                <a:sym typeface="Arial"/>
              </a:rPr>
              <a:t>Advantages</a:t>
            </a:r>
            <a:endParaRPr sz="2800">
              <a:latin typeface="Arial"/>
              <a:ea typeface="Arial"/>
              <a:cs typeface="Arial"/>
              <a:sym typeface="Arial"/>
            </a:endParaRPr>
          </a:p>
        </p:txBody>
      </p:sp>
      <p:sp>
        <p:nvSpPr>
          <p:cNvPr id="924" name="Google Shape;924;p101"/>
          <p:cNvSpPr/>
          <p:nvPr/>
        </p:nvSpPr>
        <p:spPr>
          <a:xfrm>
            <a:off x="0" y="6019800"/>
            <a:ext cx="9144000" cy="0"/>
          </a:xfrm>
          <a:custGeom>
            <a:rect b="b" l="l" r="r" t="t"/>
            <a:pathLst>
              <a:path extrusionOk="0" h="120000" w="9144000">
                <a:moveTo>
                  <a:pt x="0" y="0"/>
                </a:moveTo>
                <a:lnTo>
                  <a:pt x="9144000" y="0"/>
                </a:lnTo>
              </a:path>
            </a:pathLst>
          </a:custGeom>
          <a:noFill/>
          <a:ln cap="flat" cmpd="sng" w="38075">
            <a:solidFill>
              <a:srgbClr val="FF771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5" name="Google Shape;925;p101"/>
          <p:cNvSpPr/>
          <p:nvPr/>
        </p:nvSpPr>
        <p:spPr>
          <a:xfrm>
            <a:off x="5429250" y="784859"/>
            <a:ext cx="3453129" cy="262763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101"/>
          <p:cNvSpPr txBox="1"/>
          <p:nvPr/>
        </p:nvSpPr>
        <p:spPr>
          <a:xfrm>
            <a:off x="433070" y="1524000"/>
            <a:ext cx="7826375" cy="4570482"/>
          </a:xfrm>
          <a:prstGeom prst="rect">
            <a:avLst/>
          </a:prstGeom>
          <a:noFill/>
          <a:ln>
            <a:noFill/>
          </a:ln>
        </p:spPr>
        <p:txBody>
          <a:bodyPr anchorCtr="0" anchor="t" bIns="0" lIns="0" spcFirstLastPara="1" rIns="0" wrap="square" tIns="12700">
            <a:spAutoFit/>
          </a:bodyPr>
          <a:lstStyle/>
          <a:p>
            <a:pPr indent="-143510" lvl="0" marL="156210" marR="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CAN is multi master capable communication.</a:t>
            </a:r>
            <a:endParaRPr sz="1800">
              <a:solidFill>
                <a:schemeClr val="dk1"/>
              </a:solidFill>
              <a:latin typeface="Arial"/>
              <a:ea typeface="Arial"/>
              <a:cs typeface="Arial"/>
              <a:sym typeface="Arial"/>
            </a:endParaRPr>
          </a:p>
          <a:p>
            <a:pPr indent="0" lvl="0" marL="0" marR="0" rtl="0" algn="l">
              <a:lnSpc>
                <a:spcPct val="100000"/>
              </a:lnSpc>
              <a:spcBef>
                <a:spcPts val="30"/>
              </a:spcBef>
              <a:spcAft>
                <a:spcPts val="0"/>
              </a:spcAft>
              <a:buClr>
                <a:schemeClr val="dk1"/>
              </a:buClr>
              <a:buSzPts val="1850"/>
              <a:buFont typeface="Arial"/>
              <a:buNone/>
            </a:pPr>
            <a:r>
              <a:t/>
            </a:r>
            <a:endParaRPr sz="1850">
              <a:solidFill>
                <a:schemeClr val="dk1"/>
              </a:solidFill>
              <a:latin typeface="Arial"/>
              <a:ea typeface="Arial"/>
              <a:cs typeface="Arial"/>
              <a:sym typeface="Arial"/>
            </a:endParaRPr>
          </a:p>
          <a:p>
            <a:pPr indent="-143510" lvl="0" marL="156210" marR="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Reduce the wiring complexity between nodes.</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a:t>
            </a:r>
            <a:endParaRPr/>
          </a:p>
          <a:p>
            <a:pPr indent="-143510" lvl="0" marL="156210" marR="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Error detection and correction capability.</a:t>
            </a:r>
            <a:endParaRPr sz="1800">
              <a:solidFill>
                <a:schemeClr val="dk1"/>
              </a:solidFill>
              <a:latin typeface="Arial"/>
              <a:ea typeface="Arial"/>
              <a:cs typeface="Arial"/>
              <a:sym typeface="Arial"/>
            </a:endParaRPr>
          </a:p>
          <a:p>
            <a:pPr indent="0" lvl="0" marL="0" marR="0" rtl="0" algn="l">
              <a:lnSpc>
                <a:spcPct val="100000"/>
              </a:lnSpc>
              <a:spcBef>
                <a:spcPts val="35"/>
              </a:spcBef>
              <a:spcAft>
                <a:spcPts val="0"/>
              </a:spcAft>
              <a:buClr>
                <a:schemeClr val="dk1"/>
              </a:buClr>
              <a:buSzPts val="1850"/>
              <a:buFont typeface="Arial"/>
              <a:buNone/>
            </a:pPr>
            <a:r>
              <a:t/>
            </a:r>
            <a:endParaRPr sz="1850">
              <a:solidFill>
                <a:schemeClr val="dk1"/>
              </a:solidFill>
              <a:latin typeface="Arial"/>
              <a:ea typeface="Arial"/>
              <a:cs typeface="Arial"/>
              <a:sym typeface="Arial"/>
            </a:endParaRPr>
          </a:p>
          <a:p>
            <a:pPr indent="-143510" lvl="0" marL="156210" marR="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Easy interface with other protocol.</a:t>
            </a:r>
            <a:endParaRPr sz="1800">
              <a:solidFill>
                <a:schemeClr val="dk1"/>
              </a:solidFill>
              <a:latin typeface="Arial"/>
              <a:ea typeface="Arial"/>
              <a:cs typeface="Arial"/>
              <a:sym typeface="Arial"/>
            </a:endParaRPr>
          </a:p>
          <a:p>
            <a:pPr indent="0" lvl="0" marL="0" marR="0" rtl="0" algn="l">
              <a:lnSpc>
                <a:spcPct val="100000"/>
              </a:lnSpc>
              <a:spcBef>
                <a:spcPts val="30"/>
              </a:spcBef>
              <a:spcAft>
                <a:spcPts val="0"/>
              </a:spcAft>
              <a:buClr>
                <a:schemeClr val="dk1"/>
              </a:buClr>
              <a:buSzPts val="1850"/>
              <a:buFont typeface="Arial"/>
              <a:buNone/>
            </a:pPr>
            <a:r>
              <a:t/>
            </a:r>
            <a:endParaRPr sz="1850">
              <a:solidFill>
                <a:schemeClr val="dk1"/>
              </a:solidFill>
              <a:latin typeface="Arial"/>
              <a:ea typeface="Arial"/>
              <a:cs typeface="Arial"/>
              <a:sym typeface="Arial"/>
            </a:endParaRPr>
          </a:p>
          <a:p>
            <a:pPr indent="-143510" lvl="0" marL="156210" marR="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High speed up to 1Mbps .</a:t>
            </a:r>
            <a:endParaRPr sz="1800">
              <a:solidFill>
                <a:schemeClr val="dk1"/>
              </a:solidFill>
              <a:latin typeface="Arial"/>
              <a:ea typeface="Arial"/>
              <a:cs typeface="Arial"/>
              <a:sym typeface="Arial"/>
            </a:endParaRPr>
          </a:p>
          <a:p>
            <a:pPr indent="-29210" lvl="0" marL="156210" marR="0" rtl="0" algn="l">
              <a:lnSpc>
                <a:spcPct val="100000"/>
              </a:lnSpc>
              <a:spcBef>
                <a:spcPts val="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a:p>
            <a:pPr indent="-143510" lvl="0" marL="156210" marR="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Low Cost </a:t>
            </a:r>
            <a:endParaRPr/>
          </a:p>
          <a:p>
            <a:pPr indent="-29210" lvl="0" marL="156210" marR="0" rtl="0" algn="l">
              <a:lnSpc>
                <a:spcPct val="100000"/>
              </a:lnSpc>
              <a:spcBef>
                <a:spcPts val="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a:p>
            <a:pPr indent="-143510" lvl="0" marL="156210" marR="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Reliable </a:t>
            </a:r>
            <a:endParaRPr/>
          </a:p>
          <a:p>
            <a:pPr indent="-29210" lvl="0" marL="156210" marR="0" rtl="0" algn="l">
              <a:lnSpc>
                <a:spcPct val="100000"/>
              </a:lnSpc>
              <a:spcBef>
                <a:spcPts val="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a:p>
            <a:pPr indent="-143510" lvl="0" marL="156210" marR="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Robust</a:t>
            </a:r>
            <a:endParaRPr sz="1800">
              <a:solidFill>
                <a:schemeClr val="dk1"/>
              </a:solidFill>
              <a:latin typeface="Arial"/>
              <a:ea typeface="Arial"/>
              <a:cs typeface="Arial"/>
              <a:sym typeface="Arial"/>
            </a:endParaRPr>
          </a:p>
          <a:p>
            <a:pPr indent="0" lvl="0" marL="5458460" marR="0" rtl="0" algn="l">
              <a:lnSpc>
                <a:spcPct val="100000"/>
              </a:lnSpc>
              <a:spcBef>
                <a:spcPts val="810"/>
              </a:spcBef>
              <a:spcAft>
                <a:spcPts val="0"/>
              </a:spcAft>
              <a:buNone/>
            </a:pPr>
            <a:r>
              <a:rPr lang="en-US" sz="1800">
                <a:solidFill>
                  <a:schemeClr val="dk1"/>
                </a:solidFill>
                <a:latin typeface="Arial"/>
                <a:ea typeface="Arial"/>
                <a:cs typeface="Arial"/>
                <a:sym typeface="Arial"/>
              </a:rPr>
              <a:t>Source: </a:t>
            </a:r>
            <a:r>
              <a:rPr lang="en-US" sz="1800" u="sng">
                <a:solidFill>
                  <a:schemeClr val="dk1"/>
                </a:solidFill>
                <a:latin typeface="Arial"/>
                <a:ea typeface="Arial"/>
                <a:cs typeface="Arial"/>
                <a:sym typeface="Arial"/>
                <a:hlinkClick r:id="rId4">
                  <a:extLst>
                    <a:ext uri="{A12FA001-AC4F-418D-AE19-62706E023703}">
                      <ahyp:hlinkClr val="tx"/>
                    </a:ext>
                  </a:extLst>
                </a:hlinkClick>
              </a:rPr>
              <a:t>www.ixxat.com</a:t>
            </a:r>
            <a:endParaRPr sz="1800">
              <a:solidFill>
                <a:schemeClr val="dk1"/>
              </a:solidFill>
              <a:latin typeface="Arial"/>
              <a:ea typeface="Arial"/>
              <a:cs typeface="Arial"/>
              <a:sym typeface="Arial"/>
            </a:endParaRPr>
          </a:p>
        </p:txBody>
      </p:sp>
      <p:sp>
        <p:nvSpPr>
          <p:cNvPr id="927" name="Google Shape;927;p101"/>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pic>
        <p:nvPicPr>
          <p:cNvPr id="933" name="Google Shape;933;p102"/>
          <p:cNvPicPr preferRelativeResize="0"/>
          <p:nvPr/>
        </p:nvPicPr>
        <p:blipFill rotWithShape="1">
          <a:blip r:embed="rId3">
            <a:alphaModFix/>
          </a:blip>
          <a:srcRect b="0" l="0" r="0" t="0"/>
          <a:stretch/>
        </p:blipFill>
        <p:spPr>
          <a:xfrm>
            <a:off x="228600" y="1828800"/>
            <a:ext cx="8686800" cy="2217662"/>
          </a:xfrm>
          <a:prstGeom prst="rect">
            <a:avLst/>
          </a:prstGeom>
          <a:noFill/>
          <a:ln>
            <a:noFill/>
          </a:ln>
        </p:spPr>
      </p:pic>
      <p:sp>
        <p:nvSpPr>
          <p:cNvPr id="934" name="Google Shape;934;p102"/>
          <p:cNvSpPr/>
          <p:nvPr/>
        </p:nvSpPr>
        <p:spPr>
          <a:xfrm>
            <a:off x="1295400" y="457200"/>
            <a:ext cx="298844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262626"/>
                </a:solidFill>
                <a:latin typeface="Calibri"/>
                <a:ea typeface="Calibri"/>
                <a:cs typeface="Calibri"/>
                <a:sym typeface="Calibri"/>
              </a:rPr>
              <a:t>CAN Disadvantages</a:t>
            </a:r>
            <a:endParaRPr/>
          </a:p>
        </p:txBody>
      </p:sp>
      <p:sp>
        <p:nvSpPr>
          <p:cNvPr id="935" name="Google Shape;935;p102"/>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103"/>
          <p:cNvSpPr txBox="1"/>
          <p:nvPr>
            <p:ph type="title"/>
          </p:nvPr>
        </p:nvSpPr>
        <p:spPr>
          <a:xfrm>
            <a:off x="460755" y="1514601"/>
            <a:ext cx="8222488" cy="14814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941" name="Google Shape;941;p103"/>
          <p:cNvSpPr txBox="1"/>
          <p:nvPr>
            <p:ph idx="1" type="body"/>
          </p:nvPr>
        </p:nvSpPr>
        <p:spPr>
          <a:xfrm>
            <a:off x="764540" y="2256256"/>
            <a:ext cx="7997190" cy="185483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942" name="Google Shape;942;p103"/>
          <p:cNvPicPr preferRelativeResize="0"/>
          <p:nvPr/>
        </p:nvPicPr>
        <p:blipFill rotWithShape="1">
          <a:blip r:embed="rId3">
            <a:alphaModFix/>
          </a:blip>
          <a:srcRect b="0" l="0" r="0" t="0"/>
          <a:stretch/>
        </p:blipFill>
        <p:spPr>
          <a:xfrm>
            <a:off x="152400" y="1410016"/>
            <a:ext cx="8991600" cy="4518855"/>
          </a:xfrm>
          <a:prstGeom prst="rect">
            <a:avLst/>
          </a:prstGeom>
          <a:noFill/>
          <a:ln>
            <a:noFill/>
          </a:ln>
        </p:spPr>
      </p:pic>
      <p:sp>
        <p:nvSpPr>
          <p:cNvPr id="943" name="Google Shape;943;p103"/>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1"/>
          <p:cNvSpPr txBox="1"/>
          <p:nvPr>
            <p:ph type="title"/>
          </p:nvPr>
        </p:nvSpPr>
        <p:spPr>
          <a:xfrm>
            <a:off x="459740" y="331673"/>
            <a:ext cx="1217295"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UART</a:t>
            </a:r>
            <a:endParaRPr sz="3200">
              <a:latin typeface="Georgia"/>
              <a:ea typeface="Georgia"/>
              <a:cs typeface="Georgia"/>
              <a:sym typeface="Georgia"/>
            </a:endParaRPr>
          </a:p>
        </p:txBody>
      </p:sp>
      <p:sp>
        <p:nvSpPr>
          <p:cNvPr id="149" name="Google Shape;149;p11"/>
          <p:cNvSpPr txBox="1"/>
          <p:nvPr/>
        </p:nvSpPr>
        <p:spPr>
          <a:xfrm>
            <a:off x="307340" y="1493265"/>
            <a:ext cx="2408555" cy="330835"/>
          </a:xfrm>
          <a:prstGeom prst="rect">
            <a:avLst/>
          </a:prstGeom>
          <a:noFill/>
          <a:ln>
            <a:noFill/>
          </a:ln>
        </p:spPr>
        <p:txBody>
          <a:bodyPr anchorCtr="0" anchor="t" bIns="0" lIns="0" spcFirstLastPara="1" rIns="0" wrap="square" tIns="13325">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UART frame format</a:t>
            </a:r>
            <a:endParaRPr sz="2000">
              <a:solidFill>
                <a:schemeClr val="dk1"/>
              </a:solidFill>
              <a:latin typeface="Calibri"/>
              <a:ea typeface="Calibri"/>
              <a:cs typeface="Calibri"/>
              <a:sym typeface="Calibri"/>
            </a:endParaRPr>
          </a:p>
        </p:txBody>
      </p:sp>
      <p:sp>
        <p:nvSpPr>
          <p:cNvPr id="150" name="Google Shape;150;p11"/>
          <p:cNvSpPr/>
          <p:nvPr/>
        </p:nvSpPr>
        <p:spPr>
          <a:xfrm>
            <a:off x="0" y="2715243"/>
            <a:ext cx="9144000" cy="321090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11"/>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pic>
        <p:nvPicPr>
          <p:cNvPr descr="UART-data-packet" id="152" name="Google Shape;152;p11"/>
          <p:cNvPicPr preferRelativeResize="0"/>
          <p:nvPr/>
        </p:nvPicPr>
        <p:blipFill rotWithShape="1">
          <a:blip r:embed="rId4">
            <a:alphaModFix/>
          </a:blip>
          <a:srcRect b="0" l="0" r="0" t="0"/>
          <a:stretch/>
        </p:blipFill>
        <p:spPr>
          <a:xfrm>
            <a:off x="5158448" y="193052"/>
            <a:ext cx="3833152" cy="17119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descr="Figure 2. UART with data bus." id="159" name="Google Shape;159;p12"/>
          <p:cNvSpPr/>
          <p:nvPr/>
        </p:nvSpPr>
        <p:spPr>
          <a:xfrm>
            <a:off x="2514600" y="2031156"/>
            <a:ext cx="3044825" cy="30448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Figure 2. UART with data bus." id="160" name="Google Shape;160;p1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Figure 8. Data bus to the transmitting UART." id="161" name="Google Shape;161;p1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2" name="Google Shape;162;p12"/>
          <p:cNvPicPr preferRelativeResize="0"/>
          <p:nvPr/>
        </p:nvPicPr>
        <p:blipFill rotWithShape="1">
          <a:blip r:embed="rId3">
            <a:alphaModFix/>
          </a:blip>
          <a:srcRect b="0" l="0" r="0" t="0"/>
          <a:stretch/>
        </p:blipFill>
        <p:spPr>
          <a:xfrm>
            <a:off x="30481" y="1203961"/>
            <a:ext cx="2484119" cy="2684048"/>
          </a:xfrm>
          <a:prstGeom prst="rect">
            <a:avLst/>
          </a:prstGeom>
          <a:noFill/>
          <a:ln>
            <a:noFill/>
          </a:ln>
        </p:spPr>
      </p:pic>
      <p:sp>
        <p:nvSpPr>
          <p:cNvPr descr="Figure 9. UART data frame at the Tx side." id="163" name="Google Shape;163;p12"/>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4" name="Google Shape;164;p12"/>
          <p:cNvPicPr preferRelativeResize="0"/>
          <p:nvPr/>
        </p:nvPicPr>
        <p:blipFill rotWithShape="1">
          <a:blip r:embed="rId4">
            <a:alphaModFix/>
          </a:blip>
          <a:srcRect b="0" l="0" r="0" t="0"/>
          <a:stretch/>
        </p:blipFill>
        <p:spPr>
          <a:xfrm>
            <a:off x="3657600" y="1219201"/>
            <a:ext cx="3603906" cy="2138362"/>
          </a:xfrm>
          <a:prstGeom prst="rect">
            <a:avLst/>
          </a:prstGeom>
          <a:noFill/>
          <a:ln>
            <a:noFill/>
          </a:ln>
          <a:effectLst>
            <a:outerShdw blurRad="50800" rotWithShape="0" algn="ctr" dir="5400000" dist="50800">
              <a:schemeClr val="lt1"/>
            </a:outerShdw>
          </a:effectLst>
        </p:spPr>
      </p:pic>
      <p:sp>
        <p:nvSpPr>
          <p:cNvPr descr="Figure 10. UART transmission." id="165" name="Google Shape;165;p12"/>
          <p:cNvSpPr/>
          <p:nvPr/>
        </p:nvSpPr>
        <p:spPr>
          <a:xfrm>
            <a:off x="612775" y="3127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6" name="Google Shape;166;p12"/>
          <p:cNvPicPr preferRelativeResize="0"/>
          <p:nvPr/>
        </p:nvPicPr>
        <p:blipFill rotWithShape="1">
          <a:blip r:embed="rId5">
            <a:alphaModFix/>
          </a:blip>
          <a:srcRect b="0" l="0" r="0" t="0"/>
          <a:stretch/>
        </p:blipFill>
        <p:spPr>
          <a:xfrm>
            <a:off x="30481" y="4247830"/>
            <a:ext cx="4708340" cy="2217384"/>
          </a:xfrm>
          <a:prstGeom prst="rect">
            <a:avLst/>
          </a:prstGeom>
          <a:noFill/>
          <a:ln>
            <a:noFill/>
          </a:ln>
        </p:spPr>
      </p:pic>
      <p:pic>
        <p:nvPicPr>
          <p:cNvPr id="167" name="Google Shape;167;p12"/>
          <p:cNvPicPr preferRelativeResize="0"/>
          <p:nvPr/>
        </p:nvPicPr>
        <p:blipFill rotWithShape="1">
          <a:blip r:embed="rId6">
            <a:alphaModFix/>
          </a:blip>
          <a:srcRect b="0" l="0" r="0" t="0"/>
          <a:stretch/>
        </p:blipFill>
        <p:spPr>
          <a:xfrm>
            <a:off x="5029200" y="4135007"/>
            <a:ext cx="3795713" cy="2252170"/>
          </a:xfrm>
          <a:prstGeom prst="rect">
            <a:avLst/>
          </a:prstGeom>
          <a:noFill/>
          <a:ln>
            <a:noFill/>
          </a:ln>
        </p:spPr>
      </p:pic>
      <p:sp>
        <p:nvSpPr>
          <p:cNvPr id="168" name="Google Shape;168;p12"/>
          <p:cNvSpPr/>
          <p:nvPr/>
        </p:nvSpPr>
        <p:spPr>
          <a:xfrm>
            <a:off x="1069975" y="315413"/>
            <a:ext cx="477040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Steps of UART Transmission</a:t>
            </a:r>
            <a:endParaRPr/>
          </a:p>
        </p:txBody>
      </p:sp>
      <p:sp>
        <p:nvSpPr>
          <p:cNvPr id="169" name="Google Shape;169;p12"/>
          <p:cNvSpPr/>
          <p:nvPr/>
        </p:nvSpPr>
        <p:spPr>
          <a:xfrm>
            <a:off x="1035925" y="3822450"/>
            <a:ext cx="4427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a:t>
            </a:r>
            <a:endParaRPr/>
          </a:p>
        </p:txBody>
      </p:sp>
      <p:sp>
        <p:nvSpPr>
          <p:cNvPr id="170" name="Google Shape;170;p12"/>
          <p:cNvSpPr/>
          <p:nvPr/>
        </p:nvSpPr>
        <p:spPr>
          <a:xfrm>
            <a:off x="5071350" y="3292473"/>
            <a:ext cx="4427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a:t>
            </a:r>
            <a:endParaRPr/>
          </a:p>
        </p:txBody>
      </p:sp>
      <p:sp>
        <p:nvSpPr>
          <p:cNvPr id="171" name="Google Shape;171;p12"/>
          <p:cNvSpPr/>
          <p:nvPr/>
        </p:nvSpPr>
        <p:spPr>
          <a:xfrm>
            <a:off x="1896576" y="6436333"/>
            <a:ext cx="4427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a:t>
            </a:r>
            <a:endParaRPr/>
          </a:p>
        </p:txBody>
      </p:sp>
      <p:sp>
        <p:nvSpPr>
          <p:cNvPr id="172" name="Google Shape;172;p12"/>
          <p:cNvSpPr/>
          <p:nvPr/>
        </p:nvSpPr>
        <p:spPr>
          <a:xfrm>
            <a:off x="6780586" y="6356003"/>
            <a:ext cx="4427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3"/>
          <p:cNvSpPr txBox="1"/>
          <p:nvPr>
            <p:ph type="title"/>
          </p:nvPr>
        </p:nvSpPr>
        <p:spPr>
          <a:xfrm>
            <a:off x="459740" y="331673"/>
            <a:ext cx="1217295"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UART</a:t>
            </a:r>
            <a:endParaRPr sz="3200">
              <a:latin typeface="Georgia"/>
              <a:ea typeface="Georgia"/>
              <a:cs typeface="Georgia"/>
              <a:sym typeface="Georgia"/>
            </a:endParaRPr>
          </a:p>
        </p:txBody>
      </p:sp>
      <p:sp>
        <p:nvSpPr>
          <p:cNvPr id="179" name="Google Shape;179;p13"/>
          <p:cNvSpPr txBox="1"/>
          <p:nvPr/>
        </p:nvSpPr>
        <p:spPr>
          <a:xfrm>
            <a:off x="307340" y="1341094"/>
            <a:ext cx="7598409" cy="3227070"/>
          </a:xfrm>
          <a:prstGeom prst="rect">
            <a:avLst/>
          </a:prstGeom>
          <a:noFill/>
          <a:ln>
            <a:noFill/>
          </a:ln>
        </p:spPr>
        <p:txBody>
          <a:bodyPr anchorCtr="0" anchor="t" bIns="0" lIns="0" spcFirstLastPara="1" rIns="0" wrap="square" tIns="165100">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UART frame format</a:t>
            </a:r>
            <a:endParaRPr sz="2000">
              <a:solidFill>
                <a:schemeClr val="dk1"/>
              </a:solidFill>
              <a:latin typeface="Calibri"/>
              <a:ea typeface="Calibri"/>
              <a:cs typeface="Calibri"/>
              <a:sym typeface="Calibri"/>
            </a:endParaRPr>
          </a:p>
          <a:p>
            <a:pPr indent="-343535" lvl="1" marL="812800" marR="0" rtl="0" algn="l">
              <a:lnSpc>
                <a:spcPct val="100000"/>
              </a:lnSpc>
              <a:spcBef>
                <a:spcPts val="120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Start bit: 1 bit indicates the start of a new frame, always logic low.</a:t>
            </a:r>
            <a:endParaRPr b="0" i="0" sz="2000" u="none" cap="none" strike="noStrike">
              <a:solidFill>
                <a:schemeClr val="dk1"/>
              </a:solidFill>
              <a:latin typeface="Calibri"/>
              <a:ea typeface="Calibri"/>
              <a:cs typeface="Calibri"/>
              <a:sym typeface="Calibri"/>
            </a:endParaRPr>
          </a:p>
          <a:p>
            <a:pPr indent="-343535" lvl="1" marL="81280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Data: 5 to 9 bits of sent data.</a:t>
            </a:r>
            <a:endParaRPr b="0" i="0" sz="2000" u="none" cap="none" strike="noStrike">
              <a:solidFill>
                <a:schemeClr val="dk1"/>
              </a:solidFill>
              <a:latin typeface="Calibri"/>
              <a:ea typeface="Calibri"/>
              <a:cs typeface="Calibri"/>
              <a:sym typeface="Calibri"/>
            </a:endParaRPr>
          </a:p>
          <a:p>
            <a:pPr indent="-343535" lvl="1" marL="81280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Parity bit: 1 bit for error checking</a:t>
            </a:r>
            <a:endParaRPr/>
          </a:p>
          <a:p>
            <a:pPr indent="-343535" lvl="2" marL="1270000" marR="0" rtl="0" algn="l">
              <a:lnSpc>
                <a:spcPct val="100000"/>
              </a:lnSpc>
              <a:spcBef>
                <a:spcPts val="120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Even parity: clear parity bit if number of 1s sent is even.</a:t>
            </a:r>
            <a:endParaRPr b="0" i="0" sz="2000" u="none" cap="none" strike="noStrike">
              <a:solidFill>
                <a:schemeClr val="dk1"/>
              </a:solidFill>
              <a:latin typeface="Calibri"/>
              <a:ea typeface="Calibri"/>
              <a:cs typeface="Calibri"/>
              <a:sym typeface="Calibri"/>
            </a:endParaRPr>
          </a:p>
          <a:p>
            <a:pPr indent="-343535" lvl="2" marL="1270000" marR="0" rtl="0" algn="l">
              <a:lnSpc>
                <a:spcPct val="100000"/>
              </a:lnSpc>
              <a:spcBef>
                <a:spcPts val="120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Odd parity: clear parity bit if number of 1s sent is odd.</a:t>
            </a:r>
            <a:endParaRPr/>
          </a:p>
          <a:p>
            <a:pPr indent="-343535" lvl="1" marL="81280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Stop bit: 1 or 2 bits indicate end of frame, always logic high.</a:t>
            </a:r>
            <a:endParaRPr b="0" i="0" sz="2000" u="none" cap="none" strike="noStrike">
              <a:solidFill>
                <a:schemeClr val="dk1"/>
              </a:solidFill>
              <a:latin typeface="Calibri"/>
              <a:ea typeface="Calibri"/>
              <a:cs typeface="Calibri"/>
              <a:sym typeface="Calibri"/>
            </a:endParaRPr>
          </a:p>
        </p:txBody>
      </p:sp>
      <p:sp>
        <p:nvSpPr>
          <p:cNvPr id="180" name="Google Shape;180;p13"/>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4"/>
          <p:cNvSpPr txBox="1"/>
          <p:nvPr>
            <p:ph type="title"/>
          </p:nvPr>
        </p:nvSpPr>
        <p:spPr>
          <a:xfrm>
            <a:off x="459740" y="331673"/>
            <a:ext cx="1217295"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UART</a:t>
            </a:r>
            <a:endParaRPr sz="3200">
              <a:latin typeface="Georgia"/>
              <a:ea typeface="Georgia"/>
              <a:cs typeface="Georgia"/>
              <a:sym typeface="Georgia"/>
            </a:endParaRPr>
          </a:p>
        </p:txBody>
      </p:sp>
      <p:sp>
        <p:nvSpPr>
          <p:cNvPr id="186" name="Google Shape;186;p14"/>
          <p:cNvSpPr txBox="1"/>
          <p:nvPr/>
        </p:nvSpPr>
        <p:spPr>
          <a:xfrm>
            <a:off x="307340" y="1341094"/>
            <a:ext cx="8453755" cy="2769870"/>
          </a:xfrm>
          <a:prstGeom prst="rect">
            <a:avLst/>
          </a:prstGeom>
          <a:noFill/>
          <a:ln>
            <a:noFill/>
          </a:ln>
        </p:spPr>
        <p:txBody>
          <a:bodyPr anchorCtr="0" anchor="t" bIns="0" lIns="0" spcFirstLastPara="1" rIns="0" wrap="square" tIns="165100">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UART notes</a:t>
            </a:r>
            <a:endParaRPr sz="2000">
              <a:solidFill>
                <a:schemeClr val="dk1"/>
              </a:solidFill>
              <a:latin typeface="Calibri"/>
              <a:ea typeface="Calibri"/>
              <a:cs typeface="Calibri"/>
              <a:sym typeface="Calibri"/>
            </a:endParaRPr>
          </a:p>
          <a:p>
            <a:pPr indent="-343535" lvl="1" marL="812800" marR="0" rtl="0" algn="l">
              <a:lnSpc>
                <a:spcPct val="100000"/>
              </a:lnSpc>
              <a:spcBef>
                <a:spcPts val="120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UART supports PC communication through RS232.</a:t>
            </a:r>
            <a:endParaRPr b="0" i="0" sz="2000" u="none" cap="none" strike="noStrike">
              <a:solidFill>
                <a:schemeClr val="dk1"/>
              </a:solidFill>
              <a:latin typeface="Calibri"/>
              <a:ea typeface="Calibri"/>
              <a:cs typeface="Calibri"/>
              <a:sym typeface="Calibri"/>
            </a:endParaRPr>
          </a:p>
          <a:p>
            <a:pPr indent="-343535" lvl="1" marL="81280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UART standard baud rate examples (110, 300, 600, 1200, 4800, 9600, ....).</a:t>
            </a:r>
            <a:endParaRPr b="0" i="0" sz="2000" u="none" cap="none" strike="noStrike">
              <a:solidFill>
                <a:schemeClr val="dk1"/>
              </a:solidFill>
              <a:latin typeface="Calibri"/>
              <a:ea typeface="Calibri"/>
              <a:cs typeface="Calibri"/>
              <a:sym typeface="Calibri"/>
            </a:endParaRPr>
          </a:p>
          <a:p>
            <a:pPr indent="-343535" lvl="1" marL="81280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UART is a full duplex communication protocol.</a:t>
            </a:r>
            <a:endParaRPr b="0" i="0" sz="2000" u="none" cap="none" strike="noStrike">
              <a:solidFill>
                <a:schemeClr val="dk1"/>
              </a:solidFill>
              <a:latin typeface="Calibri"/>
              <a:ea typeface="Calibri"/>
              <a:cs typeface="Calibri"/>
              <a:sym typeface="Calibri"/>
            </a:endParaRPr>
          </a:p>
          <a:p>
            <a:pPr indent="-343535" lvl="1" marL="812800" marR="6350" rtl="0" algn="l">
              <a:lnSpc>
                <a:spcPct val="180000"/>
              </a:lnSpc>
              <a:spcBef>
                <a:spcPts val="32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UART	is	point	to	point	communication	protocol,	which	means  communication can be between 2 devices only at the same time.</a:t>
            </a:r>
            <a:endParaRPr b="0" i="0" sz="2000" u="none" cap="none" strike="noStrike">
              <a:solidFill>
                <a:schemeClr val="dk1"/>
              </a:solidFill>
              <a:latin typeface="Calibri"/>
              <a:ea typeface="Calibri"/>
              <a:cs typeface="Calibri"/>
              <a:sym typeface="Calibri"/>
            </a:endParaRPr>
          </a:p>
        </p:txBody>
      </p:sp>
      <p:sp>
        <p:nvSpPr>
          <p:cNvPr id="187" name="Google Shape;187;p14"/>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id="188" name="Google Shape;188;p14"/>
          <p:cNvSpPr/>
          <p:nvPr/>
        </p:nvSpPr>
        <p:spPr>
          <a:xfrm>
            <a:off x="381000" y="4800600"/>
            <a:ext cx="8610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val="tx"/>
                    </a:ext>
                  </a:extLst>
                </a:hlinkClick>
              </a:rPr>
              <a:t>https://www.electronicwings.com/arduino/basic-functions-related-to-serial-communication-in-arduino</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5"/>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id="195" name="Google Shape;195;p15"/>
          <p:cNvSpPr/>
          <p:nvPr/>
        </p:nvSpPr>
        <p:spPr>
          <a:xfrm>
            <a:off x="228600" y="1066800"/>
            <a:ext cx="6324599"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void setup()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pinMode(8, INPUT_PULLUP); // set push button pin as input</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pinMode(13, OUTPUT);      // set LED pin as output</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digitalWrite(13, LOW);    // switch off LED pin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r>
              <a:rPr lang="en-US" sz="1800">
                <a:solidFill>
                  <a:srgbClr val="FF0000"/>
                </a:solidFill>
                <a:latin typeface="Calibri"/>
                <a:ea typeface="Calibri"/>
                <a:cs typeface="Calibri"/>
                <a:sym typeface="Calibri"/>
              </a:rPr>
              <a:t>Serial.begin(9600);       </a:t>
            </a:r>
            <a:r>
              <a:rPr lang="en-US" sz="1800">
                <a:solidFill>
                  <a:schemeClr val="dk1"/>
                </a:solidFill>
                <a:latin typeface="Calibri"/>
                <a:ea typeface="Calibri"/>
                <a:cs typeface="Calibri"/>
                <a:sym typeface="Calibri"/>
              </a:rPr>
              <a:t>// initialize UART with baud rate of 9600 bps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void loop()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r>
              <a:rPr lang="en-US" sz="1800">
                <a:solidFill>
                  <a:srgbClr val="FF0000"/>
                </a:solidFill>
                <a:latin typeface="Calibri"/>
                <a:ea typeface="Calibri"/>
                <a:cs typeface="Calibri"/>
                <a:sym typeface="Calibri"/>
              </a:rPr>
              <a:t>if (Serial.available()) </a:t>
            </a:r>
            <a:r>
              <a:rPr lang="en-US" sz="18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char data_rcvd = </a:t>
            </a:r>
            <a:r>
              <a:rPr lang="en-US" sz="1800">
                <a:solidFill>
                  <a:srgbClr val="FF0000"/>
                </a:solidFill>
                <a:latin typeface="Calibri"/>
                <a:ea typeface="Calibri"/>
                <a:cs typeface="Calibri"/>
                <a:sym typeface="Calibri"/>
              </a:rPr>
              <a:t>Serial.read()</a:t>
            </a:r>
            <a:r>
              <a:rPr lang="en-US" sz="1800">
                <a:solidFill>
                  <a:schemeClr val="dk1"/>
                </a:solidFill>
                <a:latin typeface="Calibri"/>
                <a:ea typeface="Calibri"/>
                <a:cs typeface="Calibri"/>
                <a:sym typeface="Calibri"/>
              </a:rPr>
              <a:t>;   // read one byte from serial buffer and save to data_rcvd</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if (data_rcvd == '1') digitalWrite(13, HIGH); // switch LED 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if (data_rcvd == '0') digitalWrite(13, LOW);  // switch LED Off</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if (digitalRead(8) == HIGH) </a:t>
            </a:r>
            <a:r>
              <a:rPr lang="en-US" sz="1800">
                <a:solidFill>
                  <a:srgbClr val="FF0000"/>
                </a:solidFill>
                <a:latin typeface="Calibri"/>
                <a:ea typeface="Calibri"/>
                <a:cs typeface="Calibri"/>
                <a:sym typeface="Calibri"/>
              </a:rPr>
              <a:t>Serial.write('0');    </a:t>
            </a:r>
            <a:r>
              <a:rPr lang="en-US" sz="1800">
                <a:solidFill>
                  <a:schemeClr val="dk1"/>
                </a:solidFill>
                <a:latin typeface="Calibri"/>
                <a:ea typeface="Calibri"/>
                <a:cs typeface="Calibri"/>
                <a:sym typeface="Calibri"/>
              </a:rPr>
              <a:t>// send the char '0' to serial if button is not pressed.</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else Serial.write('1');                           // send the char '1' to serial if button is pressed.</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sp>
        <p:nvSpPr>
          <p:cNvPr id="196" name="Google Shape;196;p15"/>
          <p:cNvSpPr/>
          <p:nvPr/>
        </p:nvSpPr>
        <p:spPr>
          <a:xfrm>
            <a:off x="304800" y="228600"/>
            <a:ext cx="8686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Send a char value depending on the state of </a:t>
            </a:r>
            <a:r>
              <a:rPr b="1" lang="en-US" sz="1800">
                <a:solidFill>
                  <a:schemeClr val="dk1"/>
                </a:solidFill>
                <a:latin typeface="Calibri"/>
                <a:ea typeface="Calibri"/>
                <a:cs typeface="Calibri"/>
                <a:sym typeface="Calibri"/>
              </a:rPr>
              <a:t>pin</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8</a:t>
            </a:r>
            <a:r>
              <a:rPr lang="en-US" sz="1800">
                <a:solidFill>
                  <a:schemeClr val="dk1"/>
                </a:solidFill>
                <a:latin typeface="Calibri"/>
                <a:ea typeface="Calibri"/>
                <a:cs typeface="Calibri"/>
                <a:sym typeface="Calibri"/>
              </a:rPr>
              <a:t>. We will send the char value of '1' if </a:t>
            </a:r>
            <a:r>
              <a:rPr b="1" lang="en-US" sz="1800">
                <a:solidFill>
                  <a:schemeClr val="dk1"/>
                </a:solidFill>
                <a:latin typeface="Calibri"/>
                <a:ea typeface="Calibri"/>
                <a:cs typeface="Calibri"/>
                <a:sym typeface="Calibri"/>
              </a:rPr>
              <a:t>pin 8</a:t>
            </a:r>
            <a:r>
              <a:rPr lang="en-US" sz="1800">
                <a:solidFill>
                  <a:schemeClr val="dk1"/>
                </a:solidFill>
                <a:latin typeface="Calibri"/>
                <a:ea typeface="Calibri"/>
                <a:cs typeface="Calibri"/>
                <a:sym typeface="Calibri"/>
              </a:rPr>
              <a:t> is LOW or a char value of '0' if the </a:t>
            </a:r>
            <a:r>
              <a:rPr b="1" lang="en-US" sz="1800">
                <a:solidFill>
                  <a:schemeClr val="dk1"/>
                </a:solidFill>
                <a:latin typeface="Calibri"/>
                <a:ea typeface="Calibri"/>
                <a:cs typeface="Calibri"/>
                <a:sym typeface="Calibri"/>
              </a:rPr>
              <a:t>pin 8</a:t>
            </a:r>
            <a:r>
              <a:rPr lang="en-US" sz="1800">
                <a:solidFill>
                  <a:schemeClr val="dk1"/>
                </a:solidFill>
                <a:latin typeface="Calibri"/>
                <a:ea typeface="Calibri"/>
                <a:cs typeface="Calibri"/>
                <a:sym typeface="Calibri"/>
              </a:rPr>
              <a:t> is HIGH.</a:t>
            </a:r>
            <a:endParaRPr/>
          </a:p>
        </p:txBody>
      </p:sp>
      <p:pic>
        <p:nvPicPr>
          <p:cNvPr descr="https://www.circuitbasics.com/wp-content/uploads/2020/05/arduino-uart-tutorial-wiring-diagram-1024x701.png" id="197" name="Google Shape;197;p15"/>
          <p:cNvPicPr preferRelativeResize="0"/>
          <p:nvPr/>
        </p:nvPicPr>
        <p:blipFill rotWithShape="1">
          <a:blip r:embed="rId3">
            <a:alphaModFix/>
          </a:blip>
          <a:srcRect b="0" l="0" r="0" t="0"/>
          <a:stretch/>
        </p:blipFill>
        <p:spPr>
          <a:xfrm>
            <a:off x="5486400" y="1447800"/>
            <a:ext cx="3570172" cy="2443957"/>
          </a:xfrm>
          <a:prstGeom prst="rect">
            <a:avLst/>
          </a:prstGeom>
          <a:noFill/>
          <a:ln>
            <a:noFill/>
          </a:ln>
        </p:spPr>
      </p:pic>
      <p:sp>
        <p:nvSpPr>
          <p:cNvPr id="198" name="Google Shape;198;p15"/>
          <p:cNvSpPr/>
          <p:nvPr/>
        </p:nvSpPr>
        <p:spPr>
          <a:xfrm>
            <a:off x="6879301" y="4095294"/>
            <a:ext cx="16383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cap="none">
                <a:solidFill>
                  <a:srgbClr val="1976D2"/>
                </a:solidFill>
                <a:latin typeface="Montserrat"/>
                <a:ea typeface="Montserrat"/>
                <a:cs typeface="Montserrat"/>
                <a:sym typeface="Montserrat"/>
              </a:rPr>
              <a:t>SERIAL.BEGIN()</a:t>
            </a:r>
            <a:endParaRPr b="1" i="0" sz="1800" cap="none">
              <a:solidFill>
                <a:srgbClr val="1976D2"/>
              </a:solidFill>
              <a:latin typeface="Montserrat"/>
              <a:ea typeface="Montserrat"/>
              <a:cs typeface="Montserrat"/>
              <a:sym typeface="Montserrat"/>
            </a:endParaRPr>
          </a:p>
        </p:txBody>
      </p:sp>
      <p:sp>
        <p:nvSpPr>
          <p:cNvPr id="199" name="Google Shape;199;p15"/>
          <p:cNvSpPr/>
          <p:nvPr/>
        </p:nvSpPr>
        <p:spPr>
          <a:xfrm>
            <a:off x="6770018" y="4419600"/>
            <a:ext cx="20697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cap="none">
                <a:solidFill>
                  <a:srgbClr val="1976D2"/>
                </a:solidFill>
                <a:latin typeface="Montserrat"/>
                <a:ea typeface="Montserrat"/>
                <a:cs typeface="Montserrat"/>
                <a:sym typeface="Montserrat"/>
              </a:rPr>
              <a:t>SERIAL.AVAILABLE()</a:t>
            </a:r>
            <a:endParaRPr b="1" i="0" sz="1800" cap="none">
              <a:solidFill>
                <a:srgbClr val="1976D2"/>
              </a:solidFill>
              <a:latin typeface="Montserrat"/>
              <a:ea typeface="Montserrat"/>
              <a:cs typeface="Montserrat"/>
              <a:sym typeface="Montserrat"/>
            </a:endParaRPr>
          </a:p>
        </p:txBody>
      </p:sp>
      <p:sp>
        <p:nvSpPr>
          <p:cNvPr id="200" name="Google Shape;200;p15"/>
          <p:cNvSpPr/>
          <p:nvPr/>
        </p:nvSpPr>
        <p:spPr>
          <a:xfrm>
            <a:off x="6835357" y="4768330"/>
            <a:ext cx="1566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cap="none">
                <a:solidFill>
                  <a:srgbClr val="1976D2"/>
                </a:solidFill>
                <a:latin typeface="Montserrat"/>
                <a:ea typeface="Montserrat"/>
                <a:cs typeface="Montserrat"/>
                <a:sym typeface="Montserrat"/>
              </a:rPr>
              <a:t>SERIAL.READ()</a:t>
            </a:r>
            <a:endParaRPr b="1" i="0" sz="1800" cap="none">
              <a:solidFill>
                <a:srgbClr val="1976D2"/>
              </a:solidFill>
              <a:latin typeface="Montserrat"/>
              <a:ea typeface="Montserrat"/>
              <a:cs typeface="Montserrat"/>
              <a:sym typeface="Montserrat"/>
            </a:endParaRPr>
          </a:p>
        </p:txBody>
      </p:sp>
      <p:sp>
        <p:nvSpPr>
          <p:cNvPr id="201" name="Google Shape;201;p15"/>
          <p:cNvSpPr/>
          <p:nvPr/>
        </p:nvSpPr>
        <p:spPr>
          <a:xfrm>
            <a:off x="6835357" y="5067762"/>
            <a:ext cx="16550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cap="none">
                <a:solidFill>
                  <a:srgbClr val="1976D2"/>
                </a:solidFill>
                <a:latin typeface="Montserrat"/>
                <a:ea typeface="Montserrat"/>
                <a:cs typeface="Montserrat"/>
                <a:sym typeface="Montserrat"/>
              </a:rPr>
              <a:t>SERIAL.WRITE()</a:t>
            </a:r>
            <a:endParaRPr b="1" i="0" sz="1800" cap="none">
              <a:solidFill>
                <a:srgbClr val="1976D2"/>
              </a:solidFill>
              <a:latin typeface="Montserrat"/>
              <a:ea typeface="Montserrat"/>
              <a:cs typeface="Montserrat"/>
              <a:sym typeface="Montserrat"/>
            </a:endParaRPr>
          </a:p>
        </p:txBody>
      </p:sp>
      <p:sp>
        <p:nvSpPr>
          <p:cNvPr id="202" name="Google Shape;202;p15"/>
          <p:cNvSpPr/>
          <p:nvPr/>
        </p:nvSpPr>
        <p:spPr>
          <a:xfrm>
            <a:off x="1676400" y="6214933"/>
            <a:ext cx="7315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val="tx"/>
                    </a:ext>
                  </a:extLst>
                </a:hlinkClick>
              </a:rPr>
              <a:t>https://www.electronicwings.com/arduino/basic-functions-related-to-serial-communication-in-arduino</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6"/>
          <p:cNvSpPr txBox="1"/>
          <p:nvPr/>
        </p:nvSpPr>
        <p:spPr>
          <a:xfrm>
            <a:off x="480466" y="331673"/>
            <a:ext cx="711835" cy="51435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3200">
                <a:solidFill>
                  <a:srgbClr val="FFFFFF"/>
                </a:solidFill>
                <a:latin typeface="Georgia"/>
                <a:ea typeface="Georgia"/>
                <a:cs typeface="Georgia"/>
                <a:sym typeface="Georgia"/>
              </a:rPr>
              <a:t>I2C</a:t>
            </a:r>
            <a:endParaRPr sz="3200">
              <a:solidFill>
                <a:schemeClr val="dk1"/>
              </a:solidFill>
              <a:latin typeface="Georgia"/>
              <a:ea typeface="Georgia"/>
              <a:cs typeface="Georgia"/>
              <a:sym typeface="Georgia"/>
            </a:endParaRPr>
          </a:p>
        </p:txBody>
      </p:sp>
      <p:sp>
        <p:nvSpPr>
          <p:cNvPr id="208" name="Google Shape;208;p16"/>
          <p:cNvSpPr/>
          <p:nvPr/>
        </p:nvSpPr>
        <p:spPr>
          <a:xfrm>
            <a:off x="4433315" y="2359131"/>
            <a:ext cx="1773936" cy="262131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6"/>
          <p:cNvSpPr txBox="1"/>
          <p:nvPr/>
        </p:nvSpPr>
        <p:spPr>
          <a:xfrm>
            <a:off x="4660138" y="3211829"/>
            <a:ext cx="1066800" cy="5892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3700">
                <a:solidFill>
                  <a:srgbClr val="FFFFFF"/>
                </a:solidFill>
                <a:latin typeface="Calibri"/>
                <a:ea typeface="Calibri"/>
                <a:cs typeface="Calibri"/>
                <a:sym typeface="Calibri"/>
              </a:rPr>
              <a:t>UART</a:t>
            </a:r>
            <a:endParaRPr sz="3700">
              <a:solidFill>
                <a:schemeClr val="dk1"/>
              </a:solidFill>
              <a:latin typeface="Calibri"/>
              <a:ea typeface="Calibri"/>
              <a:cs typeface="Calibri"/>
              <a:sym typeface="Calibri"/>
            </a:endParaRPr>
          </a:p>
        </p:txBody>
      </p:sp>
      <p:sp>
        <p:nvSpPr>
          <p:cNvPr id="210" name="Google Shape;210;p16"/>
          <p:cNvSpPr/>
          <p:nvPr/>
        </p:nvSpPr>
        <p:spPr>
          <a:xfrm>
            <a:off x="2962655" y="4215384"/>
            <a:ext cx="3043427" cy="179527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16"/>
          <p:cNvSpPr txBox="1"/>
          <p:nvPr/>
        </p:nvSpPr>
        <p:spPr>
          <a:xfrm>
            <a:off x="4166108" y="4863210"/>
            <a:ext cx="636905" cy="5892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700">
                <a:solidFill>
                  <a:srgbClr val="FFFFFF"/>
                </a:solidFill>
                <a:latin typeface="Calibri"/>
                <a:ea typeface="Calibri"/>
                <a:cs typeface="Calibri"/>
                <a:sym typeface="Calibri"/>
              </a:rPr>
              <a:t>I2C</a:t>
            </a:r>
            <a:endParaRPr sz="3700">
              <a:solidFill>
                <a:schemeClr val="dk1"/>
              </a:solidFill>
              <a:latin typeface="Calibri"/>
              <a:ea typeface="Calibri"/>
              <a:cs typeface="Calibri"/>
              <a:sym typeface="Calibri"/>
            </a:endParaRPr>
          </a:p>
        </p:txBody>
      </p:sp>
      <p:sp>
        <p:nvSpPr>
          <p:cNvPr id="212" name="Google Shape;212;p16"/>
          <p:cNvSpPr/>
          <p:nvPr/>
        </p:nvSpPr>
        <p:spPr>
          <a:xfrm>
            <a:off x="2732532" y="2336292"/>
            <a:ext cx="1795271" cy="264871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16"/>
          <p:cNvSpPr txBox="1"/>
          <p:nvPr/>
        </p:nvSpPr>
        <p:spPr>
          <a:xfrm>
            <a:off x="3411092" y="3247085"/>
            <a:ext cx="623570" cy="58928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3700">
                <a:solidFill>
                  <a:srgbClr val="FFFFFF"/>
                </a:solidFill>
                <a:latin typeface="Calibri"/>
                <a:ea typeface="Calibri"/>
                <a:cs typeface="Calibri"/>
                <a:sym typeface="Calibri"/>
              </a:rPr>
              <a:t>SPI</a:t>
            </a:r>
            <a:endParaRPr sz="3700">
              <a:solidFill>
                <a:schemeClr val="dk1"/>
              </a:solidFill>
              <a:latin typeface="Calibri"/>
              <a:ea typeface="Calibri"/>
              <a:cs typeface="Calibri"/>
              <a:sym typeface="Calibri"/>
            </a:endParaRPr>
          </a:p>
        </p:txBody>
      </p:sp>
      <p:sp>
        <p:nvSpPr>
          <p:cNvPr id="214" name="Google Shape;214;p16"/>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7"/>
          <p:cNvSpPr txBox="1"/>
          <p:nvPr>
            <p:ph type="title"/>
          </p:nvPr>
        </p:nvSpPr>
        <p:spPr>
          <a:xfrm>
            <a:off x="459740" y="331673"/>
            <a:ext cx="71120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I2C</a:t>
            </a:r>
            <a:endParaRPr sz="3200">
              <a:latin typeface="Georgia"/>
              <a:ea typeface="Georgia"/>
              <a:cs typeface="Georgia"/>
              <a:sym typeface="Georgia"/>
            </a:endParaRPr>
          </a:p>
        </p:txBody>
      </p:sp>
      <p:sp>
        <p:nvSpPr>
          <p:cNvPr id="220" name="Google Shape;220;p17"/>
          <p:cNvSpPr txBox="1"/>
          <p:nvPr/>
        </p:nvSpPr>
        <p:spPr>
          <a:xfrm>
            <a:off x="307340" y="1341094"/>
            <a:ext cx="3029585" cy="941069"/>
          </a:xfrm>
          <a:prstGeom prst="rect">
            <a:avLst/>
          </a:prstGeom>
          <a:noFill/>
          <a:ln>
            <a:noFill/>
          </a:ln>
        </p:spPr>
        <p:txBody>
          <a:bodyPr anchorCtr="0" anchor="t" bIns="0" lIns="0" spcFirstLastPara="1" rIns="0" wrap="square" tIns="165100">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What is I2C?</a:t>
            </a:r>
            <a:endParaRPr sz="2000">
              <a:solidFill>
                <a:schemeClr val="dk1"/>
              </a:solidFill>
              <a:latin typeface="Calibri"/>
              <a:ea typeface="Calibri"/>
              <a:cs typeface="Calibri"/>
              <a:sym typeface="Calibri"/>
            </a:endParaRPr>
          </a:p>
          <a:p>
            <a:pPr indent="-343535" lvl="1" marL="812800" marR="0" rtl="0" algn="l">
              <a:lnSpc>
                <a:spcPct val="100000"/>
              </a:lnSpc>
              <a:spcBef>
                <a:spcPts val="120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I²C	(Inter-Integrated</a:t>
            </a:r>
            <a:endParaRPr b="0" i="0" sz="2000" u="none" cap="none" strike="noStrike">
              <a:solidFill>
                <a:schemeClr val="dk1"/>
              </a:solidFill>
              <a:latin typeface="Calibri"/>
              <a:ea typeface="Calibri"/>
              <a:cs typeface="Calibri"/>
              <a:sym typeface="Calibri"/>
            </a:endParaRPr>
          </a:p>
        </p:txBody>
      </p:sp>
      <p:sp>
        <p:nvSpPr>
          <p:cNvPr id="221" name="Google Shape;221;p17"/>
          <p:cNvSpPr txBox="1"/>
          <p:nvPr/>
        </p:nvSpPr>
        <p:spPr>
          <a:xfrm>
            <a:off x="3512946" y="1950847"/>
            <a:ext cx="5246370" cy="33083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2000">
                <a:solidFill>
                  <a:schemeClr val="dk1"/>
                </a:solidFill>
                <a:latin typeface="Calibri"/>
                <a:ea typeface="Calibri"/>
                <a:cs typeface="Calibri"/>
                <a:sym typeface="Calibri"/>
              </a:rPr>
              <a:t>Circuit),	is	a	multi-master,	multi-slave,	serial</a:t>
            </a:r>
            <a:endParaRPr sz="2000">
              <a:solidFill>
                <a:schemeClr val="dk1"/>
              </a:solidFill>
              <a:latin typeface="Calibri"/>
              <a:ea typeface="Calibri"/>
              <a:cs typeface="Calibri"/>
              <a:sym typeface="Calibri"/>
            </a:endParaRPr>
          </a:p>
        </p:txBody>
      </p:sp>
      <p:sp>
        <p:nvSpPr>
          <p:cNvPr id="222" name="Google Shape;222;p17"/>
          <p:cNvSpPr txBox="1"/>
          <p:nvPr/>
        </p:nvSpPr>
        <p:spPr>
          <a:xfrm>
            <a:off x="764540" y="2256256"/>
            <a:ext cx="7997825" cy="2312035"/>
          </a:xfrm>
          <a:prstGeom prst="rect">
            <a:avLst/>
          </a:prstGeom>
          <a:noFill/>
          <a:ln>
            <a:noFill/>
          </a:ln>
        </p:spPr>
        <p:txBody>
          <a:bodyPr anchorCtr="0" anchor="t" bIns="0" lIns="0" spcFirstLastPara="1" rIns="0" wrap="square" tIns="12700">
            <a:spAutoFit/>
          </a:bodyPr>
          <a:lstStyle/>
          <a:p>
            <a:pPr indent="0" lvl="0" marL="355600" marR="5080" rtl="0" algn="just">
              <a:lnSpc>
                <a:spcPct val="150000"/>
              </a:lnSpc>
              <a:spcBef>
                <a:spcPts val="0"/>
              </a:spcBef>
              <a:spcAft>
                <a:spcPts val="0"/>
              </a:spcAft>
              <a:buNone/>
            </a:pPr>
            <a:r>
              <a:rPr lang="en-US" sz="2000">
                <a:solidFill>
                  <a:schemeClr val="dk1"/>
                </a:solidFill>
                <a:latin typeface="Calibri"/>
                <a:ea typeface="Calibri"/>
                <a:cs typeface="Calibri"/>
                <a:sym typeface="Calibri"/>
              </a:rPr>
              <a:t>computer bus invented by Philips Semiconductor (now NXP  Semiconductors). It is typically used for attaching lower-speed peripheral  ICs to processors and microcontrollers.</a:t>
            </a:r>
            <a:endParaRPr sz="2000">
              <a:solidFill>
                <a:schemeClr val="dk1"/>
              </a:solidFill>
              <a:latin typeface="Calibri"/>
              <a:ea typeface="Calibri"/>
              <a:cs typeface="Calibri"/>
              <a:sym typeface="Calibri"/>
            </a:endParaRPr>
          </a:p>
          <a:p>
            <a:pPr indent="-343535" lvl="0" marL="355600" marR="6350" rtl="0" algn="just">
              <a:lnSpc>
                <a:spcPct val="15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I2C is a synchronous serial communication using two wires, one wire for  data (SDA) and the other wire for clock (SCL).</a:t>
            </a:r>
            <a:endParaRPr sz="2000">
              <a:solidFill>
                <a:schemeClr val="dk1"/>
              </a:solidFill>
              <a:latin typeface="Calibri"/>
              <a:ea typeface="Calibri"/>
              <a:cs typeface="Calibri"/>
              <a:sym typeface="Calibri"/>
            </a:endParaRPr>
          </a:p>
        </p:txBody>
      </p:sp>
      <p:sp>
        <p:nvSpPr>
          <p:cNvPr id="223" name="Google Shape;223;p17"/>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8"/>
          <p:cNvSpPr txBox="1"/>
          <p:nvPr/>
        </p:nvSpPr>
        <p:spPr>
          <a:xfrm>
            <a:off x="459740" y="331673"/>
            <a:ext cx="711200" cy="51435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3200">
                <a:solidFill>
                  <a:srgbClr val="FFFFFF"/>
                </a:solidFill>
                <a:latin typeface="Georgia"/>
                <a:ea typeface="Georgia"/>
                <a:cs typeface="Georgia"/>
                <a:sym typeface="Georgia"/>
              </a:rPr>
              <a:t>I2C</a:t>
            </a:r>
            <a:endParaRPr sz="3200">
              <a:solidFill>
                <a:schemeClr val="dk1"/>
              </a:solidFill>
              <a:latin typeface="Georgia"/>
              <a:ea typeface="Georgia"/>
              <a:cs typeface="Georgia"/>
              <a:sym typeface="Georgia"/>
            </a:endParaRPr>
          </a:p>
        </p:txBody>
      </p:sp>
      <p:sp>
        <p:nvSpPr>
          <p:cNvPr id="229" name="Google Shape;229;p18"/>
          <p:cNvSpPr txBox="1"/>
          <p:nvPr/>
        </p:nvSpPr>
        <p:spPr>
          <a:xfrm>
            <a:off x="307340" y="1493265"/>
            <a:ext cx="1134110" cy="330835"/>
          </a:xfrm>
          <a:prstGeom prst="rect">
            <a:avLst/>
          </a:prstGeom>
          <a:noFill/>
          <a:ln>
            <a:noFill/>
          </a:ln>
        </p:spPr>
        <p:txBody>
          <a:bodyPr anchorCtr="0" anchor="t" bIns="0" lIns="0" spcFirstLastPara="1" rIns="0" wrap="square" tIns="13325">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I2C bus</a:t>
            </a:r>
            <a:endParaRPr sz="2000">
              <a:solidFill>
                <a:schemeClr val="dk1"/>
              </a:solidFill>
              <a:latin typeface="Calibri"/>
              <a:ea typeface="Calibri"/>
              <a:cs typeface="Calibri"/>
              <a:sym typeface="Calibri"/>
            </a:endParaRPr>
          </a:p>
        </p:txBody>
      </p:sp>
      <p:sp>
        <p:nvSpPr>
          <p:cNvPr id="230" name="Google Shape;230;p18"/>
          <p:cNvSpPr/>
          <p:nvPr/>
        </p:nvSpPr>
        <p:spPr>
          <a:xfrm>
            <a:off x="509432" y="2847656"/>
            <a:ext cx="8530300" cy="177272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18"/>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19"/>
          <p:cNvPicPr preferRelativeResize="0"/>
          <p:nvPr/>
        </p:nvPicPr>
        <p:blipFill rotWithShape="1">
          <a:blip r:embed="rId3">
            <a:alphaModFix/>
          </a:blip>
          <a:srcRect b="0" l="0" r="0" t="0"/>
          <a:stretch/>
        </p:blipFill>
        <p:spPr>
          <a:xfrm>
            <a:off x="228600" y="1219200"/>
            <a:ext cx="8915400" cy="5156475"/>
          </a:xfrm>
          <a:prstGeom prst="rect">
            <a:avLst/>
          </a:prstGeom>
          <a:noFill/>
          <a:ln>
            <a:noFill/>
          </a:ln>
        </p:spPr>
      </p:pic>
      <p:sp>
        <p:nvSpPr>
          <p:cNvPr id="237" name="Google Shape;237;p19"/>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2"/>
          <p:cNvSpPr txBox="1"/>
          <p:nvPr>
            <p:ph type="title"/>
          </p:nvPr>
        </p:nvSpPr>
        <p:spPr>
          <a:xfrm>
            <a:off x="480466" y="403605"/>
            <a:ext cx="720979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400">
                <a:solidFill>
                  <a:srgbClr val="FFFFFF"/>
                </a:solidFill>
                <a:latin typeface="Georgia"/>
                <a:ea typeface="Georgia"/>
                <a:cs typeface="Georgia"/>
                <a:sym typeface="Georgia"/>
              </a:rPr>
              <a:t>Embedded Communication Protocols Agenda</a:t>
            </a:r>
            <a:endParaRPr sz="2400">
              <a:latin typeface="Georgia"/>
              <a:ea typeface="Georgia"/>
              <a:cs typeface="Georgia"/>
              <a:sym typeface="Georgia"/>
            </a:endParaRPr>
          </a:p>
        </p:txBody>
      </p:sp>
      <p:sp>
        <p:nvSpPr>
          <p:cNvPr id="59" name="Google Shape;59;p2"/>
          <p:cNvSpPr txBox="1"/>
          <p:nvPr/>
        </p:nvSpPr>
        <p:spPr>
          <a:xfrm>
            <a:off x="307340" y="1637741"/>
            <a:ext cx="5069840" cy="2760371"/>
          </a:xfrm>
          <a:prstGeom prst="rect">
            <a:avLst/>
          </a:prstGeom>
          <a:noFill/>
          <a:ln>
            <a:noFill/>
          </a:ln>
        </p:spPr>
        <p:txBody>
          <a:bodyPr anchorCtr="0" anchor="t" bIns="0" lIns="0" spcFirstLastPara="1" rIns="0" wrap="square" tIns="13325">
            <a:spAutoFit/>
          </a:bodyPr>
          <a:lstStyle/>
          <a:p>
            <a:pPr indent="-342900" lvl="0" marL="355600" marR="0" rtl="0" algn="l">
              <a:lnSpc>
                <a:spcPct val="100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Embedded systems communication concepts.</a:t>
            </a:r>
            <a:endParaRPr sz="2000">
              <a:solidFill>
                <a:schemeClr val="dk1"/>
              </a:solidFill>
              <a:latin typeface="Calibri"/>
              <a:ea typeface="Calibri"/>
              <a:cs typeface="Calibri"/>
              <a:sym typeface="Calibri"/>
            </a:endParaRPr>
          </a:p>
          <a:p>
            <a:pPr indent="0" lvl="0" marL="0" marR="0" rtl="0" algn="l">
              <a:lnSpc>
                <a:spcPct val="100000"/>
              </a:lnSpc>
              <a:spcBef>
                <a:spcPts val="20"/>
              </a:spcBef>
              <a:spcAft>
                <a:spcPts val="0"/>
              </a:spcAft>
              <a:buClr>
                <a:schemeClr val="dk1"/>
              </a:buClr>
              <a:buSzPts val="1950"/>
              <a:buFont typeface="Noto Sans Symbols"/>
              <a:buNone/>
            </a:pPr>
            <a:r>
              <a:t/>
            </a:r>
            <a:endParaRPr sz="1950">
              <a:solidFill>
                <a:schemeClr val="dk1"/>
              </a:solidFill>
              <a:latin typeface="Calibri"/>
              <a:ea typeface="Calibri"/>
              <a:cs typeface="Calibri"/>
              <a:sym typeface="Calibri"/>
            </a:endParaRPr>
          </a:p>
          <a:p>
            <a:pPr indent="-342900" lvl="0" marL="355600" marR="0" rtl="0" algn="l">
              <a:lnSpc>
                <a:spcPct val="100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UART protocol.</a:t>
            </a:r>
            <a:endParaRPr sz="2000">
              <a:solidFill>
                <a:schemeClr val="dk1"/>
              </a:solidFill>
              <a:latin typeface="Calibri"/>
              <a:ea typeface="Calibri"/>
              <a:cs typeface="Calibri"/>
              <a:sym typeface="Calibri"/>
            </a:endParaRPr>
          </a:p>
          <a:p>
            <a:pPr indent="0" lvl="0" marL="0" marR="0" rtl="0" algn="l">
              <a:lnSpc>
                <a:spcPct val="100000"/>
              </a:lnSpc>
              <a:spcBef>
                <a:spcPts val="20"/>
              </a:spcBef>
              <a:spcAft>
                <a:spcPts val="0"/>
              </a:spcAft>
              <a:buClr>
                <a:schemeClr val="dk1"/>
              </a:buClr>
              <a:buSzPts val="1950"/>
              <a:buFont typeface="Noto Sans Symbols"/>
              <a:buNone/>
            </a:pPr>
            <a:r>
              <a:t/>
            </a:r>
            <a:endParaRPr sz="1950">
              <a:solidFill>
                <a:schemeClr val="dk1"/>
              </a:solidFill>
              <a:latin typeface="Calibri"/>
              <a:ea typeface="Calibri"/>
              <a:cs typeface="Calibri"/>
              <a:sym typeface="Calibri"/>
            </a:endParaRPr>
          </a:p>
          <a:p>
            <a:pPr indent="-342900" lvl="0" marL="355600" marR="0" rtl="0" algn="l">
              <a:lnSpc>
                <a:spcPct val="100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I2C protocol.</a:t>
            </a:r>
            <a:endParaRPr sz="2000">
              <a:solidFill>
                <a:schemeClr val="dk1"/>
              </a:solidFill>
              <a:latin typeface="Calibri"/>
              <a:ea typeface="Calibri"/>
              <a:cs typeface="Calibri"/>
              <a:sym typeface="Calibri"/>
            </a:endParaRPr>
          </a:p>
          <a:p>
            <a:pPr indent="0" lvl="0" marL="0" marR="0" rtl="0" algn="l">
              <a:lnSpc>
                <a:spcPct val="100000"/>
              </a:lnSpc>
              <a:spcBef>
                <a:spcPts val="20"/>
              </a:spcBef>
              <a:spcAft>
                <a:spcPts val="0"/>
              </a:spcAft>
              <a:buClr>
                <a:schemeClr val="dk1"/>
              </a:buClr>
              <a:buSzPts val="1950"/>
              <a:buFont typeface="Noto Sans Symbols"/>
              <a:buNone/>
            </a:pPr>
            <a:r>
              <a:t/>
            </a:r>
            <a:endParaRPr sz="1950">
              <a:solidFill>
                <a:schemeClr val="dk1"/>
              </a:solidFill>
              <a:latin typeface="Calibri"/>
              <a:ea typeface="Calibri"/>
              <a:cs typeface="Calibri"/>
              <a:sym typeface="Calibri"/>
            </a:endParaRPr>
          </a:p>
          <a:p>
            <a:pPr indent="-342900" lvl="0" marL="355600" marR="0" rtl="0" algn="l">
              <a:lnSpc>
                <a:spcPct val="100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SPI protocol.</a:t>
            </a:r>
            <a:endParaRPr sz="2000">
              <a:solidFill>
                <a:schemeClr val="dk1"/>
              </a:solidFill>
              <a:latin typeface="Calibri"/>
              <a:ea typeface="Calibri"/>
              <a:cs typeface="Calibri"/>
              <a:sym typeface="Calibri"/>
            </a:endParaRPr>
          </a:p>
          <a:p>
            <a:pPr indent="-215900" lvl="0" marL="355600" marR="0" rtl="0" algn="l">
              <a:lnSpc>
                <a:spcPct val="100000"/>
              </a:lnSpc>
              <a:spcBef>
                <a:spcPts val="0"/>
              </a:spcBef>
              <a:spcAft>
                <a:spcPts val="0"/>
              </a:spcAft>
              <a:buClr>
                <a:schemeClr val="dk1"/>
              </a:buClr>
              <a:buSzPts val="2000"/>
              <a:buFont typeface="Noto Sans Symbols"/>
              <a:buNone/>
            </a:pPr>
            <a:r>
              <a:t/>
            </a:r>
            <a:endParaRPr sz="2000">
              <a:solidFill>
                <a:schemeClr val="dk1"/>
              </a:solidFill>
              <a:latin typeface="Calibri"/>
              <a:ea typeface="Calibri"/>
              <a:cs typeface="Calibri"/>
              <a:sym typeface="Calibri"/>
            </a:endParaRPr>
          </a:p>
          <a:p>
            <a:pPr indent="-342900" lvl="0" marL="355600" marR="0" rtl="0" algn="l">
              <a:lnSpc>
                <a:spcPct val="100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CAN </a:t>
            </a:r>
            <a:endParaRPr sz="2000">
              <a:solidFill>
                <a:schemeClr val="dk1"/>
              </a:solidFill>
              <a:latin typeface="Calibri"/>
              <a:ea typeface="Calibri"/>
              <a:cs typeface="Calibri"/>
              <a:sym typeface="Calibri"/>
            </a:endParaRPr>
          </a:p>
        </p:txBody>
      </p:sp>
      <p:sp>
        <p:nvSpPr>
          <p:cNvPr id="60" name="Google Shape;60;p2"/>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0"/>
          <p:cNvSpPr txBox="1"/>
          <p:nvPr/>
        </p:nvSpPr>
        <p:spPr>
          <a:xfrm>
            <a:off x="459740" y="331673"/>
            <a:ext cx="711200" cy="51435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3200">
                <a:solidFill>
                  <a:srgbClr val="FFFFFF"/>
                </a:solidFill>
                <a:latin typeface="Georgia"/>
                <a:ea typeface="Georgia"/>
                <a:cs typeface="Georgia"/>
                <a:sym typeface="Georgia"/>
              </a:rPr>
              <a:t>I2C</a:t>
            </a:r>
            <a:endParaRPr sz="3200">
              <a:solidFill>
                <a:schemeClr val="dk1"/>
              </a:solidFill>
              <a:latin typeface="Georgia"/>
              <a:ea typeface="Georgia"/>
              <a:cs typeface="Georgia"/>
              <a:sym typeface="Georgia"/>
            </a:endParaRPr>
          </a:p>
        </p:txBody>
      </p:sp>
      <p:sp>
        <p:nvSpPr>
          <p:cNvPr id="243" name="Google Shape;243;p20"/>
          <p:cNvSpPr txBox="1"/>
          <p:nvPr/>
        </p:nvSpPr>
        <p:spPr>
          <a:xfrm>
            <a:off x="307340" y="1493265"/>
            <a:ext cx="1134110" cy="330835"/>
          </a:xfrm>
          <a:prstGeom prst="rect">
            <a:avLst/>
          </a:prstGeom>
          <a:noFill/>
          <a:ln>
            <a:noFill/>
          </a:ln>
        </p:spPr>
        <p:txBody>
          <a:bodyPr anchorCtr="0" anchor="t" bIns="0" lIns="0" spcFirstLastPara="1" rIns="0" wrap="square" tIns="13325">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I2C bus</a:t>
            </a:r>
            <a:endParaRPr sz="2000">
              <a:solidFill>
                <a:schemeClr val="dk1"/>
              </a:solidFill>
              <a:latin typeface="Calibri"/>
              <a:ea typeface="Calibri"/>
              <a:cs typeface="Calibri"/>
              <a:sym typeface="Calibri"/>
            </a:endParaRPr>
          </a:p>
        </p:txBody>
      </p:sp>
      <p:sp>
        <p:nvSpPr>
          <p:cNvPr id="244" name="Google Shape;244;p20"/>
          <p:cNvSpPr/>
          <p:nvPr/>
        </p:nvSpPr>
        <p:spPr>
          <a:xfrm>
            <a:off x="1072473" y="2215046"/>
            <a:ext cx="6958360" cy="410476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20"/>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21"/>
          <p:cNvPicPr preferRelativeResize="0"/>
          <p:nvPr/>
        </p:nvPicPr>
        <p:blipFill rotWithShape="1">
          <a:blip r:embed="rId3">
            <a:alphaModFix/>
          </a:blip>
          <a:srcRect b="0" l="0" r="0" t="0"/>
          <a:stretch/>
        </p:blipFill>
        <p:spPr>
          <a:xfrm>
            <a:off x="1371600" y="1143000"/>
            <a:ext cx="5812104" cy="2698477"/>
          </a:xfrm>
          <a:prstGeom prst="rect">
            <a:avLst/>
          </a:prstGeom>
          <a:noFill/>
          <a:ln>
            <a:noFill/>
          </a:ln>
        </p:spPr>
      </p:pic>
      <p:pic>
        <p:nvPicPr>
          <p:cNvPr id="251" name="Google Shape;251;p21"/>
          <p:cNvPicPr preferRelativeResize="0"/>
          <p:nvPr/>
        </p:nvPicPr>
        <p:blipFill rotWithShape="1">
          <a:blip r:embed="rId4">
            <a:alphaModFix/>
          </a:blip>
          <a:srcRect b="0" l="0" r="0" t="0"/>
          <a:stretch/>
        </p:blipFill>
        <p:spPr>
          <a:xfrm>
            <a:off x="1356360" y="3999488"/>
            <a:ext cx="5632057" cy="2629912"/>
          </a:xfrm>
          <a:prstGeom prst="rect">
            <a:avLst/>
          </a:prstGeom>
          <a:noFill/>
          <a:ln>
            <a:noFill/>
          </a:ln>
        </p:spPr>
      </p:pic>
      <p:sp>
        <p:nvSpPr>
          <p:cNvPr id="252" name="Google Shape;252;p21"/>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2"/>
          <p:cNvSpPr txBox="1"/>
          <p:nvPr>
            <p:ph type="title"/>
          </p:nvPr>
        </p:nvSpPr>
        <p:spPr>
          <a:xfrm>
            <a:off x="459740" y="331673"/>
            <a:ext cx="71120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I2C</a:t>
            </a:r>
            <a:endParaRPr sz="3200">
              <a:latin typeface="Georgia"/>
              <a:ea typeface="Georgia"/>
              <a:cs typeface="Georgia"/>
              <a:sym typeface="Georgia"/>
            </a:endParaRPr>
          </a:p>
        </p:txBody>
      </p:sp>
      <p:sp>
        <p:nvSpPr>
          <p:cNvPr id="258" name="Google Shape;258;p22"/>
          <p:cNvSpPr txBox="1"/>
          <p:nvPr/>
        </p:nvSpPr>
        <p:spPr>
          <a:xfrm>
            <a:off x="307340" y="1341094"/>
            <a:ext cx="8455025" cy="1855470"/>
          </a:xfrm>
          <a:prstGeom prst="rect">
            <a:avLst/>
          </a:prstGeom>
          <a:noFill/>
          <a:ln>
            <a:noFill/>
          </a:ln>
        </p:spPr>
        <p:txBody>
          <a:bodyPr anchorCtr="0" anchor="t" bIns="0" lIns="0" spcFirstLastPara="1" rIns="0" wrap="square" tIns="165100">
            <a:spAutoFit/>
          </a:bodyPr>
          <a:lstStyle/>
          <a:p>
            <a:pPr indent="-342900" lvl="0" marL="355600" marR="0" rtl="0" algn="just">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I2C data validity</a:t>
            </a:r>
            <a:endParaRPr sz="2000">
              <a:solidFill>
                <a:schemeClr val="dk1"/>
              </a:solidFill>
              <a:latin typeface="Calibri"/>
              <a:ea typeface="Calibri"/>
              <a:cs typeface="Calibri"/>
              <a:sym typeface="Calibri"/>
            </a:endParaRPr>
          </a:p>
          <a:p>
            <a:pPr indent="-343535" lvl="1" marL="812800" marR="5080" rtl="0" algn="just">
              <a:lnSpc>
                <a:spcPct val="150000"/>
              </a:lnSpc>
              <a:spcBef>
                <a:spcPts val="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For the data to be valid on the SDA line, it must not change while the SCL  is high. The data on the SDA line should change only and only when the  SCL line goes low.</a:t>
            </a:r>
            <a:endParaRPr b="0" i="0" sz="2000" u="none" cap="none" strike="noStrike">
              <a:solidFill>
                <a:schemeClr val="dk1"/>
              </a:solidFill>
              <a:latin typeface="Calibri"/>
              <a:ea typeface="Calibri"/>
              <a:cs typeface="Calibri"/>
              <a:sym typeface="Calibri"/>
            </a:endParaRPr>
          </a:p>
        </p:txBody>
      </p:sp>
      <p:sp>
        <p:nvSpPr>
          <p:cNvPr id="259" name="Google Shape;259;p22"/>
          <p:cNvSpPr/>
          <p:nvPr/>
        </p:nvSpPr>
        <p:spPr>
          <a:xfrm>
            <a:off x="407888" y="3733505"/>
            <a:ext cx="8279520" cy="30270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22"/>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23"/>
          <p:cNvPicPr preferRelativeResize="0"/>
          <p:nvPr/>
        </p:nvPicPr>
        <p:blipFill rotWithShape="1">
          <a:blip r:embed="rId3">
            <a:alphaModFix/>
          </a:blip>
          <a:srcRect b="0" l="0" r="0" t="0"/>
          <a:stretch/>
        </p:blipFill>
        <p:spPr>
          <a:xfrm>
            <a:off x="304800" y="1827446"/>
            <a:ext cx="8612247" cy="4420954"/>
          </a:xfrm>
          <a:prstGeom prst="rect">
            <a:avLst/>
          </a:prstGeom>
          <a:noFill/>
          <a:ln>
            <a:noFill/>
          </a:ln>
        </p:spPr>
      </p:pic>
      <p:sp>
        <p:nvSpPr>
          <p:cNvPr id="266" name="Google Shape;266;p23"/>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24"/>
          <p:cNvPicPr preferRelativeResize="0"/>
          <p:nvPr/>
        </p:nvPicPr>
        <p:blipFill rotWithShape="1">
          <a:blip r:embed="rId3">
            <a:alphaModFix/>
          </a:blip>
          <a:srcRect b="0" l="0" r="0" t="0"/>
          <a:stretch/>
        </p:blipFill>
        <p:spPr>
          <a:xfrm>
            <a:off x="0" y="2252413"/>
            <a:ext cx="9104486" cy="3429000"/>
          </a:xfrm>
          <a:prstGeom prst="rect">
            <a:avLst/>
          </a:prstGeom>
          <a:noFill/>
          <a:ln>
            <a:noFill/>
          </a:ln>
        </p:spPr>
      </p:pic>
      <p:sp>
        <p:nvSpPr>
          <p:cNvPr id="272" name="Google Shape;272;p24"/>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id="273" name="Google Shape;273;p24"/>
          <p:cNvSpPr/>
          <p:nvPr/>
        </p:nvSpPr>
        <p:spPr>
          <a:xfrm>
            <a:off x="-1452575" y="5411200"/>
            <a:ext cx="4144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https://labjack.com/content/i2c-simulator</a:t>
            </a:r>
            <a:endParaRPr/>
          </a:p>
        </p:txBody>
      </p:sp>
      <p:sp>
        <p:nvSpPr>
          <p:cNvPr descr="I2C-Communcation-Protocol" id="274" name="Google Shape;274;p2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5"/>
          <p:cNvSpPr txBox="1"/>
          <p:nvPr/>
        </p:nvSpPr>
        <p:spPr>
          <a:xfrm>
            <a:off x="459740" y="331673"/>
            <a:ext cx="711200" cy="51435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3200">
                <a:solidFill>
                  <a:srgbClr val="FFFFFF"/>
                </a:solidFill>
                <a:latin typeface="Georgia"/>
                <a:ea typeface="Georgia"/>
                <a:cs typeface="Georgia"/>
                <a:sym typeface="Georgia"/>
              </a:rPr>
              <a:t>I2C</a:t>
            </a:r>
            <a:endParaRPr sz="3200">
              <a:solidFill>
                <a:schemeClr val="dk1"/>
              </a:solidFill>
              <a:latin typeface="Georgia"/>
              <a:ea typeface="Georgia"/>
              <a:cs typeface="Georgia"/>
              <a:sym typeface="Georgia"/>
            </a:endParaRPr>
          </a:p>
        </p:txBody>
      </p:sp>
      <p:sp>
        <p:nvSpPr>
          <p:cNvPr id="280" name="Google Shape;280;p25"/>
          <p:cNvSpPr txBox="1"/>
          <p:nvPr/>
        </p:nvSpPr>
        <p:spPr>
          <a:xfrm>
            <a:off x="307340" y="1493265"/>
            <a:ext cx="2162810" cy="330835"/>
          </a:xfrm>
          <a:prstGeom prst="rect">
            <a:avLst/>
          </a:prstGeom>
          <a:noFill/>
          <a:ln>
            <a:noFill/>
          </a:ln>
        </p:spPr>
        <p:txBody>
          <a:bodyPr anchorCtr="0" anchor="t" bIns="0" lIns="0" spcFirstLastPara="1" rIns="0" wrap="square" tIns="13325">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I2C frame format</a:t>
            </a:r>
            <a:endParaRPr sz="2000">
              <a:solidFill>
                <a:schemeClr val="dk1"/>
              </a:solidFill>
              <a:latin typeface="Calibri"/>
              <a:ea typeface="Calibri"/>
              <a:cs typeface="Calibri"/>
              <a:sym typeface="Calibri"/>
            </a:endParaRPr>
          </a:p>
        </p:txBody>
      </p:sp>
      <p:sp>
        <p:nvSpPr>
          <p:cNvPr id="281" name="Google Shape;281;p25"/>
          <p:cNvSpPr/>
          <p:nvPr/>
        </p:nvSpPr>
        <p:spPr>
          <a:xfrm>
            <a:off x="240223" y="2380281"/>
            <a:ext cx="8717796" cy="295243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25"/>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pic>
        <p:nvPicPr>
          <p:cNvPr id="283" name="Google Shape;283;p25"/>
          <p:cNvPicPr preferRelativeResize="0"/>
          <p:nvPr/>
        </p:nvPicPr>
        <p:blipFill rotWithShape="1">
          <a:blip r:embed="rId4">
            <a:alphaModFix/>
          </a:blip>
          <a:srcRect b="0" l="0" r="0" t="0"/>
          <a:stretch/>
        </p:blipFill>
        <p:spPr>
          <a:xfrm>
            <a:off x="459740" y="5544464"/>
            <a:ext cx="7620000" cy="1009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26"/>
          <p:cNvPicPr preferRelativeResize="0"/>
          <p:nvPr/>
        </p:nvPicPr>
        <p:blipFill rotWithShape="1">
          <a:blip r:embed="rId3">
            <a:alphaModFix/>
          </a:blip>
          <a:srcRect b="0" l="0" r="0" t="0"/>
          <a:stretch/>
        </p:blipFill>
        <p:spPr>
          <a:xfrm>
            <a:off x="228600" y="1295400"/>
            <a:ext cx="6864626" cy="3733800"/>
          </a:xfrm>
          <a:prstGeom prst="rect">
            <a:avLst/>
          </a:prstGeom>
          <a:noFill/>
          <a:ln>
            <a:noFill/>
          </a:ln>
        </p:spPr>
      </p:pic>
      <p:sp>
        <p:nvSpPr>
          <p:cNvPr id="289" name="Google Shape;289;p26"/>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pic>
        <p:nvPicPr>
          <p:cNvPr id="290" name="Google Shape;290;p26"/>
          <p:cNvPicPr preferRelativeResize="0"/>
          <p:nvPr/>
        </p:nvPicPr>
        <p:blipFill rotWithShape="1">
          <a:blip r:embed="rId4">
            <a:alphaModFix/>
          </a:blip>
          <a:srcRect b="0" l="0" r="0" t="0"/>
          <a:stretch/>
        </p:blipFill>
        <p:spPr>
          <a:xfrm>
            <a:off x="304800" y="5025542"/>
            <a:ext cx="7620000" cy="1562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27"/>
          <p:cNvPicPr preferRelativeResize="0"/>
          <p:nvPr/>
        </p:nvPicPr>
        <p:blipFill rotWithShape="1">
          <a:blip r:embed="rId3">
            <a:alphaModFix/>
          </a:blip>
          <a:srcRect b="0" l="0" r="0" t="0"/>
          <a:stretch/>
        </p:blipFill>
        <p:spPr>
          <a:xfrm>
            <a:off x="533400" y="1524000"/>
            <a:ext cx="8133750" cy="4496475"/>
          </a:xfrm>
          <a:prstGeom prst="rect">
            <a:avLst/>
          </a:prstGeom>
          <a:noFill/>
          <a:ln>
            <a:noFill/>
          </a:ln>
        </p:spPr>
      </p:pic>
      <p:sp>
        <p:nvSpPr>
          <p:cNvPr id="296" name="Google Shape;296;p27"/>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8"/>
          <p:cNvSpPr txBox="1"/>
          <p:nvPr>
            <p:ph type="title"/>
          </p:nvPr>
        </p:nvSpPr>
        <p:spPr>
          <a:xfrm>
            <a:off x="459740" y="331673"/>
            <a:ext cx="71120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I2C</a:t>
            </a:r>
            <a:endParaRPr sz="3200">
              <a:latin typeface="Georgia"/>
              <a:ea typeface="Georgia"/>
              <a:cs typeface="Georgia"/>
              <a:sym typeface="Georgia"/>
            </a:endParaRPr>
          </a:p>
        </p:txBody>
      </p:sp>
      <p:sp>
        <p:nvSpPr>
          <p:cNvPr id="302" name="Google Shape;302;p28"/>
          <p:cNvSpPr txBox="1"/>
          <p:nvPr/>
        </p:nvSpPr>
        <p:spPr>
          <a:xfrm>
            <a:off x="307340" y="1341094"/>
            <a:ext cx="8452485" cy="4142104"/>
          </a:xfrm>
          <a:prstGeom prst="rect">
            <a:avLst/>
          </a:prstGeom>
          <a:noFill/>
          <a:ln>
            <a:noFill/>
          </a:ln>
        </p:spPr>
        <p:txBody>
          <a:bodyPr anchorCtr="0" anchor="t" bIns="0" lIns="0" spcFirstLastPara="1" rIns="0" wrap="square" tIns="165100">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I2C frame format</a:t>
            </a:r>
            <a:endParaRPr sz="2000">
              <a:solidFill>
                <a:schemeClr val="dk1"/>
              </a:solidFill>
              <a:latin typeface="Calibri"/>
              <a:ea typeface="Calibri"/>
              <a:cs typeface="Calibri"/>
              <a:sym typeface="Calibri"/>
            </a:endParaRPr>
          </a:p>
          <a:p>
            <a:pPr indent="-343535" lvl="1" marL="812800" marR="0" rtl="0" algn="l">
              <a:lnSpc>
                <a:spcPct val="100000"/>
              </a:lnSpc>
              <a:spcBef>
                <a:spcPts val="120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Start bit: 1 bit indicates the start of a new frame, always logic low.</a:t>
            </a:r>
            <a:endParaRPr b="0" i="0" sz="2000" u="none" cap="none" strike="noStrike">
              <a:solidFill>
                <a:schemeClr val="dk1"/>
              </a:solidFill>
              <a:latin typeface="Calibri"/>
              <a:ea typeface="Calibri"/>
              <a:cs typeface="Calibri"/>
              <a:sym typeface="Calibri"/>
            </a:endParaRPr>
          </a:p>
          <a:p>
            <a:pPr indent="-343535" lvl="1" marL="812800" marR="508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Address: 7 bits that decides slave address which is the device that will  process the upcoming sent data by the master.</a:t>
            </a:r>
            <a:endParaRPr b="0" i="0" sz="2000" u="none" cap="none" strike="noStrike">
              <a:solidFill>
                <a:schemeClr val="dk1"/>
              </a:solidFill>
              <a:latin typeface="Calibri"/>
              <a:ea typeface="Calibri"/>
              <a:cs typeface="Calibri"/>
              <a:sym typeface="Calibri"/>
            </a:endParaRPr>
          </a:p>
          <a:p>
            <a:pPr indent="-343535" lvl="1" marL="812800" marR="5080" rtl="0" algn="l">
              <a:lnSpc>
                <a:spcPct val="149200"/>
              </a:lnSpc>
              <a:spcBef>
                <a:spcPts val="4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R/W̅ : 1 bit to decide type of operation, logic high for read, logic low for  write.</a:t>
            </a:r>
            <a:endParaRPr b="0" i="0" sz="2000" u="none" cap="none" strike="noStrike">
              <a:solidFill>
                <a:schemeClr val="dk1"/>
              </a:solidFill>
              <a:latin typeface="Calibri"/>
              <a:ea typeface="Calibri"/>
              <a:cs typeface="Calibri"/>
              <a:sym typeface="Calibri"/>
            </a:endParaRPr>
          </a:p>
          <a:p>
            <a:pPr indent="-343535" lvl="1" marL="81280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ACK: 1 bit sent by the slave as acknowledge by polling line low.</a:t>
            </a:r>
            <a:endParaRPr b="0" i="0" sz="2000" u="none" cap="none" strike="noStrike">
              <a:solidFill>
                <a:schemeClr val="dk1"/>
              </a:solidFill>
              <a:latin typeface="Calibri"/>
              <a:ea typeface="Calibri"/>
              <a:cs typeface="Calibri"/>
              <a:sym typeface="Calibri"/>
            </a:endParaRPr>
          </a:p>
          <a:p>
            <a:pPr indent="-343535" lvl="1" marL="81280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Data: each 8-bits of data sent is followed by ACK bit by the receiver.</a:t>
            </a:r>
            <a:endParaRPr b="0" i="0" sz="2000" u="none" cap="none" strike="noStrike">
              <a:solidFill>
                <a:schemeClr val="dk1"/>
              </a:solidFill>
              <a:latin typeface="Calibri"/>
              <a:ea typeface="Calibri"/>
              <a:cs typeface="Calibri"/>
              <a:sym typeface="Calibri"/>
            </a:endParaRPr>
          </a:p>
          <a:p>
            <a:pPr indent="-343535" lvl="1" marL="81280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Stop bit: 1 bit indicates the end of the frame.</a:t>
            </a:r>
            <a:endParaRPr b="0" i="0" sz="2000" u="none" cap="none" strike="noStrike">
              <a:solidFill>
                <a:schemeClr val="dk1"/>
              </a:solidFill>
              <a:latin typeface="Calibri"/>
              <a:ea typeface="Calibri"/>
              <a:cs typeface="Calibri"/>
              <a:sym typeface="Calibri"/>
            </a:endParaRPr>
          </a:p>
        </p:txBody>
      </p:sp>
      <p:sp>
        <p:nvSpPr>
          <p:cNvPr id="303" name="Google Shape;303;p28"/>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9"/>
          <p:cNvSpPr txBox="1"/>
          <p:nvPr>
            <p:ph type="title"/>
          </p:nvPr>
        </p:nvSpPr>
        <p:spPr>
          <a:xfrm>
            <a:off x="459740" y="331673"/>
            <a:ext cx="71120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I2C</a:t>
            </a:r>
            <a:endParaRPr sz="3200">
              <a:latin typeface="Georgia"/>
              <a:ea typeface="Georgia"/>
              <a:cs typeface="Georgia"/>
              <a:sym typeface="Georgia"/>
            </a:endParaRPr>
          </a:p>
        </p:txBody>
      </p:sp>
      <p:sp>
        <p:nvSpPr>
          <p:cNvPr id="309" name="Google Shape;309;p29"/>
          <p:cNvSpPr txBox="1"/>
          <p:nvPr/>
        </p:nvSpPr>
        <p:spPr>
          <a:xfrm>
            <a:off x="307340" y="1341094"/>
            <a:ext cx="8455025" cy="4599305"/>
          </a:xfrm>
          <a:prstGeom prst="rect">
            <a:avLst/>
          </a:prstGeom>
          <a:noFill/>
          <a:ln>
            <a:noFill/>
          </a:ln>
        </p:spPr>
        <p:txBody>
          <a:bodyPr anchorCtr="0" anchor="t" bIns="0" lIns="0" spcFirstLastPara="1" rIns="0" wrap="square" tIns="165100">
            <a:spAutoFit/>
          </a:bodyPr>
          <a:lstStyle/>
          <a:p>
            <a:pPr indent="-342900" lvl="0" marL="355600" marR="0" rtl="0" algn="just">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I2C bus arbitration mechanism</a:t>
            </a:r>
            <a:endParaRPr sz="2000">
              <a:solidFill>
                <a:schemeClr val="dk1"/>
              </a:solidFill>
              <a:latin typeface="Calibri"/>
              <a:ea typeface="Calibri"/>
              <a:cs typeface="Calibri"/>
              <a:sym typeface="Calibri"/>
            </a:endParaRPr>
          </a:p>
          <a:p>
            <a:pPr indent="-343535" lvl="1" marL="812800" marR="5715" rtl="0" algn="just">
              <a:lnSpc>
                <a:spcPct val="150000"/>
              </a:lnSpc>
              <a:spcBef>
                <a:spcPts val="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Since the bus structure is a wired AND (if one device pulls a line low it  stays low), you can test if the bus is idle or occupied.</a:t>
            </a:r>
            <a:endParaRPr b="0" i="0" sz="2000" u="none" cap="none" strike="noStrike">
              <a:solidFill>
                <a:schemeClr val="dk1"/>
              </a:solidFill>
              <a:latin typeface="Calibri"/>
              <a:ea typeface="Calibri"/>
              <a:cs typeface="Calibri"/>
              <a:sym typeface="Calibri"/>
            </a:endParaRPr>
          </a:p>
          <a:p>
            <a:pPr indent="-343535" lvl="1" marL="812800" marR="5080" rtl="0" algn="just">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When a master changes the state of a line to HIGH, it MUST always check  that the line really has gone to HIGH. If it stays low then this is an  indication that the bus is occupied and some other device is pulling the  line low.</a:t>
            </a:r>
            <a:endParaRPr b="0" i="0" sz="2000" u="none" cap="none" strike="noStrike">
              <a:solidFill>
                <a:schemeClr val="dk1"/>
              </a:solidFill>
              <a:latin typeface="Calibri"/>
              <a:ea typeface="Calibri"/>
              <a:cs typeface="Calibri"/>
              <a:sym typeface="Calibri"/>
            </a:endParaRPr>
          </a:p>
          <a:p>
            <a:pPr indent="-343535" lvl="1" marL="812800" marR="0" rtl="0" algn="just">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Therefore the general rule is: If a master can't get a certain line to go</a:t>
            </a:r>
            <a:endParaRPr b="0" i="0" sz="2000" u="none" cap="none" strike="noStrike">
              <a:solidFill>
                <a:schemeClr val="dk1"/>
              </a:solidFill>
              <a:latin typeface="Calibri"/>
              <a:ea typeface="Calibri"/>
              <a:cs typeface="Calibri"/>
              <a:sym typeface="Calibri"/>
            </a:endParaRPr>
          </a:p>
          <a:p>
            <a:pPr indent="0" lvl="0" marL="812800" marR="6985" rtl="0" algn="just">
              <a:lnSpc>
                <a:spcPct val="150000"/>
              </a:lnSpc>
              <a:spcBef>
                <a:spcPts val="0"/>
              </a:spcBef>
              <a:spcAft>
                <a:spcPts val="0"/>
              </a:spcAft>
              <a:buNone/>
            </a:pPr>
            <a:r>
              <a:rPr lang="en-US" sz="2000">
                <a:solidFill>
                  <a:schemeClr val="dk1"/>
                </a:solidFill>
                <a:latin typeface="Calibri"/>
                <a:ea typeface="Calibri"/>
                <a:cs typeface="Calibri"/>
                <a:sym typeface="Calibri"/>
              </a:rPr>
              <a:t>high, it lost arbitration and needs to back off and wait until a stop  condition is seen before making another attempt to start transmitting.</a:t>
            </a:r>
            <a:endParaRPr sz="2000">
              <a:solidFill>
                <a:schemeClr val="dk1"/>
              </a:solidFill>
              <a:latin typeface="Calibri"/>
              <a:ea typeface="Calibri"/>
              <a:cs typeface="Calibri"/>
              <a:sym typeface="Calibri"/>
            </a:endParaRPr>
          </a:p>
        </p:txBody>
      </p:sp>
      <p:sp>
        <p:nvSpPr>
          <p:cNvPr id="310" name="Google Shape;310;p29"/>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3"/>
          <p:cNvSpPr txBox="1"/>
          <p:nvPr>
            <p:ph type="title"/>
          </p:nvPr>
        </p:nvSpPr>
        <p:spPr>
          <a:xfrm>
            <a:off x="459740" y="333248"/>
            <a:ext cx="7287259" cy="45212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0" lang="en-US" sz="2800">
                <a:solidFill>
                  <a:srgbClr val="FFFFFF"/>
                </a:solidFill>
                <a:latin typeface="Georgia"/>
                <a:ea typeface="Georgia"/>
                <a:cs typeface="Georgia"/>
                <a:sym typeface="Georgia"/>
              </a:rPr>
              <a:t>Embedded systems communication concepts</a:t>
            </a:r>
            <a:endParaRPr sz="2800">
              <a:latin typeface="Georgia"/>
              <a:ea typeface="Georgia"/>
              <a:cs typeface="Georgia"/>
              <a:sym typeface="Georgia"/>
            </a:endParaRPr>
          </a:p>
        </p:txBody>
      </p:sp>
      <p:sp>
        <p:nvSpPr>
          <p:cNvPr id="66" name="Google Shape;66;p3"/>
          <p:cNvSpPr txBox="1"/>
          <p:nvPr/>
        </p:nvSpPr>
        <p:spPr>
          <a:xfrm>
            <a:off x="307340" y="1341094"/>
            <a:ext cx="8452485" cy="2769870"/>
          </a:xfrm>
          <a:prstGeom prst="rect">
            <a:avLst/>
          </a:prstGeom>
          <a:noFill/>
          <a:ln>
            <a:noFill/>
          </a:ln>
        </p:spPr>
        <p:txBody>
          <a:bodyPr anchorCtr="0" anchor="t" bIns="0" lIns="0" spcFirstLastPara="1" rIns="0" wrap="square" tIns="165100">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Bit rate</a:t>
            </a:r>
            <a:endParaRPr sz="2000">
              <a:solidFill>
                <a:schemeClr val="dk1"/>
              </a:solidFill>
              <a:latin typeface="Calibri"/>
              <a:ea typeface="Calibri"/>
              <a:cs typeface="Calibri"/>
              <a:sym typeface="Calibri"/>
            </a:endParaRPr>
          </a:p>
          <a:p>
            <a:pPr indent="-343535" lvl="1" marL="812800" marR="0" rtl="0" algn="l">
              <a:lnSpc>
                <a:spcPct val="100000"/>
              </a:lnSpc>
              <a:spcBef>
                <a:spcPts val="120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It is the number of bits that are sent per unit of time usually bits/sec.</a:t>
            </a:r>
            <a:endParaRPr b="0" i="0" sz="2000" u="none" cap="none" strike="noStrike">
              <a:solidFill>
                <a:schemeClr val="dk1"/>
              </a:solidFill>
              <a:latin typeface="Calibri"/>
              <a:ea typeface="Calibri"/>
              <a:cs typeface="Calibri"/>
              <a:sym typeface="Calibri"/>
            </a:endParaRPr>
          </a:p>
          <a:p>
            <a:pPr indent="-342900" lvl="0" marL="355600" marR="0" rtl="0" algn="l">
              <a:lnSpc>
                <a:spcPct val="100000"/>
              </a:lnSpc>
              <a:spcBef>
                <a:spcPts val="120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Baud rate</a:t>
            </a:r>
            <a:endParaRPr sz="2000">
              <a:solidFill>
                <a:schemeClr val="dk1"/>
              </a:solidFill>
              <a:latin typeface="Calibri"/>
              <a:ea typeface="Calibri"/>
              <a:cs typeface="Calibri"/>
              <a:sym typeface="Calibri"/>
            </a:endParaRPr>
          </a:p>
          <a:p>
            <a:pPr indent="-343535" lvl="1" marL="812800" marR="508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It is the number of symbols that are sent per unit of time usually, symbol  can be combination of any number of bits according to design choice.</a:t>
            </a:r>
            <a:endParaRPr b="0" i="0" sz="2000" u="none" cap="none" strike="noStrike">
              <a:solidFill>
                <a:schemeClr val="dk1"/>
              </a:solidFill>
              <a:latin typeface="Calibri"/>
              <a:ea typeface="Calibri"/>
              <a:cs typeface="Calibri"/>
              <a:sym typeface="Calibri"/>
            </a:endParaRPr>
          </a:p>
          <a:p>
            <a:pPr indent="-343535" lvl="1" marL="81280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In case that symbol is only 1 bit, then baud rate will equal the bit rate.</a:t>
            </a:r>
            <a:endParaRPr b="0" i="0" sz="2000" u="none" cap="none" strike="noStrike">
              <a:solidFill>
                <a:schemeClr val="dk1"/>
              </a:solidFill>
              <a:latin typeface="Calibri"/>
              <a:ea typeface="Calibri"/>
              <a:cs typeface="Calibri"/>
              <a:sym typeface="Calibri"/>
            </a:endParaRPr>
          </a:p>
        </p:txBody>
      </p:sp>
      <p:sp>
        <p:nvSpPr>
          <p:cNvPr id="67" name="Google Shape;67;p3"/>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0"/>
          <p:cNvSpPr txBox="1"/>
          <p:nvPr>
            <p:ph type="title"/>
          </p:nvPr>
        </p:nvSpPr>
        <p:spPr>
          <a:xfrm>
            <a:off x="459740" y="331673"/>
            <a:ext cx="71120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I2C</a:t>
            </a:r>
            <a:endParaRPr sz="3200">
              <a:latin typeface="Georgia"/>
              <a:ea typeface="Georgia"/>
              <a:cs typeface="Georgia"/>
              <a:sym typeface="Georgia"/>
            </a:endParaRPr>
          </a:p>
        </p:txBody>
      </p:sp>
      <p:sp>
        <p:nvSpPr>
          <p:cNvPr id="316" name="Google Shape;316;p30"/>
          <p:cNvSpPr txBox="1"/>
          <p:nvPr/>
        </p:nvSpPr>
        <p:spPr>
          <a:xfrm>
            <a:off x="307340" y="1388109"/>
            <a:ext cx="8455660" cy="4954270"/>
          </a:xfrm>
          <a:prstGeom prst="rect">
            <a:avLst/>
          </a:prstGeom>
          <a:noFill/>
          <a:ln>
            <a:noFill/>
          </a:ln>
        </p:spPr>
        <p:txBody>
          <a:bodyPr anchorCtr="0" anchor="t" bIns="0" lIns="0" spcFirstLastPara="1" rIns="0" wrap="square" tIns="13325">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Case 1: Master (Transmitter) to Slave (Receiver) Data Transfer</a:t>
            </a:r>
            <a:endParaRPr sz="2000">
              <a:solidFill>
                <a:schemeClr val="dk1"/>
              </a:solidFill>
              <a:latin typeface="Calibri"/>
              <a:ea typeface="Calibri"/>
              <a:cs typeface="Calibri"/>
              <a:sym typeface="Calibri"/>
            </a:endParaRPr>
          </a:p>
          <a:p>
            <a:pPr indent="-343535" lvl="1" marL="812800" marR="0" rtl="0" algn="just">
              <a:lnSpc>
                <a:spcPct val="100000"/>
              </a:lnSpc>
              <a:spcBef>
                <a:spcPts val="159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Master sends the START sequence to begin the transaction.</a:t>
            </a:r>
            <a:endParaRPr b="0" i="0" sz="2000" u="none" cap="none" strike="noStrike">
              <a:solidFill>
                <a:schemeClr val="dk1"/>
              </a:solidFill>
              <a:latin typeface="Calibri"/>
              <a:ea typeface="Calibri"/>
              <a:cs typeface="Calibri"/>
              <a:sym typeface="Calibri"/>
            </a:endParaRPr>
          </a:p>
          <a:p>
            <a:pPr indent="-343535" lvl="1" marL="812800" marR="6350" rtl="0" algn="just">
              <a:lnSpc>
                <a:spcPct val="119000"/>
              </a:lnSpc>
              <a:spcBef>
                <a:spcPts val="112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It is followed by Master sending 7-bit Slave address and the R/W̅ bit set to  zero. </a:t>
            </a:r>
            <a:r>
              <a:rPr b="1" i="0" lang="en-US" sz="2000" u="none" cap="none" strike="noStrike">
                <a:solidFill>
                  <a:schemeClr val="dk1"/>
                </a:solidFill>
                <a:latin typeface="Calibri"/>
                <a:ea typeface="Calibri"/>
                <a:cs typeface="Calibri"/>
                <a:sym typeface="Calibri"/>
              </a:rPr>
              <a:t>We set it to zero because the Master is writing to the Slave</a:t>
            </a:r>
            <a:r>
              <a:rPr b="0" i="0" lang="en-US" sz="2000" u="none" cap="none" strike="noStrike">
                <a:solidFill>
                  <a:schemeClr val="dk1"/>
                </a:solidFill>
                <a:latin typeface="Calibri"/>
                <a:ea typeface="Calibri"/>
                <a:cs typeface="Calibri"/>
                <a:sym typeface="Calibri"/>
              </a:rPr>
              <a:t>.</a:t>
            </a:r>
            <a:endParaRPr b="0" i="0" sz="2000" u="none" cap="none" strike="noStrike">
              <a:solidFill>
                <a:schemeClr val="dk1"/>
              </a:solidFill>
              <a:latin typeface="Calibri"/>
              <a:ea typeface="Calibri"/>
              <a:cs typeface="Calibri"/>
              <a:sym typeface="Calibri"/>
            </a:endParaRPr>
          </a:p>
          <a:p>
            <a:pPr indent="-343535" lvl="1" marL="812800" marR="0" rtl="0" algn="just">
              <a:lnSpc>
                <a:spcPct val="100000"/>
              </a:lnSpc>
              <a:spcBef>
                <a:spcPts val="919"/>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Slave acknowledges by pulling the ACK bit low.</a:t>
            </a:r>
            <a:endParaRPr b="0" i="0" sz="2000" u="none" cap="none" strike="noStrike">
              <a:solidFill>
                <a:schemeClr val="dk1"/>
              </a:solidFill>
              <a:latin typeface="Calibri"/>
              <a:ea typeface="Calibri"/>
              <a:cs typeface="Calibri"/>
              <a:sym typeface="Calibri"/>
            </a:endParaRPr>
          </a:p>
          <a:p>
            <a:pPr indent="-343535" lvl="1" marL="812800" marR="6350" rtl="0" algn="just">
              <a:lnSpc>
                <a:spcPct val="10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Once the Slave acknowledges the address, Master can now send data to  the Slave byte-by-byte. The Slave has to send the ACK bit after every byte  it receives.</a:t>
            </a:r>
            <a:endParaRPr b="0" i="0" sz="2000" u="none" cap="none" strike="noStrike">
              <a:solidFill>
                <a:schemeClr val="dk1"/>
              </a:solidFill>
              <a:latin typeface="Calibri"/>
              <a:ea typeface="Calibri"/>
              <a:cs typeface="Calibri"/>
              <a:sym typeface="Calibri"/>
            </a:endParaRPr>
          </a:p>
          <a:p>
            <a:pPr indent="-343535" lvl="1" marL="812800" marR="0" rtl="0" algn="just">
              <a:lnSpc>
                <a:spcPct val="100000"/>
              </a:lnSpc>
              <a:spcBef>
                <a:spcPts val="100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This goes on till Slave can no longer receive data and does NOT send the</a:t>
            </a:r>
            <a:endParaRPr b="0" i="0" sz="2000" u="none" cap="none" strike="noStrike">
              <a:solidFill>
                <a:schemeClr val="dk1"/>
              </a:solidFill>
              <a:latin typeface="Calibri"/>
              <a:ea typeface="Calibri"/>
              <a:cs typeface="Calibri"/>
              <a:sym typeface="Calibri"/>
            </a:endParaRPr>
          </a:p>
          <a:p>
            <a:pPr indent="0" lvl="0" marL="812800" marR="0" rtl="0" algn="l">
              <a:lnSpc>
                <a:spcPct val="100000"/>
              </a:lnSpc>
              <a:spcBef>
                <a:spcPts val="5"/>
              </a:spcBef>
              <a:spcAft>
                <a:spcPts val="0"/>
              </a:spcAft>
              <a:buNone/>
            </a:pPr>
            <a:r>
              <a:rPr lang="en-US" sz="2000">
                <a:solidFill>
                  <a:schemeClr val="dk1"/>
                </a:solidFill>
                <a:latin typeface="Calibri"/>
                <a:ea typeface="Calibri"/>
                <a:cs typeface="Calibri"/>
                <a:sym typeface="Calibri"/>
              </a:rPr>
              <a:t>ACK bit.</a:t>
            </a:r>
            <a:endParaRPr sz="2000">
              <a:solidFill>
                <a:schemeClr val="dk1"/>
              </a:solidFill>
              <a:latin typeface="Calibri"/>
              <a:ea typeface="Calibri"/>
              <a:cs typeface="Calibri"/>
              <a:sym typeface="Calibri"/>
            </a:endParaRPr>
          </a:p>
          <a:p>
            <a:pPr indent="-343535" lvl="1" marL="812800" marR="5080" rtl="0" algn="just">
              <a:lnSpc>
                <a:spcPct val="100000"/>
              </a:lnSpc>
              <a:spcBef>
                <a:spcPts val="994"/>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This is when the Master realizes that the Slave is not accepting anymore  and then STOPs the transaction (or RE-START).</a:t>
            </a:r>
            <a:endParaRPr b="0" i="0" sz="2000" u="none" cap="none" strike="noStrike">
              <a:solidFill>
                <a:schemeClr val="dk1"/>
              </a:solidFill>
              <a:latin typeface="Calibri"/>
              <a:ea typeface="Calibri"/>
              <a:cs typeface="Calibri"/>
              <a:sym typeface="Calibri"/>
            </a:endParaRPr>
          </a:p>
          <a:p>
            <a:pPr indent="-343535" lvl="1" marL="812800" marR="0" rtl="0" algn="just">
              <a:lnSpc>
                <a:spcPct val="100000"/>
              </a:lnSpc>
              <a:spcBef>
                <a:spcPts val="994"/>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An example of this case would be like performing page write operations</a:t>
            </a:r>
            <a:endParaRPr b="0" i="0" sz="2000" u="none" cap="none" strike="noStrike">
              <a:solidFill>
                <a:schemeClr val="dk1"/>
              </a:solidFill>
              <a:latin typeface="Calibri"/>
              <a:ea typeface="Calibri"/>
              <a:cs typeface="Calibri"/>
              <a:sym typeface="Calibri"/>
            </a:endParaRPr>
          </a:p>
        </p:txBody>
      </p:sp>
      <p:sp>
        <p:nvSpPr>
          <p:cNvPr id="317" name="Google Shape;317;p30"/>
          <p:cNvSpPr txBox="1"/>
          <p:nvPr/>
        </p:nvSpPr>
        <p:spPr>
          <a:xfrm>
            <a:off x="1107744" y="6316167"/>
            <a:ext cx="1986280" cy="33147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2000">
                <a:solidFill>
                  <a:schemeClr val="dk1"/>
                </a:solidFill>
                <a:latin typeface="Calibri"/>
                <a:ea typeface="Calibri"/>
                <a:cs typeface="Calibri"/>
                <a:sym typeface="Calibri"/>
              </a:rPr>
              <a:t>on a EEPROM chip.</a:t>
            </a:r>
            <a:endParaRPr sz="2000">
              <a:solidFill>
                <a:schemeClr val="dk1"/>
              </a:solidFill>
              <a:latin typeface="Calibri"/>
              <a:ea typeface="Calibri"/>
              <a:cs typeface="Calibri"/>
              <a:sym typeface="Calibri"/>
            </a:endParaRPr>
          </a:p>
        </p:txBody>
      </p:sp>
      <p:sp>
        <p:nvSpPr>
          <p:cNvPr id="318" name="Google Shape;318;p30"/>
          <p:cNvSpPr txBox="1"/>
          <p:nvPr/>
        </p:nvSpPr>
        <p:spPr>
          <a:xfrm>
            <a:off x="8427211" y="6427114"/>
            <a:ext cx="180975"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rgbClr val="888888"/>
                </a:solidFill>
                <a:latin typeface="Calibri"/>
                <a:ea typeface="Calibri"/>
                <a:cs typeface="Calibri"/>
                <a:sym typeface="Calibri"/>
              </a:rPr>
              <a:t>24</a:t>
            </a:r>
            <a:endParaRPr sz="1200">
              <a:solidFill>
                <a:schemeClr val="dk1"/>
              </a:solidFill>
              <a:latin typeface="Calibri"/>
              <a:ea typeface="Calibri"/>
              <a:cs typeface="Calibri"/>
              <a:sym typeface="Calibri"/>
            </a:endParaRPr>
          </a:p>
        </p:txBody>
      </p:sp>
      <p:sp>
        <p:nvSpPr>
          <p:cNvPr id="319" name="Google Shape;319;p30"/>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1"/>
          <p:cNvSpPr txBox="1"/>
          <p:nvPr>
            <p:ph type="title"/>
          </p:nvPr>
        </p:nvSpPr>
        <p:spPr>
          <a:xfrm>
            <a:off x="459740" y="331673"/>
            <a:ext cx="71120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I2C</a:t>
            </a:r>
            <a:endParaRPr sz="3200">
              <a:latin typeface="Georgia"/>
              <a:ea typeface="Georgia"/>
              <a:cs typeface="Georgia"/>
              <a:sym typeface="Georgia"/>
            </a:endParaRPr>
          </a:p>
        </p:txBody>
      </p:sp>
      <p:sp>
        <p:nvSpPr>
          <p:cNvPr id="325" name="Google Shape;325;p31"/>
          <p:cNvSpPr txBox="1"/>
          <p:nvPr/>
        </p:nvSpPr>
        <p:spPr>
          <a:xfrm>
            <a:off x="307340" y="1493265"/>
            <a:ext cx="6821170" cy="330835"/>
          </a:xfrm>
          <a:prstGeom prst="rect">
            <a:avLst/>
          </a:prstGeom>
          <a:noFill/>
          <a:ln>
            <a:noFill/>
          </a:ln>
        </p:spPr>
        <p:txBody>
          <a:bodyPr anchorCtr="0" anchor="t" bIns="0" lIns="0" spcFirstLastPara="1" rIns="0" wrap="square" tIns="13325">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Case 1: Master (Transmitter) to Slave (Receiver) Data Transfer</a:t>
            </a:r>
            <a:endParaRPr sz="2000">
              <a:solidFill>
                <a:schemeClr val="dk1"/>
              </a:solidFill>
              <a:latin typeface="Calibri"/>
              <a:ea typeface="Calibri"/>
              <a:cs typeface="Calibri"/>
              <a:sym typeface="Calibri"/>
            </a:endParaRPr>
          </a:p>
        </p:txBody>
      </p:sp>
      <p:sp>
        <p:nvSpPr>
          <p:cNvPr id="326" name="Google Shape;326;p31"/>
          <p:cNvSpPr/>
          <p:nvPr/>
        </p:nvSpPr>
        <p:spPr>
          <a:xfrm>
            <a:off x="351190" y="2522936"/>
            <a:ext cx="8318511" cy="331514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31"/>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2"/>
          <p:cNvSpPr txBox="1"/>
          <p:nvPr>
            <p:ph type="title"/>
          </p:nvPr>
        </p:nvSpPr>
        <p:spPr>
          <a:xfrm>
            <a:off x="459740" y="331673"/>
            <a:ext cx="71120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I2C</a:t>
            </a:r>
            <a:endParaRPr sz="3200">
              <a:latin typeface="Georgia"/>
              <a:ea typeface="Georgia"/>
              <a:cs typeface="Georgia"/>
              <a:sym typeface="Georgia"/>
            </a:endParaRPr>
          </a:p>
        </p:txBody>
      </p:sp>
      <p:sp>
        <p:nvSpPr>
          <p:cNvPr id="333" name="Google Shape;333;p32"/>
          <p:cNvSpPr txBox="1"/>
          <p:nvPr/>
        </p:nvSpPr>
        <p:spPr>
          <a:xfrm>
            <a:off x="307340" y="1388109"/>
            <a:ext cx="8455025" cy="4827905"/>
          </a:xfrm>
          <a:prstGeom prst="rect">
            <a:avLst/>
          </a:prstGeom>
          <a:noFill/>
          <a:ln>
            <a:noFill/>
          </a:ln>
        </p:spPr>
        <p:txBody>
          <a:bodyPr anchorCtr="0" anchor="t" bIns="0" lIns="0" spcFirstLastPara="1" rIns="0" wrap="square" tIns="13325">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Case 2: Slave (Transmitter) to Master (Receiver) Data Transfer</a:t>
            </a:r>
            <a:endParaRPr sz="2000">
              <a:solidFill>
                <a:schemeClr val="dk1"/>
              </a:solidFill>
              <a:latin typeface="Calibri"/>
              <a:ea typeface="Calibri"/>
              <a:cs typeface="Calibri"/>
              <a:sym typeface="Calibri"/>
            </a:endParaRPr>
          </a:p>
          <a:p>
            <a:pPr indent="-343535" lvl="1" marL="812800" marR="5080" rtl="0" algn="l">
              <a:lnSpc>
                <a:spcPct val="100800"/>
              </a:lnSpc>
              <a:spcBef>
                <a:spcPts val="157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Master	sends	the	START	sequence,	followed	by	the	7-bit	Slave  address and the R/W̅ bit set to 1.</a:t>
            </a:r>
            <a:endParaRPr/>
          </a:p>
          <a:p>
            <a:pPr indent="-343535" lvl="1" marL="812800" marR="0" rtl="0" algn="l">
              <a:lnSpc>
                <a:spcPct val="100000"/>
              </a:lnSpc>
              <a:spcBef>
                <a:spcPts val="101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We set R/W̅ bit to 1 because the Master is reading from the Slave.</a:t>
            </a:r>
            <a:endParaRPr b="1" i="0" sz="2000" u="none" cap="none" strike="noStrike">
              <a:solidFill>
                <a:schemeClr val="dk1"/>
              </a:solidFill>
              <a:latin typeface="Calibri"/>
              <a:ea typeface="Calibri"/>
              <a:cs typeface="Calibri"/>
              <a:sym typeface="Calibri"/>
            </a:endParaRPr>
          </a:p>
          <a:p>
            <a:pPr indent="-343535" lvl="1" marL="812800" marR="0" rtl="0" algn="l">
              <a:lnSpc>
                <a:spcPct val="100000"/>
              </a:lnSpc>
              <a:spcBef>
                <a:spcPts val="97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Slave acknowledges the address, thus ready to send data now.</a:t>
            </a:r>
            <a:endParaRPr b="0" i="0" sz="2000" u="none" cap="none" strike="noStrike">
              <a:solidFill>
                <a:schemeClr val="dk1"/>
              </a:solidFill>
              <a:latin typeface="Calibri"/>
              <a:ea typeface="Calibri"/>
              <a:cs typeface="Calibri"/>
              <a:sym typeface="Calibri"/>
            </a:endParaRPr>
          </a:p>
          <a:p>
            <a:pPr indent="-343535" lvl="1" marL="812800" marR="5080" rtl="0" algn="just">
              <a:lnSpc>
                <a:spcPct val="10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Slave keeps on sending data to the Master, and the Master keeps on  sending ACK to the Slave after each byte until it can no longer accept any  more data.</a:t>
            </a:r>
            <a:endParaRPr b="0" i="0" sz="2000" u="none" cap="none" strike="noStrike">
              <a:solidFill>
                <a:schemeClr val="dk1"/>
              </a:solidFill>
              <a:latin typeface="Calibri"/>
              <a:ea typeface="Calibri"/>
              <a:cs typeface="Calibri"/>
              <a:sym typeface="Calibri"/>
            </a:endParaRPr>
          </a:p>
          <a:p>
            <a:pPr indent="-343535" lvl="1" marL="812800" marR="0" rtl="0" algn="just">
              <a:lnSpc>
                <a:spcPct val="100000"/>
              </a:lnSpc>
              <a:spcBef>
                <a:spcPts val="100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When the Master feels like ending the transaction, it does not send the</a:t>
            </a:r>
            <a:endParaRPr b="0" i="0" sz="2000" u="none" cap="none" strike="noStrike">
              <a:solidFill>
                <a:schemeClr val="dk1"/>
              </a:solidFill>
              <a:latin typeface="Calibri"/>
              <a:ea typeface="Calibri"/>
              <a:cs typeface="Calibri"/>
              <a:sym typeface="Calibri"/>
            </a:endParaRPr>
          </a:p>
          <a:p>
            <a:pPr indent="0" lvl="0" marL="812800" marR="0" rtl="0" algn="just">
              <a:lnSpc>
                <a:spcPct val="100000"/>
              </a:lnSpc>
              <a:spcBef>
                <a:spcPts val="5"/>
              </a:spcBef>
              <a:spcAft>
                <a:spcPts val="0"/>
              </a:spcAft>
              <a:buNone/>
            </a:pPr>
            <a:r>
              <a:rPr lang="en-US" sz="2000">
                <a:solidFill>
                  <a:schemeClr val="dk1"/>
                </a:solidFill>
                <a:latin typeface="Calibri"/>
                <a:ea typeface="Calibri"/>
                <a:cs typeface="Calibri"/>
                <a:sym typeface="Calibri"/>
              </a:rPr>
              <a:t>ACK, thus ending with the STOP sequence.</a:t>
            </a:r>
            <a:endParaRPr sz="2000">
              <a:solidFill>
                <a:schemeClr val="dk1"/>
              </a:solidFill>
              <a:latin typeface="Calibri"/>
              <a:ea typeface="Calibri"/>
              <a:cs typeface="Calibri"/>
              <a:sym typeface="Calibri"/>
            </a:endParaRPr>
          </a:p>
          <a:p>
            <a:pPr indent="-343535" lvl="1" marL="812800" marR="6985" rtl="0" algn="just">
              <a:lnSpc>
                <a:spcPct val="100000"/>
              </a:lnSpc>
              <a:spcBef>
                <a:spcPts val="994"/>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An example of this case could be an Analog to Digital Converter (ADC)  sending data to the microcontroller continuously. The microcontroller  accepts data as long as it wants to, after which it stops/finishes execution.</a:t>
            </a:r>
            <a:endParaRPr b="0" i="0" sz="2000" u="none" cap="none" strike="noStrike">
              <a:solidFill>
                <a:schemeClr val="dk1"/>
              </a:solidFill>
              <a:latin typeface="Calibri"/>
              <a:ea typeface="Calibri"/>
              <a:cs typeface="Calibri"/>
              <a:sym typeface="Calibri"/>
            </a:endParaRPr>
          </a:p>
        </p:txBody>
      </p:sp>
      <p:sp>
        <p:nvSpPr>
          <p:cNvPr id="334" name="Google Shape;334;p32"/>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3"/>
          <p:cNvSpPr txBox="1"/>
          <p:nvPr>
            <p:ph type="title"/>
          </p:nvPr>
        </p:nvSpPr>
        <p:spPr>
          <a:xfrm>
            <a:off x="459740" y="331673"/>
            <a:ext cx="71120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I2C</a:t>
            </a:r>
            <a:endParaRPr sz="3200">
              <a:latin typeface="Georgia"/>
              <a:ea typeface="Georgia"/>
              <a:cs typeface="Georgia"/>
              <a:sym typeface="Georgia"/>
            </a:endParaRPr>
          </a:p>
        </p:txBody>
      </p:sp>
      <p:sp>
        <p:nvSpPr>
          <p:cNvPr id="340" name="Google Shape;340;p33"/>
          <p:cNvSpPr txBox="1"/>
          <p:nvPr/>
        </p:nvSpPr>
        <p:spPr>
          <a:xfrm>
            <a:off x="307340" y="1493265"/>
            <a:ext cx="6821170" cy="330835"/>
          </a:xfrm>
          <a:prstGeom prst="rect">
            <a:avLst/>
          </a:prstGeom>
          <a:noFill/>
          <a:ln>
            <a:noFill/>
          </a:ln>
        </p:spPr>
        <p:txBody>
          <a:bodyPr anchorCtr="0" anchor="t" bIns="0" lIns="0" spcFirstLastPara="1" rIns="0" wrap="square" tIns="13325">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Case 2: Slave (Transmitter) to Master (Receiver) Data Transfer</a:t>
            </a:r>
            <a:endParaRPr sz="2000">
              <a:solidFill>
                <a:schemeClr val="dk1"/>
              </a:solidFill>
              <a:latin typeface="Calibri"/>
              <a:ea typeface="Calibri"/>
              <a:cs typeface="Calibri"/>
              <a:sym typeface="Calibri"/>
            </a:endParaRPr>
          </a:p>
        </p:txBody>
      </p:sp>
      <p:sp>
        <p:nvSpPr>
          <p:cNvPr id="341" name="Google Shape;341;p33"/>
          <p:cNvSpPr/>
          <p:nvPr/>
        </p:nvSpPr>
        <p:spPr>
          <a:xfrm>
            <a:off x="399495" y="2718713"/>
            <a:ext cx="8407153" cy="164239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33"/>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4"/>
          <p:cNvSpPr txBox="1"/>
          <p:nvPr>
            <p:ph type="title"/>
          </p:nvPr>
        </p:nvSpPr>
        <p:spPr>
          <a:xfrm>
            <a:off x="459740" y="331673"/>
            <a:ext cx="71120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I2C</a:t>
            </a:r>
            <a:endParaRPr sz="3200">
              <a:latin typeface="Georgia"/>
              <a:ea typeface="Georgia"/>
              <a:cs typeface="Georgia"/>
              <a:sym typeface="Georgia"/>
            </a:endParaRPr>
          </a:p>
        </p:txBody>
      </p:sp>
      <p:sp>
        <p:nvSpPr>
          <p:cNvPr id="348" name="Google Shape;348;p34"/>
          <p:cNvSpPr txBox="1"/>
          <p:nvPr/>
        </p:nvSpPr>
        <p:spPr>
          <a:xfrm>
            <a:off x="307340" y="1388109"/>
            <a:ext cx="8455025" cy="4701540"/>
          </a:xfrm>
          <a:prstGeom prst="rect">
            <a:avLst/>
          </a:prstGeom>
          <a:noFill/>
          <a:ln>
            <a:noFill/>
          </a:ln>
        </p:spPr>
        <p:txBody>
          <a:bodyPr anchorCtr="0" anchor="t" bIns="0" lIns="0" spcFirstLastPara="1" rIns="0" wrap="square" tIns="13325">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Case 3: Bi-directional Read and Write in same Data Transfer</a:t>
            </a:r>
            <a:endParaRPr sz="2000">
              <a:solidFill>
                <a:schemeClr val="dk1"/>
              </a:solidFill>
              <a:latin typeface="Calibri"/>
              <a:ea typeface="Calibri"/>
              <a:cs typeface="Calibri"/>
              <a:sym typeface="Calibri"/>
            </a:endParaRPr>
          </a:p>
          <a:p>
            <a:pPr indent="-343535" lvl="1" marL="812800" marR="6350" rtl="0" algn="l">
              <a:lnSpc>
                <a:spcPct val="100800"/>
              </a:lnSpc>
              <a:spcBef>
                <a:spcPts val="157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Master sends out the START sequence, followed by the 7-bit Slave  address and the R/W̅ bit, then the Slave acknowledges the address.</a:t>
            </a:r>
            <a:endParaRPr b="0" i="0" sz="2000" u="none" cap="none" strike="noStrike">
              <a:solidFill>
                <a:schemeClr val="dk1"/>
              </a:solidFill>
              <a:latin typeface="Calibri"/>
              <a:ea typeface="Calibri"/>
              <a:cs typeface="Calibri"/>
              <a:sym typeface="Calibri"/>
            </a:endParaRPr>
          </a:p>
          <a:p>
            <a:pPr indent="-343535" lvl="1" marL="812800" marR="5080" rtl="0" algn="l">
              <a:lnSpc>
                <a:spcPct val="119000"/>
              </a:lnSpc>
              <a:spcBef>
                <a:spcPts val="110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Depending  upon  the  value  of  the  R/W̅	bit, read/write operations are  performed (like the previous two cases).</a:t>
            </a:r>
            <a:endParaRPr b="0" i="0" sz="2000" u="none" cap="none" strike="noStrike">
              <a:solidFill>
                <a:schemeClr val="dk1"/>
              </a:solidFill>
              <a:latin typeface="Calibri"/>
              <a:ea typeface="Calibri"/>
              <a:cs typeface="Calibri"/>
              <a:sym typeface="Calibri"/>
            </a:endParaRPr>
          </a:p>
          <a:p>
            <a:pPr indent="-343535" lvl="1" marL="812800" marR="6985" rtl="0" algn="l">
              <a:lnSpc>
                <a:spcPct val="100000"/>
              </a:lnSpc>
              <a:spcBef>
                <a:spcPts val="92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Whatever the case it may be, it always ends with the receiver not sending  the ACK.</a:t>
            </a:r>
            <a:endParaRPr b="0" i="0" sz="2000" u="none" cap="none" strike="noStrike">
              <a:solidFill>
                <a:schemeClr val="dk1"/>
              </a:solidFill>
              <a:latin typeface="Calibri"/>
              <a:ea typeface="Calibri"/>
              <a:cs typeface="Calibri"/>
              <a:sym typeface="Calibri"/>
            </a:endParaRPr>
          </a:p>
          <a:p>
            <a:pPr indent="-343535" lvl="1" marL="812800" marR="8255" rtl="0" algn="just">
              <a:lnSpc>
                <a:spcPct val="100000"/>
              </a:lnSpc>
              <a:spcBef>
                <a:spcPts val="994"/>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At the end the Master attempts a repeated START and the entire process  repeats again, until the Master decides to STOP.</a:t>
            </a:r>
            <a:endParaRPr b="0" i="0" sz="2000" u="none" cap="none" strike="noStrike">
              <a:solidFill>
                <a:schemeClr val="dk1"/>
              </a:solidFill>
              <a:latin typeface="Calibri"/>
              <a:ea typeface="Calibri"/>
              <a:cs typeface="Calibri"/>
              <a:sym typeface="Calibri"/>
            </a:endParaRPr>
          </a:p>
          <a:p>
            <a:pPr indent="-343535" lvl="1" marL="812800" marR="7620" rtl="0" algn="just">
              <a:lnSpc>
                <a:spcPct val="100000"/>
              </a:lnSpc>
              <a:spcBef>
                <a:spcPts val="101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An example of this case could be performing sequential read from a  EEPROM chip. It is bi-directional because the CPU first writes the address  from where it would like to start reading, followed by reading from the  device.</a:t>
            </a:r>
            <a:endParaRPr b="0" i="0" sz="2000" u="none" cap="none" strike="noStrike">
              <a:solidFill>
                <a:schemeClr val="dk1"/>
              </a:solidFill>
              <a:latin typeface="Calibri"/>
              <a:ea typeface="Calibri"/>
              <a:cs typeface="Calibri"/>
              <a:sym typeface="Calibri"/>
            </a:endParaRPr>
          </a:p>
        </p:txBody>
      </p:sp>
      <p:sp>
        <p:nvSpPr>
          <p:cNvPr id="349" name="Google Shape;349;p34"/>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5"/>
          <p:cNvSpPr txBox="1"/>
          <p:nvPr>
            <p:ph type="title"/>
          </p:nvPr>
        </p:nvSpPr>
        <p:spPr>
          <a:xfrm>
            <a:off x="459740" y="331673"/>
            <a:ext cx="71120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I2C</a:t>
            </a:r>
            <a:endParaRPr sz="3200">
              <a:latin typeface="Georgia"/>
              <a:ea typeface="Georgia"/>
              <a:cs typeface="Georgia"/>
              <a:sym typeface="Georgia"/>
            </a:endParaRPr>
          </a:p>
        </p:txBody>
      </p:sp>
      <p:sp>
        <p:nvSpPr>
          <p:cNvPr id="355" name="Google Shape;355;p35"/>
          <p:cNvSpPr txBox="1"/>
          <p:nvPr/>
        </p:nvSpPr>
        <p:spPr>
          <a:xfrm>
            <a:off x="307340" y="1493265"/>
            <a:ext cx="6610984" cy="330835"/>
          </a:xfrm>
          <a:prstGeom prst="rect">
            <a:avLst/>
          </a:prstGeom>
          <a:noFill/>
          <a:ln>
            <a:noFill/>
          </a:ln>
        </p:spPr>
        <p:txBody>
          <a:bodyPr anchorCtr="0" anchor="t" bIns="0" lIns="0" spcFirstLastPara="1" rIns="0" wrap="square" tIns="13325">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Case 3: Bi-directional Read and Write in same Data Transfer</a:t>
            </a:r>
            <a:endParaRPr sz="2000">
              <a:solidFill>
                <a:schemeClr val="dk1"/>
              </a:solidFill>
              <a:latin typeface="Calibri"/>
              <a:ea typeface="Calibri"/>
              <a:cs typeface="Calibri"/>
              <a:sym typeface="Calibri"/>
            </a:endParaRPr>
          </a:p>
        </p:txBody>
      </p:sp>
      <p:sp>
        <p:nvSpPr>
          <p:cNvPr id="356" name="Google Shape;356;p35"/>
          <p:cNvSpPr/>
          <p:nvPr/>
        </p:nvSpPr>
        <p:spPr>
          <a:xfrm>
            <a:off x="228243" y="2535084"/>
            <a:ext cx="8758839" cy="230379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35"/>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6"/>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descr="I2C-Bits-Protocol_ADXL-X-Axis-Example" id="364" name="Google Shape;364;p3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65" name="Google Shape;365;p36"/>
          <p:cNvPicPr preferRelativeResize="0"/>
          <p:nvPr/>
        </p:nvPicPr>
        <p:blipFill rotWithShape="1">
          <a:blip r:embed="rId3">
            <a:alphaModFix/>
          </a:blip>
          <a:srcRect b="0" l="0" r="0" t="0"/>
          <a:stretch/>
        </p:blipFill>
        <p:spPr>
          <a:xfrm>
            <a:off x="460374" y="1600200"/>
            <a:ext cx="8422105" cy="1600200"/>
          </a:xfrm>
          <a:prstGeom prst="rect">
            <a:avLst/>
          </a:prstGeom>
          <a:noFill/>
          <a:ln>
            <a:noFill/>
          </a:ln>
        </p:spPr>
      </p:pic>
      <p:sp>
        <p:nvSpPr>
          <p:cNvPr id="366" name="Google Shape;366;p36"/>
          <p:cNvSpPr/>
          <p:nvPr/>
        </p:nvSpPr>
        <p:spPr>
          <a:xfrm>
            <a:off x="462833" y="355768"/>
            <a:ext cx="33034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Accelerometer ADXL345</a:t>
            </a:r>
            <a:endParaRPr/>
          </a:p>
        </p:txBody>
      </p:sp>
      <p:pic>
        <p:nvPicPr>
          <p:cNvPr id="367" name="Google Shape;367;p36"/>
          <p:cNvPicPr preferRelativeResize="0"/>
          <p:nvPr/>
        </p:nvPicPr>
        <p:blipFill rotWithShape="1">
          <a:blip r:embed="rId4">
            <a:alphaModFix/>
          </a:blip>
          <a:srcRect b="0" l="0" r="0" t="0"/>
          <a:stretch/>
        </p:blipFill>
        <p:spPr>
          <a:xfrm>
            <a:off x="130994" y="3380244"/>
            <a:ext cx="5715000" cy="29051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7"/>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id="374" name="Google Shape;374;p37"/>
          <p:cNvSpPr/>
          <p:nvPr/>
        </p:nvSpPr>
        <p:spPr>
          <a:xfrm>
            <a:off x="304800" y="1544381"/>
            <a:ext cx="8839200"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666666"/>
                </a:solidFill>
                <a:latin typeface="Calibri"/>
                <a:ea typeface="Calibri"/>
                <a:cs typeface="Calibri"/>
                <a:sym typeface="Calibri"/>
              </a:rPr>
              <a:t>The Wire library has several useful functions for working with I2C.</a:t>
            </a:r>
            <a:endParaRPr/>
          </a:p>
          <a:p>
            <a:pPr indent="-114300" lvl="0" marL="0" marR="0" rtl="0" algn="l">
              <a:spcBef>
                <a:spcPts val="0"/>
              </a:spcBef>
              <a:spcAft>
                <a:spcPts val="0"/>
              </a:spcAft>
              <a:buClr>
                <a:srgbClr val="1E73BE"/>
              </a:buClr>
              <a:buSzPts val="1800"/>
              <a:buFont typeface="Arial"/>
              <a:buChar char="•"/>
            </a:pPr>
            <a:r>
              <a:rPr b="1" lang="en-US" sz="1800" u="sng">
                <a:solidFill>
                  <a:srgbClr val="1E73BE"/>
                </a:solidFill>
                <a:latin typeface="Calibri"/>
                <a:ea typeface="Calibri"/>
                <a:cs typeface="Calibri"/>
                <a:sym typeface="Calibri"/>
                <a:hlinkClick r:id="rId3">
                  <a:extLst>
                    <a:ext uri="{A12FA001-AC4F-418D-AE19-62706E023703}">
                      <ahyp:hlinkClr val="tx"/>
                    </a:ext>
                  </a:extLst>
                </a:hlinkClick>
              </a:rPr>
              <a:t>begin()</a:t>
            </a:r>
            <a:r>
              <a:rPr lang="en-US" sz="1800">
                <a:solidFill>
                  <a:srgbClr val="666666"/>
                </a:solidFill>
                <a:latin typeface="Calibri"/>
                <a:ea typeface="Calibri"/>
                <a:cs typeface="Calibri"/>
                <a:sym typeface="Calibri"/>
              </a:rPr>
              <a:t> – This initiates the library and sets up the Arduino to be either master or slave.</a:t>
            </a:r>
            <a:endParaRPr/>
          </a:p>
          <a:p>
            <a:pPr indent="-114300" lvl="0" marL="0" marR="0" rtl="0" algn="l">
              <a:spcBef>
                <a:spcPts val="0"/>
              </a:spcBef>
              <a:spcAft>
                <a:spcPts val="0"/>
              </a:spcAft>
              <a:buClr>
                <a:srgbClr val="1E73BE"/>
              </a:buClr>
              <a:buSzPts val="1800"/>
              <a:buFont typeface="Arial"/>
              <a:buChar char="•"/>
            </a:pPr>
            <a:r>
              <a:rPr b="1" lang="en-US" sz="1800" u="sng">
                <a:solidFill>
                  <a:srgbClr val="1E73BE"/>
                </a:solidFill>
                <a:latin typeface="Calibri"/>
                <a:ea typeface="Calibri"/>
                <a:cs typeface="Calibri"/>
                <a:sym typeface="Calibri"/>
                <a:hlinkClick r:id="rId4">
                  <a:extLst>
                    <a:ext uri="{A12FA001-AC4F-418D-AE19-62706E023703}">
                      <ahyp:hlinkClr val="tx"/>
                    </a:ext>
                  </a:extLst>
                </a:hlinkClick>
              </a:rPr>
              <a:t>requestFrom()</a:t>
            </a:r>
            <a:r>
              <a:rPr lang="en-US" sz="1800" u="sng">
                <a:solidFill>
                  <a:srgbClr val="1E73BE"/>
                </a:solidFill>
                <a:latin typeface="Calibri"/>
                <a:ea typeface="Calibri"/>
                <a:cs typeface="Calibri"/>
                <a:sym typeface="Calibri"/>
                <a:hlinkClick r:id="rId5">
                  <a:extLst>
                    <a:ext uri="{A12FA001-AC4F-418D-AE19-62706E023703}">
                      <ahyp:hlinkClr val="tx"/>
                    </a:ext>
                  </a:extLst>
                </a:hlinkClick>
              </a:rPr>
              <a:t> </a:t>
            </a:r>
            <a:r>
              <a:rPr lang="en-US" sz="1800">
                <a:solidFill>
                  <a:srgbClr val="666666"/>
                </a:solidFill>
                <a:latin typeface="Calibri"/>
                <a:ea typeface="Calibri"/>
                <a:cs typeface="Calibri"/>
                <a:sym typeface="Calibri"/>
              </a:rPr>
              <a:t>– This function is used by the master to request data from a slave.</a:t>
            </a:r>
            <a:endParaRPr/>
          </a:p>
          <a:p>
            <a:pPr indent="-114300" lvl="0" marL="0" marR="0" rtl="0" algn="l">
              <a:spcBef>
                <a:spcPts val="0"/>
              </a:spcBef>
              <a:spcAft>
                <a:spcPts val="0"/>
              </a:spcAft>
              <a:buClr>
                <a:srgbClr val="1E73BE"/>
              </a:buClr>
              <a:buSzPts val="1800"/>
              <a:buFont typeface="Arial"/>
              <a:buChar char="•"/>
            </a:pPr>
            <a:r>
              <a:rPr b="1" lang="en-US" sz="1800" u="sng">
                <a:solidFill>
                  <a:srgbClr val="1E73BE"/>
                </a:solidFill>
                <a:latin typeface="Calibri"/>
                <a:ea typeface="Calibri"/>
                <a:cs typeface="Calibri"/>
                <a:sym typeface="Calibri"/>
                <a:hlinkClick r:id="rId6">
                  <a:extLst>
                    <a:ext uri="{A12FA001-AC4F-418D-AE19-62706E023703}">
                      <ahyp:hlinkClr val="tx"/>
                    </a:ext>
                  </a:extLst>
                </a:hlinkClick>
              </a:rPr>
              <a:t>beginTransmission()</a:t>
            </a:r>
            <a:r>
              <a:rPr lang="en-US" sz="1800">
                <a:solidFill>
                  <a:srgbClr val="666666"/>
                </a:solidFill>
                <a:latin typeface="Calibri"/>
                <a:ea typeface="Calibri"/>
                <a:cs typeface="Calibri"/>
                <a:sym typeface="Calibri"/>
              </a:rPr>
              <a:t> – This function is used by the master to send data to a specified slave.</a:t>
            </a:r>
            <a:endParaRPr/>
          </a:p>
          <a:p>
            <a:pPr indent="-114300" lvl="0" marL="0" marR="0" rtl="0" algn="l">
              <a:spcBef>
                <a:spcPts val="0"/>
              </a:spcBef>
              <a:spcAft>
                <a:spcPts val="0"/>
              </a:spcAft>
              <a:buClr>
                <a:srgbClr val="1E73BE"/>
              </a:buClr>
              <a:buSzPts val="1800"/>
              <a:buFont typeface="Arial"/>
              <a:buChar char="•"/>
            </a:pPr>
            <a:r>
              <a:rPr b="1" lang="en-US" sz="1800" u="sng">
                <a:solidFill>
                  <a:srgbClr val="1E73BE"/>
                </a:solidFill>
                <a:latin typeface="Calibri"/>
                <a:ea typeface="Calibri"/>
                <a:cs typeface="Calibri"/>
                <a:sym typeface="Calibri"/>
                <a:hlinkClick r:id="rId7">
                  <a:extLst>
                    <a:ext uri="{A12FA001-AC4F-418D-AE19-62706E023703}">
                      <ahyp:hlinkClr val="tx"/>
                    </a:ext>
                  </a:extLst>
                </a:hlinkClick>
              </a:rPr>
              <a:t>endTransmission()</a:t>
            </a:r>
            <a:r>
              <a:rPr lang="en-US" sz="1800">
                <a:solidFill>
                  <a:srgbClr val="666666"/>
                </a:solidFill>
                <a:latin typeface="Calibri"/>
                <a:ea typeface="Calibri"/>
                <a:cs typeface="Calibri"/>
                <a:sym typeface="Calibri"/>
              </a:rPr>
              <a:t> – This function is used by the master to end a transmission started with the beginTransmission function.</a:t>
            </a:r>
            <a:endParaRPr/>
          </a:p>
          <a:p>
            <a:pPr indent="-114300" lvl="0" marL="0" marR="0" rtl="0" algn="l">
              <a:spcBef>
                <a:spcPts val="0"/>
              </a:spcBef>
              <a:spcAft>
                <a:spcPts val="0"/>
              </a:spcAft>
              <a:buClr>
                <a:srgbClr val="1E73BE"/>
              </a:buClr>
              <a:buSzPts val="1800"/>
              <a:buFont typeface="Arial"/>
              <a:buChar char="•"/>
            </a:pPr>
            <a:r>
              <a:rPr b="1" lang="en-US" sz="1800" u="sng">
                <a:solidFill>
                  <a:srgbClr val="1E73BE"/>
                </a:solidFill>
                <a:latin typeface="Calibri"/>
                <a:ea typeface="Calibri"/>
                <a:cs typeface="Calibri"/>
                <a:sym typeface="Calibri"/>
                <a:hlinkClick r:id="rId8">
                  <a:extLst>
                    <a:ext uri="{A12FA001-AC4F-418D-AE19-62706E023703}">
                      <ahyp:hlinkClr val="tx"/>
                    </a:ext>
                  </a:extLst>
                </a:hlinkClick>
              </a:rPr>
              <a:t>write()</a:t>
            </a:r>
            <a:r>
              <a:rPr lang="en-US" sz="1800">
                <a:solidFill>
                  <a:srgbClr val="666666"/>
                </a:solidFill>
                <a:latin typeface="Calibri"/>
                <a:ea typeface="Calibri"/>
                <a:cs typeface="Calibri"/>
                <a:sym typeface="Calibri"/>
              </a:rPr>
              <a:t> – Used by both master and slave to send data on the I2C bus.</a:t>
            </a:r>
            <a:endParaRPr/>
          </a:p>
          <a:p>
            <a:pPr indent="-114300" lvl="0" marL="0" marR="0" rtl="0" algn="l">
              <a:spcBef>
                <a:spcPts val="0"/>
              </a:spcBef>
              <a:spcAft>
                <a:spcPts val="0"/>
              </a:spcAft>
              <a:buClr>
                <a:srgbClr val="1E73BE"/>
              </a:buClr>
              <a:buSzPts val="1800"/>
              <a:buFont typeface="Arial"/>
              <a:buChar char="•"/>
            </a:pPr>
            <a:r>
              <a:rPr b="1" lang="en-US" sz="1800" u="sng">
                <a:solidFill>
                  <a:srgbClr val="1E73BE"/>
                </a:solidFill>
                <a:latin typeface="Calibri"/>
                <a:ea typeface="Calibri"/>
                <a:cs typeface="Calibri"/>
                <a:sym typeface="Calibri"/>
                <a:hlinkClick r:id="rId9">
                  <a:extLst>
                    <a:ext uri="{A12FA001-AC4F-418D-AE19-62706E023703}">
                      <ahyp:hlinkClr val="tx"/>
                    </a:ext>
                  </a:extLst>
                </a:hlinkClick>
              </a:rPr>
              <a:t>available()</a:t>
            </a:r>
            <a:r>
              <a:rPr lang="en-US" sz="1800">
                <a:solidFill>
                  <a:srgbClr val="666666"/>
                </a:solidFill>
                <a:latin typeface="Calibri"/>
                <a:ea typeface="Calibri"/>
                <a:cs typeface="Calibri"/>
                <a:sym typeface="Calibri"/>
              </a:rPr>
              <a:t> – Used by both master and slave to determine the number of bytes in the data they are receiving.</a:t>
            </a:r>
            <a:endParaRPr/>
          </a:p>
          <a:p>
            <a:pPr indent="-114300" lvl="0" marL="0" marR="0" rtl="0" algn="l">
              <a:spcBef>
                <a:spcPts val="0"/>
              </a:spcBef>
              <a:spcAft>
                <a:spcPts val="0"/>
              </a:spcAft>
              <a:buClr>
                <a:srgbClr val="1E73BE"/>
              </a:buClr>
              <a:buSzPts val="1800"/>
              <a:buFont typeface="Arial"/>
              <a:buChar char="•"/>
            </a:pPr>
            <a:r>
              <a:rPr b="1" lang="en-US" sz="1800" u="sng">
                <a:solidFill>
                  <a:srgbClr val="1E73BE"/>
                </a:solidFill>
                <a:latin typeface="Calibri"/>
                <a:ea typeface="Calibri"/>
                <a:cs typeface="Calibri"/>
                <a:sym typeface="Calibri"/>
                <a:hlinkClick r:id="rId10">
                  <a:extLst>
                    <a:ext uri="{A12FA001-AC4F-418D-AE19-62706E023703}">
                      <ahyp:hlinkClr val="tx"/>
                    </a:ext>
                  </a:extLst>
                </a:hlinkClick>
              </a:rPr>
              <a:t>read()</a:t>
            </a:r>
            <a:r>
              <a:rPr lang="en-US" sz="1800">
                <a:solidFill>
                  <a:srgbClr val="666666"/>
                </a:solidFill>
                <a:latin typeface="Calibri"/>
                <a:ea typeface="Calibri"/>
                <a:cs typeface="Calibri"/>
                <a:sym typeface="Calibri"/>
              </a:rPr>
              <a:t> – Reads a byte of data from the I2C bus.</a:t>
            </a:r>
            <a:endParaRPr/>
          </a:p>
          <a:p>
            <a:pPr indent="-114300" lvl="0" marL="0" marR="0" rtl="0" algn="l">
              <a:spcBef>
                <a:spcPts val="0"/>
              </a:spcBef>
              <a:spcAft>
                <a:spcPts val="0"/>
              </a:spcAft>
              <a:buClr>
                <a:srgbClr val="1E73BE"/>
              </a:buClr>
              <a:buSzPts val="1800"/>
              <a:buFont typeface="Arial"/>
              <a:buChar char="•"/>
            </a:pPr>
            <a:r>
              <a:rPr b="1" lang="en-US" sz="1800" u="sng">
                <a:solidFill>
                  <a:srgbClr val="1E73BE"/>
                </a:solidFill>
                <a:latin typeface="Calibri"/>
                <a:ea typeface="Calibri"/>
                <a:cs typeface="Calibri"/>
                <a:sym typeface="Calibri"/>
                <a:hlinkClick r:id="rId11">
                  <a:extLst>
                    <a:ext uri="{A12FA001-AC4F-418D-AE19-62706E023703}">
                      <ahyp:hlinkClr val="tx"/>
                    </a:ext>
                  </a:extLst>
                </a:hlinkClick>
              </a:rPr>
              <a:t>SetClock()</a:t>
            </a:r>
            <a:r>
              <a:rPr lang="en-US" sz="1800">
                <a:solidFill>
                  <a:srgbClr val="666666"/>
                </a:solidFill>
                <a:latin typeface="Calibri"/>
                <a:ea typeface="Calibri"/>
                <a:cs typeface="Calibri"/>
                <a:sym typeface="Calibri"/>
              </a:rPr>
              <a:t> – Used by the master to set a specific clock frequency.</a:t>
            </a:r>
            <a:endParaRPr/>
          </a:p>
          <a:p>
            <a:pPr indent="-114300" lvl="0" marL="0" marR="0" rtl="0" algn="l">
              <a:spcBef>
                <a:spcPts val="0"/>
              </a:spcBef>
              <a:spcAft>
                <a:spcPts val="0"/>
              </a:spcAft>
              <a:buClr>
                <a:srgbClr val="1E73BE"/>
              </a:buClr>
              <a:buSzPts val="1800"/>
              <a:buFont typeface="Arial"/>
              <a:buChar char="•"/>
            </a:pPr>
            <a:r>
              <a:rPr b="1" lang="en-US" sz="1800" u="sng">
                <a:solidFill>
                  <a:srgbClr val="1E73BE"/>
                </a:solidFill>
                <a:latin typeface="Calibri"/>
                <a:ea typeface="Calibri"/>
                <a:cs typeface="Calibri"/>
                <a:sym typeface="Calibri"/>
                <a:hlinkClick r:id="rId12">
                  <a:extLst>
                    <a:ext uri="{A12FA001-AC4F-418D-AE19-62706E023703}">
                      <ahyp:hlinkClr val="tx"/>
                    </a:ext>
                  </a:extLst>
                </a:hlinkClick>
              </a:rPr>
              <a:t>onReceive()</a:t>
            </a:r>
            <a:r>
              <a:rPr lang="en-US" sz="1800">
                <a:solidFill>
                  <a:srgbClr val="666666"/>
                </a:solidFill>
                <a:latin typeface="Calibri"/>
                <a:ea typeface="Calibri"/>
                <a:cs typeface="Calibri"/>
                <a:sym typeface="Calibri"/>
              </a:rPr>
              <a:t> – Used by the slave to specify a function that is called when data is received from the master.</a:t>
            </a:r>
            <a:endParaRPr/>
          </a:p>
          <a:p>
            <a:pPr indent="-114300" lvl="0" marL="0" marR="0" rtl="0" algn="l">
              <a:spcBef>
                <a:spcPts val="0"/>
              </a:spcBef>
              <a:spcAft>
                <a:spcPts val="0"/>
              </a:spcAft>
              <a:buClr>
                <a:srgbClr val="1E73BE"/>
              </a:buClr>
              <a:buSzPts val="1800"/>
              <a:buFont typeface="Arial"/>
              <a:buChar char="•"/>
            </a:pPr>
            <a:r>
              <a:rPr b="1" lang="en-US" sz="1800" u="sng">
                <a:solidFill>
                  <a:srgbClr val="1E73BE"/>
                </a:solidFill>
                <a:latin typeface="Calibri"/>
                <a:ea typeface="Calibri"/>
                <a:cs typeface="Calibri"/>
                <a:sym typeface="Calibri"/>
                <a:hlinkClick r:id="rId13">
                  <a:extLst>
                    <a:ext uri="{A12FA001-AC4F-418D-AE19-62706E023703}">
                      <ahyp:hlinkClr val="tx"/>
                    </a:ext>
                  </a:extLst>
                </a:hlinkClick>
              </a:rPr>
              <a:t>onRequest()</a:t>
            </a:r>
            <a:r>
              <a:rPr lang="en-US" sz="1800">
                <a:solidFill>
                  <a:srgbClr val="666666"/>
                </a:solidFill>
                <a:latin typeface="Calibri"/>
                <a:ea typeface="Calibri"/>
                <a:cs typeface="Calibri"/>
                <a:sym typeface="Calibri"/>
              </a:rPr>
              <a:t> – Used by the slave to specify a function that is called when the master has requested data.</a:t>
            </a:r>
            <a:endParaRPr b="0" i="0" sz="1800">
              <a:solidFill>
                <a:srgbClr val="666666"/>
              </a:solidFill>
              <a:latin typeface="Calibri"/>
              <a:ea typeface="Calibri"/>
              <a:cs typeface="Calibri"/>
              <a:sym typeface="Calibri"/>
            </a:endParaRPr>
          </a:p>
        </p:txBody>
      </p:sp>
      <p:sp>
        <p:nvSpPr>
          <p:cNvPr id="375" name="Google Shape;375;p37"/>
          <p:cNvSpPr/>
          <p:nvPr/>
        </p:nvSpPr>
        <p:spPr>
          <a:xfrm>
            <a:off x="914400" y="533400"/>
            <a:ext cx="23271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Wire.h Library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8"/>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id="381" name="Google Shape;381;p38"/>
          <p:cNvSpPr/>
          <p:nvPr/>
        </p:nvSpPr>
        <p:spPr>
          <a:xfrm>
            <a:off x="152400" y="609600"/>
            <a:ext cx="8991600" cy="43396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Arduino I2C Functions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a)  Wire.begin(address)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address :  7-bit slave address of the device. If not specified, the device joins the bus as a master.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This function is used to initiate the wire library and join the bus as a master or slave.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b)  Wire.beginTransmission(address)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address : 7-bit address of the device to transmit 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This function is used to begin transmission to the I2C slave device with the given address. After this, queue bytes for transmission using the Wire.write() function and transmit them by calling the Wire.endTransmission() function.</a:t>
            </a:r>
            <a:endParaRPr/>
          </a:p>
        </p:txBody>
      </p:sp>
      <p:sp>
        <p:nvSpPr>
          <p:cNvPr id="382" name="Google Shape;382;p38"/>
          <p:cNvSpPr/>
          <p:nvPr/>
        </p:nvSpPr>
        <p:spPr>
          <a:xfrm>
            <a:off x="0" y="5029200"/>
            <a:ext cx="922020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  Wire.endTransmission(stop)</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stop : Boolean data type. True will send a stop message after the request, thus releasing the bus. False will continually send a restart after the request, thus keeping the connection active.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This function ends transmission to slave device started using Wire.beginTransmission() function and transmits the bytes that were queued by Wire.write() function.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9"/>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id="388" name="Google Shape;388;p39"/>
          <p:cNvSpPr/>
          <p:nvPr/>
        </p:nvSpPr>
        <p:spPr>
          <a:xfrm>
            <a:off x="304800" y="1447800"/>
            <a:ext cx="8763000"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  </a:t>
            </a:r>
            <a:r>
              <a:rPr b="1" lang="en-US" sz="2000">
                <a:solidFill>
                  <a:schemeClr val="dk1"/>
                </a:solidFill>
                <a:latin typeface="Calibri"/>
                <a:ea typeface="Calibri"/>
                <a:cs typeface="Calibri"/>
                <a:sym typeface="Calibri"/>
              </a:rPr>
              <a:t>Wire.write(value), Wire.write(string), Wire.write(data, length)</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value : value to be sent as a single byte.</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string : string to be sent as a series of bytes.</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data : array of data to be sent as bytes.</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length :  number of bytes to be sent.</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This function writes data from the slave device in response to a request from the master, or queues bytes for transmission from master to a slave device in between calls to Wire.beginTransmission() and Wire.endTransmission().</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e)  Wire.available()</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This function returns the numbers of bytes available to be read with the Wire.read() function.</a:t>
            </a:r>
            <a:endParaRPr/>
          </a:p>
        </p:txBody>
      </p:sp>
      <p:sp>
        <p:nvSpPr>
          <p:cNvPr id="389" name="Google Shape;389;p39"/>
          <p:cNvSpPr/>
          <p:nvPr/>
        </p:nvSpPr>
        <p:spPr>
          <a:xfrm>
            <a:off x="381000" y="381000"/>
            <a:ext cx="22817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Arduino I2C Functions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4"/>
          <p:cNvSpPr txBox="1"/>
          <p:nvPr>
            <p:ph type="title"/>
          </p:nvPr>
        </p:nvSpPr>
        <p:spPr>
          <a:xfrm>
            <a:off x="459740" y="333248"/>
            <a:ext cx="7287259" cy="45212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0" lang="en-US" sz="2800">
                <a:solidFill>
                  <a:srgbClr val="FFFFFF"/>
                </a:solidFill>
                <a:latin typeface="Georgia"/>
                <a:ea typeface="Georgia"/>
                <a:cs typeface="Georgia"/>
                <a:sym typeface="Georgia"/>
              </a:rPr>
              <a:t>Embedded systems communication concepts</a:t>
            </a:r>
            <a:endParaRPr sz="2800">
              <a:latin typeface="Georgia"/>
              <a:ea typeface="Georgia"/>
              <a:cs typeface="Georgia"/>
              <a:sym typeface="Georgia"/>
            </a:endParaRPr>
          </a:p>
        </p:txBody>
      </p:sp>
      <p:sp>
        <p:nvSpPr>
          <p:cNvPr id="73" name="Google Shape;73;p4"/>
          <p:cNvSpPr/>
          <p:nvPr/>
        </p:nvSpPr>
        <p:spPr>
          <a:xfrm>
            <a:off x="4114800" y="1312670"/>
            <a:ext cx="5029199" cy="554532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 name="Google Shape;74;p4"/>
          <p:cNvSpPr txBox="1"/>
          <p:nvPr/>
        </p:nvSpPr>
        <p:spPr>
          <a:xfrm>
            <a:off x="231140" y="3519271"/>
            <a:ext cx="2659380" cy="939800"/>
          </a:xfrm>
          <a:prstGeom prst="rect">
            <a:avLst/>
          </a:prstGeom>
          <a:noFill/>
          <a:ln>
            <a:noFill/>
          </a:ln>
        </p:spPr>
        <p:txBody>
          <a:bodyPr anchorCtr="0" anchor="t" bIns="0" lIns="0" spcFirstLastPara="1" rIns="0" wrap="square" tIns="165100">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Serial communication</a:t>
            </a:r>
            <a:endParaRPr sz="2000">
              <a:solidFill>
                <a:schemeClr val="dk1"/>
              </a:solidFill>
              <a:latin typeface="Calibri"/>
              <a:ea typeface="Calibri"/>
              <a:cs typeface="Calibri"/>
              <a:sym typeface="Calibri"/>
            </a:endParaRPr>
          </a:p>
          <a:p>
            <a:pPr indent="0" lvl="0" marL="469900" marR="0" rtl="0" algn="l">
              <a:lnSpc>
                <a:spcPct val="100000"/>
              </a:lnSpc>
              <a:spcBef>
                <a:spcPts val="1200"/>
              </a:spcBef>
              <a:spcAft>
                <a:spcPts val="0"/>
              </a:spcAft>
              <a:buNone/>
            </a:pPr>
            <a:r>
              <a:rPr lang="en-US" sz="2000">
                <a:solidFill>
                  <a:schemeClr val="dk1"/>
                </a:solidFill>
                <a:latin typeface="Calibri"/>
                <a:ea typeface="Calibri"/>
                <a:cs typeface="Calibri"/>
                <a:sym typeface="Calibri"/>
              </a:rPr>
              <a:t>Sending bit by bit.</a:t>
            </a:r>
            <a:endParaRPr sz="2000">
              <a:solidFill>
                <a:schemeClr val="dk1"/>
              </a:solidFill>
              <a:latin typeface="Calibri"/>
              <a:ea typeface="Calibri"/>
              <a:cs typeface="Calibri"/>
              <a:sym typeface="Calibri"/>
            </a:endParaRPr>
          </a:p>
        </p:txBody>
      </p:sp>
      <p:sp>
        <p:nvSpPr>
          <p:cNvPr id="75" name="Google Shape;75;p4"/>
          <p:cNvSpPr txBox="1"/>
          <p:nvPr/>
        </p:nvSpPr>
        <p:spPr>
          <a:xfrm>
            <a:off x="231140" y="1417294"/>
            <a:ext cx="4258310" cy="941069"/>
          </a:xfrm>
          <a:prstGeom prst="rect">
            <a:avLst/>
          </a:prstGeom>
          <a:noFill/>
          <a:ln>
            <a:noFill/>
          </a:ln>
        </p:spPr>
        <p:txBody>
          <a:bodyPr anchorCtr="0" anchor="t" bIns="0" lIns="0" spcFirstLastPara="1" rIns="0" wrap="square" tIns="165100">
            <a:spAutoFit/>
          </a:bodyPr>
          <a:lstStyle/>
          <a:p>
            <a:pPr indent="-287019" lvl="0" marL="299085"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Parallel Communication</a:t>
            </a:r>
            <a:endParaRPr sz="2000">
              <a:solidFill>
                <a:schemeClr val="dk1"/>
              </a:solidFill>
              <a:latin typeface="Calibri"/>
              <a:ea typeface="Calibri"/>
              <a:cs typeface="Calibri"/>
              <a:sym typeface="Calibri"/>
            </a:endParaRPr>
          </a:p>
          <a:p>
            <a:pPr indent="0" lvl="0" marL="411480" marR="0" rtl="0" algn="l">
              <a:lnSpc>
                <a:spcPct val="100000"/>
              </a:lnSpc>
              <a:spcBef>
                <a:spcPts val="1205"/>
              </a:spcBef>
              <a:spcAft>
                <a:spcPts val="0"/>
              </a:spcAft>
              <a:buNone/>
            </a:pPr>
            <a:r>
              <a:rPr lang="en-US" sz="2000">
                <a:solidFill>
                  <a:schemeClr val="dk1"/>
                </a:solidFill>
                <a:latin typeface="Calibri"/>
                <a:ea typeface="Calibri"/>
                <a:cs typeface="Calibri"/>
                <a:sym typeface="Calibri"/>
              </a:rPr>
              <a:t>Sending multiple bits simultaneously.</a:t>
            </a:r>
            <a:endParaRPr sz="2000">
              <a:solidFill>
                <a:schemeClr val="dk1"/>
              </a:solidFill>
              <a:latin typeface="Calibri"/>
              <a:ea typeface="Calibri"/>
              <a:cs typeface="Calibri"/>
              <a:sym typeface="Calibri"/>
            </a:endParaRPr>
          </a:p>
        </p:txBody>
      </p:sp>
      <p:sp>
        <p:nvSpPr>
          <p:cNvPr id="76" name="Google Shape;76;p4"/>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0"/>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id="395" name="Google Shape;395;p40"/>
          <p:cNvSpPr/>
          <p:nvPr/>
        </p:nvSpPr>
        <p:spPr>
          <a:xfrm>
            <a:off x="76200" y="1447800"/>
            <a:ext cx="9144000"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f)  </a:t>
            </a:r>
            <a:r>
              <a:rPr b="1" lang="en-US" sz="2000">
                <a:solidFill>
                  <a:schemeClr val="dk1"/>
                </a:solidFill>
                <a:latin typeface="Calibri"/>
                <a:ea typeface="Calibri"/>
                <a:cs typeface="Calibri"/>
                <a:sym typeface="Calibri"/>
              </a:rPr>
              <a:t>Wire.read()</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This function reads a byte that was transmitted from a slave device to a master device after a Wire.requestFrom() function, or read a byte that was transmitted from a master device to a slave device</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g)  Wire.requestFrom(address, quantity, stop)</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address : 7-bit address of device to request bytes from.</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quantity : number of bytes to be requested.</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stop : Boolean data type. True will send a stop message after the request, thus releasing the bus. False will continually send a restart after the request, thus keeping the connection active.</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This function is used by the master to request bytes from a slave device.</a:t>
            </a:r>
            <a:endParaRPr/>
          </a:p>
        </p:txBody>
      </p:sp>
      <p:sp>
        <p:nvSpPr>
          <p:cNvPr id="396" name="Google Shape;396;p40"/>
          <p:cNvSpPr/>
          <p:nvPr/>
        </p:nvSpPr>
        <p:spPr>
          <a:xfrm>
            <a:off x="381000" y="457200"/>
            <a:ext cx="22817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Arduino I2C Functions</a:t>
            </a:r>
            <a:endParaRPr b="1"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1"/>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id="403" name="Google Shape;403;p41"/>
          <p:cNvSpPr/>
          <p:nvPr/>
        </p:nvSpPr>
        <p:spPr>
          <a:xfrm>
            <a:off x="0" y="733246"/>
            <a:ext cx="9677400" cy="61247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A3A3A"/>
                </a:solidFill>
                <a:latin typeface="Arial"/>
                <a:ea typeface="Arial"/>
                <a:cs typeface="Arial"/>
                <a:sym typeface="Arial"/>
              </a:rPr>
              <a:t>#include &lt;Wire.h&gt;</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int ADXLAddress = 0x53; // Device address in which is included the 8th bit for selecting the mode, read in this case.</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#define X_Axis_Register_DATAX0 0x32 // Hexadecima address for the DATAX0 internal register.</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#define X_Axis_Register_DATAX1 0x33 // Hexadecima address for the DATAX1 internal register.</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int X0,X1,X_out;</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void setup() {</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Wire.begin(); // Initiate the Wire library</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Serial.begin(9600);</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delay(100);</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 Enable measurement</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Wire.beginTransmission(ADXLAddress);</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Wire.endTransmission();</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void loop() {</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Wire.beginTransmission(ADXLAddress); // Begin transmission to the Sensor </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//Ask the particular registers for data</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Wire.write(X_Axis_Register_DATAX0);</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Wire.write(X_Axis_Register_DATAX1);</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Wire.endTransmission(); // Ends the transmission and transmits the data from the two registers</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Wire.requestFrom(ADXLAddress,2); // Request the transmitted two bytes from the two registers</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if(Wire.available()&lt;=2) { // </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X0 = Wire.read(); // Reads the data from the register</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X1 = Wire.read(); </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Serial.print("X0= ");</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Serial.print(X0);</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Serial.print(" X1= ");</a:t>
            </a:r>
            <a:endParaRPr/>
          </a:p>
          <a:p>
            <a:pPr indent="0" lvl="0" marL="0" marR="0" rtl="0" algn="l">
              <a:spcBef>
                <a:spcPts val="0"/>
              </a:spcBef>
              <a:spcAft>
                <a:spcPts val="0"/>
              </a:spcAft>
              <a:buNone/>
            </a:pPr>
            <a:r>
              <a:rPr lang="en-US" sz="1400">
                <a:solidFill>
                  <a:srgbClr val="3A3A3A"/>
                </a:solidFill>
                <a:latin typeface="Arial"/>
                <a:ea typeface="Arial"/>
                <a:cs typeface="Arial"/>
                <a:sym typeface="Arial"/>
              </a:rPr>
              <a:t>Serial.println(X1);</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2"/>
          <p:cNvSpPr txBox="1"/>
          <p:nvPr>
            <p:ph type="title"/>
          </p:nvPr>
        </p:nvSpPr>
        <p:spPr>
          <a:xfrm>
            <a:off x="459740" y="331673"/>
            <a:ext cx="71120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I2C</a:t>
            </a:r>
            <a:endParaRPr sz="3200">
              <a:latin typeface="Georgia"/>
              <a:ea typeface="Georgia"/>
              <a:cs typeface="Georgia"/>
              <a:sym typeface="Georgia"/>
            </a:endParaRPr>
          </a:p>
        </p:txBody>
      </p:sp>
      <p:sp>
        <p:nvSpPr>
          <p:cNvPr id="409" name="Google Shape;409;p42"/>
          <p:cNvSpPr txBox="1"/>
          <p:nvPr/>
        </p:nvSpPr>
        <p:spPr>
          <a:xfrm>
            <a:off x="307340" y="1341094"/>
            <a:ext cx="8454390" cy="4599305"/>
          </a:xfrm>
          <a:prstGeom prst="rect">
            <a:avLst/>
          </a:prstGeom>
          <a:noFill/>
          <a:ln>
            <a:noFill/>
          </a:ln>
        </p:spPr>
        <p:txBody>
          <a:bodyPr anchorCtr="0" anchor="t" bIns="0" lIns="0" spcFirstLastPara="1" rIns="0" wrap="square" tIns="165100">
            <a:spAutoFit/>
          </a:bodyPr>
          <a:lstStyle/>
          <a:p>
            <a:pPr indent="-342900" lvl="0" marL="355600" marR="0" rtl="0" algn="just">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I2C notes</a:t>
            </a:r>
            <a:endParaRPr sz="2000">
              <a:solidFill>
                <a:schemeClr val="dk1"/>
              </a:solidFill>
              <a:latin typeface="Calibri"/>
              <a:ea typeface="Calibri"/>
              <a:cs typeface="Calibri"/>
              <a:sym typeface="Calibri"/>
            </a:endParaRPr>
          </a:p>
          <a:p>
            <a:pPr indent="-343535" lvl="1" marL="812800" marR="5080" rtl="0" algn="just">
              <a:lnSpc>
                <a:spcPct val="150000"/>
              </a:lnSpc>
              <a:spcBef>
                <a:spcPts val="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I2C supports a wide range of voltage levels, hence you can provide +5  volts, or +3.3 volts as Vcc easily, and other lower/higher voltages as well.</a:t>
            </a:r>
            <a:endParaRPr b="0" i="0" sz="2000" u="none" cap="none" strike="noStrike">
              <a:solidFill>
                <a:schemeClr val="dk1"/>
              </a:solidFill>
              <a:latin typeface="Calibri"/>
              <a:ea typeface="Calibri"/>
              <a:cs typeface="Calibri"/>
              <a:sym typeface="Calibri"/>
            </a:endParaRPr>
          </a:p>
          <a:p>
            <a:pPr indent="-343535" lvl="1" marL="812800" marR="5080" rtl="0" algn="just">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This gives us a wide range of choices for the values of the pull-up resistors  Anything within the range of 1k to 47k should be fine, however values  lower than 10k are usually preferred.</a:t>
            </a:r>
            <a:endParaRPr b="0" i="0" sz="2000" u="none" cap="none" strike="noStrike">
              <a:solidFill>
                <a:schemeClr val="dk1"/>
              </a:solidFill>
              <a:latin typeface="Calibri"/>
              <a:ea typeface="Calibri"/>
              <a:cs typeface="Calibri"/>
              <a:sym typeface="Calibri"/>
            </a:endParaRPr>
          </a:p>
          <a:p>
            <a:pPr indent="-343535" lvl="1" marL="812800" marR="0" rtl="0" algn="just">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I2C is a half duplex communication protocol.</a:t>
            </a:r>
            <a:endParaRPr b="0" i="0" sz="2000" u="none" cap="none" strike="noStrike">
              <a:solidFill>
                <a:schemeClr val="dk1"/>
              </a:solidFill>
              <a:latin typeface="Calibri"/>
              <a:ea typeface="Calibri"/>
              <a:cs typeface="Calibri"/>
              <a:sym typeface="Calibri"/>
            </a:endParaRPr>
          </a:p>
          <a:p>
            <a:pPr indent="-343535" lvl="1" marL="812800" marR="0" rtl="0" algn="just">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I2C supports serial 8-bit data transfers up to a speed of 100 kbps, which is</a:t>
            </a:r>
            <a:endParaRPr b="0" i="0" sz="2000" u="none" cap="none" strike="noStrike">
              <a:solidFill>
                <a:schemeClr val="dk1"/>
              </a:solidFill>
              <a:latin typeface="Calibri"/>
              <a:ea typeface="Calibri"/>
              <a:cs typeface="Calibri"/>
              <a:sym typeface="Calibri"/>
            </a:endParaRPr>
          </a:p>
          <a:p>
            <a:pPr indent="0" lvl="0" marL="812800" marR="7620" rtl="0" algn="l">
              <a:lnSpc>
                <a:spcPct val="150000"/>
              </a:lnSpc>
              <a:spcBef>
                <a:spcPts val="0"/>
              </a:spcBef>
              <a:spcAft>
                <a:spcPts val="0"/>
              </a:spcAft>
              <a:buNone/>
            </a:pPr>
            <a:r>
              <a:rPr lang="en-US" sz="2000">
                <a:solidFill>
                  <a:schemeClr val="dk1"/>
                </a:solidFill>
                <a:latin typeface="Calibri"/>
                <a:ea typeface="Calibri"/>
                <a:cs typeface="Calibri"/>
                <a:sym typeface="Calibri"/>
              </a:rPr>
              <a:t>the standard clock speed of SCL. However, I2C can also operate at higher  speeds – Fast Mode (400 kbps) and High Speed Mode (3.4 Mbps).</a:t>
            </a:r>
            <a:endParaRPr sz="2000">
              <a:solidFill>
                <a:schemeClr val="dk1"/>
              </a:solidFill>
              <a:latin typeface="Calibri"/>
              <a:ea typeface="Calibri"/>
              <a:cs typeface="Calibri"/>
              <a:sym typeface="Calibri"/>
            </a:endParaRPr>
          </a:p>
        </p:txBody>
      </p:sp>
      <p:sp>
        <p:nvSpPr>
          <p:cNvPr id="410" name="Google Shape;410;p42"/>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3"/>
          <p:cNvSpPr txBox="1"/>
          <p:nvPr>
            <p:ph type="title"/>
          </p:nvPr>
        </p:nvSpPr>
        <p:spPr>
          <a:xfrm>
            <a:off x="459740" y="331673"/>
            <a:ext cx="71120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I2C</a:t>
            </a:r>
            <a:endParaRPr sz="3200">
              <a:latin typeface="Georgia"/>
              <a:ea typeface="Georgia"/>
              <a:cs typeface="Georgia"/>
              <a:sym typeface="Georgia"/>
            </a:endParaRPr>
          </a:p>
        </p:txBody>
      </p:sp>
      <p:sp>
        <p:nvSpPr>
          <p:cNvPr id="416" name="Google Shape;416;p43"/>
          <p:cNvSpPr txBox="1"/>
          <p:nvPr/>
        </p:nvSpPr>
        <p:spPr>
          <a:xfrm>
            <a:off x="307340" y="1341094"/>
            <a:ext cx="8452485" cy="3227070"/>
          </a:xfrm>
          <a:prstGeom prst="rect">
            <a:avLst/>
          </a:prstGeom>
          <a:noFill/>
          <a:ln>
            <a:noFill/>
          </a:ln>
        </p:spPr>
        <p:txBody>
          <a:bodyPr anchorCtr="0" anchor="t" bIns="0" lIns="0" spcFirstLastPara="1" rIns="0" wrap="square" tIns="165100">
            <a:spAutoFit/>
          </a:bodyPr>
          <a:lstStyle/>
          <a:p>
            <a:pPr indent="-342900" lvl="0" marL="355600" marR="0" rtl="0" algn="just">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I2C notes</a:t>
            </a:r>
            <a:endParaRPr sz="2000">
              <a:solidFill>
                <a:schemeClr val="dk1"/>
              </a:solidFill>
              <a:latin typeface="Calibri"/>
              <a:ea typeface="Calibri"/>
              <a:cs typeface="Calibri"/>
              <a:sym typeface="Calibri"/>
            </a:endParaRPr>
          </a:p>
          <a:p>
            <a:pPr indent="-343535" lvl="1" marL="812800" marR="5715" rtl="0" algn="just">
              <a:lnSpc>
                <a:spcPct val="150000"/>
              </a:lnSpc>
              <a:spcBef>
                <a:spcPts val="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Maximum number of nodes is 112, as address is 7-bits and there are 16  nodes reserved.</a:t>
            </a:r>
            <a:endParaRPr b="0" i="0" sz="2000" u="none" cap="none" strike="noStrike">
              <a:solidFill>
                <a:schemeClr val="dk1"/>
              </a:solidFill>
              <a:latin typeface="Calibri"/>
              <a:ea typeface="Calibri"/>
              <a:cs typeface="Calibri"/>
              <a:sym typeface="Calibri"/>
            </a:endParaRPr>
          </a:p>
          <a:p>
            <a:pPr indent="-343535" lvl="1" marL="812800" marR="0" rtl="0" algn="just">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I2C is used for short distance communication.</a:t>
            </a:r>
            <a:endParaRPr b="0" i="0" sz="2000" u="none" cap="none" strike="noStrike">
              <a:solidFill>
                <a:schemeClr val="dk1"/>
              </a:solidFill>
              <a:latin typeface="Calibri"/>
              <a:ea typeface="Calibri"/>
              <a:cs typeface="Calibri"/>
              <a:sym typeface="Calibri"/>
            </a:endParaRPr>
          </a:p>
          <a:p>
            <a:pPr indent="-343535" lvl="1" marL="812800" marR="5080" rtl="0" algn="just">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Slave is allowed to hold the clock line low until it is ready to give out  the result. The Master must wait for the clock to go back to high before  continuing with its work, this is called clock stretching.</a:t>
            </a:r>
            <a:endParaRPr b="0" i="0" sz="2000" u="none" cap="none" strike="noStrike">
              <a:solidFill>
                <a:schemeClr val="dk1"/>
              </a:solidFill>
              <a:latin typeface="Calibri"/>
              <a:ea typeface="Calibri"/>
              <a:cs typeface="Calibri"/>
              <a:sym typeface="Calibri"/>
            </a:endParaRPr>
          </a:p>
        </p:txBody>
      </p:sp>
      <p:sp>
        <p:nvSpPr>
          <p:cNvPr id="417" name="Google Shape;417;p43"/>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4"/>
          <p:cNvSpPr txBox="1"/>
          <p:nvPr/>
        </p:nvSpPr>
        <p:spPr>
          <a:xfrm>
            <a:off x="480466" y="331673"/>
            <a:ext cx="720090" cy="51435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3200">
                <a:solidFill>
                  <a:srgbClr val="FFFFFF"/>
                </a:solidFill>
                <a:latin typeface="Georgia"/>
                <a:ea typeface="Georgia"/>
                <a:cs typeface="Georgia"/>
                <a:sym typeface="Georgia"/>
              </a:rPr>
              <a:t>SPI</a:t>
            </a:r>
            <a:endParaRPr sz="3200">
              <a:solidFill>
                <a:schemeClr val="dk1"/>
              </a:solidFill>
              <a:latin typeface="Georgia"/>
              <a:ea typeface="Georgia"/>
              <a:cs typeface="Georgia"/>
              <a:sym typeface="Georgia"/>
            </a:endParaRPr>
          </a:p>
        </p:txBody>
      </p:sp>
      <p:sp>
        <p:nvSpPr>
          <p:cNvPr id="423" name="Google Shape;423;p44"/>
          <p:cNvSpPr/>
          <p:nvPr/>
        </p:nvSpPr>
        <p:spPr>
          <a:xfrm>
            <a:off x="4434769" y="2359131"/>
            <a:ext cx="1772490" cy="262131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44"/>
          <p:cNvSpPr txBox="1"/>
          <p:nvPr/>
        </p:nvSpPr>
        <p:spPr>
          <a:xfrm>
            <a:off x="4658995" y="3220339"/>
            <a:ext cx="1069340" cy="574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3600">
                <a:solidFill>
                  <a:srgbClr val="FFFFFF"/>
                </a:solidFill>
                <a:latin typeface="Calibri"/>
                <a:ea typeface="Calibri"/>
                <a:cs typeface="Calibri"/>
                <a:sym typeface="Calibri"/>
              </a:rPr>
              <a:t>UART</a:t>
            </a:r>
            <a:endParaRPr sz="3600">
              <a:solidFill>
                <a:schemeClr val="dk1"/>
              </a:solidFill>
              <a:latin typeface="Calibri"/>
              <a:ea typeface="Calibri"/>
              <a:cs typeface="Calibri"/>
              <a:sym typeface="Calibri"/>
            </a:endParaRPr>
          </a:p>
        </p:txBody>
      </p:sp>
      <p:sp>
        <p:nvSpPr>
          <p:cNvPr id="425" name="Google Shape;425;p44"/>
          <p:cNvSpPr/>
          <p:nvPr/>
        </p:nvSpPr>
        <p:spPr>
          <a:xfrm>
            <a:off x="2962655" y="4047744"/>
            <a:ext cx="3043427" cy="179527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44"/>
          <p:cNvSpPr txBox="1"/>
          <p:nvPr/>
        </p:nvSpPr>
        <p:spPr>
          <a:xfrm>
            <a:off x="4173728" y="4703775"/>
            <a:ext cx="621665" cy="5746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3600">
                <a:solidFill>
                  <a:srgbClr val="FFFFFF"/>
                </a:solidFill>
                <a:latin typeface="Calibri"/>
                <a:ea typeface="Calibri"/>
                <a:cs typeface="Calibri"/>
                <a:sym typeface="Calibri"/>
              </a:rPr>
              <a:t>I2C</a:t>
            </a:r>
            <a:endParaRPr sz="3600">
              <a:solidFill>
                <a:schemeClr val="dk1"/>
              </a:solidFill>
              <a:latin typeface="Calibri"/>
              <a:ea typeface="Calibri"/>
              <a:cs typeface="Calibri"/>
              <a:sym typeface="Calibri"/>
            </a:endParaRPr>
          </a:p>
        </p:txBody>
      </p:sp>
      <p:sp>
        <p:nvSpPr>
          <p:cNvPr id="427" name="Google Shape;427;p44"/>
          <p:cNvSpPr/>
          <p:nvPr/>
        </p:nvSpPr>
        <p:spPr>
          <a:xfrm>
            <a:off x="2622804" y="2264664"/>
            <a:ext cx="1795271" cy="264871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44"/>
          <p:cNvSpPr txBox="1"/>
          <p:nvPr/>
        </p:nvSpPr>
        <p:spPr>
          <a:xfrm>
            <a:off x="3308730" y="3184651"/>
            <a:ext cx="607695" cy="574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3600">
                <a:solidFill>
                  <a:srgbClr val="FFFFFF"/>
                </a:solidFill>
                <a:latin typeface="Calibri"/>
                <a:ea typeface="Calibri"/>
                <a:cs typeface="Calibri"/>
                <a:sym typeface="Calibri"/>
              </a:rPr>
              <a:t>SPI</a:t>
            </a:r>
            <a:endParaRPr sz="3600">
              <a:solidFill>
                <a:schemeClr val="dk1"/>
              </a:solidFill>
              <a:latin typeface="Calibri"/>
              <a:ea typeface="Calibri"/>
              <a:cs typeface="Calibri"/>
              <a:sym typeface="Calibri"/>
            </a:endParaRPr>
          </a:p>
        </p:txBody>
      </p:sp>
      <p:sp>
        <p:nvSpPr>
          <p:cNvPr id="429" name="Google Shape;429;p44"/>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5"/>
          <p:cNvSpPr txBox="1"/>
          <p:nvPr>
            <p:ph type="title"/>
          </p:nvPr>
        </p:nvSpPr>
        <p:spPr>
          <a:xfrm>
            <a:off x="459740" y="331673"/>
            <a:ext cx="72009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SPI</a:t>
            </a:r>
            <a:endParaRPr sz="3200">
              <a:latin typeface="Georgia"/>
              <a:ea typeface="Georgia"/>
              <a:cs typeface="Georgia"/>
              <a:sym typeface="Georgia"/>
            </a:endParaRPr>
          </a:p>
        </p:txBody>
      </p:sp>
      <p:sp>
        <p:nvSpPr>
          <p:cNvPr id="435" name="Google Shape;435;p45"/>
          <p:cNvSpPr txBox="1"/>
          <p:nvPr/>
        </p:nvSpPr>
        <p:spPr>
          <a:xfrm>
            <a:off x="307340" y="1493265"/>
            <a:ext cx="1666239" cy="330835"/>
          </a:xfrm>
          <a:prstGeom prst="rect">
            <a:avLst/>
          </a:prstGeom>
          <a:noFill/>
          <a:ln>
            <a:noFill/>
          </a:ln>
        </p:spPr>
        <p:txBody>
          <a:bodyPr anchorCtr="0" anchor="t" bIns="0" lIns="0" spcFirstLastPara="1" rIns="0" wrap="square" tIns="13325">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What is SPI?</a:t>
            </a:r>
            <a:endParaRPr sz="2000">
              <a:solidFill>
                <a:schemeClr val="dk1"/>
              </a:solidFill>
              <a:latin typeface="Calibri"/>
              <a:ea typeface="Calibri"/>
              <a:cs typeface="Calibri"/>
              <a:sym typeface="Calibri"/>
            </a:endParaRPr>
          </a:p>
        </p:txBody>
      </p:sp>
      <p:sp>
        <p:nvSpPr>
          <p:cNvPr id="436" name="Google Shape;436;p45"/>
          <p:cNvSpPr txBox="1"/>
          <p:nvPr/>
        </p:nvSpPr>
        <p:spPr>
          <a:xfrm>
            <a:off x="764540" y="1950847"/>
            <a:ext cx="2261870" cy="330835"/>
          </a:xfrm>
          <a:prstGeom prst="rect">
            <a:avLst/>
          </a:prstGeom>
          <a:noFill/>
          <a:ln>
            <a:noFill/>
          </a:ln>
        </p:spPr>
        <p:txBody>
          <a:bodyPr anchorCtr="0" anchor="t" bIns="0" lIns="0" spcFirstLastPara="1" rIns="0" wrap="square" tIns="13325">
            <a:spAutoFit/>
          </a:bodyPr>
          <a:lstStyle/>
          <a:p>
            <a:pPr indent="-343535" lvl="0" marL="355600" marR="0" rtl="0" algn="l">
              <a:lnSpc>
                <a:spcPct val="10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Serial	Peripheral</a:t>
            </a:r>
            <a:endParaRPr sz="2000">
              <a:solidFill>
                <a:schemeClr val="dk1"/>
              </a:solidFill>
              <a:latin typeface="Calibri"/>
              <a:ea typeface="Calibri"/>
              <a:cs typeface="Calibri"/>
              <a:sym typeface="Calibri"/>
            </a:endParaRPr>
          </a:p>
        </p:txBody>
      </p:sp>
      <p:sp>
        <p:nvSpPr>
          <p:cNvPr id="437" name="Google Shape;437;p45"/>
          <p:cNvSpPr txBox="1"/>
          <p:nvPr/>
        </p:nvSpPr>
        <p:spPr>
          <a:xfrm>
            <a:off x="3263010" y="1950847"/>
            <a:ext cx="5495925" cy="33083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2000">
                <a:solidFill>
                  <a:schemeClr val="dk1"/>
                </a:solidFill>
                <a:latin typeface="Calibri"/>
                <a:ea typeface="Calibri"/>
                <a:cs typeface="Calibri"/>
                <a:sym typeface="Calibri"/>
              </a:rPr>
              <a:t>Interface	(SPI)	bus	is	a	synchronous	serial</a:t>
            </a:r>
            <a:endParaRPr sz="2000">
              <a:solidFill>
                <a:schemeClr val="dk1"/>
              </a:solidFill>
              <a:latin typeface="Calibri"/>
              <a:ea typeface="Calibri"/>
              <a:cs typeface="Calibri"/>
              <a:sym typeface="Calibri"/>
            </a:endParaRPr>
          </a:p>
        </p:txBody>
      </p:sp>
      <p:sp>
        <p:nvSpPr>
          <p:cNvPr id="438" name="Google Shape;438;p45"/>
          <p:cNvSpPr txBox="1"/>
          <p:nvPr>
            <p:ph idx="1" type="body"/>
          </p:nvPr>
        </p:nvSpPr>
        <p:spPr>
          <a:xfrm>
            <a:off x="764540" y="2256256"/>
            <a:ext cx="7997190" cy="1854835"/>
          </a:xfrm>
          <a:prstGeom prst="rect">
            <a:avLst/>
          </a:prstGeom>
          <a:noFill/>
          <a:ln>
            <a:noFill/>
          </a:ln>
        </p:spPr>
        <p:txBody>
          <a:bodyPr anchorCtr="0" anchor="t" bIns="0" lIns="0" spcFirstLastPara="1" rIns="0" wrap="square" tIns="12700">
            <a:spAutoFit/>
          </a:bodyPr>
          <a:lstStyle/>
          <a:p>
            <a:pPr indent="0" lvl="0" marL="355600" marR="5080" rtl="0" algn="l">
              <a:lnSpc>
                <a:spcPct val="150000"/>
              </a:lnSpc>
              <a:spcBef>
                <a:spcPts val="0"/>
              </a:spcBef>
              <a:spcAft>
                <a:spcPts val="0"/>
              </a:spcAft>
              <a:buNone/>
            </a:pPr>
            <a:r>
              <a:rPr lang="en-US"/>
              <a:t>communication	interface	specification	used	for	short	distance  communication.</a:t>
            </a:r>
            <a:endParaRPr/>
          </a:p>
          <a:p>
            <a:pPr indent="-343535" lvl="0" marL="355600" marR="6350" rtl="0" algn="l">
              <a:lnSpc>
                <a:spcPct val="180000"/>
              </a:lnSpc>
              <a:spcBef>
                <a:spcPts val="320"/>
              </a:spcBef>
              <a:spcAft>
                <a:spcPts val="0"/>
              </a:spcAft>
              <a:buClr>
                <a:schemeClr val="dk1"/>
              </a:buClr>
              <a:buSzPts val="2000"/>
              <a:buFont typeface="Arial"/>
              <a:buChar char="•"/>
            </a:pPr>
            <a:r>
              <a:rPr lang="en-US"/>
              <a:t>The SPI bus can operate with a single master device and with one or more  slave devices.</a:t>
            </a:r>
            <a:endParaRPr/>
          </a:p>
        </p:txBody>
      </p:sp>
      <p:sp>
        <p:nvSpPr>
          <p:cNvPr id="439" name="Google Shape;439;p45"/>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46"/>
          <p:cNvPicPr preferRelativeResize="0"/>
          <p:nvPr/>
        </p:nvPicPr>
        <p:blipFill rotWithShape="1">
          <a:blip r:embed="rId3">
            <a:alphaModFix/>
          </a:blip>
          <a:srcRect b="0" l="0" r="0" t="0"/>
          <a:stretch/>
        </p:blipFill>
        <p:spPr>
          <a:xfrm>
            <a:off x="0" y="1222394"/>
            <a:ext cx="7010400" cy="5635606"/>
          </a:xfrm>
          <a:prstGeom prst="rect">
            <a:avLst/>
          </a:prstGeom>
          <a:noFill/>
          <a:ln>
            <a:noFill/>
          </a:ln>
        </p:spPr>
      </p:pic>
      <p:sp>
        <p:nvSpPr>
          <p:cNvPr id="445" name="Google Shape;445;p46"/>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47"/>
          <p:cNvPicPr preferRelativeResize="0"/>
          <p:nvPr/>
        </p:nvPicPr>
        <p:blipFill rotWithShape="1">
          <a:blip r:embed="rId3">
            <a:alphaModFix/>
          </a:blip>
          <a:srcRect b="0" l="0" r="0" t="0"/>
          <a:stretch/>
        </p:blipFill>
        <p:spPr>
          <a:xfrm>
            <a:off x="0" y="1205626"/>
            <a:ext cx="6324600" cy="5652374"/>
          </a:xfrm>
          <a:prstGeom prst="rect">
            <a:avLst/>
          </a:prstGeom>
          <a:noFill/>
          <a:ln>
            <a:noFill/>
          </a:ln>
        </p:spPr>
      </p:pic>
      <p:sp>
        <p:nvSpPr>
          <p:cNvPr id="451" name="Google Shape;451;p47"/>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id="456" name="Google Shape;456;p48"/>
          <p:cNvPicPr preferRelativeResize="0"/>
          <p:nvPr/>
        </p:nvPicPr>
        <p:blipFill rotWithShape="1">
          <a:blip r:embed="rId3">
            <a:alphaModFix/>
          </a:blip>
          <a:srcRect b="0" l="0" r="0" t="0"/>
          <a:stretch/>
        </p:blipFill>
        <p:spPr>
          <a:xfrm>
            <a:off x="0" y="1295400"/>
            <a:ext cx="7620000" cy="5543892"/>
          </a:xfrm>
          <a:prstGeom prst="rect">
            <a:avLst/>
          </a:prstGeom>
          <a:noFill/>
          <a:ln>
            <a:noFill/>
          </a:ln>
        </p:spPr>
      </p:pic>
      <p:sp>
        <p:nvSpPr>
          <p:cNvPr id="457" name="Google Shape;457;p48"/>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49"/>
          <p:cNvPicPr preferRelativeResize="0"/>
          <p:nvPr/>
        </p:nvPicPr>
        <p:blipFill rotWithShape="1">
          <a:blip r:embed="rId3">
            <a:alphaModFix/>
          </a:blip>
          <a:srcRect b="0" l="0" r="0" t="0"/>
          <a:stretch/>
        </p:blipFill>
        <p:spPr>
          <a:xfrm>
            <a:off x="30480" y="1219200"/>
            <a:ext cx="6522720" cy="5621050"/>
          </a:xfrm>
          <a:prstGeom prst="rect">
            <a:avLst/>
          </a:prstGeom>
          <a:noFill/>
          <a:ln>
            <a:noFill/>
          </a:ln>
        </p:spPr>
      </p:pic>
      <p:sp>
        <p:nvSpPr>
          <p:cNvPr id="463" name="Google Shape;463;p49"/>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5"/>
          <p:cNvSpPr txBox="1"/>
          <p:nvPr>
            <p:ph type="title"/>
          </p:nvPr>
        </p:nvSpPr>
        <p:spPr>
          <a:xfrm>
            <a:off x="459740" y="333248"/>
            <a:ext cx="7287259" cy="45212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0" lang="en-US" sz="2800">
                <a:solidFill>
                  <a:srgbClr val="FFFFFF"/>
                </a:solidFill>
                <a:latin typeface="Georgia"/>
                <a:ea typeface="Georgia"/>
                <a:cs typeface="Georgia"/>
                <a:sym typeface="Georgia"/>
              </a:rPr>
              <a:t>Embedded systems communication concepts</a:t>
            </a:r>
            <a:endParaRPr sz="2800">
              <a:latin typeface="Georgia"/>
              <a:ea typeface="Georgia"/>
              <a:cs typeface="Georgia"/>
              <a:sym typeface="Georgia"/>
            </a:endParaRPr>
          </a:p>
        </p:txBody>
      </p:sp>
      <p:sp>
        <p:nvSpPr>
          <p:cNvPr id="82" name="Google Shape;82;p5"/>
          <p:cNvSpPr/>
          <p:nvPr/>
        </p:nvSpPr>
        <p:spPr>
          <a:xfrm>
            <a:off x="935355" y="2141220"/>
            <a:ext cx="7092359" cy="340042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 name="Google Shape;83;p5"/>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id="468" name="Google Shape;468;p50"/>
          <p:cNvPicPr preferRelativeResize="0"/>
          <p:nvPr/>
        </p:nvPicPr>
        <p:blipFill rotWithShape="1">
          <a:blip r:embed="rId3">
            <a:alphaModFix/>
          </a:blip>
          <a:srcRect b="0" l="0" r="0" t="0"/>
          <a:stretch/>
        </p:blipFill>
        <p:spPr>
          <a:xfrm>
            <a:off x="30479" y="1143000"/>
            <a:ext cx="8164285" cy="5715000"/>
          </a:xfrm>
          <a:prstGeom prst="rect">
            <a:avLst/>
          </a:prstGeom>
          <a:noFill/>
          <a:ln>
            <a:noFill/>
          </a:ln>
        </p:spPr>
      </p:pic>
      <p:sp>
        <p:nvSpPr>
          <p:cNvPr id="469" name="Google Shape;469;p50"/>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51"/>
          <p:cNvPicPr preferRelativeResize="0"/>
          <p:nvPr/>
        </p:nvPicPr>
        <p:blipFill rotWithShape="1">
          <a:blip r:embed="rId3">
            <a:alphaModFix/>
          </a:blip>
          <a:srcRect b="0" l="0" r="0" t="0"/>
          <a:stretch/>
        </p:blipFill>
        <p:spPr>
          <a:xfrm>
            <a:off x="30480" y="1295399"/>
            <a:ext cx="7513320" cy="5567907"/>
          </a:xfrm>
          <a:prstGeom prst="rect">
            <a:avLst/>
          </a:prstGeom>
          <a:noFill/>
          <a:ln>
            <a:noFill/>
          </a:ln>
        </p:spPr>
      </p:pic>
      <p:sp>
        <p:nvSpPr>
          <p:cNvPr id="475" name="Google Shape;475;p51"/>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id="480" name="Google Shape;480;p52"/>
          <p:cNvPicPr preferRelativeResize="0"/>
          <p:nvPr/>
        </p:nvPicPr>
        <p:blipFill rotWithShape="1">
          <a:blip r:embed="rId3">
            <a:alphaModFix/>
          </a:blip>
          <a:srcRect b="0" l="0" r="0" t="0"/>
          <a:stretch/>
        </p:blipFill>
        <p:spPr>
          <a:xfrm>
            <a:off x="30480" y="1163709"/>
            <a:ext cx="6751320" cy="5679051"/>
          </a:xfrm>
          <a:prstGeom prst="rect">
            <a:avLst/>
          </a:prstGeom>
          <a:noFill/>
          <a:ln>
            <a:noFill/>
          </a:ln>
        </p:spPr>
      </p:pic>
      <p:sp>
        <p:nvSpPr>
          <p:cNvPr id="481" name="Google Shape;481;p52"/>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53"/>
          <p:cNvSpPr txBox="1"/>
          <p:nvPr>
            <p:ph type="title"/>
          </p:nvPr>
        </p:nvSpPr>
        <p:spPr>
          <a:xfrm>
            <a:off x="459740" y="331673"/>
            <a:ext cx="72009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en-US" sz="3200">
                <a:solidFill>
                  <a:srgbClr val="FFFFFF"/>
                </a:solidFill>
                <a:latin typeface="Georgia"/>
                <a:ea typeface="Georgia"/>
                <a:cs typeface="Georgia"/>
                <a:sym typeface="Georgia"/>
              </a:rPr>
              <a:t>SPI</a:t>
            </a:r>
            <a:endParaRPr sz="3200">
              <a:latin typeface="Georgia"/>
              <a:ea typeface="Georgia"/>
              <a:cs typeface="Georgia"/>
              <a:sym typeface="Georgia"/>
            </a:endParaRPr>
          </a:p>
        </p:txBody>
      </p:sp>
      <p:sp>
        <p:nvSpPr>
          <p:cNvPr id="488" name="Google Shape;488;p53"/>
          <p:cNvSpPr txBox="1"/>
          <p:nvPr/>
        </p:nvSpPr>
        <p:spPr>
          <a:xfrm>
            <a:off x="307340" y="1341094"/>
            <a:ext cx="6682740" cy="2312670"/>
          </a:xfrm>
          <a:prstGeom prst="rect">
            <a:avLst/>
          </a:prstGeom>
          <a:noFill/>
          <a:ln>
            <a:noFill/>
          </a:ln>
        </p:spPr>
        <p:txBody>
          <a:bodyPr anchorCtr="0" anchor="t" bIns="0" lIns="0" spcFirstLastPara="1" rIns="0" wrap="square" tIns="165100">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SPI connection</a:t>
            </a:r>
            <a:endParaRPr sz="2000">
              <a:solidFill>
                <a:schemeClr val="dk1"/>
              </a:solidFill>
              <a:latin typeface="Calibri"/>
              <a:ea typeface="Calibri"/>
              <a:cs typeface="Calibri"/>
              <a:sym typeface="Calibri"/>
            </a:endParaRPr>
          </a:p>
          <a:p>
            <a:pPr indent="-343535" lvl="1" marL="812800" marR="0" rtl="0" algn="l">
              <a:lnSpc>
                <a:spcPct val="100000"/>
              </a:lnSpc>
              <a:spcBef>
                <a:spcPts val="120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SCLK : Serial Clock (output from master).</a:t>
            </a:r>
            <a:endParaRPr b="0" i="0" sz="2000" u="none" cap="none" strike="noStrike">
              <a:solidFill>
                <a:schemeClr val="dk1"/>
              </a:solidFill>
              <a:latin typeface="Calibri"/>
              <a:ea typeface="Calibri"/>
              <a:cs typeface="Calibri"/>
              <a:sym typeface="Calibri"/>
            </a:endParaRPr>
          </a:p>
          <a:p>
            <a:pPr indent="-343535" lvl="1" marL="81280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MOSI : Master Output, Slave Input (output from master).</a:t>
            </a:r>
            <a:endParaRPr b="0" i="0" sz="2000" u="none" cap="none" strike="noStrike">
              <a:solidFill>
                <a:schemeClr val="dk1"/>
              </a:solidFill>
              <a:latin typeface="Calibri"/>
              <a:ea typeface="Calibri"/>
              <a:cs typeface="Calibri"/>
              <a:sym typeface="Calibri"/>
            </a:endParaRPr>
          </a:p>
          <a:p>
            <a:pPr indent="-343535" lvl="1" marL="81280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MISO : Master Input, Slave Output (output from slave).</a:t>
            </a:r>
            <a:endParaRPr b="0" i="0" sz="2000" u="none" cap="none" strike="noStrike">
              <a:solidFill>
                <a:schemeClr val="dk1"/>
              </a:solidFill>
              <a:latin typeface="Calibri"/>
              <a:ea typeface="Calibri"/>
              <a:cs typeface="Calibri"/>
              <a:sym typeface="Calibri"/>
            </a:endParaRPr>
          </a:p>
          <a:p>
            <a:pPr indent="-343535" lvl="1" marL="81280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SS : Slave Select (active low, output from master).</a:t>
            </a:r>
            <a:endParaRPr b="0" i="0" sz="2000" u="none" cap="none" strike="noStrike">
              <a:solidFill>
                <a:schemeClr val="dk1"/>
              </a:solidFill>
              <a:latin typeface="Calibri"/>
              <a:ea typeface="Calibri"/>
              <a:cs typeface="Calibri"/>
              <a:sym typeface="Calibri"/>
            </a:endParaRPr>
          </a:p>
        </p:txBody>
      </p:sp>
      <p:sp>
        <p:nvSpPr>
          <p:cNvPr id="489" name="Google Shape;489;p53"/>
          <p:cNvSpPr/>
          <p:nvPr/>
        </p:nvSpPr>
        <p:spPr>
          <a:xfrm>
            <a:off x="609600" y="5973436"/>
            <a:ext cx="756678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rgbClr val="FF0000"/>
                </a:solidFill>
                <a:latin typeface="Calibri"/>
                <a:ea typeface="Calibri"/>
                <a:cs typeface="Calibri"/>
                <a:sym typeface="Calibri"/>
                <a:hlinkClick r:id="rId3">
                  <a:extLst>
                    <a:ext uri="{A12FA001-AC4F-418D-AE19-62706E023703}">
                      <ahyp:hlinkClr val="tx"/>
                    </a:ext>
                  </a:extLst>
                </a:hlinkClick>
              </a:rPr>
              <a:t>https://www.analog.com/media/en/analog-dialogue/volume-52/number-3/introduction-to-spi-interface.pdf</a:t>
            </a:r>
            <a:endParaRPr sz="1800">
              <a:solidFill>
                <a:srgbClr val="FF0000"/>
              </a:solidFill>
              <a:latin typeface="Calibri"/>
              <a:ea typeface="Calibri"/>
              <a:cs typeface="Calibri"/>
              <a:sym typeface="Calibri"/>
            </a:endParaRPr>
          </a:p>
        </p:txBody>
      </p:sp>
      <p:sp>
        <p:nvSpPr>
          <p:cNvPr id="490" name="Google Shape;490;p53"/>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id="491" name="Google Shape;491;p53"/>
          <p:cNvSpPr/>
          <p:nvPr/>
        </p:nvSpPr>
        <p:spPr>
          <a:xfrm>
            <a:off x="819785" y="3964169"/>
            <a:ext cx="50109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B050"/>
                </a:solidFill>
                <a:latin typeface="Calibri"/>
                <a:ea typeface="Calibri"/>
                <a:cs typeface="Calibri"/>
                <a:sym typeface="Calibri"/>
              </a:rPr>
              <a:t>Note: SPI speed rate up 14Mbps, I2C up to 400Kbps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id="496" name="Google Shape;496;p54"/>
          <p:cNvPicPr preferRelativeResize="0"/>
          <p:nvPr/>
        </p:nvPicPr>
        <p:blipFill rotWithShape="1">
          <a:blip r:embed="rId3">
            <a:alphaModFix/>
          </a:blip>
          <a:srcRect b="0" l="0" r="0" t="0"/>
          <a:stretch/>
        </p:blipFill>
        <p:spPr>
          <a:xfrm>
            <a:off x="228600" y="1219200"/>
            <a:ext cx="7162800" cy="5615805"/>
          </a:xfrm>
          <a:prstGeom prst="rect">
            <a:avLst/>
          </a:prstGeom>
          <a:noFill/>
          <a:ln>
            <a:noFill/>
          </a:ln>
        </p:spPr>
      </p:pic>
      <p:sp>
        <p:nvSpPr>
          <p:cNvPr id="497" name="Google Shape;497;p54"/>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id="502" name="Google Shape;502;p55"/>
          <p:cNvPicPr preferRelativeResize="0"/>
          <p:nvPr/>
        </p:nvPicPr>
        <p:blipFill rotWithShape="1">
          <a:blip r:embed="rId3">
            <a:alphaModFix/>
          </a:blip>
          <a:srcRect b="0" l="0" r="0" t="0"/>
          <a:stretch/>
        </p:blipFill>
        <p:spPr>
          <a:xfrm>
            <a:off x="0" y="1295400"/>
            <a:ext cx="7467600" cy="5501280"/>
          </a:xfrm>
          <a:prstGeom prst="rect">
            <a:avLst/>
          </a:prstGeom>
          <a:noFill/>
          <a:ln>
            <a:noFill/>
          </a:ln>
        </p:spPr>
      </p:pic>
      <p:sp>
        <p:nvSpPr>
          <p:cNvPr id="503" name="Google Shape;503;p55"/>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id="508" name="Google Shape;508;p56"/>
          <p:cNvPicPr preferRelativeResize="0"/>
          <p:nvPr/>
        </p:nvPicPr>
        <p:blipFill rotWithShape="1">
          <a:blip r:embed="rId3">
            <a:alphaModFix/>
          </a:blip>
          <a:srcRect b="0" l="0" r="0" t="0"/>
          <a:stretch/>
        </p:blipFill>
        <p:spPr>
          <a:xfrm>
            <a:off x="0" y="1142999"/>
            <a:ext cx="6781800" cy="5691159"/>
          </a:xfrm>
          <a:prstGeom prst="rect">
            <a:avLst/>
          </a:prstGeom>
          <a:noFill/>
          <a:ln>
            <a:noFill/>
          </a:ln>
        </p:spPr>
      </p:pic>
      <p:sp>
        <p:nvSpPr>
          <p:cNvPr id="509" name="Google Shape;509;p56"/>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7"/>
          <p:cNvSpPr txBox="1"/>
          <p:nvPr/>
        </p:nvSpPr>
        <p:spPr>
          <a:xfrm>
            <a:off x="459740" y="331673"/>
            <a:ext cx="720090" cy="51435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3200">
                <a:solidFill>
                  <a:srgbClr val="FFFFFF"/>
                </a:solidFill>
                <a:latin typeface="Georgia"/>
                <a:ea typeface="Georgia"/>
                <a:cs typeface="Georgia"/>
                <a:sym typeface="Georgia"/>
              </a:rPr>
              <a:t>SPI</a:t>
            </a:r>
            <a:endParaRPr sz="3200">
              <a:solidFill>
                <a:schemeClr val="dk1"/>
              </a:solidFill>
              <a:latin typeface="Georgia"/>
              <a:ea typeface="Georgia"/>
              <a:cs typeface="Georgia"/>
              <a:sym typeface="Georgia"/>
            </a:endParaRPr>
          </a:p>
        </p:txBody>
      </p:sp>
      <p:sp>
        <p:nvSpPr>
          <p:cNvPr id="515" name="Google Shape;515;p57"/>
          <p:cNvSpPr txBox="1"/>
          <p:nvPr/>
        </p:nvSpPr>
        <p:spPr>
          <a:xfrm>
            <a:off x="307340" y="1493265"/>
            <a:ext cx="1924685" cy="330835"/>
          </a:xfrm>
          <a:prstGeom prst="rect">
            <a:avLst/>
          </a:prstGeom>
          <a:noFill/>
          <a:ln>
            <a:noFill/>
          </a:ln>
        </p:spPr>
        <p:txBody>
          <a:bodyPr anchorCtr="0" anchor="t" bIns="0" lIns="0" spcFirstLastPara="1" rIns="0" wrap="square" tIns="13325">
            <a:spAutoFit/>
          </a:bodyPr>
          <a:lstStyle/>
          <a:p>
            <a:pPr indent="-342900" lvl="0" marL="355600" marR="0" rtl="0" algn="l">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SPI connection</a:t>
            </a:r>
            <a:endParaRPr sz="2000">
              <a:solidFill>
                <a:schemeClr val="dk1"/>
              </a:solidFill>
              <a:latin typeface="Calibri"/>
              <a:ea typeface="Calibri"/>
              <a:cs typeface="Calibri"/>
              <a:sym typeface="Calibri"/>
            </a:endParaRPr>
          </a:p>
        </p:txBody>
      </p:sp>
      <p:sp>
        <p:nvSpPr>
          <p:cNvPr id="516" name="Google Shape;516;p57"/>
          <p:cNvSpPr/>
          <p:nvPr/>
        </p:nvSpPr>
        <p:spPr>
          <a:xfrm>
            <a:off x="216310" y="2257648"/>
            <a:ext cx="2713538" cy="438536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57"/>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pic>
        <p:nvPicPr>
          <p:cNvPr id="518" name="Google Shape;518;p57"/>
          <p:cNvPicPr preferRelativeResize="0"/>
          <p:nvPr/>
        </p:nvPicPr>
        <p:blipFill rotWithShape="1">
          <a:blip r:embed="rId4">
            <a:alphaModFix/>
          </a:blip>
          <a:srcRect b="0" l="0" r="0" t="0"/>
          <a:stretch/>
        </p:blipFill>
        <p:spPr>
          <a:xfrm>
            <a:off x="5208630" y="1307888"/>
            <a:ext cx="3810000" cy="3152775"/>
          </a:xfrm>
          <a:prstGeom prst="rect">
            <a:avLst/>
          </a:prstGeom>
          <a:noFill/>
          <a:ln>
            <a:noFill/>
          </a:ln>
        </p:spPr>
      </p:pic>
      <p:sp>
        <p:nvSpPr>
          <p:cNvPr id="519" name="Google Shape;519;p57"/>
          <p:cNvSpPr/>
          <p:nvPr/>
        </p:nvSpPr>
        <p:spPr>
          <a:xfrm>
            <a:off x="3276600" y="2118699"/>
            <a:ext cx="2895600"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With Daisy Chain scheme all data sent by the master is shifted into all devices and all data sent from each device is shifted out to the next (shown by red dotted arrow).  For this scheme to work  you have to make sure that each slave uses the clock in the same way and you have to get the right number of bits, so there is more work to do in software.</a:t>
            </a:r>
            <a:endParaRPr sz="18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58"/>
          <p:cNvPicPr preferRelativeResize="0"/>
          <p:nvPr/>
        </p:nvPicPr>
        <p:blipFill rotWithShape="1">
          <a:blip r:embed="rId3">
            <a:alphaModFix/>
          </a:blip>
          <a:srcRect b="0" l="0" r="0" t="0"/>
          <a:stretch/>
        </p:blipFill>
        <p:spPr>
          <a:xfrm>
            <a:off x="76200" y="1143000"/>
            <a:ext cx="6705600" cy="5670176"/>
          </a:xfrm>
          <a:prstGeom prst="rect">
            <a:avLst/>
          </a:prstGeom>
          <a:noFill/>
          <a:ln>
            <a:noFill/>
          </a:ln>
        </p:spPr>
      </p:pic>
      <p:sp>
        <p:nvSpPr>
          <p:cNvPr id="525" name="Google Shape;525;p58"/>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id="530" name="Google Shape;530;p59"/>
          <p:cNvPicPr preferRelativeResize="0"/>
          <p:nvPr/>
        </p:nvPicPr>
        <p:blipFill rotWithShape="1">
          <a:blip r:embed="rId3">
            <a:alphaModFix/>
          </a:blip>
          <a:srcRect b="0" l="0" r="0" t="0"/>
          <a:stretch/>
        </p:blipFill>
        <p:spPr>
          <a:xfrm>
            <a:off x="0" y="1143000"/>
            <a:ext cx="7086600" cy="5721387"/>
          </a:xfrm>
          <a:prstGeom prst="rect">
            <a:avLst/>
          </a:prstGeom>
          <a:noFill/>
          <a:ln>
            <a:noFill/>
          </a:ln>
        </p:spPr>
      </p:pic>
      <p:sp>
        <p:nvSpPr>
          <p:cNvPr id="531" name="Google Shape;531;p59"/>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6"/>
          <p:cNvSpPr txBox="1"/>
          <p:nvPr>
            <p:ph type="title"/>
          </p:nvPr>
        </p:nvSpPr>
        <p:spPr>
          <a:xfrm>
            <a:off x="459740" y="333248"/>
            <a:ext cx="7287259" cy="45212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0" lang="en-US" sz="2800">
                <a:solidFill>
                  <a:srgbClr val="FFFFFF"/>
                </a:solidFill>
                <a:latin typeface="Georgia"/>
                <a:ea typeface="Georgia"/>
                <a:cs typeface="Georgia"/>
                <a:sym typeface="Georgia"/>
              </a:rPr>
              <a:t>Embedded systems communication concepts</a:t>
            </a:r>
            <a:endParaRPr sz="2800">
              <a:latin typeface="Georgia"/>
              <a:ea typeface="Georgia"/>
              <a:cs typeface="Georgia"/>
              <a:sym typeface="Georgia"/>
            </a:endParaRPr>
          </a:p>
        </p:txBody>
      </p:sp>
      <p:sp>
        <p:nvSpPr>
          <p:cNvPr id="89" name="Google Shape;89;p6"/>
          <p:cNvSpPr txBox="1"/>
          <p:nvPr/>
        </p:nvSpPr>
        <p:spPr>
          <a:xfrm>
            <a:off x="307340" y="1341094"/>
            <a:ext cx="8454390" cy="3227070"/>
          </a:xfrm>
          <a:prstGeom prst="rect">
            <a:avLst/>
          </a:prstGeom>
          <a:noFill/>
          <a:ln>
            <a:noFill/>
          </a:ln>
        </p:spPr>
        <p:txBody>
          <a:bodyPr anchorCtr="0" anchor="t" bIns="0" lIns="0" spcFirstLastPara="1" rIns="0" wrap="square" tIns="165100">
            <a:spAutoFit/>
          </a:bodyPr>
          <a:lstStyle/>
          <a:p>
            <a:pPr indent="-342900" lvl="0" marL="355600" marR="0" rtl="0" algn="just">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Synchronous serial communication</a:t>
            </a:r>
            <a:endParaRPr sz="2000">
              <a:solidFill>
                <a:schemeClr val="dk1"/>
              </a:solidFill>
              <a:latin typeface="Calibri"/>
              <a:ea typeface="Calibri"/>
              <a:cs typeface="Calibri"/>
              <a:sym typeface="Calibri"/>
            </a:endParaRPr>
          </a:p>
          <a:p>
            <a:pPr indent="-343535" lvl="1" marL="812800" marR="5080" rtl="0" algn="just">
              <a:lnSpc>
                <a:spcPct val="150000"/>
              </a:lnSpc>
              <a:spcBef>
                <a:spcPts val="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Synchronous serial communication describes a serial communication  protocol in which data is sent in a continuous stream at a constant rate.</a:t>
            </a:r>
            <a:endParaRPr b="0" i="0" sz="2000" u="none" cap="none" strike="noStrike">
              <a:solidFill>
                <a:schemeClr val="dk1"/>
              </a:solidFill>
              <a:latin typeface="Calibri"/>
              <a:ea typeface="Calibri"/>
              <a:cs typeface="Calibri"/>
              <a:sym typeface="Calibri"/>
            </a:endParaRPr>
          </a:p>
          <a:p>
            <a:pPr indent="-343535" lvl="1" marL="812800" marR="5080" rtl="0" algn="just">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Synchronous communication requires that the clocks in the transmitting  and receiving devices are synchronized – running at the same rate – so  the receiver can sample the signal at the same time intervals used by the  transmitter so that there is an extra wire for clock carrying.</a:t>
            </a:r>
            <a:endParaRPr b="0" i="0" sz="2000" u="none" cap="none" strike="noStrike">
              <a:solidFill>
                <a:schemeClr val="dk1"/>
              </a:solidFill>
              <a:latin typeface="Calibri"/>
              <a:ea typeface="Calibri"/>
              <a:cs typeface="Calibri"/>
              <a:sym typeface="Calibri"/>
            </a:endParaRPr>
          </a:p>
        </p:txBody>
      </p:sp>
      <p:sp>
        <p:nvSpPr>
          <p:cNvPr id="90" name="Google Shape;90;p6"/>
          <p:cNvSpPr txBox="1"/>
          <p:nvPr/>
        </p:nvSpPr>
        <p:spPr>
          <a:xfrm>
            <a:off x="762000" y="5105400"/>
            <a:ext cx="2362200" cy="1143000"/>
          </a:xfrm>
          <a:prstGeom prst="rect">
            <a:avLst/>
          </a:prstGeom>
          <a:solidFill>
            <a:srgbClr val="4F81BC"/>
          </a:solidFill>
          <a:ln cap="flat" cmpd="sng" w="25400">
            <a:solidFill>
              <a:srgbClr val="385D89"/>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lnSpc>
                <a:spcPct val="100000"/>
              </a:lnSpc>
              <a:spcBef>
                <a:spcPts val="1240"/>
              </a:spcBef>
              <a:spcAft>
                <a:spcPts val="0"/>
              </a:spcAft>
              <a:buNone/>
            </a:pPr>
            <a:r>
              <a:rPr lang="en-US" sz="1800">
                <a:solidFill>
                  <a:srgbClr val="FFFFFF"/>
                </a:solidFill>
                <a:latin typeface="Calibri"/>
                <a:ea typeface="Calibri"/>
                <a:cs typeface="Calibri"/>
                <a:sym typeface="Calibri"/>
              </a:rPr>
              <a:t>Sender</a:t>
            </a:r>
            <a:endParaRPr sz="1800">
              <a:solidFill>
                <a:schemeClr val="dk1"/>
              </a:solidFill>
              <a:latin typeface="Calibri"/>
              <a:ea typeface="Calibri"/>
              <a:cs typeface="Calibri"/>
              <a:sym typeface="Calibri"/>
            </a:endParaRPr>
          </a:p>
        </p:txBody>
      </p:sp>
      <p:sp>
        <p:nvSpPr>
          <p:cNvPr id="91" name="Google Shape;91;p6"/>
          <p:cNvSpPr txBox="1"/>
          <p:nvPr/>
        </p:nvSpPr>
        <p:spPr>
          <a:xfrm>
            <a:off x="6324600" y="5105400"/>
            <a:ext cx="2362200" cy="1143000"/>
          </a:xfrm>
          <a:prstGeom prst="rect">
            <a:avLst/>
          </a:prstGeom>
          <a:solidFill>
            <a:srgbClr val="4F81BC"/>
          </a:solidFill>
          <a:ln cap="flat" cmpd="sng" w="25400">
            <a:solidFill>
              <a:srgbClr val="385D89"/>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786130" marR="0" rtl="0" algn="l">
              <a:lnSpc>
                <a:spcPct val="100000"/>
              </a:lnSpc>
              <a:spcBef>
                <a:spcPts val="1240"/>
              </a:spcBef>
              <a:spcAft>
                <a:spcPts val="0"/>
              </a:spcAft>
              <a:buNone/>
            </a:pPr>
            <a:r>
              <a:rPr lang="en-US" sz="1800">
                <a:solidFill>
                  <a:srgbClr val="FFFFFF"/>
                </a:solidFill>
                <a:latin typeface="Calibri"/>
                <a:ea typeface="Calibri"/>
                <a:cs typeface="Calibri"/>
                <a:sym typeface="Calibri"/>
              </a:rPr>
              <a:t>Receiver</a:t>
            </a:r>
            <a:endParaRPr sz="1800">
              <a:solidFill>
                <a:schemeClr val="dk1"/>
              </a:solidFill>
              <a:latin typeface="Calibri"/>
              <a:ea typeface="Calibri"/>
              <a:cs typeface="Calibri"/>
              <a:sym typeface="Calibri"/>
            </a:endParaRPr>
          </a:p>
        </p:txBody>
      </p:sp>
      <p:sp>
        <p:nvSpPr>
          <p:cNvPr id="92" name="Google Shape;92;p6"/>
          <p:cNvSpPr/>
          <p:nvPr/>
        </p:nvSpPr>
        <p:spPr>
          <a:xfrm>
            <a:off x="3124200" y="5191505"/>
            <a:ext cx="3201035" cy="132715"/>
          </a:xfrm>
          <a:custGeom>
            <a:rect b="b" l="l" r="r" t="t"/>
            <a:pathLst>
              <a:path extrusionOk="0" h="132714" w="3201035">
                <a:moveTo>
                  <a:pt x="3143862" y="66294"/>
                </a:moveTo>
                <a:lnTo>
                  <a:pt x="3072384" y="107950"/>
                </a:lnTo>
                <a:lnTo>
                  <a:pt x="3070098" y="116713"/>
                </a:lnTo>
                <a:lnTo>
                  <a:pt x="3074035" y="123444"/>
                </a:lnTo>
                <a:lnTo>
                  <a:pt x="3077972" y="130302"/>
                </a:lnTo>
                <a:lnTo>
                  <a:pt x="3086735" y="132588"/>
                </a:lnTo>
                <a:lnTo>
                  <a:pt x="3176134" y="80518"/>
                </a:lnTo>
                <a:lnTo>
                  <a:pt x="3172079" y="80518"/>
                </a:lnTo>
                <a:lnTo>
                  <a:pt x="3172079" y="78613"/>
                </a:lnTo>
                <a:lnTo>
                  <a:pt x="3164966" y="78613"/>
                </a:lnTo>
                <a:lnTo>
                  <a:pt x="3143862" y="66294"/>
                </a:lnTo>
                <a:close/>
              </a:path>
              <a:path extrusionOk="0" h="132714" w="3201035">
                <a:moveTo>
                  <a:pt x="3119276" y="51943"/>
                </a:moveTo>
                <a:lnTo>
                  <a:pt x="0" y="51943"/>
                </a:lnTo>
                <a:lnTo>
                  <a:pt x="0" y="80518"/>
                </a:lnTo>
                <a:lnTo>
                  <a:pt x="3119493" y="80518"/>
                </a:lnTo>
                <a:lnTo>
                  <a:pt x="3143862" y="66294"/>
                </a:lnTo>
                <a:lnTo>
                  <a:pt x="3119276" y="51943"/>
                </a:lnTo>
                <a:close/>
              </a:path>
              <a:path extrusionOk="0" h="132714" w="3201035">
                <a:moveTo>
                  <a:pt x="3175916" y="51943"/>
                </a:moveTo>
                <a:lnTo>
                  <a:pt x="3172079" y="51943"/>
                </a:lnTo>
                <a:lnTo>
                  <a:pt x="3172079" y="80518"/>
                </a:lnTo>
                <a:lnTo>
                  <a:pt x="3176134" y="80518"/>
                </a:lnTo>
                <a:lnTo>
                  <a:pt x="3200527" y="66294"/>
                </a:lnTo>
                <a:lnTo>
                  <a:pt x="3175916" y="51943"/>
                </a:lnTo>
                <a:close/>
              </a:path>
              <a:path extrusionOk="0" h="132714" w="3201035">
                <a:moveTo>
                  <a:pt x="3164966" y="53975"/>
                </a:moveTo>
                <a:lnTo>
                  <a:pt x="3143862" y="66294"/>
                </a:lnTo>
                <a:lnTo>
                  <a:pt x="3164966" y="78613"/>
                </a:lnTo>
                <a:lnTo>
                  <a:pt x="3164966" y="53975"/>
                </a:lnTo>
                <a:close/>
              </a:path>
              <a:path extrusionOk="0" h="132714" w="3201035">
                <a:moveTo>
                  <a:pt x="3172079" y="53975"/>
                </a:moveTo>
                <a:lnTo>
                  <a:pt x="3164966" y="53975"/>
                </a:lnTo>
                <a:lnTo>
                  <a:pt x="3164966" y="78613"/>
                </a:lnTo>
                <a:lnTo>
                  <a:pt x="3172079" y="78613"/>
                </a:lnTo>
                <a:lnTo>
                  <a:pt x="3172079" y="53975"/>
                </a:lnTo>
                <a:close/>
              </a:path>
              <a:path extrusionOk="0" h="132714" w="3201035">
                <a:moveTo>
                  <a:pt x="3086735" y="0"/>
                </a:moveTo>
                <a:lnTo>
                  <a:pt x="3077972" y="2286"/>
                </a:lnTo>
                <a:lnTo>
                  <a:pt x="3074035" y="9144"/>
                </a:lnTo>
                <a:lnTo>
                  <a:pt x="3070098" y="15875"/>
                </a:lnTo>
                <a:lnTo>
                  <a:pt x="3072384" y="24638"/>
                </a:lnTo>
                <a:lnTo>
                  <a:pt x="3143862" y="66294"/>
                </a:lnTo>
                <a:lnTo>
                  <a:pt x="3164966" y="53975"/>
                </a:lnTo>
                <a:lnTo>
                  <a:pt x="3172079" y="53975"/>
                </a:lnTo>
                <a:lnTo>
                  <a:pt x="3172079" y="51943"/>
                </a:lnTo>
                <a:lnTo>
                  <a:pt x="3175916" y="51943"/>
                </a:lnTo>
                <a:lnTo>
                  <a:pt x="308673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6"/>
          <p:cNvSpPr/>
          <p:nvPr/>
        </p:nvSpPr>
        <p:spPr>
          <a:xfrm>
            <a:off x="3124200" y="6029680"/>
            <a:ext cx="3201035" cy="132715"/>
          </a:xfrm>
          <a:custGeom>
            <a:rect b="b" l="l" r="r" t="t"/>
            <a:pathLst>
              <a:path extrusionOk="0" h="132714" w="3201035">
                <a:moveTo>
                  <a:pt x="3143807" y="66319"/>
                </a:moveTo>
                <a:lnTo>
                  <a:pt x="3072384" y="107962"/>
                </a:lnTo>
                <a:lnTo>
                  <a:pt x="3070098" y="116712"/>
                </a:lnTo>
                <a:lnTo>
                  <a:pt x="3077972" y="130340"/>
                </a:lnTo>
                <a:lnTo>
                  <a:pt x="3086735" y="132638"/>
                </a:lnTo>
                <a:lnTo>
                  <a:pt x="3176020" y="80606"/>
                </a:lnTo>
                <a:lnTo>
                  <a:pt x="3172079" y="80606"/>
                </a:lnTo>
                <a:lnTo>
                  <a:pt x="3172079" y="78663"/>
                </a:lnTo>
                <a:lnTo>
                  <a:pt x="3164966" y="78663"/>
                </a:lnTo>
                <a:lnTo>
                  <a:pt x="3143807" y="66319"/>
                </a:lnTo>
                <a:close/>
              </a:path>
              <a:path extrusionOk="0" h="132714" w="3201035">
                <a:moveTo>
                  <a:pt x="3119318" y="52031"/>
                </a:moveTo>
                <a:lnTo>
                  <a:pt x="0" y="52031"/>
                </a:lnTo>
                <a:lnTo>
                  <a:pt x="0" y="80606"/>
                </a:lnTo>
                <a:lnTo>
                  <a:pt x="3119318" y="80606"/>
                </a:lnTo>
                <a:lnTo>
                  <a:pt x="3143807" y="66319"/>
                </a:lnTo>
                <a:lnTo>
                  <a:pt x="3119318" y="52031"/>
                </a:lnTo>
                <a:close/>
              </a:path>
              <a:path extrusionOk="0" h="132714" w="3201035">
                <a:moveTo>
                  <a:pt x="3176020" y="52031"/>
                </a:moveTo>
                <a:lnTo>
                  <a:pt x="3172079" y="52031"/>
                </a:lnTo>
                <a:lnTo>
                  <a:pt x="3172079" y="80606"/>
                </a:lnTo>
                <a:lnTo>
                  <a:pt x="3176020" y="80606"/>
                </a:lnTo>
                <a:lnTo>
                  <a:pt x="3200527" y="66319"/>
                </a:lnTo>
                <a:lnTo>
                  <a:pt x="3176020" y="52031"/>
                </a:lnTo>
                <a:close/>
              </a:path>
              <a:path extrusionOk="0" h="132714" w="3201035">
                <a:moveTo>
                  <a:pt x="3164966" y="53974"/>
                </a:moveTo>
                <a:lnTo>
                  <a:pt x="3143807" y="66319"/>
                </a:lnTo>
                <a:lnTo>
                  <a:pt x="3164966" y="78663"/>
                </a:lnTo>
                <a:lnTo>
                  <a:pt x="3164966" y="53974"/>
                </a:lnTo>
                <a:close/>
              </a:path>
              <a:path extrusionOk="0" h="132714" w="3201035">
                <a:moveTo>
                  <a:pt x="3172079" y="53974"/>
                </a:moveTo>
                <a:lnTo>
                  <a:pt x="3164966" y="53974"/>
                </a:lnTo>
                <a:lnTo>
                  <a:pt x="3164966" y="78663"/>
                </a:lnTo>
                <a:lnTo>
                  <a:pt x="3172079" y="78663"/>
                </a:lnTo>
                <a:lnTo>
                  <a:pt x="3172079" y="53974"/>
                </a:lnTo>
                <a:close/>
              </a:path>
              <a:path extrusionOk="0" h="132714" w="3201035">
                <a:moveTo>
                  <a:pt x="3086735" y="0"/>
                </a:moveTo>
                <a:lnTo>
                  <a:pt x="3077972" y="2298"/>
                </a:lnTo>
                <a:lnTo>
                  <a:pt x="3070098" y="15925"/>
                </a:lnTo>
                <a:lnTo>
                  <a:pt x="3072384" y="24676"/>
                </a:lnTo>
                <a:lnTo>
                  <a:pt x="3143807" y="66319"/>
                </a:lnTo>
                <a:lnTo>
                  <a:pt x="3164966" y="53974"/>
                </a:lnTo>
                <a:lnTo>
                  <a:pt x="3172079" y="53974"/>
                </a:lnTo>
                <a:lnTo>
                  <a:pt x="3172079" y="52031"/>
                </a:lnTo>
                <a:lnTo>
                  <a:pt x="3176020" y="52031"/>
                </a:lnTo>
                <a:lnTo>
                  <a:pt x="308673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6"/>
          <p:cNvSpPr/>
          <p:nvPr/>
        </p:nvSpPr>
        <p:spPr>
          <a:xfrm>
            <a:off x="3124073" y="5610580"/>
            <a:ext cx="3201035" cy="132715"/>
          </a:xfrm>
          <a:custGeom>
            <a:rect b="b" l="l" r="r" t="t"/>
            <a:pathLst>
              <a:path extrusionOk="0" h="132714" w="3201035">
                <a:moveTo>
                  <a:pt x="113791" y="0"/>
                </a:moveTo>
                <a:lnTo>
                  <a:pt x="0" y="66319"/>
                </a:lnTo>
                <a:lnTo>
                  <a:pt x="113791" y="132638"/>
                </a:lnTo>
                <a:lnTo>
                  <a:pt x="122554" y="130340"/>
                </a:lnTo>
                <a:lnTo>
                  <a:pt x="130428" y="116712"/>
                </a:lnTo>
                <a:lnTo>
                  <a:pt x="128142" y="107962"/>
                </a:lnTo>
                <a:lnTo>
                  <a:pt x="81208" y="80606"/>
                </a:lnTo>
                <a:lnTo>
                  <a:pt x="28447" y="80606"/>
                </a:lnTo>
                <a:lnTo>
                  <a:pt x="28447" y="52031"/>
                </a:lnTo>
                <a:lnTo>
                  <a:pt x="81208" y="52031"/>
                </a:lnTo>
                <a:lnTo>
                  <a:pt x="128142" y="24676"/>
                </a:lnTo>
                <a:lnTo>
                  <a:pt x="130428" y="15925"/>
                </a:lnTo>
                <a:lnTo>
                  <a:pt x="122554" y="2298"/>
                </a:lnTo>
                <a:lnTo>
                  <a:pt x="113791" y="0"/>
                </a:lnTo>
                <a:close/>
              </a:path>
              <a:path extrusionOk="0" h="132714" w="3201035">
                <a:moveTo>
                  <a:pt x="81208" y="52031"/>
                </a:moveTo>
                <a:lnTo>
                  <a:pt x="28447" y="52031"/>
                </a:lnTo>
                <a:lnTo>
                  <a:pt x="28447" y="80606"/>
                </a:lnTo>
                <a:lnTo>
                  <a:pt x="81208" y="80606"/>
                </a:lnTo>
                <a:lnTo>
                  <a:pt x="77878" y="78663"/>
                </a:lnTo>
                <a:lnTo>
                  <a:pt x="35559" y="78663"/>
                </a:lnTo>
                <a:lnTo>
                  <a:pt x="35559" y="53974"/>
                </a:lnTo>
                <a:lnTo>
                  <a:pt x="77878" y="53974"/>
                </a:lnTo>
                <a:lnTo>
                  <a:pt x="81208" y="52031"/>
                </a:lnTo>
                <a:close/>
              </a:path>
              <a:path extrusionOk="0" h="132714" w="3201035">
                <a:moveTo>
                  <a:pt x="3200527" y="52031"/>
                </a:moveTo>
                <a:lnTo>
                  <a:pt x="81208" y="52031"/>
                </a:lnTo>
                <a:lnTo>
                  <a:pt x="56719" y="66319"/>
                </a:lnTo>
                <a:lnTo>
                  <a:pt x="81208" y="80606"/>
                </a:lnTo>
                <a:lnTo>
                  <a:pt x="3200527" y="80606"/>
                </a:lnTo>
                <a:lnTo>
                  <a:pt x="3200527" y="52031"/>
                </a:lnTo>
                <a:close/>
              </a:path>
              <a:path extrusionOk="0" h="132714" w="3201035">
                <a:moveTo>
                  <a:pt x="35559" y="53974"/>
                </a:moveTo>
                <a:lnTo>
                  <a:pt x="35559" y="78663"/>
                </a:lnTo>
                <a:lnTo>
                  <a:pt x="56719" y="66319"/>
                </a:lnTo>
                <a:lnTo>
                  <a:pt x="35559" y="53974"/>
                </a:lnTo>
                <a:close/>
              </a:path>
              <a:path extrusionOk="0" h="132714" w="3201035">
                <a:moveTo>
                  <a:pt x="56719" y="66319"/>
                </a:moveTo>
                <a:lnTo>
                  <a:pt x="35559" y="78663"/>
                </a:lnTo>
                <a:lnTo>
                  <a:pt x="77878" y="78663"/>
                </a:lnTo>
                <a:lnTo>
                  <a:pt x="56719" y="66319"/>
                </a:lnTo>
                <a:close/>
              </a:path>
              <a:path extrusionOk="0" h="132714" w="3201035">
                <a:moveTo>
                  <a:pt x="77878" y="53974"/>
                </a:moveTo>
                <a:lnTo>
                  <a:pt x="35559" y="53974"/>
                </a:lnTo>
                <a:lnTo>
                  <a:pt x="56719" y="66319"/>
                </a:lnTo>
                <a:lnTo>
                  <a:pt x="77878" y="539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6"/>
          <p:cNvSpPr txBox="1"/>
          <p:nvPr/>
        </p:nvSpPr>
        <p:spPr>
          <a:xfrm>
            <a:off x="4613528" y="4939665"/>
            <a:ext cx="214629"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Calibri"/>
                <a:ea typeface="Calibri"/>
                <a:cs typeface="Calibri"/>
                <a:sym typeface="Calibri"/>
              </a:rPr>
              <a:t>Tx</a:t>
            </a:r>
            <a:endParaRPr sz="1800">
              <a:solidFill>
                <a:schemeClr val="dk1"/>
              </a:solidFill>
              <a:latin typeface="Calibri"/>
              <a:ea typeface="Calibri"/>
              <a:cs typeface="Calibri"/>
              <a:sym typeface="Calibri"/>
            </a:endParaRPr>
          </a:p>
        </p:txBody>
      </p:sp>
      <p:sp>
        <p:nvSpPr>
          <p:cNvPr id="96" name="Google Shape;96;p6"/>
          <p:cNvSpPr txBox="1"/>
          <p:nvPr/>
        </p:nvSpPr>
        <p:spPr>
          <a:xfrm>
            <a:off x="4651628" y="5248757"/>
            <a:ext cx="399415" cy="805815"/>
          </a:xfrm>
          <a:prstGeom prst="rect">
            <a:avLst/>
          </a:prstGeom>
          <a:noFill/>
          <a:ln>
            <a:noFill/>
          </a:ln>
        </p:spPr>
        <p:txBody>
          <a:bodyPr anchorCtr="0" anchor="t" bIns="0" lIns="0" spcFirstLastPara="1" rIns="0" wrap="square" tIns="12700">
            <a:spAutoFit/>
          </a:bodyPr>
          <a:lstStyle/>
          <a:p>
            <a:pPr indent="0" lvl="0" marL="12700" marR="5080" rtl="0" algn="l">
              <a:lnSpc>
                <a:spcPct val="142200"/>
              </a:lnSpc>
              <a:spcBef>
                <a:spcPts val="0"/>
              </a:spcBef>
              <a:spcAft>
                <a:spcPts val="0"/>
              </a:spcAft>
              <a:buNone/>
            </a:pPr>
            <a:r>
              <a:rPr lang="en-US" sz="1800">
                <a:solidFill>
                  <a:schemeClr val="dk1"/>
                </a:solidFill>
                <a:latin typeface="Calibri"/>
                <a:ea typeface="Calibri"/>
                <a:cs typeface="Calibri"/>
                <a:sym typeface="Calibri"/>
              </a:rPr>
              <a:t>Rx  Clck</a:t>
            </a:r>
            <a:endParaRPr sz="1800">
              <a:solidFill>
                <a:schemeClr val="dk1"/>
              </a:solidFill>
              <a:latin typeface="Calibri"/>
              <a:ea typeface="Calibri"/>
              <a:cs typeface="Calibri"/>
              <a:sym typeface="Calibri"/>
            </a:endParaRPr>
          </a:p>
        </p:txBody>
      </p:sp>
      <p:sp>
        <p:nvSpPr>
          <p:cNvPr id="97" name="Google Shape;97;p6"/>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pic>
        <p:nvPicPr>
          <p:cNvPr id="536" name="Google Shape;536;p60"/>
          <p:cNvPicPr preferRelativeResize="0"/>
          <p:nvPr/>
        </p:nvPicPr>
        <p:blipFill rotWithShape="1">
          <a:blip r:embed="rId3">
            <a:alphaModFix/>
          </a:blip>
          <a:srcRect b="0" l="0" r="0" t="0"/>
          <a:stretch/>
        </p:blipFill>
        <p:spPr>
          <a:xfrm>
            <a:off x="76200" y="1219200"/>
            <a:ext cx="6629400" cy="5627282"/>
          </a:xfrm>
          <a:prstGeom prst="rect">
            <a:avLst/>
          </a:prstGeom>
          <a:noFill/>
          <a:ln>
            <a:noFill/>
          </a:ln>
        </p:spPr>
      </p:pic>
      <p:sp>
        <p:nvSpPr>
          <p:cNvPr id="537" name="Google Shape;537;p60"/>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id="542" name="Google Shape;542;p61"/>
          <p:cNvPicPr preferRelativeResize="0"/>
          <p:nvPr/>
        </p:nvPicPr>
        <p:blipFill rotWithShape="1">
          <a:blip r:embed="rId3">
            <a:alphaModFix/>
          </a:blip>
          <a:srcRect b="0" l="0" r="0" t="0"/>
          <a:stretch/>
        </p:blipFill>
        <p:spPr>
          <a:xfrm>
            <a:off x="15240" y="1066799"/>
            <a:ext cx="6918960" cy="5823799"/>
          </a:xfrm>
          <a:prstGeom prst="rect">
            <a:avLst/>
          </a:prstGeom>
          <a:noFill/>
          <a:ln>
            <a:noFill/>
          </a:ln>
        </p:spPr>
      </p:pic>
      <p:sp>
        <p:nvSpPr>
          <p:cNvPr id="543" name="Google Shape;543;p61"/>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62"/>
          <p:cNvPicPr preferRelativeResize="0"/>
          <p:nvPr/>
        </p:nvPicPr>
        <p:blipFill rotWithShape="1">
          <a:blip r:embed="rId3">
            <a:alphaModFix/>
          </a:blip>
          <a:srcRect b="0" l="0" r="0" t="0"/>
          <a:stretch/>
        </p:blipFill>
        <p:spPr>
          <a:xfrm>
            <a:off x="30480" y="1219200"/>
            <a:ext cx="6827520" cy="5637876"/>
          </a:xfrm>
          <a:prstGeom prst="rect">
            <a:avLst/>
          </a:prstGeom>
          <a:noFill/>
          <a:ln>
            <a:noFill/>
          </a:ln>
        </p:spPr>
      </p:pic>
      <p:sp>
        <p:nvSpPr>
          <p:cNvPr id="549" name="Google Shape;549;p62"/>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63"/>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id="556" name="Google Shape;556;p63"/>
          <p:cNvSpPr/>
          <p:nvPr/>
        </p:nvSpPr>
        <p:spPr>
          <a:xfrm>
            <a:off x="734499" y="457200"/>
            <a:ext cx="361592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Modes of Transmission </a:t>
            </a:r>
            <a:endParaRPr/>
          </a:p>
        </p:txBody>
      </p:sp>
      <p:pic>
        <p:nvPicPr>
          <p:cNvPr descr="https://www.allaboutcircuits.com/uploads/articles/Hughes_TechnicalArticles_SPI51.gif" id="557" name="Google Shape;557;p63"/>
          <p:cNvPicPr preferRelativeResize="0"/>
          <p:nvPr/>
        </p:nvPicPr>
        <p:blipFill rotWithShape="1">
          <a:blip r:embed="rId3">
            <a:alphaModFix/>
          </a:blip>
          <a:srcRect b="0" l="0" r="0" t="0"/>
          <a:stretch/>
        </p:blipFill>
        <p:spPr>
          <a:xfrm>
            <a:off x="457200" y="3426738"/>
            <a:ext cx="6667500" cy="3038476"/>
          </a:xfrm>
          <a:prstGeom prst="rect">
            <a:avLst/>
          </a:prstGeom>
          <a:noFill/>
          <a:ln>
            <a:noFill/>
          </a:ln>
        </p:spPr>
      </p:pic>
      <p:pic>
        <p:nvPicPr>
          <p:cNvPr descr="https://www.allaboutcircuits.com/uploads/articles/Hughes_TechnicalArticles_SPI45_orig.gif" id="558" name="Google Shape;558;p63"/>
          <p:cNvPicPr preferRelativeResize="0"/>
          <p:nvPr/>
        </p:nvPicPr>
        <p:blipFill rotWithShape="1">
          <a:blip r:embed="rId4">
            <a:alphaModFix/>
          </a:blip>
          <a:srcRect b="0" l="0" r="0" t="0"/>
          <a:stretch/>
        </p:blipFill>
        <p:spPr>
          <a:xfrm>
            <a:off x="685800" y="1905000"/>
            <a:ext cx="6210300" cy="847725"/>
          </a:xfrm>
          <a:prstGeom prst="rect">
            <a:avLst/>
          </a:prstGeom>
          <a:noFill/>
          <a:ln>
            <a:noFill/>
          </a:ln>
        </p:spPr>
      </p:pic>
      <p:sp>
        <p:nvSpPr>
          <p:cNvPr id="559" name="Google Shape;559;p63"/>
          <p:cNvSpPr/>
          <p:nvPr/>
        </p:nvSpPr>
        <p:spPr>
          <a:xfrm>
            <a:off x="152400" y="2752725"/>
            <a:ext cx="8610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0000"/>
                </a:solidFill>
                <a:latin typeface="Calibri"/>
                <a:ea typeface="Calibri"/>
                <a:cs typeface="Calibri"/>
                <a:sym typeface="Calibri"/>
              </a:rPr>
              <a:t>Animation 1 shows data shifted out of Microchip A into Microchip B, and from Microchip B into Microchip A.</a:t>
            </a:r>
            <a:endParaRPr sz="1800">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64"/>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pic>
        <p:nvPicPr>
          <p:cNvPr id="565" name="Google Shape;565;p64"/>
          <p:cNvPicPr preferRelativeResize="0"/>
          <p:nvPr/>
        </p:nvPicPr>
        <p:blipFill rotWithShape="1">
          <a:blip r:embed="rId3">
            <a:alphaModFix/>
          </a:blip>
          <a:srcRect b="0" l="0" r="0" t="0"/>
          <a:stretch/>
        </p:blipFill>
        <p:spPr>
          <a:xfrm>
            <a:off x="0" y="-7961"/>
            <a:ext cx="9144000" cy="3554104"/>
          </a:xfrm>
          <a:prstGeom prst="rect">
            <a:avLst/>
          </a:prstGeom>
          <a:noFill/>
          <a:ln>
            <a:noFill/>
          </a:ln>
        </p:spPr>
      </p:pic>
      <p:pic>
        <p:nvPicPr>
          <p:cNvPr id="566" name="Google Shape;566;p64"/>
          <p:cNvPicPr preferRelativeResize="0"/>
          <p:nvPr/>
        </p:nvPicPr>
        <p:blipFill rotWithShape="1">
          <a:blip r:embed="rId4">
            <a:alphaModFix/>
          </a:blip>
          <a:srcRect b="0" l="0" r="0" t="0"/>
          <a:stretch/>
        </p:blipFill>
        <p:spPr>
          <a:xfrm>
            <a:off x="0" y="3540840"/>
            <a:ext cx="9144000" cy="331716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65"/>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pic>
        <p:nvPicPr>
          <p:cNvPr descr="SPI Example 1" id="573" name="Google Shape;573;p65"/>
          <p:cNvPicPr preferRelativeResize="0"/>
          <p:nvPr/>
        </p:nvPicPr>
        <p:blipFill rotWithShape="1">
          <a:blip r:embed="rId3">
            <a:alphaModFix/>
          </a:blip>
          <a:srcRect b="0" l="0" r="0" t="0"/>
          <a:stretch/>
        </p:blipFill>
        <p:spPr>
          <a:xfrm>
            <a:off x="105866" y="3806813"/>
            <a:ext cx="5577356" cy="2024697"/>
          </a:xfrm>
          <a:prstGeom prst="rect">
            <a:avLst/>
          </a:prstGeom>
          <a:noFill/>
          <a:ln>
            <a:noFill/>
          </a:ln>
        </p:spPr>
      </p:pic>
      <p:pic>
        <p:nvPicPr>
          <p:cNvPr descr="SPI Example 2" id="574" name="Google Shape;574;p65"/>
          <p:cNvPicPr preferRelativeResize="0"/>
          <p:nvPr/>
        </p:nvPicPr>
        <p:blipFill rotWithShape="1">
          <a:blip r:embed="rId4">
            <a:alphaModFix/>
          </a:blip>
          <a:srcRect b="0" l="0" r="0" t="0"/>
          <a:stretch/>
        </p:blipFill>
        <p:spPr>
          <a:xfrm>
            <a:off x="38100" y="1219200"/>
            <a:ext cx="5426766" cy="1981200"/>
          </a:xfrm>
          <a:prstGeom prst="rect">
            <a:avLst/>
          </a:prstGeom>
          <a:noFill/>
          <a:ln>
            <a:noFill/>
          </a:ln>
        </p:spPr>
      </p:pic>
      <p:sp>
        <p:nvSpPr>
          <p:cNvPr id="575" name="Google Shape;575;p65"/>
          <p:cNvSpPr/>
          <p:nvPr/>
        </p:nvSpPr>
        <p:spPr>
          <a:xfrm>
            <a:off x="1066800" y="457200"/>
            <a:ext cx="182774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SPI Modes </a:t>
            </a:r>
            <a:endParaRPr/>
          </a:p>
        </p:txBody>
      </p:sp>
      <p:sp>
        <p:nvSpPr>
          <p:cNvPr id="576" name="Google Shape;576;p65"/>
          <p:cNvSpPr/>
          <p:nvPr/>
        </p:nvSpPr>
        <p:spPr>
          <a:xfrm>
            <a:off x="1646112" y="3254514"/>
            <a:ext cx="260518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Calibri"/>
                <a:ea typeface="Calibri"/>
                <a:cs typeface="Calibri"/>
                <a:sym typeface="Calibri"/>
              </a:rPr>
              <a:t>SPI Mode 0 (0,0) </a:t>
            </a:r>
            <a:endParaRPr/>
          </a:p>
        </p:txBody>
      </p:sp>
      <p:sp>
        <p:nvSpPr>
          <p:cNvPr id="577" name="Google Shape;577;p65"/>
          <p:cNvSpPr/>
          <p:nvPr/>
        </p:nvSpPr>
        <p:spPr>
          <a:xfrm>
            <a:off x="2034303" y="6014477"/>
            <a:ext cx="18288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Calibri"/>
                <a:ea typeface="Calibri"/>
                <a:cs typeface="Calibri"/>
                <a:sym typeface="Calibri"/>
              </a:rPr>
              <a:t>SPI Mode 3  (1,1) </a:t>
            </a:r>
            <a:endParaRPr/>
          </a:p>
        </p:txBody>
      </p:sp>
      <p:sp>
        <p:nvSpPr>
          <p:cNvPr id="578" name="Google Shape;578;p65"/>
          <p:cNvSpPr/>
          <p:nvPr/>
        </p:nvSpPr>
        <p:spPr>
          <a:xfrm>
            <a:off x="5943600" y="4191000"/>
            <a:ext cx="3048000" cy="2585323"/>
          </a:xfrm>
          <a:prstGeom prst="rect">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rgbClr val="404040"/>
              </a:buClr>
              <a:buSzPts val="1800"/>
              <a:buFont typeface="Calibri"/>
              <a:buAutoNum type="arabicPeriod"/>
            </a:pPr>
            <a:r>
              <a:rPr lang="en-US" sz="1800">
                <a:solidFill>
                  <a:srgbClr val="404040"/>
                </a:solidFill>
                <a:latin typeface="Lora"/>
                <a:ea typeface="Lora"/>
                <a:cs typeface="Lora"/>
                <a:sym typeface="Lora"/>
              </a:rPr>
              <a:t>Data appears to be sampled on the rising clock edge.</a:t>
            </a:r>
            <a:endParaRPr/>
          </a:p>
          <a:p>
            <a:pPr indent="-114300" lvl="0" marL="0" marR="0" rtl="0" algn="l">
              <a:spcBef>
                <a:spcPts val="0"/>
              </a:spcBef>
              <a:spcAft>
                <a:spcPts val="0"/>
              </a:spcAft>
              <a:buClr>
                <a:srgbClr val="404040"/>
              </a:buClr>
              <a:buSzPts val="1800"/>
              <a:buFont typeface="Calibri"/>
              <a:buAutoNum type="arabicPeriod"/>
            </a:pPr>
            <a:r>
              <a:rPr lang="en-US" sz="1800">
                <a:solidFill>
                  <a:srgbClr val="404040"/>
                </a:solidFill>
                <a:latin typeface="Lora"/>
                <a:ea typeface="Lora"/>
                <a:cs typeface="Lora"/>
                <a:sym typeface="Lora"/>
              </a:rPr>
              <a:t>To find out what this means for CPHA, we first need to determine CPOL.</a:t>
            </a:r>
            <a:endParaRPr/>
          </a:p>
          <a:p>
            <a:pPr indent="-114300" lvl="0" marL="0" marR="0" rtl="0" algn="l">
              <a:spcBef>
                <a:spcPts val="0"/>
              </a:spcBef>
              <a:spcAft>
                <a:spcPts val="0"/>
              </a:spcAft>
              <a:buClr>
                <a:srgbClr val="404040"/>
              </a:buClr>
              <a:buSzPts val="1800"/>
              <a:buFont typeface="Calibri"/>
              <a:buAutoNum type="arabicPeriod"/>
            </a:pPr>
            <a:r>
              <a:rPr lang="en-US" sz="1800">
                <a:solidFill>
                  <a:srgbClr val="404040"/>
                </a:solidFill>
                <a:latin typeface="Lora"/>
                <a:ea typeface="Lora"/>
                <a:cs typeface="Lora"/>
                <a:sym typeface="Lora"/>
              </a:rPr>
              <a:t>CPOL appears to be 1 (idle high).</a:t>
            </a:r>
            <a:endParaRPr/>
          </a:p>
          <a:p>
            <a:pPr indent="-114300" lvl="0" marL="0" marR="0" rtl="0" algn="l">
              <a:spcBef>
                <a:spcPts val="0"/>
              </a:spcBef>
              <a:spcAft>
                <a:spcPts val="0"/>
              </a:spcAft>
              <a:buClr>
                <a:srgbClr val="404040"/>
              </a:buClr>
              <a:buSzPts val="1800"/>
              <a:buFont typeface="Calibri"/>
              <a:buAutoNum type="arabicPeriod"/>
            </a:pPr>
            <a:r>
              <a:rPr lang="en-US" sz="1800">
                <a:solidFill>
                  <a:srgbClr val="404040"/>
                </a:solidFill>
                <a:latin typeface="Lora"/>
                <a:ea typeface="Lora"/>
                <a:cs typeface="Lora"/>
                <a:sym typeface="Lora"/>
              </a:rPr>
              <a:t>Therefore, CPHA is 1 (second edge).</a:t>
            </a:r>
            <a:endParaRPr b="0" i="0" sz="1800">
              <a:solidFill>
                <a:srgbClr val="404040"/>
              </a:solidFill>
              <a:latin typeface="Lora"/>
              <a:ea typeface="Lora"/>
              <a:cs typeface="Lora"/>
              <a:sym typeface="Lora"/>
            </a:endParaRPr>
          </a:p>
        </p:txBody>
      </p:sp>
      <p:sp>
        <p:nvSpPr>
          <p:cNvPr id="579" name="Google Shape;579;p65"/>
          <p:cNvSpPr/>
          <p:nvPr/>
        </p:nvSpPr>
        <p:spPr>
          <a:xfrm>
            <a:off x="5642906" y="1228299"/>
            <a:ext cx="3490290" cy="2308324"/>
          </a:xfrm>
          <a:prstGeom prst="rect">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rgbClr val="404040"/>
              </a:buClr>
              <a:buSzPts val="1800"/>
              <a:buFont typeface="Calibri"/>
              <a:buAutoNum type="arabicPeriod"/>
            </a:pPr>
            <a:r>
              <a:rPr lang="en-US" sz="1800">
                <a:solidFill>
                  <a:srgbClr val="404040"/>
                </a:solidFill>
                <a:latin typeface="Lora"/>
                <a:ea typeface="Lora"/>
                <a:cs typeface="Lora"/>
                <a:sym typeface="Lora"/>
              </a:rPr>
              <a:t>Data appears to be sampled on the rising clock edge, just as before.</a:t>
            </a:r>
            <a:endParaRPr/>
          </a:p>
          <a:p>
            <a:pPr indent="-114300" lvl="0" marL="0" marR="0" rtl="0" algn="l">
              <a:spcBef>
                <a:spcPts val="0"/>
              </a:spcBef>
              <a:spcAft>
                <a:spcPts val="0"/>
              </a:spcAft>
              <a:buClr>
                <a:srgbClr val="404040"/>
              </a:buClr>
              <a:buSzPts val="1800"/>
              <a:buFont typeface="Calibri"/>
              <a:buAutoNum type="arabicPeriod"/>
            </a:pPr>
            <a:r>
              <a:rPr lang="en-US" sz="1800">
                <a:solidFill>
                  <a:srgbClr val="404040"/>
                </a:solidFill>
                <a:latin typeface="Lora"/>
                <a:ea typeface="Lora"/>
                <a:cs typeface="Lora"/>
                <a:sym typeface="Lora"/>
              </a:rPr>
              <a:t>To find out what this means for CPHA, we first need to determine CPOL.</a:t>
            </a:r>
            <a:endParaRPr/>
          </a:p>
          <a:p>
            <a:pPr indent="-114300" lvl="0" marL="0" marR="0" rtl="0" algn="l">
              <a:spcBef>
                <a:spcPts val="0"/>
              </a:spcBef>
              <a:spcAft>
                <a:spcPts val="0"/>
              </a:spcAft>
              <a:buClr>
                <a:srgbClr val="404040"/>
              </a:buClr>
              <a:buSzPts val="1800"/>
              <a:buFont typeface="Calibri"/>
              <a:buAutoNum type="arabicPeriod"/>
            </a:pPr>
            <a:r>
              <a:rPr lang="en-US" sz="1800">
                <a:solidFill>
                  <a:srgbClr val="404040"/>
                </a:solidFill>
                <a:latin typeface="Lora"/>
                <a:ea typeface="Lora"/>
                <a:cs typeface="Lora"/>
                <a:sym typeface="Lora"/>
              </a:rPr>
              <a:t>CPOL appears to be 0 (idle low).</a:t>
            </a:r>
            <a:endParaRPr/>
          </a:p>
          <a:p>
            <a:pPr indent="-114300" lvl="0" marL="0" marR="0" rtl="0" algn="l">
              <a:spcBef>
                <a:spcPts val="0"/>
              </a:spcBef>
              <a:spcAft>
                <a:spcPts val="0"/>
              </a:spcAft>
              <a:buClr>
                <a:srgbClr val="404040"/>
              </a:buClr>
              <a:buSzPts val="1800"/>
              <a:buFont typeface="Calibri"/>
              <a:buAutoNum type="arabicPeriod"/>
            </a:pPr>
            <a:r>
              <a:rPr lang="en-US" sz="1800">
                <a:solidFill>
                  <a:srgbClr val="404040"/>
                </a:solidFill>
                <a:latin typeface="Lora"/>
                <a:ea typeface="Lora"/>
                <a:cs typeface="Lora"/>
                <a:sym typeface="Lora"/>
              </a:rPr>
              <a:t>Therefore, CPHA is 0 (first edge).</a:t>
            </a:r>
            <a:endParaRPr b="0" i="0" sz="1800">
              <a:solidFill>
                <a:srgbClr val="404040"/>
              </a:solidFill>
              <a:latin typeface="Lora"/>
              <a:ea typeface="Lora"/>
              <a:cs typeface="Lora"/>
              <a:sym typeface="Lora"/>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66"/>
          <p:cNvSpPr txBox="1"/>
          <p:nvPr>
            <p:ph type="title"/>
          </p:nvPr>
        </p:nvSpPr>
        <p:spPr>
          <a:xfrm>
            <a:off x="460755" y="1514601"/>
            <a:ext cx="8222488" cy="14814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585" name="Google Shape;585;p66"/>
          <p:cNvSpPr txBox="1"/>
          <p:nvPr>
            <p:ph idx="1" type="body"/>
          </p:nvPr>
        </p:nvSpPr>
        <p:spPr>
          <a:xfrm>
            <a:off x="764540" y="2256256"/>
            <a:ext cx="7997190" cy="185483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586" name="Google Shape;586;p66"/>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pic>
        <p:nvPicPr>
          <p:cNvPr id="587" name="Google Shape;587;p66"/>
          <p:cNvPicPr preferRelativeResize="0"/>
          <p:nvPr/>
        </p:nvPicPr>
        <p:blipFill rotWithShape="1">
          <a:blip r:embed="rId3">
            <a:alphaModFix/>
          </a:blip>
          <a:srcRect b="0" l="0" r="0" t="0"/>
          <a:stretch/>
        </p:blipFill>
        <p:spPr>
          <a:xfrm>
            <a:off x="30480" y="210361"/>
            <a:ext cx="9113520" cy="569733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67"/>
          <p:cNvSpPr txBox="1"/>
          <p:nvPr>
            <p:ph type="title"/>
          </p:nvPr>
        </p:nvSpPr>
        <p:spPr>
          <a:xfrm>
            <a:off x="460755" y="1514601"/>
            <a:ext cx="8222488" cy="14814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593" name="Google Shape;593;p67"/>
          <p:cNvSpPr txBox="1"/>
          <p:nvPr>
            <p:ph idx="1" type="body"/>
          </p:nvPr>
        </p:nvSpPr>
        <p:spPr>
          <a:xfrm>
            <a:off x="764540" y="2256256"/>
            <a:ext cx="7997190" cy="185483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594" name="Google Shape;594;p67"/>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pic>
        <p:nvPicPr>
          <p:cNvPr descr="Bits that are sampled on the rising edge of the clock cycle are shifted out on the falling edge of the clock cycle, and vice versa." id="595" name="Google Shape;595;p67"/>
          <p:cNvPicPr preferRelativeResize="0"/>
          <p:nvPr/>
        </p:nvPicPr>
        <p:blipFill rotWithShape="1">
          <a:blip r:embed="rId3">
            <a:alphaModFix/>
          </a:blip>
          <a:srcRect b="0" l="0" r="0" t="0"/>
          <a:stretch/>
        </p:blipFill>
        <p:spPr>
          <a:xfrm>
            <a:off x="152400" y="1219200"/>
            <a:ext cx="8019492" cy="51054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8"/>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pic>
        <p:nvPicPr>
          <p:cNvPr id="602" name="Google Shape;602;p68"/>
          <p:cNvPicPr preferRelativeResize="0"/>
          <p:nvPr/>
        </p:nvPicPr>
        <p:blipFill rotWithShape="1">
          <a:blip r:embed="rId3">
            <a:alphaModFix/>
          </a:blip>
          <a:srcRect b="0" l="0" r="0" t="0"/>
          <a:stretch/>
        </p:blipFill>
        <p:spPr>
          <a:xfrm>
            <a:off x="76200" y="1219200"/>
            <a:ext cx="5105400" cy="1930704"/>
          </a:xfrm>
          <a:prstGeom prst="rect">
            <a:avLst/>
          </a:prstGeom>
          <a:noFill/>
          <a:ln>
            <a:noFill/>
          </a:ln>
        </p:spPr>
      </p:pic>
      <p:sp>
        <p:nvSpPr>
          <p:cNvPr id="603" name="Google Shape;603;p68"/>
          <p:cNvSpPr/>
          <p:nvPr/>
        </p:nvSpPr>
        <p:spPr>
          <a:xfrm>
            <a:off x="914400" y="457200"/>
            <a:ext cx="20671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Shift Registers </a:t>
            </a:r>
            <a:endParaRPr/>
          </a:p>
        </p:txBody>
      </p:sp>
      <p:pic>
        <p:nvPicPr>
          <p:cNvPr id="604" name="Google Shape;604;p68"/>
          <p:cNvPicPr preferRelativeResize="0"/>
          <p:nvPr/>
        </p:nvPicPr>
        <p:blipFill rotWithShape="1">
          <a:blip r:embed="rId4">
            <a:alphaModFix/>
          </a:blip>
          <a:srcRect b="0" l="0" r="0" t="0"/>
          <a:stretch/>
        </p:blipFill>
        <p:spPr>
          <a:xfrm>
            <a:off x="4571980" y="3428992"/>
            <a:ext cx="39" cy="15"/>
          </a:xfrm>
          <a:prstGeom prst="rect">
            <a:avLst/>
          </a:prstGeom>
          <a:noFill/>
          <a:ln>
            <a:noFill/>
          </a:ln>
        </p:spPr>
      </p:pic>
      <p:pic>
        <p:nvPicPr>
          <p:cNvPr id="605" name="Google Shape;605;p68"/>
          <p:cNvPicPr preferRelativeResize="0"/>
          <p:nvPr/>
        </p:nvPicPr>
        <p:blipFill rotWithShape="1">
          <a:blip r:embed="rId5">
            <a:alphaModFix/>
          </a:blip>
          <a:srcRect b="0" l="0" r="0" t="0"/>
          <a:stretch/>
        </p:blipFill>
        <p:spPr>
          <a:xfrm>
            <a:off x="5410200" y="1676400"/>
            <a:ext cx="3486150" cy="1243802"/>
          </a:xfrm>
          <a:prstGeom prst="rect">
            <a:avLst/>
          </a:prstGeom>
          <a:noFill/>
          <a:ln>
            <a:noFill/>
          </a:ln>
        </p:spPr>
      </p:pic>
      <p:sp>
        <p:nvSpPr>
          <p:cNvPr id="606" name="Google Shape;606;p68"/>
          <p:cNvSpPr/>
          <p:nvPr/>
        </p:nvSpPr>
        <p:spPr>
          <a:xfrm>
            <a:off x="6634543" y="2889495"/>
            <a:ext cx="10374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74HC595</a:t>
            </a:r>
            <a:endParaRPr/>
          </a:p>
        </p:txBody>
      </p:sp>
      <p:pic>
        <p:nvPicPr>
          <p:cNvPr id="607" name="Google Shape;607;p68"/>
          <p:cNvPicPr preferRelativeResize="0"/>
          <p:nvPr/>
        </p:nvPicPr>
        <p:blipFill rotWithShape="1">
          <a:blip r:embed="rId6">
            <a:alphaModFix/>
          </a:blip>
          <a:srcRect b="0" l="0" r="0" t="0"/>
          <a:stretch/>
        </p:blipFill>
        <p:spPr>
          <a:xfrm>
            <a:off x="5257531" y="3276600"/>
            <a:ext cx="3668389" cy="2950896"/>
          </a:xfrm>
          <a:prstGeom prst="rect">
            <a:avLst/>
          </a:prstGeom>
          <a:noFill/>
          <a:ln>
            <a:noFill/>
          </a:ln>
        </p:spPr>
      </p:pic>
      <p:pic>
        <p:nvPicPr>
          <p:cNvPr id="608" name="Google Shape;608;p68"/>
          <p:cNvPicPr preferRelativeResize="0"/>
          <p:nvPr/>
        </p:nvPicPr>
        <p:blipFill rotWithShape="1">
          <a:blip r:embed="rId7">
            <a:alphaModFix/>
          </a:blip>
          <a:srcRect b="0" l="0" r="0" t="0"/>
          <a:stretch/>
        </p:blipFill>
        <p:spPr>
          <a:xfrm>
            <a:off x="3581400" y="3672838"/>
            <a:ext cx="1877352" cy="2138995"/>
          </a:xfrm>
          <a:prstGeom prst="rect">
            <a:avLst/>
          </a:prstGeom>
          <a:noFill/>
          <a:ln>
            <a:noFill/>
          </a:ln>
        </p:spPr>
      </p:pic>
      <p:sp>
        <p:nvSpPr>
          <p:cNvPr id="609" name="Google Shape;609;p68"/>
          <p:cNvSpPr/>
          <p:nvPr/>
        </p:nvSpPr>
        <p:spPr>
          <a:xfrm>
            <a:off x="135841" y="3581400"/>
            <a:ext cx="3428499"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666666"/>
                </a:solidFill>
                <a:latin typeface="Lato"/>
                <a:ea typeface="Lato"/>
                <a:cs typeface="Lato"/>
                <a:sym typeface="Lato"/>
              </a:rPr>
              <a:t>The </a:t>
            </a:r>
            <a:r>
              <a:rPr lang="en-US" sz="1800" u="sng">
                <a:solidFill>
                  <a:srgbClr val="1E73BE"/>
                </a:solidFill>
                <a:latin typeface="Lato"/>
                <a:ea typeface="Lato"/>
                <a:cs typeface="Lato"/>
                <a:sym typeface="Lato"/>
                <a:hlinkClick r:id="rId8">
                  <a:extLst>
                    <a:ext uri="{A12FA001-AC4F-418D-AE19-62706E023703}">
                      <ahyp:hlinkClr val="tx"/>
                    </a:ext>
                  </a:extLst>
                </a:hlinkClick>
              </a:rPr>
              <a:t>74HC575</a:t>
            </a:r>
            <a:r>
              <a:rPr lang="en-US" sz="1800">
                <a:solidFill>
                  <a:srgbClr val="666666"/>
                </a:solidFill>
                <a:latin typeface="Lato"/>
                <a:ea typeface="Lato"/>
                <a:cs typeface="Lato"/>
                <a:sym typeface="Lato"/>
              </a:rPr>
              <a:t> is an 8-stage serial shift register that also has an internal storage register. The storage register buffers the output data and can be clocked independently of the shift register. This prevents the data from changing while it is being loaded.</a:t>
            </a:r>
            <a:endParaRPr sz="18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69"/>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pic>
        <p:nvPicPr>
          <p:cNvPr descr="Shift register LED array" id="616" name="Google Shape;616;p69"/>
          <p:cNvPicPr preferRelativeResize="0"/>
          <p:nvPr/>
        </p:nvPicPr>
        <p:blipFill rotWithShape="1">
          <a:blip r:embed="rId3">
            <a:alphaModFix/>
          </a:blip>
          <a:srcRect b="0" l="0" r="0" t="0"/>
          <a:stretch/>
        </p:blipFill>
        <p:spPr>
          <a:xfrm>
            <a:off x="381000" y="1171688"/>
            <a:ext cx="7620000" cy="3181350"/>
          </a:xfrm>
          <a:prstGeom prst="rect">
            <a:avLst/>
          </a:prstGeom>
          <a:noFill/>
          <a:ln>
            <a:noFill/>
          </a:ln>
        </p:spPr>
      </p:pic>
      <p:sp>
        <p:nvSpPr>
          <p:cNvPr id="617" name="Google Shape;617;p69"/>
          <p:cNvSpPr/>
          <p:nvPr/>
        </p:nvSpPr>
        <p:spPr>
          <a:xfrm>
            <a:off x="879279" y="609600"/>
            <a:ext cx="363657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Use SPI to interface with sensors </a:t>
            </a:r>
            <a:endParaRPr/>
          </a:p>
        </p:txBody>
      </p:sp>
      <p:pic>
        <p:nvPicPr>
          <p:cNvPr id="618" name="Google Shape;618;p69"/>
          <p:cNvPicPr preferRelativeResize="0"/>
          <p:nvPr/>
        </p:nvPicPr>
        <p:blipFill rotWithShape="1">
          <a:blip r:embed="rId4">
            <a:alphaModFix/>
          </a:blip>
          <a:srcRect b="0" l="0" r="0" t="0"/>
          <a:stretch/>
        </p:blipFill>
        <p:spPr>
          <a:xfrm>
            <a:off x="381000" y="4353038"/>
            <a:ext cx="3258262" cy="2309403"/>
          </a:xfrm>
          <a:prstGeom prst="rect">
            <a:avLst/>
          </a:prstGeom>
          <a:noFill/>
          <a:ln>
            <a:noFill/>
          </a:ln>
        </p:spPr>
      </p:pic>
      <p:pic>
        <p:nvPicPr>
          <p:cNvPr id="619" name="Google Shape;619;p69"/>
          <p:cNvPicPr preferRelativeResize="0"/>
          <p:nvPr/>
        </p:nvPicPr>
        <p:blipFill rotWithShape="1">
          <a:blip r:embed="rId5">
            <a:alphaModFix/>
          </a:blip>
          <a:srcRect b="0" l="0" r="0" t="0"/>
          <a:stretch/>
        </p:blipFill>
        <p:spPr>
          <a:xfrm>
            <a:off x="3419503" y="4509814"/>
            <a:ext cx="5216666" cy="1995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7"/>
          <p:cNvSpPr txBox="1"/>
          <p:nvPr>
            <p:ph type="title"/>
          </p:nvPr>
        </p:nvSpPr>
        <p:spPr>
          <a:xfrm>
            <a:off x="459740" y="333248"/>
            <a:ext cx="7287259" cy="45212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0" lang="en-US" sz="2800">
                <a:solidFill>
                  <a:srgbClr val="FFFFFF"/>
                </a:solidFill>
                <a:latin typeface="Georgia"/>
                <a:ea typeface="Georgia"/>
                <a:cs typeface="Georgia"/>
                <a:sym typeface="Georgia"/>
              </a:rPr>
              <a:t>Embedded systems communication concepts</a:t>
            </a:r>
            <a:endParaRPr sz="2800">
              <a:latin typeface="Georgia"/>
              <a:ea typeface="Georgia"/>
              <a:cs typeface="Georgia"/>
              <a:sym typeface="Georgia"/>
            </a:endParaRPr>
          </a:p>
        </p:txBody>
      </p:sp>
      <p:sp>
        <p:nvSpPr>
          <p:cNvPr id="103" name="Google Shape;103;p7"/>
          <p:cNvSpPr txBox="1"/>
          <p:nvPr/>
        </p:nvSpPr>
        <p:spPr>
          <a:xfrm>
            <a:off x="307340" y="1341094"/>
            <a:ext cx="8453755" cy="4142104"/>
          </a:xfrm>
          <a:prstGeom prst="rect">
            <a:avLst/>
          </a:prstGeom>
          <a:noFill/>
          <a:ln>
            <a:noFill/>
          </a:ln>
        </p:spPr>
        <p:txBody>
          <a:bodyPr anchorCtr="0" anchor="t" bIns="0" lIns="0" spcFirstLastPara="1" rIns="0" wrap="square" tIns="165100">
            <a:spAutoFit/>
          </a:bodyPr>
          <a:lstStyle/>
          <a:p>
            <a:pPr indent="-342900" lvl="0" marL="355600" marR="0" rtl="0" algn="just">
              <a:lnSpc>
                <a:spcPct val="100000"/>
              </a:lnSpc>
              <a:spcBef>
                <a:spcPts val="0"/>
              </a:spcBef>
              <a:spcAft>
                <a:spcPts val="0"/>
              </a:spcAft>
              <a:buClr>
                <a:srgbClr val="C00000"/>
              </a:buClr>
              <a:buSzPts val="2000"/>
              <a:buFont typeface="Noto Sans Symbols"/>
              <a:buChar char="⮚"/>
            </a:pPr>
            <a:r>
              <a:rPr b="1" lang="en-US" sz="2000">
                <a:solidFill>
                  <a:srgbClr val="C00000"/>
                </a:solidFill>
                <a:latin typeface="Calibri"/>
                <a:ea typeface="Calibri"/>
                <a:cs typeface="Calibri"/>
                <a:sym typeface="Calibri"/>
              </a:rPr>
              <a:t>Asynchronous serial communication</a:t>
            </a:r>
            <a:endParaRPr sz="2000">
              <a:solidFill>
                <a:schemeClr val="dk1"/>
              </a:solidFill>
              <a:latin typeface="Calibri"/>
              <a:ea typeface="Calibri"/>
              <a:cs typeface="Calibri"/>
              <a:sym typeface="Calibri"/>
            </a:endParaRPr>
          </a:p>
          <a:p>
            <a:pPr indent="-343535" lvl="1" marL="812800" marR="5080" rtl="0" algn="just">
              <a:lnSpc>
                <a:spcPct val="150000"/>
              </a:lnSpc>
              <a:spcBef>
                <a:spcPts val="5"/>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Asynchronous serial communication is a form serial communication in  which the communicating endpoints' interfaces are not continuously  synchronized by a common clock signal.</a:t>
            </a:r>
            <a:endParaRPr b="0" i="0" sz="2000" u="none" cap="none" strike="noStrike">
              <a:solidFill>
                <a:schemeClr val="dk1"/>
              </a:solidFill>
              <a:latin typeface="Calibri"/>
              <a:ea typeface="Calibri"/>
              <a:cs typeface="Calibri"/>
              <a:sym typeface="Calibri"/>
            </a:endParaRPr>
          </a:p>
          <a:p>
            <a:pPr indent="-343535" lvl="1" marL="812800" marR="5080" rtl="0" algn="just">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Instead of a common synchronization signal, the data stream contains  synchronization information in form of start and stop signals, before and  after each unit of transmission, respectively. The start signal prepares the  receiver for arrival of data and the stop signal resets its state to enable</a:t>
            </a:r>
            <a:endParaRPr b="0" i="0" sz="2000" u="none" cap="none" strike="noStrike">
              <a:solidFill>
                <a:schemeClr val="dk1"/>
              </a:solidFill>
              <a:latin typeface="Calibri"/>
              <a:ea typeface="Calibri"/>
              <a:cs typeface="Calibri"/>
              <a:sym typeface="Calibri"/>
            </a:endParaRPr>
          </a:p>
          <a:p>
            <a:pPr indent="0" lvl="0" marL="812800" marR="0" rtl="0" algn="just">
              <a:lnSpc>
                <a:spcPct val="100000"/>
              </a:lnSpc>
              <a:spcBef>
                <a:spcPts val="1200"/>
              </a:spcBef>
              <a:spcAft>
                <a:spcPts val="0"/>
              </a:spcAft>
              <a:buNone/>
            </a:pPr>
            <a:r>
              <a:rPr lang="en-US" sz="2000">
                <a:solidFill>
                  <a:schemeClr val="dk1"/>
                </a:solidFill>
                <a:latin typeface="Calibri"/>
                <a:ea typeface="Calibri"/>
                <a:cs typeface="Calibri"/>
                <a:sym typeface="Calibri"/>
              </a:rPr>
              <a:t>triggering of a new sequence.</a:t>
            </a:r>
            <a:endParaRPr sz="2000">
              <a:solidFill>
                <a:schemeClr val="dk1"/>
              </a:solidFill>
              <a:latin typeface="Calibri"/>
              <a:ea typeface="Calibri"/>
              <a:cs typeface="Calibri"/>
              <a:sym typeface="Calibri"/>
            </a:endParaRPr>
          </a:p>
        </p:txBody>
      </p:sp>
      <p:sp>
        <p:nvSpPr>
          <p:cNvPr id="104" name="Google Shape;104;p7"/>
          <p:cNvSpPr txBox="1"/>
          <p:nvPr/>
        </p:nvSpPr>
        <p:spPr>
          <a:xfrm>
            <a:off x="762000" y="5638798"/>
            <a:ext cx="2362200" cy="1143000"/>
          </a:xfrm>
          <a:prstGeom prst="rect">
            <a:avLst/>
          </a:prstGeom>
          <a:solidFill>
            <a:srgbClr val="4F81BC"/>
          </a:solidFill>
          <a:ln cap="flat" cmpd="sng" w="25400">
            <a:solidFill>
              <a:srgbClr val="385D89"/>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lnSpc>
                <a:spcPct val="100000"/>
              </a:lnSpc>
              <a:spcBef>
                <a:spcPts val="1240"/>
              </a:spcBef>
              <a:spcAft>
                <a:spcPts val="0"/>
              </a:spcAft>
              <a:buNone/>
            </a:pPr>
            <a:r>
              <a:rPr lang="en-US" sz="1800">
                <a:solidFill>
                  <a:srgbClr val="FFFFFF"/>
                </a:solidFill>
                <a:latin typeface="Calibri"/>
                <a:ea typeface="Calibri"/>
                <a:cs typeface="Calibri"/>
                <a:sym typeface="Calibri"/>
              </a:rPr>
              <a:t>Sender</a:t>
            </a:r>
            <a:endParaRPr sz="1800">
              <a:solidFill>
                <a:schemeClr val="dk1"/>
              </a:solidFill>
              <a:latin typeface="Calibri"/>
              <a:ea typeface="Calibri"/>
              <a:cs typeface="Calibri"/>
              <a:sym typeface="Calibri"/>
            </a:endParaRPr>
          </a:p>
        </p:txBody>
      </p:sp>
      <p:sp>
        <p:nvSpPr>
          <p:cNvPr id="105" name="Google Shape;105;p7"/>
          <p:cNvSpPr txBox="1"/>
          <p:nvPr/>
        </p:nvSpPr>
        <p:spPr>
          <a:xfrm>
            <a:off x="6324600" y="5638798"/>
            <a:ext cx="2362200" cy="1143000"/>
          </a:xfrm>
          <a:prstGeom prst="rect">
            <a:avLst/>
          </a:prstGeom>
          <a:solidFill>
            <a:srgbClr val="4F81BC"/>
          </a:solidFill>
          <a:ln cap="flat" cmpd="sng" w="25400">
            <a:solidFill>
              <a:srgbClr val="385D89"/>
            </a:solidFill>
            <a:prstDash val="solid"/>
            <a:round/>
            <a:headEnd len="sm" w="sm" type="none"/>
            <a:tailEnd len="sm" w="sm" type="none"/>
          </a:ln>
        </p:spPr>
        <p:txBody>
          <a:bodyPr anchorCtr="0" anchor="t" bIns="0" lIns="0" spcFirstLastPara="1" rIns="0" wrap="square" tIns="0">
            <a:spAutoFit/>
          </a:bodyPr>
          <a:lstStyle/>
          <a:p>
            <a:pPr indent="0" lvl="0" marL="0" marR="0" rtl="0" algn="l">
              <a:lnSpc>
                <a:spcPct val="10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786130" marR="0" rtl="0" algn="l">
              <a:lnSpc>
                <a:spcPct val="100000"/>
              </a:lnSpc>
              <a:spcBef>
                <a:spcPts val="1240"/>
              </a:spcBef>
              <a:spcAft>
                <a:spcPts val="0"/>
              </a:spcAft>
              <a:buNone/>
            </a:pPr>
            <a:r>
              <a:rPr lang="en-US" sz="1800">
                <a:solidFill>
                  <a:srgbClr val="FFFFFF"/>
                </a:solidFill>
                <a:latin typeface="Calibri"/>
                <a:ea typeface="Calibri"/>
                <a:cs typeface="Calibri"/>
                <a:sym typeface="Calibri"/>
              </a:rPr>
              <a:t>Receiver</a:t>
            </a:r>
            <a:endParaRPr sz="1800">
              <a:solidFill>
                <a:schemeClr val="dk1"/>
              </a:solidFill>
              <a:latin typeface="Calibri"/>
              <a:ea typeface="Calibri"/>
              <a:cs typeface="Calibri"/>
              <a:sym typeface="Calibri"/>
            </a:endParaRPr>
          </a:p>
        </p:txBody>
      </p:sp>
      <p:sp>
        <p:nvSpPr>
          <p:cNvPr id="106" name="Google Shape;106;p7"/>
          <p:cNvSpPr/>
          <p:nvPr/>
        </p:nvSpPr>
        <p:spPr>
          <a:xfrm>
            <a:off x="3124200" y="5953480"/>
            <a:ext cx="3201035" cy="132715"/>
          </a:xfrm>
          <a:custGeom>
            <a:rect b="b" l="l" r="r" t="t"/>
            <a:pathLst>
              <a:path extrusionOk="0" h="132714" w="3201035">
                <a:moveTo>
                  <a:pt x="3143807" y="66319"/>
                </a:moveTo>
                <a:lnTo>
                  <a:pt x="3072384" y="107962"/>
                </a:lnTo>
                <a:lnTo>
                  <a:pt x="3070098" y="116712"/>
                </a:lnTo>
                <a:lnTo>
                  <a:pt x="3077972" y="130340"/>
                </a:lnTo>
                <a:lnTo>
                  <a:pt x="3086735" y="132638"/>
                </a:lnTo>
                <a:lnTo>
                  <a:pt x="3176020" y="80606"/>
                </a:lnTo>
                <a:lnTo>
                  <a:pt x="3172079" y="80606"/>
                </a:lnTo>
                <a:lnTo>
                  <a:pt x="3172079" y="78663"/>
                </a:lnTo>
                <a:lnTo>
                  <a:pt x="3164966" y="78663"/>
                </a:lnTo>
                <a:lnTo>
                  <a:pt x="3143807" y="66319"/>
                </a:lnTo>
                <a:close/>
              </a:path>
              <a:path extrusionOk="0" h="132714" w="3201035">
                <a:moveTo>
                  <a:pt x="3119318" y="52031"/>
                </a:moveTo>
                <a:lnTo>
                  <a:pt x="0" y="52031"/>
                </a:lnTo>
                <a:lnTo>
                  <a:pt x="0" y="80606"/>
                </a:lnTo>
                <a:lnTo>
                  <a:pt x="3119318" y="80606"/>
                </a:lnTo>
                <a:lnTo>
                  <a:pt x="3143807" y="66319"/>
                </a:lnTo>
                <a:lnTo>
                  <a:pt x="3119318" y="52031"/>
                </a:lnTo>
                <a:close/>
              </a:path>
              <a:path extrusionOk="0" h="132714" w="3201035">
                <a:moveTo>
                  <a:pt x="3176020" y="52031"/>
                </a:moveTo>
                <a:lnTo>
                  <a:pt x="3172079" y="52031"/>
                </a:lnTo>
                <a:lnTo>
                  <a:pt x="3172079" y="80606"/>
                </a:lnTo>
                <a:lnTo>
                  <a:pt x="3176020" y="80606"/>
                </a:lnTo>
                <a:lnTo>
                  <a:pt x="3200527" y="66319"/>
                </a:lnTo>
                <a:lnTo>
                  <a:pt x="3176020" y="52031"/>
                </a:lnTo>
                <a:close/>
              </a:path>
              <a:path extrusionOk="0" h="132714" w="3201035">
                <a:moveTo>
                  <a:pt x="3164966" y="53974"/>
                </a:moveTo>
                <a:lnTo>
                  <a:pt x="3143807" y="66319"/>
                </a:lnTo>
                <a:lnTo>
                  <a:pt x="3164966" y="78663"/>
                </a:lnTo>
                <a:lnTo>
                  <a:pt x="3164966" y="53974"/>
                </a:lnTo>
                <a:close/>
              </a:path>
              <a:path extrusionOk="0" h="132714" w="3201035">
                <a:moveTo>
                  <a:pt x="3172079" y="53974"/>
                </a:moveTo>
                <a:lnTo>
                  <a:pt x="3164966" y="53974"/>
                </a:lnTo>
                <a:lnTo>
                  <a:pt x="3164966" y="78663"/>
                </a:lnTo>
                <a:lnTo>
                  <a:pt x="3172079" y="78663"/>
                </a:lnTo>
                <a:lnTo>
                  <a:pt x="3172079" y="53974"/>
                </a:lnTo>
                <a:close/>
              </a:path>
              <a:path extrusionOk="0" h="132714" w="3201035">
                <a:moveTo>
                  <a:pt x="3086735" y="0"/>
                </a:moveTo>
                <a:lnTo>
                  <a:pt x="3077972" y="2298"/>
                </a:lnTo>
                <a:lnTo>
                  <a:pt x="3070098" y="15925"/>
                </a:lnTo>
                <a:lnTo>
                  <a:pt x="3072384" y="24676"/>
                </a:lnTo>
                <a:lnTo>
                  <a:pt x="3143807" y="66319"/>
                </a:lnTo>
                <a:lnTo>
                  <a:pt x="3164966" y="53974"/>
                </a:lnTo>
                <a:lnTo>
                  <a:pt x="3172079" y="53974"/>
                </a:lnTo>
                <a:lnTo>
                  <a:pt x="3172079" y="52031"/>
                </a:lnTo>
                <a:lnTo>
                  <a:pt x="3176020" y="52031"/>
                </a:lnTo>
                <a:lnTo>
                  <a:pt x="308673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7"/>
          <p:cNvSpPr/>
          <p:nvPr/>
        </p:nvSpPr>
        <p:spPr>
          <a:xfrm>
            <a:off x="3124073" y="6372580"/>
            <a:ext cx="3201035" cy="132715"/>
          </a:xfrm>
          <a:custGeom>
            <a:rect b="b" l="l" r="r" t="t"/>
            <a:pathLst>
              <a:path extrusionOk="0" h="132715" w="3201035">
                <a:moveTo>
                  <a:pt x="113791" y="0"/>
                </a:moveTo>
                <a:lnTo>
                  <a:pt x="0" y="66319"/>
                </a:lnTo>
                <a:lnTo>
                  <a:pt x="113791" y="132638"/>
                </a:lnTo>
                <a:lnTo>
                  <a:pt x="122554" y="130340"/>
                </a:lnTo>
                <a:lnTo>
                  <a:pt x="130428" y="116712"/>
                </a:lnTo>
                <a:lnTo>
                  <a:pt x="128142" y="107962"/>
                </a:lnTo>
                <a:lnTo>
                  <a:pt x="81208" y="80606"/>
                </a:lnTo>
                <a:lnTo>
                  <a:pt x="28447" y="80606"/>
                </a:lnTo>
                <a:lnTo>
                  <a:pt x="28447" y="52031"/>
                </a:lnTo>
                <a:lnTo>
                  <a:pt x="81208" y="52031"/>
                </a:lnTo>
                <a:lnTo>
                  <a:pt x="128142" y="24676"/>
                </a:lnTo>
                <a:lnTo>
                  <a:pt x="130428" y="15925"/>
                </a:lnTo>
                <a:lnTo>
                  <a:pt x="122554" y="2298"/>
                </a:lnTo>
                <a:lnTo>
                  <a:pt x="113791" y="0"/>
                </a:lnTo>
                <a:close/>
              </a:path>
              <a:path extrusionOk="0" h="132715" w="3201035">
                <a:moveTo>
                  <a:pt x="81208" y="52031"/>
                </a:moveTo>
                <a:lnTo>
                  <a:pt x="28447" y="52031"/>
                </a:lnTo>
                <a:lnTo>
                  <a:pt x="28447" y="80606"/>
                </a:lnTo>
                <a:lnTo>
                  <a:pt x="81208" y="80606"/>
                </a:lnTo>
                <a:lnTo>
                  <a:pt x="77878" y="78663"/>
                </a:lnTo>
                <a:lnTo>
                  <a:pt x="35559" y="78663"/>
                </a:lnTo>
                <a:lnTo>
                  <a:pt x="35559" y="53974"/>
                </a:lnTo>
                <a:lnTo>
                  <a:pt x="77878" y="53974"/>
                </a:lnTo>
                <a:lnTo>
                  <a:pt x="81208" y="52031"/>
                </a:lnTo>
                <a:close/>
              </a:path>
              <a:path extrusionOk="0" h="132715" w="3201035">
                <a:moveTo>
                  <a:pt x="3200527" y="52031"/>
                </a:moveTo>
                <a:lnTo>
                  <a:pt x="81208" y="52031"/>
                </a:lnTo>
                <a:lnTo>
                  <a:pt x="56719" y="66319"/>
                </a:lnTo>
                <a:lnTo>
                  <a:pt x="81208" y="80606"/>
                </a:lnTo>
                <a:lnTo>
                  <a:pt x="3200527" y="80606"/>
                </a:lnTo>
                <a:lnTo>
                  <a:pt x="3200527" y="52031"/>
                </a:lnTo>
                <a:close/>
              </a:path>
              <a:path extrusionOk="0" h="132715" w="3201035">
                <a:moveTo>
                  <a:pt x="35559" y="53974"/>
                </a:moveTo>
                <a:lnTo>
                  <a:pt x="35559" y="78663"/>
                </a:lnTo>
                <a:lnTo>
                  <a:pt x="56719" y="66319"/>
                </a:lnTo>
                <a:lnTo>
                  <a:pt x="35559" y="53974"/>
                </a:lnTo>
                <a:close/>
              </a:path>
              <a:path extrusionOk="0" h="132715" w="3201035">
                <a:moveTo>
                  <a:pt x="56719" y="66319"/>
                </a:moveTo>
                <a:lnTo>
                  <a:pt x="35559" y="78663"/>
                </a:lnTo>
                <a:lnTo>
                  <a:pt x="77878" y="78663"/>
                </a:lnTo>
                <a:lnTo>
                  <a:pt x="56719" y="66319"/>
                </a:lnTo>
                <a:close/>
              </a:path>
              <a:path extrusionOk="0" h="132715" w="3201035">
                <a:moveTo>
                  <a:pt x="77878" y="53974"/>
                </a:moveTo>
                <a:lnTo>
                  <a:pt x="35559" y="53974"/>
                </a:lnTo>
                <a:lnTo>
                  <a:pt x="56719" y="66319"/>
                </a:lnTo>
                <a:lnTo>
                  <a:pt x="77878" y="53974"/>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7"/>
          <p:cNvSpPr txBox="1"/>
          <p:nvPr/>
        </p:nvSpPr>
        <p:spPr>
          <a:xfrm>
            <a:off x="4613528" y="5701690"/>
            <a:ext cx="214629"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Calibri"/>
                <a:ea typeface="Calibri"/>
                <a:cs typeface="Calibri"/>
                <a:sym typeface="Calibri"/>
              </a:rPr>
              <a:t>Tx</a:t>
            </a:r>
            <a:endParaRPr sz="1800">
              <a:solidFill>
                <a:schemeClr val="dk1"/>
              </a:solidFill>
              <a:latin typeface="Calibri"/>
              <a:ea typeface="Calibri"/>
              <a:cs typeface="Calibri"/>
              <a:sym typeface="Calibri"/>
            </a:endParaRPr>
          </a:p>
        </p:txBody>
      </p:sp>
      <p:sp>
        <p:nvSpPr>
          <p:cNvPr id="109" name="Google Shape;109;p7"/>
          <p:cNvSpPr txBox="1"/>
          <p:nvPr/>
        </p:nvSpPr>
        <p:spPr>
          <a:xfrm>
            <a:off x="4651628" y="6126886"/>
            <a:ext cx="24828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Calibri"/>
                <a:ea typeface="Calibri"/>
                <a:cs typeface="Calibri"/>
                <a:sym typeface="Calibri"/>
              </a:rPr>
              <a:t>Rx</a:t>
            </a:r>
            <a:endParaRPr sz="1800">
              <a:solidFill>
                <a:schemeClr val="dk1"/>
              </a:solidFill>
              <a:latin typeface="Calibri"/>
              <a:ea typeface="Calibri"/>
              <a:cs typeface="Calibri"/>
              <a:sym typeface="Calibri"/>
            </a:endParaRPr>
          </a:p>
        </p:txBody>
      </p:sp>
      <p:sp>
        <p:nvSpPr>
          <p:cNvPr id="110" name="Google Shape;110;p7"/>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70"/>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id="625" name="Google Shape;625;p70"/>
          <p:cNvSpPr/>
          <p:nvPr/>
        </p:nvSpPr>
        <p:spPr>
          <a:xfrm>
            <a:off x="-2583" y="1532254"/>
            <a:ext cx="9372600" cy="46782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
            </a:r>
            <a:r>
              <a:rPr lang="en-US" sz="1400">
                <a:solidFill>
                  <a:schemeClr val="dk1"/>
                </a:solidFill>
                <a:latin typeface="Calibri"/>
                <a:ea typeface="Calibri"/>
                <a:cs typeface="Calibri"/>
                <a:sym typeface="Calibri"/>
              </a:rPr>
              <a:t>include &lt;SPI.h&gt;</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int slaveSelect = 2;</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int delayTime = 50;</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void setup()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pinMode(slaveSelect, OUTPUT);</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SPI.begin();</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SPI.setBitOrder(LSBFIRST);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void loop()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for (int i; i &lt; 256; i++)    //For loop to set data = 0 then increase it by one for every iteration of the loop, when the counter reaches the condition (256) it will be reset</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digitalWrite(slaveSelect, LOW);            //Write our Slave select low to enable the SHift register to begin listening for data</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SPI.transfer(i);                  //Transfer the 8-bit value of data to shift register, remembering that the least significant bit goes first</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digitalWrite(slaveSelect, HIGH</a:t>
            </a:r>
            <a:r>
              <a:rPr lang="en-US" sz="1200">
                <a:solidFill>
                  <a:schemeClr val="dk1"/>
                </a:solidFill>
                <a:latin typeface="Calibri"/>
                <a:ea typeface="Calibri"/>
                <a:cs typeface="Calibri"/>
                <a:sym typeface="Calibri"/>
              </a:rPr>
              <a:t>);        //Once the transfer is complete, set the latch back to high to stop the shift register listening for data</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delay(delayTime);                             //Delay</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71"/>
          <p:cNvSpPr txBox="1"/>
          <p:nvPr>
            <p:ph type="title"/>
          </p:nvPr>
        </p:nvSpPr>
        <p:spPr>
          <a:xfrm>
            <a:off x="460756" y="609600"/>
            <a:ext cx="8222488" cy="307777"/>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0" lang="en-US" sz="2000"/>
              <a:t>SCP1000 Barometric Pressure Sensor Display</a:t>
            </a:r>
            <a:endParaRPr sz="2000"/>
          </a:p>
        </p:txBody>
      </p:sp>
      <p:sp>
        <p:nvSpPr>
          <p:cNvPr id="632" name="Google Shape;632;p71"/>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id="633" name="Google Shape;633;p71"/>
          <p:cNvSpPr/>
          <p:nvPr/>
        </p:nvSpPr>
        <p:spPr>
          <a:xfrm>
            <a:off x="0" y="5750164"/>
            <a:ext cx="9144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val="tx"/>
                    </a:ext>
                  </a:extLst>
                </a:hlinkClick>
              </a:rPr>
              <a:t>https://github.com/atomslabs/ArduinoProjects/blob/master/Using%20SPI%20to%20read%20a%20Barometric%20Pressure%20Sensor</a:t>
            </a:r>
            <a:endParaRPr sz="1800">
              <a:solidFill>
                <a:schemeClr val="dk1"/>
              </a:solidFill>
              <a:latin typeface="Calibri"/>
              <a:ea typeface="Calibri"/>
              <a:cs typeface="Calibri"/>
              <a:sym typeface="Calibri"/>
            </a:endParaRPr>
          </a:p>
        </p:txBody>
      </p:sp>
      <p:sp>
        <p:nvSpPr>
          <p:cNvPr id="634" name="Google Shape;634;p71"/>
          <p:cNvSpPr/>
          <p:nvPr/>
        </p:nvSpPr>
        <p:spPr>
          <a:xfrm>
            <a:off x="72644" y="4903956"/>
            <a:ext cx="8610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a:t>
            </a:r>
            <a:r>
              <a:rPr lang="en-US" sz="1800" u="sng">
                <a:solidFill>
                  <a:schemeClr val="dk1"/>
                </a:solidFill>
                <a:latin typeface="Calibri"/>
                <a:ea typeface="Calibri"/>
                <a:cs typeface="Calibri"/>
                <a:sym typeface="Calibri"/>
                <a:hlinkClick r:id="rId4">
                  <a:extLst>
                    <a:ext uri="{A12FA001-AC4F-418D-AE19-62706E023703}">
                      <ahyp:hlinkClr val="tx"/>
                    </a:ext>
                  </a:extLst>
                </a:hlinkClick>
              </a:rPr>
              <a:t>www.sparkfun.com/datasheets/Components/SCP1000-D01.pdf</a:t>
            </a:r>
            <a:endParaRPr sz="1800">
              <a:solidFill>
                <a:schemeClr val="dk1"/>
              </a:solidFill>
              <a:latin typeface="Calibri"/>
              <a:ea typeface="Calibri"/>
              <a:cs typeface="Calibri"/>
              <a:sym typeface="Calibri"/>
            </a:endParaRPr>
          </a:p>
        </p:txBody>
      </p:sp>
      <p:sp>
        <p:nvSpPr>
          <p:cNvPr id="635" name="Google Shape;635;p71"/>
          <p:cNvSpPr/>
          <p:nvPr/>
        </p:nvSpPr>
        <p:spPr>
          <a:xfrm>
            <a:off x="30480" y="4242414"/>
            <a:ext cx="12076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Data Sheet</a:t>
            </a:r>
            <a:endParaRPr/>
          </a:p>
        </p:txBody>
      </p:sp>
      <p:sp>
        <p:nvSpPr>
          <p:cNvPr id="636" name="Google Shape;636;p71"/>
          <p:cNvSpPr/>
          <p:nvPr/>
        </p:nvSpPr>
        <p:spPr>
          <a:xfrm>
            <a:off x="30480" y="1841231"/>
            <a:ext cx="853084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00"/>
                </a:solidFill>
                <a:latin typeface="MS PGothic"/>
                <a:ea typeface="MS PGothic"/>
                <a:cs typeface="MS PGothic"/>
                <a:sym typeface="MS PGothic"/>
              </a:rPr>
              <a:t>The SCP1000 barometric pressure sensor can read both air pressure and temperature and report them via the SPI connection</a:t>
            </a:r>
            <a:endParaRPr sz="2400">
              <a:solidFill>
                <a:schemeClr val="dk1"/>
              </a:solidFill>
              <a:latin typeface="MS PGothic"/>
              <a:ea typeface="MS PGothic"/>
              <a:cs typeface="MS PGothic"/>
              <a:sym typeface="MS PGothic"/>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72"/>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pic>
        <p:nvPicPr>
          <p:cNvPr id="643" name="Google Shape;643;p72"/>
          <p:cNvPicPr preferRelativeResize="0"/>
          <p:nvPr/>
        </p:nvPicPr>
        <p:blipFill rotWithShape="1">
          <a:blip r:embed="rId3">
            <a:alphaModFix/>
          </a:blip>
          <a:srcRect b="0" l="0" r="0" t="0"/>
          <a:stretch/>
        </p:blipFill>
        <p:spPr>
          <a:xfrm>
            <a:off x="457200" y="4724400"/>
            <a:ext cx="8436682" cy="1292325"/>
          </a:xfrm>
          <a:prstGeom prst="rect">
            <a:avLst/>
          </a:prstGeom>
          <a:noFill/>
          <a:ln>
            <a:noFill/>
          </a:ln>
        </p:spPr>
      </p:pic>
      <p:pic>
        <p:nvPicPr>
          <p:cNvPr id="644" name="Google Shape;644;p72"/>
          <p:cNvPicPr preferRelativeResize="0"/>
          <p:nvPr/>
        </p:nvPicPr>
        <p:blipFill rotWithShape="1">
          <a:blip r:embed="rId4">
            <a:alphaModFix/>
          </a:blip>
          <a:srcRect b="0" l="0" r="0" t="0"/>
          <a:stretch/>
        </p:blipFill>
        <p:spPr>
          <a:xfrm>
            <a:off x="2209800" y="838200"/>
            <a:ext cx="4434435" cy="2144389"/>
          </a:xfrm>
          <a:prstGeom prst="rect">
            <a:avLst/>
          </a:prstGeom>
          <a:noFill/>
          <a:ln>
            <a:noFill/>
          </a:ln>
        </p:spPr>
      </p:pic>
      <p:sp>
        <p:nvSpPr>
          <p:cNvPr id="645" name="Google Shape;645;p72"/>
          <p:cNvSpPr/>
          <p:nvPr/>
        </p:nvSpPr>
        <p:spPr>
          <a:xfrm>
            <a:off x="0" y="2590800"/>
            <a:ext cx="9144000" cy="19082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a:p>
            <a:pPr indent="0" lvl="0" marL="0" marR="0" rtl="0" algn="just">
              <a:spcBef>
                <a:spcPts val="0"/>
              </a:spcBef>
              <a:spcAft>
                <a:spcPts val="0"/>
              </a:spcAft>
              <a:buNone/>
            </a:pPr>
            <a:r>
              <a:rPr lang="en-US" sz="1800">
                <a:solidFill>
                  <a:srgbClr val="000000"/>
                </a:solidFill>
                <a:latin typeface="Arial"/>
                <a:ea typeface="Arial"/>
                <a:cs typeface="Arial"/>
                <a:sym typeface="Arial"/>
              </a:rPr>
              <a:t>Each SPI communication frame contains two or three 8 bit words: the first word defines the register address (6 bits wide, bits [A5:A0]  followed by the type of access (‘0’ = Read or ‘1’ = Write) and one zero bit (bit 0, LSB). The following word(s) contain the data being read or written. The MSB of the words are sent first. Bits from MOSI line are sampled in on the rising edge of SCK and bits to MISO line are latched out on falling edge of SCK. </a:t>
            </a:r>
            <a:endParaRPr/>
          </a:p>
        </p:txBody>
      </p:sp>
      <p:sp>
        <p:nvSpPr>
          <p:cNvPr id="646" name="Google Shape;646;p72"/>
          <p:cNvSpPr/>
          <p:nvPr/>
        </p:nvSpPr>
        <p:spPr>
          <a:xfrm>
            <a:off x="604603" y="499865"/>
            <a:ext cx="1000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SCP1000</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73"/>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pic>
        <p:nvPicPr>
          <p:cNvPr id="653" name="Google Shape;653;p73"/>
          <p:cNvPicPr preferRelativeResize="0"/>
          <p:nvPr/>
        </p:nvPicPr>
        <p:blipFill rotWithShape="1">
          <a:blip r:embed="rId3">
            <a:alphaModFix/>
          </a:blip>
          <a:srcRect b="0" l="0" r="0" t="0"/>
          <a:stretch/>
        </p:blipFill>
        <p:spPr>
          <a:xfrm>
            <a:off x="0" y="1219200"/>
            <a:ext cx="6248400" cy="3810000"/>
          </a:xfrm>
          <a:prstGeom prst="rect">
            <a:avLst/>
          </a:prstGeom>
          <a:noFill/>
          <a:ln>
            <a:noFill/>
          </a:ln>
        </p:spPr>
      </p:pic>
      <p:pic>
        <p:nvPicPr>
          <p:cNvPr descr="The schematic for this tutorial." id="654" name="Google Shape;654;p73"/>
          <p:cNvPicPr preferRelativeResize="0"/>
          <p:nvPr/>
        </p:nvPicPr>
        <p:blipFill rotWithShape="1">
          <a:blip r:embed="rId4">
            <a:alphaModFix/>
          </a:blip>
          <a:srcRect b="0" l="0" r="0" t="0"/>
          <a:stretch/>
        </p:blipFill>
        <p:spPr>
          <a:xfrm>
            <a:off x="5181600" y="1143000"/>
            <a:ext cx="3756786" cy="2999649"/>
          </a:xfrm>
          <a:prstGeom prst="rect">
            <a:avLst/>
          </a:prstGeom>
          <a:noFill/>
          <a:ln>
            <a:noFill/>
          </a:ln>
        </p:spPr>
      </p:pic>
      <p:sp>
        <p:nvSpPr>
          <p:cNvPr id="655" name="Google Shape;655;p73"/>
          <p:cNvSpPr/>
          <p:nvPr/>
        </p:nvSpPr>
        <p:spPr>
          <a:xfrm>
            <a:off x="685800" y="533400"/>
            <a:ext cx="31307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Example of SPI communication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74"/>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id="662" name="Google Shape;662;p74"/>
          <p:cNvSpPr/>
          <p:nvPr/>
        </p:nvSpPr>
        <p:spPr>
          <a:xfrm>
            <a:off x="25020" y="930533"/>
            <a:ext cx="5385179" cy="53245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#include &lt;SPI.h&gt;</a:t>
            </a:r>
            <a:endParaRPr/>
          </a:p>
          <a:p>
            <a:pPr indent="0" lvl="0" marL="0" marR="0" rtl="0" algn="l">
              <a:spcBef>
                <a:spcPts val="0"/>
              </a:spcBef>
              <a:spcAft>
                <a:spcPts val="0"/>
              </a:spcAft>
              <a:buNone/>
            </a:pPr>
            <a:r>
              <a:rPr lang="en-US" sz="1400">
                <a:solidFill>
                  <a:srgbClr val="FF0000"/>
                </a:solidFill>
                <a:latin typeface="Calibri"/>
                <a:ea typeface="Calibri"/>
                <a:cs typeface="Calibri"/>
                <a:sym typeface="Calibri"/>
              </a:rPr>
              <a:t>//Sensor's memory register addresses:</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const int PRESSURE = 0x1F;      </a:t>
            </a:r>
            <a:r>
              <a:rPr lang="en-US" sz="1400">
                <a:solidFill>
                  <a:srgbClr val="FF0000"/>
                </a:solidFill>
                <a:latin typeface="Calibri"/>
                <a:ea typeface="Calibri"/>
                <a:cs typeface="Calibri"/>
                <a:sym typeface="Calibri"/>
              </a:rPr>
              <a:t>//3 most significant bits of pressure</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const int PRESSURE_LSB = 0x20;  </a:t>
            </a:r>
            <a:r>
              <a:rPr lang="en-US" sz="1400">
                <a:solidFill>
                  <a:srgbClr val="FF0000"/>
                </a:solidFill>
                <a:latin typeface="Calibri"/>
                <a:ea typeface="Calibri"/>
                <a:cs typeface="Calibri"/>
                <a:sym typeface="Calibri"/>
              </a:rPr>
              <a:t>//16 least significant bits of pressure</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const int TEMPERATURE = 0x21;   </a:t>
            </a:r>
            <a:r>
              <a:rPr lang="en-US" sz="1400">
                <a:solidFill>
                  <a:srgbClr val="FF0000"/>
                </a:solidFill>
                <a:latin typeface="Calibri"/>
                <a:ea typeface="Calibri"/>
                <a:cs typeface="Calibri"/>
                <a:sym typeface="Calibri"/>
              </a:rPr>
              <a:t>//16 bit temperature reading</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const byte READ = 0b11111100;     </a:t>
            </a:r>
            <a:r>
              <a:rPr lang="en-US" sz="1400">
                <a:solidFill>
                  <a:srgbClr val="FF0000"/>
                </a:solidFill>
                <a:latin typeface="Calibri"/>
                <a:ea typeface="Calibri"/>
                <a:cs typeface="Calibri"/>
                <a:sym typeface="Calibri"/>
              </a:rPr>
              <a:t>// SCP1000's read command</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const byte WRITE = 0b00000010;   </a:t>
            </a:r>
            <a:r>
              <a:rPr lang="en-US" sz="1400">
                <a:solidFill>
                  <a:srgbClr val="FF0000"/>
                </a:solidFill>
                <a:latin typeface="Calibri"/>
                <a:ea typeface="Calibri"/>
                <a:cs typeface="Calibri"/>
                <a:sym typeface="Calibri"/>
              </a:rPr>
              <a:t>// SCP1000's write command</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rgbClr val="FF0000"/>
                </a:solidFill>
                <a:latin typeface="Calibri"/>
                <a:ea typeface="Calibri"/>
                <a:cs typeface="Calibri"/>
                <a:sym typeface="Calibri"/>
              </a:rPr>
              <a:t>// pins used for the connection with the sensor</a:t>
            </a:r>
            <a:endParaRPr/>
          </a:p>
          <a:p>
            <a:pPr indent="0" lvl="0" marL="0" marR="0" rtl="0" algn="l">
              <a:spcBef>
                <a:spcPts val="0"/>
              </a:spcBef>
              <a:spcAft>
                <a:spcPts val="0"/>
              </a:spcAft>
              <a:buNone/>
            </a:pPr>
            <a:r>
              <a:rPr lang="en-US" sz="1400">
                <a:solidFill>
                  <a:srgbClr val="FF0000"/>
                </a:solidFill>
                <a:latin typeface="Calibri"/>
                <a:ea typeface="Calibri"/>
                <a:cs typeface="Calibri"/>
                <a:sym typeface="Calibri"/>
              </a:rPr>
              <a:t>// the other you need are controlled by the SPI library):</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const int dataReadyPin = 6;</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const int chipSelectPin = 7;</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void setup()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Serial.begin(9600);</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r>
              <a:rPr lang="en-US" sz="1400">
                <a:solidFill>
                  <a:srgbClr val="FF0000"/>
                </a:solidFill>
                <a:latin typeface="Calibri"/>
                <a:ea typeface="Calibri"/>
                <a:cs typeface="Calibri"/>
                <a:sym typeface="Calibri"/>
              </a:rPr>
              <a:t>// start the SPI library:</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SPI.begin();</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 initalize the  data ready and chip select pins:</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pinMode(dataReadyPin, INPUT);</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pinMode(chipSelectPin, OUTPUT);</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663" name="Google Shape;663;p74"/>
          <p:cNvSpPr/>
          <p:nvPr/>
        </p:nvSpPr>
        <p:spPr>
          <a:xfrm>
            <a:off x="5334000" y="1295400"/>
            <a:ext cx="3886200" cy="38164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a:t>
            </a:r>
            <a:r>
              <a:rPr lang="en-US" sz="1400">
                <a:solidFill>
                  <a:srgbClr val="FF0000"/>
                </a:solidFill>
                <a:latin typeface="Calibri"/>
                <a:ea typeface="Calibri"/>
                <a:cs typeface="Calibri"/>
                <a:sym typeface="Calibri"/>
              </a:rPr>
              <a:t>Configure SCP1000 for low noise configuration:</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writeRegister(0x02, 0x2D);</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writeRegister(0x01, 0x03);</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writeRegister(0x03, 0x02);</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r>
              <a:rPr lang="en-US" sz="1400">
                <a:solidFill>
                  <a:srgbClr val="FF0000"/>
                </a:solidFill>
                <a:latin typeface="Calibri"/>
                <a:ea typeface="Calibri"/>
                <a:cs typeface="Calibri"/>
                <a:sym typeface="Calibri"/>
              </a:rPr>
              <a:t>// give the sensor time to set up:</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delay(100);</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void loop() {</a:t>
            </a:r>
            <a:endParaRPr/>
          </a:p>
          <a:p>
            <a:pPr indent="0" lvl="0" marL="0" marR="0" rtl="0" algn="l">
              <a:spcBef>
                <a:spcPts val="0"/>
              </a:spcBef>
              <a:spcAft>
                <a:spcPts val="0"/>
              </a:spcAft>
              <a:buNone/>
            </a:pPr>
            <a:r>
              <a:rPr lang="en-US" sz="1400">
                <a:solidFill>
                  <a:srgbClr val="FF0000"/>
                </a:solidFill>
                <a:latin typeface="Calibri"/>
                <a:ea typeface="Calibri"/>
                <a:cs typeface="Calibri"/>
                <a:sym typeface="Calibri"/>
              </a:rPr>
              <a:t>  //Select High Resolution Mode</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writeRegister(0x03, 0x0A);</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r>
              <a:rPr lang="en-US" sz="1400">
                <a:solidFill>
                  <a:srgbClr val="FF0000"/>
                </a:solidFill>
                <a:latin typeface="Calibri"/>
                <a:ea typeface="Calibri"/>
                <a:cs typeface="Calibri"/>
                <a:sym typeface="Calibri"/>
              </a:rPr>
              <a:t>// don't do anything until the data ready pin is high:</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if (digitalRead(dataReadyPin) == HIGH)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//Read the temperature data</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int tempData = readRegister(0x21, 2);</a:t>
            </a:r>
            <a:endParaRPr/>
          </a:p>
        </p:txBody>
      </p:sp>
      <p:sp>
        <p:nvSpPr>
          <p:cNvPr id="664" name="Google Shape;664;p74"/>
          <p:cNvSpPr/>
          <p:nvPr/>
        </p:nvSpPr>
        <p:spPr>
          <a:xfrm>
            <a:off x="5334000" y="5111829"/>
            <a:ext cx="3886200"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r>
              <a:rPr lang="en-US" sz="1400">
                <a:solidFill>
                  <a:srgbClr val="FF0000"/>
                </a:solidFill>
                <a:latin typeface="Calibri"/>
                <a:ea typeface="Calibri"/>
                <a:cs typeface="Calibri"/>
                <a:sym typeface="Calibri"/>
              </a:rPr>
              <a:t>// convert the temperature to celsius and display it:</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float realTemp = (float)tempData / 20.0;</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Serial.print("Temp[C]=");</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Serial.print(realTemp);</a:t>
            </a:r>
            <a:endParaRPr/>
          </a:p>
        </p:txBody>
      </p:sp>
      <p:sp>
        <p:nvSpPr>
          <p:cNvPr id="665" name="Google Shape;665;p74"/>
          <p:cNvSpPr/>
          <p:nvPr/>
        </p:nvSpPr>
        <p:spPr>
          <a:xfrm>
            <a:off x="685800" y="468868"/>
            <a:ext cx="336816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The Code for SCP1000……</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75"/>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id="671" name="Google Shape;671;p75"/>
          <p:cNvSpPr/>
          <p:nvPr/>
        </p:nvSpPr>
        <p:spPr>
          <a:xfrm>
            <a:off x="152400" y="1447800"/>
            <a:ext cx="4572000" cy="33239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//Read the pressure data highest 3 bits:</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byte  pressure_data_high = readRegister(0x1F, 1);</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pressure_data_high &amp;= 0b00000111; //you only needs bits 2 to 0</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r>
              <a:rPr lang="en-US" sz="1400">
                <a:solidFill>
                  <a:srgbClr val="FF0000"/>
                </a:solidFill>
                <a:latin typeface="Calibri"/>
                <a:ea typeface="Calibri"/>
                <a:cs typeface="Calibri"/>
                <a:sym typeface="Calibri"/>
              </a:rPr>
              <a:t>//Read the pressure data lower 16 bits:</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unsigned int pressure_data_low = readRegister(0x20, 2);</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r>
              <a:rPr lang="en-US" sz="1400">
                <a:solidFill>
                  <a:srgbClr val="FF0000"/>
                </a:solidFill>
                <a:latin typeface="Calibri"/>
                <a:ea typeface="Calibri"/>
                <a:cs typeface="Calibri"/>
                <a:sym typeface="Calibri"/>
              </a:rPr>
              <a:t>//combine the two parts into one 19-bit number:</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long pressure = ((pressure_data_high &lt;&lt; 16) | pressure_data_low) / 4;</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r>
              <a:rPr lang="en-US" sz="1400">
                <a:solidFill>
                  <a:srgbClr val="FF0000"/>
                </a:solidFill>
                <a:latin typeface="Calibri"/>
                <a:ea typeface="Calibri"/>
                <a:cs typeface="Calibri"/>
                <a:sym typeface="Calibri"/>
              </a:rPr>
              <a:t>// display the temperature:</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Serial.println("\tPressure [Pa]=" + String(pressure));</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a:t>
            </a:r>
            <a:endParaRPr/>
          </a:p>
        </p:txBody>
      </p:sp>
      <p:sp>
        <p:nvSpPr>
          <p:cNvPr id="672" name="Google Shape;672;p75"/>
          <p:cNvSpPr/>
          <p:nvPr/>
        </p:nvSpPr>
        <p:spPr>
          <a:xfrm>
            <a:off x="4572000" y="1524000"/>
            <a:ext cx="4191000" cy="54476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FF0000"/>
                </a:solidFill>
                <a:latin typeface="Calibri"/>
                <a:ea typeface="Calibri"/>
                <a:cs typeface="Calibri"/>
                <a:sym typeface="Calibri"/>
              </a:rPr>
              <a:t>// SCP1000 expects the register name in the upper 6 bits</a:t>
            </a:r>
            <a:endParaRPr/>
          </a:p>
          <a:p>
            <a:pPr indent="0" lvl="0" marL="0" marR="0" rtl="0" algn="l">
              <a:spcBef>
                <a:spcPts val="0"/>
              </a:spcBef>
              <a:spcAft>
                <a:spcPts val="0"/>
              </a:spcAft>
              <a:buNone/>
            </a:pPr>
            <a:r>
              <a:rPr lang="en-US" sz="1200">
                <a:solidFill>
                  <a:srgbClr val="FF0000"/>
                </a:solidFill>
                <a:latin typeface="Calibri"/>
                <a:ea typeface="Calibri"/>
                <a:cs typeface="Calibri"/>
                <a:sym typeface="Calibri"/>
              </a:rPr>
              <a:t>  // of the byte. So shift the bits left by two bits:</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thisRegister = thisRegister &lt;&lt; 2;</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r>
              <a:rPr lang="en-US" sz="1200">
                <a:solidFill>
                  <a:srgbClr val="FF0000"/>
                </a:solidFill>
                <a:latin typeface="Calibri"/>
                <a:ea typeface="Calibri"/>
                <a:cs typeface="Calibri"/>
                <a:sym typeface="Calibri"/>
              </a:rPr>
              <a:t>// now combine the address and the command into one byte</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byte dataToSend = thisRegister &amp; READ;</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Serial.println(thisRegister, BIN);</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r>
              <a:rPr lang="en-US" sz="1200">
                <a:solidFill>
                  <a:srgbClr val="FF0000"/>
                </a:solidFill>
                <a:latin typeface="Calibri"/>
                <a:ea typeface="Calibri"/>
                <a:cs typeface="Calibri"/>
                <a:sym typeface="Calibri"/>
              </a:rPr>
              <a:t>// take the chip select low to select the device:</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digitalWrite(chipSelectPin, LOW);</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r>
              <a:rPr lang="en-US" sz="1200">
                <a:solidFill>
                  <a:srgbClr val="FF0000"/>
                </a:solidFill>
                <a:latin typeface="Calibri"/>
                <a:ea typeface="Calibri"/>
                <a:cs typeface="Calibri"/>
                <a:sym typeface="Calibri"/>
              </a:rPr>
              <a:t>// send the device the register you want to read:</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SPI.transfer(dataToSend);</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r>
              <a:rPr lang="en-US" sz="1200">
                <a:solidFill>
                  <a:srgbClr val="FF0000"/>
                </a:solidFill>
                <a:latin typeface="Calibri"/>
                <a:ea typeface="Calibri"/>
                <a:cs typeface="Calibri"/>
                <a:sym typeface="Calibri"/>
              </a:rPr>
              <a:t>// send a value of 0 to read the first byte returned:</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result = SPI.transfer(0x00);</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r>
              <a:rPr lang="en-US" sz="1200">
                <a:solidFill>
                  <a:srgbClr val="FF0000"/>
                </a:solidFill>
                <a:latin typeface="Calibri"/>
                <a:ea typeface="Calibri"/>
                <a:cs typeface="Calibri"/>
                <a:sym typeface="Calibri"/>
              </a:rPr>
              <a:t>// decrement the number of bytes left to read:</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bytesToRead--;</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r>
              <a:rPr lang="en-US" sz="1200">
                <a:solidFill>
                  <a:srgbClr val="FF0000"/>
                </a:solidFill>
                <a:latin typeface="Calibri"/>
                <a:ea typeface="Calibri"/>
                <a:cs typeface="Calibri"/>
                <a:sym typeface="Calibri"/>
              </a:rPr>
              <a:t>// if you still have another byte to read:</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if (bytesToRead &gt; 0)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r>
              <a:rPr lang="en-US" sz="1200">
                <a:solidFill>
                  <a:srgbClr val="FF0000"/>
                </a:solidFill>
                <a:latin typeface="Calibri"/>
                <a:ea typeface="Calibri"/>
                <a:cs typeface="Calibri"/>
                <a:sym typeface="Calibri"/>
              </a:rPr>
              <a:t>// shift the first byte left, then get the second byte:</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result = result &lt;&lt; 8;</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inByte = SPI.transfer(0x00);</a:t>
            </a:r>
            <a:endParaRPr/>
          </a:p>
          <a:p>
            <a:pPr indent="0" lvl="0" marL="0" marR="0" rtl="0" algn="l">
              <a:spcBef>
                <a:spcPts val="0"/>
              </a:spcBef>
              <a:spcAft>
                <a:spcPts val="0"/>
              </a:spcAft>
              <a:buNone/>
            </a:pPr>
            <a:r>
              <a:rPr lang="en-US" sz="1200">
                <a:solidFill>
                  <a:srgbClr val="FF0000"/>
                </a:solidFill>
                <a:latin typeface="Calibri"/>
                <a:ea typeface="Calibri"/>
                <a:cs typeface="Calibri"/>
                <a:sym typeface="Calibri"/>
              </a:rPr>
              <a:t>    // combine the byte you just got with the previous one:</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result = result | inByte;</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r>
              <a:rPr lang="en-US" sz="1200">
                <a:solidFill>
                  <a:srgbClr val="FF0000"/>
                </a:solidFill>
                <a:latin typeface="Calibri"/>
                <a:ea typeface="Calibri"/>
                <a:cs typeface="Calibri"/>
                <a:sym typeface="Calibri"/>
              </a:rPr>
              <a:t>// decrement the number of bytes left to read:</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bytesToRead--;</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r>
              <a:rPr lang="en-US" sz="1200">
                <a:solidFill>
                  <a:srgbClr val="FF0000"/>
                </a:solidFill>
                <a:latin typeface="Calibri"/>
                <a:ea typeface="Calibri"/>
                <a:cs typeface="Calibri"/>
                <a:sym typeface="Calibri"/>
              </a:rPr>
              <a:t>// take the chip select high to de-select:</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digitalWrite(chipSelectPin, HIGH);</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r>
              <a:rPr lang="en-US" sz="1200">
                <a:solidFill>
                  <a:srgbClr val="FF0000"/>
                </a:solidFill>
                <a:latin typeface="Calibri"/>
                <a:ea typeface="Calibri"/>
                <a:cs typeface="Calibri"/>
                <a:sym typeface="Calibri"/>
              </a:rPr>
              <a:t>// return the result:</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return (result);</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a:t>
            </a:r>
            <a:endParaRPr/>
          </a:p>
        </p:txBody>
      </p:sp>
      <p:sp>
        <p:nvSpPr>
          <p:cNvPr id="673" name="Google Shape;673;p75"/>
          <p:cNvSpPr/>
          <p:nvPr/>
        </p:nvSpPr>
        <p:spPr>
          <a:xfrm>
            <a:off x="185382" y="5105400"/>
            <a:ext cx="4572000" cy="1600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FF0000"/>
                </a:solidFill>
                <a:latin typeface="Calibri"/>
                <a:ea typeface="Calibri"/>
                <a:cs typeface="Calibri"/>
                <a:sym typeface="Calibri"/>
              </a:rPr>
              <a:t>//Read from or write to register from the SCP1000:</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unsigned int readRegister(byte thisRegister, int bytesToRead)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byte inByte = 0;           </a:t>
            </a:r>
            <a:r>
              <a:rPr lang="en-US" sz="1400">
                <a:solidFill>
                  <a:srgbClr val="FF0000"/>
                </a:solidFill>
                <a:latin typeface="Calibri"/>
                <a:ea typeface="Calibri"/>
                <a:cs typeface="Calibri"/>
                <a:sym typeface="Calibri"/>
              </a:rPr>
              <a:t>// incoming byte from the SPI</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unsigned int result = 0;   </a:t>
            </a:r>
            <a:r>
              <a:rPr lang="en-US" sz="1400">
                <a:solidFill>
                  <a:srgbClr val="FF0000"/>
                </a:solidFill>
                <a:latin typeface="Calibri"/>
                <a:ea typeface="Calibri"/>
                <a:cs typeface="Calibri"/>
                <a:sym typeface="Calibri"/>
              </a:rPr>
              <a:t>// result to return</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Serial.print(thisRegister, BIN);</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Serial.print("\t");</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76"/>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
        <p:nvSpPr>
          <p:cNvPr id="679" name="Google Shape;679;p76"/>
          <p:cNvSpPr/>
          <p:nvPr/>
        </p:nvSpPr>
        <p:spPr>
          <a:xfrm>
            <a:off x="304800" y="1752600"/>
            <a:ext cx="4572000" cy="4462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a:t>
            </a:r>
            <a:r>
              <a:rPr lang="en-US" sz="1400">
                <a:solidFill>
                  <a:srgbClr val="FF0000"/>
                </a:solidFill>
                <a:latin typeface="Calibri"/>
                <a:ea typeface="Calibri"/>
                <a:cs typeface="Calibri"/>
                <a:sym typeface="Calibri"/>
              </a:rPr>
              <a:t>Sends a write command to SCP1000</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void writeRegister(byte thisRegister, byte thisValue)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r>
              <a:rPr lang="en-US" sz="1400">
                <a:solidFill>
                  <a:srgbClr val="FF0000"/>
                </a:solidFill>
                <a:latin typeface="Calibri"/>
                <a:ea typeface="Calibri"/>
                <a:cs typeface="Calibri"/>
                <a:sym typeface="Calibri"/>
              </a:rPr>
              <a:t>// SCP1000 expects the register address in the upper 6 bits</a:t>
            </a:r>
            <a:endParaRPr/>
          </a:p>
          <a:p>
            <a:pPr indent="0" lvl="0" marL="0" marR="0" rtl="0" algn="l">
              <a:spcBef>
                <a:spcPts val="0"/>
              </a:spcBef>
              <a:spcAft>
                <a:spcPts val="0"/>
              </a:spcAft>
              <a:buNone/>
            </a:pPr>
            <a:r>
              <a:rPr lang="en-US" sz="1400">
                <a:solidFill>
                  <a:srgbClr val="FF0000"/>
                </a:solidFill>
                <a:latin typeface="Calibri"/>
                <a:ea typeface="Calibri"/>
                <a:cs typeface="Calibri"/>
                <a:sym typeface="Calibri"/>
              </a:rPr>
              <a:t>  // of the byte. So shift the bits left by two bits:</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thisRegister = thisRegister &lt;&lt; 2;</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r>
              <a:rPr lang="en-US" sz="1400">
                <a:solidFill>
                  <a:srgbClr val="FF0000"/>
                </a:solidFill>
                <a:latin typeface="Calibri"/>
                <a:ea typeface="Calibri"/>
                <a:cs typeface="Calibri"/>
                <a:sym typeface="Calibri"/>
              </a:rPr>
              <a:t>// now combine the register address and the command into one byte:</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byte dataToSend = thisRegister | WRITE;</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r>
              <a:rPr lang="en-US" sz="1400">
                <a:solidFill>
                  <a:srgbClr val="FF0000"/>
                </a:solidFill>
                <a:latin typeface="Calibri"/>
                <a:ea typeface="Calibri"/>
                <a:cs typeface="Calibri"/>
                <a:sym typeface="Calibri"/>
              </a:rPr>
              <a:t>// take the chip select low to select the device:</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digitalWrite(chipSelectPin, LOW);</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SPI.transfer(dataToSend); </a:t>
            </a:r>
            <a:r>
              <a:rPr lang="en-US" sz="1400">
                <a:solidFill>
                  <a:srgbClr val="FF0000"/>
                </a:solidFill>
                <a:latin typeface="Calibri"/>
                <a:ea typeface="Calibri"/>
                <a:cs typeface="Calibri"/>
                <a:sym typeface="Calibri"/>
              </a:rPr>
              <a:t>//Send register location</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SPI.transfer(thisValue);  </a:t>
            </a:r>
            <a:r>
              <a:rPr lang="en-US" sz="1400">
                <a:solidFill>
                  <a:srgbClr val="FF0000"/>
                </a:solidFill>
                <a:latin typeface="Calibri"/>
                <a:ea typeface="Calibri"/>
                <a:cs typeface="Calibri"/>
                <a:sym typeface="Calibri"/>
              </a:rPr>
              <a:t>//Send value to record into register</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r>
              <a:rPr lang="en-US" sz="1400">
                <a:solidFill>
                  <a:srgbClr val="FF0000"/>
                </a:solidFill>
                <a:latin typeface="Calibri"/>
                <a:ea typeface="Calibri"/>
                <a:cs typeface="Calibri"/>
                <a:sym typeface="Calibri"/>
              </a:rPr>
              <a:t>// take the chip select high to de-select:</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digitalWrite(chipSelectPin, HIGH);</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77"/>
          <p:cNvSpPr txBox="1"/>
          <p:nvPr>
            <p:ph type="title"/>
          </p:nvPr>
        </p:nvSpPr>
        <p:spPr>
          <a:xfrm>
            <a:off x="460755" y="1514601"/>
            <a:ext cx="8222488" cy="14814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685" name="Google Shape;685;p77"/>
          <p:cNvSpPr txBox="1"/>
          <p:nvPr>
            <p:ph idx="1" type="body"/>
          </p:nvPr>
        </p:nvSpPr>
        <p:spPr>
          <a:xfrm>
            <a:off x="764540" y="2256256"/>
            <a:ext cx="7997190" cy="185483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686" name="Google Shape;686;p77"/>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pic>
        <p:nvPicPr>
          <p:cNvPr id="687" name="Google Shape;687;p77"/>
          <p:cNvPicPr preferRelativeResize="0"/>
          <p:nvPr/>
        </p:nvPicPr>
        <p:blipFill rotWithShape="1">
          <a:blip r:embed="rId3">
            <a:alphaModFix/>
          </a:blip>
          <a:srcRect b="0" l="0" r="0" t="0"/>
          <a:stretch/>
        </p:blipFill>
        <p:spPr>
          <a:xfrm>
            <a:off x="152400" y="1175347"/>
            <a:ext cx="8991600" cy="4618973"/>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pic>
        <p:nvPicPr>
          <p:cNvPr id="692" name="Google Shape;692;p78"/>
          <p:cNvPicPr preferRelativeResize="0"/>
          <p:nvPr/>
        </p:nvPicPr>
        <p:blipFill rotWithShape="1">
          <a:blip r:embed="rId3">
            <a:alphaModFix/>
          </a:blip>
          <a:srcRect b="0" l="0" r="0" t="0"/>
          <a:stretch/>
        </p:blipFill>
        <p:spPr>
          <a:xfrm>
            <a:off x="30480" y="1219200"/>
            <a:ext cx="7548354" cy="5638800"/>
          </a:xfrm>
          <a:prstGeom prst="rect">
            <a:avLst/>
          </a:prstGeom>
          <a:noFill/>
          <a:ln>
            <a:noFill/>
          </a:ln>
        </p:spPr>
      </p:pic>
      <p:sp>
        <p:nvSpPr>
          <p:cNvPr id="693" name="Google Shape;693;p78"/>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pic>
        <p:nvPicPr>
          <p:cNvPr id="698" name="Google Shape;698;p79"/>
          <p:cNvPicPr preferRelativeResize="0"/>
          <p:nvPr/>
        </p:nvPicPr>
        <p:blipFill rotWithShape="1">
          <a:blip r:embed="rId3">
            <a:alphaModFix/>
          </a:blip>
          <a:srcRect b="0" l="0" r="0" t="0"/>
          <a:stretch/>
        </p:blipFill>
        <p:spPr>
          <a:xfrm>
            <a:off x="0" y="1295400"/>
            <a:ext cx="8763000" cy="5547337"/>
          </a:xfrm>
          <a:prstGeom prst="rect">
            <a:avLst/>
          </a:prstGeom>
          <a:noFill/>
          <a:ln>
            <a:noFill/>
          </a:ln>
        </p:spPr>
      </p:pic>
      <p:sp>
        <p:nvSpPr>
          <p:cNvPr id="699" name="Google Shape;699;p79"/>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8"/>
          <p:cNvSpPr txBox="1"/>
          <p:nvPr/>
        </p:nvSpPr>
        <p:spPr>
          <a:xfrm>
            <a:off x="480466" y="330149"/>
            <a:ext cx="4128135" cy="51435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3200">
                <a:solidFill>
                  <a:srgbClr val="FFFFFF"/>
                </a:solidFill>
                <a:latin typeface="Georgia"/>
                <a:ea typeface="Georgia"/>
                <a:cs typeface="Georgia"/>
                <a:sym typeface="Georgia"/>
              </a:rPr>
              <a:t>Protocols examples</a:t>
            </a:r>
            <a:endParaRPr sz="3200">
              <a:solidFill>
                <a:schemeClr val="dk1"/>
              </a:solidFill>
              <a:latin typeface="Georgia"/>
              <a:ea typeface="Georgia"/>
              <a:cs typeface="Georgia"/>
              <a:sym typeface="Georgia"/>
            </a:endParaRPr>
          </a:p>
        </p:txBody>
      </p:sp>
      <p:sp>
        <p:nvSpPr>
          <p:cNvPr id="116" name="Google Shape;116;p8"/>
          <p:cNvSpPr/>
          <p:nvPr/>
        </p:nvSpPr>
        <p:spPr>
          <a:xfrm>
            <a:off x="4611501" y="2243327"/>
            <a:ext cx="1772541" cy="261975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8"/>
          <p:cNvSpPr/>
          <p:nvPr/>
        </p:nvSpPr>
        <p:spPr>
          <a:xfrm>
            <a:off x="3049523" y="4053840"/>
            <a:ext cx="3044952" cy="179374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8"/>
          <p:cNvSpPr txBox="1"/>
          <p:nvPr/>
        </p:nvSpPr>
        <p:spPr>
          <a:xfrm>
            <a:off x="4264533" y="4670297"/>
            <a:ext cx="656590" cy="6051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3800">
                <a:solidFill>
                  <a:srgbClr val="FFFFFF"/>
                </a:solidFill>
                <a:latin typeface="Calibri"/>
                <a:ea typeface="Calibri"/>
                <a:cs typeface="Calibri"/>
                <a:sym typeface="Calibri"/>
              </a:rPr>
              <a:t>I2C</a:t>
            </a:r>
            <a:endParaRPr sz="3800">
              <a:solidFill>
                <a:schemeClr val="dk1"/>
              </a:solidFill>
              <a:latin typeface="Calibri"/>
              <a:ea typeface="Calibri"/>
              <a:cs typeface="Calibri"/>
              <a:sym typeface="Calibri"/>
            </a:endParaRPr>
          </a:p>
        </p:txBody>
      </p:sp>
      <p:sp>
        <p:nvSpPr>
          <p:cNvPr id="119" name="Google Shape;119;p8"/>
          <p:cNvSpPr/>
          <p:nvPr/>
        </p:nvSpPr>
        <p:spPr>
          <a:xfrm>
            <a:off x="2750820" y="2225039"/>
            <a:ext cx="1805939" cy="264718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8"/>
          <p:cNvSpPr txBox="1"/>
          <p:nvPr/>
        </p:nvSpPr>
        <p:spPr>
          <a:xfrm>
            <a:off x="3479419" y="3117037"/>
            <a:ext cx="2430145" cy="60579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3800">
                <a:solidFill>
                  <a:srgbClr val="FFFFFF"/>
                </a:solidFill>
                <a:latin typeface="Calibri"/>
                <a:ea typeface="Calibri"/>
                <a:cs typeface="Calibri"/>
                <a:sym typeface="Calibri"/>
              </a:rPr>
              <a:t>SPI	UART</a:t>
            </a:r>
            <a:endParaRPr sz="3800">
              <a:solidFill>
                <a:schemeClr val="dk1"/>
              </a:solidFill>
              <a:latin typeface="Calibri"/>
              <a:ea typeface="Calibri"/>
              <a:cs typeface="Calibri"/>
              <a:sym typeface="Calibri"/>
            </a:endParaRPr>
          </a:p>
        </p:txBody>
      </p:sp>
      <p:sp>
        <p:nvSpPr>
          <p:cNvPr id="121" name="Google Shape;121;p8"/>
          <p:cNvSpPr/>
          <p:nvPr/>
        </p:nvSpPr>
        <p:spPr>
          <a:xfrm>
            <a:off x="4597908" y="2142744"/>
            <a:ext cx="1876043" cy="272186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8"/>
          <p:cNvSpPr/>
          <p:nvPr/>
        </p:nvSpPr>
        <p:spPr>
          <a:xfrm>
            <a:off x="2953511" y="4849367"/>
            <a:ext cx="3211067" cy="1080516"/>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8"/>
          <p:cNvSpPr/>
          <p:nvPr/>
        </p:nvSpPr>
        <p:spPr>
          <a:xfrm>
            <a:off x="2668523" y="2020823"/>
            <a:ext cx="1877568" cy="2892552"/>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8"/>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pic>
        <p:nvPicPr>
          <p:cNvPr id="704" name="Google Shape;704;p80"/>
          <p:cNvPicPr preferRelativeResize="0"/>
          <p:nvPr/>
        </p:nvPicPr>
        <p:blipFill rotWithShape="1">
          <a:blip r:embed="rId3">
            <a:alphaModFix/>
          </a:blip>
          <a:srcRect b="0" l="0" r="0" t="0"/>
          <a:stretch/>
        </p:blipFill>
        <p:spPr>
          <a:xfrm>
            <a:off x="15240" y="1143000"/>
            <a:ext cx="8365786" cy="5715000"/>
          </a:xfrm>
          <a:prstGeom prst="rect">
            <a:avLst/>
          </a:prstGeom>
          <a:noFill/>
          <a:ln>
            <a:noFill/>
          </a:ln>
        </p:spPr>
      </p:pic>
      <p:sp>
        <p:nvSpPr>
          <p:cNvPr id="705" name="Google Shape;705;p80"/>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81"/>
          <p:cNvSpPr txBox="1"/>
          <p:nvPr>
            <p:ph type="title"/>
          </p:nvPr>
        </p:nvSpPr>
        <p:spPr>
          <a:xfrm>
            <a:off x="460755" y="1514601"/>
            <a:ext cx="8222488" cy="14814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711" name="Google Shape;711;p81"/>
          <p:cNvSpPr txBox="1"/>
          <p:nvPr>
            <p:ph idx="1" type="body"/>
          </p:nvPr>
        </p:nvSpPr>
        <p:spPr>
          <a:xfrm>
            <a:off x="764540" y="2256256"/>
            <a:ext cx="7997190" cy="185483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712" name="Google Shape;712;p81"/>
          <p:cNvPicPr preferRelativeResize="0"/>
          <p:nvPr/>
        </p:nvPicPr>
        <p:blipFill rotWithShape="1">
          <a:blip r:embed="rId3">
            <a:alphaModFix/>
          </a:blip>
          <a:srcRect b="0" l="0" r="0" t="0"/>
          <a:stretch/>
        </p:blipFill>
        <p:spPr>
          <a:xfrm>
            <a:off x="0" y="1219200"/>
            <a:ext cx="8683243" cy="5591162"/>
          </a:xfrm>
          <a:prstGeom prst="rect">
            <a:avLst/>
          </a:prstGeom>
          <a:noFill/>
          <a:ln>
            <a:noFill/>
          </a:ln>
        </p:spPr>
      </p:pic>
      <p:sp>
        <p:nvSpPr>
          <p:cNvPr id="713" name="Google Shape;713;p81"/>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pic>
        <p:nvPicPr>
          <p:cNvPr id="718" name="Google Shape;718;p82"/>
          <p:cNvPicPr preferRelativeResize="0"/>
          <p:nvPr/>
        </p:nvPicPr>
        <p:blipFill rotWithShape="1">
          <a:blip r:embed="rId3">
            <a:alphaModFix/>
          </a:blip>
          <a:srcRect b="0" l="0" r="0" t="0"/>
          <a:stretch/>
        </p:blipFill>
        <p:spPr>
          <a:xfrm>
            <a:off x="533400" y="1905000"/>
            <a:ext cx="8486487" cy="3429000"/>
          </a:xfrm>
          <a:prstGeom prst="rect">
            <a:avLst/>
          </a:prstGeom>
          <a:noFill/>
          <a:ln>
            <a:noFill/>
          </a:ln>
        </p:spPr>
      </p:pic>
      <p:sp>
        <p:nvSpPr>
          <p:cNvPr id="719" name="Google Shape;719;p82"/>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pic>
        <p:nvPicPr>
          <p:cNvPr id="725" name="Google Shape;725;p83"/>
          <p:cNvPicPr preferRelativeResize="0"/>
          <p:nvPr/>
        </p:nvPicPr>
        <p:blipFill rotWithShape="1">
          <a:blip r:embed="rId3">
            <a:alphaModFix/>
          </a:blip>
          <a:srcRect b="0" l="0" r="0" t="0"/>
          <a:stretch/>
        </p:blipFill>
        <p:spPr>
          <a:xfrm>
            <a:off x="457200" y="1981200"/>
            <a:ext cx="5181600" cy="4619878"/>
          </a:xfrm>
          <a:prstGeom prst="rect">
            <a:avLst/>
          </a:prstGeom>
          <a:noFill/>
          <a:ln>
            <a:noFill/>
          </a:ln>
        </p:spPr>
      </p:pic>
      <p:sp>
        <p:nvSpPr>
          <p:cNvPr id="726" name="Google Shape;726;p83"/>
          <p:cNvSpPr/>
          <p:nvPr/>
        </p:nvSpPr>
        <p:spPr>
          <a:xfrm>
            <a:off x="2819400" y="457200"/>
            <a:ext cx="186390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Contents</a:t>
            </a:r>
            <a:endParaRPr/>
          </a:p>
        </p:txBody>
      </p:sp>
      <p:sp>
        <p:nvSpPr>
          <p:cNvPr id="727" name="Google Shape;727;p83"/>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84"/>
          <p:cNvSpPr txBox="1"/>
          <p:nvPr>
            <p:ph type="title"/>
          </p:nvPr>
        </p:nvSpPr>
        <p:spPr>
          <a:xfrm>
            <a:off x="402590" y="224790"/>
            <a:ext cx="1885314"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solidFill>
                  <a:srgbClr val="000000"/>
                </a:solidFill>
                <a:latin typeface="Arial"/>
                <a:ea typeface="Arial"/>
                <a:cs typeface="Arial"/>
                <a:sym typeface="Arial"/>
              </a:rPr>
              <a:t>Introduction</a:t>
            </a:r>
            <a:endParaRPr sz="2800">
              <a:latin typeface="Arial"/>
              <a:ea typeface="Arial"/>
              <a:cs typeface="Arial"/>
              <a:sym typeface="Arial"/>
            </a:endParaRPr>
          </a:p>
        </p:txBody>
      </p:sp>
      <p:sp>
        <p:nvSpPr>
          <p:cNvPr id="733" name="Google Shape;733;p84"/>
          <p:cNvSpPr/>
          <p:nvPr/>
        </p:nvSpPr>
        <p:spPr>
          <a:xfrm>
            <a:off x="0" y="6019800"/>
            <a:ext cx="9144000" cy="0"/>
          </a:xfrm>
          <a:custGeom>
            <a:rect b="b" l="l" r="r" t="t"/>
            <a:pathLst>
              <a:path extrusionOk="0" h="120000" w="9144000">
                <a:moveTo>
                  <a:pt x="0" y="0"/>
                </a:moveTo>
                <a:lnTo>
                  <a:pt x="9144000" y="0"/>
                </a:lnTo>
              </a:path>
            </a:pathLst>
          </a:custGeom>
          <a:noFill/>
          <a:ln cap="flat" cmpd="sng" w="38075">
            <a:solidFill>
              <a:srgbClr val="FF771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4" name="Google Shape;734;p84"/>
          <p:cNvSpPr txBox="1"/>
          <p:nvPr/>
        </p:nvSpPr>
        <p:spPr>
          <a:xfrm>
            <a:off x="576580" y="1159509"/>
            <a:ext cx="10604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735" name="Google Shape;735;p84"/>
          <p:cNvSpPr txBox="1"/>
          <p:nvPr/>
        </p:nvSpPr>
        <p:spPr>
          <a:xfrm>
            <a:off x="919480" y="1033780"/>
            <a:ext cx="7390130" cy="848360"/>
          </a:xfrm>
          <a:prstGeom prst="rect">
            <a:avLst/>
          </a:prstGeom>
          <a:noFill/>
          <a:ln>
            <a:noFill/>
          </a:ln>
        </p:spPr>
        <p:txBody>
          <a:bodyPr anchorCtr="0" anchor="t" bIns="0" lIns="0" spcFirstLastPara="1" rIns="0" wrap="square" tIns="12700">
            <a:spAutoFit/>
          </a:bodyPr>
          <a:lstStyle/>
          <a:p>
            <a:pPr indent="0" lvl="0" marL="12700" marR="5080" rtl="0" algn="l">
              <a:lnSpc>
                <a:spcPct val="150000"/>
              </a:lnSpc>
              <a:spcBef>
                <a:spcPts val="0"/>
              </a:spcBef>
              <a:spcAft>
                <a:spcPts val="0"/>
              </a:spcAft>
              <a:buNone/>
            </a:pPr>
            <a:r>
              <a:rPr lang="en-US" sz="1800">
                <a:solidFill>
                  <a:schemeClr val="dk1"/>
                </a:solidFill>
                <a:latin typeface="Arial"/>
                <a:ea typeface="Arial"/>
                <a:cs typeface="Arial"/>
                <a:sym typeface="Arial"/>
              </a:rPr>
              <a:t>CAN was dedicatedly developed for automobile in the 1980’s, today CAN  chips are manufactured by Motorola, Intel, Phillips etc.</a:t>
            </a:r>
            <a:endParaRPr sz="1800">
              <a:solidFill>
                <a:schemeClr val="dk1"/>
              </a:solidFill>
              <a:latin typeface="Arial"/>
              <a:ea typeface="Arial"/>
              <a:cs typeface="Arial"/>
              <a:sym typeface="Arial"/>
            </a:endParaRPr>
          </a:p>
        </p:txBody>
      </p:sp>
      <p:sp>
        <p:nvSpPr>
          <p:cNvPr id="736" name="Google Shape;736;p84"/>
          <p:cNvSpPr txBox="1"/>
          <p:nvPr/>
        </p:nvSpPr>
        <p:spPr>
          <a:xfrm>
            <a:off x="576580" y="2393950"/>
            <a:ext cx="10604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737" name="Google Shape;737;p84"/>
          <p:cNvSpPr txBox="1"/>
          <p:nvPr/>
        </p:nvSpPr>
        <p:spPr>
          <a:xfrm>
            <a:off x="919480" y="2268220"/>
            <a:ext cx="7056755" cy="848360"/>
          </a:xfrm>
          <a:prstGeom prst="rect">
            <a:avLst/>
          </a:prstGeom>
          <a:noFill/>
          <a:ln>
            <a:noFill/>
          </a:ln>
        </p:spPr>
        <p:txBody>
          <a:bodyPr anchorCtr="0" anchor="t" bIns="0" lIns="0" spcFirstLastPara="1" rIns="0" wrap="square" tIns="12700">
            <a:spAutoFit/>
          </a:bodyPr>
          <a:lstStyle/>
          <a:p>
            <a:pPr indent="0" lvl="0" marL="12700" marR="5080" rtl="0" algn="l">
              <a:lnSpc>
                <a:spcPct val="150000"/>
              </a:lnSpc>
              <a:spcBef>
                <a:spcPts val="0"/>
              </a:spcBef>
              <a:spcAft>
                <a:spcPts val="0"/>
              </a:spcAft>
              <a:buNone/>
            </a:pPr>
            <a:r>
              <a:rPr lang="en-US" sz="1800">
                <a:solidFill>
                  <a:schemeClr val="dk1"/>
                </a:solidFill>
                <a:latin typeface="Arial"/>
                <a:ea typeface="Arial"/>
                <a:cs typeface="Arial"/>
                <a:sym typeface="Arial"/>
              </a:rPr>
              <a:t>Half duplex, Message based protocol that overtook Ethernet and USB  because of its price to performance ratio &amp; simple hardware.</a:t>
            </a:r>
            <a:endParaRPr sz="1800">
              <a:solidFill>
                <a:schemeClr val="dk1"/>
              </a:solidFill>
              <a:latin typeface="Arial"/>
              <a:ea typeface="Arial"/>
              <a:cs typeface="Arial"/>
              <a:sym typeface="Arial"/>
            </a:endParaRPr>
          </a:p>
        </p:txBody>
      </p:sp>
      <p:sp>
        <p:nvSpPr>
          <p:cNvPr id="738" name="Google Shape;738;p84"/>
          <p:cNvSpPr txBox="1"/>
          <p:nvPr/>
        </p:nvSpPr>
        <p:spPr>
          <a:xfrm>
            <a:off x="576580" y="3628390"/>
            <a:ext cx="10604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739" name="Google Shape;739;p84"/>
          <p:cNvSpPr txBox="1"/>
          <p:nvPr/>
        </p:nvSpPr>
        <p:spPr>
          <a:xfrm>
            <a:off x="919480" y="3502660"/>
            <a:ext cx="7506334" cy="848360"/>
          </a:xfrm>
          <a:prstGeom prst="rect">
            <a:avLst/>
          </a:prstGeom>
          <a:noFill/>
          <a:ln>
            <a:noFill/>
          </a:ln>
        </p:spPr>
        <p:txBody>
          <a:bodyPr anchorCtr="0" anchor="t" bIns="0" lIns="0" spcFirstLastPara="1" rIns="0" wrap="square" tIns="14985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ISO-11898 is the CAN standard, CAN2.0A – 11 bit identifier and CAN2.0B</a:t>
            </a:r>
            <a:endParaRPr sz="1800">
              <a:solidFill>
                <a:schemeClr val="dk1"/>
              </a:solidFill>
              <a:latin typeface="Arial"/>
              <a:ea typeface="Arial"/>
              <a:cs typeface="Arial"/>
              <a:sym typeface="Arial"/>
            </a:endParaRPr>
          </a:p>
          <a:p>
            <a:pPr indent="0" lvl="0" marL="12700" marR="0" rtl="0" algn="l">
              <a:lnSpc>
                <a:spcPct val="100000"/>
              </a:lnSpc>
              <a:spcBef>
                <a:spcPts val="1080"/>
              </a:spcBef>
              <a:spcAft>
                <a:spcPts val="0"/>
              </a:spcAft>
              <a:buNone/>
            </a:pPr>
            <a:r>
              <a:rPr lang="en-US" sz="1800">
                <a:solidFill>
                  <a:schemeClr val="dk1"/>
                </a:solidFill>
                <a:latin typeface="Arial"/>
                <a:ea typeface="Arial"/>
                <a:cs typeface="Arial"/>
                <a:sym typeface="Arial"/>
              </a:rPr>
              <a:t>-29 bit identifier.</a:t>
            </a:r>
            <a:endParaRPr sz="1800">
              <a:solidFill>
                <a:schemeClr val="dk1"/>
              </a:solidFill>
              <a:latin typeface="Arial"/>
              <a:ea typeface="Arial"/>
              <a:cs typeface="Arial"/>
              <a:sym typeface="Arial"/>
            </a:endParaRPr>
          </a:p>
        </p:txBody>
      </p:sp>
      <p:sp>
        <p:nvSpPr>
          <p:cNvPr id="740" name="Google Shape;740;p84"/>
          <p:cNvSpPr txBox="1"/>
          <p:nvPr/>
        </p:nvSpPr>
        <p:spPr>
          <a:xfrm>
            <a:off x="576580" y="4862829"/>
            <a:ext cx="10604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741" name="Google Shape;741;p84"/>
          <p:cNvSpPr txBox="1"/>
          <p:nvPr/>
        </p:nvSpPr>
        <p:spPr>
          <a:xfrm>
            <a:off x="919480" y="4737100"/>
            <a:ext cx="7563484" cy="792525"/>
          </a:xfrm>
          <a:prstGeom prst="rect">
            <a:avLst/>
          </a:prstGeom>
          <a:noFill/>
          <a:ln>
            <a:noFill/>
          </a:ln>
        </p:spPr>
        <p:txBody>
          <a:bodyPr anchorCtr="0" anchor="t" bIns="0" lIns="0" spcFirstLastPara="1" rIns="0" wrap="square" tIns="12700">
            <a:spAutoFit/>
          </a:bodyPr>
          <a:lstStyle/>
          <a:p>
            <a:pPr indent="0" lvl="0" marL="12700" marR="238125" rtl="0" algn="l">
              <a:lnSpc>
                <a:spcPct val="150000"/>
              </a:lnSpc>
              <a:spcBef>
                <a:spcPts val="0"/>
              </a:spcBef>
              <a:spcAft>
                <a:spcPts val="0"/>
              </a:spcAft>
              <a:buNone/>
            </a:pPr>
            <a:r>
              <a:rPr lang="en-US" sz="1800">
                <a:solidFill>
                  <a:schemeClr val="dk1"/>
                </a:solidFill>
                <a:latin typeface="Arial"/>
                <a:ea typeface="Arial"/>
                <a:cs typeface="Arial"/>
                <a:sym typeface="Arial"/>
              </a:rPr>
              <a:t>High speed CAN	- 1Mbps(suspension , engine control )	and Low speed  CAN – 125kbps(power window, wiper control).</a:t>
            </a:r>
            <a:endParaRPr sz="1800">
              <a:solidFill>
                <a:schemeClr val="dk1"/>
              </a:solidFill>
              <a:latin typeface="Arial"/>
              <a:ea typeface="Arial"/>
              <a:cs typeface="Arial"/>
              <a:sym typeface="Arial"/>
            </a:endParaRPr>
          </a:p>
        </p:txBody>
      </p:sp>
      <p:sp>
        <p:nvSpPr>
          <p:cNvPr id="742" name="Google Shape;742;p84"/>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85"/>
          <p:cNvSpPr txBox="1"/>
          <p:nvPr>
            <p:ph type="title"/>
          </p:nvPr>
        </p:nvSpPr>
        <p:spPr>
          <a:xfrm>
            <a:off x="1676400" y="457200"/>
            <a:ext cx="5606242" cy="440762"/>
          </a:xfrm>
          <a:prstGeom prst="rect">
            <a:avLst/>
          </a:prstGeom>
          <a:noFill/>
          <a:ln>
            <a:noFill/>
          </a:ln>
        </p:spPr>
        <p:txBody>
          <a:bodyPr anchorCtr="0" anchor="t" bIns="0" lIns="0" spcFirstLastPara="1" rIns="0" wrap="square" tIns="0">
            <a:spAutoFit/>
          </a:bodyPr>
          <a:lstStyle/>
          <a:p>
            <a:pPr indent="0" lvl="0" marL="694874" rtl="0" algn="l">
              <a:spcBef>
                <a:spcPts val="0"/>
              </a:spcBef>
              <a:spcAft>
                <a:spcPts val="0"/>
              </a:spcAft>
              <a:buNone/>
            </a:pPr>
            <a:r>
              <a:rPr lang="en-US" sz="2864"/>
              <a:t>Before</a:t>
            </a:r>
            <a:r>
              <a:rPr lang="en-US" sz="2864">
                <a:latin typeface="Times New Roman"/>
                <a:ea typeface="Times New Roman"/>
                <a:cs typeface="Times New Roman"/>
                <a:sym typeface="Times New Roman"/>
              </a:rPr>
              <a:t> </a:t>
            </a:r>
            <a:r>
              <a:rPr lang="en-US" sz="2864"/>
              <a:t>CAN</a:t>
            </a:r>
            <a:endParaRPr/>
          </a:p>
        </p:txBody>
      </p:sp>
      <p:sp>
        <p:nvSpPr>
          <p:cNvPr id="748" name="Google Shape;748;p85"/>
          <p:cNvSpPr/>
          <p:nvPr/>
        </p:nvSpPr>
        <p:spPr>
          <a:xfrm>
            <a:off x="1676400" y="2819400"/>
            <a:ext cx="5258233" cy="308588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27">
              <a:solidFill>
                <a:schemeClr val="dk1"/>
              </a:solidFill>
              <a:latin typeface="Calibri"/>
              <a:ea typeface="Calibri"/>
              <a:cs typeface="Calibri"/>
              <a:sym typeface="Calibri"/>
            </a:endParaRPr>
          </a:p>
        </p:txBody>
      </p:sp>
      <p:sp>
        <p:nvSpPr>
          <p:cNvPr id="749" name="Google Shape;749;p85"/>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86"/>
          <p:cNvSpPr txBox="1"/>
          <p:nvPr>
            <p:ph type="title"/>
          </p:nvPr>
        </p:nvSpPr>
        <p:spPr>
          <a:xfrm>
            <a:off x="1600200" y="381000"/>
            <a:ext cx="5606242" cy="440762"/>
          </a:xfrm>
          <a:prstGeom prst="rect">
            <a:avLst/>
          </a:prstGeom>
          <a:noFill/>
          <a:ln>
            <a:noFill/>
          </a:ln>
        </p:spPr>
        <p:txBody>
          <a:bodyPr anchorCtr="0" anchor="t" bIns="0" lIns="0" spcFirstLastPara="1" rIns="0" wrap="square" tIns="0">
            <a:spAutoFit/>
          </a:bodyPr>
          <a:lstStyle/>
          <a:p>
            <a:pPr indent="0" lvl="0" marL="694874" rtl="0" algn="l">
              <a:spcBef>
                <a:spcPts val="0"/>
              </a:spcBef>
              <a:spcAft>
                <a:spcPts val="0"/>
              </a:spcAft>
              <a:buNone/>
            </a:pPr>
            <a:r>
              <a:rPr lang="en-US" sz="2864">
                <a:latin typeface="Times New Roman"/>
                <a:ea typeface="Times New Roman"/>
                <a:cs typeface="Times New Roman"/>
                <a:sym typeface="Times New Roman"/>
              </a:rPr>
              <a:t>After CAN</a:t>
            </a:r>
            <a:endParaRPr/>
          </a:p>
        </p:txBody>
      </p:sp>
      <p:sp>
        <p:nvSpPr>
          <p:cNvPr id="755" name="Google Shape;755;p86"/>
          <p:cNvSpPr/>
          <p:nvPr/>
        </p:nvSpPr>
        <p:spPr>
          <a:xfrm>
            <a:off x="1600200" y="2590800"/>
            <a:ext cx="5567795" cy="308588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27">
              <a:solidFill>
                <a:schemeClr val="dk1"/>
              </a:solidFill>
              <a:latin typeface="Calibri"/>
              <a:ea typeface="Calibri"/>
              <a:cs typeface="Calibri"/>
              <a:sym typeface="Calibri"/>
            </a:endParaRPr>
          </a:p>
        </p:txBody>
      </p:sp>
      <p:sp>
        <p:nvSpPr>
          <p:cNvPr id="756" name="Google Shape;756;p86"/>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87"/>
          <p:cNvSpPr txBox="1"/>
          <p:nvPr/>
        </p:nvSpPr>
        <p:spPr>
          <a:xfrm>
            <a:off x="1454728" y="779319"/>
            <a:ext cx="6234545" cy="1469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955">
                <a:solidFill>
                  <a:srgbClr val="1D518C"/>
                </a:solidFill>
                <a:latin typeface="Arial"/>
                <a:ea typeface="Arial"/>
                <a:cs typeface="Arial"/>
                <a:sym typeface="Arial"/>
              </a:rPr>
              <a:t>-</a:t>
            </a:r>
            <a:r>
              <a:rPr lang="en-US" sz="955">
                <a:solidFill>
                  <a:srgbClr val="1D518C"/>
                </a:solidFill>
                <a:latin typeface="Times New Roman"/>
                <a:ea typeface="Times New Roman"/>
                <a:cs typeface="Times New Roman"/>
                <a:sym typeface="Times New Roman"/>
              </a:rPr>
              <a:t> </a:t>
            </a:r>
            <a:r>
              <a:rPr lang="en-US" sz="955">
                <a:solidFill>
                  <a:srgbClr val="1D518C"/>
                </a:solidFill>
                <a:latin typeface="Arial"/>
                <a:ea typeface="Arial"/>
                <a:cs typeface="Arial"/>
                <a:sym typeface="Arial"/>
              </a:rPr>
              <a:t>8</a:t>
            </a:r>
            <a:r>
              <a:rPr lang="en-US" sz="955">
                <a:solidFill>
                  <a:srgbClr val="1D518C"/>
                </a:solidFill>
                <a:latin typeface="Times New Roman"/>
                <a:ea typeface="Times New Roman"/>
                <a:cs typeface="Times New Roman"/>
                <a:sym typeface="Times New Roman"/>
              </a:rPr>
              <a:t> </a:t>
            </a:r>
            <a:r>
              <a:rPr lang="en-US" sz="955">
                <a:solidFill>
                  <a:srgbClr val="1D518C"/>
                </a:solidFill>
                <a:latin typeface="Arial"/>
                <a:ea typeface="Arial"/>
                <a:cs typeface="Arial"/>
                <a:sym typeface="Arial"/>
              </a:rPr>
              <a:t>-</a:t>
            </a:r>
            <a:endParaRPr sz="955">
              <a:solidFill>
                <a:schemeClr val="dk1"/>
              </a:solidFill>
              <a:latin typeface="Arial"/>
              <a:ea typeface="Arial"/>
              <a:cs typeface="Arial"/>
              <a:sym typeface="Arial"/>
            </a:endParaRPr>
          </a:p>
        </p:txBody>
      </p:sp>
      <p:sp>
        <p:nvSpPr>
          <p:cNvPr id="762" name="Google Shape;762;p87"/>
          <p:cNvSpPr txBox="1"/>
          <p:nvPr>
            <p:ph type="title"/>
          </p:nvPr>
        </p:nvSpPr>
        <p:spPr>
          <a:xfrm>
            <a:off x="1454726" y="187618"/>
            <a:ext cx="7079674" cy="1477328"/>
          </a:xfrm>
          <a:prstGeom prst="rect">
            <a:avLst/>
          </a:prstGeom>
          <a:noFill/>
          <a:ln>
            <a:noFill/>
          </a:ln>
        </p:spPr>
        <p:txBody>
          <a:bodyPr anchorCtr="0" anchor="t" bIns="0" lIns="0" spcFirstLastPara="1" rIns="0" wrap="square" tIns="0">
            <a:spAutoFit/>
          </a:bodyPr>
          <a:lstStyle/>
          <a:p>
            <a:pPr indent="0" lvl="0" marL="694874" rtl="0" algn="l">
              <a:spcBef>
                <a:spcPts val="0"/>
              </a:spcBef>
              <a:spcAft>
                <a:spcPts val="0"/>
              </a:spcAft>
              <a:buNone/>
            </a:pPr>
            <a:r>
              <a:rPr lang="en-US"/>
              <a:t>Real-world</a:t>
            </a:r>
            <a:r>
              <a:rPr lang="en-US">
                <a:latin typeface="Times New Roman"/>
                <a:ea typeface="Times New Roman"/>
                <a:cs typeface="Times New Roman"/>
                <a:sym typeface="Times New Roman"/>
              </a:rPr>
              <a:t> </a:t>
            </a:r>
            <a:r>
              <a:rPr lang="en-US"/>
              <a:t>applications</a:t>
            </a:r>
            <a:endParaRPr/>
          </a:p>
        </p:txBody>
      </p:sp>
      <p:sp>
        <p:nvSpPr>
          <p:cNvPr id="763" name="Google Shape;763;p87"/>
          <p:cNvSpPr/>
          <p:nvPr/>
        </p:nvSpPr>
        <p:spPr>
          <a:xfrm>
            <a:off x="1454726" y="2672780"/>
            <a:ext cx="6234545" cy="389659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27">
              <a:solidFill>
                <a:schemeClr val="dk1"/>
              </a:solidFill>
              <a:latin typeface="Calibri"/>
              <a:ea typeface="Calibri"/>
              <a:cs typeface="Calibri"/>
              <a:sym typeface="Calibri"/>
            </a:endParaRPr>
          </a:p>
        </p:txBody>
      </p:sp>
      <p:sp>
        <p:nvSpPr>
          <p:cNvPr id="764" name="Google Shape;764;p87"/>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88"/>
          <p:cNvSpPr txBox="1"/>
          <p:nvPr>
            <p:ph type="title"/>
          </p:nvPr>
        </p:nvSpPr>
        <p:spPr>
          <a:xfrm>
            <a:off x="402590" y="224790"/>
            <a:ext cx="1885314"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solidFill>
                  <a:srgbClr val="000000"/>
                </a:solidFill>
                <a:latin typeface="Arial"/>
                <a:ea typeface="Arial"/>
                <a:cs typeface="Arial"/>
                <a:sym typeface="Arial"/>
              </a:rPr>
              <a:t>Introduction</a:t>
            </a:r>
            <a:endParaRPr sz="2800">
              <a:latin typeface="Arial"/>
              <a:ea typeface="Arial"/>
              <a:cs typeface="Arial"/>
              <a:sym typeface="Arial"/>
            </a:endParaRPr>
          </a:p>
        </p:txBody>
      </p:sp>
      <p:sp>
        <p:nvSpPr>
          <p:cNvPr id="770" name="Google Shape;770;p88"/>
          <p:cNvSpPr/>
          <p:nvPr/>
        </p:nvSpPr>
        <p:spPr>
          <a:xfrm>
            <a:off x="0" y="6019800"/>
            <a:ext cx="9144000" cy="0"/>
          </a:xfrm>
          <a:custGeom>
            <a:rect b="b" l="l" r="r" t="t"/>
            <a:pathLst>
              <a:path extrusionOk="0" h="120000" w="9144000">
                <a:moveTo>
                  <a:pt x="0" y="0"/>
                </a:moveTo>
                <a:lnTo>
                  <a:pt x="9144000" y="0"/>
                </a:lnTo>
              </a:path>
            </a:pathLst>
          </a:custGeom>
          <a:noFill/>
          <a:ln cap="flat" cmpd="sng" w="38075">
            <a:solidFill>
              <a:srgbClr val="FF771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1" name="Google Shape;771;p88"/>
          <p:cNvSpPr txBox="1"/>
          <p:nvPr/>
        </p:nvSpPr>
        <p:spPr>
          <a:xfrm>
            <a:off x="1934210" y="5605779"/>
            <a:ext cx="3675379"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Source: </a:t>
            </a:r>
            <a:r>
              <a:rPr lang="en-US" sz="1800" u="sng">
                <a:solidFill>
                  <a:schemeClr val="dk1"/>
                </a:solidFill>
                <a:latin typeface="Arial"/>
                <a:ea typeface="Arial"/>
                <a:cs typeface="Arial"/>
                <a:sym typeface="Arial"/>
                <a:hlinkClick r:id="rId3">
                  <a:extLst>
                    <a:ext uri="{A12FA001-AC4F-418D-AE19-62706E023703}">
                      <ahyp:hlinkClr val="tx"/>
                    </a:ext>
                  </a:extLst>
                </a:hlinkClick>
              </a:rPr>
              <a:t>http://processors.wiki.ti.com</a:t>
            </a:r>
            <a:endParaRPr sz="1800">
              <a:solidFill>
                <a:schemeClr val="dk1"/>
              </a:solidFill>
              <a:latin typeface="Arial"/>
              <a:ea typeface="Arial"/>
              <a:cs typeface="Arial"/>
              <a:sym typeface="Arial"/>
            </a:endParaRPr>
          </a:p>
        </p:txBody>
      </p:sp>
      <p:sp>
        <p:nvSpPr>
          <p:cNvPr id="772" name="Google Shape;772;p88"/>
          <p:cNvSpPr/>
          <p:nvPr/>
        </p:nvSpPr>
        <p:spPr>
          <a:xfrm>
            <a:off x="562034" y="1392305"/>
            <a:ext cx="7986144" cy="420331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3" name="Google Shape;773;p88"/>
          <p:cNvSpPr txBox="1"/>
          <p:nvPr/>
        </p:nvSpPr>
        <p:spPr>
          <a:xfrm>
            <a:off x="3006089" y="890270"/>
            <a:ext cx="1723389"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Typical CAN bus</a:t>
            </a:r>
            <a:endParaRPr sz="1800">
              <a:solidFill>
                <a:schemeClr val="dk1"/>
              </a:solidFill>
              <a:latin typeface="Arial"/>
              <a:ea typeface="Arial"/>
              <a:cs typeface="Arial"/>
              <a:sym typeface="Arial"/>
            </a:endParaRPr>
          </a:p>
        </p:txBody>
      </p:sp>
      <p:sp>
        <p:nvSpPr>
          <p:cNvPr id="774" name="Google Shape;774;p88"/>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89"/>
          <p:cNvSpPr txBox="1"/>
          <p:nvPr>
            <p:ph type="title"/>
          </p:nvPr>
        </p:nvSpPr>
        <p:spPr>
          <a:xfrm>
            <a:off x="914400" y="100451"/>
            <a:ext cx="6689322" cy="1477328"/>
          </a:xfrm>
          <a:prstGeom prst="rect">
            <a:avLst/>
          </a:prstGeom>
          <a:noFill/>
          <a:ln>
            <a:noFill/>
          </a:ln>
        </p:spPr>
        <p:txBody>
          <a:bodyPr anchorCtr="0" anchor="t" bIns="0" lIns="0" spcFirstLastPara="1" rIns="0" wrap="square" tIns="0">
            <a:spAutoFit/>
          </a:bodyPr>
          <a:lstStyle/>
          <a:p>
            <a:pPr indent="0" lvl="0" marL="694874" rtl="0" algn="l">
              <a:spcBef>
                <a:spcPts val="0"/>
              </a:spcBef>
              <a:spcAft>
                <a:spcPts val="0"/>
              </a:spcAft>
              <a:buNone/>
            </a:pPr>
            <a:r>
              <a:rPr lang="en-US"/>
              <a:t>CAN</a:t>
            </a:r>
            <a:r>
              <a:rPr lang="en-US">
                <a:latin typeface="Times New Roman"/>
                <a:ea typeface="Times New Roman"/>
                <a:cs typeface="Times New Roman"/>
                <a:sym typeface="Times New Roman"/>
              </a:rPr>
              <a:t> </a:t>
            </a:r>
            <a:r>
              <a:rPr lang="en-US"/>
              <a:t>Characteristics</a:t>
            </a:r>
            <a:endParaRPr/>
          </a:p>
        </p:txBody>
      </p:sp>
      <p:sp>
        <p:nvSpPr>
          <p:cNvPr id="780" name="Google Shape;780;p89"/>
          <p:cNvSpPr txBox="1"/>
          <p:nvPr/>
        </p:nvSpPr>
        <p:spPr>
          <a:xfrm>
            <a:off x="1371600" y="1436533"/>
            <a:ext cx="5111028" cy="1017715"/>
          </a:xfrm>
          <a:prstGeom prst="rect">
            <a:avLst/>
          </a:prstGeom>
          <a:noFill/>
          <a:ln>
            <a:noFill/>
          </a:ln>
        </p:spPr>
        <p:txBody>
          <a:bodyPr anchorCtr="0" anchor="t" bIns="0" lIns="0" spcFirstLastPara="1" rIns="0" wrap="square" tIns="0">
            <a:spAutoFit/>
          </a:bodyPr>
          <a:lstStyle/>
          <a:p>
            <a:pPr indent="0" lvl="0" marL="8659" marR="0" rtl="0" algn="l">
              <a:spcBef>
                <a:spcPts val="0"/>
              </a:spcBef>
              <a:spcAft>
                <a:spcPts val="0"/>
              </a:spcAft>
              <a:buNone/>
            </a:pPr>
            <a:r>
              <a:rPr lang="en-US" sz="1909">
                <a:solidFill>
                  <a:srgbClr val="1D518C"/>
                </a:solidFill>
                <a:latin typeface="Arial"/>
                <a:ea typeface="Arial"/>
                <a:cs typeface="Arial"/>
                <a:sym typeface="Arial"/>
              </a:rPr>
              <a:t>Physical</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Medium</a:t>
            </a:r>
            <a:endParaRPr sz="1909">
              <a:solidFill>
                <a:schemeClr val="dk1"/>
              </a:solidFill>
              <a:latin typeface="Arial"/>
              <a:ea typeface="Arial"/>
              <a:cs typeface="Arial"/>
              <a:sym typeface="Arial"/>
            </a:endParaRPr>
          </a:p>
          <a:p>
            <a:pPr indent="0" lvl="0" marL="0" marR="0" rtl="0" algn="l">
              <a:spcBef>
                <a:spcPts val="24"/>
              </a:spcBef>
              <a:spcAft>
                <a:spcPts val="0"/>
              </a:spcAft>
              <a:buNone/>
            </a:pPr>
            <a:r>
              <a:t/>
            </a:r>
            <a:endParaRPr sz="2795">
              <a:solidFill>
                <a:schemeClr val="dk1"/>
              </a:solidFill>
              <a:latin typeface="Times New Roman"/>
              <a:ea typeface="Times New Roman"/>
              <a:cs typeface="Times New Roman"/>
              <a:sym typeface="Times New Roman"/>
            </a:endParaRPr>
          </a:p>
          <a:p>
            <a:pPr indent="0" lvl="0" marL="8659" marR="0" rtl="0" algn="l">
              <a:spcBef>
                <a:spcPts val="0"/>
              </a:spcBef>
              <a:spcAft>
                <a:spcPts val="0"/>
              </a:spcAft>
              <a:buNone/>
            </a:pPr>
            <a:r>
              <a:rPr lang="en-US" sz="1909">
                <a:solidFill>
                  <a:srgbClr val="1D518C"/>
                </a:solidFill>
                <a:latin typeface="Arial"/>
                <a:ea typeface="Arial"/>
                <a:cs typeface="Arial"/>
                <a:sym typeface="Arial"/>
              </a:rPr>
              <a:t>Single</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twisted</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pair</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wire</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terminated</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on</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each</a:t>
            </a:r>
            <a:r>
              <a:rPr lang="en-US" sz="1909">
                <a:solidFill>
                  <a:srgbClr val="1D518C"/>
                </a:solidFill>
                <a:latin typeface="Times New Roman"/>
                <a:ea typeface="Times New Roman"/>
                <a:cs typeface="Times New Roman"/>
                <a:sym typeface="Times New Roman"/>
              </a:rPr>
              <a:t> </a:t>
            </a:r>
            <a:r>
              <a:rPr lang="en-US" sz="1909">
                <a:solidFill>
                  <a:srgbClr val="1D518C"/>
                </a:solidFill>
                <a:latin typeface="Arial"/>
                <a:ea typeface="Arial"/>
                <a:cs typeface="Arial"/>
                <a:sym typeface="Arial"/>
              </a:rPr>
              <a:t>end</a:t>
            </a:r>
            <a:endParaRPr sz="1909">
              <a:solidFill>
                <a:schemeClr val="dk1"/>
              </a:solidFill>
              <a:latin typeface="Arial"/>
              <a:ea typeface="Arial"/>
              <a:cs typeface="Arial"/>
              <a:sym typeface="Arial"/>
            </a:endParaRPr>
          </a:p>
        </p:txBody>
      </p:sp>
      <p:sp>
        <p:nvSpPr>
          <p:cNvPr id="781" name="Google Shape;781;p89"/>
          <p:cNvSpPr/>
          <p:nvPr/>
        </p:nvSpPr>
        <p:spPr>
          <a:xfrm>
            <a:off x="2037138" y="4038600"/>
            <a:ext cx="4838267" cy="104558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27">
              <a:solidFill>
                <a:schemeClr val="dk1"/>
              </a:solidFill>
              <a:latin typeface="Calibri"/>
              <a:ea typeface="Calibri"/>
              <a:cs typeface="Calibri"/>
              <a:sym typeface="Calibri"/>
            </a:endParaRPr>
          </a:p>
        </p:txBody>
      </p:sp>
      <p:sp>
        <p:nvSpPr>
          <p:cNvPr id="782" name="Google Shape;782;p89"/>
          <p:cNvSpPr txBox="1"/>
          <p:nvPr/>
        </p:nvSpPr>
        <p:spPr>
          <a:xfrm>
            <a:off x="2743200" y="3725631"/>
            <a:ext cx="821315" cy="188834"/>
          </a:xfrm>
          <a:prstGeom prst="rect">
            <a:avLst/>
          </a:prstGeom>
          <a:noFill/>
          <a:ln>
            <a:noFill/>
          </a:ln>
        </p:spPr>
        <p:txBody>
          <a:bodyPr anchorCtr="0" anchor="t" bIns="0" lIns="0" spcFirstLastPara="1" rIns="0" wrap="square" tIns="0">
            <a:spAutoFit/>
          </a:bodyPr>
          <a:lstStyle/>
          <a:p>
            <a:pPr indent="-196850" lvl="0" marL="209550" marR="0" rtl="0" algn="l">
              <a:spcBef>
                <a:spcPts val="0"/>
              </a:spcBef>
              <a:spcAft>
                <a:spcPts val="0"/>
              </a:spcAft>
              <a:buNone/>
            </a:pPr>
            <a:r>
              <a:rPr lang="en-US" sz="1227">
                <a:solidFill>
                  <a:srgbClr val="1D518C"/>
                </a:solidFill>
                <a:latin typeface="Arial"/>
                <a:ea typeface="Arial"/>
                <a:cs typeface="Arial"/>
                <a:sym typeface="Arial"/>
              </a:rPr>
              <a:t>Node</a:t>
            </a:r>
            <a:r>
              <a:rPr lang="en-US" sz="1227">
                <a:solidFill>
                  <a:srgbClr val="1D518C"/>
                </a:solidFill>
                <a:latin typeface="Times New Roman"/>
                <a:ea typeface="Times New Roman"/>
                <a:cs typeface="Times New Roman"/>
                <a:sym typeface="Times New Roman"/>
              </a:rPr>
              <a:t> </a:t>
            </a:r>
            <a:r>
              <a:rPr lang="en-US" sz="1227">
                <a:solidFill>
                  <a:srgbClr val="1D518C"/>
                </a:solidFill>
                <a:latin typeface="Arial"/>
                <a:ea typeface="Arial"/>
                <a:cs typeface="Arial"/>
                <a:sym typeface="Arial"/>
              </a:rPr>
              <a:t>A</a:t>
            </a:r>
            <a:endParaRPr sz="1227">
              <a:solidFill>
                <a:schemeClr val="dk1"/>
              </a:solidFill>
              <a:latin typeface="Arial"/>
              <a:ea typeface="Arial"/>
              <a:cs typeface="Arial"/>
              <a:sym typeface="Arial"/>
            </a:endParaRPr>
          </a:p>
        </p:txBody>
      </p:sp>
      <p:sp>
        <p:nvSpPr>
          <p:cNvPr id="783" name="Google Shape;783;p89"/>
          <p:cNvSpPr txBox="1"/>
          <p:nvPr/>
        </p:nvSpPr>
        <p:spPr>
          <a:xfrm>
            <a:off x="4259061" y="3790330"/>
            <a:ext cx="551367" cy="188834"/>
          </a:xfrm>
          <a:prstGeom prst="rect">
            <a:avLst/>
          </a:prstGeom>
          <a:noFill/>
          <a:ln>
            <a:noFill/>
          </a:ln>
        </p:spPr>
        <p:txBody>
          <a:bodyPr anchorCtr="0" anchor="t" bIns="0" lIns="0" spcFirstLastPara="1" rIns="0" wrap="square" tIns="0">
            <a:spAutoFit/>
          </a:bodyPr>
          <a:lstStyle/>
          <a:p>
            <a:pPr indent="-195263" lvl="0" marL="206375" marR="0" rtl="0" algn="l">
              <a:spcBef>
                <a:spcPts val="0"/>
              </a:spcBef>
              <a:spcAft>
                <a:spcPts val="0"/>
              </a:spcAft>
              <a:buNone/>
            </a:pPr>
            <a:r>
              <a:rPr lang="en-US" sz="1227">
                <a:solidFill>
                  <a:srgbClr val="1D518C"/>
                </a:solidFill>
                <a:latin typeface="Arial"/>
                <a:ea typeface="Arial"/>
                <a:cs typeface="Arial"/>
                <a:sym typeface="Arial"/>
              </a:rPr>
              <a:t>Node</a:t>
            </a:r>
            <a:r>
              <a:rPr lang="en-US" sz="1227">
                <a:solidFill>
                  <a:srgbClr val="1D518C"/>
                </a:solidFill>
                <a:latin typeface="Times New Roman"/>
                <a:ea typeface="Times New Roman"/>
                <a:cs typeface="Times New Roman"/>
                <a:sym typeface="Times New Roman"/>
              </a:rPr>
              <a:t> </a:t>
            </a:r>
            <a:r>
              <a:rPr lang="en-US" sz="1227">
                <a:solidFill>
                  <a:srgbClr val="1D518C"/>
                </a:solidFill>
                <a:latin typeface="Arial"/>
                <a:ea typeface="Arial"/>
                <a:cs typeface="Arial"/>
                <a:sym typeface="Arial"/>
              </a:rPr>
              <a:t>B</a:t>
            </a:r>
            <a:endParaRPr sz="1227">
              <a:solidFill>
                <a:schemeClr val="dk1"/>
              </a:solidFill>
              <a:latin typeface="Arial"/>
              <a:ea typeface="Arial"/>
              <a:cs typeface="Arial"/>
              <a:sym typeface="Arial"/>
            </a:endParaRPr>
          </a:p>
        </p:txBody>
      </p:sp>
      <p:sp>
        <p:nvSpPr>
          <p:cNvPr id="784" name="Google Shape;784;p89"/>
          <p:cNvSpPr txBox="1"/>
          <p:nvPr/>
        </p:nvSpPr>
        <p:spPr>
          <a:xfrm>
            <a:off x="1600937" y="4726235"/>
            <a:ext cx="436201" cy="188834"/>
          </a:xfrm>
          <a:prstGeom prst="rect">
            <a:avLst/>
          </a:prstGeom>
          <a:noFill/>
          <a:ln>
            <a:noFill/>
          </a:ln>
        </p:spPr>
        <p:txBody>
          <a:bodyPr anchorCtr="0" anchor="t" bIns="0" lIns="0" spcFirstLastPara="1" rIns="0" wrap="square" tIns="0">
            <a:spAutoFit/>
          </a:bodyPr>
          <a:lstStyle/>
          <a:p>
            <a:pPr indent="0" lvl="0" marL="8659" marR="0" rtl="0" algn="l">
              <a:spcBef>
                <a:spcPts val="0"/>
              </a:spcBef>
              <a:spcAft>
                <a:spcPts val="0"/>
              </a:spcAft>
              <a:buNone/>
            </a:pPr>
            <a:r>
              <a:rPr lang="en-US" sz="1227">
                <a:solidFill>
                  <a:srgbClr val="1D518C"/>
                </a:solidFill>
                <a:latin typeface="Arial"/>
                <a:ea typeface="Arial"/>
                <a:cs typeface="Arial"/>
                <a:sym typeface="Arial"/>
              </a:rPr>
              <a:t>120</a:t>
            </a:r>
            <a:r>
              <a:rPr lang="en-US" sz="1227">
                <a:solidFill>
                  <a:srgbClr val="1D518C"/>
                </a:solidFill>
                <a:latin typeface="Times New Roman"/>
                <a:ea typeface="Times New Roman"/>
                <a:cs typeface="Times New Roman"/>
                <a:sym typeface="Times New Roman"/>
              </a:rPr>
              <a:t> </a:t>
            </a:r>
            <a:r>
              <a:rPr lang="en-US" sz="1227">
                <a:solidFill>
                  <a:srgbClr val="1D518C"/>
                </a:solidFill>
                <a:latin typeface="Arial"/>
                <a:ea typeface="Arial"/>
                <a:cs typeface="Arial"/>
                <a:sym typeface="Arial"/>
              </a:rPr>
              <a:t>Ω</a:t>
            </a:r>
            <a:endParaRPr sz="1227">
              <a:solidFill>
                <a:schemeClr val="dk1"/>
              </a:solidFill>
              <a:latin typeface="Arial"/>
              <a:ea typeface="Arial"/>
              <a:cs typeface="Arial"/>
              <a:sym typeface="Arial"/>
            </a:endParaRPr>
          </a:p>
        </p:txBody>
      </p:sp>
      <p:sp>
        <p:nvSpPr>
          <p:cNvPr id="785" name="Google Shape;785;p89"/>
          <p:cNvSpPr txBox="1"/>
          <p:nvPr/>
        </p:nvSpPr>
        <p:spPr>
          <a:xfrm>
            <a:off x="6996111" y="4662298"/>
            <a:ext cx="630989" cy="188834"/>
          </a:xfrm>
          <a:prstGeom prst="rect">
            <a:avLst/>
          </a:prstGeom>
          <a:noFill/>
          <a:ln>
            <a:noFill/>
          </a:ln>
        </p:spPr>
        <p:txBody>
          <a:bodyPr anchorCtr="0" anchor="t" bIns="0" lIns="0" spcFirstLastPara="1" rIns="0" wrap="square" tIns="0">
            <a:spAutoFit/>
          </a:bodyPr>
          <a:lstStyle/>
          <a:p>
            <a:pPr indent="0" lvl="0" marL="8659" marR="0" rtl="0" algn="l">
              <a:spcBef>
                <a:spcPts val="0"/>
              </a:spcBef>
              <a:spcAft>
                <a:spcPts val="0"/>
              </a:spcAft>
              <a:buNone/>
            </a:pPr>
            <a:r>
              <a:rPr lang="en-US" sz="1227">
                <a:solidFill>
                  <a:srgbClr val="1D518C"/>
                </a:solidFill>
                <a:latin typeface="Arial"/>
                <a:ea typeface="Arial"/>
                <a:cs typeface="Arial"/>
                <a:sym typeface="Arial"/>
              </a:rPr>
              <a:t>120</a:t>
            </a:r>
            <a:r>
              <a:rPr lang="en-US" sz="1227">
                <a:solidFill>
                  <a:srgbClr val="1D518C"/>
                </a:solidFill>
                <a:latin typeface="Times New Roman"/>
                <a:ea typeface="Times New Roman"/>
                <a:cs typeface="Times New Roman"/>
                <a:sym typeface="Times New Roman"/>
              </a:rPr>
              <a:t> </a:t>
            </a:r>
            <a:r>
              <a:rPr lang="en-US" sz="1227">
                <a:solidFill>
                  <a:srgbClr val="1D518C"/>
                </a:solidFill>
                <a:latin typeface="Arial"/>
                <a:ea typeface="Arial"/>
                <a:cs typeface="Arial"/>
                <a:sym typeface="Arial"/>
              </a:rPr>
              <a:t>Ω</a:t>
            </a:r>
            <a:endParaRPr sz="1227">
              <a:solidFill>
                <a:schemeClr val="dk1"/>
              </a:solidFill>
              <a:latin typeface="Arial"/>
              <a:ea typeface="Arial"/>
              <a:cs typeface="Arial"/>
              <a:sym typeface="Arial"/>
            </a:endParaRPr>
          </a:p>
        </p:txBody>
      </p:sp>
      <p:sp>
        <p:nvSpPr>
          <p:cNvPr id="786" name="Google Shape;786;p89"/>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9"/>
          <p:cNvSpPr txBox="1"/>
          <p:nvPr/>
        </p:nvSpPr>
        <p:spPr>
          <a:xfrm>
            <a:off x="480466" y="331673"/>
            <a:ext cx="1218565" cy="51435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3200">
                <a:solidFill>
                  <a:srgbClr val="FFFFFF"/>
                </a:solidFill>
                <a:latin typeface="Georgia"/>
                <a:ea typeface="Georgia"/>
                <a:cs typeface="Georgia"/>
                <a:sym typeface="Georgia"/>
              </a:rPr>
              <a:t>UART</a:t>
            </a:r>
            <a:endParaRPr sz="3200">
              <a:solidFill>
                <a:schemeClr val="dk1"/>
              </a:solidFill>
              <a:latin typeface="Georgia"/>
              <a:ea typeface="Georgia"/>
              <a:cs typeface="Georgia"/>
              <a:sym typeface="Georgia"/>
            </a:endParaRPr>
          </a:p>
        </p:txBody>
      </p:sp>
      <p:sp>
        <p:nvSpPr>
          <p:cNvPr id="130" name="Google Shape;130;p9"/>
          <p:cNvSpPr/>
          <p:nvPr/>
        </p:nvSpPr>
        <p:spPr>
          <a:xfrm>
            <a:off x="4629770" y="2252450"/>
            <a:ext cx="1771044" cy="262131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9"/>
          <p:cNvSpPr txBox="1"/>
          <p:nvPr>
            <p:ph type="ctrTitle"/>
          </p:nvPr>
        </p:nvSpPr>
        <p:spPr>
          <a:xfrm>
            <a:off x="3220974" y="3113659"/>
            <a:ext cx="2702051" cy="574039"/>
          </a:xfrm>
          <a:prstGeom prst="rect">
            <a:avLst/>
          </a:prstGeom>
          <a:noFill/>
          <a:ln>
            <a:noFill/>
          </a:ln>
        </p:spPr>
        <p:txBody>
          <a:bodyPr anchorCtr="0" anchor="t" bIns="0" lIns="0" spcFirstLastPara="1" rIns="0" wrap="square" tIns="12700">
            <a:spAutoFit/>
          </a:bodyPr>
          <a:lstStyle/>
          <a:p>
            <a:pPr indent="0" lvl="0" marL="1645285" rtl="0" algn="l">
              <a:lnSpc>
                <a:spcPct val="100000"/>
              </a:lnSpc>
              <a:spcBef>
                <a:spcPts val="0"/>
              </a:spcBef>
              <a:spcAft>
                <a:spcPts val="0"/>
              </a:spcAft>
              <a:buNone/>
            </a:pPr>
            <a:r>
              <a:rPr lang="en-US"/>
              <a:t>UART</a:t>
            </a:r>
            <a:endParaRPr/>
          </a:p>
        </p:txBody>
      </p:sp>
      <p:sp>
        <p:nvSpPr>
          <p:cNvPr id="132" name="Google Shape;132;p9"/>
          <p:cNvSpPr/>
          <p:nvPr/>
        </p:nvSpPr>
        <p:spPr>
          <a:xfrm>
            <a:off x="2962655" y="4043171"/>
            <a:ext cx="3043427" cy="179527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9"/>
          <p:cNvSpPr txBox="1"/>
          <p:nvPr/>
        </p:nvSpPr>
        <p:spPr>
          <a:xfrm>
            <a:off x="4173728" y="4698872"/>
            <a:ext cx="621665" cy="574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3600">
                <a:solidFill>
                  <a:srgbClr val="FFFFFF"/>
                </a:solidFill>
                <a:latin typeface="Calibri"/>
                <a:ea typeface="Calibri"/>
                <a:cs typeface="Calibri"/>
                <a:sym typeface="Calibri"/>
              </a:rPr>
              <a:t>I2C</a:t>
            </a:r>
            <a:endParaRPr sz="3600">
              <a:solidFill>
                <a:schemeClr val="dk1"/>
              </a:solidFill>
              <a:latin typeface="Calibri"/>
              <a:ea typeface="Calibri"/>
              <a:cs typeface="Calibri"/>
              <a:sym typeface="Calibri"/>
            </a:endParaRPr>
          </a:p>
        </p:txBody>
      </p:sp>
      <p:sp>
        <p:nvSpPr>
          <p:cNvPr id="134" name="Google Shape;134;p9"/>
          <p:cNvSpPr/>
          <p:nvPr/>
        </p:nvSpPr>
        <p:spPr>
          <a:xfrm>
            <a:off x="2732532" y="2336292"/>
            <a:ext cx="1795271" cy="264871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9"/>
          <p:cNvSpPr txBox="1"/>
          <p:nvPr/>
        </p:nvSpPr>
        <p:spPr>
          <a:xfrm>
            <a:off x="3418713" y="3255721"/>
            <a:ext cx="607695" cy="5746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3600">
                <a:solidFill>
                  <a:srgbClr val="FFFFFF"/>
                </a:solidFill>
                <a:latin typeface="Calibri"/>
                <a:ea typeface="Calibri"/>
                <a:cs typeface="Calibri"/>
                <a:sym typeface="Calibri"/>
              </a:rPr>
              <a:t>SPI</a:t>
            </a:r>
            <a:endParaRPr sz="3600">
              <a:solidFill>
                <a:schemeClr val="dk1"/>
              </a:solidFill>
              <a:latin typeface="Calibri"/>
              <a:ea typeface="Calibri"/>
              <a:cs typeface="Calibri"/>
              <a:sym typeface="Calibri"/>
            </a:endParaRPr>
          </a:p>
        </p:txBody>
      </p:sp>
      <p:sp>
        <p:nvSpPr>
          <p:cNvPr id="136" name="Google Shape;136;p9"/>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90"/>
          <p:cNvSpPr txBox="1"/>
          <p:nvPr>
            <p:ph type="title"/>
          </p:nvPr>
        </p:nvSpPr>
        <p:spPr>
          <a:xfrm>
            <a:off x="407669" y="224790"/>
            <a:ext cx="2950210"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solidFill>
                  <a:srgbClr val="000000"/>
                </a:solidFill>
                <a:latin typeface="Arial"/>
                <a:ea typeface="Arial"/>
                <a:cs typeface="Arial"/>
                <a:sym typeface="Arial"/>
              </a:rPr>
              <a:t>CAN requirements</a:t>
            </a:r>
            <a:endParaRPr sz="2800">
              <a:latin typeface="Arial"/>
              <a:ea typeface="Arial"/>
              <a:cs typeface="Arial"/>
              <a:sym typeface="Arial"/>
            </a:endParaRPr>
          </a:p>
        </p:txBody>
      </p:sp>
      <p:sp>
        <p:nvSpPr>
          <p:cNvPr id="792" name="Google Shape;792;p90"/>
          <p:cNvSpPr/>
          <p:nvPr/>
        </p:nvSpPr>
        <p:spPr>
          <a:xfrm>
            <a:off x="0" y="713740"/>
            <a:ext cx="9144000" cy="0"/>
          </a:xfrm>
          <a:custGeom>
            <a:rect b="b" l="l" r="r" t="t"/>
            <a:pathLst>
              <a:path extrusionOk="0" h="120000" w="9144000">
                <a:moveTo>
                  <a:pt x="0" y="0"/>
                </a:moveTo>
                <a:lnTo>
                  <a:pt x="9144000" y="0"/>
                </a:lnTo>
              </a:path>
            </a:pathLst>
          </a:custGeom>
          <a:noFill/>
          <a:ln cap="flat" cmpd="sng" w="38075">
            <a:solidFill>
              <a:srgbClr val="FF771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3" name="Google Shape;793;p90"/>
          <p:cNvSpPr/>
          <p:nvPr/>
        </p:nvSpPr>
        <p:spPr>
          <a:xfrm>
            <a:off x="0" y="6019800"/>
            <a:ext cx="9144000" cy="0"/>
          </a:xfrm>
          <a:custGeom>
            <a:rect b="b" l="l" r="r" t="t"/>
            <a:pathLst>
              <a:path extrusionOk="0" h="120000" w="9144000">
                <a:moveTo>
                  <a:pt x="0" y="0"/>
                </a:moveTo>
                <a:lnTo>
                  <a:pt x="9144000" y="0"/>
                </a:lnTo>
              </a:path>
            </a:pathLst>
          </a:custGeom>
          <a:noFill/>
          <a:ln cap="flat" cmpd="sng" w="38075">
            <a:solidFill>
              <a:srgbClr val="FF771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4" name="Google Shape;794;p90"/>
          <p:cNvSpPr txBox="1"/>
          <p:nvPr/>
        </p:nvSpPr>
        <p:spPr>
          <a:xfrm>
            <a:off x="473351" y="1193164"/>
            <a:ext cx="7440930" cy="1397000"/>
          </a:xfrm>
          <a:prstGeom prst="rect">
            <a:avLst/>
          </a:prstGeom>
          <a:noFill/>
          <a:ln>
            <a:noFill/>
          </a:ln>
        </p:spPr>
        <p:txBody>
          <a:bodyPr anchorCtr="0" anchor="t" bIns="0" lIns="0" spcFirstLastPara="1" rIns="0" wrap="square" tIns="12700">
            <a:spAutoFit/>
          </a:bodyPr>
          <a:lstStyle/>
          <a:p>
            <a:pPr indent="-273050" lvl="0" marL="285750" marR="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Twisted pair cable eliminate the electromagnetic interference.</a:t>
            </a:r>
            <a:endParaRPr sz="1800">
              <a:solidFill>
                <a:schemeClr val="dk1"/>
              </a:solidFill>
              <a:latin typeface="Arial"/>
              <a:ea typeface="Arial"/>
              <a:cs typeface="Arial"/>
              <a:sym typeface="Arial"/>
            </a:endParaRPr>
          </a:p>
          <a:p>
            <a:pPr indent="0" lvl="0" marL="0" marR="0" rtl="0" algn="l">
              <a:lnSpc>
                <a:spcPct val="100000"/>
              </a:lnSpc>
              <a:spcBef>
                <a:spcPts val="30"/>
              </a:spcBef>
              <a:spcAft>
                <a:spcPts val="0"/>
              </a:spcAft>
              <a:buClr>
                <a:schemeClr val="dk1"/>
              </a:buClr>
              <a:buSzPts val="1850"/>
              <a:buFont typeface="Arial"/>
              <a:buNone/>
            </a:pPr>
            <a:r>
              <a:t/>
            </a:r>
            <a:endParaRPr sz="1850">
              <a:solidFill>
                <a:schemeClr val="dk1"/>
              </a:solidFill>
              <a:latin typeface="Arial"/>
              <a:ea typeface="Arial"/>
              <a:cs typeface="Arial"/>
              <a:sym typeface="Arial"/>
            </a:endParaRPr>
          </a:p>
          <a:p>
            <a:pPr indent="-273050" lvl="0" marL="285750" marR="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Recommended to have maximum 30 nodes with 120 ohm termination .</a:t>
            </a:r>
            <a:endParaRPr/>
          </a:p>
          <a:p>
            <a:pPr indent="0" lvl="0" marL="0" marR="0" rtl="0" algn="l">
              <a:lnSpc>
                <a:spcPct val="100000"/>
              </a:lnSpc>
              <a:spcBef>
                <a:spcPts val="35"/>
              </a:spcBef>
              <a:spcAft>
                <a:spcPts val="0"/>
              </a:spcAft>
              <a:buClr>
                <a:schemeClr val="dk1"/>
              </a:buClr>
              <a:buSzPts val="1850"/>
              <a:buFont typeface="Arial"/>
              <a:buNone/>
            </a:pPr>
            <a:r>
              <a:t/>
            </a:r>
            <a:endParaRPr sz="1850">
              <a:solidFill>
                <a:schemeClr val="dk1"/>
              </a:solidFill>
              <a:latin typeface="Arial"/>
              <a:ea typeface="Arial"/>
              <a:cs typeface="Arial"/>
              <a:sym typeface="Arial"/>
            </a:endParaRPr>
          </a:p>
          <a:p>
            <a:pPr indent="-273050" lvl="0" marL="285750" marR="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According to the ‘rule of thumb’,	signal rate * length &lt;=	50</a:t>
            </a:r>
            <a:endParaRPr sz="1800">
              <a:solidFill>
                <a:schemeClr val="dk1"/>
              </a:solidFill>
              <a:latin typeface="Arial"/>
              <a:ea typeface="Arial"/>
              <a:cs typeface="Arial"/>
              <a:sym typeface="Arial"/>
            </a:endParaRPr>
          </a:p>
        </p:txBody>
      </p:sp>
      <p:graphicFrame>
        <p:nvGraphicFramePr>
          <p:cNvPr id="795" name="Google Shape;795;p90"/>
          <p:cNvGraphicFramePr/>
          <p:nvPr/>
        </p:nvGraphicFramePr>
        <p:xfrm>
          <a:off x="214629" y="3143250"/>
          <a:ext cx="3000000" cy="3000000"/>
        </p:xfrm>
        <a:graphic>
          <a:graphicData uri="http://schemas.openxmlformats.org/drawingml/2006/table">
            <a:tbl>
              <a:tblPr bandRow="1" firstRow="1">
                <a:noFill/>
                <a:tableStyleId>{4FF73435-C834-48F9-B2DF-3E98D7E73865}</a:tableStyleId>
              </a:tblPr>
              <a:tblGrid>
                <a:gridCol w="1525900"/>
                <a:gridCol w="1759575"/>
              </a:tblGrid>
              <a:tr h="642625">
                <a:tc>
                  <a:txBody>
                    <a:bodyPr/>
                    <a:lstStyle/>
                    <a:p>
                      <a:pPr indent="0" lvl="0" marL="90170" marR="198120" rtl="0" algn="l">
                        <a:lnSpc>
                          <a:spcPct val="101899"/>
                        </a:lnSpc>
                        <a:spcBef>
                          <a:spcPts val="0"/>
                        </a:spcBef>
                        <a:spcAft>
                          <a:spcPts val="0"/>
                        </a:spcAft>
                        <a:buNone/>
                      </a:pPr>
                      <a:r>
                        <a:rPr b="1" lang="en-US" sz="1800" u="none" cap="none" strike="noStrike">
                          <a:solidFill>
                            <a:srgbClr val="FFFFFF"/>
                          </a:solidFill>
                          <a:latin typeface="Calibri"/>
                          <a:ea typeface="Calibri"/>
                          <a:cs typeface="Calibri"/>
                          <a:sym typeface="Calibri"/>
                        </a:rPr>
                        <a:t>Bus length in  meters</a:t>
                      </a:r>
                      <a:endParaRPr sz="1800" u="none" cap="none" strike="noStrike">
                        <a:latin typeface="Calibri"/>
                        <a:ea typeface="Calibri"/>
                        <a:cs typeface="Calibri"/>
                        <a:sym typeface="Calibri"/>
                      </a:endParaRPr>
                    </a:p>
                  </a:txBody>
                  <a:tcPr marT="29850" marB="0" marR="0" marL="0">
                    <a:solidFill>
                      <a:srgbClr val="BF4F4C"/>
                    </a:solidFill>
                  </a:tcPr>
                </a:tc>
                <a:tc>
                  <a:txBody>
                    <a:bodyPr/>
                    <a:lstStyle/>
                    <a:p>
                      <a:pPr indent="0" lvl="0" marL="205740" marR="309880" rtl="0" algn="l">
                        <a:lnSpc>
                          <a:spcPct val="101899"/>
                        </a:lnSpc>
                        <a:spcBef>
                          <a:spcPts val="0"/>
                        </a:spcBef>
                        <a:spcAft>
                          <a:spcPts val="0"/>
                        </a:spcAft>
                        <a:buNone/>
                      </a:pPr>
                      <a:r>
                        <a:rPr b="1" lang="en-US" sz="1800" u="none" cap="none" strike="noStrike">
                          <a:solidFill>
                            <a:srgbClr val="FFFFFF"/>
                          </a:solidFill>
                          <a:latin typeface="Calibri"/>
                          <a:ea typeface="Calibri"/>
                          <a:cs typeface="Calibri"/>
                          <a:sym typeface="Calibri"/>
                        </a:rPr>
                        <a:t>Signal rate in  Mbps</a:t>
                      </a:r>
                      <a:endParaRPr sz="1800" u="none" cap="none" strike="noStrike">
                        <a:latin typeface="Calibri"/>
                        <a:ea typeface="Calibri"/>
                        <a:cs typeface="Calibri"/>
                        <a:sym typeface="Calibri"/>
                      </a:endParaRPr>
                    </a:p>
                  </a:txBody>
                  <a:tcPr marT="29850" marB="0" marR="0" marL="0">
                    <a:solidFill>
                      <a:srgbClr val="BF4F4C"/>
                    </a:solidFill>
                  </a:tcPr>
                </a:tc>
              </a:tr>
              <a:tr h="388625">
                <a:tc>
                  <a:txBody>
                    <a:bodyPr/>
                    <a:lstStyle/>
                    <a:p>
                      <a:pPr indent="0" lvl="0" marL="918210" marR="0" rtl="0" algn="l">
                        <a:lnSpc>
                          <a:spcPct val="100000"/>
                        </a:lnSpc>
                        <a:spcBef>
                          <a:spcPts val="0"/>
                        </a:spcBef>
                        <a:spcAft>
                          <a:spcPts val="0"/>
                        </a:spcAft>
                        <a:buNone/>
                      </a:pPr>
                      <a:r>
                        <a:rPr lang="en-US" sz="1800" u="none" cap="none" strike="noStrike">
                          <a:latin typeface="Calibri"/>
                          <a:ea typeface="Calibri"/>
                          <a:cs typeface="Calibri"/>
                          <a:sym typeface="Calibri"/>
                        </a:rPr>
                        <a:t>40</a:t>
                      </a:r>
                      <a:endParaRPr sz="1800" u="none" cap="none" strike="noStrike">
                        <a:latin typeface="Calibri"/>
                        <a:ea typeface="Calibri"/>
                        <a:cs typeface="Calibri"/>
                        <a:sym typeface="Calibri"/>
                      </a:endParaRPr>
                    </a:p>
                  </a:txBody>
                  <a:tcPr marT="35550" marB="0" marR="0" marL="0">
                    <a:solidFill>
                      <a:srgbClr val="E7CFCF"/>
                    </a:solidFill>
                  </a:tcPr>
                </a:tc>
                <a:tc>
                  <a:txBody>
                    <a:bodyPr/>
                    <a:lstStyle/>
                    <a:p>
                      <a:pPr indent="0" lvl="0" marL="0" marR="82550" rtl="0" algn="ctr">
                        <a:lnSpc>
                          <a:spcPct val="100000"/>
                        </a:lnSpc>
                        <a:spcBef>
                          <a:spcPts val="0"/>
                        </a:spcBef>
                        <a:spcAft>
                          <a:spcPts val="0"/>
                        </a:spcAft>
                        <a:buNone/>
                      </a:pPr>
                      <a:r>
                        <a:rPr lang="en-US" sz="1800" u="none" cap="none" strike="noStrike">
                          <a:latin typeface="Calibri"/>
                          <a:ea typeface="Calibri"/>
                          <a:cs typeface="Calibri"/>
                          <a:sym typeface="Calibri"/>
                        </a:rPr>
                        <a:t>1</a:t>
                      </a:r>
                      <a:endParaRPr sz="1800" u="none" cap="none" strike="noStrike">
                        <a:latin typeface="Calibri"/>
                        <a:ea typeface="Calibri"/>
                        <a:cs typeface="Calibri"/>
                        <a:sym typeface="Calibri"/>
                      </a:endParaRPr>
                    </a:p>
                  </a:txBody>
                  <a:tcPr marT="35550" marB="0" marR="0" marL="0">
                    <a:solidFill>
                      <a:srgbClr val="E7CFCF"/>
                    </a:solidFill>
                  </a:tcPr>
                </a:tc>
              </a:tr>
              <a:tr h="386075">
                <a:tc>
                  <a:txBody>
                    <a:bodyPr/>
                    <a:lstStyle/>
                    <a:p>
                      <a:pPr indent="0" lvl="0" marL="0" marR="303530" rtl="0" algn="r">
                        <a:lnSpc>
                          <a:spcPct val="100000"/>
                        </a:lnSpc>
                        <a:spcBef>
                          <a:spcPts val="0"/>
                        </a:spcBef>
                        <a:spcAft>
                          <a:spcPts val="0"/>
                        </a:spcAft>
                        <a:buNone/>
                      </a:pPr>
                      <a:r>
                        <a:rPr lang="en-US" sz="1800" u="none" cap="none" strike="noStrike">
                          <a:latin typeface="Calibri"/>
                          <a:ea typeface="Calibri"/>
                          <a:cs typeface="Calibri"/>
                          <a:sym typeface="Calibri"/>
                        </a:rPr>
                        <a:t>100</a:t>
                      </a:r>
                      <a:endParaRPr sz="1800" u="none" cap="none" strike="noStrike">
                        <a:latin typeface="Calibri"/>
                        <a:ea typeface="Calibri"/>
                        <a:cs typeface="Calibri"/>
                        <a:sym typeface="Calibri"/>
                      </a:endParaRPr>
                    </a:p>
                  </a:txBody>
                  <a:tcPr marT="35550" marB="0" marR="0" marL="0">
                    <a:solidFill>
                      <a:srgbClr val="F3E8E8"/>
                    </a:solidFill>
                  </a:tcPr>
                </a:tc>
                <a:tc>
                  <a:txBody>
                    <a:bodyPr/>
                    <a:lstStyle/>
                    <a:p>
                      <a:pPr indent="0" lvl="0" marL="0" marR="12700" rtl="0" algn="ctr">
                        <a:lnSpc>
                          <a:spcPct val="100000"/>
                        </a:lnSpc>
                        <a:spcBef>
                          <a:spcPts val="0"/>
                        </a:spcBef>
                        <a:spcAft>
                          <a:spcPts val="0"/>
                        </a:spcAft>
                        <a:buNone/>
                      </a:pPr>
                      <a:r>
                        <a:rPr lang="en-US" sz="1800" u="none" cap="none" strike="noStrike">
                          <a:latin typeface="Calibri"/>
                          <a:ea typeface="Calibri"/>
                          <a:cs typeface="Calibri"/>
                          <a:sym typeface="Calibri"/>
                        </a:rPr>
                        <a:t>0.5</a:t>
                      </a:r>
                      <a:endParaRPr sz="1800" u="none" cap="none" strike="noStrike">
                        <a:latin typeface="Calibri"/>
                        <a:ea typeface="Calibri"/>
                        <a:cs typeface="Calibri"/>
                        <a:sym typeface="Calibri"/>
                      </a:endParaRPr>
                    </a:p>
                  </a:txBody>
                  <a:tcPr marT="35550" marB="0" marR="0" marL="0">
                    <a:solidFill>
                      <a:srgbClr val="F3E8E8"/>
                    </a:solidFill>
                  </a:tcPr>
                </a:tc>
              </a:tr>
              <a:tr h="388625">
                <a:tc>
                  <a:txBody>
                    <a:bodyPr/>
                    <a:lstStyle/>
                    <a:p>
                      <a:pPr indent="0" lvl="0" marL="0" marR="303530" rtl="0" algn="r">
                        <a:lnSpc>
                          <a:spcPct val="100000"/>
                        </a:lnSpc>
                        <a:spcBef>
                          <a:spcPts val="0"/>
                        </a:spcBef>
                        <a:spcAft>
                          <a:spcPts val="0"/>
                        </a:spcAft>
                        <a:buNone/>
                      </a:pPr>
                      <a:r>
                        <a:rPr lang="en-US" sz="1800" u="none" cap="none" strike="noStrike">
                          <a:latin typeface="Calibri"/>
                          <a:ea typeface="Calibri"/>
                          <a:cs typeface="Calibri"/>
                          <a:sym typeface="Calibri"/>
                        </a:rPr>
                        <a:t>500</a:t>
                      </a:r>
                      <a:endParaRPr sz="1800" u="none" cap="none" strike="noStrike">
                        <a:latin typeface="Calibri"/>
                        <a:ea typeface="Calibri"/>
                        <a:cs typeface="Calibri"/>
                        <a:sym typeface="Calibri"/>
                      </a:endParaRPr>
                    </a:p>
                  </a:txBody>
                  <a:tcPr marT="36825" marB="0" marR="0" marL="0">
                    <a:solidFill>
                      <a:srgbClr val="E7CFCF"/>
                    </a:solidFill>
                  </a:tcPr>
                </a:tc>
                <a:tc>
                  <a:txBody>
                    <a:bodyPr/>
                    <a:lstStyle/>
                    <a:p>
                      <a:pPr indent="0" lvl="0" marL="0" marR="1905" rtl="0" algn="ctr">
                        <a:lnSpc>
                          <a:spcPct val="100000"/>
                        </a:lnSpc>
                        <a:spcBef>
                          <a:spcPts val="0"/>
                        </a:spcBef>
                        <a:spcAft>
                          <a:spcPts val="0"/>
                        </a:spcAft>
                        <a:buNone/>
                      </a:pPr>
                      <a:r>
                        <a:rPr lang="en-US" sz="1800" u="none" cap="none" strike="noStrike">
                          <a:latin typeface="Calibri"/>
                          <a:ea typeface="Calibri"/>
                          <a:cs typeface="Calibri"/>
                          <a:sym typeface="Calibri"/>
                        </a:rPr>
                        <a:t>0.10</a:t>
                      </a:r>
                      <a:endParaRPr sz="1800" u="none" cap="none" strike="noStrike">
                        <a:latin typeface="Calibri"/>
                        <a:ea typeface="Calibri"/>
                        <a:cs typeface="Calibri"/>
                        <a:sym typeface="Calibri"/>
                      </a:endParaRPr>
                    </a:p>
                  </a:txBody>
                  <a:tcPr marT="36825" marB="0" marR="0" marL="0">
                    <a:solidFill>
                      <a:srgbClr val="E7CFCF"/>
                    </a:solidFill>
                  </a:tcPr>
                </a:tc>
              </a:tr>
              <a:tr h="386075">
                <a:tc>
                  <a:txBody>
                    <a:bodyPr/>
                    <a:lstStyle/>
                    <a:p>
                      <a:pPr indent="0" lvl="0" marL="0" marR="240029" rtl="0" algn="r">
                        <a:lnSpc>
                          <a:spcPct val="100000"/>
                        </a:lnSpc>
                        <a:spcBef>
                          <a:spcPts val="0"/>
                        </a:spcBef>
                        <a:spcAft>
                          <a:spcPts val="0"/>
                        </a:spcAft>
                        <a:buNone/>
                      </a:pPr>
                      <a:r>
                        <a:rPr lang="en-US" sz="1800" u="none" cap="none" strike="noStrike">
                          <a:latin typeface="Calibri"/>
                          <a:ea typeface="Calibri"/>
                          <a:cs typeface="Calibri"/>
                          <a:sym typeface="Calibri"/>
                        </a:rPr>
                        <a:t>1000</a:t>
                      </a:r>
                      <a:endParaRPr sz="1800" u="none" cap="none" strike="noStrike">
                        <a:latin typeface="Calibri"/>
                        <a:ea typeface="Calibri"/>
                        <a:cs typeface="Calibri"/>
                        <a:sym typeface="Calibri"/>
                      </a:endParaRPr>
                    </a:p>
                  </a:txBody>
                  <a:tcPr marT="35550" marB="0" marR="0" marL="0">
                    <a:solidFill>
                      <a:srgbClr val="F3E8E8"/>
                    </a:solidFill>
                  </a:tcPr>
                </a:tc>
                <a:tc>
                  <a:txBody>
                    <a:bodyPr/>
                    <a:lstStyle/>
                    <a:p>
                      <a:pPr indent="0" lvl="0" marL="0" marR="1905" rtl="0" algn="ctr">
                        <a:lnSpc>
                          <a:spcPct val="100000"/>
                        </a:lnSpc>
                        <a:spcBef>
                          <a:spcPts val="0"/>
                        </a:spcBef>
                        <a:spcAft>
                          <a:spcPts val="0"/>
                        </a:spcAft>
                        <a:buNone/>
                      </a:pPr>
                      <a:r>
                        <a:rPr lang="en-US" sz="1800" u="none" cap="none" strike="noStrike">
                          <a:latin typeface="Calibri"/>
                          <a:ea typeface="Calibri"/>
                          <a:cs typeface="Calibri"/>
                          <a:sym typeface="Calibri"/>
                        </a:rPr>
                        <a:t>0.05</a:t>
                      </a:r>
                      <a:endParaRPr sz="1800" u="none" cap="none" strike="noStrike">
                        <a:latin typeface="Calibri"/>
                        <a:ea typeface="Calibri"/>
                        <a:cs typeface="Calibri"/>
                        <a:sym typeface="Calibri"/>
                      </a:endParaRPr>
                    </a:p>
                  </a:txBody>
                  <a:tcPr marT="35550" marB="0" marR="0" marL="0">
                    <a:solidFill>
                      <a:srgbClr val="F3E8E8"/>
                    </a:solidFill>
                  </a:tcPr>
                </a:tc>
              </a:tr>
            </a:tbl>
          </a:graphicData>
        </a:graphic>
      </p:graphicFrame>
      <p:sp>
        <p:nvSpPr>
          <p:cNvPr id="796" name="Google Shape;796;p90"/>
          <p:cNvSpPr/>
          <p:nvPr/>
        </p:nvSpPr>
        <p:spPr>
          <a:xfrm>
            <a:off x="4180482" y="2999739"/>
            <a:ext cx="4755599" cy="238220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7" name="Google Shape;797;p90"/>
          <p:cNvSpPr txBox="1"/>
          <p:nvPr/>
        </p:nvSpPr>
        <p:spPr>
          <a:xfrm>
            <a:off x="4671059" y="5462270"/>
            <a:ext cx="3497579"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Source : www.esp elecrtonics.com</a:t>
            </a:r>
            <a:endParaRPr sz="1800">
              <a:solidFill>
                <a:schemeClr val="dk1"/>
              </a:solidFill>
              <a:latin typeface="Arial"/>
              <a:ea typeface="Arial"/>
              <a:cs typeface="Arial"/>
              <a:sym typeface="Arial"/>
            </a:endParaRPr>
          </a:p>
        </p:txBody>
      </p:sp>
      <p:sp>
        <p:nvSpPr>
          <p:cNvPr id="798" name="Google Shape;798;p90"/>
          <p:cNvSpPr txBox="1"/>
          <p:nvPr/>
        </p:nvSpPr>
        <p:spPr>
          <a:xfrm>
            <a:off x="411480" y="5462270"/>
            <a:ext cx="2839720"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Source </a:t>
            </a:r>
            <a:r>
              <a:rPr lang="en-US" sz="1800" u="sng">
                <a:solidFill>
                  <a:schemeClr val="dk1"/>
                </a:solidFill>
                <a:latin typeface="Arial"/>
                <a:ea typeface="Arial"/>
                <a:cs typeface="Arial"/>
                <a:sym typeface="Arial"/>
                <a:hlinkClick r:id="rId4">
                  <a:extLst>
                    <a:ext uri="{A12FA001-AC4F-418D-AE19-62706E023703}">
                      <ahyp:hlinkClr val="tx"/>
                    </a:ext>
                  </a:extLst>
                </a:hlinkClick>
              </a:rPr>
              <a:t>: http://digital.ni.com</a:t>
            </a:r>
            <a:endParaRPr sz="1800">
              <a:solidFill>
                <a:schemeClr val="dk1"/>
              </a:solidFill>
              <a:latin typeface="Arial"/>
              <a:ea typeface="Arial"/>
              <a:cs typeface="Arial"/>
              <a:sym typeface="Arial"/>
            </a:endParaRPr>
          </a:p>
        </p:txBody>
      </p:sp>
      <p:sp>
        <p:nvSpPr>
          <p:cNvPr id="799" name="Google Shape;799;p90"/>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91"/>
          <p:cNvSpPr txBox="1"/>
          <p:nvPr>
            <p:ph type="title"/>
          </p:nvPr>
        </p:nvSpPr>
        <p:spPr>
          <a:xfrm>
            <a:off x="406400" y="224790"/>
            <a:ext cx="2891790"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solidFill>
                  <a:srgbClr val="000000"/>
                </a:solidFill>
                <a:latin typeface="Arial"/>
                <a:ea typeface="Arial"/>
                <a:cs typeface="Arial"/>
                <a:sym typeface="Arial"/>
              </a:rPr>
              <a:t>CAN frame format</a:t>
            </a:r>
            <a:endParaRPr sz="2800">
              <a:latin typeface="Arial"/>
              <a:ea typeface="Arial"/>
              <a:cs typeface="Arial"/>
              <a:sym typeface="Arial"/>
            </a:endParaRPr>
          </a:p>
        </p:txBody>
      </p:sp>
      <p:sp>
        <p:nvSpPr>
          <p:cNvPr id="805" name="Google Shape;805;p91"/>
          <p:cNvSpPr/>
          <p:nvPr/>
        </p:nvSpPr>
        <p:spPr>
          <a:xfrm>
            <a:off x="0" y="713740"/>
            <a:ext cx="9144000" cy="0"/>
          </a:xfrm>
          <a:custGeom>
            <a:rect b="b" l="l" r="r" t="t"/>
            <a:pathLst>
              <a:path extrusionOk="0" h="120000" w="9144000">
                <a:moveTo>
                  <a:pt x="0" y="0"/>
                </a:moveTo>
                <a:lnTo>
                  <a:pt x="9144000" y="0"/>
                </a:lnTo>
              </a:path>
            </a:pathLst>
          </a:custGeom>
          <a:noFill/>
          <a:ln cap="flat" cmpd="sng" w="38075">
            <a:solidFill>
              <a:srgbClr val="FF771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6" name="Google Shape;806;p91"/>
          <p:cNvSpPr/>
          <p:nvPr/>
        </p:nvSpPr>
        <p:spPr>
          <a:xfrm>
            <a:off x="0" y="6019800"/>
            <a:ext cx="9144000" cy="0"/>
          </a:xfrm>
          <a:custGeom>
            <a:rect b="b" l="l" r="r" t="t"/>
            <a:pathLst>
              <a:path extrusionOk="0" h="120000" w="9144000">
                <a:moveTo>
                  <a:pt x="0" y="0"/>
                </a:moveTo>
                <a:lnTo>
                  <a:pt x="9144000" y="0"/>
                </a:lnTo>
              </a:path>
            </a:pathLst>
          </a:custGeom>
          <a:noFill/>
          <a:ln cap="flat" cmpd="sng" w="38075">
            <a:solidFill>
              <a:srgbClr val="FF771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7" name="Google Shape;807;p91"/>
          <p:cNvSpPr/>
          <p:nvPr/>
        </p:nvSpPr>
        <p:spPr>
          <a:xfrm>
            <a:off x="-40832" y="1380134"/>
            <a:ext cx="8929370" cy="214249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8" name="Google Shape;808;p91"/>
          <p:cNvSpPr txBox="1"/>
          <p:nvPr/>
        </p:nvSpPr>
        <p:spPr>
          <a:xfrm>
            <a:off x="229361" y="3522624"/>
            <a:ext cx="8388985" cy="2942590"/>
          </a:xfrm>
          <a:prstGeom prst="rect">
            <a:avLst/>
          </a:prstGeom>
          <a:noFill/>
          <a:ln>
            <a:noFill/>
          </a:ln>
        </p:spPr>
        <p:txBody>
          <a:bodyPr anchorCtr="0" anchor="t" bIns="0" lIns="0" spcFirstLastPara="1" rIns="0" wrap="square" tIns="12700">
            <a:spAutoFit/>
          </a:bodyPr>
          <a:lstStyle/>
          <a:p>
            <a:pPr indent="0" lvl="0" marL="2110740" marR="0" rtl="0" algn="l">
              <a:lnSpc>
                <a:spcPct val="100000"/>
              </a:lnSpc>
              <a:spcBef>
                <a:spcPts val="0"/>
              </a:spcBef>
              <a:spcAft>
                <a:spcPts val="0"/>
              </a:spcAft>
              <a:buNone/>
            </a:pPr>
            <a:r>
              <a:rPr lang="en-US" sz="1800">
                <a:solidFill>
                  <a:schemeClr val="dk1"/>
                </a:solidFill>
                <a:latin typeface="Arial"/>
                <a:ea typeface="Arial"/>
                <a:cs typeface="Arial"/>
                <a:sym typeface="Arial"/>
              </a:rPr>
              <a:t>Source: https://en.wikipedia.org</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2000">
              <a:solidFill>
                <a:schemeClr val="dk1"/>
              </a:solidFill>
              <a:latin typeface="Arial"/>
              <a:ea typeface="Arial"/>
              <a:cs typeface="Arial"/>
              <a:sym typeface="Arial"/>
            </a:endParaRPr>
          </a:p>
          <a:p>
            <a:pPr indent="-1360170" lvl="0" marL="1372235" marR="1169035" rtl="0" algn="l">
              <a:lnSpc>
                <a:spcPct val="100000"/>
              </a:lnSpc>
              <a:spcBef>
                <a:spcPts val="1150"/>
              </a:spcBef>
              <a:spcAft>
                <a:spcPts val="0"/>
              </a:spcAft>
              <a:buNone/>
            </a:pPr>
            <a:r>
              <a:rPr b="1" lang="en-US" sz="1800">
                <a:solidFill>
                  <a:schemeClr val="dk1"/>
                </a:solidFill>
                <a:latin typeface="Arial"/>
                <a:ea typeface="Arial"/>
                <a:cs typeface="Arial"/>
                <a:sym typeface="Arial"/>
              </a:rPr>
              <a:t>Arbitration </a:t>
            </a:r>
            <a:r>
              <a:rPr lang="en-US" sz="1800">
                <a:solidFill>
                  <a:schemeClr val="dk1"/>
                </a:solidFill>
                <a:latin typeface="Arial"/>
                <a:ea typeface="Arial"/>
                <a:cs typeface="Arial"/>
                <a:sym typeface="Arial"/>
              </a:rPr>
              <a:t>: When multiple nodes access the bus same time, the node  with least arbitration wins.</a:t>
            </a:r>
            <a:endParaRPr sz="1800">
              <a:solidFill>
                <a:schemeClr val="dk1"/>
              </a:solidFill>
              <a:latin typeface="Arial"/>
              <a:ea typeface="Arial"/>
              <a:cs typeface="Arial"/>
              <a:sym typeface="Arial"/>
            </a:endParaRPr>
          </a:p>
          <a:p>
            <a:pPr indent="0" lvl="0" marL="0" marR="0" rtl="0" algn="l">
              <a:lnSpc>
                <a:spcPct val="100000"/>
              </a:lnSpc>
              <a:spcBef>
                <a:spcPts val="30"/>
              </a:spcBef>
              <a:spcAft>
                <a:spcPts val="0"/>
              </a:spcAft>
              <a:buNone/>
            </a:pPr>
            <a:r>
              <a:t/>
            </a:r>
            <a:endParaRPr sz="1850">
              <a:solidFill>
                <a:schemeClr val="dk1"/>
              </a:solidFill>
              <a:latin typeface="Arial"/>
              <a:ea typeface="Arial"/>
              <a:cs typeface="Arial"/>
              <a:sym typeface="Arial"/>
            </a:endParaRPr>
          </a:p>
          <a:p>
            <a:pPr indent="0" lvl="0" marL="717550" marR="0" rtl="0" algn="l">
              <a:lnSpc>
                <a:spcPct val="100000"/>
              </a:lnSpc>
              <a:spcBef>
                <a:spcPts val="0"/>
              </a:spcBef>
              <a:spcAft>
                <a:spcPts val="0"/>
              </a:spcAft>
              <a:buNone/>
            </a:pPr>
            <a:r>
              <a:rPr b="1" lang="en-US" sz="1800">
                <a:solidFill>
                  <a:schemeClr val="dk1"/>
                </a:solidFill>
                <a:latin typeface="Arial"/>
                <a:ea typeface="Arial"/>
                <a:cs typeface="Arial"/>
                <a:sym typeface="Arial"/>
              </a:rPr>
              <a:t>RTR </a:t>
            </a:r>
            <a:r>
              <a:rPr lang="en-US" sz="1800">
                <a:solidFill>
                  <a:schemeClr val="dk1"/>
                </a:solidFill>
                <a:latin typeface="Arial"/>
                <a:ea typeface="Arial"/>
                <a:cs typeface="Arial"/>
                <a:sym typeface="Arial"/>
              </a:rPr>
              <a:t>: When RTR = ‘1’ then it is remote frame, otherwise data frame.</a:t>
            </a:r>
            <a:endParaRPr sz="1800">
              <a:solidFill>
                <a:schemeClr val="dk1"/>
              </a:solidFill>
              <a:latin typeface="Arial"/>
              <a:ea typeface="Arial"/>
              <a:cs typeface="Arial"/>
              <a:sym typeface="Arial"/>
            </a:endParaRPr>
          </a:p>
          <a:p>
            <a:pPr indent="0" lvl="0" marL="0" marR="0" rtl="0" algn="l">
              <a:lnSpc>
                <a:spcPct val="100000"/>
              </a:lnSpc>
              <a:spcBef>
                <a:spcPts val="35"/>
              </a:spcBef>
              <a:spcAft>
                <a:spcPts val="0"/>
              </a:spcAft>
              <a:buNone/>
            </a:pPr>
            <a:r>
              <a:t/>
            </a:r>
            <a:endParaRPr sz="1850">
              <a:solidFill>
                <a:schemeClr val="dk1"/>
              </a:solidFill>
              <a:latin typeface="Arial"/>
              <a:ea typeface="Arial"/>
              <a:cs typeface="Arial"/>
              <a:sym typeface="Arial"/>
            </a:endParaRPr>
          </a:p>
          <a:p>
            <a:pPr indent="0" lvl="0" marL="781050" marR="0" rtl="0" algn="l">
              <a:lnSpc>
                <a:spcPct val="100000"/>
              </a:lnSpc>
              <a:spcBef>
                <a:spcPts val="0"/>
              </a:spcBef>
              <a:spcAft>
                <a:spcPts val="0"/>
              </a:spcAft>
              <a:buNone/>
            </a:pPr>
            <a:r>
              <a:rPr b="1" lang="en-US" sz="1800">
                <a:solidFill>
                  <a:schemeClr val="dk1"/>
                </a:solidFill>
                <a:latin typeface="Arial"/>
                <a:ea typeface="Arial"/>
                <a:cs typeface="Arial"/>
                <a:sym typeface="Arial"/>
              </a:rPr>
              <a:t>IDE : </a:t>
            </a:r>
            <a:r>
              <a:rPr lang="en-US" sz="1800">
                <a:solidFill>
                  <a:schemeClr val="dk1"/>
                </a:solidFill>
                <a:latin typeface="Arial"/>
                <a:ea typeface="Arial"/>
                <a:cs typeface="Arial"/>
                <a:sym typeface="Arial"/>
              </a:rPr>
              <a:t>Select standard CAN when ‘0’ and extended CAN when ‘1’</a:t>
            </a:r>
            <a:endParaRPr sz="1800">
              <a:solidFill>
                <a:schemeClr val="dk1"/>
              </a:solidFill>
              <a:latin typeface="Arial"/>
              <a:ea typeface="Arial"/>
              <a:cs typeface="Arial"/>
              <a:sym typeface="Arial"/>
            </a:endParaRPr>
          </a:p>
          <a:p>
            <a:pPr indent="0" lvl="0" marL="0" marR="0" rtl="0" algn="l">
              <a:lnSpc>
                <a:spcPct val="100000"/>
              </a:lnSpc>
              <a:spcBef>
                <a:spcPts val="55"/>
              </a:spcBef>
              <a:spcAft>
                <a:spcPts val="0"/>
              </a:spcAft>
              <a:buNone/>
            </a:pPr>
            <a:r>
              <a:t/>
            </a:r>
            <a:endParaRPr sz="1900">
              <a:solidFill>
                <a:schemeClr val="dk1"/>
              </a:solidFill>
              <a:latin typeface="Arial"/>
              <a:ea typeface="Arial"/>
              <a:cs typeface="Arial"/>
              <a:sym typeface="Arial"/>
            </a:endParaRPr>
          </a:p>
          <a:p>
            <a:pPr indent="0" lvl="0" marL="0" marR="5080" rtl="0" algn="r">
              <a:lnSpc>
                <a:spcPct val="100000"/>
              </a:lnSpc>
              <a:spcBef>
                <a:spcPts val="0"/>
              </a:spcBef>
              <a:spcAft>
                <a:spcPts val="0"/>
              </a:spcAft>
              <a:buNone/>
            </a:pPr>
            <a:r>
              <a:rPr lang="en-US" sz="1800">
                <a:solidFill>
                  <a:schemeClr val="dk1"/>
                </a:solidFill>
                <a:latin typeface="Arial"/>
                <a:ea typeface="Arial"/>
                <a:cs typeface="Arial"/>
                <a:sym typeface="Arial"/>
              </a:rPr>
              <a:t>Continued..</a:t>
            </a:r>
            <a:endParaRPr sz="1800">
              <a:solidFill>
                <a:schemeClr val="dk1"/>
              </a:solidFill>
              <a:latin typeface="Arial"/>
              <a:ea typeface="Arial"/>
              <a:cs typeface="Arial"/>
              <a:sym typeface="Arial"/>
            </a:endParaRPr>
          </a:p>
        </p:txBody>
      </p:sp>
      <p:sp>
        <p:nvSpPr>
          <p:cNvPr id="809" name="Google Shape;809;p91"/>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92"/>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pic>
        <p:nvPicPr>
          <p:cNvPr id="815" name="Google Shape;815;p92"/>
          <p:cNvPicPr preferRelativeResize="0"/>
          <p:nvPr/>
        </p:nvPicPr>
        <p:blipFill rotWithShape="1">
          <a:blip r:embed="rId3">
            <a:alphaModFix/>
          </a:blip>
          <a:srcRect b="0" l="0" r="0" t="0"/>
          <a:stretch/>
        </p:blipFill>
        <p:spPr>
          <a:xfrm>
            <a:off x="-30480" y="15240"/>
            <a:ext cx="7620000" cy="2275114"/>
          </a:xfrm>
          <a:prstGeom prst="rect">
            <a:avLst/>
          </a:prstGeom>
          <a:noFill/>
          <a:ln>
            <a:noFill/>
          </a:ln>
        </p:spPr>
      </p:pic>
      <p:pic>
        <p:nvPicPr>
          <p:cNvPr id="816" name="Google Shape;816;p92"/>
          <p:cNvPicPr preferRelativeResize="0"/>
          <p:nvPr/>
        </p:nvPicPr>
        <p:blipFill rotWithShape="1">
          <a:blip r:embed="rId4">
            <a:alphaModFix/>
          </a:blip>
          <a:srcRect b="0" l="0" r="0" t="0"/>
          <a:stretch/>
        </p:blipFill>
        <p:spPr>
          <a:xfrm>
            <a:off x="228600" y="1981200"/>
            <a:ext cx="6324600" cy="487140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93"/>
          <p:cNvSpPr txBox="1"/>
          <p:nvPr/>
        </p:nvSpPr>
        <p:spPr>
          <a:xfrm>
            <a:off x="1768619" y="1238250"/>
            <a:ext cx="99580" cy="283283"/>
          </a:xfrm>
          <a:prstGeom prst="rect">
            <a:avLst/>
          </a:prstGeom>
          <a:noFill/>
          <a:ln>
            <a:noFill/>
          </a:ln>
        </p:spPr>
        <p:txBody>
          <a:bodyPr anchorCtr="0" anchor="t" bIns="0" lIns="0" spcFirstLastPara="1" rIns="0" wrap="square" tIns="0">
            <a:spAutoFit/>
          </a:bodyPr>
          <a:lstStyle/>
          <a:p>
            <a:pPr indent="0" lvl="0" marL="12700" marR="0" rtl="0" algn="l">
              <a:spcBef>
                <a:spcPts val="0"/>
              </a:spcBef>
              <a:spcAft>
                <a:spcPts val="0"/>
              </a:spcAft>
              <a:buNone/>
            </a:pPr>
            <a:r>
              <a:rPr lang="en-US" sz="1841">
                <a:solidFill>
                  <a:srgbClr val="1D518C"/>
                </a:solidFill>
                <a:latin typeface="Arial"/>
                <a:ea typeface="Arial"/>
                <a:cs typeface="Arial"/>
                <a:sym typeface="Arial"/>
              </a:rPr>
              <a:t>•</a:t>
            </a:r>
            <a:endParaRPr sz="1841">
              <a:solidFill>
                <a:schemeClr val="dk1"/>
              </a:solidFill>
              <a:latin typeface="Arial"/>
              <a:ea typeface="Arial"/>
              <a:cs typeface="Arial"/>
              <a:sym typeface="Arial"/>
            </a:endParaRPr>
          </a:p>
        </p:txBody>
      </p:sp>
      <p:sp>
        <p:nvSpPr>
          <p:cNvPr id="822" name="Google Shape;822;p93"/>
          <p:cNvSpPr txBox="1"/>
          <p:nvPr/>
        </p:nvSpPr>
        <p:spPr>
          <a:xfrm>
            <a:off x="782024" y="2094522"/>
            <a:ext cx="2265435" cy="283283"/>
          </a:xfrm>
          <a:prstGeom prst="rect">
            <a:avLst/>
          </a:prstGeom>
          <a:noFill/>
          <a:ln>
            <a:noFill/>
          </a:ln>
        </p:spPr>
        <p:txBody>
          <a:bodyPr anchorCtr="0" anchor="t" bIns="0" lIns="0" spcFirstLastPara="1" rIns="0" wrap="square" tIns="0">
            <a:spAutoFit/>
          </a:bodyPr>
          <a:lstStyle/>
          <a:p>
            <a:pPr indent="0" lvl="0" marL="8659" marR="0" rtl="0" algn="l">
              <a:spcBef>
                <a:spcPts val="0"/>
              </a:spcBef>
              <a:spcAft>
                <a:spcPts val="0"/>
              </a:spcAft>
              <a:buNone/>
            </a:pPr>
            <a:r>
              <a:rPr lang="en-US" sz="1841">
                <a:solidFill>
                  <a:srgbClr val="1D518C"/>
                </a:solidFill>
                <a:latin typeface="Arial"/>
                <a:ea typeface="Arial"/>
                <a:cs typeface="Arial"/>
                <a:sym typeface="Arial"/>
              </a:rPr>
              <a:t>Standard</a:t>
            </a:r>
            <a:r>
              <a:rPr lang="en-US" sz="1841">
                <a:solidFill>
                  <a:srgbClr val="1D518C"/>
                </a:solidFill>
                <a:latin typeface="Times New Roman"/>
                <a:ea typeface="Times New Roman"/>
                <a:cs typeface="Times New Roman"/>
                <a:sym typeface="Times New Roman"/>
              </a:rPr>
              <a:t> </a:t>
            </a:r>
            <a:r>
              <a:rPr lang="en-US" sz="1841">
                <a:solidFill>
                  <a:srgbClr val="1D518C"/>
                </a:solidFill>
                <a:latin typeface="Arial"/>
                <a:ea typeface="Arial"/>
                <a:cs typeface="Arial"/>
                <a:sym typeface="Arial"/>
              </a:rPr>
              <a:t>Data</a:t>
            </a:r>
            <a:r>
              <a:rPr lang="en-US" sz="1841">
                <a:solidFill>
                  <a:srgbClr val="1D518C"/>
                </a:solidFill>
                <a:latin typeface="Times New Roman"/>
                <a:ea typeface="Times New Roman"/>
                <a:cs typeface="Times New Roman"/>
                <a:sym typeface="Times New Roman"/>
              </a:rPr>
              <a:t> </a:t>
            </a:r>
            <a:r>
              <a:rPr lang="en-US" sz="1841">
                <a:solidFill>
                  <a:srgbClr val="1D518C"/>
                </a:solidFill>
                <a:latin typeface="Arial"/>
                <a:ea typeface="Arial"/>
                <a:cs typeface="Arial"/>
                <a:sym typeface="Arial"/>
              </a:rPr>
              <a:t>Frame</a:t>
            </a:r>
            <a:endParaRPr sz="1841">
              <a:solidFill>
                <a:schemeClr val="dk1"/>
              </a:solidFill>
              <a:latin typeface="Arial"/>
              <a:ea typeface="Arial"/>
              <a:cs typeface="Arial"/>
              <a:sym typeface="Arial"/>
            </a:endParaRPr>
          </a:p>
        </p:txBody>
      </p:sp>
      <p:sp>
        <p:nvSpPr>
          <p:cNvPr id="823" name="Google Shape;823;p93"/>
          <p:cNvSpPr txBox="1"/>
          <p:nvPr/>
        </p:nvSpPr>
        <p:spPr>
          <a:xfrm>
            <a:off x="1842222" y="3150827"/>
            <a:ext cx="72520" cy="194027"/>
          </a:xfrm>
          <a:prstGeom prst="rect">
            <a:avLst/>
          </a:prstGeom>
          <a:noFill/>
          <a:ln>
            <a:noFill/>
          </a:ln>
        </p:spPr>
        <p:txBody>
          <a:bodyPr anchorCtr="0" anchor="t" bIns="0" lIns="0" spcFirstLastPara="1" rIns="0" wrap="square" tIns="0">
            <a:spAutoFit/>
          </a:bodyPr>
          <a:lstStyle/>
          <a:p>
            <a:pPr indent="0" lvl="0" marL="8659" marR="0" rtl="0" algn="l">
              <a:spcBef>
                <a:spcPts val="0"/>
              </a:spcBef>
              <a:spcAft>
                <a:spcPts val="0"/>
              </a:spcAft>
              <a:buNone/>
            </a:pPr>
            <a:r>
              <a:rPr lang="en-US" sz="1261">
                <a:solidFill>
                  <a:srgbClr val="0098CC"/>
                </a:solidFill>
                <a:latin typeface="Arial"/>
                <a:ea typeface="Arial"/>
                <a:cs typeface="Arial"/>
                <a:sym typeface="Arial"/>
              </a:rPr>
              <a:t>•</a:t>
            </a:r>
            <a:endParaRPr sz="1261">
              <a:solidFill>
                <a:schemeClr val="dk1"/>
              </a:solidFill>
              <a:latin typeface="Arial"/>
              <a:ea typeface="Arial"/>
              <a:cs typeface="Arial"/>
              <a:sym typeface="Arial"/>
            </a:endParaRPr>
          </a:p>
        </p:txBody>
      </p:sp>
      <p:sp>
        <p:nvSpPr>
          <p:cNvPr id="824" name="Google Shape;824;p93"/>
          <p:cNvSpPr txBox="1"/>
          <p:nvPr/>
        </p:nvSpPr>
        <p:spPr>
          <a:xfrm>
            <a:off x="666750" y="4406869"/>
            <a:ext cx="2303318" cy="283283"/>
          </a:xfrm>
          <a:prstGeom prst="rect">
            <a:avLst/>
          </a:prstGeom>
          <a:noFill/>
          <a:ln>
            <a:noFill/>
          </a:ln>
        </p:spPr>
        <p:txBody>
          <a:bodyPr anchorCtr="0" anchor="t" bIns="0" lIns="0" spcFirstLastPara="1" rIns="0" wrap="square" tIns="0">
            <a:spAutoFit/>
          </a:bodyPr>
          <a:lstStyle/>
          <a:p>
            <a:pPr indent="0" lvl="0" marL="8659" marR="0" rtl="0" algn="l">
              <a:spcBef>
                <a:spcPts val="0"/>
              </a:spcBef>
              <a:spcAft>
                <a:spcPts val="0"/>
              </a:spcAft>
              <a:buNone/>
            </a:pPr>
            <a:r>
              <a:rPr lang="en-US" sz="1841">
                <a:solidFill>
                  <a:srgbClr val="1D518C"/>
                </a:solidFill>
                <a:latin typeface="Arial"/>
                <a:ea typeface="Arial"/>
                <a:cs typeface="Arial"/>
                <a:sym typeface="Arial"/>
              </a:rPr>
              <a:t>Extended</a:t>
            </a:r>
            <a:r>
              <a:rPr lang="en-US" sz="1841">
                <a:solidFill>
                  <a:srgbClr val="1D518C"/>
                </a:solidFill>
                <a:latin typeface="Times New Roman"/>
                <a:ea typeface="Times New Roman"/>
                <a:cs typeface="Times New Roman"/>
                <a:sym typeface="Times New Roman"/>
              </a:rPr>
              <a:t> </a:t>
            </a:r>
            <a:r>
              <a:rPr lang="en-US" sz="1841">
                <a:solidFill>
                  <a:srgbClr val="1D518C"/>
                </a:solidFill>
                <a:latin typeface="Arial"/>
                <a:ea typeface="Arial"/>
                <a:cs typeface="Arial"/>
                <a:sym typeface="Arial"/>
              </a:rPr>
              <a:t>Data</a:t>
            </a:r>
            <a:r>
              <a:rPr lang="en-US" sz="1841">
                <a:solidFill>
                  <a:srgbClr val="1D518C"/>
                </a:solidFill>
                <a:latin typeface="Times New Roman"/>
                <a:ea typeface="Times New Roman"/>
                <a:cs typeface="Times New Roman"/>
                <a:sym typeface="Times New Roman"/>
              </a:rPr>
              <a:t> </a:t>
            </a:r>
            <a:r>
              <a:rPr lang="en-US" sz="1841">
                <a:solidFill>
                  <a:srgbClr val="1D518C"/>
                </a:solidFill>
                <a:latin typeface="Arial"/>
                <a:ea typeface="Arial"/>
                <a:cs typeface="Arial"/>
                <a:sym typeface="Arial"/>
              </a:rPr>
              <a:t>Frame</a:t>
            </a:r>
            <a:endParaRPr sz="1841">
              <a:solidFill>
                <a:schemeClr val="dk1"/>
              </a:solidFill>
              <a:latin typeface="Arial"/>
              <a:ea typeface="Arial"/>
              <a:cs typeface="Arial"/>
              <a:sym typeface="Arial"/>
            </a:endParaRPr>
          </a:p>
        </p:txBody>
      </p:sp>
      <p:sp>
        <p:nvSpPr>
          <p:cNvPr id="825" name="Google Shape;825;p93"/>
          <p:cNvSpPr/>
          <p:nvPr/>
        </p:nvSpPr>
        <p:spPr>
          <a:xfrm>
            <a:off x="636920" y="2489304"/>
            <a:ext cx="8202280" cy="109209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27">
              <a:solidFill>
                <a:schemeClr val="dk1"/>
              </a:solidFill>
              <a:latin typeface="Calibri"/>
              <a:ea typeface="Calibri"/>
              <a:cs typeface="Calibri"/>
              <a:sym typeface="Calibri"/>
            </a:endParaRPr>
          </a:p>
        </p:txBody>
      </p:sp>
      <p:sp>
        <p:nvSpPr>
          <p:cNvPr id="826" name="Google Shape;826;p93"/>
          <p:cNvSpPr/>
          <p:nvPr/>
        </p:nvSpPr>
        <p:spPr>
          <a:xfrm>
            <a:off x="296574" y="4800600"/>
            <a:ext cx="7942551" cy="14478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27">
              <a:solidFill>
                <a:schemeClr val="dk1"/>
              </a:solidFill>
              <a:latin typeface="Calibri"/>
              <a:ea typeface="Calibri"/>
              <a:cs typeface="Calibri"/>
              <a:sym typeface="Calibri"/>
            </a:endParaRPr>
          </a:p>
        </p:txBody>
      </p:sp>
      <p:sp>
        <p:nvSpPr>
          <p:cNvPr id="827" name="Google Shape;827;p93"/>
          <p:cNvSpPr txBox="1"/>
          <p:nvPr>
            <p:ph type="title"/>
          </p:nvPr>
        </p:nvSpPr>
        <p:spPr>
          <a:xfrm>
            <a:off x="651835" y="402376"/>
            <a:ext cx="8172450" cy="1477328"/>
          </a:xfrm>
          <a:prstGeom prst="rect">
            <a:avLst/>
          </a:prstGeom>
          <a:noFill/>
          <a:ln>
            <a:noFill/>
          </a:ln>
        </p:spPr>
        <p:txBody>
          <a:bodyPr anchorCtr="0" anchor="t" bIns="0" lIns="0" spcFirstLastPara="1" rIns="0" wrap="square" tIns="0">
            <a:spAutoFit/>
          </a:bodyPr>
          <a:lstStyle/>
          <a:p>
            <a:pPr indent="0" lvl="0" marL="694874" rtl="0" algn="l">
              <a:spcBef>
                <a:spcPts val="0"/>
              </a:spcBef>
              <a:spcAft>
                <a:spcPts val="0"/>
              </a:spcAft>
              <a:buNone/>
            </a:pPr>
            <a:r>
              <a:rPr lang="en-US"/>
              <a:t>CAN</a:t>
            </a:r>
            <a:r>
              <a:rPr lang="en-US">
                <a:latin typeface="Times New Roman"/>
                <a:ea typeface="Times New Roman"/>
                <a:cs typeface="Times New Roman"/>
                <a:sym typeface="Times New Roman"/>
              </a:rPr>
              <a:t> </a:t>
            </a:r>
            <a:r>
              <a:rPr lang="en-US"/>
              <a:t>Message</a:t>
            </a:r>
            <a:r>
              <a:rPr lang="en-US">
                <a:latin typeface="Times New Roman"/>
                <a:ea typeface="Times New Roman"/>
                <a:cs typeface="Times New Roman"/>
                <a:sym typeface="Times New Roman"/>
              </a:rPr>
              <a:t> </a:t>
            </a:r>
            <a:r>
              <a:rPr lang="en-US"/>
              <a:t>Format</a:t>
            </a:r>
            <a:endParaRPr/>
          </a:p>
        </p:txBody>
      </p:sp>
      <p:sp>
        <p:nvSpPr>
          <p:cNvPr id="828" name="Google Shape;828;p93"/>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g2ea5f66990a_16_0"/>
          <p:cNvSpPr txBox="1"/>
          <p:nvPr>
            <p:ph type="title"/>
          </p:nvPr>
        </p:nvSpPr>
        <p:spPr>
          <a:xfrm>
            <a:off x="460755" y="1514601"/>
            <a:ext cx="8222400" cy="738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835" name="Google Shape;835;g2ea5f66990a_16_0"/>
          <p:cNvSpPr txBox="1"/>
          <p:nvPr>
            <p:ph idx="1" type="body"/>
          </p:nvPr>
        </p:nvSpPr>
        <p:spPr>
          <a:xfrm>
            <a:off x="764540" y="2256256"/>
            <a:ext cx="7997100" cy="307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836" name="Google Shape;836;g2ea5f66990a_16_0"/>
          <p:cNvSpPr txBox="1"/>
          <p:nvPr>
            <p:ph idx="12" type="sldNum"/>
          </p:nvPr>
        </p:nvSpPr>
        <p:spPr>
          <a:xfrm>
            <a:off x="8401811" y="6465214"/>
            <a:ext cx="231900" cy="184800"/>
          </a:xfrm>
          <a:prstGeom prst="rect">
            <a:avLst/>
          </a:prstGeom>
        </p:spPr>
        <p:txBody>
          <a:bodyPr anchorCtr="0" anchor="t" bIns="0" lIns="0" spcFirstLastPara="1" rIns="0" wrap="square" tIns="0">
            <a:spAutoFit/>
          </a:bodyPr>
          <a:lstStyle/>
          <a:p>
            <a:pPr indent="0" lvl="0" marL="3810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g2ea5f66990a_16_7"/>
          <p:cNvSpPr txBox="1"/>
          <p:nvPr>
            <p:ph type="title"/>
          </p:nvPr>
        </p:nvSpPr>
        <p:spPr>
          <a:xfrm>
            <a:off x="460755" y="1514601"/>
            <a:ext cx="8222400" cy="738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843" name="Google Shape;843;g2ea5f66990a_16_7"/>
          <p:cNvSpPr txBox="1"/>
          <p:nvPr>
            <p:ph idx="1" type="body"/>
          </p:nvPr>
        </p:nvSpPr>
        <p:spPr>
          <a:xfrm>
            <a:off x="764540" y="2256256"/>
            <a:ext cx="7997100" cy="307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844" name="Google Shape;844;g2ea5f66990a_16_7"/>
          <p:cNvSpPr txBox="1"/>
          <p:nvPr>
            <p:ph idx="12" type="sldNum"/>
          </p:nvPr>
        </p:nvSpPr>
        <p:spPr>
          <a:xfrm>
            <a:off x="8401811" y="6465214"/>
            <a:ext cx="231900" cy="184800"/>
          </a:xfrm>
          <a:prstGeom prst="rect">
            <a:avLst/>
          </a:prstGeom>
        </p:spPr>
        <p:txBody>
          <a:bodyPr anchorCtr="0" anchor="t" bIns="0" lIns="0" spcFirstLastPara="1" rIns="0" wrap="square" tIns="0">
            <a:spAutoFit/>
          </a:bodyPr>
          <a:lstStyle/>
          <a:p>
            <a:pPr indent="0" lvl="0" marL="3810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g2ea5f66990a_16_14"/>
          <p:cNvSpPr txBox="1"/>
          <p:nvPr>
            <p:ph type="title"/>
          </p:nvPr>
        </p:nvSpPr>
        <p:spPr>
          <a:xfrm>
            <a:off x="460755" y="1514601"/>
            <a:ext cx="8222400" cy="738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851" name="Google Shape;851;g2ea5f66990a_16_14"/>
          <p:cNvSpPr txBox="1"/>
          <p:nvPr>
            <p:ph idx="1" type="body"/>
          </p:nvPr>
        </p:nvSpPr>
        <p:spPr>
          <a:xfrm>
            <a:off x="764540" y="2256256"/>
            <a:ext cx="7997100" cy="307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852" name="Google Shape;852;g2ea5f66990a_16_14"/>
          <p:cNvSpPr txBox="1"/>
          <p:nvPr>
            <p:ph idx="12" type="sldNum"/>
          </p:nvPr>
        </p:nvSpPr>
        <p:spPr>
          <a:xfrm>
            <a:off x="8401811" y="6465214"/>
            <a:ext cx="231900" cy="184800"/>
          </a:xfrm>
          <a:prstGeom prst="rect">
            <a:avLst/>
          </a:prstGeom>
        </p:spPr>
        <p:txBody>
          <a:bodyPr anchorCtr="0" anchor="t" bIns="0" lIns="0" spcFirstLastPara="1" rIns="0" wrap="square" tIns="0">
            <a:spAutoFit/>
          </a:bodyPr>
          <a:lstStyle/>
          <a:p>
            <a:pPr indent="0" lvl="0" marL="3810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94"/>
          <p:cNvSpPr txBox="1"/>
          <p:nvPr>
            <p:ph type="title"/>
          </p:nvPr>
        </p:nvSpPr>
        <p:spPr>
          <a:xfrm>
            <a:off x="406400" y="224790"/>
            <a:ext cx="2893060"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solidFill>
                  <a:srgbClr val="000000"/>
                </a:solidFill>
                <a:latin typeface="Arial"/>
                <a:ea typeface="Arial"/>
                <a:cs typeface="Arial"/>
                <a:sym typeface="Arial"/>
              </a:rPr>
              <a:t>CAN frame format</a:t>
            </a:r>
            <a:endParaRPr sz="2800">
              <a:latin typeface="Arial"/>
              <a:ea typeface="Arial"/>
              <a:cs typeface="Arial"/>
              <a:sym typeface="Arial"/>
            </a:endParaRPr>
          </a:p>
        </p:txBody>
      </p:sp>
      <p:sp>
        <p:nvSpPr>
          <p:cNvPr id="858" name="Google Shape;858;p94"/>
          <p:cNvSpPr/>
          <p:nvPr/>
        </p:nvSpPr>
        <p:spPr>
          <a:xfrm>
            <a:off x="0" y="6019800"/>
            <a:ext cx="9144000" cy="0"/>
          </a:xfrm>
          <a:custGeom>
            <a:rect b="b" l="l" r="r" t="t"/>
            <a:pathLst>
              <a:path extrusionOk="0" h="120000" w="9144000">
                <a:moveTo>
                  <a:pt x="0" y="0"/>
                </a:moveTo>
                <a:lnTo>
                  <a:pt x="9144000" y="0"/>
                </a:lnTo>
              </a:path>
            </a:pathLst>
          </a:custGeom>
          <a:noFill/>
          <a:ln cap="flat" cmpd="sng" w="38075">
            <a:solidFill>
              <a:srgbClr val="FF771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9" name="Google Shape;859;p94"/>
          <p:cNvSpPr/>
          <p:nvPr/>
        </p:nvSpPr>
        <p:spPr>
          <a:xfrm>
            <a:off x="301790" y="1083865"/>
            <a:ext cx="8519899" cy="40668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94"/>
          <p:cNvSpPr txBox="1"/>
          <p:nvPr/>
        </p:nvSpPr>
        <p:spPr>
          <a:xfrm>
            <a:off x="3091179" y="5391150"/>
            <a:ext cx="2424430"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Source: </a:t>
            </a:r>
            <a:r>
              <a:rPr lang="en-US" sz="1800" u="sng">
                <a:solidFill>
                  <a:schemeClr val="dk1"/>
                </a:solidFill>
                <a:latin typeface="Arial"/>
                <a:ea typeface="Arial"/>
                <a:cs typeface="Arial"/>
                <a:sym typeface="Arial"/>
                <a:hlinkClick r:id="rId4">
                  <a:extLst>
                    <a:ext uri="{A12FA001-AC4F-418D-AE19-62706E023703}">
                      <ahyp:hlinkClr val="tx"/>
                    </a:ext>
                  </a:extLst>
                </a:hlinkClick>
              </a:rPr>
              <a:t>http://canbus.pl</a:t>
            </a:r>
            <a:endParaRPr sz="1800">
              <a:solidFill>
                <a:schemeClr val="dk1"/>
              </a:solidFill>
              <a:latin typeface="Arial"/>
              <a:ea typeface="Arial"/>
              <a:cs typeface="Arial"/>
              <a:sym typeface="Arial"/>
            </a:endParaRPr>
          </a:p>
        </p:txBody>
      </p:sp>
      <p:sp>
        <p:nvSpPr>
          <p:cNvPr id="861" name="Google Shape;861;p94"/>
          <p:cNvSpPr txBox="1"/>
          <p:nvPr/>
        </p:nvSpPr>
        <p:spPr>
          <a:xfrm>
            <a:off x="7515859" y="5676900"/>
            <a:ext cx="119062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Arial"/>
                <a:ea typeface="Arial"/>
                <a:cs typeface="Arial"/>
                <a:sym typeface="Arial"/>
              </a:rPr>
              <a:t>Continued..</a:t>
            </a:r>
            <a:endParaRPr sz="1800">
              <a:solidFill>
                <a:schemeClr val="dk1"/>
              </a:solidFill>
              <a:latin typeface="Arial"/>
              <a:ea typeface="Arial"/>
              <a:cs typeface="Arial"/>
              <a:sym typeface="Arial"/>
            </a:endParaRPr>
          </a:p>
        </p:txBody>
      </p:sp>
      <p:sp>
        <p:nvSpPr>
          <p:cNvPr id="862" name="Google Shape;862;p94"/>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95"/>
          <p:cNvSpPr txBox="1"/>
          <p:nvPr>
            <p:ph type="title"/>
          </p:nvPr>
        </p:nvSpPr>
        <p:spPr>
          <a:xfrm>
            <a:off x="406400" y="224790"/>
            <a:ext cx="2893060"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solidFill>
                  <a:srgbClr val="000000"/>
                </a:solidFill>
                <a:latin typeface="Arial"/>
                <a:ea typeface="Arial"/>
                <a:cs typeface="Arial"/>
                <a:sym typeface="Arial"/>
              </a:rPr>
              <a:t>CAN frame format</a:t>
            </a:r>
            <a:endParaRPr sz="2800">
              <a:latin typeface="Arial"/>
              <a:ea typeface="Arial"/>
              <a:cs typeface="Arial"/>
              <a:sym typeface="Arial"/>
            </a:endParaRPr>
          </a:p>
        </p:txBody>
      </p:sp>
      <p:sp>
        <p:nvSpPr>
          <p:cNvPr id="868" name="Google Shape;868;p95"/>
          <p:cNvSpPr/>
          <p:nvPr/>
        </p:nvSpPr>
        <p:spPr>
          <a:xfrm>
            <a:off x="0" y="6019800"/>
            <a:ext cx="9144000" cy="0"/>
          </a:xfrm>
          <a:custGeom>
            <a:rect b="b" l="l" r="r" t="t"/>
            <a:pathLst>
              <a:path extrusionOk="0" h="120000" w="9144000">
                <a:moveTo>
                  <a:pt x="0" y="0"/>
                </a:moveTo>
                <a:lnTo>
                  <a:pt x="9144000" y="0"/>
                </a:lnTo>
              </a:path>
            </a:pathLst>
          </a:custGeom>
          <a:noFill/>
          <a:ln cap="flat" cmpd="sng" w="38075">
            <a:solidFill>
              <a:srgbClr val="FF771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9" name="Google Shape;869;p95"/>
          <p:cNvSpPr txBox="1"/>
          <p:nvPr/>
        </p:nvSpPr>
        <p:spPr>
          <a:xfrm>
            <a:off x="421640" y="1152803"/>
            <a:ext cx="8549640" cy="4688840"/>
          </a:xfrm>
          <a:prstGeom prst="rect">
            <a:avLst/>
          </a:prstGeom>
          <a:noFill/>
          <a:ln>
            <a:noFill/>
          </a:ln>
        </p:spPr>
        <p:txBody>
          <a:bodyPr anchorCtr="0" anchor="t" bIns="0" lIns="0" spcFirstLastPara="1" rIns="0" wrap="square" tIns="12700">
            <a:spAutoFit/>
          </a:bodyPr>
          <a:lstStyle/>
          <a:p>
            <a:pPr indent="-144780" lvl="0" marL="157480" marR="0" rtl="0" algn="l">
              <a:lnSpc>
                <a:spcPct val="100000"/>
              </a:lnSpc>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DLC: </a:t>
            </a:r>
            <a:r>
              <a:rPr lang="en-US" sz="1800">
                <a:solidFill>
                  <a:schemeClr val="dk1"/>
                </a:solidFill>
                <a:latin typeface="Arial"/>
                <a:ea typeface="Arial"/>
                <a:cs typeface="Arial"/>
                <a:sym typeface="Arial"/>
              </a:rPr>
              <a:t>Data length code(4 bits) contains number of bytes of data being transmitted</a:t>
            </a:r>
            <a:r>
              <a:rPr b="1"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100"/>
              <a:buFont typeface="Arial"/>
              <a:buNone/>
            </a:pPr>
            <a:r>
              <a:t/>
            </a:r>
            <a:endParaRPr sz="2100">
              <a:solidFill>
                <a:schemeClr val="dk1"/>
              </a:solidFill>
              <a:latin typeface="Arial"/>
              <a:ea typeface="Arial"/>
              <a:cs typeface="Arial"/>
              <a:sym typeface="Arial"/>
            </a:endParaRPr>
          </a:p>
          <a:p>
            <a:pPr indent="0" lvl="0" marL="0" marR="0" rtl="0" algn="l">
              <a:lnSpc>
                <a:spcPct val="100000"/>
              </a:lnSpc>
              <a:spcBef>
                <a:spcPts val="5"/>
              </a:spcBef>
              <a:spcAft>
                <a:spcPts val="0"/>
              </a:spcAft>
              <a:buClr>
                <a:schemeClr val="dk1"/>
              </a:buClr>
              <a:buSzPts val="1650"/>
              <a:buFont typeface="Arial"/>
              <a:buNone/>
            </a:pPr>
            <a:r>
              <a:t/>
            </a:r>
            <a:endParaRPr sz="1650">
              <a:solidFill>
                <a:schemeClr val="dk1"/>
              </a:solidFill>
              <a:latin typeface="Arial"/>
              <a:ea typeface="Arial"/>
              <a:cs typeface="Arial"/>
              <a:sym typeface="Arial"/>
            </a:endParaRPr>
          </a:p>
          <a:p>
            <a:pPr indent="-144780" lvl="0" marL="157480" marR="0" rtl="0" algn="l">
              <a:lnSpc>
                <a:spcPct val="100000"/>
              </a:lnSpc>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DATA:	</a:t>
            </a:r>
            <a:r>
              <a:rPr lang="en-US" sz="1800">
                <a:solidFill>
                  <a:schemeClr val="dk1"/>
                </a:solidFill>
                <a:latin typeface="Arial"/>
                <a:ea typeface="Arial"/>
                <a:cs typeface="Arial"/>
                <a:sym typeface="Arial"/>
              </a:rPr>
              <a:t>up to 64 bits (8 bytes) of data can be transmitted.</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100"/>
              <a:buFont typeface="Arial"/>
              <a:buNone/>
            </a:pPr>
            <a:r>
              <a:t/>
            </a:r>
            <a:endParaRPr sz="2100">
              <a:solidFill>
                <a:schemeClr val="dk1"/>
              </a:solidFill>
              <a:latin typeface="Arial"/>
              <a:ea typeface="Arial"/>
              <a:cs typeface="Arial"/>
              <a:sym typeface="Arial"/>
            </a:endParaRPr>
          </a:p>
          <a:p>
            <a:pPr indent="0" lvl="0" marL="0" marR="0" rtl="0" algn="l">
              <a:lnSpc>
                <a:spcPct val="100000"/>
              </a:lnSpc>
              <a:spcBef>
                <a:spcPts val="10"/>
              </a:spcBef>
              <a:spcAft>
                <a:spcPts val="0"/>
              </a:spcAft>
              <a:buClr>
                <a:schemeClr val="dk1"/>
              </a:buClr>
              <a:buSzPts val="1650"/>
              <a:buFont typeface="Arial"/>
              <a:buNone/>
            </a:pPr>
            <a:r>
              <a:t/>
            </a:r>
            <a:endParaRPr sz="1650">
              <a:solidFill>
                <a:schemeClr val="dk1"/>
              </a:solidFill>
              <a:latin typeface="Arial"/>
              <a:ea typeface="Arial"/>
              <a:cs typeface="Arial"/>
              <a:sym typeface="Arial"/>
            </a:endParaRPr>
          </a:p>
          <a:p>
            <a:pPr indent="-144780" lvl="0" marL="157480" marR="0" rtl="0" algn="l">
              <a:lnSpc>
                <a:spcPct val="100000"/>
              </a:lnSpc>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CRC: </a:t>
            </a:r>
            <a:r>
              <a:rPr lang="en-US" sz="1800">
                <a:solidFill>
                  <a:schemeClr val="dk1"/>
                </a:solidFill>
                <a:latin typeface="Arial"/>
                <a:ea typeface="Arial"/>
                <a:cs typeface="Arial"/>
                <a:sym typeface="Arial"/>
              </a:rPr>
              <a:t>16 bit cyclic redundancy check detects the transmission error.</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100"/>
              <a:buFont typeface="Arial"/>
              <a:buNone/>
            </a:pPr>
            <a:r>
              <a:t/>
            </a:r>
            <a:endParaRPr sz="2100">
              <a:solidFill>
                <a:schemeClr val="dk1"/>
              </a:solidFill>
              <a:latin typeface="Arial"/>
              <a:ea typeface="Arial"/>
              <a:cs typeface="Arial"/>
              <a:sym typeface="Arial"/>
            </a:endParaRPr>
          </a:p>
          <a:p>
            <a:pPr indent="0" lvl="0" marL="0" marR="0" rtl="0" algn="l">
              <a:lnSpc>
                <a:spcPct val="100000"/>
              </a:lnSpc>
              <a:spcBef>
                <a:spcPts val="5"/>
              </a:spcBef>
              <a:spcAft>
                <a:spcPts val="0"/>
              </a:spcAft>
              <a:buClr>
                <a:schemeClr val="dk1"/>
              </a:buClr>
              <a:buSzPts val="1650"/>
              <a:buFont typeface="Arial"/>
              <a:buNone/>
            </a:pPr>
            <a:r>
              <a:t/>
            </a:r>
            <a:endParaRPr sz="1650">
              <a:solidFill>
                <a:schemeClr val="dk1"/>
              </a:solidFill>
              <a:latin typeface="Arial"/>
              <a:ea typeface="Arial"/>
              <a:cs typeface="Arial"/>
              <a:sym typeface="Arial"/>
            </a:endParaRPr>
          </a:p>
          <a:p>
            <a:pPr indent="-144780" lvl="0" marL="157480" marR="0" rtl="0" algn="l">
              <a:lnSpc>
                <a:spcPct val="100000"/>
              </a:lnSpc>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ACK: </a:t>
            </a:r>
            <a:r>
              <a:rPr lang="en-US" sz="1800">
                <a:solidFill>
                  <a:schemeClr val="dk1"/>
                </a:solidFill>
                <a:latin typeface="Arial"/>
                <a:ea typeface="Arial"/>
                <a:cs typeface="Arial"/>
                <a:sym typeface="Arial"/>
              </a:rPr>
              <a:t>Dominant bit(0) after receiving correct data, otherwise writes recessive bit(1).</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100"/>
              <a:buFont typeface="Arial"/>
              <a:buNone/>
            </a:pPr>
            <a:r>
              <a:t/>
            </a:r>
            <a:endParaRPr sz="2100">
              <a:solidFill>
                <a:schemeClr val="dk1"/>
              </a:solidFill>
              <a:latin typeface="Arial"/>
              <a:ea typeface="Arial"/>
              <a:cs typeface="Arial"/>
              <a:sym typeface="Arial"/>
            </a:endParaRPr>
          </a:p>
          <a:p>
            <a:pPr indent="0" lvl="0" marL="0" marR="0" rtl="0" algn="l">
              <a:lnSpc>
                <a:spcPct val="100000"/>
              </a:lnSpc>
              <a:spcBef>
                <a:spcPts val="10"/>
              </a:spcBef>
              <a:spcAft>
                <a:spcPts val="0"/>
              </a:spcAft>
              <a:buClr>
                <a:schemeClr val="dk1"/>
              </a:buClr>
              <a:buSzPts val="1650"/>
              <a:buFont typeface="Arial"/>
              <a:buNone/>
            </a:pPr>
            <a:r>
              <a:t/>
            </a:r>
            <a:endParaRPr sz="1650">
              <a:solidFill>
                <a:schemeClr val="dk1"/>
              </a:solidFill>
              <a:latin typeface="Arial"/>
              <a:ea typeface="Arial"/>
              <a:cs typeface="Arial"/>
              <a:sym typeface="Arial"/>
            </a:endParaRPr>
          </a:p>
          <a:p>
            <a:pPr indent="-144780" lvl="0" marL="157480" marR="0" rtl="0" algn="l">
              <a:lnSpc>
                <a:spcPct val="100000"/>
              </a:lnSpc>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EOF: </a:t>
            </a:r>
            <a:r>
              <a:rPr lang="en-US" sz="1800">
                <a:solidFill>
                  <a:schemeClr val="dk1"/>
                </a:solidFill>
                <a:latin typeface="Arial"/>
                <a:ea typeface="Arial"/>
                <a:cs typeface="Arial"/>
                <a:sym typeface="Arial"/>
              </a:rPr>
              <a:t>Marks the end of frame and disable the bit stuffing .</a:t>
            </a:r>
            <a:endParaRPr/>
          </a:p>
          <a:p>
            <a:pPr indent="0" lvl="0" marL="0" marR="0" rtl="0" algn="l">
              <a:lnSpc>
                <a:spcPct val="100000"/>
              </a:lnSpc>
              <a:spcBef>
                <a:spcPts val="0"/>
              </a:spcBef>
              <a:spcAft>
                <a:spcPts val="0"/>
              </a:spcAft>
              <a:buClr>
                <a:schemeClr val="dk1"/>
              </a:buClr>
              <a:buSzPts val="2100"/>
              <a:buFont typeface="Arial"/>
              <a:buNone/>
            </a:pPr>
            <a:r>
              <a:t/>
            </a:r>
            <a:endParaRPr sz="2100">
              <a:solidFill>
                <a:schemeClr val="dk1"/>
              </a:solidFill>
              <a:latin typeface="Arial"/>
              <a:ea typeface="Arial"/>
              <a:cs typeface="Arial"/>
              <a:sym typeface="Arial"/>
            </a:endParaRPr>
          </a:p>
          <a:p>
            <a:pPr indent="0" lvl="0" marL="0" marR="0" rtl="0" algn="l">
              <a:lnSpc>
                <a:spcPct val="100000"/>
              </a:lnSpc>
              <a:spcBef>
                <a:spcPts val="5"/>
              </a:spcBef>
              <a:spcAft>
                <a:spcPts val="0"/>
              </a:spcAft>
              <a:buClr>
                <a:schemeClr val="dk1"/>
              </a:buClr>
              <a:buSzPts val="1650"/>
              <a:buFont typeface="Arial"/>
              <a:buNone/>
            </a:pPr>
            <a:r>
              <a:t/>
            </a:r>
            <a:endParaRPr sz="1650">
              <a:solidFill>
                <a:schemeClr val="dk1"/>
              </a:solidFill>
              <a:latin typeface="Arial"/>
              <a:ea typeface="Arial"/>
              <a:cs typeface="Arial"/>
              <a:sym typeface="Arial"/>
            </a:endParaRPr>
          </a:p>
          <a:p>
            <a:pPr indent="-114300" lvl="0" marL="12700" marR="483869" rtl="0" algn="l">
              <a:lnSpc>
                <a:spcPct val="100000"/>
              </a:lnSpc>
              <a:spcBef>
                <a:spcPts val="5"/>
              </a:spcBef>
              <a:spcAft>
                <a:spcPts val="0"/>
              </a:spcAft>
              <a:buClr>
                <a:schemeClr val="dk1"/>
              </a:buClr>
              <a:buSzPts val="1800"/>
              <a:buFont typeface="Arial"/>
              <a:buChar char="•"/>
            </a:pPr>
            <a:r>
              <a:rPr b="1" lang="en-US" sz="1800">
                <a:solidFill>
                  <a:schemeClr val="dk1"/>
                </a:solidFill>
                <a:latin typeface="Arial"/>
                <a:ea typeface="Arial"/>
                <a:cs typeface="Arial"/>
                <a:sym typeface="Arial"/>
              </a:rPr>
              <a:t>IFS: </a:t>
            </a:r>
            <a:r>
              <a:rPr lang="en-US" sz="1800">
                <a:solidFill>
                  <a:schemeClr val="dk1"/>
                </a:solidFill>
                <a:latin typeface="Arial"/>
                <a:ea typeface="Arial"/>
                <a:cs typeface="Arial"/>
                <a:sym typeface="Arial"/>
              </a:rPr>
              <a:t>Inter frame space is the time required to move correctly received frame to  message buffer area.</a:t>
            </a:r>
            <a:endParaRPr sz="1800">
              <a:solidFill>
                <a:schemeClr val="dk1"/>
              </a:solidFill>
              <a:latin typeface="Arial"/>
              <a:ea typeface="Arial"/>
              <a:cs typeface="Arial"/>
              <a:sym typeface="Arial"/>
            </a:endParaRPr>
          </a:p>
        </p:txBody>
      </p:sp>
      <p:sp>
        <p:nvSpPr>
          <p:cNvPr id="870" name="Google Shape;870;p95"/>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96"/>
          <p:cNvSpPr txBox="1"/>
          <p:nvPr>
            <p:ph type="title"/>
          </p:nvPr>
        </p:nvSpPr>
        <p:spPr>
          <a:xfrm>
            <a:off x="453390" y="224790"/>
            <a:ext cx="3971290" cy="4521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800">
                <a:solidFill>
                  <a:srgbClr val="000000"/>
                </a:solidFill>
                <a:latin typeface="Arial"/>
                <a:ea typeface="Arial"/>
                <a:cs typeface="Arial"/>
                <a:sym typeface="Arial"/>
              </a:rPr>
              <a:t>CAN OSI : Physical layer</a:t>
            </a:r>
            <a:endParaRPr sz="2800">
              <a:latin typeface="Arial"/>
              <a:ea typeface="Arial"/>
              <a:cs typeface="Arial"/>
              <a:sym typeface="Arial"/>
            </a:endParaRPr>
          </a:p>
        </p:txBody>
      </p:sp>
      <p:sp>
        <p:nvSpPr>
          <p:cNvPr id="876" name="Google Shape;876;p96"/>
          <p:cNvSpPr/>
          <p:nvPr/>
        </p:nvSpPr>
        <p:spPr>
          <a:xfrm>
            <a:off x="0" y="6019800"/>
            <a:ext cx="9144000" cy="0"/>
          </a:xfrm>
          <a:custGeom>
            <a:rect b="b" l="l" r="r" t="t"/>
            <a:pathLst>
              <a:path extrusionOk="0" h="120000" w="9144000">
                <a:moveTo>
                  <a:pt x="0" y="0"/>
                </a:moveTo>
                <a:lnTo>
                  <a:pt x="9144000" y="0"/>
                </a:lnTo>
              </a:path>
            </a:pathLst>
          </a:custGeom>
          <a:noFill/>
          <a:ln cap="flat" cmpd="sng" w="38075">
            <a:solidFill>
              <a:srgbClr val="FF771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7" name="Google Shape;877;p96"/>
          <p:cNvSpPr txBox="1"/>
          <p:nvPr/>
        </p:nvSpPr>
        <p:spPr>
          <a:xfrm>
            <a:off x="505459" y="1164590"/>
            <a:ext cx="8245475" cy="1122680"/>
          </a:xfrm>
          <a:prstGeom prst="rect">
            <a:avLst/>
          </a:prstGeom>
          <a:noFill/>
          <a:ln>
            <a:noFill/>
          </a:ln>
        </p:spPr>
        <p:txBody>
          <a:bodyPr anchorCtr="0" anchor="t" bIns="0" lIns="0" spcFirstLastPara="1" rIns="0" wrap="square" tIns="12700">
            <a:spAutoFit/>
          </a:bodyPr>
          <a:lstStyle/>
          <a:p>
            <a:pPr indent="-208279" lvl="0" marL="220979" marR="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Physical layer can only be implemented on hardware.</a:t>
            </a:r>
            <a:endParaRPr sz="1800">
              <a:solidFill>
                <a:schemeClr val="dk1"/>
              </a:solidFill>
              <a:latin typeface="Arial"/>
              <a:ea typeface="Arial"/>
              <a:cs typeface="Arial"/>
              <a:sym typeface="Arial"/>
            </a:endParaRPr>
          </a:p>
          <a:p>
            <a:pPr indent="0" lvl="0" marL="0" marR="0" rtl="0" algn="l">
              <a:lnSpc>
                <a:spcPct val="100000"/>
              </a:lnSpc>
              <a:spcBef>
                <a:spcPts val="30"/>
              </a:spcBef>
              <a:spcAft>
                <a:spcPts val="0"/>
              </a:spcAft>
              <a:buClr>
                <a:schemeClr val="dk1"/>
              </a:buClr>
              <a:buSzPts val="1850"/>
              <a:buFont typeface="Arial"/>
              <a:buNone/>
            </a:pPr>
            <a:r>
              <a:t/>
            </a:r>
            <a:endParaRPr sz="1850">
              <a:solidFill>
                <a:schemeClr val="dk1"/>
              </a:solidFill>
              <a:latin typeface="Arial"/>
              <a:ea typeface="Arial"/>
              <a:cs typeface="Arial"/>
              <a:sym typeface="Arial"/>
            </a:endParaRPr>
          </a:p>
          <a:p>
            <a:pPr indent="-191770" lvl="0" marL="204470" marR="508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When transmitting it converts 1’s and 0’s into electrical signal and back again to  bits when receiving.</a:t>
            </a:r>
            <a:endParaRPr sz="1800">
              <a:solidFill>
                <a:schemeClr val="dk1"/>
              </a:solidFill>
              <a:latin typeface="Arial"/>
              <a:ea typeface="Arial"/>
              <a:cs typeface="Arial"/>
              <a:sym typeface="Arial"/>
            </a:endParaRPr>
          </a:p>
        </p:txBody>
      </p:sp>
      <p:sp>
        <p:nvSpPr>
          <p:cNvPr id="878" name="Google Shape;878;p96"/>
          <p:cNvSpPr/>
          <p:nvPr/>
        </p:nvSpPr>
        <p:spPr>
          <a:xfrm>
            <a:off x="1992646" y="2571750"/>
            <a:ext cx="4890753" cy="27658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9" name="Google Shape;879;p96"/>
          <p:cNvSpPr txBox="1"/>
          <p:nvPr/>
        </p:nvSpPr>
        <p:spPr>
          <a:xfrm>
            <a:off x="1111250" y="5462270"/>
            <a:ext cx="7738745" cy="514350"/>
          </a:xfrm>
          <a:prstGeom prst="rect">
            <a:avLst/>
          </a:prstGeom>
          <a:noFill/>
          <a:ln>
            <a:noFill/>
          </a:ln>
        </p:spPr>
        <p:txBody>
          <a:bodyPr anchorCtr="0" anchor="t" bIns="0" lIns="0" spcFirstLastPara="1" rIns="0" wrap="square" tIns="12700">
            <a:spAutoFit/>
          </a:bodyPr>
          <a:lstStyle/>
          <a:p>
            <a:pPr indent="0" lvl="0" marL="12700" marR="0" rtl="0" algn="l">
              <a:lnSpc>
                <a:spcPct val="106944"/>
              </a:lnSpc>
              <a:spcBef>
                <a:spcPts val="0"/>
              </a:spcBef>
              <a:spcAft>
                <a:spcPts val="0"/>
              </a:spcAft>
              <a:buNone/>
            </a:pPr>
            <a:r>
              <a:rPr lang="en-US" sz="1800">
                <a:solidFill>
                  <a:schemeClr val="dk1"/>
                </a:solidFill>
                <a:latin typeface="Arial"/>
                <a:ea typeface="Arial"/>
                <a:cs typeface="Arial"/>
                <a:sym typeface="Arial"/>
              </a:rPr>
              <a:t>Source: </a:t>
            </a:r>
            <a:r>
              <a:rPr lang="en-US" sz="1800" u="sng">
                <a:solidFill>
                  <a:schemeClr val="dk1"/>
                </a:solidFill>
                <a:latin typeface="Arial"/>
                <a:ea typeface="Arial"/>
                <a:cs typeface="Arial"/>
                <a:sym typeface="Arial"/>
                <a:hlinkClick r:id="rId4">
                  <a:extLst>
                    <a:ext uri="{A12FA001-AC4F-418D-AE19-62706E023703}">
                      <ahyp:hlinkClr val="tx"/>
                    </a:ext>
                  </a:extLst>
                </a:hlinkClick>
              </a:rPr>
              <a:t>http://www.ti.com/product/SN65HVD231/datasheet</a:t>
            </a:r>
            <a:endParaRPr sz="1800">
              <a:solidFill>
                <a:schemeClr val="dk1"/>
              </a:solidFill>
              <a:latin typeface="Arial"/>
              <a:ea typeface="Arial"/>
              <a:cs typeface="Arial"/>
              <a:sym typeface="Arial"/>
            </a:endParaRPr>
          </a:p>
          <a:p>
            <a:pPr indent="0" lvl="0" marL="6559550" marR="0" rtl="0" algn="l">
              <a:lnSpc>
                <a:spcPct val="106944"/>
              </a:lnSpc>
              <a:spcBef>
                <a:spcPts val="0"/>
              </a:spcBef>
              <a:spcAft>
                <a:spcPts val="0"/>
              </a:spcAft>
              <a:buNone/>
            </a:pPr>
            <a:r>
              <a:rPr lang="en-US" sz="1800">
                <a:solidFill>
                  <a:schemeClr val="dk1"/>
                </a:solidFill>
                <a:latin typeface="Arial"/>
                <a:ea typeface="Arial"/>
                <a:cs typeface="Arial"/>
                <a:sym typeface="Arial"/>
              </a:rPr>
              <a:t>Continued..</a:t>
            </a:r>
            <a:endParaRPr sz="1800">
              <a:solidFill>
                <a:schemeClr val="dk1"/>
              </a:solidFill>
              <a:latin typeface="Arial"/>
              <a:ea typeface="Arial"/>
              <a:cs typeface="Arial"/>
              <a:sym typeface="Arial"/>
            </a:endParaRPr>
          </a:p>
        </p:txBody>
      </p:sp>
      <p:sp>
        <p:nvSpPr>
          <p:cNvPr id="880" name="Google Shape;880;p96"/>
          <p:cNvSpPr txBox="1"/>
          <p:nvPr>
            <p:ph idx="12" type="sldNum"/>
          </p:nvPr>
        </p:nvSpPr>
        <p:spPr>
          <a:xfrm>
            <a:off x="8401811" y="6465214"/>
            <a:ext cx="231775" cy="177800"/>
          </a:xfrm>
          <a:prstGeom prst="rect">
            <a:avLst/>
          </a:prstGeom>
          <a:noFill/>
          <a:ln>
            <a:noFill/>
          </a:ln>
        </p:spPr>
        <p:txBody>
          <a:bodyPr anchorCtr="0" anchor="t" bIns="0" lIns="0" spcFirstLastPara="1" rIns="0" wrap="square" tIns="0">
            <a:spAutoFit/>
          </a:bodyPr>
          <a:lstStyle/>
          <a:p>
            <a:pPr indent="0" lvl="0" marL="38100" rtl="0" algn="l">
              <a:lnSpc>
                <a:spcPct val="103333"/>
              </a:lnSpc>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FC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2021-01-10T19:13:24Z</dcterms:created>
  <dc:creator>Mohamed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2015-08-17T00:00:00Z</vt:filetime>
  </property>
  <property fmtid="{D5CDD505-2E9C-101B-9397-08002B2CF9AE}" pid="3" name="Creator">
    <vt:lpwstr>Microsoft® PowerPoint® 2010</vt:lpwstr>
  </property>
  <property fmtid="{D5CDD505-2E9C-101B-9397-08002B2CF9AE}" pid="4" name="LastSaved">
    <vt:filetime>2021-01-10T00:00:00Z</vt:filetime>
  </property>
  <property fmtid="{D5CDD505-2E9C-101B-9397-08002B2CF9AE}" pid="5" name="ContentTypeId">
    <vt:lpwstr>0x010100627018F3D9EC5F4788BBD7794933A4F6</vt:lpwstr>
  </property>
</Properties>
</file>