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74C40-4AA6-4AAB-9FED-E984F61F994C}" type="datetimeFigureOut">
              <a:rPr lang="en-US" smtClean="0"/>
              <a:t>04-Oct-22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432C0-EE9C-4DE3-9106-A2F77E3D8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978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432C0-EE9C-4DE3-9106-A2F77E3D87F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195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29F10-FB05-4526-A8A7-FD67BA9C3F27}" type="datetime1">
              <a:rPr lang="en-US" smtClean="0"/>
              <a:t>04-Oct-22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175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9EF9-0A03-4DD2-A8D5-6921AB2F79B5}" type="datetime1">
              <a:rPr lang="en-US" smtClean="0"/>
              <a:t>04-Oct-22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857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7C78-3111-4CB9-A673-2DF4F92C4521}" type="datetime1">
              <a:rPr lang="en-US" smtClean="0"/>
              <a:t>04-Oct-22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233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C16B-A72E-4F49-A044-FEF3B1B17734}" type="datetime1">
              <a:rPr lang="en-US" smtClean="0"/>
              <a:t>04-Oct-22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575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F7F33-7389-4099-B529-794EF61F3FAD}" type="datetime1">
              <a:rPr lang="en-US" smtClean="0"/>
              <a:t>04-Oct-22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0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1394-BD5C-4C03-AFB8-D9221FF9DF22}" type="datetime1">
              <a:rPr lang="en-US" smtClean="0"/>
              <a:t>04-Oct-22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8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F298-CA49-4BEC-B9B8-D610EDCCE853}" type="datetime1">
              <a:rPr lang="en-US" smtClean="0"/>
              <a:t>04-Oct-22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78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B3A4-595C-40DA-8A03-0F9749C6E761}" type="datetime1">
              <a:rPr lang="en-US" smtClean="0"/>
              <a:t>04-Oct-22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566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56BAB-50C5-4529-849F-27964915FA51}" type="datetime1">
              <a:rPr lang="en-US" smtClean="0"/>
              <a:t>04-Oct-22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6B05D-143D-495D-8F01-4C280B1688FB}" type="datetime1">
              <a:rPr lang="en-US" smtClean="0"/>
              <a:t>04-Oct-22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174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3AAEA-17E6-4953-875C-30F714B8D64B}" type="datetime1">
              <a:rPr lang="en-US" smtClean="0"/>
              <a:t>04-Oct-22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20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8B09B-D75D-4966-A379-3BCBF6C6E76F}" type="datetime1">
              <a:rPr lang="en-US" smtClean="0"/>
              <a:t>04-Oct-22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60C41-73B9-435C-B6DF-B90FE21AB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242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561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204" y="499653"/>
            <a:ext cx="8897592" cy="5858693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398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1.1 THE CONCEPT OF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Interest may be regarded as a reward paid by one person or organization (</a:t>
            </a:r>
            <a:r>
              <a:rPr lang="en-US" dirty="0" smtClean="0"/>
              <a:t>the borrower</a:t>
            </a:r>
            <a:r>
              <a:rPr lang="en-US" dirty="0"/>
              <a:t>) for the use of an asset, referred to as capital, belonging </a:t>
            </a:r>
            <a:r>
              <a:rPr lang="en-US" dirty="0" smtClean="0"/>
              <a:t>to another </a:t>
            </a:r>
            <a:r>
              <a:rPr lang="en-US" dirty="0"/>
              <a:t>person or organization (the lender). The precise conditions of </a:t>
            </a:r>
            <a:r>
              <a:rPr lang="en-US" dirty="0" smtClean="0"/>
              <a:t>any transaction </a:t>
            </a:r>
            <a:r>
              <a:rPr lang="en-US" dirty="0"/>
              <a:t>will be mutually agreed. For example, after a stated period of </a:t>
            </a:r>
            <a:r>
              <a:rPr lang="en-US" dirty="0" smtClean="0"/>
              <a:t>time, the </a:t>
            </a:r>
            <a:r>
              <a:rPr lang="en-US" dirty="0"/>
              <a:t>capital may be returned to the lender with the interest due. </a:t>
            </a:r>
            <a:r>
              <a:rPr lang="en-US" dirty="0" smtClean="0"/>
              <a:t>Alternatively, several </a:t>
            </a:r>
            <a:r>
              <a:rPr lang="en-US" dirty="0"/>
              <a:t>interest payments may be made before the borrower finally returns </a:t>
            </a:r>
            <a:r>
              <a:rPr lang="en-US" dirty="0" smtClean="0"/>
              <a:t>the asset.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Capital can referred </a:t>
            </a:r>
            <a:r>
              <a:rPr lang="en-US" dirty="0"/>
              <a:t>to as principal.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02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If </a:t>
            </a:r>
            <a:r>
              <a:rPr lang="en-US" dirty="0"/>
              <a:t>there is some risk of default (i.e., loss of capital or non-payment of interest</a:t>
            </a:r>
            <a:r>
              <a:rPr lang="en-US" dirty="0" smtClean="0"/>
              <a:t>), a </a:t>
            </a:r>
            <a:r>
              <a:rPr lang="en-US" dirty="0"/>
              <a:t>lender would expect to be paid a higher rate of interest than would </a:t>
            </a:r>
            <a:r>
              <a:rPr lang="en-US" dirty="0" smtClean="0"/>
              <a:t>otherwise be </a:t>
            </a:r>
            <a:r>
              <a:rPr lang="en-US" dirty="0"/>
              <a:t>the </a:t>
            </a:r>
            <a:r>
              <a:rPr lang="en-US" dirty="0" smtClean="0"/>
              <a:t>case. </a:t>
            </a:r>
            <a:r>
              <a:rPr lang="en-US" dirty="0"/>
              <a:t>this additional interest is known as the risk </a:t>
            </a:r>
            <a:r>
              <a:rPr lang="en-US" dirty="0" smtClean="0"/>
              <a:t>premium.</a:t>
            </a:r>
          </a:p>
          <a:p>
            <a:r>
              <a:rPr lang="en-US" dirty="0"/>
              <a:t>For example, a person who uses </a:t>
            </a:r>
            <a:r>
              <a:rPr lang="en-US" dirty="0" smtClean="0"/>
              <a:t>his money </a:t>
            </a:r>
            <a:r>
              <a:rPr lang="en-US" dirty="0"/>
              <a:t>to finance the drilling for oil in a previously unexplored region </a:t>
            </a:r>
            <a:r>
              <a:rPr lang="en-US" dirty="0" smtClean="0"/>
              <a:t>would expect </a:t>
            </a:r>
            <a:r>
              <a:rPr lang="en-US" dirty="0"/>
              <a:t>a relatively high return on his investment if the drilling is successful, </a:t>
            </a:r>
            <a:r>
              <a:rPr lang="en-US" dirty="0" smtClean="0"/>
              <a:t>but might </a:t>
            </a:r>
            <a:r>
              <a:rPr lang="en-US" dirty="0"/>
              <a:t>have to accept the loss of his capital if no oil were to be found. </a:t>
            </a:r>
            <a:endParaRPr lang="en-US" dirty="0" smtClean="0"/>
          </a:p>
          <a:p>
            <a:r>
              <a:rPr lang="en-US" dirty="0" smtClean="0"/>
              <a:t>A further factor </a:t>
            </a:r>
            <a:r>
              <a:rPr lang="en-US" dirty="0"/>
              <a:t>that may influence the rate of interest on any transaction is an </a:t>
            </a:r>
            <a:r>
              <a:rPr lang="en-US" dirty="0" smtClean="0"/>
              <a:t>allowance for </a:t>
            </a:r>
            <a:r>
              <a:rPr lang="en-US" dirty="0"/>
              <a:t>the possible depreciation or appreciation in the value of the currency </a:t>
            </a:r>
            <a:r>
              <a:rPr lang="en-US" dirty="0" smtClean="0"/>
              <a:t>in which </a:t>
            </a:r>
            <a:r>
              <a:rPr lang="en-US" dirty="0"/>
              <a:t>the transaction is carried out. This factor is obviously very important </a:t>
            </a:r>
            <a:r>
              <a:rPr lang="en-US" dirty="0" smtClean="0"/>
              <a:t>in times </a:t>
            </a:r>
            <a:r>
              <a:rPr lang="en-US" dirty="0"/>
              <a:t>of high inflation.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620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1.2 SIMPLE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an amount </a:t>
            </a:r>
            <a:r>
              <a:rPr lang="en-US" dirty="0">
                <a:latin typeface="Monotype Corsiva" panose="03010101010201010101" pitchFamily="66" charset="0"/>
              </a:rPr>
              <a:t>C</a:t>
            </a:r>
            <a:r>
              <a:rPr lang="en-US" dirty="0"/>
              <a:t> is deposited in an account that pays simple interest at the rate </a:t>
            </a:r>
            <a:r>
              <a:rPr lang="en-US" dirty="0" smtClean="0"/>
              <a:t>of </a:t>
            </a:r>
            <a:r>
              <a:rPr lang="en-US" dirty="0" err="1" smtClean="0">
                <a:latin typeface="Monotype Corsiva" panose="03010101010201010101" pitchFamily="66" charset="0"/>
                <a:cs typeface="Arabic Typesetting" panose="03020402040406030203" pitchFamily="66" charset="-78"/>
              </a:rPr>
              <a:t>i</a:t>
            </a:r>
            <a:r>
              <a:rPr lang="en-US" dirty="0" smtClean="0"/>
              <a:t> </a:t>
            </a:r>
            <a:r>
              <a:rPr lang="en-US" dirty="0"/>
              <a:t>per annum and the account is closed after </a:t>
            </a:r>
            <a:r>
              <a:rPr lang="en-US" dirty="0">
                <a:latin typeface="Monotype Corsiva" panose="03010101010201010101" pitchFamily="66" charset="0"/>
              </a:rPr>
              <a:t>n</a:t>
            </a:r>
            <a:r>
              <a:rPr lang="en-US" dirty="0"/>
              <a:t> years (there being no </a:t>
            </a:r>
            <a:r>
              <a:rPr lang="en-US" dirty="0" smtClean="0"/>
              <a:t>intervening payments </a:t>
            </a:r>
            <a:r>
              <a:rPr lang="en-US" dirty="0"/>
              <a:t>to or from the account), then the amount paid to the investor </a:t>
            </a:r>
            <a:r>
              <a:rPr lang="en-US" dirty="0" smtClean="0"/>
              <a:t>when the </a:t>
            </a:r>
            <a:r>
              <a:rPr lang="en-US" dirty="0"/>
              <a:t>account is closed will </a:t>
            </a:r>
            <a:r>
              <a:rPr lang="en-US" dirty="0" smtClean="0"/>
              <a:t>be</a:t>
            </a:r>
          </a:p>
          <a:p>
            <a:pPr marL="0" indent="0" algn="r">
              <a:buNone/>
            </a:pPr>
            <a:r>
              <a:rPr lang="en-US" dirty="0" smtClean="0">
                <a:latin typeface="Monotype Corsiva" panose="03010101010201010101" pitchFamily="66" charset="0"/>
              </a:rPr>
              <a:t>C( 1 + </a:t>
            </a:r>
            <a:r>
              <a:rPr lang="en-US" dirty="0" err="1" smtClean="0">
                <a:latin typeface="Monotype Corsiva" panose="03010101010201010101" pitchFamily="66" charset="0"/>
              </a:rPr>
              <a:t>ni</a:t>
            </a:r>
            <a:r>
              <a:rPr lang="en-US" dirty="0" smtClean="0">
                <a:latin typeface="Monotype Corsiva" panose="03010101010201010101" pitchFamily="66" charset="0"/>
              </a:rPr>
              <a:t> )                                                  </a:t>
            </a:r>
            <a:r>
              <a:rPr lang="en-US" dirty="0" smtClean="0"/>
              <a:t>(1.2.1)</a:t>
            </a:r>
          </a:p>
          <a:p>
            <a:r>
              <a:rPr lang="en-US" dirty="0"/>
              <a:t>This payment consists of a return of the initial deposit C, together with </a:t>
            </a:r>
            <a:r>
              <a:rPr lang="en-US" dirty="0" smtClean="0"/>
              <a:t>interest of amount</a:t>
            </a:r>
          </a:p>
          <a:p>
            <a:pPr marL="0" indent="0" algn="r">
              <a:buNone/>
            </a:pPr>
            <a:r>
              <a:rPr lang="en-US" dirty="0" err="1">
                <a:latin typeface="Monotype Corsiva" panose="03010101010201010101" pitchFamily="66" charset="0"/>
              </a:rPr>
              <a:t>niC</a:t>
            </a:r>
            <a:r>
              <a:rPr lang="en-US" dirty="0">
                <a:latin typeface="Monotype Corsiva" panose="03010101010201010101" pitchFamily="66" charset="0"/>
              </a:rPr>
              <a:t> </a:t>
            </a:r>
            <a:r>
              <a:rPr lang="en-US" dirty="0" smtClean="0">
                <a:latin typeface="Monotype Corsiva" panose="03010101010201010101" pitchFamily="66" charset="0"/>
              </a:rPr>
              <a:t> </a:t>
            </a:r>
            <a:r>
              <a:rPr lang="en-US" dirty="0" smtClean="0"/>
              <a:t>                                                    (</a:t>
            </a:r>
            <a:r>
              <a:rPr lang="en-US" dirty="0"/>
              <a:t>1.2.2)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3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118926"/>
            <a:ext cx="11430000" cy="4620149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93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950958"/>
            <a:ext cx="11430000" cy="334564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4469412"/>
            <a:ext cx="11165006" cy="1835719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03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1.3 COMPOUND INTEREST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943" y="1619465"/>
            <a:ext cx="9958129" cy="3978183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699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1.3 COMPOUND INTEREST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345" y="1370472"/>
            <a:ext cx="8383170" cy="4963218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75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646765"/>
            <a:ext cx="11430000" cy="556447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0C41-73B9-435C-B6DF-B90FE21AB12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29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357</Words>
  <Application>Microsoft Office PowerPoint</Application>
  <PresentationFormat>Widescreen</PresentationFormat>
  <Paragraphs>28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Arabic Typesetting</vt:lpstr>
      <vt:lpstr>Arial</vt:lpstr>
      <vt:lpstr>Calibri</vt:lpstr>
      <vt:lpstr>Calibri Light</vt:lpstr>
      <vt:lpstr>Monotype Corsiva</vt:lpstr>
      <vt:lpstr>Office Theme</vt:lpstr>
      <vt:lpstr>CHAPTER 1</vt:lpstr>
      <vt:lpstr>1.1 THE CONCEPT OF INTEREST</vt:lpstr>
      <vt:lpstr>Risk</vt:lpstr>
      <vt:lpstr>1.2 SIMPLE INTEREST</vt:lpstr>
      <vt:lpstr>PowerPoint Presentation</vt:lpstr>
      <vt:lpstr>PowerPoint Presentation</vt:lpstr>
      <vt:lpstr>1.3 COMPOUND INTEREST</vt:lpstr>
      <vt:lpstr>1.3 COMPOUND INTEREST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sajed sharif</dc:creator>
  <cp:lastModifiedBy>sajed sharif</cp:lastModifiedBy>
  <cp:revision>14</cp:revision>
  <dcterms:created xsi:type="dcterms:W3CDTF">2022-09-26T10:47:52Z</dcterms:created>
  <dcterms:modified xsi:type="dcterms:W3CDTF">2022-10-04T15:57:58Z</dcterms:modified>
</cp:coreProperties>
</file>