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88" r:id="rId11"/>
    <p:sldId id="286" r:id="rId12"/>
    <p:sldId id="287" r:id="rId13"/>
    <p:sldId id="293" r:id="rId14"/>
    <p:sldId id="264" r:id="rId15"/>
    <p:sldId id="265" r:id="rId16"/>
    <p:sldId id="266" r:id="rId17"/>
    <p:sldId id="267" r:id="rId18"/>
    <p:sldId id="268" r:id="rId19"/>
    <p:sldId id="294" r:id="rId20"/>
    <p:sldId id="295" r:id="rId21"/>
    <p:sldId id="269" r:id="rId22"/>
    <p:sldId id="270" r:id="rId23"/>
    <p:sldId id="296" r:id="rId24"/>
    <p:sldId id="297" r:id="rId25"/>
    <p:sldId id="283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4" r:id="rId39"/>
    <p:sldId id="291" r:id="rId40"/>
    <p:sldId id="292" r:id="rId41"/>
    <p:sldId id="289" r:id="rId42"/>
    <p:sldId id="29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1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05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4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9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8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9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8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50CC13-A196-4810-BF59-0AF64AC4530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F2F7674-1CD8-4589-BE0D-42AC68A5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AA30-5D4C-ABA5-36E5-02360DEB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5000" b="1" i="0" u="none" strike="noStrike" baseline="0" dirty="0">
                <a:latin typeface="Times New Roman" panose="02020603050405020304" pitchFamily="18" charset="0"/>
              </a:rPr>
              <a:t>ENCS 2110</a:t>
            </a:r>
            <a:br>
              <a:rPr lang="en-US" sz="5000" b="1" i="0" u="none" strike="noStrike" baseline="0" dirty="0">
                <a:latin typeface="Times New Roman" panose="02020603050405020304" pitchFamily="18" charset="0"/>
              </a:rPr>
            </a:br>
            <a:r>
              <a:rPr lang="en-US" sz="5000" b="1" i="0" u="none" strike="noStrike" baseline="0" dirty="0">
                <a:latin typeface="Times New Roman" panose="02020603050405020304" pitchFamily="18" charset="0"/>
              </a:rPr>
              <a:t>Digital Electronics and Computer Organization Lab</a:t>
            </a:r>
            <a:br>
              <a:rPr lang="en-US" sz="1800" b="1" i="0" u="none" strike="noStrike" baseline="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60AD3-1F8F-855C-AEE1-0948DFFD5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0878"/>
            <a:ext cx="9144000" cy="1655762"/>
          </a:xfrm>
        </p:spPr>
        <p:txBody>
          <a:bodyPr/>
          <a:lstStyle/>
          <a:p>
            <a:r>
              <a:rPr lang="pt-BR" sz="2400" b="1" i="0" u="none" strike="noStrike" baseline="0" dirty="0">
                <a:latin typeface="Times New Roman" panose="02020603050405020304" pitchFamily="18" charset="0"/>
              </a:rPr>
              <a:t>Experiment No. 5 - Sequential Logic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D497-4D6E-6862-0EC9-C2A1CC71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NAND vs NOR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 latch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C3141A-1631-D8A2-9E1B-7D713CED1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902" y="2222500"/>
            <a:ext cx="10680195" cy="4188312"/>
          </a:xfrm>
        </p:spPr>
      </p:pic>
    </p:spTree>
    <p:extLst>
      <p:ext uri="{BB962C8B-B14F-4D97-AF65-F5344CB8AC3E}">
        <p14:creationId xmlns:p14="http://schemas.microsoft.com/office/powerpoint/2010/main" val="149229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C999-B193-B891-0FC1-4697EC68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457797-CFF9-01BC-415C-85988F92B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239" y="1409363"/>
            <a:ext cx="9213060" cy="5230818"/>
          </a:xfrm>
        </p:spPr>
      </p:pic>
    </p:spTree>
    <p:extLst>
      <p:ext uri="{BB962C8B-B14F-4D97-AF65-F5344CB8AC3E}">
        <p14:creationId xmlns:p14="http://schemas.microsoft.com/office/powerpoint/2010/main" val="269416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42EF-0FAA-F356-D8EE-AFA0F7FE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7AD334-0D21-5758-42ED-EC42F35ED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132" y="1568159"/>
            <a:ext cx="9521735" cy="505441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D864EE-692D-6B4D-8B04-BB5F1A1C9725}"/>
              </a:ext>
            </a:extLst>
          </p:cNvPr>
          <p:cNvSpPr/>
          <p:nvPr/>
        </p:nvSpPr>
        <p:spPr>
          <a:xfrm>
            <a:off x="2052735" y="5840963"/>
            <a:ext cx="7968343" cy="681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94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42EF-0FAA-F356-D8EE-AFA0F7FE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7AD334-0D21-5758-42ED-EC42F35ED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132" y="1568159"/>
            <a:ext cx="9521735" cy="5054419"/>
          </a:xfrm>
        </p:spPr>
      </p:pic>
    </p:spTree>
    <p:extLst>
      <p:ext uri="{BB962C8B-B14F-4D97-AF65-F5344CB8AC3E}">
        <p14:creationId xmlns:p14="http://schemas.microsoft.com/office/powerpoint/2010/main" val="273147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C601-31AF-B1EB-1606-4C8E3B5C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>
                <a:latin typeface="Times New Roman" panose="02020603050405020304" pitchFamily="18" charset="0"/>
              </a:rPr>
              <a:t>The D Latch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B9F3-1D5E-20DF-9612-74C374819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022986"/>
            <a:ext cx="10554574" cy="3636511"/>
          </a:xfrm>
        </p:spPr>
        <p:txBody>
          <a:bodyPr/>
          <a:lstStyle/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D latch was developed to eliminate the undefined condition of the indeterminate state in the RS latch.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326FB-2926-3FA1-1121-E196F88D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9" y="3719170"/>
            <a:ext cx="5658640" cy="2457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F1563-8B6C-E38E-31FA-3EFB1E52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05" y="3992007"/>
            <a:ext cx="5063179" cy="19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4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DFB1-8552-04CE-1785-EF86A3DE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>
                <a:latin typeface="Times New Roman" panose="02020603050405020304" pitchFamily="18" charset="0"/>
              </a:rPr>
              <a:t>Flip-Flops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65E0-C42F-E87A-C7C2-1B5FA12DE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303126"/>
            <a:ext cx="10554574" cy="3636511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Like latches, flip-flops are also used for storing binary information.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</a:rPr>
              <a:t>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he difference is: The output change in the flip-flop occurs only at the clock edge while in the latch it occurs at the clock level.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 flip-flop can be implemented using two separate latches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5F527-E7C8-39D6-E82D-92EA6C17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906" y="4047535"/>
            <a:ext cx="7226187" cy="230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5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5767-188B-35F3-8F27-6E8D2FC7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Times New Roman" panose="02020603050405020304" pitchFamily="18" charset="0"/>
              </a:rPr>
              <a:t>D, T, and JK flip flops.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79F87C-E451-B67E-4B7A-179A38668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597" y="2214111"/>
            <a:ext cx="5330805" cy="4293855"/>
          </a:xfrm>
        </p:spPr>
      </p:pic>
    </p:spTree>
    <p:extLst>
      <p:ext uri="{BB962C8B-B14F-4D97-AF65-F5344CB8AC3E}">
        <p14:creationId xmlns:p14="http://schemas.microsoft.com/office/powerpoint/2010/main" val="264197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73AF-FCB4-C76A-3EBD-FAC64A20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>
                <a:latin typeface="Times New Roman" panose="02020603050405020304" pitchFamily="18" charset="0"/>
              </a:rPr>
              <a:t>Registers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53FD-F006-1FBF-541A-5426BD869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417638"/>
            <a:ext cx="10554574" cy="3636511"/>
          </a:xfrm>
        </p:spPr>
        <p:txBody>
          <a:bodyPr/>
          <a:lstStyle/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Digital systems use registers to hold binary entities. The register is a collection of flip flops; N-bit register consists of N flip-flops. (why not latches?)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The following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shows simple 4-bit register implemented with D- flip flops. All the flip-flops are driven by a common clock, and all are reset simultaneously.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3526C-A398-5F04-4177-8678ABE9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259" y="3856951"/>
            <a:ext cx="6658904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C0DF-7A78-729C-24CF-07103190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Times New Roman" panose="02020603050405020304" pitchFamily="18" charset="0"/>
              </a:rPr>
              <a:t>Shift registers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C991-4DF4-FEC1-1571-160D40A0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341443"/>
            <a:ext cx="10554574" cy="3636511"/>
          </a:xfrm>
        </p:spPr>
        <p:txBody>
          <a:bodyPr/>
          <a:lstStyle/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Are a group of flip-flops connected in a chain so that the output from one flip-flop becomes the input of the next flip-flop.</a:t>
            </a: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93DE7-E0BA-8470-AF6D-5560F7FDF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45" y="3658134"/>
            <a:ext cx="8066910" cy="23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6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06015B-0C98-C9BA-E35D-84A2C5A3E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25" y="438539"/>
            <a:ext cx="11714550" cy="55702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EAC7C-E621-34A3-8B15-B78F603C0F2D}"/>
              </a:ext>
            </a:extLst>
          </p:cNvPr>
          <p:cNvSpPr txBox="1"/>
          <p:nvPr/>
        </p:nvSpPr>
        <p:spPr>
          <a:xfrm>
            <a:off x="503852" y="6316824"/>
            <a:ext cx="733386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Source: https://www.youtube.com/watch?v=unorn9n-UpE</a:t>
            </a:r>
            <a:endParaRPr lang="ar-SA" sz="1100" dirty="0"/>
          </a:p>
        </p:txBody>
      </p:sp>
    </p:spTree>
    <p:extLst>
      <p:ext uri="{BB962C8B-B14F-4D97-AF65-F5344CB8AC3E}">
        <p14:creationId xmlns:p14="http://schemas.microsoft.com/office/powerpoint/2010/main" val="401015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37FE-B42B-E53D-D350-B46BEA06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>
                <a:latin typeface="Times New Roman" panose="02020603050405020304" pitchFamily="18" charset="0"/>
              </a:rPr>
              <a:t>Sequential Circuits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B2912-D560-062A-5117-E35FB302C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Any digital circuit could be classified as either a combinational or a sequential circuit. 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Combinational logic circuits implement Boolean functions. Boolean functions are mappings of inputs to outputs. These circuits are functions of input only.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Sequential circuits are two-valued networks in which the outputs at any instant are dependent not only upon the inputs present at that instant, but also upon the history (sequence) of inputs.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29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B7F865-25F5-B589-2DB7-080DD91A6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46" y="1017038"/>
            <a:ext cx="11616908" cy="5439585"/>
          </a:xfrm>
        </p:spPr>
      </p:pic>
    </p:spTree>
    <p:extLst>
      <p:ext uri="{BB962C8B-B14F-4D97-AF65-F5344CB8AC3E}">
        <p14:creationId xmlns:p14="http://schemas.microsoft.com/office/powerpoint/2010/main" val="357237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46A7-4B95-7032-D123-A842CB2A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>
                <a:latin typeface="Times New Roman" panose="02020603050405020304" pitchFamily="18" charset="0"/>
              </a:rPr>
              <a:t>Counters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7783-F219-CEB0-4196-64AD6456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325312"/>
            <a:ext cx="10554574" cy="3636511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counter is a special-purpose register; it is a register that goes through a prescribed sequence of states.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counters are classified into two categories: Ripple and Synchronous counters. 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In ripple counters, there is no common clock; the flip-flop output transition serves as a source for triggering other flip-flops. In synchronous counters, all flip flops receive a common clock</a:t>
            </a:r>
            <a:endParaRPr lang="en-US" dirty="0"/>
          </a:p>
        </p:txBody>
      </p:sp>
      <p:pic>
        <p:nvPicPr>
          <p:cNvPr id="4098" name="Picture 2" descr="Synchronous and Asynchronous Counter: Key Differences Explained - Jotrin  Electronics">
            <a:extLst>
              <a:ext uri="{FF2B5EF4-FFF2-40B4-BE49-F238E27FC236}">
                <a16:creationId xmlns:a16="http://schemas.microsoft.com/office/drawing/2014/main" id="{59A32FBC-DF0B-7C9A-9D00-0E015BF19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0"/>
          <a:stretch/>
        </p:blipFill>
        <p:spPr bwMode="auto">
          <a:xfrm>
            <a:off x="2263097" y="4194495"/>
            <a:ext cx="7665805" cy="253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2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E583-94E4-0EB7-6E1D-6813784C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types of A and B counters?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1B572B-BE07-E512-6115-4BC609F51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205" y="2497716"/>
            <a:ext cx="7811590" cy="3086531"/>
          </a:xfrm>
        </p:spPr>
      </p:pic>
    </p:spTree>
    <p:extLst>
      <p:ext uri="{BB962C8B-B14F-4D97-AF65-F5344CB8AC3E}">
        <p14:creationId xmlns:p14="http://schemas.microsoft.com/office/powerpoint/2010/main" val="4072505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69E7-70C5-41F8-BFBA-E8CEBAF9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7490</a:t>
            </a:r>
            <a:r>
              <a:rPr lang="en-US" dirty="0"/>
              <a:t> IC</a:t>
            </a:r>
            <a:endParaRPr lang="ar-S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2BF626-B67B-8F3A-2958-7906EB070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71" y="1877267"/>
            <a:ext cx="6257967" cy="48012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0A0B85-A59C-036D-A2D0-FF0C5468D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73" y="2329539"/>
            <a:ext cx="5128704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55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ADAC-4957-4275-D394-6DAF28E4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using 7490 IC</a:t>
            </a:r>
            <a:endParaRPr lang="ar-S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17B54E-4394-69EF-39E1-E71548C58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555" y="1912775"/>
            <a:ext cx="8746889" cy="4769790"/>
          </a:xfrm>
        </p:spPr>
      </p:pic>
    </p:spTree>
    <p:extLst>
      <p:ext uri="{BB962C8B-B14F-4D97-AF65-F5344CB8AC3E}">
        <p14:creationId xmlns:p14="http://schemas.microsoft.com/office/powerpoint/2010/main" val="3679941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C55A-A22C-5B48-764D-E5357FCB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290" y="2943775"/>
            <a:ext cx="6337420" cy="970450"/>
          </a:xfrm>
        </p:spPr>
        <p:txBody>
          <a:bodyPr/>
          <a:lstStyle/>
          <a:p>
            <a:pPr algn="ctr"/>
            <a:r>
              <a:rPr lang="en-US" sz="6000" dirty="0"/>
              <a:t>Proteus software</a:t>
            </a:r>
          </a:p>
        </p:txBody>
      </p:sp>
    </p:spTree>
    <p:extLst>
      <p:ext uri="{BB962C8B-B14F-4D97-AF65-F5344CB8AC3E}">
        <p14:creationId xmlns:p14="http://schemas.microsoft.com/office/powerpoint/2010/main" val="2786923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8AE9-988E-2B68-D72C-9F9C92E3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8113"/>
            <a:ext cx="10571998" cy="654239"/>
          </a:xfrm>
        </p:spPr>
        <p:txBody>
          <a:bodyPr/>
          <a:lstStyle/>
          <a:p>
            <a:r>
              <a:rPr lang="en-US" dirty="0"/>
              <a:t>Proteus software: Starting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7DDB0F-5830-D7D4-B25C-96C6940EB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12"/>
          <a:stretch/>
        </p:blipFill>
        <p:spPr>
          <a:xfrm>
            <a:off x="810001" y="1065301"/>
            <a:ext cx="10652770" cy="5697850"/>
          </a:xfrm>
        </p:spPr>
      </p:pic>
    </p:spTree>
    <p:extLst>
      <p:ext uri="{BB962C8B-B14F-4D97-AF65-F5344CB8AC3E}">
        <p14:creationId xmlns:p14="http://schemas.microsoft.com/office/powerpoint/2010/main" val="1565766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8AE9-988E-2B68-D72C-9F9C92E3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8113"/>
            <a:ext cx="10571998" cy="654239"/>
          </a:xfrm>
        </p:spPr>
        <p:txBody>
          <a:bodyPr/>
          <a:lstStyle/>
          <a:p>
            <a:r>
              <a:rPr lang="en-US" dirty="0"/>
              <a:t>Proteus software: New project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90B725-472F-7D6F-6535-03825350D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136" y="990276"/>
            <a:ext cx="8008098" cy="5649611"/>
          </a:xfrm>
        </p:spPr>
      </p:pic>
    </p:spTree>
    <p:extLst>
      <p:ext uri="{BB962C8B-B14F-4D97-AF65-F5344CB8AC3E}">
        <p14:creationId xmlns:p14="http://schemas.microsoft.com/office/powerpoint/2010/main" val="2123119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8AE9-988E-2B68-D72C-9F9C92E3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8113"/>
            <a:ext cx="10571998" cy="654239"/>
          </a:xfrm>
        </p:spPr>
        <p:txBody>
          <a:bodyPr/>
          <a:lstStyle/>
          <a:p>
            <a:r>
              <a:rPr lang="en-US" dirty="0"/>
              <a:t>Proteus software: Name your project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D508AB-7305-7F31-5116-1E32E2E84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110" y="1182265"/>
            <a:ext cx="6707446" cy="5380699"/>
          </a:xfrm>
        </p:spPr>
      </p:pic>
    </p:spTree>
    <p:extLst>
      <p:ext uri="{BB962C8B-B14F-4D97-AF65-F5344CB8AC3E}">
        <p14:creationId xmlns:p14="http://schemas.microsoft.com/office/powerpoint/2010/main" val="2573666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8AE9-988E-2B68-D72C-9F9C92E3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8113"/>
            <a:ext cx="10571998" cy="654239"/>
          </a:xfrm>
        </p:spPr>
        <p:txBody>
          <a:bodyPr/>
          <a:lstStyle/>
          <a:p>
            <a:r>
              <a:rPr lang="en-US" sz="3600" dirty="0"/>
              <a:t>Proteus software: Create schematic (DEFAULT)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13ECD7-4F1F-69EB-0DE7-741210519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742" y="1248077"/>
            <a:ext cx="6856515" cy="5391810"/>
          </a:xfrm>
        </p:spPr>
      </p:pic>
    </p:spTree>
    <p:extLst>
      <p:ext uri="{BB962C8B-B14F-4D97-AF65-F5344CB8AC3E}">
        <p14:creationId xmlns:p14="http://schemas.microsoft.com/office/powerpoint/2010/main" val="409966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655F-E230-DECB-4528-492EA923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Combinational circuit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E5BB8-3848-42E8-7556-F4531A782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014272"/>
            <a:ext cx="10554574" cy="3636511"/>
          </a:xfrm>
        </p:spPr>
        <p:txBody>
          <a:bodyPr/>
          <a:lstStyle/>
          <a:p>
            <a:r>
              <a:rPr lang="en-US" dirty="0"/>
              <a:t>The output is only affected by the input</a:t>
            </a:r>
          </a:p>
          <a:p>
            <a:endParaRPr lang="en-US" dirty="0"/>
          </a:p>
        </p:txBody>
      </p:sp>
      <p:pic>
        <p:nvPicPr>
          <p:cNvPr id="5" name="Picture 2" descr="Difference between combinational and sequential circuit - GeeksforGeeks">
            <a:extLst>
              <a:ext uri="{FF2B5EF4-FFF2-40B4-BE49-F238E27FC236}">
                <a16:creationId xmlns:a16="http://schemas.microsoft.com/office/drawing/2014/main" id="{ADB386E5-5D98-1A00-248C-83B208C5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337" y="3429000"/>
            <a:ext cx="8331899" cy="2414728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27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8AE9-988E-2B68-D72C-9F9C92E3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8113"/>
            <a:ext cx="10571998" cy="654239"/>
          </a:xfrm>
        </p:spPr>
        <p:txBody>
          <a:bodyPr/>
          <a:lstStyle/>
          <a:p>
            <a:r>
              <a:rPr lang="en-US" sz="3600" dirty="0"/>
              <a:t>Proteus software: Do not create a PCB layout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7AE1A7-1DE1-54C8-BD9C-968D220AE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215" y="1215821"/>
            <a:ext cx="6701569" cy="5352759"/>
          </a:xfrm>
        </p:spPr>
      </p:pic>
    </p:spTree>
    <p:extLst>
      <p:ext uri="{BB962C8B-B14F-4D97-AF65-F5344CB8AC3E}">
        <p14:creationId xmlns:p14="http://schemas.microsoft.com/office/powerpoint/2010/main" val="4090875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D486-65AC-B10E-999A-0DDD6884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Proteus software: Finish 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BCF340-A050-7F51-22CB-0BD4E2EAD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2380600"/>
            <a:ext cx="5018008" cy="40302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68963-FFE2-2C0F-E943-F85907126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04" y="2380600"/>
            <a:ext cx="5018008" cy="40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3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1221-3BEB-5707-A3C1-BAAC0298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51001"/>
            <a:ext cx="10571998" cy="679407"/>
          </a:xfrm>
        </p:spPr>
        <p:txBody>
          <a:bodyPr/>
          <a:lstStyle/>
          <a:p>
            <a:r>
              <a:rPr lang="en-US" dirty="0"/>
              <a:t>Proteus software: Working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BEF09E-E640-DC16-24AB-22780A0CA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74"/>
          <a:stretch/>
        </p:blipFill>
        <p:spPr>
          <a:xfrm>
            <a:off x="965176" y="1056908"/>
            <a:ext cx="10416823" cy="5650091"/>
          </a:xfrm>
        </p:spPr>
      </p:pic>
    </p:spTree>
    <p:extLst>
      <p:ext uri="{BB962C8B-B14F-4D97-AF65-F5344CB8AC3E}">
        <p14:creationId xmlns:p14="http://schemas.microsoft.com/office/powerpoint/2010/main" val="3415860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97F7-CFA7-C178-3C19-B0035CD8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Proteus software: To get a component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826D8-B849-1183-EB1B-1E3D4CCA1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445" y="2012156"/>
            <a:ext cx="2655572" cy="4398656"/>
          </a:xfrm>
        </p:spPr>
      </p:pic>
    </p:spTree>
    <p:extLst>
      <p:ext uri="{BB962C8B-B14F-4D97-AF65-F5344CB8AC3E}">
        <p14:creationId xmlns:p14="http://schemas.microsoft.com/office/powerpoint/2010/main" val="3877255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E79E-589C-5DA0-69FC-E439B73A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00668"/>
            <a:ext cx="10571998" cy="620684"/>
          </a:xfrm>
        </p:spPr>
        <p:txBody>
          <a:bodyPr/>
          <a:lstStyle/>
          <a:p>
            <a:r>
              <a:rPr lang="en-US" dirty="0"/>
              <a:t>Proteus software: Choose component E.g.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4CEA98-53EE-657E-5338-6A869B2DB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306" y="1023457"/>
            <a:ext cx="10070799" cy="5673937"/>
          </a:xfrm>
        </p:spPr>
      </p:pic>
    </p:spTree>
    <p:extLst>
      <p:ext uri="{BB962C8B-B14F-4D97-AF65-F5344CB8AC3E}">
        <p14:creationId xmlns:p14="http://schemas.microsoft.com/office/powerpoint/2010/main" val="2799667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D165-B0AE-A336-B5DB-D694CC58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Proteus software: To get a Power (5v) or Ground (0v) when needed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20700F-B94F-257C-74A2-5B05AB7D8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690" y="2037458"/>
            <a:ext cx="3042509" cy="4473461"/>
          </a:xfrm>
        </p:spPr>
      </p:pic>
    </p:spTree>
    <p:extLst>
      <p:ext uri="{BB962C8B-B14F-4D97-AF65-F5344CB8AC3E}">
        <p14:creationId xmlns:p14="http://schemas.microsoft.com/office/powerpoint/2010/main" val="1528179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7E21-55BF-6381-DF34-ED4618F0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Proteus software: Input component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F3BF1F-1B1F-A012-0048-1FC903AA8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24" y="1652047"/>
            <a:ext cx="10887951" cy="5075923"/>
          </a:xfrm>
        </p:spPr>
      </p:pic>
    </p:spTree>
    <p:extLst>
      <p:ext uri="{BB962C8B-B14F-4D97-AF65-F5344CB8AC3E}">
        <p14:creationId xmlns:p14="http://schemas.microsoft.com/office/powerpoint/2010/main" val="2574525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CCB2-33F4-88B9-9B11-A1887C44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Proteus software: Output component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E71FE-2BD7-1C3D-B0A3-95ACEBC94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653" y="1498475"/>
            <a:ext cx="9656693" cy="5249192"/>
          </a:xfrm>
        </p:spPr>
      </p:pic>
    </p:spTree>
    <p:extLst>
      <p:ext uri="{BB962C8B-B14F-4D97-AF65-F5344CB8AC3E}">
        <p14:creationId xmlns:p14="http://schemas.microsoft.com/office/powerpoint/2010/main" val="2497049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C55A-A22C-5B48-764D-E5357FCB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290" y="2943775"/>
            <a:ext cx="6337420" cy="970450"/>
          </a:xfrm>
        </p:spPr>
        <p:txBody>
          <a:bodyPr/>
          <a:lstStyle/>
          <a:p>
            <a:pPr algn="ctr"/>
            <a:r>
              <a:rPr lang="en-US" sz="6000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939834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9DBA-8A19-6190-9033-0EB00BA2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Latch - NAND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042BB-0178-F29F-5611-3CDAE546E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22"/>
          <a:stretch/>
        </p:blipFill>
        <p:spPr>
          <a:xfrm>
            <a:off x="1761895" y="1895329"/>
            <a:ext cx="8668209" cy="4694405"/>
          </a:xfrm>
        </p:spPr>
      </p:pic>
    </p:spTree>
    <p:extLst>
      <p:ext uri="{BB962C8B-B14F-4D97-AF65-F5344CB8AC3E}">
        <p14:creationId xmlns:p14="http://schemas.microsoft.com/office/powerpoint/2010/main" val="379760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E482-C524-F308-913A-D49C680D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circuits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EEA22-6AC7-3F9B-A3F3-4432266A3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889" y="1133475"/>
            <a:ext cx="10554574" cy="3636511"/>
          </a:xfrm>
        </p:spPr>
        <p:txBody>
          <a:bodyPr/>
          <a:lstStyle/>
          <a:p>
            <a:r>
              <a:rPr lang="en-US" dirty="0"/>
              <a:t>The outputs depend on a combination of both the present inputs as well as the previous outputs (Has a memory feedback component)</a:t>
            </a:r>
          </a:p>
        </p:txBody>
      </p:sp>
      <p:pic>
        <p:nvPicPr>
          <p:cNvPr id="5" name="Picture 2" descr="Difference between combinational and sequential circuit - GeeksforGeeks">
            <a:extLst>
              <a:ext uri="{FF2B5EF4-FFF2-40B4-BE49-F238E27FC236}">
                <a16:creationId xmlns:a16="http://schemas.microsoft.com/office/drawing/2014/main" id="{E8E20950-89B2-B991-F5DC-4857D443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3413" y="3188705"/>
            <a:ext cx="5091593" cy="3162562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32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4A22-E5A4-660D-267F-4BDD8C4E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2-bit synchronous counter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1F1C6E-94EC-3BEA-DAFE-A5C84D4B4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24"/>
          <a:stretch/>
        </p:blipFill>
        <p:spPr>
          <a:xfrm>
            <a:off x="1734974" y="1882163"/>
            <a:ext cx="8722052" cy="4728362"/>
          </a:xfrm>
        </p:spPr>
      </p:pic>
    </p:spTree>
    <p:extLst>
      <p:ext uri="{BB962C8B-B14F-4D97-AF65-F5344CB8AC3E}">
        <p14:creationId xmlns:p14="http://schemas.microsoft.com/office/powerpoint/2010/main" val="1483164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D326-0626-2634-E6E7-04B3D559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900F-7958-E90F-85BA-F4B8A578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 Build SR latch using NAND and fill the table.</a:t>
            </a:r>
          </a:p>
          <a:p>
            <a:r>
              <a:rPr lang="en-US" dirty="0"/>
              <a:t>2- Build SR latch using NOR.</a:t>
            </a:r>
          </a:p>
          <a:p>
            <a:r>
              <a:rPr lang="en-US" dirty="0"/>
              <a:t>3- Build RS latch with control input using NAND and fill the table.</a:t>
            </a:r>
          </a:p>
          <a:p>
            <a:r>
              <a:rPr lang="en-US" dirty="0"/>
              <a:t>4- Build D latch from RS latch using NAND and fill the table.</a:t>
            </a:r>
          </a:p>
          <a:p>
            <a:r>
              <a:rPr lang="en-US" dirty="0"/>
              <a:t>5- Build JK latch with RS latch and fill the table (see Figure 5.13).</a:t>
            </a:r>
          </a:p>
          <a:p>
            <a:r>
              <a:rPr lang="en-US" dirty="0"/>
              <a:t>6- Build JK Flip-flop with master- slave RS latches and fill the table (See Figure 5.14) and note that you cany copy previous latches. (right click -&gt; copy to clipboard -&gt; paste from clipboard)</a:t>
            </a:r>
          </a:p>
        </p:txBody>
      </p:sp>
    </p:spTree>
    <p:extLst>
      <p:ext uri="{BB962C8B-B14F-4D97-AF65-F5344CB8AC3E}">
        <p14:creationId xmlns:p14="http://schemas.microsoft.com/office/powerpoint/2010/main" val="2874574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D326-0626-2634-E6E7-04B3D559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900F-7958-E90F-85BA-F4B8A578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7- Build Shift Register with D Flip-Flops and fill the table (See figure 5.15).</a:t>
            </a:r>
          </a:p>
          <a:p>
            <a:r>
              <a:rPr lang="en-US" dirty="0"/>
              <a:t>8- Build 2-bit Synchronous Counter using JKFF and fill the table (See Figure 5.17).</a:t>
            </a:r>
          </a:p>
          <a:p>
            <a:r>
              <a:rPr lang="en-US" dirty="0"/>
              <a:t>9- Build 3-bit (divide-by-eight) Ripple Counter using JKFF and fill the table (See Figure 5.18).</a:t>
            </a:r>
          </a:p>
          <a:p>
            <a:r>
              <a:rPr lang="en-US" dirty="0"/>
              <a:t>10- Build BCD counter using IC 7490 and fill the 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9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A25D-7FCD-F35D-7136-63D7D0DC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Combinational vs Sequential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49C64F-45FC-9280-DA17-C4091DF50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052" y="2222500"/>
            <a:ext cx="6017896" cy="3636963"/>
          </a:xfrm>
        </p:spPr>
      </p:pic>
    </p:spTree>
    <p:extLst>
      <p:ext uri="{BB962C8B-B14F-4D97-AF65-F5344CB8AC3E}">
        <p14:creationId xmlns:p14="http://schemas.microsoft.com/office/powerpoint/2010/main" val="216451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4484-FCCC-7BD4-634D-BBFB1854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>
                <a:latin typeface="Times New Roman" panose="02020603050405020304" pitchFamily="18" charset="0"/>
              </a:rPr>
              <a:t>Latches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F4B4-743A-0D37-DE49-7E5462B7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610744"/>
            <a:ext cx="10554574" cy="3636511"/>
          </a:xfrm>
        </p:spPr>
        <p:txBody>
          <a:bodyPr/>
          <a:lstStyle/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Latches form one class of flip-flops. 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This class is characterized by the fact that the output changes' timing is not controlled. 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Although latches are useful for storing binary information and for the design of asynchronous sequential circuits, they are not practical for use in synchronous sequential circuits. (why?)</a:t>
            </a: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6254BC-B214-11B4-30DA-ACD34A89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028055"/>
            <a:ext cx="609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3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7632-9E3C-B93B-551A-DEF05972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>
                <a:latin typeface="Times New Roman" panose="02020603050405020304" pitchFamily="18" charset="0"/>
              </a:rPr>
              <a:t>The SR (Set-Reset) Latch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5954-4E27-303C-2262-2B8FC9641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065608"/>
            <a:ext cx="10554574" cy="3636511"/>
          </a:xfrm>
        </p:spPr>
        <p:txBody>
          <a:bodyPr/>
          <a:lstStyle/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one with NAND gates </a:t>
            </a:r>
            <a:r>
              <a:rPr lang="en-US" sz="1800" dirty="0">
                <a:latin typeface="Times New Roman" panose="02020603050405020304" pitchFamily="18" charset="0"/>
              </a:rPr>
              <a:t>as shown below.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ircuit is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active low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set/reset latch; that means the output Q goes to 1 when S (set) input is 0 and goes to 0 when R (Reset) input is 0.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32E2E-FCBF-B294-D1B5-C56EFBA7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02" y="3721015"/>
            <a:ext cx="3839111" cy="270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4A7DF-B8A1-C4A3-8FC7-E8B2B41E4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356" y="3954410"/>
            <a:ext cx="5506218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6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9B83-96D6-B3D0-4431-EE78E9DF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latch Active high vs Active 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2041DE-A6A1-B5A3-8AD9-BE196BF54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839" y="1912412"/>
            <a:ext cx="8242321" cy="4498400"/>
          </a:xfrm>
        </p:spPr>
      </p:pic>
    </p:spTree>
    <p:extLst>
      <p:ext uri="{BB962C8B-B14F-4D97-AF65-F5344CB8AC3E}">
        <p14:creationId xmlns:p14="http://schemas.microsoft.com/office/powerpoint/2010/main" val="390738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F698-1AA8-C945-682C-F779CCA8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 latch with control input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40B5-660F-7235-4BC1-E094FA4A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3" y="1190441"/>
            <a:ext cx="10554574" cy="3636511"/>
          </a:xfrm>
        </p:spPr>
        <p:txBody>
          <a:bodyPr/>
          <a:lstStyle/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RS latch with control input C .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If C=0 the output Q does not change regarding less the R and S values.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If C= 1 the circuit will work normally.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DE7DDB-F582-9E41-7594-85EA549A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5" y="4210230"/>
            <a:ext cx="5258534" cy="2200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B56A0C-DC75-A9AE-B29E-BB273A8E5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870" y="4238026"/>
            <a:ext cx="6328095" cy="21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4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335</TotalTime>
  <Words>836</Words>
  <Application>Microsoft Office PowerPoint</Application>
  <PresentationFormat>Widescreen</PresentationFormat>
  <Paragraphs>75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Century Gothic</vt:lpstr>
      <vt:lpstr>Times New Roman</vt:lpstr>
      <vt:lpstr>Wingdings 2</vt:lpstr>
      <vt:lpstr>Quotable</vt:lpstr>
      <vt:lpstr>ENCS 2110 Digital Electronics and Computer Organization Lab </vt:lpstr>
      <vt:lpstr>Sequential Circuits</vt:lpstr>
      <vt:lpstr>Combinational circuit</vt:lpstr>
      <vt:lpstr>Sequential circuits</vt:lpstr>
      <vt:lpstr>Combinational vs Sequential</vt:lpstr>
      <vt:lpstr>Latches</vt:lpstr>
      <vt:lpstr>The SR (Set-Reset) Latch</vt:lpstr>
      <vt:lpstr>SR latch Active high vs Active low</vt:lpstr>
      <vt:lpstr>RS latch with control input</vt:lpstr>
      <vt:lpstr>NAND vs NOR - RS latch </vt:lpstr>
      <vt:lpstr>Example 1</vt:lpstr>
      <vt:lpstr>Example 2</vt:lpstr>
      <vt:lpstr>Example 2</vt:lpstr>
      <vt:lpstr>The D Latch</vt:lpstr>
      <vt:lpstr>Flip-Flops</vt:lpstr>
      <vt:lpstr>D, T, and JK flip flops.</vt:lpstr>
      <vt:lpstr>Registers</vt:lpstr>
      <vt:lpstr>Shift registers</vt:lpstr>
      <vt:lpstr>PowerPoint Presentation</vt:lpstr>
      <vt:lpstr>PowerPoint Presentation</vt:lpstr>
      <vt:lpstr>Counters</vt:lpstr>
      <vt:lpstr>What are the types of A and B counters?</vt:lpstr>
      <vt:lpstr>7490 IC</vt:lpstr>
      <vt:lpstr>Counter using 7490 IC</vt:lpstr>
      <vt:lpstr>Proteus software</vt:lpstr>
      <vt:lpstr>Proteus software: Starting page</vt:lpstr>
      <vt:lpstr>Proteus software: New project</vt:lpstr>
      <vt:lpstr>Proteus software: Name your project</vt:lpstr>
      <vt:lpstr>Proteus software: Create schematic (DEFAULT)</vt:lpstr>
      <vt:lpstr>Proteus software: Do not create a PCB layout</vt:lpstr>
      <vt:lpstr>Proteus software: Finish setup</vt:lpstr>
      <vt:lpstr>Proteus software: Working page</vt:lpstr>
      <vt:lpstr>Proteus software: To get a component</vt:lpstr>
      <vt:lpstr>Proteus software: Choose component E.g.</vt:lpstr>
      <vt:lpstr>Proteus software: To get a Power (5v) or Ground (0v) when needed</vt:lpstr>
      <vt:lpstr>Proteus software: Input component</vt:lpstr>
      <vt:lpstr>Proteus software: Output component</vt:lpstr>
      <vt:lpstr>Examples</vt:lpstr>
      <vt:lpstr>SR Latch - NAND</vt:lpstr>
      <vt:lpstr>2-bit synchronous counter</vt:lpstr>
      <vt:lpstr>What to do now?</vt:lpstr>
      <vt:lpstr>What to do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ENCS 2110 Digital Electronics and Computer Organization Lab </dc:title>
  <dc:creator>tarek ziedan</dc:creator>
  <cp:lastModifiedBy>asus</cp:lastModifiedBy>
  <cp:revision>10</cp:revision>
  <dcterms:created xsi:type="dcterms:W3CDTF">2023-11-06T15:50:47Z</dcterms:created>
  <dcterms:modified xsi:type="dcterms:W3CDTF">2023-11-27T21:57:15Z</dcterms:modified>
</cp:coreProperties>
</file>