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3"/>
  </p:notesMasterIdLst>
  <p:sldIdLst>
    <p:sldId id="326" r:id="rId2"/>
    <p:sldId id="309" r:id="rId3"/>
    <p:sldId id="374" r:id="rId4"/>
    <p:sldId id="368" r:id="rId5"/>
    <p:sldId id="406" r:id="rId6"/>
    <p:sldId id="393" r:id="rId7"/>
    <p:sldId id="331" r:id="rId8"/>
    <p:sldId id="308" r:id="rId9"/>
    <p:sldId id="310" r:id="rId10"/>
    <p:sldId id="327" r:id="rId11"/>
    <p:sldId id="383" r:id="rId12"/>
    <p:sldId id="361" r:id="rId13"/>
    <p:sldId id="362" r:id="rId14"/>
    <p:sldId id="340" r:id="rId15"/>
    <p:sldId id="341" r:id="rId16"/>
    <p:sldId id="342" r:id="rId17"/>
    <p:sldId id="404" r:id="rId18"/>
    <p:sldId id="401" r:id="rId19"/>
    <p:sldId id="402" r:id="rId20"/>
    <p:sldId id="405" r:id="rId21"/>
    <p:sldId id="344" r:id="rId22"/>
  </p:sldIdLst>
  <p:sldSz cx="9144000" cy="6858000" type="screen4x3"/>
  <p:notesSz cx="6858000" cy="9144000"/>
  <p:custShowLst>
    <p:custShow name="Custom Show 1" id="0">
      <p:sldLst/>
    </p:custShow>
  </p:custShowLst>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864">
          <p15:clr>
            <a:srgbClr val="A4A3A4"/>
          </p15:clr>
        </p15:guide>
        <p15:guide id="2" pos="5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74" autoAdjust="0"/>
    <p:restoredTop sz="94631" autoAdjust="0"/>
  </p:normalViewPr>
  <p:slideViewPr>
    <p:cSldViewPr>
      <p:cViewPr varScale="1">
        <p:scale>
          <a:sx n="97" d="100"/>
          <a:sy n="97" d="100"/>
        </p:scale>
        <p:origin x="1392" y="184"/>
      </p:cViewPr>
      <p:guideLst>
        <p:guide orient="horz" pos="86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8419"/>
    </p:cViewPr>
  </p:sorter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104" name="Rectangle 32"/>
          <p:cNvSpPr>
            <a:spLocks noGrp="1" noChangeArrowheads="1"/>
          </p:cNvSpPr>
          <p:nvPr>
            <p:ph type="ctrTitle" sz="quarter"/>
          </p:nvPr>
        </p:nvSpPr>
        <p:spPr>
          <a:xfrm>
            <a:off x="685800" y="3429000"/>
            <a:ext cx="7772400" cy="1143000"/>
          </a:xfrm>
        </p:spPr>
        <p:txBody>
          <a:bodyPr/>
          <a:lstStyle>
            <a:lvl1pPr>
              <a:defRPr/>
            </a:lvl1pPr>
          </a:lstStyle>
          <a:p>
            <a:pPr lvl="0"/>
            <a:r>
              <a:rPr lang="en-US" noProof="0"/>
              <a:t>Click to edit Master title style</a:t>
            </a:r>
          </a:p>
        </p:txBody>
      </p:sp>
      <p:sp>
        <p:nvSpPr>
          <p:cNvPr id="3105" name="Rectangle 33"/>
          <p:cNvSpPr>
            <a:spLocks noGrp="1" noChangeArrowheads="1"/>
          </p:cNvSpPr>
          <p:nvPr>
            <p:ph type="subTitle" sz="quarter" idx="1"/>
          </p:nvPr>
        </p:nvSpPr>
        <p:spPr>
          <a:xfrm>
            <a:off x="1371600" y="4648200"/>
            <a:ext cx="6400800" cy="1752600"/>
          </a:xfrm>
        </p:spPr>
        <p:txBody>
          <a:bodyPr anchor="ctr"/>
          <a:lstStyle>
            <a:lvl1pPr marL="0" indent="0" algn="ctr">
              <a:buFont typeface="Monotype Sorts" pitchFamily="2" charset="2"/>
              <a:buNone/>
              <a:defRPr/>
            </a:lvl1pPr>
          </a:lstStyle>
          <a:p>
            <a:pPr lvl="0"/>
            <a:r>
              <a:rPr lang="en-US" noProof="0"/>
              <a:t>Click to edit Master subtitle style</a:t>
            </a:r>
          </a:p>
        </p:txBody>
      </p:sp>
      <p:sp>
        <p:nvSpPr>
          <p:cNvPr id="34" name="Rectangle 34">
            <a:extLst>
              <a:ext uri="{FF2B5EF4-FFF2-40B4-BE49-F238E27FC236}">
                <a16:creationId xmlns:a16="http://schemas.microsoft.com/office/drawing/2014/main" id="{44011FC9-A651-4946-A86D-FE96C5E19817}"/>
              </a:ext>
            </a:extLst>
          </p:cNvPr>
          <p:cNvSpPr>
            <a:spLocks noGrp="1" noChangeArrowheads="1"/>
          </p:cNvSpPr>
          <p:nvPr>
            <p:ph type="dt" sz="quarter" idx="10"/>
          </p:nvPr>
        </p:nvSpPr>
        <p:spPr/>
        <p:txBody>
          <a:bodyPr/>
          <a:lstStyle>
            <a:lvl1pPr>
              <a:defRPr/>
            </a:lvl1pPr>
          </a:lstStyle>
          <a:p>
            <a:pPr>
              <a:defRPr/>
            </a:pPr>
            <a:endParaRPr lang="en-US"/>
          </a:p>
        </p:txBody>
      </p:sp>
      <p:sp>
        <p:nvSpPr>
          <p:cNvPr id="35" name="Rectangle 35">
            <a:extLst>
              <a:ext uri="{FF2B5EF4-FFF2-40B4-BE49-F238E27FC236}">
                <a16:creationId xmlns:a16="http://schemas.microsoft.com/office/drawing/2014/main" id="{EA8C3E57-42A7-A74B-A69A-3CC72C31B489}"/>
              </a:ext>
            </a:extLst>
          </p:cNvPr>
          <p:cNvSpPr>
            <a:spLocks noGrp="1" noChangeArrowheads="1"/>
          </p:cNvSpPr>
          <p:nvPr>
            <p:ph type="ftr" sz="quarter" idx="11"/>
          </p:nvPr>
        </p:nvSpPr>
        <p:spPr bwMode="auto">
          <a:xfrm>
            <a:off x="3124200" y="64008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eaLnBrk="0" hangingPunct="0">
              <a:defRPr sz="1400">
                <a:cs typeface="+mn-cs"/>
              </a:defRPr>
            </a:lvl1pPr>
          </a:lstStyle>
          <a:p>
            <a:pPr>
              <a:defRPr/>
            </a:pPr>
            <a:r>
              <a:rPr lang="en-US"/>
              <a:t>Liang, Introduction to Java Programming, Eleventh Edition, (c) 2017 Pearson Education, Inc. All rights reserved. </a:t>
            </a:r>
          </a:p>
        </p:txBody>
      </p:sp>
      <p:sp>
        <p:nvSpPr>
          <p:cNvPr id="36" name="Rectangle 36">
            <a:extLst>
              <a:ext uri="{FF2B5EF4-FFF2-40B4-BE49-F238E27FC236}">
                <a16:creationId xmlns:a16="http://schemas.microsoft.com/office/drawing/2014/main" id="{3D0D7E58-2E79-7F41-8130-FE6103C7AA36}"/>
              </a:ext>
            </a:extLst>
          </p:cNvPr>
          <p:cNvSpPr>
            <a:spLocks noGrp="1" noChangeArrowheads="1"/>
          </p:cNvSpPr>
          <p:nvPr>
            <p:ph type="sldNum" sz="quarter" idx="12"/>
          </p:nvPr>
        </p:nvSpPr>
        <p:spPr>
          <a:xfrm>
            <a:off x="6553200" y="6400800"/>
            <a:ext cx="1905000" cy="457200"/>
          </a:xfrm>
        </p:spPr>
        <p:txBody>
          <a:bodyPr/>
          <a:lstStyle>
            <a:lvl1pPr>
              <a:defRPr smtClean="0"/>
            </a:lvl1pPr>
          </a:lstStyle>
          <a:p>
            <a:pPr>
              <a:defRPr/>
            </a:pPr>
            <a:fld id="{26BBED6C-222D-7D4C-B043-7D322A71EB77}" type="slidenum">
              <a:rPr lang="en-US" altLang="en-US"/>
              <a:pPr>
                <a:defRPr/>
              </a:pPr>
              <a:t>‹#›</a:t>
            </a:fld>
            <a:endParaRPr lang="en-US" altLang="en-US"/>
          </a:p>
        </p:txBody>
      </p:sp>
    </p:spTree>
    <p:extLst>
      <p:ext uri="{BB962C8B-B14F-4D97-AF65-F5344CB8AC3E}">
        <p14:creationId xmlns:p14="http://schemas.microsoft.com/office/powerpoint/2010/main" val="315029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81AB75F8-DAB6-E44C-AA3E-BB1DCEE0C6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472B69F5-586F-9D4E-AB02-EEC6F11870E2}"/>
              </a:ext>
            </a:extLst>
          </p:cNvPr>
          <p:cNvSpPr>
            <a:spLocks noGrp="1" noChangeArrowheads="1"/>
          </p:cNvSpPr>
          <p:nvPr>
            <p:ph type="sldNum" sz="quarter" idx="11"/>
          </p:nvPr>
        </p:nvSpPr>
        <p:spPr>
          <a:ln/>
        </p:spPr>
        <p:txBody>
          <a:bodyPr/>
          <a:lstStyle>
            <a:lvl1pPr>
              <a:defRPr/>
            </a:lvl1pPr>
          </a:lstStyle>
          <a:p>
            <a:pPr>
              <a:defRPr/>
            </a:pPr>
            <a:fld id="{D9A4F8A8-F9C3-8643-8CF4-198E5B71AA6C}" type="slidenum">
              <a:rPr lang="en-US" altLang="en-US"/>
              <a:pPr>
                <a:defRPr/>
              </a:pPr>
              <a:t>‹#›</a:t>
            </a:fld>
            <a:endParaRPr lang="en-US" altLang="en-US"/>
          </a:p>
        </p:txBody>
      </p:sp>
    </p:spTree>
    <p:extLst>
      <p:ext uri="{BB962C8B-B14F-4D97-AF65-F5344CB8AC3E}">
        <p14:creationId xmlns:p14="http://schemas.microsoft.com/office/powerpoint/2010/main" val="2766403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575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8575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3BC914E1-F95C-2243-ADD1-8BE2679FD00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8392A02D-29A2-6A45-BB0A-7C3BEF254F3C}"/>
              </a:ext>
            </a:extLst>
          </p:cNvPr>
          <p:cNvSpPr>
            <a:spLocks noGrp="1" noChangeArrowheads="1"/>
          </p:cNvSpPr>
          <p:nvPr>
            <p:ph type="sldNum" sz="quarter" idx="11"/>
          </p:nvPr>
        </p:nvSpPr>
        <p:spPr>
          <a:ln/>
        </p:spPr>
        <p:txBody>
          <a:bodyPr/>
          <a:lstStyle>
            <a:lvl1pPr>
              <a:defRPr/>
            </a:lvl1pPr>
          </a:lstStyle>
          <a:p>
            <a:pPr>
              <a:defRPr/>
            </a:pPr>
            <a:fld id="{2EAFDFFB-EBA5-B042-9AE2-2378D216CAE4}" type="slidenum">
              <a:rPr lang="en-US" altLang="en-US"/>
              <a:pPr>
                <a:defRPr/>
              </a:pPr>
              <a:t>‹#›</a:t>
            </a:fld>
            <a:endParaRPr lang="en-US" altLang="en-US"/>
          </a:p>
        </p:txBody>
      </p:sp>
    </p:spTree>
    <p:extLst>
      <p:ext uri="{BB962C8B-B14F-4D97-AF65-F5344CB8AC3E}">
        <p14:creationId xmlns:p14="http://schemas.microsoft.com/office/powerpoint/2010/main" val="1201882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2">
            <a:extLst>
              <a:ext uri="{FF2B5EF4-FFF2-40B4-BE49-F238E27FC236}">
                <a16:creationId xmlns:a16="http://schemas.microsoft.com/office/drawing/2014/main" id="{FE0D14A1-85A6-4740-BB80-4DA625098B8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9818ED6E-C1ED-8C45-8325-D68985277071}"/>
              </a:ext>
            </a:extLst>
          </p:cNvPr>
          <p:cNvSpPr>
            <a:spLocks noGrp="1" noChangeArrowheads="1"/>
          </p:cNvSpPr>
          <p:nvPr>
            <p:ph type="sldNum" sz="quarter" idx="11"/>
          </p:nvPr>
        </p:nvSpPr>
        <p:spPr>
          <a:ln/>
        </p:spPr>
        <p:txBody>
          <a:bodyPr/>
          <a:lstStyle>
            <a:lvl1pPr>
              <a:defRPr/>
            </a:lvl1pPr>
          </a:lstStyle>
          <a:p>
            <a:pPr>
              <a:defRPr/>
            </a:pPr>
            <a:fld id="{E9B0F0CE-AE23-594A-A3F5-341EF8E967AA}" type="slidenum">
              <a:rPr lang="en-US" altLang="en-US"/>
              <a:pPr>
                <a:defRPr/>
              </a:pPr>
              <a:t>‹#›</a:t>
            </a:fld>
            <a:endParaRPr lang="en-US" altLang="en-US"/>
          </a:p>
        </p:txBody>
      </p:sp>
    </p:spTree>
    <p:extLst>
      <p:ext uri="{BB962C8B-B14F-4D97-AF65-F5344CB8AC3E}">
        <p14:creationId xmlns:p14="http://schemas.microsoft.com/office/powerpoint/2010/main" val="1677688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2">
            <a:extLst>
              <a:ext uri="{FF2B5EF4-FFF2-40B4-BE49-F238E27FC236}">
                <a16:creationId xmlns:a16="http://schemas.microsoft.com/office/drawing/2014/main" id="{A7FD38E5-6F3C-7048-B45A-96141389211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4">
            <a:extLst>
              <a:ext uri="{FF2B5EF4-FFF2-40B4-BE49-F238E27FC236}">
                <a16:creationId xmlns:a16="http://schemas.microsoft.com/office/drawing/2014/main" id="{8264B289-E4E5-F040-83E8-6BDE84CD7495}"/>
              </a:ext>
            </a:extLst>
          </p:cNvPr>
          <p:cNvSpPr>
            <a:spLocks noGrp="1" noChangeArrowheads="1"/>
          </p:cNvSpPr>
          <p:nvPr>
            <p:ph type="sldNum" sz="quarter" idx="11"/>
          </p:nvPr>
        </p:nvSpPr>
        <p:spPr>
          <a:ln/>
        </p:spPr>
        <p:txBody>
          <a:bodyPr/>
          <a:lstStyle>
            <a:lvl1pPr>
              <a:defRPr/>
            </a:lvl1pPr>
          </a:lstStyle>
          <a:p>
            <a:pPr>
              <a:defRPr/>
            </a:pPr>
            <a:fld id="{EB8AE650-0842-BF47-BD4C-F2A323596B8A}" type="slidenum">
              <a:rPr lang="en-US" altLang="en-US"/>
              <a:pPr>
                <a:defRPr/>
              </a:pPr>
              <a:t>‹#›</a:t>
            </a:fld>
            <a:endParaRPr lang="en-US" altLang="en-US"/>
          </a:p>
        </p:txBody>
      </p:sp>
    </p:spTree>
    <p:extLst>
      <p:ext uri="{BB962C8B-B14F-4D97-AF65-F5344CB8AC3E}">
        <p14:creationId xmlns:p14="http://schemas.microsoft.com/office/powerpoint/2010/main" val="394540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5735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2">
            <a:extLst>
              <a:ext uri="{FF2B5EF4-FFF2-40B4-BE49-F238E27FC236}">
                <a16:creationId xmlns:a16="http://schemas.microsoft.com/office/drawing/2014/main" id="{041A08F6-1878-DC45-984E-D054CBAD38E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87C3AFBE-B634-604B-A2D6-DF2532D9C9D0}"/>
              </a:ext>
            </a:extLst>
          </p:cNvPr>
          <p:cNvSpPr>
            <a:spLocks noGrp="1" noChangeArrowheads="1"/>
          </p:cNvSpPr>
          <p:nvPr>
            <p:ph type="sldNum" sz="quarter" idx="11"/>
          </p:nvPr>
        </p:nvSpPr>
        <p:spPr>
          <a:ln/>
        </p:spPr>
        <p:txBody>
          <a:bodyPr/>
          <a:lstStyle>
            <a:lvl1pPr>
              <a:defRPr/>
            </a:lvl1pPr>
          </a:lstStyle>
          <a:p>
            <a:pPr>
              <a:defRPr/>
            </a:pPr>
            <a:fld id="{A1450641-B7E7-844C-AECD-0A115166AC9D}" type="slidenum">
              <a:rPr lang="en-US" altLang="en-US"/>
              <a:pPr>
                <a:defRPr/>
              </a:pPr>
              <a:t>‹#›</a:t>
            </a:fld>
            <a:endParaRPr lang="en-US" altLang="en-US"/>
          </a:p>
        </p:txBody>
      </p:sp>
    </p:spTree>
    <p:extLst>
      <p:ext uri="{BB962C8B-B14F-4D97-AF65-F5344CB8AC3E}">
        <p14:creationId xmlns:p14="http://schemas.microsoft.com/office/powerpoint/2010/main" val="160435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2">
            <a:extLst>
              <a:ext uri="{FF2B5EF4-FFF2-40B4-BE49-F238E27FC236}">
                <a16:creationId xmlns:a16="http://schemas.microsoft.com/office/drawing/2014/main" id="{1FB3614F-BFAD-8B43-8E94-1C34E4222C6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4">
            <a:extLst>
              <a:ext uri="{FF2B5EF4-FFF2-40B4-BE49-F238E27FC236}">
                <a16:creationId xmlns:a16="http://schemas.microsoft.com/office/drawing/2014/main" id="{D4C26786-EC40-3A4D-A3EE-F63D758E7229}"/>
              </a:ext>
            </a:extLst>
          </p:cNvPr>
          <p:cNvSpPr>
            <a:spLocks noGrp="1" noChangeArrowheads="1"/>
          </p:cNvSpPr>
          <p:nvPr>
            <p:ph type="sldNum" sz="quarter" idx="11"/>
          </p:nvPr>
        </p:nvSpPr>
        <p:spPr>
          <a:ln/>
        </p:spPr>
        <p:txBody>
          <a:bodyPr/>
          <a:lstStyle>
            <a:lvl1pPr>
              <a:defRPr/>
            </a:lvl1pPr>
          </a:lstStyle>
          <a:p>
            <a:pPr>
              <a:defRPr/>
            </a:pPr>
            <a:fld id="{C331CD7E-5EDE-CA40-B31B-75406629BA7F}" type="slidenum">
              <a:rPr lang="en-US" altLang="en-US"/>
              <a:pPr>
                <a:defRPr/>
              </a:pPr>
              <a:t>‹#›</a:t>
            </a:fld>
            <a:endParaRPr lang="en-US" altLang="en-US"/>
          </a:p>
        </p:txBody>
      </p:sp>
    </p:spTree>
    <p:extLst>
      <p:ext uri="{BB962C8B-B14F-4D97-AF65-F5344CB8AC3E}">
        <p14:creationId xmlns:p14="http://schemas.microsoft.com/office/powerpoint/2010/main" val="3051175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2">
            <a:extLst>
              <a:ext uri="{FF2B5EF4-FFF2-40B4-BE49-F238E27FC236}">
                <a16:creationId xmlns:a16="http://schemas.microsoft.com/office/drawing/2014/main" id="{E899D6E7-DC38-004B-984A-8AD00F775CB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4">
            <a:extLst>
              <a:ext uri="{FF2B5EF4-FFF2-40B4-BE49-F238E27FC236}">
                <a16:creationId xmlns:a16="http://schemas.microsoft.com/office/drawing/2014/main" id="{670A938F-D90E-4A4D-B6BE-D2C3812C0817}"/>
              </a:ext>
            </a:extLst>
          </p:cNvPr>
          <p:cNvSpPr>
            <a:spLocks noGrp="1" noChangeArrowheads="1"/>
          </p:cNvSpPr>
          <p:nvPr>
            <p:ph type="sldNum" sz="quarter" idx="11"/>
          </p:nvPr>
        </p:nvSpPr>
        <p:spPr>
          <a:ln/>
        </p:spPr>
        <p:txBody>
          <a:bodyPr/>
          <a:lstStyle>
            <a:lvl1pPr>
              <a:defRPr/>
            </a:lvl1pPr>
          </a:lstStyle>
          <a:p>
            <a:pPr>
              <a:defRPr/>
            </a:pPr>
            <a:fld id="{9F292F33-848C-8343-8F07-333BEE199878}" type="slidenum">
              <a:rPr lang="en-US" altLang="en-US"/>
              <a:pPr>
                <a:defRPr/>
              </a:pPr>
              <a:t>‹#›</a:t>
            </a:fld>
            <a:endParaRPr lang="en-US" altLang="en-US"/>
          </a:p>
        </p:txBody>
      </p:sp>
    </p:spTree>
    <p:extLst>
      <p:ext uri="{BB962C8B-B14F-4D97-AF65-F5344CB8AC3E}">
        <p14:creationId xmlns:p14="http://schemas.microsoft.com/office/powerpoint/2010/main" val="781790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2">
            <a:extLst>
              <a:ext uri="{FF2B5EF4-FFF2-40B4-BE49-F238E27FC236}">
                <a16:creationId xmlns:a16="http://schemas.microsoft.com/office/drawing/2014/main" id="{11C26F36-3B5F-FA40-AC16-BF9A609684C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4">
            <a:extLst>
              <a:ext uri="{FF2B5EF4-FFF2-40B4-BE49-F238E27FC236}">
                <a16:creationId xmlns:a16="http://schemas.microsoft.com/office/drawing/2014/main" id="{EDB50FA3-A961-264D-94F1-8B3FA6B0E813}"/>
              </a:ext>
            </a:extLst>
          </p:cNvPr>
          <p:cNvSpPr>
            <a:spLocks noGrp="1" noChangeArrowheads="1"/>
          </p:cNvSpPr>
          <p:nvPr>
            <p:ph type="sldNum" sz="quarter" idx="11"/>
          </p:nvPr>
        </p:nvSpPr>
        <p:spPr>
          <a:ln/>
        </p:spPr>
        <p:txBody>
          <a:bodyPr/>
          <a:lstStyle>
            <a:lvl1pPr>
              <a:defRPr/>
            </a:lvl1pPr>
          </a:lstStyle>
          <a:p>
            <a:pPr>
              <a:defRPr/>
            </a:pPr>
            <a:fld id="{282E1F10-CE0A-D347-82AA-12CE589CCB28}" type="slidenum">
              <a:rPr lang="en-US" altLang="en-US"/>
              <a:pPr>
                <a:defRPr/>
              </a:pPr>
              <a:t>‹#›</a:t>
            </a:fld>
            <a:endParaRPr lang="en-US" altLang="en-US"/>
          </a:p>
        </p:txBody>
      </p:sp>
    </p:spTree>
    <p:extLst>
      <p:ext uri="{BB962C8B-B14F-4D97-AF65-F5344CB8AC3E}">
        <p14:creationId xmlns:p14="http://schemas.microsoft.com/office/powerpoint/2010/main" val="995228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2735D979-99C1-0640-B0FE-29B35091D22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D03659A8-14B9-714F-BD98-629328EE9AC2}"/>
              </a:ext>
            </a:extLst>
          </p:cNvPr>
          <p:cNvSpPr>
            <a:spLocks noGrp="1" noChangeArrowheads="1"/>
          </p:cNvSpPr>
          <p:nvPr>
            <p:ph type="sldNum" sz="quarter" idx="11"/>
          </p:nvPr>
        </p:nvSpPr>
        <p:spPr>
          <a:ln/>
        </p:spPr>
        <p:txBody>
          <a:bodyPr/>
          <a:lstStyle>
            <a:lvl1pPr>
              <a:defRPr/>
            </a:lvl1pPr>
          </a:lstStyle>
          <a:p>
            <a:pPr>
              <a:defRPr/>
            </a:pPr>
            <a:fld id="{3E19E6C5-1856-BD4D-BB7A-B9025511B96A}" type="slidenum">
              <a:rPr lang="en-US" altLang="en-US"/>
              <a:pPr>
                <a:defRPr/>
              </a:pPr>
              <a:t>‹#›</a:t>
            </a:fld>
            <a:endParaRPr lang="en-US" altLang="en-US"/>
          </a:p>
        </p:txBody>
      </p:sp>
    </p:spTree>
    <p:extLst>
      <p:ext uri="{BB962C8B-B14F-4D97-AF65-F5344CB8AC3E}">
        <p14:creationId xmlns:p14="http://schemas.microsoft.com/office/powerpoint/2010/main" val="185296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2">
            <a:extLst>
              <a:ext uri="{FF2B5EF4-FFF2-40B4-BE49-F238E27FC236}">
                <a16:creationId xmlns:a16="http://schemas.microsoft.com/office/drawing/2014/main" id="{EFC75E39-4754-D64F-B790-6F7EB25F7E2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4">
            <a:extLst>
              <a:ext uri="{FF2B5EF4-FFF2-40B4-BE49-F238E27FC236}">
                <a16:creationId xmlns:a16="http://schemas.microsoft.com/office/drawing/2014/main" id="{BF456DE4-0A84-4344-A707-9BB7BD6E5F1E}"/>
              </a:ext>
            </a:extLst>
          </p:cNvPr>
          <p:cNvSpPr>
            <a:spLocks noGrp="1" noChangeArrowheads="1"/>
          </p:cNvSpPr>
          <p:nvPr>
            <p:ph type="sldNum" sz="quarter" idx="11"/>
          </p:nvPr>
        </p:nvSpPr>
        <p:spPr>
          <a:ln/>
        </p:spPr>
        <p:txBody>
          <a:bodyPr/>
          <a:lstStyle>
            <a:lvl1pPr>
              <a:defRPr/>
            </a:lvl1pPr>
          </a:lstStyle>
          <a:p>
            <a:pPr>
              <a:defRPr/>
            </a:pPr>
            <a:fld id="{5CF67500-10D5-7D4E-895C-268EF9DFDD7D}" type="slidenum">
              <a:rPr lang="en-US" altLang="en-US"/>
              <a:pPr>
                <a:defRPr/>
              </a:pPr>
              <a:t>‹#›</a:t>
            </a:fld>
            <a:endParaRPr lang="en-US" altLang="en-US"/>
          </a:p>
        </p:txBody>
      </p:sp>
    </p:spTree>
    <p:extLst>
      <p:ext uri="{BB962C8B-B14F-4D97-AF65-F5344CB8AC3E}">
        <p14:creationId xmlns:p14="http://schemas.microsoft.com/office/powerpoint/2010/main" val="212621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0">
            <a:extLst>
              <a:ext uri="{FF2B5EF4-FFF2-40B4-BE49-F238E27FC236}">
                <a16:creationId xmlns:a16="http://schemas.microsoft.com/office/drawing/2014/main" id="{FA20607D-644A-524D-9C72-0701EE8F69DE}"/>
              </a:ext>
            </a:extLst>
          </p:cNvPr>
          <p:cNvSpPr>
            <a:spLocks noGrp="1" noChangeArrowheads="1"/>
          </p:cNvSpPr>
          <p:nvPr>
            <p:ph type="title"/>
          </p:nvPr>
        </p:nvSpPr>
        <p:spPr bwMode="auto">
          <a:xfrm>
            <a:off x="685800" y="2857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8" name="Rectangle 31">
            <a:extLst>
              <a:ext uri="{FF2B5EF4-FFF2-40B4-BE49-F238E27FC236}">
                <a16:creationId xmlns:a16="http://schemas.microsoft.com/office/drawing/2014/main" id="{5C312D2E-B462-734B-9CCC-35D2BBC84472}"/>
              </a:ext>
            </a:extLst>
          </p:cNvPr>
          <p:cNvSpPr>
            <a:spLocks noGrp="1" noChangeArrowheads="1"/>
          </p:cNvSpPr>
          <p:nvPr>
            <p:ph type="body" idx="1"/>
          </p:nvPr>
        </p:nvSpPr>
        <p:spPr bwMode="auto">
          <a:xfrm>
            <a:off x="685800" y="165735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56" name="Rectangle 32">
            <a:extLst>
              <a:ext uri="{FF2B5EF4-FFF2-40B4-BE49-F238E27FC236}">
                <a16:creationId xmlns:a16="http://schemas.microsoft.com/office/drawing/2014/main" id="{3CF76933-BF30-8E49-9AC7-A3206CCFC254}"/>
              </a:ext>
            </a:extLst>
          </p:cNvPr>
          <p:cNvSpPr>
            <a:spLocks noGrp="1" noChangeArrowheads="1"/>
          </p:cNvSpPr>
          <p:nvPr>
            <p:ph type="dt" sz="half" idx="2"/>
          </p:nvPr>
        </p:nvSpPr>
        <p:spPr bwMode="auto">
          <a:xfrm>
            <a:off x="685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eaLnBrk="0" hangingPunct="0">
              <a:defRPr sz="1400">
                <a:cs typeface="+mn-cs"/>
              </a:defRPr>
            </a:lvl1pPr>
          </a:lstStyle>
          <a:p>
            <a:pPr>
              <a:defRPr/>
            </a:pPr>
            <a:endParaRPr lang="en-US"/>
          </a:p>
        </p:txBody>
      </p:sp>
      <p:sp>
        <p:nvSpPr>
          <p:cNvPr id="1058" name="Rectangle 34">
            <a:extLst>
              <a:ext uri="{FF2B5EF4-FFF2-40B4-BE49-F238E27FC236}">
                <a16:creationId xmlns:a16="http://schemas.microsoft.com/office/drawing/2014/main" id="{826A663F-910D-7F45-9886-8535D3C3103F}"/>
              </a:ext>
            </a:extLst>
          </p:cNvPr>
          <p:cNvSpPr>
            <a:spLocks noGrp="1" noChangeArrowheads="1"/>
          </p:cNvSpPr>
          <p:nvPr>
            <p:ph type="sldNum" sz="quarter" idx="4"/>
          </p:nvPr>
        </p:nvSpPr>
        <p:spPr bwMode="auto">
          <a:xfrm>
            <a:off x="6553200"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eaLnBrk="0" hangingPunct="0">
              <a:defRPr sz="1400" smtClean="0"/>
            </a:lvl1pPr>
          </a:lstStyle>
          <a:p>
            <a:pPr>
              <a:defRPr/>
            </a:pPr>
            <a:fld id="{50577EDB-8B25-B74C-A0B2-8AEEF1C55213}" type="slidenum">
              <a:rPr lang="en-US" altLang="en-US"/>
              <a:pPr>
                <a:defRPr/>
              </a:pPr>
              <a:t>‹#›</a:t>
            </a:fld>
            <a:endParaRPr lang="en-US" altLang="en-US"/>
          </a:p>
        </p:txBody>
      </p:sp>
      <p:sp>
        <p:nvSpPr>
          <p:cNvPr id="1031" name="Rectangle 35">
            <a:extLst>
              <a:ext uri="{FF2B5EF4-FFF2-40B4-BE49-F238E27FC236}">
                <a16:creationId xmlns:a16="http://schemas.microsoft.com/office/drawing/2014/main" id="{6DB18D59-2129-164A-B115-741355EFB88A}"/>
              </a:ext>
            </a:extLst>
          </p:cNvPr>
          <p:cNvSpPr>
            <a:spLocks noChangeArrowheads="1"/>
          </p:cNvSpPr>
          <p:nvPr/>
        </p:nvSpPr>
        <p:spPr bwMode="auto">
          <a:xfrm>
            <a:off x="1676400" y="6438900"/>
            <a:ext cx="558165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defRPr/>
            </a:pPr>
            <a:r>
              <a:rPr lang="en-US" altLang="en-US" sz="1000" dirty="0">
                <a:latin typeface="Arial" pitchFamily="34" charset="0"/>
                <a:cs typeface="+mn-cs"/>
              </a:rPr>
              <a:t>Liang, Introduction to Java Programming, Eleventh Edition, (c) 2017 Pearson Education, Inc. All rights reserved. </a:t>
            </a:r>
          </a:p>
        </p:txBody>
      </p:sp>
      <p:pic>
        <p:nvPicPr>
          <p:cNvPr id="7" name="Picture 6">
            <a:extLst>
              <a:ext uri="{FF2B5EF4-FFF2-40B4-BE49-F238E27FC236}">
                <a16:creationId xmlns:a16="http://schemas.microsoft.com/office/drawing/2014/main" id="{B45A8651-B379-544B-BE41-DB42820EC569}"/>
              </a:ext>
            </a:extLst>
          </p:cNvPr>
          <p:cNvPicPr>
            <a:picLocks noChangeAspect="1"/>
          </p:cNvPicPr>
          <p:nvPr userDrawn="1"/>
        </p:nvPicPr>
        <p:blipFill>
          <a:blip r:embed="rId13">
            <a:alphaModFix amt="60000"/>
            <a:extLst>
              <a:ext uri="{28A0092B-C50C-407E-A947-70E740481C1C}">
                <a14:useLocalDpi xmlns:a14="http://schemas.microsoft.com/office/drawing/2010/main" val="0"/>
              </a:ext>
            </a:extLst>
          </a:blip>
          <a:stretch>
            <a:fillRect/>
          </a:stretch>
        </p:blipFill>
        <p:spPr>
          <a:xfrm>
            <a:off x="1805" y="2097245"/>
            <a:ext cx="3517900" cy="4749800"/>
          </a:xfrm>
          <a:prstGeom prst="rect">
            <a:avLst/>
          </a:prstGeom>
        </p:spPr>
      </p:pic>
      <p:pic>
        <p:nvPicPr>
          <p:cNvPr id="5" name="Picture 4">
            <a:extLst>
              <a:ext uri="{FF2B5EF4-FFF2-40B4-BE49-F238E27FC236}">
                <a16:creationId xmlns:a16="http://schemas.microsoft.com/office/drawing/2014/main" id="{D01E12D8-C8A9-B349-B089-8AE6BA63CAB1}"/>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028450" y="53020"/>
            <a:ext cx="1066800" cy="457200"/>
          </a:xfrm>
          <a:prstGeom prst="rect">
            <a:avLst/>
          </a:prstGeom>
        </p:spPr>
      </p:pic>
    </p:spTree>
  </p:cSld>
  <p:clrMap bg1="lt1" tx1="dk1" bg2="lt2" tx2="dk2" accent1="accent1" accent2="accent2" accent3="accent3" accent4="accent4" accent5="accent5" accent6="accent6" hlink="hlink" folHlink="folHlink"/>
  <p:sldLayoutIdLst>
    <p:sldLayoutId id="2147483911"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lr>
          <a:schemeClr val="tx2"/>
        </a:buClr>
        <a:buSzPct val="75000"/>
        <a:buFont typeface="Monotype Sorts" pitchFamily="2" charset="2"/>
        <a:buChar char="F"/>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2"/>
        </a:buClr>
        <a:buSzPct val="65000"/>
        <a:buFont typeface="Monotype Sorts" pitchFamily="2" charset="2"/>
        <a:buChar char="u"/>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ml/GreatestCommonDivisor.bat" TargetMode="External"/><Relationship Id="rId2" Type="http://schemas.openxmlformats.org/officeDocument/2006/relationships/hyperlink" Target="https://liveexample.pearsoncmg.com/html/GreatestCommonDivisor.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hyperlink" Target="html/Dec2Hex.bat" TargetMode="External"/><Relationship Id="rId5" Type="http://schemas.openxmlformats.org/officeDocument/2006/relationships/hyperlink" Target="https://liveexample.pearsoncmg.com/html/Dec2Hex.html" TargetMode="External"/><Relationship Id="rId4" Type="http://schemas.openxmlformats.org/officeDocument/2006/relationships/image" Target="../media/image8.e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emf"/></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ml/Palindrome.bat" TargetMode="External"/><Relationship Id="rId2" Type="http://schemas.openxmlformats.org/officeDocument/2006/relationships/hyperlink" Target="https://liveexample.pearsoncmg.com/html/Palindrome.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ml/PrimeNumber.bat" TargetMode="External"/><Relationship Id="rId2" Type="http://schemas.openxmlformats.org/officeDocument/2006/relationships/hyperlink" Target="https://liveexample.pearsoncmg.com/html/PrimeNumber.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ml/RepeatAdditionQuiz.bat" TargetMode="External"/><Relationship Id="rId2" Type="http://schemas.openxmlformats.org/officeDocument/2006/relationships/hyperlink" Target="https://liveexample.pearsoncmg.com/html/RepeatAdditionQuiz.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ml/SubtractionQuizLoop.bat" TargetMode="External"/><Relationship Id="rId2" Type="http://schemas.openxmlformats.org/officeDocument/2006/relationships/hyperlink" Target="https://liveexample.pearsoncmg.com/html/SubtractionQuizLoop.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ml/SentinelValue.bat" TargetMode="External"/><Relationship Id="rId2" Type="http://schemas.openxmlformats.org/officeDocument/2006/relationships/hyperlink" Target="https://liveexample.pearsoncmg.com/html/SentinelValue.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5">
            <a:extLst>
              <a:ext uri="{FF2B5EF4-FFF2-40B4-BE49-F238E27FC236}">
                <a16:creationId xmlns:a16="http://schemas.microsoft.com/office/drawing/2014/main" id="{7AE4BDA9-0618-C140-81F0-B6F8BE7D2DCC}"/>
              </a:ext>
            </a:extLst>
          </p:cNvPr>
          <p:cNvSpPr>
            <a:spLocks noGrp="1" noChangeArrowheads="1"/>
          </p:cNvSpPr>
          <p:nvPr>
            <p:ph type="ftr" sz="quarter" idx="11"/>
          </p:nvPr>
        </p:nvSpPr>
        <p:spPr/>
        <p:txBody>
          <a:bodyPr/>
          <a:lstStyle>
            <a:lvl1pPr eaLnBrk="0" hangingPunct="0">
              <a:spcBef>
                <a:spcPct val="20000"/>
              </a:spcBef>
              <a:buClr>
                <a:schemeClr val="tx2"/>
              </a:buClr>
              <a:buSzPct val="75000"/>
              <a:buFont typeface="Monotype Sorts"/>
              <a:buChar char="F"/>
              <a:defRPr sz="3200">
                <a:solidFill>
                  <a:schemeClr val="tx1"/>
                </a:solidFill>
                <a:latin typeface="Times New Roman" pitchFamily="18" charset="0"/>
              </a:defRPr>
            </a:lvl1pPr>
            <a:lvl2pPr marL="742950" indent="-285750" eaLnBrk="0" hangingPunct="0">
              <a:spcBef>
                <a:spcPct val="20000"/>
              </a:spcBef>
              <a:buClr>
                <a:schemeClr val="tx1"/>
              </a:buClr>
              <a:buChar char="–"/>
              <a:defRPr sz="2800">
                <a:solidFill>
                  <a:schemeClr val="tx1"/>
                </a:solidFill>
                <a:latin typeface="Times New Roman" pitchFamily="18" charset="0"/>
              </a:defRPr>
            </a:lvl2pPr>
            <a:lvl3pPr marL="1143000" indent="-228600" eaLnBrk="0" hangingPunct="0">
              <a:spcBef>
                <a:spcPct val="20000"/>
              </a:spcBef>
              <a:buClr>
                <a:schemeClr val="accent2"/>
              </a:buClr>
              <a:buSzPct val="65000"/>
              <a:buFont typeface="Monotype Sorts"/>
              <a:buChar char="u"/>
              <a:defRPr sz="2400">
                <a:solidFill>
                  <a:schemeClr val="tx1"/>
                </a:solidFill>
                <a:latin typeface="Times New Roman" pitchFamily="18" charset="0"/>
              </a:defRPr>
            </a:lvl3pPr>
            <a:lvl4pPr marL="1600200" indent="-228600" eaLnBrk="0" hangingPunct="0">
              <a:spcBef>
                <a:spcPct val="20000"/>
              </a:spcBef>
              <a:buClr>
                <a:schemeClr val="tx1"/>
              </a:buClr>
              <a:buChar char="–"/>
              <a:defRPr sz="2000">
                <a:solidFill>
                  <a:schemeClr val="tx1"/>
                </a:solidFill>
                <a:latin typeface="Times New Roman" pitchFamily="18" charset="0"/>
              </a:defRPr>
            </a:lvl4pPr>
            <a:lvl5pPr marL="2057400" indent="-228600" eaLnBrk="0" hangingPunct="0">
              <a:spcBef>
                <a:spcPct val="20000"/>
              </a:spcBef>
              <a:buClr>
                <a:schemeClr val="tx2"/>
              </a:buClr>
              <a:buChar char="•"/>
              <a:defRPr sz="2000">
                <a:solidFill>
                  <a:schemeClr val="tx1"/>
                </a:solidFill>
                <a:latin typeface="Times New Roman"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itchFamily="18" charset="0"/>
              </a:defRPr>
            </a:lvl9pPr>
          </a:lstStyle>
          <a:p>
            <a:pPr>
              <a:spcBef>
                <a:spcPct val="0"/>
              </a:spcBef>
              <a:buClrTx/>
              <a:buSzTx/>
              <a:buFontTx/>
              <a:buNone/>
              <a:defRPr/>
            </a:pPr>
            <a:r>
              <a:rPr lang="en-US" altLang="en-US" sz="1400" dirty="0"/>
              <a:t>Liang, Introduction to Java Programming, Eleventh Edition, (c) 2017 Pearson Education, Inc. All rights reserved. </a:t>
            </a:r>
          </a:p>
        </p:txBody>
      </p:sp>
      <p:sp>
        <p:nvSpPr>
          <p:cNvPr id="3075" name="Rectangle 36">
            <a:extLst>
              <a:ext uri="{FF2B5EF4-FFF2-40B4-BE49-F238E27FC236}">
                <a16:creationId xmlns:a16="http://schemas.microsoft.com/office/drawing/2014/main" id="{A4FB0944-5599-674F-A6CA-E48BA6A6923D}"/>
              </a:ext>
            </a:extLst>
          </p:cNvPr>
          <p:cNvSpPr>
            <a:spLocks noGrp="1" noChangeArrowheads="1"/>
          </p:cNvSpPr>
          <p:nvPr>
            <p:ph type="sldNum" sz="quarter" idx="12"/>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8DB6170-24EB-4E45-83D1-1E842BC41505}" type="slidenum">
              <a:rPr lang="en-US" altLang="en-US" sz="1400"/>
              <a:pPr>
                <a:spcBef>
                  <a:spcPct val="0"/>
                </a:spcBef>
                <a:buClrTx/>
                <a:buSzTx/>
                <a:buFontTx/>
                <a:buNone/>
              </a:pPr>
              <a:t>1</a:t>
            </a:fld>
            <a:endParaRPr lang="en-US" altLang="en-US" sz="1400"/>
          </a:p>
        </p:txBody>
      </p:sp>
      <p:sp>
        <p:nvSpPr>
          <p:cNvPr id="3076" name="Rectangle 1026">
            <a:extLst>
              <a:ext uri="{FF2B5EF4-FFF2-40B4-BE49-F238E27FC236}">
                <a16:creationId xmlns:a16="http://schemas.microsoft.com/office/drawing/2014/main" id="{52A96C1D-64C4-C64D-ADC1-2D0126220135}"/>
              </a:ext>
            </a:extLst>
          </p:cNvPr>
          <p:cNvSpPr>
            <a:spLocks noGrp="1" noChangeArrowheads="1"/>
          </p:cNvSpPr>
          <p:nvPr>
            <p:ph type="ctrTitle"/>
          </p:nvPr>
        </p:nvSpPr>
        <p:spPr>
          <a:xfrm>
            <a:off x="347663" y="855663"/>
            <a:ext cx="8334375" cy="1152525"/>
          </a:xfrm>
        </p:spPr>
        <p:txBody>
          <a:bodyPr/>
          <a:lstStyle/>
          <a:p>
            <a:r>
              <a:rPr lang="en-US" altLang="en-US" sz="4000"/>
              <a:t>Chapter 5 Loops</a:t>
            </a:r>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4">
            <a:extLst>
              <a:ext uri="{FF2B5EF4-FFF2-40B4-BE49-F238E27FC236}">
                <a16:creationId xmlns:a16="http://schemas.microsoft.com/office/drawing/2014/main" id="{22DCD39F-33F8-3D43-9764-584587E9B506}"/>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B410B8C2-9159-3748-B0A8-D7C590B2D533}" type="slidenum">
              <a:rPr lang="en-US" altLang="en-US" sz="1400"/>
              <a:pPr>
                <a:spcBef>
                  <a:spcPct val="0"/>
                </a:spcBef>
                <a:buClrTx/>
                <a:buSzTx/>
                <a:buFontTx/>
                <a:buNone/>
              </a:pPr>
              <a:t>10</a:t>
            </a:fld>
            <a:endParaRPr lang="en-US" altLang="en-US" sz="1400"/>
          </a:p>
        </p:txBody>
      </p:sp>
      <p:sp>
        <p:nvSpPr>
          <p:cNvPr id="26627" name="Rectangle 2">
            <a:extLst>
              <a:ext uri="{FF2B5EF4-FFF2-40B4-BE49-F238E27FC236}">
                <a16:creationId xmlns:a16="http://schemas.microsoft.com/office/drawing/2014/main" id="{7C76259C-B976-0E4B-9F03-A32D4BDD2FDC}"/>
              </a:ext>
            </a:extLst>
          </p:cNvPr>
          <p:cNvSpPr>
            <a:spLocks noGrp="1" noChangeArrowheads="1"/>
          </p:cNvSpPr>
          <p:nvPr>
            <p:ph type="title"/>
          </p:nvPr>
        </p:nvSpPr>
        <p:spPr>
          <a:xfrm>
            <a:off x="685800" y="152400"/>
            <a:ext cx="7772400" cy="685800"/>
          </a:xfrm>
        </p:spPr>
        <p:txBody>
          <a:bodyPr/>
          <a:lstStyle/>
          <a:p>
            <a:r>
              <a:rPr lang="en-US" altLang="en-US" sz="4200">
                <a:latin typeface="Courier New" panose="02070309020205020404" pitchFamily="49" charset="0"/>
              </a:rPr>
              <a:t>for</a:t>
            </a:r>
            <a:r>
              <a:rPr lang="en-US" altLang="en-US"/>
              <a:t> Loops</a:t>
            </a:r>
            <a:endParaRPr lang="en-US" altLang="en-US" b="1">
              <a:latin typeface="Book Antiqua" panose="02040602050305030304" pitchFamily="18" charset="0"/>
            </a:endParaRPr>
          </a:p>
        </p:txBody>
      </p:sp>
      <p:sp>
        <p:nvSpPr>
          <p:cNvPr id="26628" name="Rectangle 3">
            <a:extLst>
              <a:ext uri="{FF2B5EF4-FFF2-40B4-BE49-F238E27FC236}">
                <a16:creationId xmlns:a16="http://schemas.microsoft.com/office/drawing/2014/main" id="{6EAA034D-D72E-F940-9297-BFDE0FF19029}"/>
              </a:ext>
            </a:extLst>
          </p:cNvPr>
          <p:cNvSpPr>
            <a:spLocks noGrp="1" noChangeArrowheads="1"/>
          </p:cNvSpPr>
          <p:nvPr>
            <p:ph type="body" idx="1"/>
          </p:nvPr>
        </p:nvSpPr>
        <p:spPr>
          <a:xfrm>
            <a:off x="228600" y="893763"/>
            <a:ext cx="4497388" cy="2078037"/>
          </a:xfrm>
        </p:spPr>
        <p:txBody>
          <a:bodyPr/>
          <a:lstStyle/>
          <a:p>
            <a:pPr>
              <a:lnSpc>
                <a:spcPct val="90000"/>
              </a:lnSpc>
              <a:spcBef>
                <a:spcPct val="0"/>
              </a:spcBef>
              <a:buFont typeface="Monotype Sorts" pitchFamily="2" charset="2"/>
              <a:buNone/>
            </a:pPr>
            <a:r>
              <a:rPr lang="en-US" altLang="en-US" sz="2400"/>
              <a:t>for (initial-action; loop-continuation-condition; action-after-each-iteration) {</a:t>
            </a:r>
          </a:p>
          <a:p>
            <a:pPr>
              <a:lnSpc>
                <a:spcPct val="90000"/>
              </a:lnSpc>
              <a:spcBef>
                <a:spcPct val="0"/>
              </a:spcBef>
              <a:buFont typeface="Monotype Sorts" pitchFamily="2" charset="2"/>
              <a:buNone/>
            </a:pPr>
            <a:r>
              <a:rPr lang="en-US" altLang="en-US" sz="2400"/>
              <a:t>   // loop body;</a:t>
            </a:r>
          </a:p>
          <a:p>
            <a:pPr>
              <a:lnSpc>
                <a:spcPct val="90000"/>
              </a:lnSpc>
              <a:spcBef>
                <a:spcPct val="0"/>
              </a:spcBef>
              <a:buFont typeface="Monotype Sorts" pitchFamily="2" charset="2"/>
              <a:buNone/>
            </a:pPr>
            <a:r>
              <a:rPr lang="en-US" altLang="en-US" sz="2400"/>
              <a:t>   Statement(s);</a:t>
            </a:r>
          </a:p>
          <a:p>
            <a:pPr>
              <a:lnSpc>
                <a:spcPct val="90000"/>
              </a:lnSpc>
              <a:spcBef>
                <a:spcPct val="0"/>
              </a:spcBef>
              <a:buFont typeface="Monotype Sorts" pitchFamily="2" charset="2"/>
              <a:buNone/>
            </a:pPr>
            <a:r>
              <a:rPr lang="en-US" altLang="en-US" sz="2400"/>
              <a:t>}</a:t>
            </a:r>
          </a:p>
        </p:txBody>
      </p:sp>
      <p:sp>
        <p:nvSpPr>
          <p:cNvPr id="26629" name="Rectangle 5">
            <a:extLst>
              <a:ext uri="{FF2B5EF4-FFF2-40B4-BE49-F238E27FC236}">
                <a16:creationId xmlns:a16="http://schemas.microsoft.com/office/drawing/2014/main" id="{513EA1B9-03A9-6346-9F2B-E6D7C869B78F}"/>
              </a:ext>
            </a:extLst>
          </p:cNvPr>
          <p:cNvSpPr>
            <a:spLocks noChangeArrowheads="1"/>
          </p:cNvSpPr>
          <p:nvPr/>
        </p:nvSpPr>
        <p:spPr bwMode="auto">
          <a:xfrm>
            <a:off x="2243138" y="1933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6630" name="Rectangle 7">
            <a:extLst>
              <a:ext uri="{FF2B5EF4-FFF2-40B4-BE49-F238E27FC236}">
                <a16:creationId xmlns:a16="http://schemas.microsoft.com/office/drawing/2014/main" id="{5313A626-A39B-2649-A10D-782B87AB723A}"/>
              </a:ext>
            </a:extLst>
          </p:cNvPr>
          <p:cNvSpPr>
            <a:spLocks noChangeArrowheads="1"/>
          </p:cNvSpPr>
          <p:nvPr/>
        </p:nvSpPr>
        <p:spPr bwMode="auto">
          <a:xfrm>
            <a:off x="4953000" y="931863"/>
            <a:ext cx="39624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a:t>int i;</a:t>
            </a:r>
          </a:p>
          <a:p>
            <a:pPr>
              <a:spcBef>
                <a:spcPct val="0"/>
              </a:spcBef>
              <a:buFont typeface="Monotype Sorts" pitchFamily="2" charset="2"/>
              <a:buNone/>
            </a:pPr>
            <a:r>
              <a:rPr lang="en-US" altLang="en-US" sz="2400"/>
              <a:t>for (i = 0; i &lt; 100; i++) {	 </a:t>
            </a:r>
          </a:p>
          <a:p>
            <a:pPr>
              <a:spcBef>
                <a:spcPct val="0"/>
              </a:spcBef>
              <a:buFont typeface="Monotype Sorts" pitchFamily="2" charset="2"/>
              <a:buNone/>
            </a:pPr>
            <a:r>
              <a:rPr lang="en-US" altLang="en-US" sz="2400"/>
              <a:t>  System.out.println(</a:t>
            </a:r>
          </a:p>
          <a:p>
            <a:pPr>
              <a:spcBef>
                <a:spcPct val="0"/>
              </a:spcBef>
              <a:buFont typeface="Monotype Sorts" pitchFamily="2" charset="2"/>
              <a:buNone/>
            </a:pPr>
            <a:r>
              <a:rPr lang="en-US" altLang="en-US" sz="2400"/>
              <a:t>     "Welcome to Java!"); </a:t>
            </a:r>
          </a:p>
          <a:p>
            <a:pPr>
              <a:spcBef>
                <a:spcPct val="0"/>
              </a:spcBef>
              <a:buFont typeface="Monotype Sorts" pitchFamily="2" charset="2"/>
              <a:buNone/>
            </a:pPr>
            <a:r>
              <a:rPr lang="en-US" altLang="en-US" sz="2400"/>
              <a:t>}</a:t>
            </a:r>
          </a:p>
        </p:txBody>
      </p:sp>
      <p:sp>
        <p:nvSpPr>
          <p:cNvPr id="26631" name="Rectangle 10">
            <a:extLst>
              <a:ext uri="{FF2B5EF4-FFF2-40B4-BE49-F238E27FC236}">
                <a16:creationId xmlns:a16="http://schemas.microsoft.com/office/drawing/2014/main" id="{73374653-8B5E-F447-BD83-C4491D0F3F8E}"/>
              </a:ext>
            </a:extLst>
          </p:cNvPr>
          <p:cNvSpPr>
            <a:spLocks noChangeArrowheads="1"/>
          </p:cNvSpPr>
          <p:nvPr/>
        </p:nvSpPr>
        <p:spPr bwMode="auto">
          <a:xfrm>
            <a:off x="2243138" y="1933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6632" name="Rectangle 12">
            <a:extLst>
              <a:ext uri="{FF2B5EF4-FFF2-40B4-BE49-F238E27FC236}">
                <a16:creationId xmlns:a16="http://schemas.microsoft.com/office/drawing/2014/main" id="{86E90EC1-114B-3D4F-8FDA-E1B15B718229}"/>
              </a:ext>
            </a:extLst>
          </p:cNvPr>
          <p:cNvSpPr>
            <a:spLocks noChangeArrowheads="1"/>
          </p:cNvSpPr>
          <p:nvPr/>
        </p:nvSpPr>
        <p:spPr bwMode="auto">
          <a:xfrm>
            <a:off x="2243138" y="1933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26633" name="Picture 14">
            <a:extLst>
              <a:ext uri="{FF2B5EF4-FFF2-40B4-BE49-F238E27FC236}">
                <a16:creationId xmlns:a16="http://schemas.microsoft.com/office/drawing/2014/main" id="{10A98D44-23A9-A647-B373-019EE5D70F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7350" y="2838450"/>
            <a:ext cx="5122863" cy="3944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26634" name="Line 8">
            <a:extLst>
              <a:ext uri="{FF2B5EF4-FFF2-40B4-BE49-F238E27FC236}">
                <a16:creationId xmlns:a16="http://schemas.microsoft.com/office/drawing/2014/main" id="{62E41792-A8C1-F042-9D57-7F849F444922}"/>
              </a:ext>
            </a:extLst>
          </p:cNvPr>
          <p:cNvSpPr>
            <a:spLocks noChangeShapeType="1"/>
          </p:cNvSpPr>
          <p:nvPr/>
        </p:nvSpPr>
        <p:spPr bwMode="auto">
          <a:xfrm>
            <a:off x="5257800" y="2286000"/>
            <a:ext cx="0" cy="6858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635" name="Line 6">
            <a:extLst>
              <a:ext uri="{FF2B5EF4-FFF2-40B4-BE49-F238E27FC236}">
                <a16:creationId xmlns:a16="http://schemas.microsoft.com/office/drawing/2014/main" id="{12EF2A14-E5B1-184C-8AAB-FFD0195CA866}"/>
              </a:ext>
            </a:extLst>
          </p:cNvPr>
          <p:cNvSpPr>
            <a:spLocks noChangeShapeType="1"/>
          </p:cNvSpPr>
          <p:nvPr/>
        </p:nvSpPr>
        <p:spPr bwMode="auto">
          <a:xfrm>
            <a:off x="2286000" y="2286000"/>
            <a:ext cx="288925" cy="566738"/>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4">
            <a:extLst>
              <a:ext uri="{FF2B5EF4-FFF2-40B4-BE49-F238E27FC236}">
                <a16:creationId xmlns:a16="http://schemas.microsoft.com/office/drawing/2014/main" id="{491E97C6-D100-D844-8205-269B2FA043F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DB05153-7E5A-434E-BF31-3F54BE3EB8BC}" type="slidenum">
              <a:rPr lang="en-US" altLang="en-US" sz="1400"/>
              <a:pPr>
                <a:spcBef>
                  <a:spcPct val="0"/>
                </a:spcBef>
                <a:buClrTx/>
                <a:buSzTx/>
                <a:buFontTx/>
                <a:buNone/>
              </a:pPr>
              <a:t>11</a:t>
            </a:fld>
            <a:endParaRPr lang="en-US" altLang="en-US" sz="1400"/>
          </a:p>
        </p:txBody>
      </p:sp>
      <p:sp>
        <p:nvSpPr>
          <p:cNvPr id="27651" name="Rectangle 2">
            <a:extLst>
              <a:ext uri="{FF2B5EF4-FFF2-40B4-BE49-F238E27FC236}">
                <a16:creationId xmlns:a16="http://schemas.microsoft.com/office/drawing/2014/main" id="{ADEF6E86-0043-4C4F-A1DC-122A3FEF92F5}"/>
              </a:ext>
            </a:extLst>
          </p:cNvPr>
          <p:cNvSpPr>
            <a:spLocks noGrp="1" noChangeArrowheads="1"/>
          </p:cNvSpPr>
          <p:nvPr>
            <p:ph type="title"/>
          </p:nvPr>
        </p:nvSpPr>
        <p:spPr>
          <a:xfrm>
            <a:off x="685800" y="228600"/>
            <a:ext cx="7772400" cy="762000"/>
          </a:xfrm>
        </p:spPr>
        <p:txBody>
          <a:bodyPr/>
          <a:lstStyle/>
          <a:p>
            <a:r>
              <a:rPr lang="en-US" altLang="en-US"/>
              <a:t>Trace for Loop</a:t>
            </a:r>
          </a:p>
        </p:txBody>
      </p:sp>
      <p:sp>
        <p:nvSpPr>
          <p:cNvPr id="27652" name="Rectangle 3">
            <a:extLst>
              <a:ext uri="{FF2B5EF4-FFF2-40B4-BE49-F238E27FC236}">
                <a16:creationId xmlns:a16="http://schemas.microsoft.com/office/drawing/2014/main" id="{7386971C-A1F1-3849-BD34-37203E4C0E72}"/>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3" name="Rectangle 4">
            <a:extLst>
              <a:ext uri="{FF2B5EF4-FFF2-40B4-BE49-F238E27FC236}">
                <a16:creationId xmlns:a16="http://schemas.microsoft.com/office/drawing/2014/main" id="{70601522-BAA5-2144-95B8-1E733F02A8CE}"/>
              </a:ext>
            </a:extLst>
          </p:cNvPr>
          <p:cNvSpPr>
            <a:spLocks noChangeArrowheads="1"/>
          </p:cNvSpPr>
          <p:nvPr/>
        </p:nvSpPr>
        <p:spPr bwMode="auto">
          <a:xfrm>
            <a:off x="228600" y="1447800"/>
            <a:ext cx="53340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defRPr/>
            </a:pPr>
            <a:r>
              <a:rPr lang="en-US" dirty="0" err="1">
                <a:solidFill>
                  <a:schemeClr val="accent4"/>
                </a:solidFill>
                <a:cs typeface="+mn-cs"/>
              </a:rPr>
              <a:t>int</a:t>
            </a:r>
            <a:r>
              <a:rPr lang="en-US" dirty="0">
                <a:solidFill>
                  <a:schemeClr val="accent4"/>
                </a:solidFill>
                <a:cs typeface="+mn-cs"/>
              </a:rPr>
              <a:t> </a:t>
            </a:r>
            <a:r>
              <a:rPr lang="en-US" dirty="0" err="1">
                <a:solidFill>
                  <a:schemeClr val="accent4"/>
                </a:solidFill>
                <a:cs typeface="+mn-cs"/>
              </a:rPr>
              <a:t>i</a:t>
            </a:r>
            <a:r>
              <a:rPr lang="en-US" dirty="0">
                <a:solidFill>
                  <a:schemeClr val="accent4"/>
                </a:solidFill>
                <a:cs typeface="+mn-cs"/>
              </a:rPr>
              <a:t>;</a:t>
            </a:r>
          </a:p>
          <a:p>
            <a:pPr>
              <a:defRPr/>
            </a:pPr>
            <a:r>
              <a:rPr lang="en-US" dirty="0">
                <a:solidFill>
                  <a:schemeClr val="accent4"/>
                </a:solidFill>
                <a:cs typeface="+mn-cs"/>
              </a:rPr>
              <a:t>for (</a:t>
            </a:r>
            <a:r>
              <a:rPr lang="en-US" dirty="0" err="1">
                <a:solidFill>
                  <a:schemeClr val="accent4"/>
                </a:solidFill>
                <a:cs typeface="+mn-cs"/>
              </a:rPr>
              <a:t>i</a:t>
            </a:r>
            <a:r>
              <a:rPr lang="en-US" dirty="0">
                <a:solidFill>
                  <a:schemeClr val="accent4"/>
                </a:solidFill>
                <a:cs typeface="+mn-cs"/>
              </a:rPr>
              <a:t> = 0; </a:t>
            </a:r>
            <a:r>
              <a:rPr lang="en-US" dirty="0" err="1">
                <a:solidFill>
                  <a:schemeClr val="accent4"/>
                </a:solidFill>
                <a:cs typeface="+mn-cs"/>
              </a:rPr>
              <a:t>i</a:t>
            </a:r>
            <a:r>
              <a:rPr lang="en-US" dirty="0">
                <a:solidFill>
                  <a:schemeClr val="accent4"/>
                </a:solidFill>
                <a:cs typeface="+mn-cs"/>
              </a:rPr>
              <a:t> &lt; 2; </a:t>
            </a:r>
            <a:r>
              <a:rPr lang="en-US" dirty="0" err="1">
                <a:solidFill>
                  <a:schemeClr val="accent4"/>
                </a:solidFill>
                <a:cs typeface="+mn-cs"/>
              </a:rPr>
              <a:t>i</a:t>
            </a:r>
            <a:r>
              <a:rPr lang="en-US" dirty="0">
                <a:solidFill>
                  <a:schemeClr val="accent4"/>
                </a:solidFill>
                <a:cs typeface="+mn-cs"/>
              </a:rPr>
              <a:t>++) {	 </a:t>
            </a:r>
          </a:p>
          <a:p>
            <a:pPr>
              <a:defRPr/>
            </a:pPr>
            <a:r>
              <a:rPr lang="en-US" dirty="0">
                <a:solidFill>
                  <a:schemeClr val="accent4"/>
                </a:solidFill>
                <a:cs typeface="+mn-cs"/>
              </a:rPr>
              <a:t>  </a:t>
            </a:r>
            <a:r>
              <a:rPr lang="en-US" dirty="0" err="1">
                <a:solidFill>
                  <a:schemeClr val="accent4"/>
                </a:solidFill>
                <a:cs typeface="+mn-cs"/>
              </a:rPr>
              <a:t>System.out.println</a:t>
            </a:r>
            <a:r>
              <a:rPr lang="en-US" dirty="0">
                <a:solidFill>
                  <a:schemeClr val="accent4"/>
                </a:solidFill>
                <a:cs typeface="+mn-cs"/>
              </a:rPr>
              <a:t>(</a:t>
            </a:r>
          </a:p>
          <a:p>
            <a:pPr>
              <a:defRPr/>
            </a:pPr>
            <a:r>
              <a:rPr lang="en-US" dirty="0">
                <a:solidFill>
                  <a:schemeClr val="accent4"/>
                </a:solidFill>
                <a:cs typeface="+mn-cs"/>
              </a:rPr>
              <a:t>     "Welcome to Java!"); </a:t>
            </a:r>
          </a:p>
          <a:p>
            <a:pPr>
              <a:defRPr/>
            </a:pPr>
            <a:r>
              <a:rPr lang="en-US" dirty="0">
                <a:solidFill>
                  <a:schemeClr val="accent4"/>
                </a:solidFill>
                <a:cs typeface="+mn-cs"/>
              </a:rPr>
              <a:t>}</a:t>
            </a:r>
          </a:p>
        </p:txBody>
      </p:sp>
      <p:sp>
        <p:nvSpPr>
          <p:cNvPr id="27654" name="Rectangle 5">
            <a:extLst>
              <a:ext uri="{FF2B5EF4-FFF2-40B4-BE49-F238E27FC236}">
                <a16:creationId xmlns:a16="http://schemas.microsoft.com/office/drawing/2014/main" id="{5160AC89-E810-9C4B-B5E4-D602DF3A1479}"/>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5" name="Rectangle 6">
            <a:extLst>
              <a:ext uri="{FF2B5EF4-FFF2-40B4-BE49-F238E27FC236}">
                <a16:creationId xmlns:a16="http://schemas.microsoft.com/office/drawing/2014/main" id="{0A1FAFEE-0FBC-794E-8032-51B7E3E2FF32}"/>
              </a:ext>
            </a:extLst>
          </p:cNvPr>
          <p:cNvSpPr>
            <a:spLocks noChangeArrowheads="1"/>
          </p:cNvSpPr>
          <p:nvPr/>
        </p:nvSpPr>
        <p:spPr bwMode="auto">
          <a:xfrm>
            <a:off x="304800" y="1470025"/>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7656" name="AutoShape 7">
            <a:extLst>
              <a:ext uri="{FF2B5EF4-FFF2-40B4-BE49-F238E27FC236}">
                <a16:creationId xmlns:a16="http://schemas.microsoft.com/office/drawing/2014/main" id="{8D384AB0-12E7-2A4B-B907-A84897D3CADF}"/>
              </a:ext>
            </a:extLst>
          </p:cNvPr>
          <p:cNvSpPr>
            <a:spLocks noChangeArrowheads="1"/>
          </p:cNvSpPr>
          <p:nvPr/>
        </p:nvSpPr>
        <p:spPr bwMode="auto">
          <a:xfrm>
            <a:off x="5257800" y="1219200"/>
            <a:ext cx="3533775" cy="384175"/>
          </a:xfrm>
          <a:prstGeom prst="wedgeRoundRectCallout">
            <a:avLst>
              <a:gd name="adj1" fmla="val -114556"/>
              <a:gd name="adj2" fmla="val 71074"/>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Declare i</a:t>
            </a:r>
          </a:p>
        </p:txBody>
      </p:sp>
      <p:sp>
        <p:nvSpPr>
          <p:cNvPr id="27657" name="Rectangle 8">
            <a:extLst>
              <a:ext uri="{FF2B5EF4-FFF2-40B4-BE49-F238E27FC236}">
                <a16:creationId xmlns:a16="http://schemas.microsoft.com/office/drawing/2014/main" id="{81DCE965-0CC4-7344-9515-7C06DCA18855}"/>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itchFamily="66" charset="0"/>
              </a:rPr>
              <a:t>animation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4">
            <a:extLst>
              <a:ext uri="{FF2B5EF4-FFF2-40B4-BE49-F238E27FC236}">
                <a16:creationId xmlns:a16="http://schemas.microsoft.com/office/drawing/2014/main" id="{98DCB99F-5A18-A74C-8F69-79D94914657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4A59191E-960B-CF46-A92A-00AE026019B3}" type="slidenum">
              <a:rPr lang="en-US" altLang="en-US" sz="1400"/>
              <a:pPr>
                <a:spcBef>
                  <a:spcPct val="0"/>
                </a:spcBef>
                <a:buClrTx/>
                <a:buSzTx/>
                <a:buFontTx/>
                <a:buNone/>
              </a:pPr>
              <a:t>12</a:t>
            </a:fld>
            <a:endParaRPr lang="en-US" altLang="en-US" sz="1400"/>
          </a:p>
        </p:txBody>
      </p:sp>
      <p:sp>
        <p:nvSpPr>
          <p:cNvPr id="37891" name="Rectangle 2">
            <a:extLst>
              <a:ext uri="{FF2B5EF4-FFF2-40B4-BE49-F238E27FC236}">
                <a16:creationId xmlns:a16="http://schemas.microsoft.com/office/drawing/2014/main" id="{CFDC9D06-54AB-164C-A744-AE864DDD674F}"/>
              </a:ext>
            </a:extLst>
          </p:cNvPr>
          <p:cNvSpPr>
            <a:spLocks noGrp="1" noChangeArrowheads="1"/>
          </p:cNvSpPr>
          <p:nvPr>
            <p:ph type="title"/>
          </p:nvPr>
        </p:nvSpPr>
        <p:spPr>
          <a:xfrm>
            <a:off x="685800" y="228600"/>
            <a:ext cx="7772400" cy="609600"/>
          </a:xfrm>
        </p:spPr>
        <p:txBody>
          <a:bodyPr/>
          <a:lstStyle/>
          <a:p>
            <a:r>
              <a:rPr lang="en-US" altLang="en-US"/>
              <a:t>Note</a:t>
            </a:r>
          </a:p>
        </p:txBody>
      </p:sp>
      <p:sp>
        <p:nvSpPr>
          <p:cNvPr id="37892" name="Text Box 3">
            <a:extLst>
              <a:ext uri="{FF2B5EF4-FFF2-40B4-BE49-F238E27FC236}">
                <a16:creationId xmlns:a16="http://schemas.microsoft.com/office/drawing/2014/main" id="{5DD4CF75-DD49-084D-9A76-AA7FC27AED7A}"/>
              </a:ext>
            </a:extLst>
          </p:cNvPr>
          <p:cNvSpPr txBox="1">
            <a:spLocks noChangeArrowheads="1"/>
          </p:cNvSpPr>
          <p:nvPr/>
        </p:nvSpPr>
        <p:spPr bwMode="auto">
          <a:xfrm>
            <a:off x="304800" y="990600"/>
            <a:ext cx="86106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Courier New" panose="02070309020205020404" pitchFamily="49" charset="0"/>
              </a:rPr>
              <a:t>The </a:t>
            </a:r>
            <a:r>
              <a:rPr lang="en-US" altLang="en-US" sz="2800" u="sng">
                <a:cs typeface="Courier New" panose="02070309020205020404" pitchFamily="49" charset="0"/>
              </a:rPr>
              <a:t>initial-action</a:t>
            </a:r>
            <a:r>
              <a:rPr lang="en-US" altLang="en-US" sz="2800">
                <a:cs typeface="Courier New" panose="02070309020205020404" pitchFamily="49" charset="0"/>
              </a:rPr>
              <a:t> in a </a:t>
            </a:r>
            <a:r>
              <a:rPr lang="en-US" altLang="en-US" sz="2800" u="sng">
                <a:cs typeface="Courier New" panose="02070309020205020404" pitchFamily="49" charset="0"/>
              </a:rPr>
              <a:t>for</a:t>
            </a:r>
            <a:r>
              <a:rPr lang="en-US" altLang="en-US" sz="2800">
                <a:cs typeface="Courier New" panose="02070309020205020404" pitchFamily="49" charset="0"/>
              </a:rPr>
              <a:t> loop can be a list of zero or more comma-separated expressions. The </a:t>
            </a:r>
            <a:r>
              <a:rPr lang="en-US" altLang="en-US" sz="2800" u="sng">
                <a:cs typeface="Courier New" panose="02070309020205020404" pitchFamily="49" charset="0"/>
              </a:rPr>
              <a:t>action-after-each-iteration</a:t>
            </a:r>
            <a:r>
              <a:rPr lang="en-US" altLang="en-US" sz="2800">
                <a:cs typeface="Courier New" panose="02070309020205020404" pitchFamily="49" charset="0"/>
              </a:rPr>
              <a:t> in a </a:t>
            </a:r>
            <a:r>
              <a:rPr lang="en-US" altLang="en-US" sz="2800" u="sng">
                <a:cs typeface="Courier New" panose="02070309020205020404" pitchFamily="49" charset="0"/>
              </a:rPr>
              <a:t>for</a:t>
            </a:r>
            <a:r>
              <a:rPr lang="en-US" altLang="en-US" sz="2800">
                <a:cs typeface="Courier New" panose="02070309020205020404" pitchFamily="49" charset="0"/>
              </a:rPr>
              <a:t> loop can be a list of zero or more comma-separated statements. Therefore, the following two </a:t>
            </a:r>
            <a:r>
              <a:rPr lang="en-US" altLang="en-US" sz="2800" u="sng">
                <a:cs typeface="Courier New" panose="02070309020205020404" pitchFamily="49" charset="0"/>
              </a:rPr>
              <a:t>for</a:t>
            </a:r>
            <a:r>
              <a:rPr lang="en-US" altLang="en-US" sz="2800">
                <a:cs typeface="Courier New" panose="02070309020205020404" pitchFamily="49" charset="0"/>
              </a:rPr>
              <a:t> loops are correct. They are rarely used in practice, however.</a:t>
            </a:r>
          </a:p>
          <a:p>
            <a:pPr lvl="1">
              <a:spcBef>
                <a:spcPct val="50000"/>
              </a:spcBef>
              <a:buClrTx/>
              <a:buFontTx/>
              <a:buNone/>
            </a:pPr>
            <a:r>
              <a:rPr lang="en-US" altLang="en-US" sz="2400" b="1">
                <a:cs typeface="Courier New" panose="02070309020205020404" pitchFamily="49" charset="0"/>
              </a:rPr>
              <a:t>for (int i = 1; i &lt; 100; System.out.println(i++));</a:t>
            </a:r>
            <a:endParaRPr lang="en-US" altLang="en-US" sz="2400" b="1">
              <a:cs typeface="Times New Roman" panose="02020603050405020304" pitchFamily="18" charset="0"/>
            </a:endParaRPr>
          </a:p>
          <a:p>
            <a:pPr lvl="1">
              <a:spcBef>
                <a:spcPct val="50000"/>
              </a:spcBef>
              <a:buClrTx/>
              <a:buFontTx/>
              <a:buNone/>
            </a:pPr>
            <a:r>
              <a:rPr lang="en-US" altLang="en-US" sz="2400" b="1">
                <a:cs typeface="Courier New" panose="02070309020205020404" pitchFamily="49" charset="0"/>
              </a:rPr>
              <a:t> </a:t>
            </a:r>
            <a:endParaRPr lang="en-US" altLang="en-US" sz="2400" b="1">
              <a:cs typeface="Times New Roman" panose="02020603050405020304" pitchFamily="18" charset="0"/>
            </a:endParaRPr>
          </a:p>
          <a:p>
            <a:pPr lvl="1">
              <a:spcBef>
                <a:spcPct val="50000"/>
              </a:spcBef>
              <a:buClrTx/>
              <a:buFontTx/>
              <a:buNone/>
            </a:pPr>
            <a:r>
              <a:rPr lang="en-US" altLang="en-US" sz="2400" b="1">
                <a:cs typeface="Courier New" panose="02070309020205020404" pitchFamily="49" charset="0"/>
              </a:rPr>
              <a:t>for (int i = 0, j = 0; (i + j &lt; 10); i++, j++) {</a:t>
            </a:r>
            <a:endParaRPr lang="en-US" altLang="en-US" sz="2400" b="1">
              <a:cs typeface="Times New Roman" panose="02020603050405020304" pitchFamily="18" charset="0"/>
            </a:endParaRPr>
          </a:p>
          <a:p>
            <a:pPr lvl="1">
              <a:spcBef>
                <a:spcPct val="50000"/>
              </a:spcBef>
              <a:buClrTx/>
              <a:buFontTx/>
              <a:buNone/>
            </a:pPr>
            <a:r>
              <a:rPr lang="en-US" altLang="en-US" sz="2400" b="1">
                <a:cs typeface="Courier New" panose="02070309020205020404" pitchFamily="49" charset="0"/>
              </a:rPr>
              <a:t>  // Do something</a:t>
            </a:r>
            <a:endParaRPr lang="en-US" altLang="en-US" sz="2400" b="1">
              <a:cs typeface="Times New Roman" panose="02020603050405020304" pitchFamily="18" charset="0"/>
            </a:endParaRPr>
          </a:p>
          <a:p>
            <a:pPr lvl="1">
              <a:spcBef>
                <a:spcPct val="50000"/>
              </a:spcBef>
              <a:buClrTx/>
              <a:buFontTx/>
              <a:buNone/>
            </a:pPr>
            <a:r>
              <a:rPr lang="en-US" altLang="en-US" sz="2400" b="1">
                <a:cs typeface="Courier New" panose="02070309020205020404" pitchFamily="49" charset="0"/>
              </a:rPr>
              <a:t>}</a:t>
            </a:r>
            <a:r>
              <a:rPr lang="en-US" altLang="en-US" u="sng">
                <a:latin typeface="Courier New" panose="02070309020205020404" pitchFamily="49" charset="0"/>
                <a:cs typeface="Courier New" panose="02070309020205020404" pitchFamily="49" charset="0"/>
              </a:rPr>
              <a:t>     </a:t>
            </a:r>
            <a:endParaRPr lang="en-US" altLang="en-US">
              <a:cs typeface="Courier New" panose="02070309020205020404" pitchFamily="49"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4">
            <a:extLst>
              <a:ext uri="{FF2B5EF4-FFF2-40B4-BE49-F238E27FC236}">
                <a16:creationId xmlns:a16="http://schemas.microsoft.com/office/drawing/2014/main" id="{91112D18-BBA8-5048-9111-6143C073EF21}"/>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1F56D08-2A91-6F40-9BB3-9143859D3A33}" type="slidenum">
              <a:rPr lang="en-US" altLang="en-US" sz="1400"/>
              <a:pPr>
                <a:spcBef>
                  <a:spcPct val="0"/>
                </a:spcBef>
                <a:buClrTx/>
                <a:buSzTx/>
                <a:buFontTx/>
                <a:buNone/>
              </a:pPr>
              <a:t>13</a:t>
            </a:fld>
            <a:endParaRPr lang="en-US" altLang="en-US" sz="1400"/>
          </a:p>
        </p:txBody>
      </p:sp>
      <p:sp>
        <p:nvSpPr>
          <p:cNvPr id="38915" name="Rectangle 2">
            <a:extLst>
              <a:ext uri="{FF2B5EF4-FFF2-40B4-BE49-F238E27FC236}">
                <a16:creationId xmlns:a16="http://schemas.microsoft.com/office/drawing/2014/main" id="{70538539-B0F4-924E-B838-C07480D65C3B}"/>
              </a:ext>
            </a:extLst>
          </p:cNvPr>
          <p:cNvSpPr>
            <a:spLocks noGrp="1" noChangeArrowheads="1"/>
          </p:cNvSpPr>
          <p:nvPr>
            <p:ph type="title"/>
          </p:nvPr>
        </p:nvSpPr>
        <p:spPr>
          <a:xfrm>
            <a:off x="685800" y="228600"/>
            <a:ext cx="7772400" cy="609600"/>
          </a:xfrm>
        </p:spPr>
        <p:txBody>
          <a:bodyPr/>
          <a:lstStyle/>
          <a:p>
            <a:r>
              <a:rPr lang="en-US" altLang="en-US"/>
              <a:t>Note</a:t>
            </a:r>
          </a:p>
        </p:txBody>
      </p:sp>
      <p:sp>
        <p:nvSpPr>
          <p:cNvPr id="38916" name="Text Box 3">
            <a:extLst>
              <a:ext uri="{FF2B5EF4-FFF2-40B4-BE49-F238E27FC236}">
                <a16:creationId xmlns:a16="http://schemas.microsoft.com/office/drawing/2014/main" id="{73319520-952E-3348-AD4F-B78DD13E6697}"/>
              </a:ext>
            </a:extLst>
          </p:cNvPr>
          <p:cNvSpPr txBox="1">
            <a:spLocks noChangeArrowheads="1"/>
          </p:cNvSpPr>
          <p:nvPr/>
        </p:nvSpPr>
        <p:spPr bwMode="auto">
          <a:xfrm>
            <a:off x="304800" y="990600"/>
            <a:ext cx="86106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800">
                <a:cs typeface="Courier New" panose="02070309020205020404" pitchFamily="49" charset="0"/>
              </a:rPr>
              <a:t>If the </a:t>
            </a:r>
            <a:r>
              <a:rPr lang="en-US" altLang="en-US" sz="2800" u="sng">
                <a:cs typeface="Courier New" panose="02070309020205020404" pitchFamily="49" charset="0"/>
              </a:rPr>
              <a:t>loop-continuation-condition</a:t>
            </a:r>
            <a:r>
              <a:rPr lang="en-US" altLang="en-US" sz="2800">
                <a:cs typeface="Courier New" panose="02070309020205020404" pitchFamily="49" charset="0"/>
              </a:rPr>
              <a:t> in a </a:t>
            </a:r>
            <a:r>
              <a:rPr lang="en-US" altLang="en-US" sz="2800" u="sng">
                <a:cs typeface="Courier New" panose="02070309020205020404" pitchFamily="49" charset="0"/>
              </a:rPr>
              <a:t>for</a:t>
            </a:r>
            <a:r>
              <a:rPr lang="en-US" altLang="en-US" sz="2800">
                <a:cs typeface="Courier New" panose="02070309020205020404" pitchFamily="49" charset="0"/>
              </a:rPr>
              <a:t> loop is omitted, it is implicitly true. Thus the statement given below in (a), which is an infinite loop, is correct. Nevertheless, it is better to use the equivalent loop in (b) to avoid confusion:</a:t>
            </a:r>
            <a:endParaRPr lang="en-US" altLang="en-US" sz="2800">
              <a:cs typeface="Times New Roman" panose="02020603050405020304" pitchFamily="18" charset="0"/>
            </a:endParaRPr>
          </a:p>
        </p:txBody>
      </p:sp>
      <p:sp>
        <p:nvSpPr>
          <p:cNvPr id="38917" name="Rectangle 5">
            <a:extLst>
              <a:ext uri="{FF2B5EF4-FFF2-40B4-BE49-F238E27FC236}">
                <a16:creationId xmlns:a16="http://schemas.microsoft.com/office/drawing/2014/main" id="{9F84B8D5-053C-5C4C-BB1F-001817BC45B3}"/>
              </a:ext>
            </a:extLst>
          </p:cNvPr>
          <p:cNvSpPr>
            <a:spLocks noChangeArrowheads="1"/>
          </p:cNvSpPr>
          <p:nvPr/>
        </p:nvSpPr>
        <p:spPr bwMode="auto">
          <a:xfrm>
            <a:off x="3024188" y="31337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38918" name="Object 4">
            <a:extLst>
              <a:ext uri="{FF2B5EF4-FFF2-40B4-BE49-F238E27FC236}">
                <a16:creationId xmlns:a16="http://schemas.microsoft.com/office/drawing/2014/main" id="{FB5625F5-AA5F-5E49-85E3-064129E1DD07}"/>
              </a:ext>
            </a:extLst>
          </p:cNvPr>
          <p:cNvGraphicFramePr>
            <a:graphicFrameLocks noChangeAspect="1"/>
          </p:cNvGraphicFramePr>
          <p:nvPr/>
        </p:nvGraphicFramePr>
        <p:xfrm>
          <a:off x="304800" y="3733800"/>
          <a:ext cx="8458200" cy="1612900"/>
        </p:xfrm>
        <a:graphic>
          <a:graphicData uri="http://schemas.openxmlformats.org/presentationml/2006/ole">
            <mc:AlternateContent xmlns:mc="http://schemas.openxmlformats.org/markup-compatibility/2006">
              <mc:Choice xmlns:v="urn:schemas-microsoft-com:vml" Requires="v">
                <p:oleObj spid="_x0000_s38931" name="Picture" r:id="rId3" imgW="19215100" imgH="3670300" progId="Word.Picture.8">
                  <p:embed/>
                </p:oleObj>
              </mc:Choice>
              <mc:Fallback>
                <p:oleObj name="Picture" r:id="rId3" imgW="19215100" imgH="3670300" progId="Word.Picture.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733800"/>
                        <a:ext cx="8458200"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4">
            <a:extLst>
              <a:ext uri="{FF2B5EF4-FFF2-40B4-BE49-F238E27FC236}">
                <a16:creationId xmlns:a16="http://schemas.microsoft.com/office/drawing/2014/main" id="{CEAA3597-2104-B74B-91EE-F3977FED4DF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F6B8CF5-EA3D-A44A-A99A-80DC7B17FDE4}" type="slidenum">
              <a:rPr lang="en-US" altLang="en-US" sz="1400"/>
              <a:pPr>
                <a:spcBef>
                  <a:spcPct val="0"/>
                </a:spcBef>
                <a:buClrTx/>
                <a:buSzTx/>
                <a:buFontTx/>
                <a:buNone/>
              </a:pPr>
              <a:t>14</a:t>
            </a:fld>
            <a:endParaRPr lang="en-US" altLang="en-US" sz="1400"/>
          </a:p>
        </p:txBody>
      </p:sp>
      <p:sp>
        <p:nvSpPr>
          <p:cNvPr id="39939" name="Rectangle 2">
            <a:extLst>
              <a:ext uri="{FF2B5EF4-FFF2-40B4-BE49-F238E27FC236}">
                <a16:creationId xmlns:a16="http://schemas.microsoft.com/office/drawing/2014/main" id="{65AA695F-B2C7-F640-B515-52DBF8EABB42}"/>
              </a:ext>
            </a:extLst>
          </p:cNvPr>
          <p:cNvSpPr>
            <a:spLocks noGrp="1" noChangeArrowheads="1"/>
          </p:cNvSpPr>
          <p:nvPr>
            <p:ph type="title"/>
          </p:nvPr>
        </p:nvSpPr>
        <p:spPr>
          <a:xfrm>
            <a:off x="693738" y="317500"/>
            <a:ext cx="7772400" cy="685800"/>
          </a:xfrm>
        </p:spPr>
        <p:txBody>
          <a:bodyPr/>
          <a:lstStyle/>
          <a:p>
            <a:r>
              <a:rPr lang="en-US" altLang="en-US"/>
              <a:t>Caution</a:t>
            </a:r>
            <a:endParaRPr lang="en-US" altLang="en-US">
              <a:solidFill>
                <a:schemeClr val="tx1"/>
              </a:solidFill>
            </a:endParaRPr>
          </a:p>
        </p:txBody>
      </p:sp>
      <p:sp>
        <p:nvSpPr>
          <p:cNvPr id="39940" name="Rectangle 3">
            <a:extLst>
              <a:ext uri="{FF2B5EF4-FFF2-40B4-BE49-F238E27FC236}">
                <a16:creationId xmlns:a16="http://schemas.microsoft.com/office/drawing/2014/main" id="{6F6A8A63-13DB-604A-867C-DAD8B195EA10}"/>
              </a:ext>
            </a:extLst>
          </p:cNvPr>
          <p:cNvSpPr>
            <a:spLocks noGrp="1" noChangeArrowheads="1"/>
          </p:cNvSpPr>
          <p:nvPr>
            <p:ph type="body" idx="1"/>
          </p:nvPr>
        </p:nvSpPr>
        <p:spPr>
          <a:xfrm>
            <a:off x="304800" y="1316038"/>
            <a:ext cx="8645525" cy="1055687"/>
          </a:xfrm>
        </p:spPr>
        <p:txBody>
          <a:bodyPr/>
          <a:lstStyle/>
          <a:p>
            <a:pPr marL="0" indent="0">
              <a:buFont typeface="Monotype Sorts" pitchFamily="2" charset="2"/>
              <a:buNone/>
            </a:pPr>
            <a:r>
              <a:rPr lang="en-US" altLang="en-US" sz="3000">
                <a:cs typeface="Times New Roman" panose="02020603050405020304" pitchFamily="18" charset="0"/>
              </a:rPr>
              <a:t>Adding a semicolon at the end of the </a:t>
            </a:r>
            <a:r>
              <a:rPr lang="en-US" altLang="en-US" sz="3000" u="sng">
                <a:cs typeface="Times New Roman" panose="02020603050405020304" pitchFamily="18" charset="0"/>
              </a:rPr>
              <a:t>for</a:t>
            </a:r>
            <a:r>
              <a:rPr lang="en-US" altLang="en-US" sz="3000">
                <a:cs typeface="Times New Roman" panose="02020603050405020304" pitchFamily="18" charset="0"/>
              </a:rPr>
              <a:t> clause before the loop body is a common mistake, as shown below:</a:t>
            </a:r>
          </a:p>
        </p:txBody>
      </p:sp>
      <p:sp>
        <p:nvSpPr>
          <p:cNvPr id="39941" name="Text Box 4">
            <a:extLst>
              <a:ext uri="{FF2B5EF4-FFF2-40B4-BE49-F238E27FC236}">
                <a16:creationId xmlns:a16="http://schemas.microsoft.com/office/drawing/2014/main" id="{AE671F4B-E7C5-3141-A50B-77A9348FBC8B}"/>
              </a:ext>
            </a:extLst>
          </p:cNvPr>
          <p:cNvSpPr txBox="1">
            <a:spLocks noChangeArrowheads="1"/>
          </p:cNvSpPr>
          <p:nvPr/>
        </p:nvSpPr>
        <p:spPr bwMode="auto">
          <a:xfrm>
            <a:off x="6415088" y="2430463"/>
            <a:ext cx="1295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Logic Error</a:t>
            </a:r>
          </a:p>
        </p:txBody>
      </p:sp>
      <p:sp>
        <p:nvSpPr>
          <p:cNvPr id="39942" name="Rectangle 6">
            <a:extLst>
              <a:ext uri="{FF2B5EF4-FFF2-40B4-BE49-F238E27FC236}">
                <a16:creationId xmlns:a16="http://schemas.microsoft.com/office/drawing/2014/main" id="{9F3BDB1C-5DC9-6E46-9C95-ADCAA41A713E}"/>
              </a:ext>
            </a:extLst>
          </p:cNvPr>
          <p:cNvSpPr>
            <a:spLocks noChangeArrowheads="1"/>
          </p:cNvSpPr>
          <p:nvPr/>
        </p:nvSpPr>
        <p:spPr bwMode="auto">
          <a:xfrm>
            <a:off x="501650" y="3544888"/>
            <a:ext cx="7181850" cy="191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a:spcBef>
                <a:spcPct val="20000"/>
              </a:spcBef>
              <a:buClr>
                <a:schemeClr val="tx2"/>
              </a:buClr>
              <a:buSzPct val="75000"/>
              <a:buFont typeface="Monotype Sorts" pitchFamily="2" charset="2"/>
              <a:buNone/>
              <a:defRPr/>
            </a:pPr>
            <a:r>
              <a:rPr lang="en-US" sz="2600" b="1" dirty="0">
                <a:solidFill>
                  <a:schemeClr val="accent4"/>
                </a:solidFill>
                <a:latin typeface="Courier New" pitchFamily="49" charset="0"/>
                <a:cs typeface="+mn-cs"/>
              </a:rPr>
              <a:t>for (</a:t>
            </a:r>
            <a:r>
              <a:rPr lang="en-US" sz="2600" b="1" dirty="0" err="1">
                <a:solidFill>
                  <a:schemeClr val="accent4"/>
                </a:solidFill>
                <a:latin typeface="Courier New" pitchFamily="49" charset="0"/>
                <a:cs typeface="+mn-cs"/>
              </a:rPr>
              <a:t>int</a:t>
            </a:r>
            <a:r>
              <a:rPr lang="en-US" sz="2600" b="1" dirty="0">
                <a:solidFill>
                  <a:schemeClr val="accent4"/>
                </a:solidFill>
                <a:latin typeface="Courier New" pitchFamily="49" charset="0"/>
                <a:cs typeface="+mn-cs"/>
              </a:rPr>
              <a:t> </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=0; </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&lt;10; </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a:t>
            </a:r>
          </a:p>
          <a:p>
            <a:pPr>
              <a:spcBef>
                <a:spcPct val="20000"/>
              </a:spcBef>
              <a:buClr>
                <a:schemeClr val="tx2"/>
              </a:buClr>
              <a:buSzPct val="75000"/>
              <a:buFont typeface="Monotype Sorts" pitchFamily="2" charset="2"/>
              <a:buNone/>
              <a:defRPr/>
            </a:pPr>
            <a:r>
              <a:rPr lang="en-US" sz="2600" b="1" dirty="0">
                <a:solidFill>
                  <a:schemeClr val="accent4"/>
                </a:solidFill>
                <a:latin typeface="Courier New" pitchFamily="49" charset="0"/>
                <a:cs typeface="+mn-cs"/>
              </a:rPr>
              <a:t>{</a:t>
            </a:r>
          </a:p>
          <a:p>
            <a:pPr>
              <a:spcBef>
                <a:spcPct val="20000"/>
              </a:spcBef>
              <a:buClr>
                <a:schemeClr val="tx2"/>
              </a:buClr>
              <a:buSzPct val="75000"/>
              <a:buFont typeface="Monotype Sorts" pitchFamily="2" charset="2"/>
              <a:buNone/>
              <a:defRPr/>
            </a:pPr>
            <a:r>
              <a:rPr lang="en-US" sz="2600" b="1" dirty="0">
                <a:solidFill>
                  <a:schemeClr val="accent4"/>
                </a:solidFill>
                <a:latin typeface="Courier New" pitchFamily="49" charset="0"/>
                <a:cs typeface="+mn-cs"/>
              </a:rPr>
              <a:t>  </a:t>
            </a:r>
            <a:r>
              <a:rPr lang="en-US" sz="2600" b="1" dirty="0" err="1">
                <a:solidFill>
                  <a:schemeClr val="accent4"/>
                </a:solidFill>
                <a:latin typeface="Courier New" pitchFamily="49" charset="0"/>
                <a:cs typeface="+mn-cs"/>
              </a:rPr>
              <a:t>System.out.println</a:t>
            </a:r>
            <a:r>
              <a:rPr lang="en-US" sz="2600" b="1" dirty="0">
                <a:solidFill>
                  <a:schemeClr val="accent4"/>
                </a:solidFill>
                <a:latin typeface="Courier New" pitchFamily="49" charset="0"/>
                <a:cs typeface="+mn-cs"/>
              </a:rPr>
              <a:t>("</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 is " + </a:t>
            </a:r>
            <a:r>
              <a:rPr lang="en-US" sz="2600" b="1" dirty="0" err="1">
                <a:solidFill>
                  <a:schemeClr val="accent4"/>
                </a:solidFill>
                <a:latin typeface="Courier New" pitchFamily="49" charset="0"/>
                <a:cs typeface="+mn-cs"/>
              </a:rPr>
              <a:t>i</a:t>
            </a:r>
            <a:r>
              <a:rPr lang="en-US" sz="2600" b="1" dirty="0">
                <a:solidFill>
                  <a:schemeClr val="accent4"/>
                </a:solidFill>
                <a:latin typeface="Courier New" pitchFamily="49" charset="0"/>
                <a:cs typeface="+mn-cs"/>
              </a:rPr>
              <a:t>);</a:t>
            </a:r>
          </a:p>
          <a:p>
            <a:pPr>
              <a:spcBef>
                <a:spcPct val="20000"/>
              </a:spcBef>
              <a:buClr>
                <a:schemeClr val="tx2"/>
              </a:buClr>
              <a:buSzPct val="75000"/>
              <a:buFont typeface="Monotype Sorts" pitchFamily="2" charset="2"/>
              <a:buNone/>
              <a:defRPr/>
            </a:pPr>
            <a:r>
              <a:rPr lang="en-US" sz="2600" b="1" dirty="0">
                <a:solidFill>
                  <a:schemeClr val="accent4"/>
                </a:solidFill>
                <a:latin typeface="Courier New" pitchFamily="49" charset="0"/>
                <a:cs typeface="+mn-cs"/>
              </a:rPr>
              <a:t>}</a:t>
            </a:r>
          </a:p>
        </p:txBody>
      </p:sp>
      <p:sp>
        <p:nvSpPr>
          <p:cNvPr id="39943" name="Line 5">
            <a:extLst>
              <a:ext uri="{FF2B5EF4-FFF2-40B4-BE49-F238E27FC236}">
                <a16:creationId xmlns:a16="http://schemas.microsoft.com/office/drawing/2014/main" id="{475AE294-10E9-384C-B05B-EB96E94D8499}"/>
              </a:ext>
            </a:extLst>
          </p:cNvPr>
          <p:cNvSpPr>
            <a:spLocks noChangeShapeType="1"/>
          </p:cNvSpPr>
          <p:nvPr/>
        </p:nvSpPr>
        <p:spPr bwMode="auto">
          <a:xfrm flipH="1">
            <a:off x="5532438" y="3198813"/>
            <a:ext cx="882650" cy="458787"/>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4">
            <a:extLst>
              <a:ext uri="{FF2B5EF4-FFF2-40B4-BE49-F238E27FC236}">
                <a16:creationId xmlns:a16="http://schemas.microsoft.com/office/drawing/2014/main" id="{EAA0E6BD-95BB-0945-96BC-2B7D58F51E64}"/>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59F9DD26-D8E5-E74F-8284-7FBABE365C42}" type="slidenum">
              <a:rPr lang="en-US" altLang="en-US" sz="1400"/>
              <a:pPr>
                <a:spcBef>
                  <a:spcPct val="0"/>
                </a:spcBef>
                <a:buClrTx/>
                <a:buSzTx/>
                <a:buFontTx/>
                <a:buNone/>
              </a:pPr>
              <a:t>15</a:t>
            </a:fld>
            <a:endParaRPr lang="en-US" altLang="en-US" sz="1400"/>
          </a:p>
        </p:txBody>
      </p:sp>
      <p:sp>
        <p:nvSpPr>
          <p:cNvPr id="40963" name="Rectangle 2">
            <a:extLst>
              <a:ext uri="{FF2B5EF4-FFF2-40B4-BE49-F238E27FC236}">
                <a16:creationId xmlns:a16="http://schemas.microsoft.com/office/drawing/2014/main" id="{E58FFD27-E35E-1E4C-8ED3-66E651ACA3BF}"/>
              </a:ext>
            </a:extLst>
          </p:cNvPr>
          <p:cNvSpPr>
            <a:spLocks noGrp="1" noChangeArrowheads="1"/>
          </p:cNvSpPr>
          <p:nvPr>
            <p:ph type="title"/>
          </p:nvPr>
        </p:nvSpPr>
        <p:spPr>
          <a:xfrm>
            <a:off x="685800" y="76200"/>
            <a:ext cx="7772400" cy="685800"/>
          </a:xfrm>
        </p:spPr>
        <p:txBody>
          <a:bodyPr/>
          <a:lstStyle/>
          <a:p>
            <a:r>
              <a:rPr lang="en-US" altLang="en-US"/>
              <a:t>Caution, cont.</a:t>
            </a:r>
            <a:endParaRPr lang="en-US" altLang="en-US">
              <a:solidFill>
                <a:schemeClr val="tx1"/>
              </a:solidFill>
            </a:endParaRPr>
          </a:p>
        </p:txBody>
      </p:sp>
      <p:sp>
        <p:nvSpPr>
          <p:cNvPr id="40964" name="Rectangle 3">
            <a:extLst>
              <a:ext uri="{FF2B5EF4-FFF2-40B4-BE49-F238E27FC236}">
                <a16:creationId xmlns:a16="http://schemas.microsoft.com/office/drawing/2014/main" id="{493943FF-341F-5C4E-A4EC-F5FA626A6783}"/>
              </a:ext>
            </a:extLst>
          </p:cNvPr>
          <p:cNvSpPr>
            <a:spLocks noGrp="1" noChangeArrowheads="1"/>
          </p:cNvSpPr>
          <p:nvPr>
            <p:ph type="body" idx="1"/>
          </p:nvPr>
        </p:nvSpPr>
        <p:spPr>
          <a:xfrm>
            <a:off x="152400" y="838200"/>
            <a:ext cx="8839200" cy="5867400"/>
          </a:xfrm>
        </p:spPr>
        <p:txBody>
          <a:bodyPr/>
          <a:lstStyle/>
          <a:p>
            <a:pPr marL="0" indent="0">
              <a:lnSpc>
                <a:spcPct val="90000"/>
              </a:lnSpc>
              <a:buFont typeface="Monotype Sorts" pitchFamily="2" charset="2"/>
              <a:buNone/>
            </a:pPr>
            <a:r>
              <a:rPr lang="en-US" altLang="en-US" sz="3000">
                <a:cs typeface="Times New Roman" panose="02020603050405020304" pitchFamily="18" charset="0"/>
              </a:rPr>
              <a:t>Similarly, the following loop is also wrong:</a:t>
            </a:r>
          </a:p>
          <a:p>
            <a:pPr marL="0" indent="0">
              <a:lnSpc>
                <a:spcPct val="90000"/>
              </a:lnSpc>
              <a:spcBef>
                <a:spcPct val="0"/>
              </a:spcBef>
              <a:buFont typeface="Monotype Sorts" pitchFamily="2" charset="2"/>
              <a:buNone/>
            </a:pPr>
            <a:r>
              <a:rPr lang="en-US" altLang="en-US" sz="2600"/>
              <a:t>int i=0; </a:t>
            </a:r>
          </a:p>
          <a:p>
            <a:pPr marL="0" indent="0">
              <a:lnSpc>
                <a:spcPct val="90000"/>
              </a:lnSpc>
              <a:spcBef>
                <a:spcPct val="0"/>
              </a:spcBef>
              <a:buFont typeface="Monotype Sorts" pitchFamily="2" charset="2"/>
              <a:buNone/>
            </a:pPr>
            <a:r>
              <a:rPr lang="en-US" altLang="en-US" sz="2600"/>
              <a:t>while (i &lt; 10);</a:t>
            </a:r>
          </a:p>
          <a:p>
            <a:pPr marL="0" indent="0">
              <a:lnSpc>
                <a:spcPct val="90000"/>
              </a:lnSpc>
              <a:spcBef>
                <a:spcPct val="0"/>
              </a:spcBef>
              <a:buFont typeface="Monotype Sorts" pitchFamily="2" charset="2"/>
              <a:buNone/>
            </a:pPr>
            <a:r>
              <a:rPr lang="en-US" altLang="en-US" sz="2600"/>
              <a:t>{</a:t>
            </a:r>
          </a:p>
          <a:p>
            <a:pPr marL="0" indent="0">
              <a:lnSpc>
                <a:spcPct val="90000"/>
              </a:lnSpc>
              <a:spcBef>
                <a:spcPct val="0"/>
              </a:spcBef>
              <a:buFont typeface="Monotype Sorts" pitchFamily="2" charset="2"/>
              <a:buNone/>
            </a:pPr>
            <a:r>
              <a:rPr lang="en-US" altLang="en-US" sz="2600"/>
              <a:t>  System.out.println("i is " + i);</a:t>
            </a:r>
          </a:p>
          <a:p>
            <a:pPr marL="0" indent="0">
              <a:lnSpc>
                <a:spcPct val="90000"/>
              </a:lnSpc>
              <a:spcBef>
                <a:spcPct val="0"/>
              </a:spcBef>
              <a:buFont typeface="Monotype Sorts" pitchFamily="2" charset="2"/>
              <a:buNone/>
            </a:pPr>
            <a:r>
              <a:rPr lang="en-US" altLang="en-US" sz="2600"/>
              <a:t>  i++;</a:t>
            </a:r>
          </a:p>
          <a:p>
            <a:pPr marL="0" indent="0">
              <a:lnSpc>
                <a:spcPct val="90000"/>
              </a:lnSpc>
              <a:spcBef>
                <a:spcPct val="0"/>
              </a:spcBef>
              <a:buFont typeface="Monotype Sorts" pitchFamily="2" charset="2"/>
              <a:buNone/>
            </a:pPr>
            <a:r>
              <a:rPr lang="en-US" altLang="en-US" sz="2600"/>
              <a:t>}</a:t>
            </a:r>
            <a:endParaRPr lang="en-US" altLang="en-US" sz="3000">
              <a:cs typeface="Times New Roman" panose="02020603050405020304" pitchFamily="18" charset="0"/>
            </a:endParaRPr>
          </a:p>
          <a:p>
            <a:pPr marL="0" indent="0">
              <a:lnSpc>
                <a:spcPct val="90000"/>
              </a:lnSpc>
              <a:buFont typeface="Monotype Sorts" pitchFamily="2" charset="2"/>
              <a:buNone/>
            </a:pPr>
            <a:r>
              <a:rPr lang="en-US" altLang="en-US" sz="3000">
                <a:cs typeface="Times New Roman" panose="02020603050405020304" pitchFamily="18" charset="0"/>
              </a:rPr>
              <a:t>In the case of the </a:t>
            </a:r>
            <a:r>
              <a:rPr lang="en-US" altLang="en-US" sz="3000" u="sng">
                <a:cs typeface="Times New Roman" panose="02020603050405020304" pitchFamily="18" charset="0"/>
              </a:rPr>
              <a:t>do</a:t>
            </a:r>
            <a:r>
              <a:rPr lang="en-US" altLang="en-US" sz="3000">
                <a:cs typeface="Times New Roman" panose="02020603050405020304" pitchFamily="18" charset="0"/>
              </a:rPr>
              <a:t> loop, the following semicolon is needed to end the loop.</a:t>
            </a:r>
          </a:p>
          <a:p>
            <a:pPr marL="0" indent="0">
              <a:lnSpc>
                <a:spcPct val="90000"/>
              </a:lnSpc>
              <a:spcBef>
                <a:spcPct val="0"/>
              </a:spcBef>
              <a:buFont typeface="Monotype Sorts" pitchFamily="2" charset="2"/>
              <a:buNone/>
            </a:pPr>
            <a:r>
              <a:rPr lang="en-US" altLang="en-US" sz="2600"/>
              <a:t>int i=0; </a:t>
            </a:r>
          </a:p>
          <a:p>
            <a:pPr marL="0" indent="0">
              <a:lnSpc>
                <a:spcPct val="90000"/>
              </a:lnSpc>
              <a:spcBef>
                <a:spcPct val="0"/>
              </a:spcBef>
              <a:buFont typeface="Monotype Sorts" pitchFamily="2" charset="2"/>
              <a:buNone/>
            </a:pPr>
            <a:r>
              <a:rPr lang="en-US" altLang="en-US" sz="2600"/>
              <a:t>do {</a:t>
            </a:r>
          </a:p>
          <a:p>
            <a:pPr marL="0" indent="0">
              <a:lnSpc>
                <a:spcPct val="90000"/>
              </a:lnSpc>
              <a:spcBef>
                <a:spcPct val="0"/>
              </a:spcBef>
              <a:buFont typeface="Monotype Sorts" pitchFamily="2" charset="2"/>
              <a:buNone/>
            </a:pPr>
            <a:r>
              <a:rPr lang="en-US" altLang="en-US" sz="2600"/>
              <a:t>  System.out.println("i is " + i);</a:t>
            </a:r>
          </a:p>
          <a:p>
            <a:pPr marL="0" indent="0">
              <a:lnSpc>
                <a:spcPct val="90000"/>
              </a:lnSpc>
              <a:spcBef>
                <a:spcPct val="0"/>
              </a:spcBef>
              <a:buFont typeface="Monotype Sorts" pitchFamily="2" charset="2"/>
              <a:buNone/>
            </a:pPr>
            <a:r>
              <a:rPr lang="en-US" altLang="en-US" sz="2600"/>
              <a:t>  i++;</a:t>
            </a:r>
          </a:p>
          <a:p>
            <a:pPr marL="0" indent="0">
              <a:lnSpc>
                <a:spcPct val="90000"/>
              </a:lnSpc>
              <a:spcBef>
                <a:spcPct val="0"/>
              </a:spcBef>
              <a:buFont typeface="Monotype Sorts" pitchFamily="2" charset="2"/>
              <a:buNone/>
            </a:pPr>
            <a:r>
              <a:rPr lang="en-US" altLang="en-US" sz="2600"/>
              <a:t>} while (i&lt;10);</a:t>
            </a:r>
          </a:p>
        </p:txBody>
      </p:sp>
      <p:sp>
        <p:nvSpPr>
          <p:cNvPr id="40965" name="Text Box 4">
            <a:extLst>
              <a:ext uri="{FF2B5EF4-FFF2-40B4-BE49-F238E27FC236}">
                <a16:creationId xmlns:a16="http://schemas.microsoft.com/office/drawing/2014/main" id="{8901CDE4-85C8-0443-8E8E-60F536B3472E}"/>
              </a:ext>
            </a:extLst>
          </p:cNvPr>
          <p:cNvSpPr txBox="1">
            <a:spLocks noChangeArrowheads="1"/>
          </p:cNvSpPr>
          <p:nvPr/>
        </p:nvSpPr>
        <p:spPr bwMode="auto">
          <a:xfrm>
            <a:off x="2971800" y="15240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Logic Error</a:t>
            </a:r>
          </a:p>
        </p:txBody>
      </p:sp>
      <p:sp>
        <p:nvSpPr>
          <p:cNvPr id="40966" name="Line 5">
            <a:extLst>
              <a:ext uri="{FF2B5EF4-FFF2-40B4-BE49-F238E27FC236}">
                <a16:creationId xmlns:a16="http://schemas.microsoft.com/office/drawing/2014/main" id="{07A8758F-FC79-6C4D-A459-9AADB05F6309}"/>
              </a:ext>
            </a:extLst>
          </p:cNvPr>
          <p:cNvSpPr>
            <a:spLocks noChangeShapeType="1"/>
          </p:cNvSpPr>
          <p:nvPr/>
        </p:nvSpPr>
        <p:spPr bwMode="auto">
          <a:xfrm flipH="1">
            <a:off x="2286000" y="1676400"/>
            <a:ext cx="762000" cy="15240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967" name="Text Box 6">
            <a:extLst>
              <a:ext uri="{FF2B5EF4-FFF2-40B4-BE49-F238E27FC236}">
                <a16:creationId xmlns:a16="http://schemas.microsoft.com/office/drawing/2014/main" id="{7F998E66-2496-C344-AF2F-BAECD0FCAB70}"/>
              </a:ext>
            </a:extLst>
          </p:cNvPr>
          <p:cNvSpPr txBox="1">
            <a:spLocks noChangeArrowheads="1"/>
          </p:cNvSpPr>
          <p:nvPr/>
        </p:nvSpPr>
        <p:spPr bwMode="auto">
          <a:xfrm>
            <a:off x="3200400" y="56388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Correct</a:t>
            </a:r>
          </a:p>
        </p:txBody>
      </p:sp>
      <p:sp>
        <p:nvSpPr>
          <p:cNvPr id="40968" name="Line 7">
            <a:extLst>
              <a:ext uri="{FF2B5EF4-FFF2-40B4-BE49-F238E27FC236}">
                <a16:creationId xmlns:a16="http://schemas.microsoft.com/office/drawing/2014/main" id="{11438200-140C-764D-A3F3-9F3A35499DCC}"/>
              </a:ext>
            </a:extLst>
          </p:cNvPr>
          <p:cNvSpPr>
            <a:spLocks noChangeShapeType="1"/>
          </p:cNvSpPr>
          <p:nvPr/>
        </p:nvSpPr>
        <p:spPr bwMode="auto">
          <a:xfrm flipH="1">
            <a:off x="2286000" y="5867400"/>
            <a:ext cx="914400" cy="152400"/>
          </a:xfrm>
          <a:prstGeom prst="line">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4">
            <a:extLst>
              <a:ext uri="{FF2B5EF4-FFF2-40B4-BE49-F238E27FC236}">
                <a16:creationId xmlns:a16="http://schemas.microsoft.com/office/drawing/2014/main" id="{F7388D87-27C7-8F47-A012-2BFEDC8487FB}"/>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6CA791C-BC9D-0A49-91E4-7BD2AC7BF043}" type="slidenum">
              <a:rPr lang="en-US" altLang="en-US" sz="1400"/>
              <a:pPr>
                <a:spcBef>
                  <a:spcPct val="0"/>
                </a:spcBef>
                <a:buClrTx/>
                <a:buSzTx/>
                <a:buFontTx/>
                <a:buNone/>
              </a:pPr>
              <a:t>16</a:t>
            </a:fld>
            <a:endParaRPr lang="en-US" altLang="en-US" sz="1400"/>
          </a:p>
        </p:txBody>
      </p:sp>
      <p:sp>
        <p:nvSpPr>
          <p:cNvPr id="46083" name="Rectangle 2">
            <a:extLst>
              <a:ext uri="{FF2B5EF4-FFF2-40B4-BE49-F238E27FC236}">
                <a16:creationId xmlns:a16="http://schemas.microsoft.com/office/drawing/2014/main" id="{827B8411-B903-FD45-BB67-260AAE161151}"/>
              </a:ext>
            </a:extLst>
          </p:cNvPr>
          <p:cNvSpPr>
            <a:spLocks noGrp="1" noChangeArrowheads="1"/>
          </p:cNvSpPr>
          <p:nvPr>
            <p:ph type="title"/>
          </p:nvPr>
        </p:nvSpPr>
        <p:spPr>
          <a:xfrm>
            <a:off x="228600" y="0"/>
            <a:ext cx="8763000" cy="1428750"/>
          </a:xfrm>
        </p:spPr>
        <p:txBody>
          <a:bodyPr/>
          <a:lstStyle/>
          <a:p>
            <a:r>
              <a:rPr lang="en-US" altLang="en-US" sz="4000"/>
              <a:t>Problem:</a:t>
            </a:r>
            <a:br>
              <a:rPr lang="en-US" altLang="en-US" sz="4000"/>
            </a:br>
            <a:r>
              <a:rPr lang="en-US" altLang="en-US" sz="4000">
                <a:cs typeface="Courier New" panose="02070309020205020404" pitchFamily="49" charset="0"/>
              </a:rPr>
              <a:t>Finding the Greatest Common Divisor</a:t>
            </a:r>
            <a:r>
              <a:rPr lang="en-US" altLang="en-US"/>
              <a:t> </a:t>
            </a:r>
          </a:p>
        </p:txBody>
      </p:sp>
      <p:sp>
        <p:nvSpPr>
          <p:cNvPr id="46084" name="Text Box 3">
            <a:extLst>
              <a:ext uri="{FF2B5EF4-FFF2-40B4-BE49-F238E27FC236}">
                <a16:creationId xmlns:a16="http://schemas.microsoft.com/office/drawing/2014/main" id="{C802E330-AF3A-1049-82DC-40FA78BF6EB5}"/>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46085" name="Text Box 4">
            <a:extLst>
              <a:ext uri="{FF2B5EF4-FFF2-40B4-BE49-F238E27FC236}">
                <a16:creationId xmlns:a16="http://schemas.microsoft.com/office/drawing/2014/main" id="{0489F459-DBEB-534D-B71C-EDBEFED0BC6D}"/>
              </a:ext>
            </a:extLst>
          </p:cNvPr>
          <p:cNvSpPr txBox="1">
            <a:spLocks noChangeArrowheads="1"/>
          </p:cNvSpPr>
          <p:nvPr/>
        </p:nvSpPr>
        <p:spPr bwMode="auto">
          <a:xfrm>
            <a:off x="117475" y="1524000"/>
            <a:ext cx="90265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dirty="0">
                <a:cs typeface="Times New Roman" panose="02020603050405020304" pitchFamily="18" charset="0"/>
              </a:rPr>
              <a:t>Problem: </a:t>
            </a:r>
            <a:r>
              <a:rPr lang="en-US" altLang="en-US" sz="2400" dirty="0">
                <a:cs typeface="Courier New" panose="02070309020205020404" pitchFamily="49" charset="0"/>
              </a:rPr>
              <a:t>Write a program that prompts the user to enter two positive integers and finds their greatest common divisor.</a:t>
            </a:r>
            <a:r>
              <a:rPr lang="en-US" altLang="en-US" sz="2400" dirty="0">
                <a:cs typeface="Times New Roman" panose="02020603050405020304" pitchFamily="18" charset="0"/>
              </a:rPr>
              <a:t> </a:t>
            </a:r>
          </a:p>
        </p:txBody>
      </p:sp>
      <p:sp>
        <p:nvSpPr>
          <p:cNvPr id="46086" name="Rectangle 8">
            <a:hlinkClick r:id="rId2"/>
            <a:extLst>
              <a:ext uri="{FF2B5EF4-FFF2-40B4-BE49-F238E27FC236}">
                <a16:creationId xmlns:a16="http://schemas.microsoft.com/office/drawing/2014/main" id="{4E80C796-E5CC-D84B-994F-7415B28A46C5}"/>
              </a:ext>
            </a:extLst>
          </p:cNvPr>
          <p:cNvSpPr>
            <a:spLocks noChangeArrowheads="1"/>
          </p:cNvSpPr>
          <p:nvPr/>
        </p:nvSpPr>
        <p:spPr bwMode="auto">
          <a:xfrm>
            <a:off x="4473575" y="5810250"/>
            <a:ext cx="286702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GreatestCommonDivisor</a:t>
            </a:r>
            <a:endParaRPr lang="en-US" altLang="en-US" sz="2000" dirty="0"/>
          </a:p>
        </p:txBody>
      </p:sp>
      <p:sp>
        <p:nvSpPr>
          <p:cNvPr id="46087" name="AutoShape 10">
            <a:hlinkClick r:id="rId3" action="ppaction://program" highlightClick="1"/>
            <a:extLst>
              <a:ext uri="{FF2B5EF4-FFF2-40B4-BE49-F238E27FC236}">
                <a16:creationId xmlns:a16="http://schemas.microsoft.com/office/drawing/2014/main" id="{D2820C34-7262-4342-84D9-9A95AC4267B0}"/>
              </a:ext>
            </a:extLst>
          </p:cNvPr>
          <p:cNvSpPr>
            <a:spLocks noChangeArrowheads="1"/>
          </p:cNvSpPr>
          <p:nvPr/>
        </p:nvSpPr>
        <p:spPr bwMode="auto">
          <a:xfrm>
            <a:off x="7529513" y="5810250"/>
            <a:ext cx="698500"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
        <p:nvSpPr>
          <p:cNvPr id="2" name="Rectangle 1">
            <a:extLst>
              <a:ext uri="{FF2B5EF4-FFF2-40B4-BE49-F238E27FC236}">
                <a16:creationId xmlns:a16="http://schemas.microsoft.com/office/drawing/2014/main" id="{DAC462E8-D46C-8B47-9EB2-25332B18F76C}"/>
              </a:ext>
            </a:extLst>
          </p:cNvPr>
          <p:cNvSpPr/>
          <p:nvPr/>
        </p:nvSpPr>
        <p:spPr>
          <a:xfrm>
            <a:off x="424259" y="2409275"/>
            <a:ext cx="7412165" cy="3785652"/>
          </a:xfrm>
          <a:prstGeom prst="rect">
            <a:avLst/>
          </a:prstGeom>
        </p:spPr>
        <p:txBody>
          <a:bodyPr wrap="square">
            <a:spAutoFit/>
          </a:bodyPr>
          <a:lstStyle/>
          <a:p>
            <a:r>
              <a:rPr lang="en-US" sz="2000" dirty="0">
                <a:solidFill>
                  <a:srgbClr val="005500"/>
                </a:solidFill>
                <a:effectLst/>
              </a:rPr>
              <a:t>// Prompt the user to enter two integers</a:t>
            </a:r>
            <a:r>
              <a:rPr lang="en-US" sz="2000" dirty="0"/>
              <a:t> </a:t>
            </a:r>
          </a:p>
          <a:p>
            <a:r>
              <a:rPr lang="en-US" sz="2000" dirty="0" err="1"/>
              <a:t>System.out.print</a:t>
            </a:r>
            <a:r>
              <a:rPr lang="en-US" sz="2000" dirty="0"/>
              <a:t>(</a:t>
            </a:r>
            <a:r>
              <a:rPr lang="en-US" sz="2000" dirty="0">
                <a:solidFill>
                  <a:srgbClr val="007D9F"/>
                </a:solidFill>
                <a:effectLst/>
              </a:rPr>
              <a:t>"Enter first integer: "</a:t>
            </a:r>
            <a:r>
              <a:rPr lang="en-US" sz="2000" dirty="0"/>
              <a:t>); </a:t>
            </a:r>
          </a:p>
          <a:p>
            <a:r>
              <a:rPr lang="en-US" sz="2000" b="1" dirty="0" err="1">
                <a:solidFill>
                  <a:srgbClr val="000FD6"/>
                </a:solidFill>
                <a:effectLst/>
              </a:rPr>
              <a:t>int</a:t>
            </a:r>
            <a:r>
              <a:rPr lang="en-US" sz="2000" dirty="0"/>
              <a:t> n1 = </a:t>
            </a:r>
            <a:r>
              <a:rPr lang="en-US" sz="2000" dirty="0" err="1"/>
              <a:t>input.nextInt</a:t>
            </a:r>
            <a:r>
              <a:rPr lang="en-US" sz="2000" dirty="0"/>
              <a:t>(); </a:t>
            </a:r>
          </a:p>
          <a:p>
            <a:r>
              <a:rPr lang="en-US" sz="2000" dirty="0" err="1"/>
              <a:t>System.out.print</a:t>
            </a:r>
            <a:r>
              <a:rPr lang="en-US" sz="2000" dirty="0"/>
              <a:t>(</a:t>
            </a:r>
            <a:r>
              <a:rPr lang="en-US" sz="2000" dirty="0">
                <a:solidFill>
                  <a:srgbClr val="007D9F"/>
                </a:solidFill>
                <a:effectLst/>
              </a:rPr>
              <a:t>"Enter second integer: "</a:t>
            </a:r>
            <a:r>
              <a:rPr lang="en-US" sz="2000" dirty="0"/>
              <a:t>); </a:t>
            </a:r>
          </a:p>
          <a:p>
            <a:r>
              <a:rPr lang="en-US" sz="2000" b="1" dirty="0" err="1">
                <a:solidFill>
                  <a:srgbClr val="000FD6"/>
                </a:solidFill>
                <a:effectLst/>
              </a:rPr>
              <a:t>int</a:t>
            </a:r>
            <a:r>
              <a:rPr lang="en-US" sz="2000" dirty="0"/>
              <a:t> n2 = </a:t>
            </a:r>
            <a:r>
              <a:rPr lang="en-US" sz="2000" dirty="0" err="1"/>
              <a:t>input.nextInt</a:t>
            </a:r>
            <a:r>
              <a:rPr lang="en-US" sz="2000" dirty="0"/>
              <a:t>(); </a:t>
            </a:r>
          </a:p>
          <a:p>
            <a:r>
              <a:rPr lang="en-US" sz="2000" b="1" dirty="0" err="1">
                <a:solidFill>
                  <a:srgbClr val="000FD6"/>
                </a:solidFill>
                <a:effectLst/>
              </a:rPr>
              <a:t>int</a:t>
            </a:r>
            <a:r>
              <a:rPr lang="en-US" sz="2000" dirty="0"/>
              <a:t> </a:t>
            </a:r>
            <a:r>
              <a:rPr lang="en-US" sz="2000" dirty="0" err="1"/>
              <a:t>gcd</a:t>
            </a:r>
            <a:r>
              <a:rPr lang="en-US" sz="2000" dirty="0"/>
              <a:t> = </a:t>
            </a:r>
            <a:r>
              <a:rPr lang="en-US" sz="2000" dirty="0">
                <a:solidFill>
                  <a:srgbClr val="007D9F"/>
                </a:solidFill>
                <a:effectLst/>
              </a:rPr>
              <a:t>1</a:t>
            </a:r>
            <a:r>
              <a:rPr lang="en-US" sz="2000" dirty="0"/>
              <a:t>; </a:t>
            </a:r>
          </a:p>
          <a:p>
            <a:r>
              <a:rPr lang="en-US" sz="2000" b="1" dirty="0" err="1">
                <a:solidFill>
                  <a:srgbClr val="000FD6"/>
                </a:solidFill>
                <a:effectLst/>
              </a:rPr>
              <a:t>int</a:t>
            </a:r>
            <a:r>
              <a:rPr lang="en-US" sz="2000" dirty="0"/>
              <a:t> k = </a:t>
            </a:r>
            <a:r>
              <a:rPr lang="en-US" sz="2000" dirty="0">
                <a:solidFill>
                  <a:srgbClr val="007D9F"/>
                </a:solidFill>
                <a:effectLst/>
              </a:rPr>
              <a:t>2</a:t>
            </a:r>
            <a:r>
              <a:rPr lang="en-US" sz="2000" dirty="0"/>
              <a:t>; </a:t>
            </a:r>
          </a:p>
          <a:p>
            <a:r>
              <a:rPr lang="en-US" sz="2000" b="1" dirty="0">
                <a:solidFill>
                  <a:srgbClr val="000FD6"/>
                </a:solidFill>
                <a:effectLst/>
              </a:rPr>
              <a:t>while</a:t>
            </a:r>
            <a:r>
              <a:rPr lang="en-US" sz="2000" dirty="0"/>
              <a:t> (k &lt;= n1 &amp;&amp; k &lt;= n2) {</a:t>
            </a:r>
          </a:p>
          <a:p>
            <a:r>
              <a:rPr lang="en-US" sz="2000" dirty="0"/>
              <a:t>	</a:t>
            </a:r>
            <a:r>
              <a:rPr lang="en-US" sz="2000" b="1" dirty="0">
                <a:solidFill>
                  <a:srgbClr val="000FD6"/>
                </a:solidFill>
                <a:effectLst/>
              </a:rPr>
              <a:t>if</a:t>
            </a:r>
            <a:r>
              <a:rPr lang="en-US" sz="2000" dirty="0"/>
              <a:t> (n1 % k == </a:t>
            </a:r>
            <a:r>
              <a:rPr lang="en-US" sz="2000" dirty="0">
                <a:solidFill>
                  <a:srgbClr val="007D9F"/>
                </a:solidFill>
                <a:effectLst/>
              </a:rPr>
              <a:t>0</a:t>
            </a:r>
            <a:r>
              <a:rPr lang="en-US" sz="2000" dirty="0"/>
              <a:t> &amp;&amp; n2 % k == </a:t>
            </a:r>
            <a:r>
              <a:rPr lang="en-US" sz="2000" dirty="0">
                <a:solidFill>
                  <a:srgbClr val="007D9F"/>
                </a:solidFill>
                <a:effectLst/>
              </a:rPr>
              <a:t>0</a:t>
            </a:r>
            <a:r>
              <a:rPr lang="en-US" sz="2000" dirty="0"/>
              <a:t>) </a:t>
            </a:r>
          </a:p>
          <a:p>
            <a:r>
              <a:rPr lang="ar-SA" sz="2000" dirty="0"/>
              <a:t>		</a:t>
            </a:r>
            <a:r>
              <a:rPr lang="en-US" sz="2000" dirty="0" err="1"/>
              <a:t>gcd</a:t>
            </a:r>
            <a:r>
              <a:rPr lang="en-US" sz="2000" dirty="0"/>
              <a:t> = k; </a:t>
            </a:r>
            <a:endParaRPr lang="ar-SA" sz="2000" dirty="0"/>
          </a:p>
          <a:p>
            <a:r>
              <a:rPr lang="ar-SA" sz="2000" dirty="0"/>
              <a:t>	</a:t>
            </a:r>
            <a:r>
              <a:rPr lang="en-US" sz="2000" dirty="0"/>
              <a:t>k++; </a:t>
            </a:r>
            <a:endParaRPr lang="ar-SA" sz="2000" dirty="0"/>
          </a:p>
          <a:p>
            <a:r>
              <a:rPr lang="en-US" sz="2000" dirty="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4">
            <a:extLst>
              <a:ext uri="{FF2B5EF4-FFF2-40B4-BE49-F238E27FC236}">
                <a16:creationId xmlns:a16="http://schemas.microsoft.com/office/drawing/2014/main" id="{B2548684-47D9-4248-9D99-A5EED1A68FE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90DFB8E-0484-6745-9805-3E9533385023}" type="slidenum">
              <a:rPr lang="en-US" altLang="en-US" sz="1400"/>
              <a:pPr>
                <a:spcBef>
                  <a:spcPct val="0"/>
                </a:spcBef>
                <a:buClrTx/>
                <a:buSzTx/>
                <a:buFontTx/>
                <a:buNone/>
              </a:pPr>
              <a:t>17</a:t>
            </a:fld>
            <a:endParaRPr lang="en-US" altLang="en-US" sz="1400"/>
          </a:p>
        </p:txBody>
      </p:sp>
      <p:sp>
        <p:nvSpPr>
          <p:cNvPr id="49155" name="Rectangle 2">
            <a:extLst>
              <a:ext uri="{FF2B5EF4-FFF2-40B4-BE49-F238E27FC236}">
                <a16:creationId xmlns:a16="http://schemas.microsoft.com/office/drawing/2014/main" id="{2F1585B8-19E9-F048-8DB7-5F03F87D8F58}"/>
              </a:ext>
            </a:extLst>
          </p:cNvPr>
          <p:cNvSpPr>
            <a:spLocks noGrp="1" noChangeArrowheads="1"/>
          </p:cNvSpPr>
          <p:nvPr>
            <p:ph type="title"/>
          </p:nvPr>
        </p:nvSpPr>
        <p:spPr>
          <a:xfrm>
            <a:off x="76200" y="0"/>
            <a:ext cx="8915400" cy="1428750"/>
          </a:xfrm>
        </p:spPr>
        <p:txBody>
          <a:bodyPr/>
          <a:lstStyle/>
          <a:p>
            <a:r>
              <a:rPr lang="en-US" altLang="en-US" sz="3600"/>
              <a:t>Case Study:  </a:t>
            </a:r>
            <a:r>
              <a:rPr lang="en-US" altLang="en-US" sz="4000" i="1"/>
              <a:t>Converting Decimals to Hexadecimals</a:t>
            </a:r>
          </a:p>
        </p:txBody>
      </p:sp>
      <p:sp>
        <p:nvSpPr>
          <p:cNvPr id="49156" name="Text Box 3">
            <a:extLst>
              <a:ext uri="{FF2B5EF4-FFF2-40B4-BE49-F238E27FC236}">
                <a16:creationId xmlns:a16="http://schemas.microsoft.com/office/drawing/2014/main" id="{DCCCF947-959C-2446-AD4B-F9492ADCA5F7}"/>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49157" name="Text Box 4">
            <a:extLst>
              <a:ext uri="{FF2B5EF4-FFF2-40B4-BE49-F238E27FC236}">
                <a16:creationId xmlns:a16="http://schemas.microsoft.com/office/drawing/2014/main" id="{EB4324FC-A8FF-B54B-BB92-EC210F95FC7F}"/>
              </a:ext>
            </a:extLst>
          </p:cNvPr>
          <p:cNvSpPr txBox="1">
            <a:spLocks noChangeArrowheads="1"/>
          </p:cNvSpPr>
          <p:nvPr/>
        </p:nvSpPr>
        <p:spPr bwMode="auto">
          <a:xfrm>
            <a:off x="228600" y="1316038"/>
            <a:ext cx="8759825" cy="1938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Hexadecimals are often used in computer systems programming (see Appendix F for an introduction to number systems). How do you convert a decimal number to a hexadecimal number? To convert a decimal number </a:t>
            </a:r>
            <a:r>
              <a:rPr lang="en-US" altLang="en-US" sz="2400" i="1"/>
              <a:t>d</a:t>
            </a:r>
            <a:r>
              <a:rPr lang="en-US" altLang="en-US" sz="2400"/>
              <a:t> to a hexadecimal number is to find the hexadecimal digits </a:t>
            </a:r>
            <a:r>
              <a:rPr lang="en-US" altLang="en-US" sz="2400" i="1"/>
              <a:t>h</a:t>
            </a:r>
            <a:r>
              <a:rPr lang="en-US" altLang="en-US" sz="2400" i="1" baseline="-25000"/>
              <a:t>n</a:t>
            </a:r>
            <a:r>
              <a:rPr lang="en-US" altLang="en-US" sz="2400"/>
              <a:t>, </a:t>
            </a:r>
            <a:r>
              <a:rPr lang="en-US" altLang="en-US" sz="2400" i="1"/>
              <a:t>h</a:t>
            </a:r>
            <a:r>
              <a:rPr lang="en-US" altLang="en-US" sz="2400" i="1" baseline="-25000"/>
              <a:t>n-1</a:t>
            </a:r>
            <a:r>
              <a:rPr lang="en-US" altLang="en-US" sz="2400"/>
              <a:t>, </a:t>
            </a:r>
            <a:r>
              <a:rPr lang="en-US" altLang="en-US" sz="2400" i="1"/>
              <a:t>h</a:t>
            </a:r>
            <a:r>
              <a:rPr lang="en-US" altLang="en-US" sz="2400" i="1" baseline="-25000"/>
              <a:t>n-2</a:t>
            </a:r>
            <a:r>
              <a:rPr lang="en-US" altLang="en-US" sz="2400"/>
              <a:t>,</a:t>
            </a:r>
            <a:r>
              <a:rPr lang="en-US" altLang="en-US" sz="2400" i="1"/>
              <a:t> ...</a:t>
            </a:r>
            <a:r>
              <a:rPr lang="en-US" altLang="en-US" sz="2400"/>
              <a:t> ,</a:t>
            </a:r>
            <a:r>
              <a:rPr lang="en-US" altLang="en-US" sz="2400" i="1"/>
              <a:t> h</a:t>
            </a:r>
            <a:r>
              <a:rPr lang="en-US" altLang="en-US" sz="2400" i="1" baseline="-25000"/>
              <a:t>2</a:t>
            </a:r>
            <a:r>
              <a:rPr lang="en-US" altLang="en-US" sz="2400"/>
              <a:t>, </a:t>
            </a:r>
            <a:r>
              <a:rPr lang="en-US" altLang="en-US" sz="2400" i="1"/>
              <a:t>h</a:t>
            </a:r>
            <a:r>
              <a:rPr lang="en-US" altLang="en-US" sz="2400" i="1" baseline="-25000"/>
              <a:t>1</a:t>
            </a:r>
            <a:r>
              <a:rPr lang="en-US" altLang="en-US" sz="2400"/>
              <a:t>, and </a:t>
            </a:r>
            <a:r>
              <a:rPr lang="en-US" altLang="en-US" sz="2400" i="1"/>
              <a:t>h</a:t>
            </a:r>
            <a:r>
              <a:rPr lang="en-US" altLang="en-US" sz="2400" i="1" baseline="-25000"/>
              <a:t>0 </a:t>
            </a:r>
            <a:r>
              <a:rPr lang="en-US" altLang="en-US" sz="2400"/>
              <a:t>such that</a:t>
            </a:r>
          </a:p>
        </p:txBody>
      </p:sp>
      <p:sp>
        <p:nvSpPr>
          <p:cNvPr id="49158" name="Rectangle 7">
            <a:extLst>
              <a:ext uri="{FF2B5EF4-FFF2-40B4-BE49-F238E27FC236}">
                <a16:creationId xmlns:a16="http://schemas.microsoft.com/office/drawing/2014/main" id="{F5451294-D7DB-7D4C-A981-F2AF5DE2401A}"/>
              </a:ext>
            </a:extLst>
          </p:cNvPr>
          <p:cNvSpPr>
            <a:spLocks noChangeArrowheads="1"/>
          </p:cNvSpPr>
          <p:nvPr/>
        </p:nvSpPr>
        <p:spPr bwMode="auto">
          <a:xfrm>
            <a:off x="0" y="2776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9159" name="Rectangle 9">
            <a:extLst>
              <a:ext uri="{FF2B5EF4-FFF2-40B4-BE49-F238E27FC236}">
                <a16:creationId xmlns:a16="http://schemas.microsoft.com/office/drawing/2014/main" id="{9BF830A1-2919-C447-A3C5-4DE899A18455}"/>
              </a:ext>
            </a:extLst>
          </p:cNvPr>
          <p:cNvSpPr>
            <a:spLocks noChangeArrowheads="1"/>
          </p:cNvSpPr>
          <p:nvPr/>
        </p:nvSpPr>
        <p:spPr bwMode="auto">
          <a:xfrm>
            <a:off x="0" y="4071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49160" name="Text Box 12">
            <a:extLst>
              <a:ext uri="{FF2B5EF4-FFF2-40B4-BE49-F238E27FC236}">
                <a16:creationId xmlns:a16="http://schemas.microsoft.com/office/drawing/2014/main" id="{17E4CEFA-93D1-E04D-873C-56B4FC11044C}"/>
              </a:ext>
            </a:extLst>
          </p:cNvPr>
          <p:cNvSpPr txBox="1">
            <a:spLocks noChangeArrowheads="1"/>
          </p:cNvSpPr>
          <p:nvPr/>
        </p:nvSpPr>
        <p:spPr bwMode="auto">
          <a:xfrm>
            <a:off x="384175" y="4081463"/>
            <a:ext cx="875982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a:t>These hexadecimal digits can be found by successively dividing </a:t>
            </a:r>
            <a:r>
              <a:rPr lang="en-US" altLang="en-US" sz="2400" i="1"/>
              <a:t>d</a:t>
            </a:r>
            <a:r>
              <a:rPr lang="en-US" altLang="en-US" sz="2400"/>
              <a:t> by 16 until the quotient is 0. The remainders are </a:t>
            </a:r>
            <a:r>
              <a:rPr lang="en-US" altLang="en-US" sz="2400" i="1"/>
              <a:t>h</a:t>
            </a:r>
            <a:r>
              <a:rPr lang="en-US" altLang="en-US" sz="2400" i="1" baseline="-25000"/>
              <a:t>0</a:t>
            </a:r>
            <a:r>
              <a:rPr lang="en-US" altLang="en-US" sz="2400"/>
              <a:t>, </a:t>
            </a:r>
            <a:r>
              <a:rPr lang="en-US" altLang="en-US" sz="2400" i="1"/>
              <a:t>h</a:t>
            </a:r>
            <a:r>
              <a:rPr lang="en-US" altLang="en-US" sz="2400" i="1" baseline="-25000"/>
              <a:t>1</a:t>
            </a:r>
            <a:r>
              <a:rPr lang="en-US" altLang="en-US" sz="2400"/>
              <a:t>, </a:t>
            </a:r>
            <a:r>
              <a:rPr lang="en-US" altLang="en-US" sz="2400" i="1"/>
              <a:t>h</a:t>
            </a:r>
            <a:r>
              <a:rPr lang="en-US" altLang="en-US" sz="2400" i="1" baseline="-25000"/>
              <a:t>2</a:t>
            </a:r>
            <a:r>
              <a:rPr lang="en-US" altLang="en-US" sz="2400"/>
              <a:t>,</a:t>
            </a:r>
            <a:r>
              <a:rPr lang="en-US" altLang="en-US" sz="2400" i="1"/>
              <a:t> ...</a:t>
            </a:r>
            <a:r>
              <a:rPr lang="en-US" altLang="en-US" sz="2400"/>
              <a:t> ,</a:t>
            </a:r>
            <a:r>
              <a:rPr lang="en-US" altLang="en-US" sz="2400" i="1"/>
              <a:t> h</a:t>
            </a:r>
            <a:r>
              <a:rPr lang="en-US" altLang="en-US" sz="2400" i="1" baseline="-25000"/>
              <a:t>n-2</a:t>
            </a:r>
            <a:r>
              <a:rPr lang="en-US" altLang="en-US" sz="2400"/>
              <a:t>, </a:t>
            </a:r>
            <a:r>
              <a:rPr lang="en-US" altLang="en-US" sz="2400" i="1"/>
              <a:t>h</a:t>
            </a:r>
            <a:r>
              <a:rPr lang="en-US" altLang="en-US" sz="2400" i="1" baseline="-25000"/>
              <a:t>n-1</a:t>
            </a:r>
            <a:r>
              <a:rPr lang="en-US" altLang="en-US" sz="2400"/>
              <a:t>, and </a:t>
            </a:r>
            <a:r>
              <a:rPr lang="en-US" altLang="en-US" sz="2400" i="1"/>
              <a:t>h</a:t>
            </a:r>
            <a:r>
              <a:rPr lang="en-US" altLang="en-US" sz="2400" i="1" baseline="-25000"/>
              <a:t>n</a:t>
            </a:r>
            <a:r>
              <a:rPr lang="en-US" altLang="en-US" sz="2400"/>
              <a:t>. </a:t>
            </a:r>
          </a:p>
        </p:txBody>
      </p:sp>
      <p:sp>
        <p:nvSpPr>
          <p:cNvPr id="49161" name="Rectangle 14">
            <a:extLst>
              <a:ext uri="{FF2B5EF4-FFF2-40B4-BE49-F238E27FC236}">
                <a16:creationId xmlns:a16="http://schemas.microsoft.com/office/drawing/2014/main" id="{E53248B3-A786-CA46-9972-39B8F3B7552E}"/>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49162" name="Object 13">
            <a:extLst>
              <a:ext uri="{FF2B5EF4-FFF2-40B4-BE49-F238E27FC236}">
                <a16:creationId xmlns:a16="http://schemas.microsoft.com/office/drawing/2014/main" id="{E3942749-8E81-BA4C-95F2-E13ECDDA5AE9}"/>
              </a:ext>
            </a:extLst>
          </p:cNvPr>
          <p:cNvGraphicFramePr>
            <a:graphicFrameLocks noChangeAspect="1"/>
          </p:cNvGraphicFramePr>
          <p:nvPr/>
        </p:nvGraphicFramePr>
        <p:xfrm>
          <a:off x="385763" y="3467100"/>
          <a:ext cx="8526462" cy="430213"/>
        </p:xfrm>
        <a:graphic>
          <a:graphicData uri="http://schemas.openxmlformats.org/presentationml/2006/ole">
            <mc:AlternateContent xmlns:mc="http://schemas.openxmlformats.org/markup-compatibility/2006">
              <mc:Choice xmlns:v="urn:schemas-microsoft-com:vml" Requires="v">
                <p:oleObj spid="_x0000_s49177" name="Equation" r:id="rId3" imgW="99771200" imgH="4978400" progId="Equation.3">
                  <p:embed/>
                </p:oleObj>
              </mc:Choice>
              <mc:Fallback>
                <p:oleObj name="Equation" r:id="rId3" imgW="99771200" imgH="4978400" progId="Equation.3">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3467100"/>
                        <a:ext cx="8526462"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163" name="Rectangle 13">
            <a:hlinkClick r:id="rId5"/>
            <a:extLst>
              <a:ext uri="{FF2B5EF4-FFF2-40B4-BE49-F238E27FC236}">
                <a16:creationId xmlns:a16="http://schemas.microsoft.com/office/drawing/2014/main" id="{8937F723-113E-F741-A350-4F9A978DD590}"/>
              </a:ext>
            </a:extLst>
          </p:cNvPr>
          <p:cNvSpPr>
            <a:spLocks noChangeArrowheads="1"/>
          </p:cNvSpPr>
          <p:nvPr/>
        </p:nvSpPr>
        <p:spPr bwMode="auto">
          <a:xfrm>
            <a:off x="5427663" y="5505450"/>
            <a:ext cx="17430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a:t>Dec2Hex</a:t>
            </a:r>
          </a:p>
        </p:txBody>
      </p:sp>
      <p:sp>
        <p:nvSpPr>
          <p:cNvPr id="49164" name="AutoShape 10">
            <a:hlinkClick r:id="rId6" action="ppaction://program" highlightClick="1"/>
            <a:extLst>
              <a:ext uri="{FF2B5EF4-FFF2-40B4-BE49-F238E27FC236}">
                <a16:creationId xmlns:a16="http://schemas.microsoft.com/office/drawing/2014/main" id="{62EEA519-BF0E-BC49-A2DE-85D5673895EF}"/>
              </a:ext>
            </a:extLst>
          </p:cNvPr>
          <p:cNvSpPr>
            <a:spLocks noChangeArrowheads="1"/>
          </p:cNvSpPr>
          <p:nvPr/>
        </p:nvSpPr>
        <p:spPr bwMode="auto">
          <a:xfrm>
            <a:off x="7359650" y="5505450"/>
            <a:ext cx="698500"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a:extLst>
              <a:ext uri="{FF2B5EF4-FFF2-40B4-BE49-F238E27FC236}">
                <a16:creationId xmlns:a16="http://schemas.microsoft.com/office/drawing/2014/main" id="{92B36CA8-85FC-8D4F-A3A0-E86B333A016A}"/>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C14A1D85-99A7-B24F-B2D3-9B90AAB49929}" type="slidenum">
              <a:rPr lang="en-US" altLang="en-US" sz="1400"/>
              <a:pPr>
                <a:spcBef>
                  <a:spcPct val="0"/>
                </a:spcBef>
                <a:buClrTx/>
                <a:buSzTx/>
                <a:buFontTx/>
                <a:buNone/>
              </a:pPr>
              <a:t>18</a:t>
            </a:fld>
            <a:endParaRPr lang="en-US" altLang="en-US" sz="1400"/>
          </a:p>
        </p:txBody>
      </p:sp>
      <p:sp>
        <p:nvSpPr>
          <p:cNvPr id="52227" name="Rectangle 2">
            <a:extLst>
              <a:ext uri="{FF2B5EF4-FFF2-40B4-BE49-F238E27FC236}">
                <a16:creationId xmlns:a16="http://schemas.microsoft.com/office/drawing/2014/main" id="{A782AF86-E88E-0444-85B0-B1E3D12A50B8}"/>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break</a:t>
            </a:r>
            <a:endParaRPr lang="en-US" altLang="en-US"/>
          </a:p>
        </p:txBody>
      </p:sp>
      <p:sp>
        <p:nvSpPr>
          <p:cNvPr id="52228" name="Rectangle 11">
            <a:extLst>
              <a:ext uri="{FF2B5EF4-FFF2-40B4-BE49-F238E27FC236}">
                <a16:creationId xmlns:a16="http://schemas.microsoft.com/office/drawing/2014/main" id="{F3792F1D-D397-2A4C-B4BB-FE0980FC823B}"/>
              </a:ext>
            </a:extLst>
          </p:cNvPr>
          <p:cNvSpPr>
            <a:spLocks noChangeArrowheads="1"/>
          </p:cNvSpPr>
          <p:nvPr/>
        </p:nvSpPr>
        <p:spPr bwMode="auto">
          <a:xfrm>
            <a:off x="-76200" y="2476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52229" name="Object 10">
            <a:extLst>
              <a:ext uri="{FF2B5EF4-FFF2-40B4-BE49-F238E27FC236}">
                <a16:creationId xmlns:a16="http://schemas.microsoft.com/office/drawing/2014/main" id="{938DE956-9797-E747-8018-6EE74607E96B}"/>
              </a:ext>
            </a:extLst>
          </p:cNvPr>
          <p:cNvGraphicFramePr>
            <a:graphicFrameLocks noChangeAspect="1"/>
          </p:cNvGraphicFramePr>
          <p:nvPr/>
        </p:nvGraphicFramePr>
        <p:xfrm>
          <a:off x="315913" y="1162050"/>
          <a:ext cx="7627937" cy="4395788"/>
        </p:xfrm>
        <a:graphic>
          <a:graphicData uri="http://schemas.openxmlformats.org/presentationml/2006/ole">
            <mc:AlternateContent xmlns:mc="http://schemas.openxmlformats.org/markup-compatibility/2006">
              <mc:Choice xmlns:v="urn:schemas-microsoft-com:vml" Requires="v">
                <p:oleObj spid="_x0000_s52243" name="Picture" r:id="rId3" imgW="2463800" imgH="1422400" progId="Word.Picture.8">
                  <p:embed/>
                </p:oleObj>
              </mc:Choice>
              <mc:Fallback>
                <p:oleObj name="Picture" r:id="rId3" imgW="2463800" imgH="1422400" progId="Word.Picture.8">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5913" y="1162050"/>
                        <a:ext cx="7627937" cy="439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2230" name="Rectangle 12">
            <a:extLst>
              <a:ext uri="{FF2B5EF4-FFF2-40B4-BE49-F238E27FC236}">
                <a16:creationId xmlns:a16="http://schemas.microsoft.com/office/drawing/2014/main" id="{6A4E15C0-DA04-7843-9C6D-31D676F758CD}"/>
              </a:ext>
            </a:extLst>
          </p:cNvPr>
          <p:cNvSpPr>
            <a:spLocks noChangeArrowheads="1"/>
          </p:cNvSpPr>
          <p:nvPr/>
        </p:nvSpPr>
        <p:spPr bwMode="auto">
          <a:xfrm>
            <a:off x="76200" y="4381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4">
            <a:extLst>
              <a:ext uri="{FF2B5EF4-FFF2-40B4-BE49-F238E27FC236}">
                <a16:creationId xmlns:a16="http://schemas.microsoft.com/office/drawing/2014/main" id="{23536526-6FAB-2F4B-BBE8-5C94064E8C2C}"/>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6309D2C-3D75-F841-BAF7-54A24ED850BB}" type="slidenum">
              <a:rPr lang="en-US" altLang="en-US" sz="1400"/>
              <a:pPr>
                <a:spcBef>
                  <a:spcPct val="0"/>
                </a:spcBef>
                <a:buClrTx/>
                <a:buSzTx/>
                <a:buFontTx/>
                <a:buNone/>
              </a:pPr>
              <a:t>19</a:t>
            </a:fld>
            <a:endParaRPr lang="en-US" altLang="en-US" sz="1400"/>
          </a:p>
        </p:txBody>
      </p:sp>
      <p:sp>
        <p:nvSpPr>
          <p:cNvPr id="53251" name="Rectangle 2">
            <a:extLst>
              <a:ext uri="{FF2B5EF4-FFF2-40B4-BE49-F238E27FC236}">
                <a16:creationId xmlns:a16="http://schemas.microsoft.com/office/drawing/2014/main" id="{5BBC8058-301E-D04D-B228-D0BF68C05163}"/>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continue</a:t>
            </a:r>
            <a:endParaRPr lang="en-US" altLang="en-US"/>
          </a:p>
        </p:txBody>
      </p:sp>
      <p:sp>
        <p:nvSpPr>
          <p:cNvPr id="53252" name="Rectangle 3">
            <a:extLst>
              <a:ext uri="{FF2B5EF4-FFF2-40B4-BE49-F238E27FC236}">
                <a16:creationId xmlns:a16="http://schemas.microsoft.com/office/drawing/2014/main" id="{139755AD-DF0B-F14B-B522-7B17DCD8AFEC}"/>
              </a:ext>
            </a:extLst>
          </p:cNvPr>
          <p:cNvSpPr>
            <a:spLocks noChangeArrowheads="1"/>
          </p:cNvSpPr>
          <p:nvPr/>
        </p:nvSpPr>
        <p:spPr bwMode="auto">
          <a:xfrm>
            <a:off x="-76200" y="2476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3253" name="Rectangle 5">
            <a:extLst>
              <a:ext uri="{FF2B5EF4-FFF2-40B4-BE49-F238E27FC236}">
                <a16:creationId xmlns:a16="http://schemas.microsoft.com/office/drawing/2014/main" id="{7C176180-EF61-E545-ADF5-2CA42194128D}"/>
              </a:ext>
            </a:extLst>
          </p:cNvPr>
          <p:cNvSpPr>
            <a:spLocks noChangeArrowheads="1"/>
          </p:cNvSpPr>
          <p:nvPr/>
        </p:nvSpPr>
        <p:spPr bwMode="auto">
          <a:xfrm>
            <a:off x="76200" y="4381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3254" name="Rectangle 7">
            <a:extLst>
              <a:ext uri="{FF2B5EF4-FFF2-40B4-BE49-F238E27FC236}">
                <a16:creationId xmlns:a16="http://schemas.microsoft.com/office/drawing/2014/main" id="{3223E5FD-0F09-884F-88C7-9D35B183E8D2}"/>
              </a:ext>
            </a:extLst>
          </p:cNvPr>
          <p:cNvSpPr>
            <a:spLocks noChangeArrowheads="1"/>
          </p:cNvSpPr>
          <p:nvPr/>
        </p:nvSpPr>
        <p:spPr bwMode="auto">
          <a:xfrm>
            <a:off x="0" y="2524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53255" name="Rectangle 9">
            <a:extLst>
              <a:ext uri="{FF2B5EF4-FFF2-40B4-BE49-F238E27FC236}">
                <a16:creationId xmlns:a16="http://schemas.microsoft.com/office/drawing/2014/main" id="{45C9B808-BC91-574E-A0A9-559BF2EA9018}"/>
              </a:ext>
            </a:extLst>
          </p:cNvPr>
          <p:cNvSpPr>
            <a:spLocks noChangeArrowheads="1"/>
          </p:cNvSpPr>
          <p:nvPr/>
        </p:nvSpPr>
        <p:spPr bwMode="auto">
          <a:xfrm>
            <a:off x="0" y="2524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graphicFrame>
        <p:nvGraphicFramePr>
          <p:cNvPr id="53256" name="Object 8">
            <a:extLst>
              <a:ext uri="{FF2B5EF4-FFF2-40B4-BE49-F238E27FC236}">
                <a16:creationId xmlns:a16="http://schemas.microsoft.com/office/drawing/2014/main" id="{AB5AF3FB-048E-714F-8624-09F172636911}"/>
              </a:ext>
            </a:extLst>
          </p:cNvPr>
          <p:cNvGraphicFramePr>
            <a:graphicFrameLocks noChangeAspect="1"/>
          </p:cNvGraphicFramePr>
          <p:nvPr/>
        </p:nvGraphicFramePr>
        <p:xfrm>
          <a:off x="231775" y="1277938"/>
          <a:ext cx="8112125" cy="4859337"/>
        </p:xfrm>
        <a:graphic>
          <a:graphicData uri="http://schemas.openxmlformats.org/presentationml/2006/ole">
            <mc:AlternateContent xmlns:mc="http://schemas.openxmlformats.org/markup-compatibility/2006">
              <mc:Choice xmlns:v="urn:schemas-microsoft-com:vml" Requires="v">
                <p:oleObj spid="_x0000_s53269" name="Picture" r:id="rId3" imgW="2235200" imgH="1358900" progId="Word.Picture.8">
                  <p:embed/>
                </p:oleObj>
              </mc:Choice>
              <mc:Fallback>
                <p:oleObj name="Picture" r:id="rId3" imgW="2235200" imgH="1358900" progId="Word.Picture.8">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775" y="1277938"/>
                        <a:ext cx="8112125" cy="4859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4">
            <a:extLst>
              <a:ext uri="{FF2B5EF4-FFF2-40B4-BE49-F238E27FC236}">
                <a16:creationId xmlns:a16="http://schemas.microsoft.com/office/drawing/2014/main" id="{7148DE87-9F95-2F45-AE2D-D7B8E3389F89}"/>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034D397B-B106-3040-8D12-4CA655230F21}" type="slidenum">
              <a:rPr lang="en-US" altLang="en-US" sz="1400"/>
              <a:pPr>
                <a:spcBef>
                  <a:spcPct val="0"/>
                </a:spcBef>
                <a:buClrTx/>
                <a:buSzTx/>
                <a:buFontTx/>
                <a:buNone/>
              </a:pPr>
              <a:t>2</a:t>
            </a:fld>
            <a:endParaRPr lang="en-US" altLang="en-US" sz="1400"/>
          </a:p>
        </p:txBody>
      </p:sp>
      <p:sp>
        <p:nvSpPr>
          <p:cNvPr id="10243" name="Rectangle 2">
            <a:extLst>
              <a:ext uri="{FF2B5EF4-FFF2-40B4-BE49-F238E27FC236}">
                <a16:creationId xmlns:a16="http://schemas.microsoft.com/office/drawing/2014/main" id="{E9F58AF9-8550-314B-BC83-40D761432898}"/>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while</a:t>
            </a:r>
            <a:r>
              <a:rPr lang="en-US" altLang="en-US"/>
              <a:t> Loop Flow Chart</a:t>
            </a:r>
          </a:p>
        </p:txBody>
      </p:sp>
      <p:sp>
        <p:nvSpPr>
          <p:cNvPr id="10244" name="Rectangle 9">
            <a:extLst>
              <a:ext uri="{FF2B5EF4-FFF2-40B4-BE49-F238E27FC236}">
                <a16:creationId xmlns:a16="http://schemas.microsoft.com/office/drawing/2014/main" id="{CFCE6EE9-3E72-B34E-9539-002E6A27B2EC}"/>
              </a:ext>
            </a:extLst>
          </p:cNvPr>
          <p:cNvSpPr>
            <a:spLocks noChangeArrowheads="1"/>
          </p:cNvSpPr>
          <p:nvPr/>
        </p:nvSpPr>
        <p:spPr bwMode="auto">
          <a:xfrm>
            <a:off x="228600" y="1447800"/>
            <a:ext cx="4191000" cy="164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50000"/>
              </a:spcBef>
              <a:buFont typeface="Monotype Sorts" pitchFamily="2" charset="2"/>
              <a:buNone/>
            </a:pPr>
            <a:r>
              <a:rPr lang="en-US" altLang="en-US" sz="2000"/>
              <a:t>while (loop-continuation-condition) {</a:t>
            </a:r>
          </a:p>
          <a:p>
            <a:pPr>
              <a:lnSpc>
                <a:spcPct val="90000"/>
              </a:lnSpc>
              <a:spcBef>
                <a:spcPct val="50000"/>
              </a:spcBef>
              <a:buFont typeface="Monotype Sorts" pitchFamily="2" charset="2"/>
              <a:buNone/>
            </a:pPr>
            <a:r>
              <a:rPr lang="en-US" altLang="en-US" sz="2000"/>
              <a:t>  // loop-body;</a:t>
            </a:r>
          </a:p>
          <a:p>
            <a:pPr>
              <a:lnSpc>
                <a:spcPct val="90000"/>
              </a:lnSpc>
              <a:spcBef>
                <a:spcPct val="50000"/>
              </a:spcBef>
              <a:buFont typeface="Monotype Sorts" pitchFamily="2" charset="2"/>
              <a:buNone/>
            </a:pPr>
            <a:r>
              <a:rPr lang="en-US" altLang="en-US" sz="2000"/>
              <a:t>  Statement(s);</a:t>
            </a:r>
          </a:p>
          <a:p>
            <a:pPr>
              <a:lnSpc>
                <a:spcPct val="90000"/>
              </a:lnSpc>
              <a:spcBef>
                <a:spcPct val="50000"/>
              </a:spcBef>
              <a:buFont typeface="Monotype Sorts" pitchFamily="2" charset="2"/>
              <a:buNone/>
            </a:pPr>
            <a:r>
              <a:rPr lang="en-US" altLang="en-US" sz="2000"/>
              <a:t>}</a:t>
            </a:r>
          </a:p>
        </p:txBody>
      </p:sp>
      <p:sp>
        <p:nvSpPr>
          <p:cNvPr id="10245" name="Rectangle 11">
            <a:extLst>
              <a:ext uri="{FF2B5EF4-FFF2-40B4-BE49-F238E27FC236}">
                <a16:creationId xmlns:a16="http://schemas.microsoft.com/office/drawing/2014/main" id="{4A6255A2-FA80-7340-9512-BF9968339BA0}"/>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0246" name="Rectangle 12">
            <a:extLst>
              <a:ext uri="{FF2B5EF4-FFF2-40B4-BE49-F238E27FC236}">
                <a16:creationId xmlns:a16="http://schemas.microsoft.com/office/drawing/2014/main" id="{B28CA28C-F7B2-9C4C-9357-E70AD21F1B44}"/>
              </a:ext>
            </a:extLst>
          </p:cNvPr>
          <p:cNvSpPr>
            <a:spLocks noChangeArrowheads="1"/>
          </p:cNvSpPr>
          <p:nvPr/>
        </p:nvSpPr>
        <p:spPr bwMode="auto">
          <a:xfrm>
            <a:off x="4876800" y="1295400"/>
            <a:ext cx="4419600" cy="188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nSpc>
                <a:spcPct val="90000"/>
              </a:lnSpc>
              <a:spcBef>
                <a:spcPct val="50000"/>
              </a:spcBef>
              <a:buFont typeface="Monotype Sorts" pitchFamily="2" charset="2"/>
              <a:buNone/>
            </a:pPr>
            <a:r>
              <a:rPr lang="en-US" altLang="en-US" sz="1800">
                <a:cs typeface="Courier New" panose="02070309020205020404" pitchFamily="49" charset="0"/>
              </a:rPr>
              <a:t>int count = 0;</a:t>
            </a:r>
            <a:endParaRPr lang="en-US" altLang="en-US" sz="1800">
              <a:cs typeface="Times New Roman" panose="02020603050405020304" pitchFamily="18" charset="0"/>
            </a:endParaRPr>
          </a:p>
          <a:p>
            <a:pPr>
              <a:lnSpc>
                <a:spcPct val="90000"/>
              </a:lnSpc>
              <a:spcBef>
                <a:spcPct val="50000"/>
              </a:spcBef>
              <a:buFont typeface="Monotype Sorts" pitchFamily="2" charset="2"/>
              <a:buNone/>
            </a:pPr>
            <a:r>
              <a:rPr lang="en-US" altLang="en-US" sz="1800">
                <a:cs typeface="Courier New" panose="02070309020205020404" pitchFamily="49" charset="0"/>
              </a:rPr>
              <a:t>while (count &lt; 100) {</a:t>
            </a:r>
            <a:endParaRPr lang="en-US" altLang="en-US" sz="1800">
              <a:cs typeface="Times New Roman" panose="02020603050405020304" pitchFamily="18" charset="0"/>
            </a:endParaRPr>
          </a:p>
          <a:p>
            <a:pPr>
              <a:lnSpc>
                <a:spcPct val="90000"/>
              </a:lnSpc>
              <a:spcBef>
                <a:spcPct val="50000"/>
              </a:spcBef>
              <a:buFont typeface="Monotype Sorts" pitchFamily="2" charset="2"/>
              <a:buNone/>
            </a:pPr>
            <a:r>
              <a:rPr lang="en-US" altLang="en-US" sz="1800">
                <a:cs typeface="Courier New" panose="02070309020205020404" pitchFamily="49" charset="0"/>
              </a:rPr>
              <a:t>  System.out.println("Welcome to Java!");</a:t>
            </a:r>
            <a:endParaRPr lang="en-US" altLang="en-US" sz="1800">
              <a:cs typeface="Times New Roman" panose="02020603050405020304" pitchFamily="18" charset="0"/>
            </a:endParaRPr>
          </a:p>
          <a:p>
            <a:pPr>
              <a:lnSpc>
                <a:spcPct val="90000"/>
              </a:lnSpc>
              <a:spcBef>
                <a:spcPct val="50000"/>
              </a:spcBef>
              <a:buFont typeface="Monotype Sorts" pitchFamily="2" charset="2"/>
              <a:buNone/>
            </a:pPr>
            <a:r>
              <a:rPr lang="en-US" altLang="en-US" sz="1800">
                <a:cs typeface="Courier New" panose="02070309020205020404" pitchFamily="49" charset="0"/>
              </a:rPr>
              <a:t>  count++;</a:t>
            </a:r>
            <a:endParaRPr lang="en-US" altLang="en-US" sz="1800">
              <a:cs typeface="Times New Roman" panose="02020603050405020304" pitchFamily="18" charset="0"/>
            </a:endParaRPr>
          </a:p>
          <a:p>
            <a:pPr>
              <a:lnSpc>
                <a:spcPct val="90000"/>
              </a:lnSpc>
              <a:spcBef>
                <a:spcPct val="50000"/>
              </a:spcBef>
              <a:buFont typeface="Monotype Sorts" pitchFamily="2" charset="2"/>
              <a:buNone/>
            </a:pPr>
            <a:r>
              <a:rPr lang="en-US" altLang="en-US" sz="1800">
                <a:cs typeface="Courier New" panose="02070309020205020404" pitchFamily="49" charset="0"/>
              </a:rPr>
              <a:t>}</a:t>
            </a:r>
          </a:p>
        </p:txBody>
      </p:sp>
      <p:sp>
        <p:nvSpPr>
          <p:cNvPr id="10247" name="Rectangle 16">
            <a:extLst>
              <a:ext uri="{FF2B5EF4-FFF2-40B4-BE49-F238E27FC236}">
                <a16:creationId xmlns:a16="http://schemas.microsoft.com/office/drawing/2014/main" id="{893E2462-8AF5-FA45-A913-ADD74EACBE6F}"/>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10248" name="Picture 11">
            <a:extLst>
              <a:ext uri="{FF2B5EF4-FFF2-40B4-BE49-F238E27FC236}">
                <a16:creationId xmlns:a16="http://schemas.microsoft.com/office/drawing/2014/main" id="{4FA6AE5C-D8E8-194F-822E-EAAD0F07AB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2338" y="3084513"/>
            <a:ext cx="2879725" cy="31099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10249" name="Line 13">
            <a:extLst>
              <a:ext uri="{FF2B5EF4-FFF2-40B4-BE49-F238E27FC236}">
                <a16:creationId xmlns:a16="http://schemas.microsoft.com/office/drawing/2014/main" id="{C65D3630-5316-6F47-A45B-A903ABBE3BB6}"/>
              </a:ext>
            </a:extLst>
          </p:cNvPr>
          <p:cNvSpPr>
            <a:spLocks noChangeShapeType="1"/>
          </p:cNvSpPr>
          <p:nvPr/>
        </p:nvSpPr>
        <p:spPr bwMode="auto">
          <a:xfrm>
            <a:off x="1981200" y="2514600"/>
            <a:ext cx="95250" cy="762000"/>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250" name="Picture 12">
            <a:extLst>
              <a:ext uri="{FF2B5EF4-FFF2-40B4-BE49-F238E27FC236}">
                <a16:creationId xmlns:a16="http://schemas.microsoft.com/office/drawing/2014/main" id="{055B9201-BE2B-A140-B5AD-DF763F46D6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3084513"/>
            <a:ext cx="4411663" cy="33289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
        <p:nvSpPr>
          <p:cNvPr id="10251" name="Line 14">
            <a:extLst>
              <a:ext uri="{FF2B5EF4-FFF2-40B4-BE49-F238E27FC236}">
                <a16:creationId xmlns:a16="http://schemas.microsoft.com/office/drawing/2014/main" id="{56A7E175-3155-1940-A1CE-6B2309F84F7C}"/>
              </a:ext>
            </a:extLst>
          </p:cNvPr>
          <p:cNvSpPr>
            <a:spLocks noChangeShapeType="1"/>
          </p:cNvSpPr>
          <p:nvPr/>
        </p:nvSpPr>
        <p:spPr bwMode="auto">
          <a:xfrm flipH="1">
            <a:off x="6108700" y="2514600"/>
            <a:ext cx="520700" cy="663575"/>
          </a:xfrm>
          <a:prstGeom prst="line">
            <a:avLst/>
          </a:prstGeom>
          <a:noFill/>
          <a:ln w="12700">
            <a:solidFill>
              <a:srgbClr val="FF0000"/>
            </a:solidFill>
            <a:round/>
            <a:headEnd type="none" w="sm" len="sm"/>
            <a:tailEnd type="stealth"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4">
            <a:extLst>
              <a:ext uri="{FF2B5EF4-FFF2-40B4-BE49-F238E27FC236}">
                <a16:creationId xmlns:a16="http://schemas.microsoft.com/office/drawing/2014/main" id="{62C8AC21-1974-154C-B778-F58A1480A08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B4AE100-3D60-B945-93CB-D7FE1D027457}" type="slidenum">
              <a:rPr lang="en-US" altLang="en-US" sz="1400"/>
              <a:pPr>
                <a:spcBef>
                  <a:spcPct val="0"/>
                </a:spcBef>
                <a:buClrTx/>
                <a:buSzTx/>
                <a:buFontTx/>
                <a:buNone/>
              </a:pPr>
              <a:t>20</a:t>
            </a:fld>
            <a:endParaRPr lang="en-US" altLang="en-US" sz="1400"/>
          </a:p>
        </p:txBody>
      </p:sp>
      <p:sp>
        <p:nvSpPr>
          <p:cNvPr id="55299" name="Rectangle 2">
            <a:extLst>
              <a:ext uri="{FF2B5EF4-FFF2-40B4-BE49-F238E27FC236}">
                <a16:creationId xmlns:a16="http://schemas.microsoft.com/office/drawing/2014/main" id="{A9F46726-CD94-7F48-9E73-054D834BAFFF}"/>
              </a:ext>
            </a:extLst>
          </p:cNvPr>
          <p:cNvSpPr>
            <a:spLocks noGrp="1" noChangeArrowheads="1"/>
          </p:cNvSpPr>
          <p:nvPr>
            <p:ph type="title"/>
          </p:nvPr>
        </p:nvSpPr>
        <p:spPr>
          <a:xfrm>
            <a:off x="90488" y="87313"/>
            <a:ext cx="8915400" cy="762000"/>
          </a:xfrm>
        </p:spPr>
        <p:txBody>
          <a:bodyPr/>
          <a:lstStyle/>
          <a:p>
            <a:r>
              <a:rPr lang="en-US" altLang="en-US"/>
              <a:t>Problem: Checking Palindrome</a:t>
            </a:r>
            <a:endParaRPr lang="en-US" altLang="en-US" sz="5400"/>
          </a:p>
        </p:txBody>
      </p:sp>
      <p:sp>
        <p:nvSpPr>
          <p:cNvPr id="55300" name="Text Box 3">
            <a:extLst>
              <a:ext uri="{FF2B5EF4-FFF2-40B4-BE49-F238E27FC236}">
                <a16:creationId xmlns:a16="http://schemas.microsoft.com/office/drawing/2014/main" id="{3F130C67-C272-4F44-8CE6-56F302B69FD7}"/>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55301" name="Text Box 4">
            <a:extLst>
              <a:ext uri="{FF2B5EF4-FFF2-40B4-BE49-F238E27FC236}">
                <a16:creationId xmlns:a16="http://schemas.microsoft.com/office/drawing/2014/main" id="{3B71E5EE-69AF-3846-AD4F-3B5DC11BB7CA}"/>
              </a:ext>
            </a:extLst>
          </p:cNvPr>
          <p:cNvSpPr txBox="1">
            <a:spLocks noChangeArrowheads="1"/>
          </p:cNvSpPr>
          <p:nvPr/>
        </p:nvSpPr>
        <p:spPr bwMode="auto">
          <a:xfrm>
            <a:off x="231775" y="933450"/>
            <a:ext cx="875665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buFont typeface="Monotype Sorts" pitchFamily="2" charset="2"/>
              <a:buNone/>
            </a:pPr>
            <a:r>
              <a:rPr lang="en-US" altLang="en-US" sz="2400" dirty="0"/>
              <a:t>A string is a palindrome if it reads the same forward and</a:t>
            </a:r>
            <a:r>
              <a:rPr lang="en-US" altLang="en-US" sz="2400" i="1" dirty="0"/>
              <a:t> </a:t>
            </a:r>
            <a:r>
              <a:rPr lang="en-US" altLang="en-US" sz="2400" dirty="0"/>
              <a:t>backward</a:t>
            </a:r>
            <a:r>
              <a:rPr lang="en-US" altLang="en-US" sz="2400" i="1" dirty="0"/>
              <a:t>. </a:t>
            </a:r>
            <a:r>
              <a:rPr lang="en-US" altLang="en-US" sz="2400" dirty="0"/>
              <a:t>The words “mom,” “dad,” and “noon,” for instance, are all palindromes.</a:t>
            </a:r>
          </a:p>
        </p:txBody>
      </p:sp>
      <p:sp>
        <p:nvSpPr>
          <p:cNvPr id="2" name="Rectangle 2">
            <a:extLst>
              <a:ext uri="{FF2B5EF4-FFF2-40B4-BE49-F238E27FC236}">
                <a16:creationId xmlns:a16="http://schemas.microsoft.com/office/drawing/2014/main" id="{2C5D387C-8E09-B648-B48C-FBF7175949CF}"/>
              </a:ext>
            </a:extLst>
          </p:cNvPr>
          <p:cNvSpPr>
            <a:spLocks noChangeArrowheads="1"/>
          </p:cNvSpPr>
          <p:nvPr/>
        </p:nvSpPr>
        <p:spPr bwMode="auto">
          <a:xfrm>
            <a:off x="0" y="0"/>
            <a:ext cx="9144000" cy="457200"/>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Lst>
        </p:spPr>
        <p:txBody>
          <a:bodyPr wrap="none" anchor="ctr">
            <a:spAutoFit/>
          </a:bodyPr>
          <a:lstStyle/>
          <a:p>
            <a:pPr>
              <a:defRPr/>
            </a:pPr>
            <a:endParaRPr lang="en-US">
              <a:cs typeface="+mn-cs"/>
            </a:endParaRPr>
          </a:p>
        </p:txBody>
      </p:sp>
      <p:sp>
        <p:nvSpPr>
          <p:cNvPr id="55304" name="Rectangle 10">
            <a:hlinkClick r:id="rId2"/>
            <a:extLst>
              <a:ext uri="{FF2B5EF4-FFF2-40B4-BE49-F238E27FC236}">
                <a16:creationId xmlns:a16="http://schemas.microsoft.com/office/drawing/2014/main" id="{5A9494AB-7B85-7144-9A0A-B29539097E5D}"/>
              </a:ext>
            </a:extLst>
          </p:cNvPr>
          <p:cNvSpPr>
            <a:spLocks noChangeArrowheads="1"/>
          </p:cNvSpPr>
          <p:nvPr/>
        </p:nvSpPr>
        <p:spPr bwMode="auto">
          <a:xfrm>
            <a:off x="5838825" y="5810250"/>
            <a:ext cx="1501775"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a:t>Palindrome</a:t>
            </a:r>
          </a:p>
        </p:txBody>
      </p:sp>
      <p:sp>
        <p:nvSpPr>
          <p:cNvPr id="55305" name="AutoShape 10">
            <a:hlinkClick r:id="rId3" action="ppaction://program" highlightClick="1"/>
            <a:extLst>
              <a:ext uri="{FF2B5EF4-FFF2-40B4-BE49-F238E27FC236}">
                <a16:creationId xmlns:a16="http://schemas.microsoft.com/office/drawing/2014/main" id="{34E82B8B-FA9A-F34E-B6FB-02893238922A}"/>
              </a:ext>
            </a:extLst>
          </p:cNvPr>
          <p:cNvSpPr>
            <a:spLocks noChangeArrowheads="1"/>
          </p:cNvSpPr>
          <p:nvPr/>
        </p:nvSpPr>
        <p:spPr bwMode="auto">
          <a:xfrm>
            <a:off x="7529513" y="5810250"/>
            <a:ext cx="698500"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
        <p:nvSpPr>
          <p:cNvPr id="3" name="Rectangle 2">
            <a:extLst>
              <a:ext uri="{FF2B5EF4-FFF2-40B4-BE49-F238E27FC236}">
                <a16:creationId xmlns:a16="http://schemas.microsoft.com/office/drawing/2014/main" id="{AD1F4A63-E021-DD49-A33E-2825FBF17604}"/>
              </a:ext>
            </a:extLst>
          </p:cNvPr>
          <p:cNvSpPr/>
          <p:nvPr/>
        </p:nvSpPr>
        <p:spPr>
          <a:xfrm>
            <a:off x="2267701" y="1779283"/>
            <a:ext cx="6605660" cy="5016758"/>
          </a:xfrm>
          <a:prstGeom prst="rect">
            <a:avLst/>
          </a:prstGeom>
        </p:spPr>
        <p:txBody>
          <a:bodyPr wrap="square">
            <a:spAutoFit/>
          </a:bodyPr>
          <a:lstStyle/>
          <a:p>
            <a:r>
              <a:rPr lang="en-US" sz="2000" dirty="0">
                <a:solidFill>
                  <a:srgbClr val="005500"/>
                </a:solidFill>
                <a:effectLst/>
              </a:rPr>
              <a:t>// Prompt the user to enter a string</a:t>
            </a:r>
            <a:r>
              <a:rPr lang="en-US" sz="2000" dirty="0"/>
              <a:t> </a:t>
            </a:r>
            <a:endParaRPr lang="ar-SA" sz="2000" dirty="0"/>
          </a:p>
          <a:p>
            <a:r>
              <a:rPr lang="en-US" sz="2000" dirty="0" err="1"/>
              <a:t>System.out.print</a:t>
            </a:r>
            <a:r>
              <a:rPr lang="en-US" sz="2000" dirty="0"/>
              <a:t>(</a:t>
            </a:r>
            <a:r>
              <a:rPr lang="en-US" sz="2000" dirty="0">
                <a:solidFill>
                  <a:srgbClr val="007D9F"/>
                </a:solidFill>
                <a:effectLst/>
              </a:rPr>
              <a:t>"Enter a string: "</a:t>
            </a:r>
            <a:r>
              <a:rPr lang="en-US" sz="2000" dirty="0"/>
              <a:t>); </a:t>
            </a:r>
          </a:p>
          <a:p>
            <a:r>
              <a:rPr lang="en-US" sz="2000" dirty="0"/>
              <a:t>String s = </a:t>
            </a:r>
            <a:r>
              <a:rPr lang="en-US" sz="2000" dirty="0" err="1"/>
              <a:t>input.nextLine</a:t>
            </a:r>
            <a:r>
              <a:rPr lang="en-US" sz="2000" dirty="0"/>
              <a:t>(); </a:t>
            </a:r>
          </a:p>
          <a:p>
            <a:r>
              <a:rPr lang="en-US" sz="2000" dirty="0">
                <a:solidFill>
                  <a:srgbClr val="005500"/>
                </a:solidFill>
                <a:effectLst/>
              </a:rPr>
              <a:t>// The index of the first character in the string</a:t>
            </a:r>
            <a:r>
              <a:rPr lang="en-US" sz="2000" dirty="0"/>
              <a:t> </a:t>
            </a:r>
          </a:p>
          <a:p>
            <a:r>
              <a:rPr lang="en-US" sz="2000" b="1" dirty="0" err="1">
                <a:solidFill>
                  <a:srgbClr val="000FD6"/>
                </a:solidFill>
                <a:effectLst/>
              </a:rPr>
              <a:t>int</a:t>
            </a:r>
            <a:r>
              <a:rPr lang="en-US" sz="2000" dirty="0"/>
              <a:t> low = </a:t>
            </a:r>
            <a:r>
              <a:rPr lang="en-US" sz="2000" dirty="0">
                <a:solidFill>
                  <a:srgbClr val="007D9F"/>
                </a:solidFill>
                <a:effectLst/>
              </a:rPr>
              <a:t>0</a:t>
            </a:r>
            <a:r>
              <a:rPr lang="en-US" sz="2000" dirty="0"/>
              <a:t>; </a:t>
            </a:r>
          </a:p>
          <a:p>
            <a:r>
              <a:rPr lang="en-US" sz="2000" dirty="0">
                <a:solidFill>
                  <a:srgbClr val="005500"/>
                </a:solidFill>
                <a:effectLst/>
              </a:rPr>
              <a:t>// The index of the last character in the string</a:t>
            </a:r>
            <a:r>
              <a:rPr lang="en-US" sz="2000" dirty="0"/>
              <a:t> </a:t>
            </a:r>
          </a:p>
          <a:p>
            <a:r>
              <a:rPr lang="en-US" sz="2000" b="1" dirty="0" err="1">
                <a:solidFill>
                  <a:srgbClr val="000FD6"/>
                </a:solidFill>
                <a:effectLst/>
              </a:rPr>
              <a:t>int</a:t>
            </a:r>
            <a:r>
              <a:rPr lang="en-US" sz="2000" dirty="0"/>
              <a:t> high = </a:t>
            </a:r>
            <a:r>
              <a:rPr lang="en-US" sz="2000" dirty="0" err="1"/>
              <a:t>s.length</a:t>
            </a:r>
            <a:r>
              <a:rPr lang="en-US" sz="2000" dirty="0"/>
              <a:t>() - </a:t>
            </a:r>
            <a:r>
              <a:rPr lang="en-US" sz="2000" dirty="0">
                <a:solidFill>
                  <a:srgbClr val="007D9F"/>
                </a:solidFill>
                <a:effectLst/>
              </a:rPr>
              <a:t>1</a:t>
            </a:r>
            <a:r>
              <a:rPr lang="en-US" sz="2000" dirty="0"/>
              <a:t>; </a:t>
            </a:r>
          </a:p>
          <a:p>
            <a:r>
              <a:rPr lang="en-US" sz="2000" b="1" dirty="0" err="1">
                <a:solidFill>
                  <a:srgbClr val="000FD6"/>
                </a:solidFill>
                <a:effectLst/>
              </a:rPr>
              <a:t>boolean</a:t>
            </a:r>
            <a:r>
              <a:rPr lang="en-US" sz="2000" dirty="0"/>
              <a:t> </a:t>
            </a:r>
            <a:r>
              <a:rPr lang="en-US" sz="2000" dirty="0" err="1"/>
              <a:t>isPalindrome</a:t>
            </a:r>
            <a:r>
              <a:rPr lang="en-US" sz="2000" dirty="0"/>
              <a:t> = </a:t>
            </a:r>
            <a:r>
              <a:rPr lang="en-US" sz="2000" b="1" dirty="0">
                <a:solidFill>
                  <a:srgbClr val="000FD6"/>
                </a:solidFill>
                <a:effectLst/>
              </a:rPr>
              <a:t>true</a:t>
            </a:r>
            <a:r>
              <a:rPr lang="en-US" sz="2000" dirty="0"/>
              <a:t>; </a:t>
            </a:r>
          </a:p>
          <a:p>
            <a:r>
              <a:rPr lang="en-US" sz="2000" b="1" dirty="0">
                <a:solidFill>
                  <a:srgbClr val="000FD6"/>
                </a:solidFill>
                <a:effectLst/>
              </a:rPr>
              <a:t>while</a:t>
            </a:r>
            <a:r>
              <a:rPr lang="en-US" sz="2000" dirty="0"/>
              <a:t> (low &lt; high) { </a:t>
            </a:r>
          </a:p>
          <a:p>
            <a:r>
              <a:rPr lang="en-US" sz="2000" b="1" dirty="0">
                <a:solidFill>
                  <a:srgbClr val="000FD6"/>
                </a:solidFill>
                <a:effectLst/>
              </a:rPr>
              <a:t>	if</a:t>
            </a:r>
            <a:r>
              <a:rPr lang="en-US" sz="2000" dirty="0"/>
              <a:t> (</a:t>
            </a:r>
            <a:r>
              <a:rPr lang="en-US" sz="2000" dirty="0" err="1"/>
              <a:t>s.charAt</a:t>
            </a:r>
            <a:r>
              <a:rPr lang="en-US" sz="2000" dirty="0"/>
              <a:t>(low) != </a:t>
            </a:r>
            <a:r>
              <a:rPr lang="en-US" sz="2000" dirty="0" err="1"/>
              <a:t>s.charAt</a:t>
            </a:r>
            <a:r>
              <a:rPr lang="en-US" sz="2000" dirty="0"/>
              <a:t>(high)) { </a:t>
            </a:r>
          </a:p>
          <a:p>
            <a:r>
              <a:rPr lang="en-US" sz="2000" dirty="0"/>
              <a:t>		</a:t>
            </a:r>
            <a:r>
              <a:rPr lang="en-US" sz="2000" dirty="0" err="1"/>
              <a:t>isPalindrome</a:t>
            </a:r>
            <a:r>
              <a:rPr lang="en-US" sz="2000" dirty="0"/>
              <a:t> = </a:t>
            </a:r>
            <a:r>
              <a:rPr lang="en-US" sz="2000" b="1" dirty="0">
                <a:solidFill>
                  <a:srgbClr val="000FD6"/>
                </a:solidFill>
                <a:effectLst/>
              </a:rPr>
              <a:t>false</a:t>
            </a:r>
            <a:r>
              <a:rPr lang="en-US" sz="2000" dirty="0"/>
              <a:t>; </a:t>
            </a:r>
          </a:p>
          <a:p>
            <a:r>
              <a:rPr lang="en-US" sz="2000" b="1" dirty="0">
                <a:solidFill>
                  <a:srgbClr val="000FD6"/>
                </a:solidFill>
                <a:effectLst/>
              </a:rPr>
              <a:t>		break</a:t>
            </a:r>
            <a:r>
              <a:rPr lang="en-US" sz="2000" dirty="0"/>
              <a:t>; </a:t>
            </a:r>
          </a:p>
          <a:p>
            <a:r>
              <a:rPr lang="en-US" sz="2000" dirty="0"/>
              <a:t>	} </a:t>
            </a:r>
          </a:p>
          <a:p>
            <a:r>
              <a:rPr lang="en-US" sz="2000" dirty="0"/>
              <a:t>	low++; </a:t>
            </a:r>
          </a:p>
          <a:p>
            <a:r>
              <a:rPr lang="en-US" sz="2000" dirty="0"/>
              <a:t>	high--; </a:t>
            </a:r>
          </a:p>
          <a:p>
            <a:r>
              <a:rPr lang="en-US" sz="2000"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4">
            <a:extLst>
              <a:ext uri="{FF2B5EF4-FFF2-40B4-BE49-F238E27FC236}">
                <a16:creationId xmlns:a16="http://schemas.microsoft.com/office/drawing/2014/main" id="{A4F78076-46FF-054D-BE48-B5E3D8F58A8E}"/>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D53629DB-450A-E64E-BEBF-228663F53DC8}" type="slidenum">
              <a:rPr lang="en-US" altLang="en-US" sz="1400"/>
              <a:pPr>
                <a:spcBef>
                  <a:spcPct val="0"/>
                </a:spcBef>
                <a:buClrTx/>
                <a:buSzTx/>
                <a:buFontTx/>
                <a:buNone/>
              </a:pPr>
              <a:t>21</a:t>
            </a:fld>
            <a:endParaRPr lang="en-US" altLang="en-US" sz="1400"/>
          </a:p>
        </p:txBody>
      </p:sp>
      <p:sp>
        <p:nvSpPr>
          <p:cNvPr id="56323" name="Rectangle 2">
            <a:extLst>
              <a:ext uri="{FF2B5EF4-FFF2-40B4-BE49-F238E27FC236}">
                <a16:creationId xmlns:a16="http://schemas.microsoft.com/office/drawing/2014/main" id="{3BEBA67C-E1CD-F14C-8CDC-53D4C5707696}"/>
              </a:ext>
            </a:extLst>
          </p:cNvPr>
          <p:cNvSpPr>
            <a:spLocks noGrp="1" noChangeArrowheads="1"/>
          </p:cNvSpPr>
          <p:nvPr>
            <p:ph type="title"/>
          </p:nvPr>
        </p:nvSpPr>
        <p:spPr>
          <a:xfrm>
            <a:off x="76200" y="381000"/>
            <a:ext cx="8915400" cy="762000"/>
          </a:xfrm>
        </p:spPr>
        <p:txBody>
          <a:bodyPr/>
          <a:lstStyle/>
          <a:p>
            <a:r>
              <a:rPr lang="en-US" altLang="en-US"/>
              <a:t>Problem: Displaying Prime Numbers</a:t>
            </a:r>
            <a:endParaRPr lang="en-US" altLang="en-US" sz="5400"/>
          </a:p>
        </p:txBody>
      </p:sp>
      <p:sp>
        <p:nvSpPr>
          <p:cNvPr id="56324" name="Text Box 3">
            <a:extLst>
              <a:ext uri="{FF2B5EF4-FFF2-40B4-BE49-F238E27FC236}">
                <a16:creationId xmlns:a16="http://schemas.microsoft.com/office/drawing/2014/main" id="{92919A0E-E716-4B48-B410-730C3D8755F5}"/>
              </a:ext>
            </a:extLst>
          </p:cNvPr>
          <p:cNvSpPr txBox="1">
            <a:spLocks noChangeArrowheads="1"/>
          </p:cNvSpPr>
          <p:nvPr/>
        </p:nvSpPr>
        <p:spPr bwMode="auto">
          <a:xfrm>
            <a:off x="914400" y="1524000"/>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endParaRPr lang="en-US" altLang="en-US" sz="2400"/>
          </a:p>
        </p:txBody>
      </p:sp>
      <p:sp>
        <p:nvSpPr>
          <p:cNvPr id="56325" name="Text Box 4">
            <a:extLst>
              <a:ext uri="{FF2B5EF4-FFF2-40B4-BE49-F238E27FC236}">
                <a16:creationId xmlns:a16="http://schemas.microsoft.com/office/drawing/2014/main" id="{3CC27A67-95BB-FD46-AD79-B9AA667516BF}"/>
              </a:ext>
            </a:extLst>
          </p:cNvPr>
          <p:cNvSpPr txBox="1">
            <a:spLocks noChangeArrowheads="1"/>
          </p:cNvSpPr>
          <p:nvPr/>
        </p:nvSpPr>
        <p:spPr bwMode="auto">
          <a:xfrm>
            <a:off x="173037" y="1143000"/>
            <a:ext cx="8721725" cy="3093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50000"/>
              </a:spcBef>
              <a:buClrTx/>
              <a:buSzTx/>
              <a:buFontTx/>
              <a:buNone/>
            </a:pPr>
            <a:r>
              <a:rPr lang="en-US" altLang="en-US" sz="2400" dirty="0">
                <a:cs typeface="Times New Roman" panose="02020603050405020304" pitchFamily="18" charset="0"/>
              </a:rPr>
              <a:t>Problem: Write a program that displays the first 50 prime numbers in five lines, each of which contains 10 numbers. An integer greater than 1 is </a:t>
            </a:r>
            <a:r>
              <a:rPr lang="en-US" altLang="en-US" sz="2400" i="1" dirty="0">
                <a:cs typeface="Times New Roman" panose="02020603050405020304" pitchFamily="18" charset="0"/>
              </a:rPr>
              <a:t>prime</a:t>
            </a:r>
            <a:r>
              <a:rPr lang="en-US" altLang="en-US" sz="2400" dirty="0">
                <a:cs typeface="Times New Roman" panose="02020603050405020304" pitchFamily="18" charset="0"/>
              </a:rPr>
              <a:t> if its only positive divisor is 1 or itself. For example, 2, 3, 5, and 7 are prime numbers, but 4, 6, 8, and 9 are not.</a:t>
            </a:r>
          </a:p>
          <a:p>
            <a:pPr>
              <a:spcBef>
                <a:spcPct val="50000"/>
              </a:spcBef>
              <a:buClrTx/>
              <a:buSzTx/>
              <a:buFontTx/>
              <a:buNone/>
            </a:pPr>
            <a:r>
              <a:rPr lang="en-US" altLang="en-US" sz="1800" dirty="0">
                <a:cs typeface="Times New Roman" panose="02020603050405020304" pitchFamily="18" charset="0"/>
              </a:rPr>
              <a:t>Solution: The problem can be broken into the following tasks:</a:t>
            </a:r>
          </a:p>
          <a:p>
            <a:pPr lvl="1">
              <a:spcBef>
                <a:spcPct val="0"/>
              </a:spcBef>
              <a:buClrTx/>
              <a:buFontTx/>
              <a:buChar char="•"/>
            </a:pPr>
            <a:r>
              <a:rPr lang="en-US" altLang="en-US" sz="1800" dirty="0">
                <a:cs typeface="Times New Roman" panose="02020603050405020304" pitchFamily="18" charset="0"/>
              </a:rPr>
              <a:t>For number = 2, 3, 4, 5, 6, ..., test whether the number is prime.</a:t>
            </a:r>
          </a:p>
          <a:p>
            <a:pPr lvl="1">
              <a:spcBef>
                <a:spcPct val="0"/>
              </a:spcBef>
              <a:buClrTx/>
              <a:buFontTx/>
              <a:buChar char="•"/>
            </a:pPr>
            <a:r>
              <a:rPr lang="en-US" altLang="en-US" sz="1800" dirty="0">
                <a:cs typeface="Times New Roman" panose="02020603050405020304" pitchFamily="18" charset="0"/>
              </a:rPr>
              <a:t>Determine whether a given number is prime.</a:t>
            </a:r>
          </a:p>
          <a:p>
            <a:pPr lvl="1">
              <a:spcBef>
                <a:spcPct val="0"/>
              </a:spcBef>
              <a:buClrTx/>
              <a:buFontTx/>
              <a:buChar char="•"/>
            </a:pPr>
            <a:r>
              <a:rPr lang="en-US" altLang="en-US" sz="1800" dirty="0">
                <a:cs typeface="Times New Roman" panose="02020603050405020304" pitchFamily="18" charset="0"/>
              </a:rPr>
              <a:t>Count the prime numbers.</a:t>
            </a:r>
          </a:p>
          <a:p>
            <a:pPr lvl="1">
              <a:spcBef>
                <a:spcPct val="0"/>
              </a:spcBef>
              <a:buClrTx/>
              <a:buFontTx/>
              <a:buChar char="•"/>
            </a:pPr>
            <a:r>
              <a:rPr lang="en-US" altLang="en-US" sz="1800" dirty="0">
                <a:cs typeface="Times New Roman" panose="02020603050405020304" pitchFamily="18" charset="0"/>
              </a:rPr>
              <a:t>Print each prime number, and print 10 numbers per line. </a:t>
            </a:r>
          </a:p>
        </p:txBody>
      </p:sp>
      <p:sp>
        <p:nvSpPr>
          <p:cNvPr id="56326" name="Rectangle 8">
            <a:hlinkClick r:id="rId2"/>
            <a:extLst>
              <a:ext uri="{FF2B5EF4-FFF2-40B4-BE49-F238E27FC236}">
                <a16:creationId xmlns:a16="http://schemas.microsoft.com/office/drawing/2014/main" id="{9E2D3009-57E8-7A45-B945-17BB05637451}"/>
              </a:ext>
            </a:extLst>
          </p:cNvPr>
          <p:cNvSpPr>
            <a:spLocks noChangeArrowheads="1"/>
          </p:cNvSpPr>
          <p:nvPr/>
        </p:nvSpPr>
        <p:spPr bwMode="auto">
          <a:xfrm>
            <a:off x="4724400" y="5618163"/>
            <a:ext cx="2001838"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PrimeNumber</a:t>
            </a:r>
            <a:endParaRPr lang="en-US" altLang="en-US" sz="2000" dirty="0"/>
          </a:p>
        </p:txBody>
      </p:sp>
      <p:sp>
        <p:nvSpPr>
          <p:cNvPr id="56327" name="AutoShape 10">
            <a:hlinkClick r:id="rId3" action="ppaction://program" highlightClick="1"/>
            <a:extLst>
              <a:ext uri="{FF2B5EF4-FFF2-40B4-BE49-F238E27FC236}">
                <a16:creationId xmlns:a16="http://schemas.microsoft.com/office/drawing/2014/main" id="{5FED20A6-D40D-6449-85C5-4C0747B34829}"/>
              </a:ext>
            </a:extLst>
          </p:cNvPr>
          <p:cNvSpPr>
            <a:spLocks noChangeArrowheads="1"/>
          </p:cNvSpPr>
          <p:nvPr/>
        </p:nvSpPr>
        <p:spPr bwMode="auto">
          <a:xfrm>
            <a:off x="6915150" y="5618163"/>
            <a:ext cx="698500"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
        <p:nvSpPr>
          <p:cNvPr id="2" name="Rectangle 1">
            <a:extLst>
              <a:ext uri="{FF2B5EF4-FFF2-40B4-BE49-F238E27FC236}">
                <a16:creationId xmlns:a16="http://schemas.microsoft.com/office/drawing/2014/main" id="{90D88363-037C-9A4D-9F0F-45D927032200}"/>
              </a:ext>
            </a:extLst>
          </p:cNvPr>
          <p:cNvSpPr/>
          <p:nvPr/>
        </p:nvSpPr>
        <p:spPr>
          <a:xfrm>
            <a:off x="347450" y="4236154"/>
            <a:ext cx="6989710" cy="2246769"/>
          </a:xfrm>
          <a:prstGeom prst="rect">
            <a:avLst/>
          </a:prstGeom>
        </p:spPr>
        <p:txBody>
          <a:bodyPr wrap="square">
            <a:spAutoFit/>
          </a:bodyPr>
          <a:lstStyle/>
          <a:p>
            <a:r>
              <a:rPr lang="en-US" sz="2000" b="1" dirty="0">
                <a:solidFill>
                  <a:srgbClr val="000FD6"/>
                </a:solidFill>
                <a:effectLst/>
              </a:rPr>
              <a:t>for</a:t>
            </a:r>
            <a:r>
              <a:rPr lang="en-US" sz="2000" dirty="0"/>
              <a:t> (</a:t>
            </a:r>
            <a:r>
              <a:rPr lang="en-US" sz="2000" b="1" dirty="0" err="1">
                <a:solidFill>
                  <a:srgbClr val="000FD6"/>
                </a:solidFill>
                <a:effectLst/>
              </a:rPr>
              <a:t>int</a:t>
            </a:r>
            <a:r>
              <a:rPr lang="en-US" sz="2000" dirty="0"/>
              <a:t> divisor = </a:t>
            </a:r>
            <a:r>
              <a:rPr lang="en-US" sz="2000" dirty="0">
                <a:solidFill>
                  <a:srgbClr val="007D9F"/>
                </a:solidFill>
                <a:effectLst/>
              </a:rPr>
              <a:t>2</a:t>
            </a:r>
            <a:r>
              <a:rPr lang="en-US" sz="2000" dirty="0"/>
              <a:t>; divisor &lt;= number / </a:t>
            </a:r>
            <a:r>
              <a:rPr lang="en-US" sz="2000" dirty="0">
                <a:solidFill>
                  <a:srgbClr val="007D9F"/>
                </a:solidFill>
                <a:effectLst/>
              </a:rPr>
              <a:t>2</a:t>
            </a:r>
            <a:r>
              <a:rPr lang="en-US" sz="2000" dirty="0"/>
              <a:t>; divisor++) { </a:t>
            </a:r>
          </a:p>
          <a:p>
            <a:r>
              <a:rPr lang="en-US" sz="2000" b="1" dirty="0">
                <a:solidFill>
                  <a:srgbClr val="000FD6"/>
                </a:solidFill>
                <a:effectLst/>
              </a:rPr>
              <a:t>	if</a:t>
            </a:r>
            <a:r>
              <a:rPr lang="en-US" sz="2000" dirty="0"/>
              <a:t> (number % divisor == </a:t>
            </a:r>
            <a:r>
              <a:rPr lang="en-US" sz="2000" dirty="0">
                <a:solidFill>
                  <a:srgbClr val="007D9F"/>
                </a:solidFill>
                <a:effectLst/>
              </a:rPr>
              <a:t>0</a:t>
            </a:r>
            <a:r>
              <a:rPr lang="en-US" sz="2000" dirty="0"/>
              <a:t>) { </a:t>
            </a:r>
          </a:p>
          <a:p>
            <a:r>
              <a:rPr lang="en-US" sz="2000" dirty="0">
                <a:solidFill>
                  <a:srgbClr val="005500"/>
                </a:solidFill>
                <a:effectLst/>
              </a:rPr>
              <a:t>		</a:t>
            </a:r>
            <a:r>
              <a:rPr lang="en-US" sz="2000" dirty="0" err="1"/>
              <a:t>isPrime</a:t>
            </a:r>
            <a:r>
              <a:rPr lang="en-US" sz="2000" dirty="0"/>
              <a:t> = </a:t>
            </a:r>
            <a:r>
              <a:rPr lang="en-US" sz="2000" b="1" dirty="0">
                <a:solidFill>
                  <a:srgbClr val="000FD6"/>
                </a:solidFill>
                <a:effectLst/>
              </a:rPr>
              <a:t>false</a:t>
            </a:r>
            <a:r>
              <a:rPr lang="en-US" sz="2000" dirty="0"/>
              <a:t>; </a:t>
            </a:r>
          </a:p>
          <a:p>
            <a:r>
              <a:rPr lang="en-US" sz="2000" b="1" dirty="0">
                <a:solidFill>
                  <a:srgbClr val="000FD6"/>
                </a:solidFill>
                <a:effectLst/>
              </a:rPr>
              <a:t>		break</a:t>
            </a:r>
            <a:r>
              <a:rPr lang="en-US" sz="2000" dirty="0"/>
              <a:t>;</a:t>
            </a:r>
          </a:p>
          <a:p>
            <a:r>
              <a:rPr lang="en-US" sz="2000" dirty="0"/>
              <a:t>	} </a:t>
            </a:r>
          </a:p>
          <a:p>
            <a:r>
              <a:rPr lang="en-US" sz="2000" dirty="0"/>
              <a:t>} </a:t>
            </a:r>
            <a:br>
              <a:rPr lang="en-US" sz="2000" dirty="0"/>
            </a:b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4">
            <a:extLst>
              <a:ext uri="{FF2B5EF4-FFF2-40B4-BE49-F238E27FC236}">
                <a16:creationId xmlns:a16="http://schemas.microsoft.com/office/drawing/2014/main" id="{425F90C1-C16A-9047-A05C-84A2C4316672}"/>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134CD534-8A69-384A-9F87-8C42A2ECA0BB}" type="slidenum">
              <a:rPr lang="en-US" altLang="en-US" sz="1400"/>
              <a:pPr>
                <a:spcBef>
                  <a:spcPct val="0"/>
                </a:spcBef>
                <a:buClrTx/>
                <a:buSzTx/>
                <a:buFontTx/>
                <a:buNone/>
              </a:pPr>
              <a:t>3</a:t>
            </a:fld>
            <a:endParaRPr lang="en-US" altLang="en-US" sz="1400"/>
          </a:p>
        </p:txBody>
      </p:sp>
      <p:sp>
        <p:nvSpPr>
          <p:cNvPr id="11267" name="Rectangle 2">
            <a:extLst>
              <a:ext uri="{FF2B5EF4-FFF2-40B4-BE49-F238E27FC236}">
                <a16:creationId xmlns:a16="http://schemas.microsoft.com/office/drawing/2014/main" id="{13D95605-7F10-9246-80DA-F945543FFAE5}"/>
              </a:ext>
            </a:extLst>
          </p:cNvPr>
          <p:cNvSpPr>
            <a:spLocks noGrp="1" noChangeArrowheads="1"/>
          </p:cNvSpPr>
          <p:nvPr>
            <p:ph type="title"/>
          </p:nvPr>
        </p:nvSpPr>
        <p:spPr>
          <a:xfrm>
            <a:off x="685800" y="228600"/>
            <a:ext cx="7772400" cy="762000"/>
          </a:xfrm>
        </p:spPr>
        <p:txBody>
          <a:bodyPr/>
          <a:lstStyle/>
          <a:p>
            <a:r>
              <a:rPr lang="en-US" altLang="en-US"/>
              <a:t>Trace while Loop</a:t>
            </a:r>
          </a:p>
        </p:txBody>
      </p:sp>
      <p:sp>
        <p:nvSpPr>
          <p:cNvPr id="11268" name="Rectangle 4">
            <a:extLst>
              <a:ext uri="{FF2B5EF4-FFF2-40B4-BE49-F238E27FC236}">
                <a16:creationId xmlns:a16="http://schemas.microsoft.com/office/drawing/2014/main" id="{6A01FF60-3C12-C34A-BC2B-40357D2DA62B}"/>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269" name="Rectangle 5">
            <a:extLst>
              <a:ext uri="{FF2B5EF4-FFF2-40B4-BE49-F238E27FC236}">
                <a16:creationId xmlns:a16="http://schemas.microsoft.com/office/drawing/2014/main" id="{B664B3DD-AF4B-E34F-9428-56F211A5A77D}"/>
              </a:ext>
            </a:extLst>
          </p:cNvPr>
          <p:cNvSpPr>
            <a:spLocks noChangeArrowheads="1"/>
          </p:cNvSpPr>
          <p:nvPr/>
        </p:nvSpPr>
        <p:spPr bwMode="auto">
          <a:xfrm>
            <a:off x="228600" y="1447800"/>
            <a:ext cx="5334000" cy="249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90000"/>
              </a:lnSpc>
              <a:spcBef>
                <a:spcPct val="50000"/>
              </a:spcBef>
              <a:buClr>
                <a:schemeClr val="tx2"/>
              </a:buClr>
              <a:buSzPct val="75000"/>
              <a:buFont typeface="Monotype Sorts" pitchFamily="2" charset="2"/>
              <a:buNone/>
              <a:defRPr/>
            </a:pPr>
            <a:r>
              <a:rPr lang="en-US" dirty="0" err="1">
                <a:solidFill>
                  <a:schemeClr val="accent4"/>
                </a:solidFill>
                <a:cs typeface="Courier New" pitchFamily="49" charset="0"/>
              </a:rPr>
              <a:t>int</a:t>
            </a:r>
            <a:r>
              <a:rPr lang="en-US" dirty="0">
                <a:solidFill>
                  <a:schemeClr val="accent4"/>
                </a:solidFill>
                <a:cs typeface="Courier New" pitchFamily="49" charset="0"/>
              </a:rPr>
              <a:t> count = 0;</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while (count &lt; 2) {</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a:t>
            </a:r>
            <a:r>
              <a:rPr lang="en-US" dirty="0" err="1">
                <a:solidFill>
                  <a:schemeClr val="accent4"/>
                </a:solidFill>
                <a:cs typeface="Courier New" pitchFamily="49" charset="0"/>
              </a:rPr>
              <a:t>System.out.println</a:t>
            </a:r>
            <a:r>
              <a:rPr lang="en-US" dirty="0">
                <a:solidFill>
                  <a:schemeClr val="accent4"/>
                </a:solidFill>
                <a:cs typeface="Courier New" pitchFamily="49" charset="0"/>
              </a:rPr>
              <a:t>("Welcome to Java!");</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  count++;</a:t>
            </a:r>
            <a:endParaRPr lang="en-US" dirty="0">
              <a:solidFill>
                <a:schemeClr val="accent4"/>
              </a:solidFill>
              <a:cs typeface="Times New Roman" pitchFamily="18" charset="0"/>
            </a:endParaRPr>
          </a:p>
          <a:p>
            <a:pPr>
              <a:lnSpc>
                <a:spcPct val="90000"/>
              </a:lnSpc>
              <a:spcBef>
                <a:spcPct val="50000"/>
              </a:spcBef>
              <a:buClr>
                <a:schemeClr val="tx2"/>
              </a:buClr>
              <a:buSzPct val="75000"/>
              <a:buFont typeface="Monotype Sorts" pitchFamily="2" charset="2"/>
              <a:buNone/>
              <a:defRPr/>
            </a:pPr>
            <a:r>
              <a:rPr lang="en-US" dirty="0">
                <a:solidFill>
                  <a:schemeClr val="accent4"/>
                </a:solidFill>
                <a:cs typeface="Courier New" pitchFamily="49" charset="0"/>
              </a:rPr>
              <a:t>}</a:t>
            </a:r>
          </a:p>
        </p:txBody>
      </p:sp>
      <p:sp>
        <p:nvSpPr>
          <p:cNvPr id="11270" name="Rectangle 8">
            <a:extLst>
              <a:ext uri="{FF2B5EF4-FFF2-40B4-BE49-F238E27FC236}">
                <a16:creationId xmlns:a16="http://schemas.microsoft.com/office/drawing/2014/main" id="{F71BD46B-3548-0B4F-A242-2A24DF3E4E9C}"/>
              </a:ext>
            </a:extLst>
          </p:cNvPr>
          <p:cNvSpPr>
            <a:spLocks noChangeArrowheads="1"/>
          </p:cNvSpPr>
          <p:nvPr/>
        </p:nvSpPr>
        <p:spPr bwMode="auto">
          <a:xfrm>
            <a:off x="1824038" y="2166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271" name="Rectangle 10">
            <a:extLst>
              <a:ext uri="{FF2B5EF4-FFF2-40B4-BE49-F238E27FC236}">
                <a16:creationId xmlns:a16="http://schemas.microsoft.com/office/drawing/2014/main" id="{8C7F460D-7F78-F344-A066-891C4AA01173}"/>
              </a:ext>
            </a:extLst>
          </p:cNvPr>
          <p:cNvSpPr>
            <a:spLocks noChangeArrowheads="1"/>
          </p:cNvSpPr>
          <p:nvPr/>
        </p:nvSpPr>
        <p:spPr bwMode="auto">
          <a:xfrm>
            <a:off x="304800" y="1470025"/>
            <a:ext cx="5105400" cy="384175"/>
          </a:xfrm>
          <a:prstGeom prst="rect">
            <a:avLst/>
          </a:prstGeom>
          <a:solidFill>
            <a:schemeClr val="accent1">
              <a:alpha val="45097"/>
            </a:schemeClr>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11272" name="AutoShape 11">
            <a:extLst>
              <a:ext uri="{FF2B5EF4-FFF2-40B4-BE49-F238E27FC236}">
                <a16:creationId xmlns:a16="http://schemas.microsoft.com/office/drawing/2014/main" id="{302C00D2-3F5A-9A47-A053-682F22CA9850}"/>
              </a:ext>
            </a:extLst>
          </p:cNvPr>
          <p:cNvSpPr>
            <a:spLocks noChangeArrowheads="1"/>
          </p:cNvSpPr>
          <p:nvPr/>
        </p:nvSpPr>
        <p:spPr bwMode="auto">
          <a:xfrm>
            <a:off x="5257800" y="1219200"/>
            <a:ext cx="3533775" cy="384175"/>
          </a:xfrm>
          <a:prstGeom prst="wedgeRoundRectCallout">
            <a:avLst>
              <a:gd name="adj1" fmla="val -114556"/>
              <a:gd name="adj2" fmla="val 71074"/>
              <a:gd name="adj3" fmla="val 166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t>Initialize count</a:t>
            </a:r>
          </a:p>
        </p:txBody>
      </p:sp>
      <p:sp>
        <p:nvSpPr>
          <p:cNvPr id="11273" name="Rectangle 12">
            <a:extLst>
              <a:ext uri="{FF2B5EF4-FFF2-40B4-BE49-F238E27FC236}">
                <a16:creationId xmlns:a16="http://schemas.microsoft.com/office/drawing/2014/main" id="{B052A7AF-5EF2-2A43-9144-8B9DB7981EF3}"/>
              </a:ext>
            </a:extLst>
          </p:cNvPr>
          <p:cNvSpPr>
            <a:spLocks noChangeArrowheads="1"/>
          </p:cNvSpPr>
          <p:nvPr/>
        </p:nvSpPr>
        <p:spPr bwMode="auto">
          <a:xfrm>
            <a:off x="0" y="0"/>
            <a:ext cx="1524000" cy="381000"/>
          </a:xfrm>
          <a:prstGeom prst="rect">
            <a:avLst/>
          </a:prstGeom>
          <a:noFill/>
          <a:ln w="127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solidFill>
                  <a:schemeClr val="bg2"/>
                </a:solidFill>
                <a:latin typeface="Forte" pitchFamily="66" charset="0"/>
              </a:rPr>
              <a:t>animation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4">
            <a:extLst>
              <a:ext uri="{FF2B5EF4-FFF2-40B4-BE49-F238E27FC236}">
                <a16:creationId xmlns:a16="http://schemas.microsoft.com/office/drawing/2014/main" id="{594830F7-3DA5-3D45-9080-A951C2E3E03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E8668DCB-0AD6-D344-8D6D-EEAAC88F4AD4}" type="slidenum">
              <a:rPr lang="en-US" altLang="en-US" sz="1400"/>
              <a:pPr>
                <a:spcBef>
                  <a:spcPct val="0"/>
                </a:spcBef>
                <a:buClrTx/>
                <a:buSzTx/>
                <a:buFontTx/>
                <a:buNone/>
              </a:pPr>
              <a:t>4</a:t>
            </a:fld>
            <a:endParaRPr lang="en-US" altLang="en-US" sz="1400"/>
          </a:p>
        </p:txBody>
      </p:sp>
      <p:sp>
        <p:nvSpPr>
          <p:cNvPr id="20483" name="Rectangle 2">
            <a:extLst>
              <a:ext uri="{FF2B5EF4-FFF2-40B4-BE49-F238E27FC236}">
                <a16:creationId xmlns:a16="http://schemas.microsoft.com/office/drawing/2014/main" id="{5A58F4BA-25AA-CA4F-98E4-77C11C51258B}"/>
              </a:ext>
            </a:extLst>
          </p:cNvPr>
          <p:cNvSpPr>
            <a:spLocks noGrp="1" noChangeArrowheads="1"/>
          </p:cNvSpPr>
          <p:nvPr>
            <p:ph type="title"/>
          </p:nvPr>
        </p:nvSpPr>
        <p:spPr>
          <a:xfrm>
            <a:off x="0" y="241300"/>
            <a:ext cx="9144000" cy="628650"/>
          </a:xfrm>
        </p:spPr>
        <p:txBody>
          <a:bodyPr/>
          <a:lstStyle/>
          <a:p>
            <a:r>
              <a:rPr lang="en-US" altLang="en-US" sz="3600"/>
              <a:t>Problem: Repeat Addition Until Correct</a:t>
            </a:r>
            <a:endParaRPr lang="en-US" altLang="en-US" sz="4000"/>
          </a:p>
        </p:txBody>
      </p:sp>
      <p:sp>
        <p:nvSpPr>
          <p:cNvPr id="20484" name="Rectangle 3">
            <a:extLst>
              <a:ext uri="{FF2B5EF4-FFF2-40B4-BE49-F238E27FC236}">
                <a16:creationId xmlns:a16="http://schemas.microsoft.com/office/drawing/2014/main" id="{FB51BDC4-6CEB-6744-9512-DA477426F4B9}"/>
              </a:ext>
            </a:extLst>
          </p:cNvPr>
          <p:cNvSpPr>
            <a:spLocks noGrp="1" noChangeArrowheads="1"/>
          </p:cNvSpPr>
          <p:nvPr>
            <p:ph type="body" idx="1"/>
          </p:nvPr>
        </p:nvSpPr>
        <p:spPr>
          <a:xfrm>
            <a:off x="309563" y="1508125"/>
            <a:ext cx="8534400" cy="2689225"/>
          </a:xfrm>
        </p:spPr>
        <p:txBody>
          <a:bodyPr/>
          <a:lstStyle/>
          <a:p>
            <a:pPr marL="0" indent="0">
              <a:spcBef>
                <a:spcPct val="100000"/>
              </a:spcBef>
              <a:buFont typeface="Monotype Sorts" pitchFamily="2" charset="2"/>
              <a:buNone/>
            </a:pPr>
            <a:r>
              <a:rPr lang="en-US" altLang="en-US"/>
              <a:t>Recall that Listing 3.1 AdditionQuiz.java gives a program that prompts the user to enter an answer for a question on addition of two single digits. Using a loop, you can now rewrite the program to let the user enter a new answer until it is correct.</a:t>
            </a:r>
          </a:p>
        </p:txBody>
      </p:sp>
      <p:sp>
        <p:nvSpPr>
          <p:cNvPr id="20486" name="Rectangle 8">
            <a:hlinkClick r:id="rId2"/>
            <a:extLst>
              <a:ext uri="{FF2B5EF4-FFF2-40B4-BE49-F238E27FC236}">
                <a16:creationId xmlns:a16="http://schemas.microsoft.com/office/drawing/2014/main" id="{C1B4F6CC-F979-4F49-BA85-690D5B2F9826}"/>
              </a:ext>
            </a:extLst>
          </p:cNvPr>
          <p:cNvSpPr>
            <a:spLocks noChangeArrowheads="1"/>
          </p:cNvSpPr>
          <p:nvPr/>
        </p:nvSpPr>
        <p:spPr bwMode="auto">
          <a:xfrm>
            <a:off x="3549650" y="5810250"/>
            <a:ext cx="243046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RepeatAdditionQuiz</a:t>
            </a:r>
            <a:endParaRPr lang="en-US" altLang="en-US" sz="2000" dirty="0"/>
          </a:p>
        </p:txBody>
      </p:sp>
      <p:sp>
        <p:nvSpPr>
          <p:cNvPr id="20487" name="AutoShape 10">
            <a:hlinkClick r:id="rId3" action="ppaction://program" highlightClick="1"/>
            <a:extLst>
              <a:ext uri="{FF2B5EF4-FFF2-40B4-BE49-F238E27FC236}">
                <a16:creationId xmlns:a16="http://schemas.microsoft.com/office/drawing/2014/main" id="{08E30A4B-254D-1245-88FA-DE52A496FF72}"/>
              </a:ext>
            </a:extLst>
          </p:cNvPr>
          <p:cNvSpPr>
            <a:spLocks noChangeArrowheads="1"/>
          </p:cNvSpPr>
          <p:nvPr/>
        </p:nvSpPr>
        <p:spPr bwMode="auto">
          <a:xfrm>
            <a:off x="6186488" y="5803900"/>
            <a:ext cx="1008062"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06A4419-C00D-704E-8D38-9CFA4BD9E1A3}"/>
              </a:ext>
            </a:extLst>
          </p:cNvPr>
          <p:cNvSpPr>
            <a:spLocks noGrp="1"/>
          </p:cNvSpPr>
          <p:nvPr>
            <p:ph type="sldNum" sz="quarter" idx="11"/>
          </p:nvPr>
        </p:nvSpPr>
        <p:spPr/>
        <p:txBody>
          <a:bodyPr/>
          <a:lstStyle/>
          <a:p>
            <a:pPr>
              <a:defRPr/>
            </a:pPr>
            <a:fld id="{E9B0F0CE-AE23-594A-A3F5-341EF8E967AA}" type="slidenum">
              <a:rPr lang="en-US" altLang="en-US" smtClean="0"/>
              <a:pPr>
                <a:defRPr/>
              </a:pPr>
              <a:t>5</a:t>
            </a:fld>
            <a:endParaRPr lang="en-US" altLang="en-US"/>
          </a:p>
        </p:txBody>
      </p:sp>
      <p:sp>
        <p:nvSpPr>
          <p:cNvPr id="5" name="Rectangle 4">
            <a:extLst>
              <a:ext uri="{FF2B5EF4-FFF2-40B4-BE49-F238E27FC236}">
                <a16:creationId xmlns:a16="http://schemas.microsoft.com/office/drawing/2014/main" id="{BA766808-A34B-2347-8408-6728ABE905E4}"/>
              </a:ext>
            </a:extLst>
          </p:cNvPr>
          <p:cNvSpPr/>
          <p:nvPr/>
        </p:nvSpPr>
        <p:spPr>
          <a:xfrm>
            <a:off x="385855" y="1124700"/>
            <a:ext cx="8602720" cy="5940088"/>
          </a:xfrm>
          <a:prstGeom prst="rect">
            <a:avLst/>
          </a:prstGeom>
        </p:spPr>
        <p:txBody>
          <a:bodyPr wrap="square">
            <a:spAutoFit/>
          </a:bodyPr>
          <a:lstStyle/>
          <a:p>
            <a:r>
              <a:rPr lang="en-US" sz="2000" b="1" dirty="0">
                <a:solidFill>
                  <a:srgbClr val="000FD6"/>
                </a:solidFill>
                <a:effectLst/>
              </a:rPr>
              <a:t>import</a:t>
            </a:r>
            <a:r>
              <a:rPr lang="en-US" sz="2000" dirty="0"/>
              <a:t> </a:t>
            </a:r>
            <a:r>
              <a:rPr lang="en-US" sz="2000" dirty="0" err="1"/>
              <a:t>java.util.Scanner</a:t>
            </a:r>
            <a:r>
              <a:rPr lang="en-US" sz="2000" dirty="0"/>
              <a:t>; </a:t>
            </a:r>
          </a:p>
          <a:p>
            <a:r>
              <a:rPr lang="en-US" sz="2000" b="1" dirty="0">
                <a:solidFill>
                  <a:srgbClr val="000FD6"/>
                </a:solidFill>
                <a:effectLst/>
              </a:rPr>
              <a:t>public</a:t>
            </a:r>
            <a:r>
              <a:rPr lang="en-US" sz="2000" dirty="0"/>
              <a:t> </a:t>
            </a:r>
            <a:r>
              <a:rPr lang="en-US" sz="2000" b="1" dirty="0">
                <a:solidFill>
                  <a:srgbClr val="000FD6"/>
                </a:solidFill>
                <a:effectLst/>
              </a:rPr>
              <a:t>class</a:t>
            </a:r>
            <a:r>
              <a:rPr lang="en-US" sz="2000" dirty="0"/>
              <a:t> </a:t>
            </a:r>
            <a:r>
              <a:rPr lang="en-US" sz="2000" dirty="0" err="1"/>
              <a:t>RepeatAdditionQuiz</a:t>
            </a:r>
            <a:r>
              <a:rPr lang="en-US" sz="2000" dirty="0"/>
              <a:t> { </a:t>
            </a:r>
          </a:p>
          <a:p>
            <a:r>
              <a:rPr lang="en-US" sz="2000" b="1" dirty="0">
                <a:solidFill>
                  <a:srgbClr val="000FD6"/>
                </a:solidFill>
                <a:effectLst/>
              </a:rPr>
              <a:t>	public</a:t>
            </a:r>
            <a:r>
              <a:rPr lang="en-US" sz="2000" dirty="0"/>
              <a:t> </a:t>
            </a:r>
            <a:r>
              <a:rPr lang="en-US" sz="2000" b="1" dirty="0">
                <a:solidFill>
                  <a:srgbClr val="000FD6"/>
                </a:solidFill>
                <a:effectLst/>
              </a:rPr>
              <a:t>static</a:t>
            </a:r>
            <a:r>
              <a:rPr lang="en-US" sz="2000" dirty="0"/>
              <a:t> </a:t>
            </a:r>
            <a:r>
              <a:rPr lang="en-US" sz="2000" b="1" dirty="0">
                <a:solidFill>
                  <a:srgbClr val="000FD6"/>
                </a:solidFill>
                <a:effectLst/>
              </a:rPr>
              <a:t>void</a:t>
            </a:r>
            <a:r>
              <a:rPr lang="en-US" sz="2000" dirty="0"/>
              <a:t> main(String[] </a:t>
            </a:r>
            <a:r>
              <a:rPr lang="en-US" sz="2000" dirty="0" err="1"/>
              <a:t>args</a:t>
            </a:r>
            <a:r>
              <a:rPr lang="en-US" sz="2000" dirty="0"/>
              <a:t>) { </a:t>
            </a:r>
          </a:p>
          <a:p>
            <a:r>
              <a:rPr lang="en-US" sz="2000" b="1" dirty="0">
                <a:solidFill>
                  <a:srgbClr val="000FD6"/>
                </a:solidFill>
                <a:effectLst/>
              </a:rPr>
              <a:t>	</a:t>
            </a:r>
            <a:r>
              <a:rPr lang="en-US" sz="2000" b="1" dirty="0" err="1">
                <a:solidFill>
                  <a:srgbClr val="000FD6"/>
                </a:solidFill>
                <a:effectLst/>
              </a:rPr>
              <a:t>int</a:t>
            </a:r>
            <a:r>
              <a:rPr lang="en-US" sz="2000" dirty="0"/>
              <a:t> number1 = (</a:t>
            </a:r>
            <a:r>
              <a:rPr lang="en-US" sz="2000" b="1" dirty="0" err="1">
                <a:solidFill>
                  <a:srgbClr val="000FD6"/>
                </a:solidFill>
                <a:effectLst/>
              </a:rPr>
              <a:t>int</a:t>
            </a:r>
            <a:r>
              <a:rPr lang="en-US" sz="2000" dirty="0"/>
              <a:t>)(</a:t>
            </a:r>
            <a:r>
              <a:rPr lang="en-US" sz="2000" dirty="0" err="1"/>
              <a:t>Math.random</a:t>
            </a:r>
            <a:r>
              <a:rPr lang="en-US" sz="2000" dirty="0"/>
              <a:t>() * </a:t>
            </a:r>
            <a:r>
              <a:rPr lang="en-US" sz="2000" dirty="0">
                <a:solidFill>
                  <a:srgbClr val="007D9F"/>
                </a:solidFill>
                <a:effectLst/>
              </a:rPr>
              <a:t>10</a:t>
            </a:r>
            <a:r>
              <a:rPr lang="en-US" sz="2000" dirty="0"/>
              <a:t>); </a:t>
            </a:r>
          </a:p>
          <a:p>
            <a:r>
              <a:rPr lang="en-US" sz="2000" b="1" dirty="0">
                <a:solidFill>
                  <a:srgbClr val="000FD6"/>
                </a:solidFill>
                <a:effectLst/>
              </a:rPr>
              <a:t>	</a:t>
            </a:r>
            <a:r>
              <a:rPr lang="en-US" sz="2000" b="1" dirty="0" err="1">
                <a:solidFill>
                  <a:srgbClr val="000FD6"/>
                </a:solidFill>
                <a:effectLst/>
              </a:rPr>
              <a:t>int</a:t>
            </a:r>
            <a:r>
              <a:rPr lang="en-US" sz="2000" dirty="0"/>
              <a:t> number2 = (</a:t>
            </a:r>
            <a:r>
              <a:rPr lang="en-US" sz="2000" b="1" dirty="0" err="1">
                <a:solidFill>
                  <a:srgbClr val="000FD6"/>
                </a:solidFill>
                <a:effectLst/>
              </a:rPr>
              <a:t>int</a:t>
            </a:r>
            <a:r>
              <a:rPr lang="en-US" sz="2000" dirty="0"/>
              <a:t>)(</a:t>
            </a:r>
            <a:r>
              <a:rPr lang="en-US" sz="2000" dirty="0" err="1"/>
              <a:t>Math.random</a:t>
            </a:r>
            <a:r>
              <a:rPr lang="en-US" sz="2000" dirty="0"/>
              <a:t>() * </a:t>
            </a:r>
            <a:r>
              <a:rPr lang="en-US" sz="2000" dirty="0">
                <a:solidFill>
                  <a:srgbClr val="007D9F"/>
                </a:solidFill>
                <a:effectLst/>
              </a:rPr>
              <a:t>10</a:t>
            </a:r>
            <a:r>
              <a:rPr lang="en-US" sz="2000" dirty="0"/>
              <a:t>); </a:t>
            </a:r>
          </a:p>
          <a:p>
            <a:endParaRPr lang="en-US" sz="2000" dirty="0">
              <a:solidFill>
                <a:srgbClr val="005500"/>
              </a:solidFill>
              <a:effectLst/>
            </a:endParaRPr>
          </a:p>
          <a:p>
            <a:r>
              <a:rPr lang="en-US" sz="2000" dirty="0">
                <a:solidFill>
                  <a:srgbClr val="005500"/>
                </a:solidFill>
              </a:rPr>
              <a:t>	</a:t>
            </a:r>
            <a:r>
              <a:rPr lang="en-US" sz="2000" dirty="0">
                <a:solidFill>
                  <a:srgbClr val="005500"/>
                </a:solidFill>
                <a:effectLst/>
              </a:rPr>
              <a:t>// Create a Scanner</a:t>
            </a:r>
            <a:r>
              <a:rPr lang="en-US" sz="2000" dirty="0"/>
              <a:t> </a:t>
            </a:r>
          </a:p>
          <a:p>
            <a:r>
              <a:rPr lang="en-US" sz="2000" dirty="0"/>
              <a:t>	Scanner input = </a:t>
            </a:r>
            <a:r>
              <a:rPr lang="en-US" sz="2000" b="1" dirty="0">
                <a:solidFill>
                  <a:srgbClr val="000FD6"/>
                </a:solidFill>
                <a:effectLst/>
              </a:rPr>
              <a:t>new</a:t>
            </a:r>
            <a:r>
              <a:rPr lang="en-US" sz="2000" dirty="0"/>
              <a:t> Scanner(</a:t>
            </a:r>
            <a:r>
              <a:rPr lang="en-US" sz="2000" dirty="0" err="1"/>
              <a:t>System.in</a:t>
            </a:r>
            <a:r>
              <a:rPr lang="en-US" sz="2000" dirty="0"/>
              <a:t>); </a:t>
            </a:r>
          </a:p>
          <a:p>
            <a:r>
              <a:rPr lang="en-US" sz="2000" dirty="0"/>
              <a:t>	</a:t>
            </a:r>
            <a:r>
              <a:rPr lang="en-US" sz="2000" dirty="0" err="1"/>
              <a:t>System.out.print</a:t>
            </a:r>
            <a:r>
              <a:rPr lang="en-US" sz="2000" dirty="0"/>
              <a:t>( </a:t>
            </a:r>
            <a:r>
              <a:rPr lang="en-US" sz="2000" dirty="0">
                <a:solidFill>
                  <a:srgbClr val="007D9F"/>
                </a:solidFill>
                <a:effectLst/>
              </a:rPr>
              <a:t>"What is "</a:t>
            </a:r>
            <a:r>
              <a:rPr lang="en-US" sz="2000" dirty="0"/>
              <a:t> + number1 + </a:t>
            </a:r>
            <a:r>
              <a:rPr lang="en-US" sz="2000" dirty="0">
                <a:solidFill>
                  <a:srgbClr val="007D9F"/>
                </a:solidFill>
                <a:effectLst/>
              </a:rPr>
              <a:t>" + "</a:t>
            </a:r>
            <a:r>
              <a:rPr lang="en-US" sz="2000" dirty="0"/>
              <a:t> + number2 + </a:t>
            </a:r>
            <a:r>
              <a:rPr lang="en-US" sz="2000" dirty="0">
                <a:solidFill>
                  <a:srgbClr val="007D9F"/>
                </a:solidFill>
                <a:effectLst/>
              </a:rPr>
              <a:t>"? "</a:t>
            </a:r>
            <a:r>
              <a:rPr lang="en-US" sz="2000" dirty="0"/>
              <a:t>); </a:t>
            </a:r>
          </a:p>
          <a:p>
            <a:r>
              <a:rPr lang="en-US" sz="2000" b="1" dirty="0">
                <a:solidFill>
                  <a:srgbClr val="000FD6"/>
                </a:solidFill>
                <a:effectLst/>
              </a:rPr>
              <a:t>	</a:t>
            </a:r>
            <a:r>
              <a:rPr lang="en-US" sz="2000" b="1" dirty="0" err="1">
                <a:solidFill>
                  <a:srgbClr val="000FD6"/>
                </a:solidFill>
                <a:effectLst/>
              </a:rPr>
              <a:t>int</a:t>
            </a:r>
            <a:r>
              <a:rPr lang="en-US" sz="2000" dirty="0"/>
              <a:t> answer = </a:t>
            </a:r>
            <a:r>
              <a:rPr lang="en-US" sz="2000" dirty="0" err="1"/>
              <a:t>input.nextInt</a:t>
            </a:r>
            <a:r>
              <a:rPr lang="en-US" sz="2000" dirty="0"/>
              <a:t>(); </a:t>
            </a:r>
          </a:p>
          <a:p>
            <a:r>
              <a:rPr lang="en-US" sz="2000" b="1" dirty="0">
                <a:solidFill>
                  <a:srgbClr val="000FD6"/>
                </a:solidFill>
                <a:effectLst/>
              </a:rPr>
              <a:t>	</a:t>
            </a:r>
          </a:p>
          <a:p>
            <a:r>
              <a:rPr lang="en-US" sz="2000" b="1" dirty="0">
                <a:solidFill>
                  <a:srgbClr val="000FD6"/>
                </a:solidFill>
              </a:rPr>
              <a:t>	</a:t>
            </a:r>
            <a:r>
              <a:rPr lang="en-US" sz="2000" b="1" dirty="0">
                <a:solidFill>
                  <a:srgbClr val="000FD6"/>
                </a:solidFill>
                <a:effectLst/>
              </a:rPr>
              <a:t>while</a:t>
            </a:r>
            <a:r>
              <a:rPr lang="en-US" sz="2000" dirty="0"/>
              <a:t> (number1 + number2 != answer) { </a:t>
            </a:r>
          </a:p>
          <a:p>
            <a:r>
              <a:rPr lang="en-US" sz="2000" dirty="0"/>
              <a:t>		</a:t>
            </a:r>
            <a:r>
              <a:rPr lang="en-US" sz="2000" dirty="0" err="1"/>
              <a:t>System.out.print</a:t>
            </a:r>
            <a:r>
              <a:rPr lang="en-US" sz="2000" dirty="0"/>
              <a:t>(</a:t>
            </a:r>
            <a:r>
              <a:rPr lang="en-US" sz="2000" dirty="0">
                <a:solidFill>
                  <a:srgbClr val="007D9F"/>
                </a:solidFill>
                <a:effectLst/>
              </a:rPr>
              <a:t>"Wrong answer. Try again. What is "</a:t>
            </a:r>
            <a:r>
              <a:rPr lang="en-US" sz="2000" dirty="0"/>
              <a:t> +</a:t>
            </a:r>
          </a:p>
          <a:p>
            <a:r>
              <a:rPr lang="en-US" sz="2000" dirty="0"/>
              <a:t>		 number1 + </a:t>
            </a:r>
            <a:r>
              <a:rPr lang="en-US" sz="2000" dirty="0">
                <a:solidFill>
                  <a:srgbClr val="007D9F"/>
                </a:solidFill>
                <a:effectLst/>
              </a:rPr>
              <a:t>" + "</a:t>
            </a:r>
            <a:r>
              <a:rPr lang="en-US" sz="2000" dirty="0"/>
              <a:t> + number2 + </a:t>
            </a:r>
            <a:r>
              <a:rPr lang="en-US" sz="2000" dirty="0">
                <a:solidFill>
                  <a:srgbClr val="007D9F"/>
                </a:solidFill>
                <a:effectLst/>
              </a:rPr>
              <a:t>"? "</a:t>
            </a:r>
            <a:r>
              <a:rPr lang="en-US" sz="2000" dirty="0"/>
              <a:t>); </a:t>
            </a:r>
          </a:p>
          <a:p>
            <a:r>
              <a:rPr lang="en-US" sz="2000" dirty="0"/>
              <a:t>		answer = </a:t>
            </a:r>
            <a:r>
              <a:rPr lang="en-US" sz="2000" dirty="0" err="1"/>
              <a:t>input.nextInt</a:t>
            </a:r>
            <a:r>
              <a:rPr lang="en-US" sz="2000" dirty="0"/>
              <a:t>(); </a:t>
            </a:r>
          </a:p>
          <a:p>
            <a:r>
              <a:rPr lang="en-US" sz="2000" dirty="0"/>
              <a:t>	} </a:t>
            </a:r>
          </a:p>
          <a:p>
            <a:r>
              <a:rPr lang="en-US" sz="2000" dirty="0"/>
              <a:t>	</a:t>
            </a:r>
            <a:r>
              <a:rPr lang="en-US" sz="2000" dirty="0" err="1"/>
              <a:t>System.out.println</a:t>
            </a:r>
            <a:r>
              <a:rPr lang="en-US" sz="2000" dirty="0"/>
              <a:t>(</a:t>
            </a:r>
            <a:r>
              <a:rPr lang="en-US" sz="2000" dirty="0">
                <a:solidFill>
                  <a:srgbClr val="007D9F"/>
                </a:solidFill>
                <a:effectLst/>
              </a:rPr>
              <a:t>"You got it!"</a:t>
            </a:r>
            <a:r>
              <a:rPr lang="en-US" sz="2000" dirty="0"/>
              <a:t>); </a:t>
            </a:r>
          </a:p>
          <a:p>
            <a:r>
              <a:rPr lang="en-US" sz="2000" dirty="0"/>
              <a:t>	} </a:t>
            </a:r>
          </a:p>
          <a:p>
            <a:r>
              <a:rPr lang="en-US" sz="2000" dirty="0"/>
              <a:t>}</a:t>
            </a:r>
          </a:p>
        </p:txBody>
      </p:sp>
    </p:spTree>
    <p:extLst>
      <p:ext uri="{BB962C8B-B14F-4D97-AF65-F5344CB8AC3E}">
        <p14:creationId xmlns:p14="http://schemas.microsoft.com/office/powerpoint/2010/main" val="2297948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a:extLst>
              <a:ext uri="{FF2B5EF4-FFF2-40B4-BE49-F238E27FC236}">
                <a16:creationId xmlns:a16="http://schemas.microsoft.com/office/drawing/2014/main" id="{0E94F2D4-41AE-774C-857D-970F7A28078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37335606-E2A1-C046-A61E-92CA7CD49A91}" type="slidenum">
              <a:rPr lang="en-US" altLang="en-US" sz="1400"/>
              <a:pPr>
                <a:spcBef>
                  <a:spcPct val="0"/>
                </a:spcBef>
                <a:buClrTx/>
                <a:buSzTx/>
                <a:buFontTx/>
                <a:buNone/>
              </a:pPr>
              <a:t>6</a:t>
            </a:fld>
            <a:endParaRPr lang="en-US" altLang="en-US" sz="1400"/>
          </a:p>
        </p:txBody>
      </p:sp>
      <p:sp>
        <p:nvSpPr>
          <p:cNvPr id="22531" name="Rectangle 2">
            <a:extLst>
              <a:ext uri="{FF2B5EF4-FFF2-40B4-BE49-F238E27FC236}">
                <a16:creationId xmlns:a16="http://schemas.microsoft.com/office/drawing/2014/main" id="{D9196895-0A4F-7F46-9785-7E5A3131C416}"/>
              </a:ext>
            </a:extLst>
          </p:cNvPr>
          <p:cNvSpPr>
            <a:spLocks noGrp="1" noChangeArrowheads="1"/>
          </p:cNvSpPr>
          <p:nvPr>
            <p:ph type="title"/>
          </p:nvPr>
        </p:nvSpPr>
        <p:spPr>
          <a:xfrm>
            <a:off x="0" y="381000"/>
            <a:ext cx="9144000" cy="628650"/>
          </a:xfrm>
        </p:spPr>
        <p:txBody>
          <a:bodyPr/>
          <a:lstStyle/>
          <a:p>
            <a:r>
              <a:rPr lang="en-US" altLang="en-US" sz="3600"/>
              <a:t>Problem: An Advanced Math Learning Tool</a:t>
            </a:r>
            <a:r>
              <a:rPr lang="en-US" altLang="en-US" sz="4000"/>
              <a:t> </a:t>
            </a:r>
          </a:p>
        </p:txBody>
      </p:sp>
      <p:sp>
        <p:nvSpPr>
          <p:cNvPr id="22532" name="Rectangle 3">
            <a:extLst>
              <a:ext uri="{FF2B5EF4-FFF2-40B4-BE49-F238E27FC236}">
                <a16:creationId xmlns:a16="http://schemas.microsoft.com/office/drawing/2014/main" id="{F28B574D-E369-EA41-A957-DC32DC3AAC33}"/>
              </a:ext>
            </a:extLst>
          </p:cNvPr>
          <p:cNvSpPr>
            <a:spLocks noGrp="1" noChangeArrowheads="1"/>
          </p:cNvSpPr>
          <p:nvPr>
            <p:ph type="body" idx="1"/>
          </p:nvPr>
        </p:nvSpPr>
        <p:spPr>
          <a:xfrm>
            <a:off x="309563" y="1431925"/>
            <a:ext cx="8534400" cy="3187700"/>
          </a:xfrm>
        </p:spPr>
        <p:txBody>
          <a:bodyPr/>
          <a:lstStyle/>
          <a:p>
            <a:pPr marL="0" indent="0">
              <a:spcBef>
                <a:spcPct val="100000"/>
              </a:spcBef>
              <a:buFont typeface="Monotype Sorts" pitchFamily="2" charset="2"/>
              <a:buNone/>
            </a:pPr>
            <a:r>
              <a:rPr lang="en-US" altLang="en-US"/>
              <a:t>The Math subtraction learning tool program generates just one question for each run. You can use a loop to generate questions repeatedly. This example gives a program that generates five questions and reports the number of the correct answers after a student answers all five questions.</a:t>
            </a:r>
          </a:p>
        </p:txBody>
      </p:sp>
      <p:sp>
        <p:nvSpPr>
          <p:cNvPr id="22533" name="Rectangle 8">
            <a:hlinkClick r:id="rId2"/>
            <a:extLst>
              <a:ext uri="{FF2B5EF4-FFF2-40B4-BE49-F238E27FC236}">
                <a16:creationId xmlns:a16="http://schemas.microsoft.com/office/drawing/2014/main" id="{783D9185-B571-6244-B7A7-0AD7EA1CC7FF}"/>
              </a:ext>
            </a:extLst>
          </p:cNvPr>
          <p:cNvSpPr>
            <a:spLocks noChangeArrowheads="1"/>
          </p:cNvSpPr>
          <p:nvPr/>
        </p:nvSpPr>
        <p:spPr bwMode="auto">
          <a:xfrm>
            <a:off x="3957638" y="5586413"/>
            <a:ext cx="2649537"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SubtractionQuizLoop</a:t>
            </a:r>
            <a:endParaRPr lang="en-US" altLang="en-US" sz="2000" dirty="0"/>
          </a:p>
        </p:txBody>
      </p:sp>
      <p:sp>
        <p:nvSpPr>
          <p:cNvPr id="22534" name="AutoShape 10">
            <a:hlinkClick r:id="rId3" action="ppaction://program" highlightClick="1"/>
            <a:extLst>
              <a:ext uri="{FF2B5EF4-FFF2-40B4-BE49-F238E27FC236}">
                <a16:creationId xmlns:a16="http://schemas.microsoft.com/office/drawing/2014/main" id="{3E6C9CEE-033E-2645-8BB3-C4527A72CA5A}"/>
              </a:ext>
            </a:extLst>
          </p:cNvPr>
          <p:cNvSpPr>
            <a:spLocks noChangeArrowheads="1"/>
          </p:cNvSpPr>
          <p:nvPr/>
        </p:nvSpPr>
        <p:spPr bwMode="auto">
          <a:xfrm>
            <a:off x="6680200" y="5580063"/>
            <a:ext cx="1008063"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a:extLst>
              <a:ext uri="{FF2B5EF4-FFF2-40B4-BE49-F238E27FC236}">
                <a16:creationId xmlns:a16="http://schemas.microsoft.com/office/drawing/2014/main" id="{BA2BAC81-0E56-5142-81DC-DF58FB08751D}"/>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8B847A3D-2E00-CF47-9819-00356E8F03C7}" type="slidenum">
              <a:rPr lang="en-US" altLang="en-US" sz="1400"/>
              <a:pPr>
                <a:spcBef>
                  <a:spcPct val="0"/>
                </a:spcBef>
                <a:buClrTx/>
                <a:buSzTx/>
                <a:buFontTx/>
                <a:buNone/>
              </a:pPr>
              <a:t>7</a:t>
            </a:fld>
            <a:endParaRPr lang="en-US" altLang="en-US" sz="1400"/>
          </a:p>
        </p:txBody>
      </p:sp>
      <p:sp>
        <p:nvSpPr>
          <p:cNvPr id="23555" name="Rectangle 2">
            <a:extLst>
              <a:ext uri="{FF2B5EF4-FFF2-40B4-BE49-F238E27FC236}">
                <a16:creationId xmlns:a16="http://schemas.microsoft.com/office/drawing/2014/main" id="{A31D8494-2B90-C44C-AE85-9C278620E91B}"/>
              </a:ext>
            </a:extLst>
          </p:cNvPr>
          <p:cNvSpPr>
            <a:spLocks noGrp="1" noChangeArrowheads="1"/>
          </p:cNvSpPr>
          <p:nvPr>
            <p:ph type="title"/>
          </p:nvPr>
        </p:nvSpPr>
        <p:spPr>
          <a:xfrm>
            <a:off x="152400" y="228600"/>
            <a:ext cx="8763000" cy="895350"/>
          </a:xfrm>
        </p:spPr>
        <p:txBody>
          <a:bodyPr/>
          <a:lstStyle/>
          <a:p>
            <a:r>
              <a:rPr lang="en-US" altLang="en-US"/>
              <a:t>Ending a Loop with a Sentinel Value </a:t>
            </a:r>
          </a:p>
        </p:txBody>
      </p:sp>
      <p:sp>
        <p:nvSpPr>
          <p:cNvPr id="23556" name="Rectangle 3">
            <a:extLst>
              <a:ext uri="{FF2B5EF4-FFF2-40B4-BE49-F238E27FC236}">
                <a16:creationId xmlns:a16="http://schemas.microsoft.com/office/drawing/2014/main" id="{4335C503-1C93-1A48-964F-38249C7941A5}"/>
              </a:ext>
            </a:extLst>
          </p:cNvPr>
          <p:cNvSpPr>
            <a:spLocks noGrp="1" noChangeArrowheads="1"/>
          </p:cNvSpPr>
          <p:nvPr>
            <p:ph type="body" idx="1"/>
          </p:nvPr>
        </p:nvSpPr>
        <p:spPr>
          <a:xfrm>
            <a:off x="228600" y="1295400"/>
            <a:ext cx="8721725" cy="4092575"/>
          </a:xfrm>
        </p:spPr>
        <p:txBody>
          <a:bodyPr/>
          <a:lstStyle/>
          <a:p>
            <a:pPr marL="0" indent="0">
              <a:spcBef>
                <a:spcPct val="100000"/>
              </a:spcBef>
              <a:buFont typeface="Monotype Sorts" pitchFamily="2" charset="2"/>
              <a:buNone/>
            </a:pPr>
            <a:r>
              <a:rPr lang="en-US" altLang="en-US" dirty="0"/>
              <a:t>You may use an input value to signify the end of the loop. Such a value is known as a </a:t>
            </a:r>
            <a:r>
              <a:rPr lang="en-US" altLang="en-US" i="1" dirty="0"/>
              <a:t>sentinel value</a:t>
            </a:r>
            <a:r>
              <a:rPr lang="en-US" altLang="en-US" dirty="0"/>
              <a:t>. </a:t>
            </a:r>
          </a:p>
        </p:txBody>
      </p:sp>
      <p:sp>
        <p:nvSpPr>
          <p:cNvPr id="23557" name="Rectangle 7">
            <a:hlinkClick r:id="rId2"/>
            <a:extLst>
              <a:ext uri="{FF2B5EF4-FFF2-40B4-BE49-F238E27FC236}">
                <a16:creationId xmlns:a16="http://schemas.microsoft.com/office/drawing/2014/main" id="{EE3946B2-45CF-DE40-9097-03268DB4DB9B}"/>
              </a:ext>
            </a:extLst>
          </p:cNvPr>
          <p:cNvSpPr>
            <a:spLocks noChangeArrowheads="1"/>
          </p:cNvSpPr>
          <p:nvPr/>
        </p:nvSpPr>
        <p:spPr bwMode="auto">
          <a:xfrm>
            <a:off x="5302250" y="5541963"/>
            <a:ext cx="1839913" cy="381000"/>
          </a:xfrm>
          <a:prstGeom prst="rect">
            <a:avLst/>
          </a:prstGeom>
          <a:solidFill>
            <a:srgbClr val="92D050"/>
          </a:solidFill>
          <a:ln>
            <a:noFill/>
          </a:ln>
          <a:extLst>
            <a:ext uri="{91240B29-F687-4F45-9708-019B960494DF}">
              <a14:hiddenLine xmlns:a14="http://schemas.microsoft.com/office/drawing/2010/main" w="12700" algn="ctr">
                <a:solidFill>
                  <a:srgbClr val="000000"/>
                </a:solidFill>
                <a:round/>
                <a:headEnd type="none" w="sm" len="sm"/>
                <a:tailEnd type="none" w="sm" len="sm"/>
              </a14:hiddenLine>
            </a:ext>
          </a:extLst>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2000" dirty="0" err="1"/>
              <a:t>SentinelValue</a:t>
            </a:r>
            <a:endParaRPr lang="en-US" altLang="en-US" sz="2000" dirty="0"/>
          </a:p>
        </p:txBody>
      </p:sp>
      <p:sp>
        <p:nvSpPr>
          <p:cNvPr id="23558" name="AutoShape 10">
            <a:hlinkClick r:id="rId3" action="ppaction://program" highlightClick="1"/>
            <a:extLst>
              <a:ext uri="{FF2B5EF4-FFF2-40B4-BE49-F238E27FC236}">
                <a16:creationId xmlns:a16="http://schemas.microsoft.com/office/drawing/2014/main" id="{3BEB3520-9436-6143-B0C5-B86A86057E3E}"/>
              </a:ext>
            </a:extLst>
          </p:cNvPr>
          <p:cNvSpPr>
            <a:spLocks noChangeArrowheads="1"/>
          </p:cNvSpPr>
          <p:nvPr/>
        </p:nvSpPr>
        <p:spPr bwMode="auto">
          <a:xfrm>
            <a:off x="7331075" y="5541963"/>
            <a:ext cx="700088" cy="381000"/>
          </a:xfrm>
          <a:prstGeom prst="actionButtonBlank">
            <a:avLst/>
          </a:prstGeom>
          <a:solidFill>
            <a:srgbClr val="38A1BA"/>
          </a:solidFill>
          <a:ln>
            <a:noFill/>
          </a:ln>
          <a:effectLst>
            <a:prstShdw prst="shdw17" dist="17961" dir="2700000">
              <a:srgbClr val="226170"/>
            </a:prstShdw>
          </a:effectLst>
          <a:extLst>
            <a:ext uri="{91240B29-F687-4F45-9708-019B960494DF}">
              <a14:hiddenLine xmlns:a14="http://schemas.microsoft.com/office/drawing/2010/main" w="19050">
                <a:solidFill>
                  <a:schemeClr val="tx1"/>
                </a:solidFill>
                <a:miter lim="800000"/>
                <a:headEnd type="none" w="sm" len="sm"/>
                <a:tailEnd type="none" w="sm" len="sm"/>
              </a14:hiddenLine>
            </a:ext>
          </a:extLst>
        </p:spPr>
        <p:txBody>
          <a:bodyPr wrap="none" anchor="ct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lgn="ctr">
              <a:spcBef>
                <a:spcPct val="0"/>
              </a:spcBef>
              <a:buClrTx/>
              <a:buSzTx/>
              <a:buFontTx/>
              <a:buNone/>
            </a:pPr>
            <a:r>
              <a:rPr lang="en-US" altLang="en-US" sz="1800">
                <a:latin typeface="Book Antiqua" panose="02040602050305030304" pitchFamily="18" charset="0"/>
              </a:rPr>
              <a:t>Run</a:t>
            </a:r>
            <a:endParaRPr lang="en-US" altLang="en-US" sz="1800"/>
          </a:p>
        </p:txBody>
      </p:sp>
      <p:sp>
        <p:nvSpPr>
          <p:cNvPr id="2" name="Rectangle 1">
            <a:extLst>
              <a:ext uri="{FF2B5EF4-FFF2-40B4-BE49-F238E27FC236}">
                <a16:creationId xmlns:a16="http://schemas.microsoft.com/office/drawing/2014/main" id="{0B75F656-5BA1-2C49-BF98-A931C09E46AE}"/>
              </a:ext>
            </a:extLst>
          </p:cNvPr>
          <p:cNvSpPr/>
          <p:nvPr/>
        </p:nvSpPr>
        <p:spPr>
          <a:xfrm>
            <a:off x="228599" y="2353660"/>
            <a:ext cx="8915401" cy="3477875"/>
          </a:xfrm>
          <a:prstGeom prst="rect">
            <a:avLst/>
          </a:prstGeom>
        </p:spPr>
        <p:txBody>
          <a:bodyPr wrap="square">
            <a:spAutoFit/>
          </a:bodyPr>
          <a:lstStyle/>
          <a:p>
            <a:r>
              <a:rPr lang="en-US" sz="2000" dirty="0"/>
              <a:t>Scanner input = </a:t>
            </a:r>
            <a:r>
              <a:rPr lang="en-US" sz="2000" b="1" dirty="0">
                <a:solidFill>
                  <a:srgbClr val="000FD6"/>
                </a:solidFill>
                <a:effectLst/>
              </a:rPr>
              <a:t>new</a:t>
            </a:r>
            <a:r>
              <a:rPr lang="en-US" sz="2000" dirty="0"/>
              <a:t> Scanner(</a:t>
            </a:r>
            <a:r>
              <a:rPr lang="en-US" sz="2000" dirty="0" err="1"/>
              <a:t>System.in</a:t>
            </a:r>
            <a:r>
              <a:rPr lang="en-US" sz="2000" dirty="0"/>
              <a:t>); </a:t>
            </a:r>
          </a:p>
          <a:p>
            <a:r>
              <a:rPr lang="en-US" sz="2000" dirty="0">
                <a:solidFill>
                  <a:srgbClr val="005500"/>
                </a:solidFill>
                <a:effectLst/>
              </a:rPr>
              <a:t>// Read an initial data</a:t>
            </a:r>
            <a:r>
              <a:rPr lang="en-US" sz="2000" dirty="0"/>
              <a:t> </a:t>
            </a:r>
          </a:p>
          <a:p>
            <a:r>
              <a:rPr lang="en-US" sz="2000" dirty="0" err="1"/>
              <a:t>System.out.print</a:t>
            </a:r>
            <a:r>
              <a:rPr lang="en-US" sz="2000" dirty="0"/>
              <a:t>( </a:t>
            </a:r>
            <a:r>
              <a:rPr lang="en-US" sz="2000" dirty="0">
                <a:solidFill>
                  <a:srgbClr val="007D9F"/>
                </a:solidFill>
                <a:effectLst/>
              </a:rPr>
              <a:t>"Enter an integer (the input ends if it is 0): "</a:t>
            </a:r>
            <a:r>
              <a:rPr lang="en-US" sz="2000" dirty="0"/>
              <a:t>); </a:t>
            </a:r>
          </a:p>
          <a:p>
            <a:r>
              <a:rPr lang="en-US" sz="2000" b="1" dirty="0" err="1">
                <a:solidFill>
                  <a:srgbClr val="000FD6"/>
                </a:solidFill>
                <a:effectLst/>
              </a:rPr>
              <a:t>int</a:t>
            </a:r>
            <a:r>
              <a:rPr lang="en-US" sz="2000" dirty="0"/>
              <a:t> data = </a:t>
            </a:r>
            <a:r>
              <a:rPr lang="en-US" sz="2000" dirty="0" err="1"/>
              <a:t>input.nextInt</a:t>
            </a:r>
            <a:r>
              <a:rPr lang="en-US" sz="2000" dirty="0"/>
              <a:t>(); </a:t>
            </a:r>
          </a:p>
          <a:p>
            <a:r>
              <a:rPr lang="en-US" sz="2000" dirty="0">
                <a:solidFill>
                  <a:srgbClr val="005500"/>
                </a:solidFill>
                <a:effectLst/>
              </a:rPr>
              <a:t>// Keep reading data until the input is 0</a:t>
            </a:r>
            <a:r>
              <a:rPr lang="en-US" sz="2000" dirty="0"/>
              <a:t> </a:t>
            </a:r>
            <a:r>
              <a:rPr lang="en-US" sz="2000" b="1" dirty="0" err="1">
                <a:solidFill>
                  <a:srgbClr val="000FD6"/>
                </a:solidFill>
                <a:effectLst/>
              </a:rPr>
              <a:t>int</a:t>
            </a:r>
            <a:r>
              <a:rPr lang="en-US" sz="2000" dirty="0"/>
              <a:t> sum = </a:t>
            </a:r>
            <a:r>
              <a:rPr lang="en-US" sz="2000" dirty="0">
                <a:solidFill>
                  <a:srgbClr val="007D9F"/>
                </a:solidFill>
                <a:effectLst/>
              </a:rPr>
              <a:t>0</a:t>
            </a:r>
            <a:r>
              <a:rPr lang="en-US" sz="2000" dirty="0"/>
              <a:t>; </a:t>
            </a:r>
          </a:p>
          <a:p>
            <a:r>
              <a:rPr lang="en-US" sz="2000" b="1" dirty="0">
                <a:solidFill>
                  <a:srgbClr val="000FD6"/>
                </a:solidFill>
                <a:effectLst/>
              </a:rPr>
              <a:t>while</a:t>
            </a:r>
            <a:r>
              <a:rPr lang="en-US" sz="2000" dirty="0"/>
              <a:t> (data != </a:t>
            </a:r>
            <a:r>
              <a:rPr lang="en-US" sz="2000" dirty="0">
                <a:solidFill>
                  <a:srgbClr val="007D9F"/>
                </a:solidFill>
                <a:effectLst/>
              </a:rPr>
              <a:t>0</a:t>
            </a:r>
            <a:r>
              <a:rPr lang="en-US" sz="2000" dirty="0"/>
              <a:t>) { </a:t>
            </a:r>
          </a:p>
          <a:p>
            <a:r>
              <a:rPr lang="en-US" sz="2000" dirty="0"/>
              <a:t>	sum += data; </a:t>
            </a:r>
          </a:p>
          <a:p>
            <a:r>
              <a:rPr lang="en-US" sz="2000" dirty="0">
                <a:solidFill>
                  <a:srgbClr val="005500"/>
                </a:solidFill>
                <a:effectLst/>
              </a:rPr>
              <a:t>	// Read the next data</a:t>
            </a:r>
            <a:r>
              <a:rPr lang="en-US" sz="2000" dirty="0"/>
              <a:t> </a:t>
            </a:r>
          </a:p>
          <a:p>
            <a:r>
              <a:rPr lang="en-US" sz="2000" dirty="0"/>
              <a:t>	</a:t>
            </a:r>
            <a:r>
              <a:rPr lang="en-US" sz="2000" dirty="0" err="1"/>
              <a:t>System.out.print</a:t>
            </a:r>
            <a:r>
              <a:rPr lang="en-US" sz="2000" dirty="0"/>
              <a:t>( </a:t>
            </a:r>
            <a:r>
              <a:rPr lang="en-US" sz="2000" dirty="0">
                <a:solidFill>
                  <a:srgbClr val="007D9F"/>
                </a:solidFill>
                <a:effectLst/>
              </a:rPr>
              <a:t>"Enter an integer (the input ends if it is 0): "</a:t>
            </a:r>
            <a:r>
              <a:rPr lang="en-US" sz="2000" dirty="0"/>
              <a:t>); </a:t>
            </a:r>
          </a:p>
          <a:p>
            <a:r>
              <a:rPr lang="en-US" sz="2000" dirty="0"/>
              <a:t>	data = </a:t>
            </a:r>
            <a:r>
              <a:rPr lang="en-US" sz="2000" dirty="0" err="1"/>
              <a:t>input.nextInt</a:t>
            </a:r>
            <a:r>
              <a:rPr lang="en-US" sz="2000" dirty="0"/>
              <a:t>(); </a:t>
            </a:r>
          </a:p>
          <a:p>
            <a:r>
              <a:rPr lang="en-US" sz="20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a:extLst>
              <a:ext uri="{FF2B5EF4-FFF2-40B4-BE49-F238E27FC236}">
                <a16:creationId xmlns:a16="http://schemas.microsoft.com/office/drawing/2014/main" id="{EF20C4CD-E3F4-1145-A365-537514D96815}"/>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97927550-5896-5649-95B1-947EEF343025}" type="slidenum">
              <a:rPr lang="en-US" altLang="en-US" sz="1400"/>
              <a:pPr>
                <a:spcBef>
                  <a:spcPct val="0"/>
                </a:spcBef>
                <a:buClrTx/>
                <a:buSzTx/>
                <a:buFontTx/>
                <a:buNone/>
              </a:pPr>
              <a:t>8</a:t>
            </a:fld>
            <a:endParaRPr lang="en-US" altLang="en-US" sz="1400"/>
          </a:p>
        </p:txBody>
      </p:sp>
      <p:sp>
        <p:nvSpPr>
          <p:cNvPr id="24579" name="Rectangle 2">
            <a:extLst>
              <a:ext uri="{FF2B5EF4-FFF2-40B4-BE49-F238E27FC236}">
                <a16:creationId xmlns:a16="http://schemas.microsoft.com/office/drawing/2014/main" id="{B541052C-6AF5-FA4A-B732-68641FBA259B}"/>
              </a:ext>
            </a:extLst>
          </p:cNvPr>
          <p:cNvSpPr>
            <a:spLocks noGrp="1" noChangeArrowheads="1"/>
          </p:cNvSpPr>
          <p:nvPr>
            <p:ph type="title"/>
          </p:nvPr>
        </p:nvSpPr>
        <p:spPr>
          <a:xfrm>
            <a:off x="685800" y="76200"/>
            <a:ext cx="7772400" cy="685800"/>
          </a:xfrm>
        </p:spPr>
        <p:txBody>
          <a:bodyPr/>
          <a:lstStyle/>
          <a:p>
            <a:r>
              <a:rPr lang="en-US" altLang="en-US"/>
              <a:t>Caution</a:t>
            </a:r>
            <a:endParaRPr lang="en-US" altLang="en-US">
              <a:solidFill>
                <a:schemeClr val="tx1"/>
              </a:solidFill>
            </a:endParaRPr>
          </a:p>
        </p:txBody>
      </p:sp>
      <p:sp>
        <p:nvSpPr>
          <p:cNvPr id="24580" name="Rectangle 3">
            <a:extLst>
              <a:ext uri="{FF2B5EF4-FFF2-40B4-BE49-F238E27FC236}">
                <a16:creationId xmlns:a16="http://schemas.microsoft.com/office/drawing/2014/main" id="{32FF5F43-4695-BE42-8571-3140C2EF3D6C}"/>
              </a:ext>
            </a:extLst>
          </p:cNvPr>
          <p:cNvSpPr>
            <a:spLocks noGrp="1" noChangeArrowheads="1"/>
          </p:cNvSpPr>
          <p:nvPr>
            <p:ph type="body" idx="1"/>
          </p:nvPr>
        </p:nvSpPr>
        <p:spPr>
          <a:xfrm>
            <a:off x="304800" y="971550"/>
            <a:ext cx="8645525" cy="2495550"/>
          </a:xfrm>
        </p:spPr>
        <p:txBody>
          <a:bodyPr/>
          <a:lstStyle/>
          <a:p>
            <a:pPr marL="0" indent="0">
              <a:lnSpc>
                <a:spcPct val="90000"/>
              </a:lnSpc>
              <a:buFont typeface="Monotype Sorts" pitchFamily="2" charset="2"/>
              <a:buNone/>
            </a:pPr>
            <a:r>
              <a:rPr lang="en-US" altLang="en-US" sz="2900"/>
              <a:t>Don’t use floating-point values for equality checking in a loop control. Since floating-point values are approximations for some values, using them could result in imprecise counter values and inaccurate results. Consider the following code for computing 1 + 0.9 + 0.8 + ... + 0.1:</a:t>
            </a:r>
          </a:p>
        </p:txBody>
      </p:sp>
      <p:sp>
        <p:nvSpPr>
          <p:cNvPr id="24581" name="Rectangle 4">
            <a:extLst>
              <a:ext uri="{FF2B5EF4-FFF2-40B4-BE49-F238E27FC236}">
                <a16:creationId xmlns:a16="http://schemas.microsoft.com/office/drawing/2014/main" id="{A4442CE9-C031-6942-A191-F19CC8D1B014}"/>
              </a:ext>
            </a:extLst>
          </p:cNvPr>
          <p:cNvSpPr>
            <a:spLocks noChangeArrowheads="1"/>
          </p:cNvSpPr>
          <p:nvPr/>
        </p:nvSpPr>
        <p:spPr bwMode="auto">
          <a:xfrm>
            <a:off x="309563" y="3697288"/>
            <a:ext cx="8602662" cy="261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a:lnSpc>
                <a:spcPct val="80000"/>
              </a:lnSpc>
              <a:spcBef>
                <a:spcPct val="20000"/>
              </a:spcBef>
              <a:buClr>
                <a:schemeClr val="tx2"/>
              </a:buClr>
              <a:buSzPct val="75000"/>
              <a:buFont typeface="Monotype Sorts" pitchFamily="2" charset="2"/>
              <a:buNone/>
              <a:defRPr/>
            </a:pPr>
            <a:r>
              <a:rPr lang="en-US" sz="2900" b="1" dirty="0">
                <a:solidFill>
                  <a:schemeClr val="accent4"/>
                </a:solidFill>
                <a:cs typeface="+mn-cs"/>
              </a:rPr>
              <a:t>double</a:t>
            </a:r>
            <a:r>
              <a:rPr lang="en-US" sz="2900" dirty="0">
                <a:solidFill>
                  <a:schemeClr val="accent4"/>
                </a:solidFill>
                <a:cs typeface="+mn-cs"/>
              </a:rPr>
              <a:t> item = 1; </a:t>
            </a:r>
            <a:r>
              <a:rPr lang="en-US" sz="2900" b="1" dirty="0">
                <a:solidFill>
                  <a:schemeClr val="accent4"/>
                </a:solidFill>
                <a:cs typeface="+mn-cs"/>
              </a:rPr>
              <a:t>double</a:t>
            </a:r>
            <a:r>
              <a:rPr lang="en-US" sz="2900" dirty="0">
                <a:solidFill>
                  <a:schemeClr val="accent4"/>
                </a:solidFill>
                <a:cs typeface="+mn-cs"/>
              </a:rPr>
              <a:t> sum = 0;</a:t>
            </a:r>
            <a:endParaRPr lang="en-US" sz="2900" b="1" dirty="0">
              <a:solidFill>
                <a:schemeClr val="accent4"/>
              </a:solidFill>
              <a:cs typeface="+mn-cs"/>
            </a:endParaRPr>
          </a:p>
          <a:p>
            <a:pPr>
              <a:lnSpc>
                <a:spcPct val="80000"/>
              </a:lnSpc>
              <a:spcBef>
                <a:spcPct val="20000"/>
              </a:spcBef>
              <a:buClr>
                <a:schemeClr val="tx2"/>
              </a:buClr>
              <a:buSzPct val="75000"/>
              <a:buFont typeface="Monotype Sorts" pitchFamily="2" charset="2"/>
              <a:buNone/>
              <a:defRPr/>
            </a:pPr>
            <a:r>
              <a:rPr lang="en-US" sz="2900" b="1" dirty="0">
                <a:solidFill>
                  <a:schemeClr val="accent4"/>
                </a:solidFill>
                <a:cs typeface="+mn-cs"/>
              </a:rPr>
              <a:t>while</a:t>
            </a:r>
            <a:r>
              <a:rPr lang="en-US" sz="2900" dirty="0">
                <a:solidFill>
                  <a:schemeClr val="accent4"/>
                </a:solidFill>
                <a:cs typeface="+mn-cs"/>
              </a:rPr>
              <a:t> (item != 0) { // No guarantee item will be 0</a:t>
            </a:r>
          </a:p>
          <a:p>
            <a:pPr>
              <a:lnSpc>
                <a:spcPct val="80000"/>
              </a:lnSpc>
              <a:spcBef>
                <a:spcPct val="20000"/>
              </a:spcBef>
              <a:buClr>
                <a:schemeClr val="tx2"/>
              </a:buClr>
              <a:buSzPct val="75000"/>
              <a:buFont typeface="Monotype Sorts" pitchFamily="2" charset="2"/>
              <a:buNone/>
              <a:defRPr/>
            </a:pPr>
            <a:r>
              <a:rPr lang="en-US" sz="2900" dirty="0">
                <a:solidFill>
                  <a:schemeClr val="accent4"/>
                </a:solidFill>
                <a:cs typeface="+mn-cs"/>
              </a:rPr>
              <a:t>  sum += item;</a:t>
            </a:r>
          </a:p>
          <a:p>
            <a:pPr>
              <a:lnSpc>
                <a:spcPct val="80000"/>
              </a:lnSpc>
              <a:spcBef>
                <a:spcPct val="20000"/>
              </a:spcBef>
              <a:buClr>
                <a:schemeClr val="tx2"/>
              </a:buClr>
              <a:buSzPct val="75000"/>
              <a:buFont typeface="Monotype Sorts" pitchFamily="2" charset="2"/>
              <a:buNone/>
              <a:defRPr/>
            </a:pPr>
            <a:r>
              <a:rPr lang="en-US" sz="2900" dirty="0">
                <a:solidFill>
                  <a:schemeClr val="accent4"/>
                </a:solidFill>
                <a:cs typeface="+mn-cs"/>
              </a:rPr>
              <a:t>  item -= 0.1;</a:t>
            </a:r>
          </a:p>
          <a:p>
            <a:pPr>
              <a:lnSpc>
                <a:spcPct val="80000"/>
              </a:lnSpc>
              <a:spcBef>
                <a:spcPct val="20000"/>
              </a:spcBef>
              <a:buClr>
                <a:schemeClr val="tx2"/>
              </a:buClr>
              <a:buSzPct val="75000"/>
              <a:buFont typeface="Monotype Sorts" pitchFamily="2" charset="2"/>
              <a:buNone/>
              <a:defRPr/>
            </a:pPr>
            <a:r>
              <a:rPr lang="en-US" sz="2900" dirty="0">
                <a:solidFill>
                  <a:schemeClr val="accent4"/>
                </a:solidFill>
                <a:cs typeface="+mn-cs"/>
              </a:rPr>
              <a:t>}</a:t>
            </a:r>
          </a:p>
          <a:p>
            <a:pPr>
              <a:lnSpc>
                <a:spcPct val="80000"/>
              </a:lnSpc>
              <a:spcBef>
                <a:spcPct val="20000"/>
              </a:spcBef>
              <a:buClr>
                <a:schemeClr val="tx2"/>
              </a:buClr>
              <a:buSzPct val="75000"/>
              <a:buFont typeface="Monotype Sorts" pitchFamily="2" charset="2"/>
              <a:buNone/>
              <a:defRPr/>
            </a:pPr>
            <a:r>
              <a:rPr lang="en-US" sz="2900" dirty="0" err="1">
                <a:solidFill>
                  <a:schemeClr val="accent4"/>
                </a:solidFill>
                <a:cs typeface="+mn-cs"/>
              </a:rPr>
              <a:t>System.out.println</a:t>
            </a:r>
            <a:r>
              <a:rPr lang="en-US" sz="2900" dirty="0">
                <a:solidFill>
                  <a:schemeClr val="accent4"/>
                </a:solidFill>
                <a:cs typeface="+mn-cs"/>
              </a:rPr>
              <a:t>(sum);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4">
            <a:extLst>
              <a:ext uri="{FF2B5EF4-FFF2-40B4-BE49-F238E27FC236}">
                <a16:creationId xmlns:a16="http://schemas.microsoft.com/office/drawing/2014/main" id="{5DE5FFA2-58FD-EB41-B249-EB021B0BFAA7}"/>
              </a:ext>
            </a:extLst>
          </p:cNvPr>
          <p:cNvSpPr>
            <a:spLocks noGrp="1"/>
          </p:cNvSpPr>
          <p:nvPr>
            <p:ph type="sldNum" sz="quarter" idx="11"/>
          </p:nvPr>
        </p:nvSpPr>
        <p:spPr>
          <a:noFill/>
        </p:spPr>
        <p:txBody>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fld id="{20764771-95D6-5447-8816-A1329CE52E82}" type="slidenum">
              <a:rPr lang="en-US" altLang="en-US" sz="1400"/>
              <a:pPr>
                <a:spcBef>
                  <a:spcPct val="0"/>
                </a:spcBef>
                <a:buClrTx/>
                <a:buSzTx/>
                <a:buFontTx/>
                <a:buNone/>
              </a:pPr>
              <a:t>9</a:t>
            </a:fld>
            <a:endParaRPr lang="en-US" altLang="en-US" sz="1400"/>
          </a:p>
        </p:txBody>
      </p:sp>
      <p:sp>
        <p:nvSpPr>
          <p:cNvPr id="25603" name="Rectangle 2">
            <a:extLst>
              <a:ext uri="{FF2B5EF4-FFF2-40B4-BE49-F238E27FC236}">
                <a16:creationId xmlns:a16="http://schemas.microsoft.com/office/drawing/2014/main" id="{287A51F3-01E3-744E-B51A-4C9186BE6D68}"/>
              </a:ext>
            </a:extLst>
          </p:cNvPr>
          <p:cNvSpPr>
            <a:spLocks noGrp="1" noChangeArrowheads="1"/>
          </p:cNvSpPr>
          <p:nvPr>
            <p:ph type="title"/>
          </p:nvPr>
        </p:nvSpPr>
        <p:spPr>
          <a:xfrm>
            <a:off x="685800" y="0"/>
            <a:ext cx="7772400" cy="1428750"/>
          </a:xfrm>
        </p:spPr>
        <p:txBody>
          <a:bodyPr/>
          <a:lstStyle/>
          <a:p>
            <a:r>
              <a:rPr lang="en-US" altLang="en-US" sz="4200">
                <a:latin typeface="Courier New" panose="02070309020205020404" pitchFamily="49" charset="0"/>
              </a:rPr>
              <a:t>do-while</a:t>
            </a:r>
            <a:r>
              <a:rPr lang="en-US" altLang="en-US"/>
              <a:t> Loop</a:t>
            </a:r>
            <a:endParaRPr lang="en-US" altLang="en-US">
              <a:solidFill>
                <a:schemeClr val="tx1"/>
              </a:solidFill>
            </a:endParaRPr>
          </a:p>
        </p:txBody>
      </p:sp>
      <p:sp>
        <p:nvSpPr>
          <p:cNvPr id="25604" name="Rectangle 12">
            <a:extLst>
              <a:ext uri="{FF2B5EF4-FFF2-40B4-BE49-F238E27FC236}">
                <a16:creationId xmlns:a16="http://schemas.microsoft.com/office/drawing/2014/main" id="{66643663-CD06-C741-8AFD-42C3694BA62D}"/>
              </a:ext>
            </a:extLst>
          </p:cNvPr>
          <p:cNvSpPr>
            <a:spLocks noChangeArrowheads="1"/>
          </p:cNvSpPr>
          <p:nvPr/>
        </p:nvSpPr>
        <p:spPr bwMode="auto">
          <a:xfrm>
            <a:off x="3455988" y="2228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05" name="Rectangle 13">
            <a:extLst>
              <a:ext uri="{FF2B5EF4-FFF2-40B4-BE49-F238E27FC236}">
                <a16:creationId xmlns:a16="http://schemas.microsoft.com/office/drawing/2014/main" id="{F2AFC82F-4C53-4E44-8CB9-D587CA390ED2}"/>
              </a:ext>
            </a:extLst>
          </p:cNvPr>
          <p:cNvSpPr>
            <a:spLocks noChangeArrowheads="1"/>
          </p:cNvSpPr>
          <p:nvPr/>
        </p:nvSpPr>
        <p:spPr bwMode="auto">
          <a:xfrm>
            <a:off x="152400" y="3810000"/>
            <a:ext cx="7315200" cy="212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Clr>
                <a:schemeClr val="tx2"/>
              </a:buClr>
              <a:buSzPct val="75000"/>
              <a:buFont typeface="Monotype Sorts" pitchFamily="2" charset="2"/>
              <a:buNone/>
              <a:defRPr/>
            </a:pPr>
            <a:r>
              <a:rPr lang="en-US" b="1" dirty="0">
                <a:solidFill>
                  <a:schemeClr val="accent4"/>
                </a:solidFill>
                <a:latin typeface="Courier New" pitchFamily="49" charset="0"/>
                <a:cs typeface="+mn-cs"/>
              </a:rPr>
              <a:t>do {</a:t>
            </a:r>
          </a:p>
          <a:p>
            <a:pPr>
              <a:spcBef>
                <a:spcPct val="50000"/>
              </a:spcBef>
              <a:buClr>
                <a:schemeClr val="tx2"/>
              </a:buClr>
              <a:buSzPct val="75000"/>
              <a:buFont typeface="Monotype Sorts" pitchFamily="2" charset="2"/>
              <a:buNone/>
              <a:defRPr/>
            </a:pPr>
            <a:r>
              <a:rPr lang="en-US" b="1" dirty="0">
                <a:solidFill>
                  <a:schemeClr val="accent4"/>
                </a:solidFill>
                <a:latin typeface="Courier New" pitchFamily="49" charset="0"/>
                <a:cs typeface="+mn-cs"/>
              </a:rPr>
              <a:t>  // Loop body;</a:t>
            </a:r>
          </a:p>
          <a:p>
            <a:pPr>
              <a:spcBef>
                <a:spcPct val="50000"/>
              </a:spcBef>
              <a:buClr>
                <a:schemeClr val="tx2"/>
              </a:buClr>
              <a:buSzPct val="75000"/>
              <a:buFont typeface="Monotype Sorts" pitchFamily="2" charset="2"/>
              <a:buNone/>
              <a:defRPr/>
            </a:pPr>
            <a:r>
              <a:rPr lang="en-US" b="1" dirty="0">
                <a:solidFill>
                  <a:schemeClr val="accent4"/>
                </a:solidFill>
                <a:latin typeface="Courier New" pitchFamily="49" charset="0"/>
                <a:cs typeface="+mn-cs"/>
              </a:rPr>
              <a:t>  Statement(s);</a:t>
            </a:r>
          </a:p>
          <a:p>
            <a:pPr>
              <a:spcBef>
                <a:spcPct val="50000"/>
              </a:spcBef>
              <a:buClr>
                <a:schemeClr val="tx2"/>
              </a:buClr>
              <a:buSzPct val="75000"/>
              <a:buFont typeface="Monotype Sorts" pitchFamily="2" charset="2"/>
              <a:buNone/>
              <a:defRPr/>
            </a:pPr>
            <a:r>
              <a:rPr lang="en-US" b="1" dirty="0">
                <a:solidFill>
                  <a:schemeClr val="accent4"/>
                </a:solidFill>
                <a:latin typeface="Courier New" pitchFamily="49" charset="0"/>
                <a:cs typeface="+mn-cs"/>
              </a:rPr>
              <a:t>} while (loop-continuation-condition);</a:t>
            </a:r>
          </a:p>
        </p:txBody>
      </p:sp>
      <p:sp>
        <p:nvSpPr>
          <p:cNvPr id="25606" name="Rectangle 15">
            <a:extLst>
              <a:ext uri="{FF2B5EF4-FFF2-40B4-BE49-F238E27FC236}">
                <a16:creationId xmlns:a16="http://schemas.microsoft.com/office/drawing/2014/main" id="{CFCEDB6E-EA8F-7D45-9E9F-E2F788A43F01}"/>
              </a:ext>
            </a:extLst>
          </p:cNvPr>
          <p:cNvSpPr>
            <a:spLocks noChangeArrowheads="1"/>
          </p:cNvSpPr>
          <p:nvPr/>
        </p:nvSpPr>
        <p:spPr bwMode="auto">
          <a:xfrm>
            <a:off x="3667125" y="23002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sp>
        <p:nvSpPr>
          <p:cNvPr id="25607" name="Rectangle 19">
            <a:extLst>
              <a:ext uri="{FF2B5EF4-FFF2-40B4-BE49-F238E27FC236}">
                <a16:creationId xmlns:a16="http://schemas.microsoft.com/office/drawing/2014/main" id="{BAF3AFB1-4B61-9C4C-9D04-192205F31BDF}"/>
              </a:ext>
            </a:extLst>
          </p:cNvPr>
          <p:cNvSpPr>
            <a:spLocks noChangeArrowheads="1"/>
          </p:cNvSpPr>
          <p:nvPr/>
        </p:nvSpPr>
        <p:spPr bwMode="auto">
          <a:xfrm>
            <a:off x="3667125" y="24193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tx2"/>
              </a:buClr>
              <a:buSzPct val="75000"/>
              <a:buFont typeface="Monotype Sorts" pitchFamily="2" charset="2"/>
              <a:buChar char="F"/>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accent2"/>
              </a:buClr>
              <a:buSzPct val="65000"/>
              <a:buFont typeface="Monotype Sorts" pitchFamily="2" charset="2"/>
              <a:buChar char="u"/>
              <a:defRPr sz="2400">
                <a:solidFill>
                  <a:schemeClr val="tx1"/>
                </a:solidFill>
                <a:latin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defRPr>
            </a:lvl4pPr>
            <a:lvl5pPr marL="2057400" indent="-228600">
              <a:spcBef>
                <a:spcPct val="20000"/>
              </a:spcBef>
              <a:buClr>
                <a:schemeClr val="tx2"/>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Times New Roman" panose="02020603050405020304" pitchFamily="18" charset="0"/>
              </a:defRPr>
            </a:lvl9pPr>
          </a:lstStyle>
          <a:p>
            <a:pPr>
              <a:spcBef>
                <a:spcPct val="0"/>
              </a:spcBef>
              <a:buClrTx/>
              <a:buSzTx/>
              <a:buFontTx/>
              <a:buNone/>
            </a:pPr>
            <a:endParaRPr lang="en-US" altLang="en-US" sz="2400"/>
          </a:p>
        </p:txBody>
      </p:sp>
      <p:pic>
        <p:nvPicPr>
          <p:cNvPr id="25608" name="Picture 9">
            <a:extLst>
              <a:ext uri="{FF2B5EF4-FFF2-40B4-BE49-F238E27FC236}">
                <a16:creationId xmlns:a16="http://schemas.microsoft.com/office/drawing/2014/main" id="{F0A46F75-577A-0C42-A125-A71585B7163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2250" y="1123950"/>
            <a:ext cx="3028950" cy="4170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pic>
    </p:spTree>
  </p:cSld>
  <p:clrMapOvr>
    <a:masterClrMapping/>
  </p:clrMapOvr>
</p:sld>
</file>

<file path=ppt/theme/theme1.xml><?xml version="1.0" encoding="utf-8"?>
<a:theme xmlns:a="http://schemas.openxmlformats.org/drawingml/2006/main" name="International">
  <a:themeElements>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fontScheme name="Internat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International 1">
        <a:dk1>
          <a:srgbClr val="000000"/>
        </a:dk1>
        <a:lt1>
          <a:srgbClr val="FFFFFF"/>
        </a:lt1>
        <a:dk2>
          <a:srgbClr val="0000FF"/>
        </a:dk2>
        <a:lt2>
          <a:srgbClr val="FFFF99"/>
        </a:lt2>
        <a:accent1>
          <a:srgbClr val="009966"/>
        </a:accent1>
        <a:accent2>
          <a:srgbClr val="00CCCC"/>
        </a:accent2>
        <a:accent3>
          <a:srgbClr val="AAAAFF"/>
        </a:accent3>
        <a:accent4>
          <a:srgbClr val="DADADA"/>
        </a:accent4>
        <a:accent5>
          <a:srgbClr val="AACAB8"/>
        </a:accent5>
        <a:accent6>
          <a:srgbClr val="00B9B9"/>
        </a:accent6>
        <a:hlink>
          <a:srgbClr val="000080"/>
        </a:hlink>
        <a:folHlink>
          <a:srgbClr val="9999FF"/>
        </a:folHlink>
      </a:clrScheme>
      <a:clrMap bg1="dk2" tx1="lt1" bg2="dk1" tx2="lt2" accent1="accent1" accent2="accent2" accent3="accent3" accent4="accent4" accent5="accent5" accent6="accent6" hlink="hlink" folHlink="folHlink"/>
    </a:extraClrScheme>
    <a:extraClrScheme>
      <a:clrScheme name="International 2">
        <a:dk1>
          <a:srgbClr val="000000"/>
        </a:dk1>
        <a:lt1>
          <a:srgbClr val="FFFFFF"/>
        </a:lt1>
        <a:dk2>
          <a:srgbClr val="000080"/>
        </a:dk2>
        <a:lt2>
          <a:srgbClr val="003399"/>
        </a:lt2>
        <a:accent1>
          <a:srgbClr val="9999FF"/>
        </a:accent1>
        <a:accent2>
          <a:srgbClr val="FF99FF"/>
        </a:accent2>
        <a:accent3>
          <a:srgbClr val="FFFFFF"/>
        </a:accent3>
        <a:accent4>
          <a:srgbClr val="000000"/>
        </a:accent4>
        <a:accent5>
          <a:srgbClr val="CACAFF"/>
        </a:accent5>
        <a:accent6>
          <a:srgbClr val="E78AE7"/>
        </a:accent6>
        <a:hlink>
          <a:srgbClr val="85ADFF"/>
        </a:hlink>
        <a:folHlink>
          <a:srgbClr val="00CCCC"/>
        </a:folHlink>
      </a:clrScheme>
      <a:clrMap bg1="lt1" tx1="dk1" bg2="lt2" tx2="dk2" accent1="accent1" accent2="accent2" accent3="accent3" accent4="accent4" accent5="accent5" accent6="accent6" hlink="hlink" folHlink="folHlink"/>
    </a:extraClrScheme>
    <a:extraClrScheme>
      <a:clrScheme name="International 3">
        <a:dk1>
          <a:srgbClr val="000000"/>
        </a:dk1>
        <a:lt1>
          <a:srgbClr val="FFFFFF"/>
        </a:lt1>
        <a:dk2>
          <a:srgbClr val="000000"/>
        </a:dk2>
        <a:lt2>
          <a:srgbClr val="5F5F5F"/>
        </a:lt2>
        <a:accent1>
          <a:srgbClr val="CBCBCB"/>
        </a:accent1>
        <a:accent2>
          <a:srgbClr val="969696"/>
        </a:accent2>
        <a:accent3>
          <a:srgbClr val="FFFFFF"/>
        </a:accent3>
        <a:accent4>
          <a:srgbClr val="000000"/>
        </a:accent4>
        <a:accent5>
          <a:srgbClr val="E2E2E2"/>
        </a:accent5>
        <a:accent6>
          <a:srgbClr val="878787"/>
        </a:accent6>
        <a:hlink>
          <a:srgbClr val="DDDDDD"/>
        </a:hlink>
        <a:folHlink>
          <a:srgbClr val="EAEAE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C:\MSOffice\Templates\Presentation Designs\International.pot</Template>
  <TotalTime>19419</TotalTime>
  <Words>1254</Words>
  <Application>Microsoft Macintosh PowerPoint</Application>
  <PresentationFormat>On-screen Show (4:3)</PresentationFormat>
  <Paragraphs>204</Paragraphs>
  <Slides>21</Slides>
  <Notes>0</Notes>
  <HiddenSlides>0</HiddenSlides>
  <MMClips>0</MMClips>
  <ScaleCrop>false</ScaleCrop>
  <HeadingPairs>
    <vt:vector size="10" baseType="variant">
      <vt:variant>
        <vt:lpstr>Fonts Used</vt:lpstr>
      </vt:variant>
      <vt:variant>
        <vt:i4>9</vt:i4>
      </vt:variant>
      <vt:variant>
        <vt:lpstr>Theme</vt:lpstr>
      </vt:variant>
      <vt:variant>
        <vt:i4>1</vt:i4>
      </vt:variant>
      <vt:variant>
        <vt:lpstr>Embedded OLE Servers</vt:lpstr>
      </vt:variant>
      <vt:variant>
        <vt:i4>2</vt:i4>
      </vt:variant>
      <vt:variant>
        <vt:lpstr>Slide Titles</vt:lpstr>
      </vt:variant>
      <vt:variant>
        <vt:i4>21</vt:i4>
      </vt:variant>
      <vt:variant>
        <vt:lpstr>Custom Shows</vt:lpstr>
      </vt:variant>
      <vt:variant>
        <vt:i4>1</vt:i4>
      </vt:variant>
    </vt:vector>
  </HeadingPairs>
  <TitlesOfParts>
    <vt:vector size="34" baseType="lpstr">
      <vt:lpstr>Times New Roman</vt:lpstr>
      <vt:lpstr>Arial</vt:lpstr>
      <vt:lpstr>Monotype Sorts</vt:lpstr>
      <vt:lpstr>Courier New</vt:lpstr>
      <vt:lpstr>Wingdings</vt:lpstr>
      <vt:lpstr>Forte</vt:lpstr>
      <vt:lpstr>Book Antiqua</vt:lpstr>
      <vt:lpstr>Symbol</vt:lpstr>
      <vt:lpstr>Courier</vt:lpstr>
      <vt:lpstr>International</vt:lpstr>
      <vt:lpstr>Picture</vt:lpstr>
      <vt:lpstr>Equation</vt:lpstr>
      <vt:lpstr>Chapter 5 Loops</vt:lpstr>
      <vt:lpstr>while Loop Flow Chart</vt:lpstr>
      <vt:lpstr>Trace while Loop</vt:lpstr>
      <vt:lpstr>Problem: Repeat Addition Until Correct</vt:lpstr>
      <vt:lpstr>PowerPoint Presentation</vt:lpstr>
      <vt:lpstr>Problem: An Advanced Math Learning Tool </vt:lpstr>
      <vt:lpstr>Ending a Loop with a Sentinel Value </vt:lpstr>
      <vt:lpstr>Caution</vt:lpstr>
      <vt:lpstr>do-while Loop</vt:lpstr>
      <vt:lpstr>for Loops</vt:lpstr>
      <vt:lpstr>Trace for Loop</vt:lpstr>
      <vt:lpstr>Note</vt:lpstr>
      <vt:lpstr>Note</vt:lpstr>
      <vt:lpstr>Caution</vt:lpstr>
      <vt:lpstr>Caution, cont.</vt:lpstr>
      <vt:lpstr>Problem: Finding the Greatest Common Divisor </vt:lpstr>
      <vt:lpstr>Case Study:  Converting Decimals to Hexadecimals</vt:lpstr>
      <vt:lpstr>break</vt:lpstr>
      <vt:lpstr>continue</vt:lpstr>
      <vt:lpstr>Problem: Checking Palindrome</vt:lpstr>
      <vt:lpstr>Problem: Displaying Prime Numbers</vt:lpstr>
      <vt:lpstr>Custom Show 1</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 Control Methods</dc:title>
  <dc:creator>Y. Daniel Liang</dc:creator>
  <cp:lastModifiedBy>Bassem S Sayrafi</cp:lastModifiedBy>
  <cp:revision>255</cp:revision>
  <cp:lastPrinted>1998-02-04T21:16:15Z</cp:lastPrinted>
  <dcterms:created xsi:type="dcterms:W3CDTF">1995-06-10T17:31:50Z</dcterms:created>
  <dcterms:modified xsi:type="dcterms:W3CDTF">2019-09-08T09:40:42Z</dcterms:modified>
</cp:coreProperties>
</file>