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sldIdLst>
    <p:sldId id="326" r:id="rId2"/>
    <p:sldId id="309" r:id="rId3"/>
    <p:sldId id="374" r:id="rId4"/>
    <p:sldId id="368" r:id="rId5"/>
    <p:sldId id="406" r:id="rId6"/>
    <p:sldId id="393" r:id="rId7"/>
    <p:sldId id="331" r:id="rId8"/>
    <p:sldId id="308" r:id="rId9"/>
    <p:sldId id="310" r:id="rId10"/>
    <p:sldId id="327" r:id="rId11"/>
    <p:sldId id="383" r:id="rId12"/>
    <p:sldId id="361" r:id="rId13"/>
    <p:sldId id="362" r:id="rId14"/>
    <p:sldId id="340" r:id="rId15"/>
    <p:sldId id="341" r:id="rId16"/>
    <p:sldId id="342" r:id="rId17"/>
    <p:sldId id="404" r:id="rId18"/>
    <p:sldId id="401" r:id="rId19"/>
    <p:sldId id="402" r:id="rId20"/>
    <p:sldId id="405" r:id="rId21"/>
    <p:sldId id="344" r:id="rId22"/>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94631" autoAdjust="0"/>
  </p:normalViewPr>
  <p:slideViewPr>
    <p:cSldViewPr>
      <p:cViewPr varScale="1">
        <p:scale>
          <a:sx n="97" d="100"/>
          <a:sy n="97" d="100"/>
        </p:scale>
        <p:origin x="1392" y="184"/>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419"/>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4" name="Rectangle 34">
            <a:extLst>
              <a:ext uri="{FF2B5EF4-FFF2-40B4-BE49-F238E27FC236}">
                <a16:creationId xmlns:a16="http://schemas.microsoft.com/office/drawing/2014/main" id="{44011FC9-A651-4946-A86D-FE96C5E19817}"/>
              </a:ext>
            </a:extLst>
          </p:cNvPr>
          <p:cNvSpPr>
            <a:spLocks noGrp="1" noChangeArrowheads="1"/>
          </p:cNvSpPr>
          <p:nvPr>
            <p:ph type="dt" sz="quarter" idx="10"/>
          </p:nvPr>
        </p:nvSpPr>
        <p:spPr/>
        <p:txBody>
          <a:bodyPr/>
          <a:lstStyle>
            <a:lvl1pPr>
              <a:defRPr/>
            </a:lvl1pPr>
          </a:lstStyle>
          <a:p>
            <a:pPr>
              <a:defRPr/>
            </a:pPr>
            <a:endParaRPr lang="en-US"/>
          </a:p>
        </p:txBody>
      </p:sp>
      <p:sp>
        <p:nvSpPr>
          <p:cNvPr id="35" name="Rectangle 35">
            <a:extLst>
              <a:ext uri="{FF2B5EF4-FFF2-40B4-BE49-F238E27FC236}">
                <a16:creationId xmlns:a16="http://schemas.microsoft.com/office/drawing/2014/main" id="{EA8C3E57-42A7-A74B-A69A-3CC72C31B489}"/>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r>
              <a:rPr lang="en-US"/>
              <a:t>Liang, Introduction to Java Programming, Eleventh Edition, (c) 2017 Pearson Education, Inc. All rights reserved. </a:t>
            </a:r>
          </a:p>
        </p:txBody>
      </p:sp>
      <p:sp>
        <p:nvSpPr>
          <p:cNvPr id="36" name="Rectangle 36">
            <a:extLst>
              <a:ext uri="{FF2B5EF4-FFF2-40B4-BE49-F238E27FC236}">
                <a16:creationId xmlns:a16="http://schemas.microsoft.com/office/drawing/2014/main" id="{3D0D7E58-2E79-7F41-8130-FE6103C7AA36}"/>
              </a:ext>
            </a:extLst>
          </p:cNvPr>
          <p:cNvSpPr>
            <a:spLocks noGrp="1" noChangeArrowheads="1"/>
          </p:cNvSpPr>
          <p:nvPr>
            <p:ph type="sldNum" sz="quarter" idx="12"/>
          </p:nvPr>
        </p:nvSpPr>
        <p:spPr>
          <a:xfrm>
            <a:off x="6553200" y="6400800"/>
            <a:ext cx="1905000" cy="457200"/>
          </a:xfrm>
        </p:spPr>
        <p:txBody>
          <a:bodyPr/>
          <a:lstStyle>
            <a:lvl1pPr>
              <a:defRPr smtClean="0"/>
            </a:lvl1pPr>
          </a:lstStyle>
          <a:p>
            <a:pPr>
              <a:defRPr/>
            </a:pPr>
            <a:fld id="{26BBED6C-222D-7D4C-B043-7D322A71EB77}" type="slidenum">
              <a:rPr lang="en-US" altLang="en-US"/>
              <a:pPr>
                <a:defRPr/>
              </a:pPr>
              <a:t>‹#›</a:t>
            </a:fld>
            <a:endParaRPr lang="en-US" altLang="en-US"/>
          </a:p>
        </p:txBody>
      </p:sp>
    </p:spTree>
    <p:extLst>
      <p:ext uri="{BB962C8B-B14F-4D97-AF65-F5344CB8AC3E}">
        <p14:creationId xmlns:p14="http://schemas.microsoft.com/office/powerpoint/2010/main" val="315029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81AB75F8-DAB6-E44C-AA3E-BB1DCEE0C6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472B69F5-586F-9D4E-AB02-EEC6F11870E2}"/>
              </a:ext>
            </a:extLst>
          </p:cNvPr>
          <p:cNvSpPr>
            <a:spLocks noGrp="1" noChangeArrowheads="1"/>
          </p:cNvSpPr>
          <p:nvPr>
            <p:ph type="sldNum" sz="quarter" idx="11"/>
          </p:nvPr>
        </p:nvSpPr>
        <p:spPr>
          <a:ln/>
        </p:spPr>
        <p:txBody>
          <a:bodyPr/>
          <a:lstStyle>
            <a:lvl1pPr>
              <a:defRPr/>
            </a:lvl1pPr>
          </a:lstStyle>
          <a:p>
            <a:pPr>
              <a:defRPr/>
            </a:pPr>
            <a:fld id="{D9A4F8A8-F9C3-8643-8CF4-198E5B71AA6C}" type="slidenum">
              <a:rPr lang="en-US" altLang="en-US"/>
              <a:pPr>
                <a:defRPr/>
              </a:pPr>
              <a:t>‹#›</a:t>
            </a:fld>
            <a:endParaRPr lang="en-US" altLang="en-US"/>
          </a:p>
        </p:txBody>
      </p:sp>
    </p:spTree>
    <p:extLst>
      <p:ext uri="{BB962C8B-B14F-4D97-AF65-F5344CB8AC3E}">
        <p14:creationId xmlns:p14="http://schemas.microsoft.com/office/powerpoint/2010/main" val="2766403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3BC914E1-F95C-2243-ADD1-8BE2679FD00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8392A02D-29A2-6A45-BB0A-7C3BEF254F3C}"/>
              </a:ext>
            </a:extLst>
          </p:cNvPr>
          <p:cNvSpPr>
            <a:spLocks noGrp="1" noChangeArrowheads="1"/>
          </p:cNvSpPr>
          <p:nvPr>
            <p:ph type="sldNum" sz="quarter" idx="11"/>
          </p:nvPr>
        </p:nvSpPr>
        <p:spPr>
          <a:ln/>
        </p:spPr>
        <p:txBody>
          <a:bodyPr/>
          <a:lstStyle>
            <a:lvl1pPr>
              <a:defRPr/>
            </a:lvl1pPr>
          </a:lstStyle>
          <a:p>
            <a:pPr>
              <a:defRPr/>
            </a:pPr>
            <a:fld id="{2EAFDFFB-EBA5-B042-9AE2-2378D216CAE4}" type="slidenum">
              <a:rPr lang="en-US" altLang="en-US"/>
              <a:pPr>
                <a:defRPr/>
              </a:pPr>
              <a:t>‹#›</a:t>
            </a:fld>
            <a:endParaRPr lang="en-US" altLang="en-US"/>
          </a:p>
        </p:txBody>
      </p:sp>
    </p:spTree>
    <p:extLst>
      <p:ext uri="{BB962C8B-B14F-4D97-AF65-F5344CB8AC3E}">
        <p14:creationId xmlns:p14="http://schemas.microsoft.com/office/powerpoint/2010/main" val="120188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FE0D14A1-85A6-4740-BB80-4DA625098B8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9818ED6E-C1ED-8C45-8325-D68985277071}"/>
              </a:ext>
            </a:extLst>
          </p:cNvPr>
          <p:cNvSpPr>
            <a:spLocks noGrp="1" noChangeArrowheads="1"/>
          </p:cNvSpPr>
          <p:nvPr>
            <p:ph type="sldNum" sz="quarter" idx="11"/>
          </p:nvPr>
        </p:nvSpPr>
        <p:spPr>
          <a:ln/>
        </p:spPr>
        <p:txBody>
          <a:bodyPr/>
          <a:lstStyle>
            <a:lvl1pPr>
              <a:defRPr/>
            </a:lvl1pPr>
          </a:lstStyle>
          <a:p>
            <a:pPr>
              <a:defRPr/>
            </a:pPr>
            <a:fld id="{E9B0F0CE-AE23-594A-A3F5-341EF8E967AA}" type="slidenum">
              <a:rPr lang="en-US" altLang="en-US"/>
              <a:pPr>
                <a:defRPr/>
              </a:pPr>
              <a:t>‹#›</a:t>
            </a:fld>
            <a:endParaRPr lang="en-US" altLang="en-US"/>
          </a:p>
        </p:txBody>
      </p:sp>
    </p:spTree>
    <p:extLst>
      <p:ext uri="{BB962C8B-B14F-4D97-AF65-F5344CB8AC3E}">
        <p14:creationId xmlns:p14="http://schemas.microsoft.com/office/powerpoint/2010/main" val="167768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A7FD38E5-6F3C-7048-B45A-9614138921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8264B289-E4E5-F040-83E8-6BDE84CD7495}"/>
              </a:ext>
            </a:extLst>
          </p:cNvPr>
          <p:cNvSpPr>
            <a:spLocks noGrp="1" noChangeArrowheads="1"/>
          </p:cNvSpPr>
          <p:nvPr>
            <p:ph type="sldNum" sz="quarter" idx="11"/>
          </p:nvPr>
        </p:nvSpPr>
        <p:spPr>
          <a:ln/>
        </p:spPr>
        <p:txBody>
          <a:bodyPr/>
          <a:lstStyle>
            <a:lvl1pPr>
              <a:defRPr/>
            </a:lvl1pPr>
          </a:lstStyle>
          <a:p>
            <a:pPr>
              <a:defRPr/>
            </a:pPr>
            <a:fld id="{EB8AE650-0842-BF47-BD4C-F2A323596B8A}" type="slidenum">
              <a:rPr lang="en-US" altLang="en-US"/>
              <a:pPr>
                <a:defRPr/>
              </a:pPr>
              <a:t>‹#›</a:t>
            </a:fld>
            <a:endParaRPr lang="en-US" altLang="en-US"/>
          </a:p>
        </p:txBody>
      </p:sp>
    </p:spTree>
    <p:extLst>
      <p:ext uri="{BB962C8B-B14F-4D97-AF65-F5344CB8AC3E}">
        <p14:creationId xmlns:p14="http://schemas.microsoft.com/office/powerpoint/2010/main" val="394540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041A08F6-1878-DC45-984E-D054CBAD38E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87C3AFBE-B634-604B-A2D6-DF2532D9C9D0}"/>
              </a:ext>
            </a:extLst>
          </p:cNvPr>
          <p:cNvSpPr>
            <a:spLocks noGrp="1" noChangeArrowheads="1"/>
          </p:cNvSpPr>
          <p:nvPr>
            <p:ph type="sldNum" sz="quarter" idx="11"/>
          </p:nvPr>
        </p:nvSpPr>
        <p:spPr>
          <a:ln/>
        </p:spPr>
        <p:txBody>
          <a:bodyPr/>
          <a:lstStyle>
            <a:lvl1pPr>
              <a:defRPr/>
            </a:lvl1pPr>
          </a:lstStyle>
          <a:p>
            <a:pPr>
              <a:defRPr/>
            </a:pPr>
            <a:fld id="{A1450641-B7E7-844C-AECD-0A115166AC9D}" type="slidenum">
              <a:rPr lang="en-US" altLang="en-US"/>
              <a:pPr>
                <a:defRPr/>
              </a:pPr>
              <a:t>‹#›</a:t>
            </a:fld>
            <a:endParaRPr lang="en-US" altLang="en-US"/>
          </a:p>
        </p:txBody>
      </p:sp>
    </p:spTree>
    <p:extLst>
      <p:ext uri="{BB962C8B-B14F-4D97-AF65-F5344CB8AC3E}">
        <p14:creationId xmlns:p14="http://schemas.microsoft.com/office/powerpoint/2010/main" val="16043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1FB3614F-BFAD-8B43-8E94-1C34E4222C6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4">
            <a:extLst>
              <a:ext uri="{FF2B5EF4-FFF2-40B4-BE49-F238E27FC236}">
                <a16:creationId xmlns:a16="http://schemas.microsoft.com/office/drawing/2014/main" id="{D4C26786-EC40-3A4D-A3EE-F63D758E7229}"/>
              </a:ext>
            </a:extLst>
          </p:cNvPr>
          <p:cNvSpPr>
            <a:spLocks noGrp="1" noChangeArrowheads="1"/>
          </p:cNvSpPr>
          <p:nvPr>
            <p:ph type="sldNum" sz="quarter" idx="11"/>
          </p:nvPr>
        </p:nvSpPr>
        <p:spPr>
          <a:ln/>
        </p:spPr>
        <p:txBody>
          <a:bodyPr/>
          <a:lstStyle>
            <a:lvl1pPr>
              <a:defRPr/>
            </a:lvl1pPr>
          </a:lstStyle>
          <a:p>
            <a:pPr>
              <a:defRPr/>
            </a:pPr>
            <a:fld id="{C331CD7E-5EDE-CA40-B31B-75406629BA7F}" type="slidenum">
              <a:rPr lang="en-US" altLang="en-US"/>
              <a:pPr>
                <a:defRPr/>
              </a:pPr>
              <a:t>‹#›</a:t>
            </a:fld>
            <a:endParaRPr lang="en-US" altLang="en-US"/>
          </a:p>
        </p:txBody>
      </p:sp>
    </p:spTree>
    <p:extLst>
      <p:ext uri="{BB962C8B-B14F-4D97-AF65-F5344CB8AC3E}">
        <p14:creationId xmlns:p14="http://schemas.microsoft.com/office/powerpoint/2010/main" val="3051175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E899D6E7-DC38-004B-984A-8AD00F775CB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4">
            <a:extLst>
              <a:ext uri="{FF2B5EF4-FFF2-40B4-BE49-F238E27FC236}">
                <a16:creationId xmlns:a16="http://schemas.microsoft.com/office/drawing/2014/main" id="{670A938F-D90E-4A4D-B6BE-D2C3812C0817}"/>
              </a:ext>
            </a:extLst>
          </p:cNvPr>
          <p:cNvSpPr>
            <a:spLocks noGrp="1" noChangeArrowheads="1"/>
          </p:cNvSpPr>
          <p:nvPr>
            <p:ph type="sldNum" sz="quarter" idx="11"/>
          </p:nvPr>
        </p:nvSpPr>
        <p:spPr>
          <a:ln/>
        </p:spPr>
        <p:txBody>
          <a:bodyPr/>
          <a:lstStyle>
            <a:lvl1pPr>
              <a:defRPr/>
            </a:lvl1pPr>
          </a:lstStyle>
          <a:p>
            <a:pPr>
              <a:defRPr/>
            </a:pPr>
            <a:fld id="{9F292F33-848C-8343-8F07-333BEE199878}" type="slidenum">
              <a:rPr lang="en-US" altLang="en-US"/>
              <a:pPr>
                <a:defRPr/>
              </a:pPr>
              <a:t>‹#›</a:t>
            </a:fld>
            <a:endParaRPr lang="en-US" altLang="en-US"/>
          </a:p>
        </p:txBody>
      </p:sp>
    </p:spTree>
    <p:extLst>
      <p:ext uri="{BB962C8B-B14F-4D97-AF65-F5344CB8AC3E}">
        <p14:creationId xmlns:p14="http://schemas.microsoft.com/office/powerpoint/2010/main" val="781790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11C26F36-3B5F-FA40-AC16-BF9A609684C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4">
            <a:extLst>
              <a:ext uri="{FF2B5EF4-FFF2-40B4-BE49-F238E27FC236}">
                <a16:creationId xmlns:a16="http://schemas.microsoft.com/office/drawing/2014/main" id="{EDB50FA3-A961-264D-94F1-8B3FA6B0E813}"/>
              </a:ext>
            </a:extLst>
          </p:cNvPr>
          <p:cNvSpPr>
            <a:spLocks noGrp="1" noChangeArrowheads="1"/>
          </p:cNvSpPr>
          <p:nvPr>
            <p:ph type="sldNum" sz="quarter" idx="11"/>
          </p:nvPr>
        </p:nvSpPr>
        <p:spPr>
          <a:ln/>
        </p:spPr>
        <p:txBody>
          <a:bodyPr/>
          <a:lstStyle>
            <a:lvl1pPr>
              <a:defRPr/>
            </a:lvl1pPr>
          </a:lstStyle>
          <a:p>
            <a:pPr>
              <a:defRPr/>
            </a:pPr>
            <a:fld id="{282E1F10-CE0A-D347-82AA-12CE589CCB28}" type="slidenum">
              <a:rPr lang="en-US" altLang="en-US"/>
              <a:pPr>
                <a:defRPr/>
              </a:pPr>
              <a:t>‹#›</a:t>
            </a:fld>
            <a:endParaRPr lang="en-US" altLang="en-US"/>
          </a:p>
        </p:txBody>
      </p:sp>
    </p:spTree>
    <p:extLst>
      <p:ext uri="{BB962C8B-B14F-4D97-AF65-F5344CB8AC3E}">
        <p14:creationId xmlns:p14="http://schemas.microsoft.com/office/powerpoint/2010/main" val="99522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2735D979-99C1-0640-B0FE-29B35091D22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D03659A8-14B9-714F-BD98-629328EE9AC2}"/>
              </a:ext>
            </a:extLst>
          </p:cNvPr>
          <p:cNvSpPr>
            <a:spLocks noGrp="1" noChangeArrowheads="1"/>
          </p:cNvSpPr>
          <p:nvPr>
            <p:ph type="sldNum" sz="quarter" idx="11"/>
          </p:nvPr>
        </p:nvSpPr>
        <p:spPr>
          <a:ln/>
        </p:spPr>
        <p:txBody>
          <a:bodyPr/>
          <a:lstStyle>
            <a:lvl1pPr>
              <a:defRPr/>
            </a:lvl1pPr>
          </a:lstStyle>
          <a:p>
            <a:pPr>
              <a:defRPr/>
            </a:pPr>
            <a:fld id="{3E19E6C5-1856-BD4D-BB7A-B9025511B96A}" type="slidenum">
              <a:rPr lang="en-US" altLang="en-US"/>
              <a:pPr>
                <a:defRPr/>
              </a:pPr>
              <a:t>‹#›</a:t>
            </a:fld>
            <a:endParaRPr lang="en-US" altLang="en-US"/>
          </a:p>
        </p:txBody>
      </p:sp>
    </p:spTree>
    <p:extLst>
      <p:ext uri="{BB962C8B-B14F-4D97-AF65-F5344CB8AC3E}">
        <p14:creationId xmlns:p14="http://schemas.microsoft.com/office/powerpoint/2010/main" val="185296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EFC75E39-4754-D64F-B790-6F7EB25F7E2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BF456DE4-0A84-4344-A707-9BB7BD6E5F1E}"/>
              </a:ext>
            </a:extLst>
          </p:cNvPr>
          <p:cNvSpPr>
            <a:spLocks noGrp="1" noChangeArrowheads="1"/>
          </p:cNvSpPr>
          <p:nvPr>
            <p:ph type="sldNum" sz="quarter" idx="11"/>
          </p:nvPr>
        </p:nvSpPr>
        <p:spPr>
          <a:ln/>
        </p:spPr>
        <p:txBody>
          <a:bodyPr/>
          <a:lstStyle>
            <a:lvl1pPr>
              <a:defRPr/>
            </a:lvl1pPr>
          </a:lstStyle>
          <a:p>
            <a:pPr>
              <a:defRPr/>
            </a:pPr>
            <a:fld id="{5CF67500-10D5-7D4E-895C-268EF9DFDD7D}" type="slidenum">
              <a:rPr lang="en-US" altLang="en-US"/>
              <a:pPr>
                <a:defRPr/>
              </a:pPr>
              <a:t>‹#›</a:t>
            </a:fld>
            <a:endParaRPr lang="en-US" altLang="en-US"/>
          </a:p>
        </p:txBody>
      </p:sp>
    </p:spTree>
    <p:extLst>
      <p:ext uri="{BB962C8B-B14F-4D97-AF65-F5344CB8AC3E}">
        <p14:creationId xmlns:p14="http://schemas.microsoft.com/office/powerpoint/2010/main" val="212621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0">
            <a:extLst>
              <a:ext uri="{FF2B5EF4-FFF2-40B4-BE49-F238E27FC236}">
                <a16:creationId xmlns:a16="http://schemas.microsoft.com/office/drawing/2014/main" id="{FA20607D-644A-524D-9C72-0701EE8F69DE}"/>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5C312D2E-B462-734B-9CCC-35D2BBC84472}"/>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3CF76933-BF30-8E49-9AC7-A3206CCFC254}"/>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1058" name="Rectangle 34">
            <a:extLst>
              <a:ext uri="{FF2B5EF4-FFF2-40B4-BE49-F238E27FC236}">
                <a16:creationId xmlns:a16="http://schemas.microsoft.com/office/drawing/2014/main" id="{826A663F-910D-7F45-9886-8535D3C3103F}"/>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eaLnBrk="0" hangingPunct="0">
              <a:defRPr sz="1400" smtClean="0"/>
            </a:lvl1pPr>
          </a:lstStyle>
          <a:p>
            <a:pPr>
              <a:defRPr/>
            </a:pPr>
            <a:fld id="{50577EDB-8B25-B74C-A0B2-8AEEF1C55213}" type="slidenum">
              <a:rPr lang="en-US" altLang="en-US"/>
              <a:pPr>
                <a:defRPr/>
              </a:pPr>
              <a:t>‹#›</a:t>
            </a:fld>
            <a:endParaRPr lang="en-US" altLang="en-US"/>
          </a:p>
        </p:txBody>
      </p:sp>
      <p:sp>
        <p:nvSpPr>
          <p:cNvPr id="1031" name="Rectangle 35">
            <a:extLst>
              <a:ext uri="{FF2B5EF4-FFF2-40B4-BE49-F238E27FC236}">
                <a16:creationId xmlns:a16="http://schemas.microsoft.com/office/drawing/2014/main" id="{6DB18D59-2129-164A-B115-741355EFB88A}"/>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altLang="en-US" sz="1000" dirty="0">
                <a:latin typeface="Arial" pitchFamily="34" charset="0"/>
                <a:cs typeface="+mn-cs"/>
              </a:rPr>
              <a:t>Liang, Introduction to Java Programming, Eleventh Edition, (c) 2017 Pearson Education, Inc. All rights reserved. </a:t>
            </a:r>
          </a:p>
        </p:txBody>
      </p:sp>
      <p:pic>
        <p:nvPicPr>
          <p:cNvPr id="7" name="Picture 6">
            <a:extLst>
              <a:ext uri="{FF2B5EF4-FFF2-40B4-BE49-F238E27FC236}">
                <a16:creationId xmlns:a16="http://schemas.microsoft.com/office/drawing/2014/main" id="{B45A8651-B379-544B-BE41-DB42820EC569}"/>
              </a:ext>
            </a:extLst>
          </p:cNvPr>
          <p:cNvPicPr>
            <a:picLocks noChangeAspect="1"/>
          </p:cNvPicPr>
          <p:nvPr userDrawn="1"/>
        </p:nvPicPr>
        <p:blipFill>
          <a:blip r:embed="rId13">
            <a:alphaModFix amt="60000"/>
            <a:extLst>
              <a:ext uri="{28A0092B-C50C-407E-A947-70E740481C1C}">
                <a14:useLocalDpi xmlns:a14="http://schemas.microsoft.com/office/drawing/2010/main" val="0"/>
              </a:ext>
            </a:extLst>
          </a:blip>
          <a:stretch>
            <a:fillRect/>
          </a:stretch>
        </p:blipFill>
        <p:spPr>
          <a:xfrm>
            <a:off x="1805" y="2097245"/>
            <a:ext cx="3517900" cy="4749800"/>
          </a:xfrm>
          <a:prstGeom prst="rect">
            <a:avLst/>
          </a:prstGeom>
        </p:spPr>
      </p:pic>
      <p:pic>
        <p:nvPicPr>
          <p:cNvPr id="5" name="Picture 4">
            <a:extLst>
              <a:ext uri="{FF2B5EF4-FFF2-40B4-BE49-F238E27FC236}">
                <a16:creationId xmlns:a16="http://schemas.microsoft.com/office/drawing/2014/main" id="{D01E12D8-C8A9-B349-B089-8AE6BA63CAB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028450" y="53020"/>
            <a:ext cx="1066800" cy="457200"/>
          </a:xfrm>
          <a:prstGeom prst="rect">
            <a:avLst/>
          </a:prstGeom>
        </p:spPr>
      </p:pic>
    </p:spTree>
  </p:cSld>
  <p:clrMap bg1="lt1" tx1="dk1" bg2="lt2" tx2="dk2" accent1="accent1" accent2="accent2" accent3="accent3" accent4="accent4" accent5="accent5" accent6="accent6" hlink="hlink" folHlink="folHlink"/>
  <p:sldLayoutIdLst>
    <p:sldLayoutId id="2147483911"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ml/GreatestCommonDivisor.bat" TargetMode="External"/><Relationship Id="rId2" Type="http://schemas.openxmlformats.org/officeDocument/2006/relationships/hyperlink" Target="https://liveexample.pearsoncmg.com/html/GreatestCommonDiviso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ml/Dec2Hex.bat" TargetMode="External"/><Relationship Id="rId5" Type="http://schemas.openxmlformats.org/officeDocument/2006/relationships/hyperlink" Target="https://liveexample.pearsoncmg.com/html/Dec2Hex.html" TargetMode="Externa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ml/Palindrome.bat" TargetMode="External"/><Relationship Id="rId2" Type="http://schemas.openxmlformats.org/officeDocument/2006/relationships/hyperlink" Target="https://liveexample.pearsoncmg.com/html/Palindrom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ml/PrimeNumber.bat" TargetMode="External"/><Relationship Id="rId2" Type="http://schemas.openxmlformats.org/officeDocument/2006/relationships/hyperlink" Target="https://liveexample.pearsoncmg.com/html/PrimeNumber.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ml/RepeatAdditionQuiz.bat" TargetMode="External"/><Relationship Id="rId2" Type="http://schemas.openxmlformats.org/officeDocument/2006/relationships/hyperlink" Target="https://liveexample.pearsoncmg.com/html/RepeatAdditionQuiz.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ml/SubtractionQuizLoop.bat" TargetMode="External"/><Relationship Id="rId2" Type="http://schemas.openxmlformats.org/officeDocument/2006/relationships/hyperlink" Target="https://liveexample.pearsoncmg.com/html/SubtractionQuizLoop.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ml/SentinelValue.bat" TargetMode="External"/><Relationship Id="rId2" Type="http://schemas.openxmlformats.org/officeDocument/2006/relationships/hyperlink" Target="https://liveexample.pearsoncmg.com/html/SentinelValu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5">
            <a:extLst>
              <a:ext uri="{FF2B5EF4-FFF2-40B4-BE49-F238E27FC236}">
                <a16:creationId xmlns:a16="http://schemas.microsoft.com/office/drawing/2014/main" id="{7AE4BDA9-0618-C140-81F0-B6F8BE7D2DCC}"/>
              </a:ext>
            </a:extLst>
          </p:cNvPr>
          <p:cNvSpPr>
            <a:spLocks noGrp="1" noChangeArrowheads="1"/>
          </p:cNvSpPr>
          <p:nvPr>
            <p:ph type="ftr" sz="quarter" idx="11"/>
          </p:nvPr>
        </p:nvSpPr>
        <p:spPr/>
        <p:txBody>
          <a:bodyPr/>
          <a:lstStyle>
            <a:lvl1pPr eaLnBrk="0" hangingPunct="0">
              <a:spcBef>
                <a:spcPct val="20000"/>
              </a:spcBef>
              <a:buClr>
                <a:schemeClr val="tx2"/>
              </a:buClr>
              <a:buSzPct val="75000"/>
              <a:buFont typeface="Monotype Sorts"/>
              <a:buChar char="F"/>
              <a:defRPr sz="3200">
                <a:solidFill>
                  <a:schemeClr val="tx1"/>
                </a:solidFill>
                <a:latin typeface="Times New Roman" pitchFamily="18" charset="0"/>
              </a:defRPr>
            </a:lvl1pPr>
            <a:lvl2pPr marL="742950" indent="-285750" eaLnBrk="0" hangingPunct="0">
              <a:spcBef>
                <a:spcPct val="20000"/>
              </a:spcBef>
              <a:buClr>
                <a:schemeClr val="tx1"/>
              </a:buClr>
              <a:buChar char="–"/>
              <a:defRPr sz="2800">
                <a:solidFill>
                  <a:schemeClr val="tx1"/>
                </a:solidFill>
                <a:latin typeface="Times New Roman" pitchFamily="18" charset="0"/>
              </a:defRPr>
            </a:lvl2pPr>
            <a:lvl3pPr marL="1143000" indent="-228600" eaLnBrk="0" hangingPunct="0">
              <a:spcBef>
                <a:spcPct val="20000"/>
              </a:spcBef>
              <a:buClr>
                <a:schemeClr val="accent2"/>
              </a:buClr>
              <a:buSzPct val="65000"/>
              <a:buFont typeface="Monotype Sorts"/>
              <a:buChar char="u"/>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tx2"/>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9pPr>
          </a:lstStyle>
          <a:p>
            <a:pPr>
              <a:spcBef>
                <a:spcPct val="0"/>
              </a:spcBef>
              <a:buClrTx/>
              <a:buSzTx/>
              <a:buFontTx/>
              <a:buNone/>
              <a:defRPr/>
            </a:pPr>
            <a:r>
              <a:rPr lang="en-US" altLang="en-US" sz="1400" dirty="0"/>
              <a:t>Liang, Introduction to Java Programming, Eleventh Edition, (c) 2017 Pearson Education, Inc. All rights reserved. </a:t>
            </a:r>
          </a:p>
        </p:txBody>
      </p:sp>
      <p:sp>
        <p:nvSpPr>
          <p:cNvPr id="3075" name="Rectangle 36">
            <a:extLst>
              <a:ext uri="{FF2B5EF4-FFF2-40B4-BE49-F238E27FC236}">
                <a16:creationId xmlns:a16="http://schemas.microsoft.com/office/drawing/2014/main" id="{A4FB0944-5599-674F-A6CA-E48BA6A6923D}"/>
              </a:ext>
            </a:extLst>
          </p:cNvPr>
          <p:cNvSpPr>
            <a:spLocks noGrp="1" noChangeArrowheads="1"/>
          </p:cNvSpPr>
          <p:nvPr>
            <p:ph type="sldNum" sz="quarter" idx="12"/>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8DB6170-24EB-4E45-83D1-1E842BC41505}" type="slidenum">
              <a:rPr lang="en-US" altLang="en-US" sz="1400"/>
              <a:pPr>
                <a:spcBef>
                  <a:spcPct val="0"/>
                </a:spcBef>
                <a:buClrTx/>
                <a:buSzTx/>
                <a:buFontTx/>
                <a:buNone/>
              </a:pPr>
              <a:t>1</a:t>
            </a:fld>
            <a:endParaRPr lang="en-US" altLang="en-US" sz="1400"/>
          </a:p>
        </p:txBody>
      </p:sp>
      <p:sp>
        <p:nvSpPr>
          <p:cNvPr id="3076" name="Rectangle 1026">
            <a:extLst>
              <a:ext uri="{FF2B5EF4-FFF2-40B4-BE49-F238E27FC236}">
                <a16:creationId xmlns:a16="http://schemas.microsoft.com/office/drawing/2014/main" id="{52A96C1D-64C4-C64D-ADC1-2D0126220135}"/>
              </a:ext>
            </a:extLst>
          </p:cNvPr>
          <p:cNvSpPr>
            <a:spLocks noGrp="1" noChangeArrowheads="1"/>
          </p:cNvSpPr>
          <p:nvPr>
            <p:ph type="ctrTitle"/>
          </p:nvPr>
        </p:nvSpPr>
        <p:spPr>
          <a:xfrm>
            <a:off x="347663" y="855663"/>
            <a:ext cx="8334375" cy="1152525"/>
          </a:xfrm>
        </p:spPr>
        <p:txBody>
          <a:bodyPr/>
          <a:lstStyle/>
          <a:p>
            <a:r>
              <a:rPr lang="en-US" altLang="en-US" sz="4000"/>
              <a:t>Chapter 5 Loops</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22DCD39F-33F8-3D43-9764-584587E9B50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410B8C2-9159-3748-B0A8-D7C590B2D533}" type="slidenum">
              <a:rPr lang="en-US" altLang="en-US" sz="1400"/>
              <a:pPr>
                <a:spcBef>
                  <a:spcPct val="0"/>
                </a:spcBef>
                <a:buClrTx/>
                <a:buSzTx/>
                <a:buFontTx/>
                <a:buNone/>
              </a:pPr>
              <a:t>10</a:t>
            </a:fld>
            <a:endParaRPr lang="en-US" altLang="en-US" sz="1400"/>
          </a:p>
        </p:txBody>
      </p:sp>
      <p:sp>
        <p:nvSpPr>
          <p:cNvPr id="26627" name="Rectangle 2">
            <a:extLst>
              <a:ext uri="{FF2B5EF4-FFF2-40B4-BE49-F238E27FC236}">
                <a16:creationId xmlns:a16="http://schemas.microsoft.com/office/drawing/2014/main" id="{7C76259C-B976-0E4B-9F03-A32D4BDD2FDC}"/>
              </a:ext>
            </a:extLst>
          </p:cNvPr>
          <p:cNvSpPr>
            <a:spLocks noGrp="1" noChangeArrowheads="1"/>
          </p:cNvSpPr>
          <p:nvPr>
            <p:ph type="title"/>
          </p:nvPr>
        </p:nvSpPr>
        <p:spPr>
          <a:xfrm>
            <a:off x="685800" y="152400"/>
            <a:ext cx="7772400" cy="685800"/>
          </a:xfrm>
        </p:spPr>
        <p:txBody>
          <a:bodyPr/>
          <a:lstStyle/>
          <a:p>
            <a:r>
              <a:rPr lang="en-US" altLang="en-US" sz="4200">
                <a:latin typeface="Courier New" panose="02070309020205020404" pitchFamily="49" charset="0"/>
              </a:rPr>
              <a:t>for</a:t>
            </a:r>
            <a:r>
              <a:rPr lang="en-US" altLang="en-US"/>
              <a:t> Loops</a:t>
            </a:r>
            <a:endParaRPr lang="en-US" altLang="en-US" b="1">
              <a:latin typeface="Book Antiqua" panose="02040602050305030304" pitchFamily="18" charset="0"/>
            </a:endParaRPr>
          </a:p>
        </p:txBody>
      </p:sp>
      <p:sp>
        <p:nvSpPr>
          <p:cNvPr id="26628" name="Rectangle 3">
            <a:extLst>
              <a:ext uri="{FF2B5EF4-FFF2-40B4-BE49-F238E27FC236}">
                <a16:creationId xmlns:a16="http://schemas.microsoft.com/office/drawing/2014/main" id="{6EAA034D-D72E-F940-9297-BFDE0FF19029}"/>
              </a:ext>
            </a:extLst>
          </p:cNvPr>
          <p:cNvSpPr>
            <a:spLocks noGrp="1" noChangeArrowheads="1"/>
          </p:cNvSpPr>
          <p:nvPr>
            <p:ph type="body" idx="1"/>
          </p:nvPr>
        </p:nvSpPr>
        <p:spPr>
          <a:xfrm>
            <a:off x="228600" y="893763"/>
            <a:ext cx="4497388" cy="2078037"/>
          </a:xfrm>
        </p:spPr>
        <p:txBody>
          <a:bodyPr/>
          <a:lstStyle/>
          <a:p>
            <a:pPr>
              <a:lnSpc>
                <a:spcPct val="90000"/>
              </a:lnSpc>
              <a:spcBef>
                <a:spcPct val="0"/>
              </a:spcBef>
              <a:buFont typeface="Monotype Sorts" pitchFamily="2" charset="2"/>
              <a:buNone/>
            </a:pPr>
            <a:r>
              <a:rPr lang="en-US" altLang="en-US" sz="2400"/>
              <a:t>for (initial-action; loop-continuation-condition; action-after-each-iteration) {</a:t>
            </a:r>
          </a:p>
          <a:p>
            <a:pPr>
              <a:lnSpc>
                <a:spcPct val="90000"/>
              </a:lnSpc>
              <a:spcBef>
                <a:spcPct val="0"/>
              </a:spcBef>
              <a:buFont typeface="Monotype Sorts" pitchFamily="2" charset="2"/>
              <a:buNone/>
            </a:pPr>
            <a:r>
              <a:rPr lang="en-US" altLang="en-US" sz="2400"/>
              <a:t>   // loop body;</a:t>
            </a:r>
          </a:p>
          <a:p>
            <a:pPr>
              <a:lnSpc>
                <a:spcPct val="90000"/>
              </a:lnSpc>
              <a:spcBef>
                <a:spcPct val="0"/>
              </a:spcBef>
              <a:buFont typeface="Monotype Sorts" pitchFamily="2" charset="2"/>
              <a:buNone/>
            </a:pPr>
            <a:r>
              <a:rPr lang="en-US" altLang="en-US" sz="2400"/>
              <a:t>   Statement(s);</a:t>
            </a:r>
          </a:p>
          <a:p>
            <a:pPr>
              <a:lnSpc>
                <a:spcPct val="90000"/>
              </a:lnSpc>
              <a:spcBef>
                <a:spcPct val="0"/>
              </a:spcBef>
              <a:buFont typeface="Monotype Sorts" pitchFamily="2" charset="2"/>
              <a:buNone/>
            </a:pPr>
            <a:r>
              <a:rPr lang="en-US" altLang="en-US" sz="2400"/>
              <a:t>}</a:t>
            </a:r>
          </a:p>
        </p:txBody>
      </p:sp>
      <p:sp>
        <p:nvSpPr>
          <p:cNvPr id="26629" name="Rectangle 5">
            <a:extLst>
              <a:ext uri="{FF2B5EF4-FFF2-40B4-BE49-F238E27FC236}">
                <a16:creationId xmlns:a16="http://schemas.microsoft.com/office/drawing/2014/main" id="{513EA1B9-03A9-6346-9F2B-E6D7C869B78F}"/>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6630" name="Rectangle 7">
            <a:extLst>
              <a:ext uri="{FF2B5EF4-FFF2-40B4-BE49-F238E27FC236}">
                <a16:creationId xmlns:a16="http://schemas.microsoft.com/office/drawing/2014/main" id="{5313A626-A39B-2649-A10D-782B87AB723A}"/>
              </a:ext>
            </a:extLst>
          </p:cNvPr>
          <p:cNvSpPr>
            <a:spLocks noChangeArrowheads="1"/>
          </p:cNvSpPr>
          <p:nvPr/>
        </p:nvSpPr>
        <p:spPr bwMode="auto">
          <a:xfrm>
            <a:off x="4953000" y="931863"/>
            <a:ext cx="3962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t>int i;</a:t>
            </a:r>
          </a:p>
          <a:p>
            <a:pPr>
              <a:spcBef>
                <a:spcPct val="0"/>
              </a:spcBef>
              <a:buFont typeface="Monotype Sorts" pitchFamily="2" charset="2"/>
              <a:buNone/>
            </a:pPr>
            <a:r>
              <a:rPr lang="en-US" altLang="en-US" sz="2400"/>
              <a:t>for (i = 0; i &lt; 100; i++) {	 </a:t>
            </a:r>
          </a:p>
          <a:p>
            <a:pPr>
              <a:spcBef>
                <a:spcPct val="0"/>
              </a:spcBef>
              <a:buFont typeface="Monotype Sorts" pitchFamily="2" charset="2"/>
              <a:buNone/>
            </a:pPr>
            <a:r>
              <a:rPr lang="en-US" altLang="en-US" sz="2400"/>
              <a:t>  System.out.println(</a:t>
            </a:r>
          </a:p>
          <a:p>
            <a:pPr>
              <a:spcBef>
                <a:spcPct val="0"/>
              </a:spcBef>
              <a:buFont typeface="Monotype Sorts" pitchFamily="2" charset="2"/>
              <a:buNone/>
            </a:pPr>
            <a:r>
              <a:rPr lang="en-US" altLang="en-US" sz="2400"/>
              <a:t>     "Welcome to Java!"); </a:t>
            </a:r>
          </a:p>
          <a:p>
            <a:pPr>
              <a:spcBef>
                <a:spcPct val="0"/>
              </a:spcBef>
              <a:buFont typeface="Monotype Sorts" pitchFamily="2" charset="2"/>
              <a:buNone/>
            </a:pPr>
            <a:r>
              <a:rPr lang="en-US" altLang="en-US" sz="2400"/>
              <a:t>}</a:t>
            </a:r>
          </a:p>
        </p:txBody>
      </p:sp>
      <p:sp>
        <p:nvSpPr>
          <p:cNvPr id="26631" name="Rectangle 10">
            <a:extLst>
              <a:ext uri="{FF2B5EF4-FFF2-40B4-BE49-F238E27FC236}">
                <a16:creationId xmlns:a16="http://schemas.microsoft.com/office/drawing/2014/main" id="{73374653-8B5E-F447-BD83-C4491D0F3F8E}"/>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6632" name="Rectangle 12">
            <a:extLst>
              <a:ext uri="{FF2B5EF4-FFF2-40B4-BE49-F238E27FC236}">
                <a16:creationId xmlns:a16="http://schemas.microsoft.com/office/drawing/2014/main" id="{86E90EC1-114B-3D4F-8FDA-E1B15B718229}"/>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6633" name="Picture 14">
            <a:extLst>
              <a:ext uri="{FF2B5EF4-FFF2-40B4-BE49-F238E27FC236}">
                <a16:creationId xmlns:a16="http://schemas.microsoft.com/office/drawing/2014/main" id="{10A98D44-23A9-A647-B373-019EE5D70F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0" y="2838450"/>
            <a:ext cx="5122863" cy="3944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26634" name="Line 8">
            <a:extLst>
              <a:ext uri="{FF2B5EF4-FFF2-40B4-BE49-F238E27FC236}">
                <a16:creationId xmlns:a16="http://schemas.microsoft.com/office/drawing/2014/main" id="{62E41792-A8C1-F042-9D57-7F849F444922}"/>
              </a:ext>
            </a:extLst>
          </p:cNvPr>
          <p:cNvSpPr>
            <a:spLocks noChangeShapeType="1"/>
          </p:cNvSpPr>
          <p:nvPr/>
        </p:nvSpPr>
        <p:spPr bwMode="auto">
          <a:xfrm>
            <a:off x="5257800" y="2286000"/>
            <a:ext cx="0" cy="685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5" name="Line 6">
            <a:extLst>
              <a:ext uri="{FF2B5EF4-FFF2-40B4-BE49-F238E27FC236}">
                <a16:creationId xmlns:a16="http://schemas.microsoft.com/office/drawing/2014/main" id="{12EF2A14-E5B1-184C-8AAB-FFD0195CA866}"/>
              </a:ext>
            </a:extLst>
          </p:cNvPr>
          <p:cNvSpPr>
            <a:spLocks noChangeShapeType="1"/>
          </p:cNvSpPr>
          <p:nvPr/>
        </p:nvSpPr>
        <p:spPr bwMode="auto">
          <a:xfrm>
            <a:off x="2286000" y="2286000"/>
            <a:ext cx="288925" cy="566738"/>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491E97C6-D100-D844-8205-269B2FA043F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DB05153-7E5A-434E-BF31-3F54BE3EB8BC}" type="slidenum">
              <a:rPr lang="en-US" altLang="en-US" sz="1400"/>
              <a:pPr>
                <a:spcBef>
                  <a:spcPct val="0"/>
                </a:spcBef>
                <a:buClrTx/>
                <a:buSzTx/>
                <a:buFontTx/>
                <a:buNone/>
              </a:pPr>
              <a:t>11</a:t>
            </a:fld>
            <a:endParaRPr lang="en-US" altLang="en-US" sz="1400"/>
          </a:p>
        </p:txBody>
      </p:sp>
      <p:sp>
        <p:nvSpPr>
          <p:cNvPr id="27651" name="Rectangle 2">
            <a:extLst>
              <a:ext uri="{FF2B5EF4-FFF2-40B4-BE49-F238E27FC236}">
                <a16:creationId xmlns:a16="http://schemas.microsoft.com/office/drawing/2014/main" id="{ADEF6E86-0043-4C4F-A1DC-122A3FEF92F5}"/>
              </a:ext>
            </a:extLst>
          </p:cNvPr>
          <p:cNvSpPr>
            <a:spLocks noGrp="1" noChangeArrowheads="1"/>
          </p:cNvSpPr>
          <p:nvPr>
            <p:ph type="title"/>
          </p:nvPr>
        </p:nvSpPr>
        <p:spPr>
          <a:xfrm>
            <a:off x="685800" y="228600"/>
            <a:ext cx="7772400" cy="762000"/>
          </a:xfrm>
        </p:spPr>
        <p:txBody>
          <a:bodyPr/>
          <a:lstStyle/>
          <a:p>
            <a:r>
              <a:rPr lang="en-US" altLang="en-US"/>
              <a:t>Trace for Loop</a:t>
            </a:r>
          </a:p>
        </p:txBody>
      </p:sp>
      <p:sp>
        <p:nvSpPr>
          <p:cNvPr id="27652" name="Rectangle 3">
            <a:extLst>
              <a:ext uri="{FF2B5EF4-FFF2-40B4-BE49-F238E27FC236}">
                <a16:creationId xmlns:a16="http://schemas.microsoft.com/office/drawing/2014/main" id="{7386971C-A1F1-3849-BD34-37203E4C0E72}"/>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3" name="Rectangle 4">
            <a:extLst>
              <a:ext uri="{FF2B5EF4-FFF2-40B4-BE49-F238E27FC236}">
                <a16:creationId xmlns:a16="http://schemas.microsoft.com/office/drawing/2014/main" id="{70601522-BAA5-2144-95B8-1E733F02A8CE}"/>
              </a:ext>
            </a:extLst>
          </p:cNvPr>
          <p:cNvSpPr>
            <a:spLocks noChangeArrowheads="1"/>
          </p:cNvSpPr>
          <p:nvPr/>
        </p:nvSpPr>
        <p:spPr bwMode="auto">
          <a:xfrm>
            <a:off x="228600" y="1447800"/>
            <a:ext cx="533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a:t>
            </a:r>
          </a:p>
          <a:p>
            <a:pPr>
              <a:defRPr/>
            </a:pPr>
            <a:r>
              <a:rPr lang="en-US" dirty="0">
                <a:solidFill>
                  <a:schemeClr val="accent4"/>
                </a:solidFill>
                <a:cs typeface="+mn-cs"/>
              </a:rPr>
              <a:t>     "Welcome to Java!"); </a:t>
            </a:r>
          </a:p>
          <a:p>
            <a:pPr>
              <a:defRPr/>
            </a:pPr>
            <a:r>
              <a:rPr lang="en-US" dirty="0">
                <a:solidFill>
                  <a:schemeClr val="accent4"/>
                </a:solidFill>
                <a:cs typeface="+mn-cs"/>
              </a:rPr>
              <a:t>}</a:t>
            </a:r>
          </a:p>
        </p:txBody>
      </p:sp>
      <p:sp>
        <p:nvSpPr>
          <p:cNvPr id="27654" name="Rectangle 5">
            <a:extLst>
              <a:ext uri="{FF2B5EF4-FFF2-40B4-BE49-F238E27FC236}">
                <a16:creationId xmlns:a16="http://schemas.microsoft.com/office/drawing/2014/main" id="{5160AC89-E810-9C4B-B5E4-D602DF3A1479}"/>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5" name="Rectangle 6">
            <a:extLst>
              <a:ext uri="{FF2B5EF4-FFF2-40B4-BE49-F238E27FC236}">
                <a16:creationId xmlns:a16="http://schemas.microsoft.com/office/drawing/2014/main" id="{0A1FAFEE-0FBC-794E-8032-51B7E3E2FF32}"/>
              </a:ext>
            </a:extLst>
          </p:cNvPr>
          <p:cNvSpPr>
            <a:spLocks noChangeArrowheads="1"/>
          </p:cNvSpPr>
          <p:nvPr/>
        </p:nvSpPr>
        <p:spPr bwMode="auto">
          <a:xfrm>
            <a:off x="304800" y="14700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6" name="AutoShape 7">
            <a:extLst>
              <a:ext uri="{FF2B5EF4-FFF2-40B4-BE49-F238E27FC236}">
                <a16:creationId xmlns:a16="http://schemas.microsoft.com/office/drawing/2014/main" id="{8D384AB0-12E7-2A4B-B907-A84897D3CADF}"/>
              </a:ext>
            </a:extLst>
          </p:cNvPr>
          <p:cNvSpPr>
            <a:spLocks noChangeArrowheads="1"/>
          </p:cNvSpPr>
          <p:nvPr/>
        </p:nvSpPr>
        <p:spPr bwMode="auto">
          <a:xfrm>
            <a:off x="5257800" y="1219200"/>
            <a:ext cx="3533775" cy="384175"/>
          </a:xfrm>
          <a:prstGeom prst="wedgeRoundRectCallout">
            <a:avLst>
              <a:gd name="adj1" fmla="val -114556"/>
              <a:gd name="adj2" fmla="val 7107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Declare i</a:t>
            </a:r>
          </a:p>
        </p:txBody>
      </p:sp>
      <p:sp>
        <p:nvSpPr>
          <p:cNvPr id="27657" name="Rectangle 8">
            <a:extLst>
              <a:ext uri="{FF2B5EF4-FFF2-40B4-BE49-F238E27FC236}">
                <a16:creationId xmlns:a16="http://schemas.microsoft.com/office/drawing/2014/main" id="{81DCE965-0CC4-7344-9515-7C06DCA18855}"/>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itchFamily="66" charset="0"/>
              </a:rPr>
              <a:t>animation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98DCB99F-5A18-A74C-8F69-79D94914657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A59191E-960B-CF46-A92A-00AE026019B3}" type="slidenum">
              <a:rPr lang="en-US" altLang="en-US" sz="1400"/>
              <a:pPr>
                <a:spcBef>
                  <a:spcPct val="0"/>
                </a:spcBef>
                <a:buClrTx/>
                <a:buSzTx/>
                <a:buFontTx/>
                <a:buNone/>
              </a:pPr>
              <a:t>12</a:t>
            </a:fld>
            <a:endParaRPr lang="en-US" altLang="en-US" sz="1400"/>
          </a:p>
        </p:txBody>
      </p:sp>
      <p:sp>
        <p:nvSpPr>
          <p:cNvPr id="37891" name="Rectangle 2">
            <a:extLst>
              <a:ext uri="{FF2B5EF4-FFF2-40B4-BE49-F238E27FC236}">
                <a16:creationId xmlns:a16="http://schemas.microsoft.com/office/drawing/2014/main" id="{CFDC9D06-54AB-164C-A744-AE864DDD674F}"/>
              </a:ext>
            </a:extLst>
          </p:cNvPr>
          <p:cNvSpPr>
            <a:spLocks noGrp="1" noChangeArrowheads="1"/>
          </p:cNvSpPr>
          <p:nvPr>
            <p:ph type="title"/>
          </p:nvPr>
        </p:nvSpPr>
        <p:spPr>
          <a:xfrm>
            <a:off x="685800" y="228600"/>
            <a:ext cx="7772400" cy="609600"/>
          </a:xfrm>
        </p:spPr>
        <p:txBody>
          <a:bodyPr/>
          <a:lstStyle/>
          <a:p>
            <a:r>
              <a:rPr lang="en-US" altLang="en-US"/>
              <a:t>Note</a:t>
            </a:r>
          </a:p>
        </p:txBody>
      </p:sp>
      <p:sp>
        <p:nvSpPr>
          <p:cNvPr id="37892" name="Text Box 3">
            <a:extLst>
              <a:ext uri="{FF2B5EF4-FFF2-40B4-BE49-F238E27FC236}">
                <a16:creationId xmlns:a16="http://schemas.microsoft.com/office/drawing/2014/main" id="{5DD4CF75-DD49-084D-9A76-AA7FC27AED7A}"/>
              </a:ext>
            </a:extLst>
          </p:cNvPr>
          <p:cNvSpPr txBox="1">
            <a:spLocks noChangeArrowheads="1"/>
          </p:cNvSpPr>
          <p:nvPr/>
        </p:nvSpPr>
        <p:spPr bwMode="auto">
          <a:xfrm>
            <a:off x="304800" y="9906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The </a:t>
            </a:r>
            <a:r>
              <a:rPr lang="en-US" altLang="en-US" sz="2800" u="sng">
                <a:cs typeface="Courier New" panose="02070309020205020404" pitchFamily="49" charset="0"/>
              </a:rPr>
              <a:t>initial-action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can be a list of zero or more comma-separated expressions. The </a:t>
            </a:r>
            <a:r>
              <a:rPr lang="en-US" altLang="en-US" sz="2800" u="sng">
                <a:cs typeface="Courier New" panose="02070309020205020404" pitchFamily="49" charset="0"/>
              </a:rPr>
              <a:t>action-after-each-iteration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can be a list of zero or more comma-separated statements. Therefore, the following two </a:t>
            </a:r>
            <a:r>
              <a:rPr lang="en-US" altLang="en-US" sz="2800" u="sng">
                <a:cs typeface="Courier New" panose="02070309020205020404" pitchFamily="49" charset="0"/>
              </a:rPr>
              <a:t>for</a:t>
            </a:r>
            <a:r>
              <a:rPr lang="en-US" altLang="en-US" sz="2800">
                <a:cs typeface="Courier New" panose="02070309020205020404" pitchFamily="49" charset="0"/>
              </a:rPr>
              <a:t> loops are correct. They are rarely used in practice, however.</a:t>
            </a:r>
          </a:p>
          <a:p>
            <a:pPr lvl="1">
              <a:spcBef>
                <a:spcPct val="50000"/>
              </a:spcBef>
              <a:buClrTx/>
              <a:buFontTx/>
              <a:buNone/>
            </a:pPr>
            <a:r>
              <a:rPr lang="en-US" altLang="en-US" sz="2400" b="1">
                <a:cs typeface="Courier New" panose="02070309020205020404" pitchFamily="49" charset="0"/>
              </a:rPr>
              <a:t>for (int i = 1; i &lt; 100; System.out.println(i++));</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 </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for (int i = 0, j = 0; (i + j &lt; 10); i++, j++) {</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  // Do something</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a:t>
            </a:r>
            <a:r>
              <a:rPr lang="en-US" altLang="en-US" u="sng">
                <a:latin typeface="Courier New" panose="02070309020205020404" pitchFamily="49" charset="0"/>
                <a:cs typeface="Courier New" panose="02070309020205020404" pitchFamily="49" charset="0"/>
              </a:rPr>
              <a:t>     </a:t>
            </a:r>
            <a:endParaRPr lang="en-US" altLang="en-US">
              <a:cs typeface="Courier New" panose="02070309020205020404"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91112D18-BBA8-5048-9111-6143C073EF2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1F56D08-2A91-6F40-9BB3-9143859D3A33}" type="slidenum">
              <a:rPr lang="en-US" altLang="en-US" sz="1400"/>
              <a:pPr>
                <a:spcBef>
                  <a:spcPct val="0"/>
                </a:spcBef>
                <a:buClrTx/>
                <a:buSzTx/>
                <a:buFontTx/>
                <a:buNone/>
              </a:pPr>
              <a:t>13</a:t>
            </a:fld>
            <a:endParaRPr lang="en-US" altLang="en-US" sz="1400"/>
          </a:p>
        </p:txBody>
      </p:sp>
      <p:sp>
        <p:nvSpPr>
          <p:cNvPr id="38915" name="Rectangle 2">
            <a:extLst>
              <a:ext uri="{FF2B5EF4-FFF2-40B4-BE49-F238E27FC236}">
                <a16:creationId xmlns:a16="http://schemas.microsoft.com/office/drawing/2014/main" id="{70538539-B0F4-924E-B838-C07480D65C3B}"/>
              </a:ext>
            </a:extLst>
          </p:cNvPr>
          <p:cNvSpPr>
            <a:spLocks noGrp="1" noChangeArrowheads="1"/>
          </p:cNvSpPr>
          <p:nvPr>
            <p:ph type="title"/>
          </p:nvPr>
        </p:nvSpPr>
        <p:spPr>
          <a:xfrm>
            <a:off x="685800" y="228600"/>
            <a:ext cx="7772400" cy="609600"/>
          </a:xfrm>
        </p:spPr>
        <p:txBody>
          <a:bodyPr/>
          <a:lstStyle/>
          <a:p>
            <a:r>
              <a:rPr lang="en-US" altLang="en-US"/>
              <a:t>Note</a:t>
            </a:r>
          </a:p>
        </p:txBody>
      </p:sp>
      <p:sp>
        <p:nvSpPr>
          <p:cNvPr id="38916" name="Text Box 3">
            <a:extLst>
              <a:ext uri="{FF2B5EF4-FFF2-40B4-BE49-F238E27FC236}">
                <a16:creationId xmlns:a16="http://schemas.microsoft.com/office/drawing/2014/main" id="{73319520-952E-3348-AD4F-B78DD13E6697}"/>
              </a:ext>
            </a:extLst>
          </p:cNvPr>
          <p:cNvSpPr txBox="1">
            <a:spLocks noChangeArrowheads="1"/>
          </p:cNvSpPr>
          <p:nvPr/>
        </p:nvSpPr>
        <p:spPr bwMode="auto">
          <a:xfrm>
            <a:off x="304800" y="990600"/>
            <a:ext cx="86106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If the </a:t>
            </a:r>
            <a:r>
              <a:rPr lang="en-US" altLang="en-US" sz="2800" u="sng">
                <a:cs typeface="Courier New" panose="02070309020205020404" pitchFamily="49" charset="0"/>
              </a:rPr>
              <a:t>loop-continuation-condition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is omitted, it is implicitly true. Thus the statement given below in (a), which is an infinite loop, is correct. Nevertheless, it is better to use the equivalent loop in (b) to avoid confusion:</a:t>
            </a:r>
            <a:endParaRPr lang="en-US" altLang="en-US" sz="2800">
              <a:cs typeface="Times New Roman" panose="02020603050405020304" pitchFamily="18" charset="0"/>
            </a:endParaRPr>
          </a:p>
        </p:txBody>
      </p:sp>
      <p:sp>
        <p:nvSpPr>
          <p:cNvPr id="38917" name="Rectangle 5">
            <a:extLst>
              <a:ext uri="{FF2B5EF4-FFF2-40B4-BE49-F238E27FC236}">
                <a16:creationId xmlns:a16="http://schemas.microsoft.com/office/drawing/2014/main" id="{9F84B8D5-053C-5C4C-BB1F-001817BC45B3}"/>
              </a:ext>
            </a:extLst>
          </p:cNvPr>
          <p:cNvSpPr>
            <a:spLocks noChangeArrowheads="1"/>
          </p:cNvSpPr>
          <p:nvPr/>
        </p:nvSpPr>
        <p:spPr bwMode="auto">
          <a:xfrm>
            <a:off x="3024188" y="3133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38918" name="Object 4">
            <a:extLst>
              <a:ext uri="{FF2B5EF4-FFF2-40B4-BE49-F238E27FC236}">
                <a16:creationId xmlns:a16="http://schemas.microsoft.com/office/drawing/2014/main" id="{FB5625F5-AA5F-5E49-85E3-064129E1DD07}"/>
              </a:ext>
            </a:extLst>
          </p:cNvPr>
          <p:cNvGraphicFramePr>
            <a:graphicFrameLocks noChangeAspect="1"/>
          </p:cNvGraphicFramePr>
          <p:nvPr/>
        </p:nvGraphicFramePr>
        <p:xfrm>
          <a:off x="304800" y="3733800"/>
          <a:ext cx="8458200" cy="1612900"/>
        </p:xfrm>
        <a:graphic>
          <a:graphicData uri="http://schemas.openxmlformats.org/presentationml/2006/ole">
            <mc:AlternateContent xmlns:mc="http://schemas.openxmlformats.org/markup-compatibility/2006">
              <mc:Choice xmlns:v="urn:schemas-microsoft-com:vml" Requires="v">
                <p:oleObj spid="_x0000_s38931" name="Picture" r:id="rId3" imgW="19215100" imgH="3670300" progId="Word.Picture.8">
                  <p:embed/>
                </p:oleObj>
              </mc:Choice>
              <mc:Fallback>
                <p:oleObj name="Picture" r:id="rId3" imgW="19215100" imgH="3670300" progId="Word.Pictur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733800"/>
                        <a:ext cx="84582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CEAA3597-2104-B74B-91EE-F3977FED4DF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F6B8CF5-EA3D-A44A-A99A-80DC7B17FDE4}" type="slidenum">
              <a:rPr lang="en-US" altLang="en-US" sz="1400"/>
              <a:pPr>
                <a:spcBef>
                  <a:spcPct val="0"/>
                </a:spcBef>
                <a:buClrTx/>
                <a:buSzTx/>
                <a:buFontTx/>
                <a:buNone/>
              </a:pPr>
              <a:t>14</a:t>
            </a:fld>
            <a:endParaRPr lang="en-US" altLang="en-US" sz="1400"/>
          </a:p>
        </p:txBody>
      </p:sp>
      <p:sp>
        <p:nvSpPr>
          <p:cNvPr id="39939" name="Rectangle 2">
            <a:extLst>
              <a:ext uri="{FF2B5EF4-FFF2-40B4-BE49-F238E27FC236}">
                <a16:creationId xmlns:a16="http://schemas.microsoft.com/office/drawing/2014/main" id="{65AA695F-B2C7-F640-B515-52DBF8EABB42}"/>
              </a:ext>
            </a:extLst>
          </p:cNvPr>
          <p:cNvSpPr>
            <a:spLocks noGrp="1" noChangeArrowheads="1"/>
          </p:cNvSpPr>
          <p:nvPr>
            <p:ph type="title"/>
          </p:nvPr>
        </p:nvSpPr>
        <p:spPr>
          <a:xfrm>
            <a:off x="693738" y="317500"/>
            <a:ext cx="7772400" cy="685800"/>
          </a:xfrm>
        </p:spPr>
        <p:txBody>
          <a:bodyPr/>
          <a:lstStyle/>
          <a:p>
            <a:r>
              <a:rPr lang="en-US" altLang="en-US"/>
              <a:t>Caution</a:t>
            </a:r>
            <a:endParaRPr lang="en-US" altLang="en-US">
              <a:solidFill>
                <a:schemeClr val="tx1"/>
              </a:solidFill>
            </a:endParaRPr>
          </a:p>
        </p:txBody>
      </p:sp>
      <p:sp>
        <p:nvSpPr>
          <p:cNvPr id="39940" name="Rectangle 3">
            <a:extLst>
              <a:ext uri="{FF2B5EF4-FFF2-40B4-BE49-F238E27FC236}">
                <a16:creationId xmlns:a16="http://schemas.microsoft.com/office/drawing/2014/main" id="{6F6A8A63-13DB-604A-867C-DAD8B195EA10}"/>
              </a:ext>
            </a:extLst>
          </p:cNvPr>
          <p:cNvSpPr>
            <a:spLocks noGrp="1" noChangeArrowheads="1"/>
          </p:cNvSpPr>
          <p:nvPr>
            <p:ph type="body" idx="1"/>
          </p:nvPr>
        </p:nvSpPr>
        <p:spPr>
          <a:xfrm>
            <a:off x="304800" y="1316038"/>
            <a:ext cx="8645525" cy="1055687"/>
          </a:xfrm>
        </p:spPr>
        <p:txBody>
          <a:bodyPr/>
          <a:lstStyle/>
          <a:p>
            <a:pPr marL="0" indent="0">
              <a:buFont typeface="Monotype Sorts" pitchFamily="2" charset="2"/>
              <a:buNone/>
            </a:pPr>
            <a:r>
              <a:rPr lang="en-US" altLang="en-US" sz="3000">
                <a:cs typeface="Times New Roman" panose="02020603050405020304" pitchFamily="18" charset="0"/>
              </a:rPr>
              <a:t>Adding a semicolon at the end of the </a:t>
            </a:r>
            <a:r>
              <a:rPr lang="en-US" altLang="en-US" sz="3000" u="sng">
                <a:cs typeface="Times New Roman" panose="02020603050405020304" pitchFamily="18" charset="0"/>
              </a:rPr>
              <a:t>for</a:t>
            </a:r>
            <a:r>
              <a:rPr lang="en-US" altLang="en-US" sz="3000">
                <a:cs typeface="Times New Roman" panose="02020603050405020304" pitchFamily="18" charset="0"/>
              </a:rPr>
              <a:t> clause before the loop body is a common mistake, as shown below:</a:t>
            </a:r>
          </a:p>
        </p:txBody>
      </p:sp>
      <p:sp>
        <p:nvSpPr>
          <p:cNvPr id="39941" name="Text Box 4">
            <a:extLst>
              <a:ext uri="{FF2B5EF4-FFF2-40B4-BE49-F238E27FC236}">
                <a16:creationId xmlns:a16="http://schemas.microsoft.com/office/drawing/2014/main" id="{AE671F4B-E7C5-3141-A50B-77A9348FBC8B}"/>
              </a:ext>
            </a:extLst>
          </p:cNvPr>
          <p:cNvSpPr txBox="1">
            <a:spLocks noChangeArrowheads="1"/>
          </p:cNvSpPr>
          <p:nvPr/>
        </p:nvSpPr>
        <p:spPr bwMode="auto">
          <a:xfrm>
            <a:off x="6415088" y="2430463"/>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Logic Error</a:t>
            </a:r>
          </a:p>
        </p:txBody>
      </p:sp>
      <p:sp>
        <p:nvSpPr>
          <p:cNvPr id="39942" name="Rectangle 6">
            <a:extLst>
              <a:ext uri="{FF2B5EF4-FFF2-40B4-BE49-F238E27FC236}">
                <a16:creationId xmlns:a16="http://schemas.microsoft.com/office/drawing/2014/main" id="{9F3BDB1C-5DC9-6E46-9C95-ADCAA41A713E}"/>
              </a:ext>
            </a:extLst>
          </p:cNvPr>
          <p:cNvSpPr>
            <a:spLocks noChangeArrowheads="1"/>
          </p:cNvSpPr>
          <p:nvPr/>
        </p:nvSpPr>
        <p:spPr bwMode="auto">
          <a:xfrm>
            <a:off x="501650" y="3544888"/>
            <a:ext cx="7181850" cy="191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for (</a:t>
            </a:r>
            <a:r>
              <a:rPr lang="en-US" sz="2600" b="1" dirty="0" err="1">
                <a:solidFill>
                  <a:schemeClr val="accent4"/>
                </a:solidFill>
                <a:latin typeface="Courier New" pitchFamily="49" charset="0"/>
                <a:cs typeface="+mn-cs"/>
              </a:rPr>
              <a:t>int</a:t>
            </a:r>
            <a:r>
              <a:rPr lang="en-US" sz="2600" b="1" dirty="0">
                <a:solidFill>
                  <a:schemeClr val="accent4"/>
                </a:solidFill>
                <a:latin typeface="Courier New" pitchFamily="49" charset="0"/>
                <a:cs typeface="+mn-cs"/>
              </a:rPr>
              <a:t>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=0;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&lt;10;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  </a:t>
            </a:r>
            <a:r>
              <a:rPr lang="en-US" sz="2600" b="1" dirty="0" err="1">
                <a:solidFill>
                  <a:schemeClr val="accent4"/>
                </a:solidFill>
                <a:latin typeface="Courier New" pitchFamily="49" charset="0"/>
                <a:cs typeface="+mn-cs"/>
              </a:rPr>
              <a:t>System.out.println</a:t>
            </a:r>
            <a:r>
              <a:rPr lang="en-US" sz="2600" b="1" dirty="0">
                <a:solidFill>
                  <a:schemeClr val="accent4"/>
                </a:solidFill>
                <a:latin typeface="Courier New" pitchFamily="49" charset="0"/>
                <a:cs typeface="+mn-cs"/>
              </a:rPr>
              <a:t>("</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 is " +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a:t>
            </a:r>
          </a:p>
        </p:txBody>
      </p:sp>
      <p:sp>
        <p:nvSpPr>
          <p:cNvPr id="39943" name="Line 5">
            <a:extLst>
              <a:ext uri="{FF2B5EF4-FFF2-40B4-BE49-F238E27FC236}">
                <a16:creationId xmlns:a16="http://schemas.microsoft.com/office/drawing/2014/main" id="{475AE294-10E9-384C-B05B-EB96E94D8499}"/>
              </a:ext>
            </a:extLst>
          </p:cNvPr>
          <p:cNvSpPr>
            <a:spLocks noChangeShapeType="1"/>
          </p:cNvSpPr>
          <p:nvPr/>
        </p:nvSpPr>
        <p:spPr bwMode="auto">
          <a:xfrm flipH="1">
            <a:off x="5532438" y="3198813"/>
            <a:ext cx="882650" cy="458787"/>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EAA0E6BD-95BB-0945-96BC-2B7D58F51E6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9F9DD26-D8E5-E74F-8284-7FBABE365C42}" type="slidenum">
              <a:rPr lang="en-US" altLang="en-US" sz="1400"/>
              <a:pPr>
                <a:spcBef>
                  <a:spcPct val="0"/>
                </a:spcBef>
                <a:buClrTx/>
                <a:buSzTx/>
                <a:buFontTx/>
                <a:buNone/>
              </a:pPr>
              <a:t>15</a:t>
            </a:fld>
            <a:endParaRPr lang="en-US" altLang="en-US" sz="1400"/>
          </a:p>
        </p:txBody>
      </p:sp>
      <p:sp>
        <p:nvSpPr>
          <p:cNvPr id="40963" name="Rectangle 2">
            <a:extLst>
              <a:ext uri="{FF2B5EF4-FFF2-40B4-BE49-F238E27FC236}">
                <a16:creationId xmlns:a16="http://schemas.microsoft.com/office/drawing/2014/main" id="{E58FFD27-E35E-1E4C-8ED3-66E651ACA3BF}"/>
              </a:ext>
            </a:extLst>
          </p:cNvPr>
          <p:cNvSpPr>
            <a:spLocks noGrp="1" noChangeArrowheads="1"/>
          </p:cNvSpPr>
          <p:nvPr>
            <p:ph type="title"/>
          </p:nvPr>
        </p:nvSpPr>
        <p:spPr>
          <a:xfrm>
            <a:off x="685800" y="76200"/>
            <a:ext cx="7772400" cy="685800"/>
          </a:xfrm>
        </p:spPr>
        <p:txBody>
          <a:bodyPr/>
          <a:lstStyle/>
          <a:p>
            <a:r>
              <a:rPr lang="en-US" altLang="en-US"/>
              <a:t>Caution, cont.</a:t>
            </a:r>
            <a:endParaRPr lang="en-US" altLang="en-US">
              <a:solidFill>
                <a:schemeClr val="tx1"/>
              </a:solidFill>
            </a:endParaRPr>
          </a:p>
        </p:txBody>
      </p:sp>
      <p:sp>
        <p:nvSpPr>
          <p:cNvPr id="40964" name="Rectangle 3">
            <a:extLst>
              <a:ext uri="{FF2B5EF4-FFF2-40B4-BE49-F238E27FC236}">
                <a16:creationId xmlns:a16="http://schemas.microsoft.com/office/drawing/2014/main" id="{493943FF-341F-5C4E-A4EC-F5FA626A6783}"/>
              </a:ext>
            </a:extLst>
          </p:cNvPr>
          <p:cNvSpPr>
            <a:spLocks noGrp="1" noChangeArrowheads="1"/>
          </p:cNvSpPr>
          <p:nvPr>
            <p:ph type="body" idx="1"/>
          </p:nvPr>
        </p:nvSpPr>
        <p:spPr>
          <a:xfrm>
            <a:off x="152400" y="838200"/>
            <a:ext cx="8839200" cy="5867400"/>
          </a:xfrm>
        </p:spPr>
        <p:txBody>
          <a:bodyPr/>
          <a:lstStyle/>
          <a:p>
            <a:pPr marL="0" indent="0">
              <a:lnSpc>
                <a:spcPct val="90000"/>
              </a:lnSpc>
              <a:buFont typeface="Monotype Sorts" pitchFamily="2" charset="2"/>
              <a:buNone/>
            </a:pPr>
            <a:r>
              <a:rPr lang="en-US" altLang="en-US" sz="3000">
                <a:cs typeface="Times New Roman" panose="02020603050405020304" pitchFamily="18" charset="0"/>
              </a:rPr>
              <a:t>Similarly, the following loop is also wrong:</a:t>
            </a:r>
          </a:p>
          <a:p>
            <a:pPr marL="0" indent="0">
              <a:lnSpc>
                <a:spcPct val="90000"/>
              </a:lnSpc>
              <a:spcBef>
                <a:spcPct val="0"/>
              </a:spcBef>
              <a:buFont typeface="Monotype Sorts" pitchFamily="2" charset="2"/>
              <a:buNone/>
            </a:pPr>
            <a:r>
              <a:rPr lang="en-US" altLang="en-US" sz="2600"/>
              <a:t>int i=0; </a:t>
            </a:r>
          </a:p>
          <a:p>
            <a:pPr marL="0" indent="0">
              <a:lnSpc>
                <a:spcPct val="90000"/>
              </a:lnSpc>
              <a:spcBef>
                <a:spcPct val="0"/>
              </a:spcBef>
              <a:buFont typeface="Monotype Sorts" pitchFamily="2" charset="2"/>
              <a:buNone/>
            </a:pPr>
            <a:r>
              <a:rPr lang="en-US" altLang="en-US" sz="2600"/>
              <a:t>while (i &lt; 10);</a:t>
            </a:r>
          </a:p>
          <a:p>
            <a:pPr marL="0" indent="0">
              <a:lnSpc>
                <a:spcPct val="90000"/>
              </a:lnSpc>
              <a:spcBef>
                <a:spcPct val="0"/>
              </a:spcBef>
              <a:buFont typeface="Monotype Sorts" pitchFamily="2" charset="2"/>
              <a:buNone/>
            </a:pPr>
            <a:r>
              <a:rPr lang="en-US" altLang="en-US" sz="2600"/>
              <a:t>{</a:t>
            </a:r>
          </a:p>
          <a:p>
            <a:pPr marL="0" indent="0">
              <a:lnSpc>
                <a:spcPct val="90000"/>
              </a:lnSpc>
              <a:spcBef>
                <a:spcPct val="0"/>
              </a:spcBef>
              <a:buFont typeface="Monotype Sorts" pitchFamily="2" charset="2"/>
              <a:buNone/>
            </a:pPr>
            <a:r>
              <a:rPr lang="en-US" altLang="en-US" sz="2600"/>
              <a:t>  System.out.println("i is " + i);</a:t>
            </a:r>
          </a:p>
          <a:p>
            <a:pPr marL="0" indent="0">
              <a:lnSpc>
                <a:spcPct val="90000"/>
              </a:lnSpc>
              <a:spcBef>
                <a:spcPct val="0"/>
              </a:spcBef>
              <a:buFont typeface="Monotype Sorts" pitchFamily="2" charset="2"/>
              <a:buNone/>
            </a:pPr>
            <a:r>
              <a:rPr lang="en-US" altLang="en-US" sz="2600"/>
              <a:t>  i++;</a:t>
            </a:r>
          </a:p>
          <a:p>
            <a:pPr marL="0" indent="0">
              <a:lnSpc>
                <a:spcPct val="90000"/>
              </a:lnSpc>
              <a:spcBef>
                <a:spcPct val="0"/>
              </a:spcBef>
              <a:buFont typeface="Monotype Sorts" pitchFamily="2" charset="2"/>
              <a:buNone/>
            </a:pPr>
            <a:r>
              <a:rPr lang="en-US" altLang="en-US" sz="2600"/>
              <a:t>}</a:t>
            </a:r>
            <a:endParaRPr lang="en-US" altLang="en-US" sz="3000">
              <a:cs typeface="Times New Roman" panose="02020603050405020304" pitchFamily="18" charset="0"/>
            </a:endParaRPr>
          </a:p>
          <a:p>
            <a:pPr marL="0" indent="0">
              <a:lnSpc>
                <a:spcPct val="90000"/>
              </a:lnSpc>
              <a:buFont typeface="Monotype Sorts" pitchFamily="2" charset="2"/>
              <a:buNone/>
            </a:pPr>
            <a:r>
              <a:rPr lang="en-US" altLang="en-US" sz="3000">
                <a:cs typeface="Times New Roman" panose="02020603050405020304" pitchFamily="18" charset="0"/>
              </a:rPr>
              <a:t>In the case of the </a:t>
            </a:r>
            <a:r>
              <a:rPr lang="en-US" altLang="en-US" sz="3000" u="sng">
                <a:cs typeface="Times New Roman" panose="02020603050405020304" pitchFamily="18" charset="0"/>
              </a:rPr>
              <a:t>do</a:t>
            </a:r>
            <a:r>
              <a:rPr lang="en-US" altLang="en-US" sz="3000">
                <a:cs typeface="Times New Roman" panose="02020603050405020304" pitchFamily="18" charset="0"/>
              </a:rPr>
              <a:t> loop, the following semicolon is needed to end the loop.</a:t>
            </a:r>
          </a:p>
          <a:p>
            <a:pPr marL="0" indent="0">
              <a:lnSpc>
                <a:spcPct val="90000"/>
              </a:lnSpc>
              <a:spcBef>
                <a:spcPct val="0"/>
              </a:spcBef>
              <a:buFont typeface="Monotype Sorts" pitchFamily="2" charset="2"/>
              <a:buNone/>
            </a:pPr>
            <a:r>
              <a:rPr lang="en-US" altLang="en-US" sz="2600"/>
              <a:t>int i=0; </a:t>
            </a:r>
          </a:p>
          <a:p>
            <a:pPr marL="0" indent="0">
              <a:lnSpc>
                <a:spcPct val="90000"/>
              </a:lnSpc>
              <a:spcBef>
                <a:spcPct val="0"/>
              </a:spcBef>
              <a:buFont typeface="Monotype Sorts" pitchFamily="2" charset="2"/>
              <a:buNone/>
            </a:pPr>
            <a:r>
              <a:rPr lang="en-US" altLang="en-US" sz="2600"/>
              <a:t>do {</a:t>
            </a:r>
          </a:p>
          <a:p>
            <a:pPr marL="0" indent="0">
              <a:lnSpc>
                <a:spcPct val="90000"/>
              </a:lnSpc>
              <a:spcBef>
                <a:spcPct val="0"/>
              </a:spcBef>
              <a:buFont typeface="Monotype Sorts" pitchFamily="2" charset="2"/>
              <a:buNone/>
            </a:pPr>
            <a:r>
              <a:rPr lang="en-US" altLang="en-US" sz="2600"/>
              <a:t>  System.out.println("i is " + i);</a:t>
            </a:r>
          </a:p>
          <a:p>
            <a:pPr marL="0" indent="0">
              <a:lnSpc>
                <a:spcPct val="90000"/>
              </a:lnSpc>
              <a:spcBef>
                <a:spcPct val="0"/>
              </a:spcBef>
              <a:buFont typeface="Monotype Sorts" pitchFamily="2" charset="2"/>
              <a:buNone/>
            </a:pPr>
            <a:r>
              <a:rPr lang="en-US" altLang="en-US" sz="2600"/>
              <a:t>  i++;</a:t>
            </a:r>
          </a:p>
          <a:p>
            <a:pPr marL="0" indent="0">
              <a:lnSpc>
                <a:spcPct val="90000"/>
              </a:lnSpc>
              <a:spcBef>
                <a:spcPct val="0"/>
              </a:spcBef>
              <a:buFont typeface="Monotype Sorts" pitchFamily="2" charset="2"/>
              <a:buNone/>
            </a:pPr>
            <a:r>
              <a:rPr lang="en-US" altLang="en-US" sz="2600"/>
              <a:t>} while (i&lt;10);</a:t>
            </a:r>
          </a:p>
        </p:txBody>
      </p:sp>
      <p:sp>
        <p:nvSpPr>
          <p:cNvPr id="40965" name="Text Box 4">
            <a:extLst>
              <a:ext uri="{FF2B5EF4-FFF2-40B4-BE49-F238E27FC236}">
                <a16:creationId xmlns:a16="http://schemas.microsoft.com/office/drawing/2014/main" id="{8901CDE4-85C8-0443-8E8E-60F536B3472E}"/>
              </a:ext>
            </a:extLst>
          </p:cNvPr>
          <p:cNvSpPr txBox="1">
            <a:spLocks noChangeArrowheads="1"/>
          </p:cNvSpPr>
          <p:nvPr/>
        </p:nvSpPr>
        <p:spPr bwMode="auto">
          <a:xfrm>
            <a:off x="2971800" y="15240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Logic Error</a:t>
            </a:r>
          </a:p>
        </p:txBody>
      </p:sp>
      <p:sp>
        <p:nvSpPr>
          <p:cNvPr id="40966" name="Line 5">
            <a:extLst>
              <a:ext uri="{FF2B5EF4-FFF2-40B4-BE49-F238E27FC236}">
                <a16:creationId xmlns:a16="http://schemas.microsoft.com/office/drawing/2014/main" id="{07A8758F-FC79-6C4D-A459-9AADB05F6309}"/>
              </a:ext>
            </a:extLst>
          </p:cNvPr>
          <p:cNvSpPr>
            <a:spLocks noChangeShapeType="1"/>
          </p:cNvSpPr>
          <p:nvPr/>
        </p:nvSpPr>
        <p:spPr bwMode="auto">
          <a:xfrm flipH="1">
            <a:off x="2286000" y="1676400"/>
            <a:ext cx="762000" cy="1524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7" name="Text Box 6">
            <a:extLst>
              <a:ext uri="{FF2B5EF4-FFF2-40B4-BE49-F238E27FC236}">
                <a16:creationId xmlns:a16="http://schemas.microsoft.com/office/drawing/2014/main" id="{7F998E66-2496-C344-AF2F-BAECD0FCAB70}"/>
              </a:ext>
            </a:extLst>
          </p:cNvPr>
          <p:cNvSpPr txBox="1">
            <a:spLocks noChangeArrowheads="1"/>
          </p:cNvSpPr>
          <p:nvPr/>
        </p:nvSpPr>
        <p:spPr bwMode="auto">
          <a:xfrm>
            <a:off x="3200400" y="5638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Correct</a:t>
            </a:r>
          </a:p>
        </p:txBody>
      </p:sp>
      <p:sp>
        <p:nvSpPr>
          <p:cNvPr id="40968" name="Line 7">
            <a:extLst>
              <a:ext uri="{FF2B5EF4-FFF2-40B4-BE49-F238E27FC236}">
                <a16:creationId xmlns:a16="http://schemas.microsoft.com/office/drawing/2014/main" id="{11438200-140C-764D-A3F3-9F3A35499DCC}"/>
              </a:ext>
            </a:extLst>
          </p:cNvPr>
          <p:cNvSpPr>
            <a:spLocks noChangeShapeType="1"/>
          </p:cNvSpPr>
          <p:nvPr/>
        </p:nvSpPr>
        <p:spPr bwMode="auto">
          <a:xfrm flipH="1">
            <a:off x="2286000" y="5867400"/>
            <a:ext cx="914400" cy="1524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F7388D87-27C7-8F47-A012-2BFEDC8487F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6CA791C-BC9D-0A49-91E4-7BD2AC7BF043}" type="slidenum">
              <a:rPr lang="en-US" altLang="en-US" sz="1400"/>
              <a:pPr>
                <a:spcBef>
                  <a:spcPct val="0"/>
                </a:spcBef>
                <a:buClrTx/>
                <a:buSzTx/>
                <a:buFontTx/>
                <a:buNone/>
              </a:pPr>
              <a:t>16</a:t>
            </a:fld>
            <a:endParaRPr lang="en-US" altLang="en-US" sz="1400"/>
          </a:p>
        </p:txBody>
      </p:sp>
      <p:sp>
        <p:nvSpPr>
          <p:cNvPr id="46083" name="Rectangle 2">
            <a:extLst>
              <a:ext uri="{FF2B5EF4-FFF2-40B4-BE49-F238E27FC236}">
                <a16:creationId xmlns:a16="http://schemas.microsoft.com/office/drawing/2014/main" id="{827B8411-B903-FD45-BB67-260AAE161151}"/>
              </a:ext>
            </a:extLst>
          </p:cNvPr>
          <p:cNvSpPr>
            <a:spLocks noGrp="1" noChangeArrowheads="1"/>
          </p:cNvSpPr>
          <p:nvPr>
            <p:ph type="title"/>
          </p:nvPr>
        </p:nvSpPr>
        <p:spPr>
          <a:xfrm>
            <a:off x="228600" y="0"/>
            <a:ext cx="8763000" cy="1428750"/>
          </a:xfrm>
        </p:spPr>
        <p:txBody>
          <a:bodyPr/>
          <a:lstStyle/>
          <a:p>
            <a:r>
              <a:rPr lang="en-US" altLang="en-US" sz="4000"/>
              <a:t>Problem:</a:t>
            </a:r>
            <a:br>
              <a:rPr lang="en-US" altLang="en-US" sz="4000"/>
            </a:br>
            <a:r>
              <a:rPr lang="en-US" altLang="en-US" sz="4000">
                <a:cs typeface="Courier New" panose="02070309020205020404" pitchFamily="49" charset="0"/>
              </a:rPr>
              <a:t>Finding the Greatest Common Divisor</a:t>
            </a:r>
            <a:r>
              <a:rPr lang="en-US" altLang="en-US"/>
              <a:t> </a:t>
            </a:r>
          </a:p>
        </p:txBody>
      </p:sp>
      <p:sp>
        <p:nvSpPr>
          <p:cNvPr id="46084" name="Text Box 3">
            <a:extLst>
              <a:ext uri="{FF2B5EF4-FFF2-40B4-BE49-F238E27FC236}">
                <a16:creationId xmlns:a16="http://schemas.microsoft.com/office/drawing/2014/main" id="{C802E330-AF3A-1049-82DC-40FA78BF6EB5}"/>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6085" name="Text Box 4">
            <a:extLst>
              <a:ext uri="{FF2B5EF4-FFF2-40B4-BE49-F238E27FC236}">
                <a16:creationId xmlns:a16="http://schemas.microsoft.com/office/drawing/2014/main" id="{0489F459-DBEB-534D-B71C-EDBEFED0BC6D}"/>
              </a:ext>
            </a:extLst>
          </p:cNvPr>
          <p:cNvSpPr txBox="1">
            <a:spLocks noChangeArrowheads="1"/>
          </p:cNvSpPr>
          <p:nvPr/>
        </p:nvSpPr>
        <p:spPr bwMode="auto">
          <a:xfrm>
            <a:off x="117475" y="1524000"/>
            <a:ext cx="90265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dirty="0">
                <a:cs typeface="Times New Roman" panose="02020603050405020304" pitchFamily="18" charset="0"/>
              </a:rPr>
              <a:t>Problem: </a:t>
            </a:r>
            <a:r>
              <a:rPr lang="en-US" altLang="en-US" sz="2400" dirty="0">
                <a:cs typeface="Courier New" panose="02070309020205020404" pitchFamily="49" charset="0"/>
              </a:rPr>
              <a:t>Write a program that prompts the user to enter two positive integers and finds their greatest common divisor.</a:t>
            </a:r>
            <a:r>
              <a:rPr lang="en-US" altLang="en-US" sz="2400" dirty="0">
                <a:cs typeface="Times New Roman" panose="02020603050405020304" pitchFamily="18" charset="0"/>
              </a:rPr>
              <a:t> </a:t>
            </a:r>
          </a:p>
        </p:txBody>
      </p:sp>
      <p:sp>
        <p:nvSpPr>
          <p:cNvPr id="46086" name="Rectangle 8">
            <a:hlinkClick r:id="rId2"/>
            <a:extLst>
              <a:ext uri="{FF2B5EF4-FFF2-40B4-BE49-F238E27FC236}">
                <a16:creationId xmlns:a16="http://schemas.microsoft.com/office/drawing/2014/main" id="{4E80C796-E5CC-D84B-994F-7415B28A46C5}"/>
              </a:ext>
            </a:extLst>
          </p:cNvPr>
          <p:cNvSpPr>
            <a:spLocks noChangeArrowheads="1"/>
          </p:cNvSpPr>
          <p:nvPr/>
        </p:nvSpPr>
        <p:spPr bwMode="auto">
          <a:xfrm>
            <a:off x="4473575" y="5810250"/>
            <a:ext cx="28670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GreatestCommonDivisor</a:t>
            </a:r>
            <a:endParaRPr lang="en-US" altLang="en-US" sz="2000" dirty="0"/>
          </a:p>
        </p:txBody>
      </p:sp>
      <p:sp>
        <p:nvSpPr>
          <p:cNvPr id="46087" name="AutoShape 10">
            <a:hlinkClick r:id="rId3" action="ppaction://program" highlightClick="1"/>
            <a:extLst>
              <a:ext uri="{FF2B5EF4-FFF2-40B4-BE49-F238E27FC236}">
                <a16:creationId xmlns:a16="http://schemas.microsoft.com/office/drawing/2014/main" id="{D2820C34-7262-4342-84D9-9A95AC4267B0}"/>
              </a:ext>
            </a:extLst>
          </p:cNvPr>
          <p:cNvSpPr>
            <a:spLocks noChangeArrowheads="1"/>
          </p:cNvSpPr>
          <p:nvPr/>
        </p:nvSpPr>
        <p:spPr bwMode="auto">
          <a:xfrm>
            <a:off x="7529513" y="5810250"/>
            <a:ext cx="69850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2" name="Rectangle 1">
            <a:extLst>
              <a:ext uri="{FF2B5EF4-FFF2-40B4-BE49-F238E27FC236}">
                <a16:creationId xmlns:a16="http://schemas.microsoft.com/office/drawing/2014/main" id="{DAC462E8-D46C-8B47-9EB2-25332B18F76C}"/>
              </a:ext>
            </a:extLst>
          </p:cNvPr>
          <p:cNvSpPr/>
          <p:nvPr/>
        </p:nvSpPr>
        <p:spPr>
          <a:xfrm>
            <a:off x="424259" y="2409275"/>
            <a:ext cx="7412165" cy="3785652"/>
          </a:xfrm>
          <a:prstGeom prst="rect">
            <a:avLst/>
          </a:prstGeom>
        </p:spPr>
        <p:txBody>
          <a:bodyPr wrap="square">
            <a:spAutoFit/>
          </a:bodyPr>
          <a:lstStyle/>
          <a:p>
            <a:r>
              <a:rPr lang="en-US" sz="2000" dirty="0">
                <a:solidFill>
                  <a:srgbClr val="005500"/>
                </a:solidFill>
                <a:effectLst/>
              </a:rPr>
              <a:t>// Prompt the user to enter two integers</a:t>
            </a:r>
            <a:r>
              <a:rPr lang="en-US" sz="2000" dirty="0"/>
              <a:t> </a:t>
            </a:r>
          </a:p>
          <a:p>
            <a:r>
              <a:rPr lang="en-US" sz="2000" dirty="0" err="1"/>
              <a:t>System.out.print</a:t>
            </a:r>
            <a:r>
              <a:rPr lang="en-US" sz="2000" dirty="0"/>
              <a:t>(</a:t>
            </a:r>
            <a:r>
              <a:rPr lang="en-US" sz="2000" dirty="0">
                <a:solidFill>
                  <a:srgbClr val="007D9F"/>
                </a:solidFill>
                <a:effectLst/>
              </a:rPr>
              <a:t>"Enter first integer: "</a:t>
            </a:r>
            <a:r>
              <a:rPr lang="en-US" sz="2000" dirty="0"/>
              <a:t>); </a:t>
            </a:r>
          </a:p>
          <a:p>
            <a:r>
              <a:rPr lang="en-US" sz="2000" b="1" dirty="0" err="1">
                <a:solidFill>
                  <a:srgbClr val="000FD6"/>
                </a:solidFill>
                <a:effectLst/>
              </a:rPr>
              <a:t>int</a:t>
            </a:r>
            <a:r>
              <a:rPr lang="en-US" sz="2000" dirty="0"/>
              <a:t> n1 = </a:t>
            </a:r>
            <a:r>
              <a:rPr lang="en-US" sz="2000" dirty="0" err="1"/>
              <a:t>input.nextInt</a:t>
            </a:r>
            <a:r>
              <a:rPr lang="en-US" sz="2000" dirty="0"/>
              <a:t>(); </a:t>
            </a:r>
          </a:p>
          <a:p>
            <a:r>
              <a:rPr lang="en-US" sz="2000" dirty="0" err="1"/>
              <a:t>System.out.print</a:t>
            </a:r>
            <a:r>
              <a:rPr lang="en-US" sz="2000" dirty="0"/>
              <a:t>(</a:t>
            </a:r>
            <a:r>
              <a:rPr lang="en-US" sz="2000" dirty="0">
                <a:solidFill>
                  <a:srgbClr val="007D9F"/>
                </a:solidFill>
                <a:effectLst/>
              </a:rPr>
              <a:t>"Enter second integer: "</a:t>
            </a:r>
            <a:r>
              <a:rPr lang="en-US" sz="2000" dirty="0"/>
              <a:t>); </a:t>
            </a:r>
          </a:p>
          <a:p>
            <a:r>
              <a:rPr lang="en-US" sz="2000" b="1" dirty="0" err="1">
                <a:solidFill>
                  <a:srgbClr val="000FD6"/>
                </a:solidFill>
                <a:effectLst/>
              </a:rPr>
              <a:t>int</a:t>
            </a:r>
            <a:r>
              <a:rPr lang="en-US" sz="2000" dirty="0"/>
              <a:t> n2 = </a:t>
            </a:r>
            <a:r>
              <a:rPr lang="en-US" sz="2000" dirty="0" err="1"/>
              <a:t>input.nextInt</a:t>
            </a:r>
            <a:r>
              <a:rPr lang="en-US" sz="2000" dirty="0"/>
              <a:t>(); </a:t>
            </a:r>
          </a:p>
          <a:p>
            <a:r>
              <a:rPr lang="en-US" sz="2000" b="1" dirty="0" err="1">
                <a:solidFill>
                  <a:srgbClr val="000FD6"/>
                </a:solidFill>
                <a:effectLst/>
              </a:rPr>
              <a:t>int</a:t>
            </a:r>
            <a:r>
              <a:rPr lang="en-US" sz="2000" dirty="0"/>
              <a:t> </a:t>
            </a:r>
            <a:r>
              <a:rPr lang="en-US" sz="2000" dirty="0" err="1"/>
              <a:t>gcd</a:t>
            </a:r>
            <a:r>
              <a:rPr lang="en-US" sz="2000" dirty="0"/>
              <a:t> = </a:t>
            </a:r>
            <a:r>
              <a:rPr lang="en-US" sz="2000" dirty="0">
                <a:solidFill>
                  <a:srgbClr val="007D9F"/>
                </a:solidFill>
                <a:effectLst/>
              </a:rPr>
              <a:t>1</a:t>
            </a:r>
            <a:r>
              <a:rPr lang="en-US" sz="2000" dirty="0"/>
              <a:t>; </a:t>
            </a:r>
          </a:p>
          <a:p>
            <a:r>
              <a:rPr lang="en-US" sz="2000" b="1" dirty="0" err="1">
                <a:solidFill>
                  <a:srgbClr val="000FD6"/>
                </a:solidFill>
                <a:effectLst/>
              </a:rPr>
              <a:t>int</a:t>
            </a:r>
            <a:r>
              <a:rPr lang="en-US" sz="2000" dirty="0"/>
              <a:t> k = </a:t>
            </a:r>
            <a:r>
              <a:rPr lang="en-US" sz="2000" dirty="0">
                <a:solidFill>
                  <a:srgbClr val="007D9F"/>
                </a:solidFill>
                <a:effectLst/>
              </a:rPr>
              <a:t>2</a:t>
            </a:r>
            <a:r>
              <a:rPr lang="en-US" sz="2000" dirty="0"/>
              <a:t>; </a:t>
            </a:r>
          </a:p>
          <a:p>
            <a:r>
              <a:rPr lang="en-US" sz="2000" b="1" dirty="0">
                <a:solidFill>
                  <a:srgbClr val="000FD6"/>
                </a:solidFill>
                <a:effectLst/>
              </a:rPr>
              <a:t>while</a:t>
            </a:r>
            <a:r>
              <a:rPr lang="en-US" sz="2000" dirty="0"/>
              <a:t> (k &lt;= n1 &amp;&amp; k &lt;= n2) {</a:t>
            </a:r>
          </a:p>
          <a:p>
            <a:r>
              <a:rPr lang="en-US" sz="2000" dirty="0"/>
              <a:t>	</a:t>
            </a:r>
            <a:r>
              <a:rPr lang="en-US" sz="2000" b="1" dirty="0">
                <a:solidFill>
                  <a:srgbClr val="000FD6"/>
                </a:solidFill>
                <a:effectLst/>
              </a:rPr>
              <a:t>if</a:t>
            </a:r>
            <a:r>
              <a:rPr lang="en-US" sz="2000" dirty="0"/>
              <a:t> (n1 % k == </a:t>
            </a:r>
            <a:r>
              <a:rPr lang="en-US" sz="2000" dirty="0">
                <a:solidFill>
                  <a:srgbClr val="007D9F"/>
                </a:solidFill>
                <a:effectLst/>
              </a:rPr>
              <a:t>0</a:t>
            </a:r>
            <a:r>
              <a:rPr lang="en-US" sz="2000" dirty="0"/>
              <a:t> &amp;&amp; n2 % k == </a:t>
            </a:r>
            <a:r>
              <a:rPr lang="en-US" sz="2000" dirty="0">
                <a:solidFill>
                  <a:srgbClr val="007D9F"/>
                </a:solidFill>
                <a:effectLst/>
              </a:rPr>
              <a:t>0</a:t>
            </a:r>
            <a:r>
              <a:rPr lang="en-US" sz="2000" dirty="0"/>
              <a:t>) </a:t>
            </a:r>
          </a:p>
          <a:p>
            <a:r>
              <a:rPr lang="ar-SA" sz="2000" dirty="0"/>
              <a:t>		</a:t>
            </a:r>
            <a:r>
              <a:rPr lang="en-US" sz="2000" dirty="0" err="1"/>
              <a:t>gcd</a:t>
            </a:r>
            <a:r>
              <a:rPr lang="en-US" sz="2000" dirty="0"/>
              <a:t> = k; </a:t>
            </a:r>
            <a:endParaRPr lang="ar-SA" sz="2000" dirty="0"/>
          </a:p>
          <a:p>
            <a:r>
              <a:rPr lang="ar-SA" sz="2000" dirty="0"/>
              <a:t>	</a:t>
            </a:r>
            <a:r>
              <a:rPr lang="en-US" sz="2000" dirty="0"/>
              <a:t>k++; </a:t>
            </a:r>
            <a:endParaRPr lang="ar-SA" sz="2000" dirty="0"/>
          </a:p>
          <a:p>
            <a:r>
              <a:rPr lang="en-US" sz="2000"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a:extLst>
              <a:ext uri="{FF2B5EF4-FFF2-40B4-BE49-F238E27FC236}">
                <a16:creationId xmlns:a16="http://schemas.microsoft.com/office/drawing/2014/main" id="{B2548684-47D9-4248-9D99-A5EED1A68FE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90DFB8E-0484-6745-9805-3E9533385023}" type="slidenum">
              <a:rPr lang="en-US" altLang="en-US" sz="1400"/>
              <a:pPr>
                <a:spcBef>
                  <a:spcPct val="0"/>
                </a:spcBef>
                <a:buClrTx/>
                <a:buSzTx/>
                <a:buFontTx/>
                <a:buNone/>
              </a:pPr>
              <a:t>17</a:t>
            </a:fld>
            <a:endParaRPr lang="en-US" altLang="en-US" sz="1400"/>
          </a:p>
        </p:txBody>
      </p:sp>
      <p:sp>
        <p:nvSpPr>
          <p:cNvPr id="49155" name="Rectangle 2">
            <a:extLst>
              <a:ext uri="{FF2B5EF4-FFF2-40B4-BE49-F238E27FC236}">
                <a16:creationId xmlns:a16="http://schemas.microsoft.com/office/drawing/2014/main" id="{2F1585B8-19E9-F048-8DB7-5F03F87D8F58}"/>
              </a:ext>
            </a:extLst>
          </p:cNvPr>
          <p:cNvSpPr>
            <a:spLocks noGrp="1" noChangeArrowheads="1"/>
          </p:cNvSpPr>
          <p:nvPr>
            <p:ph type="title"/>
          </p:nvPr>
        </p:nvSpPr>
        <p:spPr>
          <a:xfrm>
            <a:off x="76200" y="0"/>
            <a:ext cx="8915400" cy="1428750"/>
          </a:xfrm>
        </p:spPr>
        <p:txBody>
          <a:bodyPr/>
          <a:lstStyle/>
          <a:p>
            <a:r>
              <a:rPr lang="en-US" altLang="en-US" sz="3600"/>
              <a:t>Case Study:  </a:t>
            </a:r>
            <a:r>
              <a:rPr lang="en-US" altLang="en-US" sz="4000" i="1"/>
              <a:t>Converting Decimals to Hexadecimals</a:t>
            </a:r>
          </a:p>
        </p:txBody>
      </p:sp>
      <p:sp>
        <p:nvSpPr>
          <p:cNvPr id="49156" name="Text Box 3">
            <a:extLst>
              <a:ext uri="{FF2B5EF4-FFF2-40B4-BE49-F238E27FC236}">
                <a16:creationId xmlns:a16="http://schemas.microsoft.com/office/drawing/2014/main" id="{DCCCF947-959C-2446-AD4B-F9492ADCA5F7}"/>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9157" name="Text Box 4">
            <a:extLst>
              <a:ext uri="{FF2B5EF4-FFF2-40B4-BE49-F238E27FC236}">
                <a16:creationId xmlns:a16="http://schemas.microsoft.com/office/drawing/2014/main" id="{EB4324FC-A8FF-B54B-BB92-EC210F95FC7F}"/>
              </a:ext>
            </a:extLst>
          </p:cNvPr>
          <p:cNvSpPr txBox="1">
            <a:spLocks noChangeArrowheads="1"/>
          </p:cNvSpPr>
          <p:nvPr/>
        </p:nvSpPr>
        <p:spPr bwMode="auto">
          <a:xfrm>
            <a:off x="228600" y="1316038"/>
            <a:ext cx="8759825"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Hexadecimals are often used in computer systems programming (see Appendix F for an introduction to number systems). How do you convert a decimal number to a hexadecimal number? To convert a decimal number </a:t>
            </a:r>
            <a:r>
              <a:rPr lang="en-US" altLang="en-US" sz="2400" i="1"/>
              <a:t>d</a:t>
            </a:r>
            <a:r>
              <a:rPr lang="en-US" altLang="en-US" sz="2400"/>
              <a:t> to a hexadecimal number is to find the hexadecimal digits </a:t>
            </a:r>
            <a:r>
              <a:rPr lang="en-US" altLang="en-US" sz="2400" i="1"/>
              <a:t>h</a:t>
            </a:r>
            <a:r>
              <a:rPr lang="en-US" altLang="en-US" sz="2400" i="1" baseline="-25000"/>
              <a:t>n</a:t>
            </a:r>
            <a:r>
              <a:rPr lang="en-US" altLang="en-US" sz="2400"/>
              <a:t>, </a:t>
            </a:r>
            <a:r>
              <a:rPr lang="en-US" altLang="en-US" sz="2400" i="1"/>
              <a:t>h</a:t>
            </a:r>
            <a:r>
              <a:rPr lang="en-US" altLang="en-US" sz="2400" i="1" baseline="-25000"/>
              <a:t>n-1</a:t>
            </a:r>
            <a:r>
              <a:rPr lang="en-US" altLang="en-US" sz="2400"/>
              <a:t>, </a:t>
            </a:r>
            <a:r>
              <a:rPr lang="en-US" altLang="en-US" sz="2400" i="1"/>
              <a:t>h</a:t>
            </a:r>
            <a:r>
              <a:rPr lang="en-US" altLang="en-US" sz="2400" i="1" baseline="-25000"/>
              <a:t>n-2</a:t>
            </a:r>
            <a:r>
              <a:rPr lang="en-US" altLang="en-US" sz="2400"/>
              <a:t>,</a:t>
            </a:r>
            <a:r>
              <a:rPr lang="en-US" altLang="en-US" sz="2400" i="1"/>
              <a:t> ...</a:t>
            </a:r>
            <a:r>
              <a:rPr lang="en-US" altLang="en-US" sz="2400"/>
              <a:t> ,</a:t>
            </a:r>
            <a:r>
              <a:rPr lang="en-US" altLang="en-US" sz="2400" i="1"/>
              <a:t> h</a:t>
            </a:r>
            <a:r>
              <a:rPr lang="en-US" altLang="en-US" sz="2400" i="1" baseline="-25000"/>
              <a:t>2</a:t>
            </a:r>
            <a:r>
              <a:rPr lang="en-US" altLang="en-US" sz="2400"/>
              <a:t>, </a:t>
            </a:r>
            <a:r>
              <a:rPr lang="en-US" altLang="en-US" sz="2400" i="1"/>
              <a:t>h</a:t>
            </a:r>
            <a:r>
              <a:rPr lang="en-US" altLang="en-US" sz="2400" i="1" baseline="-25000"/>
              <a:t>1</a:t>
            </a:r>
            <a:r>
              <a:rPr lang="en-US" altLang="en-US" sz="2400"/>
              <a:t>, and </a:t>
            </a:r>
            <a:r>
              <a:rPr lang="en-US" altLang="en-US" sz="2400" i="1"/>
              <a:t>h</a:t>
            </a:r>
            <a:r>
              <a:rPr lang="en-US" altLang="en-US" sz="2400" i="1" baseline="-25000"/>
              <a:t>0 </a:t>
            </a:r>
            <a:r>
              <a:rPr lang="en-US" altLang="en-US" sz="2400"/>
              <a:t>such that</a:t>
            </a:r>
          </a:p>
        </p:txBody>
      </p:sp>
      <p:sp>
        <p:nvSpPr>
          <p:cNvPr id="49158" name="Rectangle 7">
            <a:extLst>
              <a:ext uri="{FF2B5EF4-FFF2-40B4-BE49-F238E27FC236}">
                <a16:creationId xmlns:a16="http://schemas.microsoft.com/office/drawing/2014/main" id="{F5451294-D7DB-7D4C-A981-F2AF5DE2401A}"/>
              </a:ext>
            </a:extLst>
          </p:cNvPr>
          <p:cNvSpPr>
            <a:spLocks noChangeArrowheads="1"/>
          </p:cNvSpPr>
          <p:nvPr/>
        </p:nvSpPr>
        <p:spPr bwMode="auto">
          <a:xfrm>
            <a:off x="0" y="2776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9159" name="Rectangle 9">
            <a:extLst>
              <a:ext uri="{FF2B5EF4-FFF2-40B4-BE49-F238E27FC236}">
                <a16:creationId xmlns:a16="http://schemas.microsoft.com/office/drawing/2014/main" id="{9BF830A1-2919-C447-A3C5-4DE899A18455}"/>
              </a:ext>
            </a:extLst>
          </p:cNvPr>
          <p:cNvSpPr>
            <a:spLocks noChangeArrowheads="1"/>
          </p:cNvSpPr>
          <p:nvPr/>
        </p:nvSpPr>
        <p:spPr bwMode="auto">
          <a:xfrm>
            <a:off x="0" y="4071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9160" name="Text Box 12">
            <a:extLst>
              <a:ext uri="{FF2B5EF4-FFF2-40B4-BE49-F238E27FC236}">
                <a16:creationId xmlns:a16="http://schemas.microsoft.com/office/drawing/2014/main" id="{17E4CEFA-93D1-E04D-873C-56B4FC11044C}"/>
              </a:ext>
            </a:extLst>
          </p:cNvPr>
          <p:cNvSpPr txBox="1">
            <a:spLocks noChangeArrowheads="1"/>
          </p:cNvSpPr>
          <p:nvPr/>
        </p:nvSpPr>
        <p:spPr bwMode="auto">
          <a:xfrm>
            <a:off x="384175" y="4081463"/>
            <a:ext cx="87598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These hexadecimal digits can be found by successively dividing </a:t>
            </a:r>
            <a:r>
              <a:rPr lang="en-US" altLang="en-US" sz="2400" i="1"/>
              <a:t>d</a:t>
            </a:r>
            <a:r>
              <a:rPr lang="en-US" altLang="en-US" sz="2400"/>
              <a:t> by 16 until the quotient is 0. The remainders are </a:t>
            </a:r>
            <a:r>
              <a:rPr lang="en-US" altLang="en-US" sz="2400" i="1"/>
              <a:t>h</a:t>
            </a:r>
            <a:r>
              <a:rPr lang="en-US" altLang="en-US" sz="2400" i="1" baseline="-25000"/>
              <a:t>0</a:t>
            </a:r>
            <a:r>
              <a:rPr lang="en-US" altLang="en-US" sz="2400"/>
              <a:t>, </a:t>
            </a:r>
            <a:r>
              <a:rPr lang="en-US" altLang="en-US" sz="2400" i="1"/>
              <a:t>h</a:t>
            </a:r>
            <a:r>
              <a:rPr lang="en-US" altLang="en-US" sz="2400" i="1" baseline="-25000"/>
              <a:t>1</a:t>
            </a:r>
            <a:r>
              <a:rPr lang="en-US" altLang="en-US" sz="2400"/>
              <a:t>, </a:t>
            </a:r>
            <a:r>
              <a:rPr lang="en-US" altLang="en-US" sz="2400" i="1"/>
              <a:t>h</a:t>
            </a:r>
            <a:r>
              <a:rPr lang="en-US" altLang="en-US" sz="2400" i="1" baseline="-25000"/>
              <a:t>2</a:t>
            </a:r>
            <a:r>
              <a:rPr lang="en-US" altLang="en-US" sz="2400"/>
              <a:t>,</a:t>
            </a:r>
            <a:r>
              <a:rPr lang="en-US" altLang="en-US" sz="2400" i="1"/>
              <a:t> ...</a:t>
            </a:r>
            <a:r>
              <a:rPr lang="en-US" altLang="en-US" sz="2400"/>
              <a:t> ,</a:t>
            </a:r>
            <a:r>
              <a:rPr lang="en-US" altLang="en-US" sz="2400" i="1"/>
              <a:t> h</a:t>
            </a:r>
            <a:r>
              <a:rPr lang="en-US" altLang="en-US" sz="2400" i="1" baseline="-25000"/>
              <a:t>n-2</a:t>
            </a:r>
            <a:r>
              <a:rPr lang="en-US" altLang="en-US" sz="2400"/>
              <a:t>, </a:t>
            </a:r>
            <a:r>
              <a:rPr lang="en-US" altLang="en-US" sz="2400" i="1"/>
              <a:t>h</a:t>
            </a:r>
            <a:r>
              <a:rPr lang="en-US" altLang="en-US" sz="2400" i="1" baseline="-25000"/>
              <a:t>n-1</a:t>
            </a:r>
            <a:r>
              <a:rPr lang="en-US" altLang="en-US" sz="2400"/>
              <a:t>, and </a:t>
            </a:r>
            <a:r>
              <a:rPr lang="en-US" altLang="en-US" sz="2400" i="1"/>
              <a:t>h</a:t>
            </a:r>
            <a:r>
              <a:rPr lang="en-US" altLang="en-US" sz="2400" i="1" baseline="-25000"/>
              <a:t>n</a:t>
            </a:r>
            <a:r>
              <a:rPr lang="en-US" altLang="en-US" sz="2400"/>
              <a:t>. </a:t>
            </a:r>
          </a:p>
        </p:txBody>
      </p:sp>
      <p:sp>
        <p:nvSpPr>
          <p:cNvPr id="49161" name="Rectangle 14">
            <a:extLst>
              <a:ext uri="{FF2B5EF4-FFF2-40B4-BE49-F238E27FC236}">
                <a16:creationId xmlns:a16="http://schemas.microsoft.com/office/drawing/2014/main" id="{E53248B3-A786-CA46-9972-39B8F3B7552E}"/>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9162" name="Object 13">
            <a:extLst>
              <a:ext uri="{FF2B5EF4-FFF2-40B4-BE49-F238E27FC236}">
                <a16:creationId xmlns:a16="http://schemas.microsoft.com/office/drawing/2014/main" id="{E3942749-8E81-BA4C-95F2-E13ECDDA5AE9}"/>
              </a:ext>
            </a:extLst>
          </p:cNvPr>
          <p:cNvGraphicFramePr>
            <a:graphicFrameLocks noChangeAspect="1"/>
          </p:cNvGraphicFramePr>
          <p:nvPr/>
        </p:nvGraphicFramePr>
        <p:xfrm>
          <a:off x="385763" y="3467100"/>
          <a:ext cx="8526462" cy="430213"/>
        </p:xfrm>
        <a:graphic>
          <a:graphicData uri="http://schemas.openxmlformats.org/presentationml/2006/ole">
            <mc:AlternateContent xmlns:mc="http://schemas.openxmlformats.org/markup-compatibility/2006">
              <mc:Choice xmlns:v="urn:schemas-microsoft-com:vml" Requires="v">
                <p:oleObj spid="_x0000_s49177" name="Equation" r:id="rId3" imgW="99771200" imgH="4978400" progId="Equation.3">
                  <p:embed/>
                </p:oleObj>
              </mc:Choice>
              <mc:Fallback>
                <p:oleObj name="Equation" r:id="rId3" imgW="99771200" imgH="4978400" progId="Equation.3">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3467100"/>
                        <a:ext cx="852646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3" name="Rectangle 13">
            <a:hlinkClick r:id="rId5"/>
            <a:extLst>
              <a:ext uri="{FF2B5EF4-FFF2-40B4-BE49-F238E27FC236}">
                <a16:creationId xmlns:a16="http://schemas.microsoft.com/office/drawing/2014/main" id="{8937F723-113E-F741-A350-4F9A978DD590}"/>
              </a:ext>
            </a:extLst>
          </p:cNvPr>
          <p:cNvSpPr>
            <a:spLocks noChangeArrowheads="1"/>
          </p:cNvSpPr>
          <p:nvPr/>
        </p:nvSpPr>
        <p:spPr bwMode="auto">
          <a:xfrm>
            <a:off x="5427663" y="5505450"/>
            <a:ext cx="17430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a:t>Dec2Hex</a:t>
            </a:r>
          </a:p>
        </p:txBody>
      </p:sp>
      <p:sp>
        <p:nvSpPr>
          <p:cNvPr id="49164" name="AutoShape 10">
            <a:hlinkClick r:id="rId6" action="ppaction://program" highlightClick="1"/>
            <a:extLst>
              <a:ext uri="{FF2B5EF4-FFF2-40B4-BE49-F238E27FC236}">
                <a16:creationId xmlns:a16="http://schemas.microsoft.com/office/drawing/2014/main" id="{62EEA519-BF0E-BC49-A2DE-85D5673895EF}"/>
              </a:ext>
            </a:extLst>
          </p:cNvPr>
          <p:cNvSpPr>
            <a:spLocks noChangeArrowheads="1"/>
          </p:cNvSpPr>
          <p:nvPr/>
        </p:nvSpPr>
        <p:spPr bwMode="auto">
          <a:xfrm>
            <a:off x="7359650" y="5505450"/>
            <a:ext cx="69850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92B36CA8-85FC-8D4F-A3A0-E86B333A01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14A1D85-99A7-B24F-B2D3-9B90AAB49929}" type="slidenum">
              <a:rPr lang="en-US" altLang="en-US" sz="1400"/>
              <a:pPr>
                <a:spcBef>
                  <a:spcPct val="0"/>
                </a:spcBef>
                <a:buClrTx/>
                <a:buSzTx/>
                <a:buFontTx/>
                <a:buNone/>
              </a:pPr>
              <a:t>18</a:t>
            </a:fld>
            <a:endParaRPr lang="en-US" altLang="en-US" sz="1400"/>
          </a:p>
        </p:txBody>
      </p:sp>
      <p:sp>
        <p:nvSpPr>
          <p:cNvPr id="52227" name="Rectangle 2">
            <a:extLst>
              <a:ext uri="{FF2B5EF4-FFF2-40B4-BE49-F238E27FC236}">
                <a16:creationId xmlns:a16="http://schemas.microsoft.com/office/drawing/2014/main" id="{A782AF86-E88E-0444-85B0-B1E3D12A50B8}"/>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break</a:t>
            </a:r>
            <a:endParaRPr lang="en-US" altLang="en-US"/>
          </a:p>
        </p:txBody>
      </p:sp>
      <p:sp>
        <p:nvSpPr>
          <p:cNvPr id="52228" name="Rectangle 11">
            <a:extLst>
              <a:ext uri="{FF2B5EF4-FFF2-40B4-BE49-F238E27FC236}">
                <a16:creationId xmlns:a16="http://schemas.microsoft.com/office/drawing/2014/main" id="{F3792F1D-D397-2A4C-B4BB-FE0980FC823B}"/>
              </a:ext>
            </a:extLst>
          </p:cNvPr>
          <p:cNvSpPr>
            <a:spLocks noChangeArrowheads="1"/>
          </p:cNvSpPr>
          <p:nvPr/>
        </p:nvSpPr>
        <p:spPr bwMode="auto">
          <a:xfrm>
            <a:off x="-76200" y="247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52229" name="Object 10">
            <a:extLst>
              <a:ext uri="{FF2B5EF4-FFF2-40B4-BE49-F238E27FC236}">
                <a16:creationId xmlns:a16="http://schemas.microsoft.com/office/drawing/2014/main" id="{938DE956-9797-E747-8018-6EE74607E96B}"/>
              </a:ext>
            </a:extLst>
          </p:cNvPr>
          <p:cNvGraphicFramePr>
            <a:graphicFrameLocks noChangeAspect="1"/>
          </p:cNvGraphicFramePr>
          <p:nvPr/>
        </p:nvGraphicFramePr>
        <p:xfrm>
          <a:off x="315913" y="1162050"/>
          <a:ext cx="7627937" cy="4395788"/>
        </p:xfrm>
        <a:graphic>
          <a:graphicData uri="http://schemas.openxmlformats.org/presentationml/2006/ole">
            <mc:AlternateContent xmlns:mc="http://schemas.openxmlformats.org/markup-compatibility/2006">
              <mc:Choice xmlns:v="urn:schemas-microsoft-com:vml" Requires="v">
                <p:oleObj spid="_x0000_s52243" name="Picture" r:id="rId3" imgW="2463800" imgH="1422400" progId="Word.Picture.8">
                  <p:embed/>
                </p:oleObj>
              </mc:Choice>
              <mc:Fallback>
                <p:oleObj name="Picture" r:id="rId3" imgW="2463800" imgH="1422400" progId="Word.Picture.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913" y="1162050"/>
                        <a:ext cx="7627937" cy="439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0" name="Rectangle 12">
            <a:extLst>
              <a:ext uri="{FF2B5EF4-FFF2-40B4-BE49-F238E27FC236}">
                <a16:creationId xmlns:a16="http://schemas.microsoft.com/office/drawing/2014/main" id="{6A4E15C0-DA04-7843-9C6D-31D676F758CD}"/>
              </a:ext>
            </a:extLst>
          </p:cNvPr>
          <p:cNvSpPr>
            <a:spLocks noChangeArrowheads="1"/>
          </p:cNvSpPr>
          <p:nvPr/>
        </p:nvSpPr>
        <p:spPr bwMode="auto">
          <a:xfrm>
            <a:off x="76200" y="438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a:extLst>
              <a:ext uri="{FF2B5EF4-FFF2-40B4-BE49-F238E27FC236}">
                <a16:creationId xmlns:a16="http://schemas.microsoft.com/office/drawing/2014/main" id="{23536526-6FAB-2F4B-BBE8-5C94064E8C2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6309D2C-3D75-F841-BAF7-54A24ED850BB}" type="slidenum">
              <a:rPr lang="en-US" altLang="en-US" sz="1400"/>
              <a:pPr>
                <a:spcBef>
                  <a:spcPct val="0"/>
                </a:spcBef>
                <a:buClrTx/>
                <a:buSzTx/>
                <a:buFontTx/>
                <a:buNone/>
              </a:pPr>
              <a:t>19</a:t>
            </a:fld>
            <a:endParaRPr lang="en-US" altLang="en-US" sz="1400"/>
          </a:p>
        </p:txBody>
      </p:sp>
      <p:sp>
        <p:nvSpPr>
          <p:cNvPr id="53251" name="Rectangle 2">
            <a:extLst>
              <a:ext uri="{FF2B5EF4-FFF2-40B4-BE49-F238E27FC236}">
                <a16:creationId xmlns:a16="http://schemas.microsoft.com/office/drawing/2014/main" id="{5BBC8058-301E-D04D-B228-D0BF68C05163}"/>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continue</a:t>
            </a:r>
            <a:endParaRPr lang="en-US" altLang="en-US"/>
          </a:p>
        </p:txBody>
      </p:sp>
      <p:sp>
        <p:nvSpPr>
          <p:cNvPr id="53252" name="Rectangle 3">
            <a:extLst>
              <a:ext uri="{FF2B5EF4-FFF2-40B4-BE49-F238E27FC236}">
                <a16:creationId xmlns:a16="http://schemas.microsoft.com/office/drawing/2014/main" id="{139755AD-DF0B-F14B-B522-7B17DCD8AFEC}"/>
              </a:ext>
            </a:extLst>
          </p:cNvPr>
          <p:cNvSpPr>
            <a:spLocks noChangeArrowheads="1"/>
          </p:cNvSpPr>
          <p:nvPr/>
        </p:nvSpPr>
        <p:spPr bwMode="auto">
          <a:xfrm>
            <a:off x="-76200" y="247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3" name="Rectangle 5">
            <a:extLst>
              <a:ext uri="{FF2B5EF4-FFF2-40B4-BE49-F238E27FC236}">
                <a16:creationId xmlns:a16="http://schemas.microsoft.com/office/drawing/2014/main" id="{7C176180-EF61-E545-ADF5-2CA42194128D}"/>
              </a:ext>
            </a:extLst>
          </p:cNvPr>
          <p:cNvSpPr>
            <a:spLocks noChangeArrowheads="1"/>
          </p:cNvSpPr>
          <p:nvPr/>
        </p:nvSpPr>
        <p:spPr bwMode="auto">
          <a:xfrm>
            <a:off x="76200" y="438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4" name="Rectangle 7">
            <a:extLst>
              <a:ext uri="{FF2B5EF4-FFF2-40B4-BE49-F238E27FC236}">
                <a16:creationId xmlns:a16="http://schemas.microsoft.com/office/drawing/2014/main" id="{3223E5FD-0F09-884F-88C7-9D35B183E8D2}"/>
              </a:ext>
            </a:extLst>
          </p:cNvPr>
          <p:cNvSpPr>
            <a:spLocks noChangeArrowheads="1"/>
          </p:cNvSpPr>
          <p:nvPr/>
        </p:nvSpPr>
        <p:spPr bwMode="auto">
          <a:xfrm>
            <a:off x="0" y="2524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5" name="Rectangle 9">
            <a:extLst>
              <a:ext uri="{FF2B5EF4-FFF2-40B4-BE49-F238E27FC236}">
                <a16:creationId xmlns:a16="http://schemas.microsoft.com/office/drawing/2014/main" id="{45C9B808-BC91-574E-A0A9-559BF2EA9018}"/>
              </a:ext>
            </a:extLst>
          </p:cNvPr>
          <p:cNvSpPr>
            <a:spLocks noChangeArrowheads="1"/>
          </p:cNvSpPr>
          <p:nvPr/>
        </p:nvSpPr>
        <p:spPr bwMode="auto">
          <a:xfrm>
            <a:off x="0" y="2524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53256" name="Object 8">
            <a:extLst>
              <a:ext uri="{FF2B5EF4-FFF2-40B4-BE49-F238E27FC236}">
                <a16:creationId xmlns:a16="http://schemas.microsoft.com/office/drawing/2014/main" id="{AB5AF3FB-048E-714F-8624-09F172636911}"/>
              </a:ext>
            </a:extLst>
          </p:cNvPr>
          <p:cNvGraphicFramePr>
            <a:graphicFrameLocks noChangeAspect="1"/>
          </p:cNvGraphicFramePr>
          <p:nvPr/>
        </p:nvGraphicFramePr>
        <p:xfrm>
          <a:off x="231775" y="1277938"/>
          <a:ext cx="8112125" cy="4859337"/>
        </p:xfrm>
        <a:graphic>
          <a:graphicData uri="http://schemas.openxmlformats.org/presentationml/2006/ole">
            <mc:AlternateContent xmlns:mc="http://schemas.openxmlformats.org/markup-compatibility/2006">
              <mc:Choice xmlns:v="urn:schemas-microsoft-com:vml" Requires="v">
                <p:oleObj spid="_x0000_s53269" name="Picture" r:id="rId3" imgW="2235200" imgH="1358900" progId="Word.Picture.8">
                  <p:embed/>
                </p:oleObj>
              </mc:Choice>
              <mc:Fallback>
                <p:oleObj name="Picture" r:id="rId3" imgW="2235200" imgH="1358900"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1277938"/>
                        <a:ext cx="8112125" cy="485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7148DE87-9F95-2F45-AE2D-D7B8E3389F8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34D397B-B106-3040-8D12-4CA655230F21}" type="slidenum">
              <a:rPr lang="en-US" altLang="en-US" sz="1400"/>
              <a:pPr>
                <a:spcBef>
                  <a:spcPct val="0"/>
                </a:spcBef>
                <a:buClrTx/>
                <a:buSzTx/>
                <a:buFontTx/>
                <a:buNone/>
              </a:pPr>
              <a:t>2</a:t>
            </a:fld>
            <a:endParaRPr lang="en-US" altLang="en-US" sz="1400"/>
          </a:p>
        </p:txBody>
      </p:sp>
      <p:sp>
        <p:nvSpPr>
          <p:cNvPr id="10243" name="Rectangle 2">
            <a:extLst>
              <a:ext uri="{FF2B5EF4-FFF2-40B4-BE49-F238E27FC236}">
                <a16:creationId xmlns:a16="http://schemas.microsoft.com/office/drawing/2014/main" id="{E9F58AF9-8550-314B-BC83-40D761432898}"/>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while</a:t>
            </a:r>
            <a:r>
              <a:rPr lang="en-US" altLang="en-US"/>
              <a:t> Loop Flow Chart</a:t>
            </a:r>
          </a:p>
        </p:txBody>
      </p:sp>
      <p:sp>
        <p:nvSpPr>
          <p:cNvPr id="10244" name="Rectangle 9">
            <a:extLst>
              <a:ext uri="{FF2B5EF4-FFF2-40B4-BE49-F238E27FC236}">
                <a16:creationId xmlns:a16="http://schemas.microsoft.com/office/drawing/2014/main" id="{CFCE6EE9-3E72-B34E-9539-002E6A27B2EC}"/>
              </a:ext>
            </a:extLst>
          </p:cNvPr>
          <p:cNvSpPr>
            <a:spLocks noChangeArrowheads="1"/>
          </p:cNvSpPr>
          <p:nvPr/>
        </p:nvSpPr>
        <p:spPr bwMode="auto">
          <a:xfrm>
            <a:off x="228600" y="1447800"/>
            <a:ext cx="419100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Font typeface="Monotype Sorts" pitchFamily="2" charset="2"/>
              <a:buNone/>
            </a:pPr>
            <a:r>
              <a:rPr lang="en-US" altLang="en-US" sz="2000"/>
              <a:t>while (loop-continuation-condition) {</a:t>
            </a:r>
          </a:p>
          <a:p>
            <a:pPr>
              <a:lnSpc>
                <a:spcPct val="90000"/>
              </a:lnSpc>
              <a:spcBef>
                <a:spcPct val="50000"/>
              </a:spcBef>
              <a:buFont typeface="Monotype Sorts" pitchFamily="2" charset="2"/>
              <a:buNone/>
            </a:pPr>
            <a:r>
              <a:rPr lang="en-US" altLang="en-US" sz="2000"/>
              <a:t>  // loop-body;</a:t>
            </a:r>
          </a:p>
          <a:p>
            <a:pPr>
              <a:lnSpc>
                <a:spcPct val="90000"/>
              </a:lnSpc>
              <a:spcBef>
                <a:spcPct val="50000"/>
              </a:spcBef>
              <a:buFont typeface="Monotype Sorts" pitchFamily="2" charset="2"/>
              <a:buNone/>
            </a:pPr>
            <a:r>
              <a:rPr lang="en-US" altLang="en-US" sz="2000"/>
              <a:t>  Statement(s);</a:t>
            </a:r>
          </a:p>
          <a:p>
            <a:pPr>
              <a:lnSpc>
                <a:spcPct val="90000"/>
              </a:lnSpc>
              <a:spcBef>
                <a:spcPct val="50000"/>
              </a:spcBef>
              <a:buFont typeface="Monotype Sorts" pitchFamily="2" charset="2"/>
              <a:buNone/>
            </a:pPr>
            <a:r>
              <a:rPr lang="en-US" altLang="en-US" sz="2000"/>
              <a:t>}</a:t>
            </a:r>
          </a:p>
        </p:txBody>
      </p:sp>
      <p:sp>
        <p:nvSpPr>
          <p:cNvPr id="10245" name="Rectangle 11">
            <a:extLst>
              <a:ext uri="{FF2B5EF4-FFF2-40B4-BE49-F238E27FC236}">
                <a16:creationId xmlns:a16="http://schemas.microsoft.com/office/drawing/2014/main" id="{4A6255A2-FA80-7340-9512-BF9968339BA0}"/>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0246" name="Rectangle 12">
            <a:extLst>
              <a:ext uri="{FF2B5EF4-FFF2-40B4-BE49-F238E27FC236}">
                <a16:creationId xmlns:a16="http://schemas.microsoft.com/office/drawing/2014/main" id="{B28CA28C-F7B2-9C4C-9357-E70AD21F1B44}"/>
              </a:ext>
            </a:extLst>
          </p:cNvPr>
          <p:cNvSpPr>
            <a:spLocks noChangeArrowheads="1"/>
          </p:cNvSpPr>
          <p:nvPr/>
        </p:nvSpPr>
        <p:spPr bwMode="auto">
          <a:xfrm>
            <a:off x="4876800" y="1295400"/>
            <a:ext cx="4419600" cy="188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Font typeface="Monotype Sorts" pitchFamily="2" charset="2"/>
              <a:buNone/>
            </a:pPr>
            <a:r>
              <a:rPr lang="en-US" altLang="en-US" sz="1800">
                <a:cs typeface="Courier New" panose="02070309020205020404" pitchFamily="49" charset="0"/>
              </a:rPr>
              <a:t>int count = 0;</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while (count &lt; 100) {</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  System.out.println("Welcome to Java!");</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  count++;</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a:t>
            </a:r>
          </a:p>
        </p:txBody>
      </p:sp>
      <p:sp>
        <p:nvSpPr>
          <p:cNvPr id="10247" name="Rectangle 16">
            <a:extLst>
              <a:ext uri="{FF2B5EF4-FFF2-40B4-BE49-F238E27FC236}">
                <a16:creationId xmlns:a16="http://schemas.microsoft.com/office/drawing/2014/main" id="{893E2462-8AF5-FA45-A913-ADD74EACBE6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10248" name="Picture 11">
            <a:extLst>
              <a:ext uri="{FF2B5EF4-FFF2-40B4-BE49-F238E27FC236}">
                <a16:creationId xmlns:a16="http://schemas.microsoft.com/office/drawing/2014/main" id="{4FA6AE5C-D8E8-194F-822E-EAAD0F07A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338" y="3084513"/>
            <a:ext cx="2879725" cy="3109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0249" name="Line 13">
            <a:extLst>
              <a:ext uri="{FF2B5EF4-FFF2-40B4-BE49-F238E27FC236}">
                <a16:creationId xmlns:a16="http://schemas.microsoft.com/office/drawing/2014/main" id="{C65D3630-5316-6F47-A45B-A903ABBE3BB6}"/>
              </a:ext>
            </a:extLst>
          </p:cNvPr>
          <p:cNvSpPr>
            <a:spLocks noChangeShapeType="1"/>
          </p:cNvSpPr>
          <p:nvPr/>
        </p:nvSpPr>
        <p:spPr bwMode="auto">
          <a:xfrm>
            <a:off x="1981200" y="2514600"/>
            <a:ext cx="95250" cy="7620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250" name="Picture 12">
            <a:extLst>
              <a:ext uri="{FF2B5EF4-FFF2-40B4-BE49-F238E27FC236}">
                <a16:creationId xmlns:a16="http://schemas.microsoft.com/office/drawing/2014/main" id="{055B9201-BE2B-A140-B5AD-DF763F46D6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084513"/>
            <a:ext cx="4411663" cy="3328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0251" name="Line 14">
            <a:extLst>
              <a:ext uri="{FF2B5EF4-FFF2-40B4-BE49-F238E27FC236}">
                <a16:creationId xmlns:a16="http://schemas.microsoft.com/office/drawing/2014/main" id="{56A7E175-3155-1940-A1CE-6B2309F84F7C}"/>
              </a:ext>
            </a:extLst>
          </p:cNvPr>
          <p:cNvSpPr>
            <a:spLocks noChangeShapeType="1"/>
          </p:cNvSpPr>
          <p:nvPr/>
        </p:nvSpPr>
        <p:spPr bwMode="auto">
          <a:xfrm flipH="1">
            <a:off x="6108700" y="2514600"/>
            <a:ext cx="520700" cy="663575"/>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62C8AC21-1974-154C-B778-F58A1480A08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B4AE100-3D60-B945-93CB-D7FE1D027457}" type="slidenum">
              <a:rPr lang="en-US" altLang="en-US" sz="1400"/>
              <a:pPr>
                <a:spcBef>
                  <a:spcPct val="0"/>
                </a:spcBef>
                <a:buClrTx/>
                <a:buSzTx/>
                <a:buFontTx/>
                <a:buNone/>
              </a:pPr>
              <a:t>20</a:t>
            </a:fld>
            <a:endParaRPr lang="en-US" altLang="en-US" sz="1400"/>
          </a:p>
        </p:txBody>
      </p:sp>
      <p:sp>
        <p:nvSpPr>
          <p:cNvPr id="55299" name="Rectangle 2">
            <a:extLst>
              <a:ext uri="{FF2B5EF4-FFF2-40B4-BE49-F238E27FC236}">
                <a16:creationId xmlns:a16="http://schemas.microsoft.com/office/drawing/2014/main" id="{A9F46726-CD94-7F48-9E73-054D834BAFFF}"/>
              </a:ext>
            </a:extLst>
          </p:cNvPr>
          <p:cNvSpPr>
            <a:spLocks noGrp="1" noChangeArrowheads="1"/>
          </p:cNvSpPr>
          <p:nvPr>
            <p:ph type="title"/>
          </p:nvPr>
        </p:nvSpPr>
        <p:spPr>
          <a:xfrm>
            <a:off x="90488" y="87313"/>
            <a:ext cx="8915400" cy="762000"/>
          </a:xfrm>
        </p:spPr>
        <p:txBody>
          <a:bodyPr/>
          <a:lstStyle/>
          <a:p>
            <a:r>
              <a:rPr lang="en-US" altLang="en-US"/>
              <a:t>Problem: Checking Palindrome</a:t>
            </a:r>
            <a:endParaRPr lang="en-US" altLang="en-US" sz="5400"/>
          </a:p>
        </p:txBody>
      </p:sp>
      <p:sp>
        <p:nvSpPr>
          <p:cNvPr id="55300" name="Text Box 3">
            <a:extLst>
              <a:ext uri="{FF2B5EF4-FFF2-40B4-BE49-F238E27FC236}">
                <a16:creationId xmlns:a16="http://schemas.microsoft.com/office/drawing/2014/main" id="{3F130C67-C272-4F44-8CE6-56F302B69FD7}"/>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5301" name="Text Box 4">
            <a:extLst>
              <a:ext uri="{FF2B5EF4-FFF2-40B4-BE49-F238E27FC236}">
                <a16:creationId xmlns:a16="http://schemas.microsoft.com/office/drawing/2014/main" id="{3B71E5EE-69AF-3846-AD4F-3B5DC11BB7CA}"/>
              </a:ext>
            </a:extLst>
          </p:cNvPr>
          <p:cNvSpPr txBox="1">
            <a:spLocks noChangeArrowheads="1"/>
          </p:cNvSpPr>
          <p:nvPr/>
        </p:nvSpPr>
        <p:spPr bwMode="auto">
          <a:xfrm>
            <a:off x="231775" y="933450"/>
            <a:ext cx="87566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dirty="0"/>
              <a:t>A string is a palindrome if it reads the same forward and</a:t>
            </a:r>
            <a:r>
              <a:rPr lang="en-US" altLang="en-US" sz="2400" i="1" dirty="0"/>
              <a:t> </a:t>
            </a:r>
            <a:r>
              <a:rPr lang="en-US" altLang="en-US" sz="2400" dirty="0"/>
              <a:t>backward</a:t>
            </a:r>
            <a:r>
              <a:rPr lang="en-US" altLang="en-US" sz="2400" i="1" dirty="0"/>
              <a:t>. </a:t>
            </a:r>
            <a:r>
              <a:rPr lang="en-US" altLang="en-US" sz="2400" dirty="0"/>
              <a:t>The words “mom,” “dad,” and “noon,” for instance, are all palindromes.</a:t>
            </a:r>
          </a:p>
        </p:txBody>
      </p:sp>
      <p:sp>
        <p:nvSpPr>
          <p:cNvPr id="2" name="Rectangle 2">
            <a:extLst>
              <a:ext uri="{FF2B5EF4-FFF2-40B4-BE49-F238E27FC236}">
                <a16:creationId xmlns:a16="http://schemas.microsoft.com/office/drawing/2014/main" id="{2C5D387C-8E09-B648-B48C-FBF7175949CF}"/>
              </a:ext>
            </a:extLst>
          </p:cNvPr>
          <p:cNvSpPr>
            <a:spLocks noChangeArrowheads="1"/>
          </p:cNvSpPr>
          <p:nvPr/>
        </p:nvSpPr>
        <p:spPr bwMode="auto">
          <a:xfrm>
            <a:off x="0" y="0"/>
            <a:ext cx="9144000"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sp>
        <p:nvSpPr>
          <p:cNvPr id="55304" name="Rectangle 10">
            <a:hlinkClick r:id="rId2"/>
            <a:extLst>
              <a:ext uri="{FF2B5EF4-FFF2-40B4-BE49-F238E27FC236}">
                <a16:creationId xmlns:a16="http://schemas.microsoft.com/office/drawing/2014/main" id="{5A9494AB-7B85-7144-9A0A-B29539097E5D}"/>
              </a:ext>
            </a:extLst>
          </p:cNvPr>
          <p:cNvSpPr>
            <a:spLocks noChangeArrowheads="1"/>
          </p:cNvSpPr>
          <p:nvPr/>
        </p:nvSpPr>
        <p:spPr bwMode="auto">
          <a:xfrm>
            <a:off x="5838825" y="5810250"/>
            <a:ext cx="15017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a:t>Palindrome</a:t>
            </a:r>
          </a:p>
        </p:txBody>
      </p:sp>
      <p:sp>
        <p:nvSpPr>
          <p:cNvPr id="55305" name="AutoShape 10">
            <a:hlinkClick r:id="rId3" action="ppaction://program" highlightClick="1"/>
            <a:extLst>
              <a:ext uri="{FF2B5EF4-FFF2-40B4-BE49-F238E27FC236}">
                <a16:creationId xmlns:a16="http://schemas.microsoft.com/office/drawing/2014/main" id="{34E82B8B-FA9A-F34E-B6FB-02893238922A}"/>
              </a:ext>
            </a:extLst>
          </p:cNvPr>
          <p:cNvSpPr>
            <a:spLocks noChangeArrowheads="1"/>
          </p:cNvSpPr>
          <p:nvPr/>
        </p:nvSpPr>
        <p:spPr bwMode="auto">
          <a:xfrm>
            <a:off x="7529513" y="5810250"/>
            <a:ext cx="69850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3" name="Rectangle 2">
            <a:extLst>
              <a:ext uri="{FF2B5EF4-FFF2-40B4-BE49-F238E27FC236}">
                <a16:creationId xmlns:a16="http://schemas.microsoft.com/office/drawing/2014/main" id="{AD1F4A63-E021-DD49-A33E-2825FBF17604}"/>
              </a:ext>
            </a:extLst>
          </p:cNvPr>
          <p:cNvSpPr/>
          <p:nvPr/>
        </p:nvSpPr>
        <p:spPr>
          <a:xfrm>
            <a:off x="2267701" y="1779283"/>
            <a:ext cx="6605660" cy="5016758"/>
          </a:xfrm>
          <a:prstGeom prst="rect">
            <a:avLst/>
          </a:prstGeom>
        </p:spPr>
        <p:txBody>
          <a:bodyPr wrap="square">
            <a:spAutoFit/>
          </a:bodyPr>
          <a:lstStyle/>
          <a:p>
            <a:r>
              <a:rPr lang="en-US" sz="2000" dirty="0">
                <a:solidFill>
                  <a:srgbClr val="005500"/>
                </a:solidFill>
                <a:effectLst/>
              </a:rPr>
              <a:t>// Prompt the user to enter a string</a:t>
            </a:r>
            <a:r>
              <a:rPr lang="en-US" sz="2000" dirty="0"/>
              <a:t> </a:t>
            </a:r>
            <a:endParaRPr lang="ar-SA" sz="2000" dirty="0"/>
          </a:p>
          <a:p>
            <a:r>
              <a:rPr lang="en-US" sz="2000" dirty="0" err="1"/>
              <a:t>System.out.print</a:t>
            </a:r>
            <a:r>
              <a:rPr lang="en-US" sz="2000" dirty="0"/>
              <a:t>(</a:t>
            </a:r>
            <a:r>
              <a:rPr lang="en-US" sz="2000" dirty="0">
                <a:solidFill>
                  <a:srgbClr val="007D9F"/>
                </a:solidFill>
                <a:effectLst/>
              </a:rPr>
              <a:t>"Enter a string: "</a:t>
            </a:r>
            <a:r>
              <a:rPr lang="en-US" sz="2000" dirty="0"/>
              <a:t>); </a:t>
            </a:r>
          </a:p>
          <a:p>
            <a:r>
              <a:rPr lang="en-US" sz="2000" dirty="0"/>
              <a:t>String s = </a:t>
            </a:r>
            <a:r>
              <a:rPr lang="en-US" sz="2000" dirty="0" err="1"/>
              <a:t>input.nextLine</a:t>
            </a:r>
            <a:r>
              <a:rPr lang="en-US" sz="2000" dirty="0"/>
              <a:t>(); </a:t>
            </a:r>
          </a:p>
          <a:p>
            <a:r>
              <a:rPr lang="en-US" sz="2000" dirty="0">
                <a:solidFill>
                  <a:srgbClr val="005500"/>
                </a:solidFill>
                <a:effectLst/>
              </a:rPr>
              <a:t>// The index of the first character in the string</a:t>
            </a:r>
            <a:r>
              <a:rPr lang="en-US" sz="2000" dirty="0"/>
              <a:t> </a:t>
            </a:r>
          </a:p>
          <a:p>
            <a:r>
              <a:rPr lang="en-US" sz="2000" b="1" dirty="0" err="1">
                <a:solidFill>
                  <a:srgbClr val="000FD6"/>
                </a:solidFill>
                <a:effectLst/>
              </a:rPr>
              <a:t>int</a:t>
            </a:r>
            <a:r>
              <a:rPr lang="en-US" sz="2000" dirty="0"/>
              <a:t> low = </a:t>
            </a:r>
            <a:r>
              <a:rPr lang="en-US" sz="2000" dirty="0">
                <a:solidFill>
                  <a:srgbClr val="007D9F"/>
                </a:solidFill>
                <a:effectLst/>
              </a:rPr>
              <a:t>0</a:t>
            </a:r>
            <a:r>
              <a:rPr lang="en-US" sz="2000" dirty="0"/>
              <a:t>; </a:t>
            </a:r>
          </a:p>
          <a:p>
            <a:r>
              <a:rPr lang="en-US" sz="2000" dirty="0">
                <a:solidFill>
                  <a:srgbClr val="005500"/>
                </a:solidFill>
                <a:effectLst/>
              </a:rPr>
              <a:t>// The index of the last character in the string</a:t>
            </a:r>
            <a:r>
              <a:rPr lang="en-US" sz="2000" dirty="0"/>
              <a:t> </a:t>
            </a:r>
          </a:p>
          <a:p>
            <a:r>
              <a:rPr lang="en-US" sz="2000" b="1" dirty="0" err="1">
                <a:solidFill>
                  <a:srgbClr val="000FD6"/>
                </a:solidFill>
                <a:effectLst/>
              </a:rPr>
              <a:t>int</a:t>
            </a:r>
            <a:r>
              <a:rPr lang="en-US" sz="2000" dirty="0"/>
              <a:t> high = </a:t>
            </a:r>
            <a:r>
              <a:rPr lang="en-US" sz="2000" dirty="0" err="1"/>
              <a:t>s.length</a:t>
            </a:r>
            <a:r>
              <a:rPr lang="en-US" sz="2000" dirty="0"/>
              <a:t>() - </a:t>
            </a:r>
            <a:r>
              <a:rPr lang="en-US" sz="2000" dirty="0">
                <a:solidFill>
                  <a:srgbClr val="007D9F"/>
                </a:solidFill>
                <a:effectLst/>
              </a:rPr>
              <a:t>1</a:t>
            </a:r>
            <a:r>
              <a:rPr lang="en-US" sz="2000" dirty="0"/>
              <a:t>; </a:t>
            </a:r>
          </a:p>
          <a:p>
            <a:r>
              <a:rPr lang="en-US" sz="2000" b="1" dirty="0" err="1">
                <a:solidFill>
                  <a:srgbClr val="000FD6"/>
                </a:solidFill>
                <a:effectLst/>
              </a:rPr>
              <a:t>boolean</a:t>
            </a:r>
            <a:r>
              <a:rPr lang="en-US" sz="2000" dirty="0"/>
              <a:t> </a:t>
            </a:r>
            <a:r>
              <a:rPr lang="en-US" sz="2000" dirty="0" err="1"/>
              <a:t>isPalindrome</a:t>
            </a:r>
            <a:r>
              <a:rPr lang="en-US" sz="2000" dirty="0"/>
              <a:t> = </a:t>
            </a:r>
            <a:r>
              <a:rPr lang="en-US" sz="2000" b="1" dirty="0">
                <a:solidFill>
                  <a:srgbClr val="000FD6"/>
                </a:solidFill>
                <a:effectLst/>
              </a:rPr>
              <a:t>true</a:t>
            </a:r>
            <a:r>
              <a:rPr lang="en-US" sz="2000" dirty="0"/>
              <a:t>; </a:t>
            </a:r>
          </a:p>
          <a:p>
            <a:r>
              <a:rPr lang="en-US" sz="2000" b="1" dirty="0">
                <a:solidFill>
                  <a:srgbClr val="000FD6"/>
                </a:solidFill>
                <a:effectLst/>
              </a:rPr>
              <a:t>while</a:t>
            </a:r>
            <a:r>
              <a:rPr lang="en-US" sz="2000" dirty="0"/>
              <a:t> (low &lt; high) { </a:t>
            </a:r>
          </a:p>
          <a:p>
            <a:r>
              <a:rPr lang="en-US" sz="2000" b="1" dirty="0">
                <a:solidFill>
                  <a:srgbClr val="000FD6"/>
                </a:solidFill>
                <a:effectLst/>
              </a:rPr>
              <a:t>	if</a:t>
            </a:r>
            <a:r>
              <a:rPr lang="en-US" sz="2000" dirty="0"/>
              <a:t> (</a:t>
            </a:r>
            <a:r>
              <a:rPr lang="en-US" sz="2000" dirty="0" err="1"/>
              <a:t>s.charAt</a:t>
            </a:r>
            <a:r>
              <a:rPr lang="en-US" sz="2000" dirty="0"/>
              <a:t>(low) != </a:t>
            </a:r>
            <a:r>
              <a:rPr lang="en-US" sz="2000" dirty="0" err="1"/>
              <a:t>s.charAt</a:t>
            </a:r>
            <a:r>
              <a:rPr lang="en-US" sz="2000" dirty="0"/>
              <a:t>(high)) { </a:t>
            </a:r>
          </a:p>
          <a:p>
            <a:r>
              <a:rPr lang="en-US" sz="2000" dirty="0"/>
              <a:t>		</a:t>
            </a:r>
            <a:r>
              <a:rPr lang="en-US" sz="2000" dirty="0" err="1"/>
              <a:t>isPalindrome</a:t>
            </a:r>
            <a:r>
              <a:rPr lang="en-US" sz="2000" dirty="0"/>
              <a:t> = </a:t>
            </a:r>
            <a:r>
              <a:rPr lang="en-US" sz="2000" b="1" dirty="0">
                <a:solidFill>
                  <a:srgbClr val="000FD6"/>
                </a:solidFill>
                <a:effectLst/>
              </a:rPr>
              <a:t>false</a:t>
            </a:r>
            <a:r>
              <a:rPr lang="en-US" sz="2000" dirty="0"/>
              <a:t>; </a:t>
            </a:r>
          </a:p>
          <a:p>
            <a:r>
              <a:rPr lang="en-US" sz="2000" b="1" dirty="0">
                <a:solidFill>
                  <a:srgbClr val="000FD6"/>
                </a:solidFill>
                <a:effectLst/>
              </a:rPr>
              <a:t>		break</a:t>
            </a:r>
            <a:r>
              <a:rPr lang="en-US" sz="2000" dirty="0"/>
              <a:t>; </a:t>
            </a:r>
          </a:p>
          <a:p>
            <a:r>
              <a:rPr lang="en-US" sz="2000" dirty="0"/>
              <a:t>	} </a:t>
            </a:r>
          </a:p>
          <a:p>
            <a:r>
              <a:rPr lang="en-US" sz="2000" dirty="0"/>
              <a:t>	low++; </a:t>
            </a:r>
          </a:p>
          <a:p>
            <a:r>
              <a:rPr lang="en-US" sz="2000" dirty="0"/>
              <a:t>	high--; </a:t>
            </a:r>
          </a:p>
          <a:p>
            <a:r>
              <a:rPr lang="en-US" sz="20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A4F78076-46FF-054D-BE48-B5E3D8F58A8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53629DB-450A-E64E-BEBF-228663F53DC8}" type="slidenum">
              <a:rPr lang="en-US" altLang="en-US" sz="1400"/>
              <a:pPr>
                <a:spcBef>
                  <a:spcPct val="0"/>
                </a:spcBef>
                <a:buClrTx/>
                <a:buSzTx/>
                <a:buFontTx/>
                <a:buNone/>
              </a:pPr>
              <a:t>21</a:t>
            </a:fld>
            <a:endParaRPr lang="en-US" altLang="en-US" sz="1400"/>
          </a:p>
        </p:txBody>
      </p:sp>
      <p:sp>
        <p:nvSpPr>
          <p:cNvPr id="56323" name="Rectangle 2">
            <a:extLst>
              <a:ext uri="{FF2B5EF4-FFF2-40B4-BE49-F238E27FC236}">
                <a16:creationId xmlns:a16="http://schemas.microsoft.com/office/drawing/2014/main" id="{3BEBA67C-E1CD-F14C-8CDC-53D4C5707696}"/>
              </a:ext>
            </a:extLst>
          </p:cNvPr>
          <p:cNvSpPr>
            <a:spLocks noGrp="1" noChangeArrowheads="1"/>
          </p:cNvSpPr>
          <p:nvPr>
            <p:ph type="title"/>
          </p:nvPr>
        </p:nvSpPr>
        <p:spPr>
          <a:xfrm>
            <a:off x="76200" y="381000"/>
            <a:ext cx="8915400" cy="762000"/>
          </a:xfrm>
        </p:spPr>
        <p:txBody>
          <a:bodyPr/>
          <a:lstStyle/>
          <a:p>
            <a:r>
              <a:rPr lang="en-US" altLang="en-US"/>
              <a:t>Problem: Displaying Prime Numbers</a:t>
            </a:r>
            <a:endParaRPr lang="en-US" altLang="en-US" sz="5400"/>
          </a:p>
        </p:txBody>
      </p:sp>
      <p:sp>
        <p:nvSpPr>
          <p:cNvPr id="56324" name="Text Box 3">
            <a:extLst>
              <a:ext uri="{FF2B5EF4-FFF2-40B4-BE49-F238E27FC236}">
                <a16:creationId xmlns:a16="http://schemas.microsoft.com/office/drawing/2014/main" id="{92919A0E-E716-4B48-B410-730C3D8755F5}"/>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6325" name="Text Box 4">
            <a:extLst>
              <a:ext uri="{FF2B5EF4-FFF2-40B4-BE49-F238E27FC236}">
                <a16:creationId xmlns:a16="http://schemas.microsoft.com/office/drawing/2014/main" id="{3CC27A67-95BB-FD46-AD79-B9AA667516BF}"/>
              </a:ext>
            </a:extLst>
          </p:cNvPr>
          <p:cNvSpPr txBox="1">
            <a:spLocks noChangeArrowheads="1"/>
          </p:cNvSpPr>
          <p:nvPr/>
        </p:nvSpPr>
        <p:spPr bwMode="auto">
          <a:xfrm>
            <a:off x="173037" y="1143000"/>
            <a:ext cx="8721725"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dirty="0">
                <a:cs typeface="Times New Roman" panose="02020603050405020304" pitchFamily="18" charset="0"/>
              </a:rPr>
              <a:t>Problem: Write a program that displays the first 50 prime numbers in five lines, each of which contains 10 numbers. An integer greater than 1 is </a:t>
            </a:r>
            <a:r>
              <a:rPr lang="en-US" altLang="en-US" sz="2400" i="1" dirty="0">
                <a:cs typeface="Times New Roman" panose="02020603050405020304" pitchFamily="18" charset="0"/>
              </a:rPr>
              <a:t>prime</a:t>
            </a:r>
            <a:r>
              <a:rPr lang="en-US" altLang="en-US" sz="2400" dirty="0">
                <a:cs typeface="Times New Roman" panose="02020603050405020304" pitchFamily="18" charset="0"/>
              </a:rPr>
              <a:t> if its only positive divisor is 1 or itself. For example, 2, 3, 5, and 7 are prime numbers, but 4, 6, 8, and 9 are not.</a:t>
            </a:r>
          </a:p>
          <a:p>
            <a:pPr>
              <a:spcBef>
                <a:spcPct val="50000"/>
              </a:spcBef>
              <a:buClrTx/>
              <a:buSzTx/>
              <a:buFontTx/>
              <a:buNone/>
            </a:pPr>
            <a:r>
              <a:rPr lang="en-US" altLang="en-US" sz="1800" dirty="0">
                <a:cs typeface="Times New Roman" panose="02020603050405020304" pitchFamily="18" charset="0"/>
              </a:rPr>
              <a:t>Solution: The problem can be broken into the following tasks:</a:t>
            </a:r>
          </a:p>
          <a:p>
            <a:pPr lvl="1">
              <a:spcBef>
                <a:spcPct val="0"/>
              </a:spcBef>
              <a:buClrTx/>
              <a:buFontTx/>
              <a:buChar char="•"/>
            </a:pPr>
            <a:r>
              <a:rPr lang="en-US" altLang="en-US" sz="1800" dirty="0">
                <a:cs typeface="Times New Roman" panose="02020603050405020304" pitchFamily="18" charset="0"/>
              </a:rPr>
              <a:t>For number = 2, 3, 4, 5, 6, ..., test whether the number is prime.</a:t>
            </a:r>
          </a:p>
          <a:p>
            <a:pPr lvl="1">
              <a:spcBef>
                <a:spcPct val="0"/>
              </a:spcBef>
              <a:buClrTx/>
              <a:buFontTx/>
              <a:buChar char="•"/>
            </a:pPr>
            <a:r>
              <a:rPr lang="en-US" altLang="en-US" sz="1800" dirty="0">
                <a:cs typeface="Times New Roman" panose="02020603050405020304" pitchFamily="18" charset="0"/>
              </a:rPr>
              <a:t>Determine whether a given number is prime.</a:t>
            </a:r>
          </a:p>
          <a:p>
            <a:pPr lvl="1">
              <a:spcBef>
                <a:spcPct val="0"/>
              </a:spcBef>
              <a:buClrTx/>
              <a:buFontTx/>
              <a:buChar char="•"/>
            </a:pPr>
            <a:r>
              <a:rPr lang="en-US" altLang="en-US" sz="1800" dirty="0">
                <a:cs typeface="Times New Roman" panose="02020603050405020304" pitchFamily="18" charset="0"/>
              </a:rPr>
              <a:t>Count the prime numbers.</a:t>
            </a:r>
          </a:p>
          <a:p>
            <a:pPr lvl="1">
              <a:spcBef>
                <a:spcPct val="0"/>
              </a:spcBef>
              <a:buClrTx/>
              <a:buFontTx/>
              <a:buChar char="•"/>
            </a:pPr>
            <a:r>
              <a:rPr lang="en-US" altLang="en-US" sz="1800" dirty="0">
                <a:cs typeface="Times New Roman" panose="02020603050405020304" pitchFamily="18" charset="0"/>
              </a:rPr>
              <a:t>Print each prime number, and print 10 numbers per line. </a:t>
            </a:r>
          </a:p>
        </p:txBody>
      </p:sp>
      <p:sp>
        <p:nvSpPr>
          <p:cNvPr id="56326" name="Rectangle 8">
            <a:hlinkClick r:id="rId2"/>
            <a:extLst>
              <a:ext uri="{FF2B5EF4-FFF2-40B4-BE49-F238E27FC236}">
                <a16:creationId xmlns:a16="http://schemas.microsoft.com/office/drawing/2014/main" id="{9E2D3009-57E8-7A45-B945-17BB05637451}"/>
              </a:ext>
            </a:extLst>
          </p:cNvPr>
          <p:cNvSpPr>
            <a:spLocks noChangeArrowheads="1"/>
          </p:cNvSpPr>
          <p:nvPr/>
        </p:nvSpPr>
        <p:spPr bwMode="auto">
          <a:xfrm>
            <a:off x="4724400" y="5618163"/>
            <a:ext cx="200183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PrimeNumber</a:t>
            </a:r>
            <a:endParaRPr lang="en-US" altLang="en-US" sz="2000" dirty="0"/>
          </a:p>
        </p:txBody>
      </p:sp>
      <p:sp>
        <p:nvSpPr>
          <p:cNvPr id="56327" name="AutoShape 10">
            <a:hlinkClick r:id="rId3" action="ppaction://program" highlightClick="1"/>
            <a:extLst>
              <a:ext uri="{FF2B5EF4-FFF2-40B4-BE49-F238E27FC236}">
                <a16:creationId xmlns:a16="http://schemas.microsoft.com/office/drawing/2014/main" id="{5FED20A6-D40D-6449-85C5-4C0747B34829}"/>
              </a:ext>
            </a:extLst>
          </p:cNvPr>
          <p:cNvSpPr>
            <a:spLocks noChangeArrowheads="1"/>
          </p:cNvSpPr>
          <p:nvPr/>
        </p:nvSpPr>
        <p:spPr bwMode="auto">
          <a:xfrm>
            <a:off x="6915150" y="5618163"/>
            <a:ext cx="69850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2" name="Rectangle 1">
            <a:extLst>
              <a:ext uri="{FF2B5EF4-FFF2-40B4-BE49-F238E27FC236}">
                <a16:creationId xmlns:a16="http://schemas.microsoft.com/office/drawing/2014/main" id="{90D88363-037C-9A4D-9F0F-45D927032200}"/>
              </a:ext>
            </a:extLst>
          </p:cNvPr>
          <p:cNvSpPr/>
          <p:nvPr/>
        </p:nvSpPr>
        <p:spPr>
          <a:xfrm>
            <a:off x="347450" y="4236154"/>
            <a:ext cx="6989710" cy="2246769"/>
          </a:xfrm>
          <a:prstGeom prst="rect">
            <a:avLst/>
          </a:prstGeom>
        </p:spPr>
        <p:txBody>
          <a:bodyPr wrap="square">
            <a:spAutoFit/>
          </a:bodyPr>
          <a:lstStyle/>
          <a:p>
            <a:r>
              <a:rPr lang="en-US" sz="2000" b="1" dirty="0">
                <a:solidFill>
                  <a:srgbClr val="000FD6"/>
                </a:solidFill>
                <a:effectLst/>
              </a:rPr>
              <a:t>for</a:t>
            </a:r>
            <a:r>
              <a:rPr lang="en-US" sz="2000" dirty="0"/>
              <a:t> (</a:t>
            </a:r>
            <a:r>
              <a:rPr lang="en-US" sz="2000" b="1" dirty="0" err="1">
                <a:solidFill>
                  <a:srgbClr val="000FD6"/>
                </a:solidFill>
                <a:effectLst/>
              </a:rPr>
              <a:t>int</a:t>
            </a:r>
            <a:r>
              <a:rPr lang="en-US" sz="2000" dirty="0"/>
              <a:t> divisor = </a:t>
            </a:r>
            <a:r>
              <a:rPr lang="en-US" sz="2000" dirty="0">
                <a:solidFill>
                  <a:srgbClr val="007D9F"/>
                </a:solidFill>
                <a:effectLst/>
              </a:rPr>
              <a:t>2</a:t>
            </a:r>
            <a:r>
              <a:rPr lang="en-US" sz="2000" dirty="0"/>
              <a:t>; divisor &lt;= number / </a:t>
            </a:r>
            <a:r>
              <a:rPr lang="en-US" sz="2000" dirty="0">
                <a:solidFill>
                  <a:srgbClr val="007D9F"/>
                </a:solidFill>
                <a:effectLst/>
              </a:rPr>
              <a:t>2</a:t>
            </a:r>
            <a:r>
              <a:rPr lang="en-US" sz="2000" dirty="0"/>
              <a:t>; divisor++) { </a:t>
            </a:r>
          </a:p>
          <a:p>
            <a:r>
              <a:rPr lang="en-US" sz="2000" b="1" dirty="0">
                <a:solidFill>
                  <a:srgbClr val="000FD6"/>
                </a:solidFill>
                <a:effectLst/>
              </a:rPr>
              <a:t>	if</a:t>
            </a:r>
            <a:r>
              <a:rPr lang="en-US" sz="2000" dirty="0"/>
              <a:t> (number % divisor == </a:t>
            </a:r>
            <a:r>
              <a:rPr lang="en-US" sz="2000" dirty="0">
                <a:solidFill>
                  <a:srgbClr val="007D9F"/>
                </a:solidFill>
                <a:effectLst/>
              </a:rPr>
              <a:t>0</a:t>
            </a:r>
            <a:r>
              <a:rPr lang="en-US" sz="2000" dirty="0"/>
              <a:t>) { </a:t>
            </a:r>
          </a:p>
          <a:p>
            <a:r>
              <a:rPr lang="en-US" sz="2000" dirty="0">
                <a:solidFill>
                  <a:srgbClr val="005500"/>
                </a:solidFill>
                <a:effectLst/>
              </a:rPr>
              <a:t>		</a:t>
            </a:r>
            <a:r>
              <a:rPr lang="en-US" sz="2000" dirty="0" err="1"/>
              <a:t>isPrime</a:t>
            </a:r>
            <a:r>
              <a:rPr lang="en-US" sz="2000" dirty="0"/>
              <a:t> = </a:t>
            </a:r>
            <a:r>
              <a:rPr lang="en-US" sz="2000" b="1" dirty="0">
                <a:solidFill>
                  <a:srgbClr val="000FD6"/>
                </a:solidFill>
                <a:effectLst/>
              </a:rPr>
              <a:t>false</a:t>
            </a:r>
            <a:r>
              <a:rPr lang="en-US" sz="2000" dirty="0"/>
              <a:t>; </a:t>
            </a:r>
          </a:p>
          <a:p>
            <a:r>
              <a:rPr lang="en-US" sz="2000" b="1" dirty="0">
                <a:solidFill>
                  <a:srgbClr val="000FD6"/>
                </a:solidFill>
                <a:effectLst/>
              </a:rPr>
              <a:t>		break</a:t>
            </a:r>
            <a:r>
              <a:rPr lang="en-US" sz="2000" dirty="0"/>
              <a:t>;</a:t>
            </a:r>
          </a:p>
          <a:p>
            <a:r>
              <a:rPr lang="en-US" sz="2000" dirty="0"/>
              <a:t>	} </a:t>
            </a:r>
          </a:p>
          <a:p>
            <a:r>
              <a:rPr lang="en-US" sz="2000" dirty="0"/>
              <a:t>} </a:t>
            </a:r>
            <a:br>
              <a:rPr lang="en-US" sz="2000" dirty="0"/>
            </a:b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425F90C1-C16A-9047-A05C-84A2C431667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34CD534-8A69-384A-9F87-8C42A2ECA0BB}" type="slidenum">
              <a:rPr lang="en-US" altLang="en-US" sz="1400"/>
              <a:pPr>
                <a:spcBef>
                  <a:spcPct val="0"/>
                </a:spcBef>
                <a:buClrTx/>
                <a:buSzTx/>
                <a:buFontTx/>
                <a:buNone/>
              </a:pPr>
              <a:t>3</a:t>
            </a:fld>
            <a:endParaRPr lang="en-US" altLang="en-US" sz="1400"/>
          </a:p>
        </p:txBody>
      </p:sp>
      <p:sp>
        <p:nvSpPr>
          <p:cNvPr id="11267" name="Rectangle 2">
            <a:extLst>
              <a:ext uri="{FF2B5EF4-FFF2-40B4-BE49-F238E27FC236}">
                <a16:creationId xmlns:a16="http://schemas.microsoft.com/office/drawing/2014/main" id="{13D95605-7F10-9246-80DA-F945543FFAE5}"/>
              </a:ext>
            </a:extLst>
          </p:cNvPr>
          <p:cNvSpPr>
            <a:spLocks noGrp="1" noChangeArrowheads="1"/>
          </p:cNvSpPr>
          <p:nvPr>
            <p:ph type="title"/>
          </p:nvPr>
        </p:nvSpPr>
        <p:spPr>
          <a:xfrm>
            <a:off x="685800" y="228600"/>
            <a:ext cx="7772400" cy="762000"/>
          </a:xfrm>
        </p:spPr>
        <p:txBody>
          <a:bodyPr/>
          <a:lstStyle/>
          <a:p>
            <a:r>
              <a:rPr lang="en-US" altLang="en-US"/>
              <a:t>Trace while Loop</a:t>
            </a:r>
          </a:p>
        </p:txBody>
      </p:sp>
      <p:sp>
        <p:nvSpPr>
          <p:cNvPr id="11268" name="Rectangle 4">
            <a:extLst>
              <a:ext uri="{FF2B5EF4-FFF2-40B4-BE49-F238E27FC236}">
                <a16:creationId xmlns:a16="http://schemas.microsoft.com/office/drawing/2014/main" id="{6A01FF60-3C12-C34A-BC2B-40357D2DA62B}"/>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69" name="Rectangle 5">
            <a:extLst>
              <a:ext uri="{FF2B5EF4-FFF2-40B4-BE49-F238E27FC236}">
                <a16:creationId xmlns:a16="http://schemas.microsoft.com/office/drawing/2014/main" id="{B664B3DD-AF4B-E34F-9428-56F211A5A77D}"/>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1270" name="Rectangle 8">
            <a:extLst>
              <a:ext uri="{FF2B5EF4-FFF2-40B4-BE49-F238E27FC236}">
                <a16:creationId xmlns:a16="http://schemas.microsoft.com/office/drawing/2014/main" id="{F71BD46B-3548-0B4F-A242-2A24DF3E4E9C}"/>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71" name="Rectangle 10">
            <a:extLst>
              <a:ext uri="{FF2B5EF4-FFF2-40B4-BE49-F238E27FC236}">
                <a16:creationId xmlns:a16="http://schemas.microsoft.com/office/drawing/2014/main" id="{8C7F460D-7F78-F344-A066-891C4AA01173}"/>
              </a:ext>
            </a:extLst>
          </p:cNvPr>
          <p:cNvSpPr>
            <a:spLocks noChangeArrowheads="1"/>
          </p:cNvSpPr>
          <p:nvPr/>
        </p:nvSpPr>
        <p:spPr bwMode="auto">
          <a:xfrm>
            <a:off x="304800" y="14700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72" name="AutoShape 11">
            <a:extLst>
              <a:ext uri="{FF2B5EF4-FFF2-40B4-BE49-F238E27FC236}">
                <a16:creationId xmlns:a16="http://schemas.microsoft.com/office/drawing/2014/main" id="{302C00D2-3F5A-9A47-A053-682F22CA9850}"/>
              </a:ext>
            </a:extLst>
          </p:cNvPr>
          <p:cNvSpPr>
            <a:spLocks noChangeArrowheads="1"/>
          </p:cNvSpPr>
          <p:nvPr/>
        </p:nvSpPr>
        <p:spPr bwMode="auto">
          <a:xfrm>
            <a:off x="5257800" y="1219200"/>
            <a:ext cx="3533775" cy="384175"/>
          </a:xfrm>
          <a:prstGeom prst="wedgeRoundRectCallout">
            <a:avLst>
              <a:gd name="adj1" fmla="val -114556"/>
              <a:gd name="adj2" fmla="val 7107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Initialize count</a:t>
            </a:r>
          </a:p>
        </p:txBody>
      </p:sp>
      <p:sp>
        <p:nvSpPr>
          <p:cNvPr id="11273" name="Rectangle 12">
            <a:extLst>
              <a:ext uri="{FF2B5EF4-FFF2-40B4-BE49-F238E27FC236}">
                <a16:creationId xmlns:a16="http://schemas.microsoft.com/office/drawing/2014/main" id="{B052A7AF-5EF2-2A43-9144-8B9DB7981EF3}"/>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itchFamily="66" charset="0"/>
              </a:rPr>
              <a:t>animation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594830F7-3DA5-3D45-9080-A951C2E3E03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8668DCB-0AD6-D344-8D6D-EEAAC88F4AD4}" type="slidenum">
              <a:rPr lang="en-US" altLang="en-US" sz="1400"/>
              <a:pPr>
                <a:spcBef>
                  <a:spcPct val="0"/>
                </a:spcBef>
                <a:buClrTx/>
                <a:buSzTx/>
                <a:buFontTx/>
                <a:buNone/>
              </a:pPr>
              <a:t>4</a:t>
            </a:fld>
            <a:endParaRPr lang="en-US" altLang="en-US" sz="1400"/>
          </a:p>
        </p:txBody>
      </p:sp>
      <p:sp>
        <p:nvSpPr>
          <p:cNvPr id="20483" name="Rectangle 2">
            <a:extLst>
              <a:ext uri="{FF2B5EF4-FFF2-40B4-BE49-F238E27FC236}">
                <a16:creationId xmlns:a16="http://schemas.microsoft.com/office/drawing/2014/main" id="{5A58F4BA-25AA-CA4F-98E4-77C11C51258B}"/>
              </a:ext>
            </a:extLst>
          </p:cNvPr>
          <p:cNvSpPr>
            <a:spLocks noGrp="1" noChangeArrowheads="1"/>
          </p:cNvSpPr>
          <p:nvPr>
            <p:ph type="title"/>
          </p:nvPr>
        </p:nvSpPr>
        <p:spPr>
          <a:xfrm>
            <a:off x="0" y="241300"/>
            <a:ext cx="9144000" cy="628650"/>
          </a:xfrm>
        </p:spPr>
        <p:txBody>
          <a:bodyPr/>
          <a:lstStyle/>
          <a:p>
            <a:r>
              <a:rPr lang="en-US" altLang="en-US" sz="3600"/>
              <a:t>Problem: Repeat Addition Until Correct</a:t>
            </a:r>
            <a:endParaRPr lang="en-US" altLang="en-US" sz="4000"/>
          </a:p>
        </p:txBody>
      </p:sp>
      <p:sp>
        <p:nvSpPr>
          <p:cNvPr id="20484" name="Rectangle 3">
            <a:extLst>
              <a:ext uri="{FF2B5EF4-FFF2-40B4-BE49-F238E27FC236}">
                <a16:creationId xmlns:a16="http://schemas.microsoft.com/office/drawing/2014/main" id="{FB51BDC4-6CEB-6744-9512-DA477426F4B9}"/>
              </a:ext>
            </a:extLst>
          </p:cNvPr>
          <p:cNvSpPr>
            <a:spLocks noGrp="1" noChangeArrowheads="1"/>
          </p:cNvSpPr>
          <p:nvPr>
            <p:ph type="body" idx="1"/>
          </p:nvPr>
        </p:nvSpPr>
        <p:spPr>
          <a:xfrm>
            <a:off x="309563" y="1508125"/>
            <a:ext cx="8534400" cy="2689225"/>
          </a:xfrm>
        </p:spPr>
        <p:txBody>
          <a:bodyPr/>
          <a:lstStyle/>
          <a:p>
            <a:pPr marL="0" indent="0">
              <a:spcBef>
                <a:spcPct val="100000"/>
              </a:spcBef>
              <a:buFont typeface="Monotype Sorts" pitchFamily="2" charset="2"/>
              <a:buNone/>
            </a:pPr>
            <a:r>
              <a:rPr lang="en-US" altLang="en-US"/>
              <a:t>Recall that Listing 3.1 AdditionQuiz.java gives a program that prompts the user to enter an answer for a question on addition of two single digits. Using a loop, you can now rewrite the program to let the user enter a new answer until it is correct.</a:t>
            </a:r>
          </a:p>
        </p:txBody>
      </p:sp>
      <p:sp>
        <p:nvSpPr>
          <p:cNvPr id="20486" name="Rectangle 8">
            <a:hlinkClick r:id="rId2"/>
            <a:extLst>
              <a:ext uri="{FF2B5EF4-FFF2-40B4-BE49-F238E27FC236}">
                <a16:creationId xmlns:a16="http://schemas.microsoft.com/office/drawing/2014/main" id="{C1B4F6CC-F979-4F49-BA85-690D5B2F9826}"/>
              </a:ext>
            </a:extLst>
          </p:cNvPr>
          <p:cNvSpPr>
            <a:spLocks noChangeArrowheads="1"/>
          </p:cNvSpPr>
          <p:nvPr/>
        </p:nvSpPr>
        <p:spPr bwMode="auto">
          <a:xfrm>
            <a:off x="3549650" y="5810250"/>
            <a:ext cx="24304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RepeatAdditionQuiz</a:t>
            </a:r>
            <a:endParaRPr lang="en-US" altLang="en-US" sz="2000" dirty="0"/>
          </a:p>
        </p:txBody>
      </p:sp>
      <p:sp>
        <p:nvSpPr>
          <p:cNvPr id="20487" name="AutoShape 10">
            <a:hlinkClick r:id="rId3" action="ppaction://program" highlightClick="1"/>
            <a:extLst>
              <a:ext uri="{FF2B5EF4-FFF2-40B4-BE49-F238E27FC236}">
                <a16:creationId xmlns:a16="http://schemas.microsoft.com/office/drawing/2014/main" id="{08E30A4B-254D-1245-88FA-DE52A496FF72}"/>
              </a:ext>
            </a:extLst>
          </p:cNvPr>
          <p:cNvSpPr>
            <a:spLocks noChangeArrowheads="1"/>
          </p:cNvSpPr>
          <p:nvPr/>
        </p:nvSpPr>
        <p:spPr bwMode="auto">
          <a:xfrm>
            <a:off x="6186488" y="5803900"/>
            <a:ext cx="1008062"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6A4419-C00D-704E-8D38-9CFA4BD9E1A3}"/>
              </a:ext>
            </a:extLst>
          </p:cNvPr>
          <p:cNvSpPr>
            <a:spLocks noGrp="1"/>
          </p:cNvSpPr>
          <p:nvPr>
            <p:ph type="sldNum" sz="quarter" idx="11"/>
          </p:nvPr>
        </p:nvSpPr>
        <p:spPr/>
        <p:txBody>
          <a:bodyPr/>
          <a:lstStyle/>
          <a:p>
            <a:pPr>
              <a:defRPr/>
            </a:pPr>
            <a:fld id="{E9B0F0CE-AE23-594A-A3F5-341EF8E967AA}" type="slidenum">
              <a:rPr lang="en-US" altLang="en-US" smtClean="0"/>
              <a:pPr>
                <a:defRPr/>
              </a:pPr>
              <a:t>5</a:t>
            </a:fld>
            <a:endParaRPr lang="en-US" altLang="en-US"/>
          </a:p>
        </p:txBody>
      </p:sp>
      <p:sp>
        <p:nvSpPr>
          <p:cNvPr id="5" name="Rectangle 4">
            <a:extLst>
              <a:ext uri="{FF2B5EF4-FFF2-40B4-BE49-F238E27FC236}">
                <a16:creationId xmlns:a16="http://schemas.microsoft.com/office/drawing/2014/main" id="{BA766808-A34B-2347-8408-6728ABE905E4}"/>
              </a:ext>
            </a:extLst>
          </p:cNvPr>
          <p:cNvSpPr/>
          <p:nvPr/>
        </p:nvSpPr>
        <p:spPr>
          <a:xfrm>
            <a:off x="385855" y="1124700"/>
            <a:ext cx="8602720" cy="5940088"/>
          </a:xfrm>
          <a:prstGeom prst="rect">
            <a:avLst/>
          </a:prstGeom>
        </p:spPr>
        <p:txBody>
          <a:bodyPr wrap="square">
            <a:spAutoFit/>
          </a:bodyPr>
          <a:lstStyle/>
          <a:p>
            <a:r>
              <a:rPr lang="en-US" sz="2000" b="1" dirty="0">
                <a:solidFill>
                  <a:srgbClr val="000FD6"/>
                </a:solidFill>
                <a:effectLst/>
              </a:rPr>
              <a:t>import</a:t>
            </a:r>
            <a:r>
              <a:rPr lang="en-US" sz="2000" dirty="0"/>
              <a:t> </a:t>
            </a:r>
            <a:r>
              <a:rPr lang="en-US" sz="2000" dirty="0" err="1"/>
              <a:t>java.util.Scanner</a:t>
            </a:r>
            <a:r>
              <a:rPr lang="en-US" sz="2000" dirty="0"/>
              <a:t>; </a:t>
            </a:r>
          </a:p>
          <a:p>
            <a:r>
              <a:rPr lang="en-US" sz="2000" b="1" dirty="0">
                <a:solidFill>
                  <a:srgbClr val="000FD6"/>
                </a:solidFill>
                <a:effectLst/>
              </a:rPr>
              <a:t>public</a:t>
            </a:r>
            <a:r>
              <a:rPr lang="en-US" sz="2000" dirty="0"/>
              <a:t> </a:t>
            </a:r>
            <a:r>
              <a:rPr lang="en-US" sz="2000" b="1" dirty="0">
                <a:solidFill>
                  <a:srgbClr val="000FD6"/>
                </a:solidFill>
                <a:effectLst/>
              </a:rPr>
              <a:t>class</a:t>
            </a:r>
            <a:r>
              <a:rPr lang="en-US" sz="2000" dirty="0"/>
              <a:t> </a:t>
            </a:r>
            <a:r>
              <a:rPr lang="en-US" sz="2000" dirty="0" err="1"/>
              <a:t>RepeatAdditionQuiz</a:t>
            </a:r>
            <a:r>
              <a:rPr lang="en-US" sz="2000" dirty="0"/>
              <a:t> { </a:t>
            </a:r>
          </a:p>
          <a:p>
            <a:r>
              <a:rPr lang="en-US" sz="2000" b="1" dirty="0">
                <a:solidFill>
                  <a:srgbClr val="000FD6"/>
                </a:solidFill>
                <a:effectLst/>
              </a:rPr>
              <a:t>	public</a:t>
            </a:r>
            <a:r>
              <a:rPr lang="en-US" sz="2000" dirty="0"/>
              <a:t> </a:t>
            </a:r>
            <a:r>
              <a:rPr lang="en-US" sz="2000" b="1" dirty="0">
                <a:solidFill>
                  <a:srgbClr val="000FD6"/>
                </a:solidFill>
                <a:effectLst/>
              </a:rPr>
              <a:t>static</a:t>
            </a:r>
            <a:r>
              <a:rPr lang="en-US" sz="2000" dirty="0"/>
              <a:t> </a:t>
            </a:r>
            <a:r>
              <a:rPr lang="en-US" sz="2000" b="1" dirty="0">
                <a:solidFill>
                  <a:srgbClr val="000FD6"/>
                </a:solidFill>
                <a:effectLst/>
              </a:rPr>
              <a:t>void</a:t>
            </a:r>
            <a:r>
              <a:rPr lang="en-US" sz="2000" dirty="0"/>
              <a:t> main(String[] </a:t>
            </a:r>
            <a:r>
              <a:rPr lang="en-US" sz="2000" dirty="0" err="1"/>
              <a:t>args</a:t>
            </a:r>
            <a:r>
              <a:rPr lang="en-US" sz="2000" dirty="0"/>
              <a:t>) { </a:t>
            </a:r>
          </a:p>
          <a:p>
            <a:r>
              <a:rPr lang="en-US" sz="2000" b="1" dirty="0">
                <a:solidFill>
                  <a:srgbClr val="000FD6"/>
                </a:solidFill>
                <a:effectLst/>
              </a:rPr>
              <a:t>	</a:t>
            </a:r>
            <a:r>
              <a:rPr lang="en-US" sz="2000" b="1" dirty="0" err="1">
                <a:solidFill>
                  <a:srgbClr val="000FD6"/>
                </a:solidFill>
                <a:effectLst/>
              </a:rPr>
              <a:t>int</a:t>
            </a:r>
            <a:r>
              <a:rPr lang="en-US" sz="2000" dirty="0"/>
              <a:t> number1 = (</a:t>
            </a:r>
            <a:r>
              <a:rPr lang="en-US" sz="2000" b="1" dirty="0" err="1">
                <a:solidFill>
                  <a:srgbClr val="000FD6"/>
                </a:solidFill>
                <a:effectLst/>
              </a:rPr>
              <a:t>int</a:t>
            </a:r>
            <a:r>
              <a:rPr lang="en-US" sz="2000" dirty="0"/>
              <a:t>)(</a:t>
            </a:r>
            <a:r>
              <a:rPr lang="en-US" sz="2000" dirty="0" err="1"/>
              <a:t>Math.random</a:t>
            </a:r>
            <a:r>
              <a:rPr lang="en-US" sz="2000" dirty="0"/>
              <a:t>() * </a:t>
            </a:r>
            <a:r>
              <a:rPr lang="en-US" sz="2000" dirty="0">
                <a:solidFill>
                  <a:srgbClr val="007D9F"/>
                </a:solidFill>
                <a:effectLst/>
              </a:rPr>
              <a:t>10</a:t>
            </a:r>
            <a:r>
              <a:rPr lang="en-US" sz="2000" dirty="0"/>
              <a:t>); </a:t>
            </a:r>
          </a:p>
          <a:p>
            <a:r>
              <a:rPr lang="en-US" sz="2000" b="1" dirty="0">
                <a:solidFill>
                  <a:srgbClr val="000FD6"/>
                </a:solidFill>
                <a:effectLst/>
              </a:rPr>
              <a:t>	</a:t>
            </a:r>
            <a:r>
              <a:rPr lang="en-US" sz="2000" b="1" dirty="0" err="1">
                <a:solidFill>
                  <a:srgbClr val="000FD6"/>
                </a:solidFill>
                <a:effectLst/>
              </a:rPr>
              <a:t>int</a:t>
            </a:r>
            <a:r>
              <a:rPr lang="en-US" sz="2000" dirty="0"/>
              <a:t> number2 = (</a:t>
            </a:r>
            <a:r>
              <a:rPr lang="en-US" sz="2000" b="1" dirty="0" err="1">
                <a:solidFill>
                  <a:srgbClr val="000FD6"/>
                </a:solidFill>
                <a:effectLst/>
              </a:rPr>
              <a:t>int</a:t>
            </a:r>
            <a:r>
              <a:rPr lang="en-US" sz="2000" dirty="0"/>
              <a:t>)(</a:t>
            </a:r>
            <a:r>
              <a:rPr lang="en-US" sz="2000" dirty="0" err="1"/>
              <a:t>Math.random</a:t>
            </a:r>
            <a:r>
              <a:rPr lang="en-US" sz="2000" dirty="0"/>
              <a:t>() * </a:t>
            </a:r>
            <a:r>
              <a:rPr lang="en-US" sz="2000" dirty="0">
                <a:solidFill>
                  <a:srgbClr val="007D9F"/>
                </a:solidFill>
                <a:effectLst/>
              </a:rPr>
              <a:t>10</a:t>
            </a:r>
            <a:r>
              <a:rPr lang="en-US" sz="2000" dirty="0"/>
              <a:t>); </a:t>
            </a:r>
          </a:p>
          <a:p>
            <a:endParaRPr lang="en-US" sz="2000" dirty="0">
              <a:solidFill>
                <a:srgbClr val="005500"/>
              </a:solidFill>
              <a:effectLst/>
            </a:endParaRPr>
          </a:p>
          <a:p>
            <a:r>
              <a:rPr lang="en-US" sz="2000" dirty="0">
                <a:solidFill>
                  <a:srgbClr val="005500"/>
                </a:solidFill>
              </a:rPr>
              <a:t>	</a:t>
            </a:r>
            <a:r>
              <a:rPr lang="en-US" sz="2000" dirty="0">
                <a:solidFill>
                  <a:srgbClr val="005500"/>
                </a:solidFill>
                <a:effectLst/>
              </a:rPr>
              <a:t>// Create a Scanner</a:t>
            </a:r>
            <a:r>
              <a:rPr lang="en-US" sz="2000" dirty="0"/>
              <a:t> </a:t>
            </a:r>
          </a:p>
          <a:p>
            <a:r>
              <a:rPr lang="en-US" sz="2000" dirty="0"/>
              <a:t>	Scanner input = </a:t>
            </a:r>
            <a:r>
              <a:rPr lang="en-US" sz="2000" b="1" dirty="0">
                <a:solidFill>
                  <a:srgbClr val="000FD6"/>
                </a:solidFill>
                <a:effectLst/>
              </a:rPr>
              <a:t>new</a:t>
            </a:r>
            <a:r>
              <a:rPr lang="en-US" sz="2000" dirty="0"/>
              <a:t> Scanner(</a:t>
            </a:r>
            <a:r>
              <a:rPr lang="en-US" sz="2000" dirty="0" err="1"/>
              <a:t>System.in</a:t>
            </a:r>
            <a:r>
              <a:rPr lang="en-US" sz="2000" dirty="0"/>
              <a:t>); </a:t>
            </a:r>
          </a:p>
          <a:p>
            <a:r>
              <a:rPr lang="en-US" sz="2000" dirty="0"/>
              <a:t>	</a:t>
            </a:r>
            <a:r>
              <a:rPr lang="en-US" sz="2000" dirty="0" err="1"/>
              <a:t>System.out.print</a:t>
            </a:r>
            <a:r>
              <a:rPr lang="en-US" sz="2000" dirty="0"/>
              <a:t>( </a:t>
            </a:r>
            <a:r>
              <a:rPr lang="en-US" sz="2000" dirty="0">
                <a:solidFill>
                  <a:srgbClr val="007D9F"/>
                </a:solidFill>
                <a:effectLst/>
              </a:rPr>
              <a:t>"What is "</a:t>
            </a:r>
            <a:r>
              <a:rPr lang="en-US" sz="2000" dirty="0"/>
              <a:t> + number1 + </a:t>
            </a:r>
            <a:r>
              <a:rPr lang="en-US" sz="2000" dirty="0">
                <a:solidFill>
                  <a:srgbClr val="007D9F"/>
                </a:solidFill>
                <a:effectLst/>
              </a:rPr>
              <a:t>" + "</a:t>
            </a:r>
            <a:r>
              <a:rPr lang="en-US" sz="2000" dirty="0"/>
              <a:t> + number2 + </a:t>
            </a:r>
            <a:r>
              <a:rPr lang="en-US" sz="2000" dirty="0">
                <a:solidFill>
                  <a:srgbClr val="007D9F"/>
                </a:solidFill>
                <a:effectLst/>
              </a:rPr>
              <a:t>"? "</a:t>
            </a:r>
            <a:r>
              <a:rPr lang="en-US" sz="2000" dirty="0"/>
              <a:t>); </a:t>
            </a:r>
          </a:p>
          <a:p>
            <a:r>
              <a:rPr lang="en-US" sz="2000" b="1" dirty="0">
                <a:solidFill>
                  <a:srgbClr val="000FD6"/>
                </a:solidFill>
                <a:effectLst/>
              </a:rPr>
              <a:t>	</a:t>
            </a:r>
            <a:r>
              <a:rPr lang="en-US" sz="2000" b="1" dirty="0" err="1">
                <a:solidFill>
                  <a:srgbClr val="000FD6"/>
                </a:solidFill>
                <a:effectLst/>
              </a:rPr>
              <a:t>int</a:t>
            </a:r>
            <a:r>
              <a:rPr lang="en-US" sz="2000" dirty="0"/>
              <a:t> answer = </a:t>
            </a:r>
            <a:r>
              <a:rPr lang="en-US" sz="2000" dirty="0" err="1"/>
              <a:t>input.nextInt</a:t>
            </a:r>
            <a:r>
              <a:rPr lang="en-US" sz="2000" dirty="0"/>
              <a:t>(); </a:t>
            </a:r>
          </a:p>
          <a:p>
            <a:r>
              <a:rPr lang="en-US" sz="2000" b="1" dirty="0">
                <a:solidFill>
                  <a:srgbClr val="000FD6"/>
                </a:solidFill>
                <a:effectLst/>
              </a:rPr>
              <a:t>	</a:t>
            </a:r>
          </a:p>
          <a:p>
            <a:r>
              <a:rPr lang="en-US" sz="2000" b="1" dirty="0">
                <a:solidFill>
                  <a:srgbClr val="000FD6"/>
                </a:solidFill>
              </a:rPr>
              <a:t>	</a:t>
            </a:r>
            <a:r>
              <a:rPr lang="en-US" sz="2000" b="1" dirty="0">
                <a:solidFill>
                  <a:srgbClr val="000FD6"/>
                </a:solidFill>
                <a:effectLst/>
              </a:rPr>
              <a:t>while</a:t>
            </a:r>
            <a:r>
              <a:rPr lang="en-US" sz="2000" dirty="0"/>
              <a:t> (number1 + number2 != answer) { </a:t>
            </a:r>
          </a:p>
          <a:p>
            <a:r>
              <a:rPr lang="en-US" sz="2000" dirty="0"/>
              <a:t>		</a:t>
            </a:r>
            <a:r>
              <a:rPr lang="en-US" sz="2000" dirty="0" err="1"/>
              <a:t>System.out.print</a:t>
            </a:r>
            <a:r>
              <a:rPr lang="en-US" sz="2000" dirty="0"/>
              <a:t>(</a:t>
            </a:r>
            <a:r>
              <a:rPr lang="en-US" sz="2000" dirty="0">
                <a:solidFill>
                  <a:srgbClr val="007D9F"/>
                </a:solidFill>
                <a:effectLst/>
              </a:rPr>
              <a:t>"Wrong answer. Try again. What is "</a:t>
            </a:r>
            <a:r>
              <a:rPr lang="en-US" sz="2000" dirty="0"/>
              <a:t> +</a:t>
            </a:r>
          </a:p>
          <a:p>
            <a:r>
              <a:rPr lang="en-US" sz="2000" dirty="0"/>
              <a:t>		 number1 + </a:t>
            </a:r>
            <a:r>
              <a:rPr lang="en-US" sz="2000" dirty="0">
                <a:solidFill>
                  <a:srgbClr val="007D9F"/>
                </a:solidFill>
                <a:effectLst/>
              </a:rPr>
              <a:t>" + "</a:t>
            </a:r>
            <a:r>
              <a:rPr lang="en-US" sz="2000" dirty="0"/>
              <a:t> + number2 + </a:t>
            </a:r>
            <a:r>
              <a:rPr lang="en-US" sz="2000" dirty="0">
                <a:solidFill>
                  <a:srgbClr val="007D9F"/>
                </a:solidFill>
                <a:effectLst/>
              </a:rPr>
              <a:t>"? "</a:t>
            </a:r>
            <a:r>
              <a:rPr lang="en-US" sz="2000" dirty="0"/>
              <a:t>); </a:t>
            </a:r>
          </a:p>
          <a:p>
            <a:r>
              <a:rPr lang="en-US" sz="2000" dirty="0"/>
              <a:t>		answer = </a:t>
            </a:r>
            <a:r>
              <a:rPr lang="en-US" sz="2000" dirty="0" err="1"/>
              <a:t>input.nextInt</a:t>
            </a:r>
            <a:r>
              <a:rPr lang="en-US" sz="2000" dirty="0"/>
              <a:t>(); </a:t>
            </a:r>
          </a:p>
          <a:p>
            <a:r>
              <a:rPr lang="en-US" sz="2000" dirty="0"/>
              <a:t>	} </a:t>
            </a:r>
          </a:p>
          <a:p>
            <a:r>
              <a:rPr lang="en-US" sz="2000" dirty="0"/>
              <a:t>	</a:t>
            </a:r>
            <a:r>
              <a:rPr lang="en-US" sz="2000" dirty="0" err="1"/>
              <a:t>System.out.println</a:t>
            </a:r>
            <a:r>
              <a:rPr lang="en-US" sz="2000" dirty="0"/>
              <a:t>(</a:t>
            </a:r>
            <a:r>
              <a:rPr lang="en-US" sz="2000" dirty="0">
                <a:solidFill>
                  <a:srgbClr val="007D9F"/>
                </a:solidFill>
                <a:effectLst/>
              </a:rPr>
              <a:t>"You got it!"</a:t>
            </a:r>
            <a:r>
              <a:rPr lang="en-US" sz="2000" dirty="0"/>
              <a:t>); </a:t>
            </a:r>
          </a:p>
          <a:p>
            <a:r>
              <a:rPr lang="en-US" sz="2000" dirty="0"/>
              <a:t>	} </a:t>
            </a:r>
          </a:p>
          <a:p>
            <a:r>
              <a:rPr lang="en-US" sz="2000" dirty="0"/>
              <a:t>}</a:t>
            </a:r>
          </a:p>
        </p:txBody>
      </p:sp>
    </p:spTree>
    <p:extLst>
      <p:ext uri="{BB962C8B-B14F-4D97-AF65-F5344CB8AC3E}">
        <p14:creationId xmlns:p14="http://schemas.microsoft.com/office/powerpoint/2010/main" val="229794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a:extLst>
              <a:ext uri="{FF2B5EF4-FFF2-40B4-BE49-F238E27FC236}">
                <a16:creationId xmlns:a16="http://schemas.microsoft.com/office/drawing/2014/main" id="{0E94F2D4-41AE-774C-857D-970F7A28078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7335606-E2A1-C046-A61E-92CA7CD49A91}" type="slidenum">
              <a:rPr lang="en-US" altLang="en-US" sz="1400"/>
              <a:pPr>
                <a:spcBef>
                  <a:spcPct val="0"/>
                </a:spcBef>
                <a:buClrTx/>
                <a:buSzTx/>
                <a:buFontTx/>
                <a:buNone/>
              </a:pPr>
              <a:t>6</a:t>
            </a:fld>
            <a:endParaRPr lang="en-US" altLang="en-US" sz="1400"/>
          </a:p>
        </p:txBody>
      </p:sp>
      <p:sp>
        <p:nvSpPr>
          <p:cNvPr id="22531" name="Rectangle 2">
            <a:extLst>
              <a:ext uri="{FF2B5EF4-FFF2-40B4-BE49-F238E27FC236}">
                <a16:creationId xmlns:a16="http://schemas.microsoft.com/office/drawing/2014/main" id="{D9196895-0A4F-7F46-9785-7E5A3131C416}"/>
              </a:ext>
            </a:extLst>
          </p:cNvPr>
          <p:cNvSpPr>
            <a:spLocks noGrp="1" noChangeArrowheads="1"/>
          </p:cNvSpPr>
          <p:nvPr>
            <p:ph type="title"/>
          </p:nvPr>
        </p:nvSpPr>
        <p:spPr>
          <a:xfrm>
            <a:off x="0" y="381000"/>
            <a:ext cx="9144000" cy="628650"/>
          </a:xfrm>
        </p:spPr>
        <p:txBody>
          <a:bodyPr/>
          <a:lstStyle/>
          <a:p>
            <a:r>
              <a:rPr lang="en-US" altLang="en-US" sz="3600"/>
              <a:t>Problem: An Advanced Math Learning Tool</a:t>
            </a:r>
            <a:r>
              <a:rPr lang="en-US" altLang="en-US" sz="4000"/>
              <a:t> </a:t>
            </a:r>
          </a:p>
        </p:txBody>
      </p:sp>
      <p:sp>
        <p:nvSpPr>
          <p:cNvPr id="22532" name="Rectangle 3">
            <a:extLst>
              <a:ext uri="{FF2B5EF4-FFF2-40B4-BE49-F238E27FC236}">
                <a16:creationId xmlns:a16="http://schemas.microsoft.com/office/drawing/2014/main" id="{F28B574D-E369-EA41-A957-DC32DC3AAC33}"/>
              </a:ext>
            </a:extLst>
          </p:cNvPr>
          <p:cNvSpPr>
            <a:spLocks noGrp="1" noChangeArrowheads="1"/>
          </p:cNvSpPr>
          <p:nvPr>
            <p:ph type="body" idx="1"/>
          </p:nvPr>
        </p:nvSpPr>
        <p:spPr>
          <a:xfrm>
            <a:off x="309563" y="1431925"/>
            <a:ext cx="8534400" cy="3187700"/>
          </a:xfrm>
        </p:spPr>
        <p:txBody>
          <a:bodyPr/>
          <a:lstStyle/>
          <a:p>
            <a:pPr marL="0" indent="0">
              <a:spcBef>
                <a:spcPct val="100000"/>
              </a:spcBef>
              <a:buFont typeface="Monotype Sorts" pitchFamily="2" charset="2"/>
              <a:buNone/>
            </a:pPr>
            <a:r>
              <a:rPr lang="en-US" altLang="en-US"/>
              <a:t>The Math subtraction learning tool program generates just one question for each run. You can use a loop to generate questions repeatedly. This example gives a program that generates five questions and reports the number of the correct answers after a student answers all five questions.</a:t>
            </a:r>
          </a:p>
        </p:txBody>
      </p:sp>
      <p:sp>
        <p:nvSpPr>
          <p:cNvPr id="22533" name="Rectangle 8">
            <a:hlinkClick r:id="rId2"/>
            <a:extLst>
              <a:ext uri="{FF2B5EF4-FFF2-40B4-BE49-F238E27FC236}">
                <a16:creationId xmlns:a16="http://schemas.microsoft.com/office/drawing/2014/main" id="{783D9185-B571-6244-B7A7-0AD7EA1CC7FF}"/>
              </a:ext>
            </a:extLst>
          </p:cNvPr>
          <p:cNvSpPr>
            <a:spLocks noChangeArrowheads="1"/>
          </p:cNvSpPr>
          <p:nvPr/>
        </p:nvSpPr>
        <p:spPr bwMode="auto">
          <a:xfrm>
            <a:off x="3957638" y="5586413"/>
            <a:ext cx="26495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SubtractionQuizLoop</a:t>
            </a:r>
            <a:endParaRPr lang="en-US" altLang="en-US" sz="2000" dirty="0"/>
          </a:p>
        </p:txBody>
      </p:sp>
      <p:sp>
        <p:nvSpPr>
          <p:cNvPr id="22534" name="AutoShape 10">
            <a:hlinkClick r:id="rId3" action="ppaction://program" highlightClick="1"/>
            <a:extLst>
              <a:ext uri="{FF2B5EF4-FFF2-40B4-BE49-F238E27FC236}">
                <a16:creationId xmlns:a16="http://schemas.microsoft.com/office/drawing/2014/main" id="{3E6C9CEE-033E-2645-8BB3-C4527A72CA5A}"/>
              </a:ext>
            </a:extLst>
          </p:cNvPr>
          <p:cNvSpPr>
            <a:spLocks noChangeArrowheads="1"/>
          </p:cNvSpPr>
          <p:nvPr/>
        </p:nvSpPr>
        <p:spPr bwMode="auto">
          <a:xfrm>
            <a:off x="6680200" y="5580063"/>
            <a:ext cx="1008063"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BA2BAC81-0E56-5142-81DC-DF58FB08751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B847A3D-2E00-CF47-9819-00356E8F03C7}" type="slidenum">
              <a:rPr lang="en-US" altLang="en-US" sz="1400"/>
              <a:pPr>
                <a:spcBef>
                  <a:spcPct val="0"/>
                </a:spcBef>
                <a:buClrTx/>
                <a:buSzTx/>
                <a:buFontTx/>
                <a:buNone/>
              </a:pPr>
              <a:t>7</a:t>
            </a:fld>
            <a:endParaRPr lang="en-US" altLang="en-US" sz="1400"/>
          </a:p>
        </p:txBody>
      </p:sp>
      <p:sp>
        <p:nvSpPr>
          <p:cNvPr id="23555" name="Rectangle 2">
            <a:extLst>
              <a:ext uri="{FF2B5EF4-FFF2-40B4-BE49-F238E27FC236}">
                <a16:creationId xmlns:a16="http://schemas.microsoft.com/office/drawing/2014/main" id="{A31D8494-2B90-C44C-AE85-9C278620E91B}"/>
              </a:ext>
            </a:extLst>
          </p:cNvPr>
          <p:cNvSpPr>
            <a:spLocks noGrp="1" noChangeArrowheads="1"/>
          </p:cNvSpPr>
          <p:nvPr>
            <p:ph type="title"/>
          </p:nvPr>
        </p:nvSpPr>
        <p:spPr>
          <a:xfrm>
            <a:off x="152400" y="228600"/>
            <a:ext cx="8763000" cy="895350"/>
          </a:xfrm>
        </p:spPr>
        <p:txBody>
          <a:bodyPr/>
          <a:lstStyle/>
          <a:p>
            <a:r>
              <a:rPr lang="en-US" altLang="en-US"/>
              <a:t>Ending a Loop with a Sentinel Value </a:t>
            </a:r>
          </a:p>
        </p:txBody>
      </p:sp>
      <p:sp>
        <p:nvSpPr>
          <p:cNvPr id="23556" name="Rectangle 3">
            <a:extLst>
              <a:ext uri="{FF2B5EF4-FFF2-40B4-BE49-F238E27FC236}">
                <a16:creationId xmlns:a16="http://schemas.microsoft.com/office/drawing/2014/main" id="{4335C503-1C93-1A48-964F-38249C7941A5}"/>
              </a:ext>
            </a:extLst>
          </p:cNvPr>
          <p:cNvSpPr>
            <a:spLocks noGrp="1" noChangeArrowheads="1"/>
          </p:cNvSpPr>
          <p:nvPr>
            <p:ph type="body" idx="1"/>
          </p:nvPr>
        </p:nvSpPr>
        <p:spPr>
          <a:xfrm>
            <a:off x="228600" y="1295400"/>
            <a:ext cx="8721725" cy="4092575"/>
          </a:xfrm>
        </p:spPr>
        <p:txBody>
          <a:bodyPr/>
          <a:lstStyle/>
          <a:p>
            <a:pPr marL="0" indent="0">
              <a:spcBef>
                <a:spcPct val="100000"/>
              </a:spcBef>
              <a:buFont typeface="Monotype Sorts" pitchFamily="2" charset="2"/>
              <a:buNone/>
            </a:pPr>
            <a:r>
              <a:rPr lang="en-US" altLang="en-US" dirty="0"/>
              <a:t>You may use an input value to signify the end of the loop. Such a value is known as a </a:t>
            </a:r>
            <a:r>
              <a:rPr lang="en-US" altLang="en-US" i="1" dirty="0"/>
              <a:t>sentinel value</a:t>
            </a:r>
            <a:r>
              <a:rPr lang="en-US" altLang="en-US" dirty="0"/>
              <a:t>. </a:t>
            </a:r>
          </a:p>
        </p:txBody>
      </p:sp>
      <p:sp>
        <p:nvSpPr>
          <p:cNvPr id="23557" name="Rectangle 7">
            <a:hlinkClick r:id="rId2"/>
            <a:extLst>
              <a:ext uri="{FF2B5EF4-FFF2-40B4-BE49-F238E27FC236}">
                <a16:creationId xmlns:a16="http://schemas.microsoft.com/office/drawing/2014/main" id="{EE3946B2-45CF-DE40-9097-03268DB4DB9B}"/>
              </a:ext>
            </a:extLst>
          </p:cNvPr>
          <p:cNvSpPr>
            <a:spLocks noChangeArrowheads="1"/>
          </p:cNvSpPr>
          <p:nvPr/>
        </p:nvSpPr>
        <p:spPr bwMode="auto">
          <a:xfrm>
            <a:off x="5302250" y="5541963"/>
            <a:ext cx="18399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SentinelValue</a:t>
            </a:r>
            <a:endParaRPr lang="en-US" altLang="en-US" sz="2000" dirty="0"/>
          </a:p>
        </p:txBody>
      </p:sp>
      <p:sp>
        <p:nvSpPr>
          <p:cNvPr id="23558" name="AutoShape 10">
            <a:hlinkClick r:id="rId3" action="ppaction://program" highlightClick="1"/>
            <a:extLst>
              <a:ext uri="{FF2B5EF4-FFF2-40B4-BE49-F238E27FC236}">
                <a16:creationId xmlns:a16="http://schemas.microsoft.com/office/drawing/2014/main" id="{3BEB3520-9436-6143-B0C5-B86A86057E3E}"/>
              </a:ext>
            </a:extLst>
          </p:cNvPr>
          <p:cNvSpPr>
            <a:spLocks noChangeArrowheads="1"/>
          </p:cNvSpPr>
          <p:nvPr/>
        </p:nvSpPr>
        <p:spPr bwMode="auto">
          <a:xfrm>
            <a:off x="7331075" y="5541963"/>
            <a:ext cx="700088"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2" name="Rectangle 1">
            <a:extLst>
              <a:ext uri="{FF2B5EF4-FFF2-40B4-BE49-F238E27FC236}">
                <a16:creationId xmlns:a16="http://schemas.microsoft.com/office/drawing/2014/main" id="{0B75F656-5BA1-2C49-BF98-A931C09E46AE}"/>
              </a:ext>
            </a:extLst>
          </p:cNvPr>
          <p:cNvSpPr/>
          <p:nvPr/>
        </p:nvSpPr>
        <p:spPr>
          <a:xfrm>
            <a:off x="228599" y="2353660"/>
            <a:ext cx="8915401" cy="3477875"/>
          </a:xfrm>
          <a:prstGeom prst="rect">
            <a:avLst/>
          </a:prstGeom>
        </p:spPr>
        <p:txBody>
          <a:bodyPr wrap="square">
            <a:spAutoFit/>
          </a:bodyPr>
          <a:lstStyle/>
          <a:p>
            <a:r>
              <a:rPr lang="en-US" sz="2000" dirty="0"/>
              <a:t>Scanner input = </a:t>
            </a:r>
            <a:r>
              <a:rPr lang="en-US" sz="2000" b="1" dirty="0">
                <a:solidFill>
                  <a:srgbClr val="000FD6"/>
                </a:solidFill>
                <a:effectLst/>
              </a:rPr>
              <a:t>new</a:t>
            </a:r>
            <a:r>
              <a:rPr lang="en-US" sz="2000" dirty="0"/>
              <a:t> Scanner(</a:t>
            </a:r>
            <a:r>
              <a:rPr lang="en-US" sz="2000" dirty="0" err="1"/>
              <a:t>System.in</a:t>
            </a:r>
            <a:r>
              <a:rPr lang="en-US" sz="2000" dirty="0"/>
              <a:t>); </a:t>
            </a:r>
          </a:p>
          <a:p>
            <a:r>
              <a:rPr lang="en-US" sz="2000" dirty="0">
                <a:solidFill>
                  <a:srgbClr val="005500"/>
                </a:solidFill>
                <a:effectLst/>
              </a:rPr>
              <a:t>// Read an initial data</a:t>
            </a:r>
            <a:r>
              <a:rPr lang="en-US" sz="2000" dirty="0"/>
              <a:t> </a:t>
            </a:r>
          </a:p>
          <a:p>
            <a:r>
              <a:rPr lang="en-US" sz="2000" dirty="0" err="1"/>
              <a:t>System.out.print</a:t>
            </a:r>
            <a:r>
              <a:rPr lang="en-US" sz="2000" dirty="0"/>
              <a:t>( </a:t>
            </a:r>
            <a:r>
              <a:rPr lang="en-US" sz="2000" dirty="0">
                <a:solidFill>
                  <a:srgbClr val="007D9F"/>
                </a:solidFill>
                <a:effectLst/>
              </a:rPr>
              <a:t>"Enter an integer (the input ends if it is 0): "</a:t>
            </a:r>
            <a:r>
              <a:rPr lang="en-US" sz="2000" dirty="0"/>
              <a:t>); </a:t>
            </a:r>
          </a:p>
          <a:p>
            <a:r>
              <a:rPr lang="en-US" sz="2000" b="1" dirty="0" err="1">
                <a:solidFill>
                  <a:srgbClr val="000FD6"/>
                </a:solidFill>
                <a:effectLst/>
              </a:rPr>
              <a:t>int</a:t>
            </a:r>
            <a:r>
              <a:rPr lang="en-US" sz="2000" dirty="0"/>
              <a:t> data = </a:t>
            </a:r>
            <a:r>
              <a:rPr lang="en-US" sz="2000" dirty="0" err="1"/>
              <a:t>input.nextInt</a:t>
            </a:r>
            <a:r>
              <a:rPr lang="en-US" sz="2000" dirty="0"/>
              <a:t>(); </a:t>
            </a:r>
          </a:p>
          <a:p>
            <a:r>
              <a:rPr lang="en-US" sz="2000" dirty="0">
                <a:solidFill>
                  <a:srgbClr val="005500"/>
                </a:solidFill>
                <a:effectLst/>
              </a:rPr>
              <a:t>// Keep reading data until the input is 0</a:t>
            </a:r>
            <a:r>
              <a:rPr lang="en-US" sz="2000" dirty="0"/>
              <a:t> </a:t>
            </a:r>
            <a:r>
              <a:rPr lang="en-US" sz="2000" b="1" dirty="0" err="1">
                <a:solidFill>
                  <a:srgbClr val="000FD6"/>
                </a:solidFill>
                <a:effectLst/>
              </a:rPr>
              <a:t>int</a:t>
            </a:r>
            <a:r>
              <a:rPr lang="en-US" sz="2000" dirty="0"/>
              <a:t> sum = </a:t>
            </a:r>
            <a:r>
              <a:rPr lang="en-US" sz="2000" dirty="0">
                <a:solidFill>
                  <a:srgbClr val="007D9F"/>
                </a:solidFill>
                <a:effectLst/>
              </a:rPr>
              <a:t>0</a:t>
            </a:r>
            <a:r>
              <a:rPr lang="en-US" sz="2000" dirty="0"/>
              <a:t>; </a:t>
            </a:r>
          </a:p>
          <a:p>
            <a:r>
              <a:rPr lang="en-US" sz="2000" b="1" dirty="0">
                <a:solidFill>
                  <a:srgbClr val="000FD6"/>
                </a:solidFill>
                <a:effectLst/>
              </a:rPr>
              <a:t>while</a:t>
            </a:r>
            <a:r>
              <a:rPr lang="en-US" sz="2000" dirty="0"/>
              <a:t> (data != </a:t>
            </a:r>
            <a:r>
              <a:rPr lang="en-US" sz="2000" dirty="0">
                <a:solidFill>
                  <a:srgbClr val="007D9F"/>
                </a:solidFill>
                <a:effectLst/>
              </a:rPr>
              <a:t>0</a:t>
            </a:r>
            <a:r>
              <a:rPr lang="en-US" sz="2000" dirty="0"/>
              <a:t>) { </a:t>
            </a:r>
          </a:p>
          <a:p>
            <a:r>
              <a:rPr lang="en-US" sz="2000" dirty="0"/>
              <a:t>	sum += data; </a:t>
            </a:r>
          </a:p>
          <a:p>
            <a:r>
              <a:rPr lang="en-US" sz="2000" dirty="0">
                <a:solidFill>
                  <a:srgbClr val="005500"/>
                </a:solidFill>
                <a:effectLst/>
              </a:rPr>
              <a:t>	// Read the next data</a:t>
            </a:r>
            <a:r>
              <a:rPr lang="en-US" sz="2000" dirty="0"/>
              <a:t> </a:t>
            </a:r>
          </a:p>
          <a:p>
            <a:r>
              <a:rPr lang="en-US" sz="2000" dirty="0"/>
              <a:t>	</a:t>
            </a:r>
            <a:r>
              <a:rPr lang="en-US" sz="2000" dirty="0" err="1"/>
              <a:t>System.out.print</a:t>
            </a:r>
            <a:r>
              <a:rPr lang="en-US" sz="2000" dirty="0"/>
              <a:t>( </a:t>
            </a:r>
            <a:r>
              <a:rPr lang="en-US" sz="2000" dirty="0">
                <a:solidFill>
                  <a:srgbClr val="007D9F"/>
                </a:solidFill>
                <a:effectLst/>
              </a:rPr>
              <a:t>"Enter an integer (the input ends if it is 0): "</a:t>
            </a:r>
            <a:r>
              <a:rPr lang="en-US" sz="2000" dirty="0"/>
              <a:t>); </a:t>
            </a:r>
          </a:p>
          <a:p>
            <a:r>
              <a:rPr lang="en-US" sz="2000" dirty="0"/>
              <a:t>	data = </a:t>
            </a:r>
            <a:r>
              <a:rPr lang="en-US" sz="2000" dirty="0" err="1"/>
              <a:t>input.nextInt</a:t>
            </a:r>
            <a:r>
              <a:rPr lang="en-US" sz="2000" dirty="0"/>
              <a:t>(); </a:t>
            </a:r>
          </a:p>
          <a:p>
            <a:r>
              <a:rPr lang="en-US" sz="20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EF20C4CD-E3F4-1145-A365-537514D9681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7927550-5896-5649-95B1-947EEF343025}" type="slidenum">
              <a:rPr lang="en-US" altLang="en-US" sz="1400"/>
              <a:pPr>
                <a:spcBef>
                  <a:spcPct val="0"/>
                </a:spcBef>
                <a:buClrTx/>
                <a:buSzTx/>
                <a:buFontTx/>
                <a:buNone/>
              </a:pPr>
              <a:t>8</a:t>
            </a:fld>
            <a:endParaRPr lang="en-US" altLang="en-US" sz="1400"/>
          </a:p>
        </p:txBody>
      </p:sp>
      <p:sp>
        <p:nvSpPr>
          <p:cNvPr id="24579" name="Rectangle 2">
            <a:extLst>
              <a:ext uri="{FF2B5EF4-FFF2-40B4-BE49-F238E27FC236}">
                <a16:creationId xmlns:a16="http://schemas.microsoft.com/office/drawing/2014/main" id="{B541052C-6AF5-FA4A-B732-68641FBA259B}"/>
              </a:ext>
            </a:extLst>
          </p:cNvPr>
          <p:cNvSpPr>
            <a:spLocks noGrp="1" noChangeArrowheads="1"/>
          </p:cNvSpPr>
          <p:nvPr>
            <p:ph type="title"/>
          </p:nvPr>
        </p:nvSpPr>
        <p:spPr>
          <a:xfrm>
            <a:off x="685800" y="76200"/>
            <a:ext cx="7772400" cy="685800"/>
          </a:xfrm>
        </p:spPr>
        <p:txBody>
          <a:bodyPr/>
          <a:lstStyle/>
          <a:p>
            <a:r>
              <a:rPr lang="en-US" altLang="en-US"/>
              <a:t>Caution</a:t>
            </a:r>
            <a:endParaRPr lang="en-US" altLang="en-US">
              <a:solidFill>
                <a:schemeClr val="tx1"/>
              </a:solidFill>
            </a:endParaRPr>
          </a:p>
        </p:txBody>
      </p:sp>
      <p:sp>
        <p:nvSpPr>
          <p:cNvPr id="24580" name="Rectangle 3">
            <a:extLst>
              <a:ext uri="{FF2B5EF4-FFF2-40B4-BE49-F238E27FC236}">
                <a16:creationId xmlns:a16="http://schemas.microsoft.com/office/drawing/2014/main" id="{32FF5F43-4695-BE42-8571-3140C2EF3D6C}"/>
              </a:ext>
            </a:extLst>
          </p:cNvPr>
          <p:cNvSpPr>
            <a:spLocks noGrp="1" noChangeArrowheads="1"/>
          </p:cNvSpPr>
          <p:nvPr>
            <p:ph type="body" idx="1"/>
          </p:nvPr>
        </p:nvSpPr>
        <p:spPr>
          <a:xfrm>
            <a:off x="304800" y="971550"/>
            <a:ext cx="8645525" cy="2495550"/>
          </a:xfrm>
        </p:spPr>
        <p:txBody>
          <a:bodyPr/>
          <a:lstStyle/>
          <a:p>
            <a:pPr marL="0" indent="0">
              <a:lnSpc>
                <a:spcPct val="90000"/>
              </a:lnSpc>
              <a:buFont typeface="Monotype Sorts" pitchFamily="2" charset="2"/>
              <a:buNone/>
            </a:pPr>
            <a:r>
              <a:rPr lang="en-US" altLang="en-US" sz="2900"/>
              <a:t>Don’t use floating-point values for equality checking in a loop control. Since floating-point values are approximations for some values, using them could result in imprecise counter values and inaccurate results. Consider the following code for computing 1 + 0.9 + 0.8 + ... + 0.1:</a:t>
            </a:r>
          </a:p>
        </p:txBody>
      </p:sp>
      <p:sp>
        <p:nvSpPr>
          <p:cNvPr id="24581" name="Rectangle 4">
            <a:extLst>
              <a:ext uri="{FF2B5EF4-FFF2-40B4-BE49-F238E27FC236}">
                <a16:creationId xmlns:a16="http://schemas.microsoft.com/office/drawing/2014/main" id="{A4442CE9-C031-6942-A191-F19CC8D1B014}"/>
              </a:ext>
            </a:extLst>
          </p:cNvPr>
          <p:cNvSpPr>
            <a:spLocks noChangeArrowheads="1"/>
          </p:cNvSpPr>
          <p:nvPr/>
        </p:nvSpPr>
        <p:spPr bwMode="auto">
          <a:xfrm>
            <a:off x="309563" y="3697288"/>
            <a:ext cx="8602662" cy="261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0000"/>
              </a:lnSpc>
              <a:spcBef>
                <a:spcPct val="20000"/>
              </a:spcBef>
              <a:buClr>
                <a:schemeClr val="tx2"/>
              </a:buClr>
              <a:buSzPct val="75000"/>
              <a:buFont typeface="Monotype Sorts" pitchFamily="2" charset="2"/>
              <a:buNone/>
              <a:defRPr/>
            </a:pPr>
            <a:r>
              <a:rPr lang="en-US" sz="2900" b="1" dirty="0">
                <a:solidFill>
                  <a:schemeClr val="accent4"/>
                </a:solidFill>
                <a:cs typeface="+mn-cs"/>
              </a:rPr>
              <a:t>double</a:t>
            </a:r>
            <a:r>
              <a:rPr lang="en-US" sz="2900" dirty="0">
                <a:solidFill>
                  <a:schemeClr val="accent4"/>
                </a:solidFill>
                <a:cs typeface="+mn-cs"/>
              </a:rPr>
              <a:t> item = 1; </a:t>
            </a:r>
            <a:r>
              <a:rPr lang="en-US" sz="2900" b="1" dirty="0">
                <a:solidFill>
                  <a:schemeClr val="accent4"/>
                </a:solidFill>
                <a:cs typeface="+mn-cs"/>
              </a:rPr>
              <a:t>double</a:t>
            </a:r>
            <a:r>
              <a:rPr lang="en-US" sz="2900" dirty="0">
                <a:solidFill>
                  <a:schemeClr val="accent4"/>
                </a:solidFill>
                <a:cs typeface="+mn-cs"/>
              </a:rPr>
              <a:t> sum = 0;</a:t>
            </a:r>
            <a:endParaRPr lang="en-US" sz="2900" b="1" dirty="0">
              <a:solidFill>
                <a:schemeClr val="accent4"/>
              </a:solidFill>
              <a:cs typeface="+mn-cs"/>
            </a:endParaRPr>
          </a:p>
          <a:p>
            <a:pPr>
              <a:lnSpc>
                <a:spcPct val="80000"/>
              </a:lnSpc>
              <a:spcBef>
                <a:spcPct val="20000"/>
              </a:spcBef>
              <a:buClr>
                <a:schemeClr val="tx2"/>
              </a:buClr>
              <a:buSzPct val="75000"/>
              <a:buFont typeface="Monotype Sorts" pitchFamily="2" charset="2"/>
              <a:buNone/>
              <a:defRPr/>
            </a:pPr>
            <a:r>
              <a:rPr lang="en-US" sz="2900" b="1" dirty="0">
                <a:solidFill>
                  <a:schemeClr val="accent4"/>
                </a:solidFill>
                <a:cs typeface="+mn-cs"/>
              </a:rPr>
              <a:t>while</a:t>
            </a:r>
            <a:r>
              <a:rPr lang="en-US" sz="2900" dirty="0">
                <a:solidFill>
                  <a:schemeClr val="accent4"/>
                </a:solidFill>
                <a:cs typeface="+mn-cs"/>
              </a:rPr>
              <a:t> (item != 0) { // No guarantee item will be 0</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  sum += item;</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  item -= 0.1;</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a:t>
            </a:r>
          </a:p>
          <a:p>
            <a:pPr>
              <a:lnSpc>
                <a:spcPct val="80000"/>
              </a:lnSpc>
              <a:spcBef>
                <a:spcPct val="20000"/>
              </a:spcBef>
              <a:buClr>
                <a:schemeClr val="tx2"/>
              </a:buClr>
              <a:buSzPct val="75000"/>
              <a:buFont typeface="Monotype Sorts" pitchFamily="2" charset="2"/>
              <a:buNone/>
              <a:defRPr/>
            </a:pPr>
            <a:r>
              <a:rPr lang="en-US" sz="2900" dirty="0" err="1">
                <a:solidFill>
                  <a:schemeClr val="accent4"/>
                </a:solidFill>
                <a:cs typeface="+mn-cs"/>
              </a:rPr>
              <a:t>System.out.println</a:t>
            </a:r>
            <a:r>
              <a:rPr lang="en-US" sz="2900" dirty="0">
                <a:solidFill>
                  <a:schemeClr val="accent4"/>
                </a:solidFill>
                <a:cs typeface="+mn-cs"/>
              </a:rPr>
              <a:t>(sum);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5DE5FFA2-58FD-EB41-B249-EB021B0BFAA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0764771-95D6-5447-8816-A1329CE52E82}" type="slidenum">
              <a:rPr lang="en-US" altLang="en-US" sz="1400"/>
              <a:pPr>
                <a:spcBef>
                  <a:spcPct val="0"/>
                </a:spcBef>
                <a:buClrTx/>
                <a:buSzTx/>
                <a:buFontTx/>
                <a:buNone/>
              </a:pPr>
              <a:t>9</a:t>
            </a:fld>
            <a:endParaRPr lang="en-US" altLang="en-US" sz="1400"/>
          </a:p>
        </p:txBody>
      </p:sp>
      <p:sp>
        <p:nvSpPr>
          <p:cNvPr id="25603" name="Rectangle 2">
            <a:extLst>
              <a:ext uri="{FF2B5EF4-FFF2-40B4-BE49-F238E27FC236}">
                <a16:creationId xmlns:a16="http://schemas.microsoft.com/office/drawing/2014/main" id="{287A51F3-01E3-744E-B51A-4C9186BE6D68}"/>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do-while</a:t>
            </a:r>
            <a:r>
              <a:rPr lang="en-US" altLang="en-US"/>
              <a:t> Loop</a:t>
            </a:r>
            <a:endParaRPr lang="en-US" altLang="en-US">
              <a:solidFill>
                <a:schemeClr val="tx1"/>
              </a:solidFill>
            </a:endParaRPr>
          </a:p>
        </p:txBody>
      </p:sp>
      <p:sp>
        <p:nvSpPr>
          <p:cNvPr id="25604" name="Rectangle 12">
            <a:extLst>
              <a:ext uri="{FF2B5EF4-FFF2-40B4-BE49-F238E27FC236}">
                <a16:creationId xmlns:a16="http://schemas.microsoft.com/office/drawing/2014/main" id="{66643663-CD06-C741-8AFD-42C3694BA62D}"/>
              </a:ext>
            </a:extLst>
          </p:cNvPr>
          <p:cNvSpPr>
            <a:spLocks noChangeArrowheads="1"/>
          </p:cNvSpPr>
          <p:nvPr/>
        </p:nvSpPr>
        <p:spPr bwMode="auto">
          <a:xfrm>
            <a:off x="3455988" y="222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5605" name="Rectangle 13">
            <a:extLst>
              <a:ext uri="{FF2B5EF4-FFF2-40B4-BE49-F238E27FC236}">
                <a16:creationId xmlns:a16="http://schemas.microsoft.com/office/drawing/2014/main" id="{F2AFC82F-4C53-4E44-8CB9-D587CA390ED2}"/>
              </a:ext>
            </a:extLst>
          </p:cNvPr>
          <p:cNvSpPr>
            <a:spLocks noChangeArrowheads="1"/>
          </p:cNvSpPr>
          <p:nvPr/>
        </p:nvSpPr>
        <p:spPr bwMode="auto">
          <a:xfrm>
            <a:off x="152400" y="3810000"/>
            <a:ext cx="73152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do {</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 Loop body;</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Statement(s);</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while (loop-continuation-condition);</a:t>
            </a:r>
          </a:p>
        </p:txBody>
      </p:sp>
      <p:sp>
        <p:nvSpPr>
          <p:cNvPr id="25606" name="Rectangle 15">
            <a:extLst>
              <a:ext uri="{FF2B5EF4-FFF2-40B4-BE49-F238E27FC236}">
                <a16:creationId xmlns:a16="http://schemas.microsoft.com/office/drawing/2014/main" id="{CFCEDB6E-EA8F-7D45-9E9F-E2F788A43F01}"/>
              </a:ext>
            </a:extLst>
          </p:cNvPr>
          <p:cNvSpPr>
            <a:spLocks noChangeArrowheads="1"/>
          </p:cNvSpPr>
          <p:nvPr/>
        </p:nvSpPr>
        <p:spPr bwMode="auto">
          <a:xfrm>
            <a:off x="3667125" y="2300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5607" name="Rectangle 19">
            <a:extLst>
              <a:ext uri="{FF2B5EF4-FFF2-40B4-BE49-F238E27FC236}">
                <a16:creationId xmlns:a16="http://schemas.microsoft.com/office/drawing/2014/main" id="{BAF3AFB1-4B61-9C4C-9D04-192205F31BDF}"/>
              </a:ext>
            </a:extLst>
          </p:cNvPr>
          <p:cNvSpPr>
            <a:spLocks noChangeArrowheads="1"/>
          </p:cNvSpPr>
          <p:nvPr/>
        </p:nvSpPr>
        <p:spPr bwMode="auto">
          <a:xfrm>
            <a:off x="3667125" y="2419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5608" name="Picture 9">
            <a:extLst>
              <a:ext uri="{FF2B5EF4-FFF2-40B4-BE49-F238E27FC236}">
                <a16:creationId xmlns:a16="http://schemas.microsoft.com/office/drawing/2014/main" id="{F0A46F75-577A-0C42-A125-A71585B71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250" y="1123950"/>
            <a:ext cx="3028950" cy="417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19419</TotalTime>
  <Words>1254</Words>
  <Application>Microsoft Macintosh PowerPoint</Application>
  <PresentationFormat>On-screen Show (4:3)</PresentationFormat>
  <Paragraphs>204</Paragraphs>
  <Slides>21</Slides>
  <Notes>0</Notes>
  <HiddenSlides>0</HiddenSlides>
  <MMClips>0</MMClips>
  <ScaleCrop>false</ScaleCrop>
  <HeadingPairs>
    <vt:vector size="10"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21</vt:i4>
      </vt:variant>
      <vt:variant>
        <vt:lpstr>Custom Shows</vt:lpstr>
      </vt:variant>
      <vt:variant>
        <vt:i4>1</vt:i4>
      </vt:variant>
    </vt:vector>
  </HeadingPairs>
  <TitlesOfParts>
    <vt:vector size="34" baseType="lpstr">
      <vt:lpstr>Times New Roman</vt:lpstr>
      <vt:lpstr>Arial</vt:lpstr>
      <vt:lpstr>Monotype Sorts</vt:lpstr>
      <vt:lpstr>Courier New</vt:lpstr>
      <vt:lpstr>Wingdings</vt:lpstr>
      <vt:lpstr>Forte</vt:lpstr>
      <vt:lpstr>Book Antiqua</vt:lpstr>
      <vt:lpstr>Symbol</vt:lpstr>
      <vt:lpstr>Courier</vt:lpstr>
      <vt:lpstr>International</vt:lpstr>
      <vt:lpstr>Picture</vt:lpstr>
      <vt:lpstr>Equation</vt:lpstr>
      <vt:lpstr>Chapter 5 Loops</vt:lpstr>
      <vt:lpstr>while Loop Flow Chart</vt:lpstr>
      <vt:lpstr>Trace while Loop</vt:lpstr>
      <vt:lpstr>Problem: Repeat Addition Until Correct</vt:lpstr>
      <vt:lpstr>PowerPoint Presentation</vt:lpstr>
      <vt:lpstr>Problem: An Advanced Math Learning Tool </vt:lpstr>
      <vt:lpstr>Ending a Loop with a Sentinel Value </vt:lpstr>
      <vt:lpstr>Caution</vt:lpstr>
      <vt:lpstr>do-while Loop</vt:lpstr>
      <vt:lpstr>for Loops</vt:lpstr>
      <vt:lpstr>Trace for Loop</vt:lpstr>
      <vt:lpstr>Note</vt:lpstr>
      <vt:lpstr>Note</vt:lpstr>
      <vt:lpstr>Caution</vt:lpstr>
      <vt:lpstr>Caution, cont.</vt:lpstr>
      <vt:lpstr>Problem: Finding the Greatest Common Divisor </vt:lpstr>
      <vt:lpstr>Case Study:  Converting Decimals to Hexadecimals</vt:lpstr>
      <vt:lpstr>break</vt:lpstr>
      <vt:lpstr>continue</vt:lpstr>
      <vt:lpstr>Problem: Checking Palindrome</vt:lpstr>
      <vt:lpstr>Problem: Displaying Prime Numbers</vt:lpstr>
      <vt:lpstr>Custom Show 1</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Control Methods</dc:title>
  <dc:creator>Y. Daniel Liang</dc:creator>
  <cp:lastModifiedBy>Bassem S Sayrafi</cp:lastModifiedBy>
  <cp:revision>255</cp:revision>
  <cp:lastPrinted>1998-02-04T21:16:15Z</cp:lastPrinted>
  <dcterms:created xsi:type="dcterms:W3CDTF">1995-06-10T17:31:50Z</dcterms:created>
  <dcterms:modified xsi:type="dcterms:W3CDTF">2019-09-08T09:40:42Z</dcterms:modified>
</cp:coreProperties>
</file>