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76" r:id="rId11"/>
    <p:sldId id="264" r:id="rId12"/>
    <p:sldId id="266" r:id="rId13"/>
    <p:sldId id="265" r:id="rId14"/>
    <p:sldId id="279" r:id="rId15"/>
    <p:sldId id="267" r:id="rId16"/>
    <p:sldId id="278" r:id="rId17"/>
    <p:sldId id="268" r:id="rId18"/>
    <p:sldId id="269" r:id="rId19"/>
    <p:sldId id="277" r:id="rId20"/>
    <p:sldId id="270" r:id="rId21"/>
    <p:sldId id="271" r:id="rId22"/>
    <p:sldId id="272" r:id="rId23"/>
    <p:sldId id="273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893" autoAdjust="0"/>
  </p:normalViewPr>
  <p:slideViewPr>
    <p:cSldViewPr showGuides="1">
      <p:cViewPr varScale="1">
        <p:scale>
          <a:sx n="72" d="100"/>
          <a:sy n="72" d="100"/>
        </p:scale>
        <p:origin x="13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5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5188B-B415-49C7-A07B-EEC277057686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057D-AB37-4C6F-B43F-B39D0B824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jissn.biomedcentra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Sports Nutrition Supplement: straight to the point with no Jargon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Mohannad Kafri, PhD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Guarana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South American shrub</a:t>
            </a:r>
          </a:p>
          <a:p>
            <a:r>
              <a:rPr lang="en-US" dirty="0"/>
              <a:t>Increase metabolic rate</a:t>
            </a:r>
          </a:p>
          <a:p>
            <a:r>
              <a:rPr lang="en-US" dirty="0"/>
              <a:t>Alertness</a:t>
            </a:r>
          </a:p>
          <a:p>
            <a:r>
              <a:rPr lang="en-US" dirty="0"/>
              <a:t>Stimulant</a:t>
            </a:r>
          </a:p>
          <a:p>
            <a:r>
              <a:rPr lang="en-US" dirty="0"/>
              <a:t>Evidence-not enough evidence but?</a:t>
            </a:r>
          </a:p>
          <a:p>
            <a:r>
              <a:rPr lang="en-US" dirty="0"/>
              <a:t>Side effect-as in caffeine</a:t>
            </a:r>
          </a:p>
          <a:p>
            <a:r>
              <a:rPr lang="en-US" dirty="0"/>
              <a:t>verdict?</a:t>
            </a:r>
          </a:p>
        </p:txBody>
      </p:sp>
    </p:spTree>
    <p:extLst>
      <p:ext uri="{BB962C8B-B14F-4D97-AF65-F5344CB8AC3E}">
        <p14:creationId xmlns:p14="http://schemas.microsoft.com/office/powerpoint/2010/main" val="3296621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Colostrum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Milk produced by cow in the first few days after calf birth</a:t>
            </a:r>
          </a:p>
          <a:p>
            <a:r>
              <a:rPr lang="en-US" dirty="0"/>
              <a:t>Rich in Immunoglobulin, IGF-I, Cytokines</a:t>
            </a:r>
          </a:p>
          <a:p>
            <a:r>
              <a:rPr lang="en-US" dirty="0"/>
              <a:t>May reduce URTI in athletes</a:t>
            </a:r>
          </a:p>
          <a:p>
            <a:r>
              <a:rPr lang="en-US" dirty="0"/>
              <a:t>Side effects-none</a:t>
            </a:r>
          </a:p>
          <a:p>
            <a:r>
              <a:rPr lang="en-US" dirty="0"/>
              <a:t>IGF-I and WADA-be very careful</a:t>
            </a:r>
          </a:p>
          <a:p>
            <a:r>
              <a:rPr lang="en-US" dirty="0"/>
              <a:t>Verdict?</a:t>
            </a:r>
          </a:p>
        </p:txBody>
      </p:sp>
    </p:spTree>
    <p:extLst>
      <p:ext uri="{BB962C8B-B14F-4D97-AF65-F5344CB8AC3E}">
        <p14:creationId xmlns:p14="http://schemas.microsoft.com/office/powerpoint/2010/main" val="494157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Casein protein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in Milk</a:t>
            </a:r>
          </a:p>
          <a:p>
            <a:r>
              <a:rPr lang="en-US" dirty="0"/>
              <a:t>Slow absorption</a:t>
            </a:r>
          </a:p>
          <a:p>
            <a:r>
              <a:rPr lang="en-US" dirty="0"/>
              <a:t>Whey for immediate post exercise</a:t>
            </a:r>
          </a:p>
          <a:p>
            <a:r>
              <a:rPr lang="en-US" dirty="0" err="1"/>
              <a:t>Casien</a:t>
            </a:r>
            <a:r>
              <a:rPr lang="en-US" dirty="0"/>
              <a:t> overnight</a:t>
            </a:r>
          </a:p>
          <a:p>
            <a:r>
              <a:rPr lang="en-US" dirty="0"/>
              <a:t>Side effect-none</a:t>
            </a:r>
          </a:p>
          <a:p>
            <a:r>
              <a:rPr lang="en-US" dirty="0"/>
              <a:t>Verdict?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0187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Creatine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 to the previous slides</a:t>
            </a:r>
          </a:p>
          <a:p>
            <a:r>
              <a:rPr lang="en-US" dirty="0"/>
              <a:t>Creatine loading protocol</a:t>
            </a:r>
          </a:p>
          <a:p>
            <a:pPr lvl="1"/>
            <a:r>
              <a:rPr lang="en-US" dirty="0"/>
              <a:t>0.3 g/kg BW for 5-7 days</a:t>
            </a:r>
          </a:p>
          <a:p>
            <a:pPr lvl="1"/>
            <a:r>
              <a:rPr lang="en-US" dirty="0"/>
              <a:t>0.03 g/kg BW for one month (maintenance)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7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Taurine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Non-essential amino acid</a:t>
            </a:r>
          </a:p>
          <a:p>
            <a:pPr lvl="1"/>
            <a:r>
              <a:rPr lang="en-US" dirty="0"/>
              <a:t>Synthesized in the body</a:t>
            </a:r>
          </a:p>
          <a:p>
            <a:r>
              <a:rPr lang="en-US" dirty="0"/>
              <a:t>Suggested to increase A.A transport to muscles</a:t>
            </a:r>
          </a:p>
          <a:p>
            <a:r>
              <a:rPr lang="en-US" dirty="0"/>
              <a:t>Studies-no evidence</a:t>
            </a:r>
          </a:p>
          <a:p>
            <a:r>
              <a:rPr lang="en-US" dirty="0"/>
              <a:t>Side effect-in very high doses &gt; 3g it can be toxic</a:t>
            </a:r>
          </a:p>
          <a:p>
            <a:r>
              <a:rPr lang="en-US" dirty="0"/>
              <a:t>Verdict?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00860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Dehydroepiandrosterone (DHEA)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Adrenal gland</a:t>
            </a:r>
          </a:p>
          <a:p>
            <a:r>
              <a:rPr lang="en-US" dirty="0"/>
              <a:t>Androgen-precursor for all steroid hormones in the body (Estrogen, Testosterone, etc..)</a:t>
            </a:r>
          </a:p>
          <a:p>
            <a:r>
              <a:rPr lang="en-US" dirty="0"/>
              <a:t>Studies-no clear benefit or improvement in muscle mass</a:t>
            </a:r>
          </a:p>
          <a:p>
            <a:r>
              <a:rPr lang="en-US" dirty="0"/>
              <a:t>Still consumed by many athletes</a:t>
            </a:r>
          </a:p>
          <a:p>
            <a:r>
              <a:rPr lang="en-US" dirty="0"/>
              <a:t>Side effect-</a:t>
            </a:r>
            <a:r>
              <a:rPr lang="en-US" dirty="0" err="1"/>
              <a:t>gynecomastia</a:t>
            </a:r>
            <a:r>
              <a:rPr lang="en-US" dirty="0"/>
              <a:t>, ↑</a:t>
            </a:r>
            <a:r>
              <a:rPr lang="en-US" dirty="0" err="1"/>
              <a:t>Chol</a:t>
            </a:r>
            <a:r>
              <a:rPr lang="en-US" dirty="0"/>
              <a:t>., Liver Cysts, different cancers, male characteristics in females</a:t>
            </a:r>
          </a:p>
          <a:p>
            <a:r>
              <a:rPr lang="en-US" dirty="0"/>
              <a:t>Verdict?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43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Phoromones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DHEA, androsterodione, norandrosterodione</a:t>
            </a:r>
          </a:p>
          <a:p>
            <a:r>
              <a:rPr lang="en-US" dirty="0"/>
              <a:t>Claims that</a:t>
            </a:r>
          </a:p>
          <a:p>
            <a:pPr lvl="1"/>
            <a:r>
              <a:rPr lang="en-US" dirty="0"/>
              <a:t>It increases testosterone level hence?</a:t>
            </a:r>
          </a:p>
          <a:p>
            <a:r>
              <a:rPr lang="en-US" dirty="0" err="1"/>
              <a:t>Evdience</a:t>
            </a:r>
            <a:r>
              <a:rPr lang="en-US" dirty="0"/>
              <a:t>-no clear evidence </a:t>
            </a:r>
          </a:p>
          <a:p>
            <a:r>
              <a:rPr lang="en-US" dirty="0"/>
              <a:t>Side effects as in DHEA</a:t>
            </a:r>
          </a:p>
          <a:p>
            <a:r>
              <a:rPr lang="en-US" dirty="0"/>
              <a:t>Banned by WADA</a:t>
            </a:r>
          </a:p>
          <a:p>
            <a:r>
              <a:rPr lang="en-US" dirty="0"/>
              <a:t>Verdict</a:t>
            </a:r>
          </a:p>
        </p:txBody>
      </p:sp>
    </p:spTree>
    <p:extLst>
      <p:ext uri="{BB962C8B-B14F-4D97-AF65-F5344CB8AC3E}">
        <p14:creationId xmlns:p14="http://schemas.microsoft.com/office/powerpoint/2010/main" val="252350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Ephedrine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Ephedra (Ma Huang Plant)</a:t>
            </a:r>
          </a:p>
          <a:p>
            <a:r>
              <a:rPr lang="en-US" dirty="0"/>
              <a:t>Stimulant </a:t>
            </a:r>
          </a:p>
          <a:p>
            <a:pPr lvl="1"/>
            <a:r>
              <a:rPr lang="en-US" dirty="0"/>
              <a:t>Norepinephrine &amp; Adrenaline-↑ Metabolic rate</a:t>
            </a:r>
          </a:p>
          <a:p>
            <a:pPr lvl="1"/>
            <a:r>
              <a:rPr lang="en-US" dirty="0"/>
              <a:t>Suppresses appetite</a:t>
            </a:r>
          </a:p>
          <a:p>
            <a:r>
              <a:rPr lang="en-US" dirty="0"/>
              <a:t>Effective with caffeine</a:t>
            </a:r>
          </a:p>
          <a:p>
            <a:r>
              <a:rPr lang="en-US" dirty="0"/>
              <a:t>Used in small doses as cold treatment </a:t>
            </a:r>
          </a:p>
          <a:p>
            <a:r>
              <a:rPr lang="en-US" dirty="0"/>
              <a:t>Side </a:t>
            </a:r>
            <a:r>
              <a:rPr lang="en-US" dirty="0" err="1"/>
              <a:t>effect-tachycardia,↑BP</a:t>
            </a:r>
            <a:r>
              <a:rPr lang="en-US" dirty="0"/>
              <a:t>, insomnia, irritability, nausea, stroke, MI, death</a:t>
            </a:r>
          </a:p>
          <a:p>
            <a:r>
              <a:rPr lang="en-US" dirty="0"/>
              <a:t>Banned by WADA</a:t>
            </a:r>
          </a:p>
          <a:p>
            <a:r>
              <a:rPr lang="en-US" dirty="0"/>
              <a:t>Verdict?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Fat burners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Herb mix</a:t>
            </a:r>
          </a:p>
          <a:p>
            <a:pPr lvl="1"/>
            <a:r>
              <a:rPr lang="en-US" dirty="0"/>
              <a:t>Green tea extract </a:t>
            </a:r>
          </a:p>
          <a:p>
            <a:pPr lvl="1"/>
            <a:r>
              <a:rPr lang="en-US" dirty="0"/>
              <a:t>Citrus aurantium extract</a:t>
            </a:r>
          </a:p>
          <a:p>
            <a:pPr lvl="1"/>
            <a:r>
              <a:rPr lang="en-US" dirty="0"/>
              <a:t>Coloes forshkoli*</a:t>
            </a:r>
          </a:p>
          <a:p>
            <a:r>
              <a:rPr lang="en-US" dirty="0"/>
              <a:t>Side effect-can increase blood pressure*</a:t>
            </a:r>
          </a:p>
          <a:p>
            <a:r>
              <a:rPr lang="en-US" dirty="0"/>
              <a:t>Not enough evidence</a:t>
            </a:r>
          </a:p>
          <a:p>
            <a:r>
              <a:rPr lang="en-US" dirty="0"/>
              <a:t>verdict?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47174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Green Tea extract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Evidence</a:t>
            </a:r>
          </a:p>
          <a:p>
            <a:pPr lvl="1"/>
            <a:r>
              <a:rPr lang="en-US" dirty="0"/>
              <a:t>More weight loss in those who consumed it</a:t>
            </a:r>
          </a:p>
          <a:p>
            <a:pPr lvl="1"/>
            <a:r>
              <a:rPr lang="en-US" dirty="0"/>
              <a:t>Not a huge caloric loss</a:t>
            </a:r>
          </a:p>
          <a:p>
            <a:pPr lvl="1"/>
            <a:r>
              <a:rPr lang="en-US" dirty="0"/>
              <a:t>Only with exercise</a:t>
            </a:r>
          </a:p>
          <a:p>
            <a:r>
              <a:rPr lang="en-US" dirty="0"/>
              <a:t>Side effect-if in high doses similar to </a:t>
            </a:r>
            <a:r>
              <a:rPr lang="en-US" dirty="0" err="1"/>
              <a:t>caffeince</a:t>
            </a:r>
            <a:endParaRPr lang="en-US" dirty="0"/>
          </a:p>
          <a:p>
            <a:r>
              <a:rPr lang="en-US" dirty="0"/>
              <a:t>Verdict?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6643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ALL-IN-ONE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Muscle gain</a:t>
            </a:r>
          </a:p>
          <a:p>
            <a:r>
              <a:rPr lang="en-US" dirty="0"/>
              <a:t>Provides micronutrients</a:t>
            </a:r>
          </a:p>
          <a:p>
            <a:r>
              <a:rPr lang="en-US" dirty="0"/>
              <a:t>Ergogenic aids</a:t>
            </a:r>
          </a:p>
          <a:p>
            <a:r>
              <a:rPr lang="en-US" dirty="0"/>
              <a:t>Branched Chain Amino Acids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1943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>
              <a:buFontTx/>
              <a:buChar char="-"/>
            </a:pPr>
            <a:r>
              <a:rPr lang="en-US" sz="1800" dirty="0"/>
              <a:t>May not contain effective doses</a:t>
            </a:r>
          </a:p>
          <a:p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May contain Impurities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Maybe useful for beginners</a:t>
            </a:r>
          </a:p>
          <a:p>
            <a:pPr>
              <a:buFontTx/>
              <a:buChar char="-"/>
            </a:pPr>
            <a:r>
              <a:rPr lang="en-US" sz="1800" dirty="0"/>
              <a:t>Maybe expensive  due to the presence of unproven  ingredient</a:t>
            </a:r>
          </a:p>
          <a:p>
            <a:endParaRPr lang="en-US" sz="1800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VERDICT</a:t>
            </a:r>
          </a:p>
          <a:p>
            <a:pPr>
              <a:buFontTx/>
              <a:buChar char="-"/>
            </a:pPr>
            <a:r>
              <a:rPr lang="en-US" sz="1800" dirty="0"/>
              <a:t>Can be useful although a high quality protein food such as milk is proven to improve muscle protein synthesis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Expensive !!!!!!!</a:t>
            </a:r>
          </a:p>
        </p:txBody>
      </p:sp>
      <p:pic>
        <p:nvPicPr>
          <p:cNvPr id="5" name="Picture 4" descr="hyper6stra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3752850"/>
            <a:ext cx="3105150" cy="31051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Omega-3 fatty acid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Precursor for EPA &amp; DHA</a:t>
            </a:r>
          </a:p>
          <a:p>
            <a:r>
              <a:rPr lang="en-US" dirty="0"/>
              <a:t>↓inflammation, ↓BP, ↑cell membrane fluidity</a:t>
            </a:r>
          </a:p>
          <a:p>
            <a:r>
              <a:rPr lang="en-US" dirty="0"/>
              <a:t>Study outcomes</a:t>
            </a:r>
          </a:p>
          <a:p>
            <a:pPr lvl="1"/>
            <a:r>
              <a:rPr lang="en-US" dirty="0"/>
              <a:t>↑lean body mass, ↑blood flow during exercise</a:t>
            </a:r>
          </a:p>
          <a:p>
            <a:pPr lvl="1"/>
            <a:r>
              <a:rPr lang="en-US" dirty="0"/>
              <a:t>No benefit</a:t>
            </a:r>
          </a:p>
          <a:p>
            <a:r>
              <a:rPr lang="en-US" dirty="0"/>
              <a:t>Side effect-hemorrhage in high doses</a:t>
            </a:r>
          </a:p>
          <a:p>
            <a:r>
              <a:rPr lang="en-US" dirty="0"/>
              <a:t>Verdict?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83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Glucosamine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Amino sugar found in cartilage</a:t>
            </a:r>
          </a:p>
          <a:p>
            <a:r>
              <a:rPr lang="en-US" dirty="0"/>
              <a:t>Its presence ↑proteoglycan synthesis in cartilage cells </a:t>
            </a:r>
          </a:p>
          <a:p>
            <a:r>
              <a:rPr lang="en-US" dirty="0"/>
              <a:t>Suggested to repair damaged joints</a:t>
            </a:r>
          </a:p>
          <a:p>
            <a:r>
              <a:rPr lang="en-US" dirty="0"/>
              <a:t>Studies-no evidence </a:t>
            </a:r>
          </a:p>
          <a:p>
            <a:pPr lvl="1"/>
            <a:r>
              <a:rPr lang="en-US" dirty="0"/>
              <a:t>Damage repair or pain reduction</a:t>
            </a:r>
          </a:p>
          <a:p>
            <a:r>
              <a:rPr lang="en-US" dirty="0"/>
              <a:t>Side effects-digestive system discomfort</a:t>
            </a:r>
          </a:p>
          <a:p>
            <a:r>
              <a:rPr lang="en-US" dirty="0"/>
              <a:t>Verdict?</a:t>
            </a:r>
          </a:p>
        </p:txBody>
      </p:sp>
    </p:spTree>
    <p:extLst>
      <p:ext uri="{BB962C8B-B14F-4D97-AF65-F5344CB8AC3E}">
        <p14:creationId xmlns:p14="http://schemas.microsoft.com/office/powerpoint/2010/main" val="2258638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Ginseng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Korean and Siberian</a:t>
            </a:r>
          </a:p>
          <a:p>
            <a:r>
              <a:rPr lang="en-US" dirty="0"/>
              <a:t>Adaptogen-it improves the body ability deal with stress</a:t>
            </a:r>
          </a:p>
          <a:p>
            <a:pPr lvl="1"/>
            <a:r>
              <a:rPr lang="en-US" dirty="0"/>
              <a:t>Increases stamina</a:t>
            </a:r>
          </a:p>
          <a:p>
            <a:pPr lvl="1"/>
            <a:r>
              <a:rPr lang="en-US" dirty="0"/>
              <a:t>Affect cortisol level (act on adrenal gland)</a:t>
            </a:r>
          </a:p>
          <a:p>
            <a:pPr lvl="1"/>
            <a:r>
              <a:rPr lang="en-US" dirty="0"/>
              <a:t>Improved blood flow</a:t>
            </a:r>
          </a:p>
          <a:p>
            <a:r>
              <a:rPr lang="en-US" dirty="0"/>
              <a:t>Studies-Not much evidence </a:t>
            </a:r>
          </a:p>
          <a:p>
            <a:r>
              <a:rPr lang="en-US" dirty="0"/>
              <a:t>Side effect- ↑BP &amp; Insomnia</a:t>
            </a:r>
          </a:p>
          <a:p>
            <a:r>
              <a:rPr lang="en-US" dirty="0"/>
              <a:t>Verdict?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83903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Glycerol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Found in fats</a:t>
            </a:r>
          </a:p>
          <a:p>
            <a:r>
              <a:rPr lang="en-US" dirty="0"/>
              <a:t>Glycerol	</a:t>
            </a:r>
          </a:p>
          <a:p>
            <a:pPr lvl="1"/>
            <a:r>
              <a:rPr lang="en-US" dirty="0"/>
              <a:t>Increases water volume in inter and extracellular spaces</a:t>
            </a:r>
          </a:p>
          <a:p>
            <a:pPr lvl="1"/>
            <a:r>
              <a:rPr lang="en-US" dirty="0"/>
              <a:t>Increased hydration and endurance</a:t>
            </a:r>
          </a:p>
          <a:p>
            <a:r>
              <a:rPr lang="en-US" dirty="0"/>
              <a:t>Studies suggest improved endurance with glycerol </a:t>
            </a:r>
          </a:p>
          <a:p>
            <a:r>
              <a:rPr lang="en-US" dirty="0"/>
              <a:t>Banned by WADA</a:t>
            </a:r>
          </a:p>
          <a:p>
            <a:r>
              <a:rPr lang="en-US" dirty="0"/>
              <a:t>Verdict?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60036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of the International Society of Sports Nutrition: </a:t>
            </a:r>
            <a:r>
              <a:rPr lang="en-US" dirty="0">
                <a:hlinkClick r:id="rId2"/>
              </a:rPr>
              <a:t>https://jissn.biomedcentral.com/</a:t>
            </a:r>
            <a:endParaRPr lang="en-US" dirty="0"/>
          </a:p>
          <a:p>
            <a:r>
              <a:rPr lang="en-US" dirty="0"/>
              <a:t>Sports Supplements: Which nutritional supplements really work , by Anita Bean 2015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Anti-Oxidants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HORMESIS?</a:t>
            </a:r>
          </a:p>
          <a:p>
            <a:endParaRPr lang="en-US" dirty="0"/>
          </a:p>
          <a:p>
            <a:r>
              <a:rPr lang="en-US" dirty="0"/>
              <a:t>Will it promote adaptations? </a:t>
            </a:r>
          </a:p>
          <a:p>
            <a:endParaRPr lang="en-US" dirty="0"/>
          </a:p>
          <a:p>
            <a:r>
              <a:rPr lang="en-US" dirty="0"/>
              <a:t>The Verdict</a:t>
            </a:r>
          </a:p>
          <a:p>
            <a:pPr lvl="1"/>
            <a:r>
              <a:rPr lang="en-US" dirty="0"/>
              <a:t>Not enough evidence?</a:t>
            </a:r>
          </a:p>
          <a:p>
            <a:pPr lvl="1"/>
            <a:r>
              <a:rPr lang="en-US" dirty="0"/>
              <a:t>Does it hamper exercise adaptations?</a:t>
            </a:r>
          </a:p>
        </p:txBody>
      </p:sp>
      <p:pic>
        <p:nvPicPr>
          <p:cNvPr id="4" name="Picture 3" descr="now-foods-super-antioxida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1219200"/>
            <a:ext cx="28575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Increasing Blood Flow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Arginine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 Nitric Oxide (NO)?</a:t>
            </a:r>
          </a:p>
          <a:p>
            <a:r>
              <a:rPr lang="en-US" dirty="0"/>
              <a:t>Why is it important in exercise? </a:t>
            </a:r>
          </a:p>
          <a:p>
            <a:r>
              <a:rPr lang="en-US" dirty="0"/>
              <a:t>Studies: not effective</a:t>
            </a:r>
          </a:p>
          <a:p>
            <a:r>
              <a:rPr lang="en-US" dirty="0"/>
              <a:t>Arginine Keto isocaproate / alpha ketogluterate</a:t>
            </a:r>
          </a:p>
          <a:p>
            <a:r>
              <a:rPr lang="en-US" dirty="0"/>
              <a:t>Verdict?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Beet Root/Beet Juice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Consist of Nitrates..fate?</a:t>
            </a:r>
          </a:p>
          <a:p>
            <a:r>
              <a:rPr lang="en-US" dirty="0"/>
              <a:t>Studies: Effective in non-elite athletes</a:t>
            </a:r>
          </a:p>
          <a:p>
            <a:r>
              <a:rPr lang="en-US" dirty="0"/>
              <a:t>Side Effects, red urine!</a:t>
            </a:r>
          </a:p>
          <a:p>
            <a:r>
              <a:rPr lang="en-US" dirty="0"/>
              <a:t>Health concerns regarding Nitrosamines?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mfcd00002635-medi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181600"/>
            <a:ext cx="3544480" cy="1381125"/>
          </a:xfrm>
          <a:prstGeom prst="rect">
            <a:avLst/>
          </a:prstGeom>
        </p:spPr>
      </p:pic>
      <p:pic>
        <p:nvPicPr>
          <p:cNvPr id="8" name="Picture 7" descr="201992-587x450-beetjuic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4755036"/>
            <a:ext cx="2743200" cy="21029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Reducing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Increase synthesis of Carnosine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Reduces Lactic acid accumulation in muscle</a:t>
            </a:r>
          </a:p>
          <a:p>
            <a:r>
              <a:rPr lang="en-US" dirty="0"/>
              <a:t>Effective in short duration power activities</a:t>
            </a:r>
          </a:p>
          <a:p>
            <a:r>
              <a:rPr lang="en-US" dirty="0"/>
              <a:t>Side effects may include skin </a:t>
            </a:r>
            <a:r>
              <a:rPr lang="en-US" dirty="0" err="1"/>
              <a:t>tingeling</a:t>
            </a:r>
            <a:endParaRPr lang="en-US" dirty="0"/>
          </a:p>
          <a:p>
            <a:r>
              <a:rPr lang="en-US" dirty="0"/>
              <a:t>Verdict: short power activities on regular bases only, reduce the dose no more than 2% till termination</a:t>
            </a:r>
          </a:p>
          <a:p>
            <a:endParaRPr lang="en-US" dirty="0"/>
          </a:p>
        </p:txBody>
      </p:sp>
      <p:pic>
        <p:nvPicPr>
          <p:cNvPr id="4" name="Picture 3" descr="betaalaninehistidinecarnosi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6500" y="2133600"/>
            <a:ext cx="4191000" cy="9429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Reducing Muscle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Sodium Bicarbonate</a:t>
            </a:r>
          </a:p>
          <a:p>
            <a:r>
              <a:rPr lang="en-US" dirty="0"/>
              <a:t>What does it do, how can it improve performance? </a:t>
            </a:r>
          </a:p>
          <a:p>
            <a:r>
              <a:rPr lang="en-US" dirty="0"/>
              <a:t>One for short duration high intensity exercise</a:t>
            </a:r>
          </a:p>
          <a:p>
            <a:r>
              <a:rPr lang="en-US" dirty="0"/>
              <a:t>Side effects includes nausea, vomiting</a:t>
            </a:r>
          </a:p>
          <a:p>
            <a:r>
              <a:rPr lang="en-US" dirty="0"/>
              <a:t>Verdict?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Branched Chain Amino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they? </a:t>
            </a:r>
          </a:p>
          <a:p>
            <a:r>
              <a:rPr lang="en-US" dirty="0"/>
              <a:t>Varied evidence on </a:t>
            </a:r>
            <a:r>
              <a:rPr lang="en-US"/>
              <a:t>reducing Muscle </a:t>
            </a:r>
            <a:r>
              <a:rPr lang="en-US" dirty="0"/>
              <a:t>breakdown</a:t>
            </a:r>
          </a:p>
          <a:p>
            <a:r>
              <a:rPr lang="en-US" dirty="0"/>
              <a:t>Consuming BCAA may reduce other amino acid absorption</a:t>
            </a:r>
          </a:p>
          <a:p>
            <a:r>
              <a:rPr lang="en-US" dirty="0"/>
              <a:t>No clear evidence of benefit</a:t>
            </a:r>
          </a:p>
          <a:p>
            <a:r>
              <a:rPr lang="en-US" dirty="0"/>
              <a:t>Verdict?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Leucine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BCAA </a:t>
            </a:r>
          </a:p>
          <a:p>
            <a:pPr lvl="1"/>
            <a:r>
              <a:rPr lang="en-US" dirty="0"/>
              <a:t>found in milk, dairy, meat, fish, poultry</a:t>
            </a:r>
          </a:p>
          <a:p>
            <a:r>
              <a:rPr lang="en-US" dirty="0"/>
              <a:t>Stimulate MPS</a:t>
            </a:r>
          </a:p>
          <a:p>
            <a:pPr lvl="1"/>
            <a:r>
              <a:rPr lang="en-US" dirty="0"/>
              <a:t>Affect </a:t>
            </a:r>
            <a:r>
              <a:rPr lang="en-US" dirty="0" err="1"/>
              <a:t>mTOR</a:t>
            </a:r>
            <a:endParaRPr lang="en-US" dirty="0"/>
          </a:p>
          <a:p>
            <a:r>
              <a:rPr lang="en-US" dirty="0"/>
              <a:t>Evidence-improved MPS, power, endurance</a:t>
            </a:r>
          </a:p>
          <a:p>
            <a:r>
              <a:rPr lang="en-US" dirty="0"/>
              <a:t>Side effects-none</a:t>
            </a:r>
          </a:p>
          <a:p>
            <a:r>
              <a:rPr lang="en-US" dirty="0"/>
              <a:t>Verdict?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6065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Caffeine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research suggested improved time trial</a:t>
            </a:r>
          </a:p>
          <a:p>
            <a:pPr lvl="1"/>
            <a:r>
              <a:rPr lang="en-US" dirty="0"/>
              <a:t>Delays the feeling of fatigue and Pain</a:t>
            </a:r>
          </a:p>
          <a:p>
            <a:r>
              <a:rPr lang="en-US" dirty="0"/>
              <a:t>Anhydrous pill most effective</a:t>
            </a:r>
          </a:p>
          <a:p>
            <a:r>
              <a:rPr lang="en-US" dirty="0"/>
              <a:t>Beta-oxidation-incorrect</a:t>
            </a:r>
          </a:p>
          <a:p>
            <a:pPr lvl="1"/>
            <a:r>
              <a:rPr lang="en-US" dirty="0"/>
              <a:t>Only spares glycogen</a:t>
            </a:r>
          </a:p>
          <a:p>
            <a:r>
              <a:rPr lang="en-US" dirty="0"/>
              <a:t>Side effects- varies per individual</a:t>
            </a:r>
          </a:p>
          <a:p>
            <a:r>
              <a:rPr lang="en-US" dirty="0"/>
              <a:t>Verdict?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7950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789</Words>
  <Application>Microsoft Office PowerPoint</Application>
  <PresentationFormat>On-screen Show (4:3)</PresentationFormat>
  <Paragraphs>186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Sports Nutrition Supplement: straight to the point with no Jargon</vt:lpstr>
      <vt:lpstr>ALL-IN-ONE </vt:lpstr>
      <vt:lpstr>Anti-Oxidants</vt:lpstr>
      <vt:lpstr>Increasing Blood Flow</vt:lpstr>
      <vt:lpstr>Reducing acidity</vt:lpstr>
      <vt:lpstr>Reducing Muscle Acidity</vt:lpstr>
      <vt:lpstr>Branched Chain Amino Acids</vt:lpstr>
      <vt:lpstr>Leucine</vt:lpstr>
      <vt:lpstr>Caffeine</vt:lpstr>
      <vt:lpstr>Guarana</vt:lpstr>
      <vt:lpstr>Colostrum</vt:lpstr>
      <vt:lpstr>Casein protein</vt:lpstr>
      <vt:lpstr>Creatine</vt:lpstr>
      <vt:lpstr>Taurine</vt:lpstr>
      <vt:lpstr>Dehydroepiandrosterone (DHEA)</vt:lpstr>
      <vt:lpstr>Phoromones</vt:lpstr>
      <vt:lpstr>Ephedrine</vt:lpstr>
      <vt:lpstr>Fat burners</vt:lpstr>
      <vt:lpstr>Green Tea extract</vt:lpstr>
      <vt:lpstr>Omega-3 fatty acid</vt:lpstr>
      <vt:lpstr>Glucosamine</vt:lpstr>
      <vt:lpstr>Ginseng</vt:lpstr>
      <vt:lpstr>Glycerol</vt:lpstr>
      <vt:lpstr>References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Nutrition Supplement: straight to the point with no Jargon</dc:title>
  <dc:creator>HP User</dc:creator>
  <cp:lastModifiedBy>DELL</cp:lastModifiedBy>
  <cp:revision>50</cp:revision>
  <dcterms:created xsi:type="dcterms:W3CDTF">2017-10-28T18:38:58Z</dcterms:created>
  <dcterms:modified xsi:type="dcterms:W3CDTF">2020-01-20T15:42:18Z</dcterms:modified>
</cp:coreProperties>
</file>