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F4CEB-33E3-4518-93DF-71D3298113BA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4F400-CB21-43AA-8A21-20B4AF56EF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iscellaneous_Technic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jpeg"/><Relationship Id="rId4" Type="http://schemas.openxmlformats.org/officeDocument/2006/relationships/hyperlink" Target="http://en.wikipedia.org/wiki/Hex_key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Flatness_(manufacturing)" TargetMode="External"/><Relationship Id="rId3" Type="http://schemas.openxmlformats.org/officeDocument/2006/relationships/hyperlink" Target="http://en.wikipedia.org/wiki/Machining" TargetMode="External"/><Relationship Id="rId7" Type="http://schemas.openxmlformats.org/officeDocument/2006/relationships/hyperlink" Target="http://en.wikipedia.org/wiki/Surface_roughnes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en.wikipedia.org/wiki/Forging" TargetMode="External"/><Relationship Id="rId5" Type="http://schemas.openxmlformats.org/officeDocument/2006/relationships/hyperlink" Target="http://en.wikipedia.org/wiki/Casting" TargetMode="External"/><Relationship Id="rId4" Type="http://schemas.openxmlformats.org/officeDocument/2006/relationships/hyperlink" Target="http://en.wikipedia.org/wiki/Facing_(machining)" TargetMode="External"/><Relationship Id="rId9" Type="http://schemas.openxmlformats.org/officeDocument/2006/relationships/hyperlink" Target="http://en.wikipedia.org/wiki/Engineering_toleranc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iscellaneous_Technica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jpeg"/><Relationship Id="rId5" Type="http://schemas.openxmlformats.org/officeDocument/2006/relationships/hyperlink" Target="http://en.wikipedia.org/wiki/Counterbore" TargetMode="External"/><Relationship Id="rId4" Type="http://schemas.openxmlformats.org/officeDocument/2006/relationships/hyperlink" Target="http://en.wikipedia.org/wiki/Cone_(geometry)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71800" y="381000"/>
            <a:ext cx="3008313" cy="116205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 </a:t>
            </a:r>
            <a:r>
              <a:rPr lang="en-US" sz="2800" dirty="0" err="1"/>
              <a:t>counterbore</a:t>
            </a:r>
            <a:endParaRPr lang="en-US" sz="2800" dirty="0"/>
          </a:p>
        </p:txBody>
      </p:sp>
      <p:pic>
        <p:nvPicPr>
          <p:cNvPr id="6" name="Content Placeholder 5" descr="220px-Counterbore_Cross-Sectio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34099" y="2336114"/>
            <a:ext cx="2793651" cy="1726984"/>
          </a:xfr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000" dirty="0" smtClean="0"/>
              <a:t>A </a:t>
            </a:r>
            <a:r>
              <a:rPr lang="en-US" sz="2000" b="1" dirty="0" err="1" smtClean="0"/>
              <a:t>counterbore</a:t>
            </a:r>
            <a:r>
              <a:rPr lang="en-US" sz="2000" dirty="0" smtClean="0"/>
              <a:t> (symbol: </a:t>
            </a:r>
            <a:r>
              <a:rPr lang="en-US" sz="2000" b="1" dirty="0" smtClean="0">
                <a:hlinkClick r:id="rId3" tooltip="Miscellaneous Technical"/>
              </a:rPr>
              <a:t>⌴</a:t>
            </a:r>
            <a:r>
              <a:rPr lang="en-US" sz="2000" dirty="0" smtClean="0"/>
              <a:t>) is a cylindrical flat-bottomed hole that enlarges another coaxial hole, or the tool used to create that feature. A </a:t>
            </a:r>
            <a:r>
              <a:rPr lang="en-US" sz="2000" dirty="0" err="1" smtClean="0"/>
              <a:t>counterbore</a:t>
            </a:r>
            <a:r>
              <a:rPr lang="en-US" sz="2000" dirty="0" smtClean="0"/>
              <a:t> hole is typically used when a fastener, such as a </a:t>
            </a:r>
            <a:r>
              <a:rPr lang="en-US" sz="2000" dirty="0" smtClean="0">
                <a:hlinkClick r:id="rId4" tooltip="Hex key"/>
              </a:rPr>
              <a:t>socket head cap screw</a:t>
            </a:r>
            <a:r>
              <a:rPr lang="en-US" sz="2000" dirty="0" smtClean="0"/>
              <a:t>, is required to sit flush with or below the level of a </a:t>
            </a:r>
            <a:r>
              <a:rPr lang="en-US" sz="2000" dirty="0" err="1" smtClean="0"/>
              <a:t>workpiece's</a:t>
            </a:r>
            <a:r>
              <a:rPr lang="en-US" sz="2000" dirty="0" smtClean="0"/>
              <a:t> surface.</a:t>
            </a:r>
          </a:p>
          <a:p>
            <a:endParaRPr lang="en-US" dirty="0"/>
          </a:p>
        </p:txBody>
      </p:sp>
      <p:pic>
        <p:nvPicPr>
          <p:cNvPr id="7" name="Picture 6" descr="220px-CounterBor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24400" y="4419600"/>
            <a:ext cx="2794000" cy="16637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/>
              <a:t>spotface</a:t>
            </a:r>
            <a:endParaRPr lang="en-US" dirty="0"/>
          </a:p>
        </p:txBody>
      </p:sp>
      <p:pic>
        <p:nvPicPr>
          <p:cNvPr id="5" name="Content Placeholder 4" descr="800px-Machined_Holes_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921669"/>
            <a:ext cx="5111750" cy="255587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err="1" smtClean="0"/>
              <a:t>spotface</a:t>
            </a:r>
            <a:r>
              <a:rPr lang="en-US" dirty="0" smtClean="0"/>
              <a:t> or </a:t>
            </a:r>
            <a:r>
              <a:rPr lang="en-US" b="1" dirty="0" smtClean="0"/>
              <a:t>spot face</a:t>
            </a:r>
            <a:r>
              <a:rPr lang="en-US" dirty="0" smtClean="0"/>
              <a:t> is a </a:t>
            </a:r>
            <a:r>
              <a:rPr lang="en-US" dirty="0" smtClean="0">
                <a:hlinkClick r:id="rId3" tooltip="Machining"/>
              </a:rPr>
              <a:t>machined</a:t>
            </a:r>
            <a:r>
              <a:rPr lang="en-US" dirty="0" smtClean="0"/>
              <a:t> feature in which a certain region of the </a:t>
            </a:r>
            <a:r>
              <a:rPr lang="en-US" dirty="0" err="1" smtClean="0"/>
              <a:t>workpiece</a:t>
            </a:r>
            <a:r>
              <a:rPr lang="en-US" dirty="0" smtClean="0"/>
              <a:t> (a spot) is </a:t>
            </a:r>
            <a:r>
              <a:rPr lang="en-US" dirty="0" smtClean="0">
                <a:hlinkClick r:id="rId4" tooltip="Facing (machining)"/>
              </a:rPr>
              <a:t>faced</a:t>
            </a:r>
            <a:r>
              <a:rPr lang="en-US" dirty="0" smtClean="0"/>
              <a:t>, providing a smooth, flat, accurately located surface. This is especially relevant on </a:t>
            </a:r>
            <a:r>
              <a:rPr lang="en-US" dirty="0" err="1" smtClean="0"/>
              <a:t>workpieces</a:t>
            </a:r>
            <a:r>
              <a:rPr lang="en-US" dirty="0" smtClean="0"/>
              <a:t> </a:t>
            </a:r>
            <a:r>
              <a:rPr lang="en-US" dirty="0" smtClean="0">
                <a:hlinkClick r:id="rId5" tooltip="Casting"/>
              </a:rPr>
              <a:t>cast</a:t>
            </a:r>
            <a:r>
              <a:rPr lang="en-US" dirty="0" smtClean="0"/>
              <a:t> or </a:t>
            </a:r>
            <a:r>
              <a:rPr lang="en-US" dirty="0" smtClean="0">
                <a:hlinkClick r:id="rId6" tooltip="Forging"/>
              </a:rPr>
              <a:t>forged</a:t>
            </a:r>
            <a:r>
              <a:rPr lang="en-US" dirty="0" smtClean="0"/>
              <a:t>, where the </a:t>
            </a:r>
            <a:r>
              <a:rPr lang="en-US" dirty="0" err="1" smtClean="0"/>
              <a:t>spotface's</a:t>
            </a:r>
            <a:r>
              <a:rPr lang="en-US" dirty="0" smtClean="0"/>
              <a:t> smooth, flat, accurately located surface stands in distinction to the surrounding surface whose </a:t>
            </a:r>
            <a:r>
              <a:rPr lang="en-US" dirty="0" smtClean="0">
                <a:hlinkClick r:id="rId7" tooltip="Surface roughness"/>
              </a:rPr>
              <a:t>roughness</a:t>
            </a:r>
            <a:r>
              <a:rPr lang="en-US" dirty="0" smtClean="0"/>
              <a:t>, </a:t>
            </a:r>
            <a:r>
              <a:rPr lang="en-US" dirty="0" smtClean="0">
                <a:hlinkClick r:id="rId8" tooltip="Flatness (manufacturing)"/>
              </a:rPr>
              <a:t>flatness</a:t>
            </a:r>
            <a:r>
              <a:rPr lang="en-US" dirty="0" smtClean="0"/>
              <a:t>, and location are subject to wider </a:t>
            </a:r>
            <a:r>
              <a:rPr lang="en-US" dirty="0" smtClean="0">
                <a:hlinkClick r:id="rId9" tooltip="Engineering tolerance"/>
              </a:rPr>
              <a:t>tolerances</a:t>
            </a:r>
            <a:r>
              <a:rPr lang="en-US" dirty="0" smtClean="0"/>
              <a:t> and thus not assured with a machining level of precision. The most common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countersink</a:t>
            </a:r>
          </a:p>
        </p:txBody>
      </p:sp>
      <p:pic>
        <p:nvPicPr>
          <p:cNvPr id="5" name="Content Placeholder 4" descr="600px-Countersunk_holes_svg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33800" y="1524000"/>
            <a:ext cx="5111750" cy="1277938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b="1" dirty="0" smtClean="0"/>
              <a:t>countersink</a:t>
            </a:r>
            <a:r>
              <a:rPr lang="en-US" dirty="0" smtClean="0"/>
              <a:t> (symbol: </a:t>
            </a:r>
            <a:r>
              <a:rPr lang="en-US" b="1" dirty="0" smtClean="0">
                <a:hlinkClick r:id="rId3" tooltip="Miscellaneous Technical"/>
              </a:rPr>
              <a:t>⌵</a:t>
            </a:r>
            <a:r>
              <a:rPr lang="en-US" dirty="0" smtClean="0"/>
              <a:t>) is a </a:t>
            </a:r>
            <a:r>
              <a:rPr lang="en-US" dirty="0" smtClean="0">
                <a:hlinkClick r:id="rId4" tooltip="Cone (geometry)"/>
              </a:rPr>
              <a:t>conical</a:t>
            </a:r>
            <a:r>
              <a:rPr lang="en-US" dirty="0" smtClean="0"/>
              <a:t> hole cut into a manufactured object, or the cutter used to cut such a hole. A common use is to allow the head of a countersunk bolt or screw, when placed in the hole, to sit flush with or below the surface of the surrounding material (by comparison, a </a:t>
            </a:r>
            <a:r>
              <a:rPr lang="en-US" dirty="0" err="1" smtClean="0">
                <a:hlinkClick r:id="rId5" tooltip="Counterbore"/>
              </a:rPr>
              <a:t>counterbore</a:t>
            </a:r>
            <a:r>
              <a:rPr lang="en-US" dirty="0" smtClean="0"/>
              <a:t> makes a flat-bottomed hole that might be used with a socket-head </a:t>
            </a:r>
            <a:r>
              <a:rPr lang="en-US" dirty="0" err="1" smtClean="0"/>
              <a:t>capscrew</a:t>
            </a:r>
            <a:r>
              <a:rPr lang="en-US" dirty="0" smtClean="0"/>
              <a:t>).</a:t>
            </a:r>
            <a:endParaRPr lang="en-US" dirty="0"/>
          </a:p>
        </p:txBody>
      </p:sp>
      <p:pic>
        <p:nvPicPr>
          <p:cNvPr id="6" name="Picture 5" descr="200px-4FlutedCountersink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00600" y="3048000"/>
            <a:ext cx="2540000" cy="2717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0"/>
            <a:ext cx="83058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230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 counterbore</vt:lpstr>
      <vt:lpstr>A spotface</vt:lpstr>
      <vt:lpstr>countersink</vt:lpstr>
      <vt:lpstr>Slide 4</vt:lpstr>
    </vt:vector>
  </TitlesOfParts>
  <Company>BZU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counterbore</dc:title>
  <dc:creator>ihammad</dc:creator>
  <cp:lastModifiedBy>ihammad</cp:lastModifiedBy>
  <cp:revision>4</cp:revision>
  <dcterms:created xsi:type="dcterms:W3CDTF">2014-12-02T09:10:25Z</dcterms:created>
  <dcterms:modified xsi:type="dcterms:W3CDTF">2014-12-09T10:51:18Z</dcterms:modified>
</cp:coreProperties>
</file>