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ppt/theme/themeOverride3.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4.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817" r:id="rId2"/>
    <p:sldId id="617" r:id="rId3"/>
    <p:sldId id="734" r:id="rId4"/>
    <p:sldId id="574" r:id="rId5"/>
    <p:sldId id="735" r:id="rId6"/>
    <p:sldId id="737" r:id="rId7"/>
    <p:sldId id="797" r:id="rId8"/>
    <p:sldId id="818" r:id="rId9"/>
    <p:sldId id="626" r:id="rId10"/>
    <p:sldId id="627" r:id="rId11"/>
    <p:sldId id="753" r:id="rId12"/>
    <p:sldId id="798" r:id="rId13"/>
    <p:sldId id="799" r:id="rId14"/>
    <p:sldId id="756" r:id="rId15"/>
    <p:sldId id="765" r:id="rId16"/>
    <p:sldId id="758" r:id="rId17"/>
    <p:sldId id="766" r:id="rId18"/>
    <p:sldId id="760" r:id="rId19"/>
    <p:sldId id="767" r:id="rId20"/>
    <p:sldId id="762" r:id="rId21"/>
    <p:sldId id="768" r:id="rId22"/>
    <p:sldId id="769" r:id="rId23"/>
    <p:sldId id="698" r:id="rId24"/>
    <p:sldId id="628" r:id="rId25"/>
    <p:sldId id="629" r:id="rId26"/>
    <p:sldId id="630" r:id="rId27"/>
    <p:sldId id="699" r:id="rId28"/>
    <p:sldId id="700" r:id="rId29"/>
    <p:sldId id="770" r:id="rId30"/>
    <p:sldId id="777" r:id="rId31"/>
    <p:sldId id="771" r:id="rId32"/>
    <p:sldId id="772" r:id="rId33"/>
    <p:sldId id="778" r:id="rId34"/>
    <p:sldId id="779" r:id="rId35"/>
    <p:sldId id="780" r:id="rId36"/>
    <p:sldId id="781" r:id="rId37"/>
    <p:sldId id="782" r:id="rId38"/>
    <p:sldId id="783" r:id="rId39"/>
    <p:sldId id="784" r:id="rId40"/>
    <p:sldId id="785" r:id="rId41"/>
    <p:sldId id="786" r:id="rId42"/>
    <p:sldId id="819" r:id="rId43"/>
    <p:sldId id="668" r:id="rId44"/>
    <p:sldId id="669" r:id="rId45"/>
    <p:sldId id="671" r:id="rId46"/>
    <p:sldId id="705" r:id="rId47"/>
    <p:sldId id="706" r:id="rId48"/>
    <p:sldId id="820" r:id="rId49"/>
    <p:sldId id="676" r:id="rId50"/>
    <p:sldId id="739" r:id="rId51"/>
    <p:sldId id="678" r:id="rId52"/>
    <p:sldId id="707" r:id="rId53"/>
    <p:sldId id="708" r:id="rId54"/>
    <p:sldId id="709" r:id="rId55"/>
    <p:sldId id="787" r:id="rId56"/>
    <p:sldId id="788" r:id="rId57"/>
    <p:sldId id="789" r:id="rId58"/>
    <p:sldId id="790" r:id="rId59"/>
    <p:sldId id="792" r:id="rId60"/>
    <p:sldId id="821" r:id="rId61"/>
    <p:sldId id="743" r:id="rId62"/>
    <p:sldId id="746" r:id="rId63"/>
    <p:sldId id="822" r:id="rId64"/>
    <p:sldId id="744" r:id="rId65"/>
    <p:sldId id="745" r:id="rId66"/>
    <p:sldId id="801" r:id="rId67"/>
    <p:sldId id="825" r:id="rId68"/>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A4"/>
    <a:srgbClr val="FF6600"/>
    <a:srgbClr val="006600"/>
    <a:srgbClr val="660033"/>
    <a:srgbClr val="FFF3F3"/>
    <a:srgbClr val="CCECFF"/>
    <a:srgbClr val="CCFFFF"/>
    <a:srgbClr val="FFE7E7"/>
    <a:srgbClr val="F5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p:scale>
        <a:sx n="120" d="100"/>
        <a:sy n="120" d="100"/>
      </p:scale>
      <p:origin x="0" y="0"/>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7" Type="http://schemas.openxmlformats.org/officeDocument/2006/relationships/slide" Target="slides/slide8.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54" Type="http://schemas.openxmlformats.org/officeDocument/2006/relationships/slide" Target="slides/slide58.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4.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10" Type="http://schemas.openxmlformats.org/officeDocument/2006/relationships/slide" Target="slides/slide11.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7.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8" Type="http://schemas.openxmlformats.org/officeDocument/2006/relationships/slide" Target="slides/slide9.xml"/><Relationship Id="rId51" Type="http://schemas.openxmlformats.org/officeDocument/2006/relationships/slide" Target="slides/slide55.xml"/><Relationship Id="rId3"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8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112141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863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6355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9285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1158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0272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0001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1991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86668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283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39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7232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334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2275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57960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0537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5582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43538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80056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9534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99492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0463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893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9672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0782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xfrm>
            <a:off x="933450" y="4413250"/>
            <a:ext cx="5137150" cy="4179888"/>
          </a:xfrm>
          <a:noFill/>
        </p:spPr>
        <p:txBody>
          <a:bodyPr lIns="91872" rIns="91872"/>
          <a:lstStyle/>
          <a:p>
            <a:endParaRPr lang="en-US" altLang="en-US" dirty="0" smtClean="0"/>
          </a:p>
        </p:txBody>
      </p:sp>
    </p:spTree>
    <p:extLst>
      <p:ext uri="{BB962C8B-B14F-4D97-AF65-F5344CB8AC3E}">
        <p14:creationId xmlns:p14="http://schemas.microsoft.com/office/powerpoint/2010/main" val="12543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cap="flat"/>
        </p:spPr>
      </p:sp>
      <p:sp>
        <p:nvSpPr>
          <p:cNvPr id="112643" name="Rectangle 3"/>
          <p:cNvSpPr>
            <a:spLocks noGrp="1" noChangeArrowheads="1"/>
          </p:cNvSpPr>
          <p:nvPr>
            <p:ph type="body" idx="1"/>
          </p:nvPr>
        </p:nvSpPr>
        <p:spPr>
          <a:xfrm>
            <a:off x="933450" y="4413250"/>
            <a:ext cx="5137150" cy="4179888"/>
          </a:xfrm>
          <a:noFill/>
        </p:spPr>
        <p:txBody>
          <a:bodyPr lIns="91872" rIns="91872"/>
          <a:lstStyle/>
          <a:p>
            <a:endParaRPr lang="en-US" altLang="en-US" dirty="0" smtClean="0"/>
          </a:p>
        </p:txBody>
      </p:sp>
    </p:spTree>
    <p:extLst>
      <p:ext uri="{BB962C8B-B14F-4D97-AF65-F5344CB8AC3E}">
        <p14:creationId xmlns:p14="http://schemas.microsoft.com/office/powerpoint/2010/main" val="605017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13789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91993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98048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66989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07721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37461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8185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97662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5650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5923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9074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3339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9123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87221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98713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56769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98009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6720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30086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20377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13723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98852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89754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065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35054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76255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94235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03433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5590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8449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28584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19350611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3414244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914127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878102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2207320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lIns="91861" tIns="45125" rIns="91861" bIns="45125"/>
          <a:lstStyle/>
          <a:p>
            <a:endParaRPr lang="en-US" altLang="en-US" dirty="0" smtClean="0"/>
          </a:p>
        </p:txBody>
      </p:sp>
    </p:spTree>
    <p:extLst>
      <p:ext uri="{BB962C8B-B14F-4D97-AF65-F5344CB8AC3E}">
        <p14:creationId xmlns:p14="http://schemas.microsoft.com/office/powerpoint/2010/main" val="1952667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extLst>
      <p:ext uri="{BB962C8B-B14F-4D97-AF65-F5344CB8AC3E}">
        <p14:creationId xmlns:p14="http://schemas.microsoft.com/office/powerpoint/2010/main" val="163698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5064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7617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87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033953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6303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33827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6595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99901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762649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7447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00469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4087409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96212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878293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64947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smtClean="0">
                <a:latin typeface="Arial" charset="0"/>
              </a:rPr>
              <a:t>9-</a:t>
            </a:r>
            <a:fld id="{878DC88D-682B-425C-A313-FC3A799E4043}" type="slidenum">
              <a:rPr lang="en-US" altLang="en-US" sz="1200" b="1" smtClean="0">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8.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1.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3.wdp"/></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microsoft.com/office/2007/relationships/hdphoto" Target="../media/hdphoto15.wdp"/></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4400" b="1" i="0"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i="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i="1">
                <a:solidFill>
                  <a:schemeClr val="bg2"/>
                </a:solidFill>
                <a:effectLst>
                  <a:outerShdw blurRad="38100" dist="38100" dir="2700000" algn="tl">
                    <a:srgbClr val="C0C0C0"/>
                  </a:outerShdw>
                </a:effectLst>
                <a:latin typeface="+mn-lt"/>
              </a:defRPr>
            </a:lvl9pPr>
          </a:lstStyle>
          <a:p>
            <a:pPr>
              <a:spcBef>
                <a:spcPts val="0"/>
              </a:spcBef>
            </a:pPr>
            <a:r>
              <a:rPr lang="en-US" altLang="en-US" sz="3800" dirty="0"/>
              <a:t>Accounting </a:t>
            </a:r>
            <a:r>
              <a:rPr lang="en-US" altLang="en-US" sz="3800" dirty="0" smtClean="0"/>
              <a:t>for Receivables</a:t>
            </a:r>
            <a:endParaRPr lang="en-US" altLang="en-US" sz="3800" dirty="0"/>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b="1" dirty="0" smtClean="0">
                <a:solidFill>
                  <a:schemeClr val="bg1"/>
                </a:solidFill>
                <a:latin typeface="Liberation Sans" panose="020B0604020202020204" pitchFamily="34" charset="0"/>
              </a:rPr>
              <a:t>9</a:t>
            </a:r>
            <a:endParaRPr lang="en-US" sz="10000" b="1"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5448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i="0"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how companies </a:t>
            </a:r>
            <a:r>
              <a:rPr lang="en-US" sz="2100" b="1" dirty="0" smtClean="0">
                <a:solidFill>
                  <a:schemeClr val="accent3"/>
                </a:solidFill>
                <a:latin typeface="Liberation Sans" panose="020B0604020202020204" pitchFamily="34" charset="0"/>
              </a:rPr>
              <a:t>recognize accounts </a:t>
            </a:r>
            <a:r>
              <a:rPr lang="en-US" sz="2100" b="1" dirty="0">
                <a:solidFill>
                  <a:schemeClr val="accent3"/>
                </a:solidFill>
                <a:latin typeface="Liberation Sans" panose="020B0604020202020204" pitchFamily="34" charset="0"/>
              </a:rPr>
              <a:t>receivable.</a:t>
            </a:r>
          </a:p>
        </p:txBody>
      </p:sp>
      <p:sp>
        <p:nvSpPr>
          <p:cNvPr id="15" name="Rectangle 5"/>
          <p:cNvSpPr>
            <a:spLocks noChangeArrowheads="1"/>
          </p:cNvSpPr>
          <p:nvPr/>
        </p:nvSpPr>
        <p:spPr bwMode="auto">
          <a:xfrm>
            <a:off x="1447800" y="3544824"/>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Describe how companies </a:t>
            </a:r>
            <a:r>
              <a:rPr lang="en-US" sz="2100" b="1" dirty="0" smtClean="0">
                <a:solidFill>
                  <a:schemeClr val="accent3"/>
                </a:solidFill>
                <a:latin typeface="Liberation Sans" panose="020B0604020202020204" pitchFamily="34" charset="0"/>
              </a:rPr>
              <a:t>value accounts </a:t>
            </a:r>
            <a:r>
              <a:rPr lang="en-US" sz="2100" b="1" dirty="0">
                <a:solidFill>
                  <a:schemeClr val="accent3"/>
                </a:solidFill>
                <a:latin typeface="Liberation Sans" panose="020B0604020202020204" pitchFamily="34" charset="0"/>
              </a:rPr>
              <a:t>receivable and record </a:t>
            </a:r>
            <a:r>
              <a:rPr lang="en-US" sz="2100" b="1" dirty="0" smtClean="0">
                <a:solidFill>
                  <a:schemeClr val="accent3"/>
                </a:solidFill>
                <a:latin typeface="Liberation Sans" panose="020B0604020202020204" pitchFamily="34" charset="0"/>
              </a:rPr>
              <a:t>their disposition</a:t>
            </a:r>
            <a:r>
              <a:rPr lang="en-US" sz="2100" b="1" dirty="0">
                <a:solidFill>
                  <a:schemeClr val="accent3"/>
                </a:solidFill>
                <a:latin typeface="Liberation Sans" panose="020B0604020202020204" pitchFamily="34" charset="0"/>
              </a:rPr>
              <a:t>.</a:t>
            </a:r>
          </a:p>
        </p:txBody>
      </p:sp>
      <p:sp>
        <p:nvSpPr>
          <p:cNvPr id="16" name="Rectangle 6"/>
          <p:cNvSpPr>
            <a:spLocks noChangeArrowheads="1"/>
          </p:cNvSpPr>
          <p:nvPr/>
        </p:nvSpPr>
        <p:spPr bwMode="auto">
          <a:xfrm>
            <a:off x="0" y="4422648"/>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17" name="Rectangle 5"/>
          <p:cNvSpPr>
            <a:spLocks noChangeArrowheads="1"/>
          </p:cNvSpPr>
          <p:nvPr/>
        </p:nvSpPr>
        <p:spPr bwMode="auto">
          <a:xfrm>
            <a:off x="1447800" y="4422648"/>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how companies </a:t>
            </a:r>
            <a:r>
              <a:rPr lang="en-US" sz="2100" b="1" dirty="0" smtClean="0">
                <a:solidFill>
                  <a:schemeClr val="accent3"/>
                </a:solidFill>
                <a:latin typeface="Liberation Sans" panose="020B0604020202020204" pitchFamily="34" charset="0"/>
              </a:rPr>
              <a:t>recognize notes </a:t>
            </a:r>
            <a:r>
              <a:rPr lang="en-US" sz="2100" b="1" dirty="0">
                <a:solidFill>
                  <a:schemeClr val="accent3"/>
                </a:solidFill>
                <a:latin typeface="Liberation Sans" panose="020B0604020202020204" pitchFamily="34" charset="0"/>
              </a:rPr>
              <a:t>receivable.</a:t>
            </a:r>
          </a:p>
        </p:txBody>
      </p:sp>
      <p:sp>
        <p:nvSpPr>
          <p:cNvPr id="18" name="Oval 17"/>
          <p:cNvSpPr/>
          <p:nvPr/>
        </p:nvSpPr>
        <p:spPr bwMode="auto">
          <a:xfrm>
            <a:off x="685800" y="4584192"/>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297424"/>
            <a:ext cx="7696200" cy="874776"/>
          </a:xfrm>
          <a:prstGeom prst="rect">
            <a:avLst/>
          </a:prstGeom>
          <a:solidFill>
            <a:srgbClr val="0027A4"/>
          </a:solidFill>
          <a:ln>
            <a:noFill/>
          </a:ln>
          <a:effectLst/>
        </p:spPr>
        <p:txBody>
          <a:bodyPr wrap="square" tIns="27432" rIns="365760" anchor="ctr"/>
          <a:lstStyle/>
          <a:p>
            <a:pPr marL="117475" algn="l"/>
            <a:r>
              <a:rPr lang="en-US" sz="2100" b="1" dirty="0" smtClean="0">
                <a:solidFill>
                  <a:schemeClr val="accent3"/>
                </a:solidFill>
                <a:latin typeface="Liberation Sans" panose="020B0604020202020204" pitchFamily="34" charset="0"/>
              </a:rPr>
              <a:t>Describe </a:t>
            </a:r>
            <a:r>
              <a:rPr lang="en-US" sz="2100" b="1" dirty="0">
                <a:solidFill>
                  <a:schemeClr val="accent3"/>
                </a:solidFill>
                <a:latin typeface="Liberation Sans" panose="020B0604020202020204" pitchFamily="34" charset="0"/>
              </a:rPr>
              <a:t>how companies value </a:t>
            </a:r>
            <a:r>
              <a:rPr lang="en-US" sz="2100" b="1" dirty="0" smtClean="0">
                <a:solidFill>
                  <a:schemeClr val="accent3"/>
                </a:solidFill>
                <a:latin typeface="Liberation Sans" panose="020B0604020202020204" pitchFamily="34" charset="0"/>
              </a:rPr>
              <a:t>notes receivable</a:t>
            </a:r>
            <a:r>
              <a:rPr lang="en-US" sz="2100" b="1" dirty="0">
                <a:solidFill>
                  <a:schemeClr val="accent3"/>
                </a:solidFill>
                <a:latin typeface="Liberation Sans" panose="020B0604020202020204" pitchFamily="34" charset="0"/>
              </a:rPr>
              <a:t>, record their disposition</a:t>
            </a:r>
            <a:r>
              <a:rPr lang="en-US" sz="2100" b="1" dirty="0" smtClean="0">
                <a:solidFill>
                  <a:schemeClr val="accent3"/>
                </a:solidFill>
                <a:latin typeface="Liberation Sans" panose="020B0604020202020204" pitchFamily="34" charset="0"/>
              </a:rPr>
              <a:t>, and </a:t>
            </a:r>
            <a:r>
              <a:rPr lang="en-US" sz="2100" b="1" dirty="0">
                <a:solidFill>
                  <a:schemeClr val="accent3"/>
                </a:solidFill>
                <a:latin typeface="Liberation Sans" panose="020B0604020202020204" pitchFamily="34" charset="0"/>
              </a:rPr>
              <a:t>present and analyze </a:t>
            </a:r>
            <a:r>
              <a:rPr lang="en-US" sz="2100" b="1" dirty="0" smtClean="0">
                <a:solidFill>
                  <a:schemeClr val="accent3"/>
                </a:solidFill>
                <a:latin typeface="Liberation Sans" panose="020B0604020202020204" pitchFamily="34" charset="0"/>
              </a:rPr>
              <a:t>receivables.</a:t>
            </a:r>
            <a:endParaRPr lang="en-US" sz="2100" b="1" dirty="0">
              <a:solidFill>
                <a:schemeClr val="accent3"/>
              </a:solidFill>
              <a:latin typeface="Liberation Sans" panose="020B0604020202020204" pitchFamily="34" charset="0"/>
            </a:endParaRPr>
          </a:p>
        </p:txBody>
      </p:sp>
      <p:sp>
        <p:nvSpPr>
          <p:cNvPr id="20" name="Oval 19"/>
          <p:cNvSpPr/>
          <p:nvPr/>
        </p:nvSpPr>
        <p:spPr bwMode="auto">
          <a:xfrm>
            <a:off x="685800" y="36423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373624"/>
            <a:ext cx="1447800" cy="722376"/>
          </a:xfrm>
          <a:prstGeom prst="rect">
            <a:avLst/>
          </a:prstGeom>
          <a:solidFill>
            <a:schemeClr val="bg1">
              <a:lumMod val="75000"/>
            </a:schemeClr>
          </a:solidFill>
          <a:ln>
            <a:noFill/>
          </a:ln>
          <a:effectLst/>
        </p:spPr>
        <p:txBody>
          <a:bodyPr wrap="none" anchor="ctr"/>
          <a:lstStyle/>
          <a:p>
            <a:pPr algn="ctr"/>
            <a:endParaRPr lang="en-US" altLang="en-US" i="0" dirty="0">
              <a:latin typeface="Liberation Sans" panose="020B0604020202020204" pitchFamily="34" charset="0"/>
            </a:endParaRPr>
          </a:p>
        </p:txBody>
      </p:sp>
      <p:sp>
        <p:nvSpPr>
          <p:cNvPr id="23" name="Oval 22"/>
          <p:cNvSpPr/>
          <p:nvPr/>
        </p:nvSpPr>
        <p:spPr bwMode="auto">
          <a:xfrm>
            <a:off x="685800" y="5471160"/>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356283341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rot="16200000" flipH="1">
            <a:off x="2019300" y="1914525"/>
            <a:ext cx="457200" cy="533400"/>
          </a:xfrm>
          <a:prstGeom prst="rightArrow">
            <a:avLst>
              <a:gd name="adj1" fmla="val 50000"/>
              <a:gd name="adj2" fmla="val 50014"/>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39" name="AutoShape 5"/>
          <p:cNvSpPr>
            <a:spLocks noChangeArrowheads="1"/>
          </p:cNvSpPr>
          <p:nvPr/>
        </p:nvSpPr>
        <p:spPr bwMode="auto">
          <a:xfrm rot="16200000" flipH="1">
            <a:off x="6438900" y="1914525"/>
            <a:ext cx="457200" cy="533400"/>
          </a:xfrm>
          <a:prstGeom prst="rightArrow">
            <a:avLst>
              <a:gd name="adj1" fmla="val 50000"/>
              <a:gd name="adj2" fmla="val 50014"/>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4" name="Rectangle 6"/>
          <p:cNvSpPr>
            <a:spLocks noGrp="1" noChangeArrowheads="1"/>
          </p:cNvSpPr>
          <p:nvPr>
            <p:ph type="body" idx="1"/>
          </p:nvPr>
        </p:nvSpPr>
        <p:spPr bwMode="auto">
          <a:xfrm>
            <a:off x="4752975" y="2514600"/>
            <a:ext cx="4133850" cy="3429000"/>
          </a:xfrm>
          <a:solidFill>
            <a:srgbClr val="FCF6DA"/>
          </a:solidFill>
          <a:ln w="57150" cmpd="thickThin">
            <a:solidFill>
              <a:srgbClr val="800000"/>
            </a:solidFill>
            <a:miter lim="800000"/>
            <a:headEnd/>
            <a:tailEnd/>
          </a:ln>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91440" rIns="90488" bIns="44450" numCol="1" anchor="t" anchorCtr="0" compatLnSpc="1">
            <a:prstTxWarp prst="textNoShape">
              <a:avLst/>
            </a:prstTxWarp>
          </a:bodyPr>
          <a:lstStyle/>
          <a:p>
            <a:pPr marL="0" indent="0" algn="ctr">
              <a:buFont typeface="Wingdings" pitchFamily="2" charset="2"/>
              <a:buNone/>
              <a:defRPr/>
            </a:pPr>
            <a:r>
              <a:rPr lang="en-US" sz="2600" dirty="0" smtClean="0">
                <a:solidFill>
                  <a:schemeClr val="tx1"/>
                </a:solidFill>
                <a:effectLst/>
                <a:latin typeface="Liberation Sans" panose="020B0604020202020204" pitchFamily="34" charset="0"/>
              </a:rPr>
              <a:t>Allowance Method</a:t>
            </a:r>
          </a:p>
          <a:p>
            <a:pPr marL="0" indent="0">
              <a:lnSpc>
                <a:spcPct val="120000"/>
              </a:lnSpc>
              <a:spcBef>
                <a:spcPct val="30000"/>
              </a:spcBef>
              <a:buClrTx/>
              <a:buSzTx/>
              <a:buFontTx/>
              <a:buNone/>
              <a:defRPr/>
            </a:pPr>
            <a:r>
              <a:rPr lang="en-US" sz="2300" dirty="0" smtClean="0">
                <a:effectLst/>
                <a:latin typeface="Liberation Sans" panose="020B0604020202020204" pitchFamily="34" charset="0"/>
              </a:rPr>
              <a:t>Losses are estimated:</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Better matching.</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Receivable stated at </a:t>
            </a:r>
            <a:r>
              <a:rPr lang="en-US" sz="2100" kern="1200" dirty="0">
                <a:solidFill>
                  <a:schemeClr val="tx2">
                    <a:lumMod val="75000"/>
                  </a:schemeClr>
                </a:solidFill>
                <a:effectLst/>
                <a:latin typeface="Liberation Sans" panose="020B0604020202020204" pitchFamily="34" charset="0"/>
                <a:ea typeface="+mn-ea"/>
                <a:cs typeface="+mn-cs"/>
              </a:rPr>
              <a:t>cash realizable value</a:t>
            </a:r>
            <a:r>
              <a:rPr lang="en-US" sz="2100" b="0" dirty="0" smtClean="0">
                <a:effectLst/>
                <a:latin typeface="Liberation Sans" panose="020B0604020202020204" pitchFamily="34" charset="0"/>
              </a:rPr>
              <a:t>.</a:t>
            </a:r>
          </a:p>
          <a:p>
            <a:pPr marL="628650" lvl="1" indent="-457200">
              <a:lnSpc>
                <a:spcPct val="120000"/>
              </a:lnSpc>
              <a:spcBef>
                <a:spcPct val="30000"/>
              </a:spcBef>
              <a:buClr>
                <a:srgbClr val="800000"/>
              </a:buClr>
              <a:buSzPct val="80000"/>
              <a:buFont typeface="Wingdings" pitchFamily="2" charset="2"/>
              <a:buChar char="u"/>
              <a:defRPr/>
            </a:pPr>
            <a:r>
              <a:rPr lang="en-US" sz="2100" b="0" dirty="0" smtClean="0">
                <a:effectLst/>
                <a:latin typeface="Liberation Sans" panose="020B0604020202020204" pitchFamily="34" charset="0"/>
              </a:rPr>
              <a:t>Required by GAAP.</a:t>
            </a:r>
          </a:p>
        </p:txBody>
      </p:sp>
      <p:sp>
        <p:nvSpPr>
          <p:cNvPr id="14341" name="Rectangle 7"/>
          <p:cNvSpPr>
            <a:spLocks noChangeArrowheads="1"/>
          </p:cNvSpPr>
          <p:nvPr/>
        </p:nvSpPr>
        <p:spPr bwMode="auto">
          <a:xfrm>
            <a:off x="485775" y="1447800"/>
            <a:ext cx="8201025" cy="552450"/>
          </a:xfrm>
          <a:prstGeom prst="rect">
            <a:avLst/>
          </a:prstGeom>
          <a:solidFill>
            <a:srgbClr val="FCF6DA"/>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82296" rIns="90488" bIns="44450"/>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500" b="1" dirty="0">
                <a:solidFill>
                  <a:srgbClr val="000000"/>
                </a:solidFill>
                <a:latin typeface="Liberation Sans" panose="020B0604020202020204" pitchFamily="34" charset="0"/>
              </a:rPr>
              <a:t>Methods of Accounting for Uncollectible Accounts</a:t>
            </a:r>
          </a:p>
        </p:txBody>
      </p:sp>
      <p:sp>
        <p:nvSpPr>
          <p:cNvPr id="15366" name="Rectangle 8"/>
          <p:cNvSpPr>
            <a:spLocks noChangeArrowheads="1"/>
          </p:cNvSpPr>
          <p:nvPr/>
        </p:nvSpPr>
        <p:spPr bwMode="auto">
          <a:xfrm>
            <a:off x="257175" y="2514600"/>
            <a:ext cx="4133850" cy="3429000"/>
          </a:xfrm>
          <a:prstGeom prst="rect">
            <a:avLst/>
          </a:prstGeom>
          <a:solidFill>
            <a:srgbClr val="FCF6DA"/>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p>
            <a:pPr>
              <a:spcBef>
                <a:spcPct val="20000"/>
              </a:spcBef>
              <a:defRPr/>
            </a:pPr>
            <a:r>
              <a:rPr lang="en-US" sz="2600" b="1" dirty="0">
                <a:latin typeface="Liberation Sans" panose="020B0604020202020204" pitchFamily="34" charset="0"/>
              </a:rPr>
              <a:t>Direct Write-Off</a:t>
            </a:r>
          </a:p>
          <a:p>
            <a:pPr algn="l">
              <a:lnSpc>
                <a:spcPct val="120000"/>
              </a:lnSpc>
              <a:spcBef>
                <a:spcPct val="30000"/>
              </a:spcBef>
              <a:defRPr/>
            </a:pPr>
            <a:r>
              <a:rPr lang="en-US" sz="2300" b="1" dirty="0">
                <a:solidFill>
                  <a:schemeClr val="bg2"/>
                </a:solidFill>
                <a:latin typeface="Liberation Sans" panose="020B0604020202020204" pitchFamily="34" charset="0"/>
              </a:rPr>
              <a:t>Theoretically undesirable:</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No matching.</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Receivable not stated at </a:t>
            </a:r>
            <a:r>
              <a:rPr lang="en-US" sz="2100" b="1" dirty="0">
                <a:solidFill>
                  <a:schemeClr val="tx2">
                    <a:lumMod val="75000"/>
                  </a:schemeClr>
                </a:solidFill>
                <a:latin typeface="Liberation Sans" panose="020B0604020202020204" pitchFamily="34" charset="0"/>
              </a:rPr>
              <a:t>cash realizable value</a:t>
            </a:r>
            <a:r>
              <a:rPr lang="en-US" sz="2100" dirty="0">
                <a:solidFill>
                  <a:schemeClr val="bg2"/>
                </a:solidFill>
                <a:latin typeface="Liberation Sans" panose="020B0604020202020204" pitchFamily="34" charset="0"/>
              </a:rPr>
              <a:t>.</a:t>
            </a:r>
          </a:p>
          <a:p>
            <a:pPr marL="628650" lvl="1" indent="-457200" algn="l">
              <a:lnSpc>
                <a:spcPct val="120000"/>
              </a:lnSpc>
              <a:spcBef>
                <a:spcPct val="30000"/>
              </a:spcBef>
              <a:buClr>
                <a:srgbClr val="800000"/>
              </a:buClr>
              <a:buSzPct val="80000"/>
              <a:buFont typeface="Wingdings" pitchFamily="2" charset="2"/>
              <a:buChar char="u"/>
              <a:defRPr/>
            </a:pPr>
            <a:r>
              <a:rPr lang="en-US" sz="2100" dirty="0">
                <a:solidFill>
                  <a:schemeClr val="bg2"/>
                </a:solidFill>
                <a:latin typeface="Liberation Sans" panose="020B0604020202020204" pitchFamily="34" charset="0"/>
              </a:rPr>
              <a:t>Not acceptable for financial reporting.</a:t>
            </a:r>
          </a:p>
        </p:txBody>
      </p:sp>
      <p:sp>
        <p:nvSpPr>
          <p:cNvPr id="1434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
        <p:nvSpPr>
          <p:cNvPr id="14344"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512763" y="1295400"/>
            <a:ext cx="8174037" cy="906463"/>
          </a:xfrm>
          <a:solidFill>
            <a:srgbClr val="FFFFFF"/>
          </a:solidFill>
          <a:extLs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buFont typeface="Wingdings" pitchFamily="2" charset="2"/>
              <a:buNone/>
            </a:pPr>
            <a:r>
              <a:rPr lang="en-US" altLang="en-US" sz="2400" b="0" dirty="0" smtClean="0">
                <a:effectLst/>
                <a:latin typeface="Liberation Sans" panose="020B0604020202020204" pitchFamily="34" charset="0"/>
              </a:rPr>
              <a:t>How are these accounts presented on the Balance Sheet?</a:t>
            </a:r>
          </a:p>
        </p:txBody>
      </p:sp>
      <p:sp>
        <p:nvSpPr>
          <p:cNvPr id="15363" name="Line 3"/>
          <p:cNvSpPr>
            <a:spLocks noChangeShapeType="1"/>
          </p:cNvSpPr>
          <p:nvPr/>
        </p:nvSpPr>
        <p:spPr bwMode="auto">
          <a:xfrm>
            <a:off x="1017588" y="2817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4" name="Line 4"/>
          <p:cNvSpPr>
            <a:spLocks noChangeShapeType="1"/>
          </p:cNvSpPr>
          <p:nvPr/>
        </p:nvSpPr>
        <p:spPr bwMode="auto">
          <a:xfrm>
            <a:off x="4979988" y="2817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5" name="Line 5"/>
          <p:cNvSpPr>
            <a:spLocks noChangeShapeType="1"/>
          </p:cNvSpPr>
          <p:nvPr/>
        </p:nvSpPr>
        <p:spPr bwMode="auto">
          <a:xfrm>
            <a:off x="2514600" y="2819400"/>
            <a:ext cx="0" cy="24368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6" name="Rectangle 7"/>
          <p:cNvSpPr>
            <a:spLocks noChangeArrowheads="1"/>
          </p:cNvSpPr>
          <p:nvPr/>
        </p:nvSpPr>
        <p:spPr bwMode="auto">
          <a:xfrm>
            <a:off x="915988" y="2362200"/>
            <a:ext cx="3502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5367" name="Rectangle 8"/>
          <p:cNvSpPr>
            <a:spLocks noChangeArrowheads="1"/>
          </p:cNvSpPr>
          <p:nvPr/>
        </p:nvSpPr>
        <p:spPr bwMode="auto">
          <a:xfrm>
            <a:off x="4802188" y="2057400"/>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5368" name="Line 9"/>
          <p:cNvSpPr>
            <a:spLocks noChangeShapeType="1"/>
          </p:cNvSpPr>
          <p:nvPr/>
        </p:nvSpPr>
        <p:spPr bwMode="auto">
          <a:xfrm>
            <a:off x="1017588" y="5257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69" name="Line 10"/>
          <p:cNvSpPr>
            <a:spLocks noChangeShapeType="1"/>
          </p:cNvSpPr>
          <p:nvPr/>
        </p:nvSpPr>
        <p:spPr bwMode="auto">
          <a:xfrm>
            <a:off x="1017588" y="4722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0" name="Line 11"/>
          <p:cNvSpPr>
            <a:spLocks noChangeShapeType="1"/>
          </p:cNvSpPr>
          <p:nvPr/>
        </p:nvSpPr>
        <p:spPr bwMode="auto">
          <a:xfrm>
            <a:off x="4979988" y="47228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1" name="Line 12"/>
          <p:cNvSpPr>
            <a:spLocks noChangeShapeType="1"/>
          </p:cNvSpPr>
          <p:nvPr/>
        </p:nvSpPr>
        <p:spPr bwMode="auto">
          <a:xfrm>
            <a:off x="4979988" y="5256213"/>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5372" name="Rectangle 13"/>
          <p:cNvSpPr>
            <a:spLocks noChangeArrowheads="1"/>
          </p:cNvSpPr>
          <p:nvPr/>
        </p:nvSpPr>
        <p:spPr bwMode="auto">
          <a:xfrm>
            <a:off x="458788" y="2895600"/>
            <a:ext cx="1978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5373" name="Rectangle 14"/>
          <p:cNvSpPr>
            <a:spLocks noChangeArrowheads="1"/>
          </p:cNvSpPr>
          <p:nvPr/>
        </p:nvSpPr>
        <p:spPr bwMode="auto">
          <a:xfrm>
            <a:off x="6630988" y="2895600"/>
            <a:ext cx="19780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5374" name="Rectangle 15"/>
          <p:cNvSpPr>
            <a:spLocks noChangeArrowheads="1"/>
          </p:cNvSpPr>
          <p:nvPr/>
        </p:nvSpPr>
        <p:spPr bwMode="auto">
          <a:xfrm>
            <a:off x="458788" y="4716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500</a:t>
            </a:r>
          </a:p>
        </p:txBody>
      </p:sp>
      <p:sp>
        <p:nvSpPr>
          <p:cNvPr id="15375" name="Rectangle 16"/>
          <p:cNvSpPr>
            <a:spLocks noChangeArrowheads="1"/>
          </p:cNvSpPr>
          <p:nvPr/>
        </p:nvSpPr>
        <p:spPr bwMode="auto">
          <a:xfrm>
            <a:off x="6630988" y="4716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5377"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5379" name="Line 5"/>
          <p:cNvSpPr>
            <a:spLocks noChangeShapeType="1"/>
          </p:cNvSpPr>
          <p:nvPr/>
        </p:nvSpPr>
        <p:spPr bwMode="auto">
          <a:xfrm>
            <a:off x="6553200" y="2819400"/>
            <a:ext cx="0" cy="24368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extLst>
              <p:ext uri="{D42A27DB-BD31-4B8C-83A1-F6EECF244321}">
                <p14:modId xmlns:p14="http://schemas.microsoft.com/office/powerpoint/2010/main" val="1805590673"/>
              </p:ext>
            </p:extLst>
          </p:nvPr>
        </p:nvGraphicFramePr>
        <p:xfrm>
          <a:off x="685800" y="1447800"/>
          <a:ext cx="7632700" cy="3651250"/>
        </p:xfrm>
        <a:graphic>
          <a:graphicData uri="http://schemas.openxmlformats.org/presentationml/2006/ole">
            <mc:AlternateContent xmlns:mc="http://schemas.openxmlformats.org/markup-compatibility/2006">
              <mc:Choice xmlns:v="urn:schemas-microsoft-com:vml" Requires="v">
                <p:oleObj spid="_x0000_s16493" name="Worksheet" r:id="rId4" imgW="4171771" imgH="2000250" progId="Excel.Sheet.8">
                  <p:embed/>
                </p:oleObj>
              </mc:Choice>
              <mc:Fallback>
                <p:oleObj name="Worksheet" r:id="rId4" imgW="4171771" imgH="200025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32700"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8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3331441666"/>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17518"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1" name="Text Box 5"/>
          <p:cNvSpPr txBox="1">
            <a:spLocks noChangeArrowheads="1"/>
          </p:cNvSpPr>
          <p:nvPr/>
        </p:nvSpPr>
        <p:spPr bwMode="auto">
          <a:xfrm>
            <a:off x="6934200" y="1235075"/>
            <a:ext cx="1752600" cy="6604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800" b="1" dirty="0">
                <a:latin typeface="Liberation Sans" panose="020B0604020202020204" pitchFamily="34" charset="0"/>
              </a:rPr>
              <a:t>Alternate Presentation</a:t>
            </a:r>
          </a:p>
        </p:txBody>
      </p:sp>
      <p:sp>
        <p:nvSpPr>
          <p:cNvPr id="17413"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5"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6"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8437"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8438"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9"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0"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1"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2"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8443"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8444"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500</a:t>
            </a:r>
          </a:p>
        </p:txBody>
      </p:sp>
      <p:sp>
        <p:nvSpPr>
          <p:cNvPr id="18445"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8447"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8" name="Line 23"/>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9" name="Rectangle 27"/>
          <p:cNvSpPr>
            <a:spLocks noGrp="1" noChangeArrowheads="1"/>
          </p:cNvSpPr>
          <p:nvPr>
            <p:ph type="body" idx="1"/>
          </p:nvPr>
        </p:nvSpPr>
        <p:spPr bwMode="auto">
          <a:xfrm>
            <a:off x="533400" y="11430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05000"/>
              </a:lnSpc>
              <a:buFont typeface="Wingdings" pitchFamily="2" charset="2"/>
              <a:buNone/>
              <a:tabLst>
                <a:tab pos="914400" algn="l"/>
                <a:tab pos="5486400" algn="r"/>
                <a:tab pos="6400800" algn="r"/>
              </a:tabLst>
            </a:pPr>
            <a:r>
              <a:rPr lang="en-US" altLang="en-US" sz="2400" dirty="0" smtClean="0">
                <a:solidFill>
                  <a:srgbClr val="800000"/>
                </a:solidFill>
                <a:effectLst/>
                <a:latin typeface="Liberation Sans" panose="020B0604020202020204" pitchFamily="34" charset="0"/>
              </a:rPr>
              <a:t>Journal entry for credit sale of $100?</a:t>
            </a:r>
          </a:p>
          <a:p>
            <a:pPr>
              <a:lnSpc>
                <a:spcPct val="105000"/>
              </a:lnSpc>
              <a:buFont typeface="Wingdings" pitchFamily="2" charset="2"/>
              <a:buNone/>
              <a:tabLst>
                <a:tab pos="914400" algn="l"/>
                <a:tab pos="5486400" algn="r"/>
                <a:tab pos="6400800" algn="r"/>
              </a:tabLst>
            </a:pPr>
            <a:r>
              <a:rPr lang="en-US" altLang="en-US" sz="2300" b="0" dirty="0" smtClean="0">
                <a:effectLst/>
                <a:latin typeface="Liberation Sans" panose="020B0604020202020204" pitchFamily="34" charset="0"/>
              </a:rPr>
              <a:t>	</a:t>
            </a:r>
            <a:r>
              <a:rPr lang="en-US" altLang="en-US" sz="2200" b="0" dirty="0" smtClean="0">
                <a:effectLst/>
                <a:latin typeface="Liberation Sans" panose="020B0604020202020204" pitchFamily="34" charset="0"/>
              </a:rPr>
              <a:t>Accounts Receivable	100	</a:t>
            </a:r>
          </a:p>
          <a:p>
            <a:pPr>
              <a:lnSpc>
                <a:spcPct val="105000"/>
              </a:lnSpc>
              <a:buFont typeface="Wingdings" pitchFamily="2" charset="2"/>
              <a:buNone/>
              <a:tabLst>
                <a:tab pos="914400" algn="l"/>
                <a:tab pos="5486400" algn="r"/>
                <a:tab pos="6400800" algn="r"/>
              </a:tabLst>
            </a:pPr>
            <a:r>
              <a:rPr lang="en-US" altLang="en-US" sz="2200" b="0" dirty="0" smtClean="0">
                <a:effectLst/>
                <a:latin typeface="Liberation Sans" panose="020B0604020202020204" pitchFamily="34" charset="0"/>
              </a:rPr>
              <a:t>		Sales		 100</a:t>
            </a:r>
          </a:p>
        </p:txBody>
      </p:sp>
      <p:sp>
        <p:nvSpPr>
          <p:cNvPr id="1845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8451"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52"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5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946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946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946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9468"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600</a:t>
            </a:r>
          </a:p>
        </p:txBody>
      </p:sp>
      <p:sp>
        <p:nvSpPr>
          <p:cNvPr id="19469"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19471"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2" name="Rectangle 18"/>
          <p:cNvSpPr>
            <a:spLocks noGrp="1" noChangeArrowheads="1"/>
          </p:cNvSpPr>
          <p:nvPr>
            <p:ph type="body" idx="1"/>
          </p:nvPr>
        </p:nvSpPr>
        <p:spPr bwMode="auto">
          <a:xfrm>
            <a:off x="533400" y="11430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05000"/>
              </a:lnSpc>
              <a:buFont typeface="Wingdings" pitchFamily="2" charset="2"/>
              <a:buNone/>
              <a:tabLst>
                <a:tab pos="914400" algn="l"/>
                <a:tab pos="5486400" algn="r"/>
                <a:tab pos="6400800" algn="r"/>
              </a:tabLst>
              <a:defRPr/>
            </a:pPr>
            <a:r>
              <a:rPr lang="en-US" sz="2400" kern="1200" dirty="0">
                <a:solidFill>
                  <a:srgbClr val="800000"/>
                </a:solidFill>
                <a:effectLst/>
                <a:latin typeface="Liberation Sans" panose="020B0604020202020204" pitchFamily="34" charset="0"/>
              </a:rPr>
              <a:t>Journal entry for credit sale of $100?</a:t>
            </a:r>
          </a:p>
          <a:p>
            <a:pPr>
              <a:lnSpc>
                <a:spcPct val="105000"/>
              </a:lnSpc>
              <a:buFont typeface="Wingdings" pitchFamily="2" charset="2"/>
              <a:buNone/>
              <a:tabLst>
                <a:tab pos="914400" algn="l"/>
                <a:tab pos="5486400" algn="r"/>
                <a:tab pos="6400800" algn="r"/>
              </a:tabLst>
              <a:defRPr/>
            </a:pPr>
            <a:r>
              <a:rPr lang="en-US" sz="2300" b="0" dirty="0" smtClean="0">
                <a:effectLst/>
                <a:latin typeface="Liberation Sans" panose="020B0604020202020204" pitchFamily="34" charset="0"/>
              </a:rPr>
              <a:t>	</a:t>
            </a:r>
            <a:r>
              <a:rPr lang="en-US" sz="2200" b="0" dirty="0" smtClean="0">
                <a:effectLst/>
                <a:latin typeface="Liberation Sans" panose="020B0604020202020204" pitchFamily="34" charset="0"/>
              </a:rPr>
              <a:t>Accounts Receivable	100	</a:t>
            </a:r>
          </a:p>
          <a:p>
            <a:pPr>
              <a:lnSpc>
                <a:spcPct val="105000"/>
              </a:lnSpc>
              <a:buFont typeface="Wingdings" pitchFamily="2" charset="2"/>
              <a:buNone/>
              <a:tabLst>
                <a:tab pos="914400" algn="l"/>
                <a:tab pos="5486400" algn="r"/>
                <a:tab pos="6400800" algn="r"/>
              </a:tabLst>
              <a:defRPr/>
            </a:pPr>
            <a:r>
              <a:rPr lang="en-US" sz="2200" b="0" dirty="0" smtClean="0">
                <a:effectLst/>
                <a:latin typeface="Liberation Sans" panose="020B0604020202020204" pitchFamily="34" charset="0"/>
              </a:rPr>
              <a:t>		Sales		 100</a:t>
            </a:r>
          </a:p>
        </p:txBody>
      </p:sp>
      <p:sp>
        <p:nvSpPr>
          <p:cNvPr id="19473"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4"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1947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9476"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77"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3"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4"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0485"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0486"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7"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8"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9"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0"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0491"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0492"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600</a:t>
            </a:r>
          </a:p>
        </p:txBody>
      </p:sp>
      <p:sp>
        <p:nvSpPr>
          <p:cNvPr id="20493"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0494"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0496"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97" name="Rectangle 23"/>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Collected $333 on account?</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Cash	333</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333</a:t>
            </a:r>
          </a:p>
        </p:txBody>
      </p:sp>
      <p:sp>
        <p:nvSpPr>
          <p:cNvPr id="20498" name="Line 24"/>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9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0500"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501"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150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151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151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1516"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1517"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151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152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1" name="Rectangle 19"/>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Collected $333 on account?</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Cash	333</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333</a:t>
            </a:r>
          </a:p>
        </p:txBody>
      </p:sp>
      <p:sp>
        <p:nvSpPr>
          <p:cNvPr id="21522"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3"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152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1525"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26"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1"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2"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2533"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2534"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5"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6"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7"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8"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2539"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2540"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2541"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25      End.       </a:t>
            </a:r>
          </a:p>
        </p:txBody>
      </p:sp>
      <p:sp>
        <p:nvSpPr>
          <p:cNvPr id="22542"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543" name="Rectangle 18"/>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2545" name="Line 2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46" name="Rectangle 25"/>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1" dirty="0">
                <a:solidFill>
                  <a:srgbClr val="800000"/>
                </a:solidFill>
                <a:latin typeface="Liberation Sans" panose="020B0604020202020204" pitchFamily="34" charset="0"/>
              </a:rPr>
              <a:t>Adjustment of $15 for estimated bad debts?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Bad Debt Expense	15</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Allowance for Doubtful Accounts		15</a:t>
            </a:r>
          </a:p>
        </p:txBody>
      </p:sp>
      <p:sp>
        <p:nvSpPr>
          <p:cNvPr id="22547" name="Line 26"/>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4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2549"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50"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355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355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356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3564"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3565"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40      End.       </a:t>
            </a:r>
          </a:p>
        </p:txBody>
      </p:sp>
      <p:sp>
        <p:nvSpPr>
          <p:cNvPr id="2356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356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569"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0" name="Rectangle 20"/>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Adjustment of $15 for estimated bad debts? </a:t>
            </a:r>
          </a:p>
          <a:p>
            <a:pPr algn="l">
              <a:lnSpc>
                <a:spcPct val="105000"/>
              </a:lnSpc>
              <a:spcBef>
                <a:spcPct val="20000"/>
              </a:spcBef>
              <a:buClr>
                <a:schemeClr val="accent2"/>
              </a:buClr>
              <a:buSzPct val="75000"/>
              <a:buFont typeface="Wingdings" pitchFamily="2" charset="2"/>
              <a:buNone/>
            </a:pPr>
            <a:r>
              <a:rPr lang="en-US" altLang="en-US" sz="2300" b="1" dirty="0">
                <a:solidFill>
                  <a:srgbClr val="800000"/>
                </a:solidFill>
                <a:latin typeface="Liberation Sans" panose="020B0604020202020204" pitchFamily="34" charset="0"/>
              </a:rPr>
              <a:t>	</a:t>
            </a:r>
            <a:r>
              <a:rPr lang="en-US" altLang="en-US" sz="2200" dirty="0">
                <a:latin typeface="Liberation Sans" panose="020B0604020202020204" pitchFamily="34" charset="0"/>
              </a:rPr>
              <a:t>Bad Debt Expense	15</a:t>
            </a:r>
          </a:p>
          <a:p>
            <a:pPr algn="l">
              <a:lnSpc>
                <a:spcPct val="105000"/>
              </a:lnSpc>
              <a:spcBef>
                <a:spcPct val="20000"/>
              </a:spcBef>
              <a:buClr>
                <a:schemeClr val="accent2"/>
              </a:buClr>
              <a:buSzPct val="75000"/>
              <a:buFont typeface="Wingdings" pitchFamily="2" charset="2"/>
              <a:buNone/>
            </a:pPr>
            <a:r>
              <a:rPr lang="en-US" altLang="en-US" sz="2200" dirty="0">
                <a:latin typeface="Liberation Sans" panose="020B0604020202020204" pitchFamily="34" charset="0"/>
              </a:rPr>
              <a:t>		Allowance for Doubtful Accounts		15</a:t>
            </a:r>
          </a:p>
        </p:txBody>
      </p:sp>
      <p:sp>
        <p:nvSpPr>
          <p:cNvPr id="23571"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2"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357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3574"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75"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0"/>
          <p:cNvSpPr>
            <a:spLocks noChangeArrowheads="1"/>
          </p:cNvSpPr>
          <p:nvPr/>
        </p:nvSpPr>
        <p:spPr bwMode="auto">
          <a:xfrm>
            <a:off x="73152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3" name="Rectangle 17"/>
          <p:cNvSpPr>
            <a:spLocks noChangeArrowheads="1"/>
          </p:cNvSpPr>
          <p:nvPr/>
        </p:nvSpPr>
        <p:spPr bwMode="auto">
          <a:xfrm>
            <a:off x="44196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4" name="Rectangle 5"/>
          <p:cNvSpPr>
            <a:spLocks noChangeArrowheads="1"/>
          </p:cNvSpPr>
          <p:nvPr/>
        </p:nvSpPr>
        <p:spPr bwMode="auto">
          <a:xfrm>
            <a:off x="1524000" y="2362200"/>
            <a:ext cx="304800" cy="4572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5" name="Rectangle 7"/>
          <p:cNvSpPr>
            <a:spLocks noChangeArrowheads="1"/>
          </p:cNvSpPr>
          <p:nvPr/>
        </p:nvSpPr>
        <p:spPr bwMode="auto">
          <a:xfrm>
            <a:off x="533400" y="1447800"/>
            <a:ext cx="8153400" cy="962025"/>
          </a:xfrm>
          <a:prstGeom prst="rect">
            <a:avLst/>
          </a:prstGeom>
          <a:solidFill>
            <a:schemeClr val="bg1"/>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b="1" dirty="0">
                <a:latin typeface="Liberation Sans" panose="020B0604020202020204" pitchFamily="34" charset="0"/>
              </a:rPr>
              <a:t>Amounts due from </a:t>
            </a:r>
            <a:r>
              <a:rPr lang="en-US" altLang="en-US" sz="2300" dirty="0">
                <a:latin typeface="Liberation Sans" panose="020B0604020202020204" pitchFamily="34" charset="0"/>
              </a:rPr>
              <a:t>individuals and other companies that are expected to be collected in cash.</a:t>
            </a:r>
          </a:p>
        </p:txBody>
      </p:sp>
      <p:sp>
        <p:nvSpPr>
          <p:cNvPr id="5126" name="Rectangle 8"/>
          <p:cNvSpPr>
            <a:spLocks noChangeArrowheads="1"/>
          </p:cNvSpPr>
          <p:nvPr/>
        </p:nvSpPr>
        <p:spPr bwMode="auto">
          <a:xfrm>
            <a:off x="304800"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Amounts owed by customers on account that result from the sale of goods and services.</a:t>
            </a:r>
          </a:p>
        </p:txBody>
      </p:sp>
      <p:sp>
        <p:nvSpPr>
          <p:cNvPr id="679945" name="Text Box 9" descr="Recycled paper"/>
          <p:cNvSpPr txBox="1">
            <a:spLocks noChangeArrowheads="1"/>
          </p:cNvSpPr>
          <p:nvPr/>
        </p:nvSpPr>
        <p:spPr bwMode="auto">
          <a:xfrm>
            <a:off x="533400" y="5181600"/>
            <a:ext cx="2209800" cy="80010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defPPr>
              <a:defRPr lang="en-US"/>
            </a:defPPr>
            <a:lvl1pPr>
              <a:spcBef>
                <a:spcPct val="50000"/>
              </a:spcBef>
              <a:defRPr sz="2300" b="1">
                <a:effectLst>
                  <a:outerShdw blurRad="38100" dist="38100" dir="2700000" algn="tl">
                    <a:srgbClr val="C0C0C0"/>
                  </a:outerShdw>
                </a:effectLst>
                <a:latin typeface="Arial" charset="0"/>
              </a:defRPr>
            </a:lvl1pPr>
          </a:lstStyle>
          <a:p>
            <a:pPr>
              <a:defRPr/>
            </a:pPr>
            <a:r>
              <a:rPr lang="en-US" dirty="0">
                <a:latin typeface="Liberation Sans" panose="020B0604020202020204" pitchFamily="34" charset="0"/>
              </a:rPr>
              <a:t>Accounts Receivable</a:t>
            </a:r>
          </a:p>
        </p:txBody>
      </p:sp>
      <p:sp>
        <p:nvSpPr>
          <p:cNvPr id="5128" name="Rectangle 15"/>
          <p:cNvSpPr>
            <a:spLocks noChangeArrowheads="1"/>
          </p:cNvSpPr>
          <p:nvPr/>
        </p:nvSpPr>
        <p:spPr bwMode="auto">
          <a:xfrm>
            <a:off x="3228975"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Written promise for amounts to be received. Normally requires the collection of interest.</a:t>
            </a:r>
          </a:p>
        </p:txBody>
      </p:sp>
      <p:sp>
        <p:nvSpPr>
          <p:cNvPr id="5129" name="Rectangle 16"/>
          <p:cNvSpPr>
            <a:spLocks noChangeArrowheads="1"/>
          </p:cNvSpPr>
          <p:nvPr/>
        </p:nvSpPr>
        <p:spPr bwMode="auto">
          <a:xfrm>
            <a:off x="6124575" y="2819400"/>
            <a:ext cx="2714625" cy="3429000"/>
          </a:xfrm>
          <a:prstGeom prst="rect">
            <a:avLst/>
          </a:prstGeom>
          <a:solidFill>
            <a:schemeClr val="bg1"/>
          </a:solidFill>
          <a:ln w="57150" cmpd="thickThin"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13716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100" dirty="0">
                <a:latin typeface="Liberation Sans" panose="020B0604020202020204" pitchFamily="34" charset="0"/>
              </a:rPr>
              <a:t>Nontrade receivables such as interest, loans to officers, advances to employees, and income taxes.</a:t>
            </a:r>
          </a:p>
        </p:txBody>
      </p:sp>
      <p:sp>
        <p:nvSpPr>
          <p:cNvPr id="679954" name="Text Box 18" descr="Recycled paper"/>
          <p:cNvSpPr txBox="1">
            <a:spLocks noChangeArrowheads="1"/>
          </p:cNvSpPr>
          <p:nvPr/>
        </p:nvSpPr>
        <p:spPr bwMode="auto">
          <a:xfrm>
            <a:off x="3505200" y="5181600"/>
            <a:ext cx="2209800" cy="8064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300" b="1" dirty="0">
                <a:effectLst>
                  <a:outerShdw blurRad="38100" dist="38100" dir="2700000" algn="tl">
                    <a:srgbClr val="C0C0C0"/>
                  </a:outerShdw>
                </a:effectLst>
                <a:latin typeface="Liberation Sans" panose="020B0604020202020204" pitchFamily="34" charset="0"/>
              </a:rPr>
              <a:t>Notes Receivable</a:t>
            </a:r>
          </a:p>
        </p:txBody>
      </p:sp>
      <p:sp>
        <p:nvSpPr>
          <p:cNvPr id="679955" name="Text Box 19" descr="Recycled paper"/>
          <p:cNvSpPr txBox="1">
            <a:spLocks noChangeArrowheads="1"/>
          </p:cNvSpPr>
          <p:nvPr/>
        </p:nvSpPr>
        <p:spPr bwMode="auto">
          <a:xfrm>
            <a:off x="6400800" y="5181600"/>
            <a:ext cx="2209800" cy="806450"/>
          </a:xfrm>
          <a:prstGeom prst="rect">
            <a:avLst/>
          </a:prstGeom>
          <a:blipFill dpi="0" rotWithShape="0">
            <a:blip r:embed="rId3"/>
            <a:srcRect/>
            <a:tile tx="0" ty="0" sx="100000" sy="100000" flip="none" algn="tl"/>
          </a:blip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2300" b="1" dirty="0">
                <a:effectLst>
                  <a:outerShdw blurRad="38100" dist="38100" dir="2700000" algn="tl">
                    <a:srgbClr val="C0C0C0"/>
                  </a:outerShdw>
                </a:effectLst>
                <a:latin typeface="Liberation Sans" panose="020B0604020202020204" pitchFamily="34" charset="0"/>
              </a:rPr>
              <a:t>Other Receivables</a:t>
            </a:r>
          </a:p>
        </p:txBody>
      </p:sp>
      <p:sp>
        <p:nvSpPr>
          <p:cNvPr id="513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
        <p:nvSpPr>
          <p:cNvPr id="15" name="Rectangle 14"/>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6"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Explain </a:t>
            </a:r>
            <a:r>
              <a:rPr lang="en-US" b="1" dirty="0">
                <a:solidFill>
                  <a:schemeClr val="bg1"/>
                </a:solidFill>
                <a:latin typeface="Liberation Sans" panose="020B0604020202020204" pitchFamily="34" charset="0"/>
              </a:rPr>
              <a:t>how companies recognize accounts receivable.</a:t>
            </a:r>
          </a:p>
        </p:txBody>
      </p:sp>
      <p:sp>
        <p:nvSpPr>
          <p:cNvPr id="17" name="Oval 16"/>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45"/>
                                        </p:tgtEl>
                                        <p:attrNameLst>
                                          <p:attrName>style.visibility</p:attrName>
                                        </p:attrNameLst>
                                      </p:cBhvr>
                                      <p:to>
                                        <p:strVal val="visible"/>
                                      </p:to>
                                    </p:set>
                                    <p:animEffect transition="in" filter="wipe(up)">
                                      <p:cBhvr>
                                        <p:cTn id="7" dur="500"/>
                                        <p:tgtEl>
                                          <p:spTgt spid="679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9954"/>
                                        </p:tgtEl>
                                        <p:attrNameLst>
                                          <p:attrName>style.visibility</p:attrName>
                                        </p:attrNameLst>
                                      </p:cBhvr>
                                      <p:to>
                                        <p:strVal val="visible"/>
                                      </p:to>
                                    </p:set>
                                    <p:animEffect transition="in" filter="wipe(up)">
                                      <p:cBhvr>
                                        <p:cTn id="12" dur="500"/>
                                        <p:tgtEl>
                                          <p:spTgt spid="6799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9955"/>
                                        </p:tgtEl>
                                        <p:attrNameLst>
                                          <p:attrName>style.visibility</p:attrName>
                                        </p:attrNameLst>
                                      </p:cBhvr>
                                      <p:to>
                                        <p:strVal val="visible"/>
                                      </p:to>
                                    </p:set>
                                    <p:animEffect transition="in" filter="wipe(up)">
                                      <p:cBhvr>
                                        <p:cTn id="17" dur="500"/>
                                        <p:tgtEl>
                                          <p:spTgt spid="67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animBg="1" autoUpdateAnimBg="0"/>
      <p:bldP spid="679954" grpId="0" animBg="1" autoUpdateAnimBg="0"/>
      <p:bldP spid="67995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79"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0"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4581"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4582"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3"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4"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5"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6"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4587"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4588" name="Rectangle 15"/>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267</a:t>
            </a:r>
          </a:p>
        </p:txBody>
      </p:sp>
      <p:sp>
        <p:nvSpPr>
          <p:cNvPr id="24589" name="Rectangle 16"/>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40      End.       </a:t>
            </a:r>
          </a:p>
        </p:txBody>
      </p:sp>
      <p:sp>
        <p:nvSpPr>
          <p:cNvPr id="24590" name="Rectangle 17"/>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4591" name="Rectangle 18"/>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4592" name="Rectangle 19"/>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59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95" name="Rectangle 26"/>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Write-off of uncollectible accounts for $10?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Allowance for Doubtful Accounts	10</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10</a:t>
            </a:r>
          </a:p>
        </p:txBody>
      </p:sp>
      <p:sp>
        <p:nvSpPr>
          <p:cNvPr id="24596" name="Line 27"/>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4598"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99"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560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560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561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5612" name="Rectangle 14"/>
          <p:cNvSpPr>
            <a:spLocks noChangeArrowheads="1"/>
          </p:cNvSpPr>
          <p:nvPr/>
        </p:nvSpPr>
        <p:spPr bwMode="auto">
          <a:xfrm>
            <a:off x="4587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End.       257</a:t>
            </a:r>
          </a:p>
        </p:txBody>
      </p:sp>
      <p:sp>
        <p:nvSpPr>
          <p:cNvPr id="25613" name="Rectangle 15"/>
          <p:cNvSpPr>
            <a:spLocks noChangeArrowheads="1"/>
          </p:cNvSpPr>
          <p:nvPr/>
        </p:nvSpPr>
        <p:spPr bwMode="auto">
          <a:xfrm>
            <a:off x="6630988" y="5478463"/>
            <a:ext cx="1978025"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nchor="ct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ts val="1800"/>
              </a:spcBef>
            </a:pPr>
            <a:r>
              <a:rPr lang="en-US" altLang="en-US" sz="2300" b="1" dirty="0">
                <a:latin typeface="Liberation Sans" panose="020B0604020202020204" pitchFamily="34" charset="0"/>
              </a:rPr>
              <a:t>   30      End.       </a:t>
            </a:r>
          </a:p>
        </p:txBody>
      </p:sp>
      <p:sp>
        <p:nvSpPr>
          <p:cNvPr id="2561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561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5616"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5618"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19" name="Rectangle 21"/>
          <p:cNvSpPr>
            <a:spLocks noChangeArrowheads="1"/>
          </p:cNvSpPr>
          <p:nvPr/>
        </p:nvSpPr>
        <p:spPr bwMode="auto">
          <a:xfrm>
            <a:off x="533400" y="11430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05000"/>
              </a:lnSpc>
              <a:spcBef>
                <a:spcPct val="20000"/>
              </a:spcBef>
              <a:buClr>
                <a:schemeClr val="accent2"/>
              </a:buClr>
              <a:buSzPct val="75000"/>
            </a:pPr>
            <a:r>
              <a:rPr lang="en-US" altLang="en-US" b="1" dirty="0">
                <a:solidFill>
                  <a:srgbClr val="800000"/>
                </a:solidFill>
                <a:latin typeface="Liberation Sans" panose="020B0604020202020204" pitchFamily="34" charset="0"/>
              </a:rPr>
              <a:t>Write-off of uncollectible accounts for $10? </a:t>
            </a:r>
          </a:p>
          <a:p>
            <a:pPr algn="l">
              <a:lnSpc>
                <a:spcPct val="105000"/>
              </a:lnSpc>
              <a:spcBef>
                <a:spcPct val="20000"/>
              </a:spcBef>
              <a:buClr>
                <a:schemeClr val="accent2"/>
              </a:buClr>
              <a:buSzPct val="75000"/>
              <a:buFont typeface="Wingdings" pitchFamily="2" charset="2"/>
              <a:buNone/>
            </a:pPr>
            <a:r>
              <a:rPr lang="en-US" altLang="en-US" sz="2300" dirty="0">
                <a:solidFill>
                  <a:schemeClr val="bg2"/>
                </a:solidFill>
                <a:latin typeface="Liberation Sans" panose="020B0604020202020204" pitchFamily="34" charset="0"/>
              </a:rPr>
              <a:t>	</a:t>
            </a:r>
            <a:r>
              <a:rPr lang="en-US" altLang="en-US" sz="2200" dirty="0">
                <a:solidFill>
                  <a:schemeClr val="bg2"/>
                </a:solidFill>
                <a:latin typeface="Liberation Sans" panose="020B0604020202020204" pitchFamily="34" charset="0"/>
              </a:rPr>
              <a:t>Allowance for Doubtful Accounts	10</a:t>
            </a:r>
          </a:p>
          <a:p>
            <a:pPr algn="l">
              <a:lnSpc>
                <a:spcPct val="105000"/>
              </a:lnSpc>
              <a:spcBef>
                <a:spcPct val="20000"/>
              </a:spcBef>
              <a:buClr>
                <a:schemeClr val="accent2"/>
              </a:buClr>
              <a:buSzPct val="75000"/>
              <a:buFont typeface="Wingdings" pitchFamily="2" charset="2"/>
              <a:buNone/>
            </a:pPr>
            <a:r>
              <a:rPr lang="en-US" altLang="en-US" sz="2200" dirty="0">
                <a:solidFill>
                  <a:schemeClr val="bg2"/>
                </a:solidFill>
                <a:latin typeface="Liberation Sans" panose="020B0604020202020204" pitchFamily="34" charset="0"/>
              </a:rPr>
              <a:t>		Accounts Receivable		10</a:t>
            </a:r>
          </a:p>
        </p:txBody>
      </p:sp>
      <p:sp>
        <p:nvSpPr>
          <p:cNvPr id="25620"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21"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W/O      10</a:t>
            </a:r>
          </a:p>
        </p:txBody>
      </p:sp>
      <p:sp>
        <p:nvSpPr>
          <p:cNvPr id="25622"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10     W/O       </a:t>
            </a:r>
          </a:p>
        </p:txBody>
      </p:sp>
      <p:sp>
        <p:nvSpPr>
          <p:cNvPr id="2562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25624" name="Line 5"/>
          <p:cNvSpPr>
            <a:spLocks noChangeShapeType="1"/>
          </p:cNvSpPr>
          <p:nvPr/>
        </p:nvSpPr>
        <p:spPr bwMode="auto">
          <a:xfrm>
            <a:off x="25146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25" name="Line 5"/>
          <p:cNvSpPr>
            <a:spLocks noChangeShapeType="1"/>
          </p:cNvSpPr>
          <p:nvPr/>
        </p:nvSpPr>
        <p:spPr bwMode="auto">
          <a:xfrm>
            <a:off x="6553200" y="3582988"/>
            <a:ext cx="0" cy="2436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428196120"/>
              </p:ext>
            </p:extLst>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26733" name="Worksheet" r:id="rId5" imgW="4467203" imgH="1704900" progId="Excel.Sheet.8">
                  <p:embed/>
                </p:oleObj>
              </mc:Choice>
              <mc:Fallback>
                <p:oleObj name="Worksheet" r:id="rId5" imgW="4467203" imgH="17049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2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286000"/>
            <a:ext cx="8001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that Warden Co. writes off M. E. Doran’s $200 balance as uncollectible on December 12.  Warden’s entry is:</a:t>
            </a:r>
          </a:p>
        </p:txBody>
      </p:sp>
      <p:sp>
        <p:nvSpPr>
          <p:cNvPr id="820227" name="Text Box 3"/>
          <p:cNvSpPr txBox="1">
            <a:spLocks noChangeArrowheads="1"/>
          </p:cNvSpPr>
          <p:nvPr/>
        </p:nvSpPr>
        <p:spPr bwMode="auto">
          <a:xfrm>
            <a:off x="990600" y="3733800"/>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tabLst>
                <a:tab pos="6007100" algn="r"/>
              </a:tabLst>
            </a:pPr>
            <a:r>
              <a:rPr lang="en-US" altLang="en-US" sz="2200" dirty="0" smtClean="0">
                <a:latin typeface="Liberation Sans" panose="020B0604020202020204" pitchFamily="34" charset="0"/>
                <a:cs typeface="Arial" charset="0"/>
              </a:rPr>
              <a:t>Bad Debt Expense</a:t>
            </a:r>
            <a:r>
              <a:rPr lang="en-US" altLang="en-US" sz="2200" dirty="0">
                <a:latin typeface="Liberation Sans" panose="020B0604020202020204" pitchFamily="34" charset="0"/>
                <a:cs typeface="Arial" charset="0"/>
              </a:rPr>
              <a:t>	200</a:t>
            </a:r>
          </a:p>
        </p:txBody>
      </p:sp>
      <p:sp>
        <p:nvSpPr>
          <p:cNvPr id="820228" name="Text Box 4"/>
          <p:cNvSpPr txBox="1">
            <a:spLocks noChangeArrowheads="1"/>
          </p:cNvSpPr>
          <p:nvPr/>
        </p:nvSpPr>
        <p:spPr bwMode="auto">
          <a:xfrm>
            <a:off x="990600" y="4267200"/>
            <a:ext cx="7620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72300" algn="r"/>
              </a:tabLst>
              <a:defRPr sz="2400">
                <a:solidFill>
                  <a:schemeClr val="tx1"/>
                </a:solidFill>
                <a:latin typeface="Comic Sans MS" pitchFamily="66" charset="0"/>
              </a:defRPr>
            </a:lvl1pPr>
            <a:lvl2pPr marL="742950" indent="-285750">
              <a:tabLst>
                <a:tab pos="4862513" algn="r"/>
                <a:tab pos="6972300" algn="r"/>
              </a:tabLst>
              <a:defRPr sz="2400">
                <a:solidFill>
                  <a:schemeClr val="tx1"/>
                </a:solidFill>
                <a:latin typeface="Comic Sans MS" pitchFamily="66" charset="0"/>
              </a:defRPr>
            </a:lvl2pPr>
            <a:lvl3pPr marL="1143000" indent="-228600">
              <a:tabLst>
                <a:tab pos="4862513" algn="r"/>
                <a:tab pos="6972300" algn="r"/>
              </a:tabLst>
              <a:defRPr sz="2400">
                <a:solidFill>
                  <a:schemeClr val="tx1"/>
                </a:solidFill>
                <a:latin typeface="Comic Sans MS" pitchFamily="66" charset="0"/>
              </a:defRPr>
            </a:lvl3pPr>
            <a:lvl4pPr marL="1600200" indent="-228600">
              <a:tabLst>
                <a:tab pos="4862513" algn="r"/>
                <a:tab pos="6972300" algn="r"/>
              </a:tabLst>
              <a:defRPr sz="2400">
                <a:solidFill>
                  <a:schemeClr val="tx1"/>
                </a:solidFill>
                <a:latin typeface="Comic Sans MS" pitchFamily="66" charset="0"/>
              </a:defRPr>
            </a:lvl4pPr>
            <a:lvl5pPr marL="2057400" indent="-228600">
              <a:tabLst>
                <a:tab pos="4862513"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972300" algn="r"/>
              </a:tabLst>
              <a:defRPr sz="2400">
                <a:solidFill>
                  <a:schemeClr val="tx1"/>
                </a:solidFill>
                <a:latin typeface="Comic Sans MS" pitchFamily="66" charset="0"/>
              </a:defRPr>
            </a:lvl9pPr>
          </a:lstStyle>
          <a:p>
            <a:pPr algn="l">
              <a:spcBef>
                <a:spcPct val="50000"/>
              </a:spcBef>
              <a:tabLst>
                <a:tab pos="4862513" algn="r"/>
                <a:tab pos="7142163" algn="r"/>
              </a:tabLst>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sz="2200" dirty="0" smtClean="0">
                <a:latin typeface="Liberation Sans" panose="020B0604020202020204" pitchFamily="34" charset="0"/>
                <a:cs typeface="Arial" charset="0"/>
              </a:rPr>
              <a:t>—M</a:t>
            </a:r>
            <a:r>
              <a:rPr lang="en-US" sz="2200" dirty="0">
                <a:latin typeface="Liberation Sans" panose="020B0604020202020204" pitchFamily="34" charset="0"/>
                <a:cs typeface="Arial" charset="0"/>
              </a:rPr>
              <a:t>. E. Doran</a:t>
            </a:r>
            <a:r>
              <a:rPr lang="en-US" altLang="en-US" sz="2200" dirty="0">
                <a:latin typeface="Liberation Sans" panose="020B0604020202020204" pitchFamily="34" charset="0"/>
                <a:cs typeface="Arial" charset="0"/>
              </a:rPr>
              <a:t>		200</a:t>
            </a:r>
          </a:p>
        </p:txBody>
      </p:sp>
      <p:sp>
        <p:nvSpPr>
          <p:cNvPr id="27653" name="Text Box 11"/>
          <p:cNvSpPr txBox="1">
            <a:spLocks noChangeArrowheads="1"/>
          </p:cNvSpPr>
          <p:nvPr/>
        </p:nvSpPr>
        <p:spPr bwMode="auto">
          <a:xfrm>
            <a:off x="533400" y="1295400"/>
            <a:ext cx="8458200" cy="93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DIRECT WRITE-OFF METHOD FOR UNCOLLECTIBLE ACCOUNTS</a:t>
            </a:r>
            <a:endParaRPr lang="en-US" altLang="en-US" sz="2600" b="1" dirty="0">
              <a:latin typeface="Liberation Sans" panose="020B0604020202020204" pitchFamily="34" charset="0"/>
            </a:endParaRPr>
          </a:p>
        </p:txBody>
      </p:sp>
      <p:sp>
        <p:nvSpPr>
          <p:cNvPr id="27655"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6" name="Rectangle 16"/>
          <p:cNvSpPr>
            <a:spLocks noChangeArrowheads="1"/>
          </p:cNvSpPr>
          <p:nvPr/>
        </p:nvSpPr>
        <p:spPr bwMode="auto">
          <a:xfrm>
            <a:off x="1371600" y="4953000"/>
            <a:ext cx="6324600" cy="1600200"/>
          </a:xfrm>
          <a:prstGeom prst="rect">
            <a:avLst/>
          </a:prstGeom>
          <a:solidFill>
            <a:srgbClr val="FCF6D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91440" rIns="90488" bIns="4445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pPr>
            <a:r>
              <a:rPr lang="en-US" altLang="en-US" sz="1900" b="1" dirty="0">
                <a:solidFill>
                  <a:schemeClr val="bg2"/>
                </a:solidFill>
                <a:latin typeface="Liberation Sans" panose="020B0604020202020204" pitchFamily="34" charset="0"/>
              </a:rPr>
              <a:t>Theoretically undesirable:</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No matching.</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Receivable not stated at cash realizable value.</a:t>
            </a:r>
          </a:p>
          <a:p>
            <a:pPr lvl="1" algn="l">
              <a:lnSpc>
                <a:spcPct val="105000"/>
              </a:lnSpc>
              <a:spcBef>
                <a:spcPct val="30000"/>
              </a:spcBef>
              <a:buClr>
                <a:srgbClr val="800000"/>
              </a:buClr>
              <a:buSzPct val="80000"/>
              <a:buFont typeface="Wingdings" pitchFamily="2" charset="2"/>
              <a:buChar char="u"/>
            </a:pPr>
            <a:r>
              <a:rPr lang="en-US" altLang="en-US" sz="1800" dirty="0">
                <a:solidFill>
                  <a:schemeClr val="bg2"/>
                </a:solidFill>
                <a:latin typeface="Liberation Sans" panose="020B0604020202020204" pitchFamily="34" charset="0"/>
              </a:rPr>
              <a:t>Not acceptable for financial reporting.</a:t>
            </a:r>
          </a:p>
        </p:txBody>
      </p:sp>
      <p:sp>
        <p:nvSpPr>
          <p:cNvPr id="2765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sz="3200" b="1" dirty="0" smtClean="0">
                <a:solidFill>
                  <a:schemeClr val="tx2">
                    <a:lumMod val="75000"/>
                  </a:schemeClr>
                </a:solidFill>
                <a:latin typeface="Liberation Sans" panose="020B0604020202020204" pitchFamily="34" charset="0"/>
              </a:rPr>
              <a:t>Valuing Accounts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7"/>
                                        </p:tgtEl>
                                        <p:attrNameLst>
                                          <p:attrName>style.visibility</p:attrName>
                                        </p:attrNameLst>
                                      </p:cBhvr>
                                      <p:to>
                                        <p:strVal val="visible"/>
                                      </p:to>
                                    </p:set>
                                    <p:animEffect transition="in" filter="wipe(left)">
                                      <p:cBhvr>
                                        <p:cTn id="7" dur="500"/>
                                        <p:tgtEl>
                                          <p:spTgt spid="820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8"/>
                                        </p:tgtEl>
                                        <p:attrNameLst>
                                          <p:attrName>style.visibility</p:attrName>
                                        </p:attrNameLst>
                                      </p:cBhvr>
                                      <p:to>
                                        <p:strVal val="visible"/>
                                      </p:to>
                                    </p:set>
                                    <p:animEffect transition="in" filter="wipe(left)">
                                      <p:cBhvr>
                                        <p:cTn id="12" dur="500"/>
                                        <p:tgtEl>
                                          <p:spTgt spid="8202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656"/>
                                        </p:tgtEl>
                                        <p:attrNameLst>
                                          <p:attrName>style.visibility</p:attrName>
                                        </p:attrNameLst>
                                      </p:cBhvr>
                                      <p:to>
                                        <p:strVal val="visible"/>
                                      </p:to>
                                    </p:set>
                                    <p:animEffect transition="in" filter="wipe(left)">
                                      <p:cBhvr>
                                        <p:cTn id="1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autoUpdateAnimBg="0"/>
      <p:bldP spid="820228" grpId="0" autoUpdateAnimBg="0"/>
      <p:bldP spid="276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533400" y="1295400"/>
            <a:ext cx="7620000" cy="93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ALLOWANCE METHOD FOR UNCOLLECTIBLE ACCOUNTS</a:t>
            </a:r>
            <a:endParaRPr lang="en-US" altLang="en-US" sz="2600" b="1" dirty="0">
              <a:latin typeface="Liberation Sans" panose="020B0604020202020204" pitchFamily="34" charset="0"/>
            </a:endParaRPr>
          </a:p>
        </p:txBody>
      </p:sp>
      <p:sp>
        <p:nvSpPr>
          <p:cNvPr id="28675" name="Text Box 4"/>
          <p:cNvSpPr txBox="1">
            <a:spLocks noChangeArrowheads="1"/>
          </p:cNvSpPr>
          <p:nvPr/>
        </p:nvSpPr>
        <p:spPr bwMode="auto">
          <a:xfrm>
            <a:off x="533400" y="2316162"/>
            <a:ext cx="80391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spcAft>
                <a:spcPct val="20000"/>
              </a:spcAft>
              <a:buFontTx/>
              <a:buAutoNum type="arabicPeriod"/>
            </a:pPr>
            <a:r>
              <a:rPr lang="en-US" altLang="en-US" sz="2200" dirty="0">
                <a:latin typeface="Liberation Sans" panose="020B0604020202020204" pitchFamily="34" charset="0"/>
              </a:rPr>
              <a:t>Companies </a:t>
            </a:r>
            <a:r>
              <a:rPr lang="en-US" altLang="en-US" sz="2200" b="1" dirty="0">
                <a:latin typeface="Liberation Sans" panose="020B0604020202020204" pitchFamily="34" charset="0"/>
              </a:rPr>
              <a:t>estimate </a:t>
            </a:r>
            <a:r>
              <a:rPr lang="en-US" altLang="en-US" sz="2200" dirty="0">
                <a:latin typeface="Liberation Sans" panose="020B0604020202020204" pitchFamily="34" charset="0"/>
              </a:rPr>
              <a:t>uncollectible accounts receivable. </a:t>
            </a:r>
          </a:p>
          <a:p>
            <a:pPr algn="l">
              <a:lnSpc>
                <a:spcPct val="120000"/>
              </a:lnSpc>
              <a:spcBef>
                <a:spcPct val="50000"/>
              </a:spcBef>
              <a:spcAft>
                <a:spcPct val="20000"/>
              </a:spcAft>
              <a:buFontTx/>
              <a:buAutoNum type="arabicPeriod"/>
            </a:pP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smtClean="0">
                <a:latin typeface="Liberation Sans" panose="020B0604020202020204" pitchFamily="34" charset="0"/>
              </a:rPr>
              <a:t>Bad Debt Expense</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 contra-asset account).</a:t>
            </a:r>
          </a:p>
          <a:p>
            <a:pPr algn="l">
              <a:lnSpc>
                <a:spcPct val="120000"/>
              </a:lnSpc>
              <a:spcBef>
                <a:spcPct val="50000"/>
              </a:spcBef>
              <a:spcAft>
                <a:spcPct val="20000"/>
              </a:spcAft>
              <a:buFontTx/>
              <a:buAutoNum type="arabicPeriod"/>
            </a:pPr>
            <a:r>
              <a:rPr lang="en-US" altLang="en-US" sz="2200" dirty="0">
                <a:latin typeface="Liberation Sans" panose="020B0604020202020204" pitchFamily="34" charset="0"/>
              </a:rPr>
              <a:t>Companies </a:t>
            </a: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Accounts Receivable</a:t>
            </a:r>
            <a:r>
              <a:rPr lang="en-US" altLang="en-US" sz="2200" dirty="0">
                <a:latin typeface="Liberation Sans" panose="020B0604020202020204" pitchFamily="34" charset="0"/>
              </a:rPr>
              <a:t> at the time the specific account is </a:t>
            </a:r>
            <a:r>
              <a:rPr lang="en-US" altLang="en-US" sz="2200" b="1" dirty="0">
                <a:latin typeface="Liberation Sans" panose="020B0604020202020204" pitchFamily="34" charset="0"/>
              </a:rPr>
              <a:t>written off</a:t>
            </a:r>
            <a:r>
              <a:rPr lang="en-US" altLang="en-US" sz="2200" dirty="0">
                <a:latin typeface="Liberation Sans" panose="020B0604020202020204" pitchFamily="34" charset="0"/>
              </a:rPr>
              <a:t> as uncollectible.</a:t>
            </a:r>
          </a:p>
        </p:txBody>
      </p:sp>
      <p:sp>
        <p:nvSpPr>
          <p:cNvPr id="2867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Accounts Receivable</a:t>
            </a:r>
          </a:p>
        </p:txBody>
      </p:sp>
      <p:sp>
        <p:nvSpPr>
          <p:cNvPr id="2867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1905000"/>
            <a:ext cx="7924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Hampson Furniture has credit sales of $1,200,000 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of which $200,000 remains uncollected at December 31.  The credit manager estimates that $12,000 of these sales will prove uncollectible.</a:t>
            </a:r>
          </a:p>
        </p:txBody>
      </p:sp>
      <p:sp>
        <p:nvSpPr>
          <p:cNvPr id="705548" name="Text Box 12"/>
          <p:cNvSpPr txBox="1">
            <a:spLocks noChangeArrowheads="1"/>
          </p:cNvSpPr>
          <p:nvPr/>
        </p:nvSpPr>
        <p:spPr bwMode="auto">
          <a:xfrm>
            <a:off x="1752600" y="3916363"/>
            <a:ext cx="6934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Lst>
              <a:defRPr sz="2400">
                <a:solidFill>
                  <a:schemeClr val="tx1"/>
                </a:solidFill>
                <a:latin typeface="Comic Sans MS" pitchFamily="66" charset="0"/>
              </a:defRPr>
            </a:lvl1pPr>
            <a:lvl2pPr marL="742950" indent="-285750">
              <a:tabLst>
                <a:tab pos="5314950" algn="r"/>
              </a:tabLst>
              <a:defRPr sz="2400">
                <a:solidFill>
                  <a:schemeClr val="tx1"/>
                </a:solidFill>
                <a:latin typeface="Comic Sans MS" pitchFamily="66" charset="0"/>
              </a:defRPr>
            </a:lvl2pPr>
            <a:lvl3pPr marL="1143000" indent="-228600">
              <a:tabLst>
                <a:tab pos="5314950" algn="r"/>
              </a:tabLst>
              <a:defRPr sz="2400">
                <a:solidFill>
                  <a:schemeClr val="tx1"/>
                </a:solidFill>
                <a:latin typeface="Comic Sans MS" pitchFamily="66" charset="0"/>
              </a:defRPr>
            </a:lvl3pPr>
            <a:lvl4pPr marL="1600200" indent="-228600">
              <a:tabLst>
                <a:tab pos="5314950" algn="r"/>
              </a:tabLst>
              <a:defRPr sz="2400">
                <a:solidFill>
                  <a:schemeClr val="tx1"/>
                </a:solidFill>
                <a:latin typeface="Comic Sans MS" pitchFamily="66" charset="0"/>
              </a:defRPr>
            </a:lvl4pPr>
            <a:lvl5pPr marL="2057400" indent="-228600">
              <a:tabLst>
                <a:tab pos="53149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149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149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149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14950" algn="r"/>
              </a:tabLst>
              <a:defRPr sz="2400">
                <a:solidFill>
                  <a:schemeClr val="tx1"/>
                </a:solidFill>
                <a:latin typeface="Comic Sans MS" pitchFamily="66" charset="0"/>
              </a:defRPr>
            </a:lvl9pPr>
          </a:lstStyle>
          <a:p>
            <a:pPr algn="l"/>
            <a:r>
              <a:rPr lang="en-US" altLang="en-US" sz="2200" dirty="0" smtClean="0">
                <a:latin typeface="Liberation Sans" panose="020B0604020202020204" pitchFamily="34" charset="0"/>
                <a:cs typeface="Arial" charset="0"/>
              </a:rPr>
              <a:t>Bad Debt Expense</a:t>
            </a:r>
            <a:r>
              <a:rPr lang="en-US" altLang="en-US" sz="2200" dirty="0">
                <a:latin typeface="Liberation Sans" panose="020B0604020202020204" pitchFamily="34" charset="0"/>
                <a:cs typeface="Arial" charset="0"/>
              </a:rPr>
              <a:t>	12,000</a:t>
            </a:r>
          </a:p>
        </p:txBody>
      </p:sp>
      <p:sp>
        <p:nvSpPr>
          <p:cNvPr id="29700" name="Text Box 13"/>
          <p:cNvSpPr txBox="1">
            <a:spLocks noChangeArrowheads="1"/>
          </p:cNvSpPr>
          <p:nvPr/>
        </p:nvSpPr>
        <p:spPr bwMode="auto">
          <a:xfrm>
            <a:off x="533400" y="3916363"/>
            <a:ext cx="1447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Dec. 31</a:t>
            </a:r>
          </a:p>
        </p:txBody>
      </p:sp>
      <p:sp>
        <p:nvSpPr>
          <p:cNvPr id="705550" name="Text Box 14"/>
          <p:cNvSpPr txBox="1">
            <a:spLocks noChangeArrowheads="1"/>
          </p:cNvSpPr>
          <p:nvPr/>
        </p:nvSpPr>
        <p:spPr bwMode="auto">
          <a:xfrm>
            <a:off x="1752600" y="4449763"/>
            <a:ext cx="6934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864100" algn="r"/>
                <a:tab pos="6457950" algn="r"/>
              </a:tabLst>
              <a:defRPr sz="2400">
                <a:solidFill>
                  <a:schemeClr val="tx1"/>
                </a:solidFill>
                <a:latin typeface="Comic Sans MS" pitchFamily="66" charset="0"/>
              </a:defRPr>
            </a:lvl1pPr>
            <a:lvl2pPr marL="742950" indent="-285750">
              <a:tabLst>
                <a:tab pos="4864100" algn="r"/>
                <a:tab pos="6457950" algn="r"/>
              </a:tabLst>
              <a:defRPr sz="2400">
                <a:solidFill>
                  <a:schemeClr val="tx1"/>
                </a:solidFill>
                <a:latin typeface="Comic Sans MS" pitchFamily="66" charset="0"/>
              </a:defRPr>
            </a:lvl2pPr>
            <a:lvl3pPr marL="1143000" indent="-228600">
              <a:tabLst>
                <a:tab pos="4864100" algn="r"/>
                <a:tab pos="6457950" algn="r"/>
              </a:tabLst>
              <a:defRPr sz="2400">
                <a:solidFill>
                  <a:schemeClr val="tx1"/>
                </a:solidFill>
                <a:latin typeface="Comic Sans MS" pitchFamily="66" charset="0"/>
              </a:defRPr>
            </a:lvl3pPr>
            <a:lvl4pPr marL="1600200" indent="-228600">
              <a:tabLst>
                <a:tab pos="4864100" algn="r"/>
                <a:tab pos="6457950" algn="r"/>
              </a:tabLst>
              <a:defRPr sz="2400">
                <a:solidFill>
                  <a:schemeClr val="tx1"/>
                </a:solidFill>
                <a:latin typeface="Comic Sans MS" pitchFamily="66" charset="0"/>
              </a:defRPr>
            </a:lvl4pPr>
            <a:lvl5pPr marL="2057400" indent="-228600">
              <a:tabLst>
                <a:tab pos="4864100" algn="r"/>
                <a:tab pos="64579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45795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Allowance for Doubtful Accounts		12,000</a:t>
            </a:r>
          </a:p>
        </p:txBody>
      </p:sp>
      <p:sp>
        <p:nvSpPr>
          <p:cNvPr id="2970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
        <p:nvSpPr>
          <p:cNvPr id="2970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4" name="Text Box 3"/>
          <p:cNvSpPr txBox="1">
            <a:spLocks noChangeArrowheads="1"/>
          </p:cNvSpPr>
          <p:nvPr/>
        </p:nvSpPr>
        <p:spPr bwMode="auto">
          <a:xfrm>
            <a:off x="533400" y="12954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RECORDING ESTIMATED UNCOLLECTIBLES</a:t>
            </a:r>
            <a:endParaRPr lang="en-US" altLang="en-US" sz="2600" b="1" dirty="0">
              <a:latin typeface="Liberation Sans" panose="020B0604020202020204" pitchFamily="34" charset="0"/>
            </a:endParaRPr>
          </a:p>
        </p:txBody>
      </p:sp>
      <p:sp>
        <p:nvSpPr>
          <p:cNvPr id="2970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5548"/>
                                        </p:tgtEl>
                                        <p:attrNameLst>
                                          <p:attrName>style.visibility</p:attrName>
                                        </p:attrNameLst>
                                      </p:cBhvr>
                                      <p:to>
                                        <p:strVal val="visible"/>
                                      </p:to>
                                    </p:set>
                                    <p:animEffect transition="in" filter="wipe(left)">
                                      <p:cBhvr>
                                        <p:cTn id="7" dur="500"/>
                                        <p:tgtEl>
                                          <p:spTgt spid="705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5550"/>
                                        </p:tgtEl>
                                        <p:attrNameLst>
                                          <p:attrName>style.visibility</p:attrName>
                                        </p:attrNameLst>
                                      </p:cBhvr>
                                      <p:to>
                                        <p:strVal val="visible"/>
                                      </p:to>
                                    </p:set>
                                    <p:animEffect transition="in" filter="wipe(left)">
                                      <p:cBhvr>
                                        <p:cTn id="12" dur="500"/>
                                        <p:tgtEl>
                                          <p:spTgt spid="70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8" grpId="0" autoUpdateAnimBg="0"/>
      <p:bldP spid="7055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2413" y="1957388"/>
            <a:ext cx="8637587" cy="27336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17"/>
          <p:cNvSpPr>
            <a:spLocks noChangeArrowheads="1"/>
          </p:cNvSpPr>
          <p:nvPr/>
        </p:nvSpPr>
        <p:spPr bwMode="auto">
          <a:xfrm>
            <a:off x="228600" y="1143000"/>
            <a:ext cx="2514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400" b="1" dirty="0" smtClean="0">
                <a:latin typeface="Liberation Sans" panose="020B0604020202020204" pitchFamily="34" charset="0"/>
              </a:rPr>
              <a:t>Illustration 9-3</a:t>
            </a:r>
            <a:endParaRPr lang="en-US" altLang="en-US" sz="1400" b="1" dirty="0">
              <a:latin typeface="Liberation Sans" panose="020B0604020202020204" pitchFamily="34" charset="0"/>
            </a:endParaRPr>
          </a:p>
          <a:p>
            <a:pPr algn="l"/>
            <a:r>
              <a:rPr lang="en-US" altLang="en-US" sz="1400" dirty="0">
                <a:latin typeface="Liberation Sans" panose="020B0604020202020204" pitchFamily="34" charset="0"/>
              </a:rPr>
              <a:t>Presentation of allowance</a:t>
            </a:r>
          </a:p>
          <a:p>
            <a:pPr algn="l"/>
            <a:r>
              <a:rPr lang="en-US" altLang="en-US" sz="1400" dirty="0">
                <a:latin typeface="Liberation Sans" panose="020B0604020202020204" pitchFamily="34" charset="0"/>
              </a:rPr>
              <a:t>for doubtful accounts</a:t>
            </a:r>
          </a:p>
        </p:txBody>
      </p:sp>
      <p:sp>
        <p:nvSpPr>
          <p:cNvPr id="30725"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381000" y="4929188"/>
            <a:ext cx="8382000" cy="793750"/>
          </a:xfrm>
          <a:prstGeom prst="rect">
            <a:avLst/>
          </a:prstGeom>
        </p:spPr>
        <p:txBody>
          <a:bodyPr>
            <a:spAutoFit/>
          </a:bodyPr>
          <a:lstStyle/>
          <a:p>
            <a:pPr algn="l">
              <a:lnSpc>
                <a:spcPct val="120000"/>
              </a:lnSpc>
              <a:defRPr/>
            </a:pPr>
            <a:r>
              <a:rPr lang="en-US" sz="1900" dirty="0">
                <a:latin typeface="Liberation Sans" panose="020B0604020202020204" pitchFamily="34" charset="0"/>
              </a:rPr>
              <a:t>The amount of $188,000 represents the expected </a:t>
            </a:r>
            <a:r>
              <a:rPr lang="en-US" sz="1900" b="1" dirty="0">
                <a:latin typeface="Liberation Sans" panose="020B0604020202020204" pitchFamily="34" charset="0"/>
              </a:rPr>
              <a:t>cash realizable value </a:t>
            </a:r>
            <a:r>
              <a:rPr lang="en-US" sz="1900" dirty="0">
                <a:latin typeface="Liberation Sans" panose="020B0604020202020204" pitchFamily="34" charset="0"/>
              </a:rPr>
              <a:t>of the accounts receivable at the statement date.</a:t>
            </a:r>
          </a:p>
        </p:txBody>
      </p:sp>
      <p:sp>
        <p:nvSpPr>
          <p:cNvPr id="3072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3810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RECORDING UNCOLLECTIBLES</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44725"/>
            <a:ext cx="8229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The vice-president of finance of Hampson Furniture on March 1, </a:t>
            </a:r>
            <a:r>
              <a:rPr lang="en-US" altLang="en-US" sz="2100" dirty="0" smtClean="0">
                <a:latin typeface="Liberation Sans" panose="020B0604020202020204" pitchFamily="34" charset="0"/>
              </a:rPr>
              <a:t>2018, </a:t>
            </a:r>
            <a:r>
              <a:rPr lang="en-US" altLang="en-US" sz="2100" dirty="0">
                <a:latin typeface="Liberation Sans" panose="020B0604020202020204" pitchFamily="34" charset="0"/>
              </a:rPr>
              <a:t>authorizes a write-off of the $500 balance owed by R. A. Ware. The entry to record the write-off is:</a:t>
            </a:r>
          </a:p>
        </p:txBody>
      </p:sp>
      <p:sp>
        <p:nvSpPr>
          <p:cNvPr id="822276" name="Text Box 4"/>
          <p:cNvSpPr txBox="1">
            <a:spLocks noChangeArrowheads="1"/>
          </p:cNvSpPr>
          <p:nvPr/>
        </p:nvSpPr>
        <p:spPr bwMode="auto">
          <a:xfrm>
            <a:off x="1752600" y="36925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500</a:t>
            </a:r>
          </a:p>
        </p:txBody>
      </p:sp>
      <p:sp>
        <p:nvSpPr>
          <p:cNvPr id="31748" name="Text Box 5"/>
          <p:cNvSpPr txBox="1">
            <a:spLocks noChangeArrowheads="1"/>
          </p:cNvSpPr>
          <p:nvPr/>
        </p:nvSpPr>
        <p:spPr bwMode="auto">
          <a:xfrm>
            <a:off x="533400" y="3694176"/>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Mar. 1</a:t>
            </a:r>
          </a:p>
        </p:txBody>
      </p:sp>
      <p:sp>
        <p:nvSpPr>
          <p:cNvPr id="822278" name="Text Box 6"/>
          <p:cNvSpPr txBox="1">
            <a:spLocks noChangeArrowheads="1"/>
          </p:cNvSpPr>
          <p:nvPr/>
        </p:nvSpPr>
        <p:spPr bwMode="auto">
          <a:xfrm>
            <a:off x="1752600" y="4133850"/>
            <a:ext cx="6934200"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a:t>
            </a:r>
            <a:r>
              <a:rPr lang="en-US" altLang="en-US" sz="2100" dirty="0" smtClean="0">
                <a:latin typeface="Liberation Sans" panose="020B0604020202020204" pitchFamily="34" charset="0"/>
                <a:cs typeface="Arial" charset="0"/>
              </a:rPr>
              <a:t>Ware</a:t>
            </a:r>
            <a:r>
              <a:rPr lang="en-US" altLang="en-US" sz="2100" dirty="0">
                <a:latin typeface="Liberation Sans" panose="020B0604020202020204" pitchFamily="34" charset="0"/>
                <a:cs typeface="Arial" charset="0"/>
              </a:rPr>
              <a:t>		500</a:t>
            </a:r>
          </a:p>
        </p:txBody>
      </p:sp>
      <p:sp>
        <p:nvSpPr>
          <p:cNvPr id="31750" name="Text Box 7"/>
          <p:cNvSpPr txBox="1">
            <a:spLocks noChangeArrowheads="1"/>
          </p:cNvSpPr>
          <p:nvPr/>
        </p:nvSpPr>
        <p:spPr bwMode="auto">
          <a:xfrm>
            <a:off x="533400" y="1295400"/>
            <a:ext cx="8458200" cy="89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RECORDING WRITE-OFF OF AN UNCOLLECTIBLE ACCOUNT</a:t>
            </a:r>
            <a:endParaRPr lang="en-US" altLang="en-US" sz="2600" b="1" dirty="0">
              <a:latin typeface="Liberation Sans" panose="020B0604020202020204" pitchFamily="34" charset="0"/>
            </a:endParaRPr>
          </a:p>
        </p:txBody>
      </p:sp>
      <p:sp>
        <p:nvSpPr>
          <p:cNvPr id="822281" name="Rectangle 9"/>
          <p:cNvSpPr>
            <a:spLocks noChangeArrowheads="1"/>
          </p:cNvSpPr>
          <p:nvPr/>
        </p:nvSpPr>
        <p:spPr bwMode="auto">
          <a:xfrm>
            <a:off x="457200" y="4800600"/>
            <a:ext cx="822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9-4  </a:t>
            </a:r>
            <a:r>
              <a:rPr lang="en-US" altLang="en-US" sz="1200" dirty="0">
                <a:latin typeface="Liberation Sans" panose="020B0604020202020204" pitchFamily="34" charset="0"/>
              </a:rPr>
              <a:t>General ledger balances after write-off</a:t>
            </a:r>
          </a:p>
        </p:txBody>
      </p:sp>
      <p:sp>
        <p:nvSpPr>
          <p:cNvPr id="317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1755"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5129213"/>
            <a:ext cx="8153400" cy="100806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gtEl>
                                        <p:attrNameLst>
                                          <p:attrName>style.visibility</p:attrName>
                                        </p:attrNameLst>
                                      </p:cBhvr>
                                      <p:to>
                                        <p:strVal val="visible"/>
                                      </p:to>
                                    </p:set>
                                    <p:animEffect transition="in" filter="wipe(left)">
                                      <p:cBhvr>
                                        <p:cTn id="7" dur="500"/>
                                        <p:tgtEl>
                                          <p:spTgt spid="822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8"/>
                                        </p:tgtEl>
                                        <p:attrNameLst>
                                          <p:attrName>style.visibility</p:attrName>
                                        </p:attrNameLst>
                                      </p:cBhvr>
                                      <p:to>
                                        <p:strVal val="visible"/>
                                      </p:to>
                                    </p:set>
                                    <p:animEffect transition="in" filter="wipe(left)">
                                      <p:cBhvr>
                                        <p:cTn id="12" dur="500"/>
                                        <p:tgtEl>
                                          <p:spTgt spid="82227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22281"/>
                                        </p:tgtEl>
                                        <p:attrNameLst>
                                          <p:attrName>style.visibility</p:attrName>
                                        </p:attrNameLst>
                                      </p:cBhvr>
                                      <p:to>
                                        <p:strVal val="visible"/>
                                      </p:to>
                                    </p:set>
                                    <p:animEffect transition="in" filter="wipe(up)">
                                      <p:cBhvr>
                                        <p:cTn id="16" dur="500"/>
                                        <p:tgtEl>
                                          <p:spTgt spid="822281"/>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755"/>
                                        </p:tgtEl>
                                        <p:attrNameLst>
                                          <p:attrName>style.visibility</p:attrName>
                                        </p:attrNameLst>
                                      </p:cBhvr>
                                      <p:to>
                                        <p:strVal val="visible"/>
                                      </p:to>
                                    </p:set>
                                    <p:animEffect transition="in" filter="wipe(up)">
                                      <p:cBhvr>
                                        <p:cTn id="2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autoUpdateAnimBg="0"/>
      <p:bldP spid="822278" grpId="0" autoUpdateAnimBg="0"/>
      <p:bldP spid="8222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7"/>
          <p:cNvSpPr txBox="1">
            <a:spLocks noChangeArrowheads="1"/>
          </p:cNvSpPr>
          <p:nvPr/>
        </p:nvSpPr>
        <p:spPr bwMode="auto">
          <a:xfrm>
            <a:off x="381000" y="4540250"/>
            <a:ext cx="1066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1</a:t>
            </a:r>
          </a:p>
        </p:txBody>
      </p:sp>
      <p:sp>
        <p:nvSpPr>
          <p:cNvPr id="32771" name="Text Box 16"/>
          <p:cNvSpPr txBox="1">
            <a:spLocks noChangeArrowheads="1"/>
          </p:cNvSpPr>
          <p:nvPr/>
        </p:nvSpPr>
        <p:spPr bwMode="auto">
          <a:xfrm>
            <a:off x="533400" y="3352800"/>
            <a:ext cx="1066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July 1</a:t>
            </a:r>
          </a:p>
        </p:txBody>
      </p:sp>
      <p:sp>
        <p:nvSpPr>
          <p:cNvPr id="32772" name="Text Box 2"/>
          <p:cNvSpPr txBox="1">
            <a:spLocks noChangeArrowheads="1"/>
          </p:cNvSpPr>
          <p:nvPr/>
        </p:nvSpPr>
        <p:spPr bwMode="auto">
          <a:xfrm>
            <a:off x="533400" y="1905000"/>
            <a:ext cx="8229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July 1, R. A. Ware pays the $500 amount that Hampson had written off on March 1. Hampson makes these entries:</a:t>
            </a:r>
          </a:p>
        </p:txBody>
      </p:sp>
      <p:sp>
        <p:nvSpPr>
          <p:cNvPr id="824324" name="Text Box 4"/>
          <p:cNvSpPr txBox="1">
            <a:spLocks noChangeArrowheads="1"/>
          </p:cNvSpPr>
          <p:nvPr/>
        </p:nvSpPr>
        <p:spPr bwMode="auto">
          <a:xfrm>
            <a:off x="1752600" y="33528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Ware 	500</a:t>
            </a:r>
          </a:p>
        </p:txBody>
      </p:sp>
      <p:sp>
        <p:nvSpPr>
          <p:cNvPr id="824326" name="Text Box 6"/>
          <p:cNvSpPr txBox="1">
            <a:spLocks noChangeArrowheads="1"/>
          </p:cNvSpPr>
          <p:nvPr/>
        </p:nvSpPr>
        <p:spPr bwMode="auto">
          <a:xfrm>
            <a:off x="1752600" y="3794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500</a:t>
            </a:r>
          </a:p>
        </p:txBody>
      </p:sp>
      <p:sp>
        <p:nvSpPr>
          <p:cNvPr id="32775" name="Text Box 7"/>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RECOVERY OF AN UNCOLLECTIBLE ACCOUNT</a:t>
            </a:r>
            <a:endParaRPr lang="en-US" altLang="en-US" sz="2600" b="1" dirty="0">
              <a:latin typeface="Liberation Sans" panose="020B0604020202020204" pitchFamily="34" charset="0"/>
            </a:endParaRPr>
          </a:p>
        </p:txBody>
      </p:sp>
      <p:sp>
        <p:nvSpPr>
          <p:cNvPr id="824330" name="Text Box 10"/>
          <p:cNvSpPr txBox="1">
            <a:spLocks noChangeArrowheads="1"/>
          </p:cNvSpPr>
          <p:nvPr/>
        </p:nvSpPr>
        <p:spPr bwMode="auto">
          <a:xfrm>
            <a:off x="1752600" y="4541838"/>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500</a:t>
            </a:r>
          </a:p>
        </p:txBody>
      </p:sp>
      <p:sp>
        <p:nvSpPr>
          <p:cNvPr id="824332" name="Text Box 12"/>
          <p:cNvSpPr txBox="1">
            <a:spLocks noChangeArrowheads="1"/>
          </p:cNvSpPr>
          <p:nvPr/>
        </p:nvSpPr>
        <p:spPr bwMode="auto">
          <a:xfrm>
            <a:off x="1752600" y="4983163"/>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Accounts Receivable</a:t>
            </a:r>
            <a:r>
              <a:rPr lang="en-US" sz="2100" dirty="0">
                <a:latin typeface="Liberation Sans" panose="020B0604020202020204" pitchFamily="34" charset="0"/>
                <a:cs typeface="Arial" charset="0"/>
              </a:rPr>
              <a:t>—</a:t>
            </a:r>
            <a:r>
              <a:rPr lang="en-US" altLang="en-US" sz="2100" dirty="0">
                <a:latin typeface="Liberation Sans" panose="020B0604020202020204" pitchFamily="34" charset="0"/>
                <a:cs typeface="Arial" charset="0"/>
              </a:rPr>
              <a:t>R. A. Ware 		500</a:t>
            </a:r>
          </a:p>
        </p:txBody>
      </p:sp>
      <p:sp>
        <p:nvSpPr>
          <p:cNvPr id="32779"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8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3"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24"/>
                                        </p:tgtEl>
                                        <p:attrNameLst>
                                          <p:attrName>style.visibility</p:attrName>
                                        </p:attrNameLst>
                                      </p:cBhvr>
                                      <p:to>
                                        <p:strVal val="visible"/>
                                      </p:to>
                                    </p:set>
                                    <p:animEffect transition="in" filter="wipe(left)">
                                      <p:cBhvr>
                                        <p:cTn id="7" dur="500"/>
                                        <p:tgtEl>
                                          <p:spTgt spid="82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26"/>
                                        </p:tgtEl>
                                        <p:attrNameLst>
                                          <p:attrName>style.visibility</p:attrName>
                                        </p:attrNameLst>
                                      </p:cBhvr>
                                      <p:to>
                                        <p:strVal val="visible"/>
                                      </p:to>
                                    </p:set>
                                    <p:animEffect transition="in" filter="wipe(left)">
                                      <p:cBhvr>
                                        <p:cTn id="12" dur="500"/>
                                        <p:tgtEl>
                                          <p:spTgt spid="824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4330"/>
                                        </p:tgtEl>
                                        <p:attrNameLst>
                                          <p:attrName>style.visibility</p:attrName>
                                        </p:attrNameLst>
                                      </p:cBhvr>
                                      <p:to>
                                        <p:strVal val="visible"/>
                                      </p:to>
                                    </p:set>
                                    <p:animEffect transition="in" filter="wipe(left)">
                                      <p:cBhvr>
                                        <p:cTn id="17" dur="500"/>
                                        <p:tgtEl>
                                          <p:spTgt spid="824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4332"/>
                                        </p:tgtEl>
                                        <p:attrNameLst>
                                          <p:attrName>style.visibility</p:attrName>
                                        </p:attrNameLst>
                                      </p:cBhvr>
                                      <p:to>
                                        <p:strVal val="visible"/>
                                      </p:to>
                                    </p:set>
                                    <p:animEffect transition="in" filter="wipe(left)">
                                      <p:cBhvr>
                                        <p:cTn id="22" dur="500"/>
                                        <p:tgtEl>
                                          <p:spTgt spid="824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4" grpId="0" autoUpdateAnimBg="0"/>
      <p:bldP spid="824326" grpId="0" autoUpdateAnimBg="0"/>
      <p:bldP spid="824330" grpId="0" autoUpdateAnimBg="0"/>
      <p:bldP spid="82433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52400" y="2057400"/>
            <a:ext cx="4344988"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618038" y="2065338"/>
            <a:ext cx="42973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3379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799" name="Text Box 11"/>
          <p:cNvSpPr txBox="1">
            <a:spLocks noChangeArrowheads="1"/>
          </p:cNvSpPr>
          <p:nvPr/>
        </p:nvSpPr>
        <p:spPr bwMode="auto">
          <a:xfrm>
            <a:off x="533400" y="1295400"/>
            <a:ext cx="6096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380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pic>
        <p:nvPicPr>
          <p:cNvPr id="27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0797" y="3412998"/>
            <a:ext cx="276606" cy="18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73152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8" name="Rectangle 3"/>
          <p:cNvSpPr>
            <a:spLocks noChangeArrowheads="1"/>
          </p:cNvSpPr>
          <p:nvPr/>
        </p:nvSpPr>
        <p:spPr bwMode="auto">
          <a:xfrm>
            <a:off x="44196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9" name="Rectangle 4"/>
          <p:cNvSpPr>
            <a:spLocks noChangeArrowheads="1"/>
          </p:cNvSpPr>
          <p:nvPr/>
        </p:nvSpPr>
        <p:spPr bwMode="auto">
          <a:xfrm>
            <a:off x="1524000" y="2362200"/>
            <a:ext cx="304800" cy="566738"/>
          </a:xfrm>
          <a:prstGeom prst="rect">
            <a:avLst/>
          </a:prstGeom>
          <a:solidFill>
            <a:srgbClr val="8000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50" name="Rectangle 5"/>
          <p:cNvSpPr>
            <a:spLocks noChangeArrowheads="1"/>
          </p:cNvSpPr>
          <p:nvPr/>
        </p:nvSpPr>
        <p:spPr bwMode="auto">
          <a:xfrm>
            <a:off x="533400" y="1447800"/>
            <a:ext cx="8153400" cy="962025"/>
          </a:xfrm>
          <a:prstGeom prst="rect">
            <a:avLst/>
          </a:prstGeom>
          <a:solidFill>
            <a:schemeClr val="bg1"/>
          </a:solidFill>
          <a:ln w="57150" cmpd="thickThin">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b="1" dirty="0">
                <a:latin typeface="Liberation Sans" panose="020B0604020202020204" pitchFamily="34" charset="0"/>
              </a:rPr>
              <a:t>Amounts due from </a:t>
            </a:r>
            <a:r>
              <a:rPr lang="en-US" altLang="en-US" sz="2300" dirty="0">
                <a:latin typeface="Liberation Sans" panose="020B0604020202020204" pitchFamily="34" charset="0"/>
              </a:rPr>
              <a:t>individuals and other companies </a:t>
            </a:r>
            <a:endParaRPr lang="en-US" altLang="en-US" sz="2300" dirty="0" smtClean="0">
              <a:latin typeface="Liberation Sans" panose="020B0604020202020204" pitchFamily="34" charset="0"/>
            </a:endParaRPr>
          </a:p>
          <a:p>
            <a:pPr>
              <a:spcBef>
                <a:spcPct val="20000"/>
              </a:spcBef>
            </a:pPr>
            <a:r>
              <a:rPr lang="en-US" altLang="en-US" sz="2300" dirty="0" smtClean="0">
                <a:latin typeface="Liberation Sans" panose="020B0604020202020204" pitchFamily="34" charset="0"/>
              </a:rPr>
              <a:t>that are </a:t>
            </a:r>
            <a:r>
              <a:rPr lang="en-US" altLang="en-US" sz="2300" dirty="0">
                <a:latin typeface="Liberation Sans" panose="020B0604020202020204" pitchFamily="34" charset="0"/>
              </a:rPr>
              <a:t>expected to be collected in cash.</a:t>
            </a:r>
          </a:p>
        </p:txBody>
      </p:sp>
      <p:sp>
        <p:nvSpPr>
          <p:cNvPr id="615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Types of Receivables</a:t>
            </a:r>
          </a:p>
        </p:txBody>
      </p:sp>
      <p:sp>
        <p:nvSpPr>
          <p:cNvPr id="615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457200" y="5181600"/>
            <a:ext cx="4572000" cy="646331"/>
          </a:xfrm>
          <a:prstGeom prst="rect">
            <a:avLst/>
          </a:prstGeom>
        </p:spPr>
        <p:txBody>
          <a:bodyPr>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9-1</a:t>
            </a:r>
            <a:endParaRPr lang="en-US" sz="1200" b="1" dirty="0">
              <a:latin typeface="Liberation Sans" panose="020B0604020202020204" pitchFamily="34" charset="0"/>
            </a:endParaRPr>
          </a:p>
          <a:p>
            <a:pPr algn="l"/>
            <a:r>
              <a:rPr lang="en-US" sz="1200" dirty="0">
                <a:latin typeface="Liberation Sans" panose="020B0604020202020204" pitchFamily="34" charset="0"/>
              </a:rPr>
              <a:t>Receivables as a percentage</a:t>
            </a:r>
          </a:p>
          <a:p>
            <a:pPr algn="l"/>
            <a:r>
              <a:rPr lang="en-US" sz="1200" dirty="0">
                <a:latin typeface="Liberation Sans" panose="020B0604020202020204" pitchFamily="34" charset="0"/>
              </a:rPr>
              <a:t>of assets</a:t>
            </a:r>
          </a:p>
        </p:txBody>
      </p:sp>
      <p:pic>
        <p:nvPicPr>
          <p:cNvPr id="6155"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399" y="2971800"/>
            <a:ext cx="8153401" cy="2132009"/>
          </a:xfrm>
          <a:prstGeom prst="rect">
            <a:avLst/>
          </a:prstGeom>
          <a:solidFill>
            <a:schemeClr val="bg1"/>
          </a:solidFill>
          <a:ln w="57150" cmpd="thickThin">
            <a:solidFill>
              <a:srgbClr val="800000"/>
            </a:solidFill>
            <a:miter lim="800000"/>
            <a:headEnd/>
            <a:tailEnd/>
          </a:ln>
          <a:effectLst/>
          <a:extLst/>
        </p:spPr>
      </p:pic>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dirty="0">
                <a:latin typeface="Liberation Sans" panose="020B0604020202020204" pitchFamily="34" charset="0"/>
              </a:rPr>
              <a:t>Management estimates what percentage of credit sales will be uncollectible. This percentage is based on past experience and anticipated credit policy.</a:t>
            </a:r>
          </a:p>
        </p:txBody>
      </p:sp>
      <p:sp>
        <p:nvSpPr>
          <p:cNvPr id="34819" name="Text Box 4"/>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482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3482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8013" y="2133600"/>
            <a:ext cx="434498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34824"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latin typeface="Liberation Sans" panose="020B0604020202020204" pitchFamily="34" charset="0"/>
              </a:rPr>
              <a:t>ALLOWANCE METHOD</a:t>
            </a:r>
            <a:endParaRPr lang="en-US" altLang="en-US" sz="3200" b="1" dirty="0">
              <a:latin typeface="Liberation Sans" panose="020B0604020202020204" pitchFamily="34" charset="0"/>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056" y="3505200"/>
            <a:ext cx="228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905000"/>
            <a:ext cx="84582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Assume that Gonzalez Company elects to use</a:t>
            </a:r>
          </a:p>
          <a:p>
            <a:pPr algn="l">
              <a:lnSpc>
                <a:spcPct val="115000"/>
              </a:lnSpc>
            </a:pPr>
            <a:r>
              <a:rPr lang="en-US" altLang="en-US" sz="2200" dirty="0">
                <a:latin typeface="Liberation Sans" panose="020B0604020202020204" pitchFamily="34" charset="0"/>
              </a:rPr>
              <a:t>the percentage-of-sales basis.  It concludes that 1% of net credit sales will become uncollectible.  If net credit sales for </a:t>
            </a:r>
            <a:r>
              <a:rPr lang="en-US" altLang="en-US" sz="2200" dirty="0" smtClean="0">
                <a:latin typeface="Liberation Sans" panose="020B0604020202020204" pitchFamily="34" charset="0"/>
              </a:rPr>
              <a:t>2017 are </a:t>
            </a:r>
            <a:r>
              <a:rPr lang="en-US" altLang="en-US" sz="2200" dirty="0">
                <a:latin typeface="Liberation Sans" panose="020B0604020202020204" pitchFamily="34" charset="0"/>
              </a:rPr>
              <a:t>$800,000, the adjusting entry is:</a:t>
            </a:r>
          </a:p>
        </p:txBody>
      </p:sp>
      <p:sp>
        <p:nvSpPr>
          <p:cNvPr id="960517" name="Text Box 5"/>
          <p:cNvSpPr txBox="1">
            <a:spLocks noChangeArrowheads="1"/>
          </p:cNvSpPr>
          <p:nvPr/>
        </p:nvSpPr>
        <p:spPr bwMode="auto">
          <a:xfrm>
            <a:off x="1905000" y="3886200"/>
            <a:ext cx="6858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Bad Debt Expense </a:t>
            </a:r>
            <a:r>
              <a:rPr lang="en-US" altLang="en-US" sz="2200" dirty="0">
                <a:latin typeface="Liberation Sans" panose="020B0604020202020204" pitchFamily="34" charset="0"/>
                <a:cs typeface="Arial" charset="0"/>
              </a:rPr>
              <a:t>	8,000</a:t>
            </a:r>
            <a:endParaRPr lang="en-US" altLang="en-US" sz="1800" b="1" dirty="0">
              <a:solidFill>
                <a:srgbClr val="800000"/>
              </a:solidFill>
              <a:latin typeface="Liberation Sans" panose="020B0604020202020204" pitchFamily="34" charset="0"/>
              <a:cs typeface="Arial" charset="0"/>
            </a:endParaRPr>
          </a:p>
        </p:txBody>
      </p:sp>
      <p:sp>
        <p:nvSpPr>
          <p:cNvPr id="35844" name="Text Box 6"/>
          <p:cNvSpPr txBox="1">
            <a:spLocks noChangeArrowheads="1"/>
          </p:cNvSpPr>
          <p:nvPr/>
        </p:nvSpPr>
        <p:spPr bwMode="auto">
          <a:xfrm>
            <a:off x="533400" y="3886200"/>
            <a:ext cx="12954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742950" indent="-285750">
              <a:tabLst>
                <a:tab pos="5600700" algn="r"/>
              </a:tabLst>
              <a:defRPr sz="2400">
                <a:solidFill>
                  <a:schemeClr val="tx1"/>
                </a:solidFill>
                <a:latin typeface="Comic Sans MS" pitchFamily="66" charset="0"/>
              </a:defRPr>
            </a:lvl2pPr>
            <a:lvl3pPr marL="1143000" indent="-228600">
              <a:tabLst>
                <a:tab pos="5600700" algn="r"/>
              </a:tabLst>
              <a:defRPr sz="2400">
                <a:solidFill>
                  <a:schemeClr val="tx1"/>
                </a:solidFill>
                <a:latin typeface="Comic Sans MS" pitchFamily="66" charset="0"/>
              </a:defRPr>
            </a:lvl3pPr>
            <a:lvl4pPr marL="1600200" indent="-228600">
              <a:tabLst>
                <a:tab pos="5600700" algn="r"/>
              </a:tabLst>
              <a:defRPr sz="2400">
                <a:solidFill>
                  <a:schemeClr val="tx1"/>
                </a:solidFill>
                <a:latin typeface="Comic Sans MS" pitchFamily="66" charset="0"/>
              </a:defRPr>
            </a:lvl4pPr>
            <a:lvl5pPr marL="2057400" indent="-228600">
              <a:tabLst>
                <a:tab pos="56007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Dec. 31</a:t>
            </a:r>
          </a:p>
        </p:txBody>
      </p:sp>
      <p:sp>
        <p:nvSpPr>
          <p:cNvPr id="960519" name="Text Box 7"/>
          <p:cNvSpPr txBox="1">
            <a:spLocks noChangeArrowheads="1"/>
          </p:cNvSpPr>
          <p:nvPr/>
        </p:nvSpPr>
        <p:spPr bwMode="auto">
          <a:xfrm>
            <a:off x="1905000" y="4373563"/>
            <a:ext cx="6858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629400" algn="r"/>
              </a:tabLst>
              <a:defRPr sz="2400">
                <a:solidFill>
                  <a:schemeClr val="tx1"/>
                </a:solidFill>
                <a:latin typeface="Comic Sans MS" pitchFamily="66" charset="0"/>
              </a:defRPr>
            </a:lvl1pPr>
            <a:lvl2pPr marL="742950" indent="-285750">
              <a:tabLst>
                <a:tab pos="4862513" algn="r"/>
                <a:tab pos="6629400" algn="r"/>
              </a:tabLst>
              <a:defRPr sz="2400">
                <a:solidFill>
                  <a:schemeClr val="tx1"/>
                </a:solidFill>
                <a:latin typeface="Comic Sans MS" pitchFamily="66" charset="0"/>
              </a:defRPr>
            </a:lvl2pPr>
            <a:lvl3pPr marL="1143000" indent="-228600">
              <a:tabLst>
                <a:tab pos="4862513" algn="r"/>
                <a:tab pos="6629400" algn="r"/>
              </a:tabLst>
              <a:defRPr sz="2400">
                <a:solidFill>
                  <a:schemeClr val="tx1"/>
                </a:solidFill>
                <a:latin typeface="Comic Sans MS" pitchFamily="66" charset="0"/>
              </a:defRPr>
            </a:lvl3pPr>
            <a:lvl4pPr marL="1600200" indent="-228600">
              <a:tabLst>
                <a:tab pos="4862513" algn="r"/>
                <a:tab pos="6629400" algn="r"/>
              </a:tabLst>
              <a:defRPr sz="2400">
                <a:solidFill>
                  <a:schemeClr val="tx1"/>
                </a:solidFill>
                <a:latin typeface="Comic Sans MS" pitchFamily="66" charset="0"/>
              </a:defRPr>
            </a:lvl4pPr>
            <a:lvl5pPr marL="2057400" indent="-228600">
              <a:tabLst>
                <a:tab pos="4862513" algn="r"/>
                <a:tab pos="66294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6294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Allowance For Doubtful Accounts </a:t>
            </a:r>
            <a:r>
              <a:rPr lang="en-US" altLang="en-US" sz="2200" dirty="0">
                <a:latin typeface="Liberation Sans" panose="020B0604020202020204" pitchFamily="34" charset="0"/>
                <a:cs typeface="Arial" charset="0"/>
              </a:rPr>
              <a:t>		8,000</a:t>
            </a:r>
          </a:p>
        </p:txBody>
      </p:sp>
      <p:sp>
        <p:nvSpPr>
          <p:cNvPr id="35846" name="Text Box 8"/>
          <p:cNvSpPr txBox="1">
            <a:spLocks noChangeArrowheads="1"/>
          </p:cNvSpPr>
          <p:nvPr/>
        </p:nvSpPr>
        <p:spPr bwMode="auto">
          <a:xfrm>
            <a:off x="533400" y="1295400"/>
            <a:ext cx="84582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i="1" dirty="0">
                <a:latin typeface="Liberation Sans" panose="020B0604020202020204" pitchFamily="34" charset="0"/>
              </a:rPr>
              <a:t>Percentage-of-Sales</a:t>
            </a:r>
          </a:p>
        </p:txBody>
      </p:sp>
      <p:sp>
        <p:nvSpPr>
          <p:cNvPr id="960521" name="Text Box 9"/>
          <p:cNvSpPr txBox="1">
            <a:spLocks noChangeArrowheads="1"/>
          </p:cNvSpPr>
          <p:nvPr/>
        </p:nvSpPr>
        <p:spPr bwMode="auto">
          <a:xfrm>
            <a:off x="609600" y="57292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$800,000 x 1%</a:t>
            </a:r>
          </a:p>
        </p:txBody>
      </p:sp>
      <p:sp>
        <p:nvSpPr>
          <p:cNvPr id="960522" name="Text Box 10"/>
          <p:cNvSpPr txBox="1">
            <a:spLocks noChangeArrowheads="1"/>
          </p:cNvSpPr>
          <p:nvPr/>
        </p:nvSpPr>
        <p:spPr bwMode="auto">
          <a:xfrm>
            <a:off x="7696200" y="3886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p>
        </p:txBody>
      </p:sp>
      <p:sp>
        <p:nvSpPr>
          <p:cNvPr id="35850"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5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wipe(left)">
                                      <p:cBhvr>
                                        <p:cTn id="7" dur="500"/>
                                        <p:tgtEl>
                                          <p:spTgt spid="960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0522"/>
                                        </p:tgtEl>
                                        <p:attrNameLst>
                                          <p:attrName>style.visibility</p:attrName>
                                        </p:attrNameLst>
                                      </p:cBhvr>
                                      <p:to>
                                        <p:strVal val="visible"/>
                                      </p:to>
                                    </p:set>
                                    <p:animEffect transition="in" filter="wipe(left)">
                                      <p:cBhvr>
                                        <p:cTn id="11" dur="500"/>
                                        <p:tgtEl>
                                          <p:spTgt spid="9605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0521"/>
                                        </p:tgtEl>
                                        <p:attrNameLst>
                                          <p:attrName>style.visibility</p:attrName>
                                        </p:attrNameLst>
                                      </p:cBhvr>
                                      <p:to>
                                        <p:strVal val="visible"/>
                                      </p:to>
                                    </p:set>
                                    <p:animEffect transition="in" filter="wipe(left)">
                                      <p:cBhvr>
                                        <p:cTn id="15" dur="500"/>
                                        <p:tgtEl>
                                          <p:spTgt spid="9605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0519"/>
                                        </p:tgtEl>
                                        <p:attrNameLst>
                                          <p:attrName>style.visibility</p:attrName>
                                        </p:attrNameLst>
                                      </p:cBhvr>
                                      <p:to>
                                        <p:strVal val="visible"/>
                                      </p:to>
                                    </p:set>
                                    <p:animEffect transition="in" filter="wipe(left)">
                                      <p:cBhvr>
                                        <p:cTn id="20"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autoUpdateAnimBg="0"/>
      <p:bldP spid="960519" grpId="0" autoUpdateAnimBg="0"/>
      <p:bldP spid="960521" grpId="0"/>
      <p:bldP spid="9605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1905000"/>
            <a:ext cx="8458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514350" indent="-4000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Emphasizes matching of expenses with revenues. </a:t>
            </a:r>
          </a:p>
          <a:p>
            <a:pPr lvl="1" algn="l">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Adjusting entry to record bad debts </a:t>
            </a:r>
            <a:r>
              <a:rPr lang="en-US" altLang="en-US" sz="2200" b="1" dirty="0">
                <a:latin typeface="Liberation Sans" panose="020B0604020202020204" pitchFamily="34" charset="0"/>
              </a:rPr>
              <a:t>disregards</a:t>
            </a:r>
            <a:r>
              <a:rPr lang="en-US" altLang="en-US" sz="2200" dirty="0">
                <a:latin typeface="Liberation Sans" panose="020B0604020202020204" pitchFamily="34" charset="0"/>
              </a:rPr>
              <a:t> the existing balance in Allowance for Doubtful Accounts. </a:t>
            </a:r>
          </a:p>
        </p:txBody>
      </p:sp>
      <p:sp>
        <p:nvSpPr>
          <p:cNvPr id="36867" name="Text Box 5"/>
          <p:cNvSpPr txBox="1">
            <a:spLocks noChangeArrowheads="1"/>
          </p:cNvSpPr>
          <p:nvPr/>
        </p:nvSpPr>
        <p:spPr bwMode="auto">
          <a:xfrm>
            <a:off x="533400" y="1295400"/>
            <a:ext cx="84582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i="1" dirty="0">
                <a:latin typeface="Liberation Sans" panose="020B0604020202020204" pitchFamily="34" charset="0"/>
              </a:rPr>
              <a:t>Percentage-of-Sales</a:t>
            </a:r>
          </a:p>
        </p:txBody>
      </p:sp>
      <p:sp>
        <p:nvSpPr>
          <p:cNvPr id="36868" name="Rectangle 7"/>
          <p:cNvSpPr>
            <a:spLocks noChangeArrowheads="1"/>
          </p:cNvSpPr>
          <p:nvPr/>
        </p:nvSpPr>
        <p:spPr bwMode="auto">
          <a:xfrm>
            <a:off x="446088" y="3889375"/>
            <a:ext cx="34401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9-7 </a:t>
            </a:r>
            <a:r>
              <a:rPr lang="en-US" altLang="en-US" sz="1200" dirty="0">
                <a:latin typeface="Liberation Sans" panose="020B0604020202020204" pitchFamily="34" charset="0"/>
              </a:rPr>
              <a:t>Bad debt accounts after posting</a:t>
            </a:r>
            <a:endParaRPr lang="en-US" altLang="en-US" sz="1200" b="1" dirty="0">
              <a:latin typeface="Liberation Sans" panose="020B0604020202020204" pitchFamily="34" charset="0"/>
            </a:endParaRPr>
          </a:p>
        </p:txBody>
      </p:sp>
      <p:sp>
        <p:nvSpPr>
          <p:cNvPr id="3687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687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4240213"/>
            <a:ext cx="8153400" cy="12461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2157413"/>
            <a:ext cx="4297363"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dirty="0">
                <a:latin typeface="Liberation Sans" panose="020B0604020202020204" pitchFamily="34" charset="0"/>
              </a:rPr>
              <a:t>Management establishes a percentage relationship between the amount of receivables and expected losses from uncollectible accounts.</a:t>
            </a:r>
          </a:p>
        </p:txBody>
      </p:sp>
      <p:sp>
        <p:nvSpPr>
          <p:cNvPr id="37892" name="Text Box 4"/>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7894"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789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37896" name="Text Box 7"/>
          <p:cNvSpPr txBox="1">
            <a:spLocks noChangeArrowheads="1"/>
          </p:cNvSpPr>
          <p:nvPr/>
        </p:nvSpPr>
        <p:spPr bwMode="auto">
          <a:xfrm>
            <a:off x="7058025" y="1411288"/>
            <a:ext cx="1857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9-6</a:t>
            </a:r>
            <a:endParaRPr lang="en-US" altLang="en-US" sz="1200" b="1" dirty="0">
              <a:latin typeface="Liberation Sans" panose="020B0604020202020204" pitchFamily="34" charset="0"/>
            </a:endParaRPr>
          </a:p>
          <a:p>
            <a:pPr algn="r"/>
            <a:r>
              <a:rPr lang="en-US" altLang="en-US" sz="1200" dirty="0">
                <a:latin typeface="Liberation Sans" panose="020B0604020202020204" pitchFamily="34" charset="0"/>
              </a:rPr>
              <a:t>Comparison of bases for</a:t>
            </a:r>
          </a:p>
          <a:p>
            <a:pPr algn="r"/>
            <a:r>
              <a:rPr lang="en-US" altLang="en-US" sz="1200" dirty="0">
                <a:latin typeface="Liberation Sans" panose="020B0604020202020204" pitchFamily="34" charset="0"/>
              </a:rPr>
              <a:t>estimating uncollectibles</a:t>
            </a: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3588" y="2349500"/>
            <a:ext cx="7694612" cy="39751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p:cNvSpPr>
            <a:spLocks noChangeArrowheads="1"/>
          </p:cNvSpPr>
          <p:nvPr/>
        </p:nvSpPr>
        <p:spPr bwMode="auto">
          <a:xfrm>
            <a:off x="796925" y="23495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9-8              </a:t>
            </a:r>
            <a:endParaRPr lang="en-US" altLang="en-US" sz="1200" dirty="0">
              <a:latin typeface="Liberation Sans" panose="020B0604020202020204" pitchFamily="34" charset="0"/>
            </a:endParaRPr>
          </a:p>
        </p:txBody>
      </p:sp>
      <p:sp>
        <p:nvSpPr>
          <p:cNvPr id="38916" name="Rectangle 4"/>
          <p:cNvSpPr>
            <a:spLocks noChangeArrowheads="1"/>
          </p:cNvSpPr>
          <p:nvPr/>
        </p:nvSpPr>
        <p:spPr bwMode="auto">
          <a:xfrm>
            <a:off x="533400" y="1270000"/>
            <a:ext cx="8001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Aging the accounts receivable </a:t>
            </a:r>
            <a:r>
              <a:rPr lang="en-US" altLang="en-US" sz="2200" dirty="0">
                <a:latin typeface="Liberation Sans" panose="020B0604020202020204" pitchFamily="34" charset="0"/>
              </a:rPr>
              <a:t>- customer balances are classified by the length of time they have been unpaid.</a:t>
            </a:r>
          </a:p>
        </p:txBody>
      </p:sp>
      <p:sp>
        <p:nvSpPr>
          <p:cNvPr id="38918"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5595938" y="404813"/>
            <a:ext cx="3090862" cy="738187"/>
          </a:xfrm>
          <a:prstGeom prst="rect">
            <a:avLst/>
          </a:prstGeom>
          <a:solidFill>
            <a:schemeClr val="accent3"/>
          </a:solidFill>
          <a:ln w="19050">
            <a:solidFill>
              <a:schemeClr val="tx1"/>
            </a:solidFill>
          </a:ln>
        </p:spPr>
        <p:txBody>
          <a:bodyPr>
            <a:spAutoFit/>
          </a:bodyPr>
          <a:lstStyle/>
          <a:p>
            <a:pPr algn="l">
              <a:defRPr/>
            </a:pPr>
            <a:r>
              <a:rPr lang="en-US" sz="1400" b="1" dirty="0">
                <a:solidFill>
                  <a:srgbClr val="002060"/>
                </a:solidFill>
                <a:latin typeface="Liberation Sans" panose="020B0604020202020204" pitchFamily="34" charset="0"/>
              </a:rPr>
              <a:t>Helpful Hint </a:t>
            </a:r>
            <a:r>
              <a:rPr lang="en-US" sz="1400" dirty="0">
                <a:latin typeface="Liberation Sans" panose="020B0604020202020204" pitchFamily="34" charset="0"/>
              </a:rPr>
              <a:t>Where appropriate, companies may use only a single percentage rate.</a:t>
            </a:r>
          </a:p>
        </p:txBody>
      </p:sp>
      <p:sp>
        <p:nvSpPr>
          <p:cNvPr id="3892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890713"/>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the unadjusted trial balance shows Allowance for Doubtful Accounts with a credit balance of $528.  Prepare the adjusting entry assuming $2,228 is the estimate of uncollectible receivables from the aging schedule.</a:t>
            </a:r>
          </a:p>
        </p:txBody>
      </p:sp>
      <p:sp>
        <p:nvSpPr>
          <p:cNvPr id="978947" name="Text Box 3"/>
          <p:cNvSpPr txBox="1">
            <a:spLocks noChangeArrowheads="1"/>
          </p:cNvSpPr>
          <p:nvPr/>
        </p:nvSpPr>
        <p:spPr bwMode="auto">
          <a:xfrm>
            <a:off x="1828800" y="37338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smtClean="0">
                <a:latin typeface="Liberation Sans" panose="020B0604020202020204" pitchFamily="34" charset="0"/>
              </a:rPr>
              <a:t>Bad Debt Expense </a:t>
            </a:r>
            <a:r>
              <a:rPr lang="en-US" altLang="en-US" sz="2100" dirty="0">
                <a:latin typeface="Liberation Sans" panose="020B0604020202020204" pitchFamily="34" charset="0"/>
                <a:cs typeface="Arial" charset="0"/>
              </a:rPr>
              <a:t>	1,700</a:t>
            </a:r>
          </a:p>
        </p:txBody>
      </p:sp>
      <p:sp>
        <p:nvSpPr>
          <p:cNvPr id="39940" name="Text Box 4"/>
          <p:cNvSpPr txBox="1">
            <a:spLocks noChangeArrowheads="1"/>
          </p:cNvSpPr>
          <p:nvPr/>
        </p:nvSpPr>
        <p:spPr bwMode="auto">
          <a:xfrm>
            <a:off x="533400" y="37338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742950" indent="-285750">
              <a:tabLst>
                <a:tab pos="5372100" algn="r"/>
              </a:tabLst>
              <a:defRPr sz="2400">
                <a:solidFill>
                  <a:schemeClr val="tx1"/>
                </a:solidFill>
                <a:latin typeface="Comic Sans MS" pitchFamily="66" charset="0"/>
              </a:defRPr>
            </a:lvl2pPr>
            <a:lvl3pPr marL="1143000" indent="-228600">
              <a:tabLst>
                <a:tab pos="5372100" algn="r"/>
              </a:tabLst>
              <a:defRPr sz="2400">
                <a:solidFill>
                  <a:schemeClr val="tx1"/>
                </a:solidFill>
                <a:latin typeface="Comic Sans MS" pitchFamily="66" charset="0"/>
              </a:defRPr>
            </a:lvl3pPr>
            <a:lvl4pPr marL="1600200" indent="-228600">
              <a:tabLst>
                <a:tab pos="5372100" algn="r"/>
              </a:tabLst>
              <a:defRPr sz="2400">
                <a:solidFill>
                  <a:schemeClr val="tx1"/>
                </a:solidFill>
                <a:latin typeface="Comic Sans MS" pitchFamily="66" charset="0"/>
              </a:defRPr>
            </a:lvl4pPr>
            <a:lvl5pPr marL="2057400" indent="-228600">
              <a:tabLst>
                <a:tab pos="53721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Dec. 31</a:t>
            </a:r>
          </a:p>
        </p:txBody>
      </p:sp>
      <p:sp>
        <p:nvSpPr>
          <p:cNvPr id="978949" name="Text Box 5"/>
          <p:cNvSpPr txBox="1">
            <a:spLocks noChangeArrowheads="1"/>
          </p:cNvSpPr>
          <p:nvPr/>
        </p:nvSpPr>
        <p:spPr bwMode="auto">
          <a:xfrm>
            <a:off x="1828800" y="4175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Doubtful Accounts </a:t>
            </a:r>
            <a:r>
              <a:rPr lang="en-US" altLang="en-US" sz="2100" dirty="0">
                <a:latin typeface="Liberation Sans" panose="020B0604020202020204" pitchFamily="34" charset="0"/>
                <a:cs typeface="Arial" charset="0"/>
              </a:rPr>
              <a:t>		1,700</a:t>
            </a:r>
          </a:p>
        </p:txBody>
      </p:sp>
      <p:sp>
        <p:nvSpPr>
          <p:cNvPr id="978951" name="Rectangle 7"/>
          <p:cNvSpPr>
            <a:spLocks noChangeArrowheads="1"/>
          </p:cNvSpPr>
          <p:nvPr/>
        </p:nvSpPr>
        <p:spPr bwMode="auto">
          <a:xfrm>
            <a:off x="304800" y="4953000"/>
            <a:ext cx="1676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9-9     </a:t>
            </a:r>
            <a:r>
              <a:rPr lang="en-US" altLang="en-US" sz="1200" dirty="0">
                <a:latin typeface="Liberation Sans" panose="020B0604020202020204" pitchFamily="34" charset="0"/>
              </a:rPr>
              <a:t>Bad debts accounts after posting</a:t>
            </a:r>
          </a:p>
        </p:txBody>
      </p:sp>
      <p:sp>
        <p:nvSpPr>
          <p:cNvPr id="39943" name="Text Box 8"/>
          <p:cNvSpPr txBox="1">
            <a:spLocks noChangeArrowheads="1"/>
          </p:cNvSpPr>
          <p:nvPr/>
        </p:nvSpPr>
        <p:spPr bwMode="auto">
          <a:xfrm>
            <a:off x="533400" y="1295400"/>
            <a:ext cx="82296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ESTIMATING THE ALLOWANCE</a:t>
            </a:r>
            <a:endParaRPr lang="en-US" altLang="en-US" sz="2600" b="1" dirty="0">
              <a:latin typeface="Liberation Sans" panose="020B0604020202020204" pitchFamily="34" charset="0"/>
            </a:endParaRPr>
          </a:p>
        </p:txBody>
      </p:sp>
      <p:sp>
        <p:nvSpPr>
          <p:cNvPr id="3994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99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pic>
        <p:nvPicPr>
          <p:cNvPr id="39947"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100263" y="5030788"/>
            <a:ext cx="6434137" cy="9890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2"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ALLOWANCE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8949"/>
                                        </p:tgtEl>
                                        <p:attrNameLst>
                                          <p:attrName>style.visibility</p:attrName>
                                        </p:attrNameLst>
                                      </p:cBhvr>
                                      <p:to>
                                        <p:strVal val="visible"/>
                                      </p:to>
                                    </p:set>
                                    <p:animEffect transition="in" filter="wipe(left)">
                                      <p:cBhvr>
                                        <p:cTn id="12" dur="500"/>
                                        <p:tgtEl>
                                          <p:spTgt spid="97894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78951"/>
                                        </p:tgtEl>
                                        <p:attrNameLst>
                                          <p:attrName>style.visibility</p:attrName>
                                        </p:attrNameLst>
                                      </p:cBhvr>
                                      <p:to>
                                        <p:strVal val="visible"/>
                                      </p:to>
                                    </p:set>
                                    <p:animEffect transition="in" filter="wipe(left)">
                                      <p:cBhvr>
                                        <p:cTn id="16" dur="500"/>
                                        <p:tgtEl>
                                          <p:spTgt spid="978951"/>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9947"/>
                                        </p:tgtEl>
                                        <p:attrNameLst>
                                          <p:attrName>style.visibility</p:attrName>
                                        </p:attrNameLst>
                                      </p:cBhvr>
                                      <p:to>
                                        <p:strVal val="visible"/>
                                      </p:to>
                                    </p:set>
                                    <p:animEffect transition="in" filter="wipe(left)">
                                      <p:cBhvr>
                                        <p:cTn id="20" dur="5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utoUpdateAnimBg="0"/>
      <p:bldP spid="978949" grpId="0" autoUpdateAnimBg="0"/>
      <p:bldP spid="9789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391400" cy="3239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spcAft>
                <a:spcPct val="20000"/>
              </a:spcAft>
              <a:buSzPct val="95000"/>
            </a:pPr>
            <a:r>
              <a:rPr lang="en-US" altLang="en-US" sz="2300" b="1" dirty="0">
                <a:latin typeface="Liberation Sans" panose="020B0604020202020204" pitchFamily="34" charset="0"/>
              </a:rPr>
              <a:t>Companies sell receivables for two major reasons. </a:t>
            </a:r>
          </a:p>
          <a:p>
            <a:pPr lvl="1" algn="l">
              <a:lnSpc>
                <a:spcPct val="125000"/>
              </a:lnSpc>
              <a:spcBef>
                <a:spcPct val="50000"/>
              </a:spcBef>
              <a:spcAft>
                <a:spcPct val="20000"/>
              </a:spcAft>
              <a:buSzPct val="95000"/>
              <a:buFontTx/>
              <a:buAutoNum type="arabicPeriod"/>
            </a:pPr>
            <a:r>
              <a:rPr lang="en-US" altLang="en-US" sz="2100" dirty="0">
                <a:latin typeface="Liberation Sans" panose="020B0604020202020204" pitchFamily="34" charset="0"/>
              </a:rPr>
              <a:t>Receivables may be the only reasonable source of cash.</a:t>
            </a:r>
          </a:p>
          <a:p>
            <a:pPr lvl="1" algn="l">
              <a:lnSpc>
                <a:spcPct val="125000"/>
              </a:lnSpc>
              <a:spcBef>
                <a:spcPct val="50000"/>
              </a:spcBef>
              <a:spcAft>
                <a:spcPct val="20000"/>
              </a:spcAft>
              <a:buSzPct val="95000"/>
              <a:buFontTx/>
              <a:buAutoNum type="arabicPeriod"/>
            </a:pPr>
            <a:r>
              <a:rPr lang="en-US" altLang="en-US" sz="2100" dirty="0">
                <a:latin typeface="Liberation Sans" panose="020B0604020202020204" pitchFamily="34" charset="0"/>
              </a:rPr>
              <a:t>Billing and collection are often time-consuming and costly.</a:t>
            </a:r>
          </a:p>
          <a:p>
            <a:pPr lvl="1" algn="l">
              <a:lnSpc>
                <a:spcPct val="125000"/>
              </a:lnSpc>
              <a:spcBef>
                <a:spcPct val="50000"/>
              </a:spcBef>
              <a:spcAft>
                <a:spcPct val="20000"/>
              </a:spcAft>
              <a:buSzPct val="95000"/>
              <a:buFontTx/>
              <a:buAutoNum type="arabicPeriod"/>
            </a:pPr>
            <a:endParaRPr lang="en-US" altLang="en-US" sz="2100" dirty="0">
              <a:latin typeface="Liberation Sans" panose="020B0604020202020204" pitchFamily="34" charset="0"/>
            </a:endParaRPr>
          </a:p>
        </p:txBody>
      </p:sp>
      <p:sp>
        <p:nvSpPr>
          <p:cNvPr id="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Liberation Sans" panose="020B0604020202020204" pitchFamily="34" charset="0"/>
              </a:rPr>
              <a:t>Disposing of Accounts Receivables</a:t>
            </a:r>
          </a:p>
        </p:txBody>
      </p:sp>
      <p:sp>
        <p:nvSpPr>
          <p:cNvPr id="4198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199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905000"/>
            <a:ext cx="7620000" cy="350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30000"/>
              </a:spcBef>
              <a:spcAft>
                <a:spcPct val="20000"/>
              </a:spcAft>
              <a:buSzPct val="95000"/>
            </a:pPr>
            <a:r>
              <a:rPr lang="en-US" altLang="en-US" b="1" dirty="0">
                <a:latin typeface="Liberation Sans" panose="020B0604020202020204" pitchFamily="34" charset="0"/>
              </a:rPr>
              <a:t>Factor </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Finance company or bank.</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Buys receivables from businesses and then collects the payments directly from the customers.</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Typically charges a commission to the company that is selling the receivables.</a:t>
            </a:r>
          </a:p>
          <a:p>
            <a:pPr lvl="1" algn="l">
              <a:lnSpc>
                <a:spcPct val="120000"/>
              </a:lnSpc>
              <a:spcBef>
                <a:spcPct val="3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Fee ranges from 1-3% of the receivables purchased.</a:t>
            </a:r>
          </a:p>
        </p:txBody>
      </p:sp>
      <p:sp>
        <p:nvSpPr>
          <p:cNvPr id="43011" name="Text Box 5"/>
          <p:cNvSpPr txBox="1">
            <a:spLocks noChangeArrowheads="1"/>
          </p:cNvSpPr>
          <p:nvPr/>
        </p:nvSpPr>
        <p:spPr bwMode="auto">
          <a:xfrm>
            <a:off x="533400" y="1295400"/>
            <a:ext cx="8229600" cy="498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700" b="1" dirty="0" smtClean="0">
                <a:latin typeface="Liberation Sans" panose="020B0604020202020204" pitchFamily="34" charset="0"/>
              </a:rPr>
              <a:t>SALE OF RECEIVABLES</a:t>
            </a:r>
            <a:endParaRPr lang="en-US" altLang="en-US" sz="2700" b="1" dirty="0">
              <a:latin typeface="Liberation Sans" panose="020B0604020202020204" pitchFamily="34" charset="0"/>
            </a:endParaRPr>
          </a:p>
        </p:txBody>
      </p:sp>
      <p:sp>
        <p:nvSpPr>
          <p:cNvPr id="43013"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4"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chemeClr val="tx2">
                    <a:lumMod val="75000"/>
                  </a:schemeClr>
                </a:solidFill>
                <a:latin typeface="Liberation Sans" panose="020B0604020202020204" pitchFamily="34" charset="0"/>
              </a:rPr>
              <a:t>Disposing of Accounts Receivables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95400"/>
            <a:ext cx="8458200"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Assume that Hendredon Furniture factors</a:t>
            </a:r>
          </a:p>
          <a:p>
            <a:pPr algn="l">
              <a:lnSpc>
                <a:spcPct val="115000"/>
              </a:lnSpc>
            </a:pPr>
            <a:r>
              <a:rPr lang="en-US" altLang="en-US" sz="2200" dirty="0">
                <a:latin typeface="Liberation Sans" panose="020B0604020202020204" pitchFamily="34" charset="0"/>
              </a:rPr>
              <a:t>$600,000 of receivables to Federal Factors.  Federal Factors assesses a service charge of 2% of the amount of receivables sold.  The journal entry to record the sale by Hendredon Furniture is as follows.</a:t>
            </a:r>
          </a:p>
        </p:txBody>
      </p:sp>
      <p:sp>
        <p:nvSpPr>
          <p:cNvPr id="987141" name="Text Box 5"/>
          <p:cNvSpPr txBox="1">
            <a:spLocks noChangeArrowheads="1"/>
          </p:cNvSpPr>
          <p:nvPr/>
        </p:nvSpPr>
        <p:spPr bwMode="auto">
          <a:xfrm>
            <a:off x="990600" y="4678363"/>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tabLst>
                <a:tab pos="7315200" algn="r"/>
              </a:tabLst>
              <a:defRPr sz="2400">
                <a:solidFill>
                  <a:schemeClr val="tx1"/>
                </a:solidFill>
                <a:latin typeface="Comic Sans MS" pitchFamily="66" charset="0"/>
              </a:defRPr>
            </a:lvl1pPr>
            <a:lvl2pPr marL="742950" indent="-285750">
              <a:tabLst>
                <a:tab pos="7315200" algn="r"/>
              </a:tabLst>
              <a:defRPr sz="2400">
                <a:solidFill>
                  <a:schemeClr val="tx1"/>
                </a:solidFill>
                <a:latin typeface="Comic Sans MS" pitchFamily="66" charset="0"/>
              </a:defRPr>
            </a:lvl2pPr>
            <a:lvl3pPr marL="1143000" indent="-228600">
              <a:tabLst>
                <a:tab pos="7315200" algn="r"/>
              </a:tabLst>
              <a:defRPr sz="2400">
                <a:solidFill>
                  <a:schemeClr val="tx1"/>
                </a:solidFill>
                <a:latin typeface="Comic Sans MS" pitchFamily="66" charset="0"/>
              </a:defRPr>
            </a:lvl3pPr>
            <a:lvl4pPr marL="1600200" indent="-228600">
              <a:tabLst>
                <a:tab pos="7315200" algn="r"/>
              </a:tabLst>
              <a:defRPr sz="2400">
                <a:solidFill>
                  <a:schemeClr val="tx1"/>
                </a:solidFill>
                <a:latin typeface="Comic Sans MS" pitchFamily="66" charset="0"/>
              </a:defRPr>
            </a:lvl4pPr>
            <a:lvl5pPr marL="2057400" indent="-228600">
              <a:tabLst>
                <a:tab pos="7315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7315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7315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7315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73152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600,000</a:t>
            </a:r>
          </a:p>
        </p:txBody>
      </p:sp>
      <p:sp>
        <p:nvSpPr>
          <p:cNvPr id="987142" name="Text Box 6"/>
          <p:cNvSpPr txBox="1">
            <a:spLocks noChangeArrowheads="1"/>
          </p:cNvSpPr>
          <p:nvPr/>
        </p:nvSpPr>
        <p:spPr bwMode="auto">
          <a:xfrm>
            <a:off x="990600" y="37338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588,000</a:t>
            </a:r>
          </a:p>
        </p:txBody>
      </p:sp>
      <p:sp>
        <p:nvSpPr>
          <p:cNvPr id="987143" name="Text Box 7"/>
          <p:cNvSpPr txBox="1">
            <a:spLocks noChangeArrowheads="1"/>
          </p:cNvSpPr>
          <p:nvPr/>
        </p:nvSpPr>
        <p:spPr bwMode="auto">
          <a:xfrm>
            <a:off x="990600" y="41910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Service Charge Expense  	12,000</a:t>
            </a:r>
          </a:p>
        </p:txBody>
      </p:sp>
      <p:sp>
        <p:nvSpPr>
          <p:cNvPr id="44038" name="Text Box 8"/>
          <p:cNvSpPr txBox="1">
            <a:spLocks noChangeArrowheads="1"/>
          </p:cNvSpPr>
          <p:nvPr/>
        </p:nvSpPr>
        <p:spPr bwMode="auto">
          <a:xfrm>
            <a:off x="5181600" y="3124200"/>
            <a:ext cx="3505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0288" algn="r"/>
              </a:tabLst>
              <a:defRPr sz="2400">
                <a:solidFill>
                  <a:schemeClr val="tx1"/>
                </a:solidFill>
                <a:latin typeface="Comic Sans MS" pitchFamily="66" charset="0"/>
              </a:defRPr>
            </a:lvl1pPr>
            <a:lvl2pPr marL="742950" indent="-285750">
              <a:tabLst>
                <a:tab pos="6110288" algn="r"/>
              </a:tabLst>
              <a:defRPr sz="2400">
                <a:solidFill>
                  <a:schemeClr val="tx1"/>
                </a:solidFill>
                <a:latin typeface="Comic Sans MS" pitchFamily="66" charset="0"/>
              </a:defRPr>
            </a:lvl2pPr>
            <a:lvl3pPr marL="1143000" indent="-228600">
              <a:tabLst>
                <a:tab pos="6110288" algn="r"/>
              </a:tabLst>
              <a:defRPr sz="2400">
                <a:solidFill>
                  <a:schemeClr val="tx1"/>
                </a:solidFill>
                <a:latin typeface="Comic Sans MS" pitchFamily="66" charset="0"/>
              </a:defRPr>
            </a:lvl3pPr>
            <a:lvl4pPr marL="1600200" indent="-228600">
              <a:tabLst>
                <a:tab pos="6110288" algn="r"/>
              </a:tabLst>
              <a:defRPr sz="2400">
                <a:solidFill>
                  <a:schemeClr val="tx1"/>
                </a:solidFill>
                <a:latin typeface="Comic Sans MS" pitchFamily="66" charset="0"/>
              </a:defRPr>
            </a:lvl4pPr>
            <a:lvl5pPr marL="2057400" indent="-228600">
              <a:tabLst>
                <a:tab pos="6110288"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6110288"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6110288"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6110288"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6110288" algn="r"/>
              </a:tabLst>
              <a:defRPr sz="2400">
                <a:solidFill>
                  <a:schemeClr val="tx1"/>
                </a:solidFill>
                <a:latin typeface="Comic Sans MS" pitchFamily="66" charset="0"/>
              </a:defRPr>
            </a:lvl9pPr>
          </a:lstStyle>
          <a:p>
            <a:pPr algn="r">
              <a:spcBef>
                <a:spcPct val="50000"/>
              </a:spcBef>
            </a:pPr>
            <a:r>
              <a:rPr lang="en-US" altLang="en-US" sz="2000" dirty="0">
                <a:latin typeface="Liberation Sans" panose="020B0604020202020204" pitchFamily="34" charset="0"/>
                <a:cs typeface="Arial" charset="0"/>
              </a:rPr>
              <a:t>($600,000 x 2% = $12,000) </a:t>
            </a:r>
          </a:p>
        </p:txBody>
      </p:sp>
      <p:sp>
        <p:nvSpPr>
          <p:cNvPr id="4404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smtClean="0">
                <a:latin typeface="Liberation Sans" panose="020B0604020202020204" pitchFamily="34" charset="0"/>
              </a:rPr>
              <a:t>SALE OF RECEIVABLES</a:t>
            </a:r>
            <a:endParaRPr 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142"/>
                                        </p:tgtEl>
                                        <p:attrNameLst>
                                          <p:attrName>style.visibility</p:attrName>
                                        </p:attrNameLst>
                                      </p:cBhvr>
                                      <p:to>
                                        <p:strVal val="visible"/>
                                      </p:to>
                                    </p:set>
                                    <p:animEffect transition="in" filter="wipe(left)">
                                      <p:cBhvr>
                                        <p:cTn id="7" dur="500"/>
                                        <p:tgtEl>
                                          <p:spTgt spid="987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43"/>
                                        </p:tgtEl>
                                        <p:attrNameLst>
                                          <p:attrName>style.visibility</p:attrName>
                                        </p:attrNameLst>
                                      </p:cBhvr>
                                      <p:to>
                                        <p:strVal val="visible"/>
                                      </p:to>
                                    </p:set>
                                    <p:animEffect transition="in" filter="wipe(left)">
                                      <p:cBhvr>
                                        <p:cTn id="12" dur="500"/>
                                        <p:tgtEl>
                                          <p:spTgt spid="987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7141"/>
                                        </p:tgtEl>
                                        <p:attrNameLst>
                                          <p:attrName>style.visibility</p:attrName>
                                        </p:attrNameLst>
                                      </p:cBhvr>
                                      <p:to>
                                        <p:strVal val="visible"/>
                                      </p:to>
                                    </p:set>
                                    <p:animEffect transition="in" filter="wipe(left)">
                                      <p:cBhvr>
                                        <p:cTn id="17" dur="500"/>
                                        <p:tgtEl>
                                          <p:spTgt spid="98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utoUpdateAnimBg="0"/>
      <p:bldP spid="987142" grpId="0" autoUpdateAnimBg="0"/>
      <p:bldP spid="98714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33400" y="1905000"/>
            <a:ext cx="7924800" cy="144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3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Recorded the same as cash sales. </a:t>
            </a:r>
          </a:p>
          <a:p>
            <a:pPr lvl="1" algn="l">
              <a:lnSpc>
                <a:spcPct val="120000"/>
              </a:lnSpc>
              <a:spcBef>
                <a:spcPct val="3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Retailer pays card issuer a fee of 2 to 6% for processing the transactions.</a:t>
            </a:r>
          </a:p>
        </p:txBody>
      </p:sp>
      <p:sp>
        <p:nvSpPr>
          <p:cNvPr id="450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1" name="Text Box 8"/>
          <p:cNvSpPr txBox="1">
            <a:spLocks noChangeArrowheads="1"/>
          </p:cNvSpPr>
          <p:nvPr/>
        </p:nvSpPr>
        <p:spPr bwMode="auto">
          <a:xfrm>
            <a:off x="533400" y="1295400"/>
            <a:ext cx="8229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latin typeface="Liberation Sans" panose="020B0604020202020204" pitchFamily="34" charset="0"/>
              </a:rPr>
              <a:t>CREDIT CARD SALES</a:t>
            </a:r>
            <a:endParaRPr lang="en-US" altLang="en-US" sz="2600" b="1" dirty="0">
              <a:latin typeface="Liberation Sans" panose="020B0604020202020204" pitchFamily="34" charset="0"/>
            </a:endParaRPr>
          </a:p>
        </p:txBody>
      </p:sp>
      <p:sp>
        <p:nvSpPr>
          <p:cNvPr id="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Liberation Sans" panose="020B0604020202020204" pitchFamily="34" charset="0"/>
              </a:rPr>
              <a:t>Disposing of Accounts Receivables</a:t>
            </a: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1289050"/>
            <a:ext cx="8001000" cy="205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30000"/>
              </a:spcBef>
              <a:buClr>
                <a:srgbClr val="800000"/>
              </a:buClr>
            </a:pPr>
            <a:r>
              <a:rPr lang="en-US" altLang="en-US" sz="2500" b="1" dirty="0">
                <a:latin typeface="Liberation Sans" panose="020B0604020202020204" pitchFamily="34" charset="0"/>
              </a:rPr>
              <a:t>Three accounting issues:</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Recognizing </a:t>
            </a:r>
            <a:r>
              <a:rPr lang="en-US" altLang="en-US" sz="2200" dirty="0">
                <a:latin typeface="Liberation Sans" panose="020B0604020202020204" pitchFamily="34" charset="0"/>
              </a:rPr>
              <a:t>accounts receivable.</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Valuing </a:t>
            </a:r>
            <a:r>
              <a:rPr lang="en-US" altLang="en-US" sz="2200" dirty="0">
                <a:latin typeface="Liberation Sans" panose="020B0604020202020204" pitchFamily="34" charset="0"/>
              </a:rPr>
              <a:t>accounts receivable.</a:t>
            </a:r>
          </a:p>
          <a:p>
            <a:pPr lvl="1" algn="l">
              <a:lnSpc>
                <a:spcPct val="115000"/>
              </a:lnSpc>
              <a:spcBef>
                <a:spcPct val="30000"/>
              </a:spcBef>
              <a:buClr>
                <a:schemeClr val="tx1"/>
              </a:buClr>
              <a:buFontTx/>
              <a:buAutoNum type="arabicPeriod"/>
            </a:pPr>
            <a:r>
              <a:rPr lang="en-US" altLang="en-US" sz="2200" b="1" dirty="0">
                <a:latin typeface="Liberation Sans" panose="020B0604020202020204" pitchFamily="34" charset="0"/>
              </a:rPr>
              <a:t>Disposing</a:t>
            </a:r>
            <a:r>
              <a:rPr lang="en-US" altLang="en-US" sz="2200" dirty="0">
                <a:latin typeface="Liberation Sans" panose="020B0604020202020204" pitchFamily="34" charset="0"/>
              </a:rPr>
              <a:t> of accounts receivable.</a:t>
            </a:r>
          </a:p>
        </p:txBody>
      </p:sp>
      <p:sp>
        <p:nvSpPr>
          <p:cNvPr id="8195" name="Text Box 9"/>
          <p:cNvSpPr txBox="1">
            <a:spLocks noChangeArrowheads="1"/>
          </p:cNvSpPr>
          <p:nvPr/>
        </p:nvSpPr>
        <p:spPr bwMode="auto">
          <a:xfrm>
            <a:off x="762000" y="4191000"/>
            <a:ext cx="76200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Service organization</a:t>
            </a:r>
            <a:r>
              <a:rPr lang="en-US" altLang="en-US" sz="2200" dirty="0">
                <a:latin typeface="Liberation Sans" panose="020B0604020202020204" pitchFamily="34" charset="0"/>
              </a:rPr>
              <a:t> records a receivable when it performs service on account.  </a:t>
            </a:r>
          </a:p>
          <a:p>
            <a:pPr algn="l">
              <a:lnSpc>
                <a:spcPct val="120000"/>
              </a:lnSpc>
              <a:spcBef>
                <a:spcPts val="1200"/>
              </a:spcBef>
              <a:buClr>
                <a:srgbClr val="800000"/>
              </a:buClr>
              <a:buSzPct val="80000"/>
              <a:buFont typeface="Wingdings" pitchFamily="2" charset="2"/>
              <a:buChar char="u"/>
            </a:pPr>
            <a:r>
              <a:rPr lang="en-US" altLang="en-US" sz="2200" b="1" dirty="0">
                <a:latin typeface="Liberation Sans" panose="020B0604020202020204" pitchFamily="34" charset="0"/>
              </a:rPr>
              <a:t>Merchandiser</a:t>
            </a:r>
            <a:r>
              <a:rPr lang="en-US" altLang="en-US" sz="2200" dirty="0">
                <a:latin typeface="Liberation Sans" panose="020B0604020202020204" pitchFamily="34" charset="0"/>
              </a:rPr>
              <a:t> records accounts receivable at the point of sale of merchandise on account.</a:t>
            </a:r>
          </a:p>
        </p:txBody>
      </p:sp>
      <p:sp>
        <p:nvSpPr>
          <p:cNvPr id="10245" name="Text Box 10"/>
          <p:cNvSpPr txBox="1">
            <a:spLocks noChangeArrowheads="1"/>
          </p:cNvSpPr>
          <p:nvPr/>
        </p:nvSpPr>
        <p:spPr bwMode="auto">
          <a:xfrm>
            <a:off x="533400" y="3581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Recognizing Accounts Receivable</a:t>
            </a:r>
          </a:p>
        </p:txBody>
      </p:sp>
      <p:sp>
        <p:nvSpPr>
          <p:cNvPr id="8198"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846" y="1143000"/>
            <a:ext cx="241160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Types of Receivables</a:t>
            </a: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1295400"/>
            <a:ext cx="82296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Anita Ferreri purchases $1,000 of compact discs for her restaurant from Karen Kerr Music Co., using her Visa First Bank Card.  First Bank charges a service fee of 3%. The entry to record this transaction by Karen Kerr Music is as follows.</a:t>
            </a:r>
          </a:p>
        </p:txBody>
      </p:sp>
      <p:sp>
        <p:nvSpPr>
          <p:cNvPr id="991237" name="Text Box 5"/>
          <p:cNvSpPr txBox="1">
            <a:spLocks noChangeArrowheads="1"/>
          </p:cNvSpPr>
          <p:nvPr/>
        </p:nvSpPr>
        <p:spPr bwMode="auto">
          <a:xfrm>
            <a:off x="914400" y="4103688"/>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tabLst>
                <a:tab pos="7315200" algn="r"/>
              </a:tabLst>
              <a:defRPr sz="2400">
                <a:solidFill>
                  <a:schemeClr val="tx1"/>
                </a:solidFill>
                <a:latin typeface="Comic Sans MS" pitchFamily="66" charset="0"/>
              </a:defRPr>
            </a:lvl1pPr>
            <a:lvl2pPr marL="742950" indent="-285750">
              <a:tabLst>
                <a:tab pos="7315200" algn="r"/>
              </a:tabLst>
              <a:defRPr sz="2400">
                <a:solidFill>
                  <a:schemeClr val="tx1"/>
                </a:solidFill>
                <a:latin typeface="Comic Sans MS" pitchFamily="66" charset="0"/>
              </a:defRPr>
            </a:lvl2pPr>
            <a:lvl3pPr marL="1143000" indent="-228600">
              <a:tabLst>
                <a:tab pos="7315200" algn="r"/>
              </a:tabLst>
              <a:defRPr sz="2400">
                <a:solidFill>
                  <a:schemeClr val="tx1"/>
                </a:solidFill>
                <a:latin typeface="Comic Sans MS" pitchFamily="66" charset="0"/>
              </a:defRPr>
            </a:lvl3pPr>
            <a:lvl4pPr marL="1600200" indent="-228600">
              <a:tabLst>
                <a:tab pos="7315200" algn="r"/>
              </a:tabLst>
              <a:defRPr sz="2400">
                <a:solidFill>
                  <a:schemeClr val="tx1"/>
                </a:solidFill>
                <a:latin typeface="Comic Sans MS" pitchFamily="66" charset="0"/>
              </a:defRPr>
            </a:lvl4pPr>
            <a:lvl5pPr marL="2057400" indent="-228600">
              <a:tabLst>
                <a:tab pos="7315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7315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7315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7315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731520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1,000</a:t>
            </a:r>
          </a:p>
        </p:txBody>
      </p:sp>
      <p:sp>
        <p:nvSpPr>
          <p:cNvPr id="991238" name="Text Box 6"/>
          <p:cNvSpPr txBox="1">
            <a:spLocks noChangeArrowheads="1"/>
          </p:cNvSpPr>
          <p:nvPr/>
        </p:nvSpPr>
        <p:spPr bwMode="auto">
          <a:xfrm>
            <a:off x="914400" y="31591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970</a:t>
            </a:r>
          </a:p>
        </p:txBody>
      </p:sp>
      <p:sp>
        <p:nvSpPr>
          <p:cNvPr id="991239" name="Text Box 7"/>
          <p:cNvSpPr txBox="1">
            <a:spLocks noChangeArrowheads="1"/>
          </p:cNvSpPr>
          <p:nvPr/>
        </p:nvSpPr>
        <p:spPr bwMode="auto">
          <a:xfrm>
            <a:off x="914400" y="36163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21350" algn="r"/>
              </a:tabLst>
              <a:defRPr sz="2400">
                <a:solidFill>
                  <a:schemeClr val="tx1"/>
                </a:solidFill>
                <a:latin typeface="Comic Sans MS" pitchFamily="66" charset="0"/>
              </a:defRPr>
            </a:lvl1pPr>
            <a:lvl2pPr marL="742950" indent="-285750">
              <a:tabLst>
                <a:tab pos="5721350" algn="r"/>
              </a:tabLst>
              <a:defRPr sz="2400">
                <a:solidFill>
                  <a:schemeClr val="tx1"/>
                </a:solidFill>
                <a:latin typeface="Comic Sans MS" pitchFamily="66" charset="0"/>
              </a:defRPr>
            </a:lvl2pPr>
            <a:lvl3pPr marL="1143000" indent="-228600">
              <a:tabLst>
                <a:tab pos="5721350" algn="r"/>
              </a:tabLst>
              <a:defRPr sz="2400">
                <a:solidFill>
                  <a:schemeClr val="tx1"/>
                </a:solidFill>
                <a:latin typeface="Comic Sans MS" pitchFamily="66" charset="0"/>
              </a:defRPr>
            </a:lvl3pPr>
            <a:lvl4pPr marL="1600200" indent="-228600">
              <a:tabLst>
                <a:tab pos="5721350" algn="r"/>
              </a:tabLst>
              <a:defRPr sz="2400">
                <a:solidFill>
                  <a:schemeClr val="tx1"/>
                </a:solidFill>
                <a:latin typeface="Comic Sans MS" pitchFamily="66" charset="0"/>
              </a:defRPr>
            </a:lvl4pPr>
            <a:lvl5pPr marL="2057400" indent="-228600">
              <a:tabLst>
                <a:tab pos="572135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72135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72135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72135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721350"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Service Charge Expense  	30</a:t>
            </a:r>
          </a:p>
        </p:txBody>
      </p:sp>
      <p:sp>
        <p:nvSpPr>
          <p:cNvPr id="46087"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3200" b="1" dirty="0" smtClean="0">
                <a:latin typeface="Liberation Sans" panose="020B0604020202020204" pitchFamily="34" charset="0"/>
              </a:rPr>
              <a:t>CREDIT CARD SALES</a:t>
            </a:r>
            <a:endParaRPr lang="en-US" sz="3200" b="1" dirty="0">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1238"/>
                                        </p:tgtEl>
                                        <p:attrNameLst>
                                          <p:attrName>style.visibility</p:attrName>
                                        </p:attrNameLst>
                                      </p:cBhvr>
                                      <p:to>
                                        <p:strVal val="visible"/>
                                      </p:to>
                                    </p:set>
                                    <p:animEffect transition="in" filter="wipe(left)">
                                      <p:cBhvr>
                                        <p:cTn id="7" dur="500"/>
                                        <p:tgtEl>
                                          <p:spTgt spid="9912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1239"/>
                                        </p:tgtEl>
                                        <p:attrNameLst>
                                          <p:attrName>style.visibility</p:attrName>
                                        </p:attrNameLst>
                                      </p:cBhvr>
                                      <p:to>
                                        <p:strVal val="visible"/>
                                      </p:to>
                                    </p:set>
                                    <p:animEffect transition="in" filter="wipe(left)">
                                      <p:cBhvr>
                                        <p:cTn id="12" dur="500"/>
                                        <p:tgtEl>
                                          <p:spTgt spid="9912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1237"/>
                                        </p:tgtEl>
                                        <p:attrNameLst>
                                          <p:attrName>style.visibility</p:attrName>
                                        </p:attrNameLst>
                                      </p:cBhvr>
                                      <p:to>
                                        <p:strVal val="visible"/>
                                      </p:to>
                                    </p:set>
                                    <p:animEffect transition="in" filter="wipe(left)">
                                      <p:cBhvr>
                                        <p:cTn id="17" dur="500"/>
                                        <p:tgtEl>
                                          <p:spTgt spid="99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7" grpId="0" autoUpdateAnimBg="0"/>
      <p:bldP spid="991238" grpId="0" autoUpdateAnimBg="0"/>
      <p:bldP spid="99123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610600" cy="473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27146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altLang="en-US" sz="2000" dirty="0">
                <a:latin typeface="Liberation Sans" panose="020B0604020202020204" pitchFamily="34" charset="0"/>
              </a:rPr>
              <a:t>Brule Co. has been in business five years. The ledger at the end of the current year shows:</a:t>
            </a:r>
          </a:p>
          <a:p>
            <a:pPr>
              <a:lnSpc>
                <a:spcPct val="115000"/>
              </a:lnSpc>
              <a:spcBef>
                <a:spcPct val="10000"/>
              </a:spcBef>
            </a:pPr>
            <a:r>
              <a:rPr lang="en-US" altLang="en-US" sz="2000" dirty="0">
                <a:latin typeface="Liberation Sans" panose="020B0604020202020204" pitchFamily="34" charset="0"/>
              </a:rPr>
              <a:t>	Accounts Receivable 	$30,000 Dr.</a:t>
            </a:r>
          </a:p>
          <a:p>
            <a:pPr>
              <a:lnSpc>
                <a:spcPct val="115000"/>
              </a:lnSpc>
              <a:spcBef>
                <a:spcPct val="10000"/>
              </a:spcBef>
            </a:pPr>
            <a:r>
              <a:rPr lang="en-US" altLang="en-US" sz="2000" dirty="0">
                <a:latin typeface="Liberation Sans" panose="020B0604020202020204" pitchFamily="34" charset="0"/>
              </a:rPr>
              <a:t>	Sales Revenue 	$180,000 Cr.</a:t>
            </a:r>
          </a:p>
          <a:p>
            <a:pPr>
              <a:lnSpc>
                <a:spcPct val="115000"/>
              </a:lnSpc>
              <a:spcBef>
                <a:spcPct val="10000"/>
              </a:spcBef>
            </a:pPr>
            <a:r>
              <a:rPr lang="en-US" altLang="en-US" sz="2000" dirty="0">
                <a:latin typeface="Liberation Sans" panose="020B0604020202020204" pitchFamily="34" charset="0"/>
              </a:rPr>
              <a:t>	Allowance for Doubtful Accounts 	$2,000 Dr.</a:t>
            </a:r>
          </a:p>
          <a:p>
            <a:pPr>
              <a:lnSpc>
                <a:spcPct val="115000"/>
              </a:lnSpc>
              <a:spcBef>
                <a:spcPct val="25000"/>
              </a:spcBef>
            </a:pPr>
            <a:r>
              <a:rPr lang="en-US" altLang="en-US" sz="2000" dirty="0">
                <a:latin typeface="Liberation Sans" panose="020B0604020202020204" pitchFamily="34" charset="0"/>
              </a:rPr>
              <a:t>Bad debts are estimated to be 10% of receivables. Prepare the entry to adjust Allowance for Doubtful Accounts.</a:t>
            </a:r>
          </a:p>
        </p:txBody>
      </p:sp>
      <p:sp>
        <p:nvSpPr>
          <p:cNvPr id="1026054" name="Rectangle 6"/>
          <p:cNvSpPr>
            <a:spLocks noChangeArrowheads="1"/>
          </p:cNvSpPr>
          <p:nvPr/>
        </p:nvSpPr>
        <p:spPr bwMode="auto">
          <a:xfrm>
            <a:off x="533400" y="4251325"/>
            <a:ext cx="15557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000" b="1" dirty="0">
                <a:solidFill>
                  <a:srgbClr val="800000"/>
                </a:solidFill>
                <a:latin typeface="Liberation Sans" panose="020B0604020202020204" pitchFamily="34" charset="0"/>
              </a:rPr>
              <a:t>Solution:</a:t>
            </a:r>
          </a:p>
        </p:txBody>
      </p:sp>
      <p:sp>
        <p:nvSpPr>
          <p:cNvPr id="1026059" name="Text Box 11"/>
          <p:cNvSpPr txBox="1">
            <a:spLocks noChangeArrowheads="1"/>
          </p:cNvSpPr>
          <p:nvPr/>
        </p:nvSpPr>
        <p:spPr bwMode="auto">
          <a:xfrm>
            <a:off x="1219200" y="4784725"/>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rPr>
              <a:t>Bad </a:t>
            </a:r>
            <a:r>
              <a:rPr lang="en-US" altLang="en-US" sz="2000" dirty="0" smtClean="0">
                <a:latin typeface="Liberation Sans" panose="020B0604020202020204" pitchFamily="34" charset="0"/>
              </a:rPr>
              <a:t>Debt Expense </a:t>
            </a:r>
            <a:r>
              <a:rPr lang="en-US" altLang="en-US" sz="2000" dirty="0">
                <a:latin typeface="Liberation Sans" panose="020B0604020202020204" pitchFamily="34" charset="0"/>
                <a:cs typeface="Arial" charset="0"/>
              </a:rPr>
              <a:t>	5,000</a:t>
            </a:r>
          </a:p>
        </p:txBody>
      </p:sp>
      <p:sp>
        <p:nvSpPr>
          <p:cNvPr id="1026060" name="Text Box 12"/>
          <p:cNvSpPr txBox="1">
            <a:spLocks noChangeArrowheads="1"/>
          </p:cNvSpPr>
          <p:nvPr/>
        </p:nvSpPr>
        <p:spPr bwMode="auto">
          <a:xfrm>
            <a:off x="1219200" y="5226050"/>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Allowance for </a:t>
            </a:r>
            <a:r>
              <a:rPr lang="en-US" altLang="en-US" sz="2000" dirty="0" smtClean="0">
                <a:latin typeface="Liberation Sans" panose="020B0604020202020204" pitchFamily="34" charset="0"/>
              </a:rPr>
              <a:t>Doubtful Accounts </a:t>
            </a:r>
            <a:r>
              <a:rPr lang="en-US" altLang="en-US" sz="2000" dirty="0">
                <a:latin typeface="Liberation Sans" panose="020B0604020202020204" pitchFamily="34" charset="0"/>
                <a:cs typeface="Arial" charset="0"/>
              </a:rPr>
              <a:t>		5,000</a:t>
            </a:r>
          </a:p>
        </p:txBody>
      </p:sp>
      <p:sp>
        <p:nvSpPr>
          <p:cNvPr id="1026061" name="Rectangle 13"/>
          <p:cNvSpPr>
            <a:spLocks noChangeArrowheads="1"/>
          </p:cNvSpPr>
          <p:nvPr/>
        </p:nvSpPr>
        <p:spPr bwMode="auto">
          <a:xfrm>
            <a:off x="1219200" y="5943600"/>
            <a:ext cx="39798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r>
              <a:rPr lang="en-US" altLang="en-US" sz="2000" dirty="0">
                <a:latin typeface="Liberation Sans" panose="020B0604020202020204" pitchFamily="34" charset="0"/>
              </a:rPr>
              <a:t> [(0.1 x $30,000) + $2,000]</a:t>
            </a:r>
          </a:p>
        </p:txBody>
      </p:sp>
      <p:sp>
        <p:nvSpPr>
          <p:cNvPr id="1026062" name="Rectangle 14"/>
          <p:cNvSpPr>
            <a:spLocks noChangeArrowheads="1"/>
          </p:cNvSpPr>
          <p:nvPr/>
        </p:nvSpPr>
        <p:spPr bwMode="auto">
          <a:xfrm>
            <a:off x="6705600" y="4784725"/>
            <a:ext cx="381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endParaRPr lang="en-US" altLang="en-US" sz="2000" dirty="0">
              <a:latin typeface="Liberation Sans" panose="020B0604020202020204" pitchFamily="34" charset="0"/>
            </a:endParaRPr>
          </a:p>
        </p:txBody>
      </p:sp>
      <p:sp>
        <p:nvSpPr>
          <p:cNvPr id="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23" name="TextBox 22"/>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4" name="TextBox 23"/>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algn="l"/>
            <a:r>
              <a:rPr lang="en-US" sz="2500" b="1" dirty="0" smtClean="0">
                <a:solidFill>
                  <a:schemeClr val="bg1"/>
                </a:solidFill>
                <a:latin typeface="Liberation Sans" panose="020B0604020202020204" pitchFamily="34" charset="0"/>
              </a:rPr>
              <a:t>Uncollectible</a:t>
            </a:r>
            <a:r>
              <a:rPr lang="en-US" sz="2500" b="1" i="0" dirty="0" smtClean="0">
                <a:solidFill>
                  <a:schemeClr val="bg1"/>
                </a:solidFill>
                <a:latin typeface="Liberation Sans" panose="020B0604020202020204" pitchFamily="34" charset="0"/>
              </a:rPr>
              <a:t> Accounts Receivable</a:t>
            </a:r>
            <a:endParaRPr lang="en-US" sz="2500" b="1" i="0" dirty="0">
              <a:solidFill>
                <a:schemeClr val="bg1"/>
              </a:solidFill>
              <a:latin typeface="Liberation Sans" panose="020B0604020202020204" pitchFamily="34" charset="0"/>
            </a:endParaRPr>
          </a:p>
        </p:txBody>
      </p:sp>
      <p:sp>
        <p:nvSpPr>
          <p:cNvPr id="25" name="Oval 24"/>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2</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170972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59"/>
                                        </p:tgtEl>
                                        <p:attrNameLst>
                                          <p:attrName>style.visibility</p:attrName>
                                        </p:attrNameLst>
                                      </p:cBhvr>
                                      <p:to>
                                        <p:strVal val="visible"/>
                                      </p:to>
                                    </p:set>
                                    <p:animEffect transition="in" filter="wipe(left)">
                                      <p:cBhvr>
                                        <p:cTn id="7" dur="500"/>
                                        <p:tgtEl>
                                          <p:spTgt spid="10260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6062"/>
                                        </p:tgtEl>
                                        <p:attrNameLst>
                                          <p:attrName>style.visibility</p:attrName>
                                        </p:attrNameLst>
                                      </p:cBhvr>
                                      <p:to>
                                        <p:strVal val="visible"/>
                                      </p:to>
                                    </p:set>
                                    <p:animEffect transition="in" filter="wipe(left)">
                                      <p:cBhvr>
                                        <p:cTn id="11" dur="500"/>
                                        <p:tgtEl>
                                          <p:spTgt spid="102606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6061"/>
                                        </p:tgtEl>
                                        <p:attrNameLst>
                                          <p:attrName>style.visibility</p:attrName>
                                        </p:attrNameLst>
                                      </p:cBhvr>
                                      <p:to>
                                        <p:strVal val="visible"/>
                                      </p:to>
                                    </p:set>
                                    <p:animEffect transition="in" filter="wipe(left)">
                                      <p:cBhvr>
                                        <p:cTn id="15" dur="500"/>
                                        <p:tgtEl>
                                          <p:spTgt spid="1026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6060"/>
                                        </p:tgtEl>
                                        <p:attrNameLst>
                                          <p:attrName>style.visibility</p:attrName>
                                        </p:attrNameLst>
                                      </p:cBhvr>
                                      <p:to>
                                        <p:strVal val="visible"/>
                                      </p:to>
                                    </p:set>
                                    <p:animEffect transition="in" filter="wipe(left)">
                                      <p:cBhvr>
                                        <p:cTn id="20" dur="500"/>
                                        <p:tgtEl>
                                          <p:spTgt spid="1026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9" grpId="0" autoUpdateAnimBg="0"/>
      <p:bldP spid="1026060" grpId="0" autoUpdateAnimBg="0"/>
      <p:bldP spid="1026061" grpId="0"/>
      <p:bldP spid="10260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1465262"/>
            <a:ext cx="8001000"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defRPr/>
            </a:pPr>
            <a:r>
              <a:rPr lang="en-US" sz="2300" dirty="0" smtClean="0">
                <a:latin typeface="Liberation Sans" panose="020B0604020202020204" pitchFamily="34" charset="0"/>
              </a:rPr>
              <a:t>Companies may grant credit in exchange for a promissory note.  A </a:t>
            </a:r>
            <a:r>
              <a:rPr lang="en-US" sz="2300" b="1" dirty="0" smtClean="0">
                <a:solidFill>
                  <a:schemeClr val="tx2">
                    <a:lumMod val="75000"/>
                  </a:schemeClr>
                </a:solidFill>
                <a:latin typeface="Liberation Sans" panose="020B0604020202020204" pitchFamily="34" charset="0"/>
              </a:rPr>
              <a:t>promissory note </a:t>
            </a:r>
            <a:r>
              <a:rPr lang="en-US" sz="2300" dirty="0" smtClean="0">
                <a:latin typeface="Liberation Sans" panose="020B0604020202020204" pitchFamily="34" charset="0"/>
              </a:rPr>
              <a:t>is a written promise to pay a specified amount of money on demand or at a definite time. </a:t>
            </a:r>
          </a:p>
          <a:p>
            <a:pPr algn="l">
              <a:lnSpc>
                <a:spcPct val="125000"/>
              </a:lnSpc>
              <a:spcBef>
                <a:spcPts val="1200"/>
              </a:spcBef>
              <a:buSzPct val="80000"/>
              <a:defRPr/>
            </a:pPr>
            <a:r>
              <a:rPr lang="en-US" sz="2300" dirty="0" smtClean="0">
                <a:latin typeface="Liberation Sans" panose="020B0604020202020204" pitchFamily="34" charset="0"/>
              </a:rPr>
              <a:t>Promissory notes may be used </a:t>
            </a:r>
          </a:p>
          <a:p>
            <a:pPr lvl="1" algn="l">
              <a:lnSpc>
                <a:spcPct val="125000"/>
              </a:lnSpc>
              <a:spcBef>
                <a:spcPts val="1200"/>
              </a:spcBef>
              <a:buFontTx/>
              <a:buAutoNum type="arabicPeriod"/>
              <a:defRPr/>
            </a:pPr>
            <a:r>
              <a:rPr lang="en-US" sz="2100" dirty="0" smtClean="0">
                <a:latin typeface="Liberation Sans" panose="020B0604020202020204" pitchFamily="34" charset="0"/>
              </a:rPr>
              <a:t>when individuals and companies lend or borrow money, </a:t>
            </a:r>
          </a:p>
          <a:p>
            <a:pPr lvl="1" algn="l">
              <a:lnSpc>
                <a:spcPct val="125000"/>
              </a:lnSpc>
              <a:spcBef>
                <a:spcPts val="1200"/>
              </a:spcBef>
              <a:buFontTx/>
              <a:buAutoNum type="arabicPeriod"/>
              <a:defRPr/>
            </a:pPr>
            <a:r>
              <a:rPr lang="en-US" sz="2100" dirty="0" smtClean="0">
                <a:latin typeface="Liberation Sans" panose="020B0604020202020204" pitchFamily="34" charset="0"/>
              </a:rPr>
              <a:t>when amount of transaction and credit period exceed normal limits, or </a:t>
            </a:r>
          </a:p>
          <a:p>
            <a:pPr lvl="1" algn="l">
              <a:lnSpc>
                <a:spcPct val="125000"/>
              </a:lnSpc>
              <a:spcBef>
                <a:spcPts val="1200"/>
              </a:spcBef>
              <a:buFontTx/>
              <a:buAutoNum type="arabicPeriod"/>
              <a:defRPr/>
            </a:pPr>
            <a:r>
              <a:rPr lang="en-US" sz="2100" dirty="0" smtClean="0">
                <a:latin typeface="Liberation Sans" panose="020B0604020202020204" pitchFamily="34" charset="0"/>
              </a:rPr>
              <a:t>in settlement of accounts receivable.</a:t>
            </a:r>
          </a:p>
        </p:txBody>
      </p:sp>
      <p:sp>
        <p:nvSpPr>
          <p:cNvPr id="4915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Explain </a:t>
            </a:r>
            <a:r>
              <a:rPr lang="en-US" b="1" dirty="0">
                <a:solidFill>
                  <a:schemeClr val="bg1"/>
                </a:solidFill>
                <a:latin typeface="Liberation Sans" panose="020B0604020202020204" pitchFamily="34" charset="0"/>
              </a:rPr>
              <a:t>how companies recognize notes receivable.</a:t>
            </a:r>
          </a:p>
        </p:txBody>
      </p:sp>
      <p:sp>
        <p:nvSpPr>
          <p:cNvPr id="8" name="Oval 7"/>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6781800" y="2392363"/>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9-11</a:t>
            </a:r>
            <a:endParaRPr lang="en-US" altLang="en-US" sz="1200" b="1" dirty="0">
              <a:latin typeface="Liberation Sans" panose="020B0604020202020204" pitchFamily="34" charset="0"/>
            </a:endParaRPr>
          </a:p>
        </p:txBody>
      </p:sp>
      <p:sp>
        <p:nvSpPr>
          <p:cNvPr id="50179" name="Text Box 4"/>
          <p:cNvSpPr txBox="1">
            <a:spLocks noChangeArrowheads="1"/>
          </p:cNvSpPr>
          <p:nvPr/>
        </p:nvSpPr>
        <p:spPr bwMode="auto">
          <a:xfrm>
            <a:off x="533400" y="1295400"/>
            <a:ext cx="83820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pPr>
            <a:r>
              <a:rPr lang="en-US" altLang="en-US" sz="2300" dirty="0">
                <a:latin typeface="Liberation Sans" panose="020B0604020202020204" pitchFamily="34" charset="0"/>
              </a:rPr>
              <a:t>To the </a:t>
            </a:r>
            <a:r>
              <a:rPr lang="en-US" altLang="en-US" sz="2300" b="1" dirty="0">
                <a:latin typeface="Liberation Sans" panose="020B0604020202020204" pitchFamily="34" charset="0"/>
              </a:rPr>
              <a:t>Payee</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receivable</a:t>
            </a:r>
            <a:r>
              <a:rPr lang="en-US" altLang="en-US" sz="2300" dirty="0">
                <a:latin typeface="Liberation Sans" panose="020B0604020202020204" pitchFamily="34" charset="0"/>
              </a:rPr>
              <a:t>.</a:t>
            </a:r>
          </a:p>
          <a:p>
            <a:pPr algn="l">
              <a:lnSpc>
                <a:spcPct val="125000"/>
              </a:lnSpc>
              <a:spcBef>
                <a:spcPts val="600"/>
              </a:spcBef>
              <a:buSzPct val="80000"/>
            </a:pPr>
            <a:r>
              <a:rPr lang="en-US" altLang="en-US" sz="2300" dirty="0">
                <a:latin typeface="Liberation Sans" panose="020B0604020202020204" pitchFamily="34" charset="0"/>
              </a:rPr>
              <a:t>To the </a:t>
            </a:r>
            <a:r>
              <a:rPr lang="en-US" altLang="en-US" sz="2300" b="1" dirty="0">
                <a:latin typeface="Liberation Sans" panose="020B0604020202020204" pitchFamily="34" charset="0"/>
              </a:rPr>
              <a:t>Maker</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payable</a:t>
            </a:r>
            <a:r>
              <a:rPr lang="en-US" altLang="en-US" sz="2300" dirty="0">
                <a:latin typeface="Liberation Sans" panose="020B0604020202020204" pitchFamily="34" charset="0"/>
              </a:rPr>
              <a:t>.</a:t>
            </a:r>
          </a:p>
        </p:txBody>
      </p:sp>
      <p:sp>
        <p:nvSpPr>
          <p:cNvPr id="5018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018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018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9" y="2743200"/>
            <a:ext cx="7377112" cy="362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533400" y="1905000"/>
            <a:ext cx="7696200"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ts val="1200"/>
              </a:spcBef>
              <a:buSzPct val="80000"/>
            </a:pPr>
            <a:r>
              <a:rPr lang="en-US" altLang="en-US" sz="2300" dirty="0">
                <a:solidFill>
                  <a:srgbClr val="000000"/>
                </a:solidFill>
                <a:latin typeface="Liberation Sans" panose="020B0604020202020204" pitchFamily="34" charset="0"/>
              </a:rPr>
              <a:t>Note expressed in terms of </a:t>
            </a:r>
          </a:p>
          <a:p>
            <a:pPr lvl="1" algn="l">
              <a:lnSpc>
                <a:spcPct val="120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Months</a:t>
            </a:r>
          </a:p>
          <a:p>
            <a:pPr lvl="1" algn="l">
              <a:lnSpc>
                <a:spcPct val="120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Days </a:t>
            </a:r>
          </a:p>
        </p:txBody>
      </p:sp>
      <p:sp>
        <p:nvSpPr>
          <p:cNvPr id="51204" name="Text Box 6"/>
          <p:cNvSpPr txBox="1">
            <a:spLocks noChangeArrowheads="1"/>
          </p:cNvSpPr>
          <p:nvPr/>
        </p:nvSpPr>
        <p:spPr bwMode="auto">
          <a:xfrm>
            <a:off x="533400" y="3827463"/>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Computing Interest</a:t>
            </a:r>
          </a:p>
        </p:txBody>
      </p:sp>
      <p:sp>
        <p:nvSpPr>
          <p:cNvPr id="51206" name="Text Box 10"/>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Determining the Maturity Date</a:t>
            </a:r>
          </a:p>
        </p:txBody>
      </p:sp>
      <p:sp>
        <p:nvSpPr>
          <p:cNvPr id="51205"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2"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0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8975"/>
            <a:ext cx="76200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Rectangle 14"/>
          <p:cNvSpPr>
            <a:spLocks noChangeArrowheads="1"/>
          </p:cNvSpPr>
          <p:nvPr/>
        </p:nvSpPr>
        <p:spPr bwMode="auto">
          <a:xfrm>
            <a:off x="762000" y="44958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09" name="Rectangle 15"/>
          <p:cNvSpPr>
            <a:spLocks noChangeArrowheads="1"/>
          </p:cNvSpPr>
          <p:nvPr/>
        </p:nvSpPr>
        <p:spPr bwMode="auto">
          <a:xfrm>
            <a:off x="762000" y="58674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2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3" name="Text Box 9"/>
          <p:cNvSpPr txBox="1">
            <a:spLocks noChangeArrowheads="1"/>
          </p:cNvSpPr>
          <p:nvPr/>
        </p:nvSpPr>
        <p:spPr bwMode="auto">
          <a:xfrm>
            <a:off x="6781800" y="4002088"/>
            <a:ext cx="1447800" cy="646112"/>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9-14 </a:t>
            </a:r>
            <a:r>
              <a:rPr lang="en-US" altLang="en-US" sz="1200" dirty="0">
                <a:latin typeface="Liberation Sans" panose="020B0604020202020204" pitchFamily="34" charset="0"/>
              </a:rPr>
              <a:t>Formula for computing interest</a:t>
            </a:r>
            <a:endParaRPr lang="en-US" altLang="en-US" sz="12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533400" y="1905000"/>
            <a:ext cx="73914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When counting days</a:t>
            </a:r>
            <a:r>
              <a:rPr lang="en-US" altLang="en-US" sz="2200" dirty="0">
                <a:latin typeface="Liberation Sans" panose="020B0604020202020204" pitchFamily="34" charset="0"/>
              </a:rPr>
              <a:t>, </a:t>
            </a:r>
            <a:r>
              <a:rPr lang="en-US" altLang="en-US" sz="2200" b="1" dirty="0">
                <a:latin typeface="Liberation Sans" panose="020B0604020202020204" pitchFamily="34" charset="0"/>
              </a:rPr>
              <a:t>omit</a:t>
            </a:r>
            <a:r>
              <a:rPr lang="en-US" altLang="en-US" sz="2200" dirty="0">
                <a:latin typeface="Liberation Sans" panose="020B0604020202020204" pitchFamily="34" charset="0"/>
              </a:rPr>
              <a:t> the date the note is issued, but </a:t>
            </a:r>
            <a:r>
              <a:rPr lang="en-US" altLang="en-US" sz="2200" b="1" dirty="0">
                <a:latin typeface="Liberation Sans" panose="020B0604020202020204" pitchFamily="34" charset="0"/>
              </a:rPr>
              <a:t>include</a:t>
            </a:r>
            <a:r>
              <a:rPr lang="en-US" altLang="en-US" sz="2200" dirty="0">
                <a:latin typeface="Liberation Sans" panose="020B0604020202020204" pitchFamily="34" charset="0"/>
              </a:rPr>
              <a:t> the due date.</a:t>
            </a:r>
          </a:p>
        </p:txBody>
      </p:sp>
      <p:sp>
        <p:nvSpPr>
          <p:cNvPr id="52227" name="Text Box 8"/>
          <p:cNvSpPr txBox="1">
            <a:spLocks noChangeArrowheads="1"/>
          </p:cNvSpPr>
          <p:nvPr/>
        </p:nvSpPr>
        <p:spPr bwMode="auto">
          <a:xfrm>
            <a:off x="7239000" y="28956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9-15</a:t>
            </a:r>
            <a:endParaRPr lang="en-US" altLang="en-US" sz="1200" b="1" dirty="0">
              <a:latin typeface="Liberation Sans" panose="020B0604020202020204" pitchFamily="34" charset="0"/>
            </a:endParaRPr>
          </a:p>
        </p:txBody>
      </p:sp>
      <p:sp>
        <p:nvSpPr>
          <p:cNvPr id="52228" name="Text Box 10"/>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Computing Interest</a:t>
            </a:r>
          </a:p>
        </p:txBody>
      </p:sp>
      <p:sp>
        <p:nvSpPr>
          <p:cNvPr id="5222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2230"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8"/>
          <p:cNvSpPr/>
          <p:nvPr/>
        </p:nvSpPr>
        <p:spPr>
          <a:xfrm>
            <a:off x="4038600" y="5359400"/>
            <a:ext cx="2819400" cy="830263"/>
          </a:xfrm>
          <a:prstGeom prst="rect">
            <a:avLst/>
          </a:prstGeom>
          <a:solidFill>
            <a:schemeClr val="accent3"/>
          </a:solidFill>
          <a:ln w="19050">
            <a:solidFill>
              <a:schemeClr val="tx1"/>
            </a:solidFill>
          </a:ln>
          <a:effectLst>
            <a:innerShdw blurRad="114300">
              <a:prstClr val="black"/>
            </a:innerShdw>
          </a:effectLst>
        </p:spPr>
        <p:txBody>
          <a:bodyPr>
            <a:spAutoFit/>
          </a:bodyPr>
          <a:lstStyle/>
          <a:p>
            <a:pPr algn="l">
              <a:defRPr/>
            </a:pPr>
            <a:r>
              <a:rPr lang="en-US" sz="1600" b="1" dirty="0">
                <a:solidFill>
                  <a:srgbClr val="002060"/>
                </a:solidFill>
                <a:latin typeface="Liberation Sans" panose="020B0604020202020204" pitchFamily="34" charset="0"/>
              </a:rPr>
              <a:t>Helpful Hint </a:t>
            </a:r>
          </a:p>
          <a:p>
            <a:pPr algn="l">
              <a:defRPr/>
            </a:pPr>
            <a:r>
              <a:rPr lang="en-US" sz="1600" dirty="0">
                <a:latin typeface="Liberation Sans" panose="020B0604020202020204" pitchFamily="34" charset="0"/>
              </a:rPr>
              <a:t>The interest rate specified is the </a:t>
            </a:r>
            <a:r>
              <a:rPr lang="en-US" sz="1600" i="1" dirty="0">
                <a:latin typeface="Liberation Sans" panose="020B0604020202020204" pitchFamily="34" charset="0"/>
              </a:rPr>
              <a:t>annual rate</a:t>
            </a:r>
            <a:r>
              <a:rPr lang="en-US" sz="1600" dirty="0">
                <a:latin typeface="Liberation Sans" panose="020B0604020202020204" pitchFamily="34" charset="0"/>
              </a:rPr>
              <a:t>.</a:t>
            </a:r>
          </a:p>
        </p:txBody>
      </p:sp>
      <p:pic>
        <p:nvPicPr>
          <p:cNvPr id="52232"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3267075"/>
            <a:ext cx="8077200" cy="1685925"/>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533400" y="1295400"/>
            <a:ext cx="81534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Calhoun Company wrote a $1,000, two-month, 12% promissory note dated May 1, to settle an open account.  Prepare entry would Wilma Company makes for the receipt of the note.</a:t>
            </a:r>
          </a:p>
        </p:txBody>
      </p:sp>
      <p:sp>
        <p:nvSpPr>
          <p:cNvPr id="836616" name="Text Box 8"/>
          <p:cNvSpPr txBox="1">
            <a:spLocks noChangeArrowheads="1"/>
          </p:cNvSpPr>
          <p:nvPr/>
        </p:nvSpPr>
        <p:spPr bwMode="auto">
          <a:xfrm>
            <a:off x="1752600" y="28035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a:t>
            </a:r>
          </a:p>
        </p:txBody>
      </p:sp>
      <p:sp>
        <p:nvSpPr>
          <p:cNvPr id="54276" name="Text Box 9"/>
          <p:cNvSpPr txBox="1">
            <a:spLocks noChangeArrowheads="1"/>
          </p:cNvSpPr>
          <p:nvPr/>
        </p:nvSpPr>
        <p:spPr bwMode="auto">
          <a:xfrm>
            <a:off x="533400" y="2803525"/>
            <a:ext cx="1143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May 1</a:t>
            </a:r>
          </a:p>
        </p:txBody>
      </p:sp>
      <p:sp>
        <p:nvSpPr>
          <p:cNvPr id="836618" name="Text Box 10"/>
          <p:cNvSpPr txBox="1">
            <a:spLocks noChangeArrowheads="1"/>
          </p:cNvSpPr>
          <p:nvPr/>
        </p:nvSpPr>
        <p:spPr bwMode="auto">
          <a:xfrm>
            <a:off x="1752600" y="324485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Accounts Receivable </a:t>
            </a:r>
            <a:r>
              <a:rPr lang="en-US" altLang="en-US" sz="2100" dirty="0">
                <a:latin typeface="Liberation Sans" panose="020B0604020202020204" pitchFamily="34" charset="0"/>
                <a:cs typeface="Arial" charset="0"/>
              </a:rPr>
              <a:t>		1,000</a:t>
            </a:r>
          </a:p>
        </p:txBody>
      </p:sp>
      <p:sp>
        <p:nvSpPr>
          <p:cNvPr id="5427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Notes </a:t>
            </a:r>
            <a:r>
              <a:rPr lang="en-US" altLang="en-US" sz="3200" b="1" dirty="0">
                <a:solidFill>
                  <a:schemeClr val="tx2">
                    <a:lumMod val="75000"/>
                  </a:schemeClr>
                </a:solidFill>
                <a:latin typeface="Liberation Sans" panose="020B0604020202020204" pitchFamily="34" charset="0"/>
              </a:rPr>
              <a:t>Receivable</a:t>
            </a:r>
          </a:p>
        </p:txBody>
      </p:sp>
      <p:sp>
        <p:nvSpPr>
          <p:cNvPr id="54280"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8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16"/>
                                        </p:tgtEl>
                                        <p:attrNameLst>
                                          <p:attrName>style.visibility</p:attrName>
                                        </p:attrNameLst>
                                      </p:cBhvr>
                                      <p:to>
                                        <p:strVal val="visible"/>
                                      </p:to>
                                    </p:set>
                                    <p:animEffect transition="in" filter="wipe(left)">
                                      <p:cBhvr>
                                        <p:cTn id="7" dur="500"/>
                                        <p:tgtEl>
                                          <p:spTgt spid="836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18"/>
                                        </p:tgtEl>
                                        <p:attrNameLst>
                                          <p:attrName>style.visibility</p:attrName>
                                        </p:attrNameLst>
                                      </p:cBhvr>
                                      <p:to>
                                        <p:strVal val="visible"/>
                                      </p:to>
                                    </p:set>
                                    <p:animEffect transition="in" filter="wipe(left)">
                                      <p:cBhvr>
                                        <p:cTn id="12" dur="500"/>
                                        <p:tgtEl>
                                          <p:spTgt spid="83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6" grpId="0" autoUpdateAnimBg="0"/>
      <p:bldP spid="8366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80571" y="3025323"/>
            <a:ext cx="7953829" cy="322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026051" name="Rectangle 3"/>
          <p:cNvSpPr>
            <a:spLocks noChangeArrowheads="1"/>
          </p:cNvSpPr>
          <p:nvPr/>
        </p:nvSpPr>
        <p:spPr bwMode="auto">
          <a:xfrm>
            <a:off x="533400" y="1358900"/>
            <a:ext cx="8001000" cy="15081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Gambit </a:t>
            </a:r>
            <a:r>
              <a:rPr lang="en-US" sz="2000" dirty="0">
                <a:latin typeface="Liberation Sans" panose="020B0604020202020204" pitchFamily="34" charset="0"/>
              </a:rPr>
              <a:t>Stores accepts from Leonard Co. a $3,400, 90-day, 6% note dated May 10 </a:t>
            </a:r>
            <a:r>
              <a:rPr lang="en-US" sz="2000" dirty="0" smtClean="0">
                <a:latin typeface="Liberation Sans" panose="020B0604020202020204" pitchFamily="34" charset="0"/>
              </a:rPr>
              <a:t>in settlement </a:t>
            </a:r>
            <a:r>
              <a:rPr lang="en-US" sz="2000" dirty="0">
                <a:latin typeface="Liberation Sans" panose="020B0604020202020204" pitchFamily="34" charset="0"/>
              </a:rPr>
              <a:t>of Leonard’s overdue account. (a) What is the maturity date of the note</a:t>
            </a:r>
            <a:r>
              <a:rPr lang="en-US" sz="2000" dirty="0" smtClean="0">
                <a:latin typeface="Liberation Sans" panose="020B0604020202020204" pitchFamily="34" charset="0"/>
              </a:rPr>
              <a:t>? (</a:t>
            </a:r>
            <a:r>
              <a:rPr lang="en-US" sz="2000" dirty="0">
                <a:latin typeface="Liberation Sans" panose="020B0604020202020204" pitchFamily="34" charset="0"/>
              </a:rPr>
              <a:t>b) What is the interest payable at the maturity date?</a:t>
            </a:r>
            <a:endParaRPr lang="en-US" altLang="en-US" sz="2000" dirty="0">
              <a:latin typeface="Liberation Sans" panose="020B0604020202020204" pitchFamily="34" charset="0"/>
            </a:endParaRPr>
          </a:p>
        </p:txBody>
      </p:sp>
      <p:sp>
        <p:nvSpPr>
          <p:cNvPr id="2" name="Rectangle 1"/>
          <p:cNvSpPr/>
          <p:nvPr/>
        </p:nvSpPr>
        <p:spPr bwMode="auto">
          <a:xfrm>
            <a:off x="5943600" y="37338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9" name="Rectangle 18"/>
          <p:cNvSpPr/>
          <p:nvPr/>
        </p:nvSpPr>
        <p:spPr bwMode="auto">
          <a:xfrm>
            <a:off x="5943600" y="40386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0" name="Rectangle 19"/>
          <p:cNvSpPr/>
          <p:nvPr/>
        </p:nvSpPr>
        <p:spPr bwMode="auto">
          <a:xfrm>
            <a:off x="5943600" y="4343400"/>
            <a:ext cx="1752600" cy="29346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1" name="Rectangle 20"/>
          <p:cNvSpPr/>
          <p:nvPr/>
        </p:nvSpPr>
        <p:spPr bwMode="auto">
          <a:xfrm>
            <a:off x="7162800" y="4648200"/>
            <a:ext cx="533400"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2" name="Rectangle 21"/>
          <p:cNvSpPr/>
          <p:nvPr/>
        </p:nvSpPr>
        <p:spPr bwMode="auto">
          <a:xfrm>
            <a:off x="26181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3" name="Rectangle 22"/>
          <p:cNvSpPr/>
          <p:nvPr/>
        </p:nvSpPr>
        <p:spPr bwMode="auto">
          <a:xfrm>
            <a:off x="40659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4" name="Rectangle 23"/>
          <p:cNvSpPr/>
          <p:nvPr/>
        </p:nvSpPr>
        <p:spPr bwMode="auto">
          <a:xfrm>
            <a:off x="5361354"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5" name="Rectangle 24"/>
          <p:cNvSpPr/>
          <p:nvPr/>
        </p:nvSpPr>
        <p:spPr bwMode="auto">
          <a:xfrm>
            <a:off x="7010400" y="5943600"/>
            <a:ext cx="1039446"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27" name="TextBox 26"/>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8" name="TextBox 27"/>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700" b="1" i="0" dirty="0" smtClean="0">
                <a:solidFill>
                  <a:schemeClr val="bg1"/>
                </a:solidFill>
                <a:latin typeface="Liberation Sans" panose="020B0604020202020204" pitchFamily="34" charset="0"/>
              </a:rPr>
              <a:t>Recognizing Notes Receivable</a:t>
            </a:r>
            <a:endParaRPr lang="en-US" sz="2700" b="1" i="0" dirty="0">
              <a:solidFill>
                <a:schemeClr val="bg1"/>
              </a:solidFill>
              <a:latin typeface="Liberation Sans" panose="020B0604020202020204" pitchFamily="34" charset="0"/>
            </a:endParaRPr>
          </a:p>
        </p:txBody>
      </p:sp>
      <p:sp>
        <p:nvSpPr>
          <p:cNvPr id="29" name="Oval 28"/>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3</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487104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3400" y="14478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Valuing Notes Receivable</a:t>
            </a:r>
          </a:p>
        </p:txBody>
      </p:sp>
      <p:sp>
        <p:nvSpPr>
          <p:cNvPr id="56323" name="Text Box 5"/>
          <p:cNvSpPr txBox="1">
            <a:spLocks noChangeArrowheads="1"/>
          </p:cNvSpPr>
          <p:nvPr/>
        </p:nvSpPr>
        <p:spPr bwMode="auto">
          <a:xfrm>
            <a:off x="533400" y="2066925"/>
            <a:ext cx="7467600" cy="265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Report short-term notes receivable at their </a:t>
            </a:r>
            <a:r>
              <a:rPr lang="en-US" altLang="en-US" sz="2200" b="1" dirty="0">
                <a:latin typeface="Liberation Sans" panose="020B0604020202020204" pitchFamily="34" charset="0"/>
              </a:rPr>
              <a:t>cash (net) realizable value</a:t>
            </a:r>
            <a:r>
              <a:rPr lang="en-US" altLang="en-US" sz="2200" dirty="0">
                <a:latin typeface="Liberation Sans" panose="020B0604020202020204" pitchFamily="34" charset="0"/>
              </a:rPr>
              <a:t>. </a:t>
            </a:r>
          </a:p>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Estimation of cash realizable value and bad </a:t>
            </a:r>
            <a:r>
              <a:rPr lang="en-US" altLang="en-US" sz="2200" dirty="0" smtClean="0">
                <a:latin typeface="Liberation Sans" panose="020B0604020202020204" pitchFamily="34" charset="0"/>
              </a:rPr>
              <a:t>debt </a:t>
            </a:r>
            <a:r>
              <a:rPr lang="en-US" altLang="en-US" sz="2200" dirty="0">
                <a:latin typeface="Liberation Sans" panose="020B0604020202020204" pitchFamily="34" charset="0"/>
              </a:rPr>
              <a:t>expense are done similarly to accounts receivable.</a:t>
            </a:r>
          </a:p>
          <a:p>
            <a:pPr algn="l">
              <a:lnSpc>
                <a:spcPct val="125000"/>
              </a:lnSpc>
              <a:spcBef>
                <a:spcPct val="70000"/>
              </a:spcBef>
              <a:buClr>
                <a:srgbClr val="800000"/>
              </a:buClr>
              <a:buSzPct val="80000"/>
              <a:buFont typeface="Wingdings" pitchFamily="2" charset="2"/>
              <a:buChar char="u"/>
            </a:pPr>
            <a:r>
              <a:rPr lang="en-US" altLang="en-US" sz="2200" dirty="0">
                <a:latin typeface="Liberation Sans" panose="020B0604020202020204" pitchFamily="34" charset="0"/>
              </a:rPr>
              <a:t>Allowance for Doubtful Accounts is used.</a:t>
            </a:r>
          </a:p>
        </p:txBody>
      </p:sp>
      <p:sp>
        <p:nvSpPr>
          <p:cNvPr id="56326" name="Text Box 1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1900" b="1" dirty="0" smtClean="0">
                <a:solidFill>
                  <a:schemeClr val="bg1"/>
                </a:solidFill>
                <a:latin typeface="Liberation Sans" panose="020B0604020202020204" pitchFamily="34" charset="0"/>
              </a:rPr>
              <a:t>Describe </a:t>
            </a:r>
            <a:r>
              <a:rPr lang="en-US" sz="1900" b="1" dirty="0">
                <a:solidFill>
                  <a:schemeClr val="bg1"/>
                </a:solidFill>
                <a:latin typeface="Liberation Sans" panose="020B0604020202020204" pitchFamily="34" charset="0"/>
              </a:rPr>
              <a:t>how companies value notes receivable, record </a:t>
            </a:r>
            <a:r>
              <a:rPr lang="en-US" sz="1900" b="1" dirty="0" smtClean="0">
                <a:solidFill>
                  <a:schemeClr val="bg1"/>
                </a:solidFill>
                <a:latin typeface="Liberation Sans" panose="020B0604020202020204" pitchFamily="34" charset="0"/>
              </a:rPr>
              <a:t>their disposition</a:t>
            </a:r>
            <a:r>
              <a:rPr lang="en-US" sz="1900" b="1" dirty="0">
                <a:solidFill>
                  <a:schemeClr val="bg1"/>
                </a:solidFill>
                <a:latin typeface="Liberation Sans" panose="020B0604020202020204" pitchFamily="34" charset="0"/>
              </a:rPr>
              <a:t>, and present and analyze receivables.</a:t>
            </a: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81534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that Jordache Co. on July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sells merchandise on account to Polo Company for $1,000 terms 2/10, n/30.  Prepare the journal entry to record this transaction on the books of Jordache Co.</a:t>
            </a:r>
          </a:p>
        </p:txBody>
      </p:sp>
      <p:sp>
        <p:nvSpPr>
          <p:cNvPr id="882691" name="Text Box 3"/>
          <p:cNvSpPr txBox="1">
            <a:spLocks noChangeArrowheads="1"/>
          </p:cNvSpPr>
          <p:nvPr/>
        </p:nvSpPr>
        <p:spPr bwMode="auto">
          <a:xfrm>
            <a:off x="1600200" y="31242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1,000</a:t>
            </a:r>
          </a:p>
        </p:txBody>
      </p:sp>
      <p:sp>
        <p:nvSpPr>
          <p:cNvPr id="9220" name="Text Box 4"/>
          <p:cNvSpPr txBox="1">
            <a:spLocks noChangeArrowheads="1"/>
          </p:cNvSpPr>
          <p:nvPr/>
        </p:nvSpPr>
        <p:spPr bwMode="auto">
          <a:xfrm>
            <a:off x="609600" y="3124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1</a:t>
            </a:r>
          </a:p>
        </p:txBody>
      </p:sp>
      <p:sp>
        <p:nvSpPr>
          <p:cNvPr id="882693" name="Text Box 5"/>
          <p:cNvSpPr txBox="1">
            <a:spLocks noChangeArrowheads="1"/>
          </p:cNvSpPr>
          <p:nvPr/>
        </p:nvSpPr>
        <p:spPr bwMode="auto">
          <a:xfrm>
            <a:off x="1600200" y="35814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1,000</a:t>
            </a:r>
          </a:p>
        </p:txBody>
      </p:sp>
      <p:sp>
        <p:nvSpPr>
          <p:cNvPr id="922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Accounts Receivables</a:t>
            </a:r>
            <a:endParaRPr lang="en-US" altLang="en-US" sz="3200" b="1" dirty="0">
              <a:solidFill>
                <a:schemeClr val="tx2">
                  <a:lumMod val="75000"/>
                </a:schemeClr>
              </a:solidFill>
              <a:latin typeface="Liberation Sans" panose="020B0604020202020204" pitchFamily="34" charset="0"/>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2691"/>
                                        </p:tgtEl>
                                        <p:attrNameLst>
                                          <p:attrName>style.visibility</p:attrName>
                                        </p:attrNameLst>
                                      </p:cBhvr>
                                      <p:to>
                                        <p:strVal val="visible"/>
                                      </p:to>
                                    </p:set>
                                    <p:animEffect transition="in" filter="wipe(left)">
                                      <p:cBhvr>
                                        <p:cTn id="7" dur="500"/>
                                        <p:tgtEl>
                                          <p:spTgt spid="88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wipe(left)">
                                      <p:cBhvr>
                                        <p:cTn id="12" dur="500"/>
                                        <p:tgtEl>
                                          <p:spTgt spid="88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utoUpdateAnimBg="0"/>
      <p:bldP spid="88269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Disposing of Notes Receivable</a:t>
            </a:r>
          </a:p>
        </p:txBody>
      </p:sp>
      <p:sp>
        <p:nvSpPr>
          <p:cNvPr id="59395"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
        <p:nvSpPr>
          <p:cNvPr id="59396" name="Text Box 5"/>
          <p:cNvSpPr txBox="1">
            <a:spLocks noChangeArrowheads="1"/>
          </p:cNvSpPr>
          <p:nvPr/>
        </p:nvSpPr>
        <p:spPr bwMode="auto">
          <a:xfrm>
            <a:off x="533400" y="1914525"/>
            <a:ext cx="7467600" cy="265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Notes may be held to their maturity date.</a:t>
            </a:r>
          </a:p>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Maker may default and payee must make an adjustment to the account.</a:t>
            </a:r>
          </a:p>
          <a:p>
            <a:pPr algn="l">
              <a:lnSpc>
                <a:spcPct val="125000"/>
              </a:lnSpc>
              <a:spcBef>
                <a:spcPct val="700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Holder speeds up conversion to cash by selling the note receivable.</a:t>
            </a:r>
          </a:p>
        </p:txBody>
      </p:sp>
      <p:sp>
        <p:nvSpPr>
          <p:cNvPr id="59397"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latin typeface="Liberation Sans" panose="020B0604020202020204" pitchFamily="34" charset="0"/>
              </a:rPr>
              <a:t>Notes Receivable</a:t>
            </a:r>
          </a:p>
        </p:txBody>
      </p:sp>
      <p:sp>
        <p:nvSpPr>
          <p:cNvPr id="5939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2954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latin typeface="Liberation Sans" panose="020B0604020202020204" pitchFamily="34" charset="0"/>
              </a:rPr>
              <a:t>HONOR OF NOTES RECEIVABLE</a:t>
            </a:r>
            <a:endParaRPr lang="en-US" altLang="en-US" sz="2800" b="1" dirty="0">
              <a:latin typeface="Liberation Sans" panose="020B0604020202020204" pitchFamily="34" charset="0"/>
            </a:endParaRPr>
          </a:p>
        </p:txBody>
      </p:sp>
      <p:sp>
        <p:nvSpPr>
          <p:cNvPr id="60419" name="Text Box 5"/>
          <p:cNvSpPr txBox="1">
            <a:spLocks noChangeArrowheads="1"/>
          </p:cNvSpPr>
          <p:nvPr/>
        </p:nvSpPr>
        <p:spPr bwMode="auto">
          <a:xfrm>
            <a:off x="762000" y="1960384"/>
            <a:ext cx="7543800" cy="47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7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Maker pays it in full at its maturity date.</a:t>
            </a:r>
          </a:p>
        </p:txBody>
      </p:sp>
      <p:sp>
        <p:nvSpPr>
          <p:cNvPr id="60420" name="Text Box 6"/>
          <p:cNvSpPr txBox="1">
            <a:spLocks noChangeArrowheads="1"/>
          </p:cNvSpPr>
          <p:nvPr/>
        </p:nvSpPr>
        <p:spPr bwMode="auto">
          <a:xfrm>
            <a:off x="533400" y="2798762"/>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latin typeface="Liberation Sans" panose="020B0604020202020204" pitchFamily="34" charset="0"/>
              </a:rPr>
              <a:t>DISHONOR OF NOTES RECEIVABLE</a:t>
            </a:r>
            <a:endParaRPr lang="en-US" altLang="en-US" sz="2800" b="1" dirty="0">
              <a:latin typeface="Liberation Sans" panose="020B0604020202020204" pitchFamily="34" charset="0"/>
            </a:endParaRPr>
          </a:p>
        </p:txBody>
      </p:sp>
      <p:sp>
        <p:nvSpPr>
          <p:cNvPr id="60421" name="Text Box 7"/>
          <p:cNvSpPr txBox="1">
            <a:spLocks noChangeArrowheads="1"/>
          </p:cNvSpPr>
          <p:nvPr/>
        </p:nvSpPr>
        <p:spPr bwMode="auto">
          <a:xfrm>
            <a:off x="762000" y="3440112"/>
            <a:ext cx="7848600"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Not paid in full at maturity.  </a:t>
            </a:r>
          </a:p>
          <a:p>
            <a:pPr algn="l">
              <a:lnSpc>
                <a:spcPct val="120000"/>
              </a:lnSpc>
              <a:spcBef>
                <a:spcPct val="5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No longer negotiable.</a:t>
            </a:r>
          </a:p>
        </p:txBody>
      </p:sp>
      <p:sp>
        <p:nvSpPr>
          <p:cNvPr id="6042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Disposing of Notes Receivable</a:t>
            </a:r>
            <a:endParaRPr lang="en-US" altLang="en-US" sz="3200" b="1" dirty="0">
              <a:solidFill>
                <a:schemeClr val="tx2">
                  <a:lumMod val="75000"/>
                </a:schemeClr>
              </a:solidFill>
              <a:latin typeface="Liberation Sans" panose="020B0604020202020204" pitchFamily="34" charset="0"/>
            </a:endParaRPr>
          </a:p>
        </p:txBody>
      </p:sp>
      <p:sp>
        <p:nvSpPr>
          <p:cNvPr id="604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5"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3400" y="1295400"/>
            <a:ext cx="800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Wolder Co. lends Higley Co. $10,000 on June 1, accepting a five-month, 9% interest note.  If Wolder presents the note to Higley Co. on November 1, the maturity date, Wolder’s entry to record the collection is:</a:t>
            </a:r>
          </a:p>
        </p:txBody>
      </p:sp>
      <p:sp>
        <p:nvSpPr>
          <p:cNvPr id="838665" name="Text Box 9"/>
          <p:cNvSpPr txBox="1">
            <a:spLocks noChangeArrowheads="1"/>
          </p:cNvSpPr>
          <p:nvPr/>
        </p:nvSpPr>
        <p:spPr bwMode="auto">
          <a:xfrm>
            <a:off x="1752600" y="31242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10,375</a:t>
            </a:r>
          </a:p>
        </p:txBody>
      </p:sp>
      <p:sp>
        <p:nvSpPr>
          <p:cNvPr id="61445" name="Text Box 10"/>
          <p:cNvSpPr txBox="1">
            <a:spLocks noChangeArrowheads="1"/>
          </p:cNvSpPr>
          <p:nvPr/>
        </p:nvSpPr>
        <p:spPr bwMode="auto">
          <a:xfrm>
            <a:off x="533400" y="31242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Nov. 1</a:t>
            </a:r>
          </a:p>
        </p:txBody>
      </p:sp>
      <p:sp>
        <p:nvSpPr>
          <p:cNvPr id="838667" name="Text Box 11"/>
          <p:cNvSpPr txBox="1">
            <a:spLocks noChangeArrowheads="1"/>
          </p:cNvSpPr>
          <p:nvPr/>
        </p:nvSpPr>
        <p:spPr bwMode="auto">
          <a:xfrm>
            <a:off x="1752600" y="35814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838668" name="Text Box 12"/>
          <p:cNvSpPr txBox="1">
            <a:spLocks noChangeArrowheads="1"/>
          </p:cNvSpPr>
          <p:nvPr/>
        </p:nvSpPr>
        <p:spPr bwMode="auto">
          <a:xfrm>
            <a:off x="1752600" y="405447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375</a:t>
            </a:r>
          </a:p>
        </p:txBody>
      </p:sp>
      <p:sp>
        <p:nvSpPr>
          <p:cNvPr id="838669" name="Text Box 13"/>
          <p:cNvSpPr txBox="1">
            <a:spLocks noChangeArrowheads="1"/>
          </p:cNvSpPr>
          <p:nvPr/>
        </p:nvSpPr>
        <p:spPr bwMode="auto">
          <a:xfrm>
            <a:off x="1752600" y="4708525"/>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900" dirty="0">
                <a:latin typeface="Liberation Sans" panose="020B0604020202020204" pitchFamily="34" charset="0"/>
              </a:rPr>
              <a:t>($10,000 x 9% x 5/12 = </a:t>
            </a:r>
            <a:r>
              <a:rPr lang="en-US" altLang="en-US" sz="1900" dirty="0" smtClean="0">
                <a:latin typeface="Liberation Sans" panose="020B0604020202020204" pitchFamily="34" charset="0"/>
              </a:rPr>
              <a:t>$375</a:t>
            </a:r>
            <a:r>
              <a:rPr lang="en-US" altLang="en-US" sz="1900" dirty="0">
                <a:latin typeface="Liberation Sans" panose="020B0604020202020204" pitchFamily="34" charset="0"/>
              </a:rPr>
              <a:t>)</a:t>
            </a:r>
          </a:p>
        </p:txBody>
      </p:sp>
      <p:sp>
        <p:nvSpPr>
          <p:cNvPr id="6144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HONOR OF NOTES RECEIVABLE</a:t>
            </a:r>
            <a:endParaRPr lang="en-US" altLang="en-US" sz="3200" b="1" dirty="0">
              <a:latin typeface="Liberation Sans" panose="020B0604020202020204" pitchFamily="34" charset="0"/>
            </a:endParaRPr>
          </a:p>
        </p:txBody>
      </p:sp>
      <p:sp>
        <p:nvSpPr>
          <p:cNvPr id="61450"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51"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8665"/>
                                        </p:tgtEl>
                                        <p:attrNameLst>
                                          <p:attrName>style.visibility</p:attrName>
                                        </p:attrNameLst>
                                      </p:cBhvr>
                                      <p:to>
                                        <p:strVal val="visible"/>
                                      </p:to>
                                    </p:set>
                                    <p:animEffect transition="in" filter="wipe(left)">
                                      <p:cBhvr>
                                        <p:cTn id="7" dur="500"/>
                                        <p:tgtEl>
                                          <p:spTgt spid="83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8667"/>
                                        </p:tgtEl>
                                        <p:attrNameLst>
                                          <p:attrName>style.visibility</p:attrName>
                                        </p:attrNameLst>
                                      </p:cBhvr>
                                      <p:to>
                                        <p:strVal val="visible"/>
                                      </p:to>
                                    </p:set>
                                    <p:animEffect transition="in" filter="wipe(left)">
                                      <p:cBhvr>
                                        <p:cTn id="12" dur="500"/>
                                        <p:tgtEl>
                                          <p:spTgt spid="838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668"/>
                                        </p:tgtEl>
                                        <p:attrNameLst>
                                          <p:attrName>style.visibility</p:attrName>
                                        </p:attrNameLst>
                                      </p:cBhvr>
                                      <p:to>
                                        <p:strVal val="visible"/>
                                      </p:to>
                                    </p:set>
                                    <p:animEffect transition="in" filter="wipe(left)">
                                      <p:cBhvr>
                                        <p:cTn id="17" dur="500"/>
                                        <p:tgtEl>
                                          <p:spTgt spid="83866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38669"/>
                                        </p:tgtEl>
                                        <p:attrNameLst>
                                          <p:attrName>style.visibility</p:attrName>
                                        </p:attrNameLst>
                                      </p:cBhvr>
                                      <p:to>
                                        <p:strVal val="visible"/>
                                      </p:to>
                                    </p:set>
                                    <p:animEffect transition="in" filter="wipe(left)">
                                      <p:cBhvr>
                                        <p:cTn id="21" dur="500"/>
                                        <p:tgtEl>
                                          <p:spTgt spid="83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5" grpId="0" autoUpdateAnimBg="0"/>
      <p:bldP spid="838667" grpId="0" autoUpdateAnimBg="0"/>
      <p:bldP spid="838668" grpId="0" autoUpdateAnimBg="0"/>
      <p:bldP spid="8386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5" name="Text Box 18"/>
          <p:cNvSpPr txBox="1">
            <a:spLocks noChangeArrowheads="1"/>
          </p:cNvSpPr>
          <p:nvPr/>
        </p:nvSpPr>
        <p:spPr bwMode="auto">
          <a:xfrm>
            <a:off x="533400" y="1295400"/>
            <a:ext cx="8001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Suppose instead that Wolder Co. prepares financial statements as of September 30. The adjusting entry by Wolder is for four months ending Sept. 30.</a:t>
            </a:r>
          </a:p>
        </p:txBody>
      </p:sp>
      <p:sp>
        <p:nvSpPr>
          <p:cNvPr id="840710" name="Text Box 6"/>
          <p:cNvSpPr txBox="1">
            <a:spLocks noChangeArrowheads="1"/>
          </p:cNvSpPr>
          <p:nvPr/>
        </p:nvSpPr>
        <p:spPr bwMode="auto">
          <a:xfrm>
            <a:off x="2057400" y="49530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400">
                <a:solidFill>
                  <a:schemeClr val="tx1"/>
                </a:solidFill>
                <a:latin typeface="Comic Sans MS" pitchFamily="66" charset="0"/>
              </a:defRPr>
            </a:lvl1pPr>
            <a:lvl2pPr marL="742950" indent="-285750">
              <a:tabLst>
                <a:tab pos="4686300" algn="r"/>
              </a:tabLst>
              <a:defRPr sz="2400">
                <a:solidFill>
                  <a:schemeClr val="tx1"/>
                </a:solidFill>
                <a:latin typeface="Comic Sans MS" pitchFamily="66" charset="0"/>
              </a:defRPr>
            </a:lvl2pPr>
            <a:lvl3pPr marL="1143000" indent="-228600">
              <a:tabLst>
                <a:tab pos="4686300" algn="r"/>
              </a:tabLst>
              <a:defRPr sz="2400">
                <a:solidFill>
                  <a:schemeClr val="tx1"/>
                </a:solidFill>
                <a:latin typeface="Comic Sans MS" pitchFamily="66" charset="0"/>
              </a:defRPr>
            </a:lvl3pPr>
            <a:lvl4pPr marL="1600200" indent="-228600">
              <a:tabLst>
                <a:tab pos="4686300" algn="r"/>
              </a:tabLst>
              <a:defRPr sz="2400">
                <a:solidFill>
                  <a:schemeClr val="tx1"/>
                </a:solidFill>
                <a:latin typeface="Comic Sans MS" pitchFamily="66" charset="0"/>
              </a:defRPr>
            </a:lvl4pPr>
            <a:lvl5pPr marL="2057400" indent="-228600">
              <a:tabLst>
                <a:tab pos="4686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Interest Receivable </a:t>
            </a:r>
            <a:r>
              <a:rPr lang="en-US" altLang="en-US" sz="2100" dirty="0">
                <a:latin typeface="Liberation Sans" panose="020B0604020202020204" pitchFamily="34" charset="0"/>
                <a:cs typeface="Arial" charset="0"/>
              </a:rPr>
              <a:t>	300</a:t>
            </a:r>
          </a:p>
        </p:txBody>
      </p:sp>
      <p:sp>
        <p:nvSpPr>
          <p:cNvPr id="62467" name="Text Box 7"/>
          <p:cNvSpPr txBox="1">
            <a:spLocks noChangeArrowheads="1"/>
          </p:cNvSpPr>
          <p:nvPr/>
        </p:nvSpPr>
        <p:spPr bwMode="auto">
          <a:xfrm>
            <a:off x="533400" y="49530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400">
                <a:solidFill>
                  <a:schemeClr val="tx1"/>
                </a:solidFill>
                <a:latin typeface="Comic Sans MS" pitchFamily="66" charset="0"/>
              </a:defRPr>
            </a:lvl1pPr>
            <a:lvl2pPr marL="742950" indent="-285750">
              <a:tabLst>
                <a:tab pos="4686300" algn="r"/>
              </a:tabLst>
              <a:defRPr sz="2400">
                <a:solidFill>
                  <a:schemeClr val="tx1"/>
                </a:solidFill>
                <a:latin typeface="Comic Sans MS" pitchFamily="66" charset="0"/>
              </a:defRPr>
            </a:lvl2pPr>
            <a:lvl3pPr marL="1143000" indent="-228600">
              <a:tabLst>
                <a:tab pos="4686300" algn="r"/>
              </a:tabLst>
              <a:defRPr sz="2400">
                <a:solidFill>
                  <a:schemeClr val="tx1"/>
                </a:solidFill>
                <a:latin typeface="Comic Sans MS" pitchFamily="66" charset="0"/>
              </a:defRPr>
            </a:lvl3pPr>
            <a:lvl4pPr marL="1600200" indent="-228600">
              <a:tabLst>
                <a:tab pos="4686300" algn="r"/>
              </a:tabLst>
              <a:defRPr sz="2400">
                <a:solidFill>
                  <a:schemeClr val="tx1"/>
                </a:solidFill>
                <a:latin typeface="Comic Sans MS" pitchFamily="66" charset="0"/>
              </a:defRPr>
            </a:lvl4pPr>
            <a:lvl5pPr marL="2057400" indent="-228600">
              <a:tabLst>
                <a:tab pos="4686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Sept. 30</a:t>
            </a:r>
          </a:p>
        </p:txBody>
      </p:sp>
      <p:sp>
        <p:nvSpPr>
          <p:cNvPr id="840712" name="Text Box 8"/>
          <p:cNvSpPr txBox="1">
            <a:spLocks noChangeArrowheads="1"/>
          </p:cNvSpPr>
          <p:nvPr/>
        </p:nvSpPr>
        <p:spPr bwMode="auto">
          <a:xfrm>
            <a:off x="2057400" y="54102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78500" algn="r"/>
              </a:tabLst>
              <a:defRPr sz="2400">
                <a:solidFill>
                  <a:schemeClr val="tx1"/>
                </a:solidFill>
                <a:latin typeface="Comic Sans MS" pitchFamily="66" charset="0"/>
              </a:defRPr>
            </a:lvl1pPr>
            <a:lvl2pPr marL="742950" indent="-285750">
              <a:tabLst>
                <a:tab pos="4864100" algn="r"/>
                <a:tab pos="5778500" algn="r"/>
              </a:tabLst>
              <a:defRPr sz="2400">
                <a:solidFill>
                  <a:schemeClr val="tx1"/>
                </a:solidFill>
                <a:latin typeface="Comic Sans MS" pitchFamily="66" charset="0"/>
              </a:defRPr>
            </a:lvl2pPr>
            <a:lvl3pPr marL="1143000" indent="-228600">
              <a:tabLst>
                <a:tab pos="4864100" algn="r"/>
                <a:tab pos="5778500" algn="r"/>
              </a:tabLst>
              <a:defRPr sz="2400">
                <a:solidFill>
                  <a:schemeClr val="tx1"/>
                </a:solidFill>
                <a:latin typeface="Comic Sans MS" pitchFamily="66" charset="0"/>
              </a:defRPr>
            </a:lvl3pPr>
            <a:lvl4pPr marL="1600200" indent="-228600">
              <a:tabLst>
                <a:tab pos="4864100" algn="r"/>
                <a:tab pos="5778500" algn="r"/>
              </a:tabLst>
              <a:defRPr sz="2400">
                <a:solidFill>
                  <a:schemeClr val="tx1"/>
                </a:solidFill>
                <a:latin typeface="Comic Sans MS" pitchFamily="66" charset="0"/>
              </a:defRPr>
            </a:lvl4pPr>
            <a:lvl5pPr marL="2057400" indent="-228600">
              <a:tabLst>
                <a:tab pos="4864100" algn="r"/>
                <a:tab pos="57785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57785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300</a:t>
            </a:r>
          </a:p>
        </p:txBody>
      </p:sp>
      <p:pic>
        <p:nvPicPr>
          <p:cNvPr id="62469"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380752" y="2795587"/>
            <a:ext cx="6467848" cy="17764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0715" name="Text Box 11"/>
          <p:cNvSpPr txBox="1">
            <a:spLocks noChangeArrowheads="1"/>
          </p:cNvSpPr>
          <p:nvPr/>
        </p:nvSpPr>
        <p:spPr bwMode="auto">
          <a:xfrm>
            <a:off x="2057400" y="591185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600" dirty="0">
                <a:latin typeface="Liberation Sans" panose="020B0604020202020204" pitchFamily="34" charset="0"/>
              </a:rPr>
              <a:t>($10,000 x 9% x 4/12 = </a:t>
            </a:r>
            <a:r>
              <a:rPr lang="en-US" altLang="en-US" sz="1600" dirty="0" smtClean="0">
                <a:latin typeface="Liberation Sans" panose="020B0604020202020204" pitchFamily="34" charset="0"/>
              </a:rPr>
              <a:t>$300</a:t>
            </a:r>
            <a:r>
              <a:rPr lang="en-US" altLang="en-US" sz="1600" dirty="0">
                <a:latin typeface="Liberation Sans" panose="020B0604020202020204" pitchFamily="34" charset="0"/>
              </a:rPr>
              <a:t>)</a:t>
            </a:r>
          </a:p>
        </p:txBody>
      </p:sp>
      <p:sp>
        <p:nvSpPr>
          <p:cNvPr id="62471" name="Text Box 13"/>
          <p:cNvSpPr txBox="1">
            <a:spLocks noChangeArrowheads="1"/>
          </p:cNvSpPr>
          <p:nvPr/>
        </p:nvSpPr>
        <p:spPr bwMode="auto">
          <a:xfrm>
            <a:off x="5943600" y="2281238"/>
            <a:ext cx="2209800" cy="461962"/>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smtClean="0">
                <a:latin typeface="Liberation Sans" panose="020B0604020202020204" pitchFamily="34" charset="0"/>
              </a:rPr>
              <a:t>Illustration 9-16 </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Timeline of interest earned</a:t>
            </a:r>
          </a:p>
        </p:txBody>
      </p:sp>
      <p:sp>
        <p:nvSpPr>
          <p:cNvPr id="6247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ACCRUAL OF INTEREST RECEIVABLE</a:t>
            </a:r>
            <a:endParaRPr lang="en-US" altLang="en-US" sz="3200" b="1" dirty="0">
              <a:latin typeface="Liberation Sans" panose="020B0604020202020204" pitchFamily="34" charset="0"/>
            </a:endParaRPr>
          </a:p>
        </p:txBody>
      </p:sp>
      <p:sp>
        <p:nvSpPr>
          <p:cNvPr id="62473"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76"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710"/>
                                        </p:tgtEl>
                                        <p:attrNameLst>
                                          <p:attrName>style.visibility</p:attrName>
                                        </p:attrNameLst>
                                      </p:cBhvr>
                                      <p:to>
                                        <p:strVal val="visible"/>
                                      </p:to>
                                    </p:set>
                                    <p:animEffect transition="in" filter="wipe(left)">
                                      <p:cBhvr>
                                        <p:cTn id="7" dur="500"/>
                                        <p:tgtEl>
                                          <p:spTgt spid="840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0712"/>
                                        </p:tgtEl>
                                        <p:attrNameLst>
                                          <p:attrName>style.visibility</p:attrName>
                                        </p:attrNameLst>
                                      </p:cBhvr>
                                      <p:to>
                                        <p:strVal val="visible"/>
                                      </p:to>
                                    </p:set>
                                    <p:animEffect transition="in" filter="wipe(left)">
                                      <p:cBhvr>
                                        <p:cTn id="12" dur="500"/>
                                        <p:tgtEl>
                                          <p:spTgt spid="8407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40715"/>
                                        </p:tgtEl>
                                        <p:attrNameLst>
                                          <p:attrName>style.visibility</p:attrName>
                                        </p:attrNameLst>
                                      </p:cBhvr>
                                      <p:to>
                                        <p:strVal val="visible"/>
                                      </p:to>
                                    </p:set>
                                    <p:animEffect transition="in" filter="wipe(left)">
                                      <p:cBhvr>
                                        <p:cTn id="16" dur="500"/>
                                        <p:tgtEl>
                                          <p:spTgt spid="84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10" grpId="0" autoUpdateAnimBg="0"/>
      <p:bldP spid="840712" grpId="0" autoUpdateAnimBg="0"/>
      <p:bldP spid="8407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8" name="Text Box 6"/>
          <p:cNvSpPr txBox="1">
            <a:spLocks noChangeArrowheads="1"/>
          </p:cNvSpPr>
          <p:nvPr/>
        </p:nvSpPr>
        <p:spPr bwMode="auto">
          <a:xfrm>
            <a:off x="1752600" y="2420937"/>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Cash </a:t>
            </a:r>
            <a:r>
              <a:rPr lang="en-US" altLang="en-US" sz="2100" dirty="0">
                <a:latin typeface="Liberation Sans" panose="020B0604020202020204" pitchFamily="34" charset="0"/>
                <a:cs typeface="Arial" charset="0"/>
              </a:rPr>
              <a:t>	10,375</a:t>
            </a:r>
          </a:p>
        </p:txBody>
      </p:sp>
      <p:sp>
        <p:nvSpPr>
          <p:cNvPr id="63491" name="Text Box 7"/>
          <p:cNvSpPr txBox="1">
            <a:spLocks noChangeArrowheads="1"/>
          </p:cNvSpPr>
          <p:nvPr/>
        </p:nvSpPr>
        <p:spPr bwMode="auto">
          <a:xfrm>
            <a:off x="533400" y="2420937"/>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400">
                <a:solidFill>
                  <a:schemeClr val="tx1"/>
                </a:solidFill>
                <a:latin typeface="Comic Sans MS" pitchFamily="66" charset="0"/>
              </a:defRPr>
            </a:lvl1pPr>
            <a:lvl2pPr marL="742950" indent="-285750">
              <a:tabLst>
                <a:tab pos="5029200" algn="r"/>
              </a:tabLst>
              <a:defRPr sz="2400">
                <a:solidFill>
                  <a:schemeClr val="tx1"/>
                </a:solidFill>
                <a:latin typeface="Comic Sans MS" pitchFamily="66" charset="0"/>
              </a:defRPr>
            </a:lvl2pPr>
            <a:lvl3pPr marL="1143000" indent="-228600">
              <a:tabLst>
                <a:tab pos="5029200" algn="r"/>
              </a:tabLst>
              <a:defRPr sz="2400">
                <a:solidFill>
                  <a:schemeClr val="tx1"/>
                </a:solidFill>
                <a:latin typeface="Comic Sans MS" pitchFamily="66" charset="0"/>
              </a:defRPr>
            </a:lvl3pPr>
            <a:lvl4pPr marL="1600200" indent="-228600">
              <a:tabLst>
                <a:tab pos="5029200" algn="r"/>
              </a:tabLst>
              <a:defRPr sz="2400">
                <a:solidFill>
                  <a:schemeClr val="tx1"/>
                </a:solidFill>
                <a:latin typeface="Comic Sans MS" pitchFamily="66" charset="0"/>
              </a:defRPr>
            </a:lvl4pPr>
            <a:lvl5pPr marL="2057400" indent="-228600">
              <a:tabLst>
                <a:tab pos="5029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rPr>
              <a:t>Nov. 1</a:t>
            </a:r>
          </a:p>
        </p:txBody>
      </p:sp>
      <p:sp>
        <p:nvSpPr>
          <p:cNvPr id="842760" name="Text Box 8"/>
          <p:cNvSpPr txBox="1">
            <a:spLocks noChangeArrowheads="1"/>
          </p:cNvSpPr>
          <p:nvPr/>
        </p:nvSpPr>
        <p:spPr bwMode="auto">
          <a:xfrm>
            <a:off x="1752600" y="2878137"/>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842761" name="Text Box 9"/>
          <p:cNvSpPr txBox="1">
            <a:spLocks noChangeArrowheads="1"/>
          </p:cNvSpPr>
          <p:nvPr/>
        </p:nvSpPr>
        <p:spPr bwMode="auto">
          <a:xfrm>
            <a:off x="1752600" y="3351212"/>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Receivable</a:t>
            </a:r>
            <a:r>
              <a:rPr lang="en-US" altLang="en-US" sz="2100" dirty="0">
                <a:latin typeface="Liberation Sans" panose="020B0604020202020204" pitchFamily="34" charset="0"/>
                <a:cs typeface="Arial" charset="0"/>
              </a:rPr>
              <a:t>		300</a:t>
            </a:r>
          </a:p>
        </p:txBody>
      </p:sp>
      <p:sp>
        <p:nvSpPr>
          <p:cNvPr id="842763" name="Text Box 11"/>
          <p:cNvSpPr txBox="1">
            <a:spLocks noChangeArrowheads="1"/>
          </p:cNvSpPr>
          <p:nvPr/>
        </p:nvSpPr>
        <p:spPr bwMode="auto">
          <a:xfrm>
            <a:off x="1752600" y="37941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742950" indent="-285750">
              <a:tabLst>
                <a:tab pos="4864100" algn="r"/>
                <a:tab pos="6350000" algn="r"/>
              </a:tabLst>
              <a:defRPr sz="2400">
                <a:solidFill>
                  <a:schemeClr val="tx1"/>
                </a:solidFill>
                <a:latin typeface="Comic Sans MS" pitchFamily="66" charset="0"/>
              </a:defRPr>
            </a:lvl2pPr>
            <a:lvl3pPr marL="1143000" indent="-228600">
              <a:tabLst>
                <a:tab pos="4864100" algn="r"/>
                <a:tab pos="6350000" algn="r"/>
              </a:tabLst>
              <a:defRPr sz="2400">
                <a:solidFill>
                  <a:schemeClr val="tx1"/>
                </a:solidFill>
                <a:latin typeface="Comic Sans MS" pitchFamily="66" charset="0"/>
              </a:defRPr>
            </a:lvl3pPr>
            <a:lvl4pPr marL="1600200" indent="-228600">
              <a:tabLst>
                <a:tab pos="4864100" algn="r"/>
                <a:tab pos="6350000" algn="r"/>
              </a:tabLst>
              <a:defRPr sz="2400">
                <a:solidFill>
                  <a:schemeClr val="tx1"/>
                </a:solidFill>
                <a:latin typeface="Comic Sans MS" pitchFamily="66" charset="0"/>
              </a:defRPr>
            </a:lvl4pPr>
            <a:lvl5pPr marL="2057400" indent="-228600">
              <a:tabLst>
                <a:tab pos="4864100" algn="r"/>
                <a:tab pos="63500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75</a:t>
            </a:r>
          </a:p>
        </p:txBody>
      </p:sp>
      <p:sp>
        <p:nvSpPr>
          <p:cNvPr id="6349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8" name="Text Box 17"/>
          <p:cNvSpPr txBox="1">
            <a:spLocks noChangeArrowheads="1"/>
          </p:cNvSpPr>
          <p:nvPr/>
        </p:nvSpPr>
        <p:spPr bwMode="auto">
          <a:xfrm>
            <a:off x="533400" y="1295400"/>
            <a:ext cx="8001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  </a:t>
            </a:r>
            <a:r>
              <a:rPr lang="en-US" altLang="en-US" sz="2100" dirty="0">
                <a:latin typeface="Liberation Sans" panose="020B0604020202020204" pitchFamily="34" charset="0"/>
              </a:rPr>
              <a:t>Prepare the entry Wolder’s would make to record the honoring of the Higley note on November 1.</a:t>
            </a:r>
          </a:p>
        </p:txBody>
      </p:sp>
      <p:sp>
        <p:nvSpPr>
          <p:cNvPr id="63499"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
        <p:nvSpPr>
          <p:cNvPr id="1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ACCRUAL OF INTEREST RECEIVABLE</a:t>
            </a:r>
            <a:endParaRPr lang="en-US" altLang="en-US" sz="32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2758"/>
                                        </p:tgtEl>
                                        <p:attrNameLst>
                                          <p:attrName>style.visibility</p:attrName>
                                        </p:attrNameLst>
                                      </p:cBhvr>
                                      <p:to>
                                        <p:strVal val="visible"/>
                                      </p:to>
                                    </p:set>
                                    <p:animEffect transition="in" filter="wipe(left)">
                                      <p:cBhvr>
                                        <p:cTn id="7" dur="500"/>
                                        <p:tgtEl>
                                          <p:spTgt spid="842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2760"/>
                                        </p:tgtEl>
                                        <p:attrNameLst>
                                          <p:attrName>style.visibility</p:attrName>
                                        </p:attrNameLst>
                                      </p:cBhvr>
                                      <p:to>
                                        <p:strVal val="visible"/>
                                      </p:to>
                                    </p:set>
                                    <p:animEffect transition="in" filter="wipe(left)">
                                      <p:cBhvr>
                                        <p:cTn id="12" dur="500"/>
                                        <p:tgtEl>
                                          <p:spTgt spid="8427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2761"/>
                                        </p:tgtEl>
                                        <p:attrNameLst>
                                          <p:attrName>style.visibility</p:attrName>
                                        </p:attrNameLst>
                                      </p:cBhvr>
                                      <p:to>
                                        <p:strVal val="visible"/>
                                      </p:to>
                                    </p:set>
                                    <p:animEffect transition="in" filter="wipe(left)">
                                      <p:cBhvr>
                                        <p:cTn id="17" dur="500"/>
                                        <p:tgtEl>
                                          <p:spTgt spid="8427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2763"/>
                                        </p:tgtEl>
                                        <p:attrNameLst>
                                          <p:attrName>style.visibility</p:attrName>
                                        </p:attrNameLst>
                                      </p:cBhvr>
                                      <p:to>
                                        <p:strVal val="visible"/>
                                      </p:to>
                                    </p:set>
                                    <p:animEffect transition="in" filter="wipe(left)">
                                      <p:cBhvr>
                                        <p:cTn id="22" dur="500"/>
                                        <p:tgtEl>
                                          <p:spTgt spid="84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8" grpId="0" autoUpdateAnimBg="0"/>
      <p:bldP spid="842760" grpId="0" autoUpdateAnimBg="0"/>
      <p:bldP spid="842761" grpId="0" autoUpdateAnimBg="0"/>
      <p:bldP spid="84276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3" name="Text Box 5"/>
          <p:cNvSpPr txBox="1">
            <a:spLocks noChangeArrowheads="1"/>
          </p:cNvSpPr>
          <p:nvPr/>
        </p:nvSpPr>
        <p:spPr bwMode="auto">
          <a:xfrm>
            <a:off x="1905000" y="31845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400">
                <a:solidFill>
                  <a:schemeClr val="tx1"/>
                </a:solidFill>
                <a:latin typeface="Comic Sans MS" pitchFamily="66" charset="0"/>
              </a:defRPr>
            </a:lvl1pPr>
            <a:lvl2pPr marL="742950" indent="-285750">
              <a:tabLst>
                <a:tab pos="4914900" algn="r"/>
              </a:tabLst>
              <a:defRPr sz="2400">
                <a:solidFill>
                  <a:schemeClr val="tx1"/>
                </a:solidFill>
                <a:latin typeface="Comic Sans MS" pitchFamily="66" charset="0"/>
              </a:defRPr>
            </a:lvl2pPr>
            <a:lvl3pPr marL="1143000" indent="-228600">
              <a:tabLst>
                <a:tab pos="4914900" algn="r"/>
              </a:tabLst>
              <a:defRPr sz="2400">
                <a:solidFill>
                  <a:schemeClr val="tx1"/>
                </a:solidFill>
                <a:latin typeface="Comic Sans MS" pitchFamily="66" charset="0"/>
              </a:defRPr>
            </a:lvl3pPr>
            <a:lvl4pPr marL="1600200" indent="-228600">
              <a:tabLst>
                <a:tab pos="4914900" algn="r"/>
              </a:tabLst>
              <a:defRPr sz="2400">
                <a:solidFill>
                  <a:schemeClr val="tx1"/>
                </a:solidFill>
                <a:latin typeface="Comic Sans MS" pitchFamily="66" charset="0"/>
              </a:defRPr>
            </a:lvl4pPr>
            <a:lvl5pPr marL="2057400" indent="-228600">
              <a:tabLst>
                <a:tab pos="49149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Accounts Receivable</a:t>
            </a:r>
            <a:r>
              <a:rPr lang="en-US" altLang="en-US" sz="2100" dirty="0">
                <a:latin typeface="Liberation Sans" panose="020B0604020202020204" pitchFamily="34" charset="0"/>
                <a:cs typeface="Arial" charset="0"/>
              </a:rPr>
              <a:t>	10,375</a:t>
            </a:r>
            <a:endParaRPr lang="en-US" altLang="en-US" sz="2100" b="1" dirty="0">
              <a:solidFill>
                <a:srgbClr val="800000"/>
              </a:solidFill>
              <a:latin typeface="Liberation Sans" panose="020B0604020202020204" pitchFamily="34" charset="0"/>
              <a:cs typeface="Arial" charset="0"/>
            </a:endParaRPr>
          </a:p>
        </p:txBody>
      </p:sp>
      <p:sp>
        <p:nvSpPr>
          <p:cNvPr id="64515" name="Text Box 6"/>
          <p:cNvSpPr txBox="1">
            <a:spLocks noChangeArrowheads="1"/>
          </p:cNvSpPr>
          <p:nvPr/>
        </p:nvSpPr>
        <p:spPr bwMode="auto">
          <a:xfrm>
            <a:off x="533400" y="3184525"/>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400">
                <a:solidFill>
                  <a:schemeClr val="tx1"/>
                </a:solidFill>
                <a:latin typeface="Comic Sans MS" pitchFamily="66" charset="0"/>
              </a:defRPr>
            </a:lvl1pPr>
            <a:lvl2pPr marL="742950" indent="-285750">
              <a:tabLst>
                <a:tab pos="4914900" algn="r"/>
              </a:tabLst>
              <a:defRPr sz="2400">
                <a:solidFill>
                  <a:schemeClr val="tx1"/>
                </a:solidFill>
                <a:latin typeface="Comic Sans MS" pitchFamily="66" charset="0"/>
              </a:defRPr>
            </a:lvl2pPr>
            <a:lvl3pPr marL="1143000" indent="-228600">
              <a:tabLst>
                <a:tab pos="4914900" algn="r"/>
              </a:tabLst>
              <a:defRPr sz="2400">
                <a:solidFill>
                  <a:schemeClr val="tx1"/>
                </a:solidFill>
                <a:latin typeface="Comic Sans MS" pitchFamily="66" charset="0"/>
              </a:defRPr>
            </a:lvl3pPr>
            <a:lvl4pPr marL="1600200" indent="-228600">
              <a:tabLst>
                <a:tab pos="4914900" algn="r"/>
              </a:tabLst>
              <a:defRPr sz="2400">
                <a:solidFill>
                  <a:schemeClr val="tx1"/>
                </a:solidFill>
                <a:latin typeface="Comic Sans MS" pitchFamily="66" charset="0"/>
              </a:defRPr>
            </a:lvl4pPr>
            <a:lvl5pPr marL="2057400" indent="-228600">
              <a:tabLst>
                <a:tab pos="49149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Nov. 1</a:t>
            </a:r>
          </a:p>
        </p:txBody>
      </p:sp>
      <p:sp>
        <p:nvSpPr>
          <p:cNvPr id="995335" name="Text Box 7"/>
          <p:cNvSpPr txBox="1">
            <a:spLocks noChangeArrowheads="1"/>
          </p:cNvSpPr>
          <p:nvPr/>
        </p:nvSpPr>
        <p:spPr bwMode="auto">
          <a:xfrm>
            <a:off x="1905000" y="3719512"/>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172200" algn="r"/>
              </a:tabLst>
              <a:defRPr sz="2400">
                <a:solidFill>
                  <a:schemeClr val="tx1"/>
                </a:solidFill>
                <a:latin typeface="Comic Sans MS" pitchFamily="66" charset="0"/>
              </a:defRPr>
            </a:lvl1pPr>
            <a:lvl2pPr marL="742950" indent="-285750">
              <a:tabLst>
                <a:tab pos="4862513" algn="r"/>
                <a:tab pos="6172200" algn="r"/>
              </a:tabLst>
              <a:defRPr sz="2400">
                <a:solidFill>
                  <a:schemeClr val="tx1"/>
                </a:solidFill>
                <a:latin typeface="Comic Sans MS" pitchFamily="66" charset="0"/>
              </a:defRPr>
            </a:lvl2pPr>
            <a:lvl3pPr marL="1143000" indent="-228600">
              <a:tabLst>
                <a:tab pos="4862513" algn="r"/>
                <a:tab pos="6172200" algn="r"/>
              </a:tabLst>
              <a:defRPr sz="2400">
                <a:solidFill>
                  <a:schemeClr val="tx1"/>
                </a:solidFill>
                <a:latin typeface="Comic Sans MS" pitchFamily="66" charset="0"/>
              </a:defRPr>
            </a:lvl3pPr>
            <a:lvl4pPr marL="1600200" indent="-228600">
              <a:tabLst>
                <a:tab pos="4862513" algn="r"/>
                <a:tab pos="6172200" algn="r"/>
              </a:tabLst>
              <a:defRPr sz="2400">
                <a:solidFill>
                  <a:schemeClr val="tx1"/>
                </a:solidFill>
                <a:latin typeface="Comic Sans MS" pitchFamily="66" charset="0"/>
              </a:defRPr>
            </a:lvl4pPr>
            <a:lvl5pPr marL="2057400" indent="-228600">
              <a:tabLst>
                <a:tab pos="4862513" algn="r"/>
                <a:tab pos="6172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Notes Receivable </a:t>
            </a:r>
            <a:r>
              <a:rPr lang="en-US" altLang="en-US" sz="2100" dirty="0">
                <a:latin typeface="Liberation Sans" panose="020B0604020202020204" pitchFamily="34" charset="0"/>
                <a:cs typeface="Arial" charset="0"/>
              </a:rPr>
              <a:t>		10,000</a:t>
            </a:r>
          </a:p>
        </p:txBody>
      </p:sp>
      <p:sp>
        <p:nvSpPr>
          <p:cNvPr id="995337" name="Text Box 9"/>
          <p:cNvSpPr txBox="1">
            <a:spLocks noChangeArrowheads="1"/>
          </p:cNvSpPr>
          <p:nvPr/>
        </p:nvSpPr>
        <p:spPr bwMode="auto">
          <a:xfrm>
            <a:off x="1905000" y="42513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172200" algn="r"/>
              </a:tabLst>
              <a:defRPr sz="2400">
                <a:solidFill>
                  <a:schemeClr val="tx1"/>
                </a:solidFill>
                <a:latin typeface="Comic Sans MS" pitchFamily="66" charset="0"/>
              </a:defRPr>
            </a:lvl1pPr>
            <a:lvl2pPr marL="742950" indent="-285750">
              <a:tabLst>
                <a:tab pos="4862513" algn="r"/>
                <a:tab pos="6172200" algn="r"/>
              </a:tabLst>
              <a:defRPr sz="2400">
                <a:solidFill>
                  <a:schemeClr val="tx1"/>
                </a:solidFill>
                <a:latin typeface="Comic Sans MS" pitchFamily="66" charset="0"/>
              </a:defRPr>
            </a:lvl2pPr>
            <a:lvl3pPr marL="1143000" indent="-228600">
              <a:tabLst>
                <a:tab pos="4862513" algn="r"/>
                <a:tab pos="6172200" algn="r"/>
              </a:tabLst>
              <a:defRPr sz="2400">
                <a:solidFill>
                  <a:schemeClr val="tx1"/>
                </a:solidFill>
                <a:latin typeface="Comic Sans MS" pitchFamily="66" charset="0"/>
              </a:defRPr>
            </a:lvl3pPr>
            <a:lvl4pPr marL="1600200" indent="-228600">
              <a:tabLst>
                <a:tab pos="4862513" algn="r"/>
                <a:tab pos="6172200" algn="r"/>
              </a:tabLst>
              <a:defRPr sz="2400">
                <a:solidFill>
                  <a:schemeClr val="tx1"/>
                </a:solidFill>
                <a:latin typeface="Comic Sans MS" pitchFamily="66" charset="0"/>
              </a:defRPr>
            </a:lvl4pPr>
            <a:lvl5pPr marL="2057400" indent="-228600">
              <a:tabLst>
                <a:tab pos="4862513" algn="r"/>
                <a:tab pos="61722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172200" algn="r"/>
              </a:tabLst>
              <a:defRPr sz="24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Interest Revenue </a:t>
            </a:r>
            <a:r>
              <a:rPr lang="en-US" altLang="en-US" sz="2100" dirty="0">
                <a:latin typeface="Liberation Sans" panose="020B0604020202020204" pitchFamily="34" charset="0"/>
                <a:cs typeface="Arial" charset="0"/>
              </a:rPr>
              <a:t>		375</a:t>
            </a:r>
          </a:p>
        </p:txBody>
      </p:sp>
      <p:sp>
        <p:nvSpPr>
          <p:cNvPr id="64518"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latin typeface="Liberation Sans" panose="020B0604020202020204" pitchFamily="34" charset="0"/>
              </a:rPr>
              <a:t>DISHONOR OF NOTES RECEIVABLE</a:t>
            </a:r>
            <a:endParaRPr lang="en-US" altLang="en-US" sz="3200" b="1" dirty="0">
              <a:latin typeface="Liberation Sans" panose="020B0604020202020204" pitchFamily="34" charset="0"/>
            </a:endParaRPr>
          </a:p>
        </p:txBody>
      </p:sp>
      <p:sp>
        <p:nvSpPr>
          <p:cNvPr id="645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21" name="Text Box 14"/>
          <p:cNvSpPr txBox="1">
            <a:spLocks noChangeArrowheads="1"/>
          </p:cNvSpPr>
          <p:nvPr/>
        </p:nvSpPr>
        <p:spPr bwMode="auto">
          <a:xfrm>
            <a:off x="533400" y="1295400"/>
            <a:ext cx="800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  </a:t>
            </a:r>
            <a:r>
              <a:rPr lang="en-US" altLang="en-US" sz="2100" dirty="0">
                <a:latin typeface="Liberation Sans" panose="020B0604020202020204" pitchFamily="34" charset="0"/>
              </a:rPr>
              <a:t>Assume that Higley Co. on November 1 indicates that it cannot pay at the present time.  If Wolder Co. does expect eventual collection, it would make the following entry at the time the note is dishonored (assuming no previous accrual of interest).</a:t>
            </a:r>
          </a:p>
        </p:txBody>
      </p:sp>
      <p:sp>
        <p:nvSpPr>
          <p:cNvPr id="64522"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gtEl>
                                        <p:attrNameLst>
                                          <p:attrName>style.visibility</p:attrName>
                                        </p:attrNameLst>
                                      </p:cBhvr>
                                      <p:to>
                                        <p:strVal val="visible"/>
                                      </p:to>
                                    </p:set>
                                    <p:animEffect transition="in" filter="wipe(left)">
                                      <p:cBhvr>
                                        <p:cTn id="7" dur="500"/>
                                        <p:tgtEl>
                                          <p:spTgt spid="99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5"/>
                                        </p:tgtEl>
                                        <p:attrNameLst>
                                          <p:attrName>style.visibility</p:attrName>
                                        </p:attrNameLst>
                                      </p:cBhvr>
                                      <p:to>
                                        <p:strVal val="visible"/>
                                      </p:to>
                                    </p:set>
                                    <p:animEffect transition="in" filter="wipe(left)">
                                      <p:cBhvr>
                                        <p:cTn id="12" dur="500"/>
                                        <p:tgtEl>
                                          <p:spTgt spid="99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5337"/>
                                        </p:tgtEl>
                                        <p:attrNameLst>
                                          <p:attrName>style.visibility</p:attrName>
                                        </p:attrNameLst>
                                      </p:cBhvr>
                                      <p:to>
                                        <p:strVal val="visible"/>
                                      </p:to>
                                    </p:set>
                                    <p:animEffect transition="in" filter="wipe(left)">
                                      <p:cBhvr>
                                        <p:cTn id="17" dur="500"/>
                                        <p:tgtEl>
                                          <p:spTgt spid="99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autoUpdateAnimBg="0"/>
      <p:bldP spid="995335" grpId="0" autoUpdateAnimBg="0"/>
      <p:bldP spid="99533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4</a:t>
            </a:r>
            <a:endParaRPr lang="en-US" altLang="en-US" sz="1600" b="1" i="1" dirty="0">
              <a:solidFill>
                <a:schemeClr val="bg2"/>
              </a:solidFill>
              <a:latin typeface="Liberation Sans" panose="020B0604020202020204" pitchFamily="34" charset="0"/>
            </a:endParaRPr>
          </a:p>
        </p:txBody>
      </p:sp>
      <p:pic>
        <p:nvPicPr>
          <p:cNvPr id="6554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57213"/>
            <a:ext cx="8534400" cy="413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128905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PRESENTATION</a:t>
            </a:r>
            <a:endParaRPr lang="en-US" altLang="en-US" sz="2800" b="1" dirty="0">
              <a:latin typeface="Liberation Sans" panose="020B0604020202020204" pitchFamily="34" charset="0"/>
            </a:endParaRPr>
          </a:p>
        </p:txBody>
      </p:sp>
      <p:sp>
        <p:nvSpPr>
          <p:cNvPr id="67587" name="Text Box 5"/>
          <p:cNvSpPr txBox="1">
            <a:spLocks noChangeArrowheads="1"/>
          </p:cNvSpPr>
          <p:nvPr/>
        </p:nvSpPr>
        <p:spPr bwMode="auto">
          <a:xfrm>
            <a:off x="1371600" y="1905000"/>
            <a:ext cx="73152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Identify in the balance sheet or in the notes each major type of receivable. </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short-term receivables as current assets. </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both gross amount of receivables and allowance for doubtful account.</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bad </a:t>
            </a:r>
            <a:r>
              <a:rPr lang="en-US" altLang="en-US" sz="2100" dirty="0" smtClean="0">
                <a:solidFill>
                  <a:srgbClr val="000000"/>
                </a:solidFill>
                <a:latin typeface="Liberation Sans" panose="020B0604020202020204" pitchFamily="34" charset="0"/>
              </a:rPr>
              <a:t>debt </a:t>
            </a:r>
            <a:r>
              <a:rPr lang="en-US" altLang="en-US" sz="2100" dirty="0">
                <a:solidFill>
                  <a:srgbClr val="000000"/>
                </a:solidFill>
                <a:latin typeface="Liberation Sans" panose="020B0604020202020204" pitchFamily="34" charset="0"/>
              </a:rPr>
              <a:t>expense and service charge expense as selling expenses.</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Report interest revenue under “Other revenues and gains.”</a:t>
            </a:r>
          </a:p>
        </p:txBody>
      </p:sp>
      <p:sp>
        <p:nvSpPr>
          <p:cNvPr id="67588" name="Text Box 6"/>
          <p:cNvSpPr txBox="1">
            <a:spLocks noChangeArrowheads="1"/>
          </p:cNvSpPr>
          <p:nvPr/>
        </p:nvSpPr>
        <p:spPr bwMode="auto">
          <a:xfrm>
            <a:off x="1524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B/S</a:t>
            </a:r>
          </a:p>
        </p:txBody>
      </p:sp>
      <p:sp>
        <p:nvSpPr>
          <p:cNvPr id="67589" name="AutoShape 7"/>
          <p:cNvSpPr>
            <a:spLocks/>
          </p:cNvSpPr>
          <p:nvPr/>
        </p:nvSpPr>
        <p:spPr bwMode="auto">
          <a:xfrm>
            <a:off x="990600" y="1981200"/>
            <a:ext cx="457200" cy="2286000"/>
          </a:xfrm>
          <a:prstGeom prst="leftBrace">
            <a:avLst>
              <a:gd name="adj1" fmla="val 41667"/>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7590" name="Text Box 8"/>
          <p:cNvSpPr txBox="1">
            <a:spLocks noChangeArrowheads="1"/>
          </p:cNvSpPr>
          <p:nvPr/>
        </p:nvSpPr>
        <p:spPr bwMode="auto">
          <a:xfrm>
            <a:off x="152400" y="4953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I/S</a:t>
            </a:r>
          </a:p>
        </p:txBody>
      </p:sp>
      <p:sp>
        <p:nvSpPr>
          <p:cNvPr id="67591" name="AutoShape 9"/>
          <p:cNvSpPr>
            <a:spLocks/>
          </p:cNvSpPr>
          <p:nvPr/>
        </p:nvSpPr>
        <p:spPr bwMode="auto">
          <a:xfrm>
            <a:off x="990600" y="4343400"/>
            <a:ext cx="457200" cy="1676400"/>
          </a:xfrm>
          <a:prstGeom prst="leftBrace">
            <a:avLst>
              <a:gd name="adj1" fmla="val 30556"/>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759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759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7594"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157784"/>
            <a:ext cx="8534400" cy="163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8610"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ANALYSIS</a:t>
            </a:r>
            <a:endParaRPr lang="en-US" altLang="en-US" sz="2800" b="1" dirty="0">
              <a:latin typeface="Liberation Sans" panose="020B0604020202020204" pitchFamily="34" charset="0"/>
            </a:endParaRPr>
          </a:p>
        </p:txBody>
      </p:sp>
      <p:sp>
        <p:nvSpPr>
          <p:cNvPr id="68612"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861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8614" name="Rectangle 12"/>
          <p:cNvSpPr>
            <a:spLocks noChangeArrowheads="1"/>
          </p:cNvSpPr>
          <p:nvPr/>
        </p:nvSpPr>
        <p:spPr bwMode="auto">
          <a:xfrm>
            <a:off x="533400" y="1863725"/>
            <a:ext cx="8077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In </a:t>
            </a:r>
            <a:r>
              <a:rPr lang="en-US" altLang="en-US" sz="2100" dirty="0" smtClean="0">
                <a:latin typeface="Liberation Sans" panose="020B0604020202020204" pitchFamily="34" charset="0"/>
              </a:rPr>
              <a:t>2013 </a:t>
            </a:r>
            <a:r>
              <a:rPr lang="en-US" altLang="en-US" sz="2100" b="1" dirty="0" smtClean="0">
                <a:solidFill>
                  <a:schemeClr val="accent6">
                    <a:lumMod val="75000"/>
                  </a:schemeClr>
                </a:solidFill>
                <a:latin typeface="Liberation Sans" panose="020B0604020202020204" pitchFamily="34" charset="0"/>
              </a:rPr>
              <a:t>Cisco </a:t>
            </a:r>
            <a:r>
              <a:rPr lang="en-US" altLang="en-US" sz="2100" b="1" dirty="0">
                <a:solidFill>
                  <a:schemeClr val="accent6">
                    <a:lumMod val="75000"/>
                  </a:schemeClr>
                </a:solidFill>
                <a:latin typeface="Liberation Sans" panose="020B0604020202020204" pitchFamily="34" charset="0"/>
              </a:rPr>
              <a:t>Systems </a:t>
            </a:r>
            <a:r>
              <a:rPr lang="en-US" altLang="en-US" sz="2100" dirty="0" smtClean="0">
                <a:latin typeface="Liberation Sans" panose="020B0604020202020204" pitchFamily="34" charset="0"/>
              </a:rPr>
              <a:t>had </a:t>
            </a:r>
            <a:r>
              <a:rPr lang="en-US" sz="2100" dirty="0" smtClean="0">
                <a:latin typeface="Liberation Sans" panose="020B0604020202020204" pitchFamily="34" charset="0"/>
              </a:rPr>
              <a:t>net </a:t>
            </a:r>
            <a:r>
              <a:rPr lang="en-US" sz="2100" dirty="0">
                <a:latin typeface="Liberation Sans" panose="020B0604020202020204" pitchFamily="34" charset="0"/>
              </a:rPr>
              <a:t>sales of $38,029 million for </a:t>
            </a:r>
            <a:r>
              <a:rPr lang="en-US" sz="2100" dirty="0" smtClean="0">
                <a:latin typeface="Liberation Sans" panose="020B0604020202020204" pitchFamily="34" charset="0"/>
              </a:rPr>
              <a:t>the year</a:t>
            </a:r>
            <a:r>
              <a:rPr lang="en-US" sz="2100" dirty="0">
                <a:latin typeface="Liberation Sans" panose="020B0604020202020204" pitchFamily="34" charset="0"/>
              </a:rPr>
              <a:t>. It had a beginning accounts receivable (net) balance of $4,369 million </a:t>
            </a:r>
            <a:r>
              <a:rPr lang="en-US" sz="2100" dirty="0" smtClean="0">
                <a:latin typeface="Liberation Sans" panose="020B0604020202020204" pitchFamily="34" charset="0"/>
              </a:rPr>
              <a:t>and an </a:t>
            </a:r>
            <a:r>
              <a:rPr lang="en-US" sz="2100" dirty="0">
                <a:latin typeface="Liberation Sans" panose="020B0604020202020204" pitchFamily="34" charset="0"/>
              </a:rPr>
              <a:t>ending accounts receivable (net) balance of $5,470 million</a:t>
            </a:r>
            <a:r>
              <a:rPr lang="en-US" sz="2100" dirty="0" smtClean="0">
                <a:latin typeface="Liberation Sans" panose="020B0604020202020204" pitchFamily="34" charset="0"/>
              </a:rPr>
              <a:t>. </a:t>
            </a:r>
            <a:r>
              <a:rPr lang="en-US" altLang="en-US" sz="2100" dirty="0" smtClean="0">
                <a:latin typeface="Liberation Sans" panose="020B0604020202020204" pitchFamily="34" charset="0"/>
              </a:rPr>
              <a:t>Assuming </a:t>
            </a:r>
            <a:r>
              <a:rPr lang="en-US" altLang="en-US" sz="2100" dirty="0">
                <a:latin typeface="Liberation Sans" panose="020B0604020202020204" pitchFamily="34" charset="0"/>
              </a:rPr>
              <a:t>that Cisco’s sales were all on credit, its accounts receivable turnover is computed as follows.</a:t>
            </a:r>
          </a:p>
        </p:txBody>
      </p:sp>
      <p:sp>
        <p:nvSpPr>
          <p:cNvPr id="68615"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 name="Rectangle 1"/>
          <p:cNvSpPr/>
          <p:nvPr/>
        </p:nvSpPr>
        <p:spPr>
          <a:xfrm>
            <a:off x="762000" y="5791200"/>
            <a:ext cx="45720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b="1" dirty="0" smtClean="0">
                <a:latin typeface="Liberation Sans" panose="020B0604020202020204" pitchFamily="34" charset="0"/>
              </a:rPr>
              <a:t>Illustration 9-17</a:t>
            </a:r>
            <a:endParaRPr lang="en-US" sz="1200" b="1" dirty="0">
              <a:latin typeface="Liberation Sans" panose="020B0604020202020204" pitchFamily="34" charset="0"/>
            </a:endParaRPr>
          </a:p>
          <a:p>
            <a:pPr algn="l"/>
            <a:r>
              <a:rPr lang="en-US" sz="1200" dirty="0">
                <a:latin typeface="Liberation Sans" panose="020B0604020202020204" pitchFamily="34" charset="0"/>
              </a:rPr>
              <a:t>Accounts receivable turnover</a:t>
            </a:r>
          </a:p>
          <a:p>
            <a:pPr algn="l"/>
            <a:r>
              <a:rPr lang="en-US" sz="1200" dirty="0">
                <a:latin typeface="Liberation Sans" panose="020B0604020202020204" pitchFamily="34" charset="0"/>
              </a:rPr>
              <a:t>and computation</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4"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876947"/>
            <a:ext cx="8534400" cy="137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3"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895600"/>
            <a:ext cx="8534400" cy="163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9637" name="Text Box 3"/>
          <p:cNvSpPr txBox="1">
            <a:spLocks noChangeArrowheads="1"/>
          </p:cNvSpPr>
          <p:nvPr/>
        </p:nvSpPr>
        <p:spPr bwMode="auto">
          <a:xfrm>
            <a:off x="7467600" y="45720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9-18</a:t>
            </a:r>
            <a:endParaRPr lang="en-US" altLang="en-US" sz="1200" b="1" dirty="0">
              <a:latin typeface="Liberation Sans" panose="020B0604020202020204" pitchFamily="34" charset="0"/>
            </a:endParaRPr>
          </a:p>
        </p:txBody>
      </p:sp>
      <p:sp>
        <p:nvSpPr>
          <p:cNvPr id="69638"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Statement Presentation and Analysis</a:t>
            </a:r>
          </a:p>
        </p:txBody>
      </p:sp>
      <p:sp>
        <p:nvSpPr>
          <p:cNvPr id="6963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9640" name="Rectangle 7"/>
          <p:cNvSpPr>
            <a:spLocks noChangeArrowheads="1"/>
          </p:cNvSpPr>
          <p:nvPr/>
        </p:nvSpPr>
        <p:spPr bwMode="auto">
          <a:xfrm>
            <a:off x="533400" y="1863725"/>
            <a:ext cx="8077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Variant of the accounts receivable turnover ratio is average collection period in terms of days.</a:t>
            </a:r>
          </a:p>
        </p:txBody>
      </p:sp>
      <p:sp>
        <p:nvSpPr>
          <p:cNvPr id="69641" name="Text Box 6"/>
          <p:cNvSpPr txBox="1">
            <a:spLocks noChangeArrowheads="1"/>
          </p:cNvSpPr>
          <p:nvPr/>
        </p:nvSpPr>
        <p:spPr bwMode="auto">
          <a:xfrm>
            <a:off x="7467600" y="2590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smtClean="0">
                <a:latin typeface="Liberation Sans" panose="020B0604020202020204" pitchFamily="34" charset="0"/>
              </a:rPr>
              <a:t>Illustration 9-17</a:t>
            </a:r>
            <a:endParaRPr lang="en-US" altLang="en-US" sz="1200" b="1" dirty="0">
              <a:latin typeface="Liberation Sans" panose="020B0604020202020204" pitchFamily="34" charset="0"/>
            </a:endParaRPr>
          </a:p>
        </p:txBody>
      </p:sp>
      <p:sp>
        <p:nvSpPr>
          <p:cNvPr id="69642" name="Line 12"/>
          <p:cNvSpPr>
            <a:spLocks noChangeShapeType="1"/>
          </p:cNvSpPr>
          <p:nvPr/>
        </p:nvSpPr>
        <p:spPr bwMode="auto">
          <a:xfrm flipH="1">
            <a:off x="4800600" y="4267200"/>
            <a:ext cx="1905000" cy="1524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9643"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12" name="Text Box 2"/>
          <p:cNvSpPr txBox="1">
            <a:spLocks noChangeArrowheads="1"/>
          </p:cNvSpPr>
          <p:nvPr/>
        </p:nvSpPr>
        <p:spPr bwMode="auto">
          <a:xfrm>
            <a:off x="533400" y="1295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ANALYSIS</a:t>
            </a:r>
            <a:endParaRPr lang="en-US" altLang="en-US" sz="28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295400"/>
            <a:ext cx="8077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July 5, Polo returns merchandise worth $100 to Jordache Co. </a:t>
            </a:r>
          </a:p>
        </p:txBody>
      </p:sp>
      <p:sp>
        <p:nvSpPr>
          <p:cNvPr id="886787" name="Text Box 3"/>
          <p:cNvSpPr txBox="1">
            <a:spLocks noChangeArrowheads="1"/>
          </p:cNvSpPr>
          <p:nvPr/>
        </p:nvSpPr>
        <p:spPr bwMode="auto">
          <a:xfrm>
            <a:off x="1676400" y="23622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100</a:t>
            </a:r>
          </a:p>
        </p:txBody>
      </p:sp>
      <p:sp>
        <p:nvSpPr>
          <p:cNvPr id="10244" name="Text Box 4"/>
          <p:cNvSpPr txBox="1">
            <a:spLocks noChangeArrowheads="1"/>
          </p:cNvSpPr>
          <p:nvPr/>
        </p:nvSpPr>
        <p:spPr bwMode="auto">
          <a:xfrm>
            <a:off x="609600" y="2362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5</a:t>
            </a:r>
          </a:p>
        </p:txBody>
      </p:sp>
      <p:sp>
        <p:nvSpPr>
          <p:cNvPr id="886789" name="Text Box 5"/>
          <p:cNvSpPr txBox="1">
            <a:spLocks noChangeArrowheads="1"/>
          </p:cNvSpPr>
          <p:nvPr/>
        </p:nvSpPr>
        <p:spPr bwMode="auto">
          <a:xfrm>
            <a:off x="1676400" y="28194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100</a:t>
            </a:r>
          </a:p>
        </p:txBody>
      </p:sp>
      <p:sp>
        <p:nvSpPr>
          <p:cNvPr id="10246" name="Text Box 7"/>
          <p:cNvSpPr txBox="1">
            <a:spLocks noChangeArrowheads="1"/>
          </p:cNvSpPr>
          <p:nvPr/>
        </p:nvSpPr>
        <p:spPr bwMode="auto">
          <a:xfrm>
            <a:off x="533400" y="3763963"/>
            <a:ext cx="8458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742950" indent="-285750">
              <a:tabLst>
                <a:tab pos="514350" algn="l"/>
              </a:tabLst>
              <a:defRPr sz="2400">
                <a:solidFill>
                  <a:schemeClr val="tx1"/>
                </a:solidFill>
                <a:latin typeface="Comic Sans MS" pitchFamily="66" charset="0"/>
              </a:defRPr>
            </a:lvl2pPr>
            <a:lvl3pPr marL="1143000" indent="-228600">
              <a:tabLst>
                <a:tab pos="514350" algn="l"/>
              </a:tabLst>
              <a:defRPr sz="2400">
                <a:solidFill>
                  <a:schemeClr val="tx1"/>
                </a:solidFill>
                <a:latin typeface="Comic Sans MS" pitchFamily="66" charset="0"/>
              </a:defRPr>
            </a:lvl3pPr>
            <a:lvl4pPr marL="1600200" indent="-228600">
              <a:tabLst>
                <a:tab pos="514350" algn="l"/>
              </a:tabLst>
              <a:defRPr sz="2400">
                <a:solidFill>
                  <a:schemeClr val="tx1"/>
                </a:solidFill>
                <a:latin typeface="Comic Sans MS" pitchFamily="66" charset="0"/>
              </a:defRPr>
            </a:lvl4pPr>
            <a:lvl5pPr marL="2057400" indent="-228600">
              <a:tabLst>
                <a:tab pos="5143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5143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5143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5143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July 11, Jordache receives payment from</a:t>
            </a:r>
          </a:p>
          <a:p>
            <a:pPr algn="l">
              <a:lnSpc>
                <a:spcPct val="115000"/>
              </a:lnSpc>
            </a:pPr>
            <a:r>
              <a:rPr lang="en-US" altLang="en-US" sz="2200" dirty="0">
                <a:latin typeface="Liberation Sans" panose="020B0604020202020204" pitchFamily="34" charset="0"/>
              </a:rPr>
              <a:t>Polo Company for the balance due.</a:t>
            </a:r>
          </a:p>
        </p:txBody>
      </p:sp>
      <p:sp>
        <p:nvSpPr>
          <p:cNvPr id="886792" name="Text Box 8"/>
          <p:cNvSpPr txBox="1">
            <a:spLocks noChangeArrowheads="1"/>
          </p:cNvSpPr>
          <p:nvPr/>
        </p:nvSpPr>
        <p:spPr bwMode="auto">
          <a:xfrm>
            <a:off x="1676400" y="48006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882</a:t>
            </a:r>
          </a:p>
        </p:txBody>
      </p:sp>
      <p:sp>
        <p:nvSpPr>
          <p:cNvPr id="10248" name="Text Box 9"/>
          <p:cNvSpPr txBox="1">
            <a:spLocks noChangeArrowheads="1"/>
          </p:cNvSpPr>
          <p:nvPr/>
        </p:nvSpPr>
        <p:spPr bwMode="auto">
          <a:xfrm>
            <a:off x="609600" y="4800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Jul. 11</a:t>
            </a:r>
          </a:p>
        </p:txBody>
      </p:sp>
      <p:sp>
        <p:nvSpPr>
          <p:cNvPr id="886794" name="Text Box 10"/>
          <p:cNvSpPr txBox="1">
            <a:spLocks noChangeArrowheads="1"/>
          </p:cNvSpPr>
          <p:nvPr/>
        </p:nvSpPr>
        <p:spPr bwMode="auto">
          <a:xfrm>
            <a:off x="1676400" y="52578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a:t>
            </a:r>
            <a:r>
              <a:rPr lang="en-US" altLang="en-US" sz="1800" dirty="0">
                <a:latin typeface="Liberation Sans" panose="020B0604020202020204" pitchFamily="34" charset="0"/>
              </a:rPr>
              <a:t>($900 x .02)</a:t>
            </a:r>
            <a:r>
              <a:rPr lang="en-US" altLang="en-US" sz="2200" dirty="0">
                <a:latin typeface="Liberation Sans" panose="020B0604020202020204" pitchFamily="34" charset="0"/>
                <a:cs typeface="Arial" charset="0"/>
              </a:rPr>
              <a:t>	18</a:t>
            </a:r>
          </a:p>
        </p:txBody>
      </p:sp>
      <p:sp>
        <p:nvSpPr>
          <p:cNvPr id="886795" name="Text Box 11"/>
          <p:cNvSpPr txBox="1">
            <a:spLocks noChangeArrowheads="1"/>
          </p:cNvSpPr>
          <p:nvPr/>
        </p:nvSpPr>
        <p:spPr bwMode="auto">
          <a:xfrm>
            <a:off x="1676400" y="56848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742950" indent="-285750">
              <a:tabLst>
                <a:tab pos="4862513" algn="r"/>
                <a:tab pos="6289675" algn="r"/>
              </a:tabLst>
              <a:defRPr sz="2400">
                <a:solidFill>
                  <a:schemeClr val="tx1"/>
                </a:solidFill>
                <a:latin typeface="Comic Sans MS" pitchFamily="66" charset="0"/>
              </a:defRPr>
            </a:lvl2pPr>
            <a:lvl3pPr marL="1143000" indent="-228600">
              <a:tabLst>
                <a:tab pos="4862513" algn="r"/>
                <a:tab pos="6289675" algn="r"/>
              </a:tabLst>
              <a:defRPr sz="2400">
                <a:solidFill>
                  <a:schemeClr val="tx1"/>
                </a:solidFill>
                <a:latin typeface="Comic Sans MS" pitchFamily="66" charset="0"/>
              </a:defRPr>
            </a:lvl3pPr>
            <a:lvl4pPr marL="1600200" indent="-228600">
              <a:tabLst>
                <a:tab pos="4862513" algn="r"/>
                <a:tab pos="6289675" algn="r"/>
              </a:tabLst>
              <a:defRPr sz="2400">
                <a:solidFill>
                  <a:schemeClr val="tx1"/>
                </a:solidFill>
                <a:latin typeface="Comic Sans MS" pitchFamily="66" charset="0"/>
              </a:defRPr>
            </a:lvl4pPr>
            <a:lvl5pPr marL="2057400" indent="-228600">
              <a:tabLst>
                <a:tab pos="4862513" algn="r"/>
                <a:tab pos="6289675"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900</a:t>
            </a:r>
          </a:p>
        </p:txBody>
      </p:sp>
      <p:sp>
        <p:nvSpPr>
          <p:cNvPr id="10251" name="Line 12"/>
          <p:cNvSpPr>
            <a:spLocks noChangeShapeType="1"/>
          </p:cNvSpPr>
          <p:nvPr/>
        </p:nvSpPr>
        <p:spPr bwMode="auto">
          <a:xfrm>
            <a:off x="304800" y="3581400"/>
            <a:ext cx="84582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3"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Recognizing Accounts Receivables</a:t>
            </a:r>
            <a:endParaRPr lang="en-US" altLang="en-US" sz="3200" b="1" dirty="0">
              <a:solidFill>
                <a:schemeClr val="tx2">
                  <a:lumMod val="75000"/>
                </a:schemeClr>
              </a:solidFill>
              <a:latin typeface="Liberation Sans" panose="020B0604020202020204" pitchFamily="34" charset="0"/>
            </a:endParaRPr>
          </a:p>
        </p:txBody>
      </p:sp>
      <p:sp>
        <p:nvSpPr>
          <p:cNvPr id="1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87"/>
                                        </p:tgtEl>
                                        <p:attrNameLst>
                                          <p:attrName>style.visibility</p:attrName>
                                        </p:attrNameLst>
                                      </p:cBhvr>
                                      <p:to>
                                        <p:strVal val="visible"/>
                                      </p:to>
                                    </p:set>
                                    <p:animEffect transition="in" filter="wipe(left)">
                                      <p:cBhvr>
                                        <p:cTn id="7" dur="500"/>
                                        <p:tgtEl>
                                          <p:spTgt spid="886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89"/>
                                        </p:tgtEl>
                                        <p:attrNameLst>
                                          <p:attrName>style.visibility</p:attrName>
                                        </p:attrNameLst>
                                      </p:cBhvr>
                                      <p:to>
                                        <p:strVal val="visible"/>
                                      </p:to>
                                    </p:set>
                                    <p:animEffect transition="in" filter="wipe(left)">
                                      <p:cBhvr>
                                        <p:cTn id="12" dur="500"/>
                                        <p:tgtEl>
                                          <p:spTgt spid="886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2"/>
                                        </p:tgtEl>
                                        <p:attrNameLst>
                                          <p:attrName>style.visibility</p:attrName>
                                        </p:attrNameLst>
                                      </p:cBhvr>
                                      <p:to>
                                        <p:strVal val="visible"/>
                                      </p:to>
                                    </p:set>
                                    <p:animEffect transition="in" filter="wipe(left)">
                                      <p:cBhvr>
                                        <p:cTn id="17" dur="500"/>
                                        <p:tgtEl>
                                          <p:spTgt spid="886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4"/>
                                        </p:tgtEl>
                                        <p:attrNameLst>
                                          <p:attrName>style.visibility</p:attrName>
                                        </p:attrNameLst>
                                      </p:cBhvr>
                                      <p:to>
                                        <p:strVal val="visible"/>
                                      </p:to>
                                    </p:set>
                                    <p:animEffect transition="in" filter="wipe(left)">
                                      <p:cBhvr>
                                        <p:cTn id="22" dur="500"/>
                                        <p:tgtEl>
                                          <p:spTgt spid="886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6795"/>
                                        </p:tgtEl>
                                        <p:attrNameLst>
                                          <p:attrName>style.visibility</p:attrName>
                                        </p:attrNameLst>
                                      </p:cBhvr>
                                      <p:to>
                                        <p:strVal val="visible"/>
                                      </p:to>
                                    </p:set>
                                    <p:animEffect transition="in" filter="wipe(left)">
                                      <p:cBhvr>
                                        <p:cTn id="27"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autoUpdateAnimBg="0"/>
      <p:bldP spid="886789" grpId="0" autoUpdateAnimBg="0"/>
      <p:bldP spid="886792" grpId="0" autoUpdateAnimBg="0"/>
      <p:bldP spid="886794" grpId="0" autoUpdateAnimBg="0"/>
      <p:bldP spid="88679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358900"/>
            <a:ext cx="8001000" cy="181588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sz="2000" dirty="0" smtClean="0">
                <a:latin typeface="Liberation Sans" panose="020B0604020202020204" pitchFamily="34" charset="0"/>
              </a:rPr>
              <a:t>In </a:t>
            </a:r>
            <a:r>
              <a:rPr lang="en-US" sz="2000" dirty="0">
                <a:latin typeface="Liberation Sans" panose="020B0604020202020204" pitchFamily="34" charset="0"/>
              </a:rPr>
              <a:t>2017, Phil Mickelson Company has net credit sales of $923,795 for the year. It had </a:t>
            </a:r>
            <a:r>
              <a:rPr lang="en-US" sz="2000" dirty="0" smtClean="0">
                <a:latin typeface="Liberation Sans" panose="020B0604020202020204" pitchFamily="34" charset="0"/>
              </a:rPr>
              <a:t>a beginning </a:t>
            </a:r>
            <a:r>
              <a:rPr lang="en-US" sz="2000" dirty="0">
                <a:latin typeface="Liberation Sans" panose="020B0604020202020204" pitchFamily="34" charset="0"/>
              </a:rPr>
              <a:t>accounts receivable (net) balance of $38,275 and an ending accounts </a:t>
            </a:r>
            <a:r>
              <a:rPr lang="en-US" sz="2000" dirty="0" smtClean="0">
                <a:latin typeface="Liberation Sans" panose="020B0604020202020204" pitchFamily="34" charset="0"/>
              </a:rPr>
              <a:t>receivable (</a:t>
            </a:r>
            <a:r>
              <a:rPr lang="en-US" sz="2000" dirty="0">
                <a:latin typeface="Liberation Sans" panose="020B0604020202020204" pitchFamily="34" charset="0"/>
              </a:rPr>
              <a:t>net) balance of $35,988. Compute Phil Mickelson Company’s (a) accounts </a:t>
            </a:r>
            <a:r>
              <a:rPr lang="en-US" sz="2000" dirty="0" smtClean="0">
                <a:latin typeface="Liberation Sans" panose="020B0604020202020204" pitchFamily="34" charset="0"/>
              </a:rPr>
              <a:t>receivable turnover </a:t>
            </a:r>
            <a:r>
              <a:rPr lang="en-US" sz="2000" dirty="0">
                <a:latin typeface="Liberation Sans" panose="020B0604020202020204" pitchFamily="34" charset="0"/>
              </a:rPr>
              <a:t>and (b) average collection period in days.</a:t>
            </a:r>
            <a:endParaRPr lang="en-US" altLang="en-US" sz="2000" dirty="0">
              <a:latin typeface="Liberation Sans" panose="020B0604020202020204" pitchFamily="34" charset="0"/>
            </a:endParaRPr>
          </a:p>
        </p:txBody>
      </p:sp>
      <p:pic>
        <p:nvPicPr>
          <p:cNvPr id="1556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799" y="3460844"/>
            <a:ext cx="8240487" cy="248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TextBox 2"/>
          <p:cNvSpPr txBox="1"/>
          <p:nvPr/>
        </p:nvSpPr>
        <p:spPr>
          <a:xfrm>
            <a:off x="61686" y="3581400"/>
            <a:ext cx="700314" cy="369332"/>
          </a:xfrm>
          <a:prstGeom prst="rect">
            <a:avLst/>
          </a:prstGeom>
          <a:noFill/>
        </p:spPr>
        <p:txBody>
          <a:bodyPr wrap="square" rtlCol="0">
            <a:spAutoFit/>
          </a:bodyPr>
          <a:lstStyle/>
          <a:p>
            <a:r>
              <a:rPr lang="en-US" sz="1800" dirty="0" smtClean="0">
                <a:latin typeface="Liberation Sans" panose="020B0604020202020204" pitchFamily="34" charset="0"/>
              </a:rPr>
              <a:t>(a)</a:t>
            </a:r>
            <a:endParaRPr lang="en-US" sz="1800" dirty="0">
              <a:latin typeface="Liberation Sans" panose="020B0604020202020204" pitchFamily="34" charset="0"/>
            </a:endParaRPr>
          </a:p>
        </p:txBody>
      </p:sp>
      <p:sp>
        <p:nvSpPr>
          <p:cNvPr id="26" name="TextBox 25"/>
          <p:cNvSpPr txBox="1"/>
          <p:nvPr/>
        </p:nvSpPr>
        <p:spPr>
          <a:xfrm>
            <a:off x="76200" y="4800600"/>
            <a:ext cx="700314" cy="369332"/>
          </a:xfrm>
          <a:prstGeom prst="rect">
            <a:avLst/>
          </a:prstGeom>
          <a:noFill/>
        </p:spPr>
        <p:txBody>
          <a:bodyPr wrap="square" rtlCol="0">
            <a:spAutoFit/>
          </a:bodyPr>
          <a:lstStyle/>
          <a:p>
            <a:r>
              <a:rPr lang="en-US" sz="1800" dirty="0" smtClean="0">
                <a:latin typeface="Liberation Sans" panose="020B0604020202020204" pitchFamily="34" charset="0"/>
              </a:rPr>
              <a:t>(b)</a:t>
            </a:r>
            <a:endParaRPr lang="en-US" sz="1800" dirty="0">
              <a:latin typeface="Liberation Sans" panose="020B0604020202020204" pitchFamily="34" charset="0"/>
            </a:endParaRPr>
          </a:p>
        </p:txBody>
      </p:sp>
      <p:sp>
        <p:nvSpPr>
          <p:cNvPr id="4" name="Rectangle 3"/>
          <p:cNvSpPr/>
          <p:nvPr/>
        </p:nvSpPr>
        <p:spPr bwMode="auto">
          <a:xfrm>
            <a:off x="3338286" y="4096444"/>
            <a:ext cx="2376714"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3352800" y="4495800"/>
            <a:ext cx="2376714"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8" name="Rectangle 27"/>
          <p:cNvSpPr/>
          <p:nvPr/>
        </p:nvSpPr>
        <p:spPr bwMode="auto">
          <a:xfrm>
            <a:off x="6915380" y="4343400"/>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3729493" y="5574792"/>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6911073" y="5562600"/>
            <a:ext cx="1623327" cy="368808"/>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1" name="TextBox 20"/>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2" name="TextBox 21"/>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3200" b="1" i="0" dirty="0" smtClean="0">
                <a:solidFill>
                  <a:schemeClr val="bg1"/>
                </a:solidFill>
                <a:latin typeface="Liberation Sans" panose="020B0604020202020204" pitchFamily="34" charset="0"/>
              </a:rPr>
              <a:t>Analysis of Receivables</a:t>
            </a:r>
            <a:endParaRPr lang="en-US" sz="3200" b="1" i="0" dirty="0">
              <a:solidFill>
                <a:schemeClr val="bg1"/>
              </a:solidFill>
              <a:latin typeface="Liberation Sans" panose="020B0604020202020204" pitchFamily="34" charset="0"/>
            </a:endParaRPr>
          </a:p>
        </p:txBody>
      </p:sp>
      <p:sp>
        <p:nvSpPr>
          <p:cNvPr id="23" name="Oval 22"/>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4</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079060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8" grpId="0" animBg="1"/>
      <p:bldP spid="29" grpId="0" animBg="1"/>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533400" y="3048000"/>
            <a:ext cx="8229600" cy="240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recording of receivables, recognition of sales returns and allowances and sales discounts, </a:t>
            </a:r>
            <a:r>
              <a:rPr lang="en-US" sz="1900" dirty="0" smtClean="0">
                <a:latin typeface="Liberation Sans" panose="020B0604020202020204" pitchFamily="34" charset="0"/>
              </a:rPr>
              <a:t>and the </a:t>
            </a:r>
            <a:r>
              <a:rPr lang="en-US" sz="1900" dirty="0">
                <a:latin typeface="Liberation Sans" panose="020B0604020202020204" pitchFamily="34" charset="0"/>
              </a:rPr>
              <a:t>allowance method to record bad debts are the same between GAAP and IFRS</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Both </a:t>
            </a:r>
            <a:r>
              <a:rPr lang="en-US" sz="1900" dirty="0">
                <a:latin typeface="Liberation Sans" panose="020B0604020202020204" pitchFamily="34" charset="0"/>
              </a:rPr>
              <a:t>IFRS and GAAP often use the term impairment to indicate that a receivable or a percentage </a:t>
            </a:r>
            <a:r>
              <a:rPr lang="en-US" sz="1900" dirty="0" smtClean="0">
                <a:latin typeface="Liberation Sans" panose="020B0604020202020204" pitchFamily="34" charset="0"/>
              </a:rPr>
              <a:t>of receivables </a:t>
            </a:r>
            <a:r>
              <a:rPr lang="en-US" sz="1900" dirty="0">
                <a:latin typeface="Liberation Sans" panose="020B0604020202020204" pitchFamily="34" charset="0"/>
              </a:rPr>
              <a:t>may not be collected</a:t>
            </a:r>
            <a:r>
              <a:rPr lang="en-US" sz="1900" dirty="0" smtClean="0">
                <a:latin typeface="Liberation Sans" panose="020B0604020202020204" pitchFamily="34" charset="0"/>
              </a:rPr>
              <a:t>. </a:t>
            </a:r>
          </a:p>
        </p:txBody>
      </p:sp>
      <p:sp>
        <p:nvSpPr>
          <p:cNvPr id="70660" name="Rectangle 2"/>
          <p:cNvSpPr>
            <a:spLocks noChangeArrowheads="1"/>
          </p:cNvSpPr>
          <p:nvPr/>
        </p:nvSpPr>
        <p:spPr bwMode="auto">
          <a:xfrm>
            <a:off x="533400" y="2514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accent2">
                    <a:lumMod val="75000"/>
                  </a:schemeClr>
                </a:solidFill>
                <a:latin typeface="Liberation Sans" panose="020B0604020202020204" pitchFamily="34" charset="0"/>
              </a:rPr>
              <a:t>Key Points</a:t>
            </a:r>
          </a:p>
        </p:txBody>
      </p:sp>
      <p:sp>
        <p:nvSpPr>
          <p:cNvPr id="6" name="Rectangle 5"/>
          <p:cNvSpPr>
            <a:spLocks noChangeArrowheads="1"/>
          </p:cNvSpPr>
          <p:nvPr/>
        </p:nvSpPr>
        <p:spPr bwMode="auto">
          <a:xfrm>
            <a:off x="290286" y="157924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1447800"/>
            <a:ext cx="6241143" cy="928688"/>
          </a:xfrm>
          <a:prstGeom prst="rect">
            <a:avLst/>
          </a:prstGeom>
          <a:solidFill>
            <a:srgbClr val="0027A4"/>
          </a:solidFill>
          <a:ln>
            <a:noFill/>
          </a:ln>
          <a:effectLst/>
        </p:spPr>
        <p:txBody>
          <a:bodyPr wrap="square" lIns="86493" tIns="27432" rIns="86493" bIns="43247" anchor="ctr"/>
          <a:lstStyle/>
          <a:p>
            <a:pPr marL="109538" algn="l"/>
            <a:r>
              <a:rPr lang="en-US" sz="1900" b="1" dirty="0" smtClean="0">
                <a:solidFill>
                  <a:schemeClr val="bg1"/>
                </a:solidFill>
                <a:latin typeface="Liberation Sans" panose="020B0604020202020204" pitchFamily="34" charset="0"/>
              </a:rPr>
              <a:t>Compare </a:t>
            </a:r>
            <a:r>
              <a:rPr lang="en-US" sz="1900" b="1" dirty="0">
                <a:solidFill>
                  <a:schemeClr val="bg1"/>
                </a:solidFill>
                <a:latin typeface="Liberation Sans" panose="020B0604020202020204" pitchFamily="34" charset="0"/>
              </a:rPr>
              <a:t>the accounting for receivables under GAAP and IFRS.</a:t>
            </a:r>
          </a:p>
        </p:txBody>
      </p:sp>
      <p:sp>
        <p:nvSpPr>
          <p:cNvPr id="8" name="Oval 7"/>
          <p:cNvSpPr/>
          <p:nvPr/>
        </p:nvSpPr>
        <p:spPr bwMode="auto">
          <a:xfrm>
            <a:off x="1872343" y="165925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9"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10"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1"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35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Similarities</a:t>
            </a:r>
            <a:endParaRPr lang="en-US" sz="1900" dirty="0" smtClean="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The </a:t>
            </a:r>
            <a:r>
              <a:rPr lang="en-US" sz="1900" dirty="0">
                <a:latin typeface="Liberation Sans" panose="020B0604020202020204" pitchFamily="34" charset="0"/>
              </a:rPr>
              <a:t>FASB and IASB have worked to implement fair value measurement (the amount they currently could be sold for) for </a:t>
            </a:r>
            <a:r>
              <a:rPr lang="en-US" sz="1900" dirty="0" smtClean="0">
                <a:latin typeface="Liberation Sans" panose="020B0604020202020204" pitchFamily="34" charset="0"/>
              </a:rPr>
              <a:t>financial </a:t>
            </a:r>
            <a:r>
              <a:rPr lang="en-US" sz="1900" dirty="0">
                <a:latin typeface="Liberation Sans" panose="020B0604020202020204" pitchFamily="34" charset="0"/>
              </a:rPr>
              <a:t>instruments, such as receivables. Both Boards have faced bitter opposition from various factions</a:t>
            </a:r>
            <a:r>
              <a:rPr lang="en-US" sz="1900" dirty="0" smtClean="0">
                <a:latin typeface="Liberation Sans" panose="020B0604020202020204" pitchFamily="34" charset="0"/>
              </a:rPr>
              <a:t>.</a:t>
            </a:r>
          </a:p>
          <a:p>
            <a:pPr marL="0" lvl="1" indent="0" algn="l">
              <a:lnSpc>
                <a:spcPct val="115000"/>
              </a:lnSpc>
              <a:spcBef>
                <a:spcPct val="50000"/>
              </a:spcBef>
              <a:buClr>
                <a:srgbClr val="800000"/>
              </a:buClr>
              <a:buSzPct val="80000"/>
            </a:pPr>
            <a:r>
              <a:rPr lang="en-US" altLang="en-US" sz="1900" b="1" dirty="0">
                <a:latin typeface="Liberation Sans" panose="020B0604020202020204" pitchFamily="34" charset="0"/>
              </a:rPr>
              <a:t>Differences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Although </a:t>
            </a:r>
            <a:r>
              <a:rPr lang="en-US" sz="1900" dirty="0">
                <a:latin typeface="Liberation Sans" panose="020B0604020202020204" pitchFamily="34" charset="0"/>
              </a:rPr>
              <a:t>IFRS implies that receivables with different characteristics should be reported separately</a:t>
            </a:r>
            <a:r>
              <a:rPr lang="en-US" sz="1900" dirty="0" smtClean="0">
                <a:latin typeface="Liberation Sans" panose="020B0604020202020204" pitchFamily="34" charset="0"/>
              </a:rPr>
              <a:t>, there </a:t>
            </a:r>
            <a:r>
              <a:rPr lang="en-US" sz="1900" dirty="0">
                <a:latin typeface="Liberation Sans" panose="020B0604020202020204" pitchFamily="34" charset="0"/>
              </a:rPr>
              <a:t>is no standard that mandates this segregation</a:t>
            </a:r>
            <a:r>
              <a:rPr lang="en-US" sz="1900" dirty="0" smtClean="0">
                <a:latin typeface="Liberation Sans" panose="020B0604020202020204" pitchFamily="34" charset="0"/>
              </a:rPr>
              <a:t>. </a:t>
            </a:r>
          </a:p>
        </p:txBody>
      </p:sp>
      <p:sp>
        <p:nvSpPr>
          <p:cNvPr id="71684"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Key Points</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533400" y="1981200"/>
            <a:ext cx="8229600" cy="225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lvl="1" indent="0" algn="l">
              <a:lnSpc>
                <a:spcPct val="115000"/>
              </a:lnSpc>
              <a:spcBef>
                <a:spcPct val="50000"/>
              </a:spcBef>
              <a:buClr>
                <a:srgbClr val="800000"/>
              </a:buClr>
              <a:buSzPct val="80000"/>
            </a:pPr>
            <a:r>
              <a:rPr lang="en-US" altLang="en-US" sz="1900" b="1" dirty="0" smtClean="0">
                <a:latin typeface="Liberation Sans" panose="020B0604020202020204" pitchFamily="34" charset="0"/>
              </a:rPr>
              <a:t>Differences</a:t>
            </a:r>
            <a:endParaRPr lang="en-US" altLang="en-US" sz="1900" b="1" dirty="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IFRS </a:t>
            </a:r>
            <a:r>
              <a:rPr lang="en-US" sz="1900" dirty="0">
                <a:latin typeface="Liberation Sans" panose="020B0604020202020204" pitchFamily="34" charset="0"/>
              </a:rPr>
              <a:t>and GAAP differ in the criteria used to determine how to record a factoring transaction. </a:t>
            </a:r>
            <a:r>
              <a:rPr lang="en-US" sz="1900" dirty="0" smtClean="0">
                <a:latin typeface="Liberation Sans" panose="020B0604020202020204" pitchFamily="34" charset="0"/>
              </a:rPr>
              <a:t>IFRS uses </a:t>
            </a:r>
            <a:r>
              <a:rPr lang="en-US" sz="1900" dirty="0">
                <a:latin typeface="Liberation Sans" panose="020B0604020202020204" pitchFamily="34" charset="0"/>
              </a:rPr>
              <a:t>a combination approach focused on risks and rewards and loss of control. GAAP uses loss </a:t>
            </a:r>
            <a:r>
              <a:rPr lang="en-US" sz="1900" dirty="0" smtClean="0">
                <a:latin typeface="Liberation Sans" panose="020B0604020202020204" pitchFamily="34" charset="0"/>
              </a:rPr>
              <a:t>of control </a:t>
            </a:r>
            <a:r>
              <a:rPr lang="en-US" sz="1900" dirty="0">
                <a:latin typeface="Liberation Sans" panose="020B0604020202020204" pitchFamily="34" charset="0"/>
              </a:rPr>
              <a:t>as the primary criterion. In addition, IFRS permits partial derecognition of receivables</a:t>
            </a:r>
            <a:r>
              <a:rPr lang="en-US" sz="1900" dirty="0" smtClean="0">
                <a:latin typeface="Liberation Sans" panose="020B0604020202020204" pitchFamily="34" charset="0"/>
              </a:rPr>
              <a:t>; GAAP </a:t>
            </a:r>
            <a:r>
              <a:rPr lang="en-US" sz="1900" dirty="0">
                <a:latin typeface="Liberation Sans" panose="020B0604020202020204" pitchFamily="34" charset="0"/>
              </a:rPr>
              <a:t>does not.</a:t>
            </a:r>
            <a:endParaRPr lang="en-US" altLang="en-US" sz="1900" dirty="0">
              <a:latin typeface="Liberation Sans" panose="020B0604020202020204" pitchFamily="34" charset="0"/>
            </a:endParaRPr>
          </a:p>
        </p:txBody>
      </p:sp>
      <p:sp>
        <p:nvSpPr>
          <p:cNvPr id="71684"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Key Points</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extLst>
      <p:ext uri="{BB962C8B-B14F-4D97-AF65-F5344CB8AC3E}">
        <p14:creationId xmlns:p14="http://schemas.microsoft.com/office/powerpoint/2010/main" val="1693953962"/>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533400" y="1981200"/>
            <a:ext cx="7924800" cy="167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4000"/>
              </a:lnSpc>
              <a:spcBef>
                <a:spcPct val="50000"/>
              </a:spcBef>
              <a:buClr>
                <a:srgbClr val="800000"/>
              </a:buClr>
              <a:buSzPct val="80000"/>
              <a:buFont typeface="Wingdings" pitchFamily="2" charset="2"/>
              <a:buNone/>
            </a:pPr>
            <a:r>
              <a:rPr lang="en-US" sz="1800" dirty="0" smtClean="0">
                <a:latin typeface="Liberation Sans" panose="020B0604020202020204" pitchFamily="34" charset="0"/>
              </a:rPr>
              <a:t>The </a:t>
            </a:r>
            <a:r>
              <a:rPr lang="en-US" sz="1800" dirty="0">
                <a:latin typeface="Liberation Sans" panose="020B0604020202020204" pitchFamily="34" charset="0"/>
              </a:rPr>
              <a:t>question of recording fair values for </a:t>
            </a:r>
            <a:r>
              <a:rPr lang="en-US" sz="1800" dirty="0" smtClean="0">
                <a:latin typeface="Liberation Sans" panose="020B0604020202020204" pitchFamily="34" charset="0"/>
              </a:rPr>
              <a:t>financial </a:t>
            </a:r>
            <a:r>
              <a:rPr lang="en-US" sz="1800" dirty="0">
                <a:latin typeface="Liberation Sans" panose="020B0604020202020204" pitchFamily="34" charset="0"/>
              </a:rPr>
              <a:t>instruments will continue to be an important </a:t>
            </a:r>
            <a:r>
              <a:rPr lang="en-US" sz="1800" dirty="0" smtClean="0">
                <a:latin typeface="Liberation Sans" panose="020B0604020202020204" pitchFamily="34" charset="0"/>
              </a:rPr>
              <a:t>issue to </a:t>
            </a:r>
            <a:r>
              <a:rPr lang="en-US" sz="1800" dirty="0">
                <a:latin typeface="Liberation Sans" panose="020B0604020202020204" pitchFamily="34" charset="0"/>
              </a:rPr>
              <a:t>resolve as the Boards work toward convergence. Both the IASB and the FASB have indicated </a:t>
            </a:r>
            <a:r>
              <a:rPr lang="en-US" sz="1800" dirty="0" smtClean="0">
                <a:latin typeface="Liberation Sans" panose="020B0604020202020204" pitchFamily="34" charset="0"/>
              </a:rPr>
              <a:t>that they </a:t>
            </a:r>
            <a:r>
              <a:rPr lang="en-US" sz="1800" dirty="0">
                <a:latin typeface="Liberation Sans" panose="020B0604020202020204" pitchFamily="34" charset="0"/>
              </a:rPr>
              <a:t>believe that </a:t>
            </a:r>
            <a:r>
              <a:rPr lang="en-US" sz="1800" dirty="0" smtClean="0">
                <a:latin typeface="Liberation Sans" panose="020B0604020202020204" pitchFamily="34" charset="0"/>
              </a:rPr>
              <a:t>financial </a:t>
            </a:r>
            <a:r>
              <a:rPr lang="en-US" sz="1800" dirty="0">
                <a:latin typeface="Liberation Sans" panose="020B0604020202020204" pitchFamily="34" charset="0"/>
              </a:rPr>
              <a:t>statements would be more transparent and understandable if </a:t>
            </a:r>
            <a:r>
              <a:rPr lang="en-US" sz="1800" dirty="0" smtClean="0">
                <a:latin typeface="Liberation Sans" panose="020B0604020202020204" pitchFamily="34" charset="0"/>
              </a:rPr>
              <a:t>companies recorded </a:t>
            </a:r>
            <a:r>
              <a:rPr lang="en-US" sz="1800" dirty="0">
                <a:latin typeface="Liberation Sans" panose="020B0604020202020204" pitchFamily="34" charset="0"/>
              </a:rPr>
              <a:t>and reported all </a:t>
            </a:r>
            <a:r>
              <a:rPr lang="en-US" sz="1800" dirty="0" smtClean="0">
                <a:latin typeface="Liberation Sans" panose="020B0604020202020204" pitchFamily="34" charset="0"/>
              </a:rPr>
              <a:t>financial </a:t>
            </a:r>
            <a:r>
              <a:rPr lang="en-US" sz="1800" dirty="0">
                <a:latin typeface="Liberation Sans" panose="020B0604020202020204" pitchFamily="34" charset="0"/>
              </a:rPr>
              <a:t>instruments at fair value</a:t>
            </a:r>
            <a:r>
              <a:rPr lang="en-US" sz="1800" dirty="0" smtClean="0">
                <a:latin typeface="Liberation Sans" panose="020B0604020202020204" pitchFamily="34" charset="0"/>
              </a:rPr>
              <a:t>.</a:t>
            </a:r>
            <a:endParaRPr lang="en-US" altLang="en-US" sz="1800" dirty="0">
              <a:latin typeface="Liberation Sans" panose="020B0604020202020204" pitchFamily="34" charset="0"/>
            </a:endParaRPr>
          </a:p>
        </p:txBody>
      </p:sp>
      <p:sp>
        <p:nvSpPr>
          <p:cNvPr id="72708"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2">
                    <a:lumMod val="75000"/>
                  </a:schemeClr>
                </a:solidFill>
                <a:latin typeface="Liberation Sans" panose="020B0604020202020204" pitchFamily="34" charset="0"/>
              </a:rPr>
              <a:t>Looking to the Future</a:t>
            </a:r>
          </a:p>
        </p:txBody>
      </p:sp>
      <p:sp>
        <p:nvSpPr>
          <p:cNvPr id="6"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2035175"/>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sz="2100" dirty="0" smtClean="0">
                <a:latin typeface="Liberation Sans" panose="020B0604020202020204" pitchFamily="34" charset="0"/>
              </a:rPr>
              <a:t>Which </a:t>
            </a:r>
            <a:r>
              <a:rPr lang="en-US" sz="2100" dirty="0">
                <a:latin typeface="Liberation Sans" panose="020B0604020202020204" pitchFamily="34" charset="0"/>
              </a:rPr>
              <a:t>of the following statements is </a:t>
            </a:r>
            <a:r>
              <a:rPr lang="en-US" sz="2100" b="1" dirty="0">
                <a:latin typeface="Liberation Sans" panose="020B0604020202020204" pitchFamily="34" charset="0"/>
              </a:rPr>
              <a:t>false</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equity securities purchased by the company</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credit card receivables</a:t>
            </a:r>
            <a:r>
              <a:rPr lang="en-US" sz="2100" dirty="0" smtClean="0">
                <a:latin typeface="Liberation Sans" panose="020B0604020202020204" pitchFamily="34" charset="0"/>
              </a:rPr>
              <a:t>.</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amounts owed by employees as a result of company loans to </a:t>
            </a:r>
            <a:r>
              <a:rPr lang="en-US" sz="2100" dirty="0" smtClean="0">
                <a:latin typeface="Liberation Sans" panose="020B0604020202020204" pitchFamily="34" charset="0"/>
              </a:rPr>
              <a:t>employees.</a:t>
            </a:r>
          </a:p>
          <a:p>
            <a:pPr marL="811213" indent="-457200" algn="l">
              <a:lnSpc>
                <a:spcPct val="125000"/>
              </a:lnSpc>
              <a:spcBef>
                <a:spcPct val="50000"/>
              </a:spcBef>
              <a:buSzPct val="100000"/>
              <a:buFont typeface="+mj-lt"/>
              <a:buAutoNum type="alphaLcPeriod"/>
            </a:pPr>
            <a:r>
              <a:rPr lang="en-US" sz="2100" dirty="0" smtClean="0">
                <a:latin typeface="Liberation Sans" panose="020B0604020202020204" pitchFamily="34" charset="0"/>
              </a:rPr>
              <a:t>Receivables </a:t>
            </a:r>
            <a:r>
              <a:rPr lang="en-US" sz="2100" dirty="0">
                <a:latin typeface="Liberation Sans" panose="020B0604020202020204" pitchFamily="34" charset="0"/>
              </a:rPr>
              <a:t>include amounts resulting from transactions with customers.</a:t>
            </a:r>
            <a:endParaRPr lang="en-US" altLang="en-US" sz="2100" dirty="0">
              <a:latin typeface="Liberation Sans" panose="020B0604020202020204" pitchFamily="34" charset="0"/>
            </a:endParaRPr>
          </a:p>
        </p:txBody>
      </p:sp>
      <p:sp>
        <p:nvSpPr>
          <p:cNvPr id="73732"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2667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2035175"/>
            <a:ext cx="79248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buClr>
                <a:srgbClr val="800000"/>
              </a:buClr>
              <a:buSzPct val="80000"/>
              <a:buFont typeface="Wingdings" pitchFamily="2" charset="2"/>
              <a:buNone/>
            </a:pPr>
            <a:r>
              <a:rPr lang="en-US" sz="2100" dirty="0">
                <a:latin typeface="Liberation Sans" panose="020B0604020202020204" pitchFamily="34" charset="0"/>
              </a:rPr>
              <a:t>Under IFRS:</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entry to record estimated uncollected accounts is the same as GAAP.</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it </a:t>
            </a:r>
            <a:r>
              <a:rPr lang="en-US" sz="2100" dirty="0">
                <a:latin typeface="Liberation Sans" panose="020B0604020202020204" pitchFamily="34" charset="0"/>
              </a:rPr>
              <a:t>is always acceptable to use the direct write-off method.</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all financial </a:t>
            </a:r>
            <a:r>
              <a:rPr lang="en-US" sz="2100" dirty="0">
                <a:latin typeface="Liberation Sans" panose="020B0604020202020204" pitchFamily="34" charset="0"/>
              </a:rPr>
              <a:t>instruments are recorded at fair value.</a:t>
            </a:r>
          </a:p>
          <a:p>
            <a:pPr marL="811213" indent="-469900" algn="l">
              <a:lnSpc>
                <a:spcPct val="125000"/>
              </a:lnSpc>
              <a:spcBef>
                <a:spcPct val="50000"/>
              </a:spcBef>
              <a:buSzPct val="100000"/>
              <a:buFont typeface="+mj-lt"/>
              <a:buAutoNum type="alphaLcPeriod"/>
            </a:pPr>
            <a:r>
              <a:rPr lang="en-US" sz="2100" dirty="0" smtClean="0">
                <a:latin typeface="Liberation Sans" panose="020B0604020202020204" pitchFamily="34" charset="0"/>
              </a:rPr>
              <a:t>None </a:t>
            </a:r>
            <a:r>
              <a:rPr lang="en-US" sz="2100" dirty="0">
                <a:latin typeface="Liberation Sans" panose="020B0604020202020204" pitchFamily="34" charset="0"/>
              </a:rPr>
              <a:t>of the above.</a:t>
            </a:r>
            <a:endParaRPr lang="en-US" altLang="en-US" sz="2100" dirty="0">
              <a:latin typeface="Liberation Sans" panose="020B0604020202020204" pitchFamily="34" charset="0"/>
            </a:endParaRPr>
          </a:p>
        </p:txBody>
      </p:sp>
      <p:sp>
        <p:nvSpPr>
          <p:cNvPr id="75780"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6" name="Notched Right Arrow 15"/>
          <p:cNvSpPr/>
          <p:nvPr/>
        </p:nvSpPr>
        <p:spPr bwMode="auto">
          <a:xfrm>
            <a:off x="228600" y="2667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13"/>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i="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5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b="0" i="0" dirty="0">
                <a:latin typeface="Liberation Sans" panose="020B0604020202020204" pitchFamily="34" charset="0"/>
              </a:rPr>
              <a:t>“Copyright © </a:t>
            </a:r>
            <a:r>
              <a:rPr lang="en-US" altLang="en-US" sz="2000" b="0" i="0" dirty="0" smtClean="0">
                <a:latin typeface="Liberation Sans" panose="020B0604020202020204" pitchFamily="34" charset="0"/>
              </a:rPr>
              <a:t>2015 </a:t>
            </a:r>
            <a:r>
              <a:rPr lang="en-US" altLang="en-US" sz="2000" b="0" i="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34454401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457200" y="4724400"/>
            <a:ext cx="8229600" cy="15557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b="1" dirty="0">
                <a:latin typeface="Arial" charset="0"/>
              </a:rPr>
              <a:t>THE MISSING CONTROL</a:t>
            </a:r>
          </a:p>
          <a:p>
            <a:pPr algn="l">
              <a:spcBef>
                <a:spcPct val="20000"/>
              </a:spcBef>
            </a:pPr>
            <a:r>
              <a:rPr lang="en-US" altLang="en-US" sz="1500" b="1" i="1" dirty="0">
                <a:latin typeface="Arial" charset="0"/>
              </a:rPr>
              <a:t>Segregation of duties.</a:t>
            </a:r>
            <a:r>
              <a:rPr lang="en-US" altLang="en-US" sz="1500" dirty="0">
                <a:latin typeface="Arial" charset="0"/>
              </a:rPr>
              <a:t> The foundation should not have allowed an accounts receivable clerk, whose job was to record receivables, to also handle cash, record cash, make deposits, and especially prepare the bank reconciliation. </a:t>
            </a:r>
          </a:p>
          <a:p>
            <a:pPr algn="l">
              <a:spcBef>
                <a:spcPct val="20000"/>
              </a:spcBef>
            </a:pPr>
            <a:r>
              <a:rPr lang="en-US" altLang="en-US" sz="1500" b="1" i="1" dirty="0">
                <a:latin typeface="Arial" charset="0"/>
              </a:rPr>
              <a:t>Independent internal verification.</a:t>
            </a:r>
            <a:r>
              <a:rPr lang="en-US" altLang="en-US" sz="1500" dirty="0">
                <a:latin typeface="Arial" charset="0"/>
              </a:rPr>
              <a:t> The controller was supposed to perform a thorough review of the bank reconciliation. Because he did not, he was terminated from his position.</a:t>
            </a:r>
          </a:p>
        </p:txBody>
      </p:sp>
      <p:sp>
        <p:nvSpPr>
          <p:cNvPr id="933894" name="Rectangle 6"/>
          <p:cNvSpPr>
            <a:spLocks noChangeArrowheads="1"/>
          </p:cNvSpPr>
          <p:nvPr/>
        </p:nvSpPr>
        <p:spPr bwMode="auto">
          <a:xfrm>
            <a:off x="457200" y="5029200"/>
            <a:ext cx="8229600" cy="1295400"/>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933890" name="Rectangle 2"/>
          <p:cNvSpPr>
            <a:spLocks noChangeArrowheads="1"/>
          </p:cNvSpPr>
          <p:nvPr/>
        </p:nvSpPr>
        <p:spPr bwMode="auto">
          <a:xfrm>
            <a:off x="381000" y="41910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lgn="l">
              <a:defRPr/>
            </a:pPr>
            <a:r>
              <a:rPr lang="en-US" sz="1800" b="1" dirty="0">
                <a:solidFill>
                  <a:schemeClr val="accent3"/>
                </a:solidFill>
                <a:latin typeface="Arial" charset="0"/>
              </a:rPr>
              <a:t>Total take: $1.5 million</a:t>
            </a:r>
          </a:p>
        </p:txBody>
      </p:sp>
      <p:sp>
        <p:nvSpPr>
          <p:cNvPr id="11269" name="Rectangle 3"/>
          <p:cNvSpPr>
            <a:spLocks noChangeArrowheads="1"/>
          </p:cNvSpPr>
          <p:nvPr/>
        </p:nvSpPr>
        <p:spPr bwMode="auto">
          <a:xfrm>
            <a:off x="381000" y="438150"/>
            <a:ext cx="8410575" cy="411163"/>
          </a:xfrm>
          <a:prstGeom prst="rect">
            <a:avLst/>
          </a:prstGeom>
          <a:solidFill>
            <a:srgbClr val="C00000"/>
          </a:solidFill>
          <a:ln w="12700" cap="sq">
            <a:solidFill>
              <a:schemeClr val="tx1"/>
            </a:solidFill>
            <a:miter lim="800000"/>
            <a:headEnd type="none" w="sm" len="sm"/>
            <a:tailEnd type="none" w="sm" len="sm"/>
          </a:ln>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b="1" dirty="0">
                <a:solidFill>
                  <a:schemeClr val="bg1"/>
                </a:solidFill>
                <a:latin typeface="Arial" charset="0"/>
              </a:rPr>
              <a:t>ANATOMY OF A FRAUD</a:t>
            </a:r>
          </a:p>
        </p:txBody>
      </p:sp>
      <p:sp>
        <p:nvSpPr>
          <p:cNvPr id="11270" name="Rectangle 4"/>
          <p:cNvSpPr>
            <a:spLocks noChangeArrowheads="1"/>
          </p:cNvSpPr>
          <p:nvPr/>
        </p:nvSpPr>
        <p:spPr bwMode="auto">
          <a:xfrm>
            <a:off x="457200" y="971550"/>
            <a:ext cx="8382000" cy="3063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dirty="0">
                <a:latin typeface="Arial" charset="0"/>
              </a:rPr>
              <a:t>Tasanee was the accounts receivable clerk for a large non-profit foundation that provided performance and exhibition space for the performing and visual arts. Her responsibilities included activities normally assigned to an accounts receivable clerk, such as recording revenues from various sources that included donations, facility rental fees, ticket revenue, and bar receipts. However, she was also responsible for handling all cash and checks from the time they were received until the time she deposited them, as well as preparing the bank reconciliation. Tasanee took advantage of her situation by falsifying bank deposits and bank reconciliations so that she could steal cash from the bar receipts. Since nobody else logged the donations or matched the donation receipts to pledges prior to Tasanee receiving them, she was able to offset the cash that was stolen against donations that she received but didn’t record. Her crime was made easier by the fact that her boss, the company’s controller, only did a very superficial review of the bank reconciliation and thus didn’t notice that some numbers had been cut out from other documents and taped onto the bank reconciliation.</a:t>
            </a: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933894"/>
                                        </p:tgtEl>
                                      </p:cBhvr>
                                    </p:animEffect>
                                    <p:set>
                                      <p:cBhvr>
                                        <p:cTn id="7" dur="1" fill="hold">
                                          <p:stCondLst>
                                            <p:cond delay="499"/>
                                          </p:stCondLst>
                                        </p:cTn>
                                        <p:tgtEl>
                                          <p:spTgt spid="933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71600"/>
            <a:ext cx="8001000" cy="193899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May 1, Wilton sold merchandise on account to Bates for $50,000 terms 3/15, net 45. </a:t>
            </a:r>
            <a:r>
              <a:rPr lang="en-US" sz="2000" b="0" dirty="0" smtClean="0">
                <a:solidFill>
                  <a:schemeClr val="tx1"/>
                </a:solidFill>
                <a:latin typeface="Liberation Sans" panose="020B0604020202020204" pitchFamily="34" charset="0"/>
              </a:rPr>
              <a:t>On May </a:t>
            </a:r>
            <a:r>
              <a:rPr lang="en-US" sz="2000" b="0" dirty="0">
                <a:solidFill>
                  <a:schemeClr val="tx1"/>
                </a:solidFill>
                <a:latin typeface="Liberation Sans" panose="020B0604020202020204" pitchFamily="34" charset="0"/>
              </a:rPr>
              <a:t>4, Bates returns merchandise with a sales price of $2,000. On May 16, Wilton </a:t>
            </a:r>
            <a:r>
              <a:rPr lang="en-US" sz="2000" b="0" dirty="0" smtClean="0">
                <a:solidFill>
                  <a:schemeClr val="tx1"/>
                </a:solidFill>
                <a:latin typeface="Liberation Sans" panose="020B0604020202020204" pitchFamily="34" charset="0"/>
              </a:rPr>
              <a:t>receives payment </a:t>
            </a:r>
            <a:r>
              <a:rPr lang="en-US" sz="2000" b="0" dirty="0">
                <a:solidFill>
                  <a:schemeClr val="tx1"/>
                </a:solidFill>
                <a:latin typeface="Liberation Sans" panose="020B0604020202020204" pitchFamily="34" charset="0"/>
              </a:rPr>
              <a:t>from Bates for the balance due. Prepare journal entries to record the May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Wilton’s books</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17" name="Text Box 3"/>
          <p:cNvSpPr txBox="1">
            <a:spLocks noChangeArrowheads="1"/>
          </p:cNvSpPr>
          <p:nvPr/>
        </p:nvSpPr>
        <p:spPr bwMode="auto">
          <a:xfrm>
            <a:off x="1676400" y="3429000"/>
            <a:ext cx="6934200" cy="286232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62513" algn="r"/>
              </a:tabLst>
              <a:defRPr sz="2400">
                <a:solidFill>
                  <a:schemeClr val="tx1"/>
                </a:solidFill>
                <a:latin typeface="Comic Sans MS" pitchFamily="66" charset="0"/>
              </a:defRPr>
            </a:lvl1pPr>
            <a:lvl2pPr marL="742950" indent="-285750">
              <a:tabLst>
                <a:tab pos="4862513" algn="r"/>
              </a:tabLst>
              <a:defRPr sz="2400">
                <a:solidFill>
                  <a:schemeClr val="tx1"/>
                </a:solidFill>
                <a:latin typeface="Comic Sans MS" pitchFamily="66" charset="0"/>
              </a:defRPr>
            </a:lvl2pPr>
            <a:lvl3pPr marL="1143000" indent="-228600">
              <a:tabLst>
                <a:tab pos="4862513" algn="r"/>
              </a:tabLst>
              <a:defRPr sz="2400">
                <a:solidFill>
                  <a:schemeClr val="tx1"/>
                </a:solidFill>
                <a:latin typeface="Comic Sans MS" pitchFamily="66" charset="0"/>
              </a:defRPr>
            </a:lvl3pPr>
            <a:lvl4pPr marL="1600200" indent="-228600">
              <a:tabLst>
                <a:tab pos="4862513" algn="r"/>
              </a:tabLst>
              <a:defRPr sz="2400">
                <a:solidFill>
                  <a:schemeClr val="tx1"/>
                </a:solidFill>
                <a:latin typeface="Comic Sans MS" pitchFamily="66" charset="0"/>
              </a:defRPr>
            </a:lvl4pPr>
            <a:lvl5pPr marL="2057400" indent="-228600">
              <a:tabLst>
                <a:tab pos="4862513"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marL="463550" indent="-463550" algn="l">
              <a:spcBef>
                <a:spcPts val="600"/>
              </a:spcBef>
              <a:tabLst>
                <a:tab pos="5199063" algn="r"/>
                <a:tab pos="6688138" algn="r"/>
              </a:tabLst>
            </a:pP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50,000 </a:t>
            </a:r>
          </a:p>
          <a:p>
            <a:pPr marL="463550" indent="-463550" algn="l">
              <a:spcBef>
                <a:spcPts val="600"/>
              </a:spcBef>
              <a:tabLst>
                <a:tab pos="5199063" algn="r"/>
                <a:tab pos="6688138" algn="r"/>
              </a:tabLst>
            </a:pPr>
            <a:r>
              <a:rPr lang="en-US" sz="2000" dirty="0" smtClean="0">
                <a:latin typeface="Liberation Sans" panose="020B0604020202020204" pitchFamily="34" charset="0"/>
                <a:cs typeface="Arial" charset="0"/>
              </a:rPr>
              <a:t>	Sales </a:t>
            </a:r>
            <a:r>
              <a:rPr lang="en-US" sz="2000" dirty="0">
                <a:latin typeface="Liberation Sans" panose="020B0604020202020204" pitchFamily="34" charset="0"/>
                <a:cs typeface="Arial" charset="0"/>
              </a:rPr>
              <a:t>Revenue </a:t>
            </a:r>
            <a:r>
              <a:rPr lang="en-US" sz="2000" dirty="0" smtClean="0">
                <a:latin typeface="Liberation Sans" panose="020B0604020202020204" pitchFamily="34" charset="0"/>
                <a:cs typeface="Arial" charset="0"/>
              </a:rPr>
              <a:t>		50,000</a:t>
            </a:r>
          </a:p>
          <a:p>
            <a:pPr marL="463550" indent="-463550" algn="l">
              <a:spcBef>
                <a:spcPts val="1200"/>
              </a:spcBef>
              <a:tabLst>
                <a:tab pos="5199063" algn="r"/>
                <a:tab pos="6688138" algn="r"/>
              </a:tabLst>
            </a:pPr>
            <a:r>
              <a:rPr lang="en-US" sz="2000" dirty="0" smtClean="0">
                <a:latin typeface="Liberation Sans" panose="020B0604020202020204" pitchFamily="34" charset="0"/>
                <a:cs typeface="Arial" charset="0"/>
              </a:rPr>
              <a:t>Sales </a:t>
            </a:r>
            <a:r>
              <a:rPr lang="en-US" sz="2000" dirty="0">
                <a:latin typeface="Liberation Sans" panose="020B0604020202020204" pitchFamily="34" charset="0"/>
                <a:cs typeface="Arial" charset="0"/>
              </a:rPr>
              <a:t>Returns and Allowances </a:t>
            </a:r>
            <a:r>
              <a:rPr lang="en-US" sz="2000" dirty="0" smtClean="0">
                <a:latin typeface="Liberation Sans" panose="020B0604020202020204" pitchFamily="34" charset="0"/>
                <a:cs typeface="Arial" charset="0"/>
              </a:rPr>
              <a:t>	2,000</a:t>
            </a: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2,000</a:t>
            </a:r>
          </a:p>
          <a:p>
            <a:pPr marL="463550" indent="-463550" algn="l">
              <a:spcBef>
                <a:spcPts val="1200"/>
              </a:spcBef>
              <a:tabLst>
                <a:tab pos="5199063" algn="r"/>
                <a:tab pos="6688138" algn="r"/>
              </a:tabLst>
            </a:pPr>
            <a:r>
              <a:rPr lang="en-US" sz="2000" dirty="0" smtClean="0">
                <a:latin typeface="Liberation Sans" panose="020B0604020202020204" pitchFamily="34" charset="0"/>
                <a:cs typeface="Arial" charset="0"/>
              </a:rPr>
              <a:t>Cash </a:t>
            </a:r>
            <a:r>
              <a:rPr lang="en-US" sz="2000" dirty="0">
                <a:latin typeface="Liberation Sans" panose="020B0604020202020204" pitchFamily="34" charset="0"/>
                <a:cs typeface="Arial" charset="0"/>
              </a:rPr>
              <a:t>($48,000 </a:t>
            </a:r>
            <a:r>
              <a:rPr lang="en-US" sz="2000" dirty="0" smtClean="0">
                <a:latin typeface="Liberation Sans" panose="020B0604020202020204" pitchFamily="34" charset="0"/>
                <a:cs typeface="Arial" charset="0"/>
              </a:rPr>
              <a:t>- </a:t>
            </a:r>
            <a:r>
              <a:rPr lang="en-US" sz="2000" dirty="0">
                <a:latin typeface="Liberation Sans" panose="020B0604020202020204" pitchFamily="34" charset="0"/>
                <a:cs typeface="Arial" charset="0"/>
              </a:rPr>
              <a:t>$1,440) </a:t>
            </a:r>
            <a:r>
              <a:rPr lang="en-US" sz="2000" dirty="0" smtClean="0">
                <a:latin typeface="Liberation Sans" panose="020B0604020202020204" pitchFamily="34" charset="0"/>
                <a:cs typeface="Arial" charset="0"/>
              </a:rPr>
              <a:t>	46,560</a:t>
            </a: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Sales </a:t>
            </a:r>
            <a:r>
              <a:rPr lang="en-US" sz="2000" dirty="0">
                <a:latin typeface="Liberation Sans" panose="020B0604020202020204" pitchFamily="34" charset="0"/>
                <a:cs typeface="Arial" charset="0"/>
              </a:rPr>
              <a:t>Discounts ($48,000 </a:t>
            </a:r>
            <a:r>
              <a:rPr lang="en-US" sz="2000" dirty="0" smtClean="0">
                <a:latin typeface="Liberation Sans" panose="020B0604020202020204" pitchFamily="34" charset="0"/>
                <a:cs typeface="Arial" charset="0"/>
              </a:rPr>
              <a:t>x </a:t>
            </a:r>
            <a:r>
              <a:rPr lang="en-US" sz="2000" dirty="0">
                <a:latin typeface="Liberation Sans" panose="020B0604020202020204" pitchFamily="34" charset="0"/>
                <a:cs typeface="Arial" charset="0"/>
              </a:rPr>
              <a:t>.03) </a:t>
            </a:r>
            <a:r>
              <a:rPr lang="en-US" sz="2000" dirty="0" smtClean="0">
                <a:latin typeface="Liberation Sans" panose="020B0604020202020204" pitchFamily="34" charset="0"/>
                <a:cs typeface="Arial" charset="0"/>
              </a:rPr>
              <a:t>		1,440</a:t>
            </a:r>
          </a:p>
          <a:p>
            <a:pPr marL="463550" indent="-463550" algn="l">
              <a:spcBef>
                <a:spcPts val="600"/>
              </a:spcBef>
              <a:tabLst>
                <a:tab pos="5199063" algn="r"/>
                <a:tab pos="6688138" algn="r"/>
              </a:tabLst>
            </a:pPr>
            <a:r>
              <a:rPr lang="en-US" sz="2000" dirty="0">
                <a:latin typeface="Liberation Sans" panose="020B0604020202020204" pitchFamily="34" charset="0"/>
                <a:cs typeface="Arial" charset="0"/>
              </a:rPr>
              <a:t>	</a:t>
            </a:r>
            <a:r>
              <a:rPr lang="en-US" sz="2000" dirty="0" smtClean="0">
                <a:latin typeface="Liberation Sans" panose="020B0604020202020204" pitchFamily="34" charset="0"/>
                <a:cs typeface="Arial" charset="0"/>
              </a:rPr>
              <a:t>Accounts </a:t>
            </a:r>
            <a:r>
              <a:rPr lang="en-US" sz="2000" dirty="0">
                <a:latin typeface="Liberation Sans" panose="020B0604020202020204" pitchFamily="34" charset="0"/>
                <a:cs typeface="Arial" charset="0"/>
              </a:rPr>
              <a:t>Receivable—Bates </a:t>
            </a:r>
            <a:r>
              <a:rPr lang="en-US" sz="2000" dirty="0" smtClean="0">
                <a:latin typeface="Liberation Sans" panose="020B0604020202020204" pitchFamily="34" charset="0"/>
                <a:cs typeface="Arial" charset="0"/>
              </a:rPr>
              <a:t>		48,000</a:t>
            </a:r>
            <a:endParaRPr lang="en-US" altLang="en-US" sz="2000" dirty="0">
              <a:latin typeface="Liberation Sans" panose="020B0604020202020204" pitchFamily="34" charset="0"/>
              <a:cs typeface="Arial" charset="0"/>
            </a:endParaRPr>
          </a:p>
        </p:txBody>
      </p:sp>
      <p:sp>
        <p:nvSpPr>
          <p:cNvPr id="31" name="Text Box 4"/>
          <p:cNvSpPr txBox="1">
            <a:spLocks noChangeArrowheads="1"/>
          </p:cNvSpPr>
          <p:nvPr/>
        </p:nvSpPr>
        <p:spPr bwMode="auto">
          <a:xfrm>
            <a:off x="457200" y="3398520"/>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May 1</a:t>
            </a:r>
            <a:endParaRPr lang="en-US" altLang="en-US" dirty="0"/>
          </a:p>
        </p:txBody>
      </p:sp>
      <p:sp>
        <p:nvSpPr>
          <p:cNvPr id="32" name="Text Box 4"/>
          <p:cNvSpPr txBox="1">
            <a:spLocks noChangeArrowheads="1"/>
          </p:cNvSpPr>
          <p:nvPr/>
        </p:nvSpPr>
        <p:spPr bwMode="auto">
          <a:xfrm>
            <a:off x="457200" y="4239768"/>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4</a:t>
            </a:r>
            <a:endParaRPr lang="en-US" altLang="en-US" dirty="0"/>
          </a:p>
        </p:txBody>
      </p:sp>
      <p:sp>
        <p:nvSpPr>
          <p:cNvPr id="33" name="Text Box 4"/>
          <p:cNvSpPr txBox="1">
            <a:spLocks noChangeArrowheads="1"/>
          </p:cNvSpPr>
          <p:nvPr/>
        </p:nvSpPr>
        <p:spPr bwMode="auto">
          <a:xfrm>
            <a:off x="457200" y="5081016"/>
            <a:ext cx="1143000" cy="42774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ts val="1200"/>
              </a:spcBef>
              <a:buClrTx/>
              <a:buSzTx/>
              <a:buFontTx/>
              <a:buNone/>
              <a:tabLst>
                <a:tab pos="2057400" algn="l"/>
              </a:tabLst>
              <a:defRPr sz="20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tabLst>
                <a:tab pos="2057400" algn="l"/>
              </a:tabLst>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r"/>
            <a:r>
              <a:rPr lang="en-US" altLang="en-US" dirty="0" smtClean="0"/>
              <a:t>16</a:t>
            </a:r>
            <a:endParaRPr lang="en-US" altLang="en-US" dirty="0"/>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500" b="1" i="0" dirty="0" smtClean="0">
                <a:solidFill>
                  <a:schemeClr val="bg1"/>
                </a:solidFill>
                <a:latin typeface="Liberation Sans" panose="020B0604020202020204" pitchFamily="34" charset="0"/>
              </a:rPr>
              <a:t>Recognizing Accounts Receivable</a:t>
            </a:r>
            <a:endParaRPr lang="en-US" sz="25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200" b="1" i="0" dirty="0" smtClean="0">
                <a:solidFill>
                  <a:srgbClr val="FF0000"/>
                </a:solidFill>
                <a:latin typeface="Liberation Sans" panose="020B0604020202020204" pitchFamily="34" charset="0"/>
              </a:rPr>
              <a:t>1</a:t>
            </a:r>
            <a:endParaRPr lang="en-US" sz="42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148743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33400" y="1462087"/>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defRPr/>
            </a:pPr>
            <a:r>
              <a:rPr lang="en-US" sz="2800" b="1" dirty="0" smtClean="0">
                <a:solidFill>
                  <a:schemeClr val="tx2">
                    <a:lumMod val="75000"/>
                  </a:schemeClr>
                </a:solidFill>
                <a:latin typeface="Liberation Sans" panose="020B0604020202020204" pitchFamily="34" charset="0"/>
              </a:rPr>
              <a:t>Valuing Accounts Receivables</a:t>
            </a:r>
          </a:p>
        </p:txBody>
      </p:sp>
      <p:sp>
        <p:nvSpPr>
          <p:cNvPr id="14339" name="Text Box 5"/>
          <p:cNvSpPr txBox="1">
            <a:spLocks noChangeArrowheads="1"/>
          </p:cNvSpPr>
          <p:nvPr/>
        </p:nvSpPr>
        <p:spPr bwMode="auto">
          <a:xfrm>
            <a:off x="533400" y="2136775"/>
            <a:ext cx="7620000" cy="380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88975" algn="l">
              <a:lnSpc>
                <a:spcPct val="110000"/>
              </a:lnSpc>
              <a:spcBef>
                <a:spcPct val="3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Current asset.</a:t>
            </a:r>
          </a:p>
          <a:p>
            <a:pPr marL="688975" algn="l">
              <a:lnSpc>
                <a:spcPct val="110000"/>
              </a:lnSpc>
              <a:spcBef>
                <a:spcPct val="3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Valuation (cash realizable value).</a:t>
            </a:r>
          </a:p>
          <a:p>
            <a:pPr marL="0" indent="0" algn="l">
              <a:lnSpc>
                <a:spcPct val="110000"/>
              </a:lnSpc>
              <a:spcBef>
                <a:spcPct val="70000"/>
              </a:spcBef>
              <a:spcAft>
                <a:spcPct val="20000"/>
              </a:spcAft>
              <a:buSzPct val="80000"/>
              <a:defRPr/>
            </a:pPr>
            <a:r>
              <a:rPr lang="en-US" sz="2500" b="1" dirty="0" smtClean="0">
                <a:latin typeface="Liberation Sans" panose="020B0604020202020204" pitchFamily="34" charset="0"/>
              </a:rPr>
              <a:t>Uncollectible Accounts Receivable</a:t>
            </a:r>
          </a:p>
          <a:p>
            <a:pPr marL="688975" algn="l">
              <a:lnSpc>
                <a:spcPct val="120000"/>
              </a:lnSpc>
              <a:spcBef>
                <a:spcPct val="4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Sales on account raise the possibility of accounts not being collected. </a:t>
            </a:r>
          </a:p>
          <a:p>
            <a:pPr marL="688975" algn="l">
              <a:lnSpc>
                <a:spcPct val="120000"/>
              </a:lnSpc>
              <a:spcBef>
                <a:spcPct val="40000"/>
              </a:spcBef>
              <a:spcAft>
                <a:spcPct val="20000"/>
              </a:spcAft>
              <a:buClr>
                <a:srgbClr val="800000"/>
              </a:buClr>
              <a:buSzPct val="80000"/>
              <a:buFont typeface="Wingdings" pitchFamily="2" charset="2"/>
              <a:buChar char="u"/>
              <a:defRPr/>
            </a:pPr>
            <a:r>
              <a:rPr lang="en-US" sz="2200" dirty="0" smtClean="0">
                <a:latin typeface="Liberation Sans" panose="020B0604020202020204" pitchFamily="34" charset="0"/>
              </a:rPr>
              <a:t>Companies record credit losses as debits to </a:t>
            </a:r>
            <a:r>
              <a:rPr lang="en-US" sz="2200" b="1" dirty="0" smtClean="0">
                <a:solidFill>
                  <a:schemeClr val="tx2">
                    <a:lumMod val="75000"/>
                  </a:schemeClr>
                </a:solidFill>
                <a:latin typeface="Liberation Sans" panose="020B0604020202020204" pitchFamily="34" charset="0"/>
              </a:rPr>
              <a:t>Bad Debt Expense</a:t>
            </a:r>
            <a:r>
              <a:rPr lang="en-US" sz="2200" dirty="0" smtClean="0">
                <a:latin typeface="Liberation Sans" panose="020B0604020202020204" pitchFamily="34" charset="0"/>
              </a:rPr>
              <a:t>.</a:t>
            </a:r>
          </a:p>
        </p:txBody>
      </p:sp>
      <p:sp>
        <p:nvSpPr>
          <p:cNvPr id="2" name="Rectangle 1"/>
          <p:cNvSpPr/>
          <p:nvPr/>
        </p:nvSpPr>
        <p:spPr>
          <a:xfrm>
            <a:off x="6172200" y="2043112"/>
            <a:ext cx="2514600" cy="1323975"/>
          </a:xfrm>
          <a:prstGeom prst="rect">
            <a:avLst/>
          </a:prstGeom>
          <a:ln w="28575">
            <a:solidFill>
              <a:schemeClr val="tx1"/>
            </a:solidFill>
          </a:ln>
        </p:spPr>
        <p:txBody>
          <a:bodyPr>
            <a:spAutoFit/>
          </a:bodyPr>
          <a:lstStyle/>
          <a:p>
            <a:pPr algn="l">
              <a:defRPr/>
            </a:pPr>
            <a:r>
              <a:rPr lang="en-US" sz="1600" b="1" dirty="0">
                <a:solidFill>
                  <a:schemeClr val="accent1">
                    <a:lumMod val="50000"/>
                  </a:schemeClr>
                </a:solidFill>
                <a:latin typeface="Liberation Sans" panose="020B0604020202020204" pitchFamily="34" charset="0"/>
              </a:rPr>
              <a:t>Alternative Terminology</a:t>
            </a:r>
          </a:p>
          <a:p>
            <a:pPr algn="l">
              <a:defRPr/>
            </a:pPr>
            <a:r>
              <a:rPr lang="en-US" sz="1600" dirty="0">
                <a:latin typeface="Liberation Sans" panose="020B0604020202020204" pitchFamily="34" charset="0"/>
              </a:rPr>
              <a:t>You will sometimes see</a:t>
            </a:r>
          </a:p>
          <a:p>
            <a:pPr algn="l">
              <a:defRPr/>
            </a:pPr>
            <a:r>
              <a:rPr lang="en-US" sz="1600" i="1" dirty="0">
                <a:latin typeface="Liberation Sans" panose="020B0604020202020204" pitchFamily="34" charset="0"/>
              </a:rPr>
              <a:t>Bad Debt Expense </a:t>
            </a:r>
            <a:r>
              <a:rPr lang="en-US" sz="1600" dirty="0">
                <a:latin typeface="Liberation Sans" panose="020B0604020202020204" pitchFamily="34" charset="0"/>
              </a:rPr>
              <a:t>called</a:t>
            </a:r>
          </a:p>
          <a:p>
            <a:pPr algn="l">
              <a:defRPr/>
            </a:pPr>
            <a:r>
              <a:rPr lang="en-US" sz="1600" i="1" dirty="0">
                <a:latin typeface="Liberation Sans" panose="020B0604020202020204" pitchFamily="34" charset="0"/>
              </a:rPr>
              <a:t>Uncollectible Accounts</a:t>
            </a:r>
          </a:p>
          <a:p>
            <a:pPr algn="l">
              <a:defRPr/>
            </a:pPr>
            <a:r>
              <a:rPr lang="en-US" sz="1600" i="1" dirty="0">
                <a:latin typeface="Liberation Sans" panose="020B0604020202020204" pitchFamily="34" charset="0"/>
              </a:rPr>
              <a:t>Expense</a:t>
            </a:r>
            <a:r>
              <a:rPr lang="en-US" sz="1600" dirty="0">
                <a:latin typeface="Liberation Sans" panose="020B0604020202020204" pitchFamily="34" charset="0"/>
              </a:rPr>
              <a:t>.</a:t>
            </a:r>
          </a:p>
        </p:txBody>
      </p:sp>
      <p:sp>
        <p:nvSpPr>
          <p:cNvPr id="1331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600" b="1" i="1" dirty="0">
                <a:solidFill>
                  <a:schemeClr val="bg2"/>
                </a:solidFill>
                <a:latin typeface="Liberation Sans" panose="020B0604020202020204" pitchFamily="34" charset="0"/>
              </a:rPr>
              <a:t>LO </a:t>
            </a:r>
            <a:r>
              <a:rPr lang="en-US" altLang="en-US" sz="1600" b="1" i="1" dirty="0" smtClean="0">
                <a:solidFill>
                  <a:schemeClr val="bg2"/>
                </a:solidFill>
                <a:latin typeface="Liberation Sans" panose="020B0604020202020204" pitchFamily="34" charset="0"/>
              </a:rPr>
              <a:t>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Describe </a:t>
            </a:r>
            <a:r>
              <a:rPr lang="en-US" b="1" dirty="0">
                <a:solidFill>
                  <a:schemeClr val="bg1"/>
                </a:solidFill>
                <a:latin typeface="Liberation Sans" panose="020B0604020202020204" pitchFamily="34" charset="0"/>
              </a:rPr>
              <a:t>how companies value accounts receivable and </a:t>
            </a:r>
            <a:r>
              <a:rPr lang="en-US" b="1" dirty="0" smtClean="0">
                <a:solidFill>
                  <a:schemeClr val="bg1"/>
                </a:solidFill>
                <a:latin typeface="Liberation Sans" panose="020B0604020202020204" pitchFamily="34" charset="0"/>
              </a:rPr>
              <a:t>record their </a:t>
            </a:r>
            <a:r>
              <a:rPr lang="en-US" b="1" dirty="0">
                <a:solidFill>
                  <a:schemeClr val="bg1"/>
                </a:solidFill>
                <a:latin typeface="Liberation Sans" panose="020B0604020202020204" pitchFamily="34" charset="0"/>
              </a:rPr>
              <a:t>disposition.</a:t>
            </a:r>
          </a:p>
        </p:txBody>
      </p:sp>
      <p:sp>
        <p:nvSpPr>
          <p:cNvPr id="10" name="Oval 9"/>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4.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5.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10892</TotalTime>
  <Pages>43</Pages>
  <Words>3446</Words>
  <Application>Microsoft Office PowerPoint</Application>
  <PresentationFormat>On-screen Show (4:3)</PresentationFormat>
  <Paragraphs>542</Paragraphs>
  <Slides>67</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Arial</vt:lpstr>
      <vt:lpstr>Comic Sans MS</vt:lpstr>
      <vt:lpstr>Liberation Sans</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2071</cp:revision>
  <cp:lastPrinted>1999-09-16T17:08:20Z</cp:lastPrinted>
  <dcterms:created xsi:type="dcterms:W3CDTF">1997-03-28T18:03:02Z</dcterms:created>
  <dcterms:modified xsi:type="dcterms:W3CDTF">2017-07-02T16:31:50Z</dcterms:modified>
</cp:coreProperties>
</file>