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3" r:id="rId1"/>
    <p:sldMasterId id="2147483741" r:id="rId2"/>
  </p:sldMasterIdLst>
  <p:notesMasterIdLst>
    <p:notesMasterId r:id="rId51"/>
  </p:notesMasterIdLst>
  <p:handoutMasterIdLst>
    <p:handoutMasterId r:id="rId52"/>
  </p:handoutMasterIdLst>
  <p:sldIdLst>
    <p:sldId id="325" r:id="rId3"/>
    <p:sldId id="326" r:id="rId4"/>
    <p:sldId id="499" r:id="rId5"/>
    <p:sldId id="265" r:id="rId6"/>
    <p:sldId id="501" r:id="rId7"/>
    <p:sldId id="500" r:id="rId8"/>
    <p:sldId id="502" r:id="rId9"/>
    <p:sldId id="503" r:id="rId10"/>
    <p:sldId id="504" r:id="rId11"/>
    <p:sldId id="505" r:id="rId12"/>
    <p:sldId id="506" r:id="rId13"/>
    <p:sldId id="507" r:id="rId14"/>
    <p:sldId id="508" r:id="rId15"/>
    <p:sldId id="509" r:id="rId16"/>
    <p:sldId id="510" r:id="rId17"/>
    <p:sldId id="511" r:id="rId18"/>
    <p:sldId id="512" r:id="rId19"/>
    <p:sldId id="513" r:id="rId20"/>
    <p:sldId id="514" r:id="rId21"/>
    <p:sldId id="515" r:id="rId22"/>
    <p:sldId id="516" r:id="rId23"/>
    <p:sldId id="517" r:id="rId24"/>
    <p:sldId id="518" r:id="rId25"/>
    <p:sldId id="519" r:id="rId26"/>
    <p:sldId id="520" r:id="rId27"/>
    <p:sldId id="521" r:id="rId28"/>
    <p:sldId id="522" r:id="rId29"/>
    <p:sldId id="523" r:id="rId30"/>
    <p:sldId id="524" r:id="rId31"/>
    <p:sldId id="541" r:id="rId32"/>
    <p:sldId id="525" r:id="rId33"/>
    <p:sldId id="526" r:id="rId34"/>
    <p:sldId id="527" r:id="rId35"/>
    <p:sldId id="528" r:id="rId36"/>
    <p:sldId id="529" r:id="rId37"/>
    <p:sldId id="530" r:id="rId38"/>
    <p:sldId id="531" r:id="rId39"/>
    <p:sldId id="542" r:id="rId40"/>
    <p:sldId id="532" r:id="rId41"/>
    <p:sldId id="533" r:id="rId42"/>
    <p:sldId id="534" r:id="rId43"/>
    <p:sldId id="535" r:id="rId44"/>
    <p:sldId id="536" r:id="rId45"/>
    <p:sldId id="537" r:id="rId46"/>
    <p:sldId id="538" r:id="rId47"/>
    <p:sldId id="540" r:id="rId48"/>
    <p:sldId id="539" r:id="rId49"/>
    <p:sldId id="387" r:id="rId50"/>
  </p:sldIdLst>
  <p:sldSz cx="8229600" cy="5943600"/>
  <p:notesSz cx="6858000" cy="9144000"/>
  <p:custDataLst>
    <p:tags r:id="rId54"/>
  </p:custDataLst>
  <p:defaultTextStyle>
    <a:defPPr>
      <a:defRPr lang="en-US"/>
    </a:defPPr>
    <a:lvl1pPr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1pPr>
    <a:lvl2pPr marL="4572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2pPr>
    <a:lvl3pPr marL="9144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3pPr>
    <a:lvl4pPr marL="13716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4pPr>
    <a:lvl5pPr marL="18288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xmlns="">
        <p15:guide id="1" orient="horz" pos="1872">
          <p15:clr>
            <a:srgbClr val="A4A3A4"/>
          </p15:clr>
        </p15:guide>
        <p15:guide id="2" pos="25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gate 10" initials="A1" lastIdx="2" clrIdx="0"/>
  <p:cmAuthor id="1" name="Colton Gigot" initials="CG"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96F"/>
    <a:srgbClr val="0033CC"/>
    <a:srgbClr val="00CC99"/>
    <a:srgbClr val="CCECFF"/>
    <a:srgbClr val="99CCFF"/>
    <a:srgbClr val="A6C9FC"/>
    <a:srgbClr val="66CCFF"/>
    <a:srgbClr val="0581CD"/>
    <a:srgbClr val="66A2FA"/>
    <a:srgbClr val="A3B6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67" autoAdjust="0"/>
    <p:restoredTop sz="88810" autoAdjust="0"/>
  </p:normalViewPr>
  <p:slideViewPr>
    <p:cSldViewPr snapToGrid="0">
      <p:cViewPr varScale="1">
        <p:scale>
          <a:sx n="136" d="100"/>
          <a:sy n="136" d="100"/>
        </p:scale>
        <p:origin x="-608" y="-96"/>
      </p:cViewPr>
      <p:guideLst>
        <p:guide orient="horz" pos="1872"/>
        <p:guide pos="2592"/>
      </p:guideLst>
    </p:cSldViewPr>
  </p:slideViewPr>
  <p:outlineViewPr>
    <p:cViewPr>
      <p:scale>
        <a:sx n="33" d="100"/>
        <a:sy n="33" d="100"/>
      </p:scale>
      <p:origin x="0" y="23856"/>
    </p:cViewPr>
  </p:outlineViewPr>
  <p:notesTextViewPr>
    <p:cViewPr>
      <p:scale>
        <a:sx n="100" d="100"/>
        <a:sy n="100" d="100"/>
      </p:scale>
      <p:origin x="0" y="0"/>
    </p:cViewPr>
  </p:notesTextViewPr>
  <p:sorterViewPr>
    <p:cViewPr>
      <p:scale>
        <a:sx n="66" d="100"/>
        <a:sy n="66" d="100"/>
      </p:scale>
      <p:origin x="0" y="1668"/>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microsoft.com/office/2015/10/relationships/revisionInfo" Target="revisionInfo.xml"/><Relationship Id="rId50" Type="http://schemas.openxmlformats.org/officeDocument/2006/relationships/slide" Target="slides/slide48.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tags" Target="tags/tag1.xml"/><Relationship Id="rId55" Type="http://schemas.openxmlformats.org/officeDocument/2006/relationships/commentAuthors" Target="commentAuthors.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6B05B7-2191-42A1-8E50-884D2058B1D0}" type="doc">
      <dgm:prSet loTypeId="urn:microsoft.com/office/officeart/2005/8/layout/hProcess11" loCatId="process" qsTypeId="urn:microsoft.com/office/officeart/2005/8/quickstyle/simple1" qsCatId="simple" csTypeId="urn:microsoft.com/office/officeart/2005/8/colors/accent1_2" csCatId="accent1" phldr="1"/>
      <dgm:spPr/>
    </dgm:pt>
    <dgm:pt modelId="{626F7BAC-F65A-4B93-818F-633181EA2ECD}">
      <dgm:prSet phldrT="[Text]"/>
      <dgm:spPr/>
      <dgm:t>
        <a:bodyPr/>
        <a:lstStyle/>
        <a:p>
          <a:r>
            <a:rPr lang="en-US" dirty="0"/>
            <a:t>1983 and earlier: AICPA audit guide</a:t>
          </a:r>
        </a:p>
      </dgm:t>
    </dgm:pt>
    <dgm:pt modelId="{4795150F-7D96-4FC3-A485-B8E692368F0C}" type="parTrans" cxnId="{01D2A57B-6985-45A0-B2AD-54A0BE15A317}">
      <dgm:prSet/>
      <dgm:spPr/>
      <dgm:t>
        <a:bodyPr/>
        <a:lstStyle/>
        <a:p>
          <a:endParaRPr lang="en-US"/>
        </a:p>
      </dgm:t>
    </dgm:pt>
    <dgm:pt modelId="{BF212F87-B191-47AC-8AFD-99C96A6A6E29}" type="sibTrans" cxnId="{01D2A57B-6985-45A0-B2AD-54A0BE15A317}">
      <dgm:prSet/>
      <dgm:spPr/>
      <dgm:t>
        <a:bodyPr/>
        <a:lstStyle/>
        <a:p>
          <a:endParaRPr lang="en-US"/>
        </a:p>
      </dgm:t>
    </dgm:pt>
    <dgm:pt modelId="{34483E56-CDBE-4FD0-8DF2-C3B06A3B5838}">
      <dgm:prSet phldrT="[Text]"/>
      <dgm:spPr/>
      <dgm:t>
        <a:bodyPr/>
        <a:lstStyle/>
        <a:p>
          <a:r>
            <a:rPr lang="en-US" dirty="0"/>
            <a:t>1984: GASB assumes responsibility for public colleges and universities</a:t>
          </a:r>
        </a:p>
      </dgm:t>
    </dgm:pt>
    <dgm:pt modelId="{147C42B7-2192-4044-9A17-432723C32FB2}" type="parTrans" cxnId="{2589E76A-3BAA-41EA-A7AF-E209EF5479F2}">
      <dgm:prSet/>
      <dgm:spPr/>
      <dgm:t>
        <a:bodyPr/>
        <a:lstStyle/>
        <a:p>
          <a:endParaRPr lang="en-US"/>
        </a:p>
      </dgm:t>
    </dgm:pt>
    <dgm:pt modelId="{37C0F247-E891-4538-8562-33196C64DBC8}" type="sibTrans" cxnId="{2589E76A-3BAA-41EA-A7AF-E209EF5479F2}">
      <dgm:prSet/>
      <dgm:spPr/>
      <dgm:t>
        <a:bodyPr/>
        <a:lstStyle/>
        <a:p>
          <a:endParaRPr lang="en-US"/>
        </a:p>
      </dgm:t>
    </dgm:pt>
    <dgm:pt modelId="{54776306-7550-4796-B4E6-533E81D3B726}">
      <dgm:prSet phldrT="[Text]"/>
      <dgm:spPr/>
      <dgm:t>
        <a:bodyPr/>
        <a:lstStyle/>
        <a:p>
          <a:r>
            <a:rPr lang="en-US" dirty="0"/>
            <a:t>1993: FASB significantly revises reporting model for private colleges and universities</a:t>
          </a:r>
        </a:p>
      </dgm:t>
    </dgm:pt>
    <dgm:pt modelId="{E7925C3F-F702-49D0-A693-2CFC02082E8A}" type="parTrans" cxnId="{9DEF7D9A-2AB6-40B4-A218-3DD5044E364E}">
      <dgm:prSet/>
      <dgm:spPr/>
      <dgm:t>
        <a:bodyPr/>
        <a:lstStyle/>
        <a:p>
          <a:endParaRPr lang="en-US"/>
        </a:p>
      </dgm:t>
    </dgm:pt>
    <dgm:pt modelId="{7362CC07-9A0E-445B-894E-25620715F6EB}" type="sibTrans" cxnId="{9DEF7D9A-2AB6-40B4-A218-3DD5044E364E}">
      <dgm:prSet/>
      <dgm:spPr/>
      <dgm:t>
        <a:bodyPr/>
        <a:lstStyle/>
        <a:p>
          <a:endParaRPr lang="en-US"/>
        </a:p>
      </dgm:t>
    </dgm:pt>
    <dgm:pt modelId="{F9B4BFB0-133D-4D42-B081-8A2ABB3EC4A9}">
      <dgm:prSet phldrT="[Text]"/>
      <dgm:spPr/>
      <dgm:t>
        <a:bodyPr/>
        <a:lstStyle/>
        <a:p>
          <a:r>
            <a:rPr lang="en-US" dirty="0"/>
            <a:t>1999: GASB changes the reporting model for public colleges and universities</a:t>
          </a:r>
        </a:p>
      </dgm:t>
    </dgm:pt>
    <dgm:pt modelId="{FCB18AFE-799A-4398-AF28-6F114806EC3C}" type="parTrans" cxnId="{ACEE4436-4983-4A9A-9445-B2E6EFA8B879}">
      <dgm:prSet/>
      <dgm:spPr/>
      <dgm:t>
        <a:bodyPr/>
        <a:lstStyle/>
        <a:p>
          <a:endParaRPr lang="en-US"/>
        </a:p>
      </dgm:t>
    </dgm:pt>
    <dgm:pt modelId="{92C8CBC5-56CB-4016-988D-D9F454A11276}" type="sibTrans" cxnId="{ACEE4436-4983-4A9A-9445-B2E6EFA8B879}">
      <dgm:prSet/>
      <dgm:spPr/>
      <dgm:t>
        <a:bodyPr/>
        <a:lstStyle/>
        <a:p>
          <a:endParaRPr lang="en-US"/>
        </a:p>
      </dgm:t>
    </dgm:pt>
    <dgm:pt modelId="{F6718935-5618-49CA-B4FF-53E177A6568B}" type="pres">
      <dgm:prSet presAssocID="{9E6B05B7-2191-42A1-8E50-884D2058B1D0}" presName="Name0" presStyleCnt="0">
        <dgm:presLayoutVars>
          <dgm:dir/>
          <dgm:resizeHandles val="exact"/>
        </dgm:presLayoutVars>
      </dgm:prSet>
      <dgm:spPr/>
    </dgm:pt>
    <dgm:pt modelId="{CF551478-0A2E-47F4-82E4-9F9C66ED662E}" type="pres">
      <dgm:prSet presAssocID="{9E6B05B7-2191-42A1-8E50-884D2058B1D0}" presName="arrow" presStyleLbl="bgShp" presStyleIdx="0" presStyleCnt="1"/>
      <dgm:spPr/>
    </dgm:pt>
    <dgm:pt modelId="{83C45AC8-5271-4A9C-B47B-AA252E032576}" type="pres">
      <dgm:prSet presAssocID="{9E6B05B7-2191-42A1-8E50-884D2058B1D0}" presName="points" presStyleCnt="0"/>
      <dgm:spPr/>
    </dgm:pt>
    <dgm:pt modelId="{C94588D6-99AF-4EB2-AB27-4A348ADE0449}" type="pres">
      <dgm:prSet presAssocID="{626F7BAC-F65A-4B93-818F-633181EA2ECD}" presName="compositeA" presStyleCnt="0"/>
      <dgm:spPr/>
    </dgm:pt>
    <dgm:pt modelId="{A8A4A480-25D7-4C11-AC36-D9618532F918}" type="pres">
      <dgm:prSet presAssocID="{626F7BAC-F65A-4B93-818F-633181EA2ECD}" presName="textA" presStyleLbl="revTx" presStyleIdx="0" presStyleCnt="4">
        <dgm:presLayoutVars>
          <dgm:bulletEnabled val="1"/>
        </dgm:presLayoutVars>
      </dgm:prSet>
      <dgm:spPr/>
      <dgm:t>
        <a:bodyPr/>
        <a:lstStyle/>
        <a:p>
          <a:endParaRPr lang="en-US"/>
        </a:p>
      </dgm:t>
    </dgm:pt>
    <dgm:pt modelId="{9C30BFCF-28AA-4A50-9193-9E5F9ED1374A}" type="pres">
      <dgm:prSet presAssocID="{626F7BAC-F65A-4B93-818F-633181EA2ECD}" presName="circleA" presStyleLbl="node1" presStyleIdx="0" presStyleCnt="4"/>
      <dgm:spPr/>
    </dgm:pt>
    <dgm:pt modelId="{D42761AE-9539-4AF4-87B7-17B8D25BDF4F}" type="pres">
      <dgm:prSet presAssocID="{626F7BAC-F65A-4B93-818F-633181EA2ECD}" presName="spaceA" presStyleCnt="0"/>
      <dgm:spPr/>
    </dgm:pt>
    <dgm:pt modelId="{18D50D10-7265-475E-95D0-C362DCD177C9}" type="pres">
      <dgm:prSet presAssocID="{BF212F87-B191-47AC-8AFD-99C96A6A6E29}" presName="space" presStyleCnt="0"/>
      <dgm:spPr/>
    </dgm:pt>
    <dgm:pt modelId="{8E99E151-BD5C-4CD1-8F93-EF12E8BB0792}" type="pres">
      <dgm:prSet presAssocID="{34483E56-CDBE-4FD0-8DF2-C3B06A3B5838}" presName="compositeB" presStyleCnt="0"/>
      <dgm:spPr/>
    </dgm:pt>
    <dgm:pt modelId="{23936278-6BF5-4F41-A8F6-D6307B2BDAC0}" type="pres">
      <dgm:prSet presAssocID="{34483E56-CDBE-4FD0-8DF2-C3B06A3B5838}" presName="textB" presStyleLbl="revTx" presStyleIdx="1" presStyleCnt="4">
        <dgm:presLayoutVars>
          <dgm:bulletEnabled val="1"/>
        </dgm:presLayoutVars>
      </dgm:prSet>
      <dgm:spPr/>
      <dgm:t>
        <a:bodyPr/>
        <a:lstStyle/>
        <a:p>
          <a:endParaRPr lang="en-US"/>
        </a:p>
      </dgm:t>
    </dgm:pt>
    <dgm:pt modelId="{7FC45D4C-5556-44D7-A3CE-D43BAB0F2F73}" type="pres">
      <dgm:prSet presAssocID="{34483E56-CDBE-4FD0-8DF2-C3B06A3B5838}" presName="circleB" presStyleLbl="node1" presStyleIdx="1" presStyleCnt="4"/>
      <dgm:spPr/>
    </dgm:pt>
    <dgm:pt modelId="{706FD901-E186-4AE1-AF4B-9BCC958321A6}" type="pres">
      <dgm:prSet presAssocID="{34483E56-CDBE-4FD0-8DF2-C3B06A3B5838}" presName="spaceB" presStyleCnt="0"/>
      <dgm:spPr/>
    </dgm:pt>
    <dgm:pt modelId="{D2FE1300-178A-4B88-BD4E-5564BB36F615}" type="pres">
      <dgm:prSet presAssocID="{37C0F247-E891-4538-8562-33196C64DBC8}" presName="space" presStyleCnt="0"/>
      <dgm:spPr/>
    </dgm:pt>
    <dgm:pt modelId="{2707FD09-17F3-4259-9E3C-BA48DF2C3629}" type="pres">
      <dgm:prSet presAssocID="{54776306-7550-4796-B4E6-533E81D3B726}" presName="compositeA" presStyleCnt="0"/>
      <dgm:spPr/>
    </dgm:pt>
    <dgm:pt modelId="{792CC92A-395C-4956-992E-7FEB99682706}" type="pres">
      <dgm:prSet presAssocID="{54776306-7550-4796-B4E6-533E81D3B726}" presName="textA" presStyleLbl="revTx" presStyleIdx="2" presStyleCnt="4">
        <dgm:presLayoutVars>
          <dgm:bulletEnabled val="1"/>
        </dgm:presLayoutVars>
      </dgm:prSet>
      <dgm:spPr/>
      <dgm:t>
        <a:bodyPr/>
        <a:lstStyle/>
        <a:p>
          <a:endParaRPr lang="en-US"/>
        </a:p>
      </dgm:t>
    </dgm:pt>
    <dgm:pt modelId="{3972AED8-575B-4473-94E0-2C66D6EE3E58}" type="pres">
      <dgm:prSet presAssocID="{54776306-7550-4796-B4E6-533E81D3B726}" presName="circleA" presStyleLbl="node1" presStyleIdx="2" presStyleCnt="4"/>
      <dgm:spPr/>
    </dgm:pt>
    <dgm:pt modelId="{B6E1ACA2-5082-42B5-948D-74FAA541C878}" type="pres">
      <dgm:prSet presAssocID="{54776306-7550-4796-B4E6-533E81D3B726}" presName="spaceA" presStyleCnt="0"/>
      <dgm:spPr/>
    </dgm:pt>
    <dgm:pt modelId="{05D15A53-E68A-40F6-9B8B-3201C47398F7}" type="pres">
      <dgm:prSet presAssocID="{7362CC07-9A0E-445B-894E-25620715F6EB}" presName="space" presStyleCnt="0"/>
      <dgm:spPr/>
    </dgm:pt>
    <dgm:pt modelId="{731EFFF7-2DCC-402D-8DC6-39A0627641F1}" type="pres">
      <dgm:prSet presAssocID="{F9B4BFB0-133D-4D42-B081-8A2ABB3EC4A9}" presName="compositeB" presStyleCnt="0"/>
      <dgm:spPr/>
    </dgm:pt>
    <dgm:pt modelId="{5C0857A4-49D0-4B9F-B103-E19AF089A69F}" type="pres">
      <dgm:prSet presAssocID="{F9B4BFB0-133D-4D42-B081-8A2ABB3EC4A9}" presName="textB" presStyleLbl="revTx" presStyleIdx="3" presStyleCnt="4">
        <dgm:presLayoutVars>
          <dgm:bulletEnabled val="1"/>
        </dgm:presLayoutVars>
      </dgm:prSet>
      <dgm:spPr/>
      <dgm:t>
        <a:bodyPr/>
        <a:lstStyle/>
        <a:p>
          <a:endParaRPr lang="en-US"/>
        </a:p>
      </dgm:t>
    </dgm:pt>
    <dgm:pt modelId="{D4C6E030-59CC-483E-BAE9-326E8CCE5601}" type="pres">
      <dgm:prSet presAssocID="{F9B4BFB0-133D-4D42-B081-8A2ABB3EC4A9}" presName="circleB" presStyleLbl="node1" presStyleIdx="3" presStyleCnt="4"/>
      <dgm:spPr/>
    </dgm:pt>
    <dgm:pt modelId="{35CAF8DF-D6A8-441D-93F0-7011A75A53F5}" type="pres">
      <dgm:prSet presAssocID="{F9B4BFB0-133D-4D42-B081-8A2ABB3EC4A9}" presName="spaceB" presStyleCnt="0"/>
      <dgm:spPr/>
    </dgm:pt>
  </dgm:ptLst>
  <dgm:cxnLst>
    <dgm:cxn modelId="{F84C2BDD-8908-4F73-8C5E-AA060827A0F0}" type="presOf" srcId="{9E6B05B7-2191-42A1-8E50-884D2058B1D0}" destId="{F6718935-5618-49CA-B4FF-53E177A6568B}" srcOrd="0" destOrd="0" presId="urn:microsoft.com/office/officeart/2005/8/layout/hProcess11"/>
    <dgm:cxn modelId="{ACEE4436-4983-4A9A-9445-B2E6EFA8B879}" srcId="{9E6B05B7-2191-42A1-8E50-884D2058B1D0}" destId="{F9B4BFB0-133D-4D42-B081-8A2ABB3EC4A9}" srcOrd="3" destOrd="0" parTransId="{FCB18AFE-799A-4398-AF28-6F114806EC3C}" sibTransId="{92C8CBC5-56CB-4016-988D-D9F454A11276}"/>
    <dgm:cxn modelId="{CCF4615A-5B1C-449B-9BF6-33FBA0C1261D}" type="presOf" srcId="{626F7BAC-F65A-4B93-818F-633181EA2ECD}" destId="{A8A4A480-25D7-4C11-AC36-D9618532F918}" srcOrd="0" destOrd="0" presId="urn:microsoft.com/office/officeart/2005/8/layout/hProcess11"/>
    <dgm:cxn modelId="{DF4835C8-A36F-438C-8FD5-A70255EEB9DC}" type="presOf" srcId="{54776306-7550-4796-B4E6-533E81D3B726}" destId="{792CC92A-395C-4956-992E-7FEB99682706}" srcOrd="0" destOrd="0" presId="urn:microsoft.com/office/officeart/2005/8/layout/hProcess11"/>
    <dgm:cxn modelId="{AF7C98ED-9998-4948-A3BB-9FE52E675880}" type="presOf" srcId="{F9B4BFB0-133D-4D42-B081-8A2ABB3EC4A9}" destId="{5C0857A4-49D0-4B9F-B103-E19AF089A69F}" srcOrd="0" destOrd="0" presId="urn:microsoft.com/office/officeart/2005/8/layout/hProcess11"/>
    <dgm:cxn modelId="{01D2A57B-6985-45A0-B2AD-54A0BE15A317}" srcId="{9E6B05B7-2191-42A1-8E50-884D2058B1D0}" destId="{626F7BAC-F65A-4B93-818F-633181EA2ECD}" srcOrd="0" destOrd="0" parTransId="{4795150F-7D96-4FC3-A485-B8E692368F0C}" sibTransId="{BF212F87-B191-47AC-8AFD-99C96A6A6E29}"/>
    <dgm:cxn modelId="{2589E76A-3BAA-41EA-A7AF-E209EF5479F2}" srcId="{9E6B05B7-2191-42A1-8E50-884D2058B1D0}" destId="{34483E56-CDBE-4FD0-8DF2-C3B06A3B5838}" srcOrd="1" destOrd="0" parTransId="{147C42B7-2192-4044-9A17-432723C32FB2}" sibTransId="{37C0F247-E891-4538-8562-33196C64DBC8}"/>
    <dgm:cxn modelId="{72CF24E3-A2DC-4928-A1C4-4AD83C2B2B5F}" type="presOf" srcId="{34483E56-CDBE-4FD0-8DF2-C3B06A3B5838}" destId="{23936278-6BF5-4F41-A8F6-D6307B2BDAC0}" srcOrd="0" destOrd="0" presId="urn:microsoft.com/office/officeart/2005/8/layout/hProcess11"/>
    <dgm:cxn modelId="{9DEF7D9A-2AB6-40B4-A218-3DD5044E364E}" srcId="{9E6B05B7-2191-42A1-8E50-884D2058B1D0}" destId="{54776306-7550-4796-B4E6-533E81D3B726}" srcOrd="2" destOrd="0" parTransId="{E7925C3F-F702-49D0-A693-2CFC02082E8A}" sibTransId="{7362CC07-9A0E-445B-894E-25620715F6EB}"/>
    <dgm:cxn modelId="{F951EBA2-CFC4-48F7-BA33-D362B3010EF0}" type="presParOf" srcId="{F6718935-5618-49CA-B4FF-53E177A6568B}" destId="{CF551478-0A2E-47F4-82E4-9F9C66ED662E}" srcOrd="0" destOrd="0" presId="urn:microsoft.com/office/officeart/2005/8/layout/hProcess11"/>
    <dgm:cxn modelId="{FBDF8DAB-FEB8-47AF-9E69-A0820D60341C}" type="presParOf" srcId="{F6718935-5618-49CA-B4FF-53E177A6568B}" destId="{83C45AC8-5271-4A9C-B47B-AA252E032576}" srcOrd="1" destOrd="0" presId="urn:microsoft.com/office/officeart/2005/8/layout/hProcess11"/>
    <dgm:cxn modelId="{38E58E28-FA92-438E-848C-8638A57FCECB}" type="presParOf" srcId="{83C45AC8-5271-4A9C-B47B-AA252E032576}" destId="{C94588D6-99AF-4EB2-AB27-4A348ADE0449}" srcOrd="0" destOrd="0" presId="urn:microsoft.com/office/officeart/2005/8/layout/hProcess11"/>
    <dgm:cxn modelId="{6A06EB03-48B6-4FB7-BA13-D67DDCAEAA24}" type="presParOf" srcId="{C94588D6-99AF-4EB2-AB27-4A348ADE0449}" destId="{A8A4A480-25D7-4C11-AC36-D9618532F918}" srcOrd="0" destOrd="0" presId="urn:microsoft.com/office/officeart/2005/8/layout/hProcess11"/>
    <dgm:cxn modelId="{603DDB8D-9594-4290-AFE5-737E9C9CA22A}" type="presParOf" srcId="{C94588D6-99AF-4EB2-AB27-4A348ADE0449}" destId="{9C30BFCF-28AA-4A50-9193-9E5F9ED1374A}" srcOrd="1" destOrd="0" presId="urn:microsoft.com/office/officeart/2005/8/layout/hProcess11"/>
    <dgm:cxn modelId="{26223B95-5014-4CAA-8723-59E808C0231A}" type="presParOf" srcId="{C94588D6-99AF-4EB2-AB27-4A348ADE0449}" destId="{D42761AE-9539-4AF4-87B7-17B8D25BDF4F}" srcOrd="2" destOrd="0" presId="urn:microsoft.com/office/officeart/2005/8/layout/hProcess11"/>
    <dgm:cxn modelId="{21247A94-E9D8-4243-8BF7-CFB24290DF5A}" type="presParOf" srcId="{83C45AC8-5271-4A9C-B47B-AA252E032576}" destId="{18D50D10-7265-475E-95D0-C362DCD177C9}" srcOrd="1" destOrd="0" presId="urn:microsoft.com/office/officeart/2005/8/layout/hProcess11"/>
    <dgm:cxn modelId="{CE26678F-212B-4AF9-8FEC-B63D04AA98BB}" type="presParOf" srcId="{83C45AC8-5271-4A9C-B47B-AA252E032576}" destId="{8E99E151-BD5C-4CD1-8F93-EF12E8BB0792}" srcOrd="2" destOrd="0" presId="urn:microsoft.com/office/officeart/2005/8/layout/hProcess11"/>
    <dgm:cxn modelId="{A954BB4A-708B-4B9C-8513-D159CA00CDF4}" type="presParOf" srcId="{8E99E151-BD5C-4CD1-8F93-EF12E8BB0792}" destId="{23936278-6BF5-4F41-A8F6-D6307B2BDAC0}" srcOrd="0" destOrd="0" presId="urn:microsoft.com/office/officeart/2005/8/layout/hProcess11"/>
    <dgm:cxn modelId="{199C78A3-5ACA-4E83-A612-CC41816ECF55}" type="presParOf" srcId="{8E99E151-BD5C-4CD1-8F93-EF12E8BB0792}" destId="{7FC45D4C-5556-44D7-A3CE-D43BAB0F2F73}" srcOrd="1" destOrd="0" presId="urn:microsoft.com/office/officeart/2005/8/layout/hProcess11"/>
    <dgm:cxn modelId="{E51AFD4F-09EA-4E21-B627-24C13FC9D36D}" type="presParOf" srcId="{8E99E151-BD5C-4CD1-8F93-EF12E8BB0792}" destId="{706FD901-E186-4AE1-AF4B-9BCC958321A6}" srcOrd="2" destOrd="0" presId="urn:microsoft.com/office/officeart/2005/8/layout/hProcess11"/>
    <dgm:cxn modelId="{CEDEE57E-CAFF-46FE-929B-C9326CACA8B1}" type="presParOf" srcId="{83C45AC8-5271-4A9C-B47B-AA252E032576}" destId="{D2FE1300-178A-4B88-BD4E-5564BB36F615}" srcOrd="3" destOrd="0" presId="urn:microsoft.com/office/officeart/2005/8/layout/hProcess11"/>
    <dgm:cxn modelId="{15AF982B-E4A3-428B-B36C-95713C129A6C}" type="presParOf" srcId="{83C45AC8-5271-4A9C-B47B-AA252E032576}" destId="{2707FD09-17F3-4259-9E3C-BA48DF2C3629}" srcOrd="4" destOrd="0" presId="urn:microsoft.com/office/officeart/2005/8/layout/hProcess11"/>
    <dgm:cxn modelId="{50B34C0C-47C8-44F6-91C5-3A18998AF7B8}" type="presParOf" srcId="{2707FD09-17F3-4259-9E3C-BA48DF2C3629}" destId="{792CC92A-395C-4956-992E-7FEB99682706}" srcOrd="0" destOrd="0" presId="urn:microsoft.com/office/officeart/2005/8/layout/hProcess11"/>
    <dgm:cxn modelId="{8900A29B-5003-4E96-B5F0-3ACCC731A43D}" type="presParOf" srcId="{2707FD09-17F3-4259-9E3C-BA48DF2C3629}" destId="{3972AED8-575B-4473-94E0-2C66D6EE3E58}" srcOrd="1" destOrd="0" presId="urn:microsoft.com/office/officeart/2005/8/layout/hProcess11"/>
    <dgm:cxn modelId="{B0A6EF67-C771-460B-96EE-2C60AE6F4E7B}" type="presParOf" srcId="{2707FD09-17F3-4259-9E3C-BA48DF2C3629}" destId="{B6E1ACA2-5082-42B5-948D-74FAA541C878}" srcOrd="2" destOrd="0" presId="urn:microsoft.com/office/officeart/2005/8/layout/hProcess11"/>
    <dgm:cxn modelId="{3C2837D9-4A66-4903-81F5-3FF3C2C411C5}" type="presParOf" srcId="{83C45AC8-5271-4A9C-B47B-AA252E032576}" destId="{05D15A53-E68A-40F6-9B8B-3201C47398F7}" srcOrd="5" destOrd="0" presId="urn:microsoft.com/office/officeart/2005/8/layout/hProcess11"/>
    <dgm:cxn modelId="{33F36DDC-B1A7-4F04-B1F6-E7EF46A5079A}" type="presParOf" srcId="{83C45AC8-5271-4A9C-B47B-AA252E032576}" destId="{731EFFF7-2DCC-402D-8DC6-39A0627641F1}" srcOrd="6" destOrd="0" presId="urn:microsoft.com/office/officeart/2005/8/layout/hProcess11"/>
    <dgm:cxn modelId="{BDD49004-B723-415A-926E-EF87985DB1ED}" type="presParOf" srcId="{731EFFF7-2DCC-402D-8DC6-39A0627641F1}" destId="{5C0857A4-49D0-4B9F-B103-E19AF089A69F}" srcOrd="0" destOrd="0" presId="urn:microsoft.com/office/officeart/2005/8/layout/hProcess11"/>
    <dgm:cxn modelId="{5E968460-1414-4650-8B1A-188358C578D4}" type="presParOf" srcId="{731EFFF7-2DCC-402D-8DC6-39A0627641F1}" destId="{D4C6E030-59CC-483E-BAE9-326E8CCE5601}" srcOrd="1" destOrd="0" presId="urn:microsoft.com/office/officeart/2005/8/layout/hProcess11"/>
    <dgm:cxn modelId="{BFAD93CC-224C-4CCC-B052-13774363AF34}" type="presParOf" srcId="{731EFFF7-2DCC-402D-8DC6-39A0627641F1}" destId="{35CAF8DF-D6A8-441D-93F0-7011A75A53F5}"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DD06A7-39EA-411A-8D12-0CD5FB3037BF}" type="doc">
      <dgm:prSet loTypeId="urn:microsoft.com/office/officeart/2005/8/layout/radial4" loCatId="relationship" qsTypeId="urn:microsoft.com/office/officeart/2005/8/quickstyle/simple1" qsCatId="simple" csTypeId="urn:microsoft.com/office/officeart/2005/8/colors/accent2_3" csCatId="accent2" phldr="1"/>
      <dgm:spPr/>
      <dgm:t>
        <a:bodyPr/>
        <a:lstStyle/>
        <a:p>
          <a:endParaRPr lang="en-US"/>
        </a:p>
      </dgm:t>
    </dgm:pt>
    <dgm:pt modelId="{1AF80090-1A1D-468C-A729-2E8F53FEA6E3}">
      <dgm:prSet phldrT="[Text]" custT="1"/>
      <dgm:spPr/>
      <dgm:t>
        <a:bodyPr/>
        <a:lstStyle/>
        <a:p>
          <a:r>
            <a:rPr lang="en-US" sz="1600" dirty="0"/>
            <a:t>Term endowments are gifts where donors have specified that the principal must remain intact until an event occurs or </a:t>
          </a:r>
          <a:r>
            <a:rPr lang="en-US" sz="1600"/>
            <a:t>time </a:t>
          </a:r>
          <a:r>
            <a:rPr lang="en-US" sz="1600" smtClean="0"/>
            <a:t>passes.</a:t>
          </a:r>
          <a:endParaRPr lang="en-US" sz="1600" dirty="0"/>
        </a:p>
      </dgm:t>
    </dgm:pt>
    <dgm:pt modelId="{6E2D8E10-B39D-4988-894B-14530645A201}" type="parTrans" cxnId="{952E08C8-3889-48F2-93CA-8150B8472430}">
      <dgm:prSet/>
      <dgm:spPr/>
      <dgm:t>
        <a:bodyPr/>
        <a:lstStyle/>
        <a:p>
          <a:endParaRPr lang="en-US"/>
        </a:p>
      </dgm:t>
    </dgm:pt>
    <dgm:pt modelId="{A11E6853-A2E3-41B1-9C01-000F3D044C5E}" type="sibTrans" cxnId="{952E08C8-3889-48F2-93CA-8150B8472430}">
      <dgm:prSet/>
      <dgm:spPr/>
      <dgm:t>
        <a:bodyPr/>
        <a:lstStyle/>
        <a:p>
          <a:endParaRPr lang="en-US"/>
        </a:p>
      </dgm:t>
    </dgm:pt>
    <dgm:pt modelId="{7F60AA64-6EF5-422F-AB54-9088E07824CC}">
      <dgm:prSet phldrT="[Text]" custT="1"/>
      <dgm:spPr/>
      <dgm:t>
        <a:bodyPr/>
        <a:lstStyle/>
        <a:p>
          <a:r>
            <a:rPr lang="en-US" sz="1800" dirty="0"/>
            <a:t>Identified as restricted</a:t>
          </a:r>
        </a:p>
        <a:p>
          <a:r>
            <a:rPr lang="en-US" sz="1800" b="1" dirty="0"/>
            <a:t>(private)</a:t>
          </a:r>
        </a:p>
      </dgm:t>
    </dgm:pt>
    <dgm:pt modelId="{C27331C6-D801-4FE6-8A41-24B7A29F416B}" type="parTrans" cxnId="{D713647D-EC90-4966-8C32-F741B0B6B170}">
      <dgm:prSet/>
      <dgm:spPr/>
      <dgm:t>
        <a:bodyPr/>
        <a:lstStyle/>
        <a:p>
          <a:endParaRPr lang="en-US"/>
        </a:p>
      </dgm:t>
    </dgm:pt>
    <dgm:pt modelId="{15C4E177-EE74-45F1-9987-CBF2F1EFC96A}" type="sibTrans" cxnId="{D713647D-EC90-4966-8C32-F741B0B6B170}">
      <dgm:prSet/>
      <dgm:spPr/>
      <dgm:t>
        <a:bodyPr/>
        <a:lstStyle/>
        <a:p>
          <a:endParaRPr lang="en-US"/>
        </a:p>
      </dgm:t>
    </dgm:pt>
    <dgm:pt modelId="{9E7D2845-962B-44EE-B526-9DBB94E972C3}">
      <dgm:prSet phldrT="[Text]" custT="1"/>
      <dgm:spPr/>
      <dgm:t>
        <a:bodyPr/>
        <a:lstStyle/>
        <a:p>
          <a:r>
            <a:rPr lang="en-US" sz="1800" dirty="0"/>
            <a:t>Identified as restricted</a:t>
          </a:r>
        </a:p>
        <a:p>
          <a:r>
            <a:rPr lang="en-US" sz="1800" b="1" dirty="0"/>
            <a:t>(public)</a:t>
          </a:r>
        </a:p>
      </dgm:t>
    </dgm:pt>
    <dgm:pt modelId="{1B25F775-FC59-4077-8E1E-A1B83F2E75A7}" type="parTrans" cxnId="{7C13CCE2-F468-44E0-BF08-49C310FFA77D}">
      <dgm:prSet/>
      <dgm:spPr/>
      <dgm:t>
        <a:bodyPr/>
        <a:lstStyle/>
        <a:p>
          <a:endParaRPr lang="en-US"/>
        </a:p>
      </dgm:t>
    </dgm:pt>
    <dgm:pt modelId="{A2552104-BBA1-41F7-AF68-40B3170183D1}" type="sibTrans" cxnId="{7C13CCE2-F468-44E0-BF08-49C310FFA77D}">
      <dgm:prSet/>
      <dgm:spPr/>
      <dgm:t>
        <a:bodyPr/>
        <a:lstStyle/>
        <a:p>
          <a:endParaRPr lang="en-US"/>
        </a:p>
      </dgm:t>
    </dgm:pt>
    <dgm:pt modelId="{EF609080-8F0A-4111-BE60-93CD4949CC06}" type="pres">
      <dgm:prSet presAssocID="{C5DD06A7-39EA-411A-8D12-0CD5FB3037BF}" presName="cycle" presStyleCnt="0">
        <dgm:presLayoutVars>
          <dgm:chMax val="1"/>
          <dgm:dir/>
          <dgm:animLvl val="ctr"/>
          <dgm:resizeHandles val="exact"/>
        </dgm:presLayoutVars>
      </dgm:prSet>
      <dgm:spPr/>
      <dgm:t>
        <a:bodyPr/>
        <a:lstStyle/>
        <a:p>
          <a:endParaRPr lang="en-US"/>
        </a:p>
      </dgm:t>
    </dgm:pt>
    <dgm:pt modelId="{9C6410C8-8E6F-41EB-932A-2B34AE6F1B11}" type="pres">
      <dgm:prSet presAssocID="{1AF80090-1A1D-468C-A729-2E8F53FEA6E3}" presName="centerShape" presStyleLbl="node0" presStyleIdx="0" presStyleCnt="1" custScaleX="111375" custScaleY="101839" custLinFactNeighborX="887" custLinFactNeighborY="5527"/>
      <dgm:spPr/>
      <dgm:t>
        <a:bodyPr/>
        <a:lstStyle/>
        <a:p>
          <a:endParaRPr lang="en-US"/>
        </a:p>
      </dgm:t>
    </dgm:pt>
    <dgm:pt modelId="{2B6CF143-D6F4-4386-A8E9-DDFFBA8EF7D2}" type="pres">
      <dgm:prSet presAssocID="{C27331C6-D801-4FE6-8A41-24B7A29F416B}" presName="parTrans" presStyleLbl="bgSibTrans2D1" presStyleIdx="0" presStyleCnt="2"/>
      <dgm:spPr/>
      <dgm:t>
        <a:bodyPr/>
        <a:lstStyle/>
        <a:p>
          <a:endParaRPr lang="en-US"/>
        </a:p>
      </dgm:t>
    </dgm:pt>
    <dgm:pt modelId="{BED980E8-AF95-4A5E-A259-F5B414E7850B}" type="pres">
      <dgm:prSet presAssocID="{7F60AA64-6EF5-422F-AB54-9088E07824CC}" presName="node" presStyleLbl="node1" presStyleIdx="0" presStyleCnt="2" custScaleX="72161" custScaleY="76381" custRadScaleRad="93910" custRadScaleInc="3810">
        <dgm:presLayoutVars>
          <dgm:bulletEnabled val="1"/>
        </dgm:presLayoutVars>
      </dgm:prSet>
      <dgm:spPr/>
      <dgm:t>
        <a:bodyPr/>
        <a:lstStyle/>
        <a:p>
          <a:endParaRPr lang="en-US"/>
        </a:p>
      </dgm:t>
    </dgm:pt>
    <dgm:pt modelId="{4713C5A0-0020-4353-9430-E2F708900A43}" type="pres">
      <dgm:prSet presAssocID="{1B25F775-FC59-4077-8E1E-A1B83F2E75A7}" presName="parTrans" presStyleLbl="bgSibTrans2D1" presStyleIdx="1" presStyleCnt="2"/>
      <dgm:spPr/>
      <dgm:t>
        <a:bodyPr/>
        <a:lstStyle/>
        <a:p>
          <a:endParaRPr lang="en-US"/>
        </a:p>
      </dgm:t>
    </dgm:pt>
    <dgm:pt modelId="{A69F7A96-C38E-46D5-B029-385AC01A1CAF}" type="pres">
      <dgm:prSet presAssocID="{9E7D2845-962B-44EE-B526-9DBB94E972C3}" presName="node" presStyleLbl="node1" presStyleIdx="1" presStyleCnt="2" custScaleX="69411" custScaleY="77040" custRadScaleRad="99646" custRadScaleInc="-2969">
        <dgm:presLayoutVars>
          <dgm:bulletEnabled val="1"/>
        </dgm:presLayoutVars>
      </dgm:prSet>
      <dgm:spPr/>
      <dgm:t>
        <a:bodyPr/>
        <a:lstStyle/>
        <a:p>
          <a:endParaRPr lang="en-US"/>
        </a:p>
      </dgm:t>
    </dgm:pt>
  </dgm:ptLst>
  <dgm:cxnLst>
    <dgm:cxn modelId="{6F96455A-6232-46A7-8572-5D5DA9F31121}" type="presOf" srcId="{C27331C6-D801-4FE6-8A41-24B7A29F416B}" destId="{2B6CF143-D6F4-4386-A8E9-DDFFBA8EF7D2}" srcOrd="0" destOrd="0" presId="urn:microsoft.com/office/officeart/2005/8/layout/radial4"/>
    <dgm:cxn modelId="{BFCC2C62-C4EE-4CD6-8133-E473F963274B}" type="presOf" srcId="{1B25F775-FC59-4077-8E1E-A1B83F2E75A7}" destId="{4713C5A0-0020-4353-9430-E2F708900A43}" srcOrd="0" destOrd="0" presId="urn:microsoft.com/office/officeart/2005/8/layout/radial4"/>
    <dgm:cxn modelId="{7C13CCE2-F468-44E0-BF08-49C310FFA77D}" srcId="{1AF80090-1A1D-468C-A729-2E8F53FEA6E3}" destId="{9E7D2845-962B-44EE-B526-9DBB94E972C3}" srcOrd="1" destOrd="0" parTransId="{1B25F775-FC59-4077-8E1E-A1B83F2E75A7}" sibTransId="{A2552104-BBA1-41F7-AF68-40B3170183D1}"/>
    <dgm:cxn modelId="{C7A375AF-75C7-464D-BF3F-4ADEAD4E1221}" type="presOf" srcId="{C5DD06A7-39EA-411A-8D12-0CD5FB3037BF}" destId="{EF609080-8F0A-4111-BE60-93CD4949CC06}" srcOrd="0" destOrd="0" presId="urn:microsoft.com/office/officeart/2005/8/layout/radial4"/>
    <dgm:cxn modelId="{D713647D-EC90-4966-8C32-F741B0B6B170}" srcId="{1AF80090-1A1D-468C-A729-2E8F53FEA6E3}" destId="{7F60AA64-6EF5-422F-AB54-9088E07824CC}" srcOrd="0" destOrd="0" parTransId="{C27331C6-D801-4FE6-8A41-24B7A29F416B}" sibTransId="{15C4E177-EE74-45F1-9987-CBF2F1EFC96A}"/>
    <dgm:cxn modelId="{D1B8FC67-1BCA-43F2-969B-7C5FE12AF902}" type="presOf" srcId="{1AF80090-1A1D-468C-A729-2E8F53FEA6E3}" destId="{9C6410C8-8E6F-41EB-932A-2B34AE6F1B11}" srcOrd="0" destOrd="0" presId="urn:microsoft.com/office/officeart/2005/8/layout/radial4"/>
    <dgm:cxn modelId="{FD20BCF0-A75F-45D8-8582-2E85BDCAB237}" type="presOf" srcId="{7F60AA64-6EF5-422F-AB54-9088E07824CC}" destId="{BED980E8-AF95-4A5E-A259-F5B414E7850B}" srcOrd="0" destOrd="0" presId="urn:microsoft.com/office/officeart/2005/8/layout/radial4"/>
    <dgm:cxn modelId="{952E08C8-3889-48F2-93CA-8150B8472430}" srcId="{C5DD06A7-39EA-411A-8D12-0CD5FB3037BF}" destId="{1AF80090-1A1D-468C-A729-2E8F53FEA6E3}" srcOrd="0" destOrd="0" parTransId="{6E2D8E10-B39D-4988-894B-14530645A201}" sibTransId="{A11E6853-A2E3-41B1-9C01-000F3D044C5E}"/>
    <dgm:cxn modelId="{2ABB6597-C17D-42BE-A95A-0D3C92BAE270}" type="presOf" srcId="{9E7D2845-962B-44EE-B526-9DBB94E972C3}" destId="{A69F7A96-C38E-46D5-B029-385AC01A1CAF}" srcOrd="0" destOrd="0" presId="urn:microsoft.com/office/officeart/2005/8/layout/radial4"/>
    <dgm:cxn modelId="{F285E4F1-43D8-45CE-9136-AC8B9288E4C7}" type="presParOf" srcId="{EF609080-8F0A-4111-BE60-93CD4949CC06}" destId="{9C6410C8-8E6F-41EB-932A-2B34AE6F1B11}" srcOrd="0" destOrd="0" presId="urn:microsoft.com/office/officeart/2005/8/layout/radial4"/>
    <dgm:cxn modelId="{F398F227-1A71-47AB-BB5F-AA4A8846E0EC}" type="presParOf" srcId="{EF609080-8F0A-4111-BE60-93CD4949CC06}" destId="{2B6CF143-D6F4-4386-A8E9-DDFFBA8EF7D2}" srcOrd="1" destOrd="0" presId="urn:microsoft.com/office/officeart/2005/8/layout/radial4"/>
    <dgm:cxn modelId="{3A76A3CE-FBE9-430D-A660-3FEC53F5F3C7}" type="presParOf" srcId="{EF609080-8F0A-4111-BE60-93CD4949CC06}" destId="{BED980E8-AF95-4A5E-A259-F5B414E7850B}" srcOrd="2" destOrd="0" presId="urn:microsoft.com/office/officeart/2005/8/layout/radial4"/>
    <dgm:cxn modelId="{0CD119F7-AE8C-4EB2-8DC9-A5DA15D3A163}" type="presParOf" srcId="{EF609080-8F0A-4111-BE60-93CD4949CC06}" destId="{4713C5A0-0020-4353-9430-E2F708900A43}" srcOrd="3" destOrd="0" presId="urn:microsoft.com/office/officeart/2005/8/layout/radial4"/>
    <dgm:cxn modelId="{0437C921-1C41-49B1-A53D-2551881ADADC}" type="presParOf" srcId="{EF609080-8F0A-4111-BE60-93CD4949CC06}" destId="{A69F7A96-C38E-46D5-B029-385AC01A1CAF}"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9F00387-27CA-4A64-A64B-7F6B7E6FDE21}" type="doc">
      <dgm:prSet loTypeId="urn:microsoft.com/office/officeart/2005/8/layout/target3" loCatId="relationship" qsTypeId="urn:microsoft.com/office/officeart/2005/8/quickstyle/3d2" qsCatId="3D" csTypeId="urn:microsoft.com/office/officeart/2005/8/colors/accent1_2" csCatId="accent1" phldr="1"/>
      <dgm:spPr/>
      <dgm:t>
        <a:bodyPr/>
        <a:lstStyle/>
        <a:p>
          <a:endParaRPr lang="en-US"/>
        </a:p>
      </dgm:t>
    </dgm:pt>
    <dgm:pt modelId="{362FA28E-0D58-47FD-A1E0-B32DCE1A9335}">
      <dgm:prSet phldrT="[Text]"/>
      <dgm:spPr/>
      <dgm:t>
        <a:bodyPr/>
        <a:lstStyle/>
        <a:p>
          <a:r>
            <a:rPr lang="en-US" dirty="0"/>
            <a:t>In an annuity agreement, assets are given to a college or university and the institution periodically pays a fixed amount to the donors or other designated individuals for a period of time specified in the agreement, or for the lifetime of the donor or other designated individual.</a:t>
          </a:r>
        </a:p>
      </dgm:t>
    </dgm:pt>
    <dgm:pt modelId="{5EA4DE4E-6DC4-4036-AE67-C58B2DB2D060}" type="parTrans" cxnId="{F43B491A-8AEE-4AEA-A0BB-1BC54631EB9D}">
      <dgm:prSet/>
      <dgm:spPr/>
      <dgm:t>
        <a:bodyPr/>
        <a:lstStyle/>
        <a:p>
          <a:endParaRPr lang="en-US"/>
        </a:p>
      </dgm:t>
    </dgm:pt>
    <dgm:pt modelId="{E4342E8E-78B3-4BF7-A001-8C2137D80490}" type="sibTrans" cxnId="{F43B491A-8AEE-4AEA-A0BB-1BC54631EB9D}">
      <dgm:prSet/>
      <dgm:spPr/>
      <dgm:t>
        <a:bodyPr/>
        <a:lstStyle/>
        <a:p>
          <a:endParaRPr lang="en-US"/>
        </a:p>
      </dgm:t>
    </dgm:pt>
    <dgm:pt modelId="{CC43C88D-A672-4D15-8715-37472F90C047}">
      <dgm:prSet phldrT="[Text]"/>
      <dgm:spPr/>
      <dgm:t>
        <a:bodyPr/>
        <a:lstStyle/>
        <a:p>
          <a:r>
            <a:rPr lang="en-US" dirty="0"/>
            <a:t>In a pooled (life) income fund, the donor’s assets become part of a managed pool of investments called an income fund. Each donor is assigned a pro rata share of the income fund’s units, based on proportionate fair value, and is paid the total income earned on fund units held. Upon the donor’s death, the value of the assigned units reverts to the institution.</a:t>
          </a:r>
        </a:p>
      </dgm:t>
    </dgm:pt>
    <dgm:pt modelId="{7A8185CF-3D62-4B61-948B-8A972ADC5B5D}" type="parTrans" cxnId="{FC025A18-FC1C-44ED-95D1-72815608022C}">
      <dgm:prSet/>
      <dgm:spPr/>
      <dgm:t>
        <a:bodyPr/>
        <a:lstStyle/>
        <a:p>
          <a:endParaRPr lang="en-US"/>
        </a:p>
      </dgm:t>
    </dgm:pt>
    <dgm:pt modelId="{6CFC8903-19DA-44D4-A25B-4CA3A5C12E42}" type="sibTrans" cxnId="{FC025A18-FC1C-44ED-95D1-72815608022C}">
      <dgm:prSet/>
      <dgm:spPr/>
      <dgm:t>
        <a:bodyPr/>
        <a:lstStyle/>
        <a:p>
          <a:endParaRPr lang="en-US"/>
        </a:p>
      </dgm:t>
    </dgm:pt>
    <dgm:pt modelId="{8C191360-8761-47F4-BAE4-B566B3A6F348}" type="pres">
      <dgm:prSet presAssocID="{69F00387-27CA-4A64-A64B-7F6B7E6FDE21}" presName="Name0" presStyleCnt="0">
        <dgm:presLayoutVars>
          <dgm:chMax val="7"/>
          <dgm:dir/>
          <dgm:animLvl val="lvl"/>
          <dgm:resizeHandles val="exact"/>
        </dgm:presLayoutVars>
      </dgm:prSet>
      <dgm:spPr/>
      <dgm:t>
        <a:bodyPr/>
        <a:lstStyle/>
        <a:p>
          <a:endParaRPr lang="en-US"/>
        </a:p>
      </dgm:t>
    </dgm:pt>
    <dgm:pt modelId="{222C6850-2E75-46C1-BB0D-0C855C345428}" type="pres">
      <dgm:prSet presAssocID="{362FA28E-0D58-47FD-A1E0-B32DCE1A9335}" presName="circle1" presStyleLbl="node1" presStyleIdx="0" presStyleCnt="2"/>
      <dgm:spPr/>
    </dgm:pt>
    <dgm:pt modelId="{D67196D7-73A2-4CA9-9A54-210B4E7D8768}" type="pres">
      <dgm:prSet presAssocID="{362FA28E-0D58-47FD-A1E0-B32DCE1A9335}" presName="space" presStyleCnt="0"/>
      <dgm:spPr/>
    </dgm:pt>
    <dgm:pt modelId="{F97FEF4C-2425-4D88-9EA3-B8F393576D77}" type="pres">
      <dgm:prSet presAssocID="{362FA28E-0D58-47FD-A1E0-B32DCE1A9335}" presName="rect1" presStyleLbl="alignAcc1" presStyleIdx="0" presStyleCnt="2"/>
      <dgm:spPr/>
      <dgm:t>
        <a:bodyPr/>
        <a:lstStyle/>
        <a:p>
          <a:endParaRPr lang="en-US"/>
        </a:p>
      </dgm:t>
    </dgm:pt>
    <dgm:pt modelId="{8D8E6921-64EF-45B7-B7A0-13DE4C1B51F1}" type="pres">
      <dgm:prSet presAssocID="{CC43C88D-A672-4D15-8715-37472F90C047}" presName="vertSpace2" presStyleLbl="node1" presStyleIdx="0" presStyleCnt="2"/>
      <dgm:spPr/>
    </dgm:pt>
    <dgm:pt modelId="{3EC86BBF-0D3E-4592-93F9-9D3DA86E4498}" type="pres">
      <dgm:prSet presAssocID="{CC43C88D-A672-4D15-8715-37472F90C047}" presName="circle2" presStyleLbl="node1" presStyleIdx="1" presStyleCnt="2"/>
      <dgm:spPr/>
    </dgm:pt>
    <dgm:pt modelId="{6F89FB9D-329E-42C9-B1C5-A29F1FE0C9E1}" type="pres">
      <dgm:prSet presAssocID="{CC43C88D-A672-4D15-8715-37472F90C047}" presName="rect2" presStyleLbl="alignAcc1" presStyleIdx="1" presStyleCnt="2"/>
      <dgm:spPr/>
      <dgm:t>
        <a:bodyPr/>
        <a:lstStyle/>
        <a:p>
          <a:endParaRPr lang="en-US"/>
        </a:p>
      </dgm:t>
    </dgm:pt>
    <dgm:pt modelId="{2E81DA30-1174-4226-A7D9-47F90B2E1934}" type="pres">
      <dgm:prSet presAssocID="{362FA28E-0D58-47FD-A1E0-B32DCE1A9335}" presName="rect1ParTxNoCh" presStyleLbl="alignAcc1" presStyleIdx="1" presStyleCnt="2">
        <dgm:presLayoutVars>
          <dgm:chMax val="1"/>
          <dgm:bulletEnabled val="1"/>
        </dgm:presLayoutVars>
      </dgm:prSet>
      <dgm:spPr/>
      <dgm:t>
        <a:bodyPr/>
        <a:lstStyle/>
        <a:p>
          <a:endParaRPr lang="en-US"/>
        </a:p>
      </dgm:t>
    </dgm:pt>
    <dgm:pt modelId="{E81BD91D-24CD-4FF2-9616-B2693EB507F0}" type="pres">
      <dgm:prSet presAssocID="{CC43C88D-A672-4D15-8715-37472F90C047}" presName="rect2ParTxNoCh" presStyleLbl="alignAcc1" presStyleIdx="1" presStyleCnt="2">
        <dgm:presLayoutVars>
          <dgm:chMax val="1"/>
          <dgm:bulletEnabled val="1"/>
        </dgm:presLayoutVars>
      </dgm:prSet>
      <dgm:spPr/>
      <dgm:t>
        <a:bodyPr/>
        <a:lstStyle/>
        <a:p>
          <a:endParaRPr lang="en-US"/>
        </a:p>
      </dgm:t>
    </dgm:pt>
  </dgm:ptLst>
  <dgm:cxnLst>
    <dgm:cxn modelId="{ECD72D58-CF97-437F-8CAD-2ADD7270BB75}" type="presOf" srcId="{69F00387-27CA-4A64-A64B-7F6B7E6FDE21}" destId="{8C191360-8761-47F4-BAE4-B566B3A6F348}" srcOrd="0" destOrd="0" presId="urn:microsoft.com/office/officeart/2005/8/layout/target3"/>
    <dgm:cxn modelId="{8C56028A-4F54-4040-BA7C-39A9E03A7F08}" type="presOf" srcId="{362FA28E-0D58-47FD-A1E0-B32DCE1A9335}" destId="{2E81DA30-1174-4226-A7D9-47F90B2E1934}" srcOrd="1" destOrd="0" presId="urn:microsoft.com/office/officeart/2005/8/layout/target3"/>
    <dgm:cxn modelId="{F43B491A-8AEE-4AEA-A0BB-1BC54631EB9D}" srcId="{69F00387-27CA-4A64-A64B-7F6B7E6FDE21}" destId="{362FA28E-0D58-47FD-A1E0-B32DCE1A9335}" srcOrd="0" destOrd="0" parTransId="{5EA4DE4E-6DC4-4036-AE67-C58B2DB2D060}" sibTransId="{E4342E8E-78B3-4BF7-A001-8C2137D80490}"/>
    <dgm:cxn modelId="{00BE6CA2-07E9-4056-932F-C5BF819534B9}" type="presOf" srcId="{362FA28E-0D58-47FD-A1E0-B32DCE1A9335}" destId="{F97FEF4C-2425-4D88-9EA3-B8F393576D77}" srcOrd="0" destOrd="0" presId="urn:microsoft.com/office/officeart/2005/8/layout/target3"/>
    <dgm:cxn modelId="{FC025A18-FC1C-44ED-95D1-72815608022C}" srcId="{69F00387-27CA-4A64-A64B-7F6B7E6FDE21}" destId="{CC43C88D-A672-4D15-8715-37472F90C047}" srcOrd="1" destOrd="0" parTransId="{7A8185CF-3D62-4B61-948B-8A972ADC5B5D}" sibTransId="{6CFC8903-19DA-44D4-A25B-4CA3A5C12E42}"/>
    <dgm:cxn modelId="{E990B355-C2F8-421C-954C-BA8F97A97DC5}" type="presOf" srcId="{CC43C88D-A672-4D15-8715-37472F90C047}" destId="{6F89FB9D-329E-42C9-B1C5-A29F1FE0C9E1}" srcOrd="0" destOrd="0" presId="urn:microsoft.com/office/officeart/2005/8/layout/target3"/>
    <dgm:cxn modelId="{60CB5527-DB34-4D2A-9390-64DBFD6B9C41}" type="presOf" srcId="{CC43C88D-A672-4D15-8715-37472F90C047}" destId="{E81BD91D-24CD-4FF2-9616-B2693EB507F0}" srcOrd="1" destOrd="0" presId="urn:microsoft.com/office/officeart/2005/8/layout/target3"/>
    <dgm:cxn modelId="{852EE57D-BC69-4AB6-87E5-0053EB2A5C85}" type="presParOf" srcId="{8C191360-8761-47F4-BAE4-B566B3A6F348}" destId="{222C6850-2E75-46C1-BB0D-0C855C345428}" srcOrd="0" destOrd="0" presId="urn:microsoft.com/office/officeart/2005/8/layout/target3"/>
    <dgm:cxn modelId="{68CB3FBA-0F1F-46B8-940C-A509CB2D200F}" type="presParOf" srcId="{8C191360-8761-47F4-BAE4-B566B3A6F348}" destId="{D67196D7-73A2-4CA9-9A54-210B4E7D8768}" srcOrd="1" destOrd="0" presId="urn:microsoft.com/office/officeart/2005/8/layout/target3"/>
    <dgm:cxn modelId="{82FF8088-4FC1-4E4B-A9F8-C38A6CA09CFD}" type="presParOf" srcId="{8C191360-8761-47F4-BAE4-B566B3A6F348}" destId="{F97FEF4C-2425-4D88-9EA3-B8F393576D77}" srcOrd="2" destOrd="0" presId="urn:microsoft.com/office/officeart/2005/8/layout/target3"/>
    <dgm:cxn modelId="{B5D8DE90-E3E2-464A-8DB4-00227CE72847}" type="presParOf" srcId="{8C191360-8761-47F4-BAE4-B566B3A6F348}" destId="{8D8E6921-64EF-45B7-B7A0-13DE4C1B51F1}" srcOrd="3" destOrd="0" presId="urn:microsoft.com/office/officeart/2005/8/layout/target3"/>
    <dgm:cxn modelId="{3EC0C848-447C-4ED3-857D-05EBA1193513}" type="presParOf" srcId="{8C191360-8761-47F4-BAE4-B566B3A6F348}" destId="{3EC86BBF-0D3E-4592-93F9-9D3DA86E4498}" srcOrd="4" destOrd="0" presId="urn:microsoft.com/office/officeart/2005/8/layout/target3"/>
    <dgm:cxn modelId="{FE8B22C3-D241-4ECA-AD4B-F8315F7F9D6D}" type="presParOf" srcId="{8C191360-8761-47F4-BAE4-B566B3A6F348}" destId="{6F89FB9D-329E-42C9-B1C5-A29F1FE0C9E1}" srcOrd="5" destOrd="0" presId="urn:microsoft.com/office/officeart/2005/8/layout/target3"/>
    <dgm:cxn modelId="{DD1858DA-AB11-472D-A230-B54C8ADC279E}" type="presParOf" srcId="{8C191360-8761-47F4-BAE4-B566B3A6F348}" destId="{2E81DA30-1174-4226-A7D9-47F90B2E1934}" srcOrd="6" destOrd="0" presId="urn:microsoft.com/office/officeart/2005/8/layout/target3"/>
    <dgm:cxn modelId="{28A200B0-1AAD-424C-A819-845EFA686A27}" type="presParOf" srcId="{8C191360-8761-47F4-BAE4-B566B3A6F348}" destId="{E81BD91D-24CD-4FF2-9616-B2693EB507F0}"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7C4F99C-94DE-4632-B258-74F41E91E4C8}" type="doc">
      <dgm:prSet loTypeId="urn:microsoft.com/office/officeart/2005/8/layout/hList6" loCatId="list" qsTypeId="urn:microsoft.com/office/officeart/2005/8/quickstyle/simple1" qsCatId="simple" csTypeId="urn:microsoft.com/office/officeart/2005/8/colors/accent2_1" csCatId="accent2" phldr="1"/>
      <dgm:spPr/>
      <dgm:t>
        <a:bodyPr/>
        <a:lstStyle/>
        <a:p>
          <a:endParaRPr lang="en-US"/>
        </a:p>
      </dgm:t>
    </dgm:pt>
    <dgm:pt modelId="{4C010CA0-0D61-4A42-80FD-400D445F8E77}">
      <dgm:prSet phldrT="[Text]"/>
      <dgm:spPr>
        <a:solidFill>
          <a:schemeClr val="bg1"/>
        </a:solidFill>
        <a:ln>
          <a:solidFill>
            <a:schemeClr val="accent2">
              <a:lumMod val="75000"/>
            </a:schemeClr>
          </a:solidFill>
        </a:ln>
      </dgm:spPr>
      <dgm:t>
        <a:bodyPr/>
        <a:lstStyle/>
        <a:p>
          <a:endParaRPr lang="en-US" sz="1600" b="1" dirty="0"/>
        </a:p>
        <a:p>
          <a:r>
            <a:rPr lang="en-US" sz="1600" b="1" dirty="0"/>
            <a:t>Investments</a:t>
          </a:r>
        </a:p>
      </dgm:t>
    </dgm:pt>
    <dgm:pt modelId="{95F0F72B-24B7-42C1-8ED9-36372E4C5607}" type="parTrans" cxnId="{8464A7EA-6957-492A-9098-E3B8C9329948}">
      <dgm:prSet/>
      <dgm:spPr/>
      <dgm:t>
        <a:bodyPr/>
        <a:lstStyle/>
        <a:p>
          <a:endParaRPr lang="en-US"/>
        </a:p>
      </dgm:t>
    </dgm:pt>
    <dgm:pt modelId="{9FAFEB06-08E6-4356-BA28-4F1F50F91DD1}" type="sibTrans" cxnId="{8464A7EA-6957-492A-9098-E3B8C9329948}">
      <dgm:prSet/>
      <dgm:spPr/>
      <dgm:t>
        <a:bodyPr/>
        <a:lstStyle/>
        <a:p>
          <a:endParaRPr lang="en-US"/>
        </a:p>
      </dgm:t>
    </dgm:pt>
    <dgm:pt modelId="{7074961F-6E00-4F42-8F82-2C7C1987CAE7}">
      <dgm:prSet phldrT="[Text]" custT="1"/>
      <dgm:spPr>
        <a:solidFill>
          <a:schemeClr val="bg1"/>
        </a:solidFill>
        <a:ln>
          <a:solidFill>
            <a:schemeClr val="accent2">
              <a:lumMod val="75000"/>
            </a:schemeClr>
          </a:solidFill>
        </a:ln>
      </dgm:spPr>
      <dgm:t>
        <a:bodyPr/>
        <a:lstStyle/>
        <a:p>
          <a:r>
            <a:rPr lang="en-US" sz="1600" dirty="0"/>
            <a:t>Prudent investing in good </a:t>
          </a:r>
          <a:r>
            <a:rPr lang="en-US" sz="1600" dirty="0" smtClean="0"/>
            <a:t>faith</a:t>
          </a:r>
          <a:endParaRPr lang="en-US" sz="1600" dirty="0"/>
        </a:p>
      </dgm:t>
    </dgm:pt>
    <dgm:pt modelId="{78687DFC-DBA7-4B0F-AB51-CA36514E4E65}" type="parTrans" cxnId="{6BEF0046-16F4-4A3E-8763-C39E8E95B38E}">
      <dgm:prSet/>
      <dgm:spPr/>
      <dgm:t>
        <a:bodyPr/>
        <a:lstStyle/>
        <a:p>
          <a:endParaRPr lang="en-US"/>
        </a:p>
      </dgm:t>
    </dgm:pt>
    <dgm:pt modelId="{91B2E2EA-0284-4233-AE97-E37B99F68737}" type="sibTrans" cxnId="{6BEF0046-16F4-4A3E-8763-C39E8E95B38E}">
      <dgm:prSet/>
      <dgm:spPr/>
      <dgm:t>
        <a:bodyPr/>
        <a:lstStyle/>
        <a:p>
          <a:endParaRPr lang="en-US"/>
        </a:p>
      </dgm:t>
    </dgm:pt>
    <dgm:pt modelId="{AC8151CB-CB13-4399-8427-9D2085981FB0}">
      <dgm:prSet phldrT="[Text]" custT="1"/>
      <dgm:spPr>
        <a:solidFill>
          <a:schemeClr val="bg1"/>
        </a:solidFill>
        <a:ln>
          <a:solidFill>
            <a:schemeClr val="accent2">
              <a:lumMod val="75000"/>
            </a:schemeClr>
          </a:solidFill>
        </a:ln>
      </dgm:spPr>
      <dgm:t>
        <a:bodyPr/>
        <a:lstStyle/>
        <a:p>
          <a:r>
            <a:rPr lang="en-US" sz="1600" dirty="0"/>
            <a:t>Balanced investment </a:t>
          </a:r>
          <a:r>
            <a:rPr lang="en-US" sz="1600" dirty="0" smtClean="0"/>
            <a:t>decisions</a:t>
          </a:r>
          <a:endParaRPr lang="en-US" sz="1600" dirty="0"/>
        </a:p>
      </dgm:t>
    </dgm:pt>
    <dgm:pt modelId="{2D2B7AEF-BBB1-41FA-B793-475EEA4C12DB}" type="parTrans" cxnId="{9B902D26-0F4A-4E6B-8A59-8C6A37EE8749}">
      <dgm:prSet/>
      <dgm:spPr/>
      <dgm:t>
        <a:bodyPr/>
        <a:lstStyle/>
        <a:p>
          <a:endParaRPr lang="en-US"/>
        </a:p>
      </dgm:t>
    </dgm:pt>
    <dgm:pt modelId="{5F7046A3-7D0F-4675-B402-BC92BBFA9D2F}" type="sibTrans" cxnId="{9B902D26-0F4A-4E6B-8A59-8C6A37EE8749}">
      <dgm:prSet/>
      <dgm:spPr/>
      <dgm:t>
        <a:bodyPr/>
        <a:lstStyle/>
        <a:p>
          <a:endParaRPr lang="en-US"/>
        </a:p>
      </dgm:t>
    </dgm:pt>
    <dgm:pt modelId="{5D11FD29-B844-4979-A326-9529BBE491CD}">
      <dgm:prSet phldrT="[Text]" custT="1"/>
      <dgm:spPr>
        <a:solidFill>
          <a:schemeClr val="bg1"/>
        </a:solidFill>
        <a:ln>
          <a:solidFill>
            <a:schemeClr val="accent2">
              <a:lumMod val="75000"/>
            </a:schemeClr>
          </a:solidFill>
        </a:ln>
      </dgm:spPr>
      <dgm:t>
        <a:bodyPr/>
        <a:lstStyle/>
        <a:p>
          <a:r>
            <a:rPr lang="en-US" sz="1600" b="1" dirty="0"/>
            <a:t>Restrictions on net assets</a:t>
          </a:r>
        </a:p>
      </dgm:t>
    </dgm:pt>
    <dgm:pt modelId="{5168C304-BA4B-4142-AE42-AE015987FA2A}" type="parTrans" cxnId="{81A4466F-A608-4A21-B1E1-9F99786A03D5}">
      <dgm:prSet/>
      <dgm:spPr/>
      <dgm:t>
        <a:bodyPr/>
        <a:lstStyle/>
        <a:p>
          <a:endParaRPr lang="en-US"/>
        </a:p>
      </dgm:t>
    </dgm:pt>
    <dgm:pt modelId="{D31953DE-4C7B-46B3-A476-5C6BF04FCEF0}" type="sibTrans" cxnId="{81A4466F-A608-4A21-B1E1-9F99786A03D5}">
      <dgm:prSet/>
      <dgm:spPr/>
      <dgm:t>
        <a:bodyPr/>
        <a:lstStyle/>
        <a:p>
          <a:endParaRPr lang="en-US"/>
        </a:p>
      </dgm:t>
    </dgm:pt>
    <dgm:pt modelId="{143BCE1E-BFFD-407D-B5BA-019910FB308E}">
      <dgm:prSet phldrT="[Text]" custT="1"/>
      <dgm:spPr>
        <a:solidFill>
          <a:schemeClr val="bg1"/>
        </a:solidFill>
        <a:ln>
          <a:solidFill>
            <a:schemeClr val="accent2">
              <a:lumMod val="75000"/>
            </a:schemeClr>
          </a:solidFill>
        </a:ln>
      </dgm:spPr>
      <dgm:t>
        <a:bodyPr/>
        <a:lstStyle/>
        <a:p>
          <a:r>
            <a:rPr lang="en-US" sz="1600" dirty="0"/>
            <a:t>UPMIFA authorizes a modification that a court determines is in accordance with the donor’s probable wishes regarding the donation.</a:t>
          </a:r>
        </a:p>
      </dgm:t>
    </dgm:pt>
    <dgm:pt modelId="{FB183D25-A366-4CCB-B440-4E633C8FDCFD}" type="parTrans" cxnId="{EB48DB0B-F50C-4F71-A8C7-81C87BBD068A}">
      <dgm:prSet/>
      <dgm:spPr/>
      <dgm:t>
        <a:bodyPr/>
        <a:lstStyle/>
        <a:p>
          <a:endParaRPr lang="en-US"/>
        </a:p>
      </dgm:t>
    </dgm:pt>
    <dgm:pt modelId="{2FB73852-E78D-4B1C-A502-4CC58C19C208}" type="sibTrans" cxnId="{EB48DB0B-F50C-4F71-A8C7-81C87BBD068A}">
      <dgm:prSet/>
      <dgm:spPr/>
      <dgm:t>
        <a:bodyPr/>
        <a:lstStyle/>
        <a:p>
          <a:endParaRPr lang="en-US"/>
        </a:p>
      </dgm:t>
    </dgm:pt>
    <dgm:pt modelId="{C03B08A7-BFE1-44B5-B1C4-37C15ED0A554}">
      <dgm:prSet phldrT="[Text]" custT="1"/>
      <dgm:spPr>
        <a:solidFill>
          <a:schemeClr val="bg1"/>
        </a:solidFill>
        <a:ln>
          <a:solidFill>
            <a:schemeClr val="accent2">
              <a:lumMod val="75000"/>
            </a:schemeClr>
          </a:solidFill>
        </a:ln>
      </dgm:spPr>
      <dgm:t>
        <a:bodyPr/>
        <a:lstStyle/>
        <a:p>
          <a:r>
            <a:rPr lang="en-US" sz="1600" dirty="0"/>
            <a:t>Reasonable investment </a:t>
          </a:r>
          <a:r>
            <a:rPr lang="en-US" sz="1600" dirty="0" smtClean="0"/>
            <a:t>costs</a:t>
          </a:r>
          <a:endParaRPr lang="en-US" sz="1600" dirty="0"/>
        </a:p>
      </dgm:t>
    </dgm:pt>
    <dgm:pt modelId="{35433216-FA18-48E1-B460-E1A96A9DB028}" type="parTrans" cxnId="{69916401-9A24-4297-B775-F0E17DEA70E9}">
      <dgm:prSet/>
      <dgm:spPr/>
      <dgm:t>
        <a:bodyPr/>
        <a:lstStyle/>
        <a:p>
          <a:endParaRPr lang="en-US"/>
        </a:p>
      </dgm:t>
    </dgm:pt>
    <dgm:pt modelId="{D9269C2D-C347-4688-86F5-CFD50A78B505}" type="sibTrans" cxnId="{69916401-9A24-4297-B775-F0E17DEA70E9}">
      <dgm:prSet/>
      <dgm:spPr/>
      <dgm:t>
        <a:bodyPr/>
        <a:lstStyle/>
        <a:p>
          <a:endParaRPr lang="en-US"/>
        </a:p>
      </dgm:t>
    </dgm:pt>
    <dgm:pt modelId="{6806ED29-F097-4D63-AAE8-088ACB01F58B}">
      <dgm:prSet phldrT="[Text]" custT="1"/>
      <dgm:spPr>
        <a:solidFill>
          <a:schemeClr val="bg1"/>
        </a:solidFill>
        <a:ln>
          <a:solidFill>
            <a:schemeClr val="accent2">
              <a:lumMod val="75000"/>
            </a:schemeClr>
          </a:solidFill>
        </a:ln>
      </dgm:spPr>
      <dgm:t>
        <a:bodyPr/>
        <a:lstStyle/>
        <a:p>
          <a:r>
            <a:rPr lang="en-US" sz="1600" dirty="0"/>
            <a:t>Another provision allows a charity to modify a restriction on a small (less than $25,000) and old (more than 20 years old) fund without going to court.</a:t>
          </a:r>
        </a:p>
      </dgm:t>
    </dgm:pt>
    <dgm:pt modelId="{C5BF44C5-8BB3-41B3-A54E-B064CC061C9A}" type="parTrans" cxnId="{205D18B5-D73E-4C33-8952-C64CAAFE86C5}">
      <dgm:prSet/>
      <dgm:spPr/>
      <dgm:t>
        <a:bodyPr/>
        <a:lstStyle/>
        <a:p>
          <a:endParaRPr lang="en-US"/>
        </a:p>
      </dgm:t>
    </dgm:pt>
    <dgm:pt modelId="{01D8948B-30F1-4510-A40D-EF5AD723B623}" type="sibTrans" cxnId="{205D18B5-D73E-4C33-8952-C64CAAFE86C5}">
      <dgm:prSet/>
      <dgm:spPr/>
      <dgm:t>
        <a:bodyPr/>
        <a:lstStyle/>
        <a:p>
          <a:endParaRPr lang="en-US"/>
        </a:p>
      </dgm:t>
    </dgm:pt>
    <dgm:pt modelId="{6C4284E5-E183-4AA7-AEFB-D1B70D89181B}" type="pres">
      <dgm:prSet presAssocID="{87C4F99C-94DE-4632-B258-74F41E91E4C8}" presName="Name0" presStyleCnt="0">
        <dgm:presLayoutVars>
          <dgm:dir/>
          <dgm:resizeHandles val="exact"/>
        </dgm:presLayoutVars>
      </dgm:prSet>
      <dgm:spPr/>
      <dgm:t>
        <a:bodyPr/>
        <a:lstStyle/>
        <a:p>
          <a:endParaRPr lang="en-US"/>
        </a:p>
      </dgm:t>
    </dgm:pt>
    <dgm:pt modelId="{1E388007-5E18-4457-9378-F72254C37EA7}" type="pres">
      <dgm:prSet presAssocID="{4C010CA0-0D61-4A42-80FD-400D445F8E77}" presName="node" presStyleLbl="node1" presStyleIdx="0" presStyleCnt="2" custScaleX="44413" custScaleY="95031" custLinFactNeighborX="16881">
        <dgm:presLayoutVars>
          <dgm:bulletEnabled val="1"/>
        </dgm:presLayoutVars>
      </dgm:prSet>
      <dgm:spPr/>
      <dgm:t>
        <a:bodyPr/>
        <a:lstStyle/>
        <a:p>
          <a:endParaRPr lang="en-US"/>
        </a:p>
      </dgm:t>
    </dgm:pt>
    <dgm:pt modelId="{157A5487-1955-4698-92CD-9D13D6A06C7E}" type="pres">
      <dgm:prSet presAssocID="{9FAFEB06-08E6-4356-BA28-4F1F50F91DD1}" presName="sibTrans" presStyleCnt="0"/>
      <dgm:spPr/>
    </dgm:pt>
    <dgm:pt modelId="{E62BE930-E347-4B1D-A556-488CAAA772BA}" type="pres">
      <dgm:prSet presAssocID="{5D11FD29-B844-4979-A326-9529BBE491CD}" presName="node" presStyleLbl="node1" presStyleIdx="1" presStyleCnt="2" custScaleX="42929" custScaleY="94129" custLinFactNeighborX="5730" custLinFactNeighborY="3391">
        <dgm:presLayoutVars>
          <dgm:bulletEnabled val="1"/>
        </dgm:presLayoutVars>
      </dgm:prSet>
      <dgm:spPr/>
      <dgm:t>
        <a:bodyPr/>
        <a:lstStyle/>
        <a:p>
          <a:endParaRPr lang="en-US"/>
        </a:p>
      </dgm:t>
    </dgm:pt>
  </dgm:ptLst>
  <dgm:cxnLst>
    <dgm:cxn modelId="{9D76C437-633E-471B-AE1E-CB27982E92F1}" type="presOf" srcId="{AC8151CB-CB13-4399-8427-9D2085981FB0}" destId="{1E388007-5E18-4457-9378-F72254C37EA7}" srcOrd="0" destOrd="2" presId="urn:microsoft.com/office/officeart/2005/8/layout/hList6"/>
    <dgm:cxn modelId="{81A4466F-A608-4A21-B1E1-9F99786A03D5}" srcId="{87C4F99C-94DE-4632-B258-74F41E91E4C8}" destId="{5D11FD29-B844-4979-A326-9529BBE491CD}" srcOrd="1" destOrd="0" parTransId="{5168C304-BA4B-4142-AE42-AE015987FA2A}" sibTransId="{D31953DE-4C7B-46B3-A476-5C6BF04FCEF0}"/>
    <dgm:cxn modelId="{6D421102-BD00-4C17-AE39-38CC2F96AF6C}" type="presOf" srcId="{7074961F-6E00-4F42-8F82-2C7C1987CAE7}" destId="{1E388007-5E18-4457-9378-F72254C37EA7}" srcOrd="0" destOrd="1" presId="urn:microsoft.com/office/officeart/2005/8/layout/hList6"/>
    <dgm:cxn modelId="{69916401-9A24-4297-B775-F0E17DEA70E9}" srcId="{4C010CA0-0D61-4A42-80FD-400D445F8E77}" destId="{C03B08A7-BFE1-44B5-B1C4-37C15ED0A554}" srcOrd="2" destOrd="0" parTransId="{35433216-FA18-48E1-B460-E1A96A9DB028}" sibTransId="{D9269C2D-C347-4688-86F5-CFD50A78B505}"/>
    <dgm:cxn modelId="{6BEF0046-16F4-4A3E-8763-C39E8E95B38E}" srcId="{4C010CA0-0D61-4A42-80FD-400D445F8E77}" destId="{7074961F-6E00-4F42-8F82-2C7C1987CAE7}" srcOrd="0" destOrd="0" parTransId="{78687DFC-DBA7-4B0F-AB51-CA36514E4E65}" sibTransId="{91B2E2EA-0284-4233-AE97-E37B99F68737}"/>
    <dgm:cxn modelId="{1E7E4B55-32EC-491B-8601-DE0B54EF4D92}" type="presOf" srcId="{4C010CA0-0D61-4A42-80FD-400D445F8E77}" destId="{1E388007-5E18-4457-9378-F72254C37EA7}" srcOrd="0" destOrd="0" presId="urn:microsoft.com/office/officeart/2005/8/layout/hList6"/>
    <dgm:cxn modelId="{0AE6E0E1-22BE-4154-8442-EF3130725204}" type="presOf" srcId="{5D11FD29-B844-4979-A326-9529BBE491CD}" destId="{E62BE930-E347-4B1D-A556-488CAAA772BA}" srcOrd="0" destOrd="0" presId="urn:microsoft.com/office/officeart/2005/8/layout/hList6"/>
    <dgm:cxn modelId="{205D18B5-D73E-4C33-8952-C64CAAFE86C5}" srcId="{5D11FD29-B844-4979-A326-9529BBE491CD}" destId="{6806ED29-F097-4D63-AAE8-088ACB01F58B}" srcOrd="1" destOrd="0" parTransId="{C5BF44C5-8BB3-41B3-A54E-B064CC061C9A}" sibTransId="{01D8948B-30F1-4510-A40D-EF5AD723B623}"/>
    <dgm:cxn modelId="{6C38485A-7029-4878-BC79-892D1D0E969A}" type="presOf" srcId="{6806ED29-F097-4D63-AAE8-088ACB01F58B}" destId="{E62BE930-E347-4B1D-A556-488CAAA772BA}" srcOrd="0" destOrd="2" presId="urn:microsoft.com/office/officeart/2005/8/layout/hList6"/>
    <dgm:cxn modelId="{8464A7EA-6957-492A-9098-E3B8C9329948}" srcId="{87C4F99C-94DE-4632-B258-74F41E91E4C8}" destId="{4C010CA0-0D61-4A42-80FD-400D445F8E77}" srcOrd="0" destOrd="0" parTransId="{95F0F72B-24B7-42C1-8ED9-36372E4C5607}" sibTransId="{9FAFEB06-08E6-4356-BA28-4F1F50F91DD1}"/>
    <dgm:cxn modelId="{9B902D26-0F4A-4E6B-8A59-8C6A37EE8749}" srcId="{4C010CA0-0D61-4A42-80FD-400D445F8E77}" destId="{AC8151CB-CB13-4399-8427-9D2085981FB0}" srcOrd="1" destOrd="0" parTransId="{2D2B7AEF-BBB1-41FA-B793-475EEA4C12DB}" sibTransId="{5F7046A3-7D0F-4675-B402-BC92BBFA9D2F}"/>
    <dgm:cxn modelId="{1E7035D9-646B-4713-AF59-4423454EB15C}" type="presOf" srcId="{143BCE1E-BFFD-407D-B5BA-019910FB308E}" destId="{E62BE930-E347-4B1D-A556-488CAAA772BA}" srcOrd="0" destOrd="1" presId="urn:microsoft.com/office/officeart/2005/8/layout/hList6"/>
    <dgm:cxn modelId="{4EC6EE7B-D686-4E5D-A77C-1724129FA593}" type="presOf" srcId="{87C4F99C-94DE-4632-B258-74F41E91E4C8}" destId="{6C4284E5-E183-4AA7-AEFB-D1B70D89181B}" srcOrd="0" destOrd="0" presId="urn:microsoft.com/office/officeart/2005/8/layout/hList6"/>
    <dgm:cxn modelId="{6720762A-F76F-4F18-8217-4E7DBCDE38BE}" type="presOf" srcId="{C03B08A7-BFE1-44B5-B1C4-37C15ED0A554}" destId="{1E388007-5E18-4457-9378-F72254C37EA7}" srcOrd="0" destOrd="3" presId="urn:microsoft.com/office/officeart/2005/8/layout/hList6"/>
    <dgm:cxn modelId="{EB48DB0B-F50C-4F71-A8C7-81C87BBD068A}" srcId="{5D11FD29-B844-4979-A326-9529BBE491CD}" destId="{143BCE1E-BFFD-407D-B5BA-019910FB308E}" srcOrd="0" destOrd="0" parTransId="{FB183D25-A366-4CCB-B440-4E633C8FDCFD}" sibTransId="{2FB73852-E78D-4B1C-A502-4CC58C19C208}"/>
    <dgm:cxn modelId="{68BA3832-AA44-484A-BDC5-AE001633F6F4}" type="presParOf" srcId="{6C4284E5-E183-4AA7-AEFB-D1B70D89181B}" destId="{1E388007-5E18-4457-9378-F72254C37EA7}" srcOrd="0" destOrd="0" presId="urn:microsoft.com/office/officeart/2005/8/layout/hList6"/>
    <dgm:cxn modelId="{C1E86DD5-6F39-4A22-B59C-CF70EF0A825F}" type="presParOf" srcId="{6C4284E5-E183-4AA7-AEFB-D1B70D89181B}" destId="{157A5487-1955-4698-92CD-9D13D6A06C7E}" srcOrd="1" destOrd="0" presId="urn:microsoft.com/office/officeart/2005/8/layout/hList6"/>
    <dgm:cxn modelId="{CDFA29BA-0638-4D26-83E9-CF384A77FB3D}" type="presParOf" srcId="{6C4284E5-E183-4AA7-AEFB-D1B70D89181B}" destId="{E62BE930-E347-4B1D-A556-488CAAA772BA}"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7C4F99C-94DE-4632-B258-74F41E91E4C8}" type="doc">
      <dgm:prSet loTypeId="urn:microsoft.com/office/officeart/2005/8/layout/hList6" loCatId="list" qsTypeId="urn:microsoft.com/office/officeart/2005/8/quickstyle/simple1" qsCatId="simple" csTypeId="urn:microsoft.com/office/officeart/2005/8/colors/accent2_1" csCatId="accent2" phldr="1"/>
      <dgm:spPr/>
      <dgm:t>
        <a:bodyPr/>
        <a:lstStyle/>
        <a:p>
          <a:endParaRPr lang="en-US"/>
        </a:p>
      </dgm:t>
    </dgm:pt>
    <dgm:pt modelId="{D1910FF9-9799-436D-8E9B-98007D5CB9C1}">
      <dgm:prSet phldrT="[Text]" custT="1"/>
      <dgm:spPr>
        <a:solidFill>
          <a:schemeClr val="bg1"/>
        </a:solidFill>
      </dgm:spPr>
      <dgm:t>
        <a:bodyPr/>
        <a:lstStyle/>
        <a:p>
          <a:r>
            <a:rPr lang="en-US" sz="1600" b="1" dirty="0"/>
            <a:t>Expenditure Criteria</a:t>
          </a:r>
        </a:p>
      </dgm:t>
    </dgm:pt>
    <dgm:pt modelId="{38759553-9DA1-4580-90D9-947FB3EBFCEF}" type="parTrans" cxnId="{51A9F2E3-8FEE-425C-B30F-DB43C758CEDB}">
      <dgm:prSet/>
      <dgm:spPr/>
      <dgm:t>
        <a:bodyPr/>
        <a:lstStyle/>
        <a:p>
          <a:endParaRPr lang="en-US"/>
        </a:p>
      </dgm:t>
    </dgm:pt>
    <dgm:pt modelId="{E395D75C-F068-4984-9E21-C8FE612CA236}" type="sibTrans" cxnId="{51A9F2E3-8FEE-425C-B30F-DB43C758CEDB}">
      <dgm:prSet/>
      <dgm:spPr/>
      <dgm:t>
        <a:bodyPr/>
        <a:lstStyle/>
        <a:p>
          <a:endParaRPr lang="en-US"/>
        </a:p>
      </dgm:t>
    </dgm:pt>
    <dgm:pt modelId="{B22F1A84-153F-4D6E-A2C3-2B7DD4BC86B0}">
      <dgm:prSet phldrT="[Text]" custT="1"/>
      <dgm:spPr>
        <a:solidFill>
          <a:schemeClr val="bg1"/>
        </a:solidFill>
      </dgm:spPr>
      <dgm:t>
        <a:bodyPr/>
        <a:lstStyle/>
        <a:p>
          <a:r>
            <a:rPr lang="en-US" sz="1600" dirty="0"/>
            <a:t>Duration and preservation of the endowment fund.</a:t>
          </a:r>
        </a:p>
      </dgm:t>
    </dgm:pt>
    <dgm:pt modelId="{90BA9422-747A-4357-B208-E343E98C9009}" type="parTrans" cxnId="{D58B8A0E-5D50-44D6-82C2-A8F52C179633}">
      <dgm:prSet/>
      <dgm:spPr/>
      <dgm:t>
        <a:bodyPr/>
        <a:lstStyle/>
        <a:p>
          <a:endParaRPr lang="en-US"/>
        </a:p>
      </dgm:t>
    </dgm:pt>
    <dgm:pt modelId="{1521A0E4-E3CD-4D70-915F-E799AF65833B}" type="sibTrans" cxnId="{D58B8A0E-5D50-44D6-82C2-A8F52C179633}">
      <dgm:prSet/>
      <dgm:spPr/>
      <dgm:t>
        <a:bodyPr/>
        <a:lstStyle/>
        <a:p>
          <a:endParaRPr lang="en-US"/>
        </a:p>
      </dgm:t>
    </dgm:pt>
    <dgm:pt modelId="{A2DBFEEB-0221-424E-B923-0D68DB4F7E8C}">
      <dgm:prSet custT="1"/>
      <dgm:spPr>
        <a:solidFill>
          <a:schemeClr val="bg1"/>
        </a:solidFill>
      </dgm:spPr>
      <dgm:t>
        <a:bodyPr/>
        <a:lstStyle/>
        <a:p>
          <a:r>
            <a:rPr lang="en-US" sz="1600" dirty="0"/>
            <a:t>The purposes of the institution and the endowment fund.</a:t>
          </a:r>
        </a:p>
      </dgm:t>
    </dgm:pt>
    <dgm:pt modelId="{6CEEBE9B-840C-4698-9E2E-1961EB955CE7}" type="parTrans" cxnId="{219F88D5-F766-436D-B08E-24FD5996D325}">
      <dgm:prSet/>
      <dgm:spPr/>
      <dgm:t>
        <a:bodyPr/>
        <a:lstStyle/>
        <a:p>
          <a:endParaRPr lang="en-US"/>
        </a:p>
      </dgm:t>
    </dgm:pt>
    <dgm:pt modelId="{88DA175F-0E37-4927-90EB-205D42A9CE34}" type="sibTrans" cxnId="{219F88D5-F766-436D-B08E-24FD5996D325}">
      <dgm:prSet/>
      <dgm:spPr/>
      <dgm:t>
        <a:bodyPr/>
        <a:lstStyle/>
        <a:p>
          <a:endParaRPr lang="en-US"/>
        </a:p>
      </dgm:t>
    </dgm:pt>
    <dgm:pt modelId="{2B7A2BC8-1325-435F-B76E-2D7492708816}">
      <dgm:prSet custT="1"/>
      <dgm:spPr>
        <a:solidFill>
          <a:schemeClr val="bg1"/>
        </a:solidFill>
      </dgm:spPr>
      <dgm:t>
        <a:bodyPr/>
        <a:lstStyle/>
        <a:p>
          <a:r>
            <a:rPr lang="en-US" sz="1600" dirty="0"/>
            <a:t>The general economic conditions.</a:t>
          </a:r>
        </a:p>
      </dgm:t>
    </dgm:pt>
    <dgm:pt modelId="{EFA8FE23-B22A-44AA-BE6C-731C3F2320FD}" type="parTrans" cxnId="{77C90510-83CD-4278-BC55-7F43BA11B2CE}">
      <dgm:prSet/>
      <dgm:spPr/>
      <dgm:t>
        <a:bodyPr/>
        <a:lstStyle/>
        <a:p>
          <a:endParaRPr lang="en-US"/>
        </a:p>
      </dgm:t>
    </dgm:pt>
    <dgm:pt modelId="{062999F9-254C-42E4-8CC4-FB83E0AF23D7}" type="sibTrans" cxnId="{77C90510-83CD-4278-BC55-7F43BA11B2CE}">
      <dgm:prSet/>
      <dgm:spPr/>
      <dgm:t>
        <a:bodyPr/>
        <a:lstStyle/>
        <a:p>
          <a:endParaRPr lang="en-US"/>
        </a:p>
      </dgm:t>
    </dgm:pt>
    <dgm:pt modelId="{FEDF96FB-E454-487E-8689-D14277E6D7A4}">
      <dgm:prSet custT="1"/>
      <dgm:spPr>
        <a:solidFill>
          <a:schemeClr val="bg1"/>
        </a:solidFill>
      </dgm:spPr>
      <dgm:t>
        <a:bodyPr/>
        <a:lstStyle/>
        <a:p>
          <a:r>
            <a:rPr lang="en-US" sz="1600" dirty="0"/>
            <a:t>The effect of inflation or deflation.</a:t>
          </a:r>
        </a:p>
      </dgm:t>
    </dgm:pt>
    <dgm:pt modelId="{7E5E6FA1-FDC3-4E58-A5D1-A3CAC4ADC2B6}" type="parTrans" cxnId="{1F26AB7C-9A82-4D00-9C85-889669C3A377}">
      <dgm:prSet/>
      <dgm:spPr/>
      <dgm:t>
        <a:bodyPr/>
        <a:lstStyle/>
        <a:p>
          <a:endParaRPr lang="en-US"/>
        </a:p>
      </dgm:t>
    </dgm:pt>
    <dgm:pt modelId="{33352203-E65A-4275-BA81-225753B0989C}" type="sibTrans" cxnId="{1F26AB7C-9A82-4D00-9C85-889669C3A377}">
      <dgm:prSet/>
      <dgm:spPr/>
      <dgm:t>
        <a:bodyPr/>
        <a:lstStyle/>
        <a:p>
          <a:endParaRPr lang="en-US"/>
        </a:p>
      </dgm:t>
    </dgm:pt>
    <dgm:pt modelId="{23C3BBB3-78D5-4C0C-B851-544A02665C82}">
      <dgm:prSet custT="1"/>
      <dgm:spPr>
        <a:solidFill>
          <a:schemeClr val="bg1"/>
        </a:solidFill>
      </dgm:spPr>
      <dgm:t>
        <a:bodyPr/>
        <a:lstStyle/>
        <a:p>
          <a:r>
            <a:rPr lang="en-US" sz="1600" dirty="0"/>
            <a:t>The expected total return from income and the appreciation of investments.</a:t>
          </a:r>
        </a:p>
      </dgm:t>
    </dgm:pt>
    <dgm:pt modelId="{71854A87-2602-4FEC-9168-22D15AD36029}" type="parTrans" cxnId="{F364328E-2140-4276-9DF6-C741502ACC8F}">
      <dgm:prSet/>
      <dgm:spPr/>
      <dgm:t>
        <a:bodyPr/>
        <a:lstStyle/>
        <a:p>
          <a:endParaRPr lang="en-US"/>
        </a:p>
      </dgm:t>
    </dgm:pt>
    <dgm:pt modelId="{7A0DA640-B1F0-41BD-A782-001724A506E4}" type="sibTrans" cxnId="{F364328E-2140-4276-9DF6-C741502ACC8F}">
      <dgm:prSet/>
      <dgm:spPr/>
      <dgm:t>
        <a:bodyPr/>
        <a:lstStyle/>
        <a:p>
          <a:endParaRPr lang="en-US"/>
        </a:p>
      </dgm:t>
    </dgm:pt>
    <dgm:pt modelId="{945B8EAC-DBD8-4155-8184-34FB9CD0E6C1}">
      <dgm:prSet custT="1"/>
      <dgm:spPr>
        <a:solidFill>
          <a:schemeClr val="bg1"/>
        </a:solidFill>
      </dgm:spPr>
      <dgm:t>
        <a:bodyPr/>
        <a:lstStyle/>
        <a:p>
          <a:r>
            <a:rPr lang="en-US" sz="1600" dirty="0"/>
            <a:t>Other resources of the NFP.</a:t>
          </a:r>
        </a:p>
      </dgm:t>
    </dgm:pt>
    <dgm:pt modelId="{6B4207C7-6DCD-4A15-A9C5-4AFC70C684C0}" type="parTrans" cxnId="{6DB760B9-029B-46F5-AD82-3F64A2BC5503}">
      <dgm:prSet/>
      <dgm:spPr/>
      <dgm:t>
        <a:bodyPr/>
        <a:lstStyle/>
        <a:p>
          <a:endParaRPr lang="en-US"/>
        </a:p>
      </dgm:t>
    </dgm:pt>
    <dgm:pt modelId="{780ACDF0-BFF6-497C-9621-FE316DB4F344}" type="sibTrans" cxnId="{6DB760B9-029B-46F5-AD82-3F64A2BC5503}">
      <dgm:prSet/>
      <dgm:spPr/>
      <dgm:t>
        <a:bodyPr/>
        <a:lstStyle/>
        <a:p>
          <a:endParaRPr lang="en-US"/>
        </a:p>
      </dgm:t>
    </dgm:pt>
    <dgm:pt modelId="{D4B75769-AEF3-4D1C-A08B-FB2C19073436}">
      <dgm:prSet custT="1"/>
      <dgm:spPr>
        <a:solidFill>
          <a:schemeClr val="bg1"/>
        </a:solidFill>
      </dgm:spPr>
      <dgm:t>
        <a:bodyPr/>
        <a:lstStyle/>
        <a:p>
          <a:r>
            <a:rPr lang="en-US" sz="1600" dirty="0"/>
            <a:t>The investment policy of the institution.</a:t>
          </a:r>
        </a:p>
      </dgm:t>
    </dgm:pt>
    <dgm:pt modelId="{6868A65E-A67C-43EC-B91A-EA200B770409}" type="parTrans" cxnId="{6E55B3CD-590F-4BCC-8CAC-4817B6CBD60E}">
      <dgm:prSet/>
      <dgm:spPr/>
      <dgm:t>
        <a:bodyPr/>
        <a:lstStyle/>
        <a:p>
          <a:endParaRPr lang="en-US"/>
        </a:p>
      </dgm:t>
    </dgm:pt>
    <dgm:pt modelId="{DFC43269-0AFE-440A-BAC5-68A88F9E4752}" type="sibTrans" cxnId="{6E55B3CD-590F-4BCC-8CAC-4817B6CBD60E}">
      <dgm:prSet/>
      <dgm:spPr/>
      <dgm:t>
        <a:bodyPr/>
        <a:lstStyle/>
        <a:p>
          <a:endParaRPr lang="en-US"/>
        </a:p>
      </dgm:t>
    </dgm:pt>
    <dgm:pt modelId="{6C4284E5-E183-4AA7-AEFB-D1B70D89181B}" type="pres">
      <dgm:prSet presAssocID="{87C4F99C-94DE-4632-B258-74F41E91E4C8}" presName="Name0" presStyleCnt="0">
        <dgm:presLayoutVars>
          <dgm:dir/>
          <dgm:resizeHandles val="exact"/>
        </dgm:presLayoutVars>
      </dgm:prSet>
      <dgm:spPr/>
      <dgm:t>
        <a:bodyPr/>
        <a:lstStyle/>
        <a:p>
          <a:endParaRPr lang="en-US"/>
        </a:p>
      </dgm:t>
    </dgm:pt>
    <dgm:pt modelId="{68595F45-1B18-4130-93E0-15F7C1ECDABA}" type="pres">
      <dgm:prSet presAssocID="{D1910FF9-9799-436D-8E9B-98007D5CB9C1}" presName="node" presStyleLbl="node1" presStyleIdx="0" presStyleCnt="1" custScaleX="122856">
        <dgm:presLayoutVars>
          <dgm:bulletEnabled val="1"/>
        </dgm:presLayoutVars>
      </dgm:prSet>
      <dgm:spPr/>
      <dgm:t>
        <a:bodyPr/>
        <a:lstStyle/>
        <a:p>
          <a:endParaRPr lang="en-US"/>
        </a:p>
      </dgm:t>
    </dgm:pt>
  </dgm:ptLst>
  <dgm:cxnLst>
    <dgm:cxn modelId="{64017F02-3E23-4BD5-B0A9-A3301619CABB}" type="presOf" srcId="{B22F1A84-153F-4D6E-A2C3-2B7DD4BC86B0}" destId="{68595F45-1B18-4130-93E0-15F7C1ECDABA}" srcOrd="0" destOrd="1" presId="urn:microsoft.com/office/officeart/2005/8/layout/hList6"/>
    <dgm:cxn modelId="{77C90510-83CD-4278-BC55-7F43BA11B2CE}" srcId="{D1910FF9-9799-436D-8E9B-98007D5CB9C1}" destId="{2B7A2BC8-1325-435F-B76E-2D7492708816}" srcOrd="2" destOrd="0" parTransId="{EFA8FE23-B22A-44AA-BE6C-731C3F2320FD}" sibTransId="{062999F9-254C-42E4-8CC4-FB83E0AF23D7}"/>
    <dgm:cxn modelId="{F364328E-2140-4276-9DF6-C741502ACC8F}" srcId="{D1910FF9-9799-436D-8E9B-98007D5CB9C1}" destId="{23C3BBB3-78D5-4C0C-B851-544A02665C82}" srcOrd="4" destOrd="0" parTransId="{71854A87-2602-4FEC-9168-22D15AD36029}" sibTransId="{7A0DA640-B1F0-41BD-A782-001724A506E4}"/>
    <dgm:cxn modelId="{B40CF9A3-3F85-452C-91CD-5457AA8A859C}" type="presOf" srcId="{FEDF96FB-E454-487E-8689-D14277E6D7A4}" destId="{68595F45-1B18-4130-93E0-15F7C1ECDABA}" srcOrd="0" destOrd="4" presId="urn:microsoft.com/office/officeart/2005/8/layout/hList6"/>
    <dgm:cxn modelId="{37901413-8DCB-4016-9FD6-FAD021CC21FC}" type="presOf" srcId="{87C4F99C-94DE-4632-B258-74F41E91E4C8}" destId="{6C4284E5-E183-4AA7-AEFB-D1B70D89181B}" srcOrd="0" destOrd="0" presId="urn:microsoft.com/office/officeart/2005/8/layout/hList6"/>
    <dgm:cxn modelId="{758524D1-51AD-4031-9B8D-A2DAE501B9A6}" type="presOf" srcId="{A2DBFEEB-0221-424E-B923-0D68DB4F7E8C}" destId="{68595F45-1B18-4130-93E0-15F7C1ECDABA}" srcOrd="0" destOrd="2" presId="urn:microsoft.com/office/officeart/2005/8/layout/hList6"/>
    <dgm:cxn modelId="{6E55B3CD-590F-4BCC-8CAC-4817B6CBD60E}" srcId="{D1910FF9-9799-436D-8E9B-98007D5CB9C1}" destId="{D4B75769-AEF3-4D1C-A08B-FB2C19073436}" srcOrd="6" destOrd="0" parTransId="{6868A65E-A67C-43EC-B91A-EA200B770409}" sibTransId="{DFC43269-0AFE-440A-BAC5-68A88F9E4752}"/>
    <dgm:cxn modelId="{C9DE0B5F-024F-4CC7-9C11-3EF50EF81AE4}" type="presOf" srcId="{D1910FF9-9799-436D-8E9B-98007D5CB9C1}" destId="{68595F45-1B18-4130-93E0-15F7C1ECDABA}" srcOrd="0" destOrd="0" presId="urn:microsoft.com/office/officeart/2005/8/layout/hList6"/>
    <dgm:cxn modelId="{D58B8A0E-5D50-44D6-82C2-A8F52C179633}" srcId="{D1910FF9-9799-436D-8E9B-98007D5CB9C1}" destId="{B22F1A84-153F-4D6E-A2C3-2B7DD4BC86B0}" srcOrd="0" destOrd="0" parTransId="{90BA9422-747A-4357-B208-E343E98C9009}" sibTransId="{1521A0E4-E3CD-4D70-915F-E799AF65833B}"/>
    <dgm:cxn modelId="{B53EF086-84A6-43EA-A2E5-01C14A14419D}" type="presOf" srcId="{D4B75769-AEF3-4D1C-A08B-FB2C19073436}" destId="{68595F45-1B18-4130-93E0-15F7C1ECDABA}" srcOrd="0" destOrd="7" presId="urn:microsoft.com/office/officeart/2005/8/layout/hList6"/>
    <dgm:cxn modelId="{B6F9CA60-6817-4900-9C98-97F1C0866DCF}" type="presOf" srcId="{945B8EAC-DBD8-4155-8184-34FB9CD0E6C1}" destId="{68595F45-1B18-4130-93E0-15F7C1ECDABA}" srcOrd="0" destOrd="6" presId="urn:microsoft.com/office/officeart/2005/8/layout/hList6"/>
    <dgm:cxn modelId="{51A9F2E3-8FEE-425C-B30F-DB43C758CEDB}" srcId="{87C4F99C-94DE-4632-B258-74F41E91E4C8}" destId="{D1910FF9-9799-436D-8E9B-98007D5CB9C1}" srcOrd="0" destOrd="0" parTransId="{38759553-9DA1-4580-90D9-947FB3EBFCEF}" sibTransId="{E395D75C-F068-4984-9E21-C8FE612CA236}"/>
    <dgm:cxn modelId="{B117EF3A-A0C7-41DF-8E37-B856A00E0CC6}" type="presOf" srcId="{2B7A2BC8-1325-435F-B76E-2D7492708816}" destId="{68595F45-1B18-4130-93E0-15F7C1ECDABA}" srcOrd="0" destOrd="3" presId="urn:microsoft.com/office/officeart/2005/8/layout/hList6"/>
    <dgm:cxn modelId="{219F88D5-F766-436D-B08E-24FD5996D325}" srcId="{D1910FF9-9799-436D-8E9B-98007D5CB9C1}" destId="{A2DBFEEB-0221-424E-B923-0D68DB4F7E8C}" srcOrd="1" destOrd="0" parTransId="{6CEEBE9B-840C-4698-9E2E-1961EB955CE7}" sibTransId="{88DA175F-0E37-4927-90EB-205D42A9CE34}"/>
    <dgm:cxn modelId="{6DB760B9-029B-46F5-AD82-3F64A2BC5503}" srcId="{D1910FF9-9799-436D-8E9B-98007D5CB9C1}" destId="{945B8EAC-DBD8-4155-8184-34FB9CD0E6C1}" srcOrd="5" destOrd="0" parTransId="{6B4207C7-6DCD-4A15-A9C5-4AFC70C684C0}" sibTransId="{780ACDF0-BFF6-497C-9621-FE316DB4F344}"/>
    <dgm:cxn modelId="{C3383EE1-BBCD-4954-88D9-32CCFFC9F4AC}" type="presOf" srcId="{23C3BBB3-78D5-4C0C-B851-544A02665C82}" destId="{68595F45-1B18-4130-93E0-15F7C1ECDABA}" srcOrd="0" destOrd="5" presId="urn:microsoft.com/office/officeart/2005/8/layout/hList6"/>
    <dgm:cxn modelId="{1F26AB7C-9A82-4D00-9C85-889669C3A377}" srcId="{D1910FF9-9799-436D-8E9B-98007D5CB9C1}" destId="{FEDF96FB-E454-487E-8689-D14277E6D7A4}" srcOrd="3" destOrd="0" parTransId="{7E5E6FA1-FDC3-4E58-A5D1-A3CAC4ADC2B6}" sibTransId="{33352203-E65A-4275-BA81-225753B0989C}"/>
    <dgm:cxn modelId="{EC5C6ED7-3359-4FBD-A13E-40DC2616855B}" type="presParOf" srcId="{6C4284E5-E183-4AA7-AEFB-D1B70D89181B}" destId="{68595F45-1B18-4130-93E0-15F7C1ECDABA}"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7CC8AB-7DD5-4BEA-B92E-8C17DD0533F6}" type="doc">
      <dgm:prSet loTypeId="urn:microsoft.com/office/officeart/2009/layout/ReverseList" loCatId="relationship" qsTypeId="urn:microsoft.com/office/officeart/2005/8/quickstyle/simple1" qsCatId="simple" csTypeId="urn:microsoft.com/office/officeart/2005/8/colors/accent6_3" csCatId="accent6" phldr="1"/>
      <dgm:spPr/>
      <dgm:t>
        <a:bodyPr/>
        <a:lstStyle/>
        <a:p>
          <a:endParaRPr lang="en-US"/>
        </a:p>
      </dgm:t>
    </dgm:pt>
    <dgm:pt modelId="{03CD0897-6E39-46CE-AFBC-373FAF395701}">
      <dgm:prSet phldrT="[Text]"/>
      <dgm:spPr/>
      <dgm:t>
        <a:bodyPr/>
        <a:lstStyle/>
        <a:p>
          <a:r>
            <a:rPr lang="en-US" dirty="0"/>
            <a:t>GASB</a:t>
          </a:r>
        </a:p>
      </dgm:t>
    </dgm:pt>
    <dgm:pt modelId="{B97B9889-C0B1-4079-ABBD-FFE4617C9EE8}" type="parTrans" cxnId="{1FD85B7E-5820-410B-A6C8-21E80911C1D8}">
      <dgm:prSet/>
      <dgm:spPr/>
      <dgm:t>
        <a:bodyPr/>
        <a:lstStyle/>
        <a:p>
          <a:endParaRPr lang="en-US"/>
        </a:p>
      </dgm:t>
    </dgm:pt>
    <dgm:pt modelId="{4395CA79-7496-4C7D-886C-30A5393CEB90}" type="sibTrans" cxnId="{1FD85B7E-5820-410B-A6C8-21E80911C1D8}">
      <dgm:prSet/>
      <dgm:spPr/>
      <dgm:t>
        <a:bodyPr/>
        <a:lstStyle/>
        <a:p>
          <a:endParaRPr lang="en-US"/>
        </a:p>
      </dgm:t>
    </dgm:pt>
    <dgm:pt modelId="{0976BF57-5E2A-41FC-8D09-4F137F146C61}">
      <dgm:prSet phldrT="[Text]"/>
      <dgm:spPr/>
      <dgm:t>
        <a:bodyPr/>
        <a:lstStyle/>
        <a:p>
          <a:r>
            <a:rPr lang="en-US" dirty="0"/>
            <a:t>FASB</a:t>
          </a:r>
        </a:p>
      </dgm:t>
    </dgm:pt>
    <dgm:pt modelId="{8B852D3C-D166-4C5E-BF6C-1A9BE39F7B0B}" type="parTrans" cxnId="{FFABD47F-A2E8-41A7-B566-214A3ADD6708}">
      <dgm:prSet/>
      <dgm:spPr/>
      <dgm:t>
        <a:bodyPr/>
        <a:lstStyle/>
        <a:p>
          <a:endParaRPr lang="en-US"/>
        </a:p>
      </dgm:t>
    </dgm:pt>
    <dgm:pt modelId="{03E9738F-55B9-49A3-A5A9-550D27A53FA5}" type="sibTrans" cxnId="{FFABD47F-A2E8-41A7-B566-214A3ADD6708}">
      <dgm:prSet/>
      <dgm:spPr/>
      <dgm:t>
        <a:bodyPr/>
        <a:lstStyle/>
        <a:p>
          <a:endParaRPr lang="en-US"/>
        </a:p>
      </dgm:t>
    </dgm:pt>
    <dgm:pt modelId="{8A36A8E8-078A-4D1D-BE91-0BDB2309944A}">
      <dgm:prSet phldrT="[Text]"/>
      <dgm:spPr/>
      <dgm:t>
        <a:bodyPr/>
        <a:lstStyle/>
        <a:p>
          <a:r>
            <a:rPr lang="en-US" dirty="0"/>
            <a:t>Report as a separate classification, usually below property, </a:t>
          </a:r>
          <a:r>
            <a:rPr lang="en-US" dirty="0" smtClean="0"/>
            <a:t>plant, </a:t>
          </a:r>
          <a:r>
            <a:rPr lang="en-US" dirty="0"/>
            <a:t>and equipment (capital assets).</a:t>
          </a:r>
        </a:p>
      </dgm:t>
    </dgm:pt>
    <dgm:pt modelId="{2AD894CD-9B03-408E-8CA1-9885652ED45A}" type="parTrans" cxnId="{74D41B66-E224-4B1C-810F-238D24E57969}">
      <dgm:prSet/>
      <dgm:spPr/>
      <dgm:t>
        <a:bodyPr/>
        <a:lstStyle/>
        <a:p>
          <a:endParaRPr lang="en-US"/>
        </a:p>
      </dgm:t>
    </dgm:pt>
    <dgm:pt modelId="{351A3A4D-FF01-4EB7-96E9-BE2AF4B7B74C}" type="sibTrans" cxnId="{74D41B66-E224-4B1C-810F-238D24E57969}">
      <dgm:prSet/>
      <dgm:spPr/>
      <dgm:t>
        <a:bodyPr/>
        <a:lstStyle/>
        <a:p>
          <a:endParaRPr lang="en-US"/>
        </a:p>
      </dgm:t>
    </dgm:pt>
    <dgm:pt modelId="{78B9C46F-639D-4C91-B1AE-0380BD64FF5E}">
      <dgm:prSet phldrT="[Text]"/>
      <dgm:spPr/>
      <dgm:t>
        <a:bodyPr/>
        <a:lstStyle/>
        <a:p>
          <a:r>
            <a:rPr lang="en-US" dirty="0"/>
            <a:t>Report as a classification within capital assets.</a:t>
          </a:r>
        </a:p>
      </dgm:t>
    </dgm:pt>
    <dgm:pt modelId="{6CFF782B-4166-4797-AEAB-D2A41D106732}" type="parTrans" cxnId="{EDEB01FF-006B-4F2C-8B8B-7E250A49139B}">
      <dgm:prSet/>
      <dgm:spPr/>
      <dgm:t>
        <a:bodyPr/>
        <a:lstStyle/>
        <a:p>
          <a:endParaRPr lang="en-US"/>
        </a:p>
      </dgm:t>
    </dgm:pt>
    <dgm:pt modelId="{95B56869-EF8F-4D5B-8F09-A4E5ACAE8AEF}" type="sibTrans" cxnId="{EDEB01FF-006B-4F2C-8B8B-7E250A49139B}">
      <dgm:prSet/>
      <dgm:spPr/>
      <dgm:t>
        <a:bodyPr/>
        <a:lstStyle/>
        <a:p>
          <a:endParaRPr lang="en-US"/>
        </a:p>
      </dgm:t>
    </dgm:pt>
    <dgm:pt modelId="{4457D90A-8C96-4BFF-9175-8A2F339D01F5}" type="pres">
      <dgm:prSet presAssocID="{CB7CC8AB-7DD5-4BEA-B92E-8C17DD0533F6}" presName="Name0" presStyleCnt="0">
        <dgm:presLayoutVars>
          <dgm:chMax val="2"/>
          <dgm:chPref val="2"/>
          <dgm:animLvl val="lvl"/>
        </dgm:presLayoutVars>
      </dgm:prSet>
      <dgm:spPr/>
      <dgm:t>
        <a:bodyPr/>
        <a:lstStyle/>
        <a:p>
          <a:endParaRPr lang="en-US"/>
        </a:p>
      </dgm:t>
    </dgm:pt>
    <dgm:pt modelId="{221E8E00-2E34-4769-A50F-E35BC1EE69DC}" type="pres">
      <dgm:prSet presAssocID="{CB7CC8AB-7DD5-4BEA-B92E-8C17DD0533F6}" presName="LeftText" presStyleLbl="revTx" presStyleIdx="0" presStyleCnt="0">
        <dgm:presLayoutVars>
          <dgm:bulletEnabled val="1"/>
        </dgm:presLayoutVars>
      </dgm:prSet>
      <dgm:spPr/>
      <dgm:t>
        <a:bodyPr/>
        <a:lstStyle/>
        <a:p>
          <a:endParaRPr lang="en-US"/>
        </a:p>
      </dgm:t>
    </dgm:pt>
    <dgm:pt modelId="{1A964E58-AA56-4AE9-866A-EA74F9FD2DE0}" type="pres">
      <dgm:prSet presAssocID="{CB7CC8AB-7DD5-4BEA-B92E-8C17DD0533F6}" presName="LeftNode" presStyleLbl="bgImgPlace1" presStyleIdx="0" presStyleCnt="2">
        <dgm:presLayoutVars>
          <dgm:chMax val="2"/>
          <dgm:chPref val="2"/>
        </dgm:presLayoutVars>
      </dgm:prSet>
      <dgm:spPr/>
      <dgm:t>
        <a:bodyPr/>
        <a:lstStyle/>
        <a:p>
          <a:endParaRPr lang="en-US"/>
        </a:p>
      </dgm:t>
    </dgm:pt>
    <dgm:pt modelId="{03BBEF42-0AEF-4D91-8277-9B54DC0CE75E}" type="pres">
      <dgm:prSet presAssocID="{CB7CC8AB-7DD5-4BEA-B92E-8C17DD0533F6}" presName="RightText" presStyleLbl="revTx" presStyleIdx="0" presStyleCnt="0">
        <dgm:presLayoutVars>
          <dgm:bulletEnabled val="1"/>
        </dgm:presLayoutVars>
      </dgm:prSet>
      <dgm:spPr/>
      <dgm:t>
        <a:bodyPr/>
        <a:lstStyle/>
        <a:p>
          <a:endParaRPr lang="en-US"/>
        </a:p>
      </dgm:t>
    </dgm:pt>
    <dgm:pt modelId="{DA7B0E2F-6B01-441E-9C89-DC18B7A1657F}" type="pres">
      <dgm:prSet presAssocID="{CB7CC8AB-7DD5-4BEA-B92E-8C17DD0533F6}" presName="RightNode" presStyleLbl="bgImgPlace1" presStyleIdx="1" presStyleCnt="2">
        <dgm:presLayoutVars>
          <dgm:chMax val="0"/>
          <dgm:chPref val="0"/>
        </dgm:presLayoutVars>
      </dgm:prSet>
      <dgm:spPr/>
      <dgm:t>
        <a:bodyPr/>
        <a:lstStyle/>
        <a:p>
          <a:endParaRPr lang="en-US"/>
        </a:p>
      </dgm:t>
    </dgm:pt>
    <dgm:pt modelId="{B3CCE954-E774-467E-B458-42D3BDBCA01F}" type="pres">
      <dgm:prSet presAssocID="{CB7CC8AB-7DD5-4BEA-B92E-8C17DD0533F6}" presName="TopArrow" presStyleLbl="node1" presStyleIdx="0" presStyleCnt="2"/>
      <dgm:spPr/>
    </dgm:pt>
    <dgm:pt modelId="{9B2B4511-7985-4DA4-A773-19E6B4B21930}" type="pres">
      <dgm:prSet presAssocID="{CB7CC8AB-7DD5-4BEA-B92E-8C17DD0533F6}" presName="BottomArrow" presStyleLbl="node1" presStyleIdx="1" presStyleCnt="2"/>
      <dgm:spPr/>
    </dgm:pt>
  </dgm:ptLst>
  <dgm:cxnLst>
    <dgm:cxn modelId="{1FD85B7E-5820-410B-A6C8-21E80911C1D8}" srcId="{CB7CC8AB-7DD5-4BEA-B92E-8C17DD0533F6}" destId="{03CD0897-6E39-46CE-AFBC-373FAF395701}" srcOrd="0" destOrd="0" parTransId="{B97B9889-C0B1-4079-ABBD-FFE4617C9EE8}" sibTransId="{4395CA79-7496-4C7D-886C-30A5393CEB90}"/>
    <dgm:cxn modelId="{40C6C0C3-3B2B-45AD-B1A1-6A0942DCF1A6}" type="presOf" srcId="{0976BF57-5E2A-41FC-8D09-4F137F146C61}" destId="{03BBEF42-0AEF-4D91-8277-9B54DC0CE75E}" srcOrd="0" destOrd="0" presId="urn:microsoft.com/office/officeart/2009/layout/ReverseList"/>
    <dgm:cxn modelId="{C4852049-DCC0-4283-9A0E-4DBBEDA2D831}" type="presOf" srcId="{CB7CC8AB-7DD5-4BEA-B92E-8C17DD0533F6}" destId="{4457D90A-8C96-4BFF-9175-8A2F339D01F5}" srcOrd="0" destOrd="0" presId="urn:microsoft.com/office/officeart/2009/layout/ReverseList"/>
    <dgm:cxn modelId="{74D41B66-E224-4B1C-810F-238D24E57969}" srcId="{0976BF57-5E2A-41FC-8D09-4F137F146C61}" destId="{8A36A8E8-078A-4D1D-BE91-0BDB2309944A}" srcOrd="0" destOrd="0" parTransId="{2AD894CD-9B03-408E-8CA1-9885652ED45A}" sibTransId="{351A3A4D-FF01-4EB7-96E9-BE2AF4B7B74C}"/>
    <dgm:cxn modelId="{B6226851-78F4-40BC-87C8-02A2574021C9}" type="presOf" srcId="{0976BF57-5E2A-41FC-8D09-4F137F146C61}" destId="{DA7B0E2F-6B01-441E-9C89-DC18B7A1657F}" srcOrd="1" destOrd="0" presId="urn:microsoft.com/office/officeart/2009/layout/ReverseList"/>
    <dgm:cxn modelId="{0A044BEC-EA75-435B-A837-745B639C5B25}" type="presOf" srcId="{8A36A8E8-078A-4D1D-BE91-0BDB2309944A}" destId="{DA7B0E2F-6B01-441E-9C89-DC18B7A1657F}" srcOrd="1" destOrd="1" presId="urn:microsoft.com/office/officeart/2009/layout/ReverseList"/>
    <dgm:cxn modelId="{FFABD47F-A2E8-41A7-B566-214A3ADD6708}" srcId="{CB7CC8AB-7DD5-4BEA-B92E-8C17DD0533F6}" destId="{0976BF57-5E2A-41FC-8D09-4F137F146C61}" srcOrd="1" destOrd="0" parTransId="{8B852D3C-D166-4C5E-BF6C-1A9BE39F7B0B}" sibTransId="{03E9738F-55B9-49A3-A5A9-550D27A53FA5}"/>
    <dgm:cxn modelId="{58136072-0E95-48AE-9DFD-E453586FF88C}" type="presOf" srcId="{03CD0897-6E39-46CE-AFBC-373FAF395701}" destId="{1A964E58-AA56-4AE9-866A-EA74F9FD2DE0}" srcOrd="1" destOrd="0" presId="urn:microsoft.com/office/officeart/2009/layout/ReverseList"/>
    <dgm:cxn modelId="{B979778E-FBFD-4690-9893-0A11BC641A17}" type="presOf" srcId="{78B9C46F-639D-4C91-B1AE-0380BD64FF5E}" destId="{1A964E58-AA56-4AE9-866A-EA74F9FD2DE0}" srcOrd="1" destOrd="1" presId="urn:microsoft.com/office/officeart/2009/layout/ReverseList"/>
    <dgm:cxn modelId="{EDEB01FF-006B-4F2C-8B8B-7E250A49139B}" srcId="{03CD0897-6E39-46CE-AFBC-373FAF395701}" destId="{78B9C46F-639D-4C91-B1AE-0380BD64FF5E}" srcOrd="0" destOrd="0" parTransId="{6CFF782B-4166-4797-AEAB-D2A41D106732}" sibTransId="{95B56869-EF8F-4D5B-8F09-A4E5ACAE8AEF}"/>
    <dgm:cxn modelId="{638F5953-CF0B-4EAE-96CC-EEDA0AC4A2C5}" type="presOf" srcId="{78B9C46F-639D-4C91-B1AE-0380BD64FF5E}" destId="{221E8E00-2E34-4769-A50F-E35BC1EE69DC}" srcOrd="0" destOrd="1" presId="urn:microsoft.com/office/officeart/2009/layout/ReverseList"/>
    <dgm:cxn modelId="{99539A4C-A4F9-4079-82FB-32FB1B71811D}" type="presOf" srcId="{8A36A8E8-078A-4D1D-BE91-0BDB2309944A}" destId="{03BBEF42-0AEF-4D91-8277-9B54DC0CE75E}" srcOrd="0" destOrd="1" presId="urn:microsoft.com/office/officeart/2009/layout/ReverseList"/>
    <dgm:cxn modelId="{07D26F24-2065-4B6B-B20F-78101B293190}" type="presOf" srcId="{03CD0897-6E39-46CE-AFBC-373FAF395701}" destId="{221E8E00-2E34-4769-A50F-E35BC1EE69DC}" srcOrd="0" destOrd="0" presId="urn:microsoft.com/office/officeart/2009/layout/ReverseList"/>
    <dgm:cxn modelId="{BF306152-840F-4964-BD91-9B405C5F2B30}" type="presParOf" srcId="{4457D90A-8C96-4BFF-9175-8A2F339D01F5}" destId="{221E8E00-2E34-4769-A50F-E35BC1EE69DC}" srcOrd="0" destOrd="0" presId="urn:microsoft.com/office/officeart/2009/layout/ReverseList"/>
    <dgm:cxn modelId="{7D92FD98-AF21-4F05-91FE-01ED968FC46F}" type="presParOf" srcId="{4457D90A-8C96-4BFF-9175-8A2F339D01F5}" destId="{1A964E58-AA56-4AE9-866A-EA74F9FD2DE0}" srcOrd="1" destOrd="0" presId="urn:microsoft.com/office/officeart/2009/layout/ReverseList"/>
    <dgm:cxn modelId="{F31EB416-64BE-4C92-9F60-2EF3957D9F51}" type="presParOf" srcId="{4457D90A-8C96-4BFF-9175-8A2F339D01F5}" destId="{03BBEF42-0AEF-4D91-8277-9B54DC0CE75E}" srcOrd="2" destOrd="0" presId="urn:microsoft.com/office/officeart/2009/layout/ReverseList"/>
    <dgm:cxn modelId="{42BBD87E-0E74-4A7D-9AEF-B60E96905746}" type="presParOf" srcId="{4457D90A-8C96-4BFF-9175-8A2F339D01F5}" destId="{DA7B0E2F-6B01-441E-9C89-DC18B7A1657F}" srcOrd="3" destOrd="0" presId="urn:microsoft.com/office/officeart/2009/layout/ReverseList"/>
    <dgm:cxn modelId="{BC78EA03-8015-4AB4-8E3D-F4F9CA2732D8}" type="presParOf" srcId="{4457D90A-8C96-4BFF-9175-8A2F339D01F5}" destId="{B3CCE954-E774-467E-B458-42D3BDBCA01F}" srcOrd="4" destOrd="0" presId="urn:microsoft.com/office/officeart/2009/layout/ReverseList"/>
    <dgm:cxn modelId="{C924BACE-157E-40E3-9916-7599056AF252}" type="presParOf" srcId="{4457D90A-8C96-4BFF-9175-8A2F339D01F5}" destId="{9B2B4511-7985-4DA4-A773-19E6B4B21930}"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7CC8AB-7DD5-4BEA-B92E-8C17DD0533F6}" type="doc">
      <dgm:prSet loTypeId="urn:microsoft.com/office/officeart/2009/layout/ReverseList" loCatId="relationship" qsTypeId="urn:microsoft.com/office/officeart/2005/8/quickstyle/simple1" qsCatId="simple" csTypeId="urn:microsoft.com/office/officeart/2005/8/colors/colorful4" csCatId="colorful" phldr="1"/>
      <dgm:spPr/>
      <dgm:t>
        <a:bodyPr/>
        <a:lstStyle/>
        <a:p>
          <a:endParaRPr lang="en-US"/>
        </a:p>
      </dgm:t>
    </dgm:pt>
    <dgm:pt modelId="{03CD0897-6E39-46CE-AFBC-373FAF395701}">
      <dgm:prSet phldrT="[Text]" custT="1"/>
      <dgm:spPr>
        <a:solidFill>
          <a:schemeClr val="accent5">
            <a:lumMod val="75000"/>
          </a:schemeClr>
        </a:solidFill>
      </dgm:spPr>
      <dgm:t>
        <a:bodyPr/>
        <a:lstStyle/>
        <a:p>
          <a:r>
            <a:rPr lang="en-US" sz="2000" dirty="0"/>
            <a:t>GASB</a:t>
          </a:r>
        </a:p>
      </dgm:t>
    </dgm:pt>
    <dgm:pt modelId="{B97B9889-C0B1-4079-ABBD-FFE4617C9EE8}" type="parTrans" cxnId="{1FD85B7E-5820-410B-A6C8-21E80911C1D8}">
      <dgm:prSet/>
      <dgm:spPr/>
      <dgm:t>
        <a:bodyPr/>
        <a:lstStyle/>
        <a:p>
          <a:endParaRPr lang="en-US"/>
        </a:p>
      </dgm:t>
    </dgm:pt>
    <dgm:pt modelId="{4395CA79-7496-4C7D-886C-30A5393CEB90}" type="sibTrans" cxnId="{1FD85B7E-5820-410B-A6C8-21E80911C1D8}">
      <dgm:prSet/>
      <dgm:spPr/>
      <dgm:t>
        <a:bodyPr/>
        <a:lstStyle/>
        <a:p>
          <a:endParaRPr lang="en-US"/>
        </a:p>
      </dgm:t>
    </dgm:pt>
    <dgm:pt modelId="{0976BF57-5E2A-41FC-8D09-4F137F146C61}">
      <dgm:prSet phldrT="[Text]" custT="1"/>
      <dgm:spPr>
        <a:solidFill>
          <a:schemeClr val="accent1"/>
        </a:solidFill>
      </dgm:spPr>
      <dgm:t>
        <a:bodyPr/>
        <a:lstStyle/>
        <a:p>
          <a:r>
            <a:rPr lang="en-US" sz="2000" dirty="0"/>
            <a:t>FASB</a:t>
          </a:r>
        </a:p>
      </dgm:t>
    </dgm:pt>
    <dgm:pt modelId="{8B852D3C-D166-4C5E-BF6C-1A9BE39F7B0B}" type="parTrans" cxnId="{FFABD47F-A2E8-41A7-B566-214A3ADD6708}">
      <dgm:prSet/>
      <dgm:spPr/>
      <dgm:t>
        <a:bodyPr/>
        <a:lstStyle/>
        <a:p>
          <a:endParaRPr lang="en-US"/>
        </a:p>
      </dgm:t>
    </dgm:pt>
    <dgm:pt modelId="{03E9738F-55B9-49A3-A5A9-550D27A53FA5}" type="sibTrans" cxnId="{FFABD47F-A2E8-41A7-B566-214A3ADD6708}">
      <dgm:prSet/>
      <dgm:spPr/>
      <dgm:t>
        <a:bodyPr/>
        <a:lstStyle/>
        <a:p>
          <a:endParaRPr lang="en-US"/>
        </a:p>
      </dgm:t>
    </dgm:pt>
    <dgm:pt modelId="{8A36A8E8-078A-4D1D-BE91-0BDB2309944A}">
      <dgm:prSet phldrT="[Text]" custT="1"/>
      <dgm:spPr>
        <a:solidFill>
          <a:schemeClr val="accent1"/>
        </a:solidFill>
      </dgm:spPr>
      <dgm:t>
        <a:bodyPr/>
        <a:lstStyle/>
        <a:p>
          <a:r>
            <a:rPr lang="en-US" sz="1600" dirty="0"/>
            <a:t>No separate classification for infrastructure.</a:t>
          </a:r>
        </a:p>
      </dgm:t>
    </dgm:pt>
    <dgm:pt modelId="{2AD894CD-9B03-408E-8CA1-9885652ED45A}" type="parTrans" cxnId="{74D41B66-E224-4B1C-810F-238D24E57969}">
      <dgm:prSet/>
      <dgm:spPr/>
      <dgm:t>
        <a:bodyPr/>
        <a:lstStyle/>
        <a:p>
          <a:endParaRPr lang="en-US"/>
        </a:p>
      </dgm:t>
    </dgm:pt>
    <dgm:pt modelId="{351A3A4D-FF01-4EB7-96E9-BE2AF4B7B74C}" type="sibTrans" cxnId="{74D41B66-E224-4B1C-810F-238D24E57969}">
      <dgm:prSet/>
      <dgm:spPr/>
      <dgm:t>
        <a:bodyPr/>
        <a:lstStyle/>
        <a:p>
          <a:endParaRPr lang="en-US"/>
        </a:p>
      </dgm:t>
    </dgm:pt>
    <dgm:pt modelId="{78B9C46F-639D-4C91-B1AE-0380BD64FF5E}">
      <dgm:prSet phldrT="[Text]" custT="1"/>
      <dgm:spPr>
        <a:solidFill>
          <a:schemeClr val="accent5">
            <a:lumMod val="75000"/>
          </a:schemeClr>
        </a:solidFill>
      </dgm:spPr>
      <dgm:t>
        <a:bodyPr/>
        <a:lstStyle/>
        <a:p>
          <a:r>
            <a:rPr lang="en-US" sz="1600" dirty="0"/>
            <a:t>Infrastructure is reported as a separate classification.</a:t>
          </a:r>
        </a:p>
      </dgm:t>
    </dgm:pt>
    <dgm:pt modelId="{6CFF782B-4166-4797-AEAB-D2A41D106732}" type="parTrans" cxnId="{EDEB01FF-006B-4F2C-8B8B-7E250A49139B}">
      <dgm:prSet/>
      <dgm:spPr/>
      <dgm:t>
        <a:bodyPr/>
        <a:lstStyle/>
        <a:p>
          <a:endParaRPr lang="en-US"/>
        </a:p>
      </dgm:t>
    </dgm:pt>
    <dgm:pt modelId="{95B56869-EF8F-4D5B-8F09-A4E5ACAE8AEF}" type="sibTrans" cxnId="{EDEB01FF-006B-4F2C-8B8B-7E250A49139B}">
      <dgm:prSet/>
      <dgm:spPr/>
      <dgm:t>
        <a:bodyPr/>
        <a:lstStyle/>
        <a:p>
          <a:endParaRPr lang="en-US"/>
        </a:p>
      </dgm:t>
    </dgm:pt>
    <dgm:pt modelId="{AE3ED6BC-9DAD-467F-9F2B-B038BE915E48}">
      <dgm:prSet phldrT="[Text]" custT="1"/>
      <dgm:spPr>
        <a:solidFill>
          <a:schemeClr val="accent1"/>
        </a:solidFill>
      </dgm:spPr>
      <dgm:t>
        <a:bodyPr/>
        <a:lstStyle/>
        <a:p>
          <a:r>
            <a:rPr lang="en-US" sz="1600" dirty="0"/>
            <a:t>Assets similar to infrastructure could be reported as land improvements.</a:t>
          </a:r>
        </a:p>
      </dgm:t>
    </dgm:pt>
    <dgm:pt modelId="{31235FCB-11A5-4508-8FD9-2AE50ECAE264}" type="parTrans" cxnId="{D91697D7-75CB-4049-9859-563C1539D835}">
      <dgm:prSet/>
      <dgm:spPr/>
      <dgm:t>
        <a:bodyPr/>
        <a:lstStyle/>
        <a:p>
          <a:endParaRPr lang="en-US"/>
        </a:p>
      </dgm:t>
    </dgm:pt>
    <dgm:pt modelId="{C4CB685E-66F5-4979-AC5F-E0CC761ECFBA}" type="sibTrans" cxnId="{D91697D7-75CB-4049-9859-563C1539D835}">
      <dgm:prSet/>
      <dgm:spPr/>
      <dgm:t>
        <a:bodyPr/>
        <a:lstStyle/>
        <a:p>
          <a:endParaRPr lang="en-US"/>
        </a:p>
      </dgm:t>
    </dgm:pt>
    <dgm:pt modelId="{17ABAE86-D945-4A5A-BAB8-3C9D844B5C73}">
      <dgm:prSet phldrT="[Text]" custT="1"/>
      <dgm:spPr>
        <a:solidFill>
          <a:schemeClr val="accent5">
            <a:lumMod val="75000"/>
          </a:schemeClr>
        </a:solidFill>
      </dgm:spPr>
      <dgm:t>
        <a:bodyPr/>
        <a:lstStyle/>
        <a:p>
          <a:r>
            <a:rPr lang="en-US" sz="1600" dirty="0"/>
            <a:t>Modified approach (CH 5) may be used to report at reporting dates after acquisition.</a:t>
          </a:r>
        </a:p>
      </dgm:t>
    </dgm:pt>
    <dgm:pt modelId="{CE56C785-AA42-41DE-A66C-8BCF143EA64E}" type="parTrans" cxnId="{1DE2D39A-153F-4075-9193-6C3463D9C724}">
      <dgm:prSet/>
      <dgm:spPr/>
      <dgm:t>
        <a:bodyPr/>
        <a:lstStyle/>
        <a:p>
          <a:endParaRPr lang="en-US"/>
        </a:p>
      </dgm:t>
    </dgm:pt>
    <dgm:pt modelId="{45BE0C3B-79F4-4C2F-A55A-AB3C04275663}" type="sibTrans" cxnId="{1DE2D39A-153F-4075-9193-6C3463D9C724}">
      <dgm:prSet/>
      <dgm:spPr/>
      <dgm:t>
        <a:bodyPr/>
        <a:lstStyle/>
        <a:p>
          <a:endParaRPr lang="en-US"/>
        </a:p>
      </dgm:t>
    </dgm:pt>
    <dgm:pt modelId="{4457D90A-8C96-4BFF-9175-8A2F339D01F5}" type="pres">
      <dgm:prSet presAssocID="{CB7CC8AB-7DD5-4BEA-B92E-8C17DD0533F6}" presName="Name0" presStyleCnt="0">
        <dgm:presLayoutVars>
          <dgm:chMax val="2"/>
          <dgm:chPref val="2"/>
          <dgm:animLvl val="lvl"/>
        </dgm:presLayoutVars>
      </dgm:prSet>
      <dgm:spPr/>
      <dgm:t>
        <a:bodyPr/>
        <a:lstStyle/>
        <a:p>
          <a:endParaRPr lang="en-US"/>
        </a:p>
      </dgm:t>
    </dgm:pt>
    <dgm:pt modelId="{221E8E00-2E34-4769-A50F-E35BC1EE69DC}" type="pres">
      <dgm:prSet presAssocID="{CB7CC8AB-7DD5-4BEA-B92E-8C17DD0533F6}" presName="LeftText" presStyleLbl="revTx" presStyleIdx="0" presStyleCnt="0">
        <dgm:presLayoutVars>
          <dgm:bulletEnabled val="1"/>
        </dgm:presLayoutVars>
      </dgm:prSet>
      <dgm:spPr/>
      <dgm:t>
        <a:bodyPr/>
        <a:lstStyle/>
        <a:p>
          <a:endParaRPr lang="en-US"/>
        </a:p>
      </dgm:t>
    </dgm:pt>
    <dgm:pt modelId="{1A964E58-AA56-4AE9-866A-EA74F9FD2DE0}" type="pres">
      <dgm:prSet presAssocID="{CB7CC8AB-7DD5-4BEA-B92E-8C17DD0533F6}" presName="LeftNode" presStyleLbl="bgImgPlace1" presStyleIdx="0" presStyleCnt="2" custScaleX="126791" custLinFactNeighborX="-8451">
        <dgm:presLayoutVars>
          <dgm:chMax val="2"/>
          <dgm:chPref val="2"/>
        </dgm:presLayoutVars>
      </dgm:prSet>
      <dgm:spPr/>
      <dgm:t>
        <a:bodyPr/>
        <a:lstStyle/>
        <a:p>
          <a:endParaRPr lang="en-US"/>
        </a:p>
      </dgm:t>
    </dgm:pt>
    <dgm:pt modelId="{03BBEF42-0AEF-4D91-8277-9B54DC0CE75E}" type="pres">
      <dgm:prSet presAssocID="{CB7CC8AB-7DD5-4BEA-B92E-8C17DD0533F6}" presName="RightText" presStyleLbl="revTx" presStyleIdx="0" presStyleCnt="0">
        <dgm:presLayoutVars>
          <dgm:bulletEnabled val="1"/>
        </dgm:presLayoutVars>
      </dgm:prSet>
      <dgm:spPr/>
      <dgm:t>
        <a:bodyPr/>
        <a:lstStyle/>
        <a:p>
          <a:endParaRPr lang="en-US"/>
        </a:p>
      </dgm:t>
    </dgm:pt>
    <dgm:pt modelId="{DA7B0E2F-6B01-441E-9C89-DC18B7A1657F}" type="pres">
      <dgm:prSet presAssocID="{CB7CC8AB-7DD5-4BEA-B92E-8C17DD0533F6}" presName="RightNode" presStyleLbl="bgImgPlace1" presStyleIdx="1" presStyleCnt="2" custScaleX="127035" custLinFactNeighborX="16631">
        <dgm:presLayoutVars>
          <dgm:chMax val="0"/>
          <dgm:chPref val="0"/>
        </dgm:presLayoutVars>
      </dgm:prSet>
      <dgm:spPr/>
      <dgm:t>
        <a:bodyPr/>
        <a:lstStyle/>
        <a:p>
          <a:endParaRPr lang="en-US"/>
        </a:p>
      </dgm:t>
    </dgm:pt>
    <dgm:pt modelId="{B3CCE954-E774-467E-B458-42D3BDBCA01F}" type="pres">
      <dgm:prSet presAssocID="{CB7CC8AB-7DD5-4BEA-B92E-8C17DD0533F6}" presName="TopArrow" presStyleLbl="node1" presStyleIdx="0" presStyleCnt="2"/>
      <dgm:spPr>
        <a:solidFill>
          <a:srgbClr val="18696F"/>
        </a:solidFill>
      </dgm:spPr>
      <dgm:t>
        <a:bodyPr/>
        <a:lstStyle/>
        <a:p>
          <a:endParaRPr lang="en-US"/>
        </a:p>
      </dgm:t>
    </dgm:pt>
    <dgm:pt modelId="{9B2B4511-7985-4DA4-A773-19E6B4B21930}" type="pres">
      <dgm:prSet presAssocID="{CB7CC8AB-7DD5-4BEA-B92E-8C17DD0533F6}" presName="BottomArrow" presStyleLbl="node1" presStyleIdx="1" presStyleCnt="2"/>
      <dgm:spPr>
        <a:solidFill>
          <a:schemeClr val="accent1">
            <a:lumMod val="90000"/>
          </a:schemeClr>
        </a:solidFill>
      </dgm:spPr>
      <dgm:t>
        <a:bodyPr/>
        <a:lstStyle/>
        <a:p>
          <a:endParaRPr lang="en-US"/>
        </a:p>
      </dgm:t>
    </dgm:pt>
  </dgm:ptLst>
  <dgm:cxnLst>
    <dgm:cxn modelId="{D91697D7-75CB-4049-9859-563C1539D835}" srcId="{0976BF57-5E2A-41FC-8D09-4F137F146C61}" destId="{AE3ED6BC-9DAD-467F-9F2B-B038BE915E48}" srcOrd="1" destOrd="0" parTransId="{31235FCB-11A5-4508-8FD9-2AE50ECAE264}" sibTransId="{C4CB685E-66F5-4979-AC5F-E0CC761ECFBA}"/>
    <dgm:cxn modelId="{3223D9A8-F4E2-4D41-A644-EFEC94275047}" type="presOf" srcId="{03CD0897-6E39-46CE-AFBC-373FAF395701}" destId="{221E8E00-2E34-4769-A50F-E35BC1EE69DC}" srcOrd="0" destOrd="0" presId="urn:microsoft.com/office/officeart/2009/layout/ReverseList"/>
    <dgm:cxn modelId="{FFABD47F-A2E8-41A7-B566-214A3ADD6708}" srcId="{CB7CC8AB-7DD5-4BEA-B92E-8C17DD0533F6}" destId="{0976BF57-5E2A-41FC-8D09-4F137F146C61}" srcOrd="1" destOrd="0" parTransId="{8B852D3C-D166-4C5E-BF6C-1A9BE39F7B0B}" sibTransId="{03E9738F-55B9-49A3-A5A9-550D27A53FA5}"/>
    <dgm:cxn modelId="{B26245C4-8A18-4D5B-93DE-C0948D782F64}" type="presOf" srcId="{17ABAE86-D945-4A5A-BAB8-3C9D844B5C73}" destId="{221E8E00-2E34-4769-A50F-E35BC1EE69DC}" srcOrd="0" destOrd="2" presId="urn:microsoft.com/office/officeart/2009/layout/ReverseList"/>
    <dgm:cxn modelId="{1FD85B7E-5820-410B-A6C8-21E80911C1D8}" srcId="{CB7CC8AB-7DD5-4BEA-B92E-8C17DD0533F6}" destId="{03CD0897-6E39-46CE-AFBC-373FAF395701}" srcOrd="0" destOrd="0" parTransId="{B97B9889-C0B1-4079-ABBD-FFE4617C9EE8}" sibTransId="{4395CA79-7496-4C7D-886C-30A5393CEB90}"/>
    <dgm:cxn modelId="{392E5E82-003B-46D6-AC60-3C1D2A6AC27D}" type="presOf" srcId="{78B9C46F-639D-4C91-B1AE-0380BD64FF5E}" destId="{1A964E58-AA56-4AE9-866A-EA74F9FD2DE0}" srcOrd="1" destOrd="1" presId="urn:microsoft.com/office/officeart/2009/layout/ReverseList"/>
    <dgm:cxn modelId="{52B16F7C-716B-49EA-98ED-2362A3464941}" type="presOf" srcId="{03CD0897-6E39-46CE-AFBC-373FAF395701}" destId="{1A964E58-AA56-4AE9-866A-EA74F9FD2DE0}" srcOrd="1" destOrd="0" presId="urn:microsoft.com/office/officeart/2009/layout/ReverseList"/>
    <dgm:cxn modelId="{8EE9B5E1-FB73-4D51-818F-2A7D51F89482}" type="presOf" srcId="{AE3ED6BC-9DAD-467F-9F2B-B038BE915E48}" destId="{03BBEF42-0AEF-4D91-8277-9B54DC0CE75E}" srcOrd="0" destOrd="2" presId="urn:microsoft.com/office/officeart/2009/layout/ReverseList"/>
    <dgm:cxn modelId="{BAD6C754-92BC-4D50-A48F-424694477D1C}" type="presOf" srcId="{0976BF57-5E2A-41FC-8D09-4F137F146C61}" destId="{DA7B0E2F-6B01-441E-9C89-DC18B7A1657F}" srcOrd="1" destOrd="0" presId="urn:microsoft.com/office/officeart/2009/layout/ReverseList"/>
    <dgm:cxn modelId="{24FB2E3E-2914-48C1-BF6E-C60C4A103DAB}" type="presOf" srcId="{8A36A8E8-078A-4D1D-BE91-0BDB2309944A}" destId="{DA7B0E2F-6B01-441E-9C89-DC18B7A1657F}" srcOrd="1" destOrd="1" presId="urn:microsoft.com/office/officeart/2009/layout/ReverseList"/>
    <dgm:cxn modelId="{433E8637-2C1A-4932-8317-E2FCFAA53243}" type="presOf" srcId="{78B9C46F-639D-4C91-B1AE-0380BD64FF5E}" destId="{221E8E00-2E34-4769-A50F-E35BC1EE69DC}" srcOrd="0" destOrd="1" presId="urn:microsoft.com/office/officeart/2009/layout/ReverseList"/>
    <dgm:cxn modelId="{EE2B240F-6323-407A-816E-EBDEBA6900B5}" type="presOf" srcId="{AE3ED6BC-9DAD-467F-9F2B-B038BE915E48}" destId="{DA7B0E2F-6B01-441E-9C89-DC18B7A1657F}" srcOrd="1" destOrd="2" presId="urn:microsoft.com/office/officeart/2009/layout/ReverseList"/>
    <dgm:cxn modelId="{74D41B66-E224-4B1C-810F-238D24E57969}" srcId="{0976BF57-5E2A-41FC-8D09-4F137F146C61}" destId="{8A36A8E8-078A-4D1D-BE91-0BDB2309944A}" srcOrd="0" destOrd="0" parTransId="{2AD894CD-9B03-408E-8CA1-9885652ED45A}" sibTransId="{351A3A4D-FF01-4EB7-96E9-BE2AF4B7B74C}"/>
    <dgm:cxn modelId="{099D8388-7B46-4CA5-BE7E-438E31F91D79}" type="presOf" srcId="{CB7CC8AB-7DD5-4BEA-B92E-8C17DD0533F6}" destId="{4457D90A-8C96-4BFF-9175-8A2F339D01F5}" srcOrd="0" destOrd="0" presId="urn:microsoft.com/office/officeart/2009/layout/ReverseList"/>
    <dgm:cxn modelId="{EDEB01FF-006B-4F2C-8B8B-7E250A49139B}" srcId="{03CD0897-6E39-46CE-AFBC-373FAF395701}" destId="{78B9C46F-639D-4C91-B1AE-0380BD64FF5E}" srcOrd="0" destOrd="0" parTransId="{6CFF782B-4166-4797-AEAB-D2A41D106732}" sibTransId="{95B56869-EF8F-4D5B-8F09-A4E5ACAE8AEF}"/>
    <dgm:cxn modelId="{7E31790D-D09D-454F-AD6A-CB2CFEC2E991}" type="presOf" srcId="{17ABAE86-D945-4A5A-BAB8-3C9D844B5C73}" destId="{1A964E58-AA56-4AE9-866A-EA74F9FD2DE0}" srcOrd="1" destOrd="2" presId="urn:microsoft.com/office/officeart/2009/layout/ReverseList"/>
    <dgm:cxn modelId="{F68A3EA9-1796-48BE-AD61-3B81251A6EDC}" type="presOf" srcId="{0976BF57-5E2A-41FC-8D09-4F137F146C61}" destId="{03BBEF42-0AEF-4D91-8277-9B54DC0CE75E}" srcOrd="0" destOrd="0" presId="urn:microsoft.com/office/officeart/2009/layout/ReverseList"/>
    <dgm:cxn modelId="{1DE2D39A-153F-4075-9193-6C3463D9C724}" srcId="{03CD0897-6E39-46CE-AFBC-373FAF395701}" destId="{17ABAE86-D945-4A5A-BAB8-3C9D844B5C73}" srcOrd="1" destOrd="0" parTransId="{CE56C785-AA42-41DE-A66C-8BCF143EA64E}" sibTransId="{45BE0C3B-79F4-4C2F-A55A-AB3C04275663}"/>
    <dgm:cxn modelId="{96036901-A7B8-4528-8D31-CAB81D06E960}" type="presOf" srcId="{8A36A8E8-078A-4D1D-BE91-0BDB2309944A}" destId="{03BBEF42-0AEF-4D91-8277-9B54DC0CE75E}" srcOrd="0" destOrd="1" presId="urn:microsoft.com/office/officeart/2009/layout/ReverseList"/>
    <dgm:cxn modelId="{E83432C7-5033-4FCC-86A8-E2C8ED4AE575}" type="presParOf" srcId="{4457D90A-8C96-4BFF-9175-8A2F339D01F5}" destId="{221E8E00-2E34-4769-A50F-E35BC1EE69DC}" srcOrd="0" destOrd="0" presId="urn:microsoft.com/office/officeart/2009/layout/ReverseList"/>
    <dgm:cxn modelId="{2F44D2FE-4B16-41AA-A0FE-BDE20C79A9C2}" type="presParOf" srcId="{4457D90A-8C96-4BFF-9175-8A2F339D01F5}" destId="{1A964E58-AA56-4AE9-866A-EA74F9FD2DE0}" srcOrd="1" destOrd="0" presId="urn:microsoft.com/office/officeart/2009/layout/ReverseList"/>
    <dgm:cxn modelId="{C5B10BA5-9071-48E1-BE86-A8F739FC9DBC}" type="presParOf" srcId="{4457D90A-8C96-4BFF-9175-8A2F339D01F5}" destId="{03BBEF42-0AEF-4D91-8277-9B54DC0CE75E}" srcOrd="2" destOrd="0" presId="urn:microsoft.com/office/officeart/2009/layout/ReverseList"/>
    <dgm:cxn modelId="{D0954F3B-30B4-41F3-87AA-FEE1EC0C0380}" type="presParOf" srcId="{4457D90A-8C96-4BFF-9175-8A2F339D01F5}" destId="{DA7B0E2F-6B01-441E-9C89-DC18B7A1657F}" srcOrd="3" destOrd="0" presId="urn:microsoft.com/office/officeart/2009/layout/ReverseList"/>
    <dgm:cxn modelId="{2837BBFA-673A-4EFE-AFBC-EFEFD2B1F881}" type="presParOf" srcId="{4457D90A-8C96-4BFF-9175-8A2F339D01F5}" destId="{B3CCE954-E774-467E-B458-42D3BDBCA01F}" srcOrd="4" destOrd="0" presId="urn:microsoft.com/office/officeart/2009/layout/ReverseList"/>
    <dgm:cxn modelId="{85580D4C-218F-4353-8436-2248AC7413FC}" type="presParOf" srcId="{4457D90A-8C96-4BFF-9175-8A2F339D01F5}" destId="{9B2B4511-7985-4DA4-A773-19E6B4B21930}"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0261F3-9755-4675-9B89-57F1F7477022}" type="doc">
      <dgm:prSet loTypeId="urn:microsoft.com/office/officeart/2005/8/layout/hierarchy3" loCatId="relationship" qsTypeId="urn:microsoft.com/office/officeart/2005/8/quickstyle/simple1" qsCatId="simple" csTypeId="urn:microsoft.com/office/officeart/2005/8/colors/colorful2" csCatId="colorful" phldr="1"/>
      <dgm:spPr/>
      <dgm:t>
        <a:bodyPr/>
        <a:lstStyle/>
        <a:p>
          <a:endParaRPr lang="en-US"/>
        </a:p>
      </dgm:t>
    </dgm:pt>
    <dgm:pt modelId="{70862DA5-AD35-4F53-ADC3-EA2EDC250A68}">
      <dgm:prSet phldrT="[Text]"/>
      <dgm:spPr>
        <a:solidFill>
          <a:schemeClr val="accent2">
            <a:lumMod val="75000"/>
          </a:schemeClr>
        </a:solidFill>
      </dgm:spPr>
      <dgm:t>
        <a:bodyPr/>
        <a:lstStyle/>
        <a:p>
          <a:r>
            <a:rPr lang="en-US" dirty="0"/>
            <a:t>FASB – Net Assets</a:t>
          </a:r>
        </a:p>
      </dgm:t>
    </dgm:pt>
    <dgm:pt modelId="{E0B7C69E-6710-4C95-86F8-09A63094F271}" type="parTrans" cxnId="{8C969355-1D12-4A50-A574-32876131E0B4}">
      <dgm:prSet/>
      <dgm:spPr/>
      <dgm:t>
        <a:bodyPr/>
        <a:lstStyle/>
        <a:p>
          <a:endParaRPr lang="en-US"/>
        </a:p>
      </dgm:t>
    </dgm:pt>
    <dgm:pt modelId="{D81329BD-7CBC-4C3D-90C8-6AAB8C077261}" type="sibTrans" cxnId="{8C969355-1D12-4A50-A574-32876131E0B4}">
      <dgm:prSet/>
      <dgm:spPr/>
      <dgm:t>
        <a:bodyPr/>
        <a:lstStyle/>
        <a:p>
          <a:endParaRPr lang="en-US"/>
        </a:p>
      </dgm:t>
    </dgm:pt>
    <dgm:pt modelId="{18783A17-6A28-44DE-BF93-4716A3071C40}">
      <dgm:prSet phldrT="[Text]" custT="1"/>
      <dgm:spPr/>
      <dgm:t>
        <a:bodyPr/>
        <a:lstStyle/>
        <a:p>
          <a:r>
            <a:rPr lang="en-US" sz="1600" dirty="0"/>
            <a:t>Without Donor Restrictions</a:t>
          </a:r>
        </a:p>
      </dgm:t>
    </dgm:pt>
    <dgm:pt modelId="{AF161D45-2D3A-4368-8DC6-B91097CB204D}" type="parTrans" cxnId="{B53109A3-B993-48D3-A507-302D027A19CF}">
      <dgm:prSet/>
      <dgm:spPr/>
      <dgm:t>
        <a:bodyPr/>
        <a:lstStyle/>
        <a:p>
          <a:endParaRPr lang="en-US"/>
        </a:p>
      </dgm:t>
    </dgm:pt>
    <dgm:pt modelId="{5BBC985B-9063-420E-8FC4-360D58F14A6A}" type="sibTrans" cxnId="{B53109A3-B993-48D3-A507-302D027A19CF}">
      <dgm:prSet/>
      <dgm:spPr/>
      <dgm:t>
        <a:bodyPr/>
        <a:lstStyle/>
        <a:p>
          <a:endParaRPr lang="en-US"/>
        </a:p>
      </dgm:t>
    </dgm:pt>
    <dgm:pt modelId="{78C04440-D9C5-43B0-8008-886A470376F4}">
      <dgm:prSet phldrT="[Text]" custT="1"/>
      <dgm:spPr/>
      <dgm:t>
        <a:bodyPr/>
        <a:lstStyle/>
        <a:p>
          <a:r>
            <a:rPr lang="en-US" sz="1600" dirty="0"/>
            <a:t>With Donor Restrictions</a:t>
          </a:r>
        </a:p>
      </dgm:t>
    </dgm:pt>
    <dgm:pt modelId="{D5A4AFBD-092A-4307-BBDB-AA0A1D4C332C}" type="parTrans" cxnId="{D089CD9C-406B-4D1B-A4FA-9F9DF4657A15}">
      <dgm:prSet/>
      <dgm:spPr/>
      <dgm:t>
        <a:bodyPr/>
        <a:lstStyle/>
        <a:p>
          <a:endParaRPr lang="en-US"/>
        </a:p>
      </dgm:t>
    </dgm:pt>
    <dgm:pt modelId="{85EDC773-C42B-4879-AFBC-76D56A62AD8D}" type="sibTrans" cxnId="{D089CD9C-406B-4D1B-A4FA-9F9DF4657A15}">
      <dgm:prSet/>
      <dgm:spPr/>
      <dgm:t>
        <a:bodyPr/>
        <a:lstStyle/>
        <a:p>
          <a:endParaRPr lang="en-US"/>
        </a:p>
      </dgm:t>
    </dgm:pt>
    <dgm:pt modelId="{BD4DE277-0F96-4ECC-BE66-74E931973D02}">
      <dgm:prSet phldrT="[Text]"/>
      <dgm:spPr>
        <a:solidFill>
          <a:srgbClr val="18696F"/>
        </a:solidFill>
      </dgm:spPr>
      <dgm:t>
        <a:bodyPr/>
        <a:lstStyle/>
        <a:p>
          <a:r>
            <a:rPr lang="en-US" dirty="0"/>
            <a:t>GASB – Net Position</a:t>
          </a:r>
        </a:p>
      </dgm:t>
    </dgm:pt>
    <dgm:pt modelId="{9507474D-D7D9-4CD8-9845-B2930F505311}" type="parTrans" cxnId="{FAA508E5-5497-450E-B5A7-0DCA5C3F9016}">
      <dgm:prSet/>
      <dgm:spPr/>
      <dgm:t>
        <a:bodyPr/>
        <a:lstStyle/>
        <a:p>
          <a:endParaRPr lang="en-US"/>
        </a:p>
      </dgm:t>
    </dgm:pt>
    <dgm:pt modelId="{D5230BE6-0BA3-449C-9AD0-4A1316757AE0}" type="sibTrans" cxnId="{FAA508E5-5497-450E-B5A7-0DCA5C3F9016}">
      <dgm:prSet/>
      <dgm:spPr/>
      <dgm:t>
        <a:bodyPr/>
        <a:lstStyle/>
        <a:p>
          <a:endParaRPr lang="en-US"/>
        </a:p>
      </dgm:t>
    </dgm:pt>
    <dgm:pt modelId="{EE506DF0-8C6C-4723-8C7D-ADE7739E6134}">
      <dgm:prSet phldrT="[Text]" custT="1"/>
      <dgm:spPr>
        <a:ln>
          <a:solidFill>
            <a:schemeClr val="accent5">
              <a:lumMod val="50000"/>
            </a:schemeClr>
          </a:solidFill>
        </a:ln>
      </dgm:spPr>
      <dgm:t>
        <a:bodyPr/>
        <a:lstStyle/>
        <a:p>
          <a:r>
            <a:rPr lang="en-US" sz="1600" dirty="0"/>
            <a:t>Unrestricted</a:t>
          </a:r>
        </a:p>
      </dgm:t>
    </dgm:pt>
    <dgm:pt modelId="{E8EF1A17-9F87-42FF-A487-5FE260945118}" type="parTrans" cxnId="{185AE72A-6AB0-4807-94F7-21B3FD178757}">
      <dgm:prSet/>
      <dgm:spPr/>
      <dgm:t>
        <a:bodyPr/>
        <a:lstStyle/>
        <a:p>
          <a:endParaRPr lang="en-US"/>
        </a:p>
      </dgm:t>
    </dgm:pt>
    <dgm:pt modelId="{2724C5F4-C9EB-4F61-A131-918531C11EEF}" type="sibTrans" cxnId="{185AE72A-6AB0-4807-94F7-21B3FD178757}">
      <dgm:prSet/>
      <dgm:spPr/>
      <dgm:t>
        <a:bodyPr/>
        <a:lstStyle/>
        <a:p>
          <a:endParaRPr lang="en-US"/>
        </a:p>
      </dgm:t>
    </dgm:pt>
    <dgm:pt modelId="{C7810EC8-A613-4553-A8B3-9C01B05970B2}">
      <dgm:prSet phldrT="[Text]" custT="1"/>
      <dgm:spPr>
        <a:ln>
          <a:solidFill>
            <a:schemeClr val="accent5">
              <a:lumMod val="90000"/>
            </a:schemeClr>
          </a:solidFill>
        </a:ln>
      </dgm:spPr>
      <dgm:t>
        <a:bodyPr/>
        <a:lstStyle/>
        <a:p>
          <a:r>
            <a:rPr lang="en-US" sz="1600" dirty="0"/>
            <a:t>Restricted</a:t>
          </a:r>
        </a:p>
      </dgm:t>
    </dgm:pt>
    <dgm:pt modelId="{5FD199B5-0B9E-4363-A406-FE5C54FD6042}" type="parTrans" cxnId="{EE9CAF39-C610-4FE7-9092-6068B82D7209}">
      <dgm:prSet/>
      <dgm:spPr/>
      <dgm:t>
        <a:bodyPr/>
        <a:lstStyle/>
        <a:p>
          <a:endParaRPr lang="en-US"/>
        </a:p>
      </dgm:t>
    </dgm:pt>
    <dgm:pt modelId="{A7A7DB8E-5B41-4972-B218-B4AC408A0E2A}" type="sibTrans" cxnId="{EE9CAF39-C610-4FE7-9092-6068B82D7209}">
      <dgm:prSet/>
      <dgm:spPr/>
      <dgm:t>
        <a:bodyPr/>
        <a:lstStyle/>
        <a:p>
          <a:endParaRPr lang="en-US"/>
        </a:p>
      </dgm:t>
    </dgm:pt>
    <dgm:pt modelId="{60F82A7E-F8B0-4CF1-9F59-D8B197B58AEC}">
      <dgm:prSet phldrT="[Text]" custT="1"/>
      <dgm:spPr>
        <a:ln>
          <a:solidFill>
            <a:schemeClr val="accent5"/>
          </a:solidFill>
        </a:ln>
      </dgm:spPr>
      <dgm:t>
        <a:bodyPr/>
        <a:lstStyle/>
        <a:p>
          <a:r>
            <a:rPr lang="en-US" sz="1600" dirty="0"/>
            <a:t>Net Investment in Capital Assets</a:t>
          </a:r>
        </a:p>
      </dgm:t>
    </dgm:pt>
    <dgm:pt modelId="{69AD8B7D-5F39-4D8C-B146-80D62B720E81}" type="parTrans" cxnId="{BEAD1A0E-E66E-46D3-B337-14A98C13C8DF}">
      <dgm:prSet/>
      <dgm:spPr/>
      <dgm:t>
        <a:bodyPr/>
        <a:lstStyle/>
        <a:p>
          <a:endParaRPr lang="en-US"/>
        </a:p>
      </dgm:t>
    </dgm:pt>
    <dgm:pt modelId="{557A6BD0-2B75-4C5B-A071-2D74ECF62F05}" type="sibTrans" cxnId="{BEAD1A0E-E66E-46D3-B337-14A98C13C8DF}">
      <dgm:prSet/>
      <dgm:spPr/>
      <dgm:t>
        <a:bodyPr/>
        <a:lstStyle/>
        <a:p>
          <a:endParaRPr lang="en-US"/>
        </a:p>
      </dgm:t>
    </dgm:pt>
    <dgm:pt modelId="{23FA465B-5745-40FD-873C-9341CEA5CD86}" type="pres">
      <dgm:prSet presAssocID="{560261F3-9755-4675-9B89-57F1F7477022}" presName="diagram" presStyleCnt="0">
        <dgm:presLayoutVars>
          <dgm:chPref val="1"/>
          <dgm:dir/>
          <dgm:animOne val="branch"/>
          <dgm:animLvl val="lvl"/>
          <dgm:resizeHandles/>
        </dgm:presLayoutVars>
      </dgm:prSet>
      <dgm:spPr/>
      <dgm:t>
        <a:bodyPr/>
        <a:lstStyle/>
        <a:p>
          <a:endParaRPr lang="en-US"/>
        </a:p>
      </dgm:t>
    </dgm:pt>
    <dgm:pt modelId="{8D4D874B-BF6B-4716-AFEF-E21C453ACEC5}" type="pres">
      <dgm:prSet presAssocID="{70862DA5-AD35-4F53-ADC3-EA2EDC250A68}" presName="root" presStyleCnt="0"/>
      <dgm:spPr/>
    </dgm:pt>
    <dgm:pt modelId="{B67353EB-4389-4279-BAA7-A338C40529A4}" type="pres">
      <dgm:prSet presAssocID="{70862DA5-AD35-4F53-ADC3-EA2EDC250A68}" presName="rootComposite" presStyleCnt="0"/>
      <dgm:spPr/>
    </dgm:pt>
    <dgm:pt modelId="{7116C008-5522-4AA1-9CD6-D3C6190DC080}" type="pres">
      <dgm:prSet presAssocID="{70862DA5-AD35-4F53-ADC3-EA2EDC250A68}" presName="rootText" presStyleLbl="node1" presStyleIdx="0" presStyleCnt="2"/>
      <dgm:spPr/>
      <dgm:t>
        <a:bodyPr/>
        <a:lstStyle/>
        <a:p>
          <a:endParaRPr lang="en-US"/>
        </a:p>
      </dgm:t>
    </dgm:pt>
    <dgm:pt modelId="{570A4778-A0A8-4477-B3F4-1434F652137E}" type="pres">
      <dgm:prSet presAssocID="{70862DA5-AD35-4F53-ADC3-EA2EDC250A68}" presName="rootConnector" presStyleLbl="node1" presStyleIdx="0" presStyleCnt="2"/>
      <dgm:spPr/>
      <dgm:t>
        <a:bodyPr/>
        <a:lstStyle/>
        <a:p>
          <a:endParaRPr lang="en-US"/>
        </a:p>
      </dgm:t>
    </dgm:pt>
    <dgm:pt modelId="{EBEC82D8-DB2F-47B0-8B11-7BBFF4553BA5}" type="pres">
      <dgm:prSet presAssocID="{70862DA5-AD35-4F53-ADC3-EA2EDC250A68}" presName="childShape" presStyleCnt="0"/>
      <dgm:spPr/>
    </dgm:pt>
    <dgm:pt modelId="{1F6F35D0-C232-46C0-8CB6-2F88510622F3}" type="pres">
      <dgm:prSet presAssocID="{AF161D45-2D3A-4368-8DC6-B91097CB204D}" presName="Name13" presStyleLbl="parChTrans1D2" presStyleIdx="0" presStyleCnt="5"/>
      <dgm:spPr/>
      <dgm:t>
        <a:bodyPr/>
        <a:lstStyle/>
        <a:p>
          <a:endParaRPr lang="en-US"/>
        </a:p>
      </dgm:t>
    </dgm:pt>
    <dgm:pt modelId="{7E325B7C-5394-4C8A-9730-F400994AB211}" type="pres">
      <dgm:prSet presAssocID="{18783A17-6A28-44DE-BF93-4716A3071C40}" presName="childText" presStyleLbl="bgAcc1" presStyleIdx="0" presStyleCnt="5" custScaleX="132656">
        <dgm:presLayoutVars>
          <dgm:bulletEnabled val="1"/>
        </dgm:presLayoutVars>
      </dgm:prSet>
      <dgm:spPr/>
      <dgm:t>
        <a:bodyPr/>
        <a:lstStyle/>
        <a:p>
          <a:endParaRPr lang="en-US"/>
        </a:p>
      </dgm:t>
    </dgm:pt>
    <dgm:pt modelId="{C00BF3C7-2339-47BA-83C6-FF5F1F39C835}" type="pres">
      <dgm:prSet presAssocID="{D5A4AFBD-092A-4307-BBDB-AA0A1D4C332C}" presName="Name13" presStyleLbl="parChTrans1D2" presStyleIdx="1" presStyleCnt="5"/>
      <dgm:spPr/>
      <dgm:t>
        <a:bodyPr/>
        <a:lstStyle/>
        <a:p>
          <a:endParaRPr lang="en-US"/>
        </a:p>
      </dgm:t>
    </dgm:pt>
    <dgm:pt modelId="{25894F62-BFCE-48B5-88EB-AE4EE50389C4}" type="pres">
      <dgm:prSet presAssocID="{78C04440-D9C5-43B0-8008-886A470376F4}" presName="childText" presStyleLbl="bgAcc1" presStyleIdx="1" presStyleCnt="5" custScaleX="138644">
        <dgm:presLayoutVars>
          <dgm:bulletEnabled val="1"/>
        </dgm:presLayoutVars>
      </dgm:prSet>
      <dgm:spPr/>
      <dgm:t>
        <a:bodyPr/>
        <a:lstStyle/>
        <a:p>
          <a:endParaRPr lang="en-US"/>
        </a:p>
      </dgm:t>
    </dgm:pt>
    <dgm:pt modelId="{B8DE34E9-C54F-46E6-9B80-D7288DCD7BC1}" type="pres">
      <dgm:prSet presAssocID="{BD4DE277-0F96-4ECC-BE66-74E931973D02}" presName="root" presStyleCnt="0"/>
      <dgm:spPr/>
    </dgm:pt>
    <dgm:pt modelId="{5A9D308D-74C4-46E3-9641-B7B61AD5EF8D}" type="pres">
      <dgm:prSet presAssocID="{BD4DE277-0F96-4ECC-BE66-74E931973D02}" presName="rootComposite" presStyleCnt="0"/>
      <dgm:spPr/>
    </dgm:pt>
    <dgm:pt modelId="{9A9A8AB1-4D43-4846-BB00-F42E8C782CBF}" type="pres">
      <dgm:prSet presAssocID="{BD4DE277-0F96-4ECC-BE66-74E931973D02}" presName="rootText" presStyleLbl="node1" presStyleIdx="1" presStyleCnt="2"/>
      <dgm:spPr/>
      <dgm:t>
        <a:bodyPr/>
        <a:lstStyle/>
        <a:p>
          <a:endParaRPr lang="en-US"/>
        </a:p>
      </dgm:t>
    </dgm:pt>
    <dgm:pt modelId="{D5B8F1F8-98DC-40DA-9094-6261C2E2757F}" type="pres">
      <dgm:prSet presAssocID="{BD4DE277-0F96-4ECC-BE66-74E931973D02}" presName="rootConnector" presStyleLbl="node1" presStyleIdx="1" presStyleCnt="2"/>
      <dgm:spPr/>
      <dgm:t>
        <a:bodyPr/>
        <a:lstStyle/>
        <a:p>
          <a:endParaRPr lang="en-US"/>
        </a:p>
      </dgm:t>
    </dgm:pt>
    <dgm:pt modelId="{3846357D-7639-48D9-9A6E-3BBF49A6EA50}" type="pres">
      <dgm:prSet presAssocID="{BD4DE277-0F96-4ECC-BE66-74E931973D02}" presName="childShape" presStyleCnt="0"/>
      <dgm:spPr/>
    </dgm:pt>
    <dgm:pt modelId="{A33C35B0-2745-4EAF-B189-7913553136CC}" type="pres">
      <dgm:prSet presAssocID="{E8EF1A17-9F87-42FF-A487-5FE260945118}" presName="Name13" presStyleLbl="parChTrans1D2" presStyleIdx="2" presStyleCnt="5"/>
      <dgm:spPr/>
      <dgm:t>
        <a:bodyPr/>
        <a:lstStyle/>
        <a:p>
          <a:endParaRPr lang="en-US"/>
        </a:p>
      </dgm:t>
    </dgm:pt>
    <dgm:pt modelId="{EB3C9261-45CE-4DBD-A1F7-7F8C031A0506}" type="pres">
      <dgm:prSet presAssocID="{EE506DF0-8C6C-4723-8C7D-ADE7739E6134}" presName="childText" presStyleLbl="bgAcc1" presStyleIdx="2" presStyleCnt="5" custScaleX="125147" custLinFactNeighborX="1281" custLinFactNeighborY="4099">
        <dgm:presLayoutVars>
          <dgm:bulletEnabled val="1"/>
        </dgm:presLayoutVars>
      </dgm:prSet>
      <dgm:spPr/>
      <dgm:t>
        <a:bodyPr/>
        <a:lstStyle/>
        <a:p>
          <a:endParaRPr lang="en-US"/>
        </a:p>
      </dgm:t>
    </dgm:pt>
    <dgm:pt modelId="{0F51298E-A318-417B-94EC-3A9F9989593B}" type="pres">
      <dgm:prSet presAssocID="{5FD199B5-0B9E-4363-A406-FE5C54FD6042}" presName="Name13" presStyleLbl="parChTrans1D2" presStyleIdx="3" presStyleCnt="5"/>
      <dgm:spPr/>
      <dgm:t>
        <a:bodyPr/>
        <a:lstStyle/>
        <a:p>
          <a:endParaRPr lang="en-US"/>
        </a:p>
      </dgm:t>
    </dgm:pt>
    <dgm:pt modelId="{306E2CCD-E970-403F-969F-FDBD37E9F4D5}" type="pres">
      <dgm:prSet presAssocID="{C7810EC8-A613-4553-A8B3-9C01B05970B2}" presName="childText" presStyleLbl="bgAcc1" presStyleIdx="3" presStyleCnt="5" custScaleX="127473">
        <dgm:presLayoutVars>
          <dgm:bulletEnabled val="1"/>
        </dgm:presLayoutVars>
      </dgm:prSet>
      <dgm:spPr/>
      <dgm:t>
        <a:bodyPr/>
        <a:lstStyle/>
        <a:p>
          <a:endParaRPr lang="en-US"/>
        </a:p>
      </dgm:t>
    </dgm:pt>
    <dgm:pt modelId="{3C4F5402-CC86-4B26-ACE2-86D4809F8021}" type="pres">
      <dgm:prSet presAssocID="{69AD8B7D-5F39-4D8C-B146-80D62B720E81}" presName="Name13" presStyleLbl="parChTrans1D2" presStyleIdx="4" presStyleCnt="5"/>
      <dgm:spPr/>
      <dgm:t>
        <a:bodyPr/>
        <a:lstStyle/>
        <a:p>
          <a:endParaRPr lang="en-US"/>
        </a:p>
      </dgm:t>
    </dgm:pt>
    <dgm:pt modelId="{4BB88DF9-EAFC-4880-A35E-B79B6DB1AF23}" type="pres">
      <dgm:prSet presAssocID="{60F82A7E-F8B0-4CF1-9F59-D8B197B58AEC}" presName="childText" presStyleLbl="bgAcc1" presStyleIdx="4" presStyleCnt="5" custScaleX="130035">
        <dgm:presLayoutVars>
          <dgm:bulletEnabled val="1"/>
        </dgm:presLayoutVars>
      </dgm:prSet>
      <dgm:spPr/>
      <dgm:t>
        <a:bodyPr/>
        <a:lstStyle/>
        <a:p>
          <a:endParaRPr lang="en-US"/>
        </a:p>
      </dgm:t>
    </dgm:pt>
  </dgm:ptLst>
  <dgm:cxnLst>
    <dgm:cxn modelId="{D089CD9C-406B-4D1B-A4FA-9F9DF4657A15}" srcId="{70862DA5-AD35-4F53-ADC3-EA2EDC250A68}" destId="{78C04440-D9C5-43B0-8008-886A470376F4}" srcOrd="1" destOrd="0" parTransId="{D5A4AFBD-092A-4307-BBDB-AA0A1D4C332C}" sibTransId="{85EDC773-C42B-4879-AFBC-76D56A62AD8D}"/>
    <dgm:cxn modelId="{4577104F-9FB9-49D3-AFF2-F2D4ED1DECED}" type="presOf" srcId="{560261F3-9755-4675-9B89-57F1F7477022}" destId="{23FA465B-5745-40FD-873C-9341CEA5CD86}" srcOrd="0" destOrd="0" presId="urn:microsoft.com/office/officeart/2005/8/layout/hierarchy3"/>
    <dgm:cxn modelId="{DBB47ACA-2CFA-46C0-AFA7-0F4A4286BA43}" type="presOf" srcId="{5FD199B5-0B9E-4363-A406-FE5C54FD6042}" destId="{0F51298E-A318-417B-94EC-3A9F9989593B}" srcOrd="0" destOrd="0" presId="urn:microsoft.com/office/officeart/2005/8/layout/hierarchy3"/>
    <dgm:cxn modelId="{64AB76CC-05B3-4D81-A0AB-10967E702EFB}" type="presOf" srcId="{C7810EC8-A613-4553-A8B3-9C01B05970B2}" destId="{306E2CCD-E970-403F-969F-FDBD37E9F4D5}" srcOrd="0" destOrd="0" presId="urn:microsoft.com/office/officeart/2005/8/layout/hierarchy3"/>
    <dgm:cxn modelId="{3C05AB22-168E-41E3-A86B-4891720C68EB}" type="presOf" srcId="{BD4DE277-0F96-4ECC-BE66-74E931973D02}" destId="{D5B8F1F8-98DC-40DA-9094-6261C2E2757F}" srcOrd="1" destOrd="0" presId="urn:microsoft.com/office/officeart/2005/8/layout/hierarchy3"/>
    <dgm:cxn modelId="{FAA508E5-5497-450E-B5A7-0DCA5C3F9016}" srcId="{560261F3-9755-4675-9B89-57F1F7477022}" destId="{BD4DE277-0F96-4ECC-BE66-74E931973D02}" srcOrd="1" destOrd="0" parTransId="{9507474D-D7D9-4CD8-9845-B2930F505311}" sibTransId="{D5230BE6-0BA3-449C-9AD0-4A1316757AE0}"/>
    <dgm:cxn modelId="{64C0CFE0-161C-4857-A8A3-2B26A142CB31}" type="presOf" srcId="{D5A4AFBD-092A-4307-BBDB-AA0A1D4C332C}" destId="{C00BF3C7-2339-47BA-83C6-FF5F1F39C835}" srcOrd="0" destOrd="0" presId="urn:microsoft.com/office/officeart/2005/8/layout/hierarchy3"/>
    <dgm:cxn modelId="{1FE117FF-CFB3-4868-A14B-A5EC3CF833F8}" type="presOf" srcId="{69AD8B7D-5F39-4D8C-B146-80D62B720E81}" destId="{3C4F5402-CC86-4B26-ACE2-86D4809F8021}" srcOrd="0" destOrd="0" presId="urn:microsoft.com/office/officeart/2005/8/layout/hierarchy3"/>
    <dgm:cxn modelId="{3049E372-E4E6-499C-A6DC-E36F33DD4339}" type="presOf" srcId="{60F82A7E-F8B0-4CF1-9F59-D8B197B58AEC}" destId="{4BB88DF9-EAFC-4880-A35E-B79B6DB1AF23}" srcOrd="0" destOrd="0" presId="urn:microsoft.com/office/officeart/2005/8/layout/hierarchy3"/>
    <dgm:cxn modelId="{02816F93-1FE0-48F8-8E18-4356087E51B1}" type="presOf" srcId="{78C04440-D9C5-43B0-8008-886A470376F4}" destId="{25894F62-BFCE-48B5-88EB-AE4EE50389C4}" srcOrd="0" destOrd="0" presId="urn:microsoft.com/office/officeart/2005/8/layout/hierarchy3"/>
    <dgm:cxn modelId="{AEF7D0CF-7651-45A7-B7D0-F58BDF602986}" type="presOf" srcId="{70862DA5-AD35-4F53-ADC3-EA2EDC250A68}" destId="{7116C008-5522-4AA1-9CD6-D3C6190DC080}" srcOrd="0" destOrd="0" presId="urn:microsoft.com/office/officeart/2005/8/layout/hierarchy3"/>
    <dgm:cxn modelId="{BEAD1A0E-E66E-46D3-B337-14A98C13C8DF}" srcId="{BD4DE277-0F96-4ECC-BE66-74E931973D02}" destId="{60F82A7E-F8B0-4CF1-9F59-D8B197B58AEC}" srcOrd="2" destOrd="0" parTransId="{69AD8B7D-5F39-4D8C-B146-80D62B720E81}" sibTransId="{557A6BD0-2B75-4C5B-A071-2D74ECF62F05}"/>
    <dgm:cxn modelId="{7F299272-31D4-431E-9FAF-F663B73A7EBF}" type="presOf" srcId="{BD4DE277-0F96-4ECC-BE66-74E931973D02}" destId="{9A9A8AB1-4D43-4846-BB00-F42E8C782CBF}" srcOrd="0" destOrd="0" presId="urn:microsoft.com/office/officeart/2005/8/layout/hierarchy3"/>
    <dgm:cxn modelId="{6C318D3E-5DC3-44DD-B521-95F249BC362C}" type="presOf" srcId="{18783A17-6A28-44DE-BF93-4716A3071C40}" destId="{7E325B7C-5394-4C8A-9730-F400994AB211}" srcOrd="0" destOrd="0" presId="urn:microsoft.com/office/officeart/2005/8/layout/hierarchy3"/>
    <dgm:cxn modelId="{0BC72CFD-9617-43CC-B744-E6B18DBA13C0}" type="presOf" srcId="{AF161D45-2D3A-4368-8DC6-B91097CB204D}" destId="{1F6F35D0-C232-46C0-8CB6-2F88510622F3}" srcOrd="0" destOrd="0" presId="urn:microsoft.com/office/officeart/2005/8/layout/hierarchy3"/>
    <dgm:cxn modelId="{B53109A3-B993-48D3-A507-302D027A19CF}" srcId="{70862DA5-AD35-4F53-ADC3-EA2EDC250A68}" destId="{18783A17-6A28-44DE-BF93-4716A3071C40}" srcOrd="0" destOrd="0" parTransId="{AF161D45-2D3A-4368-8DC6-B91097CB204D}" sibTransId="{5BBC985B-9063-420E-8FC4-360D58F14A6A}"/>
    <dgm:cxn modelId="{C8228943-E6FA-4CD5-B82B-74A1A5559C4B}" type="presOf" srcId="{EE506DF0-8C6C-4723-8C7D-ADE7739E6134}" destId="{EB3C9261-45CE-4DBD-A1F7-7F8C031A0506}" srcOrd="0" destOrd="0" presId="urn:microsoft.com/office/officeart/2005/8/layout/hierarchy3"/>
    <dgm:cxn modelId="{3C728798-26D7-4E60-9CAA-995C169DE2C3}" type="presOf" srcId="{E8EF1A17-9F87-42FF-A487-5FE260945118}" destId="{A33C35B0-2745-4EAF-B189-7913553136CC}" srcOrd="0" destOrd="0" presId="urn:microsoft.com/office/officeart/2005/8/layout/hierarchy3"/>
    <dgm:cxn modelId="{EE9CAF39-C610-4FE7-9092-6068B82D7209}" srcId="{BD4DE277-0F96-4ECC-BE66-74E931973D02}" destId="{C7810EC8-A613-4553-A8B3-9C01B05970B2}" srcOrd="1" destOrd="0" parTransId="{5FD199B5-0B9E-4363-A406-FE5C54FD6042}" sibTransId="{A7A7DB8E-5B41-4972-B218-B4AC408A0E2A}"/>
    <dgm:cxn modelId="{185AE72A-6AB0-4807-94F7-21B3FD178757}" srcId="{BD4DE277-0F96-4ECC-BE66-74E931973D02}" destId="{EE506DF0-8C6C-4723-8C7D-ADE7739E6134}" srcOrd="0" destOrd="0" parTransId="{E8EF1A17-9F87-42FF-A487-5FE260945118}" sibTransId="{2724C5F4-C9EB-4F61-A131-918531C11EEF}"/>
    <dgm:cxn modelId="{8C969355-1D12-4A50-A574-32876131E0B4}" srcId="{560261F3-9755-4675-9B89-57F1F7477022}" destId="{70862DA5-AD35-4F53-ADC3-EA2EDC250A68}" srcOrd="0" destOrd="0" parTransId="{E0B7C69E-6710-4C95-86F8-09A63094F271}" sibTransId="{D81329BD-7CBC-4C3D-90C8-6AAB8C077261}"/>
    <dgm:cxn modelId="{E257B122-23BF-4B2B-B607-4778DEF53788}" type="presOf" srcId="{70862DA5-AD35-4F53-ADC3-EA2EDC250A68}" destId="{570A4778-A0A8-4477-B3F4-1434F652137E}" srcOrd="1" destOrd="0" presId="urn:microsoft.com/office/officeart/2005/8/layout/hierarchy3"/>
    <dgm:cxn modelId="{FA5A13BC-AC5B-4335-A79D-C02586104FA7}" type="presParOf" srcId="{23FA465B-5745-40FD-873C-9341CEA5CD86}" destId="{8D4D874B-BF6B-4716-AFEF-E21C453ACEC5}" srcOrd="0" destOrd="0" presId="urn:microsoft.com/office/officeart/2005/8/layout/hierarchy3"/>
    <dgm:cxn modelId="{132FF802-6951-4318-B749-AA6E0DBC2C82}" type="presParOf" srcId="{8D4D874B-BF6B-4716-AFEF-E21C453ACEC5}" destId="{B67353EB-4389-4279-BAA7-A338C40529A4}" srcOrd="0" destOrd="0" presId="urn:microsoft.com/office/officeart/2005/8/layout/hierarchy3"/>
    <dgm:cxn modelId="{F6DC6DF4-A43C-41C9-B8D3-58E9A016024C}" type="presParOf" srcId="{B67353EB-4389-4279-BAA7-A338C40529A4}" destId="{7116C008-5522-4AA1-9CD6-D3C6190DC080}" srcOrd="0" destOrd="0" presId="urn:microsoft.com/office/officeart/2005/8/layout/hierarchy3"/>
    <dgm:cxn modelId="{31D5413F-5C0B-401F-8260-829308AEFEDF}" type="presParOf" srcId="{B67353EB-4389-4279-BAA7-A338C40529A4}" destId="{570A4778-A0A8-4477-B3F4-1434F652137E}" srcOrd="1" destOrd="0" presId="urn:microsoft.com/office/officeart/2005/8/layout/hierarchy3"/>
    <dgm:cxn modelId="{7574B082-910B-44C4-9931-850A48C5BB63}" type="presParOf" srcId="{8D4D874B-BF6B-4716-AFEF-E21C453ACEC5}" destId="{EBEC82D8-DB2F-47B0-8B11-7BBFF4553BA5}" srcOrd="1" destOrd="0" presId="urn:microsoft.com/office/officeart/2005/8/layout/hierarchy3"/>
    <dgm:cxn modelId="{F5E8FCC4-D480-4F1E-AF38-EDDE46F46315}" type="presParOf" srcId="{EBEC82D8-DB2F-47B0-8B11-7BBFF4553BA5}" destId="{1F6F35D0-C232-46C0-8CB6-2F88510622F3}" srcOrd="0" destOrd="0" presId="urn:microsoft.com/office/officeart/2005/8/layout/hierarchy3"/>
    <dgm:cxn modelId="{16314EA8-C6E6-4F4A-B1E9-823B26FBEC11}" type="presParOf" srcId="{EBEC82D8-DB2F-47B0-8B11-7BBFF4553BA5}" destId="{7E325B7C-5394-4C8A-9730-F400994AB211}" srcOrd="1" destOrd="0" presId="urn:microsoft.com/office/officeart/2005/8/layout/hierarchy3"/>
    <dgm:cxn modelId="{875BED7A-048B-4FEC-BE71-0B855DDEFED6}" type="presParOf" srcId="{EBEC82D8-DB2F-47B0-8B11-7BBFF4553BA5}" destId="{C00BF3C7-2339-47BA-83C6-FF5F1F39C835}" srcOrd="2" destOrd="0" presId="urn:microsoft.com/office/officeart/2005/8/layout/hierarchy3"/>
    <dgm:cxn modelId="{8489D31E-5894-4088-AE79-BB2F3844D0F1}" type="presParOf" srcId="{EBEC82D8-DB2F-47B0-8B11-7BBFF4553BA5}" destId="{25894F62-BFCE-48B5-88EB-AE4EE50389C4}" srcOrd="3" destOrd="0" presId="urn:microsoft.com/office/officeart/2005/8/layout/hierarchy3"/>
    <dgm:cxn modelId="{3527A246-9751-4CC0-A639-06AB809B2E78}" type="presParOf" srcId="{23FA465B-5745-40FD-873C-9341CEA5CD86}" destId="{B8DE34E9-C54F-46E6-9B80-D7288DCD7BC1}" srcOrd="1" destOrd="0" presId="urn:microsoft.com/office/officeart/2005/8/layout/hierarchy3"/>
    <dgm:cxn modelId="{D12726A4-A2C0-4B6B-95C9-52F8C92FFCA1}" type="presParOf" srcId="{B8DE34E9-C54F-46E6-9B80-D7288DCD7BC1}" destId="{5A9D308D-74C4-46E3-9641-B7B61AD5EF8D}" srcOrd="0" destOrd="0" presId="urn:microsoft.com/office/officeart/2005/8/layout/hierarchy3"/>
    <dgm:cxn modelId="{61380FB3-FE1C-4B3C-B647-BD64FDD797E0}" type="presParOf" srcId="{5A9D308D-74C4-46E3-9641-B7B61AD5EF8D}" destId="{9A9A8AB1-4D43-4846-BB00-F42E8C782CBF}" srcOrd="0" destOrd="0" presId="urn:microsoft.com/office/officeart/2005/8/layout/hierarchy3"/>
    <dgm:cxn modelId="{F5F99322-E2F1-4E17-B084-64DA05D4ABFC}" type="presParOf" srcId="{5A9D308D-74C4-46E3-9641-B7B61AD5EF8D}" destId="{D5B8F1F8-98DC-40DA-9094-6261C2E2757F}" srcOrd="1" destOrd="0" presId="urn:microsoft.com/office/officeart/2005/8/layout/hierarchy3"/>
    <dgm:cxn modelId="{6EC489F3-81BF-4EE4-8EFB-B58BA7A75461}" type="presParOf" srcId="{B8DE34E9-C54F-46E6-9B80-D7288DCD7BC1}" destId="{3846357D-7639-48D9-9A6E-3BBF49A6EA50}" srcOrd="1" destOrd="0" presId="urn:microsoft.com/office/officeart/2005/8/layout/hierarchy3"/>
    <dgm:cxn modelId="{BA4A3EA9-420B-42D6-A630-D62A8C9F0DB9}" type="presParOf" srcId="{3846357D-7639-48D9-9A6E-3BBF49A6EA50}" destId="{A33C35B0-2745-4EAF-B189-7913553136CC}" srcOrd="0" destOrd="0" presId="urn:microsoft.com/office/officeart/2005/8/layout/hierarchy3"/>
    <dgm:cxn modelId="{28415721-3564-4008-9E70-BA99CEE36A4C}" type="presParOf" srcId="{3846357D-7639-48D9-9A6E-3BBF49A6EA50}" destId="{EB3C9261-45CE-4DBD-A1F7-7F8C031A0506}" srcOrd="1" destOrd="0" presId="urn:microsoft.com/office/officeart/2005/8/layout/hierarchy3"/>
    <dgm:cxn modelId="{3D92664E-EBBD-44C7-857F-C9333CEBD298}" type="presParOf" srcId="{3846357D-7639-48D9-9A6E-3BBF49A6EA50}" destId="{0F51298E-A318-417B-94EC-3A9F9989593B}" srcOrd="2" destOrd="0" presId="urn:microsoft.com/office/officeart/2005/8/layout/hierarchy3"/>
    <dgm:cxn modelId="{109D1C09-C34F-4ED1-8ED8-3F0F26767D58}" type="presParOf" srcId="{3846357D-7639-48D9-9A6E-3BBF49A6EA50}" destId="{306E2CCD-E970-403F-969F-FDBD37E9F4D5}" srcOrd="3" destOrd="0" presId="urn:microsoft.com/office/officeart/2005/8/layout/hierarchy3"/>
    <dgm:cxn modelId="{CB703339-F9BB-4C3A-907E-8E1E3CA4DBE2}" type="presParOf" srcId="{3846357D-7639-48D9-9A6E-3BBF49A6EA50}" destId="{3C4F5402-CC86-4B26-ACE2-86D4809F8021}" srcOrd="4" destOrd="0" presId="urn:microsoft.com/office/officeart/2005/8/layout/hierarchy3"/>
    <dgm:cxn modelId="{0AAE5829-8B9C-4C11-A4DE-0F71C9F286DF}" type="presParOf" srcId="{3846357D-7639-48D9-9A6E-3BBF49A6EA50}" destId="{4BB88DF9-EAFC-4880-A35E-B79B6DB1AF23}"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85B235-49EA-424C-BFF4-31A2AB2CEDA4}" type="doc">
      <dgm:prSet loTypeId="urn:microsoft.com/office/officeart/2009/layout/CircleArrowProcess" loCatId="cycle" qsTypeId="urn:microsoft.com/office/officeart/2005/8/quickstyle/simple1" qsCatId="simple" csTypeId="urn:microsoft.com/office/officeart/2005/8/colors/accent2_3" csCatId="accent2" phldr="1"/>
      <dgm:spPr/>
      <dgm:t>
        <a:bodyPr/>
        <a:lstStyle/>
        <a:p>
          <a:endParaRPr lang="en-US"/>
        </a:p>
      </dgm:t>
    </dgm:pt>
    <dgm:pt modelId="{D1A4F347-40D4-44C6-892B-37C8708D7B78}">
      <dgm:prSet phldrT="[Text]" custT="1"/>
      <dgm:spPr/>
      <dgm:t>
        <a:bodyPr/>
        <a:lstStyle/>
        <a:p>
          <a:r>
            <a:rPr lang="en-US" sz="1400" dirty="0"/>
            <a:t>FASB</a:t>
          </a:r>
        </a:p>
      </dgm:t>
    </dgm:pt>
    <dgm:pt modelId="{B671E07D-8633-4508-822D-1777AC5D413B}" type="parTrans" cxnId="{F62C680B-BD57-4737-84A5-16053CDD453B}">
      <dgm:prSet/>
      <dgm:spPr/>
      <dgm:t>
        <a:bodyPr/>
        <a:lstStyle/>
        <a:p>
          <a:endParaRPr lang="en-US"/>
        </a:p>
      </dgm:t>
    </dgm:pt>
    <dgm:pt modelId="{12A1E9E4-CCB0-47E4-A475-9A504AF843E0}" type="sibTrans" cxnId="{F62C680B-BD57-4737-84A5-16053CDD453B}">
      <dgm:prSet/>
      <dgm:spPr/>
      <dgm:t>
        <a:bodyPr/>
        <a:lstStyle/>
        <a:p>
          <a:endParaRPr lang="en-US"/>
        </a:p>
      </dgm:t>
    </dgm:pt>
    <dgm:pt modelId="{2275930B-6271-4127-B685-E477ED3312E9}">
      <dgm:prSet phldrT="[Text]" custT="1"/>
      <dgm:spPr/>
      <dgm:t>
        <a:bodyPr/>
        <a:lstStyle/>
        <a:p>
          <a:pPr>
            <a:spcAft>
              <a:spcPts val="0"/>
            </a:spcAft>
          </a:pPr>
          <a:r>
            <a:rPr lang="en-US" sz="1400" dirty="0" smtClean="0"/>
            <a:t>Single-step</a:t>
          </a:r>
          <a:endParaRPr lang="en-US" sz="1400" dirty="0"/>
        </a:p>
        <a:p>
          <a:pPr>
            <a:spcAft>
              <a:spcPts val="0"/>
            </a:spcAft>
          </a:pPr>
          <a:r>
            <a:rPr lang="en-US" sz="1400" dirty="0"/>
            <a:t> or </a:t>
          </a:r>
          <a:r>
            <a:rPr lang="en-US" sz="1400" dirty="0" smtClean="0"/>
            <a:t>multistep </a:t>
          </a:r>
          <a:r>
            <a:rPr lang="en-US" sz="1400" dirty="0"/>
            <a:t>forma</a:t>
          </a:r>
          <a:r>
            <a:rPr lang="en-US" sz="1200" dirty="0"/>
            <a:t>t</a:t>
          </a:r>
        </a:p>
      </dgm:t>
    </dgm:pt>
    <dgm:pt modelId="{7E4D28E8-79B1-4EF6-A816-3C81C7360E5A}" type="parTrans" cxnId="{A80DAC95-CE38-4B5E-8083-4D328B83BAA3}">
      <dgm:prSet/>
      <dgm:spPr/>
      <dgm:t>
        <a:bodyPr/>
        <a:lstStyle/>
        <a:p>
          <a:endParaRPr lang="en-US"/>
        </a:p>
      </dgm:t>
    </dgm:pt>
    <dgm:pt modelId="{0AA7ECB7-3403-4519-AAD2-30A0853A6FC0}" type="sibTrans" cxnId="{A80DAC95-CE38-4B5E-8083-4D328B83BAA3}">
      <dgm:prSet/>
      <dgm:spPr/>
      <dgm:t>
        <a:bodyPr/>
        <a:lstStyle/>
        <a:p>
          <a:endParaRPr lang="en-US"/>
        </a:p>
      </dgm:t>
    </dgm:pt>
    <dgm:pt modelId="{0FAB5196-50C1-4BFA-8103-2393AC006098}">
      <dgm:prSet phldrT="[Text]" custT="1"/>
      <dgm:spPr/>
      <dgm:t>
        <a:bodyPr/>
        <a:lstStyle/>
        <a:p>
          <a:pPr>
            <a:spcAft>
              <a:spcPct val="35000"/>
            </a:spcAft>
          </a:pPr>
          <a:endParaRPr lang="en-US" sz="1400" dirty="0"/>
        </a:p>
        <a:p>
          <a:pPr>
            <a:spcAft>
              <a:spcPts val="0"/>
            </a:spcAft>
          </a:pPr>
          <a:r>
            <a:rPr lang="en-US" sz="1400" dirty="0"/>
            <a:t>Net assets released from purpose or time restrictions</a:t>
          </a:r>
        </a:p>
      </dgm:t>
    </dgm:pt>
    <dgm:pt modelId="{B4EDDF6A-F0BA-427E-B9EC-7581407E645C}" type="parTrans" cxnId="{1E78B350-6777-44E6-9C4A-F1AAAF6C4541}">
      <dgm:prSet/>
      <dgm:spPr/>
      <dgm:t>
        <a:bodyPr/>
        <a:lstStyle/>
        <a:p>
          <a:endParaRPr lang="en-US"/>
        </a:p>
      </dgm:t>
    </dgm:pt>
    <dgm:pt modelId="{2CEF5524-A85D-4D6E-A75F-5DCABE6ECD95}" type="sibTrans" cxnId="{1E78B350-6777-44E6-9C4A-F1AAAF6C4541}">
      <dgm:prSet/>
      <dgm:spPr/>
      <dgm:t>
        <a:bodyPr/>
        <a:lstStyle/>
        <a:p>
          <a:endParaRPr lang="en-US"/>
        </a:p>
      </dgm:t>
    </dgm:pt>
    <dgm:pt modelId="{A958991F-9B3B-469C-B3C8-AC373D249078}" type="pres">
      <dgm:prSet presAssocID="{8785B235-49EA-424C-BFF4-31A2AB2CEDA4}" presName="Name0" presStyleCnt="0">
        <dgm:presLayoutVars>
          <dgm:chMax val="7"/>
          <dgm:chPref val="7"/>
          <dgm:dir/>
          <dgm:animLvl val="lvl"/>
        </dgm:presLayoutVars>
      </dgm:prSet>
      <dgm:spPr/>
      <dgm:t>
        <a:bodyPr/>
        <a:lstStyle/>
        <a:p>
          <a:endParaRPr lang="en-US"/>
        </a:p>
      </dgm:t>
    </dgm:pt>
    <dgm:pt modelId="{FC4F4364-1928-49BA-BE82-C08D13355B5A}" type="pres">
      <dgm:prSet presAssocID="{D1A4F347-40D4-44C6-892B-37C8708D7B78}" presName="Accent1" presStyleCnt="0"/>
      <dgm:spPr/>
    </dgm:pt>
    <dgm:pt modelId="{44653E61-9CC0-4E38-9A7D-12FB92BE9563}" type="pres">
      <dgm:prSet presAssocID="{D1A4F347-40D4-44C6-892B-37C8708D7B78}" presName="Accent" presStyleLbl="node1" presStyleIdx="0" presStyleCnt="3" custScaleX="114011" custLinFactNeighborX="2605" custLinFactNeighborY="-6945"/>
      <dgm:spPr/>
    </dgm:pt>
    <dgm:pt modelId="{799FEFE5-3062-4136-AA07-E35388AD1336}" type="pres">
      <dgm:prSet presAssocID="{D1A4F347-40D4-44C6-892B-37C8708D7B78}" presName="Parent1" presStyleLbl="revTx" presStyleIdx="0" presStyleCnt="3">
        <dgm:presLayoutVars>
          <dgm:chMax val="1"/>
          <dgm:chPref val="1"/>
          <dgm:bulletEnabled val="1"/>
        </dgm:presLayoutVars>
      </dgm:prSet>
      <dgm:spPr/>
      <dgm:t>
        <a:bodyPr/>
        <a:lstStyle/>
        <a:p>
          <a:endParaRPr lang="en-US"/>
        </a:p>
      </dgm:t>
    </dgm:pt>
    <dgm:pt modelId="{1ECCD128-5337-4927-A26B-BBA0BD0FF61E}" type="pres">
      <dgm:prSet presAssocID="{2275930B-6271-4127-B685-E477ED3312E9}" presName="Accent2" presStyleCnt="0"/>
      <dgm:spPr/>
    </dgm:pt>
    <dgm:pt modelId="{EFCA7EC6-826B-4DDA-842D-6BFE542869EF}" type="pres">
      <dgm:prSet presAssocID="{2275930B-6271-4127-B685-E477ED3312E9}" presName="Accent" presStyleLbl="node1" presStyleIdx="1" presStyleCnt="3" custScaleX="126356" custScaleY="104703"/>
      <dgm:spPr/>
    </dgm:pt>
    <dgm:pt modelId="{E20578BE-2F30-42AD-BE47-6151821DC034}" type="pres">
      <dgm:prSet presAssocID="{2275930B-6271-4127-B685-E477ED3312E9}" presName="Parent2" presStyleLbl="revTx" presStyleIdx="1" presStyleCnt="3" custScaleX="142495" custScaleY="130433">
        <dgm:presLayoutVars>
          <dgm:chMax val="1"/>
          <dgm:chPref val="1"/>
          <dgm:bulletEnabled val="1"/>
        </dgm:presLayoutVars>
      </dgm:prSet>
      <dgm:spPr/>
      <dgm:t>
        <a:bodyPr/>
        <a:lstStyle/>
        <a:p>
          <a:endParaRPr lang="en-US"/>
        </a:p>
      </dgm:t>
    </dgm:pt>
    <dgm:pt modelId="{B0437B94-8F83-471B-81AF-64B2FE0EE036}" type="pres">
      <dgm:prSet presAssocID="{0FAB5196-50C1-4BFA-8103-2393AC006098}" presName="Accent3" presStyleCnt="0"/>
      <dgm:spPr/>
    </dgm:pt>
    <dgm:pt modelId="{6B3AA257-1D15-4368-A786-FA2E186A78B9}" type="pres">
      <dgm:prSet presAssocID="{0FAB5196-50C1-4BFA-8103-2393AC006098}" presName="Accent" presStyleLbl="node1" presStyleIdx="2" presStyleCnt="3" custScaleX="137316" custScaleY="114568" custLinFactNeighborX="1011" custLinFactNeighborY="8081"/>
      <dgm:spPr/>
    </dgm:pt>
    <dgm:pt modelId="{DF073D42-D2D0-4746-ACE5-2CC8E6406533}" type="pres">
      <dgm:prSet presAssocID="{0FAB5196-50C1-4BFA-8103-2393AC006098}" presName="Parent3" presStyleLbl="revTx" presStyleIdx="2" presStyleCnt="3">
        <dgm:presLayoutVars>
          <dgm:chMax val="1"/>
          <dgm:chPref val="1"/>
          <dgm:bulletEnabled val="1"/>
        </dgm:presLayoutVars>
      </dgm:prSet>
      <dgm:spPr/>
      <dgm:t>
        <a:bodyPr/>
        <a:lstStyle/>
        <a:p>
          <a:endParaRPr lang="en-US"/>
        </a:p>
      </dgm:t>
    </dgm:pt>
  </dgm:ptLst>
  <dgm:cxnLst>
    <dgm:cxn modelId="{7C3F6883-7EDA-4F84-A38F-C481F0FD71E2}" type="presOf" srcId="{2275930B-6271-4127-B685-E477ED3312E9}" destId="{E20578BE-2F30-42AD-BE47-6151821DC034}" srcOrd="0" destOrd="0" presId="urn:microsoft.com/office/officeart/2009/layout/CircleArrowProcess"/>
    <dgm:cxn modelId="{1E78B350-6777-44E6-9C4A-F1AAAF6C4541}" srcId="{8785B235-49EA-424C-BFF4-31A2AB2CEDA4}" destId="{0FAB5196-50C1-4BFA-8103-2393AC006098}" srcOrd="2" destOrd="0" parTransId="{B4EDDF6A-F0BA-427E-B9EC-7581407E645C}" sibTransId="{2CEF5524-A85D-4D6E-A75F-5DCABE6ECD95}"/>
    <dgm:cxn modelId="{8717430B-BE4F-4981-9672-B226598ED127}" type="presOf" srcId="{0FAB5196-50C1-4BFA-8103-2393AC006098}" destId="{DF073D42-D2D0-4746-ACE5-2CC8E6406533}" srcOrd="0" destOrd="0" presId="urn:microsoft.com/office/officeart/2009/layout/CircleArrowProcess"/>
    <dgm:cxn modelId="{A80DAC95-CE38-4B5E-8083-4D328B83BAA3}" srcId="{8785B235-49EA-424C-BFF4-31A2AB2CEDA4}" destId="{2275930B-6271-4127-B685-E477ED3312E9}" srcOrd="1" destOrd="0" parTransId="{7E4D28E8-79B1-4EF6-A816-3C81C7360E5A}" sibTransId="{0AA7ECB7-3403-4519-AAD2-30A0853A6FC0}"/>
    <dgm:cxn modelId="{0C1CB7C5-F271-4F67-A7B0-7C3BAEEED840}" type="presOf" srcId="{D1A4F347-40D4-44C6-892B-37C8708D7B78}" destId="{799FEFE5-3062-4136-AA07-E35388AD1336}" srcOrd="0" destOrd="0" presId="urn:microsoft.com/office/officeart/2009/layout/CircleArrowProcess"/>
    <dgm:cxn modelId="{F62C680B-BD57-4737-84A5-16053CDD453B}" srcId="{8785B235-49EA-424C-BFF4-31A2AB2CEDA4}" destId="{D1A4F347-40D4-44C6-892B-37C8708D7B78}" srcOrd="0" destOrd="0" parTransId="{B671E07D-8633-4508-822D-1777AC5D413B}" sibTransId="{12A1E9E4-CCB0-47E4-A475-9A504AF843E0}"/>
    <dgm:cxn modelId="{7E6DCEFC-0B7F-4FC0-A401-084C384A6115}" type="presOf" srcId="{8785B235-49EA-424C-BFF4-31A2AB2CEDA4}" destId="{A958991F-9B3B-469C-B3C8-AC373D249078}" srcOrd="0" destOrd="0" presId="urn:microsoft.com/office/officeart/2009/layout/CircleArrowProcess"/>
    <dgm:cxn modelId="{BC50F4FC-6E1B-4CCE-91F1-2293F4F719F8}" type="presParOf" srcId="{A958991F-9B3B-469C-B3C8-AC373D249078}" destId="{FC4F4364-1928-49BA-BE82-C08D13355B5A}" srcOrd="0" destOrd="0" presId="urn:microsoft.com/office/officeart/2009/layout/CircleArrowProcess"/>
    <dgm:cxn modelId="{265E69E4-8D58-4ACC-B0D4-51E774C998D8}" type="presParOf" srcId="{FC4F4364-1928-49BA-BE82-C08D13355B5A}" destId="{44653E61-9CC0-4E38-9A7D-12FB92BE9563}" srcOrd="0" destOrd="0" presId="urn:microsoft.com/office/officeart/2009/layout/CircleArrowProcess"/>
    <dgm:cxn modelId="{4BE872E1-604A-44DE-BE1F-CEF5B843C207}" type="presParOf" srcId="{A958991F-9B3B-469C-B3C8-AC373D249078}" destId="{799FEFE5-3062-4136-AA07-E35388AD1336}" srcOrd="1" destOrd="0" presId="urn:microsoft.com/office/officeart/2009/layout/CircleArrowProcess"/>
    <dgm:cxn modelId="{694DFB9C-4CB2-4A17-96E4-0FE9629DDBB2}" type="presParOf" srcId="{A958991F-9B3B-469C-B3C8-AC373D249078}" destId="{1ECCD128-5337-4927-A26B-BBA0BD0FF61E}" srcOrd="2" destOrd="0" presId="urn:microsoft.com/office/officeart/2009/layout/CircleArrowProcess"/>
    <dgm:cxn modelId="{4C56C4B6-4A18-4FFF-823D-825F49252D89}" type="presParOf" srcId="{1ECCD128-5337-4927-A26B-BBA0BD0FF61E}" destId="{EFCA7EC6-826B-4DDA-842D-6BFE542869EF}" srcOrd="0" destOrd="0" presId="urn:microsoft.com/office/officeart/2009/layout/CircleArrowProcess"/>
    <dgm:cxn modelId="{4871E786-0504-4523-BC02-074592B52D92}" type="presParOf" srcId="{A958991F-9B3B-469C-B3C8-AC373D249078}" destId="{E20578BE-2F30-42AD-BE47-6151821DC034}" srcOrd="3" destOrd="0" presId="urn:microsoft.com/office/officeart/2009/layout/CircleArrowProcess"/>
    <dgm:cxn modelId="{080ECB19-27CE-49E2-A6D9-00B2220472AD}" type="presParOf" srcId="{A958991F-9B3B-469C-B3C8-AC373D249078}" destId="{B0437B94-8F83-471B-81AF-64B2FE0EE036}" srcOrd="4" destOrd="0" presId="urn:microsoft.com/office/officeart/2009/layout/CircleArrowProcess"/>
    <dgm:cxn modelId="{351439BF-79AF-4F71-AF4F-CB408996C3E1}" type="presParOf" srcId="{B0437B94-8F83-471B-81AF-64B2FE0EE036}" destId="{6B3AA257-1D15-4368-A786-FA2E186A78B9}" srcOrd="0" destOrd="0" presId="urn:microsoft.com/office/officeart/2009/layout/CircleArrowProcess"/>
    <dgm:cxn modelId="{5F9C3127-9405-4FC6-BE8D-B038FAC76AF1}" type="presParOf" srcId="{A958991F-9B3B-469C-B3C8-AC373D249078}" destId="{DF073D42-D2D0-4746-ACE5-2CC8E640653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85B235-49EA-424C-BFF4-31A2AB2CEDA4}" type="doc">
      <dgm:prSet loTypeId="urn:microsoft.com/office/officeart/2009/layout/CircleArrowProcess" loCatId="cycle" qsTypeId="urn:microsoft.com/office/officeart/2005/8/quickstyle/simple1" qsCatId="simple" csTypeId="urn:microsoft.com/office/officeart/2005/8/colors/accent1_4" csCatId="accent1" phldr="1"/>
      <dgm:spPr/>
      <dgm:t>
        <a:bodyPr/>
        <a:lstStyle/>
        <a:p>
          <a:endParaRPr lang="en-US"/>
        </a:p>
      </dgm:t>
    </dgm:pt>
    <dgm:pt modelId="{D1A4F347-40D4-44C6-892B-37C8708D7B78}">
      <dgm:prSet phldrT="[Text]" custT="1"/>
      <dgm:spPr/>
      <dgm:t>
        <a:bodyPr/>
        <a:lstStyle/>
        <a:p>
          <a:r>
            <a:rPr lang="en-US" sz="1400" dirty="0"/>
            <a:t>GASB</a:t>
          </a:r>
        </a:p>
      </dgm:t>
    </dgm:pt>
    <dgm:pt modelId="{B671E07D-8633-4508-822D-1777AC5D413B}" type="parTrans" cxnId="{F62C680B-BD57-4737-84A5-16053CDD453B}">
      <dgm:prSet/>
      <dgm:spPr/>
      <dgm:t>
        <a:bodyPr/>
        <a:lstStyle/>
        <a:p>
          <a:endParaRPr lang="en-US"/>
        </a:p>
      </dgm:t>
    </dgm:pt>
    <dgm:pt modelId="{12A1E9E4-CCB0-47E4-A475-9A504AF843E0}" type="sibTrans" cxnId="{F62C680B-BD57-4737-84A5-16053CDD453B}">
      <dgm:prSet/>
      <dgm:spPr/>
      <dgm:t>
        <a:bodyPr/>
        <a:lstStyle/>
        <a:p>
          <a:endParaRPr lang="en-US"/>
        </a:p>
      </dgm:t>
    </dgm:pt>
    <dgm:pt modelId="{2275930B-6271-4127-B685-E477ED3312E9}">
      <dgm:prSet phldrT="[Text]" custT="1"/>
      <dgm:spPr/>
      <dgm:t>
        <a:bodyPr/>
        <a:lstStyle/>
        <a:p>
          <a:r>
            <a:rPr lang="en-US" sz="1400" dirty="0"/>
            <a:t>Separately report operating and nonoperating activity</a:t>
          </a:r>
        </a:p>
      </dgm:t>
    </dgm:pt>
    <dgm:pt modelId="{7E4D28E8-79B1-4EF6-A816-3C81C7360E5A}" type="parTrans" cxnId="{A80DAC95-CE38-4B5E-8083-4D328B83BAA3}">
      <dgm:prSet/>
      <dgm:spPr/>
      <dgm:t>
        <a:bodyPr/>
        <a:lstStyle/>
        <a:p>
          <a:endParaRPr lang="en-US"/>
        </a:p>
      </dgm:t>
    </dgm:pt>
    <dgm:pt modelId="{0AA7ECB7-3403-4519-AAD2-30A0853A6FC0}" type="sibTrans" cxnId="{A80DAC95-CE38-4B5E-8083-4D328B83BAA3}">
      <dgm:prSet/>
      <dgm:spPr/>
      <dgm:t>
        <a:bodyPr/>
        <a:lstStyle/>
        <a:p>
          <a:endParaRPr lang="en-US"/>
        </a:p>
      </dgm:t>
    </dgm:pt>
    <dgm:pt modelId="{0FAB5196-50C1-4BFA-8103-2393AC006098}">
      <dgm:prSet phldrT="[Text]" custT="1"/>
      <dgm:spPr/>
      <dgm:t>
        <a:bodyPr/>
        <a:lstStyle/>
        <a:p>
          <a:endParaRPr lang="en-US" sz="1400" dirty="0"/>
        </a:p>
        <a:p>
          <a:r>
            <a:rPr lang="en-US" sz="1400" dirty="0"/>
            <a:t>Statement of revenues, expenses, and changes in net position</a:t>
          </a:r>
        </a:p>
      </dgm:t>
    </dgm:pt>
    <dgm:pt modelId="{B4EDDF6A-F0BA-427E-B9EC-7581407E645C}" type="parTrans" cxnId="{1E78B350-6777-44E6-9C4A-F1AAAF6C4541}">
      <dgm:prSet/>
      <dgm:spPr/>
      <dgm:t>
        <a:bodyPr/>
        <a:lstStyle/>
        <a:p>
          <a:endParaRPr lang="en-US"/>
        </a:p>
      </dgm:t>
    </dgm:pt>
    <dgm:pt modelId="{2CEF5524-A85D-4D6E-A75F-5DCABE6ECD95}" type="sibTrans" cxnId="{1E78B350-6777-44E6-9C4A-F1AAAF6C4541}">
      <dgm:prSet/>
      <dgm:spPr/>
      <dgm:t>
        <a:bodyPr/>
        <a:lstStyle/>
        <a:p>
          <a:endParaRPr lang="en-US"/>
        </a:p>
      </dgm:t>
    </dgm:pt>
    <dgm:pt modelId="{A958991F-9B3B-469C-B3C8-AC373D249078}" type="pres">
      <dgm:prSet presAssocID="{8785B235-49EA-424C-BFF4-31A2AB2CEDA4}" presName="Name0" presStyleCnt="0">
        <dgm:presLayoutVars>
          <dgm:chMax val="7"/>
          <dgm:chPref val="7"/>
          <dgm:dir/>
          <dgm:animLvl val="lvl"/>
        </dgm:presLayoutVars>
      </dgm:prSet>
      <dgm:spPr/>
      <dgm:t>
        <a:bodyPr/>
        <a:lstStyle/>
        <a:p>
          <a:endParaRPr lang="en-US"/>
        </a:p>
      </dgm:t>
    </dgm:pt>
    <dgm:pt modelId="{FC4F4364-1928-49BA-BE82-C08D13355B5A}" type="pres">
      <dgm:prSet presAssocID="{D1A4F347-40D4-44C6-892B-37C8708D7B78}" presName="Accent1" presStyleCnt="0"/>
      <dgm:spPr/>
    </dgm:pt>
    <dgm:pt modelId="{44653E61-9CC0-4E38-9A7D-12FB92BE9563}" type="pres">
      <dgm:prSet presAssocID="{D1A4F347-40D4-44C6-892B-37C8708D7B78}" presName="Accent" presStyleLbl="node1" presStyleIdx="0" presStyleCnt="3" custScaleX="112249" custScaleY="92305" custLinFactNeighborX="5209" custLinFactNeighborY="-8681"/>
      <dgm:spPr/>
    </dgm:pt>
    <dgm:pt modelId="{799FEFE5-3062-4136-AA07-E35388AD1336}" type="pres">
      <dgm:prSet presAssocID="{D1A4F347-40D4-44C6-892B-37C8708D7B78}" presName="Parent1" presStyleLbl="revTx" presStyleIdx="0" presStyleCnt="3">
        <dgm:presLayoutVars>
          <dgm:chMax val="1"/>
          <dgm:chPref val="1"/>
          <dgm:bulletEnabled val="1"/>
        </dgm:presLayoutVars>
      </dgm:prSet>
      <dgm:spPr/>
      <dgm:t>
        <a:bodyPr/>
        <a:lstStyle/>
        <a:p>
          <a:endParaRPr lang="en-US"/>
        </a:p>
      </dgm:t>
    </dgm:pt>
    <dgm:pt modelId="{1ECCD128-5337-4927-A26B-BBA0BD0FF61E}" type="pres">
      <dgm:prSet presAssocID="{2275930B-6271-4127-B685-E477ED3312E9}" presName="Accent2" presStyleCnt="0"/>
      <dgm:spPr/>
    </dgm:pt>
    <dgm:pt modelId="{EFCA7EC6-826B-4DDA-842D-6BFE542869EF}" type="pres">
      <dgm:prSet presAssocID="{2275930B-6271-4127-B685-E477ED3312E9}" presName="Accent" presStyleLbl="node1" presStyleIdx="1" presStyleCnt="3" custScaleX="128689" custScaleY="101310"/>
      <dgm:spPr/>
    </dgm:pt>
    <dgm:pt modelId="{E20578BE-2F30-42AD-BE47-6151821DC034}" type="pres">
      <dgm:prSet presAssocID="{2275930B-6271-4127-B685-E477ED3312E9}" presName="Parent2" presStyleLbl="revTx" presStyleIdx="1" presStyleCnt="3" custScaleX="176479" custScaleY="158500" custLinFactNeighborX="24837" custLinFactNeighborY="-9377">
        <dgm:presLayoutVars>
          <dgm:chMax val="1"/>
          <dgm:chPref val="1"/>
          <dgm:bulletEnabled val="1"/>
        </dgm:presLayoutVars>
      </dgm:prSet>
      <dgm:spPr/>
      <dgm:t>
        <a:bodyPr/>
        <a:lstStyle/>
        <a:p>
          <a:endParaRPr lang="en-US"/>
        </a:p>
      </dgm:t>
    </dgm:pt>
    <dgm:pt modelId="{B0437B94-8F83-471B-81AF-64B2FE0EE036}" type="pres">
      <dgm:prSet presAssocID="{0FAB5196-50C1-4BFA-8103-2393AC006098}" presName="Accent3" presStyleCnt="0"/>
      <dgm:spPr/>
    </dgm:pt>
    <dgm:pt modelId="{6B3AA257-1D15-4368-A786-FA2E186A78B9}" type="pres">
      <dgm:prSet presAssocID="{0FAB5196-50C1-4BFA-8103-2393AC006098}" presName="Accent" presStyleLbl="node1" presStyleIdx="2" presStyleCnt="3" custScaleX="143590" custScaleY="111563" custLinFactNeighborX="7074" custLinFactNeighborY="10102"/>
      <dgm:spPr/>
    </dgm:pt>
    <dgm:pt modelId="{DF073D42-D2D0-4746-ACE5-2CC8E6406533}" type="pres">
      <dgm:prSet presAssocID="{0FAB5196-50C1-4BFA-8103-2393AC006098}" presName="Parent3" presStyleLbl="revTx" presStyleIdx="2" presStyleCnt="3">
        <dgm:presLayoutVars>
          <dgm:chMax val="1"/>
          <dgm:chPref val="1"/>
          <dgm:bulletEnabled val="1"/>
        </dgm:presLayoutVars>
      </dgm:prSet>
      <dgm:spPr/>
      <dgm:t>
        <a:bodyPr/>
        <a:lstStyle/>
        <a:p>
          <a:endParaRPr lang="en-US"/>
        </a:p>
      </dgm:t>
    </dgm:pt>
  </dgm:ptLst>
  <dgm:cxnLst>
    <dgm:cxn modelId="{1E78B350-6777-44E6-9C4A-F1AAAF6C4541}" srcId="{8785B235-49EA-424C-BFF4-31A2AB2CEDA4}" destId="{0FAB5196-50C1-4BFA-8103-2393AC006098}" srcOrd="2" destOrd="0" parTransId="{B4EDDF6A-F0BA-427E-B9EC-7581407E645C}" sibTransId="{2CEF5524-A85D-4D6E-A75F-5DCABE6ECD95}"/>
    <dgm:cxn modelId="{331A298A-C5EC-448E-8969-3B9EDD1EEC46}" type="presOf" srcId="{0FAB5196-50C1-4BFA-8103-2393AC006098}" destId="{DF073D42-D2D0-4746-ACE5-2CC8E6406533}" srcOrd="0" destOrd="0" presId="urn:microsoft.com/office/officeart/2009/layout/CircleArrowProcess"/>
    <dgm:cxn modelId="{A80DAC95-CE38-4B5E-8083-4D328B83BAA3}" srcId="{8785B235-49EA-424C-BFF4-31A2AB2CEDA4}" destId="{2275930B-6271-4127-B685-E477ED3312E9}" srcOrd="1" destOrd="0" parTransId="{7E4D28E8-79B1-4EF6-A816-3C81C7360E5A}" sibTransId="{0AA7ECB7-3403-4519-AAD2-30A0853A6FC0}"/>
    <dgm:cxn modelId="{9E8FFCBD-30DA-4845-8982-B5249E55386F}" type="presOf" srcId="{8785B235-49EA-424C-BFF4-31A2AB2CEDA4}" destId="{A958991F-9B3B-469C-B3C8-AC373D249078}" srcOrd="0" destOrd="0" presId="urn:microsoft.com/office/officeart/2009/layout/CircleArrowProcess"/>
    <dgm:cxn modelId="{3DE0A579-DB36-4AA0-BAAC-D5CFFDF08012}" type="presOf" srcId="{2275930B-6271-4127-B685-E477ED3312E9}" destId="{E20578BE-2F30-42AD-BE47-6151821DC034}" srcOrd="0" destOrd="0" presId="urn:microsoft.com/office/officeart/2009/layout/CircleArrowProcess"/>
    <dgm:cxn modelId="{F62C680B-BD57-4737-84A5-16053CDD453B}" srcId="{8785B235-49EA-424C-BFF4-31A2AB2CEDA4}" destId="{D1A4F347-40D4-44C6-892B-37C8708D7B78}" srcOrd="0" destOrd="0" parTransId="{B671E07D-8633-4508-822D-1777AC5D413B}" sibTransId="{12A1E9E4-CCB0-47E4-A475-9A504AF843E0}"/>
    <dgm:cxn modelId="{DAAF507E-FBB9-48B2-87A0-4AED510386E2}" type="presOf" srcId="{D1A4F347-40D4-44C6-892B-37C8708D7B78}" destId="{799FEFE5-3062-4136-AA07-E35388AD1336}" srcOrd="0" destOrd="0" presId="urn:microsoft.com/office/officeart/2009/layout/CircleArrowProcess"/>
    <dgm:cxn modelId="{12A48190-6B26-41D6-B45A-5B6D1CB31B9B}" type="presParOf" srcId="{A958991F-9B3B-469C-B3C8-AC373D249078}" destId="{FC4F4364-1928-49BA-BE82-C08D13355B5A}" srcOrd="0" destOrd="0" presId="urn:microsoft.com/office/officeart/2009/layout/CircleArrowProcess"/>
    <dgm:cxn modelId="{CD485E73-11AE-48C7-8D19-0719F54981E5}" type="presParOf" srcId="{FC4F4364-1928-49BA-BE82-C08D13355B5A}" destId="{44653E61-9CC0-4E38-9A7D-12FB92BE9563}" srcOrd="0" destOrd="0" presId="urn:microsoft.com/office/officeart/2009/layout/CircleArrowProcess"/>
    <dgm:cxn modelId="{CAE2293A-C46C-4969-90F3-C7E4E9FCFACC}" type="presParOf" srcId="{A958991F-9B3B-469C-B3C8-AC373D249078}" destId="{799FEFE5-3062-4136-AA07-E35388AD1336}" srcOrd="1" destOrd="0" presId="urn:microsoft.com/office/officeart/2009/layout/CircleArrowProcess"/>
    <dgm:cxn modelId="{74BFC2B4-BF39-4D56-B0CD-56A66EA47CF3}" type="presParOf" srcId="{A958991F-9B3B-469C-B3C8-AC373D249078}" destId="{1ECCD128-5337-4927-A26B-BBA0BD0FF61E}" srcOrd="2" destOrd="0" presId="urn:microsoft.com/office/officeart/2009/layout/CircleArrowProcess"/>
    <dgm:cxn modelId="{E24A649C-0BB8-4E13-A5EE-83DC96CF3F5E}" type="presParOf" srcId="{1ECCD128-5337-4927-A26B-BBA0BD0FF61E}" destId="{EFCA7EC6-826B-4DDA-842D-6BFE542869EF}" srcOrd="0" destOrd="0" presId="urn:microsoft.com/office/officeart/2009/layout/CircleArrowProcess"/>
    <dgm:cxn modelId="{4184316C-7EBA-43A6-B4D9-3C52CF209D1D}" type="presParOf" srcId="{A958991F-9B3B-469C-B3C8-AC373D249078}" destId="{E20578BE-2F30-42AD-BE47-6151821DC034}" srcOrd="3" destOrd="0" presId="urn:microsoft.com/office/officeart/2009/layout/CircleArrowProcess"/>
    <dgm:cxn modelId="{8C7980CA-FA1A-4AA0-9ADF-B38F44650EE4}" type="presParOf" srcId="{A958991F-9B3B-469C-B3C8-AC373D249078}" destId="{B0437B94-8F83-471B-81AF-64B2FE0EE036}" srcOrd="4" destOrd="0" presId="urn:microsoft.com/office/officeart/2009/layout/CircleArrowProcess"/>
    <dgm:cxn modelId="{DA80912F-BD2E-4486-A7BC-6DA4C77768AF}" type="presParOf" srcId="{B0437B94-8F83-471B-81AF-64B2FE0EE036}" destId="{6B3AA257-1D15-4368-A786-FA2E186A78B9}" srcOrd="0" destOrd="0" presId="urn:microsoft.com/office/officeart/2009/layout/CircleArrowProcess"/>
    <dgm:cxn modelId="{1A53A3E5-DBA1-454D-8D8E-0EEEDB962021}" type="presParOf" srcId="{A958991F-9B3B-469C-B3C8-AC373D249078}" destId="{DF073D42-D2D0-4746-ACE5-2CC8E6406533}" srcOrd="5"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04FBE5-D9C0-4D96-9E5E-F1CC1F5144EA}" type="doc">
      <dgm:prSet loTypeId="urn:microsoft.com/office/officeart/2005/8/layout/matrix1" loCatId="matrix" qsTypeId="urn:microsoft.com/office/officeart/2005/8/quickstyle/simple1" qsCatId="simple" csTypeId="urn:microsoft.com/office/officeart/2005/8/colors/colorful4" csCatId="colorful" phldr="1"/>
      <dgm:spPr/>
      <dgm:t>
        <a:bodyPr/>
        <a:lstStyle/>
        <a:p>
          <a:endParaRPr lang="en-US"/>
        </a:p>
      </dgm:t>
    </dgm:pt>
    <dgm:pt modelId="{756EA6AF-4182-4928-A012-CE5E4F8A8158}">
      <dgm:prSet phldrT="[Text]"/>
      <dgm:spPr/>
      <dgm:t>
        <a:bodyPr/>
        <a:lstStyle/>
        <a:p>
          <a:r>
            <a:rPr lang="en-US" dirty="0"/>
            <a:t>Revenue recognition</a:t>
          </a:r>
        </a:p>
      </dgm:t>
    </dgm:pt>
    <dgm:pt modelId="{EB020CF0-7F5D-4E47-A0FD-F5CE6BFCFF77}" type="parTrans" cxnId="{555E9E78-E767-4C87-A6D0-A432AB1BC66E}">
      <dgm:prSet/>
      <dgm:spPr/>
      <dgm:t>
        <a:bodyPr/>
        <a:lstStyle/>
        <a:p>
          <a:endParaRPr lang="en-US"/>
        </a:p>
      </dgm:t>
    </dgm:pt>
    <dgm:pt modelId="{E3C6E101-B607-4CD6-BFD0-1B5B308116E8}" type="sibTrans" cxnId="{555E9E78-E767-4C87-A6D0-A432AB1BC66E}">
      <dgm:prSet/>
      <dgm:spPr/>
      <dgm:t>
        <a:bodyPr/>
        <a:lstStyle/>
        <a:p>
          <a:endParaRPr lang="en-US"/>
        </a:p>
      </dgm:t>
    </dgm:pt>
    <dgm:pt modelId="{3C94C2A0-EFBB-47B6-96AB-FEDB6DA506BF}">
      <dgm:prSet phldrT="[Text]" custT="1"/>
      <dgm:spPr/>
      <dgm:t>
        <a:bodyPr/>
        <a:lstStyle/>
        <a:p>
          <a:r>
            <a:rPr lang="en-US" sz="1600" dirty="0"/>
            <a:t>Both GASB and FASB require recognition of revenue on an accrual basis; that is, when available and earned.</a:t>
          </a:r>
        </a:p>
      </dgm:t>
    </dgm:pt>
    <dgm:pt modelId="{97B77EF9-8C40-4CEF-9917-CBA71F164662}" type="parTrans" cxnId="{1C099597-76BB-41D3-A051-F0F951F45D2D}">
      <dgm:prSet/>
      <dgm:spPr/>
      <dgm:t>
        <a:bodyPr/>
        <a:lstStyle/>
        <a:p>
          <a:endParaRPr lang="en-US"/>
        </a:p>
      </dgm:t>
    </dgm:pt>
    <dgm:pt modelId="{52FDDB19-A152-4D32-AC41-804CA7C2BA1E}" type="sibTrans" cxnId="{1C099597-76BB-41D3-A051-F0F951F45D2D}">
      <dgm:prSet/>
      <dgm:spPr/>
      <dgm:t>
        <a:bodyPr/>
        <a:lstStyle/>
        <a:p>
          <a:endParaRPr lang="en-US"/>
        </a:p>
      </dgm:t>
    </dgm:pt>
    <dgm:pt modelId="{F226B7D5-2842-4D0A-9E4C-8E60ED8C8408}">
      <dgm:prSet phldrT="[Text]" custT="1"/>
      <dgm:spPr/>
      <dgm:t>
        <a:bodyPr/>
        <a:lstStyle/>
        <a:p>
          <a:r>
            <a:rPr lang="en-US" sz="1600" dirty="0"/>
            <a:t>Tuition and fees are often paid in advance, and may be received in one year for classes to be held the following year</a:t>
          </a:r>
          <a:r>
            <a:rPr lang="en-US" sz="1500" dirty="0"/>
            <a:t>.</a:t>
          </a:r>
        </a:p>
      </dgm:t>
    </dgm:pt>
    <dgm:pt modelId="{82F08E34-6D05-49A9-A8DC-7A1E63A77E56}" type="parTrans" cxnId="{C88DAB4D-F4BE-4B9A-95F3-594E4345C043}">
      <dgm:prSet/>
      <dgm:spPr/>
      <dgm:t>
        <a:bodyPr/>
        <a:lstStyle/>
        <a:p>
          <a:endParaRPr lang="en-US"/>
        </a:p>
      </dgm:t>
    </dgm:pt>
    <dgm:pt modelId="{DD62DEAC-1C28-44DE-A5ED-77CFA94FA638}" type="sibTrans" cxnId="{C88DAB4D-F4BE-4B9A-95F3-594E4345C043}">
      <dgm:prSet/>
      <dgm:spPr/>
      <dgm:t>
        <a:bodyPr/>
        <a:lstStyle/>
        <a:p>
          <a:endParaRPr lang="en-US"/>
        </a:p>
      </dgm:t>
    </dgm:pt>
    <dgm:pt modelId="{11E4C53E-F793-4378-AFC7-F56B6D021793}">
      <dgm:prSet phldrT="[Text]" custT="1"/>
      <dgm:spPr/>
      <dgm:t>
        <a:bodyPr/>
        <a:lstStyle/>
        <a:p>
          <a:r>
            <a:rPr lang="en-US" sz="1600" dirty="0"/>
            <a:t>In this case, tuition and fees received may be recorded as deferred revenue if they are not considered earned when received</a:t>
          </a:r>
          <a:r>
            <a:rPr lang="en-US" sz="1500" dirty="0"/>
            <a:t>.</a:t>
          </a:r>
        </a:p>
      </dgm:t>
    </dgm:pt>
    <dgm:pt modelId="{7ACD7194-790F-4B30-B4BF-196F5CE66C4B}" type="parTrans" cxnId="{E1FED40D-9B46-4536-A4DB-2A3B19A6A7D2}">
      <dgm:prSet/>
      <dgm:spPr/>
      <dgm:t>
        <a:bodyPr/>
        <a:lstStyle/>
        <a:p>
          <a:endParaRPr lang="en-US"/>
        </a:p>
      </dgm:t>
    </dgm:pt>
    <dgm:pt modelId="{6F5CF26D-7F56-47F4-848F-F33DAF8625B2}" type="sibTrans" cxnId="{E1FED40D-9B46-4536-A4DB-2A3B19A6A7D2}">
      <dgm:prSet/>
      <dgm:spPr/>
      <dgm:t>
        <a:bodyPr/>
        <a:lstStyle/>
        <a:p>
          <a:endParaRPr lang="en-US"/>
        </a:p>
      </dgm:t>
    </dgm:pt>
    <dgm:pt modelId="{967197BA-E708-4D8B-9BD2-D667D753B7A2}">
      <dgm:prSet phldrT="[Text]" custT="1"/>
      <dgm:spPr/>
      <dgm:t>
        <a:bodyPr/>
        <a:lstStyle/>
        <a:p>
          <a:r>
            <a:rPr lang="en-US" sz="1600" dirty="0">
              <a:solidFill>
                <a:schemeClr val="accent4">
                  <a:lumMod val="65000"/>
                  <a:lumOff val="35000"/>
                </a:schemeClr>
              </a:solidFill>
            </a:rPr>
            <a:t>Determination of when tuition and fees should be recorded as revenue depends on when those revenues are deemed “earned.”</a:t>
          </a:r>
        </a:p>
      </dgm:t>
    </dgm:pt>
    <dgm:pt modelId="{6D302E5D-688E-4A64-8107-0E39441BF12D}" type="parTrans" cxnId="{26AABCBF-A4DE-4C57-87B9-8CE1090A6386}">
      <dgm:prSet/>
      <dgm:spPr/>
      <dgm:t>
        <a:bodyPr/>
        <a:lstStyle/>
        <a:p>
          <a:endParaRPr lang="en-US"/>
        </a:p>
      </dgm:t>
    </dgm:pt>
    <dgm:pt modelId="{769ADD21-E0B5-489B-BD62-8054D5A2AFEB}" type="sibTrans" cxnId="{26AABCBF-A4DE-4C57-87B9-8CE1090A6386}">
      <dgm:prSet/>
      <dgm:spPr/>
      <dgm:t>
        <a:bodyPr/>
        <a:lstStyle/>
        <a:p>
          <a:endParaRPr lang="en-US"/>
        </a:p>
      </dgm:t>
    </dgm:pt>
    <dgm:pt modelId="{B8EF9514-5DCA-43A2-A14E-8A6DDB1503C2}" type="pres">
      <dgm:prSet presAssocID="{0004FBE5-D9C0-4D96-9E5E-F1CC1F5144EA}" presName="diagram" presStyleCnt="0">
        <dgm:presLayoutVars>
          <dgm:chMax val="1"/>
          <dgm:dir/>
          <dgm:animLvl val="ctr"/>
          <dgm:resizeHandles val="exact"/>
        </dgm:presLayoutVars>
      </dgm:prSet>
      <dgm:spPr/>
      <dgm:t>
        <a:bodyPr/>
        <a:lstStyle/>
        <a:p>
          <a:endParaRPr lang="en-US"/>
        </a:p>
      </dgm:t>
    </dgm:pt>
    <dgm:pt modelId="{F019E971-9BA7-40A0-A44C-CD29FC1A394E}" type="pres">
      <dgm:prSet presAssocID="{0004FBE5-D9C0-4D96-9E5E-F1CC1F5144EA}" presName="matrix" presStyleCnt="0"/>
      <dgm:spPr/>
    </dgm:pt>
    <dgm:pt modelId="{B3C8ED13-D15A-4D12-AACC-0D2DACD608AD}" type="pres">
      <dgm:prSet presAssocID="{0004FBE5-D9C0-4D96-9E5E-F1CC1F5144EA}" presName="tile1" presStyleLbl="node1" presStyleIdx="0" presStyleCnt="4"/>
      <dgm:spPr/>
      <dgm:t>
        <a:bodyPr/>
        <a:lstStyle/>
        <a:p>
          <a:endParaRPr lang="en-US"/>
        </a:p>
      </dgm:t>
    </dgm:pt>
    <dgm:pt modelId="{4D4F0F15-8FEC-407E-BBBD-9348319F76BD}" type="pres">
      <dgm:prSet presAssocID="{0004FBE5-D9C0-4D96-9E5E-F1CC1F5144EA}" presName="tile1text" presStyleLbl="node1" presStyleIdx="0" presStyleCnt="4">
        <dgm:presLayoutVars>
          <dgm:chMax val="0"/>
          <dgm:chPref val="0"/>
          <dgm:bulletEnabled val="1"/>
        </dgm:presLayoutVars>
      </dgm:prSet>
      <dgm:spPr/>
      <dgm:t>
        <a:bodyPr/>
        <a:lstStyle/>
        <a:p>
          <a:endParaRPr lang="en-US"/>
        </a:p>
      </dgm:t>
    </dgm:pt>
    <dgm:pt modelId="{BFB9F50F-06C0-4B3F-913A-EDEF509A39E9}" type="pres">
      <dgm:prSet presAssocID="{0004FBE5-D9C0-4D96-9E5E-F1CC1F5144EA}" presName="tile2" presStyleLbl="node1" presStyleIdx="1" presStyleCnt="4"/>
      <dgm:spPr/>
      <dgm:t>
        <a:bodyPr/>
        <a:lstStyle/>
        <a:p>
          <a:endParaRPr lang="en-US"/>
        </a:p>
      </dgm:t>
    </dgm:pt>
    <dgm:pt modelId="{138A8002-BB26-481F-9232-2CD136B5B109}" type="pres">
      <dgm:prSet presAssocID="{0004FBE5-D9C0-4D96-9E5E-F1CC1F5144EA}" presName="tile2text" presStyleLbl="node1" presStyleIdx="1" presStyleCnt="4">
        <dgm:presLayoutVars>
          <dgm:chMax val="0"/>
          <dgm:chPref val="0"/>
          <dgm:bulletEnabled val="1"/>
        </dgm:presLayoutVars>
      </dgm:prSet>
      <dgm:spPr/>
      <dgm:t>
        <a:bodyPr/>
        <a:lstStyle/>
        <a:p>
          <a:endParaRPr lang="en-US"/>
        </a:p>
      </dgm:t>
    </dgm:pt>
    <dgm:pt modelId="{BFF4D023-6475-44B4-8B8E-F0F8387435AC}" type="pres">
      <dgm:prSet presAssocID="{0004FBE5-D9C0-4D96-9E5E-F1CC1F5144EA}" presName="tile3" presStyleLbl="node1" presStyleIdx="2" presStyleCnt="4"/>
      <dgm:spPr/>
      <dgm:t>
        <a:bodyPr/>
        <a:lstStyle/>
        <a:p>
          <a:endParaRPr lang="en-US"/>
        </a:p>
      </dgm:t>
    </dgm:pt>
    <dgm:pt modelId="{6DE40385-3559-49E3-B573-F75E31BD6977}" type="pres">
      <dgm:prSet presAssocID="{0004FBE5-D9C0-4D96-9E5E-F1CC1F5144EA}" presName="tile3text" presStyleLbl="node1" presStyleIdx="2" presStyleCnt="4">
        <dgm:presLayoutVars>
          <dgm:chMax val="0"/>
          <dgm:chPref val="0"/>
          <dgm:bulletEnabled val="1"/>
        </dgm:presLayoutVars>
      </dgm:prSet>
      <dgm:spPr/>
      <dgm:t>
        <a:bodyPr/>
        <a:lstStyle/>
        <a:p>
          <a:endParaRPr lang="en-US"/>
        </a:p>
      </dgm:t>
    </dgm:pt>
    <dgm:pt modelId="{B7EB9B22-C7D3-476F-9989-634B5E85AB2C}" type="pres">
      <dgm:prSet presAssocID="{0004FBE5-D9C0-4D96-9E5E-F1CC1F5144EA}" presName="tile4" presStyleLbl="node1" presStyleIdx="3" presStyleCnt="4"/>
      <dgm:spPr/>
      <dgm:t>
        <a:bodyPr/>
        <a:lstStyle/>
        <a:p>
          <a:endParaRPr lang="en-US"/>
        </a:p>
      </dgm:t>
    </dgm:pt>
    <dgm:pt modelId="{E401596D-2720-4433-848B-DE19031E283D}" type="pres">
      <dgm:prSet presAssocID="{0004FBE5-D9C0-4D96-9E5E-F1CC1F5144EA}" presName="tile4text" presStyleLbl="node1" presStyleIdx="3" presStyleCnt="4">
        <dgm:presLayoutVars>
          <dgm:chMax val="0"/>
          <dgm:chPref val="0"/>
          <dgm:bulletEnabled val="1"/>
        </dgm:presLayoutVars>
      </dgm:prSet>
      <dgm:spPr/>
      <dgm:t>
        <a:bodyPr/>
        <a:lstStyle/>
        <a:p>
          <a:endParaRPr lang="en-US"/>
        </a:p>
      </dgm:t>
    </dgm:pt>
    <dgm:pt modelId="{97D2387F-8784-4D18-ADFA-31DD96DD6891}" type="pres">
      <dgm:prSet presAssocID="{0004FBE5-D9C0-4D96-9E5E-F1CC1F5144EA}" presName="centerTile" presStyleLbl="fgShp" presStyleIdx="0" presStyleCnt="1">
        <dgm:presLayoutVars>
          <dgm:chMax val="0"/>
          <dgm:chPref val="0"/>
        </dgm:presLayoutVars>
      </dgm:prSet>
      <dgm:spPr/>
      <dgm:t>
        <a:bodyPr/>
        <a:lstStyle/>
        <a:p>
          <a:endParaRPr lang="en-US"/>
        </a:p>
      </dgm:t>
    </dgm:pt>
  </dgm:ptLst>
  <dgm:cxnLst>
    <dgm:cxn modelId="{D6665D7A-825E-45F9-B958-FA0E33EBF946}" type="presOf" srcId="{0004FBE5-D9C0-4D96-9E5E-F1CC1F5144EA}" destId="{B8EF9514-5DCA-43A2-A14E-8A6DDB1503C2}" srcOrd="0" destOrd="0" presId="urn:microsoft.com/office/officeart/2005/8/layout/matrix1"/>
    <dgm:cxn modelId="{D3940700-7FB6-4E29-8F5C-D745AE8359F9}" type="presOf" srcId="{967197BA-E708-4D8B-9BD2-D667D753B7A2}" destId="{E401596D-2720-4433-848B-DE19031E283D}" srcOrd="1" destOrd="0" presId="urn:microsoft.com/office/officeart/2005/8/layout/matrix1"/>
    <dgm:cxn modelId="{E1FED40D-9B46-4536-A4DB-2A3B19A6A7D2}" srcId="{756EA6AF-4182-4928-A012-CE5E4F8A8158}" destId="{11E4C53E-F793-4378-AFC7-F56B6D021793}" srcOrd="2" destOrd="0" parTransId="{7ACD7194-790F-4B30-B4BF-196F5CE66C4B}" sibTransId="{6F5CF26D-7F56-47F4-848F-F33DAF8625B2}"/>
    <dgm:cxn modelId="{1C099597-76BB-41D3-A051-F0F951F45D2D}" srcId="{756EA6AF-4182-4928-A012-CE5E4F8A8158}" destId="{3C94C2A0-EFBB-47B6-96AB-FEDB6DA506BF}" srcOrd="0" destOrd="0" parTransId="{97B77EF9-8C40-4CEF-9917-CBA71F164662}" sibTransId="{52FDDB19-A152-4D32-AC41-804CA7C2BA1E}"/>
    <dgm:cxn modelId="{555E9E78-E767-4C87-A6D0-A432AB1BC66E}" srcId="{0004FBE5-D9C0-4D96-9E5E-F1CC1F5144EA}" destId="{756EA6AF-4182-4928-A012-CE5E4F8A8158}" srcOrd="0" destOrd="0" parTransId="{EB020CF0-7F5D-4E47-A0FD-F5CE6BFCFF77}" sibTransId="{E3C6E101-B607-4CD6-BFD0-1B5B308116E8}"/>
    <dgm:cxn modelId="{70CEDEBF-4B97-46A9-A4FA-278EC15E400B}" type="presOf" srcId="{11E4C53E-F793-4378-AFC7-F56B6D021793}" destId="{6DE40385-3559-49E3-B573-F75E31BD6977}" srcOrd="1" destOrd="0" presId="urn:microsoft.com/office/officeart/2005/8/layout/matrix1"/>
    <dgm:cxn modelId="{26AABCBF-A4DE-4C57-87B9-8CE1090A6386}" srcId="{756EA6AF-4182-4928-A012-CE5E4F8A8158}" destId="{967197BA-E708-4D8B-9BD2-D667D753B7A2}" srcOrd="3" destOrd="0" parTransId="{6D302E5D-688E-4A64-8107-0E39441BF12D}" sibTransId="{769ADD21-E0B5-489B-BD62-8054D5A2AFEB}"/>
    <dgm:cxn modelId="{12B8A4BD-6EC6-4968-A0CE-E7A2EDF34369}" type="presOf" srcId="{F226B7D5-2842-4D0A-9E4C-8E60ED8C8408}" destId="{138A8002-BB26-481F-9232-2CD136B5B109}" srcOrd="1" destOrd="0" presId="urn:microsoft.com/office/officeart/2005/8/layout/matrix1"/>
    <dgm:cxn modelId="{80851227-D40D-4363-9895-74D00BD372A4}" type="presOf" srcId="{3C94C2A0-EFBB-47B6-96AB-FEDB6DA506BF}" destId="{4D4F0F15-8FEC-407E-BBBD-9348319F76BD}" srcOrd="1" destOrd="0" presId="urn:microsoft.com/office/officeart/2005/8/layout/matrix1"/>
    <dgm:cxn modelId="{7BEA452A-FF63-4840-B8CC-618E760E0003}" type="presOf" srcId="{11E4C53E-F793-4378-AFC7-F56B6D021793}" destId="{BFF4D023-6475-44B4-8B8E-F0F8387435AC}" srcOrd="0" destOrd="0" presId="urn:microsoft.com/office/officeart/2005/8/layout/matrix1"/>
    <dgm:cxn modelId="{C88DAB4D-F4BE-4B9A-95F3-594E4345C043}" srcId="{756EA6AF-4182-4928-A012-CE5E4F8A8158}" destId="{F226B7D5-2842-4D0A-9E4C-8E60ED8C8408}" srcOrd="1" destOrd="0" parTransId="{82F08E34-6D05-49A9-A8DC-7A1E63A77E56}" sibTransId="{DD62DEAC-1C28-44DE-A5ED-77CFA94FA638}"/>
    <dgm:cxn modelId="{07F23F42-4AF8-478E-81BD-EE639CD8CB7D}" type="presOf" srcId="{3C94C2A0-EFBB-47B6-96AB-FEDB6DA506BF}" destId="{B3C8ED13-D15A-4D12-AACC-0D2DACD608AD}" srcOrd="0" destOrd="0" presId="urn:microsoft.com/office/officeart/2005/8/layout/matrix1"/>
    <dgm:cxn modelId="{820D6773-75D5-42E6-8541-CE172F3926D5}" type="presOf" srcId="{967197BA-E708-4D8B-9BD2-D667D753B7A2}" destId="{B7EB9B22-C7D3-476F-9989-634B5E85AB2C}" srcOrd="0" destOrd="0" presId="urn:microsoft.com/office/officeart/2005/8/layout/matrix1"/>
    <dgm:cxn modelId="{78CF76EB-D5CE-4DC3-8C0E-BCD568AC73CD}" type="presOf" srcId="{F226B7D5-2842-4D0A-9E4C-8E60ED8C8408}" destId="{BFB9F50F-06C0-4B3F-913A-EDEF509A39E9}" srcOrd="0" destOrd="0" presId="urn:microsoft.com/office/officeart/2005/8/layout/matrix1"/>
    <dgm:cxn modelId="{C061640C-A8CE-4603-B2EB-83FB143D09FD}" type="presOf" srcId="{756EA6AF-4182-4928-A012-CE5E4F8A8158}" destId="{97D2387F-8784-4D18-ADFA-31DD96DD6891}" srcOrd="0" destOrd="0" presId="urn:microsoft.com/office/officeart/2005/8/layout/matrix1"/>
    <dgm:cxn modelId="{4CA6FD58-37B5-48D5-B0AC-DEC9B4E21247}" type="presParOf" srcId="{B8EF9514-5DCA-43A2-A14E-8A6DDB1503C2}" destId="{F019E971-9BA7-40A0-A44C-CD29FC1A394E}" srcOrd="0" destOrd="0" presId="urn:microsoft.com/office/officeart/2005/8/layout/matrix1"/>
    <dgm:cxn modelId="{381A01E2-CD28-4A2F-9AA6-B6CC4D845FE8}" type="presParOf" srcId="{F019E971-9BA7-40A0-A44C-CD29FC1A394E}" destId="{B3C8ED13-D15A-4D12-AACC-0D2DACD608AD}" srcOrd="0" destOrd="0" presId="urn:microsoft.com/office/officeart/2005/8/layout/matrix1"/>
    <dgm:cxn modelId="{E0C71431-D442-443C-B39F-3653F62F197B}" type="presParOf" srcId="{F019E971-9BA7-40A0-A44C-CD29FC1A394E}" destId="{4D4F0F15-8FEC-407E-BBBD-9348319F76BD}" srcOrd="1" destOrd="0" presId="urn:microsoft.com/office/officeart/2005/8/layout/matrix1"/>
    <dgm:cxn modelId="{ACA1C43F-6765-4421-B245-DB1D7567C1A9}" type="presParOf" srcId="{F019E971-9BA7-40A0-A44C-CD29FC1A394E}" destId="{BFB9F50F-06C0-4B3F-913A-EDEF509A39E9}" srcOrd="2" destOrd="0" presId="urn:microsoft.com/office/officeart/2005/8/layout/matrix1"/>
    <dgm:cxn modelId="{9D41D5BF-D900-42A7-BC71-087573307C5D}" type="presParOf" srcId="{F019E971-9BA7-40A0-A44C-CD29FC1A394E}" destId="{138A8002-BB26-481F-9232-2CD136B5B109}" srcOrd="3" destOrd="0" presId="urn:microsoft.com/office/officeart/2005/8/layout/matrix1"/>
    <dgm:cxn modelId="{F4B6EDB7-0885-4AA2-9491-3572A845D403}" type="presParOf" srcId="{F019E971-9BA7-40A0-A44C-CD29FC1A394E}" destId="{BFF4D023-6475-44B4-8B8E-F0F8387435AC}" srcOrd="4" destOrd="0" presId="urn:microsoft.com/office/officeart/2005/8/layout/matrix1"/>
    <dgm:cxn modelId="{443BF1BC-B24A-4130-B142-E45E68B0DB96}" type="presParOf" srcId="{F019E971-9BA7-40A0-A44C-CD29FC1A394E}" destId="{6DE40385-3559-49E3-B573-F75E31BD6977}" srcOrd="5" destOrd="0" presId="urn:microsoft.com/office/officeart/2005/8/layout/matrix1"/>
    <dgm:cxn modelId="{6DC803CA-66D6-4148-9A64-9AE5351F27A2}" type="presParOf" srcId="{F019E971-9BA7-40A0-A44C-CD29FC1A394E}" destId="{B7EB9B22-C7D3-476F-9989-634B5E85AB2C}" srcOrd="6" destOrd="0" presId="urn:microsoft.com/office/officeart/2005/8/layout/matrix1"/>
    <dgm:cxn modelId="{682703C7-ED11-462B-BDB4-52FF24E90DB3}" type="presParOf" srcId="{F019E971-9BA7-40A0-A44C-CD29FC1A394E}" destId="{E401596D-2720-4433-848B-DE19031E283D}" srcOrd="7" destOrd="0" presId="urn:microsoft.com/office/officeart/2005/8/layout/matrix1"/>
    <dgm:cxn modelId="{2FA6E637-80E6-439B-95E8-5E389E173DD6}" type="presParOf" srcId="{B8EF9514-5DCA-43A2-A14E-8A6DDB1503C2}" destId="{97D2387F-8784-4D18-ADFA-31DD96DD689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A3DD0C-786B-4A64-A567-E4B8D1F54195}" type="doc">
      <dgm:prSet loTypeId="urn:microsoft.com/office/officeart/2005/8/layout/hierarchy3" loCatId="relationship" qsTypeId="urn:microsoft.com/office/officeart/2005/8/quickstyle/simple1" qsCatId="simple" csTypeId="urn:microsoft.com/office/officeart/2005/8/colors/accent6_1" csCatId="accent6" phldr="1"/>
      <dgm:spPr/>
      <dgm:t>
        <a:bodyPr/>
        <a:lstStyle/>
        <a:p>
          <a:endParaRPr lang="en-US"/>
        </a:p>
      </dgm:t>
    </dgm:pt>
    <dgm:pt modelId="{6623FC03-F3EA-4056-B8EE-A39B0ECADC84}">
      <dgm:prSet phldrT="[Text]" custT="1"/>
      <dgm:spPr/>
      <dgm:t>
        <a:bodyPr/>
        <a:lstStyle/>
        <a:p>
          <a:r>
            <a:rPr lang="en-US" sz="2400" dirty="0"/>
            <a:t>FASB</a:t>
          </a:r>
        </a:p>
      </dgm:t>
    </dgm:pt>
    <dgm:pt modelId="{6622E085-AE19-4690-9577-2449392B244D}" type="parTrans" cxnId="{223C009F-747D-40DF-9FBB-8A2E5FC1631D}">
      <dgm:prSet/>
      <dgm:spPr/>
      <dgm:t>
        <a:bodyPr/>
        <a:lstStyle/>
        <a:p>
          <a:endParaRPr lang="en-US"/>
        </a:p>
      </dgm:t>
    </dgm:pt>
    <dgm:pt modelId="{72F9E6DD-CA6D-4AAD-A7A9-F45935A1F5B4}" type="sibTrans" cxnId="{223C009F-747D-40DF-9FBB-8A2E5FC1631D}">
      <dgm:prSet/>
      <dgm:spPr/>
      <dgm:t>
        <a:bodyPr/>
        <a:lstStyle/>
        <a:p>
          <a:endParaRPr lang="en-US"/>
        </a:p>
      </dgm:t>
    </dgm:pt>
    <dgm:pt modelId="{95C70D89-57CF-47BC-899A-EEC7ADDC10F0}">
      <dgm:prSet phldrT="[Text]" custT="1"/>
      <dgm:spPr/>
      <dgm:t>
        <a:bodyPr/>
        <a:lstStyle/>
        <a:p>
          <a:r>
            <a:rPr lang="en-US" sz="1800" dirty="0"/>
            <a:t>May use direct or indirect methods</a:t>
          </a:r>
        </a:p>
      </dgm:t>
    </dgm:pt>
    <dgm:pt modelId="{B007757E-7731-4138-BA37-879B31B0F5ED}" type="parTrans" cxnId="{11B0EA5C-10A4-432F-9F86-7F98D88A5BBB}">
      <dgm:prSet/>
      <dgm:spPr/>
      <dgm:t>
        <a:bodyPr/>
        <a:lstStyle/>
        <a:p>
          <a:endParaRPr lang="en-US"/>
        </a:p>
      </dgm:t>
    </dgm:pt>
    <dgm:pt modelId="{8FE0F64F-B86F-44BE-B641-C4522D146BAE}" type="sibTrans" cxnId="{11B0EA5C-10A4-432F-9F86-7F98D88A5BBB}">
      <dgm:prSet/>
      <dgm:spPr/>
      <dgm:t>
        <a:bodyPr/>
        <a:lstStyle/>
        <a:p>
          <a:endParaRPr lang="en-US"/>
        </a:p>
      </dgm:t>
    </dgm:pt>
    <dgm:pt modelId="{D138A9D1-0034-4133-95E6-9CC88FD85D12}">
      <dgm:prSet phldrT="[Text]" custT="1"/>
      <dgm:spPr/>
      <dgm:t>
        <a:bodyPr/>
        <a:lstStyle/>
        <a:p>
          <a:pPr algn="ctr">
            <a:spcAft>
              <a:spcPts val="0"/>
            </a:spcAft>
          </a:pPr>
          <a:r>
            <a:rPr lang="en-US" sz="1800" dirty="0"/>
            <a:t>- Operating</a:t>
          </a:r>
        </a:p>
        <a:p>
          <a:pPr algn="ctr">
            <a:spcAft>
              <a:spcPts val="0"/>
            </a:spcAft>
          </a:pPr>
          <a:r>
            <a:rPr lang="en-US" sz="1800" dirty="0"/>
            <a:t>- Investing</a:t>
          </a:r>
        </a:p>
        <a:p>
          <a:pPr algn="ctr">
            <a:spcAft>
              <a:spcPts val="0"/>
            </a:spcAft>
          </a:pPr>
          <a:r>
            <a:rPr lang="en-US" sz="1800" dirty="0"/>
            <a:t>- Financing</a:t>
          </a:r>
        </a:p>
      </dgm:t>
    </dgm:pt>
    <dgm:pt modelId="{A0CF4473-1EA4-40E3-B1EA-697D3305B8B9}" type="parTrans" cxnId="{15F1657C-81B2-4B2C-AD3A-ADFCBC89FB00}">
      <dgm:prSet/>
      <dgm:spPr/>
      <dgm:t>
        <a:bodyPr/>
        <a:lstStyle/>
        <a:p>
          <a:endParaRPr lang="en-US"/>
        </a:p>
      </dgm:t>
    </dgm:pt>
    <dgm:pt modelId="{FF51EA25-4467-473F-938D-69B1EF6DB203}" type="sibTrans" cxnId="{15F1657C-81B2-4B2C-AD3A-ADFCBC89FB00}">
      <dgm:prSet/>
      <dgm:spPr/>
      <dgm:t>
        <a:bodyPr/>
        <a:lstStyle/>
        <a:p>
          <a:endParaRPr lang="en-US"/>
        </a:p>
      </dgm:t>
    </dgm:pt>
    <dgm:pt modelId="{5EF0121A-0444-41C5-B32B-26746832ABC0}">
      <dgm:prSet phldrT="[Text]" custT="1"/>
      <dgm:spPr/>
      <dgm:t>
        <a:bodyPr/>
        <a:lstStyle/>
        <a:p>
          <a:r>
            <a:rPr lang="en-US" sz="1800" dirty="0"/>
            <a:t>Requires use of direct method</a:t>
          </a:r>
        </a:p>
      </dgm:t>
    </dgm:pt>
    <dgm:pt modelId="{6FE1BAEE-1658-49C5-93EB-C0203C38D4F2}" type="parTrans" cxnId="{549A3C55-EB4D-486F-9C5D-684BA3A8A63E}">
      <dgm:prSet/>
      <dgm:spPr/>
      <dgm:t>
        <a:bodyPr/>
        <a:lstStyle/>
        <a:p>
          <a:endParaRPr lang="en-US"/>
        </a:p>
      </dgm:t>
    </dgm:pt>
    <dgm:pt modelId="{E1B91E6B-6E37-4754-98CA-B1D90A3C3C16}" type="sibTrans" cxnId="{549A3C55-EB4D-486F-9C5D-684BA3A8A63E}">
      <dgm:prSet/>
      <dgm:spPr/>
      <dgm:t>
        <a:bodyPr/>
        <a:lstStyle/>
        <a:p>
          <a:endParaRPr lang="en-US"/>
        </a:p>
      </dgm:t>
    </dgm:pt>
    <dgm:pt modelId="{A1A2C6E3-3617-4DBD-97B7-A4DCDFC89FC5}">
      <dgm:prSet phldrT="[Text]" custT="1"/>
      <dgm:spPr/>
      <dgm:t>
        <a:bodyPr/>
        <a:lstStyle/>
        <a:p>
          <a:pPr>
            <a:spcAft>
              <a:spcPts val="0"/>
            </a:spcAft>
          </a:pPr>
          <a:r>
            <a:rPr lang="en-US" sz="1800" dirty="0"/>
            <a:t>- Operating</a:t>
          </a:r>
        </a:p>
        <a:p>
          <a:pPr>
            <a:spcAft>
              <a:spcPts val="0"/>
            </a:spcAft>
          </a:pPr>
          <a:r>
            <a:rPr lang="en-US" sz="1800" dirty="0"/>
            <a:t>- Investing</a:t>
          </a:r>
        </a:p>
        <a:p>
          <a:pPr>
            <a:spcAft>
              <a:spcPts val="0"/>
            </a:spcAft>
          </a:pPr>
          <a:r>
            <a:rPr lang="en-US" sz="1800" dirty="0"/>
            <a:t>- Noncapital financing</a:t>
          </a:r>
        </a:p>
        <a:p>
          <a:pPr>
            <a:spcAft>
              <a:spcPts val="0"/>
            </a:spcAft>
          </a:pPr>
          <a:r>
            <a:rPr lang="en-US" sz="1800" dirty="0"/>
            <a:t>- Capital and related financing</a:t>
          </a:r>
        </a:p>
      </dgm:t>
    </dgm:pt>
    <dgm:pt modelId="{F99C142D-D8E2-4643-A557-BCA697C6F4E2}" type="parTrans" cxnId="{A72A3616-E5F1-4ABD-B4D4-15C8C99DCAE2}">
      <dgm:prSet/>
      <dgm:spPr/>
      <dgm:t>
        <a:bodyPr/>
        <a:lstStyle/>
        <a:p>
          <a:endParaRPr lang="en-US"/>
        </a:p>
      </dgm:t>
    </dgm:pt>
    <dgm:pt modelId="{46A40DE4-FFF9-43EB-8901-24ACE1DD9485}" type="sibTrans" cxnId="{A72A3616-E5F1-4ABD-B4D4-15C8C99DCAE2}">
      <dgm:prSet/>
      <dgm:spPr/>
      <dgm:t>
        <a:bodyPr/>
        <a:lstStyle/>
        <a:p>
          <a:endParaRPr lang="en-US"/>
        </a:p>
      </dgm:t>
    </dgm:pt>
    <dgm:pt modelId="{2A467CD6-586E-4749-B904-35708E88E393}">
      <dgm:prSet phldrT="[Text]" custT="1"/>
      <dgm:spPr/>
      <dgm:t>
        <a:bodyPr/>
        <a:lstStyle/>
        <a:p>
          <a:r>
            <a:rPr lang="en-US" sz="2400" dirty="0"/>
            <a:t>GASB</a:t>
          </a:r>
        </a:p>
      </dgm:t>
    </dgm:pt>
    <dgm:pt modelId="{F03B650F-3E0B-4DA6-AD5E-EFE308DCF84F}" type="parTrans" cxnId="{A37F7743-6195-4B75-A6FC-D64FD8AF9081}">
      <dgm:prSet/>
      <dgm:spPr/>
      <dgm:t>
        <a:bodyPr/>
        <a:lstStyle/>
        <a:p>
          <a:endParaRPr lang="en-US"/>
        </a:p>
      </dgm:t>
    </dgm:pt>
    <dgm:pt modelId="{6BE7142D-21E7-4CB4-B528-D2E96AE3AFAB}" type="sibTrans" cxnId="{A37F7743-6195-4B75-A6FC-D64FD8AF9081}">
      <dgm:prSet/>
      <dgm:spPr/>
      <dgm:t>
        <a:bodyPr/>
        <a:lstStyle/>
        <a:p>
          <a:endParaRPr lang="en-US"/>
        </a:p>
      </dgm:t>
    </dgm:pt>
    <dgm:pt modelId="{DE44ABF5-2FD5-418B-8021-90ACE2862B61}" type="pres">
      <dgm:prSet presAssocID="{DBA3DD0C-786B-4A64-A567-E4B8D1F54195}" presName="diagram" presStyleCnt="0">
        <dgm:presLayoutVars>
          <dgm:chPref val="1"/>
          <dgm:dir/>
          <dgm:animOne val="branch"/>
          <dgm:animLvl val="lvl"/>
          <dgm:resizeHandles/>
        </dgm:presLayoutVars>
      </dgm:prSet>
      <dgm:spPr/>
      <dgm:t>
        <a:bodyPr/>
        <a:lstStyle/>
        <a:p>
          <a:endParaRPr lang="en-US"/>
        </a:p>
      </dgm:t>
    </dgm:pt>
    <dgm:pt modelId="{1A991213-2D3C-4014-B0FA-5C27E4B9F14F}" type="pres">
      <dgm:prSet presAssocID="{6623FC03-F3EA-4056-B8EE-A39B0ECADC84}" presName="root" presStyleCnt="0"/>
      <dgm:spPr/>
    </dgm:pt>
    <dgm:pt modelId="{8D4B8A0F-7B0C-454E-9B56-EC54AA988DD6}" type="pres">
      <dgm:prSet presAssocID="{6623FC03-F3EA-4056-B8EE-A39B0ECADC84}" presName="rootComposite" presStyleCnt="0"/>
      <dgm:spPr/>
    </dgm:pt>
    <dgm:pt modelId="{025A6722-CC94-4690-8F5B-CE382E819A16}" type="pres">
      <dgm:prSet presAssocID="{6623FC03-F3EA-4056-B8EE-A39B0ECADC84}" presName="rootText" presStyleLbl="node1" presStyleIdx="0" presStyleCnt="2" custScaleY="50107"/>
      <dgm:spPr/>
      <dgm:t>
        <a:bodyPr/>
        <a:lstStyle/>
        <a:p>
          <a:endParaRPr lang="en-US"/>
        </a:p>
      </dgm:t>
    </dgm:pt>
    <dgm:pt modelId="{41C04DB8-CAFE-4E53-9D38-E2FDC3856346}" type="pres">
      <dgm:prSet presAssocID="{6623FC03-F3EA-4056-B8EE-A39B0ECADC84}" presName="rootConnector" presStyleLbl="node1" presStyleIdx="0" presStyleCnt="2"/>
      <dgm:spPr/>
      <dgm:t>
        <a:bodyPr/>
        <a:lstStyle/>
        <a:p>
          <a:endParaRPr lang="en-US"/>
        </a:p>
      </dgm:t>
    </dgm:pt>
    <dgm:pt modelId="{67BC46BA-FD29-4DCD-A853-AC48AC9B8EC1}" type="pres">
      <dgm:prSet presAssocID="{6623FC03-F3EA-4056-B8EE-A39B0ECADC84}" presName="childShape" presStyleCnt="0"/>
      <dgm:spPr/>
    </dgm:pt>
    <dgm:pt modelId="{4C57C754-4A23-455C-8096-DC9DE502E4DD}" type="pres">
      <dgm:prSet presAssocID="{B007757E-7731-4138-BA37-879B31B0F5ED}" presName="Name13" presStyleLbl="parChTrans1D2" presStyleIdx="0" presStyleCnt="4"/>
      <dgm:spPr/>
      <dgm:t>
        <a:bodyPr/>
        <a:lstStyle/>
        <a:p>
          <a:endParaRPr lang="en-US"/>
        </a:p>
      </dgm:t>
    </dgm:pt>
    <dgm:pt modelId="{2BE8C2AF-D0EE-4A51-BA5C-EB4F818F4DBD}" type="pres">
      <dgm:prSet presAssocID="{95C70D89-57CF-47BC-899A-EEC7ADDC10F0}" presName="childText" presStyleLbl="bgAcc1" presStyleIdx="0" presStyleCnt="4">
        <dgm:presLayoutVars>
          <dgm:bulletEnabled val="1"/>
        </dgm:presLayoutVars>
      </dgm:prSet>
      <dgm:spPr/>
      <dgm:t>
        <a:bodyPr/>
        <a:lstStyle/>
        <a:p>
          <a:endParaRPr lang="en-US"/>
        </a:p>
      </dgm:t>
    </dgm:pt>
    <dgm:pt modelId="{E21DC3DD-21D6-475F-859B-402733C3E7C1}" type="pres">
      <dgm:prSet presAssocID="{A0CF4473-1EA4-40E3-B1EA-697D3305B8B9}" presName="Name13" presStyleLbl="parChTrans1D2" presStyleIdx="1" presStyleCnt="4"/>
      <dgm:spPr/>
      <dgm:t>
        <a:bodyPr/>
        <a:lstStyle/>
        <a:p>
          <a:endParaRPr lang="en-US"/>
        </a:p>
      </dgm:t>
    </dgm:pt>
    <dgm:pt modelId="{D60FEE51-3C15-483C-950E-66A78F7E1433}" type="pres">
      <dgm:prSet presAssocID="{D138A9D1-0034-4133-95E6-9CC88FD85D12}" presName="childText" presStyleLbl="bgAcc1" presStyleIdx="1" presStyleCnt="4" custScaleY="135195">
        <dgm:presLayoutVars>
          <dgm:bulletEnabled val="1"/>
        </dgm:presLayoutVars>
      </dgm:prSet>
      <dgm:spPr/>
      <dgm:t>
        <a:bodyPr/>
        <a:lstStyle/>
        <a:p>
          <a:endParaRPr lang="en-US"/>
        </a:p>
      </dgm:t>
    </dgm:pt>
    <dgm:pt modelId="{E491196E-EF96-43F6-84D6-EB7761407759}" type="pres">
      <dgm:prSet presAssocID="{2A467CD6-586E-4749-B904-35708E88E393}" presName="root" presStyleCnt="0"/>
      <dgm:spPr/>
    </dgm:pt>
    <dgm:pt modelId="{77DA87E4-2055-4ACC-88FF-D729A2B2A3ED}" type="pres">
      <dgm:prSet presAssocID="{2A467CD6-586E-4749-B904-35708E88E393}" presName="rootComposite" presStyleCnt="0"/>
      <dgm:spPr/>
    </dgm:pt>
    <dgm:pt modelId="{3C8F5E8C-BBDE-42A2-B262-334082845099}" type="pres">
      <dgm:prSet presAssocID="{2A467CD6-586E-4749-B904-35708E88E393}" presName="rootText" presStyleLbl="node1" presStyleIdx="1" presStyleCnt="2" custScaleY="50892"/>
      <dgm:spPr/>
      <dgm:t>
        <a:bodyPr/>
        <a:lstStyle/>
        <a:p>
          <a:endParaRPr lang="en-US"/>
        </a:p>
      </dgm:t>
    </dgm:pt>
    <dgm:pt modelId="{D2193862-C7E1-40C9-9454-0539BCFB4692}" type="pres">
      <dgm:prSet presAssocID="{2A467CD6-586E-4749-B904-35708E88E393}" presName="rootConnector" presStyleLbl="node1" presStyleIdx="1" presStyleCnt="2"/>
      <dgm:spPr/>
      <dgm:t>
        <a:bodyPr/>
        <a:lstStyle/>
        <a:p>
          <a:endParaRPr lang="en-US"/>
        </a:p>
      </dgm:t>
    </dgm:pt>
    <dgm:pt modelId="{4C2B873C-E514-48E1-8B97-BCB6F301AF1D}" type="pres">
      <dgm:prSet presAssocID="{2A467CD6-586E-4749-B904-35708E88E393}" presName="childShape" presStyleCnt="0"/>
      <dgm:spPr/>
    </dgm:pt>
    <dgm:pt modelId="{6B37FBC7-D753-41B4-866E-BEAA50F9BCE7}" type="pres">
      <dgm:prSet presAssocID="{6FE1BAEE-1658-49C5-93EB-C0203C38D4F2}" presName="Name13" presStyleLbl="parChTrans1D2" presStyleIdx="2" presStyleCnt="4"/>
      <dgm:spPr/>
      <dgm:t>
        <a:bodyPr/>
        <a:lstStyle/>
        <a:p>
          <a:endParaRPr lang="en-US"/>
        </a:p>
      </dgm:t>
    </dgm:pt>
    <dgm:pt modelId="{55F6EDBE-E9FA-4604-9382-D1D9250B6E20}" type="pres">
      <dgm:prSet presAssocID="{5EF0121A-0444-41C5-B32B-26746832ABC0}" presName="childText" presStyleLbl="bgAcc1" presStyleIdx="2" presStyleCnt="4" custLinFactNeighborX="500" custLinFactNeighborY="2399">
        <dgm:presLayoutVars>
          <dgm:bulletEnabled val="1"/>
        </dgm:presLayoutVars>
      </dgm:prSet>
      <dgm:spPr/>
      <dgm:t>
        <a:bodyPr/>
        <a:lstStyle/>
        <a:p>
          <a:endParaRPr lang="en-US"/>
        </a:p>
      </dgm:t>
    </dgm:pt>
    <dgm:pt modelId="{F616C08C-C6EF-4962-A047-AA3C25C97E7D}" type="pres">
      <dgm:prSet presAssocID="{F99C142D-D8E2-4643-A557-BCA697C6F4E2}" presName="Name13" presStyleLbl="parChTrans1D2" presStyleIdx="3" presStyleCnt="4"/>
      <dgm:spPr/>
      <dgm:t>
        <a:bodyPr/>
        <a:lstStyle/>
        <a:p>
          <a:endParaRPr lang="en-US"/>
        </a:p>
      </dgm:t>
    </dgm:pt>
    <dgm:pt modelId="{6C93F9F6-9748-44E8-B0AB-C0320F771CB5}" type="pres">
      <dgm:prSet presAssocID="{A1A2C6E3-3617-4DBD-97B7-A4DCDFC89FC5}" presName="childText" presStyleLbl="bgAcc1" presStyleIdx="3" presStyleCnt="4" custScaleX="100726" custScaleY="137925">
        <dgm:presLayoutVars>
          <dgm:bulletEnabled val="1"/>
        </dgm:presLayoutVars>
      </dgm:prSet>
      <dgm:spPr/>
      <dgm:t>
        <a:bodyPr/>
        <a:lstStyle/>
        <a:p>
          <a:endParaRPr lang="en-US"/>
        </a:p>
      </dgm:t>
    </dgm:pt>
  </dgm:ptLst>
  <dgm:cxnLst>
    <dgm:cxn modelId="{A4501F18-7C66-4FE5-B05B-7F667137CE0B}" type="presOf" srcId="{B007757E-7731-4138-BA37-879B31B0F5ED}" destId="{4C57C754-4A23-455C-8096-DC9DE502E4DD}" srcOrd="0" destOrd="0" presId="urn:microsoft.com/office/officeart/2005/8/layout/hierarchy3"/>
    <dgm:cxn modelId="{41CFD7D4-7370-4866-95C5-3292D2A687F9}" type="presOf" srcId="{A0CF4473-1EA4-40E3-B1EA-697D3305B8B9}" destId="{E21DC3DD-21D6-475F-859B-402733C3E7C1}" srcOrd="0" destOrd="0" presId="urn:microsoft.com/office/officeart/2005/8/layout/hierarchy3"/>
    <dgm:cxn modelId="{18C82A59-BC4C-4BFA-A232-8D7456022CF4}" type="presOf" srcId="{5EF0121A-0444-41C5-B32B-26746832ABC0}" destId="{55F6EDBE-E9FA-4604-9382-D1D9250B6E20}" srcOrd="0" destOrd="0" presId="urn:microsoft.com/office/officeart/2005/8/layout/hierarchy3"/>
    <dgm:cxn modelId="{11B0EA5C-10A4-432F-9F86-7F98D88A5BBB}" srcId="{6623FC03-F3EA-4056-B8EE-A39B0ECADC84}" destId="{95C70D89-57CF-47BC-899A-EEC7ADDC10F0}" srcOrd="0" destOrd="0" parTransId="{B007757E-7731-4138-BA37-879B31B0F5ED}" sibTransId="{8FE0F64F-B86F-44BE-B641-C4522D146BAE}"/>
    <dgm:cxn modelId="{27A607F2-E00A-4E30-AF25-B75D0A97BB2E}" type="presOf" srcId="{6FE1BAEE-1658-49C5-93EB-C0203C38D4F2}" destId="{6B37FBC7-D753-41B4-866E-BEAA50F9BCE7}" srcOrd="0" destOrd="0" presId="urn:microsoft.com/office/officeart/2005/8/layout/hierarchy3"/>
    <dgm:cxn modelId="{A37F7743-6195-4B75-A6FC-D64FD8AF9081}" srcId="{DBA3DD0C-786B-4A64-A567-E4B8D1F54195}" destId="{2A467CD6-586E-4749-B904-35708E88E393}" srcOrd="1" destOrd="0" parTransId="{F03B650F-3E0B-4DA6-AD5E-EFE308DCF84F}" sibTransId="{6BE7142D-21E7-4CB4-B528-D2E96AE3AFAB}"/>
    <dgm:cxn modelId="{1F873B96-D94D-44C2-8008-7234A2667599}" type="presOf" srcId="{D138A9D1-0034-4133-95E6-9CC88FD85D12}" destId="{D60FEE51-3C15-483C-950E-66A78F7E1433}" srcOrd="0" destOrd="0" presId="urn:microsoft.com/office/officeart/2005/8/layout/hierarchy3"/>
    <dgm:cxn modelId="{D6549B21-3D3F-4C48-B005-C4C66F54567B}" type="presOf" srcId="{95C70D89-57CF-47BC-899A-EEC7ADDC10F0}" destId="{2BE8C2AF-D0EE-4A51-BA5C-EB4F818F4DBD}" srcOrd="0" destOrd="0" presId="urn:microsoft.com/office/officeart/2005/8/layout/hierarchy3"/>
    <dgm:cxn modelId="{87038EAE-3863-466A-B915-4645C40513D3}" type="presOf" srcId="{6623FC03-F3EA-4056-B8EE-A39B0ECADC84}" destId="{41C04DB8-CAFE-4E53-9D38-E2FDC3856346}" srcOrd="1" destOrd="0" presId="urn:microsoft.com/office/officeart/2005/8/layout/hierarchy3"/>
    <dgm:cxn modelId="{CDE1CAE1-44FA-4AF8-B610-72380F1254AD}" type="presOf" srcId="{6623FC03-F3EA-4056-B8EE-A39B0ECADC84}" destId="{025A6722-CC94-4690-8F5B-CE382E819A16}" srcOrd="0" destOrd="0" presId="urn:microsoft.com/office/officeart/2005/8/layout/hierarchy3"/>
    <dgm:cxn modelId="{65C9C3A4-AAE3-4671-A027-3CE1106A393E}" type="presOf" srcId="{2A467CD6-586E-4749-B904-35708E88E393}" destId="{3C8F5E8C-BBDE-42A2-B262-334082845099}" srcOrd="0" destOrd="0" presId="urn:microsoft.com/office/officeart/2005/8/layout/hierarchy3"/>
    <dgm:cxn modelId="{8EB06411-A51D-4DCE-A49A-8BEE51771239}" type="presOf" srcId="{A1A2C6E3-3617-4DBD-97B7-A4DCDFC89FC5}" destId="{6C93F9F6-9748-44E8-B0AB-C0320F771CB5}" srcOrd="0" destOrd="0" presId="urn:microsoft.com/office/officeart/2005/8/layout/hierarchy3"/>
    <dgm:cxn modelId="{427F3AA6-BC78-4A41-A677-CF436A3A4F25}" type="presOf" srcId="{2A467CD6-586E-4749-B904-35708E88E393}" destId="{D2193862-C7E1-40C9-9454-0539BCFB4692}" srcOrd="1" destOrd="0" presId="urn:microsoft.com/office/officeart/2005/8/layout/hierarchy3"/>
    <dgm:cxn modelId="{15F1657C-81B2-4B2C-AD3A-ADFCBC89FB00}" srcId="{6623FC03-F3EA-4056-B8EE-A39B0ECADC84}" destId="{D138A9D1-0034-4133-95E6-9CC88FD85D12}" srcOrd="1" destOrd="0" parTransId="{A0CF4473-1EA4-40E3-B1EA-697D3305B8B9}" sibTransId="{FF51EA25-4467-473F-938D-69B1EF6DB203}"/>
    <dgm:cxn modelId="{A72A3616-E5F1-4ABD-B4D4-15C8C99DCAE2}" srcId="{2A467CD6-586E-4749-B904-35708E88E393}" destId="{A1A2C6E3-3617-4DBD-97B7-A4DCDFC89FC5}" srcOrd="1" destOrd="0" parTransId="{F99C142D-D8E2-4643-A557-BCA697C6F4E2}" sibTransId="{46A40DE4-FFF9-43EB-8901-24ACE1DD9485}"/>
    <dgm:cxn modelId="{549A3C55-EB4D-486F-9C5D-684BA3A8A63E}" srcId="{2A467CD6-586E-4749-B904-35708E88E393}" destId="{5EF0121A-0444-41C5-B32B-26746832ABC0}" srcOrd="0" destOrd="0" parTransId="{6FE1BAEE-1658-49C5-93EB-C0203C38D4F2}" sibTransId="{E1B91E6B-6E37-4754-98CA-B1D90A3C3C16}"/>
    <dgm:cxn modelId="{BEB44198-71FC-4F1E-B737-9DDA7D614019}" type="presOf" srcId="{F99C142D-D8E2-4643-A557-BCA697C6F4E2}" destId="{F616C08C-C6EF-4962-A047-AA3C25C97E7D}" srcOrd="0" destOrd="0" presId="urn:microsoft.com/office/officeart/2005/8/layout/hierarchy3"/>
    <dgm:cxn modelId="{7762EE2D-B395-4526-9D4C-CC7013747BC8}" type="presOf" srcId="{DBA3DD0C-786B-4A64-A567-E4B8D1F54195}" destId="{DE44ABF5-2FD5-418B-8021-90ACE2862B61}" srcOrd="0" destOrd="0" presId="urn:microsoft.com/office/officeart/2005/8/layout/hierarchy3"/>
    <dgm:cxn modelId="{223C009F-747D-40DF-9FBB-8A2E5FC1631D}" srcId="{DBA3DD0C-786B-4A64-A567-E4B8D1F54195}" destId="{6623FC03-F3EA-4056-B8EE-A39B0ECADC84}" srcOrd="0" destOrd="0" parTransId="{6622E085-AE19-4690-9577-2449392B244D}" sibTransId="{72F9E6DD-CA6D-4AAD-A7A9-F45935A1F5B4}"/>
    <dgm:cxn modelId="{918A2BF2-0282-4D72-A97D-24075ADDF918}" type="presParOf" srcId="{DE44ABF5-2FD5-418B-8021-90ACE2862B61}" destId="{1A991213-2D3C-4014-B0FA-5C27E4B9F14F}" srcOrd="0" destOrd="0" presId="urn:microsoft.com/office/officeart/2005/8/layout/hierarchy3"/>
    <dgm:cxn modelId="{288D03D5-6AF5-4823-B5D2-1AA547B2D8B4}" type="presParOf" srcId="{1A991213-2D3C-4014-B0FA-5C27E4B9F14F}" destId="{8D4B8A0F-7B0C-454E-9B56-EC54AA988DD6}" srcOrd="0" destOrd="0" presId="urn:microsoft.com/office/officeart/2005/8/layout/hierarchy3"/>
    <dgm:cxn modelId="{8B299581-CA5D-4E1D-8B1D-8D3ECE24DBE5}" type="presParOf" srcId="{8D4B8A0F-7B0C-454E-9B56-EC54AA988DD6}" destId="{025A6722-CC94-4690-8F5B-CE382E819A16}" srcOrd="0" destOrd="0" presId="urn:microsoft.com/office/officeart/2005/8/layout/hierarchy3"/>
    <dgm:cxn modelId="{F314FE13-B9D2-4C5A-9818-E627C4058008}" type="presParOf" srcId="{8D4B8A0F-7B0C-454E-9B56-EC54AA988DD6}" destId="{41C04DB8-CAFE-4E53-9D38-E2FDC3856346}" srcOrd="1" destOrd="0" presId="urn:microsoft.com/office/officeart/2005/8/layout/hierarchy3"/>
    <dgm:cxn modelId="{8BC00AAD-19F7-4395-BC77-2B6C0C2F81BF}" type="presParOf" srcId="{1A991213-2D3C-4014-B0FA-5C27E4B9F14F}" destId="{67BC46BA-FD29-4DCD-A853-AC48AC9B8EC1}" srcOrd="1" destOrd="0" presId="urn:microsoft.com/office/officeart/2005/8/layout/hierarchy3"/>
    <dgm:cxn modelId="{276862D9-B8AB-4CF5-A0F4-FADFE673C18A}" type="presParOf" srcId="{67BC46BA-FD29-4DCD-A853-AC48AC9B8EC1}" destId="{4C57C754-4A23-455C-8096-DC9DE502E4DD}" srcOrd="0" destOrd="0" presId="urn:microsoft.com/office/officeart/2005/8/layout/hierarchy3"/>
    <dgm:cxn modelId="{D3A83B8D-8E02-4206-9BEE-9178ED54EAA0}" type="presParOf" srcId="{67BC46BA-FD29-4DCD-A853-AC48AC9B8EC1}" destId="{2BE8C2AF-D0EE-4A51-BA5C-EB4F818F4DBD}" srcOrd="1" destOrd="0" presId="urn:microsoft.com/office/officeart/2005/8/layout/hierarchy3"/>
    <dgm:cxn modelId="{CECC51CE-0E09-4C3D-8656-F74A1E92F1C2}" type="presParOf" srcId="{67BC46BA-FD29-4DCD-A853-AC48AC9B8EC1}" destId="{E21DC3DD-21D6-475F-859B-402733C3E7C1}" srcOrd="2" destOrd="0" presId="urn:microsoft.com/office/officeart/2005/8/layout/hierarchy3"/>
    <dgm:cxn modelId="{9A2648F3-C0C2-49FD-BBC1-71F7D19D5192}" type="presParOf" srcId="{67BC46BA-FD29-4DCD-A853-AC48AC9B8EC1}" destId="{D60FEE51-3C15-483C-950E-66A78F7E1433}" srcOrd="3" destOrd="0" presId="urn:microsoft.com/office/officeart/2005/8/layout/hierarchy3"/>
    <dgm:cxn modelId="{E15BD481-1CE8-447F-BD43-1DDF091B6654}" type="presParOf" srcId="{DE44ABF5-2FD5-418B-8021-90ACE2862B61}" destId="{E491196E-EF96-43F6-84D6-EB7761407759}" srcOrd="1" destOrd="0" presId="urn:microsoft.com/office/officeart/2005/8/layout/hierarchy3"/>
    <dgm:cxn modelId="{32598274-DFEA-42EE-A545-1B653DA73A22}" type="presParOf" srcId="{E491196E-EF96-43F6-84D6-EB7761407759}" destId="{77DA87E4-2055-4ACC-88FF-D729A2B2A3ED}" srcOrd="0" destOrd="0" presId="urn:microsoft.com/office/officeart/2005/8/layout/hierarchy3"/>
    <dgm:cxn modelId="{295AC19E-FF80-4BEE-A1B2-16022A050E35}" type="presParOf" srcId="{77DA87E4-2055-4ACC-88FF-D729A2B2A3ED}" destId="{3C8F5E8C-BBDE-42A2-B262-334082845099}" srcOrd="0" destOrd="0" presId="urn:microsoft.com/office/officeart/2005/8/layout/hierarchy3"/>
    <dgm:cxn modelId="{749936A2-31AC-46E6-B6A1-967E3E0A2492}" type="presParOf" srcId="{77DA87E4-2055-4ACC-88FF-D729A2B2A3ED}" destId="{D2193862-C7E1-40C9-9454-0539BCFB4692}" srcOrd="1" destOrd="0" presId="urn:microsoft.com/office/officeart/2005/8/layout/hierarchy3"/>
    <dgm:cxn modelId="{D9402A9F-F87F-4217-9BE9-F24B03619165}" type="presParOf" srcId="{E491196E-EF96-43F6-84D6-EB7761407759}" destId="{4C2B873C-E514-48E1-8B97-BCB6F301AF1D}" srcOrd="1" destOrd="0" presId="urn:microsoft.com/office/officeart/2005/8/layout/hierarchy3"/>
    <dgm:cxn modelId="{BC06692D-A77C-4722-A4BC-AEF10D463B8B}" type="presParOf" srcId="{4C2B873C-E514-48E1-8B97-BCB6F301AF1D}" destId="{6B37FBC7-D753-41B4-866E-BEAA50F9BCE7}" srcOrd="0" destOrd="0" presId="urn:microsoft.com/office/officeart/2005/8/layout/hierarchy3"/>
    <dgm:cxn modelId="{8AF48361-5AB3-4A9E-8AEB-0459E91CF420}" type="presParOf" srcId="{4C2B873C-E514-48E1-8B97-BCB6F301AF1D}" destId="{55F6EDBE-E9FA-4604-9382-D1D9250B6E20}" srcOrd="1" destOrd="0" presId="urn:microsoft.com/office/officeart/2005/8/layout/hierarchy3"/>
    <dgm:cxn modelId="{DB161868-C13B-4A0D-B518-CEC2020B7F8D}" type="presParOf" srcId="{4C2B873C-E514-48E1-8B97-BCB6F301AF1D}" destId="{F616C08C-C6EF-4962-A047-AA3C25C97E7D}" srcOrd="2" destOrd="0" presId="urn:microsoft.com/office/officeart/2005/8/layout/hierarchy3"/>
    <dgm:cxn modelId="{155A681D-C255-4663-9591-1A4825EE2BCD}" type="presParOf" srcId="{4C2B873C-E514-48E1-8B97-BCB6F301AF1D}" destId="{6C93F9F6-9748-44E8-B0AB-C0320F771CB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DD06A7-39EA-411A-8D12-0CD5FB3037BF}" type="doc">
      <dgm:prSet loTypeId="urn:microsoft.com/office/officeart/2005/8/layout/radial4" loCatId="relationship" qsTypeId="urn:microsoft.com/office/officeart/2005/8/quickstyle/simple3" qsCatId="simple" csTypeId="urn:microsoft.com/office/officeart/2005/8/colors/colorful5" csCatId="colorful" phldr="1"/>
      <dgm:spPr/>
      <dgm:t>
        <a:bodyPr/>
        <a:lstStyle/>
        <a:p>
          <a:endParaRPr lang="en-US"/>
        </a:p>
      </dgm:t>
    </dgm:pt>
    <dgm:pt modelId="{1AF80090-1A1D-468C-A729-2E8F53FEA6E3}">
      <dgm:prSet phldrT="[Text]"/>
      <dgm:spPr/>
      <dgm:t>
        <a:bodyPr/>
        <a:lstStyle/>
        <a:p>
          <a:r>
            <a:rPr lang="en-US" dirty="0"/>
            <a:t>Permanent endowments are gifts for which donors or others have stated that the principal must be kept intact.</a:t>
          </a:r>
        </a:p>
      </dgm:t>
    </dgm:pt>
    <dgm:pt modelId="{6E2D8E10-B39D-4988-894B-14530645A201}" type="parTrans" cxnId="{952E08C8-3889-48F2-93CA-8150B8472430}">
      <dgm:prSet/>
      <dgm:spPr/>
      <dgm:t>
        <a:bodyPr/>
        <a:lstStyle/>
        <a:p>
          <a:endParaRPr lang="en-US"/>
        </a:p>
      </dgm:t>
    </dgm:pt>
    <dgm:pt modelId="{A11E6853-A2E3-41B1-9C01-000F3D044C5E}" type="sibTrans" cxnId="{952E08C8-3889-48F2-93CA-8150B8472430}">
      <dgm:prSet/>
      <dgm:spPr/>
      <dgm:t>
        <a:bodyPr/>
        <a:lstStyle/>
        <a:p>
          <a:endParaRPr lang="en-US"/>
        </a:p>
      </dgm:t>
    </dgm:pt>
    <dgm:pt modelId="{7F60AA64-6EF5-422F-AB54-9088E07824CC}">
      <dgm:prSet phldrT="[Text]" custT="1"/>
      <dgm:spPr/>
      <dgm:t>
        <a:bodyPr/>
        <a:lstStyle/>
        <a:p>
          <a:r>
            <a:rPr lang="en-US" sz="1600" dirty="0"/>
            <a:t>Net assets with donor </a:t>
          </a:r>
          <a:r>
            <a:rPr lang="en-US" sz="1600" dirty="0" smtClean="0"/>
            <a:t>restrictions</a:t>
          </a:r>
        </a:p>
        <a:p>
          <a:r>
            <a:rPr lang="en-US" sz="1600" b="1" dirty="0" smtClean="0"/>
            <a:t>(</a:t>
          </a:r>
          <a:r>
            <a:rPr lang="en-US" sz="1600" b="1" dirty="0"/>
            <a:t>private)</a:t>
          </a:r>
        </a:p>
      </dgm:t>
    </dgm:pt>
    <dgm:pt modelId="{C27331C6-D801-4FE6-8A41-24B7A29F416B}" type="parTrans" cxnId="{D713647D-EC90-4966-8C32-F741B0B6B170}">
      <dgm:prSet/>
      <dgm:spPr/>
      <dgm:t>
        <a:bodyPr/>
        <a:lstStyle/>
        <a:p>
          <a:endParaRPr lang="en-US"/>
        </a:p>
      </dgm:t>
    </dgm:pt>
    <dgm:pt modelId="{15C4E177-EE74-45F1-9987-CBF2F1EFC96A}" type="sibTrans" cxnId="{D713647D-EC90-4966-8C32-F741B0B6B170}">
      <dgm:prSet/>
      <dgm:spPr/>
      <dgm:t>
        <a:bodyPr/>
        <a:lstStyle/>
        <a:p>
          <a:endParaRPr lang="en-US"/>
        </a:p>
      </dgm:t>
    </dgm:pt>
    <dgm:pt modelId="{9E7D2845-962B-44EE-B526-9DBB94E972C3}">
      <dgm:prSet phldrT="[Text]" custT="1"/>
      <dgm:spPr/>
      <dgm:t>
        <a:bodyPr/>
        <a:lstStyle/>
        <a:p>
          <a:r>
            <a:rPr lang="en-US" sz="1600" dirty="0"/>
            <a:t>Restricted nonexpendable net position </a:t>
          </a:r>
          <a:r>
            <a:rPr lang="en-US" sz="1600" b="1" dirty="0"/>
            <a:t>(public)</a:t>
          </a:r>
        </a:p>
      </dgm:t>
    </dgm:pt>
    <dgm:pt modelId="{1B25F775-FC59-4077-8E1E-A1B83F2E75A7}" type="parTrans" cxnId="{7C13CCE2-F468-44E0-BF08-49C310FFA77D}">
      <dgm:prSet/>
      <dgm:spPr/>
      <dgm:t>
        <a:bodyPr/>
        <a:lstStyle/>
        <a:p>
          <a:endParaRPr lang="en-US"/>
        </a:p>
      </dgm:t>
    </dgm:pt>
    <dgm:pt modelId="{A2552104-BBA1-41F7-AF68-40B3170183D1}" type="sibTrans" cxnId="{7C13CCE2-F468-44E0-BF08-49C310FFA77D}">
      <dgm:prSet/>
      <dgm:spPr/>
      <dgm:t>
        <a:bodyPr/>
        <a:lstStyle/>
        <a:p>
          <a:endParaRPr lang="en-US"/>
        </a:p>
      </dgm:t>
    </dgm:pt>
    <dgm:pt modelId="{B83D7AC3-4372-4D3D-A5B8-25D799951984}">
      <dgm:prSet phldrT="[Text]"/>
      <dgm:spPr/>
      <dgm:t>
        <a:bodyPr/>
        <a:lstStyle/>
        <a:p>
          <a:endParaRPr lang="en-US" dirty="0"/>
        </a:p>
      </dgm:t>
    </dgm:pt>
    <dgm:pt modelId="{28ADBFC6-EF74-4A19-BD92-397B50D45F26}" type="parTrans" cxnId="{2ED2B018-375F-4D8F-BBFD-D6191D7CEEBA}">
      <dgm:prSet/>
      <dgm:spPr/>
      <dgm:t>
        <a:bodyPr/>
        <a:lstStyle/>
        <a:p>
          <a:endParaRPr lang="en-US"/>
        </a:p>
      </dgm:t>
    </dgm:pt>
    <dgm:pt modelId="{2E05C23A-AD53-488D-AEBE-BB6540808C8F}" type="sibTrans" cxnId="{2ED2B018-375F-4D8F-BBFD-D6191D7CEEBA}">
      <dgm:prSet/>
      <dgm:spPr/>
      <dgm:t>
        <a:bodyPr/>
        <a:lstStyle/>
        <a:p>
          <a:endParaRPr lang="en-US"/>
        </a:p>
      </dgm:t>
    </dgm:pt>
    <dgm:pt modelId="{EF609080-8F0A-4111-BE60-93CD4949CC06}" type="pres">
      <dgm:prSet presAssocID="{C5DD06A7-39EA-411A-8D12-0CD5FB3037BF}" presName="cycle" presStyleCnt="0">
        <dgm:presLayoutVars>
          <dgm:chMax val="1"/>
          <dgm:dir/>
          <dgm:animLvl val="ctr"/>
          <dgm:resizeHandles val="exact"/>
        </dgm:presLayoutVars>
      </dgm:prSet>
      <dgm:spPr/>
      <dgm:t>
        <a:bodyPr/>
        <a:lstStyle/>
        <a:p>
          <a:endParaRPr lang="en-US"/>
        </a:p>
      </dgm:t>
    </dgm:pt>
    <dgm:pt modelId="{9C6410C8-8E6F-41EB-932A-2B34AE6F1B11}" type="pres">
      <dgm:prSet presAssocID="{1AF80090-1A1D-468C-A729-2E8F53FEA6E3}" presName="centerShape" presStyleLbl="node0" presStyleIdx="0" presStyleCnt="1" custLinFactNeighborX="887" custLinFactNeighborY="5527"/>
      <dgm:spPr/>
      <dgm:t>
        <a:bodyPr/>
        <a:lstStyle/>
        <a:p>
          <a:endParaRPr lang="en-US"/>
        </a:p>
      </dgm:t>
    </dgm:pt>
    <dgm:pt modelId="{2B6CF143-D6F4-4386-A8E9-DDFFBA8EF7D2}" type="pres">
      <dgm:prSet presAssocID="{C27331C6-D801-4FE6-8A41-24B7A29F416B}" presName="parTrans" presStyleLbl="bgSibTrans2D1" presStyleIdx="0" presStyleCnt="2"/>
      <dgm:spPr/>
      <dgm:t>
        <a:bodyPr/>
        <a:lstStyle/>
        <a:p>
          <a:endParaRPr lang="en-US"/>
        </a:p>
      </dgm:t>
    </dgm:pt>
    <dgm:pt modelId="{BED980E8-AF95-4A5E-A259-F5B414E7850B}" type="pres">
      <dgm:prSet presAssocID="{7F60AA64-6EF5-422F-AB54-9088E07824CC}" presName="node" presStyleLbl="node1" presStyleIdx="0" presStyleCnt="2" custScaleX="72161" custScaleY="76381" custRadScaleRad="93910" custRadScaleInc="3810">
        <dgm:presLayoutVars>
          <dgm:bulletEnabled val="1"/>
        </dgm:presLayoutVars>
      </dgm:prSet>
      <dgm:spPr/>
      <dgm:t>
        <a:bodyPr/>
        <a:lstStyle/>
        <a:p>
          <a:endParaRPr lang="en-US"/>
        </a:p>
      </dgm:t>
    </dgm:pt>
    <dgm:pt modelId="{4713C5A0-0020-4353-9430-E2F708900A43}" type="pres">
      <dgm:prSet presAssocID="{1B25F775-FC59-4077-8E1E-A1B83F2E75A7}" presName="parTrans" presStyleLbl="bgSibTrans2D1" presStyleIdx="1" presStyleCnt="2"/>
      <dgm:spPr/>
      <dgm:t>
        <a:bodyPr/>
        <a:lstStyle/>
        <a:p>
          <a:endParaRPr lang="en-US"/>
        </a:p>
      </dgm:t>
    </dgm:pt>
    <dgm:pt modelId="{A69F7A96-C38E-46D5-B029-385AC01A1CAF}" type="pres">
      <dgm:prSet presAssocID="{9E7D2845-962B-44EE-B526-9DBB94E972C3}" presName="node" presStyleLbl="node1" presStyleIdx="1" presStyleCnt="2" custScaleX="69411" custScaleY="77040" custRadScaleRad="99646" custRadScaleInc="-2969">
        <dgm:presLayoutVars>
          <dgm:bulletEnabled val="1"/>
        </dgm:presLayoutVars>
      </dgm:prSet>
      <dgm:spPr/>
      <dgm:t>
        <a:bodyPr/>
        <a:lstStyle/>
        <a:p>
          <a:endParaRPr lang="en-US"/>
        </a:p>
      </dgm:t>
    </dgm:pt>
  </dgm:ptLst>
  <dgm:cxnLst>
    <dgm:cxn modelId="{5D3EE29D-B5CF-466F-B963-6CDFA551A5D5}" type="presOf" srcId="{7F60AA64-6EF5-422F-AB54-9088E07824CC}" destId="{BED980E8-AF95-4A5E-A259-F5B414E7850B}" srcOrd="0" destOrd="0" presId="urn:microsoft.com/office/officeart/2005/8/layout/radial4"/>
    <dgm:cxn modelId="{2ED2B018-375F-4D8F-BBFD-D6191D7CEEBA}" srcId="{C5DD06A7-39EA-411A-8D12-0CD5FB3037BF}" destId="{B83D7AC3-4372-4D3D-A5B8-25D799951984}" srcOrd="1" destOrd="0" parTransId="{28ADBFC6-EF74-4A19-BD92-397B50D45F26}" sibTransId="{2E05C23A-AD53-488D-AEBE-BB6540808C8F}"/>
    <dgm:cxn modelId="{7456A907-F62C-47C3-81C7-55F68043C49D}" type="presOf" srcId="{C5DD06A7-39EA-411A-8D12-0CD5FB3037BF}" destId="{EF609080-8F0A-4111-BE60-93CD4949CC06}" srcOrd="0" destOrd="0" presId="urn:microsoft.com/office/officeart/2005/8/layout/radial4"/>
    <dgm:cxn modelId="{0D22C267-5240-4B40-9782-DA49BACBD490}" type="presOf" srcId="{1B25F775-FC59-4077-8E1E-A1B83F2E75A7}" destId="{4713C5A0-0020-4353-9430-E2F708900A43}" srcOrd="0" destOrd="0" presId="urn:microsoft.com/office/officeart/2005/8/layout/radial4"/>
    <dgm:cxn modelId="{7C13CCE2-F468-44E0-BF08-49C310FFA77D}" srcId="{1AF80090-1A1D-468C-A729-2E8F53FEA6E3}" destId="{9E7D2845-962B-44EE-B526-9DBB94E972C3}" srcOrd="1" destOrd="0" parTransId="{1B25F775-FC59-4077-8E1E-A1B83F2E75A7}" sibTransId="{A2552104-BBA1-41F7-AF68-40B3170183D1}"/>
    <dgm:cxn modelId="{9410993D-CC79-4E3B-B3D4-FFAD8FB03FBE}" type="presOf" srcId="{C27331C6-D801-4FE6-8A41-24B7A29F416B}" destId="{2B6CF143-D6F4-4386-A8E9-DDFFBA8EF7D2}" srcOrd="0" destOrd="0" presId="urn:microsoft.com/office/officeart/2005/8/layout/radial4"/>
    <dgm:cxn modelId="{2F8A18F3-FBD8-4DA4-BB5A-91ACD4C7FF40}" type="presOf" srcId="{1AF80090-1A1D-468C-A729-2E8F53FEA6E3}" destId="{9C6410C8-8E6F-41EB-932A-2B34AE6F1B11}" srcOrd="0" destOrd="0" presId="urn:microsoft.com/office/officeart/2005/8/layout/radial4"/>
    <dgm:cxn modelId="{95C7EFDB-70E2-4930-BC17-D5030483DA09}" type="presOf" srcId="{9E7D2845-962B-44EE-B526-9DBB94E972C3}" destId="{A69F7A96-C38E-46D5-B029-385AC01A1CAF}" srcOrd="0" destOrd="0" presId="urn:microsoft.com/office/officeart/2005/8/layout/radial4"/>
    <dgm:cxn modelId="{D713647D-EC90-4966-8C32-F741B0B6B170}" srcId="{1AF80090-1A1D-468C-A729-2E8F53FEA6E3}" destId="{7F60AA64-6EF5-422F-AB54-9088E07824CC}" srcOrd="0" destOrd="0" parTransId="{C27331C6-D801-4FE6-8A41-24B7A29F416B}" sibTransId="{15C4E177-EE74-45F1-9987-CBF2F1EFC96A}"/>
    <dgm:cxn modelId="{952E08C8-3889-48F2-93CA-8150B8472430}" srcId="{C5DD06A7-39EA-411A-8D12-0CD5FB3037BF}" destId="{1AF80090-1A1D-468C-A729-2E8F53FEA6E3}" srcOrd="0" destOrd="0" parTransId="{6E2D8E10-B39D-4988-894B-14530645A201}" sibTransId="{A11E6853-A2E3-41B1-9C01-000F3D044C5E}"/>
    <dgm:cxn modelId="{BA744C7E-703B-4E5B-B670-A8F6F74F03E9}" type="presParOf" srcId="{EF609080-8F0A-4111-BE60-93CD4949CC06}" destId="{9C6410C8-8E6F-41EB-932A-2B34AE6F1B11}" srcOrd="0" destOrd="0" presId="urn:microsoft.com/office/officeart/2005/8/layout/radial4"/>
    <dgm:cxn modelId="{EF0164FF-C221-4EE2-AE5E-5F23587FE78D}" type="presParOf" srcId="{EF609080-8F0A-4111-BE60-93CD4949CC06}" destId="{2B6CF143-D6F4-4386-A8E9-DDFFBA8EF7D2}" srcOrd="1" destOrd="0" presId="urn:microsoft.com/office/officeart/2005/8/layout/radial4"/>
    <dgm:cxn modelId="{385B70EB-9B99-4E33-B82C-B333511ECE46}" type="presParOf" srcId="{EF609080-8F0A-4111-BE60-93CD4949CC06}" destId="{BED980E8-AF95-4A5E-A259-F5B414E7850B}" srcOrd="2" destOrd="0" presId="urn:microsoft.com/office/officeart/2005/8/layout/radial4"/>
    <dgm:cxn modelId="{B36CB39A-6A2A-4998-B838-C9B86EE88E19}" type="presParOf" srcId="{EF609080-8F0A-4111-BE60-93CD4949CC06}" destId="{4713C5A0-0020-4353-9430-E2F708900A43}" srcOrd="3" destOrd="0" presId="urn:microsoft.com/office/officeart/2005/8/layout/radial4"/>
    <dgm:cxn modelId="{CDC69D17-6109-4C51-B127-1AA56420AD85}" type="presParOf" srcId="{EF609080-8F0A-4111-BE60-93CD4949CC06}" destId="{A69F7A96-C38E-46D5-B029-385AC01A1CAF}"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51478-0A2E-47F4-82E4-9F9C66ED662E}">
      <dsp:nvSpPr>
        <dsp:cNvPr id="0" name=""/>
        <dsp:cNvSpPr/>
      </dsp:nvSpPr>
      <dsp:spPr>
        <a:xfrm>
          <a:off x="0" y="1097279"/>
          <a:ext cx="7677150" cy="146304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A4A480-25D7-4C11-AC36-D9618532F918}">
      <dsp:nvSpPr>
        <dsp:cNvPr id="0" name=""/>
        <dsp:cNvSpPr/>
      </dsp:nvSpPr>
      <dsp:spPr>
        <a:xfrm>
          <a:off x="3458" y="0"/>
          <a:ext cx="1663257"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n-US" sz="1500" kern="1200" dirty="0"/>
            <a:t>1983 and earlier: AICPA audit guide</a:t>
          </a:r>
        </a:p>
      </dsp:txBody>
      <dsp:txXfrm>
        <a:off x="3458" y="0"/>
        <a:ext cx="1663257" cy="1463040"/>
      </dsp:txXfrm>
    </dsp:sp>
    <dsp:sp modelId="{9C30BFCF-28AA-4A50-9193-9E5F9ED1374A}">
      <dsp:nvSpPr>
        <dsp:cNvPr id="0" name=""/>
        <dsp:cNvSpPr/>
      </dsp:nvSpPr>
      <dsp:spPr>
        <a:xfrm>
          <a:off x="652206" y="1645920"/>
          <a:ext cx="365760" cy="3657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936278-6BF5-4F41-A8F6-D6307B2BDAC0}">
      <dsp:nvSpPr>
        <dsp:cNvPr id="0" name=""/>
        <dsp:cNvSpPr/>
      </dsp:nvSpPr>
      <dsp:spPr>
        <a:xfrm>
          <a:off x="1749878" y="2194559"/>
          <a:ext cx="1663257"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kern="1200" dirty="0"/>
            <a:t>1984: GASB assumes responsibility for public colleges and universities</a:t>
          </a:r>
        </a:p>
      </dsp:txBody>
      <dsp:txXfrm>
        <a:off x="1749878" y="2194559"/>
        <a:ext cx="1663257" cy="1463040"/>
      </dsp:txXfrm>
    </dsp:sp>
    <dsp:sp modelId="{7FC45D4C-5556-44D7-A3CE-D43BAB0F2F73}">
      <dsp:nvSpPr>
        <dsp:cNvPr id="0" name=""/>
        <dsp:cNvSpPr/>
      </dsp:nvSpPr>
      <dsp:spPr>
        <a:xfrm>
          <a:off x="2398627" y="1645920"/>
          <a:ext cx="365760" cy="3657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2CC92A-395C-4956-992E-7FEB99682706}">
      <dsp:nvSpPr>
        <dsp:cNvPr id="0" name=""/>
        <dsp:cNvSpPr/>
      </dsp:nvSpPr>
      <dsp:spPr>
        <a:xfrm>
          <a:off x="3496298" y="0"/>
          <a:ext cx="1663257"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n-US" sz="1500" kern="1200" dirty="0"/>
            <a:t>1993: FASB significantly revises reporting model for private colleges and universities</a:t>
          </a:r>
        </a:p>
      </dsp:txBody>
      <dsp:txXfrm>
        <a:off x="3496298" y="0"/>
        <a:ext cx="1663257" cy="1463040"/>
      </dsp:txXfrm>
    </dsp:sp>
    <dsp:sp modelId="{3972AED8-575B-4473-94E0-2C66D6EE3E58}">
      <dsp:nvSpPr>
        <dsp:cNvPr id="0" name=""/>
        <dsp:cNvSpPr/>
      </dsp:nvSpPr>
      <dsp:spPr>
        <a:xfrm>
          <a:off x="4145047" y="1645920"/>
          <a:ext cx="365760" cy="3657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0857A4-49D0-4B9F-B103-E19AF089A69F}">
      <dsp:nvSpPr>
        <dsp:cNvPr id="0" name=""/>
        <dsp:cNvSpPr/>
      </dsp:nvSpPr>
      <dsp:spPr>
        <a:xfrm>
          <a:off x="5242719" y="2194559"/>
          <a:ext cx="1663257"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kern="1200" dirty="0"/>
            <a:t>1999: GASB changes the reporting model for public colleges and universities</a:t>
          </a:r>
        </a:p>
      </dsp:txBody>
      <dsp:txXfrm>
        <a:off x="5242719" y="2194559"/>
        <a:ext cx="1663257" cy="1463040"/>
      </dsp:txXfrm>
    </dsp:sp>
    <dsp:sp modelId="{D4C6E030-59CC-483E-BAE9-326E8CCE5601}">
      <dsp:nvSpPr>
        <dsp:cNvPr id="0" name=""/>
        <dsp:cNvSpPr/>
      </dsp:nvSpPr>
      <dsp:spPr>
        <a:xfrm>
          <a:off x="5891468" y="1645920"/>
          <a:ext cx="365760" cy="3657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410C8-8E6F-41EB-932A-2B34AE6F1B11}">
      <dsp:nvSpPr>
        <dsp:cNvPr id="0" name=""/>
        <dsp:cNvSpPr/>
      </dsp:nvSpPr>
      <dsp:spPr>
        <a:xfrm>
          <a:off x="2455662" y="1899787"/>
          <a:ext cx="2585468" cy="2364099"/>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Term endowments are gifts where donors have specified that the principal must remain intact until an event occurs or </a:t>
          </a:r>
          <a:r>
            <a:rPr lang="en-US" sz="1600" kern="1200"/>
            <a:t>time </a:t>
          </a:r>
          <a:r>
            <a:rPr lang="en-US" sz="1600" kern="1200" smtClean="0"/>
            <a:t>passes.</a:t>
          </a:r>
          <a:endParaRPr lang="en-US" sz="1600" kern="1200" dirty="0"/>
        </a:p>
      </dsp:txBody>
      <dsp:txXfrm>
        <a:off x="2834295" y="2246001"/>
        <a:ext cx="1828202" cy="1671671"/>
      </dsp:txXfrm>
    </dsp:sp>
    <dsp:sp modelId="{2B6CF143-D6F4-4386-A8E9-DDFFBA8EF7D2}">
      <dsp:nvSpPr>
        <dsp:cNvPr id="0" name=""/>
        <dsp:cNvSpPr/>
      </dsp:nvSpPr>
      <dsp:spPr>
        <a:xfrm rot="13321734">
          <a:off x="1143654" y="1233119"/>
          <a:ext cx="1841267" cy="661601"/>
        </a:xfrm>
        <a:prstGeom prst="lef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D980E8-AF95-4A5E-A259-F5B414E7850B}">
      <dsp:nvSpPr>
        <dsp:cNvPr id="0" name=""/>
        <dsp:cNvSpPr/>
      </dsp:nvSpPr>
      <dsp:spPr>
        <a:xfrm>
          <a:off x="584737" y="273767"/>
          <a:ext cx="1591393" cy="1347567"/>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a:t>Identified as restricted</a:t>
          </a:r>
        </a:p>
        <a:p>
          <a:pPr lvl="0" algn="ctr" defTabSz="800100">
            <a:lnSpc>
              <a:spcPct val="90000"/>
            </a:lnSpc>
            <a:spcBef>
              <a:spcPct val="0"/>
            </a:spcBef>
            <a:spcAft>
              <a:spcPct val="35000"/>
            </a:spcAft>
          </a:pPr>
          <a:r>
            <a:rPr lang="en-US" sz="1800" b="1" kern="1200" dirty="0"/>
            <a:t>(private)</a:t>
          </a:r>
        </a:p>
      </dsp:txBody>
      <dsp:txXfrm>
        <a:off x="624206" y="313236"/>
        <a:ext cx="1512455" cy="1268629"/>
      </dsp:txXfrm>
    </dsp:sp>
    <dsp:sp modelId="{4713C5A0-0020-4353-9430-E2F708900A43}">
      <dsp:nvSpPr>
        <dsp:cNvPr id="0" name=""/>
        <dsp:cNvSpPr/>
      </dsp:nvSpPr>
      <dsp:spPr>
        <a:xfrm rot="19055154">
          <a:off x="4493183" y="1188519"/>
          <a:ext cx="1931084" cy="661601"/>
        </a:xfrm>
        <a:prstGeom prst="leftArrow">
          <a:avLst>
            <a:gd name="adj1" fmla="val 60000"/>
            <a:gd name="adj2" fmla="val 50000"/>
          </a:avLst>
        </a:prstGeom>
        <a:solidFill>
          <a:schemeClr val="accent2">
            <a:shade val="90000"/>
            <a:hueOff val="0"/>
            <a:satOff val="-27650"/>
            <a:lumOff val="2966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9F7A96-C38E-46D5-B029-385AC01A1CAF}">
      <dsp:nvSpPr>
        <dsp:cNvPr id="0" name=""/>
        <dsp:cNvSpPr/>
      </dsp:nvSpPr>
      <dsp:spPr>
        <a:xfrm>
          <a:off x="5406201" y="188480"/>
          <a:ext cx="1530747" cy="1359193"/>
        </a:xfrm>
        <a:prstGeom prst="roundRect">
          <a:avLst>
            <a:gd name="adj" fmla="val 10000"/>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a:t>Identified as restricted</a:t>
          </a:r>
        </a:p>
        <a:p>
          <a:pPr lvl="0" algn="ctr" defTabSz="800100">
            <a:lnSpc>
              <a:spcPct val="90000"/>
            </a:lnSpc>
            <a:spcBef>
              <a:spcPct val="0"/>
            </a:spcBef>
            <a:spcAft>
              <a:spcPct val="35000"/>
            </a:spcAft>
          </a:pPr>
          <a:r>
            <a:rPr lang="en-US" sz="1800" b="1" kern="1200" dirty="0"/>
            <a:t>(public)</a:t>
          </a:r>
        </a:p>
      </dsp:txBody>
      <dsp:txXfrm>
        <a:off x="5446010" y="228289"/>
        <a:ext cx="1451129" cy="12795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C6850-2E75-46C1-BB0D-0C855C345428}">
      <dsp:nvSpPr>
        <dsp:cNvPr id="0" name=""/>
        <dsp:cNvSpPr/>
      </dsp:nvSpPr>
      <dsp:spPr>
        <a:xfrm>
          <a:off x="0" y="0"/>
          <a:ext cx="4238624" cy="4238624"/>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97FEF4C-2425-4D88-9EA3-B8F393576D77}">
      <dsp:nvSpPr>
        <dsp:cNvPr id="0" name=""/>
        <dsp:cNvSpPr/>
      </dsp:nvSpPr>
      <dsp:spPr>
        <a:xfrm>
          <a:off x="2119312" y="0"/>
          <a:ext cx="5036398" cy="423862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In an annuity agreement, assets are given to a college or university and the institution periodically pays a fixed amount to the donors or other designated individuals for a period of time specified in the agreement, or for the lifetime of the donor or other designated individual.</a:t>
          </a:r>
        </a:p>
      </dsp:txBody>
      <dsp:txXfrm>
        <a:off x="2119312" y="0"/>
        <a:ext cx="5036398" cy="2013346"/>
      </dsp:txXfrm>
    </dsp:sp>
    <dsp:sp modelId="{3EC86BBF-0D3E-4592-93F9-9D3DA86E4498}">
      <dsp:nvSpPr>
        <dsp:cNvPr id="0" name=""/>
        <dsp:cNvSpPr/>
      </dsp:nvSpPr>
      <dsp:spPr>
        <a:xfrm>
          <a:off x="1112639" y="2013346"/>
          <a:ext cx="2013346" cy="2013346"/>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F89FB9D-329E-42C9-B1C5-A29F1FE0C9E1}">
      <dsp:nvSpPr>
        <dsp:cNvPr id="0" name=""/>
        <dsp:cNvSpPr/>
      </dsp:nvSpPr>
      <dsp:spPr>
        <a:xfrm>
          <a:off x="2119312" y="2013346"/>
          <a:ext cx="5036398" cy="201334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In a pooled (life) income fund, the donor’s assets become part of a managed pool of investments called an income fund. Each donor is assigned a pro rata share of the income fund’s units, based on proportionate fair value, and is paid the total income earned on fund units held. Upon the donor’s death, the value of the assigned units reverts to the institution.</a:t>
          </a:r>
        </a:p>
      </dsp:txBody>
      <dsp:txXfrm>
        <a:off x="2119312" y="2013346"/>
        <a:ext cx="5036398" cy="20133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88007-5E18-4457-9378-F72254C37EA7}">
      <dsp:nvSpPr>
        <dsp:cNvPr id="0" name=""/>
        <dsp:cNvSpPr/>
      </dsp:nvSpPr>
      <dsp:spPr>
        <a:xfrm rot="16200000">
          <a:off x="-75025" y="464374"/>
          <a:ext cx="3976012" cy="3255162"/>
        </a:xfrm>
        <a:prstGeom prst="flowChartManualOperation">
          <a:avLst/>
        </a:prstGeom>
        <a:solidFill>
          <a:schemeClr val="bg1"/>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endParaRPr lang="en-US" sz="1600" b="1" kern="1200" dirty="0"/>
        </a:p>
        <a:p>
          <a:pPr lvl="0" algn="l" defTabSz="711200">
            <a:lnSpc>
              <a:spcPct val="90000"/>
            </a:lnSpc>
            <a:spcBef>
              <a:spcPct val="0"/>
            </a:spcBef>
            <a:spcAft>
              <a:spcPct val="35000"/>
            </a:spcAft>
          </a:pPr>
          <a:r>
            <a:rPr lang="en-US" sz="1600" b="1" kern="1200" dirty="0"/>
            <a:t>Investments</a:t>
          </a:r>
        </a:p>
        <a:p>
          <a:pPr marL="171450" lvl="1" indent="-171450" algn="l" defTabSz="711200">
            <a:lnSpc>
              <a:spcPct val="90000"/>
            </a:lnSpc>
            <a:spcBef>
              <a:spcPct val="0"/>
            </a:spcBef>
            <a:spcAft>
              <a:spcPct val="15000"/>
            </a:spcAft>
            <a:buChar char="••"/>
          </a:pPr>
          <a:r>
            <a:rPr lang="en-US" sz="1600" kern="1200" dirty="0"/>
            <a:t>Prudent investing in good </a:t>
          </a:r>
          <a:r>
            <a:rPr lang="en-US" sz="1600" kern="1200" dirty="0" smtClean="0"/>
            <a:t>faith</a:t>
          </a:r>
          <a:endParaRPr lang="en-US" sz="1600" kern="1200" dirty="0"/>
        </a:p>
        <a:p>
          <a:pPr marL="171450" lvl="1" indent="-171450" algn="l" defTabSz="711200">
            <a:lnSpc>
              <a:spcPct val="90000"/>
            </a:lnSpc>
            <a:spcBef>
              <a:spcPct val="0"/>
            </a:spcBef>
            <a:spcAft>
              <a:spcPct val="15000"/>
            </a:spcAft>
            <a:buChar char="••"/>
          </a:pPr>
          <a:r>
            <a:rPr lang="en-US" sz="1600" kern="1200" dirty="0"/>
            <a:t>Balanced investment </a:t>
          </a:r>
          <a:r>
            <a:rPr lang="en-US" sz="1600" kern="1200" dirty="0" smtClean="0"/>
            <a:t>decisions</a:t>
          </a:r>
          <a:endParaRPr lang="en-US" sz="1600" kern="1200" dirty="0"/>
        </a:p>
        <a:p>
          <a:pPr marL="171450" lvl="1" indent="-171450" algn="l" defTabSz="711200">
            <a:lnSpc>
              <a:spcPct val="90000"/>
            </a:lnSpc>
            <a:spcBef>
              <a:spcPct val="0"/>
            </a:spcBef>
            <a:spcAft>
              <a:spcPct val="15000"/>
            </a:spcAft>
            <a:buChar char="••"/>
          </a:pPr>
          <a:r>
            <a:rPr lang="en-US" sz="1600" kern="1200" dirty="0"/>
            <a:t>Reasonable investment </a:t>
          </a:r>
          <a:r>
            <a:rPr lang="en-US" sz="1600" kern="1200" dirty="0" smtClean="0"/>
            <a:t>costs</a:t>
          </a:r>
          <a:endParaRPr lang="en-US" sz="1600" kern="1200" dirty="0"/>
        </a:p>
      </dsp:txBody>
      <dsp:txXfrm rot="5400000">
        <a:off x="285400" y="899151"/>
        <a:ext cx="3255162" cy="2385608"/>
      </dsp:txXfrm>
    </dsp:sp>
    <dsp:sp modelId="{E62BE930-E347-4B1D-A556-488CAAA772BA}">
      <dsp:nvSpPr>
        <dsp:cNvPr id="0" name=""/>
        <dsp:cNvSpPr/>
      </dsp:nvSpPr>
      <dsp:spPr>
        <a:xfrm rot="16200000">
          <a:off x="3633023" y="641576"/>
          <a:ext cx="3938273" cy="3146395"/>
        </a:xfrm>
        <a:prstGeom prst="flowChartManualOperation">
          <a:avLst/>
        </a:prstGeom>
        <a:solidFill>
          <a:schemeClr val="bg1"/>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r>
            <a:rPr lang="en-US" sz="1600" b="1" kern="1200" dirty="0"/>
            <a:t>Restrictions on net assets</a:t>
          </a:r>
        </a:p>
        <a:p>
          <a:pPr marL="171450" lvl="1" indent="-171450" algn="l" defTabSz="711200">
            <a:lnSpc>
              <a:spcPct val="90000"/>
            </a:lnSpc>
            <a:spcBef>
              <a:spcPct val="0"/>
            </a:spcBef>
            <a:spcAft>
              <a:spcPct val="15000"/>
            </a:spcAft>
            <a:buChar char="••"/>
          </a:pPr>
          <a:r>
            <a:rPr lang="en-US" sz="1600" kern="1200" dirty="0"/>
            <a:t>UPMIFA authorizes a modification that a court determines is in accordance with the donor’s probable wishes regarding the donation.</a:t>
          </a:r>
        </a:p>
        <a:p>
          <a:pPr marL="171450" lvl="1" indent="-171450" algn="l" defTabSz="711200">
            <a:lnSpc>
              <a:spcPct val="90000"/>
            </a:lnSpc>
            <a:spcBef>
              <a:spcPct val="0"/>
            </a:spcBef>
            <a:spcAft>
              <a:spcPct val="15000"/>
            </a:spcAft>
            <a:buChar char="••"/>
          </a:pPr>
          <a:r>
            <a:rPr lang="en-US" sz="1600" kern="1200" dirty="0"/>
            <a:t>Another provision allows a charity to modify a restriction on a small (less than $25,000) and old (more than 20 years old) fund without going to court.</a:t>
          </a:r>
        </a:p>
      </dsp:txBody>
      <dsp:txXfrm rot="5400000">
        <a:off x="4028962" y="1033292"/>
        <a:ext cx="3146395" cy="23629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95F45-1B18-4130-93E0-15F7C1ECDABA}">
      <dsp:nvSpPr>
        <dsp:cNvPr id="0" name=""/>
        <dsp:cNvSpPr/>
      </dsp:nvSpPr>
      <dsp:spPr>
        <a:xfrm rot="16200000">
          <a:off x="201927" y="-200562"/>
          <a:ext cx="4183911" cy="4585035"/>
        </a:xfrm>
        <a:prstGeom prst="flowChartManualOperation">
          <a:avLst/>
        </a:prstGeom>
        <a:solidFill>
          <a:schemeClr val="bg1"/>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r>
            <a:rPr lang="en-US" sz="1600" b="1" kern="1200" dirty="0"/>
            <a:t>Expenditure Criteria</a:t>
          </a:r>
        </a:p>
        <a:p>
          <a:pPr marL="171450" lvl="1" indent="-171450" algn="l" defTabSz="711200">
            <a:lnSpc>
              <a:spcPct val="90000"/>
            </a:lnSpc>
            <a:spcBef>
              <a:spcPct val="0"/>
            </a:spcBef>
            <a:spcAft>
              <a:spcPct val="15000"/>
            </a:spcAft>
            <a:buChar char="••"/>
          </a:pPr>
          <a:r>
            <a:rPr lang="en-US" sz="1600" kern="1200" dirty="0"/>
            <a:t>Duration and preservation of the endowment fund.</a:t>
          </a:r>
        </a:p>
        <a:p>
          <a:pPr marL="171450" lvl="1" indent="-171450" algn="l" defTabSz="711200">
            <a:lnSpc>
              <a:spcPct val="90000"/>
            </a:lnSpc>
            <a:spcBef>
              <a:spcPct val="0"/>
            </a:spcBef>
            <a:spcAft>
              <a:spcPct val="15000"/>
            </a:spcAft>
            <a:buChar char="••"/>
          </a:pPr>
          <a:r>
            <a:rPr lang="en-US" sz="1600" kern="1200" dirty="0"/>
            <a:t>The purposes of the institution and the endowment fund.</a:t>
          </a:r>
        </a:p>
        <a:p>
          <a:pPr marL="171450" lvl="1" indent="-171450" algn="l" defTabSz="711200">
            <a:lnSpc>
              <a:spcPct val="90000"/>
            </a:lnSpc>
            <a:spcBef>
              <a:spcPct val="0"/>
            </a:spcBef>
            <a:spcAft>
              <a:spcPct val="15000"/>
            </a:spcAft>
            <a:buChar char="••"/>
          </a:pPr>
          <a:r>
            <a:rPr lang="en-US" sz="1600" kern="1200" dirty="0"/>
            <a:t>The general economic conditions.</a:t>
          </a:r>
        </a:p>
        <a:p>
          <a:pPr marL="171450" lvl="1" indent="-171450" algn="l" defTabSz="711200">
            <a:lnSpc>
              <a:spcPct val="90000"/>
            </a:lnSpc>
            <a:spcBef>
              <a:spcPct val="0"/>
            </a:spcBef>
            <a:spcAft>
              <a:spcPct val="15000"/>
            </a:spcAft>
            <a:buChar char="••"/>
          </a:pPr>
          <a:r>
            <a:rPr lang="en-US" sz="1600" kern="1200" dirty="0"/>
            <a:t>The effect of inflation or deflation.</a:t>
          </a:r>
        </a:p>
        <a:p>
          <a:pPr marL="171450" lvl="1" indent="-171450" algn="l" defTabSz="711200">
            <a:lnSpc>
              <a:spcPct val="90000"/>
            </a:lnSpc>
            <a:spcBef>
              <a:spcPct val="0"/>
            </a:spcBef>
            <a:spcAft>
              <a:spcPct val="15000"/>
            </a:spcAft>
            <a:buChar char="••"/>
          </a:pPr>
          <a:r>
            <a:rPr lang="en-US" sz="1600" kern="1200" dirty="0"/>
            <a:t>The expected total return from income and the appreciation of investments.</a:t>
          </a:r>
        </a:p>
        <a:p>
          <a:pPr marL="171450" lvl="1" indent="-171450" algn="l" defTabSz="711200">
            <a:lnSpc>
              <a:spcPct val="90000"/>
            </a:lnSpc>
            <a:spcBef>
              <a:spcPct val="0"/>
            </a:spcBef>
            <a:spcAft>
              <a:spcPct val="15000"/>
            </a:spcAft>
            <a:buChar char="••"/>
          </a:pPr>
          <a:r>
            <a:rPr lang="en-US" sz="1600" kern="1200" dirty="0"/>
            <a:t>Other resources of the NFP.</a:t>
          </a:r>
        </a:p>
        <a:p>
          <a:pPr marL="171450" lvl="1" indent="-171450" algn="l" defTabSz="711200">
            <a:lnSpc>
              <a:spcPct val="90000"/>
            </a:lnSpc>
            <a:spcBef>
              <a:spcPct val="0"/>
            </a:spcBef>
            <a:spcAft>
              <a:spcPct val="15000"/>
            </a:spcAft>
            <a:buChar char="••"/>
          </a:pPr>
          <a:r>
            <a:rPr lang="en-US" sz="1600" kern="1200" dirty="0"/>
            <a:t>The investment policy of the institution.</a:t>
          </a:r>
        </a:p>
      </dsp:txBody>
      <dsp:txXfrm rot="5400000">
        <a:off x="1365" y="836782"/>
        <a:ext cx="4585035" cy="25103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64E58-AA56-4AE9-866A-EA74F9FD2DE0}">
      <dsp:nvSpPr>
        <dsp:cNvPr id="0" name=""/>
        <dsp:cNvSpPr/>
      </dsp:nvSpPr>
      <dsp:spPr>
        <a:xfrm rot="16200000">
          <a:off x="1374216" y="1318699"/>
          <a:ext cx="2792371" cy="1706435"/>
        </a:xfrm>
        <a:prstGeom prst="round2SameRect">
          <a:avLst>
            <a:gd name="adj1" fmla="val 16670"/>
            <a:gd name="adj2" fmla="val 0"/>
          </a:avLst>
        </a:prstGeom>
        <a:solidFill>
          <a:schemeClr val="accent6">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127000" rIns="114300" bIns="127000" numCol="1" spcCol="1270" anchor="t" anchorCtr="0">
          <a:noAutofit/>
        </a:bodyPr>
        <a:lstStyle/>
        <a:p>
          <a:pPr lvl="0" algn="l" defTabSz="889000">
            <a:lnSpc>
              <a:spcPct val="90000"/>
            </a:lnSpc>
            <a:spcBef>
              <a:spcPct val="0"/>
            </a:spcBef>
            <a:spcAft>
              <a:spcPct val="35000"/>
            </a:spcAft>
          </a:pPr>
          <a:r>
            <a:rPr lang="en-US" sz="2000" kern="1200" dirty="0"/>
            <a:t>GASB</a:t>
          </a:r>
        </a:p>
        <a:p>
          <a:pPr marL="171450" lvl="1" indent="-171450" algn="l" defTabSz="711200">
            <a:lnSpc>
              <a:spcPct val="90000"/>
            </a:lnSpc>
            <a:spcBef>
              <a:spcPct val="0"/>
            </a:spcBef>
            <a:spcAft>
              <a:spcPct val="15000"/>
            </a:spcAft>
            <a:buChar char="••"/>
          </a:pPr>
          <a:r>
            <a:rPr lang="en-US" sz="1600" kern="1200" dirty="0"/>
            <a:t>Report as a classification within capital assets.</a:t>
          </a:r>
        </a:p>
      </dsp:txBody>
      <dsp:txXfrm rot="5400000">
        <a:off x="2000500" y="859047"/>
        <a:ext cx="1623119" cy="2625739"/>
      </dsp:txXfrm>
    </dsp:sp>
    <dsp:sp modelId="{DA7B0E2F-6B01-441E-9C89-DC18B7A1657F}">
      <dsp:nvSpPr>
        <dsp:cNvPr id="0" name=""/>
        <dsp:cNvSpPr/>
      </dsp:nvSpPr>
      <dsp:spPr>
        <a:xfrm rot="5400000">
          <a:off x="3158137" y="1318699"/>
          <a:ext cx="2792371" cy="1706435"/>
        </a:xfrm>
        <a:prstGeom prst="round2SameRect">
          <a:avLst>
            <a:gd name="adj1" fmla="val 16670"/>
            <a:gd name="adj2" fmla="val 0"/>
          </a:avLst>
        </a:prstGeom>
        <a:solidFill>
          <a:schemeClr val="accent6">
            <a:tint val="50000"/>
            <a:hueOff val="0"/>
            <a:satOff val="-1731"/>
            <a:lumOff val="141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27000" rIns="76200" bIns="127000" numCol="1" spcCol="1270" anchor="t" anchorCtr="0">
          <a:noAutofit/>
        </a:bodyPr>
        <a:lstStyle/>
        <a:p>
          <a:pPr lvl="0" algn="l" defTabSz="889000">
            <a:lnSpc>
              <a:spcPct val="90000"/>
            </a:lnSpc>
            <a:spcBef>
              <a:spcPct val="0"/>
            </a:spcBef>
            <a:spcAft>
              <a:spcPct val="35000"/>
            </a:spcAft>
          </a:pPr>
          <a:r>
            <a:rPr lang="en-US" sz="2000" kern="1200" dirty="0"/>
            <a:t>FASB</a:t>
          </a:r>
        </a:p>
        <a:p>
          <a:pPr marL="171450" lvl="1" indent="-171450" algn="l" defTabSz="711200">
            <a:lnSpc>
              <a:spcPct val="90000"/>
            </a:lnSpc>
            <a:spcBef>
              <a:spcPct val="0"/>
            </a:spcBef>
            <a:spcAft>
              <a:spcPct val="15000"/>
            </a:spcAft>
            <a:buChar char="••"/>
          </a:pPr>
          <a:r>
            <a:rPr lang="en-US" sz="1600" kern="1200" dirty="0"/>
            <a:t>Report as a separate classification, usually below property, </a:t>
          </a:r>
          <a:r>
            <a:rPr lang="en-US" sz="1600" kern="1200" dirty="0" smtClean="0"/>
            <a:t>plant, </a:t>
          </a:r>
          <a:r>
            <a:rPr lang="en-US" sz="1600" kern="1200" dirty="0"/>
            <a:t>and equipment (capital assets).</a:t>
          </a:r>
        </a:p>
      </dsp:txBody>
      <dsp:txXfrm rot="-5400000">
        <a:off x="3701105" y="859047"/>
        <a:ext cx="1623119" cy="2625739"/>
      </dsp:txXfrm>
    </dsp:sp>
    <dsp:sp modelId="{B3CCE954-E774-467E-B458-42D3BDBCA01F}">
      <dsp:nvSpPr>
        <dsp:cNvPr id="0" name=""/>
        <dsp:cNvSpPr/>
      </dsp:nvSpPr>
      <dsp:spPr>
        <a:xfrm>
          <a:off x="2770227" y="0"/>
          <a:ext cx="1783921" cy="1783834"/>
        </a:xfrm>
        <a:prstGeom prst="circularArrow">
          <a:avLst>
            <a:gd name="adj1" fmla="val 12500"/>
            <a:gd name="adj2" fmla="val 1142322"/>
            <a:gd name="adj3" fmla="val 20457678"/>
            <a:gd name="adj4" fmla="val 10800000"/>
            <a:gd name="adj5" fmla="val 125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2B4511-7985-4DA4-A773-19E6B4B21930}">
      <dsp:nvSpPr>
        <dsp:cNvPr id="0" name=""/>
        <dsp:cNvSpPr/>
      </dsp:nvSpPr>
      <dsp:spPr>
        <a:xfrm rot="10800000">
          <a:off x="2770227" y="2559565"/>
          <a:ext cx="1783921" cy="1783834"/>
        </a:xfrm>
        <a:prstGeom prst="circularArrow">
          <a:avLst>
            <a:gd name="adj1" fmla="val 12500"/>
            <a:gd name="adj2" fmla="val 1142322"/>
            <a:gd name="adj3" fmla="val 20457678"/>
            <a:gd name="adj4" fmla="val 10800000"/>
            <a:gd name="adj5" fmla="val 12500"/>
          </a:avLst>
        </a:prstGeom>
        <a:solidFill>
          <a:schemeClr val="accent6">
            <a:shade val="80000"/>
            <a:hueOff val="0"/>
            <a:satOff val="-33821"/>
            <a:lumOff val="33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64E58-AA56-4AE9-866A-EA74F9FD2DE0}">
      <dsp:nvSpPr>
        <dsp:cNvPr id="0" name=""/>
        <dsp:cNvSpPr/>
      </dsp:nvSpPr>
      <dsp:spPr>
        <a:xfrm rot="16200000">
          <a:off x="1228964" y="1090114"/>
          <a:ext cx="2792371" cy="2163606"/>
        </a:xfrm>
        <a:prstGeom prst="round2SameRect">
          <a:avLst>
            <a:gd name="adj1" fmla="val 16670"/>
            <a:gd name="adj2" fmla="val 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127000" rIns="114300" bIns="127000" numCol="1" spcCol="1270" anchor="t" anchorCtr="0">
          <a:noAutofit/>
        </a:bodyPr>
        <a:lstStyle/>
        <a:p>
          <a:pPr lvl="0" algn="l" defTabSz="889000">
            <a:lnSpc>
              <a:spcPct val="90000"/>
            </a:lnSpc>
            <a:spcBef>
              <a:spcPct val="0"/>
            </a:spcBef>
            <a:spcAft>
              <a:spcPct val="35000"/>
            </a:spcAft>
          </a:pPr>
          <a:r>
            <a:rPr lang="en-US" sz="2000" kern="1200" dirty="0"/>
            <a:t>GASB</a:t>
          </a:r>
        </a:p>
        <a:p>
          <a:pPr marL="171450" lvl="1" indent="-171450" algn="l" defTabSz="711200">
            <a:lnSpc>
              <a:spcPct val="90000"/>
            </a:lnSpc>
            <a:spcBef>
              <a:spcPct val="0"/>
            </a:spcBef>
            <a:spcAft>
              <a:spcPct val="15000"/>
            </a:spcAft>
            <a:buChar char="••"/>
          </a:pPr>
          <a:r>
            <a:rPr lang="en-US" sz="1600" kern="1200" dirty="0"/>
            <a:t>Infrastructure is reported as a separate classification.</a:t>
          </a:r>
        </a:p>
        <a:p>
          <a:pPr marL="171450" lvl="1" indent="-171450" algn="l" defTabSz="711200">
            <a:lnSpc>
              <a:spcPct val="90000"/>
            </a:lnSpc>
            <a:spcBef>
              <a:spcPct val="0"/>
            </a:spcBef>
            <a:spcAft>
              <a:spcPct val="15000"/>
            </a:spcAft>
            <a:buChar char="••"/>
          </a:pPr>
          <a:r>
            <a:rPr lang="en-US" sz="1600" kern="1200" dirty="0"/>
            <a:t>Modified approach (CH 5) may be used to report at reporting dates after acquisition.</a:t>
          </a:r>
        </a:p>
      </dsp:txBody>
      <dsp:txXfrm rot="5400000">
        <a:off x="1648984" y="881370"/>
        <a:ext cx="2057968" cy="2581095"/>
      </dsp:txXfrm>
    </dsp:sp>
    <dsp:sp modelId="{DA7B0E2F-6B01-441E-9C89-DC18B7A1657F}">
      <dsp:nvSpPr>
        <dsp:cNvPr id="0" name=""/>
        <dsp:cNvSpPr/>
      </dsp:nvSpPr>
      <dsp:spPr>
        <a:xfrm rot="5400000">
          <a:off x="3440893" y="1088032"/>
          <a:ext cx="2792371" cy="2167769"/>
        </a:xfrm>
        <a:prstGeom prst="round2SameRect">
          <a:avLst>
            <a:gd name="adj1" fmla="val 16670"/>
            <a:gd name="adj2" fmla="val 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27000" rIns="76200" bIns="127000" numCol="1" spcCol="1270" anchor="t" anchorCtr="0">
          <a:noAutofit/>
        </a:bodyPr>
        <a:lstStyle/>
        <a:p>
          <a:pPr lvl="0" algn="l" defTabSz="889000">
            <a:lnSpc>
              <a:spcPct val="90000"/>
            </a:lnSpc>
            <a:spcBef>
              <a:spcPct val="0"/>
            </a:spcBef>
            <a:spcAft>
              <a:spcPct val="35000"/>
            </a:spcAft>
          </a:pPr>
          <a:r>
            <a:rPr lang="en-US" sz="2000" kern="1200" dirty="0"/>
            <a:t>FASB</a:t>
          </a:r>
        </a:p>
        <a:p>
          <a:pPr marL="171450" lvl="1" indent="-171450" algn="l" defTabSz="711200">
            <a:lnSpc>
              <a:spcPct val="90000"/>
            </a:lnSpc>
            <a:spcBef>
              <a:spcPct val="0"/>
            </a:spcBef>
            <a:spcAft>
              <a:spcPct val="15000"/>
            </a:spcAft>
            <a:buChar char="••"/>
          </a:pPr>
          <a:r>
            <a:rPr lang="en-US" sz="1600" kern="1200" dirty="0"/>
            <a:t>No separate classification for infrastructure.</a:t>
          </a:r>
        </a:p>
        <a:p>
          <a:pPr marL="171450" lvl="1" indent="-171450" algn="l" defTabSz="711200">
            <a:lnSpc>
              <a:spcPct val="90000"/>
            </a:lnSpc>
            <a:spcBef>
              <a:spcPct val="0"/>
            </a:spcBef>
            <a:spcAft>
              <a:spcPct val="15000"/>
            </a:spcAft>
            <a:buChar char="••"/>
          </a:pPr>
          <a:r>
            <a:rPr lang="en-US" sz="1600" kern="1200" dirty="0"/>
            <a:t>Assets similar to infrastructure could be reported as land improvements.</a:t>
          </a:r>
        </a:p>
      </dsp:txBody>
      <dsp:txXfrm rot="-5400000">
        <a:off x="3753194" y="881573"/>
        <a:ext cx="2061928" cy="2580689"/>
      </dsp:txXfrm>
    </dsp:sp>
    <dsp:sp modelId="{B3CCE954-E774-467E-B458-42D3BDBCA01F}">
      <dsp:nvSpPr>
        <dsp:cNvPr id="0" name=""/>
        <dsp:cNvSpPr/>
      </dsp:nvSpPr>
      <dsp:spPr>
        <a:xfrm>
          <a:off x="2769186" y="0"/>
          <a:ext cx="1783921" cy="1783834"/>
        </a:xfrm>
        <a:prstGeom prst="circularArrow">
          <a:avLst>
            <a:gd name="adj1" fmla="val 12500"/>
            <a:gd name="adj2" fmla="val 1142322"/>
            <a:gd name="adj3" fmla="val 20457678"/>
            <a:gd name="adj4" fmla="val 10800000"/>
            <a:gd name="adj5" fmla="val 12500"/>
          </a:avLst>
        </a:prstGeom>
        <a:solidFill>
          <a:srgbClr val="18696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2B4511-7985-4DA4-A773-19E6B4B21930}">
      <dsp:nvSpPr>
        <dsp:cNvPr id="0" name=""/>
        <dsp:cNvSpPr/>
      </dsp:nvSpPr>
      <dsp:spPr>
        <a:xfrm rot="10800000">
          <a:off x="2769186" y="2559565"/>
          <a:ext cx="1783921" cy="1783834"/>
        </a:xfrm>
        <a:prstGeom prst="circularArrow">
          <a:avLst>
            <a:gd name="adj1" fmla="val 12500"/>
            <a:gd name="adj2" fmla="val 1142322"/>
            <a:gd name="adj3" fmla="val 20457678"/>
            <a:gd name="adj4" fmla="val 10800000"/>
            <a:gd name="adj5" fmla="val 12500"/>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6C008-5522-4AA1-9CD6-D3C6190DC080}">
      <dsp:nvSpPr>
        <dsp:cNvPr id="0" name=""/>
        <dsp:cNvSpPr/>
      </dsp:nvSpPr>
      <dsp:spPr>
        <a:xfrm>
          <a:off x="1729076" y="1963"/>
          <a:ext cx="1538388" cy="769194"/>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FASB – Net Assets</a:t>
          </a:r>
        </a:p>
      </dsp:txBody>
      <dsp:txXfrm>
        <a:off x="1751605" y="24492"/>
        <a:ext cx="1493330" cy="724136"/>
      </dsp:txXfrm>
    </dsp:sp>
    <dsp:sp modelId="{1F6F35D0-C232-46C0-8CB6-2F88510622F3}">
      <dsp:nvSpPr>
        <dsp:cNvPr id="0" name=""/>
        <dsp:cNvSpPr/>
      </dsp:nvSpPr>
      <dsp:spPr>
        <a:xfrm>
          <a:off x="1882915" y="771157"/>
          <a:ext cx="153838" cy="576895"/>
        </a:xfrm>
        <a:custGeom>
          <a:avLst/>
          <a:gdLst/>
          <a:ahLst/>
          <a:cxnLst/>
          <a:rect l="0" t="0" r="0" b="0"/>
          <a:pathLst>
            <a:path>
              <a:moveTo>
                <a:pt x="0" y="0"/>
              </a:moveTo>
              <a:lnTo>
                <a:pt x="0" y="576895"/>
              </a:lnTo>
              <a:lnTo>
                <a:pt x="153838" y="57689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325B7C-5394-4C8A-9730-F400994AB211}">
      <dsp:nvSpPr>
        <dsp:cNvPr id="0" name=""/>
        <dsp:cNvSpPr/>
      </dsp:nvSpPr>
      <dsp:spPr>
        <a:xfrm>
          <a:off x="2036754" y="963456"/>
          <a:ext cx="1632612" cy="76919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a:t>Without Donor Restrictions</a:t>
          </a:r>
        </a:p>
      </dsp:txBody>
      <dsp:txXfrm>
        <a:off x="2059283" y="985985"/>
        <a:ext cx="1587554" cy="724136"/>
      </dsp:txXfrm>
    </dsp:sp>
    <dsp:sp modelId="{C00BF3C7-2339-47BA-83C6-FF5F1F39C835}">
      <dsp:nvSpPr>
        <dsp:cNvPr id="0" name=""/>
        <dsp:cNvSpPr/>
      </dsp:nvSpPr>
      <dsp:spPr>
        <a:xfrm>
          <a:off x="1882915" y="771157"/>
          <a:ext cx="153838" cy="1538388"/>
        </a:xfrm>
        <a:custGeom>
          <a:avLst/>
          <a:gdLst/>
          <a:ahLst/>
          <a:cxnLst/>
          <a:rect l="0" t="0" r="0" b="0"/>
          <a:pathLst>
            <a:path>
              <a:moveTo>
                <a:pt x="0" y="0"/>
              </a:moveTo>
              <a:lnTo>
                <a:pt x="0" y="1538388"/>
              </a:lnTo>
              <a:lnTo>
                <a:pt x="153838" y="153838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894F62-BFCE-48B5-88EB-AE4EE50389C4}">
      <dsp:nvSpPr>
        <dsp:cNvPr id="0" name=""/>
        <dsp:cNvSpPr/>
      </dsp:nvSpPr>
      <dsp:spPr>
        <a:xfrm>
          <a:off x="2036754" y="1924949"/>
          <a:ext cx="1706307" cy="76919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600000"/>
              <a:satOff val="-12501"/>
              <a:lumOff val="15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a:t>With Donor Restrictions</a:t>
          </a:r>
        </a:p>
      </dsp:txBody>
      <dsp:txXfrm>
        <a:off x="2059283" y="1947478"/>
        <a:ext cx="1661249" cy="724136"/>
      </dsp:txXfrm>
    </dsp:sp>
    <dsp:sp modelId="{9A9A8AB1-4D43-4846-BB00-F42E8C782CBF}">
      <dsp:nvSpPr>
        <dsp:cNvPr id="0" name=""/>
        <dsp:cNvSpPr/>
      </dsp:nvSpPr>
      <dsp:spPr>
        <a:xfrm>
          <a:off x="3819980" y="1963"/>
          <a:ext cx="1538388" cy="769194"/>
        </a:xfrm>
        <a:prstGeom prst="roundRect">
          <a:avLst>
            <a:gd name="adj" fmla="val 10000"/>
          </a:avLst>
        </a:prstGeom>
        <a:solidFill>
          <a:srgbClr val="18696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GASB – Net Position</a:t>
          </a:r>
        </a:p>
      </dsp:txBody>
      <dsp:txXfrm>
        <a:off x="3842509" y="24492"/>
        <a:ext cx="1493330" cy="724136"/>
      </dsp:txXfrm>
    </dsp:sp>
    <dsp:sp modelId="{A33C35B0-2745-4EAF-B189-7913553136CC}">
      <dsp:nvSpPr>
        <dsp:cNvPr id="0" name=""/>
        <dsp:cNvSpPr/>
      </dsp:nvSpPr>
      <dsp:spPr>
        <a:xfrm>
          <a:off x="3973819" y="771157"/>
          <a:ext cx="169604" cy="608425"/>
        </a:xfrm>
        <a:custGeom>
          <a:avLst/>
          <a:gdLst/>
          <a:ahLst/>
          <a:cxnLst/>
          <a:rect l="0" t="0" r="0" b="0"/>
          <a:pathLst>
            <a:path>
              <a:moveTo>
                <a:pt x="0" y="0"/>
              </a:moveTo>
              <a:lnTo>
                <a:pt x="0" y="608425"/>
              </a:lnTo>
              <a:lnTo>
                <a:pt x="169604" y="60842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3C9261-45CE-4DBD-A1F7-7F8C031A0506}">
      <dsp:nvSpPr>
        <dsp:cNvPr id="0" name=""/>
        <dsp:cNvSpPr/>
      </dsp:nvSpPr>
      <dsp:spPr>
        <a:xfrm>
          <a:off x="4143423" y="994985"/>
          <a:ext cx="1540198" cy="769194"/>
        </a:xfrm>
        <a:prstGeom prst="roundRect">
          <a:avLst>
            <a:gd name="adj" fmla="val 10000"/>
          </a:avLst>
        </a:prstGeom>
        <a:solidFill>
          <a:schemeClr val="lt1">
            <a:alpha val="90000"/>
            <a:hueOff val="0"/>
            <a:satOff val="0"/>
            <a:lumOff val="0"/>
            <a:alphaOff val="0"/>
          </a:schemeClr>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a:t>Unrestricted</a:t>
          </a:r>
        </a:p>
      </dsp:txBody>
      <dsp:txXfrm>
        <a:off x="4165952" y="1017514"/>
        <a:ext cx="1495140" cy="724136"/>
      </dsp:txXfrm>
    </dsp:sp>
    <dsp:sp modelId="{0F51298E-A318-417B-94EC-3A9F9989593B}">
      <dsp:nvSpPr>
        <dsp:cNvPr id="0" name=""/>
        <dsp:cNvSpPr/>
      </dsp:nvSpPr>
      <dsp:spPr>
        <a:xfrm>
          <a:off x="3973819" y="771157"/>
          <a:ext cx="153838" cy="1538388"/>
        </a:xfrm>
        <a:custGeom>
          <a:avLst/>
          <a:gdLst/>
          <a:ahLst/>
          <a:cxnLst/>
          <a:rect l="0" t="0" r="0" b="0"/>
          <a:pathLst>
            <a:path>
              <a:moveTo>
                <a:pt x="0" y="0"/>
              </a:moveTo>
              <a:lnTo>
                <a:pt x="0" y="1538388"/>
              </a:lnTo>
              <a:lnTo>
                <a:pt x="153838" y="153838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6E2CCD-E970-403F-969F-FDBD37E9F4D5}">
      <dsp:nvSpPr>
        <dsp:cNvPr id="0" name=""/>
        <dsp:cNvSpPr/>
      </dsp:nvSpPr>
      <dsp:spPr>
        <a:xfrm>
          <a:off x="4127658" y="1924949"/>
          <a:ext cx="1568824" cy="769194"/>
        </a:xfrm>
        <a:prstGeom prst="roundRect">
          <a:avLst>
            <a:gd name="adj" fmla="val 10000"/>
          </a:avLst>
        </a:prstGeom>
        <a:solidFill>
          <a:schemeClr val="lt1">
            <a:alpha val="90000"/>
            <a:hueOff val="0"/>
            <a:satOff val="0"/>
            <a:lumOff val="0"/>
            <a:alphaOff val="0"/>
          </a:schemeClr>
        </a:solidFill>
        <a:ln w="25400"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a:t>Restricted</a:t>
          </a:r>
        </a:p>
      </dsp:txBody>
      <dsp:txXfrm>
        <a:off x="4150187" y="1947478"/>
        <a:ext cx="1523766" cy="724136"/>
      </dsp:txXfrm>
    </dsp:sp>
    <dsp:sp modelId="{3C4F5402-CC86-4B26-ACE2-86D4809F8021}">
      <dsp:nvSpPr>
        <dsp:cNvPr id="0" name=""/>
        <dsp:cNvSpPr/>
      </dsp:nvSpPr>
      <dsp:spPr>
        <a:xfrm>
          <a:off x="3973819" y="771157"/>
          <a:ext cx="153838" cy="2499882"/>
        </a:xfrm>
        <a:custGeom>
          <a:avLst/>
          <a:gdLst/>
          <a:ahLst/>
          <a:cxnLst/>
          <a:rect l="0" t="0" r="0" b="0"/>
          <a:pathLst>
            <a:path>
              <a:moveTo>
                <a:pt x="0" y="0"/>
              </a:moveTo>
              <a:lnTo>
                <a:pt x="0" y="2499882"/>
              </a:lnTo>
              <a:lnTo>
                <a:pt x="153838" y="249988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B88DF9-EAFC-4880-A35E-B79B6DB1AF23}">
      <dsp:nvSpPr>
        <dsp:cNvPr id="0" name=""/>
        <dsp:cNvSpPr/>
      </dsp:nvSpPr>
      <dsp:spPr>
        <a:xfrm>
          <a:off x="4127658" y="2886442"/>
          <a:ext cx="1600355" cy="769194"/>
        </a:xfrm>
        <a:prstGeom prst="roundRect">
          <a:avLst>
            <a:gd name="adj" fmla="val 10000"/>
          </a:avLst>
        </a:prstGeom>
        <a:solidFill>
          <a:schemeClr val="lt1">
            <a:alpha val="90000"/>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a:t>Net Investment in Capital Assets</a:t>
          </a:r>
        </a:p>
      </dsp:txBody>
      <dsp:txXfrm>
        <a:off x="4150187" y="2908971"/>
        <a:ext cx="1555297" cy="7241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53E61-9CC0-4E38-9A7D-12FB92BE9563}">
      <dsp:nvSpPr>
        <dsp:cNvPr id="0" name=""/>
        <dsp:cNvSpPr/>
      </dsp:nvSpPr>
      <dsp:spPr>
        <a:xfrm>
          <a:off x="1006697" y="112015"/>
          <a:ext cx="2070209" cy="1816074"/>
        </a:xfrm>
        <a:prstGeom prst="circularArrow">
          <a:avLst>
            <a:gd name="adj1" fmla="val 10980"/>
            <a:gd name="adj2" fmla="val 1142322"/>
            <a:gd name="adj3" fmla="val 4500000"/>
            <a:gd name="adj4" fmla="val 10800000"/>
            <a:gd name="adj5" fmla="val 125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9FEFE5-3062-4136-AA07-E35388AD1336}">
      <dsp:nvSpPr>
        <dsp:cNvPr id="0" name=""/>
        <dsp:cNvSpPr/>
      </dsp:nvSpPr>
      <dsp:spPr>
        <a:xfrm>
          <a:off x="1487952" y="893800"/>
          <a:ext cx="1009004" cy="504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FASB</a:t>
          </a:r>
        </a:p>
      </dsp:txBody>
      <dsp:txXfrm>
        <a:off x="1487952" y="893800"/>
        <a:ext cx="1009004" cy="504381"/>
      </dsp:txXfrm>
    </dsp:sp>
    <dsp:sp modelId="{EFCA7EC6-826B-4DDA-842D-6BFE542869EF}">
      <dsp:nvSpPr>
        <dsp:cNvPr id="0" name=""/>
        <dsp:cNvSpPr/>
      </dsp:nvSpPr>
      <dsp:spPr>
        <a:xfrm>
          <a:off x="342984" y="1238906"/>
          <a:ext cx="2294370" cy="1901484"/>
        </a:xfrm>
        <a:prstGeom prst="leftCircularArrow">
          <a:avLst>
            <a:gd name="adj1" fmla="val 10980"/>
            <a:gd name="adj2" fmla="val 1142322"/>
            <a:gd name="adj3" fmla="val 6300000"/>
            <a:gd name="adj4" fmla="val 18900000"/>
            <a:gd name="adj5" fmla="val 12500"/>
          </a:avLst>
        </a:prstGeom>
        <a:solidFill>
          <a:schemeClr val="accent2">
            <a:shade val="80000"/>
            <a:hueOff val="0"/>
            <a:satOff val="-14010"/>
            <a:lumOff val="15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0578BE-2F30-42AD-BE47-6151821DC034}">
      <dsp:nvSpPr>
        <dsp:cNvPr id="0" name=""/>
        <dsp:cNvSpPr/>
      </dsp:nvSpPr>
      <dsp:spPr>
        <a:xfrm>
          <a:off x="771279" y="1866556"/>
          <a:ext cx="1437780" cy="657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ts val="0"/>
            </a:spcAft>
          </a:pPr>
          <a:r>
            <a:rPr lang="en-US" sz="1400" kern="1200" dirty="0" smtClean="0"/>
            <a:t>Single-step</a:t>
          </a:r>
          <a:endParaRPr lang="en-US" sz="1400" kern="1200" dirty="0"/>
        </a:p>
        <a:p>
          <a:pPr lvl="0" algn="ctr" defTabSz="622300">
            <a:lnSpc>
              <a:spcPct val="90000"/>
            </a:lnSpc>
            <a:spcBef>
              <a:spcPct val="0"/>
            </a:spcBef>
            <a:spcAft>
              <a:spcPts val="0"/>
            </a:spcAft>
          </a:pPr>
          <a:r>
            <a:rPr lang="en-US" sz="1400" kern="1200" dirty="0"/>
            <a:t> or </a:t>
          </a:r>
          <a:r>
            <a:rPr lang="en-US" sz="1400" kern="1200" dirty="0" smtClean="0"/>
            <a:t>multistep </a:t>
          </a:r>
          <a:r>
            <a:rPr lang="en-US" sz="1400" kern="1200" dirty="0"/>
            <a:t>forma</a:t>
          </a:r>
          <a:r>
            <a:rPr lang="en-US" sz="1200" kern="1200" dirty="0"/>
            <a:t>t</a:t>
          </a:r>
        </a:p>
      </dsp:txBody>
      <dsp:txXfrm>
        <a:off x="771279" y="1866556"/>
        <a:ext cx="1437780" cy="657879"/>
      </dsp:txXfrm>
    </dsp:sp>
    <dsp:sp modelId="{6B3AA257-1D15-4368-A786-FA2E186A78B9}">
      <dsp:nvSpPr>
        <dsp:cNvPr id="0" name=""/>
        <dsp:cNvSpPr/>
      </dsp:nvSpPr>
      <dsp:spPr>
        <a:xfrm>
          <a:off x="940536" y="2462389"/>
          <a:ext cx="2142201" cy="1788036"/>
        </a:xfrm>
        <a:prstGeom prst="blockArc">
          <a:avLst>
            <a:gd name="adj1" fmla="val 13500000"/>
            <a:gd name="adj2" fmla="val 10800000"/>
            <a:gd name="adj3" fmla="val 12740"/>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073D42-D2D0-4746-ACE5-2CC8E6406533}">
      <dsp:nvSpPr>
        <dsp:cNvPr id="0" name=""/>
        <dsp:cNvSpPr/>
      </dsp:nvSpPr>
      <dsp:spPr>
        <a:xfrm>
          <a:off x="1490339" y="2994320"/>
          <a:ext cx="1009004" cy="504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ts val="0"/>
            </a:spcAft>
          </a:pPr>
          <a:r>
            <a:rPr lang="en-US" sz="1400" kern="1200" dirty="0"/>
            <a:t>Net assets released from purpose or time restrictions</a:t>
          </a:r>
        </a:p>
      </dsp:txBody>
      <dsp:txXfrm>
        <a:off x="1490339" y="2994320"/>
        <a:ext cx="1009004" cy="5043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53E61-9CC0-4E38-9A7D-12FB92BE9563}">
      <dsp:nvSpPr>
        <dsp:cNvPr id="0" name=""/>
        <dsp:cNvSpPr/>
      </dsp:nvSpPr>
      <dsp:spPr>
        <a:xfrm>
          <a:off x="1056099" y="122387"/>
          <a:ext cx="2038215" cy="1676327"/>
        </a:xfrm>
        <a:prstGeom prst="circularArrow">
          <a:avLst>
            <a:gd name="adj1" fmla="val 10980"/>
            <a:gd name="adj2" fmla="val 1142322"/>
            <a:gd name="adj3" fmla="val 4500000"/>
            <a:gd name="adj4" fmla="val 10800000"/>
            <a:gd name="adj5" fmla="val 125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9FEFE5-3062-4136-AA07-E35388AD1336}">
      <dsp:nvSpPr>
        <dsp:cNvPr id="0" name=""/>
        <dsp:cNvSpPr/>
      </dsp:nvSpPr>
      <dsp:spPr>
        <a:xfrm>
          <a:off x="1474074" y="865825"/>
          <a:ext cx="1009004" cy="504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GASB</a:t>
          </a:r>
        </a:p>
      </dsp:txBody>
      <dsp:txXfrm>
        <a:off x="1474074" y="865825"/>
        <a:ext cx="1009004" cy="504381"/>
      </dsp:txXfrm>
    </dsp:sp>
    <dsp:sp modelId="{EFCA7EC6-826B-4DDA-842D-6BFE542869EF}">
      <dsp:nvSpPr>
        <dsp:cNvPr id="0" name=""/>
        <dsp:cNvSpPr/>
      </dsp:nvSpPr>
      <dsp:spPr>
        <a:xfrm>
          <a:off x="307924" y="1241741"/>
          <a:ext cx="2336732" cy="1839865"/>
        </a:xfrm>
        <a:prstGeom prst="leftCircularArrow">
          <a:avLst>
            <a:gd name="adj1" fmla="val 10980"/>
            <a:gd name="adj2" fmla="val 1142322"/>
            <a:gd name="adj3" fmla="val 6300000"/>
            <a:gd name="adj4" fmla="val 18900000"/>
            <a:gd name="adj5" fmla="val 12500"/>
          </a:avLst>
        </a:prstGeom>
        <a:solidFill>
          <a:schemeClr val="accent1">
            <a:shade val="50000"/>
            <a:hueOff val="11639"/>
            <a:satOff val="16422"/>
            <a:lumOff val="206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0578BE-2F30-42AD-BE47-6151821DC034}">
      <dsp:nvSpPr>
        <dsp:cNvPr id="0" name=""/>
        <dsp:cNvSpPr/>
      </dsp:nvSpPr>
      <dsp:spPr>
        <a:xfrm>
          <a:off x="836556" y="1720503"/>
          <a:ext cx="1780680" cy="79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Separately report operating and nonoperating activity</a:t>
          </a:r>
        </a:p>
      </dsp:txBody>
      <dsp:txXfrm>
        <a:off x="836556" y="1720503"/>
        <a:ext cx="1780680" cy="799444"/>
      </dsp:txXfrm>
    </dsp:sp>
    <dsp:sp modelId="{6B3AA257-1D15-4368-A786-FA2E186A78B9}">
      <dsp:nvSpPr>
        <dsp:cNvPr id="0" name=""/>
        <dsp:cNvSpPr/>
      </dsp:nvSpPr>
      <dsp:spPr>
        <a:xfrm>
          <a:off x="972304" y="2489405"/>
          <a:ext cx="2240078" cy="1741138"/>
        </a:xfrm>
        <a:prstGeom prst="blockArc">
          <a:avLst>
            <a:gd name="adj1" fmla="val 13500000"/>
            <a:gd name="adj2" fmla="val 10800000"/>
            <a:gd name="adj3" fmla="val 12740"/>
          </a:avLst>
        </a:prstGeom>
        <a:solidFill>
          <a:schemeClr val="accent1">
            <a:shade val="50000"/>
            <a:hueOff val="11639"/>
            <a:satOff val="16422"/>
            <a:lumOff val="206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073D42-D2D0-4746-ACE5-2CC8E6406533}">
      <dsp:nvSpPr>
        <dsp:cNvPr id="0" name=""/>
        <dsp:cNvSpPr/>
      </dsp:nvSpPr>
      <dsp:spPr>
        <a:xfrm>
          <a:off x="1476461" y="2966345"/>
          <a:ext cx="1009004" cy="504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a:p>
        <a:p>
          <a:pPr lvl="0" algn="ctr" defTabSz="622300">
            <a:lnSpc>
              <a:spcPct val="90000"/>
            </a:lnSpc>
            <a:spcBef>
              <a:spcPct val="0"/>
            </a:spcBef>
            <a:spcAft>
              <a:spcPct val="35000"/>
            </a:spcAft>
          </a:pPr>
          <a:r>
            <a:rPr lang="en-US" sz="1400" kern="1200" dirty="0"/>
            <a:t>Statement of revenues, expenses, and changes in net position</a:t>
          </a:r>
        </a:p>
      </dsp:txBody>
      <dsp:txXfrm>
        <a:off x="1476461" y="2966345"/>
        <a:ext cx="1009004" cy="5043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8ED13-D15A-4D12-AACC-0D2DACD608AD}">
      <dsp:nvSpPr>
        <dsp:cNvPr id="0" name=""/>
        <dsp:cNvSpPr/>
      </dsp:nvSpPr>
      <dsp:spPr>
        <a:xfrm rot="16200000">
          <a:off x="457200" y="-457200"/>
          <a:ext cx="1828800" cy="2743200"/>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Both GASB and FASB require recognition of revenue on an accrual basis; that is, when available and earned.</a:t>
          </a:r>
        </a:p>
      </dsp:txBody>
      <dsp:txXfrm rot="5400000">
        <a:off x="0" y="0"/>
        <a:ext cx="2743200" cy="1371600"/>
      </dsp:txXfrm>
    </dsp:sp>
    <dsp:sp modelId="{BFB9F50F-06C0-4B3F-913A-EDEF509A39E9}">
      <dsp:nvSpPr>
        <dsp:cNvPr id="0" name=""/>
        <dsp:cNvSpPr/>
      </dsp:nvSpPr>
      <dsp:spPr>
        <a:xfrm>
          <a:off x="2743200" y="0"/>
          <a:ext cx="2743200" cy="1828800"/>
        </a:xfrm>
        <a:prstGeom prst="round1Rect">
          <a:avLst/>
        </a:prstGeom>
        <a:solidFill>
          <a:schemeClr val="accent4">
            <a:hueOff val="3714325"/>
            <a:satOff val="13208"/>
            <a:lumOff val="298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Tuition and fees are often paid in advance, and may be received in one year for classes to be held the following year</a:t>
          </a:r>
          <a:r>
            <a:rPr lang="en-US" sz="1500" kern="1200" dirty="0"/>
            <a:t>.</a:t>
          </a:r>
        </a:p>
      </dsp:txBody>
      <dsp:txXfrm>
        <a:off x="2743200" y="0"/>
        <a:ext cx="2743200" cy="1371600"/>
      </dsp:txXfrm>
    </dsp:sp>
    <dsp:sp modelId="{BFF4D023-6475-44B4-8B8E-F0F8387435AC}">
      <dsp:nvSpPr>
        <dsp:cNvPr id="0" name=""/>
        <dsp:cNvSpPr/>
      </dsp:nvSpPr>
      <dsp:spPr>
        <a:xfrm rot="10800000">
          <a:off x="0" y="1828800"/>
          <a:ext cx="2743200" cy="1828800"/>
        </a:xfrm>
        <a:prstGeom prst="round1Rect">
          <a:avLst/>
        </a:prstGeom>
        <a:solidFill>
          <a:schemeClr val="accent4">
            <a:hueOff val="7428651"/>
            <a:satOff val="26416"/>
            <a:lumOff val="597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In this case, tuition and fees received may be recorded as deferred revenue if they are not considered earned when received</a:t>
          </a:r>
          <a:r>
            <a:rPr lang="en-US" sz="1500" kern="1200" dirty="0"/>
            <a:t>.</a:t>
          </a:r>
        </a:p>
      </dsp:txBody>
      <dsp:txXfrm rot="10800000">
        <a:off x="0" y="2285999"/>
        <a:ext cx="2743200" cy="1371600"/>
      </dsp:txXfrm>
    </dsp:sp>
    <dsp:sp modelId="{B7EB9B22-C7D3-476F-9989-634B5E85AB2C}">
      <dsp:nvSpPr>
        <dsp:cNvPr id="0" name=""/>
        <dsp:cNvSpPr/>
      </dsp:nvSpPr>
      <dsp:spPr>
        <a:xfrm rot="5400000">
          <a:off x="3200400" y="1371599"/>
          <a:ext cx="1828800" cy="2743200"/>
        </a:xfrm>
        <a:prstGeom prst="round1Rect">
          <a:avLst/>
        </a:prstGeom>
        <a:solidFill>
          <a:schemeClr val="accent4">
            <a:hueOff val="11142976"/>
            <a:satOff val="39624"/>
            <a:lumOff val="89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solidFill>
                <a:schemeClr val="accent4">
                  <a:lumMod val="65000"/>
                  <a:lumOff val="35000"/>
                </a:schemeClr>
              </a:solidFill>
            </a:rPr>
            <a:t>Determination of when tuition and fees should be recorded as revenue depends on when those revenues are deemed “earned.”</a:t>
          </a:r>
        </a:p>
      </dsp:txBody>
      <dsp:txXfrm rot="-5400000">
        <a:off x="2743200" y="2285999"/>
        <a:ext cx="2743200" cy="1371600"/>
      </dsp:txXfrm>
    </dsp:sp>
    <dsp:sp modelId="{97D2387F-8784-4D18-ADFA-31DD96DD6891}">
      <dsp:nvSpPr>
        <dsp:cNvPr id="0" name=""/>
        <dsp:cNvSpPr/>
      </dsp:nvSpPr>
      <dsp:spPr>
        <a:xfrm>
          <a:off x="1920240" y="1371599"/>
          <a:ext cx="1645920" cy="914400"/>
        </a:xfrm>
        <a:prstGeom prst="roundRect">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Revenue recognition</a:t>
          </a:r>
        </a:p>
      </dsp:txBody>
      <dsp:txXfrm>
        <a:off x="1964877" y="1416236"/>
        <a:ext cx="1556646" cy="8251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6722-CC94-4690-8F5B-CE382E819A16}">
      <dsp:nvSpPr>
        <dsp:cNvPr id="0" name=""/>
        <dsp:cNvSpPr/>
      </dsp:nvSpPr>
      <dsp:spPr>
        <a:xfrm>
          <a:off x="914233" y="703"/>
          <a:ext cx="2461826" cy="616773"/>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a:t>FASB</a:t>
          </a:r>
        </a:p>
      </dsp:txBody>
      <dsp:txXfrm>
        <a:off x="932298" y="18768"/>
        <a:ext cx="2425696" cy="580643"/>
      </dsp:txXfrm>
    </dsp:sp>
    <dsp:sp modelId="{4C57C754-4A23-455C-8096-DC9DE502E4DD}">
      <dsp:nvSpPr>
        <dsp:cNvPr id="0" name=""/>
        <dsp:cNvSpPr/>
      </dsp:nvSpPr>
      <dsp:spPr>
        <a:xfrm>
          <a:off x="1160416" y="617477"/>
          <a:ext cx="246182" cy="923184"/>
        </a:xfrm>
        <a:custGeom>
          <a:avLst/>
          <a:gdLst/>
          <a:ahLst/>
          <a:cxnLst/>
          <a:rect l="0" t="0" r="0" b="0"/>
          <a:pathLst>
            <a:path>
              <a:moveTo>
                <a:pt x="0" y="0"/>
              </a:moveTo>
              <a:lnTo>
                <a:pt x="0" y="923184"/>
              </a:lnTo>
              <a:lnTo>
                <a:pt x="246182" y="923184"/>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E8C2AF-D0EE-4A51-BA5C-EB4F818F4DBD}">
      <dsp:nvSpPr>
        <dsp:cNvPr id="0" name=""/>
        <dsp:cNvSpPr/>
      </dsp:nvSpPr>
      <dsp:spPr>
        <a:xfrm>
          <a:off x="1406598" y="925205"/>
          <a:ext cx="1969460" cy="1230913"/>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a:t>May use direct or indirect methods</a:t>
          </a:r>
        </a:p>
      </dsp:txBody>
      <dsp:txXfrm>
        <a:off x="1442650" y="961257"/>
        <a:ext cx="1897356" cy="1158809"/>
      </dsp:txXfrm>
    </dsp:sp>
    <dsp:sp modelId="{E21DC3DD-21D6-475F-859B-402733C3E7C1}">
      <dsp:nvSpPr>
        <dsp:cNvPr id="0" name=""/>
        <dsp:cNvSpPr/>
      </dsp:nvSpPr>
      <dsp:spPr>
        <a:xfrm>
          <a:off x="1160416" y="617477"/>
          <a:ext cx="246182" cy="2678436"/>
        </a:xfrm>
        <a:custGeom>
          <a:avLst/>
          <a:gdLst/>
          <a:ahLst/>
          <a:cxnLst/>
          <a:rect l="0" t="0" r="0" b="0"/>
          <a:pathLst>
            <a:path>
              <a:moveTo>
                <a:pt x="0" y="0"/>
              </a:moveTo>
              <a:lnTo>
                <a:pt x="0" y="2678436"/>
              </a:lnTo>
              <a:lnTo>
                <a:pt x="246182" y="2678436"/>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0FEE51-3C15-483C-950E-66A78F7E1433}">
      <dsp:nvSpPr>
        <dsp:cNvPr id="0" name=""/>
        <dsp:cNvSpPr/>
      </dsp:nvSpPr>
      <dsp:spPr>
        <a:xfrm>
          <a:off x="1406598" y="2463846"/>
          <a:ext cx="1969460" cy="1664132"/>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ts val="0"/>
            </a:spcAft>
          </a:pPr>
          <a:r>
            <a:rPr lang="en-US" sz="1800" kern="1200" dirty="0"/>
            <a:t>- Operating</a:t>
          </a:r>
        </a:p>
        <a:p>
          <a:pPr lvl="0" algn="ctr" defTabSz="800100">
            <a:lnSpc>
              <a:spcPct val="90000"/>
            </a:lnSpc>
            <a:spcBef>
              <a:spcPct val="0"/>
            </a:spcBef>
            <a:spcAft>
              <a:spcPts val="0"/>
            </a:spcAft>
          </a:pPr>
          <a:r>
            <a:rPr lang="en-US" sz="1800" kern="1200" dirty="0"/>
            <a:t>- Investing</a:t>
          </a:r>
        </a:p>
        <a:p>
          <a:pPr lvl="0" algn="ctr" defTabSz="800100">
            <a:lnSpc>
              <a:spcPct val="90000"/>
            </a:lnSpc>
            <a:spcBef>
              <a:spcPct val="0"/>
            </a:spcBef>
            <a:spcAft>
              <a:spcPts val="0"/>
            </a:spcAft>
          </a:pPr>
          <a:r>
            <a:rPr lang="en-US" sz="1800" kern="1200" dirty="0"/>
            <a:t>- Financing</a:t>
          </a:r>
        </a:p>
      </dsp:txBody>
      <dsp:txXfrm>
        <a:off x="1455339" y="2512587"/>
        <a:ext cx="1871978" cy="1566650"/>
      </dsp:txXfrm>
    </dsp:sp>
    <dsp:sp modelId="{3C8F5E8C-BBDE-42A2-B262-334082845099}">
      <dsp:nvSpPr>
        <dsp:cNvPr id="0" name=""/>
        <dsp:cNvSpPr/>
      </dsp:nvSpPr>
      <dsp:spPr>
        <a:xfrm>
          <a:off x="3991516" y="703"/>
          <a:ext cx="2461826" cy="626436"/>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a:t>GASB</a:t>
          </a:r>
        </a:p>
      </dsp:txBody>
      <dsp:txXfrm>
        <a:off x="4009864" y="19051"/>
        <a:ext cx="2425130" cy="589740"/>
      </dsp:txXfrm>
    </dsp:sp>
    <dsp:sp modelId="{6B37FBC7-D753-41B4-866E-BEAA50F9BCE7}">
      <dsp:nvSpPr>
        <dsp:cNvPr id="0" name=""/>
        <dsp:cNvSpPr/>
      </dsp:nvSpPr>
      <dsp:spPr>
        <a:xfrm>
          <a:off x="4237698" y="627139"/>
          <a:ext cx="256029" cy="952714"/>
        </a:xfrm>
        <a:custGeom>
          <a:avLst/>
          <a:gdLst/>
          <a:ahLst/>
          <a:cxnLst/>
          <a:rect l="0" t="0" r="0" b="0"/>
          <a:pathLst>
            <a:path>
              <a:moveTo>
                <a:pt x="0" y="0"/>
              </a:moveTo>
              <a:lnTo>
                <a:pt x="0" y="952714"/>
              </a:lnTo>
              <a:lnTo>
                <a:pt x="256029" y="952714"/>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6EDBE-E9FA-4604-9382-D1D9250B6E20}">
      <dsp:nvSpPr>
        <dsp:cNvPr id="0" name=""/>
        <dsp:cNvSpPr/>
      </dsp:nvSpPr>
      <dsp:spPr>
        <a:xfrm>
          <a:off x="4493728" y="964397"/>
          <a:ext cx="1969460" cy="1230913"/>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a:t>Requires use of direct method</a:t>
          </a:r>
        </a:p>
      </dsp:txBody>
      <dsp:txXfrm>
        <a:off x="4529780" y="1000449"/>
        <a:ext cx="1897356" cy="1158809"/>
      </dsp:txXfrm>
    </dsp:sp>
    <dsp:sp modelId="{F616C08C-C6EF-4962-A047-AA3C25C97E7D}">
      <dsp:nvSpPr>
        <dsp:cNvPr id="0" name=""/>
        <dsp:cNvSpPr/>
      </dsp:nvSpPr>
      <dsp:spPr>
        <a:xfrm>
          <a:off x="4237698" y="627139"/>
          <a:ext cx="246182" cy="2695238"/>
        </a:xfrm>
        <a:custGeom>
          <a:avLst/>
          <a:gdLst/>
          <a:ahLst/>
          <a:cxnLst/>
          <a:rect l="0" t="0" r="0" b="0"/>
          <a:pathLst>
            <a:path>
              <a:moveTo>
                <a:pt x="0" y="0"/>
              </a:moveTo>
              <a:lnTo>
                <a:pt x="0" y="2695238"/>
              </a:lnTo>
              <a:lnTo>
                <a:pt x="246182" y="2695238"/>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93F9F6-9748-44E8-B0AB-C0320F771CB5}">
      <dsp:nvSpPr>
        <dsp:cNvPr id="0" name=""/>
        <dsp:cNvSpPr/>
      </dsp:nvSpPr>
      <dsp:spPr>
        <a:xfrm>
          <a:off x="4483881" y="2473509"/>
          <a:ext cx="1983759" cy="1697736"/>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ts val="0"/>
            </a:spcAft>
          </a:pPr>
          <a:r>
            <a:rPr lang="en-US" sz="1800" kern="1200" dirty="0"/>
            <a:t>- Operating</a:t>
          </a:r>
        </a:p>
        <a:p>
          <a:pPr lvl="0" algn="ctr" defTabSz="800100">
            <a:lnSpc>
              <a:spcPct val="90000"/>
            </a:lnSpc>
            <a:spcBef>
              <a:spcPct val="0"/>
            </a:spcBef>
            <a:spcAft>
              <a:spcPts val="0"/>
            </a:spcAft>
          </a:pPr>
          <a:r>
            <a:rPr lang="en-US" sz="1800" kern="1200" dirty="0"/>
            <a:t>- Investing</a:t>
          </a:r>
        </a:p>
        <a:p>
          <a:pPr lvl="0" algn="ctr" defTabSz="800100">
            <a:lnSpc>
              <a:spcPct val="90000"/>
            </a:lnSpc>
            <a:spcBef>
              <a:spcPct val="0"/>
            </a:spcBef>
            <a:spcAft>
              <a:spcPts val="0"/>
            </a:spcAft>
          </a:pPr>
          <a:r>
            <a:rPr lang="en-US" sz="1800" kern="1200" dirty="0"/>
            <a:t>- Noncapital financing</a:t>
          </a:r>
        </a:p>
        <a:p>
          <a:pPr lvl="0" algn="ctr" defTabSz="800100">
            <a:lnSpc>
              <a:spcPct val="90000"/>
            </a:lnSpc>
            <a:spcBef>
              <a:spcPct val="0"/>
            </a:spcBef>
            <a:spcAft>
              <a:spcPts val="0"/>
            </a:spcAft>
          </a:pPr>
          <a:r>
            <a:rPr lang="en-US" sz="1800" kern="1200" dirty="0"/>
            <a:t>- Capital and related financing</a:t>
          </a:r>
        </a:p>
      </dsp:txBody>
      <dsp:txXfrm>
        <a:off x="4533606" y="2523234"/>
        <a:ext cx="1884309" cy="15982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410C8-8E6F-41EB-932A-2B34AE6F1B11}">
      <dsp:nvSpPr>
        <dsp:cNvPr id="0" name=""/>
        <dsp:cNvSpPr/>
      </dsp:nvSpPr>
      <dsp:spPr>
        <a:xfrm>
          <a:off x="2587692" y="1942478"/>
          <a:ext cx="2321408" cy="2321408"/>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Permanent endowments are gifts for which donors or others have stated that the principal must be kept intact.</a:t>
          </a:r>
        </a:p>
      </dsp:txBody>
      <dsp:txXfrm>
        <a:off x="2927654" y="2282440"/>
        <a:ext cx="1641484" cy="1641484"/>
      </dsp:txXfrm>
    </dsp:sp>
    <dsp:sp modelId="{2B6CF143-D6F4-4386-A8E9-DDFFBA8EF7D2}">
      <dsp:nvSpPr>
        <dsp:cNvPr id="0" name=""/>
        <dsp:cNvSpPr/>
      </dsp:nvSpPr>
      <dsp:spPr>
        <a:xfrm rot="13330264">
          <a:off x="1131619" y="1272727"/>
          <a:ext cx="1922419" cy="661601"/>
        </a:xfrm>
        <a:prstGeom prst="lef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ED980E8-AF95-4A5E-A259-F5B414E7850B}">
      <dsp:nvSpPr>
        <dsp:cNvPr id="0" name=""/>
        <dsp:cNvSpPr/>
      </dsp:nvSpPr>
      <dsp:spPr>
        <a:xfrm>
          <a:off x="584737" y="284440"/>
          <a:ext cx="1591393" cy="134756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t>Net assets with donor </a:t>
          </a:r>
          <a:r>
            <a:rPr lang="en-US" sz="1600" kern="1200" dirty="0" smtClean="0"/>
            <a:t>restrictions</a:t>
          </a:r>
        </a:p>
        <a:p>
          <a:pPr lvl="0" algn="ctr" defTabSz="711200">
            <a:lnSpc>
              <a:spcPct val="90000"/>
            </a:lnSpc>
            <a:spcBef>
              <a:spcPct val="0"/>
            </a:spcBef>
            <a:spcAft>
              <a:spcPct val="35000"/>
            </a:spcAft>
          </a:pPr>
          <a:r>
            <a:rPr lang="en-US" sz="1600" b="1" kern="1200" dirty="0" smtClean="0"/>
            <a:t>(</a:t>
          </a:r>
          <a:r>
            <a:rPr lang="en-US" sz="1600" b="1" kern="1200" dirty="0"/>
            <a:t>private)</a:t>
          </a:r>
        </a:p>
      </dsp:txBody>
      <dsp:txXfrm>
        <a:off x="624206" y="323909"/>
        <a:ext cx="1512455" cy="1268629"/>
      </dsp:txXfrm>
    </dsp:sp>
    <dsp:sp modelId="{4713C5A0-0020-4353-9430-E2F708900A43}">
      <dsp:nvSpPr>
        <dsp:cNvPr id="0" name=""/>
        <dsp:cNvSpPr/>
      </dsp:nvSpPr>
      <dsp:spPr>
        <a:xfrm rot="19046919">
          <a:off x="4424848" y="1228116"/>
          <a:ext cx="2011580" cy="661601"/>
        </a:xfrm>
        <a:prstGeom prst="leftArrow">
          <a:avLst>
            <a:gd name="adj1" fmla="val 60000"/>
            <a:gd name="adj2" fmla="val 50000"/>
          </a:avLst>
        </a:prstGeom>
        <a:gradFill rotWithShape="0">
          <a:gsLst>
            <a:gs pos="0">
              <a:schemeClr val="accent5">
                <a:hueOff val="3257024"/>
                <a:satOff val="11196"/>
                <a:lumOff val="-53726"/>
                <a:alphaOff val="0"/>
                <a:tint val="50000"/>
                <a:satMod val="300000"/>
              </a:schemeClr>
            </a:gs>
            <a:gs pos="35000">
              <a:schemeClr val="accent5">
                <a:hueOff val="3257024"/>
                <a:satOff val="11196"/>
                <a:lumOff val="-53726"/>
                <a:alphaOff val="0"/>
                <a:tint val="37000"/>
                <a:satMod val="300000"/>
              </a:schemeClr>
            </a:gs>
            <a:gs pos="100000">
              <a:schemeClr val="accent5">
                <a:hueOff val="3257024"/>
                <a:satOff val="11196"/>
                <a:lumOff val="-5372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69F7A96-C38E-46D5-B029-385AC01A1CAF}">
      <dsp:nvSpPr>
        <dsp:cNvPr id="0" name=""/>
        <dsp:cNvSpPr/>
      </dsp:nvSpPr>
      <dsp:spPr>
        <a:xfrm>
          <a:off x="5406201" y="199153"/>
          <a:ext cx="1530747" cy="1359193"/>
        </a:xfrm>
        <a:prstGeom prst="roundRect">
          <a:avLst>
            <a:gd name="adj" fmla="val 10000"/>
          </a:avLst>
        </a:prstGeom>
        <a:gradFill rotWithShape="0">
          <a:gsLst>
            <a:gs pos="0">
              <a:schemeClr val="accent5">
                <a:hueOff val="3257024"/>
                <a:satOff val="11196"/>
                <a:lumOff val="-53726"/>
                <a:alphaOff val="0"/>
                <a:tint val="50000"/>
                <a:satMod val="300000"/>
              </a:schemeClr>
            </a:gs>
            <a:gs pos="35000">
              <a:schemeClr val="accent5">
                <a:hueOff val="3257024"/>
                <a:satOff val="11196"/>
                <a:lumOff val="-53726"/>
                <a:alphaOff val="0"/>
                <a:tint val="37000"/>
                <a:satMod val="300000"/>
              </a:schemeClr>
            </a:gs>
            <a:gs pos="100000">
              <a:schemeClr val="accent5">
                <a:hueOff val="3257024"/>
                <a:satOff val="11196"/>
                <a:lumOff val="-537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t>Restricted nonexpendable net position </a:t>
          </a:r>
          <a:r>
            <a:rPr lang="en-US" sz="1600" b="1" kern="1200" dirty="0"/>
            <a:t>(public)</a:t>
          </a:r>
        </a:p>
      </dsp:txBody>
      <dsp:txXfrm>
        <a:off x="5446010" y="238962"/>
        <a:ext cx="1451129" cy="127957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952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dirty="0">
                <a:latin typeface="Arial" charset="0"/>
                <a:cs typeface="+mn-cs"/>
              </a:defRPr>
            </a:lvl1pPr>
          </a:lstStyle>
          <a:p>
            <a:pPr>
              <a:defRPr/>
            </a:pPr>
            <a:endParaRPr lang="en-US" dirty="0"/>
          </a:p>
        </p:txBody>
      </p:sp>
      <p:sp>
        <p:nvSpPr>
          <p:cNvPr id="952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952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Arial" charset="0"/>
                <a:cs typeface="+mn-cs"/>
              </a:defRPr>
            </a:lvl1pPr>
          </a:lstStyle>
          <a:p>
            <a:pPr>
              <a:defRPr/>
            </a:pPr>
            <a:fld id="{CB6CFF86-9447-4D27-9841-C68B9768029F}" type="slidenum">
              <a:rPr lang="en-US"/>
              <a:pPr>
                <a:defRPr/>
              </a:pPr>
              <a:t>‹#›</a:t>
            </a:fld>
            <a:endParaRPr lang="en-US" dirty="0"/>
          </a:p>
        </p:txBody>
      </p:sp>
    </p:spTree>
    <p:extLst>
      <p:ext uri="{BB962C8B-B14F-4D97-AF65-F5344CB8AC3E}">
        <p14:creationId xmlns:p14="http://schemas.microsoft.com/office/powerpoint/2010/main" val="421336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dirty="0">
                <a:latin typeface="Arial" charset="0"/>
                <a:cs typeface="+mn-cs"/>
              </a:defRPr>
            </a:lvl1pPr>
          </a:lstStyle>
          <a:p>
            <a:pPr>
              <a:defRPr/>
            </a:pPr>
            <a:endParaRPr lang="en-US" dirty="0"/>
          </a:p>
        </p:txBody>
      </p:sp>
      <p:sp>
        <p:nvSpPr>
          <p:cNvPr id="43012" name="Rectangle 4"/>
          <p:cNvSpPr>
            <a:spLocks noGrp="1" noRot="1" noChangeAspect="1" noChangeArrowheads="1" noTextEdit="1"/>
          </p:cNvSpPr>
          <p:nvPr>
            <p:ph type="sldImg" idx="2"/>
          </p:nvPr>
        </p:nvSpPr>
        <p:spPr bwMode="auto">
          <a:xfrm>
            <a:off x="1055688" y="685800"/>
            <a:ext cx="47466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Arial" charset="0"/>
                <a:cs typeface="+mn-cs"/>
              </a:defRPr>
            </a:lvl1pPr>
          </a:lstStyle>
          <a:p>
            <a:pPr>
              <a:defRPr/>
            </a:pPr>
            <a:fld id="{FC39999F-A129-4244-B7F9-5CB0C447A960}" type="slidenum">
              <a:rPr lang="en-US"/>
              <a:pPr>
                <a:defRPr/>
              </a:pPr>
              <a:t>‹#›</a:t>
            </a:fld>
            <a:endParaRPr lang="en-US" dirty="0"/>
          </a:p>
        </p:txBody>
      </p:sp>
    </p:spTree>
    <p:extLst>
      <p:ext uri="{BB962C8B-B14F-4D97-AF65-F5344CB8AC3E}">
        <p14:creationId xmlns:p14="http://schemas.microsoft.com/office/powerpoint/2010/main" val="1395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39999F-A129-4244-B7F9-5CB0C447A960}" type="slidenum">
              <a:rPr lang="en-US" smtClean="0"/>
              <a:pPr>
                <a:defRPr/>
              </a:pPr>
              <a:t>1</a:t>
            </a:fld>
            <a:endParaRPr lang="en-US" dirty="0"/>
          </a:p>
        </p:txBody>
      </p:sp>
    </p:spTree>
    <p:extLst>
      <p:ext uri="{BB962C8B-B14F-4D97-AF65-F5344CB8AC3E}">
        <p14:creationId xmlns:p14="http://schemas.microsoft.com/office/powerpoint/2010/main" val="98784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39999F-A129-4244-B7F9-5CB0C447A960}" type="slidenum">
              <a:rPr lang="en-US" smtClean="0"/>
              <a:pPr>
                <a:defRPr/>
              </a:pPr>
              <a:t>2</a:t>
            </a:fld>
            <a:endParaRPr lang="en-US" dirty="0"/>
          </a:p>
        </p:txBody>
      </p:sp>
    </p:spTree>
    <p:extLst>
      <p:ext uri="{BB962C8B-B14F-4D97-AF65-F5344CB8AC3E}">
        <p14:creationId xmlns:p14="http://schemas.microsoft.com/office/powerpoint/2010/main" val="371966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A31091B-E345-4037-8DFF-55D76499EA93}" type="slidenum">
              <a:rPr lang="en-US" altLang="en-US" smtClean="0">
                <a:cs typeface="Arial" pitchFamily="34" charset="0"/>
              </a:rPr>
              <a:pPr eaLnBrk="1" hangingPunct="1">
                <a:spcBef>
                  <a:spcPct val="0"/>
                </a:spcBef>
              </a:pPr>
              <a:t>3</a:t>
            </a:fld>
            <a:endParaRPr lang="en-US" altLang="en-US" dirty="0">
              <a:cs typeface="Arial" pitchFamily="34" charset="0"/>
            </a:endParaRPr>
          </a:p>
        </p:txBody>
      </p:sp>
      <p:sp>
        <p:nvSpPr>
          <p:cNvPr id="4608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4"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buClrTx/>
              <a:buSzTx/>
              <a:buFontTx/>
              <a:buNone/>
            </a:pPr>
            <a:r>
              <a:rPr lang="en-US" altLang="en-US" dirty="0">
                <a:latin typeface="Times New Roman" pitchFamily="18" charset="0"/>
              </a:rPr>
              <a:t>1</a:t>
            </a:r>
          </a:p>
        </p:txBody>
      </p:sp>
      <p:sp>
        <p:nvSpPr>
          <p:cNvPr id="4608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6"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7" name="Rectangle 6"/>
          <p:cNvSpPr>
            <a:spLocks noGrp="1" noRot="1" noChangeAspect="1" noChangeArrowheads="1" noTextEdit="1"/>
          </p:cNvSpPr>
          <p:nvPr>
            <p:ph type="sldImg"/>
          </p:nvPr>
        </p:nvSpPr>
        <p:spPr>
          <a:xfrm>
            <a:off x="1065213" y="692150"/>
            <a:ext cx="4727575" cy="3416300"/>
          </a:xfrm>
          <a:ln w="12700" cap="flat"/>
        </p:spPr>
      </p:sp>
      <p:sp>
        <p:nvSpPr>
          <p:cNvPr id="46088" name="Rectangle 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A31091B-E345-4037-8DFF-55D76499EA93}" type="slidenum">
              <a:rPr lang="en-US" altLang="en-US" smtClean="0">
                <a:cs typeface="Arial" pitchFamily="34" charset="0"/>
              </a:rPr>
              <a:pPr eaLnBrk="1" hangingPunct="1">
                <a:spcBef>
                  <a:spcPct val="0"/>
                </a:spcBef>
              </a:pPr>
              <a:t>4</a:t>
            </a:fld>
            <a:endParaRPr lang="en-US" altLang="en-US" dirty="0">
              <a:cs typeface="Arial" pitchFamily="34" charset="0"/>
            </a:endParaRPr>
          </a:p>
        </p:txBody>
      </p:sp>
      <p:sp>
        <p:nvSpPr>
          <p:cNvPr id="4608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4"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buClrTx/>
              <a:buSzTx/>
              <a:buFontTx/>
              <a:buNone/>
            </a:pPr>
            <a:r>
              <a:rPr lang="en-US" altLang="en-US" dirty="0">
                <a:latin typeface="Times New Roman" pitchFamily="18" charset="0"/>
              </a:rPr>
              <a:t>1</a:t>
            </a:r>
          </a:p>
        </p:txBody>
      </p:sp>
      <p:sp>
        <p:nvSpPr>
          <p:cNvPr id="4608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6"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7" name="Rectangle 6"/>
          <p:cNvSpPr>
            <a:spLocks noGrp="1" noRot="1" noChangeAspect="1" noChangeArrowheads="1" noTextEdit="1"/>
          </p:cNvSpPr>
          <p:nvPr>
            <p:ph type="sldImg"/>
          </p:nvPr>
        </p:nvSpPr>
        <p:spPr>
          <a:xfrm>
            <a:off x="1065213" y="692150"/>
            <a:ext cx="4727575" cy="3416300"/>
          </a:xfrm>
          <a:ln w="12700" cap="flat"/>
        </p:spPr>
      </p:sp>
      <p:sp>
        <p:nvSpPr>
          <p:cNvPr id="46088" name="Rectangle 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27432" y="-116992"/>
            <a:ext cx="8302752" cy="6108192"/>
          </a:xfrm>
          <a:prstGeom prst="rect">
            <a:avLst/>
          </a:prstGeom>
          <a:solidFill>
            <a:srgbClr val="18696F"/>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30453"/>
            <a:ext cx="8266176" cy="4233508"/>
          </a:xfrm>
          <a:prstGeom prst="rect">
            <a:avLst/>
          </a:prstGeom>
        </p:spPr>
      </p:pic>
      <p:sp>
        <p:nvSpPr>
          <p:cNvPr id="4" name="Rectangle 4"/>
          <p:cNvSpPr>
            <a:spLocks noGrp="1" noChangeArrowheads="1"/>
          </p:cNvSpPr>
          <p:nvPr>
            <p:ph type="dt" sz="half" idx="10"/>
          </p:nvPr>
        </p:nvSpPr>
        <p:spPr>
          <a:xfrm>
            <a:off x="411163" y="5411788"/>
            <a:ext cx="1920875" cy="412750"/>
          </a:xfrm>
          <a:ln/>
        </p:spPr>
        <p:txBody>
          <a:bodyPr/>
          <a:lstStyle>
            <a:lvl1pPr>
              <a:defRPr/>
            </a:lvl1pPr>
          </a:lstStyle>
          <a:p>
            <a:pPr>
              <a:defRPr/>
            </a:pPr>
            <a:fld id="{9738343E-5815-4FC3-90EA-DC7D87410B97}" type="datetime1">
              <a:rPr lang="en-US" smtClean="0"/>
              <a:t>1/8/18</a:t>
            </a:fld>
            <a:endParaRPr lang="en-US" dirty="0"/>
          </a:p>
        </p:txBody>
      </p:sp>
      <p:sp>
        <p:nvSpPr>
          <p:cNvPr id="5" name="Rectangle 5"/>
          <p:cNvSpPr>
            <a:spLocks noGrp="1" noChangeArrowheads="1"/>
          </p:cNvSpPr>
          <p:nvPr>
            <p:ph type="ftr" sz="quarter" idx="11"/>
          </p:nvPr>
        </p:nvSpPr>
        <p:spPr>
          <a:xfrm>
            <a:off x="2811463" y="5411788"/>
            <a:ext cx="2606675" cy="412750"/>
          </a:xfr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5897563" y="5411788"/>
            <a:ext cx="1920875" cy="412750"/>
          </a:xfrm>
          <a:ln/>
        </p:spPr>
        <p:txBody>
          <a:bodyPr/>
          <a:lstStyle>
            <a:lvl1pPr>
              <a:defRPr/>
            </a:lvl1pPr>
          </a:lstStyle>
          <a:p>
            <a:pPr>
              <a:defRPr/>
            </a:pPr>
            <a:fld id="{B25E3E77-16F3-4E8E-A1E4-E4CD49F36391}" type="slidenum">
              <a:rPr lang="en-US"/>
              <a:pPr>
                <a:defRPr/>
              </a:pPr>
              <a:t>‹#›</a:t>
            </a:fld>
            <a:endParaRPr lang="en-US" dirty="0"/>
          </a:p>
        </p:txBody>
      </p:sp>
      <p:sp>
        <p:nvSpPr>
          <p:cNvPr id="7" name="Rectangle 6"/>
          <p:cNvSpPr/>
          <p:nvPr userDrawn="1"/>
        </p:nvSpPr>
        <p:spPr>
          <a:xfrm>
            <a:off x="-1" y="223299"/>
            <a:ext cx="5136303" cy="1912001"/>
          </a:xfrm>
          <a:prstGeom prst="rect">
            <a:avLst/>
          </a:prstGeom>
          <a:solidFill>
            <a:schemeClr val="accent6">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9" name="Rectangle 8"/>
          <p:cNvSpPr/>
          <p:nvPr userDrawn="1"/>
        </p:nvSpPr>
        <p:spPr>
          <a:xfrm>
            <a:off x="339363" y="226561"/>
            <a:ext cx="4741111" cy="1846659"/>
          </a:xfrm>
          <a:prstGeom prst="rect">
            <a:avLst/>
          </a:prstGeom>
        </p:spPr>
        <p:txBody>
          <a:bodyPr wrap="square">
            <a:spAutoFit/>
          </a:bodyPr>
          <a:lstStyle/>
          <a:p>
            <a:pPr eaLnBrk="1" hangingPunct="1">
              <a:spcBef>
                <a:spcPct val="0"/>
              </a:spcBef>
              <a:buClrTx/>
              <a:buSzTx/>
              <a:buFontTx/>
              <a:buNone/>
            </a:pPr>
            <a:r>
              <a:rPr lang="en-US" altLang="en-US" sz="3800" b="1" dirty="0" smtClean="0">
                <a:solidFill>
                  <a:schemeClr val="bg1"/>
                </a:solidFill>
                <a:latin typeface="Arial" pitchFamily="34" charset="0"/>
              </a:rPr>
              <a:t>Accounting for Governmental </a:t>
            </a:r>
          </a:p>
          <a:p>
            <a:pPr eaLnBrk="1" hangingPunct="1">
              <a:spcBef>
                <a:spcPct val="0"/>
              </a:spcBef>
              <a:buClrTx/>
              <a:buSzTx/>
              <a:buFontTx/>
              <a:buNone/>
            </a:pPr>
            <a:r>
              <a:rPr lang="en-US" altLang="en-US" sz="3800" b="1" dirty="0" smtClean="0">
                <a:solidFill>
                  <a:schemeClr val="bg1"/>
                </a:solidFill>
                <a:latin typeface="Arial" pitchFamily="34" charset="0"/>
              </a:rPr>
              <a:t>&amp; Nonprofit Entities</a:t>
            </a:r>
            <a:endParaRPr lang="en-US" altLang="en-US" sz="3800" b="1" dirty="0">
              <a:solidFill>
                <a:schemeClr val="bg1"/>
              </a:solidFill>
              <a:latin typeface="Arial" pitchFamily="34" charset="0"/>
            </a:endParaRPr>
          </a:p>
        </p:txBody>
      </p:sp>
      <p:sp>
        <p:nvSpPr>
          <p:cNvPr id="10" name="Rectangle 9"/>
          <p:cNvSpPr/>
          <p:nvPr userDrawn="1"/>
        </p:nvSpPr>
        <p:spPr>
          <a:xfrm>
            <a:off x="5292553" y="118895"/>
            <a:ext cx="3016157" cy="929485"/>
          </a:xfrm>
          <a:prstGeom prst="rect">
            <a:avLst/>
          </a:prstGeom>
        </p:spPr>
        <p:txBody>
          <a:bodyPr wrap="square">
            <a:spAutoFit/>
          </a:bodyPr>
          <a:lstStyle/>
          <a:p>
            <a:pPr eaLnBrk="1" hangingPunct="1"/>
            <a:r>
              <a:rPr lang="en-US" altLang="en-US" sz="1600" b="1" dirty="0" smtClean="0">
                <a:solidFill>
                  <a:srgbClr val="FFFFFF"/>
                </a:solidFill>
                <a:latin typeface="Arial" pitchFamily="34" charset="0"/>
              </a:rPr>
              <a:t>JACQUELINE L. RECK</a:t>
            </a:r>
          </a:p>
          <a:p>
            <a:pPr eaLnBrk="1" hangingPunct="1"/>
            <a:r>
              <a:rPr lang="en-US" altLang="en-US" sz="1600" b="1" dirty="0" smtClean="0">
                <a:solidFill>
                  <a:srgbClr val="FFFFFF"/>
                </a:solidFill>
                <a:latin typeface="Arial" pitchFamily="34" charset="0"/>
              </a:rPr>
              <a:t>SUZANNE L. LOWENSOHN</a:t>
            </a:r>
          </a:p>
          <a:p>
            <a:pPr eaLnBrk="1" hangingPunct="1"/>
            <a:r>
              <a:rPr lang="en-US" altLang="en-US" sz="1600" b="1" dirty="0" smtClean="0">
                <a:solidFill>
                  <a:srgbClr val="FFFFFF"/>
                </a:solidFill>
                <a:latin typeface="Arial" pitchFamily="34" charset="0"/>
              </a:rPr>
              <a:t>DANIEL</a:t>
            </a:r>
            <a:r>
              <a:rPr lang="en-US" altLang="en-US" sz="1600" b="1" baseline="0" dirty="0" smtClean="0">
                <a:solidFill>
                  <a:srgbClr val="FFFFFF"/>
                </a:solidFill>
                <a:latin typeface="Arial" pitchFamily="34" charset="0"/>
              </a:rPr>
              <a:t> G. NEELY</a:t>
            </a:r>
            <a:endParaRPr lang="en-US" altLang="en-US" sz="1600" b="1" dirty="0" smtClean="0">
              <a:solidFill>
                <a:srgbClr val="FFFFFF"/>
              </a:solidFill>
              <a:latin typeface="Arial" pitchFamily="34" charset="0"/>
            </a:endParaRPr>
          </a:p>
        </p:txBody>
      </p:sp>
      <p:sp>
        <p:nvSpPr>
          <p:cNvPr id="3" name="Subtitle 2"/>
          <p:cNvSpPr>
            <a:spLocks noGrp="1"/>
          </p:cNvSpPr>
          <p:nvPr>
            <p:ph type="subTitle" idx="1" hasCustomPrompt="1"/>
          </p:nvPr>
        </p:nvSpPr>
        <p:spPr>
          <a:xfrm>
            <a:off x="4047630" y="2219037"/>
            <a:ext cx="837440" cy="516380"/>
          </a:xfrm>
        </p:spPr>
        <p:txBody>
          <a:bodyPr/>
          <a:lstStyle>
            <a:lvl1pPr marL="0" indent="0" algn="ctr">
              <a:buNone/>
              <a:defRPr sz="2400" b="1">
                <a:solidFill>
                  <a:srgbClr val="262673"/>
                </a:solidFill>
              </a:defRPr>
            </a:lvl1pPr>
            <a:lvl2pPr marL="404942" indent="0" algn="ctr">
              <a:buNone/>
              <a:defRPr/>
            </a:lvl2pPr>
            <a:lvl3pPr marL="809884" indent="0" algn="ctr">
              <a:buNone/>
              <a:defRPr/>
            </a:lvl3pPr>
            <a:lvl4pPr marL="1214826" indent="0" algn="ctr">
              <a:buNone/>
              <a:defRPr/>
            </a:lvl4pPr>
            <a:lvl5pPr marL="1619768" indent="0" algn="ctr">
              <a:buNone/>
              <a:defRPr/>
            </a:lvl5pPr>
            <a:lvl6pPr marL="2024710" indent="0" algn="ctr">
              <a:buNone/>
              <a:defRPr/>
            </a:lvl6pPr>
            <a:lvl7pPr marL="2429652" indent="0" algn="ctr">
              <a:buNone/>
              <a:defRPr/>
            </a:lvl7pPr>
            <a:lvl8pPr marL="2834594" indent="0" algn="ctr">
              <a:buNone/>
              <a:defRPr/>
            </a:lvl8pPr>
            <a:lvl9pPr marL="3239536" indent="0" algn="ctr">
              <a:buNone/>
              <a:defRPr/>
            </a:lvl9pPr>
          </a:lstStyle>
          <a:p>
            <a:r>
              <a:rPr lang="en-US" dirty="0" smtClean="0"/>
              <a:t>18/e</a:t>
            </a:r>
            <a:endParaRPr lang="en-US" dirty="0"/>
          </a:p>
        </p:txBody>
      </p:sp>
    </p:spTree>
    <p:extLst>
      <p:ext uri="{BB962C8B-B14F-4D97-AF65-F5344CB8AC3E}">
        <p14:creationId xmlns:p14="http://schemas.microsoft.com/office/powerpoint/2010/main" val="2739103740"/>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4965AFA-AC52-4113-BC77-CD1099721A01}"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33B6362-A931-4A68-9AF6-3039B71A9DA1}" type="slidenum">
              <a:rPr lang="en-US"/>
              <a:pPr>
                <a:defRPr/>
              </a:pPr>
              <a:t>‹#›</a:t>
            </a:fld>
            <a:endParaRPr lang="en-US" dirty="0"/>
          </a:p>
        </p:txBody>
      </p:sp>
    </p:spTree>
    <p:extLst>
      <p:ext uri="{BB962C8B-B14F-4D97-AF65-F5344CB8AC3E}">
        <p14:creationId xmlns:p14="http://schemas.microsoft.com/office/powerpoint/2010/main" val="726877390"/>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238020"/>
            <a:ext cx="1851660" cy="50713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 y="238020"/>
            <a:ext cx="5417820" cy="50713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B36AC64-81B7-46DC-A7CC-829C7F266A35}"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4676688" y="5431884"/>
            <a:ext cx="1920875" cy="412750"/>
          </a:xfrm>
          <a:ln/>
        </p:spPr>
        <p:txBody>
          <a:bodyPr/>
          <a:lstStyle>
            <a:lvl1pPr>
              <a:defRPr/>
            </a:lvl1pPr>
          </a:lstStyle>
          <a:p>
            <a:pPr>
              <a:defRPr/>
            </a:pPr>
            <a:endParaRPr lang="en-US" dirty="0"/>
          </a:p>
        </p:txBody>
      </p:sp>
    </p:spTree>
    <p:extLst>
      <p:ext uri="{BB962C8B-B14F-4D97-AF65-F5344CB8AC3E}">
        <p14:creationId xmlns:p14="http://schemas.microsoft.com/office/powerpoint/2010/main" val="3700772596"/>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538" y="1846263"/>
            <a:ext cx="6994525" cy="1274762"/>
          </a:xfrm>
        </p:spPr>
        <p:txBody>
          <a:bodyPr/>
          <a:lstStyle/>
          <a:p>
            <a:r>
              <a:rPr lang="en-US"/>
              <a:t>Click to edit Master title style</a:t>
            </a:r>
          </a:p>
        </p:txBody>
      </p:sp>
      <p:sp>
        <p:nvSpPr>
          <p:cNvPr id="3" name="Subtitle 2"/>
          <p:cNvSpPr>
            <a:spLocks noGrp="1"/>
          </p:cNvSpPr>
          <p:nvPr>
            <p:ph type="subTitle" idx="1"/>
          </p:nvPr>
        </p:nvSpPr>
        <p:spPr>
          <a:xfrm>
            <a:off x="1235075" y="3368675"/>
            <a:ext cx="5759450" cy="15176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9975ACA-4422-402B-9F46-BDA20C443EFA}" type="datetimeFigureOut">
              <a:rPr lang="en-US" smtClean="0"/>
              <a:t>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1886557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975ACA-4422-402B-9F46-BDA20C443EFA}" type="datetimeFigureOut">
              <a:rPr lang="en-US" smtClean="0"/>
              <a:t>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3838380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875" y="3819525"/>
            <a:ext cx="6994525" cy="117951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50875" y="2519363"/>
            <a:ext cx="6994525" cy="130016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975ACA-4422-402B-9F46-BDA20C443EFA}" type="datetimeFigureOut">
              <a:rPr lang="en-US" smtClean="0"/>
              <a:t>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152740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163" y="1387475"/>
            <a:ext cx="3627437" cy="3921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91000" y="1387475"/>
            <a:ext cx="3627438" cy="3921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975ACA-4422-402B-9F46-BDA20C443EFA}" type="datetimeFigureOut">
              <a:rPr lang="en-US" smtClean="0"/>
              <a:t>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957188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163" y="1330325"/>
            <a:ext cx="3636962" cy="554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1163" y="1884363"/>
            <a:ext cx="3636962" cy="34242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79888" y="1330325"/>
            <a:ext cx="3638550" cy="554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179888" y="1884363"/>
            <a:ext cx="3638550" cy="34242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975ACA-4422-402B-9F46-BDA20C443EFA}" type="datetimeFigureOut">
              <a:rPr lang="en-US" smtClean="0"/>
              <a:t>1/8/18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4294677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975ACA-4422-402B-9F46-BDA20C443EFA}" type="datetimeFigureOut">
              <a:rPr lang="en-US" smtClean="0"/>
              <a:t>1/8/18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4266443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975ACA-4422-402B-9F46-BDA20C443EFA}" type="datetimeFigureOut">
              <a:rPr lang="en-US" smtClean="0"/>
              <a:t>1/8/18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1666947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163" y="236538"/>
            <a:ext cx="2708275" cy="10064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217863" y="236538"/>
            <a:ext cx="4600575" cy="50720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163" y="1243013"/>
            <a:ext cx="2708275" cy="4065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975ACA-4422-402B-9F46-BDA20C443EFA}" type="datetimeFigureOut">
              <a:rPr lang="en-US" smtClean="0"/>
              <a:t>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166676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F415A934-30A3-4204-A57C-8CA1CD5FB390}"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D681CA7-6486-4D59-AE0D-FC536715ECE8}" type="slidenum">
              <a:rPr lang="en-US" smtClean="0"/>
              <a:pPr>
                <a:defRPr/>
              </a:pPr>
              <a:t>‹#›</a:t>
            </a:fld>
            <a:endParaRPr lang="en-US" dirty="0"/>
          </a:p>
        </p:txBody>
      </p:sp>
    </p:spTree>
    <p:extLst>
      <p:ext uri="{BB962C8B-B14F-4D97-AF65-F5344CB8AC3E}">
        <p14:creationId xmlns:p14="http://schemas.microsoft.com/office/powerpoint/2010/main" val="2572047483"/>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2900" y="4160838"/>
            <a:ext cx="4938713" cy="4905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612900" y="531813"/>
            <a:ext cx="4938713" cy="3565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612900" y="4651375"/>
            <a:ext cx="4938713" cy="69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975ACA-4422-402B-9F46-BDA20C443EFA}" type="datetimeFigureOut">
              <a:rPr lang="en-US" smtClean="0"/>
              <a:t>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3322498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975ACA-4422-402B-9F46-BDA20C443EFA}" type="datetimeFigureOut">
              <a:rPr lang="en-US" smtClean="0"/>
              <a:t>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3869317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7413" y="238125"/>
            <a:ext cx="1851025" cy="5070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163" y="238125"/>
            <a:ext cx="5403850" cy="5070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975ACA-4422-402B-9F46-BDA20C443EFA}" type="datetimeFigureOut">
              <a:rPr lang="en-US" smtClean="0"/>
              <a:t>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3FC7F0-52EB-40A6-A67E-520F70F40661}" type="slidenum">
              <a:rPr lang="en-US" smtClean="0"/>
              <a:t>‹#›</a:t>
            </a:fld>
            <a:endParaRPr lang="en-US" dirty="0"/>
          </a:p>
        </p:txBody>
      </p:sp>
    </p:spTree>
    <p:extLst>
      <p:ext uri="{BB962C8B-B14F-4D97-AF65-F5344CB8AC3E}">
        <p14:creationId xmlns:p14="http://schemas.microsoft.com/office/powerpoint/2010/main" val="624808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3819314"/>
            <a:ext cx="6995160" cy="1180465"/>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50082" y="2519152"/>
            <a:ext cx="6995160" cy="1300162"/>
          </a:xfrm>
        </p:spPr>
        <p:txBody>
          <a:bodyPr anchor="b"/>
          <a:lstStyle>
            <a:lvl1pPr marL="0" indent="0">
              <a:buNone/>
              <a:defRPr sz="1800"/>
            </a:lvl1pPr>
            <a:lvl2pPr marL="404942" indent="0">
              <a:buNone/>
              <a:defRPr sz="1600"/>
            </a:lvl2pPr>
            <a:lvl3pPr marL="809884" indent="0">
              <a:buNone/>
              <a:defRPr sz="1400"/>
            </a:lvl3pPr>
            <a:lvl4pPr marL="1214826" indent="0">
              <a:buNone/>
              <a:defRPr sz="1200"/>
            </a:lvl4pPr>
            <a:lvl5pPr marL="1619768" indent="0">
              <a:buNone/>
              <a:defRPr sz="1200"/>
            </a:lvl5pPr>
            <a:lvl6pPr marL="2024710" indent="0">
              <a:buNone/>
              <a:defRPr sz="1200"/>
            </a:lvl6pPr>
            <a:lvl7pPr marL="2429652" indent="0">
              <a:buNone/>
              <a:defRPr sz="1200"/>
            </a:lvl7pPr>
            <a:lvl8pPr marL="2834594" indent="0">
              <a:buNone/>
              <a:defRPr sz="1200"/>
            </a:lvl8pPr>
            <a:lvl9pPr marL="3239536" indent="0">
              <a:buNone/>
              <a:defRPr sz="1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4200046-1D95-47EA-9C43-C8967109C798}"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C9F17E4-9F46-4C68-B7BC-97E60C857115}" type="slidenum">
              <a:rPr lang="en-US"/>
              <a:pPr>
                <a:defRPr/>
              </a:pPr>
              <a:t>‹#›</a:t>
            </a:fld>
            <a:endParaRPr lang="en-US" dirty="0"/>
          </a:p>
        </p:txBody>
      </p:sp>
    </p:spTree>
    <p:extLst>
      <p:ext uri="{BB962C8B-B14F-4D97-AF65-F5344CB8AC3E}">
        <p14:creationId xmlns:p14="http://schemas.microsoft.com/office/powerpoint/2010/main" val="286510593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 y="1386841"/>
            <a:ext cx="3634740" cy="392250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83380" y="1386841"/>
            <a:ext cx="3634740" cy="392250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C4EE958-7184-44A4-96F7-4627FC6F07F8}"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907320-5ED7-4D7E-8172-3DEC16E099B8}" type="slidenum">
              <a:rPr lang="en-US"/>
              <a:pPr>
                <a:defRPr/>
              </a:pPr>
              <a:t>‹#›</a:t>
            </a:fld>
            <a:endParaRPr lang="en-US" dirty="0"/>
          </a:p>
        </p:txBody>
      </p:sp>
    </p:spTree>
    <p:extLst>
      <p:ext uri="{BB962C8B-B14F-4D97-AF65-F5344CB8AC3E}">
        <p14:creationId xmlns:p14="http://schemas.microsoft.com/office/powerpoint/2010/main" val="1142764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1480" y="1330431"/>
            <a:ext cx="3636169" cy="554460"/>
          </a:xfrm>
        </p:spPr>
        <p:txBody>
          <a:bodyPr anchor="b"/>
          <a:lstStyle>
            <a:lvl1pPr marL="0" indent="0">
              <a:buNone/>
              <a:defRPr sz="2100" b="1"/>
            </a:lvl1pPr>
            <a:lvl2pPr marL="404942" indent="0">
              <a:buNone/>
              <a:defRPr sz="1800" b="1"/>
            </a:lvl2pPr>
            <a:lvl3pPr marL="809884" indent="0">
              <a:buNone/>
              <a:defRPr sz="1600" b="1"/>
            </a:lvl3pPr>
            <a:lvl4pPr marL="1214826" indent="0">
              <a:buNone/>
              <a:defRPr sz="1400" b="1"/>
            </a:lvl4pPr>
            <a:lvl5pPr marL="1619768" indent="0">
              <a:buNone/>
              <a:defRPr sz="1400" b="1"/>
            </a:lvl5pPr>
            <a:lvl6pPr marL="2024710" indent="0">
              <a:buNone/>
              <a:defRPr sz="1400" b="1"/>
            </a:lvl6pPr>
            <a:lvl7pPr marL="2429652" indent="0">
              <a:buNone/>
              <a:defRPr sz="1400" b="1"/>
            </a:lvl7pPr>
            <a:lvl8pPr marL="2834594" indent="0">
              <a:buNone/>
              <a:defRPr sz="1400" b="1"/>
            </a:lvl8pPr>
            <a:lvl9pPr marL="323953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11480" y="1884891"/>
            <a:ext cx="3636169" cy="342445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80523" y="1330431"/>
            <a:ext cx="3637598" cy="554460"/>
          </a:xfrm>
        </p:spPr>
        <p:txBody>
          <a:bodyPr anchor="b"/>
          <a:lstStyle>
            <a:lvl1pPr marL="0" indent="0">
              <a:buNone/>
              <a:defRPr sz="2100" b="1"/>
            </a:lvl1pPr>
            <a:lvl2pPr marL="404942" indent="0">
              <a:buNone/>
              <a:defRPr sz="1800" b="1"/>
            </a:lvl2pPr>
            <a:lvl3pPr marL="809884" indent="0">
              <a:buNone/>
              <a:defRPr sz="1600" b="1"/>
            </a:lvl3pPr>
            <a:lvl4pPr marL="1214826" indent="0">
              <a:buNone/>
              <a:defRPr sz="1400" b="1"/>
            </a:lvl4pPr>
            <a:lvl5pPr marL="1619768" indent="0">
              <a:buNone/>
              <a:defRPr sz="1400" b="1"/>
            </a:lvl5pPr>
            <a:lvl6pPr marL="2024710" indent="0">
              <a:buNone/>
              <a:defRPr sz="1400" b="1"/>
            </a:lvl6pPr>
            <a:lvl7pPr marL="2429652" indent="0">
              <a:buNone/>
              <a:defRPr sz="1400" b="1"/>
            </a:lvl7pPr>
            <a:lvl8pPr marL="2834594" indent="0">
              <a:buNone/>
              <a:defRPr sz="1400" b="1"/>
            </a:lvl8pPr>
            <a:lvl9pPr marL="323953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180523" y="1884891"/>
            <a:ext cx="3637598" cy="342445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ED37383-D7BC-45D7-B30B-7542927DBAFB}" type="datetime1">
              <a:rPr lang="en-US" smtClean="0"/>
              <a:t>1/8/18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CC6D33E-434C-492F-B4D2-2B2C0BDB1059}" type="slidenum">
              <a:rPr lang="en-US"/>
              <a:pPr>
                <a:defRPr/>
              </a:pPr>
              <a:t>‹#›</a:t>
            </a:fld>
            <a:endParaRPr lang="en-US" dirty="0"/>
          </a:p>
        </p:txBody>
      </p:sp>
    </p:spTree>
    <p:extLst>
      <p:ext uri="{BB962C8B-B14F-4D97-AF65-F5344CB8AC3E}">
        <p14:creationId xmlns:p14="http://schemas.microsoft.com/office/powerpoint/2010/main" val="439541126"/>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688EFC28-CD4B-47B5-8D63-7B167757EB04}" type="datetime1">
              <a:rPr lang="en-US" smtClean="0"/>
              <a:t>1/8/18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3B8EE1F-9962-4980-B926-74FC19443FC4}" type="slidenum">
              <a:rPr lang="en-US" smtClean="0"/>
              <a:pPr>
                <a:defRPr/>
              </a:pPr>
              <a:t>‹#›</a:t>
            </a:fld>
            <a:endParaRPr lang="en-US" dirty="0"/>
          </a:p>
        </p:txBody>
      </p:sp>
    </p:spTree>
    <p:extLst>
      <p:ext uri="{BB962C8B-B14F-4D97-AF65-F5344CB8AC3E}">
        <p14:creationId xmlns:p14="http://schemas.microsoft.com/office/powerpoint/2010/main" val="424115681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544382F-68D3-4F6F-AD0C-407A499C058E}" type="datetime1">
              <a:rPr lang="en-US" smtClean="0"/>
              <a:t>1/8/18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6078A78-C2FE-45D6-A534-63EC368B885D}" type="slidenum">
              <a:rPr lang="en-US"/>
              <a:pPr>
                <a:defRPr/>
              </a:pPr>
              <a:t>‹#›</a:t>
            </a:fld>
            <a:endParaRPr lang="en-US" dirty="0"/>
          </a:p>
        </p:txBody>
      </p:sp>
    </p:spTree>
    <p:extLst>
      <p:ext uri="{BB962C8B-B14F-4D97-AF65-F5344CB8AC3E}">
        <p14:creationId xmlns:p14="http://schemas.microsoft.com/office/powerpoint/2010/main" val="22138819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 y="236643"/>
            <a:ext cx="2707482" cy="10071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217545" y="236644"/>
            <a:ext cx="4600575" cy="507269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11480" y="1243754"/>
            <a:ext cx="2707482" cy="4065588"/>
          </a:xfrm>
        </p:spPr>
        <p:txBody>
          <a:bodyPr/>
          <a:lstStyle>
            <a:lvl1pPr marL="0" indent="0">
              <a:buNone/>
              <a:defRPr sz="1200"/>
            </a:lvl1pPr>
            <a:lvl2pPr marL="404942" indent="0">
              <a:buNone/>
              <a:defRPr sz="1100"/>
            </a:lvl2pPr>
            <a:lvl3pPr marL="809884" indent="0">
              <a:buNone/>
              <a:defRPr sz="900"/>
            </a:lvl3pPr>
            <a:lvl4pPr marL="1214826" indent="0">
              <a:buNone/>
              <a:defRPr sz="800"/>
            </a:lvl4pPr>
            <a:lvl5pPr marL="1619768" indent="0">
              <a:buNone/>
              <a:defRPr sz="800"/>
            </a:lvl5pPr>
            <a:lvl6pPr marL="2024710" indent="0">
              <a:buNone/>
              <a:defRPr sz="800"/>
            </a:lvl6pPr>
            <a:lvl7pPr marL="2429652" indent="0">
              <a:buNone/>
              <a:defRPr sz="800"/>
            </a:lvl7pPr>
            <a:lvl8pPr marL="2834594" indent="0">
              <a:buNone/>
              <a:defRPr sz="800"/>
            </a:lvl8pPr>
            <a:lvl9pPr marL="323953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3BFF427-9E92-4DE6-BC88-62F27D00411A}"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2995176-2D54-4B51-B2B3-9CA0882D1F54}" type="slidenum">
              <a:rPr lang="en-US"/>
              <a:pPr>
                <a:defRPr/>
              </a:pPr>
              <a:t>‹#›</a:t>
            </a:fld>
            <a:endParaRPr lang="en-US" dirty="0"/>
          </a:p>
        </p:txBody>
      </p:sp>
    </p:spTree>
    <p:extLst>
      <p:ext uri="{BB962C8B-B14F-4D97-AF65-F5344CB8AC3E}">
        <p14:creationId xmlns:p14="http://schemas.microsoft.com/office/powerpoint/2010/main" val="2824460710"/>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4160520"/>
            <a:ext cx="4937760" cy="491173"/>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613059" y="531072"/>
            <a:ext cx="4937760" cy="3566160"/>
          </a:xfrm>
        </p:spPr>
        <p:txBody>
          <a:bodyPr/>
          <a:lstStyle>
            <a:lvl1pPr marL="0" indent="0">
              <a:buNone/>
              <a:defRPr sz="2800"/>
            </a:lvl1pPr>
            <a:lvl2pPr marL="404942" indent="0">
              <a:buNone/>
              <a:defRPr sz="2500"/>
            </a:lvl2pPr>
            <a:lvl3pPr marL="809884" indent="0">
              <a:buNone/>
              <a:defRPr sz="2100"/>
            </a:lvl3pPr>
            <a:lvl4pPr marL="1214826" indent="0">
              <a:buNone/>
              <a:defRPr sz="1800"/>
            </a:lvl4pPr>
            <a:lvl5pPr marL="1619768" indent="0">
              <a:buNone/>
              <a:defRPr sz="1800"/>
            </a:lvl5pPr>
            <a:lvl6pPr marL="2024710" indent="0">
              <a:buNone/>
              <a:defRPr sz="1800"/>
            </a:lvl6pPr>
            <a:lvl7pPr marL="2429652" indent="0">
              <a:buNone/>
              <a:defRPr sz="1800"/>
            </a:lvl7pPr>
            <a:lvl8pPr marL="2834594" indent="0">
              <a:buNone/>
              <a:defRPr sz="1800"/>
            </a:lvl8pPr>
            <a:lvl9pPr marL="3239536" indent="0">
              <a:buNone/>
              <a:defRPr sz="1800"/>
            </a:lvl9pPr>
          </a:lstStyle>
          <a:p>
            <a:pPr lvl="0"/>
            <a:r>
              <a:rPr lang="en-US" noProof="0" dirty="0" smtClean="0"/>
              <a:t>Click icon to add picture</a:t>
            </a:r>
          </a:p>
        </p:txBody>
      </p:sp>
      <p:sp>
        <p:nvSpPr>
          <p:cNvPr id="4" name="Text Placeholder 3"/>
          <p:cNvSpPr>
            <a:spLocks noGrp="1"/>
          </p:cNvSpPr>
          <p:nvPr>
            <p:ph type="body" sz="half" idx="2"/>
          </p:nvPr>
        </p:nvSpPr>
        <p:spPr>
          <a:xfrm>
            <a:off x="1613059" y="4651693"/>
            <a:ext cx="4937760" cy="697547"/>
          </a:xfrm>
        </p:spPr>
        <p:txBody>
          <a:bodyPr/>
          <a:lstStyle>
            <a:lvl1pPr marL="0" indent="0">
              <a:buNone/>
              <a:defRPr sz="1200"/>
            </a:lvl1pPr>
            <a:lvl2pPr marL="404942" indent="0">
              <a:buNone/>
              <a:defRPr sz="1100"/>
            </a:lvl2pPr>
            <a:lvl3pPr marL="809884" indent="0">
              <a:buNone/>
              <a:defRPr sz="900"/>
            </a:lvl3pPr>
            <a:lvl4pPr marL="1214826" indent="0">
              <a:buNone/>
              <a:defRPr sz="800"/>
            </a:lvl4pPr>
            <a:lvl5pPr marL="1619768" indent="0">
              <a:buNone/>
              <a:defRPr sz="800"/>
            </a:lvl5pPr>
            <a:lvl6pPr marL="2024710" indent="0">
              <a:buNone/>
              <a:defRPr sz="800"/>
            </a:lvl6pPr>
            <a:lvl7pPr marL="2429652" indent="0">
              <a:buNone/>
              <a:defRPr sz="800"/>
            </a:lvl7pPr>
            <a:lvl8pPr marL="2834594" indent="0">
              <a:buNone/>
              <a:defRPr sz="800"/>
            </a:lvl8pPr>
            <a:lvl9pPr marL="323953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1F0F28E-BD32-4233-9458-AEB522127B19}"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xfrm>
            <a:off x="5268582" y="5448787"/>
            <a:ext cx="1920875" cy="412750"/>
          </a:xfrm>
          <a:ln/>
        </p:spPr>
        <p:txBody>
          <a:bodyPr/>
          <a:lstStyle>
            <a:lvl1pPr>
              <a:defRPr/>
            </a:lvl1pPr>
          </a:lstStyle>
          <a:p>
            <a:pPr>
              <a:defRPr/>
            </a:pPr>
            <a:fld id="{39CFE048-73D8-4CFA-9176-5C4FBB64C91B}" type="slidenum">
              <a:rPr lang="en-US"/>
              <a:pPr>
                <a:defRPr/>
              </a:pPr>
              <a:t>‹#›</a:t>
            </a:fld>
            <a:endParaRPr lang="en-US" dirty="0"/>
          </a:p>
        </p:txBody>
      </p:sp>
    </p:spTree>
    <p:extLst>
      <p:ext uri="{BB962C8B-B14F-4D97-AF65-F5344CB8AC3E}">
        <p14:creationId xmlns:p14="http://schemas.microsoft.com/office/powerpoint/2010/main" val="289110051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19" y="0"/>
            <a:ext cx="7818120" cy="112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ctr" anchorCtr="0" compatLnSpc="1">
            <a:prstTxWarp prst="textNoShape">
              <a:avLst/>
            </a:prstTxWarp>
          </a:bodyPr>
          <a:lstStyle/>
          <a:p>
            <a:pPr lvl="0"/>
            <a:r>
              <a:rPr lang="es-ES" altLang="en-US" dirty="0" smtClean="0"/>
              <a:t>Haga clic para cambiar el estilo de título	</a:t>
            </a:r>
          </a:p>
        </p:txBody>
      </p:sp>
      <p:sp>
        <p:nvSpPr>
          <p:cNvPr id="1027" name="Rectangle 3"/>
          <p:cNvSpPr>
            <a:spLocks noGrp="1" noChangeArrowheads="1"/>
          </p:cNvSpPr>
          <p:nvPr>
            <p:ph type="body" idx="1"/>
          </p:nvPr>
        </p:nvSpPr>
        <p:spPr bwMode="auto">
          <a:xfrm>
            <a:off x="411163" y="1387475"/>
            <a:ext cx="7407275"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p>
            <a:pPr lvl="0"/>
            <a:r>
              <a:rPr lang="es-ES" altLang="en-US" dirty="0" smtClean="0"/>
              <a:t>Haga clic para modificar el estilo de texto del patrón</a:t>
            </a:r>
          </a:p>
          <a:p>
            <a:pPr lvl="1"/>
            <a:r>
              <a:rPr lang="es-ES" altLang="en-US" dirty="0" smtClean="0"/>
              <a:t>Segundo nivel</a:t>
            </a:r>
          </a:p>
          <a:p>
            <a:pPr lvl="2"/>
            <a:r>
              <a:rPr lang="es-ES" altLang="en-US" dirty="0" smtClean="0"/>
              <a:t>Tercer nivel</a:t>
            </a:r>
          </a:p>
          <a:p>
            <a:pPr lvl="3"/>
            <a:r>
              <a:rPr lang="es-ES" altLang="en-US" dirty="0" smtClean="0"/>
              <a:t>Cuarto nivel</a:t>
            </a:r>
          </a:p>
          <a:p>
            <a:pPr lvl="4"/>
            <a:r>
              <a:rPr lang="es-ES" altLang="en-US" dirty="0" smtClean="0"/>
              <a:t>Quinto nivel</a:t>
            </a:r>
          </a:p>
        </p:txBody>
      </p:sp>
      <p:sp>
        <p:nvSpPr>
          <p:cNvPr id="1028" name="Rectangle 4"/>
          <p:cNvSpPr>
            <a:spLocks noGrp="1" noChangeArrowheads="1"/>
          </p:cNvSpPr>
          <p:nvPr>
            <p:ph type="dt" sz="half" idx="2"/>
          </p:nvPr>
        </p:nvSpPr>
        <p:spPr bwMode="auto">
          <a:xfrm>
            <a:off x="411163" y="5411788"/>
            <a:ext cx="19208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defRPr sz="1200">
                <a:cs typeface="+mn-cs"/>
              </a:defRPr>
            </a:lvl1pPr>
          </a:lstStyle>
          <a:p>
            <a:pPr>
              <a:defRPr/>
            </a:pPr>
            <a:fld id="{688EFC28-CD4B-47B5-8D63-7B167757EB04}" type="datetime1">
              <a:rPr lang="en-US" smtClean="0"/>
              <a:t>1/8/18</a:t>
            </a:fld>
            <a:endParaRPr lang="en-US" dirty="0"/>
          </a:p>
        </p:txBody>
      </p:sp>
      <p:sp>
        <p:nvSpPr>
          <p:cNvPr id="1029" name="Rectangle 5"/>
          <p:cNvSpPr>
            <a:spLocks noGrp="1" noChangeArrowheads="1"/>
          </p:cNvSpPr>
          <p:nvPr>
            <p:ph type="ftr" sz="quarter" idx="3"/>
          </p:nvPr>
        </p:nvSpPr>
        <p:spPr bwMode="auto">
          <a:xfrm>
            <a:off x="2811463" y="5411788"/>
            <a:ext cx="26066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lgn="ctr">
              <a:defRPr sz="1200" dirty="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5897563" y="5411788"/>
            <a:ext cx="19208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lgn="r">
              <a:defRPr sz="1200">
                <a:cs typeface="+mn-cs"/>
              </a:defRPr>
            </a:lvl1pPr>
          </a:lstStyle>
          <a:p>
            <a:pPr>
              <a:defRPr/>
            </a:pPr>
            <a:fld id="{D3B8EE1F-9962-4980-B926-74FC19443FC4}" type="slidenum">
              <a:rPr lang="en-US"/>
              <a:pPr>
                <a:defRPr/>
              </a:pPr>
              <a:t>‹#›</a:t>
            </a:fld>
            <a:endParaRPr lang="en-US" dirty="0"/>
          </a:p>
        </p:txBody>
      </p:sp>
      <p:sp>
        <p:nvSpPr>
          <p:cNvPr id="1031" name="Rectangle 18"/>
          <p:cNvSpPr>
            <a:spLocks noChangeArrowheads="1"/>
          </p:cNvSpPr>
          <p:nvPr userDrawn="1"/>
        </p:nvSpPr>
        <p:spPr bwMode="auto">
          <a:xfrm>
            <a:off x="9525" y="1093788"/>
            <a:ext cx="8050213" cy="3222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nvGrpSpPr>
          <p:cNvPr id="1032" name="Group 13"/>
          <p:cNvGrpSpPr>
            <a:grpSpLocks/>
          </p:cNvGrpSpPr>
          <p:nvPr userDrawn="1"/>
        </p:nvGrpSpPr>
        <p:grpSpPr bwMode="auto">
          <a:xfrm rot="5400000">
            <a:off x="3083719" y="-1724819"/>
            <a:ext cx="234950" cy="5945188"/>
            <a:chOff x="-3" y="0"/>
            <a:chExt cx="153" cy="3745"/>
          </a:xfrm>
        </p:grpSpPr>
        <p:sp>
          <p:nvSpPr>
            <p:cNvPr id="1040" name="Rectangle 11" descr="Greenstone"/>
            <p:cNvSpPr>
              <a:spLocks noChangeArrowheads="1"/>
            </p:cNvSpPr>
            <p:nvPr userDrawn="1"/>
          </p:nvSpPr>
          <p:spPr bwMode="auto">
            <a:xfrm>
              <a:off x="-2" y="-3"/>
              <a:ext cx="152" cy="3744"/>
            </a:xfrm>
            <a:prstGeom prst="rect">
              <a:avLst/>
            </a:prstGeom>
            <a:blipFill dpi="0" rotWithShape="1">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41" name="Rectangle 12"/>
            <p:cNvSpPr>
              <a:spLocks noChangeArrowheads="1"/>
            </p:cNvSpPr>
            <p:nvPr userDrawn="1"/>
          </p:nvSpPr>
          <p:spPr bwMode="auto">
            <a:xfrm>
              <a:off x="-3" y="-2"/>
              <a:ext cx="152" cy="3744"/>
            </a:xfrm>
            <a:prstGeom prst="rect">
              <a:avLst/>
            </a:prstGeom>
            <a:solidFill>
              <a:srgbClr val="8BC5D9">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grpSp>
        <p:nvGrpSpPr>
          <p:cNvPr id="1033" name="Group 10"/>
          <p:cNvGrpSpPr>
            <a:grpSpLocks/>
          </p:cNvGrpSpPr>
          <p:nvPr userDrawn="1"/>
        </p:nvGrpSpPr>
        <p:grpSpPr bwMode="auto">
          <a:xfrm>
            <a:off x="0" y="7938"/>
            <a:ext cx="242888" cy="5945187"/>
            <a:chOff x="-3" y="0"/>
            <a:chExt cx="153" cy="3745"/>
          </a:xfrm>
        </p:grpSpPr>
        <p:sp>
          <p:nvSpPr>
            <p:cNvPr id="1038" name="Rectangle 11" descr="Greenstone"/>
            <p:cNvSpPr>
              <a:spLocks noChangeArrowheads="1"/>
            </p:cNvSpPr>
            <p:nvPr userDrawn="1"/>
          </p:nvSpPr>
          <p:spPr bwMode="auto">
            <a:xfrm>
              <a:off x="-2" y="0"/>
              <a:ext cx="152" cy="3744"/>
            </a:xfrm>
            <a:prstGeom prst="rect">
              <a:avLst/>
            </a:prstGeom>
            <a:blipFill dpi="0" rotWithShape="1">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9" name="Rectangle 12"/>
            <p:cNvSpPr>
              <a:spLocks noChangeArrowheads="1"/>
            </p:cNvSpPr>
            <p:nvPr userDrawn="1"/>
          </p:nvSpPr>
          <p:spPr bwMode="auto">
            <a:xfrm>
              <a:off x="-3" y="1"/>
              <a:ext cx="152" cy="3744"/>
            </a:xfrm>
            <a:prstGeom prst="rect">
              <a:avLst/>
            </a:prstGeom>
            <a:solidFill>
              <a:srgbClr val="8BC5D9">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sp>
        <p:nvSpPr>
          <p:cNvPr id="1034" name="Rectangle 20"/>
          <p:cNvSpPr>
            <a:spLocks noChangeArrowheads="1"/>
          </p:cNvSpPr>
          <p:nvPr userDrawn="1"/>
        </p:nvSpPr>
        <p:spPr bwMode="auto">
          <a:xfrm>
            <a:off x="9525" y="1184275"/>
            <a:ext cx="7829550" cy="106363"/>
          </a:xfrm>
          <a:prstGeom prst="rect">
            <a:avLst/>
          </a:prstGeom>
          <a:gradFill rotWithShape="1">
            <a:gsLst>
              <a:gs pos="0">
                <a:srgbClr val="18696F"/>
              </a:gs>
              <a:gs pos="100000">
                <a:schemeClr val="bg1"/>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5" name="Rectangle 21"/>
          <p:cNvSpPr>
            <a:spLocks noChangeArrowheads="1"/>
          </p:cNvSpPr>
          <p:nvPr userDrawn="1"/>
        </p:nvSpPr>
        <p:spPr bwMode="auto">
          <a:xfrm rot="-5400000">
            <a:off x="-2317750" y="3509963"/>
            <a:ext cx="4751387" cy="115888"/>
          </a:xfrm>
          <a:prstGeom prst="rect">
            <a:avLst/>
          </a:prstGeom>
          <a:gradFill rotWithShape="1">
            <a:gsLst>
              <a:gs pos="0">
                <a:schemeClr val="bg1"/>
              </a:gs>
              <a:gs pos="100000">
                <a:srgbClr val="18696F"/>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6" name="Rectangle 22"/>
          <p:cNvSpPr>
            <a:spLocks noChangeArrowheads="1"/>
          </p:cNvSpPr>
          <p:nvPr userDrawn="1"/>
        </p:nvSpPr>
        <p:spPr bwMode="auto">
          <a:xfrm rot="5400000" flipV="1">
            <a:off x="-538163" y="538163"/>
            <a:ext cx="1192213" cy="115888"/>
          </a:xfrm>
          <a:prstGeom prst="rect">
            <a:avLst/>
          </a:prstGeom>
          <a:gradFill rotWithShape="1">
            <a:gsLst>
              <a:gs pos="0">
                <a:schemeClr val="bg1"/>
              </a:gs>
              <a:gs pos="100000">
                <a:srgbClr val="18696F"/>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7" name="Text Box 10"/>
          <p:cNvSpPr txBox="1">
            <a:spLocks noChangeArrowheads="1"/>
          </p:cNvSpPr>
          <p:nvPr userDrawn="1"/>
        </p:nvSpPr>
        <p:spPr bwMode="auto">
          <a:xfrm>
            <a:off x="7754112" y="5550408"/>
            <a:ext cx="5326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2400">
                <a:solidFill>
                  <a:schemeClr val="tx1"/>
                </a:solidFill>
                <a:latin typeface="Times New Roman" pitchFamily="18" charset="0"/>
              </a:defRPr>
            </a:lvl1pPr>
            <a:lvl2pPr marL="37931725" indent="-37474525" defTabSz="45720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marL="457200" eaLnBrk="0" fontAlgn="base" hangingPunct="0">
              <a:spcBef>
                <a:spcPct val="20000"/>
              </a:spcBef>
              <a:spcAft>
                <a:spcPct val="0"/>
              </a:spcAft>
              <a:defRPr sz="2400">
                <a:solidFill>
                  <a:schemeClr val="tx1"/>
                </a:solidFill>
                <a:latin typeface="Times New Roman" pitchFamily="18" charset="0"/>
              </a:defRPr>
            </a:lvl6pPr>
            <a:lvl7pPr marL="914400" eaLnBrk="0" fontAlgn="base" hangingPunct="0">
              <a:spcBef>
                <a:spcPct val="20000"/>
              </a:spcBef>
              <a:spcAft>
                <a:spcPct val="0"/>
              </a:spcAft>
              <a:defRPr sz="2400">
                <a:solidFill>
                  <a:schemeClr val="tx1"/>
                </a:solidFill>
                <a:latin typeface="Times New Roman" pitchFamily="18" charset="0"/>
              </a:defRPr>
            </a:lvl7pPr>
            <a:lvl8pPr marL="1371600" eaLnBrk="0" fontAlgn="base" hangingPunct="0">
              <a:spcBef>
                <a:spcPct val="20000"/>
              </a:spcBef>
              <a:spcAft>
                <a:spcPct val="0"/>
              </a:spcAft>
              <a:defRPr sz="2400">
                <a:solidFill>
                  <a:schemeClr val="tx1"/>
                </a:solidFill>
                <a:latin typeface="Times New Roman" pitchFamily="18" charset="0"/>
              </a:defRPr>
            </a:lvl8pPr>
            <a:lvl9pPr marL="1828800" eaLnBrk="0" fontAlgn="base" hangingPunct="0">
              <a:spcBef>
                <a:spcPct val="20000"/>
              </a:spcBef>
              <a:spcAft>
                <a:spcPct val="0"/>
              </a:spcAft>
              <a:defRPr sz="2400">
                <a:solidFill>
                  <a:schemeClr val="tx1"/>
                </a:solidFill>
                <a:latin typeface="Times New Roman" pitchFamily="18" charset="0"/>
              </a:defRPr>
            </a:lvl9pPr>
          </a:lstStyle>
          <a:p>
            <a:pPr eaLnBrk="1" hangingPunct="1">
              <a:spcBef>
                <a:spcPct val="0"/>
              </a:spcBef>
              <a:buClrTx/>
              <a:buSzTx/>
              <a:buFontTx/>
              <a:buNone/>
              <a:defRPr/>
            </a:pPr>
            <a:r>
              <a:rPr lang="en-US" altLang="en-US" sz="1000" dirty="0" smtClean="0">
                <a:ea typeface="ＭＳ Ｐゴシック" charset="-128"/>
                <a:cs typeface="+mn-cs"/>
              </a:rPr>
              <a:t>15-</a:t>
            </a:r>
            <a:fld id="{5560A321-65DA-4238-81FB-E663FC86FCEF}" type="slidenum">
              <a:rPr lang="en-US" altLang="en-US" sz="1000" smtClean="0">
                <a:ea typeface="ＭＳ Ｐゴシック" charset="-128"/>
                <a:cs typeface="+mn-cs"/>
              </a:rPr>
              <a:pPr eaLnBrk="1" hangingPunct="1">
                <a:spcBef>
                  <a:spcPct val="0"/>
                </a:spcBef>
                <a:buClrTx/>
                <a:buSzTx/>
                <a:buFontTx/>
                <a:buNone/>
                <a:defRPr/>
              </a:pPr>
              <a:t>‹#›</a:t>
            </a:fld>
            <a:endParaRPr lang="en-US" altLang="en-US" sz="1000" dirty="0" smtClean="0">
              <a:ea typeface="ＭＳ Ｐゴシック" charset="-128"/>
              <a:cs typeface="+mn-cs"/>
            </a:endParaRPr>
          </a:p>
        </p:txBody>
      </p:sp>
      <p:sp>
        <p:nvSpPr>
          <p:cNvPr id="18" name="Rectangle 5"/>
          <p:cNvSpPr txBox="1">
            <a:spLocks noChangeArrowheads="1"/>
          </p:cNvSpPr>
          <p:nvPr userDrawn="1"/>
        </p:nvSpPr>
        <p:spPr bwMode="auto">
          <a:xfrm>
            <a:off x="195200" y="5731279"/>
            <a:ext cx="7966695" cy="20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defPPr>
              <a:defRPr lang="en-US"/>
            </a:defPPr>
            <a:lvl1pPr algn="ctr" rtl="0" fontAlgn="base">
              <a:spcBef>
                <a:spcPct val="20000"/>
              </a:spcBef>
              <a:spcAft>
                <a:spcPct val="0"/>
              </a:spcAft>
              <a:buClr>
                <a:schemeClr val="hlink"/>
              </a:buClr>
              <a:buSzPct val="70000"/>
              <a:buFont typeface="Wingdings" pitchFamily="2" charset="2"/>
              <a:defRPr sz="800" kern="1200" dirty="0">
                <a:solidFill>
                  <a:srgbClr val="000000"/>
                </a:solidFill>
                <a:latin typeface="Times New Roman" pitchFamily="18" charset="0"/>
                <a:ea typeface="+mn-ea"/>
                <a:cs typeface="+mn-cs"/>
              </a:defRPr>
            </a:lvl1pPr>
            <a:lvl2pPr marL="4572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2pPr>
            <a:lvl3pPr marL="9144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3pPr>
            <a:lvl4pPr marL="13716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4pPr>
            <a:lvl5pPr marL="18288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900" b="0" i="1" dirty="0" smtClean="0">
                <a:solidFill>
                  <a:schemeClr val="tx1"/>
                </a:solidFill>
                <a:latin typeface="Arial"/>
              </a:rPr>
              <a:t>Copyright © 2019 </a:t>
            </a:r>
            <a:r>
              <a:rPr lang="en-US" sz="900" b="0" i="1" dirty="0" smtClean="0">
                <a:solidFill>
                  <a:schemeClr val="tx1"/>
                </a:solidFill>
                <a:latin typeface="Arial"/>
              </a:rPr>
              <a:t>McGraw</a:t>
            </a:r>
            <a:r>
              <a:rPr lang="en-US" sz="900" b="0" i="1" dirty="0" smtClean="0">
                <a:solidFill>
                  <a:schemeClr val="tx1"/>
                </a:solidFill>
                <a:latin typeface="Arial"/>
              </a:rPr>
              <a:t>-Hill Education. All rights reserved. No reproduction or distribution without the prior written consent of McGraw-Hill Education.</a:t>
            </a:r>
          </a:p>
          <a:p>
            <a:pPr>
              <a:defRPr/>
            </a:pPr>
            <a:endParaRPr lang="en-US" dirty="0"/>
          </a:p>
        </p:txBody>
      </p:sp>
    </p:spTree>
    <p:extLst>
      <p:ext uri="{BB962C8B-B14F-4D97-AF65-F5344CB8AC3E}">
        <p14:creationId xmlns:p14="http://schemas.microsoft.com/office/powerpoint/2010/main" val="67071021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iming>
    <p:tnLst>
      <p:par>
        <p:cTn xmlns:p14="http://schemas.microsoft.com/office/powerpoint/2010/main" id="1" dur="indefinite" restart="never" nodeType="tmRoot"/>
      </p:par>
    </p:tnLst>
  </p:timing>
  <p:hf sldNum="0" hdr="0" ftr="0" dt="0"/>
  <p:txStyles>
    <p:title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Arial" charset="0"/>
          <a:cs typeface="Arial" charset="0"/>
        </a:defRPr>
      </a:lvl2pPr>
      <a:lvl3pPr algn="ctr" rtl="0" eaLnBrk="0" fontAlgn="base" hangingPunct="0">
        <a:spcBef>
          <a:spcPct val="0"/>
        </a:spcBef>
        <a:spcAft>
          <a:spcPct val="0"/>
        </a:spcAft>
        <a:defRPr sz="3900">
          <a:solidFill>
            <a:schemeClr val="tx2"/>
          </a:solidFill>
          <a:latin typeface="Arial" charset="0"/>
          <a:cs typeface="Arial" charset="0"/>
        </a:defRPr>
      </a:lvl3pPr>
      <a:lvl4pPr algn="ctr" rtl="0" eaLnBrk="0" fontAlgn="base" hangingPunct="0">
        <a:spcBef>
          <a:spcPct val="0"/>
        </a:spcBef>
        <a:spcAft>
          <a:spcPct val="0"/>
        </a:spcAft>
        <a:defRPr sz="3900">
          <a:solidFill>
            <a:schemeClr val="tx2"/>
          </a:solidFill>
          <a:latin typeface="Arial" charset="0"/>
          <a:cs typeface="Arial" charset="0"/>
        </a:defRPr>
      </a:lvl4pPr>
      <a:lvl5pPr algn="ctr" rtl="0" eaLnBrk="0" fontAlgn="base" hangingPunct="0">
        <a:spcBef>
          <a:spcPct val="0"/>
        </a:spcBef>
        <a:spcAft>
          <a:spcPct val="0"/>
        </a:spcAft>
        <a:defRPr sz="3900">
          <a:solidFill>
            <a:schemeClr val="tx2"/>
          </a:solidFill>
          <a:latin typeface="Arial" charset="0"/>
          <a:cs typeface="Arial" charset="0"/>
        </a:defRPr>
      </a:lvl5pPr>
      <a:lvl6pPr marL="404942" algn="ctr" rtl="0" eaLnBrk="1" fontAlgn="base" hangingPunct="1">
        <a:spcBef>
          <a:spcPct val="0"/>
        </a:spcBef>
        <a:spcAft>
          <a:spcPct val="0"/>
        </a:spcAft>
        <a:defRPr sz="3900">
          <a:solidFill>
            <a:schemeClr val="tx2"/>
          </a:solidFill>
          <a:latin typeface="Arial" charset="0"/>
          <a:cs typeface="Arial" charset="0"/>
        </a:defRPr>
      </a:lvl6pPr>
      <a:lvl7pPr marL="809884" algn="ctr" rtl="0" eaLnBrk="1" fontAlgn="base" hangingPunct="1">
        <a:spcBef>
          <a:spcPct val="0"/>
        </a:spcBef>
        <a:spcAft>
          <a:spcPct val="0"/>
        </a:spcAft>
        <a:defRPr sz="3900">
          <a:solidFill>
            <a:schemeClr val="tx2"/>
          </a:solidFill>
          <a:latin typeface="Arial" charset="0"/>
          <a:cs typeface="Arial" charset="0"/>
        </a:defRPr>
      </a:lvl7pPr>
      <a:lvl8pPr marL="1214826" algn="ctr" rtl="0" eaLnBrk="1" fontAlgn="base" hangingPunct="1">
        <a:spcBef>
          <a:spcPct val="0"/>
        </a:spcBef>
        <a:spcAft>
          <a:spcPct val="0"/>
        </a:spcAft>
        <a:defRPr sz="3900">
          <a:solidFill>
            <a:schemeClr val="tx2"/>
          </a:solidFill>
          <a:latin typeface="Arial" charset="0"/>
          <a:cs typeface="Arial" charset="0"/>
        </a:defRPr>
      </a:lvl8pPr>
      <a:lvl9pPr marL="1619768" algn="ctr" rtl="0" eaLnBrk="1" fontAlgn="base" hangingPunct="1">
        <a:spcBef>
          <a:spcPct val="0"/>
        </a:spcBef>
        <a:spcAft>
          <a:spcPct val="0"/>
        </a:spcAft>
        <a:defRPr sz="3900">
          <a:solidFill>
            <a:schemeClr val="tx2"/>
          </a:solidFill>
          <a:latin typeface="Arial" charset="0"/>
          <a:cs typeface="Arial" charset="0"/>
        </a:defRPr>
      </a:lvl9pPr>
    </p:titleStyle>
    <p:bodyStyle>
      <a:lvl1pPr marL="303213" indent="-303213" algn="l" rtl="0" eaLnBrk="0" fontAlgn="base" hangingPunct="0">
        <a:spcBef>
          <a:spcPct val="20000"/>
        </a:spcBef>
        <a:spcAft>
          <a:spcPct val="0"/>
        </a:spcAft>
        <a:buChar char="•"/>
        <a:defRPr sz="2800">
          <a:solidFill>
            <a:schemeClr val="tx1"/>
          </a:solidFill>
          <a:latin typeface="+mn-lt"/>
          <a:ea typeface="+mn-ea"/>
          <a:cs typeface="+mn-cs"/>
        </a:defRPr>
      </a:lvl1pPr>
      <a:lvl2pPr marL="657225" indent="-252413" algn="l" rtl="0" eaLnBrk="0" fontAlgn="base" hangingPunct="0">
        <a:spcBef>
          <a:spcPct val="20000"/>
        </a:spcBef>
        <a:spcAft>
          <a:spcPct val="0"/>
        </a:spcAft>
        <a:buChar char="–"/>
        <a:defRPr sz="2500">
          <a:solidFill>
            <a:schemeClr val="tx1"/>
          </a:solidFill>
          <a:latin typeface="+mn-lt"/>
          <a:cs typeface="+mn-cs"/>
        </a:defRPr>
      </a:lvl2pPr>
      <a:lvl3pPr marL="1011238" indent="-201613" algn="l" rtl="0" eaLnBrk="0" fontAlgn="base" hangingPunct="0">
        <a:spcBef>
          <a:spcPct val="20000"/>
        </a:spcBef>
        <a:spcAft>
          <a:spcPct val="0"/>
        </a:spcAft>
        <a:buChar char="•"/>
        <a:defRPr sz="2100">
          <a:solidFill>
            <a:schemeClr val="tx1"/>
          </a:solidFill>
          <a:latin typeface="+mn-lt"/>
          <a:cs typeface="+mn-cs"/>
        </a:defRPr>
      </a:lvl3pPr>
      <a:lvl4pPr marL="1416050" indent="-201613" algn="l" rtl="0" eaLnBrk="0" fontAlgn="base" hangingPunct="0">
        <a:spcBef>
          <a:spcPct val="20000"/>
        </a:spcBef>
        <a:spcAft>
          <a:spcPct val="0"/>
        </a:spcAft>
        <a:buChar char="–"/>
        <a:defRPr>
          <a:solidFill>
            <a:schemeClr val="tx1"/>
          </a:solidFill>
          <a:latin typeface="+mn-lt"/>
          <a:cs typeface="+mn-cs"/>
        </a:defRPr>
      </a:lvl4pPr>
      <a:lvl5pPr marL="1820863" indent="-201613" algn="l" rtl="0" eaLnBrk="0" fontAlgn="base" hangingPunct="0">
        <a:spcBef>
          <a:spcPct val="20000"/>
        </a:spcBef>
        <a:spcAft>
          <a:spcPct val="0"/>
        </a:spcAft>
        <a:buChar char="»"/>
        <a:defRPr>
          <a:solidFill>
            <a:schemeClr val="tx1"/>
          </a:solidFill>
          <a:latin typeface="+mn-lt"/>
          <a:cs typeface="+mn-cs"/>
        </a:defRPr>
      </a:lvl5pPr>
      <a:lvl6pPr marL="2227181" indent="-202471" algn="l" rtl="0" eaLnBrk="1" fontAlgn="base" hangingPunct="1">
        <a:spcBef>
          <a:spcPct val="20000"/>
        </a:spcBef>
        <a:spcAft>
          <a:spcPct val="0"/>
        </a:spcAft>
        <a:buChar char="»"/>
        <a:defRPr sz="1800">
          <a:solidFill>
            <a:schemeClr val="tx1"/>
          </a:solidFill>
          <a:latin typeface="+mn-lt"/>
          <a:cs typeface="+mn-cs"/>
        </a:defRPr>
      </a:lvl6pPr>
      <a:lvl7pPr marL="2632123" indent="-202471" algn="l" rtl="0" eaLnBrk="1" fontAlgn="base" hangingPunct="1">
        <a:spcBef>
          <a:spcPct val="20000"/>
        </a:spcBef>
        <a:spcAft>
          <a:spcPct val="0"/>
        </a:spcAft>
        <a:buChar char="»"/>
        <a:defRPr sz="1800">
          <a:solidFill>
            <a:schemeClr val="tx1"/>
          </a:solidFill>
          <a:latin typeface="+mn-lt"/>
          <a:cs typeface="+mn-cs"/>
        </a:defRPr>
      </a:lvl7pPr>
      <a:lvl8pPr marL="3037065" indent="-202471" algn="l" rtl="0" eaLnBrk="1" fontAlgn="base" hangingPunct="1">
        <a:spcBef>
          <a:spcPct val="20000"/>
        </a:spcBef>
        <a:spcAft>
          <a:spcPct val="0"/>
        </a:spcAft>
        <a:buChar char="»"/>
        <a:defRPr sz="1800">
          <a:solidFill>
            <a:schemeClr val="tx1"/>
          </a:solidFill>
          <a:latin typeface="+mn-lt"/>
          <a:cs typeface="+mn-cs"/>
        </a:defRPr>
      </a:lvl8pPr>
      <a:lvl9pPr marL="3442007" indent="-202471" algn="l" rtl="0" eaLnBrk="1" fontAlgn="base" hangingPunct="1">
        <a:spcBef>
          <a:spcPct val="20000"/>
        </a:spcBef>
        <a:spcAft>
          <a:spcPct val="0"/>
        </a:spcAft>
        <a:buChar char="»"/>
        <a:defRPr sz="1800">
          <a:solidFill>
            <a:schemeClr val="tx1"/>
          </a:solidFill>
          <a:latin typeface="+mn-lt"/>
          <a:cs typeface="+mn-cs"/>
        </a:defRPr>
      </a:lvl9pPr>
    </p:bodyStyle>
    <p:otherStyle>
      <a:defPPr>
        <a:defRPr lang="en-US"/>
      </a:defPPr>
      <a:lvl1pPr marL="0" algn="l" defTabSz="809884" rtl="0" eaLnBrk="1" latinLnBrk="0" hangingPunct="1">
        <a:defRPr sz="1600" kern="1200">
          <a:solidFill>
            <a:schemeClr val="tx1"/>
          </a:solidFill>
          <a:latin typeface="+mn-lt"/>
          <a:ea typeface="+mn-ea"/>
          <a:cs typeface="+mn-cs"/>
        </a:defRPr>
      </a:lvl1pPr>
      <a:lvl2pPr marL="404942" algn="l" defTabSz="809884" rtl="0" eaLnBrk="1" latinLnBrk="0" hangingPunct="1">
        <a:defRPr sz="1600" kern="1200">
          <a:solidFill>
            <a:schemeClr val="tx1"/>
          </a:solidFill>
          <a:latin typeface="+mn-lt"/>
          <a:ea typeface="+mn-ea"/>
          <a:cs typeface="+mn-cs"/>
        </a:defRPr>
      </a:lvl2pPr>
      <a:lvl3pPr marL="809884" algn="l" defTabSz="809884" rtl="0" eaLnBrk="1" latinLnBrk="0" hangingPunct="1">
        <a:defRPr sz="1600" kern="1200">
          <a:solidFill>
            <a:schemeClr val="tx1"/>
          </a:solidFill>
          <a:latin typeface="+mn-lt"/>
          <a:ea typeface="+mn-ea"/>
          <a:cs typeface="+mn-cs"/>
        </a:defRPr>
      </a:lvl3pPr>
      <a:lvl4pPr marL="1214826" algn="l" defTabSz="809884" rtl="0" eaLnBrk="1" latinLnBrk="0" hangingPunct="1">
        <a:defRPr sz="1600" kern="1200">
          <a:solidFill>
            <a:schemeClr val="tx1"/>
          </a:solidFill>
          <a:latin typeface="+mn-lt"/>
          <a:ea typeface="+mn-ea"/>
          <a:cs typeface="+mn-cs"/>
        </a:defRPr>
      </a:lvl4pPr>
      <a:lvl5pPr marL="1619768" algn="l" defTabSz="809884" rtl="0" eaLnBrk="1" latinLnBrk="0" hangingPunct="1">
        <a:defRPr sz="1600" kern="1200">
          <a:solidFill>
            <a:schemeClr val="tx1"/>
          </a:solidFill>
          <a:latin typeface="+mn-lt"/>
          <a:ea typeface="+mn-ea"/>
          <a:cs typeface="+mn-cs"/>
        </a:defRPr>
      </a:lvl5pPr>
      <a:lvl6pPr marL="2024710" algn="l" defTabSz="809884" rtl="0" eaLnBrk="1" latinLnBrk="0" hangingPunct="1">
        <a:defRPr sz="1600" kern="1200">
          <a:solidFill>
            <a:schemeClr val="tx1"/>
          </a:solidFill>
          <a:latin typeface="+mn-lt"/>
          <a:ea typeface="+mn-ea"/>
          <a:cs typeface="+mn-cs"/>
        </a:defRPr>
      </a:lvl6pPr>
      <a:lvl7pPr marL="2429652" algn="l" defTabSz="809884" rtl="0" eaLnBrk="1" latinLnBrk="0" hangingPunct="1">
        <a:defRPr sz="1600" kern="1200">
          <a:solidFill>
            <a:schemeClr val="tx1"/>
          </a:solidFill>
          <a:latin typeface="+mn-lt"/>
          <a:ea typeface="+mn-ea"/>
          <a:cs typeface="+mn-cs"/>
        </a:defRPr>
      </a:lvl7pPr>
      <a:lvl8pPr marL="2834594" algn="l" defTabSz="809884" rtl="0" eaLnBrk="1" latinLnBrk="0" hangingPunct="1">
        <a:defRPr sz="1600" kern="1200">
          <a:solidFill>
            <a:schemeClr val="tx1"/>
          </a:solidFill>
          <a:latin typeface="+mn-lt"/>
          <a:ea typeface="+mn-ea"/>
          <a:cs typeface="+mn-cs"/>
        </a:defRPr>
      </a:lvl8pPr>
      <a:lvl9pPr marL="3239536" algn="l" defTabSz="809884"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163" y="238125"/>
            <a:ext cx="7407275"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1163" y="1387475"/>
            <a:ext cx="7407275" cy="3921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163" y="5508625"/>
            <a:ext cx="1920875" cy="315913"/>
          </a:xfrm>
          <a:prstGeom prst="rect">
            <a:avLst/>
          </a:prstGeom>
        </p:spPr>
        <p:txBody>
          <a:bodyPr vert="horz" lIns="91440" tIns="45720" rIns="91440" bIns="45720" rtlCol="0" anchor="ctr"/>
          <a:lstStyle>
            <a:lvl1pPr algn="l">
              <a:defRPr sz="1200">
                <a:solidFill>
                  <a:schemeClr val="tx1">
                    <a:tint val="75000"/>
                  </a:schemeClr>
                </a:solidFill>
              </a:defRPr>
            </a:lvl1pPr>
          </a:lstStyle>
          <a:p>
            <a:fld id="{19975ACA-4422-402B-9F46-BDA20C443EFA}" type="datetimeFigureOut">
              <a:rPr lang="en-US" smtClean="0"/>
              <a:t>1/8/18</a:t>
            </a:fld>
            <a:endParaRPr lang="en-US" dirty="0"/>
          </a:p>
        </p:txBody>
      </p:sp>
      <p:sp>
        <p:nvSpPr>
          <p:cNvPr id="5" name="Footer Placeholder 4"/>
          <p:cNvSpPr>
            <a:spLocks noGrp="1"/>
          </p:cNvSpPr>
          <p:nvPr>
            <p:ph type="ftr" sz="quarter" idx="3"/>
          </p:nvPr>
        </p:nvSpPr>
        <p:spPr>
          <a:xfrm>
            <a:off x="2811463" y="5508625"/>
            <a:ext cx="2606675" cy="31591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897563" y="5508625"/>
            <a:ext cx="1920875" cy="315913"/>
          </a:xfrm>
          <a:prstGeom prst="rect">
            <a:avLst/>
          </a:prstGeom>
        </p:spPr>
        <p:txBody>
          <a:bodyPr vert="horz" lIns="91440" tIns="45720" rIns="91440" bIns="45720" rtlCol="0" anchor="ctr"/>
          <a:lstStyle>
            <a:lvl1pPr algn="r">
              <a:defRPr sz="1200">
                <a:solidFill>
                  <a:schemeClr val="tx1">
                    <a:tint val="75000"/>
                  </a:schemeClr>
                </a:solidFill>
              </a:defRPr>
            </a:lvl1pPr>
          </a:lstStyle>
          <a:p>
            <a:fld id="{DB3FC7F0-52EB-40A6-A67E-520F70F40661}" type="slidenum">
              <a:rPr lang="en-US" smtClean="0"/>
              <a:t>‹#›</a:t>
            </a:fld>
            <a:endParaRPr lang="en-US" dirty="0"/>
          </a:p>
        </p:txBody>
      </p:sp>
    </p:spTree>
    <p:extLst>
      <p:ext uri="{BB962C8B-B14F-4D97-AF65-F5344CB8AC3E}">
        <p14:creationId xmlns:p14="http://schemas.microsoft.com/office/powerpoint/2010/main" val="87112471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diagramData" Target="../diagrams/data6.xml"/><Relationship Id="rId8" Type="http://schemas.openxmlformats.org/officeDocument/2006/relationships/diagramLayout" Target="../diagrams/layout6.xml"/><Relationship Id="rId9" Type="http://schemas.openxmlformats.org/officeDocument/2006/relationships/diagramQuickStyle" Target="../diagrams/quickStyle6.xml"/><Relationship Id="rId10" Type="http://schemas.openxmlformats.org/officeDocument/2006/relationships/diagramColors" Target="../diagrams/colors6.xml"/><Relationship Id="rId11" Type="http://schemas.microsoft.com/office/2007/relationships/diagramDrawing" Target="../diagrams/drawing6.xml"/><Relationship Id="rId1" Type="http://schemas.openxmlformats.org/officeDocument/2006/relationships/slideLayout" Target="../slideLayouts/slideLayout6.xml"/><Relationship Id="rId2"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6.xml"/><Relationship Id="rId2"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6.xml"/><Relationship Id="rId2" Type="http://schemas.openxmlformats.org/officeDocument/2006/relationships/diagramData" Target="../diagrams/data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6.xml"/><Relationship Id="rId2" Type="http://schemas.openxmlformats.org/officeDocument/2006/relationships/diagramData" Target="../diagrams/data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6.xml"/><Relationship Id="rId2" Type="http://schemas.openxmlformats.org/officeDocument/2006/relationships/diagramData" Target="../diagrams/data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6.xml"/><Relationship Id="rId2" Type="http://schemas.openxmlformats.org/officeDocument/2006/relationships/diagramData" Target="../diagrams/data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6.xml"/><Relationship Id="rId2" Type="http://schemas.openxmlformats.org/officeDocument/2006/relationships/diagramData" Target="../diagrams/data1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6.xml"/><Relationship Id="rId2" Type="http://schemas.openxmlformats.org/officeDocument/2006/relationships/diagramData" Target="../diagrams/data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60494" y="2155991"/>
            <a:ext cx="902331" cy="492443"/>
          </a:xfrm>
          <a:prstGeom prst="rect">
            <a:avLst/>
          </a:prstGeom>
          <a:noFill/>
        </p:spPr>
        <p:txBody>
          <a:bodyPr wrap="square" rtlCol="0">
            <a:spAutoFit/>
          </a:bodyPr>
          <a:lstStyle/>
          <a:p>
            <a:r>
              <a:rPr lang="en-US" sz="2600" b="1" dirty="0" smtClean="0">
                <a:solidFill>
                  <a:schemeClr val="accent2">
                    <a:lumMod val="75000"/>
                  </a:schemeClr>
                </a:solidFill>
                <a:latin typeface="Arial"/>
                <a:cs typeface="Arial"/>
              </a:rPr>
              <a:t>18/e</a:t>
            </a:r>
            <a:endParaRPr lang="en-US" sz="2600" b="1" dirty="0">
              <a:solidFill>
                <a:schemeClr val="accent2">
                  <a:lumMod val="75000"/>
                </a:schemeClr>
              </a:solidFill>
              <a:latin typeface="Arial"/>
              <a:cs typeface="Arial"/>
            </a:endParaRPr>
          </a:p>
        </p:txBody>
      </p:sp>
      <p:sp>
        <p:nvSpPr>
          <p:cNvPr id="10" name="Footer Placeholder 1"/>
          <p:cNvSpPr>
            <a:spLocks noGrp="1"/>
          </p:cNvSpPr>
          <p:nvPr>
            <p:ph type="ftr" sz="quarter" idx="11"/>
          </p:nvPr>
        </p:nvSpPr>
        <p:spPr>
          <a:xfrm>
            <a:off x="186771" y="5433833"/>
            <a:ext cx="7800536" cy="509767"/>
          </a:xfrm>
        </p:spPr>
        <p:txBody>
          <a:bodyPr/>
          <a:lstStyle/>
          <a:p>
            <a:pPr>
              <a:defRPr/>
            </a:pPr>
            <a:r>
              <a:rPr lang="en-US" dirty="0" smtClean="0">
                <a:solidFill>
                  <a:schemeClr val="bg1"/>
                </a:solidFill>
                <a:latin typeface="Arial"/>
                <a:cs typeface="Arial"/>
              </a:rPr>
              <a:t>Copyright © </a:t>
            </a:r>
            <a:r>
              <a:rPr lang="en-US" dirty="0" smtClean="0">
                <a:solidFill>
                  <a:schemeClr val="bg1"/>
                </a:solidFill>
                <a:latin typeface="Arial"/>
                <a:cs typeface="Arial"/>
              </a:rPr>
              <a:t>2019 </a:t>
            </a:r>
            <a:r>
              <a:rPr lang="en-US" dirty="0" smtClean="0">
                <a:solidFill>
                  <a:schemeClr val="bg1"/>
                </a:solidFill>
                <a:latin typeface="Arial"/>
                <a:cs typeface="Arial"/>
              </a:rPr>
              <a:t>McGraw-Hill Education</a:t>
            </a:r>
            <a:r>
              <a:rPr lang="en-US" dirty="0" smtClean="0">
                <a:solidFill>
                  <a:schemeClr val="bg1"/>
                </a:solidFill>
                <a:latin typeface="Arial"/>
                <a:cs typeface="Arial"/>
              </a:rPr>
              <a:t>. </a:t>
            </a:r>
            <a:r>
              <a:rPr lang="en-US" dirty="0" smtClean="0">
                <a:solidFill>
                  <a:schemeClr val="bg1"/>
                </a:solidFill>
                <a:latin typeface="Arial"/>
                <a:cs typeface="Arial"/>
              </a:rPr>
              <a:t>All rights reserved. No reproduction or distribution without the prior written consent of McGraw-Hill Education.</a:t>
            </a:r>
            <a:endParaRPr lang="en-US" dirty="0">
              <a:solidFill>
                <a:schemeClr val="bg1"/>
              </a:solidFill>
              <a:latin typeface="Arial"/>
              <a:cs typeface="Arial"/>
            </a:endParaRPr>
          </a:p>
        </p:txBody>
      </p:sp>
    </p:spTree>
    <p:extLst>
      <p:ext uri="{BB962C8B-B14F-4D97-AF65-F5344CB8AC3E}">
        <p14:creationId xmlns:p14="http://schemas.microsoft.com/office/powerpoint/2010/main" val="25453584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Loan Assets</a:t>
            </a:r>
          </a:p>
        </p:txBody>
      </p:sp>
      <p:graphicFrame>
        <p:nvGraphicFramePr>
          <p:cNvPr id="3" name="Table 2"/>
          <p:cNvGraphicFramePr>
            <a:graphicFrameLocks noGrp="1"/>
          </p:cNvGraphicFramePr>
          <p:nvPr>
            <p:extLst>
              <p:ext uri="{D42A27DB-BD31-4B8C-83A1-F6EECF244321}">
                <p14:modId xmlns:p14="http://schemas.microsoft.com/office/powerpoint/2010/main" val="3948023974"/>
              </p:ext>
            </p:extLst>
          </p:nvPr>
        </p:nvGraphicFramePr>
        <p:xfrm>
          <a:off x="447675" y="1797050"/>
          <a:ext cx="7296150" cy="2560320"/>
        </p:xfrm>
        <a:graphic>
          <a:graphicData uri="http://schemas.openxmlformats.org/drawingml/2006/table">
            <a:tbl>
              <a:tblPr firstRow="1" bandRow="1">
                <a:tableStyleId>{00A15C55-8517-42AA-B614-E9B94910E393}</a:tableStyleId>
              </a:tblPr>
              <a:tblGrid>
                <a:gridCol w="2432050">
                  <a:extLst>
                    <a:ext uri="{9D8B030D-6E8A-4147-A177-3AD203B41FA5}">
                      <a16:colId xmlns:a16="http://schemas.microsoft.com/office/drawing/2014/main" xmlns="" val="20000"/>
                    </a:ext>
                  </a:extLst>
                </a:gridCol>
                <a:gridCol w="2432050">
                  <a:extLst>
                    <a:ext uri="{9D8B030D-6E8A-4147-A177-3AD203B41FA5}">
                      <a16:colId xmlns:a16="http://schemas.microsoft.com/office/drawing/2014/main" xmlns="" val="20001"/>
                    </a:ext>
                  </a:extLst>
                </a:gridCol>
                <a:gridCol w="2432050">
                  <a:extLst>
                    <a:ext uri="{9D8B030D-6E8A-4147-A177-3AD203B41FA5}">
                      <a16:colId xmlns:a16="http://schemas.microsoft.com/office/drawing/2014/main" xmlns="" val="20002"/>
                    </a:ext>
                  </a:extLst>
                </a:gridCol>
              </a:tblGrid>
              <a:tr h="0">
                <a:tc>
                  <a:txBody>
                    <a:bodyPr/>
                    <a:lstStyle/>
                    <a:p>
                      <a:endParaRPr lang="en-US" dirty="0"/>
                    </a:p>
                  </a:txBody>
                  <a:tcPr/>
                </a:tc>
                <a:tc>
                  <a:txBody>
                    <a:bodyPr/>
                    <a:lstStyle/>
                    <a:p>
                      <a:pPr algn="ctr"/>
                      <a:r>
                        <a:rPr lang="en-US" dirty="0"/>
                        <a:t>Public</a:t>
                      </a:r>
                    </a:p>
                  </a:txBody>
                  <a:tcPr/>
                </a:tc>
                <a:tc>
                  <a:txBody>
                    <a:bodyPr/>
                    <a:lstStyle/>
                    <a:p>
                      <a:pPr algn="ctr"/>
                      <a:r>
                        <a:rPr lang="en-US" dirty="0"/>
                        <a:t>Private</a:t>
                      </a:r>
                    </a:p>
                  </a:txBody>
                  <a:tcPr/>
                </a:tc>
                <a:extLst>
                  <a:ext uri="{0D108BD9-81ED-4DB2-BD59-A6C34878D82A}">
                    <a16:rowId xmlns:a16="http://schemas.microsoft.com/office/drawing/2014/main" xmlns="" val="10000"/>
                  </a:ext>
                </a:extLst>
              </a:tr>
              <a:tr h="370840">
                <a:tc>
                  <a:txBody>
                    <a:bodyPr/>
                    <a:lstStyle/>
                    <a:p>
                      <a:r>
                        <a:rPr lang="en-US" dirty="0"/>
                        <a:t>Cash contribution to be used for student loans</a:t>
                      </a:r>
                    </a:p>
                  </a:txBody>
                  <a:tcPr/>
                </a:tc>
                <a:tc>
                  <a:txBody>
                    <a:bodyPr/>
                    <a:lstStyle/>
                    <a:p>
                      <a:r>
                        <a:rPr lang="en-US" dirty="0"/>
                        <a:t>Restricted net position</a:t>
                      </a:r>
                    </a:p>
                  </a:txBody>
                  <a:tcPr/>
                </a:tc>
                <a:tc>
                  <a:txBody>
                    <a:bodyPr/>
                    <a:lstStyle/>
                    <a:p>
                      <a:r>
                        <a:rPr lang="en-US" dirty="0"/>
                        <a:t>Net assets with donor restrictions</a:t>
                      </a:r>
                    </a:p>
                  </a:txBody>
                  <a:tcPr/>
                </a:tc>
                <a:extLst>
                  <a:ext uri="{0D108BD9-81ED-4DB2-BD59-A6C34878D82A}">
                    <a16:rowId xmlns:a16="http://schemas.microsoft.com/office/drawing/2014/main" xmlns="" val="10001"/>
                  </a:ext>
                </a:extLst>
              </a:tr>
              <a:tr h="370840">
                <a:tc>
                  <a:txBody>
                    <a:bodyPr/>
                    <a:lstStyle/>
                    <a:p>
                      <a:r>
                        <a:rPr lang="en-US" dirty="0"/>
                        <a:t>Board designates cash for loans to students</a:t>
                      </a:r>
                    </a:p>
                  </a:txBody>
                  <a:tcPr/>
                </a:tc>
                <a:tc>
                  <a:txBody>
                    <a:bodyPr/>
                    <a:lstStyle/>
                    <a:p>
                      <a:r>
                        <a:rPr lang="en-US" dirty="0"/>
                        <a:t>Unrestricted, designated</a:t>
                      </a:r>
                      <a:r>
                        <a:rPr lang="en-US" baseline="0" dirty="0"/>
                        <a:t> net position</a:t>
                      </a:r>
                      <a:endParaRPr lang="en-US" dirty="0"/>
                    </a:p>
                  </a:txBody>
                  <a:tcPr/>
                </a:tc>
                <a:tc>
                  <a:txBody>
                    <a:bodyPr/>
                    <a:lstStyle/>
                    <a:p>
                      <a:r>
                        <a:rPr lang="en-US" baseline="0" dirty="0"/>
                        <a:t>Designated net assets without donor restrictions</a:t>
                      </a:r>
                      <a:endParaRPr lang="en-US" dirty="0"/>
                    </a:p>
                  </a:txBody>
                  <a:tcPr/>
                </a:tc>
                <a:extLst>
                  <a:ext uri="{0D108BD9-81ED-4DB2-BD59-A6C34878D82A}">
                    <a16:rowId xmlns:a16="http://schemas.microsoft.com/office/drawing/2014/main" xmlns="" val="10002"/>
                  </a:ext>
                </a:extLst>
              </a:tr>
              <a:tr h="370840">
                <a:tc>
                  <a:txBody>
                    <a:bodyPr/>
                    <a:lstStyle/>
                    <a:p>
                      <a:r>
                        <a:rPr lang="en-US" dirty="0"/>
                        <a:t>Loan</a:t>
                      </a:r>
                      <a:r>
                        <a:rPr lang="en-US" baseline="0" dirty="0"/>
                        <a:t> of cash is made to the university to be used for loans to students</a:t>
                      </a:r>
                      <a:endParaRPr lang="en-US" dirty="0"/>
                    </a:p>
                  </a:txBody>
                  <a:tcPr/>
                </a:tc>
                <a:tc>
                  <a:txBody>
                    <a:bodyPr/>
                    <a:lstStyle/>
                    <a:p>
                      <a:r>
                        <a:rPr lang="en-US" dirty="0"/>
                        <a:t>Recorded as a liability</a:t>
                      </a:r>
                    </a:p>
                  </a:txBody>
                  <a:tcPr/>
                </a:tc>
                <a:tc>
                  <a:txBody>
                    <a:bodyPr/>
                    <a:lstStyle/>
                    <a:p>
                      <a:r>
                        <a:rPr lang="en-US" dirty="0"/>
                        <a:t>Recorded as a liability</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2877927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Capital Assets</a:t>
            </a:r>
          </a:p>
        </p:txBody>
      </p:sp>
      <p:sp>
        <p:nvSpPr>
          <p:cNvPr id="3" name="Content Placeholder 2"/>
          <p:cNvSpPr>
            <a:spLocks noGrp="1"/>
          </p:cNvSpPr>
          <p:nvPr>
            <p:ph idx="1"/>
          </p:nvPr>
        </p:nvSpPr>
        <p:spPr>
          <a:xfrm>
            <a:off x="411163" y="1497834"/>
            <a:ext cx="7407275" cy="3921125"/>
          </a:xfrm>
        </p:spPr>
        <p:txBody>
          <a:bodyPr/>
          <a:lstStyle/>
          <a:p>
            <a:pPr>
              <a:spcBef>
                <a:spcPts val="1200"/>
              </a:spcBef>
            </a:pPr>
            <a:r>
              <a:rPr lang="en-US" sz="2400" dirty="0"/>
              <a:t>The recording and reporting of capital assets by colleges and universities is similar under FASB and GASB standards.</a:t>
            </a:r>
          </a:p>
          <a:p>
            <a:pPr>
              <a:spcBef>
                <a:spcPts val="1200"/>
              </a:spcBef>
            </a:pPr>
            <a:r>
              <a:rPr lang="en-US" sz="2400" dirty="0"/>
              <a:t>For example, both recognize assets at historical cost when purchased and both recognize depreciation.</a:t>
            </a:r>
          </a:p>
          <a:p>
            <a:pPr>
              <a:spcBef>
                <a:spcPts val="1200"/>
              </a:spcBef>
            </a:pPr>
            <a:r>
              <a:rPr lang="en-US" sz="2400" dirty="0"/>
              <a:t>Accounting and reporting guidelines differ when considering intangible assets and infrastructure assets.</a:t>
            </a:r>
          </a:p>
        </p:txBody>
      </p:sp>
    </p:spTree>
    <p:extLst>
      <p:ext uri="{BB962C8B-B14F-4D97-AF65-F5344CB8AC3E}">
        <p14:creationId xmlns:p14="http://schemas.microsoft.com/office/powerpoint/2010/main" val="18039996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Intangible Assets</a:t>
            </a:r>
          </a:p>
        </p:txBody>
      </p:sp>
      <p:graphicFrame>
        <p:nvGraphicFramePr>
          <p:cNvPr id="3" name="Diagram 2"/>
          <p:cNvGraphicFramePr/>
          <p:nvPr>
            <p:extLst>
              <p:ext uri="{D42A27DB-BD31-4B8C-83A1-F6EECF244321}">
                <p14:modId xmlns:p14="http://schemas.microsoft.com/office/powerpoint/2010/main" val="3581798915"/>
              </p:ext>
            </p:extLst>
          </p:nvPr>
        </p:nvGraphicFramePr>
        <p:xfrm>
          <a:off x="438150" y="1447800"/>
          <a:ext cx="732472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48396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Infrastructure Assets</a:t>
            </a:r>
          </a:p>
        </p:txBody>
      </p:sp>
      <p:graphicFrame>
        <p:nvGraphicFramePr>
          <p:cNvPr id="3" name="Diagram 2"/>
          <p:cNvGraphicFramePr/>
          <p:nvPr>
            <p:extLst>
              <p:ext uri="{D42A27DB-BD31-4B8C-83A1-F6EECF244321}">
                <p14:modId xmlns:p14="http://schemas.microsoft.com/office/powerpoint/2010/main" val="1459187974"/>
              </p:ext>
            </p:extLst>
          </p:nvPr>
        </p:nvGraphicFramePr>
        <p:xfrm>
          <a:off x="438150" y="1447800"/>
          <a:ext cx="732472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98919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Collections</a:t>
            </a:r>
          </a:p>
        </p:txBody>
      </p:sp>
      <p:sp>
        <p:nvSpPr>
          <p:cNvPr id="4" name="Content Placeholder 3"/>
          <p:cNvSpPr>
            <a:spLocks noGrp="1"/>
          </p:cNvSpPr>
          <p:nvPr>
            <p:ph idx="1"/>
          </p:nvPr>
        </p:nvSpPr>
        <p:spPr>
          <a:xfrm>
            <a:off x="512064" y="1636776"/>
            <a:ext cx="7407275" cy="3921125"/>
          </a:xfrm>
        </p:spPr>
        <p:txBody>
          <a:bodyPr/>
          <a:lstStyle/>
          <a:p>
            <a:pPr marL="0" indent="0">
              <a:buNone/>
            </a:pPr>
            <a:r>
              <a:rPr lang="en-US" sz="2400" dirty="0"/>
              <a:t>Both FASB and GASB provide for note disclosure of collections rather than reporting them on the balance sheet; both FASB and GASB permit </a:t>
            </a:r>
            <a:r>
              <a:rPr lang="en-US" sz="2400" dirty="0" err="1"/>
              <a:t>nonrecognition</a:t>
            </a:r>
            <a:r>
              <a:rPr lang="en-US" sz="2400" dirty="0"/>
              <a:t> only if the donated items are added to collections</a:t>
            </a:r>
            <a:r>
              <a:rPr lang="en-US" sz="2400" b="1" dirty="0"/>
              <a:t> </a:t>
            </a:r>
            <a:r>
              <a:rPr lang="en-US" sz="2400" dirty="0"/>
              <a:t>that meet the conditions outlined in Chapter 14</a:t>
            </a:r>
            <a:r>
              <a:rPr lang="en-US" sz="2400" dirty="0" smtClean="0"/>
              <a:t>.</a:t>
            </a:r>
            <a:endParaRPr lang="en-US" sz="2400" dirty="0"/>
          </a:p>
        </p:txBody>
      </p:sp>
    </p:spTree>
    <p:extLst>
      <p:ext uri="{BB962C8B-B14F-4D97-AF65-F5344CB8AC3E}">
        <p14:creationId xmlns:p14="http://schemas.microsoft.com/office/powerpoint/2010/main" val="3551471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Liabilities </a:t>
            </a:r>
            <a:r>
              <a:rPr lang="en-US" b="1" dirty="0"/>
              <a:t/>
            </a:r>
            <a:br>
              <a:rPr lang="en-US" b="1" dirty="0"/>
            </a:br>
            <a:r>
              <a:rPr lang="en-US" sz="2400" b="1" dirty="0"/>
              <a:t>(1 of 2)</a:t>
            </a:r>
          </a:p>
        </p:txBody>
      </p:sp>
      <p:sp>
        <p:nvSpPr>
          <p:cNvPr id="3" name="Content Placeholder 2"/>
          <p:cNvSpPr>
            <a:spLocks noGrp="1"/>
          </p:cNvSpPr>
          <p:nvPr>
            <p:ph idx="1"/>
          </p:nvPr>
        </p:nvSpPr>
        <p:spPr>
          <a:xfrm>
            <a:off x="411163" y="1387475"/>
            <a:ext cx="7407275" cy="4413250"/>
          </a:xfrm>
        </p:spPr>
        <p:txBody>
          <a:bodyPr/>
          <a:lstStyle/>
          <a:p>
            <a:r>
              <a:rPr lang="en-US" sz="2400" dirty="0"/>
              <a:t>A short-term liability that may appear on college and university statements is Deposits Held in Custody for Others. </a:t>
            </a:r>
          </a:p>
          <a:p>
            <a:r>
              <a:rPr lang="en-US" sz="2400" dirty="0"/>
              <a:t>This account is used to record events such as students making cash deposits for housing, equipment, or services. </a:t>
            </a:r>
          </a:p>
          <a:p>
            <a:r>
              <a:rPr lang="en-US" sz="2400" dirty="0"/>
              <a:t>Accounting for these transactions is the same under either GASB or FASB.</a:t>
            </a:r>
          </a:p>
          <a:p>
            <a:r>
              <a:rPr lang="en-US" sz="2400" dirty="0"/>
              <a:t>If the college or university is obligated to return some or all of the deposit at a future date, it should be accounted for as a liability.</a:t>
            </a:r>
          </a:p>
        </p:txBody>
      </p:sp>
    </p:spTree>
    <p:extLst>
      <p:ext uri="{BB962C8B-B14F-4D97-AF65-F5344CB8AC3E}">
        <p14:creationId xmlns:p14="http://schemas.microsoft.com/office/powerpoint/2010/main" val="32807685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Liabilities </a:t>
            </a:r>
            <a:br>
              <a:rPr lang="en-US" sz="3200" b="1" dirty="0"/>
            </a:br>
            <a:r>
              <a:rPr lang="en-US" sz="2400" b="1" dirty="0"/>
              <a:t>(2 of 2)</a:t>
            </a:r>
          </a:p>
        </p:txBody>
      </p:sp>
      <p:sp>
        <p:nvSpPr>
          <p:cNvPr id="3" name="Content Placeholder 2"/>
          <p:cNvSpPr>
            <a:spLocks noGrp="1"/>
          </p:cNvSpPr>
          <p:nvPr>
            <p:ph idx="1"/>
          </p:nvPr>
        </p:nvSpPr>
        <p:spPr>
          <a:xfrm>
            <a:off x="411163" y="1625600"/>
            <a:ext cx="7407275" cy="4413250"/>
          </a:xfrm>
        </p:spPr>
        <p:txBody>
          <a:bodyPr/>
          <a:lstStyle/>
          <a:p>
            <a:r>
              <a:rPr lang="en-US" sz="2400" dirty="0"/>
              <a:t>When the deposits are returned, the liability would be debited and cash would be credited.</a:t>
            </a:r>
          </a:p>
          <a:p>
            <a:r>
              <a:rPr lang="en-US" sz="2400" dirty="0"/>
              <a:t>When an outstanding charge exists, the university would credit an outstanding receivable for the amount owed and any cash remaining from the deposit, minus any adjustments for charges such as rent or damages.</a:t>
            </a:r>
          </a:p>
        </p:txBody>
      </p:sp>
    </p:spTree>
    <p:extLst>
      <p:ext uri="{BB962C8B-B14F-4D97-AF65-F5344CB8AC3E}">
        <p14:creationId xmlns:p14="http://schemas.microsoft.com/office/powerpoint/2010/main" val="12231271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Net Assets or Net Position</a:t>
            </a:r>
          </a:p>
        </p:txBody>
      </p:sp>
      <p:graphicFrame>
        <p:nvGraphicFramePr>
          <p:cNvPr id="3" name="Diagram 2"/>
          <p:cNvGraphicFramePr/>
          <p:nvPr>
            <p:extLst>
              <p:ext uri="{D42A27DB-BD31-4B8C-83A1-F6EECF244321}">
                <p14:modId xmlns:p14="http://schemas.microsoft.com/office/powerpoint/2010/main" val="3594236083"/>
              </p:ext>
            </p:extLst>
          </p:nvPr>
        </p:nvGraphicFramePr>
        <p:xfrm>
          <a:off x="346841" y="1600200"/>
          <a:ext cx="745709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4404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Operating Statements</a:t>
            </a:r>
          </a:p>
        </p:txBody>
      </p:sp>
      <p:graphicFrame>
        <p:nvGraphicFramePr>
          <p:cNvPr id="3" name="Diagram 2"/>
          <p:cNvGraphicFramePr/>
          <p:nvPr>
            <p:extLst>
              <p:ext uri="{D42A27DB-BD31-4B8C-83A1-F6EECF244321}">
                <p14:modId xmlns:p14="http://schemas.microsoft.com/office/powerpoint/2010/main" val="3993711412"/>
              </p:ext>
            </p:extLst>
          </p:nvPr>
        </p:nvGraphicFramePr>
        <p:xfrm>
          <a:off x="533400" y="1409700"/>
          <a:ext cx="3409950" cy="4362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1599364146"/>
              </p:ext>
            </p:extLst>
          </p:nvPr>
        </p:nvGraphicFramePr>
        <p:xfrm>
          <a:off x="4410075" y="1419225"/>
          <a:ext cx="3409950" cy="43529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79035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Tuition and Fees</a:t>
            </a:r>
          </a:p>
        </p:txBody>
      </p:sp>
      <p:sp>
        <p:nvSpPr>
          <p:cNvPr id="3" name="Content Placeholder 2"/>
          <p:cNvSpPr>
            <a:spLocks noGrp="1"/>
          </p:cNvSpPr>
          <p:nvPr>
            <p:ph idx="1"/>
          </p:nvPr>
        </p:nvSpPr>
        <p:spPr/>
        <p:txBody>
          <a:bodyPr/>
          <a:lstStyle/>
          <a:p>
            <a:pPr>
              <a:spcBef>
                <a:spcPts val="1200"/>
              </a:spcBef>
            </a:pPr>
            <a:r>
              <a:rPr lang="en-US" sz="2400" dirty="0"/>
              <a:t>Both FASB and GASB require that gross tuition and fees be recorded as revenue even though some of the revenue will be offset by tuition waivers, scholarships, and fellowships. </a:t>
            </a:r>
          </a:p>
          <a:p>
            <a:pPr>
              <a:spcBef>
                <a:spcPts val="1200"/>
              </a:spcBef>
            </a:pPr>
            <a:r>
              <a:rPr lang="en-US" sz="2400" dirty="0"/>
              <a:t>Discount and allowance accounts are used to recognize offsets to tuition and fees.</a:t>
            </a:r>
          </a:p>
          <a:p>
            <a:pPr>
              <a:spcBef>
                <a:spcPts val="1200"/>
              </a:spcBef>
            </a:pPr>
            <a:r>
              <a:rPr lang="en-US" sz="2400" dirty="0"/>
              <a:t>Tuition refunds are charged directly against the Tuition and Fees revenue account.</a:t>
            </a:r>
          </a:p>
          <a:p>
            <a:pPr>
              <a:spcBef>
                <a:spcPts val="1200"/>
              </a:spcBef>
            </a:pPr>
            <a:r>
              <a:rPr lang="en-US" sz="2400" dirty="0"/>
              <a:t>Tuition waivers received as part of compensation should be recorded as compensation expense</a:t>
            </a:r>
            <a:r>
              <a:rPr lang="en-US" sz="2400" dirty="0" smtClean="0"/>
              <a:t>.</a:t>
            </a:r>
            <a:endParaRPr lang="en-US" sz="2400" dirty="0"/>
          </a:p>
        </p:txBody>
      </p:sp>
    </p:spTree>
    <p:extLst>
      <p:ext uri="{BB962C8B-B14F-4D97-AF65-F5344CB8AC3E}">
        <p14:creationId xmlns:p14="http://schemas.microsoft.com/office/powerpoint/2010/main" val="8633265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78472" y="201669"/>
            <a:ext cx="914399" cy="5312223"/>
          </a:xfrm>
          <a:prstGeom prst="rect">
            <a:avLst/>
          </a:prstGeom>
          <a:solidFill>
            <a:schemeClr val="accent2">
              <a:lumMod val="75000"/>
            </a:schemeClr>
          </a:solidFill>
        </p:spPr>
        <p:txBody>
          <a:bodyPr wrap="square" rtlCol="0">
            <a:spAutoFit/>
          </a:bodyPr>
          <a:lstStyle/>
          <a:p>
            <a:pPr algn="ctr"/>
            <a:r>
              <a:rPr lang="en-US" sz="3200" b="1" dirty="0">
                <a:solidFill>
                  <a:schemeClr val="bg1"/>
                </a:solidFill>
                <a:latin typeface="+mj-lt"/>
              </a:rPr>
              <a:t>C</a:t>
            </a:r>
          </a:p>
          <a:p>
            <a:pPr algn="ctr"/>
            <a:r>
              <a:rPr lang="en-US" sz="3200" b="1" dirty="0">
                <a:solidFill>
                  <a:schemeClr val="bg1"/>
                </a:solidFill>
                <a:latin typeface="+mj-lt"/>
              </a:rPr>
              <a:t>H</a:t>
            </a:r>
          </a:p>
          <a:p>
            <a:pPr algn="ctr"/>
            <a:r>
              <a:rPr lang="en-US" sz="3200" b="1" dirty="0">
                <a:solidFill>
                  <a:schemeClr val="bg1"/>
                </a:solidFill>
                <a:latin typeface="+mj-lt"/>
              </a:rPr>
              <a:t>A</a:t>
            </a:r>
          </a:p>
          <a:p>
            <a:pPr algn="ctr"/>
            <a:r>
              <a:rPr lang="en-US" sz="3200" b="1" dirty="0">
                <a:solidFill>
                  <a:schemeClr val="bg1"/>
                </a:solidFill>
                <a:latin typeface="+mj-lt"/>
              </a:rPr>
              <a:t>P</a:t>
            </a:r>
          </a:p>
          <a:p>
            <a:pPr algn="ctr"/>
            <a:r>
              <a:rPr lang="en-US" sz="3200" b="1" dirty="0">
                <a:solidFill>
                  <a:schemeClr val="bg1"/>
                </a:solidFill>
                <a:latin typeface="+mj-lt"/>
              </a:rPr>
              <a:t>T</a:t>
            </a:r>
          </a:p>
          <a:p>
            <a:pPr algn="ctr"/>
            <a:r>
              <a:rPr lang="en-US" sz="3200" b="1" dirty="0">
                <a:solidFill>
                  <a:schemeClr val="bg1"/>
                </a:solidFill>
                <a:latin typeface="+mj-lt"/>
              </a:rPr>
              <a:t>E</a:t>
            </a:r>
          </a:p>
          <a:p>
            <a:pPr algn="ctr"/>
            <a:r>
              <a:rPr lang="en-US" sz="3200" b="1" dirty="0">
                <a:solidFill>
                  <a:schemeClr val="bg1"/>
                </a:solidFill>
                <a:latin typeface="+mj-lt"/>
              </a:rPr>
              <a:t>R</a:t>
            </a:r>
          </a:p>
          <a:p>
            <a:pPr algn="ctr"/>
            <a:endParaRPr lang="en-US" sz="3200" b="1" dirty="0">
              <a:solidFill>
                <a:schemeClr val="bg1"/>
              </a:solidFill>
              <a:latin typeface="+mj-lt"/>
            </a:endParaRPr>
          </a:p>
          <a:p>
            <a:pPr algn="ctr"/>
            <a:r>
              <a:rPr lang="en-US" sz="3200" b="1" dirty="0">
                <a:solidFill>
                  <a:schemeClr val="bg1"/>
                </a:solidFill>
                <a:latin typeface="+mj-lt"/>
              </a:rPr>
              <a:t>15</a:t>
            </a:r>
          </a:p>
        </p:txBody>
      </p:sp>
      <p:sp>
        <p:nvSpPr>
          <p:cNvPr id="2" name="Title 1"/>
          <p:cNvSpPr>
            <a:spLocks noGrp="1"/>
          </p:cNvSpPr>
          <p:nvPr>
            <p:ph type="title"/>
          </p:nvPr>
        </p:nvSpPr>
        <p:spPr>
          <a:xfrm>
            <a:off x="1993087" y="2549409"/>
            <a:ext cx="3976907" cy="1124712"/>
          </a:xfrm>
        </p:spPr>
        <p:txBody>
          <a:bodyPr/>
          <a:lstStyle/>
          <a:p>
            <a:r>
              <a:rPr lang="en-US" altLang="en-US" sz="2800" b="1" dirty="0"/>
              <a:t>Accounting for Colleges and </a:t>
            </a:r>
            <a:r>
              <a:rPr lang="en-US" altLang="en-US" sz="2800" b="1" dirty="0" smtClean="0"/>
              <a:t>Universities</a:t>
            </a:r>
            <a:endParaRPr lang="en-US" sz="2800" dirty="0"/>
          </a:p>
        </p:txBody>
      </p:sp>
    </p:spTree>
    <p:extLst>
      <p:ext uri="{BB962C8B-B14F-4D97-AF65-F5344CB8AC3E}">
        <p14:creationId xmlns:p14="http://schemas.microsoft.com/office/powerpoint/2010/main" val="22664371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Other Tuition Related Issues</a:t>
            </a:r>
          </a:p>
        </p:txBody>
      </p:sp>
      <p:graphicFrame>
        <p:nvGraphicFramePr>
          <p:cNvPr id="5" name="Diagram 4"/>
          <p:cNvGraphicFramePr/>
          <p:nvPr>
            <p:extLst>
              <p:ext uri="{D42A27DB-BD31-4B8C-83A1-F6EECF244321}">
                <p14:modId xmlns:p14="http://schemas.microsoft.com/office/powerpoint/2010/main" val="4107273888"/>
              </p:ext>
            </p:extLst>
          </p:nvPr>
        </p:nvGraphicFramePr>
        <p:xfrm>
          <a:off x="1333500" y="1714500"/>
          <a:ext cx="54864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82224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Uncollectible Tuition and Fees</a:t>
            </a:r>
          </a:p>
        </p:txBody>
      </p:sp>
      <p:sp>
        <p:nvSpPr>
          <p:cNvPr id="3" name="Text Placeholder 2"/>
          <p:cNvSpPr>
            <a:spLocks noGrp="1"/>
          </p:cNvSpPr>
          <p:nvPr>
            <p:ph type="body" idx="1"/>
          </p:nvPr>
        </p:nvSpPr>
        <p:spPr/>
        <p:txBody>
          <a:bodyPr/>
          <a:lstStyle/>
          <a:p>
            <a:pPr algn="ctr"/>
            <a:r>
              <a:rPr lang="en-US" dirty="0"/>
              <a:t>FASB	</a:t>
            </a:r>
          </a:p>
        </p:txBody>
      </p:sp>
      <p:sp>
        <p:nvSpPr>
          <p:cNvPr id="4" name="Content Placeholder 3"/>
          <p:cNvSpPr>
            <a:spLocks noGrp="1"/>
          </p:cNvSpPr>
          <p:nvPr>
            <p:ph sz="half" idx="2"/>
          </p:nvPr>
        </p:nvSpPr>
        <p:spPr/>
        <p:txBody>
          <a:bodyPr/>
          <a:lstStyle/>
          <a:p>
            <a:pPr marL="354012" lvl="1" indent="0">
              <a:buNone/>
            </a:pPr>
            <a:r>
              <a:rPr lang="en-US" sz="2400" dirty="0"/>
              <a:t>Private colleges and universities should show tuition and fees net of any estimated uncollectible amounts, directly adjusting the revenue account for the estimate.</a:t>
            </a:r>
          </a:p>
        </p:txBody>
      </p:sp>
      <p:sp>
        <p:nvSpPr>
          <p:cNvPr id="5" name="Text Placeholder 4"/>
          <p:cNvSpPr>
            <a:spLocks noGrp="1"/>
          </p:cNvSpPr>
          <p:nvPr>
            <p:ph type="body" sz="quarter" idx="3"/>
          </p:nvPr>
        </p:nvSpPr>
        <p:spPr/>
        <p:txBody>
          <a:bodyPr/>
          <a:lstStyle/>
          <a:p>
            <a:pPr algn="ctr"/>
            <a:r>
              <a:rPr lang="en-US" dirty="0"/>
              <a:t>GASB</a:t>
            </a:r>
          </a:p>
        </p:txBody>
      </p:sp>
      <p:sp>
        <p:nvSpPr>
          <p:cNvPr id="6" name="Content Placeholder 5"/>
          <p:cNvSpPr>
            <a:spLocks noGrp="1"/>
          </p:cNvSpPr>
          <p:nvPr>
            <p:ph sz="quarter" idx="4"/>
          </p:nvPr>
        </p:nvSpPr>
        <p:spPr/>
        <p:txBody>
          <a:bodyPr/>
          <a:lstStyle/>
          <a:p>
            <a:pPr marL="0" indent="0">
              <a:buNone/>
            </a:pPr>
            <a:r>
              <a:rPr lang="en-US" sz="2400" dirty="0"/>
              <a:t>Public colleges and universities use a contra-revenue account, such as Provision for Bad Debts</a:t>
            </a:r>
            <a:r>
              <a:rPr lang="en-US" sz="2400" dirty="0" smtClean="0"/>
              <a:t>.</a:t>
            </a:r>
            <a:endParaRPr lang="en-US" sz="2400" dirty="0"/>
          </a:p>
        </p:txBody>
      </p:sp>
    </p:spTree>
    <p:extLst>
      <p:ext uri="{BB962C8B-B14F-4D97-AF65-F5344CB8AC3E}">
        <p14:creationId xmlns:p14="http://schemas.microsoft.com/office/powerpoint/2010/main" val="253797080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Contributions </a:t>
            </a:r>
            <a:br>
              <a:rPr lang="en-US" sz="3200" b="1" dirty="0"/>
            </a:br>
            <a:r>
              <a:rPr lang="en-US" sz="2400" b="1" dirty="0"/>
              <a:t>(1 of 2)</a:t>
            </a:r>
          </a:p>
        </p:txBody>
      </p:sp>
      <p:sp>
        <p:nvSpPr>
          <p:cNvPr id="4" name="Content Placeholder 3"/>
          <p:cNvSpPr>
            <a:spLocks noGrp="1"/>
          </p:cNvSpPr>
          <p:nvPr>
            <p:ph idx="1"/>
          </p:nvPr>
        </p:nvSpPr>
        <p:spPr>
          <a:xfrm>
            <a:off x="512064" y="1636776"/>
            <a:ext cx="7407275" cy="3921125"/>
          </a:xfrm>
        </p:spPr>
        <p:txBody>
          <a:bodyPr/>
          <a:lstStyle/>
          <a:p>
            <a:pPr marL="342900" indent="-342900">
              <a:spcBef>
                <a:spcPts val="1200"/>
              </a:spcBef>
              <a:buSzPct val="100000"/>
              <a:buFont typeface="Arial" panose="020B0604020202020204" pitchFamily="34" charset="0"/>
              <a:buChar char="•"/>
            </a:pPr>
            <a:r>
              <a:rPr lang="en-US" sz="2400" dirty="0"/>
              <a:t>Both FASB and GASB define </a:t>
            </a:r>
            <a:r>
              <a:rPr lang="en-US" sz="2400" dirty="0" err="1"/>
              <a:t>nonexchange</a:t>
            </a:r>
            <a:r>
              <a:rPr lang="en-US" sz="2400" dirty="0"/>
              <a:t> transactions, such as contributions, as transactions where the donor does not expect anything of value in return.</a:t>
            </a:r>
          </a:p>
          <a:p>
            <a:pPr marL="342900" indent="-342900">
              <a:spcBef>
                <a:spcPts val="1200"/>
              </a:spcBef>
              <a:buSzPct val="100000"/>
              <a:buFont typeface="Arial" panose="020B0604020202020204" pitchFamily="34" charset="0"/>
              <a:buChar char="•"/>
            </a:pPr>
            <a:r>
              <a:rPr lang="en-US" sz="2400" dirty="0"/>
              <a:t>Because contributions are so important to colleges and universities, the information provided in earlier chapters concerning recording and reporting of contributions is briefly summarized on the next slide</a:t>
            </a:r>
            <a:r>
              <a:rPr lang="en-US" sz="2400" dirty="0" smtClean="0"/>
              <a:t>.</a:t>
            </a:r>
            <a:endParaRPr lang="en-US" sz="2400" dirty="0"/>
          </a:p>
        </p:txBody>
      </p:sp>
    </p:spTree>
    <p:extLst>
      <p:ext uri="{BB962C8B-B14F-4D97-AF65-F5344CB8AC3E}">
        <p14:creationId xmlns:p14="http://schemas.microsoft.com/office/powerpoint/2010/main" val="23590603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Contributions </a:t>
            </a:r>
            <a:br>
              <a:rPr lang="en-US" sz="3200" b="1" dirty="0"/>
            </a:br>
            <a:r>
              <a:rPr lang="en-US" sz="2400" b="1" dirty="0"/>
              <a:t>(2 of 2)</a:t>
            </a:r>
          </a:p>
        </p:txBody>
      </p:sp>
      <p:sp>
        <p:nvSpPr>
          <p:cNvPr id="3" name="Text Placeholder 2"/>
          <p:cNvSpPr>
            <a:spLocks noGrp="1"/>
          </p:cNvSpPr>
          <p:nvPr>
            <p:ph type="body" idx="1"/>
          </p:nvPr>
        </p:nvSpPr>
        <p:spPr>
          <a:xfrm>
            <a:off x="421005" y="1206606"/>
            <a:ext cx="3636169" cy="554460"/>
          </a:xfrm>
        </p:spPr>
        <p:txBody>
          <a:bodyPr/>
          <a:lstStyle/>
          <a:p>
            <a:pPr algn="ctr"/>
            <a:r>
              <a:rPr lang="en-US" dirty="0"/>
              <a:t>FASB</a:t>
            </a:r>
          </a:p>
        </p:txBody>
      </p:sp>
      <p:sp>
        <p:nvSpPr>
          <p:cNvPr id="4" name="Content Placeholder 3"/>
          <p:cNvSpPr>
            <a:spLocks noGrp="1"/>
          </p:cNvSpPr>
          <p:nvPr>
            <p:ph sz="half" idx="2"/>
          </p:nvPr>
        </p:nvSpPr>
        <p:spPr>
          <a:xfrm>
            <a:off x="411480" y="1789641"/>
            <a:ext cx="3636169" cy="3666354"/>
          </a:xfrm>
          <a:solidFill>
            <a:schemeClr val="bg1"/>
          </a:solidFill>
        </p:spPr>
        <p:txBody>
          <a:bodyPr/>
          <a:lstStyle/>
          <a:p>
            <a:r>
              <a:rPr lang="en-US" sz="1800" dirty="0"/>
              <a:t>Recognize contributions and promises to give as income in the period in which the contributions are made.</a:t>
            </a:r>
          </a:p>
          <a:p>
            <a:r>
              <a:rPr lang="en-US" sz="1800" dirty="0"/>
              <a:t>Report increases as either net assets without donor restrictions, or net assets with donor restrictions, depending on the stipulation of the donor.</a:t>
            </a:r>
          </a:p>
          <a:p>
            <a:r>
              <a:rPr lang="en-US" sz="1800" dirty="0"/>
              <a:t>Estimates for uncollectible pledges must be made.</a:t>
            </a:r>
          </a:p>
        </p:txBody>
      </p:sp>
      <p:sp>
        <p:nvSpPr>
          <p:cNvPr id="5" name="Text Placeholder 4"/>
          <p:cNvSpPr>
            <a:spLocks noGrp="1"/>
          </p:cNvSpPr>
          <p:nvPr>
            <p:ph type="body" sz="quarter" idx="3"/>
          </p:nvPr>
        </p:nvSpPr>
        <p:spPr>
          <a:xfrm>
            <a:off x="4190048" y="1178031"/>
            <a:ext cx="3637598" cy="554460"/>
          </a:xfrm>
        </p:spPr>
        <p:txBody>
          <a:bodyPr/>
          <a:lstStyle/>
          <a:p>
            <a:pPr algn="ctr"/>
            <a:r>
              <a:rPr lang="en-US" dirty="0"/>
              <a:t>GASB</a:t>
            </a:r>
          </a:p>
        </p:txBody>
      </p:sp>
      <p:sp>
        <p:nvSpPr>
          <p:cNvPr id="6" name="Content Placeholder 5"/>
          <p:cNvSpPr>
            <a:spLocks noGrp="1"/>
          </p:cNvSpPr>
          <p:nvPr>
            <p:ph sz="quarter" idx="4"/>
          </p:nvPr>
        </p:nvSpPr>
        <p:spPr>
          <a:xfrm>
            <a:off x="4180523" y="1780115"/>
            <a:ext cx="3637598" cy="3675880"/>
          </a:xfrm>
          <a:solidFill>
            <a:schemeClr val="bg1"/>
          </a:solidFill>
        </p:spPr>
        <p:txBody>
          <a:bodyPr/>
          <a:lstStyle/>
          <a:p>
            <a:r>
              <a:rPr lang="en-US" sz="1800" dirty="0"/>
              <a:t>Recognize contributions as revenue when all eligibility requirements and time restrictions have been met.</a:t>
            </a:r>
          </a:p>
          <a:p>
            <a:r>
              <a:rPr lang="en-US" sz="1800" dirty="0"/>
              <a:t>Eligibility requirements relate to</a:t>
            </a:r>
          </a:p>
          <a:p>
            <a:pPr lvl="1"/>
            <a:r>
              <a:rPr lang="en-US" dirty="0"/>
              <a:t>Characteristics of recipients</a:t>
            </a:r>
          </a:p>
          <a:p>
            <a:pPr lvl="1"/>
            <a:r>
              <a:rPr lang="en-US" dirty="0"/>
              <a:t>Reimbursable costs incurred</a:t>
            </a:r>
          </a:p>
          <a:p>
            <a:pPr lvl="1"/>
            <a:r>
              <a:rPr lang="en-US" dirty="0"/>
              <a:t>Ability to meet stated contingency</a:t>
            </a:r>
          </a:p>
          <a:p>
            <a:r>
              <a:rPr lang="en-US" sz="1800" dirty="0"/>
              <a:t>Uncollectible promises must be estimated.</a:t>
            </a:r>
          </a:p>
        </p:txBody>
      </p:sp>
    </p:spTree>
    <p:extLst>
      <p:ext uri="{BB962C8B-B14F-4D97-AF65-F5344CB8AC3E}">
        <p14:creationId xmlns:p14="http://schemas.microsoft.com/office/powerpoint/2010/main" val="6928725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Grants and Awards</a:t>
            </a:r>
          </a:p>
        </p:txBody>
      </p:sp>
      <p:sp>
        <p:nvSpPr>
          <p:cNvPr id="3" name="Content Placeholder 2"/>
          <p:cNvSpPr>
            <a:spLocks noGrp="1"/>
          </p:cNvSpPr>
          <p:nvPr>
            <p:ph idx="1"/>
          </p:nvPr>
        </p:nvSpPr>
        <p:spPr>
          <a:xfrm>
            <a:off x="411163" y="1587500"/>
            <a:ext cx="7407275" cy="3921125"/>
          </a:xfrm>
        </p:spPr>
        <p:txBody>
          <a:bodyPr/>
          <a:lstStyle/>
          <a:p>
            <a:pPr>
              <a:spcBef>
                <a:spcPts val="1200"/>
              </a:spcBef>
            </a:pPr>
            <a:r>
              <a:rPr lang="en-US" sz="2400" dirty="0"/>
              <a:t>The terms of individual grants and awards must be examined to determine appropriate accounting and reporting procedures.</a:t>
            </a:r>
          </a:p>
          <a:p>
            <a:pPr>
              <a:spcBef>
                <a:spcPts val="1200"/>
              </a:spcBef>
            </a:pPr>
            <a:r>
              <a:rPr lang="en-US" sz="2400" dirty="0"/>
              <a:t>If the resource provider directly benefits by receiving something of value through the transaction, the transaction is an exchange transaction.</a:t>
            </a:r>
          </a:p>
          <a:p>
            <a:pPr>
              <a:spcBef>
                <a:spcPts val="1200"/>
              </a:spcBef>
            </a:pPr>
            <a:r>
              <a:rPr lang="en-US" sz="2400" dirty="0"/>
              <a:t>Otherwise, it should be recorded as a nonexchange transaction.</a:t>
            </a:r>
          </a:p>
        </p:txBody>
      </p:sp>
    </p:spTree>
    <p:extLst>
      <p:ext uri="{BB962C8B-B14F-4D97-AF65-F5344CB8AC3E}">
        <p14:creationId xmlns:p14="http://schemas.microsoft.com/office/powerpoint/2010/main" val="394901810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Expenses</a:t>
            </a:r>
          </a:p>
        </p:txBody>
      </p:sp>
      <p:sp>
        <p:nvSpPr>
          <p:cNvPr id="3" name="Content Placeholder 2"/>
          <p:cNvSpPr>
            <a:spLocks noGrp="1"/>
          </p:cNvSpPr>
          <p:nvPr>
            <p:ph idx="1"/>
          </p:nvPr>
        </p:nvSpPr>
        <p:spPr>
          <a:xfrm>
            <a:off x="411163" y="1474022"/>
            <a:ext cx="7407275" cy="3834578"/>
          </a:xfrm>
        </p:spPr>
        <p:txBody>
          <a:bodyPr/>
          <a:lstStyle/>
          <a:p>
            <a:pPr>
              <a:spcBef>
                <a:spcPts val="1200"/>
              </a:spcBef>
            </a:pPr>
            <a:r>
              <a:rPr lang="en-US" sz="2400" dirty="0"/>
              <a:t>Expenses are recorded on the accrual basis for both private and public colleges and universities.</a:t>
            </a:r>
          </a:p>
          <a:p>
            <a:pPr>
              <a:spcBef>
                <a:spcPts val="1200"/>
              </a:spcBef>
            </a:pPr>
            <a:r>
              <a:rPr lang="en-US" sz="2400" dirty="0"/>
              <a:t>Expenses are generally classified on a functional basis by both private and public educational institutions.</a:t>
            </a:r>
          </a:p>
          <a:p>
            <a:pPr>
              <a:spcBef>
                <a:spcPts val="1200"/>
              </a:spcBef>
            </a:pPr>
            <a:r>
              <a:rPr lang="en-US" sz="2400" dirty="0"/>
              <a:t>To be in compliance with FASB standards, private colleges and universities need to disclose program and support expenses in the notes to the financial statements if not included on the face of the statement.</a:t>
            </a:r>
          </a:p>
        </p:txBody>
      </p:sp>
    </p:spTree>
    <p:extLst>
      <p:ext uri="{BB962C8B-B14F-4D97-AF65-F5344CB8AC3E}">
        <p14:creationId xmlns:p14="http://schemas.microsoft.com/office/powerpoint/2010/main" val="347370292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Statement of Cash Flows</a:t>
            </a:r>
          </a:p>
        </p:txBody>
      </p:sp>
      <p:graphicFrame>
        <p:nvGraphicFramePr>
          <p:cNvPr id="4" name="Diagram 3"/>
          <p:cNvGraphicFramePr/>
          <p:nvPr>
            <p:extLst>
              <p:ext uri="{D42A27DB-BD31-4B8C-83A1-F6EECF244321}">
                <p14:modId xmlns:p14="http://schemas.microsoft.com/office/powerpoint/2010/main" val="1575564022"/>
              </p:ext>
            </p:extLst>
          </p:nvPr>
        </p:nvGraphicFramePr>
        <p:xfrm>
          <a:off x="419101" y="1524000"/>
          <a:ext cx="7381874" cy="4171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907677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Illustrative Transactions </a:t>
            </a:r>
            <a:r>
              <a:rPr lang="en-US" b="1" dirty="0"/>
              <a:t/>
            </a:r>
            <a:br>
              <a:rPr lang="en-US" b="1" dirty="0"/>
            </a:br>
            <a:r>
              <a:rPr lang="en-US" sz="2400" b="1" dirty="0"/>
              <a:t>(1 of 12)</a:t>
            </a:r>
          </a:p>
        </p:txBody>
      </p:sp>
      <p:sp>
        <p:nvSpPr>
          <p:cNvPr id="3" name="Rectangle 2"/>
          <p:cNvSpPr/>
          <p:nvPr/>
        </p:nvSpPr>
        <p:spPr>
          <a:xfrm>
            <a:off x="265176" y="1356413"/>
            <a:ext cx="7509066" cy="3588675"/>
          </a:xfrm>
          <a:prstGeom prst="rect">
            <a:avLst/>
          </a:prstGeom>
        </p:spPr>
        <p:txBody>
          <a:bodyPr wrap="square">
            <a:spAutoFit/>
          </a:bodyPr>
          <a:lstStyle/>
          <a:p>
            <a:r>
              <a:rPr lang="en-US" sz="1600" b="1" i="1" dirty="0" smtClean="0">
                <a:latin typeface="+mn-lt"/>
              </a:rPr>
              <a:t>                                                                                            Debits          Credits</a:t>
            </a:r>
          </a:p>
          <a:p>
            <a:pPr>
              <a:tabLst>
                <a:tab pos="5945188" algn="dec"/>
              </a:tabLst>
            </a:pPr>
            <a:r>
              <a:rPr lang="en-US" sz="1600" dirty="0" smtClean="0">
                <a:latin typeface="+mn-lt"/>
              </a:rPr>
              <a:t>1. Tuition and Fees Receivable . . . . . . . . . . . . . . . . . . .	5,540,000</a:t>
            </a:r>
          </a:p>
          <a:p>
            <a:pPr>
              <a:tabLst>
                <a:tab pos="5945188" algn="dec"/>
              </a:tabLst>
            </a:pPr>
            <a:r>
              <a:rPr lang="en-US" sz="1600" dirty="0" smtClean="0">
                <a:latin typeface="+mn-lt"/>
              </a:rPr>
              <a:t>    Grants Receivable . . . . . . . . . . . . . . . . . . . . . . . . . . .	1,075,000</a:t>
            </a:r>
          </a:p>
          <a:p>
            <a:pPr>
              <a:tabLst>
                <a:tab pos="5945188" algn="dec"/>
              </a:tabLst>
            </a:pPr>
            <a:r>
              <a:rPr lang="en-US" sz="1600" dirty="0" smtClean="0">
                <a:latin typeface="+mn-lt"/>
              </a:rPr>
              <a:t>    Pledges Receivable . . . . . . . . . . . . . . . . . . . . . . . . . .	5,850,000</a:t>
            </a:r>
          </a:p>
          <a:p>
            <a:pPr>
              <a:tabLst>
                <a:tab pos="5945188" algn="dec"/>
              </a:tabLst>
            </a:pPr>
            <a:r>
              <a:rPr lang="en-US" sz="1600" dirty="0" smtClean="0">
                <a:latin typeface="+mn-lt"/>
              </a:rPr>
              <a:t>    Tuition and Fees Discount and Allowances . . . . . . . . 	450,000</a:t>
            </a:r>
          </a:p>
          <a:p>
            <a:pPr>
              <a:tabLst>
                <a:tab pos="7200900" algn="dec"/>
              </a:tabLst>
            </a:pPr>
            <a:r>
              <a:rPr lang="en-US" sz="1600" dirty="0" smtClean="0">
                <a:latin typeface="+mn-lt"/>
              </a:rPr>
              <a:t>        Tuition and Fees—Without Donor Restrictions. . . .	5,990,000</a:t>
            </a:r>
          </a:p>
          <a:p>
            <a:r>
              <a:rPr lang="en-US" sz="1600" dirty="0" smtClean="0">
                <a:latin typeface="+mn-lt"/>
              </a:rPr>
              <a:t>        Federal Grants and Contracts—</a:t>
            </a:r>
          </a:p>
          <a:p>
            <a:pPr>
              <a:tabLst>
                <a:tab pos="7200900" algn="dec"/>
              </a:tabLst>
            </a:pPr>
            <a:r>
              <a:rPr lang="en-US" sz="1600" dirty="0" smtClean="0">
                <a:latin typeface="+mn-lt"/>
              </a:rPr>
              <a:t>          Without Donor Restrictions . . . . .</a:t>
            </a:r>
            <a:r>
              <a:rPr lang="en-US" sz="1600" dirty="0" smtClean="0"/>
              <a:t> . . . . . . . . . . . . . .</a:t>
            </a:r>
            <a:r>
              <a:rPr lang="en-US" sz="1600" dirty="0">
                <a:latin typeface="+mn-lt"/>
              </a:rPr>
              <a:t>	</a:t>
            </a:r>
            <a:r>
              <a:rPr lang="en-US" sz="1600" dirty="0" smtClean="0">
                <a:latin typeface="+mn-lt"/>
              </a:rPr>
              <a:t>1,075,000</a:t>
            </a:r>
          </a:p>
          <a:p>
            <a:pPr>
              <a:tabLst>
                <a:tab pos="7200900" algn="dec"/>
              </a:tabLst>
            </a:pPr>
            <a:r>
              <a:rPr lang="en-US" sz="1600" dirty="0" smtClean="0">
                <a:latin typeface="+mn-lt"/>
              </a:rPr>
              <a:t>        Contributions—Without Donor Restrictions. . . . . .</a:t>
            </a:r>
            <a:r>
              <a:rPr lang="en-US" sz="1600" dirty="0" smtClean="0"/>
              <a:t> .</a:t>
            </a:r>
            <a:r>
              <a:rPr lang="en-US" sz="1600" dirty="0">
                <a:latin typeface="+mn-lt"/>
              </a:rPr>
              <a:t>	</a:t>
            </a:r>
            <a:r>
              <a:rPr lang="en-US" sz="1600" dirty="0" smtClean="0">
                <a:latin typeface="+mn-lt"/>
              </a:rPr>
              <a:t>4,850,000</a:t>
            </a:r>
          </a:p>
          <a:p>
            <a:r>
              <a:rPr lang="en-US" sz="1600" dirty="0" smtClean="0">
                <a:latin typeface="+mn-lt"/>
              </a:rPr>
              <a:t>        Contributions—With Donor Restrictions—</a:t>
            </a:r>
          </a:p>
          <a:p>
            <a:pPr>
              <a:tabLst>
                <a:tab pos="7200900" algn="dec"/>
              </a:tabLst>
            </a:pPr>
            <a:r>
              <a:rPr lang="en-US" sz="1600" dirty="0" smtClean="0">
                <a:latin typeface="+mn-lt"/>
              </a:rPr>
              <a:t>          Time and Purpose</a:t>
            </a:r>
            <a:r>
              <a:rPr lang="en-US" sz="1600" dirty="0" smtClean="0"/>
              <a:t>  </a:t>
            </a:r>
            <a:r>
              <a:rPr lang="en-US" sz="1600" dirty="0" smtClean="0">
                <a:latin typeface="+mn-lt"/>
              </a:rPr>
              <a:t>. . . . . . . .</a:t>
            </a:r>
            <a:r>
              <a:rPr lang="en-US" sz="1600" dirty="0" smtClean="0"/>
              <a:t> . . . . . . . . . . . . . . . . . .	</a:t>
            </a:r>
            <a:r>
              <a:rPr lang="en-US" sz="1600" dirty="0" smtClean="0">
                <a:latin typeface="+mn-lt"/>
              </a:rPr>
              <a:t> 926,000</a:t>
            </a:r>
          </a:p>
          <a:p>
            <a:pPr>
              <a:tabLst>
                <a:tab pos="7200900" algn="dec"/>
              </a:tabLst>
            </a:pPr>
            <a:r>
              <a:rPr lang="en-US" sz="1600" dirty="0" smtClean="0">
                <a:latin typeface="+mn-lt"/>
              </a:rPr>
              <a:t>        Discount on Pledges Receivable . . . . . . . . . . . . . .	 74,000</a:t>
            </a:r>
            <a:endParaRPr lang="en-US" sz="1600" dirty="0">
              <a:latin typeface="+mn-lt"/>
            </a:endParaRPr>
          </a:p>
        </p:txBody>
      </p:sp>
    </p:spTree>
    <p:extLst>
      <p:ext uri="{BB962C8B-B14F-4D97-AF65-F5344CB8AC3E}">
        <p14:creationId xmlns:p14="http://schemas.microsoft.com/office/powerpoint/2010/main" val="162389487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Illustrative Transactions </a:t>
            </a:r>
            <a:br>
              <a:rPr lang="en-US" sz="3200" b="1" dirty="0"/>
            </a:br>
            <a:r>
              <a:rPr lang="en-US" sz="2400" b="1" dirty="0"/>
              <a:t>(2 of 12)</a:t>
            </a:r>
          </a:p>
        </p:txBody>
      </p:sp>
      <p:sp>
        <p:nvSpPr>
          <p:cNvPr id="3" name="Rectangle 2"/>
          <p:cNvSpPr/>
          <p:nvPr/>
        </p:nvSpPr>
        <p:spPr>
          <a:xfrm>
            <a:off x="265190" y="1356414"/>
            <a:ext cx="7516735" cy="5066002"/>
          </a:xfrm>
          <a:prstGeom prst="rect">
            <a:avLst/>
          </a:prstGeom>
        </p:spPr>
        <p:txBody>
          <a:bodyPr wrap="square">
            <a:spAutoFit/>
          </a:bodyPr>
          <a:lstStyle/>
          <a:p>
            <a:r>
              <a:rPr lang="en-US" sz="1600" b="1" i="1" dirty="0">
                <a:latin typeface="+mn-lt"/>
              </a:rPr>
              <a:t>                                                                                         </a:t>
            </a:r>
            <a:r>
              <a:rPr lang="en-US" sz="1600" b="1" i="1" dirty="0" smtClean="0">
                <a:latin typeface="+mn-lt"/>
              </a:rPr>
              <a:t>   </a:t>
            </a:r>
            <a:r>
              <a:rPr lang="en-US" sz="1600" b="1" i="1" dirty="0">
                <a:latin typeface="+mn-lt"/>
              </a:rPr>
              <a:t>Debits       </a:t>
            </a:r>
            <a:r>
              <a:rPr lang="en-US" sz="1600" b="1" i="1" dirty="0" smtClean="0">
                <a:latin typeface="+mn-lt"/>
              </a:rPr>
              <a:t>   Credits</a:t>
            </a:r>
            <a:endParaRPr lang="en-US" sz="1600" b="1" i="1" dirty="0">
              <a:latin typeface="+mn-lt"/>
            </a:endParaRPr>
          </a:p>
          <a:p>
            <a:pPr>
              <a:tabLst>
                <a:tab pos="5945188" algn="dec"/>
              </a:tabLst>
            </a:pPr>
            <a:r>
              <a:rPr lang="en-US" sz="1600" dirty="0">
                <a:latin typeface="+mn-lt"/>
              </a:rPr>
              <a:t>2. Cash . . . . . . . . . . . . . . . . . . . . . . . . . . . . . . . . . . . . </a:t>
            </a:r>
            <a:r>
              <a:rPr lang="en-US" sz="1600" dirty="0" smtClean="0">
                <a:latin typeface="+mn-lt"/>
              </a:rPr>
              <a:t>.	 3,300,000</a:t>
            </a:r>
            <a:endParaRPr lang="en-US" sz="1600" dirty="0">
              <a:latin typeface="+mn-lt"/>
            </a:endParaRPr>
          </a:p>
          <a:p>
            <a:pPr>
              <a:tabLst>
                <a:tab pos="7200900" algn="dec"/>
              </a:tabLst>
            </a:pPr>
            <a:r>
              <a:rPr lang="en-US" sz="1600" dirty="0">
                <a:latin typeface="+mn-lt"/>
              </a:rPr>
              <a:t>        Investment Income—Without Donor Restrictions. </a:t>
            </a:r>
            <a:r>
              <a:rPr lang="en-US" sz="1600" dirty="0" smtClean="0">
                <a:latin typeface="+mn-lt"/>
              </a:rPr>
              <a:t>.	700,000</a:t>
            </a:r>
            <a:endParaRPr lang="en-US" sz="1600" dirty="0">
              <a:latin typeface="+mn-lt"/>
            </a:endParaRPr>
          </a:p>
          <a:p>
            <a:r>
              <a:rPr lang="en-US" sz="1600" dirty="0">
                <a:latin typeface="+mn-lt"/>
              </a:rPr>
              <a:t>        Investment Income—With Donor Restrictions—</a:t>
            </a:r>
          </a:p>
          <a:p>
            <a:pPr>
              <a:tabLst>
                <a:tab pos="7200900" algn="dec"/>
              </a:tabLst>
            </a:pPr>
            <a:r>
              <a:rPr lang="en-US" sz="1600" dirty="0">
                <a:latin typeface="+mn-lt"/>
              </a:rPr>
              <a:t>          Time and Purpose. .</a:t>
            </a:r>
            <a:r>
              <a:rPr lang="en-US" sz="1600" dirty="0"/>
              <a:t> . . . . . . . . . . . . . . . . . . . . . . . . </a:t>
            </a:r>
            <a:r>
              <a:rPr lang="en-US" sz="1600" dirty="0" smtClean="0"/>
              <a:t>.	</a:t>
            </a:r>
            <a:r>
              <a:rPr lang="en-US" sz="1600" dirty="0" smtClean="0">
                <a:latin typeface="+mn-lt"/>
              </a:rPr>
              <a:t> 280,000</a:t>
            </a:r>
            <a:endParaRPr lang="en-US" sz="1600" dirty="0">
              <a:latin typeface="+mn-lt"/>
            </a:endParaRPr>
          </a:p>
          <a:p>
            <a:pPr>
              <a:tabLst>
                <a:tab pos="7200900" algn="dec"/>
              </a:tabLst>
            </a:pPr>
            <a:r>
              <a:rPr lang="en-US" sz="1600" dirty="0">
                <a:latin typeface="+mn-lt"/>
              </a:rPr>
              <a:t>        Deposits Held in Custody for Others . . . . . . . . . . </a:t>
            </a:r>
            <a:r>
              <a:rPr lang="en-US" sz="1600" dirty="0" smtClean="0">
                <a:latin typeface="+mn-lt"/>
              </a:rPr>
              <a:t>.	 20,000</a:t>
            </a:r>
            <a:endParaRPr lang="en-US" sz="1600" dirty="0">
              <a:latin typeface="+mn-lt"/>
            </a:endParaRPr>
          </a:p>
          <a:p>
            <a:pPr>
              <a:tabLst>
                <a:tab pos="7200900" algn="dec"/>
              </a:tabLst>
            </a:pPr>
            <a:r>
              <a:rPr lang="en-US" sz="1600" dirty="0">
                <a:latin typeface="+mn-lt"/>
              </a:rPr>
              <a:t>        Auxiliary Enterprises—Without Donor Restrictions</a:t>
            </a:r>
            <a:r>
              <a:rPr lang="en-US" sz="1600" dirty="0" smtClean="0">
                <a:latin typeface="+mn-lt"/>
              </a:rPr>
              <a:t>.	 2,300,000</a:t>
            </a:r>
            <a:endParaRPr lang="en-US" sz="1600" dirty="0">
              <a:latin typeface="+mn-lt"/>
            </a:endParaRPr>
          </a:p>
          <a:p>
            <a:endParaRPr lang="en-US" sz="1600" dirty="0">
              <a:latin typeface="+mn-lt"/>
            </a:endParaRPr>
          </a:p>
          <a:p>
            <a:pPr>
              <a:tabLst>
                <a:tab pos="5945188" algn="dec"/>
              </a:tabLst>
            </a:pPr>
            <a:r>
              <a:rPr lang="en-US" sz="1600" dirty="0">
                <a:latin typeface="+mn-lt"/>
              </a:rPr>
              <a:t>3.   Unearned Revenue . . . . . . . . . . . . . . . . . . . . . . . </a:t>
            </a:r>
            <a:r>
              <a:rPr lang="en-US" sz="1600" dirty="0" smtClean="0">
                <a:latin typeface="+mn-lt"/>
              </a:rPr>
              <a:t>.	 350,000</a:t>
            </a:r>
            <a:endParaRPr lang="en-US" sz="1600" dirty="0">
              <a:latin typeface="+mn-lt"/>
            </a:endParaRPr>
          </a:p>
          <a:p>
            <a:pPr>
              <a:tabLst>
                <a:tab pos="7200900" algn="dec"/>
              </a:tabLst>
            </a:pPr>
            <a:r>
              <a:rPr lang="en-US" sz="1600" dirty="0">
                <a:latin typeface="+mn-lt"/>
              </a:rPr>
              <a:t>         Tuition and Fees—Without Donor Restrictions. </a:t>
            </a:r>
            <a:r>
              <a:rPr lang="en-US" sz="1600" dirty="0" smtClean="0">
                <a:latin typeface="+mn-lt"/>
              </a:rPr>
              <a:t>.	 350,000</a:t>
            </a:r>
            <a:endParaRPr lang="en-US" sz="1600" dirty="0">
              <a:latin typeface="+mn-lt"/>
            </a:endParaRPr>
          </a:p>
          <a:p>
            <a:endParaRPr lang="en-US" sz="1600" dirty="0">
              <a:latin typeface="+mn-lt"/>
            </a:endParaRPr>
          </a:p>
          <a:p>
            <a:pPr>
              <a:tabLst>
                <a:tab pos="5945188" algn="dec"/>
              </a:tabLst>
            </a:pPr>
            <a:r>
              <a:rPr lang="en-US" sz="1600" dirty="0">
                <a:latin typeface="+mn-lt"/>
              </a:rPr>
              <a:t>4a. Cash . . . . . . . . . . . . . . . . . . . . . . . . . . . . . . . . . . </a:t>
            </a:r>
            <a:r>
              <a:rPr lang="en-US" sz="1600" dirty="0" smtClean="0">
                <a:latin typeface="+mn-lt"/>
              </a:rPr>
              <a:t>.	11,670,000</a:t>
            </a:r>
            <a:endParaRPr lang="en-US" sz="1600" dirty="0">
              <a:latin typeface="+mn-lt"/>
            </a:endParaRPr>
          </a:p>
          <a:p>
            <a:pPr>
              <a:tabLst>
                <a:tab pos="7200900" algn="dec"/>
              </a:tabLst>
            </a:pPr>
            <a:r>
              <a:rPr lang="en-US" sz="1600" dirty="0">
                <a:latin typeface="+mn-lt"/>
              </a:rPr>
              <a:t>         Tuition and Fees Receivable . . . . . . . . . . . . . . </a:t>
            </a:r>
            <a:r>
              <a:rPr lang="en-US" sz="1600" dirty="0" smtClean="0">
                <a:latin typeface="+mn-lt"/>
              </a:rPr>
              <a:t>.	 5,650,000</a:t>
            </a:r>
            <a:endParaRPr lang="en-US" sz="1600" dirty="0">
              <a:latin typeface="+mn-lt"/>
            </a:endParaRPr>
          </a:p>
          <a:p>
            <a:pPr>
              <a:tabLst>
                <a:tab pos="7200900" algn="dec"/>
              </a:tabLst>
            </a:pPr>
            <a:r>
              <a:rPr lang="en-US" sz="1600" dirty="0">
                <a:latin typeface="+mn-lt"/>
              </a:rPr>
              <a:t>         Grants Receivable . . . . . . . . . . . . . . . . . . . . . . </a:t>
            </a:r>
            <a:r>
              <a:rPr lang="en-US" sz="1600" dirty="0" smtClean="0">
                <a:latin typeface="+mn-lt"/>
              </a:rPr>
              <a:t>.	 1,075,000</a:t>
            </a:r>
            <a:endParaRPr lang="en-US" sz="1600" dirty="0">
              <a:latin typeface="+mn-lt"/>
            </a:endParaRPr>
          </a:p>
          <a:p>
            <a:pPr>
              <a:tabLst>
                <a:tab pos="7200900" algn="dec"/>
              </a:tabLst>
            </a:pPr>
            <a:r>
              <a:rPr lang="en-US" sz="1600" dirty="0">
                <a:latin typeface="+mn-lt"/>
              </a:rPr>
              <a:t>         Pledges Receivable . . . . . . . . . . . . . . . . . . . . . </a:t>
            </a:r>
            <a:r>
              <a:rPr lang="en-US" sz="1600" dirty="0" smtClean="0">
                <a:latin typeface="+mn-lt"/>
              </a:rPr>
              <a:t>.	 4,945,000</a:t>
            </a:r>
            <a:endParaRPr lang="en-US" sz="1600" dirty="0">
              <a:latin typeface="+mn-lt"/>
            </a:endParaRPr>
          </a:p>
          <a:p>
            <a:endParaRPr lang="en-US" sz="1600" dirty="0">
              <a:latin typeface="+mn-lt"/>
            </a:endParaRPr>
          </a:p>
          <a:p>
            <a:endParaRPr lang="en-US" sz="1600" b="1" i="1" dirty="0">
              <a:latin typeface="+mn-lt"/>
            </a:endParaRPr>
          </a:p>
        </p:txBody>
      </p:sp>
    </p:spTree>
    <p:extLst>
      <p:ext uri="{BB962C8B-B14F-4D97-AF65-F5344CB8AC3E}">
        <p14:creationId xmlns:p14="http://schemas.microsoft.com/office/powerpoint/2010/main" val="26900977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Illustrative Transactions </a:t>
            </a:r>
            <a:br>
              <a:rPr lang="en-US" sz="3200" b="1" dirty="0"/>
            </a:br>
            <a:r>
              <a:rPr lang="en-US" sz="2400" b="1" dirty="0"/>
              <a:t>(3 of 12)</a:t>
            </a:r>
          </a:p>
        </p:txBody>
      </p:sp>
      <p:sp>
        <p:nvSpPr>
          <p:cNvPr id="3" name="Rectangle 2"/>
          <p:cNvSpPr/>
          <p:nvPr/>
        </p:nvSpPr>
        <p:spPr>
          <a:xfrm>
            <a:off x="265190" y="1356414"/>
            <a:ext cx="7516735" cy="3884140"/>
          </a:xfrm>
          <a:prstGeom prst="rect">
            <a:avLst/>
          </a:prstGeom>
        </p:spPr>
        <p:txBody>
          <a:bodyPr wrap="square">
            <a:spAutoFit/>
          </a:bodyPr>
          <a:lstStyle/>
          <a:p>
            <a:r>
              <a:rPr lang="en-US" sz="1600" b="1" i="1" dirty="0">
                <a:latin typeface="+mn-lt"/>
              </a:rPr>
              <a:t>                                                                                            Debits       </a:t>
            </a:r>
            <a:r>
              <a:rPr lang="en-US" sz="1600" b="1" i="1" dirty="0" smtClean="0">
                <a:latin typeface="+mn-lt"/>
              </a:rPr>
              <a:t>   Credits</a:t>
            </a:r>
            <a:endParaRPr lang="en-US" sz="1600" b="1" i="1" dirty="0">
              <a:latin typeface="+mn-lt"/>
            </a:endParaRPr>
          </a:p>
          <a:p>
            <a:pPr>
              <a:tabLst>
                <a:tab pos="5945188" algn="dec"/>
              </a:tabLst>
            </a:pPr>
            <a:r>
              <a:rPr lang="en-US" sz="1600" dirty="0">
                <a:latin typeface="+mn-lt"/>
              </a:rPr>
              <a:t>4b. Discount on Pledges Receivable . . . . . . . . . . . . . </a:t>
            </a:r>
            <a:r>
              <a:rPr lang="en-US" sz="1600" dirty="0" smtClean="0">
                <a:latin typeface="+mn-lt"/>
              </a:rPr>
              <a:t>.	14,000</a:t>
            </a:r>
            <a:endParaRPr lang="en-US" sz="1600" dirty="0">
              <a:latin typeface="+mn-lt"/>
            </a:endParaRPr>
          </a:p>
          <a:p>
            <a:pPr>
              <a:tabLst>
                <a:tab pos="7200900" algn="dec"/>
              </a:tabLst>
            </a:pPr>
            <a:r>
              <a:rPr lang="en-US" sz="1600" dirty="0">
                <a:latin typeface="+mn-lt"/>
              </a:rPr>
              <a:t>         Contributions—Without Donor Restrictions. . . . </a:t>
            </a:r>
            <a:r>
              <a:rPr lang="en-US" sz="1600" dirty="0" smtClean="0">
                <a:latin typeface="+mn-lt"/>
              </a:rPr>
              <a:t>.	14,000</a:t>
            </a:r>
            <a:endParaRPr lang="en-US" sz="1600" dirty="0">
              <a:latin typeface="+mn-lt"/>
            </a:endParaRPr>
          </a:p>
          <a:p>
            <a:endParaRPr lang="en-US" sz="1600" dirty="0">
              <a:latin typeface="+mn-lt"/>
            </a:endParaRPr>
          </a:p>
          <a:p>
            <a:pPr>
              <a:tabLst>
                <a:tab pos="5945188" algn="dec"/>
              </a:tabLst>
            </a:pPr>
            <a:r>
              <a:rPr lang="en-US" sz="1600" dirty="0">
                <a:latin typeface="+mn-lt"/>
              </a:rPr>
              <a:t>5. Instruction Expense . . . . . . . . . . . . . . . . . . . . . . . . </a:t>
            </a:r>
            <a:r>
              <a:rPr lang="en-US" sz="1600" dirty="0" smtClean="0">
                <a:latin typeface="+mn-lt"/>
              </a:rPr>
              <a:t>.	 4,321,000</a:t>
            </a:r>
            <a:endParaRPr lang="en-US" sz="1600" dirty="0">
              <a:latin typeface="+mn-lt"/>
            </a:endParaRPr>
          </a:p>
          <a:p>
            <a:pPr>
              <a:tabLst>
                <a:tab pos="5945188" algn="dec"/>
              </a:tabLst>
            </a:pPr>
            <a:r>
              <a:rPr lang="en-US" sz="1600" dirty="0">
                <a:latin typeface="+mn-lt"/>
              </a:rPr>
              <a:t>    Public Service Expense . . . . . . . . . . . . . . . . . . . . . </a:t>
            </a:r>
            <a:r>
              <a:rPr lang="en-US" sz="1600" dirty="0" smtClean="0">
                <a:latin typeface="+mn-lt"/>
              </a:rPr>
              <a:t>.	1,123,460</a:t>
            </a:r>
            <a:endParaRPr lang="en-US" sz="1600" dirty="0">
              <a:latin typeface="+mn-lt"/>
            </a:endParaRPr>
          </a:p>
          <a:p>
            <a:pPr>
              <a:tabLst>
                <a:tab pos="5945188" algn="dec"/>
              </a:tabLst>
            </a:pPr>
            <a:r>
              <a:rPr lang="en-US" sz="1600" dirty="0">
                <a:latin typeface="+mn-lt"/>
              </a:rPr>
              <a:t>    Academic Support Expense . . . . . . . . . . . . . . . . . . . </a:t>
            </a:r>
            <a:r>
              <a:rPr lang="en-US" sz="1600" dirty="0" smtClean="0">
                <a:latin typeface="+mn-lt"/>
              </a:rPr>
              <a:t>	129,630</a:t>
            </a:r>
            <a:endParaRPr lang="en-US" sz="1600" dirty="0">
              <a:latin typeface="+mn-lt"/>
            </a:endParaRPr>
          </a:p>
          <a:p>
            <a:pPr>
              <a:tabLst>
                <a:tab pos="5945188" algn="dec"/>
              </a:tabLst>
            </a:pPr>
            <a:r>
              <a:rPr lang="en-US" sz="1600" dirty="0">
                <a:latin typeface="+mn-lt"/>
              </a:rPr>
              <a:t>    Student Services Expense . . . . . . . . . . . . . . . . . . . </a:t>
            </a:r>
            <a:r>
              <a:rPr lang="en-US" sz="1600" dirty="0" smtClean="0">
                <a:latin typeface="+mn-lt"/>
              </a:rPr>
              <a:t>.	2,592,600</a:t>
            </a:r>
            <a:endParaRPr lang="en-US" sz="1600" dirty="0">
              <a:latin typeface="+mn-lt"/>
            </a:endParaRPr>
          </a:p>
          <a:p>
            <a:pPr>
              <a:tabLst>
                <a:tab pos="5945188" algn="dec"/>
              </a:tabLst>
            </a:pPr>
            <a:r>
              <a:rPr lang="en-US" sz="1600" dirty="0">
                <a:latin typeface="+mn-lt"/>
              </a:rPr>
              <a:t>    Institutional Support Expense . . . . . . . . . . . . . . . . . </a:t>
            </a:r>
            <a:r>
              <a:rPr lang="en-US" sz="1600" dirty="0" smtClean="0">
                <a:latin typeface="+mn-lt"/>
              </a:rPr>
              <a:t>.	2,872,170</a:t>
            </a:r>
            <a:endParaRPr lang="en-US" sz="1600" dirty="0">
              <a:latin typeface="+mn-lt"/>
            </a:endParaRPr>
          </a:p>
          <a:p>
            <a:pPr>
              <a:tabLst>
                <a:tab pos="5945188" algn="dec"/>
              </a:tabLst>
            </a:pPr>
            <a:r>
              <a:rPr lang="en-US" sz="1600" dirty="0">
                <a:latin typeface="+mn-lt"/>
              </a:rPr>
              <a:t>    Auxiliary Enterprises Expense . . . . . . . . . . . . . . . . . </a:t>
            </a:r>
            <a:r>
              <a:rPr lang="en-US" sz="1600" dirty="0" smtClean="0">
                <a:latin typeface="+mn-lt"/>
              </a:rPr>
              <a:t>	2,116,000</a:t>
            </a:r>
            <a:endParaRPr lang="en-US" sz="1600" dirty="0">
              <a:latin typeface="+mn-lt"/>
            </a:endParaRPr>
          </a:p>
          <a:p>
            <a:pPr>
              <a:tabLst>
                <a:tab pos="7200900" algn="dec"/>
              </a:tabLst>
            </a:pPr>
            <a:r>
              <a:rPr lang="en-US" sz="1600" dirty="0">
                <a:latin typeface="+mn-lt"/>
              </a:rPr>
              <a:t>        Accounts Payable . . . . . . . . . . . . . . . . . . . . . . . . </a:t>
            </a:r>
            <a:r>
              <a:rPr lang="en-US" sz="1600" dirty="0" smtClean="0">
                <a:latin typeface="+mn-lt"/>
              </a:rPr>
              <a:t>.	 3,936,500</a:t>
            </a:r>
            <a:endParaRPr lang="en-US" sz="1600" dirty="0">
              <a:latin typeface="+mn-lt"/>
            </a:endParaRPr>
          </a:p>
          <a:p>
            <a:pPr>
              <a:tabLst>
                <a:tab pos="7200900" algn="dec"/>
              </a:tabLst>
            </a:pPr>
            <a:r>
              <a:rPr lang="en-US" sz="1600" dirty="0">
                <a:latin typeface="+mn-lt"/>
              </a:rPr>
              <a:t>        Accrued Liabilities . . . . . . . . . . . . . . . . . . . . . . . . </a:t>
            </a:r>
            <a:r>
              <a:rPr lang="en-US" sz="1600" dirty="0" smtClean="0">
                <a:latin typeface="+mn-lt"/>
              </a:rPr>
              <a:t>.	9,218,360</a:t>
            </a:r>
            <a:endParaRPr lang="en-US" sz="1600" dirty="0">
              <a:latin typeface="+mn-lt"/>
            </a:endParaRPr>
          </a:p>
          <a:p>
            <a:endParaRPr lang="en-US" sz="1600" b="1" i="1" dirty="0">
              <a:latin typeface="+mn-lt"/>
            </a:endParaRPr>
          </a:p>
        </p:txBody>
      </p:sp>
    </p:spTree>
    <p:extLst>
      <p:ext uri="{BB962C8B-B14F-4D97-AF65-F5344CB8AC3E}">
        <p14:creationId xmlns:p14="http://schemas.microsoft.com/office/powerpoint/2010/main" val="37120336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057400" y="0"/>
            <a:ext cx="59658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3" name="Rectangle 3"/>
          <p:cNvSpPr>
            <a:spLocks noChangeArrowheads="1"/>
          </p:cNvSpPr>
          <p:nvPr/>
        </p:nvSpPr>
        <p:spPr bwMode="auto">
          <a:xfrm>
            <a:off x="0" y="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4" name="Rectangle 4"/>
          <p:cNvSpPr>
            <a:spLocks noChangeArrowheads="1"/>
          </p:cNvSpPr>
          <p:nvPr/>
        </p:nvSpPr>
        <p:spPr bwMode="auto">
          <a:xfrm>
            <a:off x="1646238" y="0"/>
            <a:ext cx="65833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5" name="Rectangle 5"/>
          <p:cNvSpPr>
            <a:spLocks noChangeArrowheads="1"/>
          </p:cNvSpPr>
          <p:nvPr/>
        </p:nvSpPr>
        <p:spPr bwMode="auto">
          <a:xfrm>
            <a:off x="206375" y="0"/>
            <a:ext cx="791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6" name="Rectangle 6"/>
          <p:cNvSpPr>
            <a:spLocks noChangeArrowheads="1"/>
          </p:cNvSpPr>
          <p:nvPr/>
        </p:nvSpPr>
        <p:spPr bwMode="auto">
          <a:xfrm>
            <a:off x="288925" y="39688"/>
            <a:ext cx="7750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7" name="Rectangle 7"/>
          <p:cNvSpPr>
            <a:spLocks noChangeArrowheads="1"/>
          </p:cNvSpPr>
          <p:nvPr/>
        </p:nvSpPr>
        <p:spPr bwMode="auto">
          <a:xfrm>
            <a:off x="0" y="0"/>
            <a:ext cx="8023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2" name="Title 1"/>
          <p:cNvSpPr>
            <a:spLocks noGrp="1"/>
          </p:cNvSpPr>
          <p:nvPr>
            <p:ph type="title"/>
          </p:nvPr>
        </p:nvSpPr>
        <p:spPr/>
        <p:txBody>
          <a:bodyPr/>
          <a:lstStyle/>
          <a:p>
            <a:pPr>
              <a:defRPr/>
            </a:pPr>
            <a:r>
              <a:rPr lang="en-US" altLang="en-US" sz="3200" b="1" dirty="0"/>
              <a:t>Learning Objectives </a:t>
            </a:r>
            <a:br>
              <a:rPr lang="en-US" altLang="en-US" sz="3200" b="1" dirty="0"/>
            </a:br>
            <a:r>
              <a:rPr lang="en-US" altLang="en-US" sz="2400" b="1" dirty="0"/>
              <a:t>(1 of 2</a:t>
            </a:r>
            <a:r>
              <a:rPr lang="en-US" altLang="en-US" sz="2400" b="1" dirty="0" smtClean="0"/>
              <a:t>)</a:t>
            </a:r>
            <a:endParaRPr lang="en-US" sz="2400" dirty="0"/>
          </a:p>
        </p:txBody>
      </p:sp>
      <p:sp>
        <p:nvSpPr>
          <p:cNvPr id="4" name="Content Placeholder 3"/>
          <p:cNvSpPr>
            <a:spLocks noGrp="1"/>
          </p:cNvSpPr>
          <p:nvPr>
            <p:ph idx="1"/>
          </p:nvPr>
        </p:nvSpPr>
        <p:spPr/>
        <p:txBody>
          <a:bodyPr/>
          <a:lstStyle/>
          <a:p>
            <a:pPr marL="917575" indent="-917575">
              <a:buNone/>
            </a:pPr>
            <a:r>
              <a:rPr lang="en-US" sz="2400" dirty="0"/>
              <a:t>15-1	Distinguish between generally accepted </a:t>
            </a:r>
            <a:r>
              <a:rPr lang="en-US" sz="2400" dirty="0" smtClean="0"/>
              <a:t>accounting </a:t>
            </a:r>
            <a:r>
              <a:rPr lang="en-US" sz="2400" dirty="0"/>
              <a:t>principles for public and private </a:t>
            </a:r>
            <a:r>
              <a:rPr lang="en-US" sz="2400" dirty="0" smtClean="0"/>
              <a:t>colleges </a:t>
            </a:r>
            <a:r>
              <a:rPr lang="en-US" sz="2400" dirty="0"/>
              <a:t>and universities.</a:t>
            </a:r>
          </a:p>
          <a:p>
            <a:pPr marL="917575" indent="-917575">
              <a:buNone/>
            </a:pPr>
            <a:r>
              <a:rPr lang="en-US" sz="2400" dirty="0"/>
              <a:t>15-2	Describe financial reporting for public and </a:t>
            </a:r>
            <a:r>
              <a:rPr lang="en-US" sz="2400" dirty="0" smtClean="0"/>
              <a:t>private </a:t>
            </a:r>
            <a:r>
              <a:rPr lang="en-US" sz="2400" dirty="0"/>
              <a:t>colleges and universities.</a:t>
            </a:r>
          </a:p>
          <a:p>
            <a:pPr marL="917575" indent="-917575">
              <a:buNone/>
            </a:pPr>
            <a:r>
              <a:rPr lang="en-US" sz="2400" dirty="0"/>
              <a:t>15-3	Discuss accounting and reporting issues for all </a:t>
            </a:r>
            <a:r>
              <a:rPr lang="en-US" sz="2400" dirty="0" smtClean="0"/>
              <a:t>colleges </a:t>
            </a:r>
            <a:r>
              <a:rPr lang="en-US" sz="2400" dirty="0"/>
              <a:t>and universities, such as accounting </a:t>
            </a:r>
            <a:r>
              <a:rPr lang="en-US" sz="2400" dirty="0" smtClean="0"/>
              <a:t>for </a:t>
            </a:r>
            <a:r>
              <a:rPr lang="en-US" sz="2400" dirty="0"/>
              <a:t>assets, liabilities, and net assets/net </a:t>
            </a:r>
            <a:r>
              <a:rPr lang="en-US" sz="2400" dirty="0" smtClean="0"/>
              <a:t>position</a:t>
            </a:r>
            <a:r>
              <a:rPr lang="en-US" sz="2400" dirty="0"/>
              <a:t>; accounting for revenues and </a:t>
            </a:r>
            <a:r>
              <a:rPr lang="en-US" sz="2400" dirty="0" smtClean="0"/>
              <a:t>expenses</a:t>
            </a:r>
            <a:r>
              <a:rPr lang="en-US" sz="2400" dirty="0"/>
              <a:t>; and accounting for cash flows</a:t>
            </a:r>
            <a:r>
              <a:rPr lang="en-US" sz="2400" dirty="0" smtClean="0"/>
              <a:t>.</a:t>
            </a:r>
            <a:endParaRPr lang="en-US" sz="2400" dirty="0"/>
          </a:p>
        </p:txBody>
      </p:sp>
    </p:spTree>
    <p:extLst>
      <p:ext uri="{BB962C8B-B14F-4D97-AF65-F5344CB8AC3E}">
        <p14:creationId xmlns:p14="http://schemas.microsoft.com/office/powerpoint/2010/main" val="17799590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Illustrative Transactions </a:t>
            </a:r>
            <a:br>
              <a:rPr lang="en-US" sz="3200" b="1" dirty="0"/>
            </a:br>
            <a:r>
              <a:rPr lang="en-US" sz="2400" b="1" dirty="0"/>
              <a:t>(4 of 12)</a:t>
            </a:r>
          </a:p>
        </p:txBody>
      </p:sp>
      <p:sp>
        <p:nvSpPr>
          <p:cNvPr id="3" name="Rectangle 2"/>
          <p:cNvSpPr/>
          <p:nvPr/>
        </p:nvSpPr>
        <p:spPr>
          <a:xfrm>
            <a:off x="265176" y="1356414"/>
            <a:ext cx="7634682" cy="4475071"/>
          </a:xfrm>
          <a:prstGeom prst="rect">
            <a:avLst/>
          </a:prstGeom>
        </p:spPr>
        <p:txBody>
          <a:bodyPr wrap="square">
            <a:spAutoFit/>
          </a:bodyPr>
          <a:lstStyle/>
          <a:p>
            <a:r>
              <a:rPr lang="en-US" sz="1600" b="1" i="1" dirty="0">
                <a:latin typeface="+mn-lt"/>
              </a:rPr>
              <a:t>                                                                                            Debits       </a:t>
            </a:r>
            <a:r>
              <a:rPr lang="en-US" sz="1600" b="1" i="1" dirty="0" smtClean="0">
                <a:latin typeface="+mn-lt"/>
              </a:rPr>
              <a:t>   Credits</a:t>
            </a:r>
            <a:endParaRPr lang="en-US" sz="1600" b="1" i="1" dirty="0">
              <a:latin typeface="+mn-lt"/>
            </a:endParaRPr>
          </a:p>
          <a:p>
            <a:pPr>
              <a:tabLst>
                <a:tab pos="5945188" algn="dec"/>
              </a:tabLst>
            </a:pPr>
            <a:r>
              <a:rPr lang="en-US" sz="1600" dirty="0">
                <a:latin typeface="+mn-lt"/>
              </a:rPr>
              <a:t>6. Accounts Payable . . . . . . . . . . . . . . . . . . . . . . . . . . </a:t>
            </a:r>
            <a:r>
              <a:rPr lang="en-US" sz="1600" dirty="0" smtClean="0">
                <a:latin typeface="+mn-lt"/>
              </a:rPr>
              <a:t>.	 4,003,500</a:t>
            </a:r>
            <a:endParaRPr lang="en-US" sz="1600" dirty="0">
              <a:latin typeface="+mn-lt"/>
            </a:endParaRPr>
          </a:p>
          <a:p>
            <a:pPr>
              <a:tabLst>
                <a:tab pos="5945188" algn="dec"/>
              </a:tabLst>
            </a:pPr>
            <a:r>
              <a:rPr lang="en-US" sz="1600" dirty="0">
                <a:latin typeface="+mn-lt"/>
              </a:rPr>
              <a:t>    Accrued Liabilities . . . . . . . . . . . . . . . . . . . . . . . . . . </a:t>
            </a:r>
            <a:r>
              <a:rPr lang="en-US" sz="1600" dirty="0" smtClean="0">
                <a:latin typeface="+mn-lt"/>
              </a:rPr>
              <a:t>.	9,133,900</a:t>
            </a:r>
            <a:endParaRPr lang="en-US" sz="1600" dirty="0">
              <a:latin typeface="+mn-lt"/>
            </a:endParaRPr>
          </a:p>
          <a:p>
            <a:pPr>
              <a:tabLst>
                <a:tab pos="5945188" algn="dec"/>
              </a:tabLst>
            </a:pPr>
            <a:r>
              <a:rPr lang="en-US" sz="1600" dirty="0">
                <a:latin typeface="+mn-lt"/>
              </a:rPr>
              <a:t>    Deposits Held in Custody for Others . . . . . . . . . . . . </a:t>
            </a:r>
            <a:r>
              <a:rPr lang="en-US" sz="1600" dirty="0" smtClean="0">
                <a:latin typeface="+mn-lt"/>
              </a:rPr>
              <a:t>.	10,000</a:t>
            </a:r>
            <a:endParaRPr lang="en-US" sz="1600" dirty="0">
              <a:latin typeface="+mn-lt"/>
            </a:endParaRPr>
          </a:p>
          <a:p>
            <a:pPr>
              <a:tabLst>
                <a:tab pos="7200900" algn="dec"/>
              </a:tabLst>
            </a:pPr>
            <a:r>
              <a:rPr lang="en-US" sz="1600" dirty="0">
                <a:latin typeface="+mn-lt"/>
              </a:rPr>
              <a:t>        Cash . . . . . . . . . . . . . . . . . . . . . . . . . . . . . . . . . . </a:t>
            </a:r>
            <a:r>
              <a:rPr lang="en-US" sz="1600" dirty="0" smtClean="0">
                <a:latin typeface="+mn-lt"/>
              </a:rPr>
              <a:t>.	 13,147,400</a:t>
            </a:r>
            <a:endParaRPr lang="en-US" sz="1600" dirty="0">
              <a:latin typeface="+mn-lt"/>
            </a:endParaRPr>
          </a:p>
          <a:p>
            <a:endParaRPr lang="en-US" sz="1600" dirty="0"/>
          </a:p>
          <a:p>
            <a:pPr>
              <a:tabLst>
                <a:tab pos="5945188" algn="dec"/>
              </a:tabLst>
            </a:pPr>
            <a:r>
              <a:rPr lang="en-US" sz="1600" dirty="0"/>
              <a:t>7</a:t>
            </a:r>
            <a:r>
              <a:rPr lang="en-US" sz="1600" dirty="0">
                <a:latin typeface="+mn-lt"/>
              </a:rPr>
              <a:t>.   Inventories . . . . . . . . . . . . . . . . . . . . . . . . . . . . </a:t>
            </a:r>
            <a:r>
              <a:rPr lang="en-US" sz="1600" dirty="0" smtClean="0">
                <a:latin typeface="+mn-lt"/>
              </a:rPr>
              <a:t>.	15,000</a:t>
            </a:r>
            <a:endParaRPr lang="en-US" sz="1600" dirty="0">
              <a:latin typeface="+mn-lt"/>
            </a:endParaRPr>
          </a:p>
          <a:p>
            <a:pPr>
              <a:tabLst>
                <a:tab pos="5945188" algn="dec"/>
              </a:tabLst>
            </a:pPr>
            <a:r>
              <a:rPr lang="en-US" sz="1600" dirty="0">
                <a:latin typeface="+mn-lt"/>
              </a:rPr>
              <a:t>      Prepaid Expenses . . . . . . . . . . . . . . . . . . . . . . . </a:t>
            </a:r>
            <a:r>
              <a:rPr lang="en-US" sz="1600" dirty="0" smtClean="0">
                <a:latin typeface="+mn-lt"/>
              </a:rPr>
              <a:t>.	 9,000</a:t>
            </a:r>
            <a:endParaRPr lang="en-US" sz="1600" dirty="0">
              <a:latin typeface="+mn-lt"/>
            </a:endParaRPr>
          </a:p>
          <a:p>
            <a:pPr>
              <a:tabLst>
                <a:tab pos="7200900" algn="dec"/>
              </a:tabLst>
            </a:pPr>
            <a:r>
              <a:rPr lang="en-US" sz="1600" dirty="0">
                <a:latin typeface="+mn-lt"/>
              </a:rPr>
              <a:t>         Instruction Expense . . . . . . . . . . . . . . . . . . . . </a:t>
            </a:r>
            <a:r>
              <a:rPr lang="en-US" sz="1600" dirty="0" smtClean="0">
                <a:latin typeface="+mn-lt"/>
              </a:rPr>
              <a:t>.	 13,200</a:t>
            </a:r>
            <a:endParaRPr lang="en-US" sz="1600" dirty="0">
              <a:latin typeface="+mn-lt"/>
            </a:endParaRPr>
          </a:p>
          <a:p>
            <a:pPr>
              <a:tabLst>
                <a:tab pos="7200900" algn="dec"/>
              </a:tabLst>
            </a:pPr>
            <a:r>
              <a:rPr lang="en-US" sz="1600" dirty="0">
                <a:latin typeface="+mn-lt"/>
              </a:rPr>
              <a:t>         Institutional Support Expense . . . . . . . . . . . . </a:t>
            </a:r>
            <a:r>
              <a:rPr lang="en-US" sz="1600" dirty="0" smtClean="0">
                <a:latin typeface="+mn-lt"/>
              </a:rPr>
              <a:t>.	 10,800</a:t>
            </a:r>
            <a:endParaRPr lang="en-US" sz="1600" dirty="0">
              <a:latin typeface="+mn-lt"/>
            </a:endParaRPr>
          </a:p>
          <a:p>
            <a:endParaRPr lang="en-US" sz="1600" dirty="0">
              <a:latin typeface="+mn-lt"/>
            </a:endParaRPr>
          </a:p>
          <a:p>
            <a:pPr>
              <a:tabLst>
                <a:tab pos="5945188" algn="dec"/>
              </a:tabLst>
            </a:pPr>
            <a:r>
              <a:rPr lang="en-US" sz="1600" dirty="0">
                <a:latin typeface="+mn-lt"/>
              </a:rPr>
              <a:t>8.   Cash . . . . . . . . . . . . . . . . . . . . . . . . . . . . . . . . . </a:t>
            </a:r>
            <a:r>
              <a:rPr lang="en-US" sz="1600" dirty="0" smtClean="0">
                <a:latin typeface="+mn-lt"/>
              </a:rPr>
              <a:t>.	1,109,000</a:t>
            </a:r>
            <a:endParaRPr lang="en-US" sz="1600" dirty="0">
              <a:latin typeface="+mn-lt"/>
            </a:endParaRPr>
          </a:p>
          <a:p>
            <a:r>
              <a:rPr lang="en-US" sz="1600" dirty="0">
                <a:latin typeface="+mn-lt"/>
              </a:rPr>
              <a:t>         Contributions—With Donor Restrictions—</a:t>
            </a:r>
          </a:p>
          <a:p>
            <a:pPr>
              <a:tabLst>
                <a:tab pos="7200900" algn="dec"/>
              </a:tabLst>
            </a:pPr>
            <a:r>
              <a:rPr lang="en-US" sz="1600" dirty="0">
                <a:latin typeface="+mn-lt"/>
              </a:rPr>
              <a:t>           Time and Purpose. . . . . .</a:t>
            </a:r>
            <a:r>
              <a:rPr lang="en-US" sz="1600" dirty="0"/>
              <a:t> . . . . . . . . . . . . . . . . . </a:t>
            </a:r>
            <a:r>
              <a:rPr lang="en-US" sz="1600" dirty="0" smtClean="0"/>
              <a:t>.	</a:t>
            </a:r>
            <a:r>
              <a:rPr lang="en-US" sz="1600" dirty="0" smtClean="0">
                <a:latin typeface="+mn-lt"/>
              </a:rPr>
              <a:t> 1,109,000</a:t>
            </a:r>
            <a:endParaRPr lang="en-US" sz="1600" dirty="0">
              <a:latin typeface="+mn-lt"/>
            </a:endParaRPr>
          </a:p>
          <a:p>
            <a:endParaRPr lang="en-US" sz="1600" b="1" i="1" dirty="0">
              <a:latin typeface="+mn-lt"/>
            </a:endParaRPr>
          </a:p>
        </p:txBody>
      </p:sp>
    </p:spTree>
    <p:extLst>
      <p:ext uri="{BB962C8B-B14F-4D97-AF65-F5344CB8AC3E}">
        <p14:creationId xmlns:p14="http://schemas.microsoft.com/office/powerpoint/2010/main" val="86319520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Illustrative Transactions </a:t>
            </a:r>
            <a:br>
              <a:rPr lang="en-US" sz="3200" b="1" dirty="0"/>
            </a:br>
            <a:r>
              <a:rPr lang="en-US" sz="2400" b="1" dirty="0"/>
              <a:t>(5 of 12)</a:t>
            </a:r>
          </a:p>
        </p:txBody>
      </p:sp>
      <p:sp>
        <p:nvSpPr>
          <p:cNvPr id="3" name="Rectangle 2"/>
          <p:cNvSpPr/>
          <p:nvPr/>
        </p:nvSpPr>
        <p:spPr>
          <a:xfrm>
            <a:off x="265175" y="1356414"/>
            <a:ext cx="7690511" cy="4179606"/>
          </a:xfrm>
          <a:prstGeom prst="rect">
            <a:avLst/>
          </a:prstGeom>
        </p:spPr>
        <p:txBody>
          <a:bodyPr wrap="square">
            <a:spAutoFit/>
          </a:bodyPr>
          <a:lstStyle/>
          <a:p>
            <a:r>
              <a:rPr lang="en-US" sz="1600" b="1" i="1" dirty="0">
                <a:latin typeface="+mn-lt"/>
              </a:rPr>
              <a:t>                                                                                            Debits      </a:t>
            </a:r>
            <a:r>
              <a:rPr lang="en-US" sz="1600" b="1" i="1" dirty="0" smtClean="0">
                <a:latin typeface="+mn-lt"/>
              </a:rPr>
              <a:t>    </a:t>
            </a:r>
            <a:r>
              <a:rPr lang="en-US" sz="1600" b="1" i="1" dirty="0">
                <a:latin typeface="+mn-lt"/>
              </a:rPr>
              <a:t>Credits</a:t>
            </a:r>
          </a:p>
          <a:p>
            <a:pPr>
              <a:tabLst>
                <a:tab pos="5945188" algn="dec"/>
              </a:tabLst>
            </a:pPr>
            <a:r>
              <a:rPr lang="en-US" sz="1600" dirty="0">
                <a:latin typeface="+mn-lt"/>
              </a:rPr>
              <a:t>9a. Research Expense . . . . . . . . . . . . . . . . . . . . . . </a:t>
            </a:r>
            <a:r>
              <a:rPr lang="en-US" sz="1600" dirty="0" smtClean="0">
                <a:latin typeface="+mn-lt"/>
              </a:rPr>
              <a:t>.	 1,025,000</a:t>
            </a:r>
            <a:endParaRPr lang="en-US" sz="1600" dirty="0">
              <a:latin typeface="+mn-lt"/>
            </a:endParaRPr>
          </a:p>
          <a:p>
            <a:pPr>
              <a:tabLst>
                <a:tab pos="7200900" algn="dec"/>
              </a:tabLst>
            </a:pPr>
            <a:r>
              <a:rPr lang="en-US" sz="1600" dirty="0">
                <a:latin typeface="+mn-lt"/>
              </a:rPr>
              <a:t>         Accrued Liabilities . . . . . . . . . . . . . . . . . . . . . </a:t>
            </a:r>
            <a:r>
              <a:rPr lang="en-US" sz="1600" dirty="0" smtClean="0">
                <a:latin typeface="+mn-lt"/>
              </a:rPr>
              <a:t>.	 10,000</a:t>
            </a:r>
            <a:endParaRPr lang="en-US" sz="1600" dirty="0">
              <a:latin typeface="+mn-lt"/>
            </a:endParaRPr>
          </a:p>
          <a:p>
            <a:pPr>
              <a:tabLst>
                <a:tab pos="7200900" algn="dec"/>
              </a:tabLst>
            </a:pPr>
            <a:r>
              <a:rPr lang="en-US" sz="1600" dirty="0">
                <a:latin typeface="+mn-lt"/>
              </a:rPr>
              <a:t>         Cash . . . . . . . . . . . . . . . . . . . . . . . . . . . . . . . </a:t>
            </a:r>
            <a:r>
              <a:rPr lang="en-US" sz="1600" dirty="0" smtClean="0">
                <a:latin typeface="+mn-lt"/>
              </a:rPr>
              <a:t>.	 1,015,000</a:t>
            </a:r>
            <a:endParaRPr lang="en-US" sz="1600" dirty="0">
              <a:latin typeface="+mn-lt"/>
            </a:endParaRPr>
          </a:p>
          <a:p>
            <a:endParaRPr lang="en-US" sz="1600" dirty="0">
              <a:latin typeface="+mn-lt"/>
            </a:endParaRPr>
          </a:p>
          <a:p>
            <a:r>
              <a:rPr lang="en-US" sz="1600" dirty="0">
                <a:latin typeface="+mn-lt"/>
              </a:rPr>
              <a:t>9b. Net Assets Released from Restrictions—</a:t>
            </a:r>
          </a:p>
          <a:p>
            <a:pPr>
              <a:tabLst>
                <a:tab pos="5945188" algn="dec"/>
              </a:tabLst>
            </a:pPr>
            <a:r>
              <a:rPr lang="en-US" sz="1600" dirty="0">
                <a:latin typeface="+mn-lt"/>
              </a:rPr>
              <a:t>        With Donor Restrictions. . . . . . . . . . . . . . . . . </a:t>
            </a:r>
            <a:r>
              <a:rPr lang="en-US" sz="1600" dirty="0" smtClean="0">
                <a:latin typeface="+mn-lt"/>
              </a:rPr>
              <a:t>.	 1,025,000</a:t>
            </a:r>
            <a:endParaRPr lang="en-US" sz="1600" dirty="0">
              <a:latin typeface="+mn-lt"/>
            </a:endParaRPr>
          </a:p>
          <a:p>
            <a:r>
              <a:rPr lang="en-US" sz="1600" dirty="0">
                <a:latin typeface="+mn-lt"/>
              </a:rPr>
              <a:t>         Net Assets Released from Restrictions—</a:t>
            </a:r>
          </a:p>
          <a:p>
            <a:pPr>
              <a:tabLst>
                <a:tab pos="7200900" algn="dec"/>
              </a:tabLst>
            </a:pPr>
            <a:r>
              <a:rPr lang="en-US" sz="1600" dirty="0">
                <a:latin typeface="+mn-lt"/>
              </a:rPr>
              <a:t>           Without Donor Restrictions. . . . . . . . . . . . . . </a:t>
            </a:r>
            <a:r>
              <a:rPr lang="en-US" sz="1600" dirty="0" smtClean="0">
                <a:latin typeface="+mn-lt"/>
              </a:rPr>
              <a:t>.	 1,025,000</a:t>
            </a:r>
            <a:endParaRPr lang="en-US" sz="1600" dirty="0">
              <a:latin typeface="+mn-lt"/>
            </a:endParaRPr>
          </a:p>
          <a:p>
            <a:endParaRPr lang="en-US" sz="1600" b="1" i="1" dirty="0">
              <a:latin typeface="+mn-lt"/>
            </a:endParaRPr>
          </a:p>
          <a:p>
            <a:pPr>
              <a:tabLst>
                <a:tab pos="5945188" algn="dec"/>
              </a:tabLst>
            </a:pPr>
            <a:r>
              <a:rPr lang="en-US" sz="1600" dirty="0">
                <a:latin typeface="+mn-lt"/>
              </a:rPr>
              <a:t>10.   Cash . . . . . . . . . . . . . . . . . . . . . . . . . . . . . . . . . </a:t>
            </a:r>
            <a:r>
              <a:rPr lang="en-US" sz="1600" dirty="0" smtClean="0">
                <a:latin typeface="+mn-lt"/>
              </a:rPr>
              <a:t>.	 208,000</a:t>
            </a:r>
            <a:endParaRPr lang="en-US" sz="1600" dirty="0">
              <a:latin typeface="+mn-lt"/>
            </a:endParaRPr>
          </a:p>
          <a:p>
            <a:r>
              <a:rPr lang="en-US" sz="1600" dirty="0">
                <a:latin typeface="+mn-lt"/>
              </a:rPr>
              <a:t>          State Grants and Contracts—</a:t>
            </a:r>
          </a:p>
          <a:p>
            <a:pPr>
              <a:tabLst>
                <a:tab pos="7200900" algn="dec"/>
              </a:tabLst>
            </a:pPr>
            <a:r>
              <a:rPr lang="en-US" sz="1600" dirty="0">
                <a:latin typeface="+mn-lt"/>
              </a:rPr>
              <a:t>            With Donor Restrictions—Time and Purpose. </a:t>
            </a:r>
            <a:r>
              <a:rPr lang="en-US" sz="1600" dirty="0" smtClean="0">
                <a:latin typeface="+mn-lt"/>
              </a:rPr>
              <a:t>.	 208,000</a:t>
            </a:r>
            <a:endParaRPr lang="en-US" sz="1600" dirty="0">
              <a:latin typeface="+mn-lt"/>
            </a:endParaRPr>
          </a:p>
          <a:p>
            <a:endParaRPr lang="en-US" sz="1600" b="1" i="1" dirty="0">
              <a:latin typeface="+mn-lt"/>
            </a:endParaRPr>
          </a:p>
        </p:txBody>
      </p:sp>
    </p:spTree>
    <p:extLst>
      <p:ext uri="{BB962C8B-B14F-4D97-AF65-F5344CB8AC3E}">
        <p14:creationId xmlns:p14="http://schemas.microsoft.com/office/powerpoint/2010/main" val="377642534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Illustrative Transactions </a:t>
            </a:r>
            <a:r>
              <a:rPr lang="en-US" b="1" dirty="0"/>
              <a:t/>
            </a:r>
            <a:br>
              <a:rPr lang="en-US" b="1" dirty="0"/>
            </a:br>
            <a:r>
              <a:rPr lang="en-US" sz="2400" b="1" dirty="0"/>
              <a:t>(6 of 12)</a:t>
            </a:r>
          </a:p>
        </p:txBody>
      </p:sp>
      <p:sp>
        <p:nvSpPr>
          <p:cNvPr id="3" name="Rectangle 2"/>
          <p:cNvSpPr/>
          <p:nvPr/>
        </p:nvSpPr>
        <p:spPr>
          <a:xfrm>
            <a:off x="265176" y="1356414"/>
            <a:ext cx="7662596" cy="3588675"/>
          </a:xfrm>
          <a:prstGeom prst="rect">
            <a:avLst/>
          </a:prstGeom>
        </p:spPr>
        <p:txBody>
          <a:bodyPr wrap="square">
            <a:spAutoFit/>
          </a:bodyPr>
          <a:lstStyle/>
          <a:p>
            <a:r>
              <a:rPr lang="en-US" sz="1600" b="1" i="1" dirty="0">
                <a:latin typeface="+mn-lt"/>
              </a:rPr>
              <a:t>                                                                                            Debits      </a:t>
            </a:r>
            <a:r>
              <a:rPr lang="en-US" sz="1600" b="1" i="1" dirty="0" smtClean="0">
                <a:latin typeface="+mn-lt"/>
              </a:rPr>
              <a:t>    Credits</a:t>
            </a:r>
            <a:endParaRPr lang="en-US" sz="1600" b="1" i="1" dirty="0">
              <a:latin typeface="+mn-lt"/>
            </a:endParaRPr>
          </a:p>
          <a:p>
            <a:pPr>
              <a:tabLst>
                <a:tab pos="5945188" algn="dec"/>
              </a:tabLst>
            </a:pPr>
            <a:r>
              <a:rPr lang="en-US" sz="1600" dirty="0">
                <a:latin typeface="+mn-lt"/>
              </a:rPr>
              <a:t>11a. Loans Receivable . . . . . . . . . . . . . . . . . . . . . . . </a:t>
            </a:r>
            <a:r>
              <a:rPr lang="en-US" sz="1600" dirty="0" smtClean="0">
                <a:latin typeface="+mn-lt"/>
              </a:rPr>
              <a:t>.	260,000</a:t>
            </a:r>
            <a:endParaRPr lang="en-US" sz="1600" dirty="0">
              <a:latin typeface="+mn-lt"/>
            </a:endParaRPr>
          </a:p>
          <a:p>
            <a:pPr>
              <a:tabLst>
                <a:tab pos="7200900" algn="dec"/>
              </a:tabLst>
            </a:pPr>
            <a:r>
              <a:rPr lang="en-US" sz="1600" dirty="0">
                <a:latin typeface="+mn-lt"/>
              </a:rPr>
              <a:t>          Cash . . . . . . . . . . . . . . . . . . . . . . . . . . . . . . . . </a:t>
            </a:r>
            <a:r>
              <a:rPr lang="en-US" sz="1600" dirty="0" smtClean="0">
                <a:latin typeface="+mn-lt"/>
              </a:rPr>
              <a:t>.	 260,000</a:t>
            </a:r>
            <a:endParaRPr lang="en-US" sz="1600" dirty="0">
              <a:latin typeface="+mn-lt"/>
            </a:endParaRPr>
          </a:p>
          <a:p>
            <a:endParaRPr lang="en-US" sz="1600" dirty="0">
              <a:latin typeface="+mn-lt"/>
            </a:endParaRPr>
          </a:p>
          <a:p>
            <a:pPr>
              <a:tabLst>
                <a:tab pos="5945188" algn="dec"/>
              </a:tabLst>
            </a:pPr>
            <a:r>
              <a:rPr lang="en-US" sz="1600" dirty="0">
                <a:latin typeface="+mn-lt"/>
              </a:rPr>
              <a:t>11b. Cash . . . . . . . . . . . . . . . . . . . . . . . . . . . . . . . . . </a:t>
            </a:r>
            <a:r>
              <a:rPr lang="en-US" sz="1600" dirty="0" smtClean="0">
                <a:latin typeface="+mn-lt"/>
              </a:rPr>
              <a:t>.	102,000</a:t>
            </a:r>
            <a:endParaRPr lang="en-US" sz="1600" dirty="0">
              <a:latin typeface="+mn-lt"/>
            </a:endParaRPr>
          </a:p>
          <a:p>
            <a:pPr>
              <a:tabLst>
                <a:tab pos="7200900" algn="dec"/>
              </a:tabLst>
            </a:pPr>
            <a:r>
              <a:rPr lang="en-US" sz="1600" dirty="0">
                <a:latin typeface="+mn-lt"/>
              </a:rPr>
              <a:t>          Loans Receivable . . . . . . . . . . . . . . . . . . . . . . </a:t>
            </a:r>
            <a:r>
              <a:rPr lang="en-US" sz="1600" dirty="0" smtClean="0">
                <a:latin typeface="+mn-lt"/>
              </a:rPr>
              <a:t>.	 95,000</a:t>
            </a:r>
            <a:endParaRPr lang="en-US" sz="1600" dirty="0">
              <a:latin typeface="+mn-lt"/>
            </a:endParaRPr>
          </a:p>
          <a:p>
            <a:pPr>
              <a:tabLst>
                <a:tab pos="7200900" algn="dec"/>
              </a:tabLst>
            </a:pPr>
            <a:r>
              <a:rPr lang="en-US" sz="1600" dirty="0">
                <a:latin typeface="+mn-lt"/>
              </a:rPr>
              <a:t>          Interest Income—Without Donor Restrictions. .</a:t>
            </a:r>
            <a:r>
              <a:rPr lang="en-US" sz="1600" dirty="0"/>
              <a:t> </a:t>
            </a:r>
            <a:r>
              <a:rPr lang="en-US" sz="1600" dirty="0" smtClean="0"/>
              <a:t>.	</a:t>
            </a:r>
            <a:r>
              <a:rPr lang="en-US" sz="1600" dirty="0" smtClean="0">
                <a:latin typeface="+mn-lt"/>
              </a:rPr>
              <a:t> 7,000</a:t>
            </a:r>
            <a:endParaRPr lang="en-US" sz="1600" dirty="0">
              <a:latin typeface="+mn-lt"/>
            </a:endParaRPr>
          </a:p>
          <a:p>
            <a:endParaRPr lang="en-US" sz="1600" dirty="0">
              <a:latin typeface="+mn-lt"/>
            </a:endParaRPr>
          </a:p>
          <a:p>
            <a:pPr>
              <a:tabLst>
                <a:tab pos="5945188" algn="dec"/>
              </a:tabLst>
            </a:pPr>
            <a:r>
              <a:rPr lang="en-US" sz="1600" dirty="0">
                <a:latin typeface="+mn-lt"/>
              </a:rPr>
              <a:t>12. Cash . . . . . . . . . . . . . . . . . . . . . . . . . . . . . . . . . . </a:t>
            </a:r>
            <a:r>
              <a:rPr lang="en-US" sz="1600" dirty="0" smtClean="0">
                <a:latin typeface="+mn-lt"/>
              </a:rPr>
              <a:t>.	2,500,000</a:t>
            </a:r>
            <a:endParaRPr lang="en-US" sz="1600" dirty="0">
              <a:latin typeface="+mn-lt"/>
            </a:endParaRPr>
          </a:p>
          <a:p>
            <a:pPr>
              <a:tabLst>
                <a:tab pos="7200900" algn="dec"/>
              </a:tabLst>
            </a:pPr>
            <a:r>
              <a:rPr lang="en-US" sz="1600" dirty="0">
                <a:latin typeface="+mn-lt"/>
              </a:rPr>
              <a:t>          Bonds Payable . . . . . . . . . . . . . . . . . . . . . . . . </a:t>
            </a:r>
            <a:r>
              <a:rPr lang="en-US" sz="1600" dirty="0" smtClean="0">
                <a:latin typeface="+mn-lt"/>
              </a:rPr>
              <a:t>.	 2,000,000</a:t>
            </a:r>
            <a:endParaRPr lang="en-US" sz="1600" dirty="0">
              <a:latin typeface="+mn-lt"/>
            </a:endParaRPr>
          </a:p>
          <a:p>
            <a:r>
              <a:rPr lang="en-US" sz="1600" dirty="0">
                <a:latin typeface="+mn-lt"/>
              </a:rPr>
              <a:t>          Contributions—With Donor Restrictions</a:t>
            </a:r>
            <a:r>
              <a:rPr lang="en-US" sz="1600" dirty="0">
                <a:latin typeface="+mj-lt"/>
              </a:rPr>
              <a:t>—</a:t>
            </a:r>
          </a:p>
          <a:p>
            <a:pPr>
              <a:tabLst>
                <a:tab pos="7200900" algn="dec"/>
              </a:tabLst>
            </a:pPr>
            <a:r>
              <a:rPr lang="en-US" sz="1600" dirty="0"/>
              <a:t>             </a:t>
            </a:r>
            <a:r>
              <a:rPr lang="en-US" sz="1600" dirty="0">
                <a:latin typeface="+mj-lt"/>
              </a:rPr>
              <a:t>Time and Purpose</a:t>
            </a:r>
            <a:r>
              <a:rPr lang="en-US" sz="1600" dirty="0">
                <a:latin typeface="+mn-lt"/>
              </a:rPr>
              <a:t> . . .</a:t>
            </a:r>
            <a:r>
              <a:rPr lang="en-US" sz="1600" dirty="0"/>
              <a:t> . . . . . . . . . . . . . . . . . . . . </a:t>
            </a:r>
            <a:r>
              <a:rPr lang="en-US" sz="1600" dirty="0" smtClean="0"/>
              <a:t>.	</a:t>
            </a:r>
            <a:r>
              <a:rPr lang="en-US" sz="1600" dirty="0" smtClean="0">
                <a:latin typeface="+mn-lt"/>
              </a:rPr>
              <a:t> 500,000</a:t>
            </a:r>
            <a:endParaRPr lang="en-US" sz="1600" dirty="0">
              <a:latin typeface="+mn-lt"/>
            </a:endParaRPr>
          </a:p>
        </p:txBody>
      </p:sp>
    </p:spTree>
    <p:extLst>
      <p:ext uri="{BB962C8B-B14F-4D97-AF65-F5344CB8AC3E}">
        <p14:creationId xmlns:p14="http://schemas.microsoft.com/office/powerpoint/2010/main" val="218531210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Illustrative Transactions </a:t>
            </a:r>
            <a:r>
              <a:rPr lang="en-US" b="1" dirty="0"/>
              <a:t/>
            </a:r>
            <a:br>
              <a:rPr lang="en-US" b="1" dirty="0"/>
            </a:br>
            <a:r>
              <a:rPr lang="en-US" sz="2400" b="1" dirty="0"/>
              <a:t>(7 of 12)</a:t>
            </a:r>
          </a:p>
        </p:txBody>
      </p:sp>
      <p:sp>
        <p:nvSpPr>
          <p:cNvPr id="3" name="Rectangle 2"/>
          <p:cNvSpPr/>
          <p:nvPr/>
        </p:nvSpPr>
        <p:spPr>
          <a:xfrm>
            <a:off x="265175" y="1356414"/>
            <a:ext cx="7690511" cy="4179606"/>
          </a:xfrm>
          <a:prstGeom prst="rect">
            <a:avLst/>
          </a:prstGeom>
        </p:spPr>
        <p:txBody>
          <a:bodyPr wrap="square">
            <a:spAutoFit/>
          </a:bodyPr>
          <a:lstStyle/>
          <a:p>
            <a:r>
              <a:rPr lang="en-US" sz="1600" b="1" i="1" dirty="0">
                <a:latin typeface="+mn-lt"/>
              </a:rPr>
              <a:t>                                                                                            Debits       </a:t>
            </a:r>
            <a:r>
              <a:rPr lang="en-US" sz="1600" b="1" i="1" dirty="0" smtClean="0">
                <a:latin typeface="+mn-lt"/>
              </a:rPr>
              <a:t>   Credits</a:t>
            </a:r>
            <a:endParaRPr lang="en-US" sz="1600" b="1" i="1" dirty="0">
              <a:latin typeface="+mn-lt"/>
            </a:endParaRPr>
          </a:p>
          <a:p>
            <a:pPr>
              <a:tabLst>
                <a:tab pos="5945188" algn="dec"/>
              </a:tabLst>
            </a:pPr>
            <a:r>
              <a:rPr lang="en-US" sz="1600" dirty="0">
                <a:latin typeface="Arial (Headings)"/>
                <a:cs typeface="Arial (Headings)"/>
              </a:rPr>
              <a:t>13a. Buildings . . . . . . . . . . . . . . . . . . . . . . . . . . . . . . </a:t>
            </a:r>
            <a:r>
              <a:rPr lang="en-US" sz="1600" dirty="0" smtClean="0">
                <a:latin typeface="Arial (Headings)"/>
                <a:cs typeface="Arial (Headings)"/>
              </a:rPr>
              <a:t>.	2,000,000</a:t>
            </a:r>
            <a:endParaRPr lang="en-US" sz="1600" dirty="0">
              <a:latin typeface="Arial (Headings)"/>
              <a:cs typeface="Arial (Headings)"/>
            </a:endParaRPr>
          </a:p>
          <a:p>
            <a:pPr>
              <a:tabLst>
                <a:tab pos="5945188" algn="dec"/>
              </a:tabLst>
            </a:pPr>
            <a:r>
              <a:rPr lang="en-US" sz="1600" dirty="0">
                <a:latin typeface="Arial (Headings)"/>
                <a:cs typeface="Arial (Headings)"/>
              </a:rPr>
              <a:t>        Equipment . . . . . . . . . . . . . . . . . . . . . . . . . . . . . </a:t>
            </a:r>
            <a:r>
              <a:rPr lang="en-US" sz="1600" dirty="0" smtClean="0">
                <a:latin typeface="Arial (Headings)"/>
                <a:cs typeface="Arial (Headings)"/>
              </a:rPr>
              <a:t>.	350,000</a:t>
            </a:r>
            <a:endParaRPr lang="en-US" sz="1600" dirty="0">
              <a:latin typeface="Arial (Headings)"/>
              <a:cs typeface="Arial (Headings)"/>
            </a:endParaRPr>
          </a:p>
          <a:p>
            <a:pPr>
              <a:tabLst>
                <a:tab pos="5945188" algn="dec"/>
              </a:tabLst>
            </a:pPr>
            <a:r>
              <a:rPr lang="en-US" sz="1600" dirty="0">
                <a:latin typeface="Arial (Headings)"/>
                <a:cs typeface="Arial (Headings)"/>
              </a:rPr>
              <a:t>        Research Expense . . . . . . . . . . . . . . . . . . . . . . </a:t>
            </a:r>
            <a:r>
              <a:rPr lang="en-US" sz="1600" dirty="0" smtClean="0">
                <a:latin typeface="Arial (Headings)"/>
                <a:cs typeface="Arial (Headings)"/>
              </a:rPr>
              <a:t>.	250,000</a:t>
            </a:r>
            <a:endParaRPr lang="en-US" sz="1600" dirty="0">
              <a:latin typeface="Arial (Headings)"/>
              <a:cs typeface="Arial (Headings)"/>
            </a:endParaRPr>
          </a:p>
          <a:p>
            <a:pPr>
              <a:tabLst>
                <a:tab pos="7200900" algn="dec"/>
              </a:tabLst>
            </a:pPr>
            <a:r>
              <a:rPr lang="en-US" sz="1600" dirty="0">
                <a:latin typeface="+mn-lt"/>
              </a:rPr>
              <a:t>            Cash . . . . . . . . . . . . . . . . . . . . . . . . . . . . . . . </a:t>
            </a:r>
            <a:r>
              <a:rPr lang="en-US" sz="1600" dirty="0" smtClean="0">
                <a:latin typeface="+mn-lt"/>
              </a:rPr>
              <a:t>.	2,600,000</a:t>
            </a:r>
            <a:endParaRPr lang="en-US" sz="1600" dirty="0">
              <a:latin typeface="+mn-lt"/>
            </a:endParaRPr>
          </a:p>
          <a:p>
            <a:endParaRPr lang="en-US" sz="1600" dirty="0">
              <a:latin typeface="+mn-lt"/>
            </a:endParaRPr>
          </a:p>
          <a:p>
            <a:r>
              <a:rPr lang="en-US" sz="1600" dirty="0">
                <a:latin typeface="+mn-lt"/>
              </a:rPr>
              <a:t>13b. Net Assets Released from Restrictions—</a:t>
            </a:r>
          </a:p>
          <a:p>
            <a:pPr>
              <a:tabLst>
                <a:tab pos="5945188" algn="dec"/>
              </a:tabLst>
            </a:pPr>
            <a:r>
              <a:rPr lang="en-US" sz="1600" dirty="0">
                <a:latin typeface="+mn-lt"/>
              </a:rPr>
              <a:t>          With Donor Restrictions . . . . . . . . . . . . . . . . . . </a:t>
            </a:r>
            <a:r>
              <a:rPr lang="en-US" sz="1600" dirty="0" smtClean="0">
                <a:latin typeface="+mn-lt"/>
              </a:rPr>
              <a:t>.	500,000</a:t>
            </a:r>
            <a:endParaRPr lang="en-US" sz="1600" dirty="0">
              <a:latin typeface="+mn-lt"/>
            </a:endParaRPr>
          </a:p>
          <a:p>
            <a:r>
              <a:rPr lang="en-US" sz="1600" dirty="0">
                <a:latin typeface="+mn-lt"/>
              </a:rPr>
              <a:t>            Net Assets Released from Restrictions—</a:t>
            </a:r>
          </a:p>
          <a:p>
            <a:pPr>
              <a:tabLst>
                <a:tab pos="7200900" algn="dec"/>
              </a:tabLst>
            </a:pPr>
            <a:r>
              <a:rPr lang="en-US" sz="1600" dirty="0">
                <a:latin typeface="+mn-lt"/>
              </a:rPr>
              <a:t>              Without Donor Restrictions. . . . . . . . . . . . . . </a:t>
            </a:r>
            <a:r>
              <a:rPr lang="en-US" sz="1600" dirty="0" smtClean="0">
                <a:latin typeface="+mn-lt"/>
              </a:rPr>
              <a:t>.	500,000</a:t>
            </a:r>
            <a:endParaRPr lang="en-US" sz="1600" dirty="0">
              <a:latin typeface="+mn-lt"/>
            </a:endParaRPr>
          </a:p>
          <a:p>
            <a:endParaRPr lang="en-US" sz="1600" dirty="0">
              <a:latin typeface="+mn-lt"/>
            </a:endParaRPr>
          </a:p>
          <a:p>
            <a:pPr>
              <a:tabLst>
                <a:tab pos="5945188" algn="dec"/>
              </a:tabLst>
            </a:pPr>
            <a:r>
              <a:rPr lang="en-US" sz="1600" dirty="0">
                <a:latin typeface="+mn-lt"/>
              </a:rPr>
              <a:t>14.   Cash . . . . . . . . . . . . . . . . . . . . . . . . . . . . . . . . . </a:t>
            </a:r>
            <a:r>
              <a:rPr lang="en-US" sz="1600" dirty="0" smtClean="0">
                <a:latin typeface="+mn-lt"/>
              </a:rPr>
              <a:t>.	2,423,000</a:t>
            </a:r>
            <a:endParaRPr lang="en-US" sz="1600" dirty="0">
              <a:latin typeface="+mn-lt"/>
            </a:endParaRPr>
          </a:p>
          <a:p>
            <a:r>
              <a:rPr lang="en-US" sz="1600" dirty="0">
                <a:latin typeface="+mn-lt"/>
              </a:rPr>
              <a:t>            Contributions—With Donor Restrictions</a:t>
            </a:r>
            <a:r>
              <a:rPr lang="en-US" sz="1600" dirty="0">
                <a:latin typeface="+mj-lt"/>
              </a:rPr>
              <a:t>—</a:t>
            </a:r>
          </a:p>
          <a:p>
            <a:pPr>
              <a:tabLst>
                <a:tab pos="7200900" algn="dec"/>
              </a:tabLst>
            </a:pPr>
            <a:r>
              <a:rPr lang="en-US" sz="1600" dirty="0">
                <a:latin typeface="+mj-lt"/>
              </a:rPr>
              <a:t>              Endowment</a:t>
            </a:r>
            <a:r>
              <a:rPr lang="en-US" sz="1600" dirty="0">
                <a:latin typeface="+mn-lt"/>
              </a:rPr>
              <a:t>. . . . .</a:t>
            </a:r>
            <a:r>
              <a:rPr lang="en-US" sz="1600" dirty="0"/>
              <a:t> . . . . . . . . . . . . . . . . . . . . . . . </a:t>
            </a:r>
            <a:r>
              <a:rPr lang="en-US" sz="1600" dirty="0" smtClean="0"/>
              <a:t>.</a:t>
            </a:r>
            <a:r>
              <a:rPr lang="en-US" sz="1600" dirty="0">
                <a:latin typeface="+mn-lt"/>
              </a:rPr>
              <a:t>	</a:t>
            </a:r>
            <a:r>
              <a:rPr lang="en-US" sz="1600" dirty="0" smtClean="0">
                <a:latin typeface="+mn-lt"/>
              </a:rPr>
              <a:t>2,423,000</a:t>
            </a:r>
            <a:endParaRPr lang="en-US" sz="1600" dirty="0">
              <a:latin typeface="+mn-lt"/>
            </a:endParaRPr>
          </a:p>
        </p:txBody>
      </p:sp>
    </p:spTree>
    <p:extLst>
      <p:ext uri="{BB962C8B-B14F-4D97-AF65-F5344CB8AC3E}">
        <p14:creationId xmlns:p14="http://schemas.microsoft.com/office/powerpoint/2010/main" val="121575149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Illustrative Transactions </a:t>
            </a:r>
            <a:r>
              <a:rPr lang="en-US" b="1" dirty="0"/>
              <a:t/>
            </a:r>
            <a:br>
              <a:rPr lang="en-US" b="1" dirty="0"/>
            </a:br>
            <a:r>
              <a:rPr lang="en-US" sz="2400" b="1" dirty="0"/>
              <a:t>(8 of 12)</a:t>
            </a:r>
          </a:p>
        </p:txBody>
      </p:sp>
      <p:sp>
        <p:nvSpPr>
          <p:cNvPr id="3" name="Rectangle 2"/>
          <p:cNvSpPr/>
          <p:nvPr/>
        </p:nvSpPr>
        <p:spPr>
          <a:xfrm>
            <a:off x="265176" y="1353312"/>
            <a:ext cx="7774256" cy="3293209"/>
          </a:xfrm>
          <a:prstGeom prst="rect">
            <a:avLst/>
          </a:prstGeom>
        </p:spPr>
        <p:txBody>
          <a:bodyPr wrap="square">
            <a:spAutoFit/>
          </a:bodyPr>
          <a:lstStyle/>
          <a:p>
            <a:r>
              <a:rPr lang="en-US" sz="1600" b="1" i="1" dirty="0">
                <a:latin typeface="+mn-lt"/>
              </a:rPr>
              <a:t>                                                                                            Debits       </a:t>
            </a:r>
            <a:r>
              <a:rPr lang="en-US" sz="1600" b="1" i="1" dirty="0" smtClean="0">
                <a:latin typeface="+mn-lt"/>
              </a:rPr>
              <a:t>   Credits</a:t>
            </a:r>
            <a:endParaRPr lang="en-US" sz="1600" b="1" i="1" dirty="0">
              <a:latin typeface="+mn-lt"/>
            </a:endParaRPr>
          </a:p>
          <a:p>
            <a:pPr>
              <a:tabLst>
                <a:tab pos="5945188" algn="dec"/>
              </a:tabLst>
            </a:pPr>
            <a:r>
              <a:rPr lang="en-US" sz="1600" dirty="0">
                <a:latin typeface="+mj-lt"/>
              </a:rPr>
              <a:t>15.   Long-term Investments . . . . . . . . . . . . . . . . . . . </a:t>
            </a:r>
            <a:r>
              <a:rPr lang="en-US" sz="1600" dirty="0" smtClean="0">
                <a:latin typeface="+mj-lt"/>
              </a:rPr>
              <a:t>.	2,400,000</a:t>
            </a:r>
            <a:endParaRPr lang="en-US" sz="1600" dirty="0">
              <a:latin typeface="+mj-lt"/>
            </a:endParaRPr>
          </a:p>
          <a:p>
            <a:pPr>
              <a:tabLst>
                <a:tab pos="7200900" algn="dec"/>
              </a:tabLst>
            </a:pPr>
            <a:r>
              <a:rPr lang="en-US" sz="1600" dirty="0">
                <a:latin typeface="+mj-lt"/>
              </a:rPr>
              <a:t>            Cash . . . . . . . . . . . . . . . . . . . . . . . . . . . . . . . </a:t>
            </a:r>
            <a:r>
              <a:rPr lang="en-US" sz="1600" dirty="0" smtClean="0">
                <a:latin typeface="+mj-lt"/>
              </a:rPr>
              <a:t>.	2,400,000</a:t>
            </a:r>
            <a:endParaRPr lang="en-US" sz="1600" b="1" i="1" dirty="0">
              <a:latin typeface="+mj-lt"/>
            </a:endParaRPr>
          </a:p>
          <a:p>
            <a:endParaRPr lang="en-US" sz="1600" dirty="0">
              <a:latin typeface="+mn-lt"/>
            </a:endParaRPr>
          </a:p>
          <a:p>
            <a:pPr>
              <a:tabLst>
                <a:tab pos="5945188" algn="dec"/>
              </a:tabLst>
            </a:pPr>
            <a:r>
              <a:rPr lang="en-US" sz="1600" dirty="0">
                <a:latin typeface="+mn-lt"/>
              </a:rPr>
              <a:t>16. Instruction Expense . . . . . . . . . . . . . . . . . . . . . . </a:t>
            </a:r>
            <a:r>
              <a:rPr lang="en-US" sz="1600" dirty="0" smtClean="0">
                <a:latin typeface="+mn-lt"/>
              </a:rPr>
              <a:t>.	1,850,000</a:t>
            </a:r>
            <a:endParaRPr lang="en-US" sz="1600" dirty="0">
              <a:latin typeface="+mn-lt"/>
            </a:endParaRPr>
          </a:p>
          <a:p>
            <a:pPr>
              <a:tabLst>
                <a:tab pos="5945188" algn="dec"/>
              </a:tabLst>
            </a:pPr>
            <a:r>
              <a:rPr lang="en-US" sz="1600" dirty="0">
                <a:latin typeface="+mn-lt"/>
              </a:rPr>
              <a:t>      Bonds Payable . . . . . . . . . . . . . . . . . . . . . . . . . . </a:t>
            </a:r>
            <a:r>
              <a:rPr lang="en-US" sz="1600" dirty="0" smtClean="0">
                <a:latin typeface="+mn-lt"/>
              </a:rPr>
              <a:t>.	500,000</a:t>
            </a:r>
            <a:endParaRPr lang="en-US" sz="1600" dirty="0">
              <a:latin typeface="+mn-lt"/>
            </a:endParaRPr>
          </a:p>
          <a:p>
            <a:pPr>
              <a:tabLst>
                <a:tab pos="5945188" algn="dec"/>
              </a:tabLst>
            </a:pPr>
            <a:r>
              <a:rPr lang="en-US" sz="1600" dirty="0">
                <a:latin typeface="+mn-lt"/>
              </a:rPr>
              <a:t>      Notes Payable . . . . . . . . . . . . . . . . . . . . . . . . . . </a:t>
            </a:r>
            <a:r>
              <a:rPr lang="en-US" sz="1600" dirty="0" smtClean="0">
                <a:latin typeface="+mn-lt"/>
              </a:rPr>
              <a:t>.	50,000</a:t>
            </a:r>
            <a:endParaRPr lang="en-US" sz="1600" dirty="0">
              <a:latin typeface="+mn-lt"/>
            </a:endParaRPr>
          </a:p>
          <a:p>
            <a:pPr>
              <a:tabLst>
                <a:tab pos="7200900" algn="dec"/>
              </a:tabLst>
            </a:pPr>
            <a:r>
              <a:rPr lang="en-US" sz="1600" dirty="0">
                <a:latin typeface="+mn-lt"/>
              </a:rPr>
              <a:t>          Cash . . . . . . . . . . . . . . . . . . . . . . . . . . . . . . . </a:t>
            </a:r>
            <a:r>
              <a:rPr lang="en-US" sz="1600" dirty="0" smtClean="0">
                <a:latin typeface="+mn-lt"/>
              </a:rPr>
              <a:t>.	2,400,000</a:t>
            </a:r>
            <a:endParaRPr lang="en-US" sz="1600" dirty="0">
              <a:latin typeface="+mn-lt"/>
            </a:endParaRPr>
          </a:p>
          <a:p>
            <a:endParaRPr lang="en-US" sz="1600" dirty="0">
              <a:latin typeface="+mn-lt"/>
            </a:endParaRPr>
          </a:p>
          <a:p>
            <a:pPr>
              <a:tabLst>
                <a:tab pos="5945188" algn="dec"/>
              </a:tabLst>
            </a:pPr>
            <a:r>
              <a:rPr lang="en-US" sz="1600" dirty="0">
                <a:latin typeface="+mn-lt"/>
              </a:rPr>
              <a:t>17. Cash . . . . . . . . . . . . . . . . . . . . . . . . . . . . . . . . . </a:t>
            </a:r>
            <a:r>
              <a:rPr lang="en-US" sz="1600" dirty="0" smtClean="0">
                <a:latin typeface="+mn-lt"/>
              </a:rPr>
              <a:t>.	350,000</a:t>
            </a:r>
            <a:endParaRPr lang="en-US" sz="1600" dirty="0">
              <a:latin typeface="+mn-lt"/>
            </a:endParaRPr>
          </a:p>
          <a:p>
            <a:pPr>
              <a:tabLst>
                <a:tab pos="7200900" algn="dec"/>
              </a:tabLst>
            </a:pPr>
            <a:r>
              <a:rPr lang="en-US" sz="1600" dirty="0">
                <a:latin typeface="+mn-lt"/>
              </a:rPr>
              <a:t>          Unearned Revenue . . . . . . . . . . . . . . . . . . . . </a:t>
            </a:r>
            <a:r>
              <a:rPr lang="en-US" sz="1600" dirty="0" smtClean="0">
                <a:latin typeface="+mn-lt"/>
              </a:rPr>
              <a:t>.	350,000</a:t>
            </a:r>
            <a:endParaRPr lang="en-US" sz="1600" dirty="0">
              <a:latin typeface="+mn-lt"/>
            </a:endParaRPr>
          </a:p>
        </p:txBody>
      </p:sp>
    </p:spTree>
    <p:extLst>
      <p:ext uri="{BB962C8B-B14F-4D97-AF65-F5344CB8AC3E}">
        <p14:creationId xmlns:p14="http://schemas.microsoft.com/office/powerpoint/2010/main" val="121019725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Illustrative Transactions </a:t>
            </a:r>
            <a:r>
              <a:rPr lang="en-US" b="1" dirty="0"/>
              <a:t/>
            </a:r>
            <a:br>
              <a:rPr lang="en-US" b="1" dirty="0"/>
            </a:br>
            <a:r>
              <a:rPr lang="en-US" sz="2400" b="1" dirty="0"/>
              <a:t>(9 of 12)</a:t>
            </a:r>
          </a:p>
        </p:txBody>
      </p:sp>
      <p:sp>
        <p:nvSpPr>
          <p:cNvPr id="3" name="Rectangle 2"/>
          <p:cNvSpPr/>
          <p:nvPr/>
        </p:nvSpPr>
        <p:spPr>
          <a:xfrm>
            <a:off x="265175" y="1356414"/>
            <a:ext cx="7830085" cy="4475071"/>
          </a:xfrm>
          <a:prstGeom prst="rect">
            <a:avLst/>
          </a:prstGeom>
        </p:spPr>
        <p:txBody>
          <a:bodyPr wrap="square">
            <a:spAutoFit/>
          </a:bodyPr>
          <a:lstStyle/>
          <a:p>
            <a:r>
              <a:rPr lang="en-US" sz="1600" b="1" i="1" dirty="0">
                <a:latin typeface="+mn-lt"/>
              </a:rPr>
              <a:t>                                                                                            Debits       </a:t>
            </a:r>
            <a:r>
              <a:rPr lang="en-US" sz="1600" b="1" i="1" dirty="0" smtClean="0">
                <a:latin typeface="+mn-lt"/>
              </a:rPr>
              <a:t>   Credits</a:t>
            </a:r>
            <a:endParaRPr lang="en-US" sz="1600" b="1" i="1" dirty="0">
              <a:latin typeface="+mn-lt"/>
            </a:endParaRPr>
          </a:p>
          <a:p>
            <a:pPr>
              <a:tabLst>
                <a:tab pos="5945188" algn="dec"/>
              </a:tabLst>
            </a:pPr>
            <a:r>
              <a:rPr lang="en-US" sz="1600" dirty="0">
                <a:latin typeface="+mn-lt"/>
              </a:rPr>
              <a:t>18. Instruction Expense . . . . . . . . . . . . . . . . . . . . . . . . </a:t>
            </a:r>
            <a:r>
              <a:rPr lang="en-US" sz="1600" dirty="0" smtClean="0">
                <a:latin typeface="+mn-lt"/>
              </a:rPr>
              <a:t>.	51,000</a:t>
            </a:r>
            <a:endParaRPr lang="en-US" sz="1600" dirty="0">
              <a:latin typeface="+mn-lt"/>
            </a:endParaRPr>
          </a:p>
          <a:p>
            <a:pPr>
              <a:tabLst>
                <a:tab pos="5945188" algn="dec"/>
              </a:tabLst>
            </a:pPr>
            <a:r>
              <a:rPr lang="en-US" sz="1600" dirty="0">
                <a:latin typeface="+mn-lt"/>
              </a:rPr>
              <a:t>      Public Service Expense . . . . . . . . . . . . . . . . . . . . . </a:t>
            </a:r>
            <a:r>
              <a:rPr lang="en-US" sz="1600" dirty="0" smtClean="0">
                <a:latin typeface="+mn-lt"/>
              </a:rPr>
              <a:t>.	21,000</a:t>
            </a:r>
            <a:endParaRPr lang="en-US" sz="1600" dirty="0">
              <a:latin typeface="+mn-lt"/>
            </a:endParaRPr>
          </a:p>
          <a:p>
            <a:pPr>
              <a:tabLst>
                <a:tab pos="7200900" algn="dec"/>
              </a:tabLst>
            </a:pPr>
            <a:r>
              <a:rPr lang="en-US" sz="1600" dirty="0">
                <a:latin typeface="+mn-lt"/>
              </a:rPr>
              <a:t>          Accounts Payable . . . . . . . . . . . . . . . . . . . . . . . . </a:t>
            </a:r>
            <a:r>
              <a:rPr lang="en-US" sz="1600" dirty="0" smtClean="0">
                <a:latin typeface="+mn-lt"/>
              </a:rPr>
              <a:t>.	65,000</a:t>
            </a:r>
            <a:endParaRPr lang="en-US" sz="1600" dirty="0">
              <a:latin typeface="+mn-lt"/>
            </a:endParaRPr>
          </a:p>
          <a:p>
            <a:pPr>
              <a:tabLst>
                <a:tab pos="7200900" algn="dec"/>
              </a:tabLst>
            </a:pPr>
            <a:r>
              <a:rPr lang="en-US" sz="1600" dirty="0">
                <a:latin typeface="+mn-lt"/>
              </a:rPr>
              <a:t>          Accrued Liabilities . . . . . . . . . . . . . . . . . . . . . . . . </a:t>
            </a:r>
            <a:r>
              <a:rPr lang="en-US" sz="1600" dirty="0" smtClean="0">
                <a:latin typeface="+mn-lt"/>
              </a:rPr>
              <a:t>.	7,000</a:t>
            </a:r>
            <a:endParaRPr lang="en-US" sz="1600" dirty="0">
              <a:latin typeface="+mn-lt"/>
            </a:endParaRPr>
          </a:p>
          <a:p>
            <a:endParaRPr lang="en-US" sz="1600" dirty="0">
              <a:latin typeface="+mn-lt"/>
            </a:endParaRPr>
          </a:p>
          <a:p>
            <a:pPr>
              <a:tabLst>
                <a:tab pos="5945188" algn="dec"/>
              </a:tabLst>
            </a:pPr>
            <a:r>
              <a:rPr lang="en-US" sz="1600" dirty="0">
                <a:latin typeface="+mn-lt"/>
              </a:rPr>
              <a:t>19. Tuition and Fees—Without Donor Restrictions. . . . . </a:t>
            </a:r>
            <a:r>
              <a:rPr lang="en-US" sz="1600" dirty="0" smtClean="0">
                <a:latin typeface="+mn-lt"/>
              </a:rPr>
              <a:t>.	2,000</a:t>
            </a:r>
            <a:endParaRPr lang="en-US" sz="1600" dirty="0">
              <a:latin typeface="+mn-lt"/>
            </a:endParaRPr>
          </a:p>
          <a:p>
            <a:pPr>
              <a:tabLst>
                <a:tab pos="7200900" algn="dec"/>
              </a:tabLst>
            </a:pPr>
            <a:r>
              <a:rPr lang="en-US" sz="1600" dirty="0">
                <a:latin typeface="+mn-lt"/>
              </a:rPr>
              <a:t>          Allowance for Doubtful Accounts . . . . . . . . . . . . . </a:t>
            </a:r>
            <a:r>
              <a:rPr lang="en-US" sz="1600" dirty="0" smtClean="0">
                <a:latin typeface="+mn-lt"/>
              </a:rPr>
              <a:t>.	2,000</a:t>
            </a:r>
            <a:endParaRPr lang="en-US" sz="1600" dirty="0">
              <a:latin typeface="+mn-lt"/>
            </a:endParaRPr>
          </a:p>
          <a:p>
            <a:endParaRPr lang="en-US" sz="1600" dirty="0">
              <a:latin typeface="+mn-lt"/>
            </a:endParaRPr>
          </a:p>
          <a:p>
            <a:pPr>
              <a:tabLst>
                <a:tab pos="5945188" algn="dec"/>
              </a:tabLst>
            </a:pPr>
            <a:r>
              <a:rPr lang="en-US" sz="1600" dirty="0">
                <a:latin typeface="+mn-lt"/>
              </a:rPr>
              <a:t>20. Long-term Investments . . . . . . . . . . . . . . . . . . . . . . </a:t>
            </a:r>
            <a:r>
              <a:rPr lang="en-US" sz="1600" dirty="0" smtClean="0">
                <a:latin typeface="+mn-lt"/>
              </a:rPr>
              <a:t>.	7,800</a:t>
            </a:r>
            <a:endParaRPr lang="en-US" sz="1600" dirty="0">
              <a:latin typeface="+mn-lt"/>
            </a:endParaRPr>
          </a:p>
          <a:p>
            <a:r>
              <a:rPr lang="en-US" sz="1600" dirty="0">
                <a:latin typeface="+mn-lt"/>
              </a:rPr>
              <a:t>          Unrealized Gain on Investments</a:t>
            </a:r>
            <a:r>
              <a:rPr lang="en-US" sz="1600" dirty="0">
                <a:latin typeface="+mj-lt"/>
              </a:rPr>
              <a:t>—</a:t>
            </a:r>
          </a:p>
          <a:p>
            <a:pPr>
              <a:tabLst>
                <a:tab pos="7200900" algn="dec"/>
              </a:tabLst>
            </a:pPr>
            <a:r>
              <a:rPr lang="en-US" sz="1600" dirty="0">
                <a:latin typeface="+mj-lt"/>
              </a:rPr>
              <a:t>             With Donor Restrictions—Endowment</a:t>
            </a:r>
            <a:r>
              <a:rPr lang="en-US" sz="1600" dirty="0">
                <a:latin typeface="+mn-lt"/>
              </a:rPr>
              <a:t>. . . . . . </a:t>
            </a:r>
            <a:r>
              <a:rPr lang="en-US" sz="1600" dirty="0"/>
              <a:t>. . </a:t>
            </a:r>
            <a:r>
              <a:rPr lang="en-US" sz="1600" dirty="0" smtClean="0"/>
              <a:t>.</a:t>
            </a:r>
            <a:r>
              <a:rPr lang="en-US" sz="1600" dirty="0">
                <a:latin typeface="+mn-lt"/>
              </a:rPr>
              <a:t>	</a:t>
            </a:r>
            <a:r>
              <a:rPr lang="en-US" sz="1600" dirty="0" smtClean="0">
                <a:latin typeface="+mn-lt"/>
              </a:rPr>
              <a:t>7,800</a:t>
            </a:r>
            <a:endParaRPr lang="en-US" sz="1600" dirty="0">
              <a:latin typeface="+mn-lt"/>
            </a:endParaRPr>
          </a:p>
          <a:p>
            <a:endParaRPr lang="en-US" sz="1600" dirty="0">
              <a:latin typeface="+mn-lt"/>
            </a:endParaRPr>
          </a:p>
          <a:p>
            <a:pPr>
              <a:tabLst>
                <a:tab pos="5945188" algn="dec"/>
              </a:tabLst>
            </a:pPr>
            <a:r>
              <a:rPr lang="en-US" sz="1600" dirty="0">
                <a:latin typeface="+mn-lt"/>
              </a:rPr>
              <a:t>21. Instruction Expense . . . . . . . . . . . . . . . . . . . . . . . . . </a:t>
            </a:r>
            <a:r>
              <a:rPr lang="en-US" sz="1600" dirty="0" smtClean="0">
                <a:latin typeface="+mn-lt"/>
              </a:rPr>
              <a:t>.	300,000</a:t>
            </a:r>
            <a:endParaRPr lang="en-US" sz="1600" dirty="0">
              <a:latin typeface="+mn-lt"/>
            </a:endParaRPr>
          </a:p>
          <a:p>
            <a:pPr>
              <a:tabLst>
                <a:tab pos="7200900" algn="dec"/>
              </a:tabLst>
            </a:pPr>
            <a:r>
              <a:rPr lang="en-US" sz="1600" dirty="0">
                <a:latin typeface="+mn-lt"/>
              </a:rPr>
              <a:t>          Accumulated Depreciation . . . . . . . . . . . . . . . . . . </a:t>
            </a:r>
            <a:r>
              <a:rPr lang="en-US" sz="1600" dirty="0" smtClean="0">
                <a:latin typeface="+mn-lt"/>
              </a:rPr>
              <a:t>.	300,000</a:t>
            </a:r>
            <a:endParaRPr lang="en-US" sz="1600" b="1" i="1" dirty="0">
              <a:latin typeface="+mn-lt"/>
            </a:endParaRPr>
          </a:p>
        </p:txBody>
      </p:sp>
    </p:spTree>
    <p:extLst>
      <p:ext uri="{BB962C8B-B14F-4D97-AF65-F5344CB8AC3E}">
        <p14:creationId xmlns:p14="http://schemas.microsoft.com/office/powerpoint/2010/main" val="48813161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Illustrative Transactions </a:t>
            </a:r>
            <a:r>
              <a:rPr lang="en-US" b="1" dirty="0"/>
              <a:t/>
            </a:r>
            <a:br>
              <a:rPr lang="en-US" b="1" dirty="0"/>
            </a:br>
            <a:r>
              <a:rPr lang="en-US" sz="2400" b="1" dirty="0"/>
              <a:t>(10 of 12)</a:t>
            </a:r>
          </a:p>
        </p:txBody>
      </p:sp>
      <p:sp>
        <p:nvSpPr>
          <p:cNvPr id="3" name="Rectangle 2"/>
          <p:cNvSpPr/>
          <p:nvPr/>
        </p:nvSpPr>
        <p:spPr>
          <a:xfrm>
            <a:off x="265175" y="1353312"/>
            <a:ext cx="7830085" cy="4401204"/>
          </a:xfrm>
          <a:prstGeom prst="rect">
            <a:avLst/>
          </a:prstGeom>
        </p:spPr>
        <p:txBody>
          <a:bodyPr wrap="square">
            <a:spAutoFit/>
          </a:bodyPr>
          <a:lstStyle/>
          <a:p>
            <a:pPr>
              <a:spcBef>
                <a:spcPts val="300"/>
              </a:spcBef>
            </a:pPr>
            <a:r>
              <a:rPr lang="en-US" sz="1600" b="1" i="1" dirty="0">
                <a:latin typeface="+mn-lt"/>
              </a:rPr>
              <a:t>                                                                                            </a:t>
            </a:r>
            <a:r>
              <a:rPr lang="en-US" sz="1600" b="1" i="1" dirty="0" smtClean="0">
                <a:latin typeface="+mn-lt"/>
              </a:rPr>
              <a:t>Debits          Credits</a:t>
            </a:r>
            <a:endParaRPr lang="en-US" sz="1600" b="1" i="1" dirty="0">
              <a:latin typeface="+mn-lt"/>
            </a:endParaRPr>
          </a:p>
          <a:p>
            <a:pPr>
              <a:spcBef>
                <a:spcPts val="300"/>
              </a:spcBef>
              <a:tabLst>
                <a:tab pos="5945188" algn="dec"/>
              </a:tabLst>
            </a:pPr>
            <a:r>
              <a:rPr lang="en-US" sz="1400" dirty="0">
                <a:latin typeface="+mn-lt"/>
              </a:rPr>
              <a:t>22a. Tuition and Fees—Without Donor Restrictions . .    </a:t>
            </a:r>
            <a:r>
              <a:rPr lang="en-US" sz="1400" dirty="0" smtClean="0">
                <a:latin typeface="+mn-lt"/>
              </a:rPr>
              <a:t>	 </a:t>
            </a:r>
            <a:r>
              <a:rPr lang="en-US" sz="1400" dirty="0">
                <a:latin typeface="+mn-lt"/>
              </a:rPr>
              <a:t>6,338,000</a:t>
            </a:r>
          </a:p>
          <a:p>
            <a:pPr>
              <a:spcBef>
                <a:spcPts val="300"/>
              </a:spcBef>
            </a:pPr>
            <a:r>
              <a:rPr lang="en-US" sz="1400" dirty="0">
                <a:latin typeface="+mn-lt"/>
              </a:rPr>
              <a:t>        Federal Grants and Contracts—Without </a:t>
            </a:r>
          </a:p>
          <a:p>
            <a:pPr>
              <a:spcBef>
                <a:spcPts val="300"/>
              </a:spcBef>
              <a:tabLst>
                <a:tab pos="5945188" algn="dec"/>
              </a:tabLst>
            </a:pPr>
            <a:r>
              <a:rPr lang="en-US" sz="1400" dirty="0">
                <a:latin typeface="+mn-lt"/>
              </a:rPr>
              <a:t>          Donor Restrictions </a:t>
            </a:r>
            <a:r>
              <a:rPr lang="en-US" sz="1400" dirty="0">
                <a:latin typeface="+mj-lt"/>
              </a:rPr>
              <a:t>. . . . . . . . . . . . . . . . . . . . . . . </a:t>
            </a:r>
            <a:r>
              <a:rPr lang="en-US" sz="1400" dirty="0"/>
              <a:t>.</a:t>
            </a:r>
            <a:r>
              <a:rPr lang="en-US" sz="1400" dirty="0">
                <a:latin typeface="+mn-lt"/>
              </a:rPr>
              <a:t>  </a:t>
            </a:r>
            <a:r>
              <a:rPr lang="en-US" sz="1400" dirty="0" smtClean="0">
                <a:latin typeface="+mn-lt"/>
              </a:rPr>
              <a:t> 	1,075,000</a:t>
            </a:r>
            <a:endParaRPr lang="en-US" sz="1400" dirty="0">
              <a:latin typeface="+mn-lt"/>
            </a:endParaRPr>
          </a:p>
          <a:p>
            <a:pPr>
              <a:spcBef>
                <a:spcPts val="300"/>
              </a:spcBef>
              <a:tabLst>
                <a:tab pos="5945188" algn="dec"/>
              </a:tabLst>
            </a:pPr>
            <a:r>
              <a:rPr lang="en-US" sz="1400" dirty="0">
                <a:latin typeface="+mn-lt"/>
              </a:rPr>
              <a:t>        Contributions—Without Donor Restrictions .. . . .     </a:t>
            </a:r>
            <a:r>
              <a:rPr lang="en-US" sz="1400" dirty="0" smtClean="0">
                <a:latin typeface="+mn-lt"/>
              </a:rPr>
              <a:t>	 </a:t>
            </a:r>
            <a:r>
              <a:rPr lang="en-US" sz="1400" dirty="0">
                <a:latin typeface="+mn-lt"/>
              </a:rPr>
              <a:t>4,864,000</a:t>
            </a:r>
          </a:p>
          <a:p>
            <a:pPr>
              <a:spcBef>
                <a:spcPts val="300"/>
              </a:spcBef>
              <a:tabLst>
                <a:tab pos="5945188" algn="dec"/>
              </a:tabLst>
            </a:pPr>
            <a:r>
              <a:rPr lang="en-US" sz="1400" dirty="0">
                <a:latin typeface="+mn-lt"/>
              </a:rPr>
              <a:t>        Interest Income—Without Donor Restrictions . . .             </a:t>
            </a:r>
            <a:r>
              <a:rPr lang="en-US" sz="1400" dirty="0" smtClean="0">
                <a:latin typeface="+mn-lt"/>
              </a:rPr>
              <a:t>	7,000</a:t>
            </a:r>
            <a:endParaRPr lang="en-US" sz="1400" dirty="0">
              <a:latin typeface="+mn-lt"/>
            </a:endParaRPr>
          </a:p>
          <a:p>
            <a:pPr>
              <a:spcBef>
                <a:spcPts val="300"/>
              </a:spcBef>
              <a:tabLst>
                <a:tab pos="5945188" algn="dec"/>
              </a:tabLst>
            </a:pPr>
            <a:r>
              <a:rPr lang="en-US" sz="1400" dirty="0">
                <a:latin typeface="+mn-lt"/>
              </a:rPr>
              <a:t>        Investment Income—Without Donor Restrictions        </a:t>
            </a:r>
            <a:r>
              <a:rPr lang="en-US" sz="1400" dirty="0" smtClean="0">
                <a:latin typeface="+mn-lt"/>
              </a:rPr>
              <a:t>	 </a:t>
            </a:r>
            <a:r>
              <a:rPr lang="en-US" sz="1400" dirty="0">
                <a:latin typeface="+mn-lt"/>
              </a:rPr>
              <a:t>700,000</a:t>
            </a:r>
          </a:p>
          <a:p>
            <a:pPr>
              <a:spcBef>
                <a:spcPts val="300"/>
              </a:spcBef>
              <a:tabLst>
                <a:tab pos="5945188" algn="dec"/>
              </a:tabLst>
            </a:pPr>
            <a:r>
              <a:rPr lang="en-US" sz="1400" dirty="0">
                <a:latin typeface="+mn-lt"/>
              </a:rPr>
              <a:t>        Auxiliary Enterprises—Without Donor Restrictions    </a:t>
            </a:r>
            <a:r>
              <a:rPr lang="en-US" sz="1400" dirty="0" smtClean="0">
                <a:latin typeface="+mn-lt"/>
              </a:rPr>
              <a:t>	2,300,000</a:t>
            </a:r>
            <a:endParaRPr lang="en-US" sz="1400" dirty="0">
              <a:latin typeface="+mn-lt"/>
            </a:endParaRPr>
          </a:p>
          <a:p>
            <a:pPr>
              <a:spcBef>
                <a:spcPts val="300"/>
              </a:spcBef>
              <a:tabLst>
                <a:tab pos="5945188" algn="dec"/>
              </a:tabLst>
            </a:pPr>
            <a:r>
              <a:rPr lang="en-US" sz="1400" dirty="0">
                <a:latin typeface="+mn-lt"/>
              </a:rPr>
              <a:t>        Net Assets—Without Donor Restrictions  . . . . .     </a:t>
            </a:r>
            <a:r>
              <a:rPr lang="en-US" sz="1400" dirty="0" smtClean="0">
                <a:latin typeface="+mn-lt"/>
              </a:rPr>
              <a:t>	    </a:t>
            </a:r>
            <a:r>
              <a:rPr lang="en-US" sz="1400" dirty="0">
                <a:latin typeface="+mn-lt"/>
              </a:rPr>
              <a:t>1,793,860</a:t>
            </a:r>
          </a:p>
          <a:p>
            <a:pPr>
              <a:spcBef>
                <a:spcPts val="300"/>
              </a:spcBef>
              <a:tabLst>
                <a:tab pos="7200900" algn="dec"/>
              </a:tabLst>
            </a:pPr>
            <a:r>
              <a:rPr lang="en-US" sz="1400" dirty="0">
                <a:latin typeface="+mn-lt"/>
              </a:rPr>
              <a:t>            Instruction Expense . . . . . . . . . . . . . . . . . . . </a:t>
            </a:r>
            <a:r>
              <a:rPr lang="en-US" sz="1400" dirty="0" smtClean="0">
                <a:latin typeface="+mn-lt"/>
              </a:rPr>
              <a:t>.	6,508,800</a:t>
            </a:r>
            <a:endParaRPr lang="en-US" sz="1400" dirty="0">
              <a:latin typeface="+mn-lt"/>
            </a:endParaRPr>
          </a:p>
          <a:p>
            <a:pPr>
              <a:spcBef>
                <a:spcPts val="300"/>
              </a:spcBef>
              <a:tabLst>
                <a:tab pos="7200900" algn="dec"/>
              </a:tabLst>
            </a:pPr>
            <a:r>
              <a:rPr lang="en-US" sz="1400" dirty="0">
                <a:latin typeface="+mn-lt"/>
              </a:rPr>
              <a:t>            Public Service Expense . . . . . . . . . . . . . . . . </a:t>
            </a:r>
            <a:r>
              <a:rPr lang="en-US" sz="1400" dirty="0" smtClean="0">
                <a:latin typeface="+mn-lt"/>
              </a:rPr>
              <a:t>.	 1,144,460</a:t>
            </a:r>
            <a:endParaRPr lang="en-US" sz="1400" dirty="0">
              <a:latin typeface="+mn-lt"/>
            </a:endParaRPr>
          </a:p>
          <a:p>
            <a:pPr>
              <a:spcBef>
                <a:spcPts val="300"/>
              </a:spcBef>
              <a:tabLst>
                <a:tab pos="7200900" algn="dec"/>
              </a:tabLst>
            </a:pPr>
            <a:r>
              <a:rPr lang="en-US" sz="1400" dirty="0">
                <a:latin typeface="+mn-lt"/>
              </a:rPr>
              <a:t>            Academic Support Expense . . . . . . . . . . . . . </a:t>
            </a:r>
            <a:r>
              <a:rPr lang="en-US" sz="1400" dirty="0" smtClean="0">
                <a:latin typeface="+mn-lt"/>
              </a:rPr>
              <a:t>.	129,630</a:t>
            </a:r>
            <a:endParaRPr lang="en-US" sz="1400" dirty="0">
              <a:latin typeface="+mn-lt"/>
            </a:endParaRPr>
          </a:p>
          <a:p>
            <a:pPr>
              <a:spcBef>
                <a:spcPts val="300"/>
              </a:spcBef>
              <a:tabLst>
                <a:tab pos="7200900" algn="dec"/>
              </a:tabLst>
            </a:pPr>
            <a:r>
              <a:rPr lang="en-US" sz="1400" dirty="0">
                <a:latin typeface="+mn-lt"/>
              </a:rPr>
              <a:t>            Student Services Expense . . . . . . . . . . . . . . </a:t>
            </a:r>
            <a:r>
              <a:rPr lang="en-US" sz="1400" dirty="0" smtClean="0">
                <a:latin typeface="+mn-lt"/>
              </a:rPr>
              <a:t>.	 2,592,600</a:t>
            </a:r>
            <a:endParaRPr lang="en-US" sz="1400" dirty="0">
              <a:latin typeface="+mn-lt"/>
            </a:endParaRPr>
          </a:p>
          <a:p>
            <a:pPr>
              <a:spcBef>
                <a:spcPts val="300"/>
              </a:spcBef>
              <a:tabLst>
                <a:tab pos="7200900" algn="dec"/>
              </a:tabLst>
            </a:pPr>
            <a:r>
              <a:rPr lang="en-US" sz="1400" dirty="0">
                <a:latin typeface="+mn-lt"/>
              </a:rPr>
              <a:t>            Institutional Support Expense . . . . . . . . . . . . .                             </a:t>
            </a:r>
            <a:r>
              <a:rPr lang="en-US" sz="1400" dirty="0" smtClean="0">
                <a:latin typeface="+mn-lt"/>
              </a:rPr>
              <a:t>	 </a:t>
            </a:r>
            <a:r>
              <a:rPr lang="en-US" sz="1400" dirty="0">
                <a:latin typeface="+mn-lt"/>
              </a:rPr>
              <a:t>2,861,370</a:t>
            </a:r>
          </a:p>
          <a:p>
            <a:pPr>
              <a:spcBef>
                <a:spcPts val="300"/>
              </a:spcBef>
              <a:tabLst>
                <a:tab pos="7200900" algn="dec"/>
              </a:tabLst>
            </a:pPr>
            <a:r>
              <a:rPr lang="en-US" sz="1400" dirty="0">
                <a:latin typeface="+mn-lt"/>
              </a:rPr>
              <a:t>            Auxiliary Enterprises Expense . . . . . . . . . . . . .                            </a:t>
            </a:r>
            <a:r>
              <a:rPr lang="en-US" sz="1400" dirty="0" smtClean="0">
                <a:latin typeface="+mn-lt"/>
              </a:rPr>
              <a:t>	 </a:t>
            </a:r>
            <a:r>
              <a:rPr lang="en-US" sz="1400" dirty="0">
                <a:latin typeface="+mn-lt"/>
              </a:rPr>
              <a:t>2,116,000</a:t>
            </a:r>
          </a:p>
          <a:p>
            <a:pPr>
              <a:spcBef>
                <a:spcPts val="300"/>
              </a:spcBef>
              <a:tabLst>
                <a:tab pos="7200900" algn="dec"/>
              </a:tabLst>
            </a:pPr>
            <a:r>
              <a:rPr lang="en-US" sz="1400" dirty="0">
                <a:latin typeface="+mn-lt"/>
              </a:rPr>
              <a:t>            Research Expense   . . . . . . . . . . . . . . . . . . . . .                            </a:t>
            </a:r>
            <a:r>
              <a:rPr lang="en-US" sz="1400" dirty="0" smtClean="0">
                <a:latin typeface="+mn-lt"/>
              </a:rPr>
              <a:t>	1,275,000</a:t>
            </a:r>
            <a:endParaRPr lang="en-US" sz="1400" dirty="0">
              <a:latin typeface="+mn-lt"/>
            </a:endParaRPr>
          </a:p>
          <a:p>
            <a:pPr>
              <a:spcBef>
                <a:spcPts val="300"/>
              </a:spcBef>
              <a:tabLst>
                <a:tab pos="7200900" algn="dec"/>
              </a:tabLst>
            </a:pPr>
            <a:r>
              <a:rPr lang="en-US" sz="1400" dirty="0">
                <a:latin typeface="+mn-lt"/>
              </a:rPr>
              <a:t>            Tuition and Fees Discount and Allowances . . .                             </a:t>
            </a:r>
            <a:r>
              <a:rPr lang="en-US" sz="1400" dirty="0" smtClean="0">
                <a:latin typeface="+mn-lt"/>
              </a:rPr>
              <a:t>	  </a:t>
            </a:r>
            <a:r>
              <a:rPr lang="en-US" sz="1400" dirty="0">
                <a:latin typeface="+mn-lt"/>
              </a:rPr>
              <a:t>450,000</a:t>
            </a:r>
            <a:endParaRPr lang="en-US" sz="1400" b="1" i="1" dirty="0">
              <a:latin typeface="+mn-lt"/>
            </a:endParaRPr>
          </a:p>
        </p:txBody>
      </p:sp>
    </p:spTree>
    <p:extLst>
      <p:ext uri="{BB962C8B-B14F-4D97-AF65-F5344CB8AC3E}">
        <p14:creationId xmlns:p14="http://schemas.microsoft.com/office/powerpoint/2010/main" val="305884931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Illustrative Transactions </a:t>
            </a:r>
            <a:br>
              <a:rPr lang="en-US" sz="3200" b="1" dirty="0"/>
            </a:br>
            <a:r>
              <a:rPr lang="en-US" sz="2400" b="1" dirty="0"/>
              <a:t>(11 of 12)</a:t>
            </a:r>
          </a:p>
        </p:txBody>
      </p:sp>
      <p:sp>
        <p:nvSpPr>
          <p:cNvPr id="3" name="Rectangle 2"/>
          <p:cNvSpPr/>
          <p:nvPr/>
        </p:nvSpPr>
        <p:spPr>
          <a:xfrm>
            <a:off x="265175" y="1353312"/>
            <a:ext cx="7830085" cy="4378122"/>
          </a:xfrm>
          <a:prstGeom prst="rect">
            <a:avLst/>
          </a:prstGeom>
        </p:spPr>
        <p:txBody>
          <a:bodyPr wrap="square">
            <a:spAutoFit/>
          </a:bodyPr>
          <a:lstStyle/>
          <a:p>
            <a:r>
              <a:rPr lang="en-US" sz="1600" b="1" i="1" dirty="0">
                <a:latin typeface="+mn-lt"/>
              </a:rPr>
              <a:t>                                                                                            Debits      </a:t>
            </a:r>
            <a:r>
              <a:rPr lang="en-US" sz="1600" b="1" i="1" dirty="0" smtClean="0">
                <a:latin typeface="+mn-lt"/>
              </a:rPr>
              <a:t>    </a:t>
            </a:r>
            <a:r>
              <a:rPr lang="en-US" sz="1600" b="1" i="1" dirty="0">
                <a:latin typeface="+mn-lt"/>
              </a:rPr>
              <a:t>Credits</a:t>
            </a:r>
          </a:p>
          <a:p>
            <a:pPr>
              <a:spcBef>
                <a:spcPts val="300"/>
              </a:spcBef>
            </a:pPr>
            <a:r>
              <a:rPr lang="en-US" sz="1500" dirty="0">
                <a:latin typeface="+mn-lt"/>
              </a:rPr>
              <a:t>22b. Contributions—With Donor Restrictions</a:t>
            </a:r>
            <a:r>
              <a:rPr lang="en-US" sz="1500" dirty="0">
                <a:latin typeface="+mj-lt"/>
              </a:rPr>
              <a:t>—</a:t>
            </a:r>
          </a:p>
          <a:p>
            <a:pPr>
              <a:spcBef>
                <a:spcPts val="300"/>
              </a:spcBef>
              <a:tabLst>
                <a:tab pos="5945188" algn="dec"/>
              </a:tabLst>
            </a:pPr>
            <a:r>
              <a:rPr lang="en-US" sz="1500" dirty="0">
                <a:latin typeface="+mj-lt"/>
              </a:rPr>
              <a:t>          Time and Purpose. </a:t>
            </a:r>
            <a:r>
              <a:rPr lang="en-US" sz="1500" dirty="0">
                <a:latin typeface="+mn-lt"/>
              </a:rPr>
              <a:t>. . . . . . . .</a:t>
            </a:r>
            <a:r>
              <a:rPr lang="en-US" sz="1500" dirty="0"/>
              <a:t> . . . . . . . . . . . . . . . . . </a:t>
            </a:r>
            <a:r>
              <a:rPr lang="en-US" sz="1500" dirty="0" smtClean="0"/>
              <a:t>.</a:t>
            </a:r>
            <a:r>
              <a:rPr lang="en-US" sz="1500" dirty="0">
                <a:latin typeface="+mn-lt"/>
              </a:rPr>
              <a:t>	</a:t>
            </a:r>
            <a:r>
              <a:rPr lang="en-US" sz="1500" dirty="0" smtClean="0">
                <a:latin typeface="+mn-lt"/>
              </a:rPr>
              <a:t>2,535,000</a:t>
            </a:r>
            <a:endParaRPr lang="en-US" sz="1500" dirty="0">
              <a:latin typeface="+mn-lt"/>
            </a:endParaRPr>
          </a:p>
          <a:p>
            <a:pPr>
              <a:spcBef>
                <a:spcPts val="300"/>
              </a:spcBef>
            </a:pPr>
            <a:r>
              <a:rPr lang="en-US" sz="1500" dirty="0">
                <a:latin typeface="+mn-lt"/>
              </a:rPr>
              <a:t>        State Grants—</a:t>
            </a:r>
            <a:r>
              <a:rPr lang="en-US" sz="1500" dirty="0">
                <a:latin typeface="+mj-lt"/>
              </a:rPr>
              <a:t>With Donor Restrictions—</a:t>
            </a:r>
          </a:p>
          <a:p>
            <a:pPr>
              <a:spcBef>
                <a:spcPts val="300"/>
              </a:spcBef>
              <a:tabLst>
                <a:tab pos="5945188" algn="dec"/>
              </a:tabLst>
            </a:pPr>
            <a:r>
              <a:rPr lang="en-US" sz="1500" dirty="0">
                <a:latin typeface="+mj-lt"/>
              </a:rPr>
              <a:t>          Time and Purpose. . .</a:t>
            </a:r>
            <a:r>
              <a:rPr lang="en-US" sz="1500" dirty="0"/>
              <a:t> . . . . . . . . . . . . . . . . . . . . . . . </a:t>
            </a:r>
            <a:r>
              <a:rPr lang="en-US" sz="1500" dirty="0" smtClean="0"/>
              <a:t>.</a:t>
            </a:r>
            <a:r>
              <a:rPr lang="en-US" sz="1500" dirty="0">
                <a:latin typeface="+mj-lt"/>
              </a:rPr>
              <a:t>	</a:t>
            </a:r>
            <a:r>
              <a:rPr lang="en-US" sz="1500" dirty="0" smtClean="0">
                <a:latin typeface="+mj-lt"/>
              </a:rPr>
              <a:t>208,000</a:t>
            </a:r>
            <a:endParaRPr lang="en-US" sz="1500" dirty="0">
              <a:latin typeface="+mj-lt"/>
            </a:endParaRPr>
          </a:p>
          <a:p>
            <a:pPr>
              <a:spcBef>
                <a:spcPts val="300"/>
              </a:spcBef>
            </a:pPr>
            <a:r>
              <a:rPr lang="en-US" sz="1500" dirty="0">
                <a:latin typeface="+mn-lt"/>
              </a:rPr>
              <a:t>        Investment Income—</a:t>
            </a:r>
            <a:r>
              <a:rPr lang="en-US" sz="1500" dirty="0">
                <a:latin typeface="+mj-lt"/>
              </a:rPr>
              <a:t>With Donor Restrictions—</a:t>
            </a:r>
          </a:p>
          <a:p>
            <a:pPr>
              <a:spcBef>
                <a:spcPts val="300"/>
              </a:spcBef>
              <a:tabLst>
                <a:tab pos="5945188" algn="dec"/>
              </a:tabLst>
            </a:pPr>
            <a:r>
              <a:rPr lang="en-US" sz="1500" dirty="0">
                <a:latin typeface="+mj-lt"/>
              </a:rPr>
              <a:t>          Time and Purpose. . .</a:t>
            </a:r>
            <a:r>
              <a:rPr lang="en-US" sz="1500" dirty="0"/>
              <a:t> . . . . . . . . . . . . . . . . . . . . . . . </a:t>
            </a:r>
            <a:r>
              <a:rPr lang="en-US" sz="1500" dirty="0" smtClean="0"/>
              <a:t>.</a:t>
            </a:r>
            <a:r>
              <a:rPr lang="en-US" sz="1500" dirty="0">
                <a:latin typeface="+mj-lt"/>
              </a:rPr>
              <a:t>	</a:t>
            </a:r>
            <a:r>
              <a:rPr lang="en-US" sz="1500" dirty="0" smtClean="0">
                <a:latin typeface="+mj-lt"/>
              </a:rPr>
              <a:t>280,000</a:t>
            </a:r>
            <a:endParaRPr lang="en-US" sz="1500" dirty="0">
              <a:latin typeface="+mj-lt"/>
            </a:endParaRPr>
          </a:p>
          <a:p>
            <a:pPr>
              <a:spcBef>
                <a:spcPts val="300"/>
              </a:spcBef>
            </a:pPr>
            <a:r>
              <a:rPr lang="en-US" sz="1500" dirty="0">
                <a:latin typeface="+mn-lt"/>
              </a:rPr>
              <a:t>             Net Assets—</a:t>
            </a:r>
            <a:r>
              <a:rPr lang="en-US" sz="1500" dirty="0">
                <a:latin typeface="+mj-lt"/>
              </a:rPr>
              <a:t>With Donor Restrictions—</a:t>
            </a:r>
          </a:p>
          <a:p>
            <a:pPr>
              <a:spcBef>
                <a:spcPts val="300"/>
              </a:spcBef>
              <a:tabLst>
                <a:tab pos="7200900" algn="dec"/>
              </a:tabLst>
            </a:pPr>
            <a:r>
              <a:rPr lang="en-US" sz="1500" dirty="0">
                <a:latin typeface="+mj-lt"/>
              </a:rPr>
              <a:t>               Time and Purpose . . . . </a:t>
            </a:r>
            <a:r>
              <a:rPr lang="en-US" sz="1500" dirty="0">
                <a:latin typeface="+mn-lt"/>
              </a:rPr>
              <a:t>. .</a:t>
            </a:r>
            <a:r>
              <a:rPr lang="en-US" sz="1500" dirty="0"/>
              <a:t> . . . . . . . . . . . . . . . .</a:t>
            </a:r>
            <a:r>
              <a:rPr lang="en-US" sz="1500" dirty="0">
                <a:latin typeface="+mn-lt"/>
              </a:rPr>
              <a:t>                   </a:t>
            </a:r>
            <a:r>
              <a:rPr lang="en-US" sz="1500" dirty="0" smtClean="0">
                <a:latin typeface="+mn-lt"/>
              </a:rPr>
              <a:t>	 </a:t>
            </a:r>
            <a:r>
              <a:rPr lang="en-US" sz="1500" dirty="0">
                <a:latin typeface="+mn-lt"/>
              </a:rPr>
              <a:t>3,023,000</a:t>
            </a:r>
          </a:p>
          <a:p>
            <a:pPr>
              <a:spcBef>
                <a:spcPts val="300"/>
              </a:spcBef>
            </a:pPr>
            <a:endParaRPr lang="en-US" sz="1500" dirty="0">
              <a:latin typeface="+mn-lt"/>
            </a:endParaRPr>
          </a:p>
          <a:p>
            <a:pPr>
              <a:spcBef>
                <a:spcPts val="300"/>
              </a:spcBef>
            </a:pPr>
            <a:r>
              <a:rPr lang="en-US" sz="1500" dirty="0">
                <a:latin typeface="+mn-lt"/>
              </a:rPr>
              <a:t>22c. Contributions—</a:t>
            </a:r>
            <a:r>
              <a:rPr lang="en-US" sz="1500" dirty="0">
                <a:latin typeface="+mj-lt"/>
              </a:rPr>
              <a:t>With Donor Restrictions—</a:t>
            </a:r>
          </a:p>
          <a:p>
            <a:pPr>
              <a:spcBef>
                <a:spcPts val="300"/>
              </a:spcBef>
              <a:tabLst>
                <a:tab pos="5945188" algn="dec"/>
              </a:tabLst>
            </a:pPr>
            <a:r>
              <a:rPr lang="en-US" sz="1500" dirty="0">
                <a:latin typeface="+mj-lt"/>
              </a:rPr>
              <a:t>          Endowment. . . . . . . . . . . . . . . . . . . . . . . . . . . </a:t>
            </a:r>
            <a:r>
              <a:rPr lang="en-US" sz="1500" dirty="0" smtClean="0">
                <a:latin typeface="+mj-lt"/>
              </a:rPr>
              <a:t>.	</a:t>
            </a:r>
            <a:r>
              <a:rPr lang="en-US" sz="1500" dirty="0" smtClean="0">
                <a:latin typeface="+mn-lt"/>
              </a:rPr>
              <a:t>2,423,000</a:t>
            </a:r>
            <a:endParaRPr lang="en-US" sz="1500" dirty="0">
              <a:latin typeface="+mn-lt"/>
            </a:endParaRPr>
          </a:p>
          <a:p>
            <a:pPr>
              <a:spcBef>
                <a:spcPts val="300"/>
              </a:spcBef>
            </a:pPr>
            <a:r>
              <a:rPr lang="en-US" sz="1500" dirty="0">
                <a:latin typeface="+mn-lt"/>
              </a:rPr>
              <a:t>        Unrealized Gain on </a:t>
            </a:r>
            <a:r>
              <a:rPr lang="en-US" sz="1500" dirty="0">
                <a:latin typeface="+mj-lt"/>
              </a:rPr>
              <a:t>Investments—With Donor</a:t>
            </a:r>
          </a:p>
          <a:p>
            <a:pPr>
              <a:spcBef>
                <a:spcPts val="300"/>
              </a:spcBef>
              <a:tabLst>
                <a:tab pos="5945188" algn="dec"/>
              </a:tabLst>
            </a:pPr>
            <a:r>
              <a:rPr lang="en-US" sz="1500" dirty="0">
                <a:latin typeface="+mj-lt"/>
              </a:rPr>
              <a:t>          Restrictions—Endowment . . . . . . . . . .</a:t>
            </a:r>
            <a:r>
              <a:rPr lang="en-US" sz="1500" dirty="0"/>
              <a:t> . . . . . . . </a:t>
            </a:r>
            <a:r>
              <a:rPr lang="en-US" sz="1500" dirty="0" smtClean="0"/>
              <a:t>.</a:t>
            </a:r>
            <a:r>
              <a:rPr lang="en-US" sz="1500" dirty="0">
                <a:latin typeface="+mj-lt"/>
              </a:rPr>
              <a:t>	</a:t>
            </a:r>
            <a:r>
              <a:rPr lang="en-US" sz="1500" dirty="0" smtClean="0">
                <a:latin typeface="+mn-lt"/>
              </a:rPr>
              <a:t>7,800</a:t>
            </a:r>
            <a:endParaRPr lang="en-US" sz="1500" dirty="0">
              <a:latin typeface="+mn-lt"/>
            </a:endParaRPr>
          </a:p>
          <a:p>
            <a:pPr>
              <a:spcBef>
                <a:spcPts val="300"/>
              </a:spcBef>
            </a:pPr>
            <a:r>
              <a:rPr lang="en-US" sz="1500" dirty="0">
                <a:latin typeface="+mn-lt"/>
              </a:rPr>
              <a:t>             Net Assets—</a:t>
            </a:r>
            <a:r>
              <a:rPr lang="en-US" sz="1500" dirty="0">
                <a:latin typeface="+mj-lt"/>
              </a:rPr>
              <a:t>With Donor Restrictions—</a:t>
            </a:r>
          </a:p>
          <a:p>
            <a:pPr>
              <a:spcBef>
                <a:spcPts val="300"/>
              </a:spcBef>
              <a:tabLst>
                <a:tab pos="7200900" algn="dec"/>
              </a:tabLst>
            </a:pPr>
            <a:r>
              <a:rPr lang="en-US" sz="1500" dirty="0">
                <a:latin typeface="+mj-lt"/>
              </a:rPr>
              <a:t>               Endowment</a:t>
            </a:r>
            <a:r>
              <a:rPr lang="en-US" sz="1500" dirty="0"/>
              <a:t> . . . . . . .</a:t>
            </a:r>
            <a:r>
              <a:rPr lang="en-US" sz="1500" dirty="0">
                <a:latin typeface="+mj-lt"/>
              </a:rPr>
              <a:t> . . . . . . . </a:t>
            </a:r>
            <a:r>
              <a:rPr lang="en-US" sz="1500" dirty="0"/>
              <a:t>. . . . . . . . . . . . . .</a:t>
            </a:r>
            <a:r>
              <a:rPr lang="en-US" sz="1500" dirty="0">
                <a:latin typeface="+mj-lt"/>
              </a:rPr>
              <a:t>                    </a:t>
            </a:r>
            <a:r>
              <a:rPr lang="en-US" sz="1500" dirty="0" smtClean="0">
                <a:latin typeface="+mj-lt"/>
              </a:rPr>
              <a:t>	 </a:t>
            </a:r>
            <a:r>
              <a:rPr lang="en-US" sz="1500" dirty="0">
                <a:latin typeface="+mj-lt"/>
              </a:rPr>
              <a:t>2,430,800</a:t>
            </a:r>
          </a:p>
        </p:txBody>
      </p:sp>
    </p:spTree>
    <p:extLst>
      <p:ext uri="{BB962C8B-B14F-4D97-AF65-F5344CB8AC3E}">
        <p14:creationId xmlns:p14="http://schemas.microsoft.com/office/powerpoint/2010/main" val="25612266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Illustrative Transactions </a:t>
            </a:r>
            <a:br>
              <a:rPr lang="en-US" sz="3200" b="1" dirty="0"/>
            </a:br>
            <a:r>
              <a:rPr lang="en-US" sz="2400" b="1" dirty="0"/>
              <a:t>(12 of 12)</a:t>
            </a:r>
          </a:p>
        </p:txBody>
      </p:sp>
      <p:sp>
        <p:nvSpPr>
          <p:cNvPr id="3" name="Rectangle 2"/>
          <p:cNvSpPr/>
          <p:nvPr/>
        </p:nvSpPr>
        <p:spPr>
          <a:xfrm>
            <a:off x="265175" y="1356414"/>
            <a:ext cx="7830085" cy="2406813"/>
          </a:xfrm>
          <a:prstGeom prst="rect">
            <a:avLst/>
          </a:prstGeom>
        </p:spPr>
        <p:txBody>
          <a:bodyPr wrap="square">
            <a:spAutoFit/>
          </a:bodyPr>
          <a:lstStyle/>
          <a:p>
            <a:r>
              <a:rPr lang="en-US" sz="1600" b="1" i="1" dirty="0">
                <a:latin typeface="+mn-lt"/>
              </a:rPr>
              <a:t>                                                                                         </a:t>
            </a:r>
            <a:r>
              <a:rPr lang="en-US" sz="1600" b="1" i="1" dirty="0" smtClean="0">
                <a:latin typeface="+mn-lt"/>
              </a:rPr>
              <a:t>   </a:t>
            </a:r>
            <a:r>
              <a:rPr lang="en-US" sz="1600" b="1" i="1" dirty="0">
                <a:latin typeface="+mn-lt"/>
              </a:rPr>
              <a:t>Debits      </a:t>
            </a:r>
            <a:r>
              <a:rPr lang="en-US" sz="1600" b="1" i="1" dirty="0" smtClean="0">
                <a:latin typeface="+mn-lt"/>
              </a:rPr>
              <a:t>    </a:t>
            </a:r>
            <a:r>
              <a:rPr lang="en-US" sz="1600" b="1" i="1" dirty="0">
                <a:latin typeface="+mn-lt"/>
              </a:rPr>
              <a:t>Credits</a:t>
            </a:r>
          </a:p>
          <a:p>
            <a:r>
              <a:rPr lang="en-US" sz="1600" dirty="0">
                <a:latin typeface="+mn-lt"/>
              </a:rPr>
              <a:t>23.   Net Assets—With Donor Restrictions</a:t>
            </a:r>
            <a:r>
              <a:rPr lang="en-US" sz="1600" dirty="0">
                <a:latin typeface="+mj-lt"/>
              </a:rPr>
              <a:t>—</a:t>
            </a:r>
          </a:p>
          <a:p>
            <a:pPr>
              <a:tabLst>
                <a:tab pos="5945188" algn="dec"/>
              </a:tabLst>
            </a:pPr>
            <a:r>
              <a:rPr lang="en-US" sz="1600" dirty="0">
                <a:latin typeface="+mj-lt"/>
              </a:rPr>
              <a:t>          Time and Purpose</a:t>
            </a:r>
            <a:r>
              <a:rPr lang="en-US" sz="1600" dirty="0">
                <a:latin typeface="+mn-lt"/>
              </a:rPr>
              <a:t>. . . .</a:t>
            </a:r>
            <a:r>
              <a:rPr lang="en-US" sz="1600" dirty="0"/>
              <a:t> . . . . . . . . . . . . . . . . . . . . . </a:t>
            </a:r>
            <a:r>
              <a:rPr lang="en-US" sz="1600" dirty="0" smtClean="0"/>
              <a:t>.</a:t>
            </a:r>
            <a:r>
              <a:rPr lang="en-US" sz="1600" dirty="0">
                <a:latin typeface="+mn-lt"/>
              </a:rPr>
              <a:t>	</a:t>
            </a:r>
            <a:r>
              <a:rPr lang="en-US" sz="1600" dirty="0" smtClean="0">
                <a:latin typeface="+mn-lt"/>
              </a:rPr>
              <a:t>1,525,000</a:t>
            </a:r>
            <a:endParaRPr lang="en-US" sz="1600" dirty="0">
              <a:latin typeface="+mn-lt"/>
            </a:endParaRPr>
          </a:p>
          <a:p>
            <a:r>
              <a:rPr lang="en-US" sz="1600" dirty="0">
                <a:latin typeface="+mn-lt"/>
              </a:rPr>
              <a:t>        Net Assets Released from Restrictions—</a:t>
            </a:r>
          </a:p>
          <a:p>
            <a:pPr>
              <a:tabLst>
                <a:tab pos="5945188" algn="dec"/>
              </a:tabLst>
            </a:pPr>
            <a:r>
              <a:rPr lang="en-US" sz="1600" dirty="0">
                <a:latin typeface="+mn-lt"/>
              </a:rPr>
              <a:t>          Without Donor Restrictions  . . . . . . . . . . . . . . . </a:t>
            </a:r>
            <a:r>
              <a:rPr lang="en-US" sz="1600" dirty="0" smtClean="0">
                <a:latin typeface="+mn-lt"/>
              </a:rPr>
              <a:t>.	1,525,000</a:t>
            </a:r>
            <a:endParaRPr lang="en-US" sz="1600" dirty="0">
              <a:latin typeface="+mn-lt"/>
            </a:endParaRPr>
          </a:p>
          <a:p>
            <a:pPr>
              <a:tabLst>
                <a:tab pos="7200900" algn="dec"/>
              </a:tabLst>
            </a:pPr>
            <a:r>
              <a:rPr lang="en-US" sz="1600" dirty="0">
                <a:latin typeface="+mn-lt"/>
              </a:rPr>
              <a:t>            Net Assets—Without Donor Restrictions. . . . . </a:t>
            </a:r>
            <a:r>
              <a:rPr lang="en-US" sz="1600" dirty="0" smtClean="0">
                <a:latin typeface="+mn-lt"/>
              </a:rPr>
              <a:t>.	1,525,000</a:t>
            </a:r>
            <a:endParaRPr lang="en-US" sz="1600" dirty="0">
              <a:latin typeface="+mn-lt"/>
            </a:endParaRPr>
          </a:p>
          <a:p>
            <a:r>
              <a:rPr lang="en-US" sz="1600" dirty="0">
                <a:latin typeface="+mn-lt"/>
              </a:rPr>
              <a:t>            Net Assets Released from Restrictions—</a:t>
            </a:r>
          </a:p>
          <a:p>
            <a:pPr>
              <a:tabLst>
                <a:tab pos="7200900" algn="dec"/>
              </a:tabLst>
            </a:pPr>
            <a:r>
              <a:rPr lang="en-US" sz="1600" dirty="0">
                <a:latin typeface="+mn-lt"/>
              </a:rPr>
              <a:t>              With Donor Restrictions . . . . . . . . . . . . . . . . .</a:t>
            </a:r>
            <a:r>
              <a:rPr lang="en-US" sz="1600" dirty="0"/>
              <a:t> </a:t>
            </a:r>
            <a:r>
              <a:rPr lang="en-US" sz="1600" dirty="0" smtClean="0"/>
              <a:t>	</a:t>
            </a:r>
            <a:r>
              <a:rPr lang="en-US" sz="1600" dirty="0" smtClean="0">
                <a:latin typeface="+mn-lt"/>
              </a:rPr>
              <a:t>1,525,000</a:t>
            </a:r>
            <a:endParaRPr lang="en-US" sz="1600" b="1" i="1" dirty="0">
              <a:latin typeface="+mn-lt"/>
            </a:endParaRPr>
          </a:p>
        </p:txBody>
      </p:sp>
    </p:spTree>
    <p:extLst>
      <p:ext uri="{BB962C8B-B14F-4D97-AF65-F5344CB8AC3E}">
        <p14:creationId xmlns:p14="http://schemas.microsoft.com/office/powerpoint/2010/main" val="182175283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Planned </a:t>
            </a:r>
            <a:r>
              <a:rPr lang="en-US" sz="3200" b="1" dirty="0" smtClean="0"/>
              <a:t>Giving—Endowments</a:t>
            </a:r>
            <a:endParaRPr lang="en-US" sz="3200" b="1" dirty="0"/>
          </a:p>
        </p:txBody>
      </p:sp>
      <p:sp>
        <p:nvSpPr>
          <p:cNvPr id="4" name="Content Placeholder 3"/>
          <p:cNvSpPr>
            <a:spLocks noGrp="1"/>
          </p:cNvSpPr>
          <p:nvPr>
            <p:ph idx="1"/>
          </p:nvPr>
        </p:nvSpPr>
        <p:spPr>
          <a:xfrm>
            <a:off x="512064" y="1636776"/>
            <a:ext cx="7407275" cy="3921125"/>
          </a:xfrm>
        </p:spPr>
        <p:txBody>
          <a:bodyPr/>
          <a:lstStyle/>
          <a:p>
            <a:pPr marL="0" indent="0">
              <a:spcBef>
                <a:spcPts val="1200"/>
              </a:spcBef>
              <a:spcAft>
                <a:spcPts val="1200"/>
              </a:spcAft>
              <a:buNone/>
            </a:pPr>
            <a:r>
              <a:rPr lang="en-US" sz="2400" dirty="0"/>
              <a:t>Endowments are donor-restricted resources that are nonexpendable as of the date of reporting and are or can be invested for the purpose of producing income.</a:t>
            </a:r>
          </a:p>
          <a:p>
            <a:pPr marL="0" indent="0">
              <a:spcBef>
                <a:spcPts val="1200"/>
              </a:spcBef>
              <a:buNone/>
            </a:pPr>
            <a:r>
              <a:rPr lang="en-US" sz="2400" dirty="0"/>
              <a:t>Endowments are generally either permanent endowments or term endowments</a:t>
            </a:r>
            <a:r>
              <a:rPr lang="en-US" sz="2400" dirty="0" smtClean="0"/>
              <a:t>.</a:t>
            </a:r>
            <a:endParaRPr lang="en-US" sz="2400" dirty="0"/>
          </a:p>
        </p:txBody>
      </p:sp>
    </p:spTree>
    <p:extLst>
      <p:ext uri="{BB962C8B-B14F-4D97-AF65-F5344CB8AC3E}">
        <p14:creationId xmlns:p14="http://schemas.microsoft.com/office/powerpoint/2010/main" val="14928332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057400" y="0"/>
            <a:ext cx="59658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3" name="Rectangle 3"/>
          <p:cNvSpPr>
            <a:spLocks noChangeArrowheads="1"/>
          </p:cNvSpPr>
          <p:nvPr/>
        </p:nvSpPr>
        <p:spPr bwMode="auto">
          <a:xfrm>
            <a:off x="0" y="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4" name="Rectangle 4"/>
          <p:cNvSpPr>
            <a:spLocks noChangeArrowheads="1"/>
          </p:cNvSpPr>
          <p:nvPr/>
        </p:nvSpPr>
        <p:spPr bwMode="auto">
          <a:xfrm>
            <a:off x="1646238" y="0"/>
            <a:ext cx="65833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5" name="Rectangle 5"/>
          <p:cNvSpPr>
            <a:spLocks noChangeArrowheads="1"/>
          </p:cNvSpPr>
          <p:nvPr/>
        </p:nvSpPr>
        <p:spPr bwMode="auto">
          <a:xfrm>
            <a:off x="206375" y="0"/>
            <a:ext cx="791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6" name="Rectangle 6"/>
          <p:cNvSpPr>
            <a:spLocks noChangeArrowheads="1"/>
          </p:cNvSpPr>
          <p:nvPr/>
        </p:nvSpPr>
        <p:spPr bwMode="auto">
          <a:xfrm>
            <a:off x="288925" y="39688"/>
            <a:ext cx="7750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7" name="Rectangle 7"/>
          <p:cNvSpPr>
            <a:spLocks noChangeArrowheads="1"/>
          </p:cNvSpPr>
          <p:nvPr/>
        </p:nvSpPr>
        <p:spPr bwMode="auto">
          <a:xfrm>
            <a:off x="0" y="0"/>
            <a:ext cx="8023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2" name="Title 1"/>
          <p:cNvSpPr>
            <a:spLocks noGrp="1"/>
          </p:cNvSpPr>
          <p:nvPr>
            <p:ph type="title"/>
          </p:nvPr>
        </p:nvSpPr>
        <p:spPr/>
        <p:txBody>
          <a:bodyPr/>
          <a:lstStyle/>
          <a:p>
            <a:pPr>
              <a:defRPr/>
            </a:pPr>
            <a:r>
              <a:rPr lang="en-US" altLang="en-US" sz="3200" b="1" dirty="0"/>
              <a:t>Learning Objectives </a:t>
            </a:r>
            <a:br>
              <a:rPr lang="en-US" altLang="en-US" sz="3200" b="1" dirty="0"/>
            </a:br>
            <a:r>
              <a:rPr lang="en-US" altLang="en-US" sz="2400" b="1" dirty="0"/>
              <a:t>(2 of 2</a:t>
            </a:r>
            <a:r>
              <a:rPr lang="en-US" altLang="en-US" sz="2400" b="1" dirty="0" smtClean="0"/>
              <a:t>)</a:t>
            </a:r>
            <a:endParaRPr lang="en-US" sz="2400" dirty="0"/>
          </a:p>
        </p:txBody>
      </p:sp>
      <p:sp>
        <p:nvSpPr>
          <p:cNvPr id="4" name="Content Placeholder 3"/>
          <p:cNvSpPr>
            <a:spLocks noGrp="1"/>
          </p:cNvSpPr>
          <p:nvPr>
            <p:ph idx="1"/>
          </p:nvPr>
        </p:nvSpPr>
        <p:spPr/>
        <p:txBody>
          <a:bodyPr/>
          <a:lstStyle/>
          <a:p>
            <a:pPr marL="917575" indent="-917575">
              <a:buNone/>
            </a:pPr>
            <a:r>
              <a:rPr lang="en-US" sz="2400" dirty="0"/>
              <a:t>15-4	Journalize transactions and prepare financial </a:t>
            </a:r>
            <a:r>
              <a:rPr lang="en-US" sz="2400" dirty="0" smtClean="0"/>
              <a:t>statements </a:t>
            </a:r>
            <a:r>
              <a:rPr lang="en-US" sz="2400" dirty="0"/>
              <a:t>for private colleges and </a:t>
            </a:r>
            <a:r>
              <a:rPr lang="en-US" sz="2400" dirty="0" smtClean="0"/>
              <a:t>universities</a:t>
            </a:r>
            <a:r>
              <a:rPr lang="en-US" sz="2400" dirty="0"/>
              <a:t>.</a:t>
            </a:r>
          </a:p>
          <a:p>
            <a:pPr marL="917575" indent="-917575">
              <a:buNone/>
            </a:pPr>
            <a:r>
              <a:rPr lang="en-US" sz="2400" dirty="0"/>
              <a:t>15-5	Discuss issues related to colleges and </a:t>
            </a:r>
            <a:r>
              <a:rPr lang="en-US" sz="2400" dirty="0" smtClean="0"/>
              <a:t>universities</a:t>
            </a:r>
            <a:r>
              <a:rPr lang="en-US" sz="2400" dirty="0"/>
              <a:t>, such as planned giving, </a:t>
            </a:r>
            <a:r>
              <a:rPr lang="en-US" sz="2400" dirty="0" smtClean="0"/>
              <a:t>measuring </a:t>
            </a:r>
            <a:r>
              <a:rPr lang="en-US" sz="2400" dirty="0"/>
              <a:t>performance, auditing, and federal </a:t>
            </a:r>
            <a:r>
              <a:rPr lang="en-US" sz="2400" dirty="0" smtClean="0"/>
              <a:t>financial </a:t>
            </a:r>
            <a:r>
              <a:rPr lang="en-US" sz="2400" dirty="0"/>
              <a:t>assistance</a:t>
            </a:r>
            <a:r>
              <a:rPr lang="en-US" sz="2400" dirty="0" smtClean="0"/>
              <a:t>.</a:t>
            </a:r>
            <a:endParaRPr lang="en-US"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673077503"/>
              </p:ext>
            </p:extLst>
          </p:nvPr>
        </p:nvGraphicFramePr>
        <p:xfrm>
          <a:off x="445273" y="1405392"/>
          <a:ext cx="7354957" cy="4263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en-US" sz="3200" b="1" dirty="0" smtClean="0"/>
              <a:t>Endowments</a:t>
            </a:r>
            <a:br>
              <a:rPr lang="en-US" sz="3200" b="1" dirty="0" smtClean="0"/>
            </a:br>
            <a:r>
              <a:rPr lang="en-US" sz="2400" b="1" dirty="0" smtClean="0"/>
              <a:t>(1 of 2)</a:t>
            </a:r>
            <a:endParaRPr lang="en-US" sz="2400" b="1" dirty="0"/>
          </a:p>
        </p:txBody>
      </p:sp>
    </p:spTree>
    <p:extLst>
      <p:ext uri="{BB962C8B-B14F-4D97-AF65-F5344CB8AC3E}">
        <p14:creationId xmlns:p14="http://schemas.microsoft.com/office/powerpoint/2010/main" val="266116070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082934296"/>
              </p:ext>
            </p:extLst>
          </p:nvPr>
        </p:nvGraphicFramePr>
        <p:xfrm>
          <a:off x="445273" y="1405392"/>
          <a:ext cx="7354957" cy="4263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lstStyle/>
          <a:p>
            <a:r>
              <a:rPr lang="en-US" sz="3200" b="1" dirty="0" smtClean="0"/>
              <a:t>Endowments</a:t>
            </a:r>
            <a:br>
              <a:rPr lang="en-US" sz="3200" b="1" dirty="0" smtClean="0"/>
            </a:br>
            <a:r>
              <a:rPr lang="en-US" sz="2400" b="1" dirty="0" smtClean="0"/>
              <a:t>(2 of 2)</a:t>
            </a:r>
            <a:endParaRPr lang="en-US" sz="2400" b="1" dirty="0"/>
          </a:p>
        </p:txBody>
      </p:sp>
    </p:spTree>
    <p:extLst>
      <p:ext uri="{BB962C8B-B14F-4D97-AF65-F5344CB8AC3E}">
        <p14:creationId xmlns:p14="http://schemas.microsoft.com/office/powerpoint/2010/main" val="374658642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Split-Interest Agreements</a:t>
            </a:r>
          </a:p>
        </p:txBody>
      </p:sp>
      <p:sp>
        <p:nvSpPr>
          <p:cNvPr id="3" name="Content Placeholder 2"/>
          <p:cNvSpPr>
            <a:spLocks noGrp="1"/>
          </p:cNvSpPr>
          <p:nvPr>
            <p:ph idx="1"/>
          </p:nvPr>
        </p:nvSpPr>
        <p:spPr>
          <a:xfrm>
            <a:off x="411163" y="1482069"/>
            <a:ext cx="7407275" cy="3921125"/>
          </a:xfrm>
        </p:spPr>
        <p:txBody>
          <a:bodyPr/>
          <a:lstStyle/>
          <a:p>
            <a:pPr>
              <a:spcBef>
                <a:spcPts val="1200"/>
              </a:spcBef>
            </a:pPr>
            <a:r>
              <a:rPr lang="en-US" sz="2400" b="1" dirty="0"/>
              <a:t>Split-interest agreements </a:t>
            </a:r>
            <a:r>
              <a:rPr lang="en-US" sz="2400" dirty="0"/>
              <a:t>occur when a donor enters into an arrangement with the college or university which requires it to share the benefits received from the donor’s gift with another beneficiary.</a:t>
            </a:r>
          </a:p>
          <a:p>
            <a:pPr>
              <a:spcBef>
                <a:spcPts val="1200"/>
              </a:spcBef>
            </a:pPr>
            <a:r>
              <a:rPr lang="en-US" sz="2400" dirty="0"/>
              <a:t>There are four widely used types of split-interest agreements: charitable lead trusts, charitable remainder trusts, charitable gift annuities, and pooled (life) income funds.</a:t>
            </a:r>
          </a:p>
        </p:txBody>
      </p:sp>
    </p:spTree>
    <p:extLst>
      <p:ext uri="{BB962C8B-B14F-4D97-AF65-F5344CB8AC3E}">
        <p14:creationId xmlns:p14="http://schemas.microsoft.com/office/powerpoint/2010/main" val="22540721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Annuity Agreements and Pooled (Life) Income Fund</a:t>
            </a:r>
          </a:p>
        </p:txBody>
      </p:sp>
      <p:graphicFrame>
        <p:nvGraphicFramePr>
          <p:cNvPr id="4" name="Diagram 3"/>
          <p:cNvGraphicFramePr/>
          <p:nvPr>
            <p:extLst>
              <p:ext uri="{D42A27DB-BD31-4B8C-83A1-F6EECF244321}">
                <p14:modId xmlns:p14="http://schemas.microsoft.com/office/powerpoint/2010/main" val="1630815030"/>
              </p:ext>
            </p:extLst>
          </p:nvPr>
        </p:nvGraphicFramePr>
        <p:xfrm>
          <a:off x="457201" y="1485899"/>
          <a:ext cx="7155711" cy="4238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301826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Uniform Prudent Management of Institutional Funds Act </a:t>
            </a:r>
            <a:r>
              <a:rPr lang="en-US" sz="2400" b="1" dirty="0"/>
              <a:t>(1 of 3)</a:t>
            </a:r>
          </a:p>
        </p:txBody>
      </p:sp>
      <p:sp>
        <p:nvSpPr>
          <p:cNvPr id="4" name="Content Placeholder 3"/>
          <p:cNvSpPr>
            <a:spLocks noGrp="1"/>
          </p:cNvSpPr>
          <p:nvPr>
            <p:ph idx="1"/>
          </p:nvPr>
        </p:nvSpPr>
        <p:spPr>
          <a:xfrm>
            <a:off x="411163" y="1446210"/>
            <a:ext cx="7407275" cy="3862390"/>
          </a:xfrm>
        </p:spPr>
        <p:txBody>
          <a:bodyPr/>
          <a:lstStyle/>
          <a:p>
            <a:pPr marL="342900" indent="-342900">
              <a:spcBef>
                <a:spcPts val="1200"/>
              </a:spcBef>
              <a:buSzPct val="100000"/>
              <a:buFont typeface="Arial" panose="020B0604020202020204" pitchFamily="34" charset="0"/>
              <a:buChar char="•"/>
            </a:pPr>
            <a:r>
              <a:rPr lang="en-US" sz="2300" dirty="0"/>
              <a:t>The Uniform Prudent Management of Institutional Funds Act (UPMIFA) of 2006 provides guidance for NFP organizations that manage funds for charitable purposes when there are no explicit donor stipulations.</a:t>
            </a:r>
          </a:p>
          <a:p>
            <a:pPr marL="342900" indent="-342900">
              <a:spcBef>
                <a:spcPts val="1200"/>
              </a:spcBef>
              <a:buSzPct val="100000"/>
              <a:buFont typeface="Arial" panose="020B0604020202020204" pitchFamily="34" charset="0"/>
              <a:buChar char="•"/>
            </a:pPr>
            <a:r>
              <a:rPr lang="en-US" sz="2300" dirty="0"/>
              <a:t>It supports two general principles:</a:t>
            </a:r>
          </a:p>
          <a:p>
            <a:pPr marL="800100" lvl="1" indent="-342900">
              <a:buClrTx/>
              <a:buSzPct val="100000"/>
              <a:buFont typeface="Arial" panose="020B0604020202020204" pitchFamily="34" charset="0"/>
              <a:buChar char="•"/>
            </a:pPr>
            <a:r>
              <a:rPr lang="en-US" sz="2300" dirty="0"/>
              <a:t>Assets should be invested prudently in diversified investments that allow for growth as well as income.</a:t>
            </a:r>
          </a:p>
          <a:p>
            <a:pPr marL="800100" lvl="1" indent="-342900">
              <a:buClrTx/>
              <a:buSzPct val="100000"/>
              <a:buFont typeface="Arial" panose="020B0604020202020204" pitchFamily="34" charset="0"/>
              <a:buChar char="•"/>
            </a:pPr>
            <a:r>
              <a:rPr lang="en-US" sz="2300" dirty="0"/>
              <a:t>Appreciation of investments may be prudently spent for the purpose of the endowment</a:t>
            </a:r>
            <a:r>
              <a:rPr lang="en-US" sz="2300" dirty="0" smtClean="0"/>
              <a:t>.</a:t>
            </a:r>
            <a:endParaRPr lang="en-US" sz="2300" dirty="0"/>
          </a:p>
        </p:txBody>
      </p:sp>
    </p:spTree>
    <p:extLst>
      <p:ext uri="{BB962C8B-B14F-4D97-AF65-F5344CB8AC3E}">
        <p14:creationId xmlns:p14="http://schemas.microsoft.com/office/powerpoint/2010/main" val="212736867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Uniform Prudent Management of Institutional Funds Act </a:t>
            </a:r>
            <a:r>
              <a:rPr lang="en-US" sz="2400" b="1" dirty="0"/>
              <a:t>(2 of 3)</a:t>
            </a:r>
          </a:p>
        </p:txBody>
      </p:sp>
      <p:graphicFrame>
        <p:nvGraphicFramePr>
          <p:cNvPr id="3" name="Diagram 2"/>
          <p:cNvGraphicFramePr/>
          <p:nvPr>
            <p:extLst>
              <p:ext uri="{D42A27DB-BD31-4B8C-83A1-F6EECF244321}">
                <p14:modId xmlns:p14="http://schemas.microsoft.com/office/powerpoint/2010/main" val="1961009034"/>
              </p:ext>
            </p:extLst>
          </p:nvPr>
        </p:nvGraphicFramePr>
        <p:xfrm>
          <a:off x="446567" y="1472609"/>
          <a:ext cx="7336465" cy="4183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958149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Uniform Prudent Management of Institutional Funds Act </a:t>
            </a:r>
            <a:r>
              <a:rPr lang="en-US" sz="2400" b="1" dirty="0"/>
              <a:t>(3 of 3)</a:t>
            </a:r>
          </a:p>
        </p:txBody>
      </p:sp>
      <p:graphicFrame>
        <p:nvGraphicFramePr>
          <p:cNvPr id="3" name="Diagram 2"/>
          <p:cNvGraphicFramePr/>
          <p:nvPr>
            <p:extLst>
              <p:ext uri="{D42A27DB-BD31-4B8C-83A1-F6EECF244321}">
                <p14:modId xmlns:p14="http://schemas.microsoft.com/office/powerpoint/2010/main" val="3614843192"/>
              </p:ext>
            </p:extLst>
          </p:nvPr>
        </p:nvGraphicFramePr>
        <p:xfrm>
          <a:off x="1576552" y="1472609"/>
          <a:ext cx="4587766" cy="4183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016645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Other Accounting Issues</a:t>
            </a:r>
          </a:p>
        </p:txBody>
      </p:sp>
      <p:sp>
        <p:nvSpPr>
          <p:cNvPr id="3" name="Content Placeholder 2"/>
          <p:cNvSpPr>
            <a:spLocks noGrp="1"/>
          </p:cNvSpPr>
          <p:nvPr>
            <p:ph idx="1"/>
          </p:nvPr>
        </p:nvSpPr>
        <p:spPr>
          <a:xfrm>
            <a:off x="426929" y="1576661"/>
            <a:ext cx="7407275" cy="3921125"/>
          </a:xfrm>
        </p:spPr>
        <p:txBody>
          <a:bodyPr/>
          <a:lstStyle/>
          <a:p>
            <a:pPr>
              <a:spcBef>
                <a:spcPts val="1200"/>
              </a:spcBef>
            </a:pPr>
            <a:r>
              <a:rPr lang="en-US" sz="2400" dirty="0"/>
              <a:t>Performance measures</a:t>
            </a:r>
          </a:p>
          <a:p>
            <a:pPr lvl="1">
              <a:spcBef>
                <a:spcPts val="1200"/>
              </a:spcBef>
            </a:pPr>
            <a:r>
              <a:rPr lang="en-US" sz="2400" dirty="0"/>
              <a:t>Composite Financial Index (CFI)</a:t>
            </a:r>
          </a:p>
          <a:p>
            <a:pPr lvl="1">
              <a:spcBef>
                <a:spcPts val="1200"/>
              </a:spcBef>
            </a:pPr>
            <a:r>
              <a:rPr lang="en-US" sz="2400" dirty="0"/>
              <a:t>Outputs versus outcomes</a:t>
            </a:r>
          </a:p>
          <a:p>
            <a:pPr>
              <a:spcBef>
                <a:spcPts val="1200"/>
              </a:spcBef>
            </a:pPr>
            <a:r>
              <a:rPr lang="en-US" sz="2400" dirty="0"/>
              <a:t>Auditing colleges and universities</a:t>
            </a:r>
          </a:p>
          <a:p>
            <a:pPr>
              <a:spcBef>
                <a:spcPts val="1200"/>
              </a:spcBef>
            </a:pPr>
            <a:r>
              <a:rPr lang="en-US" sz="2400" dirty="0"/>
              <a:t>Federal financial assistance</a:t>
            </a:r>
          </a:p>
          <a:p>
            <a:pPr lvl="1">
              <a:spcBef>
                <a:spcPts val="1200"/>
              </a:spcBef>
            </a:pPr>
            <a:r>
              <a:rPr lang="en-US" sz="2400" dirty="0"/>
              <a:t>Sponsored research funds</a:t>
            </a:r>
          </a:p>
          <a:p>
            <a:pPr lvl="1">
              <a:spcBef>
                <a:spcPts val="1200"/>
              </a:spcBef>
            </a:pPr>
            <a:r>
              <a:rPr lang="en-US" sz="2400" dirty="0"/>
              <a:t>Student grants and loans</a:t>
            </a:r>
          </a:p>
          <a:p>
            <a:pPr>
              <a:spcBef>
                <a:spcPts val="1200"/>
              </a:spcBef>
            </a:pPr>
            <a:r>
              <a:rPr lang="en-US" sz="2400" dirty="0"/>
              <a:t>Related entities</a:t>
            </a:r>
          </a:p>
        </p:txBody>
      </p:sp>
    </p:spTree>
    <p:extLst>
      <p:ext uri="{BB962C8B-B14F-4D97-AF65-F5344CB8AC3E}">
        <p14:creationId xmlns:p14="http://schemas.microsoft.com/office/powerpoint/2010/main" val="158281992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Looking Forward</a:t>
            </a:r>
          </a:p>
        </p:txBody>
      </p:sp>
      <p:sp>
        <p:nvSpPr>
          <p:cNvPr id="3" name="Content Placeholder 2"/>
          <p:cNvSpPr>
            <a:spLocks noGrp="1"/>
          </p:cNvSpPr>
          <p:nvPr>
            <p:ph idx="1"/>
          </p:nvPr>
        </p:nvSpPr>
        <p:spPr>
          <a:xfrm>
            <a:off x="411163" y="1636856"/>
            <a:ext cx="7407275" cy="3921125"/>
          </a:xfrm>
        </p:spPr>
        <p:txBody>
          <a:bodyPr/>
          <a:lstStyle/>
          <a:p>
            <a:pPr marL="0" indent="0">
              <a:buNone/>
            </a:pPr>
            <a:r>
              <a:rPr lang="en-US" sz="2400" dirty="0"/>
              <a:t>Chapter 15 examined accounting and financial reporting issues related to public and private universities, comparing requirements of GASB to those of FASB. Unique situations related to colleges and universities and the accounting challenges they present were described.</a:t>
            </a:r>
          </a:p>
          <a:p>
            <a:pPr marL="0" indent="0">
              <a:buNone/>
            </a:pPr>
            <a:endParaRPr lang="en-US" sz="2400" dirty="0"/>
          </a:p>
          <a:p>
            <a:pPr marL="0" indent="0">
              <a:buNone/>
            </a:pPr>
            <a:r>
              <a:rPr lang="en-US" sz="2400" dirty="0"/>
              <a:t>The next chapter focuses on accounting for health care organizations, another area of not-for-profit organizations with special requirements.</a:t>
            </a:r>
          </a:p>
        </p:txBody>
      </p:sp>
    </p:spTree>
    <p:extLst>
      <p:ext uri="{BB962C8B-B14F-4D97-AF65-F5344CB8AC3E}">
        <p14:creationId xmlns:p14="http://schemas.microsoft.com/office/powerpoint/2010/main" val="28177217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Colleges and Universities</a:t>
            </a:r>
          </a:p>
        </p:txBody>
      </p:sp>
      <p:sp>
        <p:nvSpPr>
          <p:cNvPr id="3" name="Text Placeholder 2"/>
          <p:cNvSpPr>
            <a:spLocks noGrp="1"/>
          </p:cNvSpPr>
          <p:nvPr>
            <p:ph type="body" idx="1"/>
          </p:nvPr>
        </p:nvSpPr>
        <p:spPr/>
        <p:txBody>
          <a:bodyPr/>
          <a:lstStyle/>
          <a:p>
            <a:pPr algn="ctr"/>
            <a:r>
              <a:rPr lang="en-US" dirty="0"/>
              <a:t>Public</a:t>
            </a:r>
          </a:p>
        </p:txBody>
      </p:sp>
      <p:sp>
        <p:nvSpPr>
          <p:cNvPr id="4" name="Content Placeholder 3"/>
          <p:cNvSpPr>
            <a:spLocks noGrp="1"/>
          </p:cNvSpPr>
          <p:nvPr>
            <p:ph sz="half" idx="2"/>
          </p:nvPr>
        </p:nvSpPr>
        <p:spPr>
          <a:xfrm>
            <a:off x="411480" y="1884890"/>
            <a:ext cx="3636169" cy="3715809"/>
          </a:xfrm>
        </p:spPr>
        <p:txBody>
          <a:bodyPr/>
          <a:lstStyle/>
          <a:p>
            <a:r>
              <a:rPr lang="en-US" sz="2000" dirty="0"/>
              <a:t>Governmental higher learning </a:t>
            </a:r>
            <a:r>
              <a:rPr lang="en-US" sz="2000" dirty="0" smtClean="0"/>
              <a:t>institutions</a:t>
            </a:r>
            <a:endParaRPr lang="en-US" sz="2000" dirty="0"/>
          </a:p>
          <a:p>
            <a:r>
              <a:rPr lang="en-US" sz="2000" dirty="0"/>
              <a:t>Larger proportion of revenues from state appropriations and research </a:t>
            </a:r>
            <a:r>
              <a:rPr lang="en-US" sz="2000" dirty="0" smtClean="0"/>
              <a:t>grants</a:t>
            </a:r>
            <a:endParaRPr lang="en-US" sz="2000" dirty="0"/>
          </a:p>
          <a:p>
            <a:r>
              <a:rPr lang="en-US" sz="2000" dirty="0"/>
              <a:t>Includes community colleges, which receive a large proportion of revenue from local property tax </a:t>
            </a:r>
            <a:r>
              <a:rPr lang="en-US" sz="2000" dirty="0" smtClean="0"/>
              <a:t>assessments</a:t>
            </a:r>
            <a:endParaRPr lang="en-US" sz="2000" dirty="0"/>
          </a:p>
        </p:txBody>
      </p:sp>
      <p:sp>
        <p:nvSpPr>
          <p:cNvPr id="5" name="Text Placeholder 4"/>
          <p:cNvSpPr>
            <a:spLocks noGrp="1"/>
          </p:cNvSpPr>
          <p:nvPr>
            <p:ph type="body" sz="quarter" idx="3"/>
          </p:nvPr>
        </p:nvSpPr>
        <p:spPr/>
        <p:txBody>
          <a:bodyPr/>
          <a:lstStyle/>
          <a:p>
            <a:pPr algn="ctr"/>
            <a:r>
              <a:rPr lang="en-US" dirty="0"/>
              <a:t>Private</a:t>
            </a:r>
          </a:p>
        </p:txBody>
      </p:sp>
      <p:sp>
        <p:nvSpPr>
          <p:cNvPr id="6" name="Content Placeholder 5"/>
          <p:cNvSpPr>
            <a:spLocks noGrp="1"/>
          </p:cNvSpPr>
          <p:nvPr>
            <p:ph sz="quarter" idx="4"/>
          </p:nvPr>
        </p:nvSpPr>
        <p:spPr/>
        <p:txBody>
          <a:bodyPr/>
          <a:lstStyle/>
          <a:p>
            <a:r>
              <a:rPr lang="en-US" sz="2000" dirty="0"/>
              <a:t>Nongovernmental higher learning </a:t>
            </a:r>
            <a:r>
              <a:rPr lang="en-US" sz="2000" dirty="0" smtClean="0"/>
              <a:t>institutions</a:t>
            </a:r>
            <a:endParaRPr lang="en-US" sz="2000" dirty="0"/>
          </a:p>
          <a:p>
            <a:r>
              <a:rPr lang="en-US" sz="2000" dirty="0"/>
              <a:t>Larger proportion of revenues from tuition, private </a:t>
            </a:r>
            <a:r>
              <a:rPr lang="en-US" sz="2000" dirty="0" smtClean="0"/>
              <a:t>contributions, </a:t>
            </a:r>
            <a:r>
              <a:rPr lang="en-US" sz="2000" dirty="0"/>
              <a:t>and research </a:t>
            </a:r>
            <a:r>
              <a:rPr lang="en-US" sz="2000" dirty="0" smtClean="0"/>
              <a:t>grants</a:t>
            </a:r>
            <a:endParaRPr lang="en-US" sz="2000" dirty="0"/>
          </a:p>
          <a:p>
            <a:r>
              <a:rPr lang="en-US" sz="2000" dirty="0"/>
              <a:t>May be either not-for-profit or for-</a:t>
            </a:r>
            <a:r>
              <a:rPr lang="en-US" sz="2000" dirty="0" smtClean="0"/>
              <a:t>profit</a:t>
            </a:r>
            <a:endParaRPr lang="en-US" sz="2000" dirty="0"/>
          </a:p>
        </p:txBody>
      </p:sp>
    </p:spTree>
    <p:extLst>
      <p:ext uri="{BB962C8B-B14F-4D97-AF65-F5344CB8AC3E}">
        <p14:creationId xmlns:p14="http://schemas.microsoft.com/office/powerpoint/2010/main" val="39173955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Accounting and Financial Reporting Standards</a:t>
            </a:r>
            <a:endParaRPr lang="en-US" sz="3200" b="1" dirty="0"/>
          </a:p>
        </p:txBody>
      </p:sp>
      <p:graphicFrame>
        <p:nvGraphicFramePr>
          <p:cNvPr id="3" name="Diagram 2"/>
          <p:cNvGraphicFramePr/>
          <p:nvPr>
            <p:extLst>
              <p:ext uri="{D42A27DB-BD31-4B8C-83A1-F6EECF244321}">
                <p14:modId xmlns:p14="http://schemas.microsoft.com/office/powerpoint/2010/main" val="1955017642"/>
              </p:ext>
            </p:extLst>
          </p:nvPr>
        </p:nvGraphicFramePr>
        <p:xfrm>
          <a:off x="400050" y="1466850"/>
          <a:ext cx="767715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66279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Private Colleges and </a:t>
            </a:r>
            <a:r>
              <a:rPr lang="en-US" sz="3200" b="1" dirty="0" smtClean="0"/>
              <a:t>Universities</a:t>
            </a:r>
            <a:endParaRPr lang="en-US" sz="2400" b="1" dirty="0"/>
          </a:p>
        </p:txBody>
      </p:sp>
      <p:sp>
        <p:nvSpPr>
          <p:cNvPr id="3" name="Content Placeholder 2"/>
          <p:cNvSpPr>
            <a:spLocks noGrp="1"/>
          </p:cNvSpPr>
          <p:nvPr>
            <p:ph idx="1"/>
          </p:nvPr>
        </p:nvSpPr>
        <p:spPr>
          <a:xfrm>
            <a:off x="512064" y="1636776"/>
            <a:ext cx="7407275" cy="3921125"/>
          </a:xfrm>
        </p:spPr>
        <p:txBody>
          <a:bodyPr/>
          <a:lstStyle/>
          <a:p>
            <a:pPr marL="0" indent="0">
              <a:spcBef>
                <a:spcPts val="1200"/>
              </a:spcBef>
              <a:buNone/>
            </a:pPr>
            <a:r>
              <a:rPr lang="en-US" sz="2400" dirty="0"/>
              <a:t>The FASB requires private colleges and universities to report on the changes in net assets without donor restrictions and net assets with donor restrictions of the entity as a whole, the same as the nongovernmental not-for-profit organizations described in Chapter 14.</a:t>
            </a:r>
          </a:p>
          <a:p>
            <a:pPr marL="0" indent="0">
              <a:spcBef>
                <a:spcPts val="1200"/>
              </a:spcBef>
              <a:buNone/>
            </a:pPr>
            <a:r>
              <a:rPr lang="en-US" sz="2400" dirty="0"/>
              <a:t>Illustrative financial statements for a private college are presented in this chapter.</a:t>
            </a:r>
          </a:p>
        </p:txBody>
      </p:sp>
    </p:spTree>
    <p:extLst>
      <p:ext uri="{BB962C8B-B14F-4D97-AF65-F5344CB8AC3E}">
        <p14:creationId xmlns:p14="http://schemas.microsoft.com/office/powerpoint/2010/main" val="32008563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Public Colleges and </a:t>
            </a:r>
            <a:r>
              <a:rPr lang="en-US" sz="3200" b="1" dirty="0" smtClean="0"/>
              <a:t>Universities</a:t>
            </a:r>
            <a:endParaRPr lang="en-US" sz="2400" b="1" dirty="0"/>
          </a:p>
        </p:txBody>
      </p:sp>
      <p:sp>
        <p:nvSpPr>
          <p:cNvPr id="4" name="Content Placeholder 3"/>
          <p:cNvSpPr>
            <a:spLocks noGrp="1"/>
          </p:cNvSpPr>
          <p:nvPr>
            <p:ph idx="1"/>
          </p:nvPr>
        </p:nvSpPr>
        <p:spPr>
          <a:xfrm>
            <a:off x="509860" y="1640892"/>
            <a:ext cx="7308578" cy="3667707"/>
          </a:xfrm>
        </p:spPr>
        <p:txBody>
          <a:bodyPr/>
          <a:lstStyle/>
          <a:p>
            <a:pPr marL="0" indent="0">
              <a:buNone/>
            </a:pPr>
            <a:r>
              <a:rPr lang="en-US" sz="2400" dirty="0"/>
              <a:t>Although public colleges and universities are permitted to use the guidance for special purpose governments engaged only in business-type activities, engaged only in governmental activities, or engaged in both, most public colleges and universities follow the model for public institutions engaged only in business-type activities</a:t>
            </a:r>
            <a:r>
              <a:rPr lang="en-US" sz="2400" dirty="0" smtClean="0"/>
              <a:t>.</a:t>
            </a:r>
            <a:endParaRPr lang="en-US" sz="2400" dirty="0"/>
          </a:p>
        </p:txBody>
      </p:sp>
    </p:spTree>
    <p:extLst>
      <p:ext uri="{BB962C8B-B14F-4D97-AF65-F5344CB8AC3E}">
        <p14:creationId xmlns:p14="http://schemas.microsoft.com/office/powerpoint/2010/main" val="10968968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Statement of Net Position or Financial Position: Loan Assets</a:t>
            </a:r>
          </a:p>
        </p:txBody>
      </p:sp>
      <p:sp>
        <p:nvSpPr>
          <p:cNvPr id="3" name="Content Placeholder 2"/>
          <p:cNvSpPr>
            <a:spLocks noGrp="1"/>
          </p:cNvSpPr>
          <p:nvPr>
            <p:ph idx="1"/>
          </p:nvPr>
        </p:nvSpPr>
        <p:spPr>
          <a:xfrm>
            <a:off x="512064" y="1636776"/>
            <a:ext cx="7407275" cy="3921125"/>
          </a:xfrm>
        </p:spPr>
        <p:txBody>
          <a:bodyPr/>
          <a:lstStyle/>
          <a:p>
            <a:pPr marL="342900" lvl="0" indent="-342900">
              <a:spcBef>
                <a:spcPts val="1200"/>
              </a:spcBef>
              <a:buSzPct val="100000"/>
              <a:buFont typeface="Arial" panose="020B0604020202020204" pitchFamily="34" charset="0"/>
              <a:buChar char="•"/>
            </a:pPr>
            <a:r>
              <a:rPr lang="en-US" sz="2400" dirty="0"/>
              <a:t>Assets that are loanable to students, faculty, and staff of an educational institution are provided by gifts, grants, income from endowments, and in some cases, loans.</a:t>
            </a:r>
          </a:p>
          <a:p>
            <a:pPr marL="342900" indent="-342900">
              <a:spcBef>
                <a:spcPts val="1200"/>
              </a:spcBef>
              <a:buSzPct val="100000"/>
              <a:buFont typeface="Arial" panose="020B0604020202020204" pitchFamily="34" charset="0"/>
              <a:buChar char="•"/>
            </a:pPr>
            <a:r>
              <a:rPr lang="en-US" sz="2400" dirty="0"/>
              <a:t>Recording of these transactions is the same under GASB and FASB standards with the exception of recording restrictions</a:t>
            </a:r>
            <a:r>
              <a:rPr lang="en-US" sz="2400" dirty="0" smtClean="0"/>
              <a:t>.</a:t>
            </a:r>
            <a:endParaRPr lang="en-US" sz="2400" dirty="0"/>
          </a:p>
        </p:txBody>
      </p:sp>
    </p:spTree>
    <p:extLst>
      <p:ext uri="{BB962C8B-B14F-4D97-AF65-F5344CB8AC3E}">
        <p14:creationId xmlns:p14="http://schemas.microsoft.com/office/powerpoint/2010/main" val="253772026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14&quot;/&gt;&lt;/object&gt;&lt;object type=&quot;3&quot; unique_id=&quot;10005&quot;&gt;&lt;property id=&quot;20148&quot; value=&quot;5&quot;/&gt;&lt;property id=&quot;20300&quot; value=&quot;Slide 2 - &amp;quot;&amp;#x0D;&amp;#x0A;&amp;quot;&quot;/&gt;&lt;property id=&quot;20307&quot; value=&quot;315&quot;/&gt;&lt;/object&gt;&lt;object type=&quot;3&quot; unique_id=&quot;10006&quot;&gt;&lt;property id=&quot;20148&quot; value=&quot;5&quot;/&gt;&lt;property id=&quot;20300&quot; value=&quot;Slide 3&quot;/&gt;&lt;property id=&quot;20307&quot; value=&quot;265&quot;/&gt;&lt;/object&gt;&lt;object type=&quot;3&quot; unique_id=&quot;10007&quot;&gt;&lt;property id=&quot;20148&quot; value=&quot;5&quot;/&gt;&lt;property id=&quot;20300&quot; value=&quot;Slide 4&quot;/&gt;&lt;property id=&quot;20307&quot; value=&quot;266&quot;/&gt;&lt;/object&gt;&lt;object type=&quot;3&quot; unique_id=&quot;10008&quot;&gt;&lt;property id=&quot;20148&quot; value=&quot;5&quot;/&gt;&lt;property id=&quot;20300&quot; value=&quot;Slide 5 - &amp;quot;Welcome to Accounting for Governmental and Not-for-Profit Organizations&amp;quot;&quot;/&gt;&lt;property id=&quot;20307&quot; value=&quot;305&quot;/&gt;&lt;/object&gt;&lt;object type=&quot;3&quot; unique_id=&quot;10009&quot;&gt;&lt;property id=&quot;20148&quot; value=&quot;5&quot;/&gt;&lt;property id=&quot;20300&quot; value=&quot;Slide 6 - &amp;quot;What are Governmental Organizations? &amp;quot;&quot;/&gt;&lt;property id=&quot;20307&quot; value=&quot;267&quot;/&gt;&lt;/object&gt;&lt;object type=&quot;3&quot; unique_id=&quot;10010&quot;&gt;&lt;property id=&quot;20148&quot; value=&quot;5&quot;/&gt;&lt;property id=&quot;20300&quot; value=&quot;Slide 7 - &amp;quot;What are Not-for-Profit Organizations? &amp;quot;&quot;/&gt;&lt;property id=&quot;20307&quot; value=&quot;268&quot;/&gt;&lt;/object&gt;&lt;object type=&quot;3&quot; unique_id=&quot;10011&quot;&gt;&lt;property id=&quot;20148&quot; value=&quot;5&quot;/&gt;&lt;property id=&quot;20300&quot; value=&quot;Slide 8&quot;/&gt;&lt;property id=&quot;20307&quot; value=&quot;269&quot;/&gt;&lt;/object&gt;&lt;object type=&quot;3&quot; unique_id=&quot;10012&quot;&gt;&lt;property id=&quot;20148&quot; value=&quot;5&quot;/&gt;&lt;property id=&quot;20300&quot; value=&quot;Slide 9&quot;/&gt;&lt;property id=&quot;20307&quot; value=&quot;270&quot;/&gt;&lt;/object&gt;&lt;object type=&quot;3&quot; unique_id=&quot;10013&quot;&gt;&lt;property id=&quot;20148&quot; value=&quot;5&quot;/&gt;&lt;property id=&quot;20300&quot; value=&quot;Slide 10&quot;/&gt;&lt;property id=&quot;20307&quot; value=&quot;271&quot;/&gt;&lt;/object&gt;&lt;object type=&quot;3&quot; unique_id=&quot;10014&quot;&gt;&lt;property id=&quot;20148&quot; value=&quot;5&quot;/&gt;&lt;property id=&quot;20300&quot; value=&quot;Slide 11&quot;/&gt;&lt;property id=&quot;20307&quot; value=&quot;302&quot;/&gt;&lt;/object&gt;&lt;object type=&quot;3&quot; unique_id=&quot;10015&quot;&gt;&lt;property id=&quot;20148&quot; value=&quot;5&quot;/&gt;&lt;property id=&quot;20300&quot; value=&quot;Slide 12&quot;/&gt;&lt;property id=&quot;20307&quot; value=&quot;273&quot;/&gt;&lt;/object&gt;&lt;object type=&quot;3&quot; unique_id=&quot;10016&quot;&gt;&lt;property id=&quot;20148&quot; value=&quot;5&quot;/&gt;&lt;property id=&quot;20300&quot; value=&quot;Slide 13&quot;/&gt;&lt;property id=&quot;20307&quot; value=&quot;274&quot;/&gt;&lt;/object&gt;&lt;object type=&quot;3&quot; unique_id=&quot;10017&quot;&gt;&lt;property id=&quot;20148&quot; value=&quot;5&quot;/&gt;&lt;property id=&quot;20300&quot; value=&quot;Slide 14&quot;/&gt;&lt;property id=&quot;20307&quot; value=&quot;275&quot;/&gt;&lt;/object&gt;&lt;object type=&quot;3&quot; unique_id=&quot;10018&quot;&gt;&lt;property id=&quot;20148&quot; value=&quot;5&quot;/&gt;&lt;property id=&quot;20300&quot; value=&quot;Slide 15&quot;/&gt;&lt;property id=&quot;20307&quot; value=&quot;276&quot;/&gt;&lt;/object&gt;&lt;object type=&quot;3&quot; unique_id=&quot;10019&quot;&gt;&lt;property id=&quot;20148&quot; value=&quot;5&quot;/&gt;&lt;property id=&quot;20300&quot; value=&quot;Slide 16&quot;/&gt;&lt;property id=&quot;20307&quot; value=&quot;277&quot;/&gt;&lt;/object&gt;&lt;object type=&quot;3&quot; unique_id=&quot;10020&quot;&gt;&lt;property id=&quot;20148&quot; value=&quot;5&quot;/&gt;&lt;property id=&quot;20300&quot; value=&quot;Slide 17&quot;/&gt;&lt;property id=&quot;20307&quot; value=&quot;278&quot;/&gt;&lt;/object&gt;&lt;object type=&quot;3&quot; unique_id=&quot;10021&quot;&gt;&lt;property id=&quot;20148&quot; value=&quot;5&quot;/&gt;&lt;property id=&quot;20300&quot; value=&quot;Slide 18&quot;/&gt;&lt;property id=&quot;20307&quot; value=&quot;279&quot;/&gt;&lt;/object&gt;&lt;object type=&quot;3&quot; unique_id=&quot;10022&quot;&gt;&lt;property id=&quot;20148&quot; value=&quot;5&quot;/&gt;&lt;property id=&quot;20300&quot; value=&quot;Slide 19 - &amp;quot;Minimum Requirement for General Purpose External Financial Reporting&amp;quot;&quot;/&gt;&lt;property id=&quot;20307&quot; value=&quot;280&quot;/&gt;&lt;/object&gt;&lt;object type=&quot;3&quot; unique_id=&quot;10023&quot;&gt;&lt;property id=&quot;20148&quot; value=&quot;5&quot;/&gt;&lt;property id=&quot;20300&quot; value=&quot;Slide 20 - &amp;quot;Government-wide Financial Statements&amp;quot;&quot;/&gt;&lt;property id=&quot;20307&quot; value=&quot;306&quot;/&gt;&lt;/object&gt;&lt;object type=&quot;3&quot; unique_id=&quot;10024&quot;&gt;&lt;property id=&quot;20148&quot; value=&quot;5&quot;/&gt;&lt;property id=&quot;20300&quot; value=&quot;Slide 21&quot;/&gt;&lt;property id=&quot;20307&quot; value=&quot;281&quot;/&gt;&lt;/object&gt;&lt;object type=&quot;3&quot; unique_id=&quot;10025&quot;&gt;&lt;property id=&quot;20148&quot; value=&quot;5&quot;/&gt;&lt;property id=&quot;20300&quot; value=&quot;Slide 22 - &amp;quot;Fund Financial Statements (Cont’d)&amp;quot;&quot;/&gt;&lt;property id=&quot;20307&quot; value=&quot;307&quot;/&gt;&lt;/object&gt;&lt;object type=&quot;3&quot; unique_id=&quot;10026&quot;&gt;&lt;property id=&quot;20148&quot; value=&quot;5&quot;/&gt;&lt;property id=&quot;20300&quot; value=&quot;Slide 23&quot;/&gt;&lt;property id=&quot;20307&quot; value=&quot;282&quot;/&gt;&lt;/object&gt;&lt;object type=&quot;3&quot; unique_id=&quot;10027&quot;&gt;&lt;property id=&quot;20148&quot; value=&quot;5&quot;/&gt;&lt;property id=&quot;20300&quot; value=&quot;Slide 24 - &amp;quot;&amp;#x0D;&amp;#x0A;Comprehensive Annual Financial Report (CAFR)&amp;#x0D;&amp;#x0A;&amp;quot;&quot;/&gt;&lt;property id=&quot;20307&quot; value=&quot;285&quot;/&gt;&lt;/object&gt;&lt;object type=&quot;3&quot; unique_id=&quot;10028&quot;&gt;&lt;property id=&quot;20148&quot; value=&quot;5&quot;/&gt;&lt;property id=&quot;20300&quot; value=&quot;Slide 25&quot;/&gt;&lt;property id=&quot;20307&quot; value=&quot;286&quot;/&gt;&lt;/object&gt;&lt;object type=&quot;3&quot; unique_id=&quot;10029&quot;&gt;&lt;property id=&quot;20148&quot; value=&quot;5&quot;/&gt;&lt;property id=&quot;20300&quot; value=&quot;Slide 26&quot;/&gt;&lt;property id=&quot;20307&quot; value=&quot;287&quot;/&gt;&lt;/object&gt;&lt;object type=&quot;3&quot; unique_id=&quot;10030&quot;&gt;&lt;property id=&quot;20148&quot; value=&quot;5&quot;/&gt;&lt;property id=&quot;20300&quot; value=&quot;Slide 27&quot;/&gt;&lt;property id=&quot;20307&quot; value=&quot;288&quot;/&gt;&lt;/object&gt;&lt;object type=&quot;3&quot; unique_id=&quot;10031&quot;&gt;&lt;property id=&quot;20148&quot; value=&quot;5&quot;/&gt;&lt;property id=&quot;20300&quot; value=&quot;Slide 28 - &amp;quot;Basic Financial Statements&amp;quot;&quot;/&gt;&lt;property id=&quot;20307&quot; value=&quot;289&quot;/&gt;&lt;/object&gt;&lt;object type=&quot;3&quot; unique_id=&quot;10032&quot;&gt;&lt;property id=&quot;20148&quot; value=&quot;5&quot;/&gt;&lt;property id=&quot;20300&quot; value=&quot;Slide 29&quot;/&gt;&lt;property id=&quot;20307&quot; value=&quot;299&quot;/&gt;&lt;/object&gt;&lt;object type=&quot;3&quot; unique_id=&quot;10033&quot;&gt;&lt;property id=&quot;20148&quot; value=&quot;5&quot;/&gt;&lt;property id=&quot;20300&quot; value=&quot;Slide 30 - &amp;quot;Overview of Federal Government &amp;#x0D;&amp;#x0A;Financial Reporting&amp;quot;&quot;/&gt;&lt;property id=&quot;20307&quot; value=&quot;308&quot;/&gt;&lt;/object&gt;&lt;object type=&quot;3&quot; unique_id=&quot;10034&quot;&gt;&lt;property id=&quot;20148&quot; value=&quot;5&quot;/&gt;&lt;property id=&quot;20300&quot; value=&quot;Slide 31 - &amp;quot;U.S. Government-wide Financial Reporting&amp;quot;&quot;/&gt;&lt;property id=&quot;20307&quot; value=&quot;309&quot;/&gt;&lt;/object&gt;&lt;object type=&quot;3&quot; unique_id=&quot;10035&quot;&gt;&lt;property id=&quot;20148&quot; value=&quot;5&quot;/&gt;&lt;property id=&quot;20300&quot; value=&quot;Slide 32 - &amp;quot;Federal Agency and Department &amp;#x0D;&amp;#x0A;Financial Reporting&amp;quot;&quot;/&gt;&lt;property id=&quot;20307&quot; value=&quot;310&quot;/&gt;&lt;/object&gt;&lt;object type=&quot;3&quot; unique_id=&quot;10036&quot;&gt;&lt;property id=&quot;20148&quot; value=&quot;5&quot;/&gt;&lt;property id=&quot;20300&quot; value=&quot;Slide 33 - &amp;quot;Overview—Not-for-Profit (NFP) Organization Financial Reporting&amp;quot;&quot;/&gt;&lt;property id=&quot;20307&quot; value=&quot;311&quot;/&gt;&lt;/object&gt;&lt;object type=&quot;3&quot; unique_id=&quot;10037&quot;&gt;&lt;property id=&quot;20148&quot; value=&quot;5&quot;/&gt;&lt;property id=&quot;20300&quot; value=&quot;Slide 34 - &amp;quot;Not-for-Profit (NFP) Organization Financial Reporting (Cont’d)&amp;quot;&quot;/&gt;&lt;property id=&quot;20307&quot; value=&quot;312&quot;/&gt;&lt;/object&gt;&lt;object type=&quot;3&quot; unique_id=&quot;10038&quot;&gt;&lt;property id=&quot;20148&quot; value=&quot;5&quot;/&gt;&lt;property id=&quot;20300&quot; value=&quot;Slide 35 - &amp;quot;Not-for-Profit (NFP) Organization Financial Reporting (Cont’d)&amp;quot;&quot;/&gt;&lt;property id=&quot;20307&quot; value=&quot;313&quot;/&gt;&lt;/object&gt;&lt;object type=&quot;3&quot; unique_id=&quot;10039&quot;&gt;&lt;property id=&quot;20148&quot; value=&quot;5&quot;/&gt;&lt;property id=&quot;20300&quot; value=&quot;Slide 36&quot;/&gt;&lt;property id=&quot;20307&quot; value=&quot;300&quot;/&gt;&lt;/object&gt;&lt;object type=&quot;3&quot; unique_id=&quot;10040&quot;&gt;&lt;property id=&quot;20148&quot; value=&quot;5&quot;/&gt;&lt;property id=&quot;20300&quot; value=&quot;Slide 37 - &amp;quot;A Quote from the Original Author&amp;quot;&quot;/&gt;&lt;property id=&quot;20307&quot; value=&quot;301&quot;/&gt;&lt;/object&gt;&lt;/object&gt;&lt;/object&gt;&lt;/database&gt;"/>
  <p:tag name="SECTOMILLISECCONVERTED" val="1"/>
</p:tagLst>
</file>

<file path=ppt/theme/theme1.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1818</Template>
  <TotalTime>14187</TotalTime>
  <Words>2361</Words>
  <Application>Microsoft Macintosh PowerPoint</Application>
  <PresentationFormat>Custom</PresentationFormat>
  <Paragraphs>381</Paragraphs>
  <Slides>48</Slides>
  <Notes>4</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1_Diseño predeterminado</vt:lpstr>
      <vt:lpstr>Custom Design</vt:lpstr>
      <vt:lpstr>PowerPoint Presentation</vt:lpstr>
      <vt:lpstr>Accounting for Colleges and Universities</vt:lpstr>
      <vt:lpstr>Learning Objectives  (1 of 2)</vt:lpstr>
      <vt:lpstr>Learning Objectives  (2 of 2)</vt:lpstr>
      <vt:lpstr>Colleges and Universities</vt:lpstr>
      <vt:lpstr>Accounting and Financial Reporting Standards</vt:lpstr>
      <vt:lpstr>Private Colleges and Universities</vt:lpstr>
      <vt:lpstr>Public Colleges and Universities</vt:lpstr>
      <vt:lpstr>Statement of Net Position or Financial Position: Loan Assets</vt:lpstr>
      <vt:lpstr>Loan Assets</vt:lpstr>
      <vt:lpstr>Capital Assets</vt:lpstr>
      <vt:lpstr>Intangible Assets</vt:lpstr>
      <vt:lpstr>Infrastructure Assets</vt:lpstr>
      <vt:lpstr>Collections</vt:lpstr>
      <vt:lpstr>Liabilities  (1 of 2)</vt:lpstr>
      <vt:lpstr>Liabilities  (2 of 2)</vt:lpstr>
      <vt:lpstr>Net Assets or Net Position</vt:lpstr>
      <vt:lpstr>Operating Statements</vt:lpstr>
      <vt:lpstr>Tuition and Fees</vt:lpstr>
      <vt:lpstr>Other Tuition Related Issues</vt:lpstr>
      <vt:lpstr>Uncollectible Tuition and Fees</vt:lpstr>
      <vt:lpstr>Contributions  (1 of 2)</vt:lpstr>
      <vt:lpstr>Contributions  (2 of 2)</vt:lpstr>
      <vt:lpstr>Grants and Awards</vt:lpstr>
      <vt:lpstr>Expenses</vt:lpstr>
      <vt:lpstr>Statement of Cash Flows</vt:lpstr>
      <vt:lpstr>Illustrative Transactions  (1 of 12)</vt:lpstr>
      <vt:lpstr>Illustrative Transactions  (2 of 12)</vt:lpstr>
      <vt:lpstr>Illustrative Transactions  (3 of 12)</vt:lpstr>
      <vt:lpstr>Illustrative Transactions  (4 of 12)</vt:lpstr>
      <vt:lpstr>Illustrative Transactions  (5 of 12)</vt:lpstr>
      <vt:lpstr>Illustrative Transactions  (6 of 12)</vt:lpstr>
      <vt:lpstr>Illustrative Transactions  (7 of 12)</vt:lpstr>
      <vt:lpstr>Illustrative Transactions  (8 of 12)</vt:lpstr>
      <vt:lpstr>Illustrative Transactions  (9 of 12)</vt:lpstr>
      <vt:lpstr>Illustrative Transactions  (10 of 12)</vt:lpstr>
      <vt:lpstr>Illustrative Transactions  (11 of 12)</vt:lpstr>
      <vt:lpstr>Illustrative Transactions  (12 of 12)</vt:lpstr>
      <vt:lpstr>Planned Giving—Endowments</vt:lpstr>
      <vt:lpstr>Endowments (1 of 2)</vt:lpstr>
      <vt:lpstr>Endowments (2 of 2)</vt:lpstr>
      <vt:lpstr>Split-Interest Agreements</vt:lpstr>
      <vt:lpstr>Annuity Agreements and Pooled (Life) Income Fund</vt:lpstr>
      <vt:lpstr>Uniform Prudent Management of Institutional Funds Act (1 of 3)</vt:lpstr>
      <vt:lpstr>Uniform Prudent Management of Institutional Funds Act (2 of 3)</vt:lpstr>
      <vt:lpstr>Uniform Prudent Management of Institutional Funds Act (3 of 3)</vt:lpstr>
      <vt:lpstr>Other Accounting Issues</vt:lpstr>
      <vt:lpstr>Looking Forward</vt:lpstr>
    </vt:vector>
  </TitlesOfParts>
  <Manager>Rose Range</Manager>
  <Company>AzureWing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Reck Lowensohn</dc:title>
  <dc:subject>Accounting for Govt &amp; Nonprofit Entities 14/e</dc:subject>
  <dc:creator>jreck</dc:creator>
  <cp:lastModifiedBy>Colton Gigot</cp:lastModifiedBy>
  <cp:revision>850</cp:revision>
  <dcterms:created xsi:type="dcterms:W3CDTF">2005-07-29T18:32:25Z</dcterms:created>
  <dcterms:modified xsi:type="dcterms:W3CDTF">2018-01-08T18:35:35Z</dcterms:modified>
  <cp:category>Presentation</cp:category>
</cp:coreProperties>
</file>