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44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8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79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95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92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9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4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69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5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8941F-3D36-4B25-9361-32FEFF344950}" type="datetimeFigureOut">
              <a:rPr lang="en-US" smtClean="0"/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13A60-995F-4576-9E99-E4AF5040D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9052" y="3133602"/>
            <a:ext cx="9144000" cy="1228951"/>
          </a:xfrm>
        </p:spPr>
        <p:txBody>
          <a:bodyPr>
            <a:normAutofit/>
          </a:bodyPr>
          <a:lstStyle/>
          <a:p>
            <a:r>
              <a:rPr lang="ar-JO" sz="4800" b="1" dirty="0" smtClean="0"/>
              <a:t>نموذج </a:t>
            </a:r>
            <a:r>
              <a:rPr lang="ar-JO" sz="4800" b="1" dirty="0" err="1" smtClean="0"/>
              <a:t>إيجن</a:t>
            </a:r>
            <a:r>
              <a:rPr lang="ar-JO" sz="4800" b="1" dirty="0" smtClean="0"/>
              <a:t> للإرشاد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0492" y="5617028"/>
            <a:ext cx="9144000" cy="855617"/>
          </a:xfrm>
        </p:spPr>
        <p:txBody>
          <a:bodyPr>
            <a:normAutofit/>
          </a:bodyPr>
          <a:lstStyle/>
          <a:p>
            <a:r>
              <a:rPr lang="ar-JO" sz="3600" b="1" dirty="0" smtClean="0"/>
              <a:t>اعداد: أ. لؤي فواضله</a:t>
            </a:r>
            <a:endParaRPr lang="en-US" sz="3600" b="1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4586" y="655375"/>
            <a:ext cx="4595812" cy="1223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46919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4314"/>
            <a:ext cx="10515600" cy="901971"/>
          </a:xfrm>
        </p:spPr>
        <p:txBody>
          <a:bodyPr>
            <a:normAutofit/>
          </a:bodyPr>
          <a:lstStyle/>
          <a:p>
            <a:pPr algn="ctr" rtl="1"/>
            <a:r>
              <a:rPr lang="ar-JO" sz="3600" b="1" dirty="0" smtClean="0"/>
              <a:t>المرحلة لأولى: تحديد المشكلة.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1825625"/>
            <a:ext cx="11027229" cy="4901746"/>
          </a:xfrm>
        </p:spPr>
        <p:txBody>
          <a:bodyPr/>
          <a:lstStyle/>
          <a:p>
            <a:pPr algn="r" rtl="1"/>
            <a:r>
              <a:rPr lang="ar-JO" dirty="0" smtClean="0"/>
              <a:t>بمساعدة المرشد يستطيع المسترشد على اكتشاف وتحديد مشكلته وإدراك طبيعتها ومضمونها. </a:t>
            </a:r>
          </a:p>
          <a:p>
            <a:pPr algn="r" rtl="1"/>
            <a:r>
              <a:rPr lang="ar-JO" dirty="0" smtClean="0"/>
              <a:t>من خلال بناء دافئة. </a:t>
            </a:r>
          </a:p>
          <a:p>
            <a:pPr algn="r" rtl="1"/>
            <a:r>
              <a:rPr lang="ar-JO" dirty="0" smtClean="0"/>
              <a:t>ثقة متبادلة. </a:t>
            </a:r>
          </a:p>
          <a:p>
            <a:pPr algn="r" rtl="1"/>
            <a:r>
              <a:rPr lang="ar-JO" dirty="0" smtClean="0"/>
              <a:t>اكتشاف وتحديد المشكلة من وجهة نظر المسترشد. </a:t>
            </a: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838200" y="2677885"/>
            <a:ext cx="4114801" cy="334409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</a:rPr>
              <a:t>المهارات: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الاصغاء.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الاستماع.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الاستماع الفعال.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 الفهم.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التقبل.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836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b="1" dirty="0" smtClean="0"/>
              <a:t>فعالية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JO" dirty="0" smtClean="0"/>
              <a:t>أهم 3 مميزات تميزني على الأصعدة التالية: </a:t>
            </a:r>
          </a:p>
          <a:p>
            <a:pPr marL="0" indent="0" algn="r" rtl="1">
              <a:buNone/>
            </a:pPr>
            <a:endParaRPr lang="ar-JO" dirty="0" smtClean="0"/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dirty="0" smtClean="0"/>
              <a:t>صعيد الذات.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dirty="0" smtClean="0"/>
              <a:t>صعيد العائلة.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dirty="0" smtClean="0"/>
              <a:t>صعيد الآخرين.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ar-JO" dirty="0" smtClean="0"/>
              <a:t>صعيد الأصدقاء.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63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469"/>
          </a:xfrm>
        </p:spPr>
        <p:txBody>
          <a:bodyPr>
            <a:normAutofit/>
          </a:bodyPr>
          <a:lstStyle/>
          <a:p>
            <a:pPr algn="ctr" rtl="1"/>
            <a:r>
              <a:rPr lang="ar-JO" sz="3600" b="1" dirty="0" smtClean="0"/>
              <a:t>المرحلة الثاني: الفهم الجديد.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0" y="1502229"/>
            <a:ext cx="5410200" cy="4674734"/>
          </a:xfrm>
        </p:spPr>
        <p:txBody>
          <a:bodyPr/>
          <a:lstStyle/>
          <a:p>
            <a:pPr algn="r" rtl="1"/>
            <a:r>
              <a:rPr lang="ar-JO" dirty="0" smtClean="0"/>
              <a:t>مساعدة المسترشد لزيادة وعيه أو استبصاره لمشكلته من خلال تحديد المشكلة وتوضيحها. </a:t>
            </a:r>
          </a:p>
          <a:p>
            <a:pPr algn="r" rtl="1"/>
            <a:r>
              <a:rPr lang="ar-JO" dirty="0" smtClean="0"/>
              <a:t>التركيز على قدراته وإمكانياته لإعادة تكييفه بشكل افضل في حياته. </a:t>
            </a:r>
          </a:p>
          <a:p>
            <a:pPr algn="r" rtl="1"/>
            <a:r>
              <a:rPr lang="ar-JO" dirty="0" smtClean="0"/>
              <a:t>مساعدته لإدراك مصادر القوة والضعف عنده لاستخدامها عند الحاجة. </a:t>
            </a:r>
          </a:p>
          <a:p>
            <a:pPr algn="r" rtl="1"/>
            <a:r>
              <a:rPr lang="ar-JO" dirty="0" smtClean="0"/>
              <a:t>مساعدة المسترشد لرؤية نفسه من وجهة نظر مختلفة (الاستبصار). 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20187" y="1410789"/>
            <a:ext cx="5590904" cy="4624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</a:rPr>
              <a:t>المهارات: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جميع مهارات المرحلة الأولى.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تعاطف أعمق.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إعطاء معلومات.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مساعدة المسترشد على فهم التناقضات.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تحديد ووضع الأهداف.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46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503" y="313508"/>
            <a:ext cx="7511143" cy="6361611"/>
          </a:xfrm>
        </p:spPr>
      </p:pic>
    </p:spTree>
    <p:extLst>
      <p:ext uri="{BB962C8B-B14F-4D97-AF65-F5344CB8AC3E}">
        <p14:creationId xmlns:p14="http://schemas.microsoft.com/office/powerpoint/2010/main" val="2859058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0349"/>
          </a:xfrm>
        </p:spPr>
        <p:txBody>
          <a:bodyPr>
            <a:normAutofit/>
          </a:bodyPr>
          <a:lstStyle/>
          <a:p>
            <a:pPr algn="ctr" rtl="1"/>
            <a:r>
              <a:rPr lang="ar-JO" sz="3600" b="1" dirty="0" smtClean="0"/>
              <a:t>المرحلة الثالثة: بداية العمل.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0" y="1696765"/>
            <a:ext cx="4587240" cy="4351338"/>
          </a:xfrm>
        </p:spPr>
        <p:txBody>
          <a:bodyPr/>
          <a:lstStyle/>
          <a:p>
            <a:pPr algn="r" rtl="1"/>
            <a:r>
              <a:rPr lang="ar-JO" dirty="0" smtClean="0"/>
              <a:t>مساعدة المسترشد لاختيار الطرق المناسبة لتنفيذ خطة عمل تحقق الأهداف المرسومة في المرحلة الثانية، آخذا بعين الاعتبار سلبيات وايجابيات العمل نفسه ثم تنفيذه وتقييم عمله أيضاً. 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13509" y="1436914"/>
            <a:ext cx="6322422" cy="461118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</a:rPr>
              <a:t>المهارات: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جميع مهارات المرحلتين الأولى والثانية.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مهارات حل المشاكل واتخاذ القرارات.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مهارات وضع خطة العمل.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الدعم والتعزيز.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التقييم. 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JO" sz="2800" dirty="0" smtClean="0">
                <a:solidFill>
                  <a:schemeClr val="tx1"/>
                </a:solidFill>
              </a:rPr>
              <a:t>الإنهاء</a:t>
            </a:r>
            <a:r>
              <a:rPr lang="ar-JO" sz="2800" b="1" dirty="0" smtClean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9556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469"/>
          </a:xfrm>
        </p:spPr>
        <p:txBody>
          <a:bodyPr/>
          <a:lstStyle/>
          <a:p>
            <a:pPr algn="ctr"/>
            <a:r>
              <a:rPr lang="ar-JO" b="1" dirty="0" smtClean="0"/>
              <a:t>الأهداف الإرشادية 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6783">
                  <a:extLst>
                    <a:ext uri="{9D8B030D-6E8A-4147-A177-3AD203B41FA5}">
                      <a16:colId xmlns:a16="http://schemas.microsoft.com/office/drawing/2014/main" val="1207491941"/>
                    </a:ext>
                  </a:extLst>
                </a:gridCol>
                <a:gridCol w="3122023">
                  <a:extLst>
                    <a:ext uri="{9D8B030D-6E8A-4147-A177-3AD203B41FA5}">
                      <a16:colId xmlns:a16="http://schemas.microsoft.com/office/drawing/2014/main" val="1602226068"/>
                    </a:ext>
                  </a:extLst>
                </a:gridCol>
                <a:gridCol w="4286794">
                  <a:extLst>
                    <a:ext uri="{9D8B030D-6E8A-4147-A177-3AD203B41FA5}">
                      <a16:colId xmlns:a16="http://schemas.microsoft.com/office/drawing/2014/main" val="41085341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JO" sz="3200" dirty="0" smtClean="0">
                          <a:solidFill>
                            <a:schemeClr val="tx1"/>
                          </a:solidFill>
                          <a:cs typeface="+mn-cs"/>
                        </a:rPr>
                        <a:t>ايجابياته</a:t>
                      </a:r>
                      <a:endParaRPr lang="en-US" sz="32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3200" dirty="0" smtClean="0">
                          <a:solidFill>
                            <a:schemeClr val="tx1"/>
                          </a:solidFill>
                          <a:cs typeface="+mn-cs"/>
                        </a:rPr>
                        <a:t>سلبياته</a:t>
                      </a:r>
                      <a:endParaRPr lang="en-US" sz="32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3200" dirty="0" smtClean="0">
                          <a:solidFill>
                            <a:schemeClr val="tx1"/>
                          </a:solidFill>
                          <a:cs typeface="+mn-cs"/>
                        </a:rPr>
                        <a:t>الهدف</a:t>
                      </a:r>
                      <a:endParaRPr lang="en-US" sz="3200" dirty="0">
                        <a:solidFill>
                          <a:schemeClr val="tx1"/>
                        </a:solidFill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187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3200" dirty="0" smtClean="0">
                          <a:cs typeface="+mn-cs"/>
                        </a:rPr>
                        <a:t>1) </a:t>
                      </a:r>
                      <a:endParaRPr lang="en-US" sz="32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700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sz="32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3200" dirty="0" smtClean="0">
                          <a:cs typeface="+mn-cs"/>
                        </a:rPr>
                        <a:t>2) </a:t>
                      </a:r>
                      <a:endParaRPr lang="en-US" sz="32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063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sz="32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3200" dirty="0" smtClean="0">
                          <a:cs typeface="+mn-cs"/>
                        </a:rPr>
                        <a:t>3) </a:t>
                      </a:r>
                      <a:endParaRPr lang="en-US" sz="32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369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32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sz="32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3200" dirty="0" smtClean="0">
                          <a:cs typeface="+mn-cs"/>
                        </a:rPr>
                        <a:t>4) </a:t>
                      </a:r>
                      <a:endParaRPr lang="en-US" sz="32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930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532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7060"/>
          </a:xfrm>
        </p:spPr>
        <p:txBody>
          <a:bodyPr>
            <a:normAutofit/>
          </a:bodyPr>
          <a:lstStyle/>
          <a:p>
            <a:pPr algn="ctr"/>
            <a:r>
              <a:rPr lang="ar-JO" sz="3600" b="1" dirty="0" smtClean="0"/>
              <a:t>تخطيط العمل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7726"/>
            <a:ext cx="10515600" cy="4779237"/>
          </a:xfrm>
        </p:spPr>
        <p:txBody>
          <a:bodyPr/>
          <a:lstStyle/>
          <a:p>
            <a:pPr algn="r" rtl="1"/>
            <a:r>
              <a:rPr lang="ar-JO" dirty="0" smtClean="0"/>
              <a:t>العمل مع المسترشد على أسلوب تحليل مجال القوة </a:t>
            </a:r>
            <a:r>
              <a:rPr lang="en-US" dirty="0" smtClean="0"/>
              <a:t>Force Field Analysis</a:t>
            </a:r>
            <a:r>
              <a:rPr lang="ar-JO" dirty="0" smtClean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848752" y="2336074"/>
          <a:ext cx="6361613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1613">
                  <a:extLst>
                    <a:ext uri="{9D8B030D-6E8A-4147-A177-3AD203B41FA5}">
                      <a16:colId xmlns:a16="http://schemas.microsoft.com/office/drawing/2014/main" val="75209970"/>
                    </a:ext>
                  </a:extLst>
                </a:gridCol>
              </a:tblGrid>
              <a:tr h="1759272">
                <a:tc>
                  <a:txBody>
                    <a:bodyPr/>
                    <a:lstStyle/>
                    <a:p>
                      <a:pPr algn="ctr" rtl="1"/>
                      <a:endParaRPr lang="ar-JO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r>
                        <a:rPr lang="ar-JO" sz="2800" dirty="0" smtClean="0">
                          <a:solidFill>
                            <a:schemeClr val="tx1"/>
                          </a:solidFill>
                        </a:rPr>
                        <a:t>القوة المعيقة </a:t>
                      </a:r>
                    </a:p>
                    <a:p>
                      <a:pPr algn="ctr" rtl="1"/>
                      <a:endParaRPr lang="ar-JO" sz="1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JO" sz="1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JO" sz="1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JO" sz="1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JO" sz="1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JO" sz="1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r>
                        <a:rPr lang="ar-JO" sz="2800" dirty="0" smtClean="0">
                          <a:solidFill>
                            <a:schemeClr val="tx1"/>
                          </a:solidFill>
                        </a:rPr>
                        <a:t>نعمل على تحجيم وتقليل هذه القوة </a:t>
                      </a:r>
                    </a:p>
                    <a:p>
                      <a:pPr algn="ctr" rtl="1"/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87762"/>
                  </a:ext>
                </a:extLst>
              </a:tr>
              <a:tr h="1725548">
                <a:tc>
                  <a:txBody>
                    <a:bodyPr/>
                    <a:lstStyle/>
                    <a:p>
                      <a:pPr algn="ctr" rtl="1"/>
                      <a:endParaRPr lang="ar-JO" sz="2800" b="1" dirty="0" smtClean="0"/>
                    </a:p>
                    <a:p>
                      <a:pPr algn="ctr" rtl="1"/>
                      <a:r>
                        <a:rPr lang="ar-JO" sz="2800" b="1" dirty="0" smtClean="0"/>
                        <a:t>القوة الداعمة </a:t>
                      </a:r>
                    </a:p>
                    <a:p>
                      <a:pPr algn="ctr" rtl="1"/>
                      <a:r>
                        <a:rPr lang="ar-JO" sz="2800" b="1" dirty="0" smtClean="0"/>
                        <a:t>نعمل على زيادتها وتقويتها</a:t>
                      </a:r>
                    </a:p>
                    <a:p>
                      <a:pPr algn="ctr" rtl="1"/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152244"/>
                  </a:ext>
                </a:extLst>
              </a:tr>
            </a:tbl>
          </a:graphicData>
        </a:graphic>
      </p:graphicFrame>
      <p:sp>
        <p:nvSpPr>
          <p:cNvPr id="5" name="Up Arrow 4"/>
          <p:cNvSpPr/>
          <p:nvPr/>
        </p:nvSpPr>
        <p:spPr>
          <a:xfrm>
            <a:off x="838200" y="2468880"/>
            <a:ext cx="1867118" cy="34224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 smtClean="0">
                <a:solidFill>
                  <a:schemeClr val="tx1"/>
                </a:solidFill>
              </a:rPr>
              <a:t>الهدف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13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253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نموذج إيجن للإرشاد</vt:lpstr>
      <vt:lpstr>المرحلة لأولى: تحديد المشكلة. </vt:lpstr>
      <vt:lpstr>فعالية </vt:lpstr>
      <vt:lpstr>المرحلة الثاني: الفهم الجديد. </vt:lpstr>
      <vt:lpstr>PowerPoint Presentation</vt:lpstr>
      <vt:lpstr>المرحلة الثالثة: بداية العمل. </vt:lpstr>
      <vt:lpstr>الأهداف الإرشادية </vt:lpstr>
      <vt:lpstr>تخطيط العمل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نموذج إيجن للإرشاد</dc:title>
  <dc:creator>User</dc:creator>
  <cp:lastModifiedBy>User</cp:lastModifiedBy>
  <cp:revision>5</cp:revision>
  <dcterms:created xsi:type="dcterms:W3CDTF">2021-11-19T13:15:28Z</dcterms:created>
  <dcterms:modified xsi:type="dcterms:W3CDTF">2025-01-14T15:44:24Z</dcterms:modified>
</cp:coreProperties>
</file>