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57"/>
  </p:notesMasterIdLst>
  <p:sldIdLst>
    <p:sldId id="258" r:id="rId3"/>
    <p:sldId id="354" r:id="rId4"/>
    <p:sldId id="370" r:id="rId5"/>
    <p:sldId id="380" r:id="rId6"/>
    <p:sldId id="355" r:id="rId7"/>
    <p:sldId id="357" r:id="rId8"/>
    <p:sldId id="358" r:id="rId9"/>
    <p:sldId id="412" r:id="rId10"/>
    <p:sldId id="356" r:id="rId11"/>
    <p:sldId id="363" r:id="rId12"/>
    <p:sldId id="364" r:id="rId13"/>
    <p:sldId id="360" r:id="rId14"/>
    <p:sldId id="368" r:id="rId15"/>
    <p:sldId id="367" r:id="rId16"/>
    <p:sldId id="369" r:id="rId17"/>
    <p:sldId id="366" r:id="rId18"/>
    <p:sldId id="371" r:id="rId19"/>
    <p:sldId id="381" r:id="rId20"/>
    <p:sldId id="382" r:id="rId21"/>
    <p:sldId id="362" r:id="rId22"/>
    <p:sldId id="375" r:id="rId23"/>
    <p:sldId id="400" r:id="rId24"/>
    <p:sldId id="372" r:id="rId25"/>
    <p:sldId id="378" r:id="rId26"/>
    <p:sldId id="377" r:id="rId27"/>
    <p:sldId id="379" r:id="rId28"/>
    <p:sldId id="376" r:id="rId29"/>
    <p:sldId id="383" r:id="rId30"/>
    <p:sldId id="361" r:id="rId31"/>
    <p:sldId id="388" r:id="rId32"/>
    <p:sldId id="387" r:id="rId33"/>
    <p:sldId id="390" r:id="rId34"/>
    <p:sldId id="389" r:id="rId35"/>
    <p:sldId id="411" r:id="rId36"/>
    <p:sldId id="391" r:id="rId37"/>
    <p:sldId id="392" r:id="rId38"/>
    <p:sldId id="393" r:id="rId39"/>
    <p:sldId id="384" r:id="rId40"/>
    <p:sldId id="395" r:id="rId41"/>
    <p:sldId id="397" r:id="rId42"/>
    <p:sldId id="398" r:id="rId43"/>
    <p:sldId id="399" r:id="rId44"/>
    <p:sldId id="401" r:id="rId45"/>
    <p:sldId id="374" r:id="rId46"/>
    <p:sldId id="402" r:id="rId47"/>
    <p:sldId id="403" r:id="rId48"/>
    <p:sldId id="405" r:id="rId49"/>
    <p:sldId id="406" r:id="rId50"/>
    <p:sldId id="385" r:id="rId51"/>
    <p:sldId id="407" r:id="rId52"/>
    <p:sldId id="404" r:id="rId53"/>
    <p:sldId id="408" r:id="rId54"/>
    <p:sldId id="307" r:id="rId55"/>
    <p:sldId id="41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B1D"/>
    <a:srgbClr val="051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57793-F835-3CD2-7846-62288C96CB88}" v="13" dt="2024-11-18T23:29:30.516"/>
    <p1510:client id="{DD52CFA9-7386-E91B-1FF0-AD6099DB0B13}" v="1" dt="2024-11-20T11:53:57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 A Daana" userId="S::sadaana@birzeit.edu::a09585a1-f756-4043-9cdc-6f0e6c19a69d" providerId="AD" clId="Web-{2AE57793-F835-3CD2-7846-62288C96CB88}"/>
    <pc:docChg chg="modSld">
      <pc:chgData name="Shadi A Daana" userId="S::sadaana@birzeit.edu::a09585a1-f756-4043-9cdc-6f0e6c19a69d" providerId="AD" clId="Web-{2AE57793-F835-3CD2-7846-62288C96CB88}" dt="2024-11-18T23:29:29.454" v="6"/>
      <pc:docMkLst>
        <pc:docMk/>
      </pc:docMkLst>
      <pc:sldChg chg="modSp">
        <pc:chgData name="Shadi A Daana" userId="S::sadaana@birzeit.edu::a09585a1-f756-4043-9cdc-6f0e6c19a69d" providerId="AD" clId="Web-{2AE57793-F835-3CD2-7846-62288C96CB88}" dt="2024-11-18T23:26:15.024" v="0" actId="20577"/>
        <pc:sldMkLst>
          <pc:docMk/>
          <pc:sldMk cId="726251600" sldId="374"/>
        </pc:sldMkLst>
        <pc:spChg chg="mod">
          <ac:chgData name="Shadi A Daana" userId="S::sadaana@birzeit.edu::a09585a1-f756-4043-9cdc-6f0e6c19a69d" providerId="AD" clId="Web-{2AE57793-F835-3CD2-7846-62288C96CB88}" dt="2024-11-18T23:26:15.024" v="0" actId="20577"/>
          <ac:spMkLst>
            <pc:docMk/>
            <pc:sldMk cId="726251600" sldId="374"/>
            <ac:spMk id="6" creationId="{88F10858-40E7-47FA-1594-C2551C64305E}"/>
          </ac:spMkLst>
        </pc:spChg>
      </pc:sldChg>
      <pc:sldChg chg="modSp">
        <pc:chgData name="Shadi A Daana" userId="S::sadaana@birzeit.edu::a09585a1-f756-4043-9cdc-6f0e6c19a69d" providerId="AD" clId="Web-{2AE57793-F835-3CD2-7846-62288C96CB88}" dt="2024-11-18T23:29:29.454" v="6"/>
        <pc:sldMkLst>
          <pc:docMk/>
          <pc:sldMk cId="214020574" sldId="403"/>
        </pc:sldMkLst>
        <pc:graphicFrameChg chg="mod modGraphic">
          <ac:chgData name="Shadi A Daana" userId="S::sadaana@birzeit.edu::a09585a1-f756-4043-9cdc-6f0e6c19a69d" providerId="AD" clId="Web-{2AE57793-F835-3CD2-7846-62288C96CB88}" dt="2024-11-18T23:29:29.454" v="6"/>
          <ac:graphicFrameMkLst>
            <pc:docMk/>
            <pc:sldMk cId="214020574" sldId="403"/>
            <ac:graphicFrameMk id="5" creationId="{9D662240-0467-BCE3-0715-60B0900CA3CA}"/>
          </ac:graphicFrameMkLst>
        </pc:graphicFrameChg>
      </pc:sldChg>
    </pc:docChg>
  </pc:docChgLst>
  <pc:docChgLst>
    <pc:chgData name="Shadi A Daana" userId="S::sadaana@birzeit.edu::a09585a1-f756-4043-9cdc-6f0e6c19a69d" providerId="AD" clId="Web-{DD52CFA9-7386-E91B-1FF0-AD6099DB0B13}"/>
    <pc:docChg chg="modSld">
      <pc:chgData name="Shadi A Daana" userId="S::sadaana@birzeit.edu::a09585a1-f756-4043-9cdc-6f0e6c19a69d" providerId="AD" clId="Web-{DD52CFA9-7386-E91B-1FF0-AD6099DB0B13}" dt="2024-11-20T11:53:57.050" v="0"/>
      <pc:docMkLst>
        <pc:docMk/>
      </pc:docMkLst>
      <pc:sldChg chg="modAnim">
        <pc:chgData name="Shadi A Daana" userId="S::sadaana@birzeit.edu::a09585a1-f756-4043-9cdc-6f0e6c19a69d" providerId="AD" clId="Web-{DD52CFA9-7386-E91B-1FF0-AD6099DB0B13}" dt="2024-11-20T11:53:57.050" v="0"/>
        <pc:sldMkLst>
          <pc:docMk/>
          <pc:sldMk cId="1083698321" sldId="3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9984-44E9-48FA-A56A-59D5897E71E4}" type="datetimeFigureOut"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4E7A-1136-45A0-9BE5-26B83B434E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0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3429000"/>
            <a:ext cx="4941771" cy="2128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91403"/>
            <a:ext cx="2895600" cy="2054606"/>
          </a:xfrm>
        </p:spPr>
        <p:txBody>
          <a:bodyPr anchor="b">
            <a:no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612949"/>
            <a:ext cx="5111750" cy="2263602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22636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522514"/>
            <a:ext cx="4179570" cy="3341857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31859"/>
            <a:ext cx="4179570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67" y="892177"/>
            <a:ext cx="9577983" cy="1325563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2pPr marL="0" indent="0" algn="ctr">
              <a:spcBef>
                <a:spcPts val="0"/>
              </a:spcBef>
              <a:buNone/>
              <a:defRPr sz="1400"/>
            </a:lvl2pPr>
          </a:lstStyle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168" y="892177"/>
            <a:ext cx="9088438" cy="1135899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779603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779603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570485"/>
            <a:ext cx="2105135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779603"/>
            <a:ext cx="2299855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779603"/>
            <a:ext cx="1844126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38439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38439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38439"/>
            <a:ext cx="1813474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38439"/>
            <a:ext cx="1844126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72533"/>
            <a:ext cx="4296508" cy="953298"/>
          </a:xfrm>
        </p:spPr>
        <p:txBody>
          <a:bodyPr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751" y="150777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2808" y="2584097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233" y="366042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433" y="473674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72757"/>
            <a:ext cx="8421688" cy="1644984"/>
          </a:xfrm>
        </p:spPr>
        <p:txBody>
          <a:bodyPr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883877"/>
            <a:ext cx="3924300" cy="864157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883877"/>
            <a:ext cx="3943627" cy="864157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522515"/>
            <a:ext cx="9710646" cy="1377306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3023393"/>
            <a:ext cx="2882475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3023393"/>
            <a:ext cx="2896671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3023393"/>
            <a:ext cx="2882475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954593"/>
            <a:ext cx="5111750" cy="1921958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9219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351693"/>
            <a:ext cx="4179570" cy="2453652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1076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  <p:sldLayoutId id="2147483679" r:id="rId4"/>
    <p:sldLayoutId id="2147483680" r:id="rId5"/>
    <p:sldLayoutId id="2147483673" r:id="rId6"/>
    <p:sldLayoutId id="2147483674" r:id="rId7"/>
    <p:sldLayoutId id="2147483677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BlnK6fEyqRggZZgYpPMUxdY1CYkZtARR" TargetMode="External"/><Relationship Id="rId2" Type="http://schemas.openxmlformats.org/officeDocument/2006/relationships/hyperlink" Target="https://www.geeksforgeek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429000"/>
            <a:ext cx="4941771" cy="212804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+mj-lt"/>
                <a:cs typeface="+mj-lt"/>
              </a:rPr>
              <a:t>Revision of c language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/>
              <a:t>Shadi Daana </a:t>
            </a:r>
          </a:p>
        </p:txBody>
      </p:sp>
      <p:pic>
        <p:nvPicPr>
          <p:cNvPr id="4" name="Picture 3" descr="ملف:Birzeit University logo.svg - ويكيبيديا">
            <a:extLst>
              <a:ext uri="{FF2B5EF4-FFF2-40B4-BE49-F238E27FC236}">
                <a16:creationId xmlns:a16="http://schemas.microsoft.com/office/drawing/2014/main" id="{4F39C318-93DC-F187-ADE9-BF355A0F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618" y="277890"/>
            <a:ext cx="30670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Operators in C Language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396AD6-3FD9-8779-5561-C753956E9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48972"/>
              </p:ext>
            </p:extLst>
          </p:nvPr>
        </p:nvGraphicFramePr>
        <p:xfrm>
          <a:off x="5098676" y="2465294"/>
          <a:ext cx="5735700" cy="3719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7850">
                  <a:extLst>
                    <a:ext uri="{9D8B030D-6E8A-4147-A177-3AD203B41FA5}">
                      <a16:colId xmlns:a16="http://schemas.microsoft.com/office/drawing/2014/main" val="3095570217"/>
                    </a:ext>
                  </a:extLst>
                </a:gridCol>
                <a:gridCol w="2867850">
                  <a:extLst>
                    <a:ext uri="{9D8B030D-6E8A-4147-A177-3AD203B41FA5}">
                      <a16:colId xmlns:a16="http://schemas.microsoft.com/office/drawing/2014/main" val="2688440796"/>
                    </a:ext>
                  </a:extLst>
                </a:gridCol>
              </a:tblGrid>
              <a:tr h="4649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/>
                        <a:t>Operators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/>
                        <a:t>Type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030372"/>
                  </a:ext>
                </a:extLst>
              </a:tr>
              <a:tr h="464998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++,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Unary Operator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65238"/>
                  </a:ext>
                </a:extLst>
              </a:tr>
              <a:tr h="464998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+, -, *, /,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Arithmetic Operator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811907"/>
                  </a:ext>
                </a:extLst>
              </a:tr>
              <a:tr h="464998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&lt;, &lt;=, &gt;, &gt;=, ==, !=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Rational </a:t>
                      </a: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Operator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48479"/>
                  </a:ext>
                </a:extLst>
              </a:tr>
              <a:tr h="464998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&amp;&amp;, ||,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Logical </a:t>
                      </a: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Operator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90642"/>
                  </a:ext>
                </a:extLst>
              </a:tr>
              <a:tr h="464998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&amp;, |, &lt;&lt;, &gt;&gt;, ~, ^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Bitwise </a:t>
                      </a: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Operator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394117"/>
                  </a:ext>
                </a:extLst>
              </a:tr>
              <a:tr h="464998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=, +=, -=, *=, /=, %=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Assignment Operator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07421"/>
                  </a:ext>
                </a:extLst>
              </a:tr>
              <a:tr h="4649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?: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Conditional Operator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8042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E991E7-61B6-2504-CB7A-92522384ABB4}"/>
              </a:ext>
            </a:extLst>
          </p:cNvPr>
          <p:cNvCxnSpPr/>
          <p:nvPr/>
        </p:nvCxnSpPr>
        <p:spPr>
          <a:xfrm flipV="1">
            <a:off x="4215654" y="3090581"/>
            <a:ext cx="746311" cy="448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>
            <a:extLst>
              <a:ext uri="{FF2B5EF4-FFF2-40B4-BE49-F238E27FC236}">
                <a16:creationId xmlns:a16="http://schemas.microsoft.com/office/drawing/2014/main" id="{336BC692-B2A2-FA9F-CA90-8EE092F1569F}"/>
              </a:ext>
            </a:extLst>
          </p:cNvPr>
          <p:cNvSpPr/>
          <p:nvPr/>
        </p:nvSpPr>
        <p:spPr>
          <a:xfrm>
            <a:off x="3975910" y="3427427"/>
            <a:ext cx="806644" cy="220633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D3C7C0-604E-042D-19A0-B60CCD5BA702}"/>
              </a:ext>
            </a:extLst>
          </p:cNvPr>
          <p:cNvCxnSpPr>
            <a:cxnSpLocks/>
          </p:cNvCxnSpPr>
          <p:nvPr/>
        </p:nvCxnSpPr>
        <p:spPr>
          <a:xfrm flipV="1">
            <a:off x="4215654" y="6071345"/>
            <a:ext cx="746311" cy="448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3AB07C-40FE-905C-6E1E-46FB6273E06A}"/>
              </a:ext>
            </a:extLst>
          </p:cNvPr>
          <p:cNvSpPr txBox="1"/>
          <p:nvPr/>
        </p:nvSpPr>
        <p:spPr>
          <a:xfrm>
            <a:off x="1668904" y="2856148"/>
            <a:ext cx="25427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Calibri"/>
              </a:rPr>
              <a:t>Unary Operator </a:t>
            </a:r>
          </a:p>
          <a:p>
            <a:r>
              <a:rPr lang="en-US" sz="2400" b="1">
                <a:solidFill>
                  <a:srgbClr val="FF0000"/>
                </a:solidFill>
                <a:cs typeface="Calibri"/>
              </a:rPr>
              <a:t>(one operand)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5049E-9C77-0B82-63B5-2E06652CEAB9}"/>
              </a:ext>
            </a:extLst>
          </p:cNvPr>
          <p:cNvSpPr txBox="1"/>
          <p:nvPr/>
        </p:nvSpPr>
        <p:spPr>
          <a:xfrm>
            <a:off x="1668903" y="4301706"/>
            <a:ext cx="25427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Calibri"/>
              </a:rPr>
              <a:t>Binary Operator </a:t>
            </a:r>
          </a:p>
          <a:p>
            <a:r>
              <a:rPr lang="en-US" sz="2400" b="1">
                <a:solidFill>
                  <a:srgbClr val="FF0000"/>
                </a:solidFill>
                <a:cs typeface="Calibri"/>
              </a:rPr>
              <a:t>(two operands)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64826-F33C-98FC-54A3-B2E6C9AED492}"/>
              </a:ext>
            </a:extLst>
          </p:cNvPr>
          <p:cNvSpPr txBox="1"/>
          <p:nvPr/>
        </p:nvSpPr>
        <p:spPr>
          <a:xfrm>
            <a:off x="1668902" y="5836911"/>
            <a:ext cx="25427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Calibri"/>
              </a:rPr>
              <a:t>Ternary Operator </a:t>
            </a:r>
          </a:p>
          <a:p>
            <a:r>
              <a:rPr lang="en-US" sz="2400" b="1">
                <a:solidFill>
                  <a:srgbClr val="FF0000"/>
                </a:solidFill>
                <a:cs typeface="Calibri"/>
              </a:rPr>
              <a:t>(three operands)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6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Operators in C Language- Example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E0E82D-2D5C-7A95-F917-2CD25143F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204319"/>
              </p:ext>
            </p:extLst>
          </p:nvPr>
        </p:nvGraphicFramePr>
        <p:xfrm>
          <a:off x="2440641" y="2083361"/>
          <a:ext cx="7316062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606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296489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E21F1F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    /*Arithmetic Operators*/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result1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+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// result1 is 8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    /*Relational Operators*/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result2 = (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&gt;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// result2 is 1 (true)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    /*Logical Operators*/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result3 = (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&gt;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&amp;&amp; (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&lt;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7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// result3 is 1 (true)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    /*Assignment Operators*/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x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 x +=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// x is now 8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    /*Increment and Decrement Operators (Unary Operator)*/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y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 y++;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// y is now 6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    /*Bitwise Operators:*/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result4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&amp;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// result4 is 1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    /*Conditional Operator (Ternary Operator)*/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result5 = (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&gt;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?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: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// result5 is 1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4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37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Calibri Light"/>
                <a:cs typeface="Calibri Light"/>
              </a:rPr>
              <a:t>Conditional Statements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D6BA7-97C6-637C-A464-954E897B664B}"/>
              </a:ext>
            </a:extLst>
          </p:cNvPr>
          <p:cNvSpPr txBox="1"/>
          <p:nvPr/>
        </p:nvSpPr>
        <p:spPr>
          <a:xfrm>
            <a:off x="3254905" y="6458348"/>
            <a:ext cx="666673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+mn-lt"/>
                <a:cs typeface="+mn-lt"/>
              </a:rPr>
              <a:t>Source: https://www.geeksforgeeks.org/decision-making-c-cpp/</a:t>
            </a:r>
            <a:endParaRPr lang="en-US" sz="1400"/>
          </a:p>
        </p:txBody>
      </p:sp>
      <p:pic>
        <p:nvPicPr>
          <p:cNvPr id="8" name="Picture 7" descr="A diagram of a condition&#10;&#10;Description automatically generated">
            <a:extLst>
              <a:ext uri="{FF2B5EF4-FFF2-40B4-BE49-F238E27FC236}">
                <a16:creationId xmlns:a16="http://schemas.microsoft.com/office/drawing/2014/main" id="{AF73F7A3-DC93-DD2D-B68C-7F0970F47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46" y="1736632"/>
            <a:ext cx="6975102" cy="47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Conditional Statements- Examples </a:t>
            </a:r>
            <a:endParaRPr lang="en-US">
              <a:cs typeface="Calibri Ligh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E0E82D-2D5C-7A95-F917-2CD25143F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60026"/>
              </p:ext>
            </p:extLst>
          </p:nvPr>
        </p:nvGraphicFramePr>
        <p:xfrm>
          <a:off x="838200" y="1825626"/>
          <a:ext cx="4740442" cy="482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44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482049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2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>
                        <a:solidFill>
                          <a:srgbClr val="E21F1F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2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2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num;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2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Enter a number: 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2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scanf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&amp;num);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2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if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(num &gt; </a:t>
                      </a:r>
                      <a:r>
                        <a:rPr lang="en-US" sz="12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2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The number is positive.</a:t>
                      </a:r>
                      <a:r>
                        <a:rPr lang="en-US" sz="12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2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if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(num % </a:t>
                      </a:r>
                      <a:r>
                        <a:rPr lang="en-US" sz="12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== </a:t>
                      </a:r>
                      <a:r>
                        <a:rPr lang="en-US" sz="12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2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It is also even.</a:t>
                      </a:r>
                      <a:r>
                        <a:rPr lang="en-US" sz="12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} </a:t>
                      </a:r>
                      <a:r>
                        <a:rPr lang="en-US" sz="12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else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{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2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It is odd.</a:t>
                      </a:r>
                      <a:r>
                        <a:rPr lang="en-US" sz="12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}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 </a:t>
                      </a:r>
                      <a:r>
                        <a:rPr lang="en-US" sz="12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else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2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if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(num &lt; </a:t>
                      </a:r>
                      <a:r>
                        <a:rPr lang="en-US" sz="12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2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The number is negative.</a:t>
                      </a:r>
                      <a:r>
                        <a:rPr lang="en-US" sz="12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2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if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(num % </a:t>
                      </a:r>
                      <a:r>
                        <a:rPr lang="en-US" sz="12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== </a:t>
                      </a:r>
                      <a:r>
                        <a:rPr lang="en-US" sz="12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2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It is also even.</a:t>
                      </a:r>
                      <a:r>
                        <a:rPr lang="en-US" sz="12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} </a:t>
                      </a:r>
                      <a:r>
                        <a:rPr lang="en-US" sz="12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else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{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2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It is odd.</a:t>
                      </a:r>
                      <a:r>
                        <a:rPr lang="en-US" sz="12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}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 </a:t>
                      </a:r>
                      <a:r>
                        <a:rPr lang="en-US" sz="12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else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{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2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The number is zero.</a:t>
                      </a:r>
                      <a:r>
                        <a:rPr lang="en-US" sz="12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2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2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2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2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1B606D5-0E29-5B86-1050-657DFDC99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166000"/>
              </p:ext>
            </p:extLst>
          </p:nvPr>
        </p:nvGraphicFramePr>
        <p:xfrm>
          <a:off x="5804647" y="1826558"/>
          <a:ext cx="5719185" cy="482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9185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482049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1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>
                        <a:solidFill>
                          <a:srgbClr val="E21F1F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1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1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grade;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1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Enter your grade (1-3):</a:t>
                      </a:r>
                      <a:r>
                        <a:rPr lang="en-US" sz="11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1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1. Excellent</a:t>
                      </a:r>
                      <a:r>
                        <a:rPr lang="en-US" sz="11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1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2. Good</a:t>
                      </a:r>
                      <a:r>
                        <a:rPr lang="en-US" sz="11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1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3. Needs Improvement</a:t>
                      </a:r>
                      <a:r>
                        <a:rPr lang="en-US" sz="11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1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Enter your choice: 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1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scanf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&amp;grade);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1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switch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(grade) {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1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case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1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: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1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You did an excellent job!</a:t>
                      </a:r>
                      <a:r>
                        <a:rPr lang="en-US" sz="11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1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break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1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case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1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: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1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Good work! Keep it up!</a:t>
                      </a:r>
                      <a:r>
                        <a:rPr lang="en-US" sz="11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1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break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1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case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1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: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1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You need to improve. Don’t give up!</a:t>
                      </a:r>
                      <a:r>
                        <a:rPr lang="en-US" sz="11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1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break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1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default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: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1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Invalid! Please enter a number between 1 and 3.</a:t>
                      </a:r>
                      <a:r>
                        <a:rPr lang="en-US" sz="11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1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  </a:t>
                      </a:r>
                      <a:r>
                        <a:rPr lang="en-US" sz="11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break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1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1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>
                        <a:solidFill>
                          <a:srgbClr val="E21F1F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7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cs typeface="Calibri Light"/>
              </a:rPr>
              <a:t>Loops in C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D6BA7-97C6-637C-A464-954E897B664B}"/>
              </a:ext>
            </a:extLst>
          </p:cNvPr>
          <p:cNvSpPr txBox="1"/>
          <p:nvPr/>
        </p:nvSpPr>
        <p:spPr>
          <a:xfrm>
            <a:off x="3254905" y="6458348"/>
            <a:ext cx="666673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+mn-lt"/>
                <a:cs typeface="+mn-lt"/>
              </a:rPr>
              <a:t>Source: https://www.geeksforgeeks.org/c-loops/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3" name="Picture 2" descr="Lightbox">
            <a:extLst>
              <a:ext uri="{FF2B5EF4-FFF2-40B4-BE49-F238E27FC236}">
                <a16:creationId xmlns:a16="http://schemas.microsoft.com/office/drawing/2014/main" id="{9218E8C1-F38E-3DB8-6C46-3EF25DC8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65" y="2060519"/>
            <a:ext cx="9724463" cy="42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3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Loops in C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E0E82D-2D5C-7A95-F917-2CD25143F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262313"/>
              </p:ext>
            </p:extLst>
          </p:nvPr>
        </p:nvGraphicFramePr>
        <p:xfrm>
          <a:off x="838200" y="1835396"/>
          <a:ext cx="4740442" cy="489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44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48999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dirty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1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k =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4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while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(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&lt;=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dirty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A31515"/>
                          </a:solidFill>
                          <a:latin typeface="Consolas"/>
                        </a:rPr>
                        <a:t>while loop </a:t>
                      </a:r>
                      <a:r>
                        <a:rPr lang="en-US" sz="16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++;</a:t>
                      </a:r>
                      <a:endParaRPr lang="en-US" sz="16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(</a:t>
                      </a: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j =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 j &lt;=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onsolas"/>
                        </a:rPr>
                        <a:t>j++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dirty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A31515"/>
                          </a:solidFill>
                          <a:latin typeface="Consolas"/>
                        </a:rPr>
                        <a:t>for loop </a:t>
                      </a:r>
                      <a:r>
                        <a:rPr lang="en-US" sz="16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j);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do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dirty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A31515"/>
                          </a:solidFill>
                          <a:latin typeface="Consolas"/>
                        </a:rPr>
                        <a:t>do-while loop </a:t>
                      </a:r>
                      <a:r>
                        <a:rPr lang="en-US" sz="16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k);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    k++;</a:t>
                      </a:r>
                      <a:endParaRPr lang="en-US" sz="16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} </a:t>
                      </a:r>
                      <a:r>
                        <a:rPr lang="en-US" sz="16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while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(k &lt;=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 dirty="0">
                        <a:solidFill>
                          <a:srgbClr val="E21F1F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A27E21-DF1B-7DA9-D39C-A1638801A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397376"/>
              </p:ext>
            </p:extLst>
          </p:nvPr>
        </p:nvGraphicFramePr>
        <p:xfrm>
          <a:off x="7131538" y="3370384"/>
          <a:ext cx="2443809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809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291027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while loop 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while loop 2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while loop 3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while loop 4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while loop 5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for loop 0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for loop 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for loop 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for loop 3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for loop 4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for loop 5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do-while loop 4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682798-6C98-24BA-6A3A-3029704EBA73}"/>
              </a:ext>
            </a:extLst>
          </p:cNvPr>
          <p:cNvSpPr txBox="1"/>
          <p:nvPr/>
        </p:nvSpPr>
        <p:spPr>
          <a:xfrm>
            <a:off x="6760400" y="2827079"/>
            <a:ext cx="31885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a typeface="Calibri"/>
                <a:cs typeface="Calibri"/>
              </a:rPr>
              <a:t>Output </a:t>
            </a:r>
            <a:endParaRPr lang="en-US" sz="24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258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cs typeface="Calibri Light"/>
              </a:rPr>
              <a:t>Jump Statements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There are 4 types of jump statements in C language:</a:t>
            </a:r>
            <a:endParaRPr lang="en-US"/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>
                <a:latin typeface="Consolas"/>
                <a:ea typeface="+mn-lt"/>
                <a:cs typeface="+mn-lt"/>
              </a:rPr>
              <a:t>break</a:t>
            </a:r>
            <a:r>
              <a:rPr lang="en-US">
                <a:ea typeface="+mn-lt"/>
                <a:cs typeface="+mn-lt"/>
              </a:rPr>
              <a:t>: can be used to exit </a:t>
            </a:r>
            <a:r>
              <a:rPr lang="en-US" b="1">
                <a:latin typeface="Consolas"/>
                <a:ea typeface="+mn-lt"/>
                <a:cs typeface="+mn-lt"/>
              </a:rPr>
              <a:t>for, while, do-while</a:t>
            </a:r>
            <a:r>
              <a:rPr lang="en-US" b="1">
                <a:ea typeface="+mn-lt"/>
                <a:cs typeface="+mn-lt"/>
              </a:rPr>
              <a:t>,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latin typeface="Consolas"/>
                <a:ea typeface="+mn-lt"/>
                <a:cs typeface="+mn-lt"/>
              </a:rPr>
              <a:t>switch</a:t>
            </a:r>
            <a:r>
              <a:rPr lang="en-US">
                <a:ea typeface="+mn-lt"/>
                <a:cs typeface="+mn-lt"/>
              </a:rPr>
              <a:t> statements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>
                <a:latin typeface="Consolas"/>
                <a:ea typeface="+mn-lt"/>
                <a:cs typeface="+mn-lt"/>
              </a:rPr>
              <a:t>continue:</a:t>
            </a:r>
            <a:r>
              <a:rPr lang="en-US">
                <a:ea typeface="+mn-lt"/>
                <a:cs typeface="+mn-lt"/>
              </a:rPr>
              <a:t> causes the next iteration of a </a:t>
            </a:r>
            <a:r>
              <a:rPr lang="en-US" b="1">
                <a:latin typeface="Consolas"/>
                <a:ea typeface="+mn-lt"/>
                <a:cs typeface="+mn-lt"/>
              </a:rPr>
              <a:t>for, while</a:t>
            </a:r>
            <a:r>
              <a:rPr lang="en-US">
                <a:latin typeface="Consolas"/>
                <a:ea typeface="+mn-lt"/>
                <a:cs typeface="+mn-lt"/>
              </a:rPr>
              <a:t>, or a </a:t>
            </a:r>
            <a:r>
              <a:rPr lang="en-US" b="1">
                <a:latin typeface="Consolas"/>
                <a:ea typeface="+mn-lt"/>
                <a:cs typeface="+mn-lt"/>
              </a:rPr>
              <a:t>do while</a:t>
            </a:r>
            <a:r>
              <a:rPr lang="en-US">
                <a:ea typeface="+mn-lt"/>
                <a:cs typeface="+mn-lt"/>
              </a:rPr>
              <a:t> loop to be started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 err="1">
                <a:latin typeface="Consolas"/>
                <a:ea typeface="+mn-lt"/>
                <a:cs typeface="+mn-lt"/>
              </a:rPr>
              <a:t>goto</a:t>
            </a:r>
            <a:r>
              <a:rPr lang="en-US" b="1">
                <a:latin typeface="Consolas"/>
                <a:ea typeface="+mn-lt"/>
                <a:cs typeface="+mn-lt"/>
              </a:rPr>
              <a:t>:</a:t>
            </a:r>
            <a:r>
              <a:rPr lang="en-US">
                <a:ea typeface="+mn-lt"/>
                <a:cs typeface="+mn-lt"/>
              </a:rPr>
              <a:t> can be used to transfer control of the program from one location to another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>
                <a:latin typeface="Consolas"/>
                <a:ea typeface="+mn-lt"/>
                <a:cs typeface="+mn-lt"/>
              </a:rPr>
              <a:t>return</a:t>
            </a:r>
            <a:r>
              <a:rPr lang="en-US">
                <a:ea typeface="+mn-lt"/>
                <a:cs typeface="+mn-lt"/>
              </a:rPr>
              <a:t>: exits a function and optionally returns a value. 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866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Macros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 </a:t>
            </a:r>
            <a:r>
              <a:rPr lang="en-US" b="1">
                <a:latin typeface="Consolas"/>
                <a:ea typeface="+mn-lt"/>
                <a:cs typeface="+mn-lt"/>
              </a:rPr>
              <a:t>#define </a:t>
            </a:r>
            <a:r>
              <a:rPr lang="en-US">
                <a:ea typeface="+mn-lt"/>
                <a:cs typeface="+mn-lt"/>
              </a:rPr>
              <a:t>directive is used to create symbolic constants 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5609F7-EF59-3CA1-60AC-CAAB21E3B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25318"/>
              </p:ext>
            </p:extLst>
          </p:nvPr>
        </p:nvGraphicFramePr>
        <p:xfrm>
          <a:off x="2325914" y="2732768"/>
          <a:ext cx="6007841" cy="273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41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273644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#define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8A1BFF"/>
                          </a:solidFill>
                          <a:latin typeface="Consolas"/>
                        </a:rPr>
                        <a:t>PI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3.14159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radius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5.0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area = PI * radius * radius;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Area= 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%.2f</a:t>
                      </a:r>
                      <a:r>
                        <a:rPr lang="en-US" sz="16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area);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000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Macros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Macro for Inline Functions</a:t>
            </a:r>
            <a:r>
              <a:rPr lang="en-US">
                <a:ea typeface="+mn-lt"/>
                <a:cs typeface="+mn-lt"/>
              </a:rPr>
              <a:t> 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373F260-42CD-1D48-841C-A5717A13F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631795"/>
              </p:ext>
            </p:extLst>
          </p:nvPr>
        </p:nvGraphicFramePr>
        <p:xfrm>
          <a:off x="535819" y="2720671"/>
          <a:ext cx="5805714" cy="267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4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26759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E21F1F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#define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8A1BFF"/>
                          </a:solidFill>
                          <a:latin typeface="Consolas"/>
                        </a:rPr>
                        <a:t>SQUARE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x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((x) * (x))</a:t>
                      </a:r>
                      <a:br>
                        <a:rPr lang="en-US" sz="1600"/>
                      </a:b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number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4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^2 = 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number, </a:t>
                      </a:r>
                      <a:r>
                        <a:rPr lang="en-US" sz="16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SQUARE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(number));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73ACDFE-0E9A-DFB8-4B56-F3DDFE94EF96}"/>
              </a:ext>
            </a:extLst>
          </p:cNvPr>
          <p:cNvSpPr txBox="1"/>
          <p:nvPr/>
        </p:nvSpPr>
        <p:spPr>
          <a:xfrm>
            <a:off x="7018937" y="4050279"/>
            <a:ext cx="482365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Some useful micro functions</a:t>
            </a:r>
            <a:endParaRPr lang="en-US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CE4578D-C62E-5C2A-A89D-83D9181BD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756473"/>
              </p:ext>
            </p:extLst>
          </p:nvPr>
        </p:nvGraphicFramePr>
        <p:xfrm>
          <a:off x="6849532" y="2720670"/>
          <a:ext cx="4994339" cy="997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339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99785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#define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8A1BFF"/>
                          </a:solidFill>
                          <a:latin typeface="Consolas"/>
                        </a:rPr>
                        <a:t>MIN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err="1">
                          <a:solidFill>
                            <a:srgbClr val="808080"/>
                          </a:solidFill>
                          <a:latin typeface="Consolas"/>
                        </a:rPr>
                        <a:t>a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,</a:t>
                      </a:r>
                      <a:r>
                        <a:rPr lang="en-US" sz="1600" b="0" i="0" u="none" strike="noStrike" noProof="0" err="1">
                          <a:solidFill>
                            <a:srgbClr val="808080"/>
                          </a:solidFill>
                          <a:latin typeface="Consolas"/>
                        </a:rPr>
                        <a:t>b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(((a)&lt;(b)) ? (a) : (b))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#define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8A1BFF"/>
                          </a:solidFill>
                          <a:latin typeface="Consolas"/>
                        </a:rPr>
                        <a:t>ABS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a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((a)&lt;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? -(a) : (a))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E21F1F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630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Macros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Macro for Conditional Compilation 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5609F7-EF59-3CA1-60AC-CAAB21E3B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016277"/>
              </p:ext>
            </p:extLst>
          </p:nvPr>
        </p:nvGraphicFramePr>
        <p:xfrm>
          <a:off x="668866" y="2575530"/>
          <a:ext cx="7702038" cy="3961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2038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9614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stm32f1xx.h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 </a:t>
                      </a:r>
                      <a:r>
                        <a:rPr lang="en-US" sz="14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Include header for STM32F103 series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stm32f4xx.h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 </a:t>
                      </a:r>
                      <a:r>
                        <a:rPr lang="en-US" sz="14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Include header for STM32F407 series</a:t>
                      </a:r>
                      <a:br>
                        <a:rPr lang="en-US" sz="2400"/>
                      </a:br>
                      <a:endParaRPr lang="en-US" sz="2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#define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8A1BFF"/>
                          </a:solidFill>
                          <a:latin typeface="Consolas"/>
                        </a:rPr>
                        <a:t>STM32F103</a:t>
                      </a:r>
                      <a:r>
                        <a:rPr lang="en-US" sz="14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 // Comment this and uncomment the next line for STM32F407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#define STM32F407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solidFill>
                          <a:srgbClr val="008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#ifdef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8A1BFF"/>
                          </a:solidFill>
                          <a:latin typeface="Consolas"/>
                        </a:rPr>
                        <a:t>STM32F103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RCC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-&gt;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APB2ENR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|= RCC_APB2ENR_IOPAEN;</a:t>
                      </a:r>
                      <a:r>
                        <a:rPr lang="en-US" sz="14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 // Enable GPIOA clock for STM32F103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#elif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defined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400" b="0" i="0" u="none" strike="noStrike" noProof="0">
                          <a:solidFill>
                            <a:srgbClr val="8A1BFF"/>
                          </a:solidFill>
                          <a:latin typeface="Consolas"/>
                        </a:rPr>
                        <a:t>STM32F407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RCC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-&gt;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AHB1ENR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|= RCC_AHB1ENR_GPIOAEN;</a:t>
                      </a:r>
                      <a:r>
                        <a:rPr lang="en-US" sz="14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// Enable GPIOA clock for STM32F407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#else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#error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Please define STM32F103 or STM32F407.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#endif</a:t>
                      </a:r>
                      <a:endParaRPr lang="en-US" sz="2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solidFill>
                          <a:srgbClr val="008000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7793868-4AEB-7E39-5733-869E97C126B9}"/>
              </a:ext>
            </a:extLst>
          </p:cNvPr>
          <p:cNvSpPr txBox="1"/>
          <p:nvPr/>
        </p:nvSpPr>
        <p:spPr>
          <a:xfrm>
            <a:off x="8567127" y="3131040"/>
            <a:ext cx="3517374" cy="2862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Depending on whether </a:t>
            </a:r>
            <a:r>
              <a:rPr lang="en-US" sz="2000">
                <a:solidFill>
                  <a:srgbClr val="000000"/>
                </a:solidFill>
                <a:latin typeface="Consolas"/>
                <a:ea typeface="+mn-lt"/>
                <a:cs typeface="+mn-lt"/>
              </a:rPr>
              <a:t>STM32F103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or </a:t>
            </a:r>
            <a:r>
              <a:rPr lang="en-US" sz="2000">
                <a:solidFill>
                  <a:srgbClr val="000000"/>
                </a:solidFill>
                <a:latin typeface="Consolas"/>
                <a:ea typeface="+mn-lt"/>
                <a:cs typeface="+mn-lt"/>
              </a:rPr>
              <a:t>STM32F407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is defined, the respective clock enable command is compiled.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If neither microcontroller is defined, an error message will stop the compilation.</a:t>
            </a:r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57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Skeleton of a C program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F20F73F-4E93-1F92-EB1D-1763C247C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852" y="1825625"/>
            <a:ext cx="10232295" cy="4351338"/>
          </a:xfrm>
        </p:spPr>
      </p:pic>
    </p:spTree>
    <p:extLst>
      <p:ext uri="{BB962C8B-B14F-4D97-AF65-F5344CB8AC3E}">
        <p14:creationId xmlns:p14="http://schemas.microsoft.com/office/powerpoint/2010/main" val="33635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Arrays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078570" cy="32546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An array is a collection of elements, all of the same data type, stored in contiguous memory locations. </a:t>
            </a:r>
          </a:p>
          <a:p>
            <a:r>
              <a:rPr lang="en-US">
                <a:ea typeface="+mn-lt"/>
                <a:cs typeface="+mn-lt"/>
              </a:rPr>
              <a:t> Array characteristics: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>
                <a:ea typeface="+mn-lt"/>
                <a:cs typeface="+mn-lt"/>
              </a:rPr>
              <a:t>Homogeneous: </a:t>
            </a:r>
            <a:r>
              <a:rPr lang="en-US">
                <a:ea typeface="+mn-lt"/>
                <a:cs typeface="+mn-lt"/>
              </a:rPr>
              <a:t>All elements are of the same data type.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>
                <a:ea typeface="+mn-lt"/>
                <a:cs typeface="+mn-lt"/>
              </a:rPr>
              <a:t>Fixed Size:</a:t>
            </a:r>
            <a:r>
              <a:rPr lang="en-US">
                <a:ea typeface="+mn-lt"/>
                <a:cs typeface="+mn-lt"/>
              </a:rPr>
              <a:t> The size is determined when the array is declared and cannot be changed during runtime.</a:t>
            </a:r>
            <a:endParaRPr lang="en-US"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>
                <a:ea typeface="+mn-lt"/>
                <a:cs typeface="+mn-lt"/>
              </a:rPr>
              <a:t>Contiguous Memory:</a:t>
            </a:r>
            <a:r>
              <a:rPr lang="en-US">
                <a:ea typeface="+mn-lt"/>
                <a:cs typeface="+mn-lt"/>
              </a:rPr>
              <a:t> Elements are stored in adjacent memory locations.</a:t>
            </a:r>
            <a:endParaRPr lang="en-US"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>
                <a:ea typeface="+mn-lt"/>
                <a:cs typeface="+mn-lt"/>
              </a:rPr>
              <a:t>Indexed</a:t>
            </a:r>
            <a:r>
              <a:rPr lang="en-US">
                <a:ea typeface="+mn-lt"/>
                <a:cs typeface="+mn-lt"/>
              </a:rPr>
              <a:t>: Elements are accessed by their position (index) in the array </a:t>
            </a:r>
          </a:p>
          <a:p>
            <a:r>
              <a:rPr lang="en-US">
                <a:ea typeface="+mn-lt"/>
                <a:cs typeface="+mn-lt"/>
              </a:rPr>
              <a:t>Following are proper array declarations: </a:t>
            </a: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603745-6FB9-1C75-39F8-F3E269960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914713"/>
              </p:ext>
            </p:extLst>
          </p:nvPr>
        </p:nvGraphicFramePr>
        <p:xfrm>
          <a:off x="2003611" y="5187391"/>
          <a:ext cx="7753962" cy="138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96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38834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extern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a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[]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long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1F377F"/>
                          </a:solidFill>
                          <a:latin typeface="Consolas"/>
                        </a:rPr>
                        <a:t>rd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100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];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temperatures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1000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];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st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[]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={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Make a character array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pressure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[]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={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1.1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2.3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3.9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3.7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2.5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1.5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0.4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9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Arrays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257865" cy="4543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 panose="020F0502020204030204"/>
              </a:rPr>
              <a:t>A </a:t>
            </a:r>
            <a:r>
              <a:rPr lang="en-US" b="1" i="1" dirty="0">
                <a:cs typeface="Calibri" panose="020F0502020204030204"/>
              </a:rPr>
              <a:t>string </a:t>
            </a:r>
            <a:r>
              <a:rPr lang="en-US" dirty="0">
                <a:cs typeface="Calibri" panose="020F0502020204030204"/>
              </a:rPr>
              <a:t>is an array of characters, </a:t>
            </a:r>
            <a:r>
              <a:rPr lang="en-US" dirty="0">
                <a:ea typeface="+mn-lt"/>
                <a:cs typeface="+mn-lt"/>
              </a:rPr>
              <a:t>with each character represented by an ASCII value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All strings in C are null terminated (The last character must be a </a:t>
            </a:r>
            <a:r>
              <a:rPr lang="en-US" b="1">
                <a:cs typeface="Calibri" panose="020F0502020204030204"/>
              </a:rPr>
              <a:t>zero </a:t>
            </a:r>
            <a:r>
              <a:rPr lang="en-US">
                <a:cs typeface="Calibri" panose="020F0502020204030204"/>
              </a:rPr>
              <a:t>or a </a:t>
            </a:r>
            <a:r>
              <a:rPr lang="en-US" b="1">
                <a:cs typeface="Calibri" panose="020F0502020204030204"/>
              </a:rPr>
              <a:t>null</a:t>
            </a:r>
            <a:r>
              <a:rPr lang="en-US">
                <a:cs typeface="Calibri" panose="020F0502020204030204"/>
              </a:rPr>
              <a:t>. ). 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The length of the array is one greater than the length of the string. 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ED0C83-4C32-0D77-A96D-26FA1E3E3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493761"/>
              </p:ext>
            </p:extLst>
          </p:nvPr>
        </p:nvGraphicFramePr>
        <p:xfrm>
          <a:off x="1660960" y="4609975"/>
          <a:ext cx="7277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7400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06157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st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[]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={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Make a character array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%s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st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1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10536C2-BFA3-FD2C-5176-78DAD745E519}"/>
              </a:ext>
            </a:extLst>
          </p:cNvPr>
          <p:cNvSpPr/>
          <p:nvPr/>
        </p:nvSpPr>
        <p:spPr>
          <a:xfrm>
            <a:off x="2852612" y="5343664"/>
            <a:ext cx="327984" cy="313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FC091-C25C-DC90-5CEB-5EE0F11D2054}"/>
              </a:ext>
            </a:extLst>
          </p:cNvPr>
          <p:cNvSpPr txBox="1"/>
          <p:nvPr/>
        </p:nvSpPr>
        <p:spPr>
          <a:xfrm>
            <a:off x="7330245" y="4714990"/>
            <a:ext cx="3541336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Format specifier for string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078A42-A556-A3C1-615C-C31CAB9AA647}"/>
              </a:ext>
            </a:extLst>
          </p:cNvPr>
          <p:cNvCxnSpPr>
            <a:cxnSpLocks/>
          </p:cNvCxnSpPr>
          <p:nvPr/>
        </p:nvCxnSpPr>
        <p:spPr>
          <a:xfrm flipH="1">
            <a:off x="3204822" y="5308450"/>
            <a:ext cx="4114013" cy="707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Two Dimensional Arrays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078570" cy="42494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 2D array is also known as a matrix (a table of rows and columns).</a:t>
            </a:r>
          </a:p>
          <a:p>
            <a:r>
              <a:rPr lang="en-US" dirty="0">
                <a:ea typeface="+mn-lt"/>
                <a:cs typeface="+mn-lt"/>
              </a:rPr>
              <a:t>A multidimensional array is basically an array of arrays.</a:t>
            </a:r>
            <a:br>
              <a:rPr lang="en-US" dirty="0"/>
            </a:b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232897-36A5-5A54-FC91-2A368DE560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508824"/>
              </p:ext>
            </p:extLst>
          </p:nvPr>
        </p:nvGraphicFramePr>
        <p:xfrm>
          <a:off x="2109445" y="3165975"/>
          <a:ext cx="753533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5333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29386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8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8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matrix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][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 = { {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21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14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}, {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6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74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86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 };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j;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&lt; 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++)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  </a:t>
                      </a:r>
                      <a:r>
                        <a:rPr lang="en-US" sz="18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(j = 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 j &lt; 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j++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800" b="0" i="0" u="none" strike="noStrike" noProof="0" dirty="0">
                          <a:solidFill>
                            <a:srgbClr val="A31515"/>
                          </a:solidFill>
                          <a:latin typeface="Consolas"/>
                        </a:rPr>
                        <a:t>  </a:t>
                      </a:r>
                      <a:r>
                        <a:rPr lang="en-US" sz="18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matrix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][j]);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  }</a:t>
                      </a:r>
                      <a:endParaRPr lang="en-US" sz="18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  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8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Structures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946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We can use struct when we need to store similar data of multiple entities (User defined data type)</a:t>
            </a:r>
            <a:endParaRPr lang="en-US"/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5C43AC-3BA8-8A46-BE63-B32182E48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683475"/>
              </p:ext>
            </p:extLst>
          </p:nvPr>
        </p:nvGraphicFramePr>
        <p:xfrm>
          <a:off x="1042147" y="3126441"/>
          <a:ext cx="5038662" cy="182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66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8295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Define a structure named Student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struct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Student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id;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name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grade;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97FA4C3-FB47-A094-1579-45A85C4D9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098972"/>
              </p:ext>
            </p:extLst>
          </p:nvPr>
        </p:nvGraphicFramePr>
        <p:xfrm>
          <a:off x="6483723" y="3121959"/>
          <a:ext cx="5038662" cy="182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66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8295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Define a structure named Book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struct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Book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id;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title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100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author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BC74D3-06DB-1702-54CB-637C63B3BE02}"/>
              </a:ext>
            </a:extLst>
          </p:cNvPr>
          <p:cNvSpPr txBox="1"/>
          <p:nvPr/>
        </p:nvSpPr>
        <p:spPr>
          <a:xfrm>
            <a:off x="2123244" y="5602478"/>
            <a:ext cx="7907717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The structure declaration must be followed by a semicolon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A039A9-ACE1-9739-2D7A-E561860B82C4}"/>
              </a:ext>
            </a:extLst>
          </p:cNvPr>
          <p:cNvSpPr/>
          <p:nvPr/>
        </p:nvSpPr>
        <p:spPr>
          <a:xfrm>
            <a:off x="1213707" y="4562009"/>
            <a:ext cx="243318" cy="276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8B39B2-AA3E-851D-1122-74DCB4E3AA5D}"/>
              </a:ext>
            </a:extLst>
          </p:cNvPr>
          <p:cNvSpPr/>
          <p:nvPr/>
        </p:nvSpPr>
        <p:spPr>
          <a:xfrm>
            <a:off x="6670971" y="4562008"/>
            <a:ext cx="243318" cy="276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6B2AAB-A78F-E645-5339-69F9F13B4BCC}"/>
              </a:ext>
            </a:extLst>
          </p:cNvPr>
          <p:cNvCxnSpPr/>
          <p:nvPr/>
        </p:nvCxnSpPr>
        <p:spPr>
          <a:xfrm flipH="1" flipV="1">
            <a:off x="1485341" y="4768665"/>
            <a:ext cx="1259539" cy="7888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7818FF-E322-68DC-D5E4-2CBDFFB29C50}"/>
              </a:ext>
            </a:extLst>
          </p:cNvPr>
          <p:cNvCxnSpPr>
            <a:cxnSpLocks/>
          </p:cNvCxnSpPr>
          <p:nvPr/>
        </p:nvCxnSpPr>
        <p:spPr>
          <a:xfrm flipV="1">
            <a:off x="5692026" y="4791077"/>
            <a:ext cx="1026461" cy="8000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Structures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2F7D84B-DA31-1EE2-7315-16E6A9ED5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539602"/>
              </p:ext>
            </p:extLst>
          </p:nvPr>
        </p:nvGraphicFramePr>
        <p:xfrm>
          <a:off x="670112" y="1590303"/>
          <a:ext cx="5905188" cy="514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188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14059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4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4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string.h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Define a structure named Student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struct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Student {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id;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name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4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50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grade;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struct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Student student1;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</a:t>
                      </a:r>
                      <a:endParaRPr lang="en-US" sz="1400" b="0" i="0" u="none" strike="noStrike" noProof="0">
                        <a:solidFill>
                          <a:srgbClr val="008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student1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.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id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4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101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strcpy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student1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.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name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Ahmad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student1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.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grade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4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87.5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Print the student's information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Student ID: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4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student1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.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id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Student Name: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%s</a:t>
                      </a:r>
                      <a:r>
                        <a:rPr lang="en-US" sz="14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student1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.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name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Student Grade: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%.2f</a:t>
                      </a:r>
                      <a:r>
                        <a:rPr lang="en-US" sz="14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4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student1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.</a:t>
                      </a:r>
                      <a:r>
                        <a:rPr lang="en-US" sz="14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grade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4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4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4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9B130B-6EE4-E0BB-1F51-2E08A0F9208D}"/>
              </a:ext>
            </a:extLst>
          </p:cNvPr>
          <p:cNvSpPr txBox="1"/>
          <p:nvPr/>
        </p:nvSpPr>
        <p:spPr>
          <a:xfrm>
            <a:off x="7553729" y="3103267"/>
            <a:ext cx="317831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nsolas"/>
                <a:cs typeface="Calibri"/>
              </a:rPr>
              <a:t>student1</a:t>
            </a:r>
            <a:r>
              <a:rPr lang="en-US">
                <a:ea typeface="+mn-lt"/>
                <a:cs typeface="+mn-lt"/>
              </a:rPr>
              <a:t> is an </a:t>
            </a:r>
            <a:r>
              <a:rPr lang="en-US" b="1" i="1">
                <a:solidFill>
                  <a:srgbClr val="FF0000"/>
                </a:solidFill>
                <a:ea typeface="+mn-lt"/>
                <a:cs typeface="+mn-lt"/>
              </a:rPr>
              <a:t>instance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of </a:t>
            </a:r>
            <a:r>
              <a:rPr lang="en-US" b="1">
                <a:latin typeface="Consolas"/>
                <a:cs typeface="Calibri"/>
              </a:rPr>
              <a:t>struct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5D477-5D38-5611-46EF-F2218C43E2BC}"/>
              </a:ext>
            </a:extLst>
          </p:cNvPr>
          <p:cNvSpPr txBox="1"/>
          <p:nvPr/>
        </p:nvSpPr>
        <p:spPr>
          <a:xfrm>
            <a:off x="7553729" y="1993884"/>
            <a:ext cx="331278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Define a </a:t>
            </a:r>
            <a:r>
              <a:rPr lang="en-US">
                <a:latin typeface="Calibri"/>
                <a:cs typeface="Calibri"/>
              </a:rPr>
              <a:t>structure named</a:t>
            </a:r>
            <a:r>
              <a:rPr lang="en-US" b="1">
                <a:latin typeface="Consolas"/>
                <a:cs typeface="Calibri"/>
              </a:rPr>
              <a:t> Student</a:t>
            </a:r>
            <a:endParaRPr lang="en-US" b="1">
              <a:latin typeface="Consola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42EF8A-026B-DB63-FFBA-FECEAE067202}"/>
              </a:ext>
            </a:extLst>
          </p:cNvPr>
          <p:cNvSpPr/>
          <p:nvPr/>
        </p:nvSpPr>
        <p:spPr>
          <a:xfrm>
            <a:off x="672206" y="2318344"/>
            <a:ext cx="4193711" cy="15546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E000E-19AC-1713-AD86-8D98F92EDBDF}"/>
              </a:ext>
            </a:extLst>
          </p:cNvPr>
          <p:cNvSpPr txBox="1"/>
          <p:nvPr/>
        </p:nvSpPr>
        <p:spPr>
          <a:xfrm>
            <a:off x="7553728" y="4156619"/>
            <a:ext cx="3783429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Assign values to the fields of</a:t>
            </a:r>
            <a:r>
              <a:rPr lang="en-US">
                <a:solidFill>
                  <a:srgbClr val="FF0000"/>
                </a:solidFill>
                <a:cs typeface="Calibri"/>
              </a:rPr>
              <a:t> </a:t>
            </a:r>
            <a:r>
              <a:rPr lang="en-US" b="1">
                <a:latin typeface="Consolas"/>
                <a:cs typeface="Calibri"/>
              </a:rPr>
              <a:t>student1</a:t>
            </a:r>
            <a:r>
              <a:rPr lang="en-US">
                <a:solidFill>
                  <a:srgbClr val="FF0000"/>
                </a:solidFill>
                <a:cs typeface="Calibri"/>
              </a:rPr>
              <a:t> </a:t>
            </a:r>
            <a:r>
              <a:rPr lang="en-US">
                <a:cs typeface="Calibri"/>
              </a:rPr>
              <a:t>instance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Use the dot </a:t>
            </a:r>
            <a:r>
              <a:rPr lang="en-US" b="1">
                <a:ea typeface="+mn-lt"/>
                <a:cs typeface="+mn-lt"/>
              </a:rPr>
              <a:t>(</a:t>
            </a:r>
            <a:r>
              <a:rPr lang="en-US" b="1">
                <a:latin typeface="Consolas"/>
                <a:cs typeface="Calibri"/>
              </a:rPr>
              <a:t>.</a:t>
            </a:r>
            <a:r>
              <a:rPr lang="en-US" b="1">
                <a:ea typeface="+mn-lt"/>
                <a:cs typeface="+mn-lt"/>
              </a:rPr>
              <a:t>)</a:t>
            </a:r>
            <a:r>
              <a:rPr lang="en-US">
                <a:ea typeface="+mn-lt"/>
                <a:cs typeface="+mn-lt"/>
              </a:rPr>
              <a:t> operator to access the fields of the structure</a:t>
            </a:r>
            <a:endParaRPr lang="en-US">
              <a:cs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657CF1-690B-1399-FD78-288C448667DB}"/>
              </a:ext>
            </a:extLst>
          </p:cNvPr>
          <p:cNvSpPr/>
          <p:nvPr/>
        </p:nvSpPr>
        <p:spPr>
          <a:xfrm>
            <a:off x="1053205" y="4256961"/>
            <a:ext cx="2815389" cy="2883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189A89-C722-A4A9-2567-2AFC15692032}"/>
              </a:ext>
            </a:extLst>
          </p:cNvPr>
          <p:cNvSpPr/>
          <p:nvPr/>
        </p:nvSpPr>
        <p:spPr>
          <a:xfrm>
            <a:off x="1053205" y="4637961"/>
            <a:ext cx="4193711" cy="7141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97A620-DEFA-8F27-8366-FDED58E5FC4C}"/>
              </a:ext>
            </a:extLst>
          </p:cNvPr>
          <p:cNvCxnSpPr/>
          <p:nvPr/>
        </p:nvCxnSpPr>
        <p:spPr>
          <a:xfrm flipV="1">
            <a:off x="3901890" y="3426757"/>
            <a:ext cx="3637428" cy="9793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06B395-440F-7173-87EE-0DBA7BB9C499}"/>
              </a:ext>
            </a:extLst>
          </p:cNvPr>
          <p:cNvCxnSpPr>
            <a:cxnSpLocks/>
          </p:cNvCxnSpPr>
          <p:nvPr/>
        </p:nvCxnSpPr>
        <p:spPr>
          <a:xfrm flipV="1">
            <a:off x="5246596" y="4849905"/>
            <a:ext cx="2292720" cy="94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5DED53-D8CC-6438-6D98-421FB8B54BC2}"/>
              </a:ext>
            </a:extLst>
          </p:cNvPr>
          <p:cNvCxnSpPr>
            <a:cxnSpLocks/>
          </p:cNvCxnSpPr>
          <p:nvPr/>
        </p:nvCxnSpPr>
        <p:spPr>
          <a:xfrm flipV="1">
            <a:off x="4888007" y="2294962"/>
            <a:ext cx="2662517" cy="8337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1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Structures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A structure is similar to an array, but far more general. An array must be a collection of like types, and an array is NOT a type. </a:t>
            </a:r>
          </a:p>
          <a:p>
            <a:r>
              <a:rPr lang="en-US">
                <a:ea typeface="+mn-lt"/>
                <a:cs typeface="+mn-lt"/>
              </a:rPr>
              <a:t>A structure is a collection of one or more variables identified by a single name. </a:t>
            </a:r>
          </a:p>
          <a:p>
            <a:r>
              <a:rPr lang="en-US">
                <a:ea typeface="+mn-lt"/>
                <a:cs typeface="+mn-lt"/>
              </a:rPr>
              <a:t>The variables can be of different types. </a:t>
            </a:r>
          </a:p>
          <a:p>
            <a:r>
              <a:rPr lang="en-US">
                <a:ea typeface="+mn-lt"/>
                <a:cs typeface="+mn-lt"/>
              </a:rPr>
              <a:t>Structures are types in the sense that an </a:t>
            </a:r>
            <a:r>
              <a:rPr lang="en-US">
                <a:latin typeface="Consolas"/>
                <a:ea typeface="+mn-lt"/>
                <a:cs typeface="+mn-lt"/>
              </a:rPr>
              <a:t>int </a:t>
            </a:r>
            <a:r>
              <a:rPr lang="en-US">
                <a:ea typeface="+mn-lt"/>
                <a:cs typeface="+mn-lt"/>
              </a:rPr>
              <a:t>is a type.</a:t>
            </a:r>
          </a:p>
          <a:p>
            <a:r>
              <a:rPr lang="en-US">
                <a:ea typeface="+mn-lt"/>
                <a:cs typeface="+mn-lt"/>
              </a:rPr>
              <a:t>Therefore, if you have properly declared a structure, you may declare another structure of the same type 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5981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Structures with typedef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5C43AC-3BA8-8A46-BE63-B32182E48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685447"/>
              </p:ext>
            </p:extLst>
          </p:nvPr>
        </p:nvGraphicFramePr>
        <p:xfrm>
          <a:off x="836528" y="2291870"/>
          <a:ext cx="503866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66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8295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struct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Student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id;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name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grade;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struct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Student student1; 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struct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Student student2;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97FA4C3-FB47-A094-1579-45A85C4D9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590881"/>
              </p:ext>
            </p:extLst>
          </p:nvPr>
        </p:nvGraphicFramePr>
        <p:xfrm>
          <a:off x="6495818" y="2287388"/>
          <a:ext cx="503866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66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8295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typedef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struct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id;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name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grade;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 Student;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Student student1; 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Student student2;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BC74D3-06DB-1702-54CB-637C63B3BE02}"/>
              </a:ext>
            </a:extLst>
          </p:cNvPr>
          <p:cNvSpPr txBox="1"/>
          <p:nvPr/>
        </p:nvSpPr>
        <p:spPr>
          <a:xfrm>
            <a:off x="1518482" y="5529907"/>
            <a:ext cx="960105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Without </a:t>
            </a:r>
            <a:r>
              <a:rPr lang="en-US" sz="2800" b="1">
                <a:latin typeface="Consolas"/>
                <a:ea typeface="+mn-lt"/>
                <a:cs typeface="+mn-lt"/>
              </a:rPr>
              <a:t>typedef</a:t>
            </a:r>
            <a:r>
              <a:rPr lang="en-US" sz="2800">
                <a:ea typeface="+mn-lt"/>
                <a:cs typeface="+mn-lt"/>
              </a:rPr>
              <a:t>, you need to use the </a:t>
            </a:r>
            <a:r>
              <a:rPr lang="en-US" sz="2800" b="1">
                <a:latin typeface="Consolas"/>
                <a:ea typeface="+mn-lt"/>
                <a:cs typeface="+mn-lt"/>
              </a:rPr>
              <a:t>struct</a:t>
            </a:r>
            <a:r>
              <a:rPr lang="en-US" sz="2800" b="1">
                <a:ea typeface="+mn-lt"/>
                <a:cs typeface="+mn-lt"/>
              </a:rPr>
              <a:t> </a:t>
            </a:r>
            <a:r>
              <a:rPr lang="en-US" sz="2800">
                <a:ea typeface="+mn-lt"/>
                <a:cs typeface="+mn-lt"/>
              </a:rPr>
              <a:t>keyword every time you declare an instance (variable) of that type</a:t>
            </a: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E4A17F-DE0E-CCB0-6CE0-ED9CB6E2AB03}"/>
              </a:ext>
            </a:extLst>
          </p:cNvPr>
          <p:cNvSpPr/>
          <p:nvPr/>
        </p:nvSpPr>
        <p:spPr>
          <a:xfrm>
            <a:off x="673776" y="3865569"/>
            <a:ext cx="2185380" cy="822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2B7B1F-A737-EACF-5E54-26554A46BB46}"/>
              </a:ext>
            </a:extLst>
          </p:cNvPr>
          <p:cNvSpPr/>
          <p:nvPr/>
        </p:nvSpPr>
        <p:spPr>
          <a:xfrm>
            <a:off x="6479489" y="3865568"/>
            <a:ext cx="1084714" cy="822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The </a:t>
            </a:r>
            <a:r>
              <a:rPr lang="en-US" sz="4200" b="1" err="1">
                <a:ea typeface="+mj-lt"/>
                <a:cs typeface="+mj-lt"/>
              </a:rPr>
              <a:t>enum</a:t>
            </a:r>
            <a:r>
              <a:rPr lang="en-US" sz="4200" b="1">
                <a:ea typeface="+mj-lt"/>
                <a:cs typeface="+mj-lt"/>
              </a:rPr>
              <a:t>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err="1">
                <a:ea typeface="+mn-lt"/>
                <a:cs typeface="+mn-lt"/>
              </a:rPr>
              <a:t>enum</a:t>
            </a:r>
            <a:r>
              <a:rPr lang="en-US" b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is short for “</a:t>
            </a:r>
            <a:r>
              <a:rPr lang="en-US" b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Enumeration</a:t>
            </a:r>
            <a:r>
              <a:rPr lang="en-US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"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It allows the user to create custom data types with a set of named integer constants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It simplifies and makes the program more readable.</a:t>
            </a: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15C679-C225-195A-D7E0-BA7C8B51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578711"/>
              </p:ext>
            </p:extLst>
          </p:nvPr>
        </p:nvGraphicFramePr>
        <p:xfrm>
          <a:off x="1245809" y="4027714"/>
          <a:ext cx="543199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996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07325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FF"/>
                          </a:solidFill>
                          <a:latin typeface="Consolas"/>
                        </a:rPr>
                        <a:t>enum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enum_name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const1 =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8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  const2 =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4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734B0B1-5C5A-99DC-C529-D8B6AFA36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623809"/>
              </p:ext>
            </p:extLst>
          </p:nvPr>
        </p:nvGraphicFramePr>
        <p:xfrm>
          <a:off x="1241647" y="5608739"/>
          <a:ext cx="5431996" cy="84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996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8467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FF"/>
                          </a:solidFill>
                          <a:latin typeface="Consolas"/>
                        </a:rPr>
                        <a:t>enum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months {Jan =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,Feb, Mar, April, May, June, July, Aug, Sept, Oct, Nov, Dec};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901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The </a:t>
            </a:r>
            <a:r>
              <a:rPr lang="en-US" sz="4200" b="1" err="1">
                <a:ea typeface="+mj-lt"/>
                <a:cs typeface="+mj-lt"/>
              </a:rPr>
              <a:t>enum</a:t>
            </a:r>
            <a:r>
              <a:rPr lang="en-US" sz="4200" b="1">
                <a:ea typeface="+mj-lt"/>
                <a:cs typeface="+mj-lt"/>
              </a:rPr>
              <a:t>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6218AA-5357-B9A5-4753-E7143845C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110417"/>
              </p:ext>
            </p:extLst>
          </p:nvPr>
        </p:nvGraphicFramePr>
        <p:xfrm>
          <a:off x="2604104" y="1716769"/>
          <a:ext cx="5932227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227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9614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E21F1F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Define an </a:t>
                      </a:r>
                      <a:r>
                        <a:rPr lang="en-US" sz="1600" b="0" i="0" u="none" strike="noStrike" noProof="0" err="1">
                          <a:solidFill>
                            <a:srgbClr val="008000"/>
                          </a:solidFill>
                          <a:latin typeface="Consolas"/>
                        </a:rPr>
                        <a:t>enum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for LED states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solidFill>
                            <a:srgbClr val="0000FF"/>
                          </a:solidFill>
                          <a:latin typeface="Consolas"/>
                        </a:rPr>
                        <a:t>enum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LEDState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OFF,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ON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0000FF"/>
                          </a:solidFill>
                          <a:latin typeface="Consolas"/>
                        </a:rPr>
                        <a:t>enum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LEDState led = ON;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 // Set the LED state to ON</a:t>
                      </a:r>
                      <a:br>
                        <a:rPr lang="en-US" sz="2800"/>
                      </a:br>
                      <a:endParaRPr lang="en-US" sz="2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if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(led == ON)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The LED is ON.</a:t>
                      </a:r>
                      <a:r>
                        <a:rPr lang="en-US" sz="16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else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The LED is OFF.</a:t>
                      </a:r>
                      <a:r>
                        <a:rPr lang="en-US" sz="16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br>
                        <a:rPr lang="en-US" sz="2800"/>
                      </a:br>
                      <a:endParaRPr lang="en-US" sz="2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99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Functions in C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 function is the heart of a C program.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In fact, any C program is merely a function named </a:t>
            </a:r>
            <a:r>
              <a:rPr lang="en-US" b="1">
                <a:latin typeface="Consolas"/>
                <a:ea typeface="+mn-lt"/>
                <a:cs typeface="+mn-lt"/>
              </a:rPr>
              <a:t>main.</a:t>
            </a:r>
            <a:endParaRPr lang="en-US">
              <a:latin typeface="Calibri" panose="020F0502020204030204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 function is a block of code which only runs when it is called.</a:t>
            </a:r>
            <a:endParaRPr lang="en-US" b="1">
              <a:latin typeface="Consolas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You can pass data, known as </a:t>
            </a:r>
            <a:r>
              <a:rPr lang="en-US" b="1">
                <a:ea typeface="+mn-lt"/>
                <a:cs typeface="+mn-lt"/>
              </a:rPr>
              <a:t>parameters </a:t>
            </a:r>
            <a:r>
              <a:rPr lang="en-US">
                <a:ea typeface="+mn-lt"/>
                <a:cs typeface="+mn-lt"/>
              </a:rPr>
              <a:t>or </a:t>
            </a:r>
            <a:r>
              <a:rPr lang="en-US" b="1">
                <a:ea typeface="+mn-lt"/>
                <a:cs typeface="+mn-lt"/>
              </a:rPr>
              <a:t>arguments</a:t>
            </a:r>
            <a:r>
              <a:rPr lang="en-US">
                <a:ea typeface="+mn-lt"/>
                <a:cs typeface="+mn-lt"/>
              </a:rPr>
              <a:t>, into a function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You can also </a:t>
            </a:r>
            <a:r>
              <a:rPr lang="en-US" b="1">
                <a:ea typeface="+mn-lt"/>
                <a:cs typeface="+mn-lt"/>
              </a:rPr>
              <a:t>return </a:t>
            </a:r>
            <a:r>
              <a:rPr lang="en-US">
                <a:ea typeface="+mn-lt"/>
                <a:cs typeface="+mn-lt"/>
              </a:rPr>
              <a:t>data from the function 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Functions are used to perform certain actions, and they are important for reusing code: 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Define the code once, and use it many times</a:t>
            </a:r>
            <a:r>
              <a:rPr lang="en-US">
                <a:ea typeface="+mn-lt"/>
                <a:cs typeface="+mn-lt"/>
              </a:rPr>
              <a:t>.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449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Include statements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282472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>
                <a:latin typeface="Consolas"/>
                <a:ea typeface="+mn-lt"/>
                <a:cs typeface="+mn-lt"/>
              </a:rPr>
              <a:t>#include &lt;</a:t>
            </a:r>
            <a:r>
              <a:rPr lang="en-US" b="1" err="1">
                <a:latin typeface="Consolas"/>
                <a:ea typeface="+mn-lt"/>
                <a:cs typeface="+mn-lt"/>
              </a:rPr>
              <a:t>stdio.h</a:t>
            </a:r>
            <a:r>
              <a:rPr lang="en-US" b="1">
                <a:latin typeface="Consolas"/>
                <a:ea typeface="+mn-lt"/>
                <a:cs typeface="+mn-lt"/>
              </a:rPr>
              <a:t>&gt;</a:t>
            </a:r>
            <a:r>
              <a:rPr lang="en-US">
                <a:ea typeface="+mn-lt"/>
                <a:cs typeface="+mn-lt"/>
              </a:rPr>
              <a:t>  is called a preprocessor command. </a:t>
            </a:r>
          </a:p>
          <a:p>
            <a:r>
              <a:rPr lang="en-US" b="1">
                <a:ea typeface="+mn-lt"/>
                <a:cs typeface="+mn-lt"/>
              </a:rPr>
              <a:t>Preprocessor commands</a:t>
            </a:r>
            <a:r>
              <a:rPr lang="en-US">
                <a:ea typeface="+mn-lt"/>
                <a:cs typeface="+mn-lt"/>
              </a:rPr>
              <a:t> are identified by the </a:t>
            </a:r>
            <a:r>
              <a:rPr lang="en-US" b="1">
                <a:ea typeface="+mn-lt"/>
                <a:cs typeface="+mn-lt"/>
              </a:rPr>
              <a:t># </a:t>
            </a:r>
            <a:r>
              <a:rPr lang="en-US">
                <a:ea typeface="+mn-lt"/>
                <a:cs typeface="+mn-lt"/>
              </a:rPr>
              <a:t>at the beginning of the line. </a:t>
            </a:r>
          </a:p>
          <a:p>
            <a:r>
              <a:rPr lang="en-US" b="1">
                <a:latin typeface="Consolas"/>
                <a:ea typeface="+mn-lt"/>
                <a:cs typeface="+mn-lt"/>
              </a:rPr>
              <a:t>#include</a:t>
            </a:r>
            <a:r>
              <a:rPr lang="en-US">
                <a:ea typeface="+mn-lt"/>
                <a:cs typeface="+mn-lt"/>
              </a:rPr>
              <a:t> tells the preprocessor to open the file</a:t>
            </a:r>
            <a:r>
              <a:rPr lang="en-US" b="1">
                <a:latin typeface="Consolas"/>
                <a:ea typeface="+mn-lt"/>
                <a:cs typeface="+mn-lt"/>
              </a:rPr>
              <a:t> </a:t>
            </a:r>
            <a:r>
              <a:rPr lang="en-US" b="1" err="1">
                <a:latin typeface="Consolas"/>
                <a:ea typeface="+mn-lt"/>
                <a:cs typeface="+mn-lt"/>
              </a:rPr>
              <a:t>stdio.h</a:t>
            </a:r>
            <a:r>
              <a:rPr lang="en-US">
                <a:ea typeface="+mn-lt"/>
                <a:cs typeface="+mn-lt"/>
              </a:rPr>
              <a:t> and read it into the program to be compiled with the remainder of the program. </a:t>
            </a:r>
          </a:p>
          <a:p>
            <a:r>
              <a:rPr lang="en-US">
                <a:ea typeface="+mn-lt"/>
                <a:cs typeface="+mn-lt"/>
              </a:rPr>
              <a:t>The file name is surrounded by angle brackets (</a:t>
            </a:r>
            <a:r>
              <a:rPr lang="en-US" b="1">
                <a:ea typeface="+mn-lt"/>
                <a:cs typeface="+mn-lt"/>
              </a:rPr>
              <a:t>&lt; &gt;</a:t>
            </a:r>
            <a:r>
              <a:rPr lang="en-US">
                <a:ea typeface="+mn-lt"/>
                <a:cs typeface="+mn-lt"/>
              </a:rPr>
              <a:t>)or double quotes (</a:t>
            </a:r>
            <a:r>
              <a:rPr lang="en-US" b="1">
                <a:ea typeface="+mn-lt"/>
                <a:cs typeface="+mn-lt"/>
              </a:rPr>
              <a:t>"")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8C250D-DFE8-F311-3ACE-D6EB1B38FB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834652"/>
              </p:ext>
            </p:extLst>
          </p:nvPr>
        </p:nvGraphicFramePr>
        <p:xfrm>
          <a:off x="1560961" y="4561292"/>
          <a:ext cx="3798304" cy="772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304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77200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8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8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stdlib.h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5FEE0E7-4D49-C4AA-AAB1-82CF6ADD5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208913"/>
              </p:ext>
            </p:extLst>
          </p:nvPr>
        </p:nvGraphicFramePr>
        <p:xfrm>
          <a:off x="6459531" y="4561291"/>
          <a:ext cx="4070597" cy="772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597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77200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myheader1.h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myheader2.h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0739CE-43C5-9D8A-89F7-DD243159B063}"/>
              </a:ext>
            </a:extLst>
          </p:cNvPr>
          <p:cNvSpPr txBox="1"/>
          <p:nvPr/>
        </p:nvSpPr>
        <p:spPr>
          <a:xfrm>
            <a:off x="843110" y="5506546"/>
            <a:ext cx="4823659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&lt; &gt;</a:t>
            </a:r>
            <a:r>
              <a:rPr lang="en-US">
                <a:ea typeface="+mn-lt"/>
                <a:cs typeface="+mn-lt"/>
              </a:rPr>
              <a:t>  </a:t>
            </a:r>
            <a:r>
              <a:rPr lang="en-US" sz="2400">
                <a:ea typeface="+mn-lt"/>
                <a:cs typeface="+mn-lt"/>
              </a:rPr>
              <a:t>Primarily used for including </a:t>
            </a:r>
            <a:r>
              <a:rPr lang="en-US" sz="2400" i="1">
                <a:ea typeface="+mn-lt"/>
                <a:cs typeface="+mn-lt"/>
              </a:rPr>
              <a:t>standard library</a:t>
            </a:r>
            <a:r>
              <a:rPr lang="en-US" sz="2400">
                <a:ea typeface="+mn-lt"/>
                <a:cs typeface="+mn-lt"/>
              </a:rPr>
              <a:t> headers or system headers</a:t>
            </a:r>
            <a:endParaRPr lang="en-US" sz="24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93B54-5579-BEAB-FB1F-E5DD921E0D0C}"/>
              </a:ext>
            </a:extLst>
          </p:cNvPr>
          <p:cNvSpPr txBox="1"/>
          <p:nvPr/>
        </p:nvSpPr>
        <p:spPr>
          <a:xfrm>
            <a:off x="6237585" y="5506545"/>
            <a:ext cx="5017182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" " Used for including user-defined header files, (files created as part of your project)</a:t>
            </a:r>
          </a:p>
        </p:txBody>
      </p:sp>
    </p:spTree>
    <p:extLst>
      <p:ext uri="{BB962C8B-B14F-4D97-AF65-F5344CB8AC3E}">
        <p14:creationId xmlns:p14="http://schemas.microsoft.com/office/powerpoint/2010/main" val="34365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Functions in C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CDAA81-B635-F844-F5AF-6FD5D0235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624922"/>
              </p:ext>
            </p:extLst>
          </p:nvPr>
        </p:nvGraphicFramePr>
        <p:xfrm>
          <a:off x="1247766" y="2872441"/>
          <a:ext cx="503866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66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8295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24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max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2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2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a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2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24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b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24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result=(a &gt; b) ? a : b;</a:t>
                      </a:r>
                      <a:endParaRPr lang="en-US" sz="2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24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result;</a:t>
                      </a:r>
                      <a:endParaRPr lang="en-US" sz="2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20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881E5-5ED1-5A98-C8BF-BD8D4FEAAA0E}"/>
              </a:ext>
            </a:extLst>
          </p:cNvPr>
          <p:cNvSpPr txBox="1"/>
          <p:nvPr/>
        </p:nvSpPr>
        <p:spPr>
          <a:xfrm>
            <a:off x="785800" y="1994723"/>
            <a:ext cx="50472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ea typeface="Calibri"/>
                <a:cs typeface="Calibri"/>
              </a:rPr>
              <a:t>Function Definition </a:t>
            </a:r>
            <a:endParaRPr lang="en-US" sz="32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EC17CD-B04E-6975-C351-8E8477133717}"/>
              </a:ext>
            </a:extLst>
          </p:cNvPr>
          <p:cNvSpPr/>
          <p:nvPr/>
        </p:nvSpPr>
        <p:spPr>
          <a:xfrm>
            <a:off x="2546968" y="2886819"/>
            <a:ext cx="2427807" cy="3934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A16F5-25C3-7ED9-8801-532BDA389595}"/>
              </a:ext>
            </a:extLst>
          </p:cNvPr>
          <p:cNvSpPr txBox="1"/>
          <p:nvPr/>
        </p:nvSpPr>
        <p:spPr>
          <a:xfrm>
            <a:off x="7263443" y="2393027"/>
            <a:ext cx="4824687" cy="1446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ea typeface="+mn-lt"/>
                <a:cs typeface="+mn-lt"/>
              </a:rPr>
              <a:t>Function parameters</a:t>
            </a:r>
            <a:endParaRPr lang="en-US" sz="2800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If there is no inputs, we can use </a:t>
            </a:r>
            <a:r>
              <a:rPr lang="en-US" sz="2400" b="1">
                <a:solidFill>
                  <a:srgbClr val="FF0000"/>
                </a:solidFill>
                <a:latin typeface="Consolas"/>
                <a:ea typeface="+mn-lt"/>
                <a:cs typeface="+mn-lt"/>
              </a:rPr>
              <a:t>void</a:t>
            </a:r>
            <a:r>
              <a:rPr lang="en-US" sz="3200" b="1">
                <a:ea typeface="+mn-lt"/>
                <a:cs typeface="+mn-lt"/>
              </a:rPr>
              <a:t> </a:t>
            </a:r>
            <a:r>
              <a:rPr lang="en-US" sz="2800">
                <a:ea typeface="+mn-lt"/>
                <a:cs typeface="+mn-lt"/>
              </a:rPr>
              <a:t>keyword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24DA04-0A7A-566D-96FD-F1406937027F}"/>
              </a:ext>
            </a:extLst>
          </p:cNvPr>
          <p:cNvCxnSpPr>
            <a:cxnSpLocks/>
          </p:cNvCxnSpPr>
          <p:nvPr/>
        </p:nvCxnSpPr>
        <p:spPr>
          <a:xfrm flipV="1">
            <a:off x="4972674" y="3056961"/>
            <a:ext cx="2287564" cy="112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F80B2B-BFE7-9CF2-C07E-17D136CCCEA7}"/>
              </a:ext>
            </a:extLst>
          </p:cNvPr>
          <p:cNvSpPr/>
          <p:nvPr/>
        </p:nvSpPr>
        <p:spPr>
          <a:xfrm>
            <a:off x="1482587" y="5027676"/>
            <a:ext cx="2621330" cy="417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5CB952-355D-A5F8-80C1-D6480D33FA55}"/>
              </a:ext>
            </a:extLst>
          </p:cNvPr>
          <p:cNvSpPr/>
          <p:nvPr/>
        </p:nvSpPr>
        <p:spPr>
          <a:xfrm>
            <a:off x="1071347" y="2886818"/>
            <a:ext cx="819142" cy="3934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85903B-2759-4E3A-F9FC-6D4059C155FF}"/>
              </a:ext>
            </a:extLst>
          </p:cNvPr>
          <p:cNvSpPr txBox="1"/>
          <p:nvPr/>
        </p:nvSpPr>
        <p:spPr>
          <a:xfrm>
            <a:off x="7057823" y="4497597"/>
            <a:ext cx="4969829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A function can return a value using the </a:t>
            </a:r>
            <a:r>
              <a:rPr lang="en-US" sz="2000" b="1">
                <a:latin typeface="Consolas"/>
                <a:ea typeface="+mn-lt"/>
                <a:cs typeface="+mn-lt"/>
              </a:rPr>
              <a:t>return </a:t>
            </a:r>
            <a:r>
              <a:rPr lang="en-US" sz="2000">
                <a:ea typeface="+mn-lt"/>
                <a:cs typeface="+mn-lt"/>
              </a:rPr>
              <a:t>statement 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The </a:t>
            </a:r>
            <a:r>
              <a:rPr lang="en-US" sz="2000" b="1">
                <a:ea typeface="+mn-lt"/>
                <a:cs typeface="+mn-lt"/>
              </a:rPr>
              <a:t>return type</a:t>
            </a:r>
            <a:r>
              <a:rPr lang="en-US" sz="2000">
                <a:ea typeface="+mn-lt"/>
                <a:cs typeface="+mn-lt"/>
              </a:rPr>
              <a:t> specified in the function declaration must </a:t>
            </a:r>
            <a:r>
              <a:rPr lang="en-US" sz="2000" b="1">
                <a:ea typeface="+mn-lt"/>
                <a:cs typeface="+mn-lt"/>
              </a:rPr>
              <a:t>match </a:t>
            </a:r>
            <a:r>
              <a:rPr lang="en-US" sz="2000">
                <a:ea typeface="+mn-lt"/>
                <a:cs typeface="+mn-lt"/>
              </a:rPr>
              <a:t>the type of </a:t>
            </a:r>
            <a:r>
              <a:rPr lang="en-US" sz="2000" b="1">
                <a:ea typeface="+mn-lt"/>
                <a:cs typeface="+mn-lt"/>
              </a:rPr>
              <a:t>the value being returned</a:t>
            </a:r>
            <a:r>
              <a:rPr lang="en-US" sz="2000">
                <a:ea typeface="+mn-lt"/>
                <a:cs typeface="+mn-lt"/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If there is no return value, the </a:t>
            </a:r>
            <a:r>
              <a:rPr lang="en-US" sz="2000" b="1">
                <a:ea typeface="+mn-lt"/>
                <a:cs typeface="+mn-lt"/>
              </a:rPr>
              <a:t>return type</a:t>
            </a:r>
            <a:r>
              <a:rPr lang="en-US" sz="2000">
                <a:ea typeface="+mn-lt"/>
                <a:cs typeface="+mn-lt"/>
              </a:rPr>
              <a:t> is specified as </a:t>
            </a:r>
            <a:r>
              <a:rPr lang="en-US" sz="2400" b="1">
                <a:solidFill>
                  <a:srgbClr val="FF0000"/>
                </a:solidFill>
                <a:latin typeface="Consolas"/>
                <a:ea typeface="+mn-lt"/>
                <a:cs typeface="+mn-lt"/>
              </a:rPr>
              <a:t>void</a:t>
            </a:r>
            <a:r>
              <a:rPr lang="en-US" sz="240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8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Functions in C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407F8C0-F09C-4247-E210-34A2A5ED0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971021"/>
              </p:ext>
            </p:extLst>
          </p:nvPr>
        </p:nvGraphicFramePr>
        <p:xfrm>
          <a:off x="668866" y="1801436"/>
          <a:ext cx="517071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714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9614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8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br>
                        <a:rPr lang="en-US" sz="3200"/>
                      </a:br>
                      <a:endParaRPr lang="en-US" sz="3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max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b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 =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max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Maximum: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8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result);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max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b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result=(a &gt; b) ? a : b;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18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78ABE7-6B5E-E3FC-66F3-01E4571018C4}"/>
              </a:ext>
            </a:extLst>
          </p:cNvPr>
          <p:cNvSpPr/>
          <p:nvPr/>
        </p:nvSpPr>
        <p:spPr>
          <a:xfrm>
            <a:off x="672206" y="2548153"/>
            <a:ext cx="4193711" cy="4055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44FA4EA-8A52-4A21-F646-F3268FC19843}"/>
              </a:ext>
            </a:extLst>
          </p:cNvPr>
          <p:cNvSpPr/>
          <p:nvPr/>
        </p:nvSpPr>
        <p:spPr>
          <a:xfrm>
            <a:off x="667368" y="5131696"/>
            <a:ext cx="4181616" cy="14941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6779D4-0A3E-91A8-EB6D-55FADA10DC81}"/>
              </a:ext>
            </a:extLst>
          </p:cNvPr>
          <p:cNvSpPr/>
          <p:nvPr/>
        </p:nvSpPr>
        <p:spPr>
          <a:xfrm>
            <a:off x="1022967" y="3588342"/>
            <a:ext cx="4048569" cy="3451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26D151-AA21-6DD3-B7F7-A3DB92ED1237}"/>
              </a:ext>
            </a:extLst>
          </p:cNvPr>
          <p:cNvSpPr txBox="1"/>
          <p:nvPr/>
        </p:nvSpPr>
        <p:spPr>
          <a:xfrm>
            <a:off x="7565824" y="2272074"/>
            <a:ext cx="3457926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ea typeface="+mn-lt"/>
                <a:cs typeface="+mn-lt"/>
              </a:rPr>
              <a:t>Function Declaration (Function Prototype) 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E45B26-A76A-333A-2D7A-BD2EBB31F9DA}"/>
              </a:ext>
            </a:extLst>
          </p:cNvPr>
          <p:cNvCxnSpPr>
            <a:cxnSpLocks/>
          </p:cNvCxnSpPr>
          <p:nvPr/>
        </p:nvCxnSpPr>
        <p:spPr>
          <a:xfrm flipV="1">
            <a:off x="4863817" y="2742485"/>
            <a:ext cx="2710897" cy="112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89BF957-FFC0-62D1-C086-8B67D2AE7BAC}"/>
              </a:ext>
            </a:extLst>
          </p:cNvPr>
          <p:cNvSpPr txBox="1"/>
          <p:nvPr/>
        </p:nvSpPr>
        <p:spPr>
          <a:xfrm>
            <a:off x="7432776" y="5719218"/>
            <a:ext cx="372402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ea typeface="+mn-lt"/>
                <a:cs typeface="+mn-lt"/>
              </a:rPr>
              <a:t>Function Definition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05E4AD-EFCA-69E0-82AA-E84477C63108}"/>
              </a:ext>
            </a:extLst>
          </p:cNvPr>
          <p:cNvCxnSpPr>
            <a:cxnSpLocks/>
          </p:cNvCxnSpPr>
          <p:nvPr/>
        </p:nvCxnSpPr>
        <p:spPr>
          <a:xfrm flipV="1">
            <a:off x="4863817" y="5971912"/>
            <a:ext cx="2565754" cy="112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35655D-7C36-4358-3B0D-D0ACF658B0E0}"/>
              </a:ext>
            </a:extLst>
          </p:cNvPr>
          <p:cNvSpPr txBox="1"/>
          <p:nvPr/>
        </p:nvSpPr>
        <p:spPr>
          <a:xfrm>
            <a:off x="7565823" y="3469504"/>
            <a:ext cx="345792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ea typeface="+mn-lt"/>
                <a:cs typeface="+mn-lt"/>
              </a:rPr>
              <a:t>Function Call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16FF8C-E8EB-8618-60EB-36A0C1639EFF}"/>
              </a:ext>
            </a:extLst>
          </p:cNvPr>
          <p:cNvCxnSpPr>
            <a:cxnSpLocks/>
          </p:cNvCxnSpPr>
          <p:nvPr/>
        </p:nvCxnSpPr>
        <p:spPr>
          <a:xfrm flipV="1">
            <a:off x="5069434" y="3746388"/>
            <a:ext cx="2493183" cy="112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20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Functions in C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407F8C0-F09C-4247-E210-34A2A5ED0C6B}"/>
              </a:ext>
            </a:extLst>
          </p:cNvPr>
          <p:cNvGraphicFramePr>
            <a:graphicFrameLocks/>
          </p:cNvGraphicFramePr>
          <p:nvPr/>
        </p:nvGraphicFramePr>
        <p:xfrm>
          <a:off x="668866" y="1801436"/>
          <a:ext cx="517071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714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9614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8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br>
                        <a:rPr lang="en-US" sz="3200"/>
                      </a:br>
                      <a:endParaRPr lang="en-US" sz="3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max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b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 =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max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Maximum: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8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result);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max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b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result=(a &gt; b) ? a : b;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18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44FA4EA-8A52-4A21-F646-F3268FC19843}"/>
              </a:ext>
            </a:extLst>
          </p:cNvPr>
          <p:cNvSpPr/>
          <p:nvPr/>
        </p:nvSpPr>
        <p:spPr>
          <a:xfrm>
            <a:off x="667368" y="5490284"/>
            <a:ext cx="2254205" cy="2727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6779D4-0A3E-91A8-EB6D-55FADA10DC81}"/>
              </a:ext>
            </a:extLst>
          </p:cNvPr>
          <p:cNvSpPr/>
          <p:nvPr/>
        </p:nvSpPr>
        <p:spPr>
          <a:xfrm>
            <a:off x="1022967" y="3621959"/>
            <a:ext cx="1605687" cy="3451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26D151-AA21-6DD3-B7F7-A3DB92ED1237}"/>
              </a:ext>
            </a:extLst>
          </p:cNvPr>
          <p:cNvSpPr txBox="1"/>
          <p:nvPr/>
        </p:nvSpPr>
        <p:spPr>
          <a:xfrm>
            <a:off x="5940973" y="3796074"/>
            <a:ext cx="6113719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Variables declared inside a function have </a:t>
            </a:r>
            <a:r>
              <a:rPr lang="en-US" sz="2400" b="1">
                <a:ea typeface="+mn-lt"/>
                <a:cs typeface="+mn-lt"/>
              </a:rPr>
              <a:t>local scope,</a:t>
            </a:r>
            <a:r>
              <a:rPr lang="en-US" sz="2400">
                <a:ea typeface="+mn-lt"/>
                <a:cs typeface="+mn-lt"/>
              </a:rPr>
              <a:t> meaning they are only accessible within that function. 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The scope of a </a:t>
            </a:r>
            <a:r>
              <a:rPr lang="en-US" sz="2400" b="1">
                <a:ea typeface="+mn-lt"/>
                <a:cs typeface="+mn-lt"/>
              </a:rPr>
              <a:t>function parameter </a:t>
            </a:r>
            <a:r>
              <a:rPr lang="en-US" sz="2400">
                <a:ea typeface="+mn-lt"/>
                <a:cs typeface="+mn-lt"/>
              </a:rPr>
              <a:t>is also </a:t>
            </a:r>
            <a:r>
              <a:rPr lang="en-US" sz="2400" b="1">
                <a:ea typeface="+mn-lt"/>
                <a:cs typeface="+mn-lt"/>
              </a:rPr>
              <a:t>local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 sz="16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The lifetime of local variables is limited to the function's execution duration </a:t>
            </a:r>
            <a:endParaRPr lang="en-US" sz="2800">
              <a:ea typeface="+mn-lt"/>
              <a:cs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35655D-7C36-4358-3B0D-D0ACF658B0E0}"/>
              </a:ext>
            </a:extLst>
          </p:cNvPr>
          <p:cNvSpPr txBox="1"/>
          <p:nvPr/>
        </p:nvSpPr>
        <p:spPr>
          <a:xfrm>
            <a:off x="5873735" y="2124798"/>
            <a:ext cx="3390691" cy="892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a typeface="+mn-lt"/>
                <a:cs typeface="+mn-lt"/>
              </a:rPr>
              <a:t>Not the same</a:t>
            </a:r>
            <a:endParaRPr lang="en-US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400">
                <a:ea typeface="Calibri"/>
                <a:cs typeface="Calibri"/>
              </a:rPr>
              <a:t>They are local variables</a:t>
            </a:r>
            <a:r>
              <a:rPr lang="en-US">
                <a:ea typeface="Calibri"/>
                <a:cs typeface="Calibri"/>
              </a:rPr>
              <a:t>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16FF8C-E8EB-8618-60EB-36A0C1639EFF}"/>
              </a:ext>
            </a:extLst>
          </p:cNvPr>
          <p:cNvCxnSpPr>
            <a:cxnSpLocks/>
          </p:cNvCxnSpPr>
          <p:nvPr/>
        </p:nvCxnSpPr>
        <p:spPr>
          <a:xfrm flipV="1">
            <a:off x="2682580" y="2233595"/>
            <a:ext cx="3109509" cy="15576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779396-7B4E-8F18-16DD-33AD56BC9453}"/>
              </a:ext>
            </a:extLst>
          </p:cNvPr>
          <p:cNvCxnSpPr>
            <a:cxnSpLocks/>
          </p:cNvCxnSpPr>
          <p:nvPr/>
        </p:nvCxnSpPr>
        <p:spPr>
          <a:xfrm flipV="1">
            <a:off x="2996343" y="2424095"/>
            <a:ext cx="2750922" cy="3272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Functions in C 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407F8C0-F09C-4247-E210-34A2A5ED0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038029"/>
              </p:ext>
            </p:extLst>
          </p:nvPr>
        </p:nvGraphicFramePr>
        <p:xfrm>
          <a:off x="668866" y="2014348"/>
          <a:ext cx="517071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714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9614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8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3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a, b;</a:t>
                      </a:r>
                      <a:endParaRPr lang="en-US" sz="1800" b="0" i="0" u="none" strike="noStrike" noProof="0">
                        <a:solidFill>
                          <a:srgbClr val="008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void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add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{</a:t>
                      </a:r>
                      <a:r>
                        <a:rPr lang="en-US" sz="18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a + b);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br>
                        <a:rPr lang="en-US" sz="3200"/>
                      </a:br>
                      <a:endParaRPr lang="en-US" sz="3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{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a =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b =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15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add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</a:t>
                      </a:r>
                      <a:r>
                        <a:rPr lang="en-US" sz="18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326D151-AA21-6DD3-B7F7-A3DB92ED1237}"/>
              </a:ext>
            </a:extLst>
          </p:cNvPr>
          <p:cNvSpPr txBox="1"/>
          <p:nvPr/>
        </p:nvSpPr>
        <p:spPr>
          <a:xfrm>
            <a:off x="5940973" y="3796074"/>
            <a:ext cx="6113719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They are accessible to any function within the same file 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Or accessible across multiple files by using </a:t>
            </a:r>
            <a:r>
              <a:rPr lang="en-US" sz="2400" b="1">
                <a:latin typeface="Consolas"/>
                <a:ea typeface="+mn-lt"/>
                <a:cs typeface="+mn-lt"/>
              </a:rPr>
              <a:t>extern </a:t>
            </a:r>
            <a:r>
              <a:rPr lang="en-US" sz="2400">
                <a:ea typeface="+mn-lt"/>
                <a:cs typeface="+mn-lt"/>
              </a:rPr>
              <a:t>keyword</a:t>
            </a:r>
            <a:endParaRPr lang="en-US" sz="2400" err="1">
              <a:ea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35655D-7C36-4358-3B0D-D0ACF658B0E0}"/>
              </a:ext>
            </a:extLst>
          </p:cNvPr>
          <p:cNvSpPr txBox="1"/>
          <p:nvPr/>
        </p:nvSpPr>
        <p:spPr>
          <a:xfrm>
            <a:off x="5940972" y="1799829"/>
            <a:ext cx="5968042" cy="1396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a typeface="+mn-lt"/>
                <a:cs typeface="+mn-lt"/>
              </a:rPr>
              <a:t>Global variables</a:t>
            </a:r>
            <a:endParaRPr lang="en-US"/>
          </a:p>
          <a:p>
            <a:r>
              <a:rPr lang="en-US" sz="2800">
                <a:ea typeface="+mn-lt"/>
                <a:cs typeface="+mn-lt"/>
              </a:rPr>
              <a:t>The variables that are declared </a:t>
            </a:r>
            <a:r>
              <a:rPr lang="en-US" sz="2800" b="1">
                <a:ea typeface="+mn-lt"/>
                <a:cs typeface="+mn-lt"/>
              </a:rPr>
              <a:t>outside of all functions</a:t>
            </a:r>
            <a:r>
              <a:rPr lang="en-US">
                <a:ea typeface="Calibri"/>
                <a:cs typeface="Calibri"/>
              </a:rPr>
              <a:t> 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83F4DB-AB53-8D5F-56EC-A61C9D92DDE4}"/>
              </a:ext>
            </a:extLst>
          </p:cNvPr>
          <p:cNvSpPr/>
          <p:nvPr/>
        </p:nvSpPr>
        <p:spPr>
          <a:xfrm>
            <a:off x="664379" y="2322076"/>
            <a:ext cx="1605687" cy="3451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1BFDCA-FE8A-0257-EDF1-F22515290113}"/>
              </a:ext>
            </a:extLst>
          </p:cNvPr>
          <p:cNvCxnSpPr>
            <a:cxnSpLocks/>
          </p:cNvCxnSpPr>
          <p:nvPr/>
        </p:nvCxnSpPr>
        <p:spPr>
          <a:xfrm>
            <a:off x="2279170" y="2457746"/>
            <a:ext cx="3647389" cy="1120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F20997-4C36-D4BA-45AD-C6B5499FED08}"/>
              </a:ext>
            </a:extLst>
          </p:cNvPr>
          <p:cNvSpPr/>
          <p:nvPr/>
        </p:nvSpPr>
        <p:spPr>
          <a:xfrm>
            <a:off x="2612764" y="3430307"/>
            <a:ext cx="810071" cy="322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326C66-DD18-36F1-7943-23660D4DBA90}"/>
              </a:ext>
            </a:extLst>
          </p:cNvPr>
          <p:cNvSpPr/>
          <p:nvPr/>
        </p:nvSpPr>
        <p:spPr>
          <a:xfrm>
            <a:off x="833902" y="5024702"/>
            <a:ext cx="1269512" cy="5580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A74D1B-5227-7A3E-7999-417BC9C127F4}"/>
              </a:ext>
            </a:extLst>
          </p:cNvPr>
          <p:cNvCxnSpPr>
            <a:cxnSpLocks/>
          </p:cNvCxnSpPr>
          <p:nvPr/>
        </p:nvCxnSpPr>
        <p:spPr>
          <a:xfrm>
            <a:off x="3444581" y="3768834"/>
            <a:ext cx="2470773" cy="5042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5005CA-2406-28A9-16B4-C2F4768B2684}"/>
              </a:ext>
            </a:extLst>
          </p:cNvPr>
          <p:cNvCxnSpPr>
            <a:cxnSpLocks/>
          </p:cNvCxnSpPr>
          <p:nvPr/>
        </p:nvCxnSpPr>
        <p:spPr>
          <a:xfrm flipV="1">
            <a:off x="2126598" y="4485975"/>
            <a:ext cx="3784445" cy="8330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0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5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Static Variable 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 </a:t>
            </a:r>
            <a:r>
              <a:rPr lang="en-US" b="1" dirty="0">
                <a:latin typeface="Consolas"/>
                <a:ea typeface="+mn-lt"/>
                <a:cs typeface="Calibri" panose="020F0502020204030204"/>
              </a:rPr>
              <a:t>static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variable declared inside a function retains (keeps) its value between function call. </a:t>
            </a:r>
            <a:endParaRPr lang="en-US" dirty="0">
              <a:latin typeface="Consolas"/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It is not destroyed on function exit. </a:t>
            </a: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You cannot reach it from outside of the function (scope limited to the function) 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EE3E70-09AF-1B3A-A73A-0084B4254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35842"/>
              </p:ext>
            </p:extLst>
          </p:nvPr>
        </p:nvGraphicFramePr>
        <p:xfrm>
          <a:off x="2804583" y="4349750"/>
          <a:ext cx="577424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247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32285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void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74531F"/>
                          </a:solidFill>
                          <a:latin typeface="Consolas"/>
                        </a:rPr>
                        <a:t>countCalls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8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static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counter = 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r>
                        <a:rPr lang="en-US" sz="1800" b="0" i="0" u="none" strike="noStrike" noProof="0" dirty="0">
                          <a:solidFill>
                            <a:srgbClr val="008000"/>
                          </a:solidFill>
                          <a:latin typeface="Consolas"/>
                        </a:rPr>
                        <a:t>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counter++;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 dirty="0">
                          <a:solidFill>
                            <a:srgbClr val="A31515"/>
                          </a:solidFill>
                          <a:latin typeface="Consolas"/>
                        </a:rPr>
                        <a:t>Called </a:t>
                      </a:r>
                      <a:r>
                        <a:rPr lang="en-US" sz="18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800" b="0" i="0" u="none" strike="noStrike" noProof="0" dirty="0">
                          <a:solidFill>
                            <a:srgbClr val="A31515"/>
                          </a:solidFill>
                          <a:latin typeface="Consolas"/>
                        </a:rPr>
                        <a:t> times</a:t>
                      </a:r>
                      <a:r>
                        <a:rPr lang="en-US" sz="1800" b="0" i="0" u="none" strike="noStrike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8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counter);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476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Functions Pass By Address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407F8C0-F09C-4247-E210-34A2A5ED0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201694"/>
              </p:ext>
            </p:extLst>
          </p:nvPr>
        </p:nvGraphicFramePr>
        <p:xfrm>
          <a:off x="668866" y="1801436"/>
          <a:ext cx="6261833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833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9614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Function to double the values of an array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void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doubleArray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808080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[]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size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&lt; size;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++)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err="1">
                          <a:solidFill>
                            <a:srgbClr val="1F377F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 *=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 // Double each element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numbers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[]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{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4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  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    /* Calculate size of the array*/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size = </a:t>
                      </a:r>
                      <a:r>
                        <a:rPr lang="en-US" sz="1600" b="0" i="0" u="none" strike="noStrike" noProof="0" err="1">
                          <a:solidFill>
                            <a:srgbClr val="0000FF"/>
                          </a:solidFill>
                          <a:latin typeface="Consolas"/>
                        </a:rPr>
                        <a:t>sizeof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(numbers) / </a:t>
                      </a:r>
                      <a:r>
                        <a:rPr lang="en-US" sz="1600" b="0" i="0" u="none" strike="noStrike" noProof="0" err="1">
                          <a:solidFill>
                            <a:srgbClr val="0000FF"/>
                          </a:solidFill>
                          <a:latin typeface="Consolas"/>
                        </a:rPr>
                        <a:t>sizeof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numbers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]);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doubleArray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(numbers, size);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Doubled array: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&lt; size;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++)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numbers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2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835655D-7C36-4358-3B0D-D0ACF658B0E0}"/>
              </a:ext>
            </a:extLst>
          </p:cNvPr>
          <p:cNvSpPr txBox="1"/>
          <p:nvPr/>
        </p:nvSpPr>
        <p:spPr>
          <a:xfrm>
            <a:off x="7274470" y="4567680"/>
            <a:ext cx="3390691" cy="52322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a typeface="+mn-lt"/>
                <a:cs typeface="+mn-lt"/>
              </a:rPr>
              <a:t>Output</a:t>
            </a:r>
            <a:r>
              <a:rPr lang="en-US">
                <a:ea typeface="Calibri"/>
                <a:cs typeface="Calibri"/>
              </a:rPr>
              <a:t> 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8351DF-2BD8-D15C-C145-8F3725439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753057"/>
              </p:ext>
            </p:extLst>
          </p:nvPr>
        </p:nvGraphicFramePr>
        <p:xfrm>
          <a:off x="7279911" y="5082135"/>
          <a:ext cx="4071900" cy="574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00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Doubled array: 2 4 6 8 10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E36D27-4C24-5B0F-C28D-19A5ED5BB794}"/>
              </a:ext>
            </a:extLst>
          </p:cNvPr>
          <p:cNvSpPr txBox="1"/>
          <p:nvPr/>
        </p:nvSpPr>
        <p:spPr>
          <a:xfrm>
            <a:off x="7083970" y="2651474"/>
            <a:ext cx="4769014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a typeface="+mn-lt"/>
                <a:cs typeface="+mn-lt"/>
              </a:rPr>
              <a:t>Does</a:t>
            </a:r>
            <a:r>
              <a:rPr lang="en-US" sz="2800" b="1">
                <a:solidFill>
                  <a:srgbClr val="FF0000"/>
                </a:solidFill>
                <a:ea typeface="Calibri"/>
                <a:cs typeface="Calibri"/>
              </a:rPr>
              <a:t> anyone notice what happened ? 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Functions Pass By Address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407F8C0-F09C-4247-E210-34A2A5ED0C6B}"/>
              </a:ext>
            </a:extLst>
          </p:cNvPr>
          <p:cNvGraphicFramePr>
            <a:graphicFrameLocks/>
          </p:cNvGraphicFramePr>
          <p:nvPr/>
        </p:nvGraphicFramePr>
        <p:xfrm>
          <a:off x="668866" y="1801436"/>
          <a:ext cx="6261833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833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9614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Function to double the values of an array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void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doubleArray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808080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[]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size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&lt; size;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++)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err="1">
                          <a:solidFill>
                            <a:srgbClr val="1F377F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 *=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 // Double each element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numbers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[]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{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4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  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    /* Calculate size of the array*/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size = </a:t>
                      </a:r>
                      <a:r>
                        <a:rPr lang="en-US" sz="1600" b="0" i="0" u="none" strike="noStrike" noProof="0" err="1">
                          <a:solidFill>
                            <a:srgbClr val="0000FF"/>
                          </a:solidFill>
                          <a:latin typeface="Consolas"/>
                        </a:rPr>
                        <a:t>sizeof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(numbers) / </a:t>
                      </a:r>
                      <a:r>
                        <a:rPr lang="en-US" sz="1600" b="0" i="0" u="none" strike="noStrike" noProof="0" err="1">
                          <a:solidFill>
                            <a:srgbClr val="0000FF"/>
                          </a:solidFill>
                          <a:latin typeface="Consolas"/>
                        </a:rPr>
                        <a:t>sizeof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numbers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]);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doubleArray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(numbers, size);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Doubled array: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&lt; size;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++)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numbers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2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835655D-7C36-4358-3B0D-D0ACF658B0E0}"/>
              </a:ext>
            </a:extLst>
          </p:cNvPr>
          <p:cNvSpPr txBox="1"/>
          <p:nvPr/>
        </p:nvSpPr>
        <p:spPr>
          <a:xfrm>
            <a:off x="7274470" y="4567680"/>
            <a:ext cx="3390691" cy="52322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a typeface="+mn-lt"/>
                <a:cs typeface="+mn-lt"/>
              </a:rPr>
              <a:t>Output</a:t>
            </a:r>
            <a:r>
              <a:rPr lang="en-US">
                <a:ea typeface="Calibri"/>
                <a:cs typeface="Calibri"/>
              </a:rPr>
              <a:t> 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8351DF-2BD8-D15C-C145-8F3725439DA7}"/>
              </a:ext>
            </a:extLst>
          </p:cNvPr>
          <p:cNvGraphicFramePr>
            <a:graphicFrameLocks/>
          </p:cNvGraphicFramePr>
          <p:nvPr/>
        </p:nvGraphicFramePr>
        <p:xfrm>
          <a:off x="7279911" y="5082135"/>
          <a:ext cx="4071900" cy="574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00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Doubled array: 2 4 6 8 10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E36D27-4C24-5B0F-C28D-19A5ED5BB794}"/>
              </a:ext>
            </a:extLst>
          </p:cNvPr>
          <p:cNvSpPr txBox="1"/>
          <p:nvPr/>
        </p:nvSpPr>
        <p:spPr>
          <a:xfrm>
            <a:off x="7083970" y="2651474"/>
            <a:ext cx="4769014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a typeface="+mn-lt"/>
                <a:cs typeface="+mn-lt"/>
              </a:rPr>
              <a:t>The</a:t>
            </a:r>
            <a:r>
              <a:rPr lang="en-US" sz="2800" b="1">
                <a:solidFill>
                  <a:srgbClr val="FF0000"/>
                </a:solidFill>
                <a:ea typeface="Calibri"/>
                <a:cs typeface="Calibri"/>
              </a:rPr>
              <a:t> array  passed and returned without using return in the function 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E1AAA1FB-4D2C-C71D-2E72-6E2B5EFD1F3A}"/>
              </a:ext>
            </a:extLst>
          </p:cNvPr>
          <p:cNvSpPr/>
          <p:nvPr/>
        </p:nvSpPr>
        <p:spPr>
          <a:xfrm>
            <a:off x="4688778" y="4460317"/>
            <a:ext cx="877018" cy="363918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471FF938-8205-6D2E-60A3-5D4213A3BB7B}"/>
              </a:ext>
            </a:extLst>
          </p:cNvPr>
          <p:cNvSpPr/>
          <p:nvPr/>
        </p:nvSpPr>
        <p:spPr>
          <a:xfrm>
            <a:off x="5002542" y="3664699"/>
            <a:ext cx="877018" cy="363918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9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Functions Pass By Address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407F8C0-F09C-4247-E210-34A2A5ED0C6B}"/>
              </a:ext>
            </a:extLst>
          </p:cNvPr>
          <p:cNvGraphicFramePr>
            <a:graphicFrameLocks/>
          </p:cNvGraphicFramePr>
          <p:nvPr/>
        </p:nvGraphicFramePr>
        <p:xfrm>
          <a:off x="668866" y="1801436"/>
          <a:ext cx="6261833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833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9614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// Function to double the values of an array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void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doubleArray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808080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[]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size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&lt; size;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++)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err="1">
                          <a:solidFill>
                            <a:srgbClr val="1F377F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 *=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  // Double each element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numbers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[]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{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4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};  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8000"/>
                          </a:solidFill>
                          <a:latin typeface="Consolas"/>
                        </a:rPr>
                        <a:t>    /* Calculate size of the array*/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size = </a:t>
                      </a:r>
                      <a:r>
                        <a:rPr lang="en-US" sz="1600" b="0" i="0" u="none" strike="noStrike" noProof="0" err="1">
                          <a:solidFill>
                            <a:srgbClr val="0000FF"/>
                          </a:solidFill>
                          <a:latin typeface="Consolas"/>
                        </a:rPr>
                        <a:t>sizeof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(numbers) / </a:t>
                      </a:r>
                      <a:r>
                        <a:rPr lang="en-US" sz="1600" b="0" i="0" u="none" strike="noStrike" noProof="0" err="1">
                          <a:solidFill>
                            <a:srgbClr val="0000FF"/>
                          </a:solidFill>
                          <a:latin typeface="Consolas"/>
                        </a:rPr>
                        <a:t>sizeof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numbers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]);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doubleArray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(numbers, size);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Doubled array: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(</a:t>
                      </a:r>
                      <a:r>
                        <a:rPr lang="en-US" sz="16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&lt; size;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++)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numbers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]);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2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835655D-7C36-4358-3B0D-D0ACF658B0E0}"/>
              </a:ext>
            </a:extLst>
          </p:cNvPr>
          <p:cNvSpPr txBox="1"/>
          <p:nvPr/>
        </p:nvSpPr>
        <p:spPr>
          <a:xfrm>
            <a:off x="7274470" y="4567680"/>
            <a:ext cx="3390691" cy="52322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a typeface="+mn-lt"/>
                <a:cs typeface="+mn-lt"/>
              </a:rPr>
              <a:t>Output</a:t>
            </a:r>
            <a:r>
              <a:rPr lang="en-US">
                <a:ea typeface="Calibri"/>
                <a:cs typeface="Calibri"/>
              </a:rPr>
              <a:t> 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8351DF-2BD8-D15C-C145-8F3725439DA7}"/>
              </a:ext>
            </a:extLst>
          </p:cNvPr>
          <p:cNvGraphicFramePr>
            <a:graphicFrameLocks/>
          </p:cNvGraphicFramePr>
          <p:nvPr/>
        </p:nvGraphicFramePr>
        <p:xfrm>
          <a:off x="7279911" y="5082135"/>
          <a:ext cx="4071900" cy="574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00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Doubled array: 2 4 6 8 10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11CCE8-16EE-C566-8A26-659B0D8E9BF6}"/>
              </a:ext>
            </a:extLst>
          </p:cNvPr>
          <p:cNvSpPr txBox="1"/>
          <p:nvPr/>
        </p:nvSpPr>
        <p:spPr>
          <a:xfrm>
            <a:off x="7162414" y="1801427"/>
            <a:ext cx="4612131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In C, when passing an array to a function, you are actually passing an </a:t>
            </a:r>
            <a:r>
              <a:rPr lang="en-US" sz="2400" b="1">
                <a:ea typeface="+mn-lt"/>
                <a:cs typeface="+mn-lt"/>
              </a:rPr>
              <a:t>address (pointer) </a:t>
            </a:r>
            <a:r>
              <a:rPr lang="en-US" sz="2400">
                <a:ea typeface="+mn-lt"/>
                <a:cs typeface="+mn-lt"/>
              </a:rPr>
              <a:t>to the first element of the array. 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This allows the function to access and modify the contents of the array directly.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59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b="1">
                <a:ea typeface="+mj-lt"/>
                <a:cs typeface="+mj-lt"/>
              </a:rPr>
              <a:t>Pointers in C</a:t>
            </a:r>
            <a:endParaRPr lang="en-US" sz="5400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05" y="2612059"/>
            <a:ext cx="4535580" cy="35967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Pointer is a </a:t>
            </a:r>
            <a:r>
              <a:rPr lang="en-US" b="1">
                <a:ea typeface="+mn-lt"/>
                <a:cs typeface="+mn-lt"/>
              </a:rPr>
              <a:t>special variable</a:t>
            </a:r>
            <a:r>
              <a:rPr lang="en-US">
                <a:ea typeface="+mn-lt"/>
                <a:cs typeface="+mn-lt"/>
              </a:rPr>
              <a:t> that is capable of storing an address 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It points to a memory location where the first byte is stored (</a:t>
            </a:r>
            <a:r>
              <a:rPr lang="en-US" b="1">
                <a:ea typeface="Calibri" panose="020F0502020204030204"/>
                <a:cs typeface="Calibri" panose="020F0502020204030204"/>
              </a:rPr>
              <a:t>base address</a:t>
            </a:r>
            <a:r>
              <a:rPr lang="en-US">
                <a:ea typeface="Calibri" panose="020F0502020204030204"/>
                <a:cs typeface="Calibri" panose="020F0502020204030204"/>
              </a:rPr>
              <a:t>) </a:t>
            </a: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A0710131-C2BA-E52F-D9C7-408C0935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96" y="276225"/>
            <a:ext cx="4000500" cy="63055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B0D05D3-BC64-4561-097B-5CC875C5CD1E}"/>
              </a:ext>
            </a:extLst>
          </p:cNvPr>
          <p:cNvSpPr/>
          <p:nvPr/>
        </p:nvSpPr>
        <p:spPr>
          <a:xfrm>
            <a:off x="10244666" y="2614083"/>
            <a:ext cx="486833" cy="219075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A78CB-56EE-4E0E-2E73-7FE9B21C6834}"/>
              </a:ext>
            </a:extLst>
          </p:cNvPr>
          <p:cNvSpPr txBox="1"/>
          <p:nvPr/>
        </p:nvSpPr>
        <p:spPr>
          <a:xfrm>
            <a:off x="10858500" y="3425742"/>
            <a:ext cx="11527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X: Integer variable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D65739-BC45-7882-2C35-FBE5C2F40C02}"/>
              </a:ext>
            </a:extLst>
          </p:cNvPr>
          <p:cNvCxnSpPr/>
          <p:nvPr/>
        </p:nvCxnSpPr>
        <p:spPr>
          <a:xfrm flipV="1">
            <a:off x="5556982" y="2866537"/>
            <a:ext cx="875323" cy="39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9501FE-0DA9-A30B-35DC-842513E149D0}"/>
              </a:ext>
            </a:extLst>
          </p:cNvPr>
          <p:cNvSpPr txBox="1"/>
          <p:nvPr/>
        </p:nvSpPr>
        <p:spPr>
          <a:xfrm>
            <a:off x="5175249" y="2476500"/>
            <a:ext cx="6871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err="1">
                <a:solidFill>
                  <a:srgbClr val="FF0000"/>
                </a:solidFill>
                <a:cs typeface="Calibri"/>
              </a:rPr>
              <a:t>Ptr</a:t>
            </a:r>
            <a:endParaRPr lang="en-US" sz="2400" b="1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75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Pointers in C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Syntax to </a:t>
            </a:r>
            <a:r>
              <a:rPr lang="en-US" b="1">
                <a:ea typeface="+mn-lt"/>
                <a:cs typeface="+mn-lt"/>
              </a:rPr>
              <a:t>declare </a:t>
            </a:r>
            <a:r>
              <a:rPr lang="en-US">
                <a:ea typeface="+mn-lt"/>
                <a:cs typeface="+mn-lt"/>
              </a:rPr>
              <a:t>pointer variables: </a:t>
            </a:r>
          </a:p>
          <a:p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8CED6F7-14C6-C8F3-F49C-4ECA3FB1E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208929"/>
              </p:ext>
            </p:extLst>
          </p:nvPr>
        </p:nvGraphicFramePr>
        <p:xfrm>
          <a:off x="1281604" y="2561673"/>
          <a:ext cx="4516413" cy="574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6413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err="1">
                          <a:solidFill>
                            <a:schemeClr val="tx1"/>
                          </a:solidFill>
                          <a:latin typeface="Consolas"/>
                        </a:rPr>
                        <a:t>data_type</a:t>
                      </a:r>
                      <a:r>
                        <a:rPr lang="en-US" sz="2400" b="1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 *</a:t>
                      </a:r>
                      <a:r>
                        <a:rPr lang="en-US" sz="2400" b="1" i="0" u="none" strike="noStrike" noProof="0" err="1">
                          <a:solidFill>
                            <a:schemeClr val="tx1"/>
                          </a:solidFill>
                          <a:latin typeface="Consolas"/>
                        </a:rPr>
                        <a:t>pointer_name</a:t>
                      </a:r>
                      <a:r>
                        <a:rPr lang="en-US" sz="2400" b="1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;  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5FF3279-4B56-7479-6BA3-058396FA6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515284"/>
              </p:ext>
            </p:extLst>
          </p:nvPr>
        </p:nvGraphicFramePr>
        <p:xfrm>
          <a:off x="1281603" y="4388519"/>
          <a:ext cx="445558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583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char *ptr1;</a:t>
                      </a:r>
                      <a:endParaRPr lang="en-US" sz="1800" b="0" i="0" u="none" strike="noStrike" noProof="0" err="1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int *ptr2;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float *ptr3;</a:t>
                      </a:r>
                      <a:endParaRPr lang="en-US" err="1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9F1C0D-AEF3-F4A9-9FE9-908A4A6402A5}"/>
              </a:ext>
            </a:extLst>
          </p:cNvPr>
          <p:cNvSpPr/>
          <p:nvPr/>
        </p:nvSpPr>
        <p:spPr>
          <a:xfrm>
            <a:off x="1143000" y="2557095"/>
            <a:ext cx="1735666" cy="5869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209BE-AACE-DC16-21AA-77090814CE9C}"/>
              </a:ext>
            </a:extLst>
          </p:cNvPr>
          <p:cNvSpPr txBox="1"/>
          <p:nvPr/>
        </p:nvSpPr>
        <p:spPr>
          <a:xfrm>
            <a:off x="1896858" y="3587749"/>
            <a:ext cx="788458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cs typeface="Calibri"/>
              </a:rPr>
              <a:t>It refers to the type of the value that the pointer will point to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7B137E-180A-D8E3-9C73-7929DEFE6651}"/>
              </a:ext>
            </a:extLst>
          </p:cNvPr>
          <p:cNvCxnSpPr/>
          <p:nvPr/>
        </p:nvCxnSpPr>
        <p:spPr>
          <a:xfrm flipH="1" flipV="1">
            <a:off x="1977537" y="3140077"/>
            <a:ext cx="218831" cy="4337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150B4C-BE12-0C2E-1D79-14068581B4A4}"/>
              </a:ext>
            </a:extLst>
          </p:cNvPr>
          <p:cNvCxnSpPr>
            <a:cxnSpLocks/>
          </p:cNvCxnSpPr>
          <p:nvPr/>
        </p:nvCxnSpPr>
        <p:spPr>
          <a:xfrm>
            <a:off x="2880214" y="4560519"/>
            <a:ext cx="3630245" cy="58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C02897-CB61-A86D-169F-2E75A159CE71}"/>
              </a:ext>
            </a:extLst>
          </p:cNvPr>
          <p:cNvCxnSpPr>
            <a:cxnSpLocks/>
          </p:cNvCxnSpPr>
          <p:nvPr/>
        </p:nvCxnSpPr>
        <p:spPr>
          <a:xfrm>
            <a:off x="2880214" y="5117365"/>
            <a:ext cx="3630245" cy="58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10A09D-CC7F-EF70-FC81-1E6E90C29D42}"/>
              </a:ext>
            </a:extLst>
          </p:cNvPr>
          <p:cNvCxnSpPr>
            <a:cxnSpLocks/>
          </p:cNvCxnSpPr>
          <p:nvPr/>
        </p:nvCxnSpPr>
        <p:spPr>
          <a:xfrm>
            <a:off x="2880214" y="5674211"/>
            <a:ext cx="3630245" cy="58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4AB005-DE57-4D5A-22CA-51352A987FFE}"/>
              </a:ext>
            </a:extLst>
          </p:cNvPr>
          <p:cNvSpPr txBox="1"/>
          <p:nvPr/>
        </p:nvSpPr>
        <p:spPr>
          <a:xfrm>
            <a:off x="6507934" y="4388826"/>
            <a:ext cx="300973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Point to character value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10F9C7-0519-1CCD-E11E-7AE5894120E8}"/>
              </a:ext>
            </a:extLst>
          </p:cNvPr>
          <p:cNvSpPr txBox="1"/>
          <p:nvPr/>
        </p:nvSpPr>
        <p:spPr>
          <a:xfrm>
            <a:off x="6507934" y="4916364"/>
            <a:ext cx="300973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Point to integer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18DD3-F947-2304-7E88-64C65A99500B}"/>
              </a:ext>
            </a:extLst>
          </p:cNvPr>
          <p:cNvSpPr txBox="1"/>
          <p:nvPr/>
        </p:nvSpPr>
        <p:spPr>
          <a:xfrm>
            <a:off x="6507934" y="5453671"/>
            <a:ext cx="300973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Point to float value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96A4AF-E34D-E28C-615A-263F22F12385}"/>
              </a:ext>
            </a:extLst>
          </p:cNvPr>
          <p:cNvSpPr/>
          <p:nvPr/>
        </p:nvSpPr>
        <p:spPr>
          <a:xfrm>
            <a:off x="2093057" y="5532315"/>
            <a:ext cx="189767" cy="1883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2A3D4-0810-1B06-813F-F1D9A1976EA1}"/>
              </a:ext>
            </a:extLst>
          </p:cNvPr>
          <p:cNvSpPr txBox="1"/>
          <p:nvPr/>
        </p:nvSpPr>
        <p:spPr>
          <a:xfrm>
            <a:off x="2487896" y="6183921"/>
            <a:ext cx="739042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* (asterisk) symbol tells the compiler that ptr3 is a pointer to a float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5FD304-B3DD-8F4E-C156-6BE2A471A5E5}"/>
              </a:ext>
            </a:extLst>
          </p:cNvPr>
          <p:cNvCxnSpPr>
            <a:cxnSpLocks/>
          </p:cNvCxnSpPr>
          <p:nvPr/>
        </p:nvCxnSpPr>
        <p:spPr>
          <a:xfrm flipH="1" flipV="1">
            <a:off x="2182690" y="5709385"/>
            <a:ext cx="287215" cy="5900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5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Include statements </a:t>
            </a:r>
            <a:endParaRPr lang="en-US" sz="4200">
              <a:ea typeface="+mj-lt"/>
              <a:cs typeface="+mj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29214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Here are some examples of the standard header files in C language: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Consolas"/>
                <a:ea typeface="+mn-lt"/>
                <a:cs typeface="+mn-lt"/>
              </a:rPr>
              <a:t>#include &lt;</a:t>
            </a:r>
            <a:r>
              <a:rPr lang="en-US" err="1">
                <a:latin typeface="Consolas"/>
                <a:ea typeface="+mn-lt"/>
                <a:cs typeface="+mn-lt"/>
              </a:rPr>
              <a:t>stdio.h</a:t>
            </a:r>
            <a:r>
              <a:rPr lang="en-US">
                <a:latin typeface="Consolas"/>
                <a:ea typeface="+mn-lt"/>
                <a:cs typeface="+mn-lt"/>
              </a:rPr>
              <a:t>&gt; </a:t>
            </a:r>
            <a:endParaRPr lang="en-US">
              <a:latin typeface="Consolas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Consolas"/>
                <a:ea typeface="+mn-lt"/>
                <a:cs typeface="+mn-lt"/>
              </a:rPr>
              <a:t>#include &lt;</a:t>
            </a:r>
            <a:r>
              <a:rPr lang="en-US" err="1">
                <a:latin typeface="Consolas"/>
                <a:ea typeface="+mn-lt"/>
                <a:cs typeface="+mn-lt"/>
              </a:rPr>
              <a:t>stdint.h</a:t>
            </a:r>
            <a:r>
              <a:rPr lang="en-US">
                <a:latin typeface="Consolas"/>
                <a:ea typeface="+mn-lt"/>
                <a:cs typeface="+mn-lt"/>
              </a:rPr>
              <a:t>&gt;</a:t>
            </a:r>
            <a:endParaRPr lang="en-US">
              <a:latin typeface="Consolas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Consolas"/>
                <a:ea typeface="+mn-lt"/>
                <a:cs typeface="+mn-lt"/>
              </a:rPr>
              <a:t>#include &lt;</a:t>
            </a:r>
            <a:r>
              <a:rPr lang="en-US" err="1">
                <a:latin typeface="Consolas"/>
                <a:ea typeface="+mn-lt"/>
                <a:cs typeface="+mn-lt"/>
              </a:rPr>
              <a:t>stdbool.h</a:t>
            </a:r>
            <a:r>
              <a:rPr lang="en-US">
                <a:latin typeface="Consolas"/>
                <a:ea typeface="+mn-lt"/>
                <a:cs typeface="+mn-lt"/>
              </a:rPr>
              <a:t>&gt;</a:t>
            </a:r>
            <a:endParaRPr lang="en-US">
              <a:latin typeface="Consolas"/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Consolas"/>
                <a:ea typeface="+mn-lt"/>
                <a:cs typeface="+mn-lt"/>
              </a:rPr>
              <a:t>#include &lt;</a:t>
            </a:r>
            <a:r>
              <a:rPr lang="en-US" err="1">
                <a:latin typeface="Consolas"/>
                <a:ea typeface="+mn-lt"/>
                <a:cs typeface="+mn-lt"/>
              </a:rPr>
              <a:t>stdlib.h</a:t>
            </a:r>
            <a:r>
              <a:rPr lang="en-US">
                <a:latin typeface="Consolas"/>
                <a:ea typeface="+mn-lt"/>
                <a:cs typeface="+mn-lt"/>
              </a:rPr>
              <a:t>&gt;</a:t>
            </a:r>
            <a:endParaRPr lang="en-US">
              <a:latin typeface="Consolas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Consolas"/>
                <a:ea typeface="+mn-lt"/>
                <a:cs typeface="+mn-lt"/>
              </a:rPr>
              <a:t>#include &lt;</a:t>
            </a:r>
            <a:r>
              <a:rPr lang="en-US" err="1">
                <a:latin typeface="Consolas"/>
                <a:ea typeface="+mn-lt"/>
                <a:cs typeface="+mn-lt"/>
              </a:rPr>
              <a:t>string.h</a:t>
            </a:r>
            <a:r>
              <a:rPr lang="en-US">
                <a:latin typeface="Consolas"/>
                <a:ea typeface="+mn-lt"/>
                <a:cs typeface="+mn-lt"/>
              </a:rPr>
              <a:t>&gt; </a:t>
            </a:r>
            <a:endParaRPr lang="en-US">
              <a:latin typeface="Consolas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Consolas"/>
                <a:ea typeface="+mn-lt"/>
                <a:cs typeface="+mn-lt"/>
              </a:rPr>
              <a:t>#include &lt;</a:t>
            </a:r>
            <a:r>
              <a:rPr lang="en-US" err="1">
                <a:latin typeface="Consolas"/>
                <a:ea typeface="+mn-lt"/>
                <a:cs typeface="+mn-lt"/>
              </a:rPr>
              <a:t>math.h</a:t>
            </a:r>
            <a:r>
              <a:rPr lang="en-US">
                <a:latin typeface="Consolas"/>
                <a:ea typeface="+mn-lt"/>
                <a:cs typeface="+mn-lt"/>
              </a:rPr>
              <a:t>&gt; </a:t>
            </a:r>
            <a:endParaRPr lang="en-US">
              <a:latin typeface="Consolas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A82A5-8BF6-421D-3291-C6204A4BB472}"/>
              </a:ext>
            </a:extLst>
          </p:cNvPr>
          <p:cNvSpPr txBox="1"/>
          <p:nvPr/>
        </p:nvSpPr>
        <p:spPr>
          <a:xfrm>
            <a:off x="843110" y="4841308"/>
            <a:ext cx="1038746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a typeface="+mn-lt"/>
                <a:cs typeface="+mn-lt"/>
              </a:rPr>
              <a:t>You need to include the appropriate library for the functions you intend to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D3E9F-713F-2937-AFAE-A910F61AB996}"/>
              </a:ext>
            </a:extLst>
          </p:cNvPr>
          <p:cNvSpPr txBox="1"/>
          <p:nvPr/>
        </p:nvSpPr>
        <p:spPr>
          <a:xfrm>
            <a:off x="843109" y="5554927"/>
            <a:ext cx="10387469" cy="461665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 panose="020F0502020204030204"/>
              </a:rPr>
              <a:t>For example: you need to include math header if you need to use </a:t>
            </a:r>
            <a:r>
              <a:rPr lang="en-US" sz="2400" b="1">
                <a:latin typeface="Consolas"/>
                <a:cs typeface="Calibri" panose="020F0502020204030204"/>
              </a:rPr>
              <a:t>sqrt</a:t>
            </a:r>
            <a:r>
              <a:rPr lang="en-US" sz="2400">
                <a:cs typeface="Calibri" panose="020F0502020204030204"/>
              </a:rPr>
              <a:t> or </a:t>
            </a:r>
            <a:r>
              <a:rPr lang="en-US" sz="2400" b="1">
                <a:latin typeface="Consolas"/>
                <a:cs typeface="Calibri" panose="020F0502020204030204"/>
              </a:rPr>
              <a:t>sin  </a:t>
            </a:r>
            <a:endParaRPr lang="en-US" b="1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28580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Pointers in C </a:t>
            </a:r>
            <a:endParaRPr lang="en-US" sz="4200">
              <a:ea typeface="+mj-lt"/>
              <a:cs typeface="+mj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22004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Declaring a point variable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is not enough</a:t>
            </a:r>
            <a:r>
              <a:rPr lang="en-US">
                <a:ea typeface="+mn-lt"/>
                <a:cs typeface="+mn-lt"/>
              </a:rPr>
              <a:t> </a:t>
            </a:r>
          </a:p>
          <a:p>
            <a:r>
              <a:rPr lang="en-US">
                <a:cs typeface="Calibri" panose="020F0502020204030204"/>
              </a:rPr>
              <a:t>You must </a:t>
            </a:r>
            <a:r>
              <a:rPr lang="en-US" b="1">
                <a:cs typeface="Calibri" panose="020F0502020204030204"/>
              </a:rPr>
              <a:t>initialize the pointer</a:t>
            </a:r>
            <a:r>
              <a:rPr lang="en-US">
                <a:cs typeface="Calibri" panose="020F0502020204030204"/>
              </a:rPr>
              <a:t> before use.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Uninitialized pointers can lead to undefined behavior 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One way to initialize a pointer is to assign address of a variable 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6DC842-B32B-837B-A180-71E8A7EB7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855070"/>
              </p:ext>
            </p:extLst>
          </p:nvPr>
        </p:nvGraphicFramePr>
        <p:xfrm>
          <a:off x="949449" y="4134519"/>
          <a:ext cx="344589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895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int x= 54;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 ​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5EBBBEF-48D6-5F82-37EA-C422727378B7}"/>
              </a:ext>
            </a:extLst>
          </p:cNvPr>
          <p:cNvSpPr txBox="1"/>
          <p:nvPr/>
        </p:nvSpPr>
        <p:spPr>
          <a:xfrm>
            <a:off x="956163" y="4614740"/>
            <a:ext cx="148589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olas"/>
              </a:rPr>
              <a:t>int *</a:t>
            </a:r>
            <a:r>
              <a:rPr lang="en-US" err="1">
                <a:latin typeface="Consolas"/>
              </a:rPr>
              <a:t>ptr</a:t>
            </a:r>
            <a:r>
              <a:rPr lang="en-US">
                <a:latin typeface="Consolas"/>
              </a:rPr>
              <a:t>;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8009B-F659-367D-7B65-7813D6CAA36B}"/>
              </a:ext>
            </a:extLst>
          </p:cNvPr>
          <p:cNvSpPr txBox="1"/>
          <p:nvPr/>
        </p:nvSpPr>
        <p:spPr>
          <a:xfrm>
            <a:off x="956163" y="5152048"/>
            <a:ext cx="148589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Consolas"/>
              </a:rPr>
              <a:t>ptr</a:t>
            </a:r>
            <a:r>
              <a:rPr lang="en-US">
                <a:latin typeface="Consolas"/>
              </a:rPr>
              <a:t> = &amp;x;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68B4D-C0E0-82C4-33CC-400AF426C1F5}"/>
              </a:ext>
            </a:extLst>
          </p:cNvPr>
          <p:cNvSpPr/>
          <p:nvPr/>
        </p:nvSpPr>
        <p:spPr>
          <a:xfrm>
            <a:off x="5849571" y="4515338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54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F30B83-C575-D5F8-C298-6F5A497F522F}"/>
              </a:ext>
            </a:extLst>
          </p:cNvPr>
          <p:cNvSpPr/>
          <p:nvPr/>
        </p:nvSpPr>
        <p:spPr>
          <a:xfrm>
            <a:off x="9024571" y="5795106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26266-241F-8459-C3CA-E4902DF011B1}"/>
              </a:ext>
            </a:extLst>
          </p:cNvPr>
          <p:cNvSpPr txBox="1"/>
          <p:nvPr/>
        </p:nvSpPr>
        <p:spPr>
          <a:xfrm>
            <a:off x="6220558" y="4080119"/>
            <a:ext cx="7439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cs typeface="Calibri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B952E-B289-DD0C-204D-59B25C06D33C}"/>
              </a:ext>
            </a:extLst>
          </p:cNvPr>
          <p:cNvSpPr txBox="1"/>
          <p:nvPr/>
        </p:nvSpPr>
        <p:spPr>
          <a:xfrm>
            <a:off x="9219712" y="5301272"/>
            <a:ext cx="7439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err="1">
                <a:cs typeface="Calibri"/>
              </a:rPr>
              <a:t>ptr</a:t>
            </a:r>
            <a:endParaRPr lang="en-US" sz="2400" b="1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03178-CBD5-404B-D830-0FF5D87C7A27}"/>
              </a:ext>
            </a:extLst>
          </p:cNvPr>
          <p:cNvSpPr txBox="1"/>
          <p:nvPr/>
        </p:nvSpPr>
        <p:spPr>
          <a:xfrm>
            <a:off x="5927479" y="5105887"/>
            <a:ext cx="15547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6AFC7-B148-2705-F9FC-39DB4D8F8429}"/>
              </a:ext>
            </a:extLst>
          </p:cNvPr>
          <p:cNvSpPr txBox="1"/>
          <p:nvPr/>
        </p:nvSpPr>
        <p:spPr>
          <a:xfrm>
            <a:off x="9024325" y="6366117"/>
            <a:ext cx="15547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1967F7-E74B-19D1-7E47-B56228BDB2E7}"/>
              </a:ext>
            </a:extLst>
          </p:cNvPr>
          <p:cNvSpPr txBox="1"/>
          <p:nvPr/>
        </p:nvSpPr>
        <p:spPr>
          <a:xfrm>
            <a:off x="1676399" y="5934074"/>
            <a:ext cx="220027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Address of operator 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A5045D-1CCE-5B9C-4062-28FE40C2B4C7}"/>
              </a:ext>
            </a:extLst>
          </p:cNvPr>
          <p:cNvCxnSpPr/>
          <p:nvPr/>
        </p:nvCxnSpPr>
        <p:spPr>
          <a:xfrm flipH="1" flipV="1">
            <a:off x="1889614" y="5445615"/>
            <a:ext cx="218831" cy="4337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F7B0A71-1209-C3C6-921B-0DD0784EB8A5}"/>
              </a:ext>
            </a:extLst>
          </p:cNvPr>
          <p:cNvSpPr txBox="1"/>
          <p:nvPr/>
        </p:nvSpPr>
        <p:spPr>
          <a:xfrm>
            <a:off x="9058031" y="5894021"/>
            <a:ext cx="93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0x2002</a:t>
            </a:r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3303970-8362-111C-9C7F-FAE186DB460F}"/>
              </a:ext>
            </a:extLst>
          </p:cNvPr>
          <p:cNvCxnSpPr/>
          <p:nvPr/>
        </p:nvCxnSpPr>
        <p:spPr>
          <a:xfrm flipH="1" flipV="1">
            <a:off x="6852382" y="5259998"/>
            <a:ext cx="2153138" cy="90267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8" grpId="0" animBg="1"/>
      <p:bldP spid="2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Pointers in C </a:t>
            </a:r>
            <a:endParaRPr lang="en-US" sz="4200">
              <a:ea typeface="+mj-lt"/>
              <a:cs typeface="+mj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1790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You can </a:t>
            </a:r>
            <a:r>
              <a:rPr lang="en-US" b="1">
                <a:ea typeface="+mn-lt"/>
                <a:cs typeface="+mn-lt"/>
              </a:rPr>
              <a:t>access the value</a:t>
            </a:r>
            <a:r>
              <a:rPr lang="en-US">
                <a:ea typeface="+mn-lt"/>
                <a:cs typeface="+mn-lt"/>
              </a:rPr>
              <a:t> stored at the memory location pointed to by a pointer </a:t>
            </a:r>
          </a:p>
          <a:p>
            <a:r>
              <a:rPr lang="en-US">
                <a:ea typeface="+mn-lt"/>
                <a:cs typeface="+mn-lt"/>
              </a:rPr>
              <a:t>This is called "</a:t>
            </a:r>
            <a:r>
              <a:rPr lang="en-US" b="1">
                <a:ea typeface="+mn-lt"/>
                <a:cs typeface="+mn-lt"/>
              </a:rPr>
              <a:t>dereferencing </a:t>
            </a:r>
            <a:r>
              <a:rPr lang="en-US">
                <a:ea typeface="+mn-lt"/>
                <a:cs typeface="+mn-lt"/>
              </a:rPr>
              <a:t>"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6DC842-B32B-837B-A180-71E8A7EB7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266466"/>
              </p:ext>
            </p:extLst>
          </p:nvPr>
        </p:nvGraphicFramePr>
        <p:xfrm>
          <a:off x="949449" y="4134519"/>
          <a:ext cx="344589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895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int x= 54;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 ​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5EBBBEF-48D6-5F82-37EA-C422727378B7}"/>
              </a:ext>
            </a:extLst>
          </p:cNvPr>
          <p:cNvSpPr txBox="1"/>
          <p:nvPr/>
        </p:nvSpPr>
        <p:spPr>
          <a:xfrm>
            <a:off x="956163" y="4614740"/>
            <a:ext cx="148589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olas"/>
              </a:rPr>
              <a:t>int *</a:t>
            </a:r>
            <a:r>
              <a:rPr lang="en-US" err="1">
                <a:latin typeface="Consolas"/>
              </a:rPr>
              <a:t>ptr</a:t>
            </a:r>
            <a:r>
              <a:rPr lang="en-US">
                <a:latin typeface="Consolas"/>
              </a:rPr>
              <a:t>;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8009B-F659-367D-7B65-7813D6CAA36B}"/>
              </a:ext>
            </a:extLst>
          </p:cNvPr>
          <p:cNvSpPr txBox="1"/>
          <p:nvPr/>
        </p:nvSpPr>
        <p:spPr>
          <a:xfrm>
            <a:off x="956163" y="5152048"/>
            <a:ext cx="148589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Consolas"/>
              </a:rPr>
              <a:t>ptr</a:t>
            </a:r>
            <a:r>
              <a:rPr lang="en-US">
                <a:latin typeface="Consolas"/>
              </a:rPr>
              <a:t> = &amp;x;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68B4D-C0E0-82C4-33CC-400AF426C1F5}"/>
              </a:ext>
            </a:extLst>
          </p:cNvPr>
          <p:cNvSpPr/>
          <p:nvPr/>
        </p:nvSpPr>
        <p:spPr>
          <a:xfrm>
            <a:off x="5849571" y="4515338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54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F30B83-C575-D5F8-C298-6F5A497F522F}"/>
              </a:ext>
            </a:extLst>
          </p:cNvPr>
          <p:cNvSpPr/>
          <p:nvPr/>
        </p:nvSpPr>
        <p:spPr>
          <a:xfrm>
            <a:off x="9024571" y="5795106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26266-241F-8459-C3CA-E4902DF011B1}"/>
              </a:ext>
            </a:extLst>
          </p:cNvPr>
          <p:cNvSpPr txBox="1"/>
          <p:nvPr/>
        </p:nvSpPr>
        <p:spPr>
          <a:xfrm>
            <a:off x="6220558" y="4080119"/>
            <a:ext cx="7439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cs typeface="Calibri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B952E-B289-DD0C-204D-59B25C06D33C}"/>
              </a:ext>
            </a:extLst>
          </p:cNvPr>
          <p:cNvSpPr txBox="1"/>
          <p:nvPr/>
        </p:nvSpPr>
        <p:spPr>
          <a:xfrm>
            <a:off x="9219712" y="5301272"/>
            <a:ext cx="7439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err="1">
                <a:cs typeface="Calibri"/>
              </a:rPr>
              <a:t>ptr</a:t>
            </a:r>
            <a:endParaRPr lang="en-US" sz="2400" b="1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03178-CBD5-404B-D830-0FF5D87C7A27}"/>
              </a:ext>
            </a:extLst>
          </p:cNvPr>
          <p:cNvSpPr txBox="1"/>
          <p:nvPr/>
        </p:nvSpPr>
        <p:spPr>
          <a:xfrm>
            <a:off x="5927479" y="5105887"/>
            <a:ext cx="15547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6AFC7-B148-2705-F9FC-39DB4D8F8429}"/>
              </a:ext>
            </a:extLst>
          </p:cNvPr>
          <p:cNvSpPr txBox="1"/>
          <p:nvPr/>
        </p:nvSpPr>
        <p:spPr>
          <a:xfrm>
            <a:off x="9024325" y="6366117"/>
            <a:ext cx="15547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1967F7-E74B-19D1-7E47-B56228BDB2E7}"/>
              </a:ext>
            </a:extLst>
          </p:cNvPr>
          <p:cNvSpPr txBox="1"/>
          <p:nvPr/>
        </p:nvSpPr>
        <p:spPr>
          <a:xfrm>
            <a:off x="2878014" y="6383458"/>
            <a:ext cx="220027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Dereference operator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7B0A71-1209-C3C6-921B-0DD0784EB8A5}"/>
              </a:ext>
            </a:extLst>
          </p:cNvPr>
          <p:cNvSpPr txBox="1"/>
          <p:nvPr/>
        </p:nvSpPr>
        <p:spPr>
          <a:xfrm>
            <a:off x="9058031" y="5894021"/>
            <a:ext cx="93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0x2002</a:t>
            </a:r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3303970-8362-111C-9C7F-FAE186DB460F}"/>
              </a:ext>
            </a:extLst>
          </p:cNvPr>
          <p:cNvCxnSpPr/>
          <p:nvPr/>
        </p:nvCxnSpPr>
        <p:spPr>
          <a:xfrm flipH="1" flipV="1">
            <a:off x="6852382" y="5259998"/>
            <a:ext cx="2153138" cy="90267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BD9394-80B8-8D61-2590-2FE742DD06EF}"/>
              </a:ext>
            </a:extLst>
          </p:cNvPr>
          <p:cNvSpPr txBox="1"/>
          <p:nvPr/>
        </p:nvSpPr>
        <p:spPr>
          <a:xfrm>
            <a:off x="956163" y="5718663"/>
            <a:ext cx="302943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Consolas"/>
              </a:rPr>
              <a:t>printf</a:t>
            </a:r>
            <a:r>
              <a:rPr lang="en-US">
                <a:latin typeface="Consolas"/>
              </a:rPr>
              <a:t>("%d", *</a:t>
            </a:r>
            <a:r>
              <a:rPr lang="en-US" err="1">
                <a:latin typeface="Consolas"/>
              </a:rPr>
              <a:t>ptr</a:t>
            </a:r>
            <a:r>
              <a:rPr lang="en-US">
                <a:latin typeface="Consolas"/>
              </a:rPr>
              <a:t>);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A5045D-1CCE-5B9C-4062-28FE40C2B4C7}"/>
              </a:ext>
            </a:extLst>
          </p:cNvPr>
          <p:cNvCxnSpPr/>
          <p:nvPr/>
        </p:nvCxnSpPr>
        <p:spPr>
          <a:xfrm flipH="1" flipV="1">
            <a:off x="2739538" y="5924307"/>
            <a:ext cx="218831" cy="4337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92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Pointers in C </a:t>
            </a:r>
            <a:endParaRPr lang="en-US" sz="4200">
              <a:ea typeface="+mj-lt"/>
              <a:cs typeface="+mj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6DC842-B32B-837B-A180-71E8A7EB7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449392"/>
              </p:ext>
            </p:extLst>
          </p:nvPr>
        </p:nvGraphicFramePr>
        <p:xfrm>
          <a:off x="2004526" y="2503058"/>
          <a:ext cx="344589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895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int x= 54;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 ​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int *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ptr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ptr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= &amp;x;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91967F7-E74B-19D1-7E47-B56228BDB2E7}"/>
              </a:ext>
            </a:extLst>
          </p:cNvPr>
          <p:cNvSpPr txBox="1"/>
          <p:nvPr/>
        </p:nvSpPr>
        <p:spPr>
          <a:xfrm>
            <a:off x="6329811" y="2316202"/>
            <a:ext cx="412644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You can also change the data of a variable pointed by a pointer </a:t>
            </a:r>
            <a:endParaRPr lang="en-US" sz="1400">
              <a:solidFill>
                <a:srgbClr val="273239"/>
              </a:solidFill>
              <a:latin typeface="Nunito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EB8DF9-47C4-7444-AFA8-F2ADB3200774}"/>
              </a:ext>
            </a:extLst>
          </p:cNvPr>
          <p:cNvGrpSpPr/>
          <p:nvPr/>
        </p:nvGrpSpPr>
        <p:grpSpPr>
          <a:xfrm>
            <a:off x="6836263" y="3083657"/>
            <a:ext cx="4827219" cy="2822877"/>
            <a:chOff x="5566263" y="2194657"/>
            <a:chExt cx="4827219" cy="28228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E68B4D-C0E0-82C4-33CC-400AF426C1F5}"/>
                </a:ext>
              </a:extLst>
            </p:cNvPr>
            <p:cNvSpPr/>
            <p:nvPr/>
          </p:nvSpPr>
          <p:spPr>
            <a:xfrm>
              <a:off x="5566263" y="2629876"/>
              <a:ext cx="998170" cy="5636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cs typeface="Calibri"/>
                </a:rPr>
                <a:t>54</a:t>
              </a: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F30B83-C575-D5F8-C298-6F5A497F522F}"/>
                </a:ext>
              </a:extLst>
            </p:cNvPr>
            <p:cNvSpPr/>
            <p:nvPr/>
          </p:nvSpPr>
          <p:spPr>
            <a:xfrm>
              <a:off x="8829186" y="3978029"/>
              <a:ext cx="998170" cy="5636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F26266-241F-8459-C3CA-E4902DF011B1}"/>
                </a:ext>
              </a:extLst>
            </p:cNvPr>
            <p:cNvSpPr txBox="1"/>
            <p:nvPr/>
          </p:nvSpPr>
          <p:spPr>
            <a:xfrm>
              <a:off x="5937250" y="2194657"/>
              <a:ext cx="743926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>
                  <a:cs typeface="Calibri"/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EB952E-B289-DD0C-204D-59B25C06D33C}"/>
                </a:ext>
              </a:extLst>
            </p:cNvPr>
            <p:cNvSpPr txBox="1"/>
            <p:nvPr/>
          </p:nvSpPr>
          <p:spPr>
            <a:xfrm>
              <a:off x="8887557" y="3376734"/>
              <a:ext cx="743926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 err="1">
                  <a:cs typeface="Calibri"/>
                </a:rPr>
                <a:t>ptr</a:t>
              </a:r>
              <a:endParaRPr lang="en-US" sz="2400" b="1">
                <a:cs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F03178-CBD5-404B-D830-0FF5D87C7A27}"/>
                </a:ext>
              </a:extLst>
            </p:cNvPr>
            <p:cNvSpPr txBox="1"/>
            <p:nvPr/>
          </p:nvSpPr>
          <p:spPr>
            <a:xfrm>
              <a:off x="5644171" y="3220425"/>
              <a:ext cx="15547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cs typeface="Calibri"/>
                </a:rPr>
                <a:t>0x2002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06AFC7-B148-2705-F9FC-39DB4D8F8429}"/>
                </a:ext>
              </a:extLst>
            </p:cNvPr>
            <p:cNvSpPr txBox="1"/>
            <p:nvPr/>
          </p:nvSpPr>
          <p:spPr>
            <a:xfrm>
              <a:off x="8838710" y="4617424"/>
              <a:ext cx="15547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cs typeface="Calibri"/>
                </a:rPr>
                <a:t>0x2026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7B0A71-1209-C3C6-921B-0DD0784EB8A5}"/>
                </a:ext>
              </a:extLst>
            </p:cNvPr>
            <p:cNvSpPr txBox="1"/>
            <p:nvPr/>
          </p:nvSpPr>
          <p:spPr>
            <a:xfrm>
              <a:off x="8862646" y="4076944"/>
              <a:ext cx="93784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cs typeface="Calibri"/>
                </a:rPr>
                <a:t>0x2002</a:t>
              </a:r>
              <a:endParaRPr lang="en-US"/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F3303970-8362-111C-9C7F-FAE186DB460F}"/>
                </a:ext>
              </a:extLst>
            </p:cNvPr>
            <p:cNvCxnSpPr/>
            <p:nvPr/>
          </p:nvCxnSpPr>
          <p:spPr>
            <a:xfrm flipH="1" flipV="1">
              <a:off x="6559305" y="3364767"/>
              <a:ext cx="2153138" cy="902677"/>
            </a:xfrm>
            <a:prstGeom prst="bent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01E43D1-77DA-8870-E899-F1DA67ED33EC}"/>
              </a:ext>
            </a:extLst>
          </p:cNvPr>
          <p:cNvSpPr txBox="1"/>
          <p:nvPr/>
        </p:nvSpPr>
        <p:spPr>
          <a:xfrm>
            <a:off x="2011240" y="3755047"/>
            <a:ext cx="302943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Consolas"/>
              </a:rPr>
              <a:t>printf</a:t>
            </a:r>
            <a:r>
              <a:rPr lang="en-US">
                <a:latin typeface="Consolas"/>
              </a:rPr>
              <a:t>("%d", *</a:t>
            </a:r>
            <a:r>
              <a:rPr lang="en-US" err="1">
                <a:latin typeface="Consolas"/>
              </a:rPr>
              <a:t>ptr</a:t>
            </a:r>
            <a:r>
              <a:rPr lang="en-US">
                <a:latin typeface="Consolas"/>
              </a:rPr>
              <a:t>);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9FAF6D-6744-13BD-F974-F7FC2B94C06B}"/>
              </a:ext>
            </a:extLst>
          </p:cNvPr>
          <p:cNvSpPr txBox="1"/>
          <p:nvPr/>
        </p:nvSpPr>
        <p:spPr>
          <a:xfrm>
            <a:off x="2021010" y="3383817"/>
            <a:ext cx="148589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olas"/>
              </a:rPr>
              <a:t>*</a:t>
            </a:r>
            <a:r>
              <a:rPr lang="en-US" err="1">
                <a:latin typeface="Consolas"/>
              </a:rPr>
              <a:t>ptr</a:t>
            </a:r>
            <a:r>
              <a:rPr lang="en-US">
                <a:latin typeface="Consolas"/>
              </a:rPr>
              <a:t> = 8;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FDD051-9B6C-5132-553B-C3150A46C0F1}"/>
              </a:ext>
            </a:extLst>
          </p:cNvPr>
          <p:cNvSpPr txBox="1"/>
          <p:nvPr/>
        </p:nvSpPr>
        <p:spPr>
          <a:xfrm>
            <a:off x="7147734" y="3628241"/>
            <a:ext cx="48023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cs typeface="Calibri"/>
              </a:rPr>
              <a:t>8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296FA9-B0B4-F9CC-7F99-EF994A79B988}"/>
              </a:ext>
            </a:extLst>
          </p:cNvPr>
          <p:cNvSpPr/>
          <p:nvPr/>
        </p:nvSpPr>
        <p:spPr>
          <a:xfrm>
            <a:off x="2071890" y="3426231"/>
            <a:ext cx="189767" cy="1883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A125A-45EB-A45D-53E9-83452E23EB5C}"/>
              </a:ext>
            </a:extLst>
          </p:cNvPr>
          <p:cNvSpPr txBox="1"/>
          <p:nvPr/>
        </p:nvSpPr>
        <p:spPr>
          <a:xfrm>
            <a:off x="1440145" y="5347837"/>
            <a:ext cx="695650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In this context, * (asterisk) symbol is acting as a </a:t>
            </a:r>
            <a:r>
              <a:rPr lang="en-US" sz="2000" b="1" dirty="0">
                <a:cs typeface="Calibri"/>
              </a:rPr>
              <a:t>dereference operator.</a:t>
            </a:r>
            <a:endParaRPr lang="en-US" sz="2000" dirty="0"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F8096D-1126-59D7-CE1F-31FE9F0890C8}"/>
              </a:ext>
            </a:extLst>
          </p:cNvPr>
          <p:cNvCxnSpPr>
            <a:cxnSpLocks/>
          </p:cNvCxnSpPr>
          <p:nvPr/>
        </p:nvCxnSpPr>
        <p:spPr>
          <a:xfrm flipH="1" flipV="1">
            <a:off x="2172108" y="3635052"/>
            <a:ext cx="318964" cy="16907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6" grpId="0" animBg="1"/>
      <p:bldP spid="4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Pointers in C </a:t>
            </a:r>
            <a:endParaRPr lang="en-US" sz="4200">
              <a:ea typeface="+mj-lt"/>
              <a:cs typeface="+mj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200" dirty="0">
                <a:ea typeface="+mn-lt"/>
                <a:cs typeface="+mn-lt"/>
              </a:rPr>
              <a:t>⚠️ </a:t>
            </a:r>
            <a:r>
              <a:rPr lang="en-US" sz="4200" b="1" dirty="0">
                <a:ea typeface="+mn-lt"/>
                <a:cs typeface="+mn-lt"/>
              </a:rPr>
              <a:t>Cautions</a:t>
            </a:r>
            <a:r>
              <a:rPr lang="en-US" sz="4200" dirty="0">
                <a:ea typeface="+mn-lt"/>
                <a:cs typeface="+mn-lt"/>
              </a:rPr>
              <a:t>:</a:t>
            </a:r>
            <a:r>
              <a:rPr lang="en-US" sz="4200" b="1" dirty="0">
                <a:latin typeface="Calibri Light"/>
                <a:ea typeface="Calibri Light"/>
                <a:cs typeface="Calibri Light"/>
              </a:rPr>
              <a:t> </a:t>
            </a:r>
            <a:endParaRPr lang="en-US" sz="4200" dirty="0">
              <a:latin typeface="Calibri Light"/>
              <a:ea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Directly assigning memory addresses without initialization is dangerous in most high-level programming </a:t>
            </a:r>
            <a:endParaRPr lang="en-US" dirty="0"/>
          </a:p>
          <a:p>
            <a:pPr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In embedded systems, uninitialized pointers can be used to access and manipulate registers directly </a:t>
            </a:r>
          </a:p>
          <a:p>
            <a:endParaRPr lang="en-US"/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D1CDCD-A04B-9E25-32F7-1C4A745D6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160705"/>
              </p:ext>
            </p:extLst>
          </p:nvPr>
        </p:nvGraphicFramePr>
        <p:xfrm>
          <a:off x="3925809" y="3523942"/>
          <a:ext cx="375708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083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int *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Consolas"/>
                        </a:rPr>
                        <a:t>ptr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;     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*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Consolas"/>
                        </a:rPr>
                        <a:t>ptr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 = 10;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("Value: %d\n", *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Consolas"/>
                        </a:rPr>
                        <a:t>ptr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);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6765565-9856-E74C-B667-9AB3EF48E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563933"/>
              </p:ext>
            </p:extLst>
          </p:nvPr>
        </p:nvGraphicFramePr>
        <p:xfrm>
          <a:off x="2942373" y="5678057"/>
          <a:ext cx="557193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93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  *(uint32_t *)(RCC_AHB1ENR) |= (1 &lt;&lt; 3);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  *(uint32_t *)(GPIOD_MODER)  &amp;= ~(1 &lt;&lt; 31);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  *(uint32_t *)(GPIOD_MODER)  |=  (1 &lt;&lt; 30);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828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Pointers in C </a:t>
            </a:r>
            <a:endParaRPr lang="en-US" sz="4200">
              <a:ea typeface="+mj-lt"/>
              <a:cs typeface="+mj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076E4A-FA9D-6D9C-74A3-71957E69C9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642779"/>
              </p:ext>
            </p:extLst>
          </p:nvPr>
        </p:nvGraphicFramePr>
        <p:xfrm>
          <a:off x="1135064" y="1995058"/>
          <a:ext cx="3445895" cy="1635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895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63570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int x= 15;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 ​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int *ptr1= &amp;x;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Int *ptr2=NULL;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 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3C849C-C87E-BD23-AC33-28F693F82701}"/>
              </a:ext>
            </a:extLst>
          </p:cNvPr>
          <p:cNvSpPr txBox="1"/>
          <p:nvPr/>
        </p:nvSpPr>
        <p:spPr>
          <a:xfrm>
            <a:off x="1161317" y="2866048"/>
            <a:ext cx="267774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olas"/>
              </a:rPr>
              <a:t>ptr2 = ptr1;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919B8-EAE1-6A85-CF47-595329C6FE40}"/>
              </a:ext>
            </a:extLst>
          </p:cNvPr>
          <p:cNvSpPr/>
          <p:nvPr/>
        </p:nvSpPr>
        <p:spPr>
          <a:xfrm>
            <a:off x="1492494" y="4192952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C80EE-9EDB-A379-B57B-B0AC4104DFCB}"/>
              </a:ext>
            </a:extLst>
          </p:cNvPr>
          <p:cNvSpPr/>
          <p:nvPr/>
        </p:nvSpPr>
        <p:spPr>
          <a:xfrm>
            <a:off x="1492494" y="5462952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F7C54-1F58-1A87-3077-40D58C06A25F}"/>
              </a:ext>
            </a:extLst>
          </p:cNvPr>
          <p:cNvSpPr/>
          <p:nvPr/>
        </p:nvSpPr>
        <p:spPr>
          <a:xfrm>
            <a:off x="3299801" y="4759566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C37D0-E032-065A-D7E2-A43423FDF02D}"/>
              </a:ext>
            </a:extLst>
          </p:cNvPr>
          <p:cNvSpPr txBox="1"/>
          <p:nvPr/>
        </p:nvSpPr>
        <p:spPr>
          <a:xfrm>
            <a:off x="3553558" y="4304811"/>
            <a:ext cx="7439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cs typeface="Calibri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D34A00-D2C0-8A8B-557D-CED8CE19C866}"/>
              </a:ext>
            </a:extLst>
          </p:cNvPr>
          <p:cNvSpPr txBox="1"/>
          <p:nvPr/>
        </p:nvSpPr>
        <p:spPr>
          <a:xfrm>
            <a:off x="3299556" y="5330579"/>
            <a:ext cx="997926" cy="4098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3AF3B-178C-0B66-BE4A-1C05B14337C9}"/>
              </a:ext>
            </a:extLst>
          </p:cNvPr>
          <p:cNvSpPr txBox="1"/>
          <p:nvPr/>
        </p:nvSpPr>
        <p:spPr>
          <a:xfrm>
            <a:off x="1492248" y="4275502"/>
            <a:ext cx="997926" cy="4098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06277-0A3D-C628-B789-7BC52B6E2058}"/>
              </a:ext>
            </a:extLst>
          </p:cNvPr>
          <p:cNvSpPr txBox="1"/>
          <p:nvPr/>
        </p:nvSpPr>
        <p:spPr>
          <a:xfrm>
            <a:off x="1677865" y="3738195"/>
            <a:ext cx="7439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cs typeface="Calibri"/>
              </a:rPr>
              <a:t>ptr1</a:t>
            </a:r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352204-D7DB-553C-8236-1C27E0A0BD81}"/>
              </a:ext>
            </a:extLst>
          </p:cNvPr>
          <p:cNvCxnSpPr/>
          <p:nvPr/>
        </p:nvCxnSpPr>
        <p:spPr>
          <a:xfrm>
            <a:off x="2469907" y="4550750"/>
            <a:ext cx="777630" cy="5236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198F73-A7AB-584C-D8BB-1A74EB8CAF3B}"/>
              </a:ext>
            </a:extLst>
          </p:cNvPr>
          <p:cNvSpPr txBox="1"/>
          <p:nvPr/>
        </p:nvSpPr>
        <p:spPr>
          <a:xfrm>
            <a:off x="3553555" y="4842118"/>
            <a:ext cx="4996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A87E82-2E90-6E26-F6C7-53A433627086}"/>
              </a:ext>
            </a:extLst>
          </p:cNvPr>
          <p:cNvSpPr txBox="1"/>
          <p:nvPr/>
        </p:nvSpPr>
        <p:spPr>
          <a:xfrm>
            <a:off x="1677865" y="5008194"/>
            <a:ext cx="7439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cs typeface="Calibri"/>
              </a:rPr>
              <a:t>ptr2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DBAB9B-00D7-50B1-CD55-82C28B312731}"/>
              </a:ext>
            </a:extLst>
          </p:cNvPr>
          <p:cNvSpPr txBox="1"/>
          <p:nvPr/>
        </p:nvSpPr>
        <p:spPr>
          <a:xfrm>
            <a:off x="1492248" y="5535732"/>
            <a:ext cx="997926" cy="4098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0x2000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BF6296-4704-F754-AE93-E3A28600753E}"/>
              </a:ext>
            </a:extLst>
          </p:cNvPr>
          <p:cNvCxnSpPr>
            <a:cxnSpLocks/>
          </p:cNvCxnSpPr>
          <p:nvPr/>
        </p:nvCxnSpPr>
        <p:spPr>
          <a:xfrm flipV="1">
            <a:off x="2469907" y="5181845"/>
            <a:ext cx="777630" cy="590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2CB2C54-DE33-766F-51B7-E2BF074ED2D8}"/>
              </a:ext>
            </a:extLst>
          </p:cNvPr>
          <p:cNvSpPr txBox="1"/>
          <p:nvPr/>
        </p:nvSpPr>
        <p:spPr>
          <a:xfrm>
            <a:off x="1147640" y="3167429"/>
            <a:ext cx="267774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olas"/>
              </a:rPr>
              <a:t>*ptr2 = 20;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2563A5-F111-BDD0-D1D0-98B9D23512F3}"/>
              </a:ext>
            </a:extLst>
          </p:cNvPr>
          <p:cNvSpPr txBox="1"/>
          <p:nvPr/>
        </p:nvSpPr>
        <p:spPr>
          <a:xfrm>
            <a:off x="3588724" y="4838210"/>
            <a:ext cx="499696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  <a:cs typeface="Calibri"/>
              </a:rPr>
              <a:t>20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66D50870-103C-A722-EA05-FF2B1673B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974397"/>
              </p:ext>
            </p:extLst>
          </p:nvPr>
        </p:nvGraphicFramePr>
        <p:xfrm>
          <a:off x="6439756" y="1995058"/>
          <a:ext cx="344589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895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63570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int x= 15;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​</a:t>
                      </a: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int x= 38;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int *ptr1= &amp;x;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Int *ptr2= &amp;y;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onsolas"/>
                        </a:rPr>
                        <a:t> 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89B65D9-6A85-B80F-9EEB-E8168B4BF84A}"/>
              </a:ext>
            </a:extLst>
          </p:cNvPr>
          <p:cNvSpPr/>
          <p:nvPr/>
        </p:nvSpPr>
        <p:spPr>
          <a:xfrm>
            <a:off x="6578355" y="4189043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39A528-2CA0-151D-4B02-1FA8EC2C10BC}"/>
              </a:ext>
            </a:extLst>
          </p:cNvPr>
          <p:cNvSpPr/>
          <p:nvPr/>
        </p:nvSpPr>
        <p:spPr>
          <a:xfrm>
            <a:off x="8883893" y="3974119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DBB0D2-CD86-3073-87EB-593B1E4FB4F9}"/>
              </a:ext>
            </a:extLst>
          </p:cNvPr>
          <p:cNvSpPr/>
          <p:nvPr/>
        </p:nvSpPr>
        <p:spPr>
          <a:xfrm>
            <a:off x="8893662" y="5244119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B1A1A3-B0AE-11A7-B59D-E2F9F329D32D}"/>
              </a:ext>
            </a:extLst>
          </p:cNvPr>
          <p:cNvSpPr/>
          <p:nvPr/>
        </p:nvSpPr>
        <p:spPr>
          <a:xfrm>
            <a:off x="6578354" y="5478580"/>
            <a:ext cx="998170" cy="56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BB392A-CF01-43C7-0CEC-7F233697E7D3}"/>
              </a:ext>
            </a:extLst>
          </p:cNvPr>
          <p:cNvSpPr txBox="1"/>
          <p:nvPr/>
        </p:nvSpPr>
        <p:spPr>
          <a:xfrm>
            <a:off x="8893418" y="4554902"/>
            <a:ext cx="997926" cy="4098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48B7E2-4341-A648-49C8-5F050B889162}"/>
              </a:ext>
            </a:extLst>
          </p:cNvPr>
          <p:cNvSpPr txBox="1"/>
          <p:nvPr/>
        </p:nvSpPr>
        <p:spPr>
          <a:xfrm>
            <a:off x="8903187" y="5854209"/>
            <a:ext cx="997926" cy="4098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75BD5B-A1D8-21EF-9E3B-163197822D85}"/>
              </a:ext>
            </a:extLst>
          </p:cNvPr>
          <p:cNvSpPr txBox="1"/>
          <p:nvPr/>
        </p:nvSpPr>
        <p:spPr>
          <a:xfrm>
            <a:off x="6587879" y="4252055"/>
            <a:ext cx="997926" cy="4098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EB0A6A-1D1B-6659-6607-96F719D37B28}"/>
              </a:ext>
            </a:extLst>
          </p:cNvPr>
          <p:cNvSpPr txBox="1"/>
          <p:nvPr/>
        </p:nvSpPr>
        <p:spPr>
          <a:xfrm>
            <a:off x="6578110" y="5551363"/>
            <a:ext cx="997926" cy="4098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0x2024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229A5B-80C4-9251-2050-F030AFECEBA3}"/>
              </a:ext>
            </a:extLst>
          </p:cNvPr>
          <p:cNvSpPr txBox="1"/>
          <p:nvPr/>
        </p:nvSpPr>
        <p:spPr>
          <a:xfrm>
            <a:off x="6714880" y="3724518"/>
            <a:ext cx="7439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cs typeface="Calibri"/>
              </a:rPr>
              <a:t>ptr1</a:t>
            </a: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ACA5F9-6C9D-8204-2D66-0008235923FB}"/>
              </a:ext>
            </a:extLst>
          </p:cNvPr>
          <p:cNvSpPr txBox="1"/>
          <p:nvPr/>
        </p:nvSpPr>
        <p:spPr>
          <a:xfrm>
            <a:off x="6705110" y="4994518"/>
            <a:ext cx="7439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cs typeface="Calibri"/>
              </a:rPr>
              <a:t>ptr2</a:t>
            </a:r>
            <a:endParaRPr lang="en-US" sz="2400" b="1">
              <a:ea typeface="Calibri"/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38E4E0-DF5F-2286-36E9-1B99EED6A5AA}"/>
              </a:ext>
            </a:extLst>
          </p:cNvPr>
          <p:cNvSpPr txBox="1"/>
          <p:nvPr/>
        </p:nvSpPr>
        <p:spPr>
          <a:xfrm>
            <a:off x="9157186" y="4056670"/>
            <a:ext cx="460619" cy="4098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0AD457-5E66-5072-40F6-35183032B7D9}"/>
              </a:ext>
            </a:extLst>
          </p:cNvPr>
          <p:cNvSpPr txBox="1"/>
          <p:nvPr/>
        </p:nvSpPr>
        <p:spPr>
          <a:xfrm>
            <a:off x="9166955" y="5316900"/>
            <a:ext cx="460619" cy="4098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38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E320B8-2D72-9B5E-4199-D28769F11B66}"/>
              </a:ext>
            </a:extLst>
          </p:cNvPr>
          <p:cNvSpPr txBox="1"/>
          <p:nvPr/>
        </p:nvSpPr>
        <p:spPr>
          <a:xfrm>
            <a:off x="6452332" y="3135679"/>
            <a:ext cx="267774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olas"/>
              </a:rPr>
              <a:t>*ptr2 = *ptr1;</a:t>
            </a: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2587B39-CBAF-F98B-9694-198ACD55A518}"/>
              </a:ext>
            </a:extLst>
          </p:cNvPr>
          <p:cNvCxnSpPr/>
          <p:nvPr/>
        </p:nvCxnSpPr>
        <p:spPr>
          <a:xfrm flipV="1">
            <a:off x="7585078" y="4240092"/>
            <a:ext cx="1285628" cy="2383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F5D79C-4109-FB71-3B0A-D300F145CA0D}"/>
              </a:ext>
            </a:extLst>
          </p:cNvPr>
          <p:cNvCxnSpPr>
            <a:cxnSpLocks/>
          </p:cNvCxnSpPr>
          <p:nvPr/>
        </p:nvCxnSpPr>
        <p:spPr>
          <a:xfrm flipV="1">
            <a:off x="7594847" y="5519861"/>
            <a:ext cx="1285628" cy="2383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3E7E652-FEEF-B674-FEF3-7A82B391EA3F}"/>
              </a:ext>
            </a:extLst>
          </p:cNvPr>
          <p:cNvSpPr txBox="1"/>
          <p:nvPr/>
        </p:nvSpPr>
        <p:spPr>
          <a:xfrm>
            <a:off x="9172816" y="5332531"/>
            <a:ext cx="460619" cy="40987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  <a:cs typeface="Calibri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10858-40E7-47FA-1594-C2551C64305E}"/>
              </a:ext>
            </a:extLst>
          </p:cNvPr>
          <p:cNvSpPr txBox="1"/>
          <p:nvPr/>
        </p:nvSpPr>
        <p:spPr>
          <a:xfrm>
            <a:off x="2191727" y="6179118"/>
            <a:ext cx="559752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Calibri"/>
              </a:rPr>
              <a:t>ptr2=ptr1 is not the same as *ptr2=*ptr1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7262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/>
      <p:bldP spid="18" grpId="0"/>
      <p:bldP spid="19" grpId="0"/>
      <p:bldP spid="20" grpId="0"/>
      <p:bldP spid="23" grpId="0"/>
      <p:bldP spid="24" grpId="0"/>
      <p:bldP spid="25" grpId="0"/>
      <p:bldP spid="28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/>
      <p:bldP spid="41" grpId="0"/>
      <p:bldP spid="43" grpId="0"/>
      <p:bldP spid="48" grpId="0"/>
      <p:bldP spid="49" grpId="0"/>
      <p:bldP spid="50" grpId="0"/>
      <p:bldP spid="52" grpId="0" animBg="1"/>
      <p:bldP spid="57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Functions and Pointers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1" dirty="0">
                <a:ea typeface="+mn-lt"/>
                <a:cs typeface="+mn-lt"/>
              </a:rPr>
              <a:t>Pass By Reference </a:t>
            </a:r>
            <a:endParaRPr lang="en-US" sz="4200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Pointers can be used to </a:t>
            </a:r>
            <a:r>
              <a:rPr lang="en-US" b="1" dirty="0">
                <a:ea typeface="+mn-lt"/>
                <a:cs typeface="+mn-lt"/>
              </a:rPr>
              <a:t>pass data to functions by reference</a:t>
            </a:r>
            <a:r>
              <a:rPr lang="en-US" dirty="0">
                <a:ea typeface="+mn-lt"/>
                <a:cs typeface="+mn-lt"/>
              </a:rPr>
              <a:t>, allowing functions to modify the original data 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04DE51-E215-BE29-9E8D-A24A019EF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894611"/>
              </p:ext>
            </p:extLst>
          </p:nvPr>
        </p:nvGraphicFramePr>
        <p:xfrm>
          <a:off x="1164371" y="3616751"/>
          <a:ext cx="519215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158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63570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rgbClr val="E21F1F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void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updateValue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*</a:t>
                      </a:r>
                      <a:r>
                        <a:rPr lang="en-US" sz="1600" b="0" i="0" u="none" strike="noStrike" noProof="0" err="1">
                          <a:solidFill>
                            <a:srgbClr val="808080"/>
                          </a:solidFill>
                          <a:latin typeface="Consolas"/>
                        </a:rPr>
                        <a:t>ptr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*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ptr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42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  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x =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10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A31515"/>
                          </a:solidFill>
                          <a:latin typeface="Consolas"/>
                        </a:rPr>
                        <a:t>Before: </a:t>
                      </a:r>
                      <a:r>
                        <a:rPr lang="en-US" sz="16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x);  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updateValue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(&amp;x);          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A31515"/>
                          </a:solidFill>
                          <a:latin typeface="Consolas"/>
                        </a:rPr>
                        <a:t>After: </a:t>
                      </a:r>
                      <a:r>
                        <a:rPr lang="en-US" sz="16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x);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176364-0AF4-068C-EA3A-E7A2082B3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89354"/>
              </p:ext>
            </p:extLst>
          </p:nvPr>
        </p:nvGraphicFramePr>
        <p:xfrm>
          <a:off x="7611172" y="5848923"/>
          <a:ext cx="25245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500">
                  <a:extLst>
                    <a:ext uri="{9D8B030D-6E8A-4147-A177-3AD203B41FA5}">
                      <a16:colId xmlns:a16="http://schemas.microsoft.com/office/drawing/2014/main" val="608177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kern="1200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Before: 10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kern="1200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After: 42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564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D0CD7B-AE5B-8E23-D9A6-D02CF5F87C05}"/>
              </a:ext>
            </a:extLst>
          </p:cNvPr>
          <p:cNvSpPr txBox="1"/>
          <p:nvPr/>
        </p:nvSpPr>
        <p:spPr>
          <a:xfrm>
            <a:off x="6483700" y="5933695"/>
            <a:ext cx="11369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a typeface="Calibri"/>
                <a:cs typeface="Calibri"/>
              </a:rPr>
              <a:t>Output </a:t>
            </a:r>
            <a:endParaRPr lang="en-US" sz="24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55EEC7-8F6A-F32D-59B4-4B1FA35DF0A6}"/>
              </a:ext>
            </a:extLst>
          </p:cNvPr>
          <p:cNvSpPr/>
          <p:nvPr/>
        </p:nvSpPr>
        <p:spPr>
          <a:xfrm>
            <a:off x="1611924" y="5614864"/>
            <a:ext cx="1970128" cy="225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194F8-F446-F47A-A834-E6DFCE82F235}"/>
              </a:ext>
            </a:extLst>
          </p:cNvPr>
          <p:cNvSpPr txBox="1"/>
          <p:nvPr/>
        </p:nvSpPr>
        <p:spPr>
          <a:xfrm>
            <a:off x="7055012" y="4955441"/>
            <a:ext cx="3967122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&amp;x gets the address of x in main, which is passed to </a:t>
            </a:r>
            <a:r>
              <a:rPr lang="en-US" sz="2000" err="1">
                <a:cs typeface="Calibri"/>
              </a:rPr>
              <a:t>updateValue</a:t>
            </a:r>
            <a:r>
              <a:rPr lang="en-US" sz="2400" b="1" dirty="0">
                <a:cs typeface="Calibri"/>
              </a:rPr>
              <a:t> 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66813E-EFA0-DEAC-5D04-1115504401D2}"/>
              </a:ext>
            </a:extLst>
          </p:cNvPr>
          <p:cNvCxnSpPr/>
          <p:nvPr/>
        </p:nvCxnSpPr>
        <p:spPr>
          <a:xfrm flipH="1">
            <a:off x="3599229" y="5429980"/>
            <a:ext cx="3413371" cy="3184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9544E4-DC70-75F3-F514-B295F8F0272A}"/>
              </a:ext>
            </a:extLst>
          </p:cNvPr>
          <p:cNvSpPr txBox="1"/>
          <p:nvPr/>
        </p:nvSpPr>
        <p:spPr>
          <a:xfrm>
            <a:off x="7015935" y="3226286"/>
            <a:ext cx="3967122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This function takes a pointer to an integer (int *</a:t>
            </a:r>
            <a:r>
              <a:rPr lang="en-US" sz="2000" dirty="0" err="1">
                <a:cs typeface="Calibri"/>
              </a:rPr>
              <a:t>ptr</a:t>
            </a:r>
            <a:r>
              <a:rPr lang="en-US" sz="2000" dirty="0">
                <a:cs typeface="Calibri"/>
              </a:rPr>
              <a:t>) as a param</a:t>
            </a:r>
            <a:endParaRPr lang="en-US" sz="2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95070F-9728-61C9-3DCA-CD285EB6F32C}"/>
              </a:ext>
            </a:extLst>
          </p:cNvPr>
          <p:cNvCxnSpPr>
            <a:cxnSpLocks/>
          </p:cNvCxnSpPr>
          <p:nvPr/>
        </p:nvCxnSpPr>
        <p:spPr>
          <a:xfrm flipH="1">
            <a:off x="4175612" y="3524980"/>
            <a:ext cx="2827220" cy="758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AADF2F-44B6-9FFE-601A-83860C7E1BEC}"/>
              </a:ext>
            </a:extLst>
          </p:cNvPr>
          <p:cNvSpPr/>
          <p:nvPr/>
        </p:nvSpPr>
        <p:spPr>
          <a:xfrm>
            <a:off x="3048000" y="4149479"/>
            <a:ext cx="1081128" cy="225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A0AF5-FDE6-ED8E-F665-C6AAB925BD54}"/>
              </a:ext>
            </a:extLst>
          </p:cNvPr>
          <p:cNvSpPr txBox="1"/>
          <p:nvPr/>
        </p:nvSpPr>
        <p:spPr>
          <a:xfrm>
            <a:off x="6703319" y="4056670"/>
            <a:ext cx="4826814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+mn-lt"/>
                <a:cs typeface="+mn-lt"/>
              </a:rPr>
              <a:t>changes the value at the address </a:t>
            </a:r>
            <a:r>
              <a:rPr lang="en-US" sz="2000" dirty="0" err="1">
                <a:latin typeface="Consolas"/>
                <a:cs typeface="Calibri"/>
              </a:rPr>
              <a:t>ptr</a:t>
            </a:r>
            <a:r>
              <a:rPr lang="en-US" sz="2000" dirty="0">
                <a:ea typeface="+mn-lt"/>
                <a:cs typeface="+mn-lt"/>
              </a:rPr>
              <a:t> points to, effectively modifying </a:t>
            </a:r>
            <a:r>
              <a:rPr lang="en-US" sz="2000" dirty="0">
                <a:latin typeface="Consolas"/>
                <a:cs typeface="Calibri"/>
              </a:rPr>
              <a:t>x</a:t>
            </a:r>
            <a:r>
              <a:rPr lang="en-US" sz="2000" dirty="0">
                <a:ea typeface="+mn-lt"/>
                <a:cs typeface="+mn-lt"/>
              </a:rPr>
              <a:t> in </a:t>
            </a:r>
            <a:r>
              <a:rPr lang="en-US" sz="2000" dirty="0">
                <a:latin typeface="Consolas"/>
                <a:cs typeface="Calibri"/>
              </a:rPr>
              <a:t>main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7C8C22B-F7D4-2E61-4DE3-5DA01DC1F2D0}"/>
              </a:ext>
            </a:extLst>
          </p:cNvPr>
          <p:cNvSpPr/>
          <p:nvPr/>
        </p:nvSpPr>
        <p:spPr>
          <a:xfrm>
            <a:off x="1709615" y="4413248"/>
            <a:ext cx="1081128" cy="225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E18AD0-3E0B-D3B5-07AE-861F356F0A3E}"/>
              </a:ext>
            </a:extLst>
          </p:cNvPr>
          <p:cNvCxnSpPr>
            <a:cxnSpLocks/>
          </p:cNvCxnSpPr>
          <p:nvPr/>
        </p:nvCxnSpPr>
        <p:spPr>
          <a:xfrm flipH="1">
            <a:off x="2827458" y="4472594"/>
            <a:ext cx="3843221" cy="74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Arrays and Pointers  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The name of an array (e.g., </a:t>
            </a:r>
            <a:r>
              <a:rPr lang="en-US" sz="2400" err="1">
                <a:latin typeface="Consolas"/>
                <a:ea typeface="+mn-lt"/>
                <a:cs typeface="+mn-lt"/>
              </a:rPr>
              <a:t>arr</a:t>
            </a:r>
            <a:r>
              <a:rPr lang="en-US" sz="2400" dirty="0">
                <a:ea typeface="+mn-lt"/>
                <a:cs typeface="+mn-lt"/>
              </a:rPr>
              <a:t>) </a:t>
            </a:r>
            <a:r>
              <a:rPr lang="en-US" sz="2400" b="1" dirty="0">
                <a:ea typeface="+mn-lt"/>
                <a:cs typeface="+mn-lt"/>
              </a:rPr>
              <a:t>acts like a pointer</a:t>
            </a:r>
            <a:r>
              <a:rPr lang="en-US" sz="2400" dirty="0">
                <a:ea typeface="+mn-lt"/>
                <a:cs typeface="+mn-lt"/>
              </a:rPr>
              <a:t> to its first element.</a:t>
            </a: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Elements can be accessed using </a:t>
            </a:r>
            <a:r>
              <a:rPr lang="en-US" sz="2400" b="1" dirty="0">
                <a:ea typeface="+mn-lt"/>
                <a:cs typeface="+mn-lt"/>
              </a:rPr>
              <a:t>pointer arithmetic</a:t>
            </a:r>
            <a:r>
              <a:rPr lang="en-US" sz="2400" dirty="0">
                <a:ea typeface="+mn-lt"/>
                <a:cs typeface="+mn-lt"/>
              </a:rPr>
              <a:t>: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latin typeface="Consolas"/>
                <a:ea typeface="+mn-lt"/>
                <a:cs typeface="+mn-lt"/>
              </a:rPr>
              <a:t>*(</a:t>
            </a:r>
            <a:r>
              <a:rPr lang="en-US" sz="2400" err="1">
                <a:latin typeface="Consolas"/>
                <a:ea typeface="+mn-lt"/>
                <a:cs typeface="Calibri" panose="020F0502020204030204"/>
              </a:rPr>
              <a:t>arr</a:t>
            </a:r>
            <a:r>
              <a:rPr lang="en-US" sz="2400" dirty="0">
                <a:latin typeface="Consolas"/>
                <a:ea typeface="+mn-lt"/>
                <a:cs typeface="Calibri" panose="020F0502020204030204"/>
              </a:rPr>
              <a:t> + </a:t>
            </a:r>
            <a:r>
              <a:rPr lang="en-US" sz="2400" err="1">
                <a:latin typeface="Consolas"/>
                <a:ea typeface="+mn-lt"/>
                <a:cs typeface="Calibri" panose="020F0502020204030204"/>
              </a:rPr>
              <a:t>i</a:t>
            </a:r>
            <a:r>
              <a:rPr lang="en-US" sz="2400" dirty="0">
                <a:latin typeface="Consolas"/>
                <a:ea typeface="+mn-lt"/>
                <a:cs typeface="Calibri" panose="020F0502020204030204"/>
              </a:rPr>
              <a:t>)</a:t>
            </a:r>
            <a:r>
              <a:rPr lang="en-US" sz="2400" dirty="0">
                <a:ea typeface="+mn-lt"/>
                <a:cs typeface="+mn-lt"/>
              </a:rPr>
              <a:t> is equivalent to </a:t>
            </a:r>
            <a:r>
              <a:rPr lang="en-US" sz="2400" err="1">
                <a:latin typeface="Consolas"/>
                <a:cs typeface="Calibri" panose="020F0502020204030204"/>
              </a:rPr>
              <a:t>arr</a:t>
            </a:r>
            <a:r>
              <a:rPr lang="en-US" sz="2400" dirty="0">
                <a:latin typeface="Consolas"/>
                <a:cs typeface="Calibri" panose="020F0502020204030204"/>
              </a:rPr>
              <a:t>[</a:t>
            </a:r>
            <a:r>
              <a:rPr lang="en-US" sz="2400" err="1">
                <a:latin typeface="Consolas"/>
                <a:cs typeface="Calibri" panose="020F0502020204030204"/>
              </a:rPr>
              <a:t>i</a:t>
            </a:r>
            <a:r>
              <a:rPr lang="en-US" sz="2400" dirty="0">
                <a:latin typeface="Consolas"/>
                <a:cs typeface="Calibri" panose="020F0502020204030204"/>
              </a:rPr>
              <a:t>]</a:t>
            </a:r>
            <a:endParaRPr lang="en-US" sz="2400"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662240-0467-BCE3-0715-60B0900CA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360797"/>
              </p:ext>
            </p:extLst>
          </p:nvPr>
        </p:nvGraphicFramePr>
        <p:xfrm>
          <a:off x="2066397" y="2439559"/>
          <a:ext cx="344589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895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45997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 b="1" i="0" u="none" strike="noStrike" noProof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1F377F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*=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10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 dirty="0" err="1">
                          <a:solidFill>
                            <a:srgbClr val="1F377F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]);  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r>
                        <a:rPr lang="en-US" sz="2800" b="1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  </a:t>
                      </a:r>
                      <a:endParaRPr lang="en-US" sz="2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C56EA01-33FF-F86B-8AD1-EF3AD7102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927213"/>
              </p:ext>
            </p:extLst>
          </p:nvPr>
        </p:nvGraphicFramePr>
        <p:xfrm>
          <a:off x="2063750" y="5767916"/>
          <a:ext cx="6070582" cy="69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0582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69815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solidFill>
                            <a:srgbClr val="1F377F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 = {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10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20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30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*(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+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1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));</a:t>
                      </a:r>
                      <a:r>
                        <a:rPr lang="en-US" sz="1600" b="0" i="0" u="none" strike="noStrike" noProof="0" dirty="0">
                          <a:solidFill>
                            <a:srgbClr val="008000"/>
                          </a:solidFill>
                          <a:latin typeface="Consolas"/>
                        </a:rPr>
                        <a:t> // Output: 20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20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Arrays and Pointers  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When you pass an array to a function, you’re actually passing a </a:t>
            </a:r>
            <a:r>
              <a:rPr lang="en-US" sz="2400" b="1" dirty="0">
                <a:ea typeface="+mn-lt"/>
                <a:cs typeface="+mn-lt"/>
              </a:rPr>
              <a:t>pointer</a:t>
            </a:r>
            <a:r>
              <a:rPr lang="en-US" sz="2400" dirty="0">
                <a:ea typeface="+mn-lt"/>
                <a:cs typeface="+mn-lt"/>
              </a:rPr>
              <a:t> to its first element.</a:t>
            </a:r>
            <a:endParaRPr lang="en-US" dirty="0">
              <a:ea typeface="+mn-lt"/>
              <a:cs typeface="+mn-lt"/>
            </a:endParaRPr>
          </a:p>
          <a:p>
            <a:endParaRPr lang="en-US"/>
          </a:p>
          <a:p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662240-0467-BCE3-0715-60B0900CA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559124"/>
              </p:ext>
            </p:extLst>
          </p:nvPr>
        </p:nvGraphicFramePr>
        <p:xfrm>
          <a:off x="2457981" y="3021643"/>
          <a:ext cx="577424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247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45997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noProof="0" dirty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void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printArray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*</a:t>
                      </a:r>
                      <a:r>
                        <a:rPr lang="en-US" sz="1600" b="0" i="0" u="none" strike="noStrike" noProof="0" err="1">
                          <a:solidFill>
                            <a:srgbClr val="808080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808080"/>
                          </a:solidFill>
                          <a:latin typeface="Consolas"/>
                        </a:rPr>
                        <a:t>size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(</a:t>
                      </a: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=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&lt; size;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++)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600" b="0" i="0" u="none" strike="noStrike" noProof="0" dirty="0">
                          <a:solidFill>
                            <a:srgbClr val="A31515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 err="1">
                          <a:solidFill>
                            <a:srgbClr val="1F377F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i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err="1">
                          <a:solidFill>
                            <a:srgbClr val="1F377F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 = {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10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20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30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printArray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arr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);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noProof="0" dirty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072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Struct and Pointers  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Dot Operator (</a:t>
            </a:r>
            <a:r>
              <a:rPr lang="en-US" sz="2400" b="1" dirty="0">
                <a:latin typeface="Consolas"/>
                <a:ea typeface="+mn-lt"/>
                <a:cs typeface="+mn-lt"/>
              </a:rPr>
              <a:t>.</a:t>
            </a:r>
            <a:r>
              <a:rPr lang="en-US" sz="2400" b="1" dirty="0">
                <a:ea typeface="+mn-lt"/>
                <a:cs typeface="+mn-lt"/>
              </a:rPr>
              <a:t>)</a:t>
            </a:r>
            <a:r>
              <a:rPr lang="en-US" sz="2400" dirty="0">
                <a:ea typeface="+mn-lt"/>
                <a:cs typeface="+mn-lt"/>
              </a:rPr>
              <a:t>: Accesses members of a structure </a:t>
            </a:r>
            <a:r>
              <a:rPr lang="en-US" sz="2400" b="1" dirty="0">
                <a:ea typeface="+mn-lt"/>
                <a:cs typeface="+mn-lt"/>
              </a:rPr>
              <a:t>directly</a:t>
            </a:r>
            <a:r>
              <a:rPr lang="en-US" sz="2400" dirty="0">
                <a:ea typeface="+mn-lt"/>
                <a:cs typeface="+mn-lt"/>
              </a:rPr>
              <a:t> using an instance.</a:t>
            </a:r>
            <a:endParaRPr lang="en-US" dirty="0">
              <a:ea typeface="+mn-lt"/>
              <a:cs typeface="+mn-lt"/>
            </a:endParaRPr>
          </a:p>
          <a:p>
            <a:endParaRPr lang="en-US"/>
          </a:p>
          <a:p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  <a:p>
            <a:endParaRPr lang="en-US" sz="2400" b="1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Arrow Operator (</a:t>
            </a:r>
            <a:r>
              <a:rPr lang="en-US" sz="2400" b="1" dirty="0">
                <a:latin typeface="Consolas"/>
                <a:ea typeface="+mn-lt"/>
                <a:cs typeface="Calibri" panose="020F0502020204030204"/>
              </a:rPr>
              <a:t>-&gt;</a:t>
            </a:r>
            <a:r>
              <a:rPr lang="en-US" sz="2400" b="1" dirty="0">
                <a:ea typeface="+mn-lt"/>
                <a:cs typeface="+mn-lt"/>
              </a:rPr>
              <a:t>)</a:t>
            </a:r>
            <a:r>
              <a:rPr lang="en-US" sz="2400" dirty="0">
                <a:ea typeface="+mn-lt"/>
                <a:cs typeface="+mn-lt"/>
              </a:rPr>
              <a:t>: Accesses members of a structure </a:t>
            </a:r>
            <a:r>
              <a:rPr lang="en-US" sz="2400" b="1" dirty="0">
                <a:ea typeface="+mn-lt"/>
                <a:cs typeface="+mn-lt"/>
              </a:rPr>
              <a:t>via a pointer</a:t>
            </a:r>
            <a:r>
              <a:rPr lang="en-US" sz="2400" dirty="0">
                <a:ea typeface="+mn-lt"/>
                <a:cs typeface="+mn-lt"/>
              </a:rPr>
              <a:t> to the instance.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662240-0467-BCE3-0715-60B0900CA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364643"/>
              </p:ext>
            </p:extLst>
          </p:nvPr>
        </p:nvGraphicFramePr>
        <p:xfrm>
          <a:off x="3124731" y="2503059"/>
          <a:ext cx="482173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739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45997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struct Point {</a:t>
                      </a:r>
                      <a:endParaRPr lang="en-US" dirty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    int x;</a:t>
                      </a:r>
                      <a:endParaRPr lang="en-US" dirty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    int y;</a:t>
                      </a:r>
                      <a:endParaRPr lang="en-US" dirty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};</a:t>
                      </a:r>
                      <a:endParaRPr lang="en-US" dirty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struct Point p;</a:t>
                      </a:r>
                      <a:endParaRPr lang="en-US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Consolas"/>
                        </a:rPr>
                        <a:t>p.x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 = 10;   // Directly accesses member x</a:t>
                      </a:r>
                      <a:endParaRPr lang="en-US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2BAF4D5-12DD-6F3B-8C17-8638E5124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685066"/>
              </p:ext>
            </p:extLst>
          </p:nvPr>
        </p:nvGraphicFramePr>
        <p:xfrm>
          <a:off x="2965980" y="5011308"/>
          <a:ext cx="592241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2414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145997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struct Point {</a:t>
                      </a:r>
                      <a:endParaRPr lang="en-US" dirty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    int x;</a:t>
                      </a:r>
                      <a:endParaRPr lang="en-US" dirty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    int y;</a:t>
                      </a:r>
                      <a:endParaRPr lang="en-US" dirty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};</a:t>
                      </a:r>
                      <a:endParaRPr lang="en-US" dirty="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struct Point *</a:t>
                      </a:r>
                      <a:r>
                        <a:rPr lang="en-US" sz="1600" b="0" i="0" u="none" strike="noStrike" baseline="0" noProof="0" err="1">
                          <a:solidFill>
                            <a:srgbClr val="000000"/>
                          </a:solidFill>
                          <a:latin typeface="Consolas"/>
                        </a:rPr>
                        <a:t>ptr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= &amp;p; 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 err="1">
                          <a:solidFill>
                            <a:srgbClr val="000000"/>
                          </a:solidFill>
                          <a:latin typeface="Consolas"/>
                        </a:rPr>
                        <a:t>ptr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-&gt;x = 10; // Accesses member x through a pointer 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612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Strings Operations in C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Declaring and Initializing Strings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</a:rPr>
              <a:t>In C, strings are arrays of </a:t>
            </a:r>
            <a:r>
              <a:rPr lang="en-US" dirty="0">
                <a:latin typeface="Consolas"/>
                <a:ea typeface="+mn-lt"/>
                <a:cs typeface="+mn-lt"/>
              </a:rPr>
              <a:t>char</a:t>
            </a:r>
            <a:r>
              <a:rPr lang="en-US" dirty="0">
                <a:ea typeface="+mn-lt"/>
                <a:cs typeface="+mn-lt"/>
              </a:rPr>
              <a:t> terminated by a null character (</a:t>
            </a:r>
            <a:r>
              <a:rPr lang="en-US" dirty="0">
                <a:latin typeface="Consolas"/>
                <a:ea typeface="+mn-lt"/>
                <a:cs typeface="+mn-lt"/>
              </a:rPr>
              <a:t>\0</a:t>
            </a:r>
            <a:r>
              <a:rPr lang="en-US" dirty="0">
                <a:ea typeface="+mn-lt"/>
                <a:cs typeface="+mn-lt"/>
              </a:rPr>
              <a:t>).</a:t>
            </a:r>
            <a:endParaRPr lang="en-US"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endParaRPr lang="en-US" dirty="0">
              <a:ea typeface="+mn-lt"/>
              <a:cs typeface="+mn-lt"/>
            </a:endParaRPr>
          </a:p>
          <a:p>
            <a:pPr lvl="1">
              <a:buFont typeface="Wingdings" panose="020B0604020202020204" pitchFamily="34" charset="0"/>
              <a:buChar char="§"/>
            </a:pPr>
            <a:endParaRPr lang="en-US" dirty="0">
              <a:ea typeface="+mn-lt"/>
              <a:cs typeface="+mn-lt"/>
            </a:endParaRPr>
          </a:p>
          <a:p>
            <a:pPr lvl="1">
              <a:buFont typeface="Wingdings" panose="020B0604020202020204" pitchFamily="34" charset="0"/>
              <a:buChar char="§"/>
            </a:pPr>
            <a:endParaRPr lang="en-US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Common String Functions (from </a:t>
            </a:r>
            <a:r>
              <a:rPr lang="en-US" b="1" dirty="0">
                <a:latin typeface="Consolas"/>
                <a:ea typeface="+mn-lt"/>
                <a:cs typeface="+mn-lt"/>
              </a:rPr>
              <a:t>&lt;</a:t>
            </a:r>
            <a:r>
              <a:rPr lang="en-US" b="1" dirty="0" err="1">
                <a:latin typeface="Consolas"/>
                <a:ea typeface="+mn-lt"/>
                <a:cs typeface="+mn-lt"/>
              </a:rPr>
              <a:t>string.h</a:t>
            </a:r>
            <a:r>
              <a:rPr lang="en-US" b="1" dirty="0">
                <a:latin typeface="Consolas"/>
                <a:ea typeface="+mn-lt"/>
                <a:cs typeface="+mn-lt"/>
              </a:rPr>
              <a:t>&gt;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 err="1">
                <a:latin typeface="Consolas"/>
                <a:ea typeface="+mn-lt"/>
                <a:cs typeface="+mn-lt"/>
              </a:rPr>
              <a:t>Strlen</a:t>
            </a:r>
            <a:r>
              <a:rPr lang="en-US" dirty="0">
                <a:latin typeface="Consolas"/>
                <a:ea typeface="+mn-lt"/>
                <a:cs typeface="+mn-lt"/>
              </a:rPr>
              <a:t>: </a:t>
            </a:r>
            <a:r>
              <a:rPr lang="en-US" dirty="0">
                <a:latin typeface="Calibri"/>
                <a:ea typeface="+mn-lt"/>
                <a:cs typeface="+mn-lt"/>
              </a:rPr>
              <a:t>Get</a:t>
            </a:r>
            <a:r>
              <a:rPr lang="en-US" dirty="0"/>
              <a:t> string length</a:t>
            </a:r>
            <a:endParaRPr lang="en-US" sz="2800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 err="1">
                <a:latin typeface="Consolas"/>
                <a:ea typeface="+mn-lt"/>
                <a:cs typeface="+mn-lt"/>
              </a:rPr>
              <a:t>Strcpy</a:t>
            </a:r>
            <a:r>
              <a:rPr lang="en-US" dirty="0">
                <a:latin typeface="Consolas"/>
                <a:ea typeface="+mn-lt"/>
                <a:cs typeface="+mn-lt"/>
              </a:rPr>
              <a:t>: </a:t>
            </a:r>
            <a:r>
              <a:rPr lang="en-US" dirty="0">
                <a:latin typeface="Calibri"/>
                <a:ea typeface="+mn-lt"/>
                <a:cs typeface="+mn-lt"/>
              </a:rPr>
              <a:t>Copy</a:t>
            </a:r>
            <a:r>
              <a:rPr lang="en-US" dirty="0"/>
              <a:t> string to another</a:t>
            </a:r>
            <a:endParaRPr lang="en-US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 err="1">
                <a:latin typeface="Consolas"/>
                <a:ea typeface="+mn-lt"/>
                <a:cs typeface="+mn-lt"/>
              </a:rPr>
              <a:t>Strcat</a:t>
            </a:r>
            <a:r>
              <a:rPr lang="en-US" dirty="0">
                <a:latin typeface="Consolas"/>
                <a:ea typeface="+mn-lt"/>
                <a:cs typeface="+mn-lt"/>
              </a:rPr>
              <a:t>: </a:t>
            </a:r>
            <a:r>
              <a:rPr lang="en-US" dirty="0">
                <a:latin typeface="Calibri"/>
                <a:ea typeface="+mn-lt"/>
                <a:cs typeface="+mn-lt"/>
              </a:rPr>
              <a:t>Concatenate</a:t>
            </a:r>
            <a:r>
              <a:rPr lang="en-US" dirty="0"/>
              <a:t> strings</a:t>
            </a:r>
            <a:endParaRPr lang="en-US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 err="1">
                <a:latin typeface="Consolas"/>
                <a:ea typeface="+mn-lt"/>
                <a:cs typeface="+mn-lt"/>
              </a:rPr>
              <a:t>Strcmp</a:t>
            </a:r>
            <a:r>
              <a:rPr lang="en-US" dirty="0">
                <a:latin typeface="Consolas"/>
                <a:ea typeface="+mn-lt"/>
                <a:cs typeface="+mn-lt"/>
              </a:rPr>
              <a:t>: </a:t>
            </a:r>
            <a:r>
              <a:rPr lang="en-US" dirty="0">
                <a:latin typeface="Calibri"/>
                <a:ea typeface="+mn-lt"/>
                <a:cs typeface="+mn-lt"/>
              </a:rPr>
              <a:t>Compare</a:t>
            </a:r>
            <a:r>
              <a:rPr lang="en-US" dirty="0"/>
              <a:t> two strings</a:t>
            </a:r>
            <a:endParaRPr lang="en-US"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 err="1">
                <a:latin typeface="Consolas"/>
                <a:cs typeface="Calibri"/>
              </a:rPr>
              <a:t>Strchr</a:t>
            </a:r>
            <a:r>
              <a:rPr lang="en-US" dirty="0">
                <a:latin typeface="Consolas"/>
                <a:cs typeface="Calibri"/>
              </a:rPr>
              <a:t>: </a:t>
            </a:r>
            <a:r>
              <a:rPr lang="en-US" dirty="0">
                <a:latin typeface="Calibri"/>
                <a:cs typeface="Calibri"/>
              </a:rPr>
              <a:t>Find</a:t>
            </a:r>
            <a:r>
              <a:rPr lang="en-US" dirty="0"/>
              <a:t> character in string</a:t>
            </a:r>
            <a:endParaRPr lang="en-US"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 err="1">
                <a:latin typeface="Consolas"/>
                <a:cs typeface="Calibri"/>
              </a:rPr>
              <a:t>Strstr</a:t>
            </a:r>
            <a:r>
              <a:rPr lang="en-US" dirty="0">
                <a:latin typeface="Consolas"/>
                <a:cs typeface="Calibri"/>
              </a:rPr>
              <a:t>: </a:t>
            </a:r>
            <a:r>
              <a:rPr lang="en-US" dirty="0">
                <a:latin typeface="Calibri"/>
                <a:cs typeface="Calibri"/>
              </a:rPr>
              <a:t>Find</a:t>
            </a:r>
            <a:r>
              <a:rPr lang="en-US" dirty="0"/>
              <a:t> substring within a string</a:t>
            </a:r>
            <a:r>
              <a:rPr lang="en-US" dirty="0">
                <a:ea typeface="+mn-lt"/>
                <a:cs typeface="+mn-lt"/>
              </a:rPr>
              <a:t>  </a:t>
            </a:r>
            <a:endParaRPr lang="en-US" sz="2800">
              <a:ea typeface="+mn-lt"/>
              <a:cs typeface="+mn-lt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968040-EE73-37CB-425A-11D55666A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234094"/>
              </p:ext>
            </p:extLst>
          </p:nvPr>
        </p:nvGraphicFramePr>
        <p:xfrm>
          <a:off x="2013481" y="2820559"/>
          <a:ext cx="4821739" cy="69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739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69842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char str[20] = "Hello"; 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char *</a:t>
                      </a:r>
                      <a:r>
                        <a:rPr lang="en-US" sz="1600" b="0" i="0" u="none" strike="noStrike" baseline="0" noProof="0" dirty="0" err="1">
                          <a:solidFill>
                            <a:srgbClr val="000000"/>
                          </a:solidFill>
                          <a:latin typeface="Consolas"/>
                        </a:rPr>
                        <a:t>strPtr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= "Hello";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58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Variables in C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Variable is basically nothing but the name of a memory location that we use for storing data. </a:t>
            </a:r>
          </a:p>
          <a:p>
            <a:r>
              <a:rPr lang="en-US">
                <a:ea typeface="+mn-lt"/>
                <a:cs typeface="+mn-lt"/>
              </a:rPr>
              <a:t>We can change the value of a variable in C or any other language, and we can also reuse it multiple times. </a:t>
            </a:r>
          </a:p>
          <a:p>
            <a:r>
              <a:rPr lang="en-US">
                <a:cs typeface="Calibri" panose="020F0502020204030204"/>
              </a:rPr>
              <a:t>You need to </a:t>
            </a:r>
            <a:r>
              <a:rPr lang="en-US" b="1">
                <a:cs typeface="Calibri" panose="020F0502020204030204"/>
              </a:rPr>
              <a:t>declare </a:t>
            </a:r>
            <a:r>
              <a:rPr lang="en-US">
                <a:cs typeface="Calibri" panose="020F0502020204030204"/>
              </a:rPr>
              <a:t>variables before using them </a:t>
            </a:r>
          </a:p>
          <a:p>
            <a:endParaRPr lang="en-US">
              <a:ea typeface="+mn-lt"/>
              <a:cs typeface="+mn-lt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close up of a word&#10;&#10;Description automatically generated">
            <a:extLst>
              <a:ext uri="{FF2B5EF4-FFF2-40B4-BE49-F238E27FC236}">
                <a16:creationId xmlns:a16="http://schemas.microsoft.com/office/drawing/2014/main" id="{F32C2C56-2BB2-6815-E6B3-2A1BF7EF3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80" y="4865633"/>
            <a:ext cx="2372880" cy="11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56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Strings Operations in C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968040-EE73-37CB-425A-11D55666A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344698"/>
              </p:ext>
            </p:extLst>
          </p:nvPr>
        </p:nvGraphicFramePr>
        <p:xfrm>
          <a:off x="923398" y="2090309"/>
          <a:ext cx="61234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499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69842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baseline="0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600" b="0" i="0" u="none" strike="noStrike" baseline="0" noProof="0" err="1">
                          <a:solidFill>
                            <a:srgbClr val="A31515"/>
                          </a:solidFill>
                          <a:latin typeface="Consolas"/>
                        </a:rPr>
                        <a:t>string.h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baseline="0" noProof="0" dirty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baseline="0" noProof="0" dirty="0">
                          <a:solidFill>
                            <a:srgbClr val="1F377F"/>
                          </a:solidFill>
                          <a:latin typeface="Consolas"/>
                        </a:rPr>
                        <a:t>str1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20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 = 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A31515"/>
                          </a:solidFill>
                          <a:latin typeface="Consolas"/>
                        </a:rPr>
                        <a:t>Hello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baseline="0" noProof="0" dirty="0">
                          <a:solidFill>
                            <a:srgbClr val="1F377F"/>
                          </a:solidFill>
                          <a:latin typeface="Consolas"/>
                        </a:rPr>
                        <a:t>str2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20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 = 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A31515"/>
                          </a:solidFill>
                          <a:latin typeface="Consolas"/>
                        </a:rPr>
                        <a:t>World!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baseline="0" noProof="0" dirty="0">
                          <a:solidFill>
                            <a:srgbClr val="1F377F"/>
                          </a:solidFill>
                          <a:latin typeface="Consolas"/>
                        </a:rPr>
                        <a:t>buffer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16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40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baseline="0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baseline="0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A31515"/>
                          </a:solidFill>
                          <a:latin typeface="Consolas"/>
                        </a:rPr>
                        <a:t>Length of str1: </a:t>
                      </a:r>
                      <a:r>
                        <a:rPr lang="en-US" sz="1600" b="0" i="0" u="none" strike="noStrike" baseline="0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</a:t>
                      </a:r>
                      <a:r>
                        <a:rPr lang="en-US" sz="1600" b="0" i="0" u="none" strike="noStrike" baseline="0" noProof="0" err="1">
                          <a:solidFill>
                            <a:srgbClr val="1F377F"/>
                          </a:solidFill>
                          <a:latin typeface="Consolas"/>
                        </a:rPr>
                        <a:t>lu</a:t>
                      </a:r>
                      <a:r>
                        <a:rPr lang="en-US" sz="1600" b="0" i="0" u="none" strike="noStrike" baseline="0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baseline="0" noProof="0" err="1">
                          <a:solidFill>
                            <a:srgbClr val="74531F"/>
                          </a:solidFill>
                          <a:latin typeface="Consolas"/>
                        </a:rPr>
                        <a:t>strlen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(str1));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baseline="0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baseline="0" noProof="0" err="1">
                          <a:solidFill>
                            <a:srgbClr val="74531F"/>
                          </a:solidFill>
                          <a:latin typeface="Consolas"/>
                        </a:rPr>
                        <a:t>strcpy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(buffer, str1);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baseline="0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A31515"/>
                          </a:solidFill>
                          <a:latin typeface="Consolas"/>
                        </a:rPr>
                        <a:t>After </a:t>
                      </a:r>
                      <a:r>
                        <a:rPr lang="en-US" sz="1600" b="0" i="0" u="none" strike="noStrike" baseline="0" noProof="0" err="1">
                          <a:solidFill>
                            <a:srgbClr val="A31515"/>
                          </a:solidFill>
                          <a:latin typeface="Consolas"/>
                        </a:rPr>
                        <a:t>strcpy</a:t>
                      </a:r>
                      <a:r>
                        <a:rPr lang="en-US" sz="1600" b="0" i="0" u="none" strike="noStrike" baseline="0" noProof="0" dirty="0">
                          <a:solidFill>
                            <a:srgbClr val="A31515"/>
                          </a:solidFill>
                          <a:latin typeface="Consolas"/>
                        </a:rPr>
                        <a:t>, buffer: </a:t>
                      </a:r>
                      <a:r>
                        <a:rPr lang="en-US" sz="1600" b="0" i="0" u="none" strike="noStrike" baseline="0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%s</a:t>
                      </a:r>
                      <a:r>
                        <a:rPr lang="en-US" sz="1600" b="0" i="0" u="none" strike="noStrike" baseline="0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buffer);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baseline="0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baseline="0" noProof="0" err="1">
                          <a:solidFill>
                            <a:srgbClr val="74531F"/>
                          </a:solidFill>
                          <a:latin typeface="Consolas"/>
                        </a:rPr>
                        <a:t>strcat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(buffer, 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A31515"/>
                          </a:solidFill>
                          <a:latin typeface="Consolas"/>
                        </a:rPr>
                        <a:t>, 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baseline="0" noProof="0" err="1">
                          <a:solidFill>
                            <a:srgbClr val="74531F"/>
                          </a:solidFill>
                          <a:latin typeface="Consolas"/>
                        </a:rPr>
                        <a:t>strcat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(buffer, str2);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baseline="0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A31515"/>
                          </a:solidFill>
                          <a:latin typeface="Consolas"/>
                        </a:rPr>
                        <a:t>After </a:t>
                      </a:r>
                      <a:r>
                        <a:rPr lang="en-US" sz="1600" b="0" i="0" u="none" strike="noStrike" baseline="0" noProof="0" err="1">
                          <a:solidFill>
                            <a:srgbClr val="A31515"/>
                          </a:solidFill>
                          <a:latin typeface="Consolas"/>
                        </a:rPr>
                        <a:t>strcat</a:t>
                      </a:r>
                      <a:r>
                        <a:rPr lang="en-US" sz="1600" b="0" i="0" u="none" strike="noStrike" baseline="0" noProof="0" dirty="0">
                          <a:solidFill>
                            <a:srgbClr val="A31515"/>
                          </a:solidFill>
                          <a:latin typeface="Consolas"/>
                        </a:rPr>
                        <a:t>, buffer: </a:t>
                      </a:r>
                      <a:r>
                        <a:rPr lang="en-US" sz="1600" b="0" i="0" u="none" strike="noStrike" baseline="0" noProof="0" dirty="0">
                          <a:solidFill>
                            <a:srgbClr val="1F377F"/>
                          </a:solidFill>
                          <a:latin typeface="Consolas"/>
                        </a:rPr>
                        <a:t>%s</a:t>
                      </a:r>
                      <a:r>
                        <a:rPr lang="en-US" sz="1600" b="0" i="0" u="none" strike="noStrike" baseline="0" noProof="0" dirty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6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buffer);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600" b="0" i="0" u="none" strike="noStrike" baseline="0" noProof="0" dirty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FDECD1B-4581-647D-5DBA-523B2833D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753802"/>
              </p:ext>
            </p:extLst>
          </p:nvPr>
        </p:nvGraphicFramePr>
        <p:xfrm>
          <a:off x="7326315" y="5424059"/>
          <a:ext cx="458890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8903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69842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chemeClr val="tx1"/>
                          </a:solidFill>
                          <a:latin typeface="Consolas"/>
                        </a:rPr>
                        <a:t>Length of str1: 5</a:t>
                      </a:r>
                      <a:endParaRPr lang="en-US" sz="160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chemeClr val="tx1"/>
                          </a:solidFill>
                          <a:latin typeface="Consolas"/>
                        </a:rPr>
                        <a:t>After </a:t>
                      </a:r>
                      <a:r>
                        <a:rPr lang="en-US" sz="1600" b="0" i="0" u="none" strike="noStrike" baseline="0" noProof="0" err="1">
                          <a:solidFill>
                            <a:schemeClr val="tx1"/>
                          </a:solidFill>
                          <a:latin typeface="Consolas"/>
                        </a:rPr>
                        <a:t>strcpy</a:t>
                      </a:r>
                      <a:r>
                        <a:rPr lang="en-US" sz="1600" b="0" i="0" u="none" strike="noStrike" baseline="0" noProof="0" dirty="0">
                          <a:solidFill>
                            <a:schemeClr val="tx1"/>
                          </a:solidFill>
                          <a:latin typeface="Consolas"/>
                        </a:rPr>
                        <a:t>, buffer: Hello</a:t>
                      </a:r>
                      <a:endParaRPr lang="en-US" sz="1600">
                        <a:solidFill>
                          <a:schemeClr val="tx1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chemeClr val="tx1"/>
                          </a:solidFill>
                          <a:latin typeface="Consolas"/>
                        </a:rPr>
                        <a:t>After </a:t>
                      </a:r>
                      <a:r>
                        <a:rPr lang="en-US" sz="1600" b="0" i="0" u="none" strike="noStrike" baseline="0" noProof="0" err="1">
                          <a:solidFill>
                            <a:schemeClr val="tx1"/>
                          </a:solidFill>
                          <a:latin typeface="Consolas"/>
                        </a:rPr>
                        <a:t>strcat</a:t>
                      </a:r>
                      <a:r>
                        <a:rPr lang="en-US" sz="1600" b="0" i="0" u="none" strike="noStrike" baseline="0" noProof="0" dirty="0">
                          <a:solidFill>
                            <a:schemeClr val="tx1"/>
                          </a:solidFill>
                          <a:latin typeface="Consolas"/>
                        </a:rPr>
                        <a:t>, buffer: Hello, World!</a:t>
                      </a:r>
                      <a:endParaRPr lang="en-US" sz="1600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A62268-AD81-C900-75AB-1A179C4B2846}"/>
              </a:ext>
            </a:extLst>
          </p:cNvPr>
          <p:cNvSpPr txBox="1"/>
          <p:nvPr/>
        </p:nvSpPr>
        <p:spPr>
          <a:xfrm>
            <a:off x="7327387" y="4811097"/>
            <a:ext cx="3390691" cy="52322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a typeface="+mn-lt"/>
                <a:cs typeface="+mn-lt"/>
              </a:rPr>
              <a:t>Output</a:t>
            </a:r>
            <a:r>
              <a:rPr lang="en-US">
                <a:ea typeface="Calibri"/>
                <a:cs typeface="Calibri"/>
              </a:rPr>
              <a:t> 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129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Memory Copy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+mn-lt"/>
                <a:cs typeface="+mn-lt"/>
              </a:rPr>
              <a:t>In C, memory copying can be done using the </a:t>
            </a:r>
            <a:r>
              <a:rPr lang="en-US" b="1" err="1">
                <a:latin typeface="Consolas"/>
                <a:ea typeface="+mn-lt"/>
                <a:cs typeface="+mn-lt"/>
              </a:rPr>
              <a:t>memcpy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function from the </a:t>
            </a:r>
            <a:r>
              <a:rPr lang="en-US" b="1" dirty="0">
                <a:latin typeface="Consolas"/>
                <a:ea typeface="+mn-lt"/>
                <a:cs typeface="+mn-lt"/>
              </a:rPr>
              <a:t>&lt;</a:t>
            </a:r>
            <a:r>
              <a:rPr lang="en-US" b="1" err="1">
                <a:latin typeface="Consolas"/>
                <a:ea typeface="+mn-lt"/>
                <a:cs typeface="+mn-lt"/>
              </a:rPr>
              <a:t>string.h</a:t>
            </a:r>
            <a:r>
              <a:rPr lang="en-US" b="1" dirty="0">
                <a:latin typeface="Consolas"/>
                <a:ea typeface="+mn-lt"/>
                <a:cs typeface="+mn-lt"/>
              </a:rPr>
              <a:t>&gt;</a:t>
            </a:r>
            <a:r>
              <a:rPr lang="en-US" dirty="0">
                <a:ea typeface="+mn-lt"/>
                <a:cs typeface="+mn-lt"/>
              </a:rPr>
              <a:t> library. 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This function is used to copy a specified number of bytes from one memory location to another</a:t>
            </a:r>
            <a:endParaRPr lang="en-US" dirty="0"/>
          </a:p>
          <a:p>
            <a:r>
              <a:rPr lang="en-US" dirty="0">
                <a:cs typeface="Calibri" panose="020F0502020204030204"/>
              </a:rPr>
              <a:t>Syntax: </a:t>
            </a: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endParaRPr lang="en-US" b="1" dirty="0">
              <a:latin typeface="Consolas"/>
              <a:ea typeface="+mn-lt"/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 dirty="0" err="1">
                <a:latin typeface="Consolas"/>
                <a:ea typeface="+mn-lt"/>
                <a:cs typeface="Calibri" panose="020F0502020204030204"/>
              </a:rPr>
              <a:t>dest</a:t>
            </a:r>
            <a:r>
              <a:rPr lang="en-US" dirty="0">
                <a:ea typeface="+mn-lt"/>
                <a:cs typeface="+mn-lt"/>
              </a:rPr>
              <a:t>: Pointer to the destination memory area where the content is to be copied.</a:t>
            </a:r>
            <a:endParaRPr lang="en-US" dirty="0">
              <a:ea typeface="+mn-lt"/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 dirty="0" err="1">
                <a:latin typeface="Consolas"/>
                <a:ea typeface="+mn-lt"/>
                <a:cs typeface="Calibri" panose="020F0502020204030204"/>
              </a:rPr>
              <a:t>src</a:t>
            </a:r>
            <a:r>
              <a:rPr lang="en-US" dirty="0">
                <a:ea typeface="+mn-lt"/>
                <a:cs typeface="+mn-lt"/>
              </a:rPr>
              <a:t>: Pointer to the source memory area from which the content is to be copied.</a:t>
            </a:r>
            <a:endParaRPr lang="en-US" dirty="0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 dirty="0">
                <a:latin typeface="Consolas"/>
                <a:ea typeface="+mn-lt"/>
                <a:cs typeface="Calibri" panose="020F0502020204030204"/>
              </a:rPr>
              <a:t>n</a:t>
            </a:r>
            <a:r>
              <a:rPr lang="en-US" dirty="0">
                <a:ea typeface="+mn-lt"/>
                <a:cs typeface="+mn-lt"/>
              </a:rPr>
              <a:t>: The number of bytes to copy.</a:t>
            </a:r>
            <a:endParaRPr lang="en-US" dirty="0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EB51A5-0FB7-53CB-8B68-462188C578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952614"/>
              </p:ext>
            </p:extLst>
          </p:nvPr>
        </p:nvGraphicFramePr>
        <p:xfrm>
          <a:off x="1505481" y="4291642"/>
          <a:ext cx="685375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3755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4916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void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*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74531F"/>
                          </a:solidFill>
                          <a:latin typeface="Consolas"/>
                        </a:rPr>
                        <a:t>memcpy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void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*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808080"/>
                          </a:solidFill>
                          <a:latin typeface="Consolas"/>
                        </a:rPr>
                        <a:t>dest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const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void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*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808080"/>
                          </a:solidFill>
                          <a:latin typeface="Consolas"/>
                        </a:rPr>
                        <a:t>src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FF"/>
                          </a:solidFill>
                          <a:latin typeface="Consolas"/>
                        </a:rPr>
                        <a:t>size_t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baseline="0" noProof="0" dirty="0">
                          <a:solidFill>
                            <a:srgbClr val="808080"/>
                          </a:solidFill>
                          <a:latin typeface="Consolas"/>
                        </a:rPr>
                        <a:t>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6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1452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Memory Copy - Example  </a:t>
            </a:r>
            <a:endParaRPr lang="en-US" dirty="0">
              <a:cs typeface="Calibri Ligh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 the following example we use </a:t>
            </a:r>
            <a:r>
              <a:rPr lang="en-US" b="1" err="1">
                <a:latin typeface="Consolas"/>
                <a:ea typeface="+mn-lt"/>
                <a:cs typeface="+mn-lt"/>
              </a:rPr>
              <a:t>memcpy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to copy data from one array to another: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62110A-BCE7-C637-5F95-15D69635A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479325"/>
              </p:ext>
            </p:extLst>
          </p:nvPr>
        </p:nvGraphicFramePr>
        <p:xfrm>
          <a:off x="2151065" y="2915809"/>
          <a:ext cx="739350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3508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69842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20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2000" b="0" i="0" u="none" strike="noStrike" baseline="0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20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2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20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2000" b="0" i="0" u="none" strike="noStrike" baseline="0" noProof="0" err="1">
                          <a:solidFill>
                            <a:srgbClr val="A31515"/>
                          </a:solidFill>
                          <a:latin typeface="Consolas"/>
                        </a:rPr>
                        <a:t>string.h</a:t>
                      </a:r>
                      <a:r>
                        <a:rPr lang="en-US" sz="2000" b="0" i="0" u="none" strike="noStrike" baseline="0" noProof="0" dirty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2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0" i="0" u="none" strike="noStrike" baseline="0" noProof="0" dirty="0">
                        <a:solidFill>
                          <a:srgbClr val="E21F1F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2000" b="0" i="0" u="none" strike="noStrike" baseline="0" noProof="0" dirty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() {</a:t>
                      </a:r>
                      <a:endParaRPr lang="en-US" sz="20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source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[]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= {</a:t>
                      </a:r>
                      <a:r>
                        <a:rPr lang="en-US" sz="20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1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20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2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20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3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20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4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20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};</a:t>
                      </a:r>
                      <a:endParaRPr lang="en-US" sz="2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2000" b="0" i="0" u="none" strike="noStrike" baseline="0" noProof="0" dirty="0">
                          <a:solidFill>
                            <a:srgbClr val="1F377F"/>
                          </a:solidFill>
                          <a:latin typeface="Consolas"/>
                        </a:rPr>
                        <a:t>destination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[</a:t>
                      </a:r>
                      <a:r>
                        <a:rPr lang="en-US" sz="20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];</a:t>
                      </a:r>
                      <a:endParaRPr lang="en-US" sz="2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0" i="0" u="none" strike="noStrike" baseline="0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2000" b="0" i="0" u="none" strike="noStrike" baseline="0" noProof="0" dirty="0" err="1">
                          <a:solidFill>
                            <a:srgbClr val="74531F"/>
                          </a:solidFill>
                          <a:latin typeface="Consolas"/>
                        </a:rPr>
                        <a:t>memcpy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(destination, source, </a:t>
                      </a:r>
                      <a:r>
                        <a:rPr lang="en-US" sz="2000" b="0" i="0" u="none" strike="noStrike" baseline="0" noProof="0" dirty="0" err="1">
                          <a:solidFill>
                            <a:srgbClr val="0000FF"/>
                          </a:solidFill>
                          <a:latin typeface="Consolas"/>
                        </a:rPr>
                        <a:t>sizeof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(source));</a:t>
                      </a:r>
                      <a:endParaRPr lang="en-US" sz="20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2000" b="0" i="0" u="none" strike="noStrike" baseline="0" noProof="0" dirty="0">
                          <a:solidFill>
                            <a:srgbClr val="8F08C4"/>
                          </a:solidFill>
                          <a:latin typeface="Consolas"/>
                        </a:rPr>
                        <a:t>return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20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2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2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baseline="0" noProof="0" dirty="0">
                        <a:solidFill>
                          <a:srgbClr val="E21F1F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0786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86FAC-2981-D62E-1E7C-14ACCB99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721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References  </a:t>
            </a:r>
            <a:endParaRPr lang="en-US" dirty="0">
              <a:cs typeface="Calibri Ligh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onsolas"/>
                <a:ea typeface="+mn-lt"/>
                <a:cs typeface="+mn-lt"/>
              </a:rPr>
              <a:t>Van Sickle, T. (2001). *Programming microcontrollers in C* (2nd ed.). </a:t>
            </a:r>
            <a:r>
              <a:rPr lang="en-US" sz="2000" err="1">
                <a:latin typeface="Consolas"/>
                <a:ea typeface="+mn-lt"/>
                <a:cs typeface="+mn-lt"/>
              </a:rPr>
              <a:t>Newnes</a:t>
            </a:r>
            <a:r>
              <a:rPr lang="en-US" sz="20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2000" err="1">
                <a:latin typeface="Consolas"/>
                <a:ea typeface="+mn-lt"/>
                <a:cs typeface="+mn-lt"/>
              </a:rPr>
              <a:t>GeeksforGeeks</a:t>
            </a:r>
            <a:r>
              <a:rPr lang="en-US" sz="2000" dirty="0">
                <a:latin typeface="Consolas"/>
                <a:ea typeface="+mn-lt"/>
                <a:cs typeface="+mn-lt"/>
              </a:rPr>
              <a:t>. (n.d.). *</a:t>
            </a:r>
            <a:r>
              <a:rPr lang="en-US" sz="2000" err="1">
                <a:latin typeface="Consolas"/>
                <a:ea typeface="+mn-lt"/>
                <a:cs typeface="+mn-lt"/>
              </a:rPr>
              <a:t>GeeksforGeeks</a:t>
            </a:r>
            <a:r>
              <a:rPr lang="en-US" sz="2000" dirty="0">
                <a:latin typeface="Consolas"/>
                <a:ea typeface="+mn-lt"/>
                <a:cs typeface="+mn-lt"/>
              </a:rPr>
              <a:t> - A computer science portal for geeks*. Retrieved [date], from </a:t>
            </a:r>
            <a:r>
              <a:rPr lang="en-US" sz="2000" dirty="0">
                <a:latin typeface="Consolas"/>
                <a:ea typeface="+mn-lt"/>
                <a:cs typeface="+mn-lt"/>
                <a:hlinkClick r:id="rId2"/>
              </a:rPr>
              <a:t>https://www.geeksforgeeks.org/</a:t>
            </a:r>
            <a:endParaRPr lang="en-US" sz="2000" dirty="0">
              <a:latin typeface="Consolas"/>
              <a:ea typeface="+mn-lt"/>
              <a:cs typeface="+mn-lt"/>
            </a:endParaRPr>
          </a:p>
          <a:p>
            <a:r>
              <a:rPr lang="en-US" sz="2000" dirty="0">
                <a:latin typeface="Consolas"/>
                <a:ea typeface="+mn-lt"/>
                <a:cs typeface="+mn-lt"/>
              </a:rPr>
              <a:t>Neso Academy. (n.d.). *Data structures and algorithms*. YouTube. Retrieved [date], from </a:t>
            </a:r>
            <a:r>
              <a:rPr lang="en-US" sz="2000" dirty="0">
                <a:latin typeface="Consolas"/>
                <a:ea typeface="+mn-lt"/>
                <a:cs typeface="+mn-lt"/>
                <a:hlinkClick r:id="rId3"/>
              </a:rPr>
              <a:t>https://www.youtube.com/playlist?list=PLBlnK6fEyqRggZZgYpPMUxdY1CYkZtARR</a:t>
            </a:r>
            <a:endParaRPr lang="en-US" sz="2000" dirty="0">
              <a:latin typeface="Consolas"/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577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726511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ea typeface="+mj-lt"/>
                <a:cs typeface="+mj-lt"/>
              </a:rPr>
              <a:t>Basic Data </a:t>
            </a:r>
            <a:br>
              <a:rPr lang="en-US" sz="5400" b="1">
                <a:ea typeface="+mj-lt"/>
                <a:cs typeface="+mj-lt"/>
              </a:rPr>
            </a:br>
            <a:r>
              <a:rPr lang="en-US" sz="5400" b="1">
                <a:ea typeface="+mj-lt"/>
                <a:cs typeface="+mj-lt"/>
              </a:rPr>
              <a:t>Types </a:t>
            </a:r>
            <a:endParaRPr lang="en-US" sz="54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989" y="6440444"/>
            <a:ext cx="4890134" cy="31885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sz="2200">
                <a:cs typeface="Calibri" panose="020F0502020204030204"/>
              </a:rPr>
              <a:t>Source: </a:t>
            </a:r>
            <a:r>
              <a:rPr lang="en-US" sz="2200">
                <a:ea typeface="+mn-lt"/>
                <a:cs typeface="+mn-lt"/>
              </a:rPr>
              <a:t>https://www.geeksforgeeks.org/data-types-in-c/</a:t>
            </a:r>
          </a:p>
          <a:p>
            <a:endParaRPr lang="en-US" sz="2200">
              <a:cs typeface="Calibri" panose="020F0502020204030204"/>
            </a:endParaRPr>
          </a:p>
          <a:p>
            <a:endParaRPr lang="en-US" sz="2200">
              <a:ea typeface="Calibri" panose="020F0502020204030204"/>
              <a:cs typeface="Calibri" panose="020F0502020204030204"/>
            </a:endParaRPr>
          </a:p>
          <a:p>
            <a:endParaRPr lang="en-US" sz="2200">
              <a:ea typeface="Calibri" panose="020F0502020204030204"/>
              <a:cs typeface="Calibri" panose="020F0502020204030204"/>
            </a:endParaRPr>
          </a:p>
          <a:p>
            <a:endParaRPr lang="en-US" sz="2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 descr="A screenshot of a data sheet&#10;&#10;Description automatically generated">
            <a:extLst>
              <a:ext uri="{FF2B5EF4-FFF2-40B4-BE49-F238E27FC236}">
                <a16:creationId xmlns:a16="http://schemas.microsoft.com/office/drawing/2014/main" id="{E5917854-B21C-94A5-E581-D45124A3B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346" y="2721"/>
            <a:ext cx="6184323" cy="633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C4A081-A8C4-3DD4-5706-352AED448EBD}"/>
              </a:ext>
            </a:extLst>
          </p:cNvPr>
          <p:cNvSpPr txBox="1"/>
          <p:nvPr/>
        </p:nvSpPr>
        <p:spPr>
          <a:xfrm>
            <a:off x="636699" y="2700907"/>
            <a:ext cx="4492061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C has only a few built-in types: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onsolas"/>
                <a:ea typeface="+mn-lt"/>
                <a:cs typeface="+mn-lt"/>
              </a:rPr>
              <a:t>char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onsolas"/>
                <a:ea typeface="+mn-lt"/>
                <a:cs typeface="+mn-lt"/>
              </a:rPr>
              <a:t>int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onsolas"/>
                <a:ea typeface="+mn-lt"/>
                <a:cs typeface="+mn-lt"/>
              </a:rPr>
              <a:t>float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onsolas"/>
                <a:ea typeface="+mn-lt"/>
                <a:cs typeface="+mn-lt"/>
              </a:rPr>
              <a:t>double </a:t>
            </a:r>
          </a:p>
          <a:p>
            <a:r>
              <a:rPr lang="en-US" sz="2400">
                <a:ea typeface="+mn-lt"/>
                <a:cs typeface="+mn-lt"/>
              </a:rPr>
              <a:t>Additional qualifiers are used to modify the basic types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onsolas"/>
                <a:ea typeface="+mn-lt"/>
                <a:cs typeface="+mn-lt"/>
              </a:rPr>
              <a:t>short </a:t>
            </a:r>
            <a:endParaRPr lang="en-US">
              <a:latin typeface="Consolas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onsolas"/>
                <a:ea typeface="+mn-lt"/>
                <a:cs typeface="+mn-lt"/>
              </a:rPr>
              <a:t>long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onsolas"/>
                <a:ea typeface="+mn-lt"/>
                <a:cs typeface="+mn-lt"/>
              </a:rPr>
              <a:t>signed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Consolas"/>
                <a:ea typeface="+mn-lt"/>
                <a:cs typeface="+mn-lt"/>
              </a:rPr>
              <a:t>unsigned 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128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cs typeface="Calibri Light"/>
              </a:rPr>
              <a:t>C Type Conversion (Type Casting)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7AC9C30-F608-6CD6-409F-55294E18E1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373110"/>
              </p:ext>
            </p:extLst>
          </p:nvPr>
        </p:nvGraphicFramePr>
        <p:xfrm>
          <a:off x="838200" y="1825625"/>
          <a:ext cx="482795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955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296489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8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num1 =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17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num2 =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result =  num1 / num2;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result: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%f</a:t>
                      </a:r>
                      <a:r>
                        <a:rPr lang="en-US" sz="18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result);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436DFC-549C-4731-3090-2D5A746D6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624392"/>
              </p:ext>
            </p:extLst>
          </p:nvPr>
        </p:nvGraphicFramePr>
        <p:xfrm>
          <a:off x="6268571" y="1821143"/>
          <a:ext cx="482795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955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296489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8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br>
                        <a:rPr lang="en-US"/>
                      </a:b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num1 =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17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num2 = </a:t>
                      </a:r>
                      <a:r>
                        <a:rPr lang="en-US" sz="1800" b="0" i="0" u="none" strike="noStrike" noProof="0">
                          <a:solidFill>
                            <a:srgbClr val="098658"/>
                          </a:solidFill>
                          <a:latin typeface="Consolas"/>
                        </a:rPr>
                        <a:t>5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result;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result =(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float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  num1 / num2;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result: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%f</a:t>
                      </a:r>
                      <a:r>
                        <a:rPr lang="en-US" sz="18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result);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rgbClr val="E21F1F"/>
                        </a:solidFill>
                        <a:latin typeface="Consola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C18CBD-B7CA-AD6F-ED6C-70AEC21BE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43411"/>
              </p:ext>
            </p:extLst>
          </p:nvPr>
        </p:nvGraphicFramePr>
        <p:xfrm>
          <a:off x="835062" y="5809847"/>
          <a:ext cx="48105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542">
                  <a:extLst>
                    <a:ext uri="{9D8B030D-6E8A-4147-A177-3AD203B41FA5}">
                      <a16:colId xmlns:a16="http://schemas.microsoft.com/office/drawing/2014/main" val="608177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Consolas"/>
                          <a:ea typeface="+mn-ea"/>
                          <a:cs typeface="+mn-cs"/>
                        </a:rPr>
                        <a:t>Result: </a:t>
                      </a:r>
                      <a:r>
                        <a:rPr lang="en-US" sz="1800" b="0" i="0" u="none" strike="noStrike" kern="1200" noProof="0">
                          <a:solidFill>
                            <a:srgbClr val="000000"/>
                          </a:solidFill>
                          <a:latin typeface="Consolas"/>
                          <a:ea typeface="+mn-ea"/>
                          <a:cs typeface="+mn-cs"/>
                        </a:rPr>
                        <a:t>3.000000</a:t>
                      </a:r>
                      <a:endParaRPr lang="en-US" sz="1800" b="0" i="0" u="none" strike="noStrike" kern="1200">
                        <a:solidFill>
                          <a:srgbClr val="000000"/>
                        </a:solidFill>
                        <a:latin typeface="Consolas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5644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54E206-2C47-E11E-C6A9-1B8E237BA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292355"/>
              </p:ext>
            </p:extLst>
          </p:nvPr>
        </p:nvGraphicFramePr>
        <p:xfrm>
          <a:off x="6292326" y="5809846"/>
          <a:ext cx="48105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542">
                  <a:extLst>
                    <a:ext uri="{9D8B030D-6E8A-4147-A177-3AD203B41FA5}">
                      <a16:colId xmlns:a16="http://schemas.microsoft.com/office/drawing/2014/main" val="608177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Consolas"/>
                          <a:ea typeface="+mn-ea"/>
                          <a:cs typeface="+mn-cs"/>
                        </a:rPr>
                        <a:t>Result: </a:t>
                      </a:r>
                      <a:r>
                        <a:rPr lang="en-US" sz="1800" b="0" i="0" u="none" strike="noStrike" kern="1200" noProof="0">
                          <a:solidFill>
                            <a:srgbClr val="000000"/>
                          </a:solidFill>
                          <a:latin typeface="Consolas"/>
                          <a:ea typeface="+mn-ea"/>
                          <a:cs typeface="+mn-cs"/>
                        </a:rPr>
                        <a:t>3.400000</a:t>
                      </a:r>
                      <a:endParaRPr lang="en-US" sz="1800" b="0" i="0" u="none" strike="noStrike" kern="1200">
                        <a:solidFill>
                          <a:srgbClr val="000000"/>
                        </a:solidFill>
                        <a:latin typeface="Consolas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564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C5ED6B-7300-28AB-0C58-42861137F676}"/>
              </a:ext>
            </a:extLst>
          </p:cNvPr>
          <p:cNvSpPr txBox="1"/>
          <p:nvPr/>
        </p:nvSpPr>
        <p:spPr>
          <a:xfrm>
            <a:off x="837085" y="5337771"/>
            <a:ext cx="31885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a typeface="Calibri"/>
                <a:cs typeface="Calibri"/>
              </a:rPr>
              <a:t>Output </a:t>
            </a:r>
            <a:endParaRPr lang="en-US" sz="24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F78B2-5BBB-E6EF-35A4-4507B4A25A2F}"/>
              </a:ext>
            </a:extLst>
          </p:cNvPr>
          <p:cNvSpPr txBox="1"/>
          <p:nvPr/>
        </p:nvSpPr>
        <p:spPr>
          <a:xfrm>
            <a:off x="6271938" y="5337771"/>
            <a:ext cx="31885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a typeface="Calibri"/>
                <a:cs typeface="Calibri"/>
              </a:rPr>
              <a:t>Output </a:t>
            </a:r>
            <a:endParaRPr lang="en-US" sz="24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242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Const and volatile variables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The </a:t>
            </a:r>
            <a:r>
              <a:rPr lang="en-US" sz="2400" b="1" dirty="0">
                <a:latin typeface="Consolas"/>
                <a:ea typeface="+mn-lt"/>
                <a:cs typeface="+mn-lt"/>
              </a:rPr>
              <a:t>const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keyword is used to declare variables whose values </a:t>
            </a:r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cannot be changed after initialization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>
              <a:cs typeface="Calibri"/>
            </a:endParaRPr>
          </a:p>
          <a:p>
            <a:endParaRPr lang="en-US" sz="2400" dirty="0">
              <a:cs typeface="Calibri" panose="020F0502020204030204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The </a:t>
            </a:r>
            <a:r>
              <a:rPr lang="en-US" sz="2400" b="1" dirty="0">
                <a:latin typeface="Consolas"/>
                <a:ea typeface="+mn-lt"/>
                <a:cs typeface="+mn-lt"/>
              </a:rPr>
              <a:t>volatile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keyword tells the compiler that the value of the variable may change at any time, without any action by the code itself.</a:t>
            </a:r>
          </a:p>
          <a:p>
            <a:r>
              <a:rPr lang="en-US" sz="2400" dirty="0">
                <a:ea typeface="+mn-lt"/>
                <a:cs typeface="+mn-lt"/>
              </a:rPr>
              <a:t>Variables modified by interrupt service routines (</a:t>
            </a:r>
            <a:r>
              <a:rPr lang="en-US" sz="2400" b="1" dirty="0">
                <a:ea typeface="+mn-lt"/>
                <a:cs typeface="+mn-lt"/>
              </a:rPr>
              <a:t>ISRs) </a:t>
            </a:r>
            <a:r>
              <a:rPr lang="en-US" sz="2400" dirty="0">
                <a:ea typeface="+mn-lt"/>
                <a:cs typeface="+mn-lt"/>
              </a:rPr>
              <a:t>should be </a:t>
            </a:r>
            <a:r>
              <a:rPr lang="en-US" sz="2400" dirty="0">
                <a:latin typeface="Consolas"/>
                <a:ea typeface="Calibri" panose="020F0502020204030204"/>
                <a:cs typeface="Calibri" panose="020F0502020204030204"/>
              </a:rPr>
              <a:t>volatile</a:t>
            </a:r>
            <a:endParaRPr lang="en-US" sz="2400">
              <a:latin typeface="Consolas"/>
              <a:ea typeface="Calibri" panose="020F0502020204030204"/>
              <a:cs typeface="Calibri" panose="020F0502020204030204"/>
            </a:endParaRPr>
          </a:p>
          <a:p>
            <a:endParaRPr lang="en-US" dirty="0">
              <a:latin typeface="Calibri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17F223-22F9-D947-F526-549B17221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943084"/>
              </p:ext>
            </p:extLst>
          </p:nvPr>
        </p:nvGraphicFramePr>
        <p:xfrm>
          <a:off x="1354666" y="2846917"/>
          <a:ext cx="8636000" cy="38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0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8092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const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MAX_VALUE = </a:t>
                      </a:r>
                      <a:r>
                        <a:rPr lang="en-US" sz="16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100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r>
                        <a:rPr lang="en-US" sz="1600" b="0" i="0" u="none" strike="noStrike" baseline="0" noProof="0" dirty="0">
                          <a:solidFill>
                            <a:srgbClr val="008000"/>
                          </a:solidFill>
                          <a:latin typeface="Consolas"/>
                        </a:rPr>
                        <a:t> // MAX_VALUE cannot be changed after this</a:t>
                      </a:r>
                      <a:endParaRPr lang="en-US" sz="16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DD4DAAF-3F0B-E35C-2F0E-BD9CBDF40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907312"/>
              </p:ext>
            </p:extLst>
          </p:nvPr>
        </p:nvGraphicFramePr>
        <p:xfrm>
          <a:off x="1354665" y="5122333"/>
          <a:ext cx="8727016" cy="38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016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38092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volatile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 flag = </a:t>
                      </a:r>
                      <a:r>
                        <a:rPr lang="en-US" sz="1600" b="0" i="0" u="none" strike="noStrike" baseline="0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r>
                        <a:rPr lang="en-US" sz="1600" b="0" i="0" u="none" strike="noStrike" baseline="0" noProof="0" dirty="0">
                          <a:solidFill>
                            <a:srgbClr val="008000"/>
                          </a:solidFill>
                          <a:latin typeface="Consolas"/>
                        </a:rPr>
                        <a:t> // flag might be changed by external hardware or ISR</a:t>
                      </a:r>
                      <a:endParaRPr lang="en-US" sz="16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37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ea typeface="+mj-lt"/>
                <a:cs typeface="+mj-lt"/>
              </a:rPr>
              <a:t>Standard IO </a:t>
            </a:r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C851C89-7AE0-5BE1-2EBC-9A59D63A2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773535"/>
              </p:ext>
            </p:extLst>
          </p:nvPr>
        </p:nvGraphicFramePr>
        <p:xfrm>
          <a:off x="1073524" y="2049743"/>
          <a:ext cx="879599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5991">
                  <a:extLst>
                    <a:ext uri="{9D8B030D-6E8A-4147-A177-3AD203B41FA5}">
                      <a16:colId xmlns:a16="http://schemas.microsoft.com/office/drawing/2014/main" val="3735771184"/>
                    </a:ext>
                  </a:extLst>
                </a:gridCol>
              </a:tblGrid>
              <a:tr h="296489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808080"/>
                          </a:solidFill>
                          <a:latin typeface="Consolas"/>
                        </a:rPr>
                        <a:t>#include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800" b="0" i="0" u="none" strike="noStrike" noProof="0" err="1">
                          <a:solidFill>
                            <a:srgbClr val="A31515"/>
                          </a:solidFill>
                          <a:latin typeface="Consolas"/>
                        </a:rPr>
                        <a:t>stdio.h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&gt;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74531F"/>
                          </a:solidFill>
                          <a:latin typeface="Consolas"/>
                        </a:rPr>
                        <a:t>main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()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{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int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myNum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>
                          <a:solidFill>
                            <a:srgbClr val="0000FF"/>
                          </a:solidFill>
                          <a:latin typeface="Consolas"/>
                        </a:rPr>
                        <a:t>char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myChar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Type a number AND a character and press enter: </a:t>
                      </a:r>
                      <a:r>
                        <a:rPr lang="en-US" sz="18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scanf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8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%c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&amp;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myNum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&amp;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myChar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Your number is: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%d</a:t>
                      </a:r>
                      <a:r>
                        <a:rPr lang="en-US" sz="18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myNum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err="1">
                          <a:solidFill>
                            <a:srgbClr val="74531F"/>
                          </a:solidFill>
                          <a:latin typeface="Consolas"/>
                        </a:rPr>
                        <a:t>printf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A31515"/>
                          </a:solidFill>
                          <a:latin typeface="Consolas"/>
                        </a:rPr>
                        <a:t>Your character is: </a:t>
                      </a:r>
                      <a:r>
                        <a:rPr lang="en-US" sz="1800" b="0" i="0" u="none" strike="noStrike" noProof="0">
                          <a:solidFill>
                            <a:srgbClr val="1F377F"/>
                          </a:solidFill>
                          <a:latin typeface="Consolas"/>
                        </a:rPr>
                        <a:t>%c</a:t>
                      </a:r>
                      <a:r>
                        <a:rPr lang="en-US" sz="1800" b="0" i="0" u="none" strike="noStrike" noProof="0">
                          <a:solidFill>
                            <a:srgbClr val="B776FB"/>
                          </a:solidFill>
                          <a:latin typeface="Consolas"/>
                        </a:rPr>
                        <a:t>\n</a:t>
                      </a:r>
                      <a:r>
                        <a:rPr lang="en-US" sz="1800" b="0" i="0" u="none" strike="noStrike" noProof="0">
                          <a:solidFill>
                            <a:srgbClr val="E21F1F"/>
                          </a:solidFill>
                          <a:latin typeface="Consolas"/>
                        </a:rPr>
                        <a:t>"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,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onsolas"/>
                        </a:rPr>
                        <a:t>myChar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);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onsolas"/>
                        </a:rPr>
                        <a:t>}</a:t>
                      </a:r>
                      <a:endParaRPr lang="en-US" sz="18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2031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EB6288-A9C8-BED3-C729-CA50E090671A}"/>
              </a:ext>
            </a:extLst>
          </p:cNvPr>
          <p:cNvSpPr/>
          <p:nvPr/>
        </p:nvSpPr>
        <p:spPr>
          <a:xfrm>
            <a:off x="2432959" y="4748420"/>
            <a:ext cx="740465" cy="4231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7A20F6-6470-A9B3-9058-B9BA2AA74C5A}"/>
              </a:ext>
            </a:extLst>
          </p:cNvPr>
          <p:cNvCxnSpPr/>
          <p:nvPr/>
        </p:nvCxnSpPr>
        <p:spPr>
          <a:xfrm flipH="1">
            <a:off x="3169024" y="2971800"/>
            <a:ext cx="2503393" cy="18893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A9E524F-FA55-7CEE-C153-C4D1FB8CA36F}"/>
              </a:ext>
            </a:extLst>
          </p:cNvPr>
          <p:cNvSpPr txBox="1"/>
          <p:nvPr/>
        </p:nvSpPr>
        <p:spPr>
          <a:xfrm>
            <a:off x="5651719" y="2750301"/>
            <a:ext cx="23876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a typeface="Calibri"/>
                <a:cs typeface="Calibri"/>
              </a:rPr>
              <a:t>Format specifier</a:t>
            </a:r>
            <a:endParaRPr lang="en-US" sz="24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92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Win32_SL_V2" id="{0E60AB4E-417B-45C1-9301-1C9D3943EB7F}" vid="{199B3929-907A-4692-88BF-6063DC9760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54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Custom</vt:lpstr>
      <vt:lpstr>Revision of c language</vt:lpstr>
      <vt:lpstr>Skeleton of a C program </vt:lpstr>
      <vt:lpstr>Include statements </vt:lpstr>
      <vt:lpstr>Include statements </vt:lpstr>
      <vt:lpstr>Variables in C </vt:lpstr>
      <vt:lpstr>Basic Data  Types </vt:lpstr>
      <vt:lpstr>C Type Conversion (Type Casting)</vt:lpstr>
      <vt:lpstr>Const and volatile variables </vt:lpstr>
      <vt:lpstr>Standard IO </vt:lpstr>
      <vt:lpstr>Operators in C Language </vt:lpstr>
      <vt:lpstr>Operators in C Language- Example </vt:lpstr>
      <vt:lpstr>Conditional Statements</vt:lpstr>
      <vt:lpstr>Conditional Statements- Examples </vt:lpstr>
      <vt:lpstr>Loops in C </vt:lpstr>
      <vt:lpstr>Loops in C </vt:lpstr>
      <vt:lpstr>Jump Statements </vt:lpstr>
      <vt:lpstr>Macros </vt:lpstr>
      <vt:lpstr>Macros </vt:lpstr>
      <vt:lpstr>Macros </vt:lpstr>
      <vt:lpstr>Arrays </vt:lpstr>
      <vt:lpstr>Arrays </vt:lpstr>
      <vt:lpstr>Two Dimensional Arrays </vt:lpstr>
      <vt:lpstr>Structures </vt:lpstr>
      <vt:lpstr>Structures </vt:lpstr>
      <vt:lpstr>Structures </vt:lpstr>
      <vt:lpstr>Structures with typedef </vt:lpstr>
      <vt:lpstr>The enum </vt:lpstr>
      <vt:lpstr>The enum </vt:lpstr>
      <vt:lpstr>Functions in C </vt:lpstr>
      <vt:lpstr>Functions in C </vt:lpstr>
      <vt:lpstr>Functions in C </vt:lpstr>
      <vt:lpstr>Functions in C </vt:lpstr>
      <vt:lpstr>Functions in C  </vt:lpstr>
      <vt:lpstr>Static Variable  </vt:lpstr>
      <vt:lpstr>Functions Pass By Address </vt:lpstr>
      <vt:lpstr>Functions Pass By Address </vt:lpstr>
      <vt:lpstr>Functions Pass By Address </vt:lpstr>
      <vt:lpstr>Pointers in C</vt:lpstr>
      <vt:lpstr>Pointers in C </vt:lpstr>
      <vt:lpstr>Pointers in C </vt:lpstr>
      <vt:lpstr>Pointers in C </vt:lpstr>
      <vt:lpstr>Pointers in C </vt:lpstr>
      <vt:lpstr>Pointers in C </vt:lpstr>
      <vt:lpstr>Pointers in C </vt:lpstr>
      <vt:lpstr>Functions and Pointers</vt:lpstr>
      <vt:lpstr>Arrays and Pointers   </vt:lpstr>
      <vt:lpstr>Arrays and Pointers   </vt:lpstr>
      <vt:lpstr>Struct and Pointers   </vt:lpstr>
      <vt:lpstr>Strings Operations in C </vt:lpstr>
      <vt:lpstr>Strings Operations in C </vt:lpstr>
      <vt:lpstr>Memory Copy </vt:lpstr>
      <vt:lpstr>Memory Copy - Example  </vt:lpstr>
      <vt:lpstr>Questions? </vt:lpstr>
      <vt:lpstr>References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440</cp:revision>
  <dcterms:created xsi:type="dcterms:W3CDTF">2023-09-29T20:49:22Z</dcterms:created>
  <dcterms:modified xsi:type="dcterms:W3CDTF">2024-11-20T11:54:00Z</dcterms:modified>
</cp:coreProperties>
</file>