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95" r:id="rId4"/>
    <p:sldId id="258" r:id="rId5"/>
    <p:sldId id="281" r:id="rId6"/>
    <p:sldId id="280" r:id="rId7"/>
    <p:sldId id="296" r:id="rId8"/>
    <p:sldId id="297" r:id="rId9"/>
    <p:sldId id="298" r:id="rId10"/>
    <p:sldId id="301" r:id="rId11"/>
    <p:sldId id="300" r:id="rId12"/>
    <p:sldId id="302" r:id="rId13"/>
    <p:sldId id="303" r:id="rId14"/>
    <p:sldId id="304" r:id="rId15"/>
    <p:sldId id="282" r:id="rId16"/>
    <p:sldId id="261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C42F1-3EDF-4224-BA71-760A1FCC237F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7B6B2-BD59-42E3-B493-D676FDA57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الرابع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000" dirty="0" smtClean="0"/>
              <a:t>الخزينة في البنوك التجارية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وظائف الصندوق الفرعي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  وهو الجهة المباشرة التي تتعامل مع العملاء</a:t>
            </a:r>
          </a:p>
          <a:p>
            <a:pPr algn="r" rtl="1">
              <a:buNone/>
            </a:pPr>
            <a:r>
              <a:rPr lang="ar-SA" dirty="0" smtClean="0"/>
              <a:t>_ارسال واستلام الاموال من والى الصناديق الرئيسية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_صرف وتحصيل الاموال المترتبة على الانشطة البنكية </a:t>
            </a:r>
          </a:p>
          <a:p>
            <a:pPr algn="r" rtl="1">
              <a:buNone/>
            </a:pPr>
            <a:r>
              <a:rPr lang="ar-SA" dirty="0" smtClean="0"/>
              <a:t>_متابعة الارصدة نهاية كل يوم ومطابقتها مع الكشوف </a:t>
            </a:r>
          </a:p>
          <a:p>
            <a:pPr algn="r" rtl="1">
              <a:buNone/>
            </a:pPr>
            <a:r>
              <a:rPr lang="ar-SA" dirty="0" smtClean="0"/>
              <a:t>باشراف من الصندوق الرئيسي</a:t>
            </a:r>
          </a:p>
          <a:p>
            <a:pPr algn="r" rtl="1">
              <a:buNone/>
            </a:pPr>
            <a:r>
              <a:rPr lang="ar-SA" dirty="0" smtClean="0"/>
              <a:t>_تسوية العجز أو الفائض في الصندوق الفرعي وفي حال كان العجز سببه اهمال الموظف يتم خصمه من  </a:t>
            </a:r>
            <a:endParaRPr lang="ar-SA" dirty="0" smtClean="0"/>
          </a:p>
        </p:txBody>
      </p:sp>
      <p:sp>
        <p:nvSpPr>
          <p:cNvPr id="4" name="Left Arrow 3"/>
          <p:cNvSpPr/>
          <p:nvPr/>
        </p:nvSpPr>
        <p:spPr>
          <a:xfrm>
            <a:off x="7543800" y="22098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وظائف الصندوق الفرعي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  وهو الجهة المباشرة التي تتعامل مع العملاء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</a:t>
            </a:r>
            <a:r>
              <a:rPr lang="ar-SA" dirty="0" smtClean="0"/>
              <a:t>_تسوية العجز أو الفائض في الصندوق الفرعي وفي حال كان العجز سببه اهمال الموظف يتم خصمه من </a:t>
            </a:r>
            <a:r>
              <a:rPr lang="ar-SA" dirty="0" smtClean="0"/>
              <a:t>حسابه (راتبه) </a:t>
            </a:r>
            <a:endParaRPr lang="ar-SA" dirty="0" smtClean="0"/>
          </a:p>
          <a:p>
            <a:pPr algn="r" rtl="1">
              <a:buNone/>
            </a:pPr>
            <a:endParaRPr lang="ar-SA" dirty="0" smtClean="0"/>
          </a:p>
        </p:txBody>
      </p:sp>
      <p:sp>
        <p:nvSpPr>
          <p:cNvPr id="4" name="Left Arrow 3"/>
          <p:cNvSpPr/>
          <p:nvPr/>
        </p:nvSpPr>
        <p:spPr>
          <a:xfrm>
            <a:off x="7543800" y="22098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تطور الصناديق الفرعية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ar-SA" dirty="0" smtClean="0"/>
              <a:t>_1_النظام الذي يفصل بين المقبوضات والمدفوعات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_أمين صندوق لانجاز المعاملات اليومية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_أمين صندوق لتحصيل الاموال المترتبة على الانشطة البنكية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_امين صندوق لصرف الاموال المترتبة على الانشطة البنكية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تطور الصناديق الفرعية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dirty="0" smtClean="0"/>
              <a:t>_2_النظام الذي يجمع بين المقبوضات والمدفوعات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_أمين صندوق لانجاز المعاملات اليومية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_أمين صندوق لتحصيل وصرف الاموال المترتبة على الانشطة البنكية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تطور الصناديق الفرعية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dirty="0" smtClean="0"/>
              <a:t>_3_موظف التلر: احدث الانظمة الفرعية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_وهو يعمل على انجاز المعاملات البنكية وصرف وتحصيل الاموال المترتبة على المعاملة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ctr" rtl="1">
              <a:buNone/>
            </a:pPr>
            <a:r>
              <a:rPr lang="ar-SA" sz="6000" dirty="0" smtClean="0">
                <a:solidFill>
                  <a:schemeClr val="accent2">
                    <a:lumMod val="75000"/>
                  </a:schemeClr>
                </a:solidFill>
              </a:rPr>
              <a:t>القيود المحاسبية </a:t>
            </a:r>
            <a:endParaRPr lang="ar-SA" sz="6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b="0" dirty="0" smtClean="0"/>
              <a:t>تسجيل قيد رأس مال بنك تجاري بقيمة 100,000 دينار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4000" dirty="0" smtClean="0">
                <a:solidFill>
                  <a:schemeClr val="accent3"/>
                </a:solidFill>
              </a:rPr>
              <a:t> </a:t>
            </a:r>
          </a:p>
          <a:p>
            <a:pPr algn="r" rtl="1">
              <a:buNone/>
            </a:pPr>
            <a:endParaRPr lang="ar-SA" sz="40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600" dirty="0" smtClean="0">
                <a:solidFill>
                  <a:schemeClr val="accent3"/>
                </a:solidFill>
              </a:rPr>
              <a:t>من ح/الخزينة الرئيسية 100,000</a:t>
            </a:r>
          </a:p>
          <a:p>
            <a:pPr algn="r" rtl="1">
              <a:buNone/>
            </a:pPr>
            <a:endParaRPr lang="ar-SA" sz="36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600" dirty="0" smtClean="0">
                <a:solidFill>
                  <a:schemeClr val="accent3"/>
                </a:solidFill>
              </a:rPr>
              <a:t> </a:t>
            </a:r>
            <a:r>
              <a:rPr lang="ar-SA" sz="3600" dirty="0" smtClean="0">
                <a:solidFill>
                  <a:schemeClr val="accent3"/>
                </a:solidFill>
              </a:rPr>
              <a:t>            الى ح/ رأس المال 100,00</a:t>
            </a:r>
            <a:endParaRPr lang="ar-SA" sz="3600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b="0" dirty="0" smtClean="0"/>
              <a:t>دفع مصروفات التأسيس بقيمة 12,000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4000" dirty="0" smtClean="0">
                <a:solidFill>
                  <a:schemeClr val="accent3"/>
                </a:solidFill>
              </a:rPr>
              <a:t> </a:t>
            </a:r>
          </a:p>
          <a:p>
            <a:pPr algn="r" rtl="1">
              <a:buNone/>
            </a:pPr>
            <a:endParaRPr lang="ar-SA" sz="40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من ح/مصاريف التأسيس 12,000</a:t>
            </a:r>
          </a:p>
          <a:p>
            <a:pPr algn="r" rtl="1">
              <a:buNone/>
            </a:pPr>
            <a:endParaRPr lang="ar-SA" sz="32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            الى ح/ الخزينة الرئيسية 12,000</a:t>
            </a:r>
            <a:endParaRPr lang="ar-SA" sz="3200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b="0" dirty="0" smtClean="0"/>
              <a:t>حولت الخزينة الى فرع البنك مبلغ بقيمة 6,000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4000" dirty="0" smtClean="0">
                <a:solidFill>
                  <a:schemeClr val="accent3"/>
                </a:solidFill>
              </a:rPr>
              <a:t> </a:t>
            </a:r>
          </a:p>
          <a:p>
            <a:pPr algn="r" rtl="1">
              <a:buNone/>
            </a:pPr>
            <a:endParaRPr lang="ar-SA" sz="40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من ح/الصندوق الرئيسي 6,000</a:t>
            </a:r>
          </a:p>
          <a:p>
            <a:pPr algn="r" rtl="1">
              <a:buNone/>
            </a:pPr>
            <a:endParaRPr lang="ar-SA" sz="32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            الى ح/ الخزينة الرئيسية 6,000</a:t>
            </a:r>
            <a:endParaRPr lang="ar-SA" sz="3200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b="0" dirty="0" smtClean="0"/>
              <a:t>حولت الخزينة الى البنك المركزي مبلغ بقيمة 6,000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4000" dirty="0" smtClean="0">
                <a:solidFill>
                  <a:schemeClr val="accent3"/>
                </a:solidFill>
              </a:rPr>
              <a:t> </a:t>
            </a:r>
          </a:p>
          <a:p>
            <a:pPr algn="r" rtl="1">
              <a:buNone/>
            </a:pPr>
            <a:endParaRPr lang="ar-SA" sz="40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من ح/البنك لمركزي 6,000</a:t>
            </a:r>
          </a:p>
          <a:p>
            <a:pPr algn="r" rtl="1">
              <a:buNone/>
            </a:pPr>
            <a:endParaRPr lang="ar-SA" sz="32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            الى ح/ الخزينة الرئيسية 6,000</a:t>
            </a:r>
            <a:endParaRPr lang="ar-SA" sz="3200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الخزينة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4400" dirty="0" smtClean="0"/>
              <a:t>هي مكان تواجد النقود، يتم من خلالها استثمار الاموال وتوزيعها بين الدوائر.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2400" b="0" dirty="0" smtClean="0"/>
              <a:t>قام الصندوق الرئيسي بتسليم امناء الصناديق الثلاثة مبلغ 1,000 دينار لكل واحد منهم 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من مذكورين</a:t>
            </a: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  <a:r>
              <a:rPr lang="ar-SA" sz="2800" dirty="0" smtClean="0">
                <a:solidFill>
                  <a:schemeClr val="accent3"/>
                </a:solidFill>
              </a:rPr>
              <a:t>         ح/الصندوق الفرعي أ 1,000 </a:t>
            </a: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  <a:r>
              <a:rPr lang="ar-SA" sz="2800" dirty="0" smtClean="0">
                <a:solidFill>
                  <a:schemeClr val="accent3"/>
                </a:solidFill>
              </a:rPr>
              <a:t>          ح/الصندوق الفرعي ب 1,000</a:t>
            </a: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  <a:r>
              <a:rPr lang="ar-SA" sz="2800" dirty="0" smtClean="0">
                <a:solidFill>
                  <a:schemeClr val="accent3"/>
                </a:solidFill>
              </a:rPr>
              <a:t>            ح/ الصندوق الفرعي ج 1,000 </a:t>
            </a: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  <a:r>
              <a:rPr lang="ar-SA" sz="2800" dirty="0" smtClean="0">
                <a:solidFill>
                  <a:schemeClr val="accent3"/>
                </a:solidFill>
              </a:rPr>
              <a:t>                   الى ح /الصندوق الرئيسي 3,000     </a:t>
            </a: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          </a:t>
            </a:r>
            <a:endParaRPr lang="ar-SA" sz="3200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2400" b="0" dirty="0" smtClean="0"/>
              <a:t>قام الصندوق الرئيسي باعادة 3,000 الى الخزينة 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  <a:r>
              <a:rPr lang="ar-SA" sz="2800" dirty="0" smtClean="0">
                <a:solidFill>
                  <a:schemeClr val="accent3"/>
                </a:solidFill>
              </a:rPr>
              <a:t>      من ح/الخزينة الرئيسية 3,000</a:t>
            </a: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                    الى ح/الصندوق الرئيسي 3,000</a:t>
            </a:r>
            <a:r>
              <a:rPr lang="ar-SA" sz="2800" dirty="0" smtClean="0">
                <a:solidFill>
                  <a:schemeClr val="accent3"/>
                </a:solidFill>
              </a:rPr>
              <a:t>     </a:t>
            </a: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          </a:t>
            </a:r>
            <a:endParaRPr lang="ar-SA" sz="3200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1143000"/>
          </a:xfrm>
        </p:spPr>
        <p:txBody>
          <a:bodyPr>
            <a:noAutofit/>
          </a:bodyPr>
          <a:lstStyle/>
          <a:p>
            <a:pPr algn="r"/>
            <a:r>
              <a:rPr lang="ar-SA" sz="2400" b="0" dirty="0" smtClean="0"/>
              <a:t>قام الصندوق الفرعي بتحويل فائض النقدية الى الصندوق الرئيسي بقيمة 4,000 دينار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  <a:r>
              <a:rPr lang="ar-SA" sz="2800" dirty="0" smtClean="0">
                <a:solidFill>
                  <a:schemeClr val="accent3"/>
                </a:solidFill>
              </a:rPr>
              <a:t>      من ح/الصندوق الرئيسي 4,000</a:t>
            </a: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                    الى ح/الصندوق الفرعي 4,000</a:t>
            </a: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          </a:t>
            </a:r>
            <a:endParaRPr lang="ar-SA" sz="3200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1143000"/>
          </a:xfrm>
        </p:spPr>
        <p:txBody>
          <a:bodyPr>
            <a:noAutofit/>
          </a:bodyPr>
          <a:lstStyle/>
          <a:p>
            <a:pPr algn="r"/>
            <a:r>
              <a:rPr lang="ar-SA" sz="2400" b="0" dirty="0" smtClean="0"/>
              <a:t>وجد عجز في الصندوق الفرعي بقيمة 100 دينار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من ح/ عجز الصندوق الفرعي 100</a:t>
            </a: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  <a:r>
              <a:rPr lang="ar-SA" sz="2800" dirty="0" smtClean="0">
                <a:solidFill>
                  <a:schemeClr val="accent3"/>
                </a:solidFill>
              </a:rPr>
              <a:t>                     الى ح/الصندوق الفرعي 100</a:t>
            </a: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في حال كان العجز سبب اهمال الموظف</a:t>
            </a:r>
          </a:p>
          <a:p>
            <a:pPr algn="r" rtl="1">
              <a:buNone/>
            </a:pPr>
            <a:endParaRPr lang="ar-SA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من ح/جاري الموظف المسؤول   100</a:t>
            </a: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           الى ح/عجز الصندوق الفرعي 100      </a:t>
            </a:r>
            <a:endParaRPr lang="ar-SA" sz="3200" dirty="0" smtClean="0">
              <a:solidFill>
                <a:schemeClr val="accent3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7315200" y="32004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1143000"/>
          </a:xfrm>
        </p:spPr>
        <p:txBody>
          <a:bodyPr>
            <a:noAutofit/>
          </a:bodyPr>
          <a:lstStyle/>
          <a:p>
            <a:pPr algn="r"/>
            <a:r>
              <a:rPr lang="ar-SA" sz="2400" b="0" dirty="0" smtClean="0"/>
              <a:t>وجد عجز في الصندوق الفرعي بقيمة 100 دينار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</a:p>
          <a:p>
            <a:pPr algn="r" rtl="1">
              <a:buNone/>
            </a:pPr>
            <a:r>
              <a:rPr lang="ar-S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في حال كان العجز  ليس سبب اهمال الموظف</a:t>
            </a:r>
          </a:p>
          <a:p>
            <a:pPr algn="r" rtl="1">
              <a:buNone/>
            </a:pPr>
            <a:endParaRPr lang="ar-SA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من ح/المعلق   100</a:t>
            </a: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           الى ح/عجز الصندوق الفرعي 100      </a:t>
            </a:r>
            <a:endParaRPr lang="ar-SA" sz="3200" dirty="0" smtClean="0">
              <a:solidFill>
                <a:schemeClr val="accent3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7315200" y="32004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dirty="0" smtClean="0"/>
              <a:t>_ وفي نهاية السنة يتم اغلاق الحساب المعلق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من </a:t>
            </a:r>
            <a:r>
              <a:rPr lang="ar-SA" sz="2800" dirty="0" smtClean="0">
                <a:solidFill>
                  <a:schemeClr val="accent3"/>
                </a:solidFill>
              </a:rPr>
              <a:t>ح/الدخل   </a:t>
            </a:r>
            <a:r>
              <a:rPr lang="ar-SA" sz="2800" dirty="0" smtClean="0">
                <a:solidFill>
                  <a:schemeClr val="accent3"/>
                </a:solidFill>
              </a:rPr>
              <a:t>100</a:t>
            </a: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           الى </a:t>
            </a:r>
            <a:r>
              <a:rPr lang="ar-SA" sz="2800" dirty="0" smtClean="0">
                <a:solidFill>
                  <a:schemeClr val="accent3"/>
                </a:solidFill>
              </a:rPr>
              <a:t>ح/المعلق </a:t>
            </a:r>
            <a:r>
              <a:rPr lang="ar-SA" sz="2800" dirty="0" smtClean="0">
                <a:solidFill>
                  <a:schemeClr val="accent3"/>
                </a:solidFill>
              </a:rPr>
              <a:t>100     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1143000"/>
          </a:xfrm>
        </p:spPr>
        <p:txBody>
          <a:bodyPr>
            <a:noAutofit/>
          </a:bodyPr>
          <a:lstStyle/>
          <a:p>
            <a:pPr algn="r"/>
            <a:r>
              <a:rPr lang="ar-SA" sz="2400" b="0" dirty="0" smtClean="0"/>
              <a:t>وجد فائض في الصندوق الفرعي بقيمة 100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  <a:r>
              <a:rPr lang="ar-SA" sz="2800" dirty="0" smtClean="0">
                <a:solidFill>
                  <a:schemeClr val="accent3"/>
                </a:solidFill>
              </a:rPr>
              <a:t>   من ح/الصندوق الفرعي100</a:t>
            </a: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</a:t>
            </a:r>
            <a:r>
              <a:rPr lang="ar-SA" sz="2800" dirty="0" smtClean="0">
                <a:solidFill>
                  <a:schemeClr val="accent3"/>
                </a:solidFill>
              </a:rPr>
              <a:t>             الى ح/ المعلق 100</a:t>
            </a: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endParaRPr lang="ar-SA" sz="2800" dirty="0" smtClean="0">
              <a:solidFill>
                <a:schemeClr val="accent3"/>
              </a:solidFill>
            </a:endParaRPr>
          </a:p>
          <a:p>
            <a:pPr algn="r" rtl="1">
              <a:buNone/>
            </a:pPr>
            <a:r>
              <a:rPr lang="ar-SA" sz="3200" dirty="0" smtClean="0">
                <a:solidFill>
                  <a:schemeClr val="accent3"/>
                </a:solidFill>
              </a:rPr>
              <a:t> </a:t>
            </a:r>
            <a:r>
              <a:rPr lang="ar-SA" sz="3200" dirty="0" smtClean="0">
                <a:solidFill>
                  <a:schemeClr val="accent3"/>
                </a:solidFill>
              </a:rPr>
              <a:t>          </a:t>
            </a:r>
            <a:endParaRPr lang="ar-SA" sz="3200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dirty="0" smtClean="0"/>
              <a:t>_ وفي نهاية السنة يتم اغلاق الحساب المعلق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من </a:t>
            </a:r>
            <a:r>
              <a:rPr lang="ar-SA" sz="2800" dirty="0" smtClean="0">
                <a:solidFill>
                  <a:schemeClr val="accent3"/>
                </a:solidFill>
              </a:rPr>
              <a:t>ح/المعلق   </a:t>
            </a:r>
            <a:r>
              <a:rPr lang="ar-SA" sz="2800" dirty="0" smtClean="0">
                <a:solidFill>
                  <a:schemeClr val="accent3"/>
                </a:solidFill>
              </a:rPr>
              <a:t>100</a:t>
            </a:r>
          </a:p>
          <a:p>
            <a:pPr algn="r" rtl="1">
              <a:buNone/>
            </a:pPr>
            <a:r>
              <a:rPr lang="ar-SA" sz="2800" dirty="0" smtClean="0">
                <a:solidFill>
                  <a:schemeClr val="accent3"/>
                </a:solidFill>
              </a:rPr>
              <a:t>            </a:t>
            </a:r>
            <a:r>
              <a:rPr lang="ar-SA" sz="2800" smtClean="0">
                <a:solidFill>
                  <a:schemeClr val="accent3"/>
                </a:solidFill>
              </a:rPr>
              <a:t>الى </a:t>
            </a:r>
            <a:r>
              <a:rPr lang="ar-SA" sz="2800" smtClean="0">
                <a:solidFill>
                  <a:schemeClr val="accent3"/>
                </a:solidFill>
              </a:rPr>
              <a:t>ح/الدخل </a:t>
            </a:r>
            <a:r>
              <a:rPr lang="ar-SA" sz="2800" dirty="0" smtClean="0">
                <a:solidFill>
                  <a:schemeClr val="accent3"/>
                </a:solidFill>
              </a:rPr>
              <a:t>100     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الخزينة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4400" dirty="0" smtClean="0"/>
              <a:t>تختلف الخزينة من بنك لاخر حسب انشطة البنك وعملياته والهيكل التنظيمي والنظام المحاسبي المستخدم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r>
              <a:rPr lang="ar-SA" b="1" i="1" u="sng" dirty="0" smtClean="0">
                <a:solidFill>
                  <a:srgbClr val="FF0000"/>
                </a:solidFill>
              </a:rPr>
              <a:t>أنواع الخزائن في البنك</a:t>
            </a:r>
          </a:p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09800" y="22098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1_الخزينة الرئيسية: الصندوق الموجود في الادارة العامة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2_الصندوق الرئيسي:الصندوق الموجود في فرع البنك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3_الصندوق الفرعي: أمناء الصناديق أو موظفو التلر</a:t>
            </a: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وظائف الخزينة الرئيسية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dirty="0" smtClean="0"/>
              <a:t>_تحتوي على النقود ومستندات البنك.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_تشرف على عمل الصناديق الرئيسة وتضع السياسات لها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_ارسال واستلام الأموال من والى الصناديق الرئيسية من خلال متابعة السقوف حيث يقوم الحاسب الالي باصدار الكشوفات الدورية</a:t>
            </a: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وظائف الخزينة الرئيسية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dirty="0" smtClean="0"/>
              <a:t>_الاشراف على عملية نقل الاموال من الخزينة الى البنك المركزي ومن الخزينة الى الفروع وبين الفروع نفسها ويشمل ذلك تحديد شركة التأمين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_تغطية العجز لدى البنوك الاخرى ولدى البنك المركزي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_تحديد سعر الصرف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وظائف الخزينة الرئيسية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dirty="0" smtClean="0"/>
              <a:t>_ادارة عملية الايداع لليلة واحدة أو لأجل في البنوك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_القيام بالاستثمارات من خلال المتاجرة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وظائف الصندوق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  وهو الوسيط بين الخزينة الرئيسية وموظفي التلر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_ارسال واستلام من والى الخزينة الرئيسية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_ارسال واستلام الأموال من والى الصناديق الرئيسية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_ارسال واستلام الاموال من والى الصناديق الفرعية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_جرد الصناديق الفرعية والاشراف على عملها وتحديد ارصدتها ومطابقتها بالكشوف</a:t>
            </a: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  <p:sp>
        <p:nvSpPr>
          <p:cNvPr id="4" name="Left Arrow 3"/>
          <p:cNvSpPr/>
          <p:nvPr/>
        </p:nvSpPr>
        <p:spPr>
          <a:xfrm>
            <a:off x="7543800" y="22098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729</TotalTime>
  <Words>667</Words>
  <Application>Microsoft Office PowerPoint</Application>
  <PresentationFormat>On-screen Show (4:3)</PresentationFormat>
  <Paragraphs>189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Opulent</vt:lpstr>
      <vt:lpstr>الفصل الرابع</vt:lpstr>
      <vt:lpstr>الخزينة</vt:lpstr>
      <vt:lpstr>الخزينة</vt:lpstr>
      <vt:lpstr>Slide 4</vt:lpstr>
      <vt:lpstr>Slide 5</vt:lpstr>
      <vt:lpstr>وظائف الخزينة الرئيسية</vt:lpstr>
      <vt:lpstr>وظائف الخزينة الرئيسية</vt:lpstr>
      <vt:lpstr>وظائف الخزينة الرئيسية</vt:lpstr>
      <vt:lpstr>وظائف الصندوق الرئيسي</vt:lpstr>
      <vt:lpstr>وظائف الصندوق الفرعي </vt:lpstr>
      <vt:lpstr>وظائف الصندوق الفرعي </vt:lpstr>
      <vt:lpstr>تطور الصناديق الفرعية</vt:lpstr>
      <vt:lpstr>تطور الصناديق الفرعية</vt:lpstr>
      <vt:lpstr>تطور الصناديق الفرعية</vt:lpstr>
      <vt:lpstr> </vt:lpstr>
      <vt:lpstr>تسجيل قيد رأس مال بنك تجاري بقيمة 100,000 دينار</vt:lpstr>
      <vt:lpstr>دفع مصروفات التأسيس بقيمة 12,000</vt:lpstr>
      <vt:lpstr>حولت الخزينة الى فرع البنك مبلغ بقيمة 6,000</vt:lpstr>
      <vt:lpstr>حولت الخزينة الى البنك المركزي مبلغ بقيمة 6,000</vt:lpstr>
      <vt:lpstr>قام الصندوق الرئيسي بتسليم امناء الصناديق الثلاثة مبلغ 1,000 دينار لكل واحد منهم </vt:lpstr>
      <vt:lpstr>قام الصندوق الرئيسي باعادة 3,000 الى الخزينة </vt:lpstr>
      <vt:lpstr>قام الصندوق الفرعي بتحويل فائض النقدية الى الصندوق الرئيسي بقيمة 4,000 دينار</vt:lpstr>
      <vt:lpstr>وجد عجز في الصندوق الفرعي بقيمة 100 دينار</vt:lpstr>
      <vt:lpstr>وجد عجز في الصندوق الفرعي بقيمة 100 دينار</vt:lpstr>
      <vt:lpstr>Slide 25</vt:lpstr>
      <vt:lpstr>وجد فائض في الصندوق الفرعي بقيمة 100</vt:lpstr>
      <vt:lpstr>Slide 27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الاول</dc:title>
  <dc:creator>hp</dc:creator>
  <cp:lastModifiedBy>hp</cp:lastModifiedBy>
  <cp:revision>82</cp:revision>
  <dcterms:created xsi:type="dcterms:W3CDTF">2012-01-25T19:35:50Z</dcterms:created>
  <dcterms:modified xsi:type="dcterms:W3CDTF">2012-02-07T23:11:32Z</dcterms:modified>
</cp:coreProperties>
</file>