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1" r:id="rId1"/>
  </p:sldMasterIdLst>
  <p:notesMasterIdLst>
    <p:notesMasterId r:id="rId36"/>
  </p:notesMasterIdLst>
  <p:handoutMasterIdLst>
    <p:handoutMasterId r:id="rId37"/>
  </p:handoutMasterIdLst>
  <p:sldIdLst>
    <p:sldId id="325" r:id="rId2"/>
    <p:sldId id="326" r:id="rId3"/>
    <p:sldId id="265" r:id="rId4"/>
    <p:sldId id="266" r:id="rId5"/>
    <p:sldId id="388" r:id="rId6"/>
    <p:sldId id="389" r:id="rId7"/>
    <p:sldId id="390"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403" r:id="rId21"/>
    <p:sldId id="404" r:id="rId22"/>
    <p:sldId id="405" r:id="rId23"/>
    <p:sldId id="406" r:id="rId24"/>
    <p:sldId id="407" r:id="rId25"/>
    <p:sldId id="408" r:id="rId26"/>
    <p:sldId id="410" r:id="rId27"/>
    <p:sldId id="409" r:id="rId28"/>
    <p:sldId id="411" r:id="rId29"/>
    <p:sldId id="412" r:id="rId30"/>
    <p:sldId id="413" r:id="rId31"/>
    <p:sldId id="414" r:id="rId32"/>
    <p:sldId id="415" r:id="rId33"/>
    <p:sldId id="416" r:id="rId34"/>
    <p:sldId id="387" r:id="rId35"/>
  </p:sldIdLst>
  <p:sldSz cx="8229600" cy="5943600"/>
  <p:notesSz cx="6858000" cy="9144000"/>
  <p:custDataLst>
    <p:tags r:id="rId39"/>
  </p:custDataLst>
  <p:defaultTextStyle>
    <a:defPPr>
      <a:defRPr lang="en-US"/>
    </a:defPPr>
    <a:lvl1pPr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1pPr>
    <a:lvl2pPr marL="4572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2pPr>
    <a:lvl3pPr marL="9144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3pPr>
    <a:lvl4pPr marL="13716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4pPr>
    <a:lvl5pPr marL="18288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xmlns="">
        <p15:guide id="1" orient="horz" pos="1872">
          <p15:clr>
            <a:srgbClr val="A4A3A4"/>
          </p15:clr>
        </p15:guide>
        <p15:guide id="2" pos="2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96F"/>
    <a:srgbClr val="0581CD"/>
    <a:srgbClr val="0033CC"/>
    <a:srgbClr val="A6C9FC"/>
    <a:srgbClr val="66A2FA"/>
    <a:srgbClr val="A3B6FC"/>
    <a:srgbClr val="A3B6FA"/>
    <a:srgbClr val="A3B5FA"/>
    <a:srgbClr val="A3B7FA"/>
    <a:srgbClr val="A2B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1" autoAdjust="0"/>
    <p:restoredTop sz="86375" autoAdjust="0"/>
  </p:normalViewPr>
  <p:slideViewPr>
    <p:cSldViewPr snapToGrid="0">
      <p:cViewPr varScale="1">
        <p:scale>
          <a:sx n="116" d="100"/>
          <a:sy n="116" d="100"/>
        </p:scale>
        <p:origin x="-456" y="-104"/>
      </p:cViewPr>
      <p:guideLst>
        <p:guide orient="horz" pos="1872"/>
        <p:guide pos="25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68"/>
    </p:cViewPr>
  </p:sorterViewPr>
  <p:gridSpacing cx="38405" cy="38405"/>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tags" Target="tags/tag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E88978-9146-4E02-B2A0-D262D961ED7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8CE8011-CFBE-4602-9AD5-B27BEE826CFE}">
      <dgm:prSet phldrT="[Text]"/>
      <dgm:spPr/>
      <dgm:t>
        <a:bodyPr/>
        <a:lstStyle/>
        <a:p>
          <a:r>
            <a:rPr lang="en-US" dirty="0" smtClean="0">
              <a:solidFill>
                <a:schemeClr val="tx1">
                  <a:lumMod val="65000"/>
                  <a:lumOff val="35000"/>
                </a:schemeClr>
              </a:solidFill>
            </a:rPr>
            <a:t>Long-term debt is a traditional part of governmental fiscal policy.</a:t>
          </a:r>
          <a:endParaRPr lang="en-US" dirty="0">
            <a:solidFill>
              <a:schemeClr val="tx1">
                <a:lumMod val="65000"/>
                <a:lumOff val="35000"/>
              </a:schemeClr>
            </a:solidFill>
          </a:endParaRPr>
        </a:p>
      </dgm:t>
    </dgm:pt>
    <dgm:pt modelId="{2479772C-21D6-4FFC-8217-A84813B9E8B7}" type="parTrans" cxnId="{B6BE6228-250B-4215-807F-C6370A7FD1B1}">
      <dgm:prSet/>
      <dgm:spPr/>
      <dgm:t>
        <a:bodyPr/>
        <a:lstStyle/>
        <a:p>
          <a:endParaRPr lang="en-US"/>
        </a:p>
      </dgm:t>
    </dgm:pt>
    <dgm:pt modelId="{38B45C43-BEB6-4DE2-9D3E-F83E9C97A169}" type="sibTrans" cxnId="{B6BE6228-250B-4215-807F-C6370A7FD1B1}">
      <dgm:prSet/>
      <dgm:spPr/>
      <dgm:t>
        <a:bodyPr/>
        <a:lstStyle/>
        <a:p>
          <a:endParaRPr lang="en-US"/>
        </a:p>
      </dgm:t>
    </dgm:pt>
    <dgm:pt modelId="{13BF7C09-6967-4A8C-B43F-4358999137A3}">
      <dgm:prSet phldrT="[Text]"/>
      <dgm:spPr/>
      <dgm:t>
        <a:bodyPr/>
        <a:lstStyle/>
        <a:p>
          <a:r>
            <a:rPr lang="en-US" dirty="0" smtClean="0">
              <a:solidFill>
                <a:schemeClr val="tx1">
                  <a:lumMod val="65000"/>
                  <a:lumOff val="35000"/>
                </a:schemeClr>
              </a:solidFill>
            </a:rPr>
            <a:t>Interest on government debt is generally tax-exempt.</a:t>
          </a:r>
          <a:endParaRPr lang="en-US" dirty="0">
            <a:solidFill>
              <a:schemeClr val="tx1">
                <a:lumMod val="65000"/>
                <a:lumOff val="35000"/>
              </a:schemeClr>
            </a:solidFill>
          </a:endParaRPr>
        </a:p>
      </dgm:t>
    </dgm:pt>
    <dgm:pt modelId="{540D2475-1CA7-4358-980B-7C5FFD2FA6C2}" type="parTrans" cxnId="{45B0860B-498D-4B07-AE14-F14A9893C01B}">
      <dgm:prSet/>
      <dgm:spPr/>
      <dgm:t>
        <a:bodyPr/>
        <a:lstStyle/>
        <a:p>
          <a:endParaRPr lang="en-US"/>
        </a:p>
      </dgm:t>
    </dgm:pt>
    <dgm:pt modelId="{254562BB-BCBB-4A41-B764-AF8F05AFCE69}" type="sibTrans" cxnId="{45B0860B-498D-4B07-AE14-F14A9893C01B}">
      <dgm:prSet/>
      <dgm:spPr/>
      <dgm:t>
        <a:bodyPr/>
        <a:lstStyle/>
        <a:p>
          <a:endParaRPr lang="en-US"/>
        </a:p>
      </dgm:t>
    </dgm:pt>
    <dgm:pt modelId="{4944E868-9F9F-4713-B26A-AD7DE3959F1C}">
      <dgm:prSet phldrT="[Text]"/>
      <dgm:spPr/>
      <dgm:t>
        <a:bodyPr/>
        <a:lstStyle/>
        <a:p>
          <a:r>
            <a:rPr lang="en-US" dirty="0" smtClean="0">
              <a:solidFill>
                <a:schemeClr val="tx1">
                  <a:lumMod val="65000"/>
                  <a:lumOff val="35000"/>
                </a:schemeClr>
              </a:solidFill>
            </a:rPr>
            <a:t>The tax-exempt feature allows governments to issue debt at low rates.</a:t>
          </a:r>
          <a:endParaRPr lang="en-US" dirty="0">
            <a:solidFill>
              <a:schemeClr val="tx1">
                <a:lumMod val="65000"/>
                <a:lumOff val="35000"/>
              </a:schemeClr>
            </a:solidFill>
          </a:endParaRPr>
        </a:p>
      </dgm:t>
    </dgm:pt>
    <dgm:pt modelId="{05F2B411-955C-423B-A7F9-7B18CC61DDEB}" type="parTrans" cxnId="{9F49318B-56F7-45C7-ADA8-A3A0324FBFB0}">
      <dgm:prSet/>
      <dgm:spPr/>
      <dgm:t>
        <a:bodyPr/>
        <a:lstStyle/>
        <a:p>
          <a:endParaRPr lang="en-US"/>
        </a:p>
      </dgm:t>
    </dgm:pt>
    <dgm:pt modelId="{5E601434-A14F-4ECC-A1EF-AA23AA4D2B31}" type="sibTrans" cxnId="{9F49318B-56F7-45C7-ADA8-A3A0324FBFB0}">
      <dgm:prSet/>
      <dgm:spPr/>
      <dgm:t>
        <a:bodyPr/>
        <a:lstStyle/>
        <a:p>
          <a:endParaRPr lang="en-US"/>
        </a:p>
      </dgm:t>
    </dgm:pt>
    <dgm:pt modelId="{B8236C5E-CAF6-48BB-BAE9-A6559F722407}">
      <dgm:prSet phldrT="[Text]"/>
      <dgm:spPr/>
      <dgm:t>
        <a:bodyPr/>
        <a:lstStyle/>
        <a:p>
          <a:r>
            <a:rPr lang="en-US" dirty="0" smtClean="0">
              <a:solidFill>
                <a:schemeClr val="tx1">
                  <a:lumMod val="65000"/>
                  <a:lumOff val="35000"/>
                </a:schemeClr>
              </a:solidFill>
            </a:rPr>
            <a:t>Most states have statutory limits on the amount of debt state and local governments can issue.</a:t>
          </a:r>
          <a:endParaRPr lang="en-US" dirty="0">
            <a:solidFill>
              <a:schemeClr val="tx1">
                <a:lumMod val="65000"/>
                <a:lumOff val="35000"/>
              </a:schemeClr>
            </a:solidFill>
          </a:endParaRPr>
        </a:p>
      </dgm:t>
    </dgm:pt>
    <dgm:pt modelId="{C1738DAC-E0D3-4AC3-BF61-322681018779}" type="parTrans" cxnId="{7C72120C-6FE4-496E-9FC7-CBE414448AA8}">
      <dgm:prSet/>
      <dgm:spPr/>
      <dgm:t>
        <a:bodyPr/>
        <a:lstStyle/>
        <a:p>
          <a:endParaRPr lang="en-US"/>
        </a:p>
      </dgm:t>
    </dgm:pt>
    <dgm:pt modelId="{19DD02AF-452A-4F63-8769-0CC56FDD4F2B}" type="sibTrans" cxnId="{7C72120C-6FE4-496E-9FC7-CBE414448AA8}">
      <dgm:prSet/>
      <dgm:spPr/>
      <dgm:t>
        <a:bodyPr/>
        <a:lstStyle/>
        <a:p>
          <a:endParaRPr lang="en-US"/>
        </a:p>
      </dgm:t>
    </dgm:pt>
    <dgm:pt modelId="{59B517A7-7E5E-49B6-83B3-62C4E7DB0CCA}" type="pres">
      <dgm:prSet presAssocID="{2DE88978-9146-4E02-B2A0-D262D961ED74}" presName="diagram" presStyleCnt="0">
        <dgm:presLayoutVars>
          <dgm:dir/>
          <dgm:resizeHandles val="exact"/>
        </dgm:presLayoutVars>
      </dgm:prSet>
      <dgm:spPr/>
      <dgm:t>
        <a:bodyPr/>
        <a:lstStyle/>
        <a:p>
          <a:endParaRPr lang="en-US"/>
        </a:p>
      </dgm:t>
    </dgm:pt>
    <dgm:pt modelId="{D436402E-CC3E-48E7-8E44-FB021814FC2C}" type="pres">
      <dgm:prSet presAssocID="{18CE8011-CFBE-4602-9AD5-B27BEE826CFE}" presName="node" presStyleLbl="node1" presStyleIdx="0" presStyleCnt="4">
        <dgm:presLayoutVars>
          <dgm:bulletEnabled val="1"/>
        </dgm:presLayoutVars>
      </dgm:prSet>
      <dgm:spPr/>
      <dgm:t>
        <a:bodyPr/>
        <a:lstStyle/>
        <a:p>
          <a:endParaRPr lang="en-US"/>
        </a:p>
      </dgm:t>
    </dgm:pt>
    <dgm:pt modelId="{2F1BAD05-E1C5-43D1-BF81-70A59DAA1B60}" type="pres">
      <dgm:prSet presAssocID="{38B45C43-BEB6-4DE2-9D3E-F83E9C97A169}" presName="sibTrans" presStyleCnt="0"/>
      <dgm:spPr/>
    </dgm:pt>
    <dgm:pt modelId="{E7923E00-CD18-46AE-84E9-746DEBFBB0D2}" type="pres">
      <dgm:prSet presAssocID="{13BF7C09-6967-4A8C-B43F-4358999137A3}" presName="node" presStyleLbl="node1" presStyleIdx="1" presStyleCnt="4">
        <dgm:presLayoutVars>
          <dgm:bulletEnabled val="1"/>
        </dgm:presLayoutVars>
      </dgm:prSet>
      <dgm:spPr/>
      <dgm:t>
        <a:bodyPr/>
        <a:lstStyle/>
        <a:p>
          <a:endParaRPr lang="en-US"/>
        </a:p>
      </dgm:t>
    </dgm:pt>
    <dgm:pt modelId="{48314729-5C20-42D1-B311-09B5910F7D4C}" type="pres">
      <dgm:prSet presAssocID="{254562BB-BCBB-4A41-B764-AF8F05AFCE69}" presName="sibTrans" presStyleCnt="0"/>
      <dgm:spPr/>
    </dgm:pt>
    <dgm:pt modelId="{767E23B9-1444-4A18-91C8-1EA4A1C2E796}" type="pres">
      <dgm:prSet presAssocID="{4944E868-9F9F-4713-B26A-AD7DE3959F1C}" presName="node" presStyleLbl="node1" presStyleIdx="2" presStyleCnt="4">
        <dgm:presLayoutVars>
          <dgm:bulletEnabled val="1"/>
        </dgm:presLayoutVars>
      </dgm:prSet>
      <dgm:spPr/>
      <dgm:t>
        <a:bodyPr/>
        <a:lstStyle/>
        <a:p>
          <a:endParaRPr lang="en-US"/>
        </a:p>
      </dgm:t>
    </dgm:pt>
    <dgm:pt modelId="{F717E2BC-42E3-4DE4-BD61-06A2CA578A08}" type="pres">
      <dgm:prSet presAssocID="{5E601434-A14F-4ECC-A1EF-AA23AA4D2B31}" presName="sibTrans" presStyleCnt="0"/>
      <dgm:spPr/>
    </dgm:pt>
    <dgm:pt modelId="{7860900C-DBF7-4D66-BF00-1B19484AE426}" type="pres">
      <dgm:prSet presAssocID="{B8236C5E-CAF6-48BB-BAE9-A6559F722407}" presName="node" presStyleLbl="node1" presStyleIdx="3" presStyleCnt="4">
        <dgm:presLayoutVars>
          <dgm:bulletEnabled val="1"/>
        </dgm:presLayoutVars>
      </dgm:prSet>
      <dgm:spPr/>
      <dgm:t>
        <a:bodyPr/>
        <a:lstStyle/>
        <a:p>
          <a:endParaRPr lang="en-US"/>
        </a:p>
      </dgm:t>
    </dgm:pt>
  </dgm:ptLst>
  <dgm:cxnLst>
    <dgm:cxn modelId="{FDD4066F-7A9E-4F9C-B8AA-D5B20899AE23}" type="presOf" srcId="{18CE8011-CFBE-4602-9AD5-B27BEE826CFE}" destId="{D436402E-CC3E-48E7-8E44-FB021814FC2C}" srcOrd="0" destOrd="0" presId="urn:microsoft.com/office/officeart/2005/8/layout/default"/>
    <dgm:cxn modelId="{7C72120C-6FE4-496E-9FC7-CBE414448AA8}" srcId="{2DE88978-9146-4E02-B2A0-D262D961ED74}" destId="{B8236C5E-CAF6-48BB-BAE9-A6559F722407}" srcOrd="3" destOrd="0" parTransId="{C1738DAC-E0D3-4AC3-BF61-322681018779}" sibTransId="{19DD02AF-452A-4F63-8769-0CC56FDD4F2B}"/>
    <dgm:cxn modelId="{9A25DE6D-D6F3-45F8-845E-2BC46EF25C86}" type="presOf" srcId="{13BF7C09-6967-4A8C-B43F-4358999137A3}" destId="{E7923E00-CD18-46AE-84E9-746DEBFBB0D2}" srcOrd="0" destOrd="0" presId="urn:microsoft.com/office/officeart/2005/8/layout/default"/>
    <dgm:cxn modelId="{45B0860B-498D-4B07-AE14-F14A9893C01B}" srcId="{2DE88978-9146-4E02-B2A0-D262D961ED74}" destId="{13BF7C09-6967-4A8C-B43F-4358999137A3}" srcOrd="1" destOrd="0" parTransId="{540D2475-1CA7-4358-980B-7C5FFD2FA6C2}" sibTransId="{254562BB-BCBB-4A41-B764-AF8F05AFCE69}"/>
    <dgm:cxn modelId="{1F81D61B-9B63-4BAB-947A-D63E387F7E63}" type="presOf" srcId="{2DE88978-9146-4E02-B2A0-D262D961ED74}" destId="{59B517A7-7E5E-49B6-83B3-62C4E7DB0CCA}" srcOrd="0" destOrd="0" presId="urn:microsoft.com/office/officeart/2005/8/layout/default"/>
    <dgm:cxn modelId="{DBD37DD6-AFEE-425A-8B6C-70342EAD4C8D}" type="presOf" srcId="{B8236C5E-CAF6-48BB-BAE9-A6559F722407}" destId="{7860900C-DBF7-4D66-BF00-1B19484AE426}" srcOrd="0" destOrd="0" presId="urn:microsoft.com/office/officeart/2005/8/layout/default"/>
    <dgm:cxn modelId="{B6BE6228-250B-4215-807F-C6370A7FD1B1}" srcId="{2DE88978-9146-4E02-B2A0-D262D961ED74}" destId="{18CE8011-CFBE-4602-9AD5-B27BEE826CFE}" srcOrd="0" destOrd="0" parTransId="{2479772C-21D6-4FFC-8217-A84813B9E8B7}" sibTransId="{38B45C43-BEB6-4DE2-9D3E-F83E9C97A169}"/>
    <dgm:cxn modelId="{9F49318B-56F7-45C7-ADA8-A3A0324FBFB0}" srcId="{2DE88978-9146-4E02-B2A0-D262D961ED74}" destId="{4944E868-9F9F-4713-B26A-AD7DE3959F1C}" srcOrd="2" destOrd="0" parTransId="{05F2B411-955C-423B-A7F9-7B18CC61DDEB}" sibTransId="{5E601434-A14F-4ECC-A1EF-AA23AA4D2B31}"/>
    <dgm:cxn modelId="{3019B3B2-FF27-4F9B-BD1C-FBF185D98611}" type="presOf" srcId="{4944E868-9F9F-4713-B26A-AD7DE3959F1C}" destId="{767E23B9-1444-4A18-91C8-1EA4A1C2E796}" srcOrd="0" destOrd="0" presId="urn:microsoft.com/office/officeart/2005/8/layout/default"/>
    <dgm:cxn modelId="{02B0945D-8796-4F67-853D-49DFF4B764CE}" type="presParOf" srcId="{59B517A7-7E5E-49B6-83B3-62C4E7DB0CCA}" destId="{D436402E-CC3E-48E7-8E44-FB021814FC2C}" srcOrd="0" destOrd="0" presId="urn:microsoft.com/office/officeart/2005/8/layout/default"/>
    <dgm:cxn modelId="{145430F5-B74E-490F-9DBB-2BDF1DBBD121}" type="presParOf" srcId="{59B517A7-7E5E-49B6-83B3-62C4E7DB0CCA}" destId="{2F1BAD05-E1C5-43D1-BF81-70A59DAA1B60}" srcOrd="1" destOrd="0" presId="urn:microsoft.com/office/officeart/2005/8/layout/default"/>
    <dgm:cxn modelId="{8FEC07A5-AC4C-495C-8459-918AEF5344CF}" type="presParOf" srcId="{59B517A7-7E5E-49B6-83B3-62C4E7DB0CCA}" destId="{E7923E00-CD18-46AE-84E9-746DEBFBB0D2}" srcOrd="2" destOrd="0" presId="urn:microsoft.com/office/officeart/2005/8/layout/default"/>
    <dgm:cxn modelId="{1DBF844A-D2AE-4551-B0E1-2EDC35A9FA97}" type="presParOf" srcId="{59B517A7-7E5E-49B6-83B3-62C4E7DB0CCA}" destId="{48314729-5C20-42D1-B311-09B5910F7D4C}" srcOrd="3" destOrd="0" presId="urn:microsoft.com/office/officeart/2005/8/layout/default"/>
    <dgm:cxn modelId="{BE35246E-1F8C-44BB-BAEC-A79FBB52B28B}" type="presParOf" srcId="{59B517A7-7E5E-49B6-83B3-62C4E7DB0CCA}" destId="{767E23B9-1444-4A18-91C8-1EA4A1C2E796}" srcOrd="4" destOrd="0" presId="urn:microsoft.com/office/officeart/2005/8/layout/default"/>
    <dgm:cxn modelId="{6E38AB5B-0445-475B-BB13-47904F12AB7A}" type="presParOf" srcId="{59B517A7-7E5E-49B6-83B3-62C4E7DB0CCA}" destId="{F717E2BC-42E3-4DE4-BD61-06A2CA578A08}" srcOrd="5" destOrd="0" presId="urn:microsoft.com/office/officeart/2005/8/layout/default"/>
    <dgm:cxn modelId="{5505E8E8-21CC-47D5-ABAF-BF2F28B26FC2}" type="presParOf" srcId="{59B517A7-7E5E-49B6-83B3-62C4E7DB0CCA}" destId="{7860900C-DBF7-4D66-BF00-1B19484AE42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15E9CE-884F-4D42-8278-2DED724E98AD}" type="doc">
      <dgm:prSet loTypeId="urn:microsoft.com/office/officeart/2005/8/layout/hList1" loCatId="list" qsTypeId="urn:microsoft.com/office/officeart/2005/8/quickstyle/simple1" qsCatId="simple" csTypeId="urn:microsoft.com/office/officeart/2005/8/colors/accent6_3" csCatId="accent6" phldr="1"/>
      <dgm:spPr/>
      <dgm:t>
        <a:bodyPr/>
        <a:lstStyle/>
        <a:p>
          <a:endParaRPr lang="en-US"/>
        </a:p>
      </dgm:t>
    </dgm:pt>
    <dgm:pt modelId="{B8196054-3F0B-40A0-A9A1-CED4109FFE28}">
      <dgm:prSet phldrT="[Text]"/>
      <dgm:spPr/>
      <dgm:t>
        <a:bodyPr/>
        <a:lstStyle/>
        <a:p>
          <a:r>
            <a:rPr lang="en-US" dirty="0" smtClean="0"/>
            <a:t>Financing activities</a:t>
          </a:r>
          <a:endParaRPr lang="en-US" dirty="0"/>
        </a:p>
      </dgm:t>
    </dgm:pt>
    <dgm:pt modelId="{CD42B6B5-9353-431F-AAA9-BA066E6505FB}" type="parTrans" cxnId="{39E65807-07F5-42FF-B9D5-D6AC5DB8E797}">
      <dgm:prSet/>
      <dgm:spPr/>
      <dgm:t>
        <a:bodyPr/>
        <a:lstStyle/>
        <a:p>
          <a:endParaRPr lang="en-US"/>
        </a:p>
      </dgm:t>
    </dgm:pt>
    <dgm:pt modelId="{6EDC33D3-626A-40E4-8B81-C423C3C78DAE}" type="sibTrans" cxnId="{39E65807-07F5-42FF-B9D5-D6AC5DB8E797}">
      <dgm:prSet/>
      <dgm:spPr/>
      <dgm:t>
        <a:bodyPr/>
        <a:lstStyle/>
        <a:p>
          <a:endParaRPr lang="en-US"/>
        </a:p>
      </dgm:t>
    </dgm:pt>
    <dgm:pt modelId="{926A2DD8-7DB0-425A-9A55-E561A80A6795}">
      <dgm:prSet phldrT="[Text]"/>
      <dgm:spPr/>
      <dgm:t>
        <a:bodyPr/>
        <a:lstStyle/>
        <a:p>
          <a:r>
            <a:rPr lang="en-US" dirty="0" smtClean="0"/>
            <a:t>Bonds</a:t>
          </a:r>
          <a:endParaRPr lang="en-US" dirty="0"/>
        </a:p>
      </dgm:t>
    </dgm:pt>
    <dgm:pt modelId="{7A3167E4-9656-4E3B-AE56-E24C065360E9}" type="parTrans" cxnId="{12AFB523-7CDA-4682-8248-9DD024D36C32}">
      <dgm:prSet/>
      <dgm:spPr/>
      <dgm:t>
        <a:bodyPr/>
        <a:lstStyle/>
        <a:p>
          <a:endParaRPr lang="en-US"/>
        </a:p>
      </dgm:t>
    </dgm:pt>
    <dgm:pt modelId="{DD0BE942-3EE3-4BC9-9E6F-FF5BFC04182D}" type="sibTrans" cxnId="{12AFB523-7CDA-4682-8248-9DD024D36C32}">
      <dgm:prSet/>
      <dgm:spPr/>
      <dgm:t>
        <a:bodyPr/>
        <a:lstStyle/>
        <a:p>
          <a:endParaRPr lang="en-US"/>
        </a:p>
      </dgm:t>
    </dgm:pt>
    <dgm:pt modelId="{EA13A517-4379-400D-BC08-90D144DCF79E}">
      <dgm:prSet phldrT="[Text]"/>
      <dgm:spPr/>
      <dgm:t>
        <a:bodyPr/>
        <a:lstStyle/>
        <a:p>
          <a:r>
            <a:rPr lang="en-US" dirty="0" smtClean="0"/>
            <a:t>Notes</a:t>
          </a:r>
          <a:endParaRPr lang="en-US" dirty="0"/>
        </a:p>
      </dgm:t>
    </dgm:pt>
    <dgm:pt modelId="{222B928B-8265-4AB9-BFA8-0CAAAF2526A2}" type="parTrans" cxnId="{0C5F8214-0815-4CD3-814F-85F80F3D7352}">
      <dgm:prSet/>
      <dgm:spPr/>
      <dgm:t>
        <a:bodyPr/>
        <a:lstStyle/>
        <a:p>
          <a:endParaRPr lang="en-US"/>
        </a:p>
      </dgm:t>
    </dgm:pt>
    <dgm:pt modelId="{836DA2FB-7222-429B-97E8-3B3AB174CA82}" type="sibTrans" cxnId="{0C5F8214-0815-4CD3-814F-85F80F3D7352}">
      <dgm:prSet/>
      <dgm:spPr/>
      <dgm:t>
        <a:bodyPr/>
        <a:lstStyle/>
        <a:p>
          <a:endParaRPr lang="en-US"/>
        </a:p>
      </dgm:t>
    </dgm:pt>
    <dgm:pt modelId="{306C3F2C-E48D-4D98-9C6B-9647FB948F43}">
      <dgm:prSet phldrT="[Text]"/>
      <dgm:spPr>
        <a:solidFill>
          <a:srgbClr val="18696F"/>
        </a:solidFill>
      </dgm:spPr>
      <dgm:t>
        <a:bodyPr/>
        <a:lstStyle/>
        <a:p>
          <a:r>
            <a:rPr lang="en-US" dirty="0" smtClean="0"/>
            <a:t>Operating activities</a:t>
          </a:r>
          <a:endParaRPr lang="en-US" dirty="0"/>
        </a:p>
      </dgm:t>
    </dgm:pt>
    <dgm:pt modelId="{F426DA16-DB05-4F47-85F8-C5CFBC649425}" type="parTrans" cxnId="{328447C0-646E-4D27-9DCD-4020FA62CCE4}">
      <dgm:prSet/>
      <dgm:spPr/>
      <dgm:t>
        <a:bodyPr/>
        <a:lstStyle/>
        <a:p>
          <a:endParaRPr lang="en-US"/>
        </a:p>
      </dgm:t>
    </dgm:pt>
    <dgm:pt modelId="{5D2F9BB1-97CE-4333-8368-9C6B9796FD1B}" type="sibTrans" cxnId="{328447C0-646E-4D27-9DCD-4020FA62CCE4}">
      <dgm:prSet/>
      <dgm:spPr/>
      <dgm:t>
        <a:bodyPr/>
        <a:lstStyle/>
        <a:p>
          <a:endParaRPr lang="en-US"/>
        </a:p>
      </dgm:t>
    </dgm:pt>
    <dgm:pt modelId="{ADD72D5E-02ED-4EAF-A271-29FCE9B25442}">
      <dgm:prSet phldrT="[Text]"/>
      <dgm:spPr/>
      <dgm:t>
        <a:bodyPr/>
        <a:lstStyle/>
        <a:p>
          <a:r>
            <a:rPr lang="en-US" dirty="0" smtClean="0"/>
            <a:t>Claims and judgments</a:t>
          </a:r>
          <a:endParaRPr lang="en-US" dirty="0"/>
        </a:p>
      </dgm:t>
    </dgm:pt>
    <dgm:pt modelId="{185C6A58-B1A4-4D5E-B94C-D761F9DD039C}" type="parTrans" cxnId="{DDBBD563-EDA3-4731-9BCD-B3DBB9B6137D}">
      <dgm:prSet/>
      <dgm:spPr/>
      <dgm:t>
        <a:bodyPr/>
        <a:lstStyle/>
        <a:p>
          <a:endParaRPr lang="en-US"/>
        </a:p>
      </dgm:t>
    </dgm:pt>
    <dgm:pt modelId="{34304E3A-728E-41DC-A8FC-27F7005F57A3}" type="sibTrans" cxnId="{DDBBD563-EDA3-4731-9BCD-B3DBB9B6137D}">
      <dgm:prSet/>
      <dgm:spPr/>
      <dgm:t>
        <a:bodyPr/>
        <a:lstStyle/>
        <a:p>
          <a:endParaRPr lang="en-US"/>
        </a:p>
      </dgm:t>
    </dgm:pt>
    <dgm:pt modelId="{20AAC572-B586-4532-AECA-95E8788C65A5}">
      <dgm:prSet phldrT="[Text]"/>
      <dgm:spPr/>
      <dgm:t>
        <a:bodyPr/>
        <a:lstStyle/>
        <a:p>
          <a:r>
            <a:rPr lang="en-US" dirty="0" smtClean="0"/>
            <a:t>Pensions</a:t>
          </a:r>
          <a:endParaRPr lang="en-US" dirty="0"/>
        </a:p>
      </dgm:t>
    </dgm:pt>
    <dgm:pt modelId="{98585EEB-D569-49AF-A3DD-B1E6A69127AC}" type="parTrans" cxnId="{B9B10976-CD27-496E-88AC-8EE05EA79E43}">
      <dgm:prSet/>
      <dgm:spPr/>
      <dgm:t>
        <a:bodyPr/>
        <a:lstStyle/>
        <a:p>
          <a:endParaRPr lang="en-US"/>
        </a:p>
      </dgm:t>
    </dgm:pt>
    <dgm:pt modelId="{FD1787C0-5A02-4EB5-8C68-1899116ABAE7}" type="sibTrans" cxnId="{B9B10976-CD27-496E-88AC-8EE05EA79E43}">
      <dgm:prSet/>
      <dgm:spPr/>
      <dgm:t>
        <a:bodyPr/>
        <a:lstStyle/>
        <a:p>
          <a:endParaRPr lang="en-US"/>
        </a:p>
      </dgm:t>
    </dgm:pt>
    <dgm:pt modelId="{08EB4120-F97B-4B1A-AF7F-BAB666C857AE}">
      <dgm:prSet phldrT="[Text]"/>
      <dgm:spPr/>
      <dgm:t>
        <a:bodyPr/>
        <a:lstStyle/>
        <a:p>
          <a:r>
            <a:rPr lang="en-US" dirty="0" smtClean="0"/>
            <a:t>Leases</a:t>
          </a:r>
          <a:endParaRPr lang="en-US" dirty="0"/>
        </a:p>
      </dgm:t>
    </dgm:pt>
    <dgm:pt modelId="{B01A3161-9E39-4A58-85BB-9C0F463DA378}" type="parTrans" cxnId="{EC912866-9208-4849-ABE8-E8AED22F26A9}">
      <dgm:prSet/>
      <dgm:spPr/>
      <dgm:t>
        <a:bodyPr/>
        <a:lstStyle/>
        <a:p>
          <a:endParaRPr lang="en-US"/>
        </a:p>
      </dgm:t>
    </dgm:pt>
    <dgm:pt modelId="{397CDBA0-C96D-4F6A-AF6B-1476AFA51FE2}" type="sibTrans" cxnId="{EC912866-9208-4849-ABE8-E8AED22F26A9}">
      <dgm:prSet/>
      <dgm:spPr/>
      <dgm:t>
        <a:bodyPr/>
        <a:lstStyle/>
        <a:p>
          <a:endParaRPr lang="en-US"/>
        </a:p>
      </dgm:t>
    </dgm:pt>
    <dgm:pt modelId="{7EE50556-1A48-45C0-BEBC-91FDC213BF1F}">
      <dgm:prSet phldrT="[Text]"/>
      <dgm:spPr/>
      <dgm:t>
        <a:bodyPr/>
        <a:lstStyle/>
        <a:p>
          <a:r>
            <a:rPr lang="en-US" dirty="0" smtClean="0"/>
            <a:t>Environmental issues</a:t>
          </a:r>
          <a:endParaRPr lang="en-US" dirty="0"/>
        </a:p>
      </dgm:t>
    </dgm:pt>
    <dgm:pt modelId="{8B8D7E27-9A7B-4F03-9553-388460EAA235}" type="parTrans" cxnId="{43305CFC-48C8-476A-B5C7-7C21273F7FA2}">
      <dgm:prSet/>
      <dgm:spPr/>
      <dgm:t>
        <a:bodyPr/>
        <a:lstStyle/>
        <a:p>
          <a:endParaRPr lang="en-US"/>
        </a:p>
      </dgm:t>
    </dgm:pt>
    <dgm:pt modelId="{3590921D-0B3E-42E9-B639-80C052EF2DF9}" type="sibTrans" cxnId="{43305CFC-48C8-476A-B5C7-7C21273F7FA2}">
      <dgm:prSet/>
      <dgm:spPr/>
      <dgm:t>
        <a:bodyPr/>
        <a:lstStyle/>
        <a:p>
          <a:endParaRPr lang="en-US"/>
        </a:p>
      </dgm:t>
    </dgm:pt>
    <dgm:pt modelId="{C0C26B22-89A8-42C1-B060-FDAB6033AC33}" type="pres">
      <dgm:prSet presAssocID="{AE15E9CE-884F-4D42-8278-2DED724E98AD}" presName="Name0" presStyleCnt="0">
        <dgm:presLayoutVars>
          <dgm:dir/>
          <dgm:animLvl val="lvl"/>
          <dgm:resizeHandles val="exact"/>
        </dgm:presLayoutVars>
      </dgm:prSet>
      <dgm:spPr/>
      <dgm:t>
        <a:bodyPr/>
        <a:lstStyle/>
        <a:p>
          <a:endParaRPr lang="en-US"/>
        </a:p>
      </dgm:t>
    </dgm:pt>
    <dgm:pt modelId="{53DA1CCA-8ADF-42F3-8C2F-C0F4EEE03D74}" type="pres">
      <dgm:prSet presAssocID="{B8196054-3F0B-40A0-A9A1-CED4109FFE28}" presName="composite" presStyleCnt="0"/>
      <dgm:spPr/>
    </dgm:pt>
    <dgm:pt modelId="{0A460A68-9EB8-4727-B4CA-EAF4B900BB1D}" type="pres">
      <dgm:prSet presAssocID="{B8196054-3F0B-40A0-A9A1-CED4109FFE28}" presName="parTx" presStyleLbl="alignNode1" presStyleIdx="0" presStyleCnt="2">
        <dgm:presLayoutVars>
          <dgm:chMax val="0"/>
          <dgm:chPref val="0"/>
          <dgm:bulletEnabled val="1"/>
        </dgm:presLayoutVars>
      </dgm:prSet>
      <dgm:spPr/>
      <dgm:t>
        <a:bodyPr/>
        <a:lstStyle/>
        <a:p>
          <a:endParaRPr lang="en-US"/>
        </a:p>
      </dgm:t>
    </dgm:pt>
    <dgm:pt modelId="{B42ED77C-743E-4344-ACE3-ED8E42F58E0A}" type="pres">
      <dgm:prSet presAssocID="{B8196054-3F0B-40A0-A9A1-CED4109FFE28}" presName="desTx" presStyleLbl="alignAccFollowNode1" presStyleIdx="0" presStyleCnt="2">
        <dgm:presLayoutVars>
          <dgm:bulletEnabled val="1"/>
        </dgm:presLayoutVars>
      </dgm:prSet>
      <dgm:spPr/>
      <dgm:t>
        <a:bodyPr/>
        <a:lstStyle/>
        <a:p>
          <a:endParaRPr lang="en-US"/>
        </a:p>
      </dgm:t>
    </dgm:pt>
    <dgm:pt modelId="{E5B5B594-38CF-4539-9773-F39E8C46D19B}" type="pres">
      <dgm:prSet presAssocID="{6EDC33D3-626A-40E4-8B81-C423C3C78DAE}" presName="space" presStyleCnt="0"/>
      <dgm:spPr/>
    </dgm:pt>
    <dgm:pt modelId="{037CCA1E-7486-43E2-8034-70A27A1FC5B8}" type="pres">
      <dgm:prSet presAssocID="{306C3F2C-E48D-4D98-9C6B-9647FB948F43}" presName="composite" presStyleCnt="0"/>
      <dgm:spPr/>
    </dgm:pt>
    <dgm:pt modelId="{A428BFBD-A0B4-4A8B-A970-B64DE6DE1667}" type="pres">
      <dgm:prSet presAssocID="{306C3F2C-E48D-4D98-9C6B-9647FB948F43}" presName="parTx" presStyleLbl="alignNode1" presStyleIdx="1" presStyleCnt="2">
        <dgm:presLayoutVars>
          <dgm:chMax val="0"/>
          <dgm:chPref val="0"/>
          <dgm:bulletEnabled val="1"/>
        </dgm:presLayoutVars>
      </dgm:prSet>
      <dgm:spPr/>
      <dgm:t>
        <a:bodyPr/>
        <a:lstStyle/>
        <a:p>
          <a:endParaRPr lang="en-US"/>
        </a:p>
      </dgm:t>
    </dgm:pt>
    <dgm:pt modelId="{2100F6F9-C5BD-4452-92D5-77232386C425}" type="pres">
      <dgm:prSet presAssocID="{306C3F2C-E48D-4D98-9C6B-9647FB948F43}" presName="desTx" presStyleLbl="alignAccFollowNode1" presStyleIdx="1" presStyleCnt="2">
        <dgm:presLayoutVars>
          <dgm:bulletEnabled val="1"/>
        </dgm:presLayoutVars>
      </dgm:prSet>
      <dgm:spPr/>
      <dgm:t>
        <a:bodyPr/>
        <a:lstStyle/>
        <a:p>
          <a:endParaRPr lang="en-US"/>
        </a:p>
      </dgm:t>
    </dgm:pt>
  </dgm:ptLst>
  <dgm:cxnLst>
    <dgm:cxn modelId="{0C5F8214-0815-4CD3-814F-85F80F3D7352}" srcId="{B8196054-3F0B-40A0-A9A1-CED4109FFE28}" destId="{EA13A517-4379-400D-BC08-90D144DCF79E}" srcOrd="1" destOrd="0" parTransId="{222B928B-8265-4AB9-BFA8-0CAAAF2526A2}" sibTransId="{836DA2FB-7222-429B-97E8-3B3AB174CA82}"/>
    <dgm:cxn modelId="{24D8C881-B320-4F51-9723-4BAA5A72C9C0}" type="presOf" srcId="{926A2DD8-7DB0-425A-9A55-E561A80A6795}" destId="{B42ED77C-743E-4344-ACE3-ED8E42F58E0A}" srcOrd="0" destOrd="0" presId="urn:microsoft.com/office/officeart/2005/8/layout/hList1"/>
    <dgm:cxn modelId="{EC912866-9208-4849-ABE8-E8AED22F26A9}" srcId="{B8196054-3F0B-40A0-A9A1-CED4109FFE28}" destId="{08EB4120-F97B-4B1A-AF7F-BAB666C857AE}" srcOrd="2" destOrd="0" parTransId="{B01A3161-9E39-4A58-85BB-9C0F463DA378}" sibTransId="{397CDBA0-C96D-4F6A-AF6B-1476AFA51FE2}"/>
    <dgm:cxn modelId="{328447C0-646E-4D27-9DCD-4020FA62CCE4}" srcId="{AE15E9CE-884F-4D42-8278-2DED724E98AD}" destId="{306C3F2C-E48D-4D98-9C6B-9647FB948F43}" srcOrd="1" destOrd="0" parTransId="{F426DA16-DB05-4F47-85F8-C5CFBC649425}" sibTransId="{5D2F9BB1-97CE-4333-8368-9C6B9796FD1B}"/>
    <dgm:cxn modelId="{F14E22E6-8141-4DE7-9726-15B4AE102566}" type="presOf" srcId="{306C3F2C-E48D-4D98-9C6B-9647FB948F43}" destId="{A428BFBD-A0B4-4A8B-A970-B64DE6DE1667}" srcOrd="0" destOrd="0" presId="urn:microsoft.com/office/officeart/2005/8/layout/hList1"/>
    <dgm:cxn modelId="{2E391B77-6AE2-4E5A-AB80-EF177FE488B4}" type="presOf" srcId="{B8196054-3F0B-40A0-A9A1-CED4109FFE28}" destId="{0A460A68-9EB8-4727-B4CA-EAF4B900BB1D}" srcOrd="0" destOrd="0" presId="urn:microsoft.com/office/officeart/2005/8/layout/hList1"/>
    <dgm:cxn modelId="{12AFB523-7CDA-4682-8248-9DD024D36C32}" srcId="{B8196054-3F0B-40A0-A9A1-CED4109FFE28}" destId="{926A2DD8-7DB0-425A-9A55-E561A80A6795}" srcOrd="0" destOrd="0" parTransId="{7A3167E4-9656-4E3B-AE56-E24C065360E9}" sibTransId="{DD0BE942-3EE3-4BC9-9E6F-FF5BFC04182D}"/>
    <dgm:cxn modelId="{B9B10976-CD27-496E-88AC-8EE05EA79E43}" srcId="{306C3F2C-E48D-4D98-9C6B-9647FB948F43}" destId="{20AAC572-B586-4532-AECA-95E8788C65A5}" srcOrd="1" destOrd="0" parTransId="{98585EEB-D569-49AF-A3DD-B1E6A69127AC}" sibTransId="{FD1787C0-5A02-4EB5-8C68-1899116ABAE7}"/>
    <dgm:cxn modelId="{58CBE8A5-FA8F-4208-87FB-B0B0D26E4DDA}" type="presOf" srcId="{7EE50556-1A48-45C0-BEBC-91FDC213BF1F}" destId="{2100F6F9-C5BD-4452-92D5-77232386C425}" srcOrd="0" destOrd="2" presId="urn:microsoft.com/office/officeart/2005/8/layout/hList1"/>
    <dgm:cxn modelId="{43305CFC-48C8-476A-B5C7-7C21273F7FA2}" srcId="{306C3F2C-E48D-4D98-9C6B-9647FB948F43}" destId="{7EE50556-1A48-45C0-BEBC-91FDC213BF1F}" srcOrd="2" destOrd="0" parTransId="{8B8D7E27-9A7B-4F03-9553-388460EAA235}" sibTransId="{3590921D-0B3E-42E9-B639-80C052EF2DF9}"/>
    <dgm:cxn modelId="{78BD1D1D-DA60-425E-86F1-2B76A9715CF1}" type="presOf" srcId="{ADD72D5E-02ED-4EAF-A271-29FCE9B25442}" destId="{2100F6F9-C5BD-4452-92D5-77232386C425}" srcOrd="0" destOrd="0" presId="urn:microsoft.com/office/officeart/2005/8/layout/hList1"/>
    <dgm:cxn modelId="{DDBBD563-EDA3-4731-9BCD-B3DBB9B6137D}" srcId="{306C3F2C-E48D-4D98-9C6B-9647FB948F43}" destId="{ADD72D5E-02ED-4EAF-A271-29FCE9B25442}" srcOrd="0" destOrd="0" parTransId="{185C6A58-B1A4-4D5E-B94C-D761F9DD039C}" sibTransId="{34304E3A-728E-41DC-A8FC-27F7005F57A3}"/>
    <dgm:cxn modelId="{F4E6BA95-A35E-40CA-93E0-67C03305AA64}" type="presOf" srcId="{EA13A517-4379-400D-BC08-90D144DCF79E}" destId="{B42ED77C-743E-4344-ACE3-ED8E42F58E0A}" srcOrd="0" destOrd="1" presId="urn:microsoft.com/office/officeart/2005/8/layout/hList1"/>
    <dgm:cxn modelId="{39E65807-07F5-42FF-B9D5-D6AC5DB8E797}" srcId="{AE15E9CE-884F-4D42-8278-2DED724E98AD}" destId="{B8196054-3F0B-40A0-A9A1-CED4109FFE28}" srcOrd="0" destOrd="0" parTransId="{CD42B6B5-9353-431F-AAA9-BA066E6505FB}" sibTransId="{6EDC33D3-626A-40E4-8B81-C423C3C78DAE}"/>
    <dgm:cxn modelId="{C07FE2BA-65E0-4AE5-A3E9-68B4967AE21D}" type="presOf" srcId="{AE15E9CE-884F-4D42-8278-2DED724E98AD}" destId="{C0C26B22-89A8-42C1-B060-FDAB6033AC33}" srcOrd="0" destOrd="0" presId="urn:microsoft.com/office/officeart/2005/8/layout/hList1"/>
    <dgm:cxn modelId="{F0239563-E83D-40A4-973A-F2559A3E1D9E}" type="presOf" srcId="{20AAC572-B586-4532-AECA-95E8788C65A5}" destId="{2100F6F9-C5BD-4452-92D5-77232386C425}" srcOrd="0" destOrd="1" presId="urn:microsoft.com/office/officeart/2005/8/layout/hList1"/>
    <dgm:cxn modelId="{36F15E55-197C-4A5E-A77D-9444F2E88364}" type="presOf" srcId="{08EB4120-F97B-4B1A-AF7F-BAB666C857AE}" destId="{B42ED77C-743E-4344-ACE3-ED8E42F58E0A}" srcOrd="0" destOrd="2" presId="urn:microsoft.com/office/officeart/2005/8/layout/hList1"/>
    <dgm:cxn modelId="{00C39B5D-5151-47F9-B9BF-92C71E2106E0}" type="presParOf" srcId="{C0C26B22-89A8-42C1-B060-FDAB6033AC33}" destId="{53DA1CCA-8ADF-42F3-8C2F-C0F4EEE03D74}" srcOrd="0" destOrd="0" presId="urn:microsoft.com/office/officeart/2005/8/layout/hList1"/>
    <dgm:cxn modelId="{FA2FA6CA-5AF2-43B8-9459-89592B88638A}" type="presParOf" srcId="{53DA1CCA-8ADF-42F3-8C2F-C0F4EEE03D74}" destId="{0A460A68-9EB8-4727-B4CA-EAF4B900BB1D}" srcOrd="0" destOrd="0" presId="urn:microsoft.com/office/officeart/2005/8/layout/hList1"/>
    <dgm:cxn modelId="{2D6DC3EC-DA42-4AE2-9347-62A6ED32C29D}" type="presParOf" srcId="{53DA1CCA-8ADF-42F3-8C2F-C0F4EEE03D74}" destId="{B42ED77C-743E-4344-ACE3-ED8E42F58E0A}" srcOrd="1" destOrd="0" presId="urn:microsoft.com/office/officeart/2005/8/layout/hList1"/>
    <dgm:cxn modelId="{79053E0C-F10D-420C-A2DF-B069507492D5}" type="presParOf" srcId="{C0C26B22-89A8-42C1-B060-FDAB6033AC33}" destId="{E5B5B594-38CF-4539-9773-F39E8C46D19B}" srcOrd="1" destOrd="0" presId="urn:microsoft.com/office/officeart/2005/8/layout/hList1"/>
    <dgm:cxn modelId="{C50A3D22-3642-4CE0-A94E-D3D135662A34}" type="presParOf" srcId="{C0C26B22-89A8-42C1-B060-FDAB6033AC33}" destId="{037CCA1E-7486-43E2-8034-70A27A1FC5B8}" srcOrd="2" destOrd="0" presId="urn:microsoft.com/office/officeart/2005/8/layout/hList1"/>
    <dgm:cxn modelId="{D59242B7-44B9-4FBD-B3A7-AEB1B0FAD212}" type="presParOf" srcId="{037CCA1E-7486-43E2-8034-70A27A1FC5B8}" destId="{A428BFBD-A0B4-4A8B-A970-B64DE6DE1667}" srcOrd="0" destOrd="0" presId="urn:microsoft.com/office/officeart/2005/8/layout/hList1"/>
    <dgm:cxn modelId="{9797FEBF-2D92-4CEB-AFFC-3B2453B1BF74}" type="presParOf" srcId="{037CCA1E-7486-43E2-8034-70A27A1FC5B8}" destId="{2100F6F9-C5BD-4452-92D5-77232386C42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BDB1ED-2D6B-45D0-B838-BCB79935120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B36B41CC-DF4E-4FF1-986A-217896CC9CB2}">
      <dgm:prSet phldrT="[Text]" custT="1"/>
      <dgm:spPr/>
      <dgm:t>
        <a:bodyPr/>
        <a:lstStyle/>
        <a:p>
          <a:r>
            <a:rPr lang="en-US" sz="2000" b="1" i="1" dirty="0" smtClean="0"/>
            <a:t>Debt Limit</a:t>
          </a:r>
        </a:p>
        <a:p>
          <a:r>
            <a:rPr lang="en-US" sz="2000" dirty="0" smtClean="0"/>
            <a:t>The total amount of indebtedness of specified kinds that is allowed by law to be outstanding at any one time.</a:t>
          </a:r>
          <a:endParaRPr lang="en-US" sz="2000" dirty="0"/>
        </a:p>
      </dgm:t>
    </dgm:pt>
    <dgm:pt modelId="{935139BF-9462-4CF9-ACF8-8976D11550EA}" type="parTrans" cxnId="{484D2E02-5111-4CAA-A328-67268E6B2B65}">
      <dgm:prSet/>
      <dgm:spPr/>
      <dgm:t>
        <a:bodyPr/>
        <a:lstStyle/>
        <a:p>
          <a:endParaRPr lang="en-US"/>
        </a:p>
      </dgm:t>
    </dgm:pt>
    <dgm:pt modelId="{9030430B-39F7-4DBA-A188-F41414F3359E}" type="sibTrans" cxnId="{484D2E02-5111-4CAA-A328-67268E6B2B65}">
      <dgm:prSet/>
      <dgm:spPr/>
      <dgm:t>
        <a:bodyPr/>
        <a:lstStyle/>
        <a:p>
          <a:endParaRPr lang="en-US"/>
        </a:p>
      </dgm:t>
    </dgm:pt>
    <dgm:pt modelId="{1238A53D-DA70-4B39-B69D-9636EF74096F}">
      <dgm:prSet phldrT="[Text]"/>
      <dgm:spPr/>
      <dgm:t>
        <a:bodyPr/>
        <a:lstStyle/>
        <a:p>
          <a:r>
            <a:rPr lang="en-US" b="1" i="1" dirty="0" smtClean="0"/>
            <a:t>Debt Margin </a:t>
          </a:r>
        </a:p>
        <a:p>
          <a:r>
            <a:rPr lang="en-US" dirty="0" smtClean="0"/>
            <a:t>The difference between the amount of debt limit calculated as prescribed by law and the net amount of outstanding indebtedness subject to limitation.</a:t>
          </a:r>
          <a:endParaRPr lang="en-US" dirty="0"/>
        </a:p>
      </dgm:t>
    </dgm:pt>
    <dgm:pt modelId="{218ECEA8-4F2D-42D0-BD6E-5C1FDD41D48E}" type="parTrans" cxnId="{A206FCC0-D0A9-49A8-99A9-FC1E9188DC7E}">
      <dgm:prSet/>
      <dgm:spPr/>
      <dgm:t>
        <a:bodyPr/>
        <a:lstStyle/>
        <a:p>
          <a:endParaRPr lang="en-US"/>
        </a:p>
      </dgm:t>
    </dgm:pt>
    <dgm:pt modelId="{98892A13-D802-4F88-88A8-91515E6E9045}" type="sibTrans" cxnId="{A206FCC0-D0A9-49A8-99A9-FC1E9188DC7E}">
      <dgm:prSet/>
      <dgm:spPr/>
      <dgm:t>
        <a:bodyPr/>
        <a:lstStyle/>
        <a:p>
          <a:endParaRPr lang="en-US"/>
        </a:p>
      </dgm:t>
    </dgm:pt>
    <dgm:pt modelId="{EA245E6D-7522-42F3-A59F-D0E5AC4A7847}" type="pres">
      <dgm:prSet presAssocID="{49BDB1ED-2D6B-45D0-B838-BCB799351203}" presName="Name0" presStyleCnt="0">
        <dgm:presLayoutVars>
          <dgm:dir/>
          <dgm:resizeHandles val="exact"/>
        </dgm:presLayoutVars>
      </dgm:prSet>
      <dgm:spPr/>
      <dgm:t>
        <a:bodyPr/>
        <a:lstStyle/>
        <a:p>
          <a:endParaRPr lang="en-US"/>
        </a:p>
      </dgm:t>
    </dgm:pt>
    <dgm:pt modelId="{29566655-52DF-4600-ADBD-A491870B45C1}" type="pres">
      <dgm:prSet presAssocID="{B36B41CC-DF4E-4FF1-986A-217896CC9CB2}" presName="Name5" presStyleLbl="vennNode1" presStyleIdx="0" presStyleCnt="2" custScaleX="78518" custScaleY="78166" custLinFactNeighborX="-50382" custLinFactNeighborY="-2075">
        <dgm:presLayoutVars>
          <dgm:bulletEnabled val="1"/>
        </dgm:presLayoutVars>
      </dgm:prSet>
      <dgm:spPr/>
      <dgm:t>
        <a:bodyPr/>
        <a:lstStyle/>
        <a:p>
          <a:endParaRPr lang="en-US"/>
        </a:p>
      </dgm:t>
    </dgm:pt>
    <dgm:pt modelId="{E0748914-821E-46D2-9419-96A2BE072C4F}" type="pres">
      <dgm:prSet presAssocID="{9030430B-39F7-4DBA-A188-F41414F3359E}" presName="space" presStyleCnt="0"/>
      <dgm:spPr/>
    </dgm:pt>
    <dgm:pt modelId="{82919A92-4C3A-40D4-AAC9-C903C6D78960}" type="pres">
      <dgm:prSet presAssocID="{1238A53D-DA70-4B39-B69D-9636EF74096F}" presName="Name5" presStyleLbl="vennNode1" presStyleIdx="1" presStyleCnt="2" custLinFactNeighborX="50382" custLinFactNeighborY="1778">
        <dgm:presLayoutVars>
          <dgm:bulletEnabled val="1"/>
        </dgm:presLayoutVars>
      </dgm:prSet>
      <dgm:spPr/>
      <dgm:t>
        <a:bodyPr/>
        <a:lstStyle/>
        <a:p>
          <a:endParaRPr lang="en-US"/>
        </a:p>
      </dgm:t>
    </dgm:pt>
  </dgm:ptLst>
  <dgm:cxnLst>
    <dgm:cxn modelId="{CFF6994C-A84E-4AB9-842C-650B8E54216B}" type="presOf" srcId="{49BDB1ED-2D6B-45D0-B838-BCB799351203}" destId="{EA245E6D-7522-42F3-A59F-D0E5AC4A7847}" srcOrd="0" destOrd="0" presId="urn:microsoft.com/office/officeart/2005/8/layout/venn3"/>
    <dgm:cxn modelId="{A206FCC0-D0A9-49A8-99A9-FC1E9188DC7E}" srcId="{49BDB1ED-2D6B-45D0-B838-BCB799351203}" destId="{1238A53D-DA70-4B39-B69D-9636EF74096F}" srcOrd="1" destOrd="0" parTransId="{218ECEA8-4F2D-42D0-BD6E-5C1FDD41D48E}" sibTransId="{98892A13-D802-4F88-88A8-91515E6E9045}"/>
    <dgm:cxn modelId="{919EF988-DDB0-44A6-B482-9767CC802D55}" type="presOf" srcId="{1238A53D-DA70-4B39-B69D-9636EF74096F}" destId="{82919A92-4C3A-40D4-AAC9-C903C6D78960}" srcOrd="0" destOrd="0" presId="urn:microsoft.com/office/officeart/2005/8/layout/venn3"/>
    <dgm:cxn modelId="{DA2C85EE-AE32-4A6E-853C-15D95AFC5C0D}" type="presOf" srcId="{B36B41CC-DF4E-4FF1-986A-217896CC9CB2}" destId="{29566655-52DF-4600-ADBD-A491870B45C1}" srcOrd="0" destOrd="0" presId="urn:microsoft.com/office/officeart/2005/8/layout/venn3"/>
    <dgm:cxn modelId="{484D2E02-5111-4CAA-A328-67268E6B2B65}" srcId="{49BDB1ED-2D6B-45D0-B838-BCB799351203}" destId="{B36B41CC-DF4E-4FF1-986A-217896CC9CB2}" srcOrd="0" destOrd="0" parTransId="{935139BF-9462-4CF9-ACF8-8976D11550EA}" sibTransId="{9030430B-39F7-4DBA-A188-F41414F3359E}"/>
    <dgm:cxn modelId="{FFEF76C8-BF8B-4DBB-A533-97C4C611E7D1}" type="presParOf" srcId="{EA245E6D-7522-42F3-A59F-D0E5AC4A7847}" destId="{29566655-52DF-4600-ADBD-A491870B45C1}" srcOrd="0" destOrd="0" presId="urn:microsoft.com/office/officeart/2005/8/layout/venn3"/>
    <dgm:cxn modelId="{E2127B45-740C-4CC8-A5A4-2185FA916581}" type="presParOf" srcId="{EA245E6D-7522-42F3-A59F-D0E5AC4A7847}" destId="{E0748914-821E-46D2-9419-96A2BE072C4F}" srcOrd="1" destOrd="0" presId="urn:microsoft.com/office/officeart/2005/8/layout/venn3"/>
    <dgm:cxn modelId="{61497F3B-6F63-4B8B-AB36-9036BCD19EA6}" type="presParOf" srcId="{EA245E6D-7522-42F3-A59F-D0E5AC4A7847}" destId="{82919A92-4C3A-40D4-AAC9-C903C6D78960}"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08CB64-6061-416B-84B8-9F4770A43686}" type="doc">
      <dgm:prSet loTypeId="urn:microsoft.com/office/officeart/2005/8/layout/venn1" loCatId="relationship" qsTypeId="urn:microsoft.com/office/officeart/2005/8/quickstyle/3d6" qsCatId="3D" csTypeId="urn:microsoft.com/office/officeart/2005/8/colors/accent1_2" csCatId="accent1" phldr="1"/>
      <dgm:spPr/>
    </dgm:pt>
    <dgm:pt modelId="{1CB094EE-BFFD-45D6-89D6-CD6E16C8B9AA}">
      <dgm:prSet phldrT="[Text]"/>
      <dgm:spPr/>
      <dgm:t>
        <a:bodyPr/>
        <a:lstStyle/>
        <a:p>
          <a:r>
            <a:rPr lang="en-US" dirty="0" smtClean="0"/>
            <a:t>County government debt</a:t>
          </a:r>
          <a:endParaRPr lang="en-US" dirty="0"/>
        </a:p>
      </dgm:t>
    </dgm:pt>
    <dgm:pt modelId="{F17858A8-A1FE-4388-9BEE-2C3EDDB002C3}" type="parTrans" cxnId="{68E1ECB5-DEB1-4D9A-8C43-9D813953E787}">
      <dgm:prSet/>
      <dgm:spPr/>
      <dgm:t>
        <a:bodyPr/>
        <a:lstStyle/>
        <a:p>
          <a:endParaRPr lang="en-US"/>
        </a:p>
      </dgm:t>
    </dgm:pt>
    <dgm:pt modelId="{03859C16-B755-419A-8D61-3AFA71171DD0}" type="sibTrans" cxnId="{68E1ECB5-DEB1-4D9A-8C43-9D813953E787}">
      <dgm:prSet/>
      <dgm:spPr/>
      <dgm:t>
        <a:bodyPr/>
        <a:lstStyle/>
        <a:p>
          <a:endParaRPr lang="en-US"/>
        </a:p>
      </dgm:t>
    </dgm:pt>
    <dgm:pt modelId="{BDA6210C-665A-4A2D-89D3-3546BABA254C}">
      <dgm:prSet phldrT="[Text]"/>
      <dgm:spPr/>
      <dgm:t>
        <a:bodyPr/>
        <a:lstStyle/>
        <a:p>
          <a:r>
            <a:rPr lang="en-US" dirty="0" smtClean="0"/>
            <a:t>Township government debt</a:t>
          </a:r>
          <a:endParaRPr lang="en-US" dirty="0"/>
        </a:p>
      </dgm:t>
    </dgm:pt>
    <dgm:pt modelId="{ED51A755-B4B5-4CF7-A2A4-FFFA5EEEF335}" type="parTrans" cxnId="{4C9D4DC4-5F81-4CE4-87BA-8CC22E5E10C1}">
      <dgm:prSet/>
      <dgm:spPr/>
      <dgm:t>
        <a:bodyPr/>
        <a:lstStyle/>
        <a:p>
          <a:endParaRPr lang="en-US"/>
        </a:p>
      </dgm:t>
    </dgm:pt>
    <dgm:pt modelId="{4CFB6081-5ED6-41F3-ADB2-FEFA7052688B}" type="sibTrans" cxnId="{4C9D4DC4-5F81-4CE4-87BA-8CC22E5E10C1}">
      <dgm:prSet/>
      <dgm:spPr/>
      <dgm:t>
        <a:bodyPr/>
        <a:lstStyle/>
        <a:p>
          <a:endParaRPr lang="en-US"/>
        </a:p>
      </dgm:t>
    </dgm:pt>
    <dgm:pt modelId="{F3EAE42F-5CD9-4D42-99E3-200E745582F0}">
      <dgm:prSet phldrT="[Text]"/>
      <dgm:spPr/>
      <dgm:t>
        <a:bodyPr/>
        <a:lstStyle/>
        <a:p>
          <a:r>
            <a:rPr lang="en-US" dirty="0" smtClean="0"/>
            <a:t>City government debt</a:t>
          </a:r>
          <a:endParaRPr lang="en-US" dirty="0"/>
        </a:p>
      </dgm:t>
    </dgm:pt>
    <dgm:pt modelId="{36236298-E881-4493-9964-5745E369A63E}" type="parTrans" cxnId="{92BAE12D-C1DD-4533-8BBD-C444F6ABE310}">
      <dgm:prSet/>
      <dgm:spPr/>
      <dgm:t>
        <a:bodyPr/>
        <a:lstStyle/>
        <a:p>
          <a:endParaRPr lang="en-US"/>
        </a:p>
      </dgm:t>
    </dgm:pt>
    <dgm:pt modelId="{C1C38CF0-48D7-4D17-B371-610BB4E657C3}" type="sibTrans" cxnId="{92BAE12D-C1DD-4533-8BBD-C444F6ABE310}">
      <dgm:prSet/>
      <dgm:spPr/>
      <dgm:t>
        <a:bodyPr/>
        <a:lstStyle/>
        <a:p>
          <a:endParaRPr lang="en-US"/>
        </a:p>
      </dgm:t>
    </dgm:pt>
    <dgm:pt modelId="{2EA58CC4-5836-4B6B-BC09-4D0AC6860928}" type="pres">
      <dgm:prSet presAssocID="{2F08CB64-6061-416B-84B8-9F4770A43686}" presName="compositeShape" presStyleCnt="0">
        <dgm:presLayoutVars>
          <dgm:chMax val="7"/>
          <dgm:dir/>
          <dgm:resizeHandles val="exact"/>
        </dgm:presLayoutVars>
      </dgm:prSet>
      <dgm:spPr/>
    </dgm:pt>
    <dgm:pt modelId="{530681F0-6FA7-4521-9543-BF2A18337F5C}" type="pres">
      <dgm:prSet presAssocID="{1CB094EE-BFFD-45D6-89D6-CD6E16C8B9AA}" presName="circ1" presStyleLbl="vennNode1" presStyleIdx="0" presStyleCnt="3"/>
      <dgm:spPr/>
      <dgm:t>
        <a:bodyPr/>
        <a:lstStyle/>
        <a:p>
          <a:endParaRPr lang="en-US"/>
        </a:p>
      </dgm:t>
    </dgm:pt>
    <dgm:pt modelId="{BF7A1223-ACF4-4BFD-A813-F0C329080D5D}" type="pres">
      <dgm:prSet presAssocID="{1CB094EE-BFFD-45D6-89D6-CD6E16C8B9AA}" presName="circ1Tx" presStyleLbl="revTx" presStyleIdx="0" presStyleCnt="0">
        <dgm:presLayoutVars>
          <dgm:chMax val="0"/>
          <dgm:chPref val="0"/>
          <dgm:bulletEnabled val="1"/>
        </dgm:presLayoutVars>
      </dgm:prSet>
      <dgm:spPr/>
      <dgm:t>
        <a:bodyPr/>
        <a:lstStyle/>
        <a:p>
          <a:endParaRPr lang="en-US"/>
        </a:p>
      </dgm:t>
    </dgm:pt>
    <dgm:pt modelId="{62A4499B-4FC5-47FA-A5A2-63102A7592C7}" type="pres">
      <dgm:prSet presAssocID="{BDA6210C-665A-4A2D-89D3-3546BABA254C}" presName="circ2" presStyleLbl="vennNode1" presStyleIdx="1" presStyleCnt="3"/>
      <dgm:spPr/>
      <dgm:t>
        <a:bodyPr/>
        <a:lstStyle/>
        <a:p>
          <a:endParaRPr lang="en-US"/>
        </a:p>
      </dgm:t>
    </dgm:pt>
    <dgm:pt modelId="{73320ACA-AA9F-4FCC-8EB0-CD9DC6E5644D}" type="pres">
      <dgm:prSet presAssocID="{BDA6210C-665A-4A2D-89D3-3546BABA254C}" presName="circ2Tx" presStyleLbl="revTx" presStyleIdx="0" presStyleCnt="0">
        <dgm:presLayoutVars>
          <dgm:chMax val="0"/>
          <dgm:chPref val="0"/>
          <dgm:bulletEnabled val="1"/>
        </dgm:presLayoutVars>
      </dgm:prSet>
      <dgm:spPr/>
      <dgm:t>
        <a:bodyPr/>
        <a:lstStyle/>
        <a:p>
          <a:endParaRPr lang="en-US"/>
        </a:p>
      </dgm:t>
    </dgm:pt>
    <dgm:pt modelId="{475F574F-B7BB-4B99-B304-3AED3F2747EE}" type="pres">
      <dgm:prSet presAssocID="{F3EAE42F-5CD9-4D42-99E3-200E745582F0}" presName="circ3" presStyleLbl="vennNode1" presStyleIdx="2" presStyleCnt="3"/>
      <dgm:spPr/>
      <dgm:t>
        <a:bodyPr/>
        <a:lstStyle/>
        <a:p>
          <a:endParaRPr lang="en-US"/>
        </a:p>
      </dgm:t>
    </dgm:pt>
    <dgm:pt modelId="{7BA2D1C7-05BA-46BF-A71B-303A6C27EC5E}" type="pres">
      <dgm:prSet presAssocID="{F3EAE42F-5CD9-4D42-99E3-200E745582F0}" presName="circ3Tx" presStyleLbl="revTx" presStyleIdx="0" presStyleCnt="0">
        <dgm:presLayoutVars>
          <dgm:chMax val="0"/>
          <dgm:chPref val="0"/>
          <dgm:bulletEnabled val="1"/>
        </dgm:presLayoutVars>
      </dgm:prSet>
      <dgm:spPr/>
      <dgm:t>
        <a:bodyPr/>
        <a:lstStyle/>
        <a:p>
          <a:endParaRPr lang="en-US"/>
        </a:p>
      </dgm:t>
    </dgm:pt>
  </dgm:ptLst>
  <dgm:cxnLst>
    <dgm:cxn modelId="{D9DEA254-1A81-453B-AA46-4BAA9B73F474}" type="presOf" srcId="{F3EAE42F-5CD9-4D42-99E3-200E745582F0}" destId="{475F574F-B7BB-4B99-B304-3AED3F2747EE}" srcOrd="0" destOrd="0" presId="urn:microsoft.com/office/officeart/2005/8/layout/venn1"/>
    <dgm:cxn modelId="{4C5AEDEB-4086-4121-8C18-9E1740842B30}" type="presOf" srcId="{1CB094EE-BFFD-45D6-89D6-CD6E16C8B9AA}" destId="{BF7A1223-ACF4-4BFD-A813-F0C329080D5D}" srcOrd="1" destOrd="0" presId="urn:microsoft.com/office/officeart/2005/8/layout/venn1"/>
    <dgm:cxn modelId="{68E1ECB5-DEB1-4D9A-8C43-9D813953E787}" srcId="{2F08CB64-6061-416B-84B8-9F4770A43686}" destId="{1CB094EE-BFFD-45D6-89D6-CD6E16C8B9AA}" srcOrd="0" destOrd="0" parTransId="{F17858A8-A1FE-4388-9BEE-2C3EDDB002C3}" sibTransId="{03859C16-B755-419A-8D61-3AFA71171DD0}"/>
    <dgm:cxn modelId="{4C9D4DC4-5F81-4CE4-87BA-8CC22E5E10C1}" srcId="{2F08CB64-6061-416B-84B8-9F4770A43686}" destId="{BDA6210C-665A-4A2D-89D3-3546BABA254C}" srcOrd="1" destOrd="0" parTransId="{ED51A755-B4B5-4CF7-A2A4-FFFA5EEEF335}" sibTransId="{4CFB6081-5ED6-41F3-ADB2-FEFA7052688B}"/>
    <dgm:cxn modelId="{5242FEE1-0C2D-4EBA-A5D7-50B0F7246972}" type="presOf" srcId="{2F08CB64-6061-416B-84B8-9F4770A43686}" destId="{2EA58CC4-5836-4B6B-BC09-4D0AC6860928}" srcOrd="0" destOrd="0" presId="urn:microsoft.com/office/officeart/2005/8/layout/venn1"/>
    <dgm:cxn modelId="{40538CE9-B29A-40B2-A8F0-0126514978EE}" type="presOf" srcId="{BDA6210C-665A-4A2D-89D3-3546BABA254C}" destId="{62A4499B-4FC5-47FA-A5A2-63102A7592C7}" srcOrd="0" destOrd="0" presId="urn:microsoft.com/office/officeart/2005/8/layout/venn1"/>
    <dgm:cxn modelId="{DF48514F-5BCC-4AFC-AF16-F65C5762AE8E}" type="presOf" srcId="{BDA6210C-665A-4A2D-89D3-3546BABA254C}" destId="{73320ACA-AA9F-4FCC-8EB0-CD9DC6E5644D}" srcOrd="1" destOrd="0" presId="urn:microsoft.com/office/officeart/2005/8/layout/venn1"/>
    <dgm:cxn modelId="{6D3D3763-6EE4-444E-95ED-FB6F042BBF2B}" type="presOf" srcId="{1CB094EE-BFFD-45D6-89D6-CD6E16C8B9AA}" destId="{530681F0-6FA7-4521-9543-BF2A18337F5C}" srcOrd="0" destOrd="0" presId="urn:microsoft.com/office/officeart/2005/8/layout/venn1"/>
    <dgm:cxn modelId="{92BAE12D-C1DD-4533-8BBD-C444F6ABE310}" srcId="{2F08CB64-6061-416B-84B8-9F4770A43686}" destId="{F3EAE42F-5CD9-4D42-99E3-200E745582F0}" srcOrd="2" destOrd="0" parTransId="{36236298-E881-4493-9964-5745E369A63E}" sibTransId="{C1C38CF0-48D7-4D17-B371-610BB4E657C3}"/>
    <dgm:cxn modelId="{F2F7A3EE-CDA7-4FF6-908B-75A7C7259473}" type="presOf" srcId="{F3EAE42F-5CD9-4D42-99E3-200E745582F0}" destId="{7BA2D1C7-05BA-46BF-A71B-303A6C27EC5E}" srcOrd="1" destOrd="0" presId="urn:microsoft.com/office/officeart/2005/8/layout/venn1"/>
    <dgm:cxn modelId="{CC272B17-A8A4-4B61-B1EE-95B2F9CF26D6}" type="presParOf" srcId="{2EA58CC4-5836-4B6B-BC09-4D0AC6860928}" destId="{530681F0-6FA7-4521-9543-BF2A18337F5C}" srcOrd="0" destOrd="0" presId="urn:microsoft.com/office/officeart/2005/8/layout/venn1"/>
    <dgm:cxn modelId="{205BC126-A1D2-45F8-AD9E-15151EAB6D30}" type="presParOf" srcId="{2EA58CC4-5836-4B6B-BC09-4D0AC6860928}" destId="{BF7A1223-ACF4-4BFD-A813-F0C329080D5D}" srcOrd="1" destOrd="0" presId="urn:microsoft.com/office/officeart/2005/8/layout/venn1"/>
    <dgm:cxn modelId="{F66ADAA0-A616-488C-9B53-45AFF87FF968}" type="presParOf" srcId="{2EA58CC4-5836-4B6B-BC09-4D0AC6860928}" destId="{62A4499B-4FC5-47FA-A5A2-63102A7592C7}" srcOrd="2" destOrd="0" presId="urn:microsoft.com/office/officeart/2005/8/layout/venn1"/>
    <dgm:cxn modelId="{DA0FD007-6B11-439B-B6DA-101C443CF60C}" type="presParOf" srcId="{2EA58CC4-5836-4B6B-BC09-4D0AC6860928}" destId="{73320ACA-AA9F-4FCC-8EB0-CD9DC6E5644D}" srcOrd="3" destOrd="0" presId="urn:microsoft.com/office/officeart/2005/8/layout/venn1"/>
    <dgm:cxn modelId="{60EE5F11-FE4B-419C-9D69-70F880384601}" type="presParOf" srcId="{2EA58CC4-5836-4B6B-BC09-4D0AC6860928}" destId="{475F574F-B7BB-4B99-B304-3AED3F2747EE}" srcOrd="4" destOrd="0" presId="urn:microsoft.com/office/officeart/2005/8/layout/venn1"/>
    <dgm:cxn modelId="{7330B4EA-BD05-4B7B-AAB9-B792149C54F0}" type="presParOf" srcId="{2EA58CC4-5836-4B6B-BC09-4D0AC6860928}" destId="{7BA2D1C7-05BA-46BF-A71B-303A6C27EC5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1D5D80-7C9E-4CEB-B0F6-8CA07F1877EE}" type="doc">
      <dgm:prSet loTypeId="urn:microsoft.com/office/officeart/2005/8/layout/arrow1" loCatId="process" qsTypeId="urn:microsoft.com/office/officeart/2005/8/quickstyle/3d1" qsCatId="3D" csTypeId="urn:microsoft.com/office/officeart/2005/8/colors/accent1_3" csCatId="accent1" phldr="1"/>
      <dgm:spPr/>
      <dgm:t>
        <a:bodyPr/>
        <a:lstStyle/>
        <a:p>
          <a:endParaRPr lang="en-US"/>
        </a:p>
      </dgm:t>
    </dgm:pt>
    <dgm:pt modelId="{E4A62141-C402-49EB-AA4F-05C238BB4AD6}">
      <dgm:prSet phldrT="[Text]" custT="1"/>
      <dgm:spPr/>
      <dgm:t>
        <a:bodyPr/>
        <a:lstStyle/>
        <a:p>
          <a:r>
            <a:rPr lang="en-US" sz="2000" dirty="0" smtClean="0"/>
            <a:t>Serial Bonds</a:t>
          </a:r>
          <a:endParaRPr lang="en-US" sz="2000" dirty="0"/>
        </a:p>
      </dgm:t>
    </dgm:pt>
    <dgm:pt modelId="{5947B5D0-2F5D-45B9-82A4-7641EDC88C25}" type="parTrans" cxnId="{BE51C656-E44E-4E1C-994A-4E643F3B8EC4}">
      <dgm:prSet/>
      <dgm:spPr/>
      <dgm:t>
        <a:bodyPr/>
        <a:lstStyle/>
        <a:p>
          <a:endParaRPr lang="en-US"/>
        </a:p>
      </dgm:t>
    </dgm:pt>
    <dgm:pt modelId="{9E72AB2C-B7A3-49B2-AA1B-85EF96D5E15E}" type="sibTrans" cxnId="{BE51C656-E44E-4E1C-994A-4E643F3B8EC4}">
      <dgm:prSet/>
      <dgm:spPr/>
      <dgm:t>
        <a:bodyPr/>
        <a:lstStyle/>
        <a:p>
          <a:endParaRPr lang="en-US"/>
        </a:p>
      </dgm:t>
    </dgm:pt>
    <dgm:pt modelId="{B622E894-3144-4478-A05C-99317F5EA8F2}">
      <dgm:prSet phldrT="[Text]" custT="1"/>
      <dgm:spPr/>
      <dgm:t>
        <a:bodyPr/>
        <a:lstStyle/>
        <a:p>
          <a:r>
            <a:rPr lang="en-US" sz="2000" dirty="0" smtClean="0"/>
            <a:t>Term Bonds</a:t>
          </a:r>
          <a:endParaRPr lang="en-US" sz="2000" dirty="0"/>
        </a:p>
      </dgm:t>
    </dgm:pt>
    <dgm:pt modelId="{83199AA4-9C2E-449B-82C3-201C6D4013CA}" type="parTrans" cxnId="{C16FA753-4A0E-4F8D-90E0-0BCC56FE1F2F}">
      <dgm:prSet/>
      <dgm:spPr/>
      <dgm:t>
        <a:bodyPr/>
        <a:lstStyle/>
        <a:p>
          <a:endParaRPr lang="en-US"/>
        </a:p>
      </dgm:t>
    </dgm:pt>
    <dgm:pt modelId="{5DF4B764-3418-461D-9359-FBB3D61AB2C6}" type="sibTrans" cxnId="{C16FA753-4A0E-4F8D-90E0-0BCC56FE1F2F}">
      <dgm:prSet/>
      <dgm:spPr/>
      <dgm:t>
        <a:bodyPr/>
        <a:lstStyle/>
        <a:p>
          <a:endParaRPr lang="en-US"/>
        </a:p>
      </dgm:t>
    </dgm:pt>
    <dgm:pt modelId="{DF560C45-91DD-486A-BDDB-8F7213CEFCB4}">
      <dgm:prSet phldrT="[Text]" custT="1"/>
      <dgm:spPr/>
      <dgm:t>
        <a:bodyPr/>
        <a:lstStyle/>
        <a:p>
          <a:r>
            <a:rPr lang="en-US" sz="1800" dirty="0" smtClean="0"/>
            <a:t>Regular Serial Bonds</a:t>
          </a:r>
          <a:endParaRPr lang="en-US" sz="1800" dirty="0"/>
        </a:p>
      </dgm:t>
    </dgm:pt>
    <dgm:pt modelId="{AB96E42A-6B0F-4E8A-80EC-735B38BD9EC3}" type="parTrans" cxnId="{37161E50-BB01-4BCE-9C98-B432216FD557}">
      <dgm:prSet/>
      <dgm:spPr/>
      <dgm:t>
        <a:bodyPr/>
        <a:lstStyle/>
        <a:p>
          <a:endParaRPr lang="en-US"/>
        </a:p>
      </dgm:t>
    </dgm:pt>
    <dgm:pt modelId="{B16DFF89-19A6-41DD-8CCC-E7A5E6F228F8}" type="sibTrans" cxnId="{37161E50-BB01-4BCE-9C98-B432216FD557}">
      <dgm:prSet/>
      <dgm:spPr/>
      <dgm:t>
        <a:bodyPr/>
        <a:lstStyle/>
        <a:p>
          <a:endParaRPr lang="en-US"/>
        </a:p>
      </dgm:t>
    </dgm:pt>
    <dgm:pt modelId="{4B6E7E9E-9AEA-4CAB-80CF-0F27883A8ED0}">
      <dgm:prSet phldrT="[Text]" custT="1"/>
      <dgm:spPr/>
      <dgm:t>
        <a:bodyPr/>
        <a:lstStyle/>
        <a:p>
          <a:r>
            <a:rPr lang="en-US" sz="1800" dirty="0" smtClean="0"/>
            <a:t>Deferred Serial Bonds</a:t>
          </a:r>
          <a:endParaRPr lang="en-US" sz="1800" dirty="0"/>
        </a:p>
      </dgm:t>
    </dgm:pt>
    <dgm:pt modelId="{C563D3CD-37D9-4C9A-99C5-87BB1F255CF3}" type="parTrans" cxnId="{1BB4843E-D028-40E2-BDCE-E41EF179837F}">
      <dgm:prSet/>
      <dgm:spPr/>
      <dgm:t>
        <a:bodyPr/>
        <a:lstStyle/>
        <a:p>
          <a:endParaRPr lang="en-US"/>
        </a:p>
      </dgm:t>
    </dgm:pt>
    <dgm:pt modelId="{F2487A86-2D85-4C2C-96A5-6EF4237A4891}" type="sibTrans" cxnId="{1BB4843E-D028-40E2-BDCE-E41EF179837F}">
      <dgm:prSet/>
      <dgm:spPr/>
      <dgm:t>
        <a:bodyPr/>
        <a:lstStyle/>
        <a:p>
          <a:endParaRPr lang="en-US"/>
        </a:p>
      </dgm:t>
    </dgm:pt>
    <dgm:pt modelId="{A4A6E794-8F57-46AD-A46F-4D60F8EEF7B9}">
      <dgm:prSet phldrT="[Text]" custT="1"/>
      <dgm:spPr/>
      <dgm:t>
        <a:bodyPr/>
        <a:lstStyle/>
        <a:p>
          <a:r>
            <a:rPr lang="en-US" sz="1800" dirty="0" smtClean="0"/>
            <a:t>Annuity Serial Bonds</a:t>
          </a:r>
          <a:endParaRPr lang="en-US" sz="1800" dirty="0"/>
        </a:p>
      </dgm:t>
    </dgm:pt>
    <dgm:pt modelId="{4CB13BC7-0B19-4DD6-A6CC-0B2C7A23FFAF}" type="parTrans" cxnId="{C74B4D9F-EC1E-4DC3-8330-8E1006B34501}">
      <dgm:prSet/>
      <dgm:spPr/>
      <dgm:t>
        <a:bodyPr/>
        <a:lstStyle/>
        <a:p>
          <a:endParaRPr lang="en-US"/>
        </a:p>
      </dgm:t>
    </dgm:pt>
    <dgm:pt modelId="{09B19BEF-8FC9-4A1D-9127-FACF5E0D0D1B}" type="sibTrans" cxnId="{C74B4D9F-EC1E-4DC3-8330-8E1006B34501}">
      <dgm:prSet/>
      <dgm:spPr/>
      <dgm:t>
        <a:bodyPr/>
        <a:lstStyle/>
        <a:p>
          <a:endParaRPr lang="en-US"/>
        </a:p>
      </dgm:t>
    </dgm:pt>
    <dgm:pt modelId="{EE28FD3F-178E-4250-A199-FEAE9009210E}">
      <dgm:prSet phldrT="[Text]" custT="1"/>
      <dgm:spPr/>
      <dgm:t>
        <a:bodyPr/>
        <a:lstStyle/>
        <a:p>
          <a:r>
            <a:rPr lang="en-US" sz="1800" dirty="0" smtClean="0"/>
            <a:t>Irregular Serial Bonds</a:t>
          </a:r>
          <a:endParaRPr lang="en-US" sz="1800" dirty="0"/>
        </a:p>
      </dgm:t>
    </dgm:pt>
    <dgm:pt modelId="{BDEE1286-6A05-46A7-8944-D029888D4CCF}" type="parTrans" cxnId="{D57C7A4C-B8EE-414F-AC8B-10F0AD3190AC}">
      <dgm:prSet/>
      <dgm:spPr/>
      <dgm:t>
        <a:bodyPr/>
        <a:lstStyle/>
        <a:p>
          <a:endParaRPr lang="en-US"/>
        </a:p>
      </dgm:t>
    </dgm:pt>
    <dgm:pt modelId="{C0F6CE71-032B-405A-8971-6053E9A1CC78}" type="sibTrans" cxnId="{D57C7A4C-B8EE-414F-AC8B-10F0AD3190AC}">
      <dgm:prSet/>
      <dgm:spPr/>
      <dgm:t>
        <a:bodyPr/>
        <a:lstStyle/>
        <a:p>
          <a:endParaRPr lang="en-US"/>
        </a:p>
      </dgm:t>
    </dgm:pt>
    <dgm:pt modelId="{A56C6A45-2D91-47BB-ADE9-C56CA73A40DD}" type="pres">
      <dgm:prSet presAssocID="{411D5D80-7C9E-4CEB-B0F6-8CA07F1877EE}" presName="cycle" presStyleCnt="0">
        <dgm:presLayoutVars>
          <dgm:dir/>
          <dgm:resizeHandles val="exact"/>
        </dgm:presLayoutVars>
      </dgm:prSet>
      <dgm:spPr/>
      <dgm:t>
        <a:bodyPr/>
        <a:lstStyle/>
        <a:p>
          <a:endParaRPr lang="en-US"/>
        </a:p>
      </dgm:t>
    </dgm:pt>
    <dgm:pt modelId="{D8BCFB3D-A865-403D-B9D8-29FFCC00B4FE}" type="pres">
      <dgm:prSet presAssocID="{E4A62141-C402-49EB-AA4F-05C238BB4AD6}" presName="arrow" presStyleLbl="node1" presStyleIdx="0" presStyleCnt="2">
        <dgm:presLayoutVars>
          <dgm:bulletEnabled val="1"/>
        </dgm:presLayoutVars>
      </dgm:prSet>
      <dgm:spPr/>
      <dgm:t>
        <a:bodyPr/>
        <a:lstStyle/>
        <a:p>
          <a:endParaRPr lang="en-US"/>
        </a:p>
      </dgm:t>
    </dgm:pt>
    <dgm:pt modelId="{EF10B057-3791-4C5F-AEB3-783C3F3FCC7B}" type="pres">
      <dgm:prSet presAssocID="{B622E894-3144-4478-A05C-99317F5EA8F2}" presName="arrow" presStyleLbl="node1" presStyleIdx="1" presStyleCnt="2">
        <dgm:presLayoutVars>
          <dgm:bulletEnabled val="1"/>
        </dgm:presLayoutVars>
      </dgm:prSet>
      <dgm:spPr/>
      <dgm:t>
        <a:bodyPr/>
        <a:lstStyle/>
        <a:p>
          <a:endParaRPr lang="en-US"/>
        </a:p>
      </dgm:t>
    </dgm:pt>
  </dgm:ptLst>
  <dgm:cxnLst>
    <dgm:cxn modelId="{D01495CC-E523-4270-9CDC-5A2FE901F1AC}" type="presOf" srcId="{DF560C45-91DD-486A-BDDB-8F7213CEFCB4}" destId="{D8BCFB3D-A865-403D-B9D8-29FFCC00B4FE}" srcOrd="0" destOrd="1" presId="urn:microsoft.com/office/officeart/2005/8/layout/arrow1"/>
    <dgm:cxn modelId="{C74B4D9F-EC1E-4DC3-8330-8E1006B34501}" srcId="{E4A62141-C402-49EB-AA4F-05C238BB4AD6}" destId="{A4A6E794-8F57-46AD-A46F-4D60F8EEF7B9}" srcOrd="2" destOrd="0" parTransId="{4CB13BC7-0B19-4DD6-A6CC-0B2C7A23FFAF}" sibTransId="{09B19BEF-8FC9-4A1D-9127-FACF5E0D0D1B}"/>
    <dgm:cxn modelId="{B6B929B4-78E6-4A9E-8DAA-1D55AD6D7D27}" type="presOf" srcId="{A4A6E794-8F57-46AD-A46F-4D60F8EEF7B9}" destId="{D8BCFB3D-A865-403D-B9D8-29FFCC00B4FE}" srcOrd="0" destOrd="3" presId="urn:microsoft.com/office/officeart/2005/8/layout/arrow1"/>
    <dgm:cxn modelId="{440DF60D-9ED5-4B7E-90FD-7C2733E479F7}" type="presOf" srcId="{EE28FD3F-178E-4250-A199-FEAE9009210E}" destId="{D8BCFB3D-A865-403D-B9D8-29FFCC00B4FE}" srcOrd="0" destOrd="4" presId="urn:microsoft.com/office/officeart/2005/8/layout/arrow1"/>
    <dgm:cxn modelId="{1BB4843E-D028-40E2-BDCE-E41EF179837F}" srcId="{E4A62141-C402-49EB-AA4F-05C238BB4AD6}" destId="{4B6E7E9E-9AEA-4CAB-80CF-0F27883A8ED0}" srcOrd="1" destOrd="0" parTransId="{C563D3CD-37D9-4C9A-99C5-87BB1F255CF3}" sibTransId="{F2487A86-2D85-4C2C-96A5-6EF4237A4891}"/>
    <dgm:cxn modelId="{D57C7A4C-B8EE-414F-AC8B-10F0AD3190AC}" srcId="{E4A62141-C402-49EB-AA4F-05C238BB4AD6}" destId="{EE28FD3F-178E-4250-A199-FEAE9009210E}" srcOrd="3" destOrd="0" parTransId="{BDEE1286-6A05-46A7-8944-D029888D4CCF}" sibTransId="{C0F6CE71-032B-405A-8971-6053E9A1CC78}"/>
    <dgm:cxn modelId="{37161E50-BB01-4BCE-9C98-B432216FD557}" srcId="{E4A62141-C402-49EB-AA4F-05C238BB4AD6}" destId="{DF560C45-91DD-486A-BDDB-8F7213CEFCB4}" srcOrd="0" destOrd="0" parTransId="{AB96E42A-6B0F-4E8A-80EC-735B38BD9EC3}" sibTransId="{B16DFF89-19A6-41DD-8CCC-E7A5E6F228F8}"/>
    <dgm:cxn modelId="{3198C347-4C4B-4CC0-B5F3-96BA87E335A7}" type="presOf" srcId="{E4A62141-C402-49EB-AA4F-05C238BB4AD6}" destId="{D8BCFB3D-A865-403D-B9D8-29FFCC00B4FE}" srcOrd="0" destOrd="0" presId="urn:microsoft.com/office/officeart/2005/8/layout/arrow1"/>
    <dgm:cxn modelId="{477BBD07-18E5-447C-8A17-417045BBCA68}" type="presOf" srcId="{411D5D80-7C9E-4CEB-B0F6-8CA07F1877EE}" destId="{A56C6A45-2D91-47BB-ADE9-C56CA73A40DD}" srcOrd="0" destOrd="0" presId="urn:microsoft.com/office/officeart/2005/8/layout/arrow1"/>
    <dgm:cxn modelId="{BE51C656-E44E-4E1C-994A-4E643F3B8EC4}" srcId="{411D5D80-7C9E-4CEB-B0F6-8CA07F1877EE}" destId="{E4A62141-C402-49EB-AA4F-05C238BB4AD6}" srcOrd="0" destOrd="0" parTransId="{5947B5D0-2F5D-45B9-82A4-7641EDC88C25}" sibTransId="{9E72AB2C-B7A3-49B2-AA1B-85EF96D5E15E}"/>
    <dgm:cxn modelId="{910FF607-EDA0-4AB5-9021-487652D5A425}" type="presOf" srcId="{B622E894-3144-4478-A05C-99317F5EA8F2}" destId="{EF10B057-3791-4C5F-AEB3-783C3F3FCC7B}" srcOrd="0" destOrd="0" presId="urn:microsoft.com/office/officeart/2005/8/layout/arrow1"/>
    <dgm:cxn modelId="{C16FA753-4A0E-4F8D-90E0-0BCC56FE1F2F}" srcId="{411D5D80-7C9E-4CEB-B0F6-8CA07F1877EE}" destId="{B622E894-3144-4478-A05C-99317F5EA8F2}" srcOrd="1" destOrd="0" parTransId="{83199AA4-9C2E-449B-82C3-201C6D4013CA}" sibTransId="{5DF4B764-3418-461D-9359-FBB3D61AB2C6}"/>
    <dgm:cxn modelId="{D5E62B7A-0CBC-417A-BAC6-D3C898500FF6}" type="presOf" srcId="{4B6E7E9E-9AEA-4CAB-80CF-0F27883A8ED0}" destId="{D8BCFB3D-A865-403D-B9D8-29FFCC00B4FE}" srcOrd="0" destOrd="2" presId="urn:microsoft.com/office/officeart/2005/8/layout/arrow1"/>
    <dgm:cxn modelId="{6670A684-09DA-427A-9E38-24460835981C}" type="presParOf" srcId="{A56C6A45-2D91-47BB-ADE9-C56CA73A40DD}" destId="{D8BCFB3D-A865-403D-B9D8-29FFCC00B4FE}" srcOrd="0" destOrd="0" presId="urn:microsoft.com/office/officeart/2005/8/layout/arrow1"/>
    <dgm:cxn modelId="{A457811B-BD4D-4CA6-B140-8679E7628D3E}" type="presParOf" srcId="{A56C6A45-2D91-47BB-ADE9-C56CA73A40DD}" destId="{EF10B057-3791-4C5F-AEB3-783C3F3FCC7B}"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0A7104-71A7-4741-834E-ECD05E029FAA}"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2EEFE356-10E5-414D-953B-35D1E148F82C}">
      <dgm:prSet phldrT="[Text]"/>
      <dgm:spPr/>
      <dgm:t>
        <a:bodyPr/>
        <a:lstStyle/>
        <a:p>
          <a:r>
            <a:rPr lang="en-US" dirty="0" smtClean="0"/>
            <a:t>Part of governmental activities at the government-wide level</a:t>
          </a:r>
          <a:endParaRPr lang="en-US" dirty="0"/>
        </a:p>
      </dgm:t>
    </dgm:pt>
    <dgm:pt modelId="{5C9B976D-6587-4B5A-83A1-6218AF2F76A2}" type="parTrans" cxnId="{2A60D4D7-3FA4-43D8-92C6-7CE5BBCE1047}">
      <dgm:prSet/>
      <dgm:spPr/>
      <dgm:t>
        <a:bodyPr/>
        <a:lstStyle/>
        <a:p>
          <a:endParaRPr lang="en-US"/>
        </a:p>
      </dgm:t>
    </dgm:pt>
    <dgm:pt modelId="{44DFB61F-BB0A-49CF-8127-4276BDB8EFB2}" type="sibTrans" cxnId="{2A60D4D7-3FA4-43D8-92C6-7CE5BBCE1047}">
      <dgm:prSet/>
      <dgm:spPr/>
      <dgm:t>
        <a:bodyPr/>
        <a:lstStyle/>
        <a:p>
          <a:endParaRPr lang="en-US"/>
        </a:p>
      </dgm:t>
    </dgm:pt>
    <dgm:pt modelId="{68549BE9-C1BC-42C2-8BBB-0FF0E04F9B72}">
      <dgm:prSet phldrT="[Text]"/>
      <dgm:spPr/>
      <dgm:t>
        <a:bodyPr/>
        <a:lstStyle/>
        <a:p>
          <a:r>
            <a:rPr lang="en-US" dirty="0" smtClean="0"/>
            <a:t>Separate column if major fund</a:t>
          </a:r>
          <a:endParaRPr lang="en-US" dirty="0"/>
        </a:p>
      </dgm:t>
    </dgm:pt>
    <dgm:pt modelId="{EF744975-5CE1-4640-86ED-3B1EE912712B}" type="parTrans" cxnId="{52CEB613-B65C-42A6-8D38-4E8BD8A75C5E}">
      <dgm:prSet/>
      <dgm:spPr/>
      <dgm:t>
        <a:bodyPr/>
        <a:lstStyle/>
        <a:p>
          <a:endParaRPr lang="en-US"/>
        </a:p>
      </dgm:t>
    </dgm:pt>
    <dgm:pt modelId="{20FFBE0F-3651-4724-BCE7-1C72F69BE85B}" type="sibTrans" cxnId="{52CEB613-B65C-42A6-8D38-4E8BD8A75C5E}">
      <dgm:prSet/>
      <dgm:spPr/>
      <dgm:t>
        <a:bodyPr/>
        <a:lstStyle/>
        <a:p>
          <a:endParaRPr lang="en-US"/>
        </a:p>
      </dgm:t>
    </dgm:pt>
    <dgm:pt modelId="{CF6B2525-BBF4-44F3-B39C-A34DD15A0339}">
      <dgm:prSet phldrT="[Text]"/>
      <dgm:spPr/>
      <dgm:t>
        <a:bodyPr/>
        <a:lstStyle/>
        <a:p>
          <a:r>
            <a:rPr lang="en-US" dirty="0" smtClean="0"/>
            <a:t>Otherwise included with all other nonmajor governmental funds</a:t>
          </a:r>
          <a:endParaRPr lang="en-US" dirty="0"/>
        </a:p>
      </dgm:t>
    </dgm:pt>
    <dgm:pt modelId="{C3CD17AF-7AAD-409C-875F-21D84AE2D223}" type="parTrans" cxnId="{638F662F-CCBC-470D-A138-49FB2B65E6AE}">
      <dgm:prSet/>
      <dgm:spPr/>
      <dgm:t>
        <a:bodyPr/>
        <a:lstStyle/>
        <a:p>
          <a:endParaRPr lang="en-US"/>
        </a:p>
      </dgm:t>
    </dgm:pt>
    <dgm:pt modelId="{8E9886C8-236F-4142-A916-AA7679F2F5A2}" type="sibTrans" cxnId="{638F662F-CCBC-470D-A138-49FB2B65E6AE}">
      <dgm:prSet/>
      <dgm:spPr/>
      <dgm:t>
        <a:bodyPr/>
        <a:lstStyle/>
        <a:p>
          <a:endParaRPr lang="en-US"/>
        </a:p>
      </dgm:t>
    </dgm:pt>
    <dgm:pt modelId="{64F82B38-C515-4F6D-9AAF-838721892D36}" type="pres">
      <dgm:prSet presAssocID="{7A0A7104-71A7-4741-834E-ECD05E029FAA}" presName="Name0" presStyleCnt="0">
        <dgm:presLayoutVars>
          <dgm:chMax val="7"/>
          <dgm:chPref val="7"/>
          <dgm:dir/>
          <dgm:animLvl val="lvl"/>
        </dgm:presLayoutVars>
      </dgm:prSet>
      <dgm:spPr/>
      <dgm:t>
        <a:bodyPr/>
        <a:lstStyle/>
        <a:p>
          <a:endParaRPr lang="en-US"/>
        </a:p>
      </dgm:t>
    </dgm:pt>
    <dgm:pt modelId="{91FDD0A4-5A6C-43D3-863F-CDB78F880983}" type="pres">
      <dgm:prSet presAssocID="{2EEFE356-10E5-414D-953B-35D1E148F82C}" presName="Accent1" presStyleCnt="0"/>
      <dgm:spPr/>
    </dgm:pt>
    <dgm:pt modelId="{214202BD-F5BF-40BB-832E-D0111CD2F80F}" type="pres">
      <dgm:prSet presAssocID="{2EEFE356-10E5-414D-953B-35D1E148F82C}" presName="Accent" presStyleLbl="node1" presStyleIdx="0" presStyleCnt="3" custScaleX="324532"/>
      <dgm:spPr/>
    </dgm:pt>
    <dgm:pt modelId="{5705537A-E9A7-442E-9493-2ED425C5D1AA}" type="pres">
      <dgm:prSet presAssocID="{2EEFE356-10E5-414D-953B-35D1E148F82C}" presName="Parent1" presStyleLbl="revTx" presStyleIdx="0" presStyleCnt="3" custScaleX="359143" custScaleY="156143" custLinFactNeighborX="-2090" custLinFactNeighborY="-10453">
        <dgm:presLayoutVars>
          <dgm:chMax val="1"/>
          <dgm:chPref val="1"/>
          <dgm:bulletEnabled val="1"/>
        </dgm:presLayoutVars>
      </dgm:prSet>
      <dgm:spPr/>
      <dgm:t>
        <a:bodyPr/>
        <a:lstStyle/>
        <a:p>
          <a:endParaRPr lang="en-US"/>
        </a:p>
      </dgm:t>
    </dgm:pt>
    <dgm:pt modelId="{CBD173B1-4869-4DA0-A5CA-9C26361A5D6B}" type="pres">
      <dgm:prSet presAssocID="{68549BE9-C1BC-42C2-8BBB-0FF0E04F9B72}" presName="Accent2" presStyleCnt="0"/>
      <dgm:spPr/>
    </dgm:pt>
    <dgm:pt modelId="{487DF1A7-A590-46CE-ACDC-84CFD8A4FF9F}" type="pres">
      <dgm:prSet presAssocID="{68549BE9-C1BC-42C2-8BBB-0FF0E04F9B72}" presName="Accent" presStyleLbl="node1" presStyleIdx="1" presStyleCnt="3" custScaleX="270244" custLinFactNeighborX="1742" custLinFactNeighborY="1161"/>
      <dgm:spPr/>
    </dgm:pt>
    <dgm:pt modelId="{E5B63128-9F3D-47CD-9EE2-0E3512CC0CCF}" type="pres">
      <dgm:prSet presAssocID="{68549BE9-C1BC-42C2-8BBB-0FF0E04F9B72}" presName="Parent2" presStyleLbl="revTx" presStyleIdx="1" presStyleCnt="3" custScaleX="408539" custLinFactNeighborX="18812">
        <dgm:presLayoutVars>
          <dgm:chMax val="1"/>
          <dgm:chPref val="1"/>
          <dgm:bulletEnabled val="1"/>
        </dgm:presLayoutVars>
      </dgm:prSet>
      <dgm:spPr/>
      <dgm:t>
        <a:bodyPr/>
        <a:lstStyle/>
        <a:p>
          <a:endParaRPr lang="en-US"/>
        </a:p>
      </dgm:t>
    </dgm:pt>
    <dgm:pt modelId="{A2326761-3BCE-451B-9818-7B4C81EB71F0}" type="pres">
      <dgm:prSet presAssocID="{CF6B2525-BBF4-44F3-B39C-A34DD15A0339}" presName="Accent3" presStyleCnt="0"/>
      <dgm:spPr/>
    </dgm:pt>
    <dgm:pt modelId="{68B3E31A-AB7F-43BD-8486-2F0A573AAF9F}" type="pres">
      <dgm:prSet presAssocID="{CF6B2525-BBF4-44F3-B39C-A34DD15A0339}" presName="Accent" presStyleLbl="node1" presStyleIdx="2" presStyleCnt="3" custScaleX="379646"/>
      <dgm:spPr/>
    </dgm:pt>
    <dgm:pt modelId="{888A31CE-9FEA-4539-9697-5694E63607FC}" type="pres">
      <dgm:prSet presAssocID="{CF6B2525-BBF4-44F3-B39C-A34DD15A0339}" presName="Parent3" presStyleLbl="revTx" presStyleIdx="2" presStyleCnt="3" custScaleX="433511" custScaleY="144100" custLinFactNeighborX="2090" custLinFactNeighborY="18816">
        <dgm:presLayoutVars>
          <dgm:chMax val="1"/>
          <dgm:chPref val="1"/>
          <dgm:bulletEnabled val="1"/>
        </dgm:presLayoutVars>
      </dgm:prSet>
      <dgm:spPr/>
      <dgm:t>
        <a:bodyPr/>
        <a:lstStyle/>
        <a:p>
          <a:endParaRPr lang="en-US"/>
        </a:p>
      </dgm:t>
    </dgm:pt>
  </dgm:ptLst>
  <dgm:cxnLst>
    <dgm:cxn modelId="{E1287A23-4DB5-47EC-A55A-5E91EE68E8C4}" type="presOf" srcId="{2EEFE356-10E5-414D-953B-35D1E148F82C}" destId="{5705537A-E9A7-442E-9493-2ED425C5D1AA}" srcOrd="0" destOrd="0" presId="urn:microsoft.com/office/officeart/2009/layout/CircleArrowProcess"/>
    <dgm:cxn modelId="{638F662F-CCBC-470D-A138-49FB2B65E6AE}" srcId="{7A0A7104-71A7-4741-834E-ECD05E029FAA}" destId="{CF6B2525-BBF4-44F3-B39C-A34DD15A0339}" srcOrd="2" destOrd="0" parTransId="{C3CD17AF-7AAD-409C-875F-21D84AE2D223}" sibTransId="{8E9886C8-236F-4142-A916-AA7679F2F5A2}"/>
    <dgm:cxn modelId="{2A60D4D7-3FA4-43D8-92C6-7CE5BBCE1047}" srcId="{7A0A7104-71A7-4741-834E-ECD05E029FAA}" destId="{2EEFE356-10E5-414D-953B-35D1E148F82C}" srcOrd="0" destOrd="0" parTransId="{5C9B976D-6587-4B5A-83A1-6218AF2F76A2}" sibTransId="{44DFB61F-BB0A-49CF-8127-4276BDB8EFB2}"/>
    <dgm:cxn modelId="{9C9892BF-4A80-4BFB-A827-10476307CBDC}" type="presOf" srcId="{7A0A7104-71A7-4741-834E-ECD05E029FAA}" destId="{64F82B38-C515-4F6D-9AAF-838721892D36}" srcOrd="0" destOrd="0" presId="urn:microsoft.com/office/officeart/2009/layout/CircleArrowProcess"/>
    <dgm:cxn modelId="{2886CD3B-60B4-492D-A4C4-F5D22BEB7DD9}" type="presOf" srcId="{68549BE9-C1BC-42C2-8BBB-0FF0E04F9B72}" destId="{E5B63128-9F3D-47CD-9EE2-0E3512CC0CCF}" srcOrd="0" destOrd="0" presId="urn:microsoft.com/office/officeart/2009/layout/CircleArrowProcess"/>
    <dgm:cxn modelId="{52CEB613-B65C-42A6-8D38-4E8BD8A75C5E}" srcId="{7A0A7104-71A7-4741-834E-ECD05E029FAA}" destId="{68549BE9-C1BC-42C2-8BBB-0FF0E04F9B72}" srcOrd="1" destOrd="0" parTransId="{EF744975-5CE1-4640-86ED-3B1EE912712B}" sibTransId="{20FFBE0F-3651-4724-BCE7-1C72F69BE85B}"/>
    <dgm:cxn modelId="{FF06E3BE-6A32-4A1D-ADDC-5FCFDD7CA445}" type="presOf" srcId="{CF6B2525-BBF4-44F3-B39C-A34DD15A0339}" destId="{888A31CE-9FEA-4539-9697-5694E63607FC}" srcOrd="0" destOrd="0" presId="urn:microsoft.com/office/officeart/2009/layout/CircleArrowProcess"/>
    <dgm:cxn modelId="{7D7AFC0E-9C74-4D3B-AA39-6E102B82F705}" type="presParOf" srcId="{64F82B38-C515-4F6D-9AAF-838721892D36}" destId="{91FDD0A4-5A6C-43D3-863F-CDB78F880983}" srcOrd="0" destOrd="0" presId="urn:microsoft.com/office/officeart/2009/layout/CircleArrowProcess"/>
    <dgm:cxn modelId="{E6C2F140-8E5F-419B-ACBC-18D43DAFF08C}" type="presParOf" srcId="{91FDD0A4-5A6C-43D3-863F-CDB78F880983}" destId="{214202BD-F5BF-40BB-832E-D0111CD2F80F}" srcOrd="0" destOrd="0" presId="urn:microsoft.com/office/officeart/2009/layout/CircleArrowProcess"/>
    <dgm:cxn modelId="{D6DAFF2E-74D7-403F-9626-6A0943BBDE69}" type="presParOf" srcId="{64F82B38-C515-4F6D-9AAF-838721892D36}" destId="{5705537A-E9A7-442E-9493-2ED425C5D1AA}" srcOrd="1" destOrd="0" presId="urn:microsoft.com/office/officeart/2009/layout/CircleArrowProcess"/>
    <dgm:cxn modelId="{806A07E6-AC61-4E36-B6A9-3C170281BD5B}" type="presParOf" srcId="{64F82B38-C515-4F6D-9AAF-838721892D36}" destId="{CBD173B1-4869-4DA0-A5CA-9C26361A5D6B}" srcOrd="2" destOrd="0" presId="urn:microsoft.com/office/officeart/2009/layout/CircleArrowProcess"/>
    <dgm:cxn modelId="{FB109B1C-DF61-4168-9A79-5C1F526E68A2}" type="presParOf" srcId="{CBD173B1-4869-4DA0-A5CA-9C26361A5D6B}" destId="{487DF1A7-A590-46CE-ACDC-84CFD8A4FF9F}" srcOrd="0" destOrd="0" presId="urn:microsoft.com/office/officeart/2009/layout/CircleArrowProcess"/>
    <dgm:cxn modelId="{F8DBDBFE-B1FB-4AFA-BF50-CB185AA209C0}" type="presParOf" srcId="{64F82B38-C515-4F6D-9AAF-838721892D36}" destId="{E5B63128-9F3D-47CD-9EE2-0E3512CC0CCF}" srcOrd="3" destOrd="0" presId="urn:microsoft.com/office/officeart/2009/layout/CircleArrowProcess"/>
    <dgm:cxn modelId="{202B4274-8A38-4A51-B6F2-DA14EC51E568}" type="presParOf" srcId="{64F82B38-C515-4F6D-9AAF-838721892D36}" destId="{A2326761-3BCE-451B-9818-7B4C81EB71F0}" srcOrd="4" destOrd="0" presId="urn:microsoft.com/office/officeart/2009/layout/CircleArrowProcess"/>
    <dgm:cxn modelId="{4968FDA8-158F-464B-BE90-D6D818412056}" type="presParOf" srcId="{A2326761-3BCE-451B-9818-7B4C81EB71F0}" destId="{68B3E31A-AB7F-43BD-8486-2F0A573AAF9F}" srcOrd="0" destOrd="0" presId="urn:microsoft.com/office/officeart/2009/layout/CircleArrowProcess"/>
    <dgm:cxn modelId="{9C2FC92C-976E-4D8B-8411-FCACC66E7E9A}" type="presParOf" srcId="{64F82B38-C515-4F6D-9AAF-838721892D36}" destId="{888A31CE-9FEA-4539-9697-5694E63607FC}"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A20C7B-2ABD-48CF-B90B-A4EC67FE36DF}" type="doc">
      <dgm:prSet loTypeId="urn:microsoft.com/office/officeart/2005/8/layout/radial4" loCatId="relationship" qsTypeId="urn:microsoft.com/office/officeart/2005/8/quickstyle/simple1" qsCatId="simple" csTypeId="urn:microsoft.com/office/officeart/2005/8/colors/accent4_5" csCatId="accent4" phldr="1"/>
      <dgm:spPr/>
      <dgm:t>
        <a:bodyPr/>
        <a:lstStyle/>
        <a:p>
          <a:endParaRPr lang="en-US"/>
        </a:p>
      </dgm:t>
    </dgm:pt>
    <dgm:pt modelId="{E93DAEAF-2153-4C83-9024-CB4E20D4A4E0}">
      <dgm:prSet phldrT="[Text]"/>
      <dgm:spPr/>
      <dgm:t>
        <a:bodyPr/>
        <a:lstStyle/>
        <a:p>
          <a:r>
            <a:rPr lang="en-US" dirty="0" smtClean="0"/>
            <a:t>Risks related to deposits and investments held at financial institutions</a:t>
          </a:r>
          <a:endParaRPr lang="en-US" dirty="0"/>
        </a:p>
      </dgm:t>
    </dgm:pt>
    <dgm:pt modelId="{7C5189AB-D2FB-4A7B-B9EC-18E05550C7F2}" type="parTrans" cxnId="{DAC78947-A5C6-4645-ABB5-2F6DB52FEB0A}">
      <dgm:prSet/>
      <dgm:spPr/>
      <dgm:t>
        <a:bodyPr/>
        <a:lstStyle/>
        <a:p>
          <a:endParaRPr lang="en-US"/>
        </a:p>
      </dgm:t>
    </dgm:pt>
    <dgm:pt modelId="{79F3A4B4-9831-4053-BE7E-D7DD4F4D6BA0}" type="sibTrans" cxnId="{DAC78947-A5C6-4645-ABB5-2F6DB52FEB0A}">
      <dgm:prSet/>
      <dgm:spPr/>
      <dgm:t>
        <a:bodyPr/>
        <a:lstStyle/>
        <a:p>
          <a:endParaRPr lang="en-US"/>
        </a:p>
      </dgm:t>
    </dgm:pt>
    <dgm:pt modelId="{EAAF282A-061E-4739-AB25-814DBBE025EC}">
      <dgm:prSet phldrT="[Text]"/>
      <dgm:spPr/>
      <dgm:t>
        <a:bodyPr/>
        <a:lstStyle/>
        <a:p>
          <a:r>
            <a:rPr lang="en-US" dirty="0" smtClean="0"/>
            <a:t>Interest rate risk</a:t>
          </a:r>
          <a:endParaRPr lang="en-US" dirty="0"/>
        </a:p>
      </dgm:t>
    </dgm:pt>
    <dgm:pt modelId="{D37BE4FA-44BF-47A9-B2F7-9291F4A3C450}" type="parTrans" cxnId="{97F2B6A5-5FC6-4573-B6E4-0ED5C3F05C5A}">
      <dgm:prSet/>
      <dgm:spPr/>
      <dgm:t>
        <a:bodyPr/>
        <a:lstStyle/>
        <a:p>
          <a:endParaRPr lang="en-US"/>
        </a:p>
      </dgm:t>
    </dgm:pt>
    <dgm:pt modelId="{A34335B9-853E-4A7F-9578-D83376ADA64C}" type="sibTrans" cxnId="{97F2B6A5-5FC6-4573-B6E4-0ED5C3F05C5A}">
      <dgm:prSet/>
      <dgm:spPr/>
      <dgm:t>
        <a:bodyPr/>
        <a:lstStyle/>
        <a:p>
          <a:endParaRPr lang="en-US"/>
        </a:p>
      </dgm:t>
    </dgm:pt>
    <dgm:pt modelId="{2083630B-7C44-4EF5-A537-B24DD6857210}">
      <dgm:prSet phldrT="[Text]"/>
      <dgm:spPr/>
      <dgm:t>
        <a:bodyPr/>
        <a:lstStyle/>
        <a:p>
          <a:r>
            <a:rPr lang="en-US" dirty="0" smtClean="0"/>
            <a:t>Custodial credit risk</a:t>
          </a:r>
          <a:endParaRPr lang="en-US" dirty="0"/>
        </a:p>
      </dgm:t>
    </dgm:pt>
    <dgm:pt modelId="{0A121A4F-3E33-46B1-A9ED-152CFE44FB66}" type="parTrans" cxnId="{4BE40AA9-D0AD-4867-A1D6-30F09C77E733}">
      <dgm:prSet/>
      <dgm:spPr/>
      <dgm:t>
        <a:bodyPr/>
        <a:lstStyle/>
        <a:p>
          <a:endParaRPr lang="en-US"/>
        </a:p>
      </dgm:t>
    </dgm:pt>
    <dgm:pt modelId="{A5C2279A-5A7A-4EA5-867B-B69BB6D7AF4A}" type="sibTrans" cxnId="{4BE40AA9-D0AD-4867-A1D6-30F09C77E733}">
      <dgm:prSet/>
      <dgm:spPr/>
      <dgm:t>
        <a:bodyPr/>
        <a:lstStyle/>
        <a:p>
          <a:endParaRPr lang="en-US"/>
        </a:p>
      </dgm:t>
    </dgm:pt>
    <dgm:pt modelId="{CE1C6475-671F-468C-850E-B0825918A045}">
      <dgm:prSet phldrT="[Text]"/>
      <dgm:spPr/>
      <dgm:t>
        <a:bodyPr/>
        <a:lstStyle/>
        <a:p>
          <a:r>
            <a:rPr lang="en-US" dirty="0" smtClean="0"/>
            <a:t>Credit risk</a:t>
          </a:r>
          <a:endParaRPr lang="en-US" dirty="0"/>
        </a:p>
      </dgm:t>
    </dgm:pt>
    <dgm:pt modelId="{31825F75-E8B5-4CC9-B87C-0B492635D556}" type="parTrans" cxnId="{3B4F90F9-962C-4F65-A83B-D48719C397AE}">
      <dgm:prSet/>
      <dgm:spPr/>
      <dgm:t>
        <a:bodyPr/>
        <a:lstStyle/>
        <a:p>
          <a:endParaRPr lang="en-US"/>
        </a:p>
      </dgm:t>
    </dgm:pt>
    <dgm:pt modelId="{86FA2126-5EC4-47C8-8DF9-F8E03745EB3F}" type="sibTrans" cxnId="{3B4F90F9-962C-4F65-A83B-D48719C397AE}">
      <dgm:prSet/>
      <dgm:spPr/>
      <dgm:t>
        <a:bodyPr/>
        <a:lstStyle/>
        <a:p>
          <a:endParaRPr lang="en-US"/>
        </a:p>
      </dgm:t>
    </dgm:pt>
    <dgm:pt modelId="{B7EF6DBC-FD11-4671-ABFC-AF3922249BB1}">
      <dgm:prSet phldrT="[Text]"/>
      <dgm:spPr/>
      <dgm:t>
        <a:bodyPr/>
        <a:lstStyle/>
        <a:p>
          <a:r>
            <a:rPr lang="en-US" dirty="0" smtClean="0"/>
            <a:t>Concentration risk</a:t>
          </a:r>
          <a:endParaRPr lang="en-US" dirty="0"/>
        </a:p>
      </dgm:t>
    </dgm:pt>
    <dgm:pt modelId="{632F8C93-FCCA-4645-A366-F89A0883CF48}" type="parTrans" cxnId="{6159C2BA-A0A4-440C-BB34-5C9C06810A88}">
      <dgm:prSet/>
      <dgm:spPr/>
      <dgm:t>
        <a:bodyPr/>
        <a:lstStyle/>
        <a:p>
          <a:endParaRPr lang="en-US">
            <a:solidFill>
              <a:schemeClr val="tx1">
                <a:lumMod val="50000"/>
                <a:lumOff val="50000"/>
              </a:schemeClr>
            </a:solidFill>
          </a:endParaRPr>
        </a:p>
      </dgm:t>
    </dgm:pt>
    <dgm:pt modelId="{51093A75-6FC6-48A9-8E34-8947C4F49BDA}" type="sibTrans" cxnId="{6159C2BA-A0A4-440C-BB34-5C9C06810A88}">
      <dgm:prSet/>
      <dgm:spPr/>
      <dgm:t>
        <a:bodyPr/>
        <a:lstStyle/>
        <a:p>
          <a:endParaRPr lang="en-US"/>
        </a:p>
      </dgm:t>
    </dgm:pt>
    <dgm:pt modelId="{90CA6A42-9E1D-4817-BA3E-CCF4A802749F}" type="pres">
      <dgm:prSet presAssocID="{2CA20C7B-2ABD-48CF-B90B-A4EC67FE36DF}" presName="cycle" presStyleCnt="0">
        <dgm:presLayoutVars>
          <dgm:chMax val="1"/>
          <dgm:dir/>
          <dgm:animLvl val="ctr"/>
          <dgm:resizeHandles val="exact"/>
        </dgm:presLayoutVars>
      </dgm:prSet>
      <dgm:spPr/>
      <dgm:t>
        <a:bodyPr/>
        <a:lstStyle/>
        <a:p>
          <a:endParaRPr lang="en-US"/>
        </a:p>
      </dgm:t>
    </dgm:pt>
    <dgm:pt modelId="{2F818F3A-0DD8-484B-A7C7-A0C38F6715D0}" type="pres">
      <dgm:prSet presAssocID="{E93DAEAF-2153-4C83-9024-CB4E20D4A4E0}" presName="centerShape" presStyleLbl="node0" presStyleIdx="0" presStyleCnt="1" custScaleX="132365" custScaleY="127790"/>
      <dgm:spPr/>
      <dgm:t>
        <a:bodyPr/>
        <a:lstStyle/>
        <a:p>
          <a:endParaRPr lang="en-US"/>
        </a:p>
      </dgm:t>
    </dgm:pt>
    <dgm:pt modelId="{1772F183-C83F-4D0C-80E4-C0231CEEC460}" type="pres">
      <dgm:prSet presAssocID="{D37BE4FA-44BF-47A9-B2F7-9291F4A3C450}" presName="parTrans" presStyleLbl="bgSibTrans2D1" presStyleIdx="0" presStyleCnt="4" custScaleX="61263" custLinFactNeighborX="25836" custLinFactNeighborY="16741"/>
      <dgm:spPr/>
      <dgm:t>
        <a:bodyPr/>
        <a:lstStyle/>
        <a:p>
          <a:endParaRPr lang="en-US"/>
        </a:p>
      </dgm:t>
    </dgm:pt>
    <dgm:pt modelId="{54BA7F7A-1B4E-4737-BA00-97B9D6997266}" type="pres">
      <dgm:prSet presAssocID="{EAAF282A-061E-4739-AB25-814DBBE025EC}" presName="node" presStyleLbl="node1" presStyleIdx="0" presStyleCnt="4" custScaleX="82674" custScaleY="86339">
        <dgm:presLayoutVars>
          <dgm:bulletEnabled val="1"/>
        </dgm:presLayoutVars>
      </dgm:prSet>
      <dgm:spPr/>
      <dgm:t>
        <a:bodyPr/>
        <a:lstStyle/>
        <a:p>
          <a:endParaRPr lang="en-US"/>
        </a:p>
      </dgm:t>
    </dgm:pt>
    <dgm:pt modelId="{41EBA866-D6ED-4C5D-B627-213CC211E883}" type="pres">
      <dgm:prSet presAssocID="{0A121A4F-3E33-46B1-A9ED-152CFE44FB66}" presName="parTrans" presStyleLbl="bgSibTrans2D1" presStyleIdx="1" presStyleCnt="4" custScaleX="60963" custLinFactNeighborX="13872" custLinFactNeighborY="60687"/>
      <dgm:spPr/>
      <dgm:t>
        <a:bodyPr/>
        <a:lstStyle/>
        <a:p>
          <a:endParaRPr lang="en-US"/>
        </a:p>
      </dgm:t>
    </dgm:pt>
    <dgm:pt modelId="{4F577A08-3BFE-4CB7-BFA2-8B43B2E780E6}" type="pres">
      <dgm:prSet presAssocID="{2083630B-7C44-4EF5-A537-B24DD6857210}" presName="node" presStyleLbl="node1" presStyleIdx="1" presStyleCnt="4" custScaleX="84904" custScaleY="85425" custRadScaleRad="96104" custRadScaleInc="141">
        <dgm:presLayoutVars>
          <dgm:bulletEnabled val="1"/>
        </dgm:presLayoutVars>
      </dgm:prSet>
      <dgm:spPr/>
      <dgm:t>
        <a:bodyPr/>
        <a:lstStyle/>
        <a:p>
          <a:endParaRPr lang="en-US"/>
        </a:p>
      </dgm:t>
    </dgm:pt>
    <dgm:pt modelId="{4C10B766-71DF-4143-B294-64BB5CE9E7D2}" type="pres">
      <dgm:prSet presAssocID="{31825F75-E8B5-4CC9-B87C-0B492635D556}" presName="parTrans" presStyleLbl="bgSibTrans2D1" presStyleIdx="2" presStyleCnt="4" custScaleX="60445" custLinFactNeighborX="-13557" custLinFactNeighborY="52317"/>
      <dgm:spPr/>
      <dgm:t>
        <a:bodyPr/>
        <a:lstStyle/>
        <a:p>
          <a:endParaRPr lang="en-US"/>
        </a:p>
      </dgm:t>
    </dgm:pt>
    <dgm:pt modelId="{34268449-55B9-4968-BDE5-E9EBEE8DC8D5}" type="pres">
      <dgm:prSet presAssocID="{CE1C6475-671F-468C-850E-B0825918A045}" presName="node" presStyleLbl="node1" presStyleIdx="2" presStyleCnt="4" custScaleX="90930" custScaleY="85425" custRadScaleRad="98017" custRadScaleInc="2462">
        <dgm:presLayoutVars>
          <dgm:bulletEnabled val="1"/>
        </dgm:presLayoutVars>
      </dgm:prSet>
      <dgm:spPr/>
      <dgm:t>
        <a:bodyPr/>
        <a:lstStyle/>
        <a:p>
          <a:endParaRPr lang="en-US"/>
        </a:p>
      </dgm:t>
    </dgm:pt>
    <dgm:pt modelId="{30D4286D-7873-4AD5-835F-532F5CAE687D}" type="pres">
      <dgm:prSet presAssocID="{632F8C93-FCCA-4645-A366-F89A0883CF48}" presName="parTrans" presStyleLbl="bgSibTrans2D1" presStyleIdx="3" presStyleCnt="4" custScaleX="48335" custLinFactNeighborX="-32073" custLinFactNeighborY="14650"/>
      <dgm:spPr/>
      <dgm:t>
        <a:bodyPr/>
        <a:lstStyle/>
        <a:p>
          <a:endParaRPr lang="en-US"/>
        </a:p>
      </dgm:t>
    </dgm:pt>
    <dgm:pt modelId="{7B0B475F-39A5-4192-90CF-823781209FDA}" type="pres">
      <dgm:prSet presAssocID="{B7EF6DBC-FD11-4671-ABFC-AF3922249BB1}" presName="node" presStyleLbl="node1" presStyleIdx="3" presStyleCnt="4" custScaleX="88826" custScaleY="87315">
        <dgm:presLayoutVars>
          <dgm:bulletEnabled val="1"/>
        </dgm:presLayoutVars>
      </dgm:prSet>
      <dgm:spPr/>
      <dgm:t>
        <a:bodyPr/>
        <a:lstStyle/>
        <a:p>
          <a:endParaRPr lang="en-US"/>
        </a:p>
      </dgm:t>
    </dgm:pt>
  </dgm:ptLst>
  <dgm:cxnLst>
    <dgm:cxn modelId="{97F2B6A5-5FC6-4573-B6E4-0ED5C3F05C5A}" srcId="{E93DAEAF-2153-4C83-9024-CB4E20D4A4E0}" destId="{EAAF282A-061E-4739-AB25-814DBBE025EC}" srcOrd="0" destOrd="0" parTransId="{D37BE4FA-44BF-47A9-B2F7-9291F4A3C450}" sibTransId="{A34335B9-853E-4A7F-9578-D83376ADA64C}"/>
    <dgm:cxn modelId="{FDDC23CA-775F-4110-80D3-DEFEC92B042C}" type="presOf" srcId="{E93DAEAF-2153-4C83-9024-CB4E20D4A4E0}" destId="{2F818F3A-0DD8-484B-A7C7-A0C38F6715D0}" srcOrd="0" destOrd="0" presId="urn:microsoft.com/office/officeart/2005/8/layout/radial4"/>
    <dgm:cxn modelId="{51F24EC5-D384-4A73-A8F0-D0E77AC89108}" type="presOf" srcId="{2CA20C7B-2ABD-48CF-B90B-A4EC67FE36DF}" destId="{90CA6A42-9E1D-4817-BA3E-CCF4A802749F}" srcOrd="0" destOrd="0" presId="urn:microsoft.com/office/officeart/2005/8/layout/radial4"/>
    <dgm:cxn modelId="{863D41E0-1347-4E46-AC0C-BCE968191B8C}" type="presOf" srcId="{2083630B-7C44-4EF5-A537-B24DD6857210}" destId="{4F577A08-3BFE-4CB7-BFA2-8B43B2E780E6}" srcOrd="0" destOrd="0" presId="urn:microsoft.com/office/officeart/2005/8/layout/radial4"/>
    <dgm:cxn modelId="{B8241B26-1CE5-490C-92A9-3543F346C0BD}" type="presOf" srcId="{B7EF6DBC-FD11-4671-ABFC-AF3922249BB1}" destId="{7B0B475F-39A5-4192-90CF-823781209FDA}" srcOrd="0" destOrd="0" presId="urn:microsoft.com/office/officeart/2005/8/layout/radial4"/>
    <dgm:cxn modelId="{70541D80-C809-4F56-BA52-1B8AAB04C9A1}" type="presOf" srcId="{31825F75-E8B5-4CC9-B87C-0B492635D556}" destId="{4C10B766-71DF-4143-B294-64BB5CE9E7D2}" srcOrd="0" destOrd="0" presId="urn:microsoft.com/office/officeart/2005/8/layout/radial4"/>
    <dgm:cxn modelId="{4BE40AA9-D0AD-4867-A1D6-30F09C77E733}" srcId="{E93DAEAF-2153-4C83-9024-CB4E20D4A4E0}" destId="{2083630B-7C44-4EF5-A537-B24DD6857210}" srcOrd="1" destOrd="0" parTransId="{0A121A4F-3E33-46B1-A9ED-152CFE44FB66}" sibTransId="{A5C2279A-5A7A-4EA5-867B-B69BB6D7AF4A}"/>
    <dgm:cxn modelId="{6159C2BA-A0A4-440C-BB34-5C9C06810A88}" srcId="{E93DAEAF-2153-4C83-9024-CB4E20D4A4E0}" destId="{B7EF6DBC-FD11-4671-ABFC-AF3922249BB1}" srcOrd="3" destOrd="0" parTransId="{632F8C93-FCCA-4645-A366-F89A0883CF48}" sibTransId="{51093A75-6FC6-48A9-8E34-8947C4F49BDA}"/>
    <dgm:cxn modelId="{3B4F90F9-962C-4F65-A83B-D48719C397AE}" srcId="{E93DAEAF-2153-4C83-9024-CB4E20D4A4E0}" destId="{CE1C6475-671F-468C-850E-B0825918A045}" srcOrd="2" destOrd="0" parTransId="{31825F75-E8B5-4CC9-B87C-0B492635D556}" sibTransId="{86FA2126-5EC4-47C8-8DF9-F8E03745EB3F}"/>
    <dgm:cxn modelId="{347529CD-691D-4145-9C4C-919CEA04B03F}" type="presOf" srcId="{D37BE4FA-44BF-47A9-B2F7-9291F4A3C450}" destId="{1772F183-C83F-4D0C-80E4-C0231CEEC460}" srcOrd="0" destOrd="0" presId="urn:microsoft.com/office/officeart/2005/8/layout/radial4"/>
    <dgm:cxn modelId="{8DC4C035-B9E7-43A4-B0CA-730A939E37E4}" type="presOf" srcId="{EAAF282A-061E-4739-AB25-814DBBE025EC}" destId="{54BA7F7A-1B4E-4737-BA00-97B9D6997266}" srcOrd="0" destOrd="0" presId="urn:microsoft.com/office/officeart/2005/8/layout/radial4"/>
    <dgm:cxn modelId="{36E6DD17-9ED3-434E-8D06-CB46576CBE2D}" type="presOf" srcId="{632F8C93-FCCA-4645-A366-F89A0883CF48}" destId="{30D4286D-7873-4AD5-835F-532F5CAE687D}" srcOrd="0" destOrd="0" presId="urn:microsoft.com/office/officeart/2005/8/layout/radial4"/>
    <dgm:cxn modelId="{DAC78947-A5C6-4645-ABB5-2F6DB52FEB0A}" srcId="{2CA20C7B-2ABD-48CF-B90B-A4EC67FE36DF}" destId="{E93DAEAF-2153-4C83-9024-CB4E20D4A4E0}" srcOrd="0" destOrd="0" parTransId="{7C5189AB-D2FB-4A7B-B9EC-18E05550C7F2}" sibTransId="{79F3A4B4-9831-4053-BE7E-D7DD4F4D6BA0}"/>
    <dgm:cxn modelId="{469F90DA-7C30-4A85-8506-0B1E6A778A40}" type="presOf" srcId="{0A121A4F-3E33-46B1-A9ED-152CFE44FB66}" destId="{41EBA866-D6ED-4C5D-B627-213CC211E883}" srcOrd="0" destOrd="0" presId="urn:microsoft.com/office/officeart/2005/8/layout/radial4"/>
    <dgm:cxn modelId="{C721B512-362B-479D-9451-F8BCD614A616}" type="presOf" srcId="{CE1C6475-671F-468C-850E-B0825918A045}" destId="{34268449-55B9-4968-BDE5-E9EBEE8DC8D5}" srcOrd="0" destOrd="0" presId="urn:microsoft.com/office/officeart/2005/8/layout/radial4"/>
    <dgm:cxn modelId="{C4213D03-C99F-459E-B8B4-BFEF1895CD08}" type="presParOf" srcId="{90CA6A42-9E1D-4817-BA3E-CCF4A802749F}" destId="{2F818F3A-0DD8-484B-A7C7-A0C38F6715D0}" srcOrd="0" destOrd="0" presId="urn:microsoft.com/office/officeart/2005/8/layout/radial4"/>
    <dgm:cxn modelId="{79A36CAC-5174-4DAC-924E-4BE100F5434D}" type="presParOf" srcId="{90CA6A42-9E1D-4817-BA3E-CCF4A802749F}" destId="{1772F183-C83F-4D0C-80E4-C0231CEEC460}" srcOrd="1" destOrd="0" presId="urn:microsoft.com/office/officeart/2005/8/layout/radial4"/>
    <dgm:cxn modelId="{7EA82B8D-0494-4F16-951F-A9C089B3CC24}" type="presParOf" srcId="{90CA6A42-9E1D-4817-BA3E-CCF4A802749F}" destId="{54BA7F7A-1B4E-4737-BA00-97B9D6997266}" srcOrd="2" destOrd="0" presId="urn:microsoft.com/office/officeart/2005/8/layout/radial4"/>
    <dgm:cxn modelId="{F9DB440B-B7B1-4CC9-BD03-EA8CE298F6F6}" type="presParOf" srcId="{90CA6A42-9E1D-4817-BA3E-CCF4A802749F}" destId="{41EBA866-D6ED-4C5D-B627-213CC211E883}" srcOrd="3" destOrd="0" presId="urn:microsoft.com/office/officeart/2005/8/layout/radial4"/>
    <dgm:cxn modelId="{CB625E48-65B1-4B2C-B238-227AE5FFCF40}" type="presParOf" srcId="{90CA6A42-9E1D-4817-BA3E-CCF4A802749F}" destId="{4F577A08-3BFE-4CB7-BFA2-8B43B2E780E6}" srcOrd="4" destOrd="0" presId="urn:microsoft.com/office/officeart/2005/8/layout/radial4"/>
    <dgm:cxn modelId="{84C2E8DB-A059-409F-87A2-C344F64BABDC}" type="presParOf" srcId="{90CA6A42-9E1D-4817-BA3E-CCF4A802749F}" destId="{4C10B766-71DF-4143-B294-64BB5CE9E7D2}" srcOrd="5" destOrd="0" presId="urn:microsoft.com/office/officeart/2005/8/layout/radial4"/>
    <dgm:cxn modelId="{8411B485-4503-4B11-9675-BABA6AF54B48}" type="presParOf" srcId="{90CA6A42-9E1D-4817-BA3E-CCF4A802749F}" destId="{34268449-55B9-4968-BDE5-E9EBEE8DC8D5}" srcOrd="6" destOrd="0" presId="urn:microsoft.com/office/officeart/2005/8/layout/radial4"/>
    <dgm:cxn modelId="{0DBE6891-5CDC-4562-9CA7-F930555FD27D}" type="presParOf" srcId="{90CA6A42-9E1D-4817-BA3E-CCF4A802749F}" destId="{30D4286D-7873-4AD5-835F-532F5CAE687D}" srcOrd="7" destOrd="0" presId="urn:microsoft.com/office/officeart/2005/8/layout/radial4"/>
    <dgm:cxn modelId="{5A832035-F44B-4C5A-AEB3-130FD1A133E4}" type="presParOf" srcId="{90CA6A42-9E1D-4817-BA3E-CCF4A802749F}" destId="{7B0B475F-39A5-4192-90CF-823781209FDA}"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C81052-F16B-4218-A221-DD62869F00D4}"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US"/>
        </a:p>
      </dgm:t>
    </dgm:pt>
    <dgm:pt modelId="{B4ACB29C-5FFF-491E-B6DB-AA9FA5B1E942}">
      <dgm:prSet phldrT="[Text]" custT="1"/>
      <dgm:spPr/>
      <dgm:t>
        <a:bodyPr/>
        <a:lstStyle/>
        <a:p>
          <a:r>
            <a:rPr lang="en-US" sz="2400" dirty="0" smtClean="0"/>
            <a:t>New bonds are issued to retire previously issued bonds. This may be done when:</a:t>
          </a:r>
          <a:endParaRPr lang="en-US" sz="2400" dirty="0"/>
        </a:p>
      </dgm:t>
    </dgm:pt>
    <dgm:pt modelId="{0931768E-54F5-48AD-9312-5FAA3930DC3A}" type="parTrans" cxnId="{A1C61E60-2513-4CC3-8914-8E7A394BB7EB}">
      <dgm:prSet/>
      <dgm:spPr/>
      <dgm:t>
        <a:bodyPr/>
        <a:lstStyle/>
        <a:p>
          <a:endParaRPr lang="en-US"/>
        </a:p>
      </dgm:t>
    </dgm:pt>
    <dgm:pt modelId="{4FA15187-945E-4AF2-A7CA-E7A9B528AAC6}" type="sibTrans" cxnId="{A1C61E60-2513-4CC3-8914-8E7A394BB7EB}">
      <dgm:prSet/>
      <dgm:spPr/>
      <dgm:t>
        <a:bodyPr/>
        <a:lstStyle/>
        <a:p>
          <a:endParaRPr lang="en-US"/>
        </a:p>
      </dgm:t>
    </dgm:pt>
    <dgm:pt modelId="{962CA9D6-ED68-4691-84D4-B8E2FF764841}">
      <dgm:prSet phldrT="[Text]"/>
      <dgm:spPr/>
      <dgm:t>
        <a:bodyPr/>
        <a:lstStyle/>
        <a:p>
          <a:r>
            <a:rPr lang="en-US" dirty="0" smtClean="0">
              <a:solidFill>
                <a:schemeClr val="accent2">
                  <a:lumMod val="50000"/>
                </a:schemeClr>
              </a:solidFill>
            </a:rPr>
            <a:t>Debt service funds to retire bonds won’t be sufficient when bonds mature.</a:t>
          </a:r>
          <a:endParaRPr lang="en-US" dirty="0">
            <a:solidFill>
              <a:schemeClr val="accent2">
                <a:lumMod val="50000"/>
              </a:schemeClr>
            </a:solidFill>
          </a:endParaRPr>
        </a:p>
      </dgm:t>
    </dgm:pt>
    <dgm:pt modelId="{D0178126-4D39-485D-8312-247A9B799E1E}" type="parTrans" cxnId="{63B0DC96-6390-4E18-92E1-D334CEEA86AA}">
      <dgm:prSet/>
      <dgm:spPr/>
      <dgm:t>
        <a:bodyPr/>
        <a:lstStyle/>
        <a:p>
          <a:endParaRPr lang="en-US"/>
        </a:p>
      </dgm:t>
    </dgm:pt>
    <dgm:pt modelId="{D1A5D726-9AF9-4B63-ADA5-65359C087F88}" type="sibTrans" cxnId="{63B0DC96-6390-4E18-92E1-D334CEEA86AA}">
      <dgm:prSet/>
      <dgm:spPr/>
      <dgm:t>
        <a:bodyPr/>
        <a:lstStyle/>
        <a:p>
          <a:endParaRPr lang="en-US"/>
        </a:p>
      </dgm:t>
    </dgm:pt>
    <dgm:pt modelId="{7185EAB6-BE71-4E96-B920-8F9BDEACF109}">
      <dgm:prSet phldrT="[Text]" custT="1"/>
      <dgm:spPr/>
      <dgm:t>
        <a:bodyPr/>
        <a:lstStyle/>
        <a:p>
          <a:r>
            <a:rPr lang="en-US" sz="2400" dirty="0" smtClean="0"/>
            <a:t>Advance refunding of debt</a:t>
          </a:r>
          <a:endParaRPr lang="en-US" sz="2400" dirty="0"/>
        </a:p>
      </dgm:t>
    </dgm:pt>
    <dgm:pt modelId="{A8786B07-5F2B-46DF-B584-56EC9089FC66}" type="parTrans" cxnId="{B536E71E-F650-49AB-971E-40585E0CF644}">
      <dgm:prSet/>
      <dgm:spPr/>
      <dgm:t>
        <a:bodyPr/>
        <a:lstStyle/>
        <a:p>
          <a:endParaRPr lang="en-US"/>
        </a:p>
      </dgm:t>
    </dgm:pt>
    <dgm:pt modelId="{940763B3-23FB-41A8-84E6-FC92CA8AE961}" type="sibTrans" cxnId="{B536E71E-F650-49AB-971E-40585E0CF644}">
      <dgm:prSet/>
      <dgm:spPr/>
      <dgm:t>
        <a:bodyPr/>
        <a:lstStyle/>
        <a:p>
          <a:endParaRPr lang="en-US"/>
        </a:p>
      </dgm:t>
    </dgm:pt>
    <dgm:pt modelId="{858DAB67-5411-4326-9164-B2ECD4AD7501}">
      <dgm:prSet phldrT="[Text]"/>
      <dgm:spPr/>
      <dgm:t>
        <a:bodyPr/>
        <a:lstStyle/>
        <a:p>
          <a:r>
            <a:rPr lang="en-US" dirty="0" smtClean="0">
              <a:solidFill>
                <a:schemeClr val="accent2">
                  <a:lumMod val="50000"/>
                </a:schemeClr>
              </a:solidFill>
            </a:rPr>
            <a:t>Legal defeasance</a:t>
          </a:r>
          <a:endParaRPr lang="en-US" dirty="0">
            <a:solidFill>
              <a:schemeClr val="accent2">
                <a:lumMod val="50000"/>
              </a:schemeClr>
            </a:solidFill>
          </a:endParaRPr>
        </a:p>
      </dgm:t>
    </dgm:pt>
    <dgm:pt modelId="{716E6AC5-5A41-440B-A25B-6F0DBAC2D3C4}" type="parTrans" cxnId="{E7F9448E-7E68-47C8-AD62-2801F43953BE}">
      <dgm:prSet/>
      <dgm:spPr/>
      <dgm:t>
        <a:bodyPr/>
        <a:lstStyle/>
        <a:p>
          <a:endParaRPr lang="en-US"/>
        </a:p>
      </dgm:t>
    </dgm:pt>
    <dgm:pt modelId="{39F70158-DA57-4180-AEC9-378C20834F0F}" type="sibTrans" cxnId="{E7F9448E-7E68-47C8-AD62-2801F43953BE}">
      <dgm:prSet/>
      <dgm:spPr/>
      <dgm:t>
        <a:bodyPr/>
        <a:lstStyle/>
        <a:p>
          <a:endParaRPr lang="en-US"/>
        </a:p>
      </dgm:t>
    </dgm:pt>
    <dgm:pt modelId="{318E4784-081A-4E0F-8B52-824156FFF26F}">
      <dgm:prSet phldrT="[Text]"/>
      <dgm:spPr/>
      <dgm:t>
        <a:bodyPr/>
        <a:lstStyle/>
        <a:p>
          <a:r>
            <a:rPr lang="en-US" dirty="0" smtClean="0">
              <a:solidFill>
                <a:schemeClr val="accent2">
                  <a:lumMod val="50000"/>
                </a:schemeClr>
              </a:solidFill>
            </a:rPr>
            <a:t>Interest rate on new debt is lower than on existing debt.</a:t>
          </a:r>
          <a:endParaRPr lang="en-US" dirty="0">
            <a:solidFill>
              <a:schemeClr val="accent2">
                <a:lumMod val="50000"/>
              </a:schemeClr>
            </a:solidFill>
          </a:endParaRPr>
        </a:p>
      </dgm:t>
    </dgm:pt>
    <dgm:pt modelId="{CBA88A55-9837-4AED-91D3-8B4EF566824A}" type="parTrans" cxnId="{A8837D21-23FB-46F2-9452-02D758497985}">
      <dgm:prSet/>
      <dgm:spPr/>
      <dgm:t>
        <a:bodyPr/>
        <a:lstStyle/>
        <a:p>
          <a:endParaRPr lang="en-US"/>
        </a:p>
      </dgm:t>
    </dgm:pt>
    <dgm:pt modelId="{EEA55EC1-F77F-412B-8231-93760343F805}" type="sibTrans" cxnId="{A8837D21-23FB-46F2-9452-02D758497985}">
      <dgm:prSet/>
      <dgm:spPr/>
      <dgm:t>
        <a:bodyPr/>
        <a:lstStyle/>
        <a:p>
          <a:endParaRPr lang="en-US"/>
        </a:p>
      </dgm:t>
    </dgm:pt>
    <dgm:pt modelId="{6E973235-C50C-43F8-8BA3-223DF490F8EF}">
      <dgm:prSet phldrT="[Text]"/>
      <dgm:spPr/>
      <dgm:t>
        <a:bodyPr/>
        <a:lstStyle/>
        <a:p>
          <a:r>
            <a:rPr lang="en-US" dirty="0" smtClean="0">
              <a:solidFill>
                <a:schemeClr val="accent2">
                  <a:lumMod val="50000"/>
                </a:schemeClr>
              </a:solidFill>
            </a:rPr>
            <a:t>Covenants on existing debt are excessively burdensome.</a:t>
          </a:r>
          <a:endParaRPr lang="en-US" dirty="0">
            <a:solidFill>
              <a:schemeClr val="accent2">
                <a:lumMod val="50000"/>
              </a:schemeClr>
            </a:solidFill>
          </a:endParaRPr>
        </a:p>
      </dgm:t>
    </dgm:pt>
    <dgm:pt modelId="{EDB0378C-5DDC-4FA8-9467-D72BA0A7D8AD}" type="parTrans" cxnId="{8A6155A8-711A-4C74-84D1-8EF7FBF0CD44}">
      <dgm:prSet/>
      <dgm:spPr/>
      <dgm:t>
        <a:bodyPr/>
        <a:lstStyle/>
        <a:p>
          <a:endParaRPr lang="en-US"/>
        </a:p>
      </dgm:t>
    </dgm:pt>
    <dgm:pt modelId="{757F8615-6100-43CD-B356-D407EFD42379}" type="sibTrans" cxnId="{8A6155A8-711A-4C74-84D1-8EF7FBF0CD44}">
      <dgm:prSet/>
      <dgm:spPr/>
      <dgm:t>
        <a:bodyPr/>
        <a:lstStyle/>
        <a:p>
          <a:endParaRPr lang="en-US"/>
        </a:p>
      </dgm:t>
    </dgm:pt>
    <dgm:pt modelId="{07CE82DE-7F7B-46E9-BDCF-DF1ADDC47501}">
      <dgm:prSet phldrT="[Text]"/>
      <dgm:spPr/>
      <dgm:t>
        <a:bodyPr/>
        <a:lstStyle/>
        <a:p>
          <a:r>
            <a:rPr lang="en-US" dirty="0" smtClean="0">
              <a:solidFill>
                <a:schemeClr val="accent2">
                  <a:lumMod val="50000"/>
                </a:schemeClr>
              </a:solidFill>
            </a:rPr>
            <a:t>In-substance defeasance</a:t>
          </a:r>
          <a:endParaRPr lang="en-US" dirty="0">
            <a:solidFill>
              <a:schemeClr val="accent2">
                <a:lumMod val="50000"/>
              </a:schemeClr>
            </a:solidFill>
          </a:endParaRPr>
        </a:p>
      </dgm:t>
    </dgm:pt>
    <dgm:pt modelId="{C080CC2E-2C09-4405-A5A9-401081D0A95E}" type="parTrans" cxnId="{EBE05D98-72BA-4924-8ACF-F8F88CF9BEDC}">
      <dgm:prSet/>
      <dgm:spPr/>
      <dgm:t>
        <a:bodyPr/>
        <a:lstStyle/>
        <a:p>
          <a:endParaRPr lang="en-US"/>
        </a:p>
      </dgm:t>
    </dgm:pt>
    <dgm:pt modelId="{30BC60AB-92D5-442D-BED2-580B57F88B62}" type="sibTrans" cxnId="{EBE05D98-72BA-4924-8ACF-F8F88CF9BEDC}">
      <dgm:prSet/>
      <dgm:spPr/>
      <dgm:t>
        <a:bodyPr/>
        <a:lstStyle/>
        <a:p>
          <a:endParaRPr lang="en-US"/>
        </a:p>
      </dgm:t>
    </dgm:pt>
    <dgm:pt modelId="{C5A7DAA3-2B86-45E7-AE4C-6851F533A419}" type="pres">
      <dgm:prSet presAssocID="{90C81052-F16B-4218-A221-DD62869F00D4}" presName="linear" presStyleCnt="0">
        <dgm:presLayoutVars>
          <dgm:animLvl val="lvl"/>
          <dgm:resizeHandles val="exact"/>
        </dgm:presLayoutVars>
      </dgm:prSet>
      <dgm:spPr/>
      <dgm:t>
        <a:bodyPr/>
        <a:lstStyle/>
        <a:p>
          <a:endParaRPr lang="en-US"/>
        </a:p>
      </dgm:t>
    </dgm:pt>
    <dgm:pt modelId="{3D5511B9-D157-4CAA-931F-7DBE6F87F1D5}" type="pres">
      <dgm:prSet presAssocID="{B4ACB29C-5FFF-491E-B6DB-AA9FA5B1E942}" presName="parentText" presStyleLbl="node1" presStyleIdx="0" presStyleCnt="2">
        <dgm:presLayoutVars>
          <dgm:chMax val="0"/>
          <dgm:bulletEnabled val="1"/>
        </dgm:presLayoutVars>
      </dgm:prSet>
      <dgm:spPr/>
      <dgm:t>
        <a:bodyPr/>
        <a:lstStyle/>
        <a:p>
          <a:endParaRPr lang="en-US"/>
        </a:p>
      </dgm:t>
    </dgm:pt>
    <dgm:pt modelId="{AEF8FB90-B8CE-4747-8CA1-A8F6C3C579F9}" type="pres">
      <dgm:prSet presAssocID="{B4ACB29C-5FFF-491E-B6DB-AA9FA5B1E942}" presName="childText" presStyleLbl="revTx" presStyleIdx="0" presStyleCnt="2">
        <dgm:presLayoutVars>
          <dgm:bulletEnabled val="1"/>
        </dgm:presLayoutVars>
      </dgm:prSet>
      <dgm:spPr/>
      <dgm:t>
        <a:bodyPr/>
        <a:lstStyle/>
        <a:p>
          <a:endParaRPr lang="en-US"/>
        </a:p>
      </dgm:t>
    </dgm:pt>
    <dgm:pt modelId="{F3787E30-168B-4354-B811-EA756FADB2D5}" type="pres">
      <dgm:prSet presAssocID="{7185EAB6-BE71-4E96-B920-8F9BDEACF109}" presName="parentText" presStyleLbl="node1" presStyleIdx="1" presStyleCnt="2">
        <dgm:presLayoutVars>
          <dgm:chMax val="0"/>
          <dgm:bulletEnabled val="1"/>
        </dgm:presLayoutVars>
      </dgm:prSet>
      <dgm:spPr/>
      <dgm:t>
        <a:bodyPr/>
        <a:lstStyle/>
        <a:p>
          <a:endParaRPr lang="en-US"/>
        </a:p>
      </dgm:t>
    </dgm:pt>
    <dgm:pt modelId="{71C47242-D669-4C34-B92F-6C6BCAF6026B}" type="pres">
      <dgm:prSet presAssocID="{7185EAB6-BE71-4E96-B920-8F9BDEACF109}" presName="childText" presStyleLbl="revTx" presStyleIdx="1" presStyleCnt="2">
        <dgm:presLayoutVars>
          <dgm:bulletEnabled val="1"/>
        </dgm:presLayoutVars>
      </dgm:prSet>
      <dgm:spPr/>
      <dgm:t>
        <a:bodyPr/>
        <a:lstStyle/>
        <a:p>
          <a:endParaRPr lang="en-US"/>
        </a:p>
      </dgm:t>
    </dgm:pt>
  </dgm:ptLst>
  <dgm:cxnLst>
    <dgm:cxn modelId="{0B5AACF8-5269-4D9D-B032-D8A9700990D0}" type="presOf" srcId="{962CA9D6-ED68-4691-84D4-B8E2FF764841}" destId="{AEF8FB90-B8CE-4747-8CA1-A8F6C3C579F9}" srcOrd="0" destOrd="0" presId="urn:microsoft.com/office/officeart/2005/8/layout/vList2"/>
    <dgm:cxn modelId="{E7F9448E-7E68-47C8-AD62-2801F43953BE}" srcId="{7185EAB6-BE71-4E96-B920-8F9BDEACF109}" destId="{858DAB67-5411-4326-9164-B2ECD4AD7501}" srcOrd="0" destOrd="0" parTransId="{716E6AC5-5A41-440B-A25B-6F0DBAC2D3C4}" sibTransId="{39F70158-DA57-4180-AEC9-378C20834F0F}"/>
    <dgm:cxn modelId="{63B0DC96-6390-4E18-92E1-D334CEEA86AA}" srcId="{B4ACB29C-5FFF-491E-B6DB-AA9FA5B1E942}" destId="{962CA9D6-ED68-4691-84D4-B8E2FF764841}" srcOrd="0" destOrd="0" parTransId="{D0178126-4D39-485D-8312-247A9B799E1E}" sibTransId="{D1A5D726-9AF9-4B63-ADA5-65359C087F88}"/>
    <dgm:cxn modelId="{DE9324C0-943B-41A6-98E3-9B8C2CB93795}" type="presOf" srcId="{90C81052-F16B-4218-A221-DD62869F00D4}" destId="{C5A7DAA3-2B86-45E7-AE4C-6851F533A419}" srcOrd="0" destOrd="0" presId="urn:microsoft.com/office/officeart/2005/8/layout/vList2"/>
    <dgm:cxn modelId="{2EE479C8-830D-4DC9-A33F-B208678A074E}" type="presOf" srcId="{B4ACB29C-5FFF-491E-B6DB-AA9FA5B1E942}" destId="{3D5511B9-D157-4CAA-931F-7DBE6F87F1D5}" srcOrd="0" destOrd="0" presId="urn:microsoft.com/office/officeart/2005/8/layout/vList2"/>
    <dgm:cxn modelId="{EBE05D98-72BA-4924-8ACF-F8F88CF9BEDC}" srcId="{7185EAB6-BE71-4E96-B920-8F9BDEACF109}" destId="{07CE82DE-7F7B-46E9-BDCF-DF1ADDC47501}" srcOrd="1" destOrd="0" parTransId="{C080CC2E-2C09-4405-A5A9-401081D0A95E}" sibTransId="{30BC60AB-92D5-442D-BED2-580B57F88B62}"/>
    <dgm:cxn modelId="{A8837D21-23FB-46F2-9452-02D758497985}" srcId="{B4ACB29C-5FFF-491E-B6DB-AA9FA5B1E942}" destId="{318E4784-081A-4E0F-8B52-824156FFF26F}" srcOrd="1" destOrd="0" parTransId="{CBA88A55-9837-4AED-91D3-8B4EF566824A}" sibTransId="{EEA55EC1-F77F-412B-8231-93760343F805}"/>
    <dgm:cxn modelId="{42FC238A-FD11-4466-BBB6-49BFE49AA40C}" type="presOf" srcId="{07CE82DE-7F7B-46E9-BDCF-DF1ADDC47501}" destId="{71C47242-D669-4C34-B92F-6C6BCAF6026B}" srcOrd="0" destOrd="1" presId="urn:microsoft.com/office/officeart/2005/8/layout/vList2"/>
    <dgm:cxn modelId="{B536E71E-F650-49AB-971E-40585E0CF644}" srcId="{90C81052-F16B-4218-A221-DD62869F00D4}" destId="{7185EAB6-BE71-4E96-B920-8F9BDEACF109}" srcOrd="1" destOrd="0" parTransId="{A8786B07-5F2B-46DF-B584-56EC9089FC66}" sibTransId="{940763B3-23FB-41A8-84E6-FC92CA8AE961}"/>
    <dgm:cxn modelId="{5B5DE6B9-2CC5-44A7-89E5-875D45DBA96E}" type="presOf" srcId="{6E973235-C50C-43F8-8BA3-223DF490F8EF}" destId="{AEF8FB90-B8CE-4747-8CA1-A8F6C3C579F9}" srcOrd="0" destOrd="2" presId="urn:microsoft.com/office/officeart/2005/8/layout/vList2"/>
    <dgm:cxn modelId="{CF21E8D9-B7FC-4546-B46E-DF46CC5E571E}" type="presOf" srcId="{858DAB67-5411-4326-9164-B2ECD4AD7501}" destId="{71C47242-D669-4C34-B92F-6C6BCAF6026B}" srcOrd="0" destOrd="0" presId="urn:microsoft.com/office/officeart/2005/8/layout/vList2"/>
    <dgm:cxn modelId="{90A9E063-E39A-45CE-BB75-F643B02F1B42}" type="presOf" srcId="{7185EAB6-BE71-4E96-B920-8F9BDEACF109}" destId="{F3787E30-168B-4354-B811-EA756FADB2D5}" srcOrd="0" destOrd="0" presId="urn:microsoft.com/office/officeart/2005/8/layout/vList2"/>
    <dgm:cxn modelId="{A1C61E60-2513-4CC3-8914-8E7A394BB7EB}" srcId="{90C81052-F16B-4218-A221-DD62869F00D4}" destId="{B4ACB29C-5FFF-491E-B6DB-AA9FA5B1E942}" srcOrd="0" destOrd="0" parTransId="{0931768E-54F5-48AD-9312-5FAA3930DC3A}" sibTransId="{4FA15187-945E-4AF2-A7CA-E7A9B528AAC6}"/>
    <dgm:cxn modelId="{3BD87AE9-5A52-48E8-9219-B4747361B191}" type="presOf" srcId="{318E4784-081A-4E0F-8B52-824156FFF26F}" destId="{AEF8FB90-B8CE-4747-8CA1-A8F6C3C579F9}" srcOrd="0" destOrd="1" presId="urn:microsoft.com/office/officeart/2005/8/layout/vList2"/>
    <dgm:cxn modelId="{8A6155A8-711A-4C74-84D1-8EF7FBF0CD44}" srcId="{B4ACB29C-5FFF-491E-B6DB-AA9FA5B1E942}" destId="{6E973235-C50C-43F8-8BA3-223DF490F8EF}" srcOrd="2" destOrd="0" parTransId="{EDB0378C-5DDC-4FA8-9467-D72BA0A7D8AD}" sibTransId="{757F8615-6100-43CD-B356-D407EFD42379}"/>
    <dgm:cxn modelId="{8E3A2CD0-68D6-4771-B3D2-C9761E40CBBB}" type="presParOf" srcId="{C5A7DAA3-2B86-45E7-AE4C-6851F533A419}" destId="{3D5511B9-D157-4CAA-931F-7DBE6F87F1D5}" srcOrd="0" destOrd="0" presId="urn:microsoft.com/office/officeart/2005/8/layout/vList2"/>
    <dgm:cxn modelId="{76913BC0-AB53-46D9-B6C5-FB6BC2E3CBCC}" type="presParOf" srcId="{C5A7DAA3-2B86-45E7-AE4C-6851F533A419}" destId="{AEF8FB90-B8CE-4747-8CA1-A8F6C3C579F9}" srcOrd="1" destOrd="0" presId="urn:microsoft.com/office/officeart/2005/8/layout/vList2"/>
    <dgm:cxn modelId="{77A5093F-9D80-42B6-B82A-82B51A9E6BC8}" type="presParOf" srcId="{C5A7DAA3-2B86-45E7-AE4C-6851F533A419}" destId="{F3787E30-168B-4354-B811-EA756FADB2D5}" srcOrd="2" destOrd="0" presId="urn:microsoft.com/office/officeart/2005/8/layout/vList2"/>
    <dgm:cxn modelId="{52EF7B05-6B90-4033-B4F6-70EE23E3E8EA}" type="presParOf" srcId="{C5A7DAA3-2B86-45E7-AE4C-6851F533A419}" destId="{71C47242-D669-4C34-B92F-6C6BCAF6026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6402E-CC3E-48E7-8E44-FB021814FC2C}">
      <dsp:nvSpPr>
        <dsp:cNvPr id="0" name=""/>
        <dsp:cNvSpPr/>
      </dsp:nvSpPr>
      <dsp:spPr>
        <a:xfrm>
          <a:off x="514707" y="468"/>
          <a:ext cx="2993231" cy="17959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lumMod val="65000"/>
                  <a:lumOff val="35000"/>
                </a:schemeClr>
              </a:solidFill>
            </a:rPr>
            <a:t>Long-term debt is a traditional part of governmental fiscal policy.</a:t>
          </a:r>
          <a:endParaRPr lang="en-US" sz="2200" kern="1200" dirty="0">
            <a:solidFill>
              <a:schemeClr val="tx1">
                <a:lumMod val="65000"/>
                <a:lumOff val="35000"/>
              </a:schemeClr>
            </a:solidFill>
          </a:endParaRPr>
        </a:p>
      </dsp:txBody>
      <dsp:txXfrm>
        <a:off x="514707" y="468"/>
        <a:ext cx="2993231" cy="1795938"/>
      </dsp:txXfrm>
    </dsp:sp>
    <dsp:sp modelId="{E7923E00-CD18-46AE-84E9-746DEBFBB0D2}">
      <dsp:nvSpPr>
        <dsp:cNvPr id="0" name=""/>
        <dsp:cNvSpPr/>
      </dsp:nvSpPr>
      <dsp:spPr>
        <a:xfrm>
          <a:off x="3807261" y="468"/>
          <a:ext cx="2993231" cy="17959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lumMod val="65000"/>
                  <a:lumOff val="35000"/>
                </a:schemeClr>
              </a:solidFill>
            </a:rPr>
            <a:t>Interest on government debt is generally tax-exempt.</a:t>
          </a:r>
          <a:endParaRPr lang="en-US" sz="2200" kern="1200" dirty="0">
            <a:solidFill>
              <a:schemeClr val="tx1">
                <a:lumMod val="65000"/>
                <a:lumOff val="35000"/>
              </a:schemeClr>
            </a:solidFill>
          </a:endParaRPr>
        </a:p>
      </dsp:txBody>
      <dsp:txXfrm>
        <a:off x="3807261" y="468"/>
        <a:ext cx="2993231" cy="1795938"/>
      </dsp:txXfrm>
    </dsp:sp>
    <dsp:sp modelId="{767E23B9-1444-4A18-91C8-1EA4A1C2E796}">
      <dsp:nvSpPr>
        <dsp:cNvPr id="0" name=""/>
        <dsp:cNvSpPr/>
      </dsp:nvSpPr>
      <dsp:spPr>
        <a:xfrm>
          <a:off x="514707" y="2095730"/>
          <a:ext cx="2993231" cy="17959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lumMod val="65000"/>
                  <a:lumOff val="35000"/>
                </a:schemeClr>
              </a:solidFill>
            </a:rPr>
            <a:t>The tax-exempt feature allows governments to issue debt at low rates.</a:t>
          </a:r>
          <a:endParaRPr lang="en-US" sz="2200" kern="1200" dirty="0">
            <a:solidFill>
              <a:schemeClr val="tx1">
                <a:lumMod val="65000"/>
                <a:lumOff val="35000"/>
              </a:schemeClr>
            </a:solidFill>
          </a:endParaRPr>
        </a:p>
      </dsp:txBody>
      <dsp:txXfrm>
        <a:off x="514707" y="2095730"/>
        <a:ext cx="2993231" cy="1795938"/>
      </dsp:txXfrm>
    </dsp:sp>
    <dsp:sp modelId="{7860900C-DBF7-4D66-BF00-1B19484AE426}">
      <dsp:nvSpPr>
        <dsp:cNvPr id="0" name=""/>
        <dsp:cNvSpPr/>
      </dsp:nvSpPr>
      <dsp:spPr>
        <a:xfrm>
          <a:off x="3807261" y="2095730"/>
          <a:ext cx="2993231" cy="17959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lumMod val="65000"/>
                  <a:lumOff val="35000"/>
                </a:schemeClr>
              </a:solidFill>
            </a:rPr>
            <a:t>Most states have statutory limits on the amount of debt state and local governments can issue.</a:t>
          </a:r>
          <a:endParaRPr lang="en-US" sz="2200" kern="1200" dirty="0">
            <a:solidFill>
              <a:schemeClr val="tx1">
                <a:lumMod val="65000"/>
                <a:lumOff val="35000"/>
              </a:schemeClr>
            </a:solidFill>
          </a:endParaRPr>
        </a:p>
      </dsp:txBody>
      <dsp:txXfrm>
        <a:off x="3807261" y="2095730"/>
        <a:ext cx="2993231" cy="1795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60A68-9EB8-4727-B4CA-EAF4B900BB1D}">
      <dsp:nvSpPr>
        <dsp:cNvPr id="0" name=""/>
        <dsp:cNvSpPr/>
      </dsp:nvSpPr>
      <dsp:spPr>
        <a:xfrm>
          <a:off x="26" y="517123"/>
          <a:ext cx="2563713" cy="901381"/>
        </a:xfrm>
        <a:prstGeom prst="rect">
          <a:avLst/>
        </a:prstGeom>
        <a:solidFill>
          <a:schemeClr val="accent6">
            <a:shade val="8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Financing activities</a:t>
          </a:r>
          <a:endParaRPr lang="en-US" sz="2500" kern="1200" dirty="0"/>
        </a:p>
      </dsp:txBody>
      <dsp:txXfrm>
        <a:off x="26" y="517123"/>
        <a:ext cx="2563713" cy="901381"/>
      </dsp:txXfrm>
    </dsp:sp>
    <dsp:sp modelId="{B42ED77C-743E-4344-ACE3-ED8E42F58E0A}">
      <dsp:nvSpPr>
        <dsp:cNvPr id="0" name=""/>
        <dsp:cNvSpPr/>
      </dsp:nvSpPr>
      <dsp:spPr>
        <a:xfrm>
          <a:off x="26" y="1418505"/>
          <a:ext cx="2563713" cy="2170265"/>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Bonds</a:t>
          </a:r>
          <a:endParaRPr lang="en-US" sz="2500" kern="1200" dirty="0"/>
        </a:p>
        <a:p>
          <a:pPr marL="228600" lvl="1" indent="-228600" algn="l" defTabSz="1111250">
            <a:lnSpc>
              <a:spcPct val="90000"/>
            </a:lnSpc>
            <a:spcBef>
              <a:spcPct val="0"/>
            </a:spcBef>
            <a:spcAft>
              <a:spcPct val="15000"/>
            </a:spcAft>
            <a:buChar char="••"/>
          </a:pPr>
          <a:r>
            <a:rPr lang="en-US" sz="2500" kern="1200" dirty="0" smtClean="0"/>
            <a:t>Notes</a:t>
          </a:r>
          <a:endParaRPr lang="en-US" sz="2500" kern="1200" dirty="0"/>
        </a:p>
        <a:p>
          <a:pPr marL="228600" lvl="1" indent="-228600" algn="l" defTabSz="1111250">
            <a:lnSpc>
              <a:spcPct val="90000"/>
            </a:lnSpc>
            <a:spcBef>
              <a:spcPct val="0"/>
            </a:spcBef>
            <a:spcAft>
              <a:spcPct val="15000"/>
            </a:spcAft>
            <a:buChar char="••"/>
          </a:pPr>
          <a:r>
            <a:rPr lang="en-US" sz="2500" kern="1200" dirty="0" smtClean="0"/>
            <a:t>Leases</a:t>
          </a:r>
          <a:endParaRPr lang="en-US" sz="2500" kern="1200" dirty="0"/>
        </a:p>
      </dsp:txBody>
      <dsp:txXfrm>
        <a:off x="26" y="1418505"/>
        <a:ext cx="2563713" cy="2170265"/>
      </dsp:txXfrm>
    </dsp:sp>
    <dsp:sp modelId="{A428BFBD-A0B4-4A8B-A970-B64DE6DE1667}">
      <dsp:nvSpPr>
        <dsp:cNvPr id="0" name=""/>
        <dsp:cNvSpPr/>
      </dsp:nvSpPr>
      <dsp:spPr>
        <a:xfrm>
          <a:off x="2922659" y="517123"/>
          <a:ext cx="2563713" cy="901381"/>
        </a:xfrm>
        <a:prstGeom prst="rect">
          <a:avLst/>
        </a:prstGeom>
        <a:solidFill>
          <a:srgbClr val="18696F"/>
        </a:solidFill>
        <a:ln w="25400" cap="flat" cmpd="sng" algn="ctr">
          <a:solidFill>
            <a:schemeClr val="accent6">
              <a:shade val="80000"/>
              <a:hueOff val="0"/>
              <a:satOff val="-33821"/>
              <a:lumOff val="338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Operating activities</a:t>
          </a:r>
          <a:endParaRPr lang="en-US" sz="2500" kern="1200" dirty="0"/>
        </a:p>
      </dsp:txBody>
      <dsp:txXfrm>
        <a:off x="2922659" y="517123"/>
        <a:ext cx="2563713" cy="901381"/>
      </dsp:txXfrm>
    </dsp:sp>
    <dsp:sp modelId="{2100F6F9-C5BD-4452-92D5-77232386C425}">
      <dsp:nvSpPr>
        <dsp:cNvPr id="0" name=""/>
        <dsp:cNvSpPr/>
      </dsp:nvSpPr>
      <dsp:spPr>
        <a:xfrm>
          <a:off x="2922659" y="1418505"/>
          <a:ext cx="2563713" cy="2170265"/>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Claims and judgments</a:t>
          </a:r>
          <a:endParaRPr lang="en-US" sz="2500" kern="1200" dirty="0"/>
        </a:p>
        <a:p>
          <a:pPr marL="228600" lvl="1" indent="-228600" algn="l" defTabSz="1111250">
            <a:lnSpc>
              <a:spcPct val="90000"/>
            </a:lnSpc>
            <a:spcBef>
              <a:spcPct val="0"/>
            </a:spcBef>
            <a:spcAft>
              <a:spcPct val="15000"/>
            </a:spcAft>
            <a:buChar char="••"/>
          </a:pPr>
          <a:r>
            <a:rPr lang="en-US" sz="2500" kern="1200" dirty="0" smtClean="0"/>
            <a:t>Pensions</a:t>
          </a:r>
          <a:endParaRPr lang="en-US" sz="2500" kern="1200" dirty="0"/>
        </a:p>
        <a:p>
          <a:pPr marL="228600" lvl="1" indent="-228600" algn="l" defTabSz="1111250">
            <a:lnSpc>
              <a:spcPct val="90000"/>
            </a:lnSpc>
            <a:spcBef>
              <a:spcPct val="0"/>
            </a:spcBef>
            <a:spcAft>
              <a:spcPct val="15000"/>
            </a:spcAft>
            <a:buChar char="••"/>
          </a:pPr>
          <a:r>
            <a:rPr lang="en-US" sz="2500" kern="1200" dirty="0" smtClean="0"/>
            <a:t>Environmental issues</a:t>
          </a:r>
          <a:endParaRPr lang="en-US" sz="2500" kern="1200" dirty="0"/>
        </a:p>
      </dsp:txBody>
      <dsp:txXfrm>
        <a:off x="2922659" y="1418505"/>
        <a:ext cx="2563713" cy="21702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66655-52DF-4600-ADBD-A491870B45C1}">
      <dsp:nvSpPr>
        <dsp:cNvPr id="0" name=""/>
        <dsp:cNvSpPr/>
      </dsp:nvSpPr>
      <dsp:spPr>
        <a:xfrm>
          <a:off x="83873" y="356247"/>
          <a:ext cx="3146211" cy="31321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0518" tIns="25400" rIns="220518" bIns="25400" numCol="1" spcCol="1270" anchor="ctr" anchorCtr="0">
          <a:noAutofit/>
        </a:bodyPr>
        <a:lstStyle/>
        <a:p>
          <a:pPr lvl="0" algn="ctr" defTabSz="889000">
            <a:lnSpc>
              <a:spcPct val="90000"/>
            </a:lnSpc>
            <a:spcBef>
              <a:spcPct val="0"/>
            </a:spcBef>
            <a:spcAft>
              <a:spcPct val="35000"/>
            </a:spcAft>
          </a:pPr>
          <a:r>
            <a:rPr lang="en-US" sz="2000" b="1" i="1" kern="1200" dirty="0" smtClean="0"/>
            <a:t>Debt Limit</a:t>
          </a:r>
        </a:p>
        <a:p>
          <a:pPr lvl="0" algn="ctr" defTabSz="889000">
            <a:lnSpc>
              <a:spcPct val="90000"/>
            </a:lnSpc>
            <a:spcBef>
              <a:spcPct val="0"/>
            </a:spcBef>
            <a:spcAft>
              <a:spcPct val="35000"/>
            </a:spcAft>
          </a:pPr>
          <a:r>
            <a:rPr lang="en-US" sz="2000" kern="1200" dirty="0" smtClean="0"/>
            <a:t>The total amount of indebtedness of specified kinds that is allowed by law to be outstanding at any one time.</a:t>
          </a:r>
          <a:endParaRPr lang="en-US" sz="2000" kern="1200" dirty="0"/>
        </a:p>
      </dsp:txBody>
      <dsp:txXfrm>
        <a:off x="544625" y="814933"/>
        <a:ext cx="2224707" cy="2214735"/>
      </dsp:txXfrm>
    </dsp:sp>
    <dsp:sp modelId="{82919A92-4C3A-40D4-AAC9-C903C6D78960}">
      <dsp:nvSpPr>
        <dsp:cNvPr id="0" name=""/>
        <dsp:cNvSpPr/>
      </dsp:nvSpPr>
      <dsp:spPr>
        <a:xfrm>
          <a:off x="3236207" y="3897"/>
          <a:ext cx="4006994" cy="400699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0518" tIns="24130" rIns="220518" bIns="24130" numCol="1" spcCol="1270" anchor="ctr" anchorCtr="0">
          <a:noAutofit/>
        </a:bodyPr>
        <a:lstStyle/>
        <a:p>
          <a:pPr lvl="0" algn="ctr" defTabSz="844550">
            <a:lnSpc>
              <a:spcPct val="90000"/>
            </a:lnSpc>
            <a:spcBef>
              <a:spcPct val="0"/>
            </a:spcBef>
            <a:spcAft>
              <a:spcPct val="35000"/>
            </a:spcAft>
          </a:pPr>
          <a:r>
            <a:rPr lang="en-US" sz="1900" b="1" i="1" kern="1200" dirty="0" smtClean="0"/>
            <a:t>Debt Margin </a:t>
          </a:r>
        </a:p>
        <a:p>
          <a:pPr lvl="0" algn="ctr" defTabSz="844550">
            <a:lnSpc>
              <a:spcPct val="90000"/>
            </a:lnSpc>
            <a:spcBef>
              <a:spcPct val="0"/>
            </a:spcBef>
            <a:spcAft>
              <a:spcPct val="35000"/>
            </a:spcAft>
          </a:pPr>
          <a:r>
            <a:rPr lang="en-US" sz="1900" kern="1200" dirty="0" smtClean="0"/>
            <a:t>The difference between the amount of debt limit calculated as prescribed by law and the net amount of outstanding indebtedness subject to limitation.</a:t>
          </a:r>
          <a:endParaRPr lang="en-US" sz="1900" kern="1200" dirty="0"/>
        </a:p>
      </dsp:txBody>
      <dsp:txXfrm>
        <a:off x="3823018" y="590708"/>
        <a:ext cx="2833372" cy="28333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681F0-6FA7-4521-9543-BF2A18337F5C}">
      <dsp:nvSpPr>
        <dsp:cNvPr id="0" name=""/>
        <dsp:cNvSpPr/>
      </dsp:nvSpPr>
      <dsp:spPr>
        <a:xfrm>
          <a:off x="2257498" y="55368"/>
          <a:ext cx="2657698" cy="2657698"/>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t>County government debt</a:t>
          </a:r>
          <a:endParaRPr lang="en-US" sz="2300" kern="1200" dirty="0"/>
        </a:p>
      </dsp:txBody>
      <dsp:txXfrm>
        <a:off x="2611858" y="520465"/>
        <a:ext cx="1948978" cy="1195964"/>
      </dsp:txXfrm>
    </dsp:sp>
    <dsp:sp modelId="{62A4499B-4FC5-47FA-A5A2-63102A7592C7}">
      <dsp:nvSpPr>
        <dsp:cNvPr id="0" name=""/>
        <dsp:cNvSpPr/>
      </dsp:nvSpPr>
      <dsp:spPr>
        <a:xfrm>
          <a:off x="3216484" y="1716430"/>
          <a:ext cx="2657698" cy="2657698"/>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t>Township government debt</a:t>
          </a:r>
          <a:endParaRPr lang="en-US" sz="2300" kern="1200" dirty="0"/>
        </a:p>
      </dsp:txBody>
      <dsp:txXfrm>
        <a:off x="4029297" y="2403002"/>
        <a:ext cx="1594618" cy="1461734"/>
      </dsp:txXfrm>
    </dsp:sp>
    <dsp:sp modelId="{475F574F-B7BB-4B99-B304-3AED3F2747EE}">
      <dsp:nvSpPr>
        <dsp:cNvPr id="0" name=""/>
        <dsp:cNvSpPr/>
      </dsp:nvSpPr>
      <dsp:spPr>
        <a:xfrm>
          <a:off x="1298512" y="1716430"/>
          <a:ext cx="2657698" cy="2657698"/>
        </a:xfrm>
        <a:prstGeom prst="ellipse">
          <a:avLst/>
        </a:prstGeom>
        <a:solidFill>
          <a:schemeClr val="accent1">
            <a:alpha val="5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t>City government debt</a:t>
          </a:r>
          <a:endParaRPr lang="en-US" sz="2300" kern="1200" dirty="0"/>
        </a:p>
      </dsp:txBody>
      <dsp:txXfrm>
        <a:off x="1548778" y="2403002"/>
        <a:ext cx="1594618" cy="14617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CFB3D-A865-403D-B9D8-29FFCC00B4FE}">
      <dsp:nvSpPr>
        <dsp:cNvPr id="0" name=""/>
        <dsp:cNvSpPr/>
      </dsp:nvSpPr>
      <dsp:spPr>
        <a:xfrm rot="16200000">
          <a:off x="302" y="98818"/>
          <a:ext cx="3459963" cy="3459963"/>
        </a:xfrm>
        <a:prstGeom prst="upArrow">
          <a:avLst>
            <a:gd name="adj1" fmla="val 50000"/>
            <a:gd name="adj2" fmla="val 35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kern="1200" dirty="0" smtClean="0"/>
            <a:t>Serial Bonds</a:t>
          </a:r>
          <a:endParaRPr lang="en-US" sz="2000" kern="1200" dirty="0"/>
        </a:p>
        <a:p>
          <a:pPr marL="171450" lvl="1" indent="-171450" algn="l" defTabSz="800100">
            <a:lnSpc>
              <a:spcPct val="90000"/>
            </a:lnSpc>
            <a:spcBef>
              <a:spcPct val="0"/>
            </a:spcBef>
            <a:spcAft>
              <a:spcPct val="15000"/>
            </a:spcAft>
            <a:buChar char="••"/>
          </a:pPr>
          <a:r>
            <a:rPr lang="en-US" sz="1800" kern="1200" dirty="0" smtClean="0"/>
            <a:t>Regular Serial Bonds</a:t>
          </a:r>
          <a:endParaRPr lang="en-US" sz="1800" kern="1200" dirty="0"/>
        </a:p>
        <a:p>
          <a:pPr marL="171450" lvl="1" indent="-171450" algn="l" defTabSz="800100">
            <a:lnSpc>
              <a:spcPct val="90000"/>
            </a:lnSpc>
            <a:spcBef>
              <a:spcPct val="0"/>
            </a:spcBef>
            <a:spcAft>
              <a:spcPct val="15000"/>
            </a:spcAft>
            <a:buChar char="••"/>
          </a:pPr>
          <a:r>
            <a:rPr lang="en-US" sz="1800" kern="1200" dirty="0" smtClean="0"/>
            <a:t>Deferred Serial Bonds</a:t>
          </a:r>
          <a:endParaRPr lang="en-US" sz="1800" kern="1200" dirty="0"/>
        </a:p>
        <a:p>
          <a:pPr marL="171450" lvl="1" indent="-171450" algn="l" defTabSz="800100">
            <a:lnSpc>
              <a:spcPct val="90000"/>
            </a:lnSpc>
            <a:spcBef>
              <a:spcPct val="0"/>
            </a:spcBef>
            <a:spcAft>
              <a:spcPct val="15000"/>
            </a:spcAft>
            <a:buChar char="••"/>
          </a:pPr>
          <a:r>
            <a:rPr lang="en-US" sz="1800" kern="1200" dirty="0" smtClean="0"/>
            <a:t>Annuity Serial Bonds</a:t>
          </a:r>
          <a:endParaRPr lang="en-US" sz="1800" kern="1200" dirty="0"/>
        </a:p>
        <a:p>
          <a:pPr marL="171450" lvl="1" indent="-171450" algn="l" defTabSz="800100">
            <a:lnSpc>
              <a:spcPct val="90000"/>
            </a:lnSpc>
            <a:spcBef>
              <a:spcPct val="0"/>
            </a:spcBef>
            <a:spcAft>
              <a:spcPct val="15000"/>
            </a:spcAft>
            <a:buChar char="••"/>
          </a:pPr>
          <a:r>
            <a:rPr lang="en-US" sz="1800" kern="1200" dirty="0" smtClean="0"/>
            <a:t>Irregular Serial Bonds</a:t>
          </a:r>
          <a:endParaRPr lang="en-US" sz="1800" kern="1200" dirty="0"/>
        </a:p>
      </dsp:txBody>
      <dsp:txXfrm rot="5400000">
        <a:off x="605796" y="963809"/>
        <a:ext cx="2854469" cy="1729981"/>
      </dsp:txXfrm>
    </dsp:sp>
    <dsp:sp modelId="{EF10B057-3791-4C5F-AEB3-783C3F3FCC7B}">
      <dsp:nvSpPr>
        <dsp:cNvPr id="0" name=""/>
        <dsp:cNvSpPr/>
      </dsp:nvSpPr>
      <dsp:spPr>
        <a:xfrm rot="5400000">
          <a:off x="3807432" y="98818"/>
          <a:ext cx="3459963" cy="3459963"/>
        </a:xfrm>
        <a:prstGeom prst="upArrow">
          <a:avLst>
            <a:gd name="adj1" fmla="val 50000"/>
            <a:gd name="adj2" fmla="val 35000"/>
          </a:avLst>
        </a:prstGeom>
        <a:gradFill rotWithShape="0">
          <a:gsLst>
            <a:gs pos="0">
              <a:schemeClr val="accent1">
                <a:shade val="80000"/>
                <a:hueOff val="12259"/>
                <a:satOff val="12919"/>
                <a:lumOff val="14039"/>
                <a:alphaOff val="0"/>
                <a:shade val="51000"/>
                <a:satMod val="130000"/>
              </a:schemeClr>
            </a:gs>
            <a:gs pos="80000">
              <a:schemeClr val="accent1">
                <a:shade val="80000"/>
                <a:hueOff val="12259"/>
                <a:satOff val="12919"/>
                <a:lumOff val="14039"/>
                <a:alphaOff val="0"/>
                <a:shade val="93000"/>
                <a:satMod val="130000"/>
              </a:schemeClr>
            </a:gs>
            <a:gs pos="100000">
              <a:schemeClr val="accent1">
                <a:shade val="80000"/>
                <a:hueOff val="12259"/>
                <a:satOff val="12919"/>
                <a:lumOff val="140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Term Bonds</a:t>
          </a:r>
          <a:endParaRPr lang="en-US" sz="2000" kern="1200" dirty="0"/>
        </a:p>
      </dsp:txBody>
      <dsp:txXfrm rot="-5400000">
        <a:off x="3807432" y="963809"/>
        <a:ext cx="2854469" cy="17299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202BD-F5BF-40BB-832E-D0111CD2F80F}">
      <dsp:nvSpPr>
        <dsp:cNvPr id="0" name=""/>
        <dsp:cNvSpPr/>
      </dsp:nvSpPr>
      <dsp:spPr>
        <a:xfrm>
          <a:off x="355752" y="0"/>
          <a:ext cx="6636249" cy="2045178"/>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05537A-E9A7-442E-9493-2ED425C5D1AA}">
      <dsp:nvSpPr>
        <dsp:cNvPr id="0" name=""/>
        <dsp:cNvSpPr/>
      </dsp:nvSpPr>
      <dsp:spPr>
        <a:xfrm>
          <a:off x="1607364" y="519548"/>
          <a:ext cx="4080918" cy="886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Part of governmental activities at the government-wide level</a:t>
          </a:r>
          <a:endParaRPr lang="en-US" sz="2100" kern="1200" dirty="0"/>
        </a:p>
      </dsp:txBody>
      <dsp:txXfrm>
        <a:off x="1607364" y="519548"/>
        <a:ext cx="4080918" cy="886909"/>
      </dsp:txXfrm>
    </dsp:sp>
    <dsp:sp modelId="{487DF1A7-A590-46CE-ACDC-84CFD8A4FF9F}">
      <dsp:nvSpPr>
        <dsp:cNvPr id="0" name=""/>
        <dsp:cNvSpPr/>
      </dsp:nvSpPr>
      <dsp:spPr>
        <a:xfrm>
          <a:off x="378477" y="1198851"/>
          <a:ext cx="5526132" cy="2045178"/>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B63128-9F3D-47CD-9EE2-0E3512CC0CCF}">
      <dsp:nvSpPr>
        <dsp:cNvPr id="0" name=""/>
        <dsp:cNvSpPr/>
      </dsp:nvSpPr>
      <dsp:spPr>
        <a:xfrm>
          <a:off x="998580" y="1920275"/>
          <a:ext cx="4642202" cy="568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Separate column if major fund</a:t>
          </a:r>
          <a:endParaRPr lang="en-US" sz="2100" kern="1200" dirty="0"/>
        </a:p>
      </dsp:txBody>
      <dsp:txXfrm>
        <a:off x="998580" y="1920275"/>
        <a:ext cx="4642202" cy="568010"/>
      </dsp:txXfrm>
    </dsp:sp>
    <dsp:sp modelId="{68B3E31A-AB7F-43BD-8486-2F0A573AAF9F}">
      <dsp:nvSpPr>
        <dsp:cNvPr id="0" name=""/>
        <dsp:cNvSpPr/>
      </dsp:nvSpPr>
      <dsp:spPr>
        <a:xfrm>
          <a:off x="340492" y="2490835"/>
          <a:ext cx="6669841" cy="1757562"/>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8A31CE-9FEA-4539-9697-5694E63607FC}">
      <dsp:nvSpPr>
        <dsp:cNvPr id="0" name=""/>
        <dsp:cNvSpPr/>
      </dsp:nvSpPr>
      <dsp:spPr>
        <a:xfrm>
          <a:off x="1235030" y="3085510"/>
          <a:ext cx="4925957" cy="818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Otherwise included with all other nonmajor governmental funds</a:t>
          </a:r>
          <a:endParaRPr lang="en-US" sz="2000" kern="1200" dirty="0"/>
        </a:p>
      </dsp:txBody>
      <dsp:txXfrm>
        <a:off x="1235030" y="3085510"/>
        <a:ext cx="4925957" cy="8185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18F3A-0DD8-484B-A7C7-A0C38F6715D0}">
      <dsp:nvSpPr>
        <dsp:cNvPr id="0" name=""/>
        <dsp:cNvSpPr/>
      </dsp:nvSpPr>
      <dsp:spPr>
        <a:xfrm>
          <a:off x="2340412" y="1762029"/>
          <a:ext cx="2635566" cy="2544472"/>
        </a:xfrm>
        <a:prstGeom prst="ellipse">
          <a:avLst/>
        </a:prstGeom>
        <a:solidFill>
          <a:schemeClr val="accent4">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Risks related to deposits and investments held at financial institutions</a:t>
          </a:r>
          <a:endParaRPr lang="en-US" sz="2100" kern="1200" dirty="0"/>
        </a:p>
      </dsp:txBody>
      <dsp:txXfrm>
        <a:off x="2726382" y="2134658"/>
        <a:ext cx="1863626" cy="1799214"/>
      </dsp:txXfrm>
    </dsp:sp>
    <dsp:sp modelId="{1772F183-C83F-4D0C-80E4-C0231CEEC460}">
      <dsp:nvSpPr>
        <dsp:cNvPr id="0" name=""/>
        <dsp:cNvSpPr/>
      </dsp:nvSpPr>
      <dsp:spPr>
        <a:xfrm rot="11700000">
          <a:off x="1605798" y="2312719"/>
          <a:ext cx="816594" cy="567473"/>
        </a:xfrm>
        <a:prstGeom prst="lef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BA7F7A-1B4E-4737-BA00-97B9D6997266}">
      <dsp:nvSpPr>
        <dsp:cNvPr id="0" name=""/>
        <dsp:cNvSpPr/>
      </dsp:nvSpPr>
      <dsp:spPr>
        <a:xfrm>
          <a:off x="244039" y="1675692"/>
          <a:ext cx="1563844" cy="1306536"/>
        </a:xfrm>
        <a:prstGeom prst="roundRect">
          <a:avLst>
            <a:gd name="adj" fmla="val 10000"/>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Interest rate risk</a:t>
          </a:r>
          <a:endParaRPr lang="en-US" sz="1900" kern="1200" dirty="0"/>
        </a:p>
      </dsp:txBody>
      <dsp:txXfrm>
        <a:off x="282306" y="1713959"/>
        <a:ext cx="1487310" cy="1230002"/>
      </dsp:txXfrm>
    </dsp:sp>
    <dsp:sp modelId="{41EBA866-D6ED-4C5D-B627-213CC211E883}">
      <dsp:nvSpPr>
        <dsp:cNvPr id="0" name=""/>
        <dsp:cNvSpPr/>
      </dsp:nvSpPr>
      <dsp:spPr>
        <a:xfrm rot="14703807">
          <a:off x="2610595" y="1293807"/>
          <a:ext cx="771359" cy="567473"/>
        </a:xfrm>
        <a:prstGeom prst="leftArrow">
          <a:avLst>
            <a:gd name="adj1" fmla="val 60000"/>
            <a:gd name="adj2" fmla="val 50000"/>
          </a:avLst>
        </a:prstGeom>
        <a:solidFill>
          <a:schemeClr val="accent4">
            <a:shade val="90000"/>
            <a:hueOff val="0"/>
            <a:satOff val="0"/>
            <a:lumOff val="245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577A08-3BFE-4CB7-BFA2-8B43B2E780E6}">
      <dsp:nvSpPr>
        <dsp:cNvPr id="0" name=""/>
        <dsp:cNvSpPr/>
      </dsp:nvSpPr>
      <dsp:spPr>
        <a:xfrm>
          <a:off x="1751008" y="13141"/>
          <a:ext cx="1606026" cy="1292705"/>
        </a:xfrm>
        <a:prstGeom prst="roundRect">
          <a:avLst>
            <a:gd name="adj" fmla="val 10000"/>
          </a:avLst>
        </a:prstGeom>
        <a:solidFill>
          <a:schemeClr val="accent4">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Custodial credit risk</a:t>
          </a:r>
          <a:endParaRPr lang="en-US" sz="1900" kern="1200" dirty="0"/>
        </a:p>
      </dsp:txBody>
      <dsp:txXfrm>
        <a:off x="1788870" y="51003"/>
        <a:ext cx="1530302" cy="1216981"/>
      </dsp:txXfrm>
    </dsp:sp>
    <dsp:sp modelId="{4C10B766-71DF-4143-B294-64BB5CE9E7D2}">
      <dsp:nvSpPr>
        <dsp:cNvPr id="0" name=""/>
        <dsp:cNvSpPr/>
      </dsp:nvSpPr>
      <dsp:spPr>
        <a:xfrm rot="17766474">
          <a:off x="3969313" y="1238815"/>
          <a:ext cx="794182" cy="567473"/>
        </a:xfrm>
        <a:prstGeom prst="leftArrow">
          <a:avLst>
            <a:gd name="adj1" fmla="val 60000"/>
            <a:gd name="adj2" fmla="val 50000"/>
          </a:avLst>
        </a:prstGeom>
        <a:solidFill>
          <a:schemeClr val="accent4">
            <a:shade val="90000"/>
            <a:hueOff val="0"/>
            <a:satOff val="0"/>
            <a:lumOff val="490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268449-55B9-4968-BDE5-E9EBEE8DC8D5}">
      <dsp:nvSpPr>
        <dsp:cNvPr id="0" name=""/>
        <dsp:cNvSpPr/>
      </dsp:nvSpPr>
      <dsp:spPr>
        <a:xfrm>
          <a:off x="3973620" y="-10601"/>
          <a:ext cx="1720012" cy="1292705"/>
        </a:xfrm>
        <a:prstGeom prst="roundRect">
          <a:avLst>
            <a:gd name="adj" fmla="val 10000"/>
          </a:avLst>
        </a:prstGeom>
        <a:solidFill>
          <a:schemeClr val="accent4">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Credit risk</a:t>
          </a:r>
          <a:endParaRPr lang="en-US" sz="1900" kern="1200" dirty="0"/>
        </a:p>
      </dsp:txBody>
      <dsp:txXfrm>
        <a:off x="4011482" y="27261"/>
        <a:ext cx="1644288" cy="1216981"/>
      </dsp:txXfrm>
    </dsp:sp>
    <dsp:sp modelId="{30D4286D-7873-4AD5-835F-532F5CAE687D}">
      <dsp:nvSpPr>
        <dsp:cNvPr id="0" name=""/>
        <dsp:cNvSpPr/>
      </dsp:nvSpPr>
      <dsp:spPr>
        <a:xfrm rot="20700000">
          <a:off x="4897024" y="2300853"/>
          <a:ext cx="644273" cy="567473"/>
        </a:xfrm>
        <a:prstGeom prst="leftArrow">
          <a:avLst>
            <a:gd name="adj1" fmla="val 60000"/>
            <a:gd name="adj2" fmla="val 50000"/>
          </a:avLst>
        </a:prstGeom>
        <a:solidFill>
          <a:schemeClr val="accent4">
            <a:shade val="90000"/>
            <a:hueOff val="0"/>
            <a:satOff val="0"/>
            <a:lumOff val="7353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0B475F-39A5-4192-90CF-823781209FDA}">
      <dsp:nvSpPr>
        <dsp:cNvPr id="0" name=""/>
        <dsp:cNvSpPr/>
      </dsp:nvSpPr>
      <dsp:spPr>
        <a:xfrm>
          <a:off x="5450323" y="1668308"/>
          <a:ext cx="1680213" cy="1321305"/>
        </a:xfrm>
        <a:prstGeom prst="roundRect">
          <a:avLst>
            <a:gd name="adj" fmla="val 10000"/>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Concentration risk</a:t>
          </a:r>
          <a:endParaRPr lang="en-US" sz="1900" kern="1200" dirty="0"/>
        </a:p>
      </dsp:txBody>
      <dsp:txXfrm>
        <a:off x="5489023" y="1707008"/>
        <a:ext cx="1602813" cy="12439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511B9-D157-4CAA-931F-7DBE6F87F1D5}">
      <dsp:nvSpPr>
        <dsp:cNvPr id="0" name=""/>
        <dsp:cNvSpPr/>
      </dsp:nvSpPr>
      <dsp:spPr>
        <a:xfrm>
          <a:off x="0" y="109108"/>
          <a:ext cx="7350826" cy="943020"/>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New bonds are issued to retire previously issued bonds. This may be done when:</a:t>
          </a:r>
          <a:endParaRPr lang="en-US" sz="2400" kern="1200" dirty="0"/>
        </a:p>
      </dsp:txBody>
      <dsp:txXfrm>
        <a:off x="46034" y="155142"/>
        <a:ext cx="7258758" cy="850952"/>
      </dsp:txXfrm>
    </dsp:sp>
    <dsp:sp modelId="{AEF8FB90-B8CE-4747-8CA1-A8F6C3C579F9}">
      <dsp:nvSpPr>
        <dsp:cNvPr id="0" name=""/>
        <dsp:cNvSpPr/>
      </dsp:nvSpPr>
      <dsp:spPr>
        <a:xfrm>
          <a:off x="0" y="1052128"/>
          <a:ext cx="7350826" cy="12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38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solidFill>
                <a:schemeClr val="accent2">
                  <a:lumMod val="50000"/>
                </a:schemeClr>
              </a:solidFill>
            </a:rPr>
            <a:t>Debt service funds to retire bonds won’t be sufficient when bonds mature.</a:t>
          </a:r>
          <a:endParaRPr lang="en-US" sz="2000" kern="1200" dirty="0">
            <a:solidFill>
              <a:schemeClr val="accent2">
                <a:lumMod val="50000"/>
              </a:schemeClr>
            </a:solidFill>
          </a:endParaRPr>
        </a:p>
        <a:p>
          <a:pPr marL="228600" lvl="1" indent="-228600" algn="l" defTabSz="889000">
            <a:lnSpc>
              <a:spcPct val="90000"/>
            </a:lnSpc>
            <a:spcBef>
              <a:spcPct val="0"/>
            </a:spcBef>
            <a:spcAft>
              <a:spcPct val="20000"/>
            </a:spcAft>
            <a:buChar char="••"/>
          </a:pPr>
          <a:r>
            <a:rPr lang="en-US" sz="2000" kern="1200" dirty="0" smtClean="0">
              <a:solidFill>
                <a:schemeClr val="accent2">
                  <a:lumMod val="50000"/>
                </a:schemeClr>
              </a:solidFill>
            </a:rPr>
            <a:t>Interest rate on new debt is lower than on existing debt.</a:t>
          </a:r>
          <a:endParaRPr lang="en-US" sz="2000" kern="1200" dirty="0">
            <a:solidFill>
              <a:schemeClr val="accent2">
                <a:lumMod val="50000"/>
              </a:schemeClr>
            </a:solidFill>
          </a:endParaRPr>
        </a:p>
        <a:p>
          <a:pPr marL="228600" lvl="1" indent="-228600" algn="l" defTabSz="889000">
            <a:lnSpc>
              <a:spcPct val="90000"/>
            </a:lnSpc>
            <a:spcBef>
              <a:spcPct val="0"/>
            </a:spcBef>
            <a:spcAft>
              <a:spcPct val="20000"/>
            </a:spcAft>
            <a:buChar char="••"/>
          </a:pPr>
          <a:r>
            <a:rPr lang="en-US" sz="2000" kern="1200" dirty="0" smtClean="0">
              <a:solidFill>
                <a:schemeClr val="accent2">
                  <a:lumMod val="50000"/>
                </a:schemeClr>
              </a:solidFill>
            </a:rPr>
            <a:t>Covenants on existing debt are excessively burdensome.</a:t>
          </a:r>
          <a:endParaRPr lang="en-US" sz="2000" kern="1200" dirty="0">
            <a:solidFill>
              <a:schemeClr val="accent2">
                <a:lumMod val="50000"/>
              </a:schemeClr>
            </a:solidFill>
          </a:endParaRPr>
        </a:p>
      </dsp:txBody>
      <dsp:txXfrm>
        <a:off x="0" y="1052128"/>
        <a:ext cx="7350826" cy="1291680"/>
      </dsp:txXfrm>
    </dsp:sp>
    <dsp:sp modelId="{F3787E30-168B-4354-B811-EA756FADB2D5}">
      <dsp:nvSpPr>
        <dsp:cNvPr id="0" name=""/>
        <dsp:cNvSpPr/>
      </dsp:nvSpPr>
      <dsp:spPr>
        <a:xfrm>
          <a:off x="0" y="2343808"/>
          <a:ext cx="7350826" cy="943020"/>
        </a:xfrm>
        <a:prstGeom prst="round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Advance refunding of debt</a:t>
          </a:r>
          <a:endParaRPr lang="en-US" sz="2400" kern="1200" dirty="0"/>
        </a:p>
      </dsp:txBody>
      <dsp:txXfrm>
        <a:off x="46034" y="2389842"/>
        <a:ext cx="7258758" cy="850952"/>
      </dsp:txXfrm>
    </dsp:sp>
    <dsp:sp modelId="{71C47242-D669-4C34-B92F-6C6BCAF6026B}">
      <dsp:nvSpPr>
        <dsp:cNvPr id="0" name=""/>
        <dsp:cNvSpPr/>
      </dsp:nvSpPr>
      <dsp:spPr>
        <a:xfrm>
          <a:off x="0" y="3286828"/>
          <a:ext cx="7350826" cy="686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38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solidFill>
                <a:schemeClr val="accent2">
                  <a:lumMod val="50000"/>
                </a:schemeClr>
              </a:solidFill>
            </a:rPr>
            <a:t>Legal defeasance</a:t>
          </a:r>
          <a:endParaRPr lang="en-US" sz="2000" kern="1200" dirty="0">
            <a:solidFill>
              <a:schemeClr val="accent2">
                <a:lumMod val="50000"/>
              </a:schemeClr>
            </a:solidFill>
          </a:endParaRPr>
        </a:p>
        <a:p>
          <a:pPr marL="228600" lvl="1" indent="-228600" algn="l" defTabSz="889000">
            <a:lnSpc>
              <a:spcPct val="90000"/>
            </a:lnSpc>
            <a:spcBef>
              <a:spcPct val="0"/>
            </a:spcBef>
            <a:spcAft>
              <a:spcPct val="20000"/>
            </a:spcAft>
            <a:buChar char="••"/>
          </a:pPr>
          <a:r>
            <a:rPr lang="en-US" sz="2000" kern="1200" dirty="0" smtClean="0">
              <a:solidFill>
                <a:schemeClr val="accent2">
                  <a:lumMod val="50000"/>
                </a:schemeClr>
              </a:solidFill>
            </a:rPr>
            <a:t>In-substance defeasance</a:t>
          </a:r>
          <a:endParaRPr lang="en-US" sz="2000" kern="1200" dirty="0">
            <a:solidFill>
              <a:schemeClr val="accent2">
                <a:lumMod val="50000"/>
              </a:schemeClr>
            </a:solidFill>
          </a:endParaRPr>
        </a:p>
      </dsp:txBody>
      <dsp:txXfrm>
        <a:off x="0" y="3286828"/>
        <a:ext cx="7350826" cy="6862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952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dirty="0">
                <a:latin typeface="Arial" charset="0"/>
                <a:cs typeface="+mn-cs"/>
              </a:defRPr>
            </a:lvl1pPr>
          </a:lstStyle>
          <a:p>
            <a:pPr>
              <a:defRPr/>
            </a:pPr>
            <a:endParaRPr lang="en-US" dirty="0"/>
          </a:p>
        </p:txBody>
      </p:sp>
      <p:sp>
        <p:nvSpPr>
          <p:cNvPr id="952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952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Arial" charset="0"/>
                <a:cs typeface="+mn-cs"/>
              </a:defRPr>
            </a:lvl1pPr>
          </a:lstStyle>
          <a:p>
            <a:pPr>
              <a:defRPr/>
            </a:pPr>
            <a:fld id="{CB6CFF86-9447-4D27-9841-C68B9768029F}" type="slidenum">
              <a:rPr lang="en-US"/>
              <a:pPr>
                <a:defRPr/>
              </a:pPr>
              <a:t>‹#›</a:t>
            </a:fld>
            <a:endParaRPr lang="en-US" dirty="0"/>
          </a:p>
        </p:txBody>
      </p:sp>
    </p:spTree>
    <p:extLst>
      <p:ext uri="{BB962C8B-B14F-4D97-AF65-F5344CB8AC3E}">
        <p14:creationId xmlns:p14="http://schemas.microsoft.com/office/powerpoint/2010/main" val="421336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dirty="0">
                <a:latin typeface="Arial" charset="0"/>
                <a:cs typeface="+mn-cs"/>
              </a:defRPr>
            </a:lvl1pPr>
          </a:lstStyle>
          <a:p>
            <a:pPr>
              <a:defRPr/>
            </a:pPr>
            <a:endParaRPr lang="en-US" dirty="0"/>
          </a:p>
        </p:txBody>
      </p:sp>
      <p:sp>
        <p:nvSpPr>
          <p:cNvPr id="43012" name="Rectangle 4"/>
          <p:cNvSpPr>
            <a:spLocks noGrp="1" noRot="1" noChangeAspect="1" noChangeArrowheads="1" noTextEdit="1"/>
          </p:cNvSpPr>
          <p:nvPr>
            <p:ph type="sldImg" idx="2"/>
          </p:nvPr>
        </p:nvSpPr>
        <p:spPr bwMode="auto">
          <a:xfrm>
            <a:off x="1055688" y="685800"/>
            <a:ext cx="47466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dirty="0">
                <a:latin typeface="Arial" charset="0"/>
                <a:cs typeface="+mn-cs"/>
              </a:defRPr>
            </a:lvl1pPr>
          </a:lstStyle>
          <a:p>
            <a:pPr>
              <a:defRPr/>
            </a:pPr>
            <a:endParaRPr lang="en-US" dirty="0"/>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Arial" charset="0"/>
                <a:cs typeface="+mn-cs"/>
              </a:defRPr>
            </a:lvl1pPr>
          </a:lstStyle>
          <a:p>
            <a:pPr>
              <a:defRPr/>
            </a:pPr>
            <a:fld id="{FC39999F-A129-4244-B7F9-5CB0C447A960}" type="slidenum">
              <a:rPr lang="en-US"/>
              <a:pPr>
                <a:defRPr/>
              </a:pPr>
              <a:t>‹#›</a:t>
            </a:fld>
            <a:endParaRPr lang="en-US" dirty="0"/>
          </a:p>
        </p:txBody>
      </p:sp>
    </p:spTree>
    <p:extLst>
      <p:ext uri="{BB962C8B-B14F-4D97-AF65-F5344CB8AC3E}">
        <p14:creationId xmlns:p14="http://schemas.microsoft.com/office/powerpoint/2010/main" val="1395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39999F-A129-4244-B7F9-5CB0C447A960}" type="slidenum">
              <a:rPr lang="en-US" smtClean="0"/>
              <a:pPr>
                <a:defRPr/>
              </a:pPr>
              <a:t>1</a:t>
            </a:fld>
            <a:endParaRPr lang="en-US" dirty="0"/>
          </a:p>
        </p:txBody>
      </p:sp>
    </p:spTree>
    <p:extLst>
      <p:ext uri="{BB962C8B-B14F-4D97-AF65-F5344CB8AC3E}">
        <p14:creationId xmlns:p14="http://schemas.microsoft.com/office/powerpoint/2010/main" val="98784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39999F-A129-4244-B7F9-5CB0C447A960}" type="slidenum">
              <a:rPr lang="en-US" smtClean="0"/>
              <a:pPr>
                <a:defRPr/>
              </a:pPr>
              <a:t>2</a:t>
            </a:fld>
            <a:endParaRPr lang="en-US" dirty="0"/>
          </a:p>
        </p:txBody>
      </p:sp>
    </p:spTree>
    <p:extLst>
      <p:ext uri="{BB962C8B-B14F-4D97-AF65-F5344CB8AC3E}">
        <p14:creationId xmlns:p14="http://schemas.microsoft.com/office/powerpoint/2010/main" val="371966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A31091B-E345-4037-8DFF-55D76499EA93}" type="slidenum">
              <a:rPr lang="en-US" altLang="en-US" smtClean="0">
                <a:cs typeface="Arial" pitchFamily="34" charset="0"/>
              </a:rPr>
              <a:pPr eaLnBrk="1" hangingPunct="1">
                <a:spcBef>
                  <a:spcPct val="0"/>
                </a:spcBef>
              </a:pPr>
              <a:t>3</a:t>
            </a:fld>
            <a:endParaRPr lang="en-US" altLang="en-US" dirty="0" smtClean="0">
              <a:cs typeface="Arial" pitchFamily="34" charset="0"/>
            </a:endParaRPr>
          </a:p>
        </p:txBody>
      </p:sp>
      <p:sp>
        <p:nvSpPr>
          <p:cNvPr id="4608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4"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buClrTx/>
              <a:buSzTx/>
              <a:buFontTx/>
              <a:buNone/>
            </a:pPr>
            <a:r>
              <a:rPr lang="en-US" altLang="en-US" dirty="0">
                <a:latin typeface="Times New Roman" pitchFamily="18" charset="0"/>
              </a:rPr>
              <a:t>1</a:t>
            </a:r>
          </a:p>
        </p:txBody>
      </p:sp>
      <p:sp>
        <p:nvSpPr>
          <p:cNvPr id="4608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6"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6087" name="Rectangle 6"/>
          <p:cNvSpPr>
            <a:spLocks noGrp="1" noRot="1" noChangeAspect="1" noChangeArrowheads="1" noTextEdit="1"/>
          </p:cNvSpPr>
          <p:nvPr>
            <p:ph type="sldImg"/>
          </p:nvPr>
        </p:nvSpPr>
        <p:spPr>
          <a:xfrm>
            <a:off x="1065213" y="692150"/>
            <a:ext cx="4727575" cy="3416300"/>
          </a:xfrm>
          <a:ln w="12700" cap="flat"/>
        </p:spPr>
      </p:sp>
      <p:sp>
        <p:nvSpPr>
          <p:cNvPr id="46088" name="Rectangle 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834677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080BF1D-82C5-4B07-9530-634098E268C1}" type="slidenum">
              <a:rPr lang="en-US" altLang="en-US" smtClean="0">
                <a:cs typeface="Arial" pitchFamily="34" charset="0"/>
              </a:rPr>
              <a:pPr eaLnBrk="1" hangingPunct="1">
                <a:spcBef>
                  <a:spcPct val="0"/>
                </a:spcBef>
              </a:pPr>
              <a:t>4</a:t>
            </a:fld>
            <a:endParaRPr lang="en-US" altLang="en-US" dirty="0" smtClean="0">
              <a:cs typeface="Arial" pitchFamily="34" charset="0"/>
            </a:endParaRPr>
          </a:p>
        </p:txBody>
      </p:sp>
      <p:sp>
        <p:nvSpPr>
          <p:cNvPr id="47107"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7108"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a:spcBef>
                <a:spcPct val="0"/>
              </a:spcBef>
              <a:buClrTx/>
              <a:buSzTx/>
              <a:buFontTx/>
              <a:buNone/>
            </a:pPr>
            <a:r>
              <a:rPr lang="en-US" altLang="en-US" dirty="0">
                <a:latin typeface="Times New Roman" pitchFamily="18" charset="0"/>
              </a:rPr>
              <a:t>2</a:t>
            </a:r>
          </a:p>
        </p:txBody>
      </p:sp>
      <p:sp>
        <p:nvSpPr>
          <p:cNvPr id="47109"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7110"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20000"/>
              </a:spcBef>
            </a:pPr>
            <a:endParaRPr lang="en-US" altLang="en-US" sz="2400" dirty="0">
              <a:latin typeface="Times New Roman" pitchFamily="18" charset="0"/>
            </a:endParaRPr>
          </a:p>
        </p:txBody>
      </p:sp>
      <p:sp>
        <p:nvSpPr>
          <p:cNvPr id="47111" name="Rectangle 6"/>
          <p:cNvSpPr>
            <a:spLocks noGrp="1" noRot="1" noChangeAspect="1" noChangeArrowheads="1" noTextEdit="1"/>
          </p:cNvSpPr>
          <p:nvPr>
            <p:ph type="sldImg"/>
          </p:nvPr>
        </p:nvSpPr>
        <p:spPr>
          <a:xfrm>
            <a:off x="1065213" y="692150"/>
            <a:ext cx="4727575" cy="3416300"/>
          </a:xfrm>
          <a:ln w="12700" cap="flat"/>
        </p:spPr>
      </p:sp>
      <p:sp>
        <p:nvSpPr>
          <p:cNvPr id="47112" name="Rectangle 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3535906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27432" y="-116992"/>
            <a:ext cx="8302752" cy="6108192"/>
          </a:xfrm>
          <a:prstGeom prst="rect">
            <a:avLst/>
          </a:prstGeom>
          <a:solidFill>
            <a:srgbClr val="18696F"/>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30453"/>
            <a:ext cx="8266176" cy="4233508"/>
          </a:xfrm>
          <a:prstGeom prst="rect">
            <a:avLst/>
          </a:prstGeom>
        </p:spPr>
      </p:pic>
      <p:sp>
        <p:nvSpPr>
          <p:cNvPr id="4" name="Rectangle 4"/>
          <p:cNvSpPr>
            <a:spLocks noGrp="1" noChangeArrowheads="1"/>
          </p:cNvSpPr>
          <p:nvPr>
            <p:ph type="dt" sz="half" idx="10"/>
          </p:nvPr>
        </p:nvSpPr>
        <p:spPr>
          <a:xfrm>
            <a:off x="411163" y="5411788"/>
            <a:ext cx="1920875" cy="412750"/>
          </a:xfrm>
          <a:ln/>
        </p:spPr>
        <p:txBody>
          <a:bodyPr/>
          <a:lstStyle>
            <a:lvl1pPr>
              <a:defRPr/>
            </a:lvl1pPr>
          </a:lstStyle>
          <a:p>
            <a:pPr>
              <a:defRPr/>
            </a:pPr>
            <a:fld id="{9738343E-5815-4FC3-90EA-DC7D87410B97}" type="datetime1">
              <a:rPr lang="en-US" smtClean="0"/>
              <a:t>1/8/18</a:t>
            </a:fld>
            <a:endParaRPr lang="en-US" dirty="0"/>
          </a:p>
        </p:txBody>
      </p:sp>
      <p:sp>
        <p:nvSpPr>
          <p:cNvPr id="5" name="Rectangle 5"/>
          <p:cNvSpPr>
            <a:spLocks noGrp="1" noChangeArrowheads="1"/>
          </p:cNvSpPr>
          <p:nvPr>
            <p:ph type="ftr" sz="quarter" idx="11"/>
          </p:nvPr>
        </p:nvSpPr>
        <p:spPr>
          <a:xfrm>
            <a:off x="2811463" y="5411788"/>
            <a:ext cx="2606675" cy="412750"/>
          </a:xfr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5897563" y="5411788"/>
            <a:ext cx="1920875" cy="412750"/>
          </a:xfrm>
          <a:ln/>
        </p:spPr>
        <p:txBody>
          <a:bodyPr/>
          <a:lstStyle>
            <a:lvl1pPr>
              <a:defRPr/>
            </a:lvl1pPr>
          </a:lstStyle>
          <a:p>
            <a:pPr>
              <a:defRPr/>
            </a:pPr>
            <a:fld id="{B25E3E77-16F3-4E8E-A1E4-E4CD49F36391}" type="slidenum">
              <a:rPr lang="en-US"/>
              <a:pPr>
                <a:defRPr/>
              </a:pPr>
              <a:t>‹#›</a:t>
            </a:fld>
            <a:endParaRPr lang="en-US" dirty="0"/>
          </a:p>
        </p:txBody>
      </p:sp>
      <p:sp>
        <p:nvSpPr>
          <p:cNvPr id="7" name="Rectangle 6"/>
          <p:cNvSpPr/>
          <p:nvPr userDrawn="1"/>
        </p:nvSpPr>
        <p:spPr>
          <a:xfrm>
            <a:off x="-1" y="223299"/>
            <a:ext cx="5136303" cy="1912001"/>
          </a:xfrm>
          <a:prstGeom prst="rect">
            <a:avLst/>
          </a:prstGeom>
          <a:solidFill>
            <a:schemeClr val="accent6">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9" name="Rectangle 8"/>
          <p:cNvSpPr/>
          <p:nvPr userDrawn="1"/>
        </p:nvSpPr>
        <p:spPr>
          <a:xfrm>
            <a:off x="339363" y="226561"/>
            <a:ext cx="4741111" cy="1846659"/>
          </a:xfrm>
          <a:prstGeom prst="rect">
            <a:avLst/>
          </a:prstGeom>
        </p:spPr>
        <p:txBody>
          <a:bodyPr wrap="square">
            <a:spAutoFit/>
          </a:bodyPr>
          <a:lstStyle/>
          <a:p>
            <a:pPr eaLnBrk="1" hangingPunct="1">
              <a:spcBef>
                <a:spcPct val="0"/>
              </a:spcBef>
              <a:buClrTx/>
              <a:buSzTx/>
              <a:buFontTx/>
              <a:buNone/>
            </a:pPr>
            <a:r>
              <a:rPr lang="en-US" altLang="en-US" sz="3800" b="1" dirty="0" smtClean="0">
                <a:solidFill>
                  <a:schemeClr val="bg1"/>
                </a:solidFill>
                <a:latin typeface="Arial" pitchFamily="34" charset="0"/>
              </a:rPr>
              <a:t>Accounting for Governmental </a:t>
            </a:r>
          </a:p>
          <a:p>
            <a:pPr eaLnBrk="1" hangingPunct="1">
              <a:spcBef>
                <a:spcPct val="0"/>
              </a:spcBef>
              <a:buClrTx/>
              <a:buSzTx/>
              <a:buFontTx/>
              <a:buNone/>
            </a:pPr>
            <a:r>
              <a:rPr lang="en-US" altLang="en-US" sz="3800" b="1" dirty="0" smtClean="0">
                <a:solidFill>
                  <a:schemeClr val="bg1"/>
                </a:solidFill>
                <a:latin typeface="Arial" pitchFamily="34" charset="0"/>
              </a:rPr>
              <a:t>&amp; Nonprofit Entities</a:t>
            </a:r>
            <a:endParaRPr lang="en-US" altLang="en-US" sz="3800" b="1" dirty="0">
              <a:solidFill>
                <a:schemeClr val="bg1"/>
              </a:solidFill>
              <a:latin typeface="Arial" pitchFamily="34" charset="0"/>
            </a:endParaRPr>
          </a:p>
        </p:txBody>
      </p:sp>
      <p:sp>
        <p:nvSpPr>
          <p:cNvPr id="10" name="Rectangle 9"/>
          <p:cNvSpPr/>
          <p:nvPr userDrawn="1"/>
        </p:nvSpPr>
        <p:spPr>
          <a:xfrm>
            <a:off x="5292553" y="118895"/>
            <a:ext cx="3016157" cy="929485"/>
          </a:xfrm>
          <a:prstGeom prst="rect">
            <a:avLst/>
          </a:prstGeom>
        </p:spPr>
        <p:txBody>
          <a:bodyPr wrap="square">
            <a:spAutoFit/>
          </a:bodyPr>
          <a:lstStyle/>
          <a:p>
            <a:pPr eaLnBrk="1" hangingPunct="1"/>
            <a:r>
              <a:rPr lang="en-US" altLang="en-US" sz="1600" b="1" dirty="0" smtClean="0">
                <a:solidFill>
                  <a:srgbClr val="FFFFFF"/>
                </a:solidFill>
                <a:latin typeface="Arial" pitchFamily="34" charset="0"/>
              </a:rPr>
              <a:t>JACQUELINE L. RECK</a:t>
            </a:r>
          </a:p>
          <a:p>
            <a:pPr eaLnBrk="1" hangingPunct="1"/>
            <a:r>
              <a:rPr lang="en-US" altLang="en-US" sz="1600" b="1" dirty="0" smtClean="0">
                <a:solidFill>
                  <a:srgbClr val="FFFFFF"/>
                </a:solidFill>
                <a:latin typeface="Arial" pitchFamily="34" charset="0"/>
              </a:rPr>
              <a:t>SUZANNE L. LOWENSOHN</a:t>
            </a:r>
          </a:p>
          <a:p>
            <a:pPr eaLnBrk="1" hangingPunct="1"/>
            <a:r>
              <a:rPr lang="en-US" altLang="en-US" sz="1600" b="1" dirty="0" smtClean="0">
                <a:solidFill>
                  <a:srgbClr val="FFFFFF"/>
                </a:solidFill>
                <a:latin typeface="Arial" pitchFamily="34" charset="0"/>
              </a:rPr>
              <a:t>DANIEL</a:t>
            </a:r>
            <a:r>
              <a:rPr lang="en-US" altLang="en-US" sz="1600" b="1" baseline="0" dirty="0" smtClean="0">
                <a:solidFill>
                  <a:srgbClr val="FFFFFF"/>
                </a:solidFill>
                <a:latin typeface="Arial" pitchFamily="34" charset="0"/>
              </a:rPr>
              <a:t> G. NEELY</a:t>
            </a:r>
            <a:endParaRPr lang="en-US" altLang="en-US" sz="1600" b="1" dirty="0" smtClean="0">
              <a:solidFill>
                <a:srgbClr val="FFFFFF"/>
              </a:solidFill>
              <a:latin typeface="Arial" pitchFamily="34" charset="0"/>
            </a:endParaRPr>
          </a:p>
        </p:txBody>
      </p:sp>
      <p:sp>
        <p:nvSpPr>
          <p:cNvPr id="3" name="Subtitle 2"/>
          <p:cNvSpPr>
            <a:spLocks noGrp="1"/>
          </p:cNvSpPr>
          <p:nvPr>
            <p:ph type="subTitle" idx="1" hasCustomPrompt="1"/>
          </p:nvPr>
        </p:nvSpPr>
        <p:spPr>
          <a:xfrm>
            <a:off x="4047630" y="2219037"/>
            <a:ext cx="837440" cy="516380"/>
          </a:xfrm>
        </p:spPr>
        <p:txBody>
          <a:bodyPr/>
          <a:lstStyle>
            <a:lvl1pPr marL="0" indent="0" algn="ctr">
              <a:buNone/>
              <a:defRPr sz="2400" b="1">
                <a:solidFill>
                  <a:srgbClr val="262673"/>
                </a:solidFill>
              </a:defRPr>
            </a:lvl1pPr>
            <a:lvl2pPr marL="404942" indent="0" algn="ctr">
              <a:buNone/>
              <a:defRPr/>
            </a:lvl2pPr>
            <a:lvl3pPr marL="809884" indent="0" algn="ctr">
              <a:buNone/>
              <a:defRPr/>
            </a:lvl3pPr>
            <a:lvl4pPr marL="1214826" indent="0" algn="ctr">
              <a:buNone/>
              <a:defRPr/>
            </a:lvl4pPr>
            <a:lvl5pPr marL="1619768" indent="0" algn="ctr">
              <a:buNone/>
              <a:defRPr/>
            </a:lvl5pPr>
            <a:lvl6pPr marL="2024710" indent="0" algn="ctr">
              <a:buNone/>
              <a:defRPr/>
            </a:lvl6pPr>
            <a:lvl7pPr marL="2429652" indent="0" algn="ctr">
              <a:buNone/>
              <a:defRPr/>
            </a:lvl7pPr>
            <a:lvl8pPr marL="2834594" indent="0" algn="ctr">
              <a:buNone/>
              <a:defRPr/>
            </a:lvl8pPr>
            <a:lvl9pPr marL="3239536" indent="0" algn="ctr">
              <a:buNone/>
              <a:defRPr/>
            </a:lvl9pPr>
          </a:lstStyle>
          <a:p>
            <a:r>
              <a:rPr lang="en-US" dirty="0" smtClean="0"/>
              <a:t>18/e</a:t>
            </a:r>
            <a:endParaRPr lang="en-US" dirty="0"/>
          </a:p>
        </p:txBody>
      </p:sp>
    </p:spTree>
    <p:extLst>
      <p:ext uri="{BB962C8B-B14F-4D97-AF65-F5344CB8AC3E}">
        <p14:creationId xmlns:p14="http://schemas.microsoft.com/office/powerpoint/2010/main" val="238394902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4965AFA-AC52-4113-BC77-CD1099721A01}"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33B6362-A931-4A68-9AF6-3039B71A9DA1}" type="slidenum">
              <a:rPr lang="en-US"/>
              <a:pPr>
                <a:defRPr/>
              </a:pPr>
              <a:t>‹#›</a:t>
            </a:fld>
            <a:endParaRPr lang="en-US" dirty="0"/>
          </a:p>
        </p:txBody>
      </p:sp>
    </p:spTree>
    <p:extLst>
      <p:ext uri="{BB962C8B-B14F-4D97-AF65-F5344CB8AC3E}">
        <p14:creationId xmlns:p14="http://schemas.microsoft.com/office/powerpoint/2010/main" val="81132571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238020"/>
            <a:ext cx="1851660" cy="50713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 y="238020"/>
            <a:ext cx="5417820" cy="50713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B36AC64-81B7-46DC-A7CC-829C7F266A35}"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4676688" y="5431884"/>
            <a:ext cx="1920875" cy="412750"/>
          </a:xfrm>
          <a:ln/>
        </p:spPr>
        <p:txBody>
          <a:bodyPr/>
          <a:lstStyle>
            <a:lvl1pPr>
              <a:defRPr/>
            </a:lvl1pPr>
          </a:lstStyle>
          <a:p>
            <a:pPr>
              <a:defRPr/>
            </a:pPr>
            <a:endParaRPr lang="en-US" dirty="0"/>
          </a:p>
        </p:txBody>
      </p:sp>
    </p:spTree>
    <p:extLst>
      <p:ext uri="{BB962C8B-B14F-4D97-AF65-F5344CB8AC3E}">
        <p14:creationId xmlns:p14="http://schemas.microsoft.com/office/powerpoint/2010/main" val="23673161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F415A934-30A3-4204-A57C-8CA1CD5FB390}"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D681CA7-6486-4D59-AE0D-FC536715ECE8}" type="slidenum">
              <a:rPr lang="en-US" smtClean="0"/>
              <a:pPr>
                <a:defRPr/>
              </a:pPr>
              <a:t>‹#›</a:t>
            </a:fld>
            <a:endParaRPr lang="en-US" dirty="0"/>
          </a:p>
        </p:txBody>
      </p:sp>
      <p:sp>
        <p:nvSpPr>
          <p:cNvPr id="8" name="Rectangle 5"/>
          <p:cNvSpPr txBox="1">
            <a:spLocks noChangeArrowheads="1"/>
          </p:cNvSpPr>
          <p:nvPr userDrawn="1"/>
        </p:nvSpPr>
        <p:spPr bwMode="auto">
          <a:xfrm>
            <a:off x="195200" y="5731279"/>
            <a:ext cx="7966695" cy="20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defPPr>
              <a:defRPr lang="en-US"/>
            </a:defPPr>
            <a:lvl1pPr algn="ctr" rtl="0" fontAlgn="base">
              <a:spcBef>
                <a:spcPct val="20000"/>
              </a:spcBef>
              <a:spcAft>
                <a:spcPct val="0"/>
              </a:spcAft>
              <a:buClr>
                <a:schemeClr val="hlink"/>
              </a:buClr>
              <a:buSzPct val="70000"/>
              <a:buFont typeface="Wingdings" pitchFamily="2" charset="2"/>
              <a:defRPr sz="800" kern="1200" dirty="0">
                <a:solidFill>
                  <a:srgbClr val="000000"/>
                </a:solidFill>
                <a:latin typeface="Times New Roman" pitchFamily="18" charset="0"/>
                <a:ea typeface="+mn-ea"/>
                <a:cs typeface="+mn-cs"/>
              </a:defRPr>
            </a:lvl1pPr>
            <a:lvl2pPr marL="4572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2pPr>
            <a:lvl3pPr marL="9144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3pPr>
            <a:lvl4pPr marL="13716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4pPr>
            <a:lvl5pPr marL="18288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900" b="0" i="1" dirty="0" smtClean="0">
                <a:solidFill>
                  <a:schemeClr val="tx1"/>
                </a:solidFill>
                <a:latin typeface="Arial"/>
              </a:rPr>
              <a:t>Copyright © </a:t>
            </a:r>
            <a:r>
              <a:rPr lang="en-US" sz="900" b="0" i="1" dirty="0" smtClean="0">
                <a:solidFill>
                  <a:schemeClr val="tx1"/>
                </a:solidFill>
                <a:latin typeface="Arial"/>
              </a:rPr>
              <a:t>2019</a:t>
            </a:r>
            <a:r>
              <a:rPr lang="en-US" sz="900" b="0" i="1" baseline="0" dirty="0" smtClean="0">
                <a:solidFill>
                  <a:schemeClr val="tx1"/>
                </a:solidFill>
                <a:latin typeface="Arial"/>
              </a:rPr>
              <a:t> </a:t>
            </a:r>
            <a:r>
              <a:rPr lang="en-US" sz="900" b="0" i="1" dirty="0" smtClean="0">
                <a:solidFill>
                  <a:schemeClr val="tx1"/>
                </a:solidFill>
                <a:latin typeface="Arial"/>
              </a:rPr>
              <a:t>McGraw</a:t>
            </a:r>
            <a:r>
              <a:rPr lang="en-US" sz="900" b="0" i="1" dirty="0" smtClean="0">
                <a:solidFill>
                  <a:schemeClr val="tx1"/>
                </a:solidFill>
                <a:latin typeface="Arial"/>
              </a:rPr>
              <a:t>-Hill Education. All rights reserved. No reproduction or distribution without the prior written consent of McGraw-Hill Education.</a:t>
            </a:r>
          </a:p>
          <a:p>
            <a:pPr>
              <a:defRPr/>
            </a:pPr>
            <a:endParaRPr lang="en-US" dirty="0"/>
          </a:p>
        </p:txBody>
      </p:sp>
    </p:spTree>
    <p:extLst>
      <p:ext uri="{BB962C8B-B14F-4D97-AF65-F5344CB8AC3E}">
        <p14:creationId xmlns:p14="http://schemas.microsoft.com/office/powerpoint/2010/main" val="124636179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3819314"/>
            <a:ext cx="6995160" cy="1180465"/>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50082" y="2519152"/>
            <a:ext cx="6995160" cy="1300162"/>
          </a:xfrm>
        </p:spPr>
        <p:txBody>
          <a:bodyPr anchor="b"/>
          <a:lstStyle>
            <a:lvl1pPr marL="0" indent="0">
              <a:buNone/>
              <a:defRPr sz="1800"/>
            </a:lvl1pPr>
            <a:lvl2pPr marL="404942" indent="0">
              <a:buNone/>
              <a:defRPr sz="1600"/>
            </a:lvl2pPr>
            <a:lvl3pPr marL="809884" indent="0">
              <a:buNone/>
              <a:defRPr sz="1400"/>
            </a:lvl3pPr>
            <a:lvl4pPr marL="1214826" indent="0">
              <a:buNone/>
              <a:defRPr sz="1200"/>
            </a:lvl4pPr>
            <a:lvl5pPr marL="1619768" indent="0">
              <a:buNone/>
              <a:defRPr sz="1200"/>
            </a:lvl5pPr>
            <a:lvl6pPr marL="2024710" indent="0">
              <a:buNone/>
              <a:defRPr sz="1200"/>
            </a:lvl6pPr>
            <a:lvl7pPr marL="2429652" indent="0">
              <a:buNone/>
              <a:defRPr sz="1200"/>
            </a:lvl7pPr>
            <a:lvl8pPr marL="2834594" indent="0">
              <a:buNone/>
              <a:defRPr sz="1200"/>
            </a:lvl8pPr>
            <a:lvl9pPr marL="3239536" indent="0">
              <a:buNone/>
              <a:defRPr sz="1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4200046-1D95-47EA-9C43-C8967109C798}" type="datetime1">
              <a:rPr lang="en-US" smtClean="0"/>
              <a:t>1/8/18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C9F17E4-9F46-4C68-B7BC-97E60C857115}" type="slidenum">
              <a:rPr lang="en-US"/>
              <a:pPr>
                <a:defRPr/>
              </a:pPr>
              <a:t>‹#›</a:t>
            </a:fld>
            <a:endParaRPr lang="en-US" dirty="0"/>
          </a:p>
        </p:txBody>
      </p:sp>
    </p:spTree>
    <p:extLst>
      <p:ext uri="{BB962C8B-B14F-4D97-AF65-F5344CB8AC3E}">
        <p14:creationId xmlns:p14="http://schemas.microsoft.com/office/powerpoint/2010/main" val="24408596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 y="1386841"/>
            <a:ext cx="3634740" cy="392250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83380" y="1386841"/>
            <a:ext cx="3634740" cy="3922501"/>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C4EE958-7184-44A4-96F7-4627FC6F07F8}"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907320-5ED7-4D7E-8172-3DEC16E099B8}" type="slidenum">
              <a:rPr lang="en-US"/>
              <a:pPr>
                <a:defRPr/>
              </a:pPr>
              <a:t>‹#›</a:t>
            </a:fld>
            <a:endParaRPr lang="en-US" dirty="0"/>
          </a:p>
        </p:txBody>
      </p:sp>
    </p:spTree>
    <p:extLst>
      <p:ext uri="{BB962C8B-B14F-4D97-AF65-F5344CB8AC3E}">
        <p14:creationId xmlns:p14="http://schemas.microsoft.com/office/powerpoint/2010/main" val="469087756"/>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11480" y="1330431"/>
            <a:ext cx="3636169" cy="554460"/>
          </a:xfrm>
        </p:spPr>
        <p:txBody>
          <a:bodyPr anchor="b"/>
          <a:lstStyle>
            <a:lvl1pPr marL="0" indent="0">
              <a:buNone/>
              <a:defRPr sz="2100" b="1"/>
            </a:lvl1pPr>
            <a:lvl2pPr marL="404942" indent="0">
              <a:buNone/>
              <a:defRPr sz="1800" b="1"/>
            </a:lvl2pPr>
            <a:lvl3pPr marL="809884" indent="0">
              <a:buNone/>
              <a:defRPr sz="1600" b="1"/>
            </a:lvl3pPr>
            <a:lvl4pPr marL="1214826" indent="0">
              <a:buNone/>
              <a:defRPr sz="1400" b="1"/>
            </a:lvl4pPr>
            <a:lvl5pPr marL="1619768" indent="0">
              <a:buNone/>
              <a:defRPr sz="1400" b="1"/>
            </a:lvl5pPr>
            <a:lvl6pPr marL="2024710" indent="0">
              <a:buNone/>
              <a:defRPr sz="1400" b="1"/>
            </a:lvl6pPr>
            <a:lvl7pPr marL="2429652" indent="0">
              <a:buNone/>
              <a:defRPr sz="1400" b="1"/>
            </a:lvl7pPr>
            <a:lvl8pPr marL="2834594" indent="0">
              <a:buNone/>
              <a:defRPr sz="1400" b="1"/>
            </a:lvl8pPr>
            <a:lvl9pPr marL="323953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11480" y="1884891"/>
            <a:ext cx="3636169" cy="342445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180523" y="1330431"/>
            <a:ext cx="3637598" cy="554460"/>
          </a:xfrm>
        </p:spPr>
        <p:txBody>
          <a:bodyPr anchor="b"/>
          <a:lstStyle>
            <a:lvl1pPr marL="0" indent="0">
              <a:buNone/>
              <a:defRPr sz="2100" b="1"/>
            </a:lvl1pPr>
            <a:lvl2pPr marL="404942" indent="0">
              <a:buNone/>
              <a:defRPr sz="1800" b="1"/>
            </a:lvl2pPr>
            <a:lvl3pPr marL="809884" indent="0">
              <a:buNone/>
              <a:defRPr sz="1600" b="1"/>
            </a:lvl3pPr>
            <a:lvl4pPr marL="1214826" indent="0">
              <a:buNone/>
              <a:defRPr sz="1400" b="1"/>
            </a:lvl4pPr>
            <a:lvl5pPr marL="1619768" indent="0">
              <a:buNone/>
              <a:defRPr sz="1400" b="1"/>
            </a:lvl5pPr>
            <a:lvl6pPr marL="2024710" indent="0">
              <a:buNone/>
              <a:defRPr sz="1400" b="1"/>
            </a:lvl6pPr>
            <a:lvl7pPr marL="2429652" indent="0">
              <a:buNone/>
              <a:defRPr sz="1400" b="1"/>
            </a:lvl7pPr>
            <a:lvl8pPr marL="2834594" indent="0">
              <a:buNone/>
              <a:defRPr sz="1400" b="1"/>
            </a:lvl8pPr>
            <a:lvl9pPr marL="323953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180523" y="1884891"/>
            <a:ext cx="3637598" cy="342445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ED37383-D7BC-45D7-B30B-7542927DBAFB}" type="datetime1">
              <a:rPr lang="en-US" smtClean="0"/>
              <a:t>1/8/18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CC6D33E-434C-492F-B4D2-2B2C0BDB1059}" type="slidenum">
              <a:rPr lang="en-US"/>
              <a:pPr>
                <a:defRPr/>
              </a:pPr>
              <a:t>‹#›</a:t>
            </a:fld>
            <a:endParaRPr lang="en-US" dirty="0"/>
          </a:p>
        </p:txBody>
      </p:sp>
    </p:spTree>
    <p:extLst>
      <p:ext uri="{BB962C8B-B14F-4D97-AF65-F5344CB8AC3E}">
        <p14:creationId xmlns:p14="http://schemas.microsoft.com/office/powerpoint/2010/main" val="543297058"/>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688EFC28-CD4B-47B5-8D63-7B167757EB04}" type="datetime1">
              <a:rPr lang="en-US" smtClean="0"/>
              <a:t>1/8/18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3B8EE1F-9962-4980-B926-74FC19443FC4}" type="slidenum">
              <a:rPr lang="en-US" smtClean="0"/>
              <a:pPr>
                <a:defRPr/>
              </a:pPr>
              <a:t>‹#›</a:t>
            </a:fld>
            <a:endParaRPr lang="en-US" dirty="0"/>
          </a:p>
        </p:txBody>
      </p:sp>
      <p:sp>
        <p:nvSpPr>
          <p:cNvPr id="10" name="Rectangle 5"/>
          <p:cNvSpPr txBox="1">
            <a:spLocks noChangeArrowheads="1"/>
          </p:cNvSpPr>
          <p:nvPr userDrawn="1"/>
        </p:nvSpPr>
        <p:spPr bwMode="auto">
          <a:xfrm>
            <a:off x="195200" y="5731279"/>
            <a:ext cx="7966695" cy="20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defPPr>
              <a:defRPr lang="en-US"/>
            </a:defPPr>
            <a:lvl1pPr algn="ctr" rtl="0" fontAlgn="base">
              <a:spcBef>
                <a:spcPct val="20000"/>
              </a:spcBef>
              <a:spcAft>
                <a:spcPct val="0"/>
              </a:spcAft>
              <a:buClr>
                <a:schemeClr val="hlink"/>
              </a:buClr>
              <a:buSzPct val="70000"/>
              <a:buFont typeface="Wingdings" pitchFamily="2" charset="2"/>
              <a:defRPr sz="800" kern="1200" dirty="0">
                <a:solidFill>
                  <a:srgbClr val="000000"/>
                </a:solidFill>
                <a:latin typeface="Times New Roman" pitchFamily="18" charset="0"/>
                <a:ea typeface="+mn-ea"/>
                <a:cs typeface="+mn-cs"/>
              </a:defRPr>
            </a:lvl1pPr>
            <a:lvl2pPr marL="4572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2pPr>
            <a:lvl3pPr marL="9144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3pPr>
            <a:lvl4pPr marL="13716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4pPr>
            <a:lvl5pPr marL="1828800" algn="l" rtl="0" fontAlgn="base">
              <a:spcBef>
                <a:spcPct val="20000"/>
              </a:spcBef>
              <a:spcAft>
                <a:spcPct val="0"/>
              </a:spcAft>
              <a:buClr>
                <a:schemeClr val="hlink"/>
              </a:buClr>
              <a:buSzPct val="70000"/>
              <a:buFont typeface="Wingdings" pitchFamily="2" charset="2"/>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900" b="0" i="1" dirty="0" smtClean="0">
                <a:solidFill>
                  <a:srgbClr val="000000"/>
                </a:solidFill>
                <a:latin typeface="Arial"/>
              </a:rPr>
              <a:t>Copyright © </a:t>
            </a:r>
            <a:r>
              <a:rPr lang="en-US" sz="900" b="0" i="1" dirty="0" smtClean="0">
                <a:solidFill>
                  <a:srgbClr val="000000"/>
                </a:solidFill>
                <a:latin typeface="Arial"/>
              </a:rPr>
              <a:t>2019 </a:t>
            </a:r>
            <a:r>
              <a:rPr lang="en-US" sz="900" b="0" i="1" dirty="0" smtClean="0">
                <a:solidFill>
                  <a:srgbClr val="000000"/>
                </a:solidFill>
                <a:latin typeface="Arial"/>
              </a:rPr>
              <a:t>McGraw-Hill Education. All rights reserved. No reproduction or distribution without the prior written consent of McGraw-Hill Education.</a:t>
            </a:r>
          </a:p>
          <a:p>
            <a:pPr>
              <a:defRPr/>
            </a:pPr>
            <a:endParaRPr lang="en-US" dirty="0"/>
          </a:p>
        </p:txBody>
      </p:sp>
    </p:spTree>
    <p:extLst>
      <p:ext uri="{BB962C8B-B14F-4D97-AF65-F5344CB8AC3E}">
        <p14:creationId xmlns:p14="http://schemas.microsoft.com/office/powerpoint/2010/main" val="858508102"/>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544382F-68D3-4F6F-AD0C-407A499C058E}" type="datetime1">
              <a:rPr lang="en-US" smtClean="0"/>
              <a:t>1/8/18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6078A78-C2FE-45D6-A534-63EC368B885D}" type="slidenum">
              <a:rPr lang="en-US"/>
              <a:pPr>
                <a:defRPr/>
              </a:pPr>
              <a:t>‹#›</a:t>
            </a:fld>
            <a:endParaRPr lang="en-US" dirty="0"/>
          </a:p>
        </p:txBody>
      </p:sp>
    </p:spTree>
    <p:extLst>
      <p:ext uri="{BB962C8B-B14F-4D97-AF65-F5344CB8AC3E}">
        <p14:creationId xmlns:p14="http://schemas.microsoft.com/office/powerpoint/2010/main" val="10971843"/>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 y="236643"/>
            <a:ext cx="2707482" cy="10071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217545" y="236644"/>
            <a:ext cx="4600575" cy="507269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11480" y="1243754"/>
            <a:ext cx="2707482" cy="4065588"/>
          </a:xfrm>
        </p:spPr>
        <p:txBody>
          <a:bodyPr/>
          <a:lstStyle>
            <a:lvl1pPr marL="0" indent="0">
              <a:buNone/>
              <a:defRPr sz="1200"/>
            </a:lvl1pPr>
            <a:lvl2pPr marL="404942" indent="0">
              <a:buNone/>
              <a:defRPr sz="1100"/>
            </a:lvl2pPr>
            <a:lvl3pPr marL="809884" indent="0">
              <a:buNone/>
              <a:defRPr sz="900"/>
            </a:lvl3pPr>
            <a:lvl4pPr marL="1214826" indent="0">
              <a:buNone/>
              <a:defRPr sz="800"/>
            </a:lvl4pPr>
            <a:lvl5pPr marL="1619768" indent="0">
              <a:buNone/>
              <a:defRPr sz="800"/>
            </a:lvl5pPr>
            <a:lvl6pPr marL="2024710" indent="0">
              <a:buNone/>
              <a:defRPr sz="800"/>
            </a:lvl6pPr>
            <a:lvl7pPr marL="2429652" indent="0">
              <a:buNone/>
              <a:defRPr sz="800"/>
            </a:lvl7pPr>
            <a:lvl8pPr marL="2834594" indent="0">
              <a:buNone/>
              <a:defRPr sz="800"/>
            </a:lvl8pPr>
            <a:lvl9pPr marL="323953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3BFF427-9E92-4DE6-BC88-62F27D00411A}"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2995176-2D54-4B51-B2B3-9CA0882D1F54}" type="slidenum">
              <a:rPr lang="en-US"/>
              <a:pPr>
                <a:defRPr/>
              </a:pPr>
              <a:t>‹#›</a:t>
            </a:fld>
            <a:endParaRPr lang="en-US" dirty="0"/>
          </a:p>
        </p:txBody>
      </p:sp>
    </p:spTree>
    <p:extLst>
      <p:ext uri="{BB962C8B-B14F-4D97-AF65-F5344CB8AC3E}">
        <p14:creationId xmlns:p14="http://schemas.microsoft.com/office/powerpoint/2010/main" val="147812560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4160520"/>
            <a:ext cx="4937760" cy="491173"/>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613059" y="531072"/>
            <a:ext cx="4937760" cy="3566160"/>
          </a:xfrm>
        </p:spPr>
        <p:txBody>
          <a:bodyPr/>
          <a:lstStyle>
            <a:lvl1pPr marL="0" indent="0">
              <a:buNone/>
              <a:defRPr sz="2800"/>
            </a:lvl1pPr>
            <a:lvl2pPr marL="404942" indent="0">
              <a:buNone/>
              <a:defRPr sz="2500"/>
            </a:lvl2pPr>
            <a:lvl3pPr marL="809884" indent="0">
              <a:buNone/>
              <a:defRPr sz="2100"/>
            </a:lvl3pPr>
            <a:lvl4pPr marL="1214826" indent="0">
              <a:buNone/>
              <a:defRPr sz="1800"/>
            </a:lvl4pPr>
            <a:lvl5pPr marL="1619768" indent="0">
              <a:buNone/>
              <a:defRPr sz="1800"/>
            </a:lvl5pPr>
            <a:lvl6pPr marL="2024710" indent="0">
              <a:buNone/>
              <a:defRPr sz="1800"/>
            </a:lvl6pPr>
            <a:lvl7pPr marL="2429652" indent="0">
              <a:buNone/>
              <a:defRPr sz="1800"/>
            </a:lvl7pPr>
            <a:lvl8pPr marL="2834594" indent="0">
              <a:buNone/>
              <a:defRPr sz="1800"/>
            </a:lvl8pPr>
            <a:lvl9pPr marL="3239536" indent="0">
              <a:buNone/>
              <a:defRPr sz="1800"/>
            </a:lvl9pPr>
          </a:lstStyle>
          <a:p>
            <a:pPr lvl="0"/>
            <a:r>
              <a:rPr lang="en-US" noProof="0" dirty="0" smtClean="0"/>
              <a:t>Click icon to add picture</a:t>
            </a:r>
          </a:p>
        </p:txBody>
      </p:sp>
      <p:sp>
        <p:nvSpPr>
          <p:cNvPr id="4" name="Text Placeholder 3"/>
          <p:cNvSpPr>
            <a:spLocks noGrp="1"/>
          </p:cNvSpPr>
          <p:nvPr>
            <p:ph type="body" sz="half" idx="2"/>
          </p:nvPr>
        </p:nvSpPr>
        <p:spPr>
          <a:xfrm>
            <a:off x="1613059" y="4651693"/>
            <a:ext cx="4937760" cy="697547"/>
          </a:xfrm>
        </p:spPr>
        <p:txBody>
          <a:bodyPr/>
          <a:lstStyle>
            <a:lvl1pPr marL="0" indent="0">
              <a:buNone/>
              <a:defRPr sz="1200"/>
            </a:lvl1pPr>
            <a:lvl2pPr marL="404942" indent="0">
              <a:buNone/>
              <a:defRPr sz="1100"/>
            </a:lvl2pPr>
            <a:lvl3pPr marL="809884" indent="0">
              <a:buNone/>
              <a:defRPr sz="900"/>
            </a:lvl3pPr>
            <a:lvl4pPr marL="1214826" indent="0">
              <a:buNone/>
              <a:defRPr sz="800"/>
            </a:lvl4pPr>
            <a:lvl5pPr marL="1619768" indent="0">
              <a:buNone/>
              <a:defRPr sz="800"/>
            </a:lvl5pPr>
            <a:lvl6pPr marL="2024710" indent="0">
              <a:buNone/>
              <a:defRPr sz="800"/>
            </a:lvl6pPr>
            <a:lvl7pPr marL="2429652" indent="0">
              <a:buNone/>
              <a:defRPr sz="800"/>
            </a:lvl7pPr>
            <a:lvl8pPr marL="2834594" indent="0">
              <a:buNone/>
              <a:defRPr sz="800"/>
            </a:lvl8pPr>
            <a:lvl9pPr marL="323953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1F0F28E-BD32-4233-9458-AEB522127B19}" type="datetime1">
              <a:rPr lang="en-US" smtClean="0"/>
              <a:t>1/8/18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xfrm>
            <a:off x="5268582" y="5448787"/>
            <a:ext cx="1920875" cy="412750"/>
          </a:xfrm>
          <a:ln/>
        </p:spPr>
        <p:txBody>
          <a:bodyPr/>
          <a:lstStyle>
            <a:lvl1pPr>
              <a:defRPr/>
            </a:lvl1pPr>
          </a:lstStyle>
          <a:p>
            <a:pPr>
              <a:defRPr/>
            </a:pPr>
            <a:fld id="{39CFE048-73D8-4CFA-9176-5C4FBB64C91B}" type="slidenum">
              <a:rPr lang="en-US"/>
              <a:pPr>
                <a:defRPr/>
              </a:pPr>
              <a:t>‹#›</a:t>
            </a:fld>
            <a:endParaRPr lang="en-US" dirty="0"/>
          </a:p>
        </p:txBody>
      </p:sp>
    </p:spTree>
    <p:extLst>
      <p:ext uri="{BB962C8B-B14F-4D97-AF65-F5344CB8AC3E}">
        <p14:creationId xmlns:p14="http://schemas.microsoft.com/office/powerpoint/2010/main" val="368840546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19" y="0"/>
            <a:ext cx="7818120" cy="112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ctr" anchorCtr="0" compatLnSpc="1">
            <a:prstTxWarp prst="textNoShape">
              <a:avLst/>
            </a:prstTxWarp>
          </a:bodyPr>
          <a:lstStyle/>
          <a:p>
            <a:pPr lvl="0"/>
            <a:r>
              <a:rPr lang="es-ES" altLang="en-US" dirty="0" smtClean="0"/>
              <a:t>Haga clic para cambiar el estilo de título	</a:t>
            </a:r>
          </a:p>
        </p:txBody>
      </p:sp>
      <p:sp>
        <p:nvSpPr>
          <p:cNvPr id="1027" name="Rectangle 3"/>
          <p:cNvSpPr>
            <a:spLocks noGrp="1" noChangeArrowheads="1"/>
          </p:cNvSpPr>
          <p:nvPr>
            <p:ph type="body" idx="1"/>
          </p:nvPr>
        </p:nvSpPr>
        <p:spPr bwMode="auto">
          <a:xfrm>
            <a:off x="411163" y="1563624"/>
            <a:ext cx="7407275"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p>
            <a:pPr lvl="0"/>
            <a:r>
              <a:rPr lang="es-ES" altLang="en-US" dirty="0" smtClean="0"/>
              <a:t>Haga clic para modificar el estilo de texto del patrón</a:t>
            </a:r>
          </a:p>
          <a:p>
            <a:pPr lvl="1"/>
            <a:r>
              <a:rPr lang="es-ES" altLang="en-US" dirty="0" smtClean="0"/>
              <a:t>Segundo nivel</a:t>
            </a:r>
          </a:p>
          <a:p>
            <a:pPr lvl="2"/>
            <a:r>
              <a:rPr lang="es-ES" altLang="en-US" dirty="0" smtClean="0"/>
              <a:t>Tercer nivel</a:t>
            </a:r>
          </a:p>
          <a:p>
            <a:pPr lvl="3"/>
            <a:r>
              <a:rPr lang="es-ES" altLang="en-US" dirty="0" smtClean="0"/>
              <a:t>Cuarto nivel</a:t>
            </a:r>
          </a:p>
          <a:p>
            <a:pPr lvl="4"/>
            <a:r>
              <a:rPr lang="es-ES" altLang="en-US" dirty="0" smtClean="0"/>
              <a:t>Quinto nivel</a:t>
            </a:r>
          </a:p>
        </p:txBody>
      </p:sp>
      <p:sp>
        <p:nvSpPr>
          <p:cNvPr id="1028" name="Rectangle 4"/>
          <p:cNvSpPr>
            <a:spLocks noGrp="1" noChangeArrowheads="1"/>
          </p:cNvSpPr>
          <p:nvPr>
            <p:ph type="dt" sz="half" idx="2"/>
          </p:nvPr>
        </p:nvSpPr>
        <p:spPr bwMode="auto">
          <a:xfrm>
            <a:off x="411163" y="5411788"/>
            <a:ext cx="19208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defRPr sz="1200">
                <a:cs typeface="+mn-cs"/>
              </a:defRPr>
            </a:lvl1pPr>
          </a:lstStyle>
          <a:p>
            <a:pPr>
              <a:defRPr/>
            </a:pPr>
            <a:fld id="{688EFC28-CD4B-47B5-8D63-7B167757EB04}" type="datetime1">
              <a:rPr lang="en-US" smtClean="0"/>
              <a:t>1/8/18</a:t>
            </a:fld>
            <a:endParaRPr lang="en-US" dirty="0"/>
          </a:p>
        </p:txBody>
      </p:sp>
      <p:sp>
        <p:nvSpPr>
          <p:cNvPr id="1029" name="Rectangle 5"/>
          <p:cNvSpPr>
            <a:spLocks noGrp="1" noChangeArrowheads="1"/>
          </p:cNvSpPr>
          <p:nvPr>
            <p:ph type="ftr" sz="quarter" idx="3"/>
          </p:nvPr>
        </p:nvSpPr>
        <p:spPr bwMode="auto">
          <a:xfrm>
            <a:off x="2811463" y="5411788"/>
            <a:ext cx="26066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lgn="ctr">
              <a:defRPr sz="1200" dirty="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5897563" y="5411788"/>
            <a:ext cx="19208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88" tIns="40494" rIns="80988" bIns="40494" numCol="1" anchor="t" anchorCtr="0" compatLnSpc="1">
            <a:prstTxWarp prst="textNoShape">
              <a:avLst/>
            </a:prstTxWarp>
          </a:bodyPr>
          <a:lstStyle>
            <a:lvl1pPr algn="r">
              <a:defRPr sz="1200">
                <a:cs typeface="+mn-cs"/>
              </a:defRPr>
            </a:lvl1pPr>
          </a:lstStyle>
          <a:p>
            <a:pPr>
              <a:defRPr/>
            </a:pPr>
            <a:fld id="{D3B8EE1F-9962-4980-B926-74FC19443FC4}" type="slidenum">
              <a:rPr lang="en-US"/>
              <a:pPr>
                <a:defRPr/>
              </a:pPr>
              <a:t>‹#›</a:t>
            </a:fld>
            <a:endParaRPr lang="en-US" dirty="0"/>
          </a:p>
        </p:txBody>
      </p:sp>
      <p:sp>
        <p:nvSpPr>
          <p:cNvPr id="1031" name="Rectangle 18"/>
          <p:cNvSpPr>
            <a:spLocks noChangeArrowheads="1"/>
          </p:cNvSpPr>
          <p:nvPr userDrawn="1"/>
        </p:nvSpPr>
        <p:spPr bwMode="auto">
          <a:xfrm>
            <a:off x="9525" y="1093788"/>
            <a:ext cx="8050213" cy="3222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nvGrpSpPr>
          <p:cNvPr id="1032" name="Group 13"/>
          <p:cNvGrpSpPr>
            <a:grpSpLocks/>
          </p:cNvGrpSpPr>
          <p:nvPr userDrawn="1"/>
        </p:nvGrpSpPr>
        <p:grpSpPr bwMode="auto">
          <a:xfrm rot="5400000">
            <a:off x="3083719" y="-1724819"/>
            <a:ext cx="234950" cy="5945188"/>
            <a:chOff x="-3" y="0"/>
            <a:chExt cx="153" cy="3745"/>
          </a:xfrm>
        </p:grpSpPr>
        <p:sp>
          <p:nvSpPr>
            <p:cNvPr id="1040" name="Rectangle 11" descr="Greenstone"/>
            <p:cNvSpPr>
              <a:spLocks noChangeArrowheads="1"/>
            </p:cNvSpPr>
            <p:nvPr userDrawn="1"/>
          </p:nvSpPr>
          <p:spPr bwMode="auto">
            <a:xfrm>
              <a:off x="-2" y="-3"/>
              <a:ext cx="152" cy="3744"/>
            </a:xfrm>
            <a:prstGeom prst="rect">
              <a:avLst/>
            </a:prstGeom>
            <a:blipFill dpi="0" rotWithShape="1">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41" name="Rectangle 12"/>
            <p:cNvSpPr>
              <a:spLocks noChangeArrowheads="1"/>
            </p:cNvSpPr>
            <p:nvPr userDrawn="1"/>
          </p:nvSpPr>
          <p:spPr bwMode="auto">
            <a:xfrm>
              <a:off x="-3" y="-2"/>
              <a:ext cx="152" cy="3744"/>
            </a:xfrm>
            <a:prstGeom prst="rect">
              <a:avLst/>
            </a:prstGeom>
            <a:solidFill>
              <a:srgbClr val="8BC5D9">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grpSp>
        <p:nvGrpSpPr>
          <p:cNvPr id="1033" name="Group 10"/>
          <p:cNvGrpSpPr>
            <a:grpSpLocks/>
          </p:cNvGrpSpPr>
          <p:nvPr userDrawn="1"/>
        </p:nvGrpSpPr>
        <p:grpSpPr bwMode="auto">
          <a:xfrm>
            <a:off x="0" y="7938"/>
            <a:ext cx="242888" cy="5945187"/>
            <a:chOff x="-3" y="0"/>
            <a:chExt cx="153" cy="3745"/>
          </a:xfrm>
        </p:grpSpPr>
        <p:sp>
          <p:nvSpPr>
            <p:cNvPr id="1038" name="Rectangle 11" descr="Greenstone"/>
            <p:cNvSpPr>
              <a:spLocks noChangeArrowheads="1"/>
            </p:cNvSpPr>
            <p:nvPr userDrawn="1"/>
          </p:nvSpPr>
          <p:spPr bwMode="auto">
            <a:xfrm>
              <a:off x="-2" y="0"/>
              <a:ext cx="152" cy="3744"/>
            </a:xfrm>
            <a:prstGeom prst="rect">
              <a:avLst/>
            </a:prstGeom>
            <a:blipFill dpi="0" rotWithShape="1">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9" name="Rectangle 12"/>
            <p:cNvSpPr>
              <a:spLocks noChangeArrowheads="1"/>
            </p:cNvSpPr>
            <p:nvPr userDrawn="1"/>
          </p:nvSpPr>
          <p:spPr bwMode="auto">
            <a:xfrm>
              <a:off x="-3" y="1"/>
              <a:ext cx="152" cy="3744"/>
            </a:xfrm>
            <a:prstGeom prst="rect">
              <a:avLst/>
            </a:prstGeom>
            <a:solidFill>
              <a:srgbClr val="8BC5D9">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grpSp>
      <p:sp>
        <p:nvSpPr>
          <p:cNvPr id="1034" name="Rectangle 20"/>
          <p:cNvSpPr>
            <a:spLocks noChangeArrowheads="1"/>
          </p:cNvSpPr>
          <p:nvPr userDrawn="1"/>
        </p:nvSpPr>
        <p:spPr bwMode="auto">
          <a:xfrm>
            <a:off x="9525" y="1184275"/>
            <a:ext cx="7829550" cy="106363"/>
          </a:xfrm>
          <a:prstGeom prst="rect">
            <a:avLst/>
          </a:prstGeom>
          <a:gradFill rotWithShape="1">
            <a:gsLst>
              <a:gs pos="0">
                <a:srgbClr val="18696F"/>
              </a:gs>
              <a:gs pos="100000">
                <a:schemeClr val="bg1"/>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5" name="Rectangle 21"/>
          <p:cNvSpPr>
            <a:spLocks noChangeArrowheads="1"/>
          </p:cNvSpPr>
          <p:nvPr userDrawn="1"/>
        </p:nvSpPr>
        <p:spPr bwMode="auto">
          <a:xfrm rot="-5400000">
            <a:off x="-2317750" y="3509963"/>
            <a:ext cx="4751387" cy="115888"/>
          </a:xfrm>
          <a:prstGeom prst="rect">
            <a:avLst/>
          </a:prstGeom>
          <a:gradFill rotWithShape="1">
            <a:gsLst>
              <a:gs pos="0">
                <a:schemeClr val="bg1"/>
              </a:gs>
              <a:gs pos="100000">
                <a:srgbClr val="18696F"/>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036" name="Rectangle 22"/>
          <p:cNvSpPr>
            <a:spLocks noChangeArrowheads="1"/>
          </p:cNvSpPr>
          <p:nvPr userDrawn="1"/>
        </p:nvSpPr>
        <p:spPr bwMode="auto">
          <a:xfrm rot="5400000" flipV="1">
            <a:off x="-538163" y="538163"/>
            <a:ext cx="1192213" cy="115888"/>
          </a:xfrm>
          <a:prstGeom prst="rect">
            <a:avLst/>
          </a:prstGeom>
          <a:gradFill rotWithShape="1">
            <a:gsLst>
              <a:gs pos="0">
                <a:schemeClr val="bg1"/>
              </a:gs>
              <a:gs pos="100000">
                <a:srgbClr val="18696F"/>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charset="0"/>
              </a:defRPr>
            </a:lvl9pPr>
          </a:lstStyle>
          <a:p>
            <a:pPr eaLnBrk="1" hangingPunct="1">
              <a:defRPr/>
            </a:pPr>
            <a:endParaRPr lang="en-US" altLang="en-US" dirty="0" smtClean="0"/>
          </a:p>
        </p:txBody>
      </p:sp>
      <p:sp>
        <p:nvSpPr>
          <p:cNvPr id="17" name="Text Box 10"/>
          <p:cNvSpPr txBox="1">
            <a:spLocks noChangeArrowheads="1"/>
          </p:cNvSpPr>
          <p:nvPr userDrawn="1"/>
        </p:nvSpPr>
        <p:spPr bwMode="auto">
          <a:xfrm>
            <a:off x="7756726" y="5548612"/>
            <a:ext cx="457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Times New Roman" pitchFamily="18" charset="0"/>
              </a:defRPr>
            </a:lvl1pPr>
            <a:lvl2pPr marL="37931725" indent="-37474525" defTabSz="45720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marL="457200" eaLnBrk="0" fontAlgn="base" hangingPunct="0">
              <a:spcBef>
                <a:spcPct val="20000"/>
              </a:spcBef>
              <a:spcAft>
                <a:spcPct val="0"/>
              </a:spcAft>
              <a:defRPr sz="2400">
                <a:solidFill>
                  <a:schemeClr val="tx1"/>
                </a:solidFill>
                <a:latin typeface="Times New Roman" pitchFamily="18" charset="0"/>
              </a:defRPr>
            </a:lvl6pPr>
            <a:lvl7pPr marL="914400" eaLnBrk="0" fontAlgn="base" hangingPunct="0">
              <a:spcBef>
                <a:spcPct val="20000"/>
              </a:spcBef>
              <a:spcAft>
                <a:spcPct val="0"/>
              </a:spcAft>
              <a:defRPr sz="2400">
                <a:solidFill>
                  <a:schemeClr val="tx1"/>
                </a:solidFill>
                <a:latin typeface="Times New Roman" pitchFamily="18" charset="0"/>
              </a:defRPr>
            </a:lvl7pPr>
            <a:lvl8pPr marL="1371600" eaLnBrk="0" fontAlgn="base" hangingPunct="0">
              <a:spcBef>
                <a:spcPct val="20000"/>
              </a:spcBef>
              <a:spcAft>
                <a:spcPct val="0"/>
              </a:spcAft>
              <a:defRPr sz="2400">
                <a:solidFill>
                  <a:schemeClr val="tx1"/>
                </a:solidFill>
                <a:latin typeface="Times New Roman" pitchFamily="18" charset="0"/>
              </a:defRPr>
            </a:lvl8pPr>
            <a:lvl9pPr marL="1828800" eaLnBrk="0" fontAlgn="base" hangingPunct="0">
              <a:spcBef>
                <a:spcPct val="20000"/>
              </a:spcBef>
              <a:spcAft>
                <a:spcPct val="0"/>
              </a:spcAft>
              <a:defRPr sz="2400">
                <a:solidFill>
                  <a:schemeClr val="tx1"/>
                </a:solidFill>
                <a:latin typeface="Times New Roman" pitchFamily="18" charset="0"/>
              </a:defRPr>
            </a:lvl9pPr>
          </a:lstStyle>
          <a:p>
            <a:pPr eaLnBrk="1" hangingPunct="1">
              <a:spcBef>
                <a:spcPct val="0"/>
              </a:spcBef>
              <a:buClrTx/>
              <a:buSzTx/>
              <a:buFontTx/>
              <a:buNone/>
              <a:defRPr/>
            </a:pPr>
            <a:r>
              <a:rPr lang="en-US" altLang="en-US" sz="1000" dirty="0" smtClean="0">
                <a:ea typeface="ＭＳ Ｐゴシック" charset="-128"/>
                <a:cs typeface="+mn-cs"/>
              </a:rPr>
              <a:t>6-</a:t>
            </a:r>
            <a:fld id="{5560A321-65DA-4238-81FB-E663FC86FCEF}" type="slidenum">
              <a:rPr lang="en-US" altLang="en-US" sz="1000" smtClean="0">
                <a:ea typeface="ＭＳ Ｐゴシック" charset="-128"/>
                <a:cs typeface="+mn-cs"/>
              </a:rPr>
              <a:pPr eaLnBrk="1" hangingPunct="1">
                <a:spcBef>
                  <a:spcPct val="0"/>
                </a:spcBef>
                <a:buClrTx/>
                <a:buSzTx/>
                <a:buFontTx/>
                <a:buNone/>
                <a:defRPr/>
              </a:pPr>
              <a:t>‹#›</a:t>
            </a:fld>
            <a:endParaRPr lang="en-US" altLang="en-US" sz="1000" dirty="0" smtClean="0">
              <a:ea typeface="ＭＳ Ｐゴシック" charset="-128"/>
              <a:cs typeface="+mn-cs"/>
            </a:endParaRPr>
          </a:p>
        </p:txBody>
      </p:sp>
    </p:spTree>
    <p:extLst>
      <p:ext uri="{BB962C8B-B14F-4D97-AF65-F5344CB8AC3E}">
        <p14:creationId xmlns:p14="http://schemas.microsoft.com/office/powerpoint/2010/main" val="352724461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iming>
    <p:tnLst>
      <p:par>
        <p:cTn xmlns:p14="http://schemas.microsoft.com/office/powerpoint/2010/main" id="1" dur="indefinite" restart="never" nodeType="tmRoot"/>
      </p:par>
    </p:tnLst>
  </p:timing>
  <p:hf sldNum="0" hdr="0" ft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Arial" charset="0"/>
          <a:cs typeface="Arial" charset="0"/>
        </a:defRPr>
      </a:lvl2pPr>
      <a:lvl3pPr algn="ctr" rtl="0" eaLnBrk="0" fontAlgn="base" hangingPunct="0">
        <a:spcBef>
          <a:spcPct val="0"/>
        </a:spcBef>
        <a:spcAft>
          <a:spcPct val="0"/>
        </a:spcAft>
        <a:defRPr sz="3900">
          <a:solidFill>
            <a:schemeClr val="tx2"/>
          </a:solidFill>
          <a:latin typeface="Arial" charset="0"/>
          <a:cs typeface="Arial" charset="0"/>
        </a:defRPr>
      </a:lvl3pPr>
      <a:lvl4pPr algn="ctr" rtl="0" eaLnBrk="0" fontAlgn="base" hangingPunct="0">
        <a:spcBef>
          <a:spcPct val="0"/>
        </a:spcBef>
        <a:spcAft>
          <a:spcPct val="0"/>
        </a:spcAft>
        <a:defRPr sz="3900">
          <a:solidFill>
            <a:schemeClr val="tx2"/>
          </a:solidFill>
          <a:latin typeface="Arial" charset="0"/>
          <a:cs typeface="Arial" charset="0"/>
        </a:defRPr>
      </a:lvl4pPr>
      <a:lvl5pPr algn="ctr" rtl="0" eaLnBrk="0" fontAlgn="base" hangingPunct="0">
        <a:spcBef>
          <a:spcPct val="0"/>
        </a:spcBef>
        <a:spcAft>
          <a:spcPct val="0"/>
        </a:spcAft>
        <a:defRPr sz="3900">
          <a:solidFill>
            <a:schemeClr val="tx2"/>
          </a:solidFill>
          <a:latin typeface="Arial" charset="0"/>
          <a:cs typeface="Arial" charset="0"/>
        </a:defRPr>
      </a:lvl5pPr>
      <a:lvl6pPr marL="404942" algn="ctr" rtl="0" eaLnBrk="1" fontAlgn="base" hangingPunct="1">
        <a:spcBef>
          <a:spcPct val="0"/>
        </a:spcBef>
        <a:spcAft>
          <a:spcPct val="0"/>
        </a:spcAft>
        <a:defRPr sz="3900">
          <a:solidFill>
            <a:schemeClr val="tx2"/>
          </a:solidFill>
          <a:latin typeface="Arial" charset="0"/>
          <a:cs typeface="Arial" charset="0"/>
        </a:defRPr>
      </a:lvl6pPr>
      <a:lvl7pPr marL="809884" algn="ctr" rtl="0" eaLnBrk="1" fontAlgn="base" hangingPunct="1">
        <a:spcBef>
          <a:spcPct val="0"/>
        </a:spcBef>
        <a:spcAft>
          <a:spcPct val="0"/>
        </a:spcAft>
        <a:defRPr sz="3900">
          <a:solidFill>
            <a:schemeClr val="tx2"/>
          </a:solidFill>
          <a:latin typeface="Arial" charset="0"/>
          <a:cs typeface="Arial" charset="0"/>
        </a:defRPr>
      </a:lvl7pPr>
      <a:lvl8pPr marL="1214826" algn="ctr" rtl="0" eaLnBrk="1" fontAlgn="base" hangingPunct="1">
        <a:spcBef>
          <a:spcPct val="0"/>
        </a:spcBef>
        <a:spcAft>
          <a:spcPct val="0"/>
        </a:spcAft>
        <a:defRPr sz="3900">
          <a:solidFill>
            <a:schemeClr val="tx2"/>
          </a:solidFill>
          <a:latin typeface="Arial" charset="0"/>
          <a:cs typeface="Arial" charset="0"/>
        </a:defRPr>
      </a:lvl8pPr>
      <a:lvl9pPr marL="1619768" algn="ctr" rtl="0" eaLnBrk="1" fontAlgn="base" hangingPunct="1">
        <a:spcBef>
          <a:spcPct val="0"/>
        </a:spcBef>
        <a:spcAft>
          <a:spcPct val="0"/>
        </a:spcAft>
        <a:defRPr sz="3900">
          <a:solidFill>
            <a:schemeClr val="tx2"/>
          </a:solidFill>
          <a:latin typeface="Arial" charset="0"/>
          <a:cs typeface="Arial" charset="0"/>
        </a:defRPr>
      </a:lvl9pPr>
    </p:titleStyle>
    <p:bodyStyle>
      <a:lvl1pPr marL="303213" indent="-303213" algn="l" rtl="0" eaLnBrk="0" fontAlgn="base" hangingPunct="0">
        <a:spcBef>
          <a:spcPct val="20000"/>
        </a:spcBef>
        <a:spcAft>
          <a:spcPct val="0"/>
        </a:spcAft>
        <a:buChar char="•"/>
        <a:defRPr sz="2800">
          <a:solidFill>
            <a:schemeClr val="tx1"/>
          </a:solidFill>
          <a:latin typeface="+mn-lt"/>
          <a:ea typeface="+mn-ea"/>
          <a:cs typeface="+mn-cs"/>
        </a:defRPr>
      </a:lvl1pPr>
      <a:lvl2pPr marL="657225" indent="-252413" algn="l" rtl="0" eaLnBrk="0" fontAlgn="base" hangingPunct="0">
        <a:spcBef>
          <a:spcPct val="20000"/>
        </a:spcBef>
        <a:spcAft>
          <a:spcPct val="0"/>
        </a:spcAft>
        <a:buChar char="–"/>
        <a:defRPr sz="2500">
          <a:solidFill>
            <a:schemeClr val="tx1"/>
          </a:solidFill>
          <a:latin typeface="+mn-lt"/>
          <a:cs typeface="+mn-cs"/>
        </a:defRPr>
      </a:lvl2pPr>
      <a:lvl3pPr marL="1011238" indent="-201613" algn="l" rtl="0" eaLnBrk="0" fontAlgn="base" hangingPunct="0">
        <a:spcBef>
          <a:spcPct val="20000"/>
        </a:spcBef>
        <a:spcAft>
          <a:spcPct val="0"/>
        </a:spcAft>
        <a:buChar char="•"/>
        <a:defRPr sz="2100">
          <a:solidFill>
            <a:schemeClr val="tx1"/>
          </a:solidFill>
          <a:latin typeface="+mn-lt"/>
          <a:cs typeface="+mn-cs"/>
        </a:defRPr>
      </a:lvl3pPr>
      <a:lvl4pPr marL="1416050" indent="-201613" algn="l" rtl="0" eaLnBrk="0" fontAlgn="base" hangingPunct="0">
        <a:spcBef>
          <a:spcPct val="20000"/>
        </a:spcBef>
        <a:spcAft>
          <a:spcPct val="0"/>
        </a:spcAft>
        <a:buChar char="–"/>
        <a:defRPr>
          <a:solidFill>
            <a:schemeClr val="tx1"/>
          </a:solidFill>
          <a:latin typeface="+mn-lt"/>
          <a:cs typeface="+mn-cs"/>
        </a:defRPr>
      </a:lvl4pPr>
      <a:lvl5pPr marL="1820863" indent="-201613" algn="l" rtl="0" eaLnBrk="0" fontAlgn="base" hangingPunct="0">
        <a:spcBef>
          <a:spcPct val="20000"/>
        </a:spcBef>
        <a:spcAft>
          <a:spcPct val="0"/>
        </a:spcAft>
        <a:buChar char="»"/>
        <a:defRPr>
          <a:solidFill>
            <a:schemeClr val="tx1"/>
          </a:solidFill>
          <a:latin typeface="+mn-lt"/>
          <a:cs typeface="+mn-cs"/>
        </a:defRPr>
      </a:lvl5pPr>
      <a:lvl6pPr marL="2227181" indent="-202471" algn="l" rtl="0" eaLnBrk="1" fontAlgn="base" hangingPunct="1">
        <a:spcBef>
          <a:spcPct val="20000"/>
        </a:spcBef>
        <a:spcAft>
          <a:spcPct val="0"/>
        </a:spcAft>
        <a:buChar char="»"/>
        <a:defRPr sz="1800">
          <a:solidFill>
            <a:schemeClr val="tx1"/>
          </a:solidFill>
          <a:latin typeface="+mn-lt"/>
          <a:cs typeface="+mn-cs"/>
        </a:defRPr>
      </a:lvl6pPr>
      <a:lvl7pPr marL="2632123" indent="-202471" algn="l" rtl="0" eaLnBrk="1" fontAlgn="base" hangingPunct="1">
        <a:spcBef>
          <a:spcPct val="20000"/>
        </a:spcBef>
        <a:spcAft>
          <a:spcPct val="0"/>
        </a:spcAft>
        <a:buChar char="»"/>
        <a:defRPr sz="1800">
          <a:solidFill>
            <a:schemeClr val="tx1"/>
          </a:solidFill>
          <a:latin typeface="+mn-lt"/>
          <a:cs typeface="+mn-cs"/>
        </a:defRPr>
      </a:lvl7pPr>
      <a:lvl8pPr marL="3037065" indent="-202471" algn="l" rtl="0" eaLnBrk="1" fontAlgn="base" hangingPunct="1">
        <a:spcBef>
          <a:spcPct val="20000"/>
        </a:spcBef>
        <a:spcAft>
          <a:spcPct val="0"/>
        </a:spcAft>
        <a:buChar char="»"/>
        <a:defRPr sz="1800">
          <a:solidFill>
            <a:schemeClr val="tx1"/>
          </a:solidFill>
          <a:latin typeface="+mn-lt"/>
          <a:cs typeface="+mn-cs"/>
        </a:defRPr>
      </a:lvl8pPr>
      <a:lvl9pPr marL="3442007" indent="-202471" algn="l" rtl="0" eaLnBrk="1" fontAlgn="base" hangingPunct="1">
        <a:spcBef>
          <a:spcPct val="20000"/>
        </a:spcBef>
        <a:spcAft>
          <a:spcPct val="0"/>
        </a:spcAft>
        <a:buChar char="»"/>
        <a:defRPr sz="1800">
          <a:solidFill>
            <a:schemeClr val="tx1"/>
          </a:solidFill>
          <a:latin typeface="+mn-lt"/>
          <a:cs typeface="+mn-cs"/>
        </a:defRPr>
      </a:lvl9pPr>
    </p:bodyStyle>
    <p:otherStyle>
      <a:defPPr>
        <a:defRPr lang="en-US"/>
      </a:defPPr>
      <a:lvl1pPr marL="0" algn="l" defTabSz="809884" rtl="0" eaLnBrk="1" latinLnBrk="0" hangingPunct="1">
        <a:defRPr sz="1600" kern="1200">
          <a:solidFill>
            <a:schemeClr val="tx1"/>
          </a:solidFill>
          <a:latin typeface="+mn-lt"/>
          <a:ea typeface="+mn-ea"/>
          <a:cs typeface="+mn-cs"/>
        </a:defRPr>
      </a:lvl1pPr>
      <a:lvl2pPr marL="404942" algn="l" defTabSz="809884" rtl="0" eaLnBrk="1" latinLnBrk="0" hangingPunct="1">
        <a:defRPr sz="1600" kern="1200">
          <a:solidFill>
            <a:schemeClr val="tx1"/>
          </a:solidFill>
          <a:latin typeface="+mn-lt"/>
          <a:ea typeface="+mn-ea"/>
          <a:cs typeface="+mn-cs"/>
        </a:defRPr>
      </a:lvl2pPr>
      <a:lvl3pPr marL="809884" algn="l" defTabSz="809884" rtl="0" eaLnBrk="1" latinLnBrk="0" hangingPunct="1">
        <a:defRPr sz="1600" kern="1200">
          <a:solidFill>
            <a:schemeClr val="tx1"/>
          </a:solidFill>
          <a:latin typeface="+mn-lt"/>
          <a:ea typeface="+mn-ea"/>
          <a:cs typeface="+mn-cs"/>
        </a:defRPr>
      </a:lvl3pPr>
      <a:lvl4pPr marL="1214826" algn="l" defTabSz="809884" rtl="0" eaLnBrk="1" latinLnBrk="0" hangingPunct="1">
        <a:defRPr sz="1600" kern="1200">
          <a:solidFill>
            <a:schemeClr val="tx1"/>
          </a:solidFill>
          <a:latin typeface="+mn-lt"/>
          <a:ea typeface="+mn-ea"/>
          <a:cs typeface="+mn-cs"/>
        </a:defRPr>
      </a:lvl4pPr>
      <a:lvl5pPr marL="1619768" algn="l" defTabSz="809884" rtl="0" eaLnBrk="1" latinLnBrk="0" hangingPunct="1">
        <a:defRPr sz="1600" kern="1200">
          <a:solidFill>
            <a:schemeClr val="tx1"/>
          </a:solidFill>
          <a:latin typeface="+mn-lt"/>
          <a:ea typeface="+mn-ea"/>
          <a:cs typeface="+mn-cs"/>
        </a:defRPr>
      </a:lvl5pPr>
      <a:lvl6pPr marL="2024710" algn="l" defTabSz="809884" rtl="0" eaLnBrk="1" latinLnBrk="0" hangingPunct="1">
        <a:defRPr sz="1600" kern="1200">
          <a:solidFill>
            <a:schemeClr val="tx1"/>
          </a:solidFill>
          <a:latin typeface="+mn-lt"/>
          <a:ea typeface="+mn-ea"/>
          <a:cs typeface="+mn-cs"/>
        </a:defRPr>
      </a:lvl6pPr>
      <a:lvl7pPr marL="2429652" algn="l" defTabSz="809884" rtl="0" eaLnBrk="1" latinLnBrk="0" hangingPunct="1">
        <a:defRPr sz="1600" kern="1200">
          <a:solidFill>
            <a:schemeClr val="tx1"/>
          </a:solidFill>
          <a:latin typeface="+mn-lt"/>
          <a:ea typeface="+mn-ea"/>
          <a:cs typeface="+mn-cs"/>
        </a:defRPr>
      </a:lvl7pPr>
      <a:lvl8pPr marL="2834594" algn="l" defTabSz="809884" rtl="0" eaLnBrk="1" latinLnBrk="0" hangingPunct="1">
        <a:defRPr sz="1600" kern="1200">
          <a:solidFill>
            <a:schemeClr val="tx1"/>
          </a:solidFill>
          <a:latin typeface="+mn-lt"/>
          <a:ea typeface="+mn-ea"/>
          <a:cs typeface="+mn-cs"/>
        </a:defRPr>
      </a:lvl8pPr>
      <a:lvl9pPr marL="3239536" algn="l" defTabSz="80988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6.xml"/><Relationship Id="rId2"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6.xml"/><Relationship Id="rId2" Type="http://schemas.openxmlformats.org/officeDocument/2006/relationships/diagramData" Target="../diagrams/data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6.xml"/><Relationship Id="rId2" Type="http://schemas.openxmlformats.org/officeDocument/2006/relationships/diagramData" Target="../diagrams/data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6.xml"/><Relationship Id="rId2" Type="http://schemas.openxmlformats.org/officeDocument/2006/relationships/diagramData" Target="../diagrams/data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60494" y="2155991"/>
            <a:ext cx="902331" cy="492443"/>
          </a:xfrm>
          <a:prstGeom prst="rect">
            <a:avLst/>
          </a:prstGeom>
          <a:noFill/>
        </p:spPr>
        <p:txBody>
          <a:bodyPr wrap="square" rtlCol="0">
            <a:spAutoFit/>
          </a:bodyPr>
          <a:lstStyle/>
          <a:p>
            <a:r>
              <a:rPr lang="en-US" sz="2600" b="1" dirty="0" smtClean="0">
                <a:solidFill>
                  <a:schemeClr val="accent2">
                    <a:lumMod val="75000"/>
                  </a:schemeClr>
                </a:solidFill>
                <a:latin typeface="Arial"/>
                <a:cs typeface="Arial"/>
              </a:rPr>
              <a:t>18/e</a:t>
            </a:r>
            <a:endParaRPr lang="en-US" sz="2600" b="1" dirty="0">
              <a:solidFill>
                <a:schemeClr val="accent2">
                  <a:lumMod val="75000"/>
                </a:schemeClr>
              </a:solidFill>
              <a:latin typeface="Arial"/>
              <a:cs typeface="Arial"/>
            </a:endParaRPr>
          </a:p>
        </p:txBody>
      </p:sp>
      <p:sp>
        <p:nvSpPr>
          <p:cNvPr id="10" name="Footer Placeholder 1"/>
          <p:cNvSpPr>
            <a:spLocks noGrp="1"/>
          </p:cNvSpPr>
          <p:nvPr>
            <p:ph type="ftr" sz="quarter" idx="11"/>
          </p:nvPr>
        </p:nvSpPr>
        <p:spPr>
          <a:xfrm>
            <a:off x="175185" y="5433833"/>
            <a:ext cx="7812122" cy="509767"/>
          </a:xfrm>
        </p:spPr>
        <p:txBody>
          <a:bodyPr/>
          <a:lstStyle/>
          <a:p>
            <a:pPr>
              <a:defRPr/>
            </a:pPr>
            <a:r>
              <a:rPr lang="en-US" dirty="0" smtClean="0">
                <a:solidFill>
                  <a:schemeClr val="bg1"/>
                </a:solidFill>
                <a:latin typeface="Arial"/>
                <a:cs typeface="Arial"/>
              </a:rPr>
              <a:t>Copyright © 2019 </a:t>
            </a:r>
            <a:r>
              <a:rPr lang="en-US" dirty="0" smtClean="0">
                <a:solidFill>
                  <a:schemeClr val="bg1"/>
                </a:solidFill>
                <a:latin typeface="Arial"/>
                <a:cs typeface="Arial"/>
              </a:rPr>
              <a:t>McGraw</a:t>
            </a:r>
            <a:r>
              <a:rPr lang="en-US" dirty="0" smtClean="0">
                <a:solidFill>
                  <a:schemeClr val="bg1"/>
                </a:solidFill>
                <a:latin typeface="Arial"/>
                <a:cs typeface="Arial"/>
              </a:rPr>
              <a:t>-Hill Education. </a:t>
            </a:r>
            <a:r>
              <a:rPr lang="en-US" dirty="0" smtClean="0">
                <a:solidFill>
                  <a:schemeClr val="bg1"/>
                </a:solidFill>
                <a:latin typeface="Arial"/>
                <a:cs typeface="Arial"/>
              </a:rPr>
              <a:t>All </a:t>
            </a:r>
            <a:r>
              <a:rPr lang="en-US" dirty="0" smtClean="0">
                <a:solidFill>
                  <a:schemeClr val="bg1"/>
                </a:solidFill>
                <a:latin typeface="Arial"/>
                <a:cs typeface="Arial"/>
              </a:rPr>
              <a:t>rights reserved. No reproduction or distribution without the prior written consent of McGraw-Hill Education.</a:t>
            </a:r>
            <a:endParaRPr lang="en-US" dirty="0">
              <a:solidFill>
                <a:schemeClr val="bg1"/>
              </a:solidFill>
              <a:latin typeface="Arial"/>
              <a:cs typeface="Arial"/>
            </a:endParaRPr>
          </a:p>
        </p:txBody>
      </p:sp>
    </p:spTree>
    <p:extLst>
      <p:ext uri="{BB962C8B-B14F-4D97-AF65-F5344CB8AC3E}">
        <p14:creationId xmlns:p14="http://schemas.microsoft.com/office/powerpoint/2010/main" val="25453584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Debt Limit and Debt Margin</a:t>
            </a:r>
            <a:endParaRPr lang="en-US" sz="3200" b="1" dirty="0"/>
          </a:p>
        </p:txBody>
      </p:sp>
      <p:graphicFrame>
        <p:nvGraphicFramePr>
          <p:cNvPr id="4" name="Diagram 3"/>
          <p:cNvGraphicFramePr/>
          <p:nvPr>
            <p:extLst>
              <p:ext uri="{D42A27DB-BD31-4B8C-83A1-F6EECF244321}">
                <p14:modId xmlns:p14="http://schemas.microsoft.com/office/powerpoint/2010/main" val="247495311"/>
              </p:ext>
            </p:extLst>
          </p:nvPr>
        </p:nvGraphicFramePr>
        <p:xfrm>
          <a:off x="475013" y="1534886"/>
          <a:ext cx="7327075" cy="4010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61404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Overlapping Debt</a:t>
            </a:r>
            <a:endParaRPr lang="en-US" sz="3200" b="1" dirty="0"/>
          </a:p>
        </p:txBody>
      </p:sp>
      <p:graphicFrame>
        <p:nvGraphicFramePr>
          <p:cNvPr id="4" name="Diagram 3"/>
          <p:cNvGraphicFramePr/>
          <p:nvPr>
            <p:extLst>
              <p:ext uri="{D42A27DB-BD31-4B8C-83A1-F6EECF244321}">
                <p14:modId xmlns:p14="http://schemas.microsoft.com/office/powerpoint/2010/main" val="893185064"/>
              </p:ext>
            </p:extLst>
          </p:nvPr>
        </p:nvGraphicFramePr>
        <p:xfrm>
          <a:off x="534390" y="1223158"/>
          <a:ext cx="7172695" cy="4429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12781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Debt Service Funds</a:t>
            </a:r>
            <a:br>
              <a:rPr lang="en-US" sz="3200" b="1" dirty="0" smtClean="0"/>
            </a:br>
            <a:r>
              <a:rPr lang="en-US" sz="2400" b="1" dirty="0" smtClean="0"/>
              <a:t>(1 of 2)</a:t>
            </a:r>
            <a:endParaRPr lang="en-US" sz="2400" b="1" dirty="0"/>
          </a:p>
        </p:txBody>
      </p:sp>
      <p:sp>
        <p:nvSpPr>
          <p:cNvPr id="5" name="Content Placeholder 4"/>
          <p:cNvSpPr>
            <a:spLocks noGrp="1"/>
          </p:cNvSpPr>
          <p:nvPr>
            <p:ph idx="1"/>
          </p:nvPr>
        </p:nvSpPr>
        <p:spPr/>
        <p:txBody>
          <a:bodyPr/>
          <a:lstStyle/>
          <a:p>
            <a:pPr>
              <a:spcBef>
                <a:spcPts val="1200"/>
              </a:spcBef>
            </a:pPr>
            <a:r>
              <a:rPr lang="en-US" sz="2400" dirty="0"/>
              <a:t>General long-term liabilities are accounted for in a debt service fund.</a:t>
            </a:r>
          </a:p>
          <a:p>
            <a:pPr>
              <a:spcBef>
                <a:spcPts val="1200"/>
              </a:spcBef>
            </a:pPr>
            <a:r>
              <a:rPr lang="en-US" sz="2400" dirty="0"/>
              <a:t>One debt service fund can account for multiple issues of long-term debt, using subsidiary records to track the individual issues</a:t>
            </a:r>
            <a:r>
              <a:rPr lang="en-US" sz="2400" dirty="0" smtClean="0"/>
              <a:t>.</a:t>
            </a:r>
            <a:endParaRPr lang="en-US" sz="2400" dirty="0"/>
          </a:p>
        </p:txBody>
      </p:sp>
    </p:spTree>
    <p:extLst>
      <p:ext uri="{BB962C8B-B14F-4D97-AF65-F5344CB8AC3E}">
        <p14:creationId xmlns:p14="http://schemas.microsoft.com/office/powerpoint/2010/main" val="2768604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Debt Service Funds</a:t>
            </a:r>
            <a:br>
              <a:rPr lang="en-US" sz="3200" b="1" dirty="0" smtClean="0"/>
            </a:br>
            <a:r>
              <a:rPr lang="en-US" sz="2400" b="1" dirty="0" smtClean="0"/>
              <a:t>(2 of 2)</a:t>
            </a:r>
            <a:endParaRPr lang="en-US" sz="2400" b="1" dirty="0"/>
          </a:p>
        </p:txBody>
      </p:sp>
      <p:sp>
        <p:nvSpPr>
          <p:cNvPr id="3" name="Content Placeholder 2"/>
          <p:cNvSpPr>
            <a:spLocks noGrp="1"/>
          </p:cNvSpPr>
          <p:nvPr>
            <p:ph idx="1"/>
          </p:nvPr>
        </p:nvSpPr>
        <p:spPr/>
        <p:txBody>
          <a:bodyPr/>
          <a:lstStyle/>
          <a:p>
            <a:pPr>
              <a:spcBef>
                <a:spcPts val="1200"/>
              </a:spcBef>
            </a:pPr>
            <a:r>
              <a:rPr lang="en-US" sz="2400" dirty="0" smtClean="0"/>
              <a:t>Although some debt issues may require lump-sum payments, good financial management suggests that the financial obligation should be spread over time.</a:t>
            </a:r>
          </a:p>
          <a:p>
            <a:pPr>
              <a:spcBef>
                <a:spcPts val="1200"/>
              </a:spcBef>
            </a:pPr>
            <a:r>
              <a:rPr lang="en-US" sz="2400" dirty="0" smtClean="0"/>
              <a:t>The debt </a:t>
            </a:r>
            <a:r>
              <a:rPr lang="en-US" sz="2400" dirty="0"/>
              <a:t>s</a:t>
            </a:r>
            <a:r>
              <a:rPr lang="en-US" sz="2400" dirty="0" smtClean="0"/>
              <a:t>ervice fund is both a budgeting and accounting entity, which allows for planning and management of the repayment of long-term debt.</a:t>
            </a:r>
          </a:p>
          <a:p>
            <a:pPr>
              <a:spcBef>
                <a:spcPts val="1200"/>
              </a:spcBef>
            </a:pPr>
            <a:r>
              <a:rPr lang="en-US" sz="2400" dirty="0" smtClean="0"/>
              <a:t>Interest payable is not accrued in the debt-service fund; rather it is recorded at the government-wide level.</a:t>
            </a:r>
            <a:endParaRPr lang="en-US" sz="2400" dirty="0"/>
          </a:p>
        </p:txBody>
      </p:sp>
    </p:spTree>
    <p:extLst>
      <p:ext uri="{BB962C8B-B14F-4D97-AF65-F5344CB8AC3E}">
        <p14:creationId xmlns:p14="http://schemas.microsoft.com/office/powerpoint/2010/main" val="18160364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Bonds</a:t>
            </a:r>
            <a:endParaRPr lang="en-US" sz="3200" b="1" dirty="0"/>
          </a:p>
        </p:txBody>
      </p:sp>
      <p:graphicFrame>
        <p:nvGraphicFramePr>
          <p:cNvPr id="6" name="Diagram 5"/>
          <p:cNvGraphicFramePr/>
          <p:nvPr>
            <p:extLst>
              <p:ext uri="{D42A27DB-BD31-4B8C-83A1-F6EECF244321}">
                <p14:modId xmlns:p14="http://schemas.microsoft.com/office/powerpoint/2010/main" val="1215609730"/>
              </p:ext>
            </p:extLst>
          </p:nvPr>
        </p:nvGraphicFramePr>
        <p:xfrm>
          <a:off x="570016" y="1724891"/>
          <a:ext cx="7267698"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0272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Accounting for Regular Serial Bonds Year One (1 of 3)</a:t>
            </a:r>
            <a:endParaRPr lang="en-US" sz="3200" b="1" dirty="0"/>
          </a:p>
        </p:txBody>
      </p:sp>
      <p:sp>
        <p:nvSpPr>
          <p:cNvPr id="3" name="Rectangle 2"/>
          <p:cNvSpPr/>
          <p:nvPr/>
        </p:nvSpPr>
        <p:spPr>
          <a:xfrm>
            <a:off x="475013" y="1390209"/>
            <a:ext cx="7291449" cy="4179605"/>
          </a:xfrm>
          <a:prstGeom prst="rect">
            <a:avLst/>
          </a:prstGeom>
        </p:spPr>
        <p:txBody>
          <a:bodyPr wrap="square">
            <a:spAutoFit/>
          </a:bodyPr>
          <a:lstStyle/>
          <a:p>
            <a:r>
              <a:rPr lang="en-US" sz="1600" b="1" i="1" dirty="0" smtClean="0">
                <a:latin typeface="+mn-lt"/>
              </a:rPr>
              <a:t>                                                                                              Debits      Credits</a:t>
            </a:r>
            <a:endParaRPr lang="en-US" sz="1600" b="1" i="1" dirty="0">
              <a:latin typeface="+mn-lt"/>
            </a:endParaRPr>
          </a:p>
          <a:p>
            <a:r>
              <a:rPr lang="en-US" sz="1600" i="1" dirty="0">
                <a:latin typeface="+mn-lt"/>
              </a:rPr>
              <a:t>Serial Bond Debt Service Fund:</a:t>
            </a:r>
          </a:p>
          <a:p>
            <a:pPr>
              <a:tabLst>
                <a:tab pos="5940425" algn="dec"/>
              </a:tabLst>
            </a:pPr>
            <a:r>
              <a:rPr lang="en-US" sz="1600" dirty="0">
                <a:latin typeface="+mn-lt"/>
              </a:rPr>
              <a:t>1. Estimated Revenues . . . . . . . . . . . . . . . . . . . . . . . . . </a:t>
            </a:r>
            <a:r>
              <a:rPr lang="en-US" sz="1600" dirty="0" smtClean="0">
                <a:latin typeface="+mn-lt"/>
              </a:rPr>
              <a:t>.	30,000</a:t>
            </a:r>
            <a:endParaRPr lang="en-US" sz="1600" dirty="0">
              <a:latin typeface="+mn-lt"/>
            </a:endParaRPr>
          </a:p>
          <a:p>
            <a:pPr>
              <a:tabLst>
                <a:tab pos="5940425" algn="dec"/>
              </a:tabLst>
            </a:pPr>
            <a:r>
              <a:rPr lang="en-US" sz="1600" dirty="0" smtClean="0">
                <a:latin typeface="+mn-lt"/>
              </a:rPr>
              <a:t>    Estimated </a:t>
            </a:r>
            <a:r>
              <a:rPr lang="en-US" sz="1600" dirty="0">
                <a:latin typeface="+mn-lt"/>
              </a:rPr>
              <a:t>Other Financing Sources . . . . . . . . . . . . . </a:t>
            </a:r>
            <a:r>
              <a:rPr lang="en-US" sz="1600" dirty="0" smtClean="0">
                <a:latin typeface="+mn-lt"/>
              </a:rPr>
              <a:t>.	6,000</a:t>
            </a:r>
            <a:endParaRPr lang="en-US" sz="1600" dirty="0">
              <a:latin typeface="+mn-lt"/>
            </a:endParaRPr>
          </a:p>
          <a:p>
            <a:pPr>
              <a:tabLst>
                <a:tab pos="6972300" algn="dec"/>
              </a:tabLst>
            </a:pPr>
            <a:r>
              <a:rPr lang="en-US" sz="1600" dirty="0" smtClean="0">
                <a:latin typeface="+mn-lt"/>
              </a:rPr>
              <a:t>         Appropriations </a:t>
            </a:r>
            <a:r>
              <a:rPr lang="en-US" sz="1600" dirty="0">
                <a:latin typeface="+mn-lt"/>
              </a:rPr>
              <a:t>. . . . . . . . . . . . . . . . . . . . . . . . . . . . 	</a:t>
            </a:r>
            <a:r>
              <a:rPr lang="en-US" sz="1600" dirty="0" smtClean="0">
                <a:latin typeface="+mn-lt"/>
              </a:rPr>
              <a:t>36,000</a:t>
            </a:r>
          </a:p>
          <a:p>
            <a:endParaRPr lang="en-US" sz="1600" dirty="0">
              <a:latin typeface="+mn-lt"/>
            </a:endParaRPr>
          </a:p>
          <a:p>
            <a:r>
              <a:rPr lang="en-US" sz="1600" i="1" dirty="0">
                <a:latin typeface="+mn-lt"/>
              </a:rPr>
              <a:t>Serial Bond Debt Service Fund:</a:t>
            </a:r>
          </a:p>
          <a:p>
            <a:pPr>
              <a:tabLst>
                <a:tab pos="5940425" algn="dec"/>
              </a:tabLst>
            </a:pPr>
            <a:r>
              <a:rPr lang="en-US" sz="1600" dirty="0">
                <a:latin typeface="+mn-lt"/>
              </a:rPr>
              <a:t>2a. Cash . . . . . . . . . . . . . . . . . . . . . . . . . . . . . . . . . . . . </a:t>
            </a:r>
            <a:r>
              <a:rPr lang="en-US" sz="1600" dirty="0" smtClean="0">
                <a:latin typeface="+mn-lt"/>
              </a:rPr>
              <a:t>.	31,200</a:t>
            </a:r>
            <a:endParaRPr lang="en-US" sz="1600" dirty="0">
              <a:latin typeface="+mn-lt"/>
            </a:endParaRPr>
          </a:p>
          <a:p>
            <a:pPr>
              <a:tabLst>
                <a:tab pos="6972300" algn="dec"/>
              </a:tabLst>
            </a:pPr>
            <a:r>
              <a:rPr lang="en-US" sz="1600" dirty="0" smtClean="0">
                <a:latin typeface="+mn-lt"/>
              </a:rPr>
              <a:t>         Revenues </a:t>
            </a:r>
            <a:r>
              <a:rPr lang="en-US" sz="1600" dirty="0">
                <a:latin typeface="+mn-lt"/>
              </a:rPr>
              <a:t>. . . . . . . . . . . . . . . . . . . . . . . . . . . . . . . </a:t>
            </a:r>
            <a:r>
              <a:rPr lang="en-US" sz="1600" dirty="0" smtClean="0">
                <a:latin typeface="+mn-lt"/>
              </a:rPr>
              <a:t>.	31,200</a:t>
            </a:r>
          </a:p>
          <a:p>
            <a:endParaRPr lang="en-US" sz="1600" dirty="0">
              <a:latin typeface="+mn-lt"/>
            </a:endParaRPr>
          </a:p>
          <a:p>
            <a:r>
              <a:rPr lang="en-US" sz="1600" i="1" dirty="0">
                <a:latin typeface="+mn-lt"/>
              </a:rPr>
              <a:t>Governmental Activities:</a:t>
            </a:r>
          </a:p>
          <a:p>
            <a:pPr>
              <a:tabLst>
                <a:tab pos="5940425" algn="dec"/>
              </a:tabLst>
            </a:pPr>
            <a:r>
              <a:rPr lang="en-US" sz="1600" dirty="0">
                <a:latin typeface="+mn-lt"/>
              </a:rPr>
              <a:t>2b. Cash . . . . . . . . . . . . . . . . . . . . . . . . . . . . . . . . . . . . </a:t>
            </a:r>
            <a:r>
              <a:rPr lang="en-US" sz="1600" dirty="0" smtClean="0">
                <a:latin typeface="+mn-lt"/>
              </a:rPr>
              <a:t>.	31,200</a:t>
            </a:r>
            <a:endParaRPr lang="en-US" sz="1600" dirty="0">
              <a:latin typeface="+mn-lt"/>
            </a:endParaRPr>
          </a:p>
          <a:p>
            <a:r>
              <a:rPr lang="en-US" sz="1600" dirty="0" smtClean="0">
                <a:latin typeface="+mn-lt"/>
              </a:rPr>
              <a:t>         General </a:t>
            </a:r>
            <a:r>
              <a:rPr lang="en-US" sz="1600" dirty="0">
                <a:latin typeface="+mn-lt"/>
              </a:rPr>
              <a:t>Revenues—Sales Taxes—</a:t>
            </a:r>
          </a:p>
          <a:p>
            <a:pPr>
              <a:tabLst>
                <a:tab pos="6972300" algn="dec"/>
              </a:tabLst>
            </a:pPr>
            <a:r>
              <a:rPr lang="en-US" sz="1600" dirty="0" smtClean="0">
                <a:latin typeface="+mn-lt"/>
              </a:rPr>
              <a:t>           Restricted </a:t>
            </a:r>
            <a:r>
              <a:rPr lang="en-US" sz="1600" dirty="0">
                <a:latin typeface="+mn-lt"/>
              </a:rPr>
              <a:t>for Debt Service . . . . . . . . . . . . . . . . </a:t>
            </a:r>
            <a:r>
              <a:rPr lang="en-US" sz="1600" dirty="0" smtClean="0">
                <a:latin typeface="+mn-lt"/>
              </a:rPr>
              <a:t>.	31,200</a:t>
            </a:r>
            <a:endParaRPr lang="en-US" sz="1600" dirty="0">
              <a:latin typeface="+mn-lt"/>
            </a:endParaRPr>
          </a:p>
        </p:txBody>
      </p:sp>
    </p:spTree>
    <p:extLst>
      <p:ext uri="{BB962C8B-B14F-4D97-AF65-F5344CB8AC3E}">
        <p14:creationId xmlns:p14="http://schemas.microsoft.com/office/powerpoint/2010/main" val="19230799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Accounting for Regular Serial Bonds Year One (2 of 3)</a:t>
            </a:r>
            <a:endParaRPr lang="en-US" sz="3200" b="1" dirty="0"/>
          </a:p>
        </p:txBody>
      </p:sp>
      <p:sp>
        <p:nvSpPr>
          <p:cNvPr id="3" name="Rectangle 2"/>
          <p:cNvSpPr/>
          <p:nvPr/>
        </p:nvSpPr>
        <p:spPr>
          <a:xfrm>
            <a:off x="475488" y="1389888"/>
            <a:ext cx="7312231" cy="3884140"/>
          </a:xfrm>
          <a:prstGeom prst="rect">
            <a:avLst/>
          </a:prstGeom>
        </p:spPr>
        <p:txBody>
          <a:bodyPr wrap="square">
            <a:spAutoFit/>
          </a:bodyPr>
          <a:lstStyle/>
          <a:p>
            <a:r>
              <a:rPr lang="en-US" sz="1600" b="1" i="1" dirty="0" smtClean="0">
                <a:latin typeface="+mn-lt"/>
              </a:rPr>
              <a:t>                                                                                              Debits      Credits</a:t>
            </a:r>
            <a:endParaRPr lang="en-US" sz="1600" b="1" i="1" dirty="0">
              <a:latin typeface="+mn-lt"/>
            </a:endParaRPr>
          </a:p>
          <a:p>
            <a:r>
              <a:rPr lang="en-US" sz="1600" i="1" dirty="0">
                <a:latin typeface="+mn-lt"/>
              </a:rPr>
              <a:t>Serial Bond Debt Service Fund:</a:t>
            </a:r>
          </a:p>
          <a:p>
            <a:pPr>
              <a:tabLst>
                <a:tab pos="5940425" algn="dec"/>
              </a:tabLst>
            </a:pPr>
            <a:r>
              <a:rPr lang="en-US" sz="1600" dirty="0">
                <a:latin typeface="+mn-lt"/>
              </a:rPr>
              <a:t>3. Cash . . . . . . . . . . . . . . . . . . . . . . . . . . . . . . . . . . . . . </a:t>
            </a:r>
            <a:r>
              <a:rPr lang="en-US" sz="1600" dirty="0" smtClean="0">
                <a:latin typeface="+mn-lt"/>
              </a:rPr>
              <a:t>.	6,000</a:t>
            </a:r>
            <a:endParaRPr lang="en-US" sz="1600" dirty="0">
              <a:latin typeface="+mn-lt"/>
            </a:endParaRPr>
          </a:p>
          <a:p>
            <a:pPr>
              <a:tabLst>
                <a:tab pos="6972300" algn="dec"/>
              </a:tabLst>
            </a:pPr>
            <a:r>
              <a:rPr lang="en-US" sz="1600" dirty="0" smtClean="0">
                <a:latin typeface="+mn-lt"/>
              </a:rPr>
              <a:t>         Other </a:t>
            </a:r>
            <a:r>
              <a:rPr lang="en-US" sz="1600" dirty="0">
                <a:latin typeface="+mn-lt"/>
              </a:rPr>
              <a:t>Financing Sources—Interfund Transfers </a:t>
            </a:r>
            <a:r>
              <a:rPr lang="en-US" sz="1600" dirty="0" smtClean="0">
                <a:latin typeface="+mn-lt"/>
              </a:rPr>
              <a:t>In	6,000</a:t>
            </a:r>
          </a:p>
          <a:p>
            <a:r>
              <a:rPr lang="en-US" sz="1600" i="1" dirty="0">
                <a:latin typeface="+mn-lt"/>
              </a:rPr>
              <a:t>Serial Bond Debt Service Fund:</a:t>
            </a:r>
          </a:p>
          <a:p>
            <a:pPr>
              <a:tabLst>
                <a:tab pos="5940425" algn="dec"/>
              </a:tabLst>
            </a:pPr>
            <a:r>
              <a:rPr lang="en-US" sz="1600" dirty="0">
                <a:latin typeface="+mn-lt"/>
              </a:rPr>
              <a:t>4a. Expenditures—Bond Interest . . . . . . . . . . . . . . . . . </a:t>
            </a:r>
            <a:r>
              <a:rPr lang="en-US" sz="1600" dirty="0" smtClean="0">
                <a:latin typeface="+mn-lt"/>
              </a:rPr>
              <a:t>.	36,000</a:t>
            </a:r>
            <a:endParaRPr lang="en-US" sz="1600" dirty="0">
              <a:latin typeface="+mn-lt"/>
            </a:endParaRPr>
          </a:p>
          <a:p>
            <a:pPr>
              <a:tabLst>
                <a:tab pos="6972300" algn="dec"/>
              </a:tabLst>
            </a:pPr>
            <a:r>
              <a:rPr lang="en-US" sz="1600" dirty="0" smtClean="0">
                <a:latin typeface="+mn-lt"/>
              </a:rPr>
              <a:t>         Cash </a:t>
            </a:r>
            <a:r>
              <a:rPr lang="en-US" sz="1600" dirty="0">
                <a:latin typeface="+mn-lt"/>
              </a:rPr>
              <a:t>. . . . . . . . . . . . . . . . . . . . . . . . . . . . . . . . . . </a:t>
            </a:r>
            <a:r>
              <a:rPr lang="en-US" sz="1600" dirty="0" smtClean="0">
                <a:latin typeface="+mn-lt"/>
              </a:rPr>
              <a:t>.	36,000</a:t>
            </a:r>
            <a:endParaRPr lang="en-US" sz="1600" dirty="0">
              <a:latin typeface="+mn-lt"/>
            </a:endParaRPr>
          </a:p>
          <a:p>
            <a:r>
              <a:rPr lang="en-US" sz="1600" i="1" dirty="0">
                <a:latin typeface="+mn-lt"/>
              </a:rPr>
              <a:t>Governmental Activities:</a:t>
            </a:r>
          </a:p>
          <a:p>
            <a:pPr>
              <a:tabLst>
                <a:tab pos="5940425" algn="dec"/>
              </a:tabLst>
            </a:pPr>
            <a:r>
              <a:rPr lang="en-US" sz="1600" dirty="0">
                <a:latin typeface="+mn-lt"/>
              </a:rPr>
              <a:t>4b. Expenses—Interest on Long-term Debt . . . . . . . . . </a:t>
            </a:r>
            <a:r>
              <a:rPr lang="en-US" sz="1600" dirty="0" smtClean="0">
                <a:latin typeface="+mn-lt"/>
              </a:rPr>
              <a:t>.	36,000</a:t>
            </a:r>
            <a:endParaRPr lang="en-US" sz="1600" dirty="0">
              <a:latin typeface="+mn-lt"/>
            </a:endParaRPr>
          </a:p>
          <a:p>
            <a:pPr>
              <a:tabLst>
                <a:tab pos="6972300" algn="dec"/>
              </a:tabLst>
            </a:pPr>
            <a:r>
              <a:rPr lang="en-US" sz="1600" dirty="0" smtClean="0">
                <a:latin typeface="+mn-lt"/>
              </a:rPr>
              <a:t>          Cash </a:t>
            </a:r>
            <a:r>
              <a:rPr lang="en-US" sz="1600" dirty="0">
                <a:latin typeface="+mn-lt"/>
              </a:rPr>
              <a:t>. . . . . . . . . . . . . . . . . . . . . . . . . . . . . . . . . . </a:t>
            </a:r>
            <a:r>
              <a:rPr lang="en-US" sz="1600" dirty="0" smtClean="0">
                <a:latin typeface="+mn-lt"/>
              </a:rPr>
              <a:t>.	36,000</a:t>
            </a:r>
          </a:p>
          <a:p>
            <a:r>
              <a:rPr lang="en-US" sz="1600" i="1" dirty="0">
                <a:latin typeface="+mn-lt"/>
              </a:rPr>
              <a:t>Governmental Activities:</a:t>
            </a:r>
          </a:p>
          <a:p>
            <a:pPr>
              <a:tabLst>
                <a:tab pos="5940425" algn="dec"/>
              </a:tabLst>
            </a:pPr>
            <a:r>
              <a:rPr lang="en-US" sz="1600" dirty="0">
                <a:latin typeface="+mn-lt"/>
              </a:rPr>
              <a:t>5. Expenses—Interest on Long-term Debt . . . . . . . . . . </a:t>
            </a:r>
            <a:r>
              <a:rPr lang="en-US" sz="1600" dirty="0" smtClean="0">
                <a:latin typeface="+mn-lt"/>
              </a:rPr>
              <a:t>.	3,000</a:t>
            </a:r>
            <a:endParaRPr lang="en-US" sz="1600" dirty="0">
              <a:latin typeface="+mn-lt"/>
            </a:endParaRPr>
          </a:p>
          <a:p>
            <a:pPr>
              <a:tabLst>
                <a:tab pos="6972300" algn="dec"/>
              </a:tabLst>
            </a:pPr>
            <a:r>
              <a:rPr lang="en-US" sz="1600" dirty="0" smtClean="0">
                <a:latin typeface="+mn-lt"/>
              </a:rPr>
              <a:t>          Interest </a:t>
            </a:r>
            <a:r>
              <a:rPr lang="en-US" sz="1600" dirty="0">
                <a:latin typeface="+mn-lt"/>
              </a:rPr>
              <a:t>Payable . . . . . . . . . . . . . . . . . . . . . . . . . </a:t>
            </a:r>
            <a:r>
              <a:rPr lang="en-US" sz="1600" dirty="0" smtClean="0">
                <a:latin typeface="+mn-lt"/>
              </a:rPr>
              <a:t>.	3,000</a:t>
            </a:r>
            <a:endParaRPr lang="en-US" sz="1600" dirty="0">
              <a:latin typeface="+mn-lt"/>
            </a:endParaRPr>
          </a:p>
        </p:txBody>
      </p:sp>
    </p:spTree>
    <p:extLst>
      <p:ext uri="{BB962C8B-B14F-4D97-AF65-F5344CB8AC3E}">
        <p14:creationId xmlns:p14="http://schemas.microsoft.com/office/powerpoint/2010/main" val="37076773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Accounting for Regular Serial Bonds Year One (3 of 3)</a:t>
            </a:r>
            <a:endParaRPr lang="en-US" sz="3200" b="1" dirty="0"/>
          </a:p>
        </p:txBody>
      </p:sp>
      <p:sp>
        <p:nvSpPr>
          <p:cNvPr id="3" name="Rectangle 2"/>
          <p:cNvSpPr/>
          <p:nvPr/>
        </p:nvSpPr>
        <p:spPr>
          <a:xfrm>
            <a:off x="475488" y="1389888"/>
            <a:ext cx="7535043" cy="2997744"/>
          </a:xfrm>
          <a:prstGeom prst="rect">
            <a:avLst/>
          </a:prstGeom>
        </p:spPr>
        <p:txBody>
          <a:bodyPr wrap="square">
            <a:spAutoFit/>
          </a:bodyPr>
          <a:lstStyle/>
          <a:p>
            <a:r>
              <a:rPr lang="en-US" sz="1600" b="1" i="1" dirty="0" smtClean="0">
                <a:solidFill>
                  <a:srgbClr val="000000"/>
                </a:solidFill>
                <a:latin typeface="Arial"/>
              </a:rPr>
              <a:t>                                                                                              Debits      </a:t>
            </a:r>
            <a:r>
              <a:rPr lang="en-US" sz="1600" b="1" i="1" dirty="0">
                <a:solidFill>
                  <a:srgbClr val="000000"/>
                </a:solidFill>
                <a:latin typeface="Arial"/>
              </a:rPr>
              <a:t>Credits</a:t>
            </a:r>
            <a:endParaRPr lang="en-US" sz="1600" i="1" dirty="0" smtClean="0">
              <a:latin typeface="+mn-lt"/>
            </a:endParaRPr>
          </a:p>
          <a:p>
            <a:r>
              <a:rPr lang="en-US" sz="1600" i="1" dirty="0" smtClean="0">
                <a:latin typeface="+mn-lt"/>
              </a:rPr>
              <a:t>Serial </a:t>
            </a:r>
            <a:r>
              <a:rPr lang="en-US" sz="1600" i="1" dirty="0">
                <a:latin typeface="+mn-lt"/>
              </a:rPr>
              <a:t>Bond Debt Service Fund:</a:t>
            </a:r>
          </a:p>
          <a:p>
            <a:pPr>
              <a:tabLst>
                <a:tab pos="5940425" algn="dec"/>
              </a:tabLst>
            </a:pPr>
            <a:r>
              <a:rPr lang="en-US" sz="1600" dirty="0">
                <a:latin typeface="+mn-lt"/>
              </a:rPr>
              <a:t>6a. Appropriations . . . . . . . . . . . . . . . . . . . . . . . . . . . . </a:t>
            </a:r>
            <a:r>
              <a:rPr lang="en-US" sz="1600" dirty="0" smtClean="0">
                <a:latin typeface="+mn-lt"/>
              </a:rPr>
              <a:t>.	36,000</a:t>
            </a:r>
            <a:endParaRPr lang="en-US" sz="1600" dirty="0">
              <a:latin typeface="+mn-lt"/>
            </a:endParaRPr>
          </a:p>
          <a:p>
            <a:pPr>
              <a:tabLst>
                <a:tab pos="6972300" algn="dec"/>
              </a:tabLst>
            </a:pPr>
            <a:r>
              <a:rPr lang="en-US" sz="1600" dirty="0" smtClean="0">
                <a:latin typeface="+mn-lt"/>
              </a:rPr>
              <a:t>           Estimated </a:t>
            </a:r>
            <a:r>
              <a:rPr lang="en-US" sz="1600" dirty="0">
                <a:latin typeface="+mn-lt"/>
              </a:rPr>
              <a:t>Revenues . . . . . . . . . . . . . . . . . . . . . </a:t>
            </a:r>
            <a:r>
              <a:rPr lang="en-US" sz="1600" dirty="0" smtClean="0">
                <a:latin typeface="+mn-lt"/>
              </a:rPr>
              <a:t>.	30,000</a:t>
            </a:r>
            <a:endParaRPr lang="en-US" sz="1600" dirty="0">
              <a:latin typeface="+mn-lt"/>
            </a:endParaRPr>
          </a:p>
          <a:p>
            <a:pPr>
              <a:tabLst>
                <a:tab pos="6972300" algn="dec"/>
              </a:tabLst>
            </a:pPr>
            <a:r>
              <a:rPr lang="en-US" sz="1600" dirty="0" smtClean="0">
                <a:latin typeface="+mn-lt"/>
              </a:rPr>
              <a:t>           Estimated </a:t>
            </a:r>
            <a:r>
              <a:rPr lang="en-US" sz="1600" dirty="0">
                <a:latin typeface="+mn-lt"/>
              </a:rPr>
              <a:t>Other Financing Sources . . . . . . . . . </a:t>
            </a:r>
            <a:r>
              <a:rPr lang="en-US" sz="1600" dirty="0" smtClean="0">
                <a:latin typeface="+mn-lt"/>
              </a:rPr>
              <a:t>.	6,000</a:t>
            </a:r>
          </a:p>
          <a:p>
            <a:endParaRPr lang="en-US" sz="1600" dirty="0">
              <a:latin typeface="+mn-lt"/>
            </a:endParaRPr>
          </a:p>
          <a:p>
            <a:pPr>
              <a:tabLst>
                <a:tab pos="5940425" algn="dec"/>
              </a:tabLst>
            </a:pPr>
            <a:r>
              <a:rPr lang="en-US" sz="1600" dirty="0">
                <a:latin typeface="+mn-lt"/>
              </a:rPr>
              <a:t>6b. Revenues . . . . . . . . . . . . . . . . . . . . . . . . . . . . . . . </a:t>
            </a:r>
            <a:r>
              <a:rPr lang="en-US" sz="1600" dirty="0" smtClean="0">
                <a:latin typeface="+mn-lt"/>
              </a:rPr>
              <a:t>.	31,200</a:t>
            </a:r>
            <a:endParaRPr lang="en-US" sz="1600" dirty="0">
              <a:latin typeface="+mn-lt"/>
            </a:endParaRPr>
          </a:p>
          <a:p>
            <a:pPr>
              <a:tabLst>
                <a:tab pos="5940425" algn="dec"/>
              </a:tabLst>
            </a:pPr>
            <a:r>
              <a:rPr lang="en-US" sz="1600" dirty="0" smtClean="0">
                <a:latin typeface="+mn-lt"/>
              </a:rPr>
              <a:t>      Other </a:t>
            </a:r>
            <a:r>
              <a:rPr lang="en-US" sz="1600" dirty="0">
                <a:latin typeface="+mn-lt"/>
              </a:rPr>
              <a:t>Financing Sources—Interfund Transfers In . </a:t>
            </a:r>
            <a:r>
              <a:rPr lang="en-US" sz="1600" dirty="0" smtClean="0">
                <a:latin typeface="+mn-lt"/>
              </a:rPr>
              <a:t>.	6,000</a:t>
            </a:r>
            <a:endParaRPr lang="en-US" sz="1600" dirty="0">
              <a:latin typeface="+mn-lt"/>
            </a:endParaRPr>
          </a:p>
          <a:p>
            <a:pPr>
              <a:tabLst>
                <a:tab pos="6972300" algn="dec"/>
              </a:tabLst>
            </a:pPr>
            <a:r>
              <a:rPr lang="en-US" sz="1600" dirty="0" smtClean="0">
                <a:latin typeface="+mn-lt"/>
              </a:rPr>
              <a:t>           Expenditures—Bond </a:t>
            </a:r>
            <a:r>
              <a:rPr lang="en-US" sz="1600" dirty="0">
                <a:latin typeface="+mn-lt"/>
              </a:rPr>
              <a:t>Interest . . . . . . . . . . . . . . </a:t>
            </a:r>
            <a:r>
              <a:rPr lang="en-US" sz="1600" dirty="0" smtClean="0">
                <a:latin typeface="+mn-lt"/>
              </a:rPr>
              <a:t>.	36,000</a:t>
            </a:r>
            <a:endParaRPr lang="en-US" sz="1600" dirty="0">
              <a:latin typeface="+mn-lt"/>
            </a:endParaRPr>
          </a:p>
          <a:p>
            <a:pPr>
              <a:tabLst>
                <a:tab pos="6972300" algn="dec"/>
              </a:tabLst>
            </a:pPr>
            <a:r>
              <a:rPr lang="en-US" sz="1600" dirty="0" smtClean="0">
                <a:latin typeface="+mn-lt"/>
              </a:rPr>
              <a:t>           Fund </a:t>
            </a:r>
            <a:r>
              <a:rPr lang="en-US" sz="1600" dirty="0">
                <a:latin typeface="+mn-lt"/>
              </a:rPr>
              <a:t>Balance—Restricted—Debt Service . . . . </a:t>
            </a:r>
            <a:r>
              <a:rPr lang="en-US" sz="1600" dirty="0" smtClean="0">
                <a:latin typeface="+mn-lt"/>
              </a:rPr>
              <a:t>.	1,200</a:t>
            </a:r>
            <a:endParaRPr lang="en-US" sz="1600" dirty="0">
              <a:latin typeface="+mn-lt"/>
            </a:endParaRPr>
          </a:p>
        </p:txBody>
      </p:sp>
    </p:spTree>
    <p:extLst>
      <p:ext uri="{BB962C8B-B14F-4D97-AF65-F5344CB8AC3E}">
        <p14:creationId xmlns:p14="http://schemas.microsoft.com/office/powerpoint/2010/main" val="9136578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Accounting for Regular Serial Bonds Year Two (1 of 4)</a:t>
            </a:r>
            <a:endParaRPr lang="en-US" sz="3200" b="1" dirty="0"/>
          </a:p>
        </p:txBody>
      </p:sp>
      <p:sp>
        <p:nvSpPr>
          <p:cNvPr id="3" name="Rectangle 2"/>
          <p:cNvSpPr/>
          <p:nvPr/>
        </p:nvSpPr>
        <p:spPr>
          <a:xfrm>
            <a:off x="475488" y="1389888"/>
            <a:ext cx="7350826" cy="3884140"/>
          </a:xfrm>
          <a:prstGeom prst="rect">
            <a:avLst/>
          </a:prstGeom>
        </p:spPr>
        <p:txBody>
          <a:bodyPr wrap="square">
            <a:spAutoFit/>
          </a:bodyPr>
          <a:lstStyle/>
          <a:p>
            <a:r>
              <a:rPr lang="en-US" sz="1600" b="1" i="1" dirty="0" smtClean="0">
                <a:latin typeface="+mn-lt"/>
              </a:rPr>
              <a:t>                                                                                              Debits      </a:t>
            </a:r>
            <a:r>
              <a:rPr lang="en-US" sz="1600" b="1" i="1" dirty="0">
                <a:latin typeface="+mn-lt"/>
              </a:rPr>
              <a:t>Credits</a:t>
            </a:r>
          </a:p>
          <a:p>
            <a:r>
              <a:rPr lang="en-US" sz="1600" i="1" dirty="0">
                <a:latin typeface="+mn-lt"/>
              </a:rPr>
              <a:t>Serial Bond Debt Service Fund:</a:t>
            </a:r>
          </a:p>
          <a:p>
            <a:pPr>
              <a:tabLst>
                <a:tab pos="5940425" algn="dec"/>
              </a:tabLst>
            </a:pPr>
            <a:r>
              <a:rPr lang="en-US" sz="1600" dirty="0">
                <a:latin typeface="+mn-lt"/>
              </a:rPr>
              <a:t>7. Estimated Revenues . . . . . . . . . . . . . . . . . . . . . . . . </a:t>
            </a:r>
            <a:r>
              <a:rPr lang="en-US" sz="1600" dirty="0" smtClean="0">
                <a:latin typeface="+mn-lt"/>
              </a:rPr>
              <a:t>. .	135,000</a:t>
            </a:r>
            <a:endParaRPr lang="en-US" sz="1600" dirty="0">
              <a:latin typeface="+mn-lt"/>
            </a:endParaRPr>
          </a:p>
          <a:p>
            <a:pPr>
              <a:tabLst>
                <a:tab pos="6972300" algn="dec"/>
              </a:tabLst>
            </a:pPr>
            <a:r>
              <a:rPr lang="en-US" sz="1600" dirty="0" smtClean="0">
                <a:latin typeface="+mn-lt"/>
              </a:rPr>
              <a:t>         Appropriations </a:t>
            </a:r>
            <a:r>
              <a:rPr lang="en-US" sz="1600" dirty="0">
                <a:latin typeface="+mn-lt"/>
              </a:rPr>
              <a:t>. . . . . . . . . . . . . . . . . . . . . . . . . . . </a:t>
            </a:r>
            <a:r>
              <a:rPr lang="en-US" sz="1600" dirty="0" smtClean="0">
                <a:latin typeface="+mn-lt"/>
              </a:rPr>
              <a:t>.	130,200</a:t>
            </a:r>
            <a:endParaRPr lang="en-US" sz="1600" dirty="0">
              <a:latin typeface="+mn-lt"/>
            </a:endParaRPr>
          </a:p>
          <a:p>
            <a:pPr>
              <a:tabLst>
                <a:tab pos="6972300" algn="dec"/>
              </a:tabLst>
            </a:pPr>
            <a:r>
              <a:rPr lang="en-US" sz="1600" dirty="0" smtClean="0">
                <a:latin typeface="+mn-lt"/>
              </a:rPr>
              <a:t>         Budgetary </a:t>
            </a:r>
            <a:r>
              <a:rPr lang="en-US" sz="1600" dirty="0">
                <a:latin typeface="+mn-lt"/>
              </a:rPr>
              <a:t>Fund Balance . . . . . . . . . . . . . . . . . . . </a:t>
            </a:r>
            <a:r>
              <a:rPr lang="en-US" sz="1600" dirty="0" smtClean="0">
                <a:latin typeface="+mn-lt"/>
              </a:rPr>
              <a:t>.	4,800</a:t>
            </a:r>
          </a:p>
          <a:p>
            <a:endParaRPr lang="en-US" sz="1600" dirty="0" smtClean="0">
              <a:latin typeface="+mn-lt"/>
            </a:endParaRPr>
          </a:p>
          <a:p>
            <a:r>
              <a:rPr lang="en-US" sz="1600" i="1" dirty="0">
                <a:latin typeface="+mn-lt"/>
              </a:rPr>
              <a:t>Serial Bond Debt Service Fund:</a:t>
            </a:r>
          </a:p>
          <a:p>
            <a:pPr>
              <a:tabLst>
                <a:tab pos="5940425" algn="dec"/>
              </a:tabLst>
            </a:pPr>
            <a:r>
              <a:rPr lang="en-US" sz="1600" dirty="0">
                <a:latin typeface="+mn-lt"/>
              </a:rPr>
              <a:t>8a. Cash . . . . . . . . . . . . . . . . . . . . . . . . . . . . . . . . . . . . </a:t>
            </a:r>
            <a:r>
              <a:rPr lang="en-US" sz="1600" dirty="0" smtClean="0">
                <a:latin typeface="+mn-lt"/>
              </a:rPr>
              <a:t>.	134,100</a:t>
            </a:r>
            <a:endParaRPr lang="en-US" sz="1600" dirty="0">
              <a:latin typeface="+mn-lt"/>
            </a:endParaRPr>
          </a:p>
          <a:p>
            <a:pPr>
              <a:tabLst>
                <a:tab pos="6972300" algn="dec"/>
              </a:tabLst>
            </a:pPr>
            <a:r>
              <a:rPr lang="en-US" sz="1600" dirty="0" smtClean="0">
                <a:latin typeface="+mn-lt"/>
              </a:rPr>
              <a:t>         Revenues  . </a:t>
            </a:r>
            <a:r>
              <a:rPr lang="en-US" sz="1600" dirty="0">
                <a:latin typeface="+mn-lt"/>
              </a:rPr>
              <a:t>. . . . . . . . . . . . . . . . . . . . . . . . . . . . . </a:t>
            </a:r>
            <a:r>
              <a:rPr lang="en-US" sz="1600" dirty="0" smtClean="0">
                <a:latin typeface="+mn-lt"/>
              </a:rPr>
              <a:t>.	134,100</a:t>
            </a:r>
            <a:endParaRPr lang="en-US" sz="1600" dirty="0">
              <a:latin typeface="+mn-lt"/>
            </a:endParaRPr>
          </a:p>
          <a:p>
            <a:r>
              <a:rPr lang="en-US" sz="1600" i="1" dirty="0">
                <a:latin typeface="+mn-lt"/>
              </a:rPr>
              <a:t>Governmental Activities:</a:t>
            </a:r>
          </a:p>
          <a:p>
            <a:pPr>
              <a:tabLst>
                <a:tab pos="5940425" algn="dec"/>
              </a:tabLst>
            </a:pPr>
            <a:r>
              <a:rPr lang="en-US" sz="1600" dirty="0">
                <a:latin typeface="+mn-lt"/>
              </a:rPr>
              <a:t>8b. Cash . . . . . . . . . . . . . . . . . . . . . . . . . . . . . . . . . . . . </a:t>
            </a:r>
            <a:r>
              <a:rPr lang="en-US" sz="1600" dirty="0" smtClean="0">
                <a:latin typeface="+mn-lt"/>
              </a:rPr>
              <a:t>.	134,100</a:t>
            </a:r>
            <a:endParaRPr lang="en-US" sz="1600" dirty="0">
              <a:latin typeface="+mn-lt"/>
            </a:endParaRPr>
          </a:p>
          <a:p>
            <a:r>
              <a:rPr lang="en-US" sz="1600" dirty="0" smtClean="0">
                <a:latin typeface="+mn-lt"/>
              </a:rPr>
              <a:t>         General </a:t>
            </a:r>
            <a:r>
              <a:rPr lang="en-US" sz="1600" dirty="0">
                <a:latin typeface="+mn-lt"/>
              </a:rPr>
              <a:t>Revenues—Sales Taxes</a:t>
            </a:r>
            <a:r>
              <a:rPr lang="en-US" sz="1600" dirty="0" smtClean="0">
                <a:latin typeface="+mn-lt"/>
              </a:rPr>
              <a:t>—</a:t>
            </a:r>
          </a:p>
          <a:p>
            <a:pPr>
              <a:tabLst>
                <a:tab pos="6972300" algn="dec"/>
              </a:tabLst>
            </a:pPr>
            <a:r>
              <a:rPr lang="en-US" sz="1600" dirty="0">
                <a:latin typeface="+mn-lt"/>
              </a:rPr>
              <a:t> </a:t>
            </a:r>
            <a:r>
              <a:rPr lang="en-US" sz="1600" dirty="0" smtClean="0">
                <a:latin typeface="+mn-lt"/>
              </a:rPr>
              <a:t>         Restricted </a:t>
            </a:r>
            <a:r>
              <a:rPr lang="en-US" sz="1600" dirty="0">
                <a:latin typeface="+mn-lt"/>
              </a:rPr>
              <a:t>for Debt Service </a:t>
            </a:r>
            <a:r>
              <a:rPr lang="en-US" sz="1600" dirty="0" smtClean="0">
                <a:latin typeface="+mn-lt"/>
              </a:rPr>
              <a:t> . . . </a:t>
            </a:r>
            <a:r>
              <a:rPr lang="en-US" sz="1600" dirty="0"/>
              <a:t>. . . . . . . . . . . . . . </a:t>
            </a:r>
            <a:r>
              <a:rPr lang="en-US" sz="1600" dirty="0" smtClean="0"/>
              <a:t>.</a:t>
            </a:r>
            <a:r>
              <a:rPr lang="en-US" sz="1600" dirty="0" smtClean="0">
                <a:latin typeface="+mn-lt"/>
              </a:rPr>
              <a:t> .	134,100</a:t>
            </a:r>
          </a:p>
        </p:txBody>
      </p:sp>
    </p:spTree>
    <p:extLst>
      <p:ext uri="{BB962C8B-B14F-4D97-AF65-F5344CB8AC3E}">
        <p14:creationId xmlns:p14="http://schemas.microsoft.com/office/powerpoint/2010/main" val="21859259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Accounting for Regular Serial Bonds Year Two (2 of 4)</a:t>
            </a:r>
            <a:endParaRPr lang="en-US" sz="3200" b="1" dirty="0"/>
          </a:p>
        </p:txBody>
      </p:sp>
      <p:sp>
        <p:nvSpPr>
          <p:cNvPr id="3" name="Rectangle 2"/>
          <p:cNvSpPr/>
          <p:nvPr/>
        </p:nvSpPr>
        <p:spPr>
          <a:xfrm>
            <a:off x="475488" y="1389888"/>
            <a:ext cx="7416800" cy="2997743"/>
          </a:xfrm>
          <a:prstGeom prst="rect">
            <a:avLst/>
          </a:prstGeom>
        </p:spPr>
        <p:txBody>
          <a:bodyPr wrap="square">
            <a:spAutoFit/>
          </a:bodyPr>
          <a:lstStyle/>
          <a:p>
            <a:r>
              <a:rPr lang="en-US" sz="1600" b="1" i="1" dirty="0" smtClean="0">
                <a:latin typeface="+mn-lt"/>
              </a:rPr>
              <a:t>                                                                                              Debits      Credits</a:t>
            </a:r>
          </a:p>
          <a:p>
            <a:r>
              <a:rPr lang="en-US" sz="1600" i="1" dirty="0">
                <a:latin typeface="+mn-lt"/>
              </a:rPr>
              <a:t>Serial Bond Debt Service Fund:</a:t>
            </a:r>
          </a:p>
          <a:p>
            <a:pPr>
              <a:tabLst>
                <a:tab pos="5940425" algn="dec"/>
              </a:tabLst>
            </a:pPr>
            <a:r>
              <a:rPr lang="en-US" sz="1600" dirty="0">
                <a:latin typeface="+mn-lt"/>
              </a:rPr>
              <a:t>9a. Expenditures—Bond Principal . . . . . . . . . . . . . . . . </a:t>
            </a:r>
            <a:r>
              <a:rPr lang="en-US" sz="1600" dirty="0" smtClean="0">
                <a:latin typeface="+mn-lt"/>
              </a:rPr>
              <a:t>.	60,000</a:t>
            </a:r>
            <a:endParaRPr lang="en-US" sz="1600" dirty="0">
              <a:latin typeface="+mn-lt"/>
            </a:endParaRPr>
          </a:p>
          <a:p>
            <a:pPr>
              <a:tabLst>
                <a:tab pos="5940425" algn="dec"/>
              </a:tabLst>
            </a:pPr>
            <a:r>
              <a:rPr lang="en-US" sz="1600" dirty="0" smtClean="0">
                <a:latin typeface="+mn-lt"/>
              </a:rPr>
              <a:t>      Expenditures—Bond </a:t>
            </a:r>
            <a:r>
              <a:rPr lang="en-US" sz="1600" dirty="0">
                <a:latin typeface="+mn-lt"/>
              </a:rPr>
              <a:t>Interest . . . . . . . . . . . . . . . . . </a:t>
            </a:r>
            <a:r>
              <a:rPr lang="en-US" sz="1600" dirty="0" smtClean="0">
                <a:latin typeface="+mn-lt"/>
              </a:rPr>
              <a:t>.	36,000</a:t>
            </a:r>
            <a:endParaRPr lang="en-US" sz="1600" dirty="0">
              <a:latin typeface="+mn-lt"/>
            </a:endParaRPr>
          </a:p>
          <a:p>
            <a:pPr>
              <a:tabLst>
                <a:tab pos="6972300" algn="dec"/>
              </a:tabLst>
            </a:pPr>
            <a:r>
              <a:rPr lang="en-US" sz="1600" dirty="0" smtClean="0">
                <a:latin typeface="+mn-lt"/>
              </a:rPr>
              <a:t>            Cash </a:t>
            </a:r>
            <a:r>
              <a:rPr lang="en-US" sz="1600" dirty="0">
                <a:latin typeface="+mn-lt"/>
              </a:rPr>
              <a:t>. . . . . . . . . . . . . . . . . . . . . . . . . . . . . . . . . </a:t>
            </a:r>
            <a:r>
              <a:rPr lang="en-US" sz="1600" dirty="0" smtClean="0">
                <a:latin typeface="+mn-lt"/>
              </a:rPr>
              <a:t>.	96,000</a:t>
            </a:r>
            <a:endParaRPr lang="en-US" sz="1600" dirty="0">
              <a:latin typeface="+mn-lt"/>
            </a:endParaRPr>
          </a:p>
          <a:p>
            <a:r>
              <a:rPr lang="en-US" sz="1600" i="1" dirty="0">
                <a:latin typeface="+mn-lt"/>
              </a:rPr>
              <a:t>Governmental Activities:</a:t>
            </a:r>
          </a:p>
          <a:p>
            <a:pPr>
              <a:tabLst>
                <a:tab pos="5940425" algn="dec"/>
              </a:tabLst>
            </a:pPr>
            <a:r>
              <a:rPr lang="en-US" sz="1600" dirty="0">
                <a:latin typeface="+mn-lt"/>
              </a:rPr>
              <a:t>9b. Bonds Payable . . . . . . . . . . . . . . . . . . . . . . . . . . . . </a:t>
            </a:r>
            <a:r>
              <a:rPr lang="en-US" sz="1600" dirty="0" smtClean="0">
                <a:latin typeface="+mn-lt"/>
              </a:rPr>
              <a:t>.	60,000</a:t>
            </a:r>
            <a:endParaRPr lang="en-US" sz="1600" dirty="0">
              <a:latin typeface="+mn-lt"/>
            </a:endParaRPr>
          </a:p>
          <a:p>
            <a:pPr>
              <a:tabLst>
                <a:tab pos="5940425" algn="dec"/>
              </a:tabLst>
            </a:pPr>
            <a:r>
              <a:rPr lang="en-US" sz="1600" dirty="0" smtClean="0">
                <a:latin typeface="+mn-lt"/>
              </a:rPr>
              <a:t>      Expenses—Interest </a:t>
            </a:r>
            <a:r>
              <a:rPr lang="en-US" sz="1600" dirty="0">
                <a:latin typeface="+mn-lt"/>
              </a:rPr>
              <a:t>on Long-term Debt . . . . . . . . . </a:t>
            </a:r>
            <a:r>
              <a:rPr lang="en-US" sz="1600" dirty="0" smtClean="0">
                <a:latin typeface="+mn-lt"/>
              </a:rPr>
              <a:t>.	33,000</a:t>
            </a:r>
            <a:endParaRPr lang="en-US" sz="1600" dirty="0">
              <a:latin typeface="+mn-lt"/>
            </a:endParaRPr>
          </a:p>
          <a:p>
            <a:pPr>
              <a:tabLst>
                <a:tab pos="5940425" algn="dec"/>
              </a:tabLst>
            </a:pPr>
            <a:r>
              <a:rPr lang="en-US" sz="1600" dirty="0" smtClean="0">
                <a:latin typeface="+mn-lt"/>
              </a:rPr>
              <a:t>      Interest </a:t>
            </a:r>
            <a:r>
              <a:rPr lang="en-US" sz="1600" dirty="0">
                <a:latin typeface="+mn-lt"/>
              </a:rPr>
              <a:t>Payable . . . . . . . . . . . . . . . . . . . . . . . . . </a:t>
            </a:r>
            <a:r>
              <a:rPr lang="en-US" sz="1600" dirty="0" smtClean="0">
                <a:latin typeface="+mn-lt"/>
              </a:rPr>
              <a:t>. . .	3,000</a:t>
            </a:r>
            <a:endParaRPr lang="en-US" sz="1600" dirty="0">
              <a:latin typeface="+mn-lt"/>
            </a:endParaRPr>
          </a:p>
          <a:p>
            <a:pPr>
              <a:tabLst>
                <a:tab pos="6972300" algn="dec"/>
              </a:tabLst>
            </a:pPr>
            <a:r>
              <a:rPr lang="en-US" sz="1600" dirty="0" smtClean="0">
                <a:latin typeface="+mn-lt"/>
              </a:rPr>
              <a:t>             Cash </a:t>
            </a:r>
            <a:r>
              <a:rPr lang="en-US" sz="1600" dirty="0">
                <a:latin typeface="+mn-lt"/>
              </a:rPr>
              <a:t>. . . . . . . . . . . . . . . . . . . . . . . . . . . . . . . . </a:t>
            </a:r>
            <a:r>
              <a:rPr lang="en-US" sz="1600" dirty="0" smtClean="0">
                <a:latin typeface="+mn-lt"/>
              </a:rPr>
              <a:t>.	96,000</a:t>
            </a:r>
          </a:p>
        </p:txBody>
      </p:sp>
    </p:spTree>
    <p:extLst>
      <p:ext uri="{BB962C8B-B14F-4D97-AF65-F5344CB8AC3E}">
        <p14:creationId xmlns:p14="http://schemas.microsoft.com/office/powerpoint/2010/main" val="32336830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78472" y="201669"/>
            <a:ext cx="914399" cy="5312223"/>
          </a:xfrm>
          <a:prstGeom prst="rect">
            <a:avLst/>
          </a:prstGeom>
          <a:solidFill>
            <a:schemeClr val="accent2">
              <a:lumMod val="75000"/>
            </a:schemeClr>
          </a:solidFill>
        </p:spPr>
        <p:txBody>
          <a:bodyPr wrap="square" rtlCol="0">
            <a:spAutoFit/>
          </a:bodyPr>
          <a:lstStyle/>
          <a:p>
            <a:pPr algn="ctr"/>
            <a:r>
              <a:rPr lang="en-US" sz="3200" b="1" dirty="0" smtClean="0">
                <a:solidFill>
                  <a:schemeClr val="bg1"/>
                </a:solidFill>
                <a:latin typeface="+mj-lt"/>
              </a:rPr>
              <a:t>C</a:t>
            </a:r>
          </a:p>
          <a:p>
            <a:pPr algn="ctr"/>
            <a:r>
              <a:rPr lang="en-US" sz="3200" b="1" dirty="0">
                <a:solidFill>
                  <a:schemeClr val="bg1"/>
                </a:solidFill>
                <a:latin typeface="+mj-lt"/>
              </a:rPr>
              <a:t>H</a:t>
            </a:r>
            <a:endParaRPr lang="en-US" sz="3200" b="1" dirty="0" smtClean="0">
              <a:solidFill>
                <a:schemeClr val="bg1"/>
              </a:solidFill>
              <a:latin typeface="+mj-lt"/>
            </a:endParaRPr>
          </a:p>
          <a:p>
            <a:pPr algn="ctr"/>
            <a:r>
              <a:rPr lang="en-US" sz="3200" b="1" dirty="0" smtClean="0">
                <a:solidFill>
                  <a:schemeClr val="bg1"/>
                </a:solidFill>
                <a:latin typeface="+mj-lt"/>
              </a:rPr>
              <a:t>A</a:t>
            </a:r>
          </a:p>
          <a:p>
            <a:pPr algn="ctr"/>
            <a:r>
              <a:rPr lang="en-US" sz="3200" b="1" dirty="0" smtClean="0">
                <a:solidFill>
                  <a:schemeClr val="bg1"/>
                </a:solidFill>
                <a:latin typeface="+mj-lt"/>
              </a:rPr>
              <a:t>P</a:t>
            </a:r>
          </a:p>
          <a:p>
            <a:pPr algn="ctr"/>
            <a:r>
              <a:rPr lang="en-US" sz="3200" b="1" dirty="0" smtClean="0">
                <a:solidFill>
                  <a:schemeClr val="bg1"/>
                </a:solidFill>
                <a:latin typeface="+mj-lt"/>
              </a:rPr>
              <a:t>T</a:t>
            </a:r>
          </a:p>
          <a:p>
            <a:pPr algn="ctr"/>
            <a:r>
              <a:rPr lang="en-US" sz="3200" b="1" dirty="0" smtClean="0">
                <a:solidFill>
                  <a:schemeClr val="bg1"/>
                </a:solidFill>
                <a:latin typeface="+mj-lt"/>
              </a:rPr>
              <a:t>E</a:t>
            </a:r>
          </a:p>
          <a:p>
            <a:pPr algn="ctr"/>
            <a:r>
              <a:rPr lang="en-US" sz="3200" b="1" dirty="0" smtClean="0">
                <a:solidFill>
                  <a:schemeClr val="bg1"/>
                </a:solidFill>
                <a:latin typeface="+mj-lt"/>
              </a:rPr>
              <a:t>R</a:t>
            </a:r>
          </a:p>
          <a:p>
            <a:pPr algn="ctr"/>
            <a:endParaRPr lang="en-US" sz="3200" b="1" dirty="0" smtClean="0">
              <a:solidFill>
                <a:schemeClr val="bg1"/>
              </a:solidFill>
              <a:latin typeface="+mj-lt"/>
            </a:endParaRPr>
          </a:p>
          <a:p>
            <a:pPr algn="ctr"/>
            <a:r>
              <a:rPr lang="en-US" sz="3200" b="1" dirty="0">
                <a:solidFill>
                  <a:schemeClr val="bg1"/>
                </a:solidFill>
                <a:latin typeface="+mj-lt"/>
              </a:rPr>
              <a:t>6</a:t>
            </a:r>
            <a:endParaRPr lang="en-US" sz="3200" b="1" dirty="0" smtClean="0">
              <a:solidFill>
                <a:schemeClr val="bg1"/>
              </a:solidFill>
              <a:latin typeface="+mj-lt"/>
            </a:endParaRPr>
          </a:p>
        </p:txBody>
      </p:sp>
      <p:sp>
        <p:nvSpPr>
          <p:cNvPr id="2" name="Title 1"/>
          <p:cNvSpPr>
            <a:spLocks noGrp="1"/>
          </p:cNvSpPr>
          <p:nvPr>
            <p:ph type="title"/>
          </p:nvPr>
        </p:nvSpPr>
        <p:spPr>
          <a:xfrm>
            <a:off x="1795114" y="2472920"/>
            <a:ext cx="4191785" cy="1124712"/>
          </a:xfrm>
        </p:spPr>
        <p:txBody>
          <a:bodyPr/>
          <a:lstStyle/>
          <a:p>
            <a:r>
              <a:rPr lang="en-US" altLang="en-US" b="1" dirty="0"/>
              <a:t>Accounting for General Long-Term Liabilities and Debt </a:t>
            </a:r>
            <a:r>
              <a:rPr lang="en-US" altLang="en-US" b="1" dirty="0" smtClean="0"/>
              <a:t>Service</a:t>
            </a:r>
            <a:endParaRPr lang="en-US" dirty="0"/>
          </a:p>
        </p:txBody>
      </p:sp>
    </p:spTree>
    <p:extLst>
      <p:ext uri="{BB962C8B-B14F-4D97-AF65-F5344CB8AC3E}">
        <p14:creationId xmlns:p14="http://schemas.microsoft.com/office/powerpoint/2010/main" val="22664371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Accounting for Regular Serial Bonds Year Two (3 of 4)</a:t>
            </a:r>
            <a:endParaRPr lang="en-US" sz="3200" b="1" dirty="0"/>
          </a:p>
        </p:txBody>
      </p:sp>
      <p:sp>
        <p:nvSpPr>
          <p:cNvPr id="3" name="Rectangle 2"/>
          <p:cNvSpPr/>
          <p:nvPr/>
        </p:nvSpPr>
        <p:spPr>
          <a:xfrm>
            <a:off x="475488" y="1389888"/>
            <a:ext cx="7209421" cy="2997743"/>
          </a:xfrm>
          <a:prstGeom prst="rect">
            <a:avLst/>
          </a:prstGeom>
        </p:spPr>
        <p:txBody>
          <a:bodyPr wrap="square">
            <a:spAutoFit/>
          </a:bodyPr>
          <a:lstStyle/>
          <a:p>
            <a:r>
              <a:rPr lang="en-US" sz="1600" b="1" i="1" dirty="0" smtClean="0">
                <a:latin typeface="+mn-lt"/>
              </a:rPr>
              <a:t>                                                                                              Debits      Credits</a:t>
            </a:r>
          </a:p>
          <a:p>
            <a:r>
              <a:rPr lang="en-US" sz="1600" i="1" dirty="0" smtClean="0">
                <a:latin typeface="+mn-lt"/>
              </a:rPr>
              <a:t>Serial </a:t>
            </a:r>
            <a:r>
              <a:rPr lang="en-US" sz="1600" i="1" dirty="0">
                <a:latin typeface="+mn-lt"/>
              </a:rPr>
              <a:t>Bond Debt Service Fund:</a:t>
            </a:r>
          </a:p>
          <a:p>
            <a:pPr>
              <a:tabLst>
                <a:tab pos="5940425" algn="dec"/>
              </a:tabLst>
            </a:pPr>
            <a:r>
              <a:rPr lang="en-US" sz="1600" dirty="0">
                <a:latin typeface="+mn-lt"/>
              </a:rPr>
              <a:t>10a. Expenditures—Bond Interest . . . . . . . . . . . . . . . . </a:t>
            </a:r>
            <a:r>
              <a:rPr lang="en-US" sz="1600" dirty="0" smtClean="0">
                <a:latin typeface="+mn-lt"/>
              </a:rPr>
              <a:t>.	34,200</a:t>
            </a:r>
            <a:endParaRPr lang="en-US" sz="1600" dirty="0">
              <a:latin typeface="+mn-lt"/>
            </a:endParaRPr>
          </a:p>
          <a:p>
            <a:pPr>
              <a:tabLst>
                <a:tab pos="6972300" algn="dec"/>
              </a:tabLst>
            </a:pPr>
            <a:r>
              <a:rPr lang="en-US" sz="1600" dirty="0" smtClean="0">
                <a:latin typeface="+mn-lt"/>
              </a:rPr>
              <a:t>           Cash </a:t>
            </a:r>
            <a:r>
              <a:rPr lang="en-US" sz="1600" dirty="0">
                <a:latin typeface="+mn-lt"/>
              </a:rPr>
              <a:t>. . . . . . . . . . . . . . . . . . . . . . . . . . . . . . . . . </a:t>
            </a:r>
            <a:r>
              <a:rPr lang="en-US" sz="1600" dirty="0" smtClean="0">
                <a:latin typeface="+mn-lt"/>
              </a:rPr>
              <a:t>.	34,200</a:t>
            </a:r>
            <a:endParaRPr lang="en-US" sz="1600" dirty="0">
              <a:latin typeface="+mn-lt"/>
            </a:endParaRPr>
          </a:p>
          <a:p>
            <a:r>
              <a:rPr lang="en-US" sz="1600" i="1" dirty="0">
                <a:latin typeface="+mn-lt"/>
              </a:rPr>
              <a:t>Governmental Activities:</a:t>
            </a:r>
          </a:p>
          <a:p>
            <a:pPr>
              <a:tabLst>
                <a:tab pos="5940425" algn="dec"/>
              </a:tabLst>
            </a:pPr>
            <a:r>
              <a:rPr lang="en-US" sz="1600" dirty="0">
                <a:latin typeface="+mn-lt"/>
              </a:rPr>
              <a:t>10b. Expenses—Interest on Long-term Debt . . . . . . . . </a:t>
            </a:r>
            <a:r>
              <a:rPr lang="en-US" sz="1600" dirty="0" smtClean="0">
                <a:latin typeface="+mn-lt"/>
              </a:rPr>
              <a:t>.	34,200</a:t>
            </a:r>
            <a:endParaRPr lang="en-US" sz="1600" dirty="0">
              <a:latin typeface="+mn-lt"/>
            </a:endParaRPr>
          </a:p>
          <a:p>
            <a:pPr>
              <a:tabLst>
                <a:tab pos="6972300" algn="dec"/>
              </a:tabLst>
            </a:pPr>
            <a:r>
              <a:rPr lang="en-US" sz="1600" dirty="0" smtClean="0">
                <a:latin typeface="+mn-lt"/>
              </a:rPr>
              <a:t>           Cash </a:t>
            </a:r>
            <a:r>
              <a:rPr lang="en-US" sz="1600" dirty="0">
                <a:latin typeface="+mn-lt"/>
              </a:rPr>
              <a:t>. . . . . . . . . . . . . . . . . . . . . . . . . . . . . . . . . </a:t>
            </a:r>
            <a:r>
              <a:rPr lang="en-US" sz="1600" dirty="0" smtClean="0">
                <a:latin typeface="+mn-lt"/>
              </a:rPr>
              <a:t>.	34,200</a:t>
            </a:r>
          </a:p>
          <a:p>
            <a:r>
              <a:rPr lang="en-US" sz="1600" i="1" dirty="0">
                <a:latin typeface="+mn-lt"/>
              </a:rPr>
              <a:t>Governmental Activities:</a:t>
            </a:r>
          </a:p>
          <a:p>
            <a:pPr>
              <a:tabLst>
                <a:tab pos="5940425" algn="dec"/>
              </a:tabLst>
            </a:pPr>
            <a:r>
              <a:rPr lang="en-US" sz="1600" dirty="0">
                <a:latin typeface="+mn-lt"/>
              </a:rPr>
              <a:t>11. Expenses—Interest on Long-term Debt . . . . . . . . . </a:t>
            </a:r>
            <a:r>
              <a:rPr lang="en-US" sz="1600" dirty="0" smtClean="0">
                <a:latin typeface="+mn-lt"/>
              </a:rPr>
              <a:t>.	2,850</a:t>
            </a:r>
            <a:endParaRPr lang="en-US" sz="1600" dirty="0">
              <a:latin typeface="+mn-lt"/>
            </a:endParaRPr>
          </a:p>
          <a:p>
            <a:pPr>
              <a:tabLst>
                <a:tab pos="6972300" algn="dec"/>
              </a:tabLst>
            </a:pPr>
            <a:r>
              <a:rPr lang="en-US" sz="1600" dirty="0" smtClean="0">
                <a:latin typeface="+mn-lt"/>
              </a:rPr>
              <a:t>            Interest </a:t>
            </a:r>
            <a:r>
              <a:rPr lang="en-US" sz="1600" dirty="0">
                <a:latin typeface="+mn-lt"/>
              </a:rPr>
              <a:t>Payable . . . . . . . . . . . . . . . . . . . . . . . . </a:t>
            </a:r>
            <a:r>
              <a:rPr lang="en-US" sz="1600" dirty="0" smtClean="0">
                <a:latin typeface="+mn-lt"/>
              </a:rPr>
              <a:t>.	2,850</a:t>
            </a:r>
            <a:endParaRPr lang="en-US" sz="1600" b="1" i="1" dirty="0">
              <a:latin typeface="+mn-lt"/>
            </a:endParaRPr>
          </a:p>
        </p:txBody>
      </p:sp>
    </p:spTree>
    <p:extLst>
      <p:ext uri="{BB962C8B-B14F-4D97-AF65-F5344CB8AC3E}">
        <p14:creationId xmlns:p14="http://schemas.microsoft.com/office/powerpoint/2010/main" val="12567114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Accounting for Regular Serial Bonds Year Two (4 of 4)</a:t>
            </a:r>
            <a:endParaRPr lang="en-US" sz="3200" b="1" dirty="0"/>
          </a:p>
        </p:txBody>
      </p:sp>
      <p:sp>
        <p:nvSpPr>
          <p:cNvPr id="3" name="Rectangle 2"/>
          <p:cNvSpPr/>
          <p:nvPr/>
        </p:nvSpPr>
        <p:spPr>
          <a:xfrm>
            <a:off x="475488" y="1389888"/>
            <a:ext cx="7399867" cy="2702278"/>
          </a:xfrm>
          <a:prstGeom prst="rect">
            <a:avLst/>
          </a:prstGeom>
        </p:spPr>
        <p:txBody>
          <a:bodyPr wrap="square">
            <a:spAutoFit/>
          </a:bodyPr>
          <a:lstStyle/>
          <a:p>
            <a:r>
              <a:rPr lang="en-US" sz="1600" b="1" i="1" dirty="0" smtClean="0">
                <a:latin typeface="+mn-lt"/>
              </a:rPr>
              <a:t>                                                                                              Debits      Credits</a:t>
            </a:r>
          </a:p>
          <a:p>
            <a:r>
              <a:rPr lang="en-US" sz="1600" i="1" dirty="0">
                <a:latin typeface="+mn-lt"/>
              </a:rPr>
              <a:t>Serial Bond Debt Service Fund:</a:t>
            </a:r>
          </a:p>
          <a:p>
            <a:pPr>
              <a:tabLst>
                <a:tab pos="5940425" algn="dec"/>
              </a:tabLst>
            </a:pPr>
            <a:r>
              <a:rPr lang="en-US" sz="1600" dirty="0">
                <a:latin typeface="+mn-lt"/>
              </a:rPr>
              <a:t>12a. Appropriations . . . . . . . . . . . . . . . . . . . . . . . . . . . </a:t>
            </a:r>
            <a:r>
              <a:rPr lang="en-US" sz="1600" dirty="0" smtClean="0">
                <a:latin typeface="+mn-lt"/>
              </a:rPr>
              <a:t>. .	130,200</a:t>
            </a:r>
            <a:endParaRPr lang="en-US" sz="1600" dirty="0">
              <a:latin typeface="+mn-lt"/>
            </a:endParaRPr>
          </a:p>
          <a:p>
            <a:pPr>
              <a:tabLst>
                <a:tab pos="5940425" algn="dec"/>
              </a:tabLst>
            </a:pPr>
            <a:r>
              <a:rPr lang="en-US" sz="1600" dirty="0" smtClean="0">
                <a:latin typeface="+mn-lt"/>
              </a:rPr>
              <a:t>        Budgetary </a:t>
            </a:r>
            <a:r>
              <a:rPr lang="en-US" sz="1600" dirty="0">
                <a:latin typeface="+mn-lt"/>
              </a:rPr>
              <a:t>Fund Balance . . . . . . . . . . . . . . . . . . . </a:t>
            </a:r>
            <a:r>
              <a:rPr lang="en-US" sz="1600" dirty="0" smtClean="0">
                <a:latin typeface="+mn-lt"/>
              </a:rPr>
              <a:t>. .	4,800</a:t>
            </a:r>
            <a:endParaRPr lang="en-US" sz="1600" dirty="0">
              <a:latin typeface="+mn-lt"/>
            </a:endParaRPr>
          </a:p>
          <a:p>
            <a:pPr>
              <a:tabLst>
                <a:tab pos="6972300" algn="dec"/>
              </a:tabLst>
            </a:pPr>
            <a:r>
              <a:rPr lang="en-US" sz="1600" dirty="0" smtClean="0">
                <a:latin typeface="+mn-lt"/>
              </a:rPr>
              <a:t>                Estimated </a:t>
            </a:r>
            <a:r>
              <a:rPr lang="en-US" sz="1600" dirty="0">
                <a:latin typeface="+mn-lt"/>
              </a:rPr>
              <a:t>Revenues . . . . . . . . . . . . . . . . . . </a:t>
            </a:r>
            <a:r>
              <a:rPr lang="en-US" sz="1600" dirty="0" smtClean="0">
                <a:latin typeface="+mn-lt"/>
              </a:rPr>
              <a:t>. .	135,000</a:t>
            </a:r>
            <a:endParaRPr lang="en-US" sz="1600" dirty="0">
              <a:latin typeface="+mn-lt"/>
            </a:endParaRPr>
          </a:p>
          <a:p>
            <a:pPr>
              <a:tabLst>
                <a:tab pos="5940425" algn="dec"/>
              </a:tabLst>
            </a:pPr>
            <a:r>
              <a:rPr lang="en-US" sz="1600" dirty="0">
                <a:latin typeface="+mn-lt"/>
              </a:rPr>
              <a:t>12b. Revenues . . . . . . . . . . . . . . . . . . . . . . . . . . . . . . . </a:t>
            </a:r>
            <a:r>
              <a:rPr lang="en-US" sz="1600" dirty="0" smtClean="0">
                <a:latin typeface="+mn-lt"/>
              </a:rPr>
              <a:t>. .	134,100</a:t>
            </a:r>
            <a:endParaRPr lang="en-US" sz="1600" dirty="0">
              <a:latin typeface="+mn-lt"/>
            </a:endParaRPr>
          </a:p>
          <a:p>
            <a:pPr>
              <a:tabLst>
                <a:tab pos="6972300" algn="dec"/>
              </a:tabLst>
            </a:pPr>
            <a:r>
              <a:rPr lang="en-US" sz="1600" dirty="0" smtClean="0">
                <a:latin typeface="+mn-lt"/>
              </a:rPr>
              <a:t>                Fund </a:t>
            </a:r>
            <a:r>
              <a:rPr lang="en-US" sz="1600" dirty="0">
                <a:latin typeface="+mn-lt"/>
              </a:rPr>
              <a:t>Balance—Restricted—Debt Service </a:t>
            </a:r>
            <a:r>
              <a:rPr lang="en-US" sz="1600" dirty="0" smtClean="0">
                <a:latin typeface="+mn-lt"/>
              </a:rPr>
              <a:t> </a:t>
            </a:r>
            <a:r>
              <a:rPr lang="en-US" sz="1600" dirty="0">
                <a:latin typeface="+mn-lt"/>
              </a:rPr>
              <a:t>. . . </a:t>
            </a:r>
            <a:r>
              <a:rPr lang="en-US" sz="1600" dirty="0" smtClean="0">
                <a:latin typeface="+mn-lt"/>
              </a:rPr>
              <a:t>.	3,900</a:t>
            </a:r>
            <a:endParaRPr lang="en-US" sz="1600" dirty="0">
              <a:latin typeface="+mn-lt"/>
            </a:endParaRPr>
          </a:p>
          <a:p>
            <a:pPr>
              <a:tabLst>
                <a:tab pos="6972300" algn="dec"/>
              </a:tabLst>
            </a:pPr>
            <a:r>
              <a:rPr lang="en-US" sz="1600" dirty="0" smtClean="0">
                <a:latin typeface="+mn-lt"/>
              </a:rPr>
              <a:t>                Expenditures—Bond </a:t>
            </a:r>
            <a:r>
              <a:rPr lang="en-US" sz="1600" dirty="0">
                <a:latin typeface="+mn-lt"/>
              </a:rPr>
              <a:t>Interest . . . . . . . . . . . . . </a:t>
            </a:r>
            <a:r>
              <a:rPr lang="en-US" sz="1600" dirty="0" smtClean="0">
                <a:latin typeface="+mn-lt"/>
              </a:rPr>
              <a:t>.	70,200</a:t>
            </a:r>
            <a:endParaRPr lang="en-US" sz="1600" dirty="0">
              <a:latin typeface="+mn-lt"/>
            </a:endParaRPr>
          </a:p>
          <a:p>
            <a:pPr>
              <a:tabLst>
                <a:tab pos="6972300" algn="dec"/>
              </a:tabLst>
            </a:pPr>
            <a:r>
              <a:rPr lang="en-US" sz="1600" dirty="0" smtClean="0">
                <a:latin typeface="+mn-lt"/>
              </a:rPr>
              <a:t>                Expenditures—Bond </a:t>
            </a:r>
            <a:r>
              <a:rPr lang="en-US" sz="1600" dirty="0">
                <a:latin typeface="+mn-lt"/>
              </a:rPr>
              <a:t>Principal . . . . . . . . . . . . </a:t>
            </a:r>
            <a:r>
              <a:rPr lang="en-US" sz="1600" dirty="0" smtClean="0">
                <a:latin typeface="+mn-lt"/>
              </a:rPr>
              <a:t>.	60,000</a:t>
            </a:r>
            <a:endParaRPr lang="en-US" sz="1600" b="1" i="1" dirty="0">
              <a:latin typeface="+mn-lt"/>
            </a:endParaRPr>
          </a:p>
        </p:txBody>
      </p:sp>
    </p:spTree>
    <p:extLst>
      <p:ext uri="{BB962C8B-B14F-4D97-AF65-F5344CB8AC3E}">
        <p14:creationId xmlns:p14="http://schemas.microsoft.com/office/powerpoint/2010/main" val="6228505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Accounting for Term Bonds</a:t>
            </a:r>
            <a:br>
              <a:rPr lang="en-US" sz="3200" b="1" dirty="0" smtClean="0"/>
            </a:br>
            <a:r>
              <a:rPr lang="en-US" sz="3200" b="1" dirty="0" smtClean="0"/>
              <a:t>Actuarial Basis (1 of 6)</a:t>
            </a:r>
            <a:endParaRPr lang="en-US" sz="3200" b="1" dirty="0"/>
          </a:p>
        </p:txBody>
      </p:sp>
      <p:sp>
        <p:nvSpPr>
          <p:cNvPr id="3" name="Rectangle 2"/>
          <p:cNvSpPr/>
          <p:nvPr/>
        </p:nvSpPr>
        <p:spPr>
          <a:xfrm>
            <a:off x="475488" y="1389888"/>
            <a:ext cx="7338950" cy="4179606"/>
          </a:xfrm>
          <a:prstGeom prst="rect">
            <a:avLst/>
          </a:prstGeom>
        </p:spPr>
        <p:txBody>
          <a:bodyPr wrap="square">
            <a:spAutoFit/>
          </a:bodyPr>
          <a:lstStyle/>
          <a:p>
            <a:r>
              <a:rPr lang="en-US" sz="1600" b="1" i="1" dirty="0" smtClean="0">
                <a:latin typeface="+mn-lt"/>
              </a:rPr>
              <a:t>                                                                                           Debits         Credits</a:t>
            </a:r>
            <a:endParaRPr lang="en-US" sz="1600" b="1" i="1" dirty="0">
              <a:latin typeface="+mn-lt"/>
            </a:endParaRPr>
          </a:p>
          <a:p>
            <a:r>
              <a:rPr lang="en-US" sz="1600" i="1" dirty="0">
                <a:latin typeface="+mn-lt"/>
              </a:rPr>
              <a:t>Term Bond Debt Service Fund:</a:t>
            </a:r>
          </a:p>
          <a:p>
            <a:pPr>
              <a:tabLst>
                <a:tab pos="5603875" algn="dec"/>
              </a:tabLst>
            </a:pPr>
            <a:r>
              <a:rPr lang="en-US" sz="1600" dirty="0">
                <a:latin typeface="+mn-lt"/>
              </a:rPr>
              <a:t>1. Estimated Revenues . . . . . . . . . . . . . . . . . . . . . . </a:t>
            </a:r>
            <a:r>
              <a:rPr lang="en-US" sz="1600" dirty="0" smtClean="0">
                <a:latin typeface="+mn-lt"/>
              </a:rPr>
              <a:t>.	117,843.33</a:t>
            </a:r>
            <a:endParaRPr lang="en-US" sz="1600" dirty="0">
              <a:latin typeface="+mn-lt"/>
            </a:endParaRPr>
          </a:p>
          <a:p>
            <a:pPr>
              <a:tabLst>
                <a:tab pos="6858000" algn="dec"/>
              </a:tabLst>
            </a:pPr>
            <a:r>
              <a:rPr lang="en-US" sz="1600" dirty="0" smtClean="0">
                <a:latin typeface="+mn-lt"/>
              </a:rPr>
              <a:t>         Budgetary </a:t>
            </a:r>
            <a:r>
              <a:rPr lang="en-US" sz="1600" dirty="0">
                <a:latin typeface="+mn-lt"/>
              </a:rPr>
              <a:t>Fund Balance . . . . . . . . . . . . . . . . </a:t>
            </a:r>
            <a:r>
              <a:rPr lang="en-US" sz="1600" dirty="0" smtClean="0">
                <a:latin typeface="+mn-lt"/>
              </a:rPr>
              <a:t>.	42,843.33</a:t>
            </a:r>
            <a:endParaRPr lang="en-US" sz="1600" dirty="0">
              <a:latin typeface="+mn-lt"/>
            </a:endParaRPr>
          </a:p>
          <a:p>
            <a:pPr>
              <a:tabLst>
                <a:tab pos="6858000" algn="dec"/>
              </a:tabLst>
            </a:pPr>
            <a:r>
              <a:rPr lang="en-US" sz="1600" dirty="0" smtClean="0">
                <a:latin typeface="+mn-lt"/>
              </a:rPr>
              <a:t>         Appropriations </a:t>
            </a:r>
            <a:r>
              <a:rPr lang="en-US" sz="1600" dirty="0">
                <a:latin typeface="+mn-lt"/>
              </a:rPr>
              <a:t>. . . . . . . . . . . . . . . . . . . . . . . . </a:t>
            </a:r>
            <a:r>
              <a:rPr lang="en-US" sz="1600" dirty="0" smtClean="0">
                <a:latin typeface="+mn-lt"/>
              </a:rPr>
              <a:t>.	75,000.00</a:t>
            </a:r>
          </a:p>
          <a:p>
            <a:r>
              <a:rPr lang="en-US" sz="1600" i="1" dirty="0">
                <a:latin typeface="+mn-lt"/>
              </a:rPr>
              <a:t>Term Bond Debt Service Fund:</a:t>
            </a:r>
          </a:p>
          <a:p>
            <a:pPr>
              <a:tabLst>
                <a:tab pos="5603875" algn="dec"/>
              </a:tabLst>
            </a:pPr>
            <a:r>
              <a:rPr lang="en-US" sz="1600" dirty="0">
                <a:latin typeface="+mn-lt"/>
              </a:rPr>
              <a:t>2a. Taxes Receivable—Current . . . . . . . . . . . . . . . . </a:t>
            </a:r>
            <a:r>
              <a:rPr lang="en-US" sz="1600" dirty="0" smtClean="0">
                <a:latin typeface="+mn-lt"/>
              </a:rPr>
              <a:t>.	120,000.00</a:t>
            </a:r>
            <a:endParaRPr lang="en-US" sz="1600" dirty="0">
              <a:latin typeface="+mn-lt"/>
            </a:endParaRPr>
          </a:p>
          <a:p>
            <a:pPr>
              <a:tabLst>
                <a:tab pos="6858000" algn="dec"/>
              </a:tabLst>
            </a:pPr>
            <a:r>
              <a:rPr lang="en-US" sz="1600" dirty="0" smtClean="0">
                <a:latin typeface="+mn-lt"/>
              </a:rPr>
              <a:t>          Estimated </a:t>
            </a:r>
            <a:r>
              <a:rPr lang="en-US" sz="1600" dirty="0">
                <a:latin typeface="+mn-lt"/>
              </a:rPr>
              <a:t>Uncollectible Current Taxes . . . . . </a:t>
            </a:r>
            <a:r>
              <a:rPr lang="en-US" sz="1600" dirty="0" smtClean="0">
                <a:latin typeface="+mn-lt"/>
              </a:rPr>
              <a:t>.	3,000.00</a:t>
            </a:r>
            <a:endParaRPr lang="en-US" sz="1600" dirty="0">
              <a:latin typeface="+mn-lt"/>
            </a:endParaRPr>
          </a:p>
          <a:p>
            <a:pPr>
              <a:tabLst>
                <a:tab pos="6858000" algn="dec"/>
              </a:tabLst>
            </a:pPr>
            <a:r>
              <a:rPr lang="en-US" sz="1600" dirty="0" smtClean="0">
                <a:latin typeface="+mn-lt"/>
              </a:rPr>
              <a:t>          Revenues </a:t>
            </a:r>
            <a:r>
              <a:rPr lang="en-US" sz="1600" dirty="0">
                <a:latin typeface="+mn-lt"/>
              </a:rPr>
              <a:t>. . . . . . . . . . . . . . . . . . . . . . . . . . . </a:t>
            </a:r>
            <a:r>
              <a:rPr lang="en-US" sz="1600" dirty="0" smtClean="0">
                <a:latin typeface="+mn-lt"/>
              </a:rPr>
              <a:t>.	117,000.00</a:t>
            </a:r>
            <a:endParaRPr lang="en-US" sz="1600" dirty="0">
              <a:latin typeface="+mn-lt"/>
            </a:endParaRPr>
          </a:p>
          <a:p>
            <a:r>
              <a:rPr lang="en-US" sz="1600" i="1" dirty="0">
                <a:latin typeface="+mn-lt"/>
              </a:rPr>
              <a:t>Governmental Activities:</a:t>
            </a:r>
          </a:p>
          <a:p>
            <a:pPr>
              <a:tabLst>
                <a:tab pos="5603875" algn="dec"/>
              </a:tabLst>
            </a:pPr>
            <a:r>
              <a:rPr lang="en-US" sz="1600" dirty="0">
                <a:latin typeface="+mn-lt"/>
              </a:rPr>
              <a:t>2b. Taxes Receivable—Current . . . . . . . . . . . . . . . . </a:t>
            </a:r>
            <a:r>
              <a:rPr lang="en-US" sz="1600" dirty="0" smtClean="0">
                <a:latin typeface="+mn-lt"/>
              </a:rPr>
              <a:t>.	120,000.00</a:t>
            </a:r>
            <a:endParaRPr lang="en-US" sz="1600" dirty="0">
              <a:latin typeface="+mn-lt"/>
            </a:endParaRPr>
          </a:p>
          <a:p>
            <a:pPr>
              <a:tabLst>
                <a:tab pos="6858000" algn="dec"/>
              </a:tabLst>
            </a:pPr>
            <a:r>
              <a:rPr lang="en-US" sz="1600" dirty="0" smtClean="0">
                <a:latin typeface="+mn-lt"/>
              </a:rPr>
              <a:t>          Estimated </a:t>
            </a:r>
            <a:r>
              <a:rPr lang="en-US" sz="1600" dirty="0">
                <a:latin typeface="+mn-lt"/>
              </a:rPr>
              <a:t>Uncollectible Current Taxes . . . . . . </a:t>
            </a:r>
            <a:r>
              <a:rPr lang="en-US" sz="1600" dirty="0" smtClean="0">
                <a:latin typeface="+mn-lt"/>
              </a:rPr>
              <a:t>.	3,000.00</a:t>
            </a:r>
            <a:endParaRPr lang="en-US" sz="1600" dirty="0">
              <a:latin typeface="+mn-lt"/>
            </a:endParaRPr>
          </a:p>
          <a:p>
            <a:r>
              <a:rPr lang="en-US" sz="1600" dirty="0" smtClean="0">
                <a:latin typeface="+mn-lt"/>
              </a:rPr>
              <a:t>          General </a:t>
            </a:r>
            <a:r>
              <a:rPr lang="en-US" sz="1600" dirty="0">
                <a:latin typeface="+mn-lt"/>
              </a:rPr>
              <a:t>Revenues—Property Taxes—Restricted</a:t>
            </a:r>
          </a:p>
          <a:p>
            <a:pPr>
              <a:tabLst>
                <a:tab pos="6858000" algn="dec"/>
              </a:tabLst>
            </a:pPr>
            <a:r>
              <a:rPr lang="en-US" sz="1600" dirty="0" smtClean="0">
                <a:latin typeface="+mn-lt"/>
              </a:rPr>
              <a:t>            for </a:t>
            </a:r>
            <a:r>
              <a:rPr lang="en-US" sz="1600" dirty="0">
                <a:latin typeface="+mn-lt"/>
              </a:rPr>
              <a:t>Debt Service . . . . . . . . . . . . . . . . </a:t>
            </a:r>
            <a:r>
              <a:rPr lang="en-US" sz="1600" dirty="0"/>
              <a:t>. . . . . . </a:t>
            </a:r>
            <a:r>
              <a:rPr lang="en-US" sz="1600" dirty="0" smtClean="0"/>
              <a:t>.	</a:t>
            </a:r>
            <a:r>
              <a:rPr lang="en-US" sz="1600" dirty="0" smtClean="0">
                <a:latin typeface="+mn-lt"/>
              </a:rPr>
              <a:t>117,000.00</a:t>
            </a:r>
            <a:endParaRPr lang="en-US" sz="1600" dirty="0">
              <a:latin typeface="+mn-lt"/>
            </a:endParaRPr>
          </a:p>
        </p:txBody>
      </p:sp>
    </p:spTree>
    <p:extLst>
      <p:ext uri="{BB962C8B-B14F-4D97-AF65-F5344CB8AC3E}">
        <p14:creationId xmlns:p14="http://schemas.microsoft.com/office/powerpoint/2010/main" val="25658687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Accounting for Term Bonds</a:t>
            </a:r>
            <a:br>
              <a:rPr lang="en-US" sz="3200" b="1" dirty="0" smtClean="0"/>
            </a:br>
            <a:r>
              <a:rPr lang="en-US" sz="3200" b="1" dirty="0" smtClean="0"/>
              <a:t>Actuarial Basis (2 of 6)</a:t>
            </a:r>
            <a:endParaRPr lang="en-US" sz="3200" b="1" dirty="0"/>
          </a:p>
        </p:txBody>
      </p:sp>
      <p:sp>
        <p:nvSpPr>
          <p:cNvPr id="3" name="Rectangle 2"/>
          <p:cNvSpPr/>
          <p:nvPr/>
        </p:nvSpPr>
        <p:spPr>
          <a:xfrm>
            <a:off x="475488" y="1389888"/>
            <a:ext cx="7407275" cy="3606800"/>
          </a:xfrm>
          <a:prstGeom prst="rect">
            <a:avLst/>
          </a:prstGeom>
        </p:spPr>
        <p:txBody>
          <a:bodyPr wrap="square">
            <a:spAutoFit/>
          </a:bodyPr>
          <a:lstStyle/>
          <a:p>
            <a:r>
              <a:rPr lang="en-US" sz="1600" b="1" i="1" dirty="0" smtClean="0">
                <a:latin typeface="+mn-lt"/>
              </a:rPr>
              <a:t>                                                                                           Debits         Credits</a:t>
            </a:r>
            <a:endParaRPr lang="en-US" sz="1600" b="1" i="1" dirty="0">
              <a:latin typeface="+mn-lt"/>
            </a:endParaRPr>
          </a:p>
          <a:p>
            <a:r>
              <a:rPr lang="en-US" sz="1600" i="1" dirty="0">
                <a:latin typeface="+mn-lt"/>
              </a:rPr>
              <a:t>Term Bond Debt Service Fund:</a:t>
            </a:r>
          </a:p>
          <a:p>
            <a:pPr>
              <a:tabLst>
                <a:tab pos="5603875" algn="dec"/>
              </a:tabLst>
            </a:pPr>
            <a:r>
              <a:rPr lang="en-US" sz="1600" dirty="0">
                <a:latin typeface="+mn-lt"/>
              </a:rPr>
              <a:t>3a. Expenditures—Bond Interest . . . . . . . . . . . . . . . . </a:t>
            </a:r>
            <a:r>
              <a:rPr lang="en-US" sz="1600" dirty="0" smtClean="0">
                <a:latin typeface="+mn-lt"/>
              </a:rPr>
              <a:t>.	37,500.00</a:t>
            </a:r>
            <a:endParaRPr lang="en-US" sz="1600" dirty="0">
              <a:latin typeface="+mn-lt"/>
            </a:endParaRPr>
          </a:p>
          <a:p>
            <a:pPr>
              <a:tabLst>
                <a:tab pos="6858000" algn="dec"/>
              </a:tabLst>
            </a:pPr>
            <a:r>
              <a:rPr lang="en-US" sz="1600" dirty="0" smtClean="0">
                <a:latin typeface="+mn-lt"/>
              </a:rPr>
              <a:t>           Cash </a:t>
            </a:r>
            <a:r>
              <a:rPr lang="en-US" sz="1600" dirty="0">
                <a:latin typeface="+mn-lt"/>
              </a:rPr>
              <a:t>. . . . . . . . . . . . . . . . . . . . . . . . . . . . . . . . </a:t>
            </a:r>
            <a:r>
              <a:rPr lang="en-US" sz="1600" dirty="0" smtClean="0">
                <a:latin typeface="+mn-lt"/>
              </a:rPr>
              <a:t>.	37,500.00</a:t>
            </a:r>
            <a:endParaRPr lang="en-US" sz="1600" dirty="0">
              <a:latin typeface="+mn-lt"/>
            </a:endParaRPr>
          </a:p>
          <a:p>
            <a:r>
              <a:rPr lang="en-US" sz="1600" i="1" dirty="0">
                <a:latin typeface="+mn-lt"/>
              </a:rPr>
              <a:t>Governmental Activities:</a:t>
            </a:r>
          </a:p>
          <a:p>
            <a:pPr>
              <a:tabLst>
                <a:tab pos="5603875" algn="dec"/>
              </a:tabLst>
            </a:pPr>
            <a:r>
              <a:rPr lang="en-US" sz="1600" dirty="0">
                <a:latin typeface="+mn-lt"/>
              </a:rPr>
              <a:t>3b. Interest Payable . . . . . . . . . . . . . . . . . . . . . . . . . . </a:t>
            </a:r>
            <a:r>
              <a:rPr lang="en-US" sz="1600" dirty="0" smtClean="0">
                <a:latin typeface="+mn-lt"/>
              </a:rPr>
              <a:t>.	37,500.00</a:t>
            </a:r>
            <a:endParaRPr lang="en-US" sz="1600" dirty="0">
              <a:latin typeface="+mn-lt"/>
            </a:endParaRPr>
          </a:p>
          <a:p>
            <a:pPr>
              <a:tabLst>
                <a:tab pos="6858000" algn="dec"/>
              </a:tabLst>
            </a:pPr>
            <a:r>
              <a:rPr lang="en-US" sz="1600" dirty="0" smtClean="0">
                <a:latin typeface="+mn-lt"/>
              </a:rPr>
              <a:t>           Cash </a:t>
            </a:r>
            <a:r>
              <a:rPr lang="en-US" sz="1600" dirty="0">
                <a:latin typeface="+mn-lt"/>
              </a:rPr>
              <a:t>. . . . . . . . . . . . . . . . . . . . . . . . . . . . . . . . </a:t>
            </a:r>
            <a:r>
              <a:rPr lang="en-US" sz="1600" dirty="0" smtClean="0">
                <a:latin typeface="+mn-lt"/>
              </a:rPr>
              <a:t>.	37,500.00</a:t>
            </a:r>
          </a:p>
          <a:p>
            <a:r>
              <a:rPr lang="en-US" sz="1600" i="1" dirty="0">
                <a:latin typeface="+mn-lt"/>
              </a:rPr>
              <a:t>Term Bond Debt Service Fund and Governmental Activities:</a:t>
            </a:r>
          </a:p>
          <a:p>
            <a:pPr>
              <a:tabLst>
                <a:tab pos="5603875" algn="dec"/>
              </a:tabLst>
            </a:pPr>
            <a:r>
              <a:rPr lang="en-US" sz="1600" dirty="0">
                <a:latin typeface="+mn-lt"/>
              </a:rPr>
              <a:t>4. Cash . . . . . . . . . . . . . . . . . . . . . . . . . . . . . . . . . . . . </a:t>
            </a:r>
            <a:r>
              <a:rPr lang="en-US" sz="1600" dirty="0" smtClean="0">
                <a:latin typeface="+mn-lt"/>
              </a:rPr>
              <a:t>.	57,400.00</a:t>
            </a:r>
            <a:endParaRPr lang="en-US" sz="1600" dirty="0">
              <a:latin typeface="+mn-lt"/>
            </a:endParaRPr>
          </a:p>
          <a:p>
            <a:pPr>
              <a:tabLst>
                <a:tab pos="6858000" algn="dec"/>
              </a:tabLst>
            </a:pPr>
            <a:r>
              <a:rPr lang="en-US" sz="1600" dirty="0" smtClean="0">
                <a:latin typeface="+mn-lt"/>
              </a:rPr>
              <a:t>           Taxes </a:t>
            </a:r>
            <a:r>
              <a:rPr lang="en-US" sz="1600" dirty="0">
                <a:latin typeface="+mn-lt"/>
              </a:rPr>
              <a:t>Receivable—Current . . . . . . . . . . . . . . . </a:t>
            </a:r>
            <a:r>
              <a:rPr lang="en-US" sz="1600" dirty="0" smtClean="0">
                <a:latin typeface="+mn-lt"/>
              </a:rPr>
              <a:t>.	57,400.00</a:t>
            </a:r>
            <a:endParaRPr lang="en-US" sz="1600" dirty="0">
              <a:latin typeface="+mn-lt"/>
            </a:endParaRPr>
          </a:p>
          <a:p>
            <a:pPr>
              <a:tabLst>
                <a:tab pos="5603875" algn="dec"/>
              </a:tabLst>
            </a:pPr>
            <a:r>
              <a:rPr lang="en-US" sz="1600" dirty="0">
                <a:latin typeface="+mn-lt"/>
              </a:rPr>
              <a:t>5. Investments . . . . . . . . . . . . . . . . . . . . . . . . . . . . . . . </a:t>
            </a:r>
            <a:r>
              <a:rPr lang="en-US" sz="1600" dirty="0" smtClean="0">
                <a:latin typeface="+mn-lt"/>
              </a:rPr>
              <a:t>.	19,893.57</a:t>
            </a:r>
            <a:endParaRPr lang="en-US" sz="1600" dirty="0">
              <a:latin typeface="+mn-lt"/>
            </a:endParaRPr>
          </a:p>
          <a:p>
            <a:pPr>
              <a:tabLst>
                <a:tab pos="6858000" algn="dec"/>
              </a:tabLst>
            </a:pPr>
            <a:r>
              <a:rPr lang="en-US" sz="1600" dirty="0" smtClean="0">
                <a:latin typeface="+mn-lt"/>
              </a:rPr>
              <a:t>           Cash </a:t>
            </a:r>
            <a:r>
              <a:rPr lang="en-US" sz="1600" dirty="0">
                <a:latin typeface="+mn-lt"/>
              </a:rPr>
              <a:t>. . . . . . . . . . . . . . . . . . . . . . . . . . . . . . . . . </a:t>
            </a:r>
            <a:r>
              <a:rPr lang="en-US" sz="1600" dirty="0" smtClean="0">
                <a:latin typeface="+mn-lt"/>
              </a:rPr>
              <a:t>.	19,893.57</a:t>
            </a:r>
            <a:endParaRPr lang="en-US" sz="1600" dirty="0">
              <a:latin typeface="+mn-lt"/>
            </a:endParaRPr>
          </a:p>
        </p:txBody>
      </p:sp>
    </p:spTree>
    <p:extLst>
      <p:ext uri="{BB962C8B-B14F-4D97-AF65-F5344CB8AC3E}">
        <p14:creationId xmlns:p14="http://schemas.microsoft.com/office/powerpoint/2010/main" val="36302698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Accounting for Term Bonds</a:t>
            </a:r>
            <a:br>
              <a:rPr lang="en-US" sz="3200" b="1" dirty="0" smtClean="0"/>
            </a:br>
            <a:r>
              <a:rPr lang="en-US" sz="3200" b="1" dirty="0" smtClean="0"/>
              <a:t>Actuarial Basis (3 of 6)</a:t>
            </a:r>
            <a:endParaRPr lang="en-US" sz="3200" b="1" dirty="0"/>
          </a:p>
        </p:txBody>
      </p:sp>
      <p:sp>
        <p:nvSpPr>
          <p:cNvPr id="3" name="Rectangle 2"/>
          <p:cNvSpPr/>
          <p:nvPr/>
        </p:nvSpPr>
        <p:spPr>
          <a:xfrm>
            <a:off x="475013" y="1389888"/>
            <a:ext cx="7338951" cy="4179606"/>
          </a:xfrm>
          <a:prstGeom prst="rect">
            <a:avLst/>
          </a:prstGeom>
        </p:spPr>
        <p:txBody>
          <a:bodyPr wrap="square">
            <a:spAutoFit/>
          </a:bodyPr>
          <a:lstStyle/>
          <a:p>
            <a:r>
              <a:rPr lang="en-US" sz="1600" b="1" i="1" dirty="0" smtClean="0">
                <a:solidFill>
                  <a:srgbClr val="000000"/>
                </a:solidFill>
                <a:latin typeface="+mn-lt"/>
              </a:rPr>
              <a:t>                                                                                           Debits         Credits</a:t>
            </a:r>
            <a:endParaRPr lang="en-US" sz="1600" i="1" dirty="0" smtClean="0">
              <a:latin typeface="+mn-lt"/>
            </a:endParaRPr>
          </a:p>
          <a:p>
            <a:r>
              <a:rPr lang="en-US" sz="1600" i="1" dirty="0" smtClean="0">
                <a:latin typeface="+mn-lt"/>
              </a:rPr>
              <a:t>Term </a:t>
            </a:r>
            <a:r>
              <a:rPr lang="en-US" sz="1600" i="1" dirty="0">
                <a:latin typeface="+mn-lt"/>
              </a:rPr>
              <a:t>Bond Debt Service Fund:</a:t>
            </a:r>
          </a:p>
          <a:p>
            <a:pPr>
              <a:tabLst>
                <a:tab pos="5603875" algn="dec"/>
              </a:tabLst>
            </a:pPr>
            <a:r>
              <a:rPr lang="en-US" sz="1600" dirty="0">
                <a:latin typeface="+mn-lt"/>
              </a:rPr>
              <a:t>6a. Investments . . . . . . . . . . . . . . . . . . . . . . . . . . . . </a:t>
            </a:r>
            <a:r>
              <a:rPr lang="en-US" sz="1600" dirty="0" smtClean="0">
                <a:latin typeface="+mn-lt"/>
              </a:rPr>
              <a:t>.	1,261.99</a:t>
            </a:r>
            <a:endParaRPr lang="en-US" sz="1600" dirty="0">
              <a:latin typeface="+mn-lt"/>
            </a:endParaRPr>
          </a:p>
          <a:p>
            <a:pPr>
              <a:tabLst>
                <a:tab pos="6858000" algn="dec"/>
              </a:tabLst>
            </a:pPr>
            <a:r>
              <a:rPr lang="en-US" sz="1600" dirty="0" smtClean="0">
                <a:latin typeface="+mn-lt"/>
              </a:rPr>
              <a:t>           Revenues </a:t>
            </a:r>
            <a:r>
              <a:rPr lang="en-US" sz="1600" dirty="0">
                <a:latin typeface="+mn-lt"/>
              </a:rPr>
              <a:t>. . . . . . . . . . . . . . . . . . . . . . . . . . . </a:t>
            </a:r>
            <a:r>
              <a:rPr lang="en-US" sz="1600" dirty="0" smtClean="0">
                <a:latin typeface="+mn-lt"/>
              </a:rPr>
              <a:t>.	1,261.99</a:t>
            </a:r>
            <a:endParaRPr lang="en-US" sz="1600" dirty="0">
              <a:latin typeface="+mn-lt"/>
            </a:endParaRPr>
          </a:p>
          <a:p>
            <a:r>
              <a:rPr lang="en-US" sz="1600" i="1" dirty="0">
                <a:latin typeface="+mn-lt"/>
              </a:rPr>
              <a:t>Governmental Activities:</a:t>
            </a:r>
          </a:p>
          <a:p>
            <a:pPr>
              <a:tabLst>
                <a:tab pos="5603875" algn="dec"/>
              </a:tabLst>
            </a:pPr>
            <a:r>
              <a:rPr lang="en-US" sz="1600" dirty="0">
                <a:latin typeface="+mn-lt"/>
              </a:rPr>
              <a:t>6b. Investments . . . . . . . . . . . . . . . . . . . . . . . . . . . . </a:t>
            </a:r>
            <a:r>
              <a:rPr lang="en-US" sz="1600" dirty="0" smtClean="0">
                <a:latin typeface="+mn-lt"/>
              </a:rPr>
              <a:t>.	1,261.99</a:t>
            </a:r>
            <a:endParaRPr lang="en-US" sz="1600" dirty="0">
              <a:latin typeface="+mn-lt"/>
            </a:endParaRPr>
          </a:p>
          <a:p>
            <a:r>
              <a:rPr lang="en-US" sz="1600" dirty="0" smtClean="0">
                <a:latin typeface="+mn-lt"/>
              </a:rPr>
              <a:t>          General </a:t>
            </a:r>
            <a:r>
              <a:rPr lang="en-US" sz="1600" dirty="0">
                <a:latin typeface="+mn-lt"/>
              </a:rPr>
              <a:t>Revenues—Investment Earnings—Restricted</a:t>
            </a:r>
          </a:p>
          <a:p>
            <a:pPr>
              <a:tabLst>
                <a:tab pos="6858000" algn="dec"/>
              </a:tabLst>
            </a:pPr>
            <a:r>
              <a:rPr lang="en-US" sz="1600" dirty="0" smtClean="0">
                <a:latin typeface="+mn-lt"/>
              </a:rPr>
              <a:t>           for </a:t>
            </a:r>
            <a:r>
              <a:rPr lang="en-US" sz="1600" dirty="0">
                <a:latin typeface="+mn-lt"/>
              </a:rPr>
              <a:t>Debt Service . . . . . . . . . . . . . . . . . . . . . . </a:t>
            </a:r>
            <a:r>
              <a:rPr lang="en-US" sz="1600" dirty="0" smtClean="0">
                <a:latin typeface="+mn-lt"/>
              </a:rPr>
              <a:t>. .	1,261.99</a:t>
            </a:r>
          </a:p>
          <a:p>
            <a:r>
              <a:rPr lang="en-US" sz="1600" i="1" dirty="0">
                <a:latin typeface="+mn-lt"/>
              </a:rPr>
              <a:t>Term Bond Debt Service Fund:</a:t>
            </a:r>
          </a:p>
          <a:p>
            <a:pPr>
              <a:tabLst>
                <a:tab pos="5603875" algn="dec"/>
              </a:tabLst>
            </a:pPr>
            <a:r>
              <a:rPr lang="en-US" sz="1600" dirty="0">
                <a:latin typeface="+mn-lt"/>
              </a:rPr>
              <a:t>7a. Expenditures—Bond Interest . . . . . . . . . . . . . . . </a:t>
            </a:r>
            <a:r>
              <a:rPr lang="en-US" sz="1600" dirty="0" smtClean="0">
                <a:latin typeface="+mn-lt"/>
              </a:rPr>
              <a:t>.	37,500.00</a:t>
            </a:r>
            <a:endParaRPr lang="en-US" sz="1600" dirty="0">
              <a:latin typeface="+mn-lt"/>
            </a:endParaRPr>
          </a:p>
          <a:p>
            <a:pPr>
              <a:tabLst>
                <a:tab pos="6858000" algn="dec"/>
              </a:tabLst>
            </a:pPr>
            <a:r>
              <a:rPr lang="en-US" sz="1600" dirty="0" smtClean="0">
                <a:latin typeface="+mn-lt"/>
              </a:rPr>
              <a:t>          Cash </a:t>
            </a:r>
            <a:r>
              <a:rPr lang="en-US" sz="1600" dirty="0">
                <a:latin typeface="+mn-lt"/>
              </a:rPr>
              <a:t>. . . . . . . . . . . . . . . . . . . . . . . . . . . . . . . . </a:t>
            </a:r>
            <a:r>
              <a:rPr lang="en-US" sz="1600" dirty="0" smtClean="0">
                <a:latin typeface="+mn-lt"/>
              </a:rPr>
              <a:t>.	37,500.00</a:t>
            </a:r>
            <a:endParaRPr lang="en-US" sz="1600" dirty="0">
              <a:latin typeface="+mn-lt"/>
            </a:endParaRPr>
          </a:p>
          <a:p>
            <a:r>
              <a:rPr lang="en-US" sz="1600" i="1" dirty="0">
                <a:latin typeface="+mn-lt"/>
              </a:rPr>
              <a:t>Governmental Activities:</a:t>
            </a:r>
          </a:p>
          <a:p>
            <a:pPr>
              <a:tabLst>
                <a:tab pos="5603875" algn="dec"/>
              </a:tabLst>
            </a:pPr>
            <a:r>
              <a:rPr lang="en-US" sz="1600" dirty="0">
                <a:latin typeface="+mn-lt"/>
              </a:rPr>
              <a:t>7b. Expenses—Interest on Long-term Debt . . . . . . . </a:t>
            </a:r>
            <a:r>
              <a:rPr lang="en-US" sz="1600" dirty="0" smtClean="0">
                <a:latin typeface="+mn-lt"/>
              </a:rPr>
              <a:t>.	37,500.00</a:t>
            </a:r>
            <a:endParaRPr lang="en-US" sz="1600" dirty="0">
              <a:latin typeface="+mn-lt"/>
            </a:endParaRPr>
          </a:p>
          <a:p>
            <a:pPr>
              <a:tabLst>
                <a:tab pos="6858000" algn="dec"/>
              </a:tabLst>
            </a:pPr>
            <a:r>
              <a:rPr lang="en-US" sz="1600" dirty="0" smtClean="0">
                <a:latin typeface="+mn-lt"/>
              </a:rPr>
              <a:t>          Cash </a:t>
            </a:r>
            <a:r>
              <a:rPr lang="en-US" sz="1600" dirty="0">
                <a:latin typeface="+mn-lt"/>
              </a:rPr>
              <a:t>. . . . . . . . . . . . . . . . . . . . . . . . . . . . . . . . </a:t>
            </a:r>
            <a:r>
              <a:rPr lang="en-US" sz="1600" dirty="0" smtClean="0">
                <a:latin typeface="+mn-lt"/>
              </a:rPr>
              <a:t>.	37,500.00</a:t>
            </a:r>
          </a:p>
        </p:txBody>
      </p:sp>
    </p:spTree>
    <p:extLst>
      <p:ext uri="{BB962C8B-B14F-4D97-AF65-F5344CB8AC3E}">
        <p14:creationId xmlns:p14="http://schemas.microsoft.com/office/powerpoint/2010/main" val="28826773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Accounting for Term Bonds</a:t>
            </a:r>
            <a:br>
              <a:rPr lang="en-US" sz="3200" b="1" dirty="0" smtClean="0"/>
            </a:br>
            <a:r>
              <a:rPr lang="en-US" sz="3200" b="1" dirty="0" smtClean="0"/>
              <a:t>Actuarial Basis (4 of 6)</a:t>
            </a:r>
            <a:endParaRPr lang="en-US" sz="3200" b="1" dirty="0"/>
          </a:p>
        </p:txBody>
      </p:sp>
      <p:sp>
        <p:nvSpPr>
          <p:cNvPr id="3" name="Rectangle 2"/>
          <p:cNvSpPr/>
          <p:nvPr/>
        </p:nvSpPr>
        <p:spPr>
          <a:xfrm>
            <a:off x="475488" y="1389888"/>
            <a:ext cx="7390925" cy="2702278"/>
          </a:xfrm>
          <a:prstGeom prst="rect">
            <a:avLst/>
          </a:prstGeom>
        </p:spPr>
        <p:txBody>
          <a:bodyPr wrap="square">
            <a:spAutoFit/>
          </a:bodyPr>
          <a:lstStyle/>
          <a:p>
            <a:r>
              <a:rPr lang="en-US" sz="1600" b="1" i="1" dirty="0">
                <a:solidFill>
                  <a:srgbClr val="000000"/>
                </a:solidFill>
                <a:latin typeface="Arial"/>
              </a:rPr>
              <a:t> </a:t>
            </a:r>
            <a:r>
              <a:rPr lang="en-US" sz="1600" b="1" i="1" dirty="0" smtClean="0">
                <a:solidFill>
                  <a:srgbClr val="000000"/>
                </a:solidFill>
                <a:latin typeface="Arial"/>
              </a:rPr>
              <a:t>                                                                                          Debits         Credits</a:t>
            </a:r>
          </a:p>
          <a:p>
            <a:r>
              <a:rPr lang="en-US" sz="1500" i="1" dirty="0">
                <a:latin typeface="+mn-lt"/>
              </a:rPr>
              <a:t>Term Bond Debt Service Fund and Governmental Activities:</a:t>
            </a:r>
          </a:p>
          <a:p>
            <a:pPr>
              <a:tabLst>
                <a:tab pos="5603875" algn="dec"/>
              </a:tabLst>
            </a:pPr>
            <a:r>
              <a:rPr lang="en-US" sz="1600" dirty="0">
                <a:latin typeface="+mn-lt"/>
              </a:rPr>
              <a:t>8. Cash . . . . . . . . . . . . . . . . . . . . . . . . . . . . . . . . . . . </a:t>
            </a:r>
            <a:r>
              <a:rPr lang="en-US" sz="1600" dirty="0" smtClean="0">
                <a:latin typeface="+mn-lt"/>
              </a:rPr>
              <a:t>.	58,000.00</a:t>
            </a:r>
            <a:endParaRPr lang="en-US" sz="1600" dirty="0">
              <a:latin typeface="+mn-lt"/>
            </a:endParaRPr>
          </a:p>
          <a:p>
            <a:pPr>
              <a:tabLst>
                <a:tab pos="6858000" algn="dec"/>
              </a:tabLst>
            </a:pPr>
            <a:r>
              <a:rPr lang="en-US" sz="1600" dirty="0" smtClean="0">
                <a:latin typeface="+mn-lt"/>
              </a:rPr>
              <a:t>          Taxes </a:t>
            </a:r>
            <a:r>
              <a:rPr lang="en-US" sz="1600" dirty="0">
                <a:latin typeface="+mn-lt"/>
              </a:rPr>
              <a:t>Receivable—Current . . . . . . . . . . . . . . . </a:t>
            </a:r>
            <a:r>
              <a:rPr lang="en-US" sz="1600" dirty="0" smtClean="0">
                <a:latin typeface="+mn-lt"/>
              </a:rPr>
              <a:t>.	58,000.00</a:t>
            </a:r>
            <a:endParaRPr lang="en-US" sz="1600" dirty="0">
              <a:latin typeface="+mn-lt"/>
            </a:endParaRPr>
          </a:p>
          <a:p>
            <a:pPr>
              <a:tabLst>
                <a:tab pos="5603875" algn="dec"/>
              </a:tabLst>
            </a:pPr>
            <a:r>
              <a:rPr lang="en-US" sz="1600" dirty="0">
                <a:latin typeface="+mn-lt"/>
              </a:rPr>
              <a:t>9. Investments . . . . . . . . . . . . . . . . . . . . . . . . . . . . . . </a:t>
            </a:r>
            <a:r>
              <a:rPr lang="en-US" sz="1600" dirty="0" smtClean="0">
                <a:latin typeface="+mn-lt"/>
              </a:rPr>
              <a:t>.	19,893.57</a:t>
            </a:r>
            <a:endParaRPr lang="en-US" sz="1600" dirty="0">
              <a:latin typeface="+mn-lt"/>
            </a:endParaRPr>
          </a:p>
          <a:p>
            <a:pPr>
              <a:tabLst>
                <a:tab pos="6858000" algn="dec"/>
              </a:tabLst>
            </a:pPr>
            <a:r>
              <a:rPr lang="en-US" sz="1600" dirty="0" smtClean="0">
                <a:latin typeface="+mn-lt"/>
              </a:rPr>
              <a:t>          Cash </a:t>
            </a:r>
            <a:r>
              <a:rPr lang="en-US" sz="1600" dirty="0">
                <a:latin typeface="+mn-lt"/>
              </a:rPr>
              <a:t>. . . . . . . . . . . . . . . . . . . . . . . . . . . . . . . . . </a:t>
            </a:r>
            <a:r>
              <a:rPr lang="en-US" sz="1600" dirty="0" smtClean="0">
                <a:latin typeface="+mn-lt"/>
              </a:rPr>
              <a:t>.	19,893.57</a:t>
            </a:r>
          </a:p>
          <a:p>
            <a:r>
              <a:rPr lang="en-US" sz="1600" i="1" dirty="0">
                <a:latin typeface="+mn-lt"/>
              </a:rPr>
              <a:t>Governmental Activities:</a:t>
            </a:r>
          </a:p>
          <a:p>
            <a:pPr>
              <a:tabLst>
                <a:tab pos="5603875" algn="dec"/>
              </a:tabLst>
            </a:pPr>
            <a:r>
              <a:rPr lang="en-US" sz="1600" dirty="0">
                <a:latin typeface="+mn-lt"/>
              </a:rPr>
              <a:t>10. Expenses—Interest on Long-term Debt . . . . . . . . . 	</a:t>
            </a:r>
            <a:r>
              <a:rPr lang="en-US" sz="1600" dirty="0" smtClean="0">
                <a:latin typeface="+mn-lt"/>
              </a:rPr>
              <a:t>37,500.00</a:t>
            </a:r>
            <a:endParaRPr lang="en-US" sz="1600" dirty="0">
              <a:latin typeface="+mn-lt"/>
            </a:endParaRPr>
          </a:p>
          <a:p>
            <a:pPr>
              <a:tabLst>
                <a:tab pos="6858000" algn="dec"/>
              </a:tabLst>
            </a:pPr>
            <a:r>
              <a:rPr lang="en-US" sz="1600" dirty="0" smtClean="0">
                <a:latin typeface="+mn-lt"/>
              </a:rPr>
              <a:t>          Interest </a:t>
            </a:r>
            <a:r>
              <a:rPr lang="en-US" sz="1600" dirty="0">
                <a:latin typeface="+mn-lt"/>
              </a:rPr>
              <a:t>Payable . . . . . . . . . . . . . . . . . . . . . . . . . </a:t>
            </a:r>
            <a:r>
              <a:rPr lang="en-US" sz="1600" dirty="0" smtClean="0">
                <a:latin typeface="+mn-lt"/>
              </a:rPr>
              <a:t>.	37,500.00</a:t>
            </a:r>
          </a:p>
        </p:txBody>
      </p:sp>
    </p:spTree>
    <p:extLst>
      <p:ext uri="{BB962C8B-B14F-4D97-AF65-F5344CB8AC3E}">
        <p14:creationId xmlns:p14="http://schemas.microsoft.com/office/powerpoint/2010/main" val="90233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Accounting for Term Bonds</a:t>
            </a:r>
            <a:br>
              <a:rPr lang="en-US" sz="3200" b="1" dirty="0" smtClean="0"/>
            </a:br>
            <a:r>
              <a:rPr lang="en-US" sz="3200" b="1" dirty="0" smtClean="0"/>
              <a:t>Actuarial Basis (5 of 6)</a:t>
            </a:r>
            <a:endParaRPr lang="en-US" sz="3200" b="1" dirty="0"/>
          </a:p>
        </p:txBody>
      </p:sp>
      <p:sp>
        <p:nvSpPr>
          <p:cNvPr id="3" name="Rectangle 2"/>
          <p:cNvSpPr/>
          <p:nvPr/>
        </p:nvSpPr>
        <p:spPr>
          <a:xfrm>
            <a:off x="475488" y="1389359"/>
            <a:ext cx="7362701" cy="3884140"/>
          </a:xfrm>
          <a:prstGeom prst="rect">
            <a:avLst/>
          </a:prstGeom>
        </p:spPr>
        <p:txBody>
          <a:bodyPr wrap="square">
            <a:spAutoFit/>
          </a:bodyPr>
          <a:lstStyle/>
          <a:p>
            <a:pPr>
              <a:spcBef>
                <a:spcPts val="0"/>
              </a:spcBef>
            </a:pPr>
            <a:r>
              <a:rPr lang="en-US" sz="1600" b="1" i="1" dirty="0">
                <a:solidFill>
                  <a:srgbClr val="000000"/>
                </a:solidFill>
                <a:latin typeface="Arial"/>
              </a:rPr>
              <a:t> </a:t>
            </a:r>
            <a:r>
              <a:rPr lang="en-US" sz="1600" b="1" i="1" dirty="0" smtClean="0">
                <a:solidFill>
                  <a:srgbClr val="000000"/>
                </a:solidFill>
                <a:latin typeface="Arial"/>
              </a:rPr>
              <a:t>                                                                                          Debits         Credits</a:t>
            </a:r>
          </a:p>
          <a:p>
            <a:r>
              <a:rPr lang="en-US" sz="1600" i="1" dirty="0" smtClean="0">
                <a:latin typeface="+mn-lt"/>
              </a:rPr>
              <a:t>Term </a:t>
            </a:r>
            <a:r>
              <a:rPr lang="en-US" sz="1600" i="1" dirty="0">
                <a:latin typeface="+mn-lt"/>
              </a:rPr>
              <a:t>Bond Debt Service Fund:</a:t>
            </a:r>
          </a:p>
          <a:p>
            <a:pPr>
              <a:tabLst>
                <a:tab pos="5603875" algn="dec"/>
              </a:tabLst>
            </a:pPr>
            <a:r>
              <a:rPr lang="en-US" sz="1600" dirty="0">
                <a:latin typeface="+mn-lt"/>
              </a:rPr>
              <a:t>11a. Investments . . . . . . . . . . . . . . . . . . . . . . . . . . . . </a:t>
            </a:r>
            <a:r>
              <a:rPr lang="en-US" sz="1600" dirty="0" smtClean="0">
                <a:latin typeface="+mn-lt"/>
              </a:rPr>
              <a:t>.	1,883.10</a:t>
            </a:r>
            <a:endParaRPr lang="en-US" sz="1600" dirty="0">
              <a:latin typeface="+mn-lt"/>
            </a:endParaRPr>
          </a:p>
          <a:p>
            <a:pPr>
              <a:tabLst>
                <a:tab pos="6858000" algn="dec"/>
              </a:tabLst>
            </a:pPr>
            <a:r>
              <a:rPr lang="en-US" sz="1600" dirty="0" smtClean="0">
                <a:latin typeface="+mn-lt"/>
              </a:rPr>
              <a:t>             Revenues </a:t>
            </a:r>
            <a:r>
              <a:rPr lang="en-US" sz="1600" dirty="0">
                <a:latin typeface="+mn-lt"/>
              </a:rPr>
              <a:t>. . . . . . . . . . . . . . . . . . . . . . . . . . . </a:t>
            </a:r>
            <a:r>
              <a:rPr lang="en-US" sz="1600" dirty="0" smtClean="0">
                <a:latin typeface="+mn-lt"/>
              </a:rPr>
              <a:t>.	1,883.10</a:t>
            </a:r>
            <a:endParaRPr lang="en-US" sz="1600" dirty="0">
              <a:latin typeface="+mn-lt"/>
            </a:endParaRPr>
          </a:p>
          <a:p>
            <a:r>
              <a:rPr lang="en-US" sz="1600" i="1" dirty="0">
                <a:latin typeface="+mn-lt"/>
              </a:rPr>
              <a:t>Governmental Activities:</a:t>
            </a:r>
          </a:p>
          <a:p>
            <a:pPr>
              <a:tabLst>
                <a:tab pos="5603875" algn="dec"/>
              </a:tabLst>
            </a:pPr>
            <a:r>
              <a:rPr lang="en-US" sz="1600" dirty="0">
                <a:latin typeface="+mn-lt"/>
              </a:rPr>
              <a:t>11b. Investments . . . . . . . . . . . . . . . . . . . . . . . . . . . . </a:t>
            </a:r>
            <a:r>
              <a:rPr lang="en-US" sz="1600" dirty="0" smtClean="0">
                <a:latin typeface="+mn-lt"/>
              </a:rPr>
              <a:t>.	1,883.10</a:t>
            </a:r>
            <a:endParaRPr lang="en-US" sz="1600" dirty="0">
              <a:latin typeface="+mn-lt"/>
            </a:endParaRPr>
          </a:p>
          <a:p>
            <a:r>
              <a:rPr lang="en-US" sz="1600" dirty="0" smtClean="0">
                <a:latin typeface="+mn-lt"/>
              </a:rPr>
              <a:t>              General </a:t>
            </a:r>
            <a:r>
              <a:rPr lang="en-US" sz="1600" dirty="0">
                <a:latin typeface="+mn-lt"/>
              </a:rPr>
              <a:t>Revenues—Investment </a:t>
            </a:r>
            <a:r>
              <a:rPr lang="en-US" sz="1600" dirty="0" smtClean="0">
                <a:latin typeface="+mn-lt"/>
              </a:rPr>
              <a:t>Earnings—</a:t>
            </a:r>
          </a:p>
          <a:p>
            <a:pPr>
              <a:tabLst>
                <a:tab pos="6858000" algn="dec"/>
              </a:tabLst>
            </a:pPr>
            <a:r>
              <a:rPr lang="en-US" sz="1600" dirty="0" smtClean="0">
                <a:latin typeface="+mn-lt"/>
              </a:rPr>
              <a:t>                 Restricted  for Debt Service . . . . . . . . . . . . .	1,883.10</a:t>
            </a:r>
          </a:p>
          <a:p>
            <a:r>
              <a:rPr lang="en-US" sz="1500" i="1" dirty="0" smtClean="0">
                <a:latin typeface="+mn-lt"/>
              </a:rPr>
              <a:t>Term </a:t>
            </a:r>
            <a:r>
              <a:rPr lang="en-US" sz="1500" i="1" dirty="0">
                <a:latin typeface="+mn-lt"/>
              </a:rPr>
              <a:t>Bond Debt Service Fund and Governmental Activities:</a:t>
            </a:r>
          </a:p>
          <a:p>
            <a:pPr>
              <a:tabLst>
                <a:tab pos="5603875" algn="dec"/>
              </a:tabLst>
            </a:pPr>
            <a:r>
              <a:rPr lang="en-US" sz="1600" dirty="0">
                <a:latin typeface="+mn-lt"/>
              </a:rPr>
              <a:t>12. Taxes Receivable—Delinquent . . . . . . . . . . . . . . . </a:t>
            </a:r>
            <a:r>
              <a:rPr lang="en-US" sz="1600" dirty="0" smtClean="0">
                <a:latin typeface="+mn-lt"/>
              </a:rPr>
              <a:t>.	4,600.00</a:t>
            </a:r>
            <a:endParaRPr lang="en-US" sz="1600" dirty="0">
              <a:latin typeface="+mn-lt"/>
            </a:endParaRPr>
          </a:p>
          <a:p>
            <a:pPr>
              <a:tabLst>
                <a:tab pos="5603875" algn="dec"/>
              </a:tabLst>
            </a:pPr>
            <a:r>
              <a:rPr lang="en-US" sz="1600" dirty="0" smtClean="0">
                <a:latin typeface="+mn-lt"/>
              </a:rPr>
              <a:t>       Estimated </a:t>
            </a:r>
            <a:r>
              <a:rPr lang="en-US" sz="1600" dirty="0">
                <a:latin typeface="+mn-lt"/>
              </a:rPr>
              <a:t>Uncollectible Current Taxes . . . . . . . . . </a:t>
            </a:r>
            <a:r>
              <a:rPr lang="en-US" sz="1600" dirty="0" smtClean="0">
                <a:latin typeface="+mn-lt"/>
              </a:rPr>
              <a:t>.	3,000.00</a:t>
            </a:r>
          </a:p>
          <a:p>
            <a:pPr>
              <a:tabLst>
                <a:tab pos="6858000" algn="dec"/>
              </a:tabLst>
            </a:pPr>
            <a:r>
              <a:rPr lang="en-US" sz="1600" dirty="0">
                <a:latin typeface="+mn-lt"/>
              </a:rPr>
              <a:t> </a:t>
            </a:r>
            <a:r>
              <a:rPr lang="en-US" sz="1600" dirty="0" smtClean="0">
                <a:latin typeface="+mn-lt"/>
              </a:rPr>
              <a:t>              Taxes </a:t>
            </a:r>
            <a:r>
              <a:rPr lang="en-US" sz="1600" dirty="0">
                <a:latin typeface="+mn-lt"/>
              </a:rPr>
              <a:t>Receivable—Current . . . . . . . . . . . . . </a:t>
            </a:r>
            <a:r>
              <a:rPr lang="en-US" sz="1600" dirty="0" smtClean="0">
                <a:latin typeface="+mn-lt"/>
              </a:rPr>
              <a:t>.	4,600.00</a:t>
            </a:r>
            <a:endParaRPr lang="en-US" sz="1600" dirty="0">
              <a:latin typeface="+mn-lt"/>
            </a:endParaRPr>
          </a:p>
          <a:p>
            <a:pPr>
              <a:tabLst>
                <a:tab pos="6858000" algn="dec"/>
              </a:tabLst>
            </a:pPr>
            <a:r>
              <a:rPr lang="en-US" sz="1600" dirty="0" smtClean="0">
                <a:latin typeface="+mn-lt"/>
              </a:rPr>
              <a:t>                Estimated </a:t>
            </a:r>
            <a:r>
              <a:rPr lang="en-US" sz="1600" dirty="0">
                <a:latin typeface="+mn-lt"/>
              </a:rPr>
              <a:t>Uncollectible Delinquent Taxes . . </a:t>
            </a:r>
            <a:r>
              <a:rPr lang="en-US" sz="1600" dirty="0" smtClean="0">
                <a:latin typeface="+mn-lt"/>
              </a:rPr>
              <a:t>.	3,000.00</a:t>
            </a:r>
            <a:endParaRPr lang="en-US" sz="1600" dirty="0">
              <a:latin typeface="+mn-lt"/>
            </a:endParaRPr>
          </a:p>
        </p:txBody>
      </p:sp>
    </p:spTree>
    <p:extLst>
      <p:ext uri="{BB962C8B-B14F-4D97-AF65-F5344CB8AC3E}">
        <p14:creationId xmlns:p14="http://schemas.microsoft.com/office/powerpoint/2010/main" val="35555682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t>Accounting for Term Bonds</a:t>
            </a:r>
            <a:br>
              <a:rPr lang="en-US" sz="3200" b="1" dirty="0" smtClean="0"/>
            </a:br>
            <a:r>
              <a:rPr lang="en-US" sz="3200" b="1" dirty="0" smtClean="0"/>
              <a:t>Actuarial Basis (6 of 6)</a:t>
            </a:r>
            <a:endParaRPr lang="en-US" sz="3200" b="1" dirty="0"/>
          </a:p>
        </p:txBody>
      </p:sp>
      <p:sp>
        <p:nvSpPr>
          <p:cNvPr id="3" name="Rectangle 2"/>
          <p:cNvSpPr/>
          <p:nvPr/>
        </p:nvSpPr>
        <p:spPr>
          <a:xfrm>
            <a:off x="475488" y="1389888"/>
            <a:ext cx="7374577" cy="2702278"/>
          </a:xfrm>
          <a:prstGeom prst="rect">
            <a:avLst/>
          </a:prstGeom>
        </p:spPr>
        <p:txBody>
          <a:bodyPr wrap="square">
            <a:spAutoFit/>
          </a:bodyPr>
          <a:lstStyle/>
          <a:p>
            <a:pPr lvl="0">
              <a:buClr>
                <a:srgbClr val="009999"/>
              </a:buClr>
            </a:pPr>
            <a:r>
              <a:rPr lang="en-US" sz="1600" b="1" i="1" dirty="0" smtClean="0">
                <a:solidFill>
                  <a:srgbClr val="000000"/>
                </a:solidFill>
                <a:latin typeface="Arial"/>
              </a:rPr>
              <a:t>                                                                                           Debits         Credits</a:t>
            </a:r>
            <a:endParaRPr lang="en-US" sz="1600" i="1" dirty="0" smtClean="0">
              <a:latin typeface="+mn-lt"/>
            </a:endParaRPr>
          </a:p>
          <a:p>
            <a:r>
              <a:rPr lang="en-US" sz="1600" i="1" dirty="0" smtClean="0">
                <a:latin typeface="+mn-lt"/>
              </a:rPr>
              <a:t>Term </a:t>
            </a:r>
            <a:r>
              <a:rPr lang="en-US" sz="1600" i="1" dirty="0">
                <a:latin typeface="+mn-lt"/>
              </a:rPr>
              <a:t>Bond Debt Service Fund</a:t>
            </a:r>
          </a:p>
          <a:p>
            <a:pPr>
              <a:tabLst>
                <a:tab pos="5603875" algn="dec"/>
              </a:tabLst>
            </a:pPr>
            <a:r>
              <a:rPr lang="en-US" sz="1600" dirty="0">
                <a:latin typeface="+mn-lt"/>
              </a:rPr>
              <a:t>13a. Appropriations . . . . . . . . . . . . . . . . . . . . . . . . . </a:t>
            </a:r>
            <a:r>
              <a:rPr lang="en-US" sz="1600" dirty="0" smtClean="0">
                <a:latin typeface="+mn-lt"/>
              </a:rPr>
              <a:t>.	75,000.00</a:t>
            </a:r>
            <a:endParaRPr lang="en-US" sz="1600" dirty="0">
              <a:latin typeface="+mn-lt"/>
            </a:endParaRPr>
          </a:p>
          <a:p>
            <a:pPr>
              <a:tabLst>
                <a:tab pos="5603875" algn="dec"/>
              </a:tabLst>
            </a:pPr>
            <a:r>
              <a:rPr lang="en-US" sz="1600" dirty="0" smtClean="0">
                <a:latin typeface="+mn-lt"/>
              </a:rPr>
              <a:t>        Budgetary </a:t>
            </a:r>
            <a:r>
              <a:rPr lang="en-US" sz="1600" dirty="0">
                <a:latin typeface="+mn-lt"/>
              </a:rPr>
              <a:t>Fund Balance . . . . . . . . . . . . . . . . . </a:t>
            </a:r>
            <a:r>
              <a:rPr lang="en-US" sz="1600" dirty="0" smtClean="0">
                <a:latin typeface="+mn-lt"/>
              </a:rPr>
              <a:t>.	42,843.33</a:t>
            </a:r>
            <a:endParaRPr lang="en-US" sz="1600" dirty="0">
              <a:latin typeface="+mn-lt"/>
            </a:endParaRPr>
          </a:p>
          <a:p>
            <a:pPr>
              <a:tabLst>
                <a:tab pos="6858000" algn="dec"/>
              </a:tabLst>
            </a:pPr>
            <a:r>
              <a:rPr lang="en-US" sz="1600" dirty="0" smtClean="0">
                <a:latin typeface="+mn-lt"/>
              </a:rPr>
              <a:t>              Estimated </a:t>
            </a:r>
            <a:r>
              <a:rPr lang="en-US" sz="1600" dirty="0">
                <a:latin typeface="+mn-lt"/>
              </a:rPr>
              <a:t>Revenues . . . . . . . . . . . . . . . . . </a:t>
            </a:r>
            <a:r>
              <a:rPr lang="en-US" sz="1600" dirty="0" smtClean="0">
                <a:latin typeface="+mn-lt"/>
              </a:rPr>
              <a:t>.	117,843.33</a:t>
            </a:r>
            <a:endParaRPr lang="en-US" sz="1600" dirty="0">
              <a:latin typeface="+mn-lt"/>
            </a:endParaRPr>
          </a:p>
          <a:p>
            <a:pPr>
              <a:tabLst>
                <a:tab pos="5603875" algn="dec"/>
              </a:tabLst>
            </a:pPr>
            <a:r>
              <a:rPr lang="en-US" sz="1600" dirty="0">
                <a:latin typeface="+mn-lt"/>
              </a:rPr>
              <a:t>13b. Revenues . . . . . . . . . . . . . . . . . . . . . . . . . . . . . </a:t>
            </a:r>
            <a:r>
              <a:rPr lang="en-US" sz="1600" dirty="0" smtClean="0">
                <a:latin typeface="+mn-lt"/>
              </a:rPr>
              <a:t>.	117,000.00</a:t>
            </a:r>
            <a:endParaRPr lang="en-US" sz="1600" dirty="0">
              <a:latin typeface="+mn-lt"/>
            </a:endParaRPr>
          </a:p>
          <a:p>
            <a:pPr>
              <a:tabLst>
                <a:tab pos="5603875" algn="dec"/>
              </a:tabLst>
            </a:pPr>
            <a:r>
              <a:rPr lang="en-US" sz="1600" dirty="0" smtClean="0">
                <a:latin typeface="+mn-lt"/>
              </a:rPr>
              <a:t>        Revenues </a:t>
            </a:r>
            <a:r>
              <a:rPr lang="en-US" sz="1600" dirty="0">
                <a:latin typeface="+mn-lt"/>
              </a:rPr>
              <a:t>. . . . . . . . . . . . . . . . . . . . . . . . . . . . . </a:t>
            </a:r>
            <a:r>
              <a:rPr lang="en-US" sz="1600" dirty="0" smtClean="0">
                <a:latin typeface="+mn-lt"/>
              </a:rPr>
              <a:t>.	3,145.09</a:t>
            </a:r>
            <a:endParaRPr lang="en-US" sz="1600" dirty="0">
              <a:latin typeface="+mn-lt"/>
            </a:endParaRPr>
          </a:p>
          <a:p>
            <a:pPr>
              <a:tabLst>
                <a:tab pos="6858000" algn="dec"/>
              </a:tabLst>
            </a:pPr>
            <a:r>
              <a:rPr lang="en-US" sz="1600" dirty="0" smtClean="0">
                <a:latin typeface="+mn-lt"/>
              </a:rPr>
              <a:t>              Expenditures—Bond </a:t>
            </a:r>
            <a:r>
              <a:rPr lang="en-US" sz="1600" dirty="0">
                <a:latin typeface="+mn-lt"/>
              </a:rPr>
              <a:t>Interest . . . . . . . . . . . </a:t>
            </a:r>
            <a:r>
              <a:rPr lang="en-US" sz="1600" dirty="0" smtClean="0">
                <a:latin typeface="+mn-lt"/>
              </a:rPr>
              <a:t>.	75,000.00</a:t>
            </a:r>
            <a:endParaRPr lang="en-US" sz="1600" dirty="0">
              <a:latin typeface="+mn-lt"/>
            </a:endParaRPr>
          </a:p>
          <a:p>
            <a:pPr>
              <a:tabLst>
                <a:tab pos="6858000" algn="dec"/>
              </a:tabLst>
            </a:pPr>
            <a:r>
              <a:rPr lang="en-US" sz="1600" dirty="0" smtClean="0">
                <a:latin typeface="+mn-lt"/>
              </a:rPr>
              <a:t>              Fund </a:t>
            </a:r>
            <a:r>
              <a:rPr lang="en-US" sz="1600" dirty="0">
                <a:latin typeface="+mn-lt"/>
              </a:rPr>
              <a:t>Balance—Restricted—Debt Service . </a:t>
            </a:r>
            <a:r>
              <a:rPr lang="en-US" sz="1600" dirty="0" smtClean="0">
                <a:latin typeface="+mn-lt"/>
              </a:rPr>
              <a:t>.	45,145.09</a:t>
            </a:r>
            <a:endParaRPr lang="en-US" sz="1600" dirty="0">
              <a:latin typeface="+mn-lt"/>
            </a:endParaRPr>
          </a:p>
        </p:txBody>
      </p:sp>
    </p:spTree>
    <p:extLst>
      <p:ext uri="{BB962C8B-B14F-4D97-AF65-F5344CB8AC3E}">
        <p14:creationId xmlns:p14="http://schemas.microsoft.com/office/powerpoint/2010/main" val="19900154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Financial Reporting for Debt Service Funds</a:t>
            </a:r>
            <a:endParaRPr lang="en-US" sz="3200" b="1" dirty="0"/>
          </a:p>
        </p:txBody>
      </p:sp>
      <p:graphicFrame>
        <p:nvGraphicFramePr>
          <p:cNvPr id="3" name="Diagram 2"/>
          <p:cNvGraphicFramePr/>
          <p:nvPr>
            <p:extLst>
              <p:ext uri="{D42A27DB-BD31-4B8C-83A1-F6EECF244321}">
                <p14:modId xmlns:p14="http://schemas.microsoft.com/office/powerpoint/2010/main" val="529953044"/>
              </p:ext>
            </p:extLst>
          </p:nvPr>
        </p:nvGraphicFramePr>
        <p:xfrm>
          <a:off x="486888" y="1428007"/>
          <a:ext cx="7350826" cy="4248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87119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Debt Service Fund Investments</a:t>
            </a:r>
            <a:endParaRPr lang="en-US" sz="3200" b="1" dirty="0"/>
          </a:p>
        </p:txBody>
      </p:sp>
      <p:sp>
        <p:nvSpPr>
          <p:cNvPr id="4" name="Content Placeholder 3"/>
          <p:cNvSpPr>
            <a:spLocks noGrp="1"/>
          </p:cNvSpPr>
          <p:nvPr>
            <p:ph idx="1"/>
          </p:nvPr>
        </p:nvSpPr>
        <p:spPr/>
        <p:txBody>
          <a:bodyPr/>
          <a:lstStyle/>
          <a:p>
            <a:pPr marL="342900" indent="-342900">
              <a:spcBef>
                <a:spcPts val="1200"/>
              </a:spcBef>
              <a:buSzPct val="100000"/>
              <a:buFont typeface="Arial" panose="020B0604020202020204" pitchFamily="34" charset="0"/>
              <a:buChar char="•"/>
            </a:pPr>
            <a:r>
              <a:rPr lang="en-US" sz="2400" dirty="0"/>
              <a:t>Resources held in debt service funds to be used for repayment of debt are generally invested in low-risk securities.</a:t>
            </a:r>
          </a:p>
          <a:p>
            <a:pPr marL="342900" indent="-342900">
              <a:spcBef>
                <a:spcPts val="1200"/>
              </a:spcBef>
              <a:buSzPct val="100000"/>
              <a:buFont typeface="Arial" panose="020B0604020202020204" pitchFamily="34" charset="0"/>
              <a:buChar char="•"/>
            </a:pPr>
            <a:r>
              <a:rPr lang="en-US" sz="2400" dirty="0"/>
              <a:t>Investments are marked to market at the end of the accounting period.</a:t>
            </a:r>
          </a:p>
          <a:p>
            <a:pPr marL="342900" indent="-342900">
              <a:spcBef>
                <a:spcPts val="1200"/>
              </a:spcBef>
              <a:buSzPct val="100000"/>
              <a:buFont typeface="Arial" panose="020B0604020202020204" pitchFamily="34" charset="0"/>
              <a:buChar char="•"/>
            </a:pPr>
            <a:r>
              <a:rPr lang="en-US" sz="2400" dirty="0"/>
              <a:t>Any unrealized gains or losses are reported in the statement of revenues, expenditures, and changes in fund balance at the fund level, and also in the statement of activities at the government-wide level</a:t>
            </a:r>
            <a:r>
              <a:rPr lang="en-US" sz="2400" dirty="0" smtClean="0"/>
              <a:t>.</a:t>
            </a:r>
            <a:endParaRPr lang="en-US" sz="2400" dirty="0"/>
          </a:p>
        </p:txBody>
      </p:sp>
    </p:spTree>
    <p:extLst>
      <p:ext uri="{BB962C8B-B14F-4D97-AF65-F5344CB8AC3E}">
        <p14:creationId xmlns:p14="http://schemas.microsoft.com/office/powerpoint/2010/main" val="6904983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057400" y="0"/>
            <a:ext cx="59658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3" name="Rectangle 3"/>
          <p:cNvSpPr>
            <a:spLocks noChangeArrowheads="1"/>
          </p:cNvSpPr>
          <p:nvPr/>
        </p:nvSpPr>
        <p:spPr bwMode="auto">
          <a:xfrm>
            <a:off x="0" y="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4" name="Rectangle 4"/>
          <p:cNvSpPr>
            <a:spLocks noChangeArrowheads="1"/>
          </p:cNvSpPr>
          <p:nvPr/>
        </p:nvSpPr>
        <p:spPr bwMode="auto">
          <a:xfrm>
            <a:off x="1646238" y="0"/>
            <a:ext cx="65833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5" name="Rectangle 5"/>
          <p:cNvSpPr>
            <a:spLocks noChangeArrowheads="1"/>
          </p:cNvSpPr>
          <p:nvPr/>
        </p:nvSpPr>
        <p:spPr bwMode="auto">
          <a:xfrm>
            <a:off x="206375" y="0"/>
            <a:ext cx="791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6" name="Rectangle 6"/>
          <p:cNvSpPr>
            <a:spLocks noChangeArrowheads="1"/>
          </p:cNvSpPr>
          <p:nvPr/>
        </p:nvSpPr>
        <p:spPr bwMode="auto">
          <a:xfrm>
            <a:off x="288925" y="39688"/>
            <a:ext cx="7750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5127" name="Rectangle 7"/>
          <p:cNvSpPr>
            <a:spLocks noChangeArrowheads="1"/>
          </p:cNvSpPr>
          <p:nvPr/>
        </p:nvSpPr>
        <p:spPr bwMode="auto">
          <a:xfrm>
            <a:off x="0" y="0"/>
            <a:ext cx="8023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2" name="Title 1"/>
          <p:cNvSpPr>
            <a:spLocks noGrp="1"/>
          </p:cNvSpPr>
          <p:nvPr>
            <p:ph type="title"/>
          </p:nvPr>
        </p:nvSpPr>
        <p:spPr/>
        <p:txBody>
          <a:bodyPr/>
          <a:lstStyle/>
          <a:p>
            <a:pPr>
              <a:defRPr/>
            </a:pPr>
            <a:r>
              <a:rPr lang="en-US" altLang="en-US" b="1" dirty="0"/>
              <a:t>Learning Objectives </a:t>
            </a:r>
            <a:br>
              <a:rPr lang="en-US" altLang="en-US" b="1" dirty="0"/>
            </a:br>
            <a:r>
              <a:rPr lang="en-US" altLang="en-US" sz="2400" b="1" dirty="0"/>
              <a:t>(1 of 2</a:t>
            </a:r>
            <a:r>
              <a:rPr lang="en-US" altLang="en-US" sz="2400" b="1" dirty="0" smtClean="0"/>
              <a:t>)</a:t>
            </a:r>
            <a:endParaRPr lang="en-US" dirty="0"/>
          </a:p>
        </p:txBody>
      </p:sp>
      <p:sp>
        <p:nvSpPr>
          <p:cNvPr id="4" name="Content Placeholder 3"/>
          <p:cNvSpPr>
            <a:spLocks noGrp="1"/>
          </p:cNvSpPr>
          <p:nvPr>
            <p:ph idx="1"/>
          </p:nvPr>
        </p:nvSpPr>
        <p:spPr>
          <a:xfrm>
            <a:off x="411163" y="1563624"/>
            <a:ext cx="7407275" cy="3921125"/>
          </a:xfrm>
        </p:spPr>
        <p:txBody>
          <a:bodyPr/>
          <a:lstStyle/>
          <a:p>
            <a:pPr marL="915988" indent="-915988">
              <a:spcAft>
                <a:spcPts val="600"/>
              </a:spcAft>
              <a:buNone/>
            </a:pPr>
            <a:r>
              <a:rPr lang="en-US" sz="2400" dirty="0"/>
              <a:t>6-1	</a:t>
            </a:r>
            <a:r>
              <a:rPr lang="en-US" sz="2400" dirty="0" smtClean="0"/>
              <a:t>Explain </a:t>
            </a:r>
            <a:r>
              <a:rPr lang="en-US" sz="2400" dirty="0"/>
              <a:t>what types of liabilities are classified </a:t>
            </a:r>
            <a:r>
              <a:rPr lang="en-US" sz="2400" dirty="0" smtClean="0"/>
              <a:t>as </a:t>
            </a:r>
            <a:r>
              <a:rPr lang="en-US" sz="2400" dirty="0"/>
              <a:t>general long-term liabilities.</a:t>
            </a:r>
          </a:p>
          <a:p>
            <a:pPr marL="915988" indent="-915988">
              <a:spcBef>
                <a:spcPts val="600"/>
              </a:spcBef>
              <a:spcAft>
                <a:spcPts val="600"/>
              </a:spcAft>
              <a:buNone/>
            </a:pPr>
            <a:r>
              <a:rPr lang="en-US" sz="2400" dirty="0"/>
              <a:t>6-2	</a:t>
            </a:r>
            <a:r>
              <a:rPr lang="en-US" sz="2400" dirty="0" smtClean="0"/>
              <a:t>Prepare </a:t>
            </a:r>
            <a:r>
              <a:rPr lang="en-US" sz="2400" dirty="0"/>
              <a:t>note disclosures for general long</a:t>
            </a:r>
            <a:r>
              <a:rPr lang="en-US" sz="2400" dirty="0" smtClean="0"/>
              <a:t>-term </a:t>
            </a:r>
            <a:r>
              <a:rPr lang="en-US" sz="2400" dirty="0"/>
              <a:t>debt, including schedules of </a:t>
            </a:r>
            <a:r>
              <a:rPr lang="en-US" sz="2400" dirty="0" smtClean="0"/>
              <a:t>statutory debt </a:t>
            </a:r>
            <a:r>
              <a:rPr lang="en-US" sz="2400" dirty="0"/>
              <a:t>limits, debt margin, and overlapping debt. </a:t>
            </a:r>
          </a:p>
          <a:p>
            <a:pPr marL="915988" indent="-915988">
              <a:buNone/>
            </a:pPr>
            <a:r>
              <a:rPr lang="en-US" sz="2400" dirty="0"/>
              <a:t>6-3	</a:t>
            </a:r>
            <a:r>
              <a:rPr lang="en-US" sz="2400" dirty="0" smtClean="0">
                <a:solidFill>
                  <a:srgbClr val="000000"/>
                </a:solidFill>
              </a:rPr>
              <a:t>Explain </a:t>
            </a:r>
            <a:r>
              <a:rPr lang="en-US" sz="2400" dirty="0">
                <a:solidFill>
                  <a:srgbClr val="000000"/>
                </a:solidFill>
              </a:rPr>
              <a:t>the purpose and nature of debt service </a:t>
            </a:r>
            <a:r>
              <a:rPr lang="en-US" sz="2400" dirty="0" smtClean="0">
                <a:solidFill>
                  <a:srgbClr val="000000"/>
                </a:solidFill>
              </a:rPr>
              <a:t>funds.</a:t>
            </a:r>
            <a:endParaRPr lang="en-US"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Deposit and Investment Risks</a:t>
            </a:r>
            <a:endParaRPr lang="en-US" sz="3200" b="1" dirty="0"/>
          </a:p>
        </p:txBody>
      </p:sp>
      <p:graphicFrame>
        <p:nvGraphicFramePr>
          <p:cNvPr id="4" name="Diagram 3"/>
          <p:cNvGraphicFramePr/>
          <p:nvPr>
            <p:extLst>
              <p:ext uri="{D42A27DB-BD31-4B8C-83A1-F6EECF244321}">
                <p14:modId xmlns:p14="http://schemas.microsoft.com/office/powerpoint/2010/main" val="935785876"/>
              </p:ext>
            </p:extLst>
          </p:nvPr>
        </p:nvGraphicFramePr>
        <p:xfrm>
          <a:off x="439387" y="1487385"/>
          <a:ext cx="7374577" cy="4224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229501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Deposit and Investment Disclosures</a:t>
            </a:r>
            <a:endParaRPr lang="en-US" sz="3200" b="1" dirty="0"/>
          </a:p>
        </p:txBody>
      </p:sp>
      <p:sp>
        <p:nvSpPr>
          <p:cNvPr id="4" name="Content Placeholder 3"/>
          <p:cNvSpPr>
            <a:spLocks noGrp="1"/>
          </p:cNvSpPr>
          <p:nvPr>
            <p:ph idx="1"/>
          </p:nvPr>
        </p:nvSpPr>
        <p:spPr/>
        <p:txBody>
          <a:bodyPr/>
          <a:lstStyle/>
          <a:p>
            <a:pPr marL="342900" indent="-342900">
              <a:spcBef>
                <a:spcPts val="1200"/>
              </a:spcBef>
              <a:buSzPct val="100000"/>
              <a:buFont typeface="Arial" panose="020B0604020202020204" pitchFamily="34" charset="0"/>
              <a:buChar char="•"/>
            </a:pPr>
            <a:r>
              <a:rPr lang="en-US" sz="2200" dirty="0"/>
              <a:t>The government should describe in its financial statement notes (1) legal and contractual provisions for deposits and investments, including types of investments authorized to be held and any significant violations of legal or contractual provisions and (2) investment policies related to the kinds of risks described in the previous slide.</a:t>
            </a:r>
          </a:p>
          <a:p>
            <a:pPr marL="342900" indent="-342900">
              <a:spcBef>
                <a:spcPts val="1200"/>
              </a:spcBef>
              <a:buSzPct val="100000"/>
              <a:buFont typeface="Arial" panose="020B0604020202020204" pitchFamily="34" charset="0"/>
              <a:buChar char="•"/>
            </a:pPr>
            <a:r>
              <a:rPr lang="en-US" sz="2200" dirty="0"/>
              <a:t>Investment disclosures should be organized by type of investment. </a:t>
            </a:r>
          </a:p>
          <a:p>
            <a:pPr marL="342900" indent="-342900">
              <a:spcBef>
                <a:spcPts val="1200"/>
              </a:spcBef>
              <a:buSzPct val="100000"/>
              <a:buFont typeface="Arial" panose="020B0604020202020204" pitchFamily="34" charset="0"/>
              <a:buChar char="•"/>
            </a:pPr>
            <a:r>
              <a:rPr lang="en-US" sz="2200" dirty="0"/>
              <a:t>Additionally, the government should provide disclosures about the specific risks discussed in the previous slide. </a:t>
            </a:r>
          </a:p>
        </p:txBody>
      </p:sp>
    </p:spTree>
    <p:extLst>
      <p:ext uri="{BB962C8B-B14F-4D97-AF65-F5344CB8AC3E}">
        <p14:creationId xmlns:p14="http://schemas.microsoft.com/office/powerpoint/2010/main" val="364244836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Lease Payments</a:t>
            </a:r>
            <a:endParaRPr lang="en-US" sz="3200" b="1" dirty="0"/>
          </a:p>
        </p:txBody>
      </p:sp>
      <p:sp>
        <p:nvSpPr>
          <p:cNvPr id="4" name="Content Placeholder 3"/>
          <p:cNvSpPr>
            <a:spLocks noGrp="1"/>
          </p:cNvSpPr>
          <p:nvPr>
            <p:ph idx="1"/>
          </p:nvPr>
        </p:nvSpPr>
        <p:spPr/>
        <p:txBody>
          <a:bodyPr/>
          <a:lstStyle/>
          <a:p>
            <a:pPr marL="342900" indent="-342900">
              <a:spcBef>
                <a:spcPts val="1200"/>
              </a:spcBef>
              <a:buSzPct val="100000"/>
              <a:buFont typeface="Arial" panose="020B0604020202020204" pitchFamily="34" charset="0"/>
              <a:buChar char="•"/>
            </a:pPr>
            <a:r>
              <a:rPr lang="en-US" sz="2400" dirty="0"/>
              <a:t>Governments may use a General Fund, a special revenue fund, or a debt service fund to record lease payments since the annual lease payments are merely installment payments of general long-term debt.</a:t>
            </a:r>
          </a:p>
          <a:p>
            <a:pPr marL="342900" indent="-342900">
              <a:spcBef>
                <a:spcPts val="1200"/>
              </a:spcBef>
              <a:buSzPct val="100000"/>
              <a:buFont typeface="Arial" panose="020B0604020202020204" pitchFamily="34" charset="0"/>
              <a:buChar char="•"/>
            </a:pPr>
            <a:r>
              <a:rPr lang="en-US" sz="2400" dirty="0"/>
              <a:t>At the inception of the lease an obligation is recognized at the government-wide level in an amount equal to the present value of the stream of annual payments</a:t>
            </a:r>
            <a:r>
              <a:rPr lang="en-US" sz="2400" dirty="0" smtClean="0"/>
              <a:t>.</a:t>
            </a:r>
            <a:endParaRPr lang="en-US" sz="2400" dirty="0"/>
          </a:p>
        </p:txBody>
      </p:sp>
    </p:spTree>
    <p:extLst>
      <p:ext uri="{BB962C8B-B14F-4D97-AF65-F5344CB8AC3E}">
        <p14:creationId xmlns:p14="http://schemas.microsoft.com/office/powerpoint/2010/main" val="68848672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Debt Refunding</a:t>
            </a:r>
            <a:endParaRPr lang="en-US" sz="3200" b="1" dirty="0"/>
          </a:p>
        </p:txBody>
      </p:sp>
      <p:graphicFrame>
        <p:nvGraphicFramePr>
          <p:cNvPr id="3" name="Diagram 2"/>
          <p:cNvGraphicFramePr/>
          <p:nvPr>
            <p:extLst>
              <p:ext uri="{D42A27DB-BD31-4B8C-83A1-F6EECF244321}">
                <p14:modId xmlns:p14="http://schemas.microsoft.com/office/powerpoint/2010/main" val="280709312"/>
              </p:ext>
            </p:extLst>
          </p:nvPr>
        </p:nvGraphicFramePr>
        <p:xfrm>
          <a:off x="415636" y="1475510"/>
          <a:ext cx="7350826" cy="4082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17779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1"/>
            <a:ext cx="7818120" cy="1124712"/>
          </a:xfrm>
        </p:spPr>
        <p:txBody>
          <a:bodyPr/>
          <a:lstStyle/>
          <a:p>
            <a:r>
              <a:rPr lang="en-US" sz="3200" b="1" dirty="0" smtClean="0"/>
              <a:t>Looking Forward</a:t>
            </a:r>
            <a:endParaRPr lang="en-US" sz="3200" b="1" dirty="0"/>
          </a:p>
        </p:txBody>
      </p:sp>
      <p:sp>
        <p:nvSpPr>
          <p:cNvPr id="3" name="Content Placeholder 2"/>
          <p:cNvSpPr>
            <a:spLocks noGrp="1"/>
          </p:cNvSpPr>
          <p:nvPr>
            <p:ph idx="1"/>
          </p:nvPr>
        </p:nvSpPr>
        <p:spPr>
          <a:xfrm>
            <a:off x="411163" y="1636856"/>
            <a:ext cx="7407275" cy="3921125"/>
          </a:xfrm>
        </p:spPr>
        <p:txBody>
          <a:bodyPr/>
          <a:lstStyle/>
          <a:p>
            <a:pPr marL="0" indent="0">
              <a:buNone/>
            </a:pPr>
            <a:r>
              <a:rPr lang="en-US" sz="2400" dirty="0" smtClean="0"/>
              <a:t>This chapter described the types of debt and other long-term liabilities that are called general long-term liabilities. It also presented examples of accounting entries related to long-term debt, as well as financial statement reporting and required disclosures.</a:t>
            </a:r>
          </a:p>
          <a:p>
            <a:pPr marL="0" indent="0">
              <a:buNone/>
            </a:pPr>
            <a:endParaRPr lang="en-US" sz="2400" dirty="0" smtClean="0"/>
          </a:p>
          <a:p>
            <a:pPr marL="0" indent="0">
              <a:buNone/>
            </a:pPr>
            <a:r>
              <a:rPr lang="en-US" sz="2400" dirty="0" smtClean="0"/>
              <a:t>Chapter 7 presents accounting for business-type activities of state and local governments.</a:t>
            </a:r>
            <a:endParaRPr lang="en-US" sz="2400" dirty="0"/>
          </a:p>
        </p:txBody>
      </p:sp>
    </p:spTree>
    <p:extLst>
      <p:ext uri="{BB962C8B-B14F-4D97-AF65-F5344CB8AC3E}">
        <p14:creationId xmlns:p14="http://schemas.microsoft.com/office/powerpoint/2010/main" val="28177217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15488"/>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6147" name="Rectangle 3"/>
          <p:cNvSpPr>
            <a:spLocks noChangeArrowheads="1"/>
          </p:cNvSpPr>
          <p:nvPr/>
        </p:nvSpPr>
        <p:spPr bwMode="auto">
          <a:xfrm>
            <a:off x="1646238" y="0"/>
            <a:ext cx="6583362"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6148" name="Rectangle 4"/>
          <p:cNvSpPr>
            <a:spLocks noChangeArrowheads="1"/>
          </p:cNvSpPr>
          <p:nvPr/>
        </p:nvSpPr>
        <p:spPr bwMode="auto">
          <a:xfrm>
            <a:off x="206375" y="0"/>
            <a:ext cx="7916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6149" name="Rectangle 5"/>
          <p:cNvSpPr>
            <a:spLocks noChangeArrowheads="1"/>
          </p:cNvSpPr>
          <p:nvPr/>
        </p:nvSpPr>
        <p:spPr bwMode="auto">
          <a:xfrm>
            <a:off x="288925" y="39688"/>
            <a:ext cx="7750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6150" name="Rectangle 6"/>
          <p:cNvSpPr>
            <a:spLocks noChangeArrowheads="1"/>
          </p:cNvSpPr>
          <p:nvPr/>
        </p:nvSpPr>
        <p:spPr bwMode="auto">
          <a:xfrm>
            <a:off x="0" y="0"/>
            <a:ext cx="80232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cs typeface="Arial" pitchFamily="34" charset="0"/>
              </a:defRPr>
            </a:lvl9pPr>
          </a:lstStyle>
          <a:p>
            <a:pPr eaLnBrk="1" hangingPunct="1"/>
            <a:endParaRPr lang="en-US" altLang="en-US" dirty="0"/>
          </a:p>
        </p:txBody>
      </p:sp>
      <p:sp>
        <p:nvSpPr>
          <p:cNvPr id="11273" name="Rectangle 8"/>
          <p:cNvSpPr>
            <a:spLocks noChangeArrowheads="1"/>
          </p:cNvSpPr>
          <p:nvPr/>
        </p:nvSpPr>
        <p:spPr bwMode="auto">
          <a:xfrm>
            <a:off x="395288" y="1611085"/>
            <a:ext cx="7627937" cy="36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526" tIns="40763" rIns="81526" bIns="40763"/>
          <a:lstStyle>
            <a:lvl1pPr marL="460375" indent="-460375" defTabSz="809625" eaLnBrk="0" hangingPunct="0">
              <a:defRPr sz="2400">
                <a:solidFill>
                  <a:schemeClr val="tx1"/>
                </a:solidFill>
                <a:latin typeface="Times New Roman" pitchFamily="18" charset="0"/>
              </a:defRPr>
            </a:lvl1pPr>
            <a:lvl2pPr marL="742950" indent="-285750" defTabSz="809625" eaLnBrk="0" hangingPunct="0">
              <a:defRPr sz="2400">
                <a:solidFill>
                  <a:schemeClr val="tx1"/>
                </a:solidFill>
                <a:latin typeface="Times New Roman" pitchFamily="18" charset="0"/>
              </a:defRPr>
            </a:lvl2pPr>
            <a:lvl3pPr marL="1143000" indent="-228600" defTabSz="809625" eaLnBrk="0" hangingPunct="0">
              <a:defRPr sz="2400">
                <a:solidFill>
                  <a:schemeClr val="tx1"/>
                </a:solidFill>
                <a:latin typeface="Times New Roman" pitchFamily="18" charset="0"/>
              </a:defRPr>
            </a:lvl3pPr>
            <a:lvl4pPr marL="1600200" indent="-228600" defTabSz="809625" eaLnBrk="0" hangingPunct="0">
              <a:defRPr sz="2400">
                <a:solidFill>
                  <a:schemeClr val="tx1"/>
                </a:solidFill>
                <a:latin typeface="Times New Roman" pitchFamily="18" charset="0"/>
              </a:defRPr>
            </a:lvl4pPr>
            <a:lvl5pPr marL="2057400" indent="-228600" defTabSz="809625" eaLnBrk="0" hangingPunct="0">
              <a:defRPr sz="2400">
                <a:solidFill>
                  <a:schemeClr val="tx1"/>
                </a:solidFill>
                <a:latin typeface="Times New Roman" pitchFamily="18" charset="0"/>
              </a:defRPr>
            </a:lvl5pPr>
            <a:lvl6pPr marL="25146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6pPr>
            <a:lvl7pPr marL="29718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7pPr>
            <a:lvl8pPr marL="34290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8pPr>
            <a:lvl9pPr marL="3886200" indent="-228600" defTabSz="809625" eaLnBrk="0" fontAlgn="base" hangingPunct="0">
              <a:spcBef>
                <a:spcPct val="20000"/>
              </a:spcBef>
              <a:spcAft>
                <a:spcPct val="0"/>
              </a:spcAft>
              <a:buClr>
                <a:schemeClr val="hlink"/>
              </a:buClr>
              <a:buSzPct val="70000"/>
              <a:buFont typeface="Wingdings" pitchFamily="2" charset="2"/>
              <a:defRPr sz="2400">
                <a:solidFill>
                  <a:schemeClr val="tx1"/>
                </a:solidFill>
                <a:latin typeface="Times New Roman" pitchFamily="18" charset="0"/>
              </a:defRPr>
            </a:lvl9pPr>
          </a:lstStyle>
          <a:p>
            <a:pPr marL="0" indent="0">
              <a:spcBef>
                <a:spcPct val="50000"/>
              </a:spcBef>
              <a:buClrTx/>
              <a:buSzPct val="80000"/>
              <a:defRPr/>
            </a:pPr>
            <a:endParaRPr lang="en-US" altLang="en-US" sz="2500" dirty="0" smtClean="0">
              <a:cs typeface="+mn-cs"/>
            </a:endParaRPr>
          </a:p>
        </p:txBody>
      </p:sp>
      <p:sp>
        <p:nvSpPr>
          <p:cNvPr id="3" name="Title 2"/>
          <p:cNvSpPr>
            <a:spLocks noGrp="1"/>
          </p:cNvSpPr>
          <p:nvPr>
            <p:ph type="title"/>
          </p:nvPr>
        </p:nvSpPr>
        <p:spPr/>
        <p:txBody>
          <a:bodyPr/>
          <a:lstStyle/>
          <a:p>
            <a:pPr>
              <a:defRPr/>
            </a:pPr>
            <a:r>
              <a:rPr lang="en-US" altLang="en-US" b="1" dirty="0"/>
              <a:t>Learning Objectives </a:t>
            </a:r>
            <a:br>
              <a:rPr lang="en-US" altLang="en-US" b="1" dirty="0"/>
            </a:br>
            <a:r>
              <a:rPr lang="en-US" altLang="en-US" sz="2400" b="1" dirty="0"/>
              <a:t>(2 of 2) </a:t>
            </a:r>
            <a:endParaRPr lang="en-US" dirty="0"/>
          </a:p>
        </p:txBody>
      </p:sp>
      <p:sp>
        <p:nvSpPr>
          <p:cNvPr id="5" name="Content Placeholder 4"/>
          <p:cNvSpPr>
            <a:spLocks noGrp="1"/>
          </p:cNvSpPr>
          <p:nvPr>
            <p:ph idx="1"/>
          </p:nvPr>
        </p:nvSpPr>
        <p:spPr>
          <a:xfrm>
            <a:off x="411163" y="1563624"/>
            <a:ext cx="7407275" cy="3921125"/>
          </a:xfrm>
        </p:spPr>
        <p:txBody>
          <a:bodyPr/>
          <a:lstStyle/>
          <a:p>
            <a:pPr marL="915988" lvl="0" indent="-915988">
              <a:spcAft>
                <a:spcPts val="600"/>
              </a:spcAft>
              <a:buClr>
                <a:srgbClr val="009999"/>
              </a:buClr>
              <a:buNone/>
            </a:pPr>
            <a:r>
              <a:rPr lang="en-US" sz="2400" dirty="0">
                <a:solidFill>
                  <a:srgbClr val="000000"/>
                </a:solidFill>
              </a:rPr>
              <a:t>6-4	Identify characteristics of serial bonds and </a:t>
            </a:r>
            <a:r>
              <a:rPr lang="en-US" sz="2400" dirty="0" smtClean="0">
                <a:solidFill>
                  <a:srgbClr val="000000"/>
                </a:solidFill>
              </a:rPr>
              <a:t>term </a:t>
            </a:r>
            <a:r>
              <a:rPr lang="en-US" sz="2400" dirty="0">
                <a:solidFill>
                  <a:srgbClr val="000000"/>
                </a:solidFill>
              </a:rPr>
              <a:t>bonds. </a:t>
            </a:r>
          </a:p>
          <a:p>
            <a:pPr marL="915988" lvl="0" indent="-915988">
              <a:buClr>
                <a:srgbClr val="009999"/>
              </a:buClr>
              <a:buNone/>
            </a:pPr>
            <a:r>
              <a:rPr lang="en-US" sz="2400" dirty="0">
                <a:solidFill>
                  <a:srgbClr val="000000"/>
                </a:solidFill>
              </a:rPr>
              <a:t>6-5	Make journal entries to account for general long-term liabilities in debt service funds and   in the governmental activities general journal</a:t>
            </a:r>
            <a:r>
              <a:rPr lang="en-US" dirty="0" smtClean="0">
                <a:solidFill>
                  <a:srgbClr val="000000"/>
                </a:solidFill>
              </a:rPr>
              <a:t>.</a:t>
            </a:r>
            <a:endParaRPr lang="en-US" dirty="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Governments and Long-Term Debt</a:t>
            </a:r>
            <a:endParaRPr lang="en-US" sz="3200" b="1" dirty="0"/>
          </a:p>
        </p:txBody>
      </p:sp>
      <p:graphicFrame>
        <p:nvGraphicFramePr>
          <p:cNvPr id="3" name="Diagram 2"/>
          <p:cNvGraphicFramePr/>
          <p:nvPr>
            <p:extLst>
              <p:ext uri="{D42A27DB-BD31-4B8C-83A1-F6EECF244321}">
                <p14:modId xmlns:p14="http://schemas.microsoft.com/office/powerpoint/2010/main" val="3594742244"/>
              </p:ext>
            </p:extLst>
          </p:nvPr>
        </p:nvGraphicFramePr>
        <p:xfrm>
          <a:off x="486888" y="1653639"/>
          <a:ext cx="7315200" cy="3892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45507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0"/>
            <a:ext cx="7818120" cy="1124712"/>
          </a:xfrm>
        </p:spPr>
        <p:txBody>
          <a:bodyPr/>
          <a:lstStyle/>
          <a:p>
            <a:r>
              <a:rPr lang="en-US" sz="3200" b="1" dirty="0" smtClean="0"/>
              <a:t>General Long-Term Liabilities</a:t>
            </a:r>
            <a:endParaRPr lang="en-US" sz="3200" b="1" dirty="0"/>
          </a:p>
        </p:txBody>
      </p:sp>
      <p:sp>
        <p:nvSpPr>
          <p:cNvPr id="3" name="Content Placeholder 2"/>
          <p:cNvSpPr>
            <a:spLocks noGrp="1"/>
          </p:cNvSpPr>
          <p:nvPr>
            <p:ph idx="1"/>
          </p:nvPr>
        </p:nvSpPr>
        <p:spPr>
          <a:xfrm>
            <a:off x="423039" y="1660608"/>
            <a:ext cx="7407275" cy="3921125"/>
          </a:xfrm>
        </p:spPr>
        <p:txBody>
          <a:bodyPr/>
          <a:lstStyle/>
          <a:p>
            <a:pPr>
              <a:spcBef>
                <a:spcPts val="1200"/>
              </a:spcBef>
            </a:pPr>
            <a:r>
              <a:rPr lang="en-US" sz="2400" b="1" dirty="0"/>
              <a:t>General long-term liabilities </a:t>
            </a:r>
            <a:r>
              <a:rPr lang="en-US" sz="2400" dirty="0">
                <a:solidFill>
                  <a:srgbClr val="000000"/>
                </a:solidFill>
              </a:rPr>
              <a:t>are </a:t>
            </a:r>
            <a:r>
              <a:rPr lang="en-US" sz="2400" dirty="0" smtClean="0">
                <a:solidFill>
                  <a:srgbClr val="000000"/>
                </a:solidFill>
              </a:rPr>
              <a:t>those that </a:t>
            </a:r>
            <a:r>
              <a:rPr lang="en-US" sz="2400" dirty="0">
                <a:solidFill>
                  <a:srgbClr val="000000"/>
                </a:solidFill>
              </a:rPr>
              <a:t>arise from activities of governmental funds and that are not reported as </a:t>
            </a:r>
            <a:r>
              <a:rPr lang="en-US" sz="2400" dirty="0" smtClean="0">
                <a:solidFill>
                  <a:srgbClr val="000000"/>
                </a:solidFill>
              </a:rPr>
              <a:t>fund liabilities </a:t>
            </a:r>
            <a:r>
              <a:rPr lang="en-US" sz="2400" dirty="0">
                <a:solidFill>
                  <a:srgbClr val="000000"/>
                </a:solidFill>
              </a:rPr>
              <a:t>of a proprietary or fiduciary fund</a:t>
            </a:r>
            <a:r>
              <a:rPr lang="en-US" sz="2400" dirty="0" smtClean="0">
                <a:solidFill>
                  <a:srgbClr val="000000"/>
                </a:solidFill>
              </a:rPr>
              <a:t>.</a:t>
            </a:r>
          </a:p>
          <a:p>
            <a:pPr>
              <a:spcBef>
                <a:spcPts val="1200"/>
              </a:spcBef>
            </a:pPr>
            <a:r>
              <a:rPr lang="en-US" sz="2400" dirty="0"/>
              <a:t>General long-term liabilities </a:t>
            </a:r>
            <a:r>
              <a:rPr lang="en-US" sz="2400" dirty="0" smtClean="0"/>
              <a:t>are reported </a:t>
            </a:r>
            <a:r>
              <a:rPr lang="en-US" sz="2400" dirty="0"/>
              <a:t>as liabilities in the Governmental Activities column of the </a:t>
            </a:r>
            <a:r>
              <a:rPr lang="en-US" sz="2400" dirty="0" smtClean="0"/>
              <a:t>government-wide statement </a:t>
            </a:r>
            <a:r>
              <a:rPr lang="en-US" sz="2400" dirty="0"/>
              <a:t>of net </a:t>
            </a:r>
            <a:r>
              <a:rPr lang="en-US" sz="2400" dirty="0" smtClean="0"/>
              <a:t>position, </a:t>
            </a:r>
            <a:r>
              <a:rPr lang="en-US" sz="2400" dirty="0"/>
              <a:t>but are not reported as liabilities of </a:t>
            </a:r>
            <a:r>
              <a:rPr lang="en-US" sz="2400" dirty="0" smtClean="0"/>
              <a:t>governmental funds</a:t>
            </a:r>
            <a:r>
              <a:rPr lang="en-US" sz="2400" dirty="0"/>
              <a:t>.</a:t>
            </a:r>
          </a:p>
        </p:txBody>
      </p:sp>
    </p:spTree>
    <p:extLst>
      <p:ext uri="{BB962C8B-B14F-4D97-AF65-F5344CB8AC3E}">
        <p14:creationId xmlns:p14="http://schemas.microsoft.com/office/powerpoint/2010/main" val="25034487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7818120" cy="1124712"/>
          </a:xfrm>
        </p:spPr>
        <p:txBody>
          <a:bodyPr/>
          <a:lstStyle/>
          <a:p>
            <a:r>
              <a:rPr lang="en-US" sz="3200" b="1" dirty="0" smtClean="0">
                <a:latin typeface="+mn-lt"/>
              </a:rPr>
              <a:t>Long-Term Liability Sources</a:t>
            </a:r>
            <a:endParaRPr lang="en-US" sz="3200" b="1" dirty="0">
              <a:latin typeface="+mn-lt"/>
            </a:endParaRPr>
          </a:p>
        </p:txBody>
      </p:sp>
      <p:graphicFrame>
        <p:nvGraphicFramePr>
          <p:cNvPr id="3" name="Diagram 2"/>
          <p:cNvGraphicFramePr/>
          <p:nvPr>
            <p:extLst>
              <p:ext uri="{D42A27DB-BD31-4B8C-83A1-F6EECF244321}">
                <p14:modId xmlns:p14="http://schemas.microsoft.com/office/powerpoint/2010/main" val="1013708450"/>
              </p:ext>
            </p:extLst>
          </p:nvPr>
        </p:nvGraphicFramePr>
        <p:xfrm>
          <a:off x="1383475" y="1309255"/>
          <a:ext cx="5486400" cy="4105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05195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Accounting for Long-Term Liabilities</a:t>
            </a:r>
            <a:endParaRPr lang="en-US" sz="3200" b="1" dirty="0"/>
          </a:p>
        </p:txBody>
      </p:sp>
      <p:sp>
        <p:nvSpPr>
          <p:cNvPr id="4" name="Content Placeholder 3"/>
          <p:cNvSpPr>
            <a:spLocks noGrp="1"/>
          </p:cNvSpPr>
          <p:nvPr>
            <p:ph idx="1"/>
          </p:nvPr>
        </p:nvSpPr>
        <p:spPr>
          <a:xfrm>
            <a:off x="411163" y="1563624"/>
            <a:ext cx="7407275" cy="3921125"/>
          </a:xfrm>
        </p:spPr>
        <p:txBody>
          <a:bodyPr/>
          <a:lstStyle/>
          <a:p>
            <a:pPr marL="342900" indent="-342900">
              <a:spcBef>
                <a:spcPts val="1200"/>
              </a:spcBef>
              <a:spcAft>
                <a:spcPts val="600"/>
              </a:spcAft>
              <a:buSzPct val="90000"/>
              <a:buFont typeface="Arial" panose="020B0604020202020204" pitchFamily="34" charset="0"/>
              <a:buChar char="•"/>
            </a:pPr>
            <a:r>
              <a:rPr lang="en-US" sz="2400" dirty="0"/>
              <a:t>Long-term liabilities are recognized in the governmental activities records at the government-wide level, even though the proceeds may be recorded in a governmental fund.</a:t>
            </a:r>
          </a:p>
          <a:p>
            <a:pPr marL="342900" indent="-342900">
              <a:spcBef>
                <a:spcPts val="1200"/>
              </a:spcBef>
              <a:buSzPct val="100000"/>
              <a:buFont typeface="Arial" panose="020B0604020202020204" pitchFamily="34" charset="0"/>
              <a:buChar char="•"/>
            </a:pPr>
            <a:r>
              <a:rPr lang="en-US" sz="2400" dirty="0"/>
              <a:t>Long-term liabilities are also recognized in proprietary funds and private purpose trust funds when the long-term debt will be serviced by those funds</a:t>
            </a:r>
            <a:r>
              <a:rPr lang="en-US" sz="2400" dirty="0" smtClean="0"/>
              <a:t>.</a:t>
            </a:r>
            <a:endParaRPr lang="en-US" sz="2400" dirty="0"/>
          </a:p>
        </p:txBody>
      </p:sp>
    </p:spTree>
    <p:extLst>
      <p:ext uri="{BB962C8B-B14F-4D97-AF65-F5344CB8AC3E}">
        <p14:creationId xmlns:p14="http://schemas.microsoft.com/office/powerpoint/2010/main" val="7953344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Long-Term Liability Disclosures</a:t>
            </a:r>
            <a:endParaRPr lang="en-US" sz="3200" b="1" dirty="0"/>
          </a:p>
        </p:txBody>
      </p:sp>
      <p:sp>
        <p:nvSpPr>
          <p:cNvPr id="4" name="Content Placeholder 3"/>
          <p:cNvSpPr>
            <a:spLocks noGrp="1"/>
          </p:cNvSpPr>
          <p:nvPr>
            <p:ph idx="1"/>
          </p:nvPr>
        </p:nvSpPr>
        <p:spPr>
          <a:xfrm>
            <a:off x="411163" y="1413097"/>
            <a:ext cx="7407275" cy="4071653"/>
          </a:xfrm>
        </p:spPr>
        <p:txBody>
          <a:bodyPr/>
          <a:lstStyle/>
          <a:p>
            <a:pPr marL="342900" lvl="0" indent="-342900">
              <a:spcBef>
                <a:spcPts val="1200"/>
              </a:spcBef>
              <a:buSzPct val="100000"/>
              <a:buFont typeface="Arial" panose="020B0604020202020204" pitchFamily="34" charset="0"/>
              <a:buChar char="•"/>
            </a:pPr>
            <a:r>
              <a:rPr lang="en-US" sz="2200" dirty="0">
                <a:solidFill>
                  <a:srgbClr val="000000"/>
                </a:solidFill>
              </a:rPr>
              <a:t>Changes in long-term debt, such as authorization or issuance of new debt or retirement of existing debt, should be presented in a detailed schedule of changes in the notes to the financial statements. </a:t>
            </a:r>
          </a:p>
          <a:p>
            <a:pPr marL="342900" lvl="0" indent="-342900">
              <a:spcBef>
                <a:spcPts val="1200"/>
              </a:spcBef>
              <a:buSzPct val="100000"/>
              <a:buFont typeface="Arial" panose="020B0604020202020204" pitchFamily="34" charset="0"/>
              <a:buChar char="•"/>
            </a:pPr>
            <a:r>
              <a:rPr lang="en-US" sz="2200" dirty="0">
                <a:solidFill>
                  <a:srgbClr val="000000"/>
                </a:solidFill>
              </a:rPr>
              <a:t>An additional schedule of when payments of principal and interest will be made in future years provides useful information to the users of the financial statements.</a:t>
            </a:r>
          </a:p>
          <a:p>
            <a:pPr marL="342900" lvl="0" indent="-342900">
              <a:spcBef>
                <a:spcPts val="1200"/>
              </a:spcBef>
              <a:buSzPct val="100000"/>
              <a:buFont typeface="Arial" panose="020B0604020202020204" pitchFamily="34" charset="0"/>
              <a:buChar char="•"/>
            </a:pPr>
            <a:r>
              <a:rPr lang="en-US" sz="2200" dirty="0">
                <a:solidFill>
                  <a:srgbClr val="000000"/>
                </a:solidFill>
              </a:rPr>
              <a:t>If the debt recognized by a proprietary fund or private purpose trust fund is also backed by the full faith and credit of the government, the contingent liability of the government should be disclosed in the notes to the financial statements</a:t>
            </a:r>
            <a:r>
              <a:rPr lang="en-US" sz="2200" dirty="0" smtClean="0">
                <a:solidFill>
                  <a:srgbClr val="000000"/>
                </a:solidFill>
              </a:rPr>
              <a:t>.</a:t>
            </a:r>
            <a:endParaRPr lang="en-US" sz="2200" dirty="0">
              <a:solidFill>
                <a:srgbClr val="000000"/>
              </a:solidFill>
            </a:endParaRPr>
          </a:p>
        </p:txBody>
      </p:sp>
    </p:spTree>
    <p:extLst>
      <p:ext uri="{BB962C8B-B14F-4D97-AF65-F5344CB8AC3E}">
        <p14:creationId xmlns:p14="http://schemas.microsoft.com/office/powerpoint/2010/main" val="87509431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14&quot;/&gt;&lt;/object&gt;&lt;object type=&quot;3&quot; unique_id=&quot;10005&quot;&gt;&lt;property id=&quot;20148&quot; value=&quot;5&quot;/&gt;&lt;property id=&quot;20300&quot; value=&quot;Slide 2 - &amp;quot;&amp;#x0D;&amp;#x0A;&amp;quot;&quot;/&gt;&lt;property id=&quot;20307&quot; value=&quot;315&quot;/&gt;&lt;/object&gt;&lt;object type=&quot;3&quot; unique_id=&quot;10006&quot;&gt;&lt;property id=&quot;20148&quot; value=&quot;5&quot;/&gt;&lt;property id=&quot;20300&quot; value=&quot;Slide 3&quot;/&gt;&lt;property id=&quot;20307&quot; value=&quot;265&quot;/&gt;&lt;/object&gt;&lt;object type=&quot;3&quot; unique_id=&quot;10007&quot;&gt;&lt;property id=&quot;20148&quot; value=&quot;5&quot;/&gt;&lt;property id=&quot;20300&quot; value=&quot;Slide 4&quot;/&gt;&lt;property id=&quot;20307&quot; value=&quot;266&quot;/&gt;&lt;/object&gt;&lt;object type=&quot;3&quot; unique_id=&quot;10008&quot;&gt;&lt;property id=&quot;20148&quot; value=&quot;5&quot;/&gt;&lt;property id=&quot;20300&quot; value=&quot;Slide 5 - &amp;quot;Welcome to Accounting for Governmental and Not-for-Profit Organizations&amp;quot;&quot;/&gt;&lt;property id=&quot;20307&quot; value=&quot;305&quot;/&gt;&lt;/object&gt;&lt;object type=&quot;3&quot; unique_id=&quot;10009&quot;&gt;&lt;property id=&quot;20148&quot; value=&quot;5&quot;/&gt;&lt;property id=&quot;20300&quot; value=&quot;Slide 6 - &amp;quot;What are Governmental Organizations? &amp;quot;&quot;/&gt;&lt;property id=&quot;20307&quot; value=&quot;267&quot;/&gt;&lt;/object&gt;&lt;object type=&quot;3&quot; unique_id=&quot;10010&quot;&gt;&lt;property id=&quot;20148&quot; value=&quot;5&quot;/&gt;&lt;property id=&quot;20300&quot; value=&quot;Slide 7 - &amp;quot;What are Not-for-Profit Organizations? &amp;quot;&quot;/&gt;&lt;property id=&quot;20307&quot; value=&quot;268&quot;/&gt;&lt;/object&gt;&lt;object type=&quot;3&quot; unique_id=&quot;10011&quot;&gt;&lt;property id=&quot;20148&quot; value=&quot;5&quot;/&gt;&lt;property id=&quot;20300&quot; value=&quot;Slide 8&quot;/&gt;&lt;property id=&quot;20307&quot; value=&quot;269&quot;/&gt;&lt;/object&gt;&lt;object type=&quot;3&quot; unique_id=&quot;10012&quot;&gt;&lt;property id=&quot;20148&quot; value=&quot;5&quot;/&gt;&lt;property id=&quot;20300&quot; value=&quot;Slide 9&quot;/&gt;&lt;property id=&quot;20307&quot; value=&quot;270&quot;/&gt;&lt;/object&gt;&lt;object type=&quot;3&quot; unique_id=&quot;10013&quot;&gt;&lt;property id=&quot;20148&quot; value=&quot;5&quot;/&gt;&lt;property id=&quot;20300&quot; value=&quot;Slide 10&quot;/&gt;&lt;property id=&quot;20307&quot; value=&quot;271&quot;/&gt;&lt;/object&gt;&lt;object type=&quot;3&quot; unique_id=&quot;10014&quot;&gt;&lt;property id=&quot;20148&quot; value=&quot;5&quot;/&gt;&lt;property id=&quot;20300&quot; value=&quot;Slide 11&quot;/&gt;&lt;property id=&quot;20307&quot; value=&quot;302&quot;/&gt;&lt;/object&gt;&lt;object type=&quot;3&quot; unique_id=&quot;10015&quot;&gt;&lt;property id=&quot;20148&quot; value=&quot;5&quot;/&gt;&lt;property id=&quot;20300&quot; value=&quot;Slide 12&quot;/&gt;&lt;property id=&quot;20307&quot; value=&quot;273&quot;/&gt;&lt;/object&gt;&lt;object type=&quot;3&quot; unique_id=&quot;10016&quot;&gt;&lt;property id=&quot;20148&quot; value=&quot;5&quot;/&gt;&lt;property id=&quot;20300&quot; value=&quot;Slide 13&quot;/&gt;&lt;property id=&quot;20307&quot; value=&quot;274&quot;/&gt;&lt;/object&gt;&lt;object type=&quot;3&quot; unique_id=&quot;10017&quot;&gt;&lt;property id=&quot;20148&quot; value=&quot;5&quot;/&gt;&lt;property id=&quot;20300&quot; value=&quot;Slide 14&quot;/&gt;&lt;property id=&quot;20307&quot; value=&quot;275&quot;/&gt;&lt;/object&gt;&lt;object type=&quot;3&quot; unique_id=&quot;10018&quot;&gt;&lt;property id=&quot;20148&quot; value=&quot;5&quot;/&gt;&lt;property id=&quot;20300&quot; value=&quot;Slide 15&quot;/&gt;&lt;property id=&quot;20307&quot; value=&quot;276&quot;/&gt;&lt;/object&gt;&lt;object type=&quot;3&quot; unique_id=&quot;10019&quot;&gt;&lt;property id=&quot;20148&quot; value=&quot;5&quot;/&gt;&lt;property id=&quot;20300&quot; value=&quot;Slide 16&quot;/&gt;&lt;property id=&quot;20307&quot; value=&quot;277&quot;/&gt;&lt;/object&gt;&lt;object type=&quot;3&quot; unique_id=&quot;10020&quot;&gt;&lt;property id=&quot;20148&quot; value=&quot;5&quot;/&gt;&lt;property id=&quot;20300&quot; value=&quot;Slide 17&quot;/&gt;&lt;property id=&quot;20307&quot; value=&quot;278&quot;/&gt;&lt;/object&gt;&lt;object type=&quot;3&quot; unique_id=&quot;10021&quot;&gt;&lt;property id=&quot;20148&quot; value=&quot;5&quot;/&gt;&lt;property id=&quot;20300&quot; value=&quot;Slide 18&quot;/&gt;&lt;property id=&quot;20307&quot; value=&quot;279&quot;/&gt;&lt;/object&gt;&lt;object type=&quot;3&quot; unique_id=&quot;10022&quot;&gt;&lt;property id=&quot;20148&quot; value=&quot;5&quot;/&gt;&lt;property id=&quot;20300&quot; value=&quot;Slide 19 - &amp;quot;Minimum Requirement for General Purpose External Financial Reporting&amp;quot;&quot;/&gt;&lt;property id=&quot;20307&quot; value=&quot;280&quot;/&gt;&lt;/object&gt;&lt;object type=&quot;3&quot; unique_id=&quot;10023&quot;&gt;&lt;property id=&quot;20148&quot; value=&quot;5&quot;/&gt;&lt;property id=&quot;20300&quot; value=&quot;Slide 20 - &amp;quot;Government-wide Financial Statements&amp;quot;&quot;/&gt;&lt;property id=&quot;20307&quot; value=&quot;306&quot;/&gt;&lt;/object&gt;&lt;object type=&quot;3&quot; unique_id=&quot;10024&quot;&gt;&lt;property id=&quot;20148&quot; value=&quot;5&quot;/&gt;&lt;property id=&quot;20300&quot; value=&quot;Slide 21&quot;/&gt;&lt;property id=&quot;20307&quot; value=&quot;281&quot;/&gt;&lt;/object&gt;&lt;object type=&quot;3&quot; unique_id=&quot;10025&quot;&gt;&lt;property id=&quot;20148&quot; value=&quot;5&quot;/&gt;&lt;property id=&quot;20300&quot; value=&quot;Slide 22 - &amp;quot;Fund Financial Statements (Cont’d)&amp;quot;&quot;/&gt;&lt;property id=&quot;20307&quot; value=&quot;307&quot;/&gt;&lt;/object&gt;&lt;object type=&quot;3&quot; unique_id=&quot;10026&quot;&gt;&lt;property id=&quot;20148&quot; value=&quot;5&quot;/&gt;&lt;property id=&quot;20300&quot; value=&quot;Slide 23&quot;/&gt;&lt;property id=&quot;20307&quot; value=&quot;282&quot;/&gt;&lt;/object&gt;&lt;object type=&quot;3&quot; unique_id=&quot;10027&quot;&gt;&lt;property id=&quot;20148&quot; value=&quot;5&quot;/&gt;&lt;property id=&quot;20300&quot; value=&quot;Slide 24 - &amp;quot;&amp;#x0D;&amp;#x0A;Comprehensive Annual Financial Report (CAFR)&amp;#x0D;&amp;#x0A;&amp;quot;&quot;/&gt;&lt;property id=&quot;20307&quot; value=&quot;285&quot;/&gt;&lt;/object&gt;&lt;object type=&quot;3&quot; unique_id=&quot;10028&quot;&gt;&lt;property id=&quot;20148&quot; value=&quot;5&quot;/&gt;&lt;property id=&quot;20300&quot; value=&quot;Slide 25&quot;/&gt;&lt;property id=&quot;20307&quot; value=&quot;286&quot;/&gt;&lt;/object&gt;&lt;object type=&quot;3&quot; unique_id=&quot;10029&quot;&gt;&lt;property id=&quot;20148&quot; value=&quot;5&quot;/&gt;&lt;property id=&quot;20300&quot; value=&quot;Slide 26&quot;/&gt;&lt;property id=&quot;20307&quot; value=&quot;287&quot;/&gt;&lt;/object&gt;&lt;object type=&quot;3&quot; unique_id=&quot;10030&quot;&gt;&lt;property id=&quot;20148&quot; value=&quot;5&quot;/&gt;&lt;property id=&quot;20300&quot; value=&quot;Slide 27&quot;/&gt;&lt;property id=&quot;20307&quot; value=&quot;288&quot;/&gt;&lt;/object&gt;&lt;object type=&quot;3&quot; unique_id=&quot;10031&quot;&gt;&lt;property id=&quot;20148&quot; value=&quot;5&quot;/&gt;&lt;property id=&quot;20300&quot; value=&quot;Slide 28 - &amp;quot;Basic Financial Statements&amp;quot;&quot;/&gt;&lt;property id=&quot;20307&quot; value=&quot;289&quot;/&gt;&lt;/object&gt;&lt;object type=&quot;3&quot; unique_id=&quot;10032&quot;&gt;&lt;property id=&quot;20148&quot; value=&quot;5&quot;/&gt;&lt;property id=&quot;20300&quot; value=&quot;Slide 29&quot;/&gt;&lt;property id=&quot;20307&quot; value=&quot;299&quot;/&gt;&lt;/object&gt;&lt;object type=&quot;3&quot; unique_id=&quot;10033&quot;&gt;&lt;property id=&quot;20148&quot; value=&quot;5&quot;/&gt;&lt;property id=&quot;20300&quot; value=&quot;Slide 30 - &amp;quot;Overview of Federal Government &amp;#x0D;&amp;#x0A;Financial Reporting&amp;quot;&quot;/&gt;&lt;property id=&quot;20307&quot; value=&quot;308&quot;/&gt;&lt;/object&gt;&lt;object type=&quot;3&quot; unique_id=&quot;10034&quot;&gt;&lt;property id=&quot;20148&quot; value=&quot;5&quot;/&gt;&lt;property id=&quot;20300&quot; value=&quot;Slide 31 - &amp;quot;U.S. Government-wide Financial Reporting&amp;quot;&quot;/&gt;&lt;property id=&quot;20307&quot; value=&quot;309&quot;/&gt;&lt;/object&gt;&lt;object type=&quot;3&quot; unique_id=&quot;10035&quot;&gt;&lt;property id=&quot;20148&quot; value=&quot;5&quot;/&gt;&lt;property id=&quot;20300&quot; value=&quot;Slide 32 - &amp;quot;Federal Agency and Department &amp;#x0D;&amp;#x0A;Financial Reporting&amp;quot;&quot;/&gt;&lt;property id=&quot;20307&quot; value=&quot;310&quot;/&gt;&lt;/object&gt;&lt;object type=&quot;3&quot; unique_id=&quot;10036&quot;&gt;&lt;property id=&quot;20148&quot; value=&quot;5&quot;/&gt;&lt;property id=&quot;20300&quot; value=&quot;Slide 33 - &amp;quot;Overview—Not-for-Profit (NFP) Organization Financial Reporting&amp;quot;&quot;/&gt;&lt;property id=&quot;20307&quot; value=&quot;311&quot;/&gt;&lt;/object&gt;&lt;object type=&quot;3&quot; unique_id=&quot;10037&quot;&gt;&lt;property id=&quot;20148&quot; value=&quot;5&quot;/&gt;&lt;property id=&quot;20300&quot; value=&quot;Slide 34 - &amp;quot;Not-for-Profit (NFP) Organization Financial Reporting (Cont’d)&amp;quot;&quot;/&gt;&lt;property id=&quot;20307&quot; value=&quot;312&quot;/&gt;&lt;/object&gt;&lt;object type=&quot;3&quot; unique_id=&quot;10038&quot;&gt;&lt;property id=&quot;20148&quot; value=&quot;5&quot;/&gt;&lt;property id=&quot;20300&quot; value=&quot;Slide 35 - &amp;quot;Not-for-Profit (NFP) Organization Financial Reporting (Cont’d)&amp;quot;&quot;/&gt;&lt;property id=&quot;20307&quot; value=&quot;313&quot;/&gt;&lt;/object&gt;&lt;object type=&quot;3&quot; unique_id=&quot;10039&quot;&gt;&lt;property id=&quot;20148&quot; value=&quot;5&quot;/&gt;&lt;property id=&quot;20300&quot; value=&quot;Slide 36&quot;/&gt;&lt;property id=&quot;20307&quot; value=&quot;300&quot;/&gt;&lt;/object&gt;&lt;object type=&quot;3&quot; unique_id=&quot;10040&quot;&gt;&lt;property id=&quot;20148&quot; value=&quot;5&quot;/&gt;&lt;property id=&quot;20300&quot; value=&quot;Slide 37 - &amp;quot;A Quote from the Original Author&amp;quot;&quot;/&gt;&lt;property id=&quot;20307&quot; value=&quot;301&quot;/&gt;&lt;/object&gt;&lt;/object&gt;&lt;/object&gt;&lt;/database&gt;"/>
  <p:tag name="SECTOMILLISECCONVERTED" val="1"/>
</p:tagLst>
</file>

<file path=ppt/theme/theme1.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5068</TotalTime>
  <Words>1620</Words>
  <Application>Microsoft Macintosh PowerPoint</Application>
  <PresentationFormat>Custom</PresentationFormat>
  <Paragraphs>268</Paragraphs>
  <Slides>34</Slides>
  <Notes>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1_Diseño predeterminado</vt:lpstr>
      <vt:lpstr>PowerPoint Presentation</vt:lpstr>
      <vt:lpstr>Accounting for General Long-Term Liabilities and Debt Service</vt:lpstr>
      <vt:lpstr>Learning Objectives  (1 of 2)</vt:lpstr>
      <vt:lpstr>Learning Objectives  (2 of 2) </vt:lpstr>
      <vt:lpstr>Governments and Long-Term Debt</vt:lpstr>
      <vt:lpstr>General Long-Term Liabilities</vt:lpstr>
      <vt:lpstr>Long-Term Liability Sources</vt:lpstr>
      <vt:lpstr>Accounting for Long-Term Liabilities</vt:lpstr>
      <vt:lpstr>Long-Term Liability Disclosures</vt:lpstr>
      <vt:lpstr>Debt Limit and Debt Margin</vt:lpstr>
      <vt:lpstr>Overlapping Debt</vt:lpstr>
      <vt:lpstr>Debt Service Funds (1 of 2)</vt:lpstr>
      <vt:lpstr>Debt Service Funds (2 of 2)</vt:lpstr>
      <vt:lpstr>Bonds</vt:lpstr>
      <vt:lpstr>Accounting for Regular Serial Bonds Year One (1 of 3)</vt:lpstr>
      <vt:lpstr>Accounting for Regular Serial Bonds Year One (2 of 3)</vt:lpstr>
      <vt:lpstr>Accounting for Regular Serial Bonds Year One (3 of 3)</vt:lpstr>
      <vt:lpstr>Accounting for Regular Serial Bonds Year Two (1 of 4)</vt:lpstr>
      <vt:lpstr>Accounting for Regular Serial Bonds Year Two (2 of 4)</vt:lpstr>
      <vt:lpstr>Accounting for Regular Serial Bonds Year Two (3 of 4)</vt:lpstr>
      <vt:lpstr>Accounting for Regular Serial Bonds Year Two (4 of 4)</vt:lpstr>
      <vt:lpstr>Accounting for Term Bonds Actuarial Basis (1 of 6)</vt:lpstr>
      <vt:lpstr>Accounting for Term Bonds Actuarial Basis (2 of 6)</vt:lpstr>
      <vt:lpstr>Accounting for Term Bonds Actuarial Basis (3 of 6)</vt:lpstr>
      <vt:lpstr>Accounting for Term Bonds Actuarial Basis (4 of 6)</vt:lpstr>
      <vt:lpstr>Accounting for Term Bonds Actuarial Basis (5 of 6)</vt:lpstr>
      <vt:lpstr>Accounting for Term Bonds Actuarial Basis (6 of 6)</vt:lpstr>
      <vt:lpstr>Financial Reporting for Debt Service Funds</vt:lpstr>
      <vt:lpstr>Debt Service Fund Investments</vt:lpstr>
      <vt:lpstr>Deposit and Investment Risks</vt:lpstr>
      <vt:lpstr>Deposit and Investment Disclosures</vt:lpstr>
      <vt:lpstr>Lease Payments</vt:lpstr>
      <vt:lpstr>Debt Refunding</vt:lpstr>
      <vt:lpstr>Looking Forward</vt:lpstr>
    </vt:vector>
  </TitlesOfParts>
  <Manager>Rose Range</Manager>
  <Company>AzureWing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Reck Lowensohn</dc:title>
  <dc:subject>Accounting for Govt &amp; Nonprofit Entities 14/e</dc:subject>
  <dc:creator>jreck</dc:creator>
  <cp:lastModifiedBy>Colton Gigot</cp:lastModifiedBy>
  <cp:revision>473</cp:revision>
  <dcterms:created xsi:type="dcterms:W3CDTF">2005-07-29T18:32:25Z</dcterms:created>
  <dcterms:modified xsi:type="dcterms:W3CDTF">2018-01-08T18:12:24Z</dcterms:modified>
  <cp:category>Presentation</cp:category>
</cp:coreProperties>
</file>