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12192000"/>
  <p:notesSz cx="6858000" cy="9144000"/>
  <p:embeddedFontLst>
    <p:embeddedFont>
      <p:font typeface="Gill Sans"/>
      <p:regular r:id="rId35"/>
      <p:bold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GillSans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GillSans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 title="scalloped circle"/>
          <p:cNvSpPr/>
          <p:nvPr/>
        </p:nvSpPr>
        <p:spPr>
          <a:xfrm>
            <a:off x="3557016" y="630936"/>
            <a:ext cx="5235575" cy="5229225"/>
          </a:xfrm>
          <a:custGeom>
            <a:rect b="b" l="l" r="r" t="t"/>
            <a:pathLst>
              <a:path extrusionOk="0" h="3294" w="3298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0"/>
              <a:buFont typeface="Impact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dk2"/>
                </a:solidFill>
              </a:defRPr>
            </a:lvl1pPr>
            <a:lvl2pPr lvl="1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4406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4406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rgbClr val="24406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" type="body"/>
          </p:nvPr>
        </p:nvSpPr>
        <p:spPr>
          <a:xfrm rot="5400000">
            <a:off x="4544044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29" name="Google Shape;29;p4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800"/>
              <a:buChar char="–"/>
              <a:defRPr sz="2800"/>
            </a:lvl2pPr>
            <a:lvl3pPr indent="-3810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4pPr>
            <a:lvl5pPr indent="-355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6pPr>
            <a:lvl7pPr indent="-355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–"/>
              <a:defRPr sz="2000"/>
            </a:lvl8pPr>
            <a:lvl9pPr indent="-355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31" name="Google Shape;31;p4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32" name="Google Shape;32;p4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4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69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400"/>
              <a:buFont typeface="Impact"/>
              <a:buNone/>
              <a:defRPr sz="8400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b="1" i="0" sz="20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51" name="Google Shape;51;p7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52" name="Google Shape;52;p7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rect b="b" l="l" r="r" t="t"/>
              <a:pathLst>
                <a:path extrusionOk="0" h="4320" w="1773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53" name="Google Shape;53;p7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rect b="b" l="l" r="r" t="t"/>
              <a:pathLst>
                <a:path extrusionOk="0" h="4320" w="1037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900"/>
              <a:buNone/>
              <a:defRPr b="1" sz="19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66" name="Google Shape;66;p9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2pPr>
            <a:lvl3pPr indent="-3429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4pPr>
            <a:lvl5pPr indent="-3429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6pPr>
            <a:lvl7pPr indent="-3429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–"/>
              <a:defRPr/>
            </a:lvl8pPr>
            <a:lvl9pPr indent="-3429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9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0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rect b="b" l="l" r="r" t="t"/>
            <a:pathLst>
              <a:path extrusionOk="0" h="4320" w="3025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1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  <a:defRPr b="1" i="0" sz="19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Gill Sans"/>
              <a:buChar char="–"/>
              <a:defRPr b="0" i="0" sz="18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Gill Sans"/>
              <a:buChar char="–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 title="Left scallop edge"/>
          <p:cNvSpPr/>
          <p:nvPr/>
        </p:nvSpPr>
        <p:spPr>
          <a:xfrm>
            <a:off x="0" y="0"/>
            <a:ext cx="885825" cy="6858000"/>
          </a:xfrm>
          <a:custGeom>
            <a:rect b="b" l="l" r="r" t="t"/>
            <a:pathLst>
              <a:path extrusionOk="0" h="4320" w="558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5.png"/><Relationship Id="rId4" Type="http://schemas.openxmlformats.org/officeDocument/2006/relationships/image" Target="../media/image18.png"/><Relationship Id="rId5" Type="http://schemas.openxmlformats.org/officeDocument/2006/relationships/image" Target="../media/image10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5.png"/><Relationship Id="rId4" Type="http://schemas.openxmlformats.org/officeDocument/2006/relationships/image" Target="../media/image1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gif"/><Relationship Id="rId4" Type="http://schemas.openxmlformats.org/officeDocument/2006/relationships/image" Target="../media/image9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0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ctrTitle"/>
          </p:nvPr>
        </p:nvSpPr>
        <p:spPr>
          <a:xfrm>
            <a:off x="1078523" y="1098388"/>
            <a:ext cx="10318418" cy="21281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Impact"/>
              <a:buNone/>
            </a:pPr>
            <a:r>
              <a:rPr lang="en-US" sz="4800"/>
              <a:t>ANTIDEPRESSANTS PART 2</a:t>
            </a:r>
            <a:endParaRPr sz="4800"/>
          </a:p>
        </p:txBody>
      </p:sp>
      <p:sp>
        <p:nvSpPr>
          <p:cNvPr id="96" name="Google Shape;96;p13"/>
          <p:cNvSpPr txBox="1"/>
          <p:nvPr>
            <p:ph idx="1" type="subTitle"/>
          </p:nvPr>
        </p:nvSpPr>
        <p:spPr>
          <a:xfrm>
            <a:off x="2215045" y="3000865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/>
              <a:t>ISRAA MAFARJEH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PAROXETINE : </a:t>
            </a:r>
            <a:endParaRPr/>
          </a:p>
        </p:txBody>
      </p:sp>
      <p:sp>
        <p:nvSpPr>
          <p:cNvPr id="154" name="Google Shape;154;p22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potent antidepressant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 constrained analog of fluoxetine in which the linear phenylpropylamine group has been folded into a piperidine ring.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 atom was added at the phenyl para position, in addition to the 3,4-methylenedioxy group in the phenoxy ring 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vitro binding studies suggest that paroxetine is a more selective and potent inhibitor of 5-HT reuptake than fluoxetine</a:t>
            </a:r>
            <a:endParaRPr/>
          </a:p>
        </p:txBody>
      </p:sp>
      <p:pic>
        <p:nvPicPr>
          <p:cNvPr id="155" name="Google Shape;155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0442" y="218364"/>
            <a:ext cx="5294997" cy="24975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3729" y="609600"/>
            <a:ext cx="10261600" cy="579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/>
          <p:nvPr>
            <p:ph type="title"/>
          </p:nvPr>
        </p:nvSpPr>
        <p:spPr>
          <a:xfrm>
            <a:off x="1251678" y="382385"/>
            <a:ext cx="10178322" cy="884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CITALOPRAM :</a:t>
            </a:r>
            <a:r>
              <a:rPr lang="en-US"/>
              <a:t> </a:t>
            </a:r>
            <a:endParaRPr/>
          </a:p>
        </p:txBody>
      </p:sp>
      <p:sp>
        <p:nvSpPr>
          <p:cNvPr id="166" name="Google Shape;166;p24"/>
          <p:cNvSpPr txBox="1"/>
          <p:nvPr>
            <p:ph idx="1" type="body"/>
          </p:nvPr>
        </p:nvSpPr>
        <p:spPr>
          <a:xfrm>
            <a:off x="914400" y="1645921"/>
            <a:ext cx="10228217" cy="42336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addition of 5-cyano to the phthalan ring and a 4-fluoro to the 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benzene ring lead to the formation of citalopram.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marketed as a racemic mixture of 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and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-enantiomer, but its 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therapeutic activity comes from the S- enantiomer</a:t>
            </a:r>
            <a:endParaRPr>
              <a:solidFill>
                <a:schemeClr val="dk1"/>
              </a:solidFill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 most selective 5-HT uptake inhibitor but not the most potent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Escitalopram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the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-enantiomer of citalopram that binds with high 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affinity and selectivity to the   human SERT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67" name="Google Shape;16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47165" y="2397035"/>
            <a:ext cx="3428501" cy="41182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SERTRALINE</a:t>
            </a:r>
            <a:r>
              <a:rPr lang="en-US"/>
              <a:t> :</a:t>
            </a:r>
            <a:endParaRPr/>
          </a:p>
        </p:txBody>
      </p:sp>
      <p:sp>
        <p:nvSpPr>
          <p:cNvPr id="173" name="Google Shape;173;p2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Chlorine atoms gives sertraline its potency to inhibit 5-HT reuptake in the brain.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Sertraline contains two chiral centers and only the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-(+)-diastereomer is marketed. The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-,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-, and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diastereomers are significantly weaker as inhibitors of 5-HT reuptake.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74" name="Google Shape;174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04334" y="3565121"/>
            <a:ext cx="4876800" cy="2876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FLUVOXAMINE :</a:t>
            </a:r>
            <a:endParaRPr/>
          </a:p>
        </p:txBody>
      </p:sp>
      <p:sp>
        <p:nvSpPr>
          <p:cNvPr id="180" name="Google Shape;180;p26"/>
          <p:cNvSpPr txBox="1"/>
          <p:nvPr>
            <p:ph idx="1" type="body"/>
          </p:nvPr>
        </p:nvSpPr>
        <p:spPr>
          <a:xfrm>
            <a:off x="1251678" y="1554481"/>
            <a:ext cx="10178322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approved for obsessive compulsive disorder .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1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Synthesis</a:t>
            </a: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1-(4’-Trifloromethyl)phenyl-5-methoxypentanone and O-(2-aminoethyl)hydroxylamine reaction gives Fluvoxamin.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81" name="Google Shape;181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2253" y="3731623"/>
            <a:ext cx="10997171" cy="2038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SEROTONIN/ NOREPINEPHRINE REUPTAKE INHIBITOR (SNRI)</a:t>
            </a:r>
            <a:endParaRPr/>
          </a:p>
        </p:txBody>
      </p:sp>
      <p:sp>
        <p:nvSpPr>
          <p:cNvPr id="187" name="Google Shape;187;p27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Clinical studies suggest that compounds that increase the synaptic availability of both NE and 5-HT have greater efficacy than single-acting drugs in the treatment of major depression</a:t>
            </a:r>
            <a:endParaRPr/>
          </a:p>
        </p:txBody>
      </p:sp>
      <p:pic>
        <p:nvPicPr>
          <p:cNvPr id="188" name="Google Shape;18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8743" y="3700276"/>
            <a:ext cx="4007104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25852" y="3700276"/>
            <a:ext cx="3962400" cy="2585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688252" y="3695354"/>
            <a:ext cx="3424381" cy="25858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MECHANISM OF ACTION: </a:t>
            </a:r>
            <a:endParaRPr/>
          </a:p>
        </p:txBody>
      </p:sp>
      <p:sp>
        <p:nvSpPr>
          <p:cNvPr id="196" name="Google Shape;196;p28"/>
          <p:cNvSpPr txBox="1"/>
          <p:nvPr>
            <p:ph idx="1" type="body"/>
          </p:nvPr>
        </p:nvSpPr>
        <p:spPr>
          <a:xfrm>
            <a:off x="1251678" y="1254035"/>
            <a:ext cx="10178322" cy="46255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 selective 5-HT and noradrenaline re-uptake inhibitors (SNRIs) are thought to restore the levels of 5-HT and noradrenaline in the synaptic cleft by binding at their re-uptake transporters preventing the re-uptake and subsequent degradation of 5-HT and noradrenaline. This re-uptake blockade leads to the accumulation of monoamines in the synaptic cleft and the concentration returns to the normal range</a:t>
            </a:r>
            <a:endParaRPr/>
          </a:p>
        </p:txBody>
      </p:sp>
      <p:pic>
        <p:nvPicPr>
          <p:cNvPr id="197" name="Google Shape;197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7646" y="3197181"/>
            <a:ext cx="11103428" cy="33067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USES OF SNRI: </a:t>
            </a:r>
            <a:endParaRPr/>
          </a:p>
        </p:txBody>
      </p:sp>
      <p:sp>
        <p:nvSpPr>
          <p:cNvPr id="203" name="Google Shape;203;p29"/>
          <p:cNvSpPr txBox="1"/>
          <p:nvPr>
            <p:ph idx="1" type="body"/>
          </p:nvPr>
        </p:nvSpPr>
        <p:spPr>
          <a:xfrm>
            <a:off x="1251678" y="1502229"/>
            <a:ext cx="10178322" cy="4377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ans Symbols"/>
              <a:buChar char="❖"/>
            </a:pP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 in:</a:t>
            </a:r>
            <a:endParaRPr/>
          </a:p>
          <a:p>
            <a:pPr indent="-457200" lvl="0" marL="4572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AutoNum type="arabicParenR"/>
            </a:pPr>
            <a:r>
              <a:rPr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Treating depression in patients where SSRI are ineffective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2) Against chronic painful symptoms, such as backache and muscle aches, against which SSRIs are relatively ineffective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3) Relieving physical symptoms of neuropathic pain such as diabetic peripheral neuropathy 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0"/>
          <p:cNvSpPr txBox="1"/>
          <p:nvPr>
            <p:ph type="title"/>
          </p:nvPr>
        </p:nvSpPr>
        <p:spPr>
          <a:xfrm>
            <a:off x="1251678" y="382385"/>
            <a:ext cx="10178322" cy="1028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VENLAFAXINE: </a:t>
            </a:r>
            <a:endParaRPr/>
          </a:p>
        </p:txBody>
      </p:sp>
      <p:sp>
        <p:nvSpPr>
          <p:cNvPr id="209" name="Google Shape;209;p30"/>
          <p:cNvSpPr txBox="1"/>
          <p:nvPr>
            <p:ph idx="1" type="body"/>
          </p:nvPr>
        </p:nvSpPr>
        <p:spPr>
          <a:xfrm>
            <a:off x="1251678" y="2286001"/>
            <a:ext cx="6390093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Venlafaxine is a methoxyphenylethylamine antidepressant that resembles an open TCA with one of the aromatic rings replaced by a cyclohexanol ring and a dimethylaminomethyl group rather than a dimethylaminopropyl chain. It is structurally similar to the atypical opioid, tramadol.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Adverse effects: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Nausea, headache, sedation, dizziness, insomnia , sexual dysfunction  &amp; constipation.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210" name="Google Shape;210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7466" y="1410789"/>
            <a:ext cx="3848436" cy="2444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3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47466" y="4082796"/>
            <a:ext cx="3716628" cy="22875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DESVENLAFAXINE: </a:t>
            </a:r>
            <a:endParaRPr/>
          </a:p>
        </p:txBody>
      </p:sp>
      <p:sp>
        <p:nvSpPr>
          <p:cNvPr id="217" name="Google Shape;217;p3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It is the active metabolite of the parent compound venlafaxine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No significantly different clinical or adverse effects than venlafaxine. 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218" name="Google Shape;21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33749" y="3435531"/>
            <a:ext cx="7471954" cy="2246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b="1" lang="en-US" sz="4400">
                <a:latin typeface="Times New Roman"/>
                <a:ea typeface="Times New Roman"/>
                <a:cs typeface="Times New Roman"/>
                <a:sym typeface="Times New Roman"/>
              </a:rPr>
              <a:t>SELECTIVE SEROTONIN REUPTAKE INHIBITORS (SSRIS)</a:t>
            </a:r>
            <a:endParaRPr sz="4400"/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1251678" y="2090057"/>
            <a:ext cx="10178322" cy="37895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MOA</a:t>
            </a: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They specifically block the reuptake of serotonin, increasing its concentrations in the synaptic cleft and its postsynaptic neuronal activity.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are relatively safe even in overdose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largely replaced TCAs and MAOIs as the drugs of choice in treating depression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 take at least </a:t>
            </a: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weeks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produce significant improvement in mood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Maximum benefit may require≥</a:t>
            </a: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 weeks </a:t>
            </a:r>
            <a:endParaRPr/>
          </a:p>
          <a:p>
            <a:pPr indent="-11112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MILNACIPRAN : </a:t>
            </a:r>
            <a:endParaRPr/>
          </a:p>
        </p:txBody>
      </p:sp>
      <p:pic>
        <p:nvPicPr>
          <p:cNvPr id="224" name="Google Shape;224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20000" y="3607888"/>
            <a:ext cx="38100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32"/>
          <p:cNvSpPr/>
          <p:nvPr/>
        </p:nvSpPr>
        <p:spPr>
          <a:xfrm>
            <a:off x="1134112" y="2110379"/>
            <a:ext cx="60960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Milnacipran is the cis-aminomethyl derivative of phenylcyclopropanecarboxamide</a:t>
            </a:r>
            <a:br>
              <a:rPr b="0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found as a racemic mixture, with both enantiomers exhibiting antidepressant activity. </a:t>
            </a:r>
            <a:endParaRPr/>
          </a:p>
        </p:txBody>
      </p:sp>
      <p:pic>
        <p:nvPicPr>
          <p:cNvPr id="226" name="Google Shape;226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753589" y="307928"/>
            <a:ext cx="5270500" cy="3133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DULOXETINE: </a:t>
            </a:r>
            <a:endParaRPr/>
          </a:p>
        </p:txBody>
      </p:sp>
      <p:sp>
        <p:nvSpPr>
          <p:cNvPr id="232" name="Google Shape;232;p33"/>
          <p:cNvSpPr txBox="1"/>
          <p:nvPr>
            <p:ph idx="1" type="body"/>
          </p:nvPr>
        </p:nvSpPr>
        <p:spPr>
          <a:xfrm>
            <a:off x="1251678" y="2286001"/>
            <a:ext cx="6285591" cy="4284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Duloxetine has been approved for the treatment of depression and diabetic peripheral neuropathic pain.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 It is another analog in the line of fluoxetine-based products, in which the phenyl and phenoxy groups of fluoxetine have been respectively replaced with the benzene isostere, thiophene, and a naphthyloxy group </a:t>
            </a:r>
            <a:b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In humans, duloxetine has low affinity for the other neuroreceptors, suggesting low incidence of unwanted adverse effects</a:t>
            </a:r>
            <a:endParaRPr/>
          </a:p>
        </p:txBody>
      </p:sp>
      <p:pic>
        <p:nvPicPr>
          <p:cNvPr id="233" name="Google Shape;233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9394" y="914401"/>
            <a:ext cx="43688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3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752443" y="3962399"/>
            <a:ext cx="3784600" cy="2360023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3"/>
          <p:cNvSpPr/>
          <p:nvPr/>
        </p:nvSpPr>
        <p:spPr>
          <a:xfrm>
            <a:off x="9258982" y="6322422"/>
            <a:ext cx="117211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Fluoxetine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4"/>
          <p:cNvSpPr txBox="1"/>
          <p:nvPr>
            <p:ph type="title"/>
          </p:nvPr>
        </p:nvSpPr>
        <p:spPr>
          <a:xfrm>
            <a:off x="2166078" y="2472442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ATYPICAL ANTIDEPRESSANTS 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Impact"/>
              <a:buNone/>
            </a:pPr>
            <a:r>
              <a:rPr lang="en-US" sz="5400">
                <a:solidFill>
                  <a:schemeClr val="dk1"/>
                </a:solidFill>
              </a:rPr>
              <a:t>BUPROPION: </a:t>
            </a:r>
            <a:endParaRPr/>
          </a:p>
        </p:txBody>
      </p:sp>
      <p:sp>
        <p:nvSpPr>
          <p:cNvPr id="246" name="Google Shape;246;p3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b="1" lang="en-US" sz="1800">
                <a:solidFill>
                  <a:schemeClr val="dk1"/>
                </a:solidFill>
              </a:rPr>
              <a:t>Weak dopamine and norepinephrine reuptake inhibitor</a:t>
            </a:r>
            <a:endParaRPr b="1" sz="1800">
              <a:solidFill>
                <a:schemeClr val="dk1"/>
              </a:solidFill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chemeClr val="dk1"/>
                </a:solidFill>
              </a:rPr>
              <a:t>Bupropion is one of the most widely prescribed antidepressants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chemeClr val="dk1"/>
                </a:solidFill>
              </a:rPr>
              <a:t>USES: Depression, 2nd line treatment in Smoking cessation due to it’s property to antagonize nicotine at therapeutic doses, so used to combat smoking withdrawal symptoms.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Char char="•"/>
            </a:pPr>
            <a:r>
              <a:rPr lang="en-US" sz="1800">
                <a:solidFill>
                  <a:schemeClr val="dk1"/>
                </a:solidFill>
              </a:rPr>
              <a:t>Side effects: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lang="en-US" sz="1800">
                <a:solidFill>
                  <a:schemeClr val="dk1"/>
                </a:solidFill>
              </a:rPr>
              <a:t>◦ </a:t>
            </a:r>
            <a:r>
              <a:rPr b="1" lang="en-US" sz="1800">
                <a:solidFill>
                  <a:schemeClr val="dk1"/>
                </a:solidFill>
              </a:rPr>
              <a:t>Dry mouth ◦ Nervousness</a:t>
            </a:r>
            <a:endParaRPr/>
          </a:p>
          <a:p>
            <a:pPr indent="0" lvl="0" marL="4572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1800"/>
              <a:buNone/>
            </a:pPr>
            <a:r>
              <a:rPr b="1" lang="en-US" sz="1800">
                <a:solidFill>
                  <a:schemeClr val="dk1"/>
                </a:solidFill>
              </a:rPr>
              <a:t> ◦ Tremor ◦ Increased risk for seizures at high doses</a:t>
            </a:r>
            <a:endParaRPr b="1" sz="1800">
              <a:solidFill>
                <a:schemeClr val="dk1"/>
              </a:solidFill>
            </a:endParaRPr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BUPROPION- SYNTHESIS</a:t>
            </a:r>
            <a:endParaRPr/>
          </a:p>
        </p:txBody>
      </p:sp>
      <p:sp>
        <p:nvSpPr>
          <p:cNvPr id="252" name="Google Shape;252;p36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Syntesized in two chemical steps starting from 3'-chloro-propiophenone. The alpha position adjacent to the ketone is first brominated followed by nucleophilic displacement of the resulting alpha-bromoketone with t-butylamine and treated with hydrochloric acid to give bupropion as the hydrochloride salt.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descr="Image result for bupropion synthesis" id="253" name="Google Shape;25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40351" y="4082796"/>
            <a:ext cx="10084376" cy="16391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BUPROPION</a:t>
            </a:r>
            <a:r>
              <a:rPr lang="en-US"/>
              <a:t> - SAR </a:t>
            </a:r>
            <a:endParaRPr/>
          </a:p>
        </p:txBody>
      </p:sp>
      <p:sp>
        <p:nvSpPr>
          <p:cNvPr id="259" name="Google Shape;259;p37"/>
          <p:cNvSpPr txBox="1"/>
          <p:nvPr>
            <p:ph idx="1" type="body"/>
          </p:nvPr>
        </p:nvSpPr>
        <p:spPr>
          <a:xfrm>
            <a:off x="1251678" y="1515291"/>
            <a:ext cx="10178322" cy="43643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It is a trimethylated monocyclic phenylaminoketone and is structurally unrelated to the tricyclic antidepres-sants or MAO inhibitors. 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Commercially available bupropion is a racemic mixture.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The strong electron withdrawing effect of the chloro substituent on the aromatic ring in bupropion is believed to be responsible for the lack of CNS stimulant 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The absence of polycyclic rings and presence of more common functional groups usually found on tranquilizers contribute to the lack of marked side effects usually seen with polycyclic antidepressants 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</a:rPr>
              <a:t>The use of a tertiary butyl substituent as the alkyl group on the nitrogen atom was designed to diminish the N-dealkylation and hence prevent the formation of metabolites with sympathomimetic side effects</a:t>
            </a:r>
            <a:r>
              <a:rPr lang="en-US"/>
              <a:t>. 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MIRTAZAPINE</a:t>
            </a:r>
            <a:endParaRPr/>
          </a:p>
        </p:txBody>
      </p:sp>
      <p:sp>
        <p:nvSpPr>
          <p:cNvPr id="265" name="Google Shape;265;p38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Enhances serotonin and norepinephrine neurotransmission by blocking presynaptic α2 receptors and 5-HT2 receptors</a:t>
            </a:r>
            <a:endParaRPr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a sedative because of its potent antihistaminic activity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Side effects: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Increased appetite and weight gain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⮚"/>
            </a:pP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Marked sedation</a:t>
            </a:r>
            <a:endParaRPr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3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b="1" lang="en-US"/>
              <a:t>TRAZODONE &amp; NEFAZODONE</a:t>
            </a:r>
            <a:endParaRPr/>
          </a:p>
        </p:txBody>
      </p:sp>
      <p:sp>
        <p:nvSpPr>
          <p:cNvPr id="271" name="Google Shape;271;p39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Weak inhibitors of serotonin reuptake</a:t>
            </a:r>
            <a:endParaRPr sz="2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Block postsynaptic 5-HT2A receptors</a:t>
            </a:r>
            <a:endParaRPr sz="2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chronic use may desensitize 5-HT1A presynaptic autoreceptors increasing serotonin release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Both are sedating because of their potent H1- blocking activity</a:t>
            </a:r>
            <a:endParaRPr sz="2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9377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2200"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b="1" lang="en-US" sz="220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Side effects: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Orthostatic hypotension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Dizziness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⮚"/>
            </a:pPr>
            <a:r>
              <a:rPr lang="en-US" sz="22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Nefazodone hepatotoxicity</a:t>
            </a:r>
            <a:endParaRPr sz="22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1125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100"/>
              <a:buFont typeface="Times New Roman"/>
              <a:buNone/>
            </a:pPr>
            <a:r>
              <a:rPr b="1" lang="en-US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TRAZODONE:</a:t>
            </a:r>
            <a:endParaRPr>
              <a:solidFill>
                <a:srgbClr val="262626"/>
              </a:solidFill>
            </a:endParaRPr>
          </a:p>
        </p:txBody>
      </p:sp>
      <p:sp>
        <p:nvSpPr>
          <p:cNvPr id="277" name="Google Shape;277;p40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Synthesis of Trazodone</a:t>
            </a: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2-Chloropyridine reacts with semicarbazide in presence of catalytic amount of acid resulting in cyclization of triazolopyridine ring. This ring then reacts with sodium amide and 1-(3-chloropropyl)-4-(3-chlorophenyl)piperazine giving </a:t>
            </a: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trazodone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278" name="Google Shape;278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4661" y="3635829"/>
            <a:ext cx="10672355" cy="2909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3" name="Google Shape;283;p41"/>
          <p:cNvPicPr preferRelativeResize="0"/>
          <p:nvPr/>
        </p:nvPicPr>
        <p:blipFill rotWithShape="1">
          <a:blip r:embed="rId3">
            <a:alphaModFix/>
          </a:blip>
          <a:srcRect b="6898" l="0" r="0" t="0"/>
          <a:stretch/>
        </p:blipFill>
        <p:spPr>
          <a:xfrm>
            <a:off x="1415144" y="1517470"/>
            <a:ext cx="9347199" cy="2553929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41"/>
          <p:cNvSpPr/>
          <p:nvPr/>
        </p:nvSpPr>
        <p:spPr>
          <a:xfrm>
            <a:off x="2196047" y="4550619"/>
            <a:ext cx="151380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Trazodone</a:t>
            </a:r>
            <a:endParaRPr sz="2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85" name="Google Shape;285;p41"/>
          <p:cNvSpPr/>
          <p:nvPr/>
        </p:nvSpPr>
        <p:spPr>
          <a:xfrm>
            <a:off x="6895799" y="4642952"/>
            <a:ext cx="167065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Nefazodone</a:t>
            </a:r>
            <a:endParaRPr sz="24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SSRI DRUGS : </a:t>
            </a:r>
            <a:endParaRPr/>
          </a:p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Fluoxetine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Citalopram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Escitalopram</a:t>
            </a:r>
            <a:endParaRPr b="1" sz="2400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Fluvoxamine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Paroxetine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Font typeface="Noto Sans Symbols"/>
              <a:buChar char="⮚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Sertraline</a:t>
            </a: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Impact"/>
              <a:buNone/>
            </a:pPr>
            <a:r>
              <a:rPr lang="en-US"/>
              <a:t>SSRI : </a:t>
            </a:r>
            <a:endParaRPr/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1251678" y="1463041"/>
            <a:ext cx="10178322" cy="44165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Noto Sans Symbols"/>
              <a:buChar char="❑"/>
            </a:pPr>
            <a:r>
              <a:rPr b="1" lang="en-US" sz="24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Therapeutic uses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Depression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Obsessive–compulsive disorder</a:t>
            </a:r>
            <a:r>
              <a:rPr lang="en-US" sz="2400">
                <a:solidFill>
                  <a:schemeClr val="dk1"/>
                </a:solidFill>
              </a:rPr>
              <a:t>  (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OCD)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Panic disorder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Generalized anxiety disorder (GAD)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Posttraumatic stress disorder (PTSD)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anxiety disorder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Premenstrual dysphoric disorder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Bulimia nervosa (only fluoxetine is approved)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00"/>
              <a:buFont typeface="Gill Sans"/>
              <a:buNone/>
            </a:pPr>
            <a:r>
              <a:t/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62500" lnSpcReduction="20000"/>
          </a:bodyPr>
          <a:lstStyle/>
          <a:p>
            <a:pPr indent="-238125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60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Adverse effects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Headache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Sweating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Anxiety and agitation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 effects (nausea, vomiting, diarrhea)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Weakness and fatigue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Sexual dysfunction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in weight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Sleep disturbances (insomnia and somnolence)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-Paroxetine and fluvoxamine are more sedating (may be useful in sleeping difficulty)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-Fluoxetine or sertraline are more activating SSRIs (Useful in fatigue and excessive somnolence</a:t>
            </a:r>
            <a:endParaRPr/>
          </a:p>
        </p:txBody>
      </p:sp>
      <p:sp>
        <p:nvSpPr>
          <p:cNvPr id="121" name="Google Shape;121;p17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pic>
        <p:nvPicPr>
          <p:cNvPr id="122" name="Google Shape;12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50778" y="95534"/>
            <a:ext cx="3579222" cy="6762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OVERDOSE :</a:t>
            </a:r>
            <a:endParaRPr/>
          </a:p>
        </p:txBody>
      </p:sp>
      <p:sp>
        <p:nvSpPr>
          <p:cNvPr id="128" name="Google Shape;128;p18"/>
          <p:cNvSpPr txBox="1"/>
          <p:nvPr>
            <p:ph idx="1" type="body"/>
          </p:nvPr>
        </p:nvSpPr>
        <p:spPr>
          <a:xfrm>
            <a:off x="1251678" y="2286001"/>
            <a:ext cx="10178322" cy="4389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Citalopram can cause </a:t>
            </a:r>
            <a:r>
              <a:rPr b="1" lang="en-US" sz="2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QT prolongation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b="1" lang="en-US" sz="2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Seizures</a:t>
            </a: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can occur in overdose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SSRIs have the potential to cause </a:t>
            </a:r>
            <a:r>
              <a:rPr b="1" lang="en-US" sz="26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serotonin syndrome </a:t>
            </a: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used in the presence of a MAOI or other highly serotonergic drug </a:t>
            </a:r>
            <a:b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6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Char char="•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Serotonin syndrome include the symptoms of: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Hyperthermia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Muscle rigidity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Sweating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Myoclonus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in mental status and vital signs </a:t>
            </a:r>
            <a:endParaRPr/>
          </a:p>
          <a:p>
            <a:pPr indent="-12065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DISCONTINUATION SYNDROME:</a:t>
            </a:r>
            <a:endParaRPr sz="4400"/>
          </a:p>
        </p:txBody>
      </p:sp>
      <p:sp>
        <p:nvSpPr>
          <p:cNvPr id="134" name="Google Shape;134;p19"/>
          <p:cNvSpPr txBox="1"/>
          <p:nvPr>
            <p:ph idx="1" type="body"/>
          </p:nvPr>
        </p:nvSpPr>
        <p:spPr>
          <a:xfrm>
            <a:off x="1251678" y="1384663"/>
            <a:ext cx="10178322" cy="4494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Font typeface="Noto Sans Symbols"/>
              <a:buChar char="❖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the SSRIs have the potential to cause a </a:t>
            </a: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discontinuation syndrome</a:t>
            </a:r>
            <a:r>
              <a:rPr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after abrupt withdrawal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Fluoxetine has the lowest risk of causing this</a:t>
            </a:r>
            <a:b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Signs and symptoms of SSRI discontinuation syndrome include: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Headache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Malaise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Flu-like symptoms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Agitation and irritability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Nervousness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Noto Sans Symbols"/>
              <a:buChar char="✔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in sleep pattern. 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FLUOXETINE:</a:t>
            </a:r>
            <a:endParaRPr/>
          </a:p>
        </p:txBody>
      </p:sp>
      <p:sp>
        <p:nvSpPr>
          <p:cNvPr id="140" name="Google Shape;140;p20"/>
          <p:cNvSpPr txBox="1"/>
          <p:nvPr>
            <p:ph idx="1" type="body"/>
          </p:nvPr>
        </p:nvSpPr>
        <p:spPr>
          <a:xfrm>
            <a:off x="1251678" y="1332411"/>
            <a:ext cx="10178322" cy="4547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b="1"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Synthesis</a:t>
            </a:r>
            <a:r>
              <a:rPr lang="en-US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Reduction of 1-phenyl-3-(N,N-dimethylamino)propanone followed by Halogenation gives 1-phenyl-3-(N,N-dimethylamino)propyl chloride. This reacts with sodium 4-trifluoromethyl phenolate and cyanogen bromide to give fluoxetine</a:t>
            </a:r>
            <a:endParaRPr/>
          </a:p>
        </p:txBody>
      </p:sp>
      <p:pic>
        <p:nvPicPr>
          <p:cNvPr id="141" name="Google Shape;14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5363" y="3145971"/>
            <a:ext cx="10937964" cy="289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1251678" y="382385"/>
            <a:ext cx="10178322" cy="950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1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FLUOXETINE: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1251678" y="1332411"/>
            <a:ext cx="10178322" cy="4547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3-phenoxy-3-phenlpropylamine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Mono-substitution in the para position of the phenoxy group with an electron-withdrawing group results in selective inhibition of 5-HT reuptake.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Disubstitution, meta or ortho substitution and electron donating substitution cause loss of SERT selectivity.</a:t>
            </a:r>
            <a:r>
              <a:rPr lang="en-US">
                <a:solidFill>
                  <a:schemeClr val="dk1"/>
                </a:solidFill>
              </a:rPr>
              <a:t>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Secondary amine enhances affinity for SERT by 10 times.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Char char="•"/>
            </a:pP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 is marketed as a racemic mixture of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and </a:t>
            </a:r>
            <a:r>
              <a:rPr i="1"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-fluoxetine, since the S enantiomer is 100 times more selective but R enantiomer is 8 times more potent and has longer duration of action   </a:t>
            </a:r>
            <a:endParaRPr/>
          </a:p>
          <a:p>
            <a:pPr indent="-101600" lvl="0" marL="22860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48" name="Google Shape;148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61957" y="4521958"/>
            <a:ext cx="4907130" cy="21108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dg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