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8" r:id="rId10"/>
    <p:sldId id="267" r:id="rId11"/>
    <p:sldId id="268" r:id="rId12"/>
    <p:sldId id="288" r:id="rId13"/>
    <p:sldId id="279" r:id="rId14"/>
    <p:sldId id="271" r:id="rId15"/>
    <p:sldId id="270" r:id="rId16"/>
    <p:sldId id="281" r:id="rId17"/>
    <p:sldId id="283" r:id="rId18"/>
    <p:sldId id="284" r:id="rId19"/>
    <p:sldId id="282" r:id="rId20"/>
    <p:sldId id="285" r:id="rId21"/>
    <p:sldId id="286" r:id="rId22"/>
    <p:sldId id="287" r:id="rId23"/>
    <p:sldId id="280" r:id="rId24"/>
    <p:sldId id="272" r:id="rId25"/>
    <p:sldId id="273" r:id="rId26"/>
    <p:sldId id="274" r:id="rId27"/>
    <p:sldId id="275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BCB4-75CD-4315-A880-CD1F7D6E126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5665-51A9-4EA4-B8E9-E06641F50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37535E-BDD9-4B52-88A0-37DAE3DAD9DC}" type="datetime10">
              <a:rPr lang="zh-TW" altLang="en-US" smtClean="0"/>
              <a:pPr eaLnBrk="1" hangingPunct="1"/>
              <a:t>11:23</a:t>
            </a:fld>
            <a:endParaRPr lang="en-US" altLang="zh-TW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2D2469-DC59-4204-BC85-71CBAEDB97A1}" type="slidenum">
              <a:rPr lang="zh-TW" altLang="en-US"/>
              <a:pPr eaLnBrk="1" hangingPunct="1"/>
              <a:t>17</a:t>
            </a:fld>
            <a:endParaRPr lang="en-US" altLang="zh-TW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0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2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0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D40F5-5EA4-461D-BDAD-965EA7B605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840D-FDB1-4012-8BFD-86D6814C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2" y="23609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Thermal Fluid Engineering </a:t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ENMC4411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06" y="3081534"/>
            <a:ext cx="9144000" cy="1655762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</a:t>
            </a:r>
            <a:r>
              <a:rPr lang="en-US" dirty="0" err="1" smtClean="0"/>
              <a:t>Akel</a:t>
            </a:r>
            <a:r>
              <a:rPr lang="en-US" dirty="0" smtClean="0"/>
              <a:t> Hasan</a:t>
            </a:r>
          </a:p>
          <a:p>
            <a:r>
              <a:rPr lang="en-US" dirty="0" smtClean="0"/>
              <a:t>Mechanical &amp; </a:t>
            </a:r>
            <a:r>
              <a:rPr lang="en-US" dirty="0" err="1" smtClean="0"/>
              <a:t>Mechatronics</a:t>
            </a:r>
            <a:r>
              <a:rPr lang="en-US" dirty="0" smtClean="0"/>
              <a:t> Engineering Department</a:t>
            </a:r>
          </a:p>
          <a:p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4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65" y="3407641"/>
            <a:ext cx="3249601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298" y="3200828"/>
            <a:ext cx="3986888" cy="3483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802" y="954059"/>
            <a:ext cx="103975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System consists </a:t>
            </a:r>
            <a:r>
              <a:rPr lang="en-US" sz="2000" dirty="0" smtClean="0"/>
              <a:t>of hot water heater or boiler (electric or fuel run). Piping mixer and faucets, and shower head.</a:t>
            </a:r>
          </a:p>
          <a:p>
            <a:r>
              <a:rPr lang="en-US" sz="2000" b="1" dirty="0" smtClean="0"/>
              <a:t>Function of system </a:t>
            </a:r>
            <a:r>
              <a:rPr lang="en-US" sz="2000" dirty="0" smtClean="0"/>
              <a:t>is to provide a given flow rate at a specific temperature ( volume flow, T).</a:t>
            </a:r>
          </a:p>
          <a:p>
            <a:r>
              <a:rPr lang="en-US" sz="2000" b="1" dirty="0" smtClean="0"/>
              <a:t>Explain</a:t>
            </a:r>
            <a:r>
              <a:rPr lang="en-US" sz="2000" dirty="0" smtClean="0"/>
              <a:t>; heat transfer , energy conversion and thermodynamic processes.</a:t>
            </a:r>
          </a:p>
          <a:p>
            <a:pPr lvl="1"/>
            <a:r>
              <a:rPr lang="en-US" sz="2000" dirty="0" smtClean="0"/>
              <a:t>Tank and pipe insulations from </a:t>
            </a:r>
            <a:r>
              <a:rPr lang="en-US" sz="2000" b="1" dirty="0" smtClean="0"/>
              <a:t>heat transfer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Mixing of hot and cold water and </a:t>
            </a:r>
            <a:r>
              <a:rPr lang="en-US" sz="2000" b="1" dirty="0" smtClean="0"/>
              <a:t>thermodynamics laws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dirty="0" smtClean="0"/>
              <a:t>Fluid flow </a:t>
            </a:r>
            <a:r>
              <a:rPr lang="en-US" sz="2000" dirty="0" smtClean="0"/>
              <a:t>and its equations, pressures valves and fittings , diameters etc.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369714" y="230831"/>
            <a:ext cx="5769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hot water system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2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197700"/>
            <a:ext cx="10515600" cy="5750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Hybrid Electric Vehicle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872588"/>
            <a:ext cx="10933090" cy="1896369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i="1" dirty="0"/>
              <a:t>hybrid electric vehicle </a:t>
            </a:r>
            <a:r>
              <a:rPr lang="en-US" sz="2400" dirty="0"/>
              <a:t>(HEV) that combines a </a:t>
            </a:r>
            <a:r>
              <a:rPr lang="en-US" sz="2400" dirty="0" smtClean="0">
                <a:solidFill>
                  <a:srgbClr val="00B0F0"/>
                </a:solidFill>
              </a:rPr>
              <a:t>gasoline-fueled</a:t>
            </a:r>
            <a:r>
              <a:rPr lang="en-US" sz="2400" dirty="0" smtClean="0"/>
              <a:t> engine </a:t>
            </a:r>
            <a:r>
              <a:rPr lang="en-US" sz="2400" dirty="0"/>
              <a:t>with a set of </a:t>
            </a:r>
            <a:r>
              <a:rPr lang="en-US" sz="2400" dirty="0">
                <a:solidFill>
                  <a:srgbClr val="00B0F0"/>
                </a:solidFill>
              </a:rPr>
              <a:t>batteries</a:t>
            </a:r>
            <a:r>
              <a:rPr lang="en-US" sz="2400" dirty="0"/>
              <a:t> that power an electric motor.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gasoline engine and the </a:t>
            </a:r>
            <a:r>
              <a:rPr lang="en-US" sz="2400" dirty="0" smtClean="0"/>
              <a:t>electric motor </a:t>
            </a:r>
            <a:r>
              <a:rPr lang="en-US" sz="2400" dirty="0"/>
              <a:t>are each connected to the transmission and are capable of running the car </a:t>
            </a:r>
            <a:r>
              <a:rPr lang="en-US" sz="2400" dirty="0" smtClean="0"/>
              <a:t>by themselves </a:t>
            </a:r>
            <a:r>
              <a:rPr lang="en-US" sz="2400" dirty="0"/>
              <a:t>or in combination depending on which is more effective in powering the vehicle.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5" y="3596335"/>
            <a:ext cx="5060972" cy="2958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7719" y="2768957"/>
            <a:ext cx="54906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• the ability to recover energy during braking and to store it in the electric batteries,</a:t>
            </a:r>
          </a:p>
          <a:p>
            <a:r>
              <a:rPr lang="en-US" sz="2000" b="0" i="0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• the ability to shut off the gasoline engine when stopped in traffic and meet power</a:t>
            </a:r>
          </a:p>
          <a:p>
            <a:r>
              <a:rPr lang="en-US" sz="2000" b="0" i="0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needs by the battery alone,</a:t>
            </a:r>
          </a:p>
          <a:p>
            <a:r>
              <a:rPr lang="en-US" sz="2000" b="0" i="0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• special design to reduce </a:t>
            </a:r>
            <a:r>
              <a:rPr lang="en-US" sz="20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Italic"/>
              </a:rPr>
              <a:t>aerodynamic drag </a:t>
            </a:r>
            <a:r>
              <a:rPr lang="en-US" sz="2000" b="0" i="0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and the use of tires that have very low</a:t>
            </a:r>
          </a:p>
          <a:p>
            <a:r>
              <a:rPr lang="en-US" sz="2000" b="0" i="0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rolling resistance (friction), and</a:t>
            </a:r>
          </a:p>
          <a:p>
            <a:r>
              <a:rPr lang="en-US" sz="2000" b="0" i="0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• the use of lightweight composite materials such as carbon fiber and the increased use</a:t>
            </a:r>
          </a:p>
          <a:p>
            <a:r>
              <a:rPr lang="en-US" sz="2000" b="0" i="0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of lightweight metals such as aluminum and magnesium.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9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57" y="2660211"/>
            <a:ext cx="7420782" cy="39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9714" y="230831"/>
            <a:ext cx="576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power station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241" y="1459882"/>
            <a:ext cx="51571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Fossil fuel is combusted producing heat</a:t>
            </a:r>
          </a:p>
          <a:p>
            <a:r>
              <a:rPr lang="en-US" sz="2400" dirty="0" smtClean="0"/>
              <a:t>Heat drives steam power plant</a:t>
            </a:r>
          </a:p>
          <a:p>
            <a:r>
              <a:rPr lang="en-US" sz="2400" dirty="0" smtClean="0"/>
              <a:t>Turbine output drives electric generator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09241" y="2874039"/>
            <a:ext cx="47602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Explain heat transfer processes</a:t>
            </a:r>
          </a:p>
          <a:p>
            <a:r>
              <a:rPr lang="en-US" sz="2400" dirty="0" smtClean="0"/>
              <a:t>Explain energy forms and conversion</a:t>
            </a:r>
          </a:p>
          <a:p>
            <a:r>
              <a:rPr lang="en-US" sz="2400" dirty="0" smtClean="0"/>
              <a:t>Explain fluid mechanics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39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Thermal System Engineering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74" y="2249835"/>
            <a:ext cx="10515600" cy="253318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thermal system engineering?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Thermal System case studies</a:t>
            </a:r>
          </a:p>
          <a:p>
            <a:r>
              <a:rPr lang="en-US" dirty="0"/>
              <a:t>Analysis of thermal systems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Three thermal system disciplines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analysis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1890020"/>
            <a:ext cx="10070207" cy="30297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Engineering </a:t>
            </a:r>
            <a:r>
              <a:rPr lang="en-US" i="1" dirty="0"/>
              <a:t>analysis </a:t>
            </a:r>
            <a:r>
              <a:rPr lang="en-US" dirty="0"/>
              <a:t>frequently aims at developing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engineering model </a:t>
            </a:r>
            <a:r>
              <a:rPr lang="en-US" dirty="0"/>
              <a:t>to obtain </a:t>
            </a:r>
            <a:r>
              <a:rPr lang="en-US" dirty="0" smtClean="0"/>
              <a:t>a simplified </a:t>
            </a:r>
            <a:r>
              <a:rPr lang="en-US" dirty="0"/>
              <a:t>mathematical representation of system behavior that is sufficiently faithful </a:t>
            </a:r>
            <a:r>
              <a:rPr lang="en-US" dirty="0" smtClean="0"/>
              <a:t>to reality</a:t>
            </a:r>
            <a:r>
              <a:rPr lang="en-US" dirty="0"/>
              <a:t>, even if some aspects exhibited by the actual system are not considered.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</a:t>
            </a:r>
            <a:r>
              <a:rPr lang="en-US" dirty="0" smtClean="0"/>
              <a:t>, idealizations </a:t>
            </a:r>
            <a:r>
              <a:rPr lang="en-US" dirty="0"/>
              <a:t>often used in mechanics to simplify an analysis include the </a:t>
            </a:r>
            <a:r>
              <a:rPr lang="en-US" dirty="0" smtClean="0"/>
              <a:t>assumptions of </a:t>
            </a:r>
            <a:r>
              <a:rPr lang="en-US" dirty="0"/>
              <a:t>point masses, frictionless pulleys, and rigid beams</a:t>
            </a:r>
            <a:r>
              <a:rPr lang="en-US" dirty="0" smtClean="0"/>
              <a:t>. Also reversible processes in thermodynamics.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1" y="11606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thermal systems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51" y="144162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first step in analysis is the identification of the system </a:t>
            </a:r>
            <a:r>
              <a:rPr lang="en-US" dirty="0" smtClean="0"/>
              <a:t>(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boundary</a:t>
            </a:r>
            <a:r>
              <a:rPr lang="en-US" dirty="0" smtClean="0"/>
              <a:t>) and </a:t>
            </a:r>
            <a:r>
              <a:rPr lang="en-US" dirty="0"/>
              <a:t>how it interacts with </a:t>
            </a:r>
            <a:r>
              <a:rPr lang="en-US" dirty="0" smtClean="0"/>
              <a:t>its surroundings ( energy and material flow). </a:t>
            </a:r>
          </a:p>
          <a:p>
            <a:r>
              <a:rPr lang="en-US" dirty="0" smtClean="0"/>
              <a:t>Attention </a:t>
            </a:r>
            <a:r>
              <a:rPr lang="en-US" dirty="0"/>
              <a:t>then turns to the pertinent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physical laws </a:t>
            </a:r>
            <a:r>
              <a:rPr lang="en-US" dirty="0"/>
              <a:t>and relationships that </a:t>
            </a:r>
            <a:r>
              <a:rPr lang="en-US" dirty="0" smtClean="0"/>
              <a:t>allow system </a:t>
            </a:r>
            <a:r>
              <a:rPr lang="en-US" dirty="0"/>
              <a:t>behavior to be described. </a:t>
            </a:r>
            <a:endParaRPr lang="en-US" dirty="0" smtClean="0"/>
          </a:p>
          <a:p>
            <a:r>
              <a:rPr lang="en-US" dirty="0" smtClean="0"/>
              <a:t>Analysis </a:t>
            </a:r>
            <a:r>
              <a:rPr lang="en-US" dirty="0"/>
              <a:t>of thermal systems uses, directly or indirectly, </a:t>
            </a:r>
            <a:r>
              <a:rPr lang="en-US" dirty="0" smtClean="0"/>
              <a:t>one or </a:t>
            </a:r>
            <a:r>
              <a:rPr lang="en-US" dirty="0"/>
              <a:t>more of four basic laws: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Conservation of mass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•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Conservation of energy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•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Conservation of momentum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•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Second law of thermodynamics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7429" y="5569940"/>
            <a:ext cx="933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defRPr/>
            </a:pPr>
            <a:r>
              <a:rPr lang="en-US" sz="2400" dirty="0">
                <a:latin typeface="Arial" charset="0"/>
              </a:rPr>
              <a:t>Background knowledge of Heat Transfer, Thermodynamics, and Fluid Mechanics is so much essential. </a:t>
            </a:r>
          </a:p>
        </p:txBody>
      </p:sp>
    </p:spTree>
    <p:extLst>
      <p:ext uri="{BB962C8B-B14F-4D97-AF65-F5344CB8AC3E}">
        <p14:creationId xmlns:p14="http://schemas.microsoft.com/office/powerpoint/2010/main" val="176263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966"/>
            <a:ext cx="10515600" cy="5167312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b="1" dirty="0" smtClean="0"/>
              <a:t>System </a:t>
            </a:r>
            <a:r>
              <a:rPr lang="en-US" altLang="en-US" sz="2400" b="1" dirty="0"/>
              <a:t>: </a:t>
            </a:r>
            <a:r>
              <a:rPr lang="en-US" altLang="en-US" sz="2400" dirty="0"/>
              <a:t>Whatever we want to study, i.e. as a simple thing as a free body or as complex as an entire chemical refinery. A system is surrounded by a “</a:t>
            </a:r>
            <a:r>
              <a:rPr lang="en-US" altLang="en-US" sz="2400" b="1" dirty="0"/>
              <a:t>Surrounding</a:t>
            </a:r>
            <a:r>
              <a:rPr lang="en-US" altLang="en-US" sz="2400" dirty="0"/>
              <a:t>” and the interface being the system “</a:t>
            </a:r>
            <a:r>
              <a:rPr lang="en-US" altLang="en-US" sz="2400" b="1" dirty="0"/>
              <a:t>Boundary</a:t>
            </a:r>
            <a:r>
              <a:rPr lang="en-US" altLang="en-US" sz="2400" dirty="0"/>
              <a:t>”</a:t>
            </a:r>
          </a:p>
          <a:p>
            <a:pPr algn="just"/>
            <a:r>
              <a:rPr lang="en-US" altLang="en-US" sz="2400" b="1" dirty="0"/>
              <a:t>Mass contained in a System</a:t>
            </a:r>
            <a:r>
              <a:rPr lang="en-US" altLang="en-US" sz="2400" dirty="0"/>
              <a:t>: We may want to study a quantity of matter contained within a closed, rigid-walled tank, or we may want to consider something such as a pipeline through which natural gas flows.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shape or volume of the system being analyzed is not necessarily constant, as when a gas in a cylinder is compressed by a piston or a balloon is inflated.</a:t>
            </a:r>
          </a:p>
          <a:p>
            <a:pPr algn="just"/>
            <a:r>
              <a:rPr lang="en-US" altLang="en-US" sz="2400" b="1" dirty="0"/>
              <a:t>System Boundary</a:t>
            </a:r>
            <a:r>
              <a:rPr lang="en-US" altLang="en-US" sz="2400" dirty="0"/>
              <a:t>: Everything external to the system is considered to be part of the system’s surroundings. </a:t>
            </a:r>
            <a:r>
              <a:rPr lang="en-US" altLang="en-US" sz="2400" dirty="0" smtClean="0"/>
              <a:t>Boundary</a:t>
            </a:r>
            <a:r>
              <a:rPr lang="en-US" altLang="en-US" sz="2400" dirty="0"/>
              <a:t>: What distinguishes the system from its surroundings.</a:t>
            </a:r>
          </a:p>
          <a:p>
            <a:pPr algn="just"/>
            <a:r>
              <a:rPr lang="en-US" altLang="en-US" sz="2400" b="1" dirty="0"/>
              <a:t>System </a:t>
            </a:r>
            <a:r>
              <a:rPr lang="en-US" altLang="en-US" sz="2400" dirty="0"/>
              <a:t>Interaction with its </a:t>
            </a:r>
            <a:r>
              <a:rPr lang="en-US" altLang="en-US" sz="2400" b="1" dirty="0"/>
              <a:t>Surrounding</a:t>
            </a:r>
            <a:r>
              <a:rPr lang="en-US" altLang="en-US" sz="2400" dirty="0"/>
              <a:t>: interactions between a system and its surroundings, which take place across the </a:t>
            </a:r>
            <a:r>
              <a:rPr lang="en-US" altLang="en-US" sz="2400" b="1" dirty="0"/>
              <a:t>Boundary</a:t>
            </a:r>
            <a:r>
              <a:rPr lang="en-US" altLang="en-US" sz="2400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04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11369" y="1206500"/>
            <a:ext cx="74283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400" b="1" dirty="0"/>
          </a:p>
          <a:p>
            <a:pPr algn="just" eaLnBrk="1" hangingPunct="1"/>
            <a:r>
              <a:rPr lang="en-US" altLang="en-US" sz="2400" b="1" dirty="0" smtClean="0"/>
              <a:t>Closed </a:t>
            </a:r>
            <a:r>
              <a:rPr lang="en-US" altLang="en-US" sz="2400" b="1" dirty="0"/>
              <a:t>system: </a:t>
            </a:r>
            <a:r>
              <a:rPr lang="en-US" altLang="en-US" sz="2400" dirty="0"/>
              <a:t>Used when studying a particular quantity of matter that does not change, and hence no transfer of mass across its boundary is permitted</a:t>
            </a:r>
            <a:r>
              <a:rPr lang="en-US" altLang="en-US" sz="2400" dirty="0" smtClean="0"/>
              <a:t>. Called also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control mass 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/>
            <a:r>
              <a:rPr lang="en-US" altLang="en-US" sz="2400" b="1" dirty="0" smtClean="0"/>
              <a:t>Control </a:t>
            </a:r>
            <a:r>
              <a:rPr lang="en-US" altLang="en-US" sz="2400" b="1" dirty="0"/>
              <a:t>volume</a:t>
            </a:r>
            <a:r>
              <a:rPr lang="en-US" altLang="en-US" sz="2400" dirty="0"/>
              <a:t>: A region within a prescribed boundary where mass may cross the Boundary from/to the System. </a:t>
            </a:r>
            <a:endParaRPr lang="en-US" altLang="en-US" sz="2400" dirty="0" smtClean="0"/>
          </a:p>
          <a:p>
            <a:pPr algn="just" eaLnBrk="1" hangingPunct="1"/>
            <a:r>
              <a:rPr lang="en-US" altLang="en-US" sz="2400" dirty="0" smtClean="0"/>
              <a:t>The </a:t>
            </a:r>
            <a:r>
              <a:rPr lang="en-US" altLang="en-US" sz="2400" dirty="0"/>
              <a:t>Boundary of the Control Volume is also known as “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Control Surface</a:t>
            </a:r>
            <a:r>
              <a:rPr lang="en-US" altLang="en-US" sz="2400" dirty="0" smtClean="0"/>
              <a:t>”.</a:t>
            </a:r>
            <a:endParaRPr lang="en-US" alt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02488" y="30977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Systems</a:t>
            </a:r>
            <a:endParaRPr lang="en-US" altLang="zh-TW" sz="4000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98600"/>
            <a:ext cx="1497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73307" y="914400"/>
            <a:ext cx="198120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A closed system – Gas in a Cylinder</a:t>
            </a:r>
          </a:p>
        </p:txBody>
      </p:sp>
      <p:pic>
        <p:nvPicPr>
          <p:cNvPr id="17414" name="Picture 6" descr="E:\BZU\References\ThermalApplications\4StrokeEngine_Ortho_3D_Sma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294388"/>
            <a:ext cx="1556544" cy="20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1600" y="3778628"/>
            <a:ext cx="141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Open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1368" y="5143500"/>
            <a:ext cx="742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Isolated System</a:t>
            </a:r>
            <a:r>
              <a:rPr lang="en-US" altLang="en-US" sz="2400" dirty="0"/>
              <a:t>: A special type of closed system that does not interact in any way with its surroundings.</a:t>
            </a:r>
          </a:p>
        </p:txBody>
      </p:sp>
    </p:spTree>
    <p:extLst>
      <p:ext uri="{BB962C8B-B14F-4D97-AF65-F5344CB8AC3E}">
        <p14:creationId xmlns:p14="http://schemas.microsoft.com/office/powerpoint/2010/main" val="30049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 - examples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27" y="2856125"/>
            <a:ext cx="4378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2" y="2005805"/>
            <a:ext cx="4611773" cy="321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5674" y="1273180"/>
            <a:ext cx="419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dashed line defines a control volume that surrounds the engine. In this CV, air, fuel, and exhaust gases cross the boundary.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4868" y="5351615"/>
            <a:ext cx="40392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Control volume of the Engine.</a:t>
            </a:r>
          </a:p>
        </p:txBody>
      </p:sp>
    </p:spTree>
    <p:extLst>
      <p:ext uri="{BB962C8B-B14F-4D97-AF65-F5344CB8AC3E}">
        <p14:creationId xmlns:p14="http://schemas.microsoft.com/office/powerpoint/2010/main" val="27592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32" y="884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Control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US" sz="4000" b="1" dirty="0" smtClean="0"/>
              <a:t> - examples</a:t>
            </a:r>
            <a:endParaRPr lang="en-US" sz="40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4832" y="1399638"/>
            <a:ext cx="518911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/>
              <a:t>System boundary encloses the compressor, tank, and all of the piping: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This boundary might be selected if the electrical power input were known, and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The objective of the analysis were to determine how long the compressor must operate for the pressure in the tank to rise to a specified value.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Since mass crosses the boundary, the system would be a </a:t>
            </a:r>
            <a:r>
              <a:rPr lang="en-US" altLang="en-US" sz="2000" b="1" dirty="0"/>
              <a:t>Control Volume</a:t>
            </a:r>
            <a:r>
              <a:rPr lang="en-US" altLang="en-US" sz="2000" dirty="0"/>
              <a:t>. </a:t>
            </a:r>
          </a:p>
          <a:p>
            <a:pPr algn="just" eaLnBrk="1" hangingPunct="1"/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A </a:t>
            </a:r>
            <a:r>
              <a:rPr lang="en-US" altLang="en-US" sz="2000" b="1" dirty="0"/>
              <a:t>Control Volume </a:t>
            </a:r>
            <a:r>
              <a:rPr lang="en-US" altLang="en-US" sz="2000" dirty="0"/>
              <a:t>enclosing only the compressor might be chosen if the condition of the air entering and exiting the compressor were known, and the objective were to determine the electric power input.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55" y="1399638"/>
            <a:ext cx="4298579" cy="28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057623" y="4200256"/>
            <a:ext cx="3492723" cy="2376488"/>
            <a:chOff x="5295900" y="3962400"/>
            <a:chExt cx="3206353" cy="220980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5791200" y="4419600"/>
              <a:ext cx="2711053" cy="1752600"/>
              <a:chOff x="5791200" y="4419600"/>
              <a:chExt cx="2711053" cy="1752600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419600"/>
                <a:ext cx="2711053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/>
              <p:nvPr/>
            </p:nvCxnSpPr>
            <p:spPr>
              <a:xfrm flipH="1">
                <a:off x="5791139" y="4419600"/>
                <a:ext cx="1980954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791139" y="4419600"/>
                <a:ext cx="0" cy="137160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3962400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900" y="4800600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7314950" y="4191000"/>
              <a:ext cx="0" cy="2286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638758" y="4953000"/>
              <a:ext cx="228572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0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2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Chapter 1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Thermal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System Engineering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74" y="2249835"/>
            <a:ext cx="10515600" cy="25331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Outline</a:t>
            </a:r>
          </a:p>
          <a:p>
            <a:r>
              <a:rPr lang="en-US" dirty="0" smtClean="0"/>
              <a:t>What </a:t>
            </a:r>
            <a:r>
              <a:rPr lang="en-US" dirty="0"/>
              <a:t>is thermal system engineering?</a:t>
            </a:r>
          </a:p>
          <a:p>
            <a:r>
              <a:rPr lang="en-US" dirty="0"/>
              <a:t>Thermal System case studies</a:t>
            </a:r>
          </a:p>
          <a:p>
            <a:r>
              <a:rPr lang="en-US" dirty="0"/>
              <a:t>Analysis of thermal systems</a:t>
            </a:r>
          </a:p>
          <a:p>
            <a:r>
              <a:rPr lang="en-US" dirty="0"/>
              <a:t>Three thermal system disciplines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4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340937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200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System Behavior</a:t>
            </a:r>
            <a:r>
              <a:rPr lang="en-US" altLang="zh-TW" sz="32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Property</a:t>
            </a:r>
            <a:r>
              <a:rPr lang="en-US" altLang="zh-TW" sz="3200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State and </a:t>
            </a:r>
            <a:r>
              <a:rPr lang="en-US" altLang="zh-TW" sz="32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1881043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altLang="en-US" dirty="0"/>
              <a:t>Property: A </a:t>
            </a:r>
            <a:r>
              <a:rPr lang="en-US" altLang="en-US" dirty="0" smtClean="0"/>
              <a:t>characteristic </a:t>
            </a:r>
            <a:r>
              <a:rPr lang="en-US" altLang="en-US" dirty="0"/>
              <a:t>of a system such as mass, volume, energy, pressure, temperature, etc. to which a numerical value can be assigned at a given time without knowledge of the previous behavior (history) of the system. </a:t>
            </a:r>
          </a:p>
          <a:p>
            <a:pPr algn="just"/>
            <a:r>
              <a:rPr lang="en-US" altLang="en-US" dirty="0"/>
              <a:t>State: refers to the condition of a system as described by its </a:t>
            </a:r>
            <a:r>
              <a:rPr lang="en-US" altLang="en-US" u="sng" dirty="0"/>
              <a:t>properties</a:t>
            </a:r>
            <a:r>
              <a:rPr lang="en-US" altLang="en-US" dirty="0"/>
              <a:t>. Since there are </a:t>
            </a:r>
            <a:r>
              <a:rPr lang="en-US" altLang="en-US" u="sng" dirty="0"/>
              <a:t>normally relations among the properties</a:t>
            </a:r>
            <a:r>
              <a:rPr lang="en-US" altLang="en-US" dirty="0"/>
              <a:t> of a system, the state often can be specified by providing the values of a subset of the properties. All other properties can be determined in terms of these few. </a:t>
            </a:r>
            <a:endParaRPr lang="en-US" altLang="en-US" dirty="0" smtClean="0"/>
          </a:p>
          <a:p>
            <a:pPr algn="just"/>
            <a:r>
              <a:rPr lang="en-US" altLang="en-US" dirty="0" smtClean="0"/>
              <a:t>If</a:t>
            </a:r>
            <a:r>
              <a:rPr lang="en-US" altLang="en-US" i="1" dirty="0" smtClean="0"/>
              <a:t> </a:t>
            </a:r>
            <a:r>
              <a:rPr lang="en-US" altLang="en-US" dirty="0"/>
              <a:t>a system exhibits the same values of its properties at two </a:t>
            </a:r>
            <a:r>
              <a:rPr lang="en-US" altLang="en-US" u="sng" dirty="0"/>
              <a:t>different times</a:t>
            </a:r>
            <a:r>
              <a:rPr lang="en-US" altLang="en-US" dirty="0"/>
              <a:t>, it is in the same state at these </a:t>
            </a:r>
            <a:r>
              <a:rPr lang="en-US" altLang="en-US" u="sng" dirty="0"/>
              <a:t>times</a:t>
            </a:r>
            <a:r>
              <a:rPr lang="en-US" altLang="en-US" dirty="0"/>
              <a:t>. </a:t>
            </a:r>
          </a:p>
          <a:p>
            <a:pPr algn="just"/>
            <a:r>
              <a:rPr lang="en-US" altLang="en-US" dirty="0" smtClean="0"/>
              <a:t>Process</a:t>
            </a:r>
            <a:r>
              <a:rPr lang="en-US" altLang="en-US" dirty="0"/>
              <a:t>: A transformation from one state to another. When a system undergoes a process , any of the properties of a system may change. </a:t>
            </a:r>
            <a:endParaRPr lang="en-US" altLang="en-US" dirty="0" smtClean="0"/>
          </a:p>
          <a:p>
            <a:pPr algn="just"/>
            <a:r>
              <a:rPr lang="en-US" altLang="en-US" dirty="0" smtClean="0"/>
              <a:t>A </a:t>
            </a:r>
            <a:r>
              <a:rPr lang="en-US" altLang="en-US" dirty="0"/>
              <a:t>system is said to be at </a:t>
            </a:r>
            <a:r>
              <a:rPr lang="en-US" altLang="en-US" u="sng" dirty="0"/>
              <a:t>Steady State</a:t>
            </a:r>
            <a:r>
              <a:rPr lang="en-US" altLang="en-US" dirty="0"/>
              <a:t> if none of its properties changes with time.</a:t>
            </a:r>
          </a:p>
          <a:p>
            <a:pPr algn="just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6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 fontScale="90000"/>
          </a:bodyPr>
          <a:lstStyle/>
          <a:p>
            <a:r>
              <a:rPr lang="en-US" altLang="zh-TW" sz="3600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 Problem – A Systematic Engineering </a:t>
            </a:r>
            <a:r>
              <a:rPr lang="en-US" altLang="zh-TW" sz="36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1231" y="1300766"/>
            <a:ext cx="988990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Known           : </a:t>
            </a:r>
            <a:r>
              <a:rPr lang="en-US" altLang="en-US" sz="2000" dirty="0"/>
              <a:t>known values in the problem..</a:t>
            </a:r>
          </a:p>
          <a:p>
            <a:pPr eaLnBrk="1" hangingPunct="1"/>
            <a:r>
              <a:rPr lang="en-US" altLang="en-US" sz="2000" b="1" dirty="0"/>
              <a:t>Find               : </a:t>
            </a:r>
            <a:r>
              <a:rPr lang="en-US" altLang="en-US" sz="2000" dirty="0" smtClean="0"/>
              <a:t>what </a:t>
            </a:r>
            <a:r>
              <a:rPr lang="en-US" altLang="en-US" sz="2000" dirty="0"/>
              <a:t>is to </a:t>
            </a:r>
            <a:r>
              <a:rPr lang="en-US" altLang="en-US" sz="2000" u="sng" dirty="0"/>
              <a:t>be determined</a:t>
            </a:r>
            <a:r>
              <a:rPr lang="en-US" altLang="en-US" sz="2000" dirty="0"/>
              <a:t>? </a:t>
            </a:r>
          </a:p>
          <a:p>
            <a:pPr eaLnBrk="1" hangingPunct="1"/>
            <a:r>
              <a:rPr lang="en-US" altLang="en-US" sz="2000" b="1" dirty="0"/>
              <a:t>Given Data    </a:t>
            </a:r>
            <a:r>
              <a:rPr lang="en-US" altLang="en-US" sz="2000" dirty="0"/>
              <a:t>: Draw a sketch of the system to be considered (</a:t>
            </a:r>
            <a:r>
              <a:rPr lang="en-US" altLang="en-US" sz="2000" u="sng" dirty="0"/>
              <a:t>closed</a:t>
            </a:r>
            <a:r>
              <a:rPr lang="en-US" altLang="en-US" sz="2000" dirty="0"/>
              <a:t> or </a:t>
            </a:r>
            <a:r>
              <a:rPr lang="en-US" altLang="en-US" sz="2000" u="sng" dirty="0"/>
              <a:t>control </a:t>
            </a:r>
          </a:p>
          <a:p>
            <a:pPr eaLnBrk="1" hangingPunct="1"/>
            <a:r>
              <a:rPr lang="en-US" altLang="en-US" sz="2000" dirty="0"/>
              <a:t>                         </a:t>
            </a:r>
            <a:r>
              <a:rPr lang="en-US" altLang="en-US" sz="2000" u="sng" dirty="0"/>
              <a:t>volume</a:t>
            </a:r>
            <a:r>
              <a:rPr lang="en-US" altLang="en-US" sz="2000" dirty="0"/>
              <a:t>), then carefully </a:t>
            </a:r>
            <a:r>
              <a:rPr lang="en-US" altLang="en-US" sz="2000" u="sng" dirty="0"/>
              <a:t>identify the boundary</a:t>
            </a:r>
            <a:r>
              <a:rPr lang="en-US" altLang="en-US" sz="2000" dirty="0"/>
              <a:t>. </a:t>
            </a:r>
          </a:p>
          <a:p>
            <a:pPr eaLnBrk="1" hangingPunct="1"/>
            <a:r>
              <a:rPr lang="en-US" altLang="en-US" sz="2000" dirty="0"/>
              <a:t>                         Label the diagram with relevant information from the problem</a:t>
            </a:r>
          </a:p>
          <a:p>
            <a:pPr eaLnBrk="1" hangingPunct="1"/>
            <a:r>
              <a:rPr lang="en-US" altLang="en-US" sz="2000" dirty="0"/>
              <a:t>                         statement.</a:t>
            </a:r>
          </a:p>
          <a:p>
            <a:pPr eaLnBrk="1" hangingPunct="1"/>
            <a:r>
              <a:rPr lang="en-US" altLang="en-US" sz="2000" dirty="0"/>
              <a:t>                         Record all </a:t>
            </a:r>
            <a:r>
              <a:rPr lang="en-US" altLang="en-US" sz="2000" u="sng" dirty="0"/>
              <a:t>property values</a:t>
            </a:r>
            <a:r>
              <a:rPr lang="en-US" altLang="en-US" sz="2000" dirty="0"/>
              <a:t> you are given. </a:t>
            </a:r>
          </a:p>
          <a:p>
            <a:pPr eaLnBrk="1" hangingPunct="1"/>
            <a:r>
              <a:rPr lang="en-US" altLang="en-US" sz="2000" b="1" dirty="0"/>
              <a:t>Assumptions: </a:t>
            </a:r>
            <a:r>
              <a:rPr lang="en-US" altLang="en-US" sz="2000" dirty="0"/>
              <a:t>Form a record of how you model the problem, list all simplifying</a:t>
            </a:r>
          </a:p>
          <a:p>
            <a:pPr eaLnBrk="1" hangingPunct="1"/>
            <a:r>
              <a:rPr lang="en-US" altLang="en-US" sz="2000" dirty="0"/>
              <a:t>                         </a:t>
            </a:r>
            <a:r>
              <a:rPr lang="en-US" altLang="en-US" sz="2000" u="sng" dirty="0"/>
              <a:t>assumptions</a:t>
            </a:r>
            <a:r>
              <a:rPr lang="en-US" altLang="en-US" sz="2000" dirty="0"/>
              <a:t> and </a:t>
            </a:r>
            <a:r>
              <a:rPr lang="en-US" altLang="en-US" sz="2000" u="sng" dirty="0"/>
              <a:t>idealizations</a:t>
            </a:r>
            <a:r>
              <a:rPr lang="en-US" altLang="en-US" sz="2000" dirty="0"/>
              <a:t> made to</a:t>
            </a:r>
            <a:r>
              <a:rPr lang="en-US" altLang="en-US" sz="2000" b="1" dirty="0"/>
              <a:t> </a:t>
            </a:r>
            <a:r>
              <a:rPr lang="en-US" altLang="en-US" sz="2000" dirty="0"/>
              <a:t>reduce it to one that is</a:t>
            </a:r>
          </a:p>
          <a:p>
            <a:pPr eaLnBrk="1" hangingPunct="1"/>
            <a:r>
              <a:rPr lang="en-US" altLang="en-US" sz="2000" dirty="0"/>
              <a:t>                         manageable. Sometimes this information also can be noted on the</a:t>
            </a:r>
          </a:p>
          <a:p>
            <a:pPr eaLnBrk="1" hangingPunct="1"/>
            <a:r>
              <a:rPr lang="en-US" altLang="en-US" sz="2000" dirty="0"/>
              <a:t>                         sketches of the previous step.</a:t>
            </a:r>
          </a:p>
          <a:p>
            <a:pPr eaLnBrk="1" hangingPunct="1"/>
            <a:r>
              <a:rPr lang="en-US" altLang="en-US" sz="2000" b="1" dirty="0"/>
              <a:t>Properties     : </a:t>
            </a:r>
            <a:r>
              <a:rPr lang="en-US" altLang="en-US" sz="2000" u="sng" dirty="0"/>
              <a:t>Compile property values </a:t>
            </a:r>
            <a:r>
              <a:rPr lang="en-US" altLang="en-US" sz="2000" dirty="0"/>
              <a:t>you anticipate will be needed for subsequent</a:t>
            </a:r>
          </a:p>
          <a:p>
            <a:pPr eaLnBrk="1" hangingPunct="1"/>
            <a:r>
              <a:rPr lang="en-US" altLang="en-US" sz="2000" dirty="0"/>
              <a:t>                         calculations and identify the source from which they are obtained.</a:t>
            </a:r>
          </a:p>
          <a:p>
            <a:pPr eaLnBrk="1" hangingPunct="1"/>
            <a:r>
              <a:rPr lang="en-US" altLang="en-US" sz="2000" b="1" dirty="0"/>
              <a:t>Analysis        </a:t>
            </a:r>
            <a:r>
              <a:rPr lang="en-US" altLang="en-US" sz="2000" dirty="0"/>
              <a:t>: Using your assumptions and idealizations, reduce the </a:t>
            </a:r>
            <a:r>
              <a:rPr lang="en-US" altLang="en-US" sz="2000" u="sng" dirty="0"/>
              <a:t>appropriate</a:t>
            </a:r>
            <a:r>
              <a:rPr lang="en-US" altLang="en-US" sz="2000" dirty="0"/>
              <a:t> </a:t>
            </a:r>
          </a:p>
          <a:p>
            <a:pPr eaLnBrk="1" hangingPunct="1"/>
            <a:r>
              <a:rPr lang="en-US" altLang="en-US" sz="2000" dirty="0"/>
              <a:t>                         </a:t>
            </a:r>
            <a:r>
              <a:rPr lang="en-US" altLang="en-US" sz="2000" u="sng" dirty="0"/>
              <a:t>governing equations</a:t>
            </a:r>
            <a:r>
              <a:rPr lang="en-US" altLang="en-US" sz="2000" dirty="0"/>
              <a:t> and </a:t>
            </a:r>
            <a:r>
              <a:rPr lang="en-US" altLang="en-US" sz="2000" u="sng" dirty="0"/>
              <a:t>relationships</a:t>
            </a:r>
            <a:r>
              <a:rPr lang="en-US" altLang="en-US" sz="2000" dirty="0"/>
              <a:t> to forms that will produce the</a:t>
            </a:r>
          </a:p>
          <a:p>
            <a:pPr eaLnBrk="1" hangingPunct="1"/>
            <a:r>
              <a:rPr lang="en-US" altLang="en-US" sz="2000" dirty="0"/>
              <a:t>                         desired results.</a:t>
            </a:r>
          </a:p>
        </p:txBody>
      </p:sp>
    </p:spTree>
    <p:extLst>
      <p:ext uri="{BB962C8B-B14F-4D97-AF65-F5344CB8AC3E}">
        <p14:creationId xmlns:p14="http://schemas.microsoft.com/office/powerpoint/2010/main" val="188635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7" y="12042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Analysis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5729" y="1188412"/>
            <a:ext cx="1096367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200" dirty="0"/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It is advisable to work with equations in symbol form as long as possible before substituting numerical data.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endParaRPr lang="en-US" altLang="en-US" sz="2200" dirty="0"/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When the equations are reduced to final forms, consider them to determine what additional data may be required. Identify the tables, charts, or property equations that provide the required values.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endParaRPr lang="en-US" altLang="en-US" sz="2200" dirty="0"/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When all equations and data are in hand, substitute numerical values into the equations.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endParaRPr lang="en-US" altLang="en-US" sz="2200" dirty="0"/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Carefully check that a consistent and appropriate set of units is being employed. Then perform the needed calculations.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endParaRPr lang="en-US" altLang="en-US" sz="2200" dirty="0"/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Consider whether the magnitudes of the numerical values are reasonable and the algebraic signs associated with the numerical values are correct.</a:t>
            </a:r>
          </a:p>
        </p:txBody>
      </p:sp>
    </p:spTree>
    <p:extLst>
      <p:ext uri="{BB962C8B-B14F-4D97-AF65-F5344CB8AC3E}">
        <p14:creationId xmlns:p14="http://schemas.microsoft.com/office/powerpoint/2010/main" val="95610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System Engineering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74" y="2249835"/>
            <a:ext cx="10515600" cy="253318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thermal system engineering?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Thermal System case studies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Analysis of thermal systems</a:t>
            </a:r>
          </a:p>
          <a:p>
            <a:r>
              <a:rPr lang="en-US" dirty="0"/>
              <a:t>Three thermal system disciplines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8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0" y="304577"/>
            <a:ext cx="10515600" cy="10129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Thermal Science Disciplines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00" y="1652028"/>
            <a:ext cx="10147480" cy="323220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Thermodynamics</a:t>
            </a:r>
            <a:r>
              <a:rPr lang="en-US" i="1" dirty="0"/>
              <a:t> </a:t>
            </a:r>
            <a:r>
              <a:rPr lang="en-US" dirty="0"/>
              <a:t>provides the foundation for analysis of thermal systems through the </a:t>
            </a:r>
            <a:r>
              <a:rPr lang="en-US" dirty="0" smtClean="0"/>
              <a:t>conservation of </a:t>
            </a:r>
            <a:r>
              <a:rPr lang="en-US" dirty="0"/>
              <a:t>mass and conservation of energy principles, the second law of thermodynamics</a:t>
            </a:r>
            <a:r>
              <a:rPr lang="en-US" dirty="0" smtClean="0"/>
              <a:t>, and </a:t>
            </a:r>
            <a:r>
              <a:rPr lang="en-US" dirty="0"/>
              <a:t>property relations. </a:t>
            </a:r>
            <a:endParaRPr lang="en-US" dirty="0" smtClean="0"/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Fluid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mechanics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heat transfer </a:t>
            </a:r>
            <a:r>
              <a:rPr lang="en-US" dirty="0"/>
              <a:t>provide additional concepts, </a:t>
            </a:r>
            <a:r>
              <a:rPr lang="en-US" dirty="0" smtClean="0"/>
              <a:t> including Empirical </a:t>
            </a:r>
            <a:r>
              <a:rPr lang="en-US" dirty="0"/>
              <a:t>laws necessary to specify, for instance, material choices, </a:t>
            </a:r>
            <a:r>
              <a:rPr lang="en-US" dirty="0" smtClean="0"/>
              <a:t>component sizing</a:t>
            </a:r>
            <a:r>
              <a:rPr lang="en-US" dirty="0"/>
              <a:t>, and fluid medium characteristics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30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1" y="16521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mechanics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1" y="148759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Fluid mechanics </a:t>
            </a:r>
            <a:r>
              <a:rPr lang="en-US" sz="2400" dirty="0" smtClean="0"/>
              <a:t>is concerned with the behavior of fluids at rest or in motion.</a:t>
            </a:r>
          </a:p>
          <a:p>
            <a:r>
              <a:rPr lang="en-US" sz="2400" dirty="0" smtClean="0"/>
              <a:t>Two </a:t>
            </a:r>
            <a:r>
              <a:rPr lang="en-US" sz="2400" dirty="0"/>
              <a:t>fundamentals that play central roles in our discussion of fluid mechanics 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i="1" dirty="0"/>
              <a:t>conservation of momentum principle </a:t>
            </a:r>
            <a:r>
              <a:rPr lang="en-US" dirty="0" smtClean="0"/>
              <a:t>and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i="1" dirty="0"/>
              <a:t>mechanical energy equation. </a:t>
            </a:r>
            <a:endParaRPr lang="en-US" i="1" dirty="0" smtClean="0"/>
          </a:p>
          <a:p>
            <a:r>
              <a:rPr lang="en-US" sz="2400" dirty="0" smtClean="0"/>
              <a:t>Principles of fluid mechanics allow the study of fluids flowing inside pipes (internal flows) and over surfaces (external flows) with consideration of frictional effects and lift/drag forces.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concept of </a:t>
            </a:r>
            <a:r>
              <a:rPr lang="en-US" sz="2400" i="1" dirty="0"/>
              <a:t>similitude </a:t>
            </a:r>
            <a:r>
              <a:rPr lang="en-US" sz="2400" dirty="0"/>
              <a:t>is used extensively in scaling </a:t>
            </a:r>
            <a:r>
              <a:rPr lang="en-US" sz="2400" dirty="0" smtClean="0"/>
              <a:t>measurements on </a:t>
            </a:r>
            <a:r>
              <a:rPr lang="en-US" sz="2400" dirty="0"/>
              <a:t>laboratory-sized </a:t>
            </a:r>
            <a:r>
              <a:rPr lang="en-US" sz="2400" i="1" dirty="0"/>
              <a:t>models </a:t>
            </a:r>
            <a:r>
              <a:rPr lang="en-US" sz="2400" dirty="0"/>
              <a:t>to full-scale systems.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863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42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8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i="1" dirty="0"/>
              <a:t>Heat transfer </a:t>
            </a:r>
            <a:r>
              <a:rPr lang="en-US" sz="2400" dirty="0"/>
              <a:t>is concerned with energy transfer as a consequence of a temperature difference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are three </a:t>
            </a:r>
            <a:r>
              <a:rPr lang="en-US" sz="2400" i="1" dirty="0"/>
              <a:t>modes </a:t>
            </a:r>
            <a:r>
              <a:rPr lang="en-US" sz="2400" dirty="0"/>
              <a:t>of heat transfer. </a:t>
            </a:r>
            <a:endParaRPr lang="en-US" sz="2400" dirty="0" smtClean="0"/>
          </a:p>
          <a:p>
            <a:pPr lvl="1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Conduction</a:t>
            </a:r>
            <a:r>
              <a:rPr lang="en-US" i="1" dirty="0" smtClean="0"/>
              <a:t> </a:t>
            </a:r>
            <a:r>
              <a:rPr lang="en-US" dirty="0" smtClean="0"/>
              <a:t>refers to </a:t>
            </a:r>
            <a:r>
              <a:rPr lang="en-US" dirty="0"/>
              <a:t>heat transfer through a medium across which a temperature difference exists. 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Convection</a:t>
            </a:r>
            <a:r>
              <a:rPr lang="en-US" i="1" dirty="0" smtClean="0"/>
              <a:t> </a:t>
            </a:r>
            <a:r>
              <a:rPr lang="en-US" dirty="0" smtClean="0"/>
              <a:t>refers </a:t>
            </a:r>
            <a:r>
              <a:rPr lang="en-US" dirty="0"/>
              <a:t>to heat transfer between a surface and a moving or still fluid having a </a:t>
            </a:r>
            <a:r>
              <a:rPr lang="en-US" dirty="0" smtClean="0"/>
              <a:t>different temperature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Thermal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radiation </a:t>
            </a:r>
            <a:r>
              <a:rPr lang="en-US" dirty="0"/>
              <a:t>and </a:t>
            </a:r>
            <a:r>
              <a:rPr lang="en-US" dirty="0" smtClean="0"/>
              <a:t>represents the </a:t>
            </a:r>
            <a:r>
              <a:rPr lang="en-US" dirty="0"/>
              <a:t>net exchange of energy between surfaces at different temperatures by </a:t>
            </a:r>
            <a:r>
              <a:rPr lang="en-US" dirty="0" smtClean="0"/>
              <a:t>electromagnetic waves </a:t>
            </a:r>
            <a:r>
              <a:rPr lang="en-US" dirty="0"/>
              <a:t>independent of any intervening medium.</a:t>
            </a:r>
          </a:p>
        </p:txBody>
      </p:sp>
    </p:spTree>
    <p:extLst>
      <p:ext uri="{BB962C8B-B14F-4D97-AF65-F5344CB8AC3E}">
        <p14:creationId xmlns:p14="http://schemas.microsoft.com/office/powerpoint/2010/main" val="1550668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850" y="139967"/>
            <a:ext cx="7667026" cy="5702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284" y="5842267"/>
            <a:ext cx="7935007" cy="6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Practice of Thermal Systems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9564"/>
          </a:xfrm>
        </p:spPr>
        <p:txBody>
          <a:bodyPr/>
          <a:lstStyle/>
          <a:p>
            <a:r>
              <a:rPr lang="en-US" dirty="0"/>
              <a:t>Practical applications mostly involve the three thermal science disciplines as explained earlier in the case studies.</a:t>
            </a:r>
          </a:p>
          <a:p>
            <a:r>
              <a:rPr lang="en-US" dirty="0"/>
              <a:t>Thermal systems engineering 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interdisciplinary</a:t>
            </a:r>
            <a:r>
              <a:rPr lang="en-US" dirty="0"/>
              <a:t> in nature as also it ties to other important issues such as control, manufacturing, vibration, materials   etc.</a:t>
            </a:r>
          </a:p>
          <a:p>
            <a:r>
              <a:rPr lang="en-US" dirty="0"/>
              <a:t>TSE </a:t>
            </a:r>
            <a:r>
              <a:rPr lang="en-US" dirty="0" smtClean="0"/>
              <a:t>has </a:t>
            </a:r>
            <a:r>
              <a:rPr lang="en-US" dirty="0"/>
              <a:t>become and enabling technology for evolving fields such as nanotechnology, biotechnology, health </a:t>
            </a:r>
            <a:r>
              <a:rPr lang="en-US" dirty="0" smtClean="0"/>
              <a:t>services, bioengineering  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85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End of introduction</a:t>
            </a:r>
          </a:p>
          <a:p>
            <a:pPr algn="ctr"/>
            <a:endParaRPr lang="en-US" sz="3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is thermal system engineering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67" y="1455903"/>
            <a:ext cx="10515600" cy="4944897"/>
          </a:xfrm>
        </p:spPr>
        <p:txBody>
          <a:bodyPr>
            <a:normAutofit/>
          </a:bodyPr>
          <a:lstStyle/>
          <a:p>
            <a:r>
              <a:rPr lang="en-US" sz="2400" dirty="0"/>
              <a:t>TSE is concerned with how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en-US" sz="2400" dirty="0"/>
              <a:t> is utilized to accomplish certain functions in industry, transportation and at home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/>
              <a:t>In industry thermal systems found in electric power stations, chemical process plant and in manufacturing facilities.</a:t>
            </a:r>
          </a:p>
          <a:p>
            <a:pPr lvl="1"/>
            <a:r>
              <a:rPr lang="en-US" dirty="0"/>
              <a:t>In transportations, mostly all transportations are run some type of engines , cooling systems, power conversion etc.</a:t>
            </a:r>
          </a:p>
          <a:p>
            <a:pPr lvl="1"/>
            <a:r>
              <a:rPr lang="en-US" dirty="0"/>
              <a:t>At home all appliances, such as ovens, refrigerators, heating and cooling systems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the role energy plays in the study of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human and plant life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living things; respiratory system, blood circulation, temperature regulation etc.</a:t>
            </a:r>
          </a:p>
          <a:p>
            <a:r>
              <a:rPr lang="en-US" sz="2400" dirty="0" smtClean="0"/>
              <a:t>TSE involves energy storage </a:t>
            </a:r>
            <a:r>
              <a:rPr lang="en-US" sz="2400" dirty="0"/>
              <a:t>, transfer , and conversion of energy.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80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8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Energy storage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40" y="1084887"/>
            <a:ext cx="6491068" cy="1381809"/>
          </a:xfrm>
        </p:spPr>
        <p:txBody>
          <a:bodyPr>
            <a:normAutofit/>
          </a:bodyPr>
          <a:lstStyle/>
          <a:p>
            <a:r>
              <a:rPr lang="en-US" sz="2400" dirty="0"/>
              <a:t>Energy storage such as hot water storage, battery storage, also as potential , kinetic and thermal forms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48" y="3175783"/>
            <a:ext cx="2944549" cy="26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124" y="4125546"/>
            <a:ext cx="4393090" cy="2380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22" y="1478550"/>
            <a:ext cx="5088458" cy="5379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6307" y="2040622"/>
            <a:ext cx="2143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59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Energy transfer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can be transferred between a system and its surrounding 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heat or work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406" y="3015412"/>
            <a:ext cx="2269074" cy="18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455" y="2966541"/>
            <a:ext cx="2323000" cy="270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06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Energy conversion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45" y="159420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Energy can be converted from one form to another; chemical to heat by combustion, thermal to mechanical by heat engines, chemical to electrical in fuel cells or batteries.</a:t>
            </a:r>
          </a:p>
          <a:p>
            <a:r>
              <a:rPr lang="en-US" dirty="0"/>
              <a:t>Sunflowers as thermal system; convert solar energy to chemical by photosynthesis.</a:t>
            </a:r>
          </a:p>
          <a:p>
            <a:r>
              <a:rPr lang="en-US" dirty="0" smtClean="0"/>
              <a:t>Jet </a:t>
            </a:r>
            <a:r>
              <a:rPr lang="en-US" dirty="0"/>
              <a:t>engine from thermal energy to propulsion.</a:t>
            </a:r>
          </a:p>
          <a:p>
            <a:r>
              <a:rPr lang="en-US" dirty="0"/>
              <a:t>Electric power station from fossil fuel to thermal to mechanical and electrical energy.</a:t>
            </a:r>
          </a:p>
          <a:p>
            <a:r>
              <a:rPr lang="en-US" dirty="0"/>
              <a:t>Solar cell solar energy to electrical energy</a:t>
            </a:r>
            <a:r>
              <a:rPr lang="en-US" dirty="0" smtClean="0"/>
              <a:t>.</a:t>
            </a:r>
          </a:p>
          <a:p>
            <a:r>
              <a:rPr lang="en-US" dirty="0"/>
              <a:t>Selected applications: see figure 1.1 p2.</a:t>
            </a:r>
          </a:p>
          <a:p>
            <a:r>
              <a:rPr lang="en-US" dirty="0" smtClean="0"/>
              <a:t>Cardiovascular </a:t>
            </a:r>
            <a:r>
              <a:rPr lang="en-US" dirty="0"/>
              <a:t>systems: fluid flow, chemical reactions, gas exchange  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3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4" y="491001"/>
            <a:ext cx="3655801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58" y="729713"/>
            <a:ext cx="3351151" cy="166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022" y="3685400"/>
            <a:ext cx="21325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82" y="2729997"/>
            <a:ext cx="4671301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6" y="-14388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applications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6" y="1091528"/>
            <a:ext cx="10515600" cy="5167604"/>
          </a:xfrm>
        </p:spPr>
        <p:txBody>
          <a:bodyPr>
            <a:noAutofit/>
          </a:bodyPr>
          <a:lstStyle/>
          <a:p>
            <a:r>
              <a:rPr lang="en-US" sz="2400" dirty="0"/>
              <a:t>Prime movers: internal-combustion engines, turbines</a:t>
            </a:r>
          </a:p>
          <a:p>
            <a:r>
              <a:rPr lang="en-US" sz="2400" dirty="0"/>
              <a:t>Fluid machinery: pumps, compressors</a:t>
            </a:r>
          </a:p>
          <a:p>
            <a:r>
              <a:rPr lang="en-US" sz="2400" dirty="0" smtClean="0"/>
              <a:t>Power </a:t>
            </a:r>
            <a:r>
              <a:rPr lang="en-US" sz="2400" dirty="0"/>
              <a:t>stations</a:t>
            </a:r>
          </a:p>
          <a:p>
            <a:r>
              <a:rPr lang="en-US" sz="2400" dirty="0" smtClean="0"/>
              <a:t>Solar </a:t>
            </a:r>
            <a:r>
              <a:rPr lang="en-US" sz="2400" dirty="0"/>
              <a:t>heating, cooling and power generation</a:t>
            </a:r>
          </a:p>
          <a:p>
            <a:r>
              <a:rPr lang="en-US" sz="2400" dirty="0"/>
              <a:t>Heating, ventilating, and air-conditioning equipment</a:t>
            </a:r>
          </a:p>
          <a:p>
            <a:r>
              <a:rPr lang="en-US" sz="2400" dirty="0"/>
              <a:t>Biomedical </a:t>
            </a:r>
            <a:r>
              <a:rPr lang="en-US" sz="2400" dirty="0" smtClean="0"/>
              <a:t>applications</a:t>
            </a:r>
          </a:p>
          <a:p>
            <a:r>
              <a:rPr lang="en-US" sz="2400" dirty="0"/>
              <a:t>Air and water pollution control equipment</a:t>
            </a:r>
          </a:p>
          <a:p>
            <a:r>
              <a:rPr lang="en-US" sz="2400" dirty="0"/>
              <a:t>Aerodynamics: airplanes, automobiles, buildings</a:t>
            </a:r>
          </a:p>
          <a:p>
            <a:r>
              <a:rPr lang="en-US" sz="2400" dirty="0"/>
              <a:t>Pipe flow: distribution networks, chemical plants</a:t>
            </a:r>
          </a:p>
          <a:p>
            <a:r>
              <a:rPr lang="en-US" sz="2400" dirty="0"/>
              <a:t>Cooling of electronic equipment</a:t>
            </a:r>
          </a:p>
          <a:p>
            <a:r>
              <a:rPr lang="en-US" sz="2400" dirty="0"/>
              <a:t>Manufacturing: machining, joining, laser cutting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6" y="379893"/>
            <a:ext cx="2470437" cy="17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509370" y="2172424"/>
            <a:ext cx="2677006" cy="1309895"/>
            <a:chOff x="5295900" y="3962400"/>
            <a:chExt cx="3206353" cy="2209800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791200" y="4419600"/>
              <a:ext cx="2711053" cy="1752600"/>
              <a:chOff x="5791200" y="4419600"/>
              <a:chExt cx="2711053" cy="1752600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419600"/>
                <a:ext cx="2711053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 flipH="1">
                <a:off x="5791139" y="4419600"/>
                <a:ext cx="1980954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791139" y="4419600"/>
                <a:ext cx="0" cy="137160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3962400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900" y="4800600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7314950" y="4191000"/>
              <a:ext cx="0" cy="2286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638758" y="4953000"/>
              <a:ext cx="228572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8" name="Picture 4" descr="Image result for car air f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371" y="3471595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ptop coo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24" y="5193118"/>
            <a:ext cx="33242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Thermal System Engineering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283" y="2030895"/>
            <a:ext cx="8158951" cy="33138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What is thermal system engineering?</a:t>
            </a:r>
          </a:p>
          <a:p>
            <a:r>
              <a:rPr lang="en-US" sz="2400" dirty="0"/>
              <a:t>Thermal System case </a:t>
            </a:r>
            <a:r>
              <a:rPr lang="en-US" sz="2400" dirty="0" smtClean="0"/>
              <a:t>studies</a:t>
            </a:r>
          </a:p>
          <a:p>
            <a:pPr lvl="1"/>
            <a:r>
              <a:rPr lang="en-US" dirty="0"/>
              <a:t>Domestic hot water system</a:t>
            </a:r>
          </a:p>
          <a:p>
            <a:pPr lvl="1"/>
            <a:r>
              <a:rPr lang="en-US" dirty="0"/>
              <a:t>Hybrid electric car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Analysis of thermal systems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Three thermal system disciplines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5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2076</Words>
  <Application>Microsoft Office PowerPoint</Application>
  <PresentationFormat>Widescreen</PresentationFormat>
  <Paragraphs>178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新細明體</vt:lpstr>
      <vt:lpstr>Times-Italic</vt:lpstr>
      <vt:lpstr>Times-Roman</vt:lpstr>
      <vt:lpstr>Wingdings</vt:lpstr>
      <vt:lpstr>Office Theme</vt:lpstr>
      <vt:lpstr>Thermal Fluid Engineering  ENMC4411</vt:lpstr>
      <vt:lpstr>Chapter 1 Thermal System Engineering </vt:lpstr>
      <vt:lpstr>What is thermal system engineering?</vt:lpstr>
      <vt:lpstr>Energy storage</vt:lpstr>
      <vt:lpstr>Energy transfer</vt:lpstr>
      <vt:lpstr>Energy conversion</vt:lpstr>
      <vt:lpstr>PowerPoint Presentation</vt:lpstr>
      <vt:lpstr>Areas of applications</vt:lpstr>
      <vt:lpstr>Thermal System Engineering Outline</vt:lpstr>
      <vt:lpstr>PowerPoint Presentation</vt:lpstr>
      <vt:lpstr>Hybrid Electric Vehicle</vt:lpstr>
      <vt:lpstr>PowerPoint Presentation</vt:lpstr>
      <vt:lpstr>Thermal System Engineering Outline</vt:lpstr>
      <vt:lpstr>Engineering analysis</vt:lpstr>
      <vt:lpstr>Analysis of thermal systems</vt:lpstr>
      <vt:lpstr>Systems</vt:lpstr>
      <vt:lpstr>PowerPoint Presentation</vt:lpstr>
      <vt:lpstr>Control volume - examples</vt:lpstr>
      <vt:lpstr>Control volume - examples</vt:lpstr>
      <vt:lpstr>Describing System Behavior: Property, State and Process</vt:lpstr>
      <vt:lpstr>Solving Problem – A Systematic Engineering Approach</vt:lpstr>
      <vt:lpstr>Performing Analysis</vt:lpstr>
      <vt:lpstr>Thermal System Engineering Outline</vt:lpstr>
      <vt:lpstr>Three Thermal Science Disciplines</vt:lpstr>
      <vt:lpstr>Fluid mechanics</vt:lpstr>
      <vt:lpstr>Heat transfer</vt:lpstr>
      <vt:lpstr>PowerPoint Presentation</vt:lpstr>
      <vt:lpstr>The Practice of Thermal Systems Engineering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Applications for mechatronics ENMC333</dc:title>
  <dc:creator>AFIF A. HASAN</dc:creator>
  <cp:lastModifiedBy>AFIF A AKEL</cp:lastModifiedBy>
  <cp:revision>90</cp:revision>
  <dcterms:created xsi:type="dcterms:W3CDTF">2016-02-02T12:48:34Z</dcterms:created>
  <dcterms:modified xsi:type="dcterms:W3CDTF">2022-10-31T09:39:41Z</dcterms:modified>
</cp:coreProperties>
</file>