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1" r:id="rId7"/>
    <p:sldId id="257" r:id="rId8"/>
    <p:sldId id="258" r:id="rId9"/>
    <p:sldId id="25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9" r:id="rId27"/>
    <p:sldId id="280" r:id="rId28"/>
    <p:sldId id="281" r:id="rId29"/>
    <p:sldId id="282" r:id="rId30"/>
    <p:sldId id="285" r:id="rId31"/>
    <p:sldId id="283" r:id="rId32"/>
    <p:sldId id="28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142-5DF8-44B1-8B0F-EEFC33E7E6B9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7390-98DC-48B9-B26D-D86B5FFA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9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142-5DF8-44B1-8B0F-EEFC33E7E6B9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7390-98DC-48B9-B26D-D86B5FFA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1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142-5DF8-44B1-8B0F-EEFC33E7E6B9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7390-98DC-48B9-B26D-D86B5FFA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3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142-5DF8-44B1-8B0F-EEFC33E7E6B9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7390-98DC-48B9-B26D-D86B5FFA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7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142-5DF8-44B1-8B0F-EEFC33E7E6B9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7390-98DC-48B9-B26D-D86B5FFA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3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142-5DF8-44B1-8B0F-EEFC33E7E6B9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7390-98DC-48B9-B26D-D86B5FFA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7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142-5DF8-44B1-8B0F-EEFC33E7E6B9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7390-98DC-48B9-B26D-D86B5FFA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3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142-5DF8-44B1-8B0F-EEFC33E7E6B9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7390-98DC-48B9-B26D-D86B5FFA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1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142-5DF8-44B1-8B0F-EEFC33E7E6B9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7390-98DC-48B9-B26D-D86B5FFA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3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142-5DF8-44B1-8B0F-EEFC33E7E6B9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7390-98DC-48B9-B26D-D86B5FFA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4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142-5DF8-44B1-8B0F-EEFC33E7E6B9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7390-98DC-48B9-B26D-D86B5FFA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1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7D142-5DF8-44B1-8B0F-EEFC33E7E6B9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97390-98DC-48B9-B26D-D86B5FFA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4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793" y="2098309"/>
            <a:ext cx="9144000" cy="2387600"/>
          </a:xfrm>
        </p:spPr>
        <p:txBody>
          <a:bodyPr/>
          <a:lstStyle/>
          <a:p>
            <a:r>
              <a:rPr lang="en-US" dirty="0" smtClean="0"/>
              <a:t>BGP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86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BGP </a:t>
            </a:r>
            <a:r>
              <a:rPr lang="en-US" b="1" dirty="0" smtClean="0"/>
              <a:t>Message Type </a:t>
            </a:r>
            <a:r>
              <a:rPr lang="en-US" b="1" dirty="0"/>
              <a:t>1: </a:t>
            </a:r>
            <a:r>
              <a:rPr lang="en-US" b="1" dirty="0" smtClean="0"/>
              <a:t>Open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Used to initiate a BGP session between two routers</a:t>
            </a:r>
            <a:endParaRPr lang="en-US" dirty="0"/>
          </a:p>
          <a:p>
            <a:pPr lvl="0"/>
            <a:r>
              <a:rPr lang="en-US" sz="3200" dirty="0"/>
              <a:t>Includes:</a:t>
            </a:r>
            <a:endParaRPr lang="en-US" dirty="0"/>
          </a:p>
          <a:p>
            <a:pPr lvl="1"/>
            <a:r>
              <a:rPr lang="en-US" sz="2800" dirty="0"/>
              <a:t>BGP version</a:t>
            </a:r>
            <a:endParaRPr lang="en-US" dirty="0"/>
          </a:p>
          <a:p>
            <a:pPr lvl="1"/>
            <a:r>
              <a:rPr lang="en-US" sz="2800" dirty="0"/>
              <a:t>Sender AS number</a:t>
            </a:r>
            <a:endParaRPr lang="en-US" dirty="0"/>
          </a:p>
          <a:p>
            <a:pPr lvl="1"/>
            <a:r>
              <a:rPr lang="en-US" sz="2800" dirty="0"/>
              <a:t>Hold time (Cisco default: 180 seconds)</a:t>
            </a:r>
            <a:endParaRPr lang="en-US" dirty="0"/>
          </a:p>
          <a:p>
            <a:pPr lvl="1"/>
            <a:r>
              <a:rPr lang="en-US" sz="2800" dirty="0"/>
              <a:t>BGP identifier (highest loopback IP address)</a:t>
            </a:r>
            <a:endParaRPr lang="en-US" dirty="0"/>
          </a:p>
          <a:p>
            <a:pPr lvl="1"/>
            <a:r>
              <a:rPr lang="en-US" sz="2800" dirty="0"/>
              <a:t>Optional parameters</a:t>
            </a:r>
            <a:endParaRPr lang="en-US" dirty="0"/>
          </a:p>
          <a:p>
            <a:pPr marL="0" lvl="0" indent="0">
              <a:buNone/>
            </a:pPr>
            <a:r>
              <a:rPr lang="en-US" sz="3200" b="1" dirty="0"/>
              <a:t>Want to reject a BGP open? Just send a notification message!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79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BGP </a:t>
            </a:r>
            <a:r>
              <a:rPr lang="en-US" b="1" dirty="0" smtClean="0"/>
              <a:t>Message Type </a:t>
            </a:r>
            <a:r>
              <a:rPr lang="en-US" b="1" dirty="0"/>
              <a:t>2: Keep-Alive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Tell its peers that it is still alive, and let’s keep the BGP Session open</a:t>
            </a:r>
            <a:r>
              <a:rPr lang="en-US" sz="3600" dirty="0" smtClean="0"/>
              <a:t>.</a:t>
            </a:r>
          </a:p>
          <a:p>
            <a:pPr lvl="0"/>
            <a:endParaRPr lang="en-US" sz="3600" dirty="0"/>
          </a:p>
          <a:p>
            <a:pPr lvl="0"/>
            <a:r>
              <a:rPr lang="en-US" sz="3600" dirty="0"/>
              <a:t>Sent every one-third of the “hold time” (Cisco: Every 60 seconds)</a:t>
            </a:r>
          </a:p>
        </p:txBody>
      </p:sp>
    </p:spTree>
    <p:extLst>
      <p:ext uri="{BB962C8B-B14F-4D97-AF65-F5344CB8AC3E}">
        <p14:creationId xmlns:p14="http://schemas.microsoft.com/office/powerpoint/2010/main" val="806015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BGP </a:t>
            </a:r>
            <a:r>
              <a:rPr lang="en-US" b="1" dirty="0" smtClean="0"/>
              <a:t>Message Type </a:t>
            </a:r>
            <a:r>
              <a:rPr lang="en-US" b="1" dirty="0"/>
              <a:t>3: </a:t>
            </a:r>
            <a:r>
              <a:rPr lang="en-US" b="1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dirty="0"/>
              <a:t>Network Layer Reachability Information (NLRI).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That’s just a complicated way of saying:</a:t>
            </a:r>
            <a:endParaRPr lang="en-US" sz="3200" dirty="0"/>
          </a:p>
          <a:p>
            <a:pPr lvl="1"/>
            <a:r>
              <a:rPr lang="en-US" sz="3200" dirty="0"/>
              <a:t>IP prefix and length (example: 10.130.3.0/24)</a:t>
            </a:r>
            <a:endParaRPr lang="en-US" sz="2800" dirty="0"/>
          </a:p>
          <a:p>
            <a:pPr lvl="0"/>
            <a:r>
              <a:rPr lang="en-US" sz="3600" b="1" dirty="0"/>
              <a:t>Path attributes</a:t>
            </a:r>
            <a:r>
              <a:rPr lang="en-US" sz="3600" dirty="0"/>
              <a:t> (information about each route)</a:t>
            </a:r>
            <a:endParaRPr lang="en-US" sz="3200" dirty="0"/>
          </a:p>
          <a:p>
            <a:pPr lvl="0"/>
            <a:r>
              <a:rPr lang="en-US" sz="3600" b="1" dirty="0"/>
              <a:t>Withdrawn routes</a:t>
            </a:r>
            <a:r>
              <a:rPr lang="en-US" sz="3600" dirty="0"/>
              <a:t> (example: 172.16.5.128/25 is no longer reachable via this path)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59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BGP </a:t>
            </a:r>
            <a:r>
              <a:rPr lang="en-US" b="1" dirty="0" smtClean="0"/>
              <a:t>Message Type </a:t>
            </a:r>
            <a:r>
              <a:rPr lang="en-US" b="1" dirty="0"/>
              <a:t>4: </a:t>
            </a:r>
            <a:r>
              <a:rPr lang="en-US" b="1" dirty="0" smtClean="0"/>
              <a:t>Notification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/>
              <a:t>Terminates or Rejects BGP Connection</a:t>
            </a:r>
          </a:p>
          <a:p>
            <a:pPr lvl="0"/>
            <a:endParaRPr lang="en-US" sz="3600" dirty="0" smtClean="0"/>
          </a:p>
          <a:p>
            <a:pPr lvl="0"/>
            <a:r>
              <a:rPr lang="en-US" sz="3600" dirty="0" smtClean="0"/>
              <a:t>Can </a:t>
            </a:r>
            <a:r>
              <a:rPr lang="en-US" sz="3600" dirty="0"/>
              <a:t>include error message (“BGP version not supported”)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52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BGP Neighbor Router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Idle</a:t>
            </a:r>
            <a:r>
              <a:rPr lang="en-US" sz="3600" dirty="0"/>
              <a:t>: BGP process just started up or BGP error just occurred.</a:t>
            </a:r>
          </a:p>
          <a:p>
            <a:r>
              <a:rPr lang="en-US" sz="3600" b="1" dirty="0"/>
              <a:t>Connect:</a:t>
            </a:r>
            <a:r>
              <a:rPr lang="en-US" sz="3600" dirty="0"/>
              <a:t> Initiated TCP socket to neighbor.</a:t>
            </a:r>
          </a:p>
          <a:p>
            <a:r>
              <a:rPr lang="en-US" sz="3600" b="1" dirty="0"/>
              <a:t>Active: </a:t>
            </a:r>
            <a:r>
              <a:rPr lang="en-US" sz="3600" dirty="0"/>
              <a:t>Repeatedly attempting to connect to neighbor.</a:t>
            </a:r>
            <a:r>
              <a:rPr lang="en-US" sz="3600" b="1" dirty="0"/>
              <a:t> </a:t>
            </a:r>
            <a:endParaRPr lang="en-US" sz="3600" dirty="0"/>
          </a:p>
          <a:p>
            <a:r>
              <a:rPr lang="en-US" sz="3600" b="1" dirty="0"/>
              <a:t>Open Sent:</a:t>
            </a:r>
            <a:r>
              <a:rPr lang="en-US" sz="3600" dirty="0"/>
              <a:t> TCP Socket established, sent open message.</a:t>
            </a:r>
          </a:p>
          <a:p>
            <a:r>
              <a:rPr lang="en-US" sz="3600" b="1" dirty="0"/>
              <a:t>Open Confirm: </a:t>
            </a:r>
            <a:r>
              <a:rPr lang="en-US" sz="3600" dirty="0"/>
              <a:t>Received reply open back.</a:t>
            </a:r>
          </a:p>
          <a:p>
            <a:r>
              <a:rPr lang="en-US" sz="3600" b="1" dirty="0"/>
              <a:t>Established: </a:t>
            </a:r>
            <a:r>
              <a:rPr lang="en-US" sz="3600" dirty="0"/>
              <a:t>Received a keep-alive or update and exchanging data.</a:t>
            </a:r>
          </a:p>
        </p:txBody>
      </p:sp>
    </p:spTree>
    <p:extLst>
      <p:ext uri="{BB962C8B-B14F-4D97-AF65-F5344CB8AC3E}">
        <p14:creationId xmlns:p14="http://schemas.microsoft.com/office/powerpoint/2010/main" val="53328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51792" y="685800"/>
            <a:ext cx="9548446" cy="60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75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BGP A</a:t>
            </a:r>
            <a:r>
              <a:rPr lang="en-US" b="1" dirty="0" smtClean="0"/>
              <a:t>ttribute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/>
              <a:t>Attributes are included in BGP updates</a:t>
            </a:r>
          </a:p>
          <a:p>
            <a:pPr lvl="0"/>
            <a:r>
              <a:rPr lang="en-US" sz="3200" dirty="0"/>
              <a:t>Each NLRI (advertised route) has attributes</a:t>
            </a:r>
          </a:p>
          <a:p>
            <a:pPr lvl="0"/>
            <a:r>
              <a:rPr lang="en-US" sz="3200" dirty="0"/>
              <a:t>Well-known attributes are understood by all BGP-speaking routers</a:t>
            </a:r>
          </a:p>
          <a:p>
            <a:pPr lvl="0"/>
            <a:r>
              <a:rPr lang="en-US" sz="3200" dirty="0"/>
              <a:t>Two types of well-known attributes: mandatory and discretionary</a:t>
            </a:r>
          </a:p>
          <a:p>
            <a:pPr lvl="0"/>
            <a:r>
              <a:rPr lang="en-US" sz="3200" dirty="0"/>
              <a:t>Optional attributes may not be understood by all BGP-speaking routers</a:t>
            </a:r>
          </a:p>
          <a:p>
            <a:pPr lvl="0"/>
            <a:r>
              <a:rPr lang="en-US" sz="3200" dirty="0"/>
              <a:t>Two types of optional attributes: transitive and nontransitive</a:t>
            </a:r>
          </a:p>
        </p:txBody>
      </p:sp>
    </p:spTree>
    <p:extLst>
      <p:ext uri="{BB962C8B-B14F-4D97-AF65-F5344CB8AC3E}">
        <p14:creationId xmlns:p14="http://schemas.microsoft.com/office/powerpoint/2010/main" val="1157498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Well-known </a:t>
            </a:r>
            <a:r>
              <a:rPr lang="en-US" b="1" dirty="0" smtClean="0"/>
              <a:t>Mandatory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/>
              <a:t>Origin:</a:t>
            </a:r>
            <a:endParaRPr lang="en-US" dirty="0"/>
          </a:p>
          <a:p>
            <a:pPr lvl="1"/>
            <a:r>
              <a:rPr lang="en-US" sz="2800" b="1" dirty="0"/>
              <a:t>IGP:</a:t>
            </a:r>
            <a:r>
              <a:rPr lang="en-US" sz="2800" dirty="0"/>
              <a:t> Route originally learned from an IGP</a:t>
            </a:r>
            <a:endParaRPr lang="en-US" dirty="0"/>
          </a:p>
          <a:p>
            <a:pPr lvl="1"/>
            <a:r>
              <a:rPr lang="en-US" sz="2800" b="1" dirty="0"/>
              <a:t>EGP:</a:t>
            </a:r>
            <a:r>
              <a:rPr lang="en-US" sz="2800" dirty="0"/>
              <a:t> Route originally learned from Exterior Gateway Protocol (EGP, precursor to BGP)</a:t>
            </a:r>
            <a:endParaRPr lang="en-US" dirty="0"/>
          </a:p>
          <a:p>
            <a:pPr lvl="1"/>
            <a:r>
              <a:rPr lang="en-US" sz="2800" b="1" dirty="0"/>
              <a:t>Incomplete:</a:t>
            </a:r>
            <a:r>
              <a:rPr lang="en-US" sz="2800" dirty="0"/>
              <a:t> Route redistributed from another protocol. Real origin not known.</a:t>
            </a:r>
            <a:endParaRPr lang="en-US" dirty="0"/>
          </a:p>
          <a:p>
            <a:pPr lvl="0"/>
            <a:r>
              <a:rPr lang="en-US" sz="3200" b="1" dirty="0"/>
              <a:t>AS-PATH:</a:t>
            </a:r>
            <a:r>
              <a:rPr lang="en-US" sz="3200" dirty="0"/>
              <a:t> List of AS's that the route has passed through.</a:t>
            </a:r>
            <a:br>
              <a:rPr lang="en-US" sz="3200" dirty="0"/>
            </a:br>
            <a:r>
              <a:rPr lang="en-US" sz="3200" dirty="0"/>
              <a:t>Example: (</a:t>
            </a:r>
            <a:r>
              <a:rPr lang="en-US" sz="3200" dirty="0" smtClean="0"/>
              <a:t>7018   </a:t>
            </a:r>
            <a:r>
              <a:rPr lang="en-US" sz="3200" dirty="0"/>
              <a:t>3356 </a:t>
            </a:r>
            <a:r>
              <a:rPr lang="en-US" sz="3200" dirty="0" smtClean="0"/>
              <a:t>  10</a:t>
            </a:r>
            <a:r>
              <a:rPr lang="en-US" sz="3200" dirty="0"/>
              <a:t>)</a:t>
            </a:r>
            <a:endParaRPr lang="en-US" dirty="0"/>
          </a:p>
          <a:p>
            <a:pPr lvl="0"/>
            <a:r>
              <a:rPr lang="en-US" sz="3200" b="1" dirty="0"/>
              <a:t>Next-hop:</a:t>
            </a:r>
            <a:r>
              <a:rPr lang="en-US" sz="3200" dirty="0"/>
              <a:t> IP address to forward packets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72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Well-known </a:t>
            </a:r>
            <a:r>
              <a:rPr lang="en-US" b="1" dirty="0" smtClean="0"/>
              <a:t>Discretionary Attributes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/>
              <a:t>Local Preference: a number used for route prioritization, higher is better, default is </a:t>
            </a:r>
            <a:r>
              <a:rPr lang="en-US" sz="3600" dirty="0" smtClean="0"/>
              <a:t>100</a:t>
            </a:r>
          </a:p>
          <a:p>
            <a:pPr lvl="0"/>
            <a:endParaRPr lang="en-US" sz="3600" dirty="0"/>
          </a:p>
          <a:p>
            <a:pPr lvl="0"/>
            <a:r>
              <a:rPr lang="en-US" sz="3600" dirty="0"/>
              <a:t>Atomic Aggregate: The route was summarized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95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Optional Transitive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b="1" dirty="0"/>
              <a:t>Optional</a:t>
            </a:r>
            <a:r>
              <a:rPr lang="en-US" sz="3200" dirty="0"/>
              <a:t> means: not every router understands this attribute.</a:t>
            </a:r>
          </a:p>
          <a:p>
            <a:pPr lvl="0"/>
            <a:r>
              <a:rPr lang="en-US" sz="3200" b="1" dirty="0"/>
              <a:t>Transitive </a:t>
            </a:r>
            <a:r>
              <a:rPr lang="en-US" sz="3200" dirty="0"/>
              <a:t>means: even if you don’t understand it, pass in update messages to the other routers (neighbors</a:t>
            </a:r>
            <a:r>
              <a:rPr lang="en-US" sz="3200" dirty="0" smtClean="0"/>
              <a:t>)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b="1" dirty="0" smtClean="0"/>
              <a:t>Examples:</a:t>
            </a:r>
            <a:endParaRPr lang="en-US" sz="3200" b="1" dirty="0"/>
          </a:p>
          <a:p>
            <a:pPr lvl="1"/>
            <a:r>
              <a:rPr lang="en-US" sz="2800" dirty="0"/>
              <a:t>Aggregator:  Identifies the router/AS that summarized the route.</a:t>
            </a:r>
          </a:p>
          <a:p>
            <a:pPr lvl="1"/>
            <a:r>
              <a:rPr lang="en-US" sz="2800" dirty="0"/>
              <a:t>Community: Message in the update</a:t>
            </a:r>
          </a:p>
        </p:txBody>
      </p:sp>
    </p:spTree>
    <p:extLst>
      <p:ext uri="{BB962C8B-B14F-4D97-AF65-F5344CB8AC3E}">
        <p14:creationId xmlns:p14="http://schemas.microsoft.com/office/powerpoint/2010/main" val="405698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Interior gateway protocols (IGP's)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RIP </a:t>
            </a:r>
            <a:r>
              <a:rPr lang="en-US" b="1" dirty="0"/>
              <a:t>(Routing Information Protocol):</a:t>
            </a:r>
            <a:r>
              <a:rPr lang="en-US" dirty="0"/>
              <a:t> Uses hop count as the routing metric.</a:t>
            </a:r>
          </a:p>
          <a:p>
            <a:pPr lvl="0"/>
            <a:r>
              <a:rPr lang="en-US" b="1" dirty="0"/>
              <a:t>IGRP (Interior Gateway Routing Protocol):</a:t>
            </a:r>
            <a:r>
              <a:rPr lang="en-US" dirty="0"/>
              <a:t> Cisco's proprietary protocol with more advanced metrics than RIP.</a:t>
            </a:r>
          </a:p>
          <a:p>
            <a:pPr lvl="0"/>
            <a:r>
              <a:rPr lang="en-US" b="1" dirty="0"/>
              <a:t>OSPF (Open Shortest Path First):</a:t>
            </a:r>
            <a:r>
              <a:rPr lang="en-US" dirty="0"/>
              <a:t> A link-state protocol known for fast convergence and specific topology requirements but can be difficult to filter.</a:t>
            </a:r>
          </a:p>
          <a:p>
            <a:r>
              <a:rPr lang="en-US" dirty="0"/>
              <a:t>It concludes that IGPs typically operate under the assumption that all participating routers trust each other. </a:t>
            </a:r>
          </a:p>
        </p:txBody>
      </p:sp>
    </p:spTree>
    <p:extLst>
      <p:ext uri="{BB962C8B-B14F-4D97-AF65-F5344CB8AC3E}">
        <p14:creationId xmlns:p14="http://schemas.microsoft.com/office/powerpoint/2010/main" val="1048066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Optional non-Transitive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/>
              <a:t>Optional</a:t>
            </a:r>
            <a:r>
              <a:rPr lang="en-US" sz="3200" dirty="0"/>
              <a:t> means: not every router understands this attribute.</a:t>
            </a:r>
          </a:p>
          <a:p>
            <a:pPr lvl="0"/>
            <a:r>
              <a:rPr lang="en-US" sz="3200" b="1" dirty="0" smtClean="0"/>
              <a:t>Non-Transitive</a:t>
            </a:r>
            <a:r>
              <a:rPr lang="en-US" sz="3200" dirty="0" smtClean="0"/>
              <a:t> </a:t>
            </a:r>
            <a:r>
              <a:rPr lang="en-US" sz="3200" dirty="0"/>
              <a:t>means: if you don’t understand it, don’t pass on to the other routers (neighbors</a:t>
            </a:r>
            <a:r>
              <a:rPr lang="en-US" sz="3200" dirty="0" smtClean="0"/>
              <a:t>)</a:t>
            </a:r>
          </a:p>
          <a:p>
            <a:pPr lvl="0"/>
            <a:r>
              <a:rPr lang="en-US" sz="3200" b="1" dirty="0" smtClean="0"/>
              <a:t>Examples:</a:t>
            </a:r>
          </a:p>
          <a:p>
            <a:pPr lvl="1"/>
            <a:r>
              <a:rPr lang="en-US" sz="2800" dirty="0" smtClean="0"/>
              <a:t>Multi-Exit-Discriminator </a:t>
            </a:r>
            <a:r>
              <a:rPr lang="en-US" sz="2800" dirty="0"/>
              <a:t>(MED): Supplies a metric to allow comparison between multiple paths between the same two </a:t>
            </a:r>
            <a:r>
              <a:rPr lang="en-US" sz="2800" dirty="0" err="1"/>
              <a:t>ASes</a:t>
            </a:r>
            <a:endParaRPr lang="en-US" sz="2800" dirty="0"/>
          </a:p>
          <a:p>
            <a:pPr lvl="1"/>
            <a:r>
              <a:rPr lang="en-US" sz="2800" dirty="0" err="1" smtClean="0"/>
              <a:t>Originator_ID</a:t>
            </a:r>
            <a:r>
              <a:rPr lang="en-US" sz="2800" dirty="0"/>
              <a:t>: Used by route-reflectors.</a:t>
            </a:r>
          </a:p>
          <a:p>
            <a:pPr lvl="1"/>
            <a:r>
              <a:rPr lang="en-US" sz="2800" dirty="0" err="1"/>
              <a:t>Cluster_List</a:t>
            </a:r>
            <a:r>
              <a:rPr lang="en-US" sz="2800" dirty="0"/>
              <a:t>: Used by route-reflectors.</a:t>
            </a:r>
          </a:p>
        </p:txBody>
      </p:sp>
    </p:spTree>
    <p:extLst>
      <p:ext uri="{BB962C8B-B14F-4D97-AF65-F5344CB8AC3E}">
        <p14:creationId xmlns:p14="http://schemas.microsoft.com/office/powerpoint/2010/main" val="6109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0538"/>
          </a:xfrm>
        </p:spPr>
        <p:txBody>
          <a:bodyPr/>
          <a:lstStyle/>
          <a:p>
            <a:r>
              <a:rPr lang="en-US" b="1" dirty="0" smtClean="0"/>
              <a:t>BGP Route Decision Making (Route Selection)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6879"/>
            <a:ext cx="7006389" cy="4351338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Weight </a:t>
            </a:r>
            <a:r>
              <a:rPr lang="en-US" dirty="0"/>
              <a:t>(higher is better) (Cisco-specific)</a:t>
            </a:r>
          </a:p>
          <a:p>
            <a:pPr lvl="0"/>
            <a:r>
              <a:rPr lang="en-US" dirty="0"/>
              <a:t>Local </a:t>
            </a:r>
            <a:r>
              <a:rPr lang="en-US" dirty="0" err="1"/>
              <a:t>pref</a:t>
            </a:r>
            <a:r>
              <a:rPr lang="en-US" dirty="0"/>
              <a:t> (higher is better, 100 default)</a:t>
            </a:r>
          </a:p>
          <a:p>
            <a:pPr lvl="0"/>
            <a:r>
              <a:rPr lang="en-US" dirty="0"/>
              <a:t>Prefer routes originated from IGP in local AS</a:t>
            </a:r>
          </a:p>
          <a:p>
            <a:pPr lvl="0"/>
            <a:r>
              <a:rPr lang="en-US" dirty="0"/>
              <a:t>Prefer shortest AS_PATH attribute</a:t>
            </a:r>
          </a:p>
          <a:p>
            <a:pPr lvl="0"/>
            <a:r>
              <a:rPr lang="en-US" dirty="0"/>
              <a:t>Prefer better origin (IGP &gt; EGP &gt; </a:t>
            </a:r>
            <a:r>
              <a:rPr lang="en-US" dirty="0" err="1"/>
              <a:t>incompl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Prefer lowest MED (only between same AS)</a:t>
            </a:r>
          </a:p>
          <a:p>
            <a:pPr lvl="0"/>
            <a:r>
              <a:rPr lang="en-US" dirty="0"/>
              <a:t>EGBP &gt; </a:t>
            </a:r>
            <a:r>
              <a:rPr lang="en-US" dirty="0" err="1"/>
              <a:t>confed</a:t>
            </a:r>
            <a:r>
              <a:rPr lang="en-US" dirty="0"/>
              <a:t> EBGP &gt; IBGP</a:t>
            </a:r>
          </a:p>
          <a:p>
            <a:pPr lvl="0"/>
            <a:r>
              <a:rPr lang="en-US" dirty="0"/>
              <a:t>Prefer shortest path to </a:t>
            </a:r>
            <a:r>
              <a:rPr lang="en-US" dirty="0" err="1"/>
              <a:t>eBGP</a:t>
            </a:r>
            <a:r>
              <a:rPr lang="en-US" dirty="0"/>
              <a:t> next hop</a:t>
            </a:r>
          </a:p>
          <a:p>
            <a:pPr lvl="0"/>
            <a:r>
              <a:rPr lang="en-US" dirty="0"/>
              <a:t>Consider BGP multipath</a:t>
            </a:r>
          </a:p>
          <a:p>
            <a:pPr lvl="0"/>
            <a:r>
              <a:rPr lang="en-US" dirty="0"/>
              <a:t>Prefer lowest BGP router ID</a:t>
            </a:r>
          </a:p>
        </p:txBody>
      </p:sp>
      <p:sp>
        <p:nvSpPr>
          <p:cNvPr id="4" name="Rectangle 3"/>
          <p:cNvSpPr/>
          <p:nvPr/>
        </p:nvSpPr>
        <p:spPr>
          <a:xfrm>
            <a:off x="8335939" y="2787134"/>
            <a:ext cx="3856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Reminder: </a:t>
            </a:r>
            <a:endParaRPr lang="en-US" sz="2400" b="1" dirty="0" smtClean="0"/>
          </a:p>
          <a:p>
            <a:r>
              <a:rPr lang="en-US" sz="2400" b="1" dirty="0" smtClean="0"/>
              <a:t>more </a:t>
            </a:r>
            <a:r>
              <a:rPr lang="en-US" sz="2400" b="1" dirty="0"/>
              <a:t>specific always </a:t>
            </a:r>
            <a:r>
              <a:rPr lang="en-US" sz="2400" b="1" dirty="0" smtClean="0"/>
              <a:t>wins</a:t>
            </a:r>
            <a:endParaRPr lang="en-US" sz="2400" b="1" dirty="0"/>
          </a:p>
          <a:p>
            <a:r>
              <a:rPr lang="en-US" sz="2400" b="1" dirty="0" smtClean="0"/>
              <a:t> </a:t>
            </a:r>
            <a:r>
              <a:rPr lang="en-US" sz="2400" b="1" dirty="0" err="1" smtClean="0"/>
              <a:t>i.e</a:t>
            </a:r>
            <a:r>
              <a:rPr lang="en-US" sz="2400" b="1" dirty="0" smtClean="0"/>
              <a:t> “longest match”</a:t>
            </a:r>
          </a:p>
        </p:txBody>
      </p:sp>
    </p:spTree>
    <p:extLst>
      <p:ext uri="{BB962C8B-B14F-4D97-AF65-F5344CB8AC3E}">
        <p14:creationId xmlns:p14="http://schemas.microsoft.com/office/powerpoint/2010/main" val="22178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Route Decision Example 1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69" y="2035595"/>
            <a:ext cx="4491789" cy="33505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10.33.12.0 /24</a:t>
            </a:r>
          </a:p>
          <a:p>
            <a:r>
              <a:rPr lang="en-US" sz="3200" dirty="0" smtClean="0"/>
              <a:t>Origin IGP</a:t>
            </a:r>
          </a:p>
          <a:p>
            <a:r>
              <a:rPr lang="en-US" sz="3200" dirty="0" smtClean="0"/>
              <a:t>AS_PATH = (65236 65412 64251)</a:t>
            </a:r>
          </a:p>
          <a:p>
            <a:r>
              <a:rPr lang="en-US" sz="3200" dirty="0" smtClean="0"/>
              <a:t>Next Hop 10.1.4.4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33411" y="2035595"/>
            <a:ext cx="4491789" cy="357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10.33.12.0 /24</a:t>
            </a:r>
          </a:p>
          <a:p>
            <a:r>
              <a:rPr lang="en-US" sz="3200" dirty="0" smtClean="0"/>
              <a:t>Origin IGP</a:t>
            </a:r>
          </a:p>
          <a:p>
            <a:r>
              <a:rPr lang="en-US" sz="3200" dirty="0" smtClean="0"/>
              <a:t>AS_PATH = (65236 65412)</a:t>
            </a:r>
          </a:p>
          <a:p>
            <a:r>
              <a:rPr lang="en-US" sz="3200" dirty="0" smtClean="0"/>
              <a:t>Next Hop 10.1.3.3</a:t>
            </a:r>
          </a:p>
        </p:txBody>
      </p:sp>
    </p:spTree>
    <p:extLst>
      <p:ext uri="{BB962C8B-B14F-4D97-AF65-F5344CB8AC3E}">
        <p14:creationId xmlns:p14="http://schemas.microsoft.com/office/powerpoint/2010/main" val="3068780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Route Decision Example 2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69" y="2035595"/>
            <a:ext cx="4491789" cy="33505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10.33.12.0 /24</a:t>
            </a:r>
          </a:p>
          <a:p>
            <a:r>
              <a:rPr lang="en-US" sz="3200" dirty="0" smtClean="0"/>
              <a:t>Origin IGP</a:t>
            </a:r>
          </a:p>
          <a:p>
            <a:r>
              <a:rPr lang="en-US" sz="3200" dirty="0" smtClean="0"/>
              <a:t>AS_PATH = (65236 65412)</a:t>
            </a:r>
          </a:p>
          <a:p>
            <a:r>
              <a:rPr lang="en-US" sz="3200" dirty="0" smtClean="0"/>
              <a:t>Next Hop 10.1.4.4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33411" y="2035595"/>
            <a:ext cx="4491789" cy="357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10.33.12.0 /24</a:t>
            </a:r>
          </a:p>
          <a:p>
            <a:r>
              <a:rPr lang="en-US" sz="3200" dirty="0" smtClean="0"/>
              <a:t>Origin IGP</a:t>
            </a:r>
          </a:p>
          <a:p>
            <a:r>
              <a:rPr lang="en-US" sz="3200" dirty="0" smtClean="0"/>
              <a:t>AS_PATH = (65236 65412)</a:t>
            </a:r>
          </a:p>
          <a:p>
            <a:r>
              <a:rPr lang="en-US" sz="3200" dirty="0" smtClean="0"/>
              <a:t>Next Hop 10.1.3.3</a:t>
            </a:r>
          </a:p>
        </p:txBody>
      </p:sp>
    </p:spTree>
    <p:extLst>
      <p:ext uri="{BB962C8B-B14F-4D97-AF65-F5344CB8AC3E}">
        <p14:creationId xmlns:p14="http://schemas.microsoft.com/office/powerpoint/2010/main" val="543331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Route Decision Example </a:t>
            </a:r>
            <a:r>
              <a:rPr lang="ar-SA" dirty="0" smtClean="0"/>
              <a:t>3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69" y="2035595"/>
            <a:ext cx="4491789" cy="33505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10.33.12.0 /24</a:t>
            </a:r>
          </a:p>
          <a:p>
            <a:r>
              <a:rPr lang="en-US" sz="3200" dirty="0" smtClean="0"/>
              <a:t>Origin IGP</a:t>
            </a:r>
          </a:p>
          <a:p>
            <a:r>
              <a:rPr lang="en-US" sz="3200" dirty="0" smtClean="0"/>
              <a:t>AS_PATH = (65236 65412)</a:t>
            </a:r>
          </a:p>
          <a:p>
            <a:r>
              <a:rPr lang="en-US" sz="3200" dirty="0" smtClean="0"/>
              <a:t>Next Hop 10.1.4.4</a:t>
            </a:r>
            <a:endParaRPr lang="ar-SA" sz="3200" dirty="0" smtClean="0"/>
          </a:p>
          <a:p>
            <a:r>
              <a:rPr lang="en-US" sz="3200" dirty="0" smtClean="0"/>
              <a:t>Local </a:t>
            </a:r>
            <a:r>
              <a:rPr lang="en-US" sz="3200" dirty="0" err="1" smtClean="0"/>
              <a:t>pref</a:t>
            </a:r>
            <a:r>
              <a:rPr lang="en-US" sz="3200" dirty="0" smtClean="0"/>
              <a:t> 110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33411" y="2035595"/>
            <a:ext cx="4491789" cy="357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10.33.12.0 /24</a:t>
            </a:r>
          </a:p>
          <a:p>
            <a:r>
              <a:rPr lang="en-US" sz="3200" dirty="0" smtClean="0"/>
              <a:t>Origin IGP</a:t>
            </a:r>
          </a:p>
          <a:p>
            <a:r>
              <a:rPr lang="en-US" sz="3200" dirty="0" smtClean="0"/>
              <a:t>AS_PATH = (65236 65412)</a:t>
            </a:r>
          </a:p>
          <a:p>
            <a:r>
              <a:rPr lang="en-US" sz="3200" dirty="0" smtClean="0"/>
              <a:t>Next Hop 10.1.3.3</a:t>
            </a:r>
          </a:p>
        </p:txBody>
      </p:sp>
    </p:spTree>
    <p:extLst>
      <p:ext uri="{BB962C8B-B14F-4D97-AF65-F5344CB8AC3E}">
        <p14:creationId xmlns:p14="http://schemas.microsoft.com/office/powerpoint/2010/main" val="4142379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Route Decision Example </a:t>
            </a:r>
            <a:r>
              <a:rPr lang="ar-SA" dirty="0" smtClean="0"/>
              <a:t>3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69" y="2035595"/>
            <a:ext cx="4491789" cy="33505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10.33.12.0 /24</a:t>
            </a:r>
          </a:p>
          <a:p>
            <a:r>
              <a:rPr lang="en-US" sz="3200" dirty="0" smtClean="0"/>
              <a:t>Origin IGP</a:t>
            </a:r>
          </a:p>
          <a:p>
            <a:r>
              <a:rPr lang="en-US" sz="3200" dirty="0" smtClean="0"/>
              <a:t>AS_PATH = (65236 65412)</a:t>
            </a:r>
          </a:p>
          <a:p>
            <a:r>
              <a:rPr lang="en-US" sz="3200" dirty="0" smtClean="0"/>
              <a:t>Next Hop 10.1.4.4</a:t>
            </a:r>
            <a:endParaRPr lang="ar-SA" sz="3200" dirty="0" smtClean="0"/>
          </a:p>
          <a:p>
            <a:r>
              <a:rPr lang="en-US" sz="3200" dirty="0" smtClean="0"/>
              <a:t>Local </a:t>
            </a:r>
            <a:r>
              <a:rPr lang="en-US" sz="3200" dirty="0" err="1" smtClean="0"/>
              <a:t>pref</a:t>
            </a:r>
            <a:r>
              <a:rPr lang="en-US" sz="3200" dirty="0" smtClean="0"/>
              <a:t> 90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33411" y="2035595"/>
            <a:ext cx="4491789" cy="357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10.33.12.0 /24</a:t>
            </a:r>
          </a:p>
          <a:p>
            <a:r>
              <a:rPr lang="en-US" sz="3200" dirty="0" smtClean="0"/>
              <a:t>Origin IGP</a:t>
            </a:r>
          </a:p>
          <a:p>
            <a:r>
              <a:rPr lang="en-US" sz="3200" dirty="0" smtClean="0"/>
              <a:t>AS_PATH = (65236 65412)</a:t>
            </a:r>
          </a:p>
          <a:p>
            <a:r>
              <a:rPr lang="en-US" sz="3200" dirty="0" smtClean="0"/>
              <a:t>Next Hop 10.1.3.3</a:t>
            </a:r>
          </a:p>
        </p:txBody>
      </p:sp>
    </p:spTree>
    <p:extLst>
      <p:ext uri="{BB962C8B-B14F-4D97-AF65-F5344CB8AC3E}">
        <p14:creationId xmlns:p14="http://schemas.microsoft.com/office/powerpoint/2010/main" val="1565022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Route Advertisement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417627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Only Advertise the BGP route that you prefer</a:t>
            </a:r>
          </a:p>
          <a:p>
            <a:endParaRPr lang="en-US" sz="3200" dirty="0" smtClean="0"/>
          </a:p>
          <a:p>
            <a:r>
              <a:rPr lang="en-US" sz="3200" dirty="0" smtClean="0"/>
              <a:t>If you learned the route from </a:t>
            </a:r>
            <a:r>
              <a:rPr lang="en-US" sz="3200" dirty="0" err="1" smtClean="0"/>
              <a:t>eBGP</a:t>
            </a:r>
            <a:r>
              <a:rPr lang="en-US" sz="3200" dirty="0" smtClean="0"/>
              <a:t>, Advertise to all peers (</a:t>
            </a:r>
            <a:r>
              <a:rPr lang="en-US" sz="3200" dirty="0" err="1" smtClean="0"/>
              <a:t>eBGP</a:t>
            </a:r>
            <a:r>
              <a:rPr lang="en-US" sz="3200" dirty="0" smtClean="0"/>
              <a:t> &amp; </a:t>
            </a:r>
            <a:r>
              <a:rPr lang="en-US" sz="3200" dirty="0" err="1" smtClean="0"/>
              <a:t>iBGP</a:t>
            </a:r>
            <a:r>
              <a:rPr lang="en-US" sz="3200" dirty="0" smtClean="0"/>
              <a:t>)</a:t>
            </a:r>
          </a:p>
          <a:p>
            <a:endParaRPr lang="en-US" sz="3200" dirty="0" smtClean="0"/>
          </a:p>
          <a:p>
            <a:r>
              <a:rPr lang="en-US" sz="3200" dirty="0" smtClean="0"/>
              <a:t>If you learned the route from </a:t>
            </a:r>
            <a:r>
              <a:rPr lang="en-US" sz="3200" dirty="0" err="1" smtClean="0"/>
              <a:t>iBGP</a:t>
            </a:r>
            <a:r>
              <a:rPr lang="en-US" sz="3200" dirty="0" smtClean="0"/>
              <a:t>,</a:t>
            </a:r>
            <a:r>
              <a:rPr lang="en-US" sz="3200" dirty="0"/>
              <a:t> </a:t>
            </a:r>
            <a:r>
              <a:rPr lang="en-US" sz="3200" dirty="0" smtClean="0"/>
              <a:t>advertise to </a:t>
            </a:r>
            <a:r>
              <a:rPr lang="en-US" sz="3200" dirty="0" err="1" smtClean="0"/>
              <a:t>eBGP</a:t>
            </a:r>
            <a:r>
              <a:rPr lang="en-US" sz="3200" dirty="0" smtClean="0"/>
              <a:t> peers only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2676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Advertisement Rules – broken rule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1691954"/>
            <a:ext cx="8530937" cy="481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68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BGP Neighbors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eBGP</a:t>
            </a:r>
            <a:r>
              <a:rPr lang="en-US" sz="3200" dirty="0" smtClean="0"/>
              <a:t>:  Configure a neighbor on each physical link between the two AS’s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iBGP</a:t>
            </a:r>
            <a:r>
              <a:rPr lang="en-US" sz="3200" dirty="0" smtClean="0"/>
              <a:t>: All BGP routers within an AS have to peer with every other router in full mesh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8496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541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AS_Path</a:t>
            </a:r>
            <a:r>
              <a:rPr lang="en-US" sz="4800" dirty="0" smtClean="0"/>
              <a:t> Vector Update</a:t>
            </a:r>
            <a:endParaRPr lang="en-US" sz="4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071338"/>
              </p:ext>
            </p:extLst>
          </p:nvPr>
        </p:nvGraphicFramePr>
        <p:xfrm>
          <a:off x="4088425" y="2174111"/>
          <a:ext cx="7821368" cy="4372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Brush" r:id="rId3" imgW="9159120" imgH="5120640" progId="">
                  <p:embed/>
                </p:oleObj>
              </mc:Choice>
              <mc:Fallback>
                <p:oleObj name="PBrush" r:id="rId3" imgW="9159120" imgH="5120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8425" y="2174111"/>
                        <a:ext cx="7821368" cy="4372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15817" y="2420035"/>
            <a:ext cx="37484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Add to Your ASN to </a:t>
            </a:r>
            <a:r>
              <a:rPr lang="en-US" sz="4000" dirty="0" err="1"/>
              <a:t>AS_Path</a:t>
            </a:r>
            <a:r>
              <a:rPr lang="en-US" sz="4000" dirty="0"/>
              <a:t> Vector When the Route Leaves Your AS </a:t>
            </a:r>
          </a:p>
        </p:txBody>
      </p:sp>
    </p:spTree>
    <p:extLst>
      <p:ext uri="{BB962C8B-B14F-4D97-AF65-F5344CB8AC3E}">
        <p14:creationId xmlns:p14="http://schemas.microsoft.com/office/powerpoint/2010/main" val="4863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Routing on the Internet has different requirements than IGPs: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dirty="0"/>
              <a:t>Scalability:</a:t>
            </a:r>
            <a:r>
              <a:rPr lang="en-US" sz="3600" dirty="0"/>
              <a:t> (Internet route table now 250,000 routes)</a:t>
            </a:r>
          </a:p>
          <a:p>
            <a:pPr lvl="0"/>
            <a:r>
              <a:rPr lang="en-US" sz="3600" b="1" dirty="0"/>
              <a:t>Advanced filtering:</a:t>
            </a:r>
            <a:r>
              <a:rPr lang="en-US" sz="3600" dirty="0"/>
              <a:t> Between different organizations that don’t trust each other</a:t>
            </a:r>
          </a:p>
        </p:txBody>
      </p:sp>
    </p:spTree>
    <p:extLst>
      <p:ext uri="{BB962C8B-B14F-4D97-AF65-F5344CB8AC3E}">
        <p14:creationId xmlns:p14="http://schemas.microsoft.com/office/powerpoint/2010/main" val="280084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Autonomous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network (group of routers) run by one organization. </a:t>
            </a:r>
          </a:p>
          <a:p>
            <a:r>
              <a:rPr lang="en-US" sz="3600" dirty="0" smtClean="0"/>
              <a:t>Examples</a:t>
            </a:r>
            <a:r>
              <a:rPr lang="en-US" sz="3600" dirty="0"/>
              <a:t>: </a:t>
            </a:r>
            <a:r>
              <a:rPr lang="en-US" sz="3600" dirty="0" smtClean="0"/>
              <a:t>ATT, Intel</a:t>
            </a:r>
            <a:r>
              <a:rPr lang="en-US" sz="3600" dirty="0"/>
              <a:t>. </a:t>
            </a:r>
            <a:r>
              <a:rPr lang="en-US" sz="3600" dirty="0" smtClean="0"/>
              <a:t>Birzeit University </a:t>
            </a:r>
            <a:r>
              <a:rPr lang="en-US" sz="3600" b="1" dirty="0" smtClean="0"/>
              <a:t>AS20719</a:t>
            </a:r>
            <a:endParaRPr lang="en-US" sz="3600" dirty="0"/>
          </a:p>
          <a:p>
            <a:r>
              <a:rPr lang="en-US" sz="3600" dirty="0" smtClean="0"/>
              <a:t>Each </a:t>
            </a:r>
            <a:r>
              <a:rPr lang="en-US" sz="3600" dirty="0"/>
              <a:t>AS might include thousands of routers.</a:t>
            </a:r>
          </a:p>
          <a:p>
            <a:r>
              <a:rPr lang="en-US" sz="3600" dirty="0" smtClean="0"/>
              <a:t>Each </a:t>
            </a:r>
            <a:r>
              <a:rPr lang="en-US" sz="3600" dirty="0"/>
              <a:t>AS could use a different IGP routing protocol with a different metric.</a:t>
            </a:r>
          </a:p>
        </p:txBody>
      </p:sp>
    </p:spTree>
    <p:extLst>
      <p:ext uri="{BB962C8B-B14F-4D97-AF65-F5344CB8AC3E}">
        <p14:creationId xmlns:p14="http://schemas.microsoft.com/office/powerpoint/2010/main" val="68657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15562" y="1274885"/>
            <a:ext cx="9407769" cy="49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9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Problem: different AS's need to exchange routing information despite: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/>
              <a:t>Different routing protocols in each AS</a:t>
            </a:r>
          </a:p>
          <a:p>
            <a:pPr lvl="0"/>
            <a:r>
              <a:rPr lang="en-US" sz="3600" dirty="0"/>
              <a:t>Different metrics in each AS</a:t>
            </a:r>
          </a:p>
          <a:p>
            <a:pPr lvl="0"/>
            <a:r>
              <a:rPr lang="en-US" sz="3600" dirty="0"/>
              <a:t>The AS's don’t trust each other</a:t>
            </a:r>
          </a:p>
          <a:p>
            <a:pPr lvl="0"/>
            <a:r>
              <a:rPr lang="en-US" sz="3600" dirty="0"/>
              <a:t>No enforced hierarchy in AS-AS connections (many loops)</a:t>
            </a:r>
          </a:p>
          <a:p>
            <a:pPr lvl="0"/>
            <a:r>
              <a:rPr lang="en-US" sz="3600" dirty="0"/>
              <a:t>250,000 routes and growing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4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Solution: a new Exterior Gateway protocol (EGP) called Border Gateway Protocol (BGP)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Optimized for scalability (# of routes) instead of convergence time</a:t>
            </a:r>
          </a:p>
          <a:p>
            <a:pPr lvl="0"/>
            <a:r>
              <a:rPr lang="en-US" sz="3200" dirty="0"/>
              <a:t>Advanced filtering</a:t>
            </a:r>
          </a:p>
          <a:p>
            <a:pPr lvl="0"/>
            <a:r>
              <a:rPr lang="en-US" sz="3200" dirty="0"/>
              <a:t>Uses AS-path list to avoid loops</a:t>
            </a:r>
          </a:p>
          <a:p>
            <a:pPr lvl="0"/>
            <a:r>
              <a:rPr lang="en-US" sz="3200" dirty="0"/>
              <a:t>Uses number of AS-hops as “universal metric”</a:t>
            </a:r>
          </a:p>
          <a:p>
            <a:pPr marL="0" lvl="0" indent="0">
              <a:buNone/>
            </a:pPr>
            <a:endParaRPr lang="en-US" sz="3200" dirty="0" smtClean="0"/>
          </a:p>
          <a:p>
            <a:pPr marL="0" lvl="0" indent="0">
              <a:buNone/>
            </a:pPr>
            <a:r>
              <a:rPr lang="en-US" sz="3200" dirty="0" smtClean="0"/>
              <a:t>Remember</a:t>
            </a:r>
            <a:r>
              <a:rPr lang="en-US" sz="3200" dirty="0"/>
              <a:t>: the goal of any routing protocol is for routers to exchange routing </a:t>
            </a:r>
            <a:r>
              <a:rPr lang="en-US" sz="3200" dirty="0" smtClean="0"/>
              <a:t>information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443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Claim (from Cisco Networkers conference speaker): BGP is a simple </a:t>
            </a:r>
            <a:r>
              <a:rPr lang="en-US" b="1" dirty="0" smtClean="0"/>
              <a:t>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Uses TCP port 179 for reliable router-router communication</a:t>
            </a:r>
          </a:p>
          <a:p>
            <a:pPr lvl="0"/>
            <a:r>
              <a:rPr lang="en-US" sz="3600" dirty="0"/>
              <a:t>Only 4 message types: open, keep-alive, update, notification</a:t>
            </a:r>
          </a:p>
          <a:p>
            <a:pPr lvl="0"/>
            <a:r>
              <a:rPr lang="en-US" sz="3600" dirty="0"/>
              <a:t>Only 6 “protocol states”</a:t>
            </a:r>
          </a:p>
          <a:p>
            <a:r>
              <a:rPr lang="en-US" sz="3600" dirty="0"/>
              <a:t>Many filtering/prioritization options, but each one is </a:t>
            </a:r>
            <a:r>
              <a:rPr lang="en-US" sz="3600"/>
              <a:t>technically </a:t>
            </a:r>
            <a:r>
              <a:rPr lang="en-US" sz="3600" smtClean="0"/>
              <a:t>simple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678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BGP uses TCP port 179 for router-to-router communication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/>
              <a:t>Services provided by TCP:</a:t>
            </a:r>
            <a:endParaRPr lang="en-US" dirty="0"/>
          </a:p>
          <a:p>
            <a:pPr lvl="1"/>
            <a:r>
              <a:rPr lang="en-US" sz="2800" dirty="0"/>
              <a:t>Retransmissions of lost data</a:t>
            </a:r>
            <a:endParaRPr lang="en-US" dirty="0"/>
          </a:p>
          <a:p>
            <a:pPr lvl="1"/>
            <a:r>
              <a:rPr lang="en-US" sz="2800" dirty="0"/>
              <a:t>No duplication of data</a:t>
            </a:r>
            <a:endParaRPr lang="en-US" dirty="0"/>
          </a:p>
          <a:p>
            <a:pPr lvl="1"/>
            <a:r>
              <a:rPr lang="en-US" sz="2800" dirty="0" smtClean="0"/>
              <a:t>Check-summing </a:t>
            </a:r>
            <a:r>
              <a:rPr lang="en-US" sz="2800" dirty="0"/>
              <a:t>(accurate transmission)</a:t>
            </a:r>
            <a:endParaRPr lang="en-US" dirty="0"/>
          </a:p>
          <a:p>
            <a:pPr marL="0" lvl="0" indent="0">
              <a:buNone/>
            </a:pPr>
            <a:endParaRPr lang="en-US" sz="3200" b="1" dirty="0" smtClean="0"/>
          </a:p>
          <a:p>
            <a:pPr marL="0" lvl="0" indent="0">
              <a:buNone/>
            </a:pPr>
            <a:r>
              <a:rPr lang="en-US" sz="3200" b="1" dirty="0" smtClean="0"/>
              <a:t>Note</a:t>
            </a:r>
            <a:r>
              <a:rPr lang="en-US" sz="3200" b="1" dirty="0"/>
              <a:t>:</a:t>
            </a:r>
            <a:r>
              <a:rPr lang="en-US" sz="3200" dirty="0"/>
              <a:t> A TCP socket is always from one router to a second router. No broadcasts or multicasts.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54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3303C30039B94D846B6FD9B7CA705F" ma:contentTypeVersion="14" ma:contentTypeDescription="Create a new document." ma:contentTypeScope="" ma:versionID="d5887f122f93b116f3084d95bf8033e3">
  <xsd:schema xmlns:xsd="http://www.w3.org/2001/XMLSchema" xmlns:xs="http://www.w3.org/2001/XMLSchema" xmlns:p="http://schemas.microsoft.com/office/2006/metadata/properties" xmlns:ns3="43a852c0-8280-416c-b824-a2cad357be3b" targetNamespace="http://schemas.microsoft.com/office/2006/metadata/properties" ma:root="true" ma:fieldsID="a0b97670cdd100454b32ef92bfb7c60a" ns3:_="">
    <xsd:import namespace="43a852c0-8280-416c-b824-a2cad357be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852c0-8280-416c-b824-a2cad357be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D76F1E-DD7F-47C9-8333-8C5453F386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a852c0-8280-416c-b824-a2cad357be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5E8E40-31FA-4B2A-ADA3-F1A4DEED33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52994D-A7E8-4F91-9020-C71FB9BB96DB}">
  <ds:schemaRefs>
    <ds:schemaRef ds:uri="43a852c0-8280-416c-b824-a2cad357be3b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1185</Words>
  <Application>Microsoft Office PowerPoint</Application>
  <PresentationFormat>Widescreen</PresentationFormat>
  <Paragraphs>165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PBrush</vt:lpstr>
      <vt:lpstr>BGP</vt:lpstr>
      <vt:lpstr>Interior gateway protocols (IGP's) </vt:lpstr>
      <vt:lpstr>Routing on the Internet has different requirements than IGPs:</vt:lpstr>
      <vt:lpstr>Autonomous System</vt:lpstr>
      <vt:lpstr>PowerPoint Presentation</vt:lpstr>
      <vt:lpstr>Problem: different AS's need to exchange routing information despite:</vt:lpstr>
      <vt:lpstr>Solution: a new Exterior Gateway protocol (EGP) called Border Gateway Protocol (BGP)</vt:lpstr>
      <vt:lpstr>Claim (from Cisco Networkers conference speaker): BGP is a simple protocol</vt:lpstr>
      <vt:lpstr>BGP uses TCP port 179 for router-to-router communication </vt:lpstr>
      <vt:lpstr>BGP Message Type 1: Open</vt:lpstr>
      <vt:lpstr>BGP Message Type 2: Keep-Alive</vt:lpstr>
      <vt:lpstr>BGP Message Type 3: Update</vt:lpstr>
      <vt:lpstr>BGP Message Type 4: Notification</vt:lpstr>
      <vt:lpstr>BGP Neighbor Router States</vt:lpstr>
      <vt:lpstr>PowerPoint Presentation</vt:lpstr>
      <vt:lpstr>BGP Attribute Types</vt:lpstr>
      <vt:lpstr>Well-known Mandatory Attributes</vt:lpstr>
      <vt:lpstr>Well-known Discretionary Attributes </vt:lpstr>
      <vt:lpstr>Optional Transitive Attributes</vt:lpstr>
      <vt:lpstr>Optional non-Transitive Attributes</vt:lpstr>
      <vt:lpstr>BGP Route Decision Making (Route Selection)</vt:lpstr>
      <vt:lpstr>BGP Route Decision Example 1 </vt:lpstr>
      <vt:lpstr>BGP Route Decision Example 2 </vt:lpstr>
      <vt:lpstr>BGP Route Decision Example 3 </vt:lpstr>
      <vt:lpstr>BGP Route Decision Example 3 </vt:lpstr>
      <vt:lpstr>BGP Route Advertisement Rules</vt:lpstr>
      <vt:lpstr>Route Advertisement Rules – broken rule</vt:lpstr>
      <vt:lpstr>Required BGP Neighbors Relationship</vt:lpstr>
      <vt:lpstr>AS_Path Vector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BGP</dc:title>
  <dc:creator>IMAD A TARTIR</dc:creator>
  <cp:lastModifiedBy>IMAD A TARTIR</cp:lastModifiedBy>
  <cp:revision>15</cp:revision>
  <dcterms:created xsi:type="dcterms:W3CDTF">2024-11-28T03:50:57Z</dcterms:created>
  <dcterms:modified xsi:type="dcterms:W3CDTF">2024-11-30T19:49:00Z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0x010100A63303C30039B94D846B6FD9B7CA705F</vt:lpwstr>
  </property>
</Properties>
</file>