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6D9C1-2AA9-4907-8E0A-521F8E63C6A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DD60E-4FE5-4C0D-A2FB-8C7D6CACF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8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Cerebral</a:t>
            </a:r>
            <a:r>
              <a:rPr lang="en-US" baseline="0" dirty="0" smtClean="0"/>
              <a:t> palsy: is a movement disorder cause brain damage.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DD60E-4FE5-4C0D-A2FB-8C7D6CACF7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2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DD60E-4FE5-4C0D-A2FB-8C7D6CACF7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7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8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8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9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0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8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0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0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8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4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3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5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CB542-05D3-46A6-A8DD-7699CCC1533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92C4E-F2EB-49C8-9255-3D230E1A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3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Consistency Altered Diets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9424"/>
            <a:ext cx="9144000" cy="1655762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Dana Issa Marbu’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37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Mechanical Soft Diet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909" y="1174460"/>
            <a:ext cx="7966363" cy="5489576"/>
          </a:xfrm>
        </p:spPr>
      </p:pic>
    </p:spTree>
    <p:extLst>
      <p:ext uri="{BB962C8B-B14F-4D97-AF65-F5344CB8AC3E}">
        <p14:creationId xmlns:p14="http://schemas.microsoft.com/office/powerpoint/2010/main" val="20086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Mechanical Soft Diet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82100" y="3065606"/>
            <a:ext cx="3009900" cy="1444048"/>
          </a:xfrm>
        </p:spPr>
        <p:txBody>
          <a:bodyPr>
            <a:normAutofit/>
          </a:bodyPr>
          <a:lstStyle/>
          <a:p>
            <a:r>
              <a:rPr lang="en-US" dirty="0" smtClean="0"/>
              <a:t>Sample menu for a mechanical soft diet.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6" y="1099921"/>
            <a:ext cx="8887691" cy="561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22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Pureed Diet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79684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Use: </a:t>
            </a:r>
            <a:r>
              <a:rPr lang="en-US" dirty="0" smtClean="0"/>
              <a:t>Designed for residents with severe chewing difficulties.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Adequacy:  </a:t>
            </a:r>
            <a:r>
              <a:rPr lang="en-US" dirty="0" smtClean="0"/>
              <a:t>The suggested food plan includes foods in amounts that will provide the DRIs.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Diet principles: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1</a:t>
            </a:r>
            <a:r>
              <a:rPr lang="en-US" dirty="0" smtClean="0"/>
              <a:t>- </a:t>
            </a:r>
            <a:r>
              <a:rPr lang="en-US" dirty="0" smtClean="0"/>
              <a:t>Individuals vary in their abilities to handle different puree consistencies.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- </a:t>
            </a:r>
            <a:r>
              <a:rPr lang="en-US" dirty="0" smtClean="0"/>
              <a:t>To improve appearance and appetite appeal, foods may be slurried (moistening foods and retaining their shape).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75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Pureed Diet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581" y="1354570"/>
            <a:ext cx="9365673" cy="5503430"/>
          </a:xfrm>
        </p:spPr>
      </p:pic>
    </p:spTree>
    <p:extLst>
      <p:ext uri="{BB962C8B-B14F-4D97-AF65-F5344CB8AC3E}">
        <p14:creationId xmlns:p14="http://schemas.microsoft.com/office/powerpoint/2010/main" val="29500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Pureed Diet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381" y="897370"/>
            <a:ext cx="9047018" cy="5766666"/>
          </a:xfrm>
        </p:spPr>
      </p:pic>
    </p:spTree>
    <p:extLst>
      <p:ext uri="{BB962C8B-B14F-4D97-AF65-F5344CB8AC3E}">
        <p14:creationId xmlns:p14="http://schemas.microsoft.com/office/powerpoint/2010/main" val="404298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Assignment #2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30345" cy="4351338"/>
          </a:xfrm>
        </p:spPr>
        <p:txBody>
          <a:bodyPr/>
          <a:lstStyle/>
          <a:p>
            <a:r>
              <a:rPr lang="en-US" dirty="0" smtClean="0"/>
              <a:t>Plan a one day mechanical and pureed diets ( separately ), following the general guidelines. </a:t>
            </a:r>
          </a:p>
          <a:p>
            <a:endParaRPr lang="en-US" dirty="0" smtClean="0"/>
          </a:p>
          <a:p>
            <a:r>
              <a:rPr lang="en-US" dirty="0" smtClean="0"/>
              <a:t>Compare between two diets; what are the differences and similarities.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assignment should be submitted on </a:t>
            </a:r>
            <a:r>
              <a:rPr lang="en-US" b="1" dirty="0" smtClean="0">
                <a:solidFill>
                  <a:srgbClr val="C00000"/>
                </a:solidFill>
              </a:rPr>
              <a:t>11</a:t>
            </a:r>
            <a:r>
              <a:rPr lang="en-US" b="1" baseline="30000" dirty="0" smtClean="0">
                <a:solidFill>
                  <a:srgbClr val="C00000"/>
                </a:solidFill>
              </a:rPr>
              <a:t>th</a:t>
            </a:r>
            <a:r>
              <a:rPr lang="en-US" b="1" dirty="0" smtClean="0">
                <a:solidFill>
                  <a:srgbClr val="C00000"/>
                </a:solidFill>
              </a:rPr>
              <a:t> April 2022.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47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Principles of Consistency Alteration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2143"/>
            <a:ext cx="10515600" cy="5153457"/>
          </a:xfrm>
        </p:spPr>
        <p:txBody>
          <a:bodyPr>
            <a:normAutofit/>
          </a:bodyPr>
          <a:lstStyle/>
          <a:p>
            <a:r>
              <a:rPr lang="en-US" dirty="0" smtClean="0"/>
              <a:t>Problems related to chewing, swallowing and managing food in the month.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These problems are might be due to stroke, head or neck injury, cancer and cerebral palsy or simply aging. </a:t>
            </a:r>
          </a:p>
          <a:p>
            <a:endParaRPr lang="en-US" dirty="0" smtClean="0"/>
          </a:p>
          <a:p>
            <a:r>
              <a:rPr lang="en-US" dirty="0" smtClean="0"/>
              <a:t>Example: Aspiration of food to the lung as a result of inadequate chawing could lead to respiratory </a:t>
            </a:r>
            <a:r>
              <a:rPr lang="en-US" dirty="0" smtClean="0"/>
              <a:t>infections.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Working with a comprehensive team; </a:t>
            </a:r>
            <a:r>
              <a:rPr lang="en-US" dirty="0" smtClean="0"/>
              <a:t>swallowing therapist, doctor and dietitian.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16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Principles of Consistency Alteration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3" y="1825625"/>
            <a:ext cx="11333017" cy="4351338"/>
          </a:xfrm>
        </p:spPr>
        <p:txBody>
          <a:bodyPr/>
          <a:lstStyle/>
          <a:p>
            <a:r>
              <a:rPr lang="en-US" dirty="0" smtClean="0"/>
              <a:t>Swallowing </a:t>
            </a:r>
            <a:r>
              <a:rPr lang="en-US" dirty="0" smtClean="0"/>
              <a:t>: is a complex action that involves coordinated movements of muscles.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Three phases of swallowing: </a:t>
            </a:r>
          </a:p>
          <a:p>
            <a:pPr marL="0" indent="0">
              <a:buNone/>
            </a:pPr>
            <a:r>
              <a:rPr lang="en-US" dirty="0" smtClean="0"/>
              <a:t>1- Oral phase ( mouth). </a:t>
            </a:r>
          </a:p>
          <a:p>
            <a:pPr marL="0" indent="0">
              <a:buNone/>
            </a:pPr>
            <a:r>
              <a:rPr lang="en-US" dirty="0" smtClean="0"/>
              <a:t>2- Pharyngeal phase (throat).</a:t>
            </a:r>
          </a:p>
          <a:p>
            <a:pPr marL="0" indent="0">
              <a:buNone/>
            </a:pPr>
            <a:r>
              <a:rPr lang="en-US" dirty="0" smtClean="0"/>
              <a:t>3- Esophageal phase (food tube).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8" name="Picture 4" descr="The Stages of Swallowing | Neurology of Swallow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77" y="2777267"/>
            <a:ext cx="6785552" cy="311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81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Principles of Consistency Alteration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4367"/>
            <a:ext cx="10515600" cy="48756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Dysphagia</a:t>
            </a:r>
            <a:r>
              <a:rPr lang="en-US" u="sng" dirty="0" smtClean="0"/>
              <a:t> </a:t>
            </a:r>
          </a:p>
          <a:p>
            <a:r>
              <a:rPr lang="en-US" dirty="0" smtClean="0"/>
              <a:t>A </a:t>
            </a:r>
            <a:r>
              <a:rPr lang="en-US" dirty="0"/>
              <a:t>condition with difficulty in swallowing food or liquid</a:t>
            </a:r>
            <a:r>
              <a:rPr lang="en-US" dirty="0" smtClean="0"/>
              <a:t>. Taking more time to move the food or fluids from the mouth to the stomach (</a:t>
            </a:r>
            <a:r>
              <a:rPr lang="en-US" b="1" dirty="0"/>
              <a:t>Esophageal </a:t>
            </a:r>
            <a:r>
              <a:rPr lang="en-US" b="1" dirty="0" smtClean="0"/>
              <a:t>dysphagia, Oropharyngeal)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Causes</a:t>
            </a:r>
          </a:p>
          <a:p>
            <a:r>
              <a:rPr lang="en-US" dirty="0" smtClean="0"/>
              <a:t> </a:t>
            </a:r>
            <a:r>
              <a:rPr lang="en-US" dirty="0" smtClean="0"/>
              <a:t>Swallowing </a:t>
            </a:r>
            <a:r>
              <a:rPr lang="en-US" dirty="0" smtClean="0"/>
              <a:t>involves a many muscles and nervous; thus any condition that weakness or </a:t>
            </a:r>
            <a:r>
              <a:rPr lang="en-US" dirty="0" smtClean="0"/>
              <a:t>damage them </a:t>
            </a:r>
            <a:r>
              <a:rPr lang="en-US" dirty="0" smtClean="0"/>
              <a:t>could lead to dysphagia. 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Complications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/>
              <a:t>Malnutrition and dehydration </a:t>
            </a:r>
          </a:p>
          <a:p>
            <a:r>
              <a:rPr lang="en-US" dirty="0" smtClean="0"/>
              <a:t>Weight loss </a:t>
            </a:r>
          </a:p>
          <a:p>
            <a:r>
              <a:rPr lang="en-US" dirty="0" smtClean="0"/>
              <a:t>Choking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Principles of Consistency Alteration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7" y="1535112"/>
            <a:ext cx="11956473" cy="53648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1- The goals of consistency alteration are:</a:t>
            </a:r>
          </a:p>
          <a:p>
            <a:pPr>
              <a:buFontTx/>
              <a:buChar char="-"/>
            </a:pPr>
            <a:r>
              <a:rPr lang="en-US" dirty="0" smtClean="0"/>
              <a:t>Consume adequate nutrients and fluids intake. </a:t>
            </a:r>
          </a:p>
          <a:p>
            <a:pPr>
              <a:buFontTx/>
              <a:buChar char="-"/>
            </a:pPr>
            <a:r>
              <a:rPr lang="en-US" dirty="0" smtClean="0"/>
              <a:t>Reducing the risk of choking and aspiration. </a:t>
            </a:r>
          </a:p>
          <a:p>
            <a:pPr>
              <a:buFontTx/>
              <a:buChar char="-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 It must be individualized to meet the essential needs.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3- Always monitor food and fluid intake closely, focus on nutrients dense food.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4- fluid intake is extremely important, it might be thick or liquid.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5- Nutrition supplement might needed; to ensure adequate hydration and intake.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6- Regular assessment.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91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Principles of Consistency Alteration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 Mechanical Soft Diet.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 Pureed Diet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2076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Mechanical Soft Diet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Use: </a:t>
            </a:r>
            <a:r>
              <a:rPr lang="en-US" dirty="0" smtClean="0"/>
              <a:t>individuals who have difficulty chewing, but they are able to tolerate variety of food. </a:t>
            </a:r>
            <a:r>
              <a:rPr lang="en-US" b="1" dirty="0" smtClean="0"/>
              <a:t>Modifications in the diet need to be individualized based on patient’s needs. 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Mainly used for patients with missing teeth</a:t>
            </a:r>
            <a:r>
              <a:rPr lang="en-US" dirty="0" smtClean="0"/>
              <a:t>, ill-fitting dentures, </a:t>
            </a:r>
            <a:r>
              <a:rPr lang="en-US" dirty="0" smtClean="0"/>
              <a:t>weakness or esophageal stricture.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Adequacy: </a:t>
            </a:r>
            <a:r>
              <a:rPr lang="en-US" dirty="0" smtClean="0"/>
              <a:t>the same DRIs.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28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Mechanical Soft Diet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1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1- The Mechanical Soft Diet is designed for easy chewing.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 Change the consistency by cooking, grinding, chopping, mincing, or mashing.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3- The diet include food softs in texture such as cooked fruits and veggies, moist ground meat, cereal products, </a:t>
            </a:r>
            <a:r>
              <a:rPr lang="en-US" dirty="0"/>
              <a:t>o</a:t>
            </a:r>
            <a:r>
              <a:rPr lang="en-US" dirty="0" smtClean="0"/>
              <a:t>r dissolve crackers.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4- Most important to individualize or adjust it to the tolerance of the resident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6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607" y="-166255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Mechanical Soft Diet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364" y="886691"/>
            <a:ext cx="8228825" cy="5971309"/>
          </a:xfrm>
        </p:spPr>
      </p:pic>
    </p:spTree>
    <p:extLst>
      <p:ext uri="{BB962C8B-B14F-4D97-AF65-F5344CB8AC3E}">
        <p14:creationId xmlns:p14="http://schemas.microsoft.com/office/powerpoint/2010/main" val="239602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548</Words>
  <Application>Microsoft Office PowerPoint</Application>
  <PresentationFormat>Widescreen</PresentationFormat>
  <Paragraphs>86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Consistency Altered Diets</vt:lpstr>
      <vt:lpstr>Principles of Consistency Alteration </vt:lpstr>
      <vt:lpstr>Principles of Consistency Alteration</vt:lpstr>
      <vt:lpstr>Principles of Consistency Alteration</vt:lpstr>
      <vt:lpstr>Principles of Consistency Alteration</vt:lpstr>
      <vt:lpstr>Principles of Consistency Alteration</vt:lpstr>
      <vt:lpstr>Mechanical Soft Diet </vt:lpstr>
      <vt:lpstr>Mechanical Soft Diet </vt:lpstr>
      <vt:lpstr>Mechanical Soft Diet </vt:lpstr>
      <vt:lpstr>Mechanical Soft Diet </vt:lpstr>
      <vt:lpstr>Mechanical Soft Diet </vt:lpstr>
      <vt:lpstr>Pureed Diet</vt:lpstr>
      <vt:lpstr>Pureed Diet</vt:lpstr>
      <vt:lpstr>Pureed Diet</vt:lpstr>
      <vt:lpstr>Assignment #2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Consistency Altered Diets</dc:title>
  <dc:creator>USER</dc:creator>
  <cp:lastModifiedBy>USER</cp:lastModifiedBy>
  <cp:revision>31</cp:revision>
  <dcterms:created xsi:type="dcterms:W3CDTF">2022-04-03T17:33:13Z</dcterms:created>
  <dcterms:modified xsi:type="dcterms:W3CDTF">2022-04-04T09:23:45Z</dcterms:modified>
</cp:coreProperties>
</file>