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7" r:id="rId28"/>
    <p:sldId id="282" r:id="rId29"/>
    <p:sldId id="283" r:id="rId30"/>
    <p:sldId id="284" r:id="rId31"/>
    <p:sldId id="285" r:id="rId32"/>
    <p:sldId id="286" r:id="rId33"/>
    <p:sldId id="287" r:id="rId34"/>
    <p:sldId id="288" r:id="rId35"/>
    <p:sldId id="298" r:id="rId36"/>
    <p:sldId id="289" r:id="rId37"/>
    <p:sldId id="290" r:id="rId38"/>
    <p:sldId id="291" r:id="rId39"/>
    <p:sldId id="292" r:id="rId40"/>
    <p:sldId id="293" r:id="rId41"/>
    <p:sldId id="295"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sorterViewPr>
    <p:cViewPr>
      <p:scale>
        <a:sx n="100" d="100"/>
        <a:sy n="100" d="100"/>
      </p:scale>
      <p:origin x="0" y="-14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E09A6-B669-4DEB-A5AC-3FA8B568DFA6}"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683D4C52-AACB-4799-9E4D-9A987EBD7146}">
      <dgm:prSet/>
      <dgm:spPr/>
      <dgm:t>
        <a:bodyPr/>
        <a:lstStyle/>
        <a:p>
          <a:r>
            <a:rPr lang="en-US" b="1"/>
            <a:t>1. Symbolic communication </a:t>
          </a:r>
          <a:endParaRPr lang="en-US"/>
        </a:p>
      </dgm:t>
    </dgm:pt>
    <dgm:pt modelId="{9F8A7644-1870-4DC6-BCBF-838171C2407C}" type="parTrans" cxnId="{1288344A-3F23-45B6-A7F7-859E8D6DFEF0}">
      <dgm:prSet/>
      <dgm:spPr/>
      <dgm:t>
        <a:bodyPr/>
        <a:lstStyle/>
        <a:p>
          <a:endParaRPr lang="en-US"/>
        </a:p>
      </dgm:t>
    </dgm:pt>
    <dgm:pt modelId="{4762860B-1E8A-4F5F-B93A-750D595BD486}" type="sibTrans" cxnId="{1288344A-3F23-45B6-A7F7-859E8D6DFEF0}">
      <dgm:prSet/>
      <dgm:spPr/>
      <dgm:t>
        <a:bodyPr/>
        <a:lstStyle/>
        <a:p>
          <a:endParaRPr lang="en-US"/>
        </a:p>
      </dgm:t>
    </dgm:pt>
    <dgm:pt modelId="{EE512859-53E1-43D9-9093-0D6495C9CED1}">
      <dgm:prSet/>
      <dgm:spPr/>
      <dgm:t>
        <a:bodyPr/>
        <a:lstStyle/>
        <a:p>
          <a:r>
            <a:rPr lang="en-US" b="1"/>
            <a:t>2. Preintentional communication</a:t>
          </a:r>
          <a:endParaRPr lang="en-US"/>
        </a:p>
      </dgm:t>
    </dgm:pt>
    <dgm:pt modelId="{F550D860-DAF0-48EA-A1BD-F225FDFCADB6}" type="parTrans" cxnId="{767C5560-378C-498B-BD4E-9F24BBD9C6C2}">
      <dgm:prSet/>
      <dgm:spPr/>
      <dgm:t>
        <a:bodyPr/>
        <a:lstStyle/>
        <a:p>
          <a:endParaRPr lang="en-US"/>
        </a:p>
      </dgm:t>
    </dgm:pt>
    <dgm:pt modelId="{5B2F92C3-C02E-4ED3-A8A7-CD11AFAEA78E}" type="sibTrans" cxnId="{767C5560-378C-498B-BD4E-9F24BBD9C6C2}">
      <dgm:prSet/>
      <dgm:spPr/>
      <dgm:t>
        <a:bodyPr/>
        <a:lstStyle/>
        <a:p>
          <a:endParaRPr lang="en-US"/>
        </a:p>
      </dgm:t>
    </dgm:pt>
    <dgm:pt modelId="{1603E193-31F1-4074-A042-C1BA7AB36BF2}">
      <dgm:prSet/>
      <dgm:spPr/>
      <dgm:t>
        <a:bodyPr/>
        <a:lstStyle/>
        <a:p>
          <a:r>
            <a:rPr lang="en-US" b="1"/>
            <a:t>3. Intentional communication</a:t>
          </a:r>
          <a:endParaRPr lang="en-US"/>
        </a:p>
      </dgm:t>
    </dgm:pt>
    <dgm:pt modelId="{738D6817-C6EA-47E7-B15F-97C108ACE3F3}" type="parTrans" cxnId="{F89F58E3-3245-474B-B5D1-2848C95F20F8}">
      <dgm:prSet/>
      <dgm:spPr/>
      <dgm:t>
        <a:bodyPr/>
        <a:lstStyle/>
        <a:p>
          <a:endParaRPr lang="en-US"/>
        </a:p>
      </dgm:t>
    </dgm:pt>
    <dgm:pt modelId="{1F11E0C2-3695-4698-9B4C-041C0958B48F}" type="sibTrans" cxnId="{F89F58E3-3245-474B-B5D1-2848C95F20F8}">
      <dgm:prSet/>
      <dgm:spPr/>
      <dgm:t>
        <a:bodyPr/>
        <a:lstStyle/>
        <a:p>
          <a:endParaRPr lang="en-US"/>
        </a:p>
      </dgm:t>
    </dgm:pt>
    <dgm:pt modelId="{319E2691-0934-4CF4-9A53-8CD23AD00BE7}" type="pres">
      <dgm:prSet presAssocID="{410E09A6-B669-4DEB-A5AC-3FA8B568DFA6}" presName="linear" presStyleCnt="0">
        <dgm:presLayoutVars>
          <dgm:animLvl val="lvl"/>
          <dgm:resizeHandles val="exact"/>
        </dgm:presLayoutVars>
      </dgm:prSet>
      <dgm:spPr/>
    </dgm:pt>
    <dgm:pt modelId="{326076F8-C0A0-4BEF-B5CB-8884377334A4}" type="pres">
      <dgm:prSet presAssocID="{683D4C52-AACB-4799-9E4D-9A987EBD7146}" presName="parentText" presStyleLbl="node1" presStyleIdx="0" presStyleCnt="3">
        <dgm:presLayoutVars>
          <dgm:chMax val="0"/>
          <dgm:bulletEnabled val="1"/>
        </dgm:presLayoutVars>
      </dgm:prSet>
      <dgm:spPr/>
    </dgm:pt>
    <dgm:pt modelId="{6E1DD56C-7DB4-4B91-95CA-0795907BA4B8}" type="pres">
      <dgm:prSet presAssocID="{4762860B-1E8A-4F5F-B93A-750D595BD486}" presName="spacer" presStyleCnt="0"/>
      <dgm:spPr/>
    </dgm:pt>
    <dgm:pt modelId="{E2E77435-6EDB-4B48-BA5C-1461427DBC33}" type="pres">
      <dgm:prSet presAssocID="{EE512859-53E1-43D9-9093-0D6495C9CED1}" presName="parentText" presStyleLbl="node1" presStyleIdx="1" presStyleCnt="3">
        <dgm:presLayoutVars>
          <dgm:chMax val="0"/>
          <dgm:bulletEnabled val="1"/>
        </dgm:presLayoutVars>
      </dgm:prSet>
      <dgm:spPr/>
    </dgm:pt>
    <dgm:pt modelId="{2D12C09C-EA2E-4A6D-886C-93AA7ACBD544}" type="pres">
      <dgm:prSet presAssocID="{5B2F92C3-C02E-4ED3-A8A7-CD11AFAEA78E}" presName="spacer" presStyleCnt="0"/>
      <dgm:spPr/>
    </dgm:pt>
    <dgm:pt modelId="{36944C91-63FA-4F17-998D-EEE4BEB068AA}" type="pres">
      <dgm:prSet presAssocID="{1603E193-31F1-4074-A042-C1BA7AB36BF2}" presName="parentText" presStyleLbl="node1" presStyleIdx="2" presStyleCnt="3">
        <dgm:presLayoutVars>
          <dgm:chMax val="0"/>
          <dgm:bulletEnabled val="1"/>
        </dgm:presLayoutVars>
      </dgm:prSet>
      <dgm:spPr/>
    </dgm:pt>
  </dgm:ptLst>
  <dgm:cxnLst>
    <dgm:cxn modelId="{5B97D32D-F44F-4861-81BB-43398E16BDF6}" type="presOf" srcId="{410E09A6-B669-4DEB-A5AC-3FA8B568DFA6}" destId="{319E2691-0934-4CF4-9A53-8CD23AD00BE7}" srcOrd="0" destOrd="0" presId="urn:microsoft.com/office/officeart/2005/8/layout/vList2"/>
    <dgm:cxn modelId="{767C5560-378C-498B-BD4E-9F24BBD9C6C2}" srcId="{410E09A6-B669-4DEB-A5AC-3FA8B568DFA6}" destId="{EE512859-53E1-43D9-9093-0D6495C9CED1}" srcOrd="1" destOrd="0" parTransId="{F550D860-DAF0-48EA-A1BD-F225FDFCADB6}" sibTransId="{5B2F92C3-C02E-4ED3-A8A7-CD11AFAEA78E}"/>
    <dgm:cxn modelId="{1288344A-3F23-45B6-A7F7-859E8D6DFEF0}" srcId="{410E09A6-B669-4DEB-A5AC-3FA8B568DFA6}" destId="{683D4C52-AACB-4799-9E4D-9A987EBD7146}" srcOrd="0" destOrd="0" parTransId="{9F8A7644-1870-4DC6-BCBF-838171C2407C}" sibTransId="{4762860B-1E8A-4F5F-B93A-750D595BD486}"/>
    <dgm:cxn modelId="{AABF9F91-3182-415A-89C9-31C71C7306C2}" type="presOf" srcId="{1603E193-31F1-4074-A042-C1BA7AB36BF2}" destId="{36944C91-63FA-4F17-998D-EEE4BEB068AA}" srcOrd="0" destOrd="0" presId="urn:microsoft.com/office/officeart/2005/8/layout/vList2"/>
    <dgm:cxn modelId="{7003B7BF-4E26-4228-B9CA-37EC6D4E063F}" type="presOf" srcId="{EE512859-53E1-43D9-9093-0D6495C9CED1}" destId="{E2E77435-6EDB-4B48-BA5C-1461427DBC33}" srcOrd="0" destOrd="0" presId="urn:microsoft.com/office/officeart/2005/8/layout/vList2"/>
    <dgm:cxn modelId="{F89F58E3-3245-474B-B5D1-2848C95F20F8}" srcId="{410E09A6-B669-4DEB-A5AC-3FA8B568DFA6}" destId="{1603E193-31F1-4074-A042-C1BA7AB36BF2}" srcOrd="2" destOrd="0" parTransId="{738D6817-C6EA-47E7-B15F-97C108ACE3F3}" sibTransId="{1F11E0C2-3695-4698-9B4C-041C0958B48F}"/>
    <dgm:cxn modelId="{8EB26FF8-A0F2-419B-AD5F-F3F615EEA0A6}" type="presOf" srcId="{683D4C52-AACB-4799-9E4D-9A987EBD7146}" destId="{326076F8-C0A0-4BEF-B5CB-8884377334A4}" srcOrd="0" destOrd="0" presId="urn:microsoft.com/office/officeart/2005/8/layout/vList2"/>
    <dgm:cxn modelId="{191514D4-49AE-4893-BE46-1F4889267BBA}" type="presParOf" srcId="{319E2691-0934-4CF4-9A53-8CD23AD00BE7}" destId="{326076F8-C0A0-4BEF-B5CB-8884377334A4}" srcOrd="0" destOrd="0" presId="urn:microsoft.com/office/officeart/2005/8/layout/vList2"/>
    <dgm:cxn modelId="{09911762-DA2E-4906-B0FC-77DFC9FE858A}" type="presParOf" srcId="{319E2691-0934-4CF4-9A53-8CD23AD00BE7}" destId="{6E1DD56C-7DB4-4B91-95CA-0795907BA4B8}" srcOrd="1" destOrd="0" presId="urn:microsoft.com/office/officeart/2005/8/layout/vList2"/>
    <dgm:cxn modelId="{1E70F887-E061-459A-93A6-5271DED0EDB8}" type="presParOf" srcId="{319E2691-0934-4CF4-9A53-8CD23AD00BE7}" destId="{E2E77435-6EDB-4B48-BA5C-1461427DBC33}" srcOrd="2" destOrd="0" presId="urn:microsoft.com/office/officeart/2005/8/layout/vList2"/>
    <dgm:cxn modelId="{275C7F3B-7791-4468-8146-12A703030F68}" type="presParOf" srcId="{319E2691-0934-4CF4-9A53-8CD23AD00BE7}" destId="{2D12C09C-EA2E-4A6D-886C-93AA7ACBD544}" srcOrd="3" destOrd="0" presId="urn:microsoft.com/office/officeart/2005/8/layout/vList2"/>
    <dgm:cxn modelId="{7ADB14D5-25F3-4EFA-9F81-DBF636D1B4C9}" type="presParOf" srcId="{319E2691-0934-4CF4-9A53-8CD23AD00BE7}" destId="{36944C91-63FA-4F17-998D-EEE4BEB068A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FC330-E592-49D6-878A-7B19A819C814}"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523BC7A8-6542-4432-BEAE-E3624A0054C3}">
      <dgm:prSet/>
      <dgm:spPr/>
      <dgm:t>
        <a:bodyPr/>
        <a:lstStyle/>
        <a:p>
          <a:r>
            <a:rPr lang="en-US" b="1" dirty="0"/>
            <a:t>Form </a:t>
          </a:r>
          <a:r>
            <a:rPr lang="en-US" dirty="0"/>
            <a:t>involves sentence structure, clause and phrase usage, parts of speech, verb and noun structures, word prefixes and suffixes, and the organization of sounds into words.</a:t>
          </a:r>
        </a:p>
      </dgm:t>
    </dgm:pt>
    <dgm:pt modelId="{6687AA6B-A414-4B45-ABE4-0900AF4EDFE8}" type="parTrans" cxnId="{623EC191-2843-41D9-A6E5-FF942D3C3660}">
      <dgm:prSet/>
      <dgm:spPr/>
      <dgm:t>
        <a:bodyPr/>
        <a:lstStyle/>
        <a:p>
          <a:endParaRPr lang="en-US"/>
        </a:p>
      </dgm:t>
    </dgm:pt>
    <dgm:pt modelId="{3E85E521-5588-4E00-8C49-2EB5CF211ACE}" type="sibTrans" cxnId="{623EC191-2843-41D9-A6E5-FF942D3C3660}">
      <dgm:prSet/>
      <dgm:spPr/>
      <dgm:t>
        <a:bodyPr/>
        <a:lstStyle/>
        <a:p>
          <a:endParaRPr lang="en-US"/>
        </a:p>
      </dgm:t>
    </dgm:pt>
    <dgm:pt modelId="{14999BD8-0C8D-43DD-AE97-DF45D73CAFD5}">
      <dgm:prSet/>
      <dgm:spPr/>
      <dgm:t>
        <a:bodyPr/>
        <a:lstStyle/>
        <a:p>
          <a:r>
            <a:rPr lang="en-US" b="1" dirty="0"/>
            <a:t>Content </a:t>
          </a:r>
          <a:r>
            <a:rPr lang="en-US" dirty="0"/>
            <a:t>refers to the meaning of language ;the words used and the meaning behind them. We humans convey content through our vocabulary system, or lexicon, as we select and organize words to express our ideas or to understand what other individuals are saying. Content of language can be </a:t>
          </a:r>
          <a:r>
            <a:rPr lang="en-US" b="1" dirty="0"/>
            <a:t>contextualized/decontextualized</a:t>
          </a:r>
          <a:r>
            <a:rPr lang="en-US" dirty="0"/>
            <a:t>.</a:t>
          </a:r>
        </a:p>
      </dgm:t>
    </dgm:pt>
    <dgm:pt modelId="{EB98CB73-1CFD-4A7D-852C-A3EC0E4FC802}" type="parTrans" cxnId="{239A9005-AA23-46CD-971E-7B27A848C1CA}">
      <dgm:prSet/>
      <dgm:spPr/>
      <dgm:t>
        <a:bodyPr/>
        <a:lstStyle/>
        <a:p>
          <a:endParaRPr lang="en-US"/>
        </a:p>
      </dgm:t>
    </dgm:pt>
    <dgm:pt modelId="{BE2B8E22-89C8-4C7D-8B38-179A1F220DF1}" type="sibTrans" cxnId="{239A9005-AA23-46CD-971E-7B27A848C1CA}">
      <dgm:prSet/>
      <dgm:spPr/>
      <dgm:t>
        <a:bodyPr/>
        <a:lstStyle/>
        <a:p>
          <a:endParaRPr lang="en-US"/>
        </a:p>
      </dgm:t>
    </dgm:pt>
    <dgm:pt modelId="{47DA88F8-F863-453F-BC7E-B3913B347C8A}">
      <dgm:prSet/>
      <dgm:spPr/>
      <dgm:t>
        <a:bodyPr/>
        <a:lstStyle/>
        <a:p>
          <a:r>
            <a:rPr lang="en-US" b="1" dirty="0"/>
            <a:t>Use</a:t>
          </a:r>
          <a:r>
            <a:rPr lang="en-US" dirty="0"/>
            <a:t> is a domain focused on individual utterances to consider their intent. One possible scheme is Halliday’s seven communication intentions (see table 1.1). </a:t>
          </a:r>
        </a:p>
      </dgm:t>
    </dgm:pt>
    <dgm:pt modelId="{658BD80C-BE9A-4841-95B5-067B43C2DAFB}" type="parTrans" cxnId="{676E2B8C-842B-42CC-8CDE-6C4312E4939F}">
      <dgm:prSet/>
      <dgm:spPr/>
      <dgm:t>
        <a:bodyPr/>
        <a:lstStyle/>
        <a:p>
          <a:endParaRPr lang="en-US"/>
        </a:p>
      </dgm:t>
    </dgm:pt>
    <dgm:pt modelId="{50795CF9-B63D-4A3A-AE24-6FEBFC2514F0}" type="sibTrans" cxnId="{676E2B8C-842B-42CC-8CDE-6C4312E4939F}">
      <dgm:prSet/>
      <dgm:spPr/>
      <dgm:t>
        <a:bodyPr/>
        <a:lstStyle/>
        <a:p>
          <a:endParaRPr lang="en-US"/>
        </a:p>
      </dgm:t>
    </dgm:pt>
    <dgm:pt modelId="{052F2BCA-8881-4B58-9E15-87FBAD53B81B}" type="pres">
      <dgm:prSet presAssocID="{391FC330-E592-49D6-878A-7B19A819C814}" presName="linear" presStyleCnt="0">
        <dgm:presLayoutVars>
          <dgm:animLvl val="lvl"/>
          <dgm:resizeHandles val="exact"/>
        </dgm:presLayoutVars>
      </dgm:prSet>
      <dgm:spPr/>
    </dgm:pt>
    <dgm:pt modelId="{11D19763-DC38-4AF1-A533-F2391D678E00}" type="pres">
      <dgm:prSet presAssocID="{523BC7A8-6542-4432-BEAE-E3624A0054C3}" presName="parentText" presStyleLbl="node1" presStyleIdx="0" presStyleCnt="3">
        <dgm:presLayoutVars>
          <dgm:chMax val="0"/>
          <dgm:bulletEnabled val="1"/>
        </dgm:presLayoutVars>
      </dgm:prSet>
      <dgm:spPr/>
    </dgm:pt>
    <dgm:pt modelId="{01ED2287-A4DE-4653-B3A3-D6F5BE59850B}" type="pres">
      <dgm:prSet presAssocID="{3E85E521-5588-4E00-8C49-2EB5CF211ACE}" presName="spacer" presStyleCnt="0"/>
      <dgm:spPr/>
    </dgm:pt>
    <dgm:pt modelId="{05C1BCAA-FBE8-4C2E-947F-35D3BECBF368}" type="pres">
      <dgm:prSet presAssocID="{14999BD8-0C8D-43DD-AE97-DF45D73CAFD5}" presName="parentText" presStyleLbl="node1" presStyleIdx="1" presStyleCnt="3">
        <dgm:presLayoutVars>
          <dgm:chMax val="0"/>
          <dgm:bulletEnabled val="1"/>
        </dgm:presLayoutVars>
      </dgm:prSet>
      <dgm:spPr/>
    </dgm:pt>
    <dgm:pt modelId="{9092A25F-D001-44DA-A4BD-A601631BD08A}" type="pres">
      <dgm:prSet presAssocID="{BE2B8E22-89C8-4C7D-8B38-179A1F220DF1}" presName="spacer" presStyleCnt="0"/>
      <dgm:spPr/>
    </dgm:pt>
    <dgm:pt modelId="{42A5819A-2A2C-400A-9C2F-4DA9A35255F2}" type="pres">
      <dgm:prSet presAssocID="{47DA88F8-F863-453F-BC7E-B3913B347C8A}" presName="parentText" presStyleLbl="node1" presStyleIdx="2" presStyleCnt="3">
        <dgm:presLayoutVars>
          <dgm:chMax val="0"/>
          <dgm:bulletEnabled val="1"/>
        </dgm:presLayoutVars>
      </dgm:prSet>
      <dgm:spPr/>
    </dgm:pt>
  </dgm:ptLst>
  <dgm:cxnLst>
    <dgm:cxn modelId="{78753105-4072-466F-B472-4A777C0D0C03}" type="presOf" srcId="{47DA88F8-F863-453F-BC7E-B3913B347C8A}" destId="{42A5819A-2A2C-400A-9C2F-4DA9A35255F2}" srcOrd="0" destOrd="0" presId="urn:microsoft.com/office/officeart/2005/8/layout/vList2"/>
    <dgm:cxn modelId="{239A9005-AA23-46CD-971E-7B27A848C1CA}" srcId="{391FC330-E592-49D6-878A-7B19A819C814}" destId="{14999BD8-0C8D-43DD-AE97-DF45D73CAFD5}" srcOrd="1" destOrd="0" parTransId="{EB98CB73-1CFD-4A7D-852C-A3EC0E4FC802}" sibTransId="{BE2B8E22-89C8-4C7D-8B38-179A1F220DF1}"/>
    <dgm:cxn modelId="{BD2F622E-8DEE-4FC1-A32A-1DF06B69336D}" type="presOf" srcId="{14999BD8-0C8D-43DD-AE97-DF45D73CAFD5}" destId="{05C1BCAA-FBE8-4C2E-947F-35D3BECBF368}" srcOrd="0" destOrd="0" presId="urn:microsoft.com/office/officeart/2005/8/layout/vList2"/>
    <dgm:cxn modelId="{FF5A448B-42A6-4CAF-885D-06BDF7CDD459}" type="presOf" srcId="{391FC330-E592-49D6-878A-7B19A819C814}" destId="{052F2BCA-8881-4B58-9E15-87FBAD53B81B}" srcOrd="0" destOrd="0" presId="urn:microsoft.com/office/officeart/2005/8/layout/vList2"/>
    <dgm:cxn modelId="{676E2B8C-842B-42CC-8CDE-6C4312E4939F}" srcId="{391FC330-E592-49D6-878A-7B19A819C814}" destId="{47DA88F8-F863-453F-BC7E-B3913B347C8A}" srcOrd="2" destOrd="0" parTransId="{658BD80C-BE9A-4841-95B5-067B43C2DAFB}" sibTransId="{50795CF9-B63D-4A3A-AE24-6FEBFC2514F0}"/>
    <dgm:cxn modelId="{623EC191-2843-41D9-A6E5-FF942D3C3660}" srcId="{391FC330-E592-49D6-878A-7B19A819C814}" destId="{523BC7A8-6542-4432-BEAE-E3624A0054C3}" srcOrd="0" destOrd="0" parTransId="{6687AA6B-A414-4B45-ABE4-0900AF4EDFE8}" sibTransId="{3E85E521-5588-4E00-8C49-2EB5CF211ACE}"/>
    <dgm:cxn modelId="{712A8CEF-3009-4AE6-AA87-2EBE6D1E2ECE}" type="presOf" srcId="{523BC7A8-6542-4432-BEAE-E3624A0054C3}" destId="{11D19763-DC38-4AF1-A533-F2391D678E00}" srcOrd="0" destOrd="0" presId="urn:microsoft.com/office/officeart/2005/8/layout/vList2"/>
    <dgm:cxn modelId="{E0AFE50A-EB93-413F-9CDC-4275C837E167}" type="presParOf" srcId="{052F2BCA-8881-4B58-9E15-87FBAD53B81B}" destId="{11D19763-DC38-4AF1-A533-F2391D678E00}" srcOrd="0" destOrd="0" presId="urn:microsoft.com/office/officeart/2005/8/layout/vList2"/>
    <dgm:cxn modelId="{ABAA8EEE-9B76-4A42-9DDB-8407B38CFF08}" type="presParOf" srcId="{052F2BCA-8881-4B58-9E15-87FBAD53B81B}" destId="{01ED2287-A4DE-4653-B3A3-D6F5BE59850B}" srcOrd="1" destOrd="0" presId="urn:microsoft.com/office/officeart/2005/8/layout/vList2"/>
    <dgm:cxn modelId="{5D528AE2-237B-48B3-90F1-112313ED890B}" type="presParOf" srcId="{052F2BCA-8881-4B58-9E15-87FBAD53B81B}" destId="{05C1BCAA-FBE8-4C2E-947F-35D3BECBF368}" srcOrd="2" destOrd="0" presId="urn:microsoft.com/office/officeart/2005/8/layout/vList2"/>
    <dgm:cxn modelId="{397E944F-1184-4BDC-8968-8690A30E1D6D}" type="presParOf" srcId="{052F2BCA-8881-4B58-9E15-87FBAD53B81B}" destId="{9092A25F-D001-44DA-A4BD-A601631BD08A}" srcOrd="3" destOrd="0" presId="urn:microsoft.com/office/officeart/2005/8/layout/vList2"/>
    <dgm:cxn modelId="{CE88CC05-4EBD-4CA1-A501-662F9B04712F}" type="presParOf" srcId="{052F2BCA-8881-4B58-9E15-87FBAD53B81B}" destId="{42A5819A-2A2C-400A-9C2F-4DA9A35255F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164C6-51C3-4679-BAD9-F693E5B89B2F}"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E880997A-8B49-484C-B870-42055BA10A21}">
      <dgm:prSet/>
      <dgm:spPr/>
      <dgm:t>
        <a:bodyPr/>
        <a:lstStyle/>
        <a:p>
          <a:r>
            <a:rPr lang="en-US"/>
            <a:t>1. Phonology </a:t>
          </a:r>
        </a:p>
      </dgm:t>
    </dgm:pt>
    <dgm:pt modelId="{098B14A4-A372-492E-BF10-D8CECC9C6544}" type="parTrans" cxnId="{50A2822B-3D66-45E2-B86F-0A25B88989A0}">
      <dgm:prSet/>
      <dgm:spPr/>
      <dgm:t>
        <a:bodyPr/>
        <a:lstStyle/>
        <a:p>
          <a:endParaRPr lang="en-US"/>
        </a:p>
      </dgm:t>
    </dgm:pt>
    <dgm:pt modelId="{64FF4D58-047F-490D-B36F-E1617DADB93A}" type="sibTrans" cxnId="{50A2822B-3D66-45E2-B86F-0A25B88989A0}">
      <dgm:prSet/>
      <dgm:spPr/>
      <dgm:t>
        <a:bodyPr/>
        <a:lstStyle/>
        <a:p>
          <a:endParaRPr lang="en-US"/>
        </a:p>
      </dgm:t>
    </dgm:pt>
    <dgm:pt modelId="{93F0178D-0D24-4083-9E49-1D31062A222C}">
      <dgm:prSet/>
      <dgm:spPr/>
      <dgm:t>
        <a:bodyPr/>
        <a:lstStyle/>
        <a:p>
          <a:r>
            <a:rPr lang="en-US"/>
            <a:t>2. morphology</a:t>
          </a:r>
        </a:p>
      </dgm:t>
    </dgm:pt>
    <dgm:pt modelId="{36CA133B-9740-48CD-8A9B-C4821C7A7FAE}" type="parTrans" cxnId="{8E205D2C-6AAB-4A54-A235-BA207C6C05D8}">
      <dgm:prSet/>
      <dgm:spPr/>
      <dgm:t>
        <a:bodyPr/>
        <a:lstStyle/>
        <a:p>
          <a:endParaRPr lang="en-US"/>
        </a:p>
      </dgm:t>
    </dgm:pt>
    <dgm:pt modelId="{2A362454-E90B-48E2-8977-F2DC33286C38}" type="sibTrans" cxnId="{8E205D2C-6AAB-4A54-A235-BA207C6C05D8}">
      <dgm:prSet/>
      <dgm:spPr/>
      <dgm:t>
        <a:bodyPr/>
        <a:lstStyle/>
        <a:p>
          <a:endParaRPr lang="en-US"/>
        </a:p>
      </dgm:t>
    </dgm:pt>
    <dgm:pt modelId="{E7A6CA7B-DE67-4453-BCD0-B914C132DDE2}">
      <dgm:prSet/>
      <dgm:spPr/>
      <dgm:t>
        <a:bodyPr/>
        <a:lstStyle/>
        <a:p>
          <a:r>
            <a:rPr lang="en-US"/>
            <a:t>3. syntax</a:t>
          </a:r>
        </a:p>
      </dgm:t>
    </dgm:pt>
    <dgm:pt modelId="{B22BC6EA-BCA4-4096-9BC7-363D592EDF6B}" type="parTrans" cxnId="{5FC64096-46BB-4BF6-AA5A-F1BA19881375}">
      <dgm:prSet/>
      <dgm:spPr/>
      <dgm:t>
        <a:bodyPr/>
        <a:lstStyle/>
        <a:p>
          <a:endParaRPr lang="en-US"/>
        </a:p>
      </dgm:t>
    </dgm:pt>
    <dgm:pt modelId="{75A04C41-DDF1-4E0E-98D1-115FDCAC9F17}" type="sibTrans" cxnId="{5FC64096-46BB-4BF6-AA5A-F1BA19881375}">
      <dgm:prSet/>
      <dgm:spPr/>
      <dgm:t>
        <a:bodyPr/>
        <a:lstStyle/>
        <a:p>
          <a:endParaRPr lang="en-US"/>
        </a:p>
      </dgm:t>
    </dgm:pt>
    <dgm:pt modelId="{3698EEB4-0CBB-4DA3-A8BB-B9DF6A383B6C}">
      <dgm:prSet/>
      <dgm:spPr/>
      <dgm:t>
        <a:bodyPr/>
        <a:lstStyle/>
        <a:p>
          <a:r>
            <a:rPr lang="en-US"/>
            <a:t>4. semantics</a:t>
          </a:r>
        </a:p>
      </dgm:t>
    </dgm:pt>
    <dgm:pt modelId="{F1CE9913-C31D-4BD6-AE22-0516984D4BBA}" type="parTrans" cxnId="{2A6D1714-ED4E-44C0-932C-212B0884005A}">
      <dgm:prSet/>
      <dgm:spPr/>
      <dgm:t>
        <a:bodyPr/>
        <a:lstStyle/>
        <a:p>
          <a:endParaRPr lang="en-US"/>
        </a:p>
      </dgm:t>
    </dgm:pt>
    <dgm:pt modelId="{C0AC1C72-4B24-4586-B4E8-C5B8AD72AEBB}" type="sibTrans" cxnId="{2A6D1714-ED4E-44C0-932C-212B0884005A}">
      <dgm:prSet/>
      <dgm:spPr/>
      <dgm:t>
        <a:bodyPr/>
        <a:lstStyle/>
        <a:p>
          <a:endParaRPr lang="en-US"/>
        </a:p>
      </dgm:t>
    </dgm:pt>
    <dgm:pt modelId="{AC6ABAAF-C54A-414C-9359-71E361130D17}">
      <dgm:prSet/>
      <dgm:spPr/>
      <dgm:t>
        <a:bodyPr/>
        <a:lstStyle/>
        <a:p>
          <a:r>
            <a:rPr lang="en-US"/>
            <a:t>5. pragmatics</a:t>
          </a:r>
        </a:p>
      </dgm:t>
    </dgm:pt>
    <dgm:pt modelId="{8029D286-10E4-4644-8441-CD0585810A67}" type="parTrans" cxnId="{C3AA4AA9-93F5-4D33-807A-0A1B2057361C}">
      <dgm:prSet/>
      <dgm:spPr/>
      <dgm:t>
        <a:bodyPr/>
        <a:lstStyle/>
        <a:p>
          <a:endParaRPr lang="en-US"/>
        </a:p>
      </dgm:t>
    </dgm:pt>
    <dgm:pt modelId="{814259EE-6292-4F7A-B741-145ECC998D36}" type="sibTrans" cxnId="{C3AA4AA9-93F5-4D33-807A-0A1B2057361C}">
      <dgm:prSet/>
      <dgm:spPr/>
      <dgm:t>
        <a:bodyPr/>
        <a:lstStyle/>
        <a:p>
          <a:endParaRPr lang="en-US"/>
        </a:p>
      </dgm:t>
    </dgm:pt>
    <dgm:pt modelId="{E27A4165-7DAE-4DE9-94DD-6BC909DD254E}" type="pres">
      <dgm:prSet presAssocID="{A2C164C6-51C3-4679-BAD9-F693E5B89B2F}" presName="linear" presStyleCnt="0">
        <dgm:presLayoutVars>
          <dgm:animLvl val="lvl"/>
          <dgm:resizeHandles val="exact"/>
        </dgm:presLayoutVars>
      </dgm:prSet>
      <dgm:spPr/>
    </dgm:pt>
    <dgm:pt modelId="{ADFCAF56-F395-45B6-B379-38A4266BCA06}" type="pres">
      <dgm:prSet presAssocID="{E880997A-8B49-484C-B870-42055BA10A21}" presName="parentText" presStyleLbl="node1" presStyleIdx="0" presStyleCnt="5">
        <dgm:presLayoutVars>
          <dgm:chMax val="0"/>
          <dgm:bulletEnabled val="1"/>
        </dgm:presLayoutVars>
      </dgm:prSet>
      <dgm:spPr/>
    </dgm:pt>
    <dgm:pt modelId="{204A871D-6BF3-4757-9DB4-289632932EC5}" type="pres">
      <dgm:prSet presAssocID="{64FF4D58-047F-490D-B36F-E1617DADB93A}" presName="spacer" presStyleCnt="0"/>
      <dgm:spPr/>
    </dgm:pt>
    <dgm:pt modelId="{B3758409-2763-4800-9418-68340406FE96}" type="pres">
      <dgm:prSet presAssocID="{93F0178D-0D24-4083-9E49-1D31062A222C}" presName="parentText" presStyleLbl="node1" presStyleIdx="1" presStyleCnt="5">
        <dgm:presLayoutVars>
          <dgm:chMax val="0"/>
          <dgm:bulletEnabled val="1"/>
        </dgm:presLayoutVars>
      </dgm:prSet>
      <dgm:spPr/>
    </dgm:pt>
    <dgm:pt modelId="{144FA097-0A28-4BD9-9A7E-74991AADCC75}" type="pres">
      <dgm:prSet presAssocID="{2A362454-E90B-48E2-8977-F2DC33286C38}" presName="spacer" presStyleCnt="0"/>
      <dgm:spPr/>
    </dgm:pt>
    <dgm:pt modelId="{388AF059-F7A9-459A-BC1E-8077B9F3E026}" type="pres">
      <dgm:prSet presAssocID="{E7A6CA7B-DE67-4453-BCD0-B914C132DDE2}" presName="parentText" presStyleLbl="node1" presStyleIdx="2" presStyleCnt="5">
        <dgm:presLayoutVars>
          <dgm:chMax val="0"/>
          <dgm:bulletEnabled val="1"/>
        </dgm:presLayoutVars>
      </dgm:prSet>
      <dgm:spPr/>
    </dgm:pt>
    <dgm:pt modelId="{F5A2653A-8E78-483D-9CE8-ED11A6157989}" type="pres">
      <dgm:prSet presAssocID="{75A04C41-DDF1-4E0E-98D1-115FDCAC9F17}" presName="spacer" presStyleCnt="0"/>
      <dgm:spPr/>
    </dgm:pt>
    <dgm:pt modelId="{BB6066EE-C453-47EC-92B3-49B0EEAE1A84}" type="pres">
      <dgm:prSet presAssocID="{3698EEB4-0CBB-4DA3-A8BB-B9DF6A383B6C}" presName="parentText" presStyleLbl="node1" presStyleIdx="3" presStyleCnt="5">
        <dgm:presLayoutVars>
          <dgm:chMax val="0"/>
          <dgm:bulletEnabled val="1"/>
        </dgm:presLayoutVars>
      </dgm:prSet>
      <dgm:spPr/>
    </dgm:pt>
    <dgm:pt modelId="{5CBDD31A-BE27-417C-8238-BE2193ED6015}" type="pres">
      <dgm:prSet presAssocID="{C0AC1C72-4B24-4586-B4E8-C5B8AD72AEBB}" presName="spacer" presStyleCnt="0"/>
      <dgm:spPr/>
    </dgm:pt>
    <dgm:pt modelId="{9C3ACEDD-76BB-469E-B171-605547214A0C}" type="pres">
      <dgm:prSet presAssocID="{AC6ABAAF-C54A-414C-9359-71E361130D17}" presName="parentText" presStyleLbl="node1" presStyleIdx="4" presStyleCnt="5">
        <dgm:presLayoutVars>
          <dgm:chMax val="0"/>
          <dgm:bulletEnabled val="1"/>
        </dgm:presLayoutVars>
      </dgm:prSet>
      <dgm:spPr/>
    </dgm:pt>
  </dgm:ptLst>
  <dgm:cxnLst>
    <dgm:cxn modelId="{2A6D1714-ED4E-44C0-932C-212B0884005A}" srcId="{A2C164C6-51C3-4679-BAD9-F693E5B89B2F}" destId="{3698EEB4-0CBB-4DA3-A8BB-B9DF6A383B6C}" srcOrd="3" destOrd="0" parTransId="{F1CE9913-C31D-4BD6-AE22-0516984D4BBA}" sibTransId="{C0AC1C72-4B24-4586-B4E8-C5B8AD72AEBB}"/>
    <dgm:cxn modelId="{50A2822B-3D66-45E2-B86F-0A25B88989A0}" srcId="{A2C164C6-51C3-4679-BAD9-F693E5B89B2F}" destId="{E880997A-8B49-484C-B870-42055BA10A21}" srcOrd="0" destOrd="0" parTransId="{098B14A4-A372-492E-BF10-D8CECC9C6544}" sibTransId="{64FF4D58-047F-490D-B36F-E1617DADB93A}"/>
    <dgm:cxn modelId="{8E205D2C-6AAB-4A54-A235-BA207C6C05D8}" srcId="{A2C164C6-51C3-4679-BAD9-F693E5B89B2F}" destId="{93F0178D-0D24-4083-9E49-1D31062A222C}" srcOrd="1" destOrd="0" parTransId="{36CA133B-9740-48CD-8A9B-C4821C7A7FAE}" sibTransId="{2A362454-E90B-48E2-8977-F2DC33286C38}"/>
    <dgm:cxn modelId="{5DDA8530-49CD-47FA-BE20-CAF5B284E165}" type="presOf" srcId="{E7A6CA7B-DE67-4453-BCD0-B914C132DDE2}" destId="{388AF059-F7A9-459A-BC1E-8077B9F3E026}" srcOrd="0" destOrd="0" presId="urn:microsoft.com/office/officeart/2005/8/layout/vList2"/>
    <dgm:cxn modelId="{8659FE46-8DEA-4D5A-8BCA-CF8622341EB7}" type="presOf" srcId="{AC6ABAAF-C54A-414C-9359-71E361130D17}" destId="{9C3ACEDD-76BB-469E-B171-605547214A0C}" srcOrd="0" destOrd="0" presId="urn:microsoft.com/office/officeart/2005/8/layout/vList2"/>
    <dgm:cxn modelId="{75F0876E-D450-4A06-AB63-A973B23F5A22}" type="presOf" srcId="{3698EEB4-0CBB-4DA3-A8BB-B9DF6A383B6C}" destId="{BB6066EE-C453-47EC-92B3-49B0EEAE1A84}" srcOrd="0" destOrd="0" presId="urn:microsoft.com/office/officeart/2005/8/layout/vList2"/>
    <dgm:cxn modelId="{5FC64096-46BB-4BF6-AA5A-F1BA19881375}" srcId="{A2C164C6-51C3-4679-BAD9-F693E5B89B2F}" destId="{E7A6CA7B-DE67-4453-BCD0-B914C132DDE2}" srcOrd="2" destOrd="0" parTransId="{B22BC6EA-BCA4-4096-9BC7-363D592EDF6B}" sibTransId="{75A04C41-DDF1-4E0E-98D1-115FDCAC9F17}"/>
    <dgm:cxn modelId="{15902B98-73D9-4128-BB4F-1E84E22B2D6F}" type="presOf" srcId="{93F0178D-0D24-4083-9E49-1D31062A222C}" destId="{B3758409-2763-4800-9418-68340406FE96}" srcOrd="0" destOrd="0" presId="urn:microsoft.com/office/officeart/2005/8/layout/vList2"/>
    <dgm:cxn modelId="{EA70309D-145A-450D-915C-E1D58AA26373}" type="presOf" srcId="{E880997A-8B49-484C-B870-42055BA10A21}" destId="{ADFCAF56-F395-45B6-B379-38A4266BCA06}" srcOrd="0" destOrd="0" presId="urn:microsoft.com/office/officeart/2005/8/layout/vList2"/>
    <dgm:cxn modelId="{C3AA4AA9-93F5-4D33-807A-0A1B2057361C}" srcId="{A2C164C6-51C3-4679-BAD9-F693E5B89B2F}" destId="{AC6ABAAF-C54A-414C-9359-71E361130D17}" srcOrd="4" destOrd="0" parTransId="{8029D286-10E4-4644-8441-CD0585810A67}" sibTransId="{814259EE-6292-4F7A-B741-145ECC998D36}"/>
    <dgm:cxn modelId="{6EF0B6B0-5502-4697-9114-38AF40B916EC}" type="presOf" srcId="{A2C164C6-51C3-4679-BAD9-F693E5B89B2F}" destId="{E27A4165-7DAE-4DE9-94DD-6BC909DD254E}" srcOrd="0" destOrd="0" presId="urn:microsoft.com/office/officeart/2005/8/layout/vList2"/>
    <dgm:cxn modelId="{65312F43-BC79-499B-9B92-68497D86BE3D}" type="presParOf" srcId="{E27A4165-7DAE-4DE9-94DD-6BC909DD254E}" destId="{ADFCAF56-F395-45B6-B379-38A4266BCA06}" srcOrd="0" destOrd="0" presId="urn:microsoft.com/office/officeart/2005/8/layout/vList2"/>
    <dgm:cxn modelId="{8376CEA7-4D13-486E-922F-8A12D36BB75B}" type="presParOf" srcId="{E27A4165-7DAE-4DE9-94DD-6BC909DD254E}" destId="{204A871D-6BF3-4757-9DB4-289632932EC5}" srcOrd="1" destOrd="0" presId="urn:microsoft.com/office/officeart/2005/8/layout/vList2"/>
    <dgm:cxn modelId="{F99DE11E-8646-4E70-8CE7-6BEEC3682523}" type="presParOf" srcId="{E27A4165-7DAE-4DE9-94DD-6BC909DD254E}" destId="{B3758409-2763-4800-9418-68340406FE96}" srcOrd="2" destOrd="0" presId="urn:microsoft.com/office/officeart/2005/8/layout/vList2"/>
    <dgm:cxn modelId="{EE501742-F269-444C-8CA0-3127D649DE74}" type="presParOf" srcId="{E27A4165-7DAE-4DE9-94DD-6BC909DD254E}" destId="{144FA097-0A28-4BD9-9A7E-74991AADCC75}" srcOrd="3" destOrd="0" presId="urn:microsoft.com/office/officeart/2005/8/layout/vList2"/>
    <dgm:cxn modelId="{83A938D7-9071-45C3-8F8B-69F1856338EA}" type="presParOf" srcId="{E27A4165-7DAE-4DE9-94DD-6BC909DD254E}" destId="{388AF059-F7A9-459A-BC1E-8077B9F3E026}" srcOrd="4" destOrd="0" presId="urn:microsoft.com/office/officeart/2005/8/layout/vList2"/>
    <dgm:cxn modelId="{ECE3695D-D5AC-4168-93F3-9F8CBDC2284A}" type="presParOf" srcId="{E27A4165-7DAE-4DE9-94DD-6BC909DD254E}" destId="{F5A2653A-8E78-483D-9CE8-ED11A6157989}" srcOrd="5" destOrd="0" presId="urn:microsoft.com/office/officeart/2005/8/layout/vList2"/>
    <dgm:cxn modelId="{4D1F07AA-F9AA-4FF9-BBC8-C6550DB5B02A}" type="presParOf" srcId="{E27A4165-7DAE-4DE9-94DD-6BC909DD254E}" destId="{BB6066EE-C453-47EC-92B3-49B0EEAE1A84}" srcOrd="6" destOrd="0" presId="urn:microsoft.com/office/officeart/2005/8/layout/vList2"/>
    <dgm:cxn modelId="{E68E1257-E20B-432F-9007-36750CE5C05A}" type="presParOf" srcId="{E27A4165-7DAE-4DE9-94DD-6BC909DD254E}" destId="{5CBDD31A-BE27-417C-8238-BE2193ED6015}" srcOrd="7" destOrd="0" presId="urn:microsoft.com/office/officeart/2005/8/layout/vList2"/>
    <dgm:cxn modelId="{CA121CC8-BA44-49B4-8561-5D432AE88FF2}" type="presParOf" srcId="{E27A4165-7DAE-4DE9-94DD-6BC909DD254E}" destId="{9C3ACEDD-76BB-469E-B171-605547214A0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76F8-C0A0-4BEF-B5CB-8884377334A4}">
      <dsp:nvSpPr>
        <dsp:cNvPr id="0" name=""/>
        <dsp:cNvSpPr/>
      </dsp:nvSpPr>
      <dsp:spPr>
        <a:xfrm>
          <a:off x="0" y="7688"/>
          <a:ext cx="6596063" cy="15596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1. Symbolic communication </a:t>
          </a:r>
          <a:endParaRPr lang="en-US" sz="4300" kern="1200"/>
        </a:p>
      </dsp:txBody>
      <dsp:txXfrm>
        <a:off x="76134" y="83822"/>
        <a:ext cx="6443795" cy="1407342"/>
      </dsp:txXfrm>
    </dsp:sp>
    <dsp:sp modelId="{E2E77435-6EDB-4B48-BA5C-1461427DBC33}">
      <dsp:nvSpPr>
        <dsp:cNvPr id="0" name=""/>
        <dsp:cNvSpPr/>
      </dsp:nvSpPr>
      <dsp:spPr>
        <a:xfrm>
          <a:off x="0" y="1691138"/>
          <a:ext cx="6596063" cy="155961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2. Preintentional communication</a:t>
          </a:r>
          <a:endParaRPr lang="en-US" sz="4300" kern="1200"/>
        </a:p>
      </dsp:txBody>
      <dsp:txXfrm>
        <a:off x="76134" y="1767272"/>
        <a:ext cx="6443795" cy="1407342"/>
      </dsp:txXfrm>
    </dsp:sp>
    <dsp:sp modelId="{36944C91-63FA-4F17-998D-EEE4BEB068AA}">
      <dsp:nvSpPr>
        <dsp:cNvPr id="0" name=""/>
        <dsp:cNvSpPr/>
      </dsp:nvSpPr>
      <dsp:spPr>
        <a:xfrm>
          <a:off x="0" y="3374589"/>
          <a:ext cx="6596063" cy="155961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3. Intentional communication</a:t>
          </a:r>
          <a:endParaRPr lang="en-US" sz="4300" kern="1200"/>
        </a:p>
      </dsp:txBody>
      <dsp:txXfrm>
        <a:off x="76134" y="3450723"/>
        <a:ext cx="6443795" cy="1407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19763-DC38-4AF1-A533-F2391D678E00}">
      <dsp:nvSpPr>
        <dsp:cNvPr id="0" name=""/>
        <dsp:cNvSpPr/>
      </dsp:nvSpPr>
      <dsp:spPr>
        <a:xfrm>
          <a:off x="0" y="96496"/>
          <a:ext cx="7495673" cy="209729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Form </a:t>
          </a:r>
          <a:r>
            <a:rPr lang="en-US" sz="2300" kern="1200" dirty="0"/>
            <a:t>involves sentence structure, clause and phrase usage, parts of speech, verb and noun structures, word prefixes and suffixes, and the organization of sounds into words.</a:t>
          </a:r>
        </a:p>
      </dsp:txBody>
      <dsp:txXfrm>
        <a:off x="102382" y="198878"/>
        <a:ext cx="7290909" cy="1892534"/>
      </dsp:txXfrm>
    </dsp:sp>
    <dsp:sp modelId="{05C1BCAA-FBE8-4C2E-947F-35D3BECBF368}">
      <dsp:nvSpPr>
        <dsp:cNvPr id="0" name=""/>
        <dsp:cNvSpPr/>
      </dsp:nvSpPr>
      <dsp:spPr>
        <a:xfrm>
          <a:off x="0" y="2260034"/>
          <a:ext cx="7495673" cy="2097298"/>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Content </a:t>
          </a:r>
          <a:r>
            <a:rPr lang="en-US" sz="2300" kern="1200" dirty="0"/>
            <a:t>refers to the meaning of language ;the words used and the meaning behind them. We humans convey content through our vocabulary system, or lexicon, as we select and organize words to express our ideas or to understand what other individuals are saying. Content of language can be </a:t>
          </a:r>
          <a:r>
            <a:rPr lang="en-US" sz="2300" b="1" kern="1200" dirty="0"/>
            <a:t>contextualized/decontextualized</a:t>
          </a:r>
          <a:r>
            <a:rPr lang="en-US" sz="2300" kern="1200" dirty="0"/>
            <a:t>.</a:t>
          </a:r>
        </a:p>
      </dsp:txBody>
      <dsp:txXfrm>
        <a:off x="102382" y="2362416"/>
        <a:ext cx="7290909" cy="1892534"/>
      </dsp:txXfrm>
    </dsp:sp>
    <dsp:sp modelId="{42A5819A-2A2C-400A-9C2F-4DA9A35255F2}">
      <dsp:nvSpPr>
        <dsp:cNvPr id="0" name=""/>
        <dsp:cNvSpPr/>
      </dsp:nvSpPr>
      <dsp:spPr>
        <a:xfrm>
          <a:off x="0" y="4423573"/>
          <a:ext cx="7495673" cy="209729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Use</a:t>
          </a:r>
          <a:r>
            <a:rPr lang="en-US" sz="2300" kern="1200" dirty="0"/>
            <a:t> is a domain focused on individual utterances to consider their intent. One possible scheme is Halliday’s seven communication intentions (see table 1.1). </a:t>
          </a:r>
        </a:p>
      </dsp:txBody>
      <dsp:txXfrm>
        <a:off x="102382" y="4525955"/>
        <a:ext cx="7290909" cy="1892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CAF56-F395-45B6-B379-38A4266BCA06}">
      <dsp:nvSpPr>
        <dsp:cNvPr id="0" name=""/>
        <dsp:cNvSpPr/>
      </dsp:nvSpPr>
      <dsp:spPr>
        <a:xfrm>
          <a:off x="0" y="21841"/>
          <a:ext cx="6596063" cy="8897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1. Phonology </a:t>
          </a:r>
        </a:p>
      </dsp:txBody>
      <dsp:txXfrm>
        <a:off x="43436" y="65277"/>
        <a:ext cx="6509191" cy="802913"/>
      </dsp:txXfrm>
    </dsp:sp>
    <dsp:sp modelId="{B3758409-2763-4800-9418-68340406FE96}">
      <dsp:nvSpPr>
        <dsp:cNvPr id="0" name=""/>
        <dsp:cNvSpPr/>
      </dsp:nvSpPr>
      <dsp:spPr>
        <a:xfrm>
          <a:off x="0" y="1023946"/>
          <a:ext cx="6596063" cy="889785"/>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2. morphology</a:t>
          </a:r>
        </a:p>
      </dsp:txBody>
      <dsp:txXfrm>
        <a:off x="43436" y="1067382"/>
        <a:ext cx="6509191" cy="802913"/>
      </dsp:txXfrm>
    </dsp:sp>
    <dsp:sp modelId="{388AF059-F7A9-459A-BC1E-8077B9F3E026}">
      <dsp:nvSpPr>
        <dsp:cNvPr id="0" name=""/>
        <dsp:cNvSpPr/>
      </dsp:nvSpPr>
      <dsp:spPr>
        <a:xfrm>
          <a:off x="0" y="2026051"/>
          <a:ext cx="6596063" cy="889785"/>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3. syntax</a:t>
          </a:r>
        </a:p>
      </dsp:txBody>
      <dsp:txXfrm>
        <a:off x="43436" y="2069487"/>
        <a:ext cx="6509191" cy="802913"/>
      </dsp:txXfrm>
    </dsp:sp>
    <dsp:sp modelId="{BB6066EE-C453-47EC-92B3-49B0EEAE1A84}">
      <dsp:nvSpPr>
        <dsp:cNvPr id="0" name=""/>
        <dsp:cNvSpPr/>
      </dsp:nvSpPr>
      <dsp:spPr>
        <a:xfrm>
          <a:off x="0" y="3028156"/>
          <a:ext cx="6596063" cy="889785"/>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4. semantics</a:t>
          </a:r>
        </a:p>
      </dsp:txBody>
      <dsp:txXfrm>
        <a:off x="43436" y="3071592"/>
        <a:ext cx="6509191" cy="802913"/>
      </dsp:txXfrm>
    </dsp:sp>
    <dsp:sp modelId="{9C3ACEDD-76BB-469E-B171-605547214A0C}">
      <dsp:nvSpPr>
        <dsp:cNvPr id="0" name=""/>
        <dsp:cNvSpPr/>
      </dsp:nvSpPr>
      <dsp:spPr>
        <a:xfrm>
          <a:off x="0" y="4030261"/>
          <a:ext cx="6596063" cy="88978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5. pragmatics</a:t>
          </a:r>
        </a:p>
      </dsp:txBody>
      <dsp:txXfrm>
        <a:off x="43436" y="4073697"/>
        <a:ext cx="6509191" cy="8029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3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019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2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436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3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139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755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43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058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332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10/22/2021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7851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Language development</a:t>
            </a:r>
          </a:p>
        </p:txBody>
      </p:sp>
      <p:sp>
        <p:nvSpPr>
          <p:cNvPr id="3" name="Subtitle 2"/>
          <p:cNvSpPr>
            <a:spLocks noGrp="1"/>
          </p:cNvSpPr>
          <p:nvPr>
            <p:ph type="subTitle" idx="1"/>
          </p:nvPr>
        </p:nvSpPr>
        <p:spPr/>
        <p:txBody>
          <a:bodyPr/>
          <a:lstStyle/>
          <a:p>
            <a:r>
              <a:rPr lang="en-US" dirty="0"/>
              <a:t>An Introduction </a:t>
            </a:r>
          </a:p>
        </p:txBody>
      </p:sp>
    </p:spTree>
    <p:extLst>
      <p:ext uri="{BB962C8B-B14F-4D97-AF65-F5344CB8AC3E}">
        <p14:creationId xmlns:p14="http://schemas.microsoft.com/office/powerpoint/2010/main" val="395350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as a module of Human cognition</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-language is a cognitive tool that helps humans to develop the “picture of the world that we use for thinking” (</a:t>
            </a:r>
            <a:r>
              <a:rPr lang="en-US" dirty="0" err="1"/>
              <a:t>Bickerton</a:t>
            </a:r>
            <a:r>
              <a:rPr lang="en-US" dirty="0"/>
              <a:t>, 1995).</a:t>
            </a:r>
          </a:p>
          <a:p>
            <a:pPr marL="0" indent="0">
              <a:buNone/>
            </a:pPr>
            <a:r>
              <a:rPr lang="en-US" dirty="0"/>
              <a:t> -language is a representational tool people use for thinking and this tool permits people to communicate their thoughts to other individuals.</a:t>
            </a:r>
          </a:p>
          <a:p>
            <a:pPr>
              <a:buFontTx/>
              <a:buChar char="-"/>
            </a:pPr>
            <a:r>
              <a:rPr lang="en-US" dirty="0"/>
              <a:t>Language is suggested to have initially  as a cultural and social evolution, rather than a biological evolution. That is, our need and interest to communicate with others gave rise to the complexity of language over time (</a:t>
            </a:r>
            <a:r>
              <a:rPr lang="en-US" dirty="0" err="1"/>
              <a:t>christiansen</a:t>
            </a:r>
            <a:r>
              <a:rPr lang="en-US" dirty="0"/>
              <a:t> &amp; Kirby, 2003).</a:t>
            </a:r>
          </a:p>
          <a:p>
            <a:pPr>
              <a:buFontTx/>
              <a:buChar char="-"/>
            </a:pPr>
            <a:endParaRPr lang="en-US" dirty="0"/>
          </a:p>
        </p:txBody>
      </p:sp>
    </p:spTree>
    <p:extLst>
      <p:ext uri="{BB962C8B-B14F-4D97-AF65-F5344CB8AC3E}">
        <p14:creationId xmlns:p14="http://schemas.microsoft.com/office/powerpoint/2010/main" val="284821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as an inner representational tool</a:t>
            </a:r>
          </a:p>
        </p:txBody>
      </p:sp>
      <p:sp>
        <p:nvSpPr>
          <p:cNvPr id="3" name="Content Placeholder 2"/>
          <p:cNvSpPr>
            <a:spLocks noGrp="1"/>
          </p:cNvSpPr>
          <p:nvPr>
            <p:ph idx="1"/>
          </p:nvPr>
        </p:nvSpPr>
        <p:spPr/>
        <p:txBody>
          <a:bodyPr/>
          <a:lstStyle/>
          <a:p>
            <a:r>
              <a:rPr lang="en-US" dirty="0"/>
              <a:t>- The human brain uses language as a representational tool to store information and to carry out many cognitive processes such as reasoning, hypothesizing, memorizing, planning, and problem solving.</a:t>
            </a:r>
          </a:p>
          <a:p>
            <a:r>
              <a:rPr lang="en-US" dirty="0"/>
              <a:t>- It is important to acknowledge the role of language in mathematical and scientific reasoning tasks.  Let’s consider the following example : </a:t>
            </a:r>
          </a:p>
          <a:p>
            <a:endParaRPr lang="en-US" dirty="0"/>
          </a:p>
          <a:p>
            <a:endParaRPr lang="en-US" dirty="0"/>
          </a:p>
        </p:txBody>
      </p:sp>
    </p:spTree>
    <p:extLst>
      <p:ext uri="{BB962C8B-B14F-4D97-AF65-F5344CB8AC3E}">
        <p14:creationId xmlns:p14="http://schemas.microsoft.com/office/powerpoint/2010/main" val="104781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language for thinking</a:t>
            </a:r>
          </a:p>
        </p:txBody>
      </p:sp>
      <p:sp>
        <p:nvSpPr>
          <p:cNvPr id="3" name="Content Placeholder 2"/>
          <p:cNvSpPr>
            <a:spLocks noGrp="1"/>
          </p:cNvSpPr>
          <p:nvPr>
            <p:ph idx="1"/>
          </p:nvPr>
        </p:nvSpPr>
        <p:spPr>
          <a:xfrm>
            <a:off x="1024128" y="1928191"/>
            <a:ext cx="9720073" cy="4023360"/>
          </a:xfrm>
        </p:spPr>
        <p:txBody>
          <a:bodyPr/>
          <a:lstStyle/>
          <a:p>
            <a:endParaRPr lang="en-US" dirty="0"/>
          </a:p>
          <a:p>
            <a:r>
              <a:rPr lang="en-US" sz="2800" dirty="0">
                <a:solidFill>
                  <a:schemeClr val="accent1"/>
                </a:solidFill>
              </a:rPr>
              <a:t>“</a:t>
            </a:r>
            <a:r>
              <a:rPr lang="en-US" sz="2800" b="1" dirty="0">
                <a:solidFill>
                  <a:schemeClr val="accent1"/>
                </a:solidFill>
              </a:rPr>
              <a:t>the average cost of a smart phone in the united states in 2015 is about $250. assuming the prices of consumer goods decline about 3% per year, how much, on average, would a smart phone cost in 2020?”</a:t>
            </a:r>
          </a:p>
          <a:p>
            <a:endParaRPr lang="en-US" sz="2800" b="1" dirty="0">
              <a:solidFill>
                <a:schemeClr val="accent1"/>
              </a:solidFill>
            </a:endParaRPr>
          </a:p>
          <a:p>
            <a:r>
              <a:rPr lang="en-US" sz="2800" b="1" dirty="0">
                <a:solidFill>
                  <a:schemeClr val="accent1"/>
                </a:solidFill>
              </a:rPr>
              <a:t>“my trust in you has been shattered forever by your unfaithfulness”</a:t>
            </a:r>
          </a:p>
          <a:p>
            <a:endParaRPr lang="en-US" sz="2800" b="1" dirty="0">
              <a:solidFill>
                <a:schemeClr val="accent1"/>
              </a:solidFill>
            </a:endParaRPr>
          </a:p>
          <a:p>
            <a:endParaRPr lang="en-US" dirty="0"/>
          </a:p>
        </p:txBody>
      </p:sp>
    </p:spTree>
    <p:extLst>
      <p:ext uri="{BB962C8B-B14F-4D97-AF65-F5344CB8AC3E}">
        <p14:creationId xmlns:p14="http://schemas.microsoft.com/office/powerpoint/2010/main" val="140979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modularity 1 </a:t>
            </a:r>
          </a:p>
        </p:txBody>
      </p:sp>
      <p:sp>
        <p:nvSpPr>
          <p:cNvPr id="3" name="Content Placeholder 2"/>
          <p:cNvSpPr>
            <a:spLocks noGrp="1"/>
          </p:cNvSpPr>
          <p:nvPr>
            <p:ph idx="1"/>
          </p:nvPr>
        </p:nvSpPr>
        <p:spPr/>
        <p:txBody>
          <a:bodyPr>
            <a:normAutofit/>
          </a:bodyPr>
          <a:lstStyle/>
          <a:p>
            <a:pPr>
              <a:buFontTx/>
              <a:buChar char="-"/>
            </a:pPr>
            <a:r>
              <a:rPr lang="en-US" b="1" dirty="0">
                <a:solidFill>
                  <a:schemeClr val="accent1"/>
                </a:solidFill>
              </a:rPr>
              <a:t>Modularity </a:t>
            </a:r>
            <a:r>
              <a:rPr lang="en-US" dirty="0"/>
              <a:t>is a cognitive science theory about how the human mind is organized within the structures of the brain (</a:t>
            </a:r>
            <a:r>
              <a:rPr lang="en-US" dirty="0" err="1"/>
              <a:t>Braisby</a:t>
            </a:r>
            <a:r>
              <a:rPr lang="en-US" dirty="0"/>
              <a:t> &amp; </a:t>
            </a:r>
            <a:r>
              <a:rPr lang="en-US" dirty="0" err="1"/>
              <a:t>gellatly</a:t>
            </a:r>
            <a:r>
              <a:rPr lang="en-US" dirty="0"/>
              <a:t>, 2012). </a:t>
            </a:r>
          </a:p>
          <a:p>
            <a:pPr marL="0" indent="0" algn="ctr">
              <a:buNone/>
            </a:pPr>
            <a:r>
              <a:rPr lang="en-US" dirty="0"/>
              <a:t> </a:t>
            </a:r>
            <a:r>
              <a:rPr lang="en-US" b="1" dirty="0"/>
              <a:t>Domain specific vs domain general debate: </a:t>
            </a:r>
          </a:p>
          <a:p>
            <a:pPr>
              <a:buFontTx/>
              <a:buChar char="-"/>
            </a:pPr>
            <a:r>
              <a:rPr lang="en-US" dirty="0"/>
              <a:t> </a:t>
            </a:r>
            <a:r>
              <a:rPr lang="en-US" b="1" dirty="0">
                <a:solidFill>
                  <a:schemeClr val="accent1"/>
                </a:solidFill>
              </a:rPr>
              <a:t>Domain specific </a:t>
            </a:r>
            <a:r>
              <a:rPr lang="en-US" dirty="0"/>
              <a:t>: the human brain contain a set of highly specific modules-regions of the brain developed to process specific types of information such as depth perception within the visual system, or processing of acoustic input.</a:t>
            </a:r>
          </a:p>
          <a:p>
            <a:pPr>
              <a:buFontTx/>
              <a:buChar char="-"/>
            </a:pPr>
            <a:r>
              <a:rPr lang="en-US" b="1" dirty="0">
                <a:solidFill>
                  <a:schemeClr val="accent1"/>
                </a:solidFill>
              </a:rPr>
              <a:t>Domain general </a:t>
            </a:r>
            <a:r>
              <a:rPr lang="en-US" dirty="0"/>
              <a:t>: is the human brain itself a generalized module in which all parts work together to carry out very general tasks like memory and reasoning, as well as domain-specific modules that execute very specific types of task</a:t>
            </a:r>
          </a:p>
        </p:txBody>
      </p:sp>
    </p:spTree>
    <p:extLst>
      <p:ext uri="{BB962C8B-B14F-4D97-AF65-F5344CB8AC3E}">
        <p14:creationId xmlns:p14="http://schemas.microsoft.com/office/powerpoint/2010/main" val="157567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modularity  2</a:t>
            </a:r>
          </a:p>
        </p:txBody>
      </p:sp>
      <p:sp>
        <p:nvSpPr>
          <p:cNvPr id="3" name="Content Placeholder 2"/>
          <p:cNvSpPr>
            <a:spLocks noGrp="1"/>
          </p:cNvSpPr>
          <p:nvPr>
            <p:ph idx="1"/>
          </p:nvPr>
        </p:nvSpPr>
        <p:spPr/>
        <p:txBody>
          <a:bodyPr>
            <a:normAutofit/>
          </a:bodyPr>
          <a:lstStyle/>
          <a:p>
            <a:pPr>
              <a:buFontTx/>
              <a:buChar char="-"/>
            </a:pPr>
            <a:r>
              <a:rPr lang="en-US" dirty="0"/>
              <a:t> some language theorists argue that the human brain contains a large number of language-specific modules, tightly clustered and highly interconnected, each of which processes specific types of linguistic information.</a:t>
            </a:r>
          </a:p>
          <a:p>
            <a:pPr>
              <a:buFontTx/>
              <a:buChar char="-"/>
            </a:pPr>
            <a:r>
              <a:rPr lang="en-US" dirty="0"/>
              <a:t> researchers have long known that specific regions of the brain are associated with specific language abilities. </a:t>
            </a:r>
          </a:p>
        </p:txBody>
      </p:sp>
    </p:spTree>
    <p:extLst>
      <p:ext uri="{BB962C8B-B14F-4D97-AF65-F5344CB8AC3E}">
        <p14:creationId xmlns:p14="http://schemas.microsoft.com/office/powerpoint/2010/main" val="74840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language modularity </a:t>
            </a:r>
          </a:p>
        </p:txBody>
      </p:sp>
      <p:sp>
        <p:nvSpPr>
          <p:cNvPr id="3" name="Content Placeholder 2"/>
          <p:cNvSpPr>
            <a:spLocks noGrp="1"/>
          </p:cNvSpPr>
          <p:nvPr>
            <p:ph idx="1"/>
          </p:nvPr>
        </p:nvSpPr>
        <p:spPr>
          <a:xfrm>
            <a:off x="1024128" y="2084832"/>
            <a:ext cx="9720073" cy="4572000"/>
          </a:xfrm>
        </p:spPr>
        <p:txBody>
          <a:bodyPr>
            <a:normAutofit/>
          </a:bodyPr>
          <a:lstStyle/>
          <a:p>
            <a:r>
              <a:rPr lang="en-US" b="1" dirty="0">
                <a:solidFill>
                  <a:schemeClr val="accent1"/>
                </a:solidFill>
              </a:rPr>
              <a:t>-  Aphasia</a:t>
            </a:r>
            <a:r>
              <a:rPr lang="en-US" dirty="0">
                <a:solidFill>
                  <a:schemeClr val="accent1"/>
                </a:solidFill>
              </a:rPr>
              <a:t>:</a:t>
            </a:r>
            <a:r>
              <a:rPr lang="en-US" dirty="0"/>
              <a:t> people who sustain damage to certain areas of the left frontal lobe, such as during a stroke, often exhibit difficulty with basic grammar. these people may omit grammatical markers and speak with a “telegraphic” quality (e.g., “tommy go store now”). </a:t>
            </a:r>
          </a:p>
          <a:p>
            <a:r>
              <a:rPr lang="en-US" b="1" dirty="0">
                <a:solidFill>
                  <a:schemeClr val="accent1"/>
                </a:solidFill>
              </a:rPr>
              <a:t>- Specific Language Impairment(SLI): </a:t>
            </a:r>
            <a:r>
              <a:rPr lang="en-US" dirty="0"/>
              <a:t>Children with SLI have normal hearing, cognition and neurological profiles. However, they exhibit problems in very pre-</a:t>
            </a:r>
            <a:r>
              <a:rPr lang="en-US" dirty="0" err="1"/>
              <a:t>cise</a:t>
            </a:r>
            <a:r>
              <a:rPr lang="en-US" dirty="0"/>
              <a:t> aspects of grammar, such as marking verb tense. </a:t>
            </a:r>
          </a:p>
          <a:p>
            <a:r>
              <a:rPr lang="en-US" dirty="0"/>
              <a:t> E.g.:      Present tense “</a:t>
            </a:r>
            <a:r>
              <a:rPr lang="en-US" b="1" dirty="0">
                <a:solidFill>
                  <a:schemeClr val="accent1"/>
                </a:solidFill>
              </a:rPr>
              <a:t>Walk</a:t>
            </a:r>
            <a:r>
              <a:rPr lang="en-US" dirty="0"/>
              <a:t>” ---&gt; Past tense “ </a:t>
            </a:r>
            <a:r>
              <a:rPr lang="en-US" b="1" dirty="0">
                <a:solidFill>
                  <a:schemeClr val="accent1"/>
                </a:solidFill>
              </a:rPr>
              <a:t>Walk</a:t>
            </a:r>
            <a:r>
              <a:rPr lang="en-US" dirty="0"/>
              <a:t>-</a:t>
            </a:r>
            <a:r>
              <a:rPr lang="en-US" dirty="0" err="1"/>
              <a:t>ed</a:t>
            </a:r>
            <a:r>
              <a:rPr lang="en-US" dirty="0"/>
              <a:t>”</a:t>
            </a:r>
          </a:p>
          <a:p>
            <a:r>
              <a:rPr lang="en-US" dirty="0"/>
              <a:t>- Verb marking impairment in children with SLI suggests that, perhaps, there is a particular module of the brain that processes verb structures and that this is the site of disturbance in cases of SLI.</a:t>
            </a:r>
            <a:endParaRPr lang="en-US" b="1" dirty="0">
              <a:solidFill>
                <a:schemeClr val="accent1"/>
              </a:solidFill>
            </a:endParaRPr>
          </a:p>
          <a:p>
            <a:endParaRPr lang="en-US" dirty="0"/>
          </a:p>
          <a:p>
            <a:endParaRPr lang="en-US" dirty="0"/>
          </a:p>
        </p:txBody>
      </p:sp>
    </p:spTree>
    <p:extLst>
      <p:ext uri="{BB962C8B-B14F-4D97-AF65-F5344CB8AC3E}">
        <p14:creationId xmlns:p14="http://schemas.microsoft.com/office/powerpoint/2010/main" val="385150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Critics of language modularity </a:t>
            </a:r>
          </a:p>
        </p:txBody>
      </p:sp>
      <p:sp>
        <p:nvSpPr>
          <p:cNvPr id="3" name="Content Placeholder 2"/>
          <p:cNvSpPr>
            <a:spLocks noGrp="1"/>
          </p:cNvSpPr>
          <p:nvPr>
            <p:ph idx="1"/>
          </p:nvPr>
        </p:nvSpPr>
        <p:spPr/>
        <p:txBody>
          <a:bodyPr/>
          <a:lstStyle/>
          <a:p>
            <a:r>
              <a:rPr lang="en-US" dirty="0"/>
              <a:t>- some theorists  argue that language is processed by a general neural network that operates on all aspects of language and that the hypothesized language modules lack “neurological reality” (</a:t>
            </a:r>
            <a:r>
              <a:rPr lang="en-US" dirty="0" err="1"/>
              <a:t>Bickerton</a:t>
            </a:r>
            <a:r>
              <a:rPr lang="en-US" dirty="0"/>
              <a:t>, 1995, p. 7)</a:t>
            </a:r>
          </a:p>
          <a:p>
            <a:r>
              <a:rPr lang="en-US" dirty="0"/>
              <a:t>- Evidence from research on disordered language due to developmental disability (e.g., cognitive impairment) and brain injury have failed to support the modularity concept. </a:t>
            </a:r>
          </a:p>
          <a:p>
            <a:r>
              <a:rPr lang="en-US" dirty="0"/>
              <a:t>- For instance, When the same module was likely damaged ( E.g., </a:t>
            </a:r>
            <a:r>
              <a:rPr lang="en-US" dirty="0" err="1"/>
              <a:t>Broca’s</a:t>
            </a:r>
            <a:r>
              <a:rPr lang="en-US" dirty="0"/>
              <a:t> area) , the expectation would be little variability in their impairment across affected individuals. </a:t>
            </a:r>
            <a:r>
              <a:rPr lang="en-US" dirty="0" err="1"/>
              <a:t>Bickerton</a:t>
            </a:r>
            <a:r>
              <a:rPr lang="en-US" dirty="0"/>
              <a:t> reviewed studies of persons with damage to a specific area of the brain purportedly linked to grammar problems, noting that these individuals showed diverse patterns of syntactic impairment. </a:t>
            </a:r>
          </a:p>
        </p:txBody>
      </p:sp>
    </p:spTree>
    <p:extLst>
      <p:ext uri="{BB962C8B-B14F-4D97-AF65-F5344CB8AC3E}">
        <p14:creationId xmlns:p14="http://schemas.microsoft.com/office/powerpoint/2010/main" val="428735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Language relate to speech, Hearing, and communication?</a:t>
            </a:r>
          </a:p>
        </p:txBody>
      </p:sp>
      <p:sp>
        <p:nvSpPr>
          <p:cNvPr id="3" name="Content Placeholder 2"/>
          <p:cNvSpPr>
            <a:spLocks noGrp="1"/>
          </p:cNvSpPr>
          <p:nvPr>
            <p:ph idx="1"/>
          </p:nvPr>
        </p:nvSpPr>
        <p:spPr/>
        <p:txBody>
          <a:bodyPr/>
          <a:lstStyle/>
          <a:p>
            <a:r>
              <a:rPr lang="en-US" dirty="0"/>
              <a:t> </a:t>
            </a:r>
            <a:r>
              <a:rPr lang="en-US" b="1" dirty="0">
                <a:solidFill>
                  <a:schemeClr val="accent1"/>
                </a:solidFill>
              </a:rPr>
              <a:t>Speech </a:t>
            </a:r>
            <a:r>
              <a:rPr lang="en-US" dirty="0"/>
              <a:t>describes the neuromuscular process by which humans turn language into a sound signal and transmit it through the air (or another medium such as a telephone line) to a receiver. </a:t>
            </a:r>
          </a:p>
          <a:p>
            <a:r>
              <a:rPr lang="en-US" b="1" dirty="0">
                <a:solidFill>
                  <a:schemeClr val="accent1"/>
                </a:solidFill>
              </a:rPr>
              <a:t>Hearing</a:t>
            </a:r>
            <a:r>
              <a:rPr lang="en-US" dirty="0"/>
              <a:t> is the sensory system that allows speech to enter into and be processed by the human brain. </a:t>
            </a:r>
          </a:p>
          <a:p>
            <a:r>
              <a:rPr lang="en-US" b="1" dirty="0">
                <a:solidFill>
                  <a:schemeClr val="accent1"/>
                </a:solidFill>
              </a:rPr>
              <a:t>Communication</a:t>
            </a:r>
            <a:r>
              <a:rPr lang="en-US" dirty="0"/>
              <a:t> is the process of sharing information among individuals. communication in the form of a spoken conversation between two persons involves language, hearing, and speech.</a:t>
            </a:r>
          </a:p>
          <a:p>
            <a:endParaRPr lang="en-US" dirty="0"/>
          </a:p>
        </p:txBody>
      </p:sp>
    </p:spTree>
    <p:extLst>
      <p:ext uri="{BB962C8B-B14F-4D97-AF65-F5344CB8AC3E}">
        <p14:creationId xmlns:p14="http://schemas.microsoft.com/office/powerpoint/2010/main" val="162077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56616"/>
            <a:ext cx="9720072" cy="1499616"/>
          </a:xfrm>
        </p:spPr>
        <p:txBody>
          <a:bodyPr/>
          <a:lstStyle/>
          <a:p>
            <a:r>
              <a:rPr lang="en-US" dirty="0"/>
              <a:t>Speech 1</a:t>
            </a:r>
          </a:p>
        </p:txBody>
      </p:sp>
      <p:sp>
        <p:nvSpPr>
          <p:cNvPr id="3" name="Content Placeholder 2"/>
          <p:cNvSpPr>
            <a:spLocks noGrp="1"/>
          </p:cNvSpPr>
          <p:nvPr>
            <p:ph idx="1"/>
          </p:nvPr>
        </p:nvSpPr>
        <p:spPr>
          <a:xfrm>
            <a:off x="1024128" y="1636296"/>
            <a:ext cx="9720073" cy="4023360"/>
          </a:xfrm>
        </p:spPr>
        <p:txBody>
          <a:bodyPr/>
          <a:lstStyle/>
          <a:p>
            <a:r>
              <a:rPr lang="en-US" b="1" dirty="0">
                <a:solidFill>
                  <a:schemeClr val="accent1"/>
                </a:solidFill>
              </a:rPr>
              <a:t>Speech </a:t>
            </a:r>
            <a:r>
              <a:rPr lang="en-US" dirty="0"/>
              <a:t>is the voluntary neuromuscular behavior that allows humans to express language and is essential for spoken communication. It involves the precise activation of muscles in four systems: </a:t>
            </a:r>
            <a:r>
              <a:rPr lang="en-US" b="1" dirty="0">
                <a:solidFill>
                  <a:schemeClr val="accent1"/>
                </a:solidFill>
              </a:rPr>
              <a:t>respiration</a:t>
            </a:r>
            <a:r>
              <a:rPr lang="en-US" dirty="0"/>
              <a:t>,</a:t>
            </a:r>
            <a:r>
              <a:rPr lang="en-US" b="1" dirty="0">
                <a:solidFill>
                  <a:schemeClr val="accent1"/>
                </a:solidFill>
              </a:rPr>
              <a:t> phonation</a:t>
            </a:r>
            <a:r>
              <a:rPr lang="en-US" dirty="0"/>
              <a:t> ,</a:t>
            </a:r>
            <a:r>
              <a:rPr lang="en-US" b="1" dirty="0">
                <a:solidFill>
                  <a:schemeClr val="accent1"/>
                </a:solidFill>
              </a:rPr>
              <a:t> resonation</a:t>
            </a:r>
            <a:r>
              <a:rPr lang="en-US" dirty="0"/>
              <a:t> ,</a:t>
            </a:r>
            <a:r>
              <a:rPr lang="en-US" b="1" dirty="0">
                <a:solidFill>
                  <a:schemeClr val="accent1"/>
                </a:solidFill>
              </a:rPr>
              <a:t> and articulation</a:t>
            </a:r>
            <a:r>
              <a:rPr lang="en-US" dirty="0"/>
              <a:t>.</a:t>
            </a:r>
          </a:p>
          <a:p>
            <a:endParaRPr lang="en-US" dirty="0"/>
          </a:p>
        </p:txBody>
      </p:sp>
      <p:pic>
        <p:nvPicPr>
          <p:cNvPr id="4" name="Picture 3"/>
          <p:cNvPicPr>
            <a:picLocks noChangeAspect="1"/>
          </p:cNvPicPr>
          <p:nvPr/>
        </p:nvPicPr>
        <p:blipFill rotWithShape="1">
          <a:blip r:embed="rId2"/>
          <a:srcRect l="43125" t="27709" r="10592" b="18406"/>
          <a:stretch/>
        </p:blipFill>
        <p:spPr>
          <a:xfrm>
            <a:off x="5101389" y="2743198"/>
            <a:ext cx="6460958" cy="4229241"/>
          </a:xfrm>
          <a:prstGeom prst="rect">
            <a:avLst/>
          </a:prstGeom>
        </p:spPr>
      </p:pic>
    </p:spTree>
    <p:extLst>
      <p:ext uri="{BB962C8B-B14F-4D97-AF65-F5344CB8AC3E}">
        <p14:creationId xmlns:p14="http://schemas.microsoft.com/office/powerpoint/2010/main" val="393306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17153"/>
            <a:ext cx="9720072" cy="1499616"/>
          </a:xfrm>
        </p:spPr>
        <p:txBody>
          <a:bodyPr/>
          <a:lstStyle/>
          <a:p>
            <a:r>
              <a:rPr lang="en-US" dirty="0"/>
              <a:t>Speech 2 </a:t>
            </a:r>
          </a:p>
        </p:txBody>
      </p:sp>
      <p:sp>
        <p:nvSpPr>
          <p:cNvPr id="3" name="Content Placeholder 2"/>
          <p:cNvSpPr>
            <a:spLocks noGrp="1"/>
          </p:cNvSpPr>
          <p:nvPr>
            <p:ph idx="1"/>
          </p:nvPr>
        </p:nvSpPr>
        <p:spPr>
          <a:xfrm>
            <a:off x="1024127" y="1503949"/>
            <a:ext cx="9720073" cy="4023360"/>
          </a:xfrm>
        </p:spPr>
        <p:txBody>
          <a:bodyPr>
            <a:normAutofit/>
          </a:bodyPr>
          <a:lstStyle/>
          <a:p>
            <a:r>
              <a:rPr lang="en-US" b="1" dirty="0">
                <a:solidFill>
                  <a:schemeClr val="accent1"/>
                </a:solidFill>
              </a:rPr>
              <a:t>Model of speech production</a:t>
            </a:r>
          </a:p>
          <a:p>
            <a:r>
              <a:rPr lang="en-US" b="1" dirty="0">
                <a:solidFill>
                  <a:schemeClr val="accent1"/>
                </a:solidFill>
              </a:rPr>
              <a:t>1. perceptual target: </a:t>
            </a:r>
            <a:r>
              <a:rPr lang="en-US" dirty="0"/>
              <a:t>Language code is represented by the phoneme. a phoneme is the smallest unit of sound that can signal a difference in meaning; we combine phonemes to produce syllables and words.</a:t>
            </a:r>
          </a:p>
          <a:p>
            <a:r>
              <a:rPr lang="en-US" b="1" dirty="0">
                <a:solidFill>
                  <a:schemeClr val="accent1"/>
                </a:solidFill>
              </a:rPr>
              <a:t>2. motor schema: </a:t>
            </a:r>
            <a:r>
              <a:rPr lang="en-US" dirty="0"/>
              <a:t>this is a rough motor plan based on the abstract representation of the perceptual target. the rough plan organizes the phonemes into syllable chunks. The rough plan is sent forward to the major muscle groups involved with speech production. </a:t>
            </a:r>
          </a:p>
          <a:p>
            <a:r>
              <a:rPr lang="en-US" b="1" dirty="0">
                <a:solidFill>
                  <a:schemeClr val="accent1"/>
                </a:solidFill>
              </a:rPr>
              <a:t>3. speech output: </a:t>
            </a:r>
            <a:r>
              <a:rPr lang="en-US" dirty="0"/>
              <a:t>the airflow, vocal fold vibration, and oral cavity movements are all finely manipulated to carry out the motor schema and to create speech.</a:t>
            </a:r>
          </a:p>
        </p:txBody>
      </p:sp>
    </p:spTree>
    <p:extLst>
      <p:ext uri="{BB962C8B-B14F-4D97-AF65-F5344CB8AC3E}">
        <p14:creationId xmlns:p14="http://schemas.microsoft.com/office/powerpoint/2010/main" val="337549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goals</a:t>
            </a:r>
          </a:p>
        </p:txBody>
      </p:sp>
      <p:sp>
        <p:nvSpPr>
          <p:cNvPr id="3" name="Content Placeholder 2"/>
          <p:cNvSpPr>
            <a:spLocks noGrp="1"/>
          </p:cNvSpPr>
          <p:nvPr>
            <p:ph idx="1"/>
          </p:nvPr>
        </p:nvSpPr>
        <p:spPr/>
        <p:txBody>
          <a:bodyPr/>
          <a:lstStyle/>
          <a:p>
            <a:pPr marL="0" indent="0">
              <a:buNone/>
            </a:pPr>
            <a:endParaRPr lang="en-US" dirty="0"/>
          </a:p>
          <a:p>
            <a:pPr lvl="0"/>
            <a:r>
              <a:rPr lang="en-US" dirty="0"/>
              <a:t>- What is language?</a:t>
            </a:r>
          </a:p>
          <a:p>
            <a:pPr lvl="0"/>
            <a:r>
              <a:rPr lang="en-US" dirty="0"/>
              <a:t>- How does language relate to speech, hearing, and communication?</a:t>
            </a:r>
          </a:p>
          <a:p>
            <a:r>
              <a:rPr lang="en-US" dirty="0"/>
              <a:t>-What are the major aspects/domains of language </a:t>
            </a:r>
          </a:p>
        </p:txBody>
      </p:sp>
    </p:spTree>
    <p:extLst>
      <p:ext uri="{BB962C8B-B14F-4D97-AF65-F5344CB8AC3E}">
        <p14:creationId xmlns:p14="http://schemas.microsoft.com/office/powerpoint/2010/main" val="4014613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3</a:t>
            </a:r>
          </a:p>
        </p:txBody>
      </p:sp>
      <p:pic>
        <p:nvPicPr>
          <p:cNvPr id="4" name="Content Placeholder 3"/>
          <p:cNvPicPr>
            <a:picLocks noGrp="1" noChangeAspect="1"/>
          </p:cNvPicPr>
          <p:nvPr>
            <p:ph idx="1"/>
          </p:nvPr>
        </p:nvPicPr>
        <p:blipFill rotWithShape="1">
          <a:blip r:embed="rId2"/>
          <a:srcRect l="34689" t="33199" r="16377" b="6385"/>
          <a:stretch/>
        </p:blipFill>
        <p:spPr>
          <a:xfrm>
            <a:off x="3116178" y="1155032"/>
            <a:ext cx="8215663" cy="5702968"/>
          </a:xfrm>
          <a:prstGeom prst="rect">
            <a:avLst/>
          </a:prstGeom>
        </p:spPr>
      </p:pic>
    </p:spTree>
    <p:extLst>
      <p:ext uri="{BB962C8B-B14F-4D97-AF65-F5344CB8AC3E}">
        <p14:creationId xmlns:p14="http://schemas.microsoft.com/office/powerpoint/2010/main" val="179378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of speech to language</a:t>
            </a:r>
          </a:p>
        </p:txBody>
      </p:sp>
      <p:sp>
        <p:nvSpPr>
          <p:cNvPr id="3" name="Content Placeholder 2"/>
          <p:cNvSpPr>
            <a:spLocks noGrp="1"/>
          </p:cNvSpPr>
          <p:nvPr>
            <p:ph idx="1"/>
          </p:nvPr>
        </p:nvSpPr>
        <p:spPr/>
        <p:txBody>
          <a:bodyPr/>
          <a:lstStyle/>
          <a:p>
            <a:pPr algn="ctr"/>
            <a:r>
              <a:rPr lang="en-US" b="1" dirty="0"/>
              <a:t>Does language depend  on speech ?</a:t>
            </a:r>
          </a:p>
          <a:p>
            <a:pPr algn="ctr"/>
            <a:r>
              <a:rPr lang="en-US" b="1" dirty="0"/>
              <a:t>Does speech depend on language ?</a:t>
            </a:r>
          </a:p>
          <a:p>
            <a:pPr algn="ctr"/>
            <a:endParaRPr lang="en-US" b="1" dirty="0"/>
          </a:p>
          <a:p>
            <a:r>
              <a:rPr lang="en-US" b="1" dirty="0">
                <a:solidFill>
                  <a:schemeClr val="accent1"/>
                </a:solidFill>
              </a:rPr>
              <a:t>Locked-in syndrome : </a:t>
            </a:r>
            <a:r>
              <a:rPr lang="en-US" dirty="0"/>
              <a:t>a case in in which an individual has completely intact language and cognitive skills, but is unable to perform any voluntary movements (i.e., has complete paralysis) with the exception of eye movement.</a:t>
            </a:r>
          </a:p>
        </p:txBody>
      </p:sp>
    </p:spTree>
    <p:extLst>
      <p:ext uri="{BB962C8B-B14F-4D97-AF65-F5344CB8AC3E}">
        <p14:creationId xmlns:p14="http://schemas.microsoft.com/office/powerpoint/2010/main" val="309613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a:t>
            </a:r>
          </a:p>
        </p:txBody>
      </p:sp>
      <p:sp>
        <p:nvSpPr>
          <p:cNvPr id="3" name="Content Placeholder 2"/>
          <p:cNvSpPr>
            <a:spLocks noGrp="1"/>
          </p:cNvSpPr>
          <p:nvPr>
            <p:ph idx="1"/>
          </p:nvPr>
        </p:nvSpPr>
        <p:spPr/>
        <p:txBody>
          <a:bodyPr>
            <a:normAutofit/>
          </a:bodyPr>
          <a:lstStyle/>
          <a:p>
            <a:r>
              <a:rPr lang="en-US" b="1" dirty="0">
                <a:solidFill>
                  <a:schemeClr val="accent1"/>
                </a:solidFill>
              </a:rPr>
              <a:t>Hearing </a:t>
            </a:r>
            <a:r>
              <a:rPr lang="en-US" dirty="0"/>
              <a:t>is the perception of sound, and it includes both general auditory perception and speech perception.</a:t>
            </a:r>
          </a:p>
          <a:p>
            <a:r>
              <a:rPr lang="en-US" b="1" dirty="0">
                <a:solidFill>
                  <a:schemeClr val="accent1"/>
                </a:solidFill>
              </a:rPr>
              <a:t>Speech perception</a:t>
            </a:r>
            <a:r>
              <a:rPr lang="en-US" dirty="0"/>
              <a:t> refers to how the brain processes speech and language( e.g., the word coffee). Whereas </a:t>
            </a:r>
            <a:r>
              <a:rPr lang="en-US" b="1" dirty="0">
                <a:solidFill>
                  <a:schemeClr val="accent1"/>
                </a:solidFill>
              </a:rPr>
              <a:t>auditory perception </a:t>
            </a:r>
            <a:r>
              <a:rPr lang="en-US" dirty="0"/>
              <a:t>is a more general term describing how the brain processes any type of auditory information( e.g.,  clap of the hands).</a:t>
            </a:r>
          </a:p>
          <a:p>
            <a:pPr marL="0" indent="0">
              <a:buNone/>
            </a:pPr>
            <a:r>
              <a:rPr lang="en-US" b="1" dirty="0">
                <a:solidFill>
                  <a:schemeClr val="accent1"/>
                </a:solidFill>
              </a:rPr>
              <a:t> statistical learning : </a:t>
            </a:r>
            <a:r>
              <a:rPr lang="en-US" dirty="0"/>
              <a:t>infants appear to assess statistical regularities among the sounds they hear in the speech stream around them and use these regularities to identify and learn the words of their native language. to learn new words, infants need to be able to isolate words within running speech so as to recognize that the three sounds in </a:t>
            </a:r>
            <a:r>
              <a:rPr lang="en-US" b="1" dirty="0">
                <a:solidFill>
                  <a:schemeClr val="accent1"/>
                </a:solidFill>
              </a:rPr>
              <a:t>cup, </a:t>
            </a:r>
            <a:r>
              <a:rPr lang="en-US" dirty="0"/>
              <a:t>blended together, represent the entity </a:t>
            </a:r>
            <a:r>
              <a:rPr lang="en-US" b="1" dirty="0">
                <a:solidFill>
                  <a:schemeClr val="accent1"/>
                </a:solidFill>
              </a:rPr>
              <a:t>“cup” </a:t>
            </a:r>
          </a:p>
        </p:txBody>
      </p:sp>
    </p:spTree>
    <p:extLst>
      <p:ext uri="{BB962C8B-B14F-4D97-AF65-F5344CB8AC3E}">
        <p14:creationId xmlns:p14="http://schemas.microsoft.com/office/powerpoint/2010/main" val="375774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srcRect l="39216" t="18575" r="21311" b="15624"/>
          <a:stretch/>
        </p:blipFill>
        <p:spPr>
          <a:xfrm>
            <a:off x="5281863" y="585217"/>
            <a:ext cx="5344577" cy="5724144"/>
          </a:xfrm>
          <a:prstGeom prst="rect">
            <a:avLst/>
          </a:prstGeom>
        </p:spPr>
      </p:pic>
      <p:sp>
        <p:nvSpPr>
          <p:cNvPr id="2" name="Title 1"/>
          <p:cNvSpPr>
            <a:spLocks noGrp="1"/>
          </p:cNvSpPr>
          <p:nvPr>
            <p:ph type="title"/>
          </p:nvPr>
        </p:nvSpPr>
        <p:spPr/>
        <p:txBody>
          <a:bodyPr>
            <a:normAutofit/>
          </a:bodyPr>
          <a:lstStyle/>
          <a:p>
            <a:r>
              <a:rPr lang="en-US" dirty="0"/>
              <a:t>Communication 1</a:t>
            </a:r>
          </a:p>
        </p:txBody>
      </p:sp>
      <p:sp>
        <p:nvSpPr>
          <p:cNvPr id="3" name="Content Placeholder 2"/>
          <p:cNvSpPr>
            <a:spLocks noGrp="1"/>
          </p:cNvSpPr>
          <p:nvPr>
            <p:ph idx="1"/>
          </p:nvPr>
        </p:nvSpPr>
        <p:spPr>
          <a:xfrm>
            <a:off x="314264" y="2084832"/>
            <a:ext cx="5111977" cy="4224528"/>
          </a:xfrm>
        </p:spPr>
        <p:txBody>
          <a:bodyPr>
            <a:normAutofit/>
          </a:bodyPr>
          <a:lstStyle/>
          <a:p>
            <a:r>
              <a:rPr lang="en-US" b="1" dirty="0"/>
              <a:t>Communication </a:t>
            </a:r>
            <a:r>
              <a:rPr lang="en-US" dirty="0"/>
              <a:t>is the process of sharing information among two or more persons, usually differentiated as the sender (speaker) and the receiver (listener). </a:t>
            </a:r>
          </a:p>
          <a:p>
            <a:r>
              <a:rPr lang="en-US" dirty="0"/>
              <a:t>communication involves four basic processes:</a:t>
            </a:r>
          </a:p>
          <a:p>
            <a:r>
              <a:rPr lang="en-US" b="1" kern="1200" dirty="0">
                <a:latin typeface="+mn-lt"/>
                <a:ea typeface="+mn-ea"/>
                <a:cs typeface="+mn-cs"/>
              </a:rPr>
              <a:t>1.</a:t>
            </a:r>
            <a:r>
              <a:rPr lang="en-US" b="1" dirty="0"/>
              <a:t> formulation </a:t>
            </a:r>
          </a:p>
          <a:p>
            <a:r>
              <a:rPr lang="en-US" b="1" kern="1200" dirty="0">
                <a:latin typeface="+mn-lt"/>
                <a:ea typeface="+mn-ea"/>
                <a:cs typeface="+mn-cs"/>
              </a:rPr>
              <a:t>2.</a:t>
            </a:r>
            <a:r>
              <a:rPr lang="en-US" b="1" dirty="0"/>
              <a:t> transmission</a:t>
            </a:r>
          </a:p>
          <a:p>
            <a:r>
              <a:rPr lang="en-US" b="1" kern="1200" dirty="0">
                <a:latin typeface="+mn-lt"/>
                <a:ea typeface="+mn-ea"/>
                <a:cs typeface="+mn-cs"/>
              </a:rPr>
              <a:t>3.</a:t>
            </a:r>
            <a:r>
              <a:rPr lang="en-US" b="1" dirty="0"/>
              <a:t> reception</a:t>
            </a:r>
          </a:p>
          <a:p>
            <a:r>
              <a:rPr lang="en-US" b="1" kern="1200" dirty="0">
                <a:latin typeface="+mn-lt"/>
                <a:ea typeface="+mn-ea"/>
                <a:cs typeface="+mn-cs"/>
              </a:rPr>
              <a:t>4.</a:t>
            </a:r>
            <a:r>
              <a:rPr lang="en-US" b="1" dirty="0"/>
              <a:t> comprehension</a:t>
            </a:r>
          </a:p>
          <a:p>
            <a:endParaRPr lang="en-US" dirty="0"/>
          </a:p>
        </p:txBody>
      </p:sp>
    </p:spTree>
    <p:extLst>
      <p:ext uri="{BB962C8B-B14F-4D97-AF65-F5344CB8AC3E}">
        <p14:creationId xmlns:p14="http://schemas.microsoft.com/office/powerpoint/2010/main" val="419880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9872" y="643467"/>
            <a:ext cx="3675441" cy="5571066"/>
          </a:xfrm>
        </p:spPr>
        <p:txBody>
          <a:bodyPr>
            <a:normAutofit/>
          </a:bodyPr>
          <a:lstStyle/>
          <a:p>
            <a:r>
              <a:rPr lang="en-US" dirty="0"/>
              <a:t>Types of communication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41869049"/>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63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communication</a:t>
            </a:r>
          </a:p>
        </p:txBody>
      </p:sp>
      <p:pic>
        <p:nvPicPr>
          <p:cNvPr id="4" name="Content Placeholder 3"/>
          <p:cNvPicPr>
            <a:picLocks noGrp="1" noChangeAspect="1"/>
          </p:cNvPicPr>
          <p:nvPr>
            <p:ph idx="1"/>
          </p:nvPr>
        </p:nvPicPr>
        <p:blipFill rotWithShape="1">
          <a:blip r:embed="rId2"/>
          <a:srcRect l="9802" t="23030" r="13014" b="18648"/>
          <a:stretch/>
        </p:blipFill>
        <p:spPr>
          <a:xfrm>
            <a:off x="1024128" y="1663728"/>
            <a:ext cx="10215768" cy="4340031"/>
          </a:xfrm>
          <a:prstGeom prst="rect">
            <a:avLst/>
          </a:prstGeom>
        </p:spPr>
      </p:pic>
    </p:spTree>
    <p:extLst>
      <p:ext uri="{BB962C8B-B14F-4D97-AF65-F5344CB8AC3E}">
        <p14:creationId xmlns:p14="http://schemas.microsoft.com/office/powerpoint/2010/main" val="389284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9872" y="643467"/>
            <a:ext cx="3473009" cy="5571066"/>
          </a:xfrm>
        </p:spPr>
        <p:txBody>
          <a:bodyPr>
            <a:normAutofit/>
          </a:bodyPr>
          <a:lstStyle/>
          <a:p>
            <a:r>
              <a:rPr lang="en-US" dirty="0"/>
              <a:t>Main domains of language (</a:t>
            </a:r>
            <a:r>
              <a:rPr lang="en-US" dirty="0" err="1"/>
              <a:t>Lahey</a:t>
            </a:r>
            <a:r>
              <a:rPr lang="en-US" dirty="0"/>
              <a:t>, 1988).</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268602208"/>
              </p:ext>
            </p:extLst>
          </p:nvPr>
        </p:nvGraphicFramePr>
        <p:xfrm>
          <a:off x="216568" y="0"/>
          <a:ext cx="7495673" cy="661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71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Utterances by a 3-year-old </a:t>
            </a:r>
          </a:p>
        </p:txBody>
      </p:sp>
      <p:sp>
        <p:nvSpPr>
          <p:cNvPr id="3" name="Content Placeholder 2"/>
          <p:cNvSpPr>
            <a:spLocks noGrp="1"/>
          </p:cNvSpPr>
          <p:nvPr>
            <p:ph idx="1"/>
          </p:nvPr>
        </p:nvSpPr>
        <p:spPr/>
        <p:txBody>
          <a:bodyPr>
            <a:normAutofit/>
          </a:bodyPr>
          <a:lstStyle/>
          <a:p>
            <a:pPr algn="ctr"/>
            <a:r>
              <a:rPr lang="en-US" sz="4400" b="1" dirty="0">
                <a:solidFill>
                  <a:schemeClr val="accent1"/>
                </a:solidFill>
              </a:rPr>
              <a:t>“I beating you up the stairs”</a:t>
            </a:r>
          </a:p>
          <a:p>
            <a:pPr algn="ctr"/>
            <a:endParaRPr lang="en-US" sz="4400" b="1" dirty="0">
              <a:solidFill>
                <a:schemeClr val="accent1"/>
              </a:solidFill>
            </a:endParaRPr>
          </a:p>
          <a:p>
            <a:pPr algn="ctr"/>
            <a:r>
              <a:rPr lang="en-US" sz="4400" b="1" dirty="0">
                <a:solidFill>
                  <a:schemeClr val="accent1"/>
                </a:solidFill>
              </a:rPr>
              <a:t>“ I </a:t>
            </a:r>
            <a:r>
              <a:rPr lang="en-US" sz="4400" b="1" dirty="0" err="1">
                <a:solidFill>
                  <a:schemeClr val="accent1"/>
                </a:solidFill>
              </a:rPr>
              <a:t>wonned</a:t>
            </a:r>
            <a:r>
              <a:rPr lang="en-US" sz="4400" b="1" dirty="0">
                <a:solidFill>
                  <a:schemeClr val="accent1"/>
                </a:solidFill>
              </a:rPr>
              <a:t>”</a:t>
            </a:r>
          </a:p>
          <a:p>
            <a:pPr algn="ctr"/>
            <a:endParaRPr lang="en-US" sz="4400" b="1" dirty="0">
              <a:solidFill>
                <a:schemeClr val="accent1"/>
              </a:solidFill>
            </a:endParaRPr>
          </a:p>
          <a:p>
            <a:pPr algn="ctr"/>
            <a:r>
              <a:rPr lang="en-US" sz="4400" b="1" dirty="0">
                <a:solidFill>
                  <a:schemeClr val="accent1"/>
                </a:solidFill>
              </a:rPr>
              <a:t>“ I am so fast”</a:t>
            </a:r>
          </a:p>
        </p:txBody>
      </p:sp>
    </p:spTree>
    <p:extLst>
      <p:ext uri="{BB962C8B-B14F-4D97-AF65-F5344CB8AC3E}">
        <p14:creationId xmlns:p14="http://schemas.microsoft.com/office/powerpoint/2010/main" val="1033816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9872" y="643467"/>
            <a:ext cx="3473009" cy="5571066"/>
          </a:xfrm>
        </p:spPr>
        <p:txBody>
          <a:bodyPr>
            <a:normAutofit/>
          </a:bodyPr>
          <a:lstStyle/>
          <a:p>
            <a:r>
              <a:rPr lang="en-US" dirty="0"/>
              <a:t>components of Form, content, and use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91474947"/>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513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phonology</a:t>
            </a:r>
          </a:p>
        </p:txBody>
      </p:sp>
      <p:sp>
        <p:nvSpPr>
          <p:cNvPr id="3" name="Content Placeholder 2"/>
          <p:cNvSpPr>
            <a:spLocks noGrp="1"/>
          </p:cNvSpPr>
          <p:nvPr>
            <p:ph idx="1"/>
          </p:nvPr>
        </p:nvSpPr>
        <p:spPr/>
        <p:txBody>
          <a:bodyPr/>
          <a:lstStyle/>
          <a:p>
            <a:endParaRPr lang="en-US" b="1" dirty="0">
              <a:solidFill>
                <a:schemeClr val="accent1"/>
              </a:solidFill>
            </a:endParaRPr>
          </a:p>
          <a:p>
            <a:r>
              <a:rPr lang="en-US" b="1" dirty="0">
                <a:solidFill>
                  <a:schemeClr val="accent1"/>
                </a:solidFill>
              </a:rPr>
              <a:t>Phonology (form) </a:t>
            </a:r>
            <a:r>
              <a:rPr lang="en-US" dirty="0"/>
              <a:t>refers to the rules of language governing the sounds that make syllables and words</a:t>
            </a:r>
          </a:p>
          <a:p>
            <a:r>
              <a:rPr lang="en-US" b="1" dirty="0">
                <a:solidFill>
                  <a:schemeClr val="accent1"/>
                </a:solidFill>
              </a:rPr>
              <a:t>Allophones</a:t>
            </a:r>
            <a:r>
              <a:rPr lang="en-US" dirty="0"/>
              <a:t> are the subtle variations of phonemes that occur as a result of contextual influences on how phonemes are produced in different words.</a:t>
            </a:r>
          </a:p>
          <a:p>
            <a:r>
              <a:rPr lang="en-US" dirty="0"/>
              <a:t>each language has rules governing how sounds are organized in words, called </a:t>
            </a:r>
            <a:r>
              <a:rPr lang="en-US" b="1" dirty="0" err="1">
                <a:solidFill>
                  <a:schemeClr val="accent1"/>
                </a:solidFill>
              </a:rPr>
              <a:t>Phonotactics</a:t>
            </a:r>
            <a:r>
              <a:rPr lang="en-US" dirty="0"/>
              <a:t>. For instance, in </a:t>
            </a:r>
            <a:r>
              <a:rPr lang="en-US" dirty="0" err="1"/>
              <a:t>english</a:t>
            </a:r>
            <a:r>
              <a:rPr lang="en-US" dirty="0"/>
              <a:t> the phoneme /g/ never directly follows /s/ or /l/ at the beginning of a syllable.</a:t>
            </a:r>
          </a:p>
        </p:txBody>
      </p:sp>
    </p:spTree>
    <p:extLst>
      <p:ext uri="{BB962C8B-B14F-4D97-AF65-F5344CB8AC3E}">
        <p14:creationId xmlns:p14="http://schemas.microsoft.com/office/powerpoint/2010/main" val="234366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language </a:t>
            </a:r>
          </a:p>
        </p:txBody>
      </p:sp>
      <p:sp>
        <p:nvSpPr>
          <p:cNvPr id="3" name="Content Placeholder 2"/>
          <p:cNvSpPr>
            <a:spLocks noGrp="1"/>
          </p:cNvSpPr>
          <p:nvPr>
            <p:ph idx="1"/>
          </p:nvPr>
        </p:nvSpPr>
        <p:spPr>
          <a:xfrm>
            <a:off x="1024128" y="1901687"/>
            <a:ext cx="9720073" cy="4023360"/>
          </a:xfrm>
        </p:spPr>
        <p:txBody>
          <a:bodyPr/>
          <a:lstStyle/>
          <a:p>
            <a:pPr marL="0" indent="0">
              <a:buNone/>
            </a:pPr>
            <a:endParaRPr lang="en-US" sz="4000" b="1" dirty="0">
              <a:solidFill>
                <a:schemeClr val="accent1"/>
              </a:solidFill>
            </a:endParaRPr>
          </a:p>
          <a:p>
            <a:pPr marL="0" indent="0">
              <a:buNone/>
            </a:pPr>
            <a:r>
              <a:rPr lang="en-US" sz="4000" b="1" dirty="0">
                <a:solidFill>
                  <a:schemeClr val="accent1"/>
                </a:solidFill>
              </a:rPr>
              <a:t>Language</a:t>
            </a:r>
            <a:r>
              <a:rPr lang="en-US" sz="4000" dirty="0"/>
              <a:t> is a “complex and dynamic system of conventional symbols that is used in various modes for thought and communication (ASHA,1982).</a:t>
            </a:r>
          </a:p>
          <a:p>
            <a:pPr marL="0" indent="0">
              <a:buNone/>
            </a:pP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357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p>
        </p:txBody>
      </p:sp>
      <p:sp>
        <p:nvSpPr>
          <p:cNvPr id="3" name="Content Placeholder 2"/>
          <p:cNvSpPr>
            <a:spLocks noGrp="1"/>
          </p:cNvSpPr>
          <p:nvPr>
            <p:ph idx="1"/>
          </p:nvPr>
        </p:nvSpPr>
        <p:spPr/>
        <p:txBody>
          <a:bodyPr>
            <a:normAutofit/>
          </a:bodyPr>
          <a:lstStyle/>
          <a:p>
            <a:r>
              <a:rPr lang="en-US" b="1" dirty="0">
                <a:solidFill>
                  <a:schemeClr val="accent1"/>
                </a:solidFill>
              </a:rPr>
              <a:t>Morphology (form) </a:t>
            </a:r>
            <a:r>
              <a:rPr lang="en-US" dirty="0"/>
              <a:t>pertains to the rules of language governing the internal organization of words. </a:t>
            </a:r>
          </a:p>
          <a:p>
            <a:r>
              <a:rPr lang="en-US" b="1" dirty="0">
                <a:solidFill>
                  <a:schemeClr val="accent1"/>
                </a:solidFill>
              </a:rPr>
              <a:t>Morpheme</a:t>
            </a:r>
            <a:r>
              <a:rPr lang="en-US" dirty="0"/>
              <a:t> is the smallest unit in language that carries meaning.</a:t>
            </a:r>
          </a:p>
          <a:p>
            <a:r>
              <a:rPr lang="en-US" dirty="0"/>
              <a:t>We can “morph” (manipulate) words in a variety of ways to change their meaning such as :</a:t>
            </a:r>
          </a:p>
          <a:p>
            <a:r>
              <a:rPr lang="en-US" dirty="0"/>
              <a:t> - addition prefixes to words to change their meaning (school </a:t>
            </a:r>
            <a:r>
              <a:rPr lang="en-US" dirty="0">
                <a:sym typeface="Wingdings" panose="05000000000000000000" pitchFamily="2" charset="2"/>
              </a:rPr>
              <a:t>–</a:t>
            </a:r>
            <a:r>
              <a:rPr lang="en-US" dirty="0"/>
              <a:t> </a:t>
            </a:r>
            <a:r>
              <a:rPr lang="en-US" dirty="0">
                <a:solidFill>
                  <a:schemeClr val="accent1"/>
                </a:solidFill>
              </a:rPr>
              <a:t>pre</a:t>
            </a:r>
            <a:r>
              <a:rPr lang="en-US" dirty="0"/>
              <a:t>school)</a:t>
            </a:r>
          </a:p>
          <a:p>
            <a:r>
              <a:rPr lang="en-US" dirty="0"/>
              <a:t> - using suffixes to add grammatical information to words such as plural (cat–cat</a:t>
            </a:r>
            <a:r>
              <a:rPr lang="en-US" dirty="0">
                <a:solidFill>
                  <a:schemeClr val="accent1"/>
                </a:solidFill>
              </a:rPr>
              <a:t>s</a:t>
            </a:r>
            <a:r>
              <a:rPr lang="en-US" dirty="0"/>
              <a:t>),  possessive (mom–mom</a:t>
            </a:r>
            <a:r>
              <a:rPr lang="en-US" dirty="0">
                <a:solidFill>
                  <a:schemeClr val="accent1"/>
                </a:solidFill>
              </a:rPr>
              <a:t>’s</a:t>
            </a:r>
            <a:r>
              <a:rPr lang="en-US" dirty="0"/>
              <a:t>),  past tense(walk–walk</a:t>
            </a:r>
            <a:r>
              <a:rPr lang="en-US" dirty="0">
                <a:solidFill>
                  <a:schemeClr val="accent1"/>
                </a:solidFill>
              </a:rPr>
              <a:t>ed</a:t>
            </a:r>
            <a:r>
              <a:rPr lang="en-US" dirty="0"/>
              <a:t>) and present progressive(do–do</a:t>
            </a:r>
            <a:r>
              <a:rPr lang="en-US" dirty="0">
                <a:solidFill>
                  <a:schemeClr val="accent1"/>
                </a:solidFill>
              </a:rPr>
              <a:t>ing</a:t>
            </a:r>
            <a:r>
              <a:rPr lang="en-US" dirty="0"/>
              <a:t>).</a:t>
            </a:r>
          </a:p>
        </p:txBody>
      </p:sp>
    </p:spTree>
    <p:extLst>
      <p:ext uri="{BB962C8B-B14F-4D97-AF65-F5344CB8AC3E}">
        <p14:creationId xmlns:p14="http://schemas.microsoft.com/office/powerpoint/2010/main" val="199360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a:t>
            </a:r>
          </a:p>
        </p:txBody>
      </p:sp>
      <p:sp>
        <p:nvSpPr>
          <p:cNvPr id="3" name="Content Placeholder 2"/>
          <p:cNvSpPr>
            <a:spLocks noGrp="1"/>
          </p:cNvSpPr>
          <p:nvPr>
            <p:ph idx="1"/>
          </p:nvPr>
        </p:nvSpPr>
        <p:spPr/>
        <p:txBody>
          <a:bodyPr>
            <a:normAutofit/>
          </a:bodyPr>
          <a:lstStyle/>
          <a:p>
            <a:r>
              <a:rPr lang="en-US" b="1" dirty="0">
                <a:solidFill>
                  <a:schemeClr val="accent1"/>
                </a:solidFill>
              </a:rPr>
              <a:t>Syntax (form) </a:t>
            </a:r>
            <a:r>
              <a:rPr lang="en-US" dirty="0"/>
              <a:t>refers to the rules of language governing the internal organization of sentences. </a:t>
            </a:r>
          </a:p>
          <a:p>
            <a:r>
              <a:rPr lang="en-US" dirty="0"/>
              <a:t>Knowledge of the rules governing syntax enables us to:</a:t>
            </a:r>
          </a:p>
          <a:p>
            <a:r>
              <a:rPr lang="en-US" dirty="0"/>
              <a:t>-  turn the simple statement </a:t>
            </a:r>
            <a:r>
              <a:rPr lang="en-US" dirty="0">
                <a:solidFill>
                  <a:schemeClr val="accent1"/>
                </a:solidFill>
              </a:rPr>
              <a:t>He did it </a:t>
            </a:r>
            <a:r>
              <a:rPr lang="en-US" dirty="0"/>
              <a:t>into the question </a:t>
            </a:r>
            <a:r>
              <a:rPr lang="en-US" dirty="0">
                <a:solidFill>
                  <a:schemeClr val="accent1"/>
                </a:solidFill>
              </a:rPr>
              <a:t>Did he do it?, </a:t>
            </a:r>
          </a:p>
          <a:p>
            <a:r>
              <a:rPr lang="en-US" dirty="0"/>
              <a:t>- embed one simple sentence (e.g., Andre is angry) in another (e.g., Andre is not coming) to produce a complex sentence (e.g., Andre, who is angry, is not coming).</a:t>
            </a:r>
          </a:p>
        </p:txBody>
      </p:sp>
    </p:spTree>
    <p:extLst>
      <p:ext uri="{BB962C8B-B14F-4D97-AF65-F5344CB8AC3E}">
        <p14:creationId xmlns:p14="http://schemas.microsoft.com/office/powerpoint/2010/main" val="336472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SENTESNCE CORRECT ?</a:t>
            </a:r>
          </a:p>
        </p:txBody>
      </p:sp>
      <p:sp>
        <p:nvSpPr>
          <p:cNvPr id="3" name="Content Placeholder 2"/>
          <p:cNvSpPr>
            <a:spLocks noGrp="1"/>
          </p:cNvSpPr>
          <p:nvPr>
            <p:ph idx="1"/>
          </p:nvPr>
        </p:nvSpPr>
        <p:spPr/>
        <p:txBody>
          <a:bodyPr/>
          <a:lstStyle/>
          <a:p>
            <a:r>
              <a:rPr lang="en-US" dirty="0"/>
              <a:t> A well-known preposition by Noam Chomsky </a:t>
            </a:r>
          </a:p>
          <a:p>
            <a:endParaRPr lang="en-US" dirty="0"/>
          </a:p>
          <a:p>
            <a:r>
              <a:rPr lang="en-US" sz="4400" b="1" dirty="0">
                <a:solidFill>
                  <a:schemeClr val="accent1"/>
                </a:solidFill>
              </a:rPr>
              <a:t>“ Colorless green ideas sleep furiously “</a:t>
            </a:r>
          </a:p>
          <a:p>
            <a:endParaRPr lang="en-US" dirty="0"/>
          </a:p>
        </p:txBody>
      </p:sp>
    </p:spTree>
    <p:extLst>
      <p:ext uri="{BB962C8B-B14F-4D97-AF65-F5344CB8AC3E}">
        <p14:creationId xmlns:p14="http://schemas.microsoft.com/office/powerpoint/2010/main" val="4006848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semantics</a:t>
            </a:r>
          </a:p>
        </p:txBody>
      </p:sp>
      <p:sp>
        <p:nvSpPr>
          <p:cNvPr id="3" name="Content Placeholder 2"/>
          <p:cNvSpPr>
            <a:spLocks noGrp="1"/>
          </p:cNvSpPr>
          <p:nvPr>
            <p:ph idx="1"/>
          </p:nvPr>
        </p:nvSpPr>
        <p:spPr/>
        <p:txBody>
          <a:bodyPr>
            <a:normAutofit/>
          </a:bodyPr>
          <a:lstStyle/>
          <a:p>
            <a:endParaRPr lang="en-US" dirty="0"/>
          </a:p>
          <a:p>
            <a:pPr marL="0" indent="0">
              <a:buNone/>
            </a:pPr>
            <a:endParaRPr lang="en-US" b="1" dirty="0">
              <a:solidFill>
                <a:schemeClr val="accent1"/>
              </a:solidFill>
            </a:endParaRPr>
          </a:p>
          <a:p>
            <a:r>
              <a:rPr lang="en-US" b="1" dirty="0">
                <a:solidFill>
                  <a:schemeClr val="accent1"/>
                </a:solidFill>
              </a:rPr>
              <a:t>Semantics (content) </a:t>
            </a:r>
            <a:r>
              <a:rPr lang="en-US" dirty="0"/>
              <a:t>refers to the rules of language governing the meaning of individual words and word combinations. </a:t>
            </a:r>
          </a:p>
          <a:p>
            <a:pPr marL="0" indent="0">
              <a:buNone/>
            </a:pPr>
            <a:endParaRPr lang="en-US" dirty="0"/>
          </a:p>
        </p:txBody>
      </p:sp>
    </p:spTree>
    <p:extLst>
      <p:ext uri="{BB962C8B-B14F-4D97-AF65-F5344CB8AC3E}">
        <p14:creationId xmlns:p14="http://schemas.microsoft.com/office/powerpoint/2010/main" val="374955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pragmatics</a:t>
            </a:r>
          </a:p>
        </p:txBody>
      </p:sp>
      <p:sp>
        <p:nvSpPr>
          <p:cNvPr id="3" name="Content Placeholder 2"/>
          <p:cNvSpPr>
            <a:spLocks noGrp="1"/>
          </p:cNvSpPr>
          <p:nvPr>
            <p:ph idx="1"/>
          </p:nvPr>
        </p:nvSpPr>
        <p:spPr/>
        <p:txBody>
          <a:bodyPr/>
          <a:lstStyle/>
          <a:p>
            <a:endParaRPr lang="en-US" b="1" dirty="0">
              <a:solidFill>
                <a:schemeClr val="accent1"/>
              </a:solidFill>
            </a:endParaRPr>
          </a:p>
          <a:p>
            <a:r>
              <a:rPr lang="en-US" b="1" dirty="0">
                <a:solidFill>
                  <a:schemeClr val="accent1"/>
                </a:solidFill>
              </a:rPr>
              <a:t>Pragmatics (use) </a:t>
            </a:r>
            <a:r>
              <a:rPr lang="en-US" dirty="0"/>
              <a:t>pertains to the rules governing language use for social purposes, and is a synonym for the term social communication and involve three aspects </a:t>
            </a:r>
          </a:p>
          <a:p>
            <a:pPr marL="457200" indent="-457200">
              <a:buAutoNum type="arabicPeriod"/>
            </a:pPr>
            <a:r>
              <a:rPr lang="en-US" dirty="0"/>
              <a:t>using language for different functions or intentions (communication intentions).</a:t>
            </a:r>
          </a:p>
          <a:p>
            <a:pPr marL="457200" indent="-457200">
              <a:buAutoNum type="arabicPeriod"/>
            </a:pPr>
            <a:r>
              <a:rPr lang="en-US" dirty="0"/>
              <a:t>organizing language for discourse, including conversation.</a:t>
            </a:r>
          </a:p>
          <a:p>
            <a:pPr marL="457200" indent="-457200">
              <a:buAutoNum type="arabicPeriod"/>
            </a:pPr>
            <a:r>
              <a:rPr lang="en-US" dirty="0"/>
              <a:t>knowing what to say and when and how to say it (social conventions).</a:t>
            </a:r>
          </a:p>
        </p:txBody>
      </p:sp>
    </p:spTree>
    <p:extLst>
      <p:ext uri="{BB962C8B-B14F-4D97-AF65-F5344CB8AC3E}">
        <p14:creationId xmlns:p14="http://schemas.microsoft.com/office/powerpoint/2010/main" val="195319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PRAGMATICS</a:t>
            </a:r>
          </a:p>
        </p:txBody>
      </p:sp>
      <p:sp>
        <p:nvSpPr>
          <p:cNvPr id="3" name="Content Placeholder 2"/>
          <p:cNvSpPr>
            <a:spLocks noGrp="1"/>
          </p:cNvSpPr>
          <p:nvPr>
            <p:ph idx="1"/>
          </p:nvPr>
        </p:nvSpPr>
        <p:spPr/>
        <p:txBody>
          <a:bodyPr/>
          <a:lstStyle/>
          <a:p>
            <a:r>
              <a:rPr lang="en-US" b="1" dirty="0">
                <a:solidFill>
                  <a:schemeClr val="accent1"/>
                </a:solidFill>
              </a:rPr>
              <a:t>Pragmatics (use) </a:t>
            </a:r>
            <a:r>
              <a:rPr lang="en-US" dirty="0"/>
              <a:t>pertains to the rules governing language use for social purposes, and is a synonym for the term social communication. </a:t>
            </a:r>
          </a:p>
          <a:p>
            <a:r>
              <a:rPr lang="en-US" b="1" dirty="0">
                <a:solidFill>
                  <a:schemeClr val="accent1"/>
                </a:solidFill>
              </a:rPr>
              <a:t>Pragmatic rules </a:t>
            </a:r>
            <a:r>
              <a:rPr lang="en-US" dirty="0"/>
              <a:t>govern linguistic, </a:t>
            </a:r>
            <a:r>
              <a:rPr lang="en-US" dirty="0" err="1"/>
              <a:t>extralinguistic</a:t>
            </a:r>
            <a:r>
              <a:rPr lang="en-US" dirty="0"/>
              <a:t>, and paralinguistic aspects of communication, such as word choice, turn taking, posture, gestures, facial expression, eye contact, proximity, pitch, loudness, and pauses.</a:t>
            </a:r>
          </a:p>
        </p:txBody>
      </p:sp>
    </p:spTree>
    <p:extLst>
      <p:ext uri="{BB962C8B-B14F-4D97-AF65-F5344CB8AC3E}">
        <p14:creationId xmlns:p14="http://schemas.microsoft.com/office/powerpoint/2010/main" val="222696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remarkable Features OF Language</a:t>
            </a:r>
          </a:p>
        </p:txBody>
      </p:sp>
      <p:sp>
        <p:nvSpPr>
          <p:cNvPr id="3" name="Content Placeholder 2"/>
          <p:cNvSpPr>
            <a:spLocks noGrp="1"/>
          </p:cNvSpPr>
          <p:nvPr>
            <p:ph idx="1"/>
          </p:nvPr>
        </p:nvSpPr>
        <p:spPr/>
        <p:txBody>
          <a:bodyPr/>
          <a:lstStyle/>
          <a:p>
            <a:pPr marL="457200" indent="-457200">
              <a:buFont typeface="+mj-lt"/>
              <a:buAutoNum type="arabicPeriod"/>
            </a:pPr>
            <a:r>
              <a:rPr lang="en-US" b="1" dirty="0">
                <a:solidFill>
                  <a:schemeClr val="accent1"/>
                </a:solidFill>
              </a:rPr>
              <a:t>acquisition rate</a:t>
            </a:r>
          </a:p>
          <a:p>
            <a:pPr marL="457200" indent="-457200">
              <a:buFont typeface="+mj-lt"/>
              <a:buAutoNum type="arabicPeriod"/>
            </a:pPr>
            <a:r>
              <a:rPr lang="en-US" b="1" dirty="0">
                <a:solidFill>
                  <a:schemeClr val="accent1"/>
                </a:solidFill>
              </a:rPr>
              <a:t> universality</a:t>
            </a:r>
          </a:p>
          <a:p>
            <a:pPr marL="457200" indent="-457200">
              <a:buFont typeface="+mj-lt"/>
              <a:buAutoNum type="arabicPeriod"/>
            </a:pPr>
            <a:r>
              <a:rPr lang="en-US" b="1" dirty="0">
                <a:solidFill>
                  <a:schemeClr val="accent1"/>
                </a:solidFill>
              </a:rPr>
              <a:t> species specificity</a:t>
            </a:r>
          </a:p>
          <a:p>
            <a:pPr marL="457200" indent="-457200">
              <a:buFont typeface="+mj-lt"/>
              <a:buAutoNum type="arabicPeriod"/>
            </a:pPr>
            <a:r>
              <a:rPr lang="en-US" b="1" dirty="0">
                <a:solidFill>
                  <a:schemeClr val="accent1"/>
                </a:solidFill>
              </a:rPr>
              <a:t> </a:t>
            </a:r>
            <a:r>
              <a:rPr lang="en-US" b="1" dirty="0" err="1">
                <a:solidFill>
                  <a:schemeClr val="accent1"/>
                </a:solidFill>
              </a:rPr>
              <a:t>semanticity</a:t>
            </a:r>
            <a:endParaRPr lang="en-US" b="1" dirty="0">
              <a:solidFill>
                <a:schemeClr val="accent1"/>
              </a:solidFill>
            </a:endParaRPr>
          </a:p>
          <a:p>
            <a:pPr marL="457200" indent="-457200">
              <a:buFont typeface="+mj-lt"/>
              <a:buAutoNum type="arabicPeriod"/>
            </a:pPr>
            <a:r>
              <a:rPr lang="en-US" b="1" dirty="0">
                <a:solidFill>
                  <a:schemeClr val="accent1"/>
                </a:solidFill>
              </a:rPr>
              <a:t> productivity</a:t>
            </a:r>
          </a:p>
        </p:txBody>
      </p:sp>
    </p:spTree>
    <p:extLst>
      <p:ext uri="{BB962C8B-B14F-4D97-AF65-F5344CB8AC3E}">
        <p14:creationId xmlns:p14="http://schemas.microsoft.com/office/powerpoint/2010/main" val="3137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Acquisition rate </a:t>
            </a:r>
          </a:p>
        </p:txBody>
      </p:sp>
      <p:sp>
        <p:nvSpPr>
          <p:cNvPr id="3" name="Content Placeholder 2"/>
          <p:cNvSpPr>
            <a:spLocks noGrp="1"/>
          </p:cNvSpPr>
          <p:nvPr>
            <p:ph idx="1"/>
          </p:nvPr>
        </p:nvSpPr>
        <p:spPr/>
        <p:txBody>
          <a:bodyPr/>
          <a:lstStyle/>
          <a:p>
            <a:r>
              <a:rPr lang="en-US" dirty="0"/>
              <a:t>the years of early language acquisition are often called a </a:t>
            </a:r>
            <a:r>
              <a:rPr lang="en-US" b="1" dirty="0">
                <a:solidFill>
                  <a:schemeClr val="accent1"/>
                </a:solidFill>
              </a:rPr>
              <a:t>critical period.  </a:t>
            </a:r>
            <a:r>
              <a:rPr lang="en-US" dirty="0"/>
              <a:t>This implies that that a window of opportunity exists during which language develops most rapidly and with the greatest ease. It also implies periods of time in which the environment has particularly important impacts on language growth.</a:t>
            </a:r>
          </a:p>
          <a:p>
            <a:endParaRPr lang="en-US" dirty="0"/>
          </a:p>
          <a:p>
            <a:r>
              <a:rPr lang="en-US" dirty="0"/>
              <a:t>One important study of the critical period, involved research on institutionalization of infants in Romania (nelson et al., 2007)</a:t>
            </a:r>
          </a:p>
          <a:p>
            <a:r>
              <a:rPr lang="en-US" dirty="0"/>
              <a:t>Link to the study : https://www.researchgate.net/profile/Charles_Zeanah/publication/5751943_Cognitive_Recovery_in_Socially_Deprived_Young_Children_The_Bucharest_Early_Intervention_Project/links/02bfe510158af7f532000000.pdf</a:t>
            </a:r>
          </a:p>
        </p:txBody>
      </p:sp>
    </p:spTree>
    <p:extLst>
      <p:ext uri="{BB962C8B-B14F-4D97-AF65-F5344CB8AC3E}">
        <p14:creationId xmlns:p14="http://schemas.microsoft.com/office/powerpoint/2010/main" val="4283464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Universality </a:t>
            </a:r>
          </a:p>
        </p:txBody>
      </p:sp>
      <p:sp>
        <p:nvSpPr>
          <p:cNvPr id="3" name="Content Placeholder 2"/>
          <p:cNvSpPr>
            <a:spLocks noGrp="1"/>
          </p:cNvSpPr>
          <p:nvPr>
            <p:ph idx="1"/>
          </p:nvPr>
        </p:nvSpPr>
        <p:spPr>
          <a:xfrm>
            <a:off x="1024128" y="1802296"/>
            <a:ext cx="9720073" cy="4507064"/>
          </a:xfrm>
        </p:spPr>
        <p:txBody>
          <a:bodyPr/>
          <a:lstStyle/>
          <a:p>
            <a:endParaRPr lang="en-US" dirty="0"/>
          </a:p>
          <a:p>
            <a:pPr marL="0" indent="0">
              <a:buNone/>
            </a:pPr>
            <a:r>
              <a:rPr lang="en-US" dirty="0"/>
              <a:t>The </a:t>
            </a:r>
            <a:r>
              <a:rPr lang="en-US" b="1" dirty="0">
                <a:solidFill>
                  <a:schemeClr val="accent1"/>
                </a:solidFill>
              </a:rPr>
              <a:t>universality concept</a:t>
            </a:r>
            <a:r>
              <a:rPr lang="en-US" dirty="0"/>
              <a:t>, as applied to language, suggests although world languages clearly vary in their syntactic organization, the cognitive infrastructure is the same for all languages. Therefore, the way in which children learn language, and the time points at which they achieve certain milestones appear to be fairly invariant among global language communities.</a:t>
            </a:r>
          </a:p>
          <a:p>
            <a:pPr marL="0" indent="0">
              <a:buNone/>
            </a:pPr>
            <a:endParaRPr lang="en-US" dirty="0"/>
          </a:p>
          <a:p>
            <a:pPr marL="0" indent="0">
              <a:buNone/>
            </a:pPr>
            <a:r>
              <a:rPr lang="en-US" dirty="0"/>
              <a:t>Can you think of a words that are shared by babies speaking a variety of languages ? Read the article below</a:t>
            </a:r>
          </a:p>
          <a:p>
            <a:pPr marL="0" indent="0">
              <a:buNone/>
            </a:pPr>
            <a:r>
              <a:rPr lang="en-US" dirty="0"/>
              <a:t> http://theweek.com/articles/464678/why-babies-every-country-earth-say-mama</a:t>
            </a:r>
          </a:p>
        </p:txBody>
      </p:sp>
    </p:spTree>
    <p:extLst>
      <p:ext uri="{BB962C8B-B14F-4D97-AF65-F5344CB8AC3E}">
        <p14:creationId xmlns:p14="http://schemas.microsoft.com/office/powerpoint/2010/main" val="1233115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Species specific</a:t>
            </a:r>
          </a:p>
        </p:txBody>
      </p:sp>
      <p:sp>
        <p:nvSpPr>
          <p:cNvPr id="3" name="Content Placeholder 2"/>
          <p:cNvSpPr>
            <a:spLocks noGrp="1"/>
          </p:cNvSpPr>
          <p:nvPr>
            <p:ph idx="1"/>
          </p:nvPr>
        </p:nvSpPr>
        <p:spPr/>
        <p:txBody>
          <a:bodyPr/>
          <a:lstStyle/>
          <a:p>
            <a:r>
              <a:rPr lang="en-US" dirty="0"/>
              <a:t>Language is strictly a human capacity.</a:t>
            </a:r>
          </a:p>
          <a:p>
            <a:r>
              <a:rPr lang="en-US" dirty="0"/>
              <a:t>although many nonhuman species can communicate, their communication abilities tend to be relatively iconic, such that there is a transparent relationship between what is being communicated and how it is being communicated. </a:t>
            </a:r>
          </a:p>
          <a:p>
            <a:r>
              <a:rPr lang="en-US" dirty="0"/>
              <a:t>- A study of the communication skills of domestic dogs (</a:t>
            </a:r>
            <a:r>
              <a:rPr lang="en-US" dirty="0" err="1"/>
              <a:t>Kaminksi</a:t>
            </a:r>
            <a:r>
              <a:rPr lang="en-US" dirty="0"/>
              <a:t>, </a:t>
            </a:r>
            <a:r>
              <a:rPr lang="en-US" dirty="0" err="1"/>
              <a:t>tempelman</a:t>
            </a:r>
            <a:r>
              <a:rPr lang="en-US" dirty="0"/>
              <a:t>, call, &amp; </a:t>
            </a:r>
            <a:r>
              <a:rPr lang="en-US" dirty="0" err="1"/>
              <a:t>tomasello</a:t>
            </a:r>
            <a:r>
              <a:rPr lang="en-US" dirty="0"/>
              <a:t>, 2009).</a:t>
            </a:r>
          </a:p>
          <a:p>
            <a:r>
              <a:rPr lang="en-US" dirty="0"/>
              <a:t>Link to the study :</a:t>
            </a:r>
          </a:p>
          <a:p>
            <a:r>
              <a:rPr lang="en-US" dirty="0"/>
              <a:t>https://doglab.shh.mpg.de/pdf/Kaminski_et_al_2009b_dogs_communication_iconic_signs.pdf</a:t>
            </a:r>
          </a:p>
          <a:p>
            <a:endParaRPr lang="en-US" dirty="0"/>
          </a:p>
        </p:txBody>
      </p:sp>
    </p:spTree>
    <p:extLst>
      <p:ext uri="{BB962C8B-B14F-4D97-AF65-F5344CB8AC3E}">
        <p14:creationId xmlns:p14="http://schemas.microsoft.com/office/powerpoint/2010/main" val="44149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language</a:t>
            </a:r>
          </a:p>
        </p:txBody>
      </p:sp>
      <p:sp>
        <p:nvSpPr>
          <p:cNvPr id="3" name="Content Placeholder 2"/>
          <p:cNvSpPr>
            <a:spLocks noGrp="1"/>
          </p:cNvSpPr>
          <p:nvPr>
            <p:ph idx="1"/>
          </p:nvPr>
        </p:nvSpPr>
        <p:spPr/>
        <p:txBody>
          <a:bodyPr/>
          <a:lstStyle/>
          <a:p>
            <a:endParaRPr lang="en-US" dirty="0"/>
          </a:p>
          <a:p>
            <a:r>
              <a:rPr lang="en-US" sz="2800" dirty="0"/>
              <a:t>- Language Is a System of </a:t>
            </a:r>
            <a:r>
              <a:rPr lang="en-US" sz="2800" b="1" dirty="0">
                <a:solidFill>
                  <a:schemeClr val="accent1"/>
                </a:solidFill>
              </a:rPr>
              <a:t>Symbols</a:t>
            </a:r>
          </a:p>
          <a:p>
            <a:r>
              <a:rPr lang="en-US" sz="2800" dirty="0"/>
              <a:t>- The System of Language Is </a:t>
            </a:r>
            <a:r>
              <a:rPr lang="en-US" sz="2800" b="1" dirty="0">
                <a:solidFill>
                  <a:schemeClr val="accent1"/>
                </a:solidFill>
              </a:rPr>
              <a:t>Conventional</a:t>
            </a:r>
          </a:p>
          <a:p>
            <a:r>
              <a:rPr lang="en-US" sz="2800" dirty="0"/>
              <a:t>- The Language System Is </a:t>
            </a:r>
            <a:r>
              <a:rPr lang="en-US" sz="2800" b="1" dirty="0">
                <a:solidFill>
                  <a:schemeClr val="accent1"/>
                </a:solidFill>
              </a:rPr>
              <a:t>Dynamic</a:t>
            </a:r>
          </a:p>
          <a:p>
            <a:r>
              <a:rPr lang="en-US" sz="2800" dirty="0"/>
              <a:t>- Language Is a Tool for </a:t>
            </a:r>
            <a:r>
              <a:rPr lang="en-US" sz="2800" b="1" dirty="0">
                <a:solidFill>
                  <a:schemeClr val="accent1"/>
                </a:solidFill>
              </a:rPr>
              <a:t>Human Communication</a:t>
            </a:r>
          </a:p>
          <a:p>
            <a:endParaRPr lang="en-US" dirty="0"/>
          </a:p>
          <a:p>
            <a:endParaRPr lang="en-US" dirty="0"/>
          </a:p>
        </p:txBody>
      </p:sp>
    </p:spTree>
    <p:extLst>
      <p:ext uri="{BB962C8B-B14F-4D97-AF65-F5344CB8AC3E}">
        <p14:creationId xmlns:p14="http://schemas.microsoft.com/office/powerpoint/2010/main" val="1837026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Semanticity</a:t>
            </a:r>
            <a:endParaRPr lang="en-US" dirty="0"/>
          </a:p>
        </p:txBody>
      </p:sp>
      <p:sp>
        <p:nvSpPr>
          <p:cNvPr id="3" name="Content Placeholder 2"/>
          <p:cNvSpPr>
            <a:spLocks noGrp="1"/>
          </p:cNvSpPr>
          <p:nvPr>
            <p:ph idx="1"/>
          </p:nvPr>
        </p:nvSpPr>
        <p:spPr/>
        <p:txBody>
          <a:bodyPr>
            <a:normAutofit/>
          </a:bodyPr>
          <a:lstStyle/>
          <a:p>
            <a:endParaRPr lang="en-US" dirty="0"/>
          </a:p>
          <a:p>
            <a:r>
              <a:rPr lang="en-US" dirty="0"/>
              <a:t>Human language allows people to represent events that are decontextualized, or removed from the present—to share what happened before this moment or what may happen after this moment. this concept is called </a:t>
            </a:r>
            <a:r>
              <a:rPr lang="en-US" b="1" dirty="0" err="1">
                <a:solidFill>
                  <a:schemeClr val="accent1"/>
                </a:solidFill>
              </a:rPr>
              <a:t>semanticity</a:t>
            </a:r>
            <a:r>
              <a:rPr lang="en-US" dirty="0"/>
              <a:t> or, alternatively, </a:t>
            </a:r>
            <a:r>
              <a:rPr lang="en-US" b="1" dirty="0">
                <a:solidFill>
                  <a:schemeClr val="accent1"/>
                </a:solidFill>
              </a:rPr>
              <a:t>displacement</a:t>
            </a:r>
            <a:r>
              <a:rPr lang="en-US" dirty="0"/>
              <a:t>. </a:t>
            </a:r>
          </a:p>
          <a:p>
            <a:pPr marL="0" indent="0">
              <a:buNone/>
            </a:pPr>
            <a:r>
              <a:rPr lang="en-US" dirty="0"/>
              <a:t>  one feature of human language is  that is it </a:t>
            </a:r>
            <a:r>
              <a:rPr lang="en-US" b="1" dirty="0" err="1">
                <a:solidFill>
                  <a:schemeClr val="accent1"/>
                </a:solidFill>
              </a:rPr>
              <a:t>Arabitrary</a:t>
            </a:r>
            <a:r>
              <a:rPr lang="en-US" b="1" dirty="0">
                <a:solidFill>
                  <a:schemeClr val="accent1"/>
                </a:solidFill>
              </a:rPr>
              <a:t>.</a:t>
            </a:r>
            <a:endParaRPr lang="en-US" dirty="0"/>
          </a:p>
          <a:p>
            <a:endParaRPr lang="en-US" dirty="0"/>
          </a:p>
        </p:txBody>
      </p:sp>
    </p:spTree>
    <p:extLst>
      <p:ext uri="{BB962C8B-B14F-4D97-AF65-F5344CB8AC3E}">
        <p14:creationId xmlns:p14="http://schemas.microsoft.com/office/powerpoint/2010/main" val="3645309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a:t>
            </a:r>
          </a:p>
        </p:txBody>
      </p:sp>
      <p:sp>
        <p:nvSpPr>
          <p:cNvPr id="3" name="Content Placeholder 2"/>
          <p:cNvSpPr>
            <a:spLocks noGrp="1"/>
          </p:cNvSpPr>
          <p:nvPr>
            <p:ph idx="1"/>
          </p:nvPr>
        </p:nvSpPr>
        <p:spPr/>
        <p:txBody>
          <a:bodyPr/>
          <a:lstStyle/>
          <a:p>
            <a:endParaRPr lang="en-US" b="1" dirty="0">
              <a:solidFill>
                <a:schemeClr val="accent1"/>
              </a:solidFill>
            </a:endParaRPr>
          </a:p>
          <a:p>
            <a:r>
              <a:rPr lang="en-US" b="1" dirty="0">
                <a:solidFill>
                  <a:schemeClr val="accent1"/>
                </a:solidFill>
              </a:rPr>
              <a:t>Productivity </a:t>
            </a:r>
            <a:r>
              <a:rPr lang="en-US" dirty="0"/>
              <a:t>describes the principle of combination—specifically, the combination of a small number of discrete units into seemingly infinite novel creations. ( limitless ability to use language )</a:t>
            </a:r>
          </a:p>
          <a:p>
            <a:pPr marL="0" indent="0">
              <a:buNone/>
            </a:pPr>
            <a:r>
              <a:rPr lang="en-US" dirty="0"/>
              <a:t> For example, humans use a relatively small number of words and with them, can   create an infinite variety of new sentences, most of which no one has ever heard. </a:t>
            </a:r>
          </a:p>
        </p:txBody>
      </p:sp>
    </p:spTree>
    <p:extLst>
      <p:ext uri="{BB962C8B-B14F-4D97-AF65-F5344CB8AC3E}">
        <p14:creationId xmlns:p14="http://schemas.microsoft.com/office/powerpoint/2010/main" val="1047424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differences</a:t>
            </a:r>
          </a:p>
        </p:txBody>
      </p:sp>
      <p:sp>
        <p:nvSpPr>
          <p:cNvPr id="3" name="Content Placeholder 2"/>
          <p:cNvSpPr>
            <a:spLocks noGrp="1"/>
          </p:cNvSpPr>
          <p:nvPr>
            <p:ph idx="1"/>
          </p:nvPr>
        </p:nvSpPr>
        <p:spPr/>
        <p:txBody>
          <a:bodyPr/>
          <a:lstStyle/>
          <a:p>
            <a:endParaRPr lang="en-US" dirty="0"/>
          </a:p>
          <a:p>
            <a:r>
              <a:rPr lang="en-US" b="1" dirty="0">
                <a:solidFill>
                  <a:schemeClr val="accent1"/>
                </a:solidFill>
              </a:rPr>
              <a:t>Language difference </a:t>
            </a:r>
            <a:r>
              <a:rPr lang="en-US" dirty="0"/>
              <a:t>is a general term that describes the variability among language users.</a:t>
            </a:r>
          </a:p>
          <a:p>
            <a:r>
              <a:rPr lang="en-US" dirty="0"/>
              <a:t>A comparison of any two children of about the same age will reveal considerable </a:t>
            </a:r>
            <a:r>
              <a:rPr lang="en-US" b="1" dirty="0">
                <a:solidFill>
                  <a:schemeClr val="accent1"/>
                </a:solidFill>
              </a:rPr>
              <a:t>differences</a:t>
            </a:r>
            <a:r>
              <a:rPr lang="en-US" dirty="0"/>
              <a:t> in the form, content, and use of their language. such differences relate to the language being learned, gender and temperament, and the language-learning environment.</a:t>
            </a:r>
          </a:p>
        </p:txBody>
      </p:sp>
    </p:spTree>
    <p:extLst>
      <p:ext uri="{BB962C8B-B14F-4D97-AF65-F5344CB8AC3E}">
        <p14:creationId xmlns:p14="http://schemas.microsoft.com/office/powerpoint/2010/main" val="2027275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differences</a:t>
            </a:r>
          </a:p>
        </p:txBody>
      </p:sp>
      <p:sp>
        <p:nvSpPr>
          <p:cNvPr id="3" name="Content Placeholder 2"/>
          <p:cNvSpPr>
            <a:spLocks noGrp="1"/>
          </p:cNvSpPr>
          <p:nvPr>
            <p:ph idx="1"/>
          </p:nvPr>
        </p:nvSpPr>
        <p:spPr/>
        <p:txBody>
          <a:bodyPr>
            <a:normAutofit lnSpcReduction="10000"/>
          </a:bodyPr>
          <a:lstStyle/>
          <a:p>
            <a:r>
              <a:rPr lang="en-US" dirty="0"/>
              <a:t> </a:t>
            </a:r>
            <a:r>
              <a:rPr lang="en-US" b="1" dirty="0" err="1">
                <a:solidFill>
                  <a:schemeClr val="accent1"/>
                </a:solidFill>
              </a:rPr>
              <a:t>Lamika</a:t>
            </a:r>
            <a:r>
              <a:rPr lang="en-US" dirty="0"/>
              <a:t>, a 5-year-old girl, speaks a dialect of African American English. she attends a child care center in which all the other children and her teachers speak  GAE.</a:t>
            </a:r>
          </a:p>
          <a:p>
            <a:r>
              <a:rPr lang="en-US" b="1" dirty="0">
                <a:solidFill>
                  <a:schemeClr val="accent1"/>
                </a:solidFill>
              </a:rPr>
              <a:t>Angela</a:t>
            </a:r>
            <a:r>
              <a:rPr lang="en-US" dirty="0"/>
              <a:t>, a 3-year-old child with hearing loss, communicates by using signed exact English. she attends a special preschool for children with hearing loss, and most of her peers sign with American sign Language.</a:t>
            </a:r>
          </a:p>
          <a:p>
            <a:r>
              <a:rPr lang="en-US" b="1" dirty="0">
                <a:solidFill>
                  <a:schemeClr val="accent1"/>
                </a:solidFill>
              </a:rPr>
              <a:t> Jack</a:t>
            </a:r>
            <a:r>
              <a:rPr lang="en-US" dirty="0"/>
              <a:t>, a 2-year-old child, is learning Spanish and English simultaneously. His family speaks both languages at home. in his preschool, which includes mostly monolingual Spanish-speaking children, he speaks primarily </a:t>
            </a:r>
            <a:r>
              <a:rPr lang="en-US" dirty="0" err="1"/>
              <a:t>spanish</a:t>
            </a:r>
            <a:r>
              <a:rPr lang="en-US" dirty="0"/>
              <a:t> but some- times uses the grammar of English.</a:t>
            </a:r>
          </a:p>
          <a:p>
            <a:r>
              <a:rPr lang="en-US" b="1" dirty="0">
                <a:solidFill>
                  <a:schemeClr val="accent1"/>
                </a:solidFill>
              </a:rPr>
              <a:t>Mimi</a:t>
            </a:r>
            <a:r>
              <a:rPr lang="en-US" dirty="0"/>
              <a:t>, a 3-year-old child adopted from china at age 18 months, uses fewer vocabulary words and produces shorter sentences than other children in her child care center.</a:t>
            </a:r>
          </a:p>
          <a:p>
            <a:endParaRPr lang="en-US" dirty="0"/>
          </a:p>
        </p:txBody>
      </p:sp>
    </p:spTree>
    <p:extLst>
      <p:ext uri="{BB962C8B-B14F-4D97-AF65-F5344CB8AC3E}">
        <p14:creationId xmlns:p14="http://schemas.microsoft.com/office/powerpoint/2010/main" val="1513253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Dialect </a:t>
            </a:r>
          </a:p>
        </p:txBody>
      </p:sp>
      <p:sp>
        <p:nvSpPr>
          <p:cNvPr id="3" name="Content Placeholder 2"/>
          <p:cNvSpPr>
            <a:spLocks noGrp="1"/>
          </p:cNvSpPr>
          <p:nvPr>
            <p:ph idx="1"/>
          </p:nvPr>
        </p:nvSpPr>
        <p:spPr/>
        <p:txBody>
          <a:bodyPr/>
          <a:lstStyle/>
          <a:p>
            <a:endParaRPr lang="en-US" dirty="0"/>
          </a:p>
          <a:p>
            <a:r>
              <a:rPr lang="en-US" b="1" dirty="0">
                <a:solidFill>
                  <a:schemeClr val="accent1"/>
                </a:solidFill>
              </a:rPr>
              <a:t>Dialects</a:t>
            </a:r>
            <a:r>
              <a:rPr lang="en-US" dirty="0"/>
              <a:t> are the natural variations of a language that evolve within specific cultural or geographic boundaries. these variations affect form, content, and use.</a:t>
            </a:r>
          </a:p>
        </p:txBody>
      </p:sp>
    </p:spTree>
    <p:extLst>
      <p:ext uri="{BB962C8B-B14F-4D97-AF65-F5344CB8AC3E}">
        <p14:creationId xmlns:p14="http://schemas.microsoft.com/office/powerpoint/2010/main" val="2621989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BILINGUalism</a:t>
            </a:r>
            <a:endParaRPr lang="en-US" dirty="0"/>
          </a:p>
        </p:txBody>
      </p:sp>
      <p:sp>
        <p:nvSpPr>
          <p:cNvPr id="3" name="Content Placeholder 2"/>
          <p:cNvSpPr>
            <a:spLocks noGrp="1"/>
          </p:cNvSpPr>
          <p:nvPr>
            <p:ph idx="1"/>
          </p:nvPr>
        </p:nvSpPr>
        <p:spPr/>
        <p:txBody>
          <a:bodyPr/>
          <a:lstStyle/>
          <a:p>
            <a:r>
              <a:rPr lang="en-US" dirty="0"/>
              <a:t>Although many children learn a single language (</a:t>
            </a:r>
            <a:r>
              <a:rPr lang="en-US" b="1" dirty="0" err="1">
                <a:solidFill>
                  <a:schemeClr val="accent1"/>
                </a:solidFill>
              </a:rPr>
              <a:t>monolingualism</a:t>
            </a:r>
            <a:r>
              <a:rPr lang="en-US" dirty="0"/>
              <a:t>), others acquire two or more languages (</a:t>
            </a:r>
            <a:r>
              <a:rPr lang="en-US" b="1" dirty="0">
                <a:solidFill>
                  <a:schemeClr val="accent1"/>
                </a:solidFill>
              </a:rPr>
              <a:t>bilingualism</a:t>
            </a:r>
            <a:r>
              <a:rPr lang="en-US" dirty="0"/>
              <a:t>).</a:t>
            </a:r>
          </a:p>
          <a:p>
            <a:endParaRPr lang="en-US" dirty="0"/>
          </a:p>
          <a:p>
            <a:r>
              <a:rPr lang="en-US" dirty="0"/>
              <a:t>Children who are raised bilingually often show language differences not seen in children who are raised monolingually, such as interchanges between the syntax and the vocabulary of the two languages they are learning. this phenomenon is called </a:t>
            </a:r>
            <a:r>
              <a:rPr lang="en-US" b="1" dirty="0">
                <a:solidFill>
                  <a:schemeClr val="accent1"/>
                </a:solidFill>
              </a:rPr>
              <a:t>code switching.</a:t>
            </a:r>
          </a:p>
          <a:p>
            <a:endParaRPr lang="en-US" b="1" dirty="0">
              <a:solidFill>
                <a:schemeClr val="accent1"/>
              </a:solidFill>
            </a:endParaRPr>
          </a:p>
        </p:txBody>
      </p:sp>
    </p:spTree>
    <p:extLst>
      <p:ext uri="{BB962C8B-B14F-4D97-AF65-F5344CB8AC3E}">
        <p14:creationId xmlns:p14="http://schemas.microsoft.com/office/powerpoint/2010/main" val="3339797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bilingualism</a:t>
            </a:r>
          </a:p>
        </p:txBody>
      </p:sp>
      <p:sp>
        <p:nvSpPr>
          <p:cNvPr id="3" name="Content Placeholder 2"/>
          <p:cNvSpPr>
            <a:spLocks noGrp="1"/>
          </p:cNvSpPr>
          <p:nvPr>
            <p:ph idx="1"/>
          </p:nvPr>
        </p:nvSpPr>
        <p:spPr/>
        <p:txBody>
          <a:bodyPr/>
          <a:lstStyle/>
          <a:p>
            <a:endParaRPr lang="en-US" dirty="0"/>
          </a:p>
          <a:p>
            <a:r>
              <a:rPr lang="en-US" dirty="0"/>
              <a:t>Two types of bilingualism </a:t>
            </a:r>
          </a:p>
          <a:p>
            <a:r>
              <a:rPr lang="en-US" b="1" dirty="0">
                <a:solidFill>
                  <a:schemeClr val="accent1"/>
                </a:solidFill>
              </a:rPr>
              <a:t>simultaneous bilingualism</a:t>
            </a:r>
            <a:endParaRPr lang="en-US" dirty="0"/>
          </a:p>
          <a:p>
            <a:r>
              <a:rPr lang="en-US" b="1" dirty="0">
                <a:solidFill>
                  <a:schemeClr val="accent1"/>
                </a:solidFill>
              </a:rPr>
              <a:t>sequential bilingualism </a:t>
            </a:r>
            <a:endParaRPr lang="en-US" dirty="0"/>
          </a:p>
        </p:txBody>
      </p:sp>
    </p:spTree>
    <p:extLst>
      <p:ext uri="{BB962C8B-B14F-4D97-AF65-F5344CB8AC3E}">
        <p14:creationId xmlns:p14="http://schemas.microsoft.com/office/powerpoint/2010/main" val="3155121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a:t>
            </a:r>
          </a:p>
        </p:txBody>
      </p:sp>
      <p:sp>
        <p:nvSpPr>
          <p:cNvPr id="3" name="Content Placeholder 2"/>
          <p:cNvSpPr>
            <a:spLocks noGrp="1"/>
          </p:cNvSpPr>
          <p:nvPr>
            <p:ph idx="1"/>
          </p:nvPr>
        </p:nvSpPr>
        <p:spPr>
          <a:xfrm>
            <a:off x="1024127" y="1335023"/>
            <a:ext cx="9720073" cy="4376663"/>
          </a:xfrm>
        </p:spPr>
        <p:txBody>
          <a:bodyPr/>
          <a:lstStyle/>
          <a:p>
            <a:endParaRPr lang="en-US" b="1" dirty="0">
              <a:solidFill>
                <a:schemeClr val="accent1"/>
              </a:solidFill>
            </a:endParaRPr>
          </a:p>
          <a:p>
            <a:r>
              <a:rPr lang="en-US" b="1" dirty="0">
                <a:solidFill>
                  <a:schemeClr val="accent1"/>
                </a:solidFill>
              </a:rPr>
              <a:t>Girls</a:t>
            </a:r>
            <a:r>
              <a:rPr lang="en-US" dirty="0"/>
              <a:t> usually begin talking earlier than boys do (Karmiloff &amp; Karmiloff-smith, 2001).</a:t>
            </a:r>
          </a:p>
          <a:p>
            <a:r>
              <a:rPr lang="en-US" b="1" dirty="0">
                <a:solidFill>
                  <a:schemeClr val="accent1"/>
                </a:solidFill>
              </a:rPr>
              <a:t>Girls </a:t>
            </a:r>
            <a:r>
              <a:rPr lang="en-US" dirty="0"/>
              <a:t>develop their vocabulary at a faster rate than boys do in the early years of life (</a:t>
            </a:r>
            <a:r>
              <a:rPr lang="en-US" dirty="0" err="1"/>
              <a:t>rowe</a:t>
            </a:r>
            <a:r>
              <a:rPr lang="en-US" dirty="0"/>
              <a:t>, </a:t>
            </a:r>
            <a:r>
              <a:rPr lang="en-US" dirty="0" err="1"/>
              <a:t>raudenbush</a:t>
            </a:r>
            <a:r>
              <a:rPr lang="en-US" dirty="0"/>
              <a:t>, &amp; </a:t>
            </a:r>
            <a:r>
              <a:rPr lang="en-US" dirty="0" err="1"/>
              <a:t>goldin</a:t>
            </a:r>
            <a:r>
              <a:rPr lang="en-US" dirty="0"/>
              <a:t>-meadow, 2012). </a:t>
            </a:r>
          </a:p>
          <a:p>
            <a:r>
              <a:rPr lang="en-US" b="1" dirty="0">
                <a:solidFill>
                  <a:schemeClr val="accent1"/>
                </a:solidFill>
              </a:rPr>
              <a:t>Boys</a:t>
            </a:r>
            <a:r>
              <a:rPr lang="en-US" dirty="0"/>
              <a:t> are more likely to have significant difficulties with language development, or language impairment; in fact, prevalence estimates show a ratio of about 2 or 3 boys to 1 girl (Dale, Price, Bishop, &amp; </a:t>
            </a:r>
            <a:r>
              <a:rPr lang="en-US" dirty="0" err="1"/>
              <a:t>Plomin</a:t>
            </a:r>
            <a:r>
              <a:rPr lang="en-US" dirty="0"/>
              <a:t>, 2003).</a:t>
            </a:r>
          </a:p>
          <a:p>
            <a:r>
              <a:rPr lang="en-US" dirty="0"/>
              <a:t>Why such gender differences in language development occur is</a:t>
            </a:r>
            <a:r>
              <a:rPr lang="en-US" b="1" dirty="0">
                <a:solidFill>
                  <a:schemeClr val="accent1"/>
                </a:solidFill>
              </a:rPr>
              <a:t> unclear</a:t>
            </a:r>
          </a:p>
          <a:p>
            <a:endParaRPr lang="en-US" dirty="0"/>
          </a:p>
        </p:txBody>
      </p:sp>
    </p:spTree>
    <p:extLst>
      <p:ext uri="{BB962C8B-B14F-4D97-AF65-F5344CB8AC3E}">
        <p14:creationId xmlns:p14="http://schemas.microsoft.com/office/powerpoint/2010/main" val="1617165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predisposition</a:t>
            </a:r>
          </a:p>
        </p:txBody>
      </p:sp>
      <p:sp>
        <p:nvSpPr>
          <p:cNvPr id="3" name="Content Placeholder 2"/>
          <p:cNvSpPr>
            <a:spLocks noGrp="1"/>
          </p:cNvSpPr>
          <p:nvPr>
            <p:ph idx="1"/>
          </p:nvPr>
        </p:nvSpPr>
        <p:spPr/>
        <p:txBody>
          <a:bodyPr/>
          <a:lstStyle/>
          <a:p>
            <a:r>
              <a:rPr lang="en-US" b="1" dirty="0">
                <a:solidFill>
                  <a:schemeClr val="accent1"/>
                </a:solidFill>
              </a:rPr>
              <a:t>twin studies </a:t>
            </a:r>
            <a:r>
              <a:rPr lang="en-US" dirty="0"/>
              <a:t>are one method researchers use to estimate the contribution of genetics to language development, as well as the heritability of language disorders .</a:t>
            </a:r>
          </a:p>
          <a:p>
            <a:r>
              <a:rPr lang="en-US" b="1" dirty="0">
                <a:solidFill>
                  <a:schemeClr val="accent1"/>
                </a:solidFill>
              </a:rPr>
              <a:t> monozygotic </a:t>
            </a:r>
            <a:r>
              <a:rPr lang="en-US" dirty="0"/>
              <a:t>(MZ) vs </a:t>
            </a:r>
            <a:r>
              <a:rPr lang="en-US" b="1" dirty="0">
                <a:solidFill>
                  <a:schemeClr val="accent1"/>
                </a:solidFill>
              </a:rPr>
              <a:t>Dizygotic </a:t>
            </a:r>
            <a:r>
              <a:rPr lang="en-US" dirty="0"/>
              <a:t>(DZ) twins</a:t>
            </a:r>
          </a:p>
          <a:p>
            <a:r>
              <a:rPr lang="en-US" dirty="0"/>
              <a:t>A study involving 787 pairs of twins revealed that about 16% of the variability in language ability in 4-year-old children could be attributed to heritability (</a:t>
            </a:r>
            <a:r>
              <a:rPr lang="en-US" dirty="0" err="1"/>
              <a:t>Kovas</a:t>
            </a:r>
            <a:r>
              <a:rPr lang="en-US" dirty="0"/>
              <a:t> et al., 2005). </a:t>
            </a:r>
          </a:p>
          <a:p>
            <a:r>
              <a:rPr lang="en-US" dirty="0"/>
              <a:t>Another study shows that about 49% of variability in language ability can be attributed to heritability (</a:t>
            </a:r>
            <a:r>
              <a:rPr lang="en-US" dirty="0" err="1"/>
              <a:t>spinath</a:t>
            </a:r>
            <a:r>
              <a:rPr lang="en-US" dirty="0"/>
              <a:t> et al., 2004). If one MZ twin has a language impairment, the other twin has about an 85% likelihood of also having the impairment.</a:t>
            </a:r>
          </a:p>
        </p:txBody>
      </p:sp>
    </p:spTree>
    <p:extLst>
      <p:ext uri="{BB962C8B-B14F-4D97-AF65-F5344CB8AC3E}">
        <p14:creationId xmlns:p14="http://schemas.microsoft.com/office/powerpoint/2010/main" val="421413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learning </a:t>
            </a:r>
            <a:r>
              <a:rPr lang="en-US" dirty="0" err="1"/>
              <a:t>enviroment</a:t>
            </a:r>
            <a:endParaRPr lang="en-US" dirty="0"/>
          </a:p>
        </p:txBody>
      </p:sp>
      <p:sp>
        <p:nvSpPr>
          <p:cNvPr id="3" name="Content Placeholder 2"/>
          <p:cNvSpPr>
            <a:spLocks noGrp="1"/>
          </p:cNvSpPr>
          <p:nvPr>
            <p:ph idx="1"/>
          </p:nvPr>
        </p:nvSpPr>
        <p:spPr/>
        <p:txBody>
          <a:bodyPr/>
          <a:lstStyle/>
          <a:p>
            <a:r>
              <a:rPr lang="en-US" b="1" dirty="0">
                <a:solidFill>
                  <a:schemeClr val="accent1"/>
                </a:solidFill>
              </a:rPr>
              <a:t>Quantity </a:t>
            </a:r>
            <a:r>
              <a:rPr lang="en-US" dirty="0"/>
              <a:t>refers to the sheer amount of language a child experiences. </a:t>
            </a:r>
            <a:endParaRPr lang="en-US" dirty="0">
              <a:solidFill>
                <a:schemeClr val="accent1"/>
              </a:solidFill>
            </a:endParaRPr>
          </a:p>
          <a:p>
            <a:r>
              <a:rPr lang="en-US" b="1" dirty="0">
                <a:solidFill>
                  <a:schemeClr val="accent1"/>
                </a:solidFill>
              </a:rPr>
              <a:t>Quality</a:t>
            </a:r>
            <a:r>
              <a:rPr lang="en-US" dirty="0"/>
              <a:t> refers to the characteristics of the language spoken in the child’s caregiving environment(the types of words, the construction of sentences, the intention of sentences ..)</a:t>
            </a:r>
          </a:p>
          <a:p>
            <a:r>
              <a:rPr lang="en-US" dirty="0"/>
              <a:t> Higher degrees of </a:t>
            </a:r>
            <a:r>
              <a:rPr lang="en-US" b="1" dirty="0">
                <a:solidFill>
                  <a:schemeClr val="accent1"/>
                </a:solidFill>
              </a:rPr>
              <a:t>caregiver responsiveness </a:t>
            </a:r>
            <a:r>
              <a:rPr lang="en-US" dirty="0"/>
              <a:t>during infancy and early toddlerhood are associated with accelerated rates of </a:t>
            </a:r>
            <a:r>
              <a:rPr lang="en-US" b="1" dirty="0">
                <a:solidFill>
                  <a:schemeClr val="accent1"/>
                </a:solidFill>
              </a:rPr>
              <a:t>language development </a:t>
            </a:r>
            <a:r>
              <a:rPr lang="en-US" dirty="0"/>
              <a:t>in children. </a:t>
            </a:r>
          </a:p>
        </p:txBody>
      </p:sp>
    </p:spTree>
    <p:extLst>
      <p:ext uri="{BB962C8B-B14F-4D97-AF65-F5344CB8AC3E}">
        <p14:creationId xmlns:p14="http://schemas.microsoft.com/office/powerpoint/2010/main" val="50192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as a system of symbols 1</a:t>
            </a:r>
            <a:br>
              <a:rPr lang="en-US" dirty="0"/>
            </a:br>
            <a:endParaRPr lang="en-US" dirty="0"/>
          </a:p>
        </p:txBody>
      </p:sp>
      <p:sp>
        <p:nvSpPr>
          <p:cNvPr id="3" name="Content Placeholder 2"/>
          <p:cNvSpPr>
            <a:spLocks noGrp="1"/>
          </p:cNvSpPr>
          <p:nvPr>
            <p:ph idx="1"/>
          </p:nvPr>
        </p:nvSpPr>
        <p:spPr>
          <a:xfrm>
            <a:off x="1024127" y="1914939"/>
            <a:ext cx="9720073" cy="4379844"/>
          </a:xfrm>
        </p:spPr>
        <p:txBody>
          <a:bodyPr/>
          <a:lstStyle/>
          <a:p>
            <a:r>
              <a:rPr lang="en-US" dirty="0"/>
              <a:t>- Language can be considered as a </a:t>
            </a:r>
            <a:r>
              <a:rPr lang="en-US" b="1" dirty="0">
                <a:solidFill>
                  <a:schemeClr val="accent1"/>
                </a:solidFill>
              </a:rPr>
              <a:t>code</a:t>
            </a:r>
            <a:r>
              <a:rPr lang="en-US" dirty="0"/>
              <a:t>. A code is a term which refers to the translation of one type of information into another type of information; this involves the use of symbols.</a:t>
            </a:r>
          </a:p>
          <a:p>
            <a:r>
              <a:rPr lang="en-US" dirty="0"/>
              <a:t>- In human language, specific words represent specific concepts, items , thoughts, and so on….. </a:t>
            </a:r>
          </a:p>
          <a:p>
            <a:r>
              <a:rPr lang="en-US" dirty="0"/>
              <a:t>- Examples : </a:t>
            </a:r>
          </a:p>
          <a:p>
            <a:pPr>
              <a:buFont typeface="Arial" panose="020B0604020202020204" pitchFamily="34" charset="0"/>
              <a:buChar char="•"/>
            </a:pPr>
            <a:r>
              <a:rPr lang="en-US" dirty="0"/>
              <a:t> using the word  happy to convey and describe our feelings.</a:t>
            </a:r>
          </a:p>
          <a:p>
            <a:pPr>
              <a:buFont typeface="Arial" panose="020B0604020202020204" pitchFamily="34" charset="0"/>
              <a:buChar char="•"/>
            </a:pPr>
            <a:r>
              <a:rPr lang="en-US" dirty="0"/>
              <a:t> using the word rose to refer to a flower. </a:t>
            </a:r>
          </a:p>
          <a:p>
            <a:pPr>
              <a:buFont typeface="Arial" panose="020B0604020202020204" pitchFamily="34" charset="0"/>
              <a:buChar char="•"/>
            </a:pPr>
            <a:r>
              <a:rPr lang="en-US" dirty="0"/>
              <a:t>Using the word far to describe distance.</a:t>
            </a:r>
          </a:p>
          <a:p>
            <a:endParaRPr lang="en-US" dirty="0"/>
          </a:p>
          <a:p>
            <a:endParaRPr lang="en-US" dirty="0"/>
          </a:p>
        </p:txBody>
      </p:sp>
    </p:spTree>
    <p:extLst>
      <p:ext uri="{BB962C8B-B14F-4D97-AF65-F5344CB8AC3E}">
        <p14:creationId xmlns:p14="http://schemas.microsoft.com/office/powerpoint/2010/main" val="2853739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disorders</a:t>
            </a:r>
          </a:p>
        </p:txBody>
      </p:sp>
      <p:sp>
        <p:nvSpPr>
          <p:cNvPr id="3" name="Content Placeholder 2"/>
          <p:cNvSpPr>
            <a:spLocks noGrp="1"/>
          </p:cNvSpPr>
          <p:nvPr>
            <p:ph idx="1"/>
          </p:nvPr>
        </p:nvSpPr>
        <p:spPr/>
        <p:txBody>
          <a:bodyPr/>
          <a:lstStyle/>
          <a:p>
            <a:pPr marL="0" indent="0">
              <a:buNone/>
            </a:pPr>
            <a:r>
              <a:rPr lang="en-US" b="1" dirty="0">
                <a:solidFill>
                  <a:schemeClr val="accent1"/>
                </a:solidFill>
              </a:rPr>
              <a:t>Heritable Language impairment</a:t>
            </a:r>
          </a:p>
          <a:p>
            <a:pPr marL="0" indent="0">
              <a:buNone/>
            </a:pPr>
            <a:r>
              <a:rPr lang="en-US" dirty="0"/>
              <a:t>children with a </a:t>
            </a:r>
            <a:r>
              <a:rPr lang="en-US" b="1" dirty="0">
                <a:solidFill>
                  <a:schemeClr val="accent1"/>
                </a:solidFill>
              </a:rPr>
              <a:t>heritable language impairment </a:t>
            </a:r>
            <a:r>
              <a:rPr lang="en-US" dirty="0"/>
              <a:t>exhibit depressed language abilities, typically with no other concomitant impairment of intellect. </a:t>
            </a:r>
          </a:p>
          <a:p>
            <a:pPr marL="0" indent="0">
              <a:buNone/>
            </a:pPr>
            <a:r>
              <a:rPr lang="en-US" dirty="0"/>
              <a:t>Because of its specificity to the functioning of language, this condition is often called </a:t>
            </a:r>
            <a:r>
              <a:rPr lang="en-US" b="1" dirty="0">
                <a:solidFill>
                  <a:schemeClr val="accent1"/>
                </a:solidFill>
              </a:rPr>
              <a:t>specific language impairment </a:t>
            </a:r>
            <a:r>
              <a:rPr lang="en-US" dirty="0"/>
              <a:t>(SLI), and it affects about 7%–10% of children (</a:t>
            </a:r>
            <a:r>
              <a:rPr lang="en-US" dirty="0" err="1"/>
              <a:t>Beitchman</a:t>
            </a:r>
            <a:r>
              <a:rPr lang="en-US" dirty="0"/>
              <a:t> et al., 1989; </a:t>
            </a:r>
            <a:r>
              <a:rPr lang="en-US" dirty="0" err="1"/>
              <a:t>tomblin</a:t>
            </a:r>
            <a:r>
              <a:rPr lang="en-US" dirty="0"/>
              <a:t> et al., 1997).</a:t>
            </a:r>
          </a:p>
        </p:txBody>
      </p:sp>
    </p:spTree>
    <p:extLst>
      <p:ext uri="{BB962C8B-B14F-4D97-AF65-F5344CB8AC3E}">
        <p14:creationId xmlns:p14="http://schemas.microsoft.com/office/powerpoint/2010/main" val="2847001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disorders</a:t>
            </a:r>
          </a:p>
        </p:txBody>
      </p:sp>
      <p:sp>
        <p:nvSpPr>
          <p:cNvPr id="3" name="Content Placeholder 2"/>
          <p:cNvSpPr>
            <a:spLocks noGrp="1"/>
          </p:cNvSpPr>
          <p:nvPr>
            <p:ph idx="1"/>
          </p:nvPr>
        </p:nvSpPr>
        <p:spPr/>
        <p:txBody>
          <a:bodyPr/>
          <a:lstStyle/>
          <a:p>
            <a:r>
              <a:rPr lang="en-US" b="1" dirty="0">
                <a:solidFill>
                  <a:schemeClr val="accent1"/>
                </a:solidFill>
              </a:rPr>
              <a:t>Developmental Disability Language impairment </a:t>
            </a:r>
            <a:r>
              <a:rPr lang="en-US" dirty="0"/>
              <a:t>often co-occurs with certain developmental disabilities. in such cases, language impairment is considered a </a:t>
            </a:r>
            <a:r>
              <a:rPr lang="en-US" b="1" dirty="0">
                <a:solidFill>
                  <a:schemeClr val="accent1"/>
                </a:solidFill>
              </a:rPr>
              <a:t>secondary disorder </a:t>
            </a:r>
            <a:r>
              <a:rPr lang="en-US" dirty="0"/>
              <a:t>because it results secondary to a primary cause. common causes of a secondary language impairment include intellectual disability and autism spectrum disorder</a:t>
            </a:r>
          </a:p>
        </p:txBody>
      </p:sp>
    </p:spTree>
    <p:extLst>
      <p:ext uri="{BB962C8B-B14F-4D97-AF65-F5344CB8AC3E}">
        <p14:creationId xmlns:p14="http://schemas.microsoft.com/office/powerpoint/2010/main" val="306095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as a system of symbols 2</a:t>
            </a:r>
          </a:p>
        </p:txBody>
      </p:sp>
      <p:sp>
        <p:nvSpPr>
          <p:cNvPr id="3" name="Content Placeholder 2"/>
          <p:cNvSpPr>
            <a:spLocks noGrp="1"/>
          </p:cNvSpPr>
          <p:nvPr>
            <p:ph idx="1"/>
          </p:nvPr>
        </p:nvSpPr>
        <p:spPr/>
        <p:txBody>
          <a:bodyPr/>
          <a:lstStyle/>
          <a:p>
            <a:r>
              <a:rPr lang="en-US" dirty="0"/>
              <a:t>- The relationship between a word and its referent (the aspect of the world to which the word refers) is </a:t>
            </a:r>
            <a:r>
              <a:rPr lang="en-US" b="1" dirty="0">
                <a:solidFill>
                  <a:schemeClr val="accent1"/>
                </a:solidFill>
              </a:rPr>
              <a:t>arbitrary. </a:t>
            </a:r>
          </a:p>
          <a:p>
            <a:r>
              <a:rPr lang="en-US" dirty="0"/>
              <a:t>- For example, although English speakers recognize that happy refers to a specific feeling, any other word (e.g., sprit, </a:t>
            </a:r>
            <a:r>
              <a:rPr lang="en-US" dirty="0" err="1"/>
              <a:t>nopic</a:t>
            </a:r>
            <a:r>
              <a:rPr lang="en-US" dirty="0"/>
              <a:t>, or </a:t>
            </a:r>
            <a:r>
              <a:rPr lang="en-US" dirty="0" err="1"/>
              <a:t>grendy</a:t>
            </a:r>
            <a:r>
              <a:rPr lang="en-US" dirty="0"/>
              <a:t>) would do.</a:t>
            </a:r>
          </a:p>
        </p:txBody>
      </p:sp>
    </p:spTree>
    <p:extLst>
      <p:ext uri="{BB962C8B-B14F-4D97-AF65-F5344CB8AC3E}">
        <p14:creationId xmlns:p14="http://schemas.microsoft.com/office/powerpoint/2010/main" val="418163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System of Language Is Conventional</a:t>
            </a:r>
          </a:p>
        </p:txBody>
      </p:sp>
      <p:sp>
        <p:nvSpPr>
          <p:cNvPr id="3" name="Content Placeholder 2"/>
          <p:cNvSpPr>
            <a:spLocks noGrp="1"/>
          </p:cNvSpPr>
          <p:nvPr>
            <p:ph idx="1"/>
          </p:nvPr>
        </p:nvSpPr>
        <p:spPr/>
        <p:txBody>
          <a:bodyPr/>
          <a:lstStyle/>
          <a:p>
            <a:r>
              <a:rPr lang="en-US" dirty="0"/>
              <a:t>- Language system  is conventional. That is,  speakers of language abide by accepted  and fixed rules. And so, adhering to specific conventions allows all members of a language community to use language with one another as a tool for expression.</a:t>
            </a:r>
          </a:p>
          <a:p>
            <a:r>
              <a:rPr lang="en-US" dirty="0"/>
              <a:t>- A group of people who use a common language are known as a </a:t>
            </a:r>
            <a:r>
              <a:rPr lang="en-US" b="1" dirty="0">
                <a:solidFill>
                  <a:schemeClr val="accent1"/>
                </a:solidFill>
              </a:rPr>
              <a:t>language community.</a:t>
            </a:r>
          </a:p>
          <a:p>
            <a:r>
              <a:rPr lang="en-US" dirty="0"/>
              <a:t>- language communities emerge for several reasons including geographical, social and economic reasons. Give examples ?</a:t>
            </a:r>
          </a:p>
          <a:p>
            <a:endParaRPr lang="en-US" dirty="0"/>
          </a:p>
          <a:p>
            <a:endParaRPr lang="en-US" dirty="0"/>
          </a:p>
        </p:txBody>
      </p:sp>
    </p:spTree>
    <p:extLst>
      <p:ext uri="{BB962C8B-B14F-4D97-AF65-F5344CB8AC3E}">
        <p14:creationId xmlns:p14="http://schemas.microsoft.com/office/powerpoint/2010/main" val="397138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System Is Dynamic</a:t>
            </a:r>
          </a:p>
        </p:txBody>
      </p:sp>
      <p:sp>
        <p:nvSpPr>
          <p:cNvPr id="3" name="Content Placeholder 2"/>
          <p:cNvSpPr>
            <a:spLocks noGrp="1"/>
          </p:cNvSpPr>
          <p:nvPr>
            <p:ph idx="1"/>
          </p:nvPr>
        </p:nvSpPr>
        <p:spPr/>
        <p:txBody>
          <a:bodyPr/>
          <a:lstStyle/>
          <a:p>
            <a:r>
              <a:rPr lang="en-US" dirty="0"/>
              <a:t>- Language is in a state of activity and change, both within an individual who is acquiring language and within a community that uses a certain language. </a:t>
            </a:r>
          </a:p>
          <a:p>
            <a:r>
              <a:rPr lang="en-US" dirty="0"/>
              <a:t>- at the individual level the acquisition of language begins at birth, or even before birth, in utero, and is in a state of change across the lifespan. even as adults, our language skills are dynamic. as one example, we might seek to learn a second language. Examples ?</a:t>
            </a:r>
          </a:p>
          <a:p>
            <a:r>
              <a:rPr lang="en-US" dirty="0"/>
              <a:t>- the language a community uses is also very dynamic as demonstrated by the emergence of new vocabulary . Examples ?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357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a Tool for Communication</a:t>
            </a:r>
          </a:p>
        </p:txBody>
      </p:sp>
      <p:sp>
        <p:nvSpPr>
          <p:cNvPr id="3" name="Content Placeholder 2"/>
          <p:cNvSpPr>
            <a:spLocks noGrp="1"/>
          </p:cNvSpPr>
          <p:nvPr>
            <p:ph idx="1"/>
          </p:nvPr>
        </p:nvSpPr>
        <p:spPr/>
        <p:txBody>
          <a:bodyPr>
            <a:normAutofit/>
          </a:bodyPr>
          <a:lstStyle/>
          <a:p>
            <a:endParaRPr lang="en-US" dirty="0"/>
          </a:p>
          <a:p>
            <a:r>
              <a:rPr lang="en-US" dirty="0"/>
              <a:t>Communication is the process of sharing information, such as thoughts, feelings, and ideas, among two or more persons.</a:t>
            </a:r>
          </a:p>
        </p:txBody>
      </p:sp>
    </p:spTree>
    <p:extLst>
      <p:ext uri="{BB962C8B-B14F-4D97-AF65-F5344CB8AC3E}">
        <p14:creationId xmlns:p14="http://schemas.microsoft.com/office/powerpoint/2010/main" val="2951642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785</TotalTime>
  <Words>3488</Words>
  <Application>Microsoft Office PowerPoint</Application>
  <PresentationFormat>Widescreen</PresentationFormat>
  <Paragraphs>224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Tw Cen MT</vt:lpstr>
      <vt:lpstr>Tw Cen MT Condensed</vt:lpstr>
      <vt:lpstr>Wingdings 3</vt:lpstr>
      <vt:lpstr>Integral</vt:lpstr>
      <vt:lpstr>Language development</vt:lpstr>
      <vt:lpstr>Learning goals</vt:lpstr>
      <vt:lpstr>Definition of language </vt:lpstr>
      <vt:lpstr>Definition of language</vt:lpstr>
      <vt:lpstr>Language as a system of symbols 1 </vt:lpstr>
      <vt:lpstr>Language as a system of symbols 2</vt:lpstr>
      <vt:lpstr>The System of Language Is Conventional</vt:lpstr>
      <vt:lpstr>The Language System Is Dynamic</vt:lpstr>
      <vt:lpstr>Language Is a Tool for Communication</vt:lpstr>
      <vt:lpstr>Language as a module of Human cognition </vt:lpstr>
      <vt:lpstr>Language as an inner representational tool</vt:lpstr>
      <vt:lpstr>Using language for thinking</vt:lpstr>
      <vt:lpstr>The concept of modularity 1 </vt:lpstr>
      <vt:lpstr>The concept of modularity  2</vt:lpstr>
      <vt:lpstr>Evidence of language modularity </vt:lpstr>
      <vt:lpstr>Critics of language modularity </vt:lpstr>
      <vt:lpstr>HOW Does Language relate to speech, Hearing, and communication?</vt:lpstr>
      <vt:lpstr>Speech 1</vt:lpstr>
      <vt:lpstr>Speech 2 </vt:lpstr>
      <vt:lpstr>Speech 3</vt:lpstr>
      <vt:lpstr>Relationship of speech to language</vt:lpstr>
      <vt:lpstr>Hearing </vt:lpstr>
      <vt:lpstr>Communication 1</vt:lpstr>
      <vt:lpstr>Types of communication</vt:lpstr>
      <vt:lpstr>Purpose  of communication</vt:lpstr>
      <vt:lpstr>Main domains of language (Lahey, 1988).</vt:lpstr>
      <vt:lpstr>Utterances by a 3-year-old </vt:lpstr>
      <vt:lpstr>components of Form, content, and use</vt:lpstr>
      <vt:lpstr>phonology</vt:lpstr>
      <vt:lpstr>morphology</vt:lpstr>
      <vt:lpstr>syntax</vt:lpstr>
      <vt:lpstr>IS THIS SENTESNCE CORRECT ?</vt:lpstr>
      <vt:lpstr>semantics</vt:lpstr>
      <vt:lpstr>pragmatics</vt:lpstr>
      <vt:lpstr>PRAGMATICS</vt:lpstr>
      <vt:lpstr> remarkable Features OF Language</vt:lpstr>
      <vt:lpstr>Acquisition rate </vt:lpstr>
      <vt:lpstr>Universality </vt:lpstr>
      <vt:lpstr>Species specific</vt:lpstr>
      <vt:lpstr>Semanticity</vt:lpstr>
      <vt:lpstr>productivity</vt:lpstr>
      <vt:lpstr>Language differences</vt:lpstr>
      <vt:lpstr>Language differences</vt:lpstr>
      <vt:lpstr>Dialect </vt:lpstr>
      <vt:lpstr>BILINGUalism</vt:lpstr>
      <vt:lpstr>bilingualism</vt:lpstr>
      <vt:lpstr>gender</vt:lpstr>
      <vt:lpstr>Genetic predisposition</vt:lpstr>
      <vt:lpstr>Language learning enviroment</vt:lpstr>
      <vt:lpstr>Language disorders</vt:lpstr>
      <vt:lpstr>Language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development</dc:title>
  <cp:lastModifiedBy>Maher Mohammad Eid Abuhelal</cp:lastModifiedBy>
  <cp:revision>74</cp:revision>
  <dcterms:created xsi:type="dcterms:W3CDTF">2017-09-11T17:44:24Z</dcterms:created>
  <dcterms:modified xsi:type="dcterms:W3CDTF">2021-10-22T18:48:32Z</dcterms:modified>
</cp:coreProperties>
</file>