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256" r:id="rId5"/>
    <p:sldId id="475" r:id="rId6"/>
    <p:sldId id="478" r:id="rId7"/>
    <p:sldId id="476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494" r:id="rId24"/>
    <p:sldId id="519" r:id="rId25"/>
    <p:sldId id="516" r:id="rId26"/>
    <p:sldId id="517" r:id="rId27"/>
    <p:sldId id="518" r:id="rId28"/>
    <p:sldId id="520" r:id="rId29"/>
    <p:sldId id="521" r:id="rId30"/>
    <p:sldId id="522" r:id="rId31"/>
    <p:sldId id="523" r:id="rId32"/>
    <p:sldId id="524" r:id="rId33"/>
    <p:sldId id="525" r:id="rId34"/>
    <p:sldId id="526" r:id="rId35"/>
    <p:sldId id="527" r:id="rId36"/>
    <p:sldId id="528" r:id="rId37"/>
    <p:sldId id="529" r:id="rId38"/>
    <p:sldId id="530" r:id="rId39"/>
    <p:sldId id="531" r:id="rId40"/>
    <p:sldId id="532" r:id="rId41"/>
    <p:sldId id="533" r:id="rId42"/>
    <p:sldId id="534" r:id="rId43"/>
    <p:sldId id="535" r:id="rId44"/>
    <p:sldId id="538" r:id="rId45"/>
    <p:sldId id="536" r:id="rId46"/>
    <p:sldId id="537" r:id="rId47"/>
    <p:sldId id="539" r:id="rId48"/>
    <p:sldId id="540" r:id="rId49"/>
    <p:sldId id="477" r:id="rId50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6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FF"/>
    <a:srgbClr val="000000"/>
    <a:srgbClr val="309E20"/>
    <a:srgbClr val="FF9933"/>
    <a:srgbClr val="FFFF99"/>
    <a:srgbClr val="FFCC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3"/>
    <p:restoredTop sz="94612"/>
  </p:normalViewPr>
  <p:slideViewPr>
    <p:cSldViewPr>
      <p:cViewPr varScale="1">
        <p:scale>
          <a:sx n="108" d="100"/>
          <a:sy n="108" d="100"/>
        </p:scale>
        <p:origin x="2076" y="102"/>
      </p:cViewPr>
      <p:guideLst>
        <p:guide orient="horz" pos="3216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96F1911-DC35-4B4B-AFE0-8227943F85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3283BC10-66D6-40BA-AAA1-3A0FC90449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Tcpdump</a:t>
            </a:r>
            <a:r>
              <a:rPr kumimoji="1"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is a command line utility that allows you to capture and analyze network traffic going through your system. It is often used to help troubleshoot network issues, as well as a security tool.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83BC10-66D6-40BA-AAA1-3A0FC904493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54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RFC 826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83BC10-66D6-40BA-AAA1-3A0FC9044931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15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5"/>
          <p:cNvGrpSpPr>
            <a:grpSpLocks/>
          </p:cNvGrpSpPr>
          <p:nvPr userDrawn="1"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8" name="Rectangle 12"/>
            <p:cNvSpPr>
              <a:spLocks noChangeArrowheads="1"/>
            </p:cNvSpPr>
            <p:nvPr userDrawn="1"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9" name="Rectangle 13"/>
            <p:cNvSpPr>
              <a:spLocks noChangeArrowheads="1"/>
            </p:cNvSpPr>
            <p:nvPr userDrawn="1"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</p:grpSp>
      <p:grpSp>
        <p:nvGrpSpPr>
          <p:cNvPr id="10" name="Group 287"/>
          <p:cNvGrpSpPr>
            <a:grpSpLocks/>
          </p:cNvGrpSpPr>
          <p:nvPr userDrawn="1"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1" name="Group 73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33" name="Rectangle 1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1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2" name="Group 72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31" name="Rectangle 1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1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3" name="Group 74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29" name="Rectangle 7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7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4" name="Group 77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27" name="Rectangle 7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7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5" name="Group 80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25" name="Rectangle 8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8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6" name="Group 83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7" name="Group 86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21" name="Rectangle 8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8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8" name="Group 89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9" name="Rectangle 9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9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</p:grpSp>
      <p:grpSp>
        <p:nvGrpSpPr>
          <p:cNvPr id="35" name="Group 320"/>
          <p:cNvGrpSpPr>
            <a:grpSpLocks/>
          </p:cNvGrpSpPr>
          <p:nvPr userDrawn="1"/>
        </p:nvGrpSpPr>
        <p:grpSpPr bwMode="auto">
          <a:xfrm>
            <a:off x="304800" y="77788"/>
            <a:ext cx="8458200" cy="74612"/>
            <a:chOff x="192" y="3840"/>
            <a:chExt cx="5328" cy="47"/>
          </a:xfrm>
        </p:grpSpPr>
        <p:grpSp>
          <p:nvGrpSpPr>
            <p:cNvPr id="36" name="Group 321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58" name="Rectangle 32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59" name="Rectangle 32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37" name="Group 324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56" name="Rectangle 32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57" name="Rectangle 32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38" name="Group 327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54" name="Rectangle 328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55" name="Rectangle 329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39" name="Group 330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52" name="Rectangle 331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53" name="Rectangle 332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40" name="Group 333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50" name="Rectangle 334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51" name="Rectangle 335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41" name="Group 336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48" name="Rectangle 337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49" name="Rectangle 33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42" name="Group 339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46" name="Rectangle 34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47" name="Rectangle 34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43" name="Group 342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44" name="Rectangle 34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45" name="Rectangle 34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</p:grpSp>
      <p:grpSp>
        <p:nvGrpSpPr>
          <p:cNvPr id="60" name="Group 345"/>
          <p:cNvGrpSpPr>
            <a:grpSpLocks/>
          </p:cNvGrpSpPr>
          <p:nvPr userDrawn="1"/>
        </p:nvGrpSpPr>
        <p:grpSpPr bwMode="auto">
          <a:xfrm>
            <a:off x="304800" y="152400"/>
            <a:ext cx="8458200" cy="74613"/>
            <a:chOff x="192" y="3840"/>
            <a:chExt cx="5328" cy="47"/>
          </a:xfrm>
        </p:grpSpPr>
        <p:grpSp>
          <p:nvGrpSpPr>
            <p:cNvPr id="61" name="Group 346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83" name="Rectangle 34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84" name="Rectangle 34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2" name="Group 349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81" name="Rectangle 35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82" name="Rectangle 35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3" name="Group 352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79" name="Rectangle 35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80" name="Rectangle 35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4" name="Group 355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77" name="Rectangle 35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78" name="Rectangle 35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5" name="Group 358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75" name="Rectangle 35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76" name="Rectangle 36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6" name="Group 361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73" name="Rectangle 36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74" name="Rectangle 36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7" name="Group 364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71" name="Rectangle 36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72" name="Rectangle 36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8" name="Group 367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69" name="Rectangle 36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70" name="Rectangle 36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</p:grpSp>
      <p:grpSp>
        <p:nvGrpSpPr>
          <p:cNvPr id="85" name="Group 443"/>
          <p:cNvGrpSpPr>
            <a:grpSpLocks/>
          </p:cNvGrpSpPr>
          <p:nvPr userDrawn="1"/>
        </p:nvGrpSpPr>
        <p:grpSpPr bwMode="auto">
          <a:xfrm>
            <a:off x="4267200" y="5334000"/>
            <a:ext cx="855663" cy="831850"/>
            <a:chOff x="3216" y="2448"/>
            <a:chExt cx="1979" cy="1729"/>
          </a:xfrm>
        </p:grpSpPr>
        <p:sp>
          <p:nvSpPr>
            <p:cNvPr id="86" name="Line 444"/>
            <p:cNvSpPr>
              <a:spLocks noChangeShapeType="1"/>
            </p:cNvSpPr>
            <p:nvPr/>
          </p:nvSpPr>
          <p:spPr bwMode="auto">
            <a:xfrm flipV="1">
              <a:off x="3888" y="3359"/>
              <a:ext cx="14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" name="Freeform 445"/>
            <p:cNvSpPr>
              <a:spLocks/>
            </p:cNvSpPr>
            <p:nvPr/>
          </p:nvSpPr>
          <p:spPr bwMode="auto">
            <a:xfrm>
              <a:off x="3289" y="4065"/>
              <a:ext cx="114" cy="112"/>
            </a:xfrm>
            <a:custGeom>
              <a:avLst/>
              <a:gdLst>
                <a:gd name="T0" fmla="*/ 102 w 115"/>
                <a:gd name="T1" fmla="*/ 112 h 112"/>
                <a:gd name="T2" fmla="*/ 105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05 w 115"/>
                <a:gd name="T9" fmla="*/ 112 h 112"/>
                <a:gd name="T10" fmla="*/ 105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446"/>
            <p:cNvSpPr>
              <a:spLocks/>
            </p:cNvSpPr>
            <p:nvPr/>
          </p:nvSpPr>
          <p:spPr bwMode="auto">
            <a:xfrm>
              <a:off x="3947" y="4065"/>
              <a:ext cx="117" cy="112"/>
            </a:xfrm>
            <a:custGeom>
              <a:avLst/>
              <a:gdLst>
                <a:gd name="T0" fmla="*/ 132 w 115"/>
                <a:gd name="T1" fmla="*/ 112 h 112"/>
                <a:gd name="T2" fmla="*/ 135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35 w 115"/>
                <a:gd name="T9" fmla="*/ 112 h 112"/>
                <a:gd name="T10" fmla="*/ 135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447"/>
            <p:cNvSpPr>
              <a:spLocks/>
            </p:cNvSpPr>
            <p:nvPr/>
          </p:nvSpPr>
          <p:spPr bwMode="auto">
            <a:xfrm>
              <a:off x="4152" y="2448"/>
              <a:ext cx="110" cy="112"/>
            </a:xfrm>
            <a:custGeom>
              <a:avLst/>
              <a:gdLst>
                <a:gd name="T0" fmla="*/ 92 w 112"/>
                <a:gd name="T1" fmla="*/ 112 h 112"/>
                <a:gd name="T2" fmla="*/ 92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92 w 112"/>
                <a:gd name="T9" fmla="*/ 112 h 112"/>
                <a:gd name="T10" fmla="*/ 92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448"/>
            <p:cNvSpPr>
              <a:spLocks/>
            </p:cNvSpPr>
            <p:nvPr/>
          </p:nvSpPr>
          <p:spPr bwMode="auto">
            <a:xfrm>
              <a:off x="3605" y="2755"/>
              <a:ext cx="114" cy="112"/>
            </a:xfrm>
            <a:custGeom>
              <a:avLst/>
              <a:gdLst>
                <a:gd name="T0" fmla="*/ 112 w 114"/>
                <a:gd name="T1" fmla="*/ 112 h 112"/>
                <a:gd name="T2" fmla="*/ 114 w 114"/>
                <a:gd name="T3" fmla="*/ 0 h 112"/>
                <a:gd name="T4" fmla="*/ 0 w 114"/>
                <a:gd name="T5" fmla="*/ 0 h 112"/>
                <a:gd name="T6" fmla="*/ 0 w 114"/>
                <a:gd name="T7" fmla="*/ 112 h 112"/>
                <a:gd name="T8" fmla="*/ 114 w 114"/>
                <a:gd name="T9" fmla="*/ 112 h 112"/>
                <a:gd name="T10" fmla="*/ 114 w 114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2">
                  <a:moveTo>
                    <a:pt x="112" y="112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4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449"/>
            <p:cNvSpPr>
              <a:spLocks/>
            </p:cNvSpPr>
            <p:nvPr/>
          </p:nvSpPr>
          <p:spPr bwMode="auto">
            <a:xfrm>
              <a:off x="4703" y="2752"/>
              <a:ext cx="114" cy="115"/>
            </a:xfrm>
            <a:custGeom>
              <a:avLst/>
              <a:gdLst>
                <a:gd name="T0" fmla="*/ 0 w 114"/>
                <a:gd name="T1" fmla="*/ 112 h 115"/>
                <a:gd name="T2" fmla="*/ 114 w 114"/>
                <a:gd name="T3" fmla="*/ 115 h 115"/>
                <a:gd name="T4" fmla="*/ 114 w 114"/>
                <a:gd name="T5" fmla="*/ 0 h 115"/>
                <a:gd name="T6" fmla="*/ 2 w 114"/>
                <a:gd name="T7" fmla="*/ 0 h 115"/>
                <a:gd name="T8" fmla="*/ 2 w 114"/>
                <a:gd name="T9" fmla="*/ 115 h 115"/>
                <a:gd name="T10" fmla="*/ 2 w 114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5">
                  <a:moveTo>
                    <a:pt x="0" y="112"/>
                  </a:moveTo>
                  <a:lnTo>
                    <a:pt x="114" y="115"/>
                  </a:lnTo>
                  <a:lnTo>
                    <a:pt x="114" y="0"/>
                  </a:lnTo>
                  <a:lnTo>
                    <a:pt x="2" y="0"/>
                  </a:lnTo>
                  <a:lnTo>
                    <a:pt x="2" y="115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450"/>
            <p:cNvSpPr>
              <a:spLocks/>
            </p:cNvSpPr>
            <p:nvPr/>
          </p:nvSpPr>
          <p:spPr bwMode="auto">
            <a:xfrm>
              <a:off x="5081" y="3332"/>
              <a:ext cx="114" cy="115"/>
            </a:xfrm>
            <a:custGeom>
              <a:avLst/>
              <a:gdLst>
                <a:gd name="T0" fmla="*/ 0 w 112"/>
                <a:gd name="T1" fmla="*/ 122 h 114"/>
                <a:gd name="T2" fmla="*/ 132 w 112"/>
                <a:gd name="T3" fmla="*/ 124 h 114"/>
                <a:gd name="T4" fmla="*/ 132 w 112"/>
                <a:gd name="T5" fmla="*/ 0 h 114"/>
                <a:gd name="T6" fmla="*/ 0 w 112"/>
                <a:gd name="T7" fmla="*/ 0 h 114"/>
                <a:gd name="T8" fmla="*/ 0 w 112"/>
                <a:gd name="T9" fmla="*/ 124 h 114"/>
                <a:gd name="T10" fmla="*/ 0 w 112"/>
                <a:gd name="T11" fmla="*/ 124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4">
                  <a:moveTo>
                    <a:pt x="0" y="112"/>
                  </a:moveTo>
                  <a:lnTo>
                    <a:pt x="112" y="11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14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451"/>
            <p:cNvSpPr>
              <a:spLocks/>
            </p:cNvSpPr>
            <p:nvPr/>
          </p:nvSpPr>
          <p:spPr bwMode="auto">
            <a:xfrm>
              <a:off x="3216" y="3336"/>
              <a:ext cx="114" cy="112"/>
            </a:xfrm>
            <a:custGeom>
              <a:avLst/>
              <a:gdLst>
                <a:gd name="T0" fmla="*/ 105 w 115"/>
                <a:gd name="T1" fmla="*/ 112 h 112"/>
                <a:gd name="T2" fmla="*/ 105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05 w 115"/>
                <a:gd name="T9" fmla="*/ 112 h 112"/>
                <a:gd name="T10" fmla="*/ 105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5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94" name="Group 452"/>
            <p:cNvGrpSpPr>
              <a:grpSpLocks/>
            </p:cNvGrpSpPr>
            <p:nvPr/>
          </p:nvGrpSpPr>
          <p:grpSpPr bwMode="auto">
            <a:xfrm>
              <a:off x="3892" y="2676"/>
              <a:ext cx="631" cy="472"/>
              <a:chOff x="3892" y="2676"/>
              <a:chExt cx="631" cy="472"/>
            </a:xfrm>
          </p:grpSpPr>
          <p:sp>
            <p:nvSpPr>
              <p:cNvPr id="126" name="Freeform 453"/>
              <p:cNvSpPr>
                <a:spLocks/>
              </p:cNvSpPr>
              <p:nvPr/>
            </p:nvSpPr>
            <p:spPr bwMode="auto">
              <a:xfrm>
                <a:off x="4248" y="2686"/>
                <a:ext cx="275" cy="228"/>
              </a:xfrm>
              <a:custGeom>
                <a:avLst/>
                <a:gdLst>
                  <a:gd name="T0" fmla="*/ 0 w 277"/>
                  <a:gd name="T1" fmla="*/ 23 h 228"/>
                  <a:gd name="T2" fmla="*/ 5 w 277"/>
                  <a:gd name="T3" fmla="*/ 23 h 228"/>
                  <a:gd name="T4" fmla="*/ 10 w 277"/>
                  <a:gd name="T5" fmla="*/ 19 h 228"/>
                  <a:gd name="T6" fmla="*/ 17 w 277"/>
                  <a:gd name="T7" fmla="*/ 14 h 228"/>
                  <a:gd name="T8" fmla="*/ 26 w 277"/>
                  <a:gd name="T9" fmla="*/ 9 h 228"/>
                  <a:gd name="T10" fmla="*/ 36 w 277"/>
                  <a:gd name="T11" fmla="*/ 4 h 228"/>
                  <a:gd name="T12" fmla="*/ 50 w 277"/>
                  <a:gd name="T13" fmla="*/ 2 h 228"/>
                  <a:gd name="T14" fmla="*/ 65 w 277"/>
                  <a:gd name="T15" fmla="*/ 0 h 228"/>
                  <a:gd name="T16" fmla="*/ 69 w 277"/>
                  <a:gd name="T17" fmla="*/ 0 h 228"/>
                  <a:gd name="T18" fmla="*/ 86 w 277"/>
                  <a:gd name="T19" fmla="*/ 4 h 228"/>
                  <a:gd name="T20" fmla="*/ 100 w 277"/>
                  <a:gd name="T21" fmla="*/ 11 h 228"/>
                  <a:gd name="T22" fmla="*/ 114 w 277"/>
                  <a:gd name="T23" fmla="*/ 23 h 228"/>
                  <a:gd name="T24" fmla="*/ 124 w 277"/>
                  <a:gd name="T25" fmla="*/ 33 h 228"/>
                  <a:gd name="T26" fmla="*/ 133 w 277"/>
                  <a:gd name="T27" fmla="*/ 42 h 228"/>
                  <a:gd name="T28" fmla="*/ 138 w 277"/>
                  <a:gd name="T29" fmla="*/ 52 h 228"/>
                  <a:gd name="T30" fmla="*/ 140 w 277"/>
                  <a:gd name="T31" fmla="*/ 59 h 228"/>
                  <a:gd name="T32" fmla="*/ 143 w 277"/>
                  <a:gd name="T33" fmla="*/ 66 h 228"/>
                  <a:gd name="T34" fmla="*/ 143 w 277"/>
                  <a:gd name="T35" fmla="*/ 73 h 228"/>
                  <a:gd name="T36" fmla="*/ 143 w 277"/>
                  <a:gd name="T37" fmla="*/ 78 h 228"/>
                  <a:gd name="T38" fmla="*/ 143 w 277"/>
                  <a:gd name="T39" fmla="*/ 81 h 228"/>
                  <a:gd name="T40" fmla="*/ 143 w 277"/>
                  <a:gd name="T41" fmla="*/ 81 h 228"/>
                  <a:gd name="T42" fmla="*/ 143 w 277"/>
                  <a:gd name="T43" fmla="*/ 81 h 228"/>
                  <a:gd name="T44" fmla="*/ 145 w 277"/>
                  <a:gd name="T45" fmla="*/ 78 h 228"/>
                  <a:gd name="T46" fmla="*/ 150 w 277"/>
                  <a:gd name="T47" fmla="*/ 76 h 228"/>
                  <a:gd name="T48" fmla="*/ 157 w 277"/>
                  <a:gd name="T49" fmla="*/ 73 h 228"/>
                  <a:gd name="T50" fmla="*/ 164 w 277"/>
                  <a:gd name="T51" fmla="*/ 71 h 228"/>
                  <a:gd name="T52" fmla="*/ 171 w 277"/>
                  <a:gd name="T53" fmla="*/ 69 h 228"/>
                  <a:gd name="T54" fmla="*/ 181 w 277"/>
                  <a:gd name="T55" fmla="*/ 69 h 228"/>
                  <a:gd name="T56" fmla="*/ 190 w 277"/>
                  <a:gd name="T57" fmla="*/ 71 h 228"/>
                  <a:gd name="T58" fmla="*/ 198 w 277"/>
                  <a:gd name="T59" fmla="*/ 73 h 228"/>
                  <a:gd name="T60" fmla="*/ 203 w 277"/>
                  <a:gd name="T61" fmla="*/ 81 h 228"/>
                  <a:gd name="T62" fmla="*/ 209 w 277"/>
                  <a:gd name="T63" fmla="*/ 90 h 228"/>
                  <a:gd name="T64" fmla="*/ 214 w 277"/>
                  <a:gd name="T65" fmla="*/ 97 h 228"/>
                  <a:gd name="T66" fmla="*/ 216 w 277"/>
                  <a:gd name="T67" fmla="*/ 107 h 228"/>
                  <a:gd name="T68" fmla="*/ 219 w 277"/>
                  <a:gd name="T69" fmla="*/ 116 h 228"/>
                  <a:gd name="T70" fmla="*/ 219 w 277"/>
                  <a:gd name="T71" fmla="*/ 124 h 228"/>
                  <a:gd name="T72" fmla="*/ 216 w 277"/>
                  <a:gd name="T73" fmla="*/ 131 h 228"/>
                  <a:gd name="T74" fmla="*/ 216 w 277"/>
                  <a:gd name="T75" fmla="*/ 138 h 228"/>
                  <a:gd name="T76" fmla="*/ 214 w 277"/>
                  <a:gd name="T77" fmla="*/ 143 h 228"/>
                  <a:gd name="T78" fmla="*/ 214 w 277"/>
                  <a:gd name="T79" fmla="*/ 145 h 228"/>
                  <a:gd name="T80" fmla="*/ 211 w 277"/>
                  <a:gd name="T81" fmla="*/ 145 h 228"/>
                  <a:gd name="T82" fmla="*/ 214 w 277"/>
                  <a:gd name="T83" fmla="*/ 147 h 228"/>
                  <a:gd name="T84" fmla="*/ 216 w 277"/>
                  <a:gd name="T85" fmla="*/ 147 h 228"/>
                  <a:gd name="T86" fmla="*/ 221 w 277"/>
                  <a:gd name="T87" fmla="*/ 152 h 228"/>
                  <a:gd name="T88" fmla="*/ 228 w 277"/>
                  <a:gd name="T89" fmla="*/ 157 h 228"/>
                  <a:gd name="T90" fmla="*/ 233 w 277"/>
                  <a:gd name="T91" fmla="*/ 164 h 228"/>
                  <a:gd name="T92" fmla="*/ 240 w 277"/>
                  <a:gd name="T93" fmla="*/ 174 h 228"/>
                  <a:gd name="T94" fmla="*/ 247 w 277"/>
                  <a:gd name="T95" fmla="*/ 183 h 228"/>
                  <a:gd name="T96" fmla="*/ 252 w 277"/>
                  <a:gd name="T97" fmla="*/ 195 h 228"/>
                  <a:gd name="T98" fmla="*/ 254 w 277"/>
                  <a:gd name="T99" fmla="*/ 212 h 228"/>
                  <a:gd name="T100" fmla="*/ 257 w 277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7" h="228">
                    <a:moveTo>
                      <a:pt x="0" y="23"/>
                    </a:moveTo>
                    <a:lnTo>
                      <a:pt x="5" y="23"/>
                    </a:lnTo>
                    <a:lnTo>
                      <a:pt x="10" y="19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50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6" y="4"/>
                    </a:lnTo>
                    <a:lnTo>
                      <a:pt x="110" y="11"/>
                    </a:lnTo>
                    <a:lnTo>
                      <a:pt x="124" y="23"/>
                    </a:lnTo>
                    <a:lnTo>
                      <a:pt x="134" y="33"/>
                    </a:lnTo>
                    <a:lnTo>
                      <a:pt x="143" y="42"/>
                    </a:lnTo>
                    <a:lnTo>
                      <a:pt x="148" y="52"/>
                    </a:lnTo>
                    <a:lnTo>
                      <a:pt x="150" y="59"/>
                    </a:lnTo>
                    <a:lnTo>
                      <a:pt x="153" y="66"/>
                    </a:lnTo>
                    <a:lnTo>
                      <a:pt x="153" y="73"/>
                    </a:lnTo>
                    <a:lnTo>
                      <a:pt x="153" y="78"/>
                    </a:lnTo>
                    <a:lnTo>
                      <a:pt x="153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7" y="73"/>
                    </a:lnTo>
                    <a:lnTo>
                      <a:pt x="174" y="71"/>
                    </a:lnTo>
                    <a:lnTo>
                      <a:pt x="181" y="69"/>
                    </a:lnTo>
                    <a:lnTo>
                      <a:pt x="191" y="69"/>
                    </a:lnTo>
                    <a:lnTo>
                      <a:pt x="200" y="71"/>
                    </a:lnTo>
                    <a:lnTo>
                      <a:pt x="210" y="73"/>
                    </a:lnTo>
                    <a:lnTo>
                      <a:pt x="219" y="81"/>
                    </a:lnTo>
                    <a:lnTo>
                      <a:pt x="229" y="90"/>
                    </a:lnTo>
                    <a:lnTo>
                      <a:pt x="234" y="97"/>
                    </a:lnTo>
                    <a:lnTo>
                      <a:pt x="236" y="107"/>
                    </a:lnTo>
                    <a:lnTo>
                      <a:pt x="239" y="116"/>
                    </a:lnTo>
                    <a:lnTo>
                      <a:pt x="239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4" y="143"/>
                    </a:lnTo>
                    <a:lnTo>
                      <a:pt x="234" y="145"/>
                    </a:lnTo>
                    <a:lnTo>
                      <a:pt x="231" y="145"/>
                    </a:lnTo>
                    <a:lnTo>
                      <a:pt x="234" y="147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8" y="157"/>
                    </a:lnTo>
                    <a:lnTo>
                      <a:pt x="253" y="164"/>
                    </a:lnTo>
                    <a:lnTo>
                      <a:pt x="260" y="174"/>
                    </a:lnTo>
                    <a:lnTo>
                      <a:pt x="267" y="183"/>
                    </a:lnTo>
                    <a:lnTo>
                      <a:pt x="272" y="195"/>
                    </a:lnTo>
                    <a:lnTo>
                      <a:pt x="274" y="212"/>
                    </a:lnTo>
                    <a:lnTo>
                      <a:pt x="277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" name="Freeform 454"/>
              <p:cNvSpPr>
                <a:spLocks/>
              </p:cNvSpPr>
              <p:nvPr/>
            </p:nvSpPr>
            <p:spPr bwMode="auto">
              <a:xfrm>
                <a:off x="3892" y="2676"/>
                <a:ext cx="356" cy="238"/>
              </a:xfrm>
              <a:custGeom>
                <a:avLst/>
                <a:gdLst>
                  <a:gd name="T0" fmla="*/ 2 w 358"/>
                  <a:gd name="T1" fmla="*/ 239 h 236"/>
                  <a:gd name="T2" fmla="*/ 9 w 358"/>
                  <a:gd name="T3" fmla="*/ 213 h 236"/>
                  <a:gd name="T4" fmla="*/ 21 w 358"/>
                  <a:gd name="T5" fmla="*/ 191 h 236"/>
                  <a:gd name="T6" fmla="*/ 33 w 358"/>
                  <a:gd name="T7" fmla="*/ 172 h 236"/>
                  <a:gd name="T8" fmla="*/ 43 w 358"/>
                  <a:gd name="T9" fmla="*/ 165 h 236"/>
                  <a:gd name="T10" fmla="*/ 43 w 358"/>
                  <a:gd name="T11" fmla="*/ 165 h 236"/>
                  <a:gd name="T12" fmla="*/ 40 w 358"/>
                  <a:gd name="T13" fmla="*/ 155 h 236"/>
                  <a:gd name="T14" fmla="*/ 38 w 358"/>
                  <a:gd name="T15" fmla="*/ 144 h 236"/>
                  <a:gd name="T16" fmla="*/ 38 w 358"/>
                  <a:gd name="T17" fmla="*/ 127 h 236"/>
                  <a:gd name="T18" fmla="*/ 48 w 358"/>
                  <a:gd name="T19" fmla="*/ 108 h 236"/>
                  <a:gd name="T20" fmla="*/ 67 w 358"/>
                  <a:gd name="T21" fmla="*/ 93 h 236"/>
                  <a:gd name="T22" fmla="*/ 83 w 358"/>
                  <a:gd name="T23" fmla="*/ 89 h 236"/>
                  <a:gd name="T24" fmla="*/ 92 w 358"/>
                  <a:gd name="T25" fmla="*/ 91 h 236"/>
                  <a:gd name="T26" fmla="*/ 104 w 358"/>
                  <a:gd name="T27" fmla="*/ 96 h 236"/>
                  <a:gd name="T28" fmla="*/ 111 w 358"/>
                  <a:gd name="T29" fmla="*/ 101 h 236"/>
                  <a:gd name="T30" fmla="*/ 114 w 358"/>
                  <a:gd name="T31" fmla="*/ 98 h 236"/>
                  <a:gd name="T32" fmla="*/ 111 w 358"/>
                  <a:gd name="T33" fmla="*/ 91 h 236"/>
                  <a:gd name="T34" fmla="*/ 114 w 358"/>
                  <a:gd name="T35" fmla="*/ 79 h 236"/>
                  <a:gd name="T36" fmla="*/ 123 w 358"/>
                  <a:gd name="T37" fmla="*/ 52 h 236"/>
                  <a:gd name="T38" fmla="*/ 142 w 358"/>
                  <a:gd name="T39" fmla="*/ 31 h 236"/>
                  <a:gd name="T40" fmla="*/ 171 w 358"/>
                  <a:gd name="T41" fmla="*/ 14 h 236"/>
                  <a:gd name="T42" fmla="*/ 202 w 358"/>
                  <a:gd name="T43" fmla="*/ 10 h 236"/>
                  <a:gd name="T44" fmla="*/ 228 w 358"/>
                  <a:gd name="T45" fmla="*/ 14 h 236"/>
                  <a:gd name="T46" fmla="*/ 250 w 358"/>
                  <a:gd name="T47" fmla="*/ 24 h 236"/>
                  <a:gd name="T48" fmla="*/ 260 w 358"/>
                  <a:gd name="T49" fmla="*/ 31 h 236"/>
                  <a:gd name="T50" fmla="*/ 261 w 358"/>
                  <a:gd name="T51" fmla="*/ 31 h 236"/>
                  <a:gd name="T52" fmla="*/ 261 w 358"/>
                  <a:gd name="T53" fmla="*/ 26 h 236"/>
                  <a:gd name="T54" fmla="*/ 263 w 358"/>
                  <a:gd name="T55" fmla="*/ 17 h 236"/>
                  <a:gd name="T56" fmla="*/ 268 w 358"/>
                  <a:gd name="T57" fmla="*/ 7 h 236"/>
                  <a:gd name="T58" fmla="*/ 285 w 358"/>
                  <a:gd name="T59" fmla="*/ 2 h 236"/>
                  <a:gd name="T60" fmla="*/ 307 w 358"/>
                  <a:gd name="T61" fmla="*/ 2 h 236"/>
                  <a:gd name="T62" fmla="*/ 323 w 358"/>
                  <a:gd name="T63" fmla="*/ 7 h 236"/>
                  <a:gd name="T64" fmla="*/ 330 w 358"/>
                  <a:gd name="T65" fmla="*/ 17 h 236"/>
                  <a:gd name="T66" fmla="*/ 335 w 358"/>
                  <a:gd name="T67" fmla="*/ 26 h 236"/>
                  <a:gd name="T68" fmla="*/ 338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5" y="205"/>
                    </a:lnTo>
                    <a:lnTo>
                      <a:pt x="9" y="193"/>
                    </a:lnTo>
                    <a:lnTo>
                      <a:pt x="14" y="181"/>
                    </a:lnTo>
                    <a:lnTo>
                      <a:pt x="21" y="174"/>
                    </a:lnTo>
                    <a:lnTo>
                      <a:pt x="29" y="167"/>
                    </a:lnTo>
                    <a:lnTo>
                      <a:pt x="33" y="162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0" y="150"/>
                    </a:lnTo>
                    <a:lnTo>
                      <a:pt x="40" y="145"/>
                    </a:lnTo>
                    <a:lnTo>
                      <a:pt x="38" y="141"/>
                    </a:lnTo>
                    <a:lnTo>
                      <a:pt x="38" y="134"/>
                    </a:lnTo>
                    <a:lnTo>
                      <a:pt x="38" y="124"/>
                    </a:lnTo>
                    <a:lnTo>
                      <a:pt x="38" y="117"/>
                    </a:lnTo>
                    <a:lnTo>
                      <a:pt x="43" y="107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7" y="83"/>
                    </a:lnTo>
                    <a:lnTo>
                      <a:pt x="76" y="81"/>
                    </a:lnTo>
                    <a:lnTo>
                      <a:pt x="83" y="79"/>
                    </a:lnTo>
                    <a:lnTo>
                      <a:pt x="93" y="79"/>
                    </a:lnTo>
                    <a:lnTo>
                      <a:pt x="102" y="81"/>
                    </a:lnTo>
                    <a:lnTo>
                      <a:pt x="110" y="83"/>
                    </a:lnTo>
                    <a:lnTo>
                      <a:pt x="114" y="86"/>
                    </a:lnTo>
                    <a:lnTo>
                      <a:pt x="119" y="88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1" y="86"/>
                    </a:lnTo>
                    <a:lnTo>
                      <a:pt x="121" y="81"/>
                    </a:lnTo>
                    <a:lnTo>
                      <a:pt x="124" y="76"/>
                    </a:lnTo>
                    <a:lnTo>
                      <a:pt x="124" y="69"/>
                    </a:lnTo>
                    <a:lnTo>
                      <a:pt x="129" y="60"/>
                    </a:lnTo>
                    <a:lnTo>
                      <a:pt x="133" y="52"/>
                    </a:lnTo>
                    <a:lnTo>
                      <a:pt x="141" y="43"/>
                    </a:lnTo>
                    <a:lnTo>
                      <a:pt x="152" y="31"/>
                    </a:lnTo>
                    <a:lnTo>
                      <a:pt x="164" y="21"/>
                    </a:lnTo>
                    <a:lnTo>
                      <a:pt x="181" y="14"/>
                    </a:lnTo>
                    <a:lnTo>
                      <a:pt x="195" y="10"/>
                    </a:lnTo>
                    <a:lnTo>
                      <a:pt x="212" y="10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1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8" y="7"/>
                    </a:lnTo>
                    <a:lnTo>
                      <a:pt x="296" y="5"/>
                    </a:lnTo>
                    <a:lnTo>
                      <a:pt x="305" y="2"/>
                    </a:lnTo>
                    <a:lnTo>
                      <a:pt x="315" y="0"/>
                    </a:lnTo>
                    <a:lnTo>
                      <a:pt x="327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0" y="17"/>
                    </a:lnTo>
                    <a:lnTo>
                      <a:pt x="355" y="21"/>
                    </a:lnTo>
                    <a:lnTo>
                      <a:pt x="355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455"/>
              <p:cNvSpPr>
                <a:spLocks/>
              </p:cNvSpPr>
              <p:nvPr/>
            </p:nvSpPr>
            <p:spPr bwMode="auto">
              <a:xfrm>
                <a:off x="3892" y="2910"/>
                <a:ext cx="272" cy="231"/>
              </a:xfrm>
              <a:custGeom>
                <a:avLst/>
                <a:gdLst>
                  <a:gd name="T0" fmla="*/ 272 w 272"/>
                  <a:gd name="T1" fmla="*/ 222 h 229"/>
                  <a:gd name="T2" fmla="*/ 272 w 272"/>
                  <a:gd name="T3" fmla="*/ 225 h 229"/>
                  <a:gd name="T4" fmla="*/ 267 w 272"/>
                  <a:gd name="T5" fmla="*/ 227 h 229"/>
                  <a:gd name="T6" fmla="*/ 260 w 272"/>
                  <a:gd name="T7" fmla="*/ 232 h 229"/>
                  <a:gd name="T8" fmla="*/ 250 w 272"/>
                  <a:gd name="T9" fmla="*/ 237 h 229"/>
                  <a:gd name="T10" fmla="*/ 238 w 272"/>
                  <a:gd name="T11" fmla="*/ 241 h 229"/>
                  <a:gd name="T12" fmla="*/ 226 w 272"/>
                  <a:gd name="T13" fmla="*/ 246 h 229"/>
                  <a:gd name="T14" fmla="*/ 212 w 272"/>
                  <a:gd name="T15" fmla="*/ 249 h 229"/>
                  <a:gd name="T16" fmla="*/ 195 w 272"/>
                  <a:gd name="T17" fmla="*/ 246 h 229"/>
                  <a:gd name="T18" fmla="*/ 181 w 272"/>
                  <a:gd name="T19" fmla="*/ 244 h 229"/>
                  <a:gd name="T20" fmla="*/ 164 w 272"/>
                  <a:gd name="T21" fmla="*/ 234 h 229"/>
                  <a:gd name="T22" fmla="*/ 152 w 272"/>
                  <a:gd name="T23" fmla="*/ 225 h 229"/>
                  <a:gd name="T24" fmla="*/ 141 w 272"/>
                  <a:gd name="T25" fmla="*/ 215 h 229"/>
                  <a:gd name="T26" fmla="*/ 133 w 272"/>
                  <a:gd name="T27" fmla="*/ 206 h 229"/>
                  <a:gd name="T28" fmla="*/ 129 w 272"/>
                  <a:gd name="T29" fmla="*/ 196 h 229"/>
                  <a:gd name="T30" fmla="*/ 124 w 272"/>
                  <a:gd name="T31" fmla="*/ 182 h 229"/>
                  <a:gd name="T32" fmla="*/ 124 w 272"/>
                  <a:gd name="T33" fmla="*/ 169 h 229"/>
                  <a:gd name="T34" fmla="*/ 121 w 272"/>
                  <a:gd name="T35" fmla="*/ 165 h 229"/>
                  <a:gd name="T36" fmla="*/ 121 w 272"/>
                  <a:gd name="T37" fmla="*/ 160 h 229"/>
                  <a:gd name="T38" fmla="*/ 124 w 272"/>
                  <a:gd name="T39" fmla="*/ 158 h 229"/>
                  <a:gd name="T40" fmla="*/ 124 w 272"/>
                  <a:gd name="T41" fmla="*/ 155 h 229"/>
                  <a:gd name="T42" fmla="*/ 121 w 272"/>
                  <a:gd name="T43" fmla="*/ 158 h 229"/>
                  <a:gd name="T44" fmla="*/ 119 w 272"/>
                  <a:gd name="T45" fmla="*/ 160 h 229"/>
                  <a:gd name="T46" fmla="*/ 114 w 272"/>
                  <a:gd name="T47" fmla="*/ 162 h 229"/>
                  <a:gd name="T48" fmla="*/ 110 w 272"/>
                  <a:gd name="T49" fmla="*/ 165 h 229"/>
                  <a:gd name="T50" fmla="*/ 102 w 272"/>
                  <a:gd name="T51" fmla="*/ 167 h 229"/>
                  <a:gd name="T52" fmla="*/ 93 w 272"/>
                  <a:gd name="T53" fmla="*/ 167 h 229"/>
                  <a:gd name="T54" fmla="*/ 83 w 272"/>
                  <a:gd name="T55" fmla="*/ 167 h 229"/>
                  <a:gd name="T56" fmla="*/ 76 w 272"/>
                  <a:gd name="T57" fmla="*/ 167 h 229"/>
                  <a:gd name="T58" fmla="*/ 67 w 272"/>
                  <a:gd name="T59" fmla="*/ 162 h 229"/>
                  <a:gd name="T60" fmla="*/ 55 w 272"/>
                  <a:gd name="T61" fmla="*/ 155 h 229"/>
                  <a:gd name="T62" fmla="*/ 48 w 272"/>
                  <a:gd name="T63" fmla="*/ 148 h 229"/>
                  <a:gd name="T64" fmla="*/ 43 w 272"/>
                  <a:gd name="T65" fmla="*/ 138 h 229"/>
                  <a:gd name="T66" fmla="*/ 38 w 272"/>
                  <a:gd name="T67" fmla="*/ 131 h 229"/>
                  <a:gd name="T68" fmla="*/ 38 w 272"/>
                  <a:gd name="T69" fmla="*/ 122 h 229"/>
                  <a:gd name="T70" fmla="*/ 38 w 272"/>
                  <a:gd name="T71" fmla="*/ 115 h 229"/>
                  <a:gd name="T72" fmla="*/ 38 w 272"/>
                  <a:gd name="T73" fmla="*/ 107 h 229"/>
                  <a:gd name="T74" fmla="*/ 40 w 272"/>
                  <a:gd name="T75" fmla="*/ 100 h 229"/>
                  <a:gd name="T76" fmla="*/ 40 w 272"/>
                  <a:gd name="T77" fmla="*/ 96 h 229"/>
                  <a:gd name="T78" fmla="*/ 43 w 272"/>
                  <a:gd name="T79" fmla="*/ 93 h 229"/>
                  <a:gd name="T80" fmla="*/ 43 w 272"/>
                  <a:gd name="T81" fmla="*/ 91 h 229"/>
                  <a:gd name="T82" fmla="*/ 43 w 272"/>
                  <a:gd name="T83" fmla="*/ 91 h 229"/>
                  <a:gd name="T84" fmla="*/ 38 w 272"/>
                  <a:gd name="T85" fmla="*/ 88 h 229"/>
                  <a:gd name="T86" fmla="*/ 33 w 272"/>
                  <a:gd name="T87" fmla="*/ 86 h 229"/>
                  <a:gd name="T88" fmla="*/ 29 w 272"/>
                  <a:gd name="T89" fmla="*/ 81 h 229"/>
                  <a:gd name="T90" fmla="*/ 21 w 272"/>
                  <a:gd name="T91" fmla="*/ 74 h 229"/>
                  <a:gd name="T92" fmla="*/ 14 w 272"/>
                  <a:gd name="T93" fmla="*/ 55 h 229"/>
                  <a:gd name="T94" fmla="*/ 9 w 272"/>
                  <a:gd name="T95" fmla="*/ 45 h 229"/>
                  <a:gd name="T96" fmla="*/ 5 w 272"/>
                  <a:gd name="T97" fmla="*/ 31 h 229"/>
                  <a:gd name="T98" fmla="*/ 2 w 272"/>
                  <a:gd name="T99" fmla="*/ 16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2"/>
                    </a:moveTo>
                    <a:lnTo>
                      <a:pt x="272" y="205"/>
                    </a:lnTo>
                    <a:lnTo>
                      <a:pt x="267" y="207"/>
                    </a:lnTo>
                    <a:lnTo>
                      <a:pt x="260" y="212"/>
                    </a:lnTo>
                    <a:lnTo>
                      <a:pt x="250" y="217"/>
                    </a:lnTo>
                    <a:lnTo>
                      <a:pt x="238" y="221"/>
                    </a:lnTo>
                    <a:lnTo>
                      <a:pt x="226" y="226"/>
                    </a:lnTo>
                    <a:lnTo>
                      <a:pt x="212" y="229"/>
                    </a:lnTo>
                    <a:lnTo>
                      <a:pt x="195" y="226"/>
                    </a:lnTo>
                    <a:lnTo>
                      <a:pt x="181" y="224"/>
                    </a:lnTo>
                    <a:lnTo>
                      <a:pt x="164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33" y="186"/>
                    </a:lnTo>
                    <a:lnTo>
                      <a:pt x="129" y="176"/>
                    </a:lnTo>
                    <a:lnTo>
                      <a:pt x="124" y="167"/>
                    </a:lnTo>
                    <a:lnTo>
                      <a:pt x="124" y="159"/>
                    </a:lnTo>
                    <a:lnTo>
                      <a:pt x="121" y="155"/>
                    </a:lnTo>
                    <a:lnTo>
                      <a:pt x="121" y="150"/>
                    </a:lnTo>
                    <a:lnTo>
                      <a:pt x="124" y="148"/>
                    </a:lnTo>
                    <a:lnTo>
                      <a:pt x="124" y="145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4" y="152"/>
                    </a:lnTo>
                    <a:lnTo>
                      <a:pt x="110" y="155"/>
                    </a:lnTo>
                    <a:lnTo>
                      <a:pt x="102" y="157"/>
                    </a:lnTo>
                    <a:lnTo>
                      <a:pt x="93" y="157"/>
                    </a:lnTo>
                    <a:lnTo>
                      <a:pt x="83" y="157"/>
                    </a:lnTo>
                    <a:lnTo>
                      <a:pt x="76" y="157"/>
                    </a:lnTo>
                    <a:lnTo>
                      <a:pt x="67" y="152"/>
                    </a:lnTo>
                    <a:lnTo>
                      <a:pt x="55" y="145"/>
                    </a:lnTo>
                    <a:lnTo>
                      <a:pt x="48" y="138"/>
                    </a:lnTo>
                    <a:lnTo>
                      <a:pt x="43" y="128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38" y="105"/>
                    </a:lnTo>
                    <a:lnTo>
                      <a:pt x="38" y="97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38" y="78"/>
                    </a:lnTo>
                    <a:lnTo>
                      <a:pt x="33" y="76"/>
                    </a:lnTo>
                    <a:lnTo>
                      <a:pt x="29" y="71"/>
                    </a:lnTo>
                    <a:lnTo>
                      <a:pt x="21" y="64"/>
                    </a:lnTo>
                    <a:lnTo>
                      <a:pt x="14" y="55"/>
                    </a:lnTo>
                    <a:lnTo>
                      <a:pt x="9" y="45"/>
                    </a:lnTo>
                    <a:lnTo>
                      <a:pt x="5" y="31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456"/>
              <p:cNvSpPr>
                <a:spLocks/>
              </p:cNvSpPr>
              <p:nvPr/>
            </p:nvSpPr>
            <p:spPr bwMode="auto">
              <a:xfrm>
                <a:off x="4167" y="2910"/>
                <a:ext cx="352" cy="238"/>
              </a:xfrm>
              <a:custGeom>
                <a:avLst/>
                <a:gdLst>
                  <a:gd name="T0" fmla="*/ 325 w 355"/>
                  <a:gd name="T1" fmla="*/ 16 h 236"/>
                  <a:gd name="T2" fmla="*/ 318 w 355"/>
                  <a:gd name="T3" fmla="*/ 45 h 236"/>
                  <a:gd name="T4" fmla="*/ 304 w 355"/>
                  <a:gd name="T5" fmla="*/ 74 h 236"/>
                  <a:gd name="T6" fmla="*/ 293 w 355"/>
                  <a:gd name="T7" fmla="*/ 86 h 236"/>
                  <a:gd name="T8" fmla="*/ 288 w 355"/>
                  <a:gd name="T9" fmla="*/ 91 h 236"/>
                  <a:gd name="T10" fmla="*/ 288 w 355"/>
                  <a:gd name="T11" fmla="*/ 93 h 236"/>
                  <a:gd name="T12" fmla="*/ 289 w 355"/>
                  <a:gd name="T13" fmla="*/ 100 h 236"/>
                  <a:gd name="T14" fmla="*/ 291 w 355"/>
                  <a:gd name="T15" fmla="*/ 115 h 236"/>
                  <a:gd name="T16" fmla="*/ 289 w 355"/>
                  <a:gd name="T17" fmla="*/ 131 h 236"/>
                  <a:gd name="T18" fmla="*/ 285 w 355"/>
                  <a:gd name="T19" fmla="*/ 148 h 236"/>
                  <a:gd name="T20" fmla="*/ 271 w 355"/>
                  <a:gd name="T21" fmla="*/ 162 h 236"/>
                  <a:gd name="T22" fmla="*/ 252 w 355"/>
                  <a:gd name="T23" fmla="*/ 169 h 236"/>
                  <a:gd name="T24" fmla="*/ 235 w 355"/>
                  <a:gd name="T25" fmla="*/ 167 h 236"/>
                  <a:gd name="T26" fmla="*/ 221 w 355"/>
                  <a:gd name="T27" fmla="*/ 162 h 236"/>
                  <a:gd name="T28" fmla="*/ 214 w 355"/>
                  <a:gd name="T29" fmla="*/ 158 h 236"/>
                  <a:gd name="T30" fmla="*/ 214 w 355"/>
                  <a:gd name="T31" fmla="*/ 158 h 236"/>
                  <a:gd name="T32" fmla="*/ 214 w 355"/>
                  <a:gd name="T33" fmla="*/ 165 h 236"/>
                  <a:gd name="T34" fmla="*/ 211 w 355"/>
                  <a:gd name="T35" fmla="*/ 181 h 236"/>
                  <a:gd name="T36" fmla="*/ 204 w 355"/>
                  <a:gd name="T37" fmla="*/ 206 h 236"/>
                  <a:gd name="T38" fmla="*/ 185 w 355"/>
                  <a:gd name="T39" fmla="*/ 225 h 236"/>
                  <a:gd name="T40" fmla="*/ 167 w 355"/>
                  <a:gd name="T41" fmla="*/ 244 h 236"/>
                  <a:gd name="T42" fmla="*/ 136 w 355"/>
                  <a:gd name="T43" fmla="*/ 249 h 236"/>
                  <a:gd name="T44" fmla="*/ 107 w 355"/>
                  <a:gd name="T45" fmla="*/ 244 h 236"/>
                  <a:gd name="T46" fmla="*/ 88 w 355"/>
                  <a:gd name="T47" fmla="*/ 234 h 236"/>
                  <a:gd name="T48" fmla="*/ 76 w 355"/>
                  <a:gd name="T49" fmla="*/ 225 h 236"/>
                  <a:gd name="T50" fmla="*/ 74 w 355"/>
                  <a:gd name="T51" fmla="*/ 225 h 236"/>
                  <a:gd name="T52" fmla="*/ 71 w 355"/>
                  <a:gd name="T53" fmla="*/ 232 h 236"/>
                  <a:gd name="T54" fmla="*/ 66 w 355"/>
                  <a:gd name="T55" fmla="*/ 239 h 236"/>
                  <a:gd name="T56" fmla="*/ 59 w 355"/>
                  <a:gd name="T57" fmla="*/ 249 h 236"/>
                  <a:gd name="T58" fmla="*/ 53 w 355"/>
                  <a:gd name="T59" fmla="*/ 256 h 236"/>
                  <a:gd name="T60" fmla="*/ 31 w 355"/>
                  <a:gd name="T61" fmla="*/ 256 h 236"/>
                  <a:gd name="T62" fmla="*/ 14 w 355"/>
                  <a:gd name="T63" fmla="*/ 249 h 236"/>
                  <a:gd name="T64" fmla="*/ 5 w 355"/>
                  <a:gd name="T65" fmla="*/ 239 h 236"/>
                  <a:gd name="T66" fmla="*/ 0 w 355"/>
                  <a:gd name="T67" fmla="*/ 232 h 236"/>
                  <a:gd name="T68" fmla="*/ 0 w 355"/>
                  <a:gd name="T69" fmla="*/ 225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6">
                    <a:moveTo>
                      <a:pt x="355" y="0"/>
                    </a:moveTo>
                    <a:lnTo>
                      <a:pt x="355" y="16"/>
                    </a:lnTo>
                    <a:lnTo>
                      <a:pt x="353" y="33"/>
                    </a:lnTo>
                    <a:lnTo>
                      <a:pt x="348" y="45"/>
                    </a:lnTo>
                    <a:lnTo>
                      <a:pt x="341" y="55"/>
                    </a:lnTo>
                    <a:lnTo>
                      <a:pt x="334" y="64"/>
                    </a:lnTo>
                    <a:lnTo>
                      <a:pt x="329" y="71"/>
                    </a:lnTo>
                    <a:lnTo>
                      <a:pt x="322" y="76"/>
                    </a:lnTo>
                    <a:lnTo>
                      <a:pt x="317" y="78"/>
                    </a:lnTo>
                    <a:lnTo>
                      <a:pt x="315" y="81"/>
                    </a:lnTo>
                    <a:lnTo>
                      <a:pt x="312" y="83"/>
                    </a:lnTo>
                    <a:lnTo>
                      <a:pt x="315" y="83"/>
                    </a:lnTo>
                    <a:lnTo>
                      <a:pt x="315" y="86"/>
                    </a:lnTo>
                    <a:lnTo>
                      <a:pt x="317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0" y="112"/>
                    </a:lnTo>
                    <a:lnTo>
                      <a:pt x="317" y="121"/>
                    </a:lnTo>
                    <a:lnTo>
                      <a:pt x="315" y="131"/>
                    </a:lnTo>
                    <a:lnTo>
                      <a:pt x="310" y="138"/>
                    </a:lnTo>
                    <a:lnTo>
                      <a:pt x="300" y="148"/>
                    </a:lnTo>
                    <a:lnTo>
                      <a:pt x="291" y="152"/>
                    </a:lnTo>
                    <a:lnTo>
                      <a:pt x="281" y="157"/>
                    </a:lnTo>
                    <a:lnTo>
                      <a:pt x="272" y="159"/>
                    </a:lnTo>
                    <a:lnTo>
                      <a:pt x="262" y="159"/>
                    </a:lnTo>
                    <a:lnTo>
                      <a:pt x="255" y="157"/>
                    </a:lnTo>
                    <a:lnTo>
                      <a:pt x="248" y="155"/>
                    </a:lnTo>
                    <a:lnTo>
                      <a:pt x="241" y="152"/>
                    </a:lnTo>
                    <a:lnTo>
                      <a:pt x="236" y="150"/>
                    </a:lnTo>
                    <a:lnTo>
                      <a:pt x="234" y="148"/>
                    </a:lnTo>
                    <a:lnTo>
                      <a:pt x="234" y="150"/>
                    </a:lnTo>
                    <a:lnTo>
                      <a:pt x="234" y="155"/>
                    </a:lnTo>
                    <a:lnTo>
                      <a:pt x="234" y="162"/>
                    </a:lnTo>
                    <a:lnTo>
                      <a:pt x="231" y="169"/>
                    </a:lnTo>
                    <a:lnTo>
                      <a:pt x="229" y="176"/>
                    </a:lnTo>
                    <a:lnTo>
                      <a:pt x="224" y="186"/>
                    </a:lnTo>
                    <a:lnTo>
                      <a:pt x="215" y="195"/>
                    </a:lnTo>
                    <a:lnTo>
                      <a:pt x="205" y="205"/>
                    </a:lnTo>
                    <a:lnTo>
                      <a:pt x="191" y="217"/>
                    </a:lnTo>
                    <a:lnTo>
                      <a:pt x="177" y="224"/>
                    </a:lnTo>
                    <a:lnTo>
                      <a:pt x="160" y="229"/>
                    </a:lnTo>
                    <a:lnTo>
                      <a:pt x="146" y="229"/>
                    </a:lnTo>
                    <a:lnTo>
                      <a:pt x="131" y="226"/>
                    </a:lnTo>
                    <a:lnTo>
                      <a:pt x="117" y="224"/>
                    </a:lnTo>
                    <a:lnTo>
                      <a:pt x="107" y="219"/>
                    </a:lnTo>
                    <a:lnTo>
                      <a:pt x="98" y="214"/>
                    </a:lnTo>
                    <a:lnTo>
                      <a:pt x="91" y="209"/>
                    </a:lnTo>
                    <a:lnTo>
                      <a:pt x="86" y="205"/>
                    </a:lnTo>
                    <a:lnTo>
                      <a:pt x="84" y="205"/>
                    </a:lnTo>
                    <a:lnTo>
                      <a:pt x="84" y="207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76" y="219"/>
                    </a:lnTo>
                    <a:lnTo>
                      <a:pt x="74" y="224"/>
                    </a:lnTo>
                    <a:lnTo>
                      <a:pt x="69" y="229"/>
                    </a:lnTo>
                    <a:lnTo>
                      <a:pt x="62" y="233"/>
                    </a:lnTo>
                    <a:lnTo>
                      <a:pt x="53" y="236"/>
                    </a:lnTo>
                    <a:lnTo>
                      <a:pt x="41" y="236"/>
                    </a:lnTo>
                    <a:lnTo>
                      <a:pt x="31" y="236"/>
                    </a:lnTo>
                    <a:lnTo>
                      <a:pt x="22" y="233"/>
                    </a:lnTo>
                    <a:lnTo>
                      <a:pt x="14" y="229"/>
                    </a:lnTo>
                    <a:lnTo>
                      <a:pt x="10" y="224"/>
                    </a:lnTo>
                    <a:lnTo>
                      <a:pt x="5" y="219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7"/>
                    </a:lnTo>
                    <a:lnTo>
                      <a:pt x="0" y="205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5" name="Group 457"/>
            <p:cNvGrpSpPr>
              <a:grpSpLocks/>
            </p:cNvGrpSpPr>
            <p:nvPr/>
          </p:nvGrpSpPr>
          <p:grpSpPr bwMode="auto">
            <a:xfrm>
              <a:off x="4409" y="3428"/>
              <a:ext cx="631" cy="469"/>
              <a:chOff x="4409" y="3428"/>
              <a:chExt cx="631" cy="469"/>
            </a:xfrm>
          </p:grpSpPr>
          <p:sp>
            <p:nvSpPr>
              <p:cNvPr id="122" name="Freeform 458"/>
              <p:cNvSpPr>
                <a:spLocks/>
              </p:cNvSpPr>
              <p:nvPr/>
            </p:nvSpPr>
            <p:spPr bwMode="auto">
              <a:xfrm>
                <a:off x="4765" y="3438"/>
                <a:ext cx="275" cy="228"/>
              </a:xfrm>
              <a:custGeom>
                <a:avLst/>
                <a:gdLst>
                  <a:gd name="T0" fmla="*/ 0 w 274"/>
                  <a:gd name="T1" fmla="*/ 23 h 228"/>
                  <a:gd name="T2" fmla="*/ 3 w 274"/>
                  <a:gd name="T3" fmla="*/ 21 h 228"/>
                  <a:gd name="T4" fmla="*/ 7 w 274"/>
                  <a:gd name="T5" fmla="*/ 19 h 228"/>
                  <a:gd name="T6" fmla="*/ 15 w 274"/>
                  <a:gd name="T7" fmla="*/ 14 h 228"/>
                  <a:gd name="T8" fmla="*/ 24 w 274"/>
                  <a:gd name="T9" fmla="*/ 9 h 228"/>
                  <a:gd name="T10" fmla="*/ 36 w 274"/>
                  <a:gd name="T11" fmla="*/ 4 h 228"/>
                  <a:gd name="T12" fmla="*/ 48 w 274"/>
                  <a:gd name="T13" fmla="*/ 0 h 228"/>
                  <a:gd name="T14" fmla="*/ 62 w 274"/>
                  <a:gd name="T15" fmla="*/ 0 h 228"/>
                  <a:gd name="T16" fmla="*/ 77 w 274"/>
                  <a:gd name="T17" fmla="*/ 0 h 228"/>
                  <a:gd name="T18" fmla="*/ 93 w 274"/>
                  <a:gd name="T19" fmla="*/ 4 h 228"/>
                  <a:gd name="T20" fmla="*/ 108 w 274"/>
                  <a:gd name="T21" fmla="*/ 12 h 228"/>
                  <a:gd name="T22" fmla="*/ 122 w 274"/>
                  <a:gd name="T23" fmla="*/ 21 h 228"/>
                  <a:gd name="T24" fmla="*/ 134 w 274"/>
                  <a:gd name="T25" fmla="*/ 33 h 228"/>
                  <a:gd name="T26" fmla="*/ 151 w 274"/>
                  <a:gd name="T27" fmla="*/ 43 h 228"/>
                  <a:gd name="T28" fmla="*/ 156 w 274"/>
                  <a:gd name="T29" fmla="*/ 52 h 228"/>
                  <a:gd name="T30" fmla="*/ 158 w 274"/>
                  <a:gd name="T31" fmla="*/ 59 h 228"/>
                  <a:gd name="T32" fmla="*/ 161 w 274"/>
                  <a:gd name="T33" fmla="*/ 66 h 228"/>
                  <a:gd name="T34" fmla="*/ 161 w 274"/>
                  <a:gd name="T35" fmla="*/ 71 h 228"/>
                  <a:gd name="T36" fmla="*/ 161 w 274"/>
                  <a:gd name="T37" fmla="*/ 76 h 228"/>
                  <a:gd name="T38" fmla="*/ 161 w 274"/>
                  <a:gd name="T39" fmla="*/ 78 h 228"/>
                  <a:gd name="T40" fmla="*/ 161 w 274"/>
                  <a:gd name="T41" fmla="*/ 81 h 228"/>
                  <a:gd name="T42" fmla="*/ 161 w 274"/>
                  <a:gd name="T43" fmla="*/ 81 h 228"/>
                  <a:gd name="T44" fmla="*/ 165 w 274"/>
                  <a:gd name="T45" fmla="*/ 78 h 228"/>
                  <a:gd name="T46" fmla="*/ 170 w 274"/>
                  <a:gd name="T47" fmla="*/ 76 h 228"/>
                  <a:gd name="T48" fmla="*/ 175 w 274"/>
                  <a:gd name="T49" fmla="*/ 74 h 228"/>
                  <a:gd name="T50" fmla="*/ 182 w 274"/>
                  <a:gd name="T51" fmla="*/ 71 h 228"/>
                  <a:gd name="T52" fmla="*/ 192 w 274"/>
                  <a:gd name="T53" fmla="*/ 69 h 228"/>
                  <a:gd name="T54" fmla="*/ 199 w 274"/>
                  <a:gd name="T55" fmla="*/ 69 h 228"/>
                  <a:gd name="T56" fmla="*/ 208 w 274"/>
                  <a:gd name="T57" fmla="*/ 71 h 228"/>
                  <a:gd name="T58" fmla="*/ 218 w 274"/>
                  <a:gd name="T59" fmla="*/ 74 h 228"/>
                  <a:gd name="T60" fmla="*/ 227 w 274"/>
                  <a:gd name="T61" fmla="*/ 81 h 228"/>
                  <a:gd name="T62" fmla="*/ 237 w 274"/>
                  <a:gd name="T63" fmla="*/ 88 h 228"/>
                  <a:gd name="T64" fmla="*/ 242 w 274"/>
                  <a:gd name="T65" fmla="*/ 97 h 228"/>
                  <a:gd name="T66" fmla="*/ 244 w 274"/>
                  <a:gd name="T67" fmla="*/ 107 h 228"/>
                  <a:gd name="T68" fmla="*/ 246 w 274"/>
                  <a:gd name="T69" fmla="*/ 114 h 228"/>
                  <a:gd name="T70" fmla="*/ 246 w 274"/>
                  <a:gd name="T71" fmla="*/ 124 h 228"/>
                  <a:gd name="T72" fmla="*/ 246 w 274"/>
                  <a:gd name="T73" fmla="*/ 131 h 228"/>
                  <a:gd name="T74" fmla="*/ 244 w 274"/>
                  <a:gd name="T75" fmla="*/ 135 h 228"/>
                  <a:gd name="T76" fmla="*/ 242 w 274"/>
                  <a:gd name="T77" fmla="*/ 140 h 228"/>
                  <a:gd name="T78" fmla="*/ 242 w 274"/>
                  <a:gd name="T79" fmla="*/ 145 h 228"/>
                  <a:gd name="T80" fmla="*/ 242 w 274"/>
                  <a:gd name="T81" fmla="*/ 145 h 228"/>
                  <a:gd name="T82" fmla="*/ 242 w 274"/>
                  <a:gd name="T83" fmla="*/ 145 h 228"/>
                  <a:gd name="T84" fmla="*/ 246 w 274"/>
                  <a:gd name="T85" fmla="*/ 147 h 228"/>
                  <a:gd name="T86" fmla="*/ 251 w 274"/>
                  <a:gd name="T87" fmla="*/ 152 h 228"/>
                  <a:gd name="T88" fmla="*/ 256 w 274"/>
                  <a:gd name="T89" fmla="*/ 157 h 228"/>
                  <a:gd name="T90" fmla="*/ 263 w 274"/>
                  <a:gd name="T91" fmla="*/ 164 h 228"/>
                  <a:gd name="T92" fmla="*/ 268 w 274"/>
                  <a:gd name="T93" fmla="*/ 171 h 228"/>
                  <a:gd name="T94" fmla="*/ 275 w 274"/>
                  <a:gd name="T95" fmla="*/ 183 h 228"/>
                  <a:gd name="T96" fmla="*/ 280 w 274"/>
                  <a:gd name="T97" fmla="*/ 195 h 228"/>
                  <a:gd name="T98" fmla="*/ 282 w 274"/>
                  <a:gd name="T99" fmla="*/ 209 h 228"/>
                  <a:gd name="T100" fmla="*/ 284 w 274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8">
                    <a:moveTo>
                      <a:pt x="0" y="23"/>
                    </a:moveTo>
                    <a:lnTo>
                      <a:pt x="3" y="21"/>
                    </a:lnTo>
                    <a:lnTo>
                      <a:pt x="7" y="19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3" y="4"/>
                    </a:lnTo>
                    <a:lnTo>
                      <a:pt x="108" y="12"/>
                    </a:lnTo>
                    <a:lnTo>
                      <a:pt x="122" y="21"/>
                    </a:lnTo>
                    <a:lnTo>
                      <a:pt x="134" y="33"/>
                    </a:lnTo>
                    <a:lnTo>
                      <a:pt x="141" y="43"/>
                    </a:lnTo>
                    <a:lnTo>
                      <a:pt x="146" y="52"/>
                    </a:lnTo>
                    <a:lnTo>
                      <a:pt x="148" y="59"/>
                    </a:lnTo>
                    <a:lnTo>
                      <a:pt x="151" y="66"/>
                    </a:lnTo>
                    <a:lnTo>
                      <a:pt x="151" y="71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1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5" y="74"/>
                    </a:lnTo>
                    <a:lnTo>
                      <a:pt x="172" y="71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8" y="71"/>
                    </a:lnTo>
                    <a:lnTo>
                      <a:pt x="208" y="74"/>
                    </a:lnTo>
                    <a:lnTo>
                      <a:pt x="217" y="81"/>
                    </a:lnTo>
                    <a:lnTo>
                      <a:pt x="227" y="88"/>
                    </a:lnTo>
                    <a:lnTo>
                      <a:pt x="232" y="97"/>
                    </a:lnTo>
                    <a:lnTo>
                      <a:pt x="234" y="107"/>
                    </a:lnTo>
                    <a:lnTo>
                      <a:pt x="236" y="114"/>
                    </a:lnTo>
                    <a:lnTo>
                      <a:pt x="236" y="124"/>
                    </a:lnTo>
                    <a:lnTo>
                      <a:pt x="236" y="131"/>
                    </a:lnTo>
                    <a:lnTo>
                      <a:pt x="234" y="135"/>
                    </a:lnTo>
                    <a:lnTo>
                      <a:pt x="232" y="140"/>
                    </a:lnTo>
                    <a:lnTo>
                      <a:pt x="232" y="145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6" y="157"/>
                    </a:lnTo>
                    <a:lnTo>
                      <a:pt x="253" y="164"/>
                    </a:lnTo>
                    <a:lnTo>
                      <a:pt x="258" y="171"/>
                    </a:lnTo>
                    <a:lnTo>
                      <a:pt x="265" y="183"/>
                    </a:lnTo>
                    <a:lnTo>
                      <a:pt x="270" y="195"/>
                    </a:lnTo>
                    <a:lnTo>
                      <a:pt x="272" y="209"/>
                    </a:lnTo>
                    <a:lnTo>
                      <a:pt x="274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Freeform 459"/>
              <p:cNvSpPr>
                <a:spLocks/>
              </p:cNvSpPr>
              <p:nvPr/>
            </p:nvSpPr>
            <p:spPr bwMode="auto">
              <a:xfrm>
                <a:off x="4409" y="3428"/>
                <a:ext cx="356" cy="234"/>
              </a:xfrm>
              <a:custGeom>
                <a:avLst/>
                <a:gdLst>
                  <a:gd name="T0" fmla="*/ 2 w 357"/>
                  <a:gd name="T1" fmla="*/ 199 h 236"/>
                  <a:gd name="T2" fmla="*/ 9 w 357"/>
                  <a:gd name="T3" fmla="*/ 174 h 236"/>
                  <a:gd name="T4" fmla="*/ 21 w 357"/>
                  <a:gd name="T5" fmla="*/ 162 h 236"/>
                  <a:gd name="T6" fmla="*/ 33 w 357"/>
                  <a:gd name="T7" fmla="*/ 150 h 236"/>
                  <a:gd name="T8" fmla="*/ 43 w 357"/>
                  <a:gd name="T9" fmla="*/ 145 h 236"/>
                  <a:gd name="T10" fmla="*/ 43 w 357"/>
                  <a:gd name="T11" fmla="*/ 143 h 236"/>
                  <a:gd name="T12" fmla="*/ 40 w 357"/>
                  <a:gd name="T13" fmla="*/ 135 h 236"/>
                  <a:gd name="T14" fmla="*/ 38 w 357"/>
                  <a:gd name="T15" fmla="*/ 121 h 236"/>
                  <a:gd name="T16" fmla="*/ 40 w 357"/>
                  <a:gd name="T17" fmla="*/ 104 h 236"/>
                  <a:gd name="T18" fmla="*/ 47 w 357"/>
                  <a:gd name="T19" fmla="*/ 88 h 236"/>
                  <a:gd name="T20" fmla="*/ 66 w 357"/>
                  <a:gd name="T21" fmla="*/ 74 h 236"/>
                  <a:gd name="T22" fmla="*/ 85 w 357"/>
                  <a:gd name="T23" fmla="*/ 69 h 236"/>
                  <a:gd name="T24" fmla="*/ 102 w 357"/>
                  <a:gd name="T25" fmla="*/ 69 h 236"/>
                  <a:gd name="T26" fmla="*/ 114 w 357"/>
                  <a:gd name="T27" fmla="*/ 74 h 236"/>
                  <a:gd name="T28" fmla="*/ 124 w 357"/>
                  <a:gd name="T29" fmla="*/ 78 h 236"/>
                  <a:gd name="T30" fmla="*/ 124 w 357"/>
                  <a:gd name="T31" fmla="*/ 78 h 236"/>
                  <a:gd name="T32" fmla="*/ 124 w 357"/>
                  <a:gd name="T33" fmla="*/ 71 h 236"/>
                  <a:gd name="T34" fmla="*/ 126 w 357"/>
                  <a:gd name="T35" fmla="*/ 59 h 236"/>
                  <a:gd name="T36" fmla="*/ 133 w 357"/>
                  <a:gd name="T37" fmla="*/ 50 h 236"/>
                  <a:gd name="T38" fmla="*/ 152 w 357"/>
                  <a:gd name="T39" fmla="*/ 31 h 236"/>
                  <a:gd name="T40" fmla="*/ 178 w 357"/>
                  <a:gd name="T41" fmla="*/ 12 h 236"/>
                  <a:gd name="T42" fmla="*/ 202 w 357"/>
                  <a:gd name="T43" fmla="*/ 7 h 236"/>
                  <a:gd name="T44" fmla="*/ 228 w 357"/>
                  <a:gd name="T45" fmla="*/ 14 h 236"/>
                  <a:gd name="T46" fmla="*/ 250 w 357"/>
                  <a:gd name="T47" fmla="*/ 24 h 236"/>
                  <a:gd name="T48" fmla="*/ 261 w 357"/>
                  <a:gd name="T49" fmla="*/ 31 h 236"/>
                  <a:gd name="T50" fmla="*/ 264 w 357"/>
                  <a:gd name="T51" fmla="*/ 31 h 236"/>
                  <a:gd name="T52" fmla="*/ 264 w 357"/>
                  <a:gd name="T53" fmla="*/ 26 h 236"/>
                  <a:gd name="T54" fmla="*/ 269 w 357"/>
                  <a:gd name="T55" fmla="*/ 17 h 236"/>
                  <a:gd name="T56" fmla="*/ 278 w 357"/>
                  <a:gd name="T57" fmla="*/ 7 h 236"/>
                  <a:gd name="T58" fmla="*/ 295 w 357"/>
                  <a:gd name="T59" fmla="*/ 2 h 236"/>
                  <a:gd name="T60" fmla="*/ 316 w 357"/>
                  <a:gd name="T61" fmla="*/ 2 h 236"/>
                  <a:gd name="T62" fmla="*/ 333 w 357"/>
                  <a:gd name="T63" fmla="*/ 7 h 236"/>
                  <a:gd name="T64" fmla="*/ 343 w 357"/>
                  <a:gd name="T65" fmla="*/ 17 h 236"/>
                  <a:gd name="T66" fmla="*/ 347 w 357"/>
                  <a:gd name="T67" fmla="*/ 26 h 236"/>
                  <a:gd name="T68" fmla="*/ 347 w 357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7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4" y="205"/>
                    </a:lnTo>
                    <a:lnTo>
                      <a:pt x="9" y="191"/>
                    </a:lnTo>
                    <a:lnTo>
                      <a:pt x="16" y="181"/>
                    </a:lnTo>
                    <a:lnTo>
                      <a:pt x="21" y="172"/>
                    </a:lnTo>
                    <a:lnTo>
                      <a:pt x="28" y="165"/>
                    </a:lnTo>
                    <a:lnTo>
                      <a:pt x="33" y="160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8" y="124"/>
                    </a:lnTo>
                    <a:lnTo>
                      <a:pt x="40" y="114"/>
                    </a:lnTo>
                    <a:lnTo>
                      <a:pt x="43" y="107"/>
                    </a:lnTo>
                    <a:lnTo>
                      <a:pt x="47" y="98"/>
                    </a:lnTo>
                    <a:lnTo>
                      <a:pt x="57" y="91"/>
                    </a:lnTo>
                    <a:lnTo>
                      <a:pt x="66" y="84"/>
                    </a:lnTo>
                    <a:lnTo>
                      <a:pt x="76" y="79"/>
                    </a:lnTo>
                    <a:lnTo>
                      <a:pt x="85" y="79"/>
                    </a:lnTo>
                    <a:lnTo>
                      <a:pt x="93" y="79"/>
                    </a:lnTo>
                    <a:lnTo>
                      <a:pt x="102" y="79"/>
                    </a:lnTo>
                    <a:lnTo>
                      <a:pt x="109" y="81"/>
                    </a:lnTo>
                    <a:lnTo>
                      <a:pt x="114" y="84"/>
                    </a:lnTo>
                    <a:lnTo>
                      <a:pt x="119" y="86"/>
                    </a:lnTo>
                    <a:lnTo>
                      <a:pt x="124" y="88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4" y="81"/>
                    </a:lnTo>
                    <a:lnTo>
                      <a:pt x="124" y="76"/>
                    </a:lnTo>
                    <a:lnTo>
                      <a:pt x="126" y="69"/>
                    </a:lnTo>
                    <a:lnTo>
                      <a:pt x="128" y="60"/>
                    </a:lnTo>
                    <a:lnTo>
                      <a:pt x="133" y="50"/>
                    </a:lnTo>
                    <a:lnTo>
                      <a:pt x="140" y="41"/>
                    </a:lnTo>
                    <a:lnTo>
                      <a:pt x="152" y="31"/>
                    </a:lnTo>
                    <a:lnTo>
                      <a:pt x="167" y="22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2" y="7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1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2"/>
                    </a:lnTo>
                    <a:lnTo>
                      <a:pt x="279" y="17"/>
                    </a:lnTo>
                    <a:lnTo>
                      <a:pt x="283" y="12"/>
                    </a:lnTo>
                    <a:lnTo>
                      <a:pt x="288" y="7"/>
                    </a:lnTo>
                    <a:lnTo>
                      <a:pt x="295" y="5"/>
                    </a:lnTo>
                    <a:lnTo>
                      <a:pt x="305" y="2"/>
                    </a:lnTo>
                    <a:lnTo>
                      <a:pt x="317" y="0"/>
                    </a:lnTo>
                    <a:lnTo>
                      <a:pt x="326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3" y="17"/>
                    </a:lnTo>
                    <a:lnTo>
                      <a:pt x="355" y="22"/>
                    </a:lnTo>
                    <a:lnTo>
                      <a:pt x="357" y="26"/>
                    </a:lnTo>
                    <a:lnTo>
                      <a:pt x="357" y="29"/>
                    </a:lnTo>
                    <a:lnTo>
                      <a:pt x="357" y="31"/>
                    </a:lnTo>
                    <a:lnTo>
                      <a:pt x="357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Freeform 460"/>
              <p:cNvSpPr>
                <a:spLocks/>
              </p:cNvSpPr>
              <p:nvPr/>
            </p:nvSpPr>
            <p:spPr bwMode="auto">
              <a:xfrm>
                <a:off x="4409" y="3659"/>
                <a:ext cx="275" cy="228"/>
              </a:xfrm>
              <a:custGeom>
                <a:avLst/>
                <a:gdLst>
                  <a:gd name="T0" fmla="*/ 284 w 274"/>
                  <a:gd name="T1" fmla="*/ 195 h 229"/>
                  <a:gd name="T2" fmla="*/ 281 w 274"/>
                  <a:gd name="T3" fmla="*/ 198 h 229"/>
                  <a:gd name="T4" fmla="*/ 277 w 274"/>
                  <a:gd name="T5" fmla="*/ 200 h 229"/>
                  <a:gd name="T6" fmla="*/ 270 w 274"/>
                  <a:gd name="T7" fmla="*/ 205 h 229"/>
                  <a:gd name="T8" fmla="*/ 260 w 274"/>
                  <a:gd name="T9" fmla="*/ 210 h 229"/>
                  <a:gd name="T10" fmla="*/ 248 w 274"/>
                  <a:gd name="T11" fmla="*/ 214 h 229"/>
                  <a:gd name="T12" fmla="*/ 236 w 274"/>
                  <a:gd name="T13" fmla="*/ 219 h 229"/>
                  <a:gd name="T14" fmla="*/ 222 w 274"/>
                  <a:gd name="T15" fmla="*/ 219 h 229"/>
                  <a:gd name="T16" fmla="*/ 208 w 274"/>
                  <a:gd name="T17" fmla="*/ 219 h 229"/>
                  <a:gd name="T18" fmla="*/ 191 w 274"/>
                  <a:gd name="T19" fmla="*/ 214 h 229"/>
                  <a:gd name="T20" fmla="*/ 177 w 274"/>
                  <a:gd name="T21" fmla="*/ 207 h 229"/>
                  <a:gd name="T22" fmla="*/ 162 w 274"/>
                  <a:gd name="T23" fmla="*/ 198 h 229"/>
                  <a:gd name="T24" fmla="*/ 150 w 274"/>
                  <a:gd name="T25" fmla="*/ 186 h 229"/>
                  <a:gd name="T26" fmla="*/ 133 w 274"/>
                  <a:gd name="T27" fmla="*/ 176 h 229"/>
                  <a:gd name="T28" fmla="*/ 128 w 274"/>
                  <a:gd name="T29" fmla="*/ 169 h 229"/>
                  <a:gd name="T30" fmla="*/ 126 w 274"/>
                  <a:gd name="T31" fmla="*/ 160 h 229"/>
                  <a:gd name="T32" fmla="*/ 124 w 274"/>
                  <a:gd name="T33" fmla="*/ 152 h 229"/>
                  <a:gd name="T34" fmla="*/ 124 w 274"/>
                  <a:gd name="T35" fmla="*/ 148 h 229"/>
                  <a:gd name="T36" fmla="*/ 124 w 274"/>
                  <a:gd name="T37" fmla="*/ 143 h 229"/>
                  <a:gd name="T38" fmla="*/ 124 w 274"/>
                  <a:gd name="T39" fmla="*/ 141 h 229"/>
                  <a:gd name="T40" fmla="*/ 124 w 274"/>
                  <a:gd name="T41" fmla="*/ 138 h 229"/>
                  <a:gd name="T42" fmla="*/ 124 w 274"/>
                  <a:gd name="T43" fmla="*/ 138 h 229"/>
                  <a:gd name="T44" fmla="*/ 119 w 274"/>
                  <a:gd name="T45" fmla="*/ 141 h 229"/>
                  <a:gd name="T46" fmla="*/ 114 w 274"/>
                  <a:gd name="T47" fmla="*/ 143 h 229"/>
                  <a:gd name="T48" fmla="*/ 109 w 274"/>
                  <a:gd name="T49" fmla="*/ 145 h 229"/>
                  <a:gd name="T50" fmla="*/ 102 w 274"/>
                  <a:gd name="T51" fmla="*/ 148 h 229"/>
                  <a:gd name="T52" fmla="*/ 93 w 274"/>
                  <a:gd name="T53" fmla="*/ 150 h 229"/>
                  <a:gd name="T54" fmla="*/ 85 w 274"/>
                  <a:gd name="T55" fmla="*/ 150 h 229"/>
                  <a:gd name="T56" fmla="*/ 76 w 274"/>
                  <a:gd name="T57" fmla="*/ 148 h 229"/>
                  <a:gd name="T58" fmla="*/ 66 w 274"/>
                  <a:gd name="T59" fmla="*/ 145 h 229"/>
                  <a:gd name="T60" fmla="*/ 57 w 274"/>
                  <a:gd name="T61" fmla="*/ 138 h 229"/>
                  <a:gd name="T62" fmla="*/ 47 w 274"/>
                  <a:gd name="T63" fmla="*/ 131 h 229"/>
                  <a:gd name="T64" fmla="*/ 43 w 274"/>
                  <a:gd name="T65" fmla="*/ 121 h 229"/>
                  <a:gd name="T66" fmla="*/ 40 w 274"/>
                  <a:gd name="T67" fmla="*/ 114 h 229"/>
                  <a:gd name="T68" fmla="*/ 38 w 274"/>
                  <a:gd name="T69" fmla="*/ 114 h 229"/>
                  <a:gd name="T70" fmla="*/ 38 w 274"/>
                  <a:gd name="T71" fmla="*/ 105 h 229"/>
                  <a:gd name="T72" fmla="*/ 38 w 274"/>
                  <a:gd name="T73" fmla="*/ 98 h 229"/>
                  <a:gd name="T74" fmla="*/ 40 w 274"/>
                  <a:gd name="T75" fmla="*/ 93 h 229"/>
                  <a:gd name="T76" fmla="*/ 43 w 274"/>
                  <a:gd name="T77" fmla="*/ 89 h 229"/>
                  <a:gd name="T78" fmla="*/ 43 w 274"/>
                  <a:gd name="T79" fmla="*/ 84 h 229"/>
                  <a:gd name="T80" fmla="*/ 43 w 274"/>
                  <a:gd name="T81" fmla="*/ 84 h 229"/>
                  <a:gd name="T82" fmla="*/ 43 w 274"/>
                  <a:gd name="T83" fmla="*/ 84 h 229"/>
                  <a:gd name="T84" fmla="*/ 38 w 274"/>
                  <a:gd name="T85" fmla="*/ 81 h 229"/>
                  <a:gd name="T86" fmla="*/ 33 w 274"/>
                  <a:gd name="T87" fmla="*/ 77 h 229"/>
                  <a:gd name="T88" fmla="*/ 28 w 274"/>
                  <a:gd name="T89" fmla="*/ 72 h 229"/>
                  <a:gd name="T90" fmla="*/ 21 w 274"/>
                  <a:gd name="T91" fmla="*/ 65 h 229"/>
                  <a:gd name="T92" fmla="*/ 16 w 274"/>
                  <a:gd name="T93" fmla="*/ 58 h 229"/>
                  <a:gd name="T94" fmla="*/ 9 w 274"/>
                  <a:gd name="T95" fmla="*/ 46 h 229"/>
                  <a:gd name="T96" fmla="*/ 4 w 274"/>
                  <a:gd name="T97" fmla="*/ 34 h 229"/>
                  <a:gd name="T98" fmla="*/ 2 w 274"/>
                  <a:gd name="T99" fmla="*/ 19 h 229"/>
                  <a:gd name="T100" fmla="*/ 0 w 274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9">
                    <a:moveTo>
                      <a:pt x="274" y="205"/>
                    </a:moveTo>
                    <a:lnTo>
                      <a:pt x="271" y="208"/>
                    </a:lnTo>
                    <a:lnTo>
                      <a:pt x="267" y="210"/>
                    </a:lnTo>
                    <a:lnTo>
                      <a:pt x="260" y="215"/>
                    </a:lnTo>
                    <a:lnTo>
                      <a:pt x="250" y="220"/>
                    </a:lnTo>
                    <a:lnTo>
                      <a:pt x="238" y="224"/>
                    </a:lnTo>
                    <a:lnTo>
                      <a:pt x="226" y="229"/>
                    </a:lnTo>
                    <a:lnTo>
                      <a:pt x="212" y="229"/>
                    </a:lnTo>
                    <a:lnTo>
                      <a:pt x="198" y="229"/>
                    </a:lnTo>
                    <a:lnTo>
                      <a:pt x="181" y="224"/>
                    </a:lnTo>
                    <a:lnTo>
                      <a:pt x="167" y="217"/>
                    </a:lnTo>
                    <a:lnTo>
                      <a:pt x="152" y="208"/>
                    </a:lnTo>
                    <a:lnTo>
                      <a:pt x="140" y="196"/>
                    </a:lnTo>
                    <a:lnTo>
                      <a:pt x="133" y="186"/>
                    </a:lnTo>
                    <a:lnTo>
                      <a:pt x="128" y="179"/>
                    </a:lnTo>
                    <a:lnTo>
                      <a:pt x="126" y="170"/>
                    </a:lnTo>
                    <a:lnTo>
                      <a:pt x="124" y="162"/>
                    </a:lnTo>
                    <a:lnTo>
                      <a:pt x="124" y="158"/>
                    </a:lnTo>
                    <a:lnTo>
                      <a:pt x="124" y="153"/>
                    </a:lnTo>
                    <a:lnTo>
                      <a:pt x="124" y="151"/>
                    </a:lnTo>
                    <a:lnTo>
                      <a:pt x="124" y="148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09" y="155"/>
                    </a:lnTo>
                    <a:lnTo>
                      <a:pt x="102" y="158"/>
                    </a:lnTo>
                    <a:lnTo>
                      <a:pt x="93" y="160"/>
                    </a:lnTo>
                    <a:lnTo>
                      <a:pt x="85" y="160"/>
                    </a:lnTo>
                    <a:lnTo>
                      <a:pt x="76" y="158"/>
                    </a:lnTo>
                    <a:lnTo>
                      <a:pt x="66" y="155"/>
                    </a:lnTo>
                    <a:lnTo>
                      <a:pt x="57" y="148"/>
                    </a:lnTo>
                    <a:lnTo>
                      <a:pt x="47" y="141"/>
                    </a:lnTo>
                    <a:lnTo>
                      <a:pt x="43" y="131"/>
                    </a:lnTo>
                    <a:lnTo>
                      <a:pt x="40" y="122"/>
                    </a:lnTo>
                    <a:lnTo>
                      <a:pt x="38" y="115"/>
                    </a:lnTo>
                    <a:lnTo>
                      <a:pt x="38" y="105"/>
                    </a:lnTo>
                    <a:lnTo>
                      <a:pt x="38" y="98"/>
                    </a:lnTo>
                    <a:lnTo>
                      <a:pt x="40" y="93"/>
                    </a:lnTo>
                    <a:lnTo>
                      <a:pt x="43" y="89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7"/>
                    </a:lnTo>
                    <a:lnTo>
                      <a:pt x="28" y="72"/>
                    </a:lnTo>
                    <a:lnTo>
                      <a:pt x="21" y="65"/>
                    </a:lnTo>
                    <a:lnTo>
                      <a:pt x="16" y="58"/>
                    </a:lnTo>
                    <a:lnTo>
                      <a:pt x="9" y="46"/>
                    </a:lnTo>
                    <a:lnTo>
                      <a:pt x="4" y="34"/>
                    </a:lnTo>
                    <a:lnTo>
                      <a:pt x="2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" name="Freeform 461"/>
              <p:cNvSpPr>
                <a:spLocks/>
              </p:cNvSpPr>
              <p:nvPr/>
            </p:nvSpPr>
            <p:spPr bwMode="auto">
              <a:xfrm>
                <a:off x="4685" y="3659"/>
                <a:ext cx="352" cy="238"/>
              </a:xfrm>
              <a:custGeom>
                <a:avLst/>
                <a:gdLst>
                  <a:gd name="T0" fmla="*/ 325 w 355"/>
                  <a:gd name="T1" fmla="*/ 19 h 239"/>
                  <a:gd name="T2" fmla="*/ 318 w 355"/>
                  <a:gd name="T3" fmla="*/ 48 h 239"/>
                  <a:gd name="T4" fmla="*/ 306 w 355"/>
                  <a:gd name="T5" fmla="*/ 67 h 239"/>
                  <a:gd name="T6" fmla="*/ 294 w 355"/>
                  <a:gd name="T7" fmla="*/ 79 h 239"/>
                  <a:gd name="T8" fmla="*/ 288 w 355"/>
                  <a:gd name="T9" fmla="*/ 84 h 239"/>
                  <a:gd name="T10" fmla="*/ 288 w 355"/>
                  <a:gd name="T11" fmla="*/ 86 h 239"/>
                  <a:gd name="T12" fmla="*/ 289 w 355"/>
                  <a:gd name="T13" fmla="*/ 93 h 239"/>
                  <a:gd name="T14" fmla="*/ 291 w 355"/>
                  <a:gd name="T15" fmla="*/ 108 h 239"/>
                  <a:gd name="T16" fmla="*/ 289 w 355"/>
                  <a:gd name="T17" fmla="*/ 119 h 239"/>
                  <a:gd name="T18" fmla="*/ 285 w 355"/>
                  <a:gd name="T19" fmla="*/ 131 h 239"/>
                  <a:gd name="T20" fmla="*/ 271 w 355"/>
                  <a:gd name="T21" fmla="*/ 145 h 239"/>
                  <a:gd name="T22" fmla="*/ 252 w 355"/>
                  <a:gd name="T23" fmla="*/ 150 h 239"/>
                  <a:gd name="T24" fmla="*/ 235 w 355"/>
                  <a:gd name="T25" fmla="*/ 150 h 239"/>
                  <a:gd name="T26" fmla="*/ 223 w 355"/>
                  <a:gd name="T27" fmla="*/ 145 h 239"/>
                  <a:gd name="T28" fmla="*/ 214 w 355"/>
                  <a:gd name="T29" fmla="*/ 141 h 239"/>
                  <a:gd name="T30" fmla="*/ 214 w 355"/>
                  <a:gd name="T31" fmla="*/ 141 h 239"/>
                  <a:gd name="T32" fmla="*/ 214 w 355"/>
                  <a:gd name="T33" fmla="*/ 148 h 239"/>
                  <a:gd name="T34" fmla="*/ 211 w 355"/>
                  <a:gd name="T35" fmla="*/ 160 h 239"/>
                  <a:gd name="T36" fmla="*/ 204 w 355"/>
                  <a:gd name="T37" fmla="*/ 179 h 239"/>
                  <a:gd name="T38" fmla="*/ 185 w 355"/>
                  <a:gd name="T39" fmla="*/ 198 h 239"/>
                  <a:gd name="T40" fmla="*/ 166 w 355"/>
                  <a:gd name="T41" fmla="*/ 217 h 239"/>
                  <a:gd name="T42" fmla="*/ 135 w 355"/>
                  <a:gd name="T43" fmla="*/ 222 h 239"/>
                  <a:gd name="T44" fmla="*/ 109 w 355"/>
                  <a:gd name="T45" fmla="*/ 214 h 239"/>
                  <a:gd name="T46" fmla="*/ 88 w 355"/>
                  <a:gd name="T47" fmla="*/ 205 h 239"/>
                  <a:gd name="T48" fmla="*/ 76 w 355"/>
                  <a:gd name="T49" fmla="*/ 198 h 239"/>
                  <a:gd name="T50" fmla="*/ 73 w 355"/>
                  <a:gd name="T51" fmla="*/ 198 h 239"/>
                  <a:gd name="T52" fmla="*/ 73 w 355"/>
                  <a:gd name="T53" fmla="*/ 203 h 239"/>
                  <a:gd name="T54" fmla="*/ 69 w 355"/>
                  <a:gd name="T55" fmla="*/ 212 h 239"/>
                  <a:gd name="T56" fmla="*/ 59 w 355"/>
                  <a:gd name="T57" fmla="*/ 222 h 239"/>
                  <a:gd name="T58" fmla="*/ 52 w 355"/>
                  <a:gd name="T59" fmla="*/ 226 h 239"/>
                  <a:gd name="T60" fmla="*/ 31 w 355"/>
                  <a:gd name="T61" fmla="*/ 226 h 239"/>
                  <a:gd name="T62" fmla="*/ 14 w 355"/>
                  <a:gd name="T63" fmla="*/ 222 h 239"/>
                  <a:gd name="T64" fmla="*/ 5 w 355"/>
                  <a:gd name="T65" fmla="*/ 212 h 239"/>
                  <a:gd name="T66" fmla="*/ 0 w 355"/>
                  <a:gd name="T67" fmla="*/ 203 h 239"/>
                  <a:gd name="T68" fmla="*/ 0 w 355"/>
                  <a:gd name="T69" fmla="*/ 198 h 2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9">
                    <a:moveTo>
                      <a:pt x="355" y="0"/>
                    </a:moveTo>
                    <a:lnTo>
                      <a:pt x="355" y="19"/>
                    </a:lnTo>
                    <a:lnTo>
                      <a:pt x="353" y="34"/>
                    </a:lnTo>
                    <a:lnTo>
                      <a:pt x="348" y="48"/>
                    </a:lnTo>
                    <a:lnTo>
                      <a:pt x="341" y="58"/>
                    </a:lnTo>
                    <a:lnTo>
                      <a:pt x="336" y="67"/>
                    </a:lnTo>
                    <a:lnTo>
                      <a:pt x="329" y="74"/>
                    </a:lnTo>
                    <a:lnTo>
                      <a:pt x="324" y="79"/>
                    </a:lnTo>
                    <a:lnTo>
                      <a:pt x="319" y="81"/>
                    </a:lnTo>
                    <a:lnTo>
                      <a:pt x="315" y="84"/>
                    </a:lnTo>
                    <a:lnTo>
                      <a:pt x="315" y="86"/>
                    </a:lnTo>
                    <a:lnTo>
                      <a:pt x="315" y="89"/>
                    </a:lnTo>
                    <a:lnTo>
                      <a:pt x="317" y="93"/>
                    </a:lnTo>
                    <a:lnTo>
                      <a:pt x="319" y="100"/>
                    </a:lnTo>
                    <a:lnTo>
                      <a:pt x="319" y="108"/>
                    </a:lnTo>
                    <a:lnTo>
                      <a:pt x="319" y="115"/>
                    </a:lnTo>
                    <a:lnTo>
                      <a:pt x="317" y="124"/>
                    </a:lnTo>
                    <a:lnTo>
                      <a:pt x="315" y="131"/>
                    </a:lnTo>
                    <a:lnTo>
                      <a:pt x="310" y="141"/>
                    </a:lnTo>
                    <a:lnTo>
                      <a:pt x="300" y="151"/>
                    </a:lnTo>
                    <a:lnTo>
                      <a:pt x="291" y="155"/>
                    </a:lnTo>
                    <a:lnTo>
                      <a:pt x="281" y="160"/>
                    </a:lnTo>
                    <a:lnTo>
                      <a:pt x="272" y="160"/>
                    </a:lnTo>
                    <a:lnTo>
                      <a:pt x="265" y="160"/>
                    </a:lnTo>
                    <a:lnTo>
                      <a:pt x="255" y="160"/>
                    </a:lnTo>
                    <a:lnTo>
                      <a:pt x="248" y="158"/>
                    </a:lnTo>
                    <a:lnTo>
                      <a:pt x="243" y="155"/>
                    </a:lnTo>
                    <a:lnTo>
                      <a:pt x="238" y="153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8"/>
                    </a:lnTo>
                    <a:lnTo>
                      <a:pt x="234" y="162"/>
                    </a:lnTo>
                    <a:lnTo>
                      <a:pt x="231" y="170"/>
                    </a:lnTo>
                    <a:lnTo>
                      <a:pt x="229" y="179"/>
                    </a:lnTo>
                    <a:lnTo>
                      <a:pt x="224" y="189"/>
                    </a:lnTo>
                    <a:lnTo>
                      <a:pt x="217" y="198"/>
                    </a:lnTo>
                    <a:lnTo>
                      <a:pt x="205" y="208"/>
                    </a:lnTo>
                    <a:lnTo>
                      <a:pt x="191" y="217"/>
                    </a:lnTo>
                    <a:lnTo>
                      <a:pt x="176" y="227"/>
                    </a:lnTo>
                    <a:lnTo>
                      <a:pt x="160" y="229"/>
                    </a:lnTo>
                    <a:lnTo>
                      <a:pt x="145" y="232"/>
                    </a:lnTo>
                    <a:lnTo>
                      <a:pt x="131" y="229"/>
                    </a:lnTo>
                    <a:lnTo>
                      <a:pt x="119" y="224"/>
                    </a:lnTo>
                    <a:lnTo>
                      <a:pt x="107" y="220"/>
                    </a:lnTo>
                    <a:lnTo>
                      <a:pt x="98" y="215"/>
                    </a:lnTo>
                    <a:lnTo>
                      <a:pt x="90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3" y="210"/>
                    </a:lnTo>
                    <a:lnTo>
                      <a:pt x="83" y="213"/>
                    </a:lnTo>
                    <a:lnTo>
                      <a:pt x="81" y="217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69" y="232"/>
                    </a:lnTo>
                    <a:lnTo>
                      <a:pt x="62" y="234"/>
                    </a:lnTo>
                    <a:lnTo>
                      <a:pt x="52" y="236"/>
                    </a:lnTo>
                    <a:lnTo>
                      <a:pt x="43" y="239"/>
                    </a:lnTo>
                    <a:lnTo>
                      <a:pt x="31" y="236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0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6" name="Group 462"/>
            <p:cNvGrpSpPr>
              <a:grpSpLocks/>
            </p:cNvGrpSpPr>
            <p:nvPr/>
          </p:nvGrpSpPr>
          <p:grpSpPr bwMode="auto">
            <a:xfrm>
              <a:off x="3367" y="3431"/>
              <a:ext cx="631" cy="469"/>
              <a:chOff x="3367" y="3431"/>
              <a:chExt cx="631" cy="469"/>
            </a:xfrm>
          </p:grpSpPr>
          <p:sp>
            <p:nvSpPr>
              <p:cNvPr id="118" name="Freeform 463"/>
              <p:cNvSpPr>
                <a:spLocks/>
              </p:cNvSpPr>
              <p:nvPr/>
            </p:nvSpPr>
            <p:spPr bwMode="auto">
              <a:xfrm>
                <a:off x="3723" y="3441"/>
                <a:ext cx="275" cy="228"/>
              </a:xfrm>
              <a:custGeom>
                <a:avLst/>
                <a:gdLst>
                  <a:gd name="T0" fmla="*/ 0 w 276"/>
                  <a:gd name="T1" fmla="*/ 24 h 229"/>
                  <a:gd name="T2" fmla="*/ 4 w 276"/>
                  <a:gd name="T3" fmla="*/ 24 h 229"/>
                  <a:gd name="T4" fmla="*/ 7 w 276"/>
                  <a:gd name="T5" fmla="*/ 19 h 229"/>
                  <a:gd name="T6" fmla="*/ 16 w 276"/>
                  <a:gd name="T7" fmla="*/ 14 h 229"/>
                  <a:gd name="T8" fmla="*/ 26 w 276"/>
                  <a:gd name="T9" fmla="*/ 10 h 229"/>
                  <a:gd name="T10" fmla="*/ 35 w 276"/>
                  <a:gd name="T11" fmla="*/ 5 h 229"/>
                  <a:gd name="T12" fmla="*/ 50 w 276"/>
                  <a:gd name="T13" fmla="*/ 2 h 229"/>
                  <a:gd name="T14" fmla="*/ 64 w 276"/>
                  <a:gd name="T15" fmla="*/ 0 h 229"/>
                  <a:gd name="T16" fmla="*/ 78 w 276"/>
                  <a:gd name="T17" fmla="*/ 0 h 229"/>
                  <a:gd name="T18" fmla="*/ 95 w 276"/>
                  <a:gd name="T19" fmla="*/ 5 h 229"/>
                  <a:gd name="T20" fmla="*/ 109 w 276"/>
                  <a:gd name="T21" fmla="*/ 12 h 229"/>
                  <a:gd name="T22" fmla="*/ 124 w 276"/>
                  <a:gd name="T23" fmla="*/ 24 h 229"/>
                  <a:gd name="T24" fmla="*/ 133 w 276"/>
                  <a:gd name="T25" fmla="*/ 33 h 229"/>
                  <a:gd name="T26" fmla="*/ 138 w 276"/>
                  <a:gd name="T27" fmla="*/ 43 h 229"/>
                  <a:gd name="T28" fmla="*/ 138 w 276"/>
                  <a:gd name="T29" fmla="*/ 52 h 229"/>
                  <a:gd name="T30" fmla="*/ 140 w 276"/>
                  <a:gd name="T31" fmla="*/ 60 h 229"/>
                  <a:gd name="T32" fmla="*/ 142 w 276"/>
                  <a:gd name="T33" fmla="*/ 67 h 229"/>
                  <a:gd name="T34" fmla="*/ 142 w 276"/>
                  <a:gd name="T35" fmla="*/ 74 h 229"/>
                  <a:gd name="T36" fmla="*/ 142 w 276"/>
                  <a:gd name="T37" fmla="*/ 79 h 229"/>
                  <a:gd name="T38" fmla="*/ 142 w 276"/>
                  <a:gd name="T39" fmla="*/ 81 h 229"/>
                  <a:gd name="T40" fmla="*/ 142 w 276"/>
                  <a:gd name="T41" fmla="*/ 81 h 229"/>
                  <a:gd name="T42" fmla="*/ 142 w 276"/>
                  <a:gd name="T43" fmla="*/ 81 h 229"/>
                  <a:gd name="T44" fmla="*/ 145 w 276"/>
                  <a:gd name="T45" fmla="*/ 79 h 229"/>
                  <a:gd name="T46" fmla="*/ 149 w 276"/>
                  <a:gd name="T47" fmla="*/ 76 h 229"/>
                  <a:gd name="T48" fmla="*/ 157 w 276"/>
                  <a:gd name="T49" fmla="*/ 74 h 229"/>
                  <a:gd name="T50" fmla="*/ 164 w 276"/>
                  <a:gd name="T51" fmla="*/ 72 h 229"/>
                  <a:gd name="T52" fmla="*/ 171 w 276"/>
                  <a:gd name="T53" fmla="*/ 69 h 229"/>
                  <a:gd name="T54" fmla="*/ 180 w 276"/>
                  <a:gd name="T55" fmla="*/ 69 h 229"/>
                  <a:gd name="T56" fmla="*/ 190 w 276"/>
                  <a:gd name="T57" fmla="*/ 72 h 229"/>
                  <a:gd name="T58" fmla="*/ 199 w 276"/>
                  <a:gd name="T59" fmla="*/ 74 h 229"/>
                  <a:gd name="T60" fmla="*/ 209 w 276"/>
                  <a:gd name="T61" fmla="*/ 81 h 229"/>
                  <a:gd name="T62" fmla="*/ 219 w 276"/>
                  <a:gd name="T63" fmla="*/ 91 h 229"/>
                  <a:gd name="T64" fmla="*/ 223 w 276"/>
                  <a:gd name="T65" fmla="*/ 98 h 229"/>
                  <a:gd name="T66" fmla="*/ 226 w 276"/>
                  <a:gd name="T67" fmla="*/ 107 h 229"/>
                  <a:gd name="T68" fmla="*/ 228 w 276"/>
                  <a:gd name="T69" fmla="*/ 114 h 229"/>
                  <a:gd name="T70" fmla="*/ 228 w 276"/>
                  <a:gd name="T71" fmla="*/ 114 h 229"/>
                  <a:gd name="T72" fmla="*/ 226 w 276"/>
                  <a:gd name="T73" fmla="*/ 121 h 229"/>
                  <a:gd name="T74" fmla="*/ 226 w 276"/>
                  <a:gd name="T75" fmla="*/ 128 h 229"/>
                  <a:gd name="T76" fmla="*/ 223 w 276"/>
                  <a:gd name="T77" fmla="*/ 133 h 229"/>
                  <a:gd name="T78" fmla="*/ 223 w 276"/>
                  <a:gd name="T79" fmla="*/ 135 h 229"/>
                  <a:gd name="T80" fmla="*/ 221 w 276"/>
                  <a:gd name="T81" fmla="*/ 135 h 229"/>
                  <a:gd name="T82" fmla="*/ 223 w 276"/>
                  <a:gd name="T83" fmla="*/ 138 h 229"/>
                  <a:gd name="T84" fmla="*/ 226 w 276"/>
                  <a:gd name="T85" fmla="*/ 138 h 229"/>
                  <a:gd name="T86" fmla="*/ 230 w 276"/>
                  <a:gd name="T87" fmla="*/ 143 h 229"/>
                  <a:gd name="T88" fmla="*/ 238 w 276"/>
                  <a:gd name="T89" fmla="*/ 147 h 229"/>
                  <a:gd name="T90" fmla="*/ 242 w 276"/>
                  <a:gd name="T91" fmla="*/ 154 h 229"/>
                  <a:gd name="T92" fmla="*/ 249 w 276"/>
                  <a:gd name="T93" fmla="*/ 164 h 229"/>
                  <a:gd name="T94" fmla="*/ 257 w 276"/>
                  <a:gd name="T95" fmla="*/ 174 h 229"/>
                  <a:gd name="T96" fmla="*/ 261 w 276"/>
                  <a:gd name="T97" fmla="*/ 185 h 229"/>
                  <a:gd name="T98" fmla="*/ 264 w 276"/>
                  <a:gd name="T99" fmla="*/ 202 h 229"/>
                  <a:gd name="T100" fmla="*/ 266 w 276"/>
                  <a:gd name="T101" fmla="*/ 219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6" h="229">
                    <a:moveTo>
                      <a:pt x="0" y="24"/>
                    </a:moveTo>
                    <a:lnTo>
                      <a:pt x="4" y="24"/>
                    </a:lnTo>
                    <a:lnTo>
                      <a:pt x="7" y="19"/>
                    </a:lnTo>
                    <a:lnTo>
                      <a:pt x="16" y="14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5" y="5"/>
                    </a:lnTo>
                    <a:lnTo>
                      <a:pt x="109" y="12"/>
                    </a:lnTo>
                    <a:lnTo>
                      <a:pt x="124" y="24"/>
                    </a:lnTo>
                    <a:lnTo>
                      <a:pt x="133" y="33"/>
                    </a:lnTo>
                    <a:lnTo>
                      <a:pt x="143" y="43"/>
                    </a:lnTo>
                    <a:lnTo>
                      <a:pt x="147" y="52"/>
                    </a:lnTo>
                    <a:lnTo>
                      <a:pt x="150" y="60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2" y="79"/>
                    </a:lnTo>
                    <a:lnTo>
                      <a:pt x="152" y="81"/>
                    </a:lnTo>
                    <a:lnTo>
                      <a:pt x="155" y="79"/>
                    </a:lnTo>
                    <a:lnTo>
                      <a:pt x="159" y="76"/>
                    </a:lnTo>
                    <a:lnTo>
                      <a:pt x="167" y="74"/>
                    </a:lnTo>
                    <a:lnTo>
                      <a:pt x="174" y="72"/>
                    </a:lnTo>
                    <a:lnTo>
                      <a:pt x="181" y="69"/>
                    </a:lnTo>
                    <a:lnTo>
                      <a:pt x="190" y="69"/>
                    </a:lnTo>
                    <a:lnTo>
                      <a:pt x="200" y="72"/>
                    </a:lnTo>
                    <a:lnTo>
                      <a:pt x="209" y="74"/>
                    </a:lnTo>
                    <a:lnTo>
                      <a:pt x="219" y="81"/>
                    </a:lnTo>
                    <a:lnTo>
                      <a:pt x="229" y="91"/>
                    </a:lnTo>
                    <a:lnTo>
                      <a:pt x="233" y="98"/>
                    </a:lnTo>
                    <a:lnTo>
                      <a:pt x="236" y="107"/>
                    </a:lnTo>
                    <a:lnTo>
                      <a:pt x="238" y="117"/>
                    </a:lnTo>
                    <a:lnTo>
                      <a:pt x="238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3" y="143"/>
                    </a:lnTo>
                    <a:lnTo>
                      <a:pt x="233" y="145"/>
                    </a:lnTo>
                    <a:lnTo>
                      <a:pt x="231" y="145"/>
                    </a:lnTo>
                    <a:lnTo>
                      <a:pt x="233" y="148"/>
                    </a:lnTo>
                    <a:lnTo>
                      <a:pt x="236" y="148"/>
                    </a:lnTo>
                    <a:lnTo>
                      <a:pt x="240" y="153"/>
                    </a:lnTo>
                    <a:lnTo>
                      <a:pt x="248" y="157"/>
                    </a:lnTo>
                    <a:lnTo>
                      <a:pt x="252" y="164"/>
                    </a:lnTo>
                    <a:lnTo>
                      <a:pt x="259" y="174"/>
                    </a:lnTo>
                    <a:lnTo>
                      <a:pt x="267" y="184"/>
                    </a:lnTo>
                    <a:lnTo>
                      <a:pt x="271" y="195"/>
                    </a:lnTo>
                    <a:lnTo>
                      <a:pt x="274" y="212"/>
                    </a:lnTo>
                    <a:lnTo>
                      <a:pt x="276" y="229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Freeform 464"/>
              <p:cNvSpPr>
                <a:spLocks/>
              </p:cNvSpPr>
              <p:nvPr/>
            </p:nvSpPr>
            <p:spPr bwMode="auto">
              <a:xfrm>
                <a:off x="3367" y="3431"/>
                <a:ext cx="356" cy="234"/>
              </a:xfrm>
              <a:custGeom>
                <a:avLst/>
                <a:gdLst>
                  <a:gd name="T0" fmla="*/ 3 w 358"/>
                  <a:gd name="T1" fmla="*/ 200 h 236"/>
                  <a:gd name="T2" fmla="*/ 10 w 358"/>
                  <a:gd name="T3" fmla="*/ 175 h 236"/>
                  <a:gd name="T4" fmla="*/ 22 w 358"/>
                  <a:gd name="T5" fmla="*/ 164 h 236"/>
                  <a:gd name="T6" fmla="*/ 34 w 358"/>
                  <a:gd name="T7" fmla="*/ 153 h 236"/>
                  <a:gd name="T8" fmla="*/ 43 w 358"/>
                  <a:gd name="T9" fmla="*/ 145 h 236"/>
                  <a:gd name="T10" fmla="*/ 43 w 358"/>
                  <a:gd name="T11" fmla="*/ 145 h 236"/>
                  <a:gd name="T12" fmla="*/ 41 w 358"/>
                  <a:gd name="T13" fmla="*/ 136 h 236"/>
                  <a:gd name="T14" fmla="*/ 39 w 358"/>
                  <a:gd name="T15" fmla="*/ 124 h 236"/>
                  <a:gd name="T16" fmla="*/ 39 w 358"/>
                  <a:gd name="T17" fmla="*/ 107 h 236"/>
                  <a:gd name="T18" fmla="*/ 48 w 358"/>
                  <a:gd name="T19" fmla="*/ 88 h 236"/>
                  <a:gd name="T20" fmla="*/ 65 w 358"/>
                  <a:gd name="T21" fmla="*/ 74 h 236"/>
                  <a:gd name="T22" fmla="*/ 84 w 358"/>
                  <a:gd name="T23" fmla="*/ 69 h 236"/>
                  <a:gd name="T24" fmla="*/ 93 w 358"/>
                  <a:gd name="T25" fmla="*/ 72 h 236"/>
                  <a:gd name="T26" fmla="*/ 105 w 358"/>
                  <a:gd name="T27" fmla="*/ 76 h 236"/>
                  <a:gd name="T28" fmla="*/ 112 w 358"/>
                  <a:gd name="T29" fmla="*/ 81 h 236"/>
                  <a:gd name="T30" fmla="*/ 114 w 358"/>
                  <a:gd name="T31" fmla="*/ 79 h 236"/>
                  <a:gd name="T32" fmla="*/ 112 w 358"/>
                  <a:gd name="T33" fmla="*/ 72 h 236"/>
                  <a:gd name="T34" fmla="*/ 114 w 358"/>
                  <a:gd name="T35" fmla="*/ 60 h 236"/>
                  <a:gd name="T36" fmla="*/ 124 w 358"/>
                  <a:gd name="T37" fmla="*/ 53 h 236"/>
                  <a:gd name="T38" fmla="*/ 143 w 358"/>
                  <a:gd name="T39" fmla="*/ 31 h 236"/>
                  <a:gd name="T40" fmla="*/ 172 w 358"/>
                  <a:gd name="T41" fmla="*/ 15 h 236"/>
                  <a:gd name="T42" fmla="*/ 203 w 358"/>
                  <a:gd name="T43" fmla="*/ 10 h 236"/>
                  <a:gd name="T44" fmla="*/ 229 w 358"/>
                  <a:gd name="T45" fmla="*/ 15 h 236"/>
                  <a:gd name="T46" fmla="*/ 250 w 358"/>
                  <a:gd name="T47" fmla="*/ 24 h 236"/>
                  <a:gd name="T48" fmla="*/ 260 w 358"/>
                  <a:gd name="T49" fmla="*/ 31 h 236"/>
                  <a:gd name="T50" fmla="*/ 261 w 358"/>
                  <a:gd name="T51" fmla="*/ 31 h 236"/>
                  <a:gd name="T52" fmla="*/ 261 w 358"/>
                  <a:gd name="T53" fmla="*/ 27 h 236"/>
                  <a:gd name="T54" fmla="*/ 263 w 358"/>
                  <a:gd name="T55" fmla="*/ 17 h 236"/>
                  <a:gd name="T56" fmla="*/ 269 w 358"/>
                  <a:gd name="T57" fmla="*/ 8 h 236"/>
                  <a:gd name="T58" fmla="*/ 286 w 358"/>
                  <a:gd name="T59" fmla="*/ 3 h 236"/>
                  <a:gd name="T60" fmla="*/ 307 w 358"/>
                  <a:gd name="T61" fmla="*/ 3 h 236"/>
                  <a:gd name="T62" fmla="*/ 324 w 358"/>
                  <a:gd name="T63" fmla="*/ 8 h 236"/>
                  <a:gd name="T64" fmla="*/ 331 w 358"/>
                  <a:gd name="T65" fmla="*/ 17 h 236"/>
                  <a:gd name="T66" fmla="*/ 336 w 358"/>
                  <a:gd name="T67" fmla="*/ 27 h 236"/>
                  <a:gd name="T68" fmla="*/ 338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3" y="220"/>
                    </a:lnTo>
                    <a:lnTo>
                      <a:pt x="5" y="205"/>
                    </a:lnTo>
                    <a:lnTo>
                      <a:pt x="10" y="194"/>
                    </a:lnTo>
                    <a:lnTo>
                      <a:pt x="15" y="182"/>
                    </a:lnTo>
                    <a:lnTo>
                      <a:pt x="22" y="174"/>
                    </a:lnTo>
                    <a:lnTo>
                      <a:pt x="29" y="167"/>
                    </a:lnTo>
                    <a:lnTo>
                      <a:pt x="34" y="163"/>
                    </a:lnTo>
                    <a:lnTo>
                      <a:pt x="39" y="158"/>
                    </a:lnTo>
                    <a:lnTo>
                      <a:pt x="43" y="155"/>
                    </a:lnTo>
                    <a:lnTo>
                      <a:pt x="41" y="151"/>
                    </a:lnTo>
                    <a:lnTo>
                      <a:pt x="41" y="146"/>
                    </a:lnTo>
                    <a:lnTo>
                      <a:pt x="39" y="141"/>
                    </a:lnTo>
                    <a:lnTo>
                      <a:pt x="39" y="134"/>
                    </a:lnTo>
                    <a:lnTo>
                      <a:pt x="39" y="124"/>
                    </a:lnTo>
                    <a:lnTo>
                      <a:pt x="39" y="117"/>
                    </a:lnTo>
                    <a:lnTo>
                      <a:pt x="43" y="108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5" y="84"/>
                    </a:lnTo>
                    <a:lnTo>
                      <a:pt x="77" y="82"/>
                    </a:lnTo>
                    <a:lnTo>
                      <a:pt x="84" y="79"/>
                    </a:lnTo>
                    <a:lnTo>
                      <a:pt x="93" y="79"/>
                    </a:lnTo>
                    <a:lnTo>
                      <a:pt x="103" y="82"/>
                    </a:lnTo>
                    <a:lnTo>
                      <a:pt x="110" y="84"/>
                    </a:lnTo>
                    <a:lnTo>
                      <a:pt x="115" y="86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24" y="70"/>
                    </a:lnTo>
                    <a:lnTo>
                      <a:pt x="129" y="60"/>
                    </a:lnTo>
                    <a:lnTo>
                      <a:pt x="134" y="53"/>
                    </a:lnTo>
                    <a:lnTo>
                      <a:pt x="141" y="43"/>
                    </a:lnTo>
                    <a:lnTo>
                      <a:pt x="153" y="31"/>
                    </a:lnTo>
                    <a:lnTo>
                      <a:pt x="165" y="22"/>
                    </a:lnTo>
                    <a:lnTo>
                      <a:pt x="182" y="15"/>
                    </a:lnTo>
                    <a:lnTo>
                      <a:pt x="196" y="10"/>
                    </a:lnTo>
                    <a:lnTo>
                      <a:pt x="213" y="10"/>
                    </a:lnTo>
                    <a:lnTo>
                      <a:pt x="227" y="10"/>
                    </a:lnTo>
                    <a:lnTo>
                      <a:pt x="239" y="15"/>
                    </a:lnTo>
                    <a:lnTo>
                      <a:pt x="251" y="20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5" y="34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7" y="22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9" y="8"/>
                    </a:lnTo>
                    <a:lnTo>
                      <a:pt x="296" y="5"/>
                    </a:lnTo>
                    <a:lnTo>
                      <a:pt x="306" y="3"/>
                    </a:lnTo>
                    <a:lnTo>
                      <a:pt x="315" y="0"/>
                    </a:lnTo>
                    <a:lnTo>
                      <a:pt x="327" y="3"/>
                    </a:lnTo>
                    <a:lnTo>
                      <a:pt x="337" y="5"/>
                    </a:lnTo>
                    <a:lnTo>
                      <a:pt x="344" y="8"/>
                    </a:lnTo>
                    <a:lnTo>
                      <a:pt x="348" y="12"/>
                    </a:lnTo>
                    <a:lnTo>
                      <a:pt x="351" y="17"/>
                    </a:lnTo>
                    <a:lnTo>
                      <a:pt x="356" y="22"/>
                    </a:lnTo>
                    <a:lnTo>
                      <a:pt x="356" y="27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4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Freeform 465"/>
              <p:cNvSpPr>
                <a:spLocks/>
              </p:cNvSpPr>
              <p:nvPr/>
            </p:nvSpPr>
            <p:spPr bwMode="auto">
              <a:xfrm>
                <a:off x="3367" y="3666"/>
                <a:ext cx="272" cy="228"/>
              </a:xfrm>
              <a:custGeom>
                <a:avLst/>
                <a:gdLst>
                  <a:gd name="T0" fmla="*/ 272 w 272"/>
                  <a:gd name="T1" fmla="*/ 193 h 229"/>
                  <a:gd name="T2" fmla="*/ 272 w 272"/>
                  <a:gd name="T3" fmla="*/ 195 h 229"/>
                  <a:gd name="T4" fmla="*/ 267 w 272"/>
                  <a:gd name="T5" fmla="*/ 198 h 229"/>
                  <a:gd name="T6" fmla="*/ 260 w 272"/>
                  <a:gd name="T7" fmla="*/ 202 h 229"/>
                  <a:gd name="T8" fmla="*/ 251 w 272"/>
                  <a:gd name="T9" fmla="*/ 207 h 229"/>
                  <a:gd name="T10" fmla="*/ 239 w 272"/>
                  <a:gd name="T11" fmla="*/ 212 h 229"/>
                  <a:gd name="T12" fmla="*/ 227 w 272"/>
                  <a:gd name="T13" fmla="*/ 217 h 229"/>
                  <a:gd name="T14" fmla="*/ 213 w 272"/>
                  <a:gd name="T15" fmla="*/ 219 h 229"/>
                  <a:gd name="T16" fmla="*/ 196 w 272"/>
                  <a:gd name="T17" fmla="*/ 217 h 229"/>
                  <a:gd name="T18" fmla="*/ 182 w 272"/>
                  <a:gd name="T19" fmla="*/ 214 h 229"/>
                  <a:gd name="T20" fmla="*/ 165 w 272"/>
                  <a:gd name="T21" fmla="*/ 205 h 229"/>
                  <a:gd name="T22" fmla="*/ 153 w 272"/>
                  <a:gd name="T23" fmla="*/ 195 h 229"/>
                  <a:gd name="T24" fmla="*/ 141 w 272"/>
                  <a:gd name="T25" fmla="*/ 186 h 229"/>
                  <a:gd name="T26" fmla="*/ 134 w 272"/>
                  <a:gd name="T27" fmla="*/ 176 h 229"/>
                  <a:gd name="T28" fmla="*/ 129 w 272"/>
                  <a:gd name="T29" fmla="*/ 167 h 229"/>
                  <a:gd name="T30" fmla="*/ 124 w 272"/>
                  <a:gd name="T31" fmla="*/ 157 h 229"/>
                  <a:gd name="T32" fmla="*/ 124 w 272"/>
                  <a:gd name="T33" fmla="*/ 150 h 229"/>
                  <a:gd name="T34" fmla="*/ 122 w 272"/>
                  <a:gd name="T35" fmla="*/ 145 h 229"/>
                  <a:gd name="T36" fmla="*/ 122 w 272"/>
                  <a:gd name="T37" fmla="*/ 140 h 229"/>
                  <a:gd name="T38" fmla="*/ 124 w 272"/>
                  <a:gd name="T39" fmla="*/ 138 h 229"/>
                  <a:gd name="T40" fmla="*/ 124 w 272"/>
                  <a:gd name="T41" fmla="*/ 136 h 229"/>
                  <a:gd name="T42" fmla="*/ 122 w 272"/>
                  <a:gd name="T43" fmla="*/ 138 h 229"/>
                  <a:gd name="T44" fmla="*/ 120 w 272"/>
                  <a:gd name="T45" fmla="*/ 140 h 229"/>
                  <a:gd name="T46" fmla="*/ 115 w 272"/>
                  <a:gd name="T47" fmla="*/ 143 h 229"/>
                  <a:gd name="T48" fmla="*/ 110 w 272"/>
                  <a:gd name="T49" fmla="*/ 145 h 229"/>
                  <a:gd name="T50" fmla="*/ 103 w 272"/>
                  <a:gd name="T51" fmla="*/ 147 h 229"/>
                  <a:gd name="T52" fmla="*/ 93 w 272"/>
                  <a:gd name="T53" fmla="*/ 147 h 229"/>
                  <a:gd name="T54" fmla="*/ 84 w 272"/>
                  <a:gd name="T55" fmla="*/ 147 h 229"/>
                  <a:gd name="T56" fmla="*/ 77 w 272"/>
                  <a:gd name="T57" fmla="*/ 147 h 229"/>
                  <a:gd name="T58" fmla="*/ 65 w 272"/>
                  <a:gd name="T59" fmla="*/ 143 h 229"/>
                  <a:gd name="T60" fmla="*/ 55 w 272"/>
                  <a:gd name="T61" fmla="*/ 136 h 229"/>
                  <a:gd name="T62" fmla="*/ 48 w 272"/>
                  <a:gd name="T63" fmla="*/ 128 h 229"/>
                  <a:gd name="T64" fmla="*/ 43 w 272"/>
                  <a:gd name="T65" fmla="*/ 119 h 229"/>
                  <a:gd name="T66" fmla="*/ 39 w 272"/>
                  <a:gd name="T67" fmla="*/ 114 h 229"/>
                  <a:gd name="T68" fmla="*/ 39 w 272"/>
                  <a:gd name="T69" fmla="*/ 112 h 229"/>
                  <a:gd name="T70" fmla="*/ 39 w 272"/>
                  <a:gd name="T71" fmla="*/ 105 h 229"/>
                  <a:gd name="T72" fmla="*/ 39 w 272"/>
                  <a:gd name="T73" fmla="*/ 98 h 229"/>
                  <a:gd name="T74" fmla="*/ 41 w 272"/>
                  <a:gd name="T75" fmla="*/ 91 h 229"/>
                  <a:gd name="T76" fmla="*/ 41 w 272"/>
                  <a:gd name="T77" fmla="*/ 86 h 229"/>
                  <a:gd name="T78" fmla="*/ 43 w 272"/>
                  <a:gd name="T79" fmla="*/ 84 h 229"/>
                  <a:gd name="T80" fmla="*/ 43 w 272"/>
                  <a:gd name="T81" fmla="*/ 81 h 229"/>
                  <a:gd name="T82" fmla="*/ 43 w 272"/>
                  <a:gd name="T83" fmla="*/ 81 h 229"/>
                  <a:gd name="T84" fmla="*/ 39 w 272"/>
                  <a:gd name="T85" fmla="*/ 79 h 229"/>
                  <a:gd name="T86" fmla="*/ 34 w 272"/>
                  <a:gd name="T87" fmla="*/ 76 h 229"/>
                  <a:gd name="T88" fmla="*/ 29 w 272"/>
                  <a:gd name="T89" fmla="*/ 72 h 229"/>
                  <a:gd name="T90" fmla="*/ 22 w 272"/>
                  <a:gd name="T91" fmla="*/ 64 h 229"/>
                  <a:gd name="T92" fmla="*/ 15 w 272"/>
                  <a:gd name="T93" fmla="*/ 55 h 229"/>
                  <a:gd name="T94" fmla="*/ 10 w 272"/>
                  <a:gd name="T95" fmla="*/ 45 h 229"/>
                  <a:gd name="T96" fmla="*/ 5 w 272"/>
                  <a:gd name="T97" fmla="*/ 31 h 229"/>
                  <a:gd name="T98" fmla="*/ 3 w 272"/>
                  <a:gd name="T99" fmla="*/ 17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3"/>
                    </a:moveTo>
                    <a:lnTo>
                      <a:pt x="272" y="205"/>
                    </a:lnTo>
                    <a:lnTo>
                      <a:pt x="267" y="208"/>
                    </a:lnTo>
                    <a:lnTo>
                      <a:pt x="260" y="212"/>
                    </a:lnTo>
                    <a:lnTo>
                      <a:pt x="251" y="217"/>
                    </a:lnTo>
                    <a:lnTo>
                      <a:pt x="239" y="222"/>
                    </a:lnTo>
                    <a:lnTo>
                      <a:pt x="227" y="227"/>
                    </a:lnTo>
                    <a:lnTo>
                      <a:pt x="213" y="229"/>
                    </a:lnTo>
                    <a:lnTo>
                      <a:pt x="196" y="227"/>
                    </a:lnTo>
                    <a:lnTo>
                      <a:pt x="182" y="224"/>
                    </a:lnTo>
                    <a:lnTo>
                      <a:pt x="165" y="215"/>
                    </a:lnTo>
                    <a:lnTo>
                      <a:pt x="153" y="205"/>
                    </a:lnTo>
                    <a:lnTo>
                      <a:pt x="141" y="196"/>
                    </a:lnTo>
                    <a:lnTo>
                      <a:pt x="134" y="186"/>
                    </a:lnTo>
                    <a:lnTo>
                      <a:pt x="129" y="177"/>
                    </a:lnTo>
                    <a:lnTo>
                      <a:pt x="124" y="167"/>
                    </a:lnTo>
                    <a:lnTo>
                      <a:pt x="124" y="160"/>
                    </a:lnTo>
                    <a:lnTo>
                      <a:pt x="122" y="155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24" y="146"/>
                    </a:lnTo>
                    <a:lnTo>
                      <a:pt x="122" y="148"/>
                    </a:lnTo>
                    <a:lnTo>
                      <a:pt x="120" y="150"/>
                    </a:lnTo>
                    <a:lnTo>
                      <a:pt x="115" y="153"/>
                    </a:lnTo>
                    <a:lnTo>
                      <a:pt x="110" y="155"/>
                    </a:lnTo>
                    <a:lnTo>
                      <a:pt x="103" y="157"/>
                    </a:lnTo>
                    <a:lnTo>
                      <a:pt x="93" y="157"/>
                    </a:lnTo>
                    <a:lnTo>
                      <a:pt x="84" y="157"/>
                    </a:lnTo>
                    <a:lnTo>
                      <a:pt x="77" y="157"/>
                    </a:lnTo>
                    <a:lnTo>
                      <a:pt x="65" y="153"/>
                    </a:lnTo>
                    <a:lnTo>
                      <a:pt x="55" y="146"/>
                    </a:lnTo>
                    <a:lnTo>
                      <a:pt x="48" y="138"/>
                    </a:lnTo>
                    <a:lnTo>
                      <a:pt x="43" y="129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39" y="105"/>
                    </a:lnTo>
                    <a:lnTo>
                      <a:pt x="39" y="98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2" y="64"/>
                    </a:lnTo>
                    <a:lnTo>
                      <a:pt x="15" y="55"/>
                    </a:lnTo>
                    <a:lnTo>
                      <a:pt x="10" y="45"/>
                    </a:lnTo>
                    <a:lnTo>
                      <a:pt x="5" y="31"/>
                    </a:lnTo>
                    <a:lnTo>
                      <a:pt x="3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Freeform 466"/>
              <p:cNvSpPr>
                <a:spLocks/>
              </p:cNvSpPr>
              <p:nvPr/>
            </p:nvSpPr>
            <p:spPr bwMode="auto">
              <a:xfrm>
                <a:off x="3638" y="3666"/>
                <a:ext cx="360" cy="234"/>
              </a:xfrm>
              <a:custGeom>
                <a:avLst/>
                <a:gdLst>
                  <a:gd name="T0" fmla="*/ 3 w 360"/>
                  <a:gd name="T1" fmla="*/ 185 h 236"/>
                  <a:gd name="T2" fmla="*/ 3 w 360"/>
                  <a:gd name="T3" fmla="*/ 192 h 236"/>
                  <a:gd name="T4" fmla="*/ 7 w 360"/>
                  <a:gd name="T5" fmla="*/ 199 h 236"/>
                  <a:gd name="T6" fmla="*/ 17 w 360"/>
                  <a:gd name="T7" fmla="*/ 209 h 236"/>
                  <a:gd name="T8" fmla="*/ 34 w 360"/>
                  <a:gd name="T9" fmla="*/ 216 h 236"/>
                  <a:gd name="T10" fmla="*/ 55 w 360"/>
                  <a:gd name="T11" fmla="*/ 216 h 236"/>
                  <a:gd name="T12" fmla="*/ 72 w 360"/>
                  <a:gd name="T13" fmla="*/ 209 h 236"/>
                  <a:gd name="T14" fmla="*/ 79 w 360"/>
                  <a:gd name="T15" fmla="*/ 199 h 236"/>
                  <a:gd name="T16" fmla="*/ 84 w 360"/>
                  <a:gd name="T17" fmla="*/ 192 h 236"/>
                  <a:gd name="T18" fmla="*/ 86 w 360"/>
                  <a:gd name="T19" fmla="*/ 185 h 236"/>
                  <a:gd name="T20" fmla="*/ 88 w 360"/>
                  <a:gd name="T21" fmla="*/ 185 h 236"/>
                  <a:gd name="T22" fmla="*/ 100 w 360"/>
                  <a:gd name="T23" fmla="*/ 195 h 236"/>
                  <a:gd name="T24" fmla="*/ 119 w 360"/>
                  <a:gd name="T25" fmla="*/ 204 h 236"/>
                  <a:gd name="T26" fmla="*/ 148 w 360"/>
                  <a:gd name="T27" fmla="*/ 209 h 236"/>
                  <a:gd name="T28" fmla="*/ 179 w 360"/>
                  <a:gd name="T29" fmla="*/ 204 h 236"/>
                  <a:gd name="T30" fmla="*/ 208 w 360"/>
                  <a:gd name="T31" fmla="*/ 185 h 236"/>
                  <a:gd name="T32" fmla="*/ 227 w 360"/>
                  <a:gd name="T33" fmla="*/ 171 h 236"/>
                  <a:gd name="T34" fmla="*/ 234 w 360"/>
                  <a:gd name="T35" fmla="*/ 159 h 236"/>
                  <a:gd name="T36" fmla="*/ 236 w 360"/>
                  <a:gd name="T37" fmla="*/ 145 h 236"/>
                  <a:gd name="T38" fmla="*/ 236 w 360"/>
                  <a:gd name="T39" fmla="*/ 138 h 236"/>
                  <a:gd name="T40" fmla="*/ 236 w 360"/>
                  <a:gd name="T41" fmla="*/ 138 h 236"/>
                  <a:gd name="T42" fmla="*/ 243 w 360"/>
                  <a:gd name="T43" fmla="*/ 143 h 236"/>
                  <a:gd name="T44" fmla="*/ 258 w 360"/>
                  <a:gd name="T45" fmla="*/ 147 h 236"/>
                  <a:gd name="T46" fmla="*/ 274 w 360"/>
                  <a:gd name="T47" fmla="*/ 150 h 236"/>
                  <a:gd name="T48" fmla="*/ 293 w 360"/>
                  <a:gd name="T49" fmla="*/ 143 h 236"/>
                  <a:gd name="T50" fmla="*/ 313 w 360"/>
                  <a:gd name="T51" fmla="*/ 128 h 236"/>
                  <a:gd name="T52" fmla="*/ 320 w 360"/>
                  <a:gd name="T53" fmla="*/ 112 h 236"/>
                  <a:gd name="T54" fmla="*/ 322 w 360"/>
                  <a:gd name="T55" fmla="*/ 95 h 236"/>
                  <a:gd name="T56" fmla="*/ 320 w 360"/>
                  <a:gd name="T57" fmla="*/ 81 h 236"/>
                  <a:gd name="T58" fmla="*/ 317 w 360"/>
                  <a:gd name="T59" fmla="*/ 74 h 236"/>
                  <a:gd name="T60" fmla="*/ 317 w 360"/>
                  <a:gd name="T61" fmla="*/ 71 h 236"/>
                  <a:gd name="T62" fmla="*/ 324 w 360"/>
                  <a:gd name="T63" fmla="*/ 66 h 236"/>
                  <a:gd name="T64" fmla="*/ 336 w 360"/>
                  <a:gd name="T65" fmla="*/ 59 h 236"/>
                  <a:gd name="T66" fmla="*/ 351 w 360"/>
                  <a:gd name="T67" fmla="*/ 45 h 236"/>
                  <a:gd name="T68" fmla="*/ 358 w 360"/>
                  <a:gd name="T69" fmla="*/ 17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0" h="236">
                    <a:moveTo>
                      <a:pt x="0" y="203"/>
                    </a:moveTo>
                    <a:lnTo>
                      <a:pt x="3" y="205"/>
                    </a:lnTo>
                    <a:lnTo>
                      <a:pt x="3" y="208"/>
                    </a:lnTo>
                    <a:lnTo>
                      <a:pt x="3" y="212"/>
                    </a:lnTo>
                    <a:lnTo>
                      <a:pt x="5" y="215"/>
                    </a:lnTo>
                    <a:lnTo>
                      <a:pt x="7" y="219"/>
                    </a:lnTo>
                    <a:lnTo>
                      <a:pt x="12" y="224"/>
                    </a:lnTo>
                    <a:lnTo>
                      <a:pt x="17" y="229"/>
                    </a:lnTo>
                    <a:lnTo>
                      <a:pt x="24" y="234"/>
                    </a:lnTo>
                    <a:lnTo>
                      <a:pt x="34" y="236"/>
                    </a:lnTo>
                    <a:lnTo>
                      <a:pt x="43" y="236"/>
                    </a:lnTo>
                    <a:lnTo>
                      <a:pt x="55" y="236"/>
                    </a:lnTo>
                    <a:lnTo>
                      <a:pt x="65" y="234"/>
                    </a:lnTo>
                    <a:lnTo>
                      <a:pt x="72" y="229"/>
                    </a:lnTo>
                    <a:lnTo>
                      <a:pt x="76" y="224"/>
                    </a:lnTo>
                    <a:lnTo>
                      <a:pt x="79" y="219"/>
                    </a:lnTo>
                    <a:lnTo>
                      <a:pt x="84" y="215"/>
                    </a:lnTo>
                    <a:lnTo>
                      <a:pt x="84" y="212"/>
                    </a:lnTo>
                    <a:lnTo>
                      <a:pt x="86" y="208"/>
                    </a:lnTo>
                    <a:lnTo>
                      <a:pt x="86" y="205"/>
                    </a:lnTo>
                    <a:lnTo>
                      <a:pt x="88" y="205"/>
                    </a:lnTo>
                    <a:lnTo>
                      <a:pt x="91" y="210"/>
                    </a:lnTo>
                    <a:lnTo>
                      <a:pt x="100" y="215"/>
                    </a:lnTo>
                    <a:lnTo>
                      <a:pt x="110" y="219"/>
                    </a:lnTo>
                    <a:lnTo>
                      <a:pt x="119" y="224"/>
                    </a:lnTo>
                    <a:lnTo>
                      <a:pt x="134" y="227"/>
                    </a:lnTo>
                    <a:lnTo>
                      <a:pt x="148" y="229"/>
                    </a:lnTo>
                    <a:lnTo>
                      <a:pt x="162" y="229"/>
                    </a:lnTo>
                    <a:lnTo>
                      <a:pt x="179" y="224"/>
                    </a:lnTo>
                    <a:lnTo>
                      <a:pt x="193" y="217"/>
                    </a:lnTo>
                    <a:lnTo>
                      <a:pt x="208" y="205"/>
                    </a:lnTo>
                    <a:lnTo>
                      <a:pt x="217" y="196"/>
                    </a:lnTo>
                    <a:lnTo>
                      <a:pt x="227" y="186"/>
                    </a:lnTo>
                    <a:lnTo>
                      <a:pt x="231" y="177"/>
                    </a:lnTo>
                    <a:lnTo>
                      <a:pt x="234" y="169"/>
                    </a:lnTo>
                    <a:lnTo>
                      <a:pt x="236" y="162"/>
                    </a:lnTo>
                    <a:lnTo>
                      <a:pt x="236" y="155"/>
                    </a:lnTo>
                    <a:lnTo>
                      <a:pt x="236" y="150"/>
                    </a:lnTo>
                    <a:lnTo>
                      <a:pt x="236" y="148"/>
                    </a:lnTo>
                    <a:lnTo>
                      <a:pt x="239" y="150"/>
                    </a:lnTo>
                    <a:lnTo>
                      <a:pt x="243" y="153"/>
                    </a:lnTo>
                    <a:lnTo>
                      <a:pt x="251" y="155"/>
                    </a:lnTo>
                    <a:lnTo>
                      <a:pt x="258" y="157"/>
                    </a:lnTo>
                    <a:lnTo>
                      <a:pt x="265" y="160"/>
                    </a:lnTo>
                    <a:lnTo>
                      <a:pt x="274" y="160"/>
                    </a:lnTo>
                    <a:lnTo>
                      <a:pt x="284" y="157"/>
                    </a:lnTo>
                    <a:lnTo>
                      <a:pt x="293" y="153"/>
                    </a:lnTo>
                    <a:lnTo>
                      <a:pt x="303" y="148"/>
                    </a:lnTo>
                    <a:lnTo>
                      <a:pt x="313" y="138"/>
                    </a:lnTo>
                    <a:lnTo>
                      <a:pt x="317" y="131"/>
                    </a:lnTo>
                    <a:lnTo>
                      <a:pt x="320" y="122"/>
                    </a:lnTo>
                    <a:lnTo>
                      <a:pt x="322" y="112"/>
                    </a:lnTo>
                    <a:lnTo>
                      <a:pt x="322" y="105"/>
                    </a:lnTo>
                    <a:lnTo>
                      <a:pt x="320" y="98"/>
                    </a:lnTo>
                    <a:lnTo>
                      <a:pt x="320" y="91"/>
                    </a:lnTo>
                    <a:lnTo>
                      <a:pt x="317" y="86"/>
                    </a:lnTo>
                    <a:lnTo>
                      <a:pt x="317" y="84"/>
                    </a:lnTo>
                    <a:lnTo>
                      <a:pt x="315" y="84"/>
                    </a:lnTo>
                    <a:lnTo>
                      <a:pt x="317" y="81"/>
                    </a:lnTo>
                    <a:lnTo>
                      <a:pt x="320" y="79"/>
                    </a:lnTo>
                    <a:lnTo>
                      <a:pt x="324" y="76"/>
                    </a:lnTo>
                    <a:lnTo>
                      <a:pt x="332" y="72"/>
                    </a:lnTo>
                    <a:lnTo>
                      <a:pt x="336" y="64"/>
                    </a:lnTo>
                    <a:lnTo>
                      <a:pt x="343" y="55"/>
                    </a:lnTo>
                    <a:lnTo>
                      <a:pt x="351" y="45"/>
                    </a:lnTo>
                    <a:lnTo>
                      <a:pt x="355" y="33"/>
                    </a:lnTo>
                    <a:lnTo>
                      <a:pt x="358" y="17"/>
                    </a:lnTo>
                    <a:lnTo>
                      <a:pt x="36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7" name="Freeform 467"/>
            <p:cNvSpPr>
              <a:spLocks/>
            </p:cNvSpPr>
            <p:nvPr/>
          </p:nvSpPr>
          <p:spPr bwMode="auto">
            <a:xfrm>
              <a:off x="4347" y="4062"/>
              <a:ext cx="114" cy="115"/>
            </a:xfrm>
            <a:custGeom>
              <a:avLst/>
              <a:gdLst>
                <a:gd name="T0" fmla="*/ 102 w 115"/>
                <a:gd name="T1" fmla="*/ 112 h 115"/>
                <a:gd name="T2" fmla="*/ 105 w 115"/>
                <a:gd name="T3" fmla="*/ 0 h 115"/>
                <a:gd name="T4" fmla="*/ 0 w 115"/>
                <a:gd name="T5" fmla="*/ 0 h 115"/>
                <a:gd name="T6" fmla="*/ 0 w 115"/>
                <a:gd name="T7" fmla="*/ 115 h 115"/>
                <a:gd name="T8" fmla="*/ 105 w 115"/>
                <a:gd name="T9" fmla="*/ 115 h 115"/>
                <a:gd name="T10" fmla="*/ 105 w 115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5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5" y="11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468"/>
            <p:cNvSpPr>
              <a:spLocks/>
            </p:cNvSpPr>
            <p:nvPr/>
          </p:nvSpPr>
          <p:spPr bwMode="auto">
            <a:xfrm>
              <a:off x="4986" y="4062"/>
              <a:ext cx="110" cy="115"/>
            </a:xfrm>
            <a:custGeom>
              <a:avLst/>
              <a:gdLst>
                <a:gd name="T0" fmla="*/ 92 w 112"/>
                <a:gd name="T1" fmla="*/ 112 h 115"/>
                <a:gd name="T2" fmla="*/ 92 w 112"/>
                <a:gd name="T3" fmla="*/ 0 h 115"/>
                <a:gd name="T4" fmla="*/ 0 w 112"/>
                <a:gd name="T5" fmla="*/ 0 h 115"/>
                <a:gd name="T6" fmla="*/ 0 w 112"/>
                <a:gd name="T7" fmla="*/ 115 h 115"/>
                <a:gd name="T8" fmla="*/ 92 w 112"/>
                <a:gd name="T9" fmla="*/ 115 h 115"/>
                <a:gd name="T10" fmla="*/ 92 w 112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5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2" y="115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Line 469"/>
            <p:cNvSpPr>
              <a:spLocks noChangeShapeType="1"/>
            </p:cNvSpPr>
            <p:nvPr/>
          </p:nvSpPr>
          <p:spPr bwMode="auto">
            <a:xfrm>
              <a:off x="4207" y="2557"/>
              <a:ext cx="0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Line 470"/>
            <p:cNvSpPr>
              <a:spLocks noChangeShapeType="1"/>
            </p:cNvSpPr>
            <p:nvPr/>
          </p:nvSpPr>
          <p:spPr bwMode="auto">
            <a:xfrm flipH="1" flipV="1">
              <a:off x="3719" y="2814"/>
              <a:ext cx="173" cy="9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Line 471"/>
            <p:cNvSpPr>
              <a:spLocks noChangeShapeType="1"/>
            </p:cNvSpPr>
            <p:nvPr/>
          </p:nvSpPr>
          <p:spPr bwMode="auto">
            <a:xfrm flipV="1">
              <a:off x="4519" y="2811"/>
              <a:ext cx="184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Line 472"/>
            <p:cNvSpPr>
              <a:spLocks noChangeShapeType="1"/>
            </p:cNvSpPr>
            <p:nvPr/>
          </p:nvSpPr>
          <p:spPr bwMode="auto">
            <a:xfrm flipH="1">
              <a:off x="3682" y="3049"/>
              <a:ext cx="253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473"/>
            <p:cNvSpPr>
              <a:spLocks/>
            </p:cNvSpPr>
            <p:nvPr/>
          </p:nvSpPr>
          <p:spPr bwMode="auto">
            <a:xfrm>
              <a:off x="3745" y="3200"/>
              <a:ext cx="114" cy="112"/>
            </a:xfrm>
            <a:custGeom>
              <a:avLst/>
              <a:gdLst>
                <a:gd name="T0" fmla="*/ 123 w 113"/>
                <a:gd name="T1" fmla="*/ 86 h 115"/>
                <a:gd name="T2" fmla="*/ 123 w 113"/>
                <a:gd name="T3" fmla="*/ 0 h 115"/>
                <a:gd name="T4" fmla="*/ 0 w 113"/>
                <a:gd name="T5" fmla="*/ 0 h 115"/>
                <a:gd name="T6" fmla="*/ 0 w 113"/>
                <a:gd name="T7" fmla="*/ 88 h 115"/>
                <a:gd name="T8" fmla="*/ 123 w 113"/>
                <a:gd name="T9" fmla="*/ 88 h 115"/>
                <a:gd name="T10" fmla="*/ 123 w 113"/>
                <a:gd name="T11" fmla="*/ 88 h 115"/>
                <a:gd name="T12" fmla="*/ 123 w 113"/>
                <a:gd name="T13" fmla="*/ 86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2"/>
                  </a:lnTo>
                  <a:close/>
                </a:path>
              </a:pathLst>
            </a:cu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474"/>
            <p:cNvSpPr>
              <a:spLocks/>
            </p:cNvSpPr>
            <p:nvPr/>
          </p:nvSpPr>
          <p:spPr bwMode="auto">
            <a:xfrm>
              <a:off x="3983" y="3263"/>
              <a:ext cx="114" cy="115"/>
            </a:xfrm>
            <a:custGeom>
              <a:avLst/>
              <a:gdLst>
                <a:gd name="T0" fmla="*/ 123 w 113"/>
                <a:gd name="T1" fmla="*/ 112 h 115"/>
                <a:gd name="T2" fmla="*/ 123 w 113"/>
                <a:gd name="T3" fmla="*/ 0 h 115"/>
                <a:gd name="T4" fmla="*/ 0 w 113"/>
                <a:gd name="T5" fmla="*/ 0 h 115"/>
                <a:gd name="T6" fmla="*/ 0 w 113"/>
                <a:gd name="T7" fmla="*/ 115 h 115"/>
                <a:gd name="T8" fmla="*/ 123 w 113"/>
                <a:gd name="T9" fmla="*/ 115 h 115"/>
                <a:gd name="T10" fmla="*/ 123 w 113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Line 475"/>
            <p:cNvSpPr>
              <a:spLocks noChangeShapeType="1"/>
            </p:cNvSpPr>
            <p:nvPr/>
          </p:nvSpPr>
          <p:spPr bwMode="auto">
            <a:xfrm>
              <a:off x="4468" y="3055"/>
              <a:ext cx="261" cy="3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476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32 w 112"/>
                <a:gd name="T1" fmla="*/ 85 h 112"/>
                <a:gd name="T2" fmla="*/ 132 w 112"/>
                <a:gd name="T3" fmla="*/ 0 h 112"/>
                <a:gd name="T4" fmla="*/ 0 w 112"/>
                <a:gd name="T5" fmla="*/ 0 h 112"/>
                <a:gd name="T6" fmla="*/ 0 w 112"/>
                <a:gd name="T7" fmla="*/ 85 h 112"/>
                <a:gd name="T8" fmla="*/ 132 w 112"/>
                <a:gd name="T9" fmla="*/ 85 h 112"/>
                <a:gd name="T10" fmla="*/ 132 w 112"/>
                <a:gd name="T11" fmla="*/ 85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477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32 w 112"/>
                <a:gd name="T1" fmla="*/ 85 h 112"/>
                <a:gd name="T2" fmla="*/ 132 w 112"/>
                <a:gd name="T3" fmla="*/ 0 h 112"/>
                <a:gd name="T4" fmla="*/ 0 w 112"/>
                <a:gd name="T5" fmla="*/ 0 h 112"/>
                <a:gd name="T6" fmla="*/ 0 w 112"/>
                <a:gd name="T7" fmla="*/ 85 h 112"/>
                <a:gd name="T8" fmla="*/ 132 w 112"/>
                <a:gd name="T9" fmla="*/ 85 h 112"/>
                <a:gd name="T10" fmla="*/ 132 w 112"/>
                <a:gd name="T11" fmla="*/ 85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Line 478"/>
            <p:cNvSpPr>
              <a:spLocks noChangeShapeType="1"/>
            </p:cNvSpPr>
            <p:nvPr/>
          </p:nvSpPr>
          <p:spPr bwMode="auto">
            <a:xfrm flipH="1" flipV="1">
              <a:off x="3275" y="3448"/>
              <a:ext cx="140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Line 479"/>
            <p:cNvSpPr>
              <a:spLocks noChangeShapeType="1"/>
            </p:cNvSpPr>
            <p:nvPr/>
          </p:nvSpPr>
          <p:spPr bwMode="auto">
            <a:xfrm flipV="1">
              <a:off x="4989" y="3448"/>
              <a:ext cx="147" cy="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Line 480"/>
            <p:cNvSpPr>
              <a:spLocks noChangeShapeType="1"/>
            </p:cNvSpPr>
            <p:nvPr/>
          </p:nvSpPr>
          <p:spPr bwMode="auto">
            <a:xfrm flipH="1">
              <a:off x="3348" y="3877"/>
              <a:ext cx="180" cy="18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Line 481"/>
            <p:cNvSpPr>
              <a:spLocks noChangeShapeType="1"/>
            </p:cNvSpPr>
            <p:nvPr/>
          </p:nvSpPr>
          <p:spPr bwMode="auto">
            <a:xfrm>
              <a:off x="3822" y="3883"/>
              <a:ext cx="184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Line 482"/>
            <p:cNvSpPr>
              <a:spLocks noChangeShapeType="1"/>
            </p:cNvSpPr>
            <p:nvPr/>
          </p:nvSpPr>
          <p:spPr bwMode="auto">
            <a:xfrm flipH="1">
              <a:off x="4406" y="3880"/>
              <a:ext cx="176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Line 483"/>
            <p:cNvSpPr>
              <a:spLocks noChangeShapeType="1"/>
            </p:cNvSpPr>
            <p:nvPr/>
          </p:nvSpPr>
          <p:spPr bwMode="auto">
            <a:xfrm>
              <a:off x="4883" y="3873"/>
              <a:ext cx="158" cy="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Line 484"/>
            <p:cNvSpPr>
              <a:spLocks noChangeShapeType="1"/>
            </p:cNvSpPr>
            <p:nvPr/>
          </p:nvSpPr>
          <p:spPr bwMode="auto">
            <a:xfrm>
              <a:off x="3994" y="3666"/>
              <a:ext cx="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485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32 w 112"/>
                <a:gd name="T1" fmla="*/ 112 h 112"/>
                <a:gd name="T2" fmla="*/ 132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32 w 112"/>
                <a:gd name="T9" fmla="*/ 112 h 112"/>
                <a:gd name="T10" fmla="*/ 132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486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32 w 112"/>
                <a:gd name="T1" fmla="*/ 112 h 112"/>
                <a:gd name="T2" fmla="*/ 132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32 w 112"/>
                <a:gd name="T9" fmla="*/ 112 h 112"/>
                <a:gd name="T10" fmla="*/ 132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Line 487"/>
            <p:cNvSpPr>
              <a:spLocks noChangeShapeType="1"/>
            </p:cNvSpPr>
            <p:nvPr/>
          </p:nvSpPr>
          <p:spPr bwMode="auto">
            <a:xfrm flipH="1" flipV="1">
              <a:off x="3983" y="3072"/>
              <a:ext cx="48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-1; 9-17-04</a:t>
            </a:r>
          </a:p>
        </p:txBody>
      </p:sp>
      <p:sp>
        <p:nvSpPr>
          <p:cNvPr id="13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Srinivasan Seshan, 2004</a:t>
            </a:r>
          </a:p>
        </p:txBody>
      </p:sp>
      <p:sp>
        <p:nvSpPr>
          <p:cNvPr id="13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94F48-F173-4023-B04E-FC3CE80CC5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97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-1; 9-17-04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Srinivasan Seshan, 2004</a:t>
            </a:r>
          </a:p>
        </p:txBody>
      </p:sp>
      <p:sp>
        <p:nvSpPr>
          <p:cNvPr id="6" name="Rectangle 35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E4043-5253-4690-9429-FA07AF97C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74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81000"/>
            <a:ext cx="21145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1912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-1; 9-17-04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Srinivasan Seshan, 2004</a:t>
            </a:r>
          </a:p>
        </p:txBody>
      </p:sp>
      <p:sp>
        <p:nvSpPr>
          <p:cNvPr id="6" name="Rectangle 35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8E27C-80D7-4B09-8E64-D6EF016E5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80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153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84582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771900"/>
            <a:ext cx="84582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-1; 9-17-04</a:t>
            </a:r>
          </a:p>
        </p:txBody>
      </p:sp>
      <p:sp>
        <p:nvSpPr>
          <p:cNvPr id="6" name="Rectangle 3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Srinivasan Seshan, 2004</a:t>
            </a:r>
          </a:p>
        </p:txBody>
      </p:sp>
      <p:sp>
        <p:nvSpPr>
          <p:cNvPr id="7" name="Rectangle 35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7D674-4E74-43CA-8F4A-F2D97C3679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48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-1; 9-17-04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Srinivasan Seshan, 2004</a:t>
            </a:r>
          </a:p>
        </p:txBody>
      </p:sp>
      <p:sp>
        <p:nvSpPr>
          <p:cNvPr id="6" name="Rectangle 35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1E26A-51C1-4295-9B75-B540EF222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16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-1; 9-17-04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Srinivasan Seshan, 2004</a:t>
            </a:r>
          </a:p>
        </p:txBody>
      </p:sp>
      <p:sp>
        <p:nvSpPr>
          <p:cNvPr id="6" name="Rectangle 35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7FF24-A31D-45B6-911B-B854FFD76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02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52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152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-1; 9-17-04</a:t>
            </a:r>
          </a:p>
        </p:txBody>
      </p:sp>
      <p:sp>
        <p:nvSpPr>
          <p:cNvPr id="6" name="Rectangle 3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Srinivasan Seshan, 2004</a:t>
            </a:r>
          </a:p>
        </p:txBody>
      </p:sp>
      <p:sp>
        <p:nvSpPr>
          <p:cNvPr id="7" name="Rectangle 35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D19AF-3234-4815-A140-82BE587FA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90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-1; 9-17-04</a:t>
            </a:r>
          </a:p>
        </p:txBody>
      </p:sp>
      <p:sp>
        <p:nvSpPr>
          <p:cNvPr id="8" name="Rectangle 3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Srinivasan Seshan, 2004</a:t>
            </a:r>
          </a:p>
        </p:txBody>
      </p:sp>
      <p:sp>
        <p:nvSpPr>
          <p:cNvPr id="9" name="Rectangle 35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A4AC-3B0F-4851-A7A4-88174194B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63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-1; 9-17-04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Srinivasan Seshan, 2004</a:t>
            </a:r>
          </a:p>
        </p:txBody>
      </p:sp>
      <p:sp>
        <p:nvSpPr>
          <p:cNvPr id="5" name="Rectangle 35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242A-D36F-48C0-9F88-9D687BB5D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46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-1; 9-17-04</a:t>
            </a:r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Srinivasan Seshan, 2004</a:t>
            </a:r>
          </a:p>
        </p:txBody>
      </p:sp>
      <p:sp>
        <p:nvSpPr>
          <p:cNvPr id="4" name="Rectangle 35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F6DB-6415-40A7-AB25-D43B21B18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3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-1; 9-17-04</a:t>
            </a:r>
          </a:p>
        </p:txBody>
      </p:sp>
      <p:sp>
        <p:nvSpPr>
          <p:cNvPr id="6" name="Rectangle 3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Srinivasan Seshan, 2004</a:t>
            </a:r>
          </a:p>
        </p:txBody>
      </p:sp>
      <p:sp>
        <p:nvSpPr>
          <p:cNvPr id="7" name="Rectangle 35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A6DD0-207C-40F6-91F6-80D8B5BE6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-1; 9-17-04</a:t>
            </a:r>
          </a:p>
        </p:txBody>
      </p:sp>
      <p:sp>
        <p:nvSpPr>
          <p:cNvPr id="6" name="Rectangle 3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Srinivasan Seshan, 2004</a:t>
            </a:r>
          </a:p>
        </p:txBody>
      </p:sp>
      <p:sp>
        <p:nvSpPr>
          <p:cNvPr id="7" name="Rectangle 35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419F7-BD27-436F-9B65-A155BE79A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51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89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135" name="Group 265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157" name="Rectangle 26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1158" name="Rectangle 26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136" name="Group 268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155" name="Rectangle 26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1156" name="Rectangle 27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137" name="Group 271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153" name="Rectangle 27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1154" name="Rectangle 27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138" name="Group 274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151" name="Rectangle 27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1152" name="Rectangle 27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139" name="Group 277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149" name="Rectangle 278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1150" name="Rectangle 279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140" name="Group 280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147" name="Rectangle 281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1148" name="Rectangle 282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141" name="Group 283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145" name="Rectangle 284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1146" name="Rectangle 285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142" name="Group 286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143" name="Rectangle 287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1144" name="Rectangle 28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9" name="Group 352"/>
          <p:cNvGrpSpPr>
            <a:grpSpLocks/>
          </p:cNvGrpSpPr>
          <p:nvPr userDrawn="1"/>
        </p:nvGrpSpPr>
        <p:grpSpPr bwMode="auto">
          <a:xfrm>
            <a:off x="304800" y="1066800"/>
            <a:ext cx="8458200" cy="150813"/>
            <a:chOff x="192" y="672"/>
            <a:chExt cx="5328" cy="95"/>
          </a:xfrm>
        </p:grpSpPr>
        <p:sp>
          <p:nvSpPr>
            <p:cNvPr id="1103" name="Rectangle 292"/>
            <p:cNvSpPr>
              <a:spLocks noChangeArrowheads="1"/>
            </p:cNvSpPr>
            <p:nvPr userDrawn="1"/>
          </p:nvSpPr>
          <p:spPr bwMode="ltGray">
            <a:xfrm>
              <a:off x="504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04" name="Rectangle 293"/>
            <p:cNvSpPr>
              <a:spLocks noChangeArrowheads="1"/>
            </p:cNvSpPr>
            <p:nvPr userDrawn="1"/>
          </p:nvSpPr>
          <p:spPr bwMode="ltGray">
            <a:xfrm>
              <a:off x="192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05" name="Rectangle 294"/>
            <p:cNvSpPr>
              <a:spLocks noChangeArrowheads="1"/>
            </p:cNvSpPr>
            <p:nvPr userDrawn="1"/>
          </p:nvSpPr>
          <p:spPr bwMode="ltGray">
            <a:xfrm>
              <a:off x="1176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06" name="Rectangle 295"/>
            <p:cNvSpPr>
              <a:spLocks noChangeArrowheads="1"/>
            </p:cNvSpPr>
            <p:nvPr userDrawn="1"/>
          </p:nvSpPr>
          <p:spPr bwMode="ltGray">
            <a:xfrm>
              <a:off x="864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07" name="Rectangle 296"/>
            <p:cNvSpPr>
              <a:spLocks noChangeArrowheads="1"/>
            </p:cNvSpPr>
            <p:nvPr userDrawn="1"/>
          </p:nvSpPr>
          <p:spPr bwMode="ltGray">
            <a:xfrm>
              <a:off x="1848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08" name="Rectangle 297"/>
            <p:cNvSpPr>
              <a:spLocks noChangeArrowheads="1"/>
            </p:cNvSpPr>
            <p:nvPr userDrawn="1"/>
          </p:nvSpPr>
          <p:spPr bwMode="ltGray">
            <a:xfrm>
              <a:off x="1536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09" name="Rectangle 298"/>
            <p:cNvSpPr>
              <a:spLocks noChangeArrowheads="1"/>
            </p:cNvSpPr>
            <p:nvPr userDrawn="1"/>
          </p:nvSpPr>
          <p:spPr bwMode="ltGray">
            <a:xfrm>
              <a:off x="2520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0" name="Rectangle 299"/>
            <p:cNvSpPr>
              <a:spLocks noChangeArrowheads="1"/>
            </p:cNvSpPr>
            <p:nvPr userDrawn="1"/>
          </p:nvSpPr>
          <p:spPr bwMode="ltGray">
            <a:xfrm>
              <a:off x="2208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1" name="Rectangle 300"/>
            <p:cNvSpPr>
              <a:spLocks noChangeArrowheads="1"/>
            </p:cNvSpPr>
            <p:nvPr userDrawn="1"/>
          </p:nvSpPr>
          <p:spPr bwMode="ltGray">
            <a:xfrm>
              <a:off x="3192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2" name="Rectangle 301"/>
            <p:cNvSpPr>
              <a:spLocks noChangeArrowheads="1"/>
            </p:cNvSpPr>
            <p:nvPr userDrawn="1"/>
          </p:nvSpPr>
          <p:spPr bwMode="ltGray">
            <a:xfrm>
              <a:off x="2880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3" name="Rectangle 302"/>
            <p:cNvSpPr>
              <a:spLocks noChangeArrowheads="1"/>
            </p:cNvSpPr>
            <p:nvPr userDrawn="1"/>
          </p:nvSpPr>
          <p:spPr bwMode="ltGray">
            <a:xfrm>
              <a:off x="3864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4" name="Rectangle 303"/>
            <p:cNvSpPr>
              <a:spLocks noChangeArrowheads="1"/>
            </p:cNvSpPr>
            <p:nvPr userDrawn="1"/>
          </p:nvSpPr>
          <p:spPr bwMode="ltGray">
            <a:xfrm>
              <a:off x="3552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5" name="Rectangle 304"/>
            <p:cNvSpPr>
              <a:spLocks noChangeArrowheads="1"/>
            </p:cNvSpPr>
            <p:nvPr userDrawn="1"/>
          </p:nvSpPr>
          <p:spPr bwMode="ltGray">
            <a:xfrm>
              <a:off x="4536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6" name="Rectangle 305"/>
            <p:cNvSpPr>
              <a:spLocks noChangeArrowheads="1"/>
            </p:cNvSpPr>
            <p:nvPr userDrawn="1"/>
          </p:nvSpPr>
          <p:spPr bwMode="ltGray">
            <a:xfrm>
              <a:off x="4224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7" name="Rectangle 306"/>
            <p:cNvSpPr>
              <a:spLocks noChangeArrowheads="1"/>
            </p:cNvSpPr>
            <p:nvPr userDrawn="1"/>
          </p:nvSpPr>
          <p:spPr bwMode="ltGray">
            <a:xfrm>
              <a:off x="5208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8" name="Rectangle 307"/>
            <p:cNvSpPr>
              <a:spLocks noChangeArrowheads="1"/>
            </p:cNvSpPr>
            <p:nvPr userDrawn="1"/>
          </p:nvSpPr>
          <p:spPr bwMode="ltGray">
            <a:xfrm>
              <a:off x="4896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19" name="Rectangle 308"/>
            <p:cNvSpPr>
              <a:spLocks noChangeArrowheads="1"/>
            </p:cNvSpPr>
            <p:nvPr userDrawn="1"/>
          </p:nvSpPr>
          <p:spPr bwMode="ltGray">
            <a:xfrm>
              <a:off x="504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0" name="Rectangle 309"/>
            <p:cNvSpPr>
              <a:spLocks noChangeArrowheads="1"/>
            </p:cNvSpPr>
            <p:nvPr userDrawn="1"/>
          </p:nvSpPr>
          <p:spPr bwMode="ltGray">
            <a:xfrm>
              <a:off x="192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1" name="Rectangle 310"/>
            <p:cNvSpPr>
              <a:spLocks noChangeArrowheads="1"/>
            </p:cNvSpPr>
            <p:nvPr userDrawn="1"/>
          </p:nvSpPr>
          <p:spPr bwMode="ltGray">
            <a:xfrm>
              <a:off x="1176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2" name="Rectangle 311"/>
            <p:cNvSpPr>
              <a:spLocks noChangeArrowheads="1"/>
            </p:cNvSpPr>
            <p:nvPr userDrawn="1"/>
          </p:nvSpPr>
          <p:spPr bwMode="ltGray">
            <a:xfrm>
              <a:off x="864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3" name="Rectangle 312"/>
            <p:cNvSpPr>
              <a:spLocks noChangeArrowheads="1"/>
            </p:cNvSpPr>
            <p:nvPr userDrawn="1"/>
          </p:nvSpPr>
          <p:spPr bwMode="ltGray">
            <a:xfrm>
              <a:off x="1848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4" name="Rectangle 313"/>
            <p:cNvSpPr>
              <a:spLocks noChangeArrowheads="1"/>
            </p:cNvSpPr>
            <p:nvPr userDrawn="1"/>
          </p:nvSpPr>
          <p:spPr bwMode="ltGray">
            <a:xfrm>
              <a:off x="1536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5" name="Rectangle 314"/>
            <p:cNvSpPr>
              <a:spLocks noChangeArrowheads="1"/>
            </p:cNvSpPr>
            <p:nvPr userDrawn="1"/>
          </p:nvSpPr>
          <p:spPr bwMode="ltGray">
            <a:xfrm>
              <a:off x="2520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6" name="Rectangle 315"/>
            <p:cNvSpPr>
              <a:spLocks noChangeArrowheads="1"/>
            </p:cNvSpPr>
            <p:nvPr userDrawn="1"/>
          </p:nvSpPr>
          <p:spPr bwMode="ltGray">
            <a:xfrm>
              <a:off x="2208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7" name="Rectangle 316"/>
            <p:cNvSpPr>
              <a:spLocks noChangeArrowheads="1"/>
            </p:cNvSpPr>
            <p:nvPr userDrawn="1"/>
          </p:nvSpPr>
          <p:spPr bwMode="ltGray">
            <a:xfrm>
              <a:off x="3192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8" name="Rectangle 317"/>
            <p:cNvSpPr>
              <a:spLocks noChangeArrowheads="1"/>
            </p:cNvSpPr>
            <p:nvPr userDrawn="1"/>
          </p:nvSpPr>
          <p:spPr bwMode="ltGray">
            <a:xfrm>
              <a:off x="2880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29" name="Rectangle 318"/>
            <p:cNvSpPr>
              <a:spLocks noChangeArrowheads="1"/>
            </p:cNvSpPr>
            <p:nvPr userDrawn="1"/>
          </p:nvSpPr>
          <p:spPr bwMode="ltGray">
            <a:xfrm>
              <a:off x="3864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30" name="Rectangle 319"/>
            <p:cNvSpPr>
              <a:spLocks noChangeArrowheads="1"/>
            </p:cNvSpPr>
            <p:nvPr userDrawn="1"/>
          </p:nvSpPr>
          <p:spPr bwMode="ltGray">
            <a:xfrm>
              <a:off x="3552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31" name="Rectangle 320"/>
            <p:cNvSpPr>
              <a:spLocks noChangeArrowheads="1"/>
            </p:cNvSpPr>
            <p:nvPr userDrawn="1"/>
          </p:nvSpPr>
          <p:spPr bwMode="ltGray">
            <a:xfrm>
              <a:off x="4536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32" name="Rectangle 321"/>
            <p:cNvSpPr>
              <a:spLocks noChangeArrowheads="1"/>
            </p:cNvSpPr>
            <p:nvPr userDrawn="1"/>
          </p:nvSpPr>
          <p:spPr bwMode="ltGray">
            <a:xfrm>
              <a:off x="4224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33" name="Rectangle 322"/>
            <p:cNvSpPr>
              <a:spLocks noChangeArrowheads="1"/>
            </p:cNvSpPr>
            <p:nvPr userDrawn="1"/>
          </p:nvSpPr>
          <p:spPr bwMode="ltGray">
            <a:xfrm>
              <a:off x="5208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134" name="Rectangle 323"/>
            <p:cNvSpPr>
              <a:spLocks noChangeArrowheads="1"/>
            </p:cNvSpPr>
            <p:nvPr userDrawn="1"/>
          </p:nvSpPr>
          <p:spPr bwMode="ltGray">
            <a:xfrm>
              <a:off x="4896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</p:grpSp>
      <p:grpSp>
        <p:nvGrpSpPr>
          <p:cNvPr id="1030" name="Group 324"/>
          <p:cNvGrpSpPr>
            <a:grpSpLocks/>
          </p:cNvGrpSpPr>
          <p:nvPr userDrawn="1"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079" name="Group 325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101" name="Rectangle 32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1102" name="Rectangle 32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080" name="Group 328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099" name="Rectangle 32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1100" name="Rectangle 33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081" name="Group 331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097" name="Rectangle 33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1098" name="Rectangle 33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082" name="Group 334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095" name="Rectangle 33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1096" name="Rectangle 33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083" name="Group 337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093" name="Rectangle 338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1094" name="Rectangle 339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084" name="Group 340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091" name="Rectangle 341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1092" name="Rectangle 342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085" name="Group 343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089" name="Rectangle 344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1090" name="Rectangle 345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086" name="Group 346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087" name="Rectangle 347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  <p:sp>
            <p:nvSpPr>
              <p:cNvPr id="1088" name="Rectangle 34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373" name="Rectangle 34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 -1; 9-17-04</a:t>
            </a:r>
          </a:p>
        </p:txBody>
      </p:sp>
      <p:sp>
        <p:nvSpPr>
          <p:cNvPr id="1374" name="Rectangle 3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2"/>
                </a:solidFill>
                <a:latin typeface="Arial Narrow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en-US"/>
              <a:t>© Srinivasan Seshan, 2004</a:t>
            </a:r>
          </a:p>
        </p:txBody>
      </p:sp>
      <p:sp>
        <p:nvSpPr>
          <p:cNvPr id="1375" name="Rectangle 3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Arial Narrow" charset="0"/>
                <a:ea typeface="ＭＳ Ｐゴシック" charset="-128"/>
              </a:defRPr>
            </a:lvl1pPr>
          </a:lstStyle>
          <a:p>
            <a:pPr>
              <a:defRPr/>
            </a:pPr>
            <a:fld id="{CBBA7D8D-ACB6-460D-A156-FE834D0FD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4" name="Group 380"/>
          <p:cNvGrpSpPr>
            <a:grpSpLocks/>
          </p:cNvGrpSpPr>
          <p:nvPr userDrawn="1"/>
        </p:nvGrpSpPr>
        <p:grpSpPr bwMode="auto">
          <a:xfrm>
            <a:off x="8135938" y="152400"/>
            <a:ext cx="855662" cy="831850"/>
            <a:chOff x="3216" y="2448"/>
            <a:chExt cx="1979" cy="1729"/>
          </a:xfrm>
        </p:grpSpPr>
        <p:sp>
          <p:nvSpPr>
            <p:cNvPr id="1035" name="Line 381"/>
            <p:cNvSpPr>
              <a:spLocks noChangeShapeType="1"/>
            </p:cNvSpPr>
            <p:nvPr/>
          </p:nvSpPr>
          <p:spPr bwMode="auto">
            <a:xfrm flipV="1">
              <a:off x="3888" y="3359"/>
              <a:ext cx="14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6" name="Freeform 382"/>
            <p:cNvSpPr>
              <a:spLocks/>
            </p:cNvSpPr>
            <p:nvPr/>
          </p:nvSpPr>
          <p:spPr bwMode="auto">
            <a:xfrm>
              <a:off x="3289" y="4065"/>
              <a:ext cx="114" cy="112"/>
            </a:xfrm>
            <a:custGeom>
              <a:avLst/>
              <a:gdLst>
                <a:gd name="T0" fmla="*/ 102 w 115"/>
                <a:gd name="T1" fmla="*/ 112 h 112"/>
                <a:gd name="T2" fmla="*/ 105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05 w 115"/>
                <a:gd name="T9" fmla="*/ 112 h 112"/>
                <a:gd name="T10" fmla="*/ 105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7" name="Freeform 383"/>
            <p:cNvSpPr>
              <a:spLocks/>
            </p:cNvSpPr>
            <p:nvPr/>
          </p:nvSpPr>
          <p:spPr bwMode="auto">
            <a:xfrm>
              <a:off x="3947" y="4065"/>
              <a:ext cx="117" cy="112"/>
            </a:xfrm>
            <a:custGeom>
              <a:avLst/>
              <a:gdLst>
                <a:gd name="T0" fmla="*/ 132 w 115"/>
                <a:gd name="T1" fmla="*/ 112 h 112"/>
                <a:gd name="T2" fmla="*/ 135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35 w 115"/>
                <a:gd name="T9" fmla="*/ 112 h 112"/>
                <a:gd name="T10" fmla="*/ 135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384"/>
            <p:cNvSpPr>
              <a:spLocks/>
            </p:cNvSpPr>
            <p:nvPr/>
          </p:nvSpPr>
          <p:spPr bwMode="auto">
            <a:xfrm>
              <a:off x="4152" y="2448"/>
              <a:ext cx="110" cy="112"/>
            </a:xfrm>
            <a:custGeom>
              <a:avLst/>
              <a:gdLst>
                <a:gd name="T0" fmla="*/ 92 w 112"/>
                <a:gd name="T1" fmla="*/ 112 h 112"/>
                <a:gd name="T2" fmla="*/ 92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92 w 112"/>
                <a:gd name="T9" fmla="*/ 112 h 112"/>
                <a:gd name="T10" fmla="*/ 92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385"/>
            <p:cNvSpPr>
              <a:spLocks/>
            </p:cNvSpPr>
            <p:nvPr/>
          </p:nvSpPr>
          <p:spPr bwMode="auto">
            <a:xfrm>
              <a:off x="3605" y="2755"/>
              <a:ext cx="114" cy="112"/>
            </a:xfrm>
            <a:custGeom>
              <a:avLst/>
              <a:gdLst>
                <a:gd name="T0" fmla="*/ 112 w 114"/>
                <a:gd name="T1" fmla="*/ 112 h 112"/>
                <a:gd name="T2" fmla="*/ 114 w 114"/>
                <a:gd name="T3" fmla="*/ 0 h 112"/>
                <a:gd name="T4" fmla="*/ 0 w 114"/>
                <a:gd name="T5" fmla="*/ 0 h 112"/>
                <a:gd name="T6" fmla="*/ 0 w 114"/>
                <a:gd name="T7" fmla="*/ 112 h 112"/>
                <a:gd name="T8" fmla="*/ 114 w 114"/>
                <a:gd name="T9" fmla="*/ 112 h 112"/>
                <a:gd name="T10" fmla="*/ 114 w 114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2">
                  <a:moveTo>
                    <a:pt x="112" y="112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4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386"/>
            <p:cNvSpPr>
              <a:spLocks/>
            </p:cNvSpPr>
            <p:nvPr/>
          </p:nvSpPr>
          <p:spPr bwMode="auto">
            <a:xfrm>
              <a:off x="4703" y="2752"/>
              <a:ext cx="114" cy="115"/>
            </a:xfrm>
            <a:custGeom>
              <a:avLst/>
              <a:gdLst>
                <a:gd name="T0" fmla="*/ 0 w 114"/>
                <a:gd name="T1" fmla="*/ 112 h 115"/>
                <a:gd name="T2" fmla="*/ 114 w 114"/>
                <a:gd name="T3" fmla="*/ 115 h 115"/>
                <a:gd name="T4" fmla="*/ 114 w 114"/>
                <a:gd name="T5" fmla="*/ 0 h 115"/>
                <a:gd name="T6" fmla="*/ 2 w 114"/>
                <a:gd name="T7" fmla="*/ 0 h 115"/>
                <a:gd name="T8" fmla="*/ 2 w 114"/>
                <a:gd name="T9" fmla="*/ 115 h 115"/>
                <a:gd name="T10" fmla="*/ 2 w 114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5">
                  <a:moveTo>
                    <a:pt x="0" y="112"/>
                  </a:moveTo>
                  <a:lnTo>
                    <a:pt x="114" y="115"/>
                  </a:lnTo>
                  <a:lnTo>
                    <a:pt x="114" y="0"/>
                  </a:lnTo>
                  <a:lnTo>
                    <a:pt x="2" y="0"/>
                  </a:lnTo>
                  <a:lnTo>
                    <a:pt x="2" y="115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Freeform 387"/>
            <p:cNvSpPr>
              <a:spLocks/>
            </p:cNvSpPr>
            <p:nvPr/>
          </p:nvSpPr>
          <p:spPr bwMode="auto">
            <a:xfrm>
              <a:off x="5081" y="3332"/>
              <a:ext cx="114" cy="115"/>
            </a:xfrm>
            <a:custGeom>
              <a:avLst/>
              <a:gdLst>
                <a:gd name="T0" fmla="*/ 0 w 112"/>
                <a:gd name="T1" fmla="*/ 122 h 114"/>
                <a:gd name="T2" fmla="*/ 132 w 112"/>
                <a:gd name="T3" fmla="*/ 124 h 114"/>
                <a:gd name="T4" fmla="*/ 132 w 112"/>
                <a:gd name="T5" fmla="*/ 0 h 114"/>
                <a:gd name="T6" fmla="*/ 0 w 112"/>
                <a:gd name="T7" fmla="*/ 0 h 114"/>
                <a:gd name="T8" fmla="*/ 0 w 112"/>
                <a:gd name="T9" fmla="*/ 124 h 114"/>
                <a:gd name="T10" fmla="*/ 0 w 112"/>
                <a:gd name="T11" fmla="*/ 124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4">
                  <a:moveTo>
                    <a:pt x="0" y="112"/>
                  </a:moveTo>
                  <a:lnTo>
                    <a:pt x="112" y="11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14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Freeform 388"/>
            <p:cNvSpPr>
              <a:spLocks/>
            </p:cNvSpPr>
            <p:nvPr/>
          </p:nvSpPr>
          <p:spPr bwMode="auto">
            <a:xfrm>
              <a:off x="3216" y="3336"/>
              <a:ext cx="114" cy="112"/>
            </a:xfrm>
            <a:custGeom>
              <a:avLst/>
              <a:gdLst>
                <a:gd name="T0" fmla="*/ 105 w 115"/>
                <a:gd name="T1" fmla="*/ 112 h 112"/>
                <a:gd name="T2" fmla="*/ 105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05 w 115"/>
                <a:gd name="T9" fmla="*/ 112 h 112"/>
                <a:gd name="T10" fmla="*/ 105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5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43" name="Group 389"/>
            <p:cNvGrpSpPr>
              <a:grpSpLocks/>
            </p:cNvGrpSpPr>
            <p:nvPr/>
          </p:nvGrpSpPr>
          <p:grpSpPr bwMode="auto">
            <a:xfrm>
              <a:off x="3891" y="2677"/>
              <a:ext cx="632" cy="470"/>
              <a:chOff x="3891" y="2677"/>
              <a:chExt cx="632" cy="470"/>
            </a:xfrm>
          </p:grpSpPr>
          <p:sp>
            <p:nvSpPr>
              <p:cNvPr id="1075" name="Freeform 390"/>
              <p:cNvSpPr>
                <a:spLocks/>
              </p:cNvSpPr>
              <p:nvPr/>
            </p:nvSpPr>
            <p:spPr bwMode="auto">
              <a:xfrm>
                <a:off x="4248" y="2686"/>
                <a:ext cx="275" cy="228"/>
              </a:xfrm>
              <a:custGeom>
                <a:avLst/>
                <a:gdLst>
                  <a:gd name="T0" fmla="*/ 0 w 277"/>
                  <a:gd name="T1" fmla="*/ 23 h 228"/>
                  <a:gd name="T2" fmla="*/ 5 w 277"/>
                  <a:gd name="T3" fmla="*/ 23 h 228"/>
                  <a:gd name="T4" fmla="*/ 10 w 277"/>
                  <a:gd name="T5" fmla="*/ 19 h 228"/>
                  <a:gd name="T6" fmla="*/ 17 w 277"/>
                  <a:gd name="T7" fmla="*/ 14 h 228"/>
                  <a:gd name="T8" fmla="*/ 26 w 277"/>
                  <a:gd name="T9" fmla="*/ 9 h 228"/>
                  <a:gd name="T10" fmla="*/ 36 w 277"/>
                  <a:gd name="T11" fmla="*/ 4 h 228"/>
                  <a:gd name="T12" fmla="*/ 50 w 277"/>
                  <a:gd name="T13" fmla="*/ 2 h 228"/>
                  <a:gd name="T14" fmla="*/ 65 w 277"/>
                  <a:gd name="T15" fmla="*/ 0 h 228"/>
                  <a:gd name="T16" fmla="*/ 69 w 277"/>
                  <a:gd name="T17" fmla="*/ 0 h 228"/>
                  <a:gd name="T18" fmla="*/ 86 w 277"/>
                  <a:gd name="T19" fmla="*/ 4 h 228"/>
                  <a:gd name="T20" fmla="*/ 100 w 277"/>
                  <a:gd name="T21" fmla="*/ 11 h 228"/>
                  <a:gd name="T22" fmla="*/ 114 w 277"/>
                  <a:gd name="T23" fmla="*/ 23 h 228"/>
                  <a:gd name="T24" fmla="*/ 124 w 277"/>
                  <a:gd name="T25" fmla="*/ 33 h 228"/>
                  <a:gd name="T26" fmla="*/ 133 w 277"/>
                  <a:gd name="T27" fmla="*/ 42 h 228"/>
                  <a:gd name="T28" fmla="*/ 138 w 277"/>
                  <a:gd name="T29" fmla="*/ 52 h 228"/>
                  <a:gd name="T30" fmla="*/ 140 w 277"/>
                  <a:gd name="T31" fmla="*/ 59 h 228"/>
                  <a:gd name="T32" fmla="*/ 143 w 277"/>
                  <a:gd name="T33" fmla="*/ 66 h 228"/>
                  <a:gd name="T34" fmla="*/ 143 w 277"/>
                  <a:gd name="T35" fmla="*/ 73 h 228"/>
                  <a:gd name="T36" fmla="*/ 143 w 277"/>
                  <a:gd name="T37" fmla="*/ 78 h 228"/>
                  <a:gd name="T38" fmla="*/ 143 w 277"/>
                  <a:gd name="T39" fmla="*/ 81 h 228"/>
                  <a:gd name="T40" fmla="*/ 143 w 277"/>
                  <a:gd name="T41" fmla="*/ 81 h 228"/>
                  <a:gd name="T42" fmla="*/ 143 w 277"/>
                  <a:gd name="T43" fmla="*/ 81 h 228"/>
                  <a:gd name="T44" fmla="*/ 145 w 277"/>
                  <a:gd name="T45" fmla="*/ 78 h 228"/>
                  <a:gd name="T46" fmla="*/ 150 w 277"/>
                  <a:gd name="T47" fmla="*/ 76 h 228"/>
                  <a:gd name="T48" fmla="*/ 157 w 277"/>
                  <a:gd name="T49" fmla="*/ 73 h 228"/>
                  <a:gd name="T50" fmla="*/ 164 w 277"/>
                  <a:gd name="T51" fmla="*/ 71 h 228"/>
                  <a:gd name="T52" fmla="*/ 171 w 277"/>
                  <a:gd name="T53" fmla="*/ 69 h 228"/>
                  <a:gd name="T54" fmla="*/ 181 w 277"/>
                  <a:gd name="T55" fmla="*/ 69 h 228"/>
                  <a:gd name="T56" fmla="*/ 190 w 277"/>
                  <a:gd name="T57" fmla="*/ 71 h 228"/>
                  <a:gd name="T58" fmla="*/ 198 w 277"/>
                  <a:gd name="T59" fmla="*/ 73 h 228"/>
                  <a:gd name="T60" fmla="*/ 203 w 277"/>
                  <a:gd name="T61" fmla="*/ 81 h 228"/>
                  <a:gd name="T62" fmla="*/ 209 w 277"/>
                  <a:gd name="T63" fmla="*/ 90 h 228"/>
                  <a:gd name="T64" fmla="*/ 214 w 277"/>
                  <a:gd name="T65" fmla="*/ 97 h 228"/>
                  <a:gd name="T66" fmla="*/ 216 w 277"/>
                  <a:gd name="T67" fmla="*/ 107 h 228"/>
                  <a:gd name="T68" fmla="*/ 219 w 277"/>
                  <a:gd name="T69" fmla="*/ 116 h 228"/>
                  <a:gd name="T70" fmla="*/ 219 w 277"/>
                  <a:gd name="T71" fmla="*/ 124 h 228"/>
                  <a:gd name="T72" fmla="*/ 216 w 277"/>
                  <a:gd name="T73" fmla="*/ 131 h 228"/>
                  <a:gd name="T74" fmla="*/ 216 w 277"/>
                  <a:gd name="T75" fmla="*/ 138 h 228"/>
                  <a:gd name="T76" fmla="*/ 214 w 277"/>
                  <a:gd name="T77" fmla="*/ 143 h 228"/>
                  <a:gd name="T78" fmla="*/ 214 w 277"/>
                  <a:gd name="T79" fmla="*/ 145 h 228"/>
                  <a:gd name="T80" fmla="*/ 211 w 277"/>
                  <a:gd name="T81" fmla="*/ 145 h 228"/>
                  <a:gd name="T82" fmla="*/ 214 w 277"/>
                  <a:gd name="T83" fmla="*/ 147 h 228"/>
                  <a:gd name="T84" fmla="*/ 216 w 277"/>
                  <a:gd name="T85" fmla="*/ 147 h 228"/>
                  <a:gd name="T86" fmla="*/ 221 w 277"/>
                  <a:gd name="T87" fmla="*/ 152 h 228"/>
                  <a:gd name="T88" fmla="*/ 228 w 277"/>
                  <a:gd name="T89" fmla="*/ 157 h 228"/>
                  <a:gd name="T90" fmla="*/ 233 w 277"/>
                  <a:gd name="T91" fmla="*/ 164 h 228"/>
                  <a:gd name="T92" fmla="*/ 240 w 277"/>
                  <a:gd name="T93" fmla="*/ 174 h 228"/>
                  <a:gd name="T94" fmla="*/ 247 w 277"/>
                  <a:gd name="T95" fmla="*/ 183 h 228"/>
                  <a:gd name="T96" fmla="*/ 252 w 277"/>
                  <a:gd name="T97" fmla="*/ 195 h 228"/>
                  <a:gd name="T98" fmla="*/ 254 w 277"/>
                  <a:gd name="T99" fmla="*/ 212 h 228"/>
                  <a:gd name="T100" fmla="*/ 257 w 277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7" h="228">
                    <a:moveTo>
                      <a:pt x="0" y="23"/>
                    </a:moveTo>
                    <a:lnTo>
                      <a:pt x="5" y="23"/>
                    </a:lnTo>
                    <a:lnTo>
                      <a:pt x="10" y="19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50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6" y="4"/>
                    </a:lnTo>
                    <a:lnTo>
                      <a:pt x="110" y="11"/>
                    </a:lnTo>
                    <a:lnTo>
                      <a:pt x="124" y="23"/>
                    </a:lnTo>
                    <a:lnTo>
                      <a:pt x="134" y="33"/>
                    </a:lnTo>
                    <a:lnTo>
                      <a:pt x="143" y="42"/>
                    </a:lnTo>
                    <a:lnTo>
                      <a:pt x="148" y="52"/>
                    </a:lnTo>
                    <a:lnTo>
                      <a:pt x="150" y="59"/>
                    </a:lnTo>
                    <a:lnTo>
                      <a:pt x="153" y="66"/>
                    </a:lnTo>
                    <a:lnTo>
                      <a:pt x="153" y="73"/>
                    </a:lnTo>
                    <a:lnTo>
                      <a:pt x="153" y="78"/>
                    </a:lnTo>
                    <a:lnTo>
                      <a:pt x="153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7" y="73"/>
                    </a:lnTo>
                    <a:lnTo>
                      <a:pt x="174" y="71"/>
                    </a:lnTo>
                    <a:lnTo>
                      <a:pt x="181" y="69"/>
                    </a:lnTo>
                    <a:lnTo>
                      <a:pt x="191" y="69"/>
                    </a:lnTo>
                    <a:lnTo>
                      <a:pt x="200" y="71"/>
                    </a:lnTo>
                    <a:lnTo>
                      <a:pt x="210" y="73"/>
                    </a:lnTo>
                    <a:lnTo>
                      <a:pt x="219" y="81"/>
                    </a:lnTo>
                    <a:lnTo>
                      <a:pt x="229" y="90"/>
                    </a:lnTo>
                    <a:lnTo>
                      <a:pt x="234" y="97"/>
                    </a:lnTo>
                    <a:lnTo>
                      <a:pt x="236" y="107"/>
                    </a:lnTo>
                    <a:lnTo>
                      <a:pt x="239" y="116"/>
                    </a:lnTo>
                    <a:lnTo>
                      <a:pt x="239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4" y="143"/>
                    </a:lnTo>
                    <a:lnTo>
                      <a:pt x="234" y="145"/>
                    </a:lnTo>
                    <a:lnTo>
                      <a:pt x="231" y="145"/>
                    </a:lnTo>
                    <a:lnTo>
                      <a:pt x="234" y="147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8" y="157"/>
                    </a:lnTo>
                    <a:lnTo>
                      <a:pt x="253" y="164"/>
                    </a:lnTo>
                    <a:lnTo>
                      <a:pt x="260" y="174"/>
                    </a:lnTo>
                    <a:lnTo>
                      <a:pt x="267" y="183"/>
                    </a:lnTo>
                    <a:lnTo>
                      <a:pt x="272" y="195"/>
                    </a:lnTo>
                    <a:lnTo>
                      <a:pt x="274" y="212"/>
                    </a:lnTo>
                    <a:lnTo>
                      <a:pt x="277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6" name="Freeform 391"/>
              <p:cNvSpPr>
                <a:spLocks/>
              </p:cNvSpPr>
              <p:nvPr/>
            </p:nvSpPr>
            <p:spPr bwMode="auto">
              <a:xfrm>
                <a:off x="3892" y="2676"/>
                <a:ext cx="356" cy="238"/>
              </a:xfrm>
              <a:custGeom>
                <a:avLst/>
                <a:gdLst>
                  <a:gd name="T0" fmla="*/ 2 w 358"/>
                  <a:gd name="T1" fmla="*/ 239 h 236"/>
                  <a:gd name="T2" fmla="*/ 9 w 358"/>
                  <a:gd name="T3" fmla="*/ 213 h 236"/>
                  <a:gd name="T4" fmla="*/ 21 w 358"/>
                  <a:gd name="T5" fmla="*/ 191 h 236"/>
                  <a:gd name="T6" fmla="*/ 33 w 358"/>
                  <a:gd name="T7" fmla="*/ 172 h 236"/>
                  <a:gd name="T8" fmla="*/ 43 w 358"/>
                  <a:gd name="T9" fmla="*/ 165 h 236"/>
                  <a:gd name="T10" fmla="*/ 43 w 358"/>
                  <a:gd name="T11" fmla="*/ 165 h 236"/>
                  <a:gd name="T12" fmla="*/ 40 w 358"/>
                  <a:gd name="T13" fmla="*/ 155 h 236"/>
                  <a:gd name="T14" fmla="*/ 38 w 358"/>
                  <a:gd name="T15" fmla="*/ 144 h 236"/>
                  <a:gd name="T16" fmla="*/ 38 w 358"/>
                  <a:gd name="T17" fmla="*/ 127 h 236"/>
                  <a:gd name="T18" fmla="*/ 48 w 358"/>
                  <a:gd name="T19" fmla="*/ 108 h 236"/>
                  <a:gd name="T20" fmla="*/ 67 w 358"/>
                  <a:gd name="T21" fmla="*/ 93 h 236"/>
                  <a:gd name="T22" fmla="*/ 83 w 358"/>
                  <a:gd name="T23" fmla="*/ 89 h 236"/>
                  <a:gd name="T24" fmla="*/ 92 w 358"/>
                  <a:gd name="T25" fmla="*/ 91 h 236"/>
                  <a:gd name="T26" fmla="*/ 104 w 358"/>
                  <a:gd name="T27" fmla="*/ 96 h 236"/>
                  <a:gd name="T28" fmla="*/ 111 w 358"/>
                  <a:gd name="T29" fmla="*/ 101 h 236"/>
                  <a:gd name="T30" fmla="*/ 114 w 358"/>
                  <a:gd name="T31" fmla="*/ 98 h 236"/>
                  <a:gd name="T32" fmla="*/ 111 w 358"/>
                  <a:gd name="T33" fmla="*/ 91 h 236"/>
                  <a:gd name="T34" fmla="*/ 114 w 358"/>
                  <a:gd name="T35" fmla="*/ 79 h 236"/>
                  <a:gd name="T36" fmla="*/ 123 w 358"/>
                  <a:gd name="T37" fmla="*/ 52 h 236"/>
                  <a:gd name="T38" fmla="*/ 142 w 358"/>
                  <a:gd name="T39" fmla="*/ 31 h 236"/>
                  <a:gd name="T40" fmla="*/ 171 w 358"/>
                  <a:gd name="T41" fmla="*/ 14 h 236"/>
                  <a:gd name="T42" fmla="*/ 202 w 358"/>
                  <a:gd name="T43" fmla="*/ 10 h 236"/>
                  <a:gd name="T44" fmla="*/ 228 w 358"/>
                  <a:gd name="T45" fmla="*/ 14 h 236"/>
                  <a:gd name="T46" fmla="*/ 250 w 358"/>
                  <a:gd name="T47" fmla="*/ 24 h 236"/>
                  <a:gd name="T48" fmla="*/ 260 w 358"/>
                  <a:gd name="T49" fmla="*/ 31 h 236"/>
                  <a:gd name="T50" fmla="*/ 261 w 358"/>
                  <a:gd name="T51" fmla="*/ 31 h 236"/>
                  <a:gd name="T52" fmla="*/ 261 w 358"/>
                  <a:gd name="T53" fmla="*/ 26 h 236"/>
                  <a:gd name="T54" fmla="*/ 263 w 358"/>
                  <a:gd name="T55" fmla="*/ 17 h 236"/>
                  <a:gd name="T56" fmla="*/ 268 w 358"/>
                  <a:gd name="T57" fmla="*/ 7 h 236"/>
                  <a:gd name="T58" fmla="*/ 285 w 358"/>
                  <a:gd name="T59" fmla="*/ 2 h 236"/>
                  <a:gd name="T60" fmla="*/ 307 w 358"/>
                  <a:gd name="T61" fmla="*/ 2 h 236"/>
                  <a:gd name="T62" fmla="*/ 323 w 358"/>
                  <a:gd name="T63" fmla="*/ 7 h 236"/>
                  <a:gd name="T64" fmla="*/ 330 w 358"/>
                  <a:gd name="T65" fmla="*/ 17 h 236"/>
                  <a:gd name="T66" fmla="*/ 335 w 358"/>
                  <a:gd name="T67" fmla="*/ 26 h 236"/>
                  <a:gd name="T68" fmla="*/ 338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5" y="205"/>
                    </a:lnTo>
                    <a:lnTo>
                      <a:pt x="9" y="193"/>
                    </a:lnTo>
                    <a:lnTo>
                      <a:pt x="14" y="181"/>
                    </a:lnTo>
                    <a:lnTo>
                      <a:pt x="21" y="174"/>
                    </a:lnTo>
                    <a:lnTo>
                      <a:pt x="29" y="167"/>
                    </a:lnTo>
                    <a:lnTo>
                      <a:pt x="33" y="162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0" y="150"/>
                    </a:lnTo>
                    <a:lnTo>
                      <a:pt x="40" y="145"/>
                    </a:lnTo>
                    <a:lnTo>
                      <a:pt x="38" y="141"/>
                    </a:lnTo>
                    <a:lnTo>
                      <a:pt x="38" y="134"/>
                    </a:lnTo>
                    <a:lnTo>
                      <a:pt x="38" y="124"/>
                    </a:lnTo>
                    <a:lnTo>
                      <a:pt x="38" y="117"/>
                    </a:lnTo>
                    <a:lnTo>
                      <a:pt x="43" y="107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7" y="83"/>
                    </a:lnTo>
                    <a:lnTo>
                      <a:pt x="76" y="81"/>
                    </a:lnTo>
                    <a:lnTo>
                      <a:pt x="83" y="79"/>
                    </a:lnTo>
                    <a:lnTo>
                      <a:pt x="93" y="79"/>
                    </a:lnTo>
                    <a:lnTo>
                      <a:pt x="102" y="81"/>
                    </a:lnTo>
                    <a:lnTo>
                      <a:pt x="110" y="83"/>
                    </a:lnTo>
                    <a:lnTo>
                      <a:pt x="114" y="86"/>
                    </a:lnTo>
                    <a:lnTo>
                      <a:pt x="119" y="88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1" y="86"/>
                    </a:lnTo>
                    <a:lnTo>
                      <a:pt x="121" y="81"/>
                    </a:lnTo>
                    <a:lnTo>
                      <a:pt x="124" y="76"/>
                    </a:lnTo>
                    <a:lnTo>
                      <a:pt x="124" y="69"/>
                    </a:lnTo>
                    <a:lnTo>
                      <a:pt x="129" y="60"/>
                    </a:lnTo>
                    <a:lnTo>
                      <a:pt x="133" y="52"/>
                    </a:lnTo>
                    <a:lnTo>
                      <a:pt x="141" y="43"/>
                    </a:lnTo>
                    <a:lnTo>
                      <a:pt x="152" y="31"/>
                    </a:lnTo>
                    <a:lnTo>
                      <a:pt x="164" y="21"/>
                    </a:lnTo>
                    <a:lnTo>
                      <a:pt x="181" y="14"/>
                    </a:lnTo>
                    <a:lnTo>
                      <a:pt x="195" y="10"/>
                    </a:lnTo>
                    <a:lnTo>
                      <a:pt x="212" y="10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1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8" y="7"/>
                    </a:lnTo>
                    <a:lnTo>
                      <a:pt x="296" y="5"/>
                    </a:lnTo>
                    <a:lnTo>
                      <a:pt x="305" y="2"/>
                    </a:lnTo>
                    <a:lnTo>
                      <a:pt x="315" y="0"/>
                    </a:lnTo>
                    <a:lnTo>
                      <a:pt x="327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0" y="17"/>
                    </a:lnTo>
                    <a:lnTo>
                      <a:pt x="355" y="21"/>
                    </a:lnTo>
                    <a:lnTo>
                      <a:pt x="355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7" name="Freeform 392"/>
              <p:cNvSpPr>
                <a:spLocks/>
              </p:cNvSpPr>
              <p:nvPr/>
            </p:nvSpPr>
            <p:spPr bwMode="auto">
              <a:xfrm>
                <a:off x="3892" y="2910"/>
                <a:ext cx="272" cy="231"/>
              </a:xfrm>
              <a:custGeom>
                <a:avLst/>
                <a:gdLst>
                  <a:gd name="T0" fmla="*/ 272 w 272"/>
                  <a:gd name="T1" fmla="*/ 222 h 229"/>
                  <a:gd name="T2" fmla="*/ 272 w 272"/>
                  <a:gd name="T3" fmla="*/ 225 h 229"/>
                  <a:gd name="T4" fmla="*/ 267 w 272"/>
                  <a:gd name="T5" fmla="*/ 227 h 229"/>
                  <a:gd name="T6" fmla="*/ 260 w 272"/>
                  <a:gd name="T7" fmla="*/ 232 h 229"/>
                  <a:gd name="T8" fmla="*/ 250 w 272"/>
                  <a:gd name="T9" fmla="*/ 237 h 229"/>
                  <a:gd name="T10" fmla="*/ 238 w 272"/>
                  <a:gd name="T11" fmla="*/ 241 h 229"/>
                  <a:gd name="T12" fmla="*/ 226 w 272"/>
                  <a:gd name="T13" fmla="*/ 246 h 229"/>
                  <a:gd name="T14" fmla="*/ 212 w 272"/>
                  <a:gd name="T15" fmla="*/ 249 h 229"/>
                  <a:gd name="T16" fmla="*/ 195 w 272"/>
                  <a:gd name="T17" fmla="*/ 246 h 229"/>
                  <a:gd name="T18" fmla="*/ 181 w 272"/>
                  <a:gd name="T19" fmla="*/ 244 h 229"/>
                  <a:gd name="T20" fmla="*/ 164 w 272"/>
                  <a:gd name="T21" fmla="*/ 234 h 229"/>
                  <a:gd name="T22" fmla="*/ 152 w 272"/>
                  <a:gd name="T23" fmla="*/ 225 h 229"/>
                  <a:gd name="T24" fmla="*/ 141 w 272"/>
                  <a:gd name="T25" fmla="*/ 215 h 229"/>
                  <a:gd name="T26" fmla="*/ 133 w 272"/>
                  <a:gd name="T27" fmla="*/ 206 h 229"/>
                  <a:gd name="T28" fmla="*/ 129 w 272"/>
                  <a:gd name="T29" fmla="*/ 196 h 229"/>
                  <a:gd name="T30" fmla="*/ 124 w 272"/>
                  <a:gd name="T31" fmla="*/ 182 h 229"/>
                  <a:gd name="T32" fmla="*/ 124 w 272"/>
                  <a:gd name="T33" fmla="*/ 169 h 229"/>
                  <a:gd name="T34" fmla="*/ 121 w 272"/>
                  <a:gd name="T35" fmla="*/ 165 h 229"/>
                  <a:gd name="T36" fmla="*/ 121 w 272"/>
                  <a:gd name="T37" fmla="*/ 160 h 229"/>
                  <a:gd name="T38" fmla="*/ 124 w 272"/>
                  <a:gd name="T39" fmla="*/ 158 h 229"/>
                  <a:gd name="T40" fmla="*/ 124 w 272"/>
                  <a:gd name="T41" fmla="*/ 155 h 229"/>
                  <a:gd name="T42" fmla="*/ 121 w 272"/>
                  <a:gd name="T43" fmla="*/ 158 h 229"/>
                  <a:gd name="T44" fmla="*/ 119 w 272"/>
                  <a:gd name="T45" fmla="*/ 160 h 229"/>
                  <a:gd name="T46" fmla="*/ 114 w 272"/>
                  <a:gd name="T47" fmla="*/ 162 h 229"/>
                  <a:gd name="T48" fmla="*/ 110 w 272"/>
                  <a:gd name="T49" fmla="*/ 165 h 229"/>
                  <a:gd name="T50" fmla="*/ 102 w 272"/>
                  <a:gd name="T51" fmla="*/ 167 h 229"/>
                  <a:gd name="T52" fmla="*/ 93 w 272"/>
                  <a:gd name="T53" fmla="*/ 167 h 229"/>
                  <a:gd name="T54" fmla="*/ 83 w 272"/>
                  <a:gd name="T55" fmla="*/ 167 h 229"/>
                  <a:gd name="T56" fmla="*/ 76 w 272"/>
                  <a:gd name="T57" fmla="*/ 167 h 229"/>
                  <a:gd name="T58" fmla="*/ 67 w 272"/>
                  <a:gd name="T59" fmla="*/ 162 h 229"/>
                  <a:gd name="T60" fmla="*/ 55 w 272"/>
                  <a:gd name="T61" fmla="*/ 155 h 229"/>
                  <a:gd name="T62" fmla="*/ 48 w 272"/>
                  <a:gd name="T63" fmla="*/ 148 h 229"/>
                  <a:gd name="T64" fmla="*/ 43 w 272"/>
                  <a:gd name="T65" fmla="*/ 138 h 229"/>
                  <a:gd name="T66" fmla="*/ 38 w 272"/>
                  <a:gd name="T67" fmla="*/ 131 h 229"/>
                  <a:gd name="T68" fmla="*/ 38 w 272"/>
                  <a:gd name="T69" fmla="*/ 122 h 229"/>
                  <a:gd name="T70" fmla="*/ 38 w 272"/>
                  <a:gd name="T71" fmla="*/ 115 h 229"/>
                  <a:gd name="T72" fmla="*/ 38 w 272"/>
                  <a:gd name="T73" fmla="*/ 107 h 229"/>
                  <a:gd name="T74" fmla="*/ 40 w 272"/>
                  <a:gd name="T75" fmla="*/ 100 h 229"/>
                  <a:gd name="T76" fmla="*/ 40 w 272"/>
                  <a:gd name="T77" fmla="*/ 96 h 229"/>
                  <a:gd name="T78" fmla="*/ 43 w 272"/>
                  <a:gd name="T79" fmla="*/ 93 h 229"/>
                  <a:gd name="T80" fmla="*/ 43 w 272"/>
                  <a:gd name="T81" fmla="*/ 91 h 229"/>
                  <a:gd name="T82" fmla="*/ 43 w 272"/>
                  <a:gd name="T83" fmla="*/ 91 h 229"/>
                  <a:gd name="T84" fmla="*/ 38 w 272"/>
                  <a:gd name="T85" fmla="*/ 88 h 229"/>
                  <a:gd name="T86" fmla="*/ 33 w 272"/>
                  <a:gd name="T87" fmla="*/ 86 h 229"/>
                  <a:gd name="T88" fmla="*/ 29 w 272"/>
                  <a:gd name="T89" fmla="*/ 81 h 229"/>
                  <a:gd name="T90" fmla="*/ 21 w 272"/>
                  <a:gd name="T91" fmla="*/ 74 h 229"/>
                  <a:gd name="T92" fmla="*/ 14 w 272"/>
                  <a:gd name="T93" fmla="*/ 55 h 229"/>
                  <a:gd name="T94" fmla="*/ 9 w 272"/>
                  <a:gd name="T95" fmla="*/ 45 h 229"/>
                  <a:gd name="T96" fmla="*/ 5 w 272"/>
                  <a:gd name="T97" fmla="*/ 31 h 229"/>
                  <a:gd name="T98" fmla="*/ 2 w 272"/>
                  <a:gd name="T99" fmla="*/ 16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2"/>
                    </a:moveTo>
                    <a:lnTo>
                      <a:pt x="272" y="205"/>
                    </a:lnTo>
                    <a:lnTo>
                      <a:pt x="267" y="207"/>
                    </a:lnTo>
                    <a:lnTo>
                      <a:pt x="260" y="212"/>
                    </a:lnTo>
                    <a:lnTo>
                      <a:pt x="250" y="217"/>
                    </a:lnTo>
                    <a:lnTo>
                      <a:pt x="238" y="221"/>
                    </a:lnTo>
                    <a:lnTo>
                      <a:pt x="226" y="226"/>
                    </a:lnTo>
                    <a:lnTo>
                      <a:pt x="212" y="229"/>
                    </a:lnTo>
                    <a:lnTo>
                      <a:pt x="195" y="226"/>
                    </a:lnTo>
                    <a:lnTo>
                      <a:pt x="181" y="224"/>
                    </a:lnTo>
                    <a:lnTo>
                      <a:pt x="164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33" y="186"/>
                    </a:lnTo>
                    <a:lnTo>
                      <a:pt x="129" y="176"/>
                    </a:lnTo>
                    <a:lnTo>
                      <a:pt x="124" y="167"/>
                    </a:lnTo>
                    <a:lnTo>
                      <a:pt x="124" y="159"/>
                    </a:lnTo>
                    <a:lnTo>
                      <a:pt x="121" y="155"/>
                    </a:lnTo>
                    <a:lnTo>
                      <a:pt x="121" y="150"/>
                    </a:lnTo>
                    <a:lnTo>
                      <a:pt x="124" y="148"/>
                    </a:lnTo>
                    <a:lnTo>
                      <a:pt x="124" y="145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4" y="152"/>
                    </a:lnTo>
                    <a:lnTo>
                      <a:pt x="110" y="155"/>
                    </a:lnTo>
                    <a:lnTo>
                      <a:pt x="102" y="157"/>
                    </a:lnTo>
                    <a:lnTo>
                      <a:pt x="93" y="157"/>
                    </a:lnTo>
                    <a:lnTo>
                      <a:pt x="83" y="157"/>
                    </a:lnTo>
                    <a:lnTo>
                      <a:pt x="76" y="157"/>
                    </a:lnTo>
                    <a:lnTo>
                      <a:pt x="67" y="152"/>
                    </a:lnTo>
                    <a:lnTo>
                      <a:pt x="55" y="145"/>
                    </a:lnTo>
                    <a:lnTo>
                      <a:pt x="48" y="138"/>
                    </a:lnTo>
                    <a:lnTo>
                      <a:pt x="43" y="128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38" y="105"/>
                    </a:lnTo>
                    <a:lnTo>
                      <a:pt x="38" y="97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38" y="78"/>
                    </a:lnTo>
                    <a:lnTo>
                      <a:pt x="33" y="76"/>
                    </a:lnTo>
                    <a:lnTo>
                      <a:pt x="29" y="71"/>
                    </a:lnTo>
                    <a:lnTo>
                      <a:pt x="21" y="64"/>
                    </a:lnTo>
                    <a:lnTo>
                      <a:pt x="14" y="55"/>
                    </a:lnTo>
                    <a:lnTo>
                      <a:pt x="9" y="45"/>
                    </a:lnTo>
                    <a:lnTo>
                      <a:pt x="5" y="31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8" name="Freeform 393"/>
              <p:cNvSpPr>
                <a:spLocks/>
              </p:cNvSpPr>
              <p:nvPr/>
            </p:nvSpPr>
            <p:spPr bwMode="auto">
              <a:xfrm>
                <a:off x="4167" y="2910"/>
                <a:ext cx="352" cy="238"/>
              </a:xfrm>
              <a:custGeom>
                <a:avLst/>
                <a:gdLst>
                  <a:gd name="T0" fmla="*/ 325 w 355"/>
                  <a:gd name="T1" fmla="*/ 16 h 236"/>
                  <a:gd name="T2" fmla="*/ 318 w 355"/>
                  <a:gd name="T3" fmla="*/ 45 h 236"/>
                  <a:gd name="T4" fmla="*/ 304 w 355"/>
                  <a:gd name="T5" fmla="*/ 74 h 236"/>
                  <a:gd name="T6" fmla="*/ 293 w 355"/>
                  <a:gd name="T7" fmla="*/ 86 h 236"/>
                  <a:gd name="T8" fmla="*/ 288 w 355"/>
                  <a:gd name="T9" fmla="*/ 91 h 236"/>
                  <a:gd name="T10" fmla="*/ 288 w 355"/>
                  <a:gd name="T11" fmla="*/ 93 h 236"/>
                  <a:gd name="T12" fmla="*/ 289 w 355"/>
                  <a:gd name="T13" fmla="*/ 100 h 236"/>
                  <a:gd name="T14" fmla="*/ 291 w 355"/>
                  <a:gd name="T15" fmla="*/ 115 h 236"/>
                  <a:gd name="T16" fmla="*/ 289 w 355"/>
                  <a:gd name="T17" fmla="*/ 131 h 236"/>
                  <a:gd name="T18" fmla="*/ 285 w 355"/>
                  <a:gd name="T19" fmla="*/ 148 h 236"/>
                  <a:gd name="T20" fmla="*/ 271 w 355"/>
                  <a:gd name="T21" fmla="*/ 162 h 236"/>
                  <a:gd name="T22" fmla="*/ 252 w 355"/>
                  <a:gd name="T23" fmla="*/ 169 h 236"/>
                  <a:gd name="T24" fmla="*/ 235 w 355"/>
                  <a:gd name="T25" fmla="*/ 167 h 236"/>
                  <a:gd name="T26" fmla="*/ 221 w 355"/>
                  <a:gd name="T27" fmla="*/ 162 h 236"/>
                  <a:gd name="T28" fmla="*/ 214 w 355"/>
                  <a:gd name="T29" fmla="*/ 158 h 236"/>
                  <a:gd name="T30" fmla="*/ 214 w 355"/>
                  <a:gd name="T31" fmla="*/ 158 h 236"/>
                  <a:gd name="T32" fmla="*/ 214 w 355"/>
                  <a:gd name="T33" fmla="*/ 165 h 236"/>
                  <a:gd name="T34" fmla="*/ 211 w 355"/>
                  <a:gd name="T35" fmla="*/ 181 h 236"/>
                  <a:gd name="T36" fmla="*/ 204 w 355"/>
                  <a:gd name="T37" fmla="*/ 206 h 236"/>
                  <a:gd name="T38" fmla="*/ 185 w 355"/>
                  <a:gd name="T39" fmla="*/ 225 h 236"/>
                  <a:gd name="T40" fmla="*/ 167 w 355"/>
                  <a:gd name="T41" fmla="*/ 244 h 236"/>
                  <a:gd name="T42" fmla="*/ 136 w 355"/>
                  <a:gd name="T43" fmla="*/ 249 h 236"/>
                  <a:gd name="T44" fmla="*/ 107 w 355"/>
                  <a:gd name="T45" fmla="*/ 244 h 236"/>
                  <a:gd name="T46" fmla="*/ 88 w 355"/>
                  <a:gd name="T47" fmla="*/ 234 h 236"/>
                  <a:gd name="T48" fmla="*/ 76 w 355"/>
                  <a:gd name="T49" fmla="*/ 225 h 236"/>
                  <a:gd name="T50" fmla="*/ 74 w 355"/>
                  <a:gd name="T51" fmla="*/ 225 h 236"/>
                  <a:gd name="T52" fmla="*/ 71 w 355"/>
                  <a:gd name="T53" fmla="*/ 232 h 236"/>
                  <a:gd name="T54" fmla="*/ 66 w 355"/>
                  <a:gd name="T55" fmla="*/ 239 h 236"/>
                  <a:gd name="T56" fmla="*/ 59 w 355"/>
                  <a:gd name="T57" fmla="*/ 249 h 236"/>
                  <a:gd name="T58" fmla="*/ 53 w 355"/>
                  <a:gd name="T59" fmla="*/ 256 h 236"/>
                  <a:gd name="T60" fmla="*/ 31 w 355"/>
                  <a:gd name="T61" fmla="*/ 256 h 236"/>
                  <a:gd name="T62" fmla="*/ 14 w 355"/>
                  <a:gd name="T63" fmla="*/ 249 h 236"/>
                  <a:gd name="T64" fmla="*/ 5 w 355"/>
                  <a:gd name="T65" fmla="*/ 239 h 236"/>
                  <a:gd name="T66" fmla="*/ 0 w 355"/>
                  <a:gd name="T67" fmla="*/ 232 h 236"/>
                  <a:gd name="T68" fmla="*/ 0 w 355"/>
                  <a:gd name="T69" fmla="*/ 225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6">
                    <a:moveTo>
                      <a:pt x="355" y="0"/>
                    </a:moveTo>
                    <a:lnTo>
                      <a:pt x="355" y="16"/>
                    </a:lnTo>
                    <a:lnTo>
                      <a:pt x="353" y="33"/>
                    </a:lnTo>
                    <a:lnTo>
                      <a:pt x="348" y="45"/>
                    </a:lnTo>
                    <a:lnTo>
                      <a:pt x="341" y="55"/>
                    </a:lnTo>
                    <a:lnTo>
                      <a:pt x="334" y="64"/>
                    </a:lnTo>
                    <a:lnTo>
                      <a:pt x="329" y="71"/>
                    </a:lnTo>
                    <a:lnTo>
                      <a:pt x="322" y="76"/>
                    </a:lnTo>
                    <a:lnTo>
                      <a:pt x="317" y="78"/>
                    </a:lnTo>
                    <a:lnTo>
                      <a:pt x="315" y="81"/>
                    </a:lnTo>
                    <a:lnTo>
                      <a:pt x="312" y="83"/>
                    </a:lnTo>
                    <a:lnTo>
                      <a:pt x="315" y="83"/>
                    </a:lnTo>
                    <a:lnTo>
                      <a:pt x="315" y="86"/>
                    </a:lnTo>
                    <a:lnTo>
                      <a:pt x="317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0" y="112"/>
                    </a:lnTo>
                    <a:lnTo>
                      <a:pt x="317" y="121"/>
                    </a:lnTo>
                    <a:lnTo>
                      <a:pt x="315" y="131"/>
                    </a:lnTo>
                    <a:lnTo>
                      <a:pt x="310" y="138"/>
                    </a:lnTo>
                    <a:lnTo>
                      <a:pt x="300" y="148"/>
                    </a:lnTo>
                    <a:lnTo>
                      <a:pt x="291" y="152"/>
                    </a:lnTo>
                    <a:lnTo>
                      <a:pt x="281" y="157"/>
                    </a:lnTo>
                    <a:lnTo>
                      <a:pt x="272" y="159"/>
                    </a:lnTo>
                    <a:lnTo>
                      <a:pt x="262" y="159"/>
                    </a:lnTo>
                    <a:lnTo>
                      <a:pt x="255" y="157"/>
                    </a:lnTo>
                    <a:lnTo>
                      <a:pt x="248" y="155"/>
                    </a:lnTo>
                    <a:lnTo>
                      <a:pt x="241" y="152"/>
                    </a:lnTo>
                    <a:lnTo>
                      <a:pt x="236" y="150"/>
                    </a:lnTo>
                    <a:lnTo>
                      <a:pt x="234" y="148"/>
                    </a:lnTo>
                    <a:lnTo>
                      <a:pt x="234" y="150"/>
                    </a:lnTo>
                    <a:lnTo>
                      <a:pt x="234" y="155"/>
                    </a:lnTo>
                    <a:lnTo>
                      <a:pt x="234" y="162"/>
                    </a:lnTo>
                    <a:lnTo>
                      <a:pt x="231" y="169"/>
                    </a:lnTo>
                    <a:lnTo>
                      <a:pt x="229" y="176"/>
                    </a:lnTo>
                    <a:lnTo>
                      <a:pt x="224" y="186"/>
                    </a:lnTo>
                    <a:lnTo>
                      <a:pt x="215" y="195"/>
                    </a:lnTo>
                    <a:lnTo>
                      <a:pt x="205" y="205"/>
                    </a:lnTo>
                    <a:lnTo>
                      <a:pt x="191" y="217"/>
                    </a:lnTo>
                    <a:lnTo>
                      <a:pt x="177" y="224"/>
                    </a:lnTo>
                    <a:lnTo>
                      <a:pt x="160" y="229"/>
                    </a:lnTo>
                    <a:lnTo>
                      <a:pt x="146" y="229"/>
                    </a:lnTo>
                    <a:lnTo>
                      <a:pt x="131" y="226"/>
                    </a:lnTo>
                    <a:lnTo>
                      <a:pt x="117" y="224"/>
                    </a:lnTo>
                    <a:lnTo>
                      <a:pt x="107" y="219"/>
                    </a:lnTo>
                    <a:lnTo>
                      <a:pt x="98" y="214"/>
                    </a:lnTo>
                    <a:lnTo>
                      <a:pt x="91" y="209"/>
                    </a:lnTo>
                    <a:lnTo>
                      <a:pt x="86" y="205"/>
                    </a:lnTo>
                    <a:lnTo>
                      <a:pt x="84" y="205"/>
                    </a:lnTo>
                    <a:lnTo>
                      <a:pt x="84" y="207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76" y="219"/>
                    </a:lnTo>
                    <a:lnTo>
                      <a:pt x="74" y="224"/>
                    </a:lnTo>
                    <a:lnTo>
                      <a:pt x="69" y="229"/>
                    </a:lnTo>
                    <a:lnTo>
                      <a:pt x="62" y="233"/>
                    </a:lnTo>
                    <a:lnTo>
                      <a:pt x="53" y="236"/>
                    </a:lnTo>
                    <a:lnTo>
                      <a:pt x="41" y="236"/>
                    </a:lnTo>
                    <a:lnTo>
                      <a:pt x="31" y="236"/>
                    </a:lnTo>
                    <a:lnTo>
                      <a:pt x="22" y="233"/>
                    </a:lnTo>
                    <a:lnTo>
                      <a:pt x="14" y="229"/>
                    </a:lnTo>
                    <a:lnTo>
                      <a:pt x="10" y="224"/>
                    </a:lnTo>
                    <a:lnTo>
                      <a:pt x="5" y="219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7"/>
                    </a:lnTo>
                    <a:lnTo>
                      <a:pt x="0" y="205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44" name="Group 394"/>
            <p:cNvGrpSpPr>
              <a:grpSpLocks/>
            </p:cNvGrpSpPr>
            <p:nvPr/>
          </p:nvGrpSpPr>
          <p:grpSpPr bwMode="auto">
            <a:xfrm>
              <a:off x="4411" y="3428"/>
              <a:ext cx="631" cy="470"/>
              <a:chOff x="4411" y="3428"/>
              <a:chExt cx="631" cy="470"/>
            </a:xfrm>
          </p:grpSpPr>
          <p:sp>
            <p:nvSpPr>
              <p:cNvPr id="1071" name="Freeform 395"/>
              <p:cNvSpPr>
                <a:spLocks/>
              </p:cNvSpPr>
              <p:nvPr/>
            </p:nvSpPr>
            <p:spPr bwMode="auto">
              <a:xfrm>
                <a:off x="4762" y="3438"/>
                <a:ext cx="275" cy="228"/>
              </a:xfrm>
              <a:custGeom>
                <a:avLst/>
                <a:gdLst>
                  <a:gd name="T0" fmla="*/ 0 w 274"/>
                  <a:gd name="T1" fmla="*/ 23 h 228"/>
                  <a:gd name="T2" fmla="*/ 3 w 274"/>
                  <a:gd name="T3" fmla="*/ 21 h 228"/>
                  <a:gd name="T4" fmla="*/ 7 w 274"/>
                  <a:gd name="T5" fmla="*/ 19 h 228"/>
                  <a:gd name="T6" fmla="*/ 15 w 274"/>
                  <a:gd name="T7" fmla="*/ 14 h 228"/>
                  <a:gd name="T8" fmla="*/ 24 w 274"/>
                  <a:gd name="T9" fmla="*/ 9 h 228"/>
                  <a:gd name="T10" fmla="*/ 36 w 274"/>
                  <a:gd name="T11" fmla="*/ 4 h 228"/>
                  <a:gd name="T12" fmla="*/ 48 w 274"/>
                  <a:gd name="T13" fmla="*/ 0 h 228"/>
                  <a:gd name="T14" fmla="*/ 62 w 274"/>
                  <a:gd name="T15" fmla="*/ 0 h 228"/>
                  <a:gd name="T16" fmla="*/ 77 w 274"/>
                  <a:gd name="T17" fmla="*/ 0 h 228"/>
                  <a:gd name="T18" fmla="*/ 93 w 274"/>
                  <a:gd name="T19" fmla="*/ 4 h 228"/>
                  <a:gd name="T20" fmla="*/ 108 w 274"/>
                  <a:gd name="T21" fmla="*/ 12 h 228"/>
                  <a:gd name="T22" fmla="*/ 122 w 274"/>
                  <a:gd name="T23" fmla="*/ 21 h 228"/>
                  <a:gd name="T24" fmla="*/ 134 w 274"/>
                  <a:gd name="T25" fmla="*/ 33 h 228"/>
                  <a:gd name="T26" fmla="*/ 151 w 274"/>
                  <a:gd name="T27" fmla="*/ 43 h 228"/>
                  <a:gd name="T28" fmla="*/ 156 w 274"/>
                  <a:gd name="T29" fmla="*/ 52 h 228"/>
                  <a:gd name="T30" fmla="*/ 158 w 274"/>
                  <a:gd name="T31" fmla="*/ 59 h 228"/>
                  <a:gd name="T32" fmla="*/ 161 w 274"/>
                  <a:gd name="T33" fmla="*/ 66 h 228"/>
                  <a:gd name="T34" fmla="*/ 161 w 274"/>
                  <a:gd name="T35" fmla="*/ 71 h 228"/>
                  <a:gd name="T36" fmla="*/ 161 w 274"/>
                  <a:gd name="T37" fmla="*/ 76 h 228"/>
                  <a:gd name="T38" fmla="*/ 161 w 274"/>
                  <a:gd name="T39" fmla="*/ 78 h 228"/>
                  <a:gd name="T40" fmla="*/ 161 w 274"/>
                  <a:gd name="T41" fmla="*/ 81 h 228"/>
                  <a:gd name="T42" fmla="*/ 161 w 274"/>
                  <a:gd name="T43" fmla="*/ 81 h 228"/>
                  <a:gd name="T44" fmla="*/ 165 w 274"/>
                  <a:gd name="T45" fmla="*/ 78 h 228"/>
                  <a:gd name="T46" fmla="*/ 170 w 274"/>
                  <a:gd name="T47" fmla="*/ 76 h 228"/>
                  <a:gd name="T48" fmla="*/ 175 w 274"/>
                  <a:gd name="T49" fmla="*/ 74 h 228"/>
                  <a:gd name="T50" fmla="*/ 182 w 274"/>
                  <a:gd name="T51" fmla="*/ 71 h 228"/>
                  <a:gd name="T52" fmla="*/ 192 w 274"/>
                  <a:gd name="T53" fmla="*/ 69 h 228"/>
                  <a:gd name="T54" fmla="*/ 199 w 274"/>
                  <a:gd name="T55" fmla="*/ 69 h 228"/>
                  <a:gd name="T56" fmla="*/ 208 w 274"/>
                  <a:gd name="T57" fmla="*/ 71 h 228"/>
                  <a:gd name="T58" fmla="*/ 218 w 274"/>
                  <a:gd name="T59" fmla="*/ 74 h 228"/>
                  <a:gd name="T60" fmla="*/ 227 w 274"/>
                  <a:gd name="T61" fmla="*/ 81 h 228"/>
                  <a:gd name="T62" fmla="*/ 237 w 274"/>
                  <a:gd name="T63" fmla="*/ 88 h 228"/>
                  <a:gd name="T64" fmla="*/ 242 w 274"/>
                  <a:gd name="T65" fmla="*/ 97 h 228"/>
                  <a:gd name="T66" fmla="*/ 244 w 274"/>
                  <a:gd name="T67" fmla="*/ 107 h 228"/>
                  <a:gd name="T68" fmla="*/ 246 w 274"/>
                  <a:gd name="T69" fmla="*/ 114 h 228"/>
                  <a:gd name="T70" fmla="*/ 246 w 274"/>
                  <a:gd name="T71" fmla="*/ 124 h 228"/>
                  <a:gd name="T72" fmla="*/ 246 w 274"/>
                  <a:gd name="T73" fmla="*/ 131 h 228"/>
                  <a:gd name="T74" fmla="*/ 244 w 274"/>
                  <a:gd name="T75" fmla="*/ 135 h 228"/>
                  <a:gd name="T76" fmla="*/ 242 w 274"/>
                  <a:gd name="T77" fmla="*/ 140 h 228"/>
                  <a:gd name="T78" fmla="*/ 242 w 274"/>
                  <a:gd name="T79" fmla="*/ 145 h 228"/>
                  <a:gd name="T80" fmla="*/ 242 w 274"/>
                  <a:gd name="T81" fmla="*/ 145 h 228"/>
                  <a:gd name="T82" fmla="*/ 242 w 274"/>
                  <a:gd name="T83" fmla="*/ 145 h 228"/>
                  <a:gd name="T84" fmla="*/ 246 w 274"/>
                  <a:gd name="T85" fmla="*/ 147 h 228"/>
                  <a:gd name="T86" fmla="*/ 251 w 274"/>
                  <a:gd name="T87" fmla="*/ 152 h 228"/>
                  <a:gd name="T88" fmla="*/ 256 w 274"/>
                  <a:gd name="T89" fmla="*/ 157 h 228"/>
                  <a:gd name="T90" fmla="*/ 263 w 274"/>
                  <a:gd name="T91" fmla="*/ 164 h 228"/>
                  <a:gd name="T92" fmla="*/ 268 w 274"/>
                  <a:gd name="T93" fmla="*/ 171 h 228"/>
                  <a:gd name="T94" fmla="*/ 275 w 274"/>
                  <a:gd name="T95" fmla="*/ 183 h 228"/>
                  <a:gd name="T96" fmla="*/ 280 w 274"/>
                  <a:gd name="T97" fmla="*/ 195 h 228"/>
                  <a:gd name="T98" fmla="*/ 282 w 274"/>
                  <a:gd name="T99" fmla="*/ 209 h 228"/>
                  <a:gd name="T100" fmla="*/ 284 w 274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8">
                    <a:moveTo>
                      <a:pt x="0" y="23"/>
                    </a:moveTo>
                    <a:lnTo>
                      <a:pt x="3" y="21"/>
                    </a:lnTo>
                    <a:lnTo>
                      <a:pt x="7" y="19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3" y="4"/>
                    </a:lnTo>
                    <a:lnTo>
                      <a:pt x="108" y="12"/>
                    </a:lnTo>
                    <a:lnTo>
                      <a:pt x="122" y="21"/>
                    </a:lnTo>
                    <a:lnTo>
                      <a:pt x="134" y="33"/>
                    </a:lnTo>
                    <a:lnTo>
                      <a:pt x="141" y="43"/>
                    </a:lnTo>
                    <a:lnTo>
                      <a:pt x="146" y="52"/>
                    </a:lnTo>
                    <a:lnTo>
                      <a:pt x="148" y="59"/>
                    </a:lnTo>
                    <a:lnTo>
                      <a:pt x="151" y="66"/>
                    </a:lnTo>
                    <a:lnTo>
                      <a:pt x="151" y="71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1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5" y="74"/>
                    </a:lnTo>
                    <a:lnTo>
                      <a:pt x="172" y="71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8" y="71"/>
                    </a:lnTo>
                    <a:lnTo>
                      <a:pt x="208" y="74"/>
                    </a:lnTo>
                    <a:lnTo>
                      <a:pt x="217" y="81"/>
                    </a:lnTo>
                    <a:lnTo>
                      <a:pt x="227" y="88"/>
                    </a:lnTo>
                    <a:lnTo>
                      <a:pt x="232" y="97"/>
                    </a:lnTo>
                    <a:lnTo>
                      <a:pt x="234" y="107"/>
                    </a:lnTo>
                    <a:lnTo>
                      <a:pt x="236" y="114"/>
                    </a:lnTo>
                    <a:lnTo>
                      <a:pt x="236" y="124"/>
                    </a:lnTo>
                    <a:lnTo>
                      <a:pt x="236" y="131"/>
                    </a:lnTo>
                    <a:lnTo>
                      <a:pt x="234" y="135"/>
                    </a:lnTo>
                    <a:lnTo>
                      <a:pt x="232" y="140"/>
                    </a:lnTo>
                    <a:lnTo>
                      <a:pt x="232" y="145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6" y="157"/>
                    </a:lnTo>
                    <a:lnTo>
                      <a:pt x="253" y="164"/>
                    </a:lnTo>
                    <a:lnTo>
                      <a:pt x="258" y="171"/>
                    </a:lnTo>
                    <a:lnTo>
                      <a:pt x="265" y="183"/>
                    </a:lnTo>
                    <a:lnTo>
                      <a:pt x="270" y="195"/>
                    </a:lnTo>
                    <a:lnTo>
                      <a:pt x="272" y="209"/>
                    </a:lnTo>
                    <a:lnTo>
                      <a:pt x="274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2" name="Freeform 396"/>
              <p:cNvSpPr>
                <a:spLocks/>
              </p:cNvSpPr>
              <p:nvPr/>
            </p:nvSpPr>
            <p:spPr bwMode="auto">
              <a:xfrm>
                <a:off x="4406" y="3428"/>
                <a:ext cx="356" cy="234"/>
              </a:xfrm>
              <a:custGeom>
                <a:avLst/>
                <a:gdLst>
                  <a:gd name="T0" fmla="*/ 2 w 357"/>
                  <a:gd name="T1" fmla="*/ 199 h 236"/>
                  <a:gd name="T2" fmla="*/ 9 w 357"/>
                  <a:gd name="T3" fmla="*/ 174 h 236"/>
                  <a:gd name="T4" fmla="*/ 21 w 357"/>
                  <a:gd name="T5" fmla="*/ 162 h 236"/>
                  <a:gd name="T6" fmla="*/ 33 w 357"/>
                  <a:gd name="T7" fmla="*/ 150 h 236"/>
                  <a:gd name="T8" fmla="*/ 43 w 357"/>
                  <a:gd name="T9" fmla="*/ 145 h 236"/>
                  <a:gd name="T10" fmla="*/ 43 w 357"/>
                  <a:gd name="T11" fmla="*/ 143 h 236"/>
                  <a:gd name="T12" fmla="*/ 40 w 357"/>
                  <a:gd name="T13" fmla="*/ 135 h 236"/>
                  <a:gd name="T14" fmla="*/ 38 w 357"/>
                  <a:gd name="T15" fmla="*/ 121 h 236"/>
                  <a:gd name="T16" fmla="*/ 40 w 357"/>
                  <a:gd name="T17" fmla="*/ 104 h 236"/>
                  <a:gd name="T18" fmla="*/ 47 w 357"/>
                  <a:gd name="T19" fmla="*/ 88 h 236"/>
                  <a:gd name="T20" fmla="*/ 66 w 357"/>
                  <a:gd name="T21" fmla="*/ 74 h 236"/>
                  <a:gd name="T22" fmla="*/ 85 w 357"/>
                  <a:gd name="T23" fmla="*/ 69 h 236"/>
                  <a:gd name="T24" fmla="*/ 102 w 357"/>
                  <a:gd name="T25" fmla="*/ 69 h 236"/>
                  <a:gd name="T26" fmla="*/ 114 w 357"/>
                  <a:gd name="T27" fmla="*/ 74 h 236"/>
                  <a:gd name="T28" fmla="*/ 124 w 357"/>
                  <a:gd name="T29" fmla="*/ 78 h 236"/>
                  <a:gd name="T30" fmla="*/ 124 w 357"/>
                  <a:gd name="T31" fmla="*/ 78 h 236"/>
                  <a:gd name="T32" fmla="*/ 124 w 357"/>
                  <a:gd name="T33" fmla="*/ 71 h 236"/>
                  <a:gd name="T34" fmla="*/ 126 w 357"/>
                  <a:gd name="T35" fmla="*/ 59 h 236"/>
                  <a:gd name="T36" fmla="*/ 133 w 357"/>
                  <a:gd name="T37" fmla="*/ 50 h 236"/>
                  <a:gd name="T38" fmla="*/ 152 w 357"/>
                  <a:gd name="T39" fmla="*/ 31 h 236"/>
                  <a:gd name="T40" fmla="*/ 178 w 357"/>
                  <a:gd name="T41" fmla="*/ 12 h 236"/>
                  <a:gd name="T42" fmla="*/ 202 w 357"/>
                  <a:gd name="T43" fmla="*/ 7 h 236"/>
                  <a:gd name="T44" fmla="*/ 228 w 357"/>
                  <a:gd name="T45" fmla="*/ 14 h 236"/>
                  <a:gd name="T46" fmla="*/ 250 w 357"/>
                  <a:gd name="T47" fmla="*/ 24 h 236"/>
                  <a:gd name="T48" fmla="*/ 261 w 357"/>
                  <a:gd name="T49" fmla="*/ 31 h 236"/>
                  <a:gd name="T50" fmla="*/ 264 w 357"/>
                  <a:gd name="T51" fmla="*/ 31 h 236"/>
                  <a:gd name="T52" fmla="*/ 264 w 357"/>
                  <a:gd name="T53" fmla="*/ 26 h 236"/>
                  <a:gd name="T54" fmla="*/ 269 w 357"/>
                  <a:gd name="T55" fmla="*/ 17 h 236"/>
                  <a:gd name="T56" fmla="*/ 278 w 357"/>
                  <a:gd name="T57" fmla="*/ 7 h 236"/>
                  <a:gd name="T58" fmla="*/ 295 w 357"/>
                  <a:gd name="T59" fmla="*/ 2 h 236"/>
                  <a:gd name="T60" fmla="*/ 316 w 357"/>
                  <a:gd name="T61" fmla="*/ 2 h 236"/>
                  <a:gd name="T62" fmla="*/ 333 w 357"/>
                  <a:gd name="T63" fmla="*/ 7 h 236"/>
                  <a:gd name="T64" fmla="*/ 343 w 357"/>
                  <a:gd name="T65" fmla="*/ 17 h 236"/>
                  <a:gd name="T66" fmla="*/ 347 w 357"/>
                  <a:gd name="T67" fmla="*/ 26 h 236"/>
                  <a:gd name="T68" fmla="*/ 347 w 357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7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4" y="205"/>
                    </a:lnTo>
                    <a:lnTo>
                      <a:pt x="9" y="191"/>
                    </a:lnTo>
                    <a:lnTo>
                      <a:pt x="16" y="181"/>
                    </a:lnTo>
                    <a:lnTo>
                      <a:pt x="21" y="172"/>
                    </a:lnTo>
                    <a:lnTo>
                      <a:pt x="28" y="165"/>
                    </a:lnTo>
                    <a:lnTo>
                      <a:pt x="33" y="160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8" y="124"/>
                    </a:lnTo>
                    <a:lnTo>
                      <a:pt x="40" y="114"/>
                    </a:lnTo>
                    <a:lnTo>
                      <a:pt x="43" y="107"/>
                    </a:lnTo>
                    <a:lnTo>
                      <a:pt x="47" y="98"/>
                    </a:lnTo>
                    <a:lnTo>
                      <a:pt x="57" y="91"/>
                    </a:lnTo>
                    <a:lnTo>
                      <a:pt x="66" y="84"/>
                    </a:lnTo>
                    <a:lnTo>
                      <a:pt x="76" y="79"/>
                    </a:lnTo>
                    <a:lnTo>
                      <a:pt x="85" y="79"/>
                    </a:lnTo>
                    <a:lnTo>
                      <a:pt x="93" y="79"/>
                    </a:lnTo>
                    <a:lnTo>
                      <a:pt x="102" y="79"/>
                    </a:lnTo>
                    <a:lnTo>
                      <a:pt x="109" y="81"/>
                    </a:lnTo>
                    <a:lnTo>
                      <a:pt x="114" y="84"/>
                    </a:lnTo>
                    <a:lnTo>
                      <a:pt x="119" y="86"/>
                    </a:lnTo>
                    <a:lnTo>
                      <a:pt x="124" y="88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4" y="81"/>
                    </a:lnTo>
                    <a:lnTo>
                      <a:pt x="124" y="76"/>
                    </a:lnTo>
                    <a:lnTo>
                      <a:pt x="126" y="69"/>
                    </a:lnTo>
                    <a:lnTo>
                      <a:pt x="128" y="60"/>
                    </a:lnTo>
                    <a:lnTo>
                      <a:pt x="133" y="50"/>
                    </a:lnTo>
                    <a:lnTo>
                      <a:pt x="140" y="41"/>
                    </a:lnTo>
                    <a:lnTo>
                      <a:pt x="152" y="31"/>
                    </a:lnTo>
                    <a:lnTo>
                      <a:pt x="167" y="22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2" y="7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1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2"/>
                    </a:lnTo>
                    <a:lnTo>
                      <a:pt x="279" y="17"/>
                    </a:lnTo>
                    <a:lnTo>
                      <a:pt x="283" y="12"/>
                    </a:lnTo>
                    <a:lnTo>
                      <a:pt x="288" y="7"/>
                    </a:lnTo>
                    <a:lnTo>
                      <a:pt x="295" y="5"/>
                    </a:lnTo>
                    <a:lnTo>
                      <a:pt x="305" y="2"/>
                    </a:lnTo>
                    <a:lnTo>
                      <a:pt x="317" y="0"/>
                    </a:lnTo>
                    <a:lnTo>
                      <a:pt x="326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3" y="17"/>
                    </a:lnTo>
                    <a:lnTo>
                      <a:pt x="355" y="22"/>
                    </a:lnTo>
                    <a:lnTo>
                      <a:pt x="357" y="26"/>
                    </a:lnTo>
                    <a:lnTo>
                      <a:pt x="357" y="29"/>
                    </a:lnTo>
                    <a:lnTo>
                      <a:pt x="357" y="31"/>
                    </a:lnTo>
                    <a:lnTo>
                      <a:pt x="357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3" name="Freeform 397"/>
              <p:cNvSpPr>
                <a:spLocks/>
              </p:cNvSpPr>
              <p:nvPr/>
            </p:nvSpPr>
            <p:spPr bwMode="auto">
              <a:xfrm>
                <a:off x="4406" y="3659"/>
                <a:ext cx="275" cy="228"/>
              </a:xfrm>
              <a:custGeom>
                <a:avLst/>
                <a:gdLst>
                  <a:gd name="T0" fmla="*/ 284 w 274"/>
                  <a:gd name="T1" fmla="*/ 195 h 229"/>
                  <a:gd name="T2" fmla="*/ 281 w 274"/>
                  <a:gd name="T3" fmla="*/ 198 h 229"/>
                  <a:gd name="T4" fmla="*/ 277 w 274"/>
                  <a:gd name="T5" fmla="*/ 200 h 229"/>
                  <a:gd name="T6" fmla="*/ 270 w 274"/>
                  <a:gd name="T7" fmla="*/ 205 h 229"/>
                  <a:gd name="T8" fmla="*/ 260 w 274"/>
                  <a:gd name="T9" fmla="*/ 210 h 229"/>
                  <a:gd name="T10" fmla="*/ 248 w 274"/>
                  <a:gd name="T11" fmla="*/ 214 h 229"/>
                  <a:gd name="T12" fmla="*/ 236 w 274"/>
                  <a:gd name="T13" fmla="*/ 219 h 229"/>
                  <a:gd name="T14" fmla="*/ 222 w 274"/>
                  <a:gd name="T15" fmla="*/ 219 h 229"/>
                  <a:gd name="T16" fmla="*/ 208 w 274"/>
                  <a:gd name="T17" fmla="*/ 219 h 229"/>
                  <a:gd name="T18" fmla="*/ 191 w 274"/>
                  <a:gd name="T19" fmla="*/ 214 h 229"/>
                  <a:gd name="T20" fmla="*/ 177 w 274"/>
                  <a:gd name="T21" fmla="*/ 207 h 229"/>
                  <a:gd name="T22" fmla="*/ 162 w 274"/>
                  <a:gd name="T23" fmla="*/ 198 h 229"/>
                  <a:gd name="T24" fmla="*/ 150 w 274"/>
                  <a:gd name="T25" fmla="*/ 186 h 229"/>
                  <a:gd name="T26" fmla="*/ 133 w 274"/>
                  <a:gd name="T27" fmla="*/ 176 h 229"/>
                  <a:gd name="T28" fmla="*/ 128 w 274"/>
                  <a:gd name="T29" fmla="*/ 169 h 229"/>
                  <a:gd name="T30" fmla="*/ 126 w 274"/>
                  <a:gd name="T31" fmla="*/ 160 h 229"/>
                  <a:gd name="T32" fmla="*/ 124 w 274"/>
                  <a:gd name="T33" fmla="*/ 152 h 229"/>
                  <a:gd name="T34" fmla="*/ 124 w 274"/>
                  <a:gd name="T35" fmla="*/ 148 h 229"/>
                  <a:gd name="T36" fmla="*/ 124 w 274"/>
                  <a:gd name="T37" fmla="*/ 143 h 229"/>
                  <a:gd name="T38" fmla="*/ 124 w 274"/>
                  <a:gd name="T39" fmla="*/ 141 h 229"/>
                  <a:gd name="T40" fmla="*/ 124 w 274"/>
                  <a:gd name="T41" fmla="*/ 138 h 229"/>
                  <a:gd name="T42" fmla="*/ 124 w 274"/>
                  <a:gd name="T43" fmla="*/ 138 h 229"/>
                  <a:gd name="T44" fmla="*/ 119 w 274"/>
                  <a:gd name="T45" fmla="*/ 141 h 229"/>
                  <a:gd name="T46" fmla="*/ 114 w 274"/>
                  <a:gd name="T47" fmla="*/ 143 h 229"/>
                  <a:gd name="T48" fmla="*/ 109 w 274"/>
                  <a:gd name="T49" fmla="*/ 145 h 229"/>
                  <a:gd name="T50" fmla="*/ 102 w 274"/>
                  <a:gd name="T51" fmla="*/ 148 h 229"/>
                  <a:gd name="T52" fmla="*/ 93 w 274"/>
                  <a:gd name="T53" fmla="*/ 150 h 229"/>
                  <a:gd name="T54" fmla="*/ 85 w 274"/>
                  <a:gd name="T55" fmla="*/ 150 h 229"/>
                  <a:gd name="T56" fmla="*/ 76 w 274"/>
                  <a:gd name="T57" fmla="*/ 148 h 229"/>
                  <a:gd name="T58" fmla="*/ 66 w 274"/>
                  <a:gd name="T59" fmla="*/ 145 h 229"/>
                  <a:gd name="T60" fmla="*/ 57 w 274"/>
                  <a:gd name="T61" fmla="*/ 138 h 229"/>
                  <a:gd name="T62" fmla="*/ 47 w 274"/>
                  <a:gd name="T63" fmla="*/ 131 h 229"/>
                  <a:gd name="T64" fmla="*/ 43 w 274"/>
                  <a:gd name="T65" fmla="*/ 121 h 229"/>
                  <a:gd name="T66" fmla="*/ 40 w 274"/>
                  <a:gd name="T67" fmla="*/ 114 h 229"/>
                  <a:gd name="T68" fmla="*/ 38 w 274"/>
                  <a:gd name="T69" fmla="*/ 114 h 229"/>
                  <a:gd name="T70" fmla="*/ 38 w 274"/>
                  <a:gd name="T71" fmla="*/ 105 h 229"/>
                  <a:gd name="T72" fmla="*/ 38 w 274"/>
                  <a:gd name="T73" fmla="*/ 98 h 229"/>
                  <a:gd name="T74" fmla="*/ 40 w 274"/>
                  <a:gd name="T75" fmla="*/ 93 h 229"/>
                  <a:gd name="T76" fmla="*/ 43 w 274"/>
                  <a:gd name="T77" fmla="*/ 89 h 229"/>
                  <a:gd name="T78" fmla="*/ 43 w 274"/>
                  <a:gd name="T79" fmla="*/ 84 h 229"/>
                  <a:gd name="T80" fmla="*/ 43 w 274"/>
                  <a:gd name="T81" fmla="*/ 84 h 229"/>
                  <a:gd name="T82" fmla="*/ 43 w 274"/>
                  <a:gd name="T83" fmla="*/ 84 h 229"/>
                  <a:gd name="T84" fmla="*/ 38 w 274"/>
                  <a:gd name="T85" fmla="*/ 81 h 229"/>
                  <a:gd name="T86" fmla="*/ 33 w 274"/>
                  <a:gd name="T87" fmla="*/ 77 h 229"/>
                  <a:gd name="T88" fmla="*/ 28 w 274"/>
                  <a:gd name="T89" fmla="*/ 72 h 229"/>
                  <a:gd name="T90" fmla="*/ 21 w 274"/>
                  <a:gd name="T91" fmla="*/ 65 h 229"/>
                  <a:gd name="T92" fmla="*/ 16 w 274"/>
                  <a:gd name="T93" fmla="*/ 58 h 229"/>
                  <a:gd name="T94" fmla="*/ 9 w 274"/>
                  <a:gd name="T95" fmla="*/ 46 h 229"/>
                  <a:gd name="T96" fmla="*/ 4 w 274"/>
                  <a:gd name="T97" fmla="*/ 34 h 229"/>
                  <a:gd name="T98" fmla="*/ 2 w 274"/>
                  <a:gd name="T99" fmla="*/ 19 h 229"/>
                  <a:gd name="T100" fmla="*/ 0 w 274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9">
                    <a:moveTo>
                      <a:pt x="274" y="205"/>
                    </a:moveTo>
                    <a:lnTo>
                      <a:pt x="271" y="208"/>
                    </a:lnTo>
                    <a:lnTo>
                      <a:pt x="267" y="210"/>
                    </a:lnTo>
                    <a:lnTo>
                      <a:pt x="260" y="215"/>
                    </a:lnTo>
                    <a:lnTo>
                      <a:pt x="250" y="220"/>
                    </a:lnTo>
                    <a:lnTo>
                      <a:pt x="238" y="224"/>
                    </a:lnTo>
                    <a:lnTo>
                      <a:pt x="226" y="229"/>
                    </a:lnTo>
                    <a:lnTo>
                      <a:pt x="212" y="229"/>
                    </a:lnTo>
                    <a:lnTo>
                      <a:pt x="198" y="229"/>
                    </a:lnTo>
                    <a:lnTo>
                      <a:pt x="181" y="224"/>
                    </a:lnTo>
                    <a:lnTo>
                      <a:pt x="167" y="217"/>
                    </a:lnTo>
                    <a:lnTo>
                      <a:pt x="152" y="208"/>
                    </a:lnTo>
                    <a:lnTo>
                      <a:pt x="140" y="196"/>
                    </a:lnTo>
                    <a:lnTo>
                      <a:pt x="133" y="186"/>
                    </a:lnTo>
                    <a:lnTo>
                      <a:pt x="128" y="179"/>
                    </a:lnTo>
                    <a:lnTo>
                      <a:pt x="126" y="170"/>
                    </a:lnTo>
                    <a:lnTo>
                      <a:pt x="124" y="162"/>
                    </a:lnTo>
                    <a:lnTo>
                      <a:pt x="124" y="158"/>
                    </a:lnTo>
                    <a:lnTo>
                      <a:pt x="124" y="153"/>
                    </a:lnTo>
                    <a:lnTo>
                      <a:pt x="124" y="151"/>
                    </a:lnTo>
                    <a:lnTo>
                      <a:pt x="124" y="148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09" y="155"/>
                    </a:lnTo>
                    <a:lnTo>
                      <a:pt x="102" y="158"/>
                    </a:lnTo>
                    <a:lnTo>
                      <a:pt x="93" y="160"/>
                    </a:lnTo>
                    <a:lnTo>
                      <a:pt x="85" y="160"/>
                    </a:lnTo>
                    <a:lnTo>
                      <a:pt x="76" y="158"/>
                    </a:lnTo>
                    <a:lnTo>
                      <a:pt x="66" y="155"/>
                    </a:lnTo>
                    <a:lnTo>
                      <a:pt x="57" y="148"/>
                    </a:lnTo>
                    <a:lnTo>
                      <a:pt x="47" y="141"/>
                    </a:lnTo>
                    <a:lnTo>
                      <a:pt x="43" y="131"/>
                    </a:lnTo>
                    <a:lnTo>
                      <a:pt x="40" y="122"/>
                    </a:lnTo>
                    <a:lnTo>
                      <a:pt x="38" y="115"/>
                    </a:lnTo>
                    <a:lnTo>
                      <a:pt x="38" y="105"/>
                    </a:lnTo>
                    <a:lnTo>
                      <a:pt x="38" y="98"/>
                    </a:lnTo>
                    <a:lnTo>
                      <a:pt x="40" y="93"/>
                    </a:lnTo>
                    <a:lnTo>
                      <a:pt x="43" y="89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7"/>
                    </a:lnTo>
                    <a:lnTo>
                      <a:pt x="28" y="72"/>
                    </a:lnTo>
                    <a:lnTo>
                      <a:pt x="21" y="65"/>
                    </a:lnTo>
                    <a:lnTo>
                      <a:pt x="16" y="58"/>
                    </a:lnTo>
                    <a:lnTo>
                      <a:pt x="9" y="46"/>
                    </a:lnTo>
                    <a:lnTo>
                      <a:pt x="4" y="34"/>
                    </a:lnTo>
                    <a:lnTo>
                      <a:pt x="2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4" name="Freeform 398"/>
              <p:cNvSpPr>
                <a:spLocks/>
              </p:cNvSpPr>
              <p:nvPr/>
            </p:nvSpPr>
            <p:spPr bwMode="auto">
              <a:xfrm>
                <a:off x="4685" y="3659"/>
                <a:ext cx="352" cy="238"/>
              </a:xfrm>
              <a:custGeom>
                <a:avLst/>
                <a:gdLst>
                  <a:gd name="T0" fmla="*/ 325 w 355"/>
                  <a:gd name="T1" fmla="*/ 19 h 239"/>
                  <a:gd name="T2" fmla="*/ 318 w 355"/>
                  <a:gd name="T3" fmla="*/ 48 h 239"/>
                  <a:gd name="T4" fmla="*/ 306 w 355"/>
                  <a:gd name="T5" fmla="*/ 67 h 239"/>
                  <a:gd name="T6" fmla="*/ 294 w 355"/>
                  <a:gd name="T7" fmla="*/ 79 h 239"/>
                  <a:gd name="T8" fmla="*/ 288 w 355"/>
                  <a:gd name="T9" fmla="*/ 84 h 239"/>
                  <a:gd name="T10" fmla="*/ 288 w 355"/>
                  <a:gd name="T11" fmla="*/ 86 h 239"/>
                  <a:gd name="T12" fmla="*/ 289 w 355"/>
                  <a:gd name="T13" fmla="*/ 93 h 239"/>
                  <a:gd name="T14" fmla="*/ 291 w 355"/>
                  <a:gd name="T15" fmla="*/ 108 h 239"/>
                  <a:gd name="T16" fmla="*/ 289 w 355"/>
                  <a:gd name="T17" fmla="*/ 119 h 239"/>
                  <a:gd name="T18" fmla="*/ 285 w 355"/>
                  <a:gd name="T19" fmla="*/ 131 h 239"/>
                  <a:gd name="T20" fmla="*/ 271 w 355"/>
                  <a:gd name="T21" fmla="*/ 145 h 239"/>
                  <a:gd name="T22" fmla="*/ 252 w 355"/>
                  <a:gd name="T23" fmla="*/ 150 h 239"/>
                  <a:gd name="T24" fmla="*/ 235 w 355"/>
                  <a:gd name="T25" fmla="*/ 150 h 239"/>
                  <a:gd name="T26" fmla="*/ 223 w 355"/>
                  <a:gd name="T27" fmla="*/ 145 h 239"/>
                  <a:gd name="T28" fmla="*/ 214 w 355"/>
                  <a:gd name="T29" fmla="*/ 141 h 239"/>
                  <a:gd name="T30" fmla="*/ 214 w 355"/>
                  <a:gd name="T31" fmla="*/ 141 h 239"/>
                  <a:gd name="T32" fmla="*/ 214 w 355"/>
                  <a:gd name="T33" fmla="*/ 148 h 239"/>
                  <a:gd name="T34" fmla="*/ 211 w 355"/>
                  <a:gd name="T35" fmla="*/ 160 h 239"/>
                  <a:gd name="T36" fmla="*/ 204 w 355"/>
                  <a:gd name="T37" fmla="*/ 179 h 239"/>
                  <a:gd name="T38" fmla="*/ 185 w 355"/>
                  <a:gd name="T39" fmla="*/ 198 h 239"/>
                  <a:gd name="T40" fmla="*/ 166 w 355"/>
                  <a:gd name="T41" fmla="*/ 217 h 239"/>
                  <a:gd name="T42" fmla="*/ 135 w 355"/>
                  <a:gd name="T43" fmla="*/ 222 h 239"/>
                  <a:gd name="T44" fmla="*/ 109 w 355"/>
                  <a:gd name="T45" fmla="*/ 214 h 239"/>
                  <a:gd name="T46" fmla="*/ 88 w 355"/>
                  <a:gd name="T47" fmla="*/ 205 h 239"/>
                  <a:gd name="T48" fmla="*/ 76 w 355"/>
                  <a:gd name="T49" fmla="*/ 198 h 239"/>
                  <a:gd name="T50" fmla="*/ 73 w 355"/>
                  <a:gd name="T51" fmla="*/ 198 h 239"/>
                  <a:gd name="T52" fmla="*/ 73 w 355"/>
                  <a:gd name="T53" fmla="*/ 203 h 239"/>
                  <a:gd name="T54" fmla="*/ 69 w 355"/>
                  <a:gd name="T55" fmla="*/ 212 h 239"/>
                  <a:gd name="T56" fmla="*/ 59 w 355"/>
                  <a:gd name="T57" fmla="*/ 222 h 239"/>
                  <a:gd name="T58" fmla="*/ 52 w 355"/>
                  <a:gd name="T59" fmla="*/ 226 h 239"/>
                  <a:gd name="T60" fmla="*/ 31 w 355"/>
                  <a:gd name="T61" fmla="*/ 226 h 239"/>
                  <a:gd name="T62" fmla="*/ 14 w 355"/>
                  <a:gd name="T63" fmla="*/ 222 h 239"/>
                  <a:gd name="T64" fmla="*/ 5 w 355"/>
                  <a:gd name="T65" fmla="*/ 212 h 239"/>
                  <a:gd name="T66" fmla="*/ 0 w 355"/>
                  <a:gd name="T67" fmla="*/ 203 h 239"/>
                  <a:gd name="T68" fmla="*/ 0 w 355"/>
                  <a:gd name="T69" fmla="*/ 198 h 2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9">
                    <a:moveTo>
                      <a:pt x="355" y="0"/>
                    </a:moveTo>
                    <a:lnTo>
                      <a:pt x="355" y="19"/>
                    </a:lnTo>
                    <a:lnTo>
                      <a:pt x="353" y="34"/>
                    </a:lnTo>
                    <a:lnTo>
                      <a:pt x="348" y="48"/>
                    </a:lnTo>
                    <a:lnTo>
                      <a:pt x="341" y="58"/>
                    </a:lnTo>
                    <a:lnTo>
                      <a:pt x="336" y="67"/>
                    </a:lnTo>
                    <a:lnTo>
                      <a:pt x="329" y="74"/>
                    </a:lnTo>
                    <a:lnTo>
                      <a:pt x="324" y="79"/>
                    </a:lnTo>
                    <a:lnTo>
                      <a:pt x="319" y="81"/>
                    </a:lnTo>
                    <a:lnTo>
                      <a:pt x="315" y="84"/>
                    </a:lnTo>
                    <a:lnTo>
                      <a:pt x="315" y="86"/>
                    </a:lnTo>
                    <a:lnTo>
                      <a:pt x="315" y="89"/>
                    </a:lnTo>
                    <a:lnTo>
                      <a:pt x="317" y="93"/>
                    </a:lnTo>
                    <a:lnTo>
                      <a:pt x="319" y="100"/>
                    </a:lnTo>
                    <a:lnTo>
                      <a:pt x="319" y="108"/>
                    </a:lnTo>
                    <a:lnTo>
                      <a:pt x="319" y="115"/>
                    </a:lnTo>
                    <a:lnTo>
                      <a:pt x="317" y="124"/>
                    </a:lnTo>
                    <a:lnTo>
                      <a:pt x="315" y="131"/>
                    </a:lnTo>
                    <a:lnTo>
                      <a:pt x="310" y="141"/>
                    </a:lnTo>
                    <a:lnTo>
                      <a:pt x="300" y="151"/>
                    </a:lnTo>
                    <a:lnTo>
                      <a:pt x="291" y="155"/>
                    </a:lnTo>
                    <a:lnTo>
                      <a:pt x="281" y="160"/>
                    </a:lnTo>
                    <a:lnTo>
                      <a:pt x="272" y="160"/>
                    </a:lnTo>
                    <a:lnTo>
                      <a:pt x="265" y="160"/>
                    </a:lnTo>
                    <a:lnTo>
                      <a:pt x="255" y="160"/>
                    </a:lnTo>
                    <a:lnTo>
                      <a:pt x="248" y="158"/>
                    </a:lnTo>
                    <a:lnTo>
                      <a:pt x="243" y="155"/>
                    </a:lnTo>
                    <a:lnTo>
                      <a:pt x="238" y="153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8"/>
                    </a:lnTo>
                    <a:lnTo>
                      <a:pt x="234" y="162"/>
                    </a:lnTo>
                    <a:lnTo>
                      <a:pt x="231" y="170"/>
                    </a:lnTo>
                    <a:lnTo>
                      <a:pt x="229" y="179"/>
                    </a:lnTo>
                    <a:lnTo>
                      <a:pt x="224" y="189"/>
                    </a:lnTo>
                    <a:lnTo>
                      <a:pt x="217" y="198"/>
                    </a:lnTo>
                    <a:lnTo>
                      <a:pt x="205" y="208"/>
                    </a:lnTo>
                    <a:lnTo>
                      <a:pt x="191" y="217"/>
                    </a:lnTo>
                    <a:lnTo>
                      <a:pt x="176" y="227"/>
                    </a:lnTo>
                    <a:lnTo>
                      <a:pt x="160" y="229"/>
                    </a:lnTo>
                    <a:lnTo>
                      <a:pt x="145" y="232"/>
                    </a:lnTo>
                    <a:lnTo>
                      <a:pt x="131" y="229"/>
                    </a:lnTo>
                    <a:lnTo>
                      <a:pt x="119" y="224"/>
                    </a:lnTo>
                    <a:lnTo>
                      <a:pt x="107" y="220"/>
                    </a:lnTo>
                    <a:lnTo>
                      <a:pt x="98" y="215"/>
                    </a:lnTo>
                    <a:lnTo>
                      <a:pt x="90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3" y="210"/>
                    </a:lnTo>
                    <a:lnTo>
                      <a:pt x="83" y="213"/>
                    </a:lnTo>
                    <a:lnTo>
                      <a:pt x="81" y="217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69" y="232"/>
                    </a:lnTo>
                    <a:lnTo>
                      <a:pt x="62" y="234"/>
                    </a:lnTo>
                    <a:lnTo>
                      <a:pt x="52" y="236"/>
                    </a:lnTo>
                    <a:lnTo>
                      <a:pt x="43" y="239"/>
                    </a:lnTo>
                    <a:lnTo>
                      <a:pt x="31" y="236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0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45" name="Group 399"/>
            <p:cNvGrpSpPr>
              <a:grpSpLocks/>
            </p:cNvGrpSpPr>
            <p:nvPr/>
          </p:nvGrpSpPr>
          <p:grpSpPr bwMode="auto">
            <a:xfrm>
              <a:off x="3366" y="3430"/>
              <a:ext cx="632" cy="470"/>
              <a:chOff x="3366" y="3430"/>
              <a:chExt cx="632" cy="470"/>
            </a:xfrm>
          </p:grpSpPr>
          <p:sp>
            <p:nvSpPr>
              <p:cNvPr id="1067" name="Freeform 400"/>
              <p:cNvSpPr>
                <a:spLocks/>
              </p:cNvSpPr>
              <p:nvPr/>
            </p:nvSpPr>
            <p:spPr bwMode="auto">
              <a:xfrm>
                <a:off x="3723" y="3441"/>
                <a:ext cx="275" cy="228"/>
              </a:xfrm>
              <a:custGeom>
                <a:avLst/>
                <a:gdLst>
                  <a:gd name="T0" fmla="*/ 0 w 276"/>
                  <a:gd name="T1" fmla="*/ 24 h 229"/>
                  <a:gd name="T2" fmla="*/ 4 w 276"/>
                  <a:gd name="T3" fmla="*/ 24 h 229"/>
                  <a:gd name="T4" fmla="*/ 7 w 276"/>
                  <a:gd name="T5" fmla="*/ 19 h 229"/>
                  <a:gd name="T6" fmla="*/ 16 w 276"/>
                  <a:gd name="T7" fmla="*/ 14 h 229"/>
                  <a:gd name="T8" fmla="*/ 26 w 276"/>
                  <a:gd name="T9" fmla="*/ 10 h 229"/>
                  <a:gd name="T10" fmla="*/ 35 w 276"/>
                  <a:gd name="T11" fmla="*/ 5 h 229"/>
                  <a:gd name="T12" fmla="*/ 50 w 276"/>
                  <a:gd name="T13" fmla="*/ 2 h 229"/>
                  <a:gd name="T14" fmla="*/ 64 w 276"/>
                  <a:gd name="T15" fmla="*/ 0 h 229"/>
                  <a:gd name="T16" fmla="*/ 78 w 276"/>
                  <a:gd name="T17" fmla="*/ 0 h 229"/>
                  <a:gd name="T18" fmla="*/ 95 w 276"/>
                  <a:gd name="T19" fmla="*/ 5 h 229"/>
                  <a:gd name="T20" fmla="*/ 109 w 276"/>
                  <a:gd name="T21" fmla="*/ 12 h 229"/>
                  <a:gd name="T22" fmla="*/ 124 w 276"/>
                  <a:gd name="T23" fmla="*/ 24 h 229"/>
                  <a:gd name="T24" fmla="*/ 133 w 276"/>
                  <a:gd name="T25" fmla="*/ 33 h 229"/>
                  <a:gd name="T26" fmla="*/ 138 w 276"/>
                  <a:gd name="T27" fmla="*/ 43 h 229"/>
                  <a:gd name="T28" fmla="*/ 138 w 276"/>
                  <a:gd name="T29" fmla="*/ 52 h 229"/>
                  <a:gd name="T30" fmla="*/ 140 w 276"/>
                  <a:gd name="T31" fmla="*/ 60 h 229"/>
                  <a:gd name="T32" fmla="*/ 142 w 276"/>
                  <a:gd name="T33" fmla="*/ 67 h 229"/>
                  <a:gd name="T34" fmla="*/ 142 w 276"/>
                  <a:gd name="T35" fmla="*/ 74 h 229"/>
                  <a:gd name="T36" fmla="*/ 142 w 276"/>
                  <a:gd name="T37" fmla="*/ 79 h 229"/>
                  <a:gd name="T38" fmla="*/ 142 w 276"/>
                  <a:gd name="T39" fmla="*/ 81 h 229"/>
                  <a:gd name="T40" fmla="*/ 142 w 276"/>
                  <a:gd name="T41" fmla="*/ 81 h 229"/>
                  <a:gd name="T42" fmla="*/ 142 w 276"/>
                  <a:gd name="T43" fmla="*/ 81 h 229"/>
                  <a:gd name="T44" fmla="*/ 145 w 276"/>
                  <a:gd name="T45" fmla="*/ 79 h 229"/>
                  <a:gd name="T46" fmla="*/ 149 w 276"/>
                  <a:gd name="T47" fmla="*/ 76 h 229"/>
                  <a:gd name="T48" fmla="*/ 157 w 276"/>
                  <a:gd name="T49" fmla="*/ 74 h 229"/>
                  <a:gd name="T50" fmla="*/ 164 w 276"/>
                  <a:gd name="T51" fmla="*/ 72 h 229"/>
                  <a:gd name="T52" fmla="*/ 171 w 276"/>
                  <a:gd name="T53" fmla="*/ 69 h 229"/>
                  <a:gd name="T54" fmla="*/ 180 w 276"/>
                  <a:gd name="T55" fmla="*/ 69 h 229"/>
                  <a:gd name="T56" fmla="*/ 190 w 276"/>
                  <a:gd name="T57" fmla="*/ 72 h 229"/>
                  <a:gd name="T58" fmla="*/ 199 w 276"/>
                  <a:gd name="T59" fmla="*/ 74 h 229"/>
                  <a:gd name="T60" fmla="*/ 209 w 276"/>
                  <a:gd name="T61" fmla="*/ 81 h 229"/>
                  <a:gd name="T62" fmla="*/ 219 w 276"/>
                  <a:gd name="T63" fmla="*/ 91 h 229"/>
                  <a:gd name="T64" fmla="*/ 223 w 276"/>
                  <a:gd name="T65" fmla="*/ 98 h 229"/>
                  <a:gd name="T66" fmla="*/ 226 w 276"/>
                  <a:gd name="T67" fmla="*/ 107 h 229"/>
                  <a:gd name="T68" fmla="*/ 228 w 276"/>
                  <a:gd name="T69" fmla="*/ 114 h 229"/>
                  <a:gd name="T70" fmla="*/ 228 w 276"/>
                  <a:gd name="T71" fmla="*/ 114 h 229"/>
                  <a:gd name="T72" fmla="*/ 226 w 276"/>
                  <a:gd name="T73" fmla="*/ 121 h 229"/>
                  <a:gd name="T74" fmla="*/ 226 w 276"/>
                  <a:gd name="T75" fmla="*/ 128 h 229"/>
                  <a:gd name="T76" fmla="*/ 223 w 276"/>
                  <a:gd name="T77" fmla="*/ 133 h 229"/>
                  <a:gd name="T78" fmla="*/ 223 w 276"/>
                  <a:gd name="T79" fmla="*/ 135 h 229"/>
                  <a:gd name="T80" fmla="*/ 221 w 276"/>
                  <a:gd name="T81" fmla="*/ 135 h 229"/>
                  <a:gd name="T82" fmla="*/ 223 w 276"/>
                  <a:gd name="T83" fmla="*/ 138 h 229"/>
                  <a:gd name="T84" fmla="*/ 226 w 276"/>
                  <a:gd name="T85" fmla="*/ 138 h 229"/>
                  <a:gd name="T86" fmla="*/ 230 w 276"/>
                  <a:gd name="T87" fmla="*/ 143 h 229"/>
                  <a:gd name="T88" fmla="*/ 238 w 276"/>
                  <a:gd name="T89" fmla="*/ 147 h 229"/>
                  <a:gd name="T90" fmla="*/ 242 w 276"/>
                  <a:gd name="T91" fmla="*/ 154 h 229"/>
                  <a:gd name="T92" fmla="*/ 249 w 276"/>
                  <a:gd name="T93" fmla="*/ 164 h 229"/>
                  <a:gd name="T94" fmla="*/ 257 w 276"/>
                  <a:gd name="T95" fmla="*/ 174 h 229"/>
                  <a:gd name="T96" fmla="*/ 261 w 276"/>
                  <a:gd name="T97" fmla="*/ 185 h 229"/>
                  <a:gd name="T98" fmla="*/ 264 w 276"/>
                  <a:gd name="T99" fmla="*/ 202 h 229"/>
                  <a:gd name="T100" fmla="*/ 266 w 276"/>
                  <a:gd name="T101" fmla="*/ 219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6" h="229">
                    <a:moveTo>
                      <a:pt x="0" y="24"/>
                    </a:moveTo>
                    <a:lnTo>
                      <a:pt x="4" y="24"/>
                    </a:lnTo>
                    <a:lnTo>
                      <a:pt x="7" y="19"/>
                    </a:lnTo>
                    <a:lnTo>
                      <a:pt x="16" y="14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5" y="5"/>
                    </a:lnTo>
                    <a:lnTo>
                      <a:pt x="109" y="12"/>
                    </a:lnTo>
                    <a:lnTo>
                      <a:pt x="124" y="24"/>
                    </a:lnTo>
                    <a:lnTo>
                      <a:pt x="133" y="33"/>
                    </a:lnTo>
                    <a:lnTo>
                      <a:pt x="143" y="43"/>
                    </a:lnTo>
                    <a:lnTo>
                      <a:pt x="147" y="52"/>
                    </a:lnTo>
                    <a:lnTo>
                      <a:pt x="150" y="60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2" y="79"/>
                    </a:lnTo>
                    <a:lnTo>
                      <a:pt x="152" y="81"/>
                    </a:lnTo>
                    <a:lnTo>
                      <a:pt x="155" y="79"/>
                    </a:lnTo>
                    <a:lnTo>
                      <a:pt x="159" y="76"/>
                    </a:lnTo>
                    <a:lnTo>
                      <a:pt x="167" y="74"/>
                    </a:lnTo>
                    <a:lnTo>
                      <a:pt x="174" y="72"/>
                    </a:lnTo>
                    <a:lnTo>
                      <a:pt x="181" y="69"/>
                    </a:lnTo>
                    <a:lnTo>
                      <a:pt x="190" y="69"/>
                    </a:lnTo>
                    <a:lnTo>
                      <a:pt x="200" y="72"/>
                    </a:lnTo>
                    <a:lnTo>
                      <a:pt x="209" y="74"/>
                    </a:lnTo>
                    <a:lnTo>
                      <a:pt x="219" y="81"/>
                    </a:lnTo>
                    <a:lnTo>
                      <a:pt x="229" y="91"/>
                    </a:lnTo>
                    <a:lnTo>
                      <a:pt x="233" y="98"/>
                    </a:lnTo>
                    <a:lnTo>
                      <a:pt x="236" y="107"/>
                    </a:lnTo>
                    <a:lnTo>
                      <a:pt x="238" y="117"/>
                    </a:lnTo>
                    <a:lnTo>
                      <a:pt x="238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3" y="143"/>
                    </a:lnTo>
                    <a:lnTo>
                      <a:pt x="233" y="145"/>
                    </a:lnTo>
                    <a:lnTo>
                      <a:pt x="231" y="145"/>
                    </a:lnTo>
                    <a:lnTo>
                      <a:pt x="233" y="148"/>
                    </a:lnTo>
                    <a:lnTo>
                      <a:pt x="236" y="148"/>
                    </a:lnTo>
                    <a:lnTo>
                      <a:pt x="240" y="153"/>
                    </a:lnTo>
                    <a:lnTo>
                      <a:pt x="248" y="157"/>
                    </a:lnTo>
                    <a:lnTo>
                      <a:pt x="252" y="164"/>
                    </a:lnTo>
                    <a:lnTo>
                      <a:pt x="259" y="174"/>
                    </a:lnTo>
                    <a:lnTo>
                      <a:pt x="267" y="184"/>
                    </a:lnTo>
                    <a:lnTo>
                      <a:pt x="271" y="195"/>
                    </a:lnTo>
                    <a:lnTo>
                      <a:pt x="274" y="212"/>
                    </a:lnTo>
                    <a:lnTo>
                      <a:pt x="276" y="229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8" name="Freeform 401"/>
              <p:cNvSpPr>
                <a:spLocks/>
              </p:cNvSpPr>
              <p:nvPr/>
            </p:nvSpPr>
            <p:spPr bwMode="auto">
              <a:xfrm>
                <a:off x="3367" y="3431"/>
                <a:ext cx="356" cy="234"/>
              </a:xfrm>
              <a:custGeom>
                <a:avLst/>
                <a:gdLst>
                  <a:gd name="T0" fmla="*/ 3 w 358"/>
                  <a:gd name="T1" fmla="*/ 200 h 236"/>
                  <a:gd name="T2" fmla="*/ 10 w 358"/>
                  <a:gd name="T3" fmla="*/ 175 h 236"/>
                  <a:gd name="T4" fmla="*/ 22 w 358"/>
                  <a:gd name="T5" fmla="*/ 164 h 236"/>
                  <a:gd name="T6" fmla="*/ 34 w 358"/>
                  <a:gd name="T7" fmla="*/ 153 h 236"/>
                  <a:gd name="T8" fmla="*/ 43 w 358"/>
                  <a:gd name="T9" fmla="*/ 145 h 236"/>
                  <a:gd name="T10" fmla="*/ 43 w 358"/>
                  <a:gd name="T11" fmla="*/ 145 h 236"/>
                  <a:gd name="T12" fmla="*/ 41 w 358"/>
                  <a:gd name="T13" fmla="*/ 136 h 236"/>
                  <a:gd name="T14" fmla="*/ 39 w 358"/>
                  <a:gd name="T15" fmla="*/ 124 h 236"/>
                  <a:gd name="T16" fmla="*/ 39 w 358"/>
                  <a:gd name="T17" fmla="*/ 107 h 236"/>
                  <a:gd name="T18" fmla="*/ 48 w 358"/>
                  <a:gd name="T19" fmla="*/ 88 h 236"/>
                  <a:gd name="T20" fmla="*/ 65 w 358"/>
                  <a:gd name="T21" fmla="*/ 74 h 236"/>
                  <a:gd name="T22" fmla="*/ 84 w 358"/>
                  <a:gd name="T23" fmla="*/ 69 h 236"/>
                  <a:gd name="T24" fmla="*/ 93 w 358"/>
                  <a:gd name="T25" fmla="*/ 72 h 236"/>
                  <a:gd name="T26" fmla="*/ 105 w 358"/>
                  <a:gd name="T27" fmla="*/ 76 h 236"/>
                  <a:gd name="T28" fmla="*/ 112 w 358"/>
                  <a:gd name="T29" fmla="*/ 81 h 236"/>
                  <a:gd name="T30" fmla="*/ 114 w 358"/>
                  <a:gd name="T31" fmla="*/ 79 h 236"/>
                  <a:gd name="T32" fmla="*/ 112 w 358"/>
                  <a:gd name="T33" fmla="*/ 72 h 236"/>
                  <a:gd name="T34" fmla="*/ 114 w 358"/>
                  <a:gd name="T35" fmla="*/ 60 h 236"/>
                  <a:gd name="T36" fmla="*/ 124 w 358"/>
                  <a:gd name="T37" fmla="*/ 53 h 236"/>
                  <a:gd name="T38" fmla="*/ 143 w 358"/>
                  <a:gd name="T39" fmla="*/ 31 h 236"/>
                  <a:gd name="T40" fmla="*/ 172 w 358"/>
                  <a:gd name="T41" fmla="*/ 15 h 236"/>
                  <a:gd name="T42" fmla="*/ 203 w 358"/>
                  <a:gd name="T43" fmla="*/ 10 h 236"/>
                  <a:gd name="T44" fmla="*/ 229 w 358"/>
                  <a:gd name="T45" fmla="*/ 15 h 236"/>
                  <a:gd name="T46" fmla="*/ 250 w 358"/>
                  <a:gd name="T47" fmla="*/ 24 h 236"/>
                  <a:gd name="T48" fmla="*/ 260 w 358"/>
                  <a:gd name="T49" fmla="*/ 31 h 236"/>
                  <a:gd name="T50" fmla="*/ 261 w 358"/>
                  <a:gd name="T51" fmla="*/ 31 h 236"/>
                  <a:gd name="T52" fmla="*/ 261 w 358"/>
                  <a:gd name="T53" fmla="*/ 27 h 236"/>
                  <a:gd name="T54" fmla="*/ 263 w 358"/>
                  <a:gd name="T55" fmla="*/ 17 h 236"/>
                  <a:gd name="T56" fmla="*/ 269 w 358"/>
                  <a:gd name="T57" fmla="*/ 8 h 236"/>
                  <a:gd name="T58" fmla="*/ 286 w 358"/>
                  <a:gd name="T59" fmla="*/ 3 h 236"/>
                  <a:gd name="T60" fmla="*/ 307 w 358"/>
                  <a:gd name="T61" fmla="*/ 3 h 236"/>
                  <a:gd name="T62" fmla="*/ 324 w 358"/>
                  <a:gd name="T63" fmla="*/ 8 h 236"/>
                  <a:gd name="T64" fmla="*/ 331 w 358"/>
                  <a:gd name="T65" fmla="*/ 17 h 236"/>
                  <a:gd name="T66" fmla="*/ 336 w 358"/>
                  <a:gd name="T67" fmla="*/ 27 h 236"/>
                  <a:gd name="T68" fmla="*/ 338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3" y="220"/>
                    </a:lnTo>
                    <a:lnTo>
                      <a:pt x="5" y="205"/>
                    </a:lnTo>
                    <a:lnTo>
                      <a:pt x="10" y="194"/>
                    </a:lnTo>
                    <a:lnTo>
                      <a:pt x="15" y="182"/>
                    </a:lnTo>
                    <a:lnTo>
                      <a:pt x="22" y="174"/>
                    </a:lnTo>
                    <a:lnTo>
                      <a:pt x="29" y="167"/>
                    </a:lnTo>
                    <a:lnTo>
                      <a:pt x="34" y="163"/>
                    </a:lnTo>
                    <a:lnTo>
                      <a:pt x="39" y="158"/>
                    </a:lnTo>
                    <a:lnTo>
                      <a:pt x="43" y="155"/>
                    </a:lnTo>
                    <a:lnTo>
                      <a:pt x="41" y="151"/>
                    </a:lnTo>
                    <a:lnTo>
                      <a:pt x="41" y="146"/>
                    </a:lnTo>
                    <a:lnTo>
                      <a:pt x="39" y="141"/>
                    </a:lnTo>
                    <a:lnTo>
                      <a:pt x="39" y="134"/>
                    </a:lnTo>
                    <a:lnTo>
                      <a:pt x="39" y="124"/>
                    </a:lnTo>
                    <a:lnTo>
                      <a:pt x="39" y="117"/>
                    </a:lnTo>
                    <a:lnTo>
                      <a:pt x="43" y="108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5" y="84"/>
                    </a:lnTo>
                    <a:lnTo>
                      <a:pt x="77" y="82"/>
                    </a:lnTo>
                    <a:lnTo>
                      <a:pt x="84" y="79"/>
                    </a:lnTo>
                    <a:lnTo>
                      <a:pt x="93" y="79"/>
                    </a:lnTo>
                    <a:lnTo>
                      <a:pt x="103" y="82"/>
                    </a:lnTo>
                    <a:lnTo>
                      <a:pt x="110" y="84"/>
                    </a:lnTo>
                    <a:lnTo>
                      <a:pt x="115" y="86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24" y="70"/>
                    </a:lnTo>
                    <a:lnTo>
                      <a:pt x="129" y="60"/>
                    </a:lnTo>
                    <a:lnTo>
                      <a:pt x="134" y="53"/>
                    </a:lnTo>
                    <a:lnTo>
                      <a:pt x="141" y="43"/>
                    </a:lnTo>
                    <a:lnTo>
                      <a:pt x="153" y="31"/>
                    </a:lnTo>
                    <a:lnTo>
                      <a:pt x="165" y="22"/>
                    </a:lnTo>
                    <a:lnTo>
                      <a:pt x="182" y="15"/>
                    </a:lnTo>
                    <a:lnTo>
                      <a:pt x="196" y="10"/>
                    </a:lnTo>
                    <a:lnTo>
                      <a:pt x="213" y="10"/>
                    </a:lnTo>
                    <a:lnTo>
                      <a:pt x="227" y="10"/>
                    </a:lnTo>
                    <a:lnTo>
                      <a:pt x="239" y="15"/>
                    </a:lnTo>
                    <a:lnTo>
                      <a:pt x="251" y="20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5" y="34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7" y="22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9" y="8"/>
                    </a:lnTo>
                    <a:lnTo>
                      <a:pt x="296" y="5"/>
                    </a:lnTo>
                    <a:lnTo>
                      <a:pt x="306" y="3"/>
                    </a:lnTo>
                    <a:lnTo>
                      <a:pt x="315" y="0"/>
                    </a:lnTo>
                    <a:lnTo>
                      <a:pt x="327" y="3"/>
                    </a:lnTo>
                    <a:lnTo>
                      <a:pt x="337" y="5"/>
                    </a:lnTo>
                    <a:lnTo>
                      <a:pt x="344" y="8"/>
                    </a:lnTo>
                    <a:lnTo>
                      <a:pt x="348" y="12"/>
                    </a:lnTo>
                    <a:lnTo>
                      <a:pt x="351" y="17"/>
                    </a:lnTo>
                    <a:lnTo>
                      <a:pt x="356" y="22"/>
                    </a:lnTo>
                    <a:lnTo>
                      <a:pt x="356" y="27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4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9" name="Freeform 402"/>
              <p:cNvSpPr>
                <a:spLocks/>
              </p:cNvSpPr>
              <p:nvPr/>
            </p:nvSpPr>
            <p:spPr bwMode="auto">
              <a:xfrm>
                <a:off x="3367" y="3666"/>
                <a:ext cx="272" cy="228"/>
              </a:xfrm>
              <a:custGeom>
                <a:avLst/>
                <a:gdLst>
                  <a:gd name="T0" fmla="*/ 272 w 272"/>
                  <a:gd name="T1" fmla="*/ 193 h 229"/>
                  <a:gd name="T2" fmla="*/ 272 w 272"/>
                  <a:gd name="T3" fmla="*/ 195 h 229"/>
                  <a:gd name="T4" fmla="*/ 267 w 272"/>
                  <a:gd name="T5" fmla="*/ 198 h 229"/>
                  <a:gd name="T6" fmla="*/ 260 w 272"/>
                  <a:gd name="T7" fmla="*/ 202 h 229"/>
                  <a:gd name="T8" fmla="*/ 251 w 272"/>
                  <a:gd name="T9" fmla="*/ 207 h 229"/>
                  <a:gd name="T10" fmla="*/ 239 w 272"/>
                  <a:gd name="T11" fmla="*/ 212 h 229"/>
                  <a:gd name="T12" fmla="*/ 227 w 272"/>
                  <a:gd name="T13" fmla="*/ 217 h 229"/>
                  <a:gd name="T14" fmla="*/ 213 w 272"/>
                  <a:gd name="T15" fmla="*/ 219 h 229"/>
                  <a:gd name="T16" fmla="*/ 196 w 272"/>
                  <a:gd name="T17" fmla="*/ 217 h 229"/>
                  <a:gd name="T18" fmla="*/ 182 w 272"/>
                  <a:gd name="T19" fmla="*/ 214 h 229"/>
                  <a:gd name="T20" fmla="*/ 165 w 272"/>
                  <a:gd name="T21" fmla="*/ 205 h 229"/>
                  <a:gd name="T22" fmla="*/ 153 w 272"/>
                  <a:gd name="T23" fmla="*/ 195 h 229"/>
                  <a:gd name="T24" fmla="*/ 141 w 272"/>
                  <a:gd name="T25" fmla="*/ 186 h 229"/>
                  <a:gd name="T26" fmla="*/ 134 w 272"/>
                  <a:gd name="T27" fmla="*/ 176 h 229"/>
                  <a:gd name="T28" fmla="*/ 129 w 272"/>
                  <a:gd name="T29" fmla="*/ 167 h 229"/>
                  <a:gd name="T30" fmla="*/ 124 w 272"/>
                  <a:gd name="T31" fmla="*/ 157 h 229"/>
                  <a:gd name="T32" fmla="*/ 124 w 272"/>
                  <a:gd name="T33" fmla="*/ 150 h 229"/>
                  <a:gd name="T34" fmla="*/ 122 w 272"/>
                  <a:gd name="T35" fmla="*/ 145 h 229"/>
                  <a:gd name="T36" fmla="*/ 122 w 272"/>
                  <a:gd name="T37" fmla="*/ 140 h 229"/>
                  <a:gd name="T38" fmla="*/ 124 w 272"/>
                  <a:gd name="T39" fmla="*/ 138 h 229"/>
                  <a:gd name="T40" fmla="*/ 124 w 272"/>
                  <a:gd name="T41" fmla="*/ 136 h 229"/>
                  <a:gd name="T42" fmla="*/ 122 w 272"/>
                  <a:gd name="T43" fmla="*/ 138 h 229"/>
                  <a:gd name="T44" fmla="*/ 120 w 272"/>
                  <a:gd name="T45" fmla="*/ 140 h 229"/>
                  <a:gd name="T46" fmla="*/ 115 w 272"/>
                  <a:gd name="T47" fmla="*/ 143 h 229"/>
                  <a:gd name="T48" fmla="*/ 110 w 272"/>
                  <a:gd name="T49" fmla="*/ 145 h 229"/>
                  <a:gd name="T50" fmla="*/ 103 w 272"/>
                  <a:gd name="T51" fmla="*/ 147 h 229"/>
                  <a:gd name="T52" fmla="*/ 93 w 272"/>
                  <a:gd name="T53" fmla="*/ 147 h 229"/>
                  <a:gd name="T54" fmla="*/ 84 w 272"/>
                  <a:gd name="T55" fmla="*/ 147 h 229"/>
                  <a:gd name="T56" fmla="*/ 77 w 272"/>
                  <a:gd name="T57" fmla="*/ 147 h 229"/>
                  <a:gd name="T58" fmla="*/ 65 w 272"/>
                  <a:gd name="T59" fmla="*/ 143 h 229"/>
                  <a:gd name="T60" fmla="*/ 55 w 272"/>
                  <a:gd name="T61" fmla="*/ 136 h 229"/>
                  <a:gd name="T62" fmla="*/ 48 w 272"/>
                  <a:gd name="T63" fmla="*/ 128 h 229"/>
                  <a:gd name="T64" fmla="*/ 43 w 272"/>
                  <a:gd name="T65" fmla="*/ 119 h 229"/>
                  <a:gd name="T66" fmla="*/ 39 w 272"/>
                  <a:gd name="T67" fmla="*/ 114 h 229"/>
                  <a:gd name="T68" fmla="*/ 39 w 272"/>
                  <a:gd name="T69" fmla="*/ 112 h 229"/>
                  <a:gd name="T70" fmla="*/ 39 w 272"/>
                  <a:gd name="T71" fmla="*/ 105 h 229"/>
                  <a:gd name="T72" fmla="*/ 39 w 272"/>
                  <a:gd name="T73" fmla="*/ 98 h 229"/>
                  <a:gd name="T74" fmla="*/ 41 w 272"/>
                  <a:gd name="T75" fmla="*/ 91 h 229"/>
                  <a:gd name="T76" fmla="*/ 41 w 272"/>
                  <a:gd name="T77" fmla="*/ 86 h 229"/>
                  <a:gd name="T78" fmla="*/ 43 w 272"/>
                  <a:gd name="T79" fmla="*/ 84 h 229"/>
                  <a:gd name="T80" fmla="*/ 43 w 272"/>
                  <a:gd name="T81" fmla="*/ 81 h 229"/>
                  <a:gd name="T82" fmla="*/ 43 w 272"/>
                  <a:gd name="T83" fmla="*/ 81 h 229"/>
                  <a:gd name="T84" fmla="*/ 39 w 272"/>
                  <a:gd name="T85" fmla="*/ 79 h 229"/>
                  <a:gd name="T86" fmla="*/ 34 w 272"/>
                  <a:gd name="T87" fmla="*/ 76 h 229"/>
                  <a:gd name="T88" fmla="*/ 29 w 272"/>
                  <a:gd name="T89" fmla="*/ 72 h 229"/>
                  <a:gd name="T90" fmla="*/ 22 w 272"/>
                  <a:gd name="T91" fmla="*/ 64 h 229"/>
                  <a:gd name="T92" fmla="*/ 15 w 272"/>
                  <a:gd name="T93" fmla="*/ 55 h 229"/>
                  <a:gd name="T94" fmla="*/ 10 w 272"/>
                  <a:gd name="T95" fmla="*/ 45 h 229"/>
                  <a:gd name="T96" fmla="*/ 5 w 272"/>
                  <a:gd name="T97" fmla="*/ 31 h 229"/>
                  <a:gd name="T98" fmla="*/ 3 w 272"/>
                  <a:gd name="T99" fmla="*/ 17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3"/>
                    </a:moveTo>
                    <a:lnTo>
                      <a:pt x="272" y="205"/>
                    </a:lnTo>
                    <a:lnTo>
                      <a:pt x="267" y="208"/>
                    </a:lnTo>
                    <a:lnTo>
                      <a:pt x="260" y="212"/>
                    </a:lnTo>
                    <a:lnTo>
                      <a:pt x="251" y="217"/>
                    </a:lnTo>
                    <a:lnTo>
                      <a:pt x="239" y="222"/>
                    </a:lnTo>
                    <a:lnTo>
                      <a:pt x="227" y="227"/>
                    </a:lnTo>
                    <a:lnTo>
                      <a:pt x="213" y="229"/>
                    </a:lnTo>
                    <a:lnTo>
                      <a:pt x="196" y="227"/>
                    </a:lnTo>
                    <a:lnTo>
                      <a:pt x="182" y="224"/>
                    </a:lnTo>
                    <a:lnTo>
                      <a:pt x="165" y="215"/>
                    </a:lnTo>
                    <a:lnTo>
                      <a:pt x="153" y="205"/>
                    </a:lnTo>
                    <a:lnTo>
                      <a:pt x="141" y="196"/>
                    </a:lnTo>
                    <a:lnTo>
                      <a:pt x="134" y="186"/>
                    </a:lnTo>
                    <a:lnTo>
                      <a:pt x="129" y="177"/>
                    </a:lnTo>
                    <a:lnTo>
                      <a:pt x="124" y="167"/>
                    </a:lnTo>
                    <a:lnTo>
                      <a:pt x="124" y="160"/>
                    </a:lnTo>
                    <a:lnTo>
                      <a:pt x="122" y="155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24" y="146"/>
                    </a:lnTo>
                    <a:lnTo>
                      <a:pt x="122" y="148"/>
                    </a:lnTo>
                    <a:lnTo>
                      <a:pt x="120" y="150"/>
                    </a:lnTo>
                    <a:lnTo>
                      <a:pt x="115" y="153"/>
                    </a:lnTo>
                    <a:lnTo>
                      <a:pt x="110" y="155"/>
                    </a:lnTo>
                    <a:lnTo>
                      <a:pt x="103" y="157"/>
                    </a:lnTo>
                    <a:lnTo>
                      <a:pt x="93" y="157"/>
                    </a:lnTo>
                    <a:lnTo>
                      <a:pt x="84" y="157"/>
                    </a:lnTo>
                    <a:lnTo>
                      <a:pt x="77" y="157"/>
                    </a:lnTo>
                    <a:lnTo>
                      <a:pt x="65" y="153"/>
                    </a:lnTo>
                    <a:lnTo>
                      <a:pt x="55" y="146"/>
                    </a:lnTo>
                    <a:lnTo>
                      <a:pt x="48" y="138"/>
                    </a:lnTo>
                    <a:lnTo>
                      <a:pt x="43" y="129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39" y="105"/>
                    </a:lnTo>
                    <a:lnTo>
                      <a:pt x="39" y="98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2" y="64"/>
                    </a:lnTo>
                    <a:lnTo>
                      <a:pt x="15" y="55"/>
                    </a:lnTo>
                    <a:lnTo>
                      <a:pt x="10" y="45"/>
                    </a:lnTo>
                    <a:lnTo>
                      <a:pt x="5" y="31"/>
                    </a:lnTo>
                    <a:lnTo>
                      <a:pt x="3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0" name="Freeform 403"/>
              <p:cNvSpPr>
                <a:spLocks/>
              </p:cNvSpPr>
              <p:nvPr/>
            </p:nvSpPr>
            <p:spPr bwMode="auto">
              <a:xfrm>
                <a:off x="3638" y="3666"/>
                <a:ext cx="360" cy="234"/>
              </a:xfrm>
              <a:custGeom>
                <a:avLst/>
                <a:gdLst>
                  <a:gd name="T0" fmla="*/ 3 w 360"/>
                  <a:gd name="T1" fmla="*/ 185 h 236"/>
                  <a:gd name="T2" fmla="*/ 3 w 360"/>
                  <a:gd name="T3" fmla="*/ 192 h 236"/>
                  <a:gd name="T4" fmla="*/ 7 w 360"/>
                  <a:gd name="T5" fmla="*/ 199 h 236"/>
                  <a:gd name="T6" fmla="*/ 17 w 360"/>
                  <a:gd name="T7" fmla="*/ 209 h 236"/>
                  <a:gd name="T8" fmla="*/ 34 w 360"/>
                  <a:gd name="T9" fmla="*/ 216 h 236"/>
                  <a:gd name="T10" fmla="*/ 55 w 360"/>
                  <a:gd name="T11" fmla="*/ 216 h 236"/>
                  <a:gd name="T12" fmla="*/ 72 w 360"/>
                  <a:gd name="T13" fmla="*/ 209 h 236"/>
                  <a:gd name="T14" fmla="*/ 79 w 360"/>
                  <a:gd name="T15" fmla="*/ 199 h 236"/>
                  <a:gd name="T16" fmla="*/ 84 w 360"/>
                  <a:gd name="T17" fmla="*/ 192 h 236"/>
                  <a:gd name="T18" fmla="*/ 86 w 360"/>
                  <a:gd name="T19" fmla="*/ 185 h 236"/>
                  <a:gd name="T20" fmla="*/ 88 w 360"/>
                  <a:gd name="T21" fmla="*/ 185 h 236"/>
                  <a:gd name="T22" fmla="*/ 100 w 360"/>
                  <a:gd name="T23" fmla="*/ 195 h 236"/>
                  <a:gd name="T24" fmla="*/ 119 w 360"/>
                  <a:gd name="T25" fmla="*/ 204 h 236"/>
                  <a:gd name="T26" fmla="*/ 148 w 360"/>
                  <a:gd name="T27" fmla="*/ 209 h 236"/>
                  <a:gd name="T28" fmla="*/ 179 w 360"/>
                  <a:gd name="T29" fmla="*/ 204 h 236"/>
                  <a:gd name="T30" fmla="*/ 208 w 360"/>
                  <a:gd name="T31" fmla="*/ 185 h 236"/>
                  <a:gd name="T32" fmla="*/ 227 w 360"/>
                  <a:gd name="T33" fmla="*/ 171 h 236"/>
                  <a:gd name="T34" fmla="*/ 234 w 360"/>
                  <a:gd name="T35" fmla="*/ 159 h 236"/>
                  <a:gd name="T36" fmla="*/ 236 w 360"/>
                  <a:gd name="T37" fmla="*/ 145 h 236"/>
                  <a:gd name="T38" fmla="*/ 236 w 360"/>
                  <a:gd name="T39" fmla="*/ 138 h 236"/>
                  <a:gd name="T40" fmla="*/ 236 w 360"/>
                  <a:gd name="T41" fmla="*/ 138 h 236"/>
                  <a:gd name="T42" fmla="*/ 243 w 360"/>
                  <a:gd name="T43" fmla="*/ 143 h 236"/>
                  <a:gd name="T44" fmla="*/ 258 w 360"/>
                  <a:gd name="T45" fmla="*/ 147 h 236"/>
                  <a:gd name="T46" fmla="*/ 274 w 360"/>
                  <a:gd name="T47" fmla="*/ 150 h 236"/>
                  <a:gd name="T48" fmla="*/ 293 w 360"/>
                  <a:gd name="T49" fmla="*/ 143 h 236"/>
                  <a:gd name="T50" fmla="*/ 313 w 360"/>
                  <a:gd name="T51" fmla="*/ 128 h 236"/>
                  <a:gd name="T52" fmla="*/ 320 w 360"/>
                  <a:gd name="T53" fmla="*/ 112 h 236"/>
                  <a:gd name="T54" fmla="*/ 322 w 360"/>
                  <a:gd name="T55" fmla="*/ 95 h 236"/>
                  <a:gd name="T56" fmla="*/ 320 w 360"/>
                  <a:gd name="T57" fmla="*/ 81 h 236"/>
                  <a:gd name="T58" fmla="*/ 317 w 360"/>
                  <a:gd name="T59" fmla="*/ 74 h 236"/>
                  <a:gd name="T60" fmla="*/ 317 w 360"/>
                  <a:gd name="T61" fmla="*/ 71 h 236"/>
                  <a:gd name="T62" fmla="*/ 324 w 360"/>
                  <a:gd name="T63" fmla="*/ 66 h 236"/>
                  <a:gd name="T64" fmla="*/ 336 w 360"/>
                  <a:gd name="T65" fmla="*/ 59 h 236"/>
                  <a:gd name="T66" fmla="*/ 351 w 360"/>
                  <a:gd name="T67" fmla="*/ 45 h 236"/>
                  <a:gd name="T68" fmla="*/ 358 w 360"/>
                  <a:gd name="T69" fmla="*/ 17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0" h="236">
                    <a:moveTo>
                      <a:pt x="0" y="203"/>
                    </a:moveTo>
                    <a:lnTo>
                      <a:pt x="3" y="205"/>
                    </a:lnTo>
                    <a:lnTo>
                      <a:pt x="3" y="208"/>
                    </a:lnTo>
                    <a:lnTo>
                      <a:pt x="3" y="212"/>
                    </a:lnTo>
                    <a:lnTo>
                      <a:pt x="5" y="215"/>
                    </a:lnTo>
                    <a:lnTo>
                      <a:pt x="7" y="219"/>
                    </a:lnTo>
                    <a:lnTo>
                      <a:pt x="12" y="224"/>
                    </a:lnTo>
                    <a:lnTo>
                      <a:pt x="17" y="229"/>
                    </a:lnTo>
                    <a:lnTo>
                      <a:pt x="24" y="234"/>
                    </a:lnTo>
                    <a:lnTo>
                      <a:pt x="34" y="236"/>
                    </a:lnTo>
                    <a:lnTo>
                      <a:pt x="43" y="236"/>
                    </a:lnTo>
                    <a:lnTo>
                      <a:pt x="55" y="236"/>
                    </a:lnTo>
                    <a:lnTo>
                      <a:pt x="65" y="234"/>
                    </a:lnTo>
                    <a:lnTo>
                      <a:pt x="72" y="229"/>
                    </a:lnTo>
                    <a:lnTo>
                      <a:pt x="76" y="224"/>
                    </a:lnTo>
                    <a:lnTo>
                      <a:pt x="79" y="219"/>
                    </a:lnTo>
                    <a:lnTo>
                      <a:pt x="84" y="215"/>
                    </a:lnTo>
                    <a:lnTo>
                      <a:pt x="84" y="212"/>
                    </a:lnTo>
                    <a:lnTo>
                      <a:pt x="86" y="208"/>
                    </a:lnTo>
                    <a:lnTo>
                      <a:pt x="86" y="205"/>
                    </a:lnTo>
                    <a:lnTo>
                      <a:pt x="88" y="205"/>
                    </a:lnTo>
                    <a:lnTo>
                      <a:pt x="91" y="210"/>
                    </a:lnTo>
                    <a:lnTo>
                      <a:pt x="100" y="215"/>
                    </a:lnTo>
                    <a:lnTo>
                      <a:pt x="110" y="219"/>
                    </a:lnTo>
                    <a:lnTo>
                      <a:pt x="119" y="224"/>
                    </a:lnTo>
                    <a:lnTo>
                      <a:pt x="134" y="227"/>
                    </a:lnTo>
                    <a:lnTo>
                      <a:pt x="148" y="229"/>
                    </a:lnTo>
                    <a:lnTo>
                      <a:pt x="162" y="229"/>
                    </a:lnTo>
                    <a:lnTo>
                      <a:pt x="179" y="224"/>
                    </a:lnTo>
                    <a:lnTo>
                      <a:pt x="193" y="217"/>
                    </a:lnTo>
                    <a:lnTo>
                      <a:pt x="208" y="205"/>
                    </a:lnTo>
                    <a:lnTo>
                      <a:pt x="217" y="196"/>
                    </a:lnTo>
                    <a:lnTo>
                      <a:pt x="227" y="186"/>
                    </a:lnTo>
                    <a:lnTo>
                      <a:pt x="231" y="177"/>
                    </a:lnTo>
                    <a:lnTo>
                      <a:pt x="234" y="169"/>
                    </a:lnTo>
                    <a:lnTo>
                      <a:pt x="236" y="162"/>
                    </a:lnTo>
                    <a:lnTo>
                      <a:pt x="236" y="155"/>
                    </a:lnTo>
                    <a:lnTo>
                      <a:pt x="236" y="150"/>
                    </a:lnTo>
                    <a:lnTo>
                      <a:pt x="236" y="148"/>
                    </a:lnTo>
                    <a:lnTo>
                      <a:pt x="239" y="150"/>
                    </a:lnTo>
                    <a:lnTo>
                      <a:pt x="243" y="153"/>
                    </a:lnTo>
                    <a:lnTo>
                      <a:pt x="251" y="155"/>
                    </a:lnTo>
                    <a:lnTo>
                      <a:pt x="258" y="157"/>
                    </a:lnTo>
                    <a:lnTo>
                      <a:pt x="265" y="160"/>
                    </a:lnTo>
                    <a:lnTo>
                      <a:pt x="274" y="160"/>
                    </a:lnTo>
                    <a:lnTo>
                      <a:pt x="284" y="157"/>
                    </a:lnTo>
                    <a:lnTo>
                      <a:pt x="293" y="153"/>
                    </a:lnTo>
                    <a:lnTo>
                      <a:pt x="303" y="148"/>
                    </a:lnTo>
                    <a:lnTo>
                      <a:pt x="313" y="138"/>
                    </a:lnTo>
                    <a:lnTo>
                      <a:pt x="317" y="131"/>
                    </a:lnTo>
                    <a:lnTo>
                      <a:pt x="320" y="122"/>
                    </a:lnTo>
                    <a:lnTo>
                      <a:pt x="322" y="112"/>
                    </a:lnTo>
                    <a:lnTo>
                      <a:pt x="322" y="105"/>
                    </a:lnTo>
                    <a:lnTo>
                      <a:pt x="320" y="98"/>
                    </a:lnTo>
                    <a:lnTo>
                      <a:pt x="320" y="91"/>
                    </a:lnTo>
                    <a:lnTo>
                      <a:pt x="317" y="86"/>
                    </a:lnTo>
                    <a:lnTo>
                      <a:pt x="317" y="84"/>
                    </a:lnTo>
                    <a:lnTo>
                      <a:pt x="315" y="84"/>
                    </a:lnTo>
                    <a:lnTo>
                      <a:pt x="317" y="81"/>
                    </a:lnTo>
                    <a:lnTo>
                      <a:pt x="320" y="79"/>
                    </a:lnTo>
                    <a:lnTo>
                      <a:pt x="324" y="76"/>
                    </a:lnTo>
                    <a:lnTo>
                      <a:pt x="332" y="72"/>
                    </a:lnTo>
                    <a:lnTo>
                      <a:pt x="336" y="64"/>
                    </a:lnTo>
                    <a:lnTo>
                      <a:pt x="343" y="55"/>
                    </a:lnTo>
                    <a:lnTo>
                      <a:pt x="351" y="45"/>
                    </a:lnTo>
                    <a:lnTo>
                      <a:pt x="355" y="33"/>
                    </a:lnTo>
                    <a:lnTo>
                      <a:pt x="358" y="17"/>
                    </a:lnTo>
                    <a:lnTo>
                      <a:pt x="36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46" name="Freeform 404"/>
            <p:cNvSpPr>
              <a:spLocks/>
            </p:cNvSpPr>
            <p:nvPr/>
          </p:nvSpPr>
          <p:spPr bwMode="auto">
            <a:xfrm>
              <a:off x="4347" y="4062"/>
              <a:ext cx="114" cy="115"/>
            </a:xfrm>
            <a:custGeom>
              <a:avLst/>
              <a:gdLst>
                <a:gd name="T0" fmla="*/ 102 w 115"/>
                <a:gd name="T1" fmla="*/ 112 h 115"/>
                <a:gd name="T2" fmla="*/ 105 w 115"/>
                <a:gd name="T3" fmla="*/ 0 h 115"/>
                <a:gd name="T4" fmla="*/ 0 w 115"/>
                <a:gd name="T5" fmla="*/ 0 h 115"/>
                <a:gd name="T6" fmla="*/ 0 w 115"/>
                <a:gd name="T7" fmla="*/ 115 h 115"/>
                <a:gd name="T8" fmla="*/ 105 w 115"/>
                <a:gd name="T9" fmla="*/ 115 h 115"/>
                <a:gd name="T10" fmla="*/ 105 w 115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5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5" y="11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" name="Freeform 405"/>
            <p:cNvSpPr>
              <a:spLocks/>
            </p:cNvSpPr>
            <p:nvPr/>
          </p:nvSpPr>
          <p:spPr bwMode="auto">
            <a:xfrm>
              <a:off x="4986" y="4062"/>
              <a:ext cx="110" cy="115"/>
            </a:xfrm>
            <a:custGeom>
              <a:avLst/>
              <a:gdLst>
                <a:gd name="T0" fmla="*/ 92 w 112"/>
                <a:gd name="T1" fmla="*/ 112 h 115"/>
                <a:gd name="T2" fmla="*/ 92 w 112"/>
                <a:gd name="T3" fmla="*/ 0 h 115"/>
                <a:gd name="T4" fmla="*/ 0 w 112"/>
                <a:gd name="T5" fmla="*/ 0 h 115"/>
                <a:gd name="T6" fmla="*/ 0 w 112"/>
                <a:gd name="T7" fmla="*/ 115 h 115"/>
                <a:gd name="T8" fmla="*/ 92 w 112"/>
                <a:gd name="T9" fmla="*/ 115 h 115"/>
                <a:gd name="T10" fmla="*/ 92 w 112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5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2" y="115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" name="Line 406"/>
            <p:cNvSpPr>
              <a:spLocks noChangeShapeType="1"/>
            </p:cNvSpPr>
            <p:nvPr/>
          </p:nvSpPr>
          <p:spPr bwMode="auto">
            <a:xfrm>
              <a:off x="4207" y="2557"/>
              <a:ext cx="0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9" name="Line 407"/>
            <p:cNvSpPr>
              <a:spLocks noChangeShapeType="1"/>
            </p:cNvSpPr>
            <p:nvPr/>
          </p:nvSpPr>
          <p:spPr bwMode="auto">
            <a:xfrm flipH="1" flipV="1">
              <a:off x="3719" y="2814"/>
              <a:ext cx="173" cy="9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0" name="Line 408"/>
            <p:cNvSpPr>
              <a:spLocks noChangeShapeType="1"/>
            </p:cNvSpPr>
            <p:nvPr/>
          </p:nvSpPr>
          <p:spPr bwMode="auto">
            <a:xfrm flipV="1">
              <a:off x="4519" y="2811"/>
              <a:ext cx="184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1" name="Line 409"/>
            <p:cNvSpPr>
              <a:spLocks noChangeShapeType="1"/>
            </p:cNvSpPr>
            <p:nvPr/>
          </p:nvSpPr>
          <p:spPr bwMode="auto">
            <a:xfrm flipH="1">
              <a:off x="3682" y="3049"/>
              <a:ext cx="253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2" name="Freeform 410"/>
            <p:cNvSpPr>
              <a:spLocks/>
            </p:cNvSpPr>
            <p:nvPr/>
          </p:nvSpPr>
          <p:spPr bwMode="auto">
            <a:xfrm>
              <a:off x="3745" y="3200"/>
              <a:ext cx="114" cy="112"/>
            </a:xfrm>
            <a:custGeom>
              <a:avLst/>
              <a:gdLst>
                <a:gd name="T0" fmla="*/ 123 w 113"/>
                <a:gd name="T1" fmla="*/ 86 h 115"/>
                <a:gd name="T2" fmla="*/ 123 w 113"/>
                <a:gd name="T3" fmla="*/ 0 h 115"/>
                <a:gd name="T4" fmla="*/ 0 w 113"/>
                <a:gd name="T5" fmla="*/ 0 h 115"/>
                <a:gd name="T6" fmla="*/ 0 w 113"/>
                <a:gd name="T7" fmla="*/ 88 h 115"/>
                <a:gd name="T8" fmla="*/ 123 w 113"/>
                <a:gd name="T9" fmla="*/ 88 h 115"/>
                <a:gd name="T10" fmla="*/ 123 w 113"/>
                <a:gd name="T11" fmla="*/ 88 h 115"/>
                <a:gd name="T12" fmla="*/ 123 w 113"/>
                <a:gd name="T13" fmla="*/ 86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2"/>
                  </a:lnTo>
                  <a:close/>
                </a:path>
              </a:pathLst>
            </a:cu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3" name="Freeform 411"/>
            <p:cNvSpPr>
              <a:spLocks/>
            </p:cNvSpPr>
            <p:nvPr/>
          </p:nvSpPr>
          <p:spPr bwMode="auto">
            <a:xfrm>
              <a:off x="3983" y="3263"/>
              <a:ext cx="114" cy="115"/>
            </a:xfrm>
            <a:custGeom>
              <a:avLst/>
              <a:gdLst>
                <a:gd name="T0" fmla="*/ 123 w 113"/>
                <a:gd name="T1" fmla="*/ 112 h 115"/>
                <a:gd name="T2" fmla="*/ 123 w 113"/>
                <a:gd name="T3" fmla="*/ 0 h 115"/>
                <a:gd name="T4" fmla="*/ 0 w 113"/>
                <a:gd name="T5" fmla="*/ 0 h 115"/>
                <a:gd name="T6" fmla="*/ 0 w 113"/>
                <a:gd name="T7" fmla="*/ 115 h 115"/>
                <a:gd name="T8" fmla="*/ 123 w 113"/>
                <a:gd name="T9" fmla="*/ 115 h 115"/>
                <a:gd name="T10" fmla="*/ 123 w 113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4" name="Line 412"/>
            <p:cNvSpPr>
              <a:spLocks noChangeShapeType="1"/>
            </p:cNvSpPr>
            <p:nvPr/>
          </p:nvSpPr>
          <p:spPr bwMode="auto">
            <a:xfrm>
              <a:off x="4468" y="3055"/>
              <a:ext cx="261" cy="3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5" name="Freeform 413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32 w 112"/>
                <a:gd name="T1" fmla="*/ 85 h 112"/>
                <a:gd name="T2" fmla="*/ 132 w 112"/>
                <a:gd name="T3" fmla="*/ 0 h 112"/>
                <a:gd name="T4" fmla="*/ 0 w 112"/>
                <a:gd name="T5" fmla="*/ 0 h 112"/>
                <a:gd name="T6" fmla="*/ 0 w 112"/>
                <a:gd name="T7" fmla="*/ 85 h 112"/>
                <a:gd name="T8" fmla="*/ 132 w 112"/>
                <a:gd name="T9" fmla="*/ 85 h 112"/>
                <a:gd name="T10" fmla="*/ 132 w 112"/>
                <a:gd name="T11" fmla="*/ 85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6" name="Freeform 414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32 w 112"/>
                <a:gd name="T1" fmla="*/ 85 h 112"/>
                <a:gd name="T2" fmla="*/ 132 w 112"/>
                <a:gd name="T3" fmla="*/ 0 h 112"/>
                <a:gd name="T4" fmla="*/ 0 w 112"/>
                <a:gd name="T5" fmla="*/ 0 h 112"/>
                <a:gd name="T6" fmla="*/ 0 w 112"/>
                <a:gd name="T7" fmla="*/ 85 h 112"/>
                <a:gd name="T8" fmla="*/ 132 w 112"/>
                <a:gd name="T9" fmla="*/ 85 h 112"/>
                <a:gd name="T10" fmla="*/ 132 w 112"/>
                <a:gd name="T11" fmla="*/ 85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7" name="Line 415"/>
            <p:cNvSpPr>
              <a:spLocks noChangeShapeType="1"/>
            </p:cNvSpPr>
            <p:nvPr/>
          </p:nvSpPr>
          <p:spPr bwMode="auto">
            <a:xfrm flipH="1" flipV="1">
              <a:off x="3275" y="3448"/>
              <a:ext cx="140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8" name="Line 416"/>
            <p:cNvSpPr>
              <a:spLocks noChangeShapeType="1"/>
            </p:cNvSpPr>
            <p:nvPr/>
          </p:nvSpPr>
          <p:spPr bwMode="auto">
            <a:xfrm flipV="1">
              <a:off x="4989" y="3448"/>
              <a:ext cx="147" cy="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9" name="Line 417"/>
            <p:cNvSpPr>
              <a:spLocks noChangeShapeType="1"/>
            </p:cNvSpPr>
            <p:nvPr/>
          </p:nvSpPr>
          <p:spPr bwMode="auto">
            <a:xfrm flipH="1">
              <a:off x="3348" y="3877"/>
              <a:ext cx="180" cy="18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0" name="Line 418"/>
            <p:cNvSpPr>
              <a:spLocks noChangeShapeType="1"/>
            </p:cNvSpPr>
            <p:nvPr/>
          </p:nvSpPr>
          <p:spPr bwMode="auto">
            <a:xfrm>
              <a:off x="3822" y="3883"/>
              <a:ext cx="184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1" name="Line 419"/>
            <p:cNvSpPr>
              <a:spLocks noChangeShapeType="1"/>
            </p:cNvSpPr>
            <p:nvPr/>
          </p:nvSpPr>
          <p:spPr bwMode="auto">
            <a:xfrm flipH="1">
              <a:off x="4406" y="3880"/>
              <a:ext cx="176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2" name="Line 420"/>
            <p:cNvSpPr>
              <a:spLocks noChangeShapeType="1"/>
            </p:cNvSpPr>
            <p:nvPr/>
          </p:nvSpPr>
          <p:spPr bwMode="auto">
            <a:xfrm>
              <a:off x="4883" y="3873"/>
              <a:ext cx="158" cy="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3" name="Line 421"/>
            <p:cNvSpPr>
              <a:spLocks noChangeShapeType="1"/>
            </p:cNvSpPr>
            <p:nvPr/>
          </p:nvSpPr>
          <p:spPr bwMode="auto">
            <a:xfrm>
              <a:off x="3994" y="3666"/>
              <a:ext cx="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4" name="Freeform 422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32 w 112"/>
                <a:gd name="T1" fmla="*/ 112 h 112"/>
                <a:gd name="T2" fmla="*/ 132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32 w 112"/>
                <a:gd name="T9" fmla="*/ 112 h 112"/>
                <a:gd name="T10" fmla="*/ 132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5" name="Freeform 423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32 w 112"/>
                <a:gd name="T1" fmla="*/ 112 h 112"/>
                <a:gd name="T2" fmla="*/ 132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32 w 112"/>
                <a:gd name="T9" fmla="*/ 112 h 112"/>
                <a:gd name="T10" fmla="*/ 132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6" name="Line 424"/>
            <p:cNvSpPr>
              <a:spLocks noChangeShapeType="1"/>
            </p:cNvSpPr>
            <p:nvPr/>
          </p:nvSpPr>
          <p:spPr bwMode="auto">
            <a:xfrm flipH="1" flipV="1">
              <a:off x="3983" y="3072"/>
              <a:ext cx="48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ENCS5321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Advanced Computer Networks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Link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an Aside: Promiscuous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Normal </a:t>
            </a:r>
            <a:r>
              <a:rPr lang="en-GB" dirty="0"/>
              <a:t>adapter: receives frames sent to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local MAC address</a:t>
            </a:r>
          </a:p>
          <a:p>
            <a:pPr lvl="1"/>
            <a:r>
              <a:rPr lang="en-GB" dirty="0" smtClean="0"/>
              <a:t>Broadcast </a:t>
            </a:r>
            <a:r>
              <a:rPr lang="en-GB" dirty="0"/>
              <a:t>address FF-FF-FF-FF-FF-FF</a:t>
            </a:r>
          </a:p>
          <a:p>
            <a:r>
              <a:rPr lang="en-GB" dirty="0" smtClean="0"/>
              <a:t>Promiscuous </a:t>
            </a:r>
            <a:r>
              <a:rPr lang="en-GB" dirty="0"/>
              <a:t>mode</a:t>
            </a:r>
          </a:p>
          <a:p>
            <a:pPr lvl="1"/>
            <a:r>
              <a:rPr lang="en-GB" dirty="0" smtClean="0"/>
              <a:t>Receive </a:t>
            </a:r>
            <a:r>
              <a:rPr lang="en-GB" dirty="0"/>
              <a:t>everything, independent of destination MAC</a:t>
            </a:r>
          </a:p>
          <a:p>
            <a:r>
              <a:rPr lang="en-GB" dirty="0" smtClean="0"/>
              <a:t>Useful </a:t>
            </a:r>
            <a:r>
              <a:rPr lang="en-GB" dirty="0"/>
              <a:t>for packet sniffing</a:t>
            </a:r>
          </a:p>
          <a:p>
            <a:pPr lvl="1"/>
            <a:r>
              <a:rPr lang="en-GB" dirty="0" smtClean="0"/>
              <a:t>Network </a:t>
            </a:r>
            <a:r>
              <a:rPr lang="en-GB" dirty="0"/>
              <a:t>monitoring</a:t>
            </a:r>
          </a:p>
          <a:p>
            <a:pPr lvl="1"/>
            <a:r>
              <a:rPr lang="en-GB" dirty="0" smtClean="0"/>
              <a:t>E.g</a:t>
            </a:r>
            <a:r>
              <a:rPr lang="en-GB" dirty="0"/>
              <a:t>., </a:t>
            </a:r>
            <a:r>
              <a:rPr lang="en-GB" dirty="0" err="1"/>
              <a:t>wireshark</a:t>
            </a:r>
            <a:r>
              <a:rPr lang="en-GB" dirty="0"/>
              <a:t>, </a:t>
            </a:r>
            <a:r>
              <a:rPr lang="en-GB" dirty="0" err="1"/>
              <a:t>tcpdump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68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Not Just Use IP Addresses?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Links </a:t>
            </a:r>
            <a:r>
              <a:rPr lang="en-GB" dirty="0"/>
              <a:t>can support any network protocol</a:t>
            </a:r>
          </a:p>
          <a:p>
            <a:pPr lvl="1"/>
            <a:r>
              <a:rPr lang="en-GB" dirty="0" smtClean="0"/>
              <a:t>Not </a:t>
            </a:r>
            <a:r>
              <a:rPr lang="en-GB" dirty="0"/>
              <a:t>just for IP (e.g., IPX, </a:t>
            </a:r>
            <a:r>
              <a:rPr lang="en-GB" dirty="0" err="1"/>
              <a:t>Appletalk</a:t>
            </a:r>
            <a:r>
              <a:rPr lang="en-GB" dirty="0"/>
              <a:t>, X.25, …)</a:t>
            </a:r>
          </a:p>
          <a:p>
            <a:pPr lvl="1"/>
            <a:r>
              <a:rPr lang="en-GB" dirty="0" smtClean="0"/>
              <a:t>Different </a:t>
            </a:r>
            <a:r>
              <a:rPr lang="en-GB" dirty="0"/>
              <a:t>addresses on different kinds of links</a:t>
            </a:r>
          </a:p>
          <a:p>
            <a:r>
              <a:rPr lang="en-GB" dirty="0" smtClean="0"/>
              <a:t>An </a:t>
            </a:r>
            <a:r>
              <a:rPr lang="en-GB" dirty="0"/>
              <a:t>adapter may move to a new location</a:t>
            </a:r>
          </a:p>
          <a:p>
            <a:pPr lvl="1"/>
            <a:r>
              <a:rPr lang="en-GB" dirty="0" smtClean="0"/>
              <a:t>So</a:t>
            </a:r>
            <a:r>
              <a:rPr lang="en-GB" dirty="0"/>
              <a:t>, cannot simply assign a static IP address</a:t>
            </a:r>
          </a:p>
          <a:p>
            <a:pPr lvl="1"/>
            <a:r>
              <a:rPr lang="en-GB" dirty="0" smtClean="0"/>
              <a:t>Instead</a:t>
            </a:r>
            <a:r>
              <a:rPr lang="en-GB" dirty="0"/>
              <a:t>, must reconfigure the adapter’s IP address</a:t>
            </a:r>
          </a:p>
          <a:p>
            <a:r>
              <a:rPr lang="en-GB" dirty="0" smtClean="0"/>
              <a:t>Must </a:t>
            </a:r>
            <a:r>
              <a:rPr lang="en-GB" dirty="0"/>
              <a:t>identify the adapter during bootstrap</a:t>
            </a:r>
          </a:p>
          <a:p>
            <a:pPr lvl="1"/>
            <a:r>
              <a:rPr lang="en-GB" dirty="0" smtClean="0"/>
              <a:t>Need </a:t>
            </a:r>
            <a:r>
              <a:rPr lang="en-GB" dirty="0"/>
              <a:t>to talk to the adapter to assign it an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16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Am I: Acquiring an IP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sz="2800" dirty="0" smtClean="0"/>
              <a:t>Dynamic </a:t>
            </a:r>
            <a:r>
              <a:rPr lang="en-GB" sz="2800" dirty="0"/>
              <a:t>Host Configuration Protocol (DHCP)</a:t>
            </a:r>
          </a:p>
          <a:p>
            <a:pPr lvl="1"/>
            <a:r>
              <a:rPr lang="en-GB" sz="2400" dirty="0" smtClean="0"/>
              <a:t>Broadcast </a:t>
            </a:r>
            <a:r>
              <a:rPr lang="en-GB" sz="2400" dirty="0"/>
              <a:t>“I need an IP address, please!”</a:t>
            </a:r>
          </a:p>
          <a:p>
            <a:pPr lvl="1"/>
            <a:r>
              <a:rPr lang="en-GB" sz="2400" dirty="0" smtClean="0"/>
              <a:t>Response </a:t>
            </a:r>
            <a:r>
              <a:rPr lang="en-GB" sz="2400" dirty="0"/>
              <a:t>“You can have IP address 1.2.3.4.”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00384"/>
            <a:ext cx="8958263" cy="266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9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/>
              <a:t>Who Are You: Discovering the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Address </a:t>
            </a:r>
            <a:r>
              <a:rPr lang="en-GB" dirty="0"/>
              <a:t>Resolution Protocol (ARP)</a:t>
            </a:r>
          </a:p>
          <a:p>
            <a:pPr lvl="1"/>
            <a:r>
              <a:rPr lang="en-GB" dirty="0" smtClean="0"/>
              <a:t>Broadcast </a:t>
            </a:r>
            <a:r>
              <a:rPr lang="en-GB" dirty="0"/>
              <a:t>“who has IP address 1.2.3.6?”</a:t>
            </a:r>
          </a:p>
          <a:p>
            <a:pPr lvl="1"/>
            <a:r>
              <a:rPr lang="en-GB" dirty="0" smtClean="0"/>
              <a:t>Response </a:t>
            </a:r>
            <a:r>
              <a:rPr lang="en-GB" dirty="0"/>
              <a:t>“0C-C4-11-6F-E3-98 has 1.2.3.6!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6" y="1332271"/>
            <a:ext cx="7481888" cy="28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95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the </a:t>
            </a:r>
            <a:r>
              <a:rPr lang="en-GB" dirty="0" smtClean="0"/>
              <a:t>Medium: Collisions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Single </a:t>
            </a:r>
            <a:r>
              <a:rPr lang="en-GB" dirty="0"/>
              <a:t>shared broadcast channel</a:t>
            </a:r>
          </a:p>
          <a:p>
            <a:pPr lvl="1"/>
            <a:r>
              <a:rPr lang="en-GB" dirty="0" smtClean="0"/>
              <a:t>Avoid </a:t>
            </a:r>
            <a:r>
              <a:rPr lang="en-GB" dirty="0"/>
              <a:t>having multiple nodes speaking at once</a:t>
            </a:r>
          </a:p>
          <a:p>
            <a:pPr lvl="1"/>
            <a:r>
              <a:rPr lang="en-GB" dirty="0" smtClean="0"/>
              <a:t>Otherwise</a:t>
            </a:r>
            <a:r>
              <a:rPr lang="en-GB" dirty="0"/>
              <a:t>, collisions lead to garbled data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0" y="1219200"/>
            <a:ext cx="8283719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39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Multi-Access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Divide the channel into pieces</a:t>
            </a:r>
          </a:p>
          <a:p>
            <a:pPr lvl="1"/>
            <a:r>
              <a:rPr lang="en-GB" dirty="0" smtClean="0"/>
              <a:t>in </a:t>
            </a:r>
            <a:r>
              <a:rPr lang="en-GB" dirty="0"/>
              <a:t>frequency vs. in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30905"/>
            <a:ext cx="6477000" cy="357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5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Multi-Access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724400" cy="4800600"/>
          </a:xfrm>
        </p:spPr>
        <p:txBody>
          <a:bodyPr/>
          <a:lstStyle/>
          <a:p>
            <a:r>
              <a:rPr lang="en-GB" sz="2800" dirty="0"/>
              <a:t>Take turns </a:t>
            </a:r>
            <a:endParaRPr lang="en-GB" sz="2800" dirty="0" smtClean="0"/>
          </a:p>
          <a:p>
            <a:pPr lvl="1"/>
            <a:r>
              <a:rPr lang="en-GB" sz="2400" dirty="0" smtClean="0"/>
              <a:t>Do </a:t>
            </a:r>
            <a:r>
              <a:rPr lang="en-GB" sz="2400" dirty="0"/>
              <a:t>not transmit w/o token</a:t>
            </a:r>
          </a:p>
          <a:p>
            <a:pPr lvl="1"/>
            <a:r>
              <a:rPr lang="en-GB" sz="2400" dirty="0" smtClean="0"/>
              <a:t>With </a:t>
            </a:r>
            <a:r>
              <a:rPr lang="en-GB" sz="2400" dirty="0"/>
              <a:t>token, transmit for </a:t>
            </a:r>
            <a:r>
              <a:rPr lang="en-GB" sz="2400" dirty="0" smtClean="0"/>
              <a:t>up to </a:t>
            </a:r>
            <a:r>
              <a:rPr lang="en-GB" sz="2400" dirty="0"/>
              <a:t>some max time/length</a:t>
            </a:r>
          </a:p>
          <a:p>
            <a:pPr lvl="1"/>
            <a:r>
              <a:rPr lang="en-GB" sz="2400" dirty="0" smtClean="0"/>
              <a:t>Pass </a:t>
            </a:r>
            <a:r>
              <a:rPr lang="en-GB" sz="2400" dirty="0"/>
              <a:t>token to </a:t>
            </a:r>
            <a:r>
              <a:rPr lang="en-GB" sz="2400" dirty="0" smtClean="0"/>
              <a:t>right</a:t>
            </a:r>
          </a:p>
          <a:p>
            <a:r>
              <a:rPr lang="en-GB" sz="2800" dirty="0" smtClean="0"/>
              <a:t>Punt</a:t>
            </a:r>
            <a:endParaRPr lang="en-GB" sz="2800" dirty="0"/>
          </a:p>
          <a:p>
            <a:pPr lvl="1"/>
            <a:r>
              <a:rPr lang="en-GB" sz="2400" dirty="0" smtClean="0"/>
              <a:t>Let </a:t>
            </a:r>
            <a:r>
              <a:rPr lang="en-GB" sz="2400" dirty="0"/>
              <a:t>collisions happen</a:t>
            </a:r>
          </a:p>
          <a:p>
            <a:pPr lvl="1"/>
            <a:r>
              <a:rPr lang="en-GB" sz="2400" dirty="0" smtClean="0"/>
              <a:t>… </a:t>
            </a:r>
            <a:r>
              <a:rPr lang="en-GB" sz="2400" dirty="0"/>
              <a:t>and detect and recover from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0" y="1447800"/>
            <a:ext cx="32956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05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Like Human Conversation…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Carrier </a:t>
            </a:r>
            <a:r>
              <a:rPr lang="en-GB" dirty="0"/>
              <a:t>sense</a:t>
            </a:r>
          </a:p>
          <a:p>
            <a:pPr lvl="1"/>
            <a:r>
              <a:rPr lang="en-GB" dirty="0" smtClean="0"/>
              <a:t>Listen </a:t>
            </a:r>
            <a:r>
              <a:rPr lang="en-GB" dirty="0"/>
              <a:t>before speaking</a:t>
            </a:r>
          </a:p>
          <a:p>
            <a:pPr lvl="1"/>
            <a:r>
              <a:rPr lang="en-GB" dirty="0" smtClean="0"/>
              <a:t>…</a:t>
            </a:r>
            <a:r>
              <a:rPr lang="en-GB" dirty="0"/>
              <a:t>and don’t interrupt!</a:t>
            </a:r>
          </a:p>
          <a:p>
            <a:r>
              <a:rPr lang="en-GB" dirty="0" smtClean="0"/>
              <a:t>Collision </a:t>
            </a:r>
            <a:r>
              <a:rPr lang="en-GB" dirty="0"/>
              <a:t>detection</a:t>
            </a:r>
          </a:p>
          <a:p>
            <a:pPr lvl="1"/>
            <a:r>
              <a:rPr lang="en-GB" dirty="0" smtClean="0"/>
              <a:t>Detect </a:t>
            </a:r>
            <a:r>
              <a:rPr lang="en-GB" dirty="0"/>
              <a:t>simultaneous talking</a:t>
            </a:r>
          </a:p>
          <a:p>
            <a:pPr lvl="1"/>
            <a:r>
              <a:rPr lang="en-GB" dirty="0" smtClean="0"/>
              <a:t>… </a:t>
            </a:r>
            <a:r>
              <a:rPr lang="en-GB" dirty="0"/>
              <a:t>and shut up!</a:t>
            </a:r>
          </a:p>
          <a:p>
            <a:r>
              <a:rPr lang="en-GB" dirty="0" smtClean="0"/>
              <a:t>Random </a:t>
            </a:r>
            <a:r>
              <a:rPr lang="en-GB" dirty="0"/>
              <a:t>access</a:t>
            </a:r>
          </a:p>
          <a:p>
            <a:pPr lvl="1"/>
            <a:r>
              <a:rPr lang="en-GB" dirty="0" smtClean="0"/>
              <a:t>Wait </a:t>
            </a:r>
            <a:r>
              <a:rPr lang="en-GB" dirty="0"/>
              <a:t>for a random period of time</a:t>
            </a:r>
          </a:p>
          <a:p>
            <a:pPr lvl="1"/>
            <a:r>
              <a:rPr lang="en-GB" dirty="0" smtClean="0"/>
              <a:t>… </a:t>
            </a:r>
            <a:r>
              <a:rPr lang="en-GB" dirty="0"/>
              <a:t>before trying to talk again!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001" y="1295400"/>
            <a:ext cx="23336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59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Carrier Sense Multiple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Listen </a:t>
            </a:r>
            <a:r>
              <a:rPr lang="en-GB" dirty="0"/>
              <a:t>for other senders</a:t>
            </a:r>
          </a:p>
          <a:p>
            <a:pPr lvl="1"/>
            <a:r>
              <a:rPr lang="en-GB" dirty="0" smtClean="0"/>
              <a:t>Then </a:t>
            </a:r>
            <a:r>
              <a:rPr lang="en-GB" dirty="0"/>
              <a:t>transmit your data</a:t>
            </a:r>
          </a:p>
          <a:p>
            <a:r>
              <a:rPr lang="en-GB" dirty="0" smtClean="0"/>
              <a:t>Collisions </a:t>
            </a:r>
            <a:r>
              <a:rPr lang="en-GB" dirty="0"/>
              <a:t>can still occur</a:t>
            </a:r>
          </a:p>
          <a:p>
            <a:pPr lvl="1"/>
            <a:r>
              <a:rPr lang="en-GB" dirty="0" smtClean="0"/>
              <a:t>Propagation </a:t>
            </a:r>
            <a:r>
              <a:rPr lang="en-GB" dirty="0"/>
              <a:t>delay</a:t>
            </a:r>
          </a:p>
          <a:p>
            <a:pPr lvl="1"/>
            <a:r>
              <a:rPr lang="en-GB" dirty="0" smtClean="0"/>
              <a:t>Wasted </a:t>
            </a:r>
            <a:r>
              <a:rPr lang="en-GB" dirty="0"/>
              <a:t>transmission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228" y="1447800"/>
            <a:ext cx="378314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79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CSMA/CD Collision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572000" cy="4800600"/>
          </a:xfrm>
        </p:spPr>
        <p:txBody>
          <a:bodyPr/>
          <a:lstStyle/>
          <a:p>
            <a:r>
              <a:rPr lang="en-GB" dirty="0" smtClean="0"/>
              <a:t>Detect </a:t>
            </a:r>
            <a:r>
              <a:rPr lang="en-GB" dirty="0"/>
              <a:t>collision</a:t>
            </a:r>
          </a:p>
          <a:p>
            <a:pPr lvl="1"/>
            <a:r>
              <a:rPr lang="en-GB" dirty="0" smtClean="0"/>
              <a:t>Abort </a:t>
            </a:r>
            <a:r>
              <a:rPr lang="en-GB" dirty="0"/>
              <a:t>transmission</a:t>
            </a:r>
          </a:p>
          <a:p>
            <a:pPr lvl="1"/>
            <a:r>
              <a:rPr lang="en-GB" dirty="0" smtClean="0"/>
              <a:t>Jam </a:t>
            </a:r>
            <a:r>
              <a:rPr lang="en-GB" dirty="0"/>
              <a:t>the link</a:t>
            </a:r>
          </a:p>
          <a:p>
            <a:r>
              <a:rPr lang="en-GB" dirty="0" smtClean="0"/>
              <a:t>Wait </a:t>
            </a:r>
            <a:r>
              <a:rPr lang="en-GB" dirty="0"/>
              <a:t>random time</a:t>
            </a:r>
          </a:p>
          <a:p>
            <a:pPr lvl="1"/>
            <a:r>
              <a:rPr lang="en-GB" dirty="0" smtClean="0"/>
              <a:t>Transmit </a:t>
            </a:r>
            <a:r>
              <a:rPr lang="en-GB" dirty="0"/>
              <a:t>again</a:t>
            </a:r>
          </a:p>
          <a:p>
            <a:r>
              <a:rPr lang="en-GB" dirty="0" smtClean="0"/>
              <a:t>Hard </a:t>
            </a:r>
            <a:r>
              <a:rPr lang="en-GB" dirty="0"/>
              <a:t>in wireless</a:t>
            </a:r>
          </a:p>
          <a:p>
            <a:pPr lvl="1"/>
            <a:r>
              <a:rPr lang="en-GB" dirty="0" smtClean="0"/>
              <a:t>Must </a:t>
            </a:r>
            <a:r>
              <a:rPr lang="en-GB" dirty="0"/>
              <a:t>receive </a:t>
            </a:r>
            <a:r>
              <a:rPr lang="en-GB" dirty="0" smtClean="0"/>
              <a:t>data while </a:t>
            </a:r>
            <a:r>
              <a:rPr lang="en-GB" dirty="0"/>
              <a:t>transmitting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71600"/>
            <a:ext cx="4546409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371600"/>
            <a:ext cx="32766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2400" dirty="0"/>
              <a:t>"So productive"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1030" name="Picture 6" descr="http://phdcomics.com/comics/archive/phd030718s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0"/>
          <a:stretch/>
        </p:blipFill>
        <p:spPr bwMode="auto">
          <a:xfrm>
            <a:off x="190500" y="1981200"/>
            <a:ext cx="8686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69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the Three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Channel </a:t>
            </a:r>
            <a:r>
              <a:rPr lang="en-GB" sz="2800" dirty="0"/>
              <a:t>partitioning is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400" dirty="0" smtClean="0"/>
              <a:t>Efficient/fair </a:t>
            </a:r>
            <a:r>
              <a:rPr lang="en-GB" sz="2400" dirty="0"/>
              <a:t>at high load, inefficient at low load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400" dirty="0" smtClean="0"/>
              <a:t>Inefficient </a:t>
            </a:r>
            <a:r>
              <a:rPr lang="en-GB" sz="2400" dirty="0"/>
              <a:t>at high load, efficient/fair at low load</a:t>
            </a:r>
          </a:p>
          <a:p>
            <a:r>
              <a:rPr lang="en-GB" sz="2800" dirty="0" smtClean="0"/>
              <a:t>“</a:t>
            </a:r>
            <a:r>
              <a:rPr lang="en-GB" sz="2800" dirty="0"/>
              <a:t>Taking turns”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400" dirty="0" smtClean="0"/>
              <a:t>Inefficient </a:t>
            </a:r>
            <a:r>
              <a:rPr lang="en-GB" sz="2400" dirty="0"/>
              <a:t>at high load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400" dirty="0" smtClean="0"/>
              <a:t>Efficient </a:t>
            </a:r>
            <a:r>
              <a:rPr lang="en-GB" sz="2400" dirty="0"/>
              <a:t>at all loads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400" dirty="0" smtClean="0"/>
              <a:t>Robust </a:t>
            </a:r>
            <a:r>
              <a:rPr lang="en-GB" sz="2400" dirty="0"/>
              <a:t>to failures</a:t>
            </a:r>
          </a:p>
          <a:p>
            <a:r>
              <a:rPr lang="en-GB" sz="2800" dirty="0" smtClean="0"/>
              <a:t>Random </a:t>
            </a:r>
            <a:r>
              <a:rPr lang="en-GB" sz="2800" dirty="0"/>
              <a:t>access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400" dirty="0" smtClean="0"/>
              <a:t>Inefficient </a:t>
            </a:r>
            <a:r>
              <a:rPr lang="en-GB" sz="2400" dirty="0"/>
              <a:t>at low load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400" dirty="0" smtClean="0"/>
              <a:t>Efficient </a:t>
            </a:r>
            <a:r>
              <a:rPr lang="en-GB" sz="2400" dirty="0"/>
              <a:t>at all load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400" dirty="0" smtClean="0"/>
              <a:t>Robust </a:t>
            </a:r>
            <a:r>
              <a:rPr lang="en-GB" sz="2400" dirty="0"/>
              <a:t>to 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106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2400" dirty="0"/>
              <a:t>Sending packets within the local network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GB" sz="4400" dirty="0"/>
              <a:t>Ethernet and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34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Ethernet Uses CSMA/CD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2800" dirty="0" smtClean="0"/>
                  <a:t>Carrier </a:t>
                </a:r>
                <a:r>
                  <a:rPr lang="en-GB" sz="2800" dirty="0"/>
                  <a:t>Sense: wait for link to be idle</a:t>
                </a:r>
              </a:p>
              <a:p>
                <a:pPr lvl="1"/>
                <a:r>
                  <a:rPr lang="en-GB" sz="2400" dirty="0" smtClean="0"/>
                  <a:t>Channel </a:t>
                </a:r>
                <a:r>
                  <a:rPr lang="en-GB" sz="2400" dirty="0"/>
                  <a:t>idle: start transmitting</a:t>
                </a:r>
              </a:p>
              <a:p>
                <a:pPr lvl="1"/>
                <a:r>
                  <a:rPr lang="en-GB" sz="2400" dirty="0" smtClean="0"/>
                  <a:t>Channel </a:t>
                </a:r>
                <a:r>
                  <a:rPr lang="en-GB" sz="2400" dirty="0"/>
                  <a:t>busy: wait until idle</a:t>
                </a:r>
              </a:p>
              <a:p>
                <a:r>
                  <a:rPr lang="en-GB" sz="2800" dirty="0" smtClean="0"/>
                  <a:t>Collision </a:t>
                </a:r>
                <a:r>
                  <a:rPr lang="en-GB" sz="2800" dirty="0"/>
                  <a:t>Detection: listen while transmitting</a:t>
                </a:r>
              </a:p>
              <a:p>
                <a:pPr lvl="1"/>
                <a:r>
                  <a:rPr lang="en-GB" sz="2400" dirty="0" smtClean="0"/>
                  <a:t>No </a:t>
                </a:r>
                <a:r>
                  <a:rPr lang="en-GB" sz="2400" dirty="0"/>
                  <a:t>collision: transmission is complete</a:t>
                </a:r>
              </a:p>
              <a:p>
                <a:pPr lvl="1"/>
                <a:r>
                  <a:rPr lang="en-GB" sz="2400" dirty="0" smtClean="0"/>
                  <a:t>Collision</a:t>
                </a:r>
                <a:r>
                  <a:rPr lang="en-GB" sz="2400" dirty="0"/>
                  <a:t>: abort transmission, and send jam signal</a:t>
                </a:r>
              </a:p>
              <a:p>
                <a:r>
                  <a:rPr lang="en-GB" sz="2800" dirty="0" smtClean="0"/>
                  <a:t>Random </a:t>
                </a:r>
                <a:r>
                  <a:rPr lang="en-GB" sz="2800" dirty="0"/>
                  <a:t>Access: exponential back-off</a:t>
                </a:r>
              </a:p>
              <a:p>
                <a:pPr lvl="1"/>
                <a:r>
                  <a:rPr lang="en-GB" sz="2400" dirty="0" smtClean="0"/>
                  <a:t>After </a:t>
                </a:r>
                <a:r>
                  <a:rPr lang="en-GB" sz="2400" dirty="0"/>
                  <a:t>collision, wait random time before trying again</a:t>
                </a:r>
              </a:p>
              <a:p>
                <a:pPr lvl="1"/>
                <a:r>
                  <a:rPr lang="en-GB" sz="2400" dirty="0" smtClean="0"/>
                  <a:t>After </a:t>
                </a:r>
                <a:r>
                  <a:rPr lang="en-GB" sz="2400" dirty="0" err="1"/>
                  <a:t>mth</a:t>
                </a:r>
                <a:r>
                  <a:rPr lang="en-GB" sz="2400" dirty="0"/>
                  <a:t> collision, choose K randomly from {0,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400" dirty="0" smtClean="0"/>
                  <a:t>}</a:t>
                </a:r>
                <a:endParaRPr lang="en-GB" sz="2400" dirty="0"/>
              </a:p>
              <a:p>
                <a:pPr lvl="1"/>
                <a:r>
                  <a:rPr lang="en-GB" sz="2400" dirty="0" smtClean="0"/>
                  <a:t>… </a:t>
                </a:r>
                <a:r>
                  <a:rPr lang="en-GB" sz="2400" dirty="0"/>
                  <a:t>and wait for K*512 bit times before trying again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7" t="-1398" b="-67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4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 on Ethernet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800600"/>
          </a:xfrm>
        </p:spPr>
        <p:txBody>
          <a:bodyPr/>
          <a:lstStyle/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 smtClean="0"/>
              <a:t>Latency </a:t>
            </a:r>
            <a:r>
              <a:rPr lang="en-GB" sz="2800" dirty="0"/>
              <a:t>depends on physical length of link</a:t>
            </a:r>
          </a:p>
          <a:p>
            <a:pPr lvl="1"/>
            <a:r>
              <a:rPr lang="en-GB" sz="2400" dirty="0" smtClean="0"/>
              <a:t>Time </a:t>
            </a:r>
            <a:r>
              <a:rPr lang="en-GB" sz="2400" dirty="0"/>
              <a:t>to propagate a packet from one end to other</a:t>
            </a:r>
          </a:p>
          <a:p>
            <a:r>
              <a:rPr lang="en-GB" sz="2800" dirty="0" smtClean="0"/>
              <a:t>Suppose </a:t>
            </a:r>
            <a:r>
              <a:rPr lang="en-GB" sz="2800" dirty="0"/>
              <a:t>A sends a packet at time t</a:t>
            </a:r>
          </a:p>
          <a:p>
            <a:pPr lvl="1"/>
            <a:r>
              <a:rPr lang="en-GB" sz="2400" dirty="0" smtClean="0"/>
              <a:t>And </a:t>
            </a:r>
            <a:r>
              <a:rPr lang="en-GB" sz="2400" dirty="0"/>
              <a:t>B sees an idle line at a time just before </a:t>
            </a:r>
            <a:r>
              <a:rPr lang="en-GB" sz="2400" dirty="0" err="1"/>
              <a:t>t+d</a:t>
            </a:r>
            <a:endParaRPr lang="en-GB" sz="2400" dirty="0"/>
          </a:p>
          <a:p>
            <a:pPr lvl="1"/>
            <a:r>
              <a:rPr lang="en-GB" sz="2400" dirty="0" smtClean="0"/>
              <a:t>… </a:t>
            </a:r>
            <a:r>
              <a:rPr lang="en-GB" sz="2400" dirty="0"/>
              <a:t>so B happily starts transmitting a packet</a:t>
            </a:r>
          </a:p>
          <a:p>
            <a:r>
              <a:rPr lang="en-GB" sz="2800" dirty="0" smtClean="0"/>
              <a:t>B </a:t>
            </a:r>
            <a:r>
              <a:rPr lang="en-GB" sz="2800" dirty="0"/>
              <a:t>detects a collision, and sends jamming signal</a:t>
            </a:r>
          </a:p>
          <a:p>
            <a:pPr lvl="1"/>
            <a:r>
              <a:rPr lang="en-GB" sz="2400" dirty="0" smtClean="0"/>
              <a:t>But </a:t>
            </a:r>
            <a:r>
              <a:rPr lang="en-GB" sz="2400" dirty="0"/>
              <a:t>A doesn’t see collision till t+2d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8467725" cy="168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59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 on Ethernet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800600"/>
          </a:xfrm>
        </p:spPr>
        <p:txBody>
          <a:bodyPr/>
          <a:lstStyle/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 smtClean="0"/>
              <a:t>A </a:t>
            </a:r>
            <a:r>
              <a:rPr lang="en-GB" sz="2800" dirty="0"/>
              <a:t>needs to wait for time 2d to detect collision</a:t>
            </a:r>
          </a:p>
          <a:p>
            <a:pPr lvl="1"/>
            <a:r>
              <a:rPr lang="en-GB" sz="2400" dirty="0" smtClean="0"/>
              <a:t>So</a:t>
            </a:r>
            <a:r>
              <a:rPr lang="en-GB" sz="2400" dirty="0"/>
              <a:t>, A should keep transmitting during this period</a:t>
            </a:r>
          </a:p>
          <a:p>
            <a:pPr lvl="1"/>
            <a:r>
              <a:rPr lang="en-GB" sz="2400" dirty="0" smtClean="0"/>
              <a:t>… </a:t>
            </a:r>
            <a:r>
              <a:rPr lang="en-GB" sz="2400" dirty="0"/>
              <a:t>and keep an eye out for a possible collision</a:t>
            </a:r>
          </a:p>
          <a:p>
            <a:r>
              <a:rPr lang="en-GB" sz="2800" dirty="0" smtClean="0"/>
              <a:t>Imposes </a:t>
            </a:r>
            <a:r>
              <a:rPr lang="en-GB" sz="2800" dirty="0"/>
              <a:t>restrictions on Ethernet</a:t>
            </a:r>
          </a:p>
          <a:p>
            <a:pPr lvl="1"/>
            <a:r>
              <a:rPr lang="en-GB" sz="2400" dirty="0" smtClean="0"/>
              <a:t>Maximum </a:t>
            </a:r>
            <a:r>
              <a:rPr lang="en-GB" sz="2400" dirty="0"/>
              <a:t>length of the wire: 2500 meters</a:t>
            </a:r>
          </a:p>
          <a:p>
            <a:pPr lvl="1"/>
            <a:r>
              <a:rPr lang="en-GB" sz="2400" dirty="0" smtClean="0"/>
              <a:t>Minimum </a:t>
            </a:r>
            <a:r>
              <a:rPr lang="en-GB" sz="2400" dirty="0"/>
              <a:t>length of the packet: 512 bits (64 bytes)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8467725" cy="168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6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Switched Ethernet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Different Ethernet segments are interconnected with switches (that work on the link layer</a:t>
            </a:r>
            <a:r>
              <a:rPr lang="en-GB" sz="2800" dirty="0" smtClean="0"/>
              <a:t>)</a:t>
            </a:r>
          </a:p>
          <a:p>
            <a:r>
              <a:rPr lang="en-GB" sz="2800" dirty="0"/>
              <a:t>Switch: creates Ethernet segments and forwards frames </a:t>
            </a:r>
            <a:r>
              <a:rPr lang="en-GB" sz="2800" dirty="0" smtClean="0"/>
              <a:t>between segments </a:t>
            </a:r>
            <a:r>
              <a:rPr lang="en-GB" sz="2800" dirty="0"/>
              <a:t>based on the MAC </a:t>
            </a:r>
            <a:r>
              <a:rPr lang="en-GB" sz="2800" dirty="0" smtClean="0"/>
              <a:t>address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3627135"/>
            <a:ext cx="7124700" cy="29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04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Ethernet MAC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6-byte long, unique among all network adapters, managed by IEEE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65374"/>
            <a:ext cx="8305800" cy="35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29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Ethernet frame structure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67348"/>
            <a:ext cx="8458200" cy="38567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205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layer 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Switches forward/broadcast/drop frames based on a switch table (a.k.a. forwarding table) </a:t>
            </a:r>
            <a:r>
              <a:rPr lang="en-GB" sz="2800" dirty="0" smtClean="0"/>
              <a:t>and operate </a:t>
            </a:r>
            <a:r>
              <a:rPr lang="en-GB" sz="2800" dirty="0"/>
              <a:t>transparently to the hosts, i.e., no need for MAC addresses on </a:t>
            </a:r>
            <a:r>
              <a:rPr lang="en-GB" sz="2800" dirty="0" smtClean="0"/>
              <a:t>them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50545"/>
            <a:ext cx="7772400" cy="355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76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Learn new MAC-interface mappings through incoming </a:t>
            </a:r>
            <a:r>
              <a:rPr lang="en-GB" dirty="0" smtClean="0"/>
              <a:t>frames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14600"/>
            <a:ext cx="7543800" cy="38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4000" dirty="0"/>
              <a:t>Link = Medium + Adapters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348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Broadcast the new frame with unknown destination MAC on all </a:t>
            </a:r>
            <a:r>
              <a:rPr lang="en-GB" dirty="0" smtClean="0"/>
              <a:t>interfaces but </a:t>
            </a:r>
            <a:r>
              <a:rPr lang="en-GB" dirty="0"/>
              <a:t>the one that has received the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19" y="2854420"/>
            <a:ext cx="7353300" cy="37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74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Store-and-forward vs. cut-through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39587"/>
            <a:ext cx="8458200" cy="41122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014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Store-and-forward vs. cut-through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12390"/>
            <a:ext cx="8458200" cy="29666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661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 problems do you see in Ethernet?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Problem #1</a:t>
            </a:r>
            <a:r>
              <a:rPr lang="en-GB" dirty="0"/>
              <a:t>: when flooding meets </a:t>
            </a:r>
            <a:r>
              <a:rPr lang="en-GB" dirty="0" smtClean="0"/>
              <a:t>loops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3600"/>
            <a:ext cx="66294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31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 problems do you see in Ethernet?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572000" cy="4800600"/>
          </a:xfrm>
        </p:spPr>
        <p:txBody>
          <a:bodyPr/>
          <a:lstStyle/>
          <a:p>
            <a:r>
              <a:rPr lang="en-GB" sz="2400" dirty="0"/>
              <a:t>Redundancy without </a:t>
            </a:r>
            <a:r>
              <a:rPr lang="en-GB" sz="2400" dirty="0" smtClean="0"/>
              <a:t>loops</a:t>
            </a:r>
          </a:p>
          <a:p>
            <a:r>
              <a:rPr lang="en-GB" sz="2400" dirty="0"/>
              <a:t>Solution</a:t>
            </a:r>
          </a:p>
          <a:p>
            <a:pPr lvl="1"/>
            <a:r>
              <a:rPr lang="en-GB" sz="2000" dirty="0" smtClean="0"/>
              <a:t>Reduce </a:t>
            </a:r>
            <a:r>
              <a:rPr lang="en-GB" sz="2000" dirty="0"/>
              <a:t>the network to one logical spanning tree</a:t>
            </a:r>
          </a:p>
          <a:p>
            <a:pPr lvl="1"/>
            <a:r>
              <a:rPr lang="en-GB" sz="2000" dirty="0" smtClean="0"/>
              <a:t>Upon </a:t>
            </a:r>
            <a:r>
              <a:rPr lang="en-GB" sz="2000" dirty="0"/>
              <a:t>failure, automatically rebuild a spanning tree</a:t>
            </a:r>
          </a:p>
          <a:p>
            <a:r>
              <a:rPr lang="en-GB" sz="2400" dirty="0"/>
              <a:t>In practice, switches run a distributed </a:t>
            </a:r>
            <a:r>
              <a:rPr lang="en-GB" sz="2400" dirty="0" smtClean="0"/>
              <a:t>spanning tree </a:t>
            </a:r>
            <a:r>
              <a:rPr lang="en-GB" sz="2400" dirty="0"/>
              <a:t>protocol (STP)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4813180"/>
            <a:ext cx="3914775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371600"/>
            <a:ext cx="3725803" cy="51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47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 problems do you see in Ethernet?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Problem #2: 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</a:rPr>
              <a:t>traffic </a:t>
            </a:r>
            <a:r>
              <a:rPr lang="en-GB" dirty="0" smtClean="0">
                <a:solidFill>
                  <a:schemeClr val="bg1">
                    <a:lumMod val="10000"/>
                  </a:schemeClr>
                </a:solidFill>
              </a:rPr>
              <a:t>isolation</a:t>
            </a:r>
          </a:p>
          <a:p>
            <a:pPr lvl="1"/>
            <a:r>
              <a:rPr lang="en-GB" sz="2400" dirty="0">
                <a:solidFill>
                  <a:schemeClr val="bg1">
                    <a:lumMod val="10000"/>
                  </a:schemeClr>
                </a:solidFill>
              </a:rPr>
              <a:t>Broadcast packets cannot be localized and can cause broadcast storm in the network</a:t>
            </a:r>
          </a:p>
          <a:p>
            <a:pPr lvl="1"/>
            <a:r>
              <a:rPr lang="en-GB" sz="2400" dirty="0">
                <a:solidFill>
                  <a:schemeClr val="bg1">
                    <a:lumMod val="10000"/>
                  </a:schemeClr>
                </a:solidFill>
              </a:rPr>
              <a:t>Hard user management: A user has to be connected to the a particular switch in order to isolate its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81400"/>
            <a:ext cx="6140292" cy="298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Network </a:t>
            </a:r>
            <a:r>
              <a:rPr lang="en-GB" sz="2400" dirty="0"/>
              <a:t>manager can partition the ports into subsets and assign them to VLANs</a:t>
            </a:r>
          </a:p>
          <a:p>
            <a:r>
              <a:rPr lang="en-GB" sz="2400" dirty="0" smtClean="0"/>
              <a:t>Ports </a:t>
            </a:r>
            <a:r>
              <a:rPr lang="en-GB" sz="2400" dirty="0"/>
              <a:t>in the same VLAN form a broadcast domain, while ports on different </a:t>
            </a:r>
            <a:r>
              <a:rPr lang="en-GB" sz="2400" dirty="0" smtClean="0"/>
              <a:t>VLANs are </a:t>
            </a:r>
            <a:r>
              <a:rPr lang="en-GB" sz="2400" dirty="0"/>
              <a:t>routed through an internal router within the switch</a:t>
            </a:r>
          </a:p>
          <a:p>
            <a:r>
              <a:rPr lang="en-GB" sz="2400" dirty="0" smtClean="0"/>
              <a:t>Switches </a:t>
            </a:r>
            <a:r>
              <a:rPr lang="en-GB" sz="2400" dirty="0"/>
              <a:t>are connected on trunk ports that belong to all VLANs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295400"/>
            <a:ext cx="7886700" cy="1666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5874603"/>
            <a:ext cx="62103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461135"/>
                </a:solidFill>
                <a:latin typeface="AAAAAC+OpenSans-Regular"/>
              </a:rPr>
              <a:t>How does a receiving switch know which VLAN a frame belongs to?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03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VLAN </a:t>
            </a:r>
            <a:r>
              <a:rPr lang="en-GB" dirty="0" smtClean="0"/>
              <a:t>tag/IEEE 802.1Q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32650"/>
            <a:ext cx="8458200" cy="45260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987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How to obtain the destination MAC address?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Assume we want to send a packet from 10.0.0.1 to 10.0.0.4 on the same subnet. </a:t>
            </a:r>
            <a:r>
              <a:rPr lang="en-GB" sz="2400" dirty="0" smtClean="0"/>
              <a:t>The first </a:t>
            </a:r>
            <a:r>
              <a:rPr lang="en-GB" sz="2400" dirty="0"/>
              <a:t>step is to know where to forward the packet (or more precisely the frame </a:t>
            </a:r>
            <a:r>
              <a:rPr lang="en-GB" sz="2400" dirty="0" smtClean="0"/>
              <a:t>containing the </a:t>
            </a:r>
            <a:r>
              <a:rPr lang="en-GB" sz="2400" dirty="0"/>
              <a:t>packet), i.e., obtaining the MAC address of the destination</a:t>
            </a:r>
            <a:r>
              <a:rPr lang="en-GB" sz="2400" dirty="0" smtClean="0"/>
              <a:t>.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3200400"/>
            <a:ext cx="8439150" cy="33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87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How to obtain the destination MAC address?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ARP query: Whoever has the IP address 10.0.0.4, please tell me your MAC address</a:t>
            </a:r>
          </a:p>
          <a:p>
            <a:r>
              <a:rPr lang="en-GB" sz="2000" dirty="0"/>
              <a:t>ARP reply: that is me, my MAC address is </a:t>
            </a:r>
            <a:r>
              <a:rPr lang="en-GB" sz="2000" dirty="0" smtClean="0"/>
              <a:t>88:b2:2f:54:1a:0f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43200"/>
            <a:ext cx="8467725" cy="30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0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Link?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017" y="1295400"/>
            <a:ext cx="8175765" cy="4800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284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43033"/>
            <a:ext cx="8458200" cy="45053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892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sz="2400" dirty="0"/>
              <a:t>internal address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2400" dirty="0" smtClean="0"/>
              <a:t> </a:t>
            </a:r>
            <a:r>
              <a:rPr lang="en-GB" sz="2400" dirty="0"/>
              <a:t>external address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GB" sz="4400" dirty="0"/>
              <a:t>Network Address Translation (NAT)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8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994338"/>
            <a:ext cx="8458200" cy="34027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6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address translation (NAT)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method of mapping an IP address space into another, used for </a:t>
            </a:r>
            <a:r>
              <a:rPr lang="en-GB" dirty="0" smtClean="0"/>
              <a:t>masking network </a:t>
            </a:r>
            <a:r>
              <a:rPr lang="en-GB" dirty="0"/>
              <a:t>changes and mitigating IPv4 address </a:t>
            </a:r>
            <a:r>
              <a:rPr lang="en-GB" dirty="0" smtClean="0"/>
              <a:t>exhaustion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3432526"/>
            <a:ext cx="7724775" cy="3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739" y="1447800"/>
            <a:ext cx="7302321" cy="4800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591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Pros</a:t>
            </a:r>
          </a:p>
          <a:p>
            <a:pPr lvl="1"/>
            <a:r>
              <a:rPr lang="en-GB" dirty="0" smtClean="0"/>
              <a:t>Mitigates </a:t>
            </a:r>
            <a:r>
              <a:rPr lang="en-GB" dirty="0"/>
              <a:t>IPv4 address exhaustion problem: reuse IPv4 addresses in private networks</a:t>
            </a:r>
          </a:p>
          <a:p>
            <a:pPr lvl="1"/>
            <a:r>
              <a:rPr lang="en-GB" dirty="0" smtClean="0"/>
              <a:t>Destination </a:t>
            </a:r>
            <a:r>
              <a:rPr lang="en-GB" dirty="0"/>
              <a:t>NAT for port forwarding: hiding internal servers, load balancing</a:t>
            </a:r>
          </a:p>
          <a:p>
            <a:r>
              <a:rPr lang="en-GB" dirty="0"/>
              <a:t>Cons</a:t>
            </a:r>
          </a:p>
          <a:p>
            <a:pPr lvl="1"/>
            <a:r>
              <a:rPr lang="en-GB" dirty="0" smtClean="0"/>
              <a:t>Hard </a:t>
            </a:r>
            <a:r>
              <a:rPr lang="en-GB" dirty="0"/>
              <a:t>to establish peer-to-peer connections</a:t>
            </a:r>
          </a:p>
          <a:p>
            <a:pPr lvl="1"/>
            <a:r>
              <a:rPr lang="en-GB" dirty="0" smtClean="0"/>
              <a:t>Violates </a:t>
            </a:r>
            <a:r>
              <a:rPr lang="en-GB" dirty="0"/>
              <a:t>the end-to-end principle!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619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371600"/>
            <a:ext cx="38100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2400" dirty="0"/>
              <a:t>"Based on a true story"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2050" name="Picture 2" descr="http://phdcomics.com/comics/archive/phd091418s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"/>
          <a:stretch/>
        </p:blipFill>
        <p:spPr bwMode="auto">
          <a:xfrm>
            <a:off x="381000" y="1988574"/>
            <a:ext cx="8534400" cy="345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Broadcast Links: Shared Media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156513"/>
            <a:ext cx="8458200" cy="30783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08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Adaptors Communicating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4800" y="3810000"/>
            <a:ext cx="4152900" cy="2286000"/>
          </a:xfrm>
        </p:spPr>
        <p:txBody>
          <a:bodyPr/>
          <a:lstStyle/>
          <a:p>
            <a:r>
              <a:rPr lang="en-GB" sz="2400" b="1" dirty="0" smtClean="0"/>
              <a:t>Sending </a:t>
            </a:r>
            <a:r>
              <a:rPr lang="en-GB" sz="2400" b="1" dirty="0"/>
              <a:t>side</a:t>
            </a:r>
          </a:p>
          <a:p>
            <a:pPr lvl="1"/>
            <a:r>
              <a:rPr lang="en-GB" sz="2000" dirty="0" smtClean="0"/>
              <a:t>Encapsulates packet in </a:t>
            </a:r>
            <a:r>
              <a:rPr lang="en-GB" sz="2000" dirty="0"/>
              <a:t>a frame</a:t>
            </a:r>
          </a:p>
          <a:p>
            <a:pPr lvl="1"/>
            <a:r>
              <a:rPr lang="en-GB" sz="2000" dirty="0" smtClean="0"/>
              <a:t>Adds </a:t>
            </a:r>
            <a:r>
              <a:rPr lang="en-GB" sz="2000" dirty="0"/>
              <a:t>error </a:t>
            </a:r>
            <a:r>
              <a:rPr lang="en-GB" sz="2000" dirty="0" smtClean="0"/>
              <a:t>checking bits</a:t>
            </a:r>
            <a:r>
              <a:rPr lang="en-GB" sz="2000" dirty="0"/>
              <a:t>, flow control, etc.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10100" y="3810000"/>
            <a:ext cx="4152900" cy="2286000"/>
          </a:xfrm>
        </p:spPr>
        <p:txBody>
          <a:bodyPr/>
          <a:lstStyle/>
          <a:p>
            <a:r>
              <a:rPr lang="en-GB" sz="2400" b="1" dirty="0" smtClean="0"/>
              <a:t>Receiving </a:t>
            </a:r>
            <a:r>
              <a:rPr lang="en-GB" sz="2400" b="1" dirty="0"/>
              <a:t>side</a:t>
            </a:r>
          </a:p>
          <a:p>
            <a:pPr lvl="1"/>
            <a:r>
              <a:rPr lang="en-GB" sz="2000" dirty="0" smtClean="0"/>
              <a:t>Looks </a:t>
            </a:r>
            <a:r>
              <a:rPr lang="en-GB" sz="2000" dirty="0"/>
              <a:t>for errors, </a:t>
            </a:r>
            <a:r>
              <a:rPr lang="en-GB" sz="2000" dirty="0" smtClean="0"/>
              <a:t>flow control</a:t>
            </a:r>
            <a:r>
              <a:rPr lang="en-GB" sz="2000" dirty="0"/>
              <a:t>, etc.</a:t>
            </a:r>
          </a:p>
          <a:p>
            <a:pPr lvl="1"/>
            <a:r>
              <a:rPr lang="en-GB" sz="2000" dirty="0" smtClean="0"/>
              <a:t>Extracts </a:t>
            </a:r>
            <a:r>
              <a:rPr lang="en-GB" sz="2000" dirty="0"/>
              <a:t>datagram </a:t>
            </a:r>
            <a:r>
              <a:rPr lang="en-GB" sz="2000" dirty="0" smtClean="0"/>
              <a:t>and passes </a:t>
            </a:r>
            <a:r>
              <a:rPr lang="en-GB" sz="2000" dirty="0"/>
              <a:t>to receiving 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81" y="1386504"/>
            <a:ext cx="8298119" cy="24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3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Link-Layer Services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dirty="0" smtClean="0"/>
              <a:t>Encoding</a:t>
            </a:r>
            <a:endParaRPr lang="en-GB" sz="2600" dirty="0"/>
          </a:p>
          <a:p>
            <a:pPr lvl="1"/>
            <a:r>
              <a:rPr lang="en-GB" sz="2600" dirty="0" smtClean="0"/>
              <a:t>Represent </a:t>
            </a:r>
            <a:r>
              <a:rPr lang="en-GB" sz="2600" dirty="0"/>
              <a:t>the 0s and 1s</a:t>
            </a:r>
          </a:p>
          <a:p>
            <a:r>
              <a:rPr lang="en-GB" sz="2600" dirty="0" smtClean="0"/>
              <a:t>Framing</a:t>
            </a:r>
            <a:endParaRPr lang="en-GB" sz="2600" dirty="0"/>
          </a:p>
          <a:p>
            <a:pPr lvl="1"/>
            <a:r>
              <a:rPr lang="en-GB" sz="2600" dirty="0" smtClean="0"/>
              <a:t>Encapsulate </a:t>
            </a:r>
            <a:r>
              <a:rPr lang="en-GB" sz="2600" dirty="0"/>
              <a:t>packet into frame, adding header/trailer</a:t>
            </a:r>
          </a:p>
          <a:p>
            <a:r>
              <a:rPr lang="en-GB" sz="2600" dirty="0" smtClean="0"/>
              <a:t>Error </a:t>
            </a:r>
            <a:r>
              <a:rPr lang="en-GB" sz="2600" dirty="0"/>
              <a:t>detection</a:t>
            </a:r>
          </a:p>
          <a:p>
            <a:pPr lvl="1"/>
            <a:r>
              <a:rPr lang="en-GB" sz="2600" dirty="0" smtClean="0"/>
              <a:t>Receiver </a:t>
            </a:r>
            <a:r>
              <a:rPr lang="en-GB" sz="2600" dirty="0"/>
              <a:t>detecting errors with checksums</a:t>
            </a:r>
          </a:p>
          <a:p>
            <a:r>
              <a:rPr lang="en-GB" sz="2600" dirty="0" smtClean="0"/>
              <a:t>Error </a:t>
            </a:r>
            <a:r>
              <a:rPr lang="en-GB" sz="2600" dirty="0"/>
              <a:t>correction</a:t>
            </a:r>
          </a:p>
          <a:p>
            <a:pPr lvl="1"/>
            <a:r>
              <a:rPr lang="en-GB" sz="2600" dirty="0" smtClean="0"/>
              <a:t>Receiver </a:t>
            </a:r>
            <a:r>
              <a:rPr lang="en-GB" sz="2600" dirty="0"/>
              <a:t>optionally correcting errors</a:t>
            </a:r>
          </a:p>
          <a:p>
            <a:r>
              <a:rPr lang="en-GB" sz="2600" dirty="0" smtClean="0"/>
              <a:t>Flow </a:t>
            </a:r>
            <a:r>
              <a:rPr lang="en-GB" sz="2600" dirty="0"/>
              <a:t>control</a:t>
            </a:r>
          </a:p>
          <a:p>
            <a:pPr lvl="1"/>
            <a:r>
              <a:rPr lang="en-GB" sz="2600" dirty="0" smtClean="0"/>
              <a:t>Pacing </a:t>
            </a:r>
            <a:r>
              <a:rPr lang="en-GB" sz="2600" dirty="0"/>
              <a:t>between sending and receiving nodes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D19AF-3234-4815-A140-82BE587FAA9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01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Medium Access Control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Identify the sending and receiving adapter</a:t>
            </a:r>
          </a:p>
          <a:p>
            <a:pPr lvl="1"/>
            <a:r>
              <a:rPr lang="en-GB" dirty="0" smtClean="0"/>
              <a:t>Unique </a:t>
            </a:r>
            <a:r>
              <a:rPr lang="en-GB" dirty="0"/>
              <a:t>identifier for each network adapter</a:t>
            </a:r>
          </a:p>
          <a:p>
            <a:pPr lvl="1"/>
            <a:r>
              <a:rPr lang="en-GB" dirty="0" smtClean="0"/>
              <a:t>Identifies </a:t>
            </a:r>
            <a:r>
              <a:rPr lang="en-GB" dirty="0"/>
              <a:t>the intended receiver(s) of the </a:t>
            </a:r>
            <a:r>
              <a:rPr lang="en-GB" dirty="0" smtClean="0"/>
              <a:t>frame</a:t>
            </a:r>
          </a:p>
          <a:p>
            <a:pPr lvl="1"/>
            <a:r>
              <a:rPr lang="en-GB" dirty="0" smtClean="0"/>
              <a:t>… </a:t>
            </a:r>
            <a:r>
              <a:rPr lang="en-GB" dirty="0"/>
              <a:t>and the sender who sent the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314450"/>
            <a:ext cx="71818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7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Medium Access Control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dirty="0" smtClean="0"/>
              <a:t>MAC </a:t>
            </a:r>
            <a:r>
              <a:rPr lang="en-GB" sz="2600" dirty="0"/>
              <a:t>address (e.g., 00-15-C5-49-04-A9)</a:t>
            </a:r>
          </a:p>
          <a:p>
            <a:pPr lvl="1"/>
            <a:r>
              <a:rPr lang="en-GB" sz="2600" dirty="0" smtClean="0"/>
              <a:t>Numerical </a:t>
            </a:r>
            <a:r>
              <a:rPr lang="en-GB" sz="2600" dirty="0"/>
              <a:t>address used within a link</a:t>
            </a:r>
          </a:p>
          <a:p>
            <a:pPr lvl="1"/>
            <a:r>
              <a:rPr lang="en-GB" sz="2600" dirty="0" smtClean="0"/>
              <a:t>Unique</a:t>
            </a:r>
            <a:r>
              <a:rPr lang="en-GB" sz="2600" dirty="0"/>
              <a:t>, hard-coded in the adapter when it is built</a:t>
            </a:r>
          </a:p>
          <a:p>
            <a:pPr lvl="1"/>
            <a:r>
              <a:rPr lang="en-GB" sz="2600" dirty="0" smtClean="0"/>
              <a:t>Flat </a:t>
            </a:r>
            <a:r>
              <a:rPr lang="en-GB" sz="2600" dirty="0"/>
              <a:t>name space of 48 bits</a:t>
            </a:r>
          </a:p>
          <a:p>
            <a:r>
              <a:rPr lang="en-GB" sz="2600" dirty="0" smtClean="0"/>
              <a:t>Hierarchical </a:t>
            </a:r>
            <a:r>
              <a:rPr lang="en-GB" sz="2600" dirty="0"/>
              <a:t>allocation: Global uniqueness!</a:t>
            </a:r>
          </a:p>
          <a:p>
            <a:pPr lvl="1"/>
            <a:r>
              <a:rPr lang="en-GB" sz="2600" dirty="0" smtClean="0"/>
              <a:t>Blocks</a:t>
            </a:r>
            <a:r>
              <a:rPr lang="en-GB" sz="2600" dirty="0"/>
              <a:t>: assigned to vendors (e.g., Dell) by the IEEE</a:t>
            </a:r>
          </a:p>
          <a:p>
            <a:pPr lvl="1"/>
            <a:r>
              <a:rPr lang="en-GB" sz="2600" dirty="0" smtClean="0"/>
              <a:t>Adapters</a:t>
            </a:r>
            <a:r>
              <a:rPr lang="en-GB" sz="2600" dirty="0"/>
              <a:t>: assigned by the vendor from its block</a:t>
            </a:r>
          </a:p>
          <a:p>
            <a:r>
              <a:rPr lang="en-GB" sz="2600" dirty="0" smtClean="0"/>
              <a:t>Broadcast </a:t>
            </a:r>
            <a:r>
              <a:rPr lang="en-GB" sz="2600" dirty="0"/>
              <a:t>address (i.e., FF-FF-FF-FF-FF-FF)</a:t>
            </a:r>
          </a:p>
          <a:p>
            <a:pPr lvl="1"/>
            <a:r>
              <a:rPr lang="en-GB" sz="2600" dirty="0" smtClean="0"/>
              <a:t>Send </a:t>
            </a:r>
            <a:r>
              <a:rPr lang="en-GB" sz="2600" dirty="0"/>
              <a:t>the frame to all adapters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1E26A-51C1-4295-9B75-B540EF222BB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200036"/>
      </p:ext>
    </p:extLst>
  </p:cSld>
  <p:clrMapOvr>
    <a:masterClrMapping/>
  </p:clrMapOvr>
</p:sld>
</file>

<file path=ppt/theme/theme1.xml><?xml version="1.0" encoding="utf-8"?>
<a:theme xmlns:a="http://schemas.openxmlformats.org/drawingml/2006/main" name="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3303C30039B94D846B6FD9B7CA705F" ma:contentTypeVersion="14" ma:contentTypeDescription="Create a new document." ma:contentTypeScope="" ma:versionID="d5887f122f93b116f3084d95bf8033e3">
  <xsd:schema xmlns:xsd="http://www.w3.org/2001/XMLSchema" xmlns:xs="http://www.w3.org/2001/XMLSchema" xmlns:p="http://schemas.microsoft.com/office/2006/metadata/properties" xmlns:ns3="43a852c0-8280-416c-b824-a2cad357be3b" targetNamespace="http://schemas.microsoft.com/office/2006/metadata/properties" ma:root="true" ma:fieldsID="a0b97670cdd100454b32ef92bfb7c60a" ns3:_="">
    <xsd:import namespace="43a852c0-8280-416c-b824-a2cad357be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852c0-8280-416c-b824-a2cad357be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D1500E-21C9-4188-A887-D5935009F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a852c0-8280-416c-b824-a2cad357be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ED5500-D7DE-4846-BBD5-48281BD9CC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30EB7F-385B-47C8-8C3B-5C0C07BFB6DA}">
  <ds:schemaRefs>
    <ds:schemaRef ds:uri="http://schemas.microsoft.com/office/2006/documentManagement/types"/>
    <ds:schemaRef ds:uri="43a852c0-8280-416c-b824-a2cad357be3b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Designs\Post Modern.pot</Template>
  <TotalTime>7112</TotalTime>
  <Words>1367</Words>
  <Application>Microsoft Office PowerPoint</Application>
  <PresentationFormat>On-screen Show (4:3)</PresentationFormat>
  <Paragraphs>274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AAAAAC+OpenSans-Regular</vt:lpstr>
      <vt:lpstr>Arial</vt:lpstr>
      <vt:lpstr>Arial Narrow</vt:lpstr>
      <vt:lpstr>Calibri</vt:lpstr>
      <vt:lpstr>Cambria Math</vt:lpstr>
      <vt:lpstr>Times New Roman</vt:lpstr>
      <vt:lpstr>Post Modern</vt:lpstr>
      <vt:lpstr>ENCS5321  Advanced Computer Networks</vt:lpstr>
      <vt:lpstr>"So productive"</vt:lpstr>
      <vt:lpstr>PowerPoint Presentation</vt:lpstr>
      <vt:lpstr>What is a Link?</vt:lpstr>
      <vt:lpstr>Broadcast Links: Shared Media</vt:lpstr>
      <vt:lpstr>Adaptors Communicating</vt:lpstr>
      <vt:lpstr>Link-Layer Services</vt:lpstr>
      <vt:lpstr>Medium Access Control Address</vt:lpstr>
      <vt:lpstr>Medium Access Control Address</vt:lpstr>
      <vt:lpstr>As an Aside: Promiscuous Mode</vt:lpstr>
      <vt:lpstr>Why Not Just Use IP Addresses?</vt:lpstr>
      <vt:lpstr>Who Am I: Acquiring an IP Address</vt:lpstr>
      <vt:lpstr>Who Are You: Discovering the Receiver</vt:lpstr>
      <vt:lpstr>Sharing the Medium: Collisions</vt:lpstr>
      <vt:lpstr>Multi-Access Protocol</vt:lpstr>
      <vt:lpstr>Multi-Access Protocol</vt:lpstr>
      <vt:lpstr>Like Human Conversation…</vt:lpstr>
      <vt:lpstr>Carrier Sense Multiple Access</vt:lpstr>
      <vt:lpstr>CSMA/CD Collision Detection</vt:lpstr>
      <vt:lpstr>Comparing the Three Approaches</vt:lpstr>
      <vt:lpstr>Sending packets within the local network</vt:lpstr>
      <vt:lpstr>Ethernet Uses CSMA/CD</vt:lpstr>
      <vt:lpstr>Limitations on Ethernet Length</vt:lpstr>
      <vt:lpstr>Limitations on Ethernet Length</vt:lpstr>
      <vt:lpstr>Switched Ethernet</vt:lpstr>
      <vt:lpstr>Ethernet MAC address</vt:lpstr>
      <vt:lpstr>Ethernet frame structure</vt:lpstr>
      <vt:lpstr>Link layer switches</vt:lpstr>
      <vt:lpstr>Self learning</vt:lpstr>
      <vt:lpstr>Self learning</vt:lpstr>
      <vt:lpstr>Store-and-forward vs. cut-through</vt:lpstr>
      <vt:lpstr>Store-and-forward vs. cut-through</vt:lpstr>
      <vt:lpstr>What problems do you see in Ethernet?</vt:lpstr>
      <vt:lpstr>What problems do you see in Ethernet?</vt:lpstr>
      <vt:lpstr>What problems do you see in Ethernet?</vt:lpstr>
      <vt:lpstr>VLAN</vt:lpstr>
      <vt:lpstr>VLAN tag/IEEE 802.1Q</vt:lpstr>
      <vt:lpstr>How to obtain the destination MAC address?</vt:lpstr>
      <vt:lpstr>How to obtain the destination MAC address?</vt:lpstr>
      <vt:lpstr>Exercise</vt:lpstr>
      <vt:lpstr>internal address → external address</vt:lpstr>
      <vt:lpstr>NAT example</vt:lpstr>
      <vt:lpstr>Network address translation (NAT)</vt:lpstr>
      <vt:lpstr>NAT example</vt:lpstr>
      <vt:lpstr>NAT pros and cons</vt:lpstr>
      <vt:lpstr>"Based on a true story"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15-744: Computer Networking</dc:title>
  <dc:creator>INEMER</dc:creator>
  <cp:lastModifiedBy>IMAD A TARTIR</cp:lastModifiedBy>
  <cp:revision>242</cp:revision>
  <cp:lastPrinted>2018-01-21T22:53:39Z</cp:lastPrinted>
  <dcterms:created xsi:type="dcterms:W3CDTF">2016-01-11T14:38:59Z</dcterms:created>
  <dcterms:modified xsi:type="dcterms:W3CDTF">2024-11-18T12:35:13Z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0x010100A63303C30039B94D846B6FD9B7CA705F</vt:lpwstr>
  </property>
</Properties>
</file>