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53" r:id="rId1"/>
    <p:sldMasterId id="2147483741" r:id="rId2"/>
  </p:sldMasterIdLst>
  <p:notesMasterIdLst>
    <p:notesMasterId r:id="rId48"/>
  </p:notesMasterIdLst>
  <p:handoutMasterIdLst>
    <p:handoutMasterId r:id="rId49"/>
  </p:handoutMasterIdLst>
  <p:sldIdLst>
    <p:sldId id="325" r:id="rId3"/>
    <p:sldId id="326" r:id="rId4"/>
    <p:sldId id="499" r:id="rId5"/>
    <p:sldId id="540" r:id="rId6"/>
    <p:sldId id="541" r:id="rId7"/>
    <p:sldId id="542" r:id="rId8"/>
    <p:sldId id="543" r:id="rId9"/>
    <p:sldId id="545" r:id="rId10"/>
    <p:sldId id="546" r:id="rId11"/>
    <p:sldId id="547" r:id="rId12"/>
    <p:sldId id="548" r:id="rId13"/>
    <p:sldId id="549" r:id="rId14"/>
    <p:sldId id="550" r:id="rId15"/>
    <p:sldId id="551" r:id="rId16"/>
    <p:sldId id="552" r:id="rId17"/>
    <p:sldId id="553" r:id="rId18"/>
    <p:sldId id="554" r:id="rId19"/>
    <p:sldId id="555" r:id="rId20"/>
    <p:sldId id="556" r:id="rId21"/>
    <p:sldId id="558" r:id="rId22"/>
    <p:sldId id="559" r:id="rId23"/>
    <p:sldId id="561" r:id="rId24"/>
    <p:sldId id="581" r:id="rId25"/>
    <p:sldId id="557" r:id="rId26"/>
    <p:sldId id="562" r:id="rId27"/>
    <p:sldId id="564" r:id="rId28"/>
    <p:sldId id="565" r:id="rId29"/>
    <p:sldId id="567" r:id="rId30"/>
    <p:sldId id="583" r:id="rId31"/>
    <p:sldId id="566" r:id="rId32"/>
    <p:sldId id="568" r:id="rId33"/>
    <p:sldId id="569" r:id="rId34"/>
    <p:sldId id="570" r:id="rId35"/>
    <p:sldId id="584" r:id="rId36"/>
    <p:sldId id="571" r:id="rId37"/>
    <p:sldId id="572" r:id="rId38"/>
    <p:sldId id="573" r:id="rId39"/>
    <p:sldId id="574" r:id="rId40"/>
    <p:sldId id="582" r:id="rId41"/>
    <p:sldId id="575" r:id="rId42"/>
    <p:sldId id="577" r:id="rId43"/>
    <p:sldId id="578" r:id="rId44"/>
    <p:sldId id="579" r:id="rId45"/>
    <p:sldId id="580" r:id="rId46"/>
    <p:sldId id="387" r:id="rId47"/>
  </p:sldIdLst>
  <p:sldSz cx="8229600" cy="5943600"/>
  <p:notesSz cx="6858000" cy="9144000"/>
  <p:custDataLst>
    <p:tags r:id="rId51"/>
  </p:custDataLst>
  <p:defaultTextStyle>
    <a:defPPr>
      <a:defRPr lang="en-US"/>
    </a:defPPr>
    <a:lvl1pPr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1pPr>
    <a:lvl2pPr marL="4572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2pPr>
    <a:lvl3pPr marL="9144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3pPr>
    <a:lvl4pPr marL="13716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4pPr>
    <a:lvl5pPr marL="18288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extLst>
    <p:ext uri="{EFAFB233-063F-42B5-8137-9DF3F51BA10A}">
      <p15:sldGuideLst xmlns="" xmlns:p15="http://schemas.microsoft.com/office/powerpoint/2012/main">
        <p15:guide id="1" orient="horz" pos="1872">
          <p15:clr>
            <a:srgbClr val="A4A3A4"/>
          </p15:clr>
        </p15:guide>
        <p15:guide id="2" pos="259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ate 10" initials="A1"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96F"/>
    <a:srgbClr val="0033CC"/>
    <a:srgbClr val="00CC99"/>
    <a:srgbClr val="CCECFF"/>
    <a:srgbClr val="99CCFF"/>
    <a:srgbClr val="A6C9FC"/>
    <a:srgbClr val="66CCFF"/>
    <a:srgbClr val="0581CD"/>
    <a:srgbClr val="66A2FA"/>
    <a:srgbClr val="A3B6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52" autoAdjust="0"/>
    <p:restoredTop sz="88810" autoAdjust="0"/>
  </p:normalViewPr>
  <p:slideViewPr>
    <p:cSldViewPr snapToGrid="0">
      <p:cViewPr varScale="1">
        <p:scale>
          <a:sx n="136" d="100"/>
          <a:sy n="136" d="100"/>
        </p:scale>
        <p:origin x="-1072" y="-96"/>
      </p:cViewPr>
      <p:guideLst>
        <p:guide orient="horz" pos="1872"/>
        <p:guide pos="25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68"/>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50" Type="http://schemas.openxmlformats.org/officeDocument/2006/relationships/printerSettings" Target="printerSettings/printerSettings1.bin"/><Relationship Id="rId51" Type="http://schemas.openxmlformats.org/officeDocument/2006/relationships/tags" Target="tags/tag1.xml"/><Relationship Id="rId52" Type="http://schemas.openxmlformats.org/officeDocument/2006/relationships/commentAuthors" Target="commentAuthors.xml"/><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microsoft.com/office/2015/10/relationships/revisionInfo" Target="revisionInfo.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56872-5459-424D-A4E3-D7B4BB8719DA}" type="doc">
      <dgm:prSet loTypeId="urn:microsoft.com/office/officeart/2005/8/layout/list1" loCatId="list" qsTypeId="urn:microsoft.com/office/officeart/2005/8/quickstyle/simple1" qsCatId="simple" csTypeId="urn:microsoft.com/office/officeart/2005/8/colors/accent2_5" csCatId="accent2" phldr="1"/>
      <dgm:spPr/>
      <dgm:t>
        <a:bodyPr/>
        <a:lstStyle/>
        <a:p>
          <a:endParaRPr lang="en-US"/>
        </a:p>
      </dgm:t>
    </dgm:pt>
    <dgm:pt modelId="{05FCF2F4-6E81-43DD-BD9A-7E9DA7AB0246}">
      <dgm:prSet phldrT="[Text]" custT="1"/>
      <dgm:spPr/>
      <dgm:t>
        <a:bodyPr/>
        <a:lstStyle/>
        <a:p>
          <a:r>
            <a:rPr lang="en-US" sz="1600" dirty="0"/>
            <a:t>Not-for-profit residual is classified as net assets without donor restrictions, or net assets with donor </a:t>
          </a:r>
          <a:r>
            <a:rPr lang="en-US" sz="1600" dirty="0" smtClean="0"/>
            <a:t>restrictions.</a:t>
          </a:r>
          <a:endParaRPr lang="en-US" sz="1600" dirty="0"/>
        </a:p>
      </dgm:t>
    </dgm:pt>
    <dgm:pt modelId="{13F53171-98AC-41A4-8C4F-9E7F84EDE82C}" type="parTrans" cxnId="{C785D84C-2E19-4A0A-B464-247307A78180}">
      <dgm:prSet/>
      <dgm:spPr/>
      <dgm:t>
        <a:bodyPr/>
        <a:lstStyle/>
        <a:p>
          <a:endParaRPr lang="en-US"/>
        </a:p>
      </dgm:t>
    </dgm:pt>
    <dgm:pt modelId="{6A7A0605-D94B-44E9-96AA-8DA44676B858}" type="sibTrans" cxnId="{C785D84C-2E19-4A0A-B464-247307A78180}">
      <dgm:prSet/>
      <dgm:spPr/>
      <dgm:t>
        <a:bodyPr/>
        <a:lstStyle/>
        <a:p>
          <a:endParaRPr lang="en-US"/>
        </a:p>
      </dgm:t>
    </dgm:pt>
    <dgm:pt modelId="{475A4C62-4352-4EE6-ACC3-490148135955}">
      <dgm:prSet phldrT="[Text]" custT="1"/>
      <dgm:spPr/>
      <dgm:t>
        <a:bodyPr/>
        <a:lstStyle/>
        <a:p>
          <a:r>
            <a:rPr lang="en-US" sz="1600" dirty="0"/>
            <a:t>Governmental residual is classified as net investment in capital assets, restricted, and unrestricted net </a:t>
          </a:r>
          <a:r>
            <a:rPr lang="en-US" sz="1600" dirty="0" smtClean="0"/>
            <a:t>position.</a:t>
          </a:r>
          <a:endParaRPr lang="en-US" sz="1600" dirty="0"/>
        </a:p>
      </dgm:t>
    </dgm:pt>
    <dgm:pt modelId="{BBE660C9-AFB9-4426-B8A1-412BC62F2B27}" type="parTrans" cxnId="{B42C5FA1-1A22-41A6-A7CF-D46FF4890FCE}">
      <dgm:prSet/>
      <dgm:spPr/>
      <dgm:t>
        <a:bodyPr/>
        <a:lstStyle/>
        <a:p>
          <a:endParaRPr lang="en-US"/>
        </a:p>
      </dgm:t>
    </dgm:pt>
    <dgm:pt modelId="{B241EB67-195C-41EF-800D-AA5BB25BD74C}" type="sibTrans" cxnId="{B42C5FA1-1A22-41A6-A7CF-D46FF4890FCE}">
      <dgm:prSet/>
      <dgm:spPr/>
      <dgm:t>
        <a:bodyPr/>
        <a:lstStyle/>
        <a:p>
          <a:endParaRPr lang="en-US"/>
        </a:p>
      </dgm:t>
    </dgm:pt>
    <dgm:pt modelId="{74B590A5-CE0C-47CA-92FB-E0EDF91B1B90}">
      <dgm:prSet phldrT="[Text]" custT="1"/>
      <dgm:spPr/>
      <dgm:t>
        <a:bodyPr/>
        <a:lstStyle/>
        <a:p>
          <a:r>
            <a:rPr lang="en-US" sz="1600" dirty="0"/>
            <a:t>Investor-owned residual is shown as stockholders’ equity, divided into capital stock and retained </a:t>
          </a:r>
          <a:r>
            <a:rPr lang="en-US" sz="1600" dirty="0" smtClean="0"/>
            <a:t>earnings.</a:t>
          </a:r>
          <a:endParaRPr lang="en-US" sz="1600" dirty="0"/>
        </a:p>
      </dgm:t>
    </dgm:pt>
    <dgm:pt modelId="{887AAA62-A498-4A6C-A8DD-E8CF73C79617}" type="parTrans" cxnId="{FBE0D2D4-2EFB-43A7-A99E-0AD9C33C1863}">
      <dgm:prSet/>
      <dgm:spPr/>
      <dgm:t>
        <a:bodyPr/>
        <a:lstStyle/>
        <a:p>
          <a:endParaRPr lang="en-US"/>
        </a:p>
      </dgm:t>
    </dgm:pt>
    <dgm:pt modelId="{8C955F34-6EC6-456D-B26C-6AEA8A4C36BC}" type="sibTrans" cxnId="{FBE0D2D4-2EFB-43A7-A99E-0AD9C33C1863}">
      <dgm:prSet/>
      <dgm:spPr/>
      <dgm:t>
        <a:bodyPr/>
        <a:lstStyle/>
        <a:p>
          <a:endParaRPr lang="en-US"/>
        </a:p>
      </dgm:t>
    </dgm:pt>
    <dgm:pt modelId="{954B0E0A-1B45-4D16-B571-AE2F5D0A74F8}" type="pres">
      <dgm:prSet presAssocID="{F0256872-5459-424D-A4E3-D7B4BB8719DA}" presName="linear" presStyleCnt="0">
        <dgm:presLayoutVars>
          <dgm:dir/>
          <dgm:animLvl val="lvl"/>
          <dgm:resizeHandles val="exact"/>
        </dgm:presLayoutVars>
      </dgm:prSet>
      <dgm:spPr/>
      <dgm:t>
        <a:bodyPr/>
        <a:lstStyle/>
        <a:p>
          <a:endParaRPr lang="en-US"/>
        </a:p>
      </dgm:t>
    </dgm:pt>
    <dgm:pt modelId="{A18A1E38-3C0D-459A-8CBF-8E70939EEAE0}" type="pres">
      <dgm:prSet presAssocID="{05FCF2F4-6E81-43DD-BD9A-7E9DA7AB0246}" presName="parentLin" presStyleCnt="0"/>
      <dgm:spPr/>
    </dgm:pt>
    <dgm:pt modelId="{678C02E5-53B9-439E-AC2C-5F87CDBFA718}" type="pres">
      <dgm:prSet presAssocID="{05FCF2F4-6E81-43DD-BD9A-7E9DA7AB0246}" presName="parentLeftMargin" presStyleLbl="node1" presStyleIdx="0" presStyleCnt="3"/>
      <dgm:spPr/>
      <dgm:t>
        <a:bodyPr/>
        <a:lstStyle/>
        <a:p>
          <a:endParaRPr lang="en-US"/>
        </a:p>
      </dgm:t>
    </dgm:pt>
    <dgm:pt modelId="{130E2995-A54C-42A9-9552-C17275647837}" type="pres">
      <dgm:prSet presAssocID="{05FCF2F4-6E81-43DD-BD9A-7E9DA7AB0246}" presName="parentText" presStyleLbl="node1" presStyleIdx="0" presStyleCnt="3" custScaleY="255483">
        <dgm:presLayoutVars>
          <dgm:chMax val="0"/>
          <dgm:bulletEnabled val="1"/>
        </dgm:presLayoutVars>
      </dgm:prSet>
      <dgm:spPr/>
      <dgm:t>
        <a:bodyPr/>
        <a:lstStyle/>
        <a:p>
          <a:endParaRPr lang="en-US"/>
        </a:p>
      </dgm:t>
    </dgm:pt>
    <dgm:pt modelId="{FEBFF79D-BEB9-4563-9D1C-0455EEF7F510}" type="pres">
      <dgm:prSet presAssocID="{05FCF2F4-6E81-43DD-BD9A-7E9DA7AB0246}" presName="negativeSpace" presStyleCnt="0"/>
      <dgm:spPr/>
    </dgm:pt>
    <dgm:pt modelId="{9CCC46A3-5DE8-4F84-B044-B41E9D7C4573}" type="pres">
      <dgm:prSet presAssocID="{05FCF2F4-6E81-43DD-BD9A-7E9DA7AB0246}" presName="childText" presStyleLbl="conFgAcc1" presStyleIdx="0" presStyleCnt="3">
        <dgm:presLayoutVars>
          <dgm:bulletEnabled val="1"/>
        </dgm:presLayoutVars>
      </dgm:prSet>
      <dgm:spPr>
        <a:ln>
          <a:solidFill>
            <a:schemeClr val="bg1">
              <a:alpha val="90000"/>
            </a:schemeClr>
          </a:solidFill>
        </a:ln>
      </dgm:spPr>
    </dgm:pt>
    <dgm:pt modelId="{1E4B1506-A62C-4BBD-A576-BF39D7B8CA5B}" type="pres">
      <dgm:prSet presAssocID="{6A7A0605-D94B-44E9-96AA-8DA44676B858}" presName="spaceBetweenRectangles" presStyleCnt="0"/>
      <dgm:spPr/>
    </dgm:pt>
    <dgm:pt modelId="{AE7FA2F5-7634-4B0C-B108-A479C6AC045D}" type="pres">
      <dgm:prSet presAssocID="{475A4C62-4352-4EE6-ACC3-490148135955}" presName="parentLin" presStyleCnt="0"/>
      <dgm:spPr/>
    </dgm:pt>
    <dgm:pt modelId="{9D3A9F26-8633-4C4A-884C-B98BF29DD863}" type="pres">
      <dgm:prSet presAssocID="{475A4C62-4352-4EE6-ACC3-490148135955}" presName="parentLeftMargin" presStyleLbl="node1" presStyleIdx="0" presStyleCnt="3"/>
      <dgm:spPr/>
      <dgm:t>
        <a:bodyPr/>
        <a:lstStyle/>
        <a:p>
          <a:endParaRPr lang="en-US"/>
        </a:p>
      </dgm:t>
    </dgm:pt>
    <dgm:pt modelId="{03481FCC-D5C5-4480-AD81-41E431A4629F}" type="pres">
      <dgm:prSet presAssocID="{475A4C62-4352-4EE6-ACC3-490148135955}" presName="parentText" presStyleLbl="node1" presStyleIdx="1" presStyleCnt="3" custScaleY="236771">
        <dgm:presLayoutVars>
          <dgm:chMax val="0"/>
          <dgm:bulletEnabled val="1"/>
        </dgm:presLayoutVars>
      </dgm:prSet>
      <dgm:spPr/>
      <dgm:t>
        <a:bodyPr/>
        <a:lstStyle/>
        <a:p>
          <a:endParaRPr lang="en-US"/>
        </a:p>
      </dgm:t>
    </dgm:pt>
    <dgm:pt modelId="{1B0EE12C-F78E-44E1-8147-01E5E5D061E4}" type="pres">
      <dgm:prSet presAssocID="{475A4C62-4352-4EE6-ACC3-490148135955}" presName="negativeSpace" presStyleCnt="0"/>
      <dgm:spPr/>
    </dgm:pt>
    <dgm:pt modelId="{4B2BA851-CD9B-4DCB-B8B0-321CF64F9390}" type="pres">
      <dgm:prSet presAssocID="{475A4C62-4352-4EE6-ACC3-490148135955}" presName="childText" presStyleLbl="conFgAcc1" presStyleIdx="1" presStyleCnt="3">
        <dgm:presLayoutVars>
          <dgm:bulletEnabled val="1"/>
        </dgm:presLayoutVars>
      </dgm:prSet>
      <dgm:spPr>
        <a:ln>
          <a:solidFill>
            <a:schemeClr val="bg1">
              <a:alpha val="70000"/>
            </a:schemeClr>
          </a:solidFill>
        </a:ln>
      </dgm:spPr>
    </dgm:pt>
    <dgm:pt modelId="{6668D411-01E0-4E35-A844-6EFA098B8074}" type="pres">
      <dgm:prSet presAssocID="{B241EB67-195C-41EF-800D-AA5BB25BD74C}" presName="spaceBetweenRectangles" presStyleCnt="0"/>
      <dgm:spPr/>
    </dgm:pt>
    <dgm:pt modelId="{C7B93BB7-8A67-4A67-8981-6A7AE57699DB}" type="pres">
      <dgm:prSet presAssocID="{74B590A5-CE0C-47CA-92FB-E0EDF91B1B90}" presName="parentLin" presStyleCnt="0"/>
      <dgm:spPr/>
    </dgm:pt>
    <dgm:pt modelId="{3BFC6E12-5285-4FAF-806F-FE88391F0C9B}" type="pres">
      <dgm:prSet presAssocID="{74B590A5-CE0C-47CA-92FB-E0EDF91B1B90}" presName="parentLeftMargin" presStyleLbl="node1" presStyleIdx="1" presStyleCnt="3"/>
      <dgm:spPr/>
      <dgm:t>
        <a:bodyPr/>
        <a:lstStyle/>
        <a:p>
          <a:endParaRPr lang="en-US"/>
        </a:p>
      </dgm:t>
    </dgm:pt>
    <dgm:pt modelId="{21ABC7B5-AC39-49E7-B10F-FE36E70A9510}" type="pres">
      <dgm:prSet presAssocID="{74B590A5-CE0C-47CA-92FB-E0EDF91B1B90}" presName="parentText" presStyleLbl="node1" presStyleIdx="2" presStyleCnt="3" custScaleY="253952">
        <dgm:presLayoutVars>
          <dgm:chMax val="0"/>
          <dgm:bulletEnabled val="1"/>
        </dgm:presLayoutVars>
      </dgm:prSet>
      <dgm:spPr/>
      <dgm:t>
        <a:bodyPr/>
        <a:lstStyle/>
        <a:p>
          <a:endParaRPr lang="en-US"/>
        </a:p>
      </dgm:t>
    </dgm:pt>
    <dgm:pt modelId="{C640DC90-6B87-4C0D-B7B8-7331C28B3496}" type="pres">
      <dgm:prSet presAssocID="{74B590A5-CE0C-47CA-92FB-E0EDF91B1B90}" presName="negativeSpace" presStyleCnt="0"/>
      <dgm:spPr/>
    </dgm:pt>
    <dgm:pt modelId="{B48D13D9-97F8-4DD2-A3EF-A99D8F7459D4}" type="pres">
      <dgm:prSet presAssocID="{74B590A5-CE0C-47CA-92FB-E0EDF91B1B90}" presName="childText" presStyleLbl="conFgAcc1" presStyleIdx="2" presStyleCnt="3">
        <dgm:presLayoutVars>
          <dgm:bulletEnabled val="1"/>
        </dgm:presLayoutVars>
      </dgm:prSet>
      <dgm:spPr>
        <a:ln>
          <a:solidFill>
            <a:schemeClr val="bg1">
              <a:alpha val="50000"/>
            </a:schemeClr>
          </a:solidFill>
        </a:ln>
      </dgm:spPr>
    </dgm:pt>
  </dgm:ptLst>
  <dgm:cxnLst>
    <dgm:cxn modelId="{C785D84C-2E19-4A0A-B464-247307A78180}" srcId="{F0256872-5459-424D-A4E3-D7B4BB8719DA}" destId="{05FCF2F4-6E81-43DD-BD9A-7E9DA7AB0246}" srcOrd="0" destOrd="0" parTransId="{13F53171-98AC-41A4-8C4F-9E7F84EDE82C}" sibTransId="{6A7A0605-D94B-44E9-96AA-8DA44676B858}"/>
    <dgm:cxn modelId="{B12D689D-CC8B-4B5E-9429-8CDCDD7B673F}" type="presOf" srcId="{05FCF2F4-6E81-43DD-BD9A-7E9DA7AB0246}" destId="{678C02E5-53B9-439E-AC2C-5F87CDBFA718}" srcOrd="0" destOrd="0" presId="urn:microsoft.com/office/officeart/2005/8/layout/list1"/>
    <dgm:cxn modelId="{AE6C6E76-75CD-4CDE-ABB8-7AE2C6732D58}" type="presOf" srcId="{475A4C62-4352-4EE6-ACC3-490148135955}" destId="{03481FCC-D5C5-4480-AD81-41E431A4629F}" srcOrd="1" destOrd="0" presId="urn:microsoft.com/office/officeart/2005/8/layout/list1"/>
    <dgm:cxn modelId="{FBE0D2D4-2EFB-43A7-A99E-0AD9C33C1863}" srcId="{F0256872-5459-424D-A4E3-D7B4BB8719DA}" destId="{74B590A5-CE0C-47CA-92FB-E0EDF91B1B90}" srcOrd="2" destOrd="0" parTransId="{887AAA62-A498-4A6C-A8DD-E8CF73C79617}" sibTransId="{8C955F34-6EC6-456D-B26C-6AEA8A4C36BC}"/>
    <dgm:cxn modelId="{086DFFCA-2ABF-46CA-AB02-F0D0B7B4809D}" type="presOf" srcId="{F0256872-5459-424D-A4E3-D7B4BB8719DA}" destId="{954B0E0A-1B45-4D16-B571-AE2F5D0A74F8}" srcOrd="0" destOrd="0" presId="urn:microsoft.com/office/officeart/2005/8/layout/list1"/>
    <dgm:cxn modelId="{AF8F98A8-09EC-4967-95A6-30102E086CEF}" type="presOf" srcId="{475A4C62-4352-4EE6-ACC3-490148135955}" destId="{9D3A9F26-8633-4C4A-884C-B98BF29DD863}" srcOrd="0" destOrd="0" presId="urn:microsoft.com/office/officeart/2005/8/layout/list1"/>
    <dgm:cxn modelId="{FFB923C0-2DE2-48D5-BCEC-9A40E5EA9795}" type="presOf" srcId="{74B590A5-CE0C-47CA-92FB-E0EDF91B1B90}" destId="{21ABC7B5-AC39-49E7-B10F-FE36E70A9510}" srcOrd="1" destOrd="0" presId="urn:microsoft.com/office/officeart/2005/8/layout/list1"/>
    <dgm:cxn modelId="{5191A758-AB42-47B5-AECE-48144FA5229C}" type="presOf" srcId="{05FCF2F4-6E81-43DD-BD9A-7E9DA7AB0246}" destId="{130E2995-A54C-42A9-9552-C17275647837}" srcOrd="1" destOrd="0" presId="urn:microsoft.com/office/officeart/2005/8/layout/list1"/>
    <dgm:cxn modelId="{C36DA87A-FEC3-49FD-907E-E1904F16F915}" type="presOf" srcId="{74B590A5-CE0C-47CA-92FB-E0EDF91B1B90}" destId="{3BFC6E12-5285-4FAF-806F-FE88391F0C9B}" srcOrd="0" destOrd="0" presId="urn:microsoft.com/office/officeart/2005/8/layout/list1"/>
    <dgm:cxn modelId="{B42C5FA1-1A22-41A6-A7CF-D46FF4890FCE}" srcId="{F0256872-5459-424D-A4E3-D7B4BB8719DA}" destId="{475A4C62-4352-4EE6-ACC3-490148135955}" srcOrd="1" destOrd="0" parTransId="{BBE660C9-AFB9-4426-B8A1-412BC62F2B27}" sibTransId="{B241EB67-195C-41EF-800D-AA5BB25BD74C}"/>
    <dgm:cxn modelId="{C2EA45F6-6606-456C-9CB5-311FA73DCEC9}" type="presParOf" srcId="{954B0E0A-1B45-4D16-B571-AE2F5D0A74F8}" destId="{A18A1E38-3C0D-459A-8CBF-8E70939EEAE0}" srcOrd="0" destOrd="0" presId="urn:microsoft.com/office/officeart/2005/8/layout/list1"/>
    <dgm:cxn modelId="{6A0DEF85-8182-41D3-BF48-E3FCE93F4B38}" type="presParOf" srcId="{A18A1E38-3C0D-459A-8CBF-8E70939EEAE0}" destId="{678C02E5-53B9-439E-AC2C-5F87CDBFA718}" srcOrd="0" destOrd="0" presId="urn:microsoft.com/office/officeart/2005/8/layout/list1"/>
    <dgm:cxn modelId="{8E6DBD63-F46C-408A-A5D4-D980981E4F88}" type="presParOf" srcId="{A18A1E38-3C0D-459A-8CBF-8E70939EEAE0}" destId="{130E2995-A54C-42A9-9552-C17275647837}" srcOrd="1" destOrd="0" presId="urn:microsoft.com/office/officeart/2005/8/layout/list1"/>
    <dgm:cxn modelId="{204F54AB-4929-4A47-B725-FAC82B25BDAD}" type="presParOf" srcId="{954B0E0A-1B45-4D16-B571-AE2F5D0A74F8}" destId="{FEBFF79D-BEB9-4563-9D1C-0455EEF7F510}" srcOrd="1" destOrd="0" presId="urn:microsoft.com/office/officeart/2005/8/layout/list1"/>
    <dgm:cxn modelId="{D1D14B66-E7CA-4D82-96DD-A6BFA5151948}" type="presParOf" srcId="{954B0E0A-1B45-4D16-B571-AE2F5D0A74F8}" destId="{9CCC46A3-5DE8-4F84-B044-B41E9D7C4573}" srcOrd="2" destOrd="0" presId="urn:microsoft.com/office/officeart/2005/8/layout/list1"/>
    <dgm:cxn modelId="{2175E292-95C3-4AB6-BBD0-D7C124772BD3}" type="presParOf" srcId="{954B0E0A-1B45-4D16-B571-AE2F5D0A74F8}" destId="{1E4B1506-A62C-4BBD-A576-BF39D7B8CA5B}" srcOrd="3" destOrd="0" presId="urn:microsoft.com/office/officeart/2005/8/layout/list1"/>
    <dgm:cxn modelId="{22591995-8C70-4FBA-B9A1-24E25F13EE2B}" type="presParOf" srcId="{954B0E0A-1B45-4D16-B571-AE2F5D0A74F8}" destId="{AE7FA2F5-7634-4B0C-B108-A479C6AC045D}" srcOrd="4" destOrd="0" presId="urn:microsoft.com/office/officeart/2005/8/layout/list1"/>
    <dgm:cxn modelId="{D531AC91-5F3E-4B3A-8841-9BE07738AF34}" type="presParOf" srcId="{AE7FA2F5-7634-4B0C-B108-A479C6AC045D}" destId="{9D3A9F26-8633-4C4A-884C-B98BF29DD863}" srcOrd="0" destOrd="0" presId="urn:microsoft.com/office/officeart/2005/8/layout/list1"/>
    <dgm:cxn modelId="{FA21B600-D89F-4805-A5E2-65B9FD42CC30}" type="presParOf" srcId="{AE7FA2F5-7634-4B0C-B108-A479C6AC045D}" destId="{03481FCC-D5C5-4480-AD81-41E431A4629F}" srcOrd="1" destOrd="0" presId="urn:microsoft.com/office/officeart/2005/8/layout/list1"/>
    <dgm:cxn modelId="{C2ECC04C-754B-4325-B8A7-894D524EE469}" type="presParOf" srcId="{954B0E0A-1B45-4D16-B571-AE2F5D0A74F8}" destId="{1B0EE12C-F78E-44E1-8147-01E5E5D061E4}" srcOrd="5" destOrd="0" presId="urn:microsoft.com/office/officeart/2005/8/layout/list1"/>
    <dgm:cxn modelId="{6F413B28-7E28-4F0B-8915-A1F4A9A0710D}" type="presParOf" srcId="{954B0E0A-1B45-4D16-B571-AE2F5D0A74F8}" destId="{4B2BA851-CD9B-4DCB-B8B0-321CF64F9390}" srcOrd="6" destOrd="0" presId="urn:microsoft.com/office/officeart/2005/8/layout/list1"/>
    <dgm:cxn modelId="{38D7BE63-CAA2-480A-BCFC-FE442D2E8663}" type="presParOf" srcId="{954B0E0A-1B45-4D16-B571-AE2F5D0A74F8}" destId="{6668D411-01E0-4E35-A844-6EFA098B8074}" srcOrd="7" destOrd="0" presId="urn:microsoft.com/office/officeart/2005/8/layout/list1"/>
    <dgm:cxn modelId="{DFAB8A00-7D01-421C-A8EA-6D0B041E7840}" type="presParOf" srcId="{954B0E0A-1B45-4D16-B571-AE2F5D0A74F8}" destId="{C7B93BB7-8A67-4A67-8981-6A7AE57699DB}" srcOrd="8" destOrd="0" presId="urn:microsoft.com/office/officeart/2005/8/layout/list1"/>
    <dgm:cxn modelId="{666BB7FC-48B6-436C-A33B-63A3EE017251}" type="presParOf" srcId="{C7B93BB7-8A67-4A67-8981-6A7AE57699DB}" destId="{3BFC6E12-5285-4FAF-806F-FE88391F0C9B}" srcOrd="0" destOrd="0" presId="urn:microsoft.com/office/officeart/2005/8/layout/list1"/>
    <dgm:cxn modelId="{707DE6F2-6DA9-41BA-991A-DECEA5FACE3D}" type="presParOf" srcId="{C7B93BB7-8A67-4A67-8981-6A7AE57699DB}" destId="{21ABC7B5-AC39-49E7-B10F-FE36E70A9510}" srcOrd="1" destOrd="0" presId="urn:microsoft.com/office/officeart/2005/8/layout/list1"/>
    <dgm:cxn modelId="{0E568CF8-D83B-4381-A454-E796588C0D42}" type="presParOf" srcId="{954B0E0A-1B45-4D16-B571-AE2F5D0A74F8}" destId="{C640DC90-6B87-4C0D-B7B8-7331C28B3496}" srcOrd="9" destOrd="0" presId="urn:microsoft.com/office/officeart/2005/8/layout/list1"/>
    <dgm:cxn modelId="{2E6E0F12-F79F-4221-B897-091652A29E48}" type="presParOf" srcId="{954B0E0A-1B45-4D16-B571-AE2F5D0A74F8}" destId="{B48D13D9-97F8-4DD2-A3EF-A99D8F7459D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11A276-E87C-448F-A613-E3D9423F1AB4}"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FB26D7F6-F6CC-4AEB-92B2-322DE565FAB8}">
      <dgm:prSet phldrT="[Text]" custT="1"/>
      <dgm:spPr/>
      <dgm:t>
        <a:bodyPr/>
        <a:lstStyle/>
        <a:p>
          <a:r>
            <a:rPr lang="en-US" sz="1600" dirty="0"/>
            <a:t>Patient service revenue</a:t>
          </a:r>
        </a:p>
      </dgm:t>
    </dgm:pt>
    <dgm:pt modelId="{FA225B38-B36A-4B88-99F0-843DFF09594E}" type="parTrans" cxnId="{B981D1F6-E600-4418-AA87-67DEC2D6AA55}">
      <dgm:prSet/>
      <dgm:spPr/>
      <dgm:t>
        <a:bodyPr/>
        <a:lstStyle/>
        <a:p>
          <a:endParaRPr lang="en-US"/>
        </a:p>
      </dgm:t>
    </dgm:pt>
    <dgm:pt modelId="{7E719820-CC54-4F3B-9B02-5F80149B6A7A}" type="sibTrans" cxnId="{B981D1F6-E600-4418-AA87-67DEC2D6AA55}">
      <dgm:prSet/>
      <dgm:spPr/>
      <dgm:t>
        <a:bodyPr/>
        <a:lstStyle/>
        <a:p>
          <a:endParaRPr lang="en-US"/>
        </a:p>
      </dgm:t>
    </dgm:pt>
    <dgm:pt modelId="{3736C2F7-C986-4417-8A5F-0A1583A66D22}">
      <dgm:prSet phldrT="[Text]" custT="1"/>
      <dgm:spPr/>
      <dgm:t>
        <a:bodyPr/>
        <a:lstStyle/>
        <a:p>
          <a:r>
            <a:rPr lang="en-US" sz="1600" dirty="0"/>
            <a:t>Resident service revenue, such as maintenance or rental fees in an extended care facility</a:t>
          </a:r>
        </a:p>
      </dgm:t>
    </dgm:pt>
    <dgm:pt modelId="{BB0E8C48-C892-46B9-A2CE-63D090D8CBAB}" type="parTrans" cxnId="{D792E8AB-C514-470B-826A-B8F73F9CDCC2}">
      <dgm:prSet/>
      <dgm:spPr/>
      <dgm:t>
        <a:bodyPr/>
        <a:lstStyle/>
        <a:p>
          <a:endParaRPr lang="en-US"/>
        </a:p>
      </dgm:t>
    </dgm:pt>
    <dgm:pt modelId="{A65C059B-C16A-44CB-96C6-361DCCBBC238}" type="sibTrans" cxnId="{D792E8AB-C514-470B-826A-B8F73F9CDCC2}">
      <dgm:prSet/>
      <dgm:spPr/>
      <dgm:t>
        <a:bodyPr/>
        <a:lstStyle/>
        <a:p>
          <a:endParaRPr lang="en-US"/>
        </a:p>
      </dgm:t>
    </dgm:pt>
    <dgm:pt modelId="{343F68CD-91F1-4ACB-B03D-B97B6081872E}">
      <dgm:prSet custT="1"/>
      <dgm:spPr/>
      <dgm:t>
        <a:bodyPr/>
        <a:lstStyle/>
        <a:p>
          <a:r>
            <a:rPr lang="en-US" sz="1600" dirty="0"/>
            <a:t>Premium revenue from capitation fees – fixed fees per person paid periodically, regardless of services provided, by an HMO</a:t>
          </a:r>
        </a:p>
      </dgm:t>
    </dgm:pt>
    <dgm:pt modelId="{0DC005B7-8759-49B0-B388-943A1D57F5F3}" type="parTrans" cxnId="{5FF3A7E0-F6E2-494D-B20B-2DBA76A81E9B}">
      <dgm:prSet/>
      <dgm:spPr/>
      <dgm:t>
        <a:bodyPr/>
        <a:lstStyle/>
        <a:p>
          <a:endParaRPr lang="en-US"/>
        </a:p>
      </dgm:t>
    </dgm:pt>
    <dgm:pt modelId="{2F75BBB5-6A51-4767-9612-08DF14707CB0}" type="sibTrans" cxnId="{5FF3A7E0-F6E2-494D-B20B-2DBA76A81E9B}">
      <dgm:prSet/>
      <dgm:spPr/>
      <dgm:t>
        <a:bodyPr/>
        <a:lstStyle/>
        <a:p>
          <a:endParaRPr lang="en-US"/>
        </a:p>
      </dgm:t>
    </dgm:pt>
    <dgm:pt modelId="{970F011B-20C3-4DDD-9F89-DE0CBDF19CB1}" type="pres">
      <dgm:prSet presAssocID="{A211A276-E87C-448F-A613-E3D9423F1AB4}" presName="cycle" presStyleCnt="0">
        <dgm:presLayoutVars>
          <dgm:dir/>
          <dgm:resizeHandles val="exact"/>
        </dgm:presLayoutVars>
      </dgm:prSet>
      <dgm:spPr/>
      <dgm:t>
        <a:bodyPr/>
        <a:lstStyle/>
        <a:p>
          <a:endParaRPr lang="en-US"/>
        </a:p>
      </dgm:t>
    </dgm:pt>
    <dgm:pt modelId="{2514545C-308D-4E9B-A7DE-2BFCB872797C}" type="pres">
      <dgm:prSet presAssocID="{FB26D7F6-F6CC-4AEB-92B2-322DE565FAB8}" presName="node" presStyleLbl="node1" presStyleIdx="0" presStyleCnt="3" custScaleY="130498" custRadScaleRad="94329" custRadScaleInc="1077">
        <dgm:presLayoutVars>
          <dgm:bulletEnabled val="1"/>
        </dgm:presLayoutVars>
      </dgm:prSet>
      <dgm:spPr/>
      <dgm:t>
        <a:bodyPr/>
        <a:lstStyle/>
        <a:p>
          <a:endParaRPr lang="en-US"/>
        </a:p>
      </dgm:t>
    </dgm:pt>
    <dgm:pt modelId="{7475F148-BD9D-4A6E-91F6-36CBD98EDDE4}" type="pres">
      <dgm:prSet presAssocID="{FB26D7F6-F6CC-4AEB-92B2-322DE565FAB8}" presName="spNode" presStyleCnt="0"/>
      <dgm:spPr/>
    </dgm:pt>
    <dgm:pt modelId="{0BF199CF-8A60-4EEC-8A15-6276F9AA714B}" type="pres">
      <dgm:prSet presAssocID="{7E719820-CC54-4F3B-9B02-5F80149B6A7A}" presName="sibTrans" presStyleLbl="sibTrans1D1" presStyleIdx="0" presStyleCnt="3"/>
      <dgm:spPr/>
      <dgm:t>
        <a:bodyPr/>
        <a:lstStyle/>
        <a:p>
          <a:endParaRPr lang="en-US"/>
        </a:p>
      </dgm:t>
    </dgm:pt>
    <dgm:pt modelId="{B402D93F-282C-4798-B8ED-630F9910FCB9}" type="pres">
      <dgm:prSet presAssocID="{343F68CD-91F1-4ACB-B03D-B97B6081872E}" presName="node" presStyleLbl="node1" presStyleIdx="1" presStyleCnt="3" custScaleY="137668" custRadScaleRad="91515" custRadScaleInc="-54543">
        <dgm:presLayoutVars>
          <dgm:bulletEnabled val="1"/>
        </dgm:presLayoutVars>
      </dgm:prSet>
      <dgm:spPr/>
      <dgm:t>
        <a:bodyPr/>
        <a:lstStyle/>
        <a:p>
          <a:endParaRPr lang="en-US"/>
        </a:p>
      </dgm:t>
    </dgm:pt>
    <dgm:pt modelId="{4951925E-8B42-44DF-A0E3-1CB85B78684C}" type="pres">
      <dgm:prSet presAssocID="{343F68CD-91F1-4ACB-B03D-B97B6081872E}" presName="spNode" presStyleCnt="0"/>
      <dgm:spPr/>
    </dgm:pt>
    <dgm:pt modelId="{F44C838E-EFD7-4959-A2C8-81A151586E40}" type="pres">
      <dgm:prSet presAssocID="{2F75BBB5-6A51-4767-9612-08DF14707CB0}" presName="sibTrans" presStyleLbl="sibTrans1D1" presStyleIdx="1" presStyleCnt="3"/>
      <dgm:spPr/>
      <dgm:t>
        <a:bodyPr/>
        <a:lstStyle/>
        <a:p>
          <a:endParaRPr lang="en-US"/>
        </a:p>
      </dgm:t>
    </dgm:pt>
    <dgm:pt modelId="{985CDF7D-C612-4556-A9AE-86B8FC2FD2D1}" type="pres">
      <dgm:prSet presAssocID="{3736C2F7-C986-4417-8A5F-0A1583A66D22}" presName="node" presStyleLbl="node1" presStyleIdx="2" presStyleCnt="3" custScaleY="136150" custRadScaleRad="92000" custRadScaleInc="55545">
        <dgm:presLayoutVars>
          <dgm:bulletEnabled val="1"/>
        </dgm:presLayoutVars>
      </dgm:prSet>
      <dgm:spPr/>
      <dgm:t>
        <a:bodyPr/>
        <a:lstStyle/>
        <a:p>
          <a:endParaRPr lang="en-US"/>
        </a:p>
      </dgm:t>
    </dgm:pt>
    <dgm:pt modelId="{276D0595-F46E-4DC1-B991-35EC5815FD85}" type="pres">
      <dgm:prSet presAssocID="{3736C2F7-C986-4417-8A5F-0A1583A66D22}" presName="spNode" presStyleCnt="0"/>
      <dgm:spPr/>
    </dgm:pt>
    <dgm:pt modelId="{A56EB506-C81A-4039-B1A6-072810A01EEA}" type="pres">
      <dgm:prSet presAssocID="{A65C059B-C16A-44CB-96C6-361DCCBBC238}" presName="sibTrans" presStyleLbl="sibTrans1D1" presStyleIdx="2" presStyleCnt="3"/>
      <dgm:spPr/>
      <dgm:t>
        <a:bodyPr/>
        <a:lstStyle/>
        <a:p>
          <a:endParaRPr lang="en-US"/>
        </a:p>
      </dgm:t>
    </dgm:pt>
  </dgm:ptLst>
  <dgm:cxnLst>
    <dgm:cxn modelId="{D792E8AB-C514-470B-826A-B8F73F9CDCC2}" srcId="{A211A276-E87C-448F-A613-E3D9423F1AB4}" destId="{3736C2F7-C986-4417-8A5F-0A1583A66D22}" srcOrd="2" destOrd="0" parTransId="{BB0E8C48-C892-46B9-A2CE-63D090D8CBAB}" sibTransId="{A65C059B-C16A-44CB-96C6-361DCCBBC238}"/>
    <dgm:cxn modelId="{B981D1F6-E600-4418-AA87-67DEC2D6AA55}" srcId="{A211A276-E87C-448F-A613-E3D9423F1AB4}" destId="{FB26D7F6-F6CC-4AEB-92B2-322DE565FAB8}" srcOrd="0" destOrd="0" parTransId="{FA225B38-B36A-4B88-99F0-843DFF09594E}" sibTransId="{7E719820-CC54-4F3B-9B02-5F80149B6A7A}"/>
    <dgm:cxn modelId="{1AF98399-2C4D-4173-BB10-AD7D7C95B406}" type="presOf" srcId="{A65C059B-C16A-44CB-96C6-361DCCBBC238}" destId="{A56EB506-C81A-4039-B1A6-072810A01EEA}" srcOrd="0" destOrd="0" presId="urn:microsoft.com/office/officeart/2005/8/layout/cycle6"/>
    <dgm:cxn modelId="{8A28E72C-720D-4DAA-B67E-52F2A1290E9B}" type="presOf" srcId="{A211A276-E87C-448F-A613-E3D9423F1AB4}" destId="{970F011B-20C3-4DDD-9F89-DE0CBDF19CB1}" srcOrd="0" destOrd="0" presId="urn:microsoft.com/office/officeart/2005/8/layout/cycle6"/>
    <dgm:cxn modelId="{510AD23F-E366-4B29-A271-2514719F1A1D}" type="presOf" srcId="{3736C2F7-C986-4417-8A5F-0A1583A66D22}" destId="{985CDF7D-C612-4556-A9AE-86B8FC2FD2D1}" srcOrd="0" destOrd="0" presId="urn:microsoft.com/office/officeart/2005/8/layout/cycle6"/>
    <dgm:cxn modelId="{098EC0D2-99DC-456E-85FB-F9A5A9AFCB8E}" type="presOf" srcId="{343F68CD-91F1-4ACB-B03D-B97B6081872E}" destId="{B402D93F-282C-4798-B8ED-630F9910FCB9}" srcOrd="0" destOrd="0" presId="urn:microsoft.com/office/officeart/2005/8/layout/cycle6"/>
    <dgm:cxn modelId="{D4C6102F-ECE9-4304-A217-380195CA3BB7}" type="presOf" srcId="{7E719820-CC54-4F3B-9B02-5F80149B6A7A}" destId="{0BF199CF-8A60-4EEC-8A15-6276F9AA714B}" srcOrd="0" destOrd="0" presId="urn:microsoft.com/office/officeart/2005/8/layout/cycle6"/>
    <dgm:cxn modelId="{E0E18E36-7135-4E93-A792-CF31DCAC29E3}" type="presOf" srcId="{FB26D7F6-F6CC-4AEB-92B2-322DE565FAB8}" destId="{2514545C-308D-4E9B-A7DE-2BFCB872797C}" srcOrd="0" destOrd="0" presId="urn:microsoft.com/office/officeart/2005/8/layout/cycle6"/>
    <dgm:cxn modelId="{381666C7-EBFE-46D3-882A-CAD62A17E7B5}" type="presOf" srcId="{2F75BBB5-6A51-4767-9612-08DF14707CB0}" destId="{F44C838E-EFD7-4959-A2C8-81A151586E40}" srcOrd="0" destOrd="0" presId="urn:microsoft.com/office/officeart/2005/8/layout/cycle6"/>
    <dgm:cxn modelId="{5FF3A7E0-F6E2-494D-B20B-2DBA76A81E9B}" srcId="{A211A276-E87C-448F-A613-E3D9423F1AB4}" destId="{343F68CD-91F1-4ACB-B03D-B97B6081872E}" srcOrd="1" destOrd="0" parTransId="{0DC005B7-8759-49B0-B388-943A1D57F5F3}" sibTransId="{2F75BBB5-6A51-4767-9612-08DF14707CB0}"/>
    <dgm:cxn modelId="{BD9B2A23-86D9-4F94-99CF-D4EEE88AC3EB}" type="presParOf" srcId="{970F011B-20C3-4DDD-9F89-DE0CBDF19CB1}" destId="{2514545C-308D-4E9B-A7DE-2BFCB872797C}" srcOrd="0" destOrd="0" presId="urn:microsoft.com/office/officeart/2005/8/layout/cycle6"/>
    <dgm:cxn modelId="{FC654CE4-92AA-4042-967E-3B0932DA504E}" type="presParOf" srcId="{970F011B-20C3-4DDD-9F89-DE0CBDF19CB1}" destId="{7475F148-BD9D-4A6E-91F6-36CBD98EDDE4}" srcOrd="1" destOrd="0" presId="urn:microsoft.com/office/officeart/2005/8/layout/cycle6"/>
    <dgm:cxn modelId="{0153FAF5-AE5A-41D3-A1D4-2D6BBDD69EE4}" type="presParOf" srcId="{970F011B-20C3-4DDD-9F89-DE0CBDF19CB1}" destId="{0BF199CF-8A60-4EEC-8A15-6276F9AA714B}" srcOrd="2" destOrd="0" presId="urn:microsoft.com/office/officeart/2005/8/layout/cycle6"/>
    <dgm:cxn modelId="{C3136BCA-5C8E-4C64-ACA4-0738506F42F7}" type="presParOf" srcId="{970F011B-20C3-4DDD-9F89-DE0CBDF19CB1}" destId="{B402D93F-282C-4798-B8ED-630F9910FCB9}" srcOrd="3" destOrd="0" presId="urn:microsoft.com/office/officeart/2005/8/layout/cycle6"/>
    <dgm:cxn modelId="{E4501D4F-A035-4E3F-A8F2-3000A56E3277}" type="presParOf" srcId="{970F011B-20C3-4DDD-9F89-DE0CBDF19CB1}" destId="{4951925E-8B42-44DF-A0E3-1CB85B78684C}" srcOrd="4" destOrd="0" presId="urn:microsoft.com/office/officeart/2005/8/layout/cycle6"/>
    <dgm:cxn modelId="{DA73C0B1-0FE9-4D99-AD7E-049E16E5B898}" type="presParOf" srcId="{970F011B-20C3-4DDD-9F89-DE0CBDF19CB1}" destId="{F44C838E-EFD7-4959-A2C8-81A151586E40}" srcOrd="5" destOrd="0" presId="urn:microsoft.com/office/officeart/2005/8/layout/cycle6"/>
    <dgm:cxn modelId="{8D5B2282-A03E-4FA6-A135-8C9DFF93BC66}" type="presParOf" srcId="{970F011B-20C3-4DDD-9F89-DE0CBDF19CB1}" destId="{985CDF7D-C612-4556-A9AE-86B8FC2FD2D1}" srcOrd="6" destOrd="0" presId="urn:microsoft.com/office/officeart/2005/8/layout/cycle6"/>
    <dgm:cxn modelId="{1AFD3990-B70B-4735-AD80-FEBD06161FBF}" type="presParOf" srcId="{970F011B-20C3-4DDD-9F89-DE0CBDF19CB1}" destId="{276D0595-F46E-4DC1-B991-35EC5815FD85}" srcOrd="7" destOrd="0" presId="urn:microsoft.com/office/officeart/2005/8/layout/cycle6"/>
    <dgm:cxn modelId="{F8F04239-E4F0-4520-95F6-2F1758D4DA23}" type="presParOf" srcId="{970F011B-20C3-4DDD-9F89-DE0CBDF19CB1}" destId="{A56EB506-C81A-4039-B1A6-072810A01EEA}"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CEF36F-4D4B-4D73-8087-F1961C5400B5}"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561B9C1-F66B-4EBC-BA8D-B546C6781F0E}">
      <dgm:prSet phldrT="[Text]"/>
      <dgm:spPr/>
      <dgm:t>
        <a:bodyPr/>
        <a:lstStyle/>
        <a:p>
          <a:r>
            <a:rPr lang="en-US" dirty="0"/>
            <a:t>Auxiliary sales</a:t>
          </a:r>
        </a:p>
      </dgm:t>
    </dgm:pt>
    <dgm:pt modelId="{858F372D-E6D2-48C2-8543-2953286DAD3D}" type="parTrans" cxnId="{EA9B32F4-AD81-4F43-8FC3-A7B7542B6334}">
      <dgm:prSet/>
      <dgm:spPr/>
      <dgm:t>
        <a:bodyPr/>
        <a:lstStyle/>
        <a:p>
          <a:endParaRPr lang="en-US"/>
        </a:p>
      </dgm:t>
    </dgm:pt>
    <dgm:pt modelId="{F6A385BC-DCE4-4CA3-9660-B0F9A5DFC73B}" type="sibTrans" cxnId="{EA9B32F4-AD81-4F43-8FC3-A7B7542B6334}">
      <dgm:prSet/>
      <dgm:spPr/>
      <dgm:t>
        <a:bodyPr/>
        <a:lstStyle/>
        <a:p>
          <a:endParaRPr lang="en-US"/>
        </a:p>
      </dgm:t>
    </dgm:pt>
    <dgm:pt modelId="{E0835800-C968-4A6A-8C95-97C0BEC9223F}">
      <dgm:prSet phldrT="[Text]"/>
      <dgm:spPr/>
      <dgm:t>
        <a:bodyPr/>
        <a:lstStyle/>
        <a:p>
          <a:r>
            <a:rPr lang="en-US" dirty="0"/>
            <a:t>Rental of facilities</a:t>
          </a:r>
        </a:p>
      </dgm:t>
    </dgm:pt>
    <dgm:pt modelId="{F47295BC-18CB-4995-99A0-6A4D3AB62C2D}" type="parTrans" cxnId="{99D15E3B-1EEA-4C3C-AC98-C250AD9CEED1}">
      <dgm:prSet/>
      <dgm:spPr/>
      <dgm:t>
        <a:bodyPr/>
        <a:lstStyle/>
        <a:p>
          <a:endParaRPr lang="en-US"/>
        </a:p>
      </dgm:t>
    </dgm:pt>
    <dgm:pt modelId="{FAC0E162-C897-42F9-8906-95CB5ED5A96C}" type="sibTrans" cxnId="{99D15E3B-1EEA-4C3C-AC98-C250AD9CEED1}">
      <dgm:prSet/>
      <dgm:spPr/>
      <dgm:t>
        <a:bodyPr/>
        <a:lstStyle/>
        <a:p>
          <a:endParaRPr lang="en-US"/>
        </a:p>
      </dgm:t>
    </dgm:pt>
    <dgm:pt modelId="{C76B75E8-7578-4AF3-AFEA-419D9A0EAF2F}">
      <dgm:prSet phldrT="[Text]"/>
      <dgm:spPr>
        <a:solidFill>
          <a:srgbClr val="18696F"/>
        </a:solidFill>
      </dgm:spPr>
      <dgm:t>
        <a:bodyPr/>
        <a:lstStyle/>
        <a:p>
          <a:r>
            <a:rPr lang="en-US" dirty="0"/>
            <a:t>Fees</a:t>
          </a:r>
        </a:p>
      </dgm:t>
    </dgm:pt>
    <dgm:pt modelId="{D66FB1BF-4E3B-409F-A8B0-2F9295B49045}" type="parTrans" cxnId="{326297EF-ECDA-48AD-8812-82C196BE6892}">
      <dgm:prSet/>
      <dgm:spPr/>
      <dgm:t>
        <a:bodyPr/>
        <a:lstStyle/>
        <a:p>
          <a:endParaRPr lang="en-US"/>
        </a:p>
      </dgm:t>
    </dgm:pt>
    <dgm:pt modelId="{33AEB02D-0A59-4AB6-B5ED-DC7B25BCCF41}" type="sibTrans" cxnId="{326297EF-ECDA-48AD-8812-82C196BE6892}">
      <dgm:prSet/>
      <dgm:spPr/>
      <dgm:t>
        <a:bodyPr/>
        <a:lstStyle/>
        <a:p>
          <a:endParaRPr lang="en-US"/>
        </a:p>
      </dgm:t>
    </dgm:pt>
    <dgm:pt modelId="{AE23152E-6C5A-4AB0-BA45-EBEF54583072}">
      <dgm:prSet phldrT="[Text]"/>
      <dgm:spPr>
        <a:solidFill>
          <a:schemeClr val="bg1">
            <a:lumMod val="50000"/>
          </a:schemeClr>
        </a:solidFill>
      </dgm:spPr>
      <dgm:t>
        <a:bodyPr/>
        <a:lstStyle/>
        <a:p>
          <a:r>
            <a:rPr lang="en-US" dirty="0"/>
            <a:t>Investment income and  gains</a:t>
          </a:r>
        </a:p>
      </dgm:t>
    </dgm:pt>
    <dgm:pt modelId="{BAB40364-7F05-47A9-A733-A4EB1615F955}" type="parTrans" cxnId="{942AE330-016D-4460-950E-B451CE0C714B}">
      <dgm:prSet/>
      <dgm:spPr/>
      <dgm:t>
        <a:bodyPr/>
        <a:lstStyle/>
        <a:p>
          <a:endParaRPr lang="en-US"/>
        </a:p>
      </dgm:t>
    </dgm:pt>
    <dgm:pt modelId="{F0CA2D9B-08CE-4806-8312-A80FDCAE640B}" type="sibTrans" cxnId="{942AE330-016D-4460-950E-B451CE0C714B}">
      <dgm:prSet/>
      <dgm:spPr/>
      <dgm:t>
        <a:bodyPr/>
        <a:lstStyle/>
        <a:p>
          <a:endParaRPr lang="en-US"/>
        </a:p>
      </dgm:t>
    </dgm:pt>
    <dgm:pt modelId="{2DD7366C-8666-4FE3-B23F-70C3BD987017}">
      <dgm:prSet phldrT="[Text]"/>
      <dgm:spPr/>
      <dgm:t>
        <a:bodyPr/>
        <a:lstStyle/>
        <a:p>
          <a:r>
            <a:rPr lang="en-US" dirty="0">
              <a:solidFill>
                <a:schemeClr val="tx1">
                  <a:lumMod val="50000"/>
                  <a:lumOff val="50000"/>
                </a:schemeClr>
              </a:solidFill>
            </a:rPr>
            <a:t>Unrestricted contributions and grants</a:t>
          </a:r>
        </a:p>
      </dgm:t>
    </dgm:pt>
    <dgm:pt modelId="{919A1C9B-5063-48C3-8AA2-97A3CAE0CFE4}" type="parTrans" cxnId="{CF02B404-2A44-4F44-A689-4D827F390B22}">
      <dgm:prSet/>
      <dgm:spPr/>
      <dgm:t>
        <a:bodyPr/>
        <a:lstStyle/>
        <a:p>
          <a:endParaRPr lang="en-US"/>
        </a:p>
      </dgm:t>
    </dgm:pt>
    <dgm:pt modelId="{09388F8B-1AE8-488A-B892-59079BC86F99}" type="sibTrans" cxnId="{CF02B404-2A44-4F44-A689-4D827F390B22}">
      <dgm:prSet/>
      <dgm:spPr/>
      <dgm:t>
        <a:bodyPr/>
        <a:lstStyle/>
        <a:p>
          <a:endParaRPr lang="en-US"/>
        </a:p>
      </dgm:t>
    </dgm:pt>
    <dgm:pt modelId="{AD1B58F7-01FA-4E0F-9FDD-DD3A5542D172}" type="pres">
      <dgm:prSet presAssocID="{39CEF36F-4D4B-4D73-8087-F1961C5400B5}" presName="diagram" presStyleCnt="0">
        <dgm:presLayoutVars>
          <dgm:dir/>
          <dgm:resizeHandles val="exact"/>
        </dgm:presLayoutVars>
      </dgm:prSet>
      <dgm:spPr/>
      <dgm:t>
        <a:bodyPr/>
        <a:lstStyle/>
        <a:p>
          <a:endParaRPr lang="en-US"/>
        </a:p>
      </dgm:t>
    </dgm:pt>
    <dgm:pt modelId="{CF9AABED-879D-4C0E-B0C6-50715F69ED22}" type="pres">
      <dgm:prSet presAssocID="{2561B9C1-F66B-4EBC-BA8D-B546C6781F0E}" presName="node" presStyleLbl="node1" presStyleIdx="0" presStyleCnt="5">
        <dgm:presLayoutVars>
          <dgm:bulletEnabled val="1"/>
        </dgm:presLayoutVars>
      </dgm:prSet>
      <dgm:spPr/>
      <dgm:t>
        <a:bodyPr/>
        <a:lstStyle/>
        <a:p>
          <a:endParaRPr lang="en-US"/>
        </a:p>
      </dgm:t>
    </dgm:pt>
    <dgm:pt modelId="{EA321B9D-1774-4E41-AE70-8D7EFFE6A883}" type="pres">
      <dgm:prSet presAssocID="{F6A385BC-DCE4-4CA3-9660-B0F9A5DFC73B}" presName="sibTrans" presStyleCnt="0"/>
      <dgm:spPr/>
    </dgm:pt>
    <dgm:pt modelId="{4C4FC379-6276-4BA9-A518-7A107F7DBC0D}" type="pres">
      <dgm:prSet presAssocID="{E0835800-C968-4A6A-8C95-97C0BEC9223F}" presName="node" presStyleLbl="node1" presStyleIdx="1" presStyleCnt="5">
        <dgm:presLayoutVars>
          <dgm:bulletEnabled val="1"/>
        </dgm:presLayoutVars>
      </dgm:prSet>
      <dgm:spPr/>
      <dgm:t>
        <a:bodyPr/>
        <a:lstStyle/>
        <a:p>
          <a:endParaRPr lang="en-US"/>
        </a:p>
      </dgm:t>
    </dgm:pt>
    <dgm:pt modelId="{1D1B105B-002D-4F26-ADE7-8A53C11F381A}" type="pres">
      <dgm:prSet presAssocID="{FAC0E162-C897-42F9-8906-95CB5ED5A96C}" presName="sibTrans" presStyleCnt="0"/>
      <dgm:spPr/>
    </dgm:pt>
    <dgm:pt modelId="{E138BAB9-33E1-4B3A-8E96-F42558245DCD}" type="pres">
      <dgm:prSet presAssocID="{C76B75E8-7578-4AF3-AFEA-419D9A0EAF2F}" presName="node" presStyleLbl="node1" presStyleIdx="2" presStyleCnt="5">
        <dgm:presLayoutVars>
          <dgm:bulletEnabled val="1"/>
        </dgm:presLayoutVars>
      </dgm:prSet>
      <dgm:spPr/>
      <dgm:t>
        <a:bodyPr/>
        <a:lstStyle/>
        <a:p>
          <a:endParaRPr lang="en-US"/>
        </a:p>
      </dgm:t>
    </dgm:pt>
    <dgm:pt modelId="{F55576ED-5FA5-4FFE-8446-5B616DFDC7D0}" type="pres">
      <dgm:prSet presAssocID="{33AEB02D-0A59-4AB6-B5ED-DC7B25BCCF41}" presName="sibTrans" presStyleCnt="0"/>
      <dgm:spPr/>
    </dgm:pt>
    <dgm:pt modelId="{B8C18B14-8D07-4893-B641-6FE8445A7B78}" type="pres">
      <dgm:prSet presAssocID="{AE23152E-6C5A-4AB0-BA45-EBEF54583072}" presName="node" presStyleLbl="node1" presStyleIdx="3" presStyleCnt="5">
        <dgm:presLayoutVars>
          <dgm:bulletEnabled val="1"/>
        </dgm:presLayoutVars>
      </dgm:prSet>
      <dgm:spPr/>
      <dgm:t>
        <a:bodyPr/>
        <a:lstStyle/>
        <a:p>
          <a:endParaRPr lang="en-US"/>
        </a:p>
      </dgm:t>
    </dgm:pt>
    <dgm:pt modelId="{E55C34FA-7995-4D19-9D94-CC57C285C4D1}" type="pres">
      <dgm:prSet presAssocID="{F0CA2D9B-08CE-4806-8312-A80FDCAE640B}" presName="sibTrans" presStyleCnt="0"/>
      <dgm:spPr/>
    </dgm:pt>
    <dgm:pt modelId="{0488240F-0EAB-44AE-B0AE-B051FC037424}" type="pres">
      <dgm:prSet presAssocID="{2DD7366C-8666-4FE3-B23F-70C3BD987017}" presName="node" presStyleLbl="node1" presStyleIdx="4" presStyleCnt="5">
        <dgm:presLayoutVars>
          <dgm:bulletEnabled val="1"/>
        </dgm:presLayoutVars>
      </dgm:prSet>
      <dgm:spPr/>
      <dgm:t>
        <a:bodyPr/>
        <a:lstStyle/>
        <a:p>
          <a:endParaRPr lang="en-US"/>
        </a:p>
      </dgm:t>
    </dgm:pt>
  </dgm:ptLst>
  <dgm:cxnLst>
    <dgm:cxn modelId="{30ED3713-6885-40AB-B74A-66075E236393}" type="presOf" srcId="{2DD7366C-8666-4FE3-B23F-70C3BD987017}" destId="{0488240F-0EAB-44AE-B0AE-B051FC037424}" srcOrd="0" destOrd="0" presId="urn:microsoft.com/office/officeart/2005/8/layout/default"/>
    <dgm:cxn modelId="{5A6F7528-81F2-4C5C-8C7A-D30D7899A05B}" type="presOf" srcId="{39CEF36F-4D4B-4D73-8087-F1961C5400B5}" destId="{AD1B58F7-01FA-4E0F-9FDD-DD3A5542D172}" srcOrd="0" destOrd="0" presId="urn:microsoft.com/office/officeart/2005/8/layout/default"/>
    <dgm:cxn modelId="{EA9B32F4-AD81-4F43-8FC3-A7B7542B6334}" srcId="{39CEF36F-4D4B-4D73-8087-F1961C5400B5}" destId="{2561B9C1-F66B-4EBC-BA8D-B546C6781F0E}" srcOrd="0" destOrd="0" parTransId="{858F372D-E6D2-48C2-8543-2953286DAD3D}" sibTransId="{F6A385BC-DCE4-4CA3-9660-B0F9A5DFC73B}"/>
    <dgm:cxn modelId="{326297EF-ECDA-48AD-8812-82C196BE6892}" srcId="{39CEF36F-4D4B-4D73-8087-F1961C5400B5}" destId="{C76B75E8-7578-4AF3-AFEA-419D9A0EAF2F}" srcOrd="2" destOrd="0" parTransId="{D66FB1BF-4E3B-409F-A8B0-2F9295B49045}" sibTransId="{33AEB02D-0A59-4AB6-B5ED-DC7B25BCCF41}"/>
    <dgm:cxn modelId="{CF02B404-2A44-4F44-A689-4D827F390B22}" srcId="{39CEF36F-4D4B-4D73-8087-F1961C5400B5}" destId="{2DD7366C-8666-4FE3-B23F-70C3BD987017}" srcOrd="4" destOrd="0" parTransId="{919A1C9B-5063-48C3-8AA2-97A3CAE0CFE4}" sibTransId="{09388F8B-1AE8-488A-B892-59079BC86F99}"/>
    <dgm:cxn modelId="{9C2D9BEA-FAC8-47F0-B1E9-D3182ED9AABA}" type="presOf" srcId="{AE23152E-6C5A-4AB0-BA45-EBEF54583072}" destId="{B8C18B14-8D07-4893-B641-6FE8445A7B78}" srcOrd="0" destOrd="0" presId="urn:microsoft.com/office/officeart/2005/8/layout/default"/>
    <dgm:cxn modelId="{34250EEC-15E0-4750-ACC4-212B08FF4486}" type="presOf" srcId="{E0835800-C968-4A6A-8C95-97C0BEC9223F}" destId="{4C4FC379-6276-4BA9-A518-7A107F7DBC0D}" srcOrd="0" destOrd="0" presId="urn:microsoft.com/office/officeart/2005/8/layout/default"/>
    <dgm:cxn modelId="{6EB880D9-A114-4D48-BB2F-11085F7E79F9}" type="presOf" srcId="{2561B9C1-F66B-4EBC-BA8D-B546C6781F0E}" destId="{CF9AABED-879D-4C0E-B0C6-50715F69ED22}" srcOrd="0" destOrd="0" presId="urn:microsoft.com/office/officeart/2005/8/layout/default"/>
    <dgm:cxn modelId="{0D578563-FE7F-4033-A8D9-85607CDAE4A5}" type="presOf" srcId="{C76B75E8-7578-4AF3-AFEA-419D9A0EAF2F}" destId="{E138BAB9-33E1-4B3A-8E96-F42558245DCD}" srcOrd="0" destOrd="0" presId="urn:microsoft.com/office/officeart/2005/8/layout/default"/>
    <dgm:cxn modelId="{942AE330-016D-4460-950E-B451CE0C714B}" srcId="{39CEF36F-4D4B-4D73-8087-F1961C5400B5}" destId="{AE23152E-6C5A-4AB0-BA45-EBEF54583072}" srcOrd="3" destOrd="0" parTransId="{BAB40364-7F05-47A9-A733-A4EB1615F955}" sibTransId="{F0CA2D9B-08CE-4806-8312-A80FDCAE640B}"/>
    <dgm:cxn modelId="{99D15E3B-1EEA-4C3C-AC98-C250AD9CEED1}" srcId="{39CEF36F-4D4B-4D73-8087-F1961C5400B5}" destId="{E0835800-C968-4A6A-8C95-97C0BEC9223F}" srcOrd="1" destOrd="0" parTransId="{F47295BC-18CB-4995-99A0-6A4D3AB62C2D}" sibTransId="{FAC0E162-C897-42F9-8906-95CB5ED5A96C}"/>
    <dgm:cxn modelId="{24388180-555F-4CA0-A25D-EE951AA616C4}" type="presParOf" srcId="{AD1B58F7-01FA-4E0F-9FDD-DD3A5542D172}" destId="{CF9AABED-879D-4C0E-B0C6-50715F69ED22}" srcOrd="0" destOrd="0" presId="urn:microsoft.com/office/officeart/2005/8/layout/default"/>
    <dgm:cxn modelId="{99A0C957-5587-4D14-92A5-7713F99F58FA}" type="presParOf" srcId="{AD1B58F7-01FA-4E0F-9FDD-DD3A5542D172}" destId="{EA321B9D-1774-4E41-AE70-8D7EFFE6A883}" srcOrd="1" destOrd="0" presId="urn:microsoft.com/office/officeart/2005/8/layout/default"/>
    <dgm:cxn modelId="{BE7EB7B6-7DA9-4781-9C58-D55EBCFF6E83}" type="presParOf" srcId="{AD1B58F7-01FA-4E0F-9FDD-DD3A5542D172}" destId="{4C4FC379-6276-4BA9-A518-7A107F7DBC0D}" srcOrd="2" destOrd="0" presId="urn:microsoft.com/office/officeart/2005/8/layout/default"/>
    <dgm:cxn modelId="{0A78846B-FF33-4282-99E1-F8F73C8C22ED}" type="presParOf" srcId="{AD1B58F7-01FA-4E0F-9FDD-DD3A5542D172}" destId="{1D1B105B-002D-4F26-ADE7-8A53C11F381A}" srcOrd="3" destOrd="0" presId="urn:microsoft.com/office/officeart/2005/8/layout/default"/>
    <dgm:cxn modelId="{CB0C2120-7365-46BC-9EDB-8806FE25722E}" type="presParOf" srcId="{AD1B58F7-01FA-4E0F-9FDD-DD3A5542D172}" destId="{E138BAB9-33E1-4B3A-8E96-F42558245DCD}" srcOrd="4" destOrd="0" presId="urn:microsoft.com/office/officeart/2005/8/layout/default"/>
    <dgm:cxn modelId="{A2EC0102-F252-41B8-BDB4-10A4BF31AC55}" type="presParOf" srcId="{AD1B58F7-01FA-4E0F-9FDD-DD3A5542D172}" destId="{F55576ED-5FA5-4FFE-8446-5B616DFDC7D0}" srcOrd="5" destOrd="0" presId="urn:microsoft.com/office/officeart/2005/8/layout/default"/>
    <dgm:cxn modelId="{3F2637CC-344B-40D7-8F50-B2A0B33C6136}" type="presParOf" srcId="{AD1B58F7-01FA-4E0F-9FDD-DD3A5542D172}" destId="{B8C18B14-8D07-4893-B641-6FE8445A7B78}" srcOrd="6" destOrd="0" presId="urn:microsoft.com/office/officeart/2005/8/layout/default"/>
    <dgm:cxn modelId="{5E20D4E6-4E81-4D68-B464-2B3FCCBE2BCA}" type="presParOf" srcId="{AD1B58F7-01FA-4E0F-9FDD-DD3A5542D172}" destId="{E55C34FA-7995-4D19-9D94-CC57C285C4D1}" srcOrd="7" destOrd="0" presId="urn:microsoft.com/office/officeart/2005/8/layout/default"/>
    <dgm:cxn modelId="{AE167C18-1211-4921-9C4A-02C75D826A44}" type="presParOf" srcId="{AD1B58F7-01FA-4E0F-9FDD-DD3A5542D172}" destId="{0488240F-0EAB-44AE-B0AE-B051FC03742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C7499B-408A-4B5F-B783-C9F52ABF8FFF}" type="doc">
      <dgm:prSet loTypeId="urn:microsoft.com/office/officeart/2008/layout/VerticalCurvedList" loCatId="list" qsTypeId="urn:microsoft.com/office/officeart/2005/8/quickstyle/simple1" qsCatId="simple" csTypeId="urn:microsoft.com/office/officeart/2005/8/colors/accent4_4" csCatId="accent4" phldr="1"/>
      <dgm:spPr/>
      <dgm:t>
        <a:bodyPr/>
        <a:lstStyle/>
        <a:p>
          <a:endParaRPr lang="en-US"/>
        </a:p>
      </dgm:t>
    </dgm:pt>
    <dgm:pt modelId="{FDFFDA96-93AE-4B04-B997-2A68F9F3C3D4}">
      <dgm:prSet phldrT="[Text]" custT="1"/>
      <dgm:spPr/>
      <dgm:t>
        <a:bodyPr/>
        <a:lstStyle/>
        <a:p>
          <a:r>
            <a:rPr lang="en-US" sz="1800" dirty="0"/>
            <a:t>Accrual basis of accounting</a:t>
          </a:r>
        </a:p>
      </dgm:t>
    </dgm:pt>
    <dgm:pt modelId="{D3546D67-856C-4CBB-BBD5-56AE3101F76F}" type="parTrans" cxnId="{CFBC6B66-2270-4A36-9D20-FEE53CBB41FD}">
      <dgm:prSet/>
      <dgm:spPr/>
      <dgm:t>
        <a:bodyPr/>
        <a:lstStyle/>
        <a:p>
          <a:endParaRPr lang="en-US"/>
        </a:p>
      </dgm:t>
    </dgm:pt>
    <dgm:pt modelId="{C185177A-1030-4CD5-B78A-4777A369F9E8}" type="sibTrans" cxnId="{CFBC6B66-2270-4A36-9D20-FEE53CBB41FD}">
      <dgm:prSet/>
      <dgm:spPr/>
      <dgm:t>
        <a:bodyPr/>
        <a:lstStyle/>
        <a:p>
          <a:endParaRPr lang="en-US"/>
        </a:p>
      </dgm:t>
    </dgm:pt>
    <dgm:pt modelId="{5FDE9792-0BC2-4BF9-8D9A-854B5DF6ED75}">
      <dgm:prSet phldrT="[Text]" custT="1"/>
      <dgm:spPr/>
      <dgm:t>
        <a:bodyPr/>
        <a:lstStyle/>
        <a:p>
          <a:r>
            <a:rPr lang="en-US" sz="1800" dirty="0"/>
            <a:t>Natural presentation or functional presentation</a:t>
          </a:r>
        </a:p>
      </dgm:t>
    </dgm:pt>
    <dgm:pt modelId="{0EB2CC3A-BCD6-40E7-8692-F0ECD0FE2D0C}" type="parTrans" cxnId="{169FAEEB-7C4A-4544-AC78-A836CDE510F0}">
      <dgm:prSet/>
      <dgm:spPr/>
      <dgm:t>
        <a:bodyPr/>
        <a:lstStyle/>
        <a:p>
          <a:endParaRPr lang="en-US"/>
        </a:p>
      </dgm:t>
    </dgm:pt>
    <dgm:pt modelId="{18659767-FFAF-4A28-A52D-2B44D5BEA379}" type="sibTrans" cxnId="{169FAEEB-7C4A-4544-AC78-A836CDE510F0}">
      <dgm:prSet/>
      <dgm:spPr/>
      <dgm:t>
        <a:bodyPr/>
        <a:lstStyle/>
        <a:p>
          <a:endParaRPr lang="en-US"/>
        </a:p>
      </dgm:t>
    </dgm:pt>
    <dgm:pt modelId="{A8EE5659-88D7-442F-B0AD-6AA8D0670CDC}">
      <dgm:prSet phldrT="[Text]" custT="1"/>
      <dgm:spPr/>
      <dgm:t>
        <a:bodyPr/>
        <a:lstStyle/>
        <a:p>
          <a:r>
            <a:rPr lang="en-US" sz="1800" dirty="0"/>
            <a:t>Estimates for uncollectible patient accounts receivable should be recorded using contra-revenue accounts rather than expense accounts. </a:t>
          </a:r>
        </a:p>
      </dgm:t>
    </dgm:pt>
    <dgm:pt modelId="{D3D4E719-06F1-4E5F-AC31-EDC8D8B0345B}" type="parTrans" cxnId="{2CCE6F28-BFB8-4F0B-9611-D7AEDBDC6389}">
      <dgm:prSet/>
      <dgm:spPr/>
      <dgm:t>
        <a:bodyPr/>
        <a:lstStyle/>
        <a:p>
          <a:endParaRPr lang="en-US"/>
        </a:p>
      </dgm:t>
    </dgm:pt>
    <dgm:pt modelId="{374988F5-A6D2-4D6B-AD74-B9931991ABD2}" type="sibTrans" cxnId="{2CCE6F28-BFB8-4F0B-9611-D7AEDBDC6389}">
      <dgm:prSet/>
      <dgm:spPr/>
      <dgm:t>
        <a:bodyPr/>
        <a:lstStyle/>
        <a:p>
          <a:endParaRPr lang="en-US"/>
        </a:p>
      </dgm:t>
    </dgm:pt>
    <dgm:pt modelId="{18E2B00D-F1ED-4221-B4CE-9D35FF8F552C}" type="pres">
      <dgm:prSet presAssocID="{09C7499B-408A-4B5F-B783-C9F52ABF8FFF}" presName="Name0" presStyleCnt="0">
        <dgm:presLayoutVars>
          <dgm:chMax val="7"/>
          <dgm:chPref val="7"/>
          <dgm:dir/>
        </dgm:presLayoutVars>
      </dgm:prSet>
      <dgm:spPr/>
      <dgm:t>
        <a:bodyPr/>
        <a:lstStyle/>
        <a:p>
          <a:endParaRPr lang="en-US"/>
        </a:p>
      </dgm:t>
    </dgm:pt>
    <dgm:pt modelId="{6F159608-0829-450E-8773-F6814E59683C}" type="pres">
      <dgm:prSet presAssocID="{09C7499B-408A-4B5F-B783-C9F52ABF8FFF}" presName="Name1" presStyleCnt="0"/>
      <dgm:spPr/>
    </dgm:pt>
    <dgm:pt modelId="{8B3F4BE8-B461-4806-AA41-E491400170CC}" type="pres">
      <dgm:prSet presAssocID="{09C7499B-408A-4B5F-B783-C9F52ABF8FFF}" presName="cycle" presStyleCnt="0"/>
      <dgm:spPr/>
    </dgm:pt>
    <dgm:pt modelId="{A30B619B-6412-49B4-9A3C-23ED5CE36CE0}" type="pres">
      <dgm:prSet presAssocID="{09C7499B-408A-4B5F-B783-C9F52ABF8FFF}" presName="srcNode" presStyleLbl="node1" presStyleIdx="0" presStyleCnt="3"/>
      <dgm:spPr/>
    </dgm:pt>
    <dgm:pt modelId="{121E9B4A-C65C-48C4-861C-97B7878F09A8}" type="pres">
      <dgm:prSet presAssocID="{09C7499B-408A-4B5F-B783-C9F52ABF8FFF}" presName="conn" presStyleLbl="parChTrans1D2" presStyleIdx="0" presStyleCnt="1"/>
      <dgm:spPr/>
      <dgm:t>
        <a:bodyPr/>
        <a:lstStyle/>
        <a:p>
          <a:endParaRPr lang="en-US"/>
        </a:p>
      </dgm:t>
    </dgm:pt>
    <dgm:pt modelId="{69CADFB8-0B6E-43AB-AEDA-472556AF1E19}" type="pres">
      <dgm:prSet presAssocID="{09C7499B-408A-4B5F-B783-C9F52ABF8FFF}" presName="extraNode" presStyleLbl="node1" presStyleIdx="0" presStyleCnt="3"/>
      <dgm:spPr/>
    </dgm:pt>
    <dgm:pt modelId="{40E9E5C9-31BA-461D-960A-91476FA2FF87}" type="pres">
      <dgm:prSet presAssocID="{09C7499B-408A-4B5F-B783-C9F52ABF8FFF}" presName="dstNode" presStyleLbl="node1" presStyleIdx="0" presStyleCnt="3"/>
      <dgm:spPr/>
    </dgm:pt>
    <dgm:pt modelId="{1E39ADA5-4F8B-45EC-9599-3667D5582218}" type="pres">
      <dgm:prSet presAssocID="{FDFFDA96-93AE-4B04-B997-2A68F9F3C3D4}" presName="text_1" presStyleLbl="node1" presStyleIdx="0" presStyleCnt="3" custScaleY="124479">
        <dgm:presLayoutVars>
          <dgm:bulletEnabled val="1"/>
        </dgm:presLayoutVars>
      </dgm:prSet>
      <dgm:spPr/>
      <dgm:t>
        <a:bodyPr/>
        <a:lstStyle/>
        <a:p>
          <a:endParaRPr lang="en-US"/>
        </a:p>
      </dgm:t>
    </dgm:pt>
    <dgm:pt modelId="{9BA37911-1633-4401-9BE6-6F1986FE5136}" type="pres">
      <dgm:prSet presAssocID="{FDFFDA96-93AE-4B04-B997-2A68F9F3C3D4}" presName="accent_1" presStyleCnt="0"/>
      <dgm:spPr/>
    </dgm:pt>
    <dgm:pt modelId="{E0D9F193-DE80-4393-95B4-9B0390483E3C}" type="pres">
      <dgm:prSet presAssocID="{FDFFDA96-93AE-4B04-B997-2A68F9F3C3D4}" presName="accentRepeatNode" presStyleLbl="solidFgAcc1" presStyleIdx="0" presStyleCnt="3"/>
      <dgm:spPr/>
    </dgm:pt>
    <dgm:pt modelId="{7C18B59C-80C8-44A8-9C98-E090F7E643AF}" type="pres">
      <dgm:prSet presAssocID="{5FDE9792-0BC2-4BF9-8D9A-854B5DF6ED75}" presName="text_2" presStyleLbl="node1" presStyleIdx="1" presStyleCnt="3" custScaleY="122531">
        <dgm:presLayoutVars>
          <dgm:bulletEnabled val="1"/>
        </dgm:presLayoutVars>
      </dgm:prSet>
      <dgm:spPr/>
      <dgm:t>
        <a:bodyPr/>
        <a:lstStyle/>
        <a:p>
          <a:endParaRPr lang="en-US"/>
        </a:p>
      </dgm:t>
    </dgm:pt>
    <dgm:pt modelId="{22095726-4682-4033-AA05-2EAECDA653D0}" type="pres">
      <dgm:prSet presAssocID="{5FDE9792-0BC2-4BF9-8D9A-854B5DF6ED75}" presName="accent_2" presStyleCnt="0"/>
      <dgm:spPr/>
    </dgm:pt>
    <dgm:pt modelId="{E2D7D186-9CC7-4B8F-A097-D4DC4BD727AA}" type="pres">
      <dgm:prSet presAssocID="{5FDE9792-0BC2-4BF9-8D9A-854B5DF6ED75}" presName="accentRepeatNode" presStyleLbl="solidFgAcc1" presStyleIdx="1" presStyleCnt="3"/>
      <dgm:spPr/>
    </dgm:pt>
    <dgm:pt modelId="{688A2944-F6CC-4F76-A529-D2F8A59C4FE2}" type="pres">
      <dgm:prSet presAssocID="{A8EE5659-88D7-442F-B0AD-6AA8D0670CDC}" presName="text_3" presStyleLbl="node1" presStyleIdx="2" presStyleCnt="3" custScaleY="123830">
        <dgm:presLayoutVars>
          <dgm:bulletEnabled val="1"/>
        </dgm:presLayoutVars>
      </dgm:prSet>
      <dgm:spPr/>
      <dgm:t>
        <a:bodyPr/>
        <a:lstStyle/>
        <a:p>
          <a:endParaRPr lang="en-US"/>
        </a:p>
      </dgm:t>
    </dgm:pt>
    <dgm:pt modelId="{ACC3F9A4-216C-484B-A2C9-EFB3E64D90DB}" type="pres">
      <dgm:prSet presAssocID="{A8EE5659-88D7-442F-B0AD-6AA8D0670CDC}" presName="accent_3" presStyleCnt="0"/>
      <dgm:spPr/>
    </dgm:pt>
    <dgm:pt modelId="{23577159-EE0A-4EF1-BA08-272A6D294ED2}" type="pres">
      <dgm:prSet presAssocID="{A8EE5659-88D7-442F-B0AD-6AA8D0670CDC}" presName="accentRepeatNode" presStyleLbl="solidFgAcc1" presStyleIdx="2" presStyleCnt="3"/>
      <dgm:spPr/>
    </dgm:pt>
  </dgm:ptLst>
  <dgm:cxnLst>
    <dgm:cxn modelId="{19856DBC-265B-4A07-83C6-C9FB137D290B}" type="presOf" srcId="{A8EE5659-88D7-442F-B0AD-6AA8D0670CDC}" destId="{688A2944-F6CC-4F76-A529-D2F8A59C4FE2}" srcOrd="0" destOrd="0" presId="urn:microsoft.com/office/officeart/2008/layout/VerticalCurvedList"/>
    <dgm:cxn modelId="{169FAEEB-7C4A-4544-AC78-A836CDE510F0}" srcId="{09C7499B-408A-4B5F-B783-C9F52ABF8FFF}" destId="{5FDE9792-0BC2-4BF9-8D9A-854B5DF6ED75}" srcOrd="1" destOrd="0" parTransId="{0EB2CC3A-BCD6-40E7-8692-F0ECD0FE2D0C}" sibTransId="{18659767-FFAF-4A28-A52D-2B44D5BEA379}"/>
    <dgm:cxn modelId="{F1E320E4-CD63-4478-8DDB-D33B12ACB6EE}" type="presOf" srcId="{5FDE9792-0BC2-4BF9-8D9A-854B5DF6ED75}" destId="{7C18B59C-80C8-44A8-9C98-E090F7E643AF}" srcOrd="0" destOrd="0" presId="urn:microsoft.com/office/officeart/2008/layout/VerticalCurvedList"/>
    <dgm:cxn modelId="{117B5903-E871-4046-B0F4-FC2C519A3B84}" type="presOf" srcId="{09C7499B-408A-4B5F-B783-C9F52ABF8FFF}" destId="{18E2B00D-F1ED-4221-B4CE-9D35FF8F552C}" srcOrd="0" destOrd="0" presId="urn:microsoft.com/office/officeart/2008/layout/VerticalCurvedList"/>
    <dgm:cxn modelId="{6727A1BD-25A6-4412-AC40-2E2B8C91DAD5}" type="presOf" srcId="{FDFFDA96-93AE-4B04-B997-2A68F9F3C3D4}" destId="{1E39ADA5-4F8B-45EC-9599-3667D5582218}" srcOrd="0" destOrd="0" presId="urn:microsoft.com/office/officeart/2008/layout/VerticalCurvedList"/>
    <dgm:cxn modelId="{CFBC6B66-2270-4A36-9D20-FEE53CBB41FD}" srcId="{09C7499B-408A-4B5F-B783-C9F52ABF8FFF}" destId="{FDFFDA96-93AE-4B04-B997-2A68F9F3C3D4}" srcOrd="0" destOrd="0" parTransId="{D3546D67-856C-4CBB-BBD5-56AE3101F76F}" sibTransId="{C185177A-1030-4CD5-B78A-4777A369F9E8}"/>
    <dgm:cxn modelId="{68EE4F69-1EF4-4F8D-8B5A-1C10E2402AA9}" type="presOf" srcId="{C185177A-1030-4CD5-B78A-4777A369F9E8}" destId="{121E9B4A-C65C-48C4-861C-97B7878F09A8}" srcOrd="0" destOrd="0" presId="urn:microsoft.com/office/officeart/2008/layout/VerticalCurvedList"/>
    <dgm:cxn modelId="{2CCE6F28-BFB8-4F0B-9611-D7AEDBDC6389}" srcId="{09C7499B-408A-4B5F-B783-C9F52ABF8FFF}" destId="{A8EE5659-88D7-442F-B0AD-6AA8D0670CDC}" srcOrd="2" destOrd="0" parTransId="{D3D4E719-06F1-4E5F-AC31-EDC8D8B0345B}" sibTransId="{374988F5-A6D2-4D6B-AD74-B9931991ABD2}"/>
    <dgm:cxn modelId="{2EA4BC11-1DE9-45CD-9363-BCB98455383F}" type="presParOf" srcId="{18E2B00D-F1ED-4221-B4CE-9D35FF8F552C}" destId="{6F159608-0829-450E-8773-F6814E59683C}" srcOrd="0" destOrd="0" presId="urn:microsoft.com/office/officeart/2008/layout/VerticalCurvedList"/>
    <dgm:cxn modelId="{DCE2F9D8-FCA9-4D37-A095-C0F0A48A42CF}" type="presParOf" srcId="{6F159608-0829-450E-8773-F6814E59683C}" destId="{8B3F4BE8-B461-4806-AA41-E491400170CC}" srcOrd="0" destOrd="0" presId="urn:microsoft.com/office/officeart/2008/layout/VerticalCurvedList"/>
    <dgm:cxn modelId="{1C03147A-B027-4E7D-9B6F-EE6A8F6F18E4}" type="presParOf" srcId="{8B3F4BE8-B461-4806-AA41-E491400170CC}" destId="{A30B619B-6412-49B4-9A3C-23ED5CE36CE0}" srcOrd="0" destOrd="0" presId="urn:microsoft.com/office/officeart/2008/layout/VerticalCurvedList"/>
    <dgm:cxn modelId="{25E3AE76-00E7-40C0-A16C-00DF6FC95458}" type="presParOf" srcId="{8B3F4BE8-B461-4806-AA41-E491400170CC}" destId="{121E9B4A-C65C-48C4-861C-97B7878F09A8}" srcOrd="1" destOrd="0" presId="urn:microsoft.com/office/officeart/2008/layout/VerticalCurvedList"/>
    <dgm:cxn modelId="{E1FD339C-3FA8-49D2-8CF5-36490CC91B0E}" type="presParOf" srcId="{8B3F4BE8-B461-4806-AA41-E491400170CC}" destId="{69CADFB8-0B6E-43AB-AEDA-472556AF1E19}" srcOrd="2" destOrd="0" presId="urn:microsoft.com/office/officeart/2008/layout/VerticalCurvedList"/>
    <dgm:cxn modelId="{2EB72444-7486-4507-9EB9-805D79D63673}" type="presParOf" srcId="{8B3F4BE8-B461-4806-AA41-E491400170CC}" destId="{40E9E5C9-31BA-461D-960A-91476FA2FF87}" srcOrd="3" destOrd="0" presId="urn:microsoft.com/office/officeart/2008/layout/VerticalCurvedList"/>
    <dgm:cxn modelId="{98BEE8EF-FA30-498D-A1A3-0567FF6E7C5D}" type="presParOf" srcId="{6F159608-0829-450E-8773-F6814E59683C}" destId="{1E39ADA5-4F8B-45EC-9599-3667D5582218}" srcOrd="1" destOrd="0" presId="urn:microsoft.com/office/officeart/2008/layout/VerticalCurvedList"/>
    <dgm:cxn modelId="{4F9D81A5-9117-4064-95E7-467BBC79498D}" type="presParOf" srcId="{6F159608-0829-450E-8773-F6814E59683C}" destId="{9BA37911-1633-4401-9BE6-6F1986FE5136}" srcOrd="2" destOrd="0" presId="urn:microsoft.com/office/officeart/2008/layout/VerticalCurvedList"/>
    <dgm:cxn modelId="{F1CDA32A-88D9-483F-9D5F-C39F1B54C1E2}" type="presParOf" srcId="{9BA37911-1633-4401-9BE6-6F1986FE5136}" destId="{E0D9F193-DE80-4393-95B4-9B0390483E3C}" srcOrd="0" destOrd="0" presId="urn:microsoft.com/office/officeart/2008/layout/VerticalCurvedList"/>
    <dgm:cxn modelId="{3E33DC03-EEF3-4A60-B56B-2C898542FD28}" type="presParOf" srcId="{6F159608-0829-450E-8773-F6814E59683C}" destId="{7C18B59C-80C8-44A8-9C98-E090F7E643AF}" srcOrd="3" destOrd="0" presId="urn:microsoft.com/office/officeart/2008/layout/VerticalCurvedList"/>
    <dgm:cxn modelId="{2CE0313C-D0FC-4883-9268-74C751F029E5}" type="presParOf" srcId="{6F159608-0829-450E-8773-F6814E59683C}" destId="{22095726-4682-4033-AA05-2EAECDA653D0}" srcOrd="4" destOrd="0" presId="urn:microsoft.com/office/officeart/2008/layout/VerticalCurvedList"/>
    <dgm:cxn modelId="{7F1F5BE7-4451-40B9-8EDE-162BFED9D8A7}" type="presParOf" srcId="{22095726-4682-4033-AA05-2EAECDA653D0}" destId="{E2D7D186-9CC7-4B8F-A097-D4DC4BD727AA}" srcOrd="0" destOrd="0" presId="urn:microsoft.com/office/officeart/2008/layout/VerticalCurvedList"/>
    <dgm:cxn modelId="{9D24003A-8B6A-49B6-90EA-D623B8C7C3F2}" type="presParOf" srcId="{6F159608-0829-450E-8773-F6814E59683C}" destId="{688A2944-F6CC-4F76-A529-D2F8A59C4FE2}" srcOrd="5" destOrd="0" presId="urn:microsoft.com/office/officeart/2008/layout/VerticalCurvedList"/>
    <dgm:cxn modelId="{8DB48565-A02C-4904-867E-5CD00D7463CF}" type="presParOf" srcId="{6F159608-0829-450E-8773-F6814E59683C}" destId="{ACC3F9A4-216C-484B-A2C9-EFB3E64D90DB}" srcOrd="6" destOrd="0" presId="urn:microsoft.com/office/officeart/2008/layout/VerticalCurvedList"/>
    <dgm:cxn modelId="{CBFC9A46-AF40-4FB8-B808-7C1CD2A5E2D7}" type="presParOf" srcId="{ACC3F9A4-216C-484B-A2C9-EFB3E64D90DB}" destId="{23577159-EE0A-4EF1-BA08-272A6D294ED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BB1B63-CC36-4C72-9FFB-5DECC17B4AA1}" type="doc">
      <dgm:prSet loTypeId="urn:microsoft.com/office/officeart/2005/8/layout/pyramid2" loCatId="list" qsTypeId="urn:microsoft.com/office/officeart/2005/8/quickstyle/3d2" qsCatId="3D" csTypeId="urn:microsoft.com/office/officeart/2005/8/colors/accent1_2" csCatId="accent1" phldr="1"/>
      <dgm:spPr/>
    </dgm:pt>
    <dgm:pt modelId="{64C69003-E0DC-4B54-ACED-7DE30EF1C1A2}">
      <dgm:prSet phldrT="[Text]" custT="1"/>
      <dgm:spPr/>
      <dgm:t>
        <a:bodyPr/>
        <a:lstStyle/>
        <a:p>
          <a:r>
            <a:rPr lang="en-US" sz="1600" dirty="0"/>
            <a:t>Auditing</a:t>
          </a:r>
        </a:p>
      </dgm:t>
    </dgm:pt>
    <dgm:pt modelId="{E9342756-7964-44E9-900A-BE2338C3099D}" type="parTrans" cxnId="{CAB9BAD3-8964-4177-8810-A2C6DB6A3F05}">
      <dgm:prSet/>
      <dgm:spPr/>
      <dgm:t>
        <a:bodyPr/>
        <a:lstStyle/>
        <a:p>
          <a:endParaRPr lang="en-US"/>
        </a:p>
      </dgm:t>
    </dgm:pt>
    <dgm:pt modelId="{18F9747F-FA4A-46FB-A1BB-24503DD6892A}" type="sibTrans" cxnId="{CAB9BAD3-8964-4177-8810-A2C6DB6A3F05}">
      <dgm:prSet/>
      <dgm:spPr/>
      <dgm:t>
        <a:bodyPr/>
        <a:lstStyle/>
        <a:p>
          <a:endParaRPr lang="en-US"/>
        </a:p>
      </dgm:t>
    </dgm:pt>
    <dgm:pt modelId="{0EF362C4-2EBC-43B3-9635-A7281E980AB5}">
      <dgm:prSet phldrT="[Text]" custT="1"/>
      <dgm:spPr/>
      <dgm:t>
        <a:bodyPr/>
        <a:lstStyle/>
        <a:p>
          <a:r>
            <a:rPr lang="en-US" sz="1600" dirty="0"/>
            <a:t>Taxation and regulation</a:t>
          </a:r>
        </a:p>
      </dgm:t>
    </dgm:pt>
    <dgm:pt modelId="{F3BDA771-CD22-47D5-A113-BE9F78B712F5}" type="parTrans" cxnId="{E8612E13-F4EF-42DE-8254-8C2CBE3AFC62}">
      <dgm:prSet/>
      <dgm:spPr/>
      <dgm:t>
        <a:bodyPr/>
        <a:lstStyle/>
        <a:p>
          <a:endParaRPr lang="en-US"/>
        </a:p>
      </dgm:t>
    </dgm:pt>
    <dgm:pt modelId="{5423AE82-B23B-408E-81E5-F5B8FB013D6D}" type="sibTrans" cxnId="{E8612E13-F4EF-42DE-8254-8C2CBE3AFC62}">
      <dgm:prSet/>
      <dgm:spPr/>
      <dgm:t>
        <a:bodyPr/>
        <a:lstStyle/>
        <a:p>
          <a:endParaRPr lang="en-US"/>
        </a:p>
      </dgm:t>
    </dgm:pt>
    <dgm:pt modelId="{478BB096-B1C5-4CBC-A36A-244F04A42ED8}">
      <dgm:prSet phldrT="[Text]" custT="1"/>
      <dgm:spPr/>
      <dgm:t>
        <a:bodyPr/>
        <a:lstStyle/>
        <a:p>
          <a:r>
            <a:rPr lang="en-US" sz="1600" dirty="0"/>
            <a:t>Patient Protection and Affordability Act</a:t>
          </a:r>
        </a:p>
      </dgm:t>
    </dgm:pt>
    <dgm:pt modelId="{87EDB7F9-1C78-499D-A907-2FA060996B5B}" type="parTrans" cxnId="{9C543C79-0397-4ADC-A1D8-D23C3D5364BF}">
      <dgm:prSet/>
      <dgm:spPr/>
      <dgm:t>
        <a:bodyPr/>
        <a:lstStyle/>
        <a:p>
          <a:endParaRPr lang="en-US"/>
        </a:p>
      </dgm:t>
    </dgm:pt>
    <dgm:pt modelId="{CD1F10C4-A405-4D43-A94B-D02CBE3633B0}" type="sibTrans" cxnId="{9C543C79-0397-4ADC-A1D8-D23C3D5364BF}">
      <dgm:prSet/>
      <dgm:spPr/>
      <dgm:t>
        <a:bodyPr/>
        <a:lstStyle/>
        <a:p>
          <a:endParaRPr lang="en-US"/>
        </a:p>
      </dgm:t>
    </dgm:pt>
    <dgm:pt modelId="{2483153A-C2D9-4683-AF3C-ACA235EC668E}">
      <dgm:prSet phldrT="[Text]" custT="1"/>
      <dgm:spPr/>
      <dgm:t>
        <a:bodyPr/>
        <a:lstStyle/>
        <a:p>
          <a:r>
            <a:rPr lang="en-US" sz="1600" dirty="0"/>
            <a:t>Prepaid health care plans</a:t>
          </a:r>
        </a:p>
      </dgm:t>
    </dgm:pt>
    <dgm:pt modelId="{0C7CDAF6-16DD-4314-B182-19494E95B22B}" type="parTrans" cxnId="{F89712E2-D690-4DC3-A32E-DB22BE5DC561}">
      <dgm:prSet/>
      <dgm:spPr/>
      <dgm:t>
        <a:bodyPr/>
        <a:lstStyle/>
        <a:p>
          <a:endParaRPr lang="en-US"/>
        </a:p>
      </dgm:t>
    </dgm:pt>
    <dgm:pt modelId="{AF080FDC-CEA6-4A31-B4CA-576310F6FD93}" type="sibTrans" cxnId="{F89712E2-D690-4DC3-A32E-DB22BE5DC561}">
      <dgm:prSet/>
      <dgm:spPr/>
      <dgm:t>
        <a:bodyPr/>
        <a:lstStyle/>
        <a:p>
          <a:endParaRPr lang="en-US"/>
        </a:p>
      </dgm:t>
    </dgm:pt>
    <dgm:pt modelId="{7CBBF948-6918-480E-9EED-D547DA7E7B88}">
      <dgm:prSet phldrT="[Text]" custT="1"/>
      <dgm:spPr/>
      <dgm:t>
        <a:bodyPr/>
        <a:lstStyle/>
        <a:p>
          <a:r>
            <a:rPr lang="en-US" sz="1600" dirty="0"/>
            <a:t>Continuing care retirement communities</a:t>
          </a:r>
        </a:p>
      </dgm:t>
    </dgm:pt>
    <dgm:pt modelId="{5F0F32AF-2604-45BA-A292-5042A1E248DC}" type="parTrans" cxnId="{95236C84-80BB-49FE-98B0-D634FCDDAA30}">
      <dgm:prSet/>
      <dgm:spPr/>
      <dgm:t>
        <a:bodyPr/>
        <a:lstStyle/>
        <a:p>
          <a:endParaRPr lang="en-US"/>
        </a:p>
      </dgm:t>
    </dgm:pt>
    <dgm:pt modelId="{99D6811F-C861-4C29-9324-10C29EE2D3D7}" type="sibTrans" cxnId="{95236C84-80BB-49FE-98B0-D634FCDDAA30}">
      <dgm:prSet/>
      <dgm:spPr/>
      <dgm:t>
        <a:bodyPr/>
        <a:lstStyle/>
        <a:p>
          <a:endParaRPr lang="en-US"/>
        </a:p>
      </dgm:t>
    </dgm:pt>
    <dgm:pt modelId="{F834D0BC-A76E-4C7F-8357-3E032371D673}" type="pres">
      <dgm:prSet presAssocID="{B8BB1B63-CC36-4C72-9FFB-5DECC17B4AA1}" presName="compositeShape" presStyleCnt="0">
        <dgm:presLayoutVars>
          <dgm:dir/>
          <dgm:resizeHandles/>
        </dgm:presLayoutVars>
      </dgm:prSet>
      <dgm:spPr/>
    </dgm:pt>
    <dgm:pt modelId="{668BD193-76EB-4BDA-A8C7-143082046FEC}" type="pres">
      <dgm:prSet presAssocID="{B8BB1B63-CC36-4C72-9FFB-5DECC17B4AA1}" presName="pyramid" presStyleLbl="node1" presStyleIdx="0" presStyleCnt="1"/>
      <dgm:spPr/>
    </dgm:pt>
    <dgm:pt modelId="{089BDDCE-EA7F-4EEF-90C6-326AF7E2D4EC}" type="pres">
      <dgm:prSet presAssocID="{B8BB1B63-CC36-4C72-9FFB-5DECC17B4AA1}" presName="theList" presStyleCnt="0"/>
      <dgm:spPr/>
    </dgm:pt>
    <dgm:pt modelId="{6FA8DE2E-C25A-41E8-9302-978A104C3496}" type="pres">
      <dgm:prSet presAssocID="{64C69003-E0DC-4B54-ACED-7DE30EF1C1A2}" presName="aNode" presStyleLbl="fgAcc1" presStyleIdx="0" presStyleCnt="5">
        <dgm:presLayoutVars>
          <dgm:bulletEnabled val="1"/>
        </dgm:presLayoutVars>
      </dgm:prSet>
      <dgm:spPr/>
      <dgm:t>
        <a:bodyPr/>
        <a:lstStyle/>
        <a:p>
          <a:endParaRPr lang="en-US"/>
        </a:p>
      </dgm:t>
    </dgm:pt>
    <dgm:pt modelId="{61BC6EEB-3DD0-4A58-B214-6691C6058EAA}" type="pres">
      <dgm:prSet presAssocID="{64C69003-E0DC-4B54-ACED-7DE30EF1C1A2}" presName="aSpace" presStyleCnt="0"/>
      <dgm:spPr/>
    </dgm:pt>
    <dgm:pt modelId="{7B757C97-662D-4BEE-A5E0-9A0735947226}" type="pres">
      <dgm:prSet presAssocID="{0EF362C4-2EBC-43B3-9635-A7281E980AB5}" presName="aNode" presStyleLbl="fgAcc1" presStyleIdx="1" presStyleCnt="5">
        <dgm:presLayoutVars>
          <dgm:bulletEnabled val="1"/>
        </dgm:presLayoutVars>
      </dgm:prSet>
      <dgm:spPr/>
      <dgm:t>
        <a:bodyPr/>
        <a:lstStyle/>
        <a:p>
          <a:endParaRPr lang="en-US"/>
        </a:p>
      </dgm:t>
    </dgm:pt>
    <dgm:pt modelId="{F885BA71-B770-43AB-9C62-0E353A767BAD}" type="pres">
      <dgm:prSet presAssocID="{0EF362C4-2EBC-43B3-9635-A7281E980AB5}" presName="aSpace" presStyleCnt="0"/>
      <dgm:spPr/>
    </dgm:pt>
    <dgm:pt modelId="{6D7CDA41-3DF4-49C6-BB94-F7BDC8282C90}" type="pres">
      <dgm:prSet presAssocID="{478BB096-B1C5-4CBC-A36A-244F04A42ED8}" presName="aNode" presStyleLbl="fgAcc1" presStyleIdx="2" presStyleCnt="5">
        <dgm:presLayoutVars>
          <dgm:bulletEnabled val="1"/>
        </dgm:presLayoutVars>
      </dgm:prSet>
      <dgm:spPr/>
      <dgm:t>
        <a:bodyPr/>
        <a:lstStyle/>
        <a:p>
          <a:endParaRPr lang="en-US"/>
        </a:p>
      </dgm:t>
    </dgm:pt>
    <dgm:pt modelId="{4D17F87C-DF88-49A8-844E-D0839AB819DD}" type="pres">
      <dgm:prSet presAssocID="{478BB096-B1C5-4CBC-A36A-244F04A42ED8}" presName="aSpace" presStyleCnt="0"/>
      <dgm:spPr/>
    </dgm:pt>
    <dgm:pt modelId="{E1F0C570-72E9-400A-B134-542D9DC77489}" type="pres">
      <dgm:prSet presAssocID="{2483153A-C2D9-4683-AF3C-ACA235EC668E}" presName="aNode" presStyleLbl="fgAcc1" presStyleIdx="3" presStyleCnt="5">
        <dgm:presLayoutVars>
          <dgm:bulletEnabled val="1"/>
        </dgm:presLayoutVars>
      </dgm:prSet>
      <dgm:spPr/>
      <dgm:t>
        <a:bodyPr/>
        <a:lstStyle/>
        <a:p>
          <a:endParaRPr lang="en-US"/>
        </a:p>
      </dgm:t>
    </dgm:pt>
    <dgm:pt modelId="{2A22BA5D-5E93-471D-9B1B-6D3AE3876988}" type="pres">
      <dgm:prSet presAssocID="{2483153A-C2D9-4683-AF3C-ACA235EC668E}" presName="aSpace" presStyleCnt="0"/>
      <dgm:spPr/>
    </dgm:pt>
    <dgm:pt modelId="{AEAEFBC8-A09D-414C-8C90-D9FF770CAD73}" type="pres">
      <dgm:prSet presAssocID="{7CBBF948-6918-480E-9EED-D547DA7E7B88}" presName="aNode" presStyleLbl="fgAcc1" presStyleIdx="4" presStyleCnt="5">
        <dgm:presLayoutVars>
          <dgm:bulletEnabled val="1"/>
        </dgm:presLayoutVars>
      </dgm:prSet>
      <dgm:spPr/>
      <dgm:t>
        <a:bodyPr/>
        <a:lstStyle/>
        <a:p>
          <a:endParaRPr lang="en-US"/>
        </a:p>
      </dgm:t>
    </dgm:pt>
    <dgm:pt modelId="{F1EA6D47-45B4-4382-B332-DCF69773AA69}" type="pres">
      <dgm:prSet presAssocID="{7CBBF948-6918-480E-9EED-D547DA7E7B88}" presName="aSpace" presStyleCnt="0"/>
      <dgm:spPr/>
    </dgm:pt>
  </dgm:ptLst>
  <dgm:cxnLst>
    <dgm:cxn modelId="{52FC564E-E74A-4D9D-8D32-72652CD5A886}" type="presOf" srcId="{478BB096-B1C5-4CBC-A36A-244F04A42ED8}" destId="{6D7CDA41-3DF4-49C6-BB94-F7BDC8282C90}" srcOrd="0" destOrd="0" presId="urn:microsoft.com/office/officeart/2005/8/layout/pyramid2"/>
    <dgm:cxn modelId="{12863D4F-63A7-4589-A035-10D1AF7D6C59}" type="presOf" srcId="{0EF362C4-2EBC-43B3-9635-A7281E980AB5}" destId="{7B757C97-662D-4BEE-A5E0-9A0735947226}" srcOrd="0" destOrd="0" presId="urn:microsoft.com/office/officeart/2005/8/layout/pyramid2"/>
    <dgm:cxn modelId="{E8612E13-F4EF-42DE-8254-8C2CBE3AFC62}" srcId="{B8BB1B63-CC36-4C72-9FFB-5DECC17B4AA1}" destId="{0EF362C4-2EBC-43B3-9635-A7281E980AB5}" srcOrd="1" destOrd="0" parTransId="{F3BDA771-CD22-47D5-A113-BE9F78B712F5}" sibTransId="{5423AE82-B23B-408E-81E5-F5B8FB013D6D}"/>
    <dgm:cxn modelId="{01EA4F3D-CEE4-4415-9625-A6A3E812198A}" type="presOf" srcId="{7CBBF948-6918-480E-9EED-D547DA7E7B88}" destId="{AEAEFBC8-A09D-414C-8C90-D9FF770CAD73}" srcOrd="0" destOrd="0" presId="urn:microsoft.com/office/officeart/2005/8/layout/pyramid2"/>
    <dgm:cxn modelId="{F89712E2-D690-4DC3-A32E-DB22BE5DC561}" srcId="{B8BB1B63-CC36-4C72-9FFB-5DECC17B4AA1}" destId="{2483153A-C2D9-4683-AF3C-ACA235EC668E}" srcOrd="3" destOrd="0" parTransId="{0C7CDAF6-16DD-4314-B182-19494E95B22B}" sibTransId="{AF080FDC-CEA6-4A31-B4CA-576310F6FD93}"/>
    <dgm:cxn modelId="{7AD61281-D166-447D-84CE-5B91A6E5B230}" type="presOf" srcId="{B8BB1B63-CC36-4C72-9FFB-5DECC17B4AA1}" destId="{F834D0BC-A76E-4C7F-8357-3E032371D673}" srcOrd="0" destOrd="0" presId="urn:microsoft.com/office/officeart/2005/8/layout/pyramid2"/>
    <dgm:cxn modelId="{6DD20FD5-0985-480F-B71A-E9A7A97DAC84}" type="presOf" srcId="{2483153A-C2D9-4683-AF3C-ACA235EC668E}" destId="{E1F0C570-72E9-400A-B134-542D9DC77489}" srcOrd="0" destOrd="0" presId="urn:microsoft.com/office/officeart/2005/8/layout/pyramid2"/>
    <dgm:cxn modelId="{95236C84-80BB-49FE-98B0-D634FCDDAA30}" srcId="{B8BB1B63-CC36-4C72-9FFB-5DECC17B4AA1}" destId="{7CBBF948-6918-480E-9EED-D547DA7E7B88}" srcOrd="4" destOrd="0" parTransId="{5F0F32AF-2604-45BA-A292-5042A1E248DC}" sibTransId="{99D6811F-C861-4C29-9324-10C29EE2D3D7}"/>
    <dgm:cxn modelId="{9C543C79-0397-4ADC-A1D8-D23C3D5364BF}" srcId="{B8BB1B63-CC36-4C72-9FFB-5DECC17B4AA1}" destId="{478BB096-B1C5-4CBC-A36A-244F04A42ED8}" srcOrd="2" destOrd="0" parTransId="{87EDB7F9-1C78-499D-A907-2FA060996B5B}" sibTransId="{CD1F10C4-A405-4D43-A94B-D02CBE3633B0}"/>
    <dgm:cxn modelId="{CAB9BAD3-8964-4177-8810-A2C6DB6A3F05}" srcId="{B8BB1B63-CC36-4C72-9FFB-5DECC17B4AA1}" destId="{64C69003-E0DC-4B54-ACED-7DE30EF1C1A2}" srcOrd="0" destOrd="0" parTransId="{E9342756-7964-44E9-900A-BE2338C3099D}" sibTransId="{18F9747F-FA4A-46FB-A1BB-24503DD6892A}"/>
    <dgm:cxn modelId="{E647C665-4EB1-493D-B181-61597BF47AB8}" type="presOf" srcId="{64C69003-E0DC-4B54-ACED-7DE30EF1C1A2}" destId="{6FA8DE2E-C25A-41E8-9302-978A104C3496}" srcOrd="0" destOrd="0" presId="urn:microsoft.com/office/officeart/2005/8/layout/pyramid2"/>
    <dgm:cxn modelId="{83EF2991-8879-4E38-8644-15A3F04AFA57}" type="presParOf" srcId="{F834D0BC-A76E-4C7F-8357-3E032371D673}" destId="{668BD193-76EB-4BDA-A8C7-143082046FEC}" srcOrd="0" destOrd="0" presId="urn:microsoft.com/office/officeart/2005/8/layout/pyramid2"/>
    <dgm:cxn modelId="{D628E52C-B145-4EEB-A6B3-BF5CD820E720}" type="presParOf" srcId="{F834D0BC-A76E-4C7F-8357-3E032371D673}" destId="{089BDDCE-EA7F-4EEF-90C6-326AF7E2D4EC}" srcOrd="1" destOrd="0" presId="urn:microsoft.com/office/officeart/2005/8/layout/pyramid2"/>
    <dgm:cxn modelId="{DC5B8261-9195-454E-AE3F-2D7471C07C05}" type="presParOf" srcId="{089BDDCE-EA7F-4EEF-90C6-326AF7E2D4EC}" destId="{6FA8DE2E-C25A-41E8-9302-978A104C3496}" srcOrd="0" destOrd="0" presId="urn:microsoft.com/office/officeart/2005/8/layout/pyramid2"/>
    <dgm:cxn modelId="{E85F1DD3-123C-4021-B57E-AB5BA6BD5651}" type="presParOf" srcId="{089BDDCE-EA7F-4EEF-90C6-326AF7E2D4EC}" destId="{61BC6EEB-3DD0-4A58-B214-6691C6058EAA}" srcOrd="1" destOrd="0" presId="urn:microsoft.com/office/officeart/2005/8/layout/pyramid2"/>
    <dgm:cxn modelId="{D4AF2982-3152-4A18-BAC9-2390E47F407F}" type="presParOf" srcId="{089BDDCE-EA7F-4EEF-90C6-326AF7E2D4EC}" destId="{7B757C97-662D-4BEE-A5E0-9A0735947226}" srcOrd="2" destOrd="0" presId="urn:microsoft.com/office/officeart/2005/8/layout/pyramid2"/>
    <dgm:cxn modelId="{D8BB291E-C66A-49B4-861D-47592F68D24C}" type="presParOf" srcId="{089BDDCE-EA7F-4EEF-90C6-326AF7E2D4EC}" destId="{F885BA71-B770-43AB-9C62-0E353A767BAD}" srcOrd="3" destOrd="0" presId="urn:microsoft.com/office/officeart/2005/8/layout/pyramid2"/>
    <dgm:cxn modelId="{F3074AD6-1E29-482B-A57A-71D4E3A24C50}" type="presParOf" srcId="{089BDDCE-EA7F-4EEF-90C6-326AF7E2D4EC}" destId="{6D7CDA41-3DF4-49C6-BB94-F7BDC8282C90}" srcOrd="4" destOrd="0" presId="urn:microsoft.com/office/officeart/2005/8/layout/pyramid2"/>
    <dgm:cxn modelId="{1784343C-CCB1-4CE8-A0D8-1A80AC7BBB3C}" type="presParOf" srcId="{089BDDCE-EA7F-4EEF-90C6-326AF7E2D4EC}" destId="{4D17F87C-DF88-49A8-844E-D0839AB819DD}" srcOrd="5" destOrd="0" presId="urn:microsoft.com/office/officeart/2005/8/layout/pyramid2"/>
    <dgm:cxn modelId="{644FDDAE-6428-44F5-9990-E6F6DB13DC36}" type="presParOf" srcId="{089BDDCE-EA7F-4EEF-90C6-326AF7E2D4EC}" destId="{E1F0C570-72E9-400A-B134-542D9DC77489}" srcOrd="6" destOrd="0" presId="urn:microsoft.com/office/officeart/2005/8/layout/pyramid2"/>
    <dgm:cxn modelId="{3511C461-C211-4FA3-B216-745BD1295DF8}" type="presParOf" srcId="{089BDDCE-EA7F-4EEF-90C6-326AF7E2D4EC}" destId="{2A22BA5D-5E93-471D-9B1B-6D3AE3876988}" srcOrd="7" destOrd="0" presId="urn:microsoft.com/office/officeart/2005/8/layout/pyramid2"/>
    <dgm:cxn modelId="{C948A787-048D-4A93-A187-FAE06BB8EA82}" type="presParOf" srcId="{089BDDCE-EA7F-4EEF-90C6-326AF7E2D4EC}" destId="{AEAEFBC8-A09D-414C-8C90-D9FF770CAD73}" srcOrd="8" destOrd="0" presId="urn:microsoft.com/office/officeart/2005/8/layout/pyramid2"/>
    <dgm:cxn modelId="{088D9AF8-ADB1-47BD-B53C-FAFDD26BEEC9}" type="presParOf" srcId="{089BDDCE-EA7F-4EEF-90C6-326AF7E2D4EC}" destId="{F1EA6D47-45B4-4382-B332-DCF69773AA69}"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C46A3-5DE8-4F84-B044-B41E9D7C4573}">
      <dsp:nvSpPr>
        <dsp:cNvPr id="0" name=""/>
        <dsp:cNvSpPr/>
      </dsp:nvSpPr>
      <dsp:spPr>
        <a:xfrm>
          <a:off x="0" y="1028749"/>
          <a:ext cx="7296149" cy="403200"/>
        </a:xfrm>
        <a:prstGeom prst="rect">
          <a:avLst/>
        </a:prstGeom>
        <a:solidFill>
          <a:schemeClr val="lt1">
            <a:alpha val="90000"/>
            <a:hueOff val="0"/>
            <a:satOff val="0"/>
            <a:lumOff val="0"/>
            <a:alphaOff val="0"/>
          </a:schemeClr>
        </a:solidFill>
        <a:ln w="25400"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sp>
    <dsp:sp modelId="{130E2995-A54C-42A9-9552-C17275647837}">
      <dsp:nvSpPr>
        <dsp:cNvPr id="0" name=""/>
        <dsp:cNvSpPr/>
      </dsp:nvSpPr>
      <dsp:spPr>
        <a:xfrm>
          <a:off x="364451" y="58212"/>
          <a:ext cx="5102316" cy="1206697"/>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044" tIns="0" rIns="193044" bIns="0" numCol="1" spcCol="1270" anchor="ctr" anchorCtr="0">
          <a:noAutofit/>
        </a:bodyPr>
        <a:lstStyle/>
        <a:p>
          <a:pPr lvl="0" algn="l" defTabSz="711200">
            <a:lnSpc>
              <a:spcPct val="90000"/>
            </a:lnSpc>
            <a:spcBef>
              <a:spcPct val="0"/>
            </a:spcBef>
            <a:spcAft>
              <a:spcPct val="35000"/>
            </a:spcAft>
          </a:pPr>
          <a:r>
            <a:rPr lang="en-US" sz="1600" kern="1200" dirty="0"/>
            <a:t>Not-for-profit residual is classified as net assets without donor restrictions, or net assets with donor </a:t>
          </a:r>
          <a:r>
            <a:rPr lang="en-US" sz="1600" kern="1200" dirty="0" smtClean="0"/>
            <a:t>restrictions.</a:t>
          </a:r>
          <a:endParaRPr lang="en-US" sz="1600" kern="1200" dirty="0"/>
        </a:p>
      </dsp:txBody>
      <dsp:txXfrm>
        <a:off x="423357" y="117118"/>
        <a:ext cx="4984504" cy="1088885"/>
      </dsp:txXfrm>
    </dsp:sp>
    <dsp:sp modelId="{4B2BA851-CD9B-4DCB-B8B0-321CF64F9390}">
      <dsp:nvSpPr>
        <dsp:cNvPr id="0" name=""/>
        <dsp:cNvSpPr/>
      </dsp:nvSpPr>
      <dsp:spPr>
        <a:xfrm>
          <a:off x="0" y="2400506"/>
          <a:ext cx="7296149" cy="403200"/>
        </a:xfrm>
        <a:prstGeom prst="rect">
          <a:avLst/>
        </a:prstGeom>
        <a:solidFill>
          <a:schemeClr val="lt1">
            <a:alpha val="90000"/>
            <a:hueOff val="0"/>
            <a:satOff val="0"/>
            <a:lumOff val="0"/>
            <a:alphaOff val="0"/>
          </a:schemeClr>
        </a:solidFill>
        <a:ln w="25400" cap="flat" cmpd="sng" algn="ctr">
          <a:solidFill>
            <a:schemeClr val="bg1">
              <a:alpha val="70000"/>
            </a:schemeClr>
          </a:solidFill>
          <a:prstDash val="solid"/>
        </a:ln>
        <a:effectLst/>
      </dsp:spPr>
      <dsp:style>
        <a:lnRef idx="2">
          <a:scrgbClr r="0" g="0" b="0"/>
        </a:lnRef>
        <a:fillRef idx="1">
          <a:scrgbClr r="0" g="0" b="0"/>
        </a:fillRef>
        <a:effectRef idx="0">
          <a:scrgbClr r="0" g="0" b="0"/>
        </a:effectRef>
        <a:fontRef idx="minor"/>
      </dsp:style>
    </dsp:sp>
    <dsp:sp modelId="{03481FCC-D5C5-4480-AD81-41E431A4629F}">
      <dsp:nvSpPr>
        <dsp:cNvPr id="0" name=""/>
        <dsp:cNvSpPr/>
      </dsp:nvSpPr>
      <dsp:spPr>
        <a:xfrm>
          <a:off x="364451" y="1518349"/>
          <a:ext cx="5102316" cy="1118316"/>
        </a:xfrm>
        <a:prstGeom prst="roundRect">
          <a:avLst/>
        </a:prstGeom>
        <a:solidFill>
          <a:schemeClr val="accent2">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044" tIns="0" rIns="193044" bIns="0" numCol="1" spcCol="1270" anchor="ctr" anchorCtr="0">
          <a:noAutofit/>
        </a:bodyPr>
        <a:lstStyle/>
        <a:p>
          <a:pPr lvl="0" algn="l" defTabSz="711200">
            <a:lnSpc>
              <a:spcPct val="90000"/>
            </a:lnSpc>
            <a:spcBef>
              <a:spcPct val="0"/>
            </a:spcBef>
            <a:spcAft>
              <a:spcPct val="35000"/>
            </a:spcAft>
          </a:pPr>
          <a:r>
            <a:rPr lang="en-US" sz="1600" kern="1200" dirty="0"/>
            <a:t>Governmental residual is classified as net investment in capital assets, restricted, and unrestricted net </a:t>
          </a:r>
          <a:r>
            <a:rPr lang="en-US" sz="1600" kern="1200" dirty="0" smtClean="0"/>
            <a:t>position.</a:t>
          </a:r>
          <a:endParaRPr lang="en-US" sz="1600" kern="1200" dirty="0"/>
        </a:p>
      </dsp:txBody>
      <dsp:txXfrm>
        <a:off x="419043" y="1572941"/>
        <a:ext cx="4993132" cy="1009132"/>
      </dsp:txXfrm>
    </dsp:sp>
    <dsp:sp modelId="{B48D13D9-97F8-4DD2-A3EF-A99D8F7459D4}">
      <dsp:nvSpPr>
        <dsp:cNvPr id="0" name=""/>
        <dsp:cNvSpPr/>
      </dsp:nvSpPr>
      <dsp:spPr>
        <a:xfrm>
          <a:off x="0" y="3853412"/>
          <a:ext cx="7296149" cy="403200"/>
        </a:xfrm>
        <a:prstGeom prst="rect">
          <a:avLst/>
        </a:prstGeom>
        <a:solidFill>
          <a:schemeClr val="lt1">
            <a:alpha val="90000"/>
            <a:hueOff val="0"/>
            <a:satOff val="0"/>
            <a:lumOff val="0"/>
            <a:alphaOff val="0"/>
          </a:schemeClr>
        </a:solidFill>
        <a:ln w="25400" cap="flat" cmpd="sng" algn="ctr">
          <a:solidFill>
            <a:schemeClr val="bg1">
              <a:alpha val="50000"/>
            </a:schemeClr>
          </a:solidFill>
          <a:prstDash val="solid"/>
        </a:ln>
        <a:effectLst/>
      </dsp:spPr>
      <dsp:style>
        <a:lnRef idx="2">
          <a:scrgbClr r="0" g="0" b="0"/>
        </a:lnRef>
        <a:fillRef idx="1">
          <a:scrgbClr r="0" g="0" b="0"/>
        </a:fillRef>
        <a:effectRef idx="0">
          <a:scrgbClr r="0" g="0" b="0"/>
        </a:effectRef>
        <a:fontRef idx="minor"/>
      </dsp:style>
    </dsp:sp>
    <dsp:sp modelId="{21ABC7B5-AC39-49E7-B10F-FE36E70A9510}">
      <dsp:nvSpPr>
        <dsp:cNvPr id="0" name=""/>
        <dsp:cNvSpPr/>
      </dsp:nvSpPr>
      <dsp:spPr>
        <a:xfrm>
          <a:off x="364451" y="2890106"/>
          <a:ext cx="5102316" cy="1199466"/>
        </a:xfrm>
        <a:prstGeom prst="round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3044" tIns="0" rIns="193044" bIns="0" numCol="1" spcCol="1270" anchor="ctr" anchorCtr="0">
          <a:noAutofit/>
        </a:bodyPr>
        <a:lstStyle/>
        <a:p>
          <a:pPr lvl="0" algn="l" defTabSz="711200">
            <a:lnSpc>
              <a:spcPct val="90000"/>
            </a:lnSpc>
            <a:spcBef>
              <a:spcPct val="0"/>
            </a:spcBef>
            <a:spcAft>
              <a:spcPct val="35000"/>
            </a:spcAft>
          </a:pPr>
          <a:r>
            <a:rPr lang="en-US" sz="1600" kern="1200" dirty="0"/>
            <a:t>Investor-owned residual is shown as stockholders’ equity, divided into capital stock and retained </a:t>
          </a:r>
          <a:r>
            <a:rPr lang="en-US" sz="1600" kern="1200" dirty="0" smtClean="0"/>
            <a:t>earnings.</a:t>
          </a:r>
          <a:endParaRPr lang="en-US" sz="1600" kern="1200" dirty="0"/>
        </a:p>
      </dsp:txBody>
      <dsp:txXfrm>
        <a:off x="423004" y="2948659"/>
        <a:ext cx="4985210" cy="1082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4545C-308D-4E9B-A7DE-2BFCB872797C}">
      <dsp:nvSpPr>
        <dsp:cNvPr id="0" name=""/>
        <dsp:cNvSpPr/>
      </dsp:nvSpPr>
      <dsp:spPr>
        <a:xfrm>
          <a:off x="2722687" y="15"/>
          <a:ext cx="1931677" cy="163852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Patient service revenue</a:t>
          </a:r>
        </a:p>
      </dsp:txBody>
      <dsp:txXfrm>
        <a:off x="2802673" y="80001"/>
        <a:ext cx="1771705" cy="1478548"/>
      </dsp:txXfrm>
    </dsp:sp>
    <dsp:sp modelId="{0BF199CF-8A60-4EEC-8A15-6276F9AA714B}">
      <dsp:nvSpPr>
        <dsp:cNvPr id="0" name=""/>
        <dsp:cNvSpPr/>
      </dsp:nvSpPr>
      <dsp:spPr>
        <a:xfrm>
          <a:off x="1841817" y="712012"/>
          <a:ext cx="3348967" cy="3348967"/>
        </a:xfrm>
        <a:custGeom>
          <a:avLst/>
          <a:gdLst/>
          <a:ahLst/>
          <a:cxnLst/>
          <a:rect l="0" t="0" r="0" b="0"/>
          <a:pathLst>
            <a:path>
              <a:moveTo>
                <a:pt x="2817841" y="451116"/>
              </a:moveTo>
              <a:arcTo wR="1674483" hR="1674483" stAng="18783827" swAng="1466628"/>
            </a:path>
          </a:pathLst>
        </a:custGeom>
        <a:noFill/>
        <a:ln w="9525" cap="flat" cmpd="sng" algn="ctr">
          <a:solidFill>
            <a:schemeClr val="dk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02D93F-282C-4798-B8ED-630F9910FCB9}">
      <dsp:nvSpPr>
        <dsp:cNvPr id="0" name=""/>
        <dsp:cNvSpPr/>
      </dsp:nvSpPr>
      <dsp:spPr>
        <a:xfrm>
          <a:off x="4227613" y="1752591"/>
          <a:ext cx="1931677" cy="172854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Premium revenue from capitation fees – fixed fees per person paid periodically, regardless of services provided, by an HMO</a:t>
          </a:r>
        </a:p>
      </dsp:txBody>
      <dsp:txXfrm>
        <a:off x="4311994" y="1836972"/>
        <a:ext cx="1762915" cy="1559784"/>
      </dsp:txXfrm>
    </dsp:sp>
    <dsp:sp modelId="{F44C838E-EFD7-4959-A2C8-81A151586E40}">
      <dsp:nvSpPr>
        <dsp:cNvPr id="0" name=""/>
        <dsp:cNvSpPr/>
      </dsp:nvSpPr>
      <dsp:spPr>
        <a:xfrm>
          <a:off x="1998136" y="534479"/>
          <a:ext cx="3348967" cy="3348967"/>
        </a:xfrm>
        <a:custGeom>
          <a:avLst/>
          <a:gdLst/>
          <a:ahLst/>
          <a:cxnLst/>
          <a:rect l="0" t="0" r="0" b="0"/>
          <a:pathLst>
            <a:path>
              <a:moveTo>
                <a:pt x="2746471" y="2960849"/>
              </a:moveTo>
              <a:arcTo wR="1674483" hR="1674483" stAng="3011641" swAng="4836254"/>
            </a:path>
          </a:pathLst>
        </a:custGeom>
        <a:noFill/>
        <a:ln w="9525" cap="flat" cmpd="sng" algn="ctr">
          <a:solidFill>
            <a:schemeClr val="dk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5CDF7D-C612-4556-A9AE-86B8FC2FD2D1}">
      <dsp:nvSpPr>
        <dsp:cNvPr id="0" name=""/>
        <dsp:cNvSpPr/>
      </dsp:nvSpPr>
      <dsp:spPr>
        <a:xfrm>
          <a:off x="1184473" y="1752605"/>
          <a:ext cx="1931677" cy="1709486"/>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Resident service revenue, such as maintenance or rental fees in an extended care facility</a:t>
          </a:r>
        </a:p>
      </dsp:txBody>
      <dsp:txXfrm>
        <a:off x="1267923" y="1836055"/>
        <a:ext cx="1764777" cy="1542586"/>
      </dsp:txXfrm>
    </dsp:sp>
    <dsp:sp modelId="{A56EB506-C81A-4039-B1A6-072810A01EEA}">
      <dsp:nvSpPr>
        <dsp:cNvPr id="0" name=""/>
        <dsp:cNvSpPr/>
      </dsp:nvSpPr>
      <dsp:spPr>
        <a:xfrm>
          <a:off x="2146283" y="729528"/>
          <a:ext cx="3348967" cy="3348967"/>
        </a:xfrm>
        <a:custGeom>
          <a:avLst/>
          <a:gdLst/>
          <a:ahLst/>
          <a:cxnLst/>
          <a:rect l="0" t="0" r="0" b="0"/>
          <a:pathLst>
            <a:path>
              <a:moveTo>
                <a:pt x="134860" y="1016109"/>
              </a:moveTo>
              <a:arcTo wR="1674483" hR="1674483" stAng="12189152" swAng="1536612"/>
            </a:path>
          </a:pathLst>
        </a:custGeom>
        <a:noFill/>
        <a:ln w="9525" cap="flat" cmpd="sng" algn="ctr">
          <a:solidFill>
            <a:schemeClr val="dk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AABED-879D-4C0E-B0C6-50715F69ED22}">
      <dsp:nvSpPr>
        <dsp:cNvPr id="0" name=""/>
        <dsp:cNvSpPr/>
      </dsp:nvSpPr>
      <dsp:spPr>
        <a:xfrm>
          <a:off x="824835" y="1785"/>
          <a:ext cx="1827014" cy="109620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Auxiliary sales</a:t>
          </a:r>
        </a:p>
      </dsp:txBody>
      <dsp:txXfrm>
        <a:off x="824835" y="1785"/>
        <a:ext cx="1827014" cy="1096208"/>
      </dsp:txXfrm>
    </dsp:sp>
    <dsp:sp modelId="{4C4FC379-6276-4BA9-A518-7A107F7DBC0D}">
      <dsp:nvSpPr>
        <dsp:cNvPr id="0" name=""/>
        <dsp:cNvSpPr/>
      </dsp:nvSpPr>
      <dsp:spPr>
        <a:xfrm>
          <a:off x="2834550" y="1785"/>
          <a:ext cx="1827014" cy="1096208"/>
        </a:xfrm>
        <a:prstGeom prst="rect">
          <a:avLst/>
        </a:prstGeom>
        <a:solidFill>
          <a:schemeClr val="accent2">
            <a:hueOff val="-3600000"/>
            <a:satOff val="-12501"/>
            <a:lumOff val="1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Rental of facilities</a:t>
          </a:r>
        </a:p>
      </dsp:txBody>
      <dsp:txXfrm>
        <a:off x="2834550" y="1785"/>
        <a:ext cx="1827014" cy="1096208"/>
      </dsp:txXfrm>
    </dsp:sp>
    <dsp:sp modelId="{E138BAB9-33E1-4B3A-8E96-F42558245DCD}">
      <dsp:nvSpPr>
        <dsp:cNvPr id="0" name=""/>
        <dsp:cNvSpPr/>
      </dsp:nvSpPr>
      <dsp:spPr>
        <a:xfrm>
          <a:off x="824835" y="1280695"/>
          <a:ext cx="1827014" cy="1096208"/>
        </a:xfrm>
        <a:prstGeom prst="rect">
          <a:avLst/>
        </a:prstGeom>
        <a:solidFill>
          <a:srgbClr val="1869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Fees</a:t>
          </a:r>
        </a:p>
      </dsp:txBody>
      <dsp:txXfrm>
        <a:off x="824835" y="1280695"/>
        <a:ext cx="1827014" cy="1096208"/>
      </dsp:txXfrm>
    </dsp:sp>
    <dsp:sp modelId="{B8C18B14-8D07-4893-B641-6FE8445A7B78}">
      <dsp:nvSpPr>
        <dsp:cNvPr id="0" name=""/>
        <dsp:cNvSpPr/>
      </dsp:nvSpPr>
      <dsp:spPr>
        <a:xfrm>
          <a:off x="2834550" y="1280695"/>
          <a:ext cx="1827014" cy="1096208"/>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t>Investment income and  gains</a:t>
          </a:r>
        </a:p>
      </dsp:txBody>
      <dsp:txXfrm>
        <a:off x="2834550" y="1280695"/>
        <a:ext cx="1827014" cy="1096208"/>
      </dsp:txXfrm>
    </dsp:sp>
    <dsp:sp modelId="{0488240F-0EAB-44AE-B0AE-B051FC037424}">
      <dsp:nvSpPr>
        <dsp:cNvPr id="0" name=""/>
        <dsp:cNvSpPr/>
      </dsp:nvSpPr>
      <dsp:spPr>
        <a:xfrm>
          <a:off x="1829692" y="2559605"/>
          <a:ext cx="1827014" cy="1096208"/>
        </a:xfrm>
        <a:prstGeom prst="rect">
          <a:avLst/>
        </a:prstGeom>
        <a:solidFill>
          <a:schemeClr val="accent2">
            <a:hueOff val="-14400000"/>
            <a:satOff val="-50003"/>
            <a:lumOff val="6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solidFill>
                <a:schemeClr val="tx1">
                  <a:lumMod val="50000"/>
                  <a:lumOff val="50000"/>
                </a:schemeClr>
              </a:solidFill>
            </a:rPr>
            <a:t>Unrestricted contributions and grants</a:t>
          </a:r>
        </a:p>
      </dsp:txBody>
      <dsp:txXfrm>
        <a:off x="1829692" y="2559605"/>
        <a:ext cx="1827014" cy="10962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E9B4A-C65C-48C4-861C-97B7878F09A8}">
      <dsp:nvSpPr>
        <dsp:cNvPr id="0" name=""/>
        <dsp:cNvSpPr/>
      </dsp:nvSpPr>
      <dsp:spPr>
        <a:xfrm>
          <a:off x="-4134542" y="-634507"/>
          <a:ext cx="4926614" cy="4926614"/>
        </a:xfrm>
        <a:prstGeom prst="blockArc">
          <a:avLst>
            <a:gd name="adj1" fmla="val 18900000"/>
            <a:gd name="adj2" fmla="val 2700000"/>
            <a:gd name="adj3" fmla="val 438"/>
          </a:avLst>
        </a:prstGeom>
        <a:noFill/>
        <a:ln w="25400" cap="flat" cmpd="sng" algn="ctr">
          <a:solidFill>
            <a:schemeClr val="accent4">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39ADA5-4F8B-45EC-9599-3667D5582218}">
      <dsp:nvSpPr>
        <dsp:cNvPr id="0" name=""/>
        <dsp:cNvSpPr/>
      </dsp:nvSpPr>
      <dsp:spPr>
        <a:xfrm>
          <a:off x="509381" y="276225"/>
          <a:ext cx="5593268" cy="910588"/>
        </a:xfrm>
        <a:prstGeom prst="rect">
          <a:avLst/>
        </a:prstGeom>
        <a:solidFill>
          <a:schemeClr val="accent4">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0644" tIns="45720" rIns="45720" bIns="45720" numCol="1" spcCol="1270" anchor="ctr" anchorCtr="0">
          <a:noAutofit/>
        </a:bodyPr>
        <a:lstStyle/>
        <a:p>
          <a:pPr lvl="0" algn="l" defTabSz="800100">
            <a:lnSpc>
              <a:spcPct val="90000"/>
            </a:lnSpc>
            <a:spcBef>
              <a:spcPct val="0"/>
            </a:spcBef>
            <a:spcAft>
              <a:spcPct val="35000"/>
            </a:spcAft>
          </a:pPr>
          <a:r>
            <a:rPr lang="en-US" sz="1800" kern="1200" dirty="0"/>
            <a:t>Accrual basis of accounting</a:t>
          </a:r>
        </a:p>
      </dsp:txBody>
      <dsp:txXfrm>
        <a:off x="509381" y="276225"/>
        <a:ext cx="5593268" cy="910588"/>
      </dsp:txXfrm>
    </dsp:sp>
    <dsp:sp modelId="{E0D9F193-DE80-4393-95B4-9B0390483E3C}">
      <dsp:nvSpPr>
        <dsp:cNvPr id="0" name=""/>
        <dsp:cNvSpPr/>
      </dsp:nvSpPr>
      <dsp:spPr>
        <a:xfrm>
          <a:off x="52181" y="274320"/>
          <a:ext cx="914400" cy="914400"/>
        </a:xfrm>
        <a:prstGeom prst="ellipse">
          <a:avLst/>
        </a:prstGeom>
        <a:solidFill>
          <a:schemeClr val="lt1">
            <a:hueOff val="0"/>
            <a:satOff val="0"/>
            <a:lumOff val="0"/>
            <a:alphaOff val="0"/>
          </a:schemeClr>
        </a:solidFill>
        <a:ln w="25400" cap="flat" cmpd="sng" algn="ctr">
          <a:solidFill>
            <a:schemeClr val="accent4">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18B59C-80C8-44A8-9C98-E090F7E643AF}">
      <dsp:nvSpPr>
        <dsp:cNvPr id="0" name=""/>
        <dsp:cNvSpPr/>
      </dsp:nvSpPr>
      <dsp:spPr>
        <a:xfrm>
          <a:off x="775289" y="1380630"/>
          <a:ext cx="5327360" cy="896338"/>
        </a:xfrm>
        <a:prstGeom prst="rect">
          <a:avLst/>
        </a:prstGeom>
        <a:solidFill>
          <a:schemeClr val="accent4">
            <a:shade val="50000"/>
            <a:hueOff val="0"/>
            <a:satOff val="0"/>
            <a:lumOff val="467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0644" tIns="45720" rIns="45720" bIns="45720" numCol="1" spcCol="1270" anchor="ctr" anchorCtr="0">
          <a:noAutofit/>
        </a:bodyPr>
        <a:lstStyle/>
        <a:p>
          <a:pPr lvl="0" algn="l" defTabSz="800100">
            <a:lnSpc>
              <a:spcPct val="90000"/>
            </a:lnSpc>
            <a:spcBef>
              <a:spcPct val="0"/>
            </a:spcBef>
            <a:spcAft>
              <a:spcPct val="35000"/>
            </a:spcAft>
          </a:pPr>
          <a:r>
            <a:rPr lang="en-US" sz="1800" kern="1200" dirty="0"/>
            <a:t>Natural presentation or functional presentation</a:t>
          </a:r>
        </a:p>
      </dsp:txBody>
      <dsp:txXfrm>
        <a:off x="775289" y="1380630"/>
        <a:ext cx="5327360" cy="896338"/>
      </dsp:txXfrm>
    </dsp:sp>
    <dsp:sp modelId="{E2D7D186-9CC7-4B8F-A097-D4DC4BD727AA}">
      <dsp:nvSpPr>
        <dsp:cNvPr id="0" name=""/>
        <dsp:cNvSpPr/>
      </dsp:nvSpPr>
      <dsp:spPr>
        <a:xfrm>
          <a:off x="318089" y="1371599"/>
          <a:ext cx="914400" cy="914400"/>
        </a:xfrm>
        <a:prstGeom prst="ellipse">
          <a:avLst/>
        </a:prstGeom>
        <a:solidFill>
          <a:schemeClr val="lt1">
            <a:hueOff val="0"/>
            <a:satOff val="0"/>
            <a:lumOff val="0"/>
            <a:alphaOff val="0"/>
          </a:schemeClr>
        </a:solidFill>
        <a:ln w="25400" cap="flat" cmpd="sng" algn="ctr">
          <a:solidFill>
            <a:schemeClr val="accent4">
              <a:shade val="50000"/>
              <a:hueOff val="0"/>
              <a:satOff val="0"/>
              <a:lumOff val="46761"/>
              <a:alphaOff val="0"/>
            </a:schemeClr>
          </a:solidFill>
          <a:prstDash val="solid"/>
        </a:ln>
        <a:effectLst/>
      </dsp:spPr>
      <dsp:style>
        <a:lnRef idx="2">
          <a:scrgbClr r="0" g="0" b="0"/>
        </a:lnRef>
        <a:fillRef idx="1">
          <a:scrgbClr r="0" g="0" b="0"/>
        </a:fillRef>
        <a:effectRef idx="0">
          <a:scrgbClr r="0" g="0" b="0"/>
        </a:effectRef>
        <a:fontRef idx="minor"/>
      </dsp:style>
    </dsp:sp>
    <dsp:sp modelId="{688A2944-F6CC-4F76-A529-D2F8A59C4FE2}">
      <dsp:nvSpPr>
        <dsp:cNvPr id="0" name=""/>
        <dsp:cNvSpPr/>
      </dsp:nvSpPr>
      <dsp:spPr>
        <a:xfrm>
          <a:off x="509381" y="2473159"/>
          <a:ext cx="5593268" cy="905841"/>
        </a:xfrm>
        <a:prstGeom prst="rect">
          <a:avLst/>
        </a:prstGeom>
        <a:solidFill>
          <a:schemeClr val="accent4">
            <a:shade val="50000"/>
            <a:hueOff val="0"/>
            <a:satOff val="0"/>
            <a:lumOff val="467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0644" tIns="45720" rIns="45720" bIns="45720" numCol="1" spcCol="1270" anchor="ctr" anchorCtr="0">
          <a:noAutofit/>
        </a:bodyPr>
        <a:lstStyle/>
        <a:p>
          <a:pPr lvl="0" algn="l" defTabSz="800100">
            <a:lnSpc>
              <a:spcPct val="90000"/>
            </a:lnSpc>
            <a:spcBef>
              <a:spcPct val="0"/>
            </a:spcBef>
            <a:spcAft>
              <a:spcPct val="35000"/>
            </a:spcAft>
          </a:pPr>
          <a:r>
            <a:rPr lang="en-US" sz="1800" kern="1200" dirty="0"/>
            <a:t>Estimates for uncollectible patient accounts receivable should be recorded using contra-revenue accounts rather than expense accounts. </a:t>
          </a:r>
        </a:p>
      </dsp:txBody>
      <dsp:txXfrm>
        <a:off x="509381" y="2473159"/>
        <a:ext cx="5593268" cy="905841"/>
      </dsp:txXfrm>
    </dsp:sp>
    <dsp:sp modelId="{23577159-EE0A-4EF1-BA08-272A6D294ED2}">
      <dsp:nvSpPr>
        <dsp:cNvPr id="0" name=""/>
        <dsp:cNvSpPr/>
      </dsp:nvSpPr>
      <dsp:spPr>
        <a:xfrm>
          <a:off x="52181" y="2468880"/>
          <a:ext cx="914400" cy="914400"/>
        </a:xfrm>
        <a:prstGeom prst="ellipse">
          <a:avLst/>
        </a:prstGeom>
        <a:solidFill>
          <a:schemeClr val="lt1">
            <a:hueOff val="0"/>
            <a:satOff val="0"/>
            <a:lumOff val="0"/>
            <a:alphaOff val="0"/>
          </a:schemeClr>
        </a:solidFill>
        <a:ln w="25400" cap="flat" cmpd="sng" algn="ctr">
          <a:solidFill>
            <a:schemeClr val="accent4">
              <a:shade val="50000"/>
              <a:hueOff val="0"/>
              <a:satOff val="0"/>
              <a:lumOff val="4676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BD193-76EB-4BDA-A8C7-143082046FEC}">
      <dsp:nvSpPr>
        <dsp:cNvPr id="0" name=""/>
        <dsp:cNvSpPr/>
      </dsp:nvSpPr>
      <dsp:spPr>
        <a:xfrm>
          <a:off x="1392316" y="0"/>
          <a:ext cx="3914775" cy="3914775"/>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FA8DE2E-C25A-41E8-9302-978A104C3496}">
      <dsp:nvSpPr>
        <dsp:cNvPr id="0" name=""/>
        <dsp:cNvSpPr/>
      </dsp:nvSpPr>
      <dsp:spPr>
        <a:xfrm>
          <a:off x="3349704" y="391859"/>
          <a:ext cx="2544603" cy="55663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Auditing</a:t>
          </a:r>
        </a:p>
      </dsp:txBody>
      <dsp:txXfrm>
        <a:off x="3376877" y="419032"/>
        <a:ext cx="2490257" cy="502286"/>
      </dsp:txXfrm>
    </dsp:sp>
    <dsp:sp modelId="{7B757C97-662D-4BEE-A5E0-9A0735947226}">
      <dsp:nvSpPr>
        <dsp:cNvPr id="0" name=""/>
        <dsp:cNvSpPr/>
      </dsp:nvSpPr>
      <dsp:spPr>
        <a:xfrm>
          <a:off x="3349704" y="1018070"/>
          <a:ext cx="2544603" cy="55663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Taxation and regulation</a:t>
          </a:r>
        </a:p>
      </dsp:txBody>
      <dsp:txXfrm>
        <a:off x="3376877" y="1045243"/>
        <a:ext cx="2490257" cy="502286"/>
      </dsp:txXfrm>
    </dsp:sp>
    <dsp:sp modelId="{6D7CDA41-3DF4-49C6-BB94-F7BDC8282C90}">
      <dsp:nvSpPr>
        <dsp:cNvPr id="0" name=""/>
        <dsp:cNvSpPr/>
      </dsp:nvSpPr>
      <dsp:spPr>
        <a:xfrm>
          <a:off x="3349704" y="1644281"/>
          <a:ext cx="2544603" cy="55663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Patient Protection and Affordability Act</a:t>
          </a:r>
        </a:p>
      </dsp:txBody>
      <dsp:txXfrm>
        <a:off x="3376877" y="1671454"/>
        <a:ext cx="2490257" cy="502286"/>
      </dsp:txXfrm>
    </dsp:sp>
    <dsp:sp modelId="{E1F0C570-72E9-400A-B134-542D9DC77489}">
      <dsp:nvSpPr>
        <dsp:cNvPr id="0" name=""/>
        <dsp:cNvSpPr/>
      </dsp:nvSpPr>
      <dsp:spPr>
        <a:xfrm>
          <a:off x="3349704" y="2270493"/>
          <a:ext cx="2544603" cy="55663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Prepaid health care plans</a:t>
          </a:r>
        </a:p>
      </dsp:txBody>
      <dsp:txXfrm>
        <a:off x="3376877" y="2297666"/>
        <a:ext cx="2490257" cy="502286"/>
      </dsp:txXfrm>
    </dsp:sp>
    <dsp:sp modelId="{AEAEFBC8-A09D-414C-8C90-D9FF770CAD73}">
      <dsp:nvSpPr>
        <dsp:cNvPr id="0" name=""/>
        <dsp:cNvSpPr/>
      </dsp:nvSpPr>
      <dsp:spPr>
        <a:xfrm>
          <a:off x="3349704" y="2896704"/>
          <a:ext cx="2544603" cy="556632"/>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Continuing care retirement communities</a:t>
          </a:r>
        </a:p>
      </dsp:txBody>
      <dsp:txXfrm>
        <a:off x="3376877" y="2923877"/>
        <a:ext cx="2490257" cy="5022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952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dirty="0">
                <a:latin typeface="Arial" charset="0"/>
                <a:cs typeface="+mn-cs"/>
              </a:defRPr>
            </a:lvl1pPr>
          </a:lstStyle>
          <a:p>
            <a:pPr>
              <a:defRPr/>
            </a:pPr>
            <a:endParaRPr lang="en-US" dirty="0"/>
          </a:p>
        </p:txBody>
      </p:sp>
      <p:sp>
        <p:nvSpPr>
          <p:cNvPr id="952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952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Arial" charset="0"/>
                <a:cs typeface="+mn-cs"/>
              </a:defRPr>
            </a:lvl1pPr>
          </a:lstStyle>
          <a:p>
            <a:pPr>
              <a:defRPr/>
            </a:pPr>
            <a:fld id="{CB6CFF86-9447-4D27-9841-C68B9768029F}" type="slidenum">
              <a:rPr lang="en-US"/>
              <a:pPr>
                <a:defRPr/>
              </a:pPr>
              <a:t>‹#›</a:t>
            </a:fld>
            <a:endParaRPr lang="en-US" dirty="0"/>
          </a:p>
        </p:txBody>
      </p:sp>
    </p:spTree>
    <p:extLst>
      <p:ext uri="{BB962C8B-B14F-4D97-AF65-F5344CB8AC3E}">
        <p14:creationId xmlns:p14="http://schemas.microsoft.com/office/powerpoint/2010/main" val="42133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dirty="0">
                <a:latin typeface="Arial" charset="0"/>
                <a:cs typeface="+mn-cs"/>
              </a:defRPr>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055688" y="685800"/>
            <a:ext cx="47466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dirty="0">
                <a:latin typeface="Arial" charset="0"/>
                <a:cs typeface="+mn-cs"/>
              </a:defRPr>
            </a:lvl1pPr>
          </a:lstStyle>
          <a:p>
            <a:pPr>
              <a:defRPr/>
            </a:pPr>
            <a:endParaRPr lang="en-US" dirty="0"/>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Arial" charset="0"/>
                <a:cs typeface="+mn-cs"/>
              </a:defRPr>
            </a:lvl1pPr>
          </a:lstStyle>
          <a:p>
            <a:pPr>
              <a:defRPr/>
            </a:pPr>
            <a:fld id="{FC39999F-A129-4244-B7F9-5CB0C447A960}" type="slidenum">
              <a:rPr lang="en-US"/>
              <a:pPr>
                <a:defRPr/>
              </a:pPr>
              <a:t>‹#›</a:t>
            </a:fld>
            <a:endParaRPr lang="en-US" dirty="0"/>
          </a:p>
        </p:txBody>
      </p:sp>
    </p:spTree>
    <p:extLst>
      <p:ext uri="{BB962C8B-B14F-4D97-AF65-F5344CB8AC3E}">
        <p14:creationId xmlns:p14="http://schemas.microsoft.com/office/powerpoint/2010/main" val="1395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39999F-A129-4244-B7F9-5CB0C447A960}" type="slidenum">
              <a:rPr lang="en-US" smtClean="0"/>
              <a:pPr>
                <a:defRPr/>
              </a:pPr>
              <a:t>1</a:t>
            </a:fld>
            <a:endParaRPr lang="en-US" dirty="0"/>
          </a:p>
        </p:txBody>
      </p:sp>
    </p:spTree>
    <p:extLst>
      <p:ext uri="{BB962C8B-B14F-4D97-AF65-F5344CB8AC3E}">
        <p14:creationId xmlns:p14="http://schemas.microsoft.com/office/powerpoint/2010/main" val="987841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C39999F-A129-4244-B7F9-5CB0C447A960}" type="slidenum">
              <a:rPr lang="en-US" smtClean="0"/>
              <a:pPr>
                <a:defRPr/>
              </a:pPr>
              <a:t>2</a:t>
            </a:fld>
            <a:endParaRPr lang="en-US" dirty="0"/>
          </a:p>
        </p:txBody>
      </p:sp>
    </p:spTree>
    <p:extLst>
      <p:ext uri="{BB962C8B-B14F-4D97-AF65-F5344CB8AC3E}">
        <p14:creationId xmlns:p14="http://schemas.microsoft.com/office/powerpoint/2010/main" val="3719662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A31091B-E345-4037-8DFF-55D76499EA93}" type="slidenum">
              <a:rPr lang="en-US" altLang="en-US" smtClean="0">
                <a:cs typeface="Arial" pitchFamily="34" charset="0"/>
              </a:rPr>
              <a:pPr eaLnBrk="1" hangingPunct="1">
                <a:spcBef>
                  <a:spcPct val="0"/>
                </a:spcBef>
              </a:pPr>
              <a:t>3</a:t>
            </a:fld>
            <a:endParaRPr lang="en-US" altLang="en-US" dirty="0">
              <a:cs typeface="Arial" pitchFamily="34" charset="0"/>
            </a:endParaRPr>
          </a:p>
        </p:txBody>
      </p:sp>
      <p:sp>
        <p:nvSpPr>
          <p:cNvPr id="4608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a:spcBef>
                <a:spcPct val="0"/>
              </a:spcBef>
              <a:buClrTx/>
              <a:buSzTx/>
              <a:buFontTx/>
              <a:buNone/>
            </a:pPr>
            <a:r>
              <a:rPr lang="en-US" altLang="en-US" dirty="0">
                <a:latin typeface="Times New Roman" pitchFamily="18" charset="0"/>
              </a:rPr>
              <a:t>1</a:t>
            </a:r>
          </a:p>
        </p:txBody>
      </p:sp>
      <p:sp>
        <p:nvSpPr>
          <p:cNvPr id="4608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7" name="Rectangle 6"/>
          <p:cNvSpPr>
            <a:spLocks noGrp="1" noRot="1" noChangeAspect="1" noChangeArrowheads="1" noTextEdit="1"/>
          </p:cNvSpPr>
          <p:nvPr>
            <p:ph type="sldImg"/>
          </p:nvPr>
        </p:nvSpPr>
        <p:spPr>
          <a:xfrm>
            <a:off x="1065213" y="692150"/>
            <a:ext cx="4727575" cy="3416300"/>
          </a:xfrm>
          <a:ln w="12700" cap="flat"/>
        </p:spPr>
      </p:sp>
      <p:sp>
        <p:nvSpPr>
          <p:cNvPr id="46088" name="Rectangle 7"/>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dirty="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A31091B-E345-4037-8DFF-55D76499EA93}" type="slidenum">
              <a:rPr lang="en-US" altLang="en-US" smtClean="0">
                <a:cs typeface="Arial" pitchFamily="34" charset="0"/>
              </a:rPr>
              <a:pPr eaLnBrk="1" hangingPunct="1">
                <a:spcBef>
                  <a:spcPct val="0"/>
                </a:spcBef>
              </a:pPr>
              <a:t>4</a:t>
            </a:fld>
            <a:endParaRPr lang="en-US" altLang="en-US" dirty="0">
              <a:cs typeface="Arial" pitchFamily="34" charset="0"/>
            </a:endParaRPr>
          </a:p>
        </p:txBody>
      </p:sp>
      <p:sp>
        <p:nvSpPr>
          <p:cNvPr id="46083" name="Rectangle 2"/>
          <p:cNvSpPr>
            <a:spLocks noChangeArrowheads="1"/>
          </p:cNvSpPr>
          <p:nvPr/>
        </p:nvSpPr>
        <p:spPr bwMode="auto">
          <a:xfrm>
            <a:off x="388620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4" name="Rectangle 3"/>
          <p:cNvSpPr>
            <a:spLocks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a:spcBef>
                <a:spcPct val="0"/>
              </a:spcBef>
              <a:buClrTx/>
              <a:buSzTx/>
              <a:buFontTx/>
              <a:buNone/>
            </a:pPr>
            <a:r>
              <a:rPr lang="en-US" altLang="en-US" dirty="0">
                <a:latin typeface="Times New Roman" pitchFamily="18" charset="0"/>
              </a:rPr>
              <a:t>1</a:t>
            </a:r>
          </a:p>
        </p:txBody>
      </p:sp>
      <p:sp>
        <p:nvSpPr>
          <p:cNvPr id="46085" name="Rectangle 4"/>
          <p:cNvSpPr>
            <a:spLocks noChangeArrowheads="1"/>
          </p:cNvSpPr>
          <p:nvPr/>
        </p:nvSpPr>
        <p:spPr bwMode="auto">
          <a:xfrm>
            <a:off x="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6" name="Rectangle 5"/>
          <p:cNvSpPr>
            <a:spLocks noChangeArrowheads="1"/>
          </p:cNvSpP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20000"/>
              </a:spcBef>
            </a:pPr>
            <a:endParaRPr lang="en-US" altLang="en-US" sz="2400" dirty="0">
              <a:latin typeface="Times New Roman" pitchFamily="18" charset="0"/>
            </a:endParaRPr>
          </a:p>
        </p:txBody>
      </p:sp>
      <p:sp>
        <p:nvSpPr>
          <p:cNvPr id="46087" name="Rectangle 6"/>
          <p:cNvSpPr>
            <a:spLocks noGrp="1" noRot="1" noChangeAspect="1" noChangeArrowheads="1" noTextEdit="1"/>
          </p:cNvSpPr>
          <p:nvPr>
            <p:ph type="sldImg"/>
          </p:nvPr>
        </p:nvSpPr>
        <p:spPr>
          <a:xfrm>
            <a:off x="1065213" y="692150"/>
            <a:ext cx="4727575" cy="3416300"/>
          </a:xfrm>
          <a:ln w="12700" cap="flat"/>
        </p:spPr>
      </p:sp>
      <p:sp>
        <p:nvSpPr>
          <p:cNvPr id="46088" name="Rectangle 7"/>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1" hangingPunct="1"/>
            <a:endParaRPr lang="en-US" alt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p:nvSpPr>
        <p:spPr>
          <a:xfrm>
            <a:off x="-27432" y="-116992"/>
            <a:ext cx="8302752" cy="6108192"/>
          </a:xfrm>
          <a:prstGeom prst="rect">
            <a:avLst/>
          </a:prstGeom>
          <a:solidFill>
            <a:srgbClr val="18696F"/>
          </a:solid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130453"/>
            <a:ext cx="8266176" cy="4233508"/>
          </a:xfrm>
          <a:prstGeom prst="rect">
            <a:avLst/>
          </a:prstGeom>
        </p:spPr>
      </p:pic>
      <p:sp>
        <p:nvSpPr>
          <p:cNvPr id="4" name="Rectangle 4"/>
          <p:cNvSpPr>
            <a:spLocks noGrp="1" noChangeArrowheads="1"/>
          </p:cNvSpPr>
          <p:nvPr>
            <p:ph type="dt" sz="half" idx="10"/>
          </p:nvPr>
        </p:nvSpPr>
        <p:spPr>
          <a:xfrm>
            <a:off x="411163" y="5411788"/>
            <a:ext cx="1920875" cy="412750"/>
          </a:xfrm>
          <a:ln/>
        </p:spPr>
        <p:txBody>
          <a:bodyPr/>
          <a:lstStyle>
            <a:lvl1pPr>
              <a:defRPr/>
            </a:lvl1pPr>
          </a:lstStyle>
          <a:p>
            <a:pPr>
              <a:defRPr/>
            </a:pPr>
            <a:fld id="{9738343E-5815-4FC3-90EA-DC7D87410B97}" type="datetime1">
              <a:rPr lang="en-US" smtClean="0"/>
              <a:t>1/8/18</a:t>
            </a:fld>
            <a:endParaRPr lang="en-US" dirty="0"/>
          </a:p>
        </p:txBody>
      </p:sp>
      <p:sp>
        <p:nvSpPr>
          <p:cNvPr id="5" name="Rectangle 5"/>
          <p:cNvSpPr>
            <a:spLocks noGrp="1" noChangeArrowheads="1"/>
          </p:cNvSpPr>
          <p:nvPr>
            <p:ph type="ftr" sz="quarter" idx="11"/>
          </p:nvPr>
        </p:nvSpPr>
        <p:spPr>
          <a:xfrm>
            <a:off x="2811463" y="5411788"/>
            <a:ext cx="2606675" cy="412750"/>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5897563" y="5411788"/>
            <a:ext cx="1920875" cy="412750"/>
          </a:xfrm>
          <a:ln/>
        </p:spPr>
        <p:txBody>
          <a:bodyPr/>
          <a:lstStyle>
            <a:lvl1pPr>
              <a:defRPr/>
            </a:lvl1pPr>
          </a:lstStyle>
          <a:p>
            <a:pPr>
              <a:defRPr/>
            </a:pPr>
            <a:fld id="{B25E3E77-16F3-4E8E-A1E4-E4CD49F36391}" type="slidenum">
              <a:rPr lang="en-US"/>
              <a:pPr>
                <a:defRPr/>
              </a:pPr>
              <a:t>‹#›</a:t>
            </a:fld>
            <a:endParaRPr lang="en-US" dirty="0"/>
          </a:p>
        </p:txBody>
      </p:sp>
      <p:sp>
        <p:nvSpPr>
          <p:cNvPr id="7" name="Rectangle 6"/>
          <p:cNvSpPr/>
          <p:nvPr userDrawn="1"/>
        </p:nvSpPr>
        <p:spPr>
          <a:xfrm>
            <a:off x="-1" y="223299"/>
            <a:ext cx="5136303" cy="1912001"/>
          </a:xfrm>
          <a:prstGeom prst="rect">
            <a:avLst/>
          </a:prstGeom>
          <a:solidFill>
            <a:schemeClr val="accent6">
              <a:lumMod val="75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9" name="Rectangle 8"/>
          <p:cNvSpPr/>
          <p:nvPr userDrawn="1"/>
        </p:nvSpPr>
        <p:spPr>
          <a:xfrm>
            <a:off x="339363" y="226561"/>
            <a:ext cx="4741111" cy="1846659"/>
          </a:xfrm>
          <a:prstGeom prst="rect">
            <a:avLst/>
          </a:prstGeom>
        </p:spPr>
        <p:txBody>
          <a:bodyPr wrap="square">
            <a:spAutoFit/>
          </a:bodyPr>
          <a:lstStyle/>
          <a:p>
            <a:pPr eaLnBrk="1" hangingPunct="1">
              <a:spcBef>
                <a:spcPct val="0"/>
              </a:spcBef>
              <a:buClrTx/>
              <a:buSzTx/>
              <a:buFontTx/>
              <a:buNone/>
            </a:pPr>
            <a:r>
              <a:rPr lang="en-US" altLang="en-US" sz="3800" b="1" dirty="0" smtClean="0">
                <a:solidFill>
                  <a:schemeClr val="bg1"/>
                </a:solidFill>
                <a:latin typeface="Arial" pitchFamily="34" charset="0"/>
              </a:rPr>
              <a:t>Accounting for Governmental </a:t>
            </a:r>
          </a:p>
          <a:p>
            <a:pPr eaLnBrk="1" hangingPunct="1">
              <a:spcBef>
                <a:spcPct val="0"/>
              </a:spcBef>
              <a:buClrTx/>
              <a:buSzTx/>
              <a:buFontTx/>
              <a:buNone/>
            </a:pPr>
            <a:r>
              <a:rPr lang="en-US" altLang="en-US" sz="3800" b="1" dirty="0" smtClean="0">
                <a:solidFill>
                  <a:schemeClr val="bg1"/>
                </a:solidFill>
                <a:latin typeface="Arial" pitchFamily="34" charset="0"/>
              </a:rPr>
              <a:t>&amp; Nonprofit Entities</a:t>
            </a:r>
            <a:endParaRPr lang="en-US" altLang="en-US" sz="3800" b="1" dirty="0">
              <a:solidFill>
                <a:schemeClr val="bg1"/>
              </a:solidFill>
              <a:latin typeface="Arial" pitchFamily="34" charset="0"/>
            </a:endParaRPr>
          </a:p>
        </p:txBody>
      </p:sp>
      <p:sp>
        <p:nvSpPr>
          <p:cNvPr id="10" name="Rectangle 9"/>
          <p:cNvSpPr/>
          <p:nvPr userDrawn="1"/>
        </p:nvSpPr>
        <p:spPr>
          <a:xfrm>
            <a:off x="5292553" y="118895"/>
            <a:ext cx="3016157" cy="929485"/>
          </a:xfrm>
          <a:prstGeom prst="rect">
            <a:avLst/>
          </a:prstGeom>
        </p:spPr>
        <p:txBody>
          <a:bodyPr wrap="square">
            <a:spAutoFit/>
          </a:bodyPr>
          <a:lstStyle/>
          <a:p>
            <a:pPr eaLnBrk="1" hangingPunct="1"/>
            <a:r>
              <a:rPr lang="en-US" altLang="en-US" sz="1600" b="1" dirty="0" smtClean="0">
                <a:solidFill>
                  <a:srgbClr val="FFFFFF"/>
                </a:solidFill>
                <a:latin typeface="Arial" pitchFamily="34" charset="0"/>
              </a:rPr>
              <a:t>JACQUELINE L. RECK</a:t>
            </a:r>
          </a:p>
          <a:p>
            <a:pPr eaLnBrk="1" hangingPunct="1"/>
            <a:r>
              <a:rPr lang="en-US" altLang="en-US" sz="1600" b="1" dirty="0" smtClean="0">
                <a:solidFill>
                  <a:srgbClr val="FFFFFF"/>
                </a:solidFill>
                <a:latin typeface="Arial" pitchFamily="34" charset="0"/>
              </a:rPr>
              <a:t>SUZANNE L. LOWENSOHN</a:t>
            </a:r>
          </a:p>
          <a:p>
            <a:pPr eaLnBrk="1" hangingPunct="1"/>
            <a:r>
              <a:rPr lang="en-US" altLang="en-US" sz="1600" b="1" dirty="0" smtClean="0">
                <a:solidFill>
                  <a:srgbClr val="FFFFFF"/>
                </a:solidFill>
                <a:latin typeface="Arial" pitchFamily="34" charset="0"/>
              </a:rPr>
              <a:t>DANIEL</a:t>
            </a:r>
            <a:r>
              <a:rPr lang="en-US" altLang="en-US" sz="1600" b="1" baseline="0" dirty="0" smtClean="0">
                <a:solidFill>
                  <a:srgbClr val="FFFFFF"/>
                </a:solidFill>
                <a:latin typeface="Arial" pitchFamily="34" charset="0"/>
              </a:rPr>
              <a:t> G. NEELY</a:t>
            </a:r>
            <a:endParaRPr lang="en-US" altLang="en-US" sz="1600" b="1" dirty="0" smtClean="0">
              <a:solidFill>
                <a:srgbClr val="FFFFFF"/>
              </a:solidFill>
              <a:latin typeface="Arial" pitchFamily="34" charset="0"/>
            </a:endParaRPr>
          </a:p>
        </p:txBody>
      </p:sp>
      <p:sp>
        <p:nvSpPr>
          <p:cNvPr id="3" name="Subtitle 2"/>
          <p:cNvSpPr>
            <a:spLocks noGrp="1"/>
          </p:cNvSpPr>
          <p:nvPr>
            <p:ph type="subTitle" idx="1" hasCustomPrompt="1"/>
          </p:nvPr>
        </p:nvSpPr>
        <p:spPr>
          <a:xfrm>
            <a:off x="4047630" y="2219037"/>
            <a:ext cx="837440" cy="516380"/>
          </a:xfrm>
        </p:spPr>
        <p:txBody>
          <a:bodyPr/>
          <a:lstStyle>
            <a:lvl1pPr marL="0" indent="0" algn="ctr">
              <a:buNone/>
              <a:defRPr sz="2400" b="1">
                <a:solidFill>
                  <a:srgbClr val="262673"/>
                </a:solidFill>
              </a:defRPr>
            </a:lvl1pPr>
            <a:lvl2pPr marL="404942" indent="0" algn="ctr">
              <a:buNone/>
              <a:defRPr/>
            </a:lvl2pPr>
            <a:lvl3pPr marL="809884" indent="0" algn="ctr">
              <a:buNone/>
              <a:defRPr/>
            </a:lvl3pPr>
            <a:lvl4pPr marL="1214826" indent="0" algn="ctr">
              <a:buNone/>
              <a:defRPr/>
            </a:lvl4pPr>
            <a:lvl5pPr marL="1619768" indent="0" algn="ctr">
              <a:buNone/>
              <a:defRPr/>
            </a:lvl5pPr>
            <a:lvl6pPr marL="2024710" indent="0" algn="ctr">
              <a:buNone/>
              <a:defRPr/>
            </a:lvl6pPr>
            <a:lvl7pPr marL="2429652" indent="0" algn="ctr">
              <a:buNone/>
              <a:defRPr/>
            </a:lvl7pPr>
            <a:lvl8pPr marL="2834594" indent="0" algn="ctr">
              <a:buNone/>
              <a:defRPr/>
            </a:lvl8pPr>
            <a:lvl9pPr marL="3239536" indent="0" algn="ctr">
              <a:buNone/>
              <a:defRPr/>
            </a:lvl9pPr>
          </a:lstStyle>
          <a:p>
            <a:r>
              <a:rPr lang="en-US" dirty="0" smtClean="0"/>
              <a:t>18/e</a:t>
            </a:r>
            <a:endParaRPr lang="en-US" dirty="0"/>
          </a:p>
        </p:txBody>
      </p:sp>
    </p:spTree>
    <p:extLst>
      <p:ext uri="{BB962C8B-B14F-4D97-AF65-F5344CB8AC3E}">
        <p14:creationId xmlns:p14="http://schemas.microsoft.com/office/powerpoint/2010/main" val="365514017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4965AFA-AC52-4113-BC77-CD1099721A01}"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33B6362-A931-4A68-9AF6-3039B71A9DA1}" type="slidenum">
              <a:rPr lang="en-US"/>
              <a:pPr>
                <a:defRPr/>
              </a:pPr>
              <a:t>‹#›</a:t>
            </a:fld>
            <a:endParaRPr lang="en-US" dirty="0"/>
          </a:p>
        </p:txBody>
      </p:sp>
    </p:spTree>
    <p:extLst>
      <p:ext uri="{BB962C8B-B14F-4D97-AF65-F5344CB8AC3E}">
        <p14:creationId xmlns:p14="http://schemas.microsoft.com/office/powerpoint/2010/main" val="1994743468"/>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 y="238020"/>
            <a:ext cx="1851660" cy="50713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1480" y="238020"/>
            <a:ext cx="5417820" cy="50713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B36AC64-81B7-46DC-A7CC-829C7F266A35}"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4676688" y="5431884"/>
            <a:ext cx="1920875" cy="412750"/>
          </a:xfrm>
          <a:ln/>
        </p:spPr>
        <p:txBody>
          <a:bodyPr/>
          <a:lstStyle>
            <a:lvl1pPr>
              <a:defRPr/>
            </a:lvl1pPr>
          </a:lstStyle>
          <a:p>
            <a:pPr>
              <a:defRPr/>
            </a:pPr>
            <a:endParaRPr lang="en-US" dirty="0"/>
          </a:p>
        </p:txBody>
      </p:sp>
    </p:spTree>
    <p:extLst>
      <p:ext uri="{BB962C8B-B14F-4D97-AF65-F5344CB8AC3E}">
        <p14:creationId xmlns:p14="http://schemas.microsoft.com/office/powerpoint/2010/main" val="2000418362"/>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7538" y="1846263"/>
            <a:ext cx="6994525" cy="1274762"/>
          </a:xfrm>
        </p:spPr>
        <p:txBody>
          <a:bodyPr/>
          <a:lstStyle/>
          <a:p>
            <a:r>
              <a:rPr lang="en-US"/>
              <a:t>Click to edit Master title style</a:t>
            </a:r>
          </a:p>
        </p:txBody>
      </p:sp>
      <p:sp>
        <p:nvSpPr>
          <p:cNvPr id="3" name="Subtitle 2"/>
          <p:cNvSpPr>
            <a:spLocks noGrp="1"/>
          </p:cNvSpPr>
          <p:nvPr>
            <p:ph type="subTitle" idx="1"/>
          </p:nvPr>
        </p:nvSpPr>
        <p:spPr>
          <a:xfrm>
            <a:off x="1235075" y="3368675"/>
            <a:ext cx="5759450" cy="15176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975ACA-4422-402B-9F46-BDA20C443EFA}" type="datetimeFigureOut">
              <a:rPr lang="en-US" smtClean="0"/>
              <a:t>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1886557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975ACA-4422-402B-9F46-BDA20C443EFA}" type="datetimeFigureOut">
              <a:rPr lang="en-US" smtClean="0"/>
              <a:t>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3838380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875" y="3819525"/>
            <a:ext cx="6994525" cy="11795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50875" y="2519363"/>
            <a:ext cx="6994525" cy="130016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975ACA-4422-402B-9F46-BDA20C443EFA}" type="datetimeFigureOut">
              <a:rPr lang="en-US" smtClean="0"/>
              <a:t>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152740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1163" y="1387475"/>
            <a:ext cx="3627437" cy="3921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91000" y="1387475"/>
            <a:ext cx="3627438" cy="3921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975ACA-4422-402B-9F46-BDA20C443EFA}" type="datetimeFigureOut">
              <a:rPr lang="en-US" smtClean="0"/>
              <a:t>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957188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11163" y="1330325"/>
            <a:ext cx="3636962" cy="554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11163" y="1884363"/>
            <a:ext cx="3636962" cy="34242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179888" y="1330325"/>
            <a:ext cx="3638550" cy="554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179888" y="1884363"/>
            <a:ext cx="3638550" cy="34242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975ACA-4422-402B-9F46-BDA20C443EFA}" type="datetimeFigureOut">
              <a:rPr lang="en-US" smtClean="0"/>
              <a:t>1/8/18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4294677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975ACA-4422-402B-9F46-BDA20C443EFA}" type="datetimeFigureOut">
              <a:rPr lang="en-US" smtClean="0"/>
              <a:t>1/8/18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4266443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75ACA-4422-402B-9F46-BDA20C443EFA}" type="datetimeFigureOut">
              <a:rPr lang="en-US" smtClean="0"/>
              <a:t>1/8/18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166694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163" y="236538"/>
            <a:ext cx="2708275" cy="10064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217863" y="236538"/>
            <a:ext cx="4600575" cy="50720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11163" y="1243013"/>
            <a:ext cx="2708275" cy="4065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975ACA-4422-402B-9F46-BDA20C443EFA}" type="datetimeFigureOut">
              <a:rPr lang="en-US" smtClean="0"/>
              <a:t>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1666761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F415A934-30A3-4204-A57C-8CA1CD5FB390}"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D681CA7-6486-4D59-AE0D-FC536715ECE8}" type="slidenum">
              <a:rPr lang="en-US" smtClean="0"/>
              <a:pPr>
                <a:defRPr/>
              </a:pPr>
              <a:t>‹#›</a:t>
            </a:fld>
            <a:endParaRPr lang="en-US" dirty="0"/>
          </a:p>
        </p:txBody>
      </p:sp>
    </p:spTree>
    <p:extLst>
      <p:ext uri="{BB962C8B-B14F-4D97-AF65-F5344CB8AC3E}">
        <p14:creationId xmlns:p14="http://schemas.microsoft.com/office/powerpoint/2010/main" val="507231886"/>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2900" y="4160838"/>
            <a:ext cx="4938713" cy="4905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612900" y="531813"/>
            <a:ext cx="4938713" cy="3565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612900" y="4651375"/>
            <a:ext cx="4938713" cy="69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975ACA-4422-402B-9F46-BDA20C443EFA}" type="datetimeFigureOut">
              <a:rPr lang="en-US" smtClean="0"/>
              <a:t>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33224980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975ACA-4422-402B-9F46-BDA20C443EFA}" type="datetimeFigureOut">
              <a:rPr lang="en-US" smtClean="0"/>
              <a:t>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38693172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7413" y="238125"/>
            <a:ext cx="1851025" cy="5070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1163" y="238125"/>
            <a:ext cx="5403850" cy="5070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975ACA-4422-402B-9F46-BDA20C443EFA}" type="datetimeFigureOut">
              <a:rPr lang="en-US" smtClean="0"/>
              <a:t>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3FC7F0-52EB-40A6-A67E-520F70F40661}" type="slidenum">
              <a:rPr lang="en-US" smtClean="0"/>
              <a:t>‹#›</a:t>
            </a:fld>
            <a:endParaRPr lang="en-US" dirty="0"/>
          </a:p>
        </p:txBody>
      </p:sp>
    </p:spTree>
    <p:extLst>
      <p:ext uri="{BB962C8B-B14F-4D97-AF65-F5344CB8AC3E}">
        <p14:creationId xmlns:p14="http://schemas.microsoft.com/office/powerpoint/2010/main" val="62480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0082" y="3819314"/>
            <a:ext cx="6995160" cy="1180465"/>
          </a:xfrm>
        </p:spPr>
        <p:txBody>
          <a:bodyPr anchor="t"/>
          <a:lstStyle>
            <a:lvl1pPr algn="l">
              <a:defRPr sz="3500" b="1" cap="all"/>
            </a:lvl1pPr>
          </a:lstStyle>
          <a:p>
            <a:r>
              <a:rPr lang="en-US" smtClean="0"/>
              <a:t>Click to edit Master title style</a:t>
            </a:r>
            <a:endParaRPr lang="en-US"/>
          </a:p>
        </p:txBody>
      </p:sp>
      <p:sp>
        <p:nvSpPr>
          <p:cNvPr id="3" name="Text Placeholder 2"/>
          <p:cNvSpPr>
            <a:spLocks noGrp="1"/>
          </p:cNvSpPr>
          <p:nvPr>
            <p:ph type="body" idx="1"/>
          </p:nvPr>
        </p:nvSpPr>
        <p:spPr>
          <a:xfrm>
            <a:off x="650082" y="2519152"/>
            <a:ext cx="6995160" cy="1300162"/>
          </a:xfrm>
        </p:spPr>
        <p:txBody>
          <a:bodyPr anchor="b"/>
          <a:lstStyle>
            <a:lvl1pPr marL="0" indent="0">
              <a:buNone/>
              <a:defRPr sz="1800"/>
            </a:lvl1pPr>
            <a:lvl2pPr marL="404942" indent="0">
              <a:buNone/>
              <a:defRPr sz="1600"/>
            </a:lvl2pPr>
            <a:lvl3pPr marL="809884" indent="0">
              <a:buNone/>
              <a:defRPr sz="1400"/>
            </a:lvl3pPr>
            <a:lvl4pPr marL="1214826" indent="0">
              <a:buNone/>
              <a:defRPr sz="1200"/>
            </a:lvl4pPr>
            <a:lvl5pPr marL="1619768" indent="0">
              <a:buNone/>
              <a:defRPr sz="1200"/>
            </a:lvl5pPr>
            <a:lvl6pPr marL="2024710" indent="0">
              <a:buNone/>
              <a:defRPr sz="1200"/>
            </a:lvl6pPr>
            <a:lvl7pPr marL="2429652" indent="0">
              <a:buNone/>
              <a:defRPr sz="1200"/>
            </a:lvl7pPr>
            <a:lvl8pPr marL="2834594" indent="0">
              <a:buNone/>
              <a:defRPr sz="1200"/>
            </a:lvl8pPr>
            <a:lvl9pPr marL="3239536" indent="0">
              <a:buNone/>
              <a:defRPr sz="1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4200046-1D95-47EA-9C43-C8967109C798}" type="datetime1">
              <a:rPr lang="en-US" smtClean="0"/>
              <a:t>1/8/18</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C9F17E4-9F46-4C68-B7BC-97E60C857115}" type="slidenum">
              <a:rPr lang="en-US"/>
              <a:pPr>
                <a:defRPr/>
              </a:pPr>
              <a:t>‹#›</a:t>
            </a:fld>
            <a:endParaRPr lang="en-US" dirty="0"/>
          </a:p>
        </p:txBody>
      </p:sp>
    </p:spTree>
    <p:extLst>
      <p:ext uri="{BB962C8B-B14F-4D97-AF65-F5344CB8AC3E}">
        <p14:creationId xmlns:p14="http://schemas.microsoft.com/office/powerpoint/2010/main" val="1930087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1480" y="1386841"/>
            <a:ext cx="3634740" cy="392250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83380" y="1386841"/>
            <a:ext cx="3634740" cy="3922501"/>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3C4EE958-7184-44A4-96F7-4627FC6F07F8}"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C907320-5ED7-4D7E-8172-3DEC16E099B8}" type="slidenum">
              <a:rPr lang="en-US"/>
              <a:pPr>
                <a:defRPr/>
              </a:pPr>
              <a:t>‹#›</a:t>
            </a:fld>
            <a:endParaRPr lang="en-US" dirty="0"/>
          </a:p>
        </p:txBody>
      </p:sp>
    </p:spTree>
    <p:extLst>
      <p:ext uri="{BB962C8B-B14F-4D97-AF65-F5344CB8AC3E}">
        <p14:creationId xmlns:p14="http://schemas.microsoft.com/office/powerpoint/2010/main" val="393431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11480" y="1330431"/>
            <a:ext cx="3636169" cy="554460"/>
          </a:xfrm>
        </p:spPr>
        <p:txBody>
          <a:bodyPr anchor="b"/>
          <a:lstStyle>
            <a:lvl1pPr marL="0" indent="0">
              <a:buNone/>
              <a:defRPr sz="2100" b="1"/>
            </a:lvl1pPr>
            <a:lvl2pPr marL="404942" indent="0">
              <a:buNone/>
              <a:defRPr sz="1800" b="1"/>
            </a:lvl2pPr>
            <a:lvl3pPr marL="809884" indent="0">
              <a:buNone/>
              <a:defRPr sz="1600" b="1"/>
            </a:lvl3pPr>
            <a:lvl4pPr marL="1214826" indent="0">
              <a:buNone/>
              <a:defRPr sz="1400" b="1"/>
            </a:lvl4pPr>
            <a:lvl5pPr marL="1619768" indent="0">
              <a:buNone/>
              <a:defRPr sz="1400" b="1"/>
            </a:lvl5pPr>
            <a:lvl6pPr marL="2024710" indent="0">
              <a:buNone/>
              <a:defRPr sz="1400" b="1"/>
            </a:lvl6pPr>
            <a:lvl7pPr marL="2429652" indent="0">
              <a:buNone/>
              <a:defRPr sz="1400" b="1"/>
            </a:lvl7pPr>
            <a:lvl8pPr marL="2834594" indent="0">
              <a:buNone/>
              <a:defRPr sz="1400" b="1"/>
            </a:lvl8pPr>
            <a:lvl9pPr marL="3239536"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11480" y="1884891"/>
            <a:ext cx="3636169" cy="342445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180523" y="1330431"/>
            <a:ext cx="3637598" cy="554460"/>
          </a:xfrm>
        </p:spPr>
        <p:txBody>
          <a:bodyPr anchor="b"/>
          <a:lstStyle>
            <a:lvl1pPr marL="0" indent="0">
              <a:buNone/>
              <a:defRPr sz="2100" b="1"/>
            </a:lvl1pPr>
            <a:lvl2pPr marL="404942" indent="0">
              <a:buNone/>
              <a:defRPr sz="1800" b="1"/>
            </a:lvl2pPr>
            <a:lvl3pPr marL="809884" indent="0">
              <a:buNone/>
              <a:defRPr sz="1600" b="1"/>
            </a:lvl3pPr>
            <a:lvl4pPr marL="1214826" indent="0">
              <a:buNone/>
              <a:defRPr sz="1400" b="1"/>
            </a:lvl4pPr>
            <a:lvl5pPr marL="1619768" indent="0">
              <a:buNone/>
              <a:defRPr sz="1400" b="1"/>
            </a:lvl5pPr>
            <a:lvl6pPr marL="2024710" indent="0">
              <a:buNone/>
              <a:defRPr sz="1400" b="1"/>
            </a:lvl6pPr>
            <a:lvl7pPr marL="2429652" indent="0">
              <a:buNone/>
              <a:defRPr sz="1400" b="1"/>
            </a:lvl7pPr>
            <a:lvl8pPr marL="2834594" indent="0">
              <a:buNone/>
              <a:defRPr sz="1400" b="1"/>
            </a:lvl8pPr>
            <a:lvl9pPr marL="3239536"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180523" y="1884891"/>
            <a:ext cx="3637598" cy="342445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ED37383-D7BC-45D7-B30B-7542927DBAFB}" type="datetime1">
              <a:rPr lang="en-US" smtClean="0"/>
              <a:t>1/8/18</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CC6D33E-434C-492F-B4D2-2B2C0BDB1059}" type="slidenum">
              <a:rPr lang="en-US"/>
              <a:pPr>
                <a:defRPr/>
              </a:pPr>
              <a:t>‹#›</a:t>
            </a:fld>
            <a:endParaRPr lang="en-US" dirty="0"/>
          </a:p>
        </p:txBody>
      </p:sp>
    </p:spTree>
    <p:extLst>
      <p:ext uri="{BB962C8B-B14F-4D97-AF65-F5344CB8AC3E}">
        <p14:creationId xmlns:p14="http://schemas.microsoft.com/office/powerpoint/2010/main" val="313991553"/>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88EFC28-CD4B-47B5-8D63-7B167757EB04}" type="datetime1">
              <a:rPr lang="en-US" smtClean="0"/>
              <a:t>1/8/18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D3B8EE1F-9962-4980-B926-74FC19443FC4}" type="slidenum">
              <a:rPr lang="en-US" smtClean="0"/>
              <a:pPr>
                <a:defRPr/>
              </a:pPr>
              <a:t>‹#›</a:t>
            </a:fld>
            <a:endParaRPr lang="en-US" dirty="0"/>
          </a:p>
        </p:txBody>
      </p:sp>
    </p:spTree>
    <p:extLst>
      <p:ext uri="{BB962C8B-B14F-4D97-AF65-F5344CB8AC3E}">
        <p14:creationId xmlns:p14="http://schemas.microsoft.com/office/powerpoint/2010/main" val="795173822"/>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544382F-68D3-4F6F-AD0C-407A499C058E}" type="datetime1">
              <a:rPr lang="en-US" smtClean="0"/>
              <a:t>1/8/18</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B6078A78-C2FE-45D6-A534-63EC368B885D}" type="slidenum">
              <a:rPr lang="en-US"/>
              <a:pPr>
                <a:defRPr/>
              </a:pPr>
              <a:t>‹#›</a:t>
            </a:fld>
            <a:endParaRPr lang="en-US" dirty="0"/>
          </a:p>
        </p:txBody>
      </p:sp>
    </p:spTree>
    <p:extLst>
      <p:ext uri="{BB962C8B-B14F-4D97-AF65-F5344CB8AC3E}">
        <p14:creationId xmlns:p14="http://schemas.microsoft.com/office/powerpoint/2010/main" val="872512865"/>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 y="236643"/>
            <a:ext cx="2707482" cy="1007110"/>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217545" y="236644"/>
            <a:ext cx="4600575" cy="507269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11480" y="1243754"/>
            <a:ext cx="2707482" cy="4065588"/>
          </a:xfrm>
        </p:spPr>
        <p:txBody>
          <a:bodyPr/>
          <a:lstStyle>
            <a:lvl1pPr marL="0" indent="0">
              <a:buNone/>
              <a:defRPr sz="1200"/>
            </a:lvl1pPr>
            <a:lvl2pPr marL="404942" indent="0">
              <a:buNone/>
              <a:defRPr sz="1100"/>
            </a:lvl2pPr>
            <a:lvl3pPr marL="809884" indent="0">
              <a:buNone/>
              <a:defRPr sz="900"/>
            </a:lvl3pPr>
            <a:lvl4pPr marL="1214826" indent="0">
              <a:buNone/>
              <a:defRPr sz="800"/>
            </a:lvl4pPr>
            <a:lvl5pPr marL="1619768" indent="0">
              <a:buNone/>
              <a:defRPr sz="800"/>
            </a:lvl5pPr>
            <a:lvl6pPr marL="2024710" indent="0">
              <a:buNone/>
              <a:defRPr sz="800"/>
            </a:lvl6pPr>
            <a:lvl7pPr marL="2429652" indent="0">
              <a:buNone/>
              <a:defRPr sz="800"/>
            </a:lvl7pPr>
            <a:lvl8pPr marL="2834594" indent="0">
              <a:buNone/>
              <a:defRPr sz="800"/>
            </a:lvl8pPr>
            <a:lvl9pPr marL="3239536"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3BFF427-9E92-4DE6-BC88-62F27D00411A}"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2995176-2D54-4B51-B2B3-9CA0882D1F54}" type="slidenum">
              <a:rPr lang="en-US"/>
              <a:pPr>
                <a:defRPr/>
              </a:pPr>
              <a:t>‹#›</a:t>
            </a:fld>
            <a:endParaRPr lang="en-US" dirty="0"/>
          </a:p>
        </p:txBody>
      </p:sp>
    </p:spTree>
    <p:extLst>
      <p:ext uri="{BB962C8B-B14F-4D97-AF65-F5344CB8AC3E}">
        <p14:creationId xmlns:p14="http://schemas.microsoft.com/office/powerpoint/2010/main" val="597132346"/>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3059" y="4160520"/>
            <a:ext cx="4937760" cy="491173"/>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613059" y="531072"/>
            <a:ext cx="4937760" cy="3566160"/>
          </a:xfrm>
        </p:spPr>
        <p:txBody>
          <a:bodyPr/>
          <a:lstStyle>
            <a:lvl1pPr marL="0" indent="0">
              <a:buNone/>
              <a:defRPr sz="2800"/>
            </a:lvl1pPr>
            <a:lvl2pPr marL="404942" indent="0">
              <a:buNone/>
              <a:defRPr sz="2500"/>
            </a:lvl2pPr>
            <a:lvl3pPr marL="809884" indent="0">
              <a:buNone/>
              <a:defRPr sz="2100"/>
            </a:lvl3pPr>
            <a:lvl4pPr marL="1214826" indent="0">
              <a:buNone/>
              <a:defRPr sz="1800"/>
            </a:lvl4pPr>
            <a:lvl5pPr marL="1619768" indent="0">
              <a:buNone/>
              <a:defRPr sz="1800"/>
            </a:lvl5pPr>
            <a:lvl6pPr marL="2024710" indent="0">
              <a:buNone/>
              <a:defRPr sz="1800"/>
            </a:lvl6pPr>
            <a:lvl7pPr marL="2429652" indent="0">
              <a:buNone/>
              <a:defRPr sz="1800"/>
            </a:lvl7pPr>
            <a:lvl8pPr marL="2834594" indent="0">
              <a:buNone/>
              <a:defRPr sz="1800"/>
            </a:lvl8pPr>
            <a:lvl9pPr marL="3239536" indent="0">
              <a:buNone/>
              <a:defRPr sz="1800"/>
            </a:lvl9pPr>
          </a:lstStyle>
          <a:p>
            <a:pPr lvl="0"/>
            <a:r>
              <a:rPr lang="en-US" noProof="0" dirty="0" smtClean="0"/>
              <a:t>Click icon to add picture</a:t>
            </a:r>
          </a:p>
        </p:txBody>
      </p:sp>
      <p:sp>
        <p:nvSpPr>
          <p:cNvPr id="4" name="Text Placeholder 3"/>
          <p:cNvSpPr>
            <a:spLocks noGrp="1"/>
          </p:cNvSpPr>
          <p:nvPr>
            <p:ph type="body" sz="half" idx="2"/>
          </p:nvPr>
        </p:nvSpPr>
        <p:spPr>
          <a:xfrm>
            <a:off x="1613059" y="4651693"/>
            <a:ext cx="4937760" cy="697547"/>
          </a:xfrm>
        </p:spPr>
        <p:txBody>
          <a:bodyPr/>
          <a:lstStyle>
            <a:lvl1pPr marL="0" indent="0">
              <a:buNone/>
              <a:defRPr sz="1200"/>
            </a:lvl1pPr>
            <a:lvl2pPr marL="404942" indent="0">
              <a:buNone/>
              <a:defRPr sz="1100"/>
            </a:lvl2pPr>
            <a:lvl3pPr marL="809884" indent="0">
              <a:buNone/>
              <a:defRPr sz="900"/>
            </a:lvl3pPr>
            <a:lvl4pPr marL="1214826" indent="0">
              <a:buNone/>
              <a:defRPr sz="800"/>
            </a:lvl4pPr>
            <a:lvl5pPr marL="1619768" indent="0">
              <a:buNone/>
              <a:defRPr sz="800"/>
            </a:lvl5pPr>
            <a:lvl6pPr marL="2024710" indent="0">
              <a:buNone/>
              <a:defRPr sz="800"/>
            </a:lvl6pPr>
            <a:lvl7pPr marL="2429652" indent="0">
              <a:buNone/>
              <a:defRPr sz="800"/>
            </a:lvl7pPr>
            <a:lvl8pPr marL="2834594" indent="0">
              <a:buNone/>
              <a:defRPr sz="800"/>
            </a:lvl8pPr>
            <a:lvl9pPr marL="3239536" indent="0">
              <a:buNone/>
              <a:defRPr sz="8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1F0F28E-BD32-4233-9458-AEB522127B19}" type="datetime1">
              <a:rPr lang="en-US" smtClean="0"/>
              <a:t>1/8/18</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xfrm>
            <a:off x="5268582" y="5448787"/>
            <a:ext cx="1920875" cy="412750"/>
          </a:xfrm>
          <a:ln/>
        </p:spPr>
        <p:txBody>
          <a:bodyPr/>
          <a:lstStyle>
            <a:lvl1pPr>
              <a:defRPr/>
            </a:lvl1pPr>
          </a:lstStyle>
          <a:p>
            <a:pPr>
              <a:defRPr/>
            </a:pPr>
            <a:fld id="{39CFE048-73D8-4CFA-9176-5C4FBB64C91B}" type="slidenum">
              <a:rPr lang="en-US"/>
              <a:pPr>
                <a:defRPr/>
              </a:pPr>
              <a:t>‹#›</a:t>
            </a:fld>
            <a:endParaRPr lang="en-US" dirty="0"/>
          </a:p>
        </p:txBody>
      </p:sp>
    </p:spTree>
    <p:extLst>
      <p:ext uri="{BB962C8B-B14F-4D97-AF65-F5344CB8AC3E}">
        <p14:creationId xmlns:p14="http://schemas.microsoft.com/office/powerpoint/2010/main" val="3428415923"/>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319" y="0"/>
            <a:ext cx="7818120" cy="1124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11163" y="1387475"/>
            <a:ext cx="7407275" cy="392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p>
            <a:pPr lvl="0"/>
            <a:r>
              <a:rPr lang="es-ES" altLang="en-US" dirty="0" smtClean="0"/>
              <a:t>Haga clic para modificar el estilo de texto del patrón</a:t>
            </a:r>
          </a:p>
          <a:p>
            <a:pPr lvl="1"/>
            <a:r>
              <a:rPr lang="es-ES" altLang="en-US" dirty="0" smtClean="0"/>
              <a:t>Segundo nivel</a:t>
            </a:r>
          </a:p>
          <a:p>
            <a:pPr lvl="2"/>
            <a:r>
              <a:rPr lang="es-ES" altLang="en-US" dirty="0" smtClean="0"/>
              <a:t>Tercer nivel</a:t>
            </a:r>
          </a:p>
          <a:p>
            <a:pPr lvl="3"/>
            <a:r>
              <a:rPr lang="es-ES" altLang="en-US" dirty="0" smtClean="0"/>
              <a:t>Cuarto nivel</a:t>
            </a:r>
          </a:p>
          <a:p>
            <a:pPr lvl="4"/>
            <a:r>
              <a:rPr lang="es-ES" altLang="en-US" dirty="0" smtClean="0"/>
              <a:t>Quinto nivel</a:t>
            </a:r>
          </a:p>
        </p:txBody>
      </p:sp>
      <p:sp>
        <p:nvSpPr>
          <p:cNvPr id="1028" name="Rectangle 4"/>
          <p:cNvSpPr>
            <a:spLocks noGrp="1" noChangeArrowheads="1"/>
          </p:cNvSpPr>
          <p:nvPr>
            <p:ph type="dt" sz="half" idx="2"/>
          </p:nvPr>
        </p:nvSpPr>
        <p:spPr bwMode="auto">
          <a:xfrm>
            <a:off x="411163" y="5411788"/>
            <a:ext cx="19208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defRPr sz="1200">
                <a:cs typeface="+mn-cs"/>
              </a:defRPr>
            </a:lvl1pPr>
          </a:lstStyle>
          <a:p>
            <a:pPr>
              <a:defRPr/>
            </a:pPr>
            <a:fld id="{688EFC28-CD4B-47B5-8D63-7B167757EB04}" type="datetime1">
              <a:rPr lang="en-US" smtClean="0"/>
              <a:t>1/8/18</a:t>
            </a:fld>
            <a:endParaRPr lang="en-US" dirty="0"/>
          </a:p>
        </p:txBody>
      </p:sp>
      <p:sp>
        <p:nvSpPr>
          <p:cNvPr id="1029" name="Rectangle 5"/>
          <p:cNvSpPr>
            <a:spLocks noGrp="1" noChangeArrowheads="1"/>
          </p:cNvSpPr>
          <p:nvPr>
            <p:ph type="ftr" sz="quarter" idx="3"/>
          </p:nvPr>
        </p:nvSpPr>
        <p:spPr bwMode="auto">
          <a:xfrm>
            <a:off x="2811463" y="5411788"/>
            <a:ext cx="26066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lgn="ctr">
              <a:defRPr sz="1200" dirty="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5897563" y="5411788"/>
            <a:ext cx="1920875"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lvl1pPr algn="r">
              <a:defRPr sz="1200">
                <a:cs typeface="+mn-cs"/>
              </a:defRPr>
            </a:lvl1pPr>
          </a:lstStyle>
          <a:p>
            <a:pPr>
              <a:defRPr/>
            </a:pPr>
            <a:fld id="{D3B8EE1F-9962-4980-B926-74FC19443FC4}" type="slidenum">
              <a:rPr lang="en-US"/>
              <a:pPr>
                <a:defRPr/>
              </a:pPr>
              <a:t>‹#›</a:t>
            </a:fld>
            <a:endParaRPr lang="en-US" dirty="0"/>
          </a:p>
        </p:txBody>
      </p:sp>
      <p:sp>
        <p:nvSpPr>
          <p:cNvPr id="1031" name="Rectangle 18"/>
          <p:cNvSpPr>
            <a:spLocks noChangeArrowheads="1"/>
          </p:cNvSpPr>
          <p:nvPr userDrawn="1"/>
        </p:nvSpPr>
        <p:spPr bwMode="auto">
          <a:xfrm>
            <a:off x="9525" y="1093788"/>
            <a:ext cx="8050213" cy="3222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nvGrpSpPr>
          <p:cNvPr id="1032" name="Group 13"/>
          <p:cNvGrpSpPr>
            <a:grpSpLocks/>
          </p:cNvGrpSpPr>
          <p:nvPr userDrawn="1"/>
        </p:nvGrpSpPr>
        <p:grpSpPr bwMode="auto">
          <a:xfrm rot="5400000">
            <a:off x="3083719" y="-1724819"/>
            <a:ext cx="234950" cy="5945188"/>
            <a:chOff x="-3" y="0"/>
            <a:chExt cx="153" cy="3745"/>
          </a:xfrm>
        </p:grpSpPr>
        <p:sp>
          <p:nvSpPr>
            <p:cNvPr id="1040" name="Rectangle 11" descr="Greenstone"/>
            <p:cNvSpPr>
              <a:spLocks noChangeArrowheads="1"/>
            </p:cNvSpPr>
            <p:nvPr userDrawn="1"/>
          </p:nvSpPr>
          <p:spPr bwMode="auto">
            <a:xfrm>
              <a:off x="-2" y="-3"/>
              <a:ext cx="152" cy="3744"/>
            </a:xfrm>
            <a:prstGeom prst="rect">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41" name="Rectangle 12"/>
            <p:cNvSpPr>
              <a:spLocks noChangeArrowheads="1"/>
            </p:cNvSpPr>
            <p:nvPr userDrawn="1"/>
          </p:nvSpPr>
          <p:spPr bwMode="auto">
            <a:xfrm>
              <a:off x="-3" y="-2"/>
              <a:ext cx="152" cy="3744"/>
            </a:xfrm>
            <a:prstGeom prst="rect">
              <a:avLst/>
            </a:prstGeom>
            <a:solidFill>
              <a:srgbClr val="8BC5D9">
                <a:alpha val="4392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grpSp>
        <p:nvGrpSpPr>
          <p:cNvPr id="1033" name="Group 10"/>
          <p:cNvGrpSpPr>
            <a:grpSpLocks/>
          </p:cNvGrpSpPr>
          <p:nvPr userDrawn="1"/>
        </p:nvGrpSpPr>
        <p:grpSpPr bwMode="auto">
          <a:xfrm>
            <a:off x="0" y="7938"/>
            <a:ext cx="242888" cy="5945187"/>
            <a:chOff x="-3" y="0"/>
            <a:chExt cx="153" cy="3745"/>
          </a:xfrm>
        </p:grpSpPr>
        <p:sp>
          <p:nvSpPr>
            <p:cNvPr id="1038" name="Rectangle 11" descr="Greenstone"/>
            <p:cNvSpPr>
              <a:spLocks noChangeArrowheads="1"/>
            </p:cNvSpPr>
            <p:nvPr userDrawn="1"/>
          </p:nvSpPr>
          <p:spPr bwMode="auto">
            <a:xfrm>
              <a:off x="-2" y="0"/>
              <a:ext cx="152" cy="3744"/>
            </a:xfrm>
            <a:prstGeom prst="rect">
              <a:avLst/>
            </a:prstGeom>
            <a:blipFill dpi="0" rotWithShape="1">
              <a:blip r:embed="rId14"/>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9" name="Rectangle 12"/>
            <p:cNvSpPr>
              <a:spLocks noChangeArrowheads="1"/>
            </p:cNvSpPr>
            <p:nvPr userDrawn="1"/>
          </p:nvSpPr>
          <p:spPr bwMode="auto">
            <a:xfrm>
              <a:off x="-3" y="1"/>
              <a:ext cx="152" cy="3744"/>
            </a:xfrm>
            <a:prstGeom prst="rect">
              <a:avLst/>
            </a:prstGeom>
            <a:solidFill>
              <a:srgbClr val="8BC5D9">
                <a:alpha val="4392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grpSp>
      <p:sp>
        <p:nvSpPr>
          <p:cNvPr id="1034" name="Rectangle 20"/>
          <p:cNvSpPr>
            <a:spLocks noChangeArrowheads="1"/>
          </p:cNvSpPr>
          <p:nvPr userDrawn="1"/>
        </p:nvSpPr>
        <p:spPr bwMode="auto">
          <a:xfrm>
            <a:off x="9525" y="1184275"/>
            <a:ext cx="7829550" cy="106363"/>
          </a:xfrm>
          <a:prstGeom prst="rect">
            <a:avLst/>
          </a:prstGeom>
          <a:gradFill rotWithShape="1">
            <a:gsLst>
              <a:gs pos="0">
                <a:srgbClr val="18696F"/>
              </a:gs>
              <a:gs pos="100000">
                <a:schemeClr val="bg1"/>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5" name="Rectangle 21"/>
          <p:cNvSpPr>
            <a:spLocks noChangeArrowheads="1"/>
          </p:cNvSpPr>
          <p:nvPr userDrawn="1"/>
        </p:nvSpPr>
        <p:spPr bwMode="auto">
          <a:xfrm rot="-5400000">
            <a:off x="-2317750" y="3509963"/>
            <a:ext cx="4751387" cy="115888"/>
          </a:xfrm>
          <a:prstGeom prst="rect">
            <a:avLst/>
          </a:prstGeom>
          <a:gradFill rotWithShape="1">
            <a:gsLst>
              <a:gs pos="0">
                <a:schemeClr val="bg1"/>
              </a:gs>
              <a:gs pos="100000">
                <a:srgbClr val="18696F"/>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036" name="Rectangle 22"/>
          <p:cNvSpPr>
            <a:spLocks noChangeArrowheads="1"/>
          </p:cNvSpPr>
          <p:nvPr userDrawn="1"/>
        </p:nvSpPr>
        <p:spPr bwMode="auto">
          <a:xfrm rot="5400000" flipV="1">
            <a:off x="-538163" y="538163"/>
            <a:ext cx="1192213" cy="115888"/>
          </a:xfrm>
          <a:prstGeom prst="rect">
            <a:avLst/>
          </a:prstGeom>
          <a:gradFill rotWithShape="1">
            <a:gsLst>
              <a:gs pos="0">
                <a:schemeClr val="bg1"/>
              </a:gs>
              <a:gs pos="100000">
                <a:srgbClr val="18696F"/>
              </a:gs>
            </a:gsLst>
            <a:lin ang="0" scaled="1"/>
          </a:gradFill>
          <a:ln>
            <a:noFill/>
          </a:ln>
          <a:extLst/>
        </p:spPr>
        <p:txBody>
          <a:bodyPr wrap="none" anchor="ct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charset="0"/>
              </a:defRPr>
            </a:lvl9pPr>
          </a:lstStyle>
          <a:p>
            <a:pPr eaLnBrk="1" hangingPunct="1">
              <a:defRPr/>
            </a:pPr>
            <a:endParaRPr lang="en-US" altLang="en-US" dirty="0" smtClean="0"/>
          </a:p>
        </p:txBody>
      </p:sp>
      <p:sp>
        <p:nvSpPr>
          <p:cNvPr id="17" name="Text Box 10"/>
          <p:cNvSpPr txBox="1">
            <a:spLocks noChangeArrowheads="1"/>
          </p:cNvSpPr>
          <p:nvPr userDrawn="1"/>
        </p:nvSpPr>
        <p:spPr bwMode="auto">
          <a:xfrm>
            <a:off x="7754112" y="5550408"/>
            <a:ext cx="550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eaLnBrk="0" hangingPunct="0">
              <a:defRPr sz="2400">
                <a:solidFill>
                  <a:schemeClr val="tx1"/>
                </a:solidFill>
                <a:latin typeface="Times New Roman" pitchFamily="18" charset="0"/>
              </a:defRPr>
            </a:lvl1pPr>
            <a:lvl2pPr marL="37931725" indent="-37474525" defTabSz="457200" eaLnBrk="0" hangingPunct="0">
              <a:defRPr sz="2400">
                <a:solidFill>
                  <a:schemeClr val="tx1"/>
                </a:solidFill>
                <a:latin typeface="Times New Roman" pitchFamily="18" charset="0"/>
              </a:defRPr>
            </a:lvl2pPr>
            <a:lvl3pPr eaLnBrk="0" hangingPunct="0">
              <a:defRPr sz="2400">
                <a:solidFill>
                  <a:schemeClr val="tx1"/>
                </a:solidFill>
                <a:latin typeface="Times New Roman" pitchFamily="18" charset="0"/>
              </a:defRPr>
            </a:lvl3pPr>
            <a:lvl4pPr eaLnBrk="0" hangingPunct="0">
              <a:defRPr sz="2400">
                <a:solidFill>
                  <a:schemeClr val="tx1"/>
                </a:solidFill>
                <a:latin typeface="Times New Roman" pitchFamily="18" charset="0"/>
              </a:defRPr>
            </a:lvl4pPr>
            <a:lvl5pPr eaLnBrk="0" hangingPunct="0">
              <a:defRPr sz="2400">
                <a:solidFill>
                  <a:schemeClr val="tx1"/>
                </a:solidFill>
                <a:latin typeface="Times New Roman" pitchFamily="18" charset="0"/>
              </a:defRPr>
            </a:lvl5pPr>
            <a:lvl6pPr marL="457200" eaLnBrk="0" fontAlgn="base" hangingPunct="0">
              <a:spcBef>
                <a:spcPct val="20000"/>
              </a:spcBef>
              <a:spcAft>
                <a:spcPct val="0"/>
              </a:spcAft>
              <a:defRPr sz="2400">
                <a:solidFill>
                  <a:schemeClr val="tx1"/>
                </a:solidFill>
                <a:latin typeface="Times New Roman" pitchFamily="18" charset="0"/>
              </a:defRPr>
            </a:lvl6pPr>
            <a:lvl7pPr marL="914400" eaLnBrk="0" fontAlgn="base" hangingPunct="0">
              <a:spcBef>
                <a:spcPct val="20000"/>
              </a:spcBef>
              <a:spcAft>
                <a:spcPct val="0"/>
              </a:spcAft>
              <a:defRPr sz="2400">
                <a:solidFill>
                  <a:schemeClr val="tx1"/>
                </a:solidFill>
                <a:latin typeface="Times New Roman" pitchFamily="18" charset="0"/>
              </a:defRPr>
            </a:lvl7pPr>
            <a:lvl8pPr marL="1371600" eaLnBrk="0" fontAlgn="base" hangingPunct="0">
              <a:spcBef>
                <a:spcPct val="20000"/>
              </a:spcBef>
              <a:spcAft>
                <a:spcPct val="0"/>
              </a:spcAft>
              <a:defRPr sz="2400">
                <a:solidFill>
                  <a:schemeClr val="tx1"/>
                </a:solidFill>
                <a:latin typeface="Times New Roman" pitchFamily="18" charset="0"/>
              </a:defRPr>
            </a:lvl8pPr>
            <a:lvl9pPr marL="1828800" eaLnBrk="0" fontAlgn="base" hangingPunct="0">
              <a:spcBef>
                <a:spcPct val="20000"/>
              </a:spcBef>
              <a:spcAft>
                <a:spcPct val="0"/>
              </a:spcAft>
              <a:defRPr sz="2400">
                <a:solidFill>
                  <a:schemeClr val="tx1"/>
                </a:solidFill>
                <a:latin typeface="Times New Roman" pitchFamily="18" charset="0"/>
              </a:defRPr>
            </a:lvl9pPr>
          </a:lstStyle>
          <a:p>
            <a:pPr eaLnBrk="1" hangingPunct="1">
              <a:spcBef>
                <a:spcPct val="0"/>
              </a:spcBef>
              <a:buClrTx/>
              <a:buSzTx/>
              <a:buFontTx/>
              <a:buNone/>
              <a:defRPr/>
            </a:pPr>
            <a:r>
              <a:rPr lang="en-US" altLang="en-US" sz="1000" dirty="0" smtClean="0">
                <a:ea typeface="ＭＳ Ｐゴシック" charset="-128"/>
                <a:cs typeface="+mn-cs"/>
              </a:rPr>
              <a:t>16-</a:t>
            </a:r>
            <a:fld id="{5560A321-65DA-4238-81FB-E663FC86FCEF}" type="slidenum">
              <a:rPr lang="en-US" altLang="en-US" sz="1000" smtClean="0">
                <a:ea typeface="ＭＳ Ｐゴシック" charset="-128"/>
                <a:cs typeface="+mn-cs"/>
              </a:rPr>
              <a:pPr eaLnBrk="1" hangingPunct="1">
                <a:spcBef>
                  <a:spcPct val="0"/>
                </a:spcBef>
                <a:buClrTx/>
                <a:buSzTx/>
                <a:buFontTx/>
                <a:buNone/>
                <a:defRPr/>
              </a:pPr>
              <a:t>‹#›</a:t>
            </a:fld>
            <a:endParaRPr lang="en-US" altLang="en-US" sz="1000" dirty="0" smtClean="0">
              <a:ea typeface="ＭＳ Ｐゴシック" charset="-128"/>
              <a:cs typeface="+mn-cs"/>
            </a:endParaRPr>
          </a:p>
        </p:txBody>
      </p:sp>
      <p:sp>
        <p:nvSpPr>
          <p:cNvPr id="18" name="Rectangle 5"/>
          <p:cNvSpPr txBox="1">
            <a:spLocks noChangeArrowheads="1"/>
          </p:cNvSpPr>
          <p:nvPr userDrawn="1"/>
        </p:nvSpPr>
        <p:spPr bwMode="auto">
          <a:xfrm>
            <a:off x="195200" y="5731279"/>
            <a:ext cx="7966695" cy="202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t" anchorCtr="0" compatLnSpc="1">
            <a:prstTxWarp prst="textNoShape">
              <a:avLst/>
            </a:prstTxWarp>
          </a:bodyPr>
          <a:lstStyle>
            <a:defPPr>
              <a:defRPr lang="en-US"/>
            </a:defPPr>
            <a:lvl1pPr algn="ctr" rtl="0" fontAlgn="base">
              <a:spcBef>
                <a:spcPct val="20000"/>
              </a:spcBef>
              <a:spcAft>
                <a:spcPct val="0"/>
              </a:spcAft>
              <a:buClr>
                <a:schemeClr val="hlink"/>
              </a:buClr>
              <a:buSzPct val="70000"/>
              <a:buFont typeface="Wingdings" pitchFamily="2" charset="2"/>
              <a:defRPr sz="800" kern="1200" dirty="0">
                <a:solidFill>
                  <a:srgbClr val="000000"/>
                </a:solidFill>
                <a:latin typeface="Times New Roman" pitchFamily="18" charset="0"/>
                <a:ea typeface="+mn-ea"/>
                <a:cs typeface="+mn-cs"/>
              </a:defRPr>
            </a:lvl1pPr>
            <a:lvl2pPr marL="4572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2pPr>
            <a:lvl3pPr marL="9144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3pPr>
            <a:lvl4pPr marL="13716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4pPr>
            <a:lvl5pPr marL="1828800" algn="l" rtl="0" fontAlgn="base">
              <a:spcBef>
                <a:spcPct val="20000"/>
              </a:spcBef>
              <a:spcAft>
                <a:spcPct val="0"/>
              </a:spcAft>
              <a:buClr>
                <a:schemeClr val="hlink"/>
              </a:buClr>
              <a:buSzPct val="70000"/>
              <a:buFont typeface="Wingdings" pitchFamily="2" charset="2"/>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a:lstStyle>
          <a:p>
            <a:pPr>
              <a:defRPr/>
            </a:pPr>
            <a:r>
              <a:rPr lang="en-US" sz="900" b="0" i="1" dirty="0" smtClean="0">
                <a:solidFill>
                  <a:schemeClr val="tx1"/>
                </a:solidFill>
                <a:latin typeface="Arial"/>
              </a:rPr>
              <a:t>Copyright © 2019 </a:t>
            </a:r>
            <a:r>
              <a:rPr lang="en-US" sz="900" b="0" i="1" dirty="0" smtClean="0">
                <a:solidFill>
                  <a:schemeClr val="tx1"/>
                </a:solidFill>
                <a:latin typeface="Arial"/>
              </a:rPr>
              <a:t>McGraw</a:t>
            </a:r>
            <a:r>
              <a:rPr lang="en-US" sz="900" b="0" i="1" dirty="0" smtClean="0">
                <a:solidFill>
                  <a:schemeClr val="tx1"/>
                </a:solidFill>
                <a:latin typeface="Arial"/>
              </a:rPr>
              <a:t>-Hill Education. All rights reserved. No reproduction or distribution without the prior written consent of McGraw-Hill Education.</a:t>
            </a:r>
          </a:p>
          <a:p>
            <a:pPr>
              <a:defRPr/>
            </a:pPr>
            <a:endParaRPr lang="en-US" dirty="0"/>
          </a:p>
        </p:txBody>
      </p:sp>
    </p:spTree>
    <p:extLst>
      <p:ext uri="{BB962C8B-B14F-4D97-AF65-F5344CB8AC3E}">
        <p14:creationId xmlns:p14="http://schemas.microsoft.com/office/powerpoint/2010/main" val="3321008219"/>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iming>
    <p:tnLst>
      <p:par>
        <p:cTn xmlns:p14="http://schemas.microsoft.com/office/powerpoint/2010/main" id="1" dur="indefinite" restart="never" nodeType="tmRoot"/>
      </p:par>
    </p:tnLst>
  </p:timing>
  <p:hf sldNum="0" hdr="0" ftr="0" dt="0"/>
  <p:txStyles>
    <p:titleStyle>
      <a:lvl1pPr algn="ctr" rtl="0" eaLnBrk="0" fontAlgn="base" hangingPunct="0">
        <a:spcBef>
          <a:spcPct val="0"/>
        </a:spcBef>
        <a:spcAft>
          <a:spcPct val="0"/>
        </a:spcAft>
        <a:defRPr sz="3900">
          <a:solidFill>
            <a:schemeClr val="tx2"/>
          </a:solidFill>
          <a:latin typeface="+mj-lt"/>
          <a:ea typeface="+mj-ea"/>
          <a:cs typeface="+mj-cs"/>
        </a:defRPr>
      </a:lvl1pPr>
      <a:lvl2pPr algn="ctr" rtl="0" eaLnBrk="0" fontAlgn="base" hangingPunct="0">
        <a:spcBef>
          <a:spcPct val="0"/>
        </a:spcBef>
        <a:spcAft>
          <a:spcPct val="0"/>
        </a:spcAft>
        <a:defRPr sz="3900">
          <a:solidFill>
            <a:schemeClr val="tx2"/>
          </a:solidFill>
          <a:latin typeface="Arial" charset="0"/>
          <a:cs typeface="Arial" charset="0"/>
        </a:defRPr>
      </a:lvl2pPr>
      <a:lvl3pPr algn="ctr" rtl="0" eaLnBrk="0" fontAlgn="base" hangingPunct="0">
        <a:spcBef>
          <a:spcPct val="0"/>
        </a:spcBef>
        <a:spcAft>
          <a:spcPct val="0"/>
        </a:spcAft>
        <a:defRPr sz="3900">
          <a:solidFill>
            <a:schemeClr val="tx2"/>
          </a:solidFill>
          <a:latin typeface="Arial" charset="0"/>
          <a:cs typeface="Arial" charset="0"/>
        </a:defRPr>
      </a:lvl3pPr>
      <a:lvl4pPr algn="ctr" rtl="0" eaLnBrk="0" fontAlgn="base" hangingPunct="0">
        <a:spcBef>
          <a:spcPct val="0"/>
        </a:spcBef>
        <a:spcAft>
          <a:spcPct val="0"/>
        </a:spcAft>
        <a:defRPr sz="3900">
          <a:solidFill>
            <a:schemeClr val="tx2"/>
          </a:solidFill>
          <a:latin typeface="Arial" charset="0"/>
          <a:cs typeface="Arial" charset="0"/>
        </a:defRPr>
      </a:lvl4pPr>
      <a:lvl5pPr algn="ctr" rtl="0" eaLnBrk="0" fontAlgn="base" hangingPunct="0">
        <a:spcBef>
          <a:spcPct val="0"/>
        </a:spcBef>
        <a:spcAft>
          <a:spcPct val="0"/>
        </a:spcAft>
        <a:defRPr sz="3900">
          <a:solidFill>
            <a:schemeClr val="tx2"/>
          </a:solidFill>
          <a:latin typeface="Arial" charset="0"/>
          <a:cs typeface="Arial" charset="0"/>
        </a:defRPr>
      </a:lvl5pPr>
      <a:lvl6pPr marL="404942" algn="ctr" rtl="0" eaLnBrk="1" fontAlgn="base" hangingPunct="1">
        <a:spcBef>
          <a:spcPct val="0"/>
        </a:spcBef>
        <a:spcAft>
          <a:spcPct val="0"/>
        </a:spcAft>
        <a:defRPr sz="3900">
          <a:solidFill>
            <a:schemeClr val="tx2"/>
          </a:solidFill>
          <a:latin typeface="Arial" charset="0"/>
          <a:cs typeface="Arial" charset="0"/>
        </a:defRPr>
      </a:lvl6pPr>
      <a:lvl7pPr marL="809884" algn="ctr" rtl="0" eaLnBrk="1" fontAlgn="base" hangingPunct="1">
        <a:spcBef>
          <a:spcPct val="0"/>
        </a:spcBef>
        <a:spcAft>
          <a:spcPct val="0"/>
        </a:spcAft>
        <a:defRPr sz="3900">
          <a:solidFill>
            <a:schemeClr val="tx2"/>
          </a:solidFill>
          <a:latin typeface="Arial" charset="0"/>
          <a:cs typeface="Arial" charset="0"/>
        </a:defRPr>
      </a:lvl7pPr>
      <a:lvl8pPr marL="1214826" algn="ctr" rtl="0" eaLnBrk="1" fontAlgn="base" hangingPunct="1">
        <a:spcBef>
          <a:spcPct val="0"/>
        </a:spcBef>
        <a:spcAft>
          <a:spcPct val="0"/>
        </a:spcAft>
        <a:defRPr sz="3900">
          <a:solidFill>
            <a:schemeClr val="tx2"/>
          </a:solidFill>
          <a:latin typeface="Arial" charset="0"/>
          <a:cs typeface="Arial" charset="0"/>
        </a:defRPr>
      </a:lvl8pPr>
      <a:lvl9pPr marL="1619768" algn="ctr" rtl="0" eaLnBrk="1" fontAlgn="base" hangingPunct="1">
        <a:spcBef>
          <a:spcPct val="0"/>
        </a:spcBef>
        <a:spcAft>
          <a:spcPct val="0"/>
        </a:spcAft>
        <a:defRPr sz="3900">
          <a:solidFill>
            <a:schemeClr val="tx2"/>
          </a:solidFill>
          <a:latin typeface="Arial" charset="0"/>
          <a:cs typeface="Arial" charset="0"/>
        </a:defRPr>
      </a:lvl9pPr>
    </p:titleStyle>
    <p:bodyStyle>
      <a:lvl1pPr marL="303213" indent="-303213" algn="l" rtl="0" eaLnBrk="0" fontAlgn="base" hangingPunct="0">
        <a:spcBef>
          <a:spcPct val="20000"/>
        </a:spcBef>
        <a:spcAft>
          <a:spcPct val="0"/>
        </a:spcAft>
        <a:buChar char="•"/>
        <a:defRPr sz="2800">
          <a:solidFill>
            <a:schemeClr val="tx1"/>
          </a:solidFill>
          <a:latin typeface="+mn-lt"/>
          <a:ea typeface="+mn-ea"/>
          <a:cs typeface="+mn-cs"/>
        </a:defRPr>
      </a:lvl1pPr>
      <a:lvl2pPr marL="657225" indent="-252413" algn="l" rtl="0" eaLnBrk="0" fontAlgn="base" hangingPunct="0">
        <a:spcBef>
          <a:spcPct val="20000"/>
        </a:spcBef>
        <a:spcAft>
          <a:spcPct val="0"/>
        </a:spcAft>
        <a:buChar char="–"/>
        <a:defRPr sz="2500">
          <a:solidFill>
            <a:schemeClr val="tx1"/>
          </a:solidFill>
          <a:latin typeface="+mn-lt"/>
          <a:cs typeface="+mn-cs"/>
        </a:defRPr>
      </a:lvl2pPr>
      <a:lvl3pPr marL="1011238" indent="-201613" algn="l" rtl="0" eaLnBrk="0" fontAlgn="base" hangingPunct="0">
        <a:spcBef>
          <a:spcPct val="20000"/>
        </a:spcBef>
        <a:spcAft>
          <a:spcPct val="0"/>
        </a:spcAft>
        <a:buChar char="•"/>
        <a:defRPr sz="2100">
          <a:solidFill>
            <a:schemeClr val="tx1"/>
          </a:solidFill>
          <a:latin typeface="+mn-lt"/>
          <a:cs typeface="+mn-cs"/>
        </a:defRPr>
      </a:lvl3pPr>
      <a:lvl4pPr marL="1416050" indent="-201613" algn="l" rtl="0" eaLnBrk="0" fontAlgn="base" hangingPunct="0">
        <a:spcBef>
          <a:spcPct val="20000"/>
        </a:spcBef>
        <a:spcAft>
          <a:spcPct val="0"/>
        </a:spcAft>
        <a:buChar char="–"/>
        <a:defRPr>
          <a:solidFill>
            <a:schemeClr val="tx1"/>
          </a:solidFill>
          <a:latin typeface="+mn-lt"/>
          <a:cs typeface="+mn-cs"/>
        </a:defRPr>
      </a:lvl4pPr>
      <a:lvl5pPr marL="1820863" indent="-201613" algn="l" rtl="0" eaLnBrk="0" fontAlgn="base" hangingPunct="0">
        <a:spcBef>
          <a:spcPct val="20000"/>
        </a:spcBef>
        <a:spcAft>
          <a:spcPct val="0"/>
        </a:spcAft>
        <a:buChar char="»"/>
        <a:defRPr>
          <a:solidFill>
            <a:schemeClr val="tx1"/>
          </a:solidFill>
          <a:latin typeface="+mn-lt"/>
          <a:cs typeface="+mn-cs"/>
        </a:defRPr>
      </a:lvl5pPr>
      <a:lvl6pPr marL="2227181" indent="-202471" algn="l" rtl="0" eaLnBrk="1" fontAlgn="base" hangingPunct="1">
        <a:spcBef>
          <a:spcPct val="20000"/>
        </a:spcBef>
        <a:spcAft>
          <a:spcPct val="0"/>
        </a:spcAft>
        <a:buChar char="»"/>
        <a:defRPr sz="1800">
          <a:solidFill>
            <a:schemeClr val="tx1"/>
          </a:solidFill>
          <a:latin typeface="+mn-lt"/>
          <a:cs typeface="+mn-cs"/>
        </a:defRPr>
      </a:lvl6pPr>
      <a:lvl7pPr marL="2632123" indent="-202471" algn="l" rtl="0" eaLnBrk="1" fontAlgn="base" hangingPunct="1">
        <a:spcBef>
          <a:spcPct val="20000"/>
        </a:spcBef>
        <a:spcAft>
          <a:spcPct val="0"/>
        </a:spcAft>
        <a:buChar char="»"/>
        <a:defRPr sz="1800">
          <a:solidFill>
            <a:schemeClr val="tx1"/>
          </a:solidFill>
          <a:latin typeface="+mn-lt"/>
          <a:cs typeface="+mn-cs"/>
        </a:defRPr>
      </a:lvl7pPr>
      <a:lvl8pPr marL="3037065" indent="-202471" algn="l" rtl="0" eaLnBrk="1" fontAlgn="base" hangingPunct="1">
        <a:spcBef>
          <a:spcPct val="20000"/>
        </a:spcBef>
        <a:spcAft>
          <a:spcPct val="0"/>
        </a:spcAft>
        <a:buChar char="»"/>
        <a:defRPr sz="1800">
          <a:solidFill>
            <a:schemeClr val="tx1"/>
          </a:solidFill>
          <a:latin typeface="+mn-lt"/>
          <a:cs typeface="+mn-cs"/>
        </a:defRPr>
      </a:lvl8pPr>
      <a:lvl9pPr marL="3442007" indent="-202471" algn="l" rtl="0" eaLnBrk="1" fontAlgn="base" hangingPunct="1">
        <a:spcBef>
          <a:spcPct val="20000"/>
        </a:spcBef>
        <a:spcAft>
          <a:spcPct val="0"/>
        </a:spcAft>
        <a:buChar char="»"/>
        <a:defRPr sz="1800">
          <a:solidFill>
            <a:schemeClr val="tx1"/>
          </a:solidFill>
          <a:latin typeface="+mn-lt"/>
          <a:cs typeface="+mn-cs"/>
        </a:defRPr>
      </a:lvl9pPr>
    </p:bodyStyle>
    <p:otherStyle>
      <a:defPPr>
        <a:defRPr lang="en-US"/>
      </a:defPPr>
      <a:lvl1pPr marL="0" algn="l" defTabSz="809884" rtl="0" eaLnBrk="1" latinLnBrk="0" hangingPunct="1">
        <a:defRPr sz="1600" kern="1200">
          <a:solidFill>
            <a:schemeClr val="tx1"/>
          </a:solidFill>
          <a:latin typeface="+mn-lt"/>
          <a:ea typeface="+mn-ea"/>
          <a:cs typeface="+mn-cs"/>
        </a:defRPr>
      </a:lvl1pPr>
      <a:lvl2pPr marL="404942" algn="l" defTabSz="809884" rtl="0" eaLnBrk="1" latinLnBrk="0" hangingPunct="1">
        <a:defRPr sz="1600" kern="1200">
          <a:solidFill>
            <a:schemeClr val="tx1"/>
          </a:solidFill>
          <a:latin typeface="+mn-lt"/>
          <a:ea typeface="+mn-ea"/>
          <a:cs typeface="+mn-cs"/>
        </a:defRPr>
      </a:lvl2pPr>
      <a:lvl3pPr marL="809884" algn="l" defTabSz="809884" rtl="0" eaLnBrk="1" latinLnBrk="0" hangingPunct="1">
        <a:defRPr sz="1600" kern="1200">
          <a:solidFill>
            <a:schemeClr val="tx1"/>
          </a:solidFill>
          <a:latin typeface="+mn-lt"/>
          <a:ea typeface="+mn-ea"/>
          <a:cs typeface="+mn-cs"/>
        </a:defRPr>
      </a:lvl3pPr>
      <a:lvl4pPr marL="1214826" algn="l" defTabSz="809884" rtl="0" eaLnBrk="1" latinLnBrk="0" hangingPunct="1">
        <a:defRPr sz="1600" kern="1200">
          <a:solidFill>
            <a:schemeClr val="tx1"/>
          </a:solidFill>
          <a:latin typeface="+mn-lt"/>
          <a:ea typeface="+mn-ea"/>
          <a:cs typeface="+mn-cs"/>
        </a:defRPr>
      </a:lvl4pPr>
      <a:lvl5pPr marL="1619768" algn="l" defTabSz="809884" rtl="0" eaLnBrk="1" latinLnBrk="0" hangingPunct="1">
        <a:defRPr sz="1600" kern="1200">
          <a:solidFill>
            <a:schemeClr val="tx1"/>
          </a:solidFill>
          <a:latin typeface="+mn-lt"/>
          <a:ea typeface="+mn-ea"/>
          <a:cs typeface="+mn-cs"/>
        </a:defRPr>
      </a:lvl5pPr>
      <a:lvl6pPr marL="2024710" algn="l" defTabSz="809884" rtl="0" eaLnBrk="1" latinLnBrk="0" hangingPunct="1">
        <a:defRPr sz="1600" kern="1200">
          <a:solidFill>
            <a:schemeClr val="tx1"/>
          </a:solidFill>
          <a:latin typeface="+mn-lt"/>
          <a:ea typeface="+mn-ea"/>
          <a:cs typeface="+mn-cs"/>
        </a:defRPr>
      </a:lvl6pPr>
      <a:lvl7pPr marL="2429652" algn="l" defTabSz="809884" rtl="0" eaLnBrk="1" latinLnBrk="0" hangingPunct="1">
        <a:defRPr sz="1600" kern="1200">
          <a:solidFill>
            <a:schemeClr val="tx1"/>
          </a:solidFill>
          <a:latin typeface="+mn-lt"/>
          <a:ea typeface="+mn-ea"/>
          <a:cs typeface="+mn-cs"/>
        </a:defRPr>
      </a:lvl7pPr>
      <a:lvl8pPr marL="2834594" algn="l" defTabSz="809884" rtl="0" eaLnBrk="1" latinLnBrk="0" hangingPunct="1">
        <a:defRPr sz="1600" kern="1200">
          <a:solidFill>
            <a:schemeClr val="tx1"/>
          </a:solidFill>
          <a:latin typeface="+mn-lt"/>
          <a:ea typeface="+mn-ea"/>
          <a:cs typeface="+mn-cs"/>
        </a:defRPr>
      </a:lvl8pPr>
      <a:lvl9pPr marL="3239536" algn="l" defTabSz="809884"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1163" y="238125"/>
            <a:ext cx="7407275"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11163" y="1387475"/>
            <a:ext cx="7407275" cy="3921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11163" y="5508625"/>
            <a:ext cx="1920875" cy="315913"/>
          </a:xfrm>
          <a:prstGeom prst="rect">
            <a:avLst/>
          </a:prstGeom>
        </p:spPr>
        <p:txBody>
          <a:bodyPr vert="horz" lIns="91440" tIns="45720" rIns="91440" bIns="45720" rtlCol="0" anchor="ctr"/>
          <a:lstStyle>
            <a:lvl1pPr algn="l">
              <a:defRPr sz="1200">
                <a:solidFill>
                  <a:schemeClr val="tx1">
                    <a:tint val="75000"/>
                  </a:schemeClr>
                </a:solidFill>
              </a:defRPr>
            </a:lvl1pPr>
          </a:lstStyle>
          <a:p>
            <a:fld id="{19975ACA-4422-402B-9F46-BDA20C443EFA}" type="datetimeFigureOut">
              <a:rPr lang="en-US" smtClean="0"/>
              <a:t>1/8/18</a:t>
            </a:fld>
            <a:endParaRPr lang="en-US" dirty="0"/>
          </a:p>
        </p:txBody>
      </p:sp>
      <p:sp>
        <p:nvSpPr>
          <p:cNvPr id="5" name="Footer Placeholder 4"/>
          <p:cNvSpPr>
            <a:spLocks noGrp="1"/>
          </p:cNvSpPr>
          <p:nvPr>
            <p:ph type="ftr" sz="quarter" idx="3"/>
          </p:nvPr>
        </p:nvSpPr>
        <p:spPr>
          <a:xfrm>
            <a:off x="2811463" y="5508625"/>
            <a:ext cx="2606675" cy="31591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897563" y="5508625"/>
            <a:ext cx="1920875" cy="315913"/>
          </a:xfrm>
          <a:prstGeom prst="rect">
            <a:avLst/>
          </a:prstGeom>
        </p:spPr>
        <p:txBody>
          <a:bodyPr vert="horz" lIns="91440" tIns="45720" rIns="91440" bIns="45720" rtlCol="0" anchor="ctr"/>
          <a:lstStyle>
            <a:lvl1pPr algn="r">
              <a:defRPr sz="1200">
                <a:solidFill>
                  <a:schemeClr val="tx1">
                    <a:tint val="75000"/>
                  </a:schemeClr>
                </a:solidFill>
              </a:defRPr>
            </a:lvl1pPr>
          </a:lstStyle>
          <a:p>
            <a:fld id="{DB3FC7F0-52EB-40A6-A67E-520F70F40661}" type="slidenum">
              <a:rPr lang="en-US" smtClean="0"/>
              <a:t>‹#›</a:t>
            </a:fld>
            <a:endParaRPr lang="en-US" dirty="0"/>
          </a:p>
        </p:txBody>
      </p:sp>
    </p:spTree>
    <p:extLst>
      <p:ext uri="{BB962C8B-B14F-4D97-AF65-F5344CB8AC3E}">
        <p14:creationId xmlns:p14="http://schemas.microsoft.com/office/powerpoint/2010/main" val="871124719"/>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60494" y="2155991"/>
            <a:ext cx="902331" cy="492443"/>
          </a:xfrm>
          <a:prstGeom prst="rect">
            <a:avLst/>
          </a:prstGeom>
          <a:noFill/>
        </p:spPr>
        <p:txBody>
          <a:bodyPr wrap="square" rtlCol="0">
            <a:spAutoFit/>
          </a:bodyPr>
          <a:lstStyle/>
          <a:p>
            <a:r>
              <a:rPr lang="en-US" sz="2600" b="1" dirty="0" smtClean="0">
                <a:solidFill>
                  <a:schemeClr val="accent2">
                    <a:lumMod val="75000"/>
                  </a:schemeClr>
                </a:solidFill>
                <a:latin typeface="Arial"/>
                <a:cs typeface="Arial"/>
              </a:rPr>
              <a:t>18/e</a:t>
            </a:r>
            <a:endParaRPr lang="en-US" sz="2600" b="1" dirty="0">
              <a:solidFill>
                <a:schemeClr val="accent2">
                  <a:lumMod val="75000"/>
                </a:schemeClr>
              </a:solidFill>
              <a:latin typeface="Arial"/>
              <a:cs typeface="Arial"/>
            </a:endParaRPr>
          </a:p>
        </p:txBody>
      </p:sp>
      <p:sp>
        <p:nvSpPr>
          <p:cNvPr id="10" name="Footer Placeholder 1"/>
          <p:cNvSpPr>
            <a:spLocks noGrp="1"/>
          </p:cNvSpPr>
          <p:nvPr>
            <p:ph type="ftr" sz="quarter" idx="11"/>
          </p:nvPr>
        </p:nvSpPr>
        <p:spPr>
          <a:xfrm>
            <a:off x="196110" y="5433833"/>
            <a:ext cx="7791197" cy="509767"/>
          </a:xfrm>
        </p:spPr>
        <p:txBody>
          <a:bodyPr/>
          <a:lstStyle/>
          <a:p>
            <a:pPr>
              <a:defRPr/>
            </a:pPr>
            <a:r>
              <a:rPr lang="en-US" dirty="0" smtClean="0">
                <a:solidFill>
                  <a:schemeClr val="bg1"/>
                </a:solidFill>
                <a:latin typeface="Arial"/>
                <a:cs typeface="Arial"/>
              </a:rPr>
              <a:t>Copyright © 2019 </a:t>
            </a:r>
            <a:r>
              <a:rPr lang="en-US" dirty="0" smtClean="0">
                <a:solidFill>
                  <a:schemeClr val="bg1"/>
                </a:solidFill>
                <a:latin typeface="Arial"/>
                <a:cs typeface="Arial"/>
              </a:rPr>
              <a:t>McGraw</a:t>
            </a:r>
            <a:r>
              <a:rPr lang="en-US" dirty="0" smtClean="0">
                <a:solidFill>
                  <a:schemeClr val="bg1"/>
                </a:solidFill>
                <a:latin typeface="Arial"/>
                <a:cs typeface="Arial"/>
              </a:rPr>
              <a:t>-Hill Education</a:t>
            </a:r>
            <a:r>
              <a:rPr lang="en-US" dirty="0" smtClean="0">
                <a:solidFill>
                  <a:schemeClr val="bg1"/>
                </a:solidFill>
                <a:latin typeface="Arial"/>
                <a:cs typeface="Arial"/>
              </a:rPr>
              <a:t>. </a:t>
            </a:r>
            <a:r>
              <a:rPr lang="en-US" dirty="0" smtClean="0">
                <a:solidFill>
                  <a:schemeClr val="bg1"/>
                </a:solidFill>
                <a:latin typeface="Arial"/>
                <a:cs typeface="Arial"/>
              </a:rPr>
              <a:t>All rights reserved. No reproduction or distribution without the prior written consent of McGraw-Hill Education.</a:t>
            </a:r>
            <a:endParaRPr lang="en-US" dirty="0">
              <a:solidFill>
                <a:schemeClr val="bg1"/>
              </a:solidFill>
              <a:latin typeface="Arial"/>
              <a:cs typeface="Arial"/>
            </a:endParaRPr>
          </a:p>
        </p:txBody>
      </p:sp>
    </p:spTree>
    <p:extLst>
      <p:ext uri="{BB962C8B-B14F-4D97-AF65-F5344CB8AC3E}">
        <p14:creationId xmlns:p14="http://schemas.microsoft.com/office/powerpoint/2010/main" val="254535843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Assets Limited as to Use</a:t>
            </a:r>
          </a:p>
        </p:txBody>
      </p:sp>
      <p:sp>
        <p:nvSpPr>
          <p:cNvPr id="3" name="Content Placeholder 2"/>
          <p:cNvSpPr>
            <a:spLocks noGrp="1"/>
          </p:cNvSpPr>
          <p:nvPr>
            <p:ph idx="1"/>
          </p:nvPr>
        </p:nvSpPr>
        <p:spPr>
          <a:xfrm>
            <a:off x="411163" y="1470603"/>
            <a:ext cx="7407275" cy="3921125"/>
          </a:xfrm>
        </p:spPr>
        <p:txBody>
          <a:bodyPr/>
          <a:lstStyle/>
          <a:p>
            <a:pPr>
              <a:spcBef>
                <a:spcPts val="1200"/>
              </a:spcBef>
            </a:pPr>
            <a:r>
              <a:rPr lang="en-US" sz="2400" dirty="0"/>
              <a:t>According to FASB standards, NFP health care entities should identify assets limited as to use. </a:t>
            </a:r>
          </a:p>
          <a:p>
            <a:pPr>
              <a:spcBef>
                <a:spcPts val="1200"/>
              </a:spcBef>
            </a:pPr>
            <a:r>
              <a:rPr lang="en-US" sz="2400" dirty="0"/>
              <a:t>These are assets without donor restrictions whose use is limited by the governing board or contracts or agreements with outside parties </a:t>
            </a:r>
            <a:r>
              <a:rPr lang="en-US" sz="2400" i="1" dirty="0"/>
              <a:t>other than </a:t>
            </a:r>
            <a:r>
              <a:rPr lang="en-US" sz="2400" dirty="0"/>
              <a:t>donors or grantors.</a:t>
            </a:r>
          </a:p>
          <a:p>
            <a:pPr>
              <a:spcBef>
                <a:spcPts val="1200"/>
              </a:spcBef>
            </a:pPr>
            <a:r>
              <a:rPr lang="en-US" sz="2400" dirty="0"/>
              <a:t>GASB standards do not use this category, but do require reporting of assets restricted by external parties, including restrictions by donors or contracts and other agreements.</a:t>
            </a:r>
          </a:p>
        </p:txBody>
      </p:sp>
    </p:spTree>
    <p:extLst>
      <p:ext uri="{BB962C8B-B14F-4D97-AF65-F5344CB8AC3E}">
        <p14:creationId xmlns:p14="http://schemas.microsoft.com/office/powerpoint/2010/main" val="5420444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Investments</a:t>
            </a:r>
          </a:p>
        </p:txBody>
      </p:sp>
      <p:sp>
        <p:nvSpPr>
          <p:cNvPr id="3" name="Text Placeholder 2"/>
          <p:cNvSpPr>
            <a:spLocks noGrp="1"/>
          </p:cNvSpPr>
          <p:nvPr>
            <p:ph type="body" idx="1"/>
          </p:nvPr>
        </p:nvSpPr>
        <p:spPr>
          <a:xfrm>
            <a:off x="411480" y="1330431"/>
            <a:ext cx="2226945" cy="554460"/>
          </a:xfrm>
        </p:spPr>
        <p:txBody>
          <a:bodyPr/>
          <a:lstStyle/>
          <a:p>
            <a:pPr algn="ctr"/>
            <a:r>
              <a:rPr lang="en-US" dirty="0">
                <a:solidFill>
                  <a:srgbClr val="18696F"/>
                </a:solidFill>
              </a:rPr>
              <a:t>Not-for-profit</a:t>
            </a:r>
          </a:p>
        </p:txBody>
      </p:sp>
      <p:sp>
        <p:nvSpPr>
          <p:cNvPr id="4" name="Content Placeholder 3"/>
          <p:cNvSpPr>
            <a:spLocks noGrp="1"/>
          </p:cNvSpPr>
          <p:nvPr>
            <p:ph sz="half" idx="2"/>
          </p:nvPr>
        </p:nvSpPr>
        <p:spPr>
          <a:xfrm>
            <a:off x="411481" y="1884891"/>
            <a:ext cx="2198370" cy="3744384"/>
          </a:xfrm>
        </p:spPr>
        <p:txBody>
          <a:bodyPr/>
          <a:lstStyle/>
          <a:p>
            <a:pPr marL="0" indent="0">
              <a:buNone/>
            </a:pPr>
            <a:r>
              <a:rPr lang="en-US" sz="1800" dirty="0">
                <a:solidFill>
                  <a:schemeClr val="accent1">
                    <a:lumMod val="25000"/>
                  </a:schemeClr>
                </a:solidFill>
              </a:rPr>
              <a:t>Investments in equity securities reported at fair value. Purchases of debt securities at acquisition price. Realized and unrealized gains and losses reported as changes in net </a:t>
            </a:r>
            <a:r>
              <a:rPr lang="en-US" sz="1800" dirty="0" smtClean="0">
                <a:solidFill>
                  <a:schemeClr val="accent1">
                    <a:lumMod val="25000"/>
                  </a:schemeClr>
                </a:solidFill>
              </a:rPr>
              <a:t>assets.</a:t>
            </a:r>
            <a:endParaRPr lang="en-US" sz="1800" dirty="0">
              <a:solidFill>
                <a:schemeClr val="accent1">
                  <a:lumMod val="25000"/>
                </a:schemeClr>
              </a:solidFill>
            </a:endParaRPr>
          </a:p>
        </p:txBody>
      </p:sp>
      <p:sp>
        <p:nvSpPr>
          <p:cNvPr id="5" name="Text Placeholder 4"/>
          <p:cNvSpPr>
            <a:spLocks noGrp="1"/>
          </p:cNvSpPr>
          <p:nvPr>
            <p:ph type="body" sz="quarter" idx="3"/>
          </p:nvPr>
        </p:nvSpPr>
        <p:spPr>
          <a:xfrm>
            <a:off x="5543549" y="1330431"/>
            <a:ext cx="2274571" cy="554460"/>
          </a:xfrm>
        </p:spPr>
        <p:txBody>
          <a:bodyPr/>
          <a:lstStyle/>
          <a:p>
            <a:pPr algn="ctr"/>
            <a:r>
              <a:rPr lang="en-US" dirty="0">
                <a:solidFill>
                  <a:schemeClr val="bg1">
                    <a:lumMod val="50000"/>
                  </a:schemeClr>
                </a:solidFill>
              </a:rPr>
              <a:t>For Profit</a:t>
            </a:r>
          </a:p>
        </p:txBody>
      </p:sp>
      <p:sp>
        <p:nvSpPr>
          <p:cNvPr id="6" name="Content Placeholder 5"/>
          <p:cNvSpPr>
            <a:spLocks noGrp="1"/>
          </p:cNvSpPr>
          <p:nvPr>
            <p:ph sz="quarter" idx="4"/>
          </p:nvPr>
        </p:nvSpPr>
        <p:spPr>
          <a:xfrm>
            <a:off x="5553075" y="1884891"/>
            <a:ext cx="2265046" cy="3424450"/>
          </a:xfrm>
        </p:spPr>
        <p:txBody>
          <a:bodyPr/>
          <a:lstStyle/>
          <a:p>
            <a:pPr marL="0" indent="0">
              <a:buNone/>
            </a:pPr>
            <a:r>
              <a:rPr lang="en-US" sz="1800" dirty="0">
                <a:solidFill>
                  <a:schemeClr val="tx2">
                    <a:lumMod val="75000"/>
                    <a:lumOff val="25000"/>
                  </a:schemeClr>
                </a:solidFill>
              </a:rPr>
              <a:t>Investments in equity securities reported at fair value. Debt investments are separated into trading, available-for-sale, and held-to-maturity.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1376362"/>
            <a:ext cx="2279650"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4806" y="1930399"/>
            <a:ext cx="2268537" cy="342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Placeholder 4"/>
          <p:cNvSpPr txBox="1">
            <a:spLocks/>
          </p:cNvSpPr>
          <p:nvPr/>
        </p:nvSpPr>
        <p:spPr bwMode="auto">
          <a:xfrm>
            <a:off x="2894806" y="1376362"/>
            <a:ext cx="2274571" cy="554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988" tIns="40494" rIns="80988" bIns="40494" numCol="1" anchor="b" anchorCtr="0" compatLnSpc="1">
            <a:prstTxWarp prst="textNoShape">
              <a:avLst/>
            </a:prstTxWarp>
          </a:bodyPr>
          <a:lstStyle>
            <a:lvl1pPr marL="0" indent="0" algn="l" rtl="0" eaLnBrk="0" fontAlgn="base" hangingPunct="0">
              <a:spcBef>
                <a:spcPct val="20000"/>
              </a:spcBef>
              <a:spcAft>
                <a:spcPct val="0"/>
              </a:spcAft>
              <a:buNone/>
              <a:defRPr sz="2100" b="1">
                <a:solidFill>
                  <a:schemeClr val="tx1"/>
                </a:solidFill>
                <a:latin typeface="+mn-lt"/>
                <a:ea typeface="+mn-ea"/>
                <a:cs typeface="+mn-cs"/>
              </a:defRPr>
            </a:lvl1pPr>
            <a:lvl2pPr marL="404942" indent="0" algn="l" rtl="0" eaLnBrk="0" fontAlgn="base" hangingPunct="0">
              <a:spcBef>
                <a:spcPct val="20000"/>
              </a:spcBef>
              <a:spcAft>
                <a:spcPct val="0"/>
              </a:spcAft>
              <a:buNone/>
              <a:defRPr sz="1800" b="1">
                <a:solidFill>
                  <a:schemeClr val="tx1"/>
                </a:solidFill>
                <a:latin typeface="+mn-lt"/>
                <a:cs typeface="+mn-cs"/>
              </a:defRPr>
            </a:lvl2pPr>
            <a:lvl3pPr marL="809884" indent="0" algn="l" rtl="0" eaLnBrk="0" fontAlgn="base" hangingPunct="0">
              <a:spcBef>
                <a:spcPct val="20000"/>
              </a:spcBef>
              <a:spcAft>
                <a:spcPct val="0"/>
              </a:spcAft>
              <a:buNone/>
              <a:defRPr sz="1600" b="1">
                <a:solidFill>
                  <a:schemeClr val="tx1"/>
                </a:solidFill>
                <a:latin typeface="+mn-lt"/>
                <a:cs typeface="+mn-cs"/>
              </a:defRPr>
            </a:lvl3pPr>
            <a:lvl4pPr marL="1214826" indent="0" algn="l" rtl="0" eaLnBrk="0" fontAlgn="base" hangingPunct="0">
              <a:spcBef>
                <a:spcPct val="20000"/>
              </a:spcBef>
              <a:spcAft>
                <a:spcPct val="0"/>
              </a:spcAft>
              <a:buNone/>
              <a:defRPr sz="1400" b="1">
                <a:solidFill>
                  <a:schemeClr val="tx1"/>
                </a:solidFill>
                <a:latin typeface="+mn-lt"/>
                <a:cs typeface="+mn-cs"/>
              </a:defRPr>
            </a:lvl4pPr>
            <a:lvl5pPr marL="1619768" indent="0" algn="l" rtl="0" eaLnBrk="0" fontAlgn="base" hangingPunct="0">
              <a:spcBef>
                <a:spcPct val="20000"/>
              </a:spcBef>
              <a:spcAft>
                <a:spcPct val="0"/>
              </a:spcAft>
              <a:buNone/>
              <a:defRPr sz="1400" b="1">
                <a:solidFill>
                  <a:schemeClr val="tx1"/>
                </a:solidFill>
                <a:latin typeface="+mn-lt"/>
                <a:cs typeface="+mn-cs"/>
              </a:defRPr>
            </a:lvl5pPr>
            <a:lvl6pPr marL="2024710" indent="0" algn="l" rtl="0" eaLnBrk="1" fontAlgn="base" hangingPunct="1">
              <a:spcBef>
                <a:spcPct val="20000"/>
              </a:spcBef>
              <a:spcAft>
                <a:spcPct val="0"/>
              </a:spcAft>
              <a:buNone/>
              <a:defRPr sz="1400" b="1">
                <a:solidFill>
                  <a:schemeClr val="tx1"/>
                </a:solidFill>
                <a:latin typeface="+mn-lt"/>
                <a:cs typeface="+mn-cs"/>
              </a:defRPr>
            </a:lvl6pPr>
            <a:lvl7pPr marL="2429652" indent="0" algn="l" rtl="0" eaLnBrk="1" fontAlgn="base" hangingPunct="1">
              <a:spcBef>
                <a:spcPct val="20000"/>
              </a:spcBef>
              <a:spcAft>
                <a:spcPct val="0"/>
              </a:spcAft>
              <a:buNone/>
              <a:defRPr sz="1400" b="1">
                <a:solidFill>
                  <a:schemeClr val="tx1"/>
                </a:solidFill>
                <a:latin typeface="+mn-lt"/>
                <a:cs typeface="+mn-cs"/>
              </a:defRPr>
            </a:lvl7pPr>
            <a:lvl8pPr marL="2834594" indent="0" algn="l" rtl="0" eaLnBrk="1" fontAlgn="base" hangingPunct="1">
              <a:spcBef>
                <a:spcPct val="20000"/>
              </a:spcBef>
              <a:spcAft>
                <a:spcPct val="0"/>
              </a:spcAft>
              <a:buNone/>
              <a:defRPr sz="1400" b="1">
                <a:solidFill>
                  <a:schemeClr val="tx1"/>
                </a:solidFill>
                <a:latin typeface="+mn-lt"/>
                <a:cs typeface="+mn-cs"/>
              </a:defRPr>
            </a:lvl8pPr>
            <a:lvl9pPr marL="3239536" indent="0" algn="l" rtl="0" eaLnBrk="1" fontAlgn="base" hangingPunct="1">
              <a:spcBef>
                <a:spcPct val="20000"/>
              </a:spcBef>
              <a:spcAft>
                <a:spcPct val="0"/>
              </a:spcAft>
              <a:buNone/>
              <a:defRPr sz="1400" b="1">
                <a:solidFill>
                  <a:schemeClr val="tx1"/>
                </a:solidFill>
                <a:latin typeface="+mn-lt"/>
                <a:cs typeface="+mn-cs"/>
              </a:defRPr>
            </a:lvl9pPr>
          </a:lstStyle>
          <a:p>
            <a:pPr algn="ctr">
              <a:buClrTx/>
              <a:buSzTx/>
              <a:buFontTx/>
            </a:pPr>
            <a:r>
              <a:rPr lang="en-US" kern="0" dirty="0">
                <a:solidFill>
                  <a:schemeClr val="accent2">
                    <a:lumMod val="75000"/>
                  </a:schemeClr>
                </a:solidFill>
              </a:rPr>
              <a:t>Governmental</a:t>
            </a:r>
          </a:p>
        </p:txBody>
      </p:sp>
      <p:sp>
        <p:nvSpPr>
          <p:cNvPr id="7" name="Rectangle 6"/>
          <p:cNvSpPr/>
          <p:nvPr/>
        </p:nvSpPr>
        <p:spPr>
          <a:xfrm>
            <a:off x="2894806" y="1930399"/>
            <a:ext cx="2280127" cy="2585323"/>
          </a:xfrm>
          <a:prstGeom prst="rect">
            <a:avLst/>
          </a:prstGeom>
        </p:spPr>
        <p:txBody>
          <a:bodyPr wrap="square">
            <a:spAutoFit/>
          </a:bodyPr>
          <a:lstStyle/>
          <a:p>
            <a:r>
              <a:rPr lang="en-US" sz="1800" dirty="0">
                <a:solidFill>
                  <a:schemeClr val="accent2">
                    <a:lumMod val="75000"/>
                  </a:schemeClr>
                </a:solidFill>
                <a:latin typeface="+mn-lt"/>
              </a:rPr>
              <a:t>Changes in the fair value of certain investments are reported in the statement of revenues, expenses, and changes in net </a:t>
            </a:r>
            <a:r>
              <a:rPr lang="en-US" sz="1800" dirty="0" smtClean="0">
                <a:solidFill>
                  <a:schemeClr val="accent2">
                    <a:lumMod val="75000"/>
                  </a:schemeClr>
                </a:solidFill>
                <a:latin typeface="+mn-lt"/>
              </a:rPr>
              <a:t>position.</a:t>
            </a:r>
            <a:endParaRPr lang="en-US" sz="1800" dirty="0">
              <a:solidFill>
                <a:schemeClr val="accent2">
                  <a:lumMod val="75000"/>
                </a:schemeClr>
              </a:solidFill>
              <a:latin typeface="+mn-lt"/>
            </a:endParaRPr>
          </a:p>
        </p:txBody>
      </p:sp>
    </p:spTree>
    <p:extLst>
      <p:ext uri="{BB962C8B-B14F-4D97-AF65-F5344CB8AC3E}">
        <p14:creationId xmlns:p14="http://schemas.microsoft.com/office/powerpoint/2010/main" val="31237659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Receivables, Commitments, </a:t>
            </a:r>
            <a:r>
              <a:rPr lang="en-US" sz="3200" b="1" dirty="0"/>
              <a:t>and Contingencies</a:t>
            </a:r>
          </a:p>
        </p:txBody>
      </p:sp>
      <p:sp>
        <p:nvSpPr>
          <p:cNvPr id="3" name="Content Placeholder 2"/>
          <p:cNvSpPr>
            <a:spLocks noGrp="1"/>
          </p:cNvSpPr>
          <p:nvPr>
            <p:ph idx="1"/>
          </p:nvPr>
        </p:nvSpPr>
        <p:spPr/>
        <p:txBody>
          <a:bodyPr/>
          <a:lstStyle/>
          <a:p>
            <a:r>
              <a:rPr lang="en-US" sz="2400" dirty="0"/>
              <a:t>Amounts due from patients and third-party payors (e.g., insurance companies) result in several asset and contra-asset accounts on the balance sheet: Accounts Receivable, Allowance for Uncollectible Accounts, Interim Payments, and Settlement accounts.</a:t>
            </a:r>
          </a:p>
          <a:p>
            <a:r>
              <a:rPr lang="en-US" sz="2400" dirty="0"/>
              <a:t>Contingencies that are common for health care providers arise from malpractice claims, risk contracting, third-party payor payment programs, obligations to provide uncompensated care, and contractual agreements with physicians.</a:t>
            </a:r>
          </a:p>
        </p:txBody>
      </p:sp>
    </p:spTree>
    <p:extLst>
      <p:ext uri="{BB962C8B-B14F-4D97-AF65-F5344CB8AC3E}">
        <p14:creationId xmlns:p14="http://schemas.microsoft.com/office/powerpoint/2010/main" val="41717954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Operating </a:t>
            </a:r>
            <a:r>
              <a:rPr lang="en-US" sz="3200" b="1" dirty="0" smtClean="0"/>
              <a:t>Statements—FASB</a:t>
            </a:r>
            <a:endParaRPr lang="en-US" sz="3200" b="1" dirty="0"/>
          </a:p>
        </p:txBody>
      </p:sp>
      <p:sp>
        <p:nvSpPr>
          <p:cNvPr id="3" name="Content Placeholder 2"/>
          <p:cNvSpPr>
            <a:spLocks noGrp="1"/>
          </p:cNvSpPr>
          <p:nvPr>
            <p:ph idx="1"/>
          </p:nvPr>
        </p:nvSpPr>
        <p:spPr>
          <a:xfrm>
            <a:off x="399288" y="1494353"/>
            <a:ext cx="7407275" cy="3921125"/>
          </a:xfrm>
        </p:spPr>
        <p:txBody>
          <a:bodyPr/>
          <a:lstStyle/>
          <a:p>
            <a:pPr>
              <a:spcBef>
                <a:spcPts val="1200"/>
              </a:spcBef>
            </a:pPr>
            <a:r>
              <a:rPr lang="en-US" sz="2400" dirty="0"/>
              <a:t>Not-for-profit health care entities title the operating statement the statement of </a:t>
            </a:r>
            <a:r>
              <a:rPr lang="en-US" sz="2400" dirty="0" smtClean="0"/>
              <a:t>operations</a:t>
            </a:r>
            <a:r>
              <a:rPr lang="en-US" sz="2400" dirty="0"/>
              <a:t>,</a:t>
            </a:r>
            <a:r>
              <a:rPr lang="en-US" sz="2400" dirty="0" smtClean="0"/>
              <a:t> whereas </a:t>
            </a:r>
            <a:r>
              <a:rPr lang="en-US" sz="2400" dirty="0"/>
              <a:t>governmental health care entities use the title statement of revenues, expenses, and changes in net position. </a:t>
            </a:r>
          </a:p>
          <a:p>
            <a:pPr>
              <a:spcBef>
                <a:spcPts val="1200"/>
              </a:spcBef>
            </a:pPr>
            <a:r>
              <a:rPr lang="en-US" sz="2400" dirty="0"/>
              <a:t>Except for the differences identified, the reporting requirements for the operating statement are similar under the FASB and the GASB standards</a:t>
            </a:r>
            <a:r>
              <a:rPr lang="en-US" sz="2400" dirty="0" smtClean="0"/>
              <a:t>.</a:t>
            </a:r>
            <a:endParaRPr lang="en-US" sz="2400" dirty="0"/>
          </a:p>
        </p:txBody>
      </p:sp>
    </p:spTree>
    <p:extLst>
      <p:ext uri="{BB962C8B-B14F-4D97-AF65-F5344CB8AC3E}">
        <p14:creationId xmlns:p14="http://schemas.microsoft.com/office/powerpoint/2010/main" val="21286232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NFP Performance </a:t>
            </a:r>
            <a:r>
              <a:rPr lang="en-US" sz="3200" b="1" dirty="0" smtClean="0"/>
              <a:t>Indicator—FASB</a:t>
            </a:r>
            <a:endParaRPr lang="en-US" sz="3200" b="1" dirty="0"/>
          </a:p>
        </p:txBody>
      </p:sp>
      <p:sp>
        <p:nvSpPr>
          <p:cNvPr id="3" name="Rectangle 2"/>
          <p:cNvSpPr/>
          <p:nvPr/>
        </p:nvSpPr>
        <p:spPr>
          <a:xfrm>
            <a:off x="447674" y="1590735"/>
            <a:ext cx="7343775" cy="4016484"/>
          </a:xfrm>
          <a:prstGeom prst="rect">
            <a:avLst/>
          </a:prstGeom>
        </p:spPr>
        <p:txBody>
          <a:bodyPr wrap="square">
            <a:spAutoFit/>
          </a:bodyPr>
          <a:lstStyle/>
          <a:p>
            <a:pPr marL="342900" indent="-342900">
              <a:spcBef>
                <a:spcPts val="600"/>
              </a:spcBef>
              <a:buFont typeface="Wingdings" panose="05000000000000000000" pitchFamily="2" charset="2"/>
              <a:buChar char="ü"/>
            </a:pPr>
            <a:r>
              <a:rPr lang="en-US" sz="2000" dirty="0">
                <a:latin typeface="+mn-lt"/>
              </a:rPr>
              <a:t>Not-for-profit health care organizations should include a </a:t>
            </a:r>
            <a:r>
              <a:rPr lang="en-US" sz="2000" b="1" dirty="0">
                <a:latin typeface="+mn-lt"/>
              </a:rPr>
              <a:t>performance indicator </a:t>
            </a:r>
            <a:r>
              <a:rPr lang="en-US" sz="2000" dirty="0">
                <a:latin typeface="+mn-lt"/>
              </a:rPr>
              <a:t>to report the results of operations. </a:t>
            </a:r>
          </a:p>
          <a:p>
            <a:pPr marL="342900" indent="-342900">
              <a:spcBef>
                <a:spcPts val="600"/>
              </a:spcBef>
              <a:buFont typeface="Wingdings" panose="05000000000000000000" pitchFamily="2" charset="2"/>
              <a:buChar char="ü"/>
            </a:pPr>
            <a:r>
              <a:rPr lang="en-US" sz="2000" dirty="0">
                <a:latin typeface="+mn-lt"/>
              </a:rPr>
              <a:t>The intent of the performance indicator is to provide an operating measure that is equivalent to income from continuing operations of for-profit health care organizations. </a:t>
            </a:r>
          </a:p>
          <a:p>
            <a:pPr marL="342900" indent="-342900">
              <a:spcBef>
                <a:spcPts val="600"/>
              </a:spcBef>
              <a:buFont typeface="Wingdings" panose="05000000000000000000" pitchFamily="2" charset="2"/>
              <a:buChar char="ü"/>
            </a:pPr>
            <a:r>
              <a:rPr lang="en-US" sz="2000" dirty="0">
                <a:latin typeface="+mn-lt"/>
              </a:rPr>
              <a:t>The principal components of a performance indicator are unrestricted revenues, gains, and other support; expenses; and other income. </a:t>
            </a:r>
          </a:p>
          <a:p>
            <a:pPr marL="342900" indent="-342900">
              <a:spcBef>
                <a:spcPts val="600"/>
              </a:spcBef>
              <a:buFont typeface="Wingdings" panose="05000000000000000000" pitchFamily="2" charset="2"/>
              <a:buChar char="ü"/>
            </a:pPr>
            <a:r>
              <a:rPr lang="en-US" sz="2000" dirty="0">
                <a:latin typeface="+mn-lt"/>
              </a:rPr>
              <a:t>Examples of performance indicators include excess of revenues over expenses, revenues and gains over expenses and losses, earned income, and performance earnings.</a:t>
            </a:r>
          </a:p>
        </p:txBody>
      </p:sp>
    </p:spTree>
    <p:extLst>
      <p:ext uri="{BB962C8B-B14F-4D97-AF65-F5344CB8AC3E}">
        <p14:creationId xmlns:p14="http://schemas.microsoft.com/office/powerpoint/2010/main" val="3355533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505199" y="1557338"/>
            <a:ext cx="20383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Transactions with owners</a:t>
            </a:r>
          </a:p>
        </p:txBody>
      </p:sp>
      <p:sp>
        <p:nvSpPr>
          <p:cNvPr id="8" name="Oval 7"/>
          <p:cNvSpPr/>
          <p:nvPr/>
        </p:nvSpPr>
        <p:spPr>
          <a:xfrm>
            <a:off x="800100" y="1971675"/>
            <a:ext cx="3067050" cy="1228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Receipt of donor-restricted contributions</a:t>
            </a:r>
            <a:endParaRPr lang="en-US" sz="1600" dirty="0">
              <a:solidFill>
                <a:schemeClr val="accent3">
                  <a:lumMod val="50000"/>
                </a:schemeClr>
              </a:solidFill>
            </a:endParaRPr>
          </a:p>
        </p:txBody>
      </p:sp>
      <p:sp>
        <p:nvSpPr>
          <p:cNvPr id="7" name="Oval 6"/>
          <p:cNvSpPr/>
          <p:nvPr/>
        </p:nvSpPr>
        <p:spPr>
          <a:xfrm>
            <a:off x="5310187" y="1885950"/>
            <a:ext cx="25241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Equity transfers involving other related entities</a:t>
            </a:r>
            <a:endParaRPr lang="en-US" sz="1600" dirty="0">
              <a:solidFill>
                <a:schemeClr val="accent3">
                  <a:lumMod val="50000"/>
                </a:schemeClr>
              </a:solidFill>
            </a:endParaRPr>
          </a:p>
        </p:txBody>
      </p:sp>
      <p:sp>
        <p:nvSpPr>
          <p:cNvPr id="2" name="Title 1"/>
          <p:cNvSpPr>
            <a:spLocks noGrp="1"/>
          </p:cNvSpPr>
          <p:nvPr>
            <p:ph type="title"/>
          </p:nvPr>
        </p:nvSpPr>
        <p:spPr>
          <a:xfrm>
            <a:off x="274319" y="0"/>
            <a:ext cx="7818120" cy="1124712"/>
          </a:xfrm>
        </p:spPr>
        <p:txBody>
          <a:bodyPr/>
          <a:lstStyle/>
          <a:p>
            <a:r>
              <a:rPr lang="en-US" sz="3200" b="1" dirty="0"/>
              <a:t>Items Reported Separately from NFP Performance Indicators</a:t>
            </a:r>
          </a:p>
        </p:txBody>
      </p:sp>
      <p:sp>
        <p:nvSpPr>
          <p:cNvPr id="4" name="Oval 3"/>
          <p:cNvSpPr/>
          <p:nvPr/>
        </p:nvSpPr>
        <p:spPr>
          <a:xfrm>
            <a:off x="3157538" y="2586038"/>
            <a:ext cx="3686174" cy="14763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Contributions of (and assets released from donor restrictions related to) long-lived</a:t>
            </a:r>
          </a:p>
          <a:p>
            <a:pPr algn="ctr"/>
            <a:r>
              <a:rPr lang="en-US" sz="1600" dirty="0">
                <a:solidFill>
                  <a:schemeClr val="accent4">
                    <a:lumMod val="65000"/>
                    <a:lumOff val="35000"/>
                  </a:schemeClr>
                </a:solidFill>
              </a:rPr>
              <a:t>assets</a:t>
            </a:r>
          </a:p>
        </p:txBody>
      </p:sp>
      <p:sp>
        <p:nvSpPr>
          <p:cNvPr id="9" name="Oval 8"/>
          <p:cNvSpPr/>
          <p:nvPr/>
        </p:nvSpPr>
        <p:spPr>
          <a:xfrm>
            <a:off x="4366591" y="3996418"/>
            <a:ext cx="3648075" cy="11144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Unrealized gains and losses on investments other than trading debt securities</a:t>
            </a:r>
            <a:endParaRPr lang="en-US" sz="1600" dirty="0">
              <a:solidFill>
                <a:schemeClr val="accent3">
                  <a:lumMod val="50000"/>
                </a:schemeClr>
              </a:solidFill>
            </a:endParaRPr>
          </a:p>
        </p:txBody>
      </p:sp>
      <p:sp>
        <p:nvSpPr>
          <p:cNvPr id="10" name="Oval 9"/>
          <p:cNvSpPr/>
          <p:nvPr/>
        </p:nvSpPr>
        <p:spPr>
          <a:xfrm>
            <a:off x="390525" y="4369223"/>
            <a:ext cx="5085196" cy="14791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Other items that are required by GAAP to be reported separately</a:t>
            </a:r>
          </a:p>
        </p:txBody>
      </p:sp>
      <p:sp>
        <p:nvSpPr>
          <p:cNvPr id="11" name="Oval 10"/>
          <p:cNvSpPr/>
          <p:nvPr/>
        </p:nvSpPr>
        <p:spPr>
          <a:xfrm>
            <a:off x="1300161" y="3457576"/>
            <a:ext cx="288607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4">
                    <a:lumMod val="65000"/>
                    <a:lumOff val="35000"/>
                  </a:schemeClr>
                </a:solidFill>
              </a:rPr>
              <a:t>Investment returns restricted by donors or by law</a:t>
            </a:r>
            <a:endParaRPr lang="en-US" sz="1600" dirty="0">
              <a:solidFill>
                <a:schemeClr val="accent3">
                  <a:lumMod val="50000"/>
                </a:schemeClr>
              </a:solidFill>
            </a:endParaRPr>
          </a:p>
        </p:txBody>
      </p:sp>
    </p:spTree>
    <p:extLst>
      <p:ext uri="{BB962C8B-B14F-4D97-AF65-F5344CB8AC3E}">
        <p14:creationId xmlns:p14="http://schemas.microsoft.com/office/powerpoint/2010/main" val="108240822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Operating </a:t>
            </a:r>
            <a:r>
              <a:rPr lang="en-US" sz="3200" b="1" dirty="0" smtClean="0"/>
              <a:t>Statements—GASB</a:t>
            </a:r>
            <a:endParaRPr lang="en-US" sz="3200" b="1" dirty="0"/>
          </a:p>
        </p:txBody>
      </p:sp>
      <p:sp>
        <p:nvSpPr>
          <p:cNvPr id="3" name="Content Placeholder 2"/>
          <p:cNvSpPr>
            <a:spLocks noGrp="1"/>
          </p:cNvSpPr>
          <p:nvPr>
            <p:ph idx="1"/>
          </p:nvPr>
        </p:nvSpPr>
        <p:spPr>
          <a:xfrm>
            <a:off x="423039" y="1506228"/>
            <a:ext cx="7407275" cy="3921125"/>
          </a:xfrm>
        </p:spPr>
        <p:txBody>
          <a:bodyPr/>
          <a:lstStyle/>
          <a:p>
            <a:pPr>
              <a:spcBef>
                <a:spcPts val="1200"/>
              </a:spcBef>
            </a:pPr>
            <a:r>
              <a:rPr lang="en-US" sz="2400" b="1" i="1" dirty="0"/>
              <a:t>GASB standards</a:t>
            </a:r>
            <a:r>
              <a:rPr lang="en-US" sz="2400" dirty="0"/>
              <a:t> allow for less flexibility in the display of operations, requiring that government health care entities display operating activity separately from nonoperating activity. </a:t>
            </a:r>
          </a:p>
          <a:p>
            <a:pPr>
              <a:spcBef>
                <a:spcPts val="1200"/>
              </a:spcBef>
            </a:pPr>
            <a:r>
              <a:rPr lang="en-US" sz="2400" dirty="0"/>
              <a:t>Although not specifically identified as a performance indicator, government health care entities are required to report operating income. </a:t>
            </a:r>
          </a:p>
        </p:txBody>
      </p:sp>
    </p:spTree>
    <p:extLst>
      <p:ext uri="{BB962C8B-B14F-4D97-AF65-F5344CB8AC3E}">
        <p14:creationId xmlns:p14="http://schemas.microsoft.com/office/powerpoint/2010/main" val="3108003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Service Revenues</a:t>
            </a:r>
          </a:p>
        </p:txBody>
      </p:sp>
      <p:graphicFrame>
        <p:nvGraphicFramePr>
          <p:cNvPr id="3" name="Diagram 2"/>
          <p:cNvGraphicFramePr/>
          <p:nvPr>
            <p:extLst>
              <p:ext uri="{D42A27DB-BD31-4B8C-83A1-F6EECF244321}">
                <p14:modId xmlns:p14="http://schemas.microsoft.com/office/powerpoint/2010/main" val="3969049054"/>
              </p:ext>
            </p:extLst>
          </p:nvPr>
        </p:nvGraphicFramePr>
        <p:xfrm>
          <a:off x="419100" y="1590675"/>
          <a:ext cx="7353300" cy="4210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6533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Contractual Adjustments</a:t>
            </a:r>
          </a:p>
        </p:txBody>
      </p:sp>
      <p:sp>
        <p:nvSpPr>
          <p:cNvPr id="3" name="Content Placeholder 2"/>
          <p:cNvSpPr>
            <a:spLocks noGrp="1"/>
          </p:cNvSpPr>
          <p:nvPr>
            <p:ph idx="1"/>
          </p:nvPr>
        </p:nvSpPr>
        <p:spPr>
          <a:xfrm>
            <a:off x="411163" y="1606550"/>
            <a:ext cx="7407275" cy="3921125"/>
          </a:xfrm>
        </p:spPr>
        <p:txBody>
          <a:bodyPr/>
          <a:lstStyle/>
          <a:p>
            <a:pPr>
              <a:spcBef>
                <a:spcPts val="1200"/>
              </a:spcBef>
            </a:pPr>
            <a:r>
              <a:rPr lang="en-US" sz="2400" b="1" dirty="0"/>
              <a:t>Contractual adjustments (or allowances) </a:t>
            </a:r>
            <a:r>
              <a:rPr lang="en-US" sz="2400" dirty="0"/>
              <a:t>are recorded as contra-revenue accounts for the difference between the gross patient service revenue and the negotiated payment by third-party payors in arriving </a:t>
            </a:r>
            <a:r>
              <a:rPr lang="fr-FR" sz="2400" dirty="0"/>
              <a:t>at net patient service revenue.</a:t>
            </a:r>
          </a:p>
          <a:p>
            <a:pPr>
              <a:spcBef>
                <a:spcPts val="1200"/>
              </a:spcBef>
            </a:pPr>
            <a:r>
              <a:rPr lang="en-US" sz="2400" dirty="0"/>
              <a:t>Accounting for patient service revenue can be a complicated accounting task, since payments can be made on a per case, per service performed, per diem, or per person (capitated) basis.</a:t>
            </a:r>
          </a:p>
        </p:txBody>
      </p:sp>
    </p:spTree>
    <p:extLst>
      <p:ext uri="{BB962C8B-B14F-4D97-AF65-F5344CB8AC3E}">
        <p14:creationId xmlns:p14="http://schemas.microsoft.com/office/powerpoint/2010/main" val="13605001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Third-Party Payors</a:t>
            </a:r>
          </a:p>
        </p:txBody>
      </p:sp>
      <p:sp>
        <p:nvSpPr>
          <p:cNvPr id="6" name="Flowchart: Alternate Process 5"/>
          <p:cNvSpPr/>
          <p:nvPr/>
        </p:nvSpPr>
        <p:spPr>
          <a:xfrm>
            <a:off x="571499" y="1666875"/>
            <a:ext cx="2238376" cy="1060323"/>
          </a:xfrm>
          <a:prstGeom prst="flowChartAlternateProcess">
            <a:avLst/>
          </a:prstGeom>
          <a:solidFill>
            <a:schemeClr val="bg1">
              <a:lumMod val="50000"/>
            </a:schemeClr>
          </a:solidFill>
          <a:ln>
            <a:solidFill>
              <a:srgbClr val="1869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Health care provider</a:t>
            </a:r>
          </a:p>
        </p:txBody>
      </p:sp>
      <p:sp>
        <p:nvSpPr>
          <p:cNvPr id="7" name="Flowchart: Alternate Process 6"/>
          <p:cNvSpPr/>
          <p:nvPr/>
        </p:nvSpPr>
        <p:spPr>
          <a:xfrm>
            <a:off x="5467350" y="1666874"/>
            <a:ext cx="2324100" cy="1060323"/>
          </a:xfrm>
          <a:prstGeom prst="flowChartAlternateProcess">
            <a:avLst/>
          </a:prstGeom>
          <a:solidFill>
            <a:schemeClr val="bg1">
              <a:lumMod val="50000"/>
            </a:schemeClr>
          </a:solidFill>
          <a:ln>
            <a:solidFill>
              <a:srgbClr val="1869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Third-party – e.g., insurance company or government agency</a:t>
            </a:r>
          </a:p>
        </p:txBody>
      </p:sp>
      <p:sp>
        <p:nvSpPr>
          <p:cNvPr id="9" name="Oval 8"/>
          <p:cNvSpPr/>
          <p:nvPr/>
        </p:nvSpPr>
        <p:spPr>
          <a:xfrm>
            <a:off x="3352799" y="1739836"/>
            <a:ext cx="1571625" cy="914400"/>
          </a:xfrm>
          <a:prstGeom prst="ellipse">
            <a:avLst/>
          </a:prstGeom>
          <a:solidFill>
            <a:schemeClr val="bg1">
              <a:lumMod val="50000"/>
            </a:schemeClr>
          </a:solidFill>
          <a:ln>
            <a:solidFill>
              <a:srgbClr val="1869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Contract</a:t>
            </a:r>
          </a:p>
        </p:txBody>
      </p:sp>
      <p:sp>
        <p:nvSpPr>
          <p:cNvPr id="10" name="Right Arrow 9"/>
          <p:cNvSpPr/>
          <p:nvPr/>
        </p:nvSpPr>
        <p:spPr>
          <a:xfrm>
            <a:off x="2837892" y="1954720"/>
            <a:ext cx="489204" cy="484632"/>
          </a:xfrm>
          <a:prstGeom prst="rightArrow">
            <a:avLst/>
          </a:prstGeom>
          <a:solidFill>
            <a:srgbClr val="18696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Left Arrow 10"/>
          <p:cNvSpPr/>
          <p:nvPr/>
        </p:nvSpPr>
        <p:spPr>
          <a:xfrm>
            <a:off x="4950129" y="1954720"/>
            <a:ext cx="489204" cy="484632"/>
          </a:xfrm>
          <a:prstGeom prst="leftArrow">
            <a:avLst/>
          </a:prstGeom>
          <a:solidFill>
            <a:srgbClr val="18696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lowchart: Alternate Process 11"/>
          <p:cNvSpPr/>
          <p:nvPr/>
        </p:nvSpPr>
        <p:spPr>
          <a:xfrm>
            <a:off x="2400300" y="3095625"/>
            <a:ext cx="3552825" cy="2533650"/>
          </a:xfrm>
          <a:prstGeom prst="flowChartAlternateProcess">
            <a:avLst/>
          </a:prstGeom>
          <a:solidFill>
            <a:schemeClr val="bg1">
              <a:lumMod val="50000"/>
            </a:schemeClr>
          </a:solidFill>
          <a:ln>
            <a:solidFill>
              <a:srgbClr val="1869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800" dirty="0"/>
              <a:t>Third-party payor makes payments based on allowable service costs for medical procedures rather than on the length of the patient’s hospital stay or the actual cost of services rendered.</a:t>
            </a:r>
          </a:p>
        </p:txBody>
      </p:sp>
      <p:sp>
        <p:nvSpPr>
          <p:cNvPr id="13" name="Down Arrow 12"/>
          <p:cNvSpPr/>
          <p:nvPr/>
        </p:nvSpPr>
        <p:spPr>
          <a:xfrm>
            <a:off x="3896295" y="2689327"/>
            <a:ext cx="484632" cy="364180"/>
          </a:xfrm>
          <a:prstGeom prst="downArrow">
            <a:avLst/>
          </a:prstGeom>
          <a:solidFill>
            <a:srgbClr val="18696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ent Arrow 13"/>
          <p:cNvSpPr/>
          <p:nvPr/>
        </p:nvSpPr>
        <p:spPr>
          <a:xfrm rot="16200000">
            <a:off x="897437" y="3068014"/>
            <a:ext cx="1787650" cy="1162050"/>
          </a:xfrm>
          <a:prstGeom prst="bentArrow">
            <a:avLst/>
          </a:prstGeom>
          <a:solidFill>
            <a:srgbClr val="18696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Bent Arrow 14"/>
          <p:cNvSpPr/>
          <p:nvPr/>
        </p:nvSpPr>
        <p:spPr>
          <a:xfrm rot="10800000">
            <a:off x="5992670" y="2764782"/>
            <a:ext cx="1061273" cy="1914096"/>
          </a:xfrm>
          <a:prstGeom prst="bentArrow">
            <a:avLst/>
          </a:prstGeom>
          <a:solidFill>
            <a:srgbClr val="18696F"/>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182689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78472" y="201669"/>
            <a:ext cx="914399" cy="5312223"/>
          </a:xfrm>
          <a:prstGeom prst="rect">
            <a:avLst/>
          </a:prstGeom>
          <a:solidFill>
            <a:schemeClr val="accent2">
              <a:lumMod val="75000"/>
            </a:schemeClr>
          </a:solidFill>
        </p:spPr>
        <p:txBody>
          <a:bodyPr wrap="square" rtlCol="0">
            <a:spAutoFit/>
          </a:bodyPr>
          <a:lstStyle/>
          <a:p>
            <a:pPr algn="ctr"/>
            <a:r>
              <a:rPr lang="en-US" sz="3200" b="1" dirty="0">
                <a:solidFill>
                  <a:schemeClr val="bg1"/>
                </a:solidFill>
                <a:latin typeface="+mj-lt"/>
              </a:rPr>
              <a:t>C</a:t>
            </a:r>
          </a:p>
          <a:p>
            <a:pPr algn="ctr"/>
            <a:r>
              <a:rPr lang="en-US" sz="3200" b="1" dirty="0">
                <a:solidFill>
                  <a:schemeClr val="bg1"/>
                </a:solidFill>
                <a:latin typeface="+mj-lt"/>
              </a:rPr>
              <a:t>H</a:t>
            </a:r>
          </a:p>
          <a:p>
            <a:pPr algn="ctr"/>
            <a:r>
              <a:rPr lang="en-US" sz="3200" b="1" dirty="0">
                <a:solidFill>
                  <a:schemeClr val="bg1"/>
                </a:solidFill>
                <a:latin typeface="+mj-lt"/>
              </a:rPr>
              <a:t>A</a:t>
            </a:r>
          </a:p>
          <a:p>
            <a:pPr algn="ctr"/>
            <a:r>
              <a:rPr lang="en-US" sz="3200" b="1" dirty="0">
                <a:solidFill>
                  <a:schemeClr val="bg1"/>
                </a:solidFill>
                <a:latin typeface="+mj-lt"/>
              </a:rPr>
              <a:t>P</a:t>
            </a:r>
          </a:p>
          <a:p>
            <a:pPr algn="ctr"/>
            <a:r>
              <a:rPr lang="en-US" sz="3200" b="1" dirty="0">
                <a:solidFill>
                  <a:schemeClr val="bg1"/>
                </a:solidFill>
                <a:latin typeface="+mj-lt"/>
              </a:rPr>
              <a:t>T</a:t>
            </a:r>
          </a:p>
          <a:p>
            <a:pPr algn="ctr"/>
            <a:r>
              <a:rPr lang="en-US" sz="3200" b="1" dirty="0">
                <a:solidFill>
                  <a:schemeClr val="bg1"/>
                </a:solidFill>
                <a:latin typeface="+mj-lt"/>
              </a:rPr>
              <a:t>E</a:t>
            </a:r>
          </a:p>
          <a:p>
            <a:pPr algn="ctr"/>
            <a:r>
              <a:rPr lang="en-US" sz="3200" b="1" dirty="0">
                <a:solidFill>
                  <a:schemeClr val="bg1"/>
                </a:solidFill>
                <a:latin typeface="+mj-lt"/>
              </a:rPr>
              <a:t>R</a:t>
            </a:r>
          </a:p>
          <a:p>
            <a:pPr algn="ctr"/>
            <a:endParaRPr lang="en-US" sz="3200" b="1" dirty="0">
              <a:solidFill>
                <a:schemeClr val="bg1"/>
              </a:solidFill>
              <a:latin typeface="+mj-lt"/>
            </a:endParaRPr>
          </a:p>
          <a:p>
            <a:pPr algn="ctr"/>
            <a:r>
              <a:rPr lang="en-US" sz="3200" b="1" dirty="0">
                <a:solidFill>
                  <a:schemeClr val="bg1"/>
                </a:solidFill>
                <a:latin typeface="+mj-lt"/>
              </a:rPr>
              <a:t>16</a:t>
            </a:r>
          </a:p>
        </p:txBody>
      </p:sp>
      <p:sp>
        <p:nvSpPr>
          <p:cNvPr id="2" name="Title 1"/>
          <p:cNvSpPr>
            <a:spLocks noGrp="1"/>
          </p:cNvSpPr>
          <p:nvPr>
            <p:ph type="title"/>
          </p:nvPr>
        </p:nvSpPr>
        <p:spPr>
          <a:xfrm>
            <a:off x="1374263" y="2109947"/>
            <a:ext cx="4845433" cy="1124712"/>
          </a:xfrm>
        </p:spPr>
        <p:txBody>
          <a:bodyPr/>
          <a:lstStyle/>
          <a:p>
            <a:r>
              <a:rPr lang="en-US" altLang="en-US" sz="2800" b="1" dirty="0"/>
              <a:t>Accounting for Health Care </a:t>
            </a:r>
            <a:r>
              <a:rPr lang="en-US" altLang="en-US" sz="2800" b="1" dirty="0" smtClean="0"/>
              <a:t>Organizations</a:t>
            </a:r>
            <a:endParaRPr lang="en-US" sz="2800" dirty="0"/>
          </a:p>
        </p:txBody>
      </p:sp>
    </p:spTree>
    <p:extLst>
      <p:ext uri="{BB962C8B-B14F-4D97-AF65-F5344CB8AC3E}">
        <p14:creationId xmlns:p14="http://schemas.microsoft.com/office/powerpoint/2010/main" val="2266437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Charity Service</a:t>
            </a:r>
          </a:p>
        </p:txBody>
      </p:sp>
      <p:sp>
        <p:nvSpPr>
          <p:cNvPr id="3" name="Content Placeholder 2"/>
          <p:cNvSpPr>
            <a:spLocks noGrp="1"/>
          </p:cNvSpPr>
          <p:nvPr>
            <p:ph idx="1"/>
          </p:nvPr>
        </p:nvSpPr>
        <p:spPr/>
        <p:txBody>
          <a:bodyPr/>
          <a:lstStyle/>
          <a:p>
            <a:pPr>
              <a:spcBef>
                <a:spcPts val="1200"/>
              </a:spcBef>
            </a:pPr>
            <a:r>
              <a:rPr lang="en-US" sz="2400" dirty="0"/>
              <a:t>Both government and NFP health care entities are expected to provide some level of </a:t>
            </a:r>
            <a:r>
              <a:rPr lang="en-US" sz="2400" b="1" dirty="0"/>
              <a:t>charity care, </a:t>
            </a:r>
            <a:r>
              <a:rPr lang="en-US" sz="2400" dirty="0"/>
              <a:t>services to persons with a demonstrated inability to pay.</a:t>
            </a:r>
          </a:p>
          <a:p>
            <a:pPr>
              <a:spcBef>
                <a:spcPts val="1200"/>
              </a:spcBef>
            </a:pPr>
            <a:r>
              <a:rPr lang="en-US" sz="2400" dirty="0"/>
              <a:t>Because charity service is never expected to result in an inflow of resources, it is neither recognized as revenue nor receivables nor bad debt expense.</a:t>
            </a:r>
          </a:p>
          <a:p>
            <a:pPr>
              <a:spcBef>
                <a:spcPts val="1200"/>
              </a:spcBef>
            </a:pPr>
            <a:r>
              <a:rPr lang="en-US" sz="2400" dirty="0"/>
              <a:t>It is important to disclose management’s charity care policies and the level of charity care provided.</a:t>
            </a:r>
          </a:p>
        </p:txBody>
      </p:sp>
    </p:spTree>
    <p:extLst>
      <p:ext uri="{BB962C8B-B14F-4D97-AF65-F5344CB8AC3E}">
        <p14:creationId xmlns:p14="http://schemas.microsoft.com/office/powerpoint/2010/main" val="129220169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Other Revenue and Support</a:t>
            </a:r>
          </a:p>
        </p:txBody>
      </p:sp>
      <p:graphicFrame>
        <p:nvGraphicFramePr>
          <p:cNvPr id="4" name="Diagram 3"/>
          <p:cNvGraphicFramePr/>
          <p:nvPr>
            <p:extLst>
              <p:ext uri="{D42A27DB-BD31-4B8C-83A1-F6EECF244321}">
                <p14:modId xmlns:p14="http://schemas.microsoft.com/office/powerpoint/2010/main" val="1545000499"/>
              </p:ext>
            </p:extLst>
          </p:nvPr>
        </p:nvGraphicFramePr>
        <p:xfrm>
          <a:off x="1371600" y="1543050"/>
          <a:ext cx="5486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003132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Donated Materials and </a:t>
            </a:r>
            <a:r>
              <a:rPr lang="en-US" sz="3200" b="1" dirty="0" smtClean="0"/>
              <a:t>Services—FASB</a:t>
            </a:r>
            <a:endParaRPr lang="en-US" sz="3200" b="1" dirty="0"/>
          </a:p>
        </p:txBody>
      </p:sp>
      <p:sp>
        <p:nvSpPr>
          <p:cNvPr id="3" name="Content Placeholder 2"/>
          <p:cNvSpPr>
            <a:spLocks noGrp="1"/>
          </p:cNvSpPr>
          <p:nvPr>
            <p:ph idx="1"/>
          </p:nvPr>
        </p:nvSpPr>
        <p:spPr>
          <a:xfrm>
            <a:off x="411163" y="1558925"/>
            <a:ext cx="7407275" cy="4137025"/>
          </a:xfrm>
        </p:spPr>
        <p:txBody>
          <a:bodyPr/>
          <a:lstStyle/>
          <a:p>
            <a:pPr>
              <a:spcBef>
                <a:spcPts val="1200"/>
              </a:spcBef>
            </a:pPr>
            <a:r>
              <a:rPr lang="en-US" sz="2000" dirty="0"/>
              <a:t>FASB requires that material amounts of donated materials be reported at fair value as both contribution revenue and an expense or a noncash asset. </a:t>
            </a:r>
          </a:p>
          <a:p>
            <a:pPr>
              <a:spcBef>
                <a:spcPts val="1200"/>
              </a:spcBef>
            </a:pPr>
            <a:r>
              <a:rPr lang="en-US" sz="2000" dirty="0"/>
              <a:t>Donated materials used or consumed in providing services should be reported as part of the cost of the services. </a:t>
            </a:r>
          </a:p>
          <a:p>
            <a:pPr>
              <a:spcBef>
                <a:spcPts val="1200"/>
              </a:spcBef>
            </a:pPr>
            <a:r>
              <a:rPr lang="en-US" sz="2000" dirty="0"/>
              <a:t>The FASB requires recognition of contributed services at their fair value if the services received</a:t>
            </a:r>
          </a:p>
          <a:p>
            <a:pPr lvl="1"/>
            <a:r>
              <a:rPr lang="en-US" sz="2000" dirty="0"/>
              <a:t>create or enhance nonfinancial assets OR</a:t>
            </a:r>
          </a:p>
          <a:p>
            <a:pPr lvl="1"/>
            <a:r>
              <a:rPr lang="en-US" sz="2000" dirty="0"/>
              <a:t>require specialized skills, are provided by individuals possessing those skills, and typically would need to be purchased if not provided by donation (e.g., accountants). </a:t>
            </a:r>
          </a:p>
        </p:txBody>
      </p:sp>
    </p:spTree>
    <p:extLst>
      <p:ext uri="{BB962C8B-B14F-4D97-AF65-F5344CB8AC3E}">
        <p14:creationId xmlns:p14="http://schemas.microsoft.com/office/powerpoint/2010/main" val="64310754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Donated Materials and </a:t>
            </a:r>
            <a:r>
              <a:rPr lang="en-US" sz="3200" b="1" dirty="0" smtClean="0"/>
              <a:t>Services—GASB</a:t>
            </a:r>
            <a:endParaRPr lang="en-US" sz="3200" b="1" dirty="0"/>
          </a:p>
        </p:txBody>
      </p:sp>
      <p:sp>
        <p:nvSpPr>
          <p:cNvPr id="3" name="Content Placeholder 2"/>
          <p:cNvSpPr>
            <a:spLocks noGrp="1"/>
          </p:cNvSpPr>
          <p:nvPr>
            <p:ph idx="1"/>
          </p:nvPr>
        </p:nvSpPr>
        <p:spPr>
          <a:xfrm>
            <a:off x="411163" y="1558925"/>
            <a:ext cx="7407275" cy="4137025"/>
          </a:xfrm>
        </p:spPr>
        <p:txBody>
          <a:bodyPr/>
          <a:lstStyle/>
          <a:p>
            <a:pPr>
              <a:spcBef>
                <a:spcPts val="1200"/>
              </a:spcBef>
            </a:pPr>
            <a:r>
              <a:rPr lang="en-US" sz="2400" dirty="0"/>
              <a:t>GASB standards require recognition of donations of materials at fair </a:t>
            </a:r>
            <a:r>
              <a:rPr lang="en-US" sz="2400" dirty="0" smtClean="0"/>
              <a:t>value.</a:t>
            </a:r>
            <a:endParaRPr lang="en-US" sz="2400" dirty="0"/>
          </a:p>
          <a:p>
            <a:pPr>
              <a:spcBef>
                <a:spcPts val="1200"/>
              </a:spcBef>
            </a:pPr>
            <a:r>
              <a:rPr lang="en-US" sz="2400" dirty="0"/>
              <a:t>However, GASB does not provide for recognition of donated services</a:t>
            </a:r>
            <a:r>
              <a:rPr lang="en-US" sz="1800" dirty="0"/>
              <a:t>.</a:t>
            </a:r>
          </a:p>
        </p:txBody>
      </p:sp>
    </p:spTree>
    <p:extLst>
      <p:ext uri="{BB962C8B-B14F-4D97-AF65-F5344CB8AC3E}">
        <p14:creationId xmlns:p14="http://schemas.microsoft.com/office/powerpoint/2010/main" val="319843235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Expenses</a:t>
            </a:r>
          </a:p>
        </p:txBody>
      </p:sp>
      <p:graphicFrame>
        <p:nvGraphicFramePr>
          <p:cNvPr id="5" name="Diagram 4"/>
          <p:cNvGraphicFramePr/>
          <p:nvPr>
            <p:extLst>
              <p:ext uri="{D42A27DB-BD31-4B8C-83A1-F6EECF244321}">
                <p14:modId xmlns:p14="http://schemas.microsoft.com/office/powerpoint/2010/main" val="2270147302"/>
              </p:ext>
            </p:extLst>
          </p:nvPr>
        </p:nvGraphicFramePr>
        <p:xfrm>
          <a:off x="1211284" y="1552575"/>
          <a:ext cx="6151418"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785293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Statement of Changes in Net Assets</a:t>
            </a:r>
          </a:p>
        </p:txBody>
      </p:sp>
      <p:sp>
        <p:nvSpPr>
          <p:cNvPr id="3" name="Content Placeholder 2"/>
          <p:cNvSpPr>
            <a:spLocks noGrp="1"/>
          </p:cNvSpPr>
          <p:nvPr>
            <p:ph idx="1"/>
          </p:nvPr>
        </p:nvSpPr>
        <p:spPr>
          <a:xfrm>
            <a:off x="411163" y="1438489"/>
            <a:ext cx="7407275" cy="4257461"/>
          </a:xfrm>
        </p:spPr>
        <p:txBody>
          <a:bodyPr/>
          <a:lstStyle/>
          <a:p>
            <a:pPr>
              <a:spcBef>
                <a:spcPts val="1200"/>
              </a:spcBef>
            </a:pPr>
            <a:r>
              <a:rPr lang="en-US" sz="2300" dirty="0"/>
              <a:t>NFP health care entities are required to prepare a statement of changes in net assets. </a:t>
            </a:r>
          </a:p>
          <a:p>
            <a:pPr>
              <a:spcBef>
                <a:spcPts val="1200"/>
              </a:spcBef>
            </a:pPr>
            <a:r>
              <a:rPr lang="en-US" sz="2300" dirty="0"/>
              <a:t>Although this statement may be combined with the statement of operations, NFP health care entities generally view operating activity as separate from the changes that result from restricted revenues or investments; thus, separate statements are commonly used by NFP health care entities.</a:t>
            </a:r>
          </a:p>
          <a:p>
            <a:pPr>
              <a:spcBef>
                <a:spcPts val="1200"/>
              </a:spcBef>
            </a:pPr>
            <a:r>
              <a:rPr lang="en-US" sz="2300" dirty="0"/>
              <a:t>Government health care entities do not have a statement comparable to the statement of changes in net assets.</a:t>
            </a:r>
          </a:p>
        </p:txBody>
      </p:sp>
    </p:spTree>
    <p:extLst>
      <p:ext uri="{BB962C8B-B14F-4D97-AF65-F5344CB8AC3E}">
        <p14:creationId xmlns:p14="http://schemas.microsoft.com/office/powerpoint/2010/main" val="211600351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Statement of Cash Flows</a:t>
            </a:r>
          </a:p>
        </p:txBody>
      </p:sp>
      <p:sp>
        <p:nvSpPr>
          <p:cNvPr id="3" name="Text Placeholder 2"/>
          <p:cNvSpPr>
            <a:spLocks noGrp="1"/>
          </p:cNvSpPr>
          <p:nvPr>
            <p:ph type="body" idx="1"/>
          </p:nvPr>
        </p:nvSpPr>
        <p:spPr/>
        <p:txBody>
          <a:bodyPr/>
          <a:lstStyle/>
          <a:p>
            <a:pPr algn="ctr"/>
            <a:r>
              <a:rPr lang="en-US" sz="2400" dirty="0"/>
              <a:t>FASB</a:t>
            </a:r>
          </a:p>
        </p:txBody>
      </p:sp>
      <p:sp>
        <p:nvSpPr>
          <p:cNvPr id="4" name="Content Placeholder 3"/>
          <p:cNvSpPr>
            <a:spLocks noGrp="1"/>
          </p:cNvSpPr>
          <p:nvPr>
            <p:ph sz="half" idx="2"/>
          </p:nvPr>
        </p:nvSpPr>
        <p:spPr/>
        <p:txBody>
          <a:bodyPr/>
          <a:lstStyle/>
          <a:p>
            <a:r>
              <a:rPr lang="en-US" dirty="0"/>
              <a:t>FASB standards give the option of presenting the statement using the direct or the indirect </a:t>
            </a:r>
            <a:r>
              <a:rPr lang="en-US" dirty="0" smtClean="0"/>
              <a:t>method.</a:t>
            </a:r>
            <a:endParaRPr lang="en-US" dirty="0"/>
          </a:p>
          <a:p>
            <a:r>
              <a:rPr lang="en-US" dirty="0"/>
              <a:t>The statement is divided into three </a:t>
            </a:r>
            <a:r>
              <a:rPr lang="en-US" dirty="0" smtClean="0"/>
              <a:t>sections: </a:t>
            </a:r>
            <a:r>
              <a:rPr lang="en-US" dirty="0"/>
              <a:t>operating, investing, and </a:t>
            </a:r>
            <a:r>
              <a:rPr lang="en-US" dirty="0" smtClean="0"/>
              <a:t>financing.</a:t>
            </a:r>
            <a:endParaRPr lang="en-US" dirty="0"/>
          </a:p>
        </p:txBody>
      </p:sp>
      <p:sp>
        <p:nvSpPr>
          <p:cNvPr id="5" name="Text Placeholder 4"/>
          <p:cNvSpPr>
            <a:spLocks noGrp="1"/>
          </p:cNvSpPr>
          <p:nvPr>
            <p:ph type="body" sz="quarter" idx="3"/>
          </p:nvPr>
        </p:nvSpPr>
        <p:spPr/>
        <p:txBody>
          <a:bodyPr/>
          <a:lstStyle/>
          <a:p>
            <a:pPr algn="ctr"/>
            <a:r>
              <a:rPr lang="en-US" sz="2400" dirty="0"/>
              <a:t>GASB</a:t>
            </a:r>
          </a:p>
        </p:txBody>
      </p:sp>
      <p:sp>
        <p:nvSpPr>
          <p:cNvPr id="6" name="Content Placeholder 5"/>
          <p:cNvSpPr>
            <a:spLocks noGrp="1"/>
          </p:cNvSpPr>
          <p:nvPr>
            <p:ph sz="quarter" idx="4"/>
          </p:nvPr>
        </p:nvSpPr>
        <p:spPr/>
        <p:txBody>
          <a:bodyPr/>
          <a:lstStyle/>
          <a:p>
            <a:r>
              <a:rPr lang="en-US" dirty="0"/>
              <a:t>GASB standards require that the statement be prepared using the direct </a:t>
            </a:r>
            <a:r>
              <a:rPr lang="en-US" dirty="0" smtClean="0"/>
              <a:t>method.</a:t>
            </a:r>
            <a:endParaRPr lang="en-US" baseline="30000" dirty="0"/>
          </a:p>
          <a:p>
            <a:r>
              <a:rPr lang="en-US" dirty="0"/>
              <a:t>The governmental statement is divided into four sections: operating, noncapital financing, capital and related financing, and investing.</a:t>
            </a:r>
          </a:p>
        </p:txBody>
      </p:sp>
    </p:spTree>
    <p:extLst>
      <p:ext uri="{BB962C8B-B14F-4D97-AF65-F5344CB8AC3E}">
        <p14:creationId xmlns:p14="http://schemas.microsoft.com/office/powerpoint/2010/main" val="412310986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r>
              <a:rPr lang="en-US" b="1" dirty="0"/>
              <a:t/>
            </a:r>
            <a:br>
              <a:rPr lang="en-US" b="1" dirty="0"/>
            </a:br>
            <a:r>
              <a:rPr lang="en-US" sz="2400" b="1" dirty="0"/>
              <a:t>(1 of 14)</a:t>
            </a:r>
          </a:p>
        </p:txBody>
      </p:sp>
      <p:sp>
        <p:nvSpPr>
          <p:cNvPr id="3" name="Rectangle 2"/>
          <p:cNvSpPr/>
          <p:nvPr/>
        </p:nvSpPr>
        <p:spPr>
          <a:xfrm>
            <a:off x="457200" y="1345803"/>
            <a:ext cx="7631760" cy="3693319"/>
          </a:xfrm>
          <a:prstGeom prst="rect">
            <a:avLst/>
          </a:prstGeom>
        </p:spPr>
        <p:txBody>
          <a:bodyPr wrap="square">
            <a:spAutoFit/>
          </a:bodyPr>
          <a:lstStyle/>
          <a:p>
            <a:pPr>
              <a:spcBef>
                <a:spcPts val="0"/>
              </a:spcBef>
            </a:pPr>
            <a:r>
              <a:rPr lang="en-US" sz="1800" b="1" i="1" dirty="0">
                <a:latin typeface="+mn-lt"/>
              </a:rPr>
              <a:t>                                                                                </a:t>
            </a:r>
            <a:r>
              <a:rPr lang="en-US" sz="1800" b="1" i="1" dirty="0" smtClean="0">
                <a:latin typeface="+mn-lt"/>
              </a:rPr>
              <a:t> Debits        Credits</a:t>
            </a:r>
            <a:endParaRPr lang="en-US" sz="1800" b="1" i="1" dirty="0">
              <a:latin typeface="+mn-lt"/>
            </a:endParaRPr>
          </a:p>
          <a:p>
            <a:pPr>
              <a:tabLst>
                <a:tab pos="5940425" algn="dec"/>
              </a:tabLst>
            </a:pPr>
            <a:r>
              <a:rPr lang="en-US" sz="1800" dirty="0">
                <a:latin typeface="+mn-lt"/>
              </a:rPr>
              <a:t>1. Accounts and Notes Receivable . . . . . . . . </a:t>
            </a:r>
            <a:r>
              <a:rPr lang="en-US" sz="1800" dirty="0" smtClean="0">
                <a:latin typeface="+mn-lt"/>
              </a:rPr>
              <a:t>.	9,261,000</a:t>
            </a:r>
            <a:endParaRPr lang="en-US" sz="1800" dirty="0">
              <a:latin typeface="+mn-lt"/>
            </a:endParaRPr>
          </a:p>
          <a:p>
            <a:pPr>
              <a:tabLst>
                <a:tab pos="7202488" algn="dec"/>
              </a:tabLst>
            </a:pPr>
            <a:r>
              <a:rPr lang="en-US" sz="1800" dirty="0">
                <a:latin typeface="+mn-lt"/>
              </a:rPr>
              <a:t>        Patient Service Revenue . . . . . . . . . . . . </a:t>
            </a:r>
            <a:r>
              <a:rPr lang="en-US" sz="1800" dirty="0" smtClean="0">
                <a:latin typeface="+mn-lt"/>
              </a:rPr>
              <a:t>.	9,261,000</a:t>
            </a:r>
            <a:endParaRPr lang="en-US" sz="1800" dirty="0">
              <a:latin typeface="+mn-lt"/>
            </a:endParaRPr>
          </a:p>
          <a:p>
            <a:endParaRPr lang="en-US" sz="1800" dirty="0">
              <a:latin typeface="+mn-lt"/>
            </a:endParaRPr>
          </a:p>
          <a:p>
            <a:pPr>
              <a:tabLst>
                <a:tab pos="5940425" algn="dec"/>
              </a:tabLst>
            </a:pPr>
            <a:r>
              <a:rPr lang="en-US" sz="1800" dirty="0">
                <a:latin typeface="+mn-lt"/>
              </a:rPr>
              <a:t>2. Provision for Bad Debts . . . . . . . . . . . . . . . </a:t>
            </a:r>
            <a:r>
              <a:rPr lang="en-US" sz="1800" dirty="0" smtClean="0">
                <a:latin typeface="+mn-lt"/>
              </a:rPr>
              <a:t>.	180,000</a:t>
            </a:r>
            <a:endParaRPr lang="en-US" sz="1800" dirty="0">
              <a:latin typeface="+mn-lt"/>
            </a:endParaRPr>
          </a:p>
          <a:p>
            <a:pPr>
              <a:tabLst>
                <a:tab pos="5940425" algn="dec"/>
              </a:tabLst>
            </a:pPr>
            <a:r>
              <a:rPr lang="en-US" sz="1800" dirty="0">
                <a:latin typeface="+mn-lt"/>
              </a:rPr>
              <a:t>    Contractual Adjustments . . . . . . . . . . . . . . </a:t>
            </a:r>
            <a:r>
              <a:rPr lang="en-US" sz="1800" dirty="0" smtClean="0">
                <a:latin typeface="+mn-lt"/>
              </a:rPr>
              <a:t>.	100,000</a:t>
            </a:r>
            <a:endParaRPr lang="en-US" sz="1800" dirty="0">
              <a:latin typeface="+mn-lt"/>
            </a:endParaRPr>
          </a:p>
          <a:p>
            <a:pPr>
              <a:tabLst>
                <a:tab pos="7202488" algn="dec"/>
              </a:tabLst>
            </a:pPr>
            <a:r>
              <a:rPr lang="en-US" sz="1800" dirty="0">
                <a:latin typeface="+mn-lt"/>
              </a:rPr>
              <a:t>        Allowance for Uncollectible Receivables </a:t>
            </a:r>
            <a:r>
              <a:rPr lang="en-US" sz="1800" dirty="0" smtClean="0">
                <a:latin typeface="+mn-lt"/>
              </a:rPr>
              <a:t>.	180,000</a:t>
            </a:r>
            <a:endParaRPr lang="en-US" sz="1800" dirty="0">
              <a:latin typeface="+mn-lt"/>
            </a:endParaRPr>
          </a:p>
          <a:p>
            <a:pPr>
              <a:tabLst>
                <a:tab pos="7202488" algn="dec"/>
              </a:tabLst>
            </a:pPr>
            <a:r>
              <a:rPr lang="en-US" sz="1800" dirty="0">
                <a:latin typeface="+mn-lt"/>
              </a:rPr>
              <a:t>        Accounts and Notes Receivable . . . . . . </a:t>
            </a:r>
            <a:r>
              <a:rPr lang="en-US" sz="1800" dirty="0" smtClean="0">
                <a:latin typeface="+mn-lt"/>
              </a:rPr>
              <a:t>.	100,000</a:t>
            </a:r>
            <a:endParaRPr lang="en-US" sz="1800" dirty="0">
              <a:latin typeface="+mn-lt"/>
            </a:endParaRPr>
          </a:p>
          <a:p>
            <a:endParaRPr lang="en-US" sz="1800" dirty="0">
              <a:latin typeface="+mn-lt"/>
            </a:endParaRPr>
          </a:p>
          <a:p>
            <a:pPr>
              <a:tabLst>
                <a:tab pos="5940425" algn="dec"/>
              </a:tabLst>
            </a:pPr>
            <a:r>
              <a:rPr lang="en-US" sz="1800" dirty="0">
                <a:latin typeface="+mn-lt"/>
              </a:rPr>
              <a:t>3. Cash . . . . . . . . . . . . . . . . . . . . . . . . . . . . . </a:t>
            </a:r>
            <a:r>
              <a:rPr lang="en-US" sz="1800" dirty="0" smtClean="0">
                <a:latin typeface="+mn-lt"/>
              </a:rPr>
              <a:t>.	48,800</a:t>
            </a:r>
            <a:endParaRPr lang="en-US" sz="1800" dirty="0">
              <a:latin typeface="+mn-lt"/>
            </a:endParaRPr>
          </a:p>
          <a:p>
            <a:pPr>
              <a:tabLst>
                <a:tab pos="7202488" algn="dec"/>
              </a:tabLst>
            </a:pPr>
            <a:r>
              <a:rPr lang="en-US" sz="1800" dirty="0">
                <a:latin typeface="+mn-lt"/>
              </a:rPr>
              <a:t>        Other Revenue . . . . . . . . . . . . . . . . . . . </a:t>
            </a:r>
            <a:r>
              <a:rPr lang="en-US" sz="1800" dirty="0" smtClean="0">
                <a:latin typeface="+mn-lt"/>
              </a:rPr>
              <a:t>.	48,800</a:t>
            </a:r>
            <a:endParaRPr lang="en-US" sz="1800" dirty="0">
              <a:latin typeface="+mn-lt"/>
            </a:endParaRPr>
          </a:p>
        </p:txBody>
      </p:sp>
    </p:spTree>
    <p:extLst>
      <p:ext uri="{BB962C8B-B14F-4D97-AF65-F5344CB8AC3E}">
        <p14:creationId xmlns:p14="http://schemas.microsoft.com/office/powerpoint/2010/main" val="758257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(2 of 14)</a:t>
            </a:r>
          </a:p>
        </p:txBody>
      </p:sp>
      <p:sp>
        <p:nvSpPr>
          <p:cNvPr id="3" name="Rectangle 2"/>
          <p:cNvSpPr/>
          <p:nvPr/>
        </p:nvSpPr>
        <p:spPr>
          <a:xfrm>
            <a:off x="457200" y="1344168"/>
            <a:ext cx="7631760" cy="3694176"/>
          </a:xfrm>
          <a:prstGeom prst="rect">
            <a:avLst/>
          </a:prstGeom>
        </p:spPr>
        <p:txBody>
          <a:bodyPr wrap="square">
            <a:spAutoFit/>
          </a:bodyPr>
          <a:lstStyle/>
          <a:p>
            <a:pPr>
              <a:spcBef>
                <a:spcPts val="0"/>
              </a:spcBef>
            </a:pPr>
            <a:r>
              <a:rPr lang="en-US" sz="1800" b="1" i="1" dirty="0">
                <a:latin typeface="+mn-lt"/>
              </a:rPr>
              <a:t>                                                                                </a:t>
            </a:r>
            <a:r>
              <a:rPr lang="en-US" sz="1800" b="1" i="1" dirty="0" smtClean="0">
                <a:latin typeface="+mn-lt"/>
              </a:rPr>
              <a:t> Debits        Credits</a:t>
            </a:r>
            <a:endParaRPr lang="en-US" sz="1800" b="1" i="1" dirty="0">
              <a:latin typeface="+mn-lt"/>
            </a:endParaRPr>
          </a:p>
          <a:p>
            <a:pPr>
              <a:tabLst>
                <a:tab pos="5940425" algn="dec"/>
              </a:tabLst>
            </a:pPr>
            <a:r>
              <a:rPr lang="en-US" sz="1800" dirty="0">
                <a:latin typeface="+mj-lt"/>
              </a:rPr>
              <a:t>4. Cash. . . . . . . . . . . . . . . . . . . . . . . . . . . . . </a:t>
            </a:r>
            <a:r>
              <a:rPr lang="en-US" sz="1800" dirty="0" smtClean="0">
                <a:latin typeface="+mj-lt"/>
              </a:rPr>
              <a:t>.	306,000</a:t>
            </a:r>
            <a:endParaRPr lang="en-US" sz="1800" dirty="0">
              <a:latin typeface="+mj-lt"/>
            </a:endParaRPr>
          </a:p>
          <a:p>
            <a:r>
              <a:rPr lang="en-US" sz="1800" dirty="0">
                <a:latin typeface="+mj-lt"/>
              </a:rPr>
              <a:t>        Contributions—Without Donor </a:t>
            </a:r>
          </a:p>
          <a:p>
            <a:pPr>
              <a:tabLst>
                <a:tab pos="7202488" algn="dec"/>
              </a:tabLst>
            </a:pPr>
            <a:r>
              <a:rPr lang="en-US" sz="1800" dirty="0">
                <a:latin typeface="+mj-lt"/>
              </a:rPr>
              <a:t>          Restrictions. . . . . . . . . . . . . . . . . . . . . . </a:t>
            </a:r>
            <a:r>
              <a:rPr lang="en-US" sz="1800" dirty="0" smtClean="0">
                <a:latin typeface="+mj-lt"/>
              </a:rPr>
              <a:t>.	297,900</a:t>
            </a:r>
            <a:endParaRPr lang="en-US" sz="1800" dirty="0">
              <a:latin typeface="+mj-lt"/>
            </a:endParaRPr>
          </a:p>
          <a:p>
            <a:r>
              <a:rPr lang="en-US" sz="1800" dirty="0">
                <a:latin typeface="+mj-lt"/>
              </a:rPr>
              <a:t>        Investment Income—Without Donor </a:t>
            </a:r>
          </a:p>
          <a:p>
            <a:pPr>
              <a:tabLst>
                <a:tab pos="7202488" algn="dec"/>
              </a:tabLst>
            </a:pPr>
            <a:r>
              <a:rPr lang="en-US" sz="1800" dirty="0">
                <a:latin typeface="+mj-lt"/>
              </a:rPr>
              <a:t>          Restrictions . . . . . . . . . . . . . . . . . . . . . . </a:t>
            </a:r>
            <a:r>
              <a:rPr lang="en-US" sz="1800" dirty="0" smtClean="0">
                <a:latin typeface="+mj-lt"/>
              </a:rPr>
              <a:t>.	8,100</a:t>
            </a:r>
            <a:endParaRPr lang="en-US" sz="1800" dirty="0">
              <a:latin typeface="+mj-lt"/>
            </a:endParaRPr>
          </a:p>
          <a:p>
            <a:endParaRPr lang="en-US" sz="1800" dirty="0">
              <a:latin typeface="+mn-lt"/>
            </a:endParaRPr>
          </a:p>
          <a:p>
            <a:pPr>
              <a:tabLst>
                <a:tab pos="5940425" algn="dec"/>
              </a:tabLst>
            </a:pPr>
            <a:r>
              <a:rPr lang="en-US" sz="1800" dirty="0">
                <a:latin typeface="+mn-lt"/>
              </a:rPr>
              <a:t>5.   Cash. . . . . . . . . . . . . . . . . . . . . . . . . . . . . . </a:t>
            </a:r>
            <a:r>
              <a:rPr lang="en-US" sz="1800" dirty="0" smtClean="0">
                <a:latin typeface="+mn-lt"/>
              </a:rPr>
              <a:t>.	500</a:t>
            </a:r>
            <a:endParaRPr lang="en-US" sz="1800" dirty="0">
              <a:latin typeface="+mn-lt"/>
            </a:endParaRPr>
          </a:p>
          <a:p>
            <a:pPr>
              <a:tabLst>
                <a:tab pos="5940425" algn="dec"/>
              </a:tabLst>
            </a:pPr>
            <a:r>
              <a:rPr lang="en-US" sz="1800" dirty="0">
                <a:latin typeface="+mn-lt"/>
              </a:rPr>
              <a:t>      Loss on Disposal of Equipment . . . . . . . . . </a:t>
            </a:r>
            <a:r>
              <a:rPr lang="en-US" sz="1800" dirty="0" smtClean="0">
                <a:latin typeface="+mn-lt"/>
              </a:rPr>
              <a:t>.	1,500</a:t>
            </a:r>
            <a:endParaRPr lang="en-US" sz="1800" dirty="0">
              <a:latin typeface="+mn-lt"/>
            </a:endParaRPr>
          </a:p>
          <a:p>
            <a:pPr>
              <a:tabLst>
                <a:tab pos="5940425" algn="dec"/>
              </a:tabLst>
            </a:pPr>
            <a:r>
              <a:rPr lang="en-US" sz="1800" dirty="0">
                <a:latin typeface="+mn-lt"/>
              </a:rPr>
              <a:t>      Accumulated Depreciation—Equipment . . </a:t>
            </a:r>
            <a:r>
              <a:rPr lang="en-US" sz="1800" dirty="0" smtClean="0">
                <a:latin typeface="+mn-lt"/>
              </a:rPr>
              <a:t>.	26,000</a:t>
            </a:r>
            <a:endParaRPr lang="en-US" sz="1800" dirty="0">
              <a:latin typeface="+mn-lt"/>
            </a:endParaRPr>
          </a:p>
          <a:p>
            <a:pPr>
              <a:tabLst>
                <a:tab pos="7202488" algn="dec"/>
              </a:tabLst>
            </a:pPr>
            <a:r>
              <a:rPr lang="en-US" sz="1800" dirty="0">
                <a:latin typeface="+mn-lt"/>
              </a:rPr>
              <a:t>          Equipment . . . . . . . . . . . . . . . . . . . . . . . </a:t>
            </a:r>
            <a:r>
              <a:rPr lang="en-US" sz="1800" dirty="0" smtClean="0">
                <a:latin typeface="+mn-lt"/>
              </a:rPr>
              <a:t>.	28,000</a:t>
            </a:r>
            <a:endParaRPr lang="en-US" sz="1800" dirty="0">
              <a:latin typeface="+mn-lt"/>
            </a:endParaRPr>
          </a:p>
          <a:p>
            <a:endParaRPr lang="en-US" sz="1800" dirty="0">
              <a:latin typeface="+mn-lt"/>
            </a:endParaRPr>
          </a:p>
        </p:txBody>
      </p:sp>
    </p:spTree>
    <p:extLst>
      <p:ext uri="{BB962C8B-B14F-4D97-AF65-F5344CB8AC3E}">
        <p14:creationId xmlns:p14="http://schemas.microsoft.com/office/powerpoint/2010/main" val="210833397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br>
              <a:rPr lang="en-US" sz="3200" b="1" dirty="0"/>
            </a:br>
            <a:r>
              <a:rPr lang="en-US" sz="2400" b="1" dirty="0"/>
              <a:t>(3 of 14)</a:t>
            </a:r>
          </a:p>
        </p:txBody>
      </p:sp>
      <p:sp>
        <p:nvSpPr>
          <p:cNvPr id="3" name="Rectangle 2"/>
          <p:cNvSpPr/>
          <p:nvPr/>
        </p:nvSpPr>
        <p:spPr>
          <a:xfrm>
            <a:off x="457200" y="1344168"/>
            <a:ext cx="7623236" cy="2696123"/>
          </a:xfrm>
          <a:prstGeom prst="rect">
            <a:avLst/>
          </a:prstGeom>
        </p:spPr>
        <p:txBody>
          <a:bodyPr wrap="square">
            <a:spAutoFit/>
          </a:bodyPr>
          <a:lstStyle/>
          <a:p>
            <a:r>
              <a:rPr lang="en-US" sz="1800" b="1" i="1" dirty="0">
                <a:latin typeface="+mn-lt"/>
              </a:rPr>
              <a:t>                                                                               </a:t>
            </a:r>
            <a:r>
              <a:rPr lang="en-US" sz="1800" b="1" i="1" dirty="0" smtClean="0">
                <a:latin typeface="+mn-lt"/>
              </a:rPr>
              <a:t>  </a:t>
            </a:r>
            <a:r>
              <a:rPr lang="en-US" sz="1800" b="1" i="1" dirty="0">
                <a:latin typeface="+mn-lt"/>
              </a:rPr>
              <a:t>Debits      </a:t>
            </a:r>
            <a:r>
              <a:rPr lang="en-US" sz="1800" b="1" i="1" dirty="0" smtClean="0">
                <a:latin typeface="+mn-lt"/>
              </a:rPr>
              <a:t>  Credits</a:t>
            </a:r>
            <a:endParaRPr lang="en-US" sz="1800" b="1" i="1" dirty="0">
              <a:latin typeface="+mn-lt"/>
            </a:endParaRPr>
          </a:p>
          <a:p>
            <a:pPr>
              <a:tabLst>
                <a:tab pos="5940425" algn="dec"/>
              </a:tabLst>
            </a:pPr>
            <a:r>
              <a:rPr lang="en-US" sz="1800" dirty="0">
                <a:latin typeface="+mn-lt"/>
              </a:rPr>
              <a:t>6a. Equipment . . . . . . . . . . . . . . . . . . . . . . . . . </a:t>
            </a:r>
            <a:r>
              <a:rPr lang="en-US" sz="1800" dirty="0" smtClean="0">
                <a:latin typeface="+mn-lt"/>
              </a:rPr>
              <a:t>.	400,000</a:t>
            </a:r>
            <a:endParaRPr lang="en-US" sz="1800" dirty="0">
              <a:latin typeface="+mn-lt"/>
            </a:endParaRPr>
          </a:p>
          <a:p>
            <a:pPr>
              <a:tabLst>
                <a:tab pos="7202488" algn="dec"/>
              </a:tabLst>
            </a:pPr>
            <a:r>
              <a:rPr lang="en-US" sz="1800" dirty="0">
                <a:latin typeface="+mn-lt"/>
              </a:rPr>
              <a:t>          Cash . . . . . . . . . . . . . . . . . . . . . . . . . . . </a:t>
            </a:r>
            <a:r>
              <a:rPr lang="en-US" sz="1800" dirty="0" smtClean="0">
                <a:latin typeface="+mn-lt"/>
              </a:rPr>
              <a:t>.	400,000</a:t>
            </a:r>
            <a:endParaRPr lang="en-US" sz="1800" dirty="0">
              <a:latin typeface="+mn-lt"/>
            </a:endParaRPr>
          </a:p>
          <a:p>
            <a:endParaRPr lang="en-US" sz="1800" dirty="0">
              <a:latin typeface="+mn-lt"/>
            </a:endParaRPr>
          </a:p>
          <a:p>
            <a:r>
              <a:rPr lang="en-US" sz="1800" dirty="0">
                <a:latin typeface="+mn-lt"/>
              </a:rPr>
              <a:t>6b. Net Assets Released from Restrictions—</a:t>
            </a:r>
          </a:p>
          <a:p>
            <a:pPr>
              <a:tabLst>
                <a:tab pos="5940425" algn="dec"/>
              </a:tabLst>
            </a:pPr>
            <a:r>
              <a:rPr lang="en-US" sz="1800" dirty="0">
                <a:latin typeface="+mn-lt"/>
              </a:rPr>
              <a:t>        With Donor Restrictions—</a:t>
            </a:r>
            <a:r>
              <a:rPr lang="en-US" sz="1800" dirty="0" smtClean="0">
                <a:latin typeface="+mn-lt"/>
              </a:rPr>
              <a:t>Plant.. </a:t>
            </a:r>
            <a:r>
              <a:rPr lang="en-US" sz="1800" dirty="0">
                <a:latin typeface="+mn-lt"/>
              </a:rPr>
              <a:t>. . . . . . </a:t>
            </a:r>
            <a:r>
              <a:rPr lang="en-US" sz="1800" dirty="0" smtClean="0">
                <a:latin typeface="+mn-lt"/>
              </a:rPr>
              <a:t>.	100,000</a:t>
            </a:r>
            <a:endParaRPr lang="en-US" sz="1800" dirty="0">
              <a:latin typeface="+mn-lt"/>
            </a:endParaRPr>
          </a:p>
          <a:p>
            <a:r>
              <a:rPr lang="en-US" sz="1800" dirty="0">
                <a:latin typeface="+mn-lt"/>
              </a:rPr>
              <a:t>          Net Assets Released from Restrictions—</a:t>
            </a:r>
          </a:p>
          <a:p>
            <a:pPr>
              <a:tabLst>
                <a:tab pos="7202488" algn="dec"/>
              </a:tabLst>
            </a:pPr>
            <a:r>
              <a:rPr lang="en-US" sz="1800" dirty="0">
                <a:latin typeface="+mn-lt"/>
              </a:rPr>
              <a:t>            Without Donor Restrictions  . . . . . . . . . </a:t>
            </a:r>
            <a:r>
              <a:rPr lang="en-US" sz="1800" dirty="0" smtClean="0">
                <a:latin typeface="+mn-lt"/>
              </a:rPr>
              <a:t>.	100,000</a:t>
            </a:r>
            <a:endParaRPr lang="en-US" sz="1800" b="1" i="1" dirty="0">
              <a:latin typeface="+mn-lt"/>
            </a:endParaRPr>
          </a:p>
        </p:txBody>
      </p:sp>
    </p:spTree>
    <p:extLst>
      <p:ext uri="{BB962C8B-B14F-4D97-AF65-F5344CB8AC3E}">
        <p14:creationId xmlns:p14="http://schemas.microsoft.com/office/powerpoint/2010/main" val="319746667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0" y="0"/>
            <a:ext cx="82296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4" name="Rectangle 4"/>
          <p:cNvSpPr>
            <a:spLocks noChangeArrowheads="1"/>
          </p:cNvSpPr>
          <p:nvPr/>
        </p:nvSpPr>
        <p:spPr bwMode="auto">
          <a:xfrm>
            <a:off x="1646238" y="0"/>
            <a:ext cx="65833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5" name="Rectangle 5"/>
          <p:cNvSpPr>
            <a:spLocks noChangeArrowheads="1"/>
          </p:cNvSpPr>
          <p:nvPr/>
        </p:nvSpPr>
        <p:spPr bwMode="auto">
          <a:xfrm>
            <a:off x="206375" y="0"/>
            <a:ext cx="79168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6" name="Rectangle 6"/>
          <p:cNvSpPr>
            <a:spLocks noChangeArrowheads="1"/>
          </p:cNvSpPr>
          <p:nvPr/>
        </p:nvSpPr>
        <p:spPr bwMode="auto">
          <a:xfrm>
            <a:off x="288925" y="39688"/>
            <a:ext cx="77501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7" name="Rectangle 7"/>
          <p:cNvSpPr>
            <a:spLocks noChangeArrowheads="1"/>
          </p:cNvSpPr>
          <p:nvPr/>
        </p:nvSpPr>
        <p:spPr bwMode="auto">
          <a:xfrm>
            <a:off x="3729818" y="-520700"/>
            <a:ext cx="80232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2" name="Title 1"/>
          <p:cNvSpPr>
            <a:spLocks noGrp="1"/>
          </p:cNvSpPr>
          <p:nvPr>
            <p:ph type="title"/>
          </p:nvPr>
        </p:nvSpPr>
        <p:spPr/>
        <p:txBody>
          <a:bodyPr/>
          <a:lstStyle/>
          <a:p>
            <a:pPr>
              <a:defRPr/>
            </a:pPr>
            <a:r>
              <a:rPr lang="en-US" altLang="en-US" sz="3200" b="1" dirty="0"/>
              <a:t>Learning Objectives </a:t>
            </a:r>
            <a:br>
              <a:rPr lang="en-US" altLang="en-US" sz="3200" b="1" dirty="0"/>
            </a:br>
            <a:r>
              <a:rPr lang="en-US" altLang="en-US" sz="2400" b="1" dirty="0"/>
              <a:t>(1 of 2</a:t>
            </a:r>
            <a:r>
              <a:rPr lang="en-US" altLang="en-US" sz="2400" b="1" dirty="0" smtClean="0"/>
              <a:t>)</a:t>
            </a:r>
            <a:endParaRPr lang="en-US" sz="2400" dirty="0"/>
          </a:p>
        </p:txBody>
      </p:sp>
      <p:sp>
        <p:nvSpPr>
          <p:cNvPr id="4" name="Content Placeholder 3"/>
          <p:cNvSpPr>
            <a:spLocks noGrp="1"/>
          </p:cNvSpPr>
          <p:nvPr>
            <p:ph idx="1"/>
          </p:nvPr>
        </p:nvSpPr>
        <p:spPr/>
        <p:txBody>
          <a:bodyPr/>
          <a:lstStyle/>
          <a:p>
            <a:pPr marL="911225" indent="-911225">
              <a:buNone/>
            </a:pPr>
            <a:r>
              <a:rPr lang="en-US" sz="2400" dirty="0"/>
              <a:t>16-1	Identify the different organizational forms and </a:t>
            </a:r>
            <a:r>
              <a:rPr lang="en-US" sz="2400" dirty="0" smtClean="0"/>
              <a:t>the </a:t>
            </a:r>
            <a:r>
              <a:rPr lang="en-US" sz="2400" dirty="0"/>
              <a:t>related authoritative accounting literature </a:t>
            </a:r>
            <a:r>
              <a:rPr lang="en-US" sz="2400" dirty="0" smtClean="0"/>
              <a:t>for </a:t>
            </a:r>
            <a:r>
              <a:rPr lang="en-US" sz="2400" dirty="0"/>
              <a:t>health care organizations.</a:t>
            </a:r>
          </a:p>
          <a:p>
            <a:pPr marL="911225" indent="-911225">
              <a:buNone/>
            </a:pPr>
            <a:r>
              <a:rPr lang="en-US" sz="2400" dirty="0"/>
              <a:t>16-2	Explain unique accounting and reporting </a:t>
            </a:r>
            <a:r>
              <a:rPr lang="en-US" sz="2400" dirty="0" smtClean="0"/>
              <a:t>issues </a:t>
            </a:r>
            <a:r>
              <a:rPr lang="en-US" sz="2400" dirty="0"/>
              <a:t>in health care organizations.</a:t>
            </a:r>
          </a:p>
          <a:p>
            <a:pPr marL="911225" indent="-911225">
              <a:buNone/>
            </a:pPr>
            <a:r>
              <a:rPr lang="en-US" sz="2400" dirty="0"/>
              <a:t>16-3	Journalize transactions and prepare the basic </a:t>
            </a:r>
            <a:r>
              <a:rPr lang="en-US" sz="2400" dirty="0" smtClean="0"/>
              <a:t>financial </a:t>
            </a:r>
            <a:r>
              <a:rPr lang="en-US" sz="2400" dirty="0"/>
              <a:t>statements for a not-for-profit health </a:t>
            </a:r>
            <a:r>
              <a:rPr lang="en-US" sz="2400" dirty="0" smtClean="0"/>
              <a:t>care </a:t>
            </a:r>
            <a:r>
              <a:rPr lang="en-US" sz="2400" dirty="0"/>
              <a:t>organization</a:t>
            </a:r>
            <a:r>
              <a:rPr lang="en-US" sz="2400" dirty="0" smtClean="0"/>
              <a:t>.</a:t>
            </a:r>
            <a:endParaRPr lang="en-US" sz="2400" dirty="0"/>
          </a:p>
        </p:txBody>
      </p:sp>
    </p:spTree>
    <p:extLst>
      <p:ext uri="{BB962C8B-B14F-4D97-AF65-F5344CB8AC3E}">
        <p14:creationId xmlns:p14="http://schemas.microsoft.com/office/powerpoint/2010/main" val="17799590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(4 of 14)</a:t>
            </a:r>
          </a:p>
        </p:txBody>
      </p:sp>
      <p:sp>
        <p:nvSpPr>
          <p:cNvPr id="3" name="Rectangle 2"/>
          <p:cNvSpPr/>
          <p:nvPr/>
        </p:nvSpPr>
        <p:spPr>
          <a:xfrm>
            <a:off x="457200" y="1344168"/>
            <a:ext cx="7631760" cy="4358116"/>
          </a:xfrm>
          <a:prstGeom prst="rect">
            <a:avLst/>
          </a:prstGeom>
        </p:spPr>
        <p:txBody>
          <a:bodyPr wrap="square">
            <a:spAutoFit/>
          </a:bodyPr>
          <a:lstStyle/>
          <a:p>
            <a:r>
              <a:rPr lang="en-US" sz="1800" b="1" i="1" dirty="0">
                <a:latin typeface="+mn-lt"/>
              </a:rPr>
              <a:t>                                                                               </a:t>
            </a:r>
            <a:r>
              <a:rPr lang="en-US" sz="1800" b="1" i="1" dirty="0" smtClean="0">
                <a:latin typeface="+mn-lt"/>
              </a:rPr>
              <a:t>  </a:t>
            </a:r>
            <a:r>
              <a:rPr lang="en-US" sz="1800" b="1" i="1" dirty="0">
                <a:latin typeface="+mn-lt"/>
              </a:rPr>
              <a:t>Debits      </a:t>
            </a:r>
            <a:r>
              <a:rPr lang="en-US" sz="1800" b="1" i="1" dirty="0" smtClean="0">
                <a:latin typeface="+mn-lt"/>
              </a:rPr>
              <a:t>  Credits</a:t>
            </a:r>
            <a:endParaRPr lang="en-US" sz="1800" b="1" i="1" dirty="0">
              <a:latin typeface="+mn-lt"/>
            </a:endParaRPr>
          </a:p>
          <a:p>
            <a:pPr>
              <a:tabLst>
                <a:tab pos="5940425" algn="dec"/>
              </a:tabLst>
            </a:pPr>
            <a:r>
              <a:rPr lang="en-US" sz="1800" dirty="0">
                <a:latin typeface="+mn-lt"/>
              </a:rPr>
              <a:t>7. Accrued Expenses Payable . . . . . . . . . . . </a:t>
            </a:r>
            <a:r>
              <a:rPr lang="en-US" sz="1800" dirty="0" smtClean="0">
                <a:latin typeface="+mn-lt"/>
              </a:rPr>
              <a:t>.	16,000</a:t>
            </a:r>
            <a:endParaRPr lang="en-US" sz="1800" dirty="0">
              <a:latin typeface="+mn-lt"/>
            </a:endParaRPr>
          </a:p>
          <a:p>
            <a:pPr>
              <a:tabLst>
                <a:tab pos="5940425" algn="dec"/>
              </a:tabLst>
            </a:pPr>
            <a:r>
              <a:rPr lang="en-US" sz="1800" dirty="0">
                <a:latin typeface="+mn-lt"/>
              </a:rPr>
              <a:t>    Nursing Services Expenses . . . . . . . . . . . </a:t>
            </a:r>
            <a:r>
              <a:rPr lang="en-US" sz="1800" dirty="0" smtClean="0">
                <a:latin typeface="+mn-lt"/>
              </a:rPr>
              <a:t>.	4,026,000</a:t>
            </a:r>
            <a:endParaRPr lang="en-US" sz="1800" dirty="0">
              <a:latin typeface="+mn-lt"/>
            </a:endParaRPr>
          </a:p>
          <a:p>
            <a:pPr>
              <a:tabLst>
                <a:tab pos="5940425" algn="dec"/>
              </a:tabLst>
            </a:pPr>
            <a:r>
              <a:rPr lang="en-US" sz="1800" dirty="0">
                <a:latin typeface="+mn-lt"/>
              </a:rPr>
              <a:t>    Other Professional Services Expenses . . </a:t>
            </a:r>
            <a:r>
              <a:rPr lang="en-US" sz="1800" dirty="0" smtClean="0">
                <a:latin typeface="+mn-lt"/>
              </a:rPr>
              <a:t>.	947,200</a:t>
            </a:r>
            <a:endParaRPr lang="en-US" sz="1800" dirty="0">
              <a:latin typeface="+mn-lt"/>
            </a:endParaRPr>
          </a:p>
          <a:p>
            <a:pPr>
              <a:tabLst>
                <a:tab pos="5940425" algn="dec"/>
              </a:tabLst>
            </a:pPr>
            <a:r>
              <a:rPr lang="en-US" sz="1800" dirty="0">
                <a:latin typeface="+mn-lt"/>
              </a:rPr>
              <a:t>    General Services Expenses . . . . . . . . . . </a:t>
            </a:r>
            <a:r>
              <a:rPr lang="en-US" sz="1800" dirty="0" smtClean="0">
                <a:latin typeface="+mn-lt"/>
              </a:rPr>
              <a:t>.	1,650,000</a:t>
            </a:r>
            <a:endParaRPr lang="en-US" sz="1800" dirty="0">
              <a:latin typeface="+mn-lt"/>
            </a:endParaRPr>
          </a:p>
          <a:p>
            <a:r>
              <a:rPr lang="en-US" sz="1800" dirty="0">
                <a:latin typeface="+mn-lt"/>
              </a:rPr>
              <a:t>    Fiscal and Administrative Services </a:t>
            </a:r>
          </a:p>
          <a:p>
            <a:pPr>
              <a:tabLst>
                <a:tab pos="5940425" algn="dec"/>
              </a:tabLst>
            </a:pPr>
            <a:r>
              <a:rPr lang="en-US" sz="1800" dirty="0">
                <a:latin typeface="+mn-lt"/>
              </a:rPr>
              <a:t>      Expenses . . . . . . . . . . . . . . . . . . . . . . . . </a:t>
            </a:r>
            <a:r>
              <a:rPr lang="en-US" sz="1800" dirty="0" smtClean="0">
                <a:latin typeface="+mn-lt"/>
              </a:rPr>
              <a:t>.	1,124,000</a:t>
            </a:r>
            <a:endParaRPr lang="en-US" sz="1800" dirty="0">
              <a:latin typeface="+mn-lt"/>
            </a:endParaRPr>
          </a:p>
          <a:p>
            <a:pPr>
              <a:tabLst>
                <a:tab pos="5940425" algn="dec"/>
              </a:tabLst>
            </a:pPr>
            <a:r>
              <a:rPr lang="en-US" sz="1800" dirty="0">
                <a:latin typeface="+mn-lt"/>
              </a:rPr>
              <a:t>    Inventory . . . . . . . . . . . . . . . . . . . . . . . . . </a:t>
            </a:r>
            <a:r>
              <a:rPr lang="en-US" sz="1800" dirty="0" smtClean="0">
                <a:latin typeface="+mn-lt"/>
              </a:rPr>
              <a:t>.	400,000</a:t>
            </a:r>
            <a:endParaRPr lang="en-US" sz="1800" dirty="0">
              <a:latin typeface="+mn-lt"/>
            </a:endParaRPr>
          </a:p>
          <a:p>
            <a:pPr>
              <a:tabLst>
                <a:tab pos="7202488" algn="dec"/>
              </a:tabLst>
            </a:pPr>
            <a:r>
              <a:rPr lang="en-US" sz="1800" dirty="0">
                <a:latin typeface="+mn-lt"/>
              </a:rPr>
              <a:t>        Accounts Payable . . . . . . . . . . . . . . . . </a:t>
            </a:r>
            <a:r>
              <a:rPr lang="en-US" sz="1800" dirty="0" smtClean="0">
                <a:latin typeface="+mn-lt"/>
              </a:rPr>
              <a:t>.	8,163,200</a:t>
            </a:r>
            <a:endParaRPr lang="en-US" sz="1800" dirty="0">
              <a:latin typeface="+mn-lt"/>
            </a:endParaRPr>
          </a:p>
          <a:p>
            <a:endParaRPr lang="en-US" sz="1800" dirty="0">
              <a:latin typeface="+mn-lt"/>
            </a:endParaRPr>
          </a:p>
          <a:p>
            <a:pPr>
              <a:tabLst>
                <a:tab pos="5940425" algn="dec"/>
              </a:tabLst>
            </a:pPr>
            <a:r>
              <a:rPr lang="en-US" sz="1800" dirty="0">
                <a:latin typeface="+mn-lt"/>
              </a:rPr>
              <a:t>8. Cash. . . . . . . . . . . . . . . . . . . . . . . . . . . . . </a:t>
            </a:r>
            <a:r>
              <a:rPr lang="en-US" sz="1800" dirty="0" smtClean="0">
                <a:latin typeface="+mn-lt"/>
              </a:rPr>
              <a:t>.	8,842,000</a:t>
            </a:r>
            <a:endParaRPr lang="en-US" sz="1800" dirty="0">
              <a:latin typeface="+mn-lt"/>
            </a:endParaRPr>
          </a:p>
          <a:p>
            <a:pPr>
              <a:tabLst>
                <a:tab pos="5940425" algn="dec"/>
              </a:tabLst>
            </a:pPr>
            <a:r>
              <a:rPr lang="en-US" sz="1800" dirty="0">
                <a:latin typeface="+mn-lt"/>
              </a:rPr>
              <a:t>    Allowance for Uncollectible Receivables . </a:t>
            </a:r>
            <a:r>
              <a:rPr lang="en-US" sz="1800" dirty="0" smtClean="0">
                <a:latin typeface="+mn-lt"/>
              </a:rPr>
              <a:t>.	131,000</a:t>
            </a:r>
            <a:endParaRPr lang="en-US" sz="1800" dirty="0">
              <a:latin typeface="+mn-lt"/>
            </a:endParaRPr>
          </a:p>
          <a:p>
            <a:pPr>
              <a:tabLst>
                <a:tab pos="7202488" algn="dec"/>
              </a:tabLst>
            </a:pPr>
            <a:r>
              <a:rPr lang="en-US" sz="1800" dirty="0">
                <a:latin typeface="+mn-lt"/>
              </a:rPr>
              <a:t>        Accounts and Notes Receivable . . . . . </a:t>
            </a:r>
            <a:r>
              <a:rPr lang="en-US" sz="1800" dirty="0" smtClean="0">
                <a:latin typeface="+mn-lt"/>
              </a:rPr>
              <a:t>.	8,973,000</a:t>
            </a:r>
            <a:endParaRPr lang="en-US" sz="1800" b="1" i="1" dirty="0">
              <a:latin typeface="+mn-lt"/>
            </a:endParaRPr>
          </a:p>
        </p:txBody>
      </p:sp>
    </p:spTree>
    <p:extLst>
      <p:ext uri="{BB962C8B-B14F-4D97-AF65-F5344CB8AC3E}">
        <p14:creationId xmlns:p14="http://schemas.microsoft.com/office/powerpoint/2010/main" val="394147910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r>
              <a:rPr lang="en-US" b="1" dirty="0"/>
              <a:t/>
            </a:r>
            <a:br>
              <a:rPr lang="en-US" b="1" dirty="0"/>
            </a:br>
            <a:r>
              <a:rPr lang="en-US" sz="2400" b="1" dirty="0"/>
              <a:t>(5 of 14)</a:t>
            </a:r>
          </a:p>
        </p:txBody>
      </p:sp>
      <p:sp>
        <p:nvSpPr>
          <p:cNvPr id="3" name="Rectangle 2"/>
          <p:cNvSpPr/>
          <p:nvPr/>
        </p:nvSpPr>
        <p:spPr>
          <a:xfrm>
            <a:off x="457200" y="1344168"/>
            <a:ext cx="7631760" cy="3693319"/>
          </a:xfrm>
          <a:prstGeom prst="rect">
            <a:avLst/>
          </a:prstGeom>
        </p:spPr>
        <p:txBody>
          <a:bodyPr wrap="square">
            <a:spAutoFit/>
          </a:bodyPr>
          <a:lstStyle/>
          <a:p>
            <a:r>
              <a:rPr lang="en-US" sz="1800" b="1" i="1" dirty="0">
                <a:latin typeface="+mn-lt"/>
              </a:rPr>
              <a:t>                                                                               </a:t>
            </a:r>
            <a:r>
              <a:rPr lang="en-US" sz="1800" b="1" i="1" dirty="0" smtClean="0">
                <a:latin typeface="+mn-lt"/>
              </a:rPr>
              <a:t>  Debits        Credits</a:t>
            </a:r>
            <a:endParaRPr lang="en-US" sz="1800" b="1" i="1" dirty="0">
              <a:latin typeface="+mn-lt"/>
            </a:endParaRPr>
          </a:p>
          <a:p>
            <a:pPr>
              <a:tabLst>
                <a:tab pos="5940425" algn="dec"/>
              </a:tabLst>
            </a:pPr>
            <a:r>
              <a:rPr lang="en-US" sz="1800" dirty="0">
                <a:latin typeface="+mn-lt"/>
              </a:rPr>
              <a:t>9.   Accounts Payable . . . . . . . . . . . . . . . . . . </a:t>
            </a:r>
            <a:r>
              <a:rPr lang="en-US" sz="1800" dirty="0" smtClean="0">
                <a:latin typeface="+mn-lt"/>
              </a:rPr>
              <a:t>.	8,014,200</a:t>
            </a:r>
            <a:endParaRPr lang="en-US" sz="1800" dirty="0">
              <a:latin typeface="+mn-lt"/>
            </a:endParaRPr>
          </a:p>
          <a:p>
            <a:pPr>
              <a:tabLst>
                <a:tab pos="5940425" algn="dec"/>
              </a:tabLst>
            </a:pPr>
            <a:r>
              <a:rPr lang="en-US" sz="1800" dirty="0">
                <a:latin typeface="+mn-lt"/>
              </a:rPr>
              <a:t>      Mortgages Payable . . . . . . . . . . . . . . . . . </a:t>
            </a:r>
            <a:r>
              <a:rPr lang="en-US" sz="1800" dirty="0" smtClean="0">
                <a:latin typeface="+mn-lt"/>
              </a:rPr>
              <a:t>.	400,000</a:t>
            </a:r>
            <a:endParaRPr lang="en-US" sz="1800" dirty="0">
              <a:latin typeface="+mn-lt"/>
            </a:endParaRPr>
          </a:p>
          <a:p>
            <a:pPr>
              <a:tabLst>
                <a:tab pos="5940425" algn="dec"/>
              </a:tabLst>
            </a:pPr>
            <a:r>
              <a:rPr lang="en-US" sz="1800" dirty="0">
                <a:latin typeface="+mn-lt"/>
              </a:rPr>
              <a:t>      Interest Expense . . . . . . . . . . . . . . . . . . . </a:t>
            </a:r>
            <a:r>
              <a:rPr lang="en-US" sz="1800" dirty="0" smtClean="0">
                <a:latin typeface="+mn-lt"/>
              </a:rPr>
              <a:t>.	160,000</a:t>
            </a:r>
            <a:endParaRPr lang="en-US" sz="1800" dirty="0">
              <a:latin typeface="+mn-lt"/>
            </a:endParaRPr>
          </a:p>
          <a:p>
            <a:pPr>
              <a:tabLst>
                <a:tab pos="7202488" algn="dec"/>
              </a:tabLst>
            </a:pPr>
            <a:r>
              <a:rPr lang="en-US" sz="1800" dirty="0">
                <a:latin typeface="+mn-lt"/>
              </a:rPr>
              <a:t>          Cash . . . . . . . . . . . . . . . . . . . . . . . . . . </a:t>
            </a:r>
            <a:r>
              <a:rPr lang="en-US" sz="1800" dirty="0" smtClean="0">
                <a:latin typeface="+mn-lt"/>
              </a:rPr>
              <a:t>.	8,574,200</a:t>
            </a:r>
            <a:endParaRPr lang="en-US" sz="1800" dirty="0">
              <a:latin typeface="+mn-lt"/>
            </a:endParaRPr>
          </a:p>
          <a:p>
            <a:endParaRPr lang="en-US" sz="1800" dirty="0">
              <a:latin typeface="+mn-lt"/>
            </a:endParaRPr>
          </a:p>
          <a:p>
            <a:pPr>
              <a:tabLst>
                <a:tab pos="5940425" algn="dec"/>
              </a:tabLst>
            </a:pPr>
            <a:r>
              <a:rPr lang="en-US" sz="1800" dirty="0">
                <a:latin typeface="+mn-lt"/>
              </a:rPr>
              <a:t>10. Other Professional Services Expenses. . </a:t>
            </a:r>
            <a:r>
              <a:rPr lang="en-US" sz="1800" dirty="0" smtClean="0">
                <a:latin typeface="+mn-lt"/>
              </a:rPr>
              <a:t>.	180,000</a:t>
            </a:r>
            <a:endParaRPr lang="en-US" sz="1800" dirty="0">
              <a:latin typeface="+mn-lt"/>
            </a:endParaRPr>
          </a:p>
          <a:p>
            <a:pPr>
              <a:tabLst>
                <a:tab pos="5940425" algn="dec"/>
              </a:tabLst>
            </a:pPr>
            <a:r>
              <a:rPr lang="en-US" sz="1800" dirty="0">
                <a:latin typeface="+mn-lt"/>
              </a:rPr>
              <a:t>      General Services Expenses. . . . . . . . . . </a:t>
            </a:r>
            <a:r>
              <a:rPr lang="en-US" sz="1800" dirty="0" smtClean="0">
                <a:latin typeface="+mn-lt"/>
              </a:rPr>
              <a:t>.	120,000</a:t>
            </a:r>
            <a:endParaRPr lang="en-US" sz="1800" dirty="0">
              <a:latin typeface="+mn-lt"/>
            </a:endParaRPr>
          </a:p>
          <a:p>
            <a:r>
              <a:rPr lang="en-US" sz="1800" dirty="0">
                <a:latin typeface="+mn-lt"/>
              </a:rPr>
              <a:t>      Fiscal and Administrative Services   </a:t>
            </a:r>
          </a:p>
          <a:p>
            <a:pPr>
              <a:tabLst>
                <a:tab pos="5940425" algn="dec"/>
              </a:tabLst>
            </a:pPr>
            <a:r>
              <a:rPr lang="en-US" sz="1800" dirty="0">
                <a:latin typeface="+mn-lt"/>
              </a:rPr>
              <a:t>        Expenses . . . . . . . . . . . . . . . . . . . . . . . </a:t>
            </a:r>
            <a:r>
              <a:rPr lang="en-US" sz="1800" dirty="0" smtClean="0">
                <a:latin typeface="+mn-lt"/>
              </a:rPr>
              <a:t>.	20,000</a:t>
            </a:r>
            <a:endParaRPr lang="en-US" sz="1800" dirty="0">
              <a:latin typeface="+mn-lt"/>
            </a:endParaRPr>
          </a:p>
          <a:p>
            <a:pPr>
              <a:tabLst>
                <a:tab pos="7202488" algn="dec"/>
              </a:tabLst>
            </a:pPr>
            <a:r>
              <a:rPr lang="en-US" sz="1800" dirty="0">
                <a:latin typeface="+mn-lt"/>
              </a:rPr>
              <a:t>           Inventory. . . . . . . . . . . . . . . . . . . . . . . </a:t>
            </a:r>
            <a:r>
              <a:rPr lang="en-US" sz="1800" dirty="0" smtClean="0">
                <a:latin typeface="+mn-lt"/>
              </a:rPr>
              <a:t>.	320,000</a:t>
            </a:r>
            <a:endParaRPr lang="en-US" sz="1800" b="1" i="1" dirty="0">
              <a:latin typeface="+mn-lt"/>
            </a:endParaRPr>
          </a:p>
        </p:txBody>
      </p:sp>
    </p:spTree>
    <p:extLst>
      <p:ext uri="{BB962C8B-B14F-4D97-AF65-F5344CB8AC3E}">
        <p14:creationId xmlns:p14="http://schemas.microsoft.com/office/powerpoint/2010/main" val="108171018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(6 of 14)</a:t>
            </a:r>
          </a:p>
        </p:txBody>
      </p:sp>
      <p:sp>
        <p:nvSpPr>
          <p:cNvPr id="3" name="Rectangle 2"/>
          <p:cNvSpPr/>
          <p:nvPr/>
        </p:nvSpPr>
        <p:spPr>
          <a:xfrm>
            <a:off x="457200" y="1344168"/>
            <a:ext cx="7631760" cy="4025719"/>
          </a:xfrm>
          <a:prstGeom prst="rect">
            <a:avLst/>
          </a:prstGeom>
        </p:spPr>
        <p:txBody>
          <a:bodyPr wrap="square">
            <a:spAutoFit/>
          </a:bodyPr>
          <a:lstStyle/>
          <a:p>
            <a:r>
              <a:rPr lang="en-US" sz="1800" b="1" i="1" dirty="0">
                <a:latin typeface="+mn-lt"/>
              </a:rPr>
              <a:t>                                                                                </a:t>
            </a:r>
            <a:r>
              <a:rPr lang="en-US" sz="1800" b="1" i="1" dirty="0" smtClean="0">
                <a:latin typeface="+mn-lt"/>
              </a:rPr>
              <a:t> Debits        Credits</a:t>
            </a:r>
            <a:endParaRPr lang="en-US" sz="1800" b="1" i="1" dirty="0">
              <a:latin typeface="+mn-lt"/>
            </a:endParaRPr>
          </a:p>
          <a:p>
            <a:pPr>
              <a:tabLst>
                <a:tab pos="5940425" algn="dec"/>
              </a:tabLst>
            </a:pPr>
            <a:r>
              <a:rPr lang="en-US" sz="1800" dirty="0">
                <a:latin typeface="+mn-lt"/>
              </a:rPr>
              <a:t>11. Interest Expense . . . . . . . . . . . . . . . . . . </a:t>
            </a:r>
            <a:r>
              <a:rPr lang="en-US" sz="1800" dirty="0" smtClean="0">
                <a:latin typeface="+mn-lt"/>
              </a:rPr>
              <a:t>.	160,000</a:t>
            </a:r>
            <a:endParaRPr lang="en-US" sz="1800" dirty="0">
              <a:latin typeface="+mn-lt"/>
            </a:endParaRPr>
          </a:p>
          <a:p>
            <a:r>
              <a:rPr lang="en-US" sz="1800" dirty="0">
                <a:latin typeface="+mn-lt"/>
              </a:rPr>
              <a:t>      Fiscal and Administrative Services </a:t>
            </a:r>
          </a:p>
          <a:p>
            <a:pPr>
              <a:tabLst>
                <a:tab pos="5940425" algn="dec"/>
              </a:tabLst>
            </a:pPr>
            <a:r>
              <a:rPr lang="en-US" sz="1800" dirty="0">
                <a:latin typeface="+mn-lt"/>
              </a:rPr>
              <a:t>        Expenses . . . . . . . . . . . . . . . . . . . . . . . </a:t>
            </a:r>
            <a:r>
              <a:rPr lang="en-US" sz="1800" dirty="0" smtClean="0">
                <a:latin typeface="+mn-lt"/>
              </a:rPr>
              <a:t>.	8,700</a:t>
            </a:r>
            <a:endParaRPr lang="en-US" sz="1800" dirty="0">
              <a:latin typeface="+mn-lt"/>
            </a:endParaRPr>
          </a:p>
          <a:p>
            <a:pPr>
              <a:tabLst>
                <a:tab pos="5940425" algn="dec"/>
              </a:tabLst>
            </a:pPr>
            <a:r>
              <a:rPr lang="en-US" sz="1800" dirty="0">
                <a:latin typeface="+mn-lt"/>
              </a:rPr>
              <a:t>      Other Professional Services Expenses. . </a:t>
            </a:r>
            <a:r>
              <a:rPr lang="en-US" sz="1800" dirty="0" smtClean="0">
                <a:latin typeface="+mn-lt"/>
              </a:rPr>
              <a:t>.	4,800</a:t>
            </a:r>
            <a:endParaRPr lang="en-US" sz="1800" dirty="0">
              <a:latin typeface="+mn-lt"/>
            </a:endParaRPr>
          </a:p>
          <a:p>
            <a:pPr>
              <a:tabLst>
                <a:tab pos="5940425" algn="dec"/>
              </a:tabLst>
            </a:pPr>
            <a:r>
              <a:rPr lang="en-US" sz="1800" dirty="0">
                <a:latin typeface="+mn-lt"/>
              </a:rPr>
              <a:t>      General Services Expenses. . . . . . . . . . </a:t>
            </a:r>
            <a:r>
              <a:rPr lang="en-US" sz="1800" dirty="0" smtClean="0">
                <a:latin typeface="+mn-lt"/>
              </a:rPr>
              <a:t>.	4,000</a:t>
            </a:r>
            <a:endParaRPr lang="en-US" sz="1800" dirty="0">
              <a:latin typeface="+mn-lt"/>
            </a:endParaRPr>
          </a:p>
          <a:p>
            <a:pPr>
              <a:tabLst>
                <a:tab pos="7202488" algn="dec"/>
              </a:tabLst>
            </a:pPr>
            <a:r>
              <a:rPr lang="en-US" sz="1800" dirty="0">
                <a:latin typeface="+mn-lt"/>
              </a:rPr>
              <a:t>          Accrued Expenses Payable. . . . . . . . . </a:t>
            </a:r>
            <a:r>
              <a:rPr lang="en-US" sz="1800" dirty="0" smtClean="0">
                <a:latin typeface="+mn-lt"/>
              </a:rPr>
              <a:t>.	173,500</a:t>
            </a:r>
            <a:endParaRPr lang="en-US" sz="1800" dirty="0">
              <a:latin typeface="+mn-lt"/>
            </a:endParaRPr>
          </a:p>
          <a:p>
            <a:pPr>
              <a:tabLst>
                <a:tab pos="7202488" algn="dec"/>
              </a:tabLst>
            </a:pPr>
            <a:r>
              <a:rPr lang="en-US" sz="1800" dirty="0">
                <a:latin typeface="+mn-lt"/>
              </a:rPr>
              <a:t>          Prepaid Expenses. . . . . . . . . . . . . . . . </a:t>
            </a:r>
            <a:r>
              <a:rPr lang="en-US" sz="1800" dirty="0" smtClean="0">
                <a:latin typeface="+mn-lt"/>
              </a:rPr>
              <a:t>.	4,000</a:t>
            </a:r>
            <a:endParaRPr lang="en-US" sz="1800" dirty="0">
              <a:latin typeface="+mn-lt"/>
            </a:endParaRPr>
          </a:p>
          <a:p>
            <a:endParaRPr lang="en-US" sz="1800" dirty="0">
              <a:latin typeface="Frutiger-Light"/>
            </a:endParaRPr>
          </a:p>
          <a:p>
            <a:pPr>
              <a:tabLst>
                <a:tab pos="5940425" algn="dec"/>
              </a:tabLst>
            </a:pPr>
            <a:r>
              <a:rPr lang="en-US" sz="1800" dirty="0">
                <a:latin typeface="+mj-lt"/>
              </a:rPr>
              <a:t>12. Depreciation Expense . . . . . . . . . . . . . . </a:t>
            </a:r>
            <a:r>
              <a:rPr lang="en-US" sz="1800" dirty="0" smtClean="0">
                <a:latin typeface="+mj-lt"/>
              </a:rPr>
              <a:t>. .	783,000</a:t>
            </a:r>
            <a:endParaRPr lang="en-US" sz="1800" dirty="0">
              <a:latin typeface="+mj-lt"/>
            </a:endParaRPr>
          </a:p>
          <a:p>
            <a:pPr>
              <a:tabLst>
                <a:tab pos="7202488" algn="dec"/>
              </a:tabLst>
            </a:pPr>
            <a:r>
              <a:rPr lang="en-US" sz="1800" dirty="0">
                <a:latin typeface="+mj-lt"/>
              </a:rPr>
              <a:t>          Accumulated Depreciation—Buildings . </a:t>
            </a:r>
            <a:r>
              <a:rPr lang="en-US" sz="1800" dirty="0" smtClean="0">
                <a:latin typeface="+mj-lt"/>
              </a:rPr>
              <a:t>.	315,000</a:t>
            </a:r>
            <a:endParaRPr lang="en-US" sz="1800" dirty="0">
              <a:latin typeface="+mj-lt"/>
            </a:endParaRPr>
          </a:p>
          <a:p>
            <a:pPr>
              <a:tabLst>
                <a:tab pos="7202488" algn="dec"/>
              </a:tabLst>
            </a:pPr>
            <a:r>
              <a:rPr lang="en-US" sz="1800" dirty="0">
                <a:latin typeface="+mj-lt"/>
              </a:rPr>
              <a:t>          Accumulated Depreciation—Equipment </a:t>
            </a:r>
            <a:r>
              <a:rPr lang="en-US" sz="1800" dirty="0" smtClean="0">
                <a:latin typeface="+mj-lt"/>
              </a:rPr>
              <a:t>.	468,000</a:t>
            </a:r>
            <a:endParaRPr lang="en-US" sz="1800" dirty="0">
              <a:latin typeface="+mj-lt"/>
            </a:endParaRPr>
          </a:p>
        </p:txBody>
      </p:sp>
    </p:spTree>
    <p:extLst>
      <p:ext uri="{BB962C8B-B14F-4D97-AF65-F5344CB8AC3E}">
        <p14:creationId xmlns:p14="http://schemas.microsoft.com/office/powerpoint/2010/main" val="242775406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br>
              <a:rPr lang="en-US" sz="3200" b="1" dirty="0"/>
            </a:br>
            <a:r>
              <a:rPr lang="en-US" sz="2400" b="1" dirty="0"/>
              <a:t>(7 of 14)</a:t>
            </a:r>
          </a:p>
        </p:txBody>
      </p:sp>
      <p:sp>
        <p:nvSpPr>
          <p:cNvPr id="3" name="Rectangle 2"/>
          <p:cNvSpPr/>
          <p:nvPr/>
        </p:nvSpPr>
        <p:spPr>
          <a:xfrm>
            <a:off x="457200" y="1344168"/>
            <a:ext cx="7635606" cy="4025719"/>
          </a:xfrm>
          <a:prstGeom prst="rect">
            <a:avLst/>
          </a:prstGeom>
        </p:spPr>
        <p:txBody>
          <a:bodyPr wrap="square">
            <a:spAutoFit/>
          </a:bodyPr>
          <a:lstStyle/>
          <a:p>
            <a:r>
              <a:rPr lang="en-US" sz="1800" b="1" i="1" dirty="0">
                <a:latin typeface="+mn-lt"/>
              </a:rPr>
              <a:t>                                                                                </a:t>
            </a:r>
            <a:r>
              <a:rPr lang="en-US" sz="1800" b="1" i="1" dirty="0" smtClean="0">
                <a:latin typeface="+mn-lt"/>
              </a:rPr>
              <a:t> Debits        </a:t>
            </a:r>
            <a:r>
              <a:rPr lang="en-US" sz="1800" b="1" i="1" dirty="0">
                <a:latin typeface="+mn-lt"/>
              </a:rPr>
              <a:t>Credits</a:t>
            </a:r>
          </a:p>
          <a:p>
            <a:pPr>
              <a:tabLst>
                <a:tab pos="5945188" algn="dec"/>
              </a:tabLst>
            </a:pPr>
            <a:r>
              <a:rPr lang="en-US" sz="1800" dirty="0">
                <a:latin typeface="+mn-lt"/>
              </a:rPr>
              <a:t>13.  Cash . . . . . . . . . . . . . . . . . . . . . . . . . . . </a:t>
            </a:r>
            <a:r>
              <a:rPr lang="en-US" sz="1800" dirty="0" smtClean="0">
                <a:latin typeface="+mn-lt"/>
              </a:rPr>
              <a:t>.	28,000</a:t>
            </a:r>
            <a:endParaRPr lang="en-US" sz="1800" dirty="0">
              <a:latin typeface="+mn-lt"/>
            </a:endParaRPr>
          </a:p>
          <a:p>
            <a:r>
              <a:rPr lang="en-US" sz="1800" dirty="0">
                <a:latin typeface="+mn-lt"/>
              </a:rPr>
              <a:t>           Investment Income—Without Donor </a:t>
            </a:r>
          </a:p>
          <a:p>
            <a:pPr>
              <a:tabLst>
                <a:tab pos="7200900" algn="dec"/>
              </a:tabLst>
            </a:pPr>
            <a:r>
              <a:rPr lang="en-US" sz="1800" dirty="0">
                <a:latin typeface="+mn-lt"/>
              </a:rPr>
              <a:t>            Restrictions . . .</a:t>
            </a:r>
            <a:r>
              <a:rPr lang="en-US" sz="1800" dirty="0"/>
              <a:t> . . . . . . . . . . . . . . . . . . </a:t>
            </a:r>
            <a:r>
              <a:rPr lang="en-US" sz="1800" dirty="0" smtClean="0"/>
              <a:t>.	</a:t>
            </a:r>
            <a:r>
              <a:rPr lang="en-US" sz="1800" dirty="0" smtClean="0">
                <a:latin typeface="+mn-lt"/>
              </a:rPr>
              <a:t>28,000</a:t>
            </a:r>
            <a:endParaRPr lang="en-US" sz="1800" dirty="0">
              <a:latin typeface="+mn-lt"/>
            </a:endParaRPr>
          </a:p>
          <a:p>
            <a:endParaRPr lang="en-US" sz="1800" dirty="0">
              <a:latin typeface="+mn-lt"/>
            </a:endParaRPr>
          </a:p>
          <a:p>
            <a:pPr>
              <a:tabLst>
                <a:tab pos="5945188" algn="dec"/>
              </a:tabLst>
            </a:pPr>
            <a:r>
              <a:rPr lang="en-US" sz="1800" dirty="0">
                <a:latin typeface="+mn-lt"/>
              </a:rPr>
              <a:t>14a. Assets Limited as to Use—Investments</a:t>
            </a:r>
            <a:r>
              <a:rPr lang="en-US" sz="1800" dirty="0" smtClean="0">
                <a:latin typeface="+mn-lt"/>
              </a:rPr>
              <a:t>.	378,000</a:t>
            </a:r>
            <a:endParaRPr lang="en-US" sz="1800" dirty="0">
              <a:latin typeface="+mn-lt"/>
            </a:endParaRPr>
          </a:p>
          <a:p>
            <a:pPr>
              <a:tabLst>
                <a:tab pos="7200900" algn="dec"/>
              </a:tabLst>
            </a:pPr>
            <a:r>
              <a:rPr lang="en-US" sz="1800" dirty="0">
                <a:latin typeface="+mn-lt"/>
              </a:rPr>
              <a:t>          Cash . . . . . . . . . . . . . . . . . . . . . . . . . </a:t>
            </a:r>
            <a:r>
              <a:rPr lang="en-US" sz="1800" dirty="0" smtClean="0">
                <a:latin typeface="+mn-lt"/>
              </a:rPr>
              <a:t>.	378,000</a:t>
            </a:r>
            <a:endParaRPr lang="en-US" sz="1800" dirty="0">
              <a:latin typeface="+mn-lt"/>
            </a:endParaRPr>
          </a:p>
          <a:p>
            <a:endParaRPr lang="en-US" sz="1800" dirty="0">
              <a:latin typeface="+mn-lt"/>
            </a:endParaRPr>
          </a:p>
          <a:p>
            <a:r>
              <a:rPr lang="en-US" sz="1800" dirty="0">
                <a:latin typeface="+mn-lt"/>
              </a:rPr>
              <a:t>14b. Net Assets—Without Donor Restrictions,</a:t>
            </a:r>
          </a:p>
          <a:p>
            <a:pPr>
              <a:tabLst>
                <a:tab pos="5945188" algn="dec"/>
              </a:tabLst>
            </a:pPr>
            <a:r>
              <a:rPr lang="en-US" sz="1800" dirty="0">
                <a:latin typeface="+mn-lt"/>
              </a:rPr>
              <a:t>         Undesignated</a:t>
            </a:r>
            <a:r>
              <a:rPr lang="en-US" sz="1800" dirty="0"/>
              <a:t> . . . . . . . . . . . . . . . . . . . . . </a:t>
            </a:r>
            <a:r>
              <a:rPr lang="en-US" sz="1800" dirty="0" smtClean="0"/>
              <a:t>.</a:t>
            </a:r>
            <a:r>
              <a:rPr lang="en-US" sz="1800" dirty="0">
                <a:latin typeface="+mn-lt"/>
              </a:rPr>
              <a:t>	</a:t>
            </a:r>
            <a:r>
              <a:rPr lang="en-US" sz="1800" dirty="0" smtClean="0">
                <a:latin typeface="+mn-lt"/>
              </a:rPr>
              <a:t>378,000</a:t>
            </a:r>
            <a:endParaRPr lang="en-US" sz="1800" dirty="0">
              <a:latin typeface="+mn-lt"/>
            </a:endParaRPr>
          </a:p>
          <a:p>
            <a:r>
              <a:rPr lang="en-US" sz="1800" dirty="0">
                <a:latin typeface="+mn-lt"/>
              </a:rPr>
              <a:t>          Net Assets—Without Donor Restrictions,</a:t>
            </a:r>
          </a:p>
          <a:p>
            <a:pPr>
              <a:tabLst>
                <a:tab pos="7200900" algn="dec"/>
              </a:tabLst>
            </a:pPr>
            <a:r>
              <a:rPr lang="en-US" sz="1800" dirty="0">
                <a:latin typeface="+mn-lt"/>
              </a:rPr>
              <a:t>            Designated .</a:t>
            </a:r>
            <a:r>
              <a:rPr lang="en-US" sz="1800" dirty="0"/>
              <a:t> . . . . . . . . . . . . . . . . . . . . . </a:t>
            </a:r>
            <a:r>
              <a:rPr lang="en-US" sz="1800" dirty="0" smtClean="0"/>
              <a:t>.	</a:t>
            </a:r>
            <a:r>
              <a:rPr lang="en-US" sz="1800" dirty="0" smtClean="0">
                <a:latin typeface="+mn-lt"/>
              </a:rPr>
              <a:t>378,000</a:t>
            </a:r>
            <a:endParaRPr lang="en-US" sz="1800" dirty="0">
              <a:latin typeface="+mn-lt"/>
            </a:endParaRPr>
          </a:p>
        </p:txBody>
      </p:sp>
    </p:spTree>
    <p:extLst>
      <p:ext uri="{BB962C8B-B14F-4D97-AF65-F5344CB8AC3E}">
        <p14:creationId xmlns:p14="http://schemas.microsoft.com/office/powerpoint/2010/main" val="343714349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(8 of 14)</a:t>
            </a:r>
          </a:p>
        </p:txBody>
      </p:sp>
      <p:sp>
        <p:nvSpPr>
          <p:cNvPr id="3" name="Rectangle 2"/>
          <p:cNvSpPr/>
          <p:nvPr/>
        </p:nvSpPr>
        <p:spPr>
          <a:xfrm>
            <a:off x="457200" y="1344168"/>
            <a:ext cx="7635606" cy="4025717"/>
          </a:xfrm>
          <a:prstGeom prst="rect">
            <a:avLst/>
          </a:prstGeom>
        </p:spPr>
        <p:txBody>
          <a:bodyPr wrap="square">
            <a:spAutoFit/>
          </a:bodyPr>
          <a:lstStyle/>
          <a:p>
            <a:r>
              <a:rPr lang="en-US" sz="1800" b="1" i="1" dirty="0">
                <a:latin typeface="+mn-lt"/>
              </a:rPr>
              <a:t>                                                                                </a:t>
            </a:r>
            <a:r>
              <a:rPr lang="en-US" sz="1800" b="1" i="1" dirty="0" smtClean="0">
                <a:latin typeface="+mn-lt"/>
              </a:rPr>
              <a:t> Debits        Credits</a:t>
            </a:r>
            <a:endParaRPr lang="en-US" sz="1800" b="1" i="1" dirty="0">
              <a:latin typeface="+mn-lt"/>
            </a:endParaRPr>
          </a:p>
          <a:p>
            <a:pPr>
              <a:tabLst>
                <a:tab pos="5945188" algn="dec"/>
              </a:tabLst>
            </a:pPr>
            <a:r>
              <a:rPr lang="en-US" sz="1800" dirty="0">
                <a:latin typeface="+mn-lt"/>
              </a:rPr>
              <a:t>15.   Cash . . . . . . . . . . . . . . . . . . . . . . . . . . </a:t>
            </a:r>
            <a:r>
              <a:rPr lang="en-US" sz="1800" dirty="0" smtClean="0">
                <a:latin typeface="+mn-lt"/>
              </a:rPr>
              <a:t>.	361,000</a:t>
            </a:r>
            <a:endParaRPr lang="en-US" sz="1800" dirty="0">
              <a:latin typeface="+mn-lt"/>
            </a:endParaRPr>
          </a:p>
          <a:p>
            <a:pPr>
              <a:tabLst>
                <a:tab pos="7200900" algn="dec"/>
              </a:tabLst>
            </a:pPr>
            <a:r>
              <a:rPr lang="en-US" sz="1800" dirty="0">
                <a:latin typeface="+mn-lt"/>
              </a:rPr>
              <a:t>            Pledges Receivable . . . . . . . . . . . . . </a:t>
            </a:r>
            <a:r>
              <a:rPr lang="en-US" sz="1800" dirty="0" smtClean="0">
                <a:latin typeface="+mn-lt"/>
              </a:rPr>
              <a:t>.	292,000</a:t>
            </a:r>
            <a:endParaRPr lang="en-US" sz="1800" dirty="0">
              <a:latin typeface="+mn-lt"/>
            </a:endParaRPr>
          </a:p>
          <a:p>
            <a:pPr>
              <a:tabLst>
                <a:tab pos="7200900" algn="dec"/>
              </a:tabLst>
            </a:pPr>
            <a:r>
              <a:rPr lang="en-US" sz="1800" dirty="0">
                <a:latin typeface="+mn-lt"/>
              </a:rPr>
              <a:t>            Accrued Interest Receivable . . . . . . . </a:t>
            </a:r>
            <a:r>
              <a:rPr lang="en-US" sz="1800" dirty="0" smtClean="0">
                <a:latin typeface="+mn-lt"/>
              </a:rPr>
              <a:t>.	36,000</a:t>
            </a:r>
            <a:endParaRPr lang="en-US" sz="1800" dirty="0">
              <a:latin typeface="+mn-lt"/>
            </a:endParaRPr>
          </a:p>
          <a:p>
            <a:r>
              <a:rPr lang="en-US" sz="1800" dirty="0">
                <a:latin typeface="+mn-lt"/>
              </a:rPr>
              <a:t>            Investment Income—With Donor </a:t>
            </a:r>
          </a:p>
          <a:p>
            <a:pPr>
              <a:tabLst>
                <a:tab pos="7200900" algn="dec"/>
              </a:tabLst>
            </a:pPr>
            <a:r>
              <a:rPr lang="en-US" sz="1800" dirty="0">
                <a:latin typeface="+mn-lt"/>
              </a:rPr>
              <a:t>              Restrictions—Plant . . . . . . . . . . . . . </a:t>
            </a:r>
            <a:r>
              <a:rPr lang="en-US" sz="1800" dirty="0" smtClean="0">
                <a:latin typeface="+mn-lt"/>
              </a:rPr>
              <a:t>.	33,000</a:t>
            </a:r>
            <a:endParaRPr lang="en-US" sz="1800" dirty="0">
              <a:latin typeface="+mn-lt"/>
            </a:endParaRPr>
          </a:p>
          <a:p>
            <a:endParaRPr lang="en-US" sz="1800" b="1" i="1" dirty="0">
              <a:latin typeface="+mn-lt"/>
            </a:endParaRPr>
          </a:p>
          <a:p>
            <a:pPr>
              <a:tabLst>
                <a:tab pos="5945188" algn="dec"/>
              </a:tabLst>
            </a:pPr>
            <a:r>
              <a:rPr lang="en-US" sz="1800" dirty="0">
                <a:latin typeface="+mj-lt"/>
              </a:rPr>
              <a:t>16a. Cash . . . . . . . . . . . . . . . . . . . . . . . . . . </a:t>
            </a:r>
            <a:r>
              <a:rPr lang="en-US" sz="1800" dirty="0" smtClean="0">
                <a:latin typeface="+mj-lt"/>
              </a:rPr>
              <a:t>.	59,000</a:t>
            </a:r>
            <a:endParaRPr lang="en-US" sz="1800" dirty="0">
              <a:latin typeface="+mj-lt"/>
            </a:endParaRPr>
          </a:p>
          <a:p>
            <a:r>
              <a:rPr lang="en-US" sz="1800" dirty="0">
                <a:latin typeface="+mj-lt"/>
              </a:rPr>
              <a:t>        Loss on Sale of Investments—</a:t>
            </a:r>
          </a:p>
          <a:p>
            <a:pPr>
              <a:tabLst>
                <a:tab pos="5945188" algn="dec"/>
              </a:tabLst>
            </a:pPr>
            <a:r>
              <a:rPr lang="en-US" sz="1800" dirty="0">
                <a:latin typeface="+mj-lt"/>
              </a:rPr>
              <a:t>          With Donor Restrictions—Plant . . . . . </a:t>
            </a:r>
            <a:r>
              <a:rPr lang="en-US" sz="1800" dirty="0" smtClean="0">
                <a:latin typeface="+mj-lt"/>
              </a:rPr>
              <a:t>.	26,000</a:t>
            </a:r>
            <a:endParaRPr lang="en-US" sz="1800" dirty="0">
              <a:latin typeface="+mj-lt"/>
            </a:endParaRPr>
          </a:p>
          <a:p>
            <a:pPr>
              <a:tabLst>
                <a:tab pos="7200900" algn="dec"/>
              </a:tabLst>
            </a:pPr>
            <a:r>
              <a:rPr lang="en-US" sz="1800" dirty="0">
                <a:latin typeface="+mj-lt"/>
              </a:rPr>
              <a:t>            Short-term Investments . . . . . . . . . . </a:t>
            </a:r>
            <a:r>
              <a:rPr lang="en-US" sz="1800" dirty="0" smtClean="0">
                <a:latin typeface="+mj-lt"/>
              </a:rPr>
              <a:t>.	85,000</a:t>
            </a:r>
            <a:endParaRPr lang="en-US" sz="1800" dirty="0">
              <a:latin typeface="+mj-lt"/>
            </a:endParaRPr>
          </a:p>
          <a:p>
            <a:endParaRPr lang="en-US" sz="1800" b="1" i="1" dirty="0">
              <a:latin typeface="+mn-lt"/>
            </a:endParaRPr>
          </a:p>
        </p:txBody>
      </p:sp>
    </p:spTree>
    <p:extLst>
      <p:ext uri="{BB962C8B-B14F-4D97-AF65-F5344CB8AC3E}">
        <p14:creationId xmlns:p14="http://schemas.microsoft.com/office/powerpoint/2010/main" val="401716285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r>
              <a:rPr lang="en-US" b="1" dirty="0"/>
              <a:t/>
            </a:r>
            <a:br>
              <a:rPr lang="en-US" b="1" dirty="0"/>
            </a:br>
            <a:r>
              <a:rPr lang="en-US" sz="2400" b="1" dirty="0"/>
              <a:t>(9 of 14)</a:t>
            </a:r>
          </a:p>
        </p:txBody>
      </p:sp>
      <p:sp>
        <p:nvSpPr>
          <p:cNvPr id="3" name="Rectangle 2"/>
          <p:cNvSpPr/>
          <p:nvPr/>
        </p:nvSpPr>
        <p:spPr>
          <a:xfrm>
            <a:off x="457200" y="1344168"/>
            <a:ext cx="7635606" cy="3028521"/>
          </a:xfrm>
          <a:prstGeom prst="rect">
            <a:avLst/>
          </a:prstGeom>
        </p:spPr>
        <p:txBody>
          <a:bodyPr wrap="square">
            <a:spAutoFit/>
          </a:bodyPr>
          <a:lstStyle/>
          <a:p>
            <a:r>
              <a:rPr lang="en-US" sz="1800" b="1" i="1" dirty="0">
                <a:latin typeface="+mn-lt"/>
              </a:rPr>
              <a:t>                                                                                </a:t>
            </a:r>
            <a:r>
              <a:rPr lang="en-US" sz="1800" b="1" i="1" dirty="0" smtClean="0">
                <a:latin typeface="+mn-lt"/>
              </a:rPr>
              <a:t> Debits        Credits</a:t>
            </a:r>
            <a:endParaRPr lang="en-US" sz="1800" b="1" i="1" dirty="0">
              <a:latin typeface="+mn-lt"/>
            </a:endParaRPr>
          </a:p>
          <a:p>
            <a:pPr>
              <a:tabLst>
                <a:tab pos="5945188" algn="dec"/>
              </a:tabLst>
            </a:pPr>
            <a:r>
              <a:rPr lang="en-US" sz="1800" dirty="0">
                <a:latin typeface="+mn-lt"/>
              </a:rPr>
              <a:t>16b. Short-term Investments . . . . . . . . . . . . </a:t>
            </a:r>
            <a:r>
              <a:rPr lang="en-US" sz="1800" dirty="0" smtClean="0">
                <a:latin typeface="+mn-lt"/>
              </a:rPr>
              <a:t>.	359,000</a:t>
            </a:r>
            <a:endParaRPr lang="en-US" sz="1800" dirty="0">
              <a:latin typeface="+mn-lt"/>
            </a:endParaRPr>
          </a:p>
          <a:p>
            <a:pPr>
              <a:tabLst>
                <a:tab pos="7200900" algn="dec"/>
              </a:tabLst>
            </a:pPr>
            <a:r>
              <a:rPr lang="en-US" sz="1800" dirty="0">
                <a:latin typeface="+mn-lt"/>
              </a:rPr>
              <a:t>            Cash . . . . . . . . . . . . . . . . . . . . . . . . </a:t>
            </a:r>
            <a:r>
              <a:rPr lang="en-US" sz="1800" dirty="0" smtClean="0">
                <a:latin typeface="+mn-lt"/>
              </a:rPr>
              <a:t>.	359,000</a:t>
            </a:r>
            <a:endParaRPr lang="en-US" sz="1800" dirty="0">
              <a:latin typeface="+mn-lt"/>
            </a:endParaRPr>
          </a:p>
          <a:p>
            <a:endParaRPr lang="en-US" sz="1800" dirty="0">
              <a:latin typeface="+mn-lt"/>
            </a:endParaRPr>
          </a:p>
          <a:p>
            <a:pPr>
              <a:tabLst>
                <a:tab pos="5945188" algn="dec"/>
              </a:tabLst>
            </a:pPr>
            <a:r>
              <a:rPr lang="en-US" sz="1800" dirty="0">
                <a:latin typeface="+mn-lt"/>
              </a:rPr>
              <a:t>17a. Allowance for Uncollectible Pledges . . </a:t>
            </a:r>
            <a:r>
              <a:rPr lang="en-US" sz="1800" dirty="0" smtClean="0">
                <a:latin typeface="+mn-lt"/>
              </a:rPr>
              <a:t>.	25,000</a:t>
            </a:r>
            <a:endParaRPr lang="en-US" sz="1800" dirty="0">
              <a:latin typeface="+mn-lt"/>
            </a:endParaRPr>
          </a:p>
          <a:p>
            <a:pPr>
              <a:tabLst>
                <a:tab pos="7200900" algn="dec"/>
              </a:tabLst>
            </a:pPr>
            <a:r>
              <a:rPr lang="en-US" sz="1800" dirty="0">
                <a:latin typeface="+mn-lt"/>
              </a:rPr>
              <a:t>            Pledges Receivable . . . . . . . . . . . . . </a:t>
            </a:r>
            <a:r>
              <a:rPr lang="en-US" sz="1800" dirty="0" smtClean="0">
                <a:latin typeface="+mn-lt"/>
              </a:rPr>
              <a:t>.	25,000</a:t>
            </a:r>
            <a:endParaRPr lang="en-US" sz="1800" dirty="0">
              <a:latin typeface="+mn-lt"/>
            </a:endParaRPr>
          </a:p>
          <a:p>
            <a:endParaRPr lang="en-US" sz="1800" dirty="0">
              <a:latin typeface="+mn-lt"/>
            </a:endParaRPr>
          </a:p>
          <a:p>
            <a:pPr>
              <a:tabLst>
                <a:tab pos="5945188" algn="dec"/>
              </a:tabLst>
            </a:pPr>
            <a:r>
              <a:rPr lang="en-US" sz="1800" dirty="0">
                <a:latin typeface="+mn-lt"/>
              </a:rPr>
              <a:t>17b. Provision for Uncollectible Pledges . . . </a:t>
            </a:r>
            <a:r>
              <a:rPr lang="en-US" sz="1800" dirty="0" smtClean="0">
                <a:latin typeface="+mn-lt"/>
              </a:rPr>
              <a:t>.	66,300</a:t>
            </a:r>
            <a:endParaRPr lang="en-US" sz="1800" dirty="0">
              <a:latin typeface="+mn-lt"/>
            </a:endParaRPr>
          </a:p>
          <a:p>
            <a:pPr>
              <a:tabLst>
                <a:tab pos="7200900" algn="dec"/>
              </a:tabLst>
            </a:pPr>
            <a:r>
              <a:rPr lang="en-US" sz="1800" dirty="0">
                <a:latin typeface="+mn-lt"/>
              </a:rPr>
              <a:t>           Allowance for Uncollectible Pledges . </a:t>
            </a:r>
            <a:r>
              <a:rPr lang="en-US" sz="1800" dirty="0" smtClean="0">
                <a:latin typeface="+mn-lt"/>
              </a:rPr>
              <a:t>.	66,300</a:t>
            </a:r>
            <a:endParaRPr lang="en-US" sz="1800" b="1" i="1" dirty="0">
              <a:latin typeface="+mn-lt"/>
            </a:endParaRPr>
          </a:p>
        </p:txBody>
      </p:sp>
    </p:spTree>
    <p:extLst>
      <p:ext uri="{BB962C8B-B14F-4D97-AF65-F5344CB8AC3E}">
        <p14:creationId xmlns:p14="http://schemas.microsoft.com/office/powerpoint/2010/main" val="378905040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(10 of 14)</a:t>
            </a:r>
          </a:p>
        </p:txBody>
      </p:sp>
      <p:sp>
        <p:nvSpPr>
          <p:cNvPr id="3" name="Rectangle 2"/>
          <p:cNvSpPr/>
          <p:nvPr/>
        </p:nvSpPr>
        <p:spPr>
          <a:xfrm>
            <a:off x="457200" y="1344168"/>
            <a:ext cx="7635606" cy="4690515"/>
          </a:xfrm>
          <a:prstGeom prst="rect">
            <a:avLst/>
          </a:prstGeom>
        </p:spPr>
        <p:txBody>
          <a:bodyPr wrap="square">
            <a:spAutoFit/>
          </a:bodyPr>
          <a:lstStyle/>
          <a:p>
            <a:r>
              <a:rPr lang="en-US" sz="1800" b="1" i="1" dirty="0">
                <a:latin typeface="+mn-lt"/>
              </a:rPr>
              <a:t>                                                                               </a:t>
            </a:r>
            <a:r>
              <a:rPr lang="en-US" sz="1800" b="1" i="1" dirty="0" smtClean="0">
                <a:latin typeface="+mn-lt"/>
              </a:rPr>
              <a:t>  </a:t>
            </a:r>
            <a:r>
              <a:rPr lang="en-US" sz="1800" b="1" i="1" dirty="0">
                <a:latin typeface="+mn-lt"/>
              </a:rPr>
              <a:t>Debits    </a:t>
            </a:r>
            <a:r>
              <a:rPr lang="en-US" sz="1800" b="1" i="1" dirty="0" smtClean="0">
                <a:latin typeface="+mn-lt"/>
              </a:rPr>
              <a:t>    </a:t>
            </a:r>
            <a:r>
              <a:rPr lang="en-US" sz="1800" b="1" i="1" dirty="0">
                <a:latin typeface="+mn-lt"/>
              </a:rPr>
              <a:t>Credits</a:t>
            </a:r>
          </a:p>
          <a:p>
            <a:pPr>
              <a:tabLst>
                <a:tab pos="5945188" algn="dec"/>
              </a:tabLst>
            </a:pPr>
            <a:r>
              <a:rPr lang="en-US" sz="1800" dirty="0">
                <a:latin typeface="+mn-lt"/>
              </a:rPr>
              <a:t>18. Accrued Interest Receivable . . . . . . . . . </a:t>
            </a:r>
            <a:r>
              <a:rPr lang="en-US" sz="1800" dirty="0" smtClean="0">
                <a:latin typeface="+mn-lt"/>
              </a:rPr>
              <a:t>.	44,000</a:t>
            </a:r>
            <a:endParaRPr lang="en-US" sz="1800" dirty="0">
              <a:latin typeface="+mn-lt"/>
            </a:endParaRPr>
          </a:p>
          <a:p>
            <a:r>
              <a:rPr lang="en-US" sz="1800" dirty="0">
                <a:latin typeface="+mn-lt"/>
              </a:rPr>
              <a:t>          Investment Income—With Donor </a:t>
            </a:r>
          </a:p>
          <a:p>
            <a:pPr>
              <a:tabLst>
                <a:tab pos="7200900" algn="dec"/>
              </a:tabLst>
            </a:pPr>
            <a:r>
              <a:rPr lang="en-US" sz="1800" dirty="0">
                <a:latin typeface="+mn-lt"/>
              </a:rPr>
              <a:t>            Restrictions—Plant . . . . . . . . . . . . . </a:t>
            </a:r>
            <a:r>
              <a:rPr lang="en-US" sz="1800" dirty="0" smtClean="0">
                <a:latin typeface="+mn-lt"/>
              </a:rPr>
              <a:t>.	44,000</a:t>
            </a:r>
            <a:endParaRPr lang="en-US" sz="1800" dirty="0">
              <a:latin typeface="+mn-lt"/>
            </a:endParaRPr>
          </a:p>
          <a:p>
            <a:endParaRPr lang="en-US" sz="1800" dirty="0">
              <a:latin typeface="+mn-lt"/>
            </a:endParaRPr>
          </a:p>
          <a:p>
            <a:pPr>
              <a:tabLst>
                <a:tab pos="5945188" algn="dec"/>
              </a:tabLst>
            </a:pPr>
            <a:r>
              <a:rPr lang="en-US" sz="1800" dirty="0">
                <a:latin typeface="+mn-lt"/>
              </a:rPr>
              <a:t>19. Cash . . . . . . . . . . . . . . . . . . . . . . . . . . . </a:t>
            </a:r>
            <a:r>
              <a:rPr lang="en-US" sz="1800" dirty="0" smtClean="0">
                <a:latin typeface="+mn-lt"/>
              </a:rPr>
              <a:t>.	5,000</a:t>
            </a:r>
            <a:endParaRPr lang="en-US" sz="1800" dirty="0">
              <a:latin typeface="+mn-lt"/>
            </a:endParaRPr>
          </a:p>
          <a:p>
            <a:pPr>
              <a:tabLst>
                <a:tab pos="5945188" algn="dec"/>
              </a:tabLst>
            </a:pPr>
            <a:r>
              <a:rPr lang="en-US" sz="1800" dirty="0">
                <a:latin typeface="+mn-lt"/>
              </a:rPr>
              <a:t>      Pledges Receivable . . . . . . . . . . . . . . . </a:t>
            </a:r>
            <a:r>
              <a:rPr lang="en-US" sz="1800" dirty="0" smtClean="0">
                <a:latin typeface="+mn-lt"/>
              </a:rPr>
              <a:t>.	20,000</a:t>
            </a:r>
            <a:endParaRPr lang="en-US" sz="1800" dirty="0">
              <a:latin typeface="+mn-lt"/>
            </a:endParaRPr>
          </a:p>
          <a:p>
            <a:r>
              <a:rPr lang="en-US" sz="1800" dirty="0">
                <a:latin typeface="+mn-lt"/>
              </a:rPr>
              <a:t>          Contributions—With Donor Restrictions</a:t>
            </a:r>
          </a:p>
          <a:p>
            <a:pPr>
              <a:tabLst>
                <a:tab pos="7200900" algn="dec"/>
              </a:tabLst>
            </a:pPr>
            <a:r>
              <a:rPr lang="en-US" sz="1800" dirty="0">
                <a:latin typeface="+mn-lt"/>
              </a:rPr>
              <a:t>             —Programs . . . . . . . . . . . . . . . . . . . </a:t>
            </a:r>
            <a:r>
              <a:rPr lang="en-US" sz="1800" dirty="0" smtClean="0">
                <a:latin typeface="+mn-lt"/>
              </a:rPr>
              <a:t>.	25,000</a:t>
            </a:r>
            <a:endParaRPr lang="en-US" sz="1800" dirty="0">
              <a:latin typeface="+mn-lt"/>
            </a:endParaRPr>
          </a:p>
          <a:p>
            <a:endParaRPr lang="en-US" sz="1800" dirty="0">
              <a:latin typeface="+mn-lt"/>
            </a:endParaRPr>
          </a:p>
          <a:p>
            <a:pPr>
              <a:tabLst>
                <a:tab pos="5945188" algn="dec"/>
              </a:tabLst>
            </a:pPr>
            <a:r>
              <a:rPr lang="en-US" sz="1800" dirty="0">
                <a:latin typeface="+mn-lt"/>
              </a:rPr>
              <a:t>20. Short-term Investments . . . . . . . . . . . . . </a:t>
            </a:r>
            <a:r>
              <a:rPr lang="en-US" sz="1800" dirty="0" smtClean="0">
                <a:latin typeface="+mn-lt"/>
              </a:rPr>
              <a:t>.	24,000</a:t>
            </a:r>
            <a:endParaRPr lang="en-US" sz="1800" dirty="0">
              <a:latin typeface="+mn-lt"/>
            </a:endParaRPr>
          </a:p>
          <a:p>
            <a:r>
              <a:rPr lang="en-US" sz="1800" dirty="0">
                <a:latin typeface="+mn-lt"/>
              </a:rPr>
              <a:t>         Contributions—With Donor </a:t>
            </a:r>
          </a:p>
          <a:p>
            <a:pPr>
              <a:tabLst>
                <a:tab pos="7200900" algn="dec"/>
              </a:tabLst>
            </a:pPr>
            <a:r>
              <a:rPr lang="en-US" sz="1800" dirty="0">
                <a:latin typeface="+mn-lt"/>
              </a:rPr>
              <a:t>           </a:t>
            </a:r>
            <a:r>
              <a:rPr lang="en-US" sz="1800" dirty="0">
                <a:latin typeface="+mj-lt"/>
              </a:rPr>
              <a:t>Restrictions—Permanent Endowment</a:t>
            </a:r>
            <a:r>
              <a:rPr lang="en-US" sz="1800" dirty="0"/>
              <a:t> </a:t>
            </a:r>
            <a:r>
              <a:rPr lang="en-US" sz="1800" dirty="0" smtClean="0"/>
              <a:t>.	</a:t>
            </a:r>
            <a:r>
              <a:rPr lang="en-US" sz="1800" dirty="0" smtClean="0">
                <a:latin typeface="+mn-lt"/>
              </a:rPr>
              <a:t>24,000</a:t>
            </a:r>
            <a:endParaRPr lang="en-US" sz="1800" dirty="0">
              <a:latin typeface="+mn-lt"/>
            </a:endParaRPr>
          </a:p>
          <a:p>
            <a:endParaRPr lang="en-US" sz="1800" b="1" i="1" dirty="0">
              <a:latin typeface="+mn-lt"/>
            </a:endParaRPr>
          </a:p>
        </p:txBody>
      </p:sp>
    </p:spTree>
    <p:extLst>
      <p:ext uri="{BB962C8B-B14F-4D97-AF65-F5344CB8AC3E}">
        <p14:creationId xmlns:p14="http://schemas.microsoft.com/office/powerpoint/2010/main" val="25353785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br>
              <a:rPr lang="en-US" sz="3200" b="1" dirty="0"/>
            </a:br>
            <a:r>
              <a:rPr lang="en-US" sz="2400" b="1" dirty="0"/>
              <a:t>(11 of 14)</a:t>
            </a:r>
          </a:p>
        </p:txBody>
      </p:sp>
      <p:sp>
        <p:nvSpPr>
          <p:cNvPr id="3" name="Rectangle 2"/>
          <p:cNvSpPr/>
          <p:nvPr/>
        </p:nvSpPr>
        <p:spPr>
          <a:xfrm>
            <a:off x="457200" y="1344168"/>
            <a:ext cx="7635606" cy="2696123"/>
          </a:xfrm>
          <a:prstGeom prst="rect">
            <a:avLst/>
          </a:prstGeom>
        </p:spPr>
        <p:txBody>
          <a:bodyPr wrap="square">
            <a:spAutoFit/>
          </a:bodyPr>
          <a:lstStyle/>
          <a:p>
            <a:r>
              <a:rPr lang="en-US" sz="1800" b="1" i="1" dirty="0">
                <a:latin typeface="+mn-lt"/>
              </a:rPr>
              <a:t>                                                                               </a:t>
            </a:r>
            <a:r>
              <a:rPr lang="en-US" sz="1800" b="1" i="1" dirty="0" smtClean="0">
                <a:latin typeface="+mn-lt"/>
              </a:rPr>
              <a:t>  </a:t>
            </a:r>
            <a:r>
              <a:rPr lang="en-US" sz="1800" b="1" i="1" dirty="0">
                <a:latin typeface="+mn-lt"/>
              </a:rPr>
              <a:t>Debits      </a:t>
            </a:r>
            <a:r>
              <a:rPr lang="en-US" sz="1800" b="1" i="1" dirty="0" smtClean="0">
                <a:latin typeface="+mn-lt"/>
              </a:rPr>
              <a:t>  Credits</a:t>
            </a:r>
            <a:endParaRPr lang="en-US" sz="1800" b="1" i="1" dirty="0">
              <a:latin typeface="+mn-lt"/>
            </a:endParaRPr>
          </a:p>
          <a:p>
            <a:pPr>
              <a:tabLst>
                <a:tab pos="5945188" algn="dec"/>
              </a:tabLst>
            </a:pPr>
            <a:r>
              <a:rPr lang="en-US" sz="1800" dirty="0">
                <a:latin typeface="+mn-lt"/>
              </a:rPr>
              <a:t>21. Nursing Services Expenses . . . . . . . . . </a:t>
            </a:r>
            <a:r>
              <a:rPr lang="en-US" sz="1800" dirty="0" smtClean="0">
                <a:latin typeface="+mn-lt"/>
              </a:rPr>
              <a:t>.	551,500</a:t>
            </a:r>
            <a:endParaRPr lang="en-US" sz="1800" dirty="0">
              <a:latin typeface="+mn-lt"/>
            </a:endParaRPr>
          </a:p>
          <a:p>
            <a:pPr>
              <a:tabLst>
                <a:tab pos="5945188" algn="dec"/>
              </a:tabLst>
            </a:pPr>
            <a:r>
              <a:rPr lang="en-US" sz="1800" dirty="0">
                <a:latin typeface="+mn-lt"/>
              </a:rPr>
              <a:t>     Other Professional Services Expenses . </a:t>
            </a:r>
            <a:r>
              <a:rPr lang="en-US" sz="1800" dirty="0" smtClean="0">
                <a:latin typeface="+mn-lt"/>
              </a:rPr>
              <a:t>.	154,420</a:t>
            </a:r>
            <a:endParaRPr lang="en-US" sz="1800" dirty="0">
              <a:latin typeface="+mn-lt"/>
            </a:endParaRPr>
          </a:p>
          <a:p>
            <a:pPr>
              <a:tabLst>
                <a:tab pos="5945188" algn="dec"/>
              </a:tabLst>
            </a:pPr>
            <a:r>
              <a:rPr lang="en-US" sz="1800" dirty="0">
                <a:latin typeface="+mn-lt"/>
              </a:rPr>
              <a:t>     General Services Expenses . . . . . . . . . . </a:t>
            </a:r>
            <a:r>
              <a:rPr lang="en-US" sz="1800" dirty="0" smtClean="0">
                <a:latin typeface="+mn-lt"/>
              </a:rPr>
              <a:t>.	242,660</a:t>
            </a:r>
            <a:endParaRPr lang="en-US" sz="1800" dirty="0">
              <a:latin typeface="+mn-lt"/>
            </a:endParaRPr>
          </a:p>
          <a:p>
            <a:r>
              <a:rPr lang="en-US" sz="1800" dirty="0">
                <a:latin typeface="+mn-lt"/>
              </a:rPr>
              <a:t>     Fiscal and Administrative Services </a:t>
            </a:r>
          </a:p>
          <a:p>
            <a:pPr>
              <a:tabLst>
                <a:tab pos="5945188" algn="dec"/>
              </a:tabLst>
            </a:pPr>
            <a:r>
              <a:rPr lang="en-US" sz="1800" dirty="0">
                <a:latin typeface="+mn-lt"/>
              </a:rPr>
              <a:t>       Expenses. . . . . . . . . . . . . . . . . . . . . . . . </a:t>
            </a:r>
            <a:r>
              <a:rPr lang="en-US" sz="1800" dirty="0" smtClean="0">
                <a:latin typeface="+mn-lt"/>
              </a:rPr>
              <a:t>.	154,420</a:t>
            </a:r>
            <a:endParaRPr lang="en-US" sz="1800" dirty="0">
              <a:latin typeface="+mn-lt"/>
            </a:endParaRPr>
          </a:p>
          <a:p>
            <a:pPr>
              <a:tabLst>
                <a:tab pos="7200900" algn="dec"/>
              </a:tabLst>
            </a:pPr>
            <a:r>
              <a:rPr lang="en-US" sz="1800" dirty="0">
                <a:latin typeface="+mn-lt"/>
              </a:rPr>
              <a:t>        Depreciation Expense . . . . . . . . . . . . . </a:t>
            </a:r>
            <a:r>
              <a:rPr lang="en-US" sz="1800" dirty="0" smtClean="0">
                <a:latin typeface="+mn-lt"/>
              </a:rPr>
              <a:t>.	783,000</a:t>
            </a:r>
            <a:endParaRPr lang="en-US" sz="1800" dirty="0">
              <a:latin typeface="+mn-lt"/>
            </a:endParaRPr>
          </a:p>
          <a:p>
            <a:pPr>
              <a:tabLst>
                <a:tab pos="7200900" algn="dec"/>
              </a:tabLst>
            </a:pPr>
            <a:r>
              <a:rPr lang="en-US" sz="1800" dirty="0">
                <a:latin typeface="+mn-lt"/>
              </a:rPr>
              <a:t>        Interest Expense . . . . . . . . . . . . . . . . . </a:t>
            </a:r>
            <a:r>
              <a:rPr lang="en-US" sz="1800" dirty="0" smtClean="0">
                <a:latin typeface="+mn-lt"/>
              </a:rPr>
              <a:t>.	320,000</a:t>
            </a:r>
            <a:endParaRPr lang="en-US" sz="1800" b="1" i="1" dirty="0">
              <a:latin typeface="+mn-lt"/>
            </a:endParaRPr>
          </a:p>
        </p:txBody>
      </p:sp>
    </p:spTree>
    <p:extLst>
      <p:ext uri="{BB962C8B-B14F-4D97-AF65-F5344CB8AC3E}">
        <p14:creationId xmlns:p14="http://schemas.microsoft.com/office/powerpoint/2010/main" val="4146520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r>
              <a:rPr lang="en-US" b="1" dirty="0"/>
              <a:t/>
            </a:r>
            <a:br>
              <a:rPr lang="en-US" b="1" dirty="0"/>
            </a:br>
            <a:r>
              <a:rPr lang="en-US" sz="2400" b="1" dirty="0"/>
              <a:t>(12 of 14)</a:t>
            </a:r>
          </a:p>
        </p:txBody>
      </p:sp>
      <p:sp>
        <p:nvSpPr>
          <p:cNvPr id="3" name="Rectangle 2"/>
          <p:cNvSpPr/>
          <p:nvPr/>
        </p:nvSpPr>
        <p:spPr>
          <a:xfrm>
            <a:off x="457200" y="1344168"/>
            <a:ext cx="7635606" cy="4543552"/>
          </a:xfrm>
          <a:prstGeom prst="rect">
            <a:avLst/>
          </a:prstGeom>
        </p:spPr>
        <p:txBody>
          <a:bodyPr wrap="square">
            <a:spAutoFit/>
          </a:bodyPr>
          <a:lstStyle/>
          <a:p>
            <a:pPr>
              <a:spcBef>
                <a:spcPts val="300"/>
              </a:spcBef>
            </a:pPr>
            <a:r>
              <a:rPr lang="en-US" sz="1800" b="1" i="1" dirty="0">
                <a:latin typeface="+mn-lt"/>
              </a:rPr>
              <a:t>                                                                            </a:t>
            </a:r>
            <a:r>
              <a:rPr lang="en-US" sz="1800" b="1" i="1" dirty="0" smtClean="0">
                <a:latin typeface="+mn-lt"/>
              </a:rPr>
              <a:t>     Debits        Credits</a:t>
            </a:r>
            <a:endParaRPr lang="en-US" sz="1800" b="1" i="1" dirty="0">
              <a:latin typeface="+mn-lt"/>
            </a:endParaRPr>
          </a:p>
          <a:p>
            <a:pPr>
              <a:spcBef>
                <a:spcPts val="200"/>
              </a:spcBef>
              <a:tabLst>
                <a:tab pos="5945188" algn="dec"/>
              </a:tabLst>
            </a:pPr>
            <a:r>
              <a:rPr lang="fr-FR" sz="1600" dirty="0">
                <a:latin typeface="+mn-lt"/>
              </a:rPr>
              <a:t>22. Patient Service Revenue . . . . . . . . . . . .       	  9,261,000</a:t>
            </a:r>
          </a:p>
          <a:p>
            <a:pPr>
              <a:spcBef>
                <a:spcPts val="200"/>
              </a:spcBef>
              <a:tabLst>
                <a:tab pos="5945188" algn="dec"/>
              </a:tabLst>
            </a:pPr>
            <a:r>
              <a:rPr lang="en-US" sz="1600" dirty="0">
                <a:latin typeface="+mn-lt"/>
              </a:rPr>
              <a:t>      Other Revenue . . . . . . . . . . . . . . . . . . . </a:t>
            </a:r>
            <a:r>
              <a:rPr lang="en-US" sz="1600" dirty="0" smtClean="0">
                <a:latin typeface="+mn-lt"/>
              </a:rPr>
              <a:t>.	48,800</a:t>
            </a:r>
            <a:endParaRPr lang="en-US" sz="1600" dirty="0">
              <a:latin typeface="+mn-lt"/>
            </a:endParaRPr>
          </a:p>
          <a:p>
            <a:pPr>
              <a:spcBef>
                <a:spcPts val="200"/>
              </a:spcBef>
              <a:tabLst>
                <a:tab pos="5945188" algn="dec"/>
              </a:tabLst>
            </a:pPr>
            <a:r>
              <a:rPr lang="en-US" sz="1600" dirty="0">
                <a:latin typeface="+mn-lt"/>
              </a:rPr>
              <a:t>      Contributions—Without Donor </a:t>
            </a:r>
            <a:r>
              <a:rPr lang="en-US" sz="1600" dirty="0" smtClean="0">
                <a:latin typeface="+mn-lt"/>
              </a:rPr>
              <a:t>Restrictions	297,900</a:t>
            </a:r>
            <a:endParaRPr lang="en-US" sz="1600" dirty="0">
              <a:latin typeface="+mn-lt"/>
            </a:endParaRPr>
          </a:p>
          <a:p>
            <a:pPr>
              <a:spcBef>
                <a:spcPts val="200"/>
              </a:spcBef>
            </a:pPr>
            <a:r>
              <a:rPr lang="en-US" sz="1600" dirty="0">
                <a:latin typeface="+mn-lt"/>
              </a:rPr>
              <a:t>      Investment Income—Without Donor </a:t>
            </a:r>
          </a:p>
          <a:p>
            <a:pPr>
              <a:spcBef>
                <a:spcPts val="200"/>
              </a:spcBef>
              <a:tabLst>
                <a:tab pos="5945188" algn="dec"/>
              </a:tabLst>
            </a:pPr>
            <a:r>
              <a:rPr lang="en-US" sz="1600" dirty="0">
                <a:latin typeface="+mn-lt"/>
              </a:rPr>
              <a:t>        Restrictions . . . .</a:t>
            </a:r>
            <a:r>
              <a:rPr lang="en-US" sz="1600" dirty="0"/>
              <a:t> . . . . . . . . . . . . . . . . . . . </a:t>
            </a:r>
            <a:r>
              <a:rPr lang="en-US" sz="1600" dirty="0" smtClean="0"/>
              <a:t>.</a:t>
            </a:r>
            <a:r>
              <a:rPr lang="en-US" sz="1600" dirty="0">
                <a:latin typeface="+mn-lt"/>
              </a:rPr>
              <a:t>	</a:t>
            </a:r>
            <a:r>
              <a:rPr lang="en-US" sz="1600" dirty="0" smtClean="0">
                <a:latin typeface="+mn-lt"/>
              </a:rPr>
              <a:t>36,100</a:t>
            </a:r>
            <a:endParaRPr lang="en-US" sz="1600" dirty="0">
              <a:latin typeface="+mn-lt"/>
            </a:endParaRPr>
          </a:p>
          <a:p>
            <a:pPr>
              <a:spcBef>
                <a:spcPts val="200"/>
              </a:spcBef>
              <a:tabLst>
                <a:tab pos="7200900" algn="dec"/>
              </a:tabLst>
            </a:pPr>
            <a:r>
              <a:rPr lang="en-US" sz="1600" dirty="0">
                <a:latin typeface="+mn-lt"/>
              </a:rPr>
              <a:t>          Provision for Bad Debts . . . . . . . . . . </a:t>
            </a:r>
            <a:r>
              <a:rPr lang="en-US" sz="1600" dirty="0" smtClean="0">
                <a:latin typeface="+mn-lt"/>
              </a:rPr>
              <a:t>.	180,000</a:t>
            </a:r>
            <a:endParaRPr lang="en-US" sz="1600" dirty="0">
              <a:latin typeface="+mn-lt"/>
            </a:endParaRPr>
          </a:p>
          <a:p>
            <a:pPr>
              <a:spcBef>
                <a:spcPts val="200"/>
              </a:spcBef>
              <a:tabLst>
                <a:tab pos="7200900" algn="dec"/>
              </a:tabLst>
            </a:pPr>
            <a:r>
              <a:rPr lang="en-US" sz="1600" dirty="0">
                <a:latin typeface="+mn-lt"/>
              </a:rPr>
              <a:t>          Contractual Adjustments . . . . . . . . . . </a:t>
            </a:r>
            <a:r>
              <a:rPr lang="en-US" sz="1600" dirty="0" smtClean="0">
                <a:latin typeface="+mn-lt"/>
              </a:rPr>
              <a:t>.	100,000</a:t>
            </a:r>
            <a:endParaRPr lang="en-US" sz="1600" dirty="0">
              <a:latin typeface="+mn-lt"/>
            </a:endParaRPr>
          </a:p>
          <a:p>
            <a:pPr>
              <a:spcBef>
                <a:spcPts val="200"/>
              </a:spcBef>
              <a:tabLst>
                <a:tab pos="7200900" algn="dec"/>
              </a:tabLst>
            </a:pPr>
            <a:r>
              <a:rPr lang="en-US" sz="1600" dirty="0">
                <a:latin typeface="+mn-lt"/>
              </a:rPr>
              <a:t>          Nursing Services Expenses . . . . . . . . </a:t>
            </a:r>
            <a:r>
              <a:rPr lang="en-US" sz="1600" dirty="0" smtClean="0">
                <a:latin typeface="+mn-lt"/>
              </a:rPr>
              <a:t>.	4,577,500</a:t>
            </a:r>
            <a:endParaRPr lang="en-US" sz="1600" dirty="0">
              <a:latin typeface="+mn-lt"/>
            </a:endParaRPr>
          </a:p>
          <a:p>
            <a:pPr>
              <a:spcBef>
                <a:spcPts val="200"/>
              </a:spcBef>
              <a:tabLst>
                <a:tab pos="7200900" algn="dec"/>
              </a:tabLst>
            </a:pPr>
            <a:r>
              <a:rPr lang="en-US" sz="1600" dirty="0">
                <a:latin typeface="+mn-lt"/>
              </a:rPr>
              <a:t>          Other Professional Services </a:t>
            </a:r>
            <a:r>
              <a:rPr lang="en-US" sz="1600" dirty="0" smtClean="0">
                <a:latin typeface="+mn-lt"/>
              </a:rPr>
              <a:t>Expenses	1,286,420</a:t>
            </a:r>
            <a:endParaRPr lang="en-US" sz="1600" dirty="0">
              <a:latin typeface="+mn-lt"/>
            </a:endParaRPr>
          </a:p>
          <a:p>
            <a:pPr>
              <a:spcBef>
                <a:spcPts val="200"/>
              </a:spcBef>
              <a:tabLst>
                <a:tab pos="7200900" algn="dec"/>
              </a:tabLst>
            </a:pPr>
            <a:r>
              <a:rPr lang="en-US" sz="1600" dirty="0">
                <a:latin typeface="+mn-lt"/>
              </a:rPr>
              <a:t>          General Services Expenses . . . . . . . </a:t>
            </a:r>
            <a:r>
              <a:rPr lang="en-US" sz="1600" dirty="0" smtClean="0">
                <a:latin typeface="+mn-lt"/>
              </a:rPr>
              <a:t>.	2,016,660</a:t>
            </a:r>
            <a:endParaRPr lang="en-US" sz="1600" dirty="0">
              <a:latin typeface="+mn-lt"/>
            </a:endParaRPr>
          </a:p>
          <a:p>
            <a:pPr>
              <a:spcBef>
                <a:spcPts val="200"/>
              </a:spcBef>
            </a:pPr>
            <a:r>
              <a:rPr lang="en-US" sz="1600" dirty="0">
                <a:latin typeface="+mn-lt"/>
              </a:rPr>
              <a:t>          Fiscal and Administrative Services </a:t>
            </a:r>
          </a:p>
          <a:p>
            <a:pPr>
              <a:spcBef>
                <a:spcPts val="200"/>
              </a:spcBef>
              <a:tabLst>
                <a:tab pos="7200900" algn="dec"/>
              </a:tabLst>
            </a:pPr>
            <a:r>
              <a:rPr lang="en-US" sz="1600" dirty="0">
                <a:latin typeface="+mn-lt"/>
              </a:rPr>
              <a:t>            Expenses . . . . . . . . . . . . . . . . . . . . . </a:t>
            </a:r>
            <a:r>
              <a:rPr lang="en-US" sz="1600" dirty="0" smtClean="0">
                <a:latin typeface="+mn-lt"/>
              </a:rPr>
              <a:t>.	1,307,120</a:t>
            </a:r>
            <a:endParaRPr lang="en-US" sz="1600" dirty="0">
              <a:latin typeface="+mn-lt"/>
            </a:endParaRPr>
          </a:p>
          <a:p>
            <a:pPr>
              <a:spcBef>
                <a:spcPts val="200"/>
              </a:spcBef>
              <a:tabLst>
                <a:tab pos="7200900" algn="dec"/>
              </a:tabLst>
            </a:pPr>
            <a:r>
              <a:rPr lang="en-US" sz="1600" dirty="0">
                <a:latin typeface="+mn-lt"/>
              </a:rPr>
              <a:t>          Loss on Disposal of Equipment . . . . . </a:t>
            </a:r>
            <a:r>
              <a:rPr lang="en-US" sz="1600" dirty="0" smtClean="0">
                <a:latin typeface="+mn-lt"/>
              </a:rPr>
              <a:t>.	1,500</a:t>
            </a:r>
            <a:endParaRPr lang="en-US" sz="1600" dirty="0">
              <a:latin typeface="+mn-lt"/>
            </a:endParaRPr>
          </a:p>
          <a:p>
            <a:pPr>
              <a:spcBef>
                <a:spcPts val="200"/>
              </a:spcBef>
            </a:pPr>
            <a:r>
              <a:rPr lang="en-US" sz="1600" dirty="0">
                <a:latin typeface="+mn-lt"/>
              </a:rPr>
              <a:t>          Net Assets—Without Donor Restrictions,</a:t>
            </a:r>
          </a:p>
          <a:p>
            <a:pPr>
              <a:spcBef>
                <a:spcPts val="200"/>
              </a:spcBef>
              <a:tabLst>
                <a:tab pos="7200900" algn="dec"/>
              </a:tabLst>
            </a:pPr>
            <a:r>
              <a:rPr lang="en-US" sz="1600" dirty="0">
                <a:latin typeface="+mn-lt"/>
              </a:rPr>
              <a:t>            Undesignated</a:t>
            </a:r>
            <a:r>
              <a:rPr lang="en-US" sz="1600" dirty="0"/>
              <a:t> . . . . . . . . . . . . . . . . . . . . . . </a:t>
            </a:r>
            <a:r>
              <a:rPr lang="en-US" sz="1600" dirty="0" smtClean="0"/>
              <a:t>	</a:t>
            </a:r>
            <a:r>
              <a:rPr lang="en-US" sz="1600" dirty="0" smtClean="0">
                <a:latin typeface="+mn-lt"/>
              </a:rPr>
              <a:t>174,600</a:t>
            </a:r>
            <a:endParaRPr lang="en-US" sz="1600" b="1" i="1" dirty="0">
              <a:latin typeface="+mn-lt"/>
            </a:endParaRPr>
          </a:p>
        </p:txBody>
      </p:sp>
    </p:spTree>
    <p:extLst>
      <p:ext uri="{BB962C8B-B14F-4D97-AF65-F5344CB8AC3E}">
        <p14:creationId xmlns:p14="http://schemas.microsoft.com/office/powerpoint/2010/main" val="88901740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Illustrative Transactions </a:t>
            </a:r>
            <a:r>
              <a:rPr lang="en-US" b="1" dirty="0"/>
              <a:t/>
            </a:r>
            <a:br>
              <a:rPr lang="en-US" b="1" dirty="0"/>
            </a:br>
            <a:r>
              <a:rPr lang="en-US" sz="2400" b="1" dirty="0"/>
              <a:t>(13 of 14)</a:t>
            </a:r>
          </a:p>
        </p:txBody>
      </p:sp>
      <p:sp>
        <p:nvSpPr>
          <p:cNvPr id="3" name="Rectangle 2"/>
          <p:cNvSpPr/>
          <p:nvPr/>
        </p:nvSpPr>
        <p:spPr>
          <a:xfrm>
            <a:off x="457200" y="1344168"/>
            <a:ext cx="7635606" cy="4153701"/>
          </a:xfrm>
          <a:prstGeom prst="rect">
            <a:avLst/>
          </a:prstGeom>
        </p:spPr>
        <p:txBody>
          <a:bodyPr wrap="square">
            <a:spAutoFit/>
          </a:bodyPr>
          <a:lstStyle/>
          <a:p>
            <a:r>
              <a:rPr lang="en-US" sz="1800" b="1" i="1" dirty="0">
                <a:latin typeface="+mn-lt"/>
              </a:rPr>
              <a:t>                                                                                </a:t>
            </a:r>
            <a:r>
              <a:rPr lang="en-US" sz="1800" b="1" i="1" dirty="0" smtClean="0">
                <a:latin typeface="+mn-lt"/>
              </a:rPr>
              <a:t> </a:t>
            </a:r>
            <a:r>
              <a:rPr lang="en-US" sz="1800" b="1" i="1" dirty="0">
                <a:latin typeface="+mn-lt"/>
              </a:rPr>
              <a:t>Debits      </a:t>
            </a:r>
            <a:r>
              <a:rPr lang="en-US" sz="1800" b="1" i="1" dirty="0" smtClean="0">
                <a:latin typeface="+mn-lt"/>
              </a:rPr>
              <a:t>  Credits</a:t>
            </a:r>
            <a:endParaRPr lang="en-US" sz="1800" b="1" i="1" dirty="0">
              <a:latin typeface="+mn-lt"/>
            </a:endParaRPr>
          </a:p>
          <a:p>
            <a:pPr>
              <a:spcBef>
                <a:spcPts val="350"/>
              </a:spcBef>
              <a:tabLst>
                <a:tab pos="5945188" algn="dec"/>
              </a:tabLst>
            </a:pPr>
            <a:r>
              <a:rPr lang="en-US" sz="1600" dirty="0">
                <a:latin typeface="+mn-lt"/>
              </a:rPr>
              <a:t>23. Contributions—With Donor Restrictions—</a:t>
            </a:r>
            <a:r>
              <a:rPr lang="en-US" sz="1600" dirty="0" smtClean="0">
                <a:latin typeface="+mn-lt"/>
              </a:rPr>
              <a:t>Programs	25,000</a:t>
            </a:r>
            <a:endParaRPr lang="en-US" sz="1600" dirty="0">
              <a:latin typeface="+mn-lt"/>
            </a:endParaRPr>
          </a:p>
          <a:p>
            <a:pPr>
              <a:spcBef>
                <a:spcPts val="350"/>
              </a:spcBef>
            </a:pPr>
            <a:r>
              <a:rPr lang="en-US" sz="1600" dirty="0">
                <a:latin typeface="+mj-lt"/>
              </a:rPr>
              <a:t>      Contributions—With Donor Restrictions—</a:t>
            </a:r>
          </a:p>
          <a:p>
            <a:pPr>
              <a:spcBef>
                <a:spcPts val="350"/>
              </a:spcBef>
              <a:tabLst>
                <a:tab pos="5945188" algn="dec"/>
              </a:tabLst>
            </a:pPr>
            <a:r>
              <a:rPr lang="en-US" sz="1600" dirty="0">
                <a:latin typeface="+mj-lt"/>
              </a:rPr>
              <a:t>        Permanent Endowment</a:t>
            </a:r>
            <a:r>
              <a:rPr lang="en-US" sz="1600" dirty="0"/>
              <a:t> . . . . . . . . . . . . . . . . . . . . . . </a:t>
            </a:r>
            <a:r>
              <a:rPr lang="en-US" sz="1600" dirty="0" smtClean="0"/>
              <a:t>.	</a:t>
            </a:r>
            <a:r>
              <a:rPr lang="en-US" sz="1600" dirty="0" smtClean="0">
                <a:latin typeface="+mj-lt"/>
              </a:rPr>
              <a:t>24,000</a:t>
            </a:r>
            <a:endParaRPr lang="en-US" sz="1600" dirty="0">
              <a:latin typeface="+mj-lt"/>
            </a:endParaRPr>
          </a:p>
          <a:p>
            <a:pPr>
              <a:spcBef>
                <a:spcPts val="350"/>
              </a:spcBef>
            </a:pPr>
            <a:r>
              <a:rPr lang="en-US" sz="1600" dirty="0">
                <a:latin typeface="+mj-lt"/>
              </a:rPr>
              <a:t>      Investment Income—With Donor Restrictions—</a:t>
            </a:r>
          </a:p>
          <a:p>
            <a:pPr>
              <a:spcBef>
                <a:spcPts val="350"/>
              </a:spcBef>
              <a:tabLst>
                <a:tab pos="5945188" algn="dec"/>
              </a:tabLst>
            </a:pPr>
            <a:r>
              <a:rPr lang="en-US" sz="1600" dirty="0">
                <a:latin typeface="+mj-lt"/>
              </a:rPr>
              <a:t>       Plant. . . . . . . . . . . . . . . . . . . . . . . . . . . . . . . . . . . </a:t>
            </a:r>
            <a:r>
              <a:rPr lang="en-US" sz="1600" dirty="0" smtClean="0">
                <a:latin typeface="+mj-lt"/>
              </a:rPr>
              <a:t>.	77,000</a:t>
            </a:r>
            <a:endParaRPr lang="en-US" sz="1600" dirty="0">
              <a:latin typeface="+mj-lt"/>
            </a:endParaRPr>
          </a:p>
          <a:p>
            <a:pPr>
              <a:spcBef>
                <a:spcPts val="350"/>
              </a:spcBef>
              <a:tabLst>
                <a:tab pos="5945188" algn="dec"/>
              </a:tabLst>
            </a:pPr>
            <a:r>
              <a:rPr lang="en-US" sz="1600" dirty="0">
                <a:latin typeface="+mj-lt"/>
              </a:rPr>
              <a:t>      Net Assets—With Donor Restrictions—Plant. . . . . </a:t>
            </a:r>
            <a:r>
              <a:rPr lang="en-US" sz="1600" dirty="0" smtClean="0">
                <a:latin typeface="+mj-lt"/>
              </a:rPr>
              <a:t>.	15,300</a:t>
            </a:r>
            <a:endParaRPr lang="en-US" sz="1600" dirty="0">
              <a:latin typeface="+mj-lt"/>
            </a:endParaRPr>
          </a:p>
          <a:p>
            <a:pPr>
              <a:spcBef>
                <a:spcPts val="350"/>
              </a:spcBef>
            </a:pPr>
            <a:r>
              <a:rPr lang="en-US" sz="1600" dirty="0">
                <a:latin typeface="+mn-lt"/>
              </a:rPr>
              <a:t>	Provision for Uncollectible Pledges. . . . . . . . </a:t>
            </a:r>
            <a:r>
              <a:rPr lang="en-US" sz="1600" dirty="0" smtClean="0">
                <a:latin typeface="+mn-lt"/>
              </a:rPr>
              <a:t>.                            66,300</a:t>
            </a:r>
            <a:endParaRPr lang="en-US" sz="1600" dirty="0">
              <a:latin typeface="+mn-lt"/>
            </a:endParaRPr>
          </a:p>
          <a:p>
            <a:pPr>
              <a:spcBef>
                <a:spcPts val="350"/>
              </a:spcBef>
            </a:pPr>
            <a:r>
              <a:rPr lang="en-US" sz="1600" dirty="0">
                <a:latin typeface="+mn-lt"/>
              </a:rPr>
              <a:t>        	Loss on Sale of Investments—With Donor</a:t>
            </a:r>
          </a:p>
          <a:p>
            <a:pPr>
              <a:spcBef>
                <a:spcPts val="350"/>
              </a:spcBef>
            </a:pPr>
            <a:r>
              <a:rPr lang="en-US" sz="1600" dirty="0">
                <a:latin typeface="+mn-lt"/>
              </a:rPr>
              <a:t>	 Restrictions—Plant . . . . . . . . . . . . . . . . . . . . .                  </a:t>
            </a:r>
            <a:r>
              <a:rPr lang="en-US" sz="1600" dirty="0" smtClean="0">
                <a:latin typeface="+mn-lt"/>
              </a:rPr>
              <a:t>         26,000</a:t>
            </a:r>
            <a:endParaRPr lang="en-US" sz="1600" dirty="0">
              <a:latin typeface="+mn-lt"/>
            </a:endParaRPr>
          </a:p>
          <a:p>
            <a:pPr>
              <a:spcBef>
                <a:spcPts val="350"/>
              </a:spcBef>
            </a:pPr>
            <a:r>
              <a:rPr lang="en-US" sz="1600" dirty="0">
                <a:latin typeface="+mn-lt"/>
              </a:rPr>
              <a:t>        	Net Assets—With Donor Restrictions</a:t>
            </a:r>
          </a:p>
          <a:p>
            <a:pPr>
              <a:spcBef>
                <a:spcPts val="350"/>
              </a:spcBef>
            </a:pPr>
            <a:r>
              <a:rPr lang="en-US" sz="1600" dirty="0">
                <a:latin typeface="+mn-lt"/>
              </a:rPr>
              <a:t>	  —Programs</a:t>
            </a:r>
            <a:r>
              <a:rPr lang="en-US" sz="1600" dirty="0"/>
              <a:t> . . . . . . . . . . . . . . . . . . . . . . . . . . . . . .</a:t>
            </a:r>
            <a:r>
              <a:rPr lang="en-US" sz="1600" dirty="0">
                <a:latin typeface="+mn-lt"/>
              </a:rPr>
              <a:t>                 </a:t>
            </a:r>
            <a:r>
              <a:rPr lang="en-US" sz="1600" dirty="0" smtClean="0">
                <a:latin typeface="+mn-lt"/>
              </a:rPr>
              <a:t>        25,000</a:t>
            </a:r>
            <a:endParaRPr lang="en-US" sz="1600" dirty="0">
              <a:latin typeface="+mn-lt"/>
            </a:endParaRPr>
          </a:p>
          <a:p>
            <a:pPr>
              <a:spcBef>
                <a:spcPts val="350"/>
              </a:spcBef>
            </a:pPr>
            <a:r>
              <a:rPr lang="en-US" sz="1600" b="1" i="1" dirty="0">
                <a:latin typeface="+mn-lt"/>
              </a:rPr>
              <a:t>	</a:t>
            </a:r>
            <a:r>
              <a:rPr lang="en-US" sz="1600" dirty="0">
                <a:latin typeface="+mn-lt"/>
              </a:rPr>
              <a:t>Net Assets—With Donor </a:t>
            </a:r>
            <a:r>
              <a:rPr lang="en-US" sz="1600" dirty="0">
                <a:latin typeface="+mj-lt"/>
              </a:rPr>
              <a:t>Restrictions—</a:t>
            </a:r>
          </a:p>
          <a:p>
            <a:pPr>
              <a:spcBef>
                <a:spcPts val="350"/>
              </a:spcBef>
            </a:pPr>
            <a:r>
              <a:rPr lang="en-US" sz="1600" dirty="0">
                <a:latin typeface="+mj-lt"/>
              </a:rPr>
              <a:t>                 Permanent Endowment . . . . . . . . . . . . . . . . . </a:t>
            </a:r>
            <a:r>
              <a:rPr lang="en-US" sz="1600" dirty="0">
                <a:latin typeface="+mn-lt"/>
              </a:rPr>
              <a:t>.		</a:t>
            </a:r>
            <a:r>
              <a:rPr lang="en-US" sz="1600" dirty="0" smtClean="0">
                <a:latin typeface="+mn-lt"/>
              </a:rPr>
              <a:t>   </a:t>
            </a:r>
            <a:r>
              <a:rPr lang="en-US" sz="1600" dirty="0">
                <a:latin typeface="+mn-lt"/>
              </a:rPr>
              <a:t>24,000</a:t>
            </a:r>
            <a:endParaRPr lang="en-US" sz="1600" b="1" i="1" dirty="0">
              <a:latin typeface="+mn-lt"/>
            </a:endParaRPr>
          </a:p>
        </p:txBody>
      </p:sp>
    </p:spTree>
    <p:extLst>
      <p:ext uri="{BB962C8B-B14F-4D97-AF65-F5344CB8AC3E}">
        <p14:creationId xmlns:p14="http://schemas.microsoft.com/office/powerpoint/2010/main" val="2452993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57400" y="0"/>
            <a:ext cx="59658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3" name="Rectangle 3"/>
          <p:cNvSpPr>
            <a:spLocks noChangeArrowheads="1"/>
          </p:cNvSpPr>
          <p:nvPr/>
        </p:nvSpPr>
        <p:spPr bwMode="auto">
          <a:xfrm>
            <a:off x="0" y="0"/>
            <a:ext cx="82296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4" name="Rectangle 4"/>
          <p:cNvSpPr>
            <a:spLocks noChangeArrowheads="1"/>
          </p:cNvSpPr>
          <p:nvPr/>
        </p:nvSpPr>
        <p:spPr bwMode="auto">
          <a:xfrm>
            <a:off x="1646238" y="0"/>
            <a:ext cx="6583362"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5" name="Rectangle 5"/>
          <p:cNvSpPr>
            <a:spLocks noChangeArrowheads="1"/>
          </p:cNvSpPr>
          <p:nvPr/>
        </p:nvSpPr>
        <p:spPr bwMode="auto">
          <a:xfrm>
            <a:off x="206375" y="0"/>
            <a:ext cx="79168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6" name="Rectangle 6"/>
          <p:cNvSpPr>
            <a:spLocks noChangeArrowheads="1"/>
          </p:cNvSpPr>
          <p:nvPr/>
        </p:nvSpPr>
        <p:spPr bwMode="auto">
          <a:xfrm>
            <a:off x="288925" y="39688"/>
            <a:ext cx="77501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5127" name="Rectangle 7"/>
          <p:cNvSpPr>
            <a:spLocks noChangeArrowheads="1"/>
          </p:cNvSpPr>
          <p:nvPr/>
        </p:nvSpPr>
        <p:spPr bwMode="auto">
          <a:xfrm>
            <a:off x="0" y="0"/>
            <a:ext cx="8023225"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6pPr>
            <a:lvl7pPr marL="29718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7pPr>
            <a:lvl8pPr marL="34290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8pPr>
            <a:lvl9pPr marL="3886200" indent="-228600" eaLnBrk="0" fontAlgn="base" hangingPunct="0">
              <a:spcBef>
                <a:spcPct val="20000"/>
              </a:spcBef>
              <a:spcAft>
                <a:spcPct val="0"/>
              </a:spcAft>
              <a:buClr>
                <a:schemeClr val="hlink"/>
              </a:buClr>
              <a:buSzPct val="70000"/>
              <a:buFont typeface="Wingdings" pitchFamily="2" charset="2"/>
              <a:defRPr sz="2400">
                <a:solidFill>
                  <a:schemeClr val="tx1"/>
                </a:solidFill>
                <a:latin typeface="Times New Roman" pitchFamily="18" charset="0"/>
                <a:cs typeface="Arial" pitchFamily="34" charset="0"/>
              </a:defRPr>
            </a:lvl9pPr>
          </a:lstStyle>
          <a:p>
            <a:pPr eaLnBrk="1" hangingPunct="1"/>
            <a:endParaRPr lang="en-US" altLang="en-US" dirty="0"/>
          </a:p>
        </p:txBody>
      </p:sp>
      <p:sp>
        <p:nvSpPr>
          <p:cNvPr id="2" name="Title 1"/>
          <p:cNvSpPr>
            <a:spLocks noGrp="1"/>
          </p:cNvSpPr>
          <p:nvPr>
            <p:ph type="title"/>
          </p:nvPr>
        </p:nvSpPr>
        <p:spPr/>
        <p:txBody>
          <a:bodyPr/>
          <a:lstStyle/>
          <a:p>
            <a:pPr>
              <a:defRPr/>
            </a:pPr>
            <a:r>
              <a:rPr lang="en-US" altLang="en-US" sz="3200" b="1" dirty="0"/>
              <a:t>Learning Objectives </a:t>
            </a:r>
            <a:br>
              <a:rPr lang="en-US" altLang="en-US" sz="3200" b="1" dirty="0"/>
            </a:br>
            <a:r>
              <a:rPr lang="en-US" altLang="en-US" sz="2400" b="1" dirty="0"/>
              <a:t>(2 of 2</a:t>
            </a:r>
            <a:r>
              <a:rPr lang="en-US" altLang="en-US" sz="2400" b="1" dirty="0" smtClean="0"/>
              <a:t>)</a:t>
            </a:r>
            <a:endParaRPr lang="en-US" sz="2400" dirty="0"/>
          </a:p>
        </p:txBody>
      </p:sp>
      <p:sp>
        <p:nvSpPr>
          <p:cNvPr id="4" name="Content Placeholder 3"/>
          <p:cNvSpPr>
            <a:spLocks noGrp="1"/>
          </p:cNvSpPr>
          <p:nvPr>
            <p:ph idx="1"/>
          </p:nvPr>
        </p:nvSpPr>
        <p:spPr/>
        <p:txBody>
          <a:bodyPr/>
          <a:lstStyle/>
          <a:p>
            <a:pPr marL="909638" indent="-909638">
              <a:buNone/>
            </a:pPr>
            <a:r>
              <a:rPr lang="en-US" sz="2400" dirty="0"/>
              <a:t>16-4	Describe other accounting issues in the health </a:t>
            </a:r>
            <a:r>
              <a:rPr lang="en-US" sz="2400" dirty="0" smtClean="0"/>
              <a:t>care </a:t>
            </a:r>
            <a:r>
              <a:rPr lang="en-US" sz="2400" dirty="0"/>
              <a:t>industry, including legislation, auditing, </a:t>
            </a:r>
            <a:r>
              <a:rPr lang="en-US" sz="2400" dirty="0" smtClean="0"/>
              <a:t>taxation </a:t>
            </a:r>
            <a:r>
              <a:rPr lang="en-US" sz="2400" dirty="0"/>
              <a:t>and regulation, prepaid health care </a:t>
            </a:r>
            <a:r>
              <a:rPr lang="en-US" sz="2400" dirty="0" smtClean="0"/>
              <a:t>services</a:t>
            </a:r>
            <a:r>
              <a:rPr lang="en-US" sz="2400" dirty="0"/>
              <a:t>, and continuing care retirement </a:t>
            </a:r>
            <a:r>
              <a:rPr lang="en-US" sz="2400" dirty="0" smtClean="0"/>
              <a:t>communities</a:t>
            </a:r>
            <a:r>
              <a:rPr lang="en-US" sz="2400" dirty="0"/>
              <a:t>.</a:t>
            </a:r>
          </a:p>
          <a:p>
            <a:pPr marL="909638" indent="-909638">
              <a:buNone/>
            </a:pPr>
            <a:r>
              <a:rPr lang="en-US" sz="2400" dirty="0"/>
              <a:t>16-5	Explain financial and operational analysis </a:t>
            </a:r>
            <a:r>
              <a:rPr lang="en-US" sz="2400" dirty="0" smtClean="0"/>
              <a:t>of health </a:t>
            </a:r>
            <a:r>
              <a:rPr lang="en-US" sz="2400" dirty="0"/>
              <a:t>care organizations</a:t>
            </a:r>
            <a:r>
              <a:rPr lang="en-US" sz="2400" dirty="0" smtClean="0"/>
              <a:t>.</a:t>
            </a:r>
            <a:endParaRPr lang="en-US" sz="2400" dirty="0"/>
          </a:p>
        </p:txBody>
      </p:sp>
    </p:spTree>
    <p:extLst>
      <p:ext uri="{BB962C8B-B14F-4D97-AF65-F5344CB8AC3E}">
        <p14:creationId xmlns:p14="http://schemas.microsoft.com/office/powerpoint/2010/main" val="38339263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Illustrative Transactions </a:t>
            </a:r>
            <a:br>
              <a:rPr lang="en-US" sz="3200" b="1" dirty="0"/>
            </a:br>
            <a:r>
              <a:rPr lang="en-US" sz="2400" b="1" dirty="0"/>
              <a:t>(14 of 14)</a:t>
            </a:r>
          </a:p>
        </p:txBody>
      </p:sp>
      <p:sp>
        <p:nvSpPr>
          <p:cNvPr id="3" name="Rectangle 2"/>
          <p:cNvSpPr/>
          <p:nvPr/>
        </p:nvSpPr>
        <p:spPr>
          <a:xfrm>
            <a:off x="457200" y="1344168"/>
            <a:ext cx="7635606" cy="3028522"/>
          </a:xfrm>
          <a:prstGeom prst="rect">
            <a:avLst/>
          </a:prstGeom>
        </p:spPr>
        <p:txBody>
          <a:bodyPr wrap="square">
            <a:spAutoFit/>
          </a:bodyPr>
          <a:lstStyle/>
          <a:p>
            <a:r>
              <a:rPr lang="en-US" sz="1800" b="1" i="1" dirty="0">
                <a:latin typeface="+mn-lt"/>
              </a:rPr>
              <a:t>                                                                              </a:t>
            </a:r>
            <a:r>
              <a:rPr lang="en-US" sz="1800" b="1" i="1" dirty="0" smtClean="0">
                <a:latin typeface="+mn-lt"/>
              </a:rPr>
              <a:t>   Debits        Credits</a:t>
            </a:r>
            <a:endParaRPr lang="en-US" sz="1800" b="1" i="1" dirty="0">
              <a:latin typeface="+mn-lt"/>
            </a:endParaRPr>
          </a:p>
          <a:p>
            <a:r>
              <a:rPr lang="en-US" sz="1800" dirty="0">
                <a:latin typeface="+mn-lt"/>
              </a:rPr>
              <a:t>24. Net Assets Released from Restrictions—</a:t>
            </a:r>
          </a:p>
          <a:p>
            <a:pPr>
              <a:tabLst>
                <a:tab pos="5945188" algn="dec"/>
              </a:tabLst>
            </a:pPr>
            <a:r>
              <a:rPr lang="en-US" sz="1800" dirty="0">
                <a:latin typeface="+mn-lt"/>
              </a:rPr>
              <a:t>        Without Donor Restrictions  . . . . . . . . . </a:t>
            </a:r>
            <a:r>
              <a:rPr lang="en-US" sz="1800" dirty="0" smtClean="0">
                <a:latin typeface="+mn-lt"/>
              </a:rPr>
              <a:t>.	100,000</a:t>
            </a:r>
            <a:endParaRPr lang="en-US" sz="1800" dirty="0">
              <a:latin typeface="+mn-lt"/>
            </a:endParaRPr>
          </a:p>
          <a:p>
            <a:r>
              <a:rPr lang="en-US" sz="1800" dirty="0">
                <a:latin typeface="+mn-lt"/>
              </a:rPr>
              <a:t>      Net Assets—With Donor Restrictions—</a:t>
            </a:r>
          </a:p>
          <a:p>
            <a:pPr>
              <a:tabLst>
                <a:tab pos="5945188" algn="dec"/>
              </a:tabLst>
            </a:pPr>
            <a:r>
              <a:rPr lang="en-US" sz="1800" dirty="0">
                <a:latin typeface="+mn-lt"/>
              </a:rPr>
              <a:t>        Plant . . . . . . . . . . . . . . . . . . . . . . . . . . </a:t>
            </a:r>
            <a:r>
              <a:rPr lang="en-US" sz="1800" dirty="0" smtClean="0">
                <a:latin typeface="+mn-lt"/>
              </a:rPr>
              <a:t>.	100,000</a:t>
            </a:r>
            <a:endParaRPr lang="en-US" sz="1800" dirty="0">
              <a:latin typeface="+mn-lt"/>
            </a:endParaRPr>
          </a:p>
          <a:p>
            <a:r>
              <a:rPr lang="en-US" sz="1800" dirty="0">
                <a:latin typeface="+mn-lt"/>
              </a:rPr>
              <a:t>          Net Assets Released from Restrictions—</a:t>
            </a:r>
          </a:p>
          <a:p>
            <a:pPr>
              <a:tabLst>
                <a:tab pos="7200900" algn="dec"/>
              </a:tabLst>
            </a:pPr>
            <a:r>
              <a:rPr lang="en-US" sz="1800" dirty="0">
                <a:latin typeface="+mn-lt"/>
              </a:rPr>
              <a:t>            With Donor Restrictions—Plant . . . . . </a:t>
            </a:r>
            <a:r>
              <a:rPr lang="en-US" sz="1800" dirty="0" smtClean="0">
                <a:latin typeface="+mn-lt"/>
              </a:rPr>
              <a:t>.	100,000</a:t>
            </a:r>
            <a:endParaRPr lang="en-US" sz="1800" dirty="0">
              <a:latin typeface="+mn-lt"/>
            </a:endParaRPr>
          </a:p>
          <a:p>
            <a:r>
              <a:rPr lang="en-US" sz="1800" dirty="0">
                <a:latin typeface="+mn-lt"/>
              </a:rPr>
              <a:t>          Net Assets—Without Donor Restrictions,</a:t>
            </a:r>
          </a:p>
          <a:p>
            <a:pPr>
              <a:tabLst>
                <a:tab pos="7200900" algn="dec"/>
              </a:tabLst>
            </a:pPr>
            <a:r>
              <a:rPr lang="en-US" sz="1800" dirty="0">
                <a:latin typeface="+mn-lt"/>
              </a:rPr>
              <a:t>            Undesignated</a:t>
            </a:r>
            <a:r>
              <a:rPr lang="en-US" sz="1800" dirty="0"/>
              <a:t> . . . . . . . . . . . . . . . . . . . . . . </a:t>
            </a:r>
            <a:r>
              <a:rPr lang="en-US" sz="1800" dirty="0" smtClean="0"/>
              <a:t>.</a:t>
            </a:r>
            <a:r>
              <a:rPr lang="en-US" sz="1800" dirty="0">
                <a:latin typeface="+mn-lt"/>
              </a:rPr>
              <a:t>	</a:t>
            </a:r>
            <a:r>
              <a:rPr lang="en-US" sz="1800" dirty="0" smtClean="0">
                <a:latin typeface="+mn-lt"/>
              </a:rPr>
              <a:t>100,000</a:t>
            </a:r>
            <a:endParaRPr lang="en-US" sz="1800" b="1" i="1" dirty="0">
              <a:latin typeface="+mn-lt"/>
            </a:endParaRPr>
          </a:p>
        </p:txBody>
      </p:sp>
    </p:spTree>
    <p:extLst>
      <p:ext uri="{BB962C8B-B14F-4D97-AF65-F5344CB8AC3E}">
        <p14:creationId xmlns:p14="http://schemas.microsoft.com/office/powerpoint/2010/main" val="374359269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Related Entities</a:t>
            </a:r>
          </a:p>
        </p:txBody>
      </p:sp>
      <p:sp>
        <p:nvSpPr>
          <p:cNvPr id="3" name="Content Placeholder 2"/>
          <p:cNvSpPr>
            <a:spLocks noGrp="1"/>
          </p:cNvSpPr>
          <p:nvPr>
            <p:ph idx="1"/>
          </p:nvPr>
        </p:nvSpPr>
        <p:spPr/>
        <p:txBody>
          <a:bodyPr/>
          <a:lstStyle/>
          <a:p>
            <a:pPr>
              <a:spcBef>
                <a:spcPts val="1200"/>
              </a:spcBef>
            </a:pPr>
            <a:r>
              <a:rPr lang="en-US" sz="2200" dirty="0"/>
              <a:t>Reaction to the Patient Protection and Affordability Act (also known as the Affordable Care Act) has resulted in increasing numbers of acquisitions, mergers, and consolidations among health care entities.</a:t>
            </a:r>
          </a:p>
          <a:p>
            <a:pPr>
              <a:spcBef>
                <a:spcPts val="1200"/>
              </a:spcBef>
            </a:pPr>
            <a:r>
              <a:rPr lang="en-US" sz="2200" dirty="0"/>
              <a:t>Financial reporting guidance comes from the FASB in existing statements on consolidations and affiliated organizations and from the GASB in statements on the reporting entity and affiliated organizations.</a:t>
            </a:r>
          </a:p>
          <a:p>
            <a:pPr>
              <a:spcBef>
                <a:spcPts val="1200"/>
              </a:spcBef>
            </a:pPr>
            <a:r>
              <a:rPr lang="en-US" sz="2200" dirty="0"/>
              <a:t>If one entity controls another, the financial statements of the two organizations should be consolidated in order to be most useful to the decision maker.</a:t>
            </a:r>
          </a:p>
        </p:txBody>
      </p:sp>
    </p:spTree>
    <p:extLst>
      <p:ext uri="{BB962C8B-B14F-4D97-AF65-F5344CB8AC3E}">
        <p14:creationId xmlns:p14="http://schemas.microsoft.com/office/powerpoint/2010/main" val="185772162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Other Health Care Issues</a:t>
            </a:r>
          </a:p>
        </p:txBody>
      </p:sp>
      <p:graphicFrame>
        <p:nvGraphicFramePr>
          <p:cNvPr id="5" name="Diagram 4"/>
          <p:cNvGraphicFramePr/>
          <p:nvPr>
            <p:extLst>
              <p:ext uri="{D42A27DB-BD31-4B8C-83A1-F6EECF244321}">
                <p14:modId xmlns:p14="http://schemas.microsoft.com/office/powerpoint/2010/main" val="2446648488"/>
              </p:ext>
            </p:extLst>
          </p:nvPr>
        </p:nvGraphicFramePr>
        <p:xfrm>
          <a:off x="457200" y="1657349"/>
          <a:ext cx="7286625" cy="391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424050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Financial and Operational Analysis</a:t>
            </a:r>
          </a:p>
        </p:txBody>
      </p:sp>
      <p:sp>
        <p:nvSpPr>
          <p:cNvPr id="3" name="Content Placeholder 2"/>
          <p:cNvSpPr>
            <a:spLocks noGrp="1"/>
          </p:cNvSpPr>
          <p:nvPr>
            <p:ph idx="1"/>
          </p:nvPr>
        </p:nvSpPr>
        <p:spPr>
          <a:xfrm>
            <a:off x="363662" y="1458727"/>
            <a:ext cx="7407275" cy="3921125"/>
          </a:xfrm>
        </p:spPr>
        <p:txBody>
          <a:bodyPr/>
          <a:lstStyle/>
          <a:p>
            <a:pPr>
              <a:spcBef>
                <a:spcPts val="1200"/>
              </a:spcBef>
            </a:pPr>
            <a:r>
              <a:rPr lang="en-US" sz="2400" dirty="0"/>
              <a:t>Health care entities are evaluated using a variety of ratios and benchmarks, some of which are unique to hospitals and others that are similar to those applied to other business organizations.</a:t>
            </a:r>
          </a:p>
          <a:p>
            <a:pPr>
              <a:spcBef>
                <a:spcPts val="1200"/>
              </a:spcBef>
            </a:pPr>
            <a:r>
              <a:rPr lang="en-US" sz="2400" dirty="0"/>
              <a:t>The Healthcare Financial Management Association (HFMA) reports annual benchmark data compiled from bond-rating agencies and other national organizations for 10 financial indicators that are key measures used to determine the financial health of hospitals.</a:t>
            </a:r>
          </a:p>
        </p:txBody>
      </p:sp>
    </p:spTree>
    <p:extLst>
      <p:ext uri="{BB962C8B-B14F-4D97-AF65-F5344CB8AC3E}">
        <p14:creationId xmlns:p14="http://schemas.microsoft.com/office/powerpoint/2010/main" val="1318876222"/>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Financial Indicators</a:t>
            </a:r>
          </a:p>
        </p:txBody>
      </p:sp>
      <p:graphicFrame>
        <p:nvGraphicFramePr>
          <p:cNvPr id="3" name="Table 2"/>
          <p:cNvGraphicFramePr>
            <a:graphicFrameLocks noGrp="1"/>
          </p:cNvGraphicFramePr>
          <p:nvPr>
            <p:extLst>
              <p:ext uri="{D42A27DB-BD31-4B8C-83A1-F6EECF244321}">
                <p14:modId xmlns:p14="http://schemas.microsoft.com/office/powerpoint/2010/main" val="3140374619"/>
              </p:ext>
            </p:extLst>
          </p:nvPr>
        </p:nvGraphicFramePr>
        <p:xfrm>
          <a:off x="1371600" y="1619247"/>
          <a:ext cx="5486400" cy="3018474"/>
        </p:xfrm>
        <a:graphic>
          <a:graphicData uri="http://schemas.openxmlformats.org/drawingml/2006/table">
            <a:tbl>
              <a:tblPr firstRow="1" bandRow="1">
                <a:tableStyleId>{5DA37D80-6434-44D0-A028-1B22A696006F}</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tblGrid>
              <a:tr h="579438">
                <a:tc>
                  <a:txBody>
                    <a:bodyPr/>
                    <a:lstStyle/>
                    <a:p>
                      <a:r>
                        <a:rPr lang="en-US" sz="1800" b="0" dirty="0"/>
                        <a:t>Operating</a:t>
                      </a:r>
                      <a:r>
                        <a:rPr lang="en-US" sz="1800" b="0" baseline="0" dirty="0"/>
                        <a:t> margin</a:t>
                      </a:r>
                    </a:p>
                  </a:txBody>
                  <a:tcPr/>
                </a:tc>
                <a:tc>
                  <a:txBody>
                    <a:bodyPr/>
                    <a:lstStyle/>
                    <a:p>
                      <a:r>
                        <a:rPr lang="en-US" sz="1800" b="0" dirty="0"/>
                        <a:t>Accounts receivable</a:t>
                      </a:r>
                    </a:p>
                  </a:txBody>
                  <a:tcPr/>
                </a:tc>
                <a:extLst>
                  <a:ext uri="{0D108BD9-81ED-4DB2-BD59-A6C34878D82A}">
                    <a16:rowId xmlns="" xmlns:a16="http://schemas.microsoft.com/office/drawing/2014/main" val="10000"/>
                  </a:ext>
                </a:extLst>
              </a:tr>
              <a:tr h="579438">
                <a:tc>
                  <a:txBody>
                    <a:bodyPr/>
                    <a:lstStyle/>
                    <a:p>
                      <a:r>
                        <a:rPr lang="en-US" sz="1800" b="0" dirty="0"/>
                        <a:t>Excess margin</a:t>
                      </a:r>
                    </a:p>
                  </a:txBody>
                  <a:tcPr/>
                </a:tc>
                <a:tc>
                  <a:txBody>
                    <a:bodyPr/>
                    <a:lstStyle/>
                    <a:p>
                      <a:r>
                        <a:rPr lang="en-US" sz="1800" b="0" dirty="0"/>
                        <a:t>Average payment period</a:t>
                      </a:r>
                    </a:p>
                  </a:txBody>
                  <a:tcPr/>
                </a:tc>
                <a:extLst>
                  <a:ext uri="{0D108BD9-81ED-4DB2-BD59-A6C34878D82A}">
                    <a16:rowId xmlns="" xmlns:a16="http://schemas.microsoft.com/office/drawing/2014/main" val="10001"/>
                  </a:ext>
                </a:extLst>
              </a:tr>
              <a:tr h="579438">
                <a:tc>
                  <a:txBody>
                    <a:bodyPr/>
                    <a:lstStyle/>
                    <a:p>
                      <a:r>
                        <a:rPr lang="en-US" sz="1800" b="0" dirty="0"/>
                        <a:t>Debt service coverage ratio</a:t>
                      </a:r>
                    </a:p>
                  </a:txBody>
                  <a:tcPr/>
                </a:tc>
                <a:tc>
                  <a:txBody>
                    <a:bodyPr/>
                    <a:lstStyle/>
                    <a:p>
                      <a:r>
                        <a:rPr lang="en-US" sz="1800" b="0" dirty="0"/>
                        <a:t>Average age of plant</a:t>
                      </a:r>
                    </a:p>
                  </a:txBody>
                  <a:tcPr/>
                </a:tc>
                <a:extLst>
                  <a:ext uri="{0D108BD9-81ED-4DB2-BD59-A6C34878D82A}">
                    <a16:rowId xmlns="" xmlns:a16="http://schemas.microsoft.com/office/drawing/2014/main" val="10002"/>
                  </a:ext>
                </a:extLst>
              </a:tr>
              <a:tr h="579438">
                <a:tc>
                  <a:txBody>
                    <a:bodyPr/>
                    <a:lstStyle/>
                    <a:p>
                      <a:r>
                        <a:rPr lang="en-US" sz="1800" b="0" dirty="0"/>
                        <a:t>Current ratio</a:t>
                      </a:r>
                    </a:p>
                  </a:txBody>
                  <a:tcPr/>
                </a:tc>
                <a:tc>
                  <a:txBody>
                    <a:bodyPr/>
                    <a:lstStyle/>
                    <a:p>
                      <a:r>
                        <a:rPr lang="en-US" sz="1800" b="0" dirty="0"/>
                        <a:t>Debt-to-capitalization</a:t>
                      </a:r>
                    </a:p>
                  </a:txBody>
                  <a:tcPr/>
                </a:tc>
                <a:extLst>
                  <a:ext uri="{0D108BD9-81ED-4DB2-BD59-A6C34878D82A}">
                    <a16:rowId xmlns="" xmlns:a16="http://schemas.microsoft.com/office/drawing/2014/main" val="10003"/>
                  </a:ext>
                </a:extLst>
              </a:tr>
              <a:tr h="579438">
                <a:tc>
                  <a:txBody>
                    <a:bodyPr/>
                    <a:lstStyle/>
                    <a:p>
                      <a:pPr marL="0" marR="0" lvl="0" indent="0" algn="l" defTabSz="809884" rtl="0" eaLnBrk="1" fontAlgn="auto" latinLnBrk="0" hangingPunct="1">
                        <a:lnSpc>
                          <a:spcPct val="100000"/>
                        </a:lnSpc>
                        <a:spcBef>
                          <a:spcPts val="0"/>
                        </a:spcBef>
                        <a:spcAft>
                          <a:spcPts val="0"/>
                        </a:spcAft>
                        <a:buClrTx/>
                        <a:buSzTx/>
                        <a:buFontTx/>
                        <a:buNone/>
                        <a:tabLst/>
                        <a:defRPr/>
                      </a:pPr>
                      <a:r>
                        <a:rPr lang="en-US" sz="1800" b="0" dirty="0"/>
                        <a:t>Cushion ratio</a:t>
                      </a:r>
                    </a:p>
                    <a:p>
                      <a:endParaRPr lang="en-US" sz="1800" b="0" dirty="0"/>
                    </a:p>
                  </a:txBody>
                  <a:tcPr/>
                </a:tc>
                <a:tc>
                  <a:txBody>
                    <a:bodyPr/>
                    <a:lstStyle/>
                    <a:p>
                      <a:r>
                        <a:rPr lang="en-US" sz="1800" b="0" dirty="0"/>
                        <a:t>Capital expense</a:t>
                      </a:r>
                    </a:p>
                  </a:txBody>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577297810"/>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Looking Forward</a:t>
            </a:r>
          </a:p>
        </p:txBody>
      </p:sp>
      <p:sp>
        <p:nvSpPr>
          <p:cNvPr id="3" name="Content Placeholder 2"/>
          <p:cNvSpPr>
            <a:spLocks noGrp="1"/>
          </p:cNvSpPr>
          <p:nvPr>
            <p:ph idx="1"/>
          </p:nvPr>
        </p:nvSpPr>
        <p:spPr>
          <a:xfrm>
            <a:off x="411163" y="1636856"/>
            <a:ext cx="7407275" cy="3921125"/>
          </a:xfrm>
        </p:spPr>
        <p:txBody>
          <a:bodyPr/>
          <a:lstStyle/>
          <a:p>
            <a:pPr marL="0" indent="0">
              <a:spcBef>
                <a:spcPts val="1200"/>
              </a:spcBef>
              <a:buNone/>
            </a:pPr>
            <a:r>
              <a:rPr lang="en-US" sz="2400" dirty="0"/>
              <a:t>This chapter introduced the basics of accounting and reporting for health care organizations. Since health care organizations can be not-for-profit</a:t>
            </a:r>
            <a:r>
              <a:rPr lang="en-US" sz="2400" dirty="0" smtClean="0"/>
              <a:t>, governmental</a:t>
            </a:r>
            <a:r>
              <a:rPr lang="en-US" sz="2400" dirty="0"/>
              <a:t>, or for-profit, differences exist in GAAP for organizations with different organizational forms. Concepts and accounting issues unique to the health care industry were discussed.</a:t>
            </a:r>
          </a:p>
          <a:p>
            <a:pPr marL="0" indent="0">
              <a:spcBef>
                <a:spcPts val="1200"/>
              </a:spcBef>
              <a:buNone/>
            </a:pPr>
            <a:r>
              <a:rPr lang="en-US" sz="2400" dirty="0"/>
              <a:t>The final chapter examines accounting and reporting for the federal government.</a:t>
            </a:r>
          </a:p>
        </p:txBody>
      </p:sp>
    </p:spTree>
    <p:extLst>
      <p:ext uri="{BB962C8B-B14F-4D97-AF65-F5344CB8AC3E}">
        <p14:creationId xmlns:p14="http://schemas.microsoft.com/office/powerpoint/2010/main" val="28177217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Classification of Health Care Organizations </a:t>
            </a:r>
            <a:r>
              <a:rPr lang="en-US" sz="2400" b="1" dirty="0"/>
              <a:t>(1 of 2)</a:t>
            </a:r>
          </a:p>
        </p:txBody>
      </p:sp>
      <p:sp>
        <p:nvSpPr>
          <p:cNvPr id="6" name="Rounded Rectangle 5"/>
          <p:cNvSpPr/>
          <p:nvPr/>
        </p:nvSpPr>
        <p:spPr>
          <a:xfrm>
            <a:off x="633412" y="1762125"/>
            <a:ext cx="180022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accent1">
                    <a:lumMod val="25000"/>
                  </a:schemeClr>
                </a:solidFill>
              </a:rPr>
              <a:t>For-profit </a:t>
            </a:r>
            <a:r>
              <a:rPr lang="en-US" sz="1800" i="1" dirty="0">
                <a:solidFill>
                  <a:schemeClr val="accent1">
                    <a:lumMod val="25000"/>
                  </a:schemeClr>
                </a:solidFill>
              </a:rPr>
              <a:t>(defined owners)</a:t>
            </a:r>
          </a:p>
        </p:txBody>
      </p:sp>
      <p:sp>
        <p:nvSpPr>
          <p:cNvPr id="7" name="Rounded Rectangle 6"/>
          <p:cNvSpPr/>
          <p:nvPr/>
        </p:nvSpPr>
        <p:spPr>
          <a:xfrm>
            <a:off x="3933825" y="1724025"/>
            <a:ext cx="25527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accent1">
                    <a:lumMod val="25000"/>
                  </a:schemeClr>
                </a:solidFill>
              </a:rPr>
              <a:t>Not-for-profit </a:t>
            </a:r>
            <a:r>
              <a:rPr lang="en-US" sz="1800" i="1" dirty="0">
                <a:solidFill>
                  <a:schemeClr val="accent1">
                    <a:lumMod val="25000"/>
                  </a:schemeClr>
                </a:solidFill>
              </a:rPr>
              <a:t>(absence of defined ownership interests)</a:t>
            </a:r>
          </a:p>
        </p:txBody>
      </p:sp>
      <p:sp>
        <p:nvSpPr>
          <p:cNvPr id="8" name="Rectangle 7"/>
          <p:cNvSpPr/>
          <p:nvPr/>
        </p:nvSpPr>
        <p:spPr>
          <a:xfrm>
            <a:off x="723900" y="3571875"/>
            <a:ext cx="161925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solidFill>
                  <a:schemeClr val="accent1">
                    <a:lumMod val="25000"/>
                  </a:schemeClr>
                </a:solidFill>
              </a:rPr>
              <a:t>Investor- </a:t>
            </a:r>
            <a:r>
              <a:rPr lang="en-US" sz="1800" b="1" dirty="0">
                <a:solidFill>
                  <a:schemeClr val="accent1">
                    <a:lumMod val="25000"/>
                  </a:schemeClr>
                </a:solidFill>
              </a:rPr>
              <a:t>owned</a:t>
            </a:r>
          </a:p>
        </p:txBody>
      </p:sp>
      <p:sp>
        <p:nvSpPr>
          <p:cNvPr id="9" name="Rectangle 8"/>
          <p:cNvSpPr/>
          <p:nvPr/>
        </p:nvSpPr>
        <p:spPr>
          <a:xfrm>
            <a:off x="3186111" y="3571875"/>
            <a:ext cx="1800225" cy="2009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accent1">
                    <a:lumMod val="25000"/>
                  </a:schemeClr>
                </a:solidFill>
              </a:rPr>
              <a:t>Business-oriented</a:t>
            </a:r>
          </a:p>
          <a:p>
            <a:pPr algn="ctr"/>
            <a:r>
              <a:rPr lang="en-US" sz="1600" i="1" dirty="0">
                <a:solidFill>
                  <a:schemeClr val="accent1">
                    <a:lumMod val="25000"/>
                  </a:schemeClr>
                </a:solidFill>
              </a:rPr>
              <a:t>Sponsors include: communities, religious organizations, NFP universities</a:t>
            </a:r>
          </a:p>
        </p:txBody>
      </p:sp>
      <p:sp>
        <p:nvSpPr>
          <p:cNvPr id="10" name="Rectangle 9"/>
          <p:cNvSpPr/>
          <p:nvPr/>
        </p:nvSpPr>
        <p:spPr>
          <a:xfrm>
            <a:off x="5591175" y="3571875"/>
            <a:ext cx="1790700" cy="2009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solidFill>
                  <a:schemeClr val="accent1">
                    <a:lumMod val="25000"/>
                  </a:schemeClr>
                </a:solidFill>
              </a:rPr>
              <a:t>Governmental</a:t>
            </a:r>
          </a:p>
          <a:p>
            <a:pPr algn="ctr"/>
            <a:endParaRPr lang="en-US" sz="1600" i="1" dirty="0">
              <a:solidFill>
                <a:schemeClr val="accent1">
                  <a:lumMod val="25000"/>
                </a:schemeClr>
              </a:solidFill>
            </a:endParaRPr>
          </a:p>
          <a:p>
            <a:pPr algn="ctr"/>
            <a:r>
              <a:rPr lang="en-US" sz="1600" i="1" dirty="0">
                <a:solidFill>
                  <a:schemeClr val="accent1">
                    <a:lumMod val="25000"/>
                  </a:schemeClr>
                </a:solidFill>
              </a:rPr>
              <a:t>Sponsors include: federal, state, county, and city governments; public universities</a:t>
            </a:r>
          </a:p>
        </p:txBody>
      </p:sp>
      <p:cxnSp>
        <p:nvCxnSpPr>
          <p:cNvPr id="12" name="Straight Arrow Connector 11"/>
          <p:cNvCxnSpPr>
            <a:stCxn id="6" idx="2"/>
            <a:endCxn id="8" idx="0"/>
          </p:cNvCxnSpPr>
          <p:nvPr/>
        </p:nvCxnSpPr>
        <p:spPr>
          <a:xfrm>
            <a:off x="1533525" y="2676525"/>
            <a:ext cx="0" cy="895350"/>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2"/>
            <a:endCxn id="9" idx="0"/>
          </p:cNvCxnSpPr>
          <p:nvPr/>
        </p:nvCxnSpPr>
        <p:spPr>
          <a:xfrm flipH="1">
            <a:off x="4086224" y="2638425"/>
            <a:ext cx="1123951" cy="933450"/>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10" idx="0"/>
          </p:cNvCxnSpPr>
          <p:nvPr/>
        </p:nvCxnSpPr>
        <p:spPr>
          <a:xfrm>
            <a:off x="5210175" y="2638425"/>
            <a:ext cx="1276350" cy="933450"/>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33412" y="5581650"/>
            <a:ext cx="2240417" cy="246221"/>
          </a:xfrm>
          <a:prstGeom prst="rect">
            <a:avLst/>
          </a:prstGeom>
          <a:noFill/>
        </p:spPr>
        <p:txBody>
          <a:bodyPr wrap="square" rtlCol="0">
            <a:spAutoFit/>
          </a:bodyPr>
          <a:lstStyle/>
          <a:p>
            <a:r>
              <a:rPr lang="en-US" sz="1000" dirty="0">
                <a:solidFill>
                  <a:schemeClr val="accent5">
                    <a:lumMod val="25000"/>
                  </a:schemeClr>
                </a:solidFill>
              </a:rPr>
              <a:t>Constructed from FASB ASC 954-10</a:t>
            </a:r>
          </a:p>
        </p:txBody>
      </p:sp>
    </p:spTree>
    <p:extLst>
      <p:ext uri="{BB962C8B-B14F-4D97-AF65-F5344CB8AC3E}">
        <p14:creationId xmlns:p14="http://schemas.microsoft.com/office/powerpoint/2010/main" val="23465402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Classification of Health Care Organizations </a:t>
            </a:r>
            <a:r>
              <a:rPr lang="en-US" sz="2400" b="1" dirty="0"/>
              <a:t>(2 of 2)</a:t>
            </a:r>
          </a:p>
        </p:txBody>
      </p:sp>
      <p:graphicFrame>
        <p:nvGraphicFramePr>
          <p:cNvPr id="5" name="Table 4"/>
          <p:cNvGraphicFramePr>
            <a:graphicFrameLocks noGrp="1"/>
          </p:cNvGraphicFramePr>
          <p:nvPr>
            <p:extLst>
              <p:ext uri="{D42A27DB-BD31-4B8C-83A1-F6EECF244321}">
                <p14:modId xmlns:p14="http://schemas.microsoft.com/office/powerpoint/2010/main" val="1901854933"/>
              </p:ext>
            </p:extLst>
          </p:nvPr>
        </p:nvGraphicFramePr>
        <p:xfrm>
          <a:off x="495301" y="1638300"/>
          <a:ext cx="7277098" cy="3909060"/>
        </p:xfrm>
        <a:graphic>
          <a:graphicData uri="http://schemas.openxmlformats.org/drawingml/2006/table">
            <a:tbl>
              <a:tblPr firstRow="1" bandRow="1">
                <a:tableStyleId>{5DA37D80-6434-44D0-A028-1B22A696006F}</a:tableStyleId>
              </a:tblPr>
              <a:tblGrid>
                <a:gridCol w="3638549">
                  <a:extLst>
                    <a:ext uri="{9D8B030D-6E8A-4147-A177-3AD203B41FA5}">
                      <a16:colId xmlns="" xmlns:a16="http://schemas.microsoft.com/office/drawing/2014/main" val="20000"/>
                    </a:ext>
                  </a:extLst>
                </a:gridCol>
                <a:gridCol w="3638549">
                  <a:extLst>
                    <a:ext uri="{9D8B030D-6E8A-4147-A177-3AD203B41FA5}">
                      <a16:colId xmlns="" xmlns:a16="http://schemas.microsoft.com/office/drawing/2014/main" val="20001"/>
                    </a:ext>
                  </a:extLst>
                </a:gridCol>
              </a:tblGrid>
              <a:tr h="1352550">
                <a:tc>
                  <a:txBody>
                    <a:bodyPr/>
                    <a:lstStyle/>
                    <a:p>
                      <a:r>
                        <a:rPr lang="en-US" sz="1600" u="none" strike="noStrike" kern="1200" baseline="0" dirty="0"/>
                        <a:t>Clinics, medical group practices, individual practice associations, individual practitioners, and other ambulatory care organizations</a:t>
                      </a:r>
                      <a:endParaRPr lang="en-US" sz="1600" dirty="0"/>
                    </a:p>
                  </a:txBody>
                  <a:tcPr/>
                </a:tc>
                <a:tc>
                  <a:txBody>
                    <a:bodyPr/>
                    <a:lstStyle/>
                    <a:p>
                      <a:r>
                        <a:rPr lang="en-US" sz="1600" b="1" i="0" u="none" strike="noStrike" kern="1200" baseline="0" dirty="0">
                          <a:solidFill>
                            <a:schemeClr val="tx1"/>
                          </a:solidFill>
                          <a:latin typeface="+mn-lt"/>
                          <a:ea typeface="+mn-ea"/>
                          <a:cs typeface="+mn-cs"/>
                        </a:rPr>
                        <a:t>Nursing homes that provide skilled, intermediate, and a less-intensive level of health care</a:t>
                      </a:r>
                      <a:endParaRPr lang="en-US" b="1" dirty="0"/>
                    </a:p>
                  </a:txBody>
                  <a:tcPr/>
                </a:tc>
                <a:extLst>
                  <a:ext uri="{0D108BD9-81ED-4DB2-BD59-A6C34878D82A}">
                    <a16:rowId xmlns="" xmlns:a16="http://schemas.microsoft.com/office/drawing/2014/main" val="10000"/>
                  </a:ext>
                </a:extLst>
              </a:tr>
              <a:tr h="668809">
                <a:tc>
                  <a:txBody>
                    <a:bodyPr/>
                    <a:lstStyle/>
                    <a:p>
                      <a:r>
                        <a:rPr lang="en-US" sz="1600" b="1" u="none" strike="noStrike" kern="1200" baseline="0" dirty="0"/>
                        <a:t>Continuing care retirement communities (CCRCs)</a:t>
                      </a:r>
                      <a:endParaRPr lang="en-US" b="1" dirty="0"/>
                    </a:p>
                  </a:txBody>
                  <a:tcPr/>
                </a:tc>
                <a:tc>
                  <a:txBody>
                    <a:bodyPr/>
                    <a:lstStyle/>
                    <a:p>
                      <a:r>
                        <a:rPr lang="en-US" sz="1600" b="1" i="0" u="none" strike="noStrike" kern="1200" baseline="0" dirty="0">
                          <a:solidFill>
                            <a:schemeClr val="tx1"/>
                          </a:solidFill>
                          <a:latin typeface="+mn-lt"/>
                          <a:ea typeface="+mn-ea"/>
                          <a:cs typeface="+mn-cs"/>
                        </a:rPr>
                        <a:t>Drug and alcohol rehabilitation centers and other rehabilitation facilities</a:t>
                      </a:r>
                      <a:endParaRPr lang="en-US" b="1" dirty="0"/>
                    </a:p>
                  </a:txBody>
                  <a:tcPr/>
                </a:tc>
                <a:extLst>
                  <a:ext uri="{0D108BD9-81ED-4DB2-BD59-A6C34878D82A}">
                    <a16:rowId xmlns="" xmlns:a16="http://schemas.microsoft.com/office/drawing/2014/main" val="10001"/>
                  </a:ext>
                </a:extLst>
              </a:tr>
              <a:tr h="910590">
                <a:tc>
                  <a:txBody>
                    <a:bodyPr/>
                    <a:lstStyle/>
                    <a:p>
                      <a:r>
                        <a:rPr lang="en-US" sz="1600" b="1" u="none" strike="noStrike" kern="1200" baseline="0" dirty="0"/>
                        <a:t>Health maintenance organizations (HMOs) and similar prepaid health care plans</a:t>
                      </a:r>
                      <a:endParaRPr lang="en-US" b="1" dirty="0"/>
                    </a:p>
                  </a:txBody>
                  <a:tcPr/>
                </a:tc>
                <a:tc>
                  <a:txBody>
                    <a:bodyPr/>
                    <a:lstStyle/>
                    <a:p>
                      <a:pPr marL="0" marR="0" indent="0" algn="l" defTabSz="809884" rtl="0" eaLnBrk="1" fontAlgn="auto" latinLnBrk="0" hangingPunct="1">
                        <a:lnSpc>
                          <a:spcPct val="100000"/>
                        </a:lnSpc>
                        <a:spcBef>
                          <a:spcPts val="0"/>
                        </a:spcBef>
                        <a:spcAft>
                          <a:spcPts val="0"/>
                        </a:spcAft>
                        <a:buClrTx/>
                        <a:buSzTx/>
                        <a:buFontTx/>
                        <a:buNone/>
                        <a:tabLst/>
                        <a:defRPr/>
                      </a:pPr>
                      <a:r>
                        <a:rPr lang="en-US" sz="1600" b="1" i="0" u="none" strike="noStrike" kern="1200" baseline="0" dirty="0">
                          <a:solidFill>
                            <a:schemeClr val="tx1"/>
                          </a:solidFill>
                          <a:latin typeface="+mn-lt"/>
                          <a:ea typeface="+mn-ea"/>
                          <a:cs typeface="+mn-cs"/>
                        </a:rPr>
                        <a:t>Hospitals</a:t>
                      </a:r>
                      <a:endParaRPr lang="en-US" b="1" dirty="0"/>
                    </a:p>
                    <a:p>
                      <a:endParaRPr lang="en-US" b="1" dirty="0"/>
                    </a:p>
                  </a:txBody>
                  <a:tcPr/>
                </a:tc>
                <a:extLst>
                  <a:ext uri="{0D108BD9-81ED-4DB2-BD59-A6C34878D82A}">
                    <a16:rowId xmlns="" xmlns:a16="http://schemas.microsoft.com/office/drawing/2014/main" val="10002"/>
                  </a:ext>
                </a:extLst>
              </a:tr>
              <a:tr h="428273">
                <a:tc>
                  <a:txBody>
                    <a:bodyPr/>
                    <a:lstStyle/>
                    <a:p>
                      <a:r>
                        <a:rPr lang="en-US" sz="1600" b="1" u="none" strike="noStrike" kern="1200" baseline="0" dirty="0"/>
                        <a:t>Home health agencies</a:t>
                      </a:r>
                      <a:endParaRPr lang="en-US" b="1" dirty="0"/>
                    </a:p>
                  </a:txBody>
                  <a:tcPr/>
                </a:tc>
                <a:tc>
                  <a:txBody>
                    <a:bodyPr/>
                    <a:lstStyle/>
                    <a:p>
                      <a:r>
                        <a:rPr lang="en-US" sz="1600" b="1" i="0" u="none" strike="noStrike" kern="1200" baseline="0" dirty="0">
                          <a:solidFill>
                            <a:schemeClr val="tx1"/>
                          </a:solidFill>
                          <a:latin typeface="+mn-lt"/>
                          <a:ea typeface="+mn-ea"/>
                          <a:cs typeface="+mn-cs"/>
                        </a:rPr>
                        <a:t>Integrated systems that include one or more of the above entity types</a:t>
                      </a:r>
                      <a:endParaRPr lang="en-US" b="1"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9449162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GAAP for Health Care Providers</a:t>
            </a:r>
          </a:p>
        </p:txBody>
      </p:sp>
      <p:sp>
        <p:nvSpPr>
          <p:cNvPr id="3" name="Content Placeholder 2"/>
          <p:cNvSpPr>
            <a:spLocks noGrp="1"/>
          </p:cNvSpPr>
          <p:nvPr>
            <p:ph idx="1"/>
          </p:nvPr>
        </p:nvSpPr>
        <p:spPr>
          <a:xfrm>
            <a:off x="411163" y="1577976"/>
            <a:ext cx="7407275" cy="3460750"/>
          </a:xfrm>
        </p:spPr>
        <p:txBody>
          <a:bodyPr/>
          <a:lstStyle/>
          <a:p>
            <a:pPr>
              <a:spcBef>
                <a:spcPts val="1200"/>
              </a:spcBef>
            </a:pPr>
            <a:r>
              <a:rPr lang="en-US" sz="2400" dirty="0"/>
              <a:t>FASB is the sole authoritative source of GAAP for nongovernmental NFP and for-profit health care entities.</a:t>
            </a:r>
          </a:p>
          <a:p>
            <a:pPr>
              <a:spcBef>
                <a:spcPts val="1200"/>
              </a:spcBef>
            </a:pPr>
            <a:r>
              <a:rPr lang="en-US" sz="2400" dirty="0"/>
              <a:t>GASB is the authoritative source of GAAP for entities engaged in either governmental or business-type activities or both.</a:t>
            </a:r>
          </a:p>
        </p:txBody>
      </p:sp>
    </p:spTree>
    <p:extLst>
      <p:ext uri="{BB962C8B-B14F-4D97-AF65-F5344CB8AC3E}">
        <p14:creationId xmlns:p14="http://schemas.microsoft.com/office/powerpoint/2010/main" val="33738261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0"/>
            <a:ext cx="7818120" cy="1124712"/>
          </a:xfrm>
        </p:spPr>
        <p:txBody>
          <a:bodyPr/>
          <a:lstStyle/>
          <a:p>
            <a:r>
              <a:rPr lang="en-US" sz="3200" b="1" dirty="0"/>
              <a:t>Financial Statements for Health Care Providers</a:t>
            </a:r>
          </a:p>
        </p:txBody>
      </p:sp>
      <p:sp>
        <p:nvSpPr>
          <p:cNvPr id="3" name="Text Placeholder 2"/>
          <p:cNvSpPr>
            <a:spLocks noGrp="1"/>
          </p:cNvSpPr>
          <p:nvPr>
            <p:ph type="body" idx="1"/>
          </p:nvPr>
        </p:nvSpPr>
        <p:spPr/>
        <p:txBody>
          <a:bodyPr/>
          <a:lstStyle/>
          <a:p>
            <a:pPr algn="ctr"/>
            <a:r>
              <a:rPr lang="en-US" dirty="0"/>
              <a:t>FASB</a:t>
            </a:r>
          </a:p>
        </p:txBody>
      </p:sp>
      <p:sp>
        <p:nvSpPr>
          <p:cNvPr id="4" name="Content Placeholder 3"/>
          <p:cNvSpPr>
            <a:spLocks noGrp="1"/>
          </p:cNvSpPr>
          <p:nvPr>
            <p:ph sz="half" idx="2"/>
          </p:nvPr>
        </p:nvSpPr>
        <p:spPr/>
        <p:txBody>
          <a:bodyPr/>
          <a:lstStyle/>
          <a:p>
            <a:pPr marL="457200" indent="-457200">
              <a:buAutoNum type="arabicParenBoth"/>
            </a:pPr>
            <a:r>
              <a:rPr lang="en-US" dirty="0"/>
              <a:t>A balance sheet or statement of financial position</a:t>
            </a:r>
          </a:p>
          <a:p>
            <a:pPr marL="457200" indent="-457200">
              <a:buAutoNum type="arabicParenBoth"/>
            </a:pPr>
            <a:r>
              <a:rPr lang="en-US" dirty="0"/>
              <a:t>A statement of operations</a:t>
            </a:r>
          </a:p>
          <a:p>
            <a:pPr marL="457200" indent="-457200">
              <a:buAutoNum type="arabicParenBoth"/>
            </a:pPr>
            <a:r>
              <a:rPr lang="en-US" dirty="0"/>
              <a:t>A statement of cash flows  </a:t>
            </a:r>
          </a:p>
          <a:p>
            <a:pPr marL="457200" indent="-457200">
              <a:buAutoNum type="arabicParenBoth"/>
            </a:pPr>
            <a:r>
              <a:rPr lang="en-US" dirty="0"/>
              <a:t>A statement of changes in net assets </a:t>
            </a:r>
          </a:p>
          <a:p>
            <a:endParaRPr lang="en-US" dirty="0"/>
          </a:p>
        </p:txBody>
      </p:sp>
      <p:sp>
        <p:nvSpPr>
          <p:cNvPr id="5" name="Text Placeholder 4"/>
          <p:cNvSpPr>
            <a:spLocks noGrp="1"/>
          </p:cNvSpPr>
          <p:nvPr>
            <p:ph type="body" sz="quarter" idx="3"/>
          </p:nvPr>
        </p:nvSpPr>
        <p:spPr/>
        <p:txBody>
          <a:bodyPr/>
          <a:lstStyle/>
          <a:p>
            <a:pPr algn="ctr"/>
            <a:r>
              <a:rPr lang="en-US" dirty="0"/>
              <a:t>GASB</a:t>
            </a:r>
          </a:p>
        </p:txBody>
      </p:sp>
      <p:sp>
        <p:nvSpPr>
          <p:cNvPr id="6" name="Content Placeholder 5"/>
          <p:cNvSpPr>
            <a:spLocks noGrp="1"/>
          </p:cNvSpPr>
          <p:nvPr>
            <p:ph sz="quarter" idx="4"/>
          </p:nvPr>
        </p:nvSpPr>
        <p:spPr/>
        <p:txBody>
          <a:bodyPr/>
          <a:lstStyle/>
          <a:p>
            <a:pPr marL="457200" indent="-457200">
              <a:buAutoNum type="arabicParenBoth"/>
            </a:pPr>
            <a:r>
              <a:rPr lang="en-US" dirty="0"/>
              <a:t>A statement of net position</a:t>
            </a:r>
          </a:p>
          <a:p>
            <a:pPr marL="457200" indent="-457200">
              <a:buAutoNum type="arabicParenBoth"/>
            </a:pPr>
            <a:r>
              <a:rPr lang="en-US" dirty="0"/>
              <a:t>A statement of revenues, expenses, and changes in net position</a:t>
            </a:r>
          </a:p>
          <a:p>
            <a:pPr marL="457200" indent="-457200">
              <a:buAutoNum type="arabicParenBoth"/>
            </a:pPr>
            <a:r>
              <a:rPr lang="en-US" dirty="0"/>
              <a:t>A statement of cash flows</a:t>
            </a:r>
          </a:p>
        </p:txBody>
      </p:sp>
    </p:spTree>
    <p:extLst>
      <p:ext uri="{BB962C8B-B14F-4D97-AF65-F5344CB8AC3E}">
        <p14:creationId xmlns:p14="http://schemas.microsoft.com/office/powerpoint/2010/main" val="42658591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0"/>
            <a:ext cx="7818120" cy="1124712"/>
          </a:xfrm>
        </p:spPr>
        <p:txBody>
          <a:bodyPr/>
          <a:lstStyle/>
          <a:p>
            <a:r>
              <a:rPr lang="en-US" sz="3200" b="1" dirty="0"/>
              <a:t>Balance Sheet or Statement of Net Position</a:t>
            </a:r>
          </a:p>
        </p:txBody>
      </p:sp>
      <p:graphicFrame>
        <p:nvGraphicFramePr>
          <p:cNvPr id="3" name="Diagram 2"/>
          <p:cNvGraphicFramePr/>
          <p:nvPr>
            <p:extLst>
              <p:ext uri="{D42A27DB-BD31-4B8C-83A1-F6EECF244321}">
                <p14:modId xmlns:p14="http://schemas.microsoft.com/office/powerpoint/2010/main" val="767284611"/>
              </p:ext>
            </p:extLst>
          </p:nvPr>
        </p:nvGraphicFramePr>
        <p:xfrm>
          <a:off x="438150" y="1390649"/>
          <a:ext cx="7296149" cy="4314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048923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14&quot;/&gt;&lt;/object&gt;&lt;object type=&quot;3&quot; unique_id=&quot;10005&quot;&gt;&lt;property id=&quot;20148&quot; value=&quot;5&quot;/&gt;&lt;property id=&quot;20300&quot; value=&quot;Slide 2 - &amp;quot;&amp;#x0D;&amp;#x0A;&amp;quot;&quot;/&gt;&lt;property id=&quot;20307&quot; value=&quot;315&quot;/&gt;&lt;/object&gt;&lt;object type=&quot;3&quot; unique_id=&quot;10006&quot;&gt;&lt;property id=&quot;20148&quot; value=&quot;5&quot;/&gt;&lt;property id=&quot;20300&quot; value=&quot;Slide 3&quot;/&gt;&lt;property id=&quot;20307&quot; value=&quot;265&quot;/&gt;&lt;/object&gt;&lt;object type=&quot;3&quot; unique_id=&quot;10007&quot;&gt;&lt;property id=&quot;20148&quot; value=&quot;5&quot;/&gt;&lt;property id=&quot;20300&quot; value=&quot;Slide 4&quot;/&gt;&lt;property id=&quot;20307&quot; value=&quot;266&quot;/&gt;&lt;/object&gt;&lt;object type=&quot;3&quot; unique_id=&quot;10008&quot;&gt;&lt;property id=&quot;20148&quot; value=&quot;5&quot;/&gt;&lt;property id=&quot;20300&quot; value=&quot;Slide 5 - &amp;quot;Welcome to Accounting for Governmental and Not-for-Profit Organizations&amp;quot;&quot;/&gt;&lt;property id=&quot;20307&quot; value=&quot;305&quot;/&gt;&lt;/object&gt;&lt;object type=&quot;3&quot; unique_id=&quot;10009&quot;&gt;&lt;property id=&quot;20148&quot; value=&quot;5&quot;/&gt;&lt;property id=&quot;20300&quot; value=&quot;Slide 6 - &amp;quot;What are Governmental Organizations? &amp;quot;&quot;/&gt;&lt;property id=&quot;20307&quot; value=&quot;267&quot;/&gt;&lt;/object&gt;&lt;object type=&quot;3&quot; unique_id=&quot;10010&quot;&gt;&lt;property id=&quot;20148&quot; value=&quot;5&quot;/&gt;&lt;property id=&quot;20300&quot; value=&quot;Slide 7 - &amp;quot;What are Not-for-Profit Organizations? &amp;quot;&quot;/&gt;&lt;property id=&quot;20307&quot; value=&quot;268&quot;/&gt;&lt;/object&gt;&lt;object type=&quot;3&quot; unique_id=&quot;10011&quot;&gt;&lt;property id=&quot;20148&quot; value=&quot;5&quot;/&gt;&lt;property id=&quot;20300&quot; value=&quot;Slide 8&quot;/&gt;&lt;property id=&quot;20307&quot; value=&quot;269&quot;/&gt;&lt;/object&gt;&lt;object type=&quot;3&quot; unique_id=&quot;10012&quot;&gt;&lt;property id=&quot;20148&quot; value=&quot;5&quot;/&gt;&lt;property id=&quot;20300&quot; value=&quot;Slide 9&quot;/&gt;&lt;property id=&quot;20307&quot; value=&quot;270&quot;/&gt;&lt;/object&gt;&lt;object type=&quot;3&quot; unique_id=&quot;10013&quot;&gt;&lt;property id=&quot;20148&quot; value=&quot;5&quot;/&gt;&lt;property id=&quot;20300&quot; value=&quot;Slide 10&quot;/&gt;&lt;property id=&quot;20307&quot; value=&quot;271&quot;/&gt;&lt;/object&gt;&lt;object type=&quot;3&quot; unique_id=&quot;10014&quot;&gt;&lt;property id=&quot;20148&quot; value=&quot;5&quot;/&gt;&lt;property id=&quot;20300&quot; value=&quot;Slide 11&quot;/&gt;&lt;property id=&quot;20307&quot; value=&quot;302&quot;/&gt;&lt;/object&gt;&lt;object type=&quot;3&quot; unique_id=&quot;10015&quot;&gt;&lt;property id=&quot;20148&quot; value=&quot;5&quot;/&gt;&lt;property id=&quot;20300&quot; value=&quot;Slide 12&quot;/&gt;&lt;property id=&quot;20307&quot; value=&quot;273&quot;/&gt;&lt;/object&gt;&lt;object type=&quot;3&quot; unique_id=&quot;10016&quot;&gt;&lt;property id=&quot;20148&quot; value=&quot;5&quot;/&gt;&lt;property id=&quot;20300&quot; value=&quot;Slide 13&quot;/&gt;&lt;property id=&quot;20307&quot; value=&quot;274&quot;/&gt;&lt;/object&gt;&lt;object type=&quot;3&quot; unique_id=&quot;10017&quot;&gt;&lt;property id=&quot;20148&quot; value=&quot;5&quot;/&gt;&lt;property id=&quot;20300&quot; value=&quot;Slide 14&quot;/&gt;&lt;property id=&quot;20307&quot; value=&quot;275&quot;/&gt;&lt;/object&gt;&lt;object type=&quot;3&quot; unique_id=&quot;10018&quot;&gt;&lt;property id=&quot;20148&quot; value=&quot;5&quot;/&gt;&lt;property id=&quot;20300&quot; value=&quot;Slide 15&quot;/&gt;&lt;property id=&quot;20307&quot; value=&quot;276&quot;/&gt;&lt;/object&gt;&lt;object type=&quot;3&quot; unique_id=&quot;10019&quot;&gt;&lt;property id=&quot;20148&quot; value=&quot;5&quot;/&gt;&lt;property id=&quot;20300&quot; value=&quot;Slide 16&quot;/&gt;&lt;property id=&quot;20307&quot; value=&quot;277&quot;/&gt;&lt;/object&gt;&lt;object type=&quot;3&quot; unique_id=&quot;10020&quot;&gt;&lt;property id=&quot;20148&quot; value=&quot;5&quot;/&gt;&lt;property id=&quot;20300&quot; value=&quot;Slide 17&quot;/&gt;&lt;property id=&quot;20307&quot; value=&quot;278&quot;/&gt;&lt;/object&gt;&lt;object type=&quot;3&quot; unique_id=&quot;10021&quot;&gt;&lt;property id=&quot;20148&quot; value=&quot;5&quot;/&gt;&lt;property id=&quot;20300&quot; value=&quot;Slide 18&quot;/&gt;&lt;property id=&quot;20307&quot; value=&quot;279&quot;/&gt;&lt;/object&gt;&lt;object type=&quot;3&quot; unique_id=&quot;10022&quot;&gt;&lt;property id=&quot;20148&quot; value=&quot;5&quot;/&gt;&lt;property id=&quot;20300&quot; value=&quot;Slide 19 - &amp;quot;Minimum Requirement for General Purpose External Financial Reporting&amp;quot;&quot;/&gt;&lt;property id=&quot;20307&quot; value=&quot;280&quot;/&gt;&lt;/object&gt;&lt;object type=&quot;3&quot; unique_id=&quot;10023&quot;&gt;&lt;property id=&quot;20148&quot; value=&quot;5&quot;/&gt;&lt;property id=&quot;20300&quot; value=&quot;Slide 20 - &amp;quot;Government-wide Financial Statements&amp;quot;&quot;/&gt;&lt;property id=&quot;20307&quot; value=&quot;306&quot;/&gt;&lt;/object&gt;&lt;object type=&quot;3&quot; unique_id=&quot;10024&quot;&gt;&lt;property id=&quot;20148&quot; value=&quot;5&quot;/&gt;&lt;property id=&quot;20300&quot; value=&quot;Slide 21&quot;/&gt;&lt;property id=&quot;20307&quot; value=&quot;281&quot;/&gt;&lt;/object&gt;&lt;object type=&quot;3&quot; unique_id=&quot;10025&quot;&gt;&lt;property id=&quot;20148&quot; value=&quot;5&quot;/&gt;&lt;property id=&quot;20300&quot; value=&quot;Slide 22 - &amp;quot;Fund Financial Statements (Cont’d)&amp;quot;&quot;/&gt;&lt;property id=&quot;20307&quot; value=&quot;307&quot;/&gt;&lt;/object&gt;&lt;object type=&quot;3&quot; unique_id=&quot;10026&quot;&gt;&lt;property id=&quot;20148&quot; value=&quot;5&quot;/&gt;&lt;property id=&quot;20300&quot; value=&quot;Slide 23&quot;/&gt;&lt;property id=&quot;20307&quot; value=&quot;282&quot;/&gt;&lt;/object&gt;&lt;object type=&quot;3&quot; unique_id=&quot;10027&quot;&gt;&lt;property id=&quot;20148&quot; value=&quot;5&quot;/&gt;&lt;property id=&quot;20300&quot; value=&quot;Slide 24 - &amp;quot;&amp;#x0D;&amp;#x0A;Comprehensive Annual Financial Report (CAFR)&amp;#x0D;&amp;#x0A;&amp;quot;&quot;/&gt;&lt;property id=&quot;20307&quot; value=&quot;285&quot;/&gt;&lt;/object&gt;&lt;object type=&quot;3&quot; unique_id=&quot;10028&quot;&gt;&lt;property id=&quot;20148&quot; value=&quot;5&quot;/&gt;&lt;property id=&quot;20300&quot; value=&quot;Slide 25&quot;/&gt;&lt;property id=&quot;20307&quot; value=&quot;286&quot;/&gt;&lt;/object&gt;&lt;object type=&quot;3&quot; unique_id=&quot;10029&quot;&gt;&lt;property id=&quot;20148&quot; value=&quot;5&quot;/&gt;&lt;property id=&quot;20300&quot; value=&quot;Slide 26&quot;/&gt;&lt;property id=&quot;20307&quot; value=&quot;287&quot;/&gt;&lt;/object&gt;&lt;object type=&quot;3&quot; unique_id=&quot;10030&quot;&gt;&lt;property id=&quot;20148&quot; value=&quot;5&quot;/&gt;&lt;property id=&quot;20300&quot; value=&quot;Slide 27&quot;/&gt;&lt;property id=&quot;20307&quot; value=&quot;288&quot;/&gt;&lt;/object&gt;&lt;object type=&quot;3&quot; unique_id=&quot;10031&quot;&gt;&lt;property id=&quot;20148&quot; value=&quot;5&quot;/&gt;&lt;property id=&quot;20300&quot; value=&quot;Slide 28 - &amp;quot;Basic Financial Statements&amp;quot;&quot;/&gt;&lt;property id=&quot;20307&quot; value=&quot;289&quot;/&gt;&lt;/object&gt;&lt;object type=&quot;3&quot; unique_id=&quot;10032&quot;&gt;&lt;property id=&quot;20148&quot; value=&quot;5&quot;/&gt;&lt;property id=&quot;20300&quot; value=&quot;Slide 29&quot;/&gt;&lt;property id=&quot;20307&quot; value=&quot;299&quot;/&gt;&lt;/object&gt;&lt;object type=&quot;3&quot; unique_id=&quot;10033&quot;&gt;&lt;property id=&quot;20148&quot; value=&quot;5&quot;/&gt;&lt;property id=&quot;20300&quot; value=&quot;Slide 30 - &amp;quot;Overview of Federal Government &amp;#x0D;&amp;#x0A;Financial Reporting&amp;quot;&quot;/&gt;&lt;property id=&quot;20307&quot; value=&quot;308&quot;/&gt;&lt;/object&gt;&lt;object type=&quot;3&quot; unique_id=&quot;10034&quot;&gt;&lt;property id=&quot;20148&quot; value=&quot;5&quot;/&gt;&lt;property id=&quot;20300&quot; value=&quot;Slide 31 - &amp;quot;U.S. Government-wide Financial Reporting&amp;quot;&quot;/&gt;&lt;property id=&quot;20307&quot; value=&quot;309&quot;/&gt;&lt;/object&gt;&lt;object type=&quot;3&quot; unique_id=&quot;10035&quot;&gt;&lt;property id=&quot;20148&quot; value=&quot;5&quot;/&gt;&lt;property id=&quot;20300&quot; value=&quot;Slide 32 - &amp;quot;Federal Agency and Department &amp;#x0D;&amp;#x0A;Financial Reporting&amp;quot;&quot;/&gt;&lt;property id=&quot;20307&quot; value=&quot;310&quot;/&gt;&lt;/object&gt;&lt;object type=&quot;3&quot; unique_id=&quot;10036&quot;&gt;&lt;property id=&quot;20148&quot; value=&quot;5&quot;/&gt;&lt;property id=&quot;20300&quot; value=&quot;Slide 33 - &amp;quot;Overview—Not-for-Profit (NFP) Organization Financial Reporting&amp;quot;&quot;/&gt;&lt;property id=&quot;20307&quot; value=&quot;311&quot;/&gt;&lt;/object&gt;&lt;object type=&quot;3&quot; unique_id=&quot;10037&quot;&gt;&lt;property id=&quot;20148&quot; value=&quot;5&quot;/&gt;&lt;property id=&quot;20300&quot; value=&quot;Slide 34 - &amp;quot;Not-for-Profit (NFP) Organization Financial Reporting (Cont’d)&amp;quot;&quot;/&gt;&lt;property id=&quot;20307&quot; value=&quot;312&quot;/&gt;&lt;/object&gt;&lt;object type=&quot;3&quot; unique_id=&quot;10038&quot;&gt;&lt;property id=&quot;20148&quot; value=&quot;5&quot;/&gt;&lt;property id=&quot;20300&quot; value=&quot;Slide 35 - &amp;quot;Not-for-Profit (NFP) Organization Financial Reporting (Cont’d)&amp;quot;&quot;/&gt;&lt;property id=&quot;20307&quot; value=&quot;313&quot;/&gt;&lt;/object&gt;&lt;object type=&quot;3&quot; unique_id=&quot;10039&quot;&gt;&lt;property id=&quot;20148&quot; value=&quot;5&quot;/&gt;&lt;property id=&quot;20300&quot; value=&quot;Slide 36&quot;/&gt;&lt;property id=&quot;20307&quot; value=&quot;300&quot;/&gt;&lt;/object&gt;&lt;object type=&quot;3&quot; unique_id=&quot;10040&quot;&gt;&lt;property id=&quot;20148&quot; value=&quot;5&quot;/&gt;&lt;property id=&quot;20300&quot; value=&quot;Slide 37 - &amp;quot;A Quote from the Original Author&amp;quot;&quot;/&gt;&lt;property id=&quot;20307&quot; value=&quot;301&quot;/&gt;&lt;/object&gt;&lt;/object&gt;&lt;/object&gt;&lt;/database&gt;"/>
  <p:tag name="SECTOMILLISECCONVERTED" val="1"/>
</p:tagLst>
</file>

<file path=ppt/theme/theme1.xml><?xml version="1.0" encoding="utf-8"?>
<a:theme xmlns:a="http://schemas.openxmlformats.org/drawingml/2006/main" name="1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1818</Template>
  <TotalTime>16570</TotalTime>
  <Words>2163</Words>
  <Application>Microsoft Macintosh PowerPoint</Application>
  <PresentationFormat>Custom</PresentationFormat>
  <Paragraphs>340</Paragraphs>
  <Slides>45</Slides>
  <Notes>4</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1_Diseño predeterminado</vt:lpstr>
      <vt:lpstr>Custom Design</vt:lpstr>
      <vt:lpstr>PowerPoint Presentation</vt:lpstr>
      <vt:lpstr>Accounting for Health Care Organizations</vt:lpstr>
      <vt:lpstr>Learning Objectives  (1 of 2)</vt:lpstr>
      <vt:lpstr>Learning Objectives  (2 of 2)</vt:lpstr>
      <vt:lpstr>Classification of Health Care Organizations (1 of 2)</vt:lpstr>
      <vt:lpstr>Classification of Health Care Organizations (2 of 2)</vt:lpstr>
      <vt:lpstr>GAAP for Health Care Providers</vt:lpstr>
      <vt:lpstr>Financial Statements for Health Care Providers</vt:lpstr>
      <vt:lpstr>Balance Sheet or Statement of Net Position</vt:lpstr>
      <vt:lpstr>Assets Limited as to Use</vt:lpstr>
      <vt:lpstr>Investments</vt:lpstr>
      <vt:lpstr>Receivables, Commitments, and Contingencies</vt:lpstr>
      <vt:lpstr>Operating Statements—FASB</vt:lpstr>
      <vt:lpstr>NFP Performance Indicator—FASB</vt:lpstr>
      <vt:lpstr>Items Reported Separately from NFP Performance Indicators</vt:lpstr>
      <vt:lpstr>Operating Statements—GASB</vt:lpstr>
      <vt:lpstr>Service Revenues</vt:lpstr>
      <vt:lpstr>Contractual Adjustments</vt:lpstr>
      <vt:lpstr>Third-Party Payors</vt:lpstr>
      <vt:lpstr>Charity Service</vt:lpstr>
      <vt:lpstr>Other Revenue and Support</vt:lpstr>
      <vt:lpstr>Donated Materials and Services—FASB</vt:lpstr>
      <vt:lpstr>Donated Materials and Services—GASB</vt:lpstr>
      <vt:lpstr>Expenses</vt:lpstr>
      <vt:lpstr>Statement of Changes in Net Assets</vt:lpstr>
      <vt:lpstr>Statement of Cash Flows</vt:lpstr>
      <vt:lpstr>Illustrative Transactions  (1 of 14)</vt:lpstr>
      <vt:lpstr>Illustrative Transactions  (2 of 14)</vt:lpstr>
      <vt:lpstr>Illustrative Transactions  (3 of 14)</vt:lpstr>
      <vt:lpstr>Illustrative Transactions  (4 of 14)</vt:lpstr>
      <vt:lpstr>Illustrative Transactions  (5 of 14)</vt:lpstr>
      <vt:lpstr>Illustrative Transactions  (6 of 14)</vt:lpstr>
      <vt:lpstr>Illustrative Transactions  (7 of 14)</vt:lpstr>
      <vt:lpstr>Illustrative Transactions  (8 of 14)</vt:lpstr>
      <vt:lpstr>Illustrative Transactions  (9 of 14)</vt:lpstr>
      <vt:lpstr>Illustrative Transactions  (10 of 14)</vt:lpstr>
      <vt:lpstr>Illustrative Transactions  (11 of 14)</vt:lpstr>
      <vt:lpstr>Illustrative Transactions  (12 of 14)</vt:lpstr>
      <vt:lpstr>Illustrative Transactions  (13 of 14)</vt:lpstr>
      <vt:lpstr>Illustrative Transactions  (14 of 14)</vt:lpstr>
      <vt:lpstr>Related Entities</vt:lpstr>
      <vt:lpstr>Other Health Care Issues</vt:lpstr>
      <vt:lpstr>Financial and Operational Analysis</vt:lpstr>
      <vt:lpstr>Financial Indicators</vt:lpstr>
      <vt:lpstr>Looking Forward</vt:lpstr>
    </vt:vector>
  </TitlesOfParts>
  <Manager>Rose Range</Manager>
  <Company>AzureWing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Reck Lowensohn</dc:title>
  <dc:subject>Accounting for Govt &amp; Nonprofit Entities 14/e</dc:subject>
  <dc:creator>jreck</dc:creator>
  <cp:lastModifiedBy>Colton Gigot</cp:lastModifiedBy>
  <cp:revision>878</cp:revision>
  <dcterms:created xsi:type="dcterms:W3CDTF">2005-07-29T18:32:25Z</dcterms:created>
  <dcterms:modified xsi:type="dcterms:W3CDTF">2018-01-08T18:42:27Z</dcterms:modified>
  <cp:category>Presentation</cp:category>
</cp:coreProperties>
</file>