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7" r:id="rId2"/>
    <p:sldId id="256" r:id="rId3"/>
    <p:sldId id="257" r:id="rId4"/>
    <p:sldId id="258" r:id="rId5"/>
    <p:sldId id="269" r:id="rId6"/>
    <p:sldId id="259" r:id="rId7"/>
    <p:sldId id="260" r:id="rId8"/>
    <p:sldId id="262" r:id="rId9"/>
    <p:sldId id="263" r:id="rId10"/>
    <p:sldId id="264" r:id="rId11"/>
    <p:sldId id="265" r:id="rId12"/>
    <p:sldId id="270" r:id="rId13"/>
    <p:sldId id="268" r:id="rId14"/>
    <p:sldId id="271"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1"/>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A8FEF1-E249-46E2-874D-4E3CB36F8C3E}" type="datetimeFigureOut">
              <a:rPr lang="en-US" smtClean="0"/>
              <a:pPr/>
              <a:t>4/10/2012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22483C-3075-408E-990C-224F32654F7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22483C-3075-408E-990C-224F32654F74}"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22483C-3075-408E-990C-224F32654F74}"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E9EBFC-43CF-4F50-A61A-B817C8E79382}" type="datetimeFigureOut">
              <a:rPr lang="en-US" smtClean="0"/>
              <a:pPr/>
              <a:t>4/10/2012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9EBFC-43CF-4F50-A61A-B817C8E79382}" type="datetimeFigureOut">
              <a:rPr lang="en-US" smtClean="0"/>
              <a:pPr/>
              <a:t>4/10/2012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9EBFC-43CF-4F50-A61A-B817C8E79382}" type="datetimeFigureOut">
              <a:rPr lang="en-US" smtClean="0"/>
              <a:pPr/>
              <a:t>4/10/2012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9EBFC-43CF-4F50-A61A-B817C8E79382}" type="datetimeFigureOut">
              <a:rPr lang="en-US" smtClean="0"/>
              <a:pPr/>
              <a:t>4/10/2012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E9EBFC-43CF-4F50-A61A-B817C8E79382}" type="datetimeFigureOut">
              <a:rPr lang="en-US" smtClean="0"/>
              <a:pPr/>
              <a:t>4/10/2012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E9EBFC-43CF-4F50-A61A-B817C8E79382}" type="datetimeFigureOut">
              <a:rPr lang="en-US" smtClean="0"/>
              <a:pPr/>
              <a:t>4/10/2012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E9EBFC-43CF-4F50-A61A-B817C8E79382}" type="datetimeFigureOut">
              <a:rPr lang="en-US" smtClean="0"/>
              <a:pPr/>
              <a:t>4/10/2012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E9EBFC-43CF-4F50-A61A-B817C8E79382}" type="datetimeFigureOut">
              <a:rPr lang="en-US" smtClean="0"/>
              <a:pPr/>
              <a:t>4/10/2012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E9EBFC-43CF-4F50-A61A-B817C8E79382}" type="datetimeFigureOut">
              <a:rPr lang="en-US" smtClean="0"/>
              <a:pPr/>
              <a:t>4/10/2012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9EBFC-43CF-4F50-A61A-B817C8E79382}" type="datetimeFigureOut">
              <a:rPr lang="en-US" smtClean="0"/>
              <a:pPr/>
              <a:t>4/10/2012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9EBFC-43CF-4F50-A61A-B817C8E79382}" type="datetimeFigureOut">
              <a:rPr lang="en-US" smtClean="0"/>
              <a:pPr/>
              <a:t>4/10/2012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A22C9-7F37-4203-9D01-215B426975A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9EBFC-43CF-4F50-A61A-B817C8E79382}" type="datetimeFigureOut">
              <a:rPr lang="en-US" smtClean="0"/>
              <a:pPr/>
              <a:t>4/10/2012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A22C9-7F37-4203-9D01-215B426975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solidFill>
        </p:spPr>
        <p:txBody>
          <a:bodyPr/>
          <a:lstStyle/>
          <a:p>
            <a:r>
              <a:rPr lang="ar-EG" dirty="0" smtClean="0"/>
              <a:t>خدمات البنك الاخرى</a:t>
            </a:r>
            <a:endParaRPr lang="en-US" dirty="0"/>
          </a:p>
        </p:txBody>
      </p:sp>
      <p:sp>
        <p:nvSpPr>
          <p:cNvPr id="3" name="Content Placeholder 2"/>
          <p:cNvSpPr>
            <a:spLocks noGrp="1"/>
          </p:cNvSpPr>
          <p:nvPr>
            <p:ph idx="1"/>
          </p:nvPr>
        </p:nvSpPr>
        <p:spPr>
          <a:solidFill>
            <a:schemeClr val="accent2"/>
          </a:solidFill>
        </p:spPr>
        <p:txBody>
          <a:bodyPr>
            <a:normAutofit/>
          </a:bodyPr>
          <a:lstStyle/>
          <a:p>
            <a:pPr algn="ctr"/>
            <a:endParaRPr lang="ar-EG" sz="4000" dirty="0" smtClean="0"/>
          </a:p>
          <a:p>
            <a:pPr algn="ctr"/>
            <a:endParaRPr lang="ar-EG" sz="4000" dirty="0" smtClean="0"/>
          </a:p>
          <a:p>
            <a:pPr algn="ctr"/>
            <a:r>
              <a:rPr lang="ar-EG" sz="6000" dirty="0" smtClean="0"/>
              <a:t>الفصل الثالث عشر</a:t>
            </a:r>
          </a:p>
          <a:p>
            <a:pPr algn="ctr"/>
            <a:endParaRPr lang="ar-EG" sz="4000" dirty="0" smtClean="0"/>
          </a:p>
          <a:p>
            <a:pPr algn="ctr"/>
            <a:endParaRPr lang="ar-EG" sz="4000" dirty="0" smtClean="0"/>
          </a:p>
          <a:p>
            <a:pPr algn="ctr"/>
            <a:endParaRPr lang="en-US" sz="4000" dirty="0"/>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75000"/>
            </a:schemeClr>
          </a:solidFill>
        </p:spPr>
        <p:txBody>
          <a:bodyPr/>
          <a:lstStyle/>
          <a:p>
            <a:r>
              <a:rPr lang="ar-EG" dirty="0" smtClean="0"/>
              <a:t>القيود المحاسبية:</a:t>
            </a:r>
            <a:endParaRPr lang="en-US" dirty="0"/>
          </a:p>
        </p:txBody>
      </p:sp>
      <p:sp>
        <p:nvSpPr>
          <p:cNvPr id="3" name="Content Placeholder 2"/>
          <p:cNvSpPr>
            <a:spLocks noGrp="1"/>
          </p:cNvSpPr>
          <p:nvPr>
            <p:ph idx="1"/>
          </p:nvPr>
        </p:nvSpPr>
        <p:spPr>
          <a:solidFill>
            <a:schemeClr val="accent2">
              <a:lumMod val="20000"/>
              <a:lumOff val="80000"/>
            </a:schemeClr>
          </a:solidFill>
        </p:spPr>
        <p:txBody>
          <a:bodyPr>
            <a:normAutofit lnSpcReduction="10000"/>
          </a:bodyPr>
          <a:lstStyle/>
          <a:p>
            <a:pPr algn="r"/>
            <a:r>
              <a:rPr lang="ar-EG" dirty="0" smtClean="0"/>
              <a:t>3.قيام الشركة بسحب رصيدها المتجمع.</a:t>
            </a:r>
          </a:p>
          <a:p>
            <a:pPr algn="r"/>
            <a:r>
              <a:rPr lang="ar-EG" dirty="0" smtClean="0"/>
              <a:t>من ح/جاري العملاء الشركة المستفيدة</a:t>
            </a:r>
          </a:p>
          <a:p>
            <a:pPr algn="r"/>
            <a:r>
              <a:rPr lang="ar-EG" dirty="0"/>
              <a:t> </a:t>
            </a:r>
            <a:r>
              <a:rPr lang="ar-EG" dirty="0" smtClean="0"/>
              <a:t>                               الى ح/الصندوق </a:t>
            </a:r>
          </a:p>
          <a:p>
            <a:pPr algn="r"/>
            <a:endParaRPr lang="ar-EG" dirty="0"/>
          </a:p>
          <a:p>
            <a:pPr algn="r"/>
            <a:r>
              <a:rPr lang="ar-EG" dirty="0" smtClean="0"/>
              <a:t>4.تحصيل الفواتير مقابل عمولة</a:t>
            </a:r>
          </a:p>
          <a:p>
            <a:pPr algn="r"/>
            <a:r>
              <a:rPr lang="ar-EG" dirty="0" smtClean="0"/>
              <a:t>من ح/الصندوق</a:t>
            </a:r>
          </a:p>
          <a:p>
            <a:pPr algn="r"/>
            <a:r>
              <a:rPr lang="ar-EG" dirty="0"/>
              <a:t> </a:t>
            </a:r>
            <a:r>
              <a:rPr lang="ar-EG" dirty="0" smtClean="0"/>
              <a:t>                    الى ح/فواتير محصلة</a:t>
            </a:r>
          </a:p>
          <a:p>
            <a:pPr algn="r"/>
            <a:r>
              <a:rPr lang="ar-EG" dirty="0"/>
              <a:t> </a:t>
            </a:r>
            <a:r>
              <a:rPr lang="ar-EG" dirty="0" smtClean="0"/>
              <a:t>                      ح/عمولة تحصيل فواتير</a:t>
            </a:r>
            <a:endParaRPr lang="en-US"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r>
              <a:rPr lang="ar-EG" dirty="0" smtClean="0"/>
              <a:t>خدمة البطاقات:</a:t>
            </a:r>
            <a:endParaRPr lang="en-US" dirty="0"/>
          </a:p>
        </p:txBody>
      </p:sp>
      <p:sp>
        <p:nvSpPr>
          <p:cNvPr id="3" name="Content Placeholder 2"/>
          <p:cNvSpPr>
            <a:spLocks noGrp="1"/>
          </p:cNvSpPr>
          <p:nvPr>
            <p:ph idx="1"/>
          </p:nvPr>
        </p:nvSpPr>
        <p:spPr>
          <a:solidFill>
            <a:schemeClr val="accent3">
              <a:lumMod val="60000"/>
              <a:lumOff val="40000"/>
            </a:schemeClr>
          </a:solidFill>
        </p:spPr>
        <p:txBody>
          <a:bodyPr>
            <a:normAutofit fontScale="77500" lnSpcReduction="20000"/>
          </a:bodyPr>
          <a:lstStyle/>
          <a:p>
            <a:pPr algn="r" rtl="1">
              <a:buNone/>
            </a:pPr>
            <a:r>
              <a:rPr lang="ar-EG" dirty="0" smtClean="0"/>
              <a:t>1.بطاقات الائتمان الدولية</a:t>
            </a:r>
            <a:r>
              <a:rPr lang="ar-EG" dirty="0" smtClean="0"/>
              <a:t>:</a:t>
            </a:r>
            <a:endParaRPr lang="en-US" dirty="0" smtClean="0"/>
          </a:p>
          <a:p>
            <a:pPr algn="r" rtl="1">
              <a:buNone/>
            </a:pPr>
            <a:r>
              <a:rPr lang="en-US" dirty="0" smtClean="0"/>
              <a:t>_</a:t>
            </a:r>
            <a:r>
              <a:rPr lang="ar-EG" dirty="0" smtClean="0"/>
              <a:t>هي </a:t>
            </a:r>
            <a:r>
              <a:rPr lang="ar-EG" dirty="0" smtClean="0"/>
              <a:t>تسهيلات ائتمانية قصيرة الاجل تمنح للعميل لاعطائه فرصة لشراء او تسديد النفقات خلال</a:t>
            </a:r>
            <a:r>
              <a:rPr lang="ar-SA" dirty="0" smtClean="0"/>
              <a:t> </a:t>
            </a:r>
            <a:r>
              <a:rPr lang="ar-EG" dirty="0" smtClean="0"/>
              <a:t>السفر والتنقل,على ان يتم التسديد لهذه المستحقات</a:t>
            </a:r>
            <a:r>
              <a:rPr lang="ar-SA" dirty="0" smtClean="0"/>
              <a:t> خلال فترة محددة عادة </a:t>
            </a:r>
            <a:r>
              <a:rPr lang="ar-EG" dirty="0" smtClean="0"/>
              <a:t>خلال شهر.وسميت بذلك لانها تقبل في معظم دول العالم.</a:t>
            </a:r>
          </a:p>
          <a:p>
            <a:pPr algn="r" rtl="1">
              <a:buNone/>
            </a:pPr>
            <a:r>
              <a:rPr lang="en-US" dirty="0" smtClean="0"/>
              <a:t>_</a:t>
            </a:r>
            <a:r>
              <a:rPr lang="ar-SA" dirty="0" smtClean="0"/>
              <a:t>وممكن </a:t>
            </a:r>
            <a:r>
              <a:rPr lang="ar-SA" dirty="0" smtClean="0"/>
              <a:t>ان تصل  الفائدة الى 30%، ويترتب ذلك عمل ترتيبات مسبقة مع </a:t>
            </a:r>
            <a:r>
              <a:rPr lang="ar-SA" dirty="0" smtClean="0"/>
              <a:t>الم</a:t>
            </a:r>
            <a:r>
              <a:rPr lang="ar-SA" dirty="0" smtClean="0"/>
              <a:t>ح</a:t>
            </a:r>
            <a:r>
              <a:rPr lang="ar-SA" dirty="0" smtClean="0"/>
              <a:t>لات </a:t>
            </a:r>
            <a:r>
              <a:rPr lang="ar-SA" dirty="0" smtClean="0"/>
              <a:t>التجارية والمطاعم والفنادق،وتكون البنوك في الدول العربية وسيط او وكيل للشركات التي تصدر هذه البطاقات ويتم عادة ارسال الفواتير الى الشخص  </a:t>
            </a:r>
            <a:endParaRPr lang="ar-SA" dirty="0" smtClean="0"/>
          </a:p>
          <a:p>
            <a:pPr algn="r" rtl="1">
              <a:buNone/>
            </a:pPr>
            <a:r>
              <a:rPr lang="ar-SA" dirty="0" smtClean="0"/>
              <a:t>_لكل بطاقة تصنيف وفئة تحدد الحد الاقصى للسحب وقد يطلب البنك ضمان</a:t>
            </a:r>
            <a:endParaRPr lang="ar-EG" dirty="0" smtClean="0"/>
          </a:p>
          <a:p>
            <a:pPr algn="r"/>
            <a:endParaRPr lang="ar-EG" dirty="0" smtClean="0"/>
          </a:p>
          <a:p>
            <a:pPr algn="r">
              <a:buNone/>
            </a:pPr>
            <a:r>
              <a:rPr lang="ar-EG" dirty="0" smtClean="0"/>
              <a:t>2.بطاقات الائتمان المحلية:وهي نفس بطاقات الائتمان الدولية,الا انها لا تقبل الا على مستوى محلي وتصدر عن بنك وطني.</a:t>
            </a:r>
          </a:p>
          <a:p>
            <a:endParaRPr lang="en-US"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r>
              <a:rPr lang="ar-EG" dirty="0" smtClean="0"/>
              <a:t>خدمة البطاقات:</a:t>
            </a:r>
            <a:endParaRPr lang="en-US" dirty="0"/>
          </a:p>
        </p:txBody>
      </p:sp>
      <p:sp>
        <p:nvSpPr>
          <p:cNvPr id="3" name="Content Placeholder 2"/>
          <p:cNvSpPr>
            <a:spLocks noGrp="1"/>
          </p:cNvSpPr>
          <p:nvPr>
            <p:ph idx="1"/>
          </p:nvPr>
        </p:nvSpPr>
        <p:spPr>
          <a:solidFill>
            <a:schemeClr val="accent3">
              <a:lumMod val="60000"/>
              <a:lumOff val="40000"/>
            </a:schemeClr>
          </a:solidFill>
        </p:spPr>
        <p:txBody>
          <a:bodyPr>
            <a:normAutofit fontScale="85000" lnSpcReduction="20000"/>
          </a:bodyPr>
          <a:lstStyle/>
          <a:p>
            <a:pPr algn="r" rtl="1">
              <a:buNone/>
            </a:pPr>
            <a:r>
              <a:rPr lang="ar-SA" dirty="0" smtClean="0"/>
              <a:t>3</a:t>
            </a:r>
            <a:r>
              <a:rPr lang="ar-EG" dirty="0" smtClean="0"/>
              <a:t>.بطاقات </a:t>
            </a:r>
            <a:r>
              <a:rPr lang="ar-SA" dirty="0" smtClean="0"/>
              <a:t>الصراف </a:t>
            </a:r>
            <a:r>
              <a:rPr lang="ar-SA" dirty="0" smtClean="0"/>
              <a:t>الالي</a:t>
            </a:r>
            <a:r>
              <a:rPr lang="ar-SA" dirty="0" smtClean="0"/>
              <a:t> </a:t>
            </a:r>
            <a:r>
              <a:rPr lang="ar-SA" dirty="0" smtClean="0"/>
              <a:t>المحلي: </a:t>
            </a:r>
          </a:p>
          <a:p>
            <a:pPr algn="r" rtl="1">
              <a:buNone/>
            </a:pPr>
            <a:r>
              <a:rPr lang="ar-SA" dirty="0" smtClean="0"/>
              <a:t>_يتم من خلالها السحب مباشرة ، معرفة أرصدة الحسابات،التحويل من حساب لاخر،تبديل العملات واصبح ممكنا الايداع </a:t>
            </a:r>
          </a:p>
          <a:p>
            <a:pPr algn="r" rtl="1">
              <a:buNone/>
            </a:pPr>
            <a:r>
              <a:rPr lang="ar-SA" dirty="0" smtClean="0"/>
              <a:t>_يفتصر استخدامها على أجهزة البنك نفسه التي تكوم مقامة في الاماكن العامة في معظم المدن الرئيسية وفي مداخل فروع البنك</a:t>
            </a:r>
          </a:p>
          <a:p>
            <a:pPr algn="r" rtl="1">
              <a:buNone/>
            </a:pPr>
            <a:r>
              <a:rPr lang="ar-SA" dirty="0" smtClean="0"/>
              <a:t>_تعطى للعميل بدون عمولة</a:t>
            </a:r>
          </a:p>
          <a:p>
            <a:pPr algn="r" rtl="1">
              <a:buNone/>
            </a:pPr>
            <a:r>
              <a:rPr lang="ar-SA" dirty="0" smtClean="0"/>
              <a:t>_يسري مفعولها ما بين سنة و3 سنوات </a:t>
            </a:r>
            <a:endParaRPr lang="ar-EG" dirty="0" smtClean="0"/>
          </a:p>
          <a:p>
            <a:pPr algn="r"/>
            <a:endParaRPr lang="ar-EG" dirty="0" smtClean="0"/>
          </a:p>
          <a:p>
            <a:pPr algn="r">
              <a:buNone/>
            </a:pPr>
            <a:r>
              <a:rPr lang="ar-SA" dirty="0" smtClean="0"/>
              <a:t>4</a:t>
            </a:r>
            <a:r>
              <a:rPr lang="ar-EG" dirty="0" smtClean="0"/>
              <a:t>.بطاقات ا</a:t>
            </a:r>
            <a:r>
              <a:rPr lang="ar-SA" dirty="0" smtClean="0"/>
              <a:t>لصراف الالي الدولي</a:t>
            </a:r>
            <a:r>
              <a:rPr lang="ar-EG" dirty="0" smtClean="0"/>
              <a:t>:وهي </a:t>
            </a:r>
            <a:r>
              <a:rPr lang="ar-EG" dirty="0" smtClean="0"/>
              <a:t>نفس بطاقات </a:t>
            </a:r>
            <a:r>
              <a:rPr lang="ar-SA" dirty="0" smtClean="0"/>
              <a:t>الصراف الالي المحلي </a:t>
            </a:r>
            <a:r>
              <a:rPr lang="ar-EG" dirty="0" smtClean="0"/>
              <a:t>الا انها</a:t>
            </a:r>
            <a:r>
              <a:rPr lang="ar-SA" dirty="0" smtClean="0"/>
              <a:t> تكون منتشرة في العالم عبر الدول،وتتقاضى البنوك عمولات في حال كان السحب خارج الدولة </a:t>
            </a:r>
            <a:endParaRPr lang="ar-EG" dirty="0" smtClean="0"/>
          </a:p>
          <a:p>
            <a:endParaRPr lang="en-US" dirty="0"/>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ar-EG" dirty="0" smtClean="0"/>
              <a:t>خدمة البطاقات</a:t>
            </a:r>
            <a:endParaRPr lang="en-US" dirty="0"/>
          </a:p>
        </p:txBody>
      </p:sp>
      <p:sp>
        <p:nvSpPr>
          <p:cNvPr id="3" name="Content Placeholder 2"/>
          <p:cNvSpPr>
            <a:spLocks noGrp="1"/>
          </p:cNvSpPr>
          <p:nvPr>
            <p:ph idx="1"/>
          </p:nvPr>
        </p:nvSpPr>
        <p:spPr>
          <a:solidFill>
            <a:schemeClr val="accent4">
              <a:lumMod val="40000"/>
              <a:lumOff val="60000"/>
            </a:schemeClr>
          </a:solidFill>
        </p:spPr>
        <p:txBody>
          <a:bodyPr>
            <a:normAutofit fontScale="92500" lnSpcReduction="10000"/>
          </a:bodyPr>
          <a:lstStyle/>
          <a:p>
            <a:pPr algn="r"/>
            <a:r>
              <a:rPr lang="ar-SA" dirty="0" smtClean="0"/>
              <a:t>5</a:t>
            </a:r>
            <a:r>
              <a:rPr lang="ar-EG" dirty="0" smtClean="0"/>
              <a:t>.البطاقات الذكية:وهي بطاقات نقدية تعمل بطريقة تشبه الطريقة التي تعمل بها بطاقات التلفونات,بحيث يتم شحنها بكمية من النقود ويقوم موظف البنك بشحنها من رصيد الجاري للعميل.وتستخدم لدفع النفقات مثل الشراء وغيرها .</a:t>
            </a:r>
          </a:p>
          <a:p>
            <a:endParaRPr lang="ar-EG" dirty="0" smtClean="0"/>
          </a:p>
          <a:p>
            <a:pPr algn="r"/>
            <a:r>
              <a:rPr lang="ar-SA" dirty="0" smtClean="0"/>
              <a:t>6</a:t>
            </a:r>
            <a:r>
              <a:rPr lang="ar-EG" dirty="0" smtClean="0"/>
              <a:t>.بطاقات الضمان:هي عبارة عن بطاقة بلاستيكيةبحيث يكتب عليها البنك من الخلف جملة يتعهد بها البنك بضمان دفع قيمة الشيكات الذي يقوم بتحريرها العميل(صاحب البطاقة)ورقم الحساب وحتى مبلغ معين وعادتا يضع البنك شرط ان لا يقل رصيد العميل عن مبلغ معين..</a:t>
            </a:r>
            <a:endParaRPr lang="en-US" dirty="0"/>
          </a:p>
        </p:txBody>
      </p:sp>
    </p:spTree>
  </p:cSld>
  <p:clrMapOvr>
    <a:masterClrMapping/>
  </p:clrMapOvr>
  <p:transition>
    <p:strip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r>
              <a:rPr lang="ar-EG" dirty="0" smtClean="0"/>
              <a:t>خدمة البطاقات</a:t>
            </a:r>
            <a:endParaRPr lang="en-US" dirty="0"/>
          </a:p>
        </p:txBody>
      </p:sp>
      <p:sp>
        <p:nvSpPr>
          <p:cNvPr id="3" name="Content Placeholder 2"/>
          <p:cNvSpPr>
            <a:spLocks noGrp="1"/>
          </p:cNvSpPr>
          <p:nvPr>
            <p:ph idx="1"/>
          </p:nvPr>
        </p:nvSpPr>
        <p:spPr>
          <a:solidFill>
            <a:schemeClr val="accent4">
              <a:lumMod val="40000"/>
              <a:lumOff val="60000"/>
            </a:schemeClr>
          </a:solidFill>
        </p:spPr>
        <p:txBody>
          <a:bodyPr>
            <a:normAutofit/>
          </a:bodyPr>
          <a:lstStyle/>
          <a:p>
            <a:pPr algn="r">
              <a:buNone/>
            </a:pPr>
            <a:r>
              <a:rPr lang="ar-SA" dirty="0" smtClean="0"/>
              <a:t>7. </a:t>
            </a:r>
            <a:r>
              <a:rPr lang="ar-SA" smtClean="0"/>
              <a:t>بطاقة ائتمان نفطة البيع: هو نظام يسمح للعملاء بالشراء من المنشات التجارية والعمل على تحويل ثمن مشترياتهم من حساباتهم الى حساب المتجر في نفس اللحظة.</a:t>
            </a:r>
            <a:endParaRPr lang="en-US" dirty="0"/>
          </a:p>
        </p:txBody>
      </p:sp>
    </p:spTree>
  </p:cSld>
  <p:clrMapOvr>
    <a:masterClrMapping/>
  </p:clrMapOvr>
  <p:transition>
    <p:strip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ar-EG" dirty="0" smtClean="0"/>
              <a:t>النواحي المحايبية لخدمة البطاقاتك:</a:t>
            </a:r>
            <a:endParaRPr lang="en-US" dirty="0"/>
          </a:p>
        </p:txBody>
      </p:sp>
      <p:sp>
        <p:nvSpPr>
          <p:cNvPr id="3" name="Content Placeholder 2"/>
          <p:cNvSpPr>
            <a:spLocks noGrp="1"/>
          </p:cNvSpPr>
          <p:nvPr>
            <p:ph idx="1"/>
          </p:nvPr>
        </p:nvSpPr>
        <p:spPr>
          <a:solidFill>
            <a:schemeClr val="accent1">
              <a:lumMod val="40000"/>
              <a:lumOff val="60000"/>
            </a:schemeClr>
          </a:solidFill>
        </p:spPr>
        <p:txBody>
          <a:bodyPr>
            <a:normAutofit lnSpcReduction="10000"/>
          </a:bodyPr>
          <a:lstStyle/>
          <a:p>
            <a:pPr algn="r"/>
            <a:r>
              <a:rPr lang="ar-EG" dirty="0" smtClean="0"/>
              <a:t>* بغض النظر عن نوع البطاقة فهي لا تخرج عنكونها عملية سحب نقود من الحساب الجاري للعميل صاحب البطاقةمما يجعل حساب العميل مدينا ويشمل</a:t>
            </a:r>
          </a:p>
          <a:p>
            <a:pPr algn="r"/>
            <a:r>
              <a:rPr lang="ar-EG" dirty="0" smtClean="0"/>
              <a:t>* تحصيل البنك العمولة السنويةلاستخدام البطاقة</a:t>
            </a:r>
          </a:p>
          <a:p>
            <a:pPr algn="r"/>
            <a:r>
              <a:rPr lang="ar-EG" dirty="0" smtClean="0"/>
              <a:t>* دفع المسحوبات فورا او خلال فترة تتراوح من3-4 اسابيع وخلالها لا يتم دفع فوائد</a:t>
            </a:r>
          </a:p>
          <a:p>
            <a:pPr algn="r"/>
            <a:r>
              <a:rPr lang="ar-EG" dirty="0" smtClean="0"/>
              <a:t>* دفع فوائد اذا لم يتم تسديد الحساب خلال فترة السماح</a:t>
            </a:r>
          </a:p>
          <a:p>
            <a:pPr algn="r"/>
            <a:r>
              <a:rPr lang="ar-EG" dirty="0" smtClean="0"/>
              <a:t>* وفي كل الحالات يتم ارسال نسخ الفواتير وايصال القبض الى عنوان العميل.</a:t>
            </a:r>
            <a:endParaRPr lang="en-US" dirty="0"/>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4">
              <a:lumMod val="20000"/>
              <a:lumOff val="80000"/>
            </a:schemeClr>
          </a:solidFill>
        </p:spPr>
        <p:txBody>
          <a:bodyPr/>
          <a:lstStyle/>
          <a:p>
            <a:r>
              <a:rPr lang="ar-EG" u="sng" dirty="0" smtClean="0"/>
              <a:t>تأجير الخزائن الحديدية</a:t>
            </a:r>
            <a:r>
              <a:rPr lang="ar-EG" i="1" dirty="0" smtClean="0"/>
              <a:t>:</a:t>
            </a:r>
            <a:endParaRPr lang="en-US" i="1" dirty="0"/>
          </a:p>
        </p:txBody>
      </p:sp>
      <p:sp>
        <p:nvSpPr>
          <p:cNvPr id="3" name="Subtitle 2"/>
          <p:cNvSpPr>
            <a:spLocks noGrp="1"/>
          </p:cNvSpPr>
          <p:nvPr>
            <p:ph type="subTitle" idx="1"/>
          </p:nvPr>
        </p:nvSpPr>
        <p:spPr>
          <a:solidFill>
            <a:schemeClr val="accent2">
              <a:lumMod val="40000"/>
              <a:lumOff val="60000"/>
            </a:schemeClr>
          </a:solidFill>
        </p:spPr>
        <p:txBody>
          <a:bodyPr>
            <a:normAutofit fontScale="77500" lnSpcReduction="20000"/>
          </a:bodyPr>
          <a:lstStyle/>
          <a:p>
            <a:r>
              <a:rPr lang="ar-EG" dirty="0" smtClean="0">
                <a:solidFill>
                  <a:schemeClr val="accent4">
                    <a:lumMod val="50000"/>
                  </a:schemeClr>
                </a:solidFill>
              </a:rPr>
              <a:t>تعمل البنوك على توفير خزائن حديدية محصنة وتقوم بتاجيرها للعملاء لوضع المستندات والمجوهرات واية بنود ثمينة,دون ان تتدخل في محتوياتها,ويكون ذلك من خلال عقد بين البنك </a:t>
            </a:r>
            <a:r>
              <a:rPr lang="ar-EG" sz="3800" dirty="0" smtClean="0">
                <a:solidFill>
                  <a:schemeClr val="accent4">
                    <a:lumMod val="50000"/>
                  </a:schemeClr>
                </a:solidFill>
              </a:rPr>
              <a:t>والعميل</a:t>
            </a:r>
            <a:r>
              <a:rPr lang="ar-EG" dirty="0" smtClean="0">
                <a:solidFill>
                  <a:schemeClr val="accent4">
                    <a:lumMod val="50000"/>
                  </a:schemeClr>
                </a:solidFill>
              </a:rPr>
              <a:t> يوضح الشروط والحقوق والواجبات والعمولة الدفوعة مقابل ذلك.</a:t>
            </a:r>
            <a:endParaRPr lang="en-US" dirty="0">
              <a:solidFill>
                <a:schemeClr val="accent4">
                  <a:lumMod val="50000"/>
                </a:schemeClr>
              </a:solidFill>
            </a:endParaRPr>
          </a:p>
        </p:txBody>
      </p:sp>
    </p:spTree>
  </p:cSld>
  <p:clrMapOvr>
    <a:masterClrMapping/>
  </p:clrMapOvr>
  <p:transition>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50000"/>
            </a:schemeClr>
          </a:solidFill>
        </p:spPr>
        <p:txBody>
          <a:bodyPr/>
          <a:lstStyle/>
          <a:p>
            <a:r>
              <a:rPr lang="ar-EG" dirty="0" smtClean="0"/>
              <a:t>شروط التاجير:</a:t>
            </a:r>
            <a:endParaRPr lang="en-US" dirty="0"/>
          </a:p>
        </p:txBody>
      </p:sp>
      <p:sp>
        <p:nvSpPr>
          <p:cNvPr id="3" name="Content Placeholder 2"/>
          <p:cNvSpPr>
            <a:spLocks noGrp="1"/>
          </p:cNvSpPr>
          <p:nvPr>
            <p:ph idx="1"/>
          </p:nvPr>
        </p:nvSpPr>
        <p:spPr>
          <a:solidFill>
            <a:schemeClr val="accent6">
              <a:lumMod val="40000"/>
              <a:lumOff val="60000"/>
            </a:schemeClr>
          </a:solidFill>
        </p:spPr>
        <p:txBody>
          <a:bodyPr/>
          <a:lstStyle/>
          <a:p>
            <a:pPr algn="r"/>
            <a:r>
              <a:rPr lang="ar-EG" dirty="0" smtClean="0"/>
              <a:t>1.يتقدم العميل بطلب للايجار وبعد الموافقة الاولية على الطلب.</a:t>
            </a:r>
          </a:p>
          <a:p>
            <a:pPr algn="r"/>
            <a:r>
              <a:rPr lang="ar-EG" dirty="0" smtClean="0"/>
              <a:t>2.ويقوم كل من البنك والعميل بتوقيع عقد يسمى (عقد ايجار الصندوق)</a:t>
            </a:r>
          </a:p>
          <a:p>
            <a:pPr algn="r"/>
            <a:r>
              <a:rPr lang="ar-EG" dirty="0" smtClean="0"/>
              <a:t>3.ويشمل العقد اسم الطرفين وتاريخ </a:t>
            </a:r>
            <a:r>
              <a:rPr lang="ar-SA" dirty="0" smtClean="0"/>
              <a:t>والعمولة </a:t>
            </a:r>
            <a:r>
              <a:rPr lang="ar-EG" dirty="0" smtClean="0"/>
              <a:t>وقيمةال</a:t>
            </a:r>
            <a:r>
              <a:rPr lang="ar-SA" dirty="0" smtClean="0"/>
              <a:t>ا</a:t>
            </a:r>
            <a:r>
              <a:rPr lang="ar-EG" dirty="0" smtClean="0"/>
              <a:t>يجارالسنوي وقيمة التامين.</a:t>
            </a:r>
            <a:endParaRPr lang="en-US"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ar-EG" dirty="0" smtClean="0"/>
              <a:t>مسئولية المستاجر وحقوقه:</a:t>
            </a:r>
            <a:endParaRPr lang="en-US" dirty="0"/>
          </a:p>
        </p:txBody>
      </p:sp>
      <p:sp>
        <p:nvSpPr>
          <p:cNvPr id="3" name="Content Placeholder 2"/>
          <p:cNvSpPr>
            <a:spLocks noGrp="1"/>
          </p:cNvSpPr>
          <p:nvPr>
            <p:ph idx="1"/>
          </p:nvPr>
        </p:nvSpPr>
        <p:spPr>
          <a:solidFill>
            <a:schemeClr val="accent6">
              <a:lumMod val="60000"/>
              <a:lumOff val="40000"/>
            </a:schemeClr>
          </a:solidFill>
        </p:spPr>
        <p:txBody>
          <a:bodyPr>
            <a:normAutofit fontScale="92500"/>
          </a:bodyPr>
          <a:lstStyle/>
          <a:p>
            <a:pPr algn="r"/>
            <a:r>
              <a:rPr lang="ar-EG" dirty="0" smtClean="0"/>
              <a:t>1.حفظ الاوراق والمجوهرات والنقود(الاشياء الثمينة)</a:t>
            </a:r>
          </a:p>
          <a:p>
            <a:pPr algn="r"/>
            <a:r>
              <a:rPr lang="ar-EG" dirty="0" smtClean="0"/>
              <a:t>2.لا يجوز وضع اية مواد ممنوعة اواسلحة او اي مواد </a:t>
            </a:r>
          </a:p>
          <a:p>
            <a:pPr algn="r">
              <a:buNone/>
            </a:pPr>
            <a:r>
              <a:rPr lang="ar-EG" dirty="0" smtClean="0"/>
              <a:t>مضرة.</a:t>
            </a:r>
          </a:p>
          <a:p>
            <a:pPr algn="r">
              <a:buNone/>
            </a:pPr>
            <a:r>
              <a:rPr lang="ar-EG" dirty="0" smtClean="0"/>
              <a:t>3.على المستاجر ان يلتزم بالمواعيد التي يحددها له البنك لدخول لغرف الصناديق.</a:t>
            </a:r>
          </a:p>
          <a:p>
            <a:pPr algn="r">
              <a:buNone/>
            </a:pPr>
            <a:r>
              <a:rPr lang="ar-EG" dirty="0" smtClean="0"/>
              <a:t>4.تنتهي عملية الاستئجار بنتهاء المدة المتفق عليها بالعقد.او ان يطلب التمديد.</a:t>
            </a:r>
          </a:p>
          <a:p>
            <a:pPr algn="r">
              <a:buNone/>
            </a:pPr>
            <a:r>
              <a:rPr lang="ar-EG" dirty="0" smtClean="0"/>
              <a:t>5.لا يجوز ان يقوم العميل باعادة تاجير الصندوق لشخص آخر.</a:t>
            </a: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ar-EG" dirty="0" smtClean="0"/>
              <a:t>مسئولية ا</a:t>
            </a:r>
            <a:r>
              <a:rPr lang="ar-SA" dirty="0" smtClean="0"/>
              <a:t>لبنك</a:t>
            </a:r>
            <a:r>
              <a:rPr lang="ar-EG" dirty="0" smtClean="0"/>
              <a:t>:</a:t>
            </a:r>
            <a:endParaRPr lang="en-US" dirty="0"/>
          </a:p>
        </p:txBody>
      </p:sp>
      <p:sp>
        <p:nvSpPr>
          <p:cNvPr id="3" name="Content Placeholder 2"/>
          <p:cNvSpPr>
            <a:spLocks noGrp="1"/>
          </p:cNvSpPr>
          <p:nvPr>
            <p:ph idx="1"/>
          </p:nvPr>
        </p:nvSpPr>
        <p:spPr>
          <a:solidFill>
            <a:schemeClr val="accent6">
              <a:lumMod val="60000"/>
              <a:lumOff val="40000"/>
            </a:schemeClr>
          </a:solidFill>
        </p:spPr>
        <p:txBody>
          <a:bodyPr>
            <a:normAutofit/>
          </a:bodyPr>
          <a:lstStyle/>
          <a:p>
            <a:pPr algn="r">
              <a:buNone/>
            </a:pPr>
            <a:r>
              <a:rPr lang="ar-SA" dirty="0" smtClean="0"/>
              <a:t>1</a:t>
            </a:r>
            <a:r>
              <a:rPr lang="ar-EG" dirty="0" smtClean="0"/>
              <a:t>.لا يعمل البنك بمحتويات الصندوق.</a:t>
            </a:r>
          </a:p>
          <a:p>
            <a:pPr algn="r">
              <a:buNone/>
            </a:pPr>
            <a:r>
              <a:rPr lang="ar-SA" dirty="0" smtClean="0"/>
              <a:t>2</a:t>
            </a:r>
            <a:r>
              <a:rPr lang="ar-EG" dirty="0" smtClean="0"/>
              <a:t>.البنك غير مسؤول عن اي تلف بسبب ظروف قاهرة متل الزلازل والفيضانات.</a:t>
            </a:r>
            <a:endParaRPr lang="ar-SA" dirty="0" smtClean="0"/>
          </a:p>
          <a:p>
            <a:pPr algn="r">
              <a:buNone/>
            </a:pPr>
            <a:r>
              <a:rPr lang="ar-SA" dirty="0" smtClean="0"/>
              <a:t>3</a:t>
            </a:r>
            <a:r>
              <a:rPr lang="ar-EG" dirty="0" smtClean="0"/>
              <a:t>.على البنك توفير الضمان ,بحيث يضع الخزائن في غرف مصفحة من الاسمنت المسلح ويوجد نظام مراقبة وانذارويمكن ان يؤمن البنك</a:t>
            </a:r>
            <a:r>
              <a:rPr lang="ar-SA" dirty="0" smtClean="0"/>
              <a:t> بالتامين </a:t>
            </a:r>
            <a:r>
              <a:rPr lang="ar-EG" dirty="0" smtClean="0"/>
              <a:t> لدى شركة تامين.وكذلك</a:t>
            </a:r>
            <a:r>
              <a:rPr lang="ar-SA" dirty="0" smtClean="0"/>
              <a:t> </a:t>
            </a:r>
            <a:r>
              <a:rPr lang="ar-EG" dirty="0" smtClean="0"/>
              <a:t>للعميل</a:t>
            </a:r>
            <a:r>
              <a:rPr lang="ar-SA" dirty="0" smtClean="0"/>
              <a:t> الحق</a:t>
            </a:r>
            <a:r>
              <a:rPr lang="ar-EG" dirty="0" smtClean="0"/>
              <a:t>.</a:t>
            </a:r>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60000"/>
              <a:lumOff val="40000"/>
            </a:schemeClr>
          </a:solidFill>
        </p:spPr>
        <p:txBody>
          <a:bodyPr/>
          <a:lstStyle/>
          <a:p>
            <a:r>
              <a:rPr lang="ar-EG" dirty="0" smtClean="0"/>
              <a:t>القيود المحاسبية:</a:t>
            </a:r>
            <a:endParaRPr lang="en-US" dirty="0"/>
          </a:p>
        </p:txBody>
      </p:sp>
      <p:sp>
        <p:nvSpPr>
          <p:cNvPr id="3" name="Content Placeholder 2"/>
          <p:cNvSpPr>
            <a:spLocks noGrp="1"/>
          </p:cNvSpPr>
          <p:nvPr>
            <p:ph idx="1"/>
          </p:nvPr>
        </p:nvSpPr>
        <p:spPr>
          <a:solidFill>
            <a:schemeClr val="accent2">
              <a:lumMod val="20000"/>
              <a:lumOff val="80000"/>
            </a:schemeClr>
          </a:solidFill>
        </p:spPr>
        <p:txBody>
          <a:bodyPr/>
          <a:lstStyle/>
          <a:p>
            <a:pPr algn="r"/>
            <a:r>
              <a:rPr lang="ar-EG" dirty="0" smtClean="0"/>
              <a:t>1.تسجيل وتحصيل قيمة تاجير صندوق الامانات. </a:t>
            </a:r>
          </a:p>
          <a:p>
            <a:pPr algn="r"/>
            <a:r>
              <a:rPr lang="ar-EG" dirty="0" smtClean="0"/>
              <a:t>من ح/الصندوق</a:t>
            </a:r>
          </a:p>
          <a:p>
            <a:pPr algn="r"/>
            <a:r>
              <a:rPr lang="ar-EG" dirty="0"/>
              <a:t> </a:t>
            </a:r>
            <a:r>
              <a:rPr lang="ar-EG" dirty="0" smtClean="0"/>
              <a:t>                     الى ح/ايرادات صناديق امانات.</a:t>
            </a:r>
          </a:p>
          <a:p>
            <a:pPr algn="r"/>
            <a:r>
              <a:rPr lang="ar-EG" dirty="0" smtClean="0"/>
              <a:t>2.تسجيل وتحصيل قيمة تامين مفاتيح صندوق الامانات.</a:t>
            </a:r>
          </a:p>
          <a:p>
            <a:pPr algn="r"/>
            <a:r>
              <a:rPr lang="ar-EG" dirty="0" smtClean="0"/>
              <a:t>من ح/الصندوق</a:t>
            </a:r>
          </a:p>
          <a:p>
            <a:pPr algn="r"/>
            <a:r>
              <a:rPr lang="ar-EG" dirty="0"/>
              <a:t> </a:t>
            </a:r>
            <a:r>
              <a:rPr lang="ar-EG" dirty="0" smtClean="0"/>
              <a:t>                    الى ح/تامينات تاجير صناديق امانات</a:t>
            </a:r>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p:spPr>
        <p:txBody>
          <a:bodyPr/>
          <a:lstStyle/>
          <a:p>
            <a:r>
              <a:rPr lang="ar-EG" dirty="0" smtClean="0"/>
              <a:t>قيود محاسبية:</a:t>
            </a:r>
            <a:endParaRPr lang="en-US" dirty="0"/>
          </a:p>
        </p:txBody>
      </p:sp>
      <p:sp>
        <p:nvSpPr>
          <p:cNvPr id="3" name="Content Placeholder 2"/>
          <p:cNvSpPr>
            <a:spLocks noGrp="1"/>
          </p:cNvSpPr>
          <p:nvPr>
            <p:ph idx="1"/>
          </p:nvPr>
        </p:nvSpPr>
        <p:spPr>
          <a:solidFill>
            <a:schemeClr val="bg1">
              <a:lumMod val="75000"/>
            </a:schemeClr>
          </a:solidFill>
        </p:spPr>
        <p:txBody>
          <a:bodyPr/>
          <a:lstStyle/>
          <a:p>
            <a:pPr algn="r"/>
            <a:r>
              <a:rPr lang="ar-EG" dirty="0" smtClean="0"/>
              <a:t>3.اقفال بدل ايجار الخزائن في نهاية الفترة المالية.</a:t>
            </a:r>
          </a:p>
          <a:p>
            <a:pPr algn="r"/>
            <a:r>
              <a:rPr lang="ar-EG" dirty="0" smtClean="0"/>
              <a:t>من ح/ايرادات تاجير صناديق امانات.</a:t>
            </a:r>
          </a:p>
          <a:p>
            <a:pPr algn="r"/>
            <a:r>
              <a:rPr lang="ar-EG" dirty="0"/>
              <a:t> </a:t>
            </a:r>
            <a:r>
              <a:rPr lang="ar-EG" dirty="0" smtClean="0"/>
              <a:t>                                      الى ح/ارباح وخسائر</a:t>
            </a:r>
          </a:p>
          <a:p>
            <a:pPr algn="r"/>
            <a:r>
              <a:rPr lang="ar-EG" dirty="0" smtClean="0"/>
              <a:t>4.ارجاع قيمة التامين</a:t>
            </a:r>
            <a:r>
              <a:rPr lang="ar-SA" dirty="0" smtClean="0"/>
              <a:t> </a:t>
            </a:r>
            <a:r>
              <a:rPr lang="ar-EG" dirty="0" smtClean="0"/>
              <a:t>عند انتهاء الفترة وعدم التجديد.</a:t>
            </a:r>
          </a:p>
          <a:p>
            <a:pPr algn="r"/>
            <a:endParaRPr lang="ar-EG" dirty="0" smtClean="0"/>
          </a:p>
          <a:p>
            <a:pPr algn="r"/>
            <a:r>
              <a:rPr lang="ar-EG" dirty="0" smtClean="0"/>
              <a:t>من ح/تامينات تاجير خزينة حديدية.</a:t>
            </a:r>
          </a:p>
          <a:p>
            <a:pPr algn="r"/>
            <a:r>
              <a:rPr lang="ar-EG" dirty="0"/>
              <a:t> </a:t>
            </a:r>
            <a:r>
              <a:rPr lang="ar-EG" dirty="0" smtClean="0"/>
              <a:t>                        الى ح/الصندوق</a:t>
            </a:r>
            <a:endParaRPr lang="ar-EG"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p:spPr>
        <p:txBody>
          <a:bodyPr>
            <a:normAutofit/>
          </a:bodyPr>
          <a:lstStyle/>
          <a:p>
            <a:r>
              <a:rPr lang="ar-EG" dirty="0" smtClean="0"/>
              <a:t>خدمة دفع فواتير العملاء:</a:t>
            </a:r>
            <a:endParaRPr lang="en-US" dirty="0"/>
          </a:p>
        </p:txBody>
      </p:sp>
      <p:sp>
        <p:nvSpPr>
          <p:cNvPr id="3" name="Content Placeholder 2"/>
          <p:cNvSpPr>
            <a:spLocks noGrp="1"/>
          </p:cNvSpPr>
          <p:nvPr>
            <p:ph idx="1"/>
          </p:nvPr>
        </p:nvSpPr>
        <p:spPr>
          <a:solidFill>
            <a:schemeClr val="tx2">
              <a:lumMod val="40000"/>
              <a:lumOff val="60000"/>
            </a:schemeClr>
          </a:solidFill>
        </p:spPr>
        <p:txBody>
          <a:bodyPr/>
          <a:lstStyle/>
          <a:p>
            <a:pPr algn="r"/>
            <a:r>
              <a:rPr lang="ar-EG" dirty="0" smtClean="0"/>
              <a:t>انتشرت في البلاد العربية فكرة تسديد ودفع الفواتير عن طريق البنك.</a:t>
            </a:r>
          </a:p>
          <a:p>
            <a:pPr algn="r"/>
            <a:r>
              <a:rPr lang="ar-EG" dirty="0" smtClean="0"/>
              <a:t>مثل ان تطلب شركة الكهرباء من عملائها التوجه لبنك معين حلدفع المستحقات.مقابل عمولة ياخذها البنك.بحيث يقوم العميل بتوجه مباشرة الى البنك ودفعها او يقوم البنك باستقطاعها من الحساب الجاري للعميل واضافتها لحساب شركة الكهرباء.</a:t>
            </a:r>
            <a:endParaRPr lang="en-US"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r>
              <a:rPr lang="ar-EG" dirty="0" smtClean="0"/>
              <a:t>القيود المحاسبية:</a:t>
            </a:r>
            <a:endParaRPr lang="en-US" dirty="0"/>
          </a:p>
        </p:txBody>
      </p:sp>
      <p:sp>
        <p:nvSpPr>
          <p:cNvPr id="3" name="Content Placeholder 2"/>
          <p:cNvSpPr>
            <a:spLocks noGrp="1"/>
          </p:cNvSpPr>
          <p:nvPr>
            <p:ph idx="1"/>
          </p:nvPr>
        </p:nvSpPr>
        <p:spPr>
          <a:solidFill>
            <a:schemeClr val="accent4">
              <a:lumMod val="40000"/>
              <a:lumOff val="60000"/>
            </a:schemeClr>
          </a:solidFill>
        </p:spPr>
        <p:txBody>
          <a:bodyPr>
            <a:normAutofit lnSpcReduction="10000"/>
          </a:bodyPr>
          <a:lstStyle/>
          <a:p>
            <a:pPr algn="r">
              <a:buNone/>
            </a:pPr>
            <a:r>
              <a:rPr lang="ar-EG" dirty="0" smtClean="0"/>
              <a:t>1.تسجيل تحصيل الفاتورة المستحقة من قبل العميل بدون عمولة.</a:t>
            </a:r>
          </a:p>
          <a:p>
            <a:pPr algn="r">
              <a:buNone/>
            </a:pPr>
            <a:r>
              <a:rPr lang="ar-EG" dirty="0" smtClean="0"/>
              <a:t>من ح/الصندوق</a:t>
            </a:r>
          </a:p>
          <a:p>
            <a:pPr algn="r">
              <a:buNone/>
            </a:pPr>
            <a:r>
              <a:rPr lang="ar-EG" dirty="0"/>
              <a:t> </a:t>
            </a:r>
            <a:r>
              <a:rPr lang="ar-EG" dirty="0" smtClean="0"/>
              <a:t>               الى ح/فواتير محصلة</a:t>
            </a:r>
          </a:p>
          <a:p>
            <a:pPr algn="r">
              <a:buNone/>
            </a:pPr>
            <a:r>
              <a:rPr lang="ar-EG" dirty="0" smtClean="0"/>
              <a:t>2.تسجيل قيمة الفواتير المحصلة للشركة المستفيدة</a:t>
            </a:r>
          </a:p>
          <a:p>
            <a:pPr algn="r">
              <a:buNone/>
            </a:pPr>
            <a:r>
              <a:rPr lang="ar-EG" dirty="0" smtClean="0"/>
              <a:t>من ح/فواتير محصلة</a:t>
            </a:r>
          </a:p>
          <a:p>
            <a:pPr algn="r">
              <a:buNone/>
            </a:pPr>
            <a:r>
              <a:rPr lang="ar-EG" dirty="0"/>
              <a:t> </a:t>
            </a:r>
            <a:r>
              <a:rPr lang="ar-EG" dirty="0" smtClean="0"/>
              <a:t>                    الى ح/جاري العملاء لشركة المستفيدة.</a:t>
            </a:r>
          </a:p>
          <a:p>
            <a:pPr>
              <a:buNone/>
            </a:pPr>
            <a:r>
              <a:rPr lang="ar-EG" dirty="0"/>
              <a:t> </a:t>
            </a:r>
            <a:r>
              <a:rPr lang="ar-EG" dirty="0" smtClean="0"/>
              <a:t>  </a:t>
            </a:r>
            <a:endParaRPr lang="en-US" dirty="0"/>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177</TotalTime>
  <Words>773</Words>
  <Application>Microsoft Office PowerPoint</Application>
  <PresentationFormat>On-screen Show (4:3)</PresentationFormat>
  <Paragraphs>86</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خدمات البنك الاخرى</vt:lpstr>
      <vt:lpstr>تأجير الخزائن الحديدية:</vt:lpstr>
      <vt:lpstr>شروط التاجير:</vt:lpstr>
      <vt:lpstr>مسئولية المستاجر وحقوقه:</vt:lpstr>
      <vt:lpstr>مسئولية البنك:</vt:lpstr>
      <vt:lpstr>القيود المحاسبية:</vt:lpstr>
      <vt:lpstr>قيود محاسبية:</vt:lpstr>
      <vt:lpstr>خدمة دفع فواتير العملاء:</vt:lpstr>
      <vt:lpstr>القيود المحاسبية:</vt:lpstr>
      <vt:lpstr>القيود المحاسبية:</vt:lpstr>
      <vt:lpstr>خدمة البطاقات:</vt:lpstr>
      <vt:lpstr>خدمة البطاقات:</vt:lpstr>
      <vt:lpstr>خدمة البطاقات</vt:lpstr>
      <vt:lpstr>خدمة البطاقات</vt:lpstr>
      <vt:lpstr>النواحي المحايبية لخدمة البطاقاتك: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تأجير الخزائن الحديدية:</dc:title>
  <dc:creator>HAMADA</dc:creator>
  <cp:lastModifiedBy>hp</cp:lastModifiedBy>
  <cp:revision>48</cp:revision>
  <dcterms:created xsi:type="dcterms:W3CDTF">2012-04-06T02:19:18Z</dcterms:created>
  <dcterms:modified xsi:type="dcterms:W3CDTF">2012-04-10T03:18:50Z</dcterms:modified>
</cp:coreProperties>
</file>