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05"/>
  </p:notesMasterIdLst>
  <p:handoutMasterIdLst>
    <p:handoutMasterId r:id="rId106"/>
  </p:handoutMasterIdLst>
  <p:sldIdLst>
    <p:sldId id="899" r:id="rId2"/>
    <p:sldId id="881" r:id="rId3"/>
    <p:sldId id="882" r:id="rId4"/>
    <p:sldId id="767" r:id="rId5"/>
    <p:sldId id="768" r:id="rId6"/>
    <p:sldId id="769" r:id="rId7"/>
    <p:sldId id="770" r:id="rId8"/>
    <p:sldId id="771" r:id="rId9"/>
    <p:sldId id="772" r:id="rId10"/>
    <p:sldId id="773" r:id="rId11"/>
    <p:sldId id="774" r:id="rId12"/>
    <p:sldId id="775" r:id="rId13"/>
    <p:sldId id="776" r:id="rId14"/>
    <p:sldId id="777" r:id="rId15"/>
    <p:sldId id="885" r:id="rId16"/>
    <p:sldId id="886" r:id="rId17"/>
    <p:sldId id="778" r:id="rId18"/>
    <p:sldId id="779" r:id="rId19"/>
    <p:sldId id="780" r:id="rId20"/>
    <p:sldId id="781" r:id="rId21"/>
    <p:sldId id="782" r:id="rId22"/>
    <p:sldId id="783" r:id="rId23"/>
    <p:sldId id="784" r:id="rId24"/>
    <p:sldId id="785" r:id="rId25"/>
    <p:sldId id="786" r:id="rId26"/>
    <p:sldId id="787" r:id="rId27"/>
    <p:sldId id="788" r:id="rId28"/>
    <p:sldId id="789" r:id="rId29"/>
    <p:sldId id="857" r:id="rId30"/>
    <p:sldId id="860" r:id="rId31"/>
    <p:sldId id="790" r:id="rId32"/>
    <p:sldId id="791" r:id="rId33"/>
    <p:sldId id="792" r:id="rId34"/>
    <p:sldId id="793" r:id="rId35"/>
    <p:sldId id="794" r:id="rId36"/>
    <p:sldId id="861" r:id="rId37"/>
    <p:sldId id="862" r:id="rId38"/>
    <p:sldId id="795" r:id="rId39"/>
    <p:sldId id="796" r:id="rId40"/>
    <p:sldId id="797" r:id="rId41"/>
    <p:sldId id="798" r:id="rId42"/>
    <p:sldId id="799" r:id="rId43"/>
    <p:sldId id="800" r:id="rId44"/>
    <p:sldId id="889" r:id="rId45"/>
    <p:sldId id="803" r:id="rId46"/>
    <p:sldId id="804" r:id="rId47"/>
    <p:sldId id="890" r:id="rId48"/>
    <p:sldId id="891" r:id="rId49"/>
    <p:sldId id="892" r:id="rId50"/>
    <p:sldId id="805" r:id="rId51"/>
    <p:sldId id="806" r:id="rId52"/>
    <p:sldId id="807" r:id="rId53"/>
    <p:sldId id="808" r:id="rId54"/>
    <p:sldId id="809" r:id="rId55"/>
    <p:sldId id="864" r:id="rId56"/>
    <p:sldId id="865" r:id="rId57"/>
    <p:sldId id="866" r:id="rId58"/>
    <p:sldId id="812" r:id="rId59"/>
    <p:sldId id="813" r:id="rId60"/>
    <p:sldId id="814" r:id="rId61"/>
    <p:sldId id="815" r:id="rId62"/>
    <p:sldId id="816" r:id="rId63"/>
    <p:sldId id="817" r:id="rId64"/>
    <p:sldId id="818" r:id="rId65"/>
    <p:sldId id="893" r:id="rId66"/>
    <p:sldId id="819" r:id="rId67"/>
    <p:sldId id="820" r:id="rId68"/>
    <p:sldId id="894" r:id="rId69"/>
    <p:sldId id="895" r:id="rId70"/>
    <p:sldId id="896" r:id="rId71"/>
    <p:sldId id="821" r:id="rId72"/>
    <p:sldId id="867" r:id="rId73"/>
    <p:sldId id="897" r:id="rId74"/>
    <p:sldId id="898" r:id="rId75"/>
    <p:sldId id="822" r:id="rId76"/>
    <p:sldId id="879" r:id="rId77"/>
    <p:sldId id="824" r:id="rId78"/>
    <p:sldId id="825" r:id="rId79"/>
    <p:sldId id="826" r:id="rId80"/>
    <p:sldId id="827" r:id="rId81"/>
    <p:sldId id="828" r:id="rId82"/>
    <p:sldId id="829" r:id="rId83"/>
    <p:sldId id="830" r:id="rId84"/>
    <p:sldId id="831" r:id="rId85"/>
    <p:sldId id="832" r:id="rId86"/>
    <p:sldId id="833" r:id="rId87"/>
    <p:sldId id="834" r:id="rId88"/>
    <p:sldId id="835" r:id="rId89"/>
    <p:sldId id="836" r:id="rId90"/>
    <p:sldId id="837" r:id="rId91"/>
    <p:sldId id="838" r:id="rId92"/>
    <p:sldId id="839" r:id="rId93"/>
    <p:sldId id="840" r:id="rId94"/>
    <p:sldId id="841" r:id="rId95"/>
    <p:sldId id="842" r:id="rId96"/>
    <p:sldId id="869" r:id="rId97"/>
    <p:sldId id="871" r:id="rId98"/>
    <p:sldId id="877" r:id="rId99"/>
    <p:sldId id="872" r:id="rId100"/>
    <p:sldId id="873" r:id="rId101"/>
    <p:sldId id="874" r:id="rId102"/>
    <p:sldId id="875" r:id="rId103"/>
    <p:sldId id="883" r:id="rId104"/>
  </p:sldIdLst>
  <p:sldSz cx="9144000" cy="6858000" type="screen4x3"/>
  <p:notesSz cx="6858000" cy="9190038"/>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b="1" kern="1200">
        <a:solidFill>
          <a:schemeClr val="folHlink"/>
        </a:solidFill>
        <a:latin typeface="Comic Sans MS" panose="030F0702030302020204" pitchFamily="66" charset="0"/>
        <a:ea typeface="+mn-ea"/>
        <a:cs typeface="+mn-cs"/>
      </a:defRPr>
    </a:lvl1pPr>
    <a:lvl2pPr marL="457200" algn="ctr" rtl="0" eaLnBrk="0" fontAlgn="base" hangingPunct="0">
      <a:spcBef>
        <a:spcPct val="0"/>
      </a:spcBef>
      <a:spcAft>
        <a:spcPct val="0"/>
      </a:spcAft>
      <a:defRPr b="1" kern="1200">
        <a:solidFill>
          <a:schemeClr val="folHlink"/>
        </a:solidFill>
        <a:latin typeface="Comic Sans MS" panose="030F0702030302020204" pitchFamily="66" charset="0"/>
        <a:ea typeface="+mn-ea"/>
        <a:cs typeface="+mn-cs"/>
      </a:defRPr>
    </a:lvl2pPr>
    <a:lvl3pPr marL="914400" algn="ctr" rtl="0" eaLnBrk="0" fontAlgn="base" hangingPunct="0">
      <a:spcBef>
        <a:spcPct val="0"/>
      </a:spcBef>
      <a:spcAft>
        <a:spcPct val="0"/>
      </a:spcAft>
      <a:defRPr b="1" kern="1200">
        <a:solidFill>
          <a:schemeClr val="folHlink"/>
        </a:solidFill>
        <a:latin typeface="Comic Sans MS" panose="030F0702030302020204" pitchFamily="66" charset="0"/>
        <a:ea typeface="+mn-ea"/>
        <a:cs typeface="+mn-cs"/>
      </a:defRPr>
    </a:lvl3pPr>
    <a:lvl4pPr marL="1371600" algn="ctr" rtl="0" eaLnBrk="0" fontAlgn="base" hangingPunct="0">
      <a:spcBef>
        <a:spcPct val="0"/>
      </a:spcBef>
      <a:spcAft>
        <a:spcPct val="0"/>
      </a:spcAft>
      <a:defRPr b="1" kern="1200">
        <a:solidFill>
          <a:schemeClr val="folHlink"/>
        </a:solidFill>
        <a:latin typeface="Comic Sans MS" panose="030F0702030302020204" pitchFamily="66" charset="0"/>
        <a:ea typeface="+mn-ea"/>
        <a:cs typeface="+mn-cs"/>
      </a:defRPr>
    </a:lvl4pPr>
    <a:lvl5pPr marL="1828800" algn="ctr" rtl="0" eaLnBrk="0" fontAlgn="base" hangingPunct="0">
      <a:spcBef>
        <a:spcPct val="0"/>
      </a:spcBef>
      <a:spcAft>
        <a:spcPct val="0"/>
      </a:spcAft>
      <a:defRPr b="1" kern="1200">
        <a:solidFill>
          <a:schemeClr val="folHlink"/>
        </a:solidFill>
        <a:latin typeface="Comic Sans MS" panose="030F0702030302020204" pitchFamily="66" charset="0"/>
        <a:ea typeface="+mn-ea"/>
        <a:cs typeface="+mn-cs"/>
      </a:defRPr>
    </a:lvl5pPr>
    <a:lvl6pPr marL="2286000" algn="l" defTabSz="914400" rtl="0" eaLnBrk="1" latinLnBrk="0" hangingPunct="1">
      <a:defRPr b="1" kern="1200">
        <a:solidFill>
          <a:schemeClr val="folHlink"/>
        </a:solidFill>
        <a:latin typeface="Comic Sans MS" panose="030F0702030302020204" pitchFamily="66" charset="0"/>
        <a:ea typeface="+mn-ea"/>
        <a:cs typeface="+mn-cs"/>
      </a:defRPr>
    </a:lvl6pPr>
    <a:lvl7pPr marL="2743200" algn="l" defTabSz="914400" rtl="0" eaLnBrk="1" latinLnBrk="0" hangingPunct="1">
      <a:defRPr b="1" kern="1200">
        <a:solidFill>
          <a:schemeClr val="folHlink"/>
        </a:solidFill>
        <a:latin typeface="Comic Sans MS" panose="030F0702030302020204" pitchFamily="66" charset="0"/>
        <a:ea typeface="+mn-ea"/>
        <a:cs typeface="+mn-cs"/>
      </a:defRPr>
    </a:lvl7pPr>
    <a:lvl8pPr marL="3200400" algn="l" defTabSz="914400" rtl="0" eaLnBrk="1" latinLnBrk="0" hangingPunct="1">
      <a:defRPr b="1" kern="1200">
        <a:solidFill>
          <a:schemeClr val="folHlink"/>
        </a:solidFill>
        <a:latin typeface="Comic Sans MS" panose="030F0702030302020204" pitchFamily="66" charset="0"/>
        <a:ea typeface="+mn-ea"/>
        <a:cs typeface="+mn-cs"/>
      </a:defRPr>
    </a:lvl8pPr>
    <a:lvl9pPr marL="3657600" algn="l" defTabSz="914400" rtl="0" eaLnBrk="1" latinLnBrk="0" hangingPunct="1">
      <a:defRPr b="1" kern="1200">
        <a:solidFill>
          <a:schemeClr val="folHlink"/>
        </a:solidFill>
        <a:latin typeface="Comic Sans MS" panose="030F0702030302020204" pitchFamily="66"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94">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6F9E7"/>
    <a:srgbClr val="CC0000"/>
    <a:srgbClr val="006600"/>
    <a:srgbClr val="FFFFCC"/>
    <a:srgbClr val="FFA54B"/>
    <a:srgbClr val="FF6600"/>
    <a:srgbClr val="FF9F5D"/>
    <a:srgbClr val="FFB66D"/>
    <a:srgbClr val="FF9933"/>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3" autoAdjust="0"/>
    <p:restoredTop sz="95600" autoAdjust="0"/>
  </p:normalViewPr>
  <p:slideViewPr>
    <p:cSldViewPr>
      <p:cViewPr varScale="1">
        <p:scale>
          <a:sx n="75" d="100"/>
          <a:sy n="75" d="100"/>
        </p:scale>
        <p:origin x="-1236" y="-9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 r:id="rId62" collapse="1"/>
      <p:sld r:id="rId63" collapse="1"/>
      <p:sld r:id="rId64" collapse="1"/>
      <p:sld r:id="rId65" collapse="1"/>
      <p:sld r:id="rId66" collapse="1"/>
      <p:sld r:id="rId67" collapse="1"/>
      <p:sld r:id="rId68" collapse="1"/>
      <p:sld r:id="rId69" collapse="1"/>
      <p:sld r:id="rId70" collapse="1"/>
      <p:sld r:id="rId71" collapse="1"/>
      <p:sld r:id="rId72" collapse="1"/>
      <p:sld r:id="rId73" collapse="1"/>
      <p:sld r:id="rId74" collapse="1"/>
      <p:sld r:id="rId75" collapse="1"/>
      <p:sld r:id="rId76" collapse="1"/>
      <p:sld r:id="rId77" collapse="1"/>
      <p:sld r:id="rId78" collapse="1"/>
      <p:sld r:id="rId79" collapse="1"/>
      <p:sld r:id="rId80" collapse="1"/>
      <p:sld r:id="rId81" collapse="1"/>
      <p:sld r:id="rId82" collapse="1"/>
      <p:sld r:id="rId83" collapse="1"/>
      <p:sld r:id="rId84" collapse="1"/>
      <p:sld r:id="rId85" collapse="1"/>
      <p:sld r:id="rId86" collapse="1"/>
      <p:sld r:id="rId87" collapse="1"/>
      <p:sld r:id="rId88" collapse="1"/>
      <p:sld r:id="rId89" collapse="1"/>
      <p:sld r:id="rId90" collapse="1"/>
      <p:sld r:id="rId91" collapse="1"/>
      <p:sld r:id="rId92" collapse="1"/>
      <p:sld r:id="rId93" collapse="1"/>
      <p:sld r:id="rId94" collapse="1"/>
      <p:sld r:id="rId95" collapse="1"/>
      <p:sld r:id="rId96" collapse="1"/>
      <p:sld r:id="rId97" collapse="1"/>
      <p:sld r:id="rId98" collapse="1"/>
      <p:sld r:id="rId99" collapse="1"/>
      <p:sld r:id="rId100" collapse="1"/>
    </p:sldLst>
  </p:outlineViewPr>
  <p:notesTextViewPr>
    <p:cViewPr>
      <p:scale>
        <a:sx n="100" d="100"/>
        <a:sy n="100" d="100"/>
      </p:scale>
      <p:origin x="0" y="0"/>
    </p:cViewPr>
  </p:notesTextViewPr>
  <p:sorterViewPr>
    <p:cViewPr>
      <p:scale>
        <a:sx n="120" d="100"/>
        <a:sy n="120" d="100"/>
      </p:scale>
      <p:origin x="0" y="-9666"/>
    </p:cViewPr>
  </p:sorterViewPr>
  <p:notesViewPr>
    <p:cSldViewPr>
      <p:cViewPr>
        <p:scale>
          <a:sx n="75" d="100"/>
          <a:sy n="75" d="100"/>
        </p:scale>
        <p:origin x="-2442" y="-270"/>
      </p:cViewPr>
      <p:guideLst>
        <p:guide orient="horz" pos="2894"/>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presProps" Target="pres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_rels/viewProps.xml.rels><?xml version="1.0" encoding="UTF-8" standalone="yes"?>
<Relationships xmlns="http://schemas.openxmlformats.org/package/2006/relationships"><Relationship Id="rId26" Type="http://schemas.openxmlformats.org/officeDocument/2006/relationships/slide" Target="slides/slide28.xml"/><Relationship Id="rId21" Type="http://schemas.openxmlformats.org/officeDocument/2006/relationships/slide" Target="slides/slide23.xml"/><Relationship Id="rId34" Type="http://schemas.openxmlformats.org/officeDocument/2006/relationships/slide" Target="slides/slide36.xml"/><Relationship Id="rId42" Type="http://schemas.openxmlformats.org/officeDocument/2006/relationships/slide" Target="slides/slide44.xml"/><Relationship Id="rId47" Type="http://schemas.openxmlformats.org/officeDocument/2006/relationships/slide" Target="slides/slide49.xml"/><Relationship Id="rId50" Type="http://schemas.openxmlformats.org/officeDocument/2006/relationships/slide" Target="slides/slide52.xml"/><Relationship Id="rId55" Type="http://schemas.openxmlformats.org/officeDocument/2006/relationships/slide" Target="slides/slide57.xml"/><Relationship Id="rId63" Type="http://schemas.openxmlformats.org/officeDocument/2006/relationships/slide" Target="slides/slide65.xml"/><Relationship Id="rId68" Type="http://schemas.openxmlformats.org/officeDocument/2006/relationships/slide" Target="slides/slide70.xml"/><Relationship Id="rId76" Type="http://schemas.openxmlformats.org/officeDocument/2006/relationships/slide" Target="slides/slide78.xml"/><Relationship Id="rId84" Type="http://schemas.openxmlformats.org/officeDocument/2006/relationships/slide" Target="slides/slide86.xml"/><Relationship Id="rId89" Type="http://schemas.openxmlformats.org/officeDocument/2006/relationships/slide" Target="slides/slide91.xml"/><Relationship Id="rId97" Type="http://schemas.openxmlformats.org/officeDocument/2006/relationships/slide" Target="slides/slide99.xml"/><Relationship Id="rId7" Type="http://schemas.openxmlformats.org/officeDocument/2006/relationships/slide" Target="slides/slide9.xml"/><Relationship Id="rId71" Type="http://schemas.openxmlformats.org/officeDocument/2006/relationships/slide" Target="slides/slide73.xml"/><Relationship Id="rId92" Type="http://schemas.openxmlformats.org/officeDocument/2006/relationships/slide" Target="slides/slide94.xml"/><Relationship Id="rId2" Type="http://schemas.openxmlformats.org/officeDocument/2006/relationships/slide" Target="slides/slide4.xml"/><Relationship Id="rId16" Type="http://schemas.openxmlformats.org/officeDocument/2006/relationships/slide" Target="slides/slide18.xml"/><Relationship Id="rId29" Type="http://schemas.openxmlformats.org/officeDocument/2006/relationships/slide" Target="slides/slide31.xml"/><Relationship Id="rId11" Type="http://schemas.openxmlformats.org/officeDocument/2006/relationships/slide" Target="slides/slide13.xml"/><Relationship Id="rId24" Type="http://schemas.openxmlformats.org/officeDocument/2006/relationships/slide" Target="slides/slide26.xml"/><Relationship Id="rId32" Type="http://schemas.openxmlformats.org/officeDocument/2006/relationships/slide" Target="slides/slide34.xml"/><Relationship Id="rId37" Type="http://schemas.openxmlformats.org/officeDocument/2006/relationships/slide" Target="slides/slide39.xml"/><Relationship Id="rId40" Type="http://schemas.openxmlformats.org/officeDocument/2006/relationships/slide" Target="slides/slide42.xml"/><Relationship Id="rId45" Type="http://schemas.openxmlformats.org/officeDocument/2006/relationships/slide" Target="slides/slide47.xml"/><Relationship Id="rId53" Type="http://schemas.openxmlformats.org/officeDocument/2006/relationships/slide" Target="slides/slide55.xml"/><Relationship Id="rId58" Type="http://schemas.openxmlformats.org/officeDocument/2006/relationships/slide" Target="slides/slide60.xml"/><Relationship Id="rId66" Type="http://schemas.openxmlformats.org/officeDocument/2006/relationships/slide" Target="slides/slide68.xml"/><Relationship Id="rId74" Type="http://schemas.openxmlformats.org/officeDocument/2006/relationships/slide" Target="slides/slide76.xml"/><Relationship Id="rId79" Type="http://schemas.openxmlformats.org/officeDocument/2006/relationships/slide" Target="slides/slide81.xml"/><Relationship Id="rId87" Type="http://schemas.openxmlformats.org/officeDocument/2006/relationships/slide" Target="slides/slide89.xml"/><Relationship Id="rId5" Type="http://schemas.openxmlformats.org/officeDocument/2006/relationships/slide" Target="slides/slide7.xml"/><Relationship Id="rId61" Type="http://schemas.openxmlformats.org/officeDocument/2006/relationships/slide" Target="slides/slide63.xml"/><Relationship Id="rId82" Type="http://schemas.openxmlformats.org/officeDocument/2006/relationships/slide" Target="slides/slide84.xml"/><Relationship Id="rId90" Type="http://schemas.openxmlformats.org/officeDocument/2006/relationships/slide" Target="slides/slide92.xml"/><Relationship Id="rId95" Type="http://schemas.openxmlformats.org/officeDocument/2006/relationships/slide" Target="slides/slide97.xml"/><Relationship Id="rId19" Type="http://schemas.openxmlformats.org/officeDocument/2006/relationships/slide" Target="slides/slide21.xml"/><Relationship Id="rId14" Type="http://schemas.openxmlformats.org/officeDocument/2006/relationships/slide" Target="slides/slide16.xml"/><Relationship Id="rId22" Type="http://schemas.openxmlformats.org/officeDocument/2006/relationships/slide" Target="slides/slide24.xml"/><Relationship Id="rId27" Type="http://schemas.openxmlformats.org/officeDocument/2006/relationships/slide" Target="slides/slide29.xml"/><Relationship Id="rId30" Type="http://schemas.openxmlformats.org/officeDocument/2006/relationships/slide" Target="slides/slide32.xml"/><Relationship Id="rId35" Type="http://schemas.openxmlformats.org/officeDocument/2006/relationships/slide" Target="slides/slide37.xml"/><Relationship Id="rId43" Type="http://schemas.openxmlformats.org/officeDocument/2006/relationships/slide" Target="slides/slide45.xml"/><Relationship Id="rId48" Type="http://schemas.openxmlformats.org/officeDocument/2006/relationships/slide" Target="slides/slide50.xml"/><Relationship Id="rId56" Type="http://schemas.openxmlformats.org/officeDocument/2006/relationships/slide" Target="slides/slide58.xml"/><Relationship Id="rId64" Type="http://schemas.openxmlformats.org/officeDocument/2006/relationships/slide" Target="slides/slide66.xml"/><Relationship Id="rId69" Type="http://schemas.openxmlformats.org/officeDocument/2006/relationships/slide" Target="slides/slide71.xml"/><Relationship Id="rId77" Type="http://schemas.openxmlformats.org/officeDocument/2006/relationships/slide" Target="slides/slide79.xml"/><Relationship Id="rId100" Type="http://schemas.openxmlformats.org/officeDocument/2006/relationships/slide" Target="slides/slide102.xml"/><Relationship Id="rId8" Type="http://schemas.openxmlformats.org/officeDocument/2006/relationships/slide" Target="slides/slide10.xml"/><Relationship Id="rId51" Type="http://schemas.openxmlformats.org/officeDocument/2006/relationships/slide" Target="slides/slide53.xml"/><Relationship Id="rId72" Type="http://schemas.openxmlformats.org/officeDocument/2006/relationships/slide" Target="slides/slide74.xml"/><Relationship Id="rId80" Type="http://schemas.openxmlformats.org/officeDocument/2006/relationships/slide" Target="slides/slide82.xml"/><Relationship Id="rId85" Type="http://schemas.openxmlformats.org/officeDocument/2006/relationships/slide" Target="slides/slide87.xml"/><Relationship Id="rId93" Type="http://schemas.openxmlformats.org/officeDocument/2006/relationships/slide" Target="slides/slide95.xml"/><Relationship Id="rId98" Type="http://schemas.openxmlformats.org/officeDocument/2006/relationships/slide" Target="slides/slide100.xml"/><Relationship Id="rId3" Type="http://schemas.openxmlformats.org/officeDocument/2006/relationships/slide" Target="slides/slide5.xml"/><Relationship Id="rId12" Type="http://schemas.openxmlformats.org/officeDocument/2006/relationships/slide" Target="slides/slide14.xml"/><Relationship Id="rId17" Type="http://schemas.openxmlformats.org/officeDocument/2006/relationships/slide" Target="slides/slide19.xml"/><Relationship Id="rId25" Type="http://schemas.openxmlformats.org/officeDocument/2006/relationships/slide" Target="slides/slide27.xml"/><Relationship Id="rId33" Type="http://schemas.openxmlformats.org/officeDocument/2006/relationships/slide" Target="slides/slide35.xml"/><Relationship Id="rId38" Type="http://schemas.openxmlformats.org/officeDocument/2006/relationships/slide" Target="slides/slide40.xml"/><Relationship Id="rId46" Type="http://schemas.openxmlformats.org/officeDocument/2006/relationships/slide" Target="slides/slide48.xml"/><Relationship Id="rId59" Type="http://schemas.openxmlformats.org/officeDocument/2006/relationships/slide" Target="slides/slide61.xml"/><Relationship Id="rId67" Type="http://schemas.openxmlformats.org/officeDocument/2006/relationships/slide" Target="slides/slide69.xml"/><Relationship Id="rId20" Type="http://schemas.openxmlformats.org/officeDocument/2006/relationships/slide" Target="slides/slide22.xml"/><Relationship Id="rId41" Type="http://schemas.openxmlformats.org/officeDocument/2006/relationships/slide" Target="slides/slide43.xml"/><Relationship Id="rId54" Type="http://schemas.openxmlformats.org/officeDocument/2006/relationships/slide" Target="slides/slide56.xml"/><Relationship Id="rId62" Type="http://schemas.openxmlformats.org/officeDocument/2006/relationships/slide" Target="slides/slide64.xml"/><Relationship Id="rId70" Type="http://schemas.openxmlformats.org/officeDocument/2006/relationships/slide" Target="slides/slide72.xml"/><Relationship Id="rId75" Type="http://schemas.openxmlformats.org/officeDocument/2006/relationships/slide" Target="slides/slide77.xml"/><Relationship Id="rId83" Type="http://schemas.openxmlformats.org/officeDocument/2006/relationships/slide" Target="slides/slide85.xml"/><Relationship Id="rId88" Type="http://schemas.openxmlformats.org/officeDocument/2006/relationships/slide" Target="slides/slide90.xml"/><Relationship Id="rId91" Type="http://schemas.openxmlformats.org/officeDocument/2006/relationships/slide" Target="slides/slide93.xml"/><Relationship Id="rId96" Type="http://schemas.openxmlformats.org/officeDocument/2006/relationships/slide" Target="slides/slide98.xml"/><Relationship Id="rId1" Type="http://schemas.openxmlformats.org/officeDocument/2006/relationships/slide" Target="slides/slide3.xml"/><Relationship Id="rId6" Type="http://schemas.openxmlformats.org/officeDocument/2006/relationships/slide" Target="slides/slide8.xml"/><Relationship Id="rId15" Type="http://schemas.openxmlformats.org/officeDocument/2006/relationships/slide" Target="slides/slide17.xml"/><Relationship Id="rId23" Type="http://schemas.openxmlformats.org/officeDocument/2006/relationships/slide" Target="slides/slide25.xml"/><Relationship Id="rId28" Type="http://schemas.openxmlformats.org/officeDocument/2006/relationships/slide" Target="slides/slide30.xml"/><Relationship Id="rId36" Type="http://schemas.openxmlformats.org/officeDocument/2006/relationships/slide" Target="slides/slide38.xml"/><Relationship Id="rId49" Type="http://schemas.openxmlformats.org/officeDocument/2006/relationships/slide" Target="slides/slide51.xml"/><Relationship Id="rId57" Type="http://schemas.openxmlformats.org/officeDocument/2006/relationships/slide" Target="slides/slide59.xml"/><Relationship Id="rId10" Type="http://schemas.openxmlformats.org/officeDocument/2006/relationships/slide" Target="slides/slide12.xml"/><Relationship Id="rId31" Type="http://schemas.openxmlformats.org/officeDocument/2006/relationships/slide" Target="slides/slide33.xml"/><Relationship Id="rId44" Type="http://schemas.openxmlformats.org/officeDocument/2006/relationships/slide" Target="slides/slide46.xml"/><Relationship Id="rId52" Type="http://schemas.openxmlformats.org/officeDocument/2006/relationships/slide" Target="slides/slide54.xml"/><Relationship Id="rId60" Type="http://schemas.openxmlformats.org/officeDocument/2006/relationships/slide" Target="slides/slide62.xml"/><Relationship Id="rId65" Type="http://schemas.openxmlformats.org/officeDocument/2006/relationships/slide" Target="slides/slide67.xml"/><Relationship Id="rId73" Type="http://schemas.openxmlformats.org/officeDocument/2006/relationships/slide" Target="slides/slide75.xml"/><Relationship Id="rId78" Type="http://schemas.openxmlformats.org/officeDocument/2006/relationships/slide" Target="slides/slide80.xml"/><Relationship Id="rId81" Type="http://schemas.openxmlformats.org/officeDocument/2006/relationships/slide" Target="slides/slide83.xml"/><Relationship Id="rId86" Type="http://schemas.openxmlformats.org/officeDocument/2006/relationships/slide" Target="slides/slide88.xml"/><Relationship Id="rId94" Type="http://schemas.openxmlformats.org/officeDocument/2006/relationships/slide" Target="slides/slide96.xml"/><Relationship Id="rId99" Type="http://schemas.openxmlformats.org/officeDocument/2006/relationships/slide" Target="slides/slide101.xml"/><Relationship Id="rId4" Type="http://schemas.openxmlformats.org/officeDocument/2006/relationships/slide" Target="slides/slide6.xml"/><Relationship Id="rId9" Type="http://schemas.openxmlformats.org/officeDocument/2006/relationships/slide" Target="slides/slide11.xml"/><Relationship Id="rId13" Type="http://schemas.openxmlformats.org/officeDocument/2006/relationships/slide" Target="slides/slide15.xml"/><Relationship Id="rId18" Type="http://schemas.openxmlformats.org/officeDocument/2006/relationships/slide" Target="slides/slide20.xml"/><Relationship Id="rId39" Type="http://schemas.openxmlformats.org/officeDocument/2006/relationships/slide" Target="slides/slide4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25593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381000" y="4365625"/>
            <a:ext cx="6172200" cy="413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8547" name="Rectangle 3"/>
          <p:cNvSpPr>
            <a:spLocks noGrp="1" noRot="1" noChangeAspect="1" noChangeArrowheads="1" noTextEdit="1"/>
          </p:cNvSpPr>
          <p:nvPr>
            <p:ph type="sldImg" idx="2"/>
          </p:nvPr>
        </p:nvSpPr>
        <p:spPr bwMode="auto">
          <a:xfrm>
            <a:off x="1139825" y="695325"/>
            <a:ext cx="4578350" cy="343376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5982048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mn-ea"/>
        <a:cs typeface="+mn-cs"/>
      </a:defRPr>
    </a:lvl1pPr>
    <a:lvl2pPr marL="457200" algn="l" rtl="0" eaLnBrk="0" fontAlgn="base" hangingPunct="0">
      <a:spcBef>
        <a:spcPct val="30000"/>
      </a:spcBef>
      <a:spcAft>
        <a:spcPct val="0"/>
      </a:spcAft>
      <a:defRPr sz="1400" kern="1200">
        <a:solidFill>
          <a:schemeClr val="tx1"/>
        </a:solidFill>
        <a:latin typeface="Arial" charset="0"/>
        <a:ea typeface="+mn-ea"/>
        <a:cs typeface="+mn-cs"/>
      </a:defRPr>
    </a:lvl2pPr>
    <a:lvl3pPr marL="914400" algn="l" rtl="0" eaLnBrk="0" fontAlgn="base" hangingPunct="0">
      <a:spcBef>
        <a:spcPct val="30000"/>
      </a:spcBef>
      <a:spcAft>
        <a:spcPct val="0"/>
      </a:spcAft>
      <a:defRPr sz="1400" kern="1200">
        <a:solidFill>
          <a:schemeClr val="tx1"/>
        </a:solidFill>
        <a:latin typeface="Arial" charset="0"/>
        <a:ea typeface="+mn-ea"/>
        <a:cs typeface="+mn-cs"/>
      </a:defRPr>
    </a:lvl3pPr>
    <a:lvl4pPr marL="1371600" algn="l" rtl="0" eaLnBrk="0" fontAlgn="base" hangingPunct="0">
      <a:spcBef>
        <a:spcPct val="30000"/>
      </a:spcBef>
      <a:spcAft>
        <a:spcPct val="0"/>
      </a:spcAft>
      <a:defRPr sz="1400" kern="1200">
        <a:solidFill>
          <a:schemeClr val="tx1"/>
        </a:solidFill>
        <a:latin typeface="Arial" charset="0"/>
        <a:ea typeface="+mn-ea"/>
        <a:cs typeface="+mn-cs"/>
      </a:defRPr>
    </a:lvl4pPr>
    <a:lvl5pPr marL="1828800" algn="l" rtl="0" eaLnBrk="0" fontAlgn="base" hangingPunct="0">
      <a:spcBef>
        <a:spcPct val="3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43000" y="695325"/>
            <a:ext cx="4578350" cy="3433763"/>
          </a:xfrm>
          <a:ln/>
        </p:spPr>
      </p:sp>
      <p:sp>
        <p:nvSpPr>
          <p:cNvPr id="69635" name="Rectangle 4"/>
          <p:cNvSpPr>
            <a:spLocks noGrp="1" noChangeArrowheads="1"/>
          </p:cNvSpPr>
          <p:nvPr>
            <p:ph type="body" idx="1"/>
          </p:nvPr>
        </p:nvSpPr>
        <p:spPr>
          <a:noFill/>
          <a:extLst>
            <a:ext uri="{91240B29-F687-4F45-9708-019B960494DF}">
              <a14:hiddenLine xmlns:a14="http://schemas.microsoft.com/office/drawing/2010/main" w="9525">
                <a:solidFill>
                  <a:schemeClr val="tx1"/>
                </a:solidFill>
                <a:miter lim="800000"/>
                <a:headEnd/>
                <a:tailEnd/>
              </a14:hiddenLine>
            </a:ext>
          </a:extLst>
        </p:spPr>
        <p:txBody>
          <a:bodyPr lIns="90465" tIns="44439" rIns="90465" bIns="44439"/>
          <a:lstStyle/>
          <a:p>
            <a:endParaRPr lang="en-US" altLang="en-US" dirty="0" smtClean="0"/>
          </a:p>
        </p:txBody>
      </p:sp>
    </p:spTree>
    <p:extLst>
      <p:ext uri="{BB962C8B-B14F-4D97-AF65-F5344CB8AC3E}">
        <p14:creationId xmlns:p14="http://schemas.microsoft.com/office/powerpoint/2010/main" val="3549471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17987867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a:xfrm>
            <a:off x="381000" y="4365625"/>
            <a:ext cx="6172200" cy="4133850"/>
          </a:xfrm>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04198862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a:xfrm>
            <a:off x="381000" y="4365625"/>
            <a:ext cx="6172200" cy="4133850"/>
          </a:xfrm>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28600676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Rot="1" noChangeAspect="1" noChangeArrowheads="1" noTextEdit="1"/>
          </p:cNvSpPr>
          <p:nvPr>
            <p:ph type="sldImg"/>
          </p:nvPr>
        </p:nvSpPr>
        <p:spPr>
          <a:xfrm>
            <a:off x="1133475" y="690563"/>
            <a:ext cx="4591050" cy="3443287"/>
          </a:xfrm>
          <a:ln cap="flat"/>
        </p:spPr>
      </p:sp>
      <p:sp>
        <p:nvSpPr>
          <p:cNvPr id="353283" name="Rectangle 3"/>
          <p:cNvSpPr>
            <a:spLocks noGrp="1" noChangeArrowheads="1"/>
          </p:cNvSpPr>
          <p:nvPr>
            <p:ph type="body" idx="1"/>
          </p:nvPr>
        </p:nvSpPr>
        <p:spPr>
          <a:xfrm>
            <a:off x="913986" y="4365739"/>
            <a:ext cx="5030029" cy="413488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1" tIns="46032" rIns="92061" bIns="46032"/>
          <a:lstStyle/>
          <a:p>
            <a:endParaRPr lang="en-US" altLang="en-US" dirty="0" smtClean="0"/>
          </a:p>
        </p:txBody>
      </p:sp>
    </p:spTree>
    <p:extLst>
      <p:ext uri="{BB962C8B-B14F-4D97-AF65-F5344CB8AC3E}">
        <p14:creationId xmlns:p14="http://schemas.microsoft.com/office/powerpoint/2010/main" val="2940660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059449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4"/>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126284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4"/>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011290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50938" y="692150"/>
            <a:ext cx="4556125" cy="3416300"/>
          </a:xfrm>
          <a:ln/>
        </p:spPr>
      </p:sp>
      <p:sp>
        <p:nvSpPr>
          <p:cNvPr id="7373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858667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50938" y="692150"/>
            <a:ext cx="4556125" cy="3416300"/>
          </a:xfrm>
          <a:ln/>
        </p:spPr>
      </p:sp>
      <p:sp>
        <p:nvSpPr>
          <p:cNvPr id="7373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1331473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4"/>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8478686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8449524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4"/>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6460004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341476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50938" y="692150"/>
            <a:ext cx="4556125" cy="3416300"/>
          </a:xfrm>
          <a:ln/>
        </p:spPr>
      </p:sp>
      <p:sp>
        <p:nvSpPr>
          <p:cNvPr id="68611" name="Rectangle 4"/>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624596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4"/>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3723522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7122945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8238676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5324917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4293765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9938209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1669932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3204262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0964111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72082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5433876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9137525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9823485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2785567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4710346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8765833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4065612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6432033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8550093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0988597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99461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2570829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8541120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0510699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1179460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50938" y="692150"/>
            <a:ext cx="4556125" cy="3416300"/>
          </a:xfrm>
          <a:ln/>
        </p:spPr>
      </p:sp>
      <p:sp>
        <p:nvSpPr>
          <p:cNvPr id="68611" name="Rectangle 4"/>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2513480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5104084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9642540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50938" y="692150"/>
            <a:ext cx="4556125" cy="3416300"/>
          </a:xfrm>
          <a:ln/>
        </p:spPr>
      </p:sp>
      <p:sp>
        <p:nvSpPr>
          <p:cNvPr id="7373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0212926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50938" y="692150"/>
            <a:ext cx="4556125" cy="3416300"/>
          </a:xfrm>
          <a:ln/>
        </p:spPr>
      </p:sp>
      <p:sp>
        <p:nvSpPr>
          <p:cNvPr id="7373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1024180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50938" y="692150"/>
            <a:ext cx="4556125" cy="3416300"/>
          </a:xfrm>
          <a:ln/>
        </p:spPr>
      </p:sp>
      <p:sp>
        <p:nvSpPr>
          <p:cNvPr id="68611" name="Rectangle 4"/>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4703331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8370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5223464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9611984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06761382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9170151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7388781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79037161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25467634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57670784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03274946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52219671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633870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28903816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70672337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92298730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60816002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99746054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50938" y="692150"/>
            <a:ext cx="4556125" cy="3416300"/>
          </a:xfrm>
          <a:ln/>
        </p:spPr>
      </p:sp>
      <p:sp>
        <p:nvSpPr>
          <p:cNvPr id="68611" name="Rectangle 4"/>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32400312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14373433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68516386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50938" y="692150"/>
            <a:ext cx="4556125" cy="3416300"/>
          </a:xfrm>
          <a:ln/>
        </p:spPr>
      </p:sp>
      <p:sp>
        <p:nvSpPr>
          <p:cNvPr id="7373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24945736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50938" y="692150"/>
            <a:ext cx="4556125" cy="3416300"/>
          </a:xfrm>
          <a:ln/>
        </p:spPr>
      </p:sp>
      <p:sp>
        <p:nvSpPr>
          <p:cNvPr id="7373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63577955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50938" y="692150"/>
            <a:ext cx="4556125" cy="3416300"/>
          </a:xfrm>
          <a:ln/>
        </p:spPr>
      </p:sp>
      <p:sp>
        <p:nvSpPr>
          <p:cNvPr id="68611" name="Rectangle 4"/>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555139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05052454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22542083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67112190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50938" y="692150"/>
            <a:ext cx="4556125" cy="3416300"/>
          </a:xfrm>
          <a:ln/>
        </p:spPr>
      </p:sp>
      <p:sp>
        <p:nvSpPr>
          <p:cNvPr id="7373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60316114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50938" y="692150"/>
            <a:ext cx="4556125" cy="3416300"/>
          </a:xfrm>
          <a:ln/>
        </p:spPr>
      </p:sp>
      <p:sp>
        <p:nvSpPr>
          <p:cNvPr id="7373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89873727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72876847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97392021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25397589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a:ln/>
        </p:spPr>
      </p:sp>
      <p:sp>
        <p:nvSpPr>
          <p:cNvPr id="189443" name="Rectangle 4"/>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14955920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02932974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527153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18329505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74889396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55923802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08262503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07166252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81658977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19605407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75856991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96350248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22868330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930903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11562306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53497264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34735123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79678143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16662426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81971721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09497272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68708345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64321736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10806557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a:xfrm>
            <a:off x="381000" y="4365625"/>
            <a:ext cx="6172200" cy="4133850"/>
          </a:xfrm>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754645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765184913"/>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0561917"/>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74638"/>
            <a:ext cx="2095500" cy="56689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74638"/>
            <a:ext cx="6134100" cy="5668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4944185"/>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9412311"/>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1098037"/>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92875736"/>
      </p:ext>
    </p:extLst>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2152684"/>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49582240"/>
      </p:ext>
    </p:extLst>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59653853"/>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57912767"/>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90578231"/>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03201635"/>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772024"/>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51880994"/>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87538798"/>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8" name="Rectangle 14"/>
          <p:cNvSpPr>
            <a:spLocks noGrp="1" noChangeArrowheads="1"/>
          </p:cNvSpPr>
          <p:nvPr>
            <p:ph type="body" idx="1"/>
          </p:nvPr>
        </p:nvSpPr>
        <p:spPr bwMode="auto">
          <a:xfrm>
            <a:off x="381000" y="1143000"/>
            <a:ext cx="8382000" cy="4800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182562" tIns="46038" rIns="182562"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Text Box 16"/>
          <p:cNvSpPr txBox="1">
            <a:spLocks noChangeArrowheads="1"/>
          </p:cNvSpPr>
          <p:nvPr/>
        </p:nvSpPr>
        <p:spPr bwMode="auto">
          <a:xfrm>
            <a:off x="76200" y="6400800"/>
            <a:ext cx="685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1200" dirty="0">
                <a:solidFill>
                  <a:schemeClr val="tx1"/>
                </a:solidFill>
                <a:latin typeface="Arial" panose="020B0604020202020204" pitchFamily="34" charset="0"/>
              </a:rPr>
              <a:t>14-</a:t>
            </a:r>
            <a:fld id="{8ADC0C05-ACA5-4103-96F0-3F1B8C9B0D78}" type="slidenum">
              <a:rPr lang="en-US" altLang="en-US" sz="1200">
                <a:solidFill>
                  <a:schemeClr val="tx1"/>
                </a:solidFill>
                <a:latin typeface="Arial" panose="020B0604020202020204" pitchFamily="34" charset="0"/>
              </a:rPr>
              <a:pPr>
                <a:spcBef>
                  <a:spcPct val="50000"/>
                </a:spcBef>
              </a:pPr>
              <a:t>‹#›</a:t>
            </a:fld>
            <a:endParaRPr lang="en-US" altLang="en-US" sz="1200" dirty="0">
              <a:solidFill>
                <a:schemeClr val="tx1"/>
              </a:solidFill>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transition>
    <p:wipe dir="r"/>
  </p:transition>
  <p:timing>
    <p:tnLst>
      <p:par>
        <p:cTn id="1" dur="indefinite" restart="never" nodeType="tmRoot"/>
      </p:par>
    </p:tnLst>
  </p:timing>
  <p:txStyles>
    <p:titleStyle>
      <a:lvl1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p:titleStyle>
    <p:bodyStyle>
      <a:lvl1pPr marL="342900" indent="-342900" algn="l" rtl="0" eaLnBrk="0" fontAlgn="base" hangingPunct="0">
        <a:spcBef>
          <a:spcPct val="20000"/>
        </a:spcBef>
        <a:spcAft>
          <a:spcPct val="0"/>
        </a:spcAft>
        <a:buClr>
          <a:schemeClr val="accent2"/>
        </a:buClr>
        <a:buSzPct val="75000"/>
        <a:buFont typeface="Wingdings" panose="05000000000000000000" pitchFamily="2" charset="2"/>
        <a:buChar char="l"/>
        <a:defRPr sz="2800" b="1">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Wingdings" panose="05000000000000000000" pitchFamily="2" charset="2"/>
        <a:buChar char="l"/>
        <a:defRPr sz="2400" b="1">
          <a:solidFill>
            <a:schemeClr val="bg2"/>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3.xml"/><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7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9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5.xm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6.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7.xml"/><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48803079"/>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609600" y="1371600"/>
            <a:ext cx="8001000" cy="4037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685800" indent="-45720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252538" indent="-45085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25000"/>
              </a:lnSpc>
              <a:spcBef>
                <a:spcPts val="1200"/>
              </a:spcBef>
              <a:buClrTx/>
              <a:buSzPct val="80000"/>
              <a:buFontTx/>
              <a:buNone/>
            </a:pPr>
            <a:r>
              <a:rPr lang="en-US" altLang="en-US" sz="2300" dirty="0">
                <a:solidFill>
                  <a:schemeClr val="tx1"/>
                </a:solidFill>
                <a:latin typeface="Liberation Sans"/>
              </a:rPr>
              <a:t>Interest Rate</a:t>
            </a:r>
          </a:p>
          <a:p>
            <a:pPr lvl="1">
              <a:lnSpc>
                <a:spcPct val="125000"/>
              </a:lnSpc>
              <a:spcBef>
                <a:spcPts val="1200"/>
              </a:spcBef>
              <a:buClr>
                <a:srgbClr val="CC0000"/>
              </a:buClr>
              <a:buSzPct val="80000"/>
              <a:buFont typeface="Wingdings" panose="05000000000000000000" pitchFamily="2" charset="2"/>
              <a:buChar char="u"/>
            </a:pPr>
            <a:r>
              <a:rPr lang="en-US" altLang="en-US" sz="2100" dirty="0">
                <a:solidFill>
                  <a:schemeClr val="tx2">
                    <a:lumMod val="50000"/>
                  </a:schemeClr>
                </a:solidFill>
                <a:latin typeface="Liberation Sans"/>
              </a:rPr>
              <a:t>Stated</a:t>
            </a:r>
            <a:r>
              <a:rPr lang="en-US" altLang="en-US" sz="2100" b="0" dirty="0">
                <a:solidFill>
                  <a:schemeClr val="tx1"/>
                </a:solidFill>
                <a:latin typeface="Liberation Sans"/>
              </a:rPr>
              <a:t>, </a:t>
            </a:r>
            <a:r>
              <a:rPr lang="en-US" altLang="en-US" sz="2100" dirty="0">
                <a:solidFill>
                  <a:schemeClr val="tx2">
                    <a:lumMod val="50000"/>
                  </a:schemeClr>
                </a:solidFill>
                <a:latin typeface="Liberation Sans"/>
              </a:rPr>
              <a:t>coupon</a:t>
            </a:r>
            <a:r>
              <a:rPr lang="en-US" altLang="en-US" sz="2100" b="0" dirty="0">
                <a:solidFill>
                  <a:schemeClr val="tx1"/>
                </a:solidFill>
                <a:latin typeface="Liberation Sans"/>
              </a:rPr>
              <a:t>, or </a:t>
            </a:r>
            <a:r>
              <a:rPr lang="en-US" altLang="en-US" sz="2100" dirty="0">
                <a:solidFill>
                  <a:schemeClr val="tx2">
                    <a:lumMod val="50000"/>
                  </a:schemeClr>
                </a:solidFill>
                <a:latin typeface="Liberation Sans"/>
              </a:rPr>
              <a:t>nominal</a:t>
            </a:r>
            <a:r>
              <a:rPr lang="en-US" altLang="en-US" sz="2100" dirty="0">
                <a:solidFill>
                  <a:srgbClr val="0000BF"/>
                </a:solidFill>
                <a:latin typeface="Liberation Sans"/>
              </a:rPr>
              <a:t> </a:t>
            </a:r>
            <a:r>
              <a:rPr lang="en-US" altLang="en-US" sz="2100" dirty="0">
                <a:solidFill>
                  <a:schemeClr val="tx2">
                    <a:lumMod val="50000"/>
                  </a:schemeClr>
                </a:solidFill>
                <a:latin typeface="Liberation Sans"/>
              </a:rPr>
              <a:t>rate</a:t>
            </a:r>
            <a:r>
              <a:rPr lang="en-US" altLang="en-US" sz="2100" b="0" dirty="0">
                <a:solidFill>
                  <a:srgbClr val="0000BF"/>
                </a:solidFill>
                <a:latin typeface="Liberation Sans"/>
              </a:rPr>
              <a:t>  </a:t>
            </a:r>
            <a:r>
              <a:rPr lang="en-US" altLang="en-US" sz="2100" b="0" dirty="0">
                <a:solidFill>
                  <a:schemeClr val="tx1"/>
                </a:solidFill>
                <a:latin typeface="Liberation Sans"/>
              </a:rPr>
              <a:t>=  Rate written in the terms of the bond indenture. </a:t>
            </a:r>
          </a:p>
          <a:p>
            <a:pPr lvl="2">
              <a:lnSpc>
                <a:spcPct val="125000"/>
              </a:lnSpc>
              <a:spcBef>
                <a:spcPts val="1200"/>
              </a:spcBef>
              <a:buClr>
                <a:srgbClr val="CC0000"/>
              </a:buClr>
              <a:buSzPct val="80000"/>
              <a:buFont typeface="Arial" panose="020B0604020202020204" pitchFamily="34" charset="0"/>
              <a:buChar char="►"/>
            </a:pPr>
            <a:r>
              <a:rPr lang="en-US" altLang="en-US" b="0" dirty="0">
                <a:solidFill>
                  <a:schemeClr val="tx1"/>
                </a:solidFill>
                <a:latin typeface="Liberation Sans"/>
              </a:rPr>
              <a:t>Bond issuer sets this rate.</a:t>
            </a:r>
          </a:p>
          <a:p>
            <a:pPr lvl="2">
              <a:lnSpc>
                <a:spcPct val="125000"/>
              </a:lnSpc>
              <a:spcBef>
                <a:spcPts val="1200"/>
              </a:spcBef>
              <a:buClr>
                <a:srgbClr val="CC0000"/>
              </a:buClr>
              <a:buSzPct val="80000"/>
              <a:buFont typeface="Arial" panose="020B0604020202020204" pitchFamily="34" charset="0"/>
              <a:buChar char="►"/>
            </a:pPr>
            <a:r>
              <a:rPr lang="en-US" altLang="en-US" b="0" dirty="0">
                <a:solidFill>
                  <a:schemeClr val="tx1"/>
                </a:solidFill>
                <a:latin typeface="Liberation Sans"/>
              </a:rPr>
              <a:t>Stated as a percentage of bond face value (par).</a:t>
            </a:r>
          </a:p>
          <a:p>
            <a:pPr lvl="1">
              <a:lnSpc>
                <a:spcPct val="125000"/>
              </a:lnSpc>
              <a:spcBef>
                <a:spcPts val="1200"/>
              </a:spcBef>
              <a:buClr>
                <a:srgbClr val="CC0000"/>
              </a:buClr>
              <a:buSzPct val="80000"/>
              <a:buFont typeface="Wingdings" panose="05000000000000000000" pitchFamily="2" charset="2"/>
              <a:buChar char=""/>
            </a:pPr>
            <a:r>
              <a:rPr lang="en-US" altLang="en-US" sz="2100" dirty="0">
                <a:solidFill>
                  <a:schemeClr val="tx2">
                    <a:lumMod val="50000"/>
                  </a:schemeClr>
                </a:solidFill>
                <a:latin typeface="Liberation Sans"/>
              </a:rPr>
              <a:t>Market</a:t>
            </a:r>
            <a:r>
              <a:rPr lang="en-US" altLang="en-US" sz="2100" dirty="0">
                <a:solidFill>
                  <a:srgbClr val="0000BF"/>
                </a:solidFill>
                <a:latin typeface="Liberation Sans"/>
              </a:rPr>
              <a:t> </a:t>
            </a:r>
            <a:r>
              <a:rPr lang="en-US" altLang="en-US" sz="2100" dirty="0">
                <a:solidFill>
                  <a:schemeClr val="tx2">
                    <a:lumMod val="50000"/>
                  </a:schemeClr>
                </a:solidFill>
                <a:latin typeface="Liberation Sans"/>
              </a:rPr>
              <a:t>rate</a:t>
            </a:r>
            <a:r>
              <a:rPr lang="en-US" altLang="en-US" sz="2100" dirty="0">
                <a:solidFill>
                  <a:srgbClr val="0000BF"/>
                </a:solidFill>
                <a:latin typeface="Liberation Sans"/>
              </a:rPr>
              <a:t> </a:t>
            </a:r>
            <a:r>
              <a:rPr lang="en-US" altLang="en-US" sz="2100" b="0" dirty="0">
                <a:solidFill>
                  <a:schemeClr val="tx1"/>
                </a:solidFill>
                <a:latin typeface="Liberation Sans"/>
              </a:rPr>
              <a:t>or</a:t>
            </a:r>
            <a:r>
              <a:rPr lang="en-US" altLang="en-US" sz="2100" dirty="0">
                <a:solidFill>
                  <a:schemeClr val="tx1"/>
                </a:solidFill>
                <a:latin typeface="Liberation Sans"/>
              </a:rPr>
              <a:t> </a:t>
            </a:r>
            <a:r>
              <a:rPr lang="en-US" altLang="en-US" sz="2100" dirty="0">
                <a:solidFill>
                  <a:schemeClr val="tx2">
                    <a:lumMod val="50000"/>
                  </a:schemeClr>
                </a:solidFill>
                <a:latin typeface="Liberation Sans"/>
              </a:rPr>
              <a:t>effective</a:t>
            </a:r>
            <a:r>
              <a:rPr lang="en-US" altLang="en-US" sz="2100" dirty="0">
                <a:solidFill>
                  <a:srgbClr val="0000BF"/>
                </a:solidFill>
                <a:latin typeface="Liberation Sans"/>
              </a:rPr>
              <a:t> </a:t>
            </a:r>
            <a:r>
              <a:rPr lang="en-US" altLang="en-US" sz="2100" dirty="0">
                <a:solidFill>
                  <a:schemeClr val="tx2">
                    <a:lumMod val="50000"/>
                  </a:schemeClr>
                </a:solidFill>
                <a:latin typeface="Liberation Sans"/>
              </a:rPr>
              <a:t>yield</a:t>
            </a:r>
            <a:r>
              <a:rPr lang="en-US" altLang="en-US" sz="2100" dirty="0">
                <a:solidFill>
                  <a:srgbClr val="0000BF"/>
                </a:solidFill>
                <a:latin typeface="Liberation Sans"/>
              </a:rPr>
              <a:t> </a:t>
            </a:r>
            <a:r>
              <a:rPr lang="en-US" altLang="en-US" sz="2100" b="0" dirty="0">
                <a:solidFill>
                  <a:schemeClr val="tx1"/>
                </a:solidFill>
                <a:latin typeface="Liberation Sans"/>
              </a:rPr>
              <a:t>= Rate that provides an acceptable return commensurate with the issuer’s risk. </a:t>
            </a:r>
          </a:p>
          <a:p>
            <a:pPr lvl="2">
              <a:lnSpc>
                <a:spcPct val="125000"/>
              </a:lnSpc>
              <a:spcBef>
                <a:spcPts val="1200"/>
              </a:spcBef>
              <a:buClr>
                <a:srgbClr val="CC0000"/>
              </a:buClr>
              <a:buSzPct val="80000"/>
              <a:buFont typeface="Arial" panose="020B0604020202020204" pitchFamily="34" charset="0"/>
              <a:buChar char="►"/>
            </a:pPr>
            <a:r>
              <a:rPr lang="en-US" altLang="en-US" b="0" dirty="0">
                <a:solidFill>
                  <a:schemeClr val="tx1"/>
                </a:solidFill>
                <a:latin typeface="Liberation Sans"/>
              </a:rPr>
              <a:t>Rate of interest actually earned by the bondholders.</a:t>
            </a:r>
            <a:endParaRPr lang="en-US" altLang="en-US" sz="2100" b="0" dirty="0">
              <a:solidFill>
                <a:schemeClr val="tx1"/>
              </a:solidFill>
              <a:latin typeface="Liberation Sans"/>
            </a:endParaRPr>
          </a:p>
        </p:txBody>
      </p:sp>
      <p:sp>
        <p:nvSpPr>
          <p:cNvPr id="5"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6" name="Rectangle 2"/>
          <p:cNvSpPr txBox="1">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lvl1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algn="l">
              <a:defRPr/>
            </a:pPr>
            <a:r>
              <a:rPr lang="en-US" sz="3200" i="0" kern="1200" dirty="0" smtClean="0">
                <a:solidFill>
                  <a:srgbClr val="CC0000"/>
                </a:solidFill>
                <a:effectLst/>
                <a:latin typeface="Liberation Sans"/>
                <a:ea typeface="+mn-ea"/>
                <a:cs typeface="+mn-cs"/>
              </a:rPr>
              <a:t>Valuation and Accounting for Bonds</a:t>
            </a:r>
            <a:endParaRPr lang="en-US" sz="3200" i="0" kern="1200" dirty="0">
              <a:solidFill>
                <a:srgbClr val="CC0000"/>
              </a:solidFill>
              <a:effectLst/>
              <a:latin typeface="Liberation Sans"/>
              <a:ea typeface="+mn-ea"/>
              <a:cs typeface="+mn-cs"/>
            </a:endParaRPr>
          </a:p>
        </p:txBody>
      </p:sp>
      <p:sp>
        <p:nvSpPr>
          <p:cNvPr id="7"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Rectangle 2"/>
          <p:cNvSpPr>
            <a:spLocks noChangeArrowheads="1"/>
          </p:cNvSpPr>
          <p:nvPr/>
        </p:nvSpPr>
        <p:spPr bwMode="auto">
          <a:xfrm>
            <a:off x="533400" y="2057400"/>
            <a:ext cx="8077200"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685800" indent="-45720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25000"/>
              </a:lnSpc>
              <a:spcBef>
                <a:spcPct val="35000"/>
              </a:spcBef>
              <a:buClrTx/>
              <a:buSzTx/>
              <a:buFontTx/>
              <a:buNone/>
            </a:pPr>
            <a:r>
              <a:rPr lang="en-US" altLang="en-US" sz="2000" b="0" dirty="0">
                <a:solidFill>
                  <a:schemeClr val="tx1"/>
                </a:solidFill>
                <a:latin typeface="Liberation Sans"/>
              </a:rPr>
              <a:t>Under IFRS, bond issuance costs, including the printing costs and legal fees associated with the issuance, should be:</a:t>
            </a:r>
          </a:p>
          <a:p>
            <a:pPr lvl="1">
              <a:lnSpc>
                <a:spcPct val="125000"/>
              </a:lnSpc>
              <a:spcBef>
                <a:spcPct val="35000"/>
              </a:spcBef>
              <a:buClrTx/>
              <a:buSzTx/>
              <a:buFontTx/>
              <a:buAutoNum type="alphaLcPeriod"/>
            </a:pPr>
            <a:r>
              <a:rPr lang="en-US" altLang="en-US" sz="2000" b="0" dirty="0">
                <a:solidFill>
                  <a:schemeClr val="tx1"/>
                </a:solidFill>
                <a:latin typeface="Liberation Sans"/>
              </a:rPr>
              <a:t>expensed in the period when the debt is issued.</a:t>
            </a:r>
          </a:p>
          <a:p>
            <a:pPr lvl="1">
              <a:lnSpc>
                <a:spcPct val="125000"/>
              </a:lnSpc>
              <a:spcBef>
                <a:spcPct val="35000"/>
              </a:spcBef>
              <a:buClrTx/>
              <a:buSzTx/>
              <a:buFontTx/>
              <a:buAutoNum type="alphaLcPeriod"/>
            </a:pPr>
            <a:r>
              <a:rPr lang="en-US" altLang="en-US" sz="2000" b="0" dirty="0">
                <a:solidFill>
                  <a:schemeClr val="tx1"/>
                </a:solidFill>
                <a:latin typeface="Liberation Sans"/>
              </a:rPr>
              <a:t>recorded as a reduction in the carrying value of bonds payable.</a:t>
            </a:r>
          </a:p>
          <a:p>
            <a:pPr lvl="1">
              <a:lnSpc>
                <a:spcPct val="125000"/>
              </a:lnSpc>
              <a:spcBef>
                <a:spcPct val="35000"/>
              </a:spcBef>
              <a:buClrTx/>
              <a:buSzTx/>
              <a:buFontTx/>
              <a:buAutoNum type="alphaLcPeriod"/>
            </a:pPr>
            <a:r>
              <a:rPr lang="en-US" altLang="en-US" sz="2000" b="0" dirty="0">
                <a:solidFill>
                  <a:schemeClr val="tx1"/>
                </a:solidFill>
                <a:latin typeface="Liberation Sans"/>
              </a:rPr>
              <a:t>accumulated in a deferred charges account and amortized over the life of the bonds.</a:t>
            </a:r>
          </a:p>
          <a:p>
            <a:pPr lvl="1">
              <a:lnSpc>
                <a:spcPct val="125000"/>
              </a:lnSpc>
              <a:spcBef>
                <a:spcPct val="35000"/>
              </a:spcBef>
              <a:buClrTx/>
              <a:buSzTx/>
              <a:buFontTx/>
              <a:buAutoNum type="alphaLcPeriod"/>
            </a:pPr>
            <a:r>
              <a:rPr lang="en-US" altLang="en-US" sz="2000" b="0" dirty="0">
                <a:solidFill>
                  <a:schemeClr val="tx1"/>
                </a:solidFill>
                <a:latin typeface="Liberation Sans"/>
              </a:rPr>
              <a:t>reported as an </a:t>
            </a:r>
            <a:r>
              <a:rPr lang="en-US" altLang="en-US" sz="2000" b="0" dirty="0" smtClean="0">
                <a:solidFill>
                  <a:schemeClr val="tx1"/>
                </a:solidFill>
                <a:latin typeface="Liberation Sans"/>
              </a:rPr>
              <a:t>expense </a:t>
            </a:r>
            <a:r>
              <a:rPr lang="en-US" altLang="en-US" sz="2000" b="0" dirty="0">
                <a:solidFill>
                  <a:schemeClr val="tx1"/>
                </a:solidFill>
                <a:latin typeface="Liberation Sans"/>
              </a:rPr>
              <a:t>in the period the bonds mature or are retired.</a:t>
            </a:r>
          </a:p>
        </p:txBody>
      </p:sp>
      <p:sp>
        <p:nvSpPr>
          <p:cNvPr id="1132547" name="Rectangle 3"/>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defRPr/>
            </a:pPr>
            <a:endParaRPr lang="en-US" altLang="en-US" dirty="0" smtClean="0">
              <a:effectLst>
                <a:outerShdw blurRad="38100" dist="38100" dir="2700000" algn="tl">
                  <a:srgbClr val="C0C0C0"/>
                </a:outerShdw>
              </a:effectLst>
              <a:latin typeface="Liberation Sans"/>
            </a:endParaRPr>
          </a:p>
        </p:txBody>
      </p:sp>
      <p:sp>
        <p:nvSpPr>
          <p:cNvPr id="1132548" name="Rectangle 4"/>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defRPr/>
            </a:pPr>
            <a:endParaRPr lang="en-US" altLang="en-US" dirty="0" smtClean="0">
              <a:effectLst>
                <a:outerShdw blurRad="38100" dist="38100" dir="2700000" algn="tl">
                  <a:srgbClr val="C0C0C0"/>
                </a:outerShdw>
              </a:effectLst>
              <a:latin typeface="Liberation Sans"/>
            </a:endParaRPr>
          </a:p>
        </p:txBody>
      </p:sp>
      <p:sp>
        <p:nvSpPr>
          <p:cNvPr id="104453" name="Text Box 7"/>
          <p:cNvSpPr txBox="1">
            <a:spLocks noChangeArrowheads="1"/>
          </p:cNvSpPr>
          <p:nvPr/>
        </p:nvSpPr>
        <p:spPr bwMode="auto">
          <a:xfrm>
            <a:off x="533400" y="1524000"/>
            <a:ext cx="518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spcBef>
                <a:spcPct val="50000"/>
              </a:spcBef>
              <a:buClrTx/>
              <a:buSzTx/>
              <a:buFontTx/>
              <a:buNone/>
            </a:pPr>
            <a:r>
              <a:rPr lang="en-US" altLang="en-US" sz="2400" dirty="0">
                <a:solidFill>
                  <a:srgbClr val="CC0000"/>
                </a:solidFill>
                <a:latin typeface="Liberation Sans"/>
              </a:rPr>
              <a:t>IFRS SELF-TEST QUESTION</a:t>
            </a:r>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54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Notched Right Arrow 10"/>
          <p:cNvSpPr/>
          <p:nvPr/>
        </p:nvSpPr>
        <p:spPr bwMode="auto">
          <a:xfrm>
            <a:off x="228600" y="3446928"/>
            <a:ext cx="533400" cy="416718"/>
          </a:xfrm>
          <a:prstGeom prst="notchedRightArrow">
            <a:avLst/>
          </a:prstGeom>
          <a:solidFill>
            <a:srgbClr val="E20000"/>
          </a:solidFill>
          <a:ln w="381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a:endParaRPr>
          </a:p>
        </p:txBody>
      </p:sp>
      <p:sp>
        <p:nvSpPr>
          <p:cNvPr id="12"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i="1" dirty="0" smtClean="0">
                <a:solidFill>
                  <a:schemeClr val="bg2"/>
                </a:solidFill>
                <a:latin typeface="Liberation Sans" panose="020B0604020202020204"/>
              </a:rPr>
              <a:t>7</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Rectangle 2"/>
          <p:cNvSpPr>
            <a:spLocks noChangeArrowheads="1"/>
          </p:cNvSpPr>
          <p:nvPr/>
        </p:nvSpPr>
        <p:spPr bwMode="auto">
          <a:xfrm>
            <a:off x="533400" y="2057400"/>
            <a:ext cx="8077200" cy="4635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685800" indent="-45720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25000"/>
              </a:lnSpc>
              <a:spcBef>
                <a:spcPct val="35000"/>
              </a:spcBef>
              <a:buClrTx/>
              <a:buSzTx/>
              <a:buFontTx/>
              <a:buNone/>
            </a:pPr>
            <a:r>
              <a:rPr lang="en-US" altLang="en-US" sz="1800" b="0" dirty="0">
                <a:solidFill>
                  <a:schemeClr val="tx1"/>
                </a:solidFill>
                <a:latin typeface="Liberation Sans"/>
              </a:rPr>
              <a:t>Which of the following is stated correctly?</a:t>
            </a:r>
          </a:p>
          <a:p>
            <a:pPr lvl="1">
              <a:lnSpc>
                <a:spcPct val="125000"/>
              </a:lnSpc>
              <a:spcBef>
                <a:spcPct val="35000"/>
              </a:spcBef>
              <a:buClrTx/>
              <a:buSzTx/>
              <a:buFontTx/>
              <a:buAutoNum type="alphaLcPeriod"/>
            </a:pPr>
            <a:r>
              <a:rPr lang="en-US" altLang="en-US" sz="1800" b="0" dirty="0" smtClean="0">
                <a:solidFill>
                  <a:schemeClr val="tx1"/>
                </a:solidFill>
                <a:latin typeface="Liberation Sans"/>
              </a:rPr>
              <a:t>Current </a:t>
            </a:r>
            <a:r>
              <a:rPr lang="en-US" altLang="en-US" sz="1800" b="0" dirty="0">
                <a:solidFill>
                  <a:schemeClr val="tx1"/>
                </a:solidFill>
                <a:latin typeface="Liberation Sans"/>
              </a:rPr>
              <a:t>liabilities follow non-current liabilities on the statement of </a:t>
            </a:r>
            <a:r>
              <a:rPr lang="en-US" altLang="en-US" sz="1800" b="0" dirty="0" smtClean="0">
                <a:solidFill>
                  <a:schemeClr val="tx1"/>
                </a:solidFill>
                <a:latin typeface="Liberation Sans"/>
              </a:rPr>
              <a:t>financial </a:t>
            </a:r>
            <a:r>
              <a:rPr lang="en-US" altLang="en-US" sz="1800" b="0" dirty="0">
                <a:solidFill>
                  <a:schemeClr val="tx1"/>
                </a:solidFill>
                <a:latin typeface="Liberation Sans"/>
              </a:rPr>
              <a:t>position under GAAP but non-current liabilities follow current liabilities under IFRS</a:t>
            </a:r>
            <a:r>
              <a:rPr lang="en-US" altLang="en-US" sz="1800" b="0" dirty="0" smtClean="0">
                <a:solidFill>
                  <a:schemeClr val="tx1"/>
                </a:solidFill>
                <a:latin typeface="Liberation Sans"/>
              </a:rPr>
              <a:t>.</a:t>
            </a:r>
            <a:endParaRPr lang="en-US" altLang="en-US" sz="1800" b="0" dirty="0">
              <a:solidFill>
                <a:schemeClr val="tx1"/>
              </a:solidFill>
              <a:latin typeface="Liberation Sans"/>
            </a:endParaRPr>
          </a:p>
          <a:p>
            <a:pPr lvl="1">
              <a:lnSpc>
                <a:spcPct val="125000"/>
              </a:lnSpc>
              <a:spcBef>
                <a:spcPct val="35000"/>
              </a:spcBef>
              <a:buClrTx/>
              <a:buSzTx/>
              <a:buFontTx/>
              <a:buAutoNum type="alphaLcPeriod"/>
            </a:pPr>
            <a:r>
              <a:rPr lang="en-US" altLang="en-US" sz="1800" b="0" dirty="0">
                <a:solidFill>
                  <a:schemeClr val="tx1"/>
                </a:solidFill>
                <a:latin typeface="Liberation Sans"/>
              </a:rPr>
              <a:t>IFRS does not treat debt modifications as extinguishments of debt.</a:t>
            </a:r>
          </a:p>
          <a:p>
            <a:pPr lvl="1">
              <a:lnSpc>
                <a:spcPct val="125000"/>
              </a:lnSpc>
              <a:spcBef>
                <a:spcPct val="35000"/>
              </a:spcBef>
              <a:buClrTx/>
              <a:buSzTx/>
              <a:buFontTx/>
              <a:buAutoNum type="alphaLcPeriod"/>
            </a:pPr>
            <a:r>
              <a:rPr lang="en-US" altLang="en-US" sz="1800" b="0" dirty="0">
                <a:solidFill>
                  <a:schemeClr val="tx1"/>
                </a:solidFill>
                <a:latin typeface="Liberation Sans"/>
              </a:rPr>
              <a:t>Bond issuance costs are recorded as a reduction of the carrying value of the debt under GAAP but are recorded as an asset and amortized to expense over the term of the debt under IFRS.</a:t>
            </a:r>
          </a:p>
          <a:p>
            <a:pPr lvl="1">
              <a:lnSpc>
                <a:spcPct val="125000"/>
              </a:lnSpc>
              <a:spcBef>
                <a:spcPct val="35000"/>
              </a:spcBef>
              <a:buClrTx/>
              <a:buSzTx/>
              <a:buFontTx/>
              <a:buAutoNum type="alphaLcPeriod"/>
            </a:pPr>
            <a:r>
              <a:rPr lang="en-US" altLang="en-US" sz="1800" b="0" dirty="0">
                <a:solidFill>
                  <a:schemeClr val="tx1"/>
                </a:solidFill>
                <a:latin typeface="Liberation Sans"/>
              </a:rPr>
              <a:t>Under GAAP, bonds payable is recorded at the face amount and any premium or discount is recorded in a separate account. Under IFRS, bonds payable is recorded at the carrying value so no separate premium or discount accounts are used.</a:t>
            </a:r>
          </a:p>
        </p:txBody>
      </p:sp>
      <p:sp>
        <p:nvSpPr>
          <p:cNvPr id="1132547" name="Rectangle 3"/>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defRPr/>
            </a:pPr>
            <a:endParaRPr lang="en-US" altLang="en-US" dirty="0" smtClean="0">
              <a:effectLst>
                <a:outerShdw blurRad="38100" dist="38100" dir="2700000" algn="tl">
                  <a:srgbClr val="C0C0C0"/>
                </a:outerShdw>
              </a:effectLst>
              <a:latin typeface="Liberation Sans"/>
            </a:endParaRPr>
          </a:p>
        </p:txBody>
      </p:sp>
      <p:sp>
        <p:nvSpPr>
          <p:cNvPr id="1132548" name="Rectangle 4"/>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defRPr/>
            </a:pPr>
            <a:endParaRPr lang="en-US" altLang="en-US" dirty="0" smtClean="0">
              <a:effectLst>
                <a:outerShdw blurRad="38100" dist="38100" dir="2700000" algn="tl">
                  <a:srgbClr val="C0C0C0"/>
                </a:outerShdw>
              </a:effectLst>
              <a:latin typeface="Liberation Sans"/>
            </a:endParaRPr>
          </a:p>
        </p:txBody>
      </p:sp>
      <p:sp>
        <p:nvSpPr>
          <p:cNvPr id="105477" name="Text Box 7"/>
          <p:cNvSpPr txBox="1">
            <a:spLocks noChangeArrowheads="1"/>
          </p:cNvSpPr>
          <p:nvPr/>
        </p:nvSpPr>
        <p:spPr bwMode="auto">
          <a:xfrm>
            <a:off x="533400" y="1524000"/>
            <a:ext cx="518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spcBef>
                <a:spcPct val="50000"/>
              </a:spcBef>
              <a:buClrTx/>
              <a:buSzTx/>
              <a:buFontTx/>
              <a:buNone/>
              <a:defRPr sz="2400">
                <a:solidFill>
                  <a:srgbClr val="CC0000"/>
                </a:solidFill>
                <a:latin typeface="Liberation Sans"/>
              </a:defRPr>
            </a:lvl1pPr>
            <a:lvl2pPr marL="742950" indent="-285750" algn="l">
              <a:spcBef>
                <a:spcPct val="20000"/>
              </a:spcBef>
              <a:buClr>
                <a:schemeClr val="accent2"/>
              </a:buClr>
              <a:buSzPct val="75000"/>
              <a:buFont typeface="Wingdings" panose="05000000000000000000" pitchFamily="2" charset="2"/>
              <a:buChar char="l"/>
              <a:defRPr sz="2400">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a:solidFill>
                  <a:schemeClr val="bg2"/>
                </a:solidFill>
                <a:latin typeface="Arial" panose="020B0604020202020204" pitchFamily="34" charset="0"/>
              </a:defRPr>
            </a:lvl9pPr>
          </a:lstStyle>
          <a:p>
            <a:r>
              <a:rPr lang="en-US" altLang="en-US" dirty="0"/>
              <a:t>IFRS SELF-TEST QUESTION</a:t>
            </a:r>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54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Notched Right Arrow 10"/>
          <p:cNvSpPr/>
          <p:nvPr/>
        </p:nvSpPr>
        <p:spPr bwMode="auto">
          <a:xfrm>
            <a:off x="228600" y="5210130"/>
            <a:ext cx="533400" cy="416718"/>
          </a:xfrm>
          <a:prstGeom prst="notchedRightArrow">
            <a:avLst/>
          </a:prstGeom>
          <a:solidFill>
            <a:srgbClr val="E20000"/>
          </a:solidFill>
          <a:ln w="381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a:endParaRPr>
          </a:p>
        </p:txBody>
      </p:sp>
      <p:sp>
        <p:nvSpPr>
          <p:cNvPr id="12"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i="1" dirty="0" smtClean="0">
                <a:solidFill>
                  <a:schemeClr val="bg2"/>
                </a:solidFill>
                <a:latin typeface="Liberation Sans" panose="020B0604020202020204"/>
              </a:rPr>
              <a:t>7</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p:cNvSpPr>
            <a:spLocks noChangeArrowheads="1"/>
          </p:cNvSpPr>
          <p:nvPr/>
        </p:nvSpPr>
        <p:spPr bwMode="auto">
          <a:xfrm>
            <a:off x="533400" y="2057400"/>
            <a:ext cx="8077200" cy="4254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marL="0" lvl="1">
              <a:lnSpc>
                <a:spcPct val="125000"/>
              </a:lnSpc>
              <a:spcBef>
                <a:spcPct val="35000"/>
              </a:spcBef>
              <a:buClrTx/>
              <a:buSzTx/>
              <a:buFontTx/>
              <a:buNone/>
            </a:pPr>
            <a:r>
              <a:rPr lang="en-US" altLang="en-US" sz="1800" b="0" dirty="0">
                <a:solidFill>
                  <a:schemeClr val="tx1"/>
                </a:solidFill>
                <a:latin typeface="Liberation Sans"/>
              </a:rPr>
              <a:t>All of the following are differences between IFRS and GAAP in accounting for liabilities except:</a:t>
            </a:r>
          </a:p>
          <a:p>
            <a:pPr marL="687388" lvl="1" indent="-460375">
              <a:lnSpc>
                <a:spcPct val="125000"/>
              </a:lnSpc>
              <a:spcBef>
                <a:spcPct val="35000"/>
              </a:spcBef>
              <a:buClrTx/>
              <a:buSzTx/>
              <a:buFontTx/>
              <a:buAutoNum type="alphaLcPeriod"/>
            </a:pPr>
            <a:r>
              <a:rPr lang="en-US" altLang="en-US" sz="1800" b="0" dirty="0">
                <a:solidFill>
                  <a:schemeClr val="tx1"/>
                </a:solidFill>
                <a:latin typeface="Liberation Sans"/>
              </a:rPr>
              <a:t>When a bond is issued at a discount, GAAP records the discount in a separate contra-liability account. IFRS records the bond net of the discount.</a:t>
            </a:r>
          </a:p>
          <a:p>
            <a:pPr marL="687388" lvl="1" indent="-460375">
              <a:lnSpc>
                <a:spcPct val="125000"/>
              </a:lnSpc>
              <a:spcBef>
                <a:spcPct val="35000"/>
              </a:spcBef>
              <a:buClrTx/>
              <a:buSzTx/>
              <a:buFontTx/>
              <a:buAutoNum type="alphaLcPeriod"/>
            </a:pPr>
            <a:r>
              <a:rPr lang="en-US" altLang="en-US" sz="1800" b="0" dirty="0">
                <a:solidFill>
                  <a:schemeClr val="tx1"/>
                </a:solidFill>
                <a:latin typeface="Liberation Sans"/>
              </a:rPr>
              <a:t>Under IFRS, bond issuance costs reduces the carrying value of the debt. Under GAAP, these costs are recorded as an asset and amortized to expense over the terms of the bond. </a:t>
            </a:r>
          </a:p>
          <a:p>
            <a:pPr marL="687388" lvl="1" indent="-460375">
              <a:lnSpc>
                <a:spcPct val="125000"/>
              </a:lnSpc>
              <a:spcBef>
                <a:spcPct val="35000"/>
              </a:spcBef>
              <a:buClrTx/>
              <a:buSzTx/>
              <a:buFontTx/>
              <a:buAutoNum type="alphaLcPeriod"/>
            </a:pPr>
            <a:r>
              <a:rPr lang="en-US" altLang="en-US" sz="1800" b="0" dirty="0">
                <a:solidFill>
                  <a:schemeClr val="tx1"/>
                </a:solidFill>
                <a:latin typeface="Liberation Sans"/>
              </a:rPr>
              <a:t>GAAP, but not IFRS, uses the term “troubled debt restructurings.”</a:t>
            </a:r>
          </a:p>
          <a:p>
            <a:pPr marL="687388" lvl="1" indent="-460375">
              <a:lnSpc>
                <a:spcPct val="125000"/>
              </a:lnSpc>
              <a:spcBef>
                <a:spcPct val="35000"/>
              </a:spcBef>
              <a:buClrTx/>
              <a:buSzTx/>
              <a:buFontTx/>
              <a:buAutoNum type="alphaLcPeriod"/>
            </a:pPr>
            <a:r>
              <a:rPr lang="en-US" altLang="en-US" sz="1800" b="0" dirty="0">
                <a:solidFill>
                  <a:schemeClr val="tx1"/>
                </a:solidFill>
                <a:latin typeface="Liberation Sans"/>
              </a:rPr>
              <a:t>GAAP, but not IFRS, uses the term “provisions” for contingent liabilities which are accrued</a:t>
            </a:r>
            <a:r>
              <a:rPr lang="en-US" altLang="en-US" sz="1800" b="0" dirty="0">
                <a:solidFill>
                  <a:schemeClr val="folHlink"/>
                </a:solidFill>
                <a:latin typeface="Liberation Sans"/>
              </a:rPr>
              <a:t>.</a:t>
            </a:r>
            <a:endParaRPr lang="en-US" altLang="en-US" sz="1800" b="0" dirty="0">
              <a:solidFill>
                <a:schemeClr val="tx1"/>
              </a:solidFill>
              <a:latin typeface="Liberation Sans"/>
            </a:endParaRPr>
          </a:p>
        </p:txBody>
      </p:sp>
      <p:sp>
        <p:nvSpPr>
          <p:cNvPr id="1132547" name="Rectangle 3"/>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defRPr/>
            </a:pPr>
            <a:endParaRPr lang="en-US" altLang="en-US" dirty="0" smtClean="0">
              <a:effectLst>
                <a:outerShdw blurRad="38100" dist="38100" dir="2700000" algn="tl">
                  <a:srgbClr val="C0C0C0"/>
                </a:outerShdw>
              </a:effectLst>
              <a:latin typeface="Liberation Sans"/>
            </a:endParaRPr>
          </a:p>
        </p:txBody>
      </p:sp>
      <p:sp>
        <p:nvSpPr>
          <p:cNvPr id="106500" name="Text Box 7"/>
          <p:cNvSpPr txBox="1">
            <a:spLocks noChangeArrowheads="1"/>
          </p:cNvSpPr>
          <p:nvPr/>
        </p:nvSpPr>
        <p:spPr bwMode="auto">
          <a:xfrm>
            <a:off x="533400" y="1524000"/>
            <a:ext cx="518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spcBef>
                <a:spcPct val="50000"/>
              </a:spcBef>
              <a:buClrTx/>
              <a:buSzTx/>
              <a:buFontTx/>
              <a:buNone/>
              <a:defRPr sz="2400">
                <a:solidFill>
                  <a:srgbClr val="CC0000"/>
                </a:solidFill>
                <a:latin typeface="Liberation Sans"/>
              </a:defRPr>
            </a:lvl1pPr>
            <a:lvl2pPr marL="742950" indent="-285750" algn="l">
              <a:spcBef>
                <a:spcPct val="20000"/>
              </a:spcBef>
              <a:buClr>
                <a:schemeClr val="accent2"/>
              </a:buClr>
              <a:buSzPct val="75000"/>
              <a:buFont typeface="Wingdings" panose="05000000000000000000" pitchFamily="2" charset="2"/>
              <a:buChar char="l"/>
              <a:defRPr sz="2400">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a:solidFill>
                  <a:schemeClr val="bg2"/>
                </a:solidFill>
                <a:latin typeface="Arial" panose="020B0604020202020204" pitchFamily="34" charset="0"/>
              </a:defRPr>
            </a:lvl9pPr>
          </a:lstStyle>
          <a:p>
            <a:r>
              <a:rPr lang="en-US" altLang="en-US" dirty="0"/>
              <a:t>IFRS SELF-TEST QUESTION</a:t>
            </a: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54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Notched Right Arrow 9"/>
          <p:cNvSpPr/>
          <p:nvPr/>
        </p:nvSpPr>
        <p:spPr bwMode="auto">
          <a:xfrm>
            <a:off x="228600" y="5556762"/>
            <a:ext cx="533400" cy="416718"/>
          </a:xfrm>
          <a:prstGeom prst="notchedRightArrow">
            <a:avLst/>
          </a:prstGeom>
          <a:solidFill>
            <a:srgbClr val="E20000"/>
          </a:solidFill>
          <a:ln w="381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a:endParaRPr>
          </a:p>
        </p:txBody>
      </p:sp>
      <p:sp>
        <p:nvSpPr>
          <p:cNvPr id="11"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i="1" dirty="0" smtClean="0">
                <a:solidFill>
                  <a:schemeClr val="bg2"/>
                </a:solidFill>
                <a:latin typeface="Liberation Sans" panose="020B0604020202020204"/>
              </a:rPr>
              <a:t>7</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ChangeArrowheads="1"/>
          </p:cNvSpPr>
          <p:nvPr/>
        </p:nvSpPr>
        <p:spPr bwMode="auto">
          <a:xfrm>
            <a:off x="609600" y="1371600"/>
            <a:ext cx="8001000" cy="406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lgn="ctr">
              <a:defRPr sz="2400">
                <a:solidFill>
                  <a:schemeClr val="tx1"/>
                </a:solidFill>
                <a:latin typeface="Times New Roman" pitchFamily="18"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just">
              <a:lnSpc>
                <a:spcPct val="130000"/>
              </a:lnSpc>
            </a:pPr>
            <a:r>
              <a:rPr lang="en-US" altLang="en-US" sz="2000" b="0" i="0" dirty="0">
                <a:effectLst/>
                <a:latin typeface="Liberation Sans" panose="020B0604020202020204" pitchFamily="34" charset="0"/>
              </a:rPr>
              <a:t>“Copyright © </a:t>
            </a:r>
            <a:r>
              <a:rPr lang="en-US" altLang="en-US" sz="2000" b="0" i="0" dirty="0" smtClean="0">
                <a:effectLst/>
                <a:latin typeface="Liberation Sans" panose="020B0604020202020204" pitchFamily="34" charset="0"/>
              </a:rPr>
              <a:t>2016 John </a:t>
            </a:r>
            <a:r>
              <a:rPr lang="en-US" altLang="en-US" sz="2000" b="0" i="0" dirty="0">
                <a:effectLst/>
                <a:latin typeface="Liberation Sans" panose="020B0604020202020204" pitchFamily="34" charset="0"/>
              </a:rPr>
              <a:t>Wiley &amp; Sons, Inc. All rights reserved. Reproduction or translation of this work beyond that permitted in Section 117 of the 1976 United States Copyright Act without the express written permission of the copyright owner is unlawful. Request for further information should be addressed to the Permissions Department, John Wiley &amp; Sons, Inc. The purchaser may make back-up copies for his/her own use only and not for distribution or resale. The Publisher assumes no responsibility for errors, omissions, or damages, caused by the use of these programs or from the use of the information contained herein.”</a:t>
            </a:r>
          </a:p>
        </p:txBody>
      </p:sp>
      <p:sp>
        <p:nvSpPr>
          <p:cNvPr id="4"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i="0" dirty="0" smtClean="0">
                <a:solidFill>
                  <a:schemeClr val="tx2">
                    <a:lumMod val="50000"/>
                  </a:schemeClr>
                </a:solidFill>
                <a:effectLst/>
                <a:latin typeface="Liberation Sans" panose="020B0604020202020204" pitchFamily="34" charset="0"/>
              </a:rPr>
              <a:t>COPYRIGHT</a:t>
            </a:r>
            <a:endParaRPr lang="en-US" altLang="en-US" sz="3200" b="1" i="0" dirty="0">
              <a:solidFill>
                <a:schemeClr val="tx2">
                  <a:lumMod val="50000"/>
                </a:schemeClr>
              </a:solidFill>
              <a:effectLst/>
              <a:latin typeface="Liberation Sans" panose="020B0604020202020204" pitchFamily="34" charset="0"/>
            </a:endParaRPr>
          </a:p>
        </p:txBody>
      </p:sp>
      <p:sp>
        <p:nvSpPr>
          <p:cNvPr id="5"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Tree>
    <p:extLst>
      <p:ext uri="{BB962C8B-B14F-4D97-AF65-F5344CB8AC3E}">
        <p14:creationId xmlns:p14="http://schemas.microsoft.com/office/powerpoint/2010/main" val="3863487342"/>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xfrm>
            <a:off x="609600" y="1371600"/>
            <a:ext cx="80772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175" indent="-3175">
              <a:lnSpc>
                <a:spcPct val="120000"/>
              </a:lnSpc>
              <a:buFont typeface="Wingdings" panose="05000000000000000000" pitchFamily="2" charset="2"/>
              <a:buNone/>
            </a:pPr>
            <a:r>
              <a:rPr lang="en-US" altLang="en-US" sz="2200" b="0" dirty="0" smtClean="0">
                <a:effectLst/>
                <a:latin typeface="Liberation Sans"/>
              </a:rPr>
              <a:t>How do you calculate the amount of interest that is actually paid to the bondholder each period?</a:t>
            </a:r>
          </a:p>
          <a:p>
            <a:pPr marL="3175" indent="-3175">
              <a:lnSpc>
                <a:spcPct val="120000"/>
              </a:lnSpc>
              <a:buFont typeface="Wingdings" panose="05000000000000000000" pitchFamily="2" charset="2"/>
              <a:buNone/>
            </a:pPr>
            <a:endParaRPr lang="en-US" altLang="en-US" sz="2200" b="0" dirty="0" smtClean="0">
              <a:effectLst/>
              <a:latin typeface="Liberation Sans"/>
            </a:endParaRPr>
          </a:p>
          <a:p>
            <a:pPr marL="3175" indent="-3175">
              <a:lnSpc>
                <a:spcPct val="120000"/>
              </a:lnSpc>
              <a:buFont typeface="Wingdings" panose="05000000000000000000" pitchFamily="2" charset="2"/>
              <a:buNone/>
            </a:pPr>
            <a:endParaRPr lang="en-US" altLang="en-US" sz="2200" b="0" dirty="0" smtClean="0">
              <a:solidFill>
                <a:srgbClr val="800000"/>
              </a:solidFill>
              <a:effectLst/>
              <a:latin typeface="Liberation Sans"/>
            </a:endParaRPr>
          </a:p>
          <a:p>
            <a:pPr marL="3175" indent="-3175">
              <a:lnSpc>
                <a:spcPct val="120000"/>
              </a:lnSpc>
              <a:buFont typeface="Wingdings" panose="05000000000000000000" pitchFamily="2" charset="2"/>
              <a:buNone/>
            </a:pPr>
            <a:endParaRPr lang="en-US" altLang="en-US" sz="2200" b="0" dirty="0" smtClean="0">
              <a:solidFill>
                <a:srgbClr val="800000"/>
              </a:solidFill>
              <a:effectLst/>
              <a:latin typeface="Liberation Sans"/>
            </a:endParaRPr>
          </a:p>
          <a:p>
            <a:pPr marL="3175" indent="-3175">
              <a:lnSpc>
                <a:spcPct val="120000"/>
              </a:lnSpc>
              <a:buFont typeface="Wingdings" panose="05000000000000000000" pitchFamily="2" charset="2"/>
              <a:buNone/>
            </a:pPr>
            <a:r>
              <a:rPr lang="en-US" altLang="en-US" sz="2200" b="0" dirty="0" smtClean="0">
                <a:effectLst/>
                <a:latin typeface="Liberation Sans"/>
              </a:rPr>
              <a:t>How do you calculate the amount of interest that is actually recorded as interest expense by the issuer of the bonds?</a:t>
            </a:r>
          </a:p>
          <a:p>
            <a:pPr marL="3175" indent="-3175">
              <a:lnSpc>
                <a:spcPct val="120000"/>
              </a:lnSpc>
              <a:buFont typeface="Wingdings" panose="05000000000000000000" pitchFamily="2" charset="2"/>
              <a:buNone/>
            </a:pPr>
            <a:endParaRPr lang="en-US" altLang="en-US" sz="2200" b="0" dirty="0" smtClean="0">
              <a:effectLst/>
              <a:latin typeface="Liberation Sans"/>
            </a:endParaRPr>
          </a:p>
        </p:txBody>
      </p:sp>
      <p:sp>
        <p:nvSpPr>
          <p:cNvPr id="1246218" name="Rectangle 10"/>
          <p:cNvSpPr>
            <a:spLocks noChangeArrowheads="1"/>
          </p:cNvSpPr>
          <p:nvPr/>
        </p:nvSpPr>
        <p:spPr bwMode="auto">
          <a:xfrm>
            <a:off x="1384294" y="2560638"/>
            <a:ext cx="6284926" cy="57246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20000"/>
              </a:lnSpc>
              <a:buClr>
                <a:schemeClr val="accent2"/>
              </a:buClr>
              <a:buSzPct val="75000"/>
              <a:buFont typeface="Wingdings" pitchFamily="2" charset="2"/>
              <a:buNone/>
              <a:defRPr/>
            </a:pPr>
            <a:r>
              <a:rPr lang="en-US" sz="2600" dirty="0">
                <a:solidFill>
                  <a:srgbClr val="CC0000"/>
                </a:solidFill>
                <a:latin typeface="Liberation Sans"/>
              </a:rPr>
              <a:t>(Stated Rate x Face Value of the Bond)</a:t>
            </a:r>
          </a:p>
        </p:txBody>
      </p:sp>
      <p:sp>
        <p:nvSpPr>
          <p:cNvPr id="1246219" name="Rectangle 11"/>
          <p:cNvSpPr>
            <a:spLocks noChangeArrowheads="1"/>
          </p:cNvSpPr>
          <p:nvPr/>
        </p:nvSpPr>
        <p:spPr bwMode="auto">
          <a:xfrm>
            <a:off x="1109607" y="4922838"/>
            <a:ext cx="6951775" cy="528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20000"/>
              </a:lnSpc>
              <a:buClr>
                <a:schemeClr val="accent2"/>
              </a:buClr>
              <a:buSzPct val="75000"/>
              <a:buFont typeface="Wingdings" pitchFamily="2" charset="2"/>
              <a:buNone/>
            </a:pPr>
            <a:r>
              <a:rPr lang="en-US" sz="2600" dirty="0">
                <a:solidFill>
                  <a:srgbClr val="CC0000"/>
                </a:solidFill>
                <a:latin typeface="Liberation Sans"/>
              </a:rPr>
              <a:t>(Market Rate x Carrying Value of the Bond)</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8" name="Rectangle 2"/>
          <p:cNvSpPr txBox="1">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lvl1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algn="l">
              <a:defRPr/>
            </a:pPr>
            <a:r>
              <a:rPr lang="en-US" sz="3200" i="0" kern="1200" dirty="0" smtClean="0">
                <a:solidFill>
                  <a:srgbClr val="CC0000"/>
                </a:solidFill>
                <a:effectLst/>
                <a:latin typeface="Liberation Sans"/>
                <a:ea typeface="+mn-ea"/>
                <a:cs typeface="+mn-cs"/>
              </a:rPr>
              <a:t>Valuation and Accounting for Bonds</a:t>
            </a:r>
            <a:endParaRPr lang="en-US" sz="3200" i="0" kern="1200" dirty="0">
              <a:solidFill>
                <a:srgbClr val="CC0000"/>
              </a:solidFill>
              <a:effectLst/>
              <a:latin typeface="Liberation Sans"/>
              <a:ea typeface="+mn-ea"/>
              <a:cs typeface="+mn-cs"/>
            </a:endParaRPr>
          </a:p>
        </p:txBody>
      </p:sp>
      <p:sp>
        <p:nvSpPr>
          <p:cNvPr id="9"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46218"/>
                                        </p:tgtEl>
                                        <p:attrNameLst>
                                          <p:attrName>style.visibility</p:attrName>
                                        </p:attrNameLst>
                                      </p:cBhvr>
                                      <p:to>
                                        <p:strVal val="visible"/>
                                      </p:to>
                                    </p:set>
                                    <p:animEffect transition="in" filter="wipe(left)">
                                      <p:cBhvr>
                                        <p:cTn id="7" dur="500"/>
                                        <p:tgtEl>
                                          <p:spTgt spid="12462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46219"/>
                                        </p:tgtEl>
                                        <p:attrNameLst>
                                          <p:attrName>style.visibility</p:attrName>
                                        </p:attrNameLst>
                                      </p:cBhvr>
                                      <p:to>
                                        <p:strVal val="visible"/>
                                      </p:to>
                                    </p:set>
                                    <p:animEffect transition="in" filter="wipe(left)">
                                      <p:cBhvr>
                                        <p:cTn id="12" dur="500"/>
                                        <p:tgtEl>
                                          <p:spTgt spid="1246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6218" grpId="0"/>
      <p:bldP spid="12462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16"/>
          <p:cNvSpPr txBox="1">
            <a:spLocks noChangeArrowheads="1"/>
          </p:cNvSpPr>
          <p:nvPr/>
        </p:nvSpPr>
        <p:spPr bwMode="auto">
          <a:xfrm>
            <a:off x="8229600" y="64452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
        <p:nvSpPr>
          <p:cNvPr id="1248258" name="Rectangle 2"/>
          <p:cNvSpPr>
            <a:spLocks noChangeArrowheads="1"/>
          </p:cNvSpPr>
          <p:nvPr/>
        </p:nvSpPr>
        <p:spPr bwMode="auto">
          <a:xfrm>
            <a:off x="5411788" y="2482850"/>
            <a:ext cx="3111500" cy="3949700"/>
          </a:xfrm>
          <a:prstGeom prst="rect">
            <a:avLst/>
          </a:prstGeom>
          <a:solidFill>
            <a:srgbClr val="005B88"/>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defRPr/>
            </a:pPr>
            <a:endParaRPr lang="en-US" altLang="en-US" dirty="0" smtClean="0">
              <a:effectLst>
                <a:outerShdw blurRad="38100" dist="38100" dir="2700000" algn="tl">
                  <a:srgbClr val="FFFFFF"/>
                </a:outerShdw>
              </a:effectLst>
              <a:latin typeface="Liberation Sans"/>
            </a:endParaRPr>
          </a:p>
        </p:txBody>
      </p:sp>
      <p:sp>
        <p:nvSpPr>
          <p:cNvPr id="15363" name="Rectangle 3"/>
          <p:cNvSpPr>
            <a:spLocks noChangeArrowheads="1"/>
          </p:cNvSpPr>
          <p:nvPr/>
        </p:nvSpPr>
        <p:spPr bwMode="auto">
          <a:xfrm>
            <a:off x="5410200" y="1967552"/>
            <a:ext cx="3114675" cy="489878"/>
          </a:xfrm>
          <a:prstGeom prst="rect">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gn="ctr">
              <a:spcBef>
                <a:spcPct val="50000"/>
              </a:spcBef>
              <a:buClrTx/>
              <a:buSzTx/>
              <a:buFontTx/>
              <a:buNone/>
            </a:pPr>
            <a:r>
              <a:rPr lang="en-US" altLang="en-US" sz="2600" dirty="0">
                <a:solidFill>
                  <a:schemeClr val="tx1"/>
                </a:solidFill>
                <a:latin typeface="Liberation Sans"/>
              </a:rPr>
              <a:t>Bonds Sold At</a:t>
            </a:r>
          </a:p>
        </p:txBody>
      </p:sp>
      <p:sp>
        <p:nvSpPr>
          <p:cNvPr id="15364" name="Rectangle 4"/>
          <p:cNvSpPr>
            <a:spLocks noChangeArrowheads="1"/>
          </p:cNvSpPr>
          <p:nvPr/>
        </p:nvSpPr>
        <p:spPr bwMode="auto">
          <a:xfrm>
            <a:off x="762000" y="1967552"/>
            <a:ext cx="3114675" cy="489878"/>
          </a:xfrm>
          <a:prstGeom prst="rect">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gn="ctr">
              <a:spcBef>
                <a:spcPct val="50000"/>
              </a:spcBef>
              <a:buClrTx/>
              <a:buSzTx/>
              <a:buFontTx/>
              <a:buNone/>
            </a:pPr>
            <a:r>
              <a:rPr lang="en-US" altLang="en-US" sz="2600" dirty="0">
                <a:solidFill>
                  <a:schemeClr val="tx1"/>
                </a:solidFill>
                <a:latin typeface="Liberation Sans"/>
              </a:rPr>
              <a:t>Market Interest</a:t>
            </a:r>
          </a:p>
        </p:txBody>
      </p:sp>
      <p:sp>
        <p:nvSpPr>
          <p:cNvPr id="1248261" name="Rectangle 5"/>
          <p:cNvSpPr>
            <a:spLocks noChangeArrowheads="1"/>
          </p:cNvSpPr>
          <p:nvPr/>
        </p:nvSpPr>
        <p:spPr bwMode="auto">
          <a:xfrm>
            <a:off x="763588" y="2482850"/>
            <a:ext cx="3111500" cy="3949700"/>
          </a:xfrm>
          <a:prstGeom prst="rect">
            <a:avLst/>
          </a:prstGeom>
          <a:solidFill>
            <a:srgbClr val="005B88"/>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defRPr/>
            </a:pPr>
            <a:endParaRPr lang="en-US" altLang="en-US" dirty="0" smtClean="0">
              <a:effectLst>
                <a:outerShdw blurRad="38100" dist="38100" dir="2700000" algn="tl">
                  <a:srgbClr val="FFFFFF"/>
                </a:outerShdw>
              </a:effectLst>
              <a:latin typeface="Liberation Sans"/>
            </a:endParaRPr>
          </a:p>
        </p:txBody>
      </p:sp>
      <p:sp>
        <p:nvSpPr>
          <p:cNvPr id="15366" name="Rectangle 6"/>
          <p:cNvSpPr>
            <a:spLocks noChangeArrowheads="1"/>
          </p:cNvSpPr>
          <p:nvPr/>
        </p:nvSpPr>
        <p:spPr bwMode="auto">
          <a:xfrm>
            <a:off x="1068388" y="2711450"/>
            <a:ext cx="2578100" cy="977900"/>
          </a:xfrm>
          <a:prstGeom prst="rect">
            <a:avLst/>
          </a:prstGeom>
          <a:solidFill>
            <a:srgbClr val="FF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gn="ctr">
              <a:spcBef>
                <a:spcPct val="0"/>
              </a:spcBef>
              <a:buClrTx/>
              <a:buSzTx/>
              <a:buFontTx/>
              <a:buNone/>
            </a:pPr>
            <a:r>
              <a:rPr lang="en-US" altLang="en-US" dirty="0">
                <a:solidFill>
                  <a:schemeClr val="tx1"/>
                </a:solidFill>
                <a:latin typeface="Liberation Sans"/>
              </a:rPr>
              <a:t>6%</a:t>
            </a:r>
          </a:p>
        </p:txBody>
      </p:sp>
      <p:sp>
        <p:nvSpPr>
          <p:cNvPr id="15367" name="Rectangle 7"/>
          <p:cNvSpPr>
            <a:spLocks noChangeArrowheads="1"/>
          </p:cNvSpPr>
          <p:nvPr/>
        </p:nvSpPr>
        <p:spPr bwMode="auto">
          <a:xfrm>
            <a:off x="1068388" y="3930650"/>
            <a:ext cx="2578100" cy="977900"/>
          </a:xfrm>
          <a:prstGeom prst="rect">
            <a:avLst/>
          </a:prstGeom>
          <a:solidFill>
            <a:srgbClr val="FF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gn="ctr">
              <a:spcBef>
                <a:spcPct val="0"/>
              </a:spcBef>
              <a:buClrTx/>
              <a:buSzTx/>
              <a:buFontTx/>
              <a:buNone/>
            </a:pPr>
            <a:r>
              <a:rPr lang="en-US" altLang="en-US" dirty="0">
                <a:solidFill>
                  <a:schemeClr val="tx1"/>
                </a:solidFill>
                <a:latin typeface="Liberation Sans"/>
              </a:rPr>
              <a:t>8%</a:t>
            </a:r>
          </a:p>
        </p:txBody>
      </p:sp>
      <p:sp>
        <p:nvSpPr>
          <p:cNvPr id="15368" name="Rectangle 8"/>
          <p:cNvSpPr>
            <a:spLocks noChangeArrowheads="1"/>
          </p:cNvSpPr>
          <p:nvPr/>
        </p:nvSpPr>
        <p:spPr bwMode="auto">
          <a:xfrm>
            <a:off x="1068388" y="5226050"/>
            <a:ext cx="2578100" cy="977900"/>
          </a:xfrm>
          <a:prstGeom prst="rect">
            <a:avLst/>
          </a:prstGeom>
          <a:solidFill>
            <a:srgbClr val="FF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gn="ctr">
              <a:spcBef>
                <a:spcPct val="0"/>
              </a:spcBef>
              <a:buClrTx/>
              <a:buSzTx/>
              <a:buFontTx/>
              <a:buNone/>
            </a:pPr>
            <a:r>
              <a:rPr lang="en-US" altLang="en-US" dirty="0">
                <a:solidFill>
                  <a:schemeClr val="tx1"/>
                </a:solidFill>
                <a:latin typeface="Liberation Sans"/>
              </a:rPr>
              <a:t>10%</a:t>
            </a:r>
          </a:p>
        </p:txBody>
      </p:sp>
      <p:sp>
        <p:nvSpPr>
          <p:cNvPr id="1248265" name="Rectangle 9"/>
          <p:cNvSpPr>
            <a:spLocks noChangeArrowheads="1"/>
          </p:cNvSpPr>
          <p:nvPr/>
        </p:nvSpPr>
        <p:spPr bwMode="auto">
          <a:xfrm>
            <a:off x="5716588" y="2711450"/>
            <a:ext cx="2578100" cy="977900"/>
          </a:xfrm>
          <a:prstGeom prst="rect">
            <a:avLst/>
          </a:prstGeom>
          <a:solidFill>
            <a:srgbClr val="FF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gn="ctr">
              <a:spcBef>
                <a:spcPct val="0"/>
              </a:spcBef>
              <a:buClrTx/>
              <a:buSzTx/>
              <a:buFontTx/>
              <a:buNone/>
            </a:pPr>
            <a:r>
              <a:rPr lang="en-US" altLang="en-US" dirty="0">
                <a:solidFill>
                  <a:schemeClr val="tx1"/>
                </a:solidFill>
                <a:latin typeface="Liberation Sans"/>
              </a:rPr>
              <a:t>Premium</a:t>
            </a:r>
          </a:p>
        </p:txBody>
      </p:sp>
      <p:sp>
        <p:nvSpPr>
          <p:cNvPr id="1248266" name="Rectangle 10"/>
          <p:cNvSpPr>
            <a:spLocks noChangeArrowheads="1"/>
          </p:cNvSpPr>
          <p:nvPr/>
        </p:nvSpPr>
        <p:spPr bwMode="auto">
          <a:xfrm>
            <a:off x="5716588" y="3930650"/>
            <a:ext cx="2578100" cy="977900"/>
          </a:xfrm>
          <a:prstGeom prst="rect">
            <a:avLst/>
          </a:prstGeom>
          <a:solidFill>
            <a:srgbClr val="FF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gn="ctr">
              <a:spcBef>
                <a:spcPct val="0"/>
              </a:spcBef>
              <a:buClrTx/>
              <a:buSzTx/>
              <a:buFontTx/>
              <a:buNone/>
            </a:pPr>
            <a:r>
              <a:rPr lang="en-US" altLang="en-US" dirty="0">
                <a:solidFill>
                  <a:schemeClr val="tx1"/>
                </a:solidFill>
                <a:latin typeface="Liberation Sans"/>
              </a:rPr>
              <a:t>Par Value</a:t>
            </a:r>
          </a:p>
        </p:txBody>
      </p:sp>
      <p:sp>
        <p:nvSpPr>
          <p:cNvPr id="1248267" name="Rectangle 11"/>
          <p:cNvSpPr>
            <a:spLocks noChangeArrowheads="1"/>
          </p:cNvSpPr>
          <p:nvPr/>
        </p:nvSpPr>
        <p:spPr bwMode="auto">
          <a:xfrm>
            <a:off x="5716588" y="5226050"/>
            <a:ext cx="2578100" cy="977900"/>
          </a:xfrm>
          <a:prstGeom prst="rect">
            <a:avLst/>
          </a:prstGeom>
          <a:solidFill>
            <a:srgbClr val="FF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gn="ctr">
              <a:spcBef>
                <a:spcPct val="0"/>
              </a:spcBef>
              <a:buClrTx/>
              <a:buSzTx/>
              <a:buFontTx/>
              <a:buNone/>
            </a:pPr>
            <a:r>
              <a:rPr lang="en-US" altLang="en-US" dirty="0">
                <a:solidFill>
                  <a:schemeClr val="tx1"/>
                </a:solidFill>
                <a:latin typeface="Liberation Sans"/>
              </a:rPr>
              <a:t>Discount</a:t>
            </a:r>
          </a:p>
        </p:txBody>
      </p:sp>
      <p:sp>
        <p:nvSpPr>
          <p:cNvPr id="1248268" name="AutoShape 12"/>
          <p:cNvSpPr>
            <a:spLocks noChangeArrowheads="1"/>
          </p:cNvSpPr>
          <p:nvPr/>
        </p:nvSpPr>
        <p:spPr bwMode="auto">
          <a:xfrm>
            <a:off x="3887788" y="2940050"/>
            <a:ext cx="1282700" cy="444500"/>
          </a:xfrm>
          <a:prstGeom prst="rightArrow">
            <a:avLst>
              <a:gd name="adj1" fmla="val 50000"/>
              <a:gd name="adj2" fmla="val 144299"/>
            </a:avLst>
          </a:prstGeom>
          <a:solidFill>
            <a:srgbClr val="005B88"/>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defRPr/>
            </a:pPr>
            <a:endParaRPr lang="en-US" altLang="en-US" dirty="0" smtClean="0">
              <a:effectLst>
                <a:outerShdw blurRad="38100" dist="38100" dir="2700000" algn="tl">
                  <a:srgbClr val="FFFFFF"/>
                </a:outerShdw>
              </a:effectLst>
              <a:latin typeface="Liberation Sans"/>
            </a:endParaRPr>
          </a:p>
        </p:txBody>
      </p:sp>
      <p:sp>
        <p:nvSpPr>
          <p:cNvPr id="1248269" name="AutoShape 13"/>
          <p:cNvSpPr>
            <a:spLocks noChangeArrowheads="1"/>
          </p:cNvSpPr>
          <p:nvPr/>
        </p:nvSpPr>
        <p:spPr bwMode="auto">
          <a:xfrm>
            <a:off x="3887788" y="4159250"/>
            <a:ext cx="1282700" cy="444500"/>
          </a:xfrm>
          <a:prstGeom prst="rightArrow">
            <a:avLst>
              <a:gd name="adj1" fmla="val 50000"/>
              <a:gd name="adj2" fmla="val 144299"/>
            </a:avLst>
          </a:prstGeom>
          <a:solidFill>
            <a:srgbClr val="005B88"/>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defRPr/>
            </a:pPr>
            <a:endParaRPr lang="en-US" altLang="en-US" dirty="0" smtClean="0">
              <a:effectLst>
                <a:outerShdw blurRad="38100" dist="38100" dir="2700000" algn="tl">
                  <a:srgbClr val="FFFFFF"/>
                </a:outerShdw>
              </a:effectLst>
              <a:latin typeface="Liberation Sans"/>
            </a:endParaRPr>
          </a:p>
        </p:txBody>
      </p:sp>
      <p:sp>
        <p:nvSpPr>
          <p:cNvPr id="1248270" name="AutoShape 14"/>
          <p:cNvSpPr>
            <a:spLocks noChangeArrowheads="1"/>
          </p:cNvSpPr>
          <p:nvPr/>
        </p:nvSpPr>
        <p:spPr bwMode="auto">
          <a:xfrm>
            <a:off x="3887788" y="5454650"/>
            <a:ext cx="1282700" cy="444500"/>
          </a:xfrm>
          <a:prstGeom prst="rightArrow">
            <a:avLst>
              <a:gd name="adj1" fmla="val 50000"/>
              <a:gd name="adj2" fmla="val 144299"/>
            </a:avLst>
          </a:prstGeom>
          <a:solidFill>
            <a:srgbClr val="005B88"/>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defRPr/>
            </a:pPr>
            <a:endParaRPr lang="en-US" altLang="en-US" dirty="0" smtClean="0">
              <a:effectLst>
                <a:outerShdw blurRad="38100" dist="38100" dir="2700000" algn="tl">
                  <a:srgbClr val="FFFFFF"/>
                </a:outerShdw>
              </a:effectLst>
              <a:latin typeface="Liberation Sans"/>
            </a:endParaRPr>
          </a:p>
        </p:txBody>
      </p:sp>
      <p:sp>
        <p:nvSpPr>
          <p:cNvPr id="15376" name="Text Box 20"/>
          <p:cNvSpPr txBox="1">
            <a:spLocks noChangeArrowheads="1"/>
          </p:cNvSpPr>
          <p:nvPr/>
        </p:nvSpPr>
        <p:spPr bwMode="auto">
          <a:xfrm>
            <a:off x="914400" y="1295400"/>
            <a:ext cx="7391400" cy="488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gn="ctr">
              <a:spcBef>
                <a:spcPct val="50000"/>
              </a:spcBef>
              <a:buClrTx/>
              <a:buSzTx/>
              <a:buFontTx/>
              <a:buNone/>
            </a:pPr>
            <a:r>
              <a:rPr lang="en-US" altLang="en-US" sz="2600" dirty="0">
                <a:solidFill>
                  <a:schemeClr val="tx1"/>
                </a:solidFill>
                <a:latin typeface="Liberation Sans"/>
              </a:rPr>
              <a:t>Assume Stated Rate of 8%</a:t>
            </a:r>
          </a:p>
        </p:txBody>
      </p:sp>
      <p:sp>
        <p:nvSpPr>
          <p:cNvPr id="1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19" name="Rectangle 2"/>
          <p:cNvSpPr txBox="1">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lvl1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algn="l">
              <a:defRPr/>
            </a:pPr>
            <a:r>
              <a:rPr lang="en-US" sz="3200" i="0" kern="1200" dirty="0" smtClean="0">
                <a:solidFill>
                  <a:srgbClr val="CC0000"/>
                </a:solidFill>
                <a:effectLst/>
                <a:latin typeface="Liberation Sans"/>
                <a:ea typeface="+mn-ea"/>
                <a:cs typeface="+mn-cs"/>
              </a:rPr>
              <a:t>Valuation and Accounting for Bonds</a:t>
            </a:r>
            <a:endParaRPr lang="en-US" sz="3200" i="0" kern="1200" dirty="0">
              <a:solidFill>
                <a:srgbClr val="CC0000"/>
              </a:solidFill>
              <a:effectLst/>
              <a:latin typeface="Liberation Sans"/>
              <a:ea typeface="+mn-ea"/>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48265"/>
                                        </p:tgtEl>
                                        <p:attrNameLst>
                                          <p:attrName>style.visibility</p:attrName>
                                        </p:attrNameLst>
                                      </p:cBhvr>
                                      <p:to>
                                        <p:strVal val="visible"/>
                                      </p:to>
                                    </p:set>
                                    <p:animEffect transition="in" filter="wipe(left)">
                                      <p:cBhvr>
                                        <p:cTn id="7" dur="500"/>
                                        <p:tgtEl>
                                          <p:spTgt spid="12482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48266"/>
                                        </p:tgtEl>
                                        <p:attrNameLst>
                                          <p:attrName>style.visibility</p:attrName>
                                        </p:attrNameLst>
                                      </p:cBhvr>
                                      <p:to>
                                        <p:strVal val="visible"/>
                                      </p:to>
                                    </p:set>
                                    <p:animEffect transition="in" filter="wipe(left)">
                                      <p:cBhvr>
                                        <p:cTn id="12" dur="500"/>
                                        <p:tgtEl>
                                          <p:spTgt spid="124826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48267"/>
                                        </p:tgtEl>
                                        <p:attrNameLst>
                                          <p:attrName>style.visibility</p:attrName>
                                        </p:attrNameLst>
                                      </p:cBhvr>
                                      <p:to>
                                        <p:strVal val="visible"/>
                                      </p:to>
                                    </p:set>
                                    <p:animEffect transition="in" filter="wipe(left)">
                                      <p:cBhvr>
                                        <p:cTn id="17" dur="500"/>
                                        <p:tgtEl>
                                          <p:spTgt spid="1248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8265" grpId="0" animBg="1" autoUpdateAnimBg="0"/>
      <p:bldP spid="1248266" grpId="0" animBg="1" autoUpdateAnimBg="0"/>
      <p:bldP spid="1248267"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609600" y="1371600"/>
            <a:ext cx="8077200" cy="1708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25000"/>
              </a:lnSpc>
              <a:spcBef>
                <a:spcPts val="1200"/>
              </a:spcBef>
              <a:buClrTx/>
              <a:buSzPct val="80000"/>
              <a:buFontTx/>
              <a:buNone/>
            </a:pPr>
            <a:r>
              <a:rPr lang="en-US" altLang="en-US" sz="2100" dirty="0">
                <a:solidFill>
                  <a:schemeClr val="tx1"/>
                </a:solidFill>
                <a:latin typeface="Liberation Sans"/>
              </a:rPr>
              <a:t>Illustration: </a:t>
            </a:r>
            <a:r>
              <a:rPr lang="en-US" altLang="en-US" sz="2100" b="0" dirty="0">
                <a:solidFill>
                  <a:schemeClr val="tx1"/>
                </a:solidFill>
                <a:latin typeface="Liberation Sans"/>
              </a:rPr>
              <a:t>ServiceMaster Company issues $100,000 in bonds, due in five years with 9 percent interest payable annually at year-end. At the time of issue, the market rate for such bonds is 11 percent.</a:t>
            </a:r>
          </a:p>
        </p:txBody>
      </p:sp>
      <p:pic>
        <p:nvPicPr>
          <p:cNvPr id="16390"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352800"/>
            <a:ext cx="8153400" cy="21637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8" name="Rectangle 2"/>
          <p:cNvSpPr txBox="1">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lvl1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algn="l">
              <a:defRPr/>
            </a:pPr>
            <a:r>
              <a:rPr lang="en-US" sz="3200" i="0" kern="1200" dirty="0" smtClean="0">
                <a:solidFill>
                  <a:srgbClr val="CC0000"/>
                </a:solidFill>
                <a:effectLst/>
                <a:latin typeface="Liberation Sans"/>
                <a:ea typeface="+mn-ea"/>
                <a:cs typeface="+mn-cs"/>
              </a:rPr>
              <a:t>Valuation and Accounting for Bonds</a:t>
            </a:r>
            <a:endParaRPr lang="en-US" sz="3200" i="0" kern="1200" dirty="0">
              <a:solidFill>
                <a:srgbClr val="CC0000"/>
              </a:solidFill>
              <a:effectLst/>
              <a:latin typeface="Liberation Sans"/>
              <a:ea typeface="+mn-ea"/>
              <a:cs typeface="+mn-cs"/>
            </a:endParaRPr>
          </a:p>
        </p:txBody>
      </p:sp>
      <p:sp>
        <p:nvSpPr>
          <p:cNvPr id="2" name="Rectangle 1"/>
          <p:cNvSpPr/>
          <p:nvPr/>
        </p:nvSpPr>
        <p:spPr>
          <a:xfrm>
            <a:off x="475128" y="5546442"/>
            <a:ext cx="3048000" cy="461665"/>
          </a:xfrm>
          <a:prstGeom prst="rect">
            <a:avLst/>
          </a:prstGeom>
        </p:spPr>
        <p:txBody>
          <a:bodyPr wrap="square">
            <a:spAutoFit/>
          </a:bodyPr>
          <a:lstStyle/>
          <a:p>
            <a:pPr algn="l"/>
            <a:r>
              <a:rPr lang="en-US" sz="1200" dirty="0" smtClean="0">
                <a:solidFill>
                  <a:srgbClr val="006600"/>
                </a:solidFill>
                <a:latin typeface="Liberation Sans"/>
              </a:rPr>
              <a:t>ILLUSTRATION 14-1 </a:t>
            </a:r>
          </a:p>
          <a:p>
            <a:pPr algn="l"/>
            <a:r>
              <a:rPr lang="en-US" sz="1200" b="0" dirty="0" smtClean="0">
                <a:latin typeface="Liberation Sans"/>
              </a:rPr>
              <a:t>Time Diagram for Bond Cash Flows</a:t>
            </a:r>
            <a:endParaRPr lang="en-US" sz="1200" b="0" dirty="0">
              <a:latin typeface="Liberation Sans"/>
            </a:endParaRPr>
          </a:p>
        </p:txBody>
      </p:sp>
      <p:sp>
        <p:nvSpPr>
          <p:cNvPr id="9"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038600"/>
            <a:ext cx="7162800" cy="19542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1" name="Rectangle 6"/>
          <p:cNvSpPr>
            <a:spLocks noChangeArrowheads="1"/>
          </p:cNvSpPr>
          <p:nvPr/>
        </p:nvSpPr>
        <p:spPr bwMode="auto">
          <a:xfrm>
            <a:off x="7110175" y="1325563"/>
            <a:ext cx="1652825"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rgbClr val="005B8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gn="r">
              <a:spcBef>
                <a:spcPct val="0"/>
              </a:spcBef>
              <a:buClrTx/>
              <a:buSzTx/>
              <a:buFontTx/>
              <a:buNone/>
            </a:pPr>
            <a:r>
              <a:rPr lang="en-US" altLang="en-US" sz="1200" dirty="0" smtClean="0">
                <a:solidFill>
                  <a:srgbClr val="006600"/>
                </a:solidFill>
                <a:latin typeface="Liberation Sans"/>
              </a:rPr>
              <a:t>ILLUSTRATION 14-1</a:t>
            </a:r>
            <a:endParaRPr lang="en-US" altLang="en-US" sz="1200" dirty="0">
              <a:solidFill>
                <a:srgbClr val="006600"/>
              </a:solidFill>
              <a:latin typeface="Liberation Sans"/>
            </a:endParaRPr>
          </a:p>
        </p:txBody>
      </p:sp>
      <p:pic>
        <p:nvPicPr>
          <p:cNvPr id="17415"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646238"/>
            <a:ext cx="8153400" cy="21637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pic>
        <p:nvPicPr>
          <p:cNvPr id="16395" name="Picture 11"/>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4495800"/>
            <a:ext cx="6248400" cy="2555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1"/>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5078413"/>
            <a:ext cx="6248400" cy="2555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1"/>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5422900"/>
            <a:ext cx="1524000" cy="2555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2"/>
          <p:cNvSpPr txBox="1">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lvl1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algn="l">
              <a:defRPr/>
            </a:pPr>
            <a:r>
              <a:rPr lang="en-US" sz="3200" i="0" kern="1200" dirty="0" smtClean="0">
                <a:solidFill>
                  <a:srgbClr val="CC0000"/>
                </a:solidFill>
                <a:effectLst/>
                <a:latin typeface="Liberation Sans"/>
                <a:ea typeface="+mn-ea"/>
                <a:cs typeface="+mn-cs"/>
              </a:rPr>
              <a:t>Valuation and Accounting for Bonds</a:t>
            </a:r>
            <a:endParaRPr lang="en-US" sz="3200" i="0" kern="1200" dirty="0">
              <a:solidFill>
                <a:srgbClr val="CC0000"/>
              </a:solidFill>
              <a:effectLst/>
              <a:latin typeface="Liberation Sans"/>
              <a:ea typeface="+mn-ea"/>
              <a:cs typeface="+mn-cs"/>
            </a:endParaRPr>
          </a:p>
        </p:txBody>
      </p:sp>
      <p:sp>
        <p:nvSpPr>
          <p:cNvPr id="16" name="Rectangle 15"/>
          <p:cNvSpPr/>
          <p:nvPr/>
        </p:nvSpPr>
        <p:spPr>
          <a:xfrm>
            <a:off x="932328" y="6011745"/>
            <a:ext cx="4173072" cy="461665"/>
          </a:xfrm>
          <a:prstGeom prst="rect">
            <a:avLst/>
          </a:prstGeom>
        </p:spPr>
        <p:txBody>
          <a:bodyPr wrap="square">
            <a:spAutoFit/>
          </a:bodyPr>
          <a:lstStyle/>
          <a:p>
            <a:pPr algn="l"/>
            <a:r>
              <a:rPr lang="en-US" sz="1200" dirty="0" smtClean="0">
                <a:solidFill>
                  <a:srgbClr val="006600"/>
                </a:solidFill>
                <a:latin typeface="Liberation Sans"/>
              </a:rPr>
              <a:t>ILLUSTRATION 14-2 </a:t>
            </a:r>
          </a:p>
          <a:p>
            <a:pPr algn="l"/>
            <a:r>
              <a:rPr lang="en-US" sz="1200" b="0" dirty="0" smtClean="0">
                <a:latin typeface="Liberation Sans"/>
              </a:rPr>
              <a:t>Present Value Computation of Bond Selling at a Discount</a:t>
            </a:r>
          </a:p>
        </p:txBody>
      </p:sp>
      <p:sp>
        <p:nvSpPr>
          <p:cNvPr id="12"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nodeType="clickEffect">
                                  <p:stCondLst>
                                    <p:cond delay="0"/>
                                  </p:stCondLst>
                                  <p:childTnLst>
                                    <p:animEffect transition="out" filter="wipe(left)">
                                      <p:cBhvr>
                                        <p:cTn id="6" dur="500"/>
                                        <p:tgtEl>
                                          <p:spTgt spid="16395"/>
                                        </p:tgtEl>
                                      </p:cBhvr>
                                    </p:animEffect>
                                    <p:set>
                                      <p:cBhvr>
                                        <p:cTn id="7" dur="1" fill="hold">
                                          <p:stCondLst>
                                            <p:cond delay="499"/>
                                          </p:stCondLst>
                                        </p:cTn>
                                        <p:tgtEl>
                                          <p:spTgt spid="16395"/>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8" fill="hold" nodeType="clickEffect">
                                  <p:stCondLst>
                                    <p:cond delay="0"/>
                                  </p:stCondLst>
                                  <p:childTnLst>
                                    <p:animEffect transition="out" filter="wipe(left)">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xit" presetSubtype="8" fill="hold" nodeType="clickEffect">
                                  <p:stCondLst>
                                    <p:cond delay="0"/>
                                  </p:stCondLst>
                                  <p:childTnLst>
                                    <p:animEffect transition="out" filter="wipe(left)">
                                      <p:cBhvr>
                                        <p:cTn id="16" dur="500"/>
                                        <p:tgtEl>
                                          <p:spTgt spid="15"/>
                                        </p:tgtEl>
                                      </p:cBhvr>
                                    </p:animEffect>
                                    <p:set>
                                      <p:cBhvr>
                                        <p:cTn id="17"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6"/>
          <p:cNvSpPr txBox="1">
            <a:spLocks noChangeArrowheads="1"/>
          </p:cNvSpPr>
          <p:nvPr/>
        </p:nvSpPr>
        <p:spPr bwMode="auto">
          <a:xfrm>
            <a:off x="8229600" y="64452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
        <p:nvSpPr>
          <p:cNvPr id="2" name="Rectangle 1"/>
          <p:cNvSpPr/>
          <p:nvPr/>
        </p:nvSpPr>
        <p:spPr>
          <a:xfrm>
            <a:off x="381000" y="990599"/>
            <a:ext cx="8382000" cy="5452033"/>
          </a:xfrm>
          <a:prstGeom prst="rect">
            <a:avLst/>
          </a:prstGeom>
          <a:solidFill>
            <a:srgbClr val="F6F9E7"/>
          </a:solidFill>
        </p:spPr>
        <p:txBody>
          <a:bodyPr wrap="square" lIns="182880" tIns="137160" rIns="182880" bIns="91440">
            <a:noAutofit/>
          </a:bodyPr>
          <a:lstStyle/>
          <a:p>
            <a:pPr algn="just">
              <a:lnSpc>
                <a:spcPct val="112000"/>
              </a:lnSpc>
              <a:spcBef>
                <a:spcPts val="600"/>
              </a:spcBef>
            </a:pPr>
            <a:r>
              <a:rPr lang="en-US" sz="1800" b="0" dirty="0" smtClean="0">
                <a:latin typeface="Liberation Sans" panose="020B0604020202020204"/>
              </a:rPr>
              <a:t>Two major publication companies, Moody’s Investors  Service and Standard &amp; Poor’s Corporation, issue quality ratings on every public debt issue. The table to the right summarizes the ratings issued by Standard &amp; Poor’s, along with historical default rates on bonds with different ratings.</a:t>
            </a:r>
            <a:endParaRPr lang="en-US" b="0" dirty="0">
              <a:latin typeface="Liberation Sans" panose="020B0604020202020204"/>
            </a:endParaRPr>
          </a:p>
          <a:p>
            <a:pPr algn="just">
              <a:lnSpc>
                <a:spcPct val="112000"/>
              </a:lnSpc>
              <a:spcBef>
                <a:spcPts val="600"/>
              </a:spcBef>
            </a:pPr>
            <a:endParaRPr lang="en-US" sz="1800" b="0" dirty="0" smtClean="0">
              <a:latin typeface="Liberation Sans" panose="020B0604020202020204"/>
            </a:endParaRPr>
          </a:p>
          <a:p>
            <a:pPr algn="just">
              <a:lnSpc>
                <a:spcPct val="112000"/>
              </a:lnSpc>
              <a:spcBef>
                <a:spcPts val="600"/>
              </a:spcBef>
            </a:pPr>
            <a:endParaRPr lang="en-US" b="0" dirty="0">
              <a:latin typeface="Liberation Sans" panose="020B0604020202020204"/>
            </a:endParaRPr>
          </a:p>
          <a:p>
            <a:pPr algn="just">
              <a:lnSpc>
                <a:spcPct val="112000"/>
              </a:lnSpc>
              <a:spcBef>
                <a:spcPts val="600"/>
              </a:spcBef>
            </a:pPr>
            <a:endParaRPr lang="en-US" sz="1800" b="0" dirty="0" smtClean="0">
              <a:latin typeface="Liberation Sans" panose="020B0604020202020204"/>
            </a:endParaRPr>
          </a:p>
          <a:p>
            <a:pPr algn="just">
              <a:lnSpc>
                <a:spcPct val="112000"/>
              </a:lnSpc>
              <a:spcBef>
                <a:spcPts val="600"/>
              </a:spcBef>
            </a:pPr>
            <a:endParaRPr lang="en-US" b="0" dirty="0">
              <a:latin typeface="Liberation Sans" panose="020B0604020202020204"/>
            </a:endParaRPr>
          </a:p>
          <a:p>
            <a:pPr algn="just">
              <a:lnSpc>
                <a:spcPct val="112000"/>
              </a:lnSpc>
              <a:spcBef>
                <a:spcPts val="300"/>
              </a:spcBef>
            </a:pPr>
            <a:r>
              <a:rPr lang="en-US" sz="1800" b="0" dirty="0" smtClean="0">
                <a:latin typeface="Liberation Sans" panose="020B0604020202020204"/>
              </a:rPr>
              <a:t>As expected, bonds receiving the highest quality rating of AAA have the lowest historical default rates. Bonds rated below BBB, which are considered below investment grade (“junk bonds”), experience default rates ranging from 20 to 50 percent. Debt ratings reﬂect credit quality. The market closely monitors these ratings when determining the required yield and  pricing of bonds at issuance and in periods after issuance, especially if a bond’s rating is upgraded or downgraded. Unfortunately, the median rating of companies assessed by Standard &amp; Poor’s has recently fallen from A to BBB.</a:t>
            </a:r>
            <a:endParaRPr lang="en-US" sz="1800" b="0" dirty="0">
              <a:latin typeface="Liberation Sans" panose="020B0604020202020204"/>
            </a:endParaRPr>
          </a:p>
        </p:txBody>
      </p:sp>
      <p:sp>
        <p:nvSpPr>
          <p:cNvPr id="8196" name="Text Box 9"/>
          <p:cNvSpPr txBox="1">
            <a:spLocks noChangeArrowheads="1"/>
          </p:cNvSpPr>
          <p:nvPr/>
        </p:nvSpPr>
        <p:spPr bwMode="auto">
          <a:xfrm>
            <a:off x="5105400" y="560388"/>
            <a:ext cx="3581400" cy="430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lnSpc>
                <a:spcPct val="110000"/>
              </a:lnSpc>
              <a:spcBef>
                <a:spcPct val="50000"/>
              </a:spcBef>
            </a:pPr>
            <a:r>
              <a:rPr lang="en-US" altLang="en-US" sz="2000" i="1" dirty="0">
                <a:solidFill>
                  <a:schemeClr val="bg1"/>
                </a:solidFill>
                <a:latin typeface="Liberation Sans" panose="020B0604020202020204"/>
              </a:rPr>
              <a:t>WHAT’S YOUR PRINCIPLE</a:t>
            </a:r>
          </a:p>
        </p:txBody>
      </p:sp>
      <p:sp>
        <p:nvSpPr>
          <p:cNvPr id="8" name="Rectangle 7"/>
          <p:cNvSpPr/>
          <p:nvPr/>
        </p:nvSpPr>
        <p:spPr>
          <a:xfrm>
            <a:off x="381000" y="529372"/>
            <a:ext cx="8458200" cy="415498"/>
          </a:xfrm>
          <a:prstGeom prst="rect">
            <a:avLst/>
          </a:prstGeom>
        </p:spPr>
        <p:txBody>
          <a:bodyPr wrap="square" anchor="ctr" anchorCtr="0">
            <a:spAutoFit/>
          </a:bodyPr>
          <a:lstStyle/>
          <a:p>
            <a:pPr algn="l">
              <a:tabLst>
                <a:tab pos="8169275" algn="r"/>
              </a:tabLst>
            </a:pPr>
            <a:r>
              <a:rPr lang="en-US" sz="2100" b="1" dirty="0">
                <a:solidFill>
                  <a:schemeClr val="tx2">
                    <a:lumMod val="50000"/>
                  </a:schemeClr>
                </a:solidFill>
                <a:latin typeface="Liberation Sans" panose="020B0604020202020204" pitchFamily="34" charset="0"/>
              </a:rPr>
              <a:t>WHAT DO THE NUMBERS MEAN? </a:t>
            </a:r>
            <a:r>
              <a:rPr lang="en-US" sz="2100" b="1" dirty="0" smtClean="0">
                <a:solidFill>
                  <a:schemeClr val="tx2">
                    <a:lumMod val="50000"/>
                  </a:schemeClr>
                </a:solidFill>
                <a:latin typeface="Liberation Sans" panose="020B0604020202020204" pitchFamily="34" charset="0"/>
              </a:rPr>
              <a:t> </a:t>
            </a:r>
            <a:r>
              <a:rPr lang="en-US" sz="1800" b="1" dirty="0" smtClean="0">
                <a:solidFill>
                  <a:schemeClr val="tx2">
                    <a:lumMod val="50000"/>
                  </a:schemeClr>
                </a:solidFill>
                <a:latin typeface="Liberation Sans" panose="020B0604020202020204" pitchFamily="34" charset="0"/>
              </a:rPr>
              <a:t>	</a:t>
            </a:r>
            <a:r>
              <a:rPr lang="en-US" sz="1800" dirty="0" smtClean="0">
                <a:solidFill>
                  <a:srgbClr val="660066"/>
                </a:solidFill>
                <a:latin typeface="Liberation Sans" panose="020B0604020202020204" pitchFamily="34" charset="0"/>
              </a:rPr>
              <a:t>HOW’S MY RATING?</a:t>
            </a:r>
            <a:endParaRPr lang="en-US" sz="1800" dirty="0">
              <a:solidFill>
                <a:srgbClr val="660066"/>
              </a:solidFill>
              <a:latin typeface="Liberation Sans" panose="020B0604020202020204" pitchFamily="34" charset="0"/>
            </a:endParaRPr>
          </a:p>
        </p:txBody>
      </p:sp>
      <p:sp>
        <p:nvSpPr>
          <p:cNvPr id="9" name="Line 17"/>
          <p:cNvSpPr>
            <a:spLocks noChangeShapeType="1"/>
          </p:cNvSpPr>
          <p:nvPr/>
        </p:nvSpPr>
        <p:spPr bwMode="auto">
          <a:xfrm>
            <a:off x="381000" y="9906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0" name="Line 17"/>
          <p:cNvSpPr>
            <a:spLocks noChangeShapeType="1"/>
          </p:cNvSpPr>
          <p:nvPr/>
        </p:nvSpPr>
        <p:spPr bwMode="auto">
          <a:xfrm>
            <a:off x="381000" y="4572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3" name="TextBox 2"/>
          <p:cNvSpPr txBox="1"/>
          <p:nvPr/>
        </p:nvSpPr>
        <p:spPr>
          <a:xfrm>
            <a:off x="6600003" y="6442632"/>
            <a:ext cx="1324797" cy="307777"/>
          </a:xfrm>
          <a:prstGeom prst="rect">
            <a:avLst/>
          </a:prstGeom>
          <a:noFill/>
        </p:spPr>
        <p:txBody>
          <a:bodyPr wrap="square" rtlCol="0">
            <a:spAutoFit/>
          </a:bodyPr>
          <a:lstStyle/>
          <a:p>
            <a:r>
              <a:rPr lang="en-US" sz="1400" dirty="0" smtClean="0">
                <a:latin typeface="Liberation Sans" panose="020B0604020202020204"/>
              </a:rPr>
              <a:t>(continued)</a:t>
            </a:r>
            <a:endParaRPr lang="en-US" sz="1400" dirty="0">
              <a:latin typeface="Liberation Sans" panose="020B0604020202020204"/>
            </a:endParaRPr>
          </a:p>
        </p:txBody>
      </p:sp>
      <p:pic>
        <p:nvPicPr>
          <p:cNvPr id="4" name="Picture 3"/>
          <p:cNvPicPr>
            <a:picLocks noChangeAspect="1"/>
          </p:cNvPicPr>
          <p:nvPr/>
        </p:nvPicPr>
        <p:blipFill>
          <a:blip r:embed="rId3"/>
          <a:stretch>
            <a:fillRect/>
          </a:stretch>
        </p:blipFill>
        <p:spPr>
          <a:xfrm>
            <a:off x="1109065" y="2581903"/>
            <a:ext cx="6925870" cy="1151897"/>
          </a:xfrm>
          <a:prstGeom prst="rect">
            <a:avLst/>
          </a:prstGeom>
          <a:ln>
            <a:solidFill>
              <a:schemeClr val="tx1"/>
            </a:solidFill>
          </a:ln>
        </p:spPr>
      </p:pic>
    </p:spTree>
    <p:extLst>
      <p:ext uri="{BB962C8B-B14F-4D97-AF65-F5344CB8AC3E}">
        <p14:creationId xmlns:p14="http://schemas.microsoft.com/office/powerpoint/2010/main" val="1208885952"/>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6"/>
          <p:cNvSpPr txBox="1">
            <a:spLocks noChangeArrowheads="1"/>
          </p:cNvSpPr>
          <p:nvPr/>
        </p:nvSpPr>
        <p:spPr bwMode="auto">
          <a:xfrm>
            <a:off x="8229600" y="64452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
        <p:nvSpPr>
          <p:cNvPr id="2" name="Rectangle 1"/>
          <p:cNvSpPr/>
          <p:nvPr/>
        </p:nvSpPr>
        <p:spPr>
          <a:xfrm>
            <a:off x="381000" y="990599"/>
            <a:ext cx="8382000" cy="5452033"/>
          </a:xfrm>
          <a:prstGeom prst="rect">
            <a:avLst/>
          </a:prstGeom>
          <a:solidFill>
            <a:srgbClr val="F6F9E7"/>
          </a:solidFill>
        </p:spPr>
        <p:txBody>
          <a:bodyPr wrap="square" lIns="182880" tIns="137160" rIns="182880" bIns="91440">
            <a:noAutofit/>
          </a:bodyPr>
          <a:lstStyle/>
          <a:p>
            <a:pPr algn="just">
              <a:lnSpc>
                <a:spcPct val="112000"/>
              </a:lnSpc>
              <a:spcBef>
                <a:spcPts val="600"/>
              </a:spcBef>
            </a:pPr>
            <a:r>
              <a:rPr lang="en-US" sz="1800" b="0" dirty="0" smtClean="0">
                <a:latin typeface="Liberation Sans" panose="020B0604020202020204"/>
              </a:rPr>
              <a:t>The BBB rating is the lowest possible “investment grade” or, to put it another way, is just one notch above “junk” bond status. It should be noted that investors who seek triple-A debt are running out of options. Standard &amp; Poor’s recently gave its top rating to just three U.S. industrial companies: ExxonMobil, Johnson &amp; Johnson, and Microsoft. Indeed, the overall decline in ratings can be explained in part by the growing issuance of CCC-rated debt in a variety of industry sectors, as shown in the chart to the right. Years of low interest rates have encouraged some of the riskiest corporate borrowers to tap yield-hungry investors to ﬁnance their growth, spurring issuance of debt that comes with triple-C credit ratings. For investors willing to shoulder the burden of those extra risks in exchange for heftier returns, CCC-rated bonds have been alluring.</a:t>
            </a:r>
          </a:p>
        </p:txBody>
      </p:sp>
      <p:sp>
        <p:nvSpPr>
          <p:cNvPr id="8196" name="Text Box 9"/>
          <p:cNvSpPr txBox="1">
            <a:spLocks noChangeArrowheads="1"/>
          </p:cNvSpPr>
          <p:nvPr/>
        </p:nvSpPr>
        <p:spPr bwMode="auto">
          <a:xfrm>
            <a:off x="5105400" y="560388"/>
            <a:ext cx="3581400" cy="430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lnSpc>
                <a:spcPct val="110000"/>
              </a:lnSpc>
              <a:spcBef>
                <a:spcPct val="50000"/>
              </a:spcBef>
            </a:pPr>
            <a:r>
              <a:rPr lang="en-US" altLang="en-US" sz="2000" i="1" dirty="0">
                <a:solidFill>
                  <a:schemeClr val="bg1"/>
                </a:solidFill>
                <a:latin typeface="Liberation Sans" panose="020B0604020202020204"/>
              </a:rPr>
              <a:t>WHAT’S YOUR PRINCIPLE</a:t>
            </a:r>
          </a:p>
        </p:txBody>
      </p:sp>
      <p:sp>
        <p:nvSpPr>
          <p:cNvPr id="8" name="Rectangle 7"/>
          <p:cNvSpPr/>
          <p:nvPr/>
        </p:nvSpPr>
        <p:spPr>
          <a:xfrm>
            <a:off x="381000" y="529372"/>
            <a:ext cx="8458200" cy="415498"/>
          </a:xfrm>
          <a:prstGeom prst="rect">
            <a:avLst/>
          </a:prstGeom>
        </p:spPr>
        <p:txBody>
          <a:bodyPr wrap="square" anchor="ctr" anchorCtr="0">
            <a:spAutoFit/>
          </a:bodyPr>
          <a:lstStyle/>
          <a:p>
            <a:pPr algn="l">
              <a:tabLst>
                <a:tab pos="8169275" algn="r"/>
              </a:tabLst>
            </a:pPr>
            <a:r>
              <a:rPr lang="en-US" sz="2100" b="1" dirty="0">
                <a:solidFill>
                  <a:schemeClr val="tx2">
                    <a:lumMod val="50000"/>
                  </a:schemeClr>
                </a:solidFill>
                <a:latin typeface="Liberation Sans" panose="020B0604020202020204" pitchFamily="34" charset="0"/>
              </a:rPr>
              <a:t>WHAT DO THE NUMBERS MEAN? </a:t>
            </a:r>
            <a:r>
              <a:rPr lang="en-US" sz="2100" b="1" dirty="0" smtClean="0">
                <a:solidFill>
                  <a:schemeClr val="tx2">
                    <a:lumMod val="50000"/>
                  </a:schemeClr>
                </a:solidFill>
                <a:latin typeface="Liberation Sans" panose="020B0604020202020204" pitchFamily="34" charset="0"/>
              </a:rPr>
              <a:t> </a:t>
            </a:r>
            <a:r>
              <a:rPr lang="en-US" sz="1800" b="1" dirty="0" smtClean="0">
                <a:solidFill>
                  <a:schemeClr val="tx2">
                    <a:lumMod val="50000"/>
                  </a:schemeClr>
                </a:solidFill>
                <a:latin typeface="Liberation Sans" panose="020B0604020202020204" pitchFamily="34" charset="0"/>
              </a:rPr>
              <a:t>	</a:t>
            </a:r>
            <a:r>
              <a:rPr lang="en-US" sz="1800" dirty="0" smtClean="0">
                <a:solidFill>
                  <a:srgbClr val="660066"/>
                </a:solidFill>
                <a:latin typeface="Liberation Sans" panose="020B0604020202020204" pitchFamily="34" charset="0"/>
              </a:rPr>
              <a:t>HOW’S MY RATING?</a:t>
            </a:r>
            <a:endParaRPr lang="en-US" sz="1800" dirty="0">
              <a:solidFill>
                <a:srgbClr val="660066"/>
              </a:solidFill>
              <a:latin typeface="Liberation Sans" panose="020B0604020202020204" pitchFamily="34" charset="0"/>
            </a:endParaRPr>
          </a:p>
        </p:txBody>
      </p:sp>
      <p:sp>
        <p:nvSpPr>
          <p:cNvPr id="9" name="Line 17"/>
          <p:cNvSpPr>
            <a:spLocks noChangeShapeType="1"/>
          </p:cNvSpPr>
          <p:nvPr/>
        </p:nvSpPr>
        <p:spPr bwMode="auto">
          <a:xfrm>
            <a:off x="381000" y="9906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0" name="Line 17"/>
          <p:cNvSpPr>
            <a:spLocks noChangeShapeType="1"/>
          </p:cNvSpPr>
          <p:nvPr/>
        </p:nvSpPr>
        <p:spPr bwMode="auto">
          <a:xfrm>
            <a:off x="381000" y="4572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10070100"/>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609600" y="1371600"/>
            <a:ext cx="8077200" cy="2111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25000"/>
              </a:lnSpc>
              <a:spcBef>
                <a:spcPct val="30000"/>
              </a:spcBef>
              <a:buClrTx/>
              <a:buSzPct val="80000"/>
              <a:buFontTx/>
              <a:buNone/>
            </a:pPr>
            <a:r>
              <a:rPr lang="en-US" altLang="en-US" sz="2100" dirty="0">
                <a:solidFill>
                  <a:schemeClr val="tx1"/>
                </a:solidFill>
                <a:latin typeface="Liberation Sans"/>
              </a:rPr>
              <a:t>Illustration: </a:t>
            </a:r>
            <a:r>
              <a:rPr lang="en-US" altLang="en-US" sz="2100" b="0" dirty="0">
                <a:solidFill>
                  <a:schemeClr val="tx1"/>
                </a:solidFill>
                <a:latin typeface="Liberation Sans"/>
              </a:rPr>
              <a:t>Buchanan Company issues at par 10-year term bonds with a par value of $800,000, dated January 1, </a:t>
            </a:r>
            <a:r>
              <a:rPr lang="en-US" altLang="en-US" sz="2100" b="0" dirty="0" smtClean="0">
                <a:solidFill>
                  <a:schemeClr val="tx1"/>
                </a:solidFill>
                <a:latin typeface="Liberation Sans"/>
              </a:rPr>
              <a:t>2017, </a:t>
            </a:r>
            <a:r>
              <a:rPr lang="en-US" altLang="en-US" sz="2100" b="0" dirty="0">
                <a:solidFill>
                  <a:schemeClr val="tx1"/>
                </a:solidFill>
                <a:latin typeface="Liberation Sans"/>
              </a:rPr>
              <a:t>and bearing interest at an annual rate of 10 percent payable semiannually on January 1 and July 1, it records the following entry.</a:t>
            </a:r>
          </a:p>
        </p:txBody>
      </p:sp>
      <p:sp>
        <p:nvSpPr>
          <p:cNvPr id="1499140" name="Rectangle 4"/>
          <p:cNvSpPr>
            <a:spLocks noGrp="1" noChangeArrowheads="1"/>
          </p:cNvSpPr>
          <p:nvPr>
            <p:ph type="title" idx="4294967295"/>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a:solidFill>
                  <a:srgbClr val="006600"/>
                </a:solidFill>
                <a:effectLst/>
                <a:latin typeface="Liberation Sans"/>
                <a:ea typeface="+mn-ea"/>
                <a:cs typeface="+mn-cs"/>
              </a:rPr>
              <a:t>Bonds Issued at Par on Interest Date</a:t>
            </a:r>
          </a:p>
        </p:txBody>
      </p:sp>
      <p:sp>
        <p:nvSpPr>
          <p:cNvPr id="19461" name="Text Box 7"/>
          <p:cNvSpPr txBox="1">
            <a:spLocks noChangeArrowheads="1"/>
          </p:cNvSpPr>
          <p:nvPr/>
        </p:nvSpPr>
        <p:spPr bwMode="auto">
          <a:xfrm>
            <a:off x="609600" y="3659188"/>
            <a:ext cx="8153400" cy="45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25000"/>
              </a:lnSpc>
              <a:spcBef>
                <a:spcPct val="30000"/>
              </a:spcBef>
              <a:buClrTx/>
              <a:buSzPct val="80000"/>
              <a:buFontTx/>
              <a:buNone/>
            </a:pPr>
            <a:r>
              <a:rPr lang="en-US" altLang="en-US" sz="2100" dirty="0">
                <a:solidFill>
                  <a:schemeClr val="tx1"/>
                </a:solidFill>
                <a:latin typeface="Liberation Sans"/>
              </a:rPr>
              <a:t>Journal entry</a:t>
            </a:r>
            <a:r>
              <a:rPr lang="en-US" altLang="en-US" sz="2100" b="0" dirty="0">
                <a:solidFill>
                  <a:schemeClr val="tx1"/>
                </a:solidFill>
                <a:latin typeface="Liberation Sans"/>
              </a:rPr>
              <a:t> on date of issue, Jan. 1, </a:t>
            </a:r>
            <a:r>
              <a:rPr lang="en-US" altLang="en-US" sz="2100" b="0" dirty="0" smtClean="0">
                <a:solidFill>
                  <a:schemeClr val="tx1"/>
                </a:solidFill>
                <a:latin typeface="Liberation Sans"/>
              </a:rPr>
              <a:t>2017.</a:t>
            </a:r>
            <a:endParaRPr lang="en-US" altLang="en-US" sz="2100" b="0" dirty="0">
              <a:solidFill>
                <a:schemeClr val="tx1"/>
              </a:solidFill>
              <a:latin typeface="Liberation Sans"/>
            </a:endParaRPr>
          </a:p>
        </p:txBody>
      </p:sp>
      <p:sp>
        <p:nvSpPr>
          <p:cNvPr id="1499144" name="Text Box 8"/>
          <p:cNvSpPr txBox="1">
            <a:spLocks noChangeArrowheads="1"/>
          </p:cNvSpPr>
          <p:nvPr/>
        </p:nvSpPr>
        <p:spPr bwMode="auto">
          <a:xfrm>
            <a:off x="609600" y="4256088"/>
            <a:ext cx="8077200" cy="9255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tabLst>
                <a:tab pos="457200" algn="l"/>
                <a:tab pos="1028700" algn="l"/>
                <a:tab pos="5829300" algn="r"/>
                <a:tab pos="7086600" algn="r"/>
              </a:tabLst>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tabLst>
                <a:tab pos="457200" algn="l"/>
                <a:tab pos="1028700" algn="l"/>
                <a:tab pos="5829300" algn="r"/>
                <a:tab pos="7086600" algn="r"/>
              </a:tabLst>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9pPr>
          </a:lstStyle>
          <a:p>
            <a:pPr>
              <a:lnSpc>
                <a:spcPct val="115000"/>
              </a:lnSpc>
              <a:spcBef>
                <a:spcPct val="50000"/>
              </a:spcBef>
              <a:buClrTx/>
              <a:buSzTx/>
              <a:buFontTx/>
              <a:buNone/>
            </a:pPr>
            <a:r>
              <a:rPr lang="en-US" altLang="en-US" sz="2100" b="0" dirty="0">
                <a:solidFill>
                  <a:schemeClr val="tx1"/>
                </a:solidFill>
                <a:latin typeface="Liberation Sans"/>
                <a:cs typeface="Arial" panose="020B0604020202020204" pitchFamily="34" charset="0"/>
              </a:rPr>
              <a:t>	Cash  	800,000</a:t>
            </a:r>
          </a:p>
          <a:p>
            <a:pPr>
              <a:lnSpc>
                <a:spcPct val="115000"/>
              </a:lnSpc>
              <a:spcBef>
                <a:spcPct val="30000"/>
              </a:spcBef>
              <a:buClrTx/>
              <a:buSzTx/>
              <a:buFontTx/>
              <a:buNone/>
            </a:pPr>
            <a:r>
              <a:rPr lang="en-US" altLang="en-US" sz="2100" b="0" dirty="0">
                <a:solidFill>
                  <a:schemeClr val="tx1"/>
                </a:solidFill>
                <a:latin typeface="Liberation Sans"/>
                <a:cs typeface="Arial" panose="020B0604020202020204" pitchFamily="34" charset="0"/>
              </a:rPr>
              <a:t>		Bonds Payable		800,000</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8"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99144">
                                            <p:txEl>
                                              <p:pRg st="0" end="0"/>
                                            </p:txEl>
                                          </p:spTgt>
                                        </p:tgtEl>
                                        <p:attrNameLst>
                                          <p:attrName>style.visibility</p:attrName>
                                        </p:attrNameLst>
                                      </p:cBhvr>
                                      <p:to>
                                        <p:strVal val="visible"/>
                                      </p:to>
                                    </p:set>
                                    <p:animEffect transition="in" filter="wipe(left)">
                                      <p:cBhvr>
                                        <p:cTn id="7" dur="500"/>
                                        <p:tgtEl>
                                          <p:spTgt spid="149914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99144">
                                            <p:txEl>
                                              <p:pRg st="1" end="1"/>
                                            </p:txEl>
                                          </p:spTgt>
                                        </p:tgtEl>
                                        <p:attrNameLst>
                                          <p:attrName>style.visibility</p:attrName>
                                        </p:attrNameLst>
                                      </p:cBhvr>
                                      <p:to>
                                        <p:strVal val="visible"/>
                                      </p:to>
                                    </p:set>
                                    <p:animEffect transition="in" filter="wipe(left)">
                                      <p:cBhvr>
                                        <p:cTn id="12" dur="500"/>
                                        <p:tgtEl>
                                          <p:spTgt spid="149914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914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48" name="Rectangle 4"/>
          <p:cNvSpPr>
            <a:spLocks noGrp="1" noChangeArrowheads="1"/>
          </p:cNvSpPr>
          <p:nvPr>
            <p:ph type="title" idx="4294967295"/>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r>
              <a:rPr lang="en-US" sz="3200" i="0" kern="1200" dirty="0">
                <a:solidFill>
                  <a:srgbClr val="006600"/>
                </a:solidFill>
                <a:effectLst/>
                <a:latin typeface="Liberation Sans"/>
                <a:ea typeface="+mn-ea"/>
                <a:cs typeface="+mn-cs"/>
              </a:rPr>
              <a:t>Bonds Issued at Par on Interest Date</a:t>
            </a:r>
          </a:p>
        </p:txBody>
      </p:sp>
      <p:sp>
        <p:nvSpPr>
          <p:cNvPr id="20483" name="Text Box 11"/>
          <p:cNvSpPr txBox="1">
            <a:spLocks noChangeArrowheads="1"/>
          </p:cNvSpPr>
          <p:nvPr/>
        </p:nvSpPr>
        <p:spPr bwMode="auto">
          <a:xfrm>
            <a:off x="609600" y="1371600"/>
            <a:ext cx="7772400" cy="9002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25000"/>
              </a:lnSpc>
              <a:spcBef>
                <a:spcPct val="30000"/>
              </a:spcBef>
              <a:buClrTx/>
              <a:buSzPct val="80000"/>
              <a:buFontTx/>
              <a:buNone/>
            </a:pPr>
            <a:r>
              <a:rPr lang="en-US" altLang="en-US" sz="2100" dirty="0">
                <a:solidFill>
                  <a:schemeClr val="tx1"/>
                </a:solidFill>
                <a:latin typeface="Liberation Sans"/>
              </a:rPr>
              <a:t>Journal entry</a:t>
            </a:r>
            <a:r>
              <a:rPr lang="en-US" altLang="en-US" sz="2100" b="0" dirty="0">
                <a:solidFill>
                  <a:schemeClr val="tx1"/>
                </a:solidFill>
                <a:latin typeface="Liberation Sans"/>
              </a:rPr>
              <a:t> to record first semiannual interest payment on July 1, </a:t>
            </a:r>
            <a:r>
              <a:rPr lang="en-US" altLang="en-US" sz="2100" b="0" dirty="0" smtClean="0">
                <a:solidFill>
                  <a:schemeClr val="tx1"/>
                </a:solidFill>
                <a:latin typeface="Liberation Sans"/>
              </a:rPr>
              <a:t>2017.</a:t>
            </a:r>
            <a:endParaRPr lang="en-US" altLang="en-US" sz="2100" b="0" dirty="0">
              <a:solidFill>
                <a:schemeClr val="tx1"/>
              </a:solidFill>
              <a:latin typeface="Liberation Sans"/>
            </a:endParaRPr>
          </a:p>
        </p:txBody>
      </p:sp>
      <p:sp>
        <p:nvSpPr>
          <p:cNvPr id="1260556" name="Text Box 12"/>
          <p:cNvSpPr txBox="1">
            <a:spLocks noChangeArrowheads="1"/>
          </p:cNvSpPr>
          <p:nvPr/>
        </p:nvSpPr>
        <p:spPr bwMode="auto">
          <a:xfrm>
            <a:off x="609600" y="2427288"/>
            <a:ext cx="8077200" cy="9255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tabLst>
                <a:tab pos="457200" algn="l"/>
                <a:tab pos="1028700" algn="l"/>
                <a:tab pos="5829300" algn="r"/>
                <a:tab pos="7086600" algn="r"/>
              </a:tabLst>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tabLst>
                <a:tab pos="457200" algn="l"/>
                <a:tab pos="1028700" algn="l"/>
                <a:tab pos="5829300" algn="r"/>
                <a:tab pos="7086600" algn="r"/>
              </a:tabLst>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9pPr>
          </a:lstStyle>
          <a:p>
            <a:pPr>
              <a:lnSpc>
                <a:spcPct val="115000"/>
              </a:lnSpc>
              <a:spcBef>
                <a:spcPct val="50000"/>
              </a:spcBef>
              <a:buClrTx/>
              <a:buSzTx/>
              <a:buFontTx/>
              <a:buNone/>
            </a:pPr>
            <a:r>
              <a:rPr lang="en-US" altLang="en-US" sz="2100" b="0" dirty="0">
                <a:solidFill>
                  <a:schemeClr val="tx1"/>
                </a:solidFill>
                <a:latin typeface="Liberation Sans"/>
                <a:cs typeface="Arial" panose="020B0604020202020204" pitchFamily="34" charset="0"/>
              </a:rPr>
              <a:t>	Interest Expense 	40,000</a:t>
            </a:r>
          </a:p>
          <a:p>
            <a:pPr>
              <a:lnSpc>
                <a:spcPct val="115000"/>
              </a:lnSpc>
              <a:spcBef>
                <a:spcPct val="30000"/>
              </a:spcBef>
              <a:buClrTx/>
              <a:buSzTx/>
              <a:buFontTx/>
              <a:buNone/>
            </a:pPr>
            <a:r>
              <a:rPr lang="en-US" altLang="en-US" sz="2100" b="0" dirty="0">
                <a:solidFill>
                  <a:schemeClr val="tx1"/>
                </a:solidFill>
                <a:latin typeface="Liberation Sans"/>
                <a:cs typeface="Arial" panose="020B0604020202020204" pitchFamily="34" charset="0"/>
              </a:rPr>
              <a:t>		Cash		40,000</a:t>
            </a:r>
          </a:p>
        </p:txBody>
      </p:sp>
      <p:sp>
        <p:nvSpPr>
          <p:cNvPr id="20485" name="Text Box 15"/>
          <p:cNvSpPr txBox="1">
            <a:spLocks noChangeArrowheads="1"/>
          </p:cNvSpPr>
          <p:nvPr/>
        </p:nvSpPr>
        <p:spPr bwMode="auto">
          <a:xfrm>
            <a:off x="609600" y="4116388"/>
            <a:ext cx="8153400" cy="45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25000"/>
              </a:lnSpc>
              <a:spcBef>
                <a:spcPct val="30000"/>
              </a:spcBef>
              <a:buClrTx/>
              <a:buSzPct val="80000"/>
              <a:buFontTx/>
              <a:buNone/>
            </a:pPr>
            <a:r>
              <a:rPr lang="en-US" altLang="en-US" sz="2100" dirty="0">
                <a:solidFill>
                  <a:schemeClr val="tx1"/>
                </a:solidFill>
                <a:latin typeface="Liberation Sans"/>
              </a:rPr>
              <a:t>Journal entry</a:t>
            </a:r>
            <a:r>
              <a:rPr lang="en-US" altLang="en-US" sz="2100" b="0" dirty="0">
                <a:solidFill>
                  <a:schemeClr val="tx1"/>
                </a:solidFill>
                <a:latin typeface="Liberation Sans"/>
              </a:rPr>
              <a:t> to accrue interest expense at Dec. 31, </a:t>
            </a:r>
            <a:r>
              <a:rPr lang="en-US" altLang="en-US" sz="2100" b="0" dirty="0" smtClean="0">
                <a:solidFill>
                  <a:schemeClr val="tx1"/>
                </a:solidFill>
                <a:latin typeface="Liberation Sans"/>
              </a:rPr>
              <a:t>2017.</a:t>
            </a:r>
            <a:endParaRPr lang="en-US" altLang="en-US" sz="2100" b="0" dirty="0">
              <a:solidFill>
                <a:schemeClr val="tx1"/>
              </a:solidFill>
              <a:latin typeface="Liberation Sans"/>
            </a:endParaRPr>
          </a:p>
        </p:txBody>
      </p:sp>
      <p:sp>
        <p:nvSpPr>
          <p:cNvPr id="1260560" name="Text Box 16"/>
          <p:cNvSpPr txBox="1">
            <a:spLocks noChangeArrowheads="1"/>
          </p:cNvSpPr>
          <p:nvPr/>
        </p:nvSpPr>
        <p:spPr bwMode="auto">
          <a:xfrm>
            <a:off x="609600" y="4789488"/>
            <a:ext cx="8077200" cy="9255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tabLst>
                <a:tab pos="457200" algn="l"/>
                <a:tab pos="1028700" algn="l"/>
                <a:tab pos="5829300" algn="r"/>
                <a:tab pos="7086600" algn="r"/>
              </a:tabLst>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tabLst>
                <a:tab pos="457200" algn="l"/>
                <a:tab pos="1028700" algn="l"/>
                <a:tab pos="5829300" algn="r"/>
                <a:tab pos="7086600" algn="r"/>
              </a:tabLst>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9pPr>
          </a:lstStyle>
          <a:p>
            <a:pPr>
              <a:lnSpc>
                <a:spcPct val="115000"/>
              </a:lnSpc>
              <a:spcBef>
                <a:spcPct val="50000"/>
              </a:spcBef>
              <a:buClrTx/>
              <a:buSzTx/>
              <a:buFontTx/>
              <a:buNone/>
            </a:pPr>
            <a:r>
              <a:rPr lang="en-US" altLang="en-US" sz="2100" b="0" dirty="0">
                <a:solidFill>
                  <a:schemeClr val="tx1"/>
                </a:solidFill>
                <a:latin typeface="Liberation Sans"/>
                <a:cs typeface="Arial" panose="020B0604020202020204" pitchFamily="34" charset="0"/>
              </a:rPr>
              <a:t>	Interest Expense	40,000</a:t>
            </a:r>
          </a:p>
          <a:p>
            <a:pPr>
              <a:lnSpc>
                <a:spcPct val="115000"/>
              </a:lnSpc>
              <a:spcBef>
                <a:spcPct val="30000"/>
              </a:spcBef>
              <a:buClrTx/>
              <a:buSzTx/>
              <a:buFontTx/>
              <a:buNone/>
            </a:pPr>
            <a:r>
              <a:rPr lang="en-US" altLang="en-US" sz="2100" b="0" dirty="0">
                <a:solidFill>
                  <a:schemeClr val="tx1"/>
                </a:solidFill>
                <a:latin typeface="Liberation Sans"/>
                <a:cs typeface="Arial" panose="020B0604020202020204" pitchFamily="34" charset="0"/>
              </a:rPr>
              <a:t>		Interest Payable		40,000</a:t>
            </a:r>
          </a:p>
        </p:txBody>
      </p:sp>
      <p:sp>
        <p:nvSpPr>
          <p:cNvPr id="1260562" name="Text Box 18"/>
          <p:cNvSpPr txBox="1">
            <a:spLocks noChangeArrowheads="1"/>
          </p:cNvSpPr>
          <p:nvPr/>
        </p:nvSpPr>
        <p:spPr bwMode="auto">
          <a:xfrm>
            <a:off x="1066800" y="3375025"/>
            <a:ext cx="2133600" cy="3730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tabLst>
                <a:tab pos="457200" algn="l"/>
                <a:tab pos="1028700" algn="l"/>
                <a:tab pos="5829300" algn="r"/>
                <a:tab pos="7086600" algn="r"/>
              </a:tabLst>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tabLst>
                <a:tab pos="457200" algn="l"/>
                <a:tab pos="1028700" algn="l"/>
                <a:tab pos="5829300" algn="r"/>
                <a:tab pos="7086600" algn="r"/>
              </a:tabLst>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9pPr>
          </a:lstStyle>
          <a:p>
            <a:pPr>
              <a:lnSpc>
                <a:spcPct val="115000"/>
              </a:lnSpc>
              <a:spcBef>
                <a:spcPct val="30000"/>
              </a:spcBef>
              <a:buClrTx/>
              <a:buSzTx/>
              <a:buFontTx/>
              <a:buNone/>
            </a:pPr>
            <a:r>
              <a:rPr lang="en-US" altLang="en-US" sz="1600" b="0" dirty="0">
                <a:solidFill>
                  <a:schemeClr val="tx1"/>
                </a:solidFill>
                <a:latin typeface="Liberation Sans"/>
                <a:cs typeface="Arial" panose="020B0604020202020204" pitchFamily="34" charset="0"/>
              </a:rPr>
              <a:t>($800,000 x .10 x ½)</a:t>
            </a: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10"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60556">
                                            <p:txEl>
                                              <p:pRg st="0" end="0"/>
                                            </p:txEl>
                                          </p:spTgt>
                                        </p:tgtEl>
                                        <p:attrNameLst>
                                          <p:attrName>style.visibility</p:attrName>
                                        </p:attrNameLst>
                                      </p:cBhvr>
                                      <p:to>
                                        <p:strVal val="visible"/>
                                      </p:to>
                                    </p:set>
                                    <p:animEffect transition="in" filter="wipe(left)">
                                      <p:cBhvr>
                                        <p:cTn id="7" dur="500"/>
                                        <p:tgtEl>
                                          <p:spTgt spid="126055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60556">
                                            <p:txEl>
                                              <p:pRg st="1" end="1"/>
                                            </p:txEl>
                                          </p:spTgt>
                                        </p:tgtEl>
                                        <p:attrNameLst>
                                          <p:attrName>style.visibility</p:attrName>
                                        </p:attrNameLst>
                                      </p:cBhvr>
                                      <p:to>
                                        <p:strVal val="visible"/>
                                      </p:to>
                                    </p:set>
                                    <p:animEffect transition="in" filter="wipe(left)">
                                      <p:cBhvr>
                                        <p:cTn id="12" dur="500"/>
                                        <p:tgtEl>
                                          <p:spTgt spid="1260556">
                                            <p:txEl>
                                              <p:pRg st="1" end="1"/>
                                            </p:txEl>
                                          </p:spTgt>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260562"/>
                                        </p:tgtEl>
                                        <p:attrNameLst>
                                          <p:attrName>style.visibility</p:attrName>
                                        </p:attrNameLst>
                                      </p:cBhvr>
                                      <p:to>
                                        <p:strVal val="visible"/>
                                      </p:to>
                                    </p:set>
                                    <p:animEffect transition="in" filter="wipe(left)">
                                      <p:cBhvr>
                                        <p:cTn id="16" dur="500"/>
                                        <p:tgtEl>
                                          <p:spTgt spid="126056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60560">
                                            <p:txEl>
                                              <p:pRg st="0" end="0"/>
                                            </p:txEl>
                                          </p:spTgt>
                                        </p:tgtEl>
                                        <p:attrNameLst>
                                          <p:attrName>style.visibility</p:attrName>
                                        </p:attrNameLst>
                                      </p:cBhvr>
                                      <p:to>
                                        <p:strVal val="visible"/>
                                      </p:to>
                                    </p:set>
                                    <p:animEffect transition="in" filter="wipe(left)">
                                      <p:cBhvr>
                                        <p:cTn id="21" dur="500"/>
                                        <p:tgtEl>
                                          <p:spTgt spid="1260560">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260560">
                                            <p:txEl>
                                              <p:pRg st="1" end="1"/>
                                            </p:txEl>
                                          </p:spTgt>
                                        </p:tgtEl>
                                        <p:attrNameLst>
                                          <p:attrName>style.visibility</p:attrName>
                                        </p:attrNameLst>
                                      </p:cBhvr>
                                      <p:to>
                                        <p:strVal val="visible"/>
                                      </p:to>
                                    </p:set>
                                    <p:animEffect transition="in" filter="wipe(left)">
                                      <p:cBhvr>
                                        <p:cTn id="26" dur="500"/>
                                        <p:tgtEl>
                                          <p:spTgt spid="126056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0556" grpId="0" build="p"/>
      <p:bldP spid="1260560" grpId="0" build="p"/>
      <p:bldP spid="126056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6980" name="Rectangle 4"/>
          <p:cNvSpPr>
            <a:spLocks noGrp="1" noChangeArrowheads="1"/>
          </p:cNvSpPr>
          <p:nvPr>
            <p:ph type="title" idx="4294967295"/>
          </p:nvPr>
        </p:nvSpPr>
        <p:spPr bwMode="auto">
          <a:xfrm>
            <a:off x="457200" y="381000"/>
            <a:ext cx="85344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r>
              <a:rPr lang="en-US" sz="3200" i="0" kern="1200" dirty="0">
                <a:solidFill>
                  <a:srgbClr val="006600"/>
                </a:solidFill>
                <a:effectLst/>
                <a:latin typeface="Liberation Sans"/>
                <a:ea typeface="+mn-ea"/>
                <a:cs typeface="+mn-cs"/>
              </a:rPr>
              <a:t>Bonds Issued at Discount on Interest Date</a:t>
            </a:r>
          </a:p>
        </p:txBody>
      </p:sp>
      <p:sp>
        <p:nvSpPr>
          <p:cNvPr id="22531" name="Text Box 8"/>
          <p:cNvSpPr txBox="1">
            <a:spLocks noChangeArrowheads="1"/>
          </p:cNvSpPr>
          <p:nvPr/>
        </p:nvSpPr>
        <p:spPr bwMode="auto">
          <a:xfrm>
            <a:off x="609600" y="1371600"/>
            <a:ext cx="8077200" cy="1643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20000"/>
              </a:lnSpc>
              <a:spcBef>
                <a:spcPct val="30000"/>
              </a:spcBef>
              <a:buClrTx/>
              <a:buSzPct val="80000"/>
              <a:buFontTx/>
              <a:buNone/>
            </a:pPr>
            <a:r>
              <a:rPr lang="en-US" altLang="en-US" sz="2100" dirty="0">
                <a:solidFill>
                  <a:schemeClr val="tx1"/>
                </a:solidFill>
                <a:latin typeface="Liberation Sans"/>
              </a:rPr>
              <a:t>Illustration: </a:t>
            </a:r>
            <a:r>
              <a:rPr lang="en-US" altLang="en-US" sz="2100" b="0" dirty="0" smtClean="0">
                <a:solidFill>
                  <a:schemeClr val="tx1"/>
                </a:solidFill>
                <a:latin typeface="Liberation Sans"/>
              </a:rPr>
              <a:t>If </a:t>
            </a:r>
            <a:r>
              <a:rPr lang="en-US" altLang="en-US" sz="2100" b="0" dirty="0">
                <a:solidFill>
                  <a:schemeClr val="tx1"/>
                </a:solidFill>
                <a:latin typeface="Liberation Sans"/>
              </a:rPr>
              <a:t>Buchanan Company issues $800,000 of bonds on January 1, </a:t>
            </a:r>
            <a:r>
              <a:rPr lang="en-US" altLang="en-US" sz="2100" b="0" dirty="0" smtClean="0">
                <a:solidFill>
                  <a:schemeClr val="tx1"/>
                </a:solidFill>
                <a:latin typeface="Liberation Sans"/>
              </a:rPr>
              <a:t>2017, </a:t>
            </a:r>
            <a:r>
              <a:rPr lang="en-US" altLang="en-US" sz="2100" b="0" dirty="0">
                <a:solidFill>
                  <a:schemeClr val="tx1"/>
                </a:solidFill>
                <a:latin typeface="Liberation Sans"/>
              </a:rPr>
              <a:t>at 97, and bearing interest at an annual rate of 10 percent payable semiannually on January 1 and July 1, it records the issuance as follows.</a:t>
            </a:r>
          </a:p>
        </p:txBody>
      </p:sp>
      <p:sp>
        <p:nvSpPr>
          <p:cNvPr id="1406985" name="Text Box 9"/>
          <p:cNvSpPr txBox="1">
            <a:spLocks noChangeArrowheads="1"/>
          </p:cNvSpPr>
          <p:nvPr/>
        </p:nvSpPr>
        <p:spPr bwMode="auto">
          <a:xfrm>
            <a:off x="609600" y="3276600"/>
            <a:ext cx="8077200" cy="1438086"/>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tabLst>
                <a:tab pos="457200" algn="l"/>
                <a:tab pos="1028700" algn="l"/>
                <a:tab pos="5829300" algn="r"/>
                <a:tab pos="7086600" algn="r"/>
              </a:tabLst>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tabLst>
                <a:tab pos="457200" algn="l"/>
                <a:tab pos="1028700" algn="l"/>
                <a:tab pos="5829300" algn="r"/>
                <a:tab pos="7086600" algn="r"/>
              </a:tabLst>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9pPr>
          </a:lstStyle>
          <a:p>
            <a:pPr>
              <a:lnSpc>
                <a:spcPct val="115000"/>
              </a:lnSpc>
              <a:spcBef>
                <a:spcPts val="900"/>
              </a:spcBef>
              <a:buClrTx/>
              <a:buSzTx/>
              <a:buFontTx/>
              <a:buNone/>
            </a:pPr>
            <a:r>
              <a:rPr lang="en-US" altLang="en-US" sz="2100" b="0" dirty="0">
                <a:solidFill>
                  <a:schemeClr val="tx1"/>
                </a:solidFill>
                <a:latin typeface="Liberation Sans"/>
                <a:cs typeface="Arial" panose="020B0604020202020204" pitchFamily="34" charset="0"/>
              </a:rPr>
              <a:t>	Cash  </a:t>
            </a:r>
            <a:r>
              <a:rPr lang="en-US" altLang="en-US" sz="1700" b="0" dirty="0">
                <a:solidFill>
                  <a:schemeClr val="tx1"/>
                </a:solidFill>
                <a:latin typeface="Liberation Sans"/>
                <a:cs typeface="Arial" panose="020B0604020202020204" pitchFamily="34" charset="0"/>
              </a:rPr>
              <a:t>($800,000 x .97)</a:t>
            </a:r>
            <a:r>
              <a:rPr lang="en-US" altLang="en-US" sz="2100" b="0" dirty="0">
                <a:solidFill>
                  <a:schemeClr val="tx1"/>
                </a:solidFill>
                <a:latin typeface="Liberation Sans"/>
                <a:cs typeface="Arial" panose="020B0604020202020204" pitchFamily="34" charset="0"/>
              </a:rPr>
              <a:t>	776,000</a:t>
            </a:r>
          </a:p>
          <a:p>
            <a:pPr>
              <a:lnSpc>
                <a:spcPct val="115000"/>
              </a:lnSpc>
              <a:spcBef>
                <a:spcPts val="900"/>
              </a:spcBef>
              <a:buClrTx/>
              <a:buSzTx/>
              <a:buFontTx/>
              <a:buNone/>
            </a:pPr>
            <a:r>
              <a:rPr lang="en-US" altLang="en-US" sz="2100" b="0" dirty="0">
                <a:solidFill>
                  <a:schemeClr val="tx1"/>
                </a:solidFill>
                <a:latin typeface="Liberation Sans"/>
                <a:cs typeface="Arial" panose="020B0604020202020204" pitchFamily="34" charset="0"/>
              </a:rPr>
              <a:t>	Discount on Bonds Payable	24,000</a:t>
            </a:r>
          </a:p>
          <a:p>
            <a:pPr>
              <a:lnSpc>
                <a:spcPct val="115000"/>
              </a:lnSpc>
              <a:spcBef>
                <a:spcPts val="900"/>
              </a:spcBef>
              <a:buClrTx/>
              <a:buSzTx/>
              <a:buFontTx/>
              <a:buNone/>
            </a:pPr>
            <a:r>
              <a:rPr lang="en-US" altLang="en-US" sz="2100" b="0" dirty="0">
                <a:solidFill>
                  <a:schemeClr val="tx1"/>
                </a:solidFill>
                <a:latin typeface="Liberation Sans"/>
                <a:cs typeface="Arial" panose="020B0604020202020204" pitchFamily="34" charset="0"/>
              </a:rPr>
              <a:t>		Bonds Payable		800,000</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9" name="Text Box 8"/>
          <p:cNvSpPr txBox="1">
            <a:spLocks noChangeArrowheads="1"/>
          </p:cNvSpPr>
          <p:nvPr/>
        </p:nvSpPr>
        <p:spPr bwMode="auto">
          <a:xfrm>
            <a:off x="609600" y="5257800"/>
            <a:ext cx="8077200" cy="7848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lnSpc>
                <a:spcPct val="125000"/>
              </a:lnSpc>
              <a:spcBef>
                <a:spcPct val="30000"/>
              </a:spcBef>
              <a:buSzPct val="80000"/>
              <a:defRPr sz="2100">
                <a:solidFill>
                  <a:srgbClr val="800000"/>
                </a:solidFill>
                <a:latin typeface="Arial"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pPr>
              <a:defRPr/>
            </a:pPr>
            <a:r>
              <a:rPr lang="en-US" sz="1800" dirty="0" smtClean="0">
                <a:solidFill>
                  <a:schemeClr val="tx1"/>
                </a:solidFill>
                <a:latin typeface="Liberation Sans"/>
              </a:rPr>
              <a:t>Note: </a:t>
            </a:r>
            <a:r>
              <a:rPr lang="en-US" sz="1800" b="0" dirty="0" smtClean="0">
                <a:solidFill>
                  <a:schemeClr val="tx1"/>
                </a:solidFill>
                <a:latin typeface="Liberation Sans"/>
              </a:rPr>
              <a:t>Assuming the use of the </a:t>
            </a:r>
            <a:r>
              <a:rPr lang="en-US" sz="1800" dirty="0" smtClean="0">
                <a:solidFill>
                  <a:schemeClr val="tx2">
                    <a:lumMod val="50000"/>
                  </a:schemeClr>
                </a:solidFill>
                <a:latin typeface="Liberation Sans"/>
              </a:rPr>
              <a:t>straight-line method</a:t>
            </a:r>
            <a:r>
              <a:rPr lang="en-US" sz="1800" b="0" dirty="0" smtClean="0">
                <a:solidFill>
                  <a:schemeClr val="tx1"/>
                </a:solidFill>
                <a:latin typeface="Liberation Sans"/>
              </a:rPr>
              <a:t>, $1,200 of the discount is amortized to interest expense each period for 20 periods ($24,000 ÷ 20).</a:t>
            </a:r>
          </a:p>
        </p:txBody>
      </p:sp>
      <p:sp>
        <p:nvSpPr>
          <p:cNvPr id="8"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06985">
                                            <p:txEl>
                                              <p:pRg st="0" end="0"/>
                                            </p:txEl>
                                          </p:spTgt>
                                        </p:tgtEl>
                                        <p:attrNameLst>
                                          <p:attrName>style.visibility</p:attrName>
                                        </p:attrNameLst>
                                      </p:cBhvr>
                                      <p:to>
                                        <p:strVal val="visible"/>
                                      </p:to>
                                    </p:set>
                                    <p:animEffect transition="in" filter="wipe(left)">
                                      <p:cBhvr>
                                        <p:cTn id="7" dur="500"/>
                                        <p:tgtEl>
                                          <p:spTgt spid="140698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06985">
                                            <p:txEl>
                                              <p:pRg st="1" end="1"/>
                                            </p:txEl>
                                          </p:spTgt>
                                        </p:tgtEl>
                                        <p:attrNameLst>
                                          <p:attrName>style.visibility</p:attrName>
                                        </p:attrNameLst>
                                      </p:cBhvr>
                                      <p:to>
                                        <p:strVal val="visible"/>
                                      </p:to>
                                    </p:set>
                                    <p:animEffect transition="in" filter="wipe(left)">
                                      <p:cBhvr>
                                        <p:cTn id="12" dur="500"/>
                                        <p:tgtEl>
                                          <p:spTgt spid="140698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06985">
                                            <p:txEl>
                                              <p:pRg st="2" end="2"/>
                                            </p:txEl>
                                          </p:spTgt>
                                        </p:tgtEl>
                                        <p:attrNameLst>
                                          <p:attrName>style.visibility</p:attrName>
                                        </p:attrNameLst>
                                      </p:cBhvr>
                                      <p:to>
                                        <p:strVal val="visible"/>
                                      </p:to>
                                    </p:set>
                                    <p:animEffect transition="in" filter="wipe(left)">
                                      <p:cBhvr>
                                        <p:cTn id="17" dur="500"/>
                                        <p:tgtEl>
                                          <p:spTgt spid="140698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6985" grpId="0" build="p"/>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381000" y="454581"/>
            <a:ext cx="7772400" cy="721201"/>
          </a:xfrm>
          <a:prstGeom prst="rect">
            <a:avLst/>
          </a:prstGeom>
          <a:noFill/>
          <a:ln>
            <a:noFill/>
          </a:ln>
          <a:effectLst/>
          <a:extLst/>
        </p:spPr>
        <p:txBody>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pPr>
            <a:r>
              <a:rPr lang="en-US" altLang="en-US" sz="3600" dirty="0">
                <a:solidFill>
                  <a:schemeClr val="tx2">
                    <a:lumMod val="50000"/>
                  </a:schemeClr>
                </a:solidFill>
                <a:latin typeface="Liberation Sans" panose="020B0604020202020204" pitchFamily="34" charset="0"/>
              </a:rPr>
              <a:t>PREVIEW OF </a:t>
            </a:r>
            <a:r>
              <a:rPr lang="en-US" altLang="en-US" sz="3600" dirty="0" smtClean="0">
                <a:solidFill>
                  <a:schemeClr val="tx2">
                    <a:lumMod val="50000"/>
                  </a:schemeClr>
                </a:solidFill>
                <a:latin typeface="Liberation Sans" panose="020B0604020202020204" pitchFamily="34" charset="0"/>
              </a:rPr>
              <a:t>CHAPTER 14</a:t>
            </a:r>
            <a:endParaRPr lang="en-US" altLang="en-US" sz="3600" dirty="0">
              <a:solidFill>
                <a:schemeClr val="tx2">
                  <a:lumMod val="50000"/>
                </a:schemeClr>
              </a:solidFill>
              <a:latin typeface="Liberation Sans" panose="020B0604020202020204" pitchFamily="34" charset="0"/>
            </a:endParaRPr>
          </a:p>
        </p:txBody>
      </p:sp>
      <p:sp>
        <p:nvSpPr>
          <p:cNvPr id="4099" name="Text Box 3"/>
          <p:cNvSpPr txBox="1">
            <a:spLocks noChangeArrowheads="1"/>
          </p:cNvSpPr>
          <p:nvPr/>
        </p:nvSpPr>
        <p:spPr bwMode="auto">
          <a:xfrm>
            <a:off x="2286000" y="5524500"/>
            <a:ext cx="4498975" cy="1041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93" tIns="43247" rIns="86493" bIns="43247">
            <a:spAutoFit/>
          </a:bodyPr>
          <a:lstStyle>
            <a:lvl1pPr defTabSz="865188">
              <a:defRPr b="1">
                <a:solidFill>
                  <a:schemeClr val="folHlink"/>
                </a:solidFill>
                <a:latin typeface="Comic Sans MS" pitchFamily="66" charset="0"/>
              </a:defRPr>
            </a:lvl1pPr>
            <a:lvl2pPr marL="742950" indent="-285750" defTabSz="865188">
              <a:defRPr b="1">
                <a:solidFill>
                  <a:schemeClr val="folHlink"/>
                </a:solidFill>
                <a:latin typeface="Comic Sans MS" pitchFamily="66" charset="0"/>
              </a:defRPr>
            </a:lvl2pPr>
            <a:lvl3pPr marL="1143000" indent="-228600" defTabSz="865188">
              <a:defRPr b="1">
                <a:solidFill>
                  <a:schemeClr val="folHlink"/>
                </a:solidFill>
                <a:latin typeface="Comic Sans MS" pitchFamily="66" charset="0"/>
              </a:defRPr>
            </a:lvl3pPr>
            <a:lvl4pPr marL="1600200" indent="-228600" defTabSz="865188">
              <a:defRPr b="1">
                <a:solidFill>
                  <a:schemeClr val="folHlink"/>
                </a:solidFill>
                <a:latin typeface="Comic Sans MS" pitchFamily="66" charset="0"/>
              </a:defRPr>
            </a:lvl4pPr>
            <a:lvl5pPr marL="2057400" indent="-228600" defTabSz="865188">
              <a:defRPr b="1">
                <a:solidFill>
                  <a:schemeClr val="folHlink"/>
                </a:solidFill>
                <a:latin typeface="Comic Sans MS" pitchFamily="66" charset="0"/>
              </a:defRPr>
            </a:lvl5pPr>
            <a:lvl6pPr marL="2514600" indent="-228600" algn="ctr" defTabSz="865188" eaLnBrk="0" fontAlgn="base" hangingPunct="0">
              <a:spcBef>
                <a:spcPct val="0"/>
              </a:spcBef>
              <a:spcAft>
                <a:spcPct val="0"/>
              </a:spcAft>
              <a:defRPr b="1">
                <a:solidFill>
                  <a:schemeClr val="folHlink"/>
                </a:solidFill>
                <a:latin typeface="Comic Sans MS" pitchFamily="66" charset="0"/>
              </a:defRPr>
            </a:lvl6pPr>
            <a:lvl7pPr marL="2971800" indent="-228600" algn="ctr" defTabSz="865188" eaLnBrk="0" fontAlgn="base" hangingPunct="0">
              <a:spcBef>
                <a:spcPct val="0"/>
              </a:spcBef>
              <a:spcAft>
                <a:spcPct val="0"/>
              </a:spcAft>
              <a:defRPr b="1">
                <a:solidFill>
                  <a:schemeClr val="folHlink"/>
                </a:solidFill>
                <a:latin typeface="Comic Sans MS" pitchFamily="66" charset="0"/>
              </a:defRPr>
            </a:lvl7pPr>
            <a:lvl8pPr marL="3429000" indent="-228600" algn="ctr" defTabSz="865188" eaLnBrk="0" fontAlgn="base" hangingPunct="0">
              <a:spcBef>
                <a:spcPct val="0"/>
              </a:spcBef>
              <a:spcAft>
                <a:spcPct val="0"/>
              </a:spcAft>
              <a:defRPr b="1">
                <a:solidFill>
                  <a:schemeClr val="folHlink"/>
                </a:solidFill>
                <a:latin typeface="Comic Sans MS" pitchFamily="66" charset="0"/>
              </a:defRPr>
            </a:lvl8pPr>
            <a:lvl9pPr marL="3886200" indent="-228600" algn="ctr" defTabSz="865188" eaLnBrk="0" fontAlgn="base" hangingPunct="0">
              <a:spcBef>
                <a:spcPct val="0"/>
              </a:spcBef>
              <a:spcAft>
                <a:spcPct val="0"/>
              </a:spcAft>
              <a:defRPr b="1">
                <a:solidFill>
                  <a:schemeClr val="folHlink"/>
                </a:solidFill>
                <a:latin typeface="Comic Sans MS" pitchFamily="66" charset="0"/>
              </a:defRPr>
            </a:lvl9pPr>
          </a:lstStyle>
          <a:p>
            <a:pPr>
              <a:spcBef>
                <a:spcPts val="300"/>
              </a:spcBef>
            </a:pPr>
            <a:r>
              <a:rPr lang="en-US" altLang="en-US" sz="1900" dirty="0">
                <a:solidFill>
                  <a:schemeClr val="tx1"/>
                </a:solidFill>
                <a:latin typeface="Liberation Sans" panose="020B0604020202020204" pitchFamily="34" charset="0"/>
              </a:rPr>
              <a:t>Intermediate Accounting</a:t>
            </a:r>
          </a:p>
          <a:p>
            <a:pPr>
              <a:spcBef>
                <a:spcPts val="300"/>
              </a:spcBef>
            </a:pPr>
            <a:r>
              <a:rPr lang="en-US" altLang="en-US" sz="1900" dirty="0" smtClean="0">
                <a:solidFill>
                  <a:schemeClr val="tx1"/>
                </a:solidFill>
                <a:latin typeface="Liberation Sans" panose="020B0604020202020204" pitchFamily="34" charset="0"/>
              </a:rPr>
              <a:t>16th </a:t>
            </a:r>
            <a:r>
              <a:rPr lang="en-US" altLang="en-US" sz="1900" dirty="0">
                <a:solidFill>
                  <a:schemeClr val="tx1"/>
                </a:solidFill>
                <a:latin typeface="Liberation Sans" panose="020B0604020202020204" pitchFamily="34" charset="0"/>
              </a:rPr>
              <a:t>Edition</a:t>
            </a:r>
          </a:p>
          <a:p>
            <a:pPr>
              <a:spcBef>
                <a:spcPts val="300"/>
              </a:spcBef>
            </a:pPr>
            <a:r>
              <a:rPr lang="en-US" altLang="en-US" sz="1900" dirty="0">
                <a:solidFill>
                  <a:schemeClr val="tx1"/>
                </a:solidFill>
                <a:latin typeface="Liberation Sans" panose="020B0604020202020204" pitchFamily="34" charset="0"/>
              </a:rPr>
              <a:t>Kieso  </a:t>
            </a:r>
            <a:r>
              <a:rPr lang="en-US" altLang="en-US" sz="1900" dirty="0" smtClean="0">
                <a:solidFill>
                  <a:schemeClr val="tx1"/>
                </a:solidFill>
                <a:latin typeface="Arial"/>
                <a:cs typeface="Arial"/>
              </a:rPr>
              <a:t>●</a:t>
            </a:r>
            <a:r>
              <a:rPr lang="en-US" altLang="en-US" sz="1900" dirty="0" smtClean="0">
                <a:solidFill>
                  <a:schemeClr val="tx1"/>
                </a:solidFill>
                <a:latin typeface="Liberation Sans" panose="020B0604020202020204" pitchFamily="34" charset="0"/>
              </a:rPr>
              <a:t> </a:t>
            </a:r>
            <a:r>
              <a:rPr lang="en-US" altLang="en-US" sz="1900" dirty="0">
                <a:solidFill>
                  <a:schemeClr val="tx1"/>
                </a:solidFill>
                <a:latin typeface="Liberation Sans" panose="020B0604020202020204" pitchFamily="34" charset="0"/>
              </a:rPr>
              <a:t>Weygandt  </a:t>
            </a:r>
            <a:r>
              <a:rPr lang="en-US" altLang="en-US" sz="1900" dirty="0" smtClean="0">
                <a:solidFill>
                  <a:schemeClr val="tx1"/>
                </a:solidFill>
                <a:latin typeface="Arial"/>
                <a:cs typeface="Arial"/>
              </a:rPr>
              <a:t>●</a:t>
            </a:r>
            <a:r>
              <a:rPr lang="en-US" altLang="en-US" sz="1900" dirty="0" smtClean="0">
                <a:solidFill>
                  <a:schemeClr val="tx1"/>
                </a:solidFill>
                <a:latin typeface="Liberation Sans" panose="020B0604020202020204" pitchFamily="34" charset="0"/>
              </a:rPr>
              <a:t> </a:t>
            </a:r>
            <a:r>
              <a:rPr lang="en-US" altLang="en-US" sz="1900" dirty="0">
                <a:solidFill>
                  <a:schemeClr val="tx1"/>
                </a:solidFill>
                <a:latin typeface="Liberation Sans" panose="020B0604020202020204" pitchFamily="34" charset="0"/>
              </a:rPr>
              <a:t>Warfield</a:t>
            </a:r>
            <a:r>
              <a:rPr lang="en-US" altLang="en-US" sz="1700" dirty="0">
                <a:solidFill>
                  <a:schemeClr val="tx1"/>
                </a:solidFill>
                <a:latin typeface="Liberation Sans" panose="020B0604020202020204" pitchFamily="34" charset="0"/>
              </a:rPr>
              <a:t> </a:t>
            </a:r>
          </a:p>
        </p:txBody>
      </p:sp>
      <p:pic>
        <p:nvPicPr>
          <p:cNvPr id="4" name="Picture 3"/>
          <p:cNvPicPr>
            <a:picLocks noChangeAspect="1"/>
          </p:cNvPicPr>
          <p:nvPr/>
        </p:nvPicPr>
        <p:blipFill>
          <a:blip r:embed="rId3"/>
          <a:stretch>
            <a:fillRect/>
          </a:stretch>
        </p:blipFill>
        <p:spPr>
          <a:xfrm>
            <a:off x="334680" y="1905000"/>
            <a:ext cx="8479593" cy="2031323"/>
          </a:xfrm>
          <a:prstGeom prst="rect">
            <a:avLst/>
          </a:prstGeom>
        </p:spPr>
      </p:pic>
    </p:spTree>
    <p:extLst>
      <p:ext uri="{BB962C8B-B14F-4D97-AF65-F5344CB8AC3E}">
        <p14:creationId xmlns:p14="http://schemas.microsoft.com/office/powerpoint/2010/main" val="2777639009"/>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1078" name="Text Box 6"/>
          <p:cNvSpPr txBox="1">
            <a:spLocks noChangeArrowheads="1"/>
          </p:cNvSpPr>
          <p:nvPr/>
        </p:nvSpPr>
        <p:spPr bwMode="auto">
          <a:xfrm>
            <a:off x="609600" y="2362200"/>
            <a:ext cx="8077200" cy="13430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tabLst>
                <a:tab pos="457200" algn="l"/>
                <a:tab pos="1028700" algn="l"/>
                <a:tab pos="5829300" algn="r"/>
                <a:tab pos="7086600" algn="r"/>
              </a:tabLst>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tabLst>
                <a:tab pos="457200" algn="l"/>
                <a:tab pos="1028700" algn="l"/>
                <a:tab pos="5829300" algn="r"/>
                <a:tab pos="7086600" algn="r"/>
              </a:tabLst>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9pPr>
          </a:lstStyle>
          <a:p>
            <a:pPr>
              <a:lnSpc>
                <a:spcPct val="110000"/>
              </a:lnSpc>
              <a:spcBef>
                <a:spcPct val="50000"/>
              </a:spcBef>
              <a:buClrTx/>
              <a:buSzTx/>
              <a:buFontTx/>
              <a:buNone/>
            </a:pPr>
            <a:r>
              <a:rPr lang="en-US" altLang="en-US" sz="2100" b="0" dirty="0">
                <a:solidFill>
                  <a:schemeClr val="tx1"/>
                </a:solidFill>
                <a:latin typeface="Liberation Sans"/>
                <a:cs typeface="Arial" panose="020B0604020202020204" pitchFamily="34" charset="0"/>
              </a:rPr>
              <a:t>	Interest Expense</a:t>
            </a:r>
            <a:r>
              <a:rPr lang="en-US" altLang="en-US" sz="1500" b="0" dirty="0">
                <a:solidFill>
                  <a:schemeClr val="tx1"/>
                </a:solidFill>
                <a:latin typeface="Liberation Sans"/>
                <a:cs typeface="Arial" panose="020B0604020202020204" pitchFamily="34" charset="0"/>
              </a:rPr>
              <a:t>	</a:t>
            </a:r>
            <a:r>
              <a:rPr lang="en-US" altLang="en-US" sz="2100" b="0" dirty="0">
                <a:solidFill>
                  <a:schemeClr val="tx1"/>
                </a:solidFill>
                <a:latin typeface="Liberation Sans"/>
                <a:cs typeface="Arial" panose="020B0604020202020204" pitchFamily="34" charset="0"/>
              </a:rPr>
              <a:t>41,200</a:t>
            </a:r>
          </a:p>
          <a:p>
            <a:pPr>
              <a:lnSpc>
                <a:spcPct val="110000"/>
              </a:lnSpc>
              <a:spcBef>
                <a:spcPct val="30000"/>
              </a:spcBef>
              <a:buClrTx/>
              <a:buSzTx/>
              <a:buFontTx/>
              <a:buNone/>
            </a:pPr>
            <a:r>
              <a:rPr lang="en-US" altLang="en-US" sz="2100" b="0" dirty="0">
                <a:solidFill>
                  <a:schemeClr val="tx1"/>
                </a:solidFill>
                <a:latin typeface="Liberation Sans"/>
                <a:cs typeface="Arial" panose="020B0604020202020204" pitchFamily="34" charset="0"/>
              </a:rPr>
              <a:t>		Discount on Bonds Payable		1,200</a:t>
            </a:r>
          </a:p>
          <a:p>
            <a:pPr>
              <a:lnSpc>
                <a:spcPct val="110000"/>
              </a:lnSpc>
              <a:spcBef>
                <a:spcPct val="30000"/>
              </a:spcBef>
              <a:buClrTx/>
              <a:buSzTx/>
              <a:buFontTx/>
              <a:buNone/>
            </a:pPr>
            <a:r>
              <a:rPr lang="en-US" altLang="en-US" sz="2100" b="0" dirty="0">
                <a:solidFill>
                  <a:schemeClr val="tx1"/>
                </a:solidFill>
                <a:latin typeface="Liberation Sans"/>
                <a:cs typeface="Arial" panose="020B0604020202020204" pitchFamily="34" charset="0"/>
              </a:rPr>
              <a:t>		Cash		40,000</a:t>
            </a:r>
          </a:p>
        </p:txBody>
      </p:sp>
      <p:sp>
        <p:nvSpPr>
          <p:cNvPr id="23555" name="Text Box 7"/>
          <p:cNvSpPr txBox="1">
            <a:spLocks noChangeArrowheads="1"/>
          </p:cNvSpPr>
          <p:nvPr/>
        </p:nvSpPr>
        <p:spPr bwMode="auto">
          <a:xfrm>
            <a:off x="609600" y="4030663"/>
            <a:ext cx="8153400" cy="4962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25000"/>
              </a:lnSpc>
              <a:spcBef>
                <a:spcPct val="30000"/>
              </a:spcBef>
              <a:buClrTx/>
              <a:buSzPct val="80000"/>
              <a:buFontTx/>
              <a:buNone/>
            </a:pPr>
            <a:r>
              <a:rPr lang="en-US" altLang="en-US" sz="2100" b="0" dirty="0">
                <a:solidFill>
                  <a:schemeClr val="folHlink"/>
                </a:solidFill>
                <a:latin typeface="Liberation Sans"/>
              </a:rPr>
              <a:t>At Dec. 31, </a:t>
            </a:r>
            <a:r>
              <a:rPr lang="en-US" altLang="en-US" sz="2100" b="0" dirty="0" smtClean="0">
                <a:solidFill>
                  <a:schemeClr val="folHlink"/>
                </a:solidFill>
                <a:latin typeface="Liberation Sans"/>
              </a:rPr>
              <a:t>2017, </a:t>
            </a:r>
            <a:r>
              <a:rPr lang="en-US" altLang="en-US" sz="2100" b="0" dirty="0">
                <a:solidFill>
                  <a:schemeClr val="folHlink"/>
                </a:solidFill>
                <a:latin typeface="Liberation Sans"/>
              </a:rPr>
              <a:t>Buchanan makes the following adjusting entry.</a:t>
            </a:r>
          </a:p>
        </p:txBody>
      </p:sp>
      <p:sp>
        <p:nvSpPr>
          <p:cNvPr id="23556" name="Text Box 10"/>
          <p:cNvSpPr txBox="1">
            <a:spLocks noChangeArrowheads="1"/>
          </p:cNvSpPr>
          <p:nvPr/>
        </p:nvSpPr>
        <p:spPr bwMode="auto">
          <a:xfrm>
            <a:off x="609600" y="1371600"/>
            <a:ext cx="7924800" cy="8322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20000"/>
              </a:lnSpc>
              <a:spcBef>
                <a:spcPct val="30000"/>
              </a:spcBef>
              <a:buClrTx/>
              <a:buSzPct val="80000"/>
              <a:buFontTx/>
              <a:buNone/>
            </a:pPr>
            <a:r>
              <a:rPr lang="en-US" altLang="en-US" sz="2100" dirty="0">
                <a:solidFill>
                  <a:schemeClr val="tx1"/>
                </a:solidFill>
                <a:latin typeface="Liberation Sans"/>
              </a:rPr>
              <a:t>Illustration: </a:t>
            </a:r>
            <a:r>
              <a:rPr lang="en-US" altLang="en-US" sz="2100" b="0" dirty="0">
                <a:solidFill>
                  <a:schemeClr val="tx1"/>
                </a:solidFill>
                <a:latin typeface="Liberation Sans"/>
              </a:rPr>
              <a:t>Buchanan records the first semiannual interest payment and the bond discount on July 1, </a:t>
            </a:r>
            <a:r>
              <a:rPr lang="en-US" altLang="en-US" sz="2100" b="0" dirty="0" smtClean="0">
                <a:solidFill>
                  <a:schemeClr val="tx1"/>
                </a:solidFill>
                <a:latin typeface="Liberation Sans"/>
              </a:rPr>
              <a:t>2017, </a:t>
            </a:r>
            <a:r>
              <a:rPr lang="en-US" altLang="en-US" sz="2100" b="0" dirty="0">
                <a:solidFill>
                  <a:schemeClr val="tx1"/>
                </a:solidFill>
                <a:latin typeface="Liberation Sans"/>
              </a:rPr>
              <a:t>as follows. </a:t>
            </a:r>
          </a:p>
        </p:txBody>
      </p:sp>
      <p:sp>
        <p:nvSpPr>
          <p:cNvPr id="1411083" name="Text Box 11"/>
          <p:cNvSpPr txBox="1">
            <a:spLocks noChangeArrowheads="1"/>
          </p:cNvSpPr>
          <p:nvPr/>
        </p:nvSpPr>
        <p:spPr bwMode="auto">
          <a:xfrm>
            <a:off x="609600" y="4600575"/>
            <a:ext cx="8077200" cy="13430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tabLst>
                <a:tab pos="457200" algn="l"/>
                <a:tab pos="1028700" algn="l"/>
                <a:tab pos="5829300" algn="r"/>
                <a:tab pos="7086600" algn="r"/>
              </a:tabLst>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tabLst>
                <a:tab pos="457200" algn="l"/>
                <a:tab pos="1028700" algn="l"/>
                <a:tab pos="5829300" algn="r"/>
                <a:tab pos="7086600" algn="r"/>
              </a:tabLst>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9pPr>
          </a:lstStyle>
          <a:p>
            <a:pPr>
              <a:lnSpc>
                <a:spcPct val="110000"/>
              </a:lnSpc>
              <a:spcBef>
                <a:spcPct val="50000"/>
              </a:spcBef>
              <a:buClrTx/>
              <a:buSzTx/>
              <a:buFontTx/>
              <a:buNone/>
            </a:pPr>
            <a:r>
              <a:rPr lang="en-US" altLang="en-US" sz="2100" b="0" dirty="0">
                <a:solidFill>
                  <a:schemeClr val="tx1"/>
                </a:solidFill>
                <a:latin typeface="Liberation Sans"/>
                <a:cs typeface="Arial" panose="020B0604020202020204" pitchFamily="34" charset="0"/>
              </a:rPr>
              <a:t>	Interest Expense</a:t>
            </a:r>
            <a:r>
              <a:rPr lang="en-US" altLang="en-US" sz="1500" b="0" dirty="0">
                <a:solidFill>
                  <a:schemeClr val="tx1"/>
                </a:solidFill>
                <a:latin typeface="Liberation Sans"/>
                <a:cs typeface="Arial" panose="020B0604020202020204" pitchFamily="34" charset="0"/>
              </a:rPr>
              <a:t>	</a:t>
            </a:r>
            <a:r>
              <a:rPr lang="en-US" altLang="en-US" sz="2100" b="0" dirty="0">
                <a:solidFill>
                  <a:schemeClr val="tx1"/>
                </a:solidFill>
                <a:latin typeface="Liberation Sans"/>
                <a:cs typeface="Arial" panose="020B0604020202020204" pitchFamily="34" charset="0"/>
              </a:rPr>
              <a:t>41,200</a:t>
            </a:r>
          </a:p>
          <a:p>
            <a:pPr>
              <a:lnSpc>
                <a:spcPct val="110000"/>
              </a:lnSpc>
              <a:spcBef>
                <a:spcPct val="30000"/>
              </a:spcBef>
              <a:buClrTx/>
              <a:buSzTx/>
              <a:buFontTx/>
              <a:buNone/>
            </a:pPr>
            <a:r>
              <a:rPr lang="en-US" altLang="en-US" sz="2100" b="0" dirty="0">
                <a:solidFill>
                  <a:schemeClr val="tx1"/>
                </a:solidFill>
                <a:latin typeface="Liberation Sans"/>
                <a:cs typeface="Arial" panose="020B0604020202020204" pitchFamily="34" charset="0"/>
              </a:rPr>
              <a:t>		Discount on Bonds Payable		1,200</a:t>
            </a:r>
          </a:p>
          <a:p>
            <a:pPr>
              <a:lnSpc>
                <a:spcPct val="110000"/>
              </a:lnSpc>
              <a:spcBef>
                <a:spcPct val="30000"/>
              </a:spcBef>
              <a:buClrTx/>
              <a:buSzTx/>
              <a:buFontTx/>
              <a:buNone/>
            </a:pPr>
            <a:r>
              <a:rPr lang="en-US" altLang="en-US" sz="2100" b="0" dirty="0">
                <a:solidFill>
                  <a:schemeClr val="tx1"/>
                </a:solidFill>
                <a:latin typeface="Liberation Sans"/>
                <a:cs typeface="Arial" panose="020B0604020202020204" pitchFamily="34" charset="0"/>
              </a:rPr>
              <a:t>		Interest Payable		40,000</a:t>
            </a:r>
          </a:p>
        </p:txBody>
      </p:sp>
      <p:sp>
        <p:nvSpPr>
          <p:cNvPr id="9" name="Rectangle 4"/>
          <p:cNvSpPr>
            <a:spLocks noGrp="1" noChangeArrowheads="1"/>
          </p:cNvSpPr>
          <p:nvPr>
            <p:ph type="title" idx="4294967295"/>
          </p:nvPr>
        </p:nvSpPr>
        <p:spPr bwMode="auto">
          <a:xfrm>
            <a:off x="457200" y="381000"/>
            <a:ext cx="85344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r>
              <a:rPr lang="en-US" sz="3200" i="0" kern="1200" dirty="0">
                <a:solidFill>
                  <a:srgbClr val="006600"/>
                </a:solidFill>
                <a:effectLst/>
                <a:latin typeface="Liberation Sans"/>
                <a:ea typeface="+mn-ea"/>
                <a:cs typeface="+mn-cs"/>
              </a:rPr>
              <a:t>Bonds Issued at Discount on Interest Date</a:t>
            </a:r>
          </a:p>
        </p:txBody>
      </p:sp>
      <p:sp>
        <p:nvSpPr>
          <p:cNvPr id="1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8"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11078">
                                            <p:txEl>
                                              <p:pRg st="0" end="0"/>
                                            </p:txEl>
                                          </p:spTgt>
                                        </p:tgtEl>
                                        <p:attrNameLst>
                                          <p:attrName>style.visibility</p:attrName>
                                        </p:attrNameLst>
                                      </p:cBhvr>
                                      <p:to>
                                        <p:strVal val="visible"/>
                                      </p:to>
                                    </p:set>
                                    <p:animEffect transition="in" filter="wipe(left)">
                                      <p:cBhvr>
                                        <p:cTn id="7" dur="500"/>
                                        <p:tgtEl>
                                          <p:spTgt spid="141107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11078">
                                            <p:txEl>
                                              <p:pRg st="1" end="1"/>
                                            </p:txEl>
                                          </p:spTgt>
                                        </p:tgtEl>
                                        <p:attrNameLst>
                                          <p:attrName>style.visibility</p:attrName>
                                        </p:attrNameLst>
                                      </p:cBhvr>
                                      <p:to>
                                        <p:strVal val="visible"/>
                                      </p:to>
                                    </p:set>
                                    <p:animEffect transition="in" filter="wipe(left)">
                                      <p:cBhvr>
                                        <p:cTn id="12" dur="500"/>
                                        <p:tgtEl>
                                          <p:spTgt spid="141107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11078">
                                            <p:txEl>
                                              <p:pRg st="2" end="2"/>
                                            </p:txEl>
                                          </p:spTgt>
                                        </p:tgtEl>
                                        <p:attrNameLst>
                                          <p:attrName>style.visibility</p:attrName>
                                        </p:attrNameLst>
                                      </p:cBhvr>
                                      <p:to>
                                        <p:strVal val="visible"/>
                                      </p:to>
                                    </p:set>
                                    <p:animEffect transition="in" filter="wipe(left)">
                                      <p:cBhvr>
                                        <p:cTn id="17" dur="500"/>
                                        <p:tgtEl>
                                          <p:spTgt spid="141107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11083">
                                            <p:txEl>
                                              <p:pRg st="0" end="0"/>
                                            </p:txEl>
                                          </p:spTgt>
                                        </p:tgtEl>
                                        <p:attrNameLst>
                                          <p:attrName>style.visibility</p:attrName>
                                        </p:attrNameLst>
                                      </p:cBhvr>
                                      <p:to>
                                        <p:strVal val="visible"/>
                                      </p:to>
                                    </p:set>
                                    <p:animEffect transition="in" filter="wipe(left)">
                                      <p:cBhvr>
                                        <p:cTn id="22" dur="500"/>
                                        <p:tgtEl>
                                          <p:spTgt spid="1411083">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11083">
                                            <p:txEl>
                                              <p:pRg st="1" end="1"/>
                                            </p:txEl>
                                          </p:spTgt>
                                        </p:tgtEl>
                                        <p:attrNameLst>
                                          <p:attrName>style.visibility</p:attrName>
                                        </p:attrNameLst>
                                      </p:cBhvr>
                                      <p:to>
                                        <p:strVal val="visible"/>
                                      </p:to>
                                    </p:set>
                                    <p:animEffect transition="in" filter="wipe(left)">
                                      <p:cBhvr>
                                        <p:cTn id="27" dur="500"/>
                                        <p:tgtEl>
                                          <p:spTgt spid="1411083">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11083">
                                            <p:txEl>
                                              <p:pRg st="2" end="2"/>
                                            </p:txEl>
                                          </p:spTgt>
                                        </p:tgtEl>
                                        <p:attrNameLst>
                                          <p:attrName>style.visibility</p:attrName>
                                        </p:attrNameLst>
                                      </p:cBhvr>
                                      <p:to>
                                        <p:strVal val="visible"/>
                                      </p:to>
                                    </p:set>
                                    <p:animEffect transition="in" filter="wipe(left)">
                                      <p:cBhvr>
                                        <p:cTn id="32" dur="500"/>
                                        <p:tgtEl>
                                          <p:spTgt spid="14110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1078" grpId="0" build="p"/>
      <p:bldP spid="141108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Grp="1" noChangeArrowheads="1"/>
          </p:cNvSpPr>
          <p:nvPr>
            <p:ph type="title" idx="4294967295"/>
          </p:nvPr>
        </p:nvSpPr>
        <p:spPr bwMode="auto">
          <a:xfrm>
            <a:off x="457200" y="381000"/>
            <a:ext cx="85344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r>
              <a:rPr lang="en-US" sz="3200" i="0" kern="1200" dirty="0">
                <a:solidFill>
                  <a:srgbClr val="006600"/>
                </a:solidFill>
                <a:effectLst/>
                <a:latin typeface="Liberation Sans"/>
                <a:ea typeface="+mn-ea"/>
                <a:cs typeface="+mn-cs"/>
              </a:rPr>
              <a:t>Bonds Issued at Premium on Interest Date</a:t>
            </a: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24581" name="Text Box 8"/>
          <p:cNvSpPr txBox="1">
            <a:spLocks noChangeArrowheads="1"/>
          </p:cNvSpPr>
          <p:nvPr/>
        </p:nvSpPr>
        <p:spPr bwMode="auto">
          <a:xfrm>
            <a:off x="609600" y="1371600"/>
            <a:ext cx="8077200" cy="1643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20000"/>
              </a:lnSpc>
              <a:spcBef>
                <a:spcPct val="30000"/>
              </a:spcBef>
              <a:buClrTx/>
              <a:buSzPct val="80000"/>
              <a:buFontTx/>
              <a:buNone/>
            </a:pPr>
            <a:r>
              <a:rPr lang="en-US" altLang="en-US" sz="2100" dirty="0">
                <a:solidFill>
                  <a:schemeClr val="tx1"/>
                </a:solidFill>
                <a:latin typeface="Liberation Sans"/>
              </a:rPr>
              <a:t>Illustration: </a:t>
            </a:r>
            <a:r>
              <a:rPr lang="en-US" altLang="en-US" sz="2100" b="0" dirty="0" smtClean="0">
                <a:solidFill>
                  <a:schemeClr val="tx1"/>
                </a:solidFill>
                <a:latin typeface="Liberation Sans"/>
              </a:rPr>
              <a:t>If </a:t>
            </a:r>
            <a:r>
              <a:rPr lang="en-US" altLang="en-US" sz="2100" b="0" dirty="0">
                <a:solidFill>
                  <a:schemeClr val="tx1"/>
                </a:solidFill>
                <a:latin typeface="Liberation Sans"/>
              </a:rPr>
              <a:t>Buchanan Company issues $800,000 of bonds on January 1, </a:t>
            </a:r>
            <a:r>
              <a:rPr lang="en-US" altLang="en-US" sz="2100" b="0" dirty="0" smtClean="0">
                <a:solidFill>
                  <a:schemeClr val="tx1"/>
                </a:solidFill>
                <a:latin typeface="Liberation Sans"/>
              </a:rPr>
              <a:t>2017, </a:t>
            </a:r>
            <a:r>
              <a:rPr lang="en-US" altLang="en-US" sz="2100" b="0" dirty="0">
                <a:solidFill>
                  <a:schemeClr val="tx1"/>
                </a:solidFill>
                <a:latin typeface="Liberation Sans"/>
              </a:rPr>
              <a:t>at 103, and bearing interest at an annual rate of 10 percent payable semiannually on January 1 and July 1, it records the issuance as follows.</a:t>
            </a:r>
          </a:p>
        </p:txBody>
      </p:sp>
      <p:sp>
        <p:nvSpPr>
          <p:cNvPr id="11" name="Text Box 9"/>
          <p:cNvSpPr txBox="1">
            <a:spLocks noChangeArrowheads="1"/>
          </p:cNvSpPr>
          <p:nvPr/>
        </p:nvSpPr>
        <p:spPr bwMode="auto">
          <a:xfrm>
            <a:off x="609600" y="3276600"/>
            <a:ext cx="8077200" cy="14541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tabLst>
                <a:tab pos="457200" algn="l"/>
                <a:tab pos="1028700" algn="l"/>
                <a:tab pos="5829300" algn="r"/>
                <a:tab pos="7086600" algn="r"/>
              </a:tabLst>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tabLst>
                <a:tab pos="457200" algn="l"/>
                <a:tab pos="1028700" algn="l"/>
                <a:tab pos="5829300" algn="r"/>
                <a:tab pos="7086600" algn="r"/>
              </a:tabLst>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9pPr>
          </a:lstStyle>
          <a:p>
            <a:pPr>
              <a:lnSpc>
                <a:spcPct val="115000"/>
              </a:lnSpc>
              <a:spcBef>
                <a:spcPct val="50000"/>
              </a:spcBef>
              <a:buClrTx/>
              <a:buSzTx/>
              <a:buFontTx/>
              <a:buNone/>
            </a:pPr>
            <a:r>
              <a:rPr lang="en-US" altLang="en-US" sz="2100" b="0" dirty="0">
                <a:solidFill>
                  <a:schemeClr val="tx1"/>
                </a:solidFill>
                <a:latin typeface="Liberation Sans"/>
                <a:cs typeface="Arial" panose="020B0604020202020204" pitchFamily="34" charset="0"/>
              </a:rPr>
              <a:t>	Cash  </a:t>
            </a:r>
            <a:r>
              <a:rPr lang="en-US" altLang="en-US" sz="1700" b="0" dirty="0">
                <a:solidFill>
                  <a:schemeClr val="tx1"/>
                </a:solidFill>
                <a:latin typeface="Liberation Sans"/>
                <a:cs typeface="Arial" panose="020B0604020202020204" pitchFamily="34" charset="0"/>
              </a:rPr>
              <a:t>($800,000 x 1.03)</a:t>
            </a:r>
            <a:r>
              <a:rPr lang="en-US" altLang="en-US" sz="2100" b="0" dirty="0">
                <a:solidFill>
                  <a:schemeClr val="tx1"/>
                </a:solidFill>
                <a:latin typeface="Liberation Sans"/>
                <a:cs typeface="Arial" panose="020B0604020202020204" pitchFamily="34" charset="0"/>
              </a:rPr>
              <a:t>	824,000</a:t>
            </a:r>
          </a:p>
          <a:p>
            <a:pPr>
              <a:lnSpc>
                <a:spcPct val="115000"/>
              </a:lnSpc>
              <a:spcBef>
                <a:spcPct val="50000"/>
              </a:spcBef>
              <a:buClrTx/>
              <a:buSzTx/>
              <a:buFontTx/>
              <a:buNone/>
            </a:pPr>
            <a:r>
              <a:rPr lang="en-US" altLang="en-US" sz="2100" b="0" dirty="0">
                <a:solidFill>
                  <a:schemeClr val="tx1"/>
                </a:solidFill>
                <a:latin typeface="Liberation Sans"/>
                <a:cs typeface="Arial" panose="020B0604020202020204" pitchFamily="34" charset="0"/>
              </a:rPr>
              <a:t>		Premium on Bonds Payable		24,000</a:t>
            </a:r>
          </a:p>
          <a:p>
            <a:pPr>
              <a:lnSpc>
                <a:spcPct val="115000"/>
              </a:lnSpc>
              <a:spcBef>
                <a:spcPct val="30000"/>
              </a:spcBef>
              <a:buClrTx/>
              <a:buSzTx/>
              <a:buFontTx/>
              <a:buNone/>
            </a:pPr>
            <a:r>
              <a:rPr lang="en-US" altLang="en-US" sz="2100" b="0" dirty="0">
                <a:solidFill>
                  <a:schemeClr val="tx1"/>
                </a:solidFill>
                <a:latin typeface="Liberation Sans"/>
                <a:cs typeface="Arial" panose="020B0604020202020204" pitchFamily="34" charset="0"/>
              </a:rPr>
              <a:t>		Bonds Payable		800,000</a:t>
            </a:r>
          </a:p>
        </p:txBody>
      </p:sp>
      <p:sp>
        <p:nvSpPr>
          <p:cNvPr id="24583" name="Text Box 8"/>
          <p:cNvSpPr txBox="1">
            <a:spLocks noChangeArrowheads="1"/>
          </p:cNvSpPr>
          <p:nvPr/>
        </p:nvSpPr>
        <p:spPr bwMode="auto">
          <a:xfrm>
            <a:off x="609600" y="5181600"/>
            <a:ext cx="7924800" cy="7848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25000"/>
              </a:lnSpc>
              <a:spcBef>
                <a:spcPct val="30000"/>
              </a:spcBef>
              <a:buClrTx/>
              <a:buSzPct val="80000"/>
              <a:buFontTx/>
              <a:buNone/>
            </a:pPr>
            <a:r>
              <a:rPr lang="en-US" altLang="en-US" sz="1800" dirty="0">
                <a:solidFill>
                  <a:schemeClr val="tx1"/>
                </a:solidFill>
                <a:latin typeface="Liberation Sans"/>
              </a:rPr>
              <a:t>Note:</a:t>
            </a:r>
            <a:r>
              <a:rPr lang="en-US" altLang="en-US" sz="1800" b="0" dirty="0">
                <a:solidFill>
                  <a:schemeClr val="tx1"/>
                </a:solidFill>
                <a:latin typeface="Liberation Sans"/>
              </a:rPr>
              <a:t> With the bond premium of $24,000, Buchanan amortizes $1,200 to interest expense each period for 20 periods ($24,000 ÷ 20).</a:t>
            </a:r>
          </a:p>
        </p:txBody>
      </p:sp>
      <p:sp>
        <p:nvSpPr>
          <p:cNvPr id="7"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left)">
                                      <p:cBhvr>
                                        <p:cTn id="1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83" name="Text Box 3"/>
          <p:cNvSpPr txBox="1">
            <a:spLocks noChangeArrowheads="1"/>
          </p:cNvSpPr>
          <p:nvPr/>
        </p:nvSpPr>
        <p:spPr bwMode="auto">
          <a:xfrm>
            <a:off x="609600" y="2362200"/>
            <a:ext cx="8077200" cy="13430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tabLst>
                <a:tab pos="457200" algn="l"/>
                <a:tab pos="1028700" algn="l"/>
                <a:tab pos="5829300" algn="r"/>
                <a:tab pos="7086600" algn="r"/>
              </a:tabLst>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tabLst>
                <a:tab pos="457200" algn="l"/>
                <a:tab pos="1028700" algn="l"/>
                <a:tab pos="5829300" algn="r"/>
                <a:tab pos="7086600" algn="r"/>
              </a:tabLst>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9pPr>
          </a:lstStyle>
          <a:p>
            <a:pPr>
              <a:lnSpc>
                <a:spcPct val="110000"/>
              </a:lnSpc>
              <a:spcBef>
                <a:spcPct val="50000"/>
              </a:spcBef>
              <a:buClrTx/>
              <a:buSzTx/>
              <a:buFontTx/>
              <a:buNone/>
            </a:pPr>
            <a:r>
              <a:rPr lang="en-US" altLang="en-US" sz="2100" b="0" dirty="0">
                <a:solidFill>
                  <a:schemeClr val="tx1"/>
                </a:solidFill>
                <a:latin typeface="Liberation Sans"/>
                <a:cs typeface="Arial" panose="020B0604020202020204" pitchFamily="34" charset="0"/>
              </a:rPr>
              <a:t>	Interest Expense</a:t>
            </a:r>
            <a:r>
              <a:rPr lang="en-US" altLang="en-US" sz="1500" b="0" dirty="0">
                <a:solidFill>
                  <a:schemeClr val="tx1"/>
                </a:solidFill>
                <a:latin typeface="Liberation Sans"/>
                <a:cs typeface="Arial" panose="020B0604020202020204" pitchFamily="34" charset="0"/>
              </a:rPr>
              <a:t>	</a:t>
            </a:r>
            <a:r>
              <a:rPr lang="en-US" altLang="en-US" sz="2100" b="0" dirty="0">
                <a:solidFill>
                  <a:schemeClr val="tx1"/>
                </a:solidFill>
                <a:latin typeface="Liberation Sans"/>
                <a:cs typeface="Arial" panose="020B0604020202020204" pitchFamily="34" charset="0"/>
              </a:rPr>
              <a:t>38,800</a:t>
            </a:r>
          </a:p>
          <a:p>
            <a:pPr>
              <a:lnSpc>
                <a:spcPct val="110000"/>
              </a:lnSpc>
              <a:spcBef>
                <a:spcPct val="30000"/>
              </a:spcBef>
              <a:buClrTx/>
              <a:buSzTx/>
              <a:buFontTx/>
              <a:buNone/>
            </a:pPr>
            <a:r>
              <a:rPr lang="en-US" altLang="en-US" sz="2100" b="0" dirty="0">
                <a:solidFill>
                  <a:schemeClr val="tx1"/>
                </a:solidFill>
                <a:latin typeface="Liberation Sans"/>
                <a:cs typeface="Arial" panose="020B0604020202020204" pitchFamily="34" charset="0"/>
              </a:rPr>
              <a:t>	Premium on Bonds Payable	1,200</a:t>
            </a:r>
          </a:p>
          <a:p>
            <a:pPr>
              <a:lnSpc>
                <a:spcPct val="110000"/>
              </a:lnSpc>
              <a:spcBef>
                <a:spcPct val="30000"/>
              </a:spcBef>
              <a:buClrTx/>
              <a:buSzTx/>
              <a:buFontTx/>
              <a:buNone/>
            </a:pPr>
            <a:r>
              <a:rPr lang="en-US" altLang="en-US" sz="2100" b="0" dirty="0">
                <a:solidFill>
                  <a:schemeClr val="tx1"/>
                </a:solidFill>
                <a:latin typeface="Liberation Sans"/>
                <a:cs typeface="Arial" panose="020B0604020202020204" pitchFamily="34" charset="0"/>
              </a:rPr>
              <a:t>		Cash		40,000</a:t>
            </a:r>
          </a:p>
        </p:txBody>
      </p:sp>
      <p:sp>
        <p:nvSpPr>
          <p:cNvPr id="25603" name="Text Box 4"/>
          <p:cNvSpPr txBox="1">
            <a:spLocks noChangeArrowheads="1"/>
          </p:cNvSpPr>
          <p:nvPr/>
        </p:nvSpPr>
        <p:spPr bwMode="auto">
          <a:xfrm>
            <a:off x="609600" y="3954463"/>
            <a:ext cx="8153400" cy="4962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25000"/>
              </a:lnSpc>
              <a:spcBef>
                <a:spcPct val="30000"/>
              </a:spcBef>
              <a:buClrTx/>
              <a:buSzPct val="80000"/>
              <a:buFontTx/>
              <a:buNone/>
            </a:pPr>
            <a:r>
              <a:rPr lang="en-US" altLang="en-US" sz="2100" b="0" dirty="0">
                <a:solidFill>
                  <a:schemeClr val="folHlink"/>
                </a:solidFill>
                <a:latin typeface="Liberation Sans"/>
              </a:rPr>
              <a:t>At Dec. 31, </a:t>
            </a:r>
            <a:r>
              <a:rPr lang="en-US" altLang="en-US" sz="2100" b="0" dirty="0" smtClean="0">
                <a:solidFill>
                  <a:schemeClr val="folHlink"/>
                </a:solidFill>
                <a:latin typeface="Liberation Sans"/>
              </a:rPr>
              <a:t>2017, </a:t>
            </a:r>
            <a:r>
              <a:rPr lang="en-US" altLang="en-US" sz="2100" b="0" dirty="0">
                <a:solidFill>
                  <a:schemeClr val="folHlink"/>
                </a:solidFill>
                <a:latin typeface="Liberation Sans"/>
              </a:rPr>
              <a:t>Buchanan makes the following adjusting entry.</a:t>
            </a:r>
          </a:p>
        </p:txBody>
      </p:sp>
      <p:sp>
        <p:nvSpPr>
          <p:cNvPr id="25604" name="Text Box 6"/>
          <p:cNvSpPr txBox="1">
            <a:spLocks noChangeArrowheads="1"/>
          </p:cNvSpPr>
          <p:nvPr/>
        </p:nvSpPr>
        <p:spPr bwMode="auto">
          <a:xfrm>
            <a:off x="609600" y="1379538"/>
            <a:ext cx="8077200" cy="8322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20000"/>
              </a:lnSpc>
              <a:spcBef>
                <a:spcPct val="30000"/>
              </a:spcBef>
              <a:buClrTx/>
              <a:buSzPct val="80000"/>
              <a:buFontTx/>
              <a:buNone/>
            </a:pPr>
            <a:r>
              <a:rPr lang="en-US" altLang="en-US" sz="2100" dirty="0">
                <a:solidFill>
                  <a:schemeClr val="tx1"/>
                </a:solidFill>
                <a:latin typeface="Liberation Sans"/>
              </a:rPr>
              <a:t>Illustration: </a:t>
            </a:r>
            <a:r>
              <a:rPr lang="en-US" altLang="en-US" sz="2100" b="0" dirty="0">
                <a:solidFill>
                  <a:schemeClr val="tx1"/>
                </a:solidFill>
                <a:latin typeface="Liberation Sans"/>
              </a:rPr>
              <a:t>Buchanan records the first semiannual interest payment and the bond premium on July 1, </a:t>
            </a:r>
            <a:r>
              <a:rPr lang="en-US" altLang="en-US" sz="2100" b="0" dirty="0" smtClean="0">
                <a:solidFill>
                  <a:schemeClr val="tx1"/>
                </a:solidFill>
                <a:latin typeface="Liberation Sans"/>
              </a:rPr>
              <a:t>2017, </a:t>
            </a:r>
            <a:r>
              <a:rPr lang="en-US" altLang="en-US" sz="2100" b="0" dirty="0">
                <a:solidFill>
                  <a:schemeClr val="tx1"/>
                </a:solidFill>
                <a:latin typeface="Liberation Sans"/>
              </a:rPr>
              <a:t>as follows. </a:t>
            </a:r>
          </a:p>
        </p:txBody>
      </p:sp>
      <p:sp>
        <p:nvSpPr>
          <p:cNvPr id="1505287" name="Text Box 7"/>
          <p:cNvSpPr txBox="1">
            <a:spLocks noChangeArrowheads="1"/>
          </p:cNvSpPr>
          <p:nvPr/>
        </p:nvSpPr>
        <p:spPr bwMode="auto">
          <a:xfrm>
            <a:off x="609600" y="4524375"/>
            <a:ext cx="8077200" cy="13430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tabLst>
                <a:tab pos="457200" algn="l"/>
                <a:tab pos="1028700" algn="l"/>
                <a:tab pos="5829300" algn="r"/>
                <a:tab pos="7086600" algn="r"/>
              </a:tabLst>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tabLst>
                <a:tab pos="457200" algn="l"/>
                <a:tab pos="1028700" algn="l"/>
                <a:tab pos="5829300" algn="r"/>
                <a:tab pos="7086600" algn="r"/>
              </a:tabLst>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9pPr>
          </a:lstStyle>
          <a:p>
            <a:pPr>
              <a:lnSpc>
                <a:spcPct val="110000"/>
              </a:lnSpc>
              <a:spcBef>
                <a:spcPct val="50000"/>
              </a:spcBef>
              <a:buClrTx/>
              <a:buSzTx/>
              <a:buFontTx/>
              <a:buNone/>
            </a:pPr>
            <a:r>
              <a:rPr lang="en-US" altLang="en-US" sz="2100" b="0" dirty="0">
                <a:solidFill>
                  <a:schemeClr val="tx1"/>
                </a:solidFill>
                <a:latin typeface="Liberation Sans"/>
                <a:cs typeface="Arial" panose="020B0604020202020204" pitchFamily="34" charset="0"/>
              </a:rPr>
              <a:t>	Interest Expense</a:t>
            </a:r>
            <a:r>
              <a:rPr lang="en-US" altLang="en-US" sz="1500" b="0" dirty="0">
                <a:solidFill>
                  <a:schemeClr val="tx1"/>
                </a:solidFill>
                <a:latin typeface="Liberation Sans"/>
                <a:cs typeface="Arial" panose="020B0604020202020204" pitchFamily="34" charset="0"/>
              </a:rPr>
              <a:t>	</a:t>
            </a:r>
            <a:r>
              <a:rPr lang="en-US" altLang="en-US" sz="2100" b="0" dirty="0">
                <a:solidFill>
                  <a:schemeClr val="tx1"/>
                </a:solidFill>
                <a:latin typeface="Liberation Sans"/>
                <a:cs typeface="Arial" panose="020B0604020202020204" pitchFamily="34" charset="0"/>
              </a:rPr>
              <a:t>38,800</a:t>
            </a:r>
          </a:p>
          <a:p>
            <a:pPr>
              <a:lnSpc>
                <a:spcPct val="110000"/>
              </a:lnSpc>
              <a:spcBef>
                <a:spcPct val="30000"/>
              </a:spcBef>
              <a:buClrTx/>
              <a:buSzTx/>
              <a:buFontTx/>
              <a:buNone/>
            </a:pPr>
            <a:r>
              <a:rPr lang="en-US" altLang="en-US" sz="2100" b="0" dirty="0">
                <a:solidFill>
                  <a:schemeClr val="tx1"/>
                </a:solidFill>
                <a:latin typeface="Liberation Sans"/>
                <a:cs typeface="Arial" panose="020B0604020202020204" pitchFamily="34" charset="0"/>
              </a:rPr>
              <a:t>	Premium on Bonds Payable	1,200</a:t>
            </a:r>
          </a:p>
          <a:p>
            <a:pPr>
              <a:lnSpc>
                <a:spcPct val="110000"/>
              </a:lnSpc>
              <a:spcBef>
                <a:spcPct val="30000"/>
              </a:spcBef>
              <a:buClrTx/>
              <a:buSzTx/>
              <a:buFontTx/>
              <a:buNone/>
            </a:pPr>
            <a:r>
              <a:rPr lang="en-US" altLang="en-US" sz="2100" b="0" dirty="0">
                <a:solidFill>
                  <a:schemeClr val="tx1"/>
                </a:solidFill>
                <a:latin typeface="Liberation Sans"/>
                <a:cs typeface="Arial" panose="020B0604020202020204" pitchFamily="34" charset="0"/>
              </a:rPr>
              <a:t>		Interest Payable		40,000</a:t>
            </a:r>
          </a:p>
        </p:txBody>
      </p:sp>
      <p:sp>
        <p:nvSpPr>
          <p:cNvPr id="10" name="Rectangle 4"/>
          <p:cNvSpPr>
            <a:spLocks noGrp="1" noChangeArrowheads="1"/>
          </p:cNvSpPr>
          <p:nvPr>
            <p:ph type="title" idx="4294967295"/>
          </p:nvPr>
        </p:nvSpPr>
        <p:spPr bwMode="auto">
          <a:xfrm>
            <a:off x="457200" y="381000"/>
            <a:ext cx="85344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r>
              <a:rPr lang="en-US" sz="3200" i="0" kern="1200" dirty="0">
                <a:solidFill>
                  <a:srgbClr val="006600"/>
                </a:solidFill>
                <a:effectLst/>
                <a:latin typeface="Liberation Sans"/>
                <a:ea typeface="+mn-ea"/>
                <a:cs typeface="+mn-cs"/>
              </a:rPr>
              <a:t>Bonds Issued at Premium on Interest Date</a:t>
            </a:r>
          </a:p>
        </p:txBody>
      </p:sp>
      <p:sp>
        <p:nvSpPr>
          <p:cNvPr id="11"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8"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05283">
                                            <p:txEl>
                                              <p:pRg st="0" end="0"/>
                                            </p:txEl>
                                          </p:spTgt>
                                        </p:tgtEl>
                                        <p:attrNameLst>
                                          <p:attrName>style.visibility</p:attrName>
                                        </p:attrNameLst>
                                      </p:cBhvr>
                                      <p:to>
                                        <p:strVal val="visible"/>
                                      </p:to>
                                    </p:set>
                                    <p:animEffect transition="in" filter="wipe(left)">
                                      <p:cBhvr>
                                        <p:cTn id="7" dur="500"/>
                                        <p:tgtEl>
                                          <p:spTgt spid="15052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05283">
                                            <p:txEl>
                                              <p:pRg st="1" end="1"/>
                                            </p:txEl>
                                          </p:spTgt>
                                        </p:tgtEl>
                                        <p:attrNameLst>
                                          <p:attrName>style.visibility</p:attrName>
                                        </p:attrNameLst>
                                      </p:cBhvr>
                                      <p:to>
                                        <p:strVal val="visible"/>
                                      </p:to>
                                    </p:set>
                                    <p:animEffect transition="in" filter="wipe(left)">
                                      <p:cBhvr>
                                        <p:cTn id="12" dur="500"/>
                                        <p:tgtEl>
                                          <p:spTgt spid="15052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05283">
                                            <p:txEl>
                                              <p:pRg st="2" end="2"/>
                                            </p:txEl>
                                          </p:spTgt>
                                        </p:tgtEl>
                                        <p:attrNameLst>
                                          <p:attrName>style.visibility</p:attrName>
                                        </p:attrNameLst>
                                      </p:cBhvr>
                                      <p:to>
                                        <p:strVal val="visible"/>
                                      </p:to>
                                    </p:set>
                                    <p:animEffect transition="in" filter="wipe(left)">
                                      <p:cBhvr>
                                        <p:cTn id="17" dur="500"/>
                                        <p:tgtEl>
                                          <p:spTgt spid="150528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05287">
                                            <p:txEl>
                                              <p:pRg st="0" end="0"/>
                                            </p:txEl>
                                          </p:spTgt>
                                        </p:tgtEl>
                                        <p:attrNameLst>
                                          <p:attrName>style.visibility</p:attrName>
                                        </p:attrNameLst>
                                      </p:cBhvr>
                                      <p:to>
                                        <p:strVal val="visible"/>
                                      </p:to>
                                    </p:set>
                                    <p:animEffect transition="in" filter="wipe(left)">
                                      <p:cBhvr>
                                        <p:cTn id="22" dur="500"/>
                                        <p:tgtEl>
                                          <p:spTgt spid="1505287">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05287">
                                            <p:txEl>
                                              <p:pRg st="1" end="1"/>
                                            </p:txEl>
                                          </p:spTgt>
                                        </p:tgtEl>
                                        <p:attrNameLst>
                                          <p:attrName>style.visibility</p:attrName>
                                        </p:attrNameLst>
                                      </p:cBhvr>
                                      <p:to>
                                        <p:strVal val="visible"/>
                                      </p:to>
                                    </p:set>
                                    <p:animEffect transition="in" filter="wipe(left)">
                                      <p:cBhvr>
                                        <p:cTn id="27" dur="500"/>
                                        <p:tgtEl>
                                          <p:spTgt spid="1505287">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505287">
                                            <p:txEl>
                                              <p:pRg st="2" end="2"/>
                                            </p:txEl>
                                          </p:spTgt>
                                        </p:tgtEl>
                                        <p:attrNameLst>
                                          <p:attrName>style.visibility</p:attrName>
                                        </p:attrNameLst>
                                      </p:cBhvr>
                                      <p:to>
                                        <p:strVal val="visible"/>
                                      </p:to>
                                    </p:set>
                                    <p:animEffect transition="in" filter="wipe(left)">
                                      <p:cBhvr>
                                        <p:cTn id="32" dur="500"/>
                                        <p:tgtEl>
                                          <p:spTgt spid="15052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283" grpId="0" build="p"/>
      <p:bldP spid="150528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609600" y="1371600"/>
            <a:ext cx="7772400" cy="3265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5000"/>
              </a:lnSpc>
              <a:spcBef>
                <a:spcPts val="1200"/>
              </a:spcBef>
              <a:buSzPct val="80000"/>
              <a:defRPr/>
            </a:pPr>
            <a:r>
              <a:rPr lang="en-US" sz="2200" b="0" dirty="0" smtClean="0">
                <a:solidFill>
                  <a:schemeClr val="tx1"/>
                </a:solidFill>
                <a:latin typeface="Liberation Sans"/>
              </a:rPr>
              <a:t>When companies issue bonds on other than the interest payment dates,</a:t>
            </a:r>
          </a:p>
          <a:p>
            <a:pPr marL="688975" indent="-463550" algn="l">
              <a:lnSpc>
                <a:spcPct val="125000"/>
              </a:lnSpc>
              <a:spcBef>
                <a:spcPts val="1200"/>
              </a:spcBef>
              <a:buClr>
                <a:srgbClr val="CC0000"/>
              </a:buClr>
              <a:buSzPct val="80000"/>
              <a:buFont typeface="Wingdings" pitchFamily="2" charset="2"/>
              <a:buChar char="u"/>
              <a:defRPr/>
            </a:pPr>
            <a:r>
              <a:rPr lang="en-US" sz="2100" b="0" dirty="0" smtClean="0">
                <a:solidFill>
                  <a:schemeClr val="tx1"/>
                </a:solidFill>
                <a:latin typeface="Liberation Sans"/>
              </a:rPr>
              <a:t>Buyers will pay the seller the interest accrued from the last interest payment date to the date of issue.</a:t>
            </a:r>
          </a:p>
          <a:p>
            <a:pPr marL="688975" indent="-463550" algn="l">
              <a:lnSpc>
                <a:spcPct val="125000"/>
              </a:lnSpc>
              <a:spcBef>
                <a:spcPts val="1200"/>
              </a:spcBef>
              <a:buClr>
                <a:srgbClr val="CC0000"/>
              </a:buClr>
              <a:buSzPct val="80000"/>
              <a:buFont typeface="Wingdings" pitchFamily="2" charset="2"/>
              <a:buChar char="u"/>
              <a:defRPr/>
            </a:pPr>
            <a:r>
              <a:rPr lang="en-US" sz="2100" b="0" dirty="0" smtClean="0">
                <a:solidFill>
                  <a:schemeClr val="tx1"/>
                </a:solidFill>
                <a:latin typeface="Liberation Sans"/>
              </a:rPr>
              <a:t>On the next semiannual interest payment date, purchasers will receive the full six months’ interest payment.</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6" name="Rectangle 4"/>
          <p:cNvSpPr txBox="1">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lvl1pPr marL="0" indent="-109538" algn="l">
              <a:defRPr sz="3200" i="0">
                <a:solidFill>
                  <a:srgbClr val="006600"/>
                </a:solidFill>
                <a:effectLst/>
                <a:latin typeface="Liberation Sans"/>
              </a:defRPr>
            </a:lvl1pPr>
            <a:lvl2pPr marL="109538" indent="-109538">
              <a:defRPr sz="3000" i="1">
                <a:solidFill>
                  <a:srgbClr val="FFFF00"/>
                </a:solidFill>
                <a:effectLst>
                  <a:outerShdw blurRad="38100" dist="38100" dir="2700000" algn="tl">
                    <a:srgbClr val="C0C0C0"/>
                  </a:outerShdw>
                </a:effectLst>
              </a:defRPr>
            </a:lvl2pPr>
            <a:lvl3pPr marL="109538" indent="-109538">
              <a:defRPr sz="3000" i="1">
                <a:solidFill>
                  <a:srgbClr val="FFFF00"/>
                </a:solidFill>
                <a:effectLst>
                  <a:outerShdw blurRad="38100" dist="38100" dir="2700000" algn="tl">
                    <a:srgbClr val="C0C0C0"/>
                  </a:outerShdw>
                </a:effectLst>
              </a:defRPr>
            </a:lvl3pPr>
            <a:lvl4pPr marL="109538" indent="-109538">
              <a:defRPr sz="3000" i="1">
                <a:solidFill>
                  <a:srgbClr val="FFFF00"/>
                </a:solidFill>
                <a:effectLst>
                  <a:outerShdw blurRad="38100" dist="38100" dir="2700000" algn="tl">
                    <a:srgbClr val="C0C0C0"/>
                  </a:outerShdw>
                </a:effectLst>
              </a:defRPr>
            </a:lvl4pPr>
            <a:lvl5pPr marL="109538" indent="-109538">
              <a:defRPr sz="3000" i="1">
                <a:solidFill>
                  <a:srgbClr val="FFFF00"/>
                </a:solidFill>
                <a:effectLst>
                  <a:outerShdw blurRad="38100" dist="38100" dir="2700000" algn="tl">
                    <a:srgbClr val="C0C0C0"/>
                  </a:outerShdw>
                </a:effectLst>
              </a:defRPr>
            </a:lvl5pPr>
            <a:lvl6pPr marL="566738" algn="ctr" eaLnBrk="0" fontAlgn="base" hangingPunct="0">
              <a:spcBef>
                <a:spcPct val="0"/>
              </a:spcBef>
              <a:spcAft>
                <a:spcPct val="0"/>
              </a:spcAft>
              <a:defRPr sz="3000" i="1">
                <a:solidFill>
                  <a:srgbClr val="FFFF00"/>
                </a:solidFill>
                <a:effectLst>
                  <a:outerShdw blurRad="38100" dist="38100" dir="2700000" algn="tl">
                    <a:srgbClr val="C0C0C0"/>
                  </a:outerShdw>
                </a:effectLst>
              </a:defRPr>
            </a:lvl6pPr>
            <a:lvl7pPr marL="1023938" algn="ctr" eaLnBrk="0" fontAlgn="base" hangingPunct="0">
              <a:spcBef>
                <a:spcPct val="0"/>
              </a:spcBef>
              <a:spcAft>
                <a:spcPct val="0"/>
              </a:spcAft>
              <a:defRPr sz="3000" i="1">
                <a:solidFill>
                  <a:srgbClr val="FFFF00"/>
                </a:solidFill>
                <a:effectLst>
                  <a:outerShdw blurRad="38100" dist="38100" dir="2700000" algn="tl">
                    <a:srgbClr val="C0C0C0"/>
                  </a:outerShdw>
                </a:effectLst>
              </a:defRPr>
            </a:lvl7pPr>
            <a:lvl8pPr marL="1481138" algn="ctr" eaLnBrk="0" fontAlgn="base" hangingPunct="0">
              <a:spcBef>
                <a:spcPct val="0"/>
              </a:spcBef>
              <a:spcAft>
                <a:spcPct val="0"/>
              </a:spcAft>
              <a:defRPr sz="3000" i="1">
                <a:solidFill>
                  <a:srgbClr val="FFFF00"/>
                </a:solidFill>
                <a:effectLst>
                  <a:outerShdw blurRad="38100" dist="38100" dir="2700000" algn="tl">
                    <a:srgbClr val="C0C0C0"/>
                  </a:outerShdw>
                </a:effectLst>
              </a:defRPr>
            </a:lvl8pPr>
            <a:lvl9pPr marL="1938338" algn="ctr" eaLnBrk="0" fontAlgn="base" hangingPunct="0">
              <a:spcBef>
                <a:spcPct val="0"/>
              </a:spcBef>
              <a:spcAft>
                <a:spcPct val="0"/>
              </a:spcAft>
              <a:defRPr sz="3000" i="1">
                <a:solidFill>
                  <a:srgbClr val="FFFF00"/>
                </a:solidFill>
                <a:effectLst>
                  <a:outerShdw blurRad="38100" dist="38100" dir="2700000" algn="tl">
                    <a:srgbClr val="C0C0C0"/>
                  </a:outerShdw>
                </a:effectLst>
              </a:defRPr>
            </a:lvl9pPr>
          </a:lstStyle>
          <a:p>
            <a:r>
              <a:rPr lang="en-US" dirty="0"/>
              <a:t>Bonds Issued </a:t>
            </a:r>
            <a:r>
              <a:rPr lang="en-US" dirty="0" smtClean="0"/>
              <a:t>Between </a:t>
            </a:r>
            <a:r>
              <a:rPr lang="en-US" dirty="0"/>
              <a:t>Interest Dates</a:t>
            </a:r>
          </a:p>
        </p:txBody>
      </p:sp>
      <p:sp>
        <p:nvSpPr>
          <p:cNvPr id="8"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609600" y="1371600"/>
            <a:ext cx="7924800" cy="2111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25000"/>
              </a:lnSpc>
              <a:spcBef>
                <a:spcPct val="30000"/>
              </a:spcBef>
              <a:buClrTx/>
              <a:buSzPct val="80000"/>
              <a:buFontTx/>
              <a:buNone/>
            </a:pPr>
            <a:r>
              <a:rPr lang="en-US" altLang="en-US" sz="2100" dirty="0">
                <a:solidFill>
                  <a:schemeClr val="tx1"/>
                </a:solidFill>
                <a:latin typeface="Liberation Sans"/>
              </a:rPr>
              <a:t>Illustration:</a:t>
            </a:r>
            <a:r>
              <a:rPr lang="en-US" altLang="en-US" sz="2100" b="0" dirty="0">
                <a:solidFill>
                  <a:schemeClr val="tx1"/>
                </a:solidFill>
                <a:latin typeface="Liberation Sans"/>
              </a:rPr>
              <a:t> </a:t>
            </a:r>
            <a:r>
              <a:rPr lang="en-US" altLang="en-US" sz="2100" b="0" dirty="0" smtClean="0">
                <a:solidFill>
                  <a:schemeClr val="tx1"/>
                </a:solidFill>
                <a:latin typeface="Liberation Sans"/>
              </a:rPr>
              <a:t>On </a:t>
            </a:r>
            <a:r>
              <a:rPr lang="en-US" altLang="en-US" sz="2100" b="0" dirty="0">
                <a:solidFill>
                  <a:schemeClr val="tx1"/>
                </a:solidFill>
                <a:latin typeface="Liberation Sans"/>
              </a:rPr>
              <a:t>March 1, </a:t>
            </a:r>
            <a:r>
              <a:rPr lang="en-US" altLang="en-US" sz="2100" b="0" dirty="0" smtClean="0">
                <a:solidFill>
                  <a:schemeClr val="tx1"/>
                </a:solidFill>
                <a:latin typeface="Liberation Sans"/>
              </a:rPr>
              <a:t>2017, </a:t>
            </a:r>
            <a:r>
              <a:rPr lang="en-US" altLang="en-US" sz="2100" b="0" dirty="0">
                <a:solidFill>
                  <a:schemeClr val="tx1"/>
                </a:solidFill>
                <a:latin typeface="Liberation Sans"/>
              </a:rPr>
              <a:t>Taft Corporation issues 10-year bonds, dated January 1, </a:t>
            </a:r>
            <a:r>
              <a:rPr lang="en-US" altLang="en-US" sz="2100" b="0" dirty="0" smtClean="0">
                <a:solidFill>
                  <a:schemeClr val="tx1"/>
                </a:solidFill>
                <a:latin typeface="Liberation Sans"/>
              </a:rPr>
              <a:t>2017, </a:t>
            </a:r>
            <a:r>
              <a:rPr lang="en-US" altLang="en-US" sz="2100" b="0" dirty="0">
                <a:solidFill>
                  <a:schemeClr val="tx1"/>
                </a:solidFill>
                <a:latin typeface="Liberation Sans"/>
              </a:rPr>
              <a:t>with a par value of $800,000. These bonds have an annual interest rate of 6 percent, payable semiannually on January 1 and July 1. Taft records the bond issuance at </a:t>
            </a:r>
            <a:r>
              <a:rPr lang="en-US" altLang="en-US" sz="2100" dirty="0">
                <a:solidFill>
                  <a:schemeClr val="tx1"/>
                </a:solidFill>
                <a:latin typeface="Liberation Sans"/>
              </a:rPr>
              <a:t>par plus accrued interest </a:t>
            </a:r>
            <a:r>
              <a:rPr lang="en-US" altLang="en-US" sz="2100" b="0" dirty="0">
                <a:solidFill>
                  <a:schemeClr val="tx1"/>
                </a:solidFill>
                <a:latin typeface="Liberation Sans"/>
              </a:rPr>
              <a:t>as follows.</a:t>
            </a:r>
          </a:p>
        </p:txBody>
      </p:sp>
      <p:sp>
        <p:nvSpPr>
          <p:cNvPr id="1509380" name="Rectangle 4"/>
          <p:cNvSpPr>
            <a:spLocks noGrp="1" noChangeArrowheads="1"/>
          </p:cNvSpPr>
          <p:nvPr>
            <p:ph type="title" idx="4294967295"/>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r>
              <a:rPr lang="en-US" sz="3200" i="0" kern="1200" dirty="0">
                <a:solidFill>
                  <a:srgbClr val="006600"/>
                </a:solidFill>
                <a:effectLst/>
                <a:latin typeface="Liberation Sans"/>
                <a:ea typeface="+mn-ea"/>
                <a:cs typeface="+mn-cs"/>
              </a:rPr>
              <a:t>Bonds Issued </a:t>
            </a:r>
            <a:r>
              <a:rPr lang="en-US" sz="3200" i="0" kern="1200" dirty="0" smtClean="0">
                <a:solidFill>
                  <a:srgbClr val="006600"/>
                </a:solidFill>
                <a:effectLst/>
                <a:latin typeface="Liberation Sans"/>
                <a:ea typeface="+mn-ea"/>
                <a:cs typeface="+mn-cs"/>
              </a:rPr>
              <a:t>Between </a:t>
            </a:r>
            <a:r>
              <a:rPr lang="en-US" sz="3200" i="0" kern="1200" dirty="0">
                <a:solidFill>
                  <a:srgbClr val="006600"/>
                </a:solidFill>
                <a:effectLst/>
                <a:latin typeface="Liberation Sans"/>
                <a:ea typeface="+mn-ea"/>
                <a:cs typeface="+mn-cs"/>
              </a:rPr>
              <a:t>Interest Dates</a:t>
            </a:r>
          </a:p>
        </p:txBody>
      </p:sp>
      <p:sp>
        <p:nvSpPr>
          <p:cNvPr id="1509381" name="Text Box 5"/>
          <p:cNvSpPr txBox="1">
            <a:spLocks noChangeArrowheads="1"/>
          </p:cNvSpPr>
          <p:nvPr/>
        </p:nvSpPr>
        <p:spPr bwMode="auto">
          <a:xfrm>
            <a:off x="609600" y="3740150"/>
            <a:ext cx="8077200" cy="15176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tabLst>
                <a:tab pos="457200" algn="l"/>
                <a:tab pos="914400" algn="l"/>
                <a:tab pos="5829300" algn="r"/>
                <a:tab pos="7086600" algn="r"/>
              </a:tabLst>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tabLst>
                <a:tab pos="457200" algn="l"/>
                <a:tab pos="914400" algn="l"/>
                <a:tab pos="5829300" algn="r"/>
                <a:tab pos="7086600" algn="r"/>
              </a:tabLst>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tabLst>
                <a:tab pos="457200" algn="l"/>
                <a:tab pos="914400" algn="l"/>
                <a:tab pos="5829300" algn="r"/>
                <a:tab pos="7086600" algn="r"/>
              </a:tabLst>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tabLst>
                <a:tab pos="457200" algn="l"/>
                <a:tab pos="914400" algn="l"/>
                <a:tab pos="5829300" algn="r"/>
                <a:tab pos="7086600" algn="r"/>
              </a:tabLst>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tabLst>
                <a:tab pos="457200" algn="l"/>
                <a:tab pos="914400" algn="l"/>
                <a:tab pos="5829300" algn="r"/>
                <a:tab pos="7086600" algn="r"/>
              </a:tabLst>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tabLst>
                <a:tab pos="457200" algn="l"/>
                <a:tab pos="914400" algn="l"/>
                <a:tab pos="5829300" algn="r"/>
                <a:tab pos="7086600" algn="r"/>
              </a:tabLst>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tabLst>
                <a:tab pos="457200" algn="l"/>
                <a:tab pos="914400" algn="l"/>
                <a:tab pos="5829300" algn="r"/>
                <a:tab pos="7086600" algn="r"/>
              </a:tabLst>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tabLst>
                <a:tab pos="457200" algn="l"/>
                <a:tab pos="914400" algn="l"/>
                <a:tab pos="5829300" algn="r"/>
                <a:tab pos="7086600" algn="r"/>
              </a:tabLst>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tabLst>
                <a:tab pos="457200" algn="l"/>
                <a:tab pos="914400" algn="l"/>
                <a:tab pos="5829300" algn="r"/>
                <a:tab pos="7086600" algn="r"/>
              </a:tabLst>
              <a:defRPr sz="2000" b="1">
                <a:solidFill>
                  <a:schemeClr val="bg2"/>
                </a:solidFill>
                <a:latin typeface="Arial" panose="020B0604020202020204" pitchFamily="34" charset="0"/>
              </a:defRPr>
            </a:lvl9pPr>
          </a:lstStyle>
          <a:p>
            <a:pPr>
              <a:lnSpc>
                <a:spcPct val="115000"/>
              </a:lnSpc>
              <a:spcBef>
                <a:spcPct val="50000"/>
              </a:spcBef>
              <a:buClrTx/>
              <a:buSzTx/>
              <a:buFontTx/>
              <a:buNone/>
            </a:pPr>
            <a:r>
              <a:rPr lang="en-US" altLang="en-US" sz="2100" b="0" dirty="0">
                <a:solidFill>
                  <a:schemeClr val="tx1"/>
                </a:solidFill>
                <a:latin typeface="Liberation Sans"/>
                <a:cs typeface="Arial" panose="020B0604020202020204" pitchFamily="34" charset="0"/>
              </a:rPr>
              <a:t>	Cash 	808,000</a:t>
            </a:r>
          </a:p>
          <a:p>
            <a:pPr>
              <a:lnSpc>
                <a:spcPct val="115000"/>
              </a:lnSpc>
              <a:spcBef>
                <a:spcPct val="50000"/>
              </a:spcBef>
              <a:buClrTx/>
              <a:buSzTx/>
              <a:buFontTx/>
              <a:buNone/>
            </a:pPr>
            <a:r>
              <a:rPr lang="en-US" altLang="en-US" sz="2100" b="0" dirty="0">
                <a:solidFill>
                  <a:schemeClr val="tx1"/>
                </a:solidFill>
                <a:latin typeface="Liberation Sans"/>
                <a:cs typeface="Arial" panose="020B0604020202020204" pitchFamily="34" charset="0"/>
              </a:rPr>
              <a:t>		Bonds Payable		800,000</a:t>
            </a:r>
          </a:p>
          <a:p>
            <a:pPr>
              <a:lnSpc>
                <a:spcPct val="115000"/>
              </a:lnSpc>
              <a:spcBef>
                <a:spcPct val="50000"/>
              </a:spcBef>
              <a:buClrTx/>
              <a:buSzTx/>
              <a:buFontTx/>
              <a:buNone/>
            </a:pPr>
            <a:r>
              <a:rPr lang="en-US" altLang="en-US" sz="2100" b="0" dirty="0">
                <a:solidFill>
                  <a:schemeClr val="tx1"/>
                </a:solidFill>
                <a:latin typeface="Liberation Sans"/>
                <a:cs typeface="Arial" panose="020B0604020202020204" pitchFamily="34" charset="0"/>
              </a:rPr>
              <a:t>		Interest Expense  </a:t>
            </a:r>
            <a:r>
              <a:rPr lang="en-US" altLang="en-US" sz="1500" b="0" dirty="0">
                <a:solidFill>
                  <a:schemeClr val="tx1"/>
                </a:solidFill>
                <a:latin typeface="Liberation Sans"/>
                <a:cs typeface="Arial" panose="020B0604020202020204" pitchFamily="34" charset="0"/>
              </a:rPr>
              <a:t>($800,000 x .06 x 2/12)</a:t>
            </a:r>
            <a:r>
              <a:rPr lang="en-US" altLang="en-US" sz="2100" b="0" dirty="0">
                <a:solidFill>
                  <a:schemeClr val="tx1"/>
                </a:solidFill>
                <a:latin typeface="Liberation Sans"/>
                <a:cs typeface="Arial" panose="020B0604020202020204" pitchFamily="34" charset="0"/>
              </a:rPr>
              <a:t>		8,000</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7"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09381">
                                            <p:txEl>
                                              <p:pRg st="0" end="0"/>
                                            </p:txEl>
                                          </p:spTgt>
                                        </p:tgtEl>
                                        <p:attrNameLst>
                                          <p:attrName>style.visibility</p:attrName>
                                        </p:attrNameLst>
                                      </p:cBhvr>
                                      <p:to>
                                        <p:strVal val="visible"/>
                                      </p:to>
                                    </p:set>
                                    <p:animEffect transition="in" filter="wipe(left)">
                                      <p:cBhvr>
                                        <p:cTn id="7" dur="500"/>
                                        <p:tgtEl>
                                          <p:spTgt spid="150938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09381">
                                            <p:txEl>
                                              <p:pRg st="1" end="1"/>
                                            </p:txEl>
                                          </p:spTgt>
                                        </p:tgtEl>
                                        <p:attrNameLst>
                                          <p:attrName>style.visibility</p:attrName>
                                        </p:attrNameLst>
                                      </p:cBhvr>
                                      <p:to>
                                        <p:strVal val="visible"/>
                                      </p:to>
                                    </p:set>
                                    <p:animEffect transition="in" filter="wipe(left)">
                                      <p:cBhvr>
                                        <p:cTn id="12" dur="500"/>
                                        <p:tgtEl>
                                          <p:spTgt spid="150938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09381">
                                            <p:txEl>
                                              <p:pRg st="2" end="2"/>
                                            </p:txEl>
                                          </p:spTgt>
                                        </p:tgtEl>
                                        <p:attrNameLst>
                                          <p:attrName>style.visibility</p:attrName>
                                        </p:attrNameLst>
                                      </p:cBhvr>
                                      <p:to>
                                        <p:strVal val="visible"/>
                                      </p:to>
                                    </p:set>
                                    <p:animEffect transition="in" filter="wipe(left)">
                                      <p:cBhvr>
                                        <p:cTn id="17" dur="500"/>
                                        <p:tgtEl>
                                          <p:spTgt spid="150938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938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609600" y="1371600"/>
            <a:ext cx="7848600" cy="1304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25000"/>
              </a:lnSpc>
              <a:spcBef>
                <a:spcPct val="70000"/>
              </a:spcBef>
              <a:buClrTx/>
              <a:buSzTx/>
              <a:buFontTx/>
              <a:buNone/>
            </a:pPr>
            <a:r>
              <a:rPr lang="en-US" altLang="en-US" sz="2100" b="0" dirty="0">
                <a:solidFill>
                  <a:schemeClr val="tx1"/>
                </a:solidFill>
                <a:latin typeface="Liberation Sans"/>
              </a:rPr>
              <a:t>On </a:t>
            </a:r>
            <a:r>
              <a:rPr lang="en-US" altLang="en-US" sz="2100" dirty="0">
                <a:solidFill>
                  <a:schemeClr val="tx1"/>
                </a:solidFill>
                <a:latin typeface="Liberation Sans"/>
              </a:rPr>
              <a:t>July 1, </a:t>
            </a:r>
            <a:r>
              <a:rPr lang="en-US" altLang="en-US" sz="2100" dirty="0" smtClean="0">
                <a:solidFill>
                  <a:schemeClr val="tx1"/>
                </a:solidFill>
                <a:latin typeface="Liberation Sans"/>
              </a:rPr>
              <a:t>2017</a:t>
            </a:r>
            <a:r>
              <a:rPr lang="en-US" altLang="en-US" sz="2100" b="0" dirty="0" smtClean="0">
                <a:solidFill>
                  <a:schemeClr val="tx1"/>
                </a:solidFill>
                <a:latin typeface="Liberation Sans"/>
              </a:rPr>
              <a:t>, </a:t>
            </a:r>
            <a:r>
              <a:rPr lang="en-US" altLang="en-US" sz="2100" b="0" dirty="0">
                <a:solidFill>
                  <a:schemeClr val="tx1"/>
                </a:solidFill>
                <a:latin typeface="Liberation Sans"/>
              </a:rPr>
              <a:t>four months after the date of purchase, Taft pays the purchaser six months’ interest and makes the following entry.</a:t>
            </a:r>
          </a:p>
        </p:txBody>
      </p:sp>
      <p:sp>
        <p:nvSpPr>
          <p:cNvPr id="1511428" name="Rectangle 4"/>
          <p:cNvSpPr>
            <a:spLocks noGrp="1" noChangeArrowheads="1"/>
          </p:cNvSpPr>
          <p:nvPr>
            <p:ph type="title" idx="4294967295"/>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r>
              <a:rPr lang="en-US" sz="3200" i="0" kern="1200" dirty="0">
                <a:solidFill>
                  <a:srgbClr val="006600"/>
                </a:solidFill>
                <a:effectLst/>
                <a:latin typeface="Liberation Sans"/>
                <a:ea typeface="+mn-ea"/>
                <a:cs typeface="+mn-cs"/>
              </a:rPr>
              <a:t>Bonds Issued </a:t>
            </a:r>
            <a:r>
              <a:rPr lang="en-US" sz="3200" i="0" kern="1200" dirty="0" smtClean="0">
                <a:solidFill>
                  <a:srgbClr val="006600"/>
                </a:solidFill>
                <a:effectLst/>
                <a:latin typeface="Liberation Sans"/>
                <a:ea typeface="+mn-ea"/>
                <a:cs typeface="+mn-cs"/>
              </a:rPr>
              <a:t>Between </a:t>
            </a:r>
            <a:r>
              <a:rPr lang="en-US" sz="3200" i="0" kern="1200" dirty="0">
                <a:solidFill>
                  <a:srgbClr val="006600"/>
                </a:solidFill>
                <a:effectLst/>
                <a:latin typeface="Liberation Sans"/>
                <a:ea typeface="+mn-ea"/>
                <a:cs typeface="+mn-cs"/>
              </a:rPr>
              <a:t>Interest Dates</a:t>
            </a:r>
          </a:p>
        </p:txBody>
      </p:sp>
      <p:sp>
        <p:nvSpPr>
          <p:cNvPr id="1511429" name="Text Box 5"/>
          <p:cNvSpPr txBox="1">
            <a:spLocks noChangeArrowheads="1"/>
          </p:cNvSpPr>
          <p:nvPr/>
        </p:nvSpPr>
        <p:spPr bwMode="auto">
          <a:xfrm>
            <a:off x="533400" y="2901950"/>
            <a:ext cx="8077200" cy="9890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tabLst>
                <a:tab pos="457200" algn="l"/>
                <a:tab pos="1028700" algn="l"/>
                <a:tab pos="5829300" algn="r"/>
                <a:tab pos="7086600" algn="r"/>
              </a:tabLst>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tabLst>
                <a:tab pos="457200" algn="l"/>
                <a:tab pos="1028700" algn="l"/>
                <a:tab pos="5829300" algn="r"/>
                <a:tab pos="7086600" algn="r"/>
              </a:tabLst>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9pPr>
          </a:lstStyle>
          <a:p>
            <a:pPr>
              <a:lnSpc>
                <a:spcPct val="115000"/>
              </a:lnSpc>
              <a:spcBef>
                <a:spcPct val="50000"/>
              </a:spcBef>
              <a:buClrTx/>
              <a:buSzTx/>
              <a:buFontTx/>
              <a:buNone/>
            </a:pPr>
            <a:r>
              <a:rPr lang="en-US" altLang="en-US" sz="2100" b="0" dirty="0">
                <a:solidFill>
                  <a:schemeClr val="tx1"/>
                </a:solidFill>
                <a:latin typeface="Liberation Sans"/>
                <a:cs typeface="Arial" panose="020B0604020202020204" pitchFamily="34" charset="0"/>
              </a:rPr>
              <a:t>	 Interest Expense 	24,000</a:t>
            </a:r>
          </a:p>
          <a:p>
            <a:pPr>
              <a:lnSpc>
                <a:spcPct val="115000"/>
              </a:lnSpc>
              <a:spcBef>
                <a:spcPct val="50000"/>
              </a:spcBef>
              <a:buClrTx/>
              <a:buSzTx/>
              <a:buFontTx/>
              <a:buNone/>
            </a:pPr>
            <a:r>
              <a:rPr lang="en-US" altLang="en-US" sz="2100" b="0" dirty="0">
                <a:solidFill>
                  <a:schemeClr val="tx1"/>
                </a:solidFill>
                <a:latin typeface="Liberation Sans"/>
                <a:cs typeface="Arial" panose="020B0604020202020204" pitchFamily="34" charset="0"/>
              </a:rPr>
              <a:t>		Cash		24,000</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7"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11429">
                                            <p:txEl>
                                              <p:pRg st="0" end="0"/>
                                            </p:txEl>
                                          </p:spTgt>
                                        </p:tgtEl>
                                        <p:attrNameLst>
                                          <p:attrName>style.visibility</p:attrName>
                                        </p:attrNameLst>
                                      </p:cBhvr>
                                      <p:to>
                                        <p:strVal val="visible"/>
                                      </p:to>
                                    </p:set>
                                    <p:animEffect transition="in" filter="wipe(left)">
                                      <p:cBhvr>
                                        <p:cTn id="7" dur="500"/>
                                        <p:tgtEl>
                                          <p:spTgt spid="151142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11429">
                                            <p:txEl>
                                              <p:pRg st="1" end="1"/>
                                            </p:txEl>
                                          </p:spTgt>
                                        </p:tgtEl>
                                        <p:attrNameLst>
                                          <p:attrName>style.visibility</p:attrName>
                                        </p:attrNameLst>
                                      </p:cBhvr>
                                      <p:to>
                                        <p:strVal val="visible"/>
                                      </p:to>
                                    </p:set>
                                    <p:animEffect transition="in" filter="wipe(left)">
                                      <p:cBhvr>
                                        <p:cTn id="12" dur="500"/>
                                        <p:tgtEl>
                                          <p:spTgt spid="151142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142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609600" y="1371600"/>
            <a:ext cx="7848600" cy="895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25000"/>
              </a:lnSpc>
              <a:spcBef>
                <a:spcPct val="70000"/>
              </a:spcBef>
              <a:buClrTx/>
              <a:buSzTx/>
              <a:buFontTx/>
              <a:buNone/>
            </a:pPr>
            <a:r>
              <a:rPr lang="en-US" altLang="en-US" sz="2100" b="0" dirty="0">
                <a:solidFill>
                  <a:schemeClr val="tx1"/>
                </a:solidFill>
                <a:latin typeface="Liberation Sans"/>
              </a:rPr>
              <a:t>If, however, Taft issued the 6 percent bonds at </a:t>
            </a:r>
            <a:r>
              <a:rPr lang="en-US" altLang="en-US" sz="2100" dirty="0">
                <a:solidFill>
                  <a:schemeClr val="tx1"/>
                </a:solidFill>
                <a:latin typeface="Liberation Sans"/>
              </a:rPr>
              <a:t>102</a:t>
            </a:r>
            <a:r>
              <a:rPr lang="en-US" altLang="en-US" sz="2100" b="0" dirty="0">
                <a:solidFill>
                  <a:schemeClr val="tx1"/>
                </a:solidFill>
                <a:latin typeface="Liberation Sans"/>
              </a:rPr>
              <a:t>, its March 1 entry would be:</a:t>
            </a:r>
          </a:p>
        </p:txBody>
      </p:sp>
      <p:sp>
        <p:nvSpPr>
          <p:cNvPr id="1513476" name="Rectangle 4"/>
          <p:cNvSpPr>
            <a:spLocks noGrp="1" noChangeArrowheads="1"/>
          </p:cNvSpPr>
          <p:nvPr>
            <p:ph type="title" idx="4294967295"/>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r>
              <a:rPr lang="en-US" sz="3200" i="0" kern="1200" dirty="0">
                <a:solidFill>
                  <a:srgbClr val="006600"/>
                </a:solidFill>
                <a:effectLst/>
                <a:latin typeface="Liberation Sans"/>
                <a:ea typeface="+mn-ea"/>
                <a:cs typeface="+mn-cs"/>
              </a:rPr>
              <a:t>Bonds Issued </a:t>
            </a:r>
            <a:r>
              <a:rPr lang="en-US" sz="3200" i="0" kern="1200" dirty="0" smtClean="0">
                <a:solidFill>
                  <a:srgbClr val="006600"/>
                </a:solidFill>
                <a:effectLst/>
                <a:latin typeface="Liberation Sans"/>
                <a:ea typeface="+mn-ea"/>
                <a:cs typeface="+mn-cs"/>
              </a:rPr>
              <a:t>Between </a:t>
            </a:r>
            <a:r>
              <a:rPr lang="en-US" sz="3200" i="0" kern="1200" dirty="0">
                <a:solidFill>
                  <a:srgbClr val="006600"/>
                </a:solidFill>
                <a:effectLst/>
                <a:latin typeface="Liberation Sans"/>
                <a:ea typeface="+mn-ea"/>
                <a:cs typeface="+mn-cs"/>
              </a:rPr>
              <a:t>Interest Dates</a:t>
            </a:r>
          </a:p>
        </p:txBody>
      </p:sp>
      <p:sp>
        <p:nvSpPr>
          <p:cNvPr id="1513477" name="Text Box 5"/>
          <p:cNvSpPr txBox="1">
            <a:spLocks noChangeArrowheads="1"/>
          </p:cNvSpPr>
          <p:nvPr/>
        </p:nvSpPr>
        <p:spPr bwMode="auto">
          <a:xfrm>
            <a:off x="533400" y="2438400"/>
            <a:ext cx="8077200" cy="25749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tabLst>
                <a:tab pos="457200" algn="l"/>
                <a:tab pos="1028700" algn="l"/>
                <a:tab pos="5829300" algn="r"/>
                <a:tab pos="7086600" algn="r"/>
              </a:tabLst>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tabLst>
                <a:tab pos="457200" algn="l"/>
                <a:tab pos="1028700" algn="l"/>
                <a:tab pos="5829300" algn="r"/>
                <a:tab pos="7086600" algn="r"/>
              </a:tabLst>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9pPr>
          </a:lstStyle>
          <a:p>
            <a:pPr>
              <a:lnSpc>
                <a:spcPct val="115000"/>
              </a:lnSpc>
              <a:spcBef>
                <a:spcPct val="50000"/>
              </a:spcBef>
              <a:buClrTx/>
              <a:buSzTx/>
              <a:buFontTx/>
              <a:buNone/>
            </a:pPr>
            <a:r>
              <a:rPr lang="en-US" altLang="en-US" sz="2100" b="0" dirty="0">
                <a:solidFill>
                  <a:schemeClr val="tx1"/>
                </a:solidFill>
                <a:latin typeface="Liberation Sans"/>
                <a:cs typeface="Arial" panose="020B0604020202020204" pitchFamily="34" charset="0"/>
              </a:rPr>
              <a:t>	 Cash 	824,000</a:t>
            </a:r>
          </a:p>
          <a:p>
            <a:pPr>
              <a:lnSpc>
                <a:spcPct val="115000"/>
              </a:lnSpc>
              <a:spcBef>
                <a:spcPct val="50000"/>
              </a:spcBef>
              <a:buClrTx/>
              <a:buSzTx/>
              <a:buFontTx/>
              <a:buNone/>
            </a:pPr>
            <a:r>
              <a:rPr lang="en-US" altLang="en-US" sz="2100" b="0" dirty="0">
                <a:solidFill>
                  <a:schemeClr val="tx1"/>
                </a:solidFill>
                <a:latin typeface="Liberation Sans"/>
                <a:cs typeface="Arial" panose="020B0604020202020204" pitchFamily="34" charset="0"/>
              </a:rPr>
              <a:t>		Bonds Payable 		800,000</a:t>
            </a:r>
          </a:p>
          <a:p>
            <a:pPr>
              <a:lnSpc>
                <a:spcPct val="115000"/>
              </a:lnSpc>
              <a:spcBef>
                <a:spcPct val="50000"/>
              </a:spcBef>
              <a:buClrTx/>
              <a:buSzTx/>
              <a:buFontTx/>
              <a:buNone/>
            </a:pPr>
            <a:r>
              <a:rPr lang="en-US" altLang="en-US" sz="2100" b="0" dirty="0">
                <a:solidFill>
                  <a:schemeClr val="tx1"/>
                </a:solidFill>
                <a:latin typeface="Liberation Sans"/>
                <a:cs typeface="Arial" panose="020B0604020202020204" pitchFamily="34" charset="0"/>
              </a:rPr>
              <a:t>		Premium on Bonds Payable </a:t>
            </a:r>
            <a:r>
              <a:rPr lang="en-US" altLang="en-US" sz="1500" b="0" dirty="0">
                <a:solidFill>
                  <a:schemeClr val="tx1"/>
                </a:solidFill>
                <a:latin typeface="Liberation Sans"/>
                <a:cs typeface="Arial" panose="020B0604020202020204" pitchFamily="34" charset="0"/>
              </a:rPr>
              <a:t>($800,000 x .02)</a:t>
            </a:r>
            <a:r>
              <a:rPr lang="en-US" altLang="en-US" sz="2100" b="0" dirty="0">
                <a:solidFill>
                  <a:schemeClr val="tx1"/>
                </a:solidFill>
                <a:latin typeface="Liberation Sans"/>
                <a:cs typeface="Arial" panose="020B0604020202020204" pitchFamily="34" charset="0"/>
              </a:rPr>
              <a:t> 	16,000</a:t>
            </a:r>
          </a:p>
          <a:p>
            <a:pPr>
              <a:lnSpc>
                <a:spcPct val="115000"/>
              </a:lnSpc>
              <a:spcBef>
                <a:spcPct val="50000"/>
              </a:spcBef>
              <a:buClrTx/>
              <a:buSzTx/>
              <a:buFontTx/>
              <a:buNone/>
            </a:pPr>
            <a:r>
              <a:rPr lang="en-US" altLang="en-US" sz="2100" b="0" dirty="0">
                <a:solidFill>
                  <a:schemeClr val="tx1"/>
                </a:solidFill>
                <a:latin typeface="Liberation Sans"/>
                <a:cs typeface="Arial" panose="020B0604020202020204" pitchFamily="34" charset="0"/>
              </a:rPr>
              <a:t>		Interest Expense 		8,000</a:t>
            </a:r>
          </a:p>
          <a:p>
            <a:pPr>
              <a:lnSpc>
                <a:spcPct val="115000"/>
              </a:lnSpc>
              <a:spcBef>
                <a:spcPct val="50000"/>
              </a:spcBef>
              <a:buClrTx/>
              <a:buSzTx/>
              <a:buFontTx/>
              <a:buNone/>
            </a:pPr>
            <a:endParaRPr lang="en-US" altLang="en-US" sz="2100" b="0" dirty="0">
              <a:solidFill>
                <a:schemeClr val="tx1"/>
              </a:solidFill>
              <a:latin typeface="Liberation Sans"/>
              <a:cs typeface="Arial" panose="020B0604020202020204" pitchFamily="34" charset="0"/>
            </a:endParaRPr>
          </a:p>
        </p:txBody>
      </p:sp>
      <p:sp>
        <p:nvSpPr>
          <p:cNvPr id="29701" name="Rectangle 6"/>
          <p:cNvSpPr>
            <a:spLocks noChangeArrowheads="1"/>
          </p:cNvSpPr>
          <p:nvPr/>
        </p:nvSpPr>
        <p:spPr bwMode="auto">
          <a:xfrm>
            <a:off x="1066800" y="4953000"/>
            <a:ext cx="4724400" cy="39318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tabLst>
                <a:tab pos="457200" algn="l"/>
                <a:tab pos="1028700" algn="l"/>
                <a:tab pos="5829300" algn="r"/>
                <a:tab pos="7086600" algn="r"/>
              </a:tabLst>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tabLst>
                <a:tab pos="457200" algn="l"/>
                <a:tab pos="1028700" algn="l"/>
                <a:tab pos="5829300" algn="r"/>
                <a:tab pos="7086600" algn="r"/>
              </a:tabLst>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9pPr>
          </a:lstStyle>
          <a:p>
            <a:pPr>
              <a:lnSpc>
                <a:spcPct val="115000"/>
              </a:lnSpc>
              <a:spcBef>
                <a:spcPct val="50000"/>
              </a:spcBef>
              <a:buClrTx/>
              <a:buSzTx/>
              <a:buFontTx/>
              <a:buNone/>
            </a:pPr>
            <a:r>
              <a:rPr lang="en-US" altLang="en-US" sz="1700" b="0" dirty="0">
                <a:solidFill>
                  <a:schemeClr val="tx1"/>
                </a:solidFill>
                <a:latin typeface="Liberation Sans"/>
                <a:cs typeface="Arial" panose="020B0604020202020204" pitchFamily="34" charset="0"/>
              </a:rPr>
              <a:t>* [($800,000 x 1.02) + ($800,000 x .06 x 2/12)]</a:t>
            </a:r>
          </a:p>
        </p:txBody>
      </p:sp>
      <p:sp>
        <p:nvSpPr>
          <p:cNvPr id="1513479" name="Text Box 7"/>
          <p:cNvSpPr txBox="1">
            <a:spLocks noChangeArrowheads="1"/>
          </p:cNvSpPr>
          <p:nvPr/>
        </p:nvSpPr>
        <p:spPr bwMode="auto">
          <a:xfrm>
            <a:off x="6435504" y="2438400"/>
            <a:ext cx="193896"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gn="ctr">
              <a:spcBef>
                <a:spcPct val="50000"/>
              </a:spcBef>
              <a:buClrTx/>
              <a:buSzTx/>
              <a:buFontTx/>
              <a:buNone/>
            </a:pPr>
            <a:r>
              <a:rPr lang="en-US" altLang="en-US" sz="1800" baseline="-25000" dirty="0">
                <a:solidFill>
                  <a:schemeClr val="folHlink"/>
                </a:solidFill>
                <a:latin typeface="Liberation Sans"/>
              </a:rPr>
              <a:t>*</a:t>
            </a: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9"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13477">
                                            <p:txEl>
                                              <p:pRg st="0" end="0"/>
                                            </p:txEl>
                                          </p:spTgt>
                                        </p:tgtEl>
                                        <p:attrNameLst>
                                          <p:attrName>style.visibility</p:attrName>
                                        </p:attrNameLst>
                                      </p:cBhvr>
                                      <p:to>
                                        <p:strVal val="visible"/>
                                      </p:to>
                                    </p:set>
                                    <p:animEffect transition="in" filter="wipe(left)">
                                      <p:cBhvr>
                                        <p:cTn id="7" dur="500"/>
                                        <p:tgtEl>
                                          <p:spTgt spid="1513477">
                                            <p:txEl>
                                              <p:pRg st="0" end="0"/>
                                            </p:txEl>
                                          </p:spTgt>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513479"/>
                                        </p:tgtEl>
                                        <p:attrNameLst>
                                          <p:attrName>style.visibility</p:attrName>
                                        </p:attrNameLst>
                                      </p:cBhvr>
                                      <p:to>
                                        <p:strVal val="visible"/>
                                      </p:to>
                                    </p:set>
                                    <p:animEffect transition="in" filter="wipe(down)">
                                      <p:cBhvr>
                                        <p:cTn id="11" dur="500"/>
                                        <p:tgtEl>
                                          <p:spTgt spid="151347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513477">
                                            <p:txEl>
                                              <p:pRg st="1" end="1"/>
                                            </p:txEl>
                                          </p:spTgt>
                                        </p:tgtEl>
                                        <p:attrNameLst>
                                          <p:attrName>style.visibility</p:attrName>
                                        </p:attrNameLst>
                                      </p:cBhvr>
                                      <p:to>
                                        <p:strVal val="visible"/>
                                      </p:to>
                                    </p:set>
                                    <p:animEffect transition="in" filter="wipe(left)">
                                      <p:cBhvr>
                                        <p:cTn id="16" dur="500"/>
                                        <p:tgtEl>
                                          <p:spTgt spid="1513477">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513477">
                                            <p:txEl>
                                              <p:pRg st="2" end="2"/>
                                            </p:txEl>
                                          </p:spTgt>
                                        </p:tgtEl>
                                        <p:attrNameLst>
                                          <p:attrName>style.visibility</p:attrName>
                                        </p:attrNameLst>
                                      </p:cBhvr>
                                      <p:to>
                                        <p:strVal val="visible"/>
                                      </p:to>
                                    </p:set>
                                    <p:animEffect transition="in" filter="wipe(left)">
                                      <p:cBhvr>
                                        <p:cTn id="21" dur="500"/>
                                        <p:tgtEl>
                                          <p:spTgt spid="1513477">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513477">
                                            <p:txEl>
                                              <p:pRg st="3" end="3"/>
                                            </p:txEl>
                                          </p:spTgt>
                                        </p:tgtEl>
                                        <p:attrNameLst>
                                          <p:attrName>style.visibility</p:attrName>
                                        </p:attrNameLst>
                                      </p:cBhvr>
                                      <p:to>
                                        <p:strVal val="visible"/>
                                      </p:to>
                                    </p:set>
                                    <p:animEffect transition="in" filter="wipe(left)">
                                      <p:cBhvr>
                                        <p:cTn id="26" dur="500"/>
                                        <p:tgtEl>
                                          <p:spTgt spid="151347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3477" grpId="0" build="p"/>
      <p:bldP spid="151347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609600" y="2066925"/>
            <a:ext cx="5105400"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20000"/>
              </a:lnSpc>
              <a:spcBef>
                <a:spcPts val="1200"/>
              </a:spcBef>
              <a:buClrTx/>
              <a:buSzTx/>
              <a:buFontTx/>
              <a:buNone/>
            </a:pPr>
            <a:r>
              <a:rPr lang="en-US" altLang="en-US" sz="2200" b="0" dirty="0">
                <a:solidFill>
                  <a:schemeClr val="tx1"/>
                </a:solidFill>
                <a:latin typeface="Liberation Sans"/>
              </a:rPr>
              <a:t>Produces a periodic interest expense equal to a </a:t>
            </a:r>
            <a:r>
              <a:rPr lang="en-US" altLang="en-US" sz="2200" dirty="0">
                <a:solidFill>
                  <a:schemeClr val="tx1"/>
                </a:solidFill>
                <a:latin typeface="Liberation Sans"/>
              </a:rPr>
              <a:t>constant  percentage of the carrying value of the bonds</a:t>
            </a:r>
            <a:r>
              <a:rPr lang="en-US" altLang="en-US" sz="2200" b="0" dirty="0">
                <a:solidFill>
                  <a:schemeClr val="tx1"/>
                </a:solidFill>
                <a:latin typeface="Liberation Sans"/>
              </a:rPr>
              <a:t>.</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30727" name="Text Box 5"/>
          <p:cNvSpPr txBox="1">
            <a:spLocks noChangeArrowheads="1"/>
          </p:cNvSpPr>
          <p:nvPr/>
        </p:nvSpPr>
        <p:spPr bwMode="auto">
          <a:xfrm>
            <a:off x="609600" y="1371600"/>
            <a:ext cx="8001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spcBef>
                <a:spcPct val="0"/>
              </a:spcBef>
              <a:buClrTx/>
              <a:buSzPct val="80000"/>
              <a:buFontTx/>
              <a:buNone/>
            </a:pPr>
            <a:r>
              <a:rPr lang="en-US" altLang="en-US" dirty="0">
                <a:solidFill>
                  <a:srgbClr val="006600"/>
                </a:solidFill>
                <a:latin typeface="Liberation Sans"/>
              </a:rPr>
              <a:t>Effective-Interest Method</a:t>
            </a:r>
          </a:p>
        </p:txBody>
      </p:sp>
      <p:sp>
        <p:nvSpPr>
          <p:cNvPr id="10" name="Rectangle 4"/>
          <p:cNvSpPr>
            <a:spLocks noGrp="1" noChangeArrowheads="1"/>
          </p:cNvSpPr>
          <p:nvPr>
            <p:ph type="title" idx="4294967295"/>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smtClean="0">
                <a:solidFill>
                  <a:srgbClr val="CC0000"/>
                </a:solidFill>
                <a:effectLst/>
                <a:latin typeface="Liberation Sans"/>
                <a:ea typeface="+mn-ea"/>
                <a:cs typeface="+mn-cs"/>
              </a:rPr>
              <a:t>Accounting for Bonds</a:t>
            </a:r>
            <a:endParaRPr lang="en-US" sz="3200" i="0" kern="1200" dirty="0">
              <a:solidFill>
                <a:srgbClr val="CC0000"/>
              </a:solidFill>
              <a:effectLst/>
              <a:latin typeface="Liberation Sans"/>
              <a:ea typeface="+mn-ea"/>
              <a:cs typeface="+mn-cs"/>
            </a:endParaRPr>
          </a:p>
        </p:txBody>
      </p:sp>
      <p:pic>
        <p:nvPicPr>
          <p:cNvPr id="2" name="Picture 1"/>
          <p:cNvPicPr>
            <a:picLocks noChangeAspect="1"/>
          </p:cNvPicPr>
          <p:nvPr/>
        </p:nvPicPr>
        <p:blipFill>
          <a:blip r:embed="rId3"/>
          <a:stretch>
            <a:fillRect/>
          </a:stretch>
        </p:blipFill>
        <p:spPr>
          <a:xfrm>
            <a:off x="300616" y="3931182"/>
            <a:ext cx="8542769" cy="1733908"/>
          </a:xfrm>
          <a:prstGeom prst="rect">
            <a:avLst/>
          </a:prstGeom>
        </p:spPr>
      </p:pic>
      <p:pic>
        <p:nvPicPr>
          <p:cNvPr id="3" name="Picture 2"/>
          <p:cNvPicPr>
            <a:picLocks noChangeAspect="1"/>
          </p:cNvPicPr>
          <p:nvPr/>
        </p:nvPicPr>
        <p:blipFill>
          <a:blip r:embed="rId4"/>
          <a:stretch>
            <a:fillRect/>
          </a:stretch>
        </p:blipFill>
        <p:spPr>
          <a:xfrm>
            <a:off x="6111564" y="736672"/>
            <a:ext cx="2380035" cy="2768528"/>
          </a:xfrm>
          <a:prstGeom prst="rect">
            <a:avLst/>
          </a:prstGeom>
        </p:spPr>
      </p:pic>
      <p:sp>
        <p:nvSpPr>
          <p:cNvPr id="4" name="Rectangle 3"/>
          <p:cNvSpPr/>
          <p:nvPr/>
        </p:nvSpPr>
        <p:spPr>
          <a:xfrm>
            <a:off x="234576" y="5710535"/>
            <a:ext cx="4572000" cy="461665"/>
          </a:xfrm>
          <a:prstGeom prst="rect">
            <a:avLst/>
          </a:prstGeom>
        </p:spPr>
        <p:txBody>
          <a:bodyPr wrap="square">
            <a:spAutoFit/>
          </a:bodyPr>
          <a:lstStyle/>
          <a:p>
            <a:pPr algn="l"/>
            <a:r>
              <a:rPr lang="en-US" sz="1200" dirty="0">
                <a:solidFill>
                  <a:srgbClr val="006600"/>
                </a:solidFill>
                <a:latin typeface="Liberation Sans"/>
              </a:rPr>
              <a:t>ILLUSTRATION 14-4 </a:t>
            </a:r>
            <a:endParaRPr lang="en-US" sz="1200" dirty="0" smtClean="0">
              <a:solidFill>
                <a:srgbClr val="006600"/>
              </a:solidFill>
              <a:latin typeface="Liberation Sans"/>
            </a:endParaRPr>
          </a:p>
          <a:p>
            <a:pPr algn="l"/>
            <a:r>
              <a:rPr lang="en-US" sz="1200" b="0" dirty="0" smtClean="0">
                <a:solidFill>
                  <a:schemeClr val="tx1"/>
                </a:solidFill>
                <a:latin typeface="Liberation Sans"/>
              </a:rPr>
              <a:t>Bond </a:t>
            </a:r>
            <a:r>
              <a:rPr lang="en-US" sz="1200" b="0" dirty="0">
                <a:solidFill>
                  <a:schemeClr val="tx1"/>
                </a:solidFill>
                <a:latin typeface="Liberation Sans"/>
              </a:rPr>
              <a:t>Discount and Premium Amortization Computation </a:t>
            </a:r>
          </a:p>
        </p:txBody>
      </p:sp>
      <p:sp>
        <p:nvSpPr>
          <p:cNvPr id="12"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9268" name="Rectangle 4"/>
          <p:cNvSpPr>
            <a:spLocks noGrp="1" noChangeArrowheads="1"/>
          </p:cNvSpPr>
          <p:nvPr>
            <p:ph type="title" idx="4294967295"/>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a:solidFill>
                  <a:srgbClr val="006600"/>
                </a:solidFill>
                <a:effectLst/>
                <a:latin typeface="Liberation Sans"/>
                <a:ea typeface="+mn-ea"/>
                <a:cs typeface="+mn-cs"/>
              </a:rPr>
              <a:t>Effective-Interest Method</a:t>
            </a:r>
          </a:p>
        </p:txBody>
      </p:sp>
      <p:sp>
        <p:nvSpPr>
          <p:cNvPr id="31748" name="Text Box 7"/>
          <p:cNvSpPr txBox="1">
            <a:spLocks noChangeArrowheads="1"/>
          </p:cNvSpPr>
          <p:nvPr/>
        </p:nvSpPr>
        <p:spPr bwMode="auto">
          <a:xfrm>
            <a:off x="609600" y="1371600"/>
            <a:ext cx="8001000"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spcBef>
                <a:spcPct val="0"/>
              </a:spcBef>
              <a:buClrTx/>
              <a:buSzPct val="80000"/>
              <a:buFontTx/>
              <a:buNone/>
            </a:pPr>
            <a:r>
              <a:rPr lang="en-US" altLang="en-US" sz="2600" i="1" dirty="0">
                <a:solidFill>
                  <a:schemeClr val="tx1"/>
                </a:solidFill>
                <a:latin typeface="Liberation Sans"/>
              </a:rPr>
              <a:t>Bonds Issued at a Discount</a:t>
            </a:r>
          </a:p>
        </p:txBody>
      </p:sp>
      <p:sp>
        <p:nvSpPr>
          <p:cNvPr id="31750" name="Text Box 10"/>
          <p:cNvSpPr txBox="1">
            <a:spLocks noChangeArrowheads="1"/>
          </p:cNvSpPr>
          <p:nvPr/>
        </p:nvSpPr>
        <p:spPr bwMode="auto">
          <a:xfrm>
            <a:off x="609600" y="1981200"/>
            <a:ext cx="8001000" cy="1628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20000"/>
              </a:lnSpc>
              <a:spcBef>
                <a:spcPct val="70000"/>
              </a:spcBef>
              <a:buClrTx/>
              <a:buSzTx/>
              <a:buFontTx/>
              <a:buNone/>
            </a:pPr>
            <a:r>
              <a:rPr lang="en-US" altLang="en-US" sz="2100" dirty="0">
                <a:solidFill>
                  <a:schemeClr val="tx1"/>
                </a:solidFill>
                <a:latin typeface="Liberation Sans"/>
              </a:rPr>
              <a:t>Illustration:</a:t>
            </a:r>
            <a:r>
              <a:rPr lang="en-US" altLang="en-US" sz="2100" b="0" dirty="0">
                <a:solidFill>
                  <a:schemeClr val="tx1"/>
                </a:solidFill>
                <a:latin typeface="Liberation Sans"/>
              </a:rPr>
              <a:t> </a:t>
            </a:r>
            <a:r>
              <a:rPr lang="en-US" altLang="en-US" sz="2100" b="0" dirty="0" smtClean="0">
                <a:solidFill>
                  <a:schemeClr val="tx1"/>
                </a:solidFill>
                <a:latin typeface="Liberation Sans"/>
              </a:rPr>
              <a:t>Evermaster </a:t>
            </a:r>
            <a:r>
              <a:rPr lang="en-US" altLang="en-US" sz="2100" b="0" dirty="0">
                <a:solidFill>
                  <a:schemeClr val="tx1"/>
                </a:solidFill>
                <a:latin typeface="Liberation Sans"/>
              </a:rPr>
              <a:t>Corporation issued $100,000 of </a:t>
            </a:r>
            <a:r>
              <a:rPr lang="en-US" altLang="en-US" sz="2100" dirty="0">
                <a:solidFill>
                  <a:schemeClr val="tx1"/>
                </a:solidFill>
                <a:latin typeface="Liberation Sans"/>
              </a:rPr>
              <a:t>8%</a:t>
            </a:r>
            <a:r>
              <a:rPr lang="en-US" altLang="en-US" sz="2100" b="0" dirty="0">
                <a:solidFill>
                  <a:schemeClr val="tx1"/>
                </a:solidFill>
                <a:latin typeface="Liberation Sans"/>
              </a:rPr>
              <a:t> term bonds on January 1, </a:t>
            </a:r>
            <a:r>
              <a:rPr lang="en-US" altLang="en-US" sz="2100" b="0" dirty="0" smtClean="0">
                <a:solidFill>
                  <a:schemeClr val="tx1"/>
                </a:solidFill>
                <a:latin typeface="Liberation Sans"/>
              </a:rPr>
              <a:t>2017, </a:t>
            </a:r>
            <a:r>
              <a:rPr lang="en-US" altLang="en-US" sz="2100" b="0" dirty="0">
                <a:solidFill>
                  <a:schemeClr val="tx1"/>
                </a:solidFill>
                <a:latin typeface="Liberation Sans"/>
              </a:rPr>
              <a:t>due on January 1, </a:t>
            </a:r>
            <a:r>
              <a:rPr lang="en-US" altLang="en-US" sz="2100" b="0" dirty="0" smtClean="0">
                <a:solidFill>
                  <a:schemeClr val="tx1"/>
                </a:solidFill>
                <a:latin typeface="Liberation Sans"/>
              </a:rPr>
              <a:t>2022, </a:t>
            </a:r>
            <a:r>
              <a:rPr lang="en-US" altLang="en-US" sz="2100" b="0" dirty="0">
                <a:solidFill>
                  <a:schemeClr val="tx1"/>
                </a:solidFill>
                <a:latin typeface="Liberation Sans"/>
              </a:rPr>
              <a:t>with interest payable each July 1 and January 1. Investors require an effective-interest rate of </a:t>
            </a:r>
            <a:r>
              <a:rPr lang="en-US" altLang="en-US" sz="2100" dirty="0">
                <a:solidFill>
                  <a:schemeClr val="tx1"/>
                </a:solidFill>
                <a:latin typeface="Liberation Sans"/>
              </a:rPr>
              <a:t>10%</a:t>
            </a:r>
            <a:r>
              <a:rPr lang="en-US" altLang="en-US" sz="2100" b="0" dirty="0">
                <a:solidFill>
                  <a:schemeClr val="tx1"/>
                </a:solidFill>
                <a:latin typeface="Liberation Sans"/>
              </a:rPr>
              <a:t>. Calculate the bond proceeds.</a:t>
            </a:r>
          </a:p>
        </p:txBody>
      </p:sp>
      <p:pic>
        <p:nvPicPr>
          <p:cNvPr id="31751"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810000"/>
            <a:ext cx="8382000" cy="198016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9" name="Rectangle 8"/>
          <p:cNvSpPr/>
          <p:nvPr/>
        </p:nvSpPr>
        <p:spPr>
          <a:xfrm>
            <a:off x="351120" y="5821103"/>
            <a:ext cx="4572000" cy="461665"/>
          </a:xfrm>
          <a:prstGeom prst="rect">
            <a:avLst/>
          </a:prstGeom>
        </p:spPr>
        <p:txBody>
          <a:bodyPr wrap="square">
            <a:spAutoFit/>
          </a:bodyPr>
          <a:lstStyle/>
          <a:p>
            <a:pPr algn="l"/>
            <a:r>
              <a:rPr lang="en-US" sz="1200" dirty="0">
                <a:solidFill>
                  <a:srgbClr val="006600"/>
                </a:solidFill>
                <a:latin typeface="Liberation Sans"/>
              </a:rPr>
              <a:t>ILLUSTRATION </a:t>
            </a:r>
            <a:r>
              <a:rPr lang="en-US" sz="1200" dirty="0" smtClean="0">
                <a:solidFill>
                  <a:srgbClr val="006600"/>
                </a:solidFill>
                <a:latin typeface="Liberation Sans"/>
              </a:rPr>
              <a:t>14-5</a:t>
            </a:r>
          </a:p>
          <a:p>
            <a:pPr algn="l"/>
            <a:r>
              <a:rPr lang="en-US" sz="1200" b="0" dirty="0">
                <a:solidFill>
                  <a:schemeClr val="tx1"/>
                </a:solidFill>
                <a:latin typeface="Liberation Sans"/>
              </a:rPr>
              <a:t>Computation of Discount on Bonds Payable</a:t>
            </a:r>
          </a:p>
        </p:txBody>
      </p:sp>
      <p:sp>
        <p:nvSpPr>
          <p:cNvPr id="10"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1828800"/>
            <a:ext cx="8277225" cy="34004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32773" name="Rectangle 9"/>
          <p:cNvSpPr>
            <a:spLocks noChangeArrowheads="1"/>
          </p:cNvSpPr>
          <p:nvPr/>
        </p:nvSpPr>
        <p:spPr bwMode="auto">
          <a:xfrm>
            <a:off x="1155700" y="5410200"/>
            <a:ext cx="2133600" cy="533400"/>
          </a:xfrm>
          <a:prstGeom prst="rect">
            <a:avLst/>
          </a:prstGeom>
          <a:solidFill>
            <a:schemeClr val="bg1"/>
          </a:solidFill>
          <a:ln>
            <a:noFill/>
          </a:ln>
          <a:extLs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nchor="ct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gn="ctr">
              <a:spcBef>
                <a:spcPct val="0"/>
              </a:spcBef>
              <a:buClrTx/>
              <a:buSzTx/>
              <a:buFontTx/>
              <a:buNone/>
            </a:pPr>
            <a:r>
              <a:rPr lang="en-US" altLang="en-US" sz="2000" dirty="0">
                <a:solidFill>
                  <a:schemeClr val="folHlink"/>
                </a:solidFill>
                <a:latin typeface="Liberation Sans"/>
              </a:rPr>
              <a:t>$100,000</a:t>
            </a:r>
            <a:endParaRPr lang="en-US" altLang="en-US" sz="2000" dirty="0">
              <a:solidFill>
                <a:srgbClr val="800000"/>
              </a:solidFill>
              <a:latin typeface="Liberation Sans"/>
            </a:endParaRPr>
          </a:p>
        </p:txBody>
      </p:sp>
      <p:sp>
        <p:nvSpPr>
          <p:cNvPr id="32774" name="Text Box 10"/>
          <p:cNvSpPr txBox="1">
            <a:spLocks noChangeArrowheads="1"/>
          </p:cNvSpPr>
          <p:nvPr/>
        </p:nvSpPr>
        <p:spPr bwMode="auto">
          <a:xfrm>
            <a:off x="1231900" y="5927725"/>
            <a:ext cx="2057400" cy="369888"/>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gn="ctr">
              <a:spcBef>
                <a:spcPct val="50000"/>
              </a:spcBef>
              <a:buClrTx/>
              <a:buSzTx/>
              <a:buFontTx/>
              <a:buNone/>
            </a:pPr>
            <a:r>
              <a:rPr lang="en-US" altLang="en-US" sz="1800" dirty="0">
                <a:solidFill>
                  <a:schemeClr val="tx1"/>
                </a:solidFill>
                <a:latin typeface="Liberation Sans"/>
              </a:rPr>
              <a:t>Face Value</a:t>
            </a:r>
          </a:p>
        </p:txBody>
      </p:sp>
      <p:sp>
        <p:nvSpPr>
          <p:cNvPr id="32775" name="Text Box 11"/>
          <p:cNvSpPr txBox="1">
            <a:spLocks noChangeArrowheads="1"/>
          </p:cNvSpPr>
          <p:nvPr/>
        </p:nvSpPr>
        <p:spPr bwMode="auto">
          <a:xfrm>
            <a:off x="3517900" y="5927725"/>
            <a:ext cx="1752600" cy="369888"/>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gn="ctr">
              <a:spcBef>
                <a:spcPct val="50000"/>
              </a:spcBef>
              <a:buClrTx/>
              <a:buSzTx/>
              <a:buFontTx/>
              <a:buNone/>
            </a:pPr>
            <a:r>
              <a:rPr lang="en-US" altLang="en-US" sz="1800" dirty="0">
                <a:solidFill>
                  <a:schemeClr val="tx1"/>
                </a:solidFill>
                <a:latin typeface="Liberation Sans"/>
              </a:rPr>
              <a:t>Factor</a:t>
            </a:r>
          </a:p>
        </p:txBody>
      </p:sp>
      <p:sp>
        <p:nvSpPr>
          <p:cNvPr id="32776" name="Text Box 12"/>
          <p:cNvSpPr txBox="1">
            <a:spLocks noChangeArrowheads="1"/>
          </p:cNvSpPr>
          <p:nvPr/>
        </p:nvSpPr>
        <p:spPr bwMode="auto">
          <a:xfrm>
            <a:off x="5562600" y="5927725"/>
            <a:ext cx="1905000" cy="369888"/>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gn="ctr">
              <a:spcBef>
                <a:spcPct val="50000"/>
              </a:spcBef>
              <a:buClrTx/>
              <a:buSzTx/>
              <a:buFontTx/>
              <a:buNone/>
            </a:pPr>
            <a:r>
              <a:rPr lang="en-US" altLang="en-US" sz="1800" dirty="0">
                <a:solidFill>
                  <a:schemeClr val="tx1"/>
                </a:solidFill>
                <a:latin typeface="Liberation Sans"/>
              </a:rPr>
              <a:t>Present Value</a:t>
            </a:r>
          </a:p>
        </p:txBody>
      </p:sp>
      <p:sp>
        <p:nvSpPr>
          <p:cNvPr id="15" name="Rectangle 9"/>
          <p:cNvSpPr>
            <a:spLocks noChangeArrowheads="1"/>
          </p:cNvSpPr>
          <p:nvPr/>
        </p:nvSpPr>
        <p:spPr bwMode="auto">
          <a:xfrm>
            <a:off x="3289300" y="5410200"/>
            <a:ext cx="2819400" cy="533400"/>
          </a:xfrm>
          <a:prstGeom prst="rect">
            <a:avLst/>
          </a:prstGeom>
          <a:solidFill>
            <a:schemeClr val="bg1"/>
          </a:solidFill>
          <a:ln>
            <a:noFill/>
          </a:ln>
          <a:extLs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nchor="ct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spcBef>
                <a:spcPct val="0"/>
              </a:spcBef>
              <a:buClrTx/>
              <a:buSzTx/>
              <a:buFontTx/>
              <a:buNone/>
            </a:pPr>
            <a:r>
              <a:rPr lang="en-US" altLang="en-US" sz="2000" dirty="0">
                <a:solidFill>
                  <a:schemeClr val="folHlink"/>
                </a:solidFill>
                <a:latin typeface="Liberation Sans"/>
              </a:rPr>
              <a:t>x       .61391</a:t>
            </a:r>
            <a:endParaRPr lang="en-US" altLang="en-US" sz="2000" dirty="0">
              <a:solidFill>
                <a:srgbClr val="800000"/>
              </a:solidFill>
              <a:latin typeface="Liberation Sans"/>
            </a:endParaRPr>
          </a:p>
        </p:txBody>
      </p:sp>
      <p:sp>
        <p:nvSpPr>
          <p:cNvPr id="16" name="Rectangle 9"/>
          <p:cNvSpPr>
            <a:spLocks noChangeArrowheads="1"/>
          </p:cNvSpPr>
          <p:nvPr/>
        </p:nvSpPr>
        <p:spPr bwMode="auto">
          <a:xfrm>
            <a:off x="5346700" y="5410200"/>
            <a:ext cx="2959100" cy="533400"/>
          </a:xfrm>
          <a:prstGeom prst="rect">
            <a:avLst/>
          </a:prstGeom>
          <a:solidFill>
            <a:schemeClr val="bg1"/>
          </a:solidFill>
          <a:ln>
            <a:noFill/>
          </a:ln>
          <a:extLs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nchor="ct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spcBef>
                <a:spcPct val="0"/>
              </a:spcBef>
              <a:buClrTx/>
              <a:buSzTx/>
              <a:buFontTx/>
              <a:buNone/>
            </a:pPr>
            <a:r>
              <a:rPr lang="en-US" altLang="en-US" sz="2000" dirty="0">
                <a:solidFill>
                  <a:schemeClr val="folHlink"/>
                </a:solidFill>
                <a:latin typeface="Liberation Sans"/>
              </a:rPr>
              <a:t>=       </a:t>
            </a:r>
            <a:r>
              <a:rPr lang="en-US" altLang="en-US" sz="2000" dirty="0">
                <a:solidFill>
                  <a:srgbClr val="CC0000"/>
                </a:solidFill>
                <a:latin typeface="Liberation Sans"/>
              </a:rPr>
              <a:t>$61,391</a:t>
            </a:r>
          </a:p>
        </p:txBody>
      </p:sp>
      <p:sp>
        <p:nvSpPr>
          <p:cNvPr id="3" name="Rectangle 2"/>
          <p:cNvSpPr/>
          <p:nvPr/>
        </p:nvSpPr>
        <p:spPr>
          <a:xfrm>
            <a:off x="342900" y="1371600"/>
            <a:ext cx="8267700" cy="354013"/>
          </a:xfrm>
          <a:prstGeom prst="rect">
            <a:avLst/>
          </a:prstGeom>
        </p:spPr>
        <p:txBody>
          <a:bodyPr>
            <a:spAutoFit/>
          </a:bodyPr>
          <a:lstStyle/>
          <a:p>
            <a:pPr algn="l">
              <a:defRPr/>
            </a:pPr>
            <a:r>
              <a:rPr lang="en-US" sz="1700" dirty="0">
                <a:latin typeface="Liberation Sans"/>
              </a:rPr>
              <a:t>TABLE 6-2 PRESENT VALUE OF 1 (PRESENT VALUE OF A SINGLE SUM)</a:t>
            </a:r>
          </a:p>
        </p:txBody>
      </p:sp>
      <p:cxnSp>
        <p:nvCxnSpPr>
          <p:cNvPr id="32781" name="Straight Connector 4"/>
          <p:cNvCxnSpPr>
            <a:cxnSpLocks noChangeShapeType="1"/>
          </p:cNvCxnSpPr>
          <p:nvPr/>
        </p:nvCxnSpPr>
        <p:spPr bwMode="auto">
          <a:xfrm>
            <a:off x="457200" y="1725613"/>
            <a:ext cx="8153400" cy="0"/>
          </a:xfrm>
          <a:prstGeom prst="line">
            <a:avLst/>
          </a:prstGeom>
          <a:noFill/>
          <a:ln w="28575" cap="sq"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tangle 5"/>
          <p:cNvSpPr/>
          <p:nvPr/>
        </p:nvSpPr>
        <p:spPr bwMode="auto">
          <a:xfrm>
            <a:off x="4699000" y="1801813"/>
            <a:ext cx="863600" cy="255587"/>
          </a:xfrm>
          <a:prstGeom prst="rect">
            <a:avLst/>
          </a:prstGeom>
          <a:solidFill>
            <a:schemeClr val="bg1"/>
          </a:solidFill>
          <a:ln w="28575" cap="sq"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defRPr/>
            </a:pPr>
            <a:endParaRPr lang="en-US" altLang="en-US" dirty="0" smtClean="0">
              <a:effectLst>
                <a:outerShdw blurRad="38100" dist="38100" dir="2700000" algn="tl">
                  <a:srgbClr val="C0C0C0"/>
                </a:outerShdw>
              </a:effectLst>
              <a:latin typeface="Liberation Sans"/>
            </a:endParaRPr>
          </a:p>
        </p:txBody>
      </p:sp>
      <p:sp>
        <p:nvSpPr>
          <p:cNvPr id="17" name="Rectangle 4"/>
          <p:cNvSpPr>
            <a:spLocks noGrp="1" noChangeArrowheads="1"/>
          </p:cNvSpPr>
          <p:nvPr>
            <p:ph type="title" idx="4294967295"/>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r>
              <a:rPr lang="en-US" sz="3200" i="0" kern="1200" dirty="0">
                <a:solidFill>
                  <a:srgbClr val="006600"/>
                </a:solidFill>
                <a:effectLst/>
                <a:latin typeface="Liberation Sans"/>
                <a:ea typeface="+mn-ea"/>
                <a:cs typeface="+mn-cs"/>
              </a:rPr>
              <a:t>Effective-Interest Method</a:t>
            </a:r>
          </a:p>
        </p:txBody>
      </p:sp>
      <p:sp>
        <p:nvSpPr>
          <p:cNvPr id="2" name="Rectangle 1"/>
          <p:cNvSpPr/>
          <p:nvPr/>
        </p:nvSpPr>
        <p:spPr bwMode="auto">
          <a:xfrm>
            <a:off x="7678272" y="4895476"/>
            <a:ext cx="990600" cy="292100"/>
          </a:xfrm>
          <a:prstGeom prst="rect">
            <a:avLst/>
          </a:prstGeom>
          <a:noFill/>
          <a:ln w="28575" cap="sq" cmpd="sng" algn="ctr">
            <a:solidFill>
              <a:srgbClr val="CC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folHlink"/>
              </a:solidFill>
              <a:effectLst>
                <a:outerShdw blurRad="38100" dist="38100" dir="2700000" algn="tl">
                  <a:srgbClr val="000000">
                    <a:alpha val="43137"/>
                  </a:srgbClr>
                </a:outerShdw>
              </a:effectLst>
              <a:latin typeface="Comic Sans MS" pitchFamily="66" charset="0"/>
            </a:endParaRPr>
          </a:p>
        </p:txBody>
      </p:sp>
      <p:sp>
        <p:nvSpPr>
          <p:cNvPr id="18"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560696" y="2871354"/>
            <a:ext cx="4114800" cy="304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marL="341313" indent="-341313">
              <a:lnSpc>
                <a:spcPct val="115000"/>
              </a:lnSpc>
              <a:spcBef>
                <a:spcPct val="45000"/>
              </a:spcBef>
              <a:buClr>
                <a:srgbClr val="CC0000"/>
              </a:buClr>
              <a:buSzTx/>
              <a:buAutoNum type="arabicPlain"/>
            </a:pPr>
            <a:r>
              <a:rPr lang="en-US" sz="1900" dirty="0" smtClean="0">
                <a:solidFill>
                  <a:srgbClr val="CC0000"/>
                </a:solidFill>
                <a:effectLst/>
                <a:latin typeface="Liberation Sans" panose="020B0604020202020204" pitchFamily="34" charset="0"/>
              </a:rPr>
              <a:t>Describe </a:t>
            </a:r>
            <a:r>
              <a:rPr lang="en-US" sz="1900" dirty="0">
                <a:solidFill>
                  <a:srgbClr val="CC0000"/>
                </a:solidFill>
                <a:effectLst/>
                <a:latin typeface="Liberation Sans" panose="020B0604020202020204" pitchFamily="34" charset="0"/>
              </a:rPr>
              <a:t>the nature of bonds and indicate the accounting for bond issuances</a:t>
            </a:r>
            <a:r>
              <a:rPr lang="en-US" sz="1900" dirty="0" smtClean="0">
                <a:solidFill>
                  <a:srgbClr val="CC0000"/>
                </a:solidFill>
                <a:effectLst/>
                <a:latin typeface="Liberation Sans" panose="020B0604020202020204" pitchFamily="34" charset="0"/>
              </a:rPr>
              <a:t>.</a:t>
            </a:r>
            <a:endParaRPr lang="en-US" sz="1900" dirty="0">
              <a:solidFill>
                <a:srgbClr val="CC0000"/>
              </a:solidFill>
              <a:effectLst/>
              <a:latin typeface="Liberation Sans" panose="020B0604020202020204" pitchFamily="34" charset="0"/>
            </a:endParaRPr>
          </a:p>
          <a:p>
            <a:pPr marL="341313" indent="-341313">
              <a:lnSpc>
                <a:spcPct val="115000"/>
              </a:lnSpc>
              <a:spcBef>
                <a:spcPct val="45000"/>
              </a:spcBef>
              <a:buClr>
                <a:srgbClr val="CC0000"/>
              </a:buClr>
              <a:buSzTx/>
              <a:buAutoNum type="arabicPlain"/>
            </a:pPr>
            <a:r>
              <a:rPr lang="en-US" sz="1900" b="0" kern="1200" dirty="0" smtClean="0">
                <a:solidFill>
                  <a:schemeClr val="tx1"/>
                </a:solidFill>
                <a:effectLst/>
                <a:latin typeface="Liberation Sans" panose="020B0604020202020204" pitchFamily="34" charset="0"/>
              </a:rPr>
              <a:t>Describe the accounting for the extinguishment of debt.</a:t>
            </a:r>
          </a:p>
          <a:p>
            <a:pPr marL="341313" indent="-341313">
              <a:lnSpc>
                <a:spcPct val="115000"/>
              </a:lnSpc>
              <a:spcBef>
                <a:spcPct val="45000"/>
              </a:spcBef>
              <a:buClr>
                <a:srgbClr val="CC0000"/>
              </a:buClr>
              <a:buSzTx/>
              <a:buAutoNum type="arabicPlain"/>
            </a:pPr>
            <a:r>
              <a:rPr lang="en-US" sz="1900" b="0" kern="1200" dirty="0" smtClean="0">
                <a:solidFill>
                  <a:schemeClr val="tx1"/>
                </a:solidFill>
                <a:effectLst/>
                <a:latin typeface="Liberation Sans" panose="020B0604020202020204" pitchFamily="34" charset="0"/>
              </a:rPr>
              <a:t>Explain the accounting for long-term notes payable.</a:t>
            </a:r>
          </a:p>
        </p:txBody>
      </p:sp>
      <p:sp>
        <p:nvSpPr>
          <p:cNvPr id="3075" name="Rectangle 15"/>
          <p:cNvSpPr>
            <a:spLocks noGrp="1" noChangeArrowheads="1"/>
          </p:cNvSpPr>
          <p:nvPr>
            <p:ph type="title" idx="4294967295"/>
          </p:nvPr>
        </p:nvSpPr>
        <p:spPr bwMode="auto">
          <a:xfrm>
            <a:off x="560696" y="1828800"/>
            <a:ext cx="3886200" cy="484909"/>
          </a:xfrm>
          <a:prstGeom prst="rect">
            <a:avLst/>
          </a:prstGeom>
          <a:noFill/>
          <a:ln>
            <a:noFill/>
          </a:ln>
          <a:effectLst/>
        </p:spPr>
        <p:txBody>
          <a:bodyPr vert="horz" wrap="square" lIns="90488" tIns="44450" rIns="90488" bIns="44450" numCol="1" anchor="t" anchorCtr="0" compatLnSpc="1">
            <a:prstTxWarp prst="textNoShape">
              <a:avLst/>
            </a:prstTxWarp>
          </a:bodyPr>
          <a:lstStyle/>
          <a:p>
            <a:pPr marL="0" indent="0" algn="l">
              <a:lnSpc>
                <a:spcPct val="110000"/>
              </a:lnSpc>
            </a:pPr>
            <a:r>
              <a:rPr lang="en-US" altLang="en-US" sz="2400" i="0" dirty="0" smtClean="0">
                <a:solidFill>
                  <a:srgbClr val="CC0000"/>
                </a:solidFill>
                <a:effectLst/>
                <a:latin typeface="Liberation Sans" panose="020B0604020202020204" pitchFamily="34" charset="0"/>
              </a:rPr>
              <a:t>LEARNING OBJECTIVES</a:t>
            </a:r>
          </a:p>
        </p:txBody>
      </p:sp>
      <p:sp>
        <p:nvSpPr>
          <p:cNvPr id="3076" name="Rectangle 18"/>
          <p:cNvSpPr>
            <a:spLocks noChangeArrowheads="1"/>
          </p:cNvSpPr>
          <p:nvPr/>
        </p:nvSpPr>
        <p:spPr bwMode="auto">
          <a:xfrm>
            <a:off x="4800600" y="2871354"/>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341313" indent="-341313" algn="l">
              <a:lnSpc>
                <a:spcPct val="115000"/>
              </a:lnSpc>
              <a:spcBef>
                <a:spcPct val="45000"/>
              </a:spcBef>
              <a:buClr>
                <a:srgbClr val="CC0000"/>
              </a:buClr>
              <a:buFont typeface="Wingdings" panose="05000000000000000000" pitchFamily="2" charset="2"/>
              <a:buAutoNum type="arabicPlain" startAt="4"/>
            </a:pPr>
            <a:r>
              <a:rPr lang="en-US" sz="1900" b="0" dirty="0" smtClean="0">
                <a:latin typeface="Liberation Sans" panose="020B0604020202020204" pitchFamily="34" charset="0"/>
              </a:rPr>
              <a:t>Describe the accounting for the fair value option.</a:t>
            </a:r>
          </a:p>
          <a:p>
            <a:pPr marL="341313" indent="-341313" algn="l">
              <a:lnSpc>
                <a:spcPct val="115000"/>
              </a:lnSpc>
              <a:spcBef>
                <a:spcPct val="45000"/>
              </a:spcBef>
              <a:buClr>
                <a:srgbClr val="CC0000"/>
              </a:buClr>
              <a:buFont typeface="Wingdings" panose="05000000000000000000" pitchFamily="2" charset="2"/>
              <a:buAutoNum type="arabicPlain" startAt="4"/>
            </a:pPr>
            <a:r>
              <a:rPr lang="en-US" sz="1900" b="0" dirty="0" smtClean="0">
                <a:latin typeface="Liberation Sans" panose="020B0604020202020204" pitchFamily="34" charset="0"/>
              </a:rPr>
              <a:t>Indicate how to present and analyze long-term debt.</a:t>
            </a:r>
          </a:p>
        </p:txBody>
      </p:sp>
      <p:sp>
        <p:nvSpPr>
          <p:cNvPr id="3077" name="Rectangle 19"/>
          <p:cNvSpPr>
            <a:spLocks noChangeArrowheads="1"/>
          </p:cNvSpPr>
          <p:nvPr/>
        </p:nvSpPr>
        <p:spPr bwMode="auto">
          <a:xfrm>
            <a:off x="560696" y="2414154"/>
            <a:ext cx="7211704" cy="3974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90488" tIns="44450" rIns="90488" bIns="44450">
            <a:spAutoFit/>
          </a:bodyPr>
          <a:lstStyle>
            <a:lvl1pPr marL="285750" indent="-28575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spcBef>
                <a:spcPct val="45000"/>
              </a:spcBef>
              <a:buClr>
                <a:srgbClr val="A50021"/>
              </a:buClr>
              <a:buFont typeface="Wingdings" pitchFamily="2" charset="2"/>
              <a:buNone/>
            </a:pPr>
            <a:r>
              <a:rPr lang="en-US" altLang="en-US" sz="1900" dirty="0">
                <a:solidFill>
                  <a:schemeClr val="bg2"/>
                </a:solidFill>
                <a:latin typeface="Liberation Sans" panose="020B0604020202020204" pitchFamily="34" charset="0"/>
              </a:rPr>
              <a:t>After studying this chapter, you should be able to:</a:t>
            </a:r>
          </a:p>
        </p:txBody>
      </p:sp>
      <p:sp>
        <p:nvSpPr>
          <p:cNvPr id="3079" name="Rectangle 24"/>
          <p:cNvSpPr>
            <a:spLocks noChangeArrowheads="1"/>
          </p:cNvSpPr>
          <p:nvPr/>
        </p:nvSpPr>
        <p:spPr bwMode="auto">
          <a:xfrm>
            <a:off x="2326942" y="155057"/>
            <a:ext cx="5978857" cy="1561902"/>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4400" dirty="0">
                <a:solidFill>
                  <a:schemeClr val="tx2">
                    <a:lumMod val="50000"/>
                  </a:schemeClr>
                </a:solidFill>
                <a:latin typeface="Liberation Sans" panose="020B0604020202020204" pitchFamily="34" charset="0"/>
              </a:rPr>
              <a:t>Long-Term Liabilities</a:t>
            </a:r>
          </a:p>
        </p:txBody>
      </p:sp>
      <p:sp>
        <p:nvSpPr>
          <p:cNvPr id="3081" name="Text Box 26"/>
          <p:cNvSpPr txBox="1">
            <a:spLocks noChangeArrowheads="1"/>
          </p:cNvSpPr>
          <p:nvPr/>
        </p:nvSpPr>
        <p:spPr bwMode="auto">
          <a:xfrm>
            <a:off x="457200" y="76200"/>
            <a:ext cx="1752600" cy="1738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altLang="en-US" sz="10700" b="0" dirty="0" smtClean="0">
                <a:solidFill>
                  <a:srgbClr val="006600"/>
                </a:solidFill>
                <a:latin typeface="Liberation Sans" panose="020B0604020202020204" pitchFamily="34" charset="0"/>
              </a:rPr>
              <a:t>14</a:t>
            </a:r>
            <a:endParaRPr lang="en-US" altLang="en-US" sz="10700" b="0" dirty="0">
              <a:solidFill>
                <a:srgbClr val="006600"/>
              </a:solidFill>
              <a:latin typeface="Liberation Sans" panose="020B0604020202020204" pitchFamily="34" charset="0"/>
            </a:endParaRPr>
          </a:p>
        </p:txBody>
      </p:sp>
      <p:cxnSp>
        <p:nvCxnSpPr>
          <p:cNvPr id="3" name="Straight Connector 2"/>
          <p:cNvCxnSpPr/>
          <p:nvPr/>
        </p:nvCxnSpPr>
        <p:spPr bwMode="auto">
          <a:xfrm>
            <a:off x="340056" y="-4592"/>
            <a:ext cx="0" cy="6086944"/>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152400" y="6096000"/>
            <a:ext cx="152400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Tree>
    <p:extLst>
      <p:ext uri="{BB962C8B-B14F-4D97-AF65-F5344CB8AC3E}">
        <p14:creationId xmlns:p14="http://schemas.microsoft.com/office/powerpoint/2010/main" val="3084734330"/>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42900" y="1676400"/>
            <a:ext cx="8648700" cy="3962400"/>
          </a:xfrm>
          <a:prstGeom prst="rect">
            <a:avLst/>
          </a:prstGeom>
          <a:solidFill>
            <a:schemeClr val="accent3"/>
          </a:solidFill>
          <a:ln w="28575" cap="sq" cmpd="sng" algn="ctr">
            <a:noFill/>
            <a:prstDash val="solid"/>
            <a:round/>
            <a:headEnd type="none" w="med" len="med"/>
            <a:tailEnd type="none" w="med" len="med"/>
          </a:ln>
          <a:effectLst/>
          <a:extLst/>
        </p:spPr>
        <p:txBody>
          <a:bodyPr wrap="none"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defRPr/>
            </a:pPr>
            <a:endParaRPr lang="en-US" altLang="en-US" dirty="0" smtClean="0">
              <a:effectLst>
                <a:outerShdw blurRad="38100" dist="38100" dir="2700000" algn="tl">
                  <a:srgbClr val="C0C0C0"/>
                </a:outerShdw>
              </a:effectLst>
              <a:latin typeface="Liberation Sans"/>
            </a:endParaRPr>
          </a:p>
        </p:txBody>
      </p:sp>
      <p:pic>
        <p:nvPicPr>
          <p:cNvPr id="337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862138"/>
            <a:ext cx="8229600" cy="33956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33798" name="Rectangle 9"/>
          <p:cNvSpPr>
            <a:spLocks noChangeArrowheads="1"/>
          </p:cNvSpPr>
          <p:nvPr/>
        </p:nvSpPr>
        <p:spPr bwMode="auto">
          <a:xfrm>
            <a:off x="1155700" y="5410200"/>
            <a:ext cx="2133600" cy="533400"/>
          </a:xfrm>
          <a:prstGeom prst="rect">
            <a:avLst/>
          </a:prstGeom>
          <a:solidFill>
            <a:schemeClr val="bg1"/>
          </a:solidFill>
          <a:ln>
            <a:noFill/>
          </a:ln>
          <a:extLs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nchor="ct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gn="ctr">
              <a:spcBef>
                <a:spcPct val="0"/>
              </a:spcBef>
              <a:buClrTx/>
              <a:buSzTx/>
              <a:buFontTx/>
              <a:buNone/>
            </a:pPr>
            <a:r>
              <a:rPr lang="en-US" altLang="en-US" sz="2000" dirty="0">
                <a:solidFill>
                  <a:schemeClr val="folHlink"/>
                </a:solidFill>
                <a:latin typeface="Liberation Sans"/>
              </a:rPr>
              <a:t>$4,000</a:t>
            </a:r>
            <a:endParaRPr lang="en-US" altLang="en-US" sz="2000" dirty="0">
              <a:solidFill>
                <a:srgbClr val="800000"/>
              </a:solidFill>
              <a:latin typeface="Liberation Sans"/>
            </a:endParaRPr>
          </a:p>
        </p:txBody>
      </p:sp>
      <p:sp>
        <p:nvSpPr>
          <p:cNvPr id="33799" name="Text Box 10"/>
          <p:cNvSpPr txBox="1">
            <a:spLocks noChangeArrowheads="1"/>
          </p:cNvSpPr>
          <p:nvPr/>
        </p:nvSpPr>
        <p:spPr bwMode="auto">
          <a:xfrm>
            <a:off x="1231900" y="5867400"/>
            <a:ext cx="2057400" cy="646113"/>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gn="ctr">
              <a:spcBef>
                <a:spcPct val="50000"/>
              </a:spcBef>
              <a:buClrTx/>
              <a:buSzTx/>
              <a:buFontTx/>
              <a:buNone/>
            </a:pPr>
            <a:r>
              <a:rPr lang="en-US" altLang="en-US" sz="1800" dirty="0">
                <a:solidFill>
                  <a:schemeClr val="tx1"/>
                </a:solidFill>
                <a:latin typeface="Liberation Sans"/>
              </a:rPr>
              <a:t>Semiannual Payment</a:t>
            </a:r>
          </a:p>
        </p:txBody>
      </p:sp>
      <p:sp>
        <p:nvSpPr>
          <p:cNvPr id="33800" name="Text Box 11"/>
          <p:cNvSpPr txBox="1">
            <a:spLocks noChangeArrowheads="1"/>
          </p:cNvSpPr>
          <p:nvPr/>
        </p:nvSpPr>
        <p:spPr bwMode="auto">
          <a:xfrm>
            <a:off x="3517900" y="5927725"/>
            <a:ext cx="1752600" cy="369888"/>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gn="ctr">
              <a:spcBef>
                <a:spcPct val="50000"/>
              </a:spcBef>
              <a:buClrTx/>
              <a:buSzTx/>
              <a:buFontTx/>
              <a:buNone/>
            </a:pPr>
            <a:r>
              <a:rPr lang="en-US" altLang="en-US" sz="1800" dirty="0">
                <a:solidFill>
                  <a:schemeClr val="tx1"/>
                </a:solidFill>
                <a:latin typeface="Liberation Sans"/>
              </a:rPr>
              <a:t>Factor</a:t>
            </a:r>
          </a:p>
        </p:txBody>
      </p:sp>
      <p:sp>
        <p:nvSpPr>
          <p:cNvPr id="33801" name="Text Box 12"/>
          <p:cNvSpPr txBox="1">
            <a:spLocks noChangeArrowheads="1"/>
          </p:cNvSpPr>
          <p:nvPr/>
        </p:nvSpPr>
        <p:spPr bwMode="auto">
          <a:xfrm>
            <a:off x="5562600" y="5927725"/>
            <a:ext cx="1905000" cy="369888"/>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gn="ctr">
              <a:spcBef>
                <a:spcPct val="50000"/>
              </a:spcBef>
              <a:buClrTx/>
              <a:buSzTx/>
              <a:buFontTx/>
              <a:buNone/>
            </a:pPr>
            <a:r>
              <a:rPr lang="en-US" altLang="en-US" sz="1800" dirty="0">
                <a:solidFill>
                  <a:schemeClr val="tx1"/>
                </a:solidFill>
                <a:latin typeface="Liberation Sans"/>
              </a:rPr>
              <a:t>Present Value</a:t>
            </a:r>
          </a:p>
        </p:txBody>
      </p:sp>
      <p:sp>
        <p:nvSpPr>
          <p:cNvPr id="15" name="Rectangle 9"/>
          <p:cNvSpPr>
            <a:spLocks noChangeArrowheads="1"/>
          </p:cNvSpPr>
          <p:nvPr/>
        </p:nvSpPr>
        <p:spPr bwMode="auto">
          <a:xfrm>
            <a:off x="3289300" y="5410200"/>
            <a:ext cx="2819400" cy="533400"/>
          </a:xfrm>
          <a:prstGeom prst="rect">
            <a:avLst/>
          </a:prstGeom>
          <a:solidFill>
            <a:schemeClr val="bg1"/>
          </a:solidFill>
          <a:ln>
            <a:noFill/>
          </a:ln>
          <a:extLs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nchor="ct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spcBef>
                <a:spcPct val="0"/>
              </a:spcBef>
              <a:buClrTx/>
              <a:buSzTx/>
              <a:buFontTx/>
              <a:buNone/>
            </a:pPr>
            <a:r>
              <a:rPr lang="en-US" altLang="en-US" sz="2000" dirty="0">
                <a:solidFill>
                  <a:schemeClr val="folHlink"/>
                </a:solidFill>
                <a:latin typeface="Liberation Sans"/>
              </a:rPr>
              <a:t>x       7.72173</a:t>
            </a:r>
            <a:endParaRPr lang="en-US" altLang="en-US" sz="2000" dirty="0">
              <a:solidFill>
                <a:srgbClr val="800000"/>
              </a:solidFill>
              <a:latin typeface="Liberation Sans"/>
            </a:endParaRPr>
          </a:p>
        </p:txBody>
      </p:sp>
      <p:sp>
        <p:nvSpPr>
          <p:cNvPr id="16" name="Rectangle 9"/>
          <p:cNvSpPr>
            <a:spLocks noChangeArrowheads="1"/>
          </p:cNvSpPr>
          <p:nvPr/>
        </p:nvSpPr>
        <p:spPr bwMode="auto">
          <a:xfrm>
            <a:off x="5346700" y="5410200"/>
            <a:ext cx="2959100" cy="533400"/>
          </a:xfrm>
          <a:prstGeom prst="rect">
            <a:avLst/>
          </a:prstGeom>
          <a:solidFill>
            <a:schemeClr val="bg1"/>
          </a:solidFill>
          <a:ln>
            <a:noFill/>
          </a:ln>
          <a:extLs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nchor="ct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spcBef>
                <a:spcPct val="0"/>
              </a:spcBef>
              <a:buClrTx/>
              <a:buSzTx/>
              <a:buFontTx/>
              <a:buNone/>
            </a:pPr>
            <a:r>
              <a:rPr lang="en-US" altLang="en-US" sz="2000" dirty="0">
                <a:solidFill>
                  <a:schemeClr val="folHlink"/>
                </a:solidFill>
                <a:latin typeface="Liberation Sans"/>
              </a:rPr>
              <a:t>=       </a:t>
            </a:r>
            <a:r>
              <a:rPr lang="en-US" altLang="en-US" sz="2000" dirty="0">
                <a:solidFill>
                  <a:srgbClr val="CC0000"/>
                </a:solidFill>
                <a:latin typeface="Liberation Sans"/>
              </a:rPr>
              <a:t>$30,887</a:t>
            </a:r>
          </a:p>
        </p:txBody>
      </p:sp>
      <p:sp>
        <p:nvSpPr>
          <p:cNvPr id="3" name="Rectangle 2"/>
          <p:cNvSpPr/>
          <p:nvPr/>
        </p:nvSpPr>
        <p:spPr>
          <a:xfrm>
            <a:off x="342900" y="1371600"/>
            <a:ext cx="8267700" cy="354013"/>
          </a:xfrm>
          <a:prstGeom prst="rect">
            <a:avLst/>
          </a:prstGeom>
        </p:spPr>
        <p:txBody>
          <a:bodyPr>
            <a:spAutoFit/>
          </a:bodyPr>
          <a:lstStyle/>
          <a:p>
            <a:pPr algn="l">
              <a:defRPr/>
            </a:pPr>
            <a:r>
              <a:rPr lang="en-US" sz="1700" dirty="0">
                <a:latin typeface="Liberation Sans"/>
              </a:rPr>
              <a:t>TABLE 6-4 PRESENT VALUE OF AN ORDINARY ANNUITY OF 1</a:t>
            </a:r>
          </a:p>
        </p:txBody>
      </p:sp>
      <p:cxnSp>
        <p:nvCxnSpPr>
          <p:cNvPr id="33806" name="Straight Connector 4"/>
          <p:cNvCxnSpPr>
            <a:cxnSpLocks noChangeShapeType="1"/>
          </p:cNvCxnSpPr>
          <p:nvPr/>
        </p:nvCxnSpPr>
        <p:spPr bwMode="auto">
          <a:xfrm>
            <a:off x="457200" y="1725613"/>
            <a:ext cx="8153400" cy="0"/>
          </a:xfrm>
          <a:prstGeom prst="line">
            <a:avLst/>
          </a:prstGeom>
          <a:noFill/>
          <a:ln w="28575" cap="sq"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Rectangle 4"/>
          <p:cNvSpPr>
            <a:spLocks noGrp="1" noChangeArrowheads="1"/>
          </p:cNvSpPr>
          <p:nvPr>
            <p:ph type="title" idx="4294967295"/>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r>
              <a:rPr lang="en-US" sz="3200" i="0" kern="1200" dirty="0">
                <a:solidFill>
                  <a:srgbClr val="006600"/>
                </a:solidFill>
                <a:effectLst/>
                <a:latin typeface="Liberation Sans"/>
                <a:ea typeface="+mn-ea"/>
                <a:cs typeface="+mn-cs"/>
              </a:rPr>
              <a:t>Effective-Interest Method</a:t>
            </a:r>
          </a:p>
        </p:txBody>
      </p:sp>
      <p:sp>
        <p:nvSpPr>
          <p:cNvPr id="18" name="Rectangle 17"/>
          <p:cNvSpPr/>
          <p:nvPr/>
        </p:nvSpPr>
        <p:spPr bwMode="auto">
          <a:xfrm>
            <a:off x="7648392" y="4913404"/>
            <a:ext cx="990600" cy="292100"/>
          </a:xfrm>
          <a:prstGeom prst="rect">
            <a:avLst/>
          </a:prstGeom>
          <a:noFill/>
          <a:ln w="28575" cap="sq" cmpd="sng" algn="ctr">
            <a:solidFill>
              <a:srgbClr val="CC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folHlink"/>
              </a:solidFill>
              <a:effectLst>
                <a:outerShdw blurRad="38100" dist="38100" dir="2700000" algn="tl">
                  <a:srgbClr val="000000">
                    <a:alpha val="43137"/>
                  </a:srgbClr>
                </a:outerShdw>
              </a:effectLst>
              <a:latin typeface="Comic Sans MS" pitchFamily="66" charset="0"/>
            </a:endParaRPr>
          </a:p>
        </p:txBody>
      </p:sp>
      <p:sp>
        <p:nvSpPr>
          <p:cNvPr id="19"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7"/>
          <p:cNvSpPr>
            <a:spLocks noChangeArrowheads="1"/>
          </p:cNvSpPr>
          <p:nvPr/>
        </p:nvSpPr>
        <p:spPr bwMode="auto">
          <a:xfrm>
            <a:off x="735060" y="6449179"/>
            <a:ext cx="1652825" cy="276999"/>
          </a:xfrm>
          <a:prstGeom prst="rect">
            <a:avLst/>
          </a:prstGeom>
          <a:noFill/>
          <a:ln>
            <a:noFill/>
          </a:ln>
          <a:effectLst/>
          <a:extLst/>
        </p:spPr>
        <p:txBody>
          <a:bodyPr wrap="none">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gn="r">
              <a:spcBef>
                <a:spcPct val="0"/>
              </a:spcBef>
              <a:buClrTx/>
              <a:buSzTx/>
              <a:buFontTx/>
              <a:buNone/>
            </a:pPr>
            <a:r>
              <a:rPr lang="en-US" altLang="en-US" sz="1200" dirty="0" smtClean="0">
                <a:solidFill>
                  <a:srgbClr val="006600"/>
                </a:solidFill>
                <a:latin typeface="Liberation Sans"/>
              </a:rPr>
              <a:t>ILLUSTRATION 14-6</a:t>
            </a:r>
            <a:endParaRPr lang="en-US" altLang="en-US" sz="1200" dirty="0">
              <a:solidFill>
                <a:srgbClr val="006600"/>
              </a:solidFill>
              <a:latin typeface="Liberation Sans"/>
            </a:endParaRPr>
          </a:p>
        </p:txBody>
      </p:sp>
      <p:sp>
        <p:nvSpPr>
          <p:cNvPr id="7"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pic>
        <p:nvPicPr>
          <p:cNvPr id="2" name="Picture 1"/>
          <p:cNvPicPr>
            <a:picLocks noChangeAspect="1"/>
          </p:cNvPicPr>
          <p:nvPr/>
        </p:nvPicPr>
        <p:blipFill>
          <a:blip r:embed="rId3"/>
          <a:stretch>
            <a:fillRect/>
          </a:stretch>
        </p:blipFill>
        <p:spPr>
          <a:xfrm>
            <a:off x="826230" y="228600"/>
            <a:ext cx="7519811" cy="6205313"/>
          </a:xfrm>
          <a:prstGeom prst="rect">
            <a:avLst/>
          </a:prstGeom>
        </p:spPr>
      </p:pic>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826230" y="228600"/>
            <a:ext cx="7519811" cy="6205313"/>
          </a:xfrm>
          <a:prstGeom prst="rect">
            <a:avLst/>
          </a:prstGeom>
        </p:spPr>
      </p:pic>
      <p:sp>
        <p:nvSpPr>
          <p:cNvPr id="1427464" name="Rectangle 8"/>
          <p:cNvSpPr>
            <a:spLocks noChangeArrowheads="1"/>
          </p:cNvSpPr>
          <p:nvPr/>
        </p:nvSpPr>
        <p:spPr bwMode="auto">
          <a:xfrm>
            <a:off x="685800" y="3530030"/>
            <a:ext cx="8001000" cy="3048000"/>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defRPr/>
            </a:pPr>
            <a:endParaRPr lang="en-US" altLang="en-US" dirty="0" smtClean="0">
              <a:effectLst>
                <a:outerShdw blurRad="38100" dist="38100" dir="2700000" algn="tl">
                  <a:srgbClr val="C0C0C0"/>
                </a:outerShdw>
              </a:effectLst>
              <a:latin typeface="Liberation Sans"/>
            </a:endParaRPr>
          </a:p>
        </p:txBody>
      </p:sp>
      <p:sp>
        <p:nvSpPr>
          <p:cNvPr id="35844" name="Text Box 6"/>
          <p:cNvSpPr txBox="1">
            <a:spLocks noChangeArrowheads="1"/>
          </p:cNvSpPr>
          <p:nvPr/>
        </p:nvSpPr>
        <p:spPr bwMode="auto">
          <a:xfrm>
            <a:off x="609600" y="3886200"/>
            <a:ext cx="8153400" cy="4962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25000"/>
              </a:lnSpc>
              <a:spcBef>
                <a:spcPct val="30000"/>
              </a:spcBef>
              <a:buClrTx/>
              <a:buSzPct val="80000"/>
              <a:buFontTx/>
              <a:buNone/>
            </a:pPr>
            <a:r>
              <a:rPr lang="en-US" altLang="en-US" sz="2100" dirty="0">
                <a:solidFill>
                  <a:schemeClr val="tx1"/>
                </a:solidFill>
                <a:latin typeface="Liberation Sans"/>
              </a:rPr>
              <a:t>Journal entry</a:t>
            </a:r>
            <a:r>
              <a:rPr lang="en-US" altLang="en-US" sz="2100" b="0" dirty="0">
                <a:solidFill>
                  <a:schemeClr val="tx1"/>
                </a:solidFill>
                <a:latin typeface="Liberation Sans"/>
              </a:rPr>
              <a:t> on date of issue, </a:t>
            </a:r>
            <a:r>
              <a:rPr lang="en-US" altLang="en-US" sz="2100" dirty="0">
                <a:solidFill>
                  <a:schemeClr val="tx1"/>
                </a:solidFill>
                <a:latin typeface="Liberation Sans"/>
              </a:rPr>
              <a:t>Jan. 1, </a:t>
            </a:r>
            <a:r>
              <a:rPr lang="en-US" altLang="en-US" sz="2100" dirty="0" smtClean="0">
                <a:solidFill>
                  <a:schemeClr val="tx1"/>
                </a:solidFill>
                <a:latin typeface="Liberation Sans"/>
              </a:rPr>
              <a:t>2017</a:t>
            </a:r>
            <a:r>
              <a:rPr lang="en-US" altLang="en-US" sz="2100" b="0" dirty="0" smtClean="0">
                <a:solidFill>
                  <a:schemeClr val="tx1"/>
                </a:solidFill>
                <a:latin typeface="Liberation Sans"/>
              </a:rPr>
              <a:t>.</a:t>
            </a:r>
            <a:endParaRPr lang="en-US" altLang="en-US" sz="2100" b="0" dirty="0">
              <a:solidFill>
                <a:schemeClr val="tx1"/>
              </a:solidFill>
              <a:latin typeface="Liberation Sans"/>
            </a:endParaRPr>
          </a:p>
        </p:txBody>
      </p:sp>
      <p:sp>
        <p:nvSpPr>
          <p:cNvPr id="1427463" name="Text Box 7"/>
          <p:cNvSpPr txBox="1">
            <a:spLocks noChangeArrowheads="1"/>
          </p:cNvSpPr>
          <p:nvPr/>
        </p:nvSpPr>
        <p:spPr bwMode="auto">
          <a:xfrm>
            <a:off x="609600" y="4483100"/>
            <a:ext cx="8077200" cy="13906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tabLst>
                <a:tab pos="457200" algn="l"/>
                <a:tab pos="1028700" algn="l"/>
                <a:tab pos="5829300" algn="r"/>
                <a:tab pos="7086600" algn="r"/>
              </a:tabLst>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tabLst>
                <a:tab pos="457200" algn="l"/>
                <a:tab pos="1028700" algn="l"/>
                <a:tab pos="5829300" algn="r"/>
                <a:tab pos="7086600" algn="r"/>
              </a:tabLst>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9pPr>
          </a:lstStyle>
          <a:p>
            <a:pPr>
              <a:lnSpc>
                <a:spcPct val="115000"/>
              </a:lnSpc>
              <a:spcBef>
                <a:spcPct val="50000"/>
              </a:spcBef>
              <a:buClrTx/>
              <a:buSzTx/>
              <a:buFontTx/>
              <a:buNone/>
            </a:pPr>
            <a:r>
              <a:rPr lang="en-US" altLang="en-US" sz="2100" b="0" dirty="0">
                <a:solidFill>
                  <a:schemeClr val="tx1"/>
                </a:solidFill>
                <a:latin typeface="Liberation Sans"/>
                <a:cs typeface="Arial" panose="020B0604020202020204" pitchFamily="34" charset="0"/>
              </a:rPr>
              <a:t>	Cash  	92,278</a:t>
            </a:r>
          </a:p>
          <a:p>
            <a:pPr>
              <a:lnSpc>
                <a:spcPct val="115000"/>
              </a:lnSpc>
              <a:spcBef>
                <a:spcPct val="30000"/>
              </a:spcBef>
              <a:buClrTx/>
              <a:buSzTx/>
              <a:buFontTx/>
              <a:buNone/>
            </a:pPr>
            <a:r>
              <a:rPr lang="en-US" altLang="en-US" sz="2100" b="0" dirty="0">
                <a:solidFill>
                  <a:schemeClr val="tx1"/>
                </a:solidFill>
                <a:latin typeface="Liberation Sans"/>
                <a:cs typeface="Arial" panose="020B0604020202020204" pitchFamily="34" charset="0"/>
              </a:rPr>
              <a:t>	Discount on Bonds Payable	7,722		</a:t>
            </a:r>
          </a:p>
          <a:p>
            <a:pPr>
              <a:lnSpc>
                <a:spcPct val="115000"/>
              </a:lnSpc>
              <a:spcBef>
                <a:spcPct val="30000"/>
              </a:spcBef>
              <a:buClrTx/>
              <a:buSzTx/>
              <a:buFontTx/>
              <a:buNone/>
            </a:pPr>
            <a:r>
              <a:rPr lang="en-US" altLang="en-US" sz="2100" b="0" dirty="0">
                <a:solidFill>
                  <a:schemeClr val="tx1"/>
                </a:solidFill>
                <a:latin typeface="Liberation Sans"/>
                <a:cs typeface="Arial" panose="020B0604020202020204" pitchFamily="34" charset="0"/>
              </a:rPr>
              <a:t>		Bonds Payable		100,000</a:t>
            </a:r>
          </a:p>
        </p:txBody>
      </p:sp>
      <p:sp>
        <p:nvSpPr>
          <p:cNvPr id="11" name="Rectangle 7"/>
          <p:cNvSpPr>
            <a:spLocks noChangeArrowheads="1"/>
          </p:cNvSpPr>
          <p:nvPr/>
        </p:nvSpPr>
        <p:spPr bwMode="auto">
          <a:xfrm>
            <a:off x="6746696" y="3573242"/>
            <a:ext cx="1652825" cy="276999"/>
          </a:xfrm>
          <a:prstGeom prst="rect">
            <a:avLst/>
          </a:prstGeom>
          <a:noFill/>
          <a:ln>
            <a:noFill/>
          </a:ln>
          <a:effectLst/>
          <a:extLst/>
        </p:spPr>
        <p:txBody>
          <a:bodyPr wrap="none">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gn="r">
              <a:spcBef>
                <a:spcPct val="0"/>
              </a:spcBef>
              <a:buClrTx/>
              <a:buSzTx/>
              <a:buFontTx/>
              <a:buNone/>
            </a:pPr>
            <a:r>
              <a:rPr lang="en-US" altLang="en-US" sz="1200" dirty="0" smtClean="0">
                <a:solidFill>
                  <a:srgbClr val="006600"/>
                </a:solidFill>
                <a:latin typeface="Liberation Sans"/>
              </a:rPr>
              <a:t>ILLUSTRATION 14-6</a:t>
            </a:r>
            <a:endParaRPr lang="en-US" altLang="en-US" sz="1200" dirty="0">
              <a:solidFill>
                <a:srgbClr val="006600"/>
              </a:solidFill>
              <a:latin typeface="Liberation Sans"/>
            </a:endParaRPr>
          </a:p>
        </p:txBody>
      </p:sp>
      <p:sp>
        <p:nvSpPr>
          <p:cNvPr id="13"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27463">
                                            <p:txEl>
                                              <p:pRg st="0" end="0"/>
                                            </p:txEl>
                                          </p:spTgt>
                                        </p:tgtEl>
                                        <p:attrNameLst>
                                          <p:attrName>style.visibility</p:attrName>
                                        </p:attrNameLst>
                                      </p:cBhvr>
                                      <p:to>
                                        <p:strVal val="visible"/>
                                      </p:to>
                                    </p:set>
                                    <p:animEffect transition="in" filter="wipe(left)">
                                      <p:cBhvr>
                                        <p:cTn id="7" dur="500"/>
                                        <p:tgtEl>
                                          <p:spTgt spid="14274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27463">
                                            <p:txEl>
                                              <p:pRg st="1" end="1"/>
                                            </p:txEl>
                                          </p:spTgt>
                                        </p:tgtEl>
                                        <p:attrNameLst>
                                          <p:attrName>style.visibility</p:attrName>
                                        </p:attrNameLst>
                                      </p:cBhvr>
                                      <p:to>
                                        <p:strVal val="visible"/>
                                      </p:to>
                                    </p:set>
                                    <p:animEffect transition="in" filter="wipe(left)">
                                      <p:cBhvr>
                                        <p:cTn id="12" dur="500"/>
                                        <p:tgtEl>
                                          <p:spTgt spid="14274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27463">
                                            <p:txEl>
                                              <p:pRg st="2" end="2"/>
                                            </p:txEl>
                                          </p:spTgt>
                                        </p:tgtEl>
                                        <p:attrNameLst>
                                          <p:attrName>style.visibility</p:attrName>
                                        </p:attrNameLst>
                                      </p:cBhvr>
                                      <p:to>
                                        <p:strVal val="visible"/>
                                      </p:to>
                                    </p:set>
                                    <p:animEffect transition="in" filter="wipe(left)">
                                      <p:cBhvr>
                                        <p:cTn id="17" dur="500"/>
                                        <p:tgtEl>
                                          <p:spTgt spid="14274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746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826230" y="228600"/>
            <a:ext cx="7519811" cy="6205313"/>
          </a:xfrm>
          <a:prstGeom prst="rect">
            <a:avLst/>
          </a:prstGeom>
        </p:spPr>
      </p:pic>
      <p:sp>
        <p:nvSpPr>
          <p:cNvPr id="11" name="Rectangle 8"/>
          <p:cNvSpPr>
            <a:spLocks noChangeArrowheads="1"/>
          </p:cNvSpPr>
          <p:nvPr/>
        </p:nvSpPr>
        <p:spPr bwMode="auto">
          <a:xfrm>
            <a:off x="685800" y="3530030"/>
            <a:ext cx="8001000" cy="3048000"/>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defRPr/>
            </a:pPr>
            <a:endParaRPr lang="en-US" altLang="en-US" dirty="0" smtClean="0">
              <a:effectLst>
                <a:outerShdw blurRad="38100" dist="38100" dir="2700000" algn="tl">
                  <a:srgbClr val="C0C0C0"/>
                </a:outerShdw>
              </a:effectLst>
              <a:latin typeface="Liberation Sans"/>
            </a:endParaRPr>
          </a:p>
        </p:txBody>
      </p:sp>
      <p:sp>
        <p:nvSpPr>
          <p:cNvPr id="1429514" name="Text Box 10"/>
          <p:cNvSpPr txBox="1">
            <a:spLocks noChangeArrowheads="1"/>
          </p:cNvSpPr>
          <p:nvPr/>
        </p:nvSpPr>
        <p:spPr bwMode="auto">
          <a:xfrm>
            <a:off x="609600" y="4876800"/>
            <a:ext cx="8077200" cy="13906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tabLst>
                <a:tab pos="457200" algn="l"/>
                <a:tab pos="1028700" algn="l"/>
                <a:tab pos="5829300" algn="r"/>
                <a:tab pos="7086600" algn="r"/>
              </a:tabLst>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tabLst>
                <a:tab pos="457200" algn="l"/>
                <a:tab pos="1028700" algn="l"/>
                <a:tab pos="5829300" algn="r"/>
                <a:tab pos="7086600" algn="r"/>
              </a:tabLst>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9pPr>
          </a:lstStyle>
          <a:p>
            <a:pPr>
              <a:lnSpc>
                <a:spcPct val="115000"/>
              </a:lnSpc>
              <a:spcBef>
                <a:spcPct val="50000"/>
              </a:spcBef>
              <a:buClrTx/>
              <a:buSzTx/>
              <a:buFontTx/>
              <a:buNone/>
            </a:pPr>
            <a:r>
              <a:rPr lang="en-US" altLang="en-US" sz="2100" b="0" dirty="0">
                <a:solidFill>
                  <a:schemeClr val="tx1"/>
                </a:solidFill>
                <a:latin typeface="Liberation Sans"/>
                <a:cs typeface="Arial" panose="020B0604020202020204" pitchFamily="34" charset="0"/>
              </a:rPr>
              <a:t>	Interest Expense 	4,614</a:t>
            </a:r>
          </a:p>
          <a:p>
            <a:pPr>
              <a:lnSpc>
                <a:spcPct val="115000"/>
              </a:lnSpc>
              <a:spcBef>
                <a:spcPct val="30000"/>
              </a:spcBef>
              <a:buClrTx/>
              <a:buSzTx/>
              <a:buFontTx/>
              <a:buNone/>
            </a:pPr>
            <a:r>
              <a:rPr lang="en-US" altLang="en-US" sz="2100" b="0" dirty="0">
                <a:solidFill>
                  <a:schemeClr val="tx1"/>
                </a:solidFill>
                <a:latin typeface="Liberation Sans"/>
                <a:cs typeface="Arial" panose="020B0604020202020204" pitchFamily="34" charset="0"/>
              </a:rPr>
              <a:t>		Discount on Bonds Payable		614</a:t>
            </a:r>
          </a:p>
          <a:p>
            <a:pPr>
              <a:lnSpc>
                <a:spcPct val="115000"/>
              </a:lnSpc>
              <a:spcBef>
                <a:spcPct val="30000"/>
              </a:spcBef>
              <a:buClrTx/>
              <a:buSzTx/>
              <a:buFontTx/>
              <a:buNone/>
            </a:pPr>
            <a:r>
              <a:rPr lang="en-US" altLang="en-US" sz="2100" b="0" dirty="0">
                <a:solidFill>
                  <a:schemeClr val="tx1"/>
                </a:solidFill>
                <a:latin typeface="Liberation Sans"/>
                <a:cs typeface="Arial" panose="020B0604020202020204" pitchFamily="34" charset="0"/>
              </a:rPr>
              <a:t>		Cash		4,000</a:t>
            </a:r>
          </a:p>
        </p:txBody>
      </p:sp>
      <p:sp>
        <p:nvSpPr>
          <p:cNvPr id="36870" name="Text Box 11"/>
          <p:cNvSpPr txBox="1">
            <a:spLocks noChangeArrowheads="1"/>
          </p:cNvSpPr>
          <p:nvPr/>
        </p:nvSpPr>
        <p:spPr bwMode="auto">
          <a:xfrm>
            <a:off x="609600" y="3886200"/>
            <a:ext cx="8153400" cy="9002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25000"/>
              </a:lnSpc>
              <a:spcBef>
                <a:spcPct val="30000"/>
              </a:spcBef>
              <a:buClrTx/>
              <a:buSzPct val="80000"/>
              <a:buFontTx/>
              <a:buNone/>
            </a:pPr>
            <a:r>
              <a:rPr lang="en-US" altLang="en-US" sz="2100" dirty="0">
                <a:solidFill>
                  <a:schemeClr val="tx1"/>
                </a:solidFill>
                <a:latin typeface="Liberation Sans"/>
              </a:rPr>
              <a:t>Journal entry</a:t>
            </a:r>
            <a:r>
              <a:rPr lang="en-US" altLang="en-US" sz="2100" b="0" dirty="0">
                <a:solidFill>
                  <a:schemeClr val="tx1"/>
                </a:solidFill>
                <a:latin typeface="Liberation Sans"/>
              </a:rPr>
              <a:t> to record first payment and amortization of the discount on </a:t>
            </a:r>
            <a:r>
              <a:rPr lang="en-US" altLang="en-US" sz="2100" dirty="0">
                <a:solidFill>
                  <a:schemeClr val="tx1"/>
                </a:solidFill>
                <a:latin typeface="Liberation Sans"/>
              </a:rPr>
              <a:t>July 1, </a:t>
            </a:r>
            <a:r>
              <a:rPr lang="en-US" altLang="en-US" sz="2100" dirty="0" smtClean="0">
                <a:solidFill>
                  <a:schemeClr val="tx1"/>
                </a:solidFill>
                <a:latin typeface="Liberation Sans"/>
              </a:rPr>
              <a:t>2017</a:t>
            </a:r>
            <a:r>
              <a:rPr lang="en-US" altLang="en-US" sz="2100" b="0" dirty="0" smtClean="0">
                <a:solidFill>
                  <a:schemeClr val="tx1"/>
                </a:solidFill>
                <a:latin typeface="Liberation Sans"/>
              </a:rPr>
              <a:t>. </a:t>
            </a:r>
            <a:endParaRPr lang="en-US" altLang="en-US" sz="2100" b="0" dirty="0">
              <a:solidFill>
                <a:schemeClr val="tx1"/>
              </a:solidFill>
              <a:latin typeface="Liberation Sans"/>
            </a:endParaRPr>
          </a:p>
        </p:txBody>
      </p:sp>
      <p:sp>
        <p:nvSpPr>
          <p:cNvPr id="14"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
        <p:nvSpPr>
          <p:cNvPr id="12" name="Rectangle 7"/>
          <p:cNvSpPr>
            <a:spLocks noChangeArrowheads="1"/>
          </p:cNvSpPr>
          <p:nvPr/>
        </p:nvSpPr>
        <p:spPr bwMode="auto">
          <a:xfrm>
            <a:off x="6746696" y="3573242"/>
            <a:ext cx="1652825" cy="276999"/>
          </a:xfrm>
          <a:prstGeom prst="rect">
            <a:avLst/>
          </a:prstGeom>
          <a:noFill/>
          <a:ln>
            <a:noFill/>
          </a:ln>
          <a:effectLst/>
          <a:extLst/>
        </p:spPr>
        <p:txBody>
          <a:bodyPr wrap="none">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gn="r">
              <a:spcBef>
                <a:spcPct val="0"/>
              </a:spcBef>
              <a:buClrTx/>
              <a:buSzTx/>
              <a:buFontTx/>
              <a:buNone/>
            </a:pPr>
            <a:r>
              <a:rPr lang="en-US" altLang="en-US" sz="1200" dirty="0" smtClean="0">
                <a:solidFill>
                  <a:srgbClr val="006600"/>
                </a:solidFill>
                <a:latin typeface="Liberation Sans"/>
              </a:rPr>
              <a:t>ILLUSTRATION 14-6</a:t>
            </a:r>
            <a:endParaRPr lang="en-US" altLang="en-US" sz="1200" dirty="0">
              <a:solidFill>
                <a:srgbClr val="006600"/>
              </a:solidFill>
              <a:latin typeface="Liberation San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29514">
                                            <p:txEl>
                                              <p:pRg st="0" end="0"/>
                                            </p:txEl>
                                          </p:spTgt>
                                        </p:tgtEl>
                                        <p:attrNameLst>
                                          <p:attrName>style.visibility</p:attrName>
                                        </p:attrNameLst>
                                      </p:cBhvr>
                                      <p:to>
                                        <p:strVal val="visible"/>
                                      </p:to>
                                    </p:set>
                                    <p:animEffect transition="in" filter="wipe(left)">
                                      <p:cBhvr>
                                        <p:cTn id="7" dur="500"/>
                                        <p:tgtEl>
                                          <p:spTgt spid="142951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29514">
                                            <p:txEl>
                                              <p:pRg st="1" end="1"/>
                                            </p:txEl>
                                          </p:spTgt>
                                        </p:tgtEl>
                                        <p:attrNameLst>
                                          <p:attrName>style.visibility</p:attrName>
                                        </p:attrNameLst>
                                      </p:cBhvr>
                                      <p:to>
                                        <p:strVal val="visible"/>
                                      </p:to>
                                    </p:set>
                                    <p:animEffect transition="in" filter="wipe(left)">
                                      <p:cBhvr>
                                        <p:cTn id="12" dur="500"/>
                                        <p:tgtEl>
                                          <p:spTgt spid="142951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29514">
                                            <p:txEl>
                                              <p:pRg st="2" end="2"/>
                                            </p:txEl>
                                          </p:spTgt>
                                        </p:tgtEl>
                                        <p:attrNameLst>
                                          <p:attrName>style.visibility</p:attrName>
                                        </p:attrNameLst>
                                      </p:cBhvr>
                                      <p:to>
                                        <p:strVal val="visible"/>
                                      </p:to>
                                    </p:set>
                                    <p:animEffect transition="in" filter="wipe(left)">
                                      <p:cBhvr>
                                        <p:cTn id="17" dur="500"/>
                                        <p:tgtEl>
                                          <p:spTgt spid="14295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951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826230" y="228600"/>
            <a:ext cx="7519811" cy="6205313"/>
          </a:xfrm>
          <a:prstGeom prst="rect">
            <a:avLst/>
          </a:prstGeom>
        </p:spPr>
      </p:pic>
      <p:sp>
        <p:nvSpPr>
          <p:cNvPr id="11" name="Rectangle 8"/>
          <p:cNvSpPr>
            <a:spLocks noChangeArrowheads="1"/>
          </p:cNvSpPr>
          <p:nvPr/>
        </p:nvSpPr>
        <p:spPr bwMode="auto">
          <a:xfrm>
            <a:off x="685800" y="3530030"/>
            <a:ext cx="8001000" cy="3048000"/>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defRPr/>
            </a:pPr>
            <a:endParaRPr lang="en-US" altLang="en-US" dirty="0" smtClean="0">
              <a:effectLst>
                <a:outerShdw blurRad="38100" dist="38100" dir="2700000" algn="tl">
                  <a:srgbClr val="C0C0C0"/>
                </a:outerShdw>
              </a:effectLst>
              <a:latin typeface="Liberation Sans"/>
            </a:endParaRPr>
          </a:p>
        </p:txBody>
      </p:sp>
      <p:sp>
        <p:nvSpPr>
          <p:cNvPr id="37893" name="Text Box 9"/>
          <p:cNvSpPr txBox="1">
            <a:spLocks noChangeArrowheads="1"/>
          </p:cNvSpPr>
          <p:nvPr/>
        </p:nvSpPr>
        <p:spPr bwMode="auto">
          <a:xfrm>
            <a:off x="609600" y="3886200"/>
            <a:ext cx="8153400" cy="9002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25000"/>
              </a:lnSpc>
              <a:spcBef>
                <a:spcPct val="30000"/>
              </a:spcBef>
              <a:buClrTx/>
              <a:buSzPct val="80000"/>
              <a:buFontTx/>
              <a:buNone/>
            </a:pPr>
            <a:r>
              <a:rPr lang="en-US" altLang="en-US" sz="2100" dirty="0">
                <a:solidFill>
                  <a:schemeClr val="tx1"/>
                </a:solidFill>
                <a:latin typeface="Liberation Sans"/>
              </a:rPr>
              <a:t>Journal entry</a:t>
            </a:r>
            <a:r>
              <a:rPr lang="en-US" altLang="en-US" sz="2100" b="0" dirty="0">
                <a:solidFill>
                  <a:schemeClr val="tx1"/>
                </a:solidFill>
                <a:latin typeface="Liberation Sans"/>
              </a:rPr>
              <a:t> to record accrued interest and amortization of the discount on </a:t>
            </a:r>
            <a:r>
              <a:rPr lang="en-US" altLang="en-US" sz="2100" dirty="0">
                <a:solidFill>
                  <a:schemeClr val="tx1"/>
                </a:solidFill>
                <a:latin typeface="Liberation Sans"/>
              </a:rPr>
              <a:t>Dec. 31, </a:t>
            </a:r>
            <a:r>
              <a:rPr lang="en-US" altLang="en-US" sz="2100" dirty="0" smtClean="0">
                <a:solidFill>
                  <a:schemeClr val="tx1"/>
                </a:solidFill>
                <a:latin typeface="Liberation Sans"/>
              </a:rPr>
              <a:t>2017</a:t>
            </a:r>
            <a:r>
              <a:rPr lang="en-US" altLang="en-US" sz="2100" b="0" dirty="0" smtClean="0">
                <a:solidFill>
                  <a:schemeClr val="tx1"/>
                </a:solidFill>
                <a:latin typeface="Liberation Sans"/>
              </a:rPr>
              <a:t>. </a:t>
            </a:r>
            <a:endParaRPr lang="en-US" altLang="en-US" sz="2100" b="0" dirty="0">
              <a:solidFill>
                <a:schemeClr val="tx1"/>
              </a:solidFill>
              <a:latin typeface="Liberation Sans"/>
            </a:endParaRPr>
          </a:p>
        </p:txBody>
      </p:sp>
      <p:sp>
        <p:nvSpPr>
          <p:cNvPr id="1431562" name="Text Box 10"/>
          <p:cNvSpPr txBox="1">
            <a:spLocks noChangeArrowheads="1"/>
          </p:cNvSpPr>
          <p:nvPr/>
        </p:nvSpPr>
        <p:spPr bwMode="auto">
          <a:xfrm>
            <a:off x="609600" y="4876800"/>
            <a:ext cx="8077200" cy="13906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tabLst>
                <a:tab pos="457200" algn="l"/>
                <a:tab pos="1028700" algn="l"/>
                <a:tab pos="5829300" algn="r"/>
                <a:tab pos="7086600" algn="r"/>
              </a:tabLst>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tabLst>
                <a:tab pos="457200" algn="l"/>
                <a:tab pos="1028700" algn="l"/>
                <a:tab pos="5829300" algn="r"/>
                <a:tab pos="7086600" algn="r"/>
              </a:tabLst>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9pPr>
          </a:lstStyle>
          <a:p>
            <a:pPr>
              <a:lnSpc>
                <a:spcPct val="115000"/>
              </a:lnSpc>
              <a:spcBef>
                <a:spcPct val="50000"/>
              </a:spcBef>
              <a:buClrTx/>
              <a:buSzTx/>
              <a:buFontTx/>
              <a:buNone/>
            </a:pPr>
            <a:r>
              <a:rPr lang="en-US" altLang="en-US" sz="2100" b="0" dirty="0">
                <a:solidFill>
                  <a:schemeClr val="tx1"/>
                </a:solidFill>
                <a:latin typeface="Liberation Sans"/>
                <a:cs typeface="Arial" panose="020B0604020202020204" pitchFamily="34" charset="0"/>
              </a:rPr>
              <a:t>	Interest Expense  	4,645</a:t>
            </a:r>
          </a:p>
          <a:p>
            <a:pPr>
              <a:lnSpc>
                <a:spcPct val="115000"/>
              </a:lnSpc>
              <a:spcBef>
                <a:spcPct val="30000"/>
              </a:spcBef>
              <a:buClrTx/>
              <a:buSzTx/>
              <a:buFontTx/>
              <a:buNone/>
            </a:pPr>
            <a:r>
              <a:rPr lang="en-US" altLang="en-US" sz="2100" b="0" dirty="0">
                <a:solidFill>
                  <a:schemeClr val="tx1"/>
                </a:solidFill>
                <a:latin typeface="Liberation Sans"/>
                <a:cs typeface="Arial" panose="020B0604020202020204" pitchFamily="34" charset="0"/>
              </a:rPr>
              <a:t>		Interest Payable		4,000</a:t>
            </a:r>
          </a:p>
          <a:p>
            <a:pPr>
              <a:lnSpc>
                <a:spcPct val="115000"/>
              </a:lnSpc>
              <a:spcBef>
                <a:spcPct val="30000"/>
              </a:spcBef>
              <a:buClrTx/>
              <a:buSzTx/>
              <a:buFontTx/>
              <a:buNone/>
            </a:pPr>
            <a:r>
              <a:rPr lang="en-US" altLang="en-US" sz="2100" b="0" dirty="0">
                <a:solidFill>
                  <a:schemeClr val="tx1"/>
                </a:solidFill>
                <a:latin typeface="Liberation Sans"/>
                <a:cs typeface="Arial" panose="020B0604020202020204" pitchFamily="34" charset="0"/>
              </a:rPr>
              <a:t>		Discount on Bonds Payable		645</a:t>
            </a:r>
          </a:p>
        </p:txBody>
      </p:sp>
      <p:sp>
        <p:nvSpPr>
          <p:cNvPr id="14"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
        <p:nvSpPr>
          <p:cNvPr id="12" name="Rectangle 7"/>
          <p:cNvSpPr>
            <a:spLocks noChangeArrowheads="1"/>
          </p:cNvSpPr>
          <p:nvPr/>
        </p:nvSpPr>
        <p:spPr bwMode="auto">
          <a:xfrm>
            <a:off x="6746696" y="3573242"/>
            <a:ext cx="1652825" cy="276999"/>
          </a:xfrm>
          <a:prstGeom prst="rect">
            <a:avLst/>
          </a:prstGeom>
          <a:noFill/>
          <a:ln>
            <a:noFill/>
          </a:ln>
          <a:effectLst/>
          <a:extLst/>
        </p:spPr>
        <p:txBody>
          <a:bodyPr wrap="none">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gn="r">
              <a:spcBef>
                <a:spcPct val="0"/>
              </a:spcBef>
              <a:buClrTx/>
              <a:buSzTx/>
              <a:buFontTx/>
              <a:buNone/>
            </a:pPr>
            <a:r>
              <a:rPr lang="en-US" altLang="en-US" sz="1200" dirty="0" smtClean="0">
                <a:solidFill>
                  <a:srgbClr val="006600"/>
                </a:solidFill>
                <a:latin typeface="Liberation Sans"/>
              </a:rPr>
              <a:t>ILLUSTRATION 14-6</a:t>
            </a:r>
            <a:endParaRPr lang="en-US" altLang="en-US" sz="1200" dirty="0">
              <a:solidFill>
                <a:srgbClr val="006600"/>
              </a:solidFill>
              <a:latin typeface="Liberation San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31562">
                                            <p:txEl>
                                              <p:pRg st="0" end="0"/>
                                            </p:txEl>
                                          </p:spTgt>
                                        </p:tgtEl>
                                        <p:attrNameLst>
                                          <p:attrName>style.visibility</p:attrName>
                                        </p:attrNameLst>
                                      </p:cBhvr>
                                      <p:to>
                                        <p:strVal val="visible"/>
                                      </p:to>
                                    </p:set>
                                    <p:animEffect transition="in" filter="wipe(left)">
                                      <p:cBhvr>
                                        <p:cTn id="7" dur="500"/>
                                        <p:tgtEl>
                                          <p:spTgt spid="143156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31562">
                                            <p:txEl>
                                              <p:pRg st="1" end="1"/>
                                            </p:txEl>
                                          </p:spTgt>
                                        </p:tgtEl>
                                        <p:attrNameLst>
                                          <p:attrName>style.visibility</p:attrName>
                                        </p:attrNameLst>
                                      </p:cBhvr>
                                      <p:to>
                                        <p:strVal val="visible"/>
                                      </p:to>
                                    </p:set>
                                    <p:animEffect transition="in" filter="wipe(left)">
                                      <p:cBhvr>
                                        <p:cTn id="12" dur="500"/>
                                        <p:tgtEl>
                                          <p:spTgt spid="143156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31562">
                                            <p:txEl>
                                              <p:pRg st="2" end="2"/>
                                            </p:txEl>
                                          </p:spTgt>
                                        </p:tgtEl>
                                        <p:attrNameLst>
                                          <p:attrName>style.visibility</p:attrName>
                                        </p:attrNameLst>
                                      </p:cBhvr>
                                      <p:to>
                                        <p:strVal val="visible"/>
                                      </p:to>
                                    </p:set>
                                    <p:animEffect transition="in" filter="wipe(left)">
                                      <p:cBhvr>
                                        <p:cTn id="17" dur="500"/>
                                        <p:tgtEl>
                                          <p:spTgt spid="143156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156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609600" y="1981200"/>
            <a:ext cx="8001000" cy="1628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20000"/>
              </a:lnSpc>
              <a:spcBef>
                <a:spcPct val="70000"/>
              </a:spcBef>
              <a:buClrTx/>
              <a:buSzTx/>
              <a:buFontTx/>
              <a:buNone/>
            </a:pPr>
            <a:r>
              <a:rPr lang="en-US" altLang="en-US" sz="2100" dirty="0">
                <a:solidFill>
                  <a:schemeClr val="tx1"/>
                </a:solidFill>
                <a:latin typeface="Liberation Sans"/>
              </a:rPr>
              <a:t>Illustration:</a:t>
            </a:r>
            <a:r>
              <a:rPr lang="en-US" altLang="en-US" sz="2100" b="0" dirty="0">
                <a:solidFill>
                  <a:schemeClr val="tx1"/>
                </a:solidFill>
                <a:latin typeface="Liberation Sans"/>
              </a:rPr>
              <a:t> </a:t>
            </a:r>
            <a:r>
              <a:rPr lang="en-US" altLang="en-US" sz="2100" b="0" dirty="0" smtClean="0">
                <a:solidFill>
                  <a:schemeClr val="tx1"/>
                </a:solidFill>
                <a:latin typeface="Liberation Sans"/>
              </a:rPr>
              <a:t>Evermaster </a:t>
            </a:r>
            <a:r>
              <a:rPr lang="en-US" altLang="en-US" sz="2100" b="0" dirty="0">
                <a:solidFill>
                  <a:schemeClr val="tx1"/>
                </a:solidFill>
                <a:latin typeface="Liberation Sans"/>
              </a:rPr>
              <a:t>Corporation issued $100,000 of </a:t>
            </a:r>
            <a:r>
              <a:rPr lang="en-US" altLang="en-US" sz="2100" dirty="0">
                <a:solidFill>
                  <a:schemeClr val="tx1"/>
                </a:solidFill>
                <a:latin typeface="Liberation Sans"/>
              </a:rPr>
              <a:t>8%</a:t>
            </a:r>
            <a:r>
              <a:rPr lang="en-US" altLang="en-US" sz="2100" b="0" dirty="0">
                <a:solidFill>
                  <a:schemeClr val="tx1"/>
                </a:solidFill>
                <a:latin typeface="Liberation Sans"/>
              </a:rPr>
              <a:t> term bonds on January 1, </a:t>
            </a:r>
            <a:r>
              <a:rPr lang="en-US" altLang="en-US" sz="2100" b="0" dirty="0" smtClean="0">
                <a:solidFill>
                  <a:schemeClr val="tx1"/>
                </a:solidFill>
                <a:latin typeface="Liberation Sans"/>
              </a:rPr>
              <a:t>2017, </a:t>
            </a:r>
            <a:r>
              <a:rPr lang="en-US" altLang="en-US" sz="2100" b="0" dirty="0">
                <a:solidFill>
                  <a:schemeClr val="tx1"/>
                </a:solidFill>
                <a:latin typeface="Liberation Sans"/>
              </a:rPr>
              <a:t>due on January 1, </a:t>
            </a:r>
            <a:r>
              <a:rPr lang="en-US" altLang="en-US" sz="2100" b="0" dirty="0" smtClean="0">
                <a:solidFill>
                  <a:schemeClr val="tx1"/>
                </a:solidFill>
                <a:latin typeface="Liberation Sans"/>
              </a:rPr>
              <a:t>2022, </a:t>
            </a:r>
            <a:r>
              <a:rPr lang="en-US" altLang="en-US" sz="2100" b="0" dirty="0">
                <a:solidFill>
                  <a:schemeClr val="tx1"/>
                </a:solidFill>
                <a:latin typeface="Liberation Sans"/>
              </a:rPr>
              <a:t>with interest payable each July 1 and January 1. Investors require an effective-interest rate of </a:t>
            </a:r>
            <a:r>
              <a:rPr lang="en-US" altLang="en-US" sz="2100" dirty="0">
                <a:solidFill>
                  <a:schemeClr val="tx1"/>
                </a:solidFill>
                <a:latin typeface="Liberation Sans"/>
              </a:rPr>
              <a:t>6%</a:t>
            </a:r>
            <a:r>
              <a:rPr lang="en-US" altLang="en-US" sz="2100" b="0" dirty="0">
                <a:solidFill>
                  <a:schemeClr val="tx1"/>
                </a:solidFill>
                <a:latin typeface="Liberation Sans"/>
              </a:rPr>
              <a:t>. Calculate the bond proceeds.</a:t>
            </a:r>
          </a:p>
        </p:txBody>
      </p:sp>
      <p:sp>
        <p:nvSpPr>
          <p:cNvPr id="38916" name="Text Box 5"/>
          <p:cNvSpPr txBox="1">
            <a:spLocks noChangeArrowheads="1"/>
          </p:cNvSpPr>
          <p:nvPr/>
        </p:nvSpPr>
        <p:spPr bwMode="auto">
          <a:xfrm>
            <a:off x="609600" y="1371600"/>
            <a:ext cx="800100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spcBef>
                <a:spcPct val="0"/>
              </a:spcBef>
              <a:buClrTx/>
              <a:buSzPct val="80000"/>
              <a:buFontTx/>
              <a:buNone/>
            </a:pPr>
            <a:r>
              <a:rPr lang="en-US" altLang="en-US" sz="2600" i="1" dirty="0">
                <a:solidFill>
                  <a:schemeClr val="tx1"/>
                </a:solidFill>
                <a:latin typeface="Liberation Sans"/>
              </a:rPr>
              <a:t>Bonds Issued at a Premium</a:t>
            </a:r>
          </a:p>
        </p:txBody>
      </p:sp>
      <p:pic>
        <p:nvPicPr>
          <p:cNvPr id="3891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810000"/>
            <a:ext cx="8382000" cy="19714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4"/>
          <p:cNvSpPr>
            <a:spLocks noGrp="1" noChangeArrowheads="1"/>
          </p:cNvSpPr>
          <p:nvPr>
            <p:ph type="title" idx="4294967295"/>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r>
              <a:rPr lang="en-US" sz="3200" i="0" kern="1200" dirty="0">
                <a:solidFill>
                  <a:srgbClr val="006600"/>
                </a:solidFill>
                <a:effectLst/>
                <a:latin typeface="Liberation Sans"/>
                <a:ea typeface="+mn-ea"/>
                <a:cs typeface="+mn-cs"/>
              </a:rPr>
              <a:t>Effective-Interest Method</a:t>
            </a:r>
          </a:p>
        </p:txBody>
      </p:sp>
      <p:sp>
        <p:nvSpPr>
          <p:cNvPr id="1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8" name="Rectangle 7"/>
          <p:cNvSpPr/>
          <p:nvPr/>
        </p:nvSpPr>
        <p:spPr>
          <a:xfrm>
            <a:off x="351120" y="5803175"/>
            <a:ext cx="4572000" cy="461665"/>
          </a:xfrm>
          <a:prstGeom prst="rect">
            <a:avLst/>
          </a:prstGeom>
        </p:spPr>
        <p:txBody>
          <a:bodyPr wrap="square">
            <a:spAutoFit/>
          </a:bodyPr>
          <a:lstStyle/>
          <a:p>
            <a:pPr algn="l"/>
            <a:r>
              <a:rPr lang="en-US" sz="1200" dirty="0">
                <a:solidFill>
                  <a:srgbClr val="006600"/>
                </a:solidFill>
                <a:latin typeface="Liberation Sans"/>
              </a:rPr>
              <a:t>ILLUSTRATION </a:t>
            </a:r>
            <a:r>
              <a:rPr lang="en-US" sz="1200" dirty="0" smtClean="0">
                <a:solidFill>
                  <a:srgbClr val="006600"/>
                </a:solidFill>
                <a:latin typeface="Liberation Sans"/>
              </a:rPr>
              <a:t>14-7</a:t>
            </a:r>
          </a:p>
          <a:p>
            <a:pPr algn="l"/>
            <a:r>
              <a:rPr lang="en-US" sz="1200" b="0" dirty="0">
                <a:solidFill>
                  <a:schemeClr val="tx1"/>
                </a:solidFill>
                <a:latin typeface="Liberation Sans"/>
              </a:rPr>
              <a:t>Computation of </a:t>
            </a:r>
            <a:r>
              <a:rPr lang="en-US" sz="1200" b="0" dirty="0" smtClean="0">
                <a:solidFill>
                  <a:schemeClr val="tx1"/>
                </a:solidFill>
                <a:latin typeface="Liberation Sans"/>
              </a:rPr>
              <a:t>Premiu</a:t>
            </a:r>
            <a:r>
              <a:rPr lang="en-US" sz="1200" b="0" dirty="0">
                <a:solidFill>
                  <a:schemeClr val="tx1"/>
                </a:solidFill>
                <a:latin typeface="Liberation Sans"/>
              </a:rPr>
              <a:t>m</a:t>
            </a:r>
            <a:r>
              <a:rPr lang="en-US" sz="1200" b="0" dirty="0" smtClean="0">
                <a:solidFill>
                  <a:schemeClr val="tx1"/>
                </a:solidFill>
                <a:latin typeface="Liberation Sans"/>
              </a:rPr>
              <a:t> on </a:t>
            </a:r>
            <a:r>
              <a:rPr lang="en-US" sz="1200" b="0" dirty="0">
                <a:solidFill>
                  <a:schemeClr val="tx1"/>
                </a:solidFill>
                <a:latin typeface="Liberation Sans"/>
              </a:rPr>
              <a:t>Bonds Payable</a:t>
            </a:r>
          </a:p>
        </p:txBody>
      </p:sp>
      <p:sp>
        <p:nvSpPr>
          <p:cNvPr id="11"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1828800"/>
            <a:ext cx="8277225" cy="34004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39941" name="Rectangle 9"/>
          <p:cNvSpPr>
            <a:spLocks noChangeArrowheads="1"/>
          </p:cNvSpPr>
          <p:nvPr/>
        </p:nvSpPr>
        <p:spPr bwMode="auto">
          <a:xfrm>
            <a:off x="1155700" y="5410200"/>
            <a:ext cx="2133600" cy="533400"/>
          </a:xfrm>
          <a:prstGeom prst="rect">
            <a:avLst/>
          </a:prstGeom>
          <a:solidFill>
            <a:schemeClr val="bg1"/>
          </a:solidFill>
          <a:ln>
            <a:noFill/>
          </a:ln>
          <a:extLs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nchor="ct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gn="ctr">
              <a:spcBef>
                <a:spcPct val="0"/>
              </a:spcBef>
              <a:buClrTx/>
              <a:buSzTx/>
              <a:buFontTx/>
              <a:buNone/>
            </a:pPr>
            <a:r>
              <a:rPr lang="en-US" altLang="en-US" sz="2000" dirty="0">
                <a:solidFill>
                  <a:schemeClr val="folHlink"/>
                </a:solidFill>
                <a:latin typeface="Liberation Sans"/>
              </a:rPr>
              <a:t>$100,000</a:t>
            </a:r>
            <a:endParaRPr lang="en-US" altLang="en-US" sz="2000" dirty="0">
              <a:solidFill>
                <a:srgbClr val="800000"/>
              </a:solidFill>
              <a:latin typeface="Liberation Sans"/>
            </a:endParaRPr>
          </a:p>
        </p:txBody>
      </p:sp>
      <p:sp>
        <p:nvSpPr>
          <p:cNvPr id="39942" name="Text Box 10"/>
          <p:cNvSpPr txBox="1">
            <a:spLocks noChangeArrowheads="1"/>
          </p:cNvSpPr>
          <p:nvPr/>
        </p:nvSpPr>
        <p:spPr bwMode="auto">
          <a:xfrm>
            <a:off x="1231900" y="5927725"/>
            <a:ext cx="2057400" cy="369888"/>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gn="ctr">
              <a:spcBef>
                <a:spcPct val="50000"/>
              </a:spcBef>
              <a:buClrTx/>
              <a:buSzTx/>
              <a:buFontTx/>
              <a:buNone/>
            </a:pPr>
            <a:r>
              <a:rPr lang="en-US" altLang="en-US" sz="1800" dirty="0">
                <a:solidFill>
                  <a:schemeClr val="tx1"/>
                </a:solidFill>
                <a:latin typeface="Liberation Sans"/>
              </a:rPr>
              <a:t>Face Value</a:t>
            </a:r>
          </a:p>
        </p:txBody>
      </p:sp>
      <p:sp>
        <p:nvSpPr>
          <p:cNvPr id="39943" name="Text Box 11"/>
          <p:cNvSpPr txBox="1">
            <a:spLocks noChangeArrowheads="1"/>
          </p:cNvSpPr>
          <p:nvPr/>
        </p:nvSpPr>
        <p:spPr bwMode="auto">
          <a:xfrm>
            <a:off x="3517900" y="5927725"/>
            <a:ext cx="1752600" cy="369888"/>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gn="ctr">
              <a:spcBef>
                <a:spcPct val="50000"/>
              </a:spcBef>
              <a:buClrTx/>
              <a:buSzTx/>
              <a:buFontTx/>
              <a:buNone/>
            </a:pPr>
            <a:r>
              <a:rPr lang="en-US" altLang="en-US" sz="1800" dirty="0">
                <a:solidFill>
                  <a:schemeClr val="tx1"/>
                </a:solidFill>
                <a:latin typeface="Liberation Sans"/>
              </a:rPr>
              <a:t>Factor</a:t>
            </a:r>
          </a:p>
        </p:txBody>
      </p:sp>
      <p:sp>
        <p:nvSpPr>
          <p:cNvPr id="39944" name="Text Box 12"/>
          <p:cNvSpPr txBox="1">
            <a:spLocks noChangeArrowheads="1"/>
          </p:cNvSpPr>
          <p:nvPr/>
        </p:nvSpPr>
        <p:spPr bwMode="auto">
          <a:xfrm>
            <a:off x="5562600" y="5927725"/>
            <a:ext cx="1905000" cy="369888"/>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gn="ctr">
              <a:spcBef>
                <a:spcPct val="50000"/>
              </a:spcBef>
              <a:buClrTx/>
              <a:buSzTx/>
              <a:buFontTx/>
              <a:buNone/>
            </a:pPr>
            <a:r>
              <a:rPr lang="en-US" altLang="en-US" sz="1800" dirty="0">
                <a:solidFill>
                  <a:schemeClr val="tx1"/>
                </a:solidFill>
                <a:latin typeface="Liberation Sans"/>
              </a:rPr>
              <a:t>Present Value</a:t>
            </a:r>
          </a:p>
        </p:txBody>
      </p:sp>
      <p:sp>
        <p:nvSpPr>
          <p:cNvPr id="15" name="Rectangle 9"/>
          <p:cNvSpPr>
            <a:spLocks noChangeArrowheads="1"/>
          </p:cNvSpPr>
          <p:nvPr/>
        </p:nvSpPr>
        <p:spPr bwMode="auto">
          <a:xfrm>
            <a:off x="3289300" y="5410200"/>
            <a:ext cx="2819400" cy="533400"/>
          </a:xfrm>
          <a:prstGeom prst="rect">
            <a:avLst/>
          </a:prstGeom>
          <a:solidFill>
            <a:schemeClr val="bg1"/>
          </a:solidFill>
          <a:ln>
            <a:noFill/>
          </a:ln>
          <a:extLs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nchor="ct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spcBef>
                <a:spcPct val="0"/>
              </a:spcBef>
              <a:buClrTx/>
              <a:buSzTx/>
              <a:buFontTx/>
              <a:buNone/>
            </a:pPr>
            <a:r>
              <a:rPr lang="en-US" altLang="en-US" sz="2000" dirty="0">
                <a:solidFill>
                  <a:schemeClr val="folHlink"/>
                </a:solidFill>
                <a:latin typeface="Liberation Sans"/>
              </a:rPr>
              <a:t>x       .74409</a:t>
            </a:r>
            <a:endParaRPr lang="en-US" altLang="en-US" sz="2000" dirty="0">
              <a:solidFill>
                <a:srgbClr val="800000"/>
              </a:solidFill>
              <a:latin typeface="Liberation Sans"/>
            </a:endParaRPr>
          </a:p>
        </p:txBody>
      </p:sp>
      <p:sp>
        <p:nvSpPr>
          <p:cNvPr id="16" name="Rectangle 9"/>
          <p:cNvSpPr>
            <a:spLocks noChangeArrowheads="1"/>
          </p:cNvSpPr>
          <p:nvPr/>
        </p:nvSpPr>
        <p:spPr bwMode="auto">
          <a:xfrm>
            <a:off x="5346700" y="5410200"/>
            <a:ext cx="2959100" cy="533400"/>
          </a:xfrm>
          <a:prstGeom prst="rect">
            <a:avLst/>
          </a:prstGeom>
          <a:solidFill>
            <a:schemeClr val="bg1"/>
          </a:solidFill>
          <a:ln>
            <a:noFill/>
          </a:ln>
          <a:extLs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nchor="ct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spcBef>
                <a:spcPct val="0"/>
              </a:spcBef>
              <a:buClrTx/>
              <a:buSzTx/>
              <a:buFontTx/>
              <a:buNone/>
            </a:pPr>
            <a:r>
              <a:rPr lang="en-US" altLang="en-US" sz="2000" dirty="0">
                <a:solidFill>
                  <a:schemeClr val="folHlink"/>
                </a:solidFill>
                <a:latin typeface="Liberation Sans"/>
              </a:rPr>
              <a:t>=       </a:t>
            </a:r>
            <a:r>
              <a:rPr lang="en-US" altLang="en-US" sz="2000" dirty="0">
                <a:solidFill>
                  <a:srgbClr val="CC0000"/>
                </a:solidFill>
                <a:latin typeface="Liberation Sans"/>
              </a:rPr>
              <a:t>$74,409</a:t>
            </a:r>
          </a:p>
        </p:txBody>
      </p:sp>
      <p:sp>
        <p:nvSpPr>
          <p:cNvPr id="3" name="Rectangle 2"/>
          <p:cNvSpPr/>
          <p:nvPr/>
        </p:nvSpPr>
        <p:spPr>
          <a:xfrm>
            <a:off x="342900" y="1371600"/>
            <a:ext cx="8267700" cy="354013"/>
          </a:xfrm>
          <a:prstGeom prst="rect">
            <a:avLst/>
          </a:prstGeom>
        </p:spPr>
        <p:txBody>
          <a:bodyPr>
            <a:spAutoFit/>
          </a:bodyPr>
          <a:lstStyle/>
          <a:p>
            <a:pPr algn="l">
              <a:defRPr/>
            </a:pPr>
            <a:r>
              <a:rPr lang="en-US" sz="1700" dirty="0">
                <a:latin typeface="Liberation Sans"/>
              </a:rPr>
              <a:t>TABLE 6-2 PRESENT VALUE OF 1 (PRESENT VALUE OF A SINGLE SUM)</a:t>
            </a:r>
          </a:p>
        </p:txBody>
      </p:sp>
      <p:cxnSp>
        <p:nvCxnSpPr>
          <p:cNvPr id="39949" name="Straight Connector 4"/>
          <p:cNvCxnSpPr>
            <a:cxnSpLocks noChangeShapeType="1"/>
          </p:cNvCxnSpPr>
          <p:nvPr/>
        </p:nvCxnSpPr>
        <p:spPr bwMode="auto">
          <a:xfrm>
            <a:off x="457200" y="1725613"/>
            <a:ext cx="8153400" cy="0"/>
          </a:xfrm>
          <a:prstGeom prst="line">
            <a:avLst/>
          </a:prstGeom>
          <a:noFill/>
          <a:ln w="28575" cap="sq"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tangle 5"/>
          <p:cNvSpPr/>
          <p:nvPr/>
        </p:nvSpPr>
        <p:spPr bwMode="auto">
          <a:xfrm>
            <a:off x="4699000" y="1801813"/>
            <a:ext cx="863600" cy="255587"/>
          </a:xfrm>
          <a:prstGeom prst="rect">
            <a:avLst/>
          </a:prstGeom>
          <a:solidFill>
            <a:schemeClr val="bg1"/>
          </a:solidFill>
          <a:ln w="28575" cap="sq"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defRPr/>
            </a:pPr>
            <a:endParaRPr lang="en-US" altLang="en-US" dirty="0" smtClean="0">
              <a:effectLst>
                <a:outerShdw blurRad="38100" dist="38100" dir="2700000" algn="tl">
                  <a:srgbClr val="C0C0C0"/>
                </a:outerShdw>
              </a:effectLst>
              <a:latin typeface="Liberation Sans"/>
            </a:endParaRPr>
          </a:p>
        </p:txBody>
      </p:sp>
      <p:sp>
        <p:nvSpPr>
          <p:cNvPr id="17" name="Rectangle 4"/>
          <p:cNvSpPr>
            <a:spLocks noGrp="1" noChangeArrowheads="1"/>
          </p:cNvSpPr>
          <p:nvPr>
            <p:ph type="title" idx="4294967295"/>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r>
              <a:rPr lang="en-US" sz="3200" i="0" kern="1200" dirty="0">
                <a:solidFill>
                  <a:srgbClr val="006600"/>
                </a:solidFill>
                <a:effectLst/>
                <a:latin typeface="Liberation Sans"/>
                <a:ea typeface="+mn-ea"/>
                <a:cs typeface="+mn-cs"/>
              </a:rPr>
              <a:t>Effective-Interest Method</a:t>
            </a:r>
          </a:p>
        </p:txBody>
      </p:sp>
      <p:sp>
        <p:nvSpPr>
          <p:cNvPr id="18" name="Rectangle 17"/>
          <p:cNvSpPr/>
          <p:nvPr/>
        </p:nvSpPr>
        <p:spPr bwMode="auto">
          <a:xfrm>
            <a:off x="4770720" y="4895476"/>
            <a:ext cx="990600" cy="292100"/>
          </a:xfrm>
          <a:prstGeom prst="rect">
            <a:avLst/>
          </a:prstGeom>
          <a:noFill/>
          <a:ln w="28575" cap="sq" cmpd="sng" algn="ctr">
            <a:solidFill>
              <a:srgbClr val="CC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folHlink"/>
              </a:solidFill>
              <a:effectLst>
                <a:outerShdw blurRad="38100" dist="38100" dir="2700000" algn="tl">
                  <a:srgbClr val="000000">
                    <a:alpha val="43137"/>
                  </a:srgbClr>
                </a:outerShdw>
              </a:effectLst>
              <a:latin typeface="Comic Sans MS" pitchFamily="66" charset="0"/>
            </a:endParaRPr>
          </a:p>
        </p:txBody>
      </p:sp>
      <p:sp>
        <p:nvSpPr>
          <p:cNvPr id="19"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42900" y="1676400"/>
            <a:ext cx="8648700" cy="3962400"/>
          </a:xfrm>
          <a:prstGeom prst="rect">
            <a:avLst/>
          </a:prstGeom>
          <a:solidFill>
            <a:schemeClr val="accent3"/>
          </a:solidFill>
          <a:ln w="28575" cap="sq" cmpd="sng" algn="ctr">
            <a:noFill/>
            <a:prstDash val="solid"/>
            <a:round/>
            <a:headEnd type="none" w="med" len="med"/>
            <a:tailEnd type="none" w="med" len="med"/>
          </a:ln>
          <a:effectLst/>
          <a:extLst/>
        </p:spPr>
        <p:txBody>
          <a:bodyPr wrap="none"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defRPr/>
            </a:pPr>
            <a:endParaRPr lang="en-US" altLang="en-US" dirty="0" smtClean="0">
              <a:effectLst>
                <a:outerShdw blurRad="38100" dist="38100" dir="2700000" algn="tl">
                  <a:srgbClr val="C0C0C0"/>
                </a:outerShdw>
              </a:effectLst>
              <a:latin typeface="Liberation Sans"/>
            </a:endParaRPr>
          </a:p>
        </p:txBody>
      </p:sp>
      <p:pic>
        <p:nvPicPr>
          <p:cNvPr id="409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862138"/>
            <a:ext cx="8229600" cy="33956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40966" name="Rectangle 9"/>
          <p:cNvSpPr>
            <a:spLocks noChangeArrowheads="1"/>
          </p:cNvSpPr>
          <p:nvPr/>
        </p:nvSpPr>
        <p:spPr bwMode="auto">
          <a:xfrm>
            <a:off x="1155700" y="5410200"/>
            <a:ext cx="2133600" cy="533400"/>
          </a:xfrm>
          <a:prstGeom prst="rect">
            <a:avLst/>
          </a:prstGeom>
          <a:solidFill>
            <a:schemeClr val="bg1"/>
          </a:solidFill>
          <a:ln>
            <a:noFill/>
          </a:ln>
          <a:extLs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nchor="ct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gn="ctr">
              <a:spcBef>
                <a:spcPct val="0"/>
              </a:spcBef>
              <a:buClrTx/>
              <a:buSzTx/>
              <a:buFontTx/>
              <a:buNone/>
            </a:pPr>
            <a:r>
              <a:rPr lang="en-US" altLang="en-US" sz="2000" dirty="0">
                <a:solidFill>
                  <a:schemeClr val="folHlink"/>
                </a:solidFill>
                <a:latin typeface="Liberation Sans"/>
              </a:rPr>
              <a:t>$4,000</a:t>
            </a:r>
            <a:endParaRPr lang="en-US" altLang="en-US" sz="2000" dirty="0">
              <a:solidFill>
                <a:srgbClr val="800000"/>
              </a:solidFill>
              <a:latin typeface="Liberation Sans"/>
            </a:endParaRPr>
          </a:p>
        </p:txBody>
      </p:sp>
      <p:sp>
        <p:nvSpPr>
          <p:cNvPr id="40967" name="Text Box 10"/>
          <p:cNvSpPr txBox="1">
            <a:spLocks noChangeArrowheads="1"/>
          </p:cNvSpPr>
          <p:nvPr/>
        </p:nvSpPr>
        <p:spPr bwMode="auto">
          <a:xfrm>
            <a:off x="1231900" y="5867400"/>
            <a:ext cx="2057400" cy="646113"/>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gn="ctr">
              <a:spcBef>
                <a:spcPct val="50000"/>
              </a:spcBef>
              <a:buClrTx/>
              <a:buSzTx/>
              <a:buFontTx/>
              <a:buNone/>
            </a:pPr>
            <a:r>
              <a:rPr lang="en-US" altLang="en-US" sz="1800" dirty="0">
                <a:solidFill>
                  <a:schemeClr val="tx1"/>
                </a:solidFill>
                <a:latin typeface="Liberation Sans"/>
              </a:rPr>
              <a:t>Semiannual Payment</a:t>
            </a:r>
          </a:p>
        </p:txBody>
      </p:sp>
      <p:sp>
        <p:nvSpPr>
          <p:cNvPr id="40968" name="Text Box 11"/>
          <p:cNvSpPr txBox="1">
            <a:spLocks noChangeArrowheads="1"/>
          </p:cNvSpPr>
          <p:nvPr/>
        </p:nvSpPr>
        <p:spPr bwMode="auto">
          <a:xfrm>
            <a:off x="3517900" y="5927725"/>
            <a:ext cx="1752600" cy="369888"/>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gn="ctr">
              <a:spcBef>
                <a:spcPct val="50000"/>
              </a:spcBef>
              <a:buClrTx/>
              <a:buSzTx/>
              <a:buFontTx/>
              <a:buNone/>
            </a:pPr>
            <a:r>
              <a:rPr lang="en-US" altLang="en-US" sz="1800" dirty="0">
                <a:solidFill>
                  <a:schemeClr val="tx1"/>
                </a:solidFill>
                <a:latin typeface="Liberation Sans"/>
              </a:rPr>
              <a:t>Factor</a:t>
            </a:r>
          </a:p>
        </p:txBody>
      </p:sp>
      <p:sp>
        <p:nvSpPr>
          <p:cNvPr id="40969" name="Text Box 12"/>
          <p:cNvSpPr txBox="1">
            <a:spLocks noChangeArrowheads="1"/>
          </p:cNvSpPr>
          <p:nvPr/>
        </p:nvSpPr>
        <p:spPr bwMode="auto">
          <a:xfrm>
            <a:off x="5562600" y="5927725"/>
            <a:ext cx="1905000" cy="369888"/>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gn="ctr">
              <a:spcBef>
                <a:spcPct val="50000"/>
              </a:spcBef>
              <a:buClrTx/>
              <a:buSzTx/>
              <a:buFontTx/>
              <a:buNone/>
            </a:pPr>
            <a:r>
              <a:rPr lang="en-US" altLang="en-US" sz="1800" dirty="0">
                <a:solidFill>
                  <a:schemeClr val="tx1"/>
                </a:solidFill>
                <a:latin typeface="Liberation Sans"/>
              </a:rPr>
              <a:t>Present Value</a:t>
            </a:r>
          </a:p>
        </p:txBody>
      </p:sp>
      <p:sp>
        <p:nvSpPr>
          <p:cNvPr id="15" name="Rectangle 9"/>
          <p:cNvSpPr>
            <a:spLocks noChangeArrowheads="1"/>
          </p:cNvSpPr>
          <p:nvPr/>
        </p:nvSpPr>
        <p:spPr bwMode="auto">
          <a:xfrm>
            <a:off x="3289300" y="5410200"/>
            <a:ext cx="2819400" cy="533400"/>
          </a:xfrm>
          <a:prstGeom prst="rect">
            <a:avLst/>
          </a:prstGeom>
          <a:solidFill>
            <a:schemeClr val="bg1"/>
          </a:solidFill>
          <a:ln>
            <a:noFill/>
          </a:ln>
          <a:extLs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nchor="ct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spcBef>
                <a:spcPct val="0"/>
              </a:spcBef>
              <a:buClrTx/>
              <a:buSzTx/>
              <a:buFontTx/>
              <a:buNone/>
            </a:pPr>
            <a:r>
              <a:rPr lang="en-US" altLang="en-US" sz="2000" dirty="0">
                <a:solidFill>
                  <a:schemeClr val="folHlink"/>
                </a:solidFill>
                <a:latin typeface="Liberation Sans"/>
              </a:rPr>
              <a:t>x       8.53020</a:t>
            </a:r>
            <a:endParaRPr lang="en-US" altLang="en-US" sz="2000" dirty="0">
              <a:solidFill>
                <a:srgbClr val="800000"/>
              </a:solidFill>
              <a:latin typeface="Liberation Sans"/>
            </a:endParaRPr>
          </a:p>
        </p:txBody>
      </p:sp>
      <p:sp>
        <p:nvSpPr>
          <p:cNvPr id="16" name="Rectangle 9"/>
          <p:cNvSpPr>
            <a:spLocks noChangeArrowheads="1"/>
          </p:cNvSpPr>
          <p:nvPr/>
        </p:nvSpPr>
        <p:spPr bwMode="auto">
          <a:xfrm>
            <a:off x="5346700" y="5410200"/>
            <a:ext cx="2959100" cy="533400"/>
          </a:xfrm>
          <a:prstGeom prst="rect">
            <a:avLst/>
          </a:prstGeom>
          <a:solidFill>
            <a:schemeClr val="bg1"/>
          </a:solidFill>
          <a:ln>
            <a:noFill/>
          </a:ln>
          <a:extLs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nchor="ct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spcBef>
                <a:spcPct val="0"/>
              </a:spcBef>
              <a:buClrTx/>
              <a:buSzTx/>
              <a:buFontTx/>
              <a:buNone/>
            </a:pPr>
            <a:r>
              <a:rPr lang="en-US" altLang="en-US" sz="2000" dirty="0">
                <a:solidFill>
                  <a:schemeClr val="folHlink"/>
                </a:solidFill>
                <a:latin typeface="Liberation Sans"/>
              </a:rPr>
              <a:t>=       </a:t>
            </a:r>
            <a:r>
              <a:rPr lang="en-US" altLang="en-US" sz="2000" dirty="0">
                <a:solidFill>
                  <a:srgbClr val="CC0000"/>
                </a:solidFill>
                <a:latin typeface="Liberation Sans"/>
              </a:rPr>
              <a:t>$34,121</a:t>
            </a:r>
          </a:p>
        </p:txBody>
      </p:sp>
      <p:sp>
        <p:nvSpPr>
          <p:cNvPr id="3" name="Rectangle 2"/>
          <p:cNvSpPr/>
          <p:nvPr/>
        </p:nvSpPr>
        <p:spPr>
          <a:xfrm>
            <a:off x="342900" y="1371600"/>
            <a:ext cx="8267700" cy="354013"/>
          </a:xfrm>
          <a:prstGeom prst="rect">
            <a:avLst/>
          </a:prstGeom>
        </p:spPr>
        <p:txBody>
          <a:bodyPr>
            <a:spAutoFit/>
          </a:bodyPr>
          <a:lstStyle/>
          <a:p>
            <a:pPr algn="l">
              <a:defRPr/>
            </a:pPr>
            <a:r>
              <a:rPr lang="en-US" sz="1700" dirty="0">
                <a:latin typeface="Liberation Sans"/>
              </a:rPr>
              <a:t>TABLE 6-4 PRESENT VALUE OF AN ORDINARY ANNUITY OF 1</a:t>
            </a:r>
          </a:p>
        </p:txBody>
      </p:sp>
      <p:cxnSp>
        <p:nvCxnSpPr>
          <p:cNvPr id="40974" name="Straight Connector 4"/>
          <p:cNvCxnSpPr>
            <a:cxnSpLocks noChangeShapeType="1"/>
          </p:cNvCxnSpPr>
          <p:nvPr/>
        </p:nvCxnSpPr>
        <p:spPr bwMode="auto">
          <a:xfrm>
            <a:off x="457200" y="1725613"/>
            <a:ext cx="8153400" cy="0"/>
          </a:xfrm>
          <a:prstGeom prst="line">
            <a:avLst/>
          </a:prstGeom>
          <a:noFill/>
          <a:ln w="28575" cap="sq"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Rectangle 4"/>
          <p:cNvSpPr>
            <a:spLocks noGrp="1" noChangeArrowheads="1"/>
          </p:cNvSpPr>
          <p:nvPr>
            <p:ph type="title" idx="4294967295"/>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r>
              <a:rPr lang="en-US" sz="3200" i="0" kern="1200" dirty="0">
                <a:solidFill>
                  <a:srgbClr val="006600"/>
                </a:solidFill>
                <a:effectLst/>
                <a:latin typeface="Liberation Sans"/>
                <a:ea typeface="+mn-ea"/>
                <a:cs typeface="+mn-cs"/>
              </a:rPr>
              <a:t>Effective-Interest Method</a:t>
            </a:r>
          </a:p>
        </p:txBody>
      </p:sp>
      <p:sp>
        <p:nvSpPr>
          <p:cNvPr id="18" name="Rectangle 17"/>
          <p:cNvSpPr/>
          <p:nvPr/>
        </p:nvSpPr>
        <p:spPr bwMode="auto">
          <a:xfrm>
            <a:off x="4706472" y="4913404"/>
            <a:ext cx="990600" cy="292100"/>
          </a:xfrm>
          <a:prstGeom prst="rect">
            <a:avLst/>
          </a:prstGeom>
          <a:noFill/>
          <a:ln w="28575" cap="sq" cmpd="sng" algn="ctr">
            <a:solidFill>
              <a:srgbClr val="CC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folHlink"/>
              </a:solidFill>
              <a:effectLst>
                <a:outerShdw blurRad="38100" dist="38100" dir="2700000" algn="tl">
                  <a:srgbClr val="000000">
                    <a:alpha val="43137"/>
                  </a:srgbClr>
                </a:outerShdw>
              </a:effectLst>
              <a:latin typeface="Comic Sans MS" pitchFamily="66" charset="0"/>
            </a:endParaRPr>
          </a:p>
        </p:txBody>
      </p:sp>
      <p:sp>
        <p:nvSpPr>
          <p:cNvPr id="19"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03096" y="297321"/>
            <a:ext cx="7594315" cy="6317394"/>
          </a:xfrm>
          <a:prstGeom prst="rect">
            <a:avLst/>
          </a:prstGeom>
        </p:spPr>
      </p:pic>
      <p:sp>
        <p:nvSpPr>
          <p:cNvPr id="9" name="Rectangle 7"/>
          <p:cNvSpPr>
            <a:spLocks noChangeArrowheads="1"/>
          </p:cNvSpPr>
          <p:nvPr/>
        </p:nvSpPr>
        <p:spPr bwMode="auto">
          <a:xfrm>
            <a:off x="175975" y="1447800"/>
            <a:ext cx="1805225" cy="276999"/>
          </a:xfrm>
          <a:prstGeom prst="rect">
            <a:avLst/>
          </a:prstGeom>
          <a:solidFill>
            <a:schemeClr val="accent3"/>
          </a:solidFill>
          <a:ln>
            <a:noFill/>
          </a:ln>
          <a:effectLst/>
          <a:extLst/>
        </p:spPr>
        <p:txBody>
          <a:bodyPr wrap="square">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gn="r">
              <a:spcBef>
                <a:spcPct val="0"/>
              </a:spcBef>
              <a:buClrTx/>
              <a:buSzTx/>
              <a:buFontTx/>
              <a:buNone/>
            </a:pPr>
            <a:r>
              <a:rPr lang="en-US" altLang="en-US" sz="1200" dirty="0" smtClean="0">
                <a:solidFill>
                  <a:srgbClr val="006600"/>
                </a:solidFill>
                <a:latin typeface="Liberation Sans"/>
              </a:rPr>
              <a:t>ILLUSTRATION 14-8</a:t>
            </a:r>
            <a:endParaRPr lang="en-US" altLang="en-US" sz="1200" dirty="0">
              <a:solidFill>
                <a:srgbClr val="006600"/>
              </a:solidFill>
              <a:latin typeface="Liberation Sans"/>
            </a:endParaRPr>
          </a:p>
        </p:txBody>
      </p:sp>
      <p:sp>
        <p:nvSpPr>
          <p:cNvPr id="10"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803096" y="297321"/>
            <a:ext cx="7594315" cy="6317394"/>
          </a:xfrm>
          <a:prstGeom prst="rect">
            <a:avLst/>
          </a:prstGeom>
        </p:spPr>
      </p:pic>
      <p:sp>
        <p:nvSpPr>
          <p:cNvPr id="13" name="Rectangle 8"/>
          <p:cNvSpPr>
            <a:spLocks noChangeArrowheads="1"/>
          </p:cNvSpPr>
          <p:nvPr/>
        </p:nvSpPr>
        <p:spPr bwMode="auto">
          <a:xfrm>
            <a:off x="685800" y="3671040"/>
            <a:ext cx="8001000" cy="3048000"/>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defRPr/>
            </a:pPr>
            <a:endParaRPr lang="en-US" altLang="en-US" dirty="0" smtClean="0">
              <a:effectLst>
                <a:outerShdw blurRad="38100" dist="38100" dir="2700000" algn="tl">
                  <a:srgbClr val="C0C0C0"/>
                </a:outerShdw>
              </a:effectLst>
              <a:latin typeface="Liberation Sans"/>
            </a:endParaRPr>
          </a:p>
        </p:txBody>
      </p:sp>
      <p:sp>
        <p:nvSpPr>
          <p:cNvPr id="12" name="Rectangle 7"/>
          <p:cNvSpPr>
            <a:spLocks noChangeArrowheads="1"/>
          </p:cNvSpPr>
          <p:nvPr/>
        </p:nvSpPr>
        <p:spPr bwMode="auto">
          <a:xfrm>
            <a:off x="6807485" y="3709896"/>
            <a:ext cx="1652825" cy="276999"/>
          </a:xfrm>
          <a:prstGeom prst="rect">
            <a:avLst/>
          </a:prstGeom>
          <a:noFill/>
          <a:ln>
            <a:noFill/>
          </a:ln>
          <a:effectLst/>
          <a:extLst/>
        </p:spPr>
        <p:txBody>
          <a:bodyPr wrap="none">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gn="r">
              <a:spcBef>
                <a:spcPct val="0"/>
              </a:spcBef>
              <a:buClrTx/>
              <a:buSzTx/>
              <a:buFontTx/>
              <a:buNone/>
            </a:pPr>
            <a:r>
              <a:rPr lang="en-US" altLang="en-US" sz="1200" dirty="0" smtClean="0">
                <a:solidFill>
                  <a:srgbClr val="006600"/>
                </a:solidFill>
                <a:latin typeface="Liberation Sans"/>
              </a:rPr>
              <a:t>ILLUSTRATION 14-8</a:t>
            </a:r>
            <a:endParaRPr lang="en-US" altLang="en-US" sz="1200" dirty="0">
              <a:solidFill>
                <a:srgbClr val="006600"/>
              </a:solidFill>
              <a:latin typeface="Liberation Sans"/>
            </a:endParaRPr>
          </a:p>
        </p:txBody>
      </p:sp>
      <p:sp>
        <p:nvSpPr>
          <p:cNvPr id="43012" name="Text Box 7"/>
          <p:cNvSpPr txBox="1">
            <a:spLocks noChangeArrowheads="1"/>
          </p:cNvSpPr>
          <p:nvPr/>
        </p:nvSpPr>
        <p:spPr bwMode="auto">
          <a:xfrm>
            <a:off x="609600" y="3886200"/>
            <a:ext cx="8153400" cy="4962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25000"/>
              </a:lnSpc>
              <a:spcBef>
                <a:spcPct val="30000"/>
              </a:spcBef>
              <a:buClrTx/>
              <a:buSzPct val="80000"/>
              <a:buFontTx/>
              <a:buNone/>
            </a:pPr>
            <a:r>
              <a:rPr lang="en-US" altLang="en-US" sz="2100" dirty="0">
                <a:solidFill>
                  <a:schemeClr val="tx1"/>
                </a:solidFill>
                <a:latin typeface="Liberation Sans"/>
              </a:rPr>
              <a:t>Journal entry</a:t>
            </a:r>
            <a:r>
              <a:rPr lang="en-US" altLang="en-US" sz="2100" b="0" dirty="0">
                <a:solidFill>
                  <a:schemeClr val="tx1"/>
                </a:solidFill>
                <a:latin typeface="Liberation Sans"/>
              </a:rPr>
              <a:t> on date of issue, </a:t>
            </a:r>
            <a:r>
              <a:rPr lang="en-US" altLang="en-US" sz="2100" dirty="0">
                <a:solidFill>
                  <a:schemeClr val="tx1"/>
                </a:solidFill>
                <a:latin typeface="Liberation Sans"/>
              </a:rPr>
              <a:t>Jan. 1, </a:t>
            </a:r>
            <a:r>
              <a:rPr lang="en-US" altLang="en-US" sz="2100" dirty="0" smtClean="0">
                <a:solidFill>
                  <a:schemeClr val="tx1"/>
                </a:solidFill>
                <a:latin typeface="Liberation Sans"/>
              </a:rPr>
              <a:t>2017</a:t>
            </a:r>
            <a:r>
              <a:rPr lang="en-US" altLang="en-US" sz="2100" b="0" dirty="0" smtClean="0">
                <a:solidFill>
                  <a:schemeClr val="tx1"/>
                </a:solidFill>
                <a:latin typeface="Liberation Sans"/>
              </a:rPr>
              <a:t>.</a:t>
            </a:r>
            <a:endParaRPr lang="en-US" altLang="en-US" sz="2100" b="0" dirty="0">
              <a:solidFill>
                <a:schemeClr val="tx1"/>
              </a:solidFill>
              <a:latin typeface="Liberation Sans"/>
            </a:endParaRPr>
          </a:p>
        </p:txBody>
      </p:sp>
      <p:sp>
        <p:nvSpPr>
          <p:cNvPr id="1437704" name="Text Box 8"/>
          <p:cNvSpPr txBox="1">
            <a:spLocks noChangeArrowheads="1"/>
          </p:cNvSpPr>
          <p:nvPr/>
        </p:nvSpPr>
        <p:spPr bwMode="auto">
          <a:xfrm>
            <a:off x="609600" y="4483100"/>
            <a:ext cx="8077200" cy="13906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tabLst>
                <a:tab pos="457200" algn="l"/>
                <a:tab pos="1028700" algn="l"/>
                <a:tab pos="5829300" algn="r"/>
                <a:tab pos="7086600" algn="r"/>
              </a:tabLst>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tabLst>
                <a:tab pos="457200" algn="l"/>
                <a:tab pos="1028700" algn="l"/>
                <a:tab pos="5829300" algn="r"/>
                <a:tab pos="7086600" algn="r"/>
              </a:tabLst>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9pPr>
          </a:lstStyle>
          <a:p>
            <a:pPr>
              <a:lnSpc>
                <a:spcPct val="115000"/>
              </a:lnSpc>
              <a:spcBef>
                <a:spcPct val="50000"/>
              </a:spcBef>
              <a:buClrTx/>
              <a:buSzTx/>
              <a:buFontTx/>
              <a:buNone/>
            </a:pPr>
            <a:r>
              <a:rPr lang="en-US" altLang="en-US" sz="2100" b="0" dirty="0">
                <a:solidFill>
                  <a:schemeClr val="tx1"/>
                </a:solidFill>
                <a:latin typeface="Liberation Sans"/>
                <a:cs typeface="Arial" panose="020B0604020202020204" pitchFamily="34" charset="0"/>
              </a:rPr>
              <a:t>	Cash  	108,530</a:t>
            </a:r>
          </a:p>
          <a:p>
            <a:pPr>
              <a:lnSpc>
                <a:spcPct val="115000"/>
              </a:lnSpc>
              <a:spcBef>
                <a:spcPct val="30000"/>
              </a:spcBef>
              <a:buClrTx/>
              <a:buSzTx/>
              <a:buFontTx/>
              <a:buNone/>
            </a:pPr>
            <a:r>
              <a:rPr lang="en-US" altLang="en-US" sz="2100" b="0" dirty="0">
                <a:solidFill>
                  <a:schemeClr val="tx1"/>
                </a:solidFill>
                <a:latin typeface="Liberation Sans"/>
                <a:cs typeface="Arial" panose="020B0604020202020204" pitchFamily="34" charset="0"/>
              </a:rPr>
              <a:t>		Premium on Bonds Payable		8,530</a:t>
            </a:r>
          </a:p>
          <a:p>
            <a:pPr>
              <a:lnSpc>
                <a:spcPct val="115000"/>
              </a:lnSpc>
              <a:spcBef>
                <a:spcPct val="30000"/>
              </a:spcBef>
              <a:buClrTx/>
              <a:buSzTx/>
              <a:buFontTx/>
              <a:buNone/>
            </a:pPr>
            <a:r>
              <a:rPr lang="en-US" altLang="en-US" sz="2100" b="0" dirty="0">
                <a:solidFill>
                  <a:schemeClr val="tx1"/>
                </a:solidFill>
                <a:latin typeface="Liberation Sans"/>
                <a:cs typeface="Arial" panose="020B0604020202020204" pitchFamily="34" charset="0"/>
              </a:rPr>
              <a:t>		Bonds Payable		100,000</a:t>
            </a:r>
          </a:p>
        </p:txBody>
      </p:sp>
      <p:sp>
        <p:nvSpPr>
          <p:cNvPr id="14"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37704">
                                            <p:txEl>
                                              <p:pRg st="0" end="0"/>
                                            </p:txEl>
                                          </p:spTgt>
                                        </p:tgtEl>
                                        <p:attrNameLst>
                                          <p:attrName>style.visibility</p:attrName>
                                        </p:attrNameLst>
                                      </p:cBhvr>
                                      <p:to>
                                        <p:strVal val="visible"/>
                                      </p:to>
                                    </p:set>
                                    <p:animEffect transition="in" filter="wipe(left)">
                                      <p:cBhvr>
                                        <p:cTn id="7" dur="500"/>
                                        <p:tgtEl>
                                          <p:spTgt spid="143770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37704">
                                            <p:txEl>
                                              <p:pRg st="1" end="1"/>
                                            </p:txEl>
                                          </p:spTgt>
                                        </p:tgtEl>
                                        <p:attrNameLst>
                                          <p:attrName>style.visibility</p:attrName>
                                        </p:attrNameLst>
                                      </p:cBhvr>
                                      <p:to>
                                        <p:strVal val="visible"/>
                                      </p:to>
                                    </p:set>
                                    <p:animEffect transition="in" filter="wipe(left)">
                                      <p:cBhvr>
                                        <p:cTn id="12" dur="500"/>
                                        <p:tgtEl>
                                          <p:spTgt spid="143770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37704">
                                            <p:txEl>
                                              <p:pRg st="2" end="2"/>
                                            </p:txEl>
                                          </p:spTgt>
                                        </p:tgtEl>
                                        <p:attrNameLst>
                                          <p:attrName>style.visibility</p:attrName>
                                        </p:attrNameLst>
                                      </p:cBhvr>
                                      <p:to>
                                        <p:strVal val="visible"/>
                                      </p:to>
                                    </p:set>
                                    <p:animEffect transition="in" filter="wipe(left)">
                                      <p:cBhvr>
                                        <p:cTn id="17" dur="500"/>
                                        <p:tgtEl>
                                          <p:spTgt spid="143770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770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7"/>
          <p:cNvSpPr txBox="1">
            <a:spLocks noChangeArrowheads="1"/>
          </p:cNvSpPr>
          <p:nvPr/>
        </p:nvSpPr>
        <p:spPr bwMode="auto">
          <a:xfrm>
            <a:off x="609600" y="1371600"/>
            <a:ext cx="7924800" cy="171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20000"/>
              </a:lnSpc>
              <a:spcBef>
                <a:spcPts val="1200"/>
              </a:spcBef>
              <a:buClrTx/>
              <a:buSzPct val="80000"/>
              <a:buFontTx/>
              <a:buNone/>
            </a:pPr>
            <a:r>
              <a:rPr lang="en-US" altLang="en-US" sz="2200" dirty="0">
                <a:solidFill>
                  <a:schemeClr val="tx2">
                    <a:lumMod val="50000"/>
                  </a:schemeClr>
                </a:solidFill>
                <a:latin typeface="Liberation Sans"/>
              </a:rPr>
              <a:t>Long-term debt</a:t>
            </a:r>
            <a:r>
              <a:rPr lang="en-US" altLang="en-US" sz="2200" b="0" dirty="0">
                <a:solidFill>
                  <a:schemeClr val="tx2">
                    <a:lumMod val="50000"/>
                  </a:schemeClr>
                </a:solidFill>
                <a:latin typeface="Liberation Sans"/>
              </a:rPr>
              <a:t> </a:t>
            </a:r>
            <a:r>
              <a:rPr lang="en-US" altLang="en-US" sz="2200" b="0" dirty="0" smtClean="0">
                <a:solidFill>
                  <a:srgbClr val="000000"/>
                </a:solidFill>
                <a:latin typeface="Liberation Sans"/>
              </a:rPr>
              <a:t>consists </a:t>
            </a:r>
            <a:r>
              <a:rPr lang="en-US" altLang="en-US" sz="2200" b="0" dirty="0">
                <a:solidFill>
                  <a:srgbClr val="000000"/>
                </a:solidFill>
                <a:latin typeface="Liberation Sans"/>
              </a:rPr>
              <a:t>of probable future sacrifices of economic benefits arising from present obligations that are </a:t>
            </a:r>
            <a:r>
              <a:rPr lang="en-US" altLang="en-US" sz="2200" dirty="0">
                <a:solidFill>
                  <a:srgbClr val="000000"/>
                </a:solidFill>
                <a:latin typeface="Liberation Sans"/>
              </a:rPr>
              <a:t>not payable within a year</a:t>
            </a:r>
            <a:r>
              <a:rPr lang="en-US" altLang="en-US" sz="2200" b="0" dirty="0">
                <a:solidFill>
                  <a:srgbClr val="000000"/>
                </a:solidFill>
                <a:latin typeface="Liberation Sans"/>
              </a:rPr>
              <a:t> or the </a:t>
            </a:r>
            <a:r>
              <a:rPr lang="en-US" altLang="en-US" sz="2200" dirty="0">
                <a:solidFill>
                  <a:srgbClr val="000000"/>
                </a:solidFill>
                <a:latin typeface="Liberation Sans"/>
              </a:rPr>
              <a:t>operating cycle</a:t>
            </a:r>
            <a:r>
              <a:rPr lang="en-US" altLang="en-US" sz="2200" b="0" dirty="0">
                <a:solidFill>
                  <a:srgbClr val="000000"/>
                </a:solidFill>
                <a:latin typeface="Liberation Sans"/>
              </a:rPr>
              <a:t> of the company, whichever is </a:t>
            </a:r>
            <a:r>
              <a:rPr lang="en-US" altLang="en-US" sz="2200" dirty="0">
                <a:solidFill>
                  <a:srgbClr val="000000"/>
                </a:solidFill>
                <a:latin typeface="Liberation Sans"/>
              </a:rPr>
              <a:t>longer</a:t>
            </a:r>
            <a:r>
              <a:rPr lang="en-US" altLang="en-US" sz="2200" b="0" dirty="0">
                <a:solidFill>
                  <a:srgbClr val="000000"/>
                </a:solidFill>
                <a:latin typeface="Liberation Sans"/>
              </a:rPr>
              <a:t>. </a:t>
            </a:r>
          </a:p>
        </p:txBody>
      </p:sp>
      <p:sp>
        <p:nvSpPr>
          <p:cNvPr id="5124" name="Text Box 15"/>
          <p:cNvSpPr txBox="1">
            <a:spLocks noChangeArrowheads="1"/>
          </p:cNvSpPr>
          <p:nvPr/>
        </p:nvSpPr>
        <p:spPr bwMode="auto">
          <a:xfrm>
            <a:off x="609600" y="3200400"/>
            <a:ext cx="4191000" cy="2005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spcBef>
                <a:spcPct val="35000"/>
              </a:spcBef>
              <a:spcAft>
                <a:spcPct val="20000"/>
              </a:spcAft>
              <a:buClrTx/>
              <a:buSzPct val="80000"/>
              <a:buFontTx/>
              <a:buNone/>
            </a:pPr>
            <a:r>
              <a:rPr lang="en-US" altLang="en-US" sz="2200" dirty="0">
                <a:solidFill>
                  <a:schemeClr val="tx1"/>
                </a:solidFill>
                <a:latin typeface="Liberation Sans"/>
              </a:rPr>
              <a:t>Examples: </a:t>
            </a:r>
            <a:endParaRPr lang="en-US" altLang="en-US" sz="2200" b="0" dirty="0">
              <a:solidFill>
                <a:schemeClr val="tx1"/>
              </a:solidFill>
              <a:latin typeface="Liberation Sans"/>
            </a:endParaRPr>
          </a:p>
          <a:p>
            <a:pPr>
              <a:spcBef>
                <a:spcPct val="35000"/>
              </a:spcBef>
              <a:spcAft>
                <a:spcPct val="20000"/>
              </a:spcAft>
              <a:buClr>
                <a:srgbClr val="CC0000"/>
              </a:buClr>
              <a:buSzPct val="80000"/>
              <a:buFont typeface="Arial" panose="020B0604020202020204" pitchFamily="34" charset="0"/>
              <a:buChar char="►"/>
            </a:pPr>
            <a:r>
              <a:rPr lang="en-US" altLang="en-US" sz="2100" b="0" dirty="0">
                <a:solidFill>
                  <a:schemeClr val="tx1"/>
                </a:solidFill>
                <a:latin typeface="Liberation Sans"/>
              </a:rPr>
              <a:t>Bonds payable</a:t>
            </a:r>
          </a:p>
          <a:p>
            <a:pPr>
              <a:spcBef>
                <a:spcPct val="35000"/>
              </a:spcBef>
              <a:spcAft>
                <a:spcPct val="20000"/>
              </a:spcAft>
              <a:buClr>
                <a:srgbClr val="CC0000"/>
              </a:buClr>
              <a:buSzPct val="80000"/>
              <a:buFont typeface="Arial" panose="020B0604020202020204" pitchFamily="34" charset="0"/>
              <a:buChar char="►"/>
            </a:pPr>
            <a:r>
              <a:rPr lang="en-US" altLang="en-US" sz="2100" b="0" dirty="0">
                <a:solidFill>
                  <a:schemeClr val="tx1"/>
                </a:solidFill>
                <a:latin typeface="Liberation Sans"/>
              </a:rPr>
              <a:t>Long-term notes payable</a:t>
            </a:r>
          </a:p>
          <a:p>
            <a:pPr>
              <a:spcBef>
                <a:spcPct val="35000"/>
              </a:spcBef>
              <a:spcAft>
                <a:spcPct val="20000"/>
              </a:spcAft>
              <a:buClr>
                <a:srgbClr val="CC0000"/>
              </a:buClr>
              <a:buSzPct val="80000"/>
              <a:buFont typeface="Arial" panose="020B0604020202020204" pitchFamily="34" charset="0"/>
              <a:buChar char="►"/>
            </a:pPr>
            <a:r>
              <a:rPr lang="en-US" altLang="en-US" sz="2100" b="0" dirty="0">
                <a:solidFill>
                  <a:schemeClr val="tx1"/>
                </a:solidFill>
                <a:latin typeface="Liberation Sans"/>
              </a:rPr>
              <a:t>Mortgages payable</a:t>
            </a:r>
          </a:p>
        </p:txBody>
      </p:sp>
      <p:sp>
        <p:nvSpPr>
          <p:cNvPr id="5125" name="Text Box 16"/>
          <p:cNvSpPr txBox="1">
            <a:spLocks noChangeArrowheads="1"/>
          </p:cNvSpPr>
          <p:nvPr/>
        </p:nvSpPr>
        <p:spPr bwMode="auto">
          <a:xfrm>
            <a:off x="4953000" y="3721100"/>
            <a:ext cx="3810000" cy="917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spcBef>
                <a:spcPct val="35000"/>
              </a:spcBef>
              <a:spcAft>
                <a:spcPct val="20000"/>
              </a:spcAft>
              <a:buClr>
                <a:srgbClr val="CC0000"/>
              </a:buClr>
              <a:buSzPct val="80000"/>
              <a:buFont typeface="Arial" panose="020B0604020202020204" pitchFamily="34" charset="0"/>
              <a:buChar char="►"/>
            </a:pPr>
            <a:r>
              <a:rPr lang="en-US" altLang="en-US" sz="2100" b="0" dirty="0">
                <a:solidFill>
                  <a:srgbClr val="000000"/>
                </a:solidFill>
                <a:latin typeface="Liberation Sans"/>
              </a:rPr>
              <a:t>Pension liabilities </a:t>
            </a:r>
          </a:p>
          <a:p>
            <a:pPr>
              <a:spcBef>
                <a:spcPct val="35000"/>
              </a:spcBef>
              <a:spcAft>
                <a:spcPct val="20000"/>
              </a:spcAft>
              <a:buClr>
                <a:srgbClr val="CC0000"/>
              </a:buClr>
              <a:buSzPct val="80000"/>
              <a:buFont typeface="Arial" panose="020B0604020202020204" pitchFamily="34" charset="0"/>
              <a:buChar char="►"/>
            </a:pPr>
            <a:r>
              <a:rPr lang="en-US" altLang="en-US" sz="2100" b="0" dirty="0">
                <a:solidFill>
                  <a:srgbClr val="000000"/>
                </a:solidFill>
                <a:latin typeface="Liberation Sans"/>
              </a:rPr>
              <a:t>Lease liabilities</a:t>
            </a:r>
          </a:p>
        </p:txBody>
      </p:sp>
      <p:sp>
        <p:nvSpPr>
          <p:cNvPr id="5126" name="Rectangle 17"/>
          <p:cNvSpPr>
            <a:spLocks noChangeArrowheads="1"/>
          </p:cNvSpPr>
          <p:nvPr/>
        </p:nvSpPr>
        <p:spPr bwMode="auto">
          <a:xfrm>
            <a:off x="4659313" y="5181600"/>
            <a:ext cx="3570287" cy="730250"/>
          </a:xfrm>
          <a:prstGeom prst="rect">
            <a:avLst/>
          </a:prstGeom>
          <a:solidFill>
            <a:srgbClr val="FFFFCC"/>
          </a:solidFill>
          <a:ln w="28575" cap="sq">
            <a:solidFill>
              <a:schemeClr val="tx1"/>
            </a:solidFill>
            <a:miter lim="800000"/>
            <a:headEnd/>
            <a:tailEnd/>
          </a:ln>
          <a:effec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gn="ctr">
              <a:spcBef>
                <a:spcPct val="0"/>
              </a:spcBef>
              <a:buClrTx/>
              <a:buSzTx/>
              <a:buFontTx/>
              <a:buNone/>
            </a:pPr>
            <a:r>
              <a:rPr lang="en-US" altLang="en-US" sz="2000" b="0" dirty="0">
                <a:solidFill>
                  <a:schemeClr val="tx1"/>
                </a:solidFill>
                <a:latin typeface="Liberation Sans"/>
              </a:rPr>
              <a:t>Long-term debt has various </a:t>
            </a:r>
            <a:r>
              <a:rPr lang="en-US" altLang="en-US" sz="2000" dirty="0">
                <a:solidFill>
                  <a:schemeClr val="tx1"/>
                </a:solidFill>
                <a:latin typeface="Liberation Sans"/>
              </a:rPr>
              <a:t>covenants </a:t>
            </a:r>
            <a:r>
              <a:rPr lang="en-US" altLang="en-US" sz="2000" b="0" dirty="0">
                <a:solidFill>
                  <a:schemeClr val="tx1"/>
                </a:solidFill>
                <a:latin typeface="Liberation Sans"/>
              </a:rPr>
              <a:t>or </a:t>
            </a:r>
            <a:r>
              <a:rPr lang="en-US" altLang="en-US" sz="2000" dirty="0">
                <a:solidFill>
                  <a:schemeClr val="tx1"/>
                </a:solidFill>
                <a:latin typeface="Liberation Sans"/>
              </a:rPr>
              <a:t>restrictions.</a:t>
            </a:r>
          </a:p>
        </p:txBody>
      </p:sp>
      <p:sp>
        <p:nvSpPr>
          <p:cNvPr id="9" name="Rectangle 4"/>
          <p:cNvSpPr>
            <a:spLocks noGrp="1" noChangeArrowheads="1"/>
          </p:cNvSpPr>
          <p:nvPr>
            <p:ph type="title" idx="4294967295"/>
          </p:nvPr>
        </p:nvSpPr>
        <p:spPr bwMode="auto">
          <a:xfrm>
            <a:off x="609600" y="381000"/>
            <a:ext cx="83820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smtClean="0">
                <a:solidFill>
                  <a:schemeClr val="tx2">
                    <a:lumMod val="50000"/>
                  </a:schemeClr>
                </a:solidFill>
                <a:effectLst/>
                <a:latin typeface="Liberation Sans"/>
                <a:ea typeface="+mn-ea"/>
                <a:cs typeface="+mn-cs"/>
              </a:rPr>
              <a:t>BONDS PAYABLE</a:t>
            </a:r>
            <a:endParaRPr lang="en-US" sz="3200" i="0" kern="1200" dirty="0">
              <a:solidFill>
                <a:schemeClr val="tx2">
                  <a:lumMod val="50000"/>
                </a:schemeClr>
              </a:solidFill>
              <a:effectLst/>
              <a:latin typeface="Liberation Sans"/>
              <a:ea typeface="+mn-ea"/>
              <a:cs typeface="+mn-cs"/>
            </a:endParaRPr>
          </a:p>
        </p:txBody>
      </p:sp>
      <p:sp>
        <p:nvSpPr>
          <p:cNvPr id="1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8"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803096" y="297321"/>
            <a:ext cx="7594315" cy="6317394"/>
          </a:xfrm>
          <a:prstGeom prst="rect">
            <a:avLst/>
          </a:prstGeom>
        </p:spPr>
      </p:pic>
      <p:sp>
        <p:nvSpPr>
          <p:cNvPr id="12" name="Rectangle 8"/>
          <p:cNvSpPr>
            <a:spLocks noChangeArrowheads="1"/>
          </p:cNvSpPr>
          <p:nvPr/>
        </p:nvSpPr>
        <p:spPr bwMode="auto">
          <a:xfrm>
            <a:off x="685800" y="3671040"/>
            <a:ext cx="8001000" cy="3048000"/>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defRPr/>
            </a:pPr>
            <a:endParaRPr lang="en-US" altLang="en-US" dirty="0" smtClean="0">
              <a:effectLst>
                <a:outerShdw blurRad="38100" dist="38100" dir="2700000" algn="tl">
                  <a:srgbClr val="C0C0C0"/>
                </a:outerShdw>
              </a:effectLst>
              <a:latin typeface="Liberation Sans"/>
            </a:endParaRPr>
          </a:p>
        </p:txBody>
      </p:sp>
      <p:sp>
        <p:nvSpPr>
          <p:cNvPr id="1439753" name="Text Box 9"/>
          <p:cNvSpPr txBox="1">
            <a:spLocks noChangeArrowheads="1"/>
          </p:cNvSpPr>
          <p:nvPr/>
        </p:nvSpPr>
        <p:spPr bwMode="auto">
          <a:xfrm>
            <a:off x="609600" y="4933950"/>
            <a:ext cx="8077200" cy="13906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tabLst>
                <a:tab pos="457200" algn="l"/>
                <a:tab pos="1028700" algn="l"/>
                <a:tab pos="5829300" algn="r"/>
                <a:tab pos="7086600" algn="r"/>
              </a:tabLst>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tabLst>
                <a:tab pos="457200" algn="l"/>
                <a:tab pos="1028700" algn="l"/>
                <a:tab pos="5829300" algn="r"/>
                <a:tab pos="7086600" algn="r"/>
              </a:tabLst>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9pPr>
          </a:lstStyle>
          <a:p>
            <a:pPr>
              <a:lnSpc>
                <a:spcPct val="115000"/>
              </a:lnSpc>
              <a:spcBef>
                <a:spcPct val="50000"/>
              </a:spcBef>
              <a:buClrTx/>
              <a:buSzTx/>
              <a:buFontTx/>
              <a:buNone/>
            </a:pPr>
            <a:r>
              <a:rPr lang="en-US" altLang="en-US" sz="2100" b="0" dirty="0">
                <a:solidFill>
                  <a:schemeClr val="tx1"/>
                </a:solidFill>
                <a:latin typeface="Liberation Sans"/>
                <a:cs typeface="Arial" panose="020B0604020202020204" pitchFamily="34" charset="0"/>
              </a:rPr>
              <a:t>	Interest Expense 	3,256</a:t>
            </a:r>
          </a:p>
          <a:p>
            <a:pPr>
              <a:lnSpc>
                <a:spcPct val="115000"/>
              </a:lnSpc>
              <a:spcBef>
                <a:spcPct val="30000"/>
              </a:spcBef>
              <a:buClrTx/>
              <a:buSzTx/>
              <a:buFontTx/>
              <a:buNone/>
            </a:pPr>
            <a:r>
              <a:rPr lang="en-US" altLang="en-US" sz="2100" b="0" dirty="0">
                <a:solidFill>
                  <a:schemeClr val="tx1"/>
                </a:solidFill>
                <a:latin typeface="Liberation Sans"/>
                <a:cs typeface="Arial" panose="020B0604020202020204" pitchFamily="34" charset="0"/>
              </a:rPr>
              <a:t>	Premium on Bonds Payable	744</a:t>
            </a:r>
          </a:p>
          <a:p>
            <a:pPr>
              <a:lnSpc>
                <a:spcPct val="115000"/>
              </a:lnSpc>
              <a:spcBef>
                <a:spcPct val="30000"/>
              </a:spcBef>
              <a:buClrTx/>
              <a:buSzTx/>
              <a:buFontTx/>
              <a:buNone/>
            </a:pPr>
            <a:r>
              <a:rPr lang="en-US" altLang="en-US" sz="2100" b="0" dirty="0">
                <a:solidFill>
                  <a:schemeClr val="tx1"/>
                </a:solidFill>
                <a:latin typeface="Liberation Sans"/>
                <a:cs typeface="Arial" panose="020B0604020202020204" pitchFamily="34" charset="0"/>
              </a:rPr>
              <a:t>		Cash		4,000</a:t>
            </a:r>
          </a:p>
        </p:txBody>
      </p:sp>
      <p:sp>
        <p:nvSpPr>
          <p:cNvPr id="44038" name="Text Box 10"/>
          <p:cNvSpPr txBox="1">
            <a:spLocks noChangeArrowheads="1"/>
          </p:cNvSpPr>
          <p:nvPr/>
        </p:nvSpPr>
        <p:spPr bwMode="auto">
          <a:xfrm>
            <a:off x="609600" y="3886200"/>
            <a:ext cx="8153400" cy="9002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25000"/>
              </a:lnSpc>
              <a:spcBef>
                <a:spcPct val="30000"/>
              </a:spcBef>
              <a:buClrTx/>
              <a:buSzPct val="80000"/>
              <a:buFontTx/>
              <a:buNone/>
            </a:pPr>
            <a:r>
              <a:rPr lang="en-US" altLang="en-US" sz="2100" dirty="0">
                <a:solidFill>
                  <a:schemeClr val="tx1"/>
                </a:solidFill>
                <a:latin typeface="Liberation Sans"/>
              </a:rPr>
              <a:t>Journal entry</a:t>
            </a:r>
            <a:r>
              <a:rPr lang="en-US" altLang="en-US" sz="2100" b="0" dirty="0">
                <a:solidFill>
                  <a:schemeClr val="tx1"/>
                </a:solidFill>
                <a:latin typeface="Liberation Sans"/>
              </a:rPr>
              <a:t> to record first payment and amortization </a:t>
            </a:r>
            <a:endParaRPr lang="en-US" altLang="en-US" sz="2100" b="0" dirty="0" smtClean="0">
              <a:solidFill>
                <a:schemeClr val="tx1"/>
              </a:solidFill>
              <a:latin typeface="Liberation Sans"/>
            </a:endParaRPr>
          </a:p>
          <a:p>
            <a:pPr>
              <a:lnSpc>
                <a:spcPct val="125000"/>
              </a:lnSpc>
              <a:spcBef>
                <a:spcPts val="0"/>
              </a:spcBef>
              <a:buClrTx/>
              <a:buSzPct val="80000"/>
              <a:buFontTx/>
              <a:buNone/>
            </a:pPr>
            <a:r>
              <a:rPr lang="en-US" altLang="en-US" sz="2100" b="0" dirty="0" smtClean="0">
                <a:solidFill>
                  <a:schemeClr val="tx1"/>
                </a:solidFill>
                <a:latin typeface="Liberation Sans"/>
              </a:rPr>
              <a:t>of </a:t>
            </a:r>
            <a:r>
              <a:rPr lang="en-US" altLang="en-US" sz="2100" b="0" dirty="0">
                <a:solidFill>
                  <a:schemeClr val="tx1"/>
                </a:solidFill>
                <a:latin typeface="Liberation Sans"/>
              </a:rPr>
              <a:t>the premium on </a:t>
            </a:r>
            <a:r>
              <a:rPr lang="en-US" altLang="en-US" sz="2100" dirty="0">
                <a:solidFill>
                  <a:schemeClr val="tx1"/>
                </a:solidFill>
                <a:latin typeface="Liberation Sans"/>
              </a:rPr>
              <a:t>July 1, </a:t>
            </a:r>
            <a:r>
              <a:rPr lang="en-US" altLang="en-US" sz="2100" dirty="0" smtClean="0">
                <a:solidFill>
                  <a:schemeClr val="tx1"/>
                </a:solidFill>
                <a:latin typeface="Liberation Sans"/>
              </a:rPr>
              <a:t>2017</a:t>
            </a:r>
            <a:r>
              <a:rPr lang="en-US" altLang="en-US" sz="2100" b="0" dirty="0" smtClean="0">
                <a:solidFill>
                  <a:schemeClr val="tx1"/>
                </a:solidFill>
                <a:latin typeface="Liberation Sans"/>
              </a:rPr>
              <a:t>. </a:t>
            </a:r>
            <a:endParaRPr lang="en-US" altLang="en-US" sz="2100" b="0" dirty="0">
              <a:solidFill>
                <a:schemeClr val="tx1"/>
              </a:solidFill>
              <a:latin typeface="Liberation Sans"/>
            </a:endParaRPr>
          </a:p>
        </p:txBody>
      </p:sp>
      <p:sp>
        <p:nvSpPr>
          <p:cNvPr id="14"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
        <p:nvSpPr>
          <p:cNvPr id="10" name="Rectangle 7"/>
          <p:cNvSpPr>
            <a:spLocks noChangeArrowheads="1"/>
          </p:cNvSpPr>
          <p:nvPr/>
        </p:nvSpPr>
        <p:spPr bwMode="auto">
          <a:xfrm>
            <a:off x="6807485" y="3709896"/>
            <a:ext cx="1652825" cy="276999"/>
          </a:xfrm>
          <a:prstGeom prst="rect">
            <a:avLst/>
          </a:prstGeom>
          <a:noFill/>
          <a:ln>
            <a:noFill/>
          </a:ln>
          <a:effectLst/>
          <a:extLst/>
        </p:spPr>
        <p:txBody>
          <a:bodyPr wrap="none">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gn="r">
              <a:spcBef>
                <a:spcPct val="0"/>
              </a:spcBef>
              <a:buClrTx/>
              <a:buSzTx/>
              <a:buFontTx/>
              <a:buNone/>
            </a:pPr>
            <a:r>
              <a:rPr lang="en-US" altLang="en-US" sz="1200" dirty="0" smtClean="0">
                <a:solidFill>
                  <a:srgbClr val="006600"/>
                </a:solidFill>
                <a:latin typeface="Liberation Sans"/>
              </a:rPr>
              <a:t>ILLUSTRATION 14-8</a:t>
            </a:r>
            <a:endParaRPr lang="en-US" altLang="en-US" sz="1200" dirty="0">
              <a:solidFill>
                <a:srgbClr val="006600"/>
              </a:solidFill>
              <a:latin typeface="Liberation San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39753">
                                            <p:txEl>
                                              <p:pRg st="0" end="0"/>
                                            </p:txEl>
                                          </p:spTgt>
                                        </p:tgtEl>
                                        <p:attrNameLst>
                                          <p:attrName>style.visibility</p:attrName>
                                        </p:attrNameLst>
                                      </p:cBhvr>
                                      <p:to>
                                        <p:strVal val="visible"/>
                                      </p:to>
                                    </p:set>
                                    <p:animEffect transition="in" filter="wipe(left)">
                                      <p:cBhvr>
                                        <p:cTn id="7" dur="500"/>
                                        <p:tgtEl>
                                          <p:spTgt spid="143975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39753">
                                            <p:txEl>
                                              <p:pRg st="1" end="1"/>
                                            </p:txEl>
                                          </p:spTgt>
                                        </p:tgtEl>
                                        <p:attrNameLst>
                                          <p:attrName>style.visibility</p:attrName>
                                        </p:attrNameLst>
                                      </p:cBhvr>
                                      <p:to>
                                        <p:strVal val="visible"/>
                                      </p:to>
                                    </p:set>
                                    <p:animEffect transition="in" filter="wipe(left)">
                                      <p:cBhvr>
                                        <p:cTn id="12" dur="500"/>
                                        <p:tgtEl>
                                          <p:spTgt spid="143975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39753">
                                            <p:txEl>
                                              <p:pRg st="2" end="2"/>
                                            </p:txEl>
                                          </p:spTgt>
                                        </p:tgtEl>
                                        <p:attrNameLst>
                                          <p:attrName>style.visibility</p:attrName>
                                        </p:attrNameLst>
                                      </p:cBhvr>
                                      <p:to>
                                        <p:strVal val="visible"/>
                                      </p:to>
                                    </p:set>
                                    <p:animEffect transition="in" filter="wipe(left)">
                                      <p:cBhvr>
                                        <p:cTn id="17" dur="500"/>
                                        <p:tgtEl>
                                          <p:spTgt spid="143975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975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609600" y="1958975"/>
            <a:ext cx="8001000" cy="169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25000"/>
              </a:lnSpc>
              <a:spcBef>
                <a:spcPct val="70000"/>
              </a:spcBef>
              <a:buClrTx/>
              <a:buSzTx/>
              <a:buFontTx/>
              <a:buNone/>
            </a:pPr>
            <a:r>
              <a:rPr lang="en-US" altLang="en-US" sz="2100" b="0" dirty="0">
                <a:solidFill>
                  <a:schemeClr val="tx1"/>
                </a:solidFill>
                <a:latin typeface="Liberation Sans"/>
              </a:rPr>
              <a:t>What happens if Evermaster prepares financial statements at the end of February </a:t>
            </a:r>
            <a:r>
              <a:rPr lang="en-US" altLang="en-US" sz="2100" b="0" dirty="0" smtClean="0">
                <a:solidFill>
                  <a:schemeClr val="tx1"/>
                </a:solidFill>
                <a:latin typeface="Liberation Sans"/>
              </a:rPr>
              <a:t>2017? </a:t>
            </a:r>
            <a:r>
              <a:rPr lang="en-US" altLang="en-US" sz="2100" b="0" dirty="0">
                <a:solidFill>
                  <a:schemeClr val="tx1"/>
                </a:solidFill>
                <a:latin typeface="Liberation Sans"/>
              </a:rPr>
              <a:t>In this case, the company </a:t>
            </a:r>
            <a:r>
              <a:rPr lang="en-US" altLang="en-US" sz="2100" dirty="0">
                <a:solidFill>
                  <a:schemeClr val="tx1"/>
                </a:solidFill>
                <a:latin typeface="Liberation Sans"/>
              </a:rPr>
              <a:t>prorates</a:t>
            </a:r>
            <a:r>
              <a:rPr lang="en-US" altLang="en-US" sz="2100" b="0" dirty="0">
                <a:solidFill>
                  <a:schemeClr val="tx1"/>
                </a:solidFill>
                <a:latin typeface="Liberation Sans"/>
              </a:rPr>
              <a:t> the premium by the appropriate number of months to arrive at the proper interest expense, as follows.</a:t>
            </a:r>
          </a:p>
        </p:txBody>
      </p:sp>
      <p:sp>
        <p:nvSpPr>
          <p:cNvPr id="45060" name="Text Box 5"/>
          <p:cNvSpPr txBox="1">
            <a:spLocks noChangeArrowheads="1"/>
          </p:cNvSpPr>
          <p:nvPr/>
        </p:nvSpPr>
        <p:spPr bwMode="auto">
          <a:xfrm>
            <a:off x="609600" y="1371600"/>
            <a:ext cx="800100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spcBef>
                <a:spcPct val="0"/>
              </a:spcBef>
              <a:buClrTx/>
              <a:buSzPct val="80000"/>
              <a:buFontTx/>
              <a:buNone/>
            </a:pPr>
            <a:r>
              <a:rPr lang="en-US" altLang="en-US" sz="2600" i="1" dirty="0">
                <a:solidFill>
                  <a:schemeClr val="tx1"/>
                </a:solidFill>
                <a:latin typeface="Liberation Sans"/>
              </a:rPr>
              <a:t>Accrued Interest</a:t>
            </a:r>
          </a:p>
        </p:txBody>
      </p:sp>
      <p:pic>
        <p:nvPicPr>
          <p:cNvPr id="45062"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962400"/>
            <a:ext cx="7620000" cy="16954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4"/>
          <p:cNvSpPr>
            <a:spLocks noGrp="1" noChangeArrowheads="1"/>
          </p:cNvSpPr>
          <p:nvPr>
            <p:ph type="title" idx="4294967295"/>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r>
              <a:rPr lang="en-US" sz="3200" i="0" kern="1200" dirty="0">
                <a:solidFill>
                  <a:srgbClr val="006600"/>
                </a:solidFill>
                <a:effectLst/>
                <a:latin typeface="Liberation Sans"/>
                <a:ea typeface="+mn-ea"/>
                <a:cs typeface="+mn-cs"/>
              </a:rPr>
              <a:t>Effective-Interest Method</a:t>
            </a:r>
          </a:p>
        </p:txBody>
      </p:sp>
      <p:sp>
        <p:nvSpPr>
          <p:cNvPr id="1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8" name="Rectangle 7"/>
          <p:cNvSpPr/>
          <p:nvPr/>
        </p:nvSpPr>
        <p:spPr>
          <a:xfrm>
            <a:off x="685800" y="5662704"/>
            <a:ext cx="4572000" cy="461665"/>
          </a:xfrm>
          <a:prstGeom prst="rect">
            <a:avLst/>
          </a:prstGeom>
        </p:spPr>
        <p:txBody>
          <a:bodyPr wrap="square">
            <a:spAutoFit/>
          </a:bodyPr>
          <a:lstStyle/>
          <a:p>
            <a:pPr algn="l"/>
            <a:r>
              <a:rPr lang="en-US" sz="1200" dirty="0">
                <a:solidFill>
                  <a:srgbClr val="006600"/>
                </a:solidFill>
                <a:latin typeface="Liberation Sans"/>
              </a:rPr>
              <a:t>ILLUSTRATION </a:t>
            </a:r>
            <a:r>
              <a:rPr lang="en-US" sz="1200" dirty="0" smtClean="0">
                <a:solidFill>
                  <a:srgbClr val="006600"/>
                </a:solidFill>
                <a:latin typeface="Liberation Sans"/>
              </a:rPr>
              <a:t>14-9</a:t>
            </a:r>
          </a:p>
          <a:p>
            <a:pPr algn="l"/>
            <a:r>
              <a:rPr lang="en-US" sz="1200" b="0" dirty="0">
                <a:solidFill>
                  <a:schemeClr val="tx1"/>
                </a:solidFill>
                <a:latin typeface="Liberation Sans"/>
              </a:rPr>
              <a:t>Computation of </a:t>
            </a:r>
            <a:r>
              <a:rPr lang="en-US" sz="1200" b="0" dirty="0" smtClean="0">
                <a:solidFill>
                  <a:schemeClr val="tx1"/>
                </a:solidFill>
                <a:latin typeface="Liberation Sans"/>
              </a:rPr>
              <a:t>Interest Expense</a:t>
            </a:r>
            <a:endParaRPr lang="en-US" sz="1200" b="0" dirty="0">
              <a:solidFill>
                <a:schemeClr val="tx1"/>
              </a:solidFill>
              <a:latin typeface="Liberation Sans"/>
            </a:endParaRPr>
          </a:p>
        </p:txBody>
      </p:sp>
      <p:sp>
        <p:nvSpPr>
          <p:cNvPr id="11"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685800" y="4002088"/>
            <a:ext cx="8001000" cy="493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25000"/>
              </a:lnSpc>
              <a:spcBef>
                <a:spcPct val="70000"/>
              </a:spcBef>
              <a:buClrTx/>
              <a:buSzTx/>
              <a:buFontTx/>
              <a:buNone/>
            </a:pPr>
            <a:r>
              <a:rPr lang="en-US" altLang="en-US" sz="2100" b="0" dirty="0">
                <a:solidFill>
                  <a:schemeClr val="tx1"/>
                </a:solidFill>
                <a:latin typeface="Liberation Sans"/>
              </a:rPr>
              <a:t>Evermaster records this accrual as follows.</a:t>
            </a:r>
          </a:p>
        </p:txBody>
      </p:sp>
      <p:sp>
        <p:nvSpPr>
          <p:cNvPr id="1445892" name="Rectangle 4"/>
          <p:cNvSpPr>
            <a:spLocks noGrp="1" noChangeArrowheads="1"/>
          </p:cNvSpPr>
          <p:nvPr>
            <p:ph type="title" idx="4294967295"/>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r>
              <a:rPr lang="en-US" sz="3200" i="0" kern="1200" dirty="0">
                <a:solidFill>
                  <a:srgbClr val="006600"/>
                </a:solidFill>
                <a:effectLst/>
                <a:latin typeface="Liberation Sans"/>
                <a:ea typeface="+mn-ea"/>
                <a:cs typeface="+mn-cs"/>
              </a:rPr>
              <a:t>Effective-Interest Method</a:t>
            </a:r>
          </a:p>
        </p:txBody>
      </p:sp>
      <p:sp>
        <p:nvSpPr>
          <p:cNvPr id="1445896" name="Text Box 8"/>
          <p:cNvSpPr txBox="1">
            <a:spLocks noChangeArrowheads="1"/>
          </p:cNvSpPr>
          <p:nvPr/>
        </p:nvSpPr>
        <p:spPr bwMode="auto">
          <a:xfrm>
            <a:off x="609600" y="4572000"/>
            <a:ext cx="8077200" cy="13906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tabLst>
                <a:tab pos="457200" algn="l"/>
                <a:tab pos="1028700" algn="l"/>
                <a:tab pos="5829300" algn="r"/>
                <a:tab pos="7086600" algn="r"/>
              </a:tabLst>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tabLst>
                <a:tab pos="457200" algn="l"/>
                <a:tab pos="1028700" algn="l"/>
                <a:tab pos="5829300" algn="r"/>
                <a:tab pos="7086600" algn="r"/>
              </a:tabLst>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tabLst>
                <a:tab pos="457200" algn="l"/>
                <a:tab pos="1028700" algn="l"/>
                <a:tab pos="5829300" algn="r"/>
                <a:tab pos="7086600" algn="r"/>
              </a:tabLst>
              <a:defRPr sz="2000" b="1">
                <a:solidFill>
                  <a:schemeClr val="bg2"/>
                </a:solidFill>
                <a:latin typeface="Arial" panose="020B0604020202020204" pitchFamily="34" charset="0"/>
              </a:defRPr>
            </a:lvl9pPr>
          </a:lstStyle>
          <a:p>
            <a:pPr>
              <a:lnSpc>
                <a:spcPct val="115000"/>
              </a:lnSpc>
              <a:spcBef>
                <a:spcPct val="50000"/>
              </a:spcBef>
              <a:buClrTx/>
              <a:buSzTx/>
              <a:buFontTx/>
              <a:buNone/>
            </a:pPr>
            <a:r>
              <a:rPr lang="en-US" altLang="en-US" sz="2100" b="0" dirty="0">
                <a:solidFill>
                  <a:schemeClr val="tx1"/>
                </a:solidFill>
                <a:latin typeface="Liberation Sans"/>
                <a:cs typeface="Arial" panose="020B0604020202020204" pitchFamily="34" charset="0"/>
              </a:rPr>
              <a:t>	Interest Expense 	1,085.33</a:t>
            </a:r>
          </a:p>
          <a:p>
            <a:pPr>
              <a:lnSpc>
                <a:spcPct val="115000"/>
              </a:lnSpc>
              <a:spcBef>
                <a:spcPct val="30000"/>
              </a:spcBef>
              <a:buClrTx/>
              <a:buSzTx/>
              <a:buFontTx/>
              <a:buNone/>
            </a:pPr>
            <a:r>
              <a:rPr lang="en-US" altLang="en-US" sz="2100" b="0" dirty="0">
                <a:solidFill>
                  <a:schemeClr val="tx1"/>
                </a:solidFill>
                <a:latin typeface="Liberation Sans"/>
                <a:cs typeface="Arial" panose="020B0604020202020204" pitchFamily="34" charset="0"/>
              </a:rPr>
              <a:t>	Premium on Bonds Payable	248.00</a:t>
            </a:r>
          </a:p>
          <a:p>
            <a:pPr>
              <a:lnSpc>
                <a:spcPct val="115000"/>
              </a:lnSpc>
              <a:spcBef>
                <a:spcPct val="30000"/>
              </a:spcBef>
              <a:buClrTx/>
              <a:buSzTx/>
              <a:buFontTx/>
              <a:buNone/>
            </a:pPr>
            <a:r>
              <a:rPr lang="en-US" altLang="en-US" sz="2100" b="0" dirty="0">
                <a:solidFill>
                  <a:schemeClr val="tx1"/>
                </a:solidFill>
                <a:latin typeface="Liberation Sans"/>
                <a:cs typeface="Arial" panose="020B0604020202020204" pitchFamily="34" charset="0"/>
              </a:rPr>
              <a:t>		Interest Payable		1,333.33</a:t>
            </a:r>
          </a:p>
        </p:txBody>
      </p:sp>
      <p:sp>
        <p:nvSpPr>
          <p:cNvPr id="46086" name="Rectangle 9"/>
          <p:cNvSpPr>
            <a:spLocks noChangeArrowheads="1"/>
          </p:cNvSpPr>
          <p:nvPr/>
        </p:nvSpPr>
        <p:spPr bwMode="auto">
          <a:xfrm>
            <a:off x="6805375" y="1833654"/>
            <a:ext cx="1652825"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rgbClr val="005B8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gn="r">
              <a:spcBef>
                <a:spcPct val="0"/>
              </a:spcBef>
              <a:buClrTx/>
              <a:buSzTx/>
              <a:buFontTx/>
              <a:buNone/>
            </a:pPr>
            <a:r>
              <a:rPr lang="en-US" altLang="en-US" sz="1200" dirty="0" smtClean="0">
                <a:solidFill>
                  <a:srgbClr val="006600"/>
                </a:solidFill>
                <a:latin typeface="Liberation Sans"/>
              </a:rPr>
              <a:t>ILLUSTRATION 14-9</a:t>
            </a:r>
            <a:endParaRPr lang="en-US" altLang="en-US" sz="1200" dirty="0">
              <a:solidFill>
                <a:srgbClr val="006600"/>
              </a:solidFill>
              <a:latin typeface="Liberation Sans"/>
            </a:endParaRPr>
          </a:p>
        </p:txBody>
      </p:sp>
      <p:pic>
        <p:nvPicPr>
          <p:cNvPr id="46087"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114550"/>
            <a:ext cx="7620000" cy="16954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46089" name="Text Box 5"/>
          <p:cNvSpPr txBox="1">
            <a:spLocks noChangeArrowheads="1"/>
          </p:cNvSpPr>
          <p:nvPr/>
        </p:nvSpPr>
        <p:spPr bwMode="auto">
          <a:xfrm>
            <a:off x="609600" y="1371600"/>
            <a:ext cx="800100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spcBef>
                <a:spcPct val="0"/>
              </a:spcBef>
              <a:buClrTx/>
              <a:buSzPct val="80000"/>
              <a:buFontTx/>
              <a:buNone/>
            </a:pPr>
            <a:r>
              <a:rPr lang="en-US" altLang="en-US" sz="2600" i="1" dirty="0">
                <a:solidFill>
                  <a:schemeClr val="tx1"/>
                </a:solidFill>
                <a:latin typeface="Liberation Sans"/>
              </a:rPr>
              <a:t>Accrued Interest</a:t>
            </a:r>
          </a:p>
        </p:txBody>
      </p:sp>
      <p:sp>
        <p:nvSpPr>
          <p:cNvPr id="10"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45896">
                                            <p:txEl>
                                              <p:pRg st="0" end="0"/>
                                            </p:txEl>
                                          </p:spTgt>
                                        </p:tgtEl>
                                        <p:attrNameLst>
                                          <p:attrName>style.visibility</p:attrName>
                                        </p:attrNameLst>
                                      </p:cBhvr>
                                      <p:to>
                                        <p:strVal val="visible"/>
                                      </p:to>
                                    </p:set>
                                    <p:animEffect transition="in" filter="wipe(left)">
                                      <p:cBhvr>
                                        <p:cTn id="7" dur="500"/>
                                        <p:tgtEl>
                                          <p:spTgt spid="144589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45896">
                                            <p:txEl>
                                              <p:pRg st="1" end="1"/>
                                            </p:txEl>
                                          </p:spTgt>
                                        </p:tgtEl>
                                        <p:attrNameLst>
                                          <p:attrName>style.visibility</p:attrName>
                                        </p:attrNameLst>
                                      </p:cBhvr>
                                      <p:to>
                                        <p:strVal val="visible"/>
                                      </p:to>
                                    </p:set>
                                    <p:animEffect transition="in" filter="wipe(left)">
                                      <p:cBhvr>
                                        <p:cTn id="12" dur="500"/>
                                        <p:tgtEl>
                                          <p:spTgt spid="144589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45896">
                                            <p:txEl>
                                              <p:pRg st="2" end="2"/>
                                            </p:txEl>
                                          </p:spTgt>
                                        </p:tgtEl>
                                        <p:attrNameLst>
                                          <p:attrName>style.visibility</p:attrName>
                                        </p:attrNameLst>
                                      </p:cBhvr>
                                      <p:to>
                                        <p:strVal val="visible"/>
                                      </p:to>
                                    </p:set>
                                    <p:animEffect transition="in" filter="wipe(left)">
                                      <p:cBhvr>
                                        <p:cTn id="17" dur="500"/>
                                        <p:tgtEl>
                                          <p:spTgt spid="144589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589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609600" y="1944688"/>
            <a:ext cx="8001000" cy="1349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25000"/>
              </a:lnSpc>
              <a:spcBef>
                <a:spcPct val="70000"/>
              </a:spcBef>
              <a:buClrTx/>
              <a:buSzTx/>
              <a:buFontTx/>
              <a:buNone/>
            </a:pPr>
            <a:r>
              <a:rPr lang="en-US" altLang="en-US" sz="2200" b="0" dirty="0">
                <a:solidFill>
                  <a:schemeClr val="tx1"/>
                </a:solidFill>
                <a:latin typeface="Liberation Sans"/>
              </a:rPr>
              <a:t>Companies report bond discounts and bond premiums as a direct deduction from or addition to the face amount of the bond.</a:t>
            </a:r>
          </a:p>
        </p:txBody>
      </p:sp>
      <p:sp>
        <p:nvSpPr>
          <p:cNvPr id="1527812" name="Rectangle 4"/>
          <p:cNvSpPr>
            <a:spLocks noGrp="1" noChangeArrowheads="1"/>
          </p:cNvSpPr>
          <p:nvPr>
            <p:ph type="title" idx="4294967295"/>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r>
              <a:rPr lang="en-US" sz="3200" i="0" kern="1200" dirty="0">
                <a:solidFill>
                  <a:srgbClr val="006600"/>
                </a:solidFill>
                <a:effectLst/>
                <a:latin typeface="Liberation Sans"/>
                <a:ea typeface="+mn-ea"/>
                <a:cs typeface="+mn-cs"/>
              </a:rPr>
              <a:t>Effective-Interest Method</a:t>
            </a:r>
          </a:p>
        </p:txBody>
      </p:sp>
      <p:sp>
        <p:nvSpPr>
          <p:cNvPr id="47109" name="Text Box 5"/>
          <p:cNvSpPr txBox="1">
            <a:spLocks noChangeArrowheads="1"/>
          </p:cNvSpPr>
          <p:nvPr/>
        </p:nvSpPr>
        <p:spPr bwMode="auto">
          <a:xfrm>
            <a:off x="609600" y="1371600"/>
            <a:ext cx="800100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spcBef>
                <a:spcPct val="0"/>
              </a:spcBef>
              <a:buClrTx/>
              <a:buSzPct val="80000"/>
              <a:buFontTx/>
              <a:buNone/>
            </a:pPr>
            <a:r>
              <a:rPr lang="en-US" altLang="en-US" sz="2600" i="1" dirty="0">
                <a:solidFill>
                  <a:schemeClr val="tx1"/>
                </a:solidFill>
                <a:latin typeface="Liberation Sans"/>
              </a:rPr>
              <a:t>Classification of Discount and Premium</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7"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560696" y="2871354"/>
            <a:ext cx="4114800" cy="304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marL="341313" indent="-341313">
              <a:lnSpc>
                <a:spcPct val="115000"/>
              </a:lnSpc>
              <a:spcBef>
                <a:spcPct val="45000"/>
              </a:spcBef>
              <a:buClr>
                <a:srgbClr val="CC0000"/>
              </a:buClr>
              <a:buSzTx/>
              <a:buAutoNum type="arabicPlain"/>
            </a:pPr>
            <a:r>
              <a:rPr lang="en-US" sz="1900" b="0" kern="1200" dirty="0">
                <a:solidFill>
                  <a:schemeClr val="tx1"/>
                </a:solidFill>
                <a:effectLst/>
                <a:latin typeface="Liberation Sans" panose="020B0604020202020204" pitchFamily="34" charset="0"/>
              </a:rPr>
              <a:t>Describe the nature of bonds and indicate the accounting for bond issuances.</a:t>
            </a:r>
          </a:p>
          <a:p>
            <a:pPr marL="341313" indent="-341313">
              <a:lnSpc>
                <a:spcPct val="115000"/>
              </a:lnSpc>
              <a:spcBef>
                <a:spcPct val="45000"/>
              </a:spcBef>
              <a:buClr>
                <a:srgbClr val="CC0000"/>
              </a:buClr>
              <a:buSzTx/>
              <a:buAutoNum type="arabicPlain"/>
            </a:pPr>
            <a:r>
              <a:rPr lang="en-US" sz="1900" dirty="0">
                <a:solidFill>
                  <a:srgbClr val="CC0000"/>
                </a:solidFill>
                <a:effectLst/>
                <a:latin typeface="Liberation Sans" panose="020B0604020202020204" pitchFamily="34" charset="0"/>
              </a:rPr>
              <a:t>Describe the accounting for the extinguishment of debt.</a:t>
            </a:r>
          </a:p>
          <a:p>
            <a:pPr marL="341313" indent="-341313">
              <a:lnSpc>
                <a:spcPct val="115000"/>
              </a:lnSpc>
              <a:spcBef>
                <a:spcPct val="45000"/>
              </a:spcBef>
              <a:buClr>
                <a:srgbClr val="CC0000"/>
              </a:buClr>
              <a:buSzTx/>
              <a:buAutoNum type="arabicPlain"/>
            </a:pPr>
            <a:r>
              <a:rPr lang="en-US" sz="1900" b="0" kern="1200" dirty="0" smtClean="0">
                <a:solidFill>
                  <a:schemeClr val="tx1"/>
                </a:solidFill>
                <a:effectLst/>
                <a:latin typeface="Liberation Sans" panose="020B0604020202020204" pitchFamily="34" charset="0"/>
              </a:rPr>
              <a:t>Explain the accounting for long-term notes payable.</a:t>
            </a:r>
          </a:p>
        </p:txBody>
      </p:sp>
      <p:sp>
        <p:nvSpPr>
          <p:cNvPr id="3075" name="Rectangle 15"/>
          <p:cNvSpPr>
            <a:spLocks noGrp="1" noChangeArrowheads="1"/>
          </p:cNvSpPr>
          <p:nvPr>
            <p:ph type="title" idx="4294967295"/>
          </p:nvPr>
        </p:nvSpPr>
        <p:spPr bwMode="auto">
          <a:xfrm>
            <a:off x="560696" y="1828800"/>
            <a:ext cx="3886200" cy="484909"/>
          </a:xfrm>
          <a:prstGeom prst="rect">
            <a:avLst/>
          </a:prstGeom>
          <a:noFill/>
          <a:ln>
            <a:noFill/>
          </a:ln>
          <a:effectLst/>
        </p:spPr>
        <p:txBody>
          <a:bodyPr vert="horz" wrap="square" lIns="90488" tIns="44450" rIns="90488" bIns="44450" numCol="1" anchor="t" anchorCtr="0" compatLnSpc="1">
            <a:prstTxWarp prst="textNoShape">
              <a:avLst/>
            </a:prstTxWarp>
          </a:bodyPr>
          <a:lstStyle/>
          <a:p>
            <a:pPr marL="0" indent="0" algn="l">
              <a:lnSpc>
                <a:spcPct val="110000"/>
              </a:lnSpc>
            </a:pPr>
            <a:r>
              <a:rPr lang="en-US" altLang="en-US" sz="2400" i="0" dirty="0" smtClean="0">
                <a:solidFill>
                  <a:srgbClr val="CC0000"/>
                </a:solidFill>
                <a:effectLst/>
                <a:latin typeface="Liberation Sans" panose="020B0604020202020204" pitchFamily="34" charset="0"/>
              </a:rPr>
              <a:t>LEARNING OBJECTIVES</a:t>
            </a:r>
          </a:p>
        </p:txBody>
      </p:sp>
      <p:sp>
        <p:nvSpPr>
          <p:cNvPr id="3076" name="Rectangle 18"/>
          <p:cNvSpPr>
            <a:spLocks noChangeArrowheads="1"/>
          </p:cNvSpPr>
          <p:nvPr/>
        </p:nvSpPr>
        <p:spPr bwMode="auto">
          <a:xfrm>
            <a:off x="4800600" y="2871354"/>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341313" indent="-341313" algn="l">
              <a:lnSpc>
                <a:spcPct val="115000"/>
              </a:lnSpc>
              <a:spcBef>
                <a:spcPct val="45000"/>
              </a:spcBef>
              <a:buClr>
                <a:srgbClr val="CC0000"/>
              </a:buClr>
              <a:buFont typeface="Wingdings" panose="05000000000000000000" pitchFamily="2" charset="2"/>
              <a:buAutoNum type="arabicPlain" startAt="4"/>
            </a:pPr>
            <a:r>
              <a:rPr lang="en-US" sz="1900" b="0" dirty="0" smtClean="0">
                <a:latin typeface="Liberation Sans" panose="020B0604020202020204" pitchFamily="34" charset="0"/>
              </a:rPr>
              <a:t>Describe the accounting for the fair value option.</a:t>
            </a:r>
          </a:p>
          <a:p>
            <a:pPr marL="341313" indent="-341313" algn="l">
              <a:lnSpc>
                <a:spcPct val="115000"/>
              </a:lnSpc>
              <a:spcBef>
                <a:spcPct val="45000"/>
              </a:spcBef>
              <a:buClr>
                <a:srgbClr val="CC0000"/>
              </a:buClr>
              <a:buFont typeface="Wingdings" panose="05000000000000000000" pitchFamily="2" charset="2"/>
              <a:buAutoNum type="arabicPlain" startAt="4"/>
            </a:pPr>
            <a:r>
              <a:rPr lang="en-US" sz="1900" b="0" dirty="0" smtClean="0">
                <a:latin typeface="Liberation Sans" panose="020B0604020202020204" pitchFamily="34" charset="0"/>
              </a:rPr>
              <a:t>Indicate how to present and analyze long-term debt.</a:t>
            </a:r>
          </a:p>
        </p:txBody>
      </p:sp>
      <p:sp>
        <p:nvSpPr>
          <p:cNvPr id="3077" name="Rectangle 19"/>
          <p:cNvSpPr>
            <a:spLocks noChangeArrowheads="1"/>
          </p:cNvSpPr>
          <p:nvPr/>
        </p:nvSpPr>
        <p:spPr bwMode="auto">
          <a:xfrm>
            <a:off x="560696" y="2414154"/>
            <a:ext cx="7211704" cy="3974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90488" tIns="44450" rIns="90488" bIns="44450">
            <a:spAutoFit/>
          </a:bodyPr>
          <a:lstStyle>
            <a:lvl1pPr marL="285750" indent="-28575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spcBef>
                <a:spcPct val="45000"/>
              </a:spcBef>
              <a:buClr>
                <a:srgbClr val="A50021"/>
              </a:buClr>
              <a:buFont typeface="Wingdings" pitchFamily="2" charset="2"/>
              <a:buNone/>
            </a:pPr>
            <a:r>
              <a:rPr lang="en-US" altLang="en-US" sz="1900" dirty="0">
                <a:solidFill>
                  <a:schemeClr val="bg2"/>
                </a:solidFill>
                <a:latin typeface="Liberation Sans" panose="020B0604020202020204" pitchFamily="34" charset="0"/>
              </a:rPr>
              <a:t>After studying this chapter, you should be able to:</a:t>
            </a:r>
          </a:p>
        </p:txBody>
      </p:sp>
      <p:sp>
        <p:nvSpPr>
          <p:cNvPr id="3079" name="Rectangle 24"/>
          <p:cNvSpPr>
            <a:spLocks noChangeArrowheads="1"/>
          </p:cNvSpPr>
          <p:nvPr/>
        </p:nvSpPr>
        <p:spPr bwMode="auto">
          <a:xfrm>
            <a:off x="2326942" y="155057"/>
            <a:ext cx="5978857" cy="1561902"/>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4400" dirty="0">
                <a:solidFill>
                  <a:schemeClr val="tx2">
                    <a:lumMod val="50000"/>
                  </a:schemeClr>
                </a:solidFill>
                <a:latin typeface="Liberation Sans" panose="020B0604020202020204" pitchFamily="34" charset="0"/>
              </a:rPr>
              <a:t>Long-Term Liabilities</a:t>
            </a:r>
          </a:p>
        </p:txBody>
      </p:sp>
      <p:sp>
        <p:nvSpPr>
          <p:cNvPr id="3081" name="Text Box 26"/>
          <p:cNvSpPr txBox="1">
            <a:spLocks noChangeArrowheads="1"/>
          </p:cNvSpPr>
          <p:nvPr/>
        </p:nvSpPr>
        <p:spPr bwMode="auto">
          <a:xfrm>
            <a:off x="457200" y="76200"/>
            <a:ext cx="1752600" cy="1738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altLang="en-US" sz="10700" b="0" dirty="0" smtClean="0">
                <a:solidFill>
                  <a:srgbClr val="006600"/>
                </a:solidFill>
                <a:latin typeface="Liberation Sans" panose="020B0604020202020204" pitchFamily="34" charset="0"/>
              </a:rPr>
              <a:t>14</a:t>
            </a:r>
            <a:endParaRPr lang="en-US" altLang="en-US" sz="10700" b="0" dirty="0">
              <a:solidFill>
                <a:srgbClr val="006600"/>
              </a:solidFill>
              <a:latin typeface="Liberation Sans" panose="020B0604020202020204" pitchFamily="34" charset="0"/>
            </a:endParaRPr>
          </a:p>
        </p:txBody>
      </p:sp>
      <p:cxnSp>
        <p:nvCxnSpPr>
          <p:cNvPr id="3" name="Straight Connector 2"/>
          <p:cNvCxnSpPr/>
          <p:nvPr/>
        </p:nvCxnSpPr>
        <p:spPr bwMode="auto">
          <a:xfrm>
            <a:off x="340056" y="-4592"/>
            <a:ext cx="0" cy="6086944"/>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152400" y="6096000"/>
            <a:ext cx="152400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i="1" dirty="0">
                <a:solidFill>
                  <a:schemeClr val="bg2"/>
                </a:solidFill>
                <a:latin typeface="Liberation Sans" panose="020B0604020202020204"/>
              </a:rPr>
              <a:t>2</a:t>
            </a:r>
            <a:endParaRPr lang="en-US" altLang="en-US" sz="1600" b="1" i="1" dirty="0">
              <a:solidFill>
                <a:schemeClr val="bg2"/>
              </a:solidFill>
              <a:latin typeface="Liberation Sans" panose="020B0604020202020204"/>
            </a:endParaRPr>
          </a:p>
        </p:txBody>
      </p:sp>
    </p:spTree>
    <p:extLst>
      <p:ext uri="{BB962C8B-B14F-4D97-AF65-F5344CB8AC3E}">
        <p14:creationId xmlns:p14="http://schemas.microsoft.com/office/powerpoint/2010/main" val="230643284"/>
      </p:ext>
    </p:extLst>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609600" y="1371600"/>
            <a:ext cx="8153400" cy="21121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25000"/>
              </a:lnSpc>
              <a:spcBef>
                <a:spcPct val="35000"/>
              </a:spcBef>
              <a:buClrTx/>
              <a:buSzPct val="80000"/>
              <a:buFontTx/>
              <a:buNone/>
            </a:pPr>
            <a:r>
              <a:rPr lang="en-US" altLang="en-US" sz="2100" dirty="0">
                <a:solidFill>
                  <a:schemeClr val="tx1"/>
                </a:solidFill>
                <a:latin typeface="Liberation Sans"/>
              </a:rPr>
              <a:t>Illustration:</a:t>
            </a:r>
            <a:r>
              <a:rPr lang="en-US" altLang="en-US" sz="2100" b="0" dirty="0">
                <a:solidFill>
                  <a:schemeClr val="tx1"/>
                </a:solidFill>
                <a:latin typeface="Liberation Sans"/>
              </a:rPr>
              <a:t> On </a:t>
            </a:r>
            <a:r>
              <a:rPr lang="en-US" altLang="en-US" sz="2100" b="0" dirty="0" smtClean="0">
                <a:solidFill>
                  <a:schemeClr val="tx1"/>
                </a:solidFill>
                <a:latin typeface="Liberation Sans"/>
              </a:rPr>
              <a:t>January </a:t>
            </a:r>
            <a:r>
              <a:rPr lang="en-US" altLang="en-US" sz="2100" b="0" dirty="0">
                <a:solidFill>
                  <a:schemeClr val="tx1"/>
                </a:solidFill>
                <a:latin typeface="Liberation Sans"/>
              </a:rPr>
              <a:t>1, 2010, General Bell Corp. issued at 95 bonds with a par value of $800,000, due in 20 years. Eight years after the issue date, General Bell calls the entire issue at 101 and cancels it</a:t>
            </a:r>
            <a:r>
              <a:rPr lang="en-US" altLang="en-US" sz="2100" b="0" dirty="0" smtClean="0">
                <a:solidFill>
                  <a:schemeClr val="tx1"/>
                </a:solidFill>
                <a:latin typeface="Liberation Sans"/>
              </a:rPr>
              <a:t>. </a:t>
            </a:r>
            <a:r>
              <a:rPr lang="en-US" altLang="en-US" sz="2100" b="0" dirty="0">
                <a:solidFill>
                  <a:schemeClr val="tx1"/>
                </a:solidFill>
                <a:latin typeface="Liberation Sans"/>
              </a:rPr>
              <a:t>At that time, the unamortized discount balance is $</a:t>
            </a:r>
            <a:r>
              <a:rPr lang="en-US" altLang="en-US" sz="2100" b="0" dirty="0" smtClean="0">
                <a:solidFill>
                  <a:schemeClr val="tx1"/>
                </a:solidFill>
                <a:latin typeface="Liberation Sans"/>
              </a:rPr>
              <a:t>24,000. General </a:t>
            </a:r>
            <a:r>
              <a:rPr lang="en-US" altLang="en-US" sz="2100" b="0" dirty="0">
                <a:solidFill>
                  <a:schemeClr val="tx1"/>
                </a:solidFill>
                <a:latin typeface="Liberation Sans"/>
              </a:rPr>
              <a:t>Bell computes the loss on </a:t>
            </a:r>
            <a:r>
              <a:rPr lang="en-US" altLang="en-US" sz="2100" b="0" dirty="0" smtClean="0">
                <a:solidFill>
                  <a:schemeClr val="tx1"/>
                </a:solidFill>
                <a:latin typeface="Liberation Sans"/>
              </a:rPr>
              <a:t>redemption as follows.</a:t>
            </a:r>
            <a:endParaRPr lang="en-US" altLang="en-US" sz="2100" b="0" dirty="0">
              <a:solidFill>
                <a:schemeClr val="tx1"/>
              </a:solidFill>
              <a:latin typeface="Liberation Sans"/>
            </a:endParaRPr>
          </a:p>
        </p:txBody>
      </p:sp>
      <p:sp>
        <p:nvSpPr>
          <p:cNvPr id="7" name="Rectangle 4"/>
          <p:cNvSpPr txBox="1">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lvl1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algn="l">
              <a:defRPr/>
            </a:pPr>
            <a:r>
              <a:rPr lang="en-US" sz="3200" i="0" dirty="0" smtClean="0">
                <a:solidFill>
                  <a:srgbClr val="CC0000"/>
                </a:solidFill>
                <a:effectLst/>
                <a:latin typeface="Liberation Sans"/>
                <a:ea typeface="+mn-ea"/>
                <a:cs typeface="+mn-cs"/>
              </a:rPr>
              <a:t>Extinguishment of Debt</a:t>
            </a:r>
            <a:endParaRPr lang="en-US" sz="3200" i="0" dirty="0">
              <a:solidFill>
                <a:srgbClr val="CC0000"/>
              </a:solidFill>
              <a:effectLst/>
              <a:latin typeface="Liberation Sans"/>
              <a:ea typeface="+mn-ea"/>
              <a:cs typeface="+mn-cs"/>
            </a:endParaRP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pic>
        <p:nvPicPr>
          <p:cNvPr id="2" name="Picture 1"/>
          <p:cNvPicPr>
            <a:picLocks noChangeAspect="1"/>
          </p:cNvPicPr>
          <p:nvPr/>
        </p:nvPicPr>
        <p:blipFill>
          <a:blip r:embed="rId3"/>
          <a:stretch>
            <a:fillRect/>
          </a:stretch>
        </p:blipFill>
        <p:spPr>
          <a:xfrm>
            <a:off x="380999" y="3700095"/>
            <a:ext cx="8382001" cy="2319705"/>
          </a:xfrm>
          <a:prstGeom prst="rect">
            <a:avLst/>
          </a:prstGeom>
        </p:spPr>
      </p:pic>
      <p:sp>
        <p:nvSpPr>
          <p:cNvPr id="9" name="Rectangle 8"/>
          <p:cNvSpPr/>
          <p:nvPr/>
        </p:nvSpPr>
        <p:spPr>
          <a:xfrm>
            <a:off x="739584" y="6061655"/>
            <a:ext cx="4572000" cy="461665"/>
          </a:xfrm>
          <a:prstGeom prst="rect">
            <a:avLst/>
          </a:prstGeom>
        </p:spPr>
        <p:txBody>
          <a:bodyPr wrap="square">
            <a:spAutoFit/>
          </a:bodyPr>
          <a:lstStyle/>
          <a:p>
            <a:pPr algn="l"/>
            <a:r>
              <a:rPr lang="en-US" sz="1200" dirty="0">
                <a:solidFill>
                  <a:srgbClr val="006600"/>
                </a:solidFill>
                <a:latin typeface="Liberation Sans"/>
              </a:rPr>
              <a:t>ILLUSTRATION </a:t>
            </a:r>
            <a:r>
              <a:rPr lang="en-US" sz="1200" dirty="0" smtClean="0">
                <a:solidFill>
                  <a:srgbClr val="006600"/>
                </a:solidFill>
                <a:latin typeface="Liberation Sans"/>
              </a:rPr>
              <a:t>14-11</a:t>
            </a:r>
          </a:p>
          <a:p>
            <a:pPr algn="l"/>
            <a:r>
              <a:rPr lang="en-US" sz="1200" b="0" dirty="0">
                <a:solidFill>
                  <a:schemeClr val="tx1"/>
                </a:solidFill>
                <a:latin typeface="Liberation Sans"/>
              </a:rPr>
              <a:t>Computation of Loss on Redemption of Bonds</a:t>
            </a:r>
          </a:p>
        </p:txBody>
      </p:sp>
      <p:sp>
        <p:nvSpPr>
          <p:cNvPr id="10"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i="1" dirty="0">
                <a:solidFill>
                  <a:schemeClr val="bg2"/>
                </a:solidFill>
                <a:latin typeface="Liberation Sans" panose="020B0604020202020204"/>
              </a:rPr>
              <a:t>2</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0099" name="Rectangle 3"/>
          <p:cNvSpPr>
            <a:spLocks noGrp="1" noChangeArrowheads="1"/>
          </p:cNvSpPr>
          <p:nvPr>
            <p:ph type="title" idx="4294967295"/>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r>
              <a:rPr lang="en-US" sz="3200" i="0" kern="1200" dirty="0">
                <a:solidFill>
                  <a:srgbClr val="CC0000"/>
                </a:solidFill>
                <a:effectLst/>
                <a:latin typeface="Liberation Sans"/>
                <a:ea typeface="+mn-ea"/>
                <a:cs typeface="+mn-cs"/>
              </a:rPr>
              <a:t>Extinguishment of Debt</a:t>
            </a:r>
          </a:p>
        </p:txBody>
      </p:sp>
      <p:sp>
        <p:nvSpPr>
          <p:cNvPr id="1540103" name="Rectangle 7"/>
          <p:cNvSpPr>
            <a:spLocks noChangeArrowheads="1"/>
          </p:cNvSpPr>
          <p:nvPr/>
        </p:nvSpPr>
        <p:spPr bwMode="auto">
          <a:xfrm>
            <a:off x="990600" y="2420938"/>
            <a:ext cx="7620000" cy="1850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anose="05000000000000000000" pitchFamily="2" charset="2"/>
              <a:buChar char="l"/>
              <a:tabLst>
                <a:tab pos="6286500" algn="r"/>
                <a:tab pos="7372350" algn="r"/>
              </a:tabLst>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tabLst>
                <a:tab pos="6286500" algn="r"/>
                <a:tab pos="7372350" algn="r"/>
              </a:tabLst>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tabLst>
                <a:tab pos="6286500" algn="r"/>
                <a:tab pos="7372350" algn="r"/>
              </a:tabLst>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tabLst>
                <a:tab pos="6286500" algn="r"/>
                <a:tab pos="7372350" algn="r"/>
              </a:tabLst>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tabLst>
                <a:tab pos="6286500" algn="r"/>
                <a:tab pos="7372350" algn="r"/>
              </a:tabLst>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tabLst>
                <a:tab pos="6286500" algn="r"/>
                <a:tab pos="7372350" algn="r"/>
              </a:tabLst>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tabLst>
                <a:tab pos="6286500" algn="r"/>
                <a:tab pos="7372350" algn="r"/>
              </a:tabLst>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tabLst>
                <a:tab pos="6286500" algn="r"/>
                <a:tab pos="7372350" algn="r"/>
              </a:tabLst>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tabLst>
                <a:tab pos="6286500" algn="r"/>
                <a:tab pos="7372350" algn="r"/>
              </a:tabLst>
              <a:defRPr sz="2000" b="1">
                <a:solidFill>
                  <a:schemeClr val="bg2"/>
                </a:solidFill>
                <a:latin typeface="Arial" panose="020B0604020202020204" pitchFamily="34" charset="0"/>
              </a:defRPr>
            </a:lvl9pPr>
          </a:lstStyle>
          <a:p>
            <a:pPr>
              <a:lnSpc>
                <a:spcPct val="140000"/>
              </a:lnSpc>
              <a:spcBef>
                <a:spcPct val="0"/>
              </a:spcBef>
              <a:buClrTx/>
              <a:buSzTx/>
              <a:buFontTx/>
              <a:buNone/>
            </a:pPr>
            <a:r>
              <a:rPr lang="en-US" altLang="en-US" sz="2100" b="0" dirty="0">
                <a:solidFill>
                  <a:schemeClr val="folHlink"/>
                </a:solidFill>
                <a:latin typeface="Liberation Sans"/>
              </a:rPr>
              <a:t>Bonds Payable 	800,000</a:t>
            </a:r>
          </a:p>
          <a:p>
            <a:pPr>
              <a:lnSpc>
                <a:spcPct val="140000"/>
              </a:lnSpc>
              <a:spcBef>
                <a:spcPct val="0"/>
              </a:spcBef>
              <a:buClrTx/>
              <a:buSzTx/>
              <a:buFontTx/>
              <a:buNone/>
            </a:pPr>
            <a:r>
              <a:rPr lang="en-US" altLang="en-US" sz="2100" b="0" dirty="0">
                <a:solidFill>
                  <a:schemeClr val="folHlink"/>
                </a:solidFill>
                <a:latin typeface="Liberation Sans"/>
              </a:rPr>
              <a:t>Loss on Redemption of Bonds 	32,000	</a:t>
            </a:r>
          </a:p>
          <a:p>
            <a:pPr>
              <a:lnSpc>
                <a:spcPct val="140000"/>
              </a:lnSpc>
              <a:spcBef>
                <a:spcPct val="0"/>
              </a:spcBef>
              <a:buClrTx/>
              <a:buSzTx/>
              <a:buFontTx/>
              <a:buNone/>
            </a:pPr>
            <a:r>
              <a:rPr lang="en-US" altLang="en-US" sz="2100" b="0" dirty="0">
                <a:solidFill>
                  <a:schemeClr val="folHlink"/>
                </a:solidFill>
                <a:latin typeface="Liberation Sans"/>
              </a:rPr>
              <a:t>	Discount on Bonds Payable		</a:t>
            </a:r>
            <a:r>
              <a:rPr lang="en-US" altLang="en-US" sz="2100" b="0" dirty="0" smtClean="0">
                <a:solidFill>
                  <a:schemeClr val="folHlink"/>
                </a:solidFill>
                <a:latin typeface="Liberation Sans"/>
              </a:rPr>
              <a:t>24,000</a:t>
            </a:r>
            <a:endParaRPr lang="en-US" altLang="en-US" sz="2100" b="0" dirty="0">
              <a:solidFill>
                <a:schemeClr val="folHlink"/>
              </a:solidFill>
              <a:latin typeface="Liberation Sans"/>
            </a:endParaRPr>
          </a:p>
          <a:p>
            <a:pPr>
              <a:lnSpc>
                <a:spcPct val="140000"/>
              </a:lnSpc>
              <a:spcBef>
                <a:spcPct val="0"/>
              </a:spcBef>
              <a:buClrTx/>
              <a:buSzTx/>
              <a:buFontTx/>
              <a:buNone/>
            </a:pPr>
            <a:r>
              <a:rPr lang="en-US" altLang="en-US" sz="2100" b="0" dirty="0">
                <a:solidFill>
                  <a:schemeClr val="folHlink"/>
                </a:solidFill>
                <a:latin typeface="Liberation Sans"/>
              </a:rPr>
              <a:t>	Cash 		808,000</a:t>
            </a:r>
          </a:p>
        </p:txBody>
      </p:sp>
      <p:sp>
        <p:nvSpPr>
          <p:cNvPr id="52228" name="Text Box 9"/>
          <p:cNvSpPr txBox="1">
            <a:spLocks noChangeArrowheads="1"/>
          </p:cNvSpPr>
          <p:nvPr/>
        </p:nvSpPr>
        <p:spPr bwMode="auto">
          <a:xfrm>
            <a:off x="609600" y="1371600"/>
            <a:ext cx="7848600" cy="9002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25000"/>
              </a:lnSpc>
              <a:spcBef>
                <a:spcPct val="35000"/>
              </a:spcBef>
              <a:buClrTx/>
              <a:buSzPct val="80000"/>
              <a:buFontTx/>
              <a:buNone/>
            </a:pPr>
            <a:r>
              <a:rPr lang="en-US" altLang="en-US" sz="2100" b="0" dirty="0">
                <a:solidFill>
                  <a:schemeClr val="tx1"/>
                </a:solidFill>
                <a:latin typeface="Liberation Sans"/>
              </a:rPr>
              <a:t>General Bell records the reacquisition and cancellation of the bonds as follows:</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7"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i="1" dirty="0">
                <a:solidFill>
                  <a:schemeClr val="bg2"/>
                </a:solidFill>
                <a:latin typeface="Liberation Sans" panose="020B0604020202020204"/>
              </a:rPr>
              <a:t>2</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40103">
                                            <p:txEl>
                                              <p:pRg st="0" end="0"/>
                                            </p:txEl>
                                          </p:spTgt>
                                        </p:tgtEl>
                                        <p:attrNameLst>
                                          <p:attrName>style.visibility</p:attrName>
                                        </p:attrNameLst>
                                      </p:cBhvr>
                                      <p:to>
                                        <p:strVal val="visible"/>
                                      </p:to>
                                    </p:set>
                                    <p:animEffect transition="in" filter="wipe(left)">
                                      <p:cBhvr>
                                        <p:cTn id="7" dur="500"/>
                                        <p:tgtEl>
                                          <p:spTgt spid="15401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40103">
                                            <p:txEl>
                                              <p:pRg st="1" end="1"/>
                                            </p:txEl>
                                          </p:spTgt>
                                        </p:tgtEl>
                                        <p:attrNameLst>
                                          <p:attrName>style.visibility</p:attrName>
                                        </p:attrNameLst>
                                      </p:cBhvr>
                                      <p:to>
                                        <p:strVal val="visible"/>
                                      </p:to>
                                    </p:set>
                                    <p:animEffect transition="in" filter="wipe(left)">
                                      <p:cBhvr>
                                        <p:cTn id="12" dur="500"/>
                                        <p:tgtEl>
                                          <p:spTgt spid="15401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40103">
                                            <p:txEl>
                                              <p:pRg st="2" end="2"/>
                                            </p:txEl>
                                          </p:spTgt>
                                        </p:tgtEl>
                                        <p:attrNameLst>
                                          <p:attrName>style.visibility</p:attrName>
                                        </p:attrNameLst>
                                      </p:cBhvr>
                                      <p:to>
                                        <p:strVal val="visible"/>
                                      </p:to>
                                    </p:set>
                                    <p:animEffect transition="in" filter="wipe(left)">
                                      <p:cBhvr>
                                        <p:cTn id="17" dur="500"/>
                                        <p:tgtEl>
                                          <p:spTgt spid="154010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40103">
                                            <p:txEl>
                                              <p:pRg st="3" end="3"/>
                                            </p:txEl>
                                          </p:spTgt>
                                        </p:tgtEl>
                                        <p:attrNameLst>
                                          <p:attrName>style.visibility</p:attrName>
                                        </p:attrNameLst>
                                      </p:cBhvr>
                                      <p:to>
                                        <p:strVal val="visible"/>
                                      </p:to>
                                    </p:set>
                                    <p:animEffect transition="in" filter="wipe(left)">
                                      <p:cBhvr>
                                        <p:cTn id="22" dur="500"/>
                                        <p:tgtEl>
                                          <p:spTgt spid="15401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010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6"/>
          <p:cNvSpPr txBox="1">
            <a:spLocks noChangeArrowheads="1"/>
          </p:cNvSpPr>
          <p:nvPr/>
        </p:nvSpPr>
        <p:spPr bwMode="auto">
          <a:xfrm>
            <a:off x="8229600" y="64452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2</a:t>
            </a:r>
            <a:endParaRPr lang="en-US" altLang="en-US" sz="1600" b="1" i="1" dirty="0">
              <a:solidFill>
                <a:schemeClr val="bg2"/>
              </a:solidFill>
              <a:latin typeface="Liberation Sans" panose="020B0604020202020204"/>
            </a:endParaRPr>
          </a:p>
        </p:txBody>
      </p:sp>
      <p:sp>
        <p:nvSpPr>
          <p:cNvPr id="2" name="Rectangle 1"/>
          <p:cNvSpPr/>
          <p:nvPr/>
        </p:nvSpPr>
        <p:spPr>
          <a:xfrm>
            <a:off x="381000" y="990599"/>
            <a:ext cx="8382000" cy="5452033"/>
          </a:xfrm>
          <a:prstGeom prst="rect">
            <a:avLst/>
          </a:prstGeom>
          <a:solidFill>
            <a:srgbClr val="F6F9E7"/>
          </a:solidFill>
        </p:spPr>
        <p:txBody>
          <a:bodyPr wrap="square" lIns="182880" tIns="137160" rIns="182880" bIns="91440">
            <a:noAutofit/>
          </a:bodyPr>
          <a:lstStyle/>
          <a:p>
            <a:pPr algn="just">
              <a:lnSpc>
                <a:spcPct val="112000"/>
              </a:lnSpc>
              <a:spcBef>
                <a:spcPts val="0"/>
              </a:spcBef>
            </a:pPr>
            <a:r>
              <a:rPr lang="en-US" sz="1700" b="0" dirty="0">
                <a:latin typeface="Liberation Sans" panose="020B0604020202020204"/>
              </a:rPr>
              <a:t>Traditionally, investors in the equity and bond markets operate in their own separate worlds. However, in recent volatile markets, even quiet murmurs in the bond market have been </a:t>
            </a:r>
            <a:r>
              <a:rPr lang="en-US" sz="1700" b="0" dirty="0" smtClean="0">
                <a:latin typeface="Liberation Sans" panose="020B0604020202020204"/>
              </a:rPr>
              <a:t>ampliﬁed </a:t>
            </a:r>
            <a:r>
              <a:rPr lang="en-US" sz="1700" b="0" dirty="0">
                <a:latin typeface="Liberation Sans" panose="020B0604020202020204"/>
              </a:rPr>
              <a:t>into movements (usually negative) in share prices. At one extreme, these gyrations heralded the demise of a company well before the investors could sniff out the problem. </a:t>
            </a:r>
            <a:endParaRPr lang="en-US" sz="1700" b="0" dirty="0" smtClean="0">
              <a:latin typeface="Liberation Sans" panose="020B0604020202020204"/>
            </a:endParaRPr>
          </a:p>
          <a:p>
            <a:pPr indent="460375" algn="just">
              <a:lnSpc>
                <a:spcPct val="112000"/>
              </a:lnSpc>
              <a:spcBef>
                <a:spcPts val="0"/>
              </a:spcBef>
            </a:pPr>
            <a:r>
              <a:rPr lang="en-US" sz="1700" b="0" dirty="0" smtClean="0">
                <a:latin typeface="Liberation Sans" panose="020B0604020202020204"/>
              </a:rPr>
              <a:t>The </a:t>
            </a:r>
            <a:r>
              <a:rPr lang="en-US" sz="1700" b="0" dirty="0">
                <a:latin typeface="Liberation Sans" panose="020B0604020202020204"/>
              </a:rPr>
              <a:t>swift decline of </a:t>
            </a:r>
            <a:r>
              <a:rPr lang="en-US" sz="1700" dirty="0">
                <a:solidFill>
                  <a:srgbClr val="CC0000"/>
                </a:solidFill>
                <a:latin typeface="Liberation Sans" panose="020B0604020202020204"/>
              </a:rPr>
              <a:t>Enron</a:t>
            </a:r>
            <a:r>
              <a:rPr lang="en-US" sz="1700" b="0" dirty="0">
                <a:latin typeface="Liberation Sans" panose="020B0604020202020204"/>
              </a:rPr>
              <a:t> in late 2001 provided the ultimate lesson: A company with no credit is no company at all. As one analyst remarked, “You can no longer have an opinion on a company’s shares without having an appreciation for its credit rating.” Indeed, other energy companies also felt the effect of Enron’s troubles as lenders tightened or closed down the credit supply and raised interest rates on already-high levels of debt. The result? Stock prices took a hit. </a:t>
            </a:r>
            <a:endParaRPr lang="en-US" sz="1700" b="0" dirty="0" smtClean="0">
              <a:latin typeface="Liberation Sans" panose="020B0604020202020204"/>
            </a:endParaRPr>
          </a:p>
          <a:p>
            <a:pPr indent="460375" algn="just">
              <a:lnSpc>
                <a:spcPct val="112000"/>
              </a:lnSpc>
              <a:spcBef>
                <a:spcPts val="0"/>
              </a:spcBef>
            </a:pPr>
            <a:r>
              <a:rPr lang="en-US" sz="1700" b="0" dirty="0" smtClean="0">
                <a:latin typeface="Liberation Sans" panose="020B0604020202020204"/>
              </a:rPr>
              <a:t>Other </a:t>
            </a:r>
            <a:r>
              <a:rPr lang="en-US" sz="1700" b="0" dirty="0">
                <a:latin typeface="Liberation Sans" panose="020B0604020202020204"/>
              </a:rPr>
              <a:t>industries are not immune from the negative shareholder effects of credit problems. For example, analysts at </a:t>
            </a:r>
            <a:r>
              <a:rPr lang="en-US" sz="1700" dirty="0">
                <a:solidFill>
                  <a:srgbClr val="CC0000"/>
                </a:solidFill>
                <a:latin typeface="Liberation Sans" panose="020B0604020202020204"/>
              </a:rPr>
              <a:t>TheStreet.com</a:t>
            </a:r>
            <a:r>
              <a:rPr lang="en-US" sz="1700" b="0" dirty="0">
                <a:latin typeface="Liberation Sans" panose="020B0604020202020204"/>
              </a:rPr>
              <a:t> compiled a list of companies with a focus on debt levels. Companies like </a:t>
            </a:r>
            <a:r>
              <a:rPr lang="en-US" sz="1700" dirty="0">
                <a:solidFill>
                  <a:srgbClr val="CC0000"/>
                </a:solidFill>
                <a:latin typeface="Liberation Sans" panose="020B0604020202020204"/>
              </a:rPr>
              <a:t>Copel</a:t>
            </a:r>
            <a:r>
              <a:rPr lang="en-US" sz="1700" b="0" dirty="0">
                <a:latin typeface="Liberation Sans" panose="020B0604020202020204"/>
              </a:rPr>
              <a:t> </a:t>
            </a:r>
            <a:r>
              <a:rPr lang="en-US" sz="1700" dirty="0">
                <a:solidFill>
                  <a:srgbClr val="CC0000"/>
                </a:solidFill>
                <a:latin typeface="Liberation Sans" panose="020B0604020202020204"/>
              </a:rPr>
              <a:t>CIA</a:t>
            </a:r>
            <a:r>
              <a:rPr lang="en-US" sz="1700" b="0" dirty="0">
                <a:latin typeface="Liberation Sans" panose="020B0604020202020204"/>
              </a:rPr>
              <a:t> (an energy distribution company) were rewarded with improved stock ratings, based on their manageable debt levels</a:t>
            </a:r>
            <a:r>
              <a:rPr lang="en-US" sz="1700" b="0" dirty="0" smtClean="0">
                <a:latin typeface="Liberation Sans" panose="020B0604020202020204"/>
              </a:rPr>
              <a:t>.</a:t>
            </a:r>
          </a:p>
          <a:p>
            <a:pPr indent="460375" algn="just">
              <a:lnSpc>
                <a:spcPct val="112000"/>
              </a:lnSpc>
              <a:spcBef>
                <a:spcPts val="0"/>
              </a:spcBef>
            </a:pPr>
            <a:r>
              <a:rPr lang="en-US" sz="1700" b="0" dirty="0" smtClean="0">
                <a:latin typeface="Liberation Sans" panose="020B0604020202020204"/>
              </a:rPr>
              <a:t>Or consider the case of </a:t>
            </a:r>
            <a:r>
              <a:rPr lang="en-US" sz="1700" dirty="0">
                <a:solidFill>
                  <a:srgbClr val="CC0000"/>
                </a:solidFill>
                <a:latin typeface="Liberation Sans" panose="020B0604020202020204"/>
              </a:rPr>
              <a:t>Apple</a:t>
            </a:r>
            <a:r>
              <a:rPr lang="en-US" sz="1700" b="0" dirty="0" smtClean="0">
                <a:latin typeface="Liberation Sans" panose="020B0604020202020204"/>
              </a:rPr>
              <a:t>, which recently issued a whopping </a:t>
            </a:r>
            <a:r>
              <a:rPr lang="en-US" sz="1700" b="0" dirty="0">
                <a:latin typeface="Liberation Sans" panose="020B0604020202020204"/>
              </a:rPr>
              <a:t>$6.5 billion of debt while its stock continued to perform well. The reason? Apple is </a:t>
            </a:r>
            <a:r>
              <a:rPr lang="en-US" sz="1700" b="0" dirty="0" smtClean="0">
                <a:latin typeface="Liberation Sans" panose="020B0604020202020204"/>
              </a:rPr>
              <a:t>reporting</a:t>
            </a:r>
            <a:endParaRPr lang="en-US" sz="1700" b="0" dirty="0">
              <a:latin typeface="Liberation Sans" panose="020B0604020202020204"/>
            </a:endParaRPr>
          </a:p>
        </p:txBody>
      </p:sp>
      <p:sp>
        <p:nvSpPr>
          <p:cNvPr id="8196" name="Text Box 9"/>
          <p:cNvSpPr txBox="1">
            <a:spLocks noChangeArrowheads="1"/>
          </p:cNvSpPr>
          <p:nvPr/>
        </p:nvSpPr>
        <p:spPr bwMode="auto">
          <a:xfrm>
            <a:off x="5105400" y="560388"/>
            <a:ext cx="3581400" cy="430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lnSpc>
                <a:spcPct val="110000"/>
              </a:lnSpc>
              <a:spcBef>
                <a:spcPct val="50000"/>
              </a:spcBef>
            </a:pPr>
            <a:r>
              <a:rPr lang="en-US" altLang="en-US" sz="2000" i="1" dirty="0">
                <a:solidFill>
                  <a:schemeClr val="bg1"/>
                </a:solidFill>
                <a:latin typeface="Liberation Sans" panose="020B0604020202020204"/>
              </a:rPr>
              <a:t>WHAT’S YOUR PRINCIPLE</a:t>
            </a:r>
          </a:p>
        </p:txBody>
      </p:sp>
      <p:sp>
        <p:nvSpPr>
          <p:cNvPr id="8" name="Rectangle 7"/>
          <p:cNvSpPr/>
          <p:nvPr/>
        </p:nvSpPr>
        <p:spPr>
          <a:xfrm>
            <a:off x="381000" y="529372"/>
            <a:ext cx="8458200" cy="415498"/>
          </a:xfrm>
          <a:prstGeom prst="rect">
            <a:avLst/>
          </a:prstGeom>
        </p:spPr>
        <p:txBody>
          <a:bodyPr wrap="square" anchor="ctr" anchorCtr="0">
            <a:spAutoFit/>
          </a:bodyPr>
          <a:lstStyle/>
          <a:p>
            <a:pPr algn="l">
              <a:tabLst>
                <a:tab pos="8229600" algn="r"/>
              </a:tabLst>
            </a:pPr>
            <a:r>
              <a:rPr lang="en-US" sz="2100" b="1" dirty="0">
                <a:solidFill>
                  <a:schemeClr val="tx2">
                    <a:lumMod val="50000"/>
                  </a:schemeClr>
                </a:solidFill>
                <a:latin typeface="Liberation Sans" panose="020B0604020202020204" pitchFamily="34" charset="0"/>
              </a:rPr>
              <a:t>WHAT DO THE NUMBERS MEAN? </a:t>
            </a:r>
            <a:r>
              <a:rPr lang="en-US" sz="2100" b="1" dirty="0" smtClean="0">
                <a:solidFill>
                  <a:schemeClr val="tx2">
                    <a:lumMod val="50000"/>
                  </a:schemeClr>
                </a:solidFill>
                <a:latin typeface="Liberation Sans" panose="020B0604020202020204" pitchFamily="34" charset="0"/>
              </a:rPr>
              <a:t> 	</a:t>
            </a:r>
            <a:r>
              <a:rPr lang="en-US" sz="1700" dirty="0" smtClean="0">
                <a:solidFill>
                  <a:srgbClr val="660066"/>
                </a:solidFill>
                <a:latin typeface="Liberation Sans" panose="020B0604020202020204" pitchFamily="34" charset="0"/>
              </a:rPr>
              <a:t>YOUR </a:t>
            </a:r>
            <a:r>
              <a:rPr lang="en-US" sz="1700" dirty="0">
                <a:solidFill>
                  <a:srgbClr val="660066"/>
                </a:solidFill>
                <a:latin typeface="Liberation Sans" panose="020B0604020202020204" pitchFamily="34" charset="0"/>
              </a:rPr>
              <a:t>DEBT IS KILLING MY EQUITY</a:t>
            </a:r>
          </a:p>
        </p:txBody>
      </p:sp>
      <p:sp>
        <p:nvSpPr>
          <p:cNvPr id="9" name="Line 17"/>
          <p:cNvSpPr>
            <a:spLocks noChangeShapeType="1"/>
          </p:cNvSpPr>
          <p:nvPr/>
        </p:nvSpPr>
        <p:spPr bwMode="auto">
          <a:xfrm>
            <a:off x="381000" y="9906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0" name="Line 17"/>
          <p:cNvSpPr>
            <a:spLocks noChangeShapeType="1"/>
          </p:cNvSpPr>
          <p:nvPr/>
        </p:nvSpPr>
        <p:spPr bwMode="auto">
          <a:xfrm>
            <a:off x="381000" y="4572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3" name="TextBox 2"/>
          <p:cNvSpPr txBox="1"/>
          <p:nvPr/>
        </p:nvSpPr>
        <p:spPr>
          <a:xfrm>
            <a:off x="6600003" y="6442632"/>
            <a:ext cx="1324797" cy="307777"/>
          </a:xfrm>
          <a:prstGeom prst="rect">
            <a:avLst/>
          </a:prstGeom>
          <a:noFill/>
        </p:spPr>
        <p:txBody>
          <a:bodyPr wrap="square" rtlCol="0">
            <a:spAutoFit/>
          </a:bodyPr>
          <a:lstStyle/>
          <a:p>
            <a:r>
              <a:rPr lang="en-US" sz="1400" dirty="0" smtClean="0">
                <a:latin typeface="Liberation Sans" panose="020B0604020202020204"/>
              </a:rPr>
              <a:t>(continued)</a:t>
            </a:r>
            <a:endParaRPr lang="en-US" sz="1400" dirty="0">
              <a:latin typeface="Liberation Sans" panose="020B0604020202020204"/>
            </a:endParaRPr>
          </a:p>
        </p:txBody>
      </p:sp>
    </p:spTree>
    <p:extLst>
      <p:ext uri="{BB962C8B-B14F-4D97-AF65-F5344CB8AC3E}">
        <p14:creationId xmlns:p14="http://schemas.microsoft.com/office/powerpoint/2010/main" val="4197850450"/>
      </p:ext>
    </p:extLst>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6"/>
          <p:cNvSpPr txBox="1">
            <a:spLocks noChangeArrowheads="1"/>
          </p:cNvSpPr>
          <p:nvPr/>
        </p:nvSpPr>
        <p:spPr bwMode="auto">
          <a:xfrm>
            <a:off x="8229600" y="64452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2</a:t>
            </a:r>
            <a:endParaRPr lang="en-US" altLang="en-US" sz="1600" b="1" i="1" dirty="0">
              <a:solidFill>
                <a:schemeClr val="bg2"/>
              </a:solidFill>
              <a:latin typeface="Liberation Sans" panose="020B0604020202020204"/>
            </a:endParaRPr>
          </a:p>
        </p:txBody>
      </p:sp>
      <p:sp>
        <p:nvSpPr>
          <p:cNvPr id="2" name="Rectangle 1"/>
          <p:cNvSpPr/>
          <p:nvPr/>
        </p:nvSpPr>
        <p:spPr>
          <a:xfrm>
            <a:off x="381000" y="990599"/>
            <a:ext cx="8382000" cy="5452033"/>
          </a:xfrm>
          <a:prstGeom prst="rect">
            <a:avLst/>
          </a:prstGeom>
          <a:solidFill>
            <a:srgbClr val="F6F9E7"/>
          </a:solidFill>
        </p:spPr>
        <p:txBody>
          <a:bodyPr wrap="square" lIns="182880" tIns="137160" rIns="182880" bIns="91440">
            <a:noAutofit/>
          </a:bodyPr>
          <a:lstStyle/>
          <a:p>
            <a:pPr algn="just">
              <a:lnSpc>
                <a:spcPct val="112000"/>
              </a:lnSpc>
              <a:spcBef>
                <a:spcPts val="0"/>
              </a:spcBef>
            </a:pPr>
            <a:r>
              <a:rPr lang="en-US" sz="1700" b="0" dirty="0" smtClean="0">
                <a:latin typeface="Liberation Sans" panose="020B0604020202020204"/>
              </a:rPr>
              <a:t>strong proﬁtability </a:t>
            </a:r>
            <a:r>
              <a:rPr lang="en-US" sz="1700" b="0" dirty="0">
                <a:latin typeface="Liberation Sans" panose="020B0604020202020204"/>
              </a:rPr>
              <a:t>and good cash </a:t>
            </a:r>
            <a:r>
              <a:rPr lang="en-US" sz="1700" b="0" dirty="0" smtClean="0">
                <a:latin typeface="Liberation Sans" panose="020B0604020202020204"/>
              </a:rPr>
              <a:t>ﬂows</a:t>
            </a:r>
            <a:r>
              <a:rPr lang="en-US" sz="1700" b="0" dirty="0">
                <a:latin typeface="Liberation Sans" panose="020B0604020202020204"/>
              </a:rPr>
              <a:t>, so there is little concern that it cannot meet its debt obligations. In contrast, other companies with high debt levels and low ability to cover interest costs were not viewed very favorably. Among them are </a:t>
            </a:r>
            <a:r>
              <a:rPr lang="en-US" sz="1700" dirty="0">
                <a:solidFill>
                  <a:srgbClr val="CC0000"/>
                </a:solidFill>
                <a:latin typeface="Liberation Sans" panose="020B0604020202020204"/>
              </a:rPr>
              <a:t>Herbalife</a:t>
            </a:r>
            <a:r>
              <a:rPr lang="en-US" sz="1700" b="0" dirty="0">
                <a:latin typeface="Liberation Sans" panose="020B0604020202020204"/>
              </a:rPr>
              <a:t> and </a:t>
            </a:r>
            <a:r>
              <a:rPr lang="en-US" sz="1700" dirty="0">
                <a:solidFill>
                  <a:srgbClr val="CC0000"/>
                </a:solidFill>
                <a:latin typeface="Liberation Sans" panose="020B0604020202020204"/>
              </a:rPr>
              <a:t>Goodyear</a:t>
            </a:r>
            <a:r>
              <a:rPr lang="en-US" sz="1700" b="0" dirty="0">
                <a:latin typeface="Liberation Sans" panose="020B0604020202020204"/>
              </a:rPr>
              <a:t> </a:t>
            </a:r>
            <a:r>
              <a:rPr lang="en-US" sz="1700" dirty="0">
                <a:solidFill>
                  <a:srgbClr val="CC0000"/>
                </a:solidFill>
                <a:latin typeface="Liberation Sans" panose="020B0604020202020204"/>
              </a:rPr>
              <a:t>Tire</a:t>
            </a:r>
            <a:r>
              <a:rPr lang="en-US" sz="1700" b="0" dirty="0">
                <a:latin typeface="Liberation Sans" panose="020B0604020202020204"/>
              </a:rPr>
              <a:t> </a:t>
            </a:r>
            <a:r>
              <a:rPr lang="en-US" sz="1700" dirty="0">
                <a:solidFill>
                  <a:srgbClr val="CC0000"/>
                </a:solidFill>
                <a:latin typeface="Liberation Sans" panose="020B0604020202020204"/>
              </a:rPr>
              <a:t>and</a:t>
            </a:r>
            <a:r>
              <a:rPr lang="en-US" sz="1700" b="0" dirty="0">
                <a:latin typeface="Liberation Sans" panose="020B0604020202020204"/>
              </a:rPr>
              <a:t> </a:t>
            </a:r>
            <a:r>
              <a:rPr lang="en-US" sz="1700" dirty="0">
                <a:solidFill>
                  <a:srgbClr val="CC0000"/>
                </a:solidFill>
                <a:latin typeface="Liberation Sans" panose="020B0604020202020204"/>
              </a:rPr>
              <a:t>Rubber</a:t>
            </a:r>
            <a:r>
              <a:rPr lang="en-US" sz="1700" b="0" dirty="0">
                <a:latin typeface="Liberation Sans" panose="020B0604020202020204"/>
              </a:rPr>
              <a:t>, the latter of which reported debt levels several times greater than its equity. </a:t>
            </a:r>
            <a:endParaRPr lang="en-US" sz="1700" b="0" dirty="0" smtClean="0">
              <a:latin typeface="Liberation Sans" panose="020B0604020202020204"/>
            </a:endParaRPr>
          </a:p>
          <a:p>
            <a:pPr indent="460375" algn="just">
              <a:lnSpc>
                <a:spcPct val="112000"/>
              </a:lnSpc>
              <a:spcBef>
                <a:spcPts val="0"/>
              </a:spcBef>
            </a:pPr>
            <a:r>
              <a:rPr lang="en-US" sz="1700" b="0" dirty="0">
                <a:latin typeface="Liberation Sans" panose="020B0604020202020204"/>
              </a:rPr>
              <a:t>Goodyear is a classic example of how swift and crippling a heavy debt-load can be. Not too long ago, Goodyear had a good credit rating and was paying a good dividend. But, with mounting operating losses, Goodyear’s debt became a huge burden, its debt rating fell to junk status, the company cut its dividend, and its stock price dropped 80 percent. Only recently has Goodyear been able to dig out of its debt ditch. This was yet another example of stock prices taking a hit due to concerns about credit quality. Thus, even if your investment tastes are in equity, keep an eye on the liabilities</a:t>
            </a:r>
            <a:r>
              <a:rPr lang="en-US" sz="1700" b="0" dirty="0" smtClean="0">
                <a:latin typeface="Liberation Sans" panose="020B0604020202020204"/>
              </a:rPr>
              <a:t>.</a:t>
            </a:r>
          </a:p>
          <a:p>
            <a:pPr indent="460375" algn="just">
              <a:lnSpc>
                <a:spcPct val="112000"/>
              </a:lnSpc>
              <a:spcBef>
                <a:spcPts val="0"/>
              </a:spcBef>
            </a:pPr>
            <a:endParaRPr lang="en-US" sz="1700" b="0" dirty="0">
              <a:latin typeface="Liberation Sans" panose="020B0604020202020204"/>
            </a:endParaRPr>
          </a:p>
          <a:p>
            <a:pPr algn="just">
              <a:lnSpc>
                <a:spcPct val="112000"/>
              </a:lnSpc>
              <a:spcBef>
                <a:spcPts val="0"/>
              </a:spcBef>
            </a:pPr>
            <a:r>
              <a:rPr lang="en-US" sz="1400" b="0" dirty="0">
                <a:latin typeface="Liberation Sans" panose="020B0604020202020204"/>
              </a:rPr>
              <a:t>Sources: Adapted from Steven Vames, “Credit Quality, Stock Investing Seem to Go Hand in Hand,” Wall Street Journal (April 1, 2002), p. R4; Herb Greenberg, “The Hidden Dangers of Debt,” Fortune (July 21, 2003), p. 153; Christine Richard, “Holders of Corporate Bonds Seek Protection from Risk,” Wall Street Journal (December 17–18, 2005), p. B4; and S. Nielson, “Ackman Says Herbalife’s Debt Levels Are Cause for Concern,” http://finance.yahoo.com/news (December 29, 2014).</a:t>
            </a:r>
          </a:p>
          <a:p>
            <a:pPr algn="just">
              <a:lnSpc>
                <a:spcPct val="112000"/>
              </a:lnSpc>
              <a:spcBef>
                <a:spcPts val="0"/>
              </a:spcBef>
            </a:pPr>
            <a:endParaRPr lang="en-US" sz="1700" b="0" dirty="0">
              <a:latin typeface="Liberation Sans" panose="020B0604020202020204"/>
            </a:endParaRPr>
          </a:p>
          <a:p>
            <a:pPr algn="just">
              <a:lnSpc>
                <a:spcPct val="112000"/>
              </a:lnSpc>
              <a:spcBef>
                <a:spcPts val="0"/>
              </a:spcBef>
            </a:pPr>
            <a:endParaRPr lang="en-US" sz="1700" b="0" dirty="0">
              <a:latin typeface="Liberation Sans" panose="020B0604020202020204"/>
            </a:endParaRPr>
          </a:p>
        </p:txBody>
      </p:sp>
      <p:sp>
        <p:nvSpPr>
          <p:cNvPr id="8196" name="Text Box 9"/>
          <p:cNvSpPr txBox="1">
            <a:spLocks noChangeArrowheads="1"/>
          </p:cNvSpPr>
          <p:nvPr/>
        </p:nvSpPr>
        <p:spPr bwMode="auto">
          <a:xfrm>
            <a:off x="5105400" y="560388"/>
            <a:ext cx="3581400" cy="430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lnSpc>
                <a:spcPct val="110000"/>
              </a:lnSpc>
              <a:spcBef>
                <a:spcPct val="50000"/>
              </a:spcBef>
            </a:pPr>
            <a:r>
              <a:rPr lang="en-US" altLang="en-US" sz="2000" i="1" dirty="0">
                <a:solidFill>
                  <a:schemeClr val="bg1"/>
                </a:solidFill>
                <a:latin typeface="Liberation Sans" panose="020B0604020202020204"/>
              </a:rPr>
              <a:t>WHAT’S YOUR PRINCIPLE</a:t>
            </a:r>
          </a:p>
        </p:txBody>
      </p:sp>
      <p:sp>
        <p:nvSpPr>
          <p:cNvPr id="8" name="Rectangle 7"/>
          <p:cNvSpPr/>
          <p:nvPr/>
        </p:nvSpPr>
        <p:spPr>
          <a:xfrm>
            <a:off x="381000" y="529372"/>
            <a:ext cx="8458200" cy="415498"/>
          </a:xfrm>
          <a:prstGeom prst="rect">
            <a:avLst/>
          </a:prstGeom>
        </p:spPr>
        <p:txBody>
          <a:bodyPr wrap="square" anchor="ctr" anchorCtr="0">
            <a:spAutoFit/>
          </a:bodyPr>
          <a:lstStyle/>
          <a:p>
            <a:pPr algn="l">
              <a:tabLst>
                <a:tab pos="8229600" algn="r"/>
              </a:tabLst>
            </a:pPr>
            <a:r>
              <a:rPr lang="en-US" sz="2100" b="1" dirty="0">
                <a:solidFill>
                  <a:schemeClr val="tx2">
                    <a:lumMod val="50000"/>
                  </a:schemeClr>
                </a:solidFill>
                <a:latin typeface="Liberation Sans" panose="020B0604020202020204" pitchFamily="34" charset="0"/>
              </a:rPr>
              <a:t>WHAT DO THE NUMBERS MEAN? </a:t>
            </a:r>
            <a:r>
              <a:rPr lang="en-US" sz="2100" b="1" dirty="0" smtClean="0">
                <a:solidFill>
                  <a:schemeClr val="tx2">
                    <a:lumMod val="50000"/>
                  </a:schemeClr>
                </a:solidFill>
                <a:latin typeface="Liberation Sans" panose="020B0604020202020204" pitchFamily="34" charset="0"/>
              </a:rPr>
              <a:t> 	</a:t>
            </a:r>
            <a:r>
              <a:rPr lang="en-US" sz="1700" dirty="0" smtClean="0">
                <a:solidFill>
                  <a:srgbClr val="660066"/>
                </a:solidFill>
                <a:latin typeface="Liberation Sans" panose="020B0604020202020204" pitchFamily="34" charset="0"/>
              </a:rPr>
              <a:t>YOUR </a:t>
            </a:r>
            <a:r>
              <a:rPr lang="en-US" sz="1700" dirty="0">
                <a:solidFill>
                  <a:srgbClr val="660066"/>
                </a:solidFill>
                <a:latin typeface="Liberation Sans" panose="020B0604020202020204" pitchFamily="34" charset="0"/>
              </a:rPr>
              <a:t>DEBT IS KILLING MY EQUITY</a:t>
            </a:r>
          </a:p>
        </p:txBody>
      </p:sp>
      <p:sp>
        <p:nvSpPr>
          <p:cNvPr id="9" name="Line 17"/>
          <p:cNvSpPr>
            <a:spLocks noChangeShapeType="1"/>
          </p:cNvSpPr>
          <p:nvPr/>
        </p:nvSpPr>
        <p:spPr bwMode="auto">
          <a:xfrm>
            <a:off x="381000" y="9906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0" name="Line 17"/>
          <p:cNvSpPr>
            <a:spLocks noChangeShapeType="1"/>
          </p:cNvSpPr>
          <p:nvPr/>
        </p:nvSpPr>
        <p:spPr bwMode="auto">
          <a:xfrm>
            <a:off x="381000" y="4572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5975288"/>
      </p:ext>
    </p:extLst>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560696" y="2871354"/>
            <a:ext cx="4114800" cy="304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marL="341313" indent="-341313">
              <a:lnSpc>
                <a:spcPct val="115000"/>
              </a:lnSpc>
              <a:spcBef>
                <a:spcPct val="45000"/>
              </a:spcBef>
              <a:buClr>
                <a:srgbClr val="CC0000"/>
              </a:buClr>
              <a:buSzTx/>
              <a:buAutoNum type="arabicPlain"/>
            </a:pPr>
            <a:r>
              <a:rPr lang="en-US" sz="1900" b="0" kern="1200" dirty="0">
                <a:solidFill>
                  <a:schemeClr val="tx1"/>
                </a:solidFill>
                <a:effectLst/>
                <a:latin typeface="Liberation Sans" panose="020B0604020202020204" pitchFamily="34" charset="0"/>
              </a:rPr>
              <a:t>Describe the nature of bonds and indicate the accounting for bond issuances.</a:t>
            </a:r>
          </a:p>
          <a:p>
            <a:pPr marL="341313" indent="-341313">
              <a:lnSpc>
                <a:spcPct val="115000"/>
              </a:lnSpc>
              <a:spcBef>
                <a:spcPct val="45000"/>
              </a:spcBef>
              <a:buClr>
                <a:srgbClr val="CC0000"/>
              </a:buClr>
              <a:buSzTx/>
              <a:buAutoNum type="arabicPlain"/>
            </a:pPr>
            <a:r>
              <a:rPr lang="en-US" sz="1900" b="0" kern="1200" dirty="0">
                <a:solidFill>
                  <a:schemeClr val="tx1"/>
                </a:solidFill>
                <a:effectLst/>
                <a:latin typeface="Liberation Sans" panose="020B0604020202020204" pitchFamily="34" charset="0"/>
              </a:rPr>
              <a:t>Describe the accounting for the extinguishment of debt.</a:t>
            </a:r>
          </a:p>
          <a:p>
            <a:pPr marL="341313" indent="-341313">
              <a:lnSpc>
                <a:spcPct val="115000"/>
              </a:lnSpc>
              <a:spcBef>
                <a:spcPct val="45000"/>
              </a:spcBef>
              <a:buClr>
                <a:srgbClr val="CC0000"/>
              </a:buClr>
              <a:buSzTx/>
              <a:buAutoNum type="arabicPlain"/>
            </a:pPr>
            <a:r>
              <a:rPr lang="en-US" sz="1900" dirty="0">
                <a:solidFill>
                  <a:srgbClr val="CC0000"/>
                </a:solidFill>
                <a:effectLst/>
                <a:latin typeface="Liberation Sans" panose="020B0604020202020204" pitchFamily="34" charset="0"/>
              </a:rPr>
              <a:t>Explain the accounting for long-term notes payable.</a:t>
            </a:r>
          </a:p>
        </p:txBody>
      </p:sp>
      <p:sp>
        <p:nvSpPr>
          <p:cNvPr id="3075" name="Rectangle 15"/>
          <p:cNvSpPr>
            <a:spLocks noGrp="1" noChangeArrowheads="1"/>
          </p:cNvSpPr>
          <p:nvPr>
            <p:ph type="title" idx="4294967295"/>
          </p:nvPr>
        </p:nvSpPr>
        <p:spPr bwMode="auto">
          <a:xfrm>
            <a:off x="560696" y="1828800"/>
            <a:ext cx="3886200" cy="484909"/>
          </a:xfrm>
          <a:prstGeom prst="rect">
            <a:avLst/>
          </a:prstGeom>
          <a:noFill/>
          <a:ln>
            <a:noFill/>
          </a:ln>
          <a:effectLst/>
        </p:spPr>
        <p:txBody>
          <a:bodyPr vert="horz" wrap="square" lIns="90488" tIns="44450" rIns="90488" bIns="44450" numCol="1" anchor="t" anchorCtr="0" compatLnSpc="1">
            <a:prstTxWarp prst="textNoShape">
              <a:avLst/>
            </a:prstTxWarp>
          </a:bodyPr>
          <a:lstStyle/>
          <a:p>
            <a:pPr marL="0" indent="0" algn="l">
              <a:lnSpc>
                <a:spcPct val="110000"/>
              </a:lnSpc>
            </a:pPr>
            <a:r>
              <a:rPr lang="en-US" altLang="en-US" sz="2400" i="0" dirty="0" smtClean="0">
                <a:solidFill>
                  <a:srgbClr val="CC0000"/>
                </a:solidFill>
                <a:effectLst/>
                <a:latin typeface="Liberation Sans" panose="020B0604020202020204" pitchFamily="34" charset="0"/>
              </a:rPr>
              <a:t>LEARNING OBJECTIVES</a:t>
            </a:r>
          </a:p>
        </p:txBody>
      </p:sp>
      <p:sp>
        <p:nvSpPr>
          <p:cNvPr id="3076" name="Rectangle 18"/>
          <p:cNvSpPr>
            <a:spLocks noChangeArrowheads="1"/>
          </p:cNvSpPr>
          <p:nvPr/>
        </p:nvSpPr>
        <p:spPr bwMode="auto">
          <a:xfrm>
            <a:off x="4800600" y="2871354"/>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341313" indent="-341313" algn="l">
              <a:lnSpc>
                <a:spcPct val="115000"/>
              </a:lnSpc>
              <a:spcBef>
                <a:spcPct val="45000"/>
              </a:spcBef>
              <a:buClr>
                <a:srgbClr val="CC0000"/>
              </a:buClr>
              <a:buFont typeface="Wingdings" panose="05000000000000000000" pitchFamily="2" charset="2"/>
              <a:buAutoNum type="arabicPlain" startAt="4"/>
            </a:pPr>
            <a:r>
              <a:rPr lang="en-US" sz="1900" b="0" dirty="0" smtClean="0">
                <a:latin typeface="Liberation Sans" panose="020B0604020202020204" pitchFamily="34" charset="0"/>
              </a:rPr>
              <a:t>Describe the accounting for the fair value option.</a:t>
            </a:r>
          </a:p>
          <a:p>
            <a:pPr marL="341313" indent="-341313" algn="l">
              <a:lnSpc>
                <a:spcPct val="115000"/>
              </a:lnSpc>
              <a:spcBef>
                <a:spcPct val="45000"/>
              </a:spcBef>
              <a:buClr>
                <a:srgbClr val="CC0000"/>
              </a:buClr>
              <a:buFont typeface="Wingdings" panose="05000000000000000000" pitchFamily="2" charset="2"/>
              <a:buAutoNum type="arabicPlain" startAt="4"/>
            </a:pPr>
            <a:r>
              <a:rPr lang="en-US" sz="1900" b="0" dirty="0" smtClean="0">
                <a:latin typeface="Liberation Sans" panose="020B0604020202020204" pitchFamily="34" charset="0"/>
              </a:rPr>
              <a:t>Indicate how to present and analyze long-term debt.</a:t>
            </a:r>
          </a:p>
        </p:txBody>
      </p:sp>
      <p:sp>
        <p:nvSpPr>
          <p:cNvPr id="3077" name="Rectangle 19"/>
          <p:cNvSpPr>
            <a:spLocks noChangeArrowheads="1"/>
          </p:cNvSpPr>
          <p:nvPr/>
        </p:nvSpPr>
        <p:spPr bwMode="auto">
          <a:xfrm>
            <a:off x="560696" y="2414154"/>
            <a:ext cx="7211704" cy="3974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90488" tIns="44450" rIns="90488" bIns="44450">
            <a:spAutoFit/>
          </a:bodyPr>
          <a:lstStyle>
            <a:lvl1pPr marL="285750" indent="-28575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spcBef>
                <a:spcPct val="45000"/>
              </a:spcBef>
              <a:buClr>
                <a:srgbClr val="A50021"/>
              </a:buClr>
              <a:buFont typeface="Wingdings" pitchFamily="2" charset="2"/>
              <a:buNone/>
            </a:pPr>
            <a:r>
              <a:rPr lang="en-US" altLang="en-US" sz="1900" dirty="0">
                <a:solidFill>
                  <a:schemeClr val="bg2"/>
                </a:solidFill>
                <a:latin typeface="Liberation Sans" panose="020B0604020202020204" pitchFamily="34" charset="0"/>
              </a:rPr>
              <a:t>After studying this chapter, you should be able to:</a:t>
            </a:r>
          </a:p>
        </p:txBody>
      </p:sp>
      <p:sp>
        <p:nvSpPr>
          <p:cNvPr id="3079" name="Rectangle 24"/>
          <p:cNvSpPr>
            <a:spLocks noChangeArrowheads="1"/>
          </p:cNvSpPr>
          <p:nvPr/>
        </p:nvSpPr>
        <p:spPr bwMode="auto">
          <a:xfrm>
            <a:off x="2326942" y="155057"/>
            <a:ext cx="5978857" cy="1561902"/>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4400" dirty="0">
                <a:solidFill>
                  <a:schemeClr val="tx2">
                    <a:lumMod val="50000"/>
                  </a:schemeClr>
                </a:solidFill>
                <a:latin typeface="Liberation Sans" panose="020B0604020202020204" pitchFamily="34" charset="0"/>
              </a:rPr>
              <a:t>Long-Term Liabilities</a:t>
            </a:r>
          </a:p>
        </p:txBody>
      </p:sp>
      <p:sp>
        <p:nvSpPr>
          <p:cNvPr id="3081" name="Text Box 26"/>
          <p:cNvSpPr txBox="1">
            <a:spLocks noChangeArrowheads="1"/>
          </p:cNvSpPr>
          <p:nvPr/>
        </p:nvSpPr>
        <p:spPr bwMode="auto">
          <a:xfrm>
            <a:off x="457200" y="76200"/>
            <a:ext cx="1752600" cy="1738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altLang="en-US" sz="10700" b="0" dirty="0" smtClean="0">
                <a:solidFill>
                  <a:srgbClr val="006600"/>
                </a:solidFill>
                <a:latin typeface="Liberation Sans" panose="020B0604020202020204" pitchFamily="34" charset="0"/>
              </a:rPr>
              <a:t>14</a:t>
            </a:r>
            <a:endParaRPr lang="en-US" altLang="en-US" sz="10700" b="0" dirty="0">
              <a:solidFill>
                <a:srgbClr val="006600"/>
              </a:solidFill>
              <a:latin typeface="Liberation Sans" panose="020B0604020202020204" pitchFamily="34" charset="0"/>
            </a:endParaRPr>
          </a:p>
        </p:txBody>
      </p:sp>
      <p:cxnSp>
        <p:nvCxnSpPr>
          <p:cNvPr id="3" name="Straight Connector 2"/>
          <p:cNvCxnSpPr/>
          <p:nvPr/>
        </p:nvCxnSpPr>
        <p:spPr bwMode="auto">
          <a:xfrm>
            <a:off x="340056" y="-4592"/>
            <a:ext cx="0" cy="6086944"/>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152400" y="6096000"/>
            <a:ext cx="152400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i="1" dirty="0" smtClean="0">
                <a:solidFill>
                  <a:schemeClr val="bg2"/>
                </a:solidFill>
                <a:latin typeface="Liberation Sans" panose="020B0604020202020204"/>
              </a:rPr>
              <a:t>3</a:t>
            </a:r>
            <a:endParaRPr lang="en-US" altLang="en-US" sz="1600" b="1" i="1" dirty="0">
              <a:solidFill>
                <a:schemeClr val="bg2"/>
              </a:solidFill>
              <a:latin typeface="Liberation Sans" panose="020B0604020202020204"/>
            </a:endParaRPr>
          </a:p>
        </p:txBody>
      </p:sp>
    </p:spTree>
    <p:extLst>
      <p:ext uri="{BB962C8B-B14F-4D97-AF65-F5344CB8AC3E}">
        <p14:creationId xmlns:p14="http://schemas.microsoft.com/office/powerpoint/2010/main" val="1656750369"/>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5"/>
          <p:cNvSpPr txBox="1">
            <a:spLocks noChangeArrowheads="1"/>
          </p:cNvSpPr>
          <p:nvPr/>
        </p:nvSpPr>
        <p:spPr bwMode="auto">
          <a:xfrm>
            <a:off x="609600" y="1981200"/>
            <a:ext cx="8001000" cy="421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1081088" indent="-509588">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marL="688975" indent="-463550" algn="l">
              <a:lnSpc>
                <a:spcPct val="120000"/>
              </a:lnSpc>
              <a:spcBef>
                <a:spcPts val="900"/>
              </a:spcBef>
              <a:spcAft>
                <a:spcPts val="0"/>
              </a:spcAft>
              <a:buClr>
                <a:srgbClr val="CC0000"/>
              </a:buClr>
              <a:buSzPct val="80000"/>
              <a:buFont typeface="Wingdings" pitchFamily="2" charset="2"/>
              <a:buChar char="u"/>
              <a:defRPr/>
            </a:pPr>
            <a:r>
              <a:rPr lang="en-US" sz="2100" b="0" dirty="0" smtClean="0">
                <a:solidFill>
                  <a:srgbClr val="000000"/>
                </a:solidFill>
                <a:latin typeface="Liberation Sans"/>
              </a:rPr>
              <a:t>Bond contract known as a </a:t>
            </a:r>
            <a:r>
              <a:rPr lang="en-US" sz="2100" dirty="0" smtClean="0">
                <a:solidFill>
                  <a:schemeClr val="tx2">
                    <a:lumMod val="50000"/>
                  </a:schemeClr>
                </a:solidFill>
                <a:latin typeface="Liberation Sans"/>
              </a:rPr>
              <a:t>bond indenture</a:t>
            </a:r>
            <a:r>
              <a:rPr lang="en-US" sz="2100" b="0" dirty="0" smtClean="0">
                <a:solidFill>
                  <a:schemeClr val="tx1"/>
                </a:solidFill>
                <a:latin typeface="Liberation Sans"/>
              </a:rPr>
              <a:t>.</a:t>
            </a:r>
          </a:p>
          <a:p>
            <a:pPr marL="688975" indent="-463550" algn="l">
              <a:lnSpc>
                <a:spcPct val="120000"/>
              </a:lnSpc>
              <a:spcBef>
                <a:spcPts val="900"/>
              </a:spcBef>
              <a:spcAft>
                <a:spcPts val="0"/>
              </a:spcAft>
              <a:buClr>
                <a:srgbClr val="CC0000"/>
              </a:buClr>
              <a:buSzPct val="80000"/>
              <a:buFont typeface="Wingdings" pitchFamily="2" charset="2"/>
              <a:buChar char="u"/>
              <a:defRPr/>
            </a:pPr>
            <a:r>
              <a:rPr lang="en-US" sz="2100" b="0" dirty="0" smtClean="0">
                <a:solidFill>
                  <a:schemeClr val="tx1"/>
                </a:solidFill>
                <a:latin typeface="Liberation Sans"/>
              </a:rPr>
              <a:t>Represents a promise to pay: </a:t>
            </a:r>
          </a:p>
          <a:p>
            <a:pPr marL="1252538" lvl="1" indent="-450850" algn="l">
              <a:lnSpc>
                <a:spcPct val="120000"/>
              </a:lnSpc>
              <a:spcBef>
                <a:spcPts val="900"/>
              </a:spcBef>
              <a:spcAft>
                <a:spcPts val="0"/>
              </a:spcAft>
              <a:buClr>
                <a:srgbClr val="800000"/>
              </a:buClr>
              <a:buFont typeface="+mj-lt"/>
              <a:buAutoNum type="arabicPeriod"/>
              <a:defRPr/>
            </a:pPr>
            <a:r>
              <a:rPr lang="en-US" sz="2000" b="0" dirty="0" smtClean="0">
                <a:solidFill>
                  <a:schemeClr val="tx1"/>
                </a:solidFill>
                <a:latin typeface="Liberation Sans"/>
              </a:rPr>
              <a:t>sum of money at designated maturity date, plus</a:t>
            </a:r>
          </a:p>
          <a:p>
            <a:pPr marL="1252538" lvl="1" indent="-450850" algn="l">
              <a:lnSpc>
                <a:spcPct val="120000"/>
              </a:lnSpc>
              <a:spcBef>
                <a:spcPts val="900"/>
              </a:spcBef>
              <a:spcAft>
                <a:spcPts val="0"/>
              </a:spcAft>
              <a:buClr>
                <a:srgbClr val="800000"/>
              </a:buClr>
              <a:buFont typeface="+mj-lt"/>
              <a:buAutoNum type="arabicPeriod"/>
              <a:defRPr/>
            </a:pPr>
            <a:r>
              <a:rPr lang="en-US" sz="2000" b="0" dirty="0" smtClean="0">
                <a:solidFill>
                  <a:schemeClr val="tx1"/>
                </a:solidFill>
                <a:latin typeface="Liberation Sans"/>
              </a:rPr>
              <a:t>periodic interest at a specified rate on the maturity amount (face value).</a:t>
            </a:r>
          </a:p>
          <a:p>
            <a:pPr marL="688975" indent="-463550" algn="l">
              <a:lnSpc>
                <a:spcPct val="120000"/>
              </a:lnSpc>
              <a:spcBef>
                <a:spcPts val="900"/>
              </a:spcBef>
              <a:spcAft>
                <a:spcPts val="0"/>
              </a:spcAft>
              <a:buClr>
                <a:srgbClr val="CC0000"/>
              </a:buClr>
              <a:buSzPct val="80000"/>
              <a:buFont typeface="Wingdings" pitchFamily="2" charset="2"/>
              <a:buChar char="u"/>
              <a:defRPr/>
            </a:pPr>
            <a:r>
              <a:rPr lang="en-US" sz="2100" b="0" dirty="0" smtClean="0">
                <a:solidFill>
                  <a:schemeClr val="tx1"/>
                </a:solidFill>
                <a:latin typeface="Liberation Sans"/>
              </a:rPr>
              <a:t>Paper certificate, typically a $1,000 face value. </a:t>
            </a:r>
          </a:p>
          <a:p>
            <a:pPr marL="688975" indent="-463550" algn="l">
              <a:lnSpc>
                <a:spcPct val="120000"/>
              </a:lnSpc>
              <a:spcBef>
                <a:spcPts val="900"/>
              </a:spcBef>
              <a:spcAft>
                <a:spcPts val="0"/>
              </a:spcAft>
              <a:buClr>
                <a:srgbClr val="CC0000"/>
              </a:buClr>
              <a:buSzPct val="80000"/>
              <a:buFont typeface="Wingdings" pitchFamily="2" charset="2"/>
              <a:buChar char="u"/>
              <a:defRPr/>
            </a:pPr>
            <a:r>
              <a:rPr lang="en-US" sz="2100" b="0" dirty="0" smtClean="0">
                <a:solidFill>
                  <a:schemeClr val="tx1"/>
                </a:solidFill>
                <a:latin typeface="Liberation Sans"/>
              </a:rPr>
              <a:t>Interest payments usually made semiannually. </a:t>
            </a:r>
          </a:p>
          <a:p>
            <a:pPr marL="688975" indent="-463550" algn="l">
              <a:lnSpc>
                <a:spcPct val="120000"/>
              </a:lnSpc>
              <a:spcBef>
                <a:spcPts val="900"/>
              </a:spcBef>
              <a:spcAft>
                <a:spcPts val="0"/>
              </a:spcAft>
              <a:buClr>
                <a:srgbClr val="CC0000"/>
              </a:buClr>
              <a:buSzPct val="80000"/>
              <a:buFont typeface="Wingdings" pitchFamily="2" charset="2"/>
              <a:buChar char="u"/>
              <a:defRPr/>
            </a:pPr>
            <a:r>
              <a:rPr lang="en-US" sz="2100" b="0" dirty="0" smtClean="0">
                <a:solidFill>
                  <a:schemeClr val="tx1"/>
                </a:solidFill>
                <a:latin typeface="Liberation Sans"/>
              </a:rPr>
              <a:t>Used when the amount of capital needed is too large for one lender to supply.</a:t>
            </a:r>
          </a:p>
        </p:txBody>
      </p:sp>
      <p:sp>
        <p:nvSpPr>
          <p:cNvPr id="6" name="Rectangle 4"/>
          <p:cNvSpPr>
            <a:spLocks noGrp="1" noChangeArrowheads="1"/>
          </p:cNvSpPr>
          <p:nvPr>
            <p:ph type="title" idx="4294967295"/>
          </p:nvPr>
        </p:nvSpPr>
        <p:spPr bwMode="auto">
          <a:xfrm>
            <a:off x="609600" y="381000"/>
            <a:ext cx="45720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smtClean="0">
                <a:solidFill>
                  <a:schemeClr val="tx2">
                    <a:lumMod val="50000"/>
                  </a:schemeClr>
                </a:solidFill>
                <a:effectLst/>
                <a:latin typeface="Liberation Sans"/>
                <a:ea typeface="+mn-ea"/>
                <a:cs typeface="+mn-cs"/>
              </a:rPr>
              <a:t>BONDS PAYABLE</a:t>
            </a:r>
            <a:endParaRPr lang="en-US" sz="3200" i="0" kern="1200" dirty="0">
              <a:solidFill>
                <a:schemeClr val="tx2">
                  <a:lumMod val="50000"/>
                </a:schemeClr>
              </a:solidFill>
              <a:effectLst/>
              <a:latin typeface="Liberation Sans"/>
              <a:ea typeface="+mn-ea"/>
              <a:cs typeface="+mn-cs"/>
            </a:endParaRP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6150" name="Text Box 5"/>
          <p:cNvSpPr txBox="1">
            <a:spLocks noChangeArrowheads="1"/>
          </p:cNvSpPr>
          <p:nvPr/>
        </p:nvSpPr>
        <p:spPr bwMode="auto">
          <a:xfrm>
            <a:off x="609600" y="1371600"/>
            <a:ext cx="4267200" cy="5295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10000"/>
              </a:lnSpc>
              <a:spcBef>
                <a:spcPct val="30000"/>
              </a:spcBef>
              <a:spcAft>
                <a:spcPct val="20000"/>
              </a:spcAft>
              <a:buClrTx/>
              <a:buSzPct val="80000"/>
              <a:buFontTx/>
              <a:buNone/>
            </a:pPr>
            <a:r>
              <a:rPr lang="en-US" altLang="en-US" dirty="0">
                <a:solidFill>
                  <a:srgbClr val="CC0000"/>
                </a:solidFill>
                <a:latin typeface="Liberation Sans"/>
              </a:rPr>
              <a:t>Issuing Bonds</a:t>
            </a:r>
          </a:p>
        </p:txBody>
      </p:sp>
      <p:sp>
        <p:nvSpPr>
          <p:cNvPr id="8"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5122" name="Rectangle 2"/>
          <p:cNvSpPr>
            <a:spLocks noGrp="1" noChangeArrowheads="1"/>
          </p:cNvSpPr>
          <p:nvPr>
            <p:ph type="title" idx="4294967295"/>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smtClean="0">
                <a:solidFill>
                  <a:schemeClr val="tx2">
                    <a:lumMod val="50000"/>
                  </a:schemeClr>
                </a:solidFill>
                <a:effectLst/>
                <a:latin typeface="Liberation Sans"/>
                <a:ea typeface="+mn-ea"/>
                <a:cs typeface="+mn-cs"/>
              </a:rPr>
              <a:t>LONG-TERM NOTES PAYABLE</a:t>
            </a:r>
            <a:endParaRPr lang="en-US" sz="3200" i="0" kern="1200" dirty="0">
              <a:solidFill>
                <a:schemeClr val="tx2">
                  <a:lumMod val="50000"/>
                </a:schemeClr>
              </a:solidFill>
              <a:effectLst/>
              <a:latin typeface="Liberation Sans"/>
              <a:ea typeface="+mn-ea"/>
              <a:cs typeface="+mn-cs"/>
            </a:endParaRPr>
          </a:p>
        </p:txBody>
      </p:sp>
      <p:sp>
        <p:nvSpPr>
          <p:cNvPr id="55299" name="Text Box 3"/>
          <p:cNvSpPr txBox="1">
            <a:spLocks noChangeArrowheads="1"/>
          </p:cNvSpPr>
          <p:nvPr/>
        </p:nvSpPr>
        <p:spPr bwMode="auto">
          <a:xfrm>
            <a:off x="609600" y="1371600"/>
            <a:ext cx="7696200" cy="2573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685800" indent="-45720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25000"/>
              </a:lnSpc>
              <a:spcBef>
                <a:spcPts val="1200"/>
              </a:spcBef>
              <a:buClrTx/>
              <a:buSzPct val="80000"/>
              <a:buFontTx/>
              <a:buNone/>
            </a:pPr>
            <a:r>
              <a:rPr lang="en-US" altLang="en-US" sz="2500" dirty="0">
                <a:solidFill>
                  <a:schemeClr val="tx1"/>
                </a:solidFill>
                <a:latin typeface="Liberation Sans"/>
              </a:rPr>
              <a:t>Accounting for notes and bonds is quite similar.</a:t>
            </a:r>
          </a:p>
          <a:p>
            <a:pPr lvl="1">
              <a:lnSpc>
                <a:spcPct val="125000"/>
              </a:lnSpc>
              <a:spcBef>
                <a:spcPts val="1200"/>
              </a:spcBef>
              <a:buClr>
                <a:srgbClr val="CC0000"/>
              </a:buClr>
              <a:buSzPct val="80000"/>
              <a:buFont typeface="Wingdings" panose="05000000000000000000" pitchFamily="2" charset="2"/>
              <a:buChar char="u"/>
            </a:pPr>
            <a:r>
              <a:rPr lang="en-US" altLang="en-US" sz="2200" b="0" dirty="0">
                <a:solidFill>
                  <a:srgbClr val="000000"/>
                </a:solidFill>
                <a:latin typeface="Liberation Sans"/>
              </a:rPr>
              <a:t>A note is valued at the present value of its future interest and principal cash flows. </a:t>
            </a:r>
          </a:p>
          <a:p>
            <a:pPr lvl="1">
              <a:lnSpc>
                <a:spcPct val="125000"/>
              </a:lnSpc>
              <a:spcBef>
                <a:spcPts val="1200"/>
              </a:spcBef>
              <a:buClr>
                <a:srgbClr val="CC0000"/>
              </a:buClr>
              <a:buSzPct val="80000"/>
              <a:buFont typeface="Wingdings" panose="05000000000000000000" pitchFamily="2" charset="2"/>
              <a:buChar char="u"/>
            </a:pPr>
            <a:r>
              <a:rPr lang="en-US" altLang="en-US" sz="2200" b="0" dirty="0">
                <a:solidFill>
                  <a:srgbClr val="000000"/>
                </a:solidFill>
                <a:latin typeface="Liberation Sans"/>
              </a:rPr>
              <a:t>Company amortizes any discount or premium over the life of the note.</a:t>
            </a:r>
          </a:p>
        </p:txBody>
      </p:sp>
      <p:sp>
        <p:nvSpPr>
          <p:cNvPr id="5"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6"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i="1" dirty="0" smtClean="0">
                <a:solidFill>
                  <a:schemeClr val="bg2"/>
                </a:solidFill>
                <a:latin typeface="Liberation Sans" panose="020B0604020202020204"/>
              </a:rPr>
              <a:t>3</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609600" y="1371600"/>
            <a:ext cx="8153400" cy="1643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20000"/>
              </a:lnSpc>
              <a:spcBef>
                <a:spcPct val="30000"/>
              </a:spcBef>
              <a:buClrTx/>
              <a:buSzPct val="80000"/>
              <a:buFontTx/>
              <a:buNone/>
            </a:pPr>
            <a:r>
              <a:rPr lang="en-US" altLang="en-US" sz="2100" dirty="0">
                <a:solidFill>
                  <a:schemeClr val="tx1"/>
                </a:solidFill>
                <a:latin typeface="Liberation Sans"/>
              </a:rPr>
              <a:t>Illustration: </a:t>
            </a:r>
            <a:r>
              <a:rPr lang="en-US" altLang="en-US" sz="2100" b="0" dirty="0" smtClean="0">
                <a:solidFill>
                  <a:schemeClr val="tx1"/>
                </a:solidFill>
                <a:latin typeface="Liberation Sans"/>
              </a:rPr>
              <a:t>Scandinavian </a:t>
            </a:r>
            <a:r>
              <a:rPr lang="en-US" altLang="en-US" sz="2100" b="0" dirty="0">
                <a:solidFill>
                  <a:schemeClr val="tx1"/>
                </a:solidFill>
                <a:latin typeface="Liberation Sans"/>
              </a:rPr>
              <a:t>Imports  issues a $10,000, three-year note, at face value to Bigelow Corp. The stated rate and the effective rate were both 10 percent. Scandinavian would record the issuance of the note as follows.</a:t>
            </a:r>
          </a:p>
        </p:txBody>
      </p:sp>
      <p:sp>
        <p:nvSpPr>
          <p:cNvPr id="1287171" name="Rectangle 3"/>
          <p:cNvSpPr>
            <a:spLocks noGrp="1" noChangeArrowheads="1"/>
          </p:cNvSpPr>
          <p:nvPr>
            <p:ph type="title" idx="4294967295"/>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a:solidFill>
                  <a:srgbClr val="CC0000"/>
                </a:solidFill>
                <a:effectLst/>
                <a:latin typeface="Liberation Sans"/>
                <a:ea typeface="+mn-ea"/>
                <a:cs typeface="+mn-cs"/>
              </a:rPr>
              <a:t>Notes Issued at Face Value</a:t>
            </a:r>
          </a:p>
        </p:txBody>
      </p:sp>
      <p:sp>
        <p:nvSpPr>
          <p:cNvPr id="1287175" name="Text Box 7"/>
          <p:cNvSpPr txBox="1">
            <a:spLocks noChangeArrowheads="1"/>
          </p:cNvSpPr>
          <p:nvPr/>
        </p:nvSpPr>
        <p:spPr bwMode="auto">
          <a:xfrm>
            <a:off x="609600" y="3124200"/>
            <a:ext cx="8077200" cy="8524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tabLst>
                <a:tab pos="571500" algn="l"/>
                <a:tab pos="1143000" algn="l"/>
                <a:tab pos="6000750" algn="r"/>
                <a:tab pos="7429500" algn="r"/>
              </a:tabLst>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tabLst>
                <a:tab pos="571500" algn="l"/>
                <a:tab pos="1143000" algn="l"/>
                <a:tab pos="6000750" algn="r"/>
                <a:tab pos="7429500" algn="r"/>
              </a:tabLst>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tabLst>
                <a:tab pos="571500" algn="l"/>
                <a:tab pos="1143000" algn="l"/>
                <a:tab pos="6000750" algn="r"/>
                <a:tab pos="7429500" algn="r"/>
              </a:tabLst>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tabLst>
                <a:tab pos="571500" algn="l"/>
                <a:tab pos="1143000" algn="l"/>
                <a:tab pos="6000750" algn="r"/>
                <a:tab pos="7429500" algn="r"/>
              </a:tabLst>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tabLst>
                <a:tab pos="571500" algn="l"/>
                <a:tab pos="1143000" algn="l"/>
                <a:tab pos="6000750" algn="r"/>
                <a:tab pos="7429500" algn="r"/>
              </a:tabLst>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tabLst>
                <a:tab pos="571500" algn="l"/>
                <a:tab pos="1143000" algn="l"/>
                <a:tab pos="6000750" algn="r"/>
                <a:tab pos="7429500" algn="r"/>
              </a:tabLst>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tabLst>
                <a:tab pos="571500" algn="l"/>
                <a:tab pos="1143000" algn="l"/>
                <a:tab pos="6000750" algn="r"/>
                <a:tab pos="7429500" algn="r"/>
              </a:tabLst>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tabLst>
                <a:tab pos="571500" algn="l"/>
                <a:tab pos="1143000" algn="l"/>
                <a:tab pos="6000750" algn="r"/>
                <a:tab pos="7429500" algn="r"/>
              </a:tabLst>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tabLst>
                <a:tab pos="571500" algn="l"/>
                <a:tab pos="1143000" algn="l"/>
                <a:tab pos="6000750" algn="r"/>
                <a:tab pos="7429500" algn="r"/>
              </a:tabLst>
              <a:defRPr sz="2000" b="1">
                <a:solidFill>
                  <a:schemeClr val="bg2"/>
                </a:solidFill>
                <a:latin typeface="Arial" panose="020B0604020202020204" pitchFamily="34" charset="0"/>
              </a:defRPr>
            </a:lvl9pPr>
          </a:lstStyle>
          <a:p>
            <a:pPr>
              <a:lnSpc>
                <a:spcPct val="120000"/>
              </a:lnSpc>
              <a:spcBef>
                <a:spcPct val="15000"/>
              </a:spcBef>
              <a:buClrTx/>
              <a:buSzTx/>
              <a:buFontTx/>
              <a:buNone/>
            </a:pPr>
            <a:r>
              <a:rPr lang="en-US" altLang="en-US" sz="2100" b="0" dirty="0">
                <a:solidFill>
                  <a:schemeClr val="tx1"/>
                </a:solidFill>
                <a:latin typeface="Liberation Sans"/>
                <a:cs typeface="Arial" panose="020B0604020202020204" pitchFamily="34" charset="0"/>
              </a:rPr>
              <a:t>	Cash  	10,000</a:t>
            </a:r>
          </a:p>
          <a:p>
            <a:pPr>
              <a:spcBef>
                <a:spcPct val="15000"/>
              </a:spcBef>
              <a:buClrTx/>
              <a:buSzTx/>
              <a:buFontTx/>
              <a:buNone/>
            </a:pPr>
            <a:r>
              <a:rPr lang="en-US" altLang="en-US" sz="2100" b="0" dirty="0">
                <a:solidFill>
                  <a:schemeClr val="tx1"/>
                </a:solidFill>
                <a:latin typeface="Liberation Sans"/>
                <a:cs typeface="Arial" panose="020B0604020202020204" pitchFamily="34" charset="0"/>
              </a:rPr>
              <a:t>		Notes Payable		10,000</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7" name="Text Box 7"/>
          <p:cNvSpPr txBox="1">
            <a:spLocks noChangeArrowheads="1"/>
          </p:cNvSpPr>
          <p:nvPr/>
        </p:nvSpPr>
        <p:spPr bwMode="auto">
          <a:xfrm>
            <a:off x="647700" y="5176838"/>
            <a:ext cx="8077200" cy="12239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tabLst>
                <a:tab pos="571500" algn="l"/>
                <a:tab pos="1143000" algn="l"/>
                <a:tab pos="6000750" algn="r"/>
                <a:tab pos="7429500" algn="r"/>
              </a:tabLst>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tabLst>
                <a:tab pos="571500" algn="l"/>
                <a:tab pos="1143000" algn="l"/>
                <a:tab pos="6000750" algn="r"/>
                <a:tab pos="7429500" algn="r"/>
              </a:tabLst>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tabLst>
                <a:tab pos="571500" algn="l"/>
                <a:tab pos="1143000" algn="l"/>
                <a:tab pos="6000750" algn="r"/>
                <a:tab pos="7429500" algn="r"/>
              </a:tabLst>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tabLst>
                <a:tab pos="571500" algn="l"/>
                <a:tab pos="1143000" algn="l"/>
                <a:tab pos="6000750" algn="r"/>
                <a:tab pos="7429500" algn="r"/>
              </a:tabLst>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tabLst>
                <a:tab pos="571500" algn="l"/>
                <a:tab pos="1143000" algn="l"/>
                <a:tab pos="6000750" algn="r"/>
                <a:tab pos="7429500" algn="r"/>
              </a:tabLst>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tabLst>
                <a:tab pos="571500" algn="l"/>
                <a:tab pos="1143000" algn="l"/>
                <a:tab pos="6000750" algn="r"/>
                <a:tab pos="7429500" algn="r"/>
              </a:tabLst>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tabLst>
                <a:tab pos="571500" algn="l"/>
                <a:tab pos="1143000" algn="l"/>
                <a:tab pos="6000750" algn="r"/>
                <a:tab pos="7429500" algn="r"/>
              </a:tabLst>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tabLst>
                <a:tab pos="571500" algn="l"/>
                <a:tab pos="1143000" algn="l"/>
                <a:tab pos="6000750" algn="r"/>
                <a:tab pos="7429500" algn="r"/>
              </a:tabLst>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tabLst>
                <a:tab pos="571500" algn="l"/>
                <a:tab pos="1143000" algn="l"/>
                <a:tab pos="6000750" algn="r"/>
                <a:tab pos="7429500" algn="r"/>
              </a:tabLst>
              <a:defRPr sz="2000" b="1">
                <a:solidFill>
                  <a:schemeClr val="bg2"/>
                </a:solidFill>
                <a:latin typeface="Arial" panose="020B0604020202020204" pitchFamily="34" charset="0"/>
              </a:defRPr>
            </a:lvl9pPr>
          </a:lstStyle>
          <a:p>
            <a:pPr>
              <a:lnSpc>
                <a:spcPct val="120000"/>
              </a:lnSpc>
              <a:spcBef>
                <a:spcPct val="15000"/>
              </a:spcBef>
              <a:buClrTx/>
              <a:buSzTx/>
              <a:buFontTx/>
              <a:buNone/>
            </a:pPr>
            <a:r>
              <a:rPr lang="en-US" altLang="en-US" sz="2100" b="0" dirty="0">
                <a:solidFill>
                  <a:schemeClr val="tx1"/>
                </a:solidFill>
                <a:latin typeface="Liberation Sans"/>
                <a:cs typeface="Arial" panose="020B0604020202020204" pitchFamily="34" charset="0"/>
              </a:rPr>
              <a:t>	Interest Expense	1,000</a:t>
            </a:r>
          </a:p>
          <a:p>
            <a:pPr>
              <a:spcBef>
                <a:spcPct val="15000"/>
              </a:spcBef>
              <a:buClrTx/>
              <a:buSzTx/>
              <a:buFontTx/>
              <a:buNone/>
            </a:pPr>
            <a:r>
              <a:rPr lang="en-US" altLang="en-US" sz="2100" b="0" dirty="0">
                <a:solidFill>
                  <a:schemeClr val="tx1"/>
                </a:solidFill>
                <a:latin typeface="Liberation Sans"/>
                <a:cs typeface="Arial" panose="020B0604020202020204" pitchFamily="34" charset="0"/>
              </a:rPr>
              <a:t>		Cash		1,000</a:t>
            </a:r>
          </a:p>
          <a:p>
            <a:pPr>
              <a:spcBef>
                <a:spcPct val="15000"/>
              </a:spcBef>
              <a:buClrTx/>
              <a:buSzTx/>
              <a:buFontTx/>
              <a:buNone/>
            </a:pPr>
            <a:r>
              <a:rPr lang="en-US" altLang="en-US" sz="2100" b="0" dirty="0">
                <a:solidFill>
                  <a:schemeClr val="tx1"/>
                </a:solidFill>
                <a:latin typeface="Liberation Sans"/>
                <a:cs typeface="Arial" panose="020B0604020202020204" pitchFamily="34" charset="0"/>
              </a:rPr>
              <a:t>	</a:t>
            </a:r>
            <a:r>
              <a:rPr lang="en-US" altLang="en-US" sz="1900" b="0" dirty="0">
                <a:solidFill>
                  <a:schemeClr val="tx1"/>
                </a:solidFill>
                <a:latin typeface="Liberation Sans"/>
                <a:cs typeface="Times New Roman" panose="02020603050405020304" pitchFamily="18" charset="0"/>
              </a:rPr>
              <a:t>($10,000 x 10% = $1,000)</a:t>
            </a:r>
            <a:r>
              <a:rPr lang="en-US" altLang="en-US" sz="2100" b="0" dirty="0">
                <a:solidFill>
                  <a:schemeClr val="tx1"/>
                </a:solidFill>
                <a:latin typeface="Liberation Sans"/>
                <a:cs typeface="Arial" panose="020B0604020202020204" pitchFamily="34" charset="0"/>
              </a:rPr>
              <a:t> </a:t>
            </a:r>
          </a:p>
        </p:txBody>
      </p:sp>
      <p:sp>
        <p:nvSpPr>
          <p:cNvPr id="56328" name="Text Box 2"/>
          <p:cNvSpPr txBox="1">
            <a:spLocks noChangeArrowheads="1"/>
          </p:cNvSpPr>
          <p:nvPr/>
        </p:nvSpPr>
        <p:spPr bwMode="auto">
          <a:xfrm>
            <a:off x="647700" y="4191000"/>
            <a:ext cx="8153400" cy="900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20000"/>
              </a:lnSpc>
              <a:spcBef>
                <a:spcPct val="30000"/>
              </a:spcBef>
              <a:buClrTx/>
              <a:buSzPct val="80000"/>
              <a:buFontTx/>
              <a:buNone/>
            </a:pPr>
            <a:r>
              <a:rPr lang="en-US" altLang="en-US" sz="2100" b="0" dirty="0">
                <a:solidFill>
                  <a:schemeClr val="folHlink"/>
                </a:solidFill>
                <a:latin typeface="Liberation Sans"/>
              </a:rPr>
              <a:t>Scandinavian Imports would recognize the interest incurred each year as follows.</a:t>
            </a:r>
          </a:p>
        </p:txBody>
      </p:sp>
      <p:sp>
        <p:nvSpPr>
          <p:cNvPr id="8"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i="1" dirty="0" smtClean="0">
                <a:solidFill>
                  <a:schemeClr val="bg2"/>
                </a:solidFill>
                <a:latin typeface="Liberation Sans" panose="020B0604020202020204"/>
              </a:rPr>
              <a:t>3</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87175">
                                            <p:txEl>
                                              <p:pRg st="0" end="0"/>
                                            </p:txEl>
                                          </p:spTgt>
                                        </p:tgtEl>
                                        <p:attrNameLst>
                                          <p:attrName>style.visibility</p:attrName>
                                        </p:attrNameLst>
                                      </p:cBhvr>
                                      <p:to>
                                        <p:strVal val="visible"/>
                                      </p:to>
                                    </p:set>
                                    <p:animEffect transition="in" filter="wipe(left)">
                                      <p:cBhvr>
                                        <p:cTn id="7" dur="500"/>
                                        <p:tgtEl>
                                          <p:spTgt spid="12871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87175">
                                            <p:txEl>
                                              <p:pRg st="1" end="1"/>
                                            </p:txEl>
                                          </p:spTgt>
                                        </p:tgtEl>
                                        <p:attrNameLst>
                                          <p:attrName>style.visibility</p:attrName>
                                        </p:attrNameLst>
                                      </p:cBhvr>
                                      <p:to>
                                        <p:strVal val="visible"/>
                                      </p:to>
                                    </p:set>
                                    <p:animEffect transition="in" filter="wipe(left)">
                                      <p:cBhvr>
                                        <p:cTn id="12" dur="500"/>
                                        <p:tgtEl>
                                          <p:spTgt spid="12871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left)">
                                      <p:cBhvr>
                                        <p:cTn id="17" dur="500"/>
                                        <p:tgtEl>
                                          <p:spTgt spid="7">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wipe(left)">
                                      <p:cBhvr>
                                        <p:cTn id="22" dur="500"/>
                                        <p:tgtEl>
                                          <p:spTgt spid="7">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wipe(left)">
                                      <p:cBhvr>
                                        <p:cTn id="2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7175" grpId="0" build="p"/>
      <p:bldP spid="7"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9219" name="Rectangle 3"/>
          <p:cNvSpPr>
            <a:spLocks noGrp="1" noChangeArrowheads="1"/>
          </p:cNvSpPr>
          <p:nvPr>
            <p:ph type="title" idx="4294967295"/>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r>
              <a:rPr lang="en-US" sz="3200" i="0" kern="1200" dirty="0">
                <a:solidFill>
                  <a:srgbClr val="CC0000"/>
                </a:solidFill>
                <a:effectLst/>
                <a:latin typeface="Liberation Sans"/>
                <a:ea typeface="+mn-ea"/>
                <a:cs typeface="+mn-cs"/>
              </a:rPr>
              <a:t>Notes Not Issued at Face Value</a:t>
            </a:r>
          </a:p>
        </p:txBody>
      </p:sp>
      <p:sp>
        <p:nvSpPr>
          <p:cNvPr id="57347" name="Text Box 6"/>
          <p:cNvSpPr txBox="1">
            <a:spLocks noChangeArrowheads="1"/>
          </p:cNvSpPr>
          <p:nvPr/>
        </p:nvSpPr>
        <p:spPr bwMode="auto">
          <a:xfrm>
            <a:off x="609600" y="1974850"/>
            <a:ext cx="8001000" cy="2360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688975" indent="-4635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20000"/>
              </a:lnSpc>
              <a:spcBef>
                <a:spcPct val="35000"/>
              </a:spcBef>
              <a:spcAft>
                <a:spcPct val="10000"/>
              </a:spcAft>
              <a:buClrTx/>
              <a:buSzPct val="80000"/>
              <a:buFontTx/>
              <a:buNone/>
            </a:pPr>
            <a:r>
              <a:rPr lang="en-US" altLang="en-US" sz="2200" b="0" dirty="0">
                <a:solidFill>
                  <a:srgbClr val="000000"/>
                </a:solidFill>
                <a:latin typeface="Liberation Sans"/>
              </a:rPr>
              <a:t>Issuing company records the difference between the face amount and the present value (cash received) as</a:t>
            </a:r>
          </a:p>
          <a:p>
            <a:pPr lvl="1">
              <a:lnSpc>
                <a:spcPct val="120000"/>
              </a:lnSpc>
              <a:spcBef>
                <a:spcPct val="35000"/>
              </a:spcBef>
              <a:spcAft>
                <a:spcPct val="10000"/>
              </a:spcAft>
              <a:buClr>
                <a:srgbClr val="CC0000"/>
              </a:buClr>
              <a:buSzPct val="80000"/>
              <a:buFont typeface="Wingdings" panose="05000000000000000000" pitchFamily="2" charset="2"/>
              <a:buChar char="u"/>
            </a:pPr>
            <a:r>
              <a:rPr lang="en-US" altLang="en-US" sz="2100" b="0" dirty="0">
                <a:solidFill>
                  <a:srgbClr val="000000"/>
                </a:solidFill>
                <a:latin typeface="Liberation Sans"/>
              </a:rPr>
              <a:t>a discount and </a:t>
            </a:r>
          </a:p>
          <a:p>
            <a:pPr lvl="1">
              <a:lnSpc>
                <a:spcPct val="120000"/>
              </a:lnSpc>
              <a:spcBef>
                <a:spcPct val="35000"/>
              </a:spcBef>
              <a:spcAft>
                <a:spcPct val="10000"/>
              </a:spcAft>
              <a:buClr>
                <a:srgbClr val="CC0000"/>
              </a:buClr>
              <a:buSzPct val="80000"/>
              <a:buFont typeface="Wingdings" panose="05000000000000000000" pitchFamily="2" charset="2"/>
              <a:buChar char="u"/>
            </a:pPr>
            <a:r>
              <a:rPr lang="en-US" altLang="en-US" sz="2100" b="0" dirty="0">
                <a:solidFill>
                  <a:srgbClr val="000000"/>
                </a:solidFill>
                <a:latin typeface="Liberation Sans"/>
              </a:rPr>
              <a:t>amortizes that amount to interest expense over the life of the note. </a:t>
            </a:r>
          </a:p>
        </p:txBody>
      </p:sp>
      <p:sp>
        <p:nvSpPr>
          <p:cNvPr id="57349" name="Text Box 9"/>
          <p:cNvSpPr txBox="1">
            <a:spLocks noChangeArrowheads="1"/>
          </p:cNvSpPr>
          <p:nvPr/>
        </p:nvSpPr>
        <p:spPr bwMode="auto">
          <a:xfrm>
            <a:off x="609600" y="1371600"/>
            <a:ext cx="800100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spcBef>
                <a:spcPct val="30000"/>
              </a:spcBef>
              <a:spcAft>
                <a:spcPct val="20000"/>
              </a:spcAft>
              <a:buClrTx/>
              <a:buSzPct val="80000"/>
              <a:buFontTx/>
              <a:buNone/>
            </a:pPr>
            <a:r>
              <a:rPr lang="en-US" altLang="en-US" sz="2600" dirty="0">
                <a:solidFill>
                  <a:srgbClr val="006600"/>
                </a:solidFill>
                <a:latin typeface="Liberation Sans"/>
              </a:rPr>
              <a:t>Zero-Interest-Bearing Notes</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6"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i="1" dirty="0" smtClean="0">
                <a:solidFill>
                  <a:schemeClr val="bg2"/>
                </a:solidFill>
                <a:latin typeface="Liberation Sans" panose="020B0604020202020204"/>
              </a:rPr>
              <a:t>3</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609600" y="1371600"/>
            <a:ext cx="8153400" cy="203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20000"/>
              </a:lnSpc>
              <a:spcBef>
                <a:spcPts val="1200"/>
              </a:spcBef>
              <a:buClrTx/>
              <a:buSzPct val="80000"/>
              <a:buFontTx/>
              <a:buNone/>
            </a:pPr>
            <a:r>
              <a:rPr lang="en-US" altLang="en-US" sz="2100" dirty="0">
                <a:solidFill>
                  <a:schemeClr val="tx1"/>
                </a:solidFill>
                <a:latin typeface="Liberation Sans"/>
              </a:rPr>
              <a:t>Illustration</a:t>
            </a:r>
            <a:r>
              <a:rPr lang="en-US" altLang="en-US" sz="2100" dirty="0" smtClean="0">
                <a:solidFill>
                  <a:schemeClr val="tx1"/>
                </a:solidFill>
                <a:latin typeface="Liberation Sans"/>
              </a:rPr>
              <a:t>: </a:t>
            </a:r>
            <a:r>
              <a:rPr lang="en-US" altLang="en-US" sz="2100" b="0" dirty="0">
                <a:solidFill>
                  <a:schemeClr val="tx1"/>
                </a:solidFill>
                <a:latin typeface="Liberation Sans"/>
              </a:rPr>
              <a:t>Turtle Cove Company issued the three-year, $10,000, zero-interest-bearing note to Jeremiah Company. The implicit rate that equated the total cash to be paid ($10,000 at maturity) to the present value of the future cash flows ($7,721.80 cash proceeds at date of issuance) was 9 percent.</a:t>
            </a:r>
          </a:p>
        </p:txBody>
      </p:sp>
      <p:sp>
        <p:nvSpPr>
          <p:cNvPr id="1291272" name="Rectangle 8"/>
          <p:cNvSpPr>
            <a:spLocks noGrp="1" noChangeArrowheads="1"/>
          </p:cNvSpPr>
          <p:nvPr>
            <p:ph type="title" idx="4294967295"/>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a:solidFill>
                  <a:srgbClr val="006600"/>
                </a:solidFill>
                <a:effectLst/>
                <a:latin typeface="Liberation Sans"/>
                <a:ea typeface="+mn-ea"/>
                <a:cs typeface="+mn-cs"/>
              </a:rPr>
              <a:t>Zero-Interest-Bearing Notes</a:t>
            </a:r>
          </a:p>
        </p:txBody>
      </p:sp>
      <p:sp>
        <p:nvSpPr>
          <p:cNvPr id="1291275" name="Rectangle 11"/>
          <p:cNvSpPr>
            <a:spLocks noChangeArrowheads="1"/>
          </p:cNvSpPr>
          <p:nvPr/>
        </p:nvSpPr>
        <p:spPr bwMode="auto">
          <a:xfrm>
            <a:off x="1360488" y="4551363"/>
            <a:ext cx="152400" cy="1752600"/>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defRPr/>
            </a:pPr>
            <a:endParaRPr lang="en-US" altLang="en-US" dirty="0" smtClean="0">
              <a:effectLst>
                <a:outerShdw blurRad="38100" dist="38100" dir="2700000" algn="tl">
                  <a:srgbClr val="C0C0C0"/>
                </a:outerShdw>
              </a:effectLst>
              <a:latin typeface="Liberation Sans"/>
            </a:endParaRP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pic>
        <p:nvPicPr>
          <p:cNvPr id="5837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636962"/>
            <a:ext cx="8382000" cy="2230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345144" y="5897280"/>
            <a:ext cx="4572000" cy="461665"/>
          </a:xfrm>
          <a:prstGeom prst="rect">
            <a:avLst/>
          </a:prstGeom>
        </p:spPr>
        <p:txBody>
          <a:bodyPr wrap="square">
            <a:spAutoFit/>
          </a:bodyPr>
          <a:lstStyle/>
          <a:p>
            <a:pPr algn="l"/>
            <a:r>
              <a:rPr lang="en-US" sz="1200" dirty="0">
                <a:solidFill>
                  <a:srgbClr val="006600"/>
                </a:solidFill>
                <a:latin typeface="Liberation Sans"/>
              </a:rPr>
              <a:t>ILLUSTRATION </a:t>
            </a:r>
            <a:r>
              <a:rPr lang="en-US" sz="1200" dirty="0" smtClean="0">
                <a:solidFill>
                  <a:srgbClr val="006600"/>
                </a:solidFill>
                <a:latin typeface="Liberation Sans"/>
              </a:rPr>
              <a:t>14-12</a:t>
            </a:r>
          </a:p>
          <a:p>
            <a:pPr algn="l"/>
            <a:r>
              <a:rPr lang="en-US" sz="1200" b="0" dirty="0">
                <a:solidFill>
                  <a:schemeClr val="tx1"/>
                </a:solidFill>
                <a:latin typeface="Liberation Sans"/>
              </a:rPr>
              <a:t>Time Diagram for </a:t>
            </a:r>
            <a:r>
              <a:rPr lang="en-US" sz="1200" b="0" dirty="0" smtClean="0">
                <a:solidFill>
                  <a:schemeClr val="tx1"/>
                </a:solidFill>
                <a:latin typeface="Liberation Sans"/>
              </a:rPr>
              <a:t>Zero-Interest-Bearing </a:t>
            </a:r>
            <a:r>
              <a:rPr lang="en-US" sz="1200" b="0" dirty="0">
                <a:solidFill>
                  <a:schemeClr val="tx1"/>
                </a:solidFill>
                <a:latin typeface="Liberation Sans"/>
              </a:rPr>
              <a:t>Note</a:t>
            </a:r>
          </a:p>
        </p:txBody>
      </p:sp>
      <p:sp>
        <p:nvSpPr>
          <p:cNvPr id="9"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i="1" dirty="0" smtClean="0">
                <a:solidFill>
                  <a:schemeClr val="bg2"/>
                </a:solidFill>
                <a:latin typeface="Liberation Sans" panose="020B0604020202020204"/>
              </a:rPr>
              <a:t>3</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3319" name="Rectangle 7"/>
          <p:cNvSpPr>
            <a:spLocks noGrp="1" noChangeArrowheads="1"/>
          </p:cNvSpPr>
          <p:nvPr>
            <p:ph type="title" idx="4294967295"/>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r>
              <a:rPr lang="en-US" sz="3200" i="0" kern="1200" dirty="0">
                <a:solidFill>
                  <a:srgbClr val="006600"/>
                </a:solidFill>
                <a:effectLst/>
                <a:latin typeface="Liberation Sans"/>
                <a:ea typeface="+mn-ea"/>
                <a:cs typeface="+mn-cs"/>
              </a:rPr>
              <a:t>Zero-Interest-Bearing Notes</a:t>
            </a:r>
          </a:p>
        </p:txBody>
      </p:sp>
      <p:sp>
        <p:nvSpPr>
          <p:cNvPr id="1293322" name="Rectangle 10"/>
          <p:cNvSpPr>
            <a:spLocks noChangeArrowheads="1"/>
          </p:cNvSpPr>
          <p:nvPr/>
        </p:nvSpPr>
        <p:spPr bwMode="auto">
          <a:xfrm>
            <a:off x="1219200" y="3960813"/>
            <a:ext cx="7086600" cy="14509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anose="05000000000000000000" pitchFamily="2" charset="2"/>
              <a:buChar char="l"/>
              <a:tabLst>
                <a:tab pos="5429250" algn="r"/>
                <a:tab pos="6400800" algn="r"/>
              </a:tabLst>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tabLst>
                <a:tab pos="5429250" algn="r"/>
                <a:tab pos="6400800" algn="r"/>
              </a:tabLst>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tabLst>
                <a:tab pos="5429250" algn="r"/>
                <a:tab pos="6400800" algn="r"/>
              </a:tabLst>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tabLst>
                <a:tab pos="5429250" algn="r"/>
                <a:tab pos="6400800" algn="r"/>
              </a:tabLst>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tabLst>
                <a:tab pos="5429250" algn="r"/>
                <a:tab pos="6400800" algn="r"/>
              </a:tabLst>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tabLst>
                <a:tab pos="5429250" algn="r"/>
                <a:tab pos="6400800" algn="r"/>
              </a:tabLst>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tabLst>
                <a:tab pos="5429250" algn="r"/>
                <a:tab pos="6400800" algn="r"/>
              </a:tabLst>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tabLst>
                <a:tab pos="5429250" algn="r"/>
                <a:tab pos="6400800" algn="r"/>
              </a:tabLst>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tabLst>
                <a:tab pos="5429250" algn="r"/>
                <a:tab pos="6400800" algn="r"/>
              </a:tabLst>
              <a:defRPr sz="2000" b="1">
                <a:solidFill>
                  <a:schemeClr val="bg2"/>
                </a:solidFill>
                <a:latin typeface="Arial" panose="020B0604020202020204" pitchFamily="34" charset="0"/>
              </a:defRPr>
            </a:lvl9pPr>
          </a:lstStyle>
          <a:p>
            <a:pPr>
              <a:lnSpc>
                <a:spcPct val="120000"/>
              </a:lnSpc>
              <a:spcBef>
                <a:spcPts val="900"/>
              </a:spcBef>
              <a:buClrTx/>
              <a:buSzTx/>
              <a:buFontTx/>
              <a:buNone/>
            </a:pPr>
            <a:r>
              <a:rPr lang="en-US" altLang="en-US" sz="2100" b="0" dirty="0">
                <a:solidFill>
                  <a:schemeClr val="folHlink"/>
                </a:solidFill>
                <a:latin typeface="Liberation Sans"/>
              </a:rPr>
              <a:t>Cash	7,721.80</a:t>
            </a:r>
          </a:p>
          <a:p>
            <a:pPr>
              <a:lnSpc>
                <a:spcPct val="120000"/>
              </a:lnSpc>
              <a:spcBef>
                <a:spcPts val="900"/>
              </a:spcBef>
              <a:buClrTx/>
              <a:buSzTx/>
              <a:buFontTx/>
              <a:buNone/>
            </a:pPr>
            <a:r>
              <a:rPr lang="en-US" altLang="en-US" sz="2100" b="0" dirty="0">
                <a:solidFill>
                  <a:schemeClr val="folHlink"/>
                </a:solidFill>
                <a:latin typeface="Liberation Sans"/>
              </a:rPr>
              <a:t>Discount on Notes Payable 	2,278.20</a:t>
            </a:r>
          </a:p>
          <a:p>
            <a:pPr>
              <a:lnSpc>
                <a:spcPct val="120000"/>
              </a:lnSpc>
              <a:spcBef>
                <a:spcPts val="900"/>
              </a:spcBef>
              <a:buClrTx/>
              <a:buSzTx/>
              <a:buFontTx/>
              <a:buNone/>
            </a:pPr>
            <a:r>
              <a:rPr lang="en-US" altLang="en-US" sz="2100" b="0" dirty="0">
                <a:solidFill>
                  <a:schemeClr val="folHlink"/>
                </a:solidFill>
                <a:latin typeface="Liberation Sans"/>
              </a:rPr>
              <a:t>	Notes Payable		10,000.00</a:t>
            </a:r>
          </a:p>
        </p:txBody>
      </p:sp>
      <p:sp>
        <p:nvSpPr>
          <p:cNvPr id="1293324" name="Text Box 12"/>
          <p:cNvSpPr txBox="1">
            <a:spLocks noChangeArrowheads="1"/>
          </p:cNvSpPr>
          <p:nvPr/>
        </p:nvSpPr>
        <p:spPr bwMode="auto">
          <a:xfrm>
            <a:off x="685800" y="3733800"/>
            <a:ext cx="533400"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defRPr/>
            </a:pPr>
            <a:endParaRPr lang="en-US" altLang="en-US" dirty="0" smtClean="0">
              <a:effectLst>
                <a:outerShdw blurRad="38100" dist="38100" dir="2700000" algn="tl">
                  <a:srgbClr val="C0C0C0"/>
                </a:outerShdw>
              </a:effectLst>
              <a:latin typeface="Liberation Sans"/>
            </a:endParaRPr>
          </a:p>
        </p:txBody>
      </p:sp>
      <p:sp>
        <p:nvSpPr>
          <p:cNvPr id="1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59399" name="Text Box 2"/>
          <p:cNvSpPr txBox="1">
            <a:spLocks noChangeArrowheads="1"/>
          </p:cNvSpPr>
          <p:nvPr/>
        </p:nvSpPr>
        <p:spPr bwMode="auto">
          <a:xfrm>
            <a:off x="609600" y="1371600"/>
            <a:ext cx="8153400" cy="2419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20000"/>
              </a:lnSpc>
              <a:spcBef>
                <a:spcPts val="1200"/>
              </a:spcBef>
              <a:buClrTx/>
              <a:buSzPct val="80000"/>
              <a:buFontTx/>
              <a:buNone/>
            </a:pPr>
            <a:r>
              <a:rPr lang="en-US" altLang="en-US" sz="2100" dirty="0">
                <a:solidFill>
                  <a:schemeClr val="tx1"/>
                </a:solidFill>
                <a:latin typeface="Liberation Sans"/>
              </a:rPr>
              <a:t>Illustration: </a:t>
            </a:r>
            <a:r>
              <a:rPr lang="en-US" altLang="en-US" sz="2100" b="0" dirty="0" smtClean="0">
                <a:solidFill>
                  <a:schemeClr val="tx1"/>
                </a:solidFill>
                <a:latin typeface="Liberation Sans"/>
              </a:rPr>
              <a:t>Turtle </a:t>
            </a:r>
            <a:r>
              <a:rPr lang="en-US" altLang="en-US" sz="2100" b="0" dirty="0">
                <a:solidFill>
                  <a:schemeClr val="tx1"/>
                </a:solidFill>
                <a:latin typeface="Liberation Sans"/>
              </a:rPr>
              <a:t>Cove Company issued the three-year, $10,000, zero-interest-bearing note to Jeremiah Company. The implicit rate that equated the total cash to be paid ($10,000 at maturity) to the present value of the future cash flows ($7,721.80 cash proceeds at date of issuance) was 9 percent. Turtle Cove records issuance of the note as follows.</a:t>
            </a:r>
          </a:p>
        </p:txBody>
      </p:sp>
      <p:sp>
        <p:nvSpPr>
          <p:cNvPr id="7"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i="1" dirty="0" smtClean="0">
                <a:solidFill>
                  <a:schemeClr val="bg2"/>
                </a:solidFill>
                <a:latin typeface="Liberation Sans" panose="020B0604020202020204"/>
              </a:rPr>
              <a:t>3</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93322">
                                            <p:txEl>
                                              <p:pRg st="0" end="0"/>
                                            </p:txEl>
                                          </p:spTgt>
                                        </p:tgtEl>
                                        <p:attrNameLst>
                                          <p:attrName>style.visibility</p:attrName>
                                        </p:attrNameLst>
                                      </p:cBhvr>
                                      <p:to>
                                        <p:strVal val="visible"/>
                                      </p:to>
                                    </p:set>
                                    <p:animEffect transition="in" filter="wipe(left)">
                                      <p:cBhvr>
                                        <p:cTn id="7" dur="500"/>
                                        <p:tgtEl>
                                          <p:spTgt spid="129332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93322">
                                            <p:txEl>
                                              <p:pRg st="1" end="1"/>
                                            </p:txEl>
                                          </p:spTgt>
                                        </p:tgtEl>
                                        <p:attrNameLst>
                                          <p:attrName>style.visibility</p:attrName>
                                        </p:attrNameLst>
                                      </p:cBhvr>
                                      <p:to>
                                        <p:strVal val="visible"/>
                                      </p:to>
                                    </p:set>
                                    <p:animEffect transition="in" filter="wipe(left)">
                                      <p:cBhvr>
                                        <p:cTn id="12" dur="500"/>
                                        <p:tgtEl>
                                          <p:spTgt spid="129332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93322">
                                            <p:txEl>
                                              <p:pRg st="2" end="2"/>
                                            </p:txEl>
                                          </p:spTgt>
                                        </p:tgtEl>
                                        <p:attrNameLst>
                                          <p:attrName>style.visibility</p:attrName>
                                        </p:attrNameLst>
                                      </p:cBhvr>
                                      <p:to>
                                        <p:strVal val="visible"/>
                                      </p:to>
                                    </p:set>
                                    <p:animEffect transition="in" filter="wipe(left)">
                                      <p:cBhvr>
                                        <p:cTn id="17" dur="500"/>
                                        <p:tgtEl>
                                          <p:spTgt spid="12933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3322"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3322" name="Rectangle 10"/>
          <p:cNvSpPr>
            <a:spLocks noChangeArrowheads="1"/>
          </p:cNvSpPr>
          <p:nvPr/>
        </p:nvSpPr>
        <p:spPr bwMode="auto">
          <a:xfrm>
            <a:off x="1371600" y="5560829"/>
            <a:ext cx="6724650" cy="94487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anose="05000000000000000000" pitchFamily="2" charset="2"/>
              <a:buChar char="l"/>
              <a:tabLst>
                <a:tab pos="4913313" algn="r"/>
                <a:tab pos="6400800" algn="r"/>
              </a:tabLst>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tabLst>
                <a:tab pos="4913313" algn="r"/>
                <a:tab pos="6400800" algn="r"/>
              </a:tabLst>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tabLst>
                <a:tab pos="4913313" algn="r"/>
                <a:tab pos="6400800" algn="r"/>
              </a:tabLst>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tabLst>
                <a:tab pos="4913313" algn="r"/>
                <a:tab pos="6400800" algn="r"/>
              </a:tabLst>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tabLst>
                <a:tab pos="4913313" algn="r"/>
                <a:tab pos="6400800" algn="r"/>
              </a:tabLst>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tabLst>
                <a:tab pos="4913313" algn="r"/>
                <a:tab pos="6400800" algn="r"/>
              </a:tabLst>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tabLst>
                <a:tab pos="4913313" algn="r"/>
                <a:tab pos="6400800" algn="r"/>
              </a:tabLst>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tabLst>
                <a:tab pos="4913313" algn="r"/>
                <a:tab pos="6400800" algn="r"/>
              </a:tabLst>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tabLst>
                <a:tab pos="4913313" algn="r"/>
                <a:tab pos="6400800" algn="r"/>
              </a:tabLst>
              <a:defRPr sz="2000" b="1">
                <a:solidFill>
                  <a:schemeClr val="bg2"/>
                </a:solidFill>
                <a:latin typeface="Arial" panose="020B0604020202020204" pitchFamily="34" charset="0"/>
              </a:defRPr>
            </a:lvl9pPr>
          </a:lstStyle>
          <a:p>
            <a:pPr>
              <a:lnSpc>
                <a:spcPct val="120000"/>
              </a:lnSpc>
              <a:spcBef>
                <a:spcPts val="1200"/>
              </a:spcBef>
              <a:buClrTx/>
              <a:buSzTx/>
              <a:buFontTx/>
              <a:buNone/>
            </a:pPr>
            <a:r>
              <a:rPr lang="en-US" altLang="en-US" sz="2100" b="0" dirty="0">
                <a:solidFill>
                  <a:schemeClr val="folHlink"/>
                </a:solidFill>
                <a:latin typeface="Liberation Sans"/>
              </a:rPr>
              <a:t>Interest Expense	694.96</a:t>
            </a:r>
          </a:p>
          <a:p>
            <a:pPr>
              <a:lnSpc>
                <a:spcPct val="120000"/>
              </a:lnSpc>
              <a:spcBef>
                <a:spcPts val="600"/>
              </a:spcBef>
              <a:buClrTx/>
              <a:buSzTx/>
              <a:buFontTx/>
              <a:buNone/>
            </a:pPr>
            <a:r>
              <a:rPr lang="en-US" altLang="en-US" sz="2100" b="0" dirty="0">
                <a:solidFill>
                  <a:schemeClr val="folHlink"/>
                </a:solidFill>
                <a:latin typeface="Liberation Sans"/>
              </a:rPr>
              <a:t>	Discount on Notes Payable		694.96</a:t>
            </a:r>
          </a:p>
        </p:txBody>
      </p:sp>
      <p:sp>
        <p:nvSpPr>
          <p:cNvPr id="1293324" name="Text Box 12"/>
          <p:cNvSpPr txBox="1">
            <a:spLocks noChangeArrowheads="1"/>
          </p:cNvSpPr>
          <p:nvPr/>
        </p:nvSpPr>
        <p:spPr bwMode="auto">
          <a:xfrm>
            <a:off x="685800" y="3733800"/>
            <a:ext cx="533400"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defRPr/>
            </a:pPr>
            <a:endParaRPr lang="en-US" altLang="en-US" dirty="0" smtClean="0">
              <a:effectLst>
                <a:outerShdw blurRad="38100" dist="38100" dir="2700000" algn="tl">
                  <a:srgbClr val="C0C0C0"/>
                </a:outerShdw>
              </a:effectLst>
              <a:latin typeface="Liberation Sans"/>
            </a:endParaRPr>
          </a:p>
        </p:txBody>
      </p:sp>
      <p:sp>
        <p:nvSpPr>
          <p:cNvPr id="60423" name="Text Box 2"/>
          <p:cNvSpPr txBox="1">
            <a:spLocks noChangeArrowheads="1"/>
          </p:cNvSpPr>
          <p:nvPr/>
        </p:nvSpPr>
        <p:spPr bwMode="auto">
          <a:xfrm>
            <a:off x="609600" y="4640079"/>
            <a:ext cx="5105400" cy="867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20000"/>
              </a:lnSpc>
              <a:spcBef>
                <a:spcPct val="0"/>
              </a:spcBef>
              <a:buClrTx/>
              <a:buSzTx/>
              <a:buFontTx/>
              <a:buNone/>
            </a:pPr>
            <a:r>
              <a:rPr lang="en-US" altLang="en-US" sz="2100" b="0" dirty="0">
                <a:solidFill>
                  <a:schemeClr val="folHlink"/>
                </a:solidFill>
                <a:latin typeface="Liberation Sans"/>
              </a:rPr>
              <a:t>Turtle Cove records interest expense at the end of the first year as follows.</a:t>
            </a:r>
          </a:p>
        </p:txBody>
      </p:sp>
      <p:pic>
        <p:nvPicPr>
          <p:cNvPr id="2" name="Picture 1"/>
          <p:cNvPicPr>
            <a:picLocks noChangeAspect="1"/>
          </p:cNvPicPr>
          <p:nvPr/>
        </p:nvPicPr>
        <p:blipFill>
          <a:blip r:embed="rId3"/>
          <a:stretch>
            <a:fillRect/>
          </a:stretch>
        </p:blipFill>
        <p:spPr>
          <a:xfrm>
            <a:off x="473694" y="280786"/>
            <a:ext cx="8196613" cy="4191110"/>
          </a:xfrm>
          <a:prstGeom prst="rect">
            <a:avLst/>
          </a:prstGeom>
        </p:spPr>
      </p:pic>
      <p:sp>
        <p:nvSpPr>
          <p:cNvPr id="11" name="Rectangle 10"/>
          <p:cNvSpPr/>
          <p:nvPr/>
        </p:nvSpPr>
        <p:spPr>
          <a:xfrm>
            <a:off x="7046259" y="4493437"/>
            <a:ext cx="1939365" cy="646331"/>
          </a:xfrm>
          <a:prstGeom prst="rect">
            <a:avLst/>
          </a:prstGeom>
        </p:spPr>
        <p:txBody>
          <a:bodyPr wrap="square">
            <a:spAutoFit/>
          </a:bodyPr>
          <a:lstStyle/>
          <a:p>
            <a:pPr algn="l"/>
            <a:r>
              <a:rPr lang="en-US" sz="1200" dirty="0">
                <a:solidFill>
                  <a:srgbClr val="006600"/>
                </a:solidFill>
                <a:latin typeface="Liberation Sans"/>
              </a:rPr>
              <a:t>ILLUSTRATION </a:t>
            </a:r>
            <a:r>
              <a:rPr lang="en-US" sz="1200" dirty="0" smtClean="0">
                <a:solidFill>
                  <a:srgbClr val="006600"/>
                </a:solidFill>
                <a:latin typeface="Liberation Sans"/>
              </a:rPr>
              <a:t>14-13</a:t>
            </a:r>
          </a:p>
          <a:p>
            <a:pPr algn="l"/>
            <a:r>
              <a:rPr lang="en-US" sz="1200" b="0" dirty="0">
                <a:solidFill>
                  <a:schemeClr val="tx1"/>
                </a:solidFill>
                <a:latin typeface="Liberation Sans"/>
              </a:rPr>
              <a:t>Schedule of Note Discount Amortization</a:t>
            </a:r>
          </a:p>
        </p:txBody>
      </p:sp>
      <p:sp>
        <p:nvSpPr>
          <p:cNvPr id="12"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i="1" dirty="0" smtClean="0">
                <a:solidFill>
                  <a:schemeClr val="bg2"/>
                </a:solidFill>
                <a:latin typeface="Liberation Sans" panose="020B0604020202020204"/>
              </a:rPr>
              <a:t>3</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93322">
                                            <p:txEl>
                                              <p:pRg st="0" end="0"/>
                                            </p:txEl>
                                          </p:spTgt>
                                        </p:tgtEl>
                                        <p:attrNameLst>
                                          <p:attrName>style.visibility</p:attrName>
                                        </p:attrNameLst>
                                      </p:cBhvr>
                                      <p:to>
                                        <p:strVal val="visible"/>
                                      </p:to>
                                    </p:set>
                                    <p:animEffect transition="in" filter="wipe(left)">
                                      <p:cBhvr>
                                        <p:cTn id="7" dur="500"/>
                                        <p:tgtEl>
                                          <p:spTgt spid="129332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93322">
                                            <p:txEl>
                                              <p:pRg st="1" end="1"/>
                                            </p:txEl>
                                          </p:spTgt>
                                        </p:tgtEl>
                                        <p:attrNameLst>
                                          <p:attrName>style.visibility</p:attrName>
                                        </p:attrNameLst>
                                      </p:cBhvr>
                                      <p:to>
                                        <p:strVal val="visible"/>
                                      </p:to>
                                    </p:set>
                                    <p:animEffect transition="in" filter="wipe(left)">
                                      <p:cBhvr>
                                        <p:cTn id="12" dur="500"/>
                                        <p:tgtEl>
                                          <p:spTgt spid="12933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3322"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3319" name="Rectangle 7"/>
          <p:cNvSpPr>
            <a:spLocks noGrp="1" noChangeArrowheads="1"/>
          </p:cNvSpPr>
          <p:nvPr>
            <p:ph type="title" idx="4294967295"/>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smtClean="0">
                <a:solidFill>
                  <a:srgbClr val="006600"/>
                </a:solidFill>
                <a:effectLst/>
                <a:latin typeface="Liberation Sans"/>
                <a:ea typeface="+mn-ea"/>
                <a:cs typeface="+mn-cs"/>
              </a:rPr>
              <a:t>Interest-Bearing </a:t>
            </a:r>
            <a:r>
              <a:rPr lang="en-US" sz="3200" i="0" kern="1200" dirty="0">
                <a:solidFill>
                  <a:srgbClr val="006600"/>
                </a:solidFill>
                <a:effectLst/>
                <a:latin typeface="Liberation Sans"/>
                <a:ea typeface="+mn-ea"/>
                <a:cs typeface="+mn-cs"/>
              </a:rPr>
              <a:t>Notes</a:t>
            </a:r>
          </a:p>
        </p:txBody>
      </p:sp>
      <p:sp>
        <p:nvSpPr>
          <p:cNvPr id="1293322" name="Rectangle 10"/>
          <p:cNvSpPr>
            <a:spLocks noChangeArrowheads="1"/>
          </p:cNvSpPr>
          <p:nvPr/>
        </p:nvSpPr>
        <p:spPr bwMode="auto">
          <a:xfrm>
            <a:off x="1219200" y="3657600"/>
            <a:ext cx="7086600" cy="14509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anose="05000000000000000000" pitchFamily="2" charset="2"/>
              <a:buChar char="l"/>
              <a:tabLst>
                <a:tab pos="5035550" algn="r"/>
                <a:tab pos="6400800" algn="r"/>
              </a:tabLst>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tabLst>
                <a:tab pos="5035550" algn="r"/>
                <a:tab pos="6400800" algn="r"/>
              </a:tabLst>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tabLst>
                <a:tab pos="5035550" algn="r"/>
                <a:tab pos="6400800" algn="r"/>
              </a:tabLst>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tabLst>
                <a:tab pos="5035550" algn="r"/>
                <a:tab pos="6400800" algn="r"/>
              </a:tabLst>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tabLst>
                <a:tab pos="5035550" algn="r"/>
                <a:tab pos="6400800" algn="r"/>
              </a:tabLst>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tabLst>
                <a:tab pos="5035550" algn="r"/>
                <a:tab pos="6400800" algn="r"/>
              </a:tabLst>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tabLst>
                <a:tab pos="5035550" algn="r"/>
                <a:tab pos="6400800" algn="r"/>
              </a:tabLst>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tabLst>
                <a:tab pos="5035550" algn="r"/>
                <a:tab pos="6400800" algn="r"/>
              </a:tabLst>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tabLst>
                <a:tab pos="5035550" algn="r"/>
                <a:tab pos="6400800" algn="r"/>
              </a:tabLst>
              <a:defRPr sz="2000" b="1">
                <a:solidFill>
                  <a:schemeClr val="bg2"/>
                </a:solidFill>
                <a:latin typeface="Arial" panose="020B0604020202020204" pitchFamily="34" charset="0"/>
              </a:defRPr>
            </a:lvl9pPr>
          </a:lstStyle>
          <a:p>
            <a:pPr>
              <a:lnSpc>
                <a:spcPct val="120000"/>
              </a:lnSpc>
              <a:spcBef>
                <a:spcPts val="900"/>
              </a:spcBef>
              <a:buClrTx/>
              <a:buSzTx/>
              <a:buFontTx/>
              <a:buNone/>
            </a:pPr>
            <a:r>
              <a:rPr lang="en-US" altLang="en-US" sz="2100" b="0" dirty="0">
                <a:solidFill>
                  <a:schemeClr val="folHlink"/>
                </a:solidFill>
                <a:latin typeface="Liberation Sans"/>
              </a:rPr>
              <a:t>Cash 	9,520</a:t>
            </a:r>
          </a:p>
          <a:p>
            <a:pPr>
              <a:lnSpc>
                <a:spcPct val="120000"/>
              </a:lnSpc>
              <a:spcBef>
                <a:spcPts val="900"/>
              </a:spcBef>
              <a:buClrTx/>
              <a:buSzTx/>
              <a:buFontTx/>
              <a:buNone/>
            </a:pPr>
            <a:r>
              <a:rPr lang="en-US" altLang="en-US" sz="2100" b="0" dirty="0">
                <a:solidFill>
                  <a:schemeClr val="folHlink"/>
                </a:solidFill>
                <a:latin typeface="Liberation Sans"/>
              </a:rPr>
              <a:t>Discount on Notes Payable 	480</a:t>
            </a:r>
          </a:p>
          <a:p>
            <a:pPr>
              <a:lnSpc>
                <a:spcPct val="120000"/>
              </a:lnSpc>
              <a:spcBef>
                <a:spcPts val="900"/>
              </a:spcBef>
              <a:buClrTx/>
              <a:buSzTx/>
              <a:buFontTx/>
              <a:buNone/>
            </a:pPr>
            <a:r>
              <a:rPr lang="en-US" altLang="en-US" sz="2100" b="0" dirty="0">
                <a:solidFill>
                  <a:schemeClr val="folHlink"/>
                </a:solidFill>
                <a:latin typeface="Liberation Sans"/>
              </a:rPr>
              <a:t>	Notes Payable 		10,000</a:t>
            </a:r>
          </a:p>
        </p:txBody>
      </p:sp>
      <p:sp>
        <p:nvSpPr>
          <p:cNvPr id="1293324" name="Text Box 12"/>
          <p:cNvSpPr txBox="1">
            <a:spLocks noChangeArrowheads="1"/>
          </p:cNvSpPr>
          <p:nvPr/>
        </p:nvSpPr>
        <p:spPr bwMode="auto">
          <a:xfrm>
            <a:off x="685800" y="3733800"/>
            <a:ext cx="533400"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defRPr/>
            </a:pPr>
            <a:endParaRPr lang="en-US" altLang="en-US" dirty="0" smtClean="0">
              <a:effectLst>
                <a:outerShdw blurRad="38100" dist="38100" dir="2700000" algn="tl">
                  <a:srgbClr val="C0C0C0"/>
                </a:outerShdw>
              </a:effectLst>
              <a:latin typeface="Liberation Sans"/>
            </a:endParaRPr>
          </a:p>
        </p:txBody>
      </p:sp>
      <p:sp>
        <p:nvSpPr>
          <p:cNvPr id="1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11" name="Text Box 2"/>
          <p:cNvSpPr txBox="1">
            <a:spLocks noChangeArrowheads="1"/>
          </p:cNvSpPr>
          <p:nvPr/>
        </p:nvSpPr>
        <p:spPr bwMode="auto">
          <a:xfrm>
            <a:off x="609600" y="1371600"/>
            <a:ext cx="8153400" cy="203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lnSpc>
                <a:spcPct val="120000"/>
              </a:lnSpc>
              <a:spcBef>
                <a:spcPts val="1200"/>
              </a:spcBef>
              <a:buSzPct val="80000"/>
              <a:defRPr sz="2100">
                <a:solidFill>
                  <a:srgbClr val="800000"/>
                </a:solidFill>
                <a:latin typeface="Arial"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pPr>
              <a:defRPr/>
            </a:pPr>
            <a:r>
              <a:rPr lang="en-US" dirty="0" smtClean="0">
                <a:solidFill>
                  <a:schemeClr val="tx1"/>
                </a:solidFill>
                <a:latin typeface="Liberation Sans"/>
              </a:rPr>
              <a:t>Illustration:</a:t>
            </a:r>
            <a:r>
              <a:rPr lang="en-US" b="0" dirty="0" smtClean="0">
                <a:solidFill>
                  <a:schemeClr val="tx1"/>
                </a:solidFill>
                <a:latin typeface="Liberation Sans"/>
              </a:rPr>
              <a:t> Marie Co. issued for cash a $10,000, three-year note bearing interest at 10 percent to Morgan Corp. The market rate of interest is 12 percent and the stated rate is 10%. The present value of the note is calculated to be $9,520. Marie Co. records the issuance of the note as follows.</a:t>
            </a:r>
          </a:p>
        </p:txBody>
      </p:sp>
      <p:sp>
        <p:nvSpPr>
          <p:cNvPr id="7"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i="1" dirty="0" smtClean="0">
                <a:solidFill>
                  <a:schemeClr val="bg2"/>
                </a:solidFill>
                <a:latin typeface="Liberation Sans" panose="020B0604020202020204"/>
              </a:rPr>
              <a:t>3</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93322">
                                            <p:txEl>
                                              <p:pRg st="0" end="0"/>
                                            </p:txEl>
                                          </p:spTgt>
                                        </p:tgtEl>
                                        <p:attrNameLst>
                                          <p:attrName>style.visibility</p:attrName>
                                        </p:attrNameLst>
                                      </p:cBhvr>
                                      <p:to>
                                        <p:strVal val="visible"/>
                                      </p:to>
                                    </p:set>
                                    <p:animEffect transition="in" filter="wipe(left)">
                                      <p:cBhvr>
                                        <p:cTn id="7" dur="500"/>
                                        <p:tgtEl>
                                          <p:spTgt spid="129332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93322">
                                            <p:txEl>
                                              <p:pRg st="1" end="1"/>
                                            </p:txEl>
                                          </p:spTgt>
                                        </p:tgtEl>
                                        <p:attrNameLst>
                                          <p:attrName>style.visibility</p:attrName>
                                        </p:attrNameLst>
                                      </p:cBhvr>
                                      <p:to>
                                        <p:strVal val="visible"/>
                                      </p:to>
                                    </p:set>
                                    <p:animEffect transition="in" filter="wipe(left)">
                                      <p:cBhvr>
                                        <p:cTn id="12" dur="500"/>
                                        <p:tgtEl>
                                          <p:spTgt spid="129332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93322">
                                            <p:txEl>
                                              <p:pRg st="2" end="2"/>
                                            </p:txEl>
                                          </p:spTgt>
                                        </p:tgtEl>
                                        <p:attrNameLst>
                                          <p:attrName>style.visibility</p:attrName>
                                        </p:attrNameLst>
                                      </p:cBhvr>
                                      <p:to>
                                        <p:strVal val="visible"/>
                                      </p:to>
                                    </p:set>
                                    <p:animEffect transition="in" filter="wipe(left)">
                                      <p:cBhvr>
                                        <p:cTn id="17" dur="500"/>
                                        <p:tgtEl>
                                          <p:spTgt spid="12933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3322"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3322" name="Rectangle 10"/>
          <p:cNvSpPr>
            <a:spLocks noChangeArrowheads="1"/>
          </p:cNvSpPr>
          <p:nvPr/>
        </p:nvSpPr>
        <p:spPr bwMode="auto">
          <a:xfrm>
            <a:off x="1371600" y="5027613"/>
            <a:ext cx="6724650" cy="14097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anose="05000000000000000000" pitchFamily="2" charset="2"/>
              <a:buChar char="l"/>
              <a:tabLst>
                <a:tab pos="4913313" algn="r"/>
                <a:tab pos="6400800" algn="r"/>
              </a:tabLst>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tabLst>
                <a:tab pos="4913313" algn="r"/>
                <a:tab pos="6400800" algn="r"/>
              </a:tabLst>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tabLst>
                <a:tab pos="4913313" algn="r"/>
                <a:tab pos="6400800" algn="r"/>
              </a:tabLst>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tabLst>
                <a:tab pos="4913313" algn="r"/>
                <a:tab pos="6400800" algn="r"/>
              </a:tabLst>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tabLst>
                <a:tab pos="4913313" algn="r"/>
                <a:tab pos="6400800" algn="r"/>
              </a:tabLst>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tabLst>
                <a:tab pos="4913313" algn="r"/>
                <a:tab pos="6400800" algn="r"/>
              </a:tabLst>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tabLst>
                <a:tab pos="4913313" algn="r"/>
                <a:tab pos="6400800" algn="r"/>
              </a:tabLst>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tabLst>
                <a:tab pos="4913313" algn="r"/>
                <a:tab pos="6400800" algn="r"/>
              </a:tabLst>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tabLst>
                <a:tab pos="4913313" algn="r"/>
                <a:tab pos="6400800" algn="r"/>
              </a:tabLst>
              <a:defRPr sz="2000" b="1">
                <a:solidFill>
                  <a:schemeClr val="bg2"/>
                </a:solidFill>
                <a:latin typeface="Arial" panose="020B0604020202020204" pitchFamily="34" charset="0"/>
              </a:defRPr>
            </a:lvl9pPr>
          </a:lstStyle>
          <a:p>
            <a:pPr>
              <a:lnSpc>
                <a:spcPct val="120000"/>
              </a:lnSpc>
              <a:spcBef>
                <a:spcPts val="600"/>
              </a:spcBef>
              <a:buClrTx/>
              <a:buSzTx/>
              <a:buFontTx/>
              <a:buNone/>
            </a:pPr>
            <a:r>
              <a:rPr lang="en-US" altLang="en-US" sz="2100" b="0" dirty="0">
                <a:solidFill>
                  <a:schemeClr val="folHlink"/>
                </a:solidFill>
                <a:latin typeface="Liberation Sans"/>
              </a:rPr>
              <a:t>Interest Expense	1,142</a:t>
            </a:r>
          </a:p>
          <a:p>
            <a:pPr>
              <a:lnSpc>
                <a:spcPct val="120000"/>
              </a:lnSpc>
              <a:spcBef>
                <a:spcPts val="600"/>
              </a:spcBef>
              <a:buClrTx/>
              <a:buSzTx/>
              <a:buFontTx/>
              <a:buNone/>
            </a:pPr>
            <a:r>
              <a:rPr lang="en-US" altLang="en-US" sz="2100" b="0" dirty="0">
                <a:solidFill>
                  <a:schemeClr val="folHlink"/>
                </a:solidFill>
                <a:latin typeface="Liberation Sans"/>
              </a:rPr>
              <a:t>	Discount on Notes Payable		142</a:t>
            </a:r>
          </a:p>
          <a:p>
            <a:pPr>
              <a:lnSpc>
                <a:spcPct val="120000"/>
              </a:lnSpc>
              <a:spcBef>
                <a:spcPts val="600"/>
              </a:spcBef>
              <a:buClrTx/>
              <a:buSzTx/>
              <a:buFontTx/>
              <a:buNone/>
            </a:pPr>
            <a:r>
              <a:rPr lang="en-US" altLang="en-US" sz="2100" b="0" dirty="0">
                <a:solidFill>
                  <a:schemeClr val="folHlink"/>
                </a:solidFill>
                <a:latin typeface="Liberation Sans"/>
              </a:rPr>
              <a:t>	Cash		1,000</a:t>
            </a:r>
          </a:p>
        </p:txBody>
      </p:sp>
      <p:sp>
        <p:nvSpPr>
          <p:cNvPr id="1293324" name="Text Box 12"/>
          <p:cNvSpPr txBox="1">
            <a:spLocks noChangeArrowheads="1"/>
          </p:cNvSpPr>
          <p:nvPr/>
        </p:nvSpPr>
        <p:spPr bwMode="auto">
          <a:xfrm>
            <a:off x="685800" y="3733800"/>
            <a:ext cx="533400"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defRPr/>
            </a:pPr>
            <a:endParaRPr lang="en-US" altLang="en-US" dirty="0" smtClean="0">
              <a:effectLst>
                <a:outerShdw blurRad="38100" dist="38100" dir="2700000" algn="tl">
                  <a:srgbClr val="C0C0C0"/>
                </a:outerShdw>
              </a:effectLst>
              <a:latin typeface="Liberation Sans"/>
            </a:endParaRPr>
          </a:p>
        </p:txBody>
      </p:sp>
      <p:sp>
        <p:nvSpPr>
          <p:cNvPr id="62471" name="Text Box 2"/>
          <p:cNvSpPr txBox="1">
            <a:spLocks noChangeArrowheads="1"/>
          </p:cNvSpPr>
          <p:nvPr/>
        </p:nvSpPr>
        <p:spPr bwMode="auto">
          <a:xfrm>
            <a:off x="609600" y="4472869"/>
            <a:ext cx="8153400" cy="480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20000"/>
              </a:lnSpc>
              <a:spcBef>
                <a:spcPct val="0"/>
              </a:spcBef>
              <a:buClrTx/>
              <a:buSzTx/>
              <a:buFontTx/>
              <a:buNone/>
            </a:pPr>
            <a:r>
              <a:rPr lang="en-US" altLang="en-US" sz="2100" b="0" dirty="0">
                <a:solidFill>
                  <a:schemeClr val="folHlink"/>
                </a:solidFill>
                <a:latin typeface="Liberation Sans"/>
              </a:rPr>
              <a:t>Prepare the entry required at the end of the first year.</a:t>
            </a:r>
          </a:p>
        </p:txBody>
      </p:sp>
      <p:pic>
        <p:nvPicPr>
          <p:cNvPr id="2" name="Picture 1"/>
          <p:cNvPicPr>
            <a:picLocks noChangeAspect="1"/>
          </p:cNvPicPr>
          <p:nvPr/>
        </p:nvPicPr>
        <p:blipFill>
          <a:blip r:embed="rId3"/>
          <a:stretch>
            <a:fillRect/>
          </a:stretch>
        </p:blipFill>
        <p:spPr>
          <a:xfrm>
            <a:off x="846267" y="271163"/>
            <a:ext cx="7451466" cy="4002013"/>
          </a:xfrm>
          <a:prstGeom prst="rect">
            <a:avLst/>
          </a:prstGeom>
        </p:spPr>
      </p:pic>
      <p:sp>
        <p:nvSpPr>
          <p:cNvPr id="11" name="Rectangle 10"/>
          <p:cNvSpPr/>
          <p:nvPr/>
        </p:nvSpPr>
        <p:spPr>
          <a:xfrm>
            <a:off x="7128435" y="3919693"/>
            <a:ext cx="1863165" cy="646331"/>
          </a:xfrm>
          <a:prstGeom prst="rect">
            <a:avLst/>
          </a:prstGeom>
          <a:solidFill>
            <a:schemeClr val="accent3"/>
          </a:solidFill>
        </p:spPr>
        <p:txBody>
          <a:bodyPr wrap="square">
            <a:spAutoFit/>
          </a:bodyPr>
          <a:lstStyle/>
          <a:p>
            <a:pPr algn="l"/>
            <a:r>
              <a:rPr lang="en-US" sz="1200" dirty="0">
                <a:solidFill>
                  <a:srgbClr val="006600"/>
                </a:solidFill>
                <a:latin typeface="Liberation Sans"/>
              </a:rPr>
              <a:t>ILLUSTRATION </a:t>
            </a:r>
            <a:r>
              <a:rPr lang="en-US" sz="1200" dirty="0" smtClean="0">
                <a:solidFill>
                  <a:srgbClr val="006600"/>
                </a:solidFill>
                <a:latin typeface="Liberation Sans"/>
              </a:rPr>
              <a:t>14-14</a:t>
            </a:r>
          </a:p>
          <a:p>
            <a:pPr algn="l"/>
            <a:r>
              <a:rPr lang="en-US" sz="1200" b="0" dirty="0">
                <a:solidFill>
                  <a:schemeClr val="tx1"/>
                </a:solidFill>
                <a:latin typeface="Liberation Sans"/>
              </a:rPr>
              <a:t>Schedule of Note Discount Amortization</a:t>
            </a:r>
          </a:p>
        </p:txBody>
      </p:sp>
      <p:sp>
        <p:nvSpPr>
          <p:cNvPr id="12"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i="1" dirty="0" smtClean="0">
                <a:solidFill>
                  <a:schemeClr val="bg2"/>
                </a:solidFill>
                <a:latin typeface="Liberation Sans" panose="020B0604020202020204"/>
              </a:rPr>
              <a:t>3</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93322">
                                            <p:txEl>
                                              <p:pRg st="0" end="0"/>
                                            </p:txEl>
                                          </p:spTgt>
                                        </p:tgtEl>
                                        <p:attrNameLst>
                                          <p:attrName>style.visibility</p:attrName>
                                        </p:attrNameLst>
                                      </p:cBhvr>
                                      <p:to>
                                        <p:strVal val="visible"/>
                                      </p:to>
                                    </p:set>
                                    <p:animEffect transition="in" filter="wipe(left)">
                                      <p:cBhvr>
                                        <p:cTn id="7" dur="500"/>
                                        <p:tgtEl>
                                          <p:spTgt spid="129332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93322">
                                            <p:txEl>
                                              <p:pRg st="1" end="1"/>
                                            </p:txEl>
                                          </p:spTgt>
                                        </p:tgtEl>
                                        <p:attrNameLst>
                                          <p:attrName>style.visibility</p:attrName>
                                        </p:attrNameLst>
                                      </p:cBhvr>
                                      <p:to>
                                        <p:strVal val="visible"/>
                                      </p:to>
                                    </p:set>
                                    <p:animEffect transition="in" filter="wipe(left)">
                                      <p:cBhvr>
                                        <p:cTn id="12" dur="500"/>
                                        <p:tgtEl>
                                          <p:spTgt spid="129332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93322">
                                            <p:txEl>
                                              <p:pRg st="2" end="2"/>
                                            </p:txEl>
                                          </p:spTgt>
                                        </p:tgtEl>
                                        <p:attrNameLst>
                                          <p:attrName>style.visibility</p:attrName>
                                        </p:attrNameLst>
                                      </p:cBhvr>
                                      <p:to>
                                        <p:strVal val="visible"/>
                                      </p:to>
                                    </p:set>
                                    <p:animEffect transition="in" filter="wipe(left)">
                                      <p:cBhvr>
                                        <p:cTn id="17" dur="500"/>
                                        <p:tgtEl>
                                          <p:spTgt spid="12933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3322"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609600" y="1371600"/>
            <a:ext cx="822960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spcBef>
                <a:spcPct val="30000"/>
              </a:spcBef>
              <a:spcAft>
                <a:spcPct val="20000"/>
              </a:spcAft>
              <a:buClrTx/>
              <a:buSzPct val="80000"/>
              <a:buFontTx/>
              <a:buNone/>
            </a:pPr>
            <a:r>
              <a:rPr lang="en-US" altLang="en-US" sz="2600" dirty="0">
                <a:solidFill>
                  <a:srgbClr val="006600"/>
                </a:solidFill>
                <a:latin typeface="Liberation Sans"/>
              </a:rPr>
              <a:t>Notes Issued for Property, Goods, or Services</a:t>
            </a:r>
          </a:p>
        </p:txBody>
      </p:sp>
      <p:sp>
        <p:nvSpPr>
          <p:cNvPr id="1299459" name="Rectangle 3"/>
          <p:cNvSpPr>
            <a:spLocks noGrp="1" noChangeArrowheads="1"/>
          </p:cNvSpPr>
          <p:nvPr>
            <p:ph type="title" idx="4294967295"/>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a:solidFill>
                  <a:srgbClr val="CC0000"/>
                </a:solidFill>
                <a:effectLst/>
                <a:latin typeface="Liberation Sans"/>
                <a:ea typeface="+mn-ea"/>
                <a:cs typeface="+mn-cs"/>
              </a:rPr>
              <a:t>Special Notes Payable Situations</a:t>
            </a:r>
          </a:p>
        </p:txBody>
      </p:sp>
      <p:sp>
        <p:nvSpPr>
          <p:cNvPr id="63493" name="Text Box 6"/>
          <p:cNvSpPr txBox="1">
            <a:spLocks noChangeArrowheads="1"/>
          </p:cNvSpPr>
          <p:nvPr/>
        </p:nvSpPr>
        <p:spPr bwMode="auto">
          <a:xfrm>
            <a:off x="609600" y="3352800"/>
            <a:ext cx="8229600" cy="2365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82625" indent="-450850"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20000"/>
              </a:lnSpc>
              <a:spcBef>
                <a:spcPct val="35000"/>
              </a:spcBef>
              <a:spcAft>
                <a:spcPct val="20000"/>
              </a:spcAft>
              <a:buClrTx/>
              <a:buSzTx/>
              <a:buFont typeface="Comic Sans MS" panose="030F0702030302020204" pitchFamily="66" charset="0"/>
              <a:buAutoNum type="arabicPeriod"/>
            </a:pPr>
            <a:r>
              <a:rPr lang="en-US" altLang="en-US" sz="2100" b="0" dirty="0">
                <a:solidFill>
                  <a:schemeClr val="tx1"/>
                </a:solidFill>
                <a:latin typeface="Liberation Sans"/>
              </a:rPr>
              <a:t>No interest rate is stated, or</a:t>
            </a:r>
          </a:p>
          <a:p>
            <a:pPr>
              <a:lnSpc>
                <a:spcPct val="120000"/>
              </a:lnSpc>
              <a:spcBef>
                <a:spcPct val="35000"/>
              </a:spcBef>
              <a:spcAft>
                <a:spcPct val="20000"/>
              </a:spcAft>
              <a:buClrTx/>
              <a:buSzTx/>
              <a:buFont typeface="Comic Sans MS" panose="030F0702030302020204" pitchFamily="66" charset="0"/>
              <a:buAutoNum type="arabicPeriod"/>
            </a:pPr>
            <a:r>
              <a:rPr lang="en-US" altLang="en-US" sz="2100" b="0" dirty="0">
                <a:solidFill>
                  <a:schemeClr val="tx1"/>
                </a:solidFill>
                <a:latin typeface="Liberation Sans"/>
              </a:rPr>
              <a:t>The stated interest rate is unreasonable, or</a:t>
            </a:r>
          </a:p>
          <a:p>
            <a:pPr>
              <a:lnSpc>
                <a:spcPct val="120000"/>
              </a:lnSpc>
              <a:spcBef>
                <a:spcPct val="35000"/>
              </a:spcBef>
              <a:spcAft>
                <a:spcPct val="20000"/>
              </a:spcAft>
              <a:buClrTx/>
              <a:buSzTx/>
              <a:buFont typeface="Comic Sans MS" panose="030F0702030302020204" pitchFamily="66" charset="0"/>
              <a:buAutoNum type="arabicPeriod"/>
            </a:pPr>
            <a:r>
              <a:rPr lang="en-US" altLang="en-US" sz="2100" b="0" dirty="0">
                <a:solidFill>
                  <a:schemeClr val="tx1"/>
                </a:solidFill>
                <a:latin typeface="Liberation Sans"/>
              </a:rPr>
              <a:t>The face amount is materially different from the current cash price for the same or similar items or from the current fair value of the debt instrument.</a:t>
            </a:r>
          </a:p>
        </p:txBody>
      </p:sp>
      <p:sp>
        <p:nvSpPr>
          <p:cNvPr id="63494" name="Text Box 7"/>
          <p:cNvSpPr txBox="1">
            <a:spLocks noChangeArrowheads="1"/>
          </p:cNvSpPr>
          <p:nvPr/>
        </p:nvSpPr>
        <p:spPr bwMode="auto">
          <a:xfrm>
            <a:off x="609600" y="1966913"/>
            <a:ext cx="8229600" cy="1320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20000"/>
              </a:lnSpc>
              <a:spcBef>
                <a:spcPct val="30000"/>
              </a:spcBef>
              <a:spcAft>
                <a:spcPct val="20000"/>
              </a:spcAft>
              <a:buClrTx/>
              <a:buSzPct val="80000"/>
              <a:buFontTx/>
              <a:buNone/>
            </a:pPr>
            <a:r>
              <a:rPr lang="en-US" altLang="en-US" sz="2200" b="0" dirty="0">
                <a:solidFill>
                  <a:schemeClr val="tx1"/>
                </a:solidFill>
                <a:latin typeface="Liberation Sans"/>
              </a:rPr>
              <a:t>When exchanging the debt instrument for property, goods, or services in a bargained transaction, the stated interest rate is presumed to be fair unless:</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8"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i="1" dirty="0" smtClean="0">
                <a:solidFill>
                  <a:schemeClr val="bg2"/>
                </a:solidFill>
                <a:latin typeface="Liberation Sans" panose="020B0604020202020204"/>
              </a:rPr>
              <a:t>3</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609600" y="1966913"/>
            <a:ext cx="8001000"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20000"/>
              </a:lnSpc>
              <a:spcBef>
                <a:spcPct val="30000"/>
              </a:spcBef>
              <a:spcAft>
                <a:spcPct val="20000"/>
              </a:spcAft>
              <a:buClrTx/>
              <a:buSzPct val="80000"/>
              <a:buFontTx/>
              <a:buNone/>
            </a:pPr>
            <a:r>
              <a:rPr lang="en-US" altLang="en-US" sz="2200" b="0" dirty="0">
                <a:solidFill>
                  <a:schemeClr val="tx1"/>
                </a:solidFill>
                <a:latin typeface="Liberation Sans"/>
              </a:rPr>
              <a:t>If a company cannot determine the fair value of the property, goods, services, or other rights, and if the note has no ready market, company must approximate an applicable interest rate.</a:t>
            </a:r>
          </a:p>
        </p:txBody>
      </p:sp>
      <p:sp>
        <p:nvSpPr>
          <p:cNvPr id="1301507" name="Rectangle 3"/>
          <p:cNvSpPr>
            <a:spLocks noGrp="1" noChangeArrowheads="1"/>
          </p:cNvSpPr>
          <p:nvPr>
            <p:ph type="title" idx="4294967295"/>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a:solidFill>
                  <a:srgbClr val="CC0000"/>
                </a:solidFill>
                <a:effectLst/>
                <a:latin typeface="Liberation Sans"/>
                <a:ea typeface="+mn-ea"/>
                <a:cs typeface="+mn-cs"/>
              </a:rPr>
              <a:t>Special Notes Payable Situations</a:t>
            </a:r>
          </a:p>
        </p:txBody>
      </p:sp>
      <p:sp>
        <p:nvSpPr>
          <p:cNvPr id="64517" name="Text Box 5"/>
          <p:cNvSpPr txBox="1">
            <a:spLocks noChangeArrowheads="1"/>
          </p:cNvSpPr>
          <p:nvPr/>
        </p:nvSpPr>
        <p:spPr bwMode="auto">
          <a:xfrm>
            <a:off x="609600" y="3352800"/>
            <a:ext cx="8229600" cy="2146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685800" indent="-45720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25000"/>
              </a:lnSpc>
              <a:spcBef>
                <a:spcPct val="50000"/>
              </a:spcBef>
              <a:spcAft>
                <a:spcPct val="20000"/>
              </a:spcAft>
              <a:buClr>
                <a:srgbClr val="800000"/>
              </a:buClr>
              <a:buSzPct val="90000"/>
              <a:buFontTx/>
              <a:buNone/>
            </a:pPr>
            <a:r>
              <a:rPr lang="en-US" altLang="en-US" sz="2100" dirty="0">
                <a:solidFill>
                  <a:schemeClr val="tx1"/>
                </a:solidFill>
                <a:latin typeface="Liberation Sans"/>
              </a:rPr>
              <a:t>Choice of rate</a:t>
            </a:r>
            <a:r>
              <a:rPr lang="en-US" altLang="en-US" sz="2100" b="0" dirty="0">
                <a:solidFill>
                  <a:schemeClr val="tx1"/>
                </a:solidFill>
                <a:latin typeface="Liberation Sans"/>
              </a:rPr>
              <a:t> is affected by:</a:t>
            </a:r>
          </a:p>
          <a:p>
            <a:pPr lvl="1">
              <a:lnSpc>
                <a:spcPct val="125000"/>
              </a:lnSpc>
              <a:spcBef>
                <a:spcPct val="50000"/>
              </a:spcBef>
              <a:spcAft>
                <a:spcPct val="20000"/>
              </a:spcAft>
              <a:buClr>
                <a:srgbClr val="CC0000"/>
              </a:buClr>
              <a:buSzPct val="80000"/>
              <a:buFont typeface="Arial" panose="020B0604020202020204" pitchFamily="34" charset="0"/>
              <a:buChar char="►"/>
            </a:pPr>
            <a:r>
              <a:rPr lang="en-US" altLang="en-US" sz="2100" b="0" dirty="0">
                <a:solidFill>
                  <a:schemeClr val="tx1"/>
                </a:solidFill>
                <a:latin typeface="Liberation Sans"/>
              </a:rPr>
              <a:t>Prevailing rates for similar instruments. </a:t>
            </a:r>
          </a:p>
          <a:p>
            <a:pPr lvl="1">
              <a:lnSpc>
                <a:spcPct val="125000"/>
              </a:lnSpc>
              <a:spcBef>
                <a:spcPct val="50000"/>
              </a:spcBef>
              <a:spcAft>
                <a:spcPct val="20000"/>
              </a:spcAft>
              <a:buClr>
                <a:srgbClr val="CC0000"/>
              </a:buClr>
              <a:buSzPct val="80000"/>
              <a:buFont typeface="Arial" panose="020B0604020202020204" pitchFamily="34" charset="0"/>
              <a:buChar char="►"/>
            </a:pPr>
            <a:r>
              <a:rPr lang="en-US" altLang="en-US" sz="2100" b="0" dirty="0">
                <a:solidFill>
                  <a:schemeClr val="tx1"/>
                </a:solidFill>
                <a:latin typeface="Liberation Sans"/>
              </a:rPr>
              <a:t>Factors such as restrictive covenants, collateral, payment schedule, and the existing prime interest rate.</a:t>
            </a:r>
          </a:p>
        </p:txBody>
      </p:sp>
      <p:sp>
        <p:nvSpPr>
          <p:cNvPr id="64518" name="Text Box 6"/>
          <p:cNvSpPr txBox="1">
            <a:spLocks noChangeArrowheads="1"/>
          </p:cNvSpPr>
          <p:nvPr/>
        </p:nvSpPr>
        <p:spPr bwMode="auto">
          <a:xfrm>
            <a:off x="609600" y="1371600"/>
            <a:ext cx="822960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spcBef>
                <a:spcPct val="30000"/>
              </a:spcBef>
              <a:spcAft>
                <a:spcPct val="20000"/>
              </a:spcAft>
              <a:buClrTx/>
              <a:buSzPct val="80000"/>
              <a:buFontTx/>
              <a:buNone/>
            </a:pPr>
            <a:r>
              <a:rPr lang="en-US" altLang="en-US" sz="2600" dirty="0">
                <a:solidFill>
                  <a:srgbClr val="006600"/>
                </a:solidFill>
                <a:latin typeface="Liberation Sans"/>
              </a:rPr>
              <a:t>Choice of Interest Rates</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8"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i="1" dirty="0" smtClean="0">
                <a:solidFill>
                  <a:schemeClr val="bg2"/>
                </a:solidFill>
                <a:latin typeface="Liberation Sans" panose="020B0604020202020204"/>
              </a:rPr>
              <a:t>3</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4"/>
          <p:cNvSpPr txBox="1">
            <a:spLocks noChangeArrowheads="1"/>
          </p:cNvSpPr>
          <p:nvPr/>
        </p:nvSpPr>
        <p:spPr bwMode="auto">
          <a:xfrm>
            <a:off x="609600" y="2047875"/>
            <a:ext cx="8229600" cy="31713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45720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20000"/>
              </a:lnSpc>
              <a:spcBef>
                <a:spcPts val="1200"/>
              </a:spcBef>
              <a:buClr>
                <a:srgbClr val="800000"/>
              </a:buClr>
              <a:buSzPct val="80000"/>
              <a:buFont typeface="Wingdings" panose="05000000000000000000" pitchFamily="2" charset="2"/>
              <a:buNone/>
            </a:pPr>
            <a:r>
              <a:rPr lang="en-US" altLang="en-US" sz="2200" dirty="0">
                <a:solidFill>
                  <a:schemeClr val="tx1"/>
                </a:solidFill>
                <a:latin typeface="Liberation Sans"/>
              </a:rPr>
              <a:t>Common types</a:t>
            </a:r>
            <a:r>
              <a:rPr lang="en-US" altLang="en-US" sz="2200" b="0" dirty="0">
                <a:solidFill>
                  <a:schemeClr val="tx1"/>
                </a:solidFill>
                <a:latin typeface="Liberation Sans"/>
              </a:rPr>
              <a:t> found in practice:</a:t>
            </a:r>
          </a:p>
          <a:p>
            <a:pPr lvl="1">
              <a:lnSpc>
                <a:spcPct val="120000"/>
              </a:lnSpc>
              <a:spcBef>
                <a:spcPts val="1200"/>
              </a:spcBef>
              <a:buClr>
                <a:srgbClr val="CC0000"/>
              </a:buClr>
              <a:buSzPct val="80000"/>
              <a:buFont typeface="Wingdings" panose="05000000000000000000" pitchFamily="2" charset="2"/>
              <a:buChar char="u"/>
            </a:pPr>
            <a:r>
              <a:rPr lang="en-US" altLang="en-US" sz="2100" b="0" dirty="0">
                <a:solidFill>
                  <a:schemeClr val="tx1"/>
                </a:solidFill>
                <a:latin typeface="Liberation Sans"/>
              </a:rPr>
              <a:t>Secured and Unsecured (debenture) bonds.</a:t>
            </a:r>
          </a:p>
          <a:p>
            <a:pPr lvl="1">
              <a:lnSpc>
                <a:spcPct val="120000"/>
              </a:lnSpc>
              <a:spcBef>
                <a:spcPts val="1200"/>
              </a:spcBef>
              <a:buClr>
                <a:srgbClr val="CC0000"/>
              </a:buClr>
              <a:buSzPct val="80000"/>
              <a:buFont typeface="Wingdings" panose="05000000000000000000" pitchFamily="2" charset="2"/>
              <a:buChar char="u"/>
            </a:pPr>
            <a:r>
              <a:rPr lang="en-US" altLang="en-US" sz="2100" b="0" dirty="0">
                <a:solidFill>
                  <a:schemeClr val="tx1"/>
                </a:solidFill>
                <a:latin typeface="Liberation Sans"/>
              </a:rPr>
              <a:t>Term, Serial, and Callable bonds.</a:t>
            </a:r>
          </a:p>
          <a:p>
            <a:pPr lvl="1">
              <a:lnSpc>
                <a:spcPct val="120000"/>
              </a:lnSpc>
              <a:spcBef>
                <a:spcPts val="1200"/>
              </a:spcBef>
              <a:buClr>
                <a:srgbClr val="CC0000"/>
              </a:buClr>
              <a:buSzPct val="80000"/>
              <a:buFont typeface="Wingdings" panose="05000000000000000000" pitchFamily="2" charset="2"/>
              <a:buChar char="u"/>
            </a:pPr>
            <a:r>
              <a:rPr lang="en-US" altLang="en-US" sz="2100" b="0" dirty="0">
                <a:solidFill>
                  <a:schemeClr val="tx1"/>
                </a:solidFill>
                <a:latin typeface="Liberation Sans"/>
              </a:rPr>
              <a:t>Convertible, Commodity-Backed, Deep-Discount bonds.</a:t>
            </a:r>
          </a:p>
          <a:p>
            <a:pPr lvl="1">
              <a:lnSpc>
                <a:spcPct val="120000"/>
              </a:lnSpc>
              <a:spcBef>
                <a:spcPts val="1200"/>
              </a:spcBef>
              <a:buClr>
                <a:srgbClr val="CC0000"/>
              </a:buClr>
              <a:buSzPct val="80000"/>
              <a:buFont typeface="Wingdings" panose="05000000000000000000" pitchFamily="2" charset="2"/>
              <a:buChar char="u"/>
            </a:pPr>
            <a:r>
              <a:rPr lang="en-US" altLang="en-US" sz="2100" b="0" dirty="0">
                <a:solidFill>
                  <a:schemeClr val="tx1"/>
                </a:solidFill>
                <a:latin typeface="Liberation Sans"/>
              </a:rPr>
              <a:t>Registered and Bearer (Coupon) bonds.</a:t>
            </a:r>
          </a:p>
          <a:p>
            <a:pPr lvl="1">
              <a:lnSpc>
                <a:spcPct val="120000"/>
              </a:lnSpc>
              <a:spcBef>
                <a:spcPts val="1200"/>
              </a:spcBef>
              <a:buClr>
                <a:srgbClr val="CC0000"/>
              </a:buClr>
              <a:buSzPct val="80000"/>
              <a:buFont typeface="Wingdings" panose="05000000000000000000" pitchFamily="2" charset="2"/>
              <a:buChar char="u"/>
            </a:pPr>
            <a:r>
              <a:rPr lang="en-US" altLang="en-US" sz="2100" b="0" dirty="0">
                <a:solidFill>
                  <a:schemeClr val="tx1"/>
                </a:solidFill>
                <a:latin typeface="Liberation Sans"/>
              </a:rPr>
              <a:t>Income and Revenue bonds.</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8198" name="Text Box 5"/>
          <p:cNvSpPr txBox="1">
            <a:spLocks noChangeArrowheads="1"/>
          </p:cNvSpPr>
          <p:nvPr/>
        </p:nvSpPr>
        <p:spPr bwMode="auto">
          <a:xfrm>
            <a:off x="609600" y="1371600"/>
            <a:ext cx="7315200" cy="5295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10000"/>
              </a:lnSpc>
              <a:spcBef>
                <a:spcPct val="30000"/>
              </a:spcBef>
              <a:spcAft>
                <a:spcPct val="20000"/>
              </a:spcAft>
              <a:buClrTx/>
              <a:buSzPct val="80000"/>
              <a:buFontTx/>
              <a:buNone/>
            </a:pPr>
            <a:r>
              <a:rPr lang="en-US" altLang="en-US" dirty="0">
                <a:solidFill>
                  <a:srgbClr val="CC0000"/>
                </a:solidFill>
                <a:latin typeface="Liberation Sans"/>
              </a:rPr>
              <a:t>Types </a:t>
            </a:r>
            <a:r>
              <a:rPr lang="en-US" altLang="en-US" dirty="0" smtClean="0">
                <a:solidFill>
                  <a:srgbClr val="CC0000"/>
                </a:solidFill>
                <a:latin typeface="Liberation Sans"/>
              </a:rPr>
              <a:t>of </a:t>
            </a:r>
            <a:r>
              <a:rPr lang="en-US" altLang="en-US" dirty="0">
                <a:solidFill>
                  <a:srgbClr val="CC0000"/>
                </a:solidFill>
                <a:latin typeface="Liberation Sans"/>
              </a:rPr>
              <a:t>Bonds</a:t>
            </a:r>
          </a:p>
        </p:txBody>
      </p:sp>
      <p:sp>
        <p:nvSpPr>
          <p:cNvPr id="8" name="Rectangle 4"/>
          <p:cNvSpPr txBox="1">
            <a:spLocks noChangeArrowheads="1"/>
          </p:cNvSpPr>
          <p:nvPr/>
        </p:nvSpPr>
        <p:spPr bwMode="auto">
          <a:xfrm>
            <a:off x="609600" y="381000"/>
            <a:ext cx="45720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lvl1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algn="l">
              <a:defRPr/>
            </a:pPr>
            <a:r>
              <a:rPr lang="en-US" sz="3200" i="0" kern="1200" dirty="0" smtClean="0">
                <a:solidFill>
                  <a:schemeClr val="tx2">
                    <a:lumMod val="50000"/>
                  </a:schemeClr>
                </a:solidFill>
                <a:effectLst/>
                <a:latin typeface="Liberation Sans"/>
                <a:ea typeface="+mn-ea"/>
                <a:cs typeface="+mn-cs"/>
              </a:rPr>
              <a:t>BONDS PAYABLE</a:t>
            </a:r>
            <a:endParaRPr lang="en-US" sz="3200" i="0" kern="1200" dirty="0">
              <a:solidFill>
                <a:schemeClr val="tx2">
                  <a:lumMod val="50000"/>
                </a:schemeClr>
              </a:solidFill>
              <a:effectLst/>
              <a:latin typeface="Liberation Sans"/>
              <a:ea typeface="+mn-ea"/>
              <a:cs typeface="+mn-cs"/>
            </a:endParaRPr>
          </a:p>
        </p:txBody>
      </p:sp>
      <p:sp>
        <p:nvSpPr>
          <p:cNvPr id="6"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6083" name="Rectangle 3"/>
          <p:cNvSpPr>
            <a:spLocks noGrp="1" noChangeArrowheads="1"/>
          </p:cNvSpPr>
          <p:nvPr>
            <p:ph type="title" idx="4294967295"/>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r>
              <a:rPr lang="en-US" sz="3200" i="0" kern="1200" dirty="0">
                <a:solidFill>
                  <a:srgbClr val="CC0000"/>
                </a:solidFill>
                <a:effectLst/>
                <a:latin typeface="Liberation Sans"/>
                <a:ea typeface="+mn-ea"/>
                <a:cs typeface="+mn-cs"/>
              </a:rPr>
              <a:t>Special Notes Payable Situations</a:t>
            </a:r>
          </a:p>
        </p:txBody>
      </p:sp>
      <p:sp>
        <p:nvSpPr>
          <p:cNvPr id="65540" name="Rectangle 6"/>
          <p:cNvSpPr>
            <a:spLocks noChangeArrowheads="1"/>
          </p:cNvSpPr>
          <p:nvPr/>
        </p:nvSpPr>
        <p:spPr bwMode="auto">
          <a:xfrm>
            <a:off x="609600" y="1371600"/>
            <a:ext cx="8077200" cy="406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30000"/>
              </a:lnSpc>
              <a:spcBef>
                <a:spcPct val="35000"/>
              </a:spcBef>
              <a:buClrTx/>
              <a:buSzPct val="80000"/>
              <a:buFontTx/>
              <a:buNone/>
            </a:pPr>
            <a:r>
              <a:rPr lang="en-US" altLang="en-US" sz="2000" dirty="0">
                <a:solidFill>
                  <a:schemeClr val="tx1"/>
                </a:solidFill>
                <a:latin typeface="Liberation Sans"/>
              </a:rPr>
              <a:t>Illustration:</a:t>
            </a:r>
            <a:r>
              <a:rPr lang="en-US" altLang="en-US" sz="2000" b="0" dirty="0">
                <a:solidFill>
                  <a:schemeClr val="tx1"/>
                </a:solidFill>
                <a:latin typeface="Liberation Sans"/>
              </a:rPr>
              <a:t> </a:t>
            </a:r>
            <a:r>
              <a:rPr lang="en-US" altLang="en-US" sz="2000" b="0" dirty="0" smtClean="0">
                <a:solidFill>
                  <a:schemeClr val="tx1"/>
                </a:solidFill>
                <a:latin typeface="Liberation Sans"/>
              </a:rPr>
              <a:t>On </a:t>
            </a:r>
            <a:r>
              <a:rPr lang="en-US" altLang="en-US" sz="2000" b="0" dirty="0">
                <a:solidFill>
                  <a:schemeClr val="tx1"/>
                </a:solidFill>
                <a:latin typeface="Liberation Sans"/>
              </a:rPr>
              <a:t>December 31, </a:t>
            </a:r>
            <a:r>
              <a:rPr lang="en-US" altLang="en-US" sz="2000" b="0" dirty="0" smtClean="0">
                <a:solidFill>
                  <a:schemeClr val="tx1"/>
                </a:solidFill>
                <a:latin typeface="Liberation Sans"/>
              </a:rPr>
              <a:t>2017, </a:t>
            </a:r>
            <a:r>
              <a:rPr lang="en-US" altLang="en-US" sz="2000" b="0" dirty="0">
                <a:solidFill>
                  <a:schemeClr val="tx1"/>
                </a:solidFill>
                <a:latin typeface="Liberation Sans"/>
              </a:rPr>
              <a:t>Wunderlich Company issued a promissory note to Brown Interiors Company for architectural services. The note has a face value of $550,000, a due date of December 31, </a:t>
            </a:r>
            <a:r>
              <a:rPr lang="en-US" altLang="en-US" sz="2000" b="0" dirty="0" smtClean="0">
                <a:solidFill>
                  <a:schemeClr val="tx1"/>
                </a:solidFill>
                <a:latin typeface="Liberation Sans"/>
              </a:rPr>
              <a:t>2022, </a:t>
            </a:r>
            <a:r>
              <a:rPr lang="en-US" altLang="en-US" sz="2000" b="0" dirty="0">
                <a:solidFill>
                  <a:schemeClr val="tx1"/>
                </a:solidFill>
                <a:latin typeface="Liberation Sans"/>
              </a:rPr>
              <a:t>and bears a stated interest rate of 2 percent, payable at the end of each year. Wunderlich cannot readily determine the fair value of the architectural services, nor is the note readily marketable. On the basis of Wunderlich’s credit rating, the absence of collateral, the prime interest rate at that date, and the prevailing interest on Wunderlich’s other outstanding debt, the company imputes an 8 percent interest rate as appropriate in this circumstance.</a:t>
            </a:r>
          </a:p>
        </p:txBody>
      </p:sp>
      <p:sp>
        <p:nvSpPr>
          <p:cNvPr id="5"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6"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i="1" dirty="0" smtClean="0">
                <a:solidFill>
                  <a:schemeClr val="bg2"/>
                </a:solidFill>
                <a:latin typeface="Liberation Sans" panose="020B0604020202020204"/>
              </a:rPr>
              <a:t>3</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8130" name="Rectangle 2"/>
          <p:cNvSpPr>
            <a:spLocks noGrp="1" noChangeArrowheads="1"/>
          </p:cNvSpPr>
          <p:nvPr>
            <p:ph type="title" idx="4294967295"/>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r>
              <a:rPr lang="en-US" sz="3200" i="0" kern="1200" dirty="0">
                <a:solidFill>
                  <a:srgbClr val="CC0000"/>
                </a:solidFill>
                <a:effectLst/>
                <a:latin typeface="Liberation Sans"/>
                <a:ea typeface="+mn-ea"/>
                <a:cs typeface="+mn-cs"/>
              </a:rPr>
              <a:t>Special Notes Payable Situations</a:t>
            </a:r>
          </a:p>
        </p:txBody>
      </p:sp>
      <p:pic>
        <p:nvPicPr>
          <p:cNvPr id="6656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452" y="1263412"/>
            <a:ext cx="7962900" cy="238013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56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352" y="4191000"/>
            <a:ext cx="8077200" cy="18335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66565" name="Text Box 6"/>
          <p:cNvSpPr txBox="1">
            <a:spLocks noChangeArrowheads="1"/>
          </p:cNvSpPr>
          <p:nvPr/>
        </p:nvSpPr>
        <p:spPr bwMode="auto">
          <a:xfrm>
            <a:off x="551328" y="3669575"/>
            <a:ext cx="3657600" cy="461665"/>
          </a:xfrm>
          <a:prstGeom prst="rect">
            <a:avLst/>
          </a:prstGeom>
          <a:noFill/>
          <a:ln>
            <a:noFill/>
          </a:ln>
          <a:effectLst/>
          <a:extLst/>
        </p:spPr>
        <p:txBody>
          <a:bodyPr wrap="square">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spcBef>
                <a:spcPct val="0"/>
              </a:spcBef>
              <a:buClrTx/>
              <a:buSzTx/>
              <a:buFontTx/>
              <a:buNone/>
            </a:pPr>
            <a:r>
              <a:rPr lang="en-US" altLang="en-US" sz="1200" dirty="0">
                <a:solidFill>
                  <a:srgbClr val="006600"/>
                </a:solidFill>
                <a:latin typeface="Liberation Sans"/>
              </a:rPr>
              <a:t>ILLUSTRATION 14-16 </a:t>
            </a:r>
            <a:endParaRPr lang="en-US" altLang="en-US" sz="1200" dirty="0" smtClean="0">
              <a:solidFill>
                <a:srgbClr val="006600"/>
              </a:solidFill>
              <a:latin typeface="Liberation Sans"/>
            </a:endParaRPr>
          </a:p>
          <a:p>
            <a:pPr>
              <a:spcBef>
                <a:spcPct val="0"/>
              </a:spcBef>
              <a:buClrTx/>
              <a:buSzTx/>
              <a:buFontTx/>
              <a:buNone/>
            </a:pPr>
            <a:r>
              <a:rPr lang="en-US" altLang="en-US" sz="1200" b="0" dirty="0" smtClean="0">
                <a:solidFill>
                  <a:schemeClr val="tx1"/>
                </a:solidFill>
                <a:latin typeface="Liberation Sans"/>
              </a:rPr>
              <a:t>Time </a:t>
            </a:r>
            <a:r>
              <a:rPr lang="en-US" altLang="en-US" sz="1200" b="0" dirty="0">
                <a:solidFill>
                  <a:schemeClr val="tx1"/>
                </a:solidFill>
                <a:latin typeface="Liberation Sans"/>
              </a:rPr>
              <a:t>Diagram for Interest-Bearing Note</a:t>
            </a:r>
          </a:p>
        </p:txBody>
      </p:sp>
      <p:sp>
        <p:nvSpPr>
          <p:cNvPr id="9" name="Text Box 6"/>
          <p:cNvSpPr txBox="1">
            <a:spLocks noChangeArrowheads="1"/>
          </p:cNvSpPr>
          <p:nvPr/>
        </p:nvSpPr>
        <p:spPr bwMode="auto">
          <a:xfrm>
            <a:off x="493056" y="6045215"/>
            <a:ext cx="5157696" cy="461665"/>
          </a:xfrm>
          <a:prstGeom prst="rect">
            <a:avLst/>
          </a:prstGeom>
          <a:noFill/>
          <a:ln>
            <a:noFill/>
          </a:ln>
          <a:effectLst/>
          <a:extLst/>
        </p:spPr>
        <p:txBody>
          <a:bodyPr wrap="square">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spcBef>
                <a:spcPct val="0"/>
              </a:spcBef>
              <a:buClrTx/>
              <a:buSzTx/>
              <a:buFontTx/>
              <a:buNone/>
            </a:pPr>
            <a:r>
              <a:rPr lang="en-US" altLang="en-US" sz="1200" dirty="0">
                <a:solidFill>
                  <a:srgbClr val="006600"/>
                </a:solidFill>
                <a:latin typeface="Liberation Sans"/>
              </a:rPr>
              <a:t>ILLUSTRATION </a:t>
            </a:r>
            <a:r>
              <a:rPr lang="en-US" altLang="en-US" sz="1200" dirty="0" smtClean="0">
                <a:solidFill>
                  <a:srgbClr val="006600"/>
                </a:solidFill>
                <a:latin typeface="Liberation Sans"/>
              </a:rPr>
              <a:t>14-17</a:t>
            </a:r>
          </a:p>
          <a:p>
            <a:pPr>
              <a:spcBef>
                <a:spcPct val="0"/>
              </a:spcBef>
              <a:buClrTx/>
              <a:buSzTx/>
              <a:buFontTx/>
              <a:buNone/>
            </a:pPr>
            <a:r>
              <a:rPr lang="en-US" altLang="en-US" sz="1200" b="0" dirty="0">
                <a:solidFill>
                  <a:schemeClr val="tx1"/>
                </a:solidFill>
                <a:latin typeface="Liberation Sans"/>
              </a:rPr>
              <a:t>Computation of Imputed Fair Value and Note Discount</a:t>
            </a:r>
          </a:p>
        </p:txBody>
      </p:sp>
      <p:sp>
        <p:nvSpPr>
          <p:cNvPr id="10"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i="1" dirty="0" smtClean="0">
                <a:solidFill>
                  <a:schemeClr val="bg2"/>
                </a:solidFill>
                <a:latin typeface="Liberation Sans" panose="020B0604020202020204"/>
              </a:rPr>
              <a:t>3</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0178" name="Rectangle 2"/>
          <p:cNvSpPr>
            <a:spLocks noGrp="1" noChangeArrowheads="1"/>
          </p:cNvSpPr>
          <p:nvPr>
            <p:ph type="title" idx="4294967295"/>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r>
              <a:rPr lang="en-US" sz="3200" i="0" kern="1200" dirty="0">
                <a:solidFill>
                  <a:srgbClr val="CC0000"/>
                </a:solidFill>
                <a:effectLst/>
                <a:latin typeface="Liberation Sans"/>
                <a:ea typeface="+mn-ea"/>
                <a:cs typeface="+mn-cs"/>
              </a:rPr>
              <a:t>Special Notes Payable Situations</a:t>
            </a:r>
          </a:p>
        </p:txBody>
      </p:sp>
      <p:sp>
        <p:nvSpPr>
          <p:cNvPr id="67588" name="Rectangle 8"/>
          <p:cNvSpPr>
            <a:spLocks noChangeArrowheads="1"/>
          </p:cNvSpPr>
          <p:nvPr/>
        </p:nvSpPr>
        <p:spPr bwMode="auto">
          <a:xfrm>
            <a:off x="609600" y="1371600"/>
            <a:ext cx="8077200" cy="90024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25000"/>
              </a:lnSpc>
              <a:spcBef>
                <a:spcPct val="0"/>
              </a:spcBef>
              <a:buClrTx/>
              <a:buSzTx/>
              <a:buFontTx/>
              <a:buNone/>
            </a:pPr>
            <a:r>
              <a:rPr lang="en-US" altLang="en-US" sz="2100" b="0" dirty="0">
                <a:solidFill>
                  <a:schemeClr val="folHlink"/>
                </a:solidFill>
                <a:latin typeface="Liberation Sans"/>
              </a:rPr>
              <a:t>Wunderlich records issuance of the note on Dec. 31, </a:t>
            </a:r>
            <a:r>
              <a:rPr lang="en-US" altLang="en-US" sz="2100" b="0" dirty="0" smtClean="0">
                <a:solidFill>
                  <a:schemeClr val="folHlink"/>
                </a:solidFill>
                <a:latin typeface="Liberation Sans"/>
              </a:rPr>
              <a:t>2017, </a:t>
            </a:r>
            <a:r>
              <a:rPr lang="en-US" altLang="en-US" sz="2100" b="0" dirty="0">
                <a:solidFill>
                  <a:schemeClr val="folHlink"/>
                </a:solidFill>
                <a:latin typeface="Liberation Sans"/>
              </a:rPr>
              <a:t>in payment for the architectural services as follows.</a:t>
            </a:r>
          </a:p>
        </p:txBody>
      </p:sp>
      <p:sp>
        <p:nvSpPr>
          <p:cNvPr id="1330186" name="Rectangle 10"/>
          <p:cNvSpPr>
            <a:spLocks noChangeArrowheads="1"/>
          </p:cNvSpPr>
          <p:nvPr/>
        </p:nvSpPr>
        <p:spPr bwMode="auto">
          <a:xfrm>
            <a:off x="914400" y="2435225"/>
            <a:ext cx="7620000" cy="148656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anose="05000000000000000000" pitchFamily="2" charset="2"/>
              <a:buChar char="l"/>
              <a:tabLst>
                <a:tab pos="6286500" algn="r"/>
                <a:tab pos="7372350" algn="r"/>
              </a:tabLst>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tabLst>
                <a:tab pos="6286500" algn="r"/>
                <a:tab pos="7372350" algn="r"/>
              </a:tabLst>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tabLst>
                <a:tab pos="6286500" algn="r"/>
                <a:tab pos="7372350" algn="r"/>
              </a:tabLst>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tabLst>
                <a:tab pos="6286500" algn="r"/>
                <a:tab pos="7372350" algn="r"/>
              </a:tabLst>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tabLst>
                <a:tab pos="6286500" algn="r"/>
                <a:tab pos="7372350" algn="r"/>
              </a:tabLst>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tabLst>
                <a:tab pos="6286500" algn="r"/>
                <a:tab pos="7372350" algn="r"/>
              </a:tabLst>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tabLst>
                <a:tab pos="6286500" algn="r"/>
                <a:tab pos="7372350" algn="r"/>
              </a:tabLst>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tabLst>
                <a:tab pos="6286500" algn="r"/>
                <a:tab pos="7372350" algn="r"/>
              </a:tabLst>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tabLst>
                <a:tab pos="6286500" algn="r"/>
                <a:tab pos="7372350" algn="r"/>
              </a:tabLst>
              <a:defRPr sz="2000" b="1">
                <a:solidFill>
                  <a:schemeClr val="bg2"/>
                </a:solidFill>
                <a:latin typeface="Arial" panose="020B0604020202020204" pitchFamily="34" charset="0"/>
              </a:defRPr>
            </a:lvl9pPr>
          </a:lstStyle>
          <a:p>
            <a:pPr>
              <a:lnSpc>
                <a:spcPct val="120000"/>
              </a:lnSpc>
              <a:spcBef>
                <a:spcPts val="900"/>
              </a:spcBef>
              <a:buClrTx/>
              <a:buSzTx/>
              <a:buFontTx/>
              <a:buNone/>
            </a:pPr>
            <a:r>
              <a:rPr lang="en-US" altLang="en-US" sz="2100" b="0" dirty="0">
                <a:solidFill>
                  <a:schemeClr val="folHlink"/>
                </a:solidFill>
                <a:latin typeface="Liberation Sans"/>
              </a:rPr>
              <a:t>Building (or Construction in Process) 	418,239</a:t>
            </a:r>
          </a:p>
          <a:p>
            <a:pPr>
              <a:lnSpc>
                <a:spcPct val="120000"/>
              </a:lnSpc>
              <a:spcBef>
                <a:spcPts val="900"/>
              </a:spcBef>
              <a:buClrTx/>
              <a:buSzTx/>
              <a:buFontTx/>
              <a:buNone/>
            </a:pPr>
            <a:r>
              <a:rPr lang="en-US" altLang="en-US" sz="2100" b="0" dirty="0">
                <a:solidFill>
                  <a:schemeClr val="folHlink"/>
                </a:solidFill>
                <a:latin typeface="Liberation Sans"/>
              </a:rPr>
              <a:t>Discount on </a:t>
            </a:r>
            <a:r>
              <a:rPr lang="en-US" altLang="en-US" sz="2100" b="0" dirty="0" smtClean="0">
                <a:solidFill>
                  <a:schemeClr val="folHlink"/>
                </a:solidFill>
                <a:latin typeface="Liberation Sans"/>
              </a:rPr>
              <a:t>Notes Payable</a:t>
            </a:r>
            <a:r>
              <a:rPr lang="en-US" altLang="en-US" sz="2100" b="0" dirty="0">
                <a:solidFill>
                  <a:schemeClr val="folHlink"/>
                </a:solidFill>
                <a:latin typeface="Liberation Sans"/>
              </a:rPr>
              <a:t>	131,761	</a:t>
            </a:r>
          </a:p>
          <a:p>
            <a:pPr>
              <a:lnSpc>
                <a:spcPct val="120000"/>
              </a:lnSpc>
              <a:spcBef>
                <a:spcPts val="900"/>
              </a:spcBef>
              <a:buClrTx/>
              <a:buSzTx/>
              <a:buFontTx/>
              <a:buNone/>
            </a:pPr>
            <a:r>
              <a:rPr lang="en-US" altLang="en-US" sz="2100" b="0" dirty="0">
                <a:solidFill>
                  <a:schemeClr val="folHlink"/>
                </a:solidFill>
                <a:latin typeface="Liberation Sans"/>
              </a:rPr>
              <a:t>	Notes Payable 		550,000</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7"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i="1" dirty="0" smtClean="0">
                <a:solidFill>
                  <a:schemeClr val="bg2"/>
                </a:solidFill>
                <a:latin typeface="Liberation Sans" panose="020B0604020202020204"/>
              </a:rPr>
              <a:t>3</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30186">
                                            <p:txEl>
                                              <p:pRg st="0" end="0"/>
                                            </p:txEl>
                                          </p:spTgt>
                                        </p:tgtEl>
                                        <p:attrNameLst>
                                          <p:attrName>style.visibility</p:attrName>
                                        </p:attrNameLst>
                                      </p:cBhvr>
                                      <p:to>
                                        <p:strVal val="visible"/>
                                      </p:to>
                                    </p:set>
                                    <p:animEffect transition="in" filter="wipe(left)">
                                      <p:cBhvr>
                                        <p:cTn id="7" dur="500"/>
                                        <p:tgtEl>
                                          <p:spTgt spid="133018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30186">
                                            <p:txEl>
                                              <p:pRg st="1" end="1"/>
                                            </p:txEl>
                                          </p:spTgt>
                                        </p:tgtEl>
                                        <p:attrNameLst>
                                          <p:attrName>style.visibility</p:attrName>
                                        </p:attrNameLst>
                                      </p:cBhvr>
                                      <p:to>
                                        <p:strVal val="visible"/>
                                      </p:to>
                                    </p:set>
                                    <p:animEffect transition="in" filter="wipe(left)">
                                      <p:cBhvr>
                                        <p:cTn id="12" dur="500"/>
                                        <p:tgtEl>
                                          <p:spTgt spid="133018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30186">
                                            <p:txEl>
                                              <p:pRg st="2" end="2"/>
                                            </p:txEl>
                                          </p:spTgt>
                                        </p:tgtEl>
                                        <p:attrNameLst>
                                          <p:attrName>style.visibility</p:attrName>
                                        </p:attrNameLst>
                                      </p:cBhvr>
                                      <p:to>
                                        <p:strVal val="visible"/>
                                      </p:to>
                                    </p:set>
                                    <p:animEffect transition="in" filter="wipe(left)">
                                      <p:cBhvr>
                                        <p:cTn id="17" dur="500"/>
                                        <p:tgtEl>
                                          <p:spTgt spid="133018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0186"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8"/>
          <p:cNvSpPr>
            <a:spLocks noChangeArrowheads="1"/>
          </p:cNvSpPr>
          <p:nvPr/>
        </p:nvSpPr>
        <p:spPr bwMode="auto">
          <a:xfrm>
            <a:off x="533400" y="4800600"/>
            <a:ext cx="80772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spcBef>
                <a:spcPct val="0"/>
              </a:spcBef>
              <a:buClrTx/>
              <a:buSzTx/>
              <a:buFontTx/>
              <a:buNone/>
            </a:pPr>
            <a:r>
              <a:rPr lang="en-US" altLang="en-US" sz="2000" b="0" dirty="0">
                <a:solidFill>
                  <a:schemeClr val="folHlink"/>
                </a:solidFill>
                <a:latin typeface="Liberation Sans"/>
              </a:rPr>
              <a:t>Payment of first year’s interest and amortization of the discount.</a:t>
            </a:r>
          </a:p>
        </p:txBody>
      </p:sp>
      <p:sp>
        <p:nvSpPr>
          <p:cNvPr id="1332233" name="Rectangle 9"/>
          <p:cNvSpPr>
            <a:spLocks noChangeArrowheads="1"/>
          </p:cNvSpPr>
          <p:nvPr/>
        </p:nvSpPr>
        <p:spPr bwMode="auto">
          <a:xfrm>
            <a:off x="990600" y="5199528"/>
            <a:ext cx="7620000" cy="13731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anose="05000000000000000000" pitchFamily="2" charset="2"/>
              <a:buChar char="l"/>
              <a:tabLst>
                <a:tab pos="5254625" algn="r"/>
                <a:tab pos="6632575" algn="r"/>
              </a:tabLst>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tabLst>
                <a:tab pos="5254625" algn="r"/>
                <a:tab pos="6632575" algn="r"/>
              </a:tabLst>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tabLst>
                <a:tab pos="5254625" algn="r"/>
                <a:tab pos="6632575" algn="r"/>
              </a:tabLst>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tabLst>
                <a:tab pos="5254625" algn="r"/>
                <a:tab pos="6632575" algn="r"/>
              </a:tabLst>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tabLst>
                <a:tab pos="5254625" algn="r"/>
                <a:tab pos="6632575" algn="r"/>
              </a:tabLst>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tabLst>
                <a:tab pos="5254625" algn="r"/>
                <a:tab pos="6632575" algn="r"/>
              </a:tabLst>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tabLst>
                <a:tab pos="5254625" algn="r"/>
                <a:tab pos="6632575" algn="r"/>
              </a:tabLst>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tabLst>
                <a:tab pos="5254625" algn="r"/>
                <a:tab pos="6632575" algn="r"/>
              </a:tabLst>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tabLst>
                <a:tab pos="5254625" algn="r"/>
                <a:tab pos="6632575" algn="r"/>
              </a:tabLst>
              <a:defRPr sz="2000" b="1">
                <a:solidFill>
                  <a:schemeClr val="bg2"/>
                </a:solidFill>
                <a:latin typeface="Arial" panose="020B0604020202020204" pitchFamily="34" charset="0"/>
              </a:defRPr>
            </a:lvl9pPr>
          </a:lstStyle>
          <a:p>
            <a:pPr>
              <a:lnSpc>
                <a:spcPct val="140000"/>
              </a:lnSpc>
              <a:spcBef>
                <a:spcPct val="0"/>
              </a:spcBef>
              <a:buClrTx/>
              <a:buSzTx/>
              <a:buFontTx/>
              <a:buNone/>
            </a:pPr>
            <a:r>
              <a:rPr lang="en-US" altLang="en-US" sz="2000" b="0" dirty="0">
                <a:solidFill>
                  <a:schemeClr val="folHlink"/>
                </a:solidFill>
                <a:latin typeface="Liberation Sans"/>
              </a:rPr>
              <a:t>Interest Expense 	33,459</a:t>
            </a:r>
          </a:p>
          <a:p>
            <a:pPr>
              <a:lnSpc>
                <a:spcPct val="140000"/>
              </a:lnSpc>
              <a:spcBef>
                <a:spcPct val="0"/>
              </a:spcBef>
              <a:buClrTx/>
              <a:buSzTx/>
              <a:buFontTx/>
              <a:buNone/>
            </a:pPr>
            <a:r>
              <a:rPr lang="en-US" altLang="en-US" sz="2000" b="0" dirty="0">
                <a:solidFill>
                  <a:schemeClr val="folHlink"/>
                </a:solidFill>
                <a:latin typeface="Liberation Sans"/>
              </a:rPr>
              <a:t>	Discount on Notes Payable 		22,459</a:t>
            </a:r>
          </a:p>
          <a:p>
            <a:pPr>
              <a:lnSpc>
                <a:spcPct val="140000"/>
              </a:lnSpc>
              <a:spcBef>
                <a:spcPct val="0"/>
              </a:spcBef>
              <a:buClrTx/>
              <a:buSzTx/>
              <a:buFontTx/>
              <a:buNone/>
            </a:pPr>
            <a:r>
              <a:rPr lang="en-US" altLang="en-US" sz="2000" b="0" dirty="0">
                <a:solidFill>
                  <a:schemeClr val="folHlink"/>
                </a:solidFill>
                <a:latin typeface="Liberation Sans"/>
              </a:rPr>
              <a:t>	Cash 		11,000</a:t>
            </a:r>
          </a:p>
        </p:txBody>
      </p:sp>
      <p:pic>
        <p:nvPicPr>
          <p:cNvPr id="6861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6175" y="1295400"/>
            <a:ext cx="5864225" cy="28971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stretch>
            <a:fillRect/>
          </a:stretch>
        </p:blipFill>
        <p:spPr>
          <a:xfrm>
            <a:off x="1088481" y="274269"/>
            <a:ext cx="6667994" cy="4297731"/>
          </a:xfrm>
          <a:prstGeom prst="rect">
            <a:avLst/>
          </a:prstGeom>
        </p:spPr>
      </p:pic>
      <p:sp>
        <p:nvSpPr>
          <p:cNvPr id="9" name="Text Box 6"/>
          <p:cNvSpPr txBox="1">
            <a:spLocks noChangeArrowheads="1"/>
          </p:cNvSpPr>
          <p:nvPr/>
        </p:nvSpPr>
        <p:spPr bwMode="auto">
          <a:xfrm>
            <a:off x="7023289" y="561201"/>
            <a:ext cx="1919567" cy="276999"/>
          </a:xfrm>
          <a:prstGeom prst="rect">
            <a:avLst/>
          </a:prstGeom>
          <a:solidFill>
            <a:schemeClr val="accent3"/>
          </a:solidFill>
          <a:ln>
            <a:noFill/>
          </a:ln>
          <a:effectLst/>
          <a:extLst/>
        </p:spPr>
        <p:txBody>
          <a:bodyPr wrap="square">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spcBef>
                <a:spcPct val="0"/>
              </a:spcBef>
              <a:buClrTx/>
              <a:buSzTx/>
              <a:buFontTx/>
              <a:buNone/>
            </a:pPr>
            <a:r>
              <a:rPr lang="en-US" altLang="en-US" sz="1200" dirty="0">
                <a:solidFill>
                  <a:srgbClr val="006600"/>
                </a:solidFill>
                <a:latin typeface="Liberation Sans"/>
              </a:rPr>
              <a:t>ILLUSTRATION </a:t>
            </a:r>
            <a:r>
              <a:rPr lang="en-US" altLang="en-US" sz="1200" dirty="0" smtClean="0">
                <a:solidFill>
                  <a:srgbClr val="006600"/>
                </a:solidFill>
                <a:latin typeface="Liberation Sans"/>
              </a:rPr>
              <a:t>14-18</a:t>
            </a:r>
          </a:p>
        </p:txBody>
      </p:sp>
      <p:sp>
        <p:nvSpPr>
          <p:cNvPr id="10"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i="1" dirty="0" smtClean="0">
                <a:solidFill>
                  <a:schemeClr val="bg2"/>
                </a:solidFill>
                <a:latin typeface="Liberation Sans" panose="020B0604020202020204"/>
              </a:rPr>
              <a:t>3</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32233">
                                            <p:txEl>
                                              <p:pRg st="0" end="0"/>
                                            </p:txEl>
                                          </p:spTgt>
                                        </p:tgtEl>
                                        <p:attrNameLst>
                                          <p:attrName>style.visibility</p:attrName>
                                        </p:attrNameLst>
                                      </p:cBhvr>
                                      <p:to>
                                        <p:strVal val="visible"/>
                                      </p:to>
                                    </p:set>
                                    <p:animEffect transition="in" filter="wipe(left)">
                                      <p:cBhvr>
                                        <p:cTn id="7" dur="500"/>
                                        <p:tgtEl>
                                          <p:spTgt spid="133223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32233">
                                            <p:txEl>
                                              <p:pRg st="1" end="1"/>
                                            </p:txEl>
                                          </p:spTgt>
                                        </p:tgtEl>
                                        <p:attrNameLst>
                                          <p:attrName>style.visibility</p:attrName>
                                        </p:attrNameLst>
                                      </p:cBhvr>
                                      <p:to>
                                        <p:strVal val="visible"/>
                                      </p:to>
                                    </p:set>
                                    <p:animEffect transition="in" filter="wipe(left)">
                                      <p:cBhvr>
                                        <p:cTn id="12" dur="500"/>
                                        <p:tgtEl>
                                          <p:spTgt spid="133223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32233">
                                            <p:txEl>
                                              <p:pRg st="2" end="2"/>
                                            </p:txEl>
                                          </p:spTgt>
                                        </p:tgtEl>
                                        <p:attrNameLst>
                                          <p:attrName>style.visibility</p:attrName>
                                        </p:attrNameLst>
                                      </p:cBhvr>
                                      <p:to>
                                        <p:strVal val="visible"/>
                                      </p:to>
                                    </p:set>
                                    <p:animEffect transition="in" filter="wipe(left)">
                                      <p:cBhvr>
                                        <p:cTn id="17" dur="500"/>
                                        <p:tgtEl>
                                          <p:spTgt spid="133223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23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609600" y="1371600"/>
            <a:ext cx="8229600" cy="938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25000"/>
              </a:lnSpc>
              <a:spcBef>
                <a:spcPct val="0"/>
              </a:spcBef>
              <a:buClrTx/>
              <a:buSzPct val="80000"/>
              <a:buFontTx/>
              <a:buNone/>
            </a:pPr>
            <a:r>
              <a:rPr lang="en-US" altLang="en-US" sz="2200" b="0" dirty="0">
                <a:solidFill>
                  <a:schemeClr val="tx1"/>
                </a:solidFill>
                <a:latin typeface="Liberation Sans"/>
              </a:rPr>
              <a:t>A promissory note secured by a document called a mortgage that pledges title to property as security for the loan.</a:t>
            </a:r>
          </a:p>
        </p:txBody>
      </p:sp>
      <p:sp>
        <p:nvSpPr>
          <p:cNvPr id="1303555" name="Rectangle 3"/>
          <p:cNvSpPr>
            <a:spLocks noGrp="1" noChangeArrowheads="1"/>
          </p:cNvSpPr>
          <p:nvPr>
            <p:ph type="title" idx="4294967295"/>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a:solidFill>
                  <a:srgbClr val="CC0000"/>
                </a:solidFill>
                <a:effectLst/>
                <a:latin typeface="Liberation Sans"/>
                <a:ea typeface="+mn-ea"/>
                <a:cs typeface="+mn-cs"/>
              </a:rPr>
              <a:t>Mortgage Notes Payable</a:t>
            </a:r>
          </a:p>
        </p:txBody>
      </p:sp>
      <p:sp>
        <p:nvSpPr>
          <p:cNvPr id="69637" name="Text Box 5"/>
          <p:cNvSpPr txBox="1">
            <a:spLocks noChangeArrowheads="1"/>
          </p:cNvSpPr>
          <p:nvPr/>
        </p:nvSpPr>
        <p:spPr bwMode="auto">
          <a:xfrm>
            <a:off x="609600" y="2362200"/>
            <a:ext cx="8229600" cy="21929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5143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lvl="1">
              <a:lnSpc>
                <a:spcPct val="125000"/>
              </a:lnSpc>
              <a:spcBef>
                <a:spcPct val="50000"/>
              </a:spcBef>
              <a:buClr>
                <a:srgbClr val="CC0000"/>
              </a:buClr>
              <a:buSzPct val="80000"/>
              <a:buFont typeface="Wingdings" panose="05000000000000000000" pitchFamily="2" charset="2"/>
              <a:buChar char="u"/>
            </a:pPr>
            <a:r>
              <a:rPr lang="en-US" altLang="en-US" sz="2100" b="0" dirty="0">
                <a:solidFill>
                  <a:schemeClr val="tx1"/>
                </a:solidFill>
                <a:latin typeface="Liberation Sans"/>
              </a:rPr>
              <a:t>Most common form of long-term notes payable.</a:t>
            </a:r>
          </a:p>
          <a:p>
            <a:pPr lvl="1">
              <a:lnSpc>
                <a:spcPct val="125000"/>
              </a:lnSpc>
              <a:spcBef>
                <a:spcPct val="50000"/>
              </a:spcBef>
              <a:buClr>
                <a:srgbClr val="CC0000"/>
              </a:buClr>
              <a:buSzPct val="80000"/>
              <a:buFont typeface="Wingdings" panose="05000000000000000000" pitchFamily="2" charset="2"/>
              <a:buChar char="u"/>
            </a:pPr>
            <a:r>
              <a:rPr lang="en-US" altLang="en-US" sz="2100" b="0" dirty="0">
                <a:solidFill>
                  <a:schemeClr val="tx1"/>
                </a:solidFill>
                <a:latin typeface="Liberation Sans"/>
              </a:rPr>
              <a:t>Payable in full at maturity or in installments.</a:t>
            </a:r>
          </a:p>
          <a:p>
            <a:pPr lvl="1">
              <a:lnSpc>
                <a:spcPct val="125000"/>
              </a:lnSpc>
              <a:spcBef>
                <a:spcPct val="50000"/>
              </a:spcBef>
              <a:buClr>
                <a:srgbClr val="CC0000"/>
              </a:buClr>
              <a:buSzPct val="80000"/>
              <a:buFont typeface="Wingdings" panose="05000000000000000000" pitchFamily="2" charset="2"/>
              <a:buChar char="u"/>
            </a:pPr>
            <a:r>
              <a:rPr lang="en-US" altLang="en-US" sz="2100" b="0" dirty="0">
                <a:solidFill>
                  <a:schemeClr val="tx1"/>
                </a:solidFill>
                <a:latin typeface="Liberation Sans"/>
              </a:rPr>
              <a:t>Fixed-rate mortgage. </a:t>
            </a:r>
          </a:p>
          <a:p>
            <a:pPr lvl="1">
              <a:lnSpc>
                <a:spcPct val="125000"/>
              </a:lnSpc>
              <a:spcBef>
                <a:spcPct val="50000"/>
              </a:spcBef>
              <a:buClr>
                <a:srgbClr val="CC0000"/>
              </a:buClr>
              <a:buSzPct val="80000"/>
              <a:buFont typeface="Wingdings" panose="05000000000000000000" pitchFamily="2" charset="2"/>
              <a:buChar char="u"/>
            </a:pPr>
            <a:r>
              <a:rPr lang="en-US" altLang="en-US" sz="2100" b="0" dirty="0">
                <a:solidFill>
                  <a:schemeClr val="tx1"/>
                </a:solidFill>
                <a:latin typeface="Liberation Sans"/>
              </a:rPr>
              <a:t>Variable-rate mortgages.</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7"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i="1" dirty="0" smtClean="0">
                <a:solidFill>
                  <a:schemeClr val="bg2"/>
                </a:solidFill>
                <a:latin typeface="Liberation Sans" panose="020B0604020202020204"/>
              </a:rPr>
              <a:t>3</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560696" y="2871354"/>
            <a:ext cx="4114800" cy="304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marL="341313" indent="-341313">
              <a:lnSpc>
                <a:spcPct val="115000"/>
              </a:lnSpc>
              <a:spcBef>
                <a:spcPct val="45000"/>
              </a:spcBef>
              <a:buClr>
                <a:srgbClr val="CC0000"/>
              </a:buClr>
              <a:buSzTx/>
              <a:buAutoNum type="arabicPlain"/>
            </a:pPr>
            <a:r>
              <a:rPr lang="en-US" sz="1900" b="0" kern="1200" dirty="0">
                <a:solidFill>
                  <a:schemeClr val="tx1"/>
                </a:solidFill>
                <a:effectLst/>
                <a:latin typeface="Liberation Sans" panose="020B0604020202020204" pitchFamily="34" charset="0"/>
              </a:rPr>
              <a:t>Describe the nature of bonds and indicate the accounting for bond issuances.</a:t>
            </a:r>
          </a:p>
          <a:p>
            <a:pPr marL="341313" indent="-341313">
              <a:lnSpc>
                <a:spcPct val="115000"/>
              </a:lnSpc>
              <a:spcBef>
                <a:spcPct val="45000"/>
              </a:spcBef>
              <a:buClr>
                <a:srgbClr val="CC0000"/>
              </a:buClr>
              <a:buSzTx/>
              <a:buAutoNum type="arabicPlain"/>
            </a:pPr>
            <a:r>
              <a:rPr lang="en-US" sz="1900" b="0" kern="1200" dirty="0">
                <a:solidFill>
                  <a:schemeClr val="tx1"/>
                </a:solidFill>
                <a:effectLst/>
                <a:latin typeface="Liberation Sans" panose="020B0604020202020204" pitchFamily="34" charset="0"/>
              </a:rPr>
              <a:t>Describe the accounting for the extinguishment of debt.</a:t>
            </a:r>
          </a:p>
          <a:p>
            <a:pPr marL="341313" indent="-341313">
              <a:lnSpc>
                <a:spcPct val="115000"/>
              </a:lnSpc>
              <a:spcBef>
                <a:spcPct val="45000"/>
              </a:spcBef>
              <a:buClr>
                <a:srgbClr val="CC0000"/>
              </a:buClr>
              <a:buSzTx/>
              <a:buAutoNum type="arabicPlain"/>
            </a:pPr>
            <a:r>
              <a:rPr lang="en-US" sz="1900" b="0" kern="1200" dirty="0">
                <a:solidFill>
                  <a:schemeClr val="tx1"/>
                </a:solidFill>
                <a:effectLst/>
                <a:latin typeface="Liberation Sans" panose="020B0604020202020204" pitchFamily="34" charset="0"/>
              </a:rPr>
              <a:t>Explain the accounting for long-term notes payable.</a:t>
            </a:r>
          </a:p>
        </p:txBody>
      </p:sp>
      <p:sp>
        <p:nvSpPr>
          <p:cNvPr id="3075" name="Rectangle 15"/>
          <p:cNvSpPr>
            <a:spLocks noGrp="1" noChangeArrowheads="1"/>
          </p:cNvSpPr>
          <p:nvPr>
            <p:ph type="title" idx="4294967295"/>
          </p:nvPr>
        </p:nvSpPr>
        <p:spPr bwMode="auto">
          <a:xfrm>
            <a:off x="560696" y="1828800"/>
            <a:ext cx="3886200" cy="484909"/>
          </a:xfrm>
          <a:prstGeom prst="rect">
            <a:avLst/>
          </a:prstGeom>
          <a:noFill/>
          <a:ln>
            <a:noFill/>
          </a:ln>
          <a:effectLst/>
        </p:spPr>
        <p:txBody>
          <a:bodyPr vert="horz" wrap="square" lIns="90488" tIns="44450" rIns="90488" bIns="44450" numCol="1" anchor="t" anchorCtr="0" compatLnSpc="1">
            <a:prstTxWarp prst="textNoShape">
              <a:avLst/>
            </a:prstTxWarp>
          </a:bodyPr>
          <a:lstStyle/>
          <a:p>
            <a:pPr marL="0" indent="0" algn="l">
              <a:lnSpc>
                <a:spcPct val="110000"/>
              </a:lnSpc>
            </a:pPr>
            <a:r>
              <a:rPr lang="en-US" altLang="en-US" sz="2400" i="0" dirty="0" smtClean="0">
                <a:solidFill>
                  <a:srgbClr val="CC0000"/>
                </a:solidFill>
                <a:effectLst/>
                <a:latin typeface="Liberation Sans" panose="020B0604020202020204" pitchFamily="34" charset="0"/>
              </a:rPr>
              <a:t>LEARNING OBJECTIVES</a:t>
            </a:r>
          </a:p>
        </p:txBody>
      </p:sp>
      <p:sp>
        <p:nvSpPr>
          <p:cNvPr id="3076" name="Rectangle 18"/>
          <p:cNvSpPr>
            <a:spLocks noChangeArrowheads="1"/>
          </p:cNvSpPr>
          <p:nvPr/>
        </p:nvSpPr>
        <p:spPr bwMode="auto">
          <a:xfrm>
            <a:off x="4800600" y="2871354"/>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341313" indent="-341313" algn="l">
              <a:lnSpc>
                <a:spcPct val="115000"/>
              </a:lnSpc>
              <a:spcBef>
                <a:spcPct val="45000"/>
              </a:spcBef>
              <a:buClr>
                <a:srgbClr val="CC0000"/>
              </a:buClr>
              <a:buFont typeface="Wingdings" panose="05000000000000000000" pitchFamily="2" charset="2"/>
              <a:buAutoNum type="arabicPlain" startAt="4"/>
            </a:pPr>
            <a:r>
              <a:rPr lang="en-US" sz="1900" dirty="0">
                <a:solidFill>
                  <a:srgbClr val="CC0000"/>
                </a:solidFill>
                <a:latin typeface="Liberation Sans" panose="020B0604020202020204" pitchFamily="34" charset="0"/>
              </a:rPr>
              <a:t>Describe the accounting for the fair value option.</a:t>
            </a:r>
          </a:p>
          <a:p>
            <a:pPr marL="341313" indent="-341313" algn="l">
              <a:lnSpc>
                <a:spcPct val="115000"/>
              </a:lnSpc>
              <a:spcBef>
                <a:spcPct val="45000"/>
              </a:spcBef>
              <a:buClr>
                <a:srgbClr val="CC0000"/>
              </a:buClr>
              <a:buFont typeface="Wingdings" panose="05000000000000000000" pitchFamily="2" charset="2"/>
              <a:buAutoNum type="arabicPlain" startAt="4"/>
            </a:pPr>
            <a:r>
              <a:rPr lang="en-US" sz="1900" b="0" dirty="0" smtClean="0">
                <a:latin typeface="Liberation Sans" panose="020B0604020202020204" pitchFamily="34" charset="0"/>
              </a:rPr>
              <a:t>Indicate how to present and analyze long-term debt.</a:t>
            </a:r>
          </a:p>
        </p:txBody>
      </p:sp>
      <p:sp>
        <p:nvSpPr>
          <p:cNvPr id="3077" name="Rectangle 19"/>
          <p:cNvSpPr>
            <a:spLocks noChangeArrowheads="1"/>
          </p:cNvSpPr>
          <p:nvPr/>
        </p:nvSpPr>
        <p:spPr bwMode="auto">
          <a:xfrm>
            <a:off x="560696" y="2414154"/>
            <a:ext cx="7211704" cy="3974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90488" tIns="44450" rIns="90488" bIns="44450">
            <a:spAutoFit/>
          </a:bodyPr>
          <a:lstStyle>
            <a:lvl1pPr marL="285750" indent="-28575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spcBef>
                <a:spcPct val="45000"/>
              </a:spcBef>
              <a:buClr>
                <a:srgbClr val="A50021"/>
              </a:buClr>
              <a:buFont typeface="Wingdings" pitchFamily="2" charset="2"/>
              <a:buNone/>
            </a:pPr>
            <a:r>
              <a:rPr lang="en-US" altLang="en-US" sz="1900" dirty="0">
                <a:solidFill>
                  <a:schemeClr val="bg2"/>
                </a:solidFill>
                <a:latin typeface="Liberation Sans" panose="020B0604020202020204" pitchFamily="34" charset="0"/>
              </a:rPr>
              <a:t>After studying this chapter, you should be able to:</a:t>
            </a:r>
          </a:p>
        </p:txBody>
      </p:sp>
      <p:sp>
        <p:nvSpPr>
          <p:cNvPr id="3079" name="Rectangle 24"/>
          <p:cNvSpPr>
            <a:spLocks noChangeArrowheads="1"/>
          </p:cNvSpPr>
          <p:nvPr/>
        </p:nvSpPr>
        <p:spPr bwMode="auto">
          <a:xfrm>
            <a:off x="2326942" y="155057"/>
            <a:ext cx="5978857" cy="1561902"/>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4400" dirty="0">
                <a:solidFill>
                  <a:schemeClr val="tx2">
                    <a:lumMod val="50000"/>
                  </a:schemeClr>
                </a:solidFill>
                <a:latin typeface="Liberation Sans" panose="020B0604020202020204" pitchFamily="34" charset="0"/>
              </a:rPr>
              <a:t>Long-Term Liabilities</a:t>
            </a:r>
          </a:p>
        </p:txBody>
      </p:sp>
      <p:sp>
        <p:nvSpPr>
          <p:cNvPr id="3081" name="Text Box 26"/>
          <p:cNvSpPr txBox="1">
            <a:spLocks noChangeArrowheads="1"/>
          </p:cNvSpPr>
          <p:nvPr/>
        </p:nvSpPr>
        <p:spPr bwMode="auto">
          <a:xfrm>
            <a:off x="457200" y="76200"/>
            <a:ext cx="1752600" cy="1738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altLang="en-US" sz="10700" b="0" dirty="0" smtClean="0">
                <a:solidFill>
                  <a:srgbClr val="006600"/>
                </a:solidFill>
                <a:latin typeface="Liberation Sans" panose="020B0604020202020204" pitchFamily="34" charset="0"/>
              </a:rPr>
              <a:t>14</a:t>
            </a:r>
            <a:endParaRPr lang="en-US" altLang="en-US" sz="10700" b="0" dirty="0">
              <a:solidFill>
                <a:srgbClr val="006600"/>
              </a:solidFill>
              <a:latin typeface="Liberation Sans" panose="020B0604020202020204" pitchFamily="34" charset="0"/>
            </a:endParaRPr>
          </a:p>
        </p:txBody>
      </p:sp>
      <p:cxnSp>
        <p:nvCxnSpPr>
          <p:cNvPr id="3" name="Straight Connector 2"/>
          <p:cNvCxnSpPr/>
          <p:nvPr/>
        </p:nvCxnSpPr>
        <p:spPr bwMode="auto">
          <a:xfrm>
            <a:off x="340056" y="-4592"/>
            <a:ext cx="0" cy="6086944"/>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152400" y="6096000"/>
            <a:ext cx="152400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i="1" dirty="0">
                <a:solidFill>
                  <a:schemeClr val="bg2"/>
                </a:solidFill>
                <a:latin typeface="Liberation Sans" panose="020B0604020202020204"/>
              </a:rPr>
              <a:t>4</a:t>
            </a:r>
            <a:endParaRPr lang="en-US" altLang="en-US" sz="1600" b="1" i="1" dirty="0">
              <a:solidFill>
                <a:schemeClr val="bg2"/>
              </a:solidFill>
              <a:latin typeface="Liberation Sans" panose="020B0604020202020204"/>
            </a:endParaRPr>
          </a:p>
        </p:txBody>
      </p:sp>
    </p:spTree>
    <p:extLst>
      <p:ext uri="{BB962C8B-B14F-4D97-AF65-F5344CB8AC3E}">
        <p14:creationId xmlns:p14="http://schemas.microsoft.com/office/powerpoint/2010/main" val="1271427104"/>
      </p:ext>
    </p:extLst>
  </p:cSld>
  <p:clrMapOvr>
    <a:masterClrMapping/>
  </p:clrMapOvr>
  <p:transition>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6850" name="Rectangle 2"/>
          <p:cNvSpPr>
            <a:spLocks noGrp="1" noChangeArrowheads="1"/>
          </p:cNvSpPr>
          <p:nvPr>
            <p:ph type="title" idx="4294967295"/>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smtClean="0">
                <a:solidFill>
                  <a:schemeClr val="tx2">
                    <a:lumMod val="50000"/>
                  </a:schemeClr>
                </a:solidFill>
                <a:effectLst/>
                <a:latin typeface="Liberation Sans"/>
                <a:ea typeface="+mn-ea"/>
                <a:cs typeface="+mn-cs"/>
              </a:rPr>
              <a:t>LONG-TERM NOTES PAYABLE</a:t>
            </a:r>
            <a:endParaRPr lang="en-US" sz="3200" i="0" kern="1200" dirty="0">
              <a:solidFill>
                <a:schemeClr val="tx2">
                  <a:lumMod val="50000"/>
                </a:schemeClr>
              </a:solidFill>
              <a:effectLst/>
              <a:latin typeface="Liberation Sans"/>
              <a:ea typeface="+mn-ea"/>
              <a:cs typeface="+mn-cs"/>
            </a:endParaRPr>
          </a:p>
        </p:txBody>
      </p:sp>
      <p:sp>
        <p:nvSpPr>
          <p:cNvPr id="71684" name="Text Box 4"/>
          <p:cNvSpPr txBox="1">
            <a:spLocks noChangeArrowheads="1"/>
          </p:cNvSpPr>
          <p:nvPr/>
        </p:nvSpPr>
        <p:spPr bwMode="auto">
          <a:xfrm>
            <a:off x="609600" y="1981200"/>
            <a:ext cx="7924800" cy="29023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30000"/>
              </a:lnSpc>
              <a:spcBef>
                <a:spcPct val="50000"/>
              </a:spcBef>
              <a:buClrTx/>
              <a:buSzPct val="80000"/>
              <a:buFontTx/>
              <a:buNone/>
            </a:pPr>
            <a:r>
              <a:rPr lang="en-US" altLang="en-US" sz="2200" dirty="0">
                <a:solidFill>
                  <a:schemeClr val="folHlink"/>
                </a:solidFill>
                <a:latin typeface="Liberation Sans"/>
              </a:rPr>
              <a:t>Companies have the option to record fair value</a:t>
            </a:r>
            <a:r>
              <a:rPr lang="en-US" altLang="en-US" sz="2200" b="0" dirty="0">
                <a:solidFill>
                  <a:schemeClr val="folHlink"/>
                </a:solidFill>
                <a:latin typeface="Liberation Sans"/>
              </a:rPr>
              <a:t> in their accounts for most financial assets and liabilities, including bonds and notes payable. </a:t>
            </a:r>
          </a:p>
          <a:p>
            <a:pPr>
              <a:lnSpc>
                <a:spcPct val="130000"/>
              </a:lnSpc>
              <a:spcBef>
                <a:spcPct val="50000"/>
              </a:spcBef>
              <a:buClrTx/>
              <a:buSzPct val="80000"/>
              <a:buFontTx/>
              <a:buNone/>
            </a:pPr>
            <a:r>
              <a:rPr lang="en-US" altLang="en-US" sz="2200" b="0" dirty="0">
                <a:solidFill>
                  <a:schemeClr val="folHlink"/>
                </a:solidFill>
                <a:latin typeface="Liberation Sans"/>
              </a:rPr>
              <a:t>The </a:t>
            </a:r>
            <a:r>
              <a:rPr lang="en-US" altLang="en-US" sz="2200" dirty="0">
                <a:solidFill>
                  <a:schemeClr val="folHlink"/>
                </a:solidFill>
                <a:latin typeface="Liberation Sans"/>
              </a:rPr>
              <a:t>FASB</a:t>
            </a:r>
            <a:r>
              <a:rPr lang="en-US" altLang="en-US" sz="2200" b="0" dirty="0">
                <a:solidFill>
                  <a:schemeClr val="folHlink"/>
                </a:solidFill>
                <a:latin typeface="Liberation Sans"/>
              </a:rPr>
              <a:t> believes that fair value measurement for financial instruments, including financial liabilities, provides more relevant and understandable information than amortized cost.</a:t>
            </a:r>
          </a:p>
        </p:txBody>
      </p:sp>
      <p:sp>
        <p:nvSpPr>
          <p:cNvPr id="5"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71686" name="Text Box 5"/>
          <p:cNvSpPr txBox="1">
            <a:spLocks noChangeArrowheads="1"/>
          </p:cNvSpPr>
          <p:nvPr/>
        </p:nvSpPr>
        <p:spPr bwMode="auto">
          <a:xfrm>
            <a:off x="609600" y="1371600"/>
            <a:ext cx="8001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spcBef>
                <a:spcPct val="30000"/>
              </a:spcBef>
              <a:spcAft>
                <a:spcPct val="20000"/>
              </a:spcAft>
              <a:buClrTx/>
              <a:buSzPct val="80000"/>
              <a:buFontTx/>
              <a:buNone/>
            </a:pPr>
            <a:r>
              <a:rPr lang="en-US" altLang="en-US" dirty="0">
                <a:solidFill>
                  <a:srgbClr val="CC0000"/>
                </a:solidFill>
                <a:latin typeface="Liberation Sans"/>
              </a:rPr>
              <a:t>Fair Value Option</a:t>
            </a:r>
          </a:p>
        </p:txBody>
      </p:sp>
      <p:sp>
        <p:nvSpPr>
          <p:cNvPr id="6"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i="1" dirty="0">
                <a:solidFill>
                  <a:schemeClr val="bg2"/>
                </a:solidFill>
                <a:latin typeface="Liberation Sans" panose="020B0604020202020204"/>
              </a:rPr>
              <a:t>4</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8898" name="Rectangle 2"/>
          <p:cNvSpPr>
            <a:spLocks noGrp="1" noChangeArrowheads="1"/>
          </p:cNvSpPr>
          <p:nvPr>
            <p:ph type="title" idx="4294967295"/>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a:solidFill>
                  <a:srgbClr val="CC0000"/>
                </a:solidFill>
                <a:effectLst/>
                <a:latin typeface="Liberation Sans"/>
                <a:ea typeface="+mn-ea"/>
                <a:cs typeface="+mn-cs"/>
              </a:rPr>
              <a:t>Fair Value Option</a:t>
            </a:r>
          </a:p>
        </p:txBody>
      </p:sp>
      <p:sp>
        <p:nvSpPr>
          <p:cNvPr id="72708" name="Text Box 4"/>
          <p:cNvSpPr txBox="1">
            <a:spLocks noChangeArrowheads="1"/>
          </p:cNvSpPr>
          <p:nvPr/>
        </p:nvSpPr>
        <p:spPr bwMode="auto">
          <a:xfrm>
            <a:off x="609600" y="1981200"/>
            <a:ext cx="7924800"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30000"/>
              </a:lnSpc>
              <a:spcBef>
                <a:spcPct val="35000"/>
              </a:spcBef>
              <a:buClrTx/>
              <a:buSzPct val="80000"/>
              <a:buFontTx/>
              <a:buNone/>
            </a:pPr>
            <a:r>
              <a:rPr lang="en-US" altLang="en-US" sz="2000" b="0" dirty="0">
                <a:solidFill>
                  <a:schemeClr val="folHlink"/>
                </a:solidFill>
                <a:latin typeface="Liberation Sans"/>
              </a:rPr>
              <a:t>Non-current liabilities are recorded at </a:t>
            </a:r>
            <a:r>
              <a:rPr lang="en-US" altLang="en-US" sz="2000" dirty="0">
                <a:solidFill>
                  <a:schemeClr val="folHlink"/>
                </a:solidFill>
                <a:latin typeface="Liberation Sans"/>
              </a:rPr>
              <a:t>fair value</a:t>
            </a:r>
            <a:r>
              <a:rPr lang="en-US" altLang="en-US" sz="2000" b="0" dirty="0">
                <a:solidFill>
                  <a:schemeClr val="folHlink"/>
                </a:solidFill>
                <a:latin typeface="Liberation Sans"/>
              </a:rPr>
              <a:t>, with </a:t>
            </a:r>
            <a:r>
              <a:rPr lang="en-US" altLang="en-US" sz="2000" dirty="0">
                <a:solidFill>
                  <a:schemeClr val="folHlink"/>
                </a:solidFill>
                <a:latin typeface="Liberation Sans"/>
              </a:rPr>
              <a:t>unrealized holding gains or losses</a:t>
            </a:r>
            <a:r>
              <a:rPr lang="en-US" altLang="en-US" sz="2000" b="0" dirty="0">
                <a:solidFill>
                  <a:schemeClr val="folHlink"/>
                </a:solidFill>
                <a:latin typeface="Liberation Sans"/>
              </a:rPr>
              <a:t> reported as part of net income.</a:t>
            </a:r>
          </a:p>
        </p:txBody>
      </p:sp>
      <p:sp>
        <p:nvSpPr>
          <p:cNvPr id="72709" name="Text Box 5"/>
          <p:cNvSpPr txBox="1">
            <a:spLocks noChangeArrowheads="1"/>
          </p:cNvSpPr>
          <p:nvPr/>
        </p:nvSpPr>
        <p:spPr bwMode="auto">
          <a:xfrm>
            <a:off x="609600" y="1371600"/>
            <a:ext cx="8229600"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spcBef>
                <a:spcPct val="30000"/>
              </a:spcBef>
              <a:spcAft>
                <a:spcPct val="20000"/>
              </a:spcAft>
              <a:buClrTx/>
              <a:buSzPct val="80000"/>
              <a:buFontTx/>
              <a:buNone/>
            </a:pPr>
            <a:r>
              <a:rPr lang="en-US" altLang="en-US" dirty="0">
                <a:solidFill>
                  <a:srgbClr val="006600"/>
                </a:solidFill>
                <a:latin typeface="Liberation Sans"/>
              </a:rPr>
              <a:t>Fair Value Measurement</a:t>
            </a:r>
          </a:p>
        </p:txBody>
      </p:sp>
      <p:sp>
        <p:nvSpPr>
          <p:cNvPr id="72710" name="Text Box 6"/>
          <p:cNvSpPr txBox="1">
            <a:spLocks noChangeArrowheads="1"/>
          </p:cNvSpPr>
          <p:nvPr/>
        </p:nvSpPr>
        <p:spPr bwMode="auto">
          <a:xfrm>
            <a:off x="609600" y="2867025"/>
            <a:ext cx="7924800" cy="2076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30000"/>
              </a:lnSpc>
              <a:spcBef>
                <a:spcPct val="35000"/>
              </a:spcBef>
              <a:buClrTx/>
              <a:buSzPct val="80000"/>
              <a:buFontTx/>
              <a:buNone/>
            </a:pPr>
            <a:r>
              <a:rPr lang="en-US" altLang="en-US" sz="2000" dirty="0">
                <a:solidFill>
                  <a:schemeClr val="tx1"/>
                </a:solidFill>
                <a:latin typeface="Liberation Sans"/>
              </a:rPr>
              <a:t>Illustrations:</a:t>
            </a:r>
            <a:r>
              <a:rPr lang="en-US" altLang="en-US" sz="2000" b="0" dirty="0">
                <a:solidFill>
                  <a:schemeClr val="tx1"/>
                </a:solidFill>
                <a:latin typeface="Liberation Sans"/>
              </a:rPr>
              <a:t> </a:t>
            </a:r>
            <a:r>
              <a:rPr lang="en-US" altLang="en-US" sz="2000" b="0" dirty="0" smtClean="0">
                <a:solidFill>
                  <a:schemeClr val="tx1"/>
                </a:solidFill>
                <a:latin typeface="Liberation Sans"/>
              </a:rPr>
              <a:t>Edmonds </a:t>
            </a:r>
            <a:r>
              <a:rPr lang="en-US" altLang="en-US" sz="2000" b="0" dirty="0">
                <a:solidFill>
                  <a:schemeClr val="tx1"/>
                </a:solidFill>
                <a:latin typeface="Liberation Sans"/>
              </a:rPr>
              <a:t>Company has issued $500,000 of 6 percent bonds at face value on May 1, </a:t>
            </a:r>
            <a:r>
              <a:rPr lang="en-US" altLang="en-US" sz="2000" b="0" dirty="0" smtClean="0">
                <a:solidFill>
                  <a:schemeClr val="tx1"/>
                </a:solidFill>
                <a:latin typeface="Liberation Sans"/>
              </a:rPr>
              <a:t>2017. </a:t>
            </a:r>
            <a:r>
              <a:rPr lang="en-US" altLang="en-US" sz="2000" b="0" dirty="0">
                <a:solidFill>
                  <a:schemeClr val="tx1"/>
                </a:solidFill>
                <a:latin typeface="Liberation Sans"/>
              </a:rPr>
              <a:t>Edmonds chooses the fair value option for these bonds. At December 31, </a:t>
            </a:r>
            <a:r>
              <a:rPr lang="en-US" altLang="en-US" sz="2000" b="0" dirty="0" smtClean="0">
                <a:solidFill>
                  <a:schemeClr val="tx1"/>
                </a:solidFill>
                <a:latin typeface="Liberation Sans"/>
              </a:rPr>
              <a:t>2017, </a:t>
            </a:r>
            <a:r>
              <a:rPr lang="en-US" altLang="en-US" sz="2000" b="0" dirty="0">
                <a:solidFill>
                  <a:schemeClr val="tx1"/>
                </a:solidFill>
                <a:latin typeface="Liberation Sans"/>
              </a:rPr>
              <a:t>the value of the bonds is now $480,000 because interest rates in the market have increased to 8 percent.</a:t>
            </a:r>
          </a:p>
        </p:txBody>
      </p:sp>
      <p:sp>
        <p:nvSpPr>
          <p:cNvPr id="1488903" name="Rectangle 7"/>
          <p:cNvSpPr>
            <a:spLocks noChangeArrowheads="1"/>
          </p:cNvSpPr>
          <p:nvPr/>
        </p:nvSpPr>
        <p:spPr bwMode="auto">
          <a:xfrm>
            <a:off x="914400" y="5121275"/>
            <a:ext cx="7924800" cy="98488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anose="05000000000000000000" pitchFamily="2" charset="2"/>
              <a:buChar char="l"/>
              <a:tabLst>
                <a:tab pos="6286500" algn="r"/>
                <a:tab pos="7372350" algn="r"/>
              </a:tabLst>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tabLst>
                <a:tab pos="6286500" algn="r"/>
                <a:tab pos="7372350" algn="r"/>
              </a:tabLst>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tabLst>
                <a:tab pos="6286500" algn="r"/>
                <a:tab pos="7372350" algn="r"/>
              </a:tabLst>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tabLst>
                <a:tab pos="6286500" algn="r"/>
                <a:tab pos="7372350" algn="r"/>
              </a:tabLst>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tabLst>
                <a:tab pos="6286500" algn="r"/>
                <a:tab pos="7372350" algn="r"/>
              </a:tabLst>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tabLst>
                <a:tab pos="6286500" algn="r"/>
                <a:tab pos="7372350" algn="r"/>
              </a:tabLst>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tabLst>
                <a:tab pos="6286500" algn="r"/>
                <a:tab pos="7372350" algn="r"/>
              </a:tabLst>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tabLst>
                <a:tab pos="6286500" algn="r"/>
                <a:tab pos="7372350" algn="r"/>
              </a:tabLst>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tabLst>
                <a:tab pos="6286500" algn="r"/>
                <a:tab pos="7372350" algn="r"/>
              </a:tabLst>
              <a:defRPr sz="2000" b="1">
                <a:solidFill>
                  <a:schemeClr val="bg2"/>
                </a:solidFill>
                <a:latin typeface="Arial" panose="020B0604020202020204" pitchFamily="34" charset="0"/>
              </a:defRPr>
            </a:lvl9pPr>
          </a:lstStyle>
          <a:p>
            <a:pPr>
              <a:lnSpc>
                <a:spcPct val="145000"/>
              </a:lnSpc>
              <a:spcBef>
                <a:spcPct val="0"/>
              </a:spcBef>
              <a:buClrTx/>
              <a:buSzTx/>
              <a:buFontTx/>
              <a:buNone/>
            </a:pPr>
            <a:r>
              <a:rPr lang="en-US" altLang="en-US" sz="2000" b="0" dirty="0">
                <a:solidFill>
                  <a:schemeClr val="folHlink"/>
                </a:solidFill>
                <a:latin typeface="Liberation Sans"/>
              </a:rPr>
              <a:t>Bonds Payable 	20,000</a:t>
            </a:r>
          </a:p>
          <a:p>
            <a:pPr>
              <a:lnSpc>
                <a:spcPct val="145000"/>
              </a:lnSpc>
              <a:spcBef>
                <a:spcPct val="0"/>
              </a:spcBef>
              <a:buClrTx/>
              <a:buSzTx/>
              <a:buFontTx/>
              <a:buNone/>
            </a:pPr>
            <a:r>
              <a:rPr lang="en-US" altLang="en-US" sz="2000" b="0" dirty="0">
                <a:solidFill>
                  <a:schemeClr val="folHlink"/>
                </a:solidFill>
                <a:latin typeface="Liberation Sans"/>
              </a:rPr>
              <a:t>	Unrealized Holding Gain or Loss—Income 		20,000</a:t>
            </a: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9"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i="1" dirty="0">
                <a:solidFill>
                  <a:schemeClr val="bg2"/>
                </a:solidFill>
                <a:latin typeface="Liberation Sans" panose="020B0604020202020204"/>
              </a:rPr>
              <a:t>4</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88903">
                                            <p:txEl>
                                              <p:pRg st="0" end="0"/>
                                            </p:txEl>
                                          </p:spTgt>
                                        </p:tgtEl>
                                        <p:attrNameLst>
                                          <p:attrName>style.visibility</p:attrName>
                                        </p:attrNameLst>
                                      </p:cBhvr>
                                      <p:to>
                                        <p:strVal val="visible"/>
                                      </p:to>
                                    </p:set>
                                    <p:animEffect transition="in" filter="wipe(left)">
                                      <p:cBhvr>
                                        <p:cTn id="7" dur="500"/>
                                        <p:tgtEl>
                                          <p:spTgt spid="14889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88903">
                                            <p:txEl>
                                              <p:pRg st="1" end="1"/>
                                            </p:txEl>
                                          </p:spTgt>
                                        </p:tgtEl>
                                        <p:attrNameLst>
                                          <p:attrName>style.visibility</p:attrName>
                                        </p:attrNameLst>
                                      </p:cBhvr>
                                      <p:to>
                                        <p:strVal val="visible"/>
                                      </p:to>
                                    </p:set>
                                    <p:animEffect transition="in" filter="wipe(left)">
                                      <p:cBhvr>
                                        <p:cTn id="12" dur="500"/>
                                        <p:tgtEl>
                                          <p:spTgt spid="14889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890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16"/>
          <p:cNvSpPr txBox="1">
            <a:spLocks noChangeArrowheads="1"/>
          </p:cNvSpPr>
          <p:nvPr/>
        </p:nvSpPr>
        <p:spPr bwMode="auto">
          <a:xfrm>
            <a:off x="8229600" y="64452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i="1" dirty="0">
                <a:solidFill>
                  <a:schemeClr val="bg2"/>
                </a:solidFill>
                <a:latin typeface="Liberation Sans" panose="020B0604020202020204"/>
              </a:rPr>
              <a:t>4</a:t>
            </a:r>
            <a:endParaRPr lang="en-US" altLang="en-US" sz="1600" b="1" i="1" dirty="0">
              <a:solidFill>
                <a:schemeClr val="bg2"/>
              </a:solidFill>
              <a:latin typeface="Liberation Sans" panose="020B0604020202020204"/>
            </a:endParaRPr>
          </a:p>
        </p:txBody>
      </p:sp>
      <p:sp>
        <p:nvSpPr>
          <p:cNvPr id="2" name="Rectangle 1"/>
          <p:cNvSpPr/>
          <p:nvPr/>
        </p:nvSpPr>
        <p:spPr>
          <a:xfrm>
            <a:off x="381000" y="990599"/>
            <a:ext cx="8382000" cy="5452033"/>
          </a:xfrm>
          <a:prstGeom prst="rect">
            <a:avLst/>
          </a:prstGeom>
          <a:solidFill>
            <a:srgbClr val="F6F9E7"/>
          </a:solidFill>
        </p:spPr>
        <p:txBody>
          <a:bodyPr wrap="square" lIns="182880" tIns="137160" rIns="182880" bIns="91440">
            <a:noAutofit/>
          </a:bodyPr>
          <a:lstStyle/>
          <a:p>
            <a:pPr algn="just">
              <a:lnSpc>
                <a:spcPct val="112000"/>
              </a:lnSpc>
              <a:spcBef>
                <a:spcPts val="0"/>
              </a:spcBef>
            </a:pPr>
            <a:r>
              <a:rPr lang="en-US" b="0" dirty="0">
                <a:latin typeface="Liberation Sans" panose="020B0604020202020204"/>
              </a:rPr>
              <a:t>The move to change the accounting for </a:t>
            </a:r>
            <a:r>
              <a:rPr lang="en-US" b="0" dirty="0" smtClean="0">
                <a:latin typeface="Liberation Sans" panose="020B0604020202020204"/>
              </a:rPr>
              <a:t>ﬁnancial </a:t>
            </a:r>
            <a:r>
              <a:rPr lang="en-US" b="0" dirty="0">
                <a:latin typeface="Liberation Sans" panose="020B0604020202020204"/>
              </a:rPr>
              <a:t>liabilities under the fair value option began in 2011, when </a:t>
            </a:r>
            <a:r>
              <a:rPr lang="en-US" dirty="0">
                <a:solidFill>
                  <a:srgbClr val="CC0000"/>
                </a:solidFill>
                <a:latin typeface="Liberation Sans" panose="020B0604020202020204"/>
              </a:rPr>
              <a:t>Citigroup</a:t>
            </a:r>
            <a:r>
              <a:rPr lang="en-US" b="0" dirty="0">
                <a:latin typeface="Liberation Sans" panose="020B0604020202020204"/>
              </a:rPr>
              <a:t>’s </a:t>
            </a:r>
            <a:r>
              <a:rPr lang="en-US" b="0" dirty="0" smtClean="0">
                <a:latin typeface="Liberation Sans" panose="020B0604020202020204"/>
              </a:rPr>
              <a:t>third-quarter </a:t>
            </a:r>
            <a:r>
              <a:rPr lang="en-US" b="0" dirty="0">
                <a:latin typeface="Liberation Sans" panose="020B0604020202020204"/>
              </a:rPr>
              <a:t>earnings rose 68 percent from a year earlier, partly due to an accounting adjustment. The accounting adjustment was a $1.9 billion gain related to a change in the valuation of its debt obligations. A similar situation resulted in the third quarter of 2011 for </a:t>
            </a:r>
            <a:r>
              <a:rPr lang="en-US" dirty="0">
                <a:solidFill>
                  <a:srgbClr val="CC0000"/>
                </a:solidFill>
                <a:latin typeface="Liberation Sans" panose="020B0604020202020204"/>
              </a:rPr>
              <a:t>JPMorgan</a:t>
            </a:r>
            <a:r>
              <a:rPr lang="en-US" b="0" dirty="0">
                <a:latin typeface="Liberation Sans" panose="020B0604020202020204"/>
              </a:rPr>
              <a:t>. Its results were enhanced by decreasing the value of its debt, also by $1.9 billion. </a:t>
            </a:r>
            <a:endParaRPr lang="en-US" b="0" dirty="0" smtClean="0">
              <a:latin typeface="Liberation Sans" panose="020B0604020202020204"/>
            </a:endParaRPr>
          </a:p>
          <a:p>
            <a:pPr indent="460375" algn="just">
              <a:lnSpc>
                <a:spcPct val="112000"/>
              </a:lnSpc>
              <a:spcBef>
                <a:spcPts val="0"/>
              </a:spcBef>
            </a:pPr>
            <a:r>
              <a:rPr lang="en-US" b="0" dirty="0" smtClean="0">
                <a:latin typeface="Liberation Sans" panose="020B0604020202020204"/>
              </a:rPr>
              <a:t>Some </a:t>
            </a:r>
            <a:r>
              <a:rPr lang="en-US" b="0" dirty="0">
                <a:latin typeface="Liberation Sans" panose="020B0604020202020204"/>
              </a:rPr>
              <a:t>wondered how these banks’ net incomes increased even though their credit ratings declined. This result seems counterintuitive—how does a company that is actually doing worse have its income increase? Well, at that time, fair value adjustments for liabilities under the fair value option were recorded in income, rather than in OCI. As one expert noted, “At its worse, bank accounting can seem like the mirrors in a fun house. Reality is </a:t>
            </a:r>
            <a:r>
              <a:rPr lang="en-US" b="0" dirty="0" smtClean="0">
                <a:latin typeface="Liberation Sans" panose="020B0604020202020204"/>
              </a:rPr>
              <a:t>reﬂected</a:t>
            </a:r>
            <a:r>
              <a:rPr lang="en-US" b="0" dirty="0">
                <a:latin typeface="Liberation Sans" panose="020B0604020202020204"/>
              </a:rPr>
              <a:t>, but the distortions can be large.” </a:t>
            </a:r>
            <a:endParaRPr lang="en-US" b="0" dirty="0" smtClean="0">
              <a:latin typeface="Liberation Sans" panose="020B0604020202020204"/>
            </a:endParaRPr>
          </a:p>
          <a:p>
            <a:pPr indent="460375" algn="just">
              <a:lnSpc>
                <a:spcPct val="112000"/>
              </a:lnSpc>
              <a:spcBef>
                <a:spcPts val="0"/>
              </a:spcBef>
            </a:pPr>
            <a:r>
              <a:rPr lang="en-US" b="0" dirty="0" smtClean="0">
                <a:latin typeface="Liberation Sans" panose="020B0604020202020204"/>
              </a:rPr>
              <a:t>So </a:t>
            </a:r>
            <a:r>
              <a:rPr lang="en-US" b="0" dirty="0">
                <a:latin typeface="Liberation Sans" panose="020B0604020202020204"/>
              </a:rPr>
              <a:t>what to do? Three different viewpoints were suggested. One view was that changes in the value of the liability should not be reported in income until the liability is extinguished. Those who supported this position believe that </a:t>
            </a:r>
            <a:r>
              <a:rPr lang="en-US" b="0" dirty="0" smtClean="0">
                <a:latin typeface="Liberation Sans" panose="020B0604020202020204"/>
              </a:rPr>
              <a:t>the</a:t>
            </a:r>
            <a:endParaRPr lang="en-US" b="0" dirty="0">
              <a:latin typeface="Liberation Sans" panose="020B0604020202020204"/>
            </a:endParaRPr>
          </a:p>
        </p:txBody>
      </p:sp>
      <p:sp>
        <p:nvSpPr>
          <p:cNvPr id="8196" name="Text Box 9"/>
          <p:cNvSpPr txBox="1">
            <a:spLocks noChangeArrowheads="1"/>
          </p:cNvSpPr>
          <p:nvPr/>
        </p:nvSpPr>
        <p:spPr bwMode="auto">
          <a:xfrm>
            <a:off x="5105400" y="560388"/>
            <a:ext cx="3581400" cy="430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lnSpc>
                <a:spcPct val="110000"/>
              </a:lnSpc>
              <a:spcBef>
                <a:spcPct val="50000"/>
              </a:spcBef>
            </a:pPr>
            <a:r>
              <a:rPr lang="en-US" altLang="en-US" sz="2000" i="1" dirty="0">
                <a:solidFill>
                  <a:schemeClr val="bg1"/>
                </a:solidFill>
                <a:latin typeface="Liberation Sans" panose="020B0604020202020204"/>
              </a:rPr>
              <a:t>WHAT’S YOUR PRINCIPLE</a:t>
            </a:r>
          </a:p>
        </p:txBody>
      </p:sp>
      <p:sp>
        <p:nvSpPr>
          <p:cNvPr id="8" name="Rectangle 7"/>
          <p:cNvSpPr/>
          <p:nvPr/>
        </p:nvSpPr>
        <p:spPr>
          <a:xfrm>
            <a:off x="381000" y="529372"/>
            <a:ext cx="8458200" cy="415498"/>
          </a:xfrm>
          <a:prstGeom prst="rect">
            <a:avLst/>
          </a:prstGeom>
        </p:spPr>
        <p:txBody>
          <a:bodyPr wrap="square" anchor="ctr" anchorCtr="0">
            <a:spAutoFit/>
          </a:bodyPr>
          <a:lstStyle/>
          <a:p>
            <a:pPr algn="l">
              <a:tabLst>
                <a:tab pos="8229600" algn="r"/>
              </a:tabLst>
            </a:pPr>
            <a:r>
              <a:rPr lang="en-US" sz="2100" b="1" dirty="0">
                <a:solidFill>
                  <a:schemeClr val="tx2">
                    <a:lumMod val="50000"/>
                  </a:schemeClr>
                </a:solidFill>
                <a:latin typeface="Liberation Sans" panose="020B0604020202020204" pitchFamily="34" charset="0"/>
              </a:rPr>
              <a:t>WHAT DO THE NUMBERS MEAN? </a:t>
            </a:r>
            <a:r>
              <a:rPr lang="en-US" sz="2100" b="1" dirty="0" smtClean="0">
                <a:solidFill>
                  <a:schemeClr val="tx2">
                    <a:lumMod val="50000"/>
                  </a:schemeClr>
                </a:solidFill>
                <a:latin typeface="Liberation Sans" panose="020B0604020202020204" pitchFamily="34" charset="0"/>
              </a:rPr>
              <a:t> 	</a:t>
            </a:r>
            <a:r>
              <a:rPr lang="en-US" dirty="0" smtClean="0">
                <a:solidFill>
                  <a:srgbClr val="660066"/>
                </a:solidFill>
                <a:latin typeface="Liberation Sans" panose="020B0604020202020204" pitchFamily="34" charset="0"/>
              </a:rPr>
              <a:t>FAIR VALUE FUN HOUSE</a:t>
            </a:r>
            <a:endParaRPr lang="en-US" sz="1700" dirty="0">
              <a:solidFill>
                <a:srgbClr val="660066"/>
              </a:solidFill>
              <a:latin typeface="Liberation Sans" panose="020B0604020202020204" pitchFamily="34" charset="0"/>
            </a:endParaRPr>
          </a:p>
        </p:txBody>
      </p:sp>
      <p:sp>
        <p:nvSpPr>
          <p:cNvPr id="9" name="Line 17"/>
          <p:cNvSpPr>
            <a:spLocks noChangeShapeType="1"/>
          </p:cNvSpPr>
          <p:nvPr/>
        </p:nvSpPr>
        <p:spPr bwMode="auto">
          <a:xfrm>
            <a:off x="381000" y="9906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0" name="Line 17"/>
          <p:cNvSpPr>
            <a:spLocks noChangeShapeType="1"/>
          </p:cNvSpPr>
          <p:nvPr/>
        </p:nvSpPr>
        <p:spPr bwMode="auto">
          <a:xfrm>
            <a:off x="381000" y="4572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3" name="TextBox 2"/>
          <p:cNvSpPr txBox="1"/>
          <p:nvPr/>
        </p:nvSpPr>
        <p:spPr>
          <a:xfrm>
            <a:off x="6600003" y="6442632"/>
            <a:ext cx="1324797" cy="307777"/>
          </a:xfrm>
          <a:prstGeom prst="rect">
            <a:avLst/>
          </a:prstGeom>
          <a:noFill/>
        </p:spPr>
        <p:txBody>
          <a:bodyPr wrap="square" rtlCol="0">
            <a:spAutoFit/>
          </a:bodyPr>
          <a:lstStyle/>
          <a:p>
            <a:r>
              <a:rPr lang="en-US" sz="1400" dirty="0" smtClean="0">
                <a:latin typeface="Liberation Sans" panose="020B0604020202020204"/>
              </a:rPr>
              <a:t>(continued)</a:t>
            </a:r>
            <a:endParaRPr lang="en-US" sz="1400" dirty="0">
              <a:latin typeface="Liberation Sans" panose="020B0604020202020204"/>
            </a:endParaRPr>
          </a:p>
        </p:txBody>
      </p:sp>
    </p:spTree>
    <p:extLst>
      <p:ext uri="{BB962C8B-B14F-4D97-AF65-F5344CB8AC3E}">
        <p14:creationId xmlns:p14="http://schemas.microsoft.com/office/powerpoint/2010/main" val="923835557"/>
      </p:ext>
    </p:extLst>
  </p:cSld>
  <p:clrMapOvr>
    <a:masterClrMapping/>
  </p:clrMapOvr>
  <p:transition>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6"/>
          <p:cNvSpPr txBox="1">
            <a:spLocks noChangeArrowheads="1"/>
          </p:cNvSpPr>
          <p:nvPr/>
        </p:nvSpPr>
        <p:spPr bwMode="auto">
          <a:xfrm>
            <a:off x="8229600" y="64452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i="1" dirty="0">
                <a:solidFill>
                  <a:schemeClr val="bg2"/>
                </a:solidFill>
                <a:latin typeface="Liberation Sans" panose="020B0604020202020204"/>
              </a:rPr>
              <a:t>4</a:t>
            </a:r>
            <a:endParaRPr lang="en-US" altLang="en-US" sz="1600" b="1" i="1" dirty="0">
              <a:solidFill>
                <a:schemeClr val="bg2"/>
              </a:solidFill>
              <a:latin typeface="Liberation Sans" panose="020B0604020202020204"/>
            </a:endParaRPr>
          </a:p>
        </p:txBody>
      </p:sp>
      <p:sp>
        <p:nvSpPr>
          <p:cNvPr id="2" name="Rectangle 1"/>
          <p:cNvSpPr/>
          <p:nvPr/>
        </p:nvSpPr>
        <p:spPr>
          <a:xfrm>
            <a:off x="381000" y="990599"/>
            <a:ext cx="8382000" cy="5452033"/>
          </a:xfrm>
          <a:prstGeom prst="rect">
            <a:avLst/>
          </a:prstGeom>
          <a:solidFill>
            <a:srgbClr val="F6F9E7"/>
          </a:solidFill>
        </p:spPr>
        <p:txBody>
          <a:bodyPr wrap="square" lIns="182880" tIns="137160" rIns="182880" bIns="91440">
            <a:noAutofit/>
          </a:bodyPr>
          <a:lstStyle/>
          <a:p>
            <a:pPr algn="just">
              <a:lnSpc>
                <a:spcPct val="112000"/>
              </a:lnSpc>
              <a:spcBef>
                <a:spcPts val="0"/>
              </a:spcBef>
            </a:pPr>
            <a:r>
              <a:rPr lang="en-US" b="0" dirty="0" smtClean="0">
                <a:latin typeface="Liberation Sans" panose="020B0604020202020204"/>
              </a:rPr>
              <a:t>information </a:t>
            </a:r>
            <a:r>
              <a:rPr lang="en-US" b="0" dirty="0">
                <a:latin typeface="Liberation Sans" panose="020B0604020202020204"/>
              </a:rPr>
              <a:t>related to reporting value changes in the liability in income (or comprehensive income) was misleading and not  useful to </a:t>
            </a:r>
            <a:r>
              <a:rPr lang="en-US" b="0" dirty="0" smtClean="0">
                <a:latin typeface="Liberation Sans" panose="020B0604020202020204"/>
              </a:rPr>
              <a:t>ﬁnancial </a:t>
            </a:r>
            <a:r>
              <a:rPr lang="en-US" b="0" dirty="0">
                <a:latin typeface="Liberation Sans" panose="020B0604020202020204"/>
              </a:rPr>
              <a:t>statement users. Others argued that reporting the unrealized gains and losses related to changes in the fair value of the liability through net income was appropriate given many </a:t>
            </a:r>
            <a:r>
              <a:rPr lang="en-US" b="0" dirty="0" smtClean="0">
                <a:latin typeface="Liberation Sans" panose="020B0604020202020204"/>
              </a:rPr>
              <a:t>ﬁnancial </a:t>
            </a:r>
            <a:r>
              <a:rPr lang="en-US" b="0" dirty="0">
                <a:latin typeface="Liberation Sans" panose="020B0604020202020204"/>
              </a:rPr>
              <a:t>assets could also be reported at fair value. A third group agreed with the fair value approach but indicated that if the change in value was a result of a change in credit risk the unrealized gain or loss should be reported as other comprehensive income. </a:t>
            </a:r>
            <a:endParaRPr lang="en-US" b="0" dirty="0" smtClean="0">
              <a:latin typeface="Liberation Sans" panose="020B0604020202020204"/>
            </a:endParaRPr>
          </a:p>
          <a:p>
            <a:pPr indent="460375" algn="just">
              <a:lnSpc>
                <a:spcPct val="112000"/>
              </a:lnSpc>
              <a:spcBef>
                <a:spcPts val="0"/>
              </a:spcBef>
            </a:pPr>
            <a:r>
              <a:rPr lang="en-US" b="0" dirty="0" smtClean="0">
                <a:latin typeface="Liberation Sans" panose="020B0604020202020204"/>
              </a:rPr>
              <a:t>As </a:t>
            </a:r>
            <a:r>
              <a:rPr lang="en-US" b="0" dirty="0">
                <a:latin typeface="Liberation Sans" panose="020B0604020202020204"/>
              </a:rPr>
              <a:t>indicated in our discussion related to the accounting for the fair value option related to </a:t>
            </a:r>
            <a:r>
              <a:rPr lang="en-US" b="0" dirty="0" smtClean="0">
                <a:latin typeface="Liberation Sans" panose="020B0604020202020204"/>
              </a:rPr>
              <a:t>ﬁnancial </a:t>
            </a:r>
            <a:r>
              <a:rPr lang="en-US" b="0" dirty="0">
                <a:latin typeface="Liberation Sans" panose="020B0604020202020204"/>
              </a:rPr>
              <a:t>liabilities, the FASB </a:t>
            </a:r>
            <a:r>
              <a:rPr lang="en-US" b="0" dirty="0" smtClean="0">
                <a:latin typeface="Liberation Sans" panose="020B0604020202020204"/>
              </a:rPr>
              <a:t>now </a:t>
            </a:r>
            <a:r>
              <a:rPr lang="en-US" b="0" dirty="0">
                <a:latin typeface="Liberation Sans" panose="020B0604020202020204"/>
              </a:rPr>
              <a:t>requires that the unrealized gains and losses related to changes in a company’s own credit risk be reported in other comprehensive income. This approach has the </a:t>
            </a:r>
            <a:r>
              <a:rPr lang="en-US" b="0" dirty="0" smtClean="0">
                <a:latin typeface="Liberation Sans" panose="020B0604020202020204"/>
              </a:rPr>
              <a:t>beneﬁt </a:t>
            </a:r>
            <a:r>
              <a:rPr lang="en-US" b="0" dirty="0">
                <a:latin typeface="Liberation Sans" panose="020B0604020202020204"/>
              </a:rPr>
              <a:t>of reducing the volatility in net income for preparers. In addition, GAAP and IFRS are now converged with respect to the accounting for liability changes arising from credit risk.</a:t>
            </a:r>
          </a:p>
          <a:p>
            <a:pPr algn="just">
              <a:lnSpc>
                <a:spcPct val="112000"/>
              </a:lnSpc>
              <a:spcBef>
                <a:spcPts val="1200"/>
              </a:spcBef>
            </a:pPr>
            <a:r>
              <a:rPr lang="en-US" sz="1400" b="0" dirty="0">
                <a:latin typeface="Liberation Sans" panose="020B0604020202020204"/>
              </a:rPr>
              <a:t>Sources: Floyd Norris, “Distortions in Baffling Financial Statements,” The New York Times (November 10, 2011); and Marie Leone, “The Fair Value Deadbeat Debate Returns,” CFO.com (June 25, 2009</a:t>
            </a:r>
            <a:r>
              <a:rPr lang="en-US" sz="1400" b="0" dirty="0" smtClean="0">
                <a:latin typeface="Liberation Sans" panose="020B0604020202020204"/>
              </a:rPr>
              <a:t>).</a:t>
            </a:r>
            <a:endParaRPr lang="en-US" sz="1400" b="0" dirty="0">
              <a:latin typeface="Liberation Sans" panose="020B0604020202020204"/>
            </a:endParaRPr>
          </a:p>
        </p:txBody>
      </p:sp>
      <p:sp>
        <p:nvSpPr>
          <p:cNvPr id="8196" name="Text Box 9"/>
          <p:cNvSpPr txBox="1">
            <a:spLocks noChangeArrowheads="1"/>
          </p:cNvSpPr>
          <p:nvPr/>
        </p:nvSpPr>
        <p:spPr bwMode="auto">
          <a:xfrm>
            <a:off x="5105400" y="560388"/>
            <a:ext cx="3581400" cy="430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lnSpc>
                <a:spcPct val="110000"/>
              </a:lnSpc>
              <a:spcBef>
                <a:spcPct val="50000"/>
              </a:spcBef>
            </a:pPr>
            <a:r>
              <a:rPr lang="en-US" altLang="en-US" sz="2000" i="1" dirty="0">
                <a:solidFill>
                  <a:schemeClr val="bg1"/>
                </a:solidFill>
                <a:latin typeface="Liberation Sans" panose="020B0604020202020204"/>
              </a:rPr>
              <a:t>WHAT’S YOUR PRINCIPLE</a:t>
            </a:r>
          </a:p>
        </p:txBody>
      </p:sp>
      <p:sp>
        <p:nvSpPr>
          <p:cNvPr id="8" name="Rectangle 7"/>
          <p:cNvSpPr/>
          <p:nvPr/>
        </p:nvSpPr>
        <p:spPr>
          <a:xfrm>
            <a:off x="381000" y="529372"/>
            <a:ext cx="8458200" cy="415498"/>
          </a:xfrm>
          <a:prstGeom prst="rect">
            <a:avLst/>
          </a:prstGeom>
        </p:spPr>
        <p:txBody>
          <a:bodyPr wrap="square" anchor="ctr" anchorCtr="0">
            <a:spAutoFit/>
          </a:bodyPr>
          <a:lstStyle/>
          <a:p>
            <a:pPr algn="l">
              <a:tabLst>
                <a:tab pos="8229600" algn="r"/>
              </a:tabLst>
            </a:pPr>
            <a:r>
              <a:rPr lang="en-US" sz="2100" b="1" dirty="0">
                <a:solidFill>
                  <a:schemeClr val="tx2">
                    <a:lumMod val="50000"/>
                  </a:schemeClr>
                </a:solidFill>
                <a:latin typeface="Liberation Sans" panose="020B0604020202020204" pitchFamily="34" charset="0"/>
              </a:rPr>
              <a:t>WHAT DO THE NUMBERS MEAN? </a:t>
            </a:r>
            <a:r>
              <a:rPr lang="en-US" sz="2100" b="1" dirty="0" smtClean="0">
                <a:solidFill>
                  <a:schemeClr val="tx2">
                    <a:lumMod val="50000"/>
                  </a:schemeClr>
                </a:solidFill>
                <a:latin typeface="Liberation Sans" panose="020B0604020202020204" pitchFamily="34" charset="0"/>
              </a:rPr>
              <a:t> 	</a:t>
            </a:r>
            <a:r>
              <a:rPr lang="en-US" dirty="0" smtClean="0">
                <a:solidFill>
                  <a:srgbClr val="660066"/>
                </a:solidFill>
                <a:latin typeface="Liberation Sans" panose="020B0604020202020204" pitchFamily="34" charset="0"/>
              </a:rPr>
              <a:t>FAIR VALUE FUN HOUSE</a:t>
            </a:r>
            <a:endParaRPr lang="en-US" sz="1700" dirty="0">
              <a:solidFill>
                <a:srgbClr val="660066"/>
              </a:solidFill>
              <a:latin typeface="Liberation Sans" panose="020B0604020202020204" pitchFamily="34" charset="0"/>
            </a:endParaRPr>
          </a:p>
        </p:txBody>
      </p:sp>
      <p:sp>
        <p:nvSpPr>
          <p:cNvPr id="9" name="Line 17"/>
          <p:cNvSpPr>
            <a:spLocks noChangeShapeType="1"/>
          </p:cNvSpPr>
          <p:nvPr/>
        </p:nvSpPr>
        <p:spPr bwMode="auto">
          <a:xfrm>
            <a:off x="381000" y="9906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0" name="Line 17"/>
          <p:cNvSpPr>
            <a:spLocks noChangeShapeType="1"/>
          </p:cNvSpPr>
          <p:nvPr/>
        </p:nvSpPr>
        <p:spPr bwMode="auto">
          <a:xfrm>
            <a:off x="381000" y="4572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96190152"/>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5842" name="Rectangle 2"/>
          <p:cNvSpPr>
            <a:spLocks noGrp="1" noChangeArrowheads="1"/>
          </p:cNvSpPr>
          <p:nvPr>
            <p:ph type="title" idx="4294967295"/>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a:solidFill>
                  <a:srgbClr val="CC0000"/>
                </a:solidFill>
                <a:effectLst/>
                <a:latin typeface="Liberation Sans"/>
                <a:ea typeface="+mn-ea"/>
                <a:cs typeface="+mn-cs"/>
              </a:rPr>
              <a:t>Types </a:t>
            </a:r>
            <a:r>
              <a:rPr lang="en-US" sz="3200" i="0" kern="1200" dirty="0" smtClean="0">
                <a:solidFill>
                  <a:srgbClr val="CC0000"/>
                </a:solidFill>
                <a:effectLst/>
                <a:latin typeface="Liberation Sans"/>
                <a:ea typeface="+mn-ea"/>
                <a:cs typeface="+mn-cs"/>
              </a:rPr>
              <a:t>of </a:t>
            </a:r>
            <a:r>
              <a:rPr lang="en-US" sz="3200" i="0" kern="1200" dirty="0">
                <a:solidFill>
                  <a:srgbClr val="CC0000"/>
                </a:solidFill>
                <a:effectLst/>
                <a:latin typeface="Liberation Sans"/>
                <a:ea typeface="+mn-ea"/>
                <a:cs typeface="+mn-cs"/>
              </a:rPr>
              <a:t>Bonds</a:t>
            </a:r>
          </a:p>
        </p:txBody>
      </p:sp>
      <p:sp>
        <p:nvSpPr>
          <p:cNvPr id="9220" name="Text Box 4"/>
          <p:cNvSpPr txBox="1">
            <a:spLocks noChangeArrowheads="1"/>
          </p:cNvSpPr>
          <p:nvPr/>
        </p:nvSpPr>
        <p:spPr bwMode="auto">
          <a:xfrm>
            <a:off x="685800" y="1427163"/>
            <a:ext cx="3429000" cy="5724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30000"/>
              </a:lnSpc>
              <a:spcBef>
                <a:spcPct val="10000"/>
              </a:spcBef>
              <a:spcAft>
                <a:spcPct val="20000"/>
              </a:spcAft>
              <a:buClr>
                <a:srgbClr val="800000"/>
              </a:buClr>
              <a:buSzPct val="80000"/>
              <a:buFont typeface="Wingdings" panose="05000000000000000000" pitchFamily="2" charset="2"/>
              <a:buNone/>
            </a:pPr>
            <a:r>
              <a:rPr lang="en-US" altLang="en-US" sz="2400" b="0" dirty="0">
                <a:solidFill>
                  <a:schemeClr val="tx1"/>
                </a:solidFill>
                <a:latin typeface="Liberation Sans"/>
              </a:rPr>
              <a:t>Corporate bond listing.</a:t>
            </a:r>
          </a:p>
        </p:txBody>
      </p:sp>
      <p:pic>
        <p:nvPicPr>
          <p:cNvPr id="922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447800"/>
            <a:ext cx="1724025" cy="6175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2" name="Text Box 8"/>
          <p:cNvSpPr txBox="1">
            <a:spLocks noChangeArrowheads="1"/>
          </p:cNvSpPr>
          <p:nvPr/>
        </p:nvSpPr>
        <p:spPr bwMode="auto">
          <a:xfrm>
            <a:off x="685800" y="4343400"/>
            <a:ext cx="15240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gn="ctr">
              <a:spcBef>
                <a:spcPct val="50000"/>
              </a:spcBef>
              <a:buClrTx/>
              <a:buSzTx/>
              <a:buFontTx/>
              <a:buNone/>
            </a:pPr>
            <a:r>
              <a:rPr lang="en-US" altLang="en-US" sz="2000" dirty="0">
                <a:solidFill>
                  <a:schemeClr val="folHlink"/>
                </a:solidFill>
                <a:latin typeface="Liberation Sans"/>
              </a:rPr>
              <a:t>Company Name</a:t>
            </a:r>
          </a:p>
        </p:txBody>
      </p:sp>
      <p:sp>
        <p:nvSpPr>
          <p:cNvPr id="1315849" name="Line 9"/>
          <p:cNvSpPr>
            <a:spLocks noChangeShapeType="1"/>
          </p:cNvSpPr>
          <p:nvPr/>
        </p:nvSpPr>
        <p:spPr bwMode="auto">
          <a:xfrm flipV="1">
            <a:off x="1447800" y="3886200"/>
            <a:ext cx="0" cy="381000"/>
          </a:xfrm>
          <a:prstGeom prst="line">
            <a:avLst/>
          </a:prstGeom>
          <a:noFill/>
          <a:ln w="28575" cap="sq">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latin typeface="Liberation Sans"/>
            </a:endParaRPr>
          </a:p>
        </p:txBody>
      </p:sp>
      <p:sp>
        <p:nvSpPr>
          <p:cNvPr id="9224" name="Text Box 11"/>
          <p:cNvSpPr txBox="1">
            <a:spLocks noChangeArrowheads="1"/>
          </p:cNvSpPr>
          <p:nvPr/>
        </p:nvSpPr>
        <p:spPr bwMode="auto">
          <a:xfrm>
            <a:off x="6358720" y="5419725"/>
            <a:ext cx="1752600" cy="10156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gn="ctr">
              <a:spcBef>
                <a:spcPct val="50000"/>
              </a:spcBef>
              <a:buClrTx/>
              <a:buSzTx/>
              <a:buFontTx/>
              <a:buNone/>
            </a:pPr>
            <a:r>
              <a:rPr lang="en-US" altLang="en-US" sz="2000" dirty="0">
                <a:solidFill>
                  <a:schemeClr val="folHlink"/>
                </a:solidFill>
                <a:latin typeface="Liberation Sans"/>
              </a:rPr>
              <a:t>Interest rate paid as a % of par value</a:t>
            </a:r>
          </a:p>
        </p:txBody>
      </p:sp>
      <p:sp>
        <p:nvSpPr>
          <p:cNvPr id="1315852" name="Line 12"/>
          <p:cNvSpPr>
            <a:spLocks noChangeShapeType="1"/>
          </p:cNvSpPr>
          <p:nvPr/>
        </p:nvSpPr>
        <p:spPr bwMode="auto">
          <a:xfrm flipV="1">
            <a:off x="7239000" y="3886200"/>
            <a:ext cx="0" cy="1524000"/>
          </a:xfrm>
          <a:prstGeom prst="line">
            <a:avLst/>
          </a:prstGeom>
          <a:noFill/>
          <a:ln w="28575" cap="sq">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latin typeface="Liberation Sans"/>
            </a:endParaRPr>
          </a:p>
        </p:txBody>
      </p:sp>
      <p:sp>
        <p:nvSpPr>
          <p:cNvPr id="9226" name="Text Box 14"/>
          <p:cNvSpPr txBox="1">
            <a:spLocks noChangeArrowheads="1"/>
          </p:cNvSpPr>
          <p:nvPr/>
        </p:nvSpPr>
        <p:spPr bwMode="auto">
          <a:xfrm>
            <a:off x="5428749" y="4343400"/>
            <a:ext cx="1505451"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gn="ctr">
              <a:spcBef>
                <a:spcPct val="50000"/>
              </a:spcBef>
              <a:buClrTx/>
              <a:buSzTx/>
              <a:buFontTx/>
              <a:buNone/>
            </a:pPr>
            <a:r>
              <a:rPr lang="en-US" altLang="en-US" sz="2000" dirty="0">
                <a:solidFill>
                  <a:schemeClr val="folHlink"/>
                </a:solidFill>
                <a:latin typeface="Liberation Sans"/>
              </a:rPr>
              <a:t>Price as a % of par</a:t>
            </a:r>
          </a:p>
        </p:txBody>
      </p:sp>
      <p:sp>
        <p:nvSpPr>
          <p:cNvPr id="1315855" name="Line 15"/>
          <p:cNvSpPr>
            <a:spLocks noChangeShapeType="1"/>
          </p:cNvSpPr>
          <p:nvPr/>
        </p:nvSpPr>
        <p:spPr bwMode="auto">
          <a:xfrm flipV="1">
            <a:off x="6172200" y="3886200"/>
            <a:ext cx="0" cy="381000"/>
          </a:xfrm>
          <a:prstGeom prst="line">
            <a:avLst/>
          </a:prstGeom>
          <a:noFill/>
          <a:ln w="28575" cap="sq">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latin typeface="Liberation Sans"/>
            </a:endParaRPr>
          </a:p>
        </p:txBody>
      </p:sp>
      <p:sp>
        <p:nvSpPr>
          <p:cNvPr id="1315857" name="Line 17"/>
          <p:cNvSpPr>
            <a:spLocks noChangeShapeType="1"/>
          </p:cNvSpPr>
          <p:nvPr/>
        </p:nvSpPr>
        <p:spPr bwMode="auto">
          <a:xfrm flipV="1">
            <a:off x="8305800" y="3886200"/>
            <a:ext cx="0" cy="990600"/>
          </a:xfrm>
          <a:prstGeom prst="line">
            <a:avLst/>
          </a:prstGeom>
          <a:noFill/>
          <a:ln w="28575" cap="sq">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latin typeface="Liberation Sans"/>
            </a:endParaRPr>
          </a:p>
        </p:txBody>
      </p:sp>
      <p:sp>
        <p:nvSpPr>
          <p:cNvPr id="15"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pic>
        <p:nvPicPr>
          <p:cNvPr id="2" name="Picture 1"/>
          <p:cNvPicPr>
            <a:picLocks noChangeAspect="1"/>
          </p:cNvPicPr>
          <p:nvPr/>
        </p:nvPicPr>
        <p:blipFill>
          <a:blip r:embed="rId4"/>
          <a:stretch>
            <a:fillRect/>
          </a:stretch>
        </p:blipFill>
        <p:spPr>
          <a:xfrm>
            <a:off x="381000" y="2348552"/>
            <a:ext cx="8382000" cy="1397001"/>
          </a:xfrm>
          <a:prstGeom prst="rect">
            <a:avLst/>
          </a:prstGeom>
          <a:noFill/>
          <a:ln w="19050" cap="sq" algn="ctr">
            <a:solidFill>
              <a:schemeClr val="tx1"/>
            </a:solidFill>
            <a:miter lim="800000"/>
            <a:headEnd/>
            <a:tailEnd/>
          </a:ln>
          <a:effectLst/>
        </p:spPr>
      </p:pic>
      <p:sp>
        <p:nvSpPr>
          <p:cNvPr id="9228" name="Text Box 16"/>
          <p:cNvSpPr txBox="1">
            <a:spLocks noChangeArrowheads="1"/>
          </p:cNvSpPr>
          <p:nvPr/>
        </p:nvSpPr>
        <p:spPr bwMode="auto">
          <a:xfrm>
            <a:off x="7467600" y="4343400"/>
            <a:ext cx="1524000" cy="1015663"/>
          </a:xfrm>
          <a:prstGeom prst="rect">
            <a:avLst/>
          </a:prstGeom>
          <a:solidFill>
            <a:schemeClr val="accent3"/>
          </a:solidFill>
          <a:ln>
            <a:noFill/>
          </a:ln>
          <a:effectLst/>
        </p:spPr>
        <p:txBody>
          <a:bodyPr wrap="square">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gn="ctr">
              <a:spcBef>
                <a:spcPct val="50000"/>
              </a:spcBef>
              <a:buClrTx/>
              <a:buSzTx/>
              <a:buFontTx/>
              <a:buNone/>
            </a:pPr>
            <a:r>
              <a:rPr lang="en-US" altLang="en-US" sz="2000" dirty="0">
                <a:solidFill>
                  <a:schemeClr val="folHlink"/>
                </a:solidFill>
                <a:latin typeface="Liberation Sans"/>
              </a:rPr>
              <a:t>Interest rate based on price</a:t>
            </a:r>
          </a:p>
        </p:txBody>
      </p:sp>
      <p:sp>
        <p:nvSpPr>
          <p:cNvPr id="17" name="Text Box 14"/>
          <p:cNvSpPr txBox="1">
            <a:spLocks noChangeArrowheads="1"/>
          </p:cNvSpPr>
          <p:nvPr/>
        </p:nvSpPr>
        <p:spPr bwMode="auto">
          <a:xfrm>
            <a:off x="4191000" y="5417024"/>
            <a:ext cx="1505451" cy="10156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gn="ctr">
              <a:spcBef>
                <a:spcPct val="50000"/>
              </a:spcBef>
              <a:buClrTx/>
              <a:buSzTx/>
              <a:buFontTx/>
              <a:buNone/>
            </a:pPr>
            <a:r>
              <a:rPr lang="en-US" altLang="en-US" sz="2000" dirty="0" smtClean="0">
                <a:solidFill>
                  <a:schemeClr val="folHlink"/>
                </a:solidFill>
                <a:latin typeface="Liberation Sans"/>
              </a:rPr>
              <a:t>Face and maturity value</a:t>
            </a:r>
            <a:endParaRPr lang="en-US" altLang="en-US" sz="2000" dirty="0">
              <a:solidFill>
                <a:schemeClr val="folHlink"/>
              </a:solidFill>
              <a:latin typeface="Liberation Sans"/>
            </a:endParaRPr>
          </a:p>
        </p:txBody>
      </p:sp>
      <p:sp>
        <p:nvSpPr>
          <p:cNvPr id="19" name="Line 12"/>
          <p:cNvSpPr>
            <a:spLocks noChangeShapeType="1"/>
          </p:cNvSpPr>
          <p:nvPr/>
        </p:nvSpPr>
        <p:spPr bwMode="auto">
          <a:xfrm flipV="1">
            <a:off x="4939352" y="3886200"/>
            <a:ext cx="0" cy="1524000"/>
          </a:xfrm>
          <a:prstGeom prst="line">
            <a:avLst/>
          </a:prstGeom>
          <a:noFill/>
          <a:ln w="28575" cap="sq">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latin typeface="Liberation Sans"/>
            </a:endParaRPr>
          </a:p>
        </p:txBody>
      </p:sp>
      <p:sp>
        <p:nvSpPr>
          <p:cNvPr id="20" name="Text Box 8"/>
          <p:cNvSpPr txBox="1">
            <a:spLocks noChangeArrowheads="1"/>
          </p:cNvSpPr>
          <p:nvPr/>
        </p:nvSpPr>
        <p:spPr bwMode="auto">
          <a:xfrm>
            <a:off x="2667000" y="4343400"/>
            <a:ext cx="1524000" cy="7078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gn="ctr">
              <a:spcBef>
                <a:spcPct val="50000"/>
              </a:spcBef>
              <a:buClrTx/>
              <a:buSzTx/>
              <a:buFontTx/>
              <a:buNone/>
            </a:pPr>
            <a:r>
              <a:rPr lang="en-US" altLang="en-US" sz="2000" dirty="0" smtClean="0">
                <a:solidFill>
                  <a:schemeClr val="folHlink"/>
                </a:solidFill>
                <a:latin typeface="Liberation Sans"/>
              </a:rPr>
              <a:t>Maturity date</a:t>
            </a:r>
            <a:endParaRPr lang="en-US" altLang="en-US" sz="2000" dirty="0">
              <a:solidFill>
                <a:schemeClr val="folHlink"/>
              </a:solidFill>
              <a:latin typeface="Liberation Sans"/>
            </a:endParaRPr>
          </a:p>
        </p:txBody>
      </p:sp>
      <p:sp>
        <p:nvSpPr>
          <p:cNvPr id="21" name="Line 9"/>
          <p:cNvSpPr>
            <a:spLocks noChangeShapeType="1"/>
          </p:cNvSpPr>
          <p:nvPr/>
        </p:nvSpPr>
        <p:spPr bwMode="auto">
          <a:xfrm flipV="1">
            <a:off x="3429000" y="3886200"/>
            <a:ext cx="0" cy="381000"/>
          </a:xfrm>
          <a:prstGeom prst="line">
            <a:avLst/>
          </a:prstGeom>
          <a:noFill/>
          <a:ln w="28575" cap="sq">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latin typeface="Liberation Sans"/>
            </a:endParaRPr>
          </a:p>
        </p:txBody>
      </p:sp>
      <p:sp>
        <p:nvSpPr>
          <p:cNvPr id="22"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560696" y="2871354"/>
            <a:ext cx="4114800" cy="304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marL="341313" indent="-341313">
              <a:lnSpc>
                <a:spcPct val="115000"/>
              </a:lnSpc>
              <a:spcBef>
                <a:spcPct val="45000"/>
              </a:spcBef>
              <a:buClr>
                <a:srgbClr val="CC0000"/>
              </a:buClr>
              <a:buSzTx/>
              <a:buAutoNum type="arabicPlain"/>
            </a:pPr>
            <a:r>
              <a:rPr lang="en-US" sz="1900" b="0" kern="1200" dirty="0">
                <a:solidFill>
                  <a:schemeClr val="tx1"/>
                </a:solidFill>
                <a:effectLst/>
                <a:latin typeface="Liberation Sans" panose="020B0604020202020204" pitchFamily="34" charset="0"/>
              </a:rPr>
              <a:t>Describe the nature of bonds and indicate the accounting for bond issuances.</a:t>
            </a:r>
          </a:p>
          <a:p>
            <a:pPr marL="341313" indent="-341313">
              <a:lnSpc>
                <a:spcPct val="115000"/>
              </a:lnSpc>
              <a:spcBef>
                <a:spcPct val="45000"/>
              </a:spcBef>
              <a:buClr>
                <a:srgbClr val="CC0000"/>
              </a:buClr>
              <a:buSzTx/>
              <a:buAutoNum type="arabicPlain"/>
            </a:pPr>
            <a:r>
              <a:rPr lang="en-US" sz="1900" b="0" kern="1200" dirty="0">
                <a:solidFill>
                  <a:schemeClr val="tx1"/>
                </a:solidFill>
                <a:effectLst/>
                <a:latin typeface="Liberation Sans" panose="020B0604020202020204" pitchFamily="34" charset="0"/>
              </a:rPr>
              <a:t>Describe the accounting for the extinguishment of debt.</a:t>
            </a:r>
          </a:p>
          <a:p>
            <a:pPr marL="341313" indent="-341313">
              <a:lnSpc>
                <a:spcPct val="115000"/>
              </a:lnSpc>
              <a:spcBef>
                <a:spcPct val="45000"/>
              </a:spcBef>
              <a:buClr>
                <a:srgbClr val="CC0000"/>
              </a:buClr>
              <a:buSzTx/>
              <a:buAutoNum type="arabicPlain"/>
            </a:pPr>
            <a:r>
              <a:rPr lang="en-US" sz="1900" b="0" kern="1200" dirty="0">
                <a:solidFill>
                  <a:schemeClr val="tx1"/>
                </a:solidFill>
                <a:effectLst/>
                <a:latin typeface="Liberation Sans" panose="020B0604020202020204" pitchFamily="34" charset="0"/>
              </a:rPr>
              <a:t>Explain the accounting for long-term notes payable.</a:t>
            </a:r>
          </a:p>
        </p:txBody>
      </p:sp>
      <p:sp>
        <p:nvSpPr>
          <p:cNvPr id="3075" name="Rectangle 15"/>
          <p:cNvSpPr>
            <a:spLocks noGrp="1" noChangeArrowheads="1"/>
          </p:cNvSpPr>
          <p:nvPr>
            <p:ph type="title" idx="4294967295"/>
          </p:nvPr>
        </p:nvSpPr>
        <p:spPr bwMode="auto">
          <a:xfrm>
            <a:off x="560696" y="1828800"/>
            <a:ext cx="3886200" cy="484909"/>
          </a:xfrm>
          <a:prstGeom prst="rect">
            <a:avLst/>
          </a:prstGeom>
          <a:noFill/>
          <a:ln>
            <a:noFill/>
          </a:ln>
          <a:effectLst/>
        </p:spPr>
        <p:txBody>
          <a:bodyPr vert="horz" wrap="square" lIns="90488" tIns="44450" rIns="90488" bIns="44450" numCol="1" anchor="t" anchorCtr="0" compatLnSpc="1">
            <a:prstTxWarp prst="textNoShape">
              <a:avLst/>
            </a:prstTxWarp>
          </a:bodyPr>
          <a:lstStyle/>
          <a:p>
            <a:pPr marL="0" indent="0" algn="l">
              <a:lnSpc>
                <a:spcPct val="110000"/>
              </a:lnSpc>
            </a:pPr>
            <a:r>
              <a:rPr lang="en-US" altLang="en-US" sz="2400" i="0" dirty="0" smtClean="0">
                <a:solidFill>
                  <a:srgbClr val="CC0000"/>
                </a:solidFill>
                <a:effectLst/>
                <a:latin typeface="Liberation Sans" panose="020B0604020202020204" pitchFamily="34" charset="0"/>
              </a:rPr>
              <a:t>LEARNING OBJECTIVES</a:t>
            </a:r>
          </a:p>
        </p:txBody>
      </p:sp>
      <p:sp>
        <p:nvSpPr>
          <p:cNvPr id="3076" name="Rectangle 18"/>
          <p:cNvSpPr>
            <a:spLocks noChangeArrowheads="1"/>
          </p:cNvSpPr>
          <p:nvPr/>
        </p:nvSpPr>
        <p:spPr bwMode="auto">
          <a:xfrm>
            <a:off x="4800600" y="2871354"/>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341313" indent="-341313" algn="l">
              <a:lnSpc>
                <a:spcPct val="115000"/>
              </a:lnSpc>
              <a:spcBef>
                <a:spcPct val="45000"/>
              </a:spcBef>
              <a:buClr>
                <a:srgbClr val="CC0000"/>
              </a:buClr>
              <a:buFont typeface="Wingdings" panose="05000000000000000000" pitchFamily="2" charset="2"/>
              <a:buAutoNum type="arabicPlain" startAt="4"/>
            </a:pPr>
            <a:r>
              <a:rPr lang="en-US" sz="1900" b="0" dirty="0">
                <a:solidFill>
                  <a:schemeClr val="tx1"/>
                </a:solidFill>
                <a:latin typeface="Liberation Sans" panose="020B0604020202020204" pitchFamily="34" charset="0"/>
              </a:rPr>
              <a:t>Describe the accounting for the fair value option.</a:t>
            </a:r>
          </a:p>
          <a:p>
            <a:pPr marL="341313" indent="-341313" algn="l">
              <a:lnSpc>
                <a:spcPct val="115000"/>
              </a:lnSpc>
              <a:spcBef>
                <a:spcPct val="45000"/>
              </a:spcBef>
              <a:buClr>
                <a:srgbClr val="CC0000"/>
              </a:buClr>
              <a:buFont typeface="Wingdings" panose="05000000000000000000" pitchFamily="2" charset="2"/>
              <a:buAutoNum type="arabicPlain" startAt="4"/>
            </a:pPr>
            <a:r>
              <a:rPr lang="en-US" sz="1900" dirty="0">
                <a:solidFill>
                  <a:srgbClr val="CC0000"/>
                </a:solidFill>
                <a:latin typeface="Liberation Sans" panose="020B0604020202020204" pitchFamily="34" charset="0"/>
              </a:rPr>
              <a:t>Indicate how to present and analyze long-term debt.</a:t>
            </a:r>
          </a:p>
        </p:txBody>
      </p:sp>
      <p:sp>
        <p:nvSpPr>
          <p:cNvPr id="3077" name="Rectangle 19"/>
          <p:cNvSpPr>
            <a:spLocks noChangeArrowheads="1"/>
          </p:cNvSpPr>
          <p:nvPr/>
        </p:nvSpPr>
        <p:spPr bwMode="auto">
          <a:xfrm>
            <a:off x="560696" y="2414154"/>
            <a:ext cx="7211704" cy="3974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90488" tIns="44450" rIns="90488" bIns="44450">
            <a:spAutoFit/>
          </a:bodyPr>
          <a:lstStyle>
            <a:lvl1pPr marL="285750" indent="-28575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spcBef>
                <a:spcPct val="45000"/>
              </a:spcBef>
              <a:buClr>
                <a:srgbClr val="A50021"/>
              </a:buClr>
              <a:buFont typeface="Wingdings" pitchFamily="2" charset="2"/>
              <a:buNone/>
            </a:pPr>
            <a:r>
              <a:rPr lang="en-US" altLang="en-US" sz="1900" dirty="0">
                <a:solidFill>
                  <a:schemeClr val="bg2"/>
                </a:solidFill>
                <a:latin typeface="Liberation Sans" panose="020B0604020202020204" pitchFamily="34" charset="0"/>
              </a:rPr>
              <a:t>After studying this chapter, you should be able to:</a:t>
            </a:r>
          </a:p>
        </p:txBody>
      </p:sp>
      <p:sp>
        <p:nvSpPr>
          <p:cNvPr id="3079" name="Rectangle 24"/>
          <p:cNvSpPr>
            <a:spLocks noChangeArrowheads="1"/>
          </p:cNvSpPr>
          <p:nvPr/>
        </p:nvSpPr>
        <p:spPr bwMode="auto">
          <a:xfrm>
            <a:off x="2326942" y="155057"/>
            <a:ext cx="5978857" cy="1561902"/>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4400" dirty="0">
                <a:solidFill>
                  <a:schemeClr val="tx2">
                    <a:lumMod val="50000"/>
                  </a:schemeClr>
                </a:solidFill>
                <a:latin typeface="Liberation Sans" panose="020B0604020202020204" pitchFamily="34" charset="0"/>
              </a:rPr>
              <a:t>Long-Term Liabilities</a:t>
            </a:r>
          </a:p>
        </p:txBody>
      </p:sp>
      <p:sp>
        <p:nvSpPr>
          <p:cNvPr id="3081" name="Text Box 26"/>
          <p:cNvSpPr txBox="1">
            <a:spLocks noChangeArrowheads="1"/>
          </p:cNvSpPr>
          <p:nvPr/>
        </p:nvSpPr>
        <p:spPr bwMode="auto">
          <a:xfrm>
            <a:off x="457200" y="76200"/>
            <a:ext cx="1752600" cy="1738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altLang="en-US" sz="10700" b="0" dirty="0" smtClean="0">
                <a:solidFill>
                  <a:srgbClr val="006600"/>
                </a:solidFill>
                <a:latin typeface="Liberation Sans" panose="020B0604020202020204" pitchFamily="34" charset="0"/>
              </a:rPr>
              <a:t>14</a:t>
            </a:r>
            <a:endParaRPr lang="en-US" altLang="en-US" sz="10700" b="0" dirty="0">
              <a:solidFill>
                <a:srgbClr val="006600"/>
              </a:solidFill>
              <a:latin typeface="Liberation Sans" panose="020B0604020202020204" pitchFamily="34" charset="0"/>
            </a:endParaRPr>
          </a:p>
        </p:txBody>
      </p:sp>
      <p:cxnSp>
        <p:nvCxnSpPr>
          <p:cNvPr id="3" name="Straight Connector 2"/>
          <p:cNvCxnSpPr/>
          <p:nvPr/>
        </p:nvCxnSpPr>
        <p:spPr bwMode="auto">
          <a:xfrm>
            <a:off x="340056" y="-4592"/>
            <a:ext cx="0" cy="6086944"/>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152400" y="6096000"/>
            <a:ext cx="152400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i="1" dirty="0" smtClean="0">
                <a:solidFill>
                  <a:schemeClr val="bg2"/>
                </a:solidFill>
                <a:latin typeface="Liberation Sans" panose="020B0604020202020204"/>
              </a:rPr>
              <a:t>5</a:t>
            </a:r>
            <a:endParaRPr lang="en-US" altLang="en-US" sz="1600" b="1" i="1" dirty="0">
              <a:solidFill>
                <a:schemeClr val="bg2"/>
              </a:solidFill>
              <a:latin typeface="Liberation Sans" panose="020B0604020202020204"/>
            </a:endParaRPr>
          </a:p>
        </p:txBody>
      </p:sp>
    </p:spTree>
    <p:extLst>
      <p:ext uri="{BB962C8B-B14F-4D97-AF65-F5344CB8AC3E}">
        <p14:creationId xmlns:p14="http://schemas.microsoft.com/office/powerpoint/2010/main" val="3729569005"/>
      </p:ext>
    </p:extLst>
  </p:cSld>
  <p:clrMapOvr>
    <a:masterClrMapping/>
  </p:clrMapOvr>
  <p:transition>
    <p:wipe dir="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609600" y="1981200"/>
            <a:ext cx="7924800" cy="938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5000"/>
              </a:lnSpc>
              <a:spcBef>
                <a:spcPts val="1200"/>
              </a:spcBef>
              <a:spcAft>
                <a:spcPts val="0"/>
              </a:spcAft>
              <a:buSzPct val="80000"/>
              <a:defRPr/>
            </a:pPr>
            <a:r>
              <a:rPr lang="en-US" sz="2200" dirty="0" smtClean="0">
                <a:solidFill>
                  <a:schemeClr val="tx2">
                    <a:lumMod val="50000"/>
                  </a:schemeClr>
                </a:solidFill>
                <a:latin typeface="Liberation Sans"/>
              </a:rPr>
              <a:t>Off-balance-sheet financing</a:t>
            </a:r>
            <a:r>
              <a:rPr lang="en-US" sz="2200" b="0" dirty="0" smtClean="0">
                <a:solidFill>
                  <a:schemeClr val="tx2">
                    <a:lumMod val="50000"/>
                  </a:schemeClr>
                </a:solidFill>
                <a:latin typeface="Liberation Sans"/>
              </a:rPr>
              <a:t> </a:t>
            </a:r>
            <a:r>
              <a:rPr lang="en-US" sz="2200" b="0" dirty="0" smtClean="0">
                <a:solidFill>
                  <a:schemeClr val="tx1"/>
                </a:solidFill>
                <a:latin typeface="Liberation Sans"/>
              </a:rPr>
              <a:t>is an attempt to borrow monies in such a way to prevent recording the obligations.</a:t>
            </a:r>
          </a:p>
        </p:txBody>
      </p:sp>
      <p:sp>
        <p:nvSpPr>
          <p:cNvPr id="1466371" name="Rectangle 3"/>
          <p:cNvSpPr>
            <a:spLocks noGrp="1" noChangeArrowheads="1"/>
          </p:cNvSpPr>
          <p:nvPr>
            <p:ph type="title" idx="4294967295"/>
          </p:nvPr>
        </p:nvSpPr>
        <p:spPr bwMode="auto">
          <a:xfrm>
            <a:off x="381000" y="381000"/>
            <a:ext cx="84582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smtClean="0">
                <a:solidFill>
                  <a:schemeClr val="tx2">
                    <a:lumMod val="50000"/>
                  </a:schemeClr>
                </a:solidFill>
                <a:effectLst/>
                <a:latin typeface="Liberation Sans"/>
                <a:ea typeface="+mn-ea"/>
                <a:cs typeface="+mn-cs"/>
              </a:rPr>
              <a:t>REPORTING AND ANALYZING LIABILITIES</a:t>
            </a:r>
            <a:endParaRPr lang="en-US" sz="3200" i="0" kern="1200" dirty="0">
              <a:solidFill>
                <a:schemeClr val="tx2">
                  <a:lumMod val="50000"/>
                </a:schemeClr>
              </a:solidFill>
              <a:effectLst/>
              <a:latin typeface="Liberation Sans"/>
              <a:ea typeface="+mn-ea"/>
              <a:cs typeface="+mn-cs"/>
            </a:endParaRPr>
          </a:p>
        </p:txBody>
      </p:sp>
      <p:sp>
        <p:nvSpPr>
          <p:cNvPr id="74757" name="Text Box 5"/>
          <p:cNvSpPr txBox="1">
            <a:spLocks noChangeArrowheads="1"/>
          </p:cNvSpPr>
          <p:nvPr/>
        </p:nvSpPr>
        <p:spPr bwMode="auto">
          <a:xfrm>
            <a:off x="609600" y="3006725"/>
            <a:ext cx="8229600" cy="2081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685800" indent="-45720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15000"/>
              </a:lnSpc>
              <a:spcBef>
                <a:spcPct val="50000"/>
              </a:spcBef>
              <a:buClr>
                <a:srgbClr val="800000"/>
              </a:buClr>
              <a:buSzPct val="80000"/>
              <a:buFontTx/>
              <a:buNone/>
            </a:pPr>
            <a:r>
              <a:rPr lang="en-US" altLang="en-US" sz="2300" dirty="0">
                <a:solidFill>
                  <a:schemeClr val="tx1"/>
                </a:solidFill>
                <a:latin typeface="Liberation Sans"/>
              </a:rPr>
              <a:t>Different Forms</a:t>
            </a:r>
          </a:p>
          <a:p>
            <a:pPr lvl="1">
              <a:lnSpc>
                <a:spcPct val="115000"/>
              </a:lnSpc>
              <a:spcBef>
                <a:spcPct val="50000"/>
              </a:spcBef>
              <a:buClrTx/>
              <a:buSzPct val="100000"/>
              <a:buFont typeface="+mj-lt"/>
              <a:buAutoNum type="arabicPeriod"/>
            </a:pPr>
            <a:r>
              <a:rPr lang="en-US" altLang="en-US" sz="2100" b="0" dirty="0">
                <a:solidFill>
                  <a:schemeClr val="tx1"/>
                </a:solidFill>
                <a:latin typeface="Liberation Sans"/>
              </a:rPr>
              <a:t>Non-Consolidated Subsidiary</a:t>
            </a:r>
          </a:p>
          <a:p>
            <a:pPr lvl="1">
              <a:lnSpc>
                <a:spcPct val="115000"/>
              </a:lnSpc>
              <a:spcBef>
                <a:spcPct val="50000"/>
              </a:spcBef>
              <a:buClrTx/>
              <a:buSzPct val="100000"/>
              <a:buFont typeface="+mj-lt"/>
              <a:buAutoNum type="arabicPeriod"/>
            </a:pPr>
            <a:r>
              <a:rPr lang="en-US" altLang="en-US" sz="2100" b="0" dirty="0" smtClean="0">
                <a:solidFill>
                  <a:schemeClr val="tx1"/>
                </a:solidFill>
                <a:latin typeface="Liberation Sans"/>
              </a:rPr>
              <a:t>Special-Purpose </a:t>
            </a:r>
            <a:r>
              <a:rPr lang="en-US" altLang="en-US" sz="2100" b="0" dirty="0">
                <a:solidFill>
                  <a:schemeClr val="tx1"/>
                </a:solidFill>
                <a:latin typeface="Liberation Sans"/>
              </a:rPr>
              <a:t>Entity (SPE)</a:t>
            </a:r>
          </a:p>
          <a:p>
            <a:pPr lvl="1">
              <a:lnSpc>
                <a:spcPct val="115000"/>
              </a:lnSpc>
              <a:spcBef>
                <a:spcPct val="50000"/>
              </a:spcBef>
              <a:buClrTx/>
              <a:buSzPct val="100000"/>
              <a:buFont typeface="+mj-lt"/>
              <a:buAutoNum type="arabicPeriod"/>
            </a:pPr>
            <a:r>
              <a:rPr lang="en-US" altLang="en-US" sz="2100" b="0" dirty="0">
                <a:solidFill>
                  <a:schemeClr val="tx1"/>
                </a:solidFill>
                <a:latin typeface="Liberation Sans"/>
              </a:rPr>
              <a:t>Operating Leases</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74759" name="Text Box 5"/>
          <p:cNvSpPr txBox="1">
            <a:spLocks noChangeArrowheads="1"/>
          </p:cNvSpPr>
          <p:nvPr/>
        </p:nvSpPr>
        <p:spPr bwMode="auto">
          <a:xfrm>
            <a:off x="609600" y="1371600"/>
            <a:ext cx="8001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spcBef>
                <a:spcPct val="30000"/>
              </a:spcBef>
              <a:spcAft>
                <a:spcPct val="20000"/>
              </a:spcAft>
              <a:buClrTx/>
              <a:buSzPct val="80000"/>
              <a:buFontTx/>
              <a:buNone/>
            </a:pPr>
            <a:r>
              <a:rPr lang="en-US" altLang="en-US" dirty="0">
                <a:solidFill>
                  <a:srgbClr val="CC0000"/>
                </a:solidFill>
                <a:latin typeface="Liberation Sans"/>
              </a:rPr>
              <a:t>Off-Balance-Sheet Financing</a:t>
            </a:r>
          </a:p>
        </p:txBody>
      </p:sp>
      <p:sp>
        <p:nvSpPr>
          <p:cNvPr id="7"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i="1" dirty="0" smtClean="0">
                <a:solidFill>
                  <a:schemeClr val="bg2"/>
                </a:solidFill>
                <a:latin typeface="Liberation Sans" panose="020B0604020202020204"/>
              </a:rPr>
              <a:t>5</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6371" name="Rectangle 3"/>
          <p:cNvSpPr>
            <a:spLocks noGrp="1" noChangeArrowheads="1"/>
          </p:cNvSpPr>
          <p:nvPr>
            <p:ph type="title" idx="4294967295"/>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r>
              <a:rPr lang="en-US" altLang="en-US" sz="3200" i="0" kern="1200" dirty="0">
                <a:solidFill>
                  <a:srgbClr val="CC0000"/>
                </a:solidFill>
                <a:effectLst/>
                <a:latin typeface="Liberation Sans"/>
                <a:ea typeface="+mn-ea"/>
                <a:cs typeface="+mn-cs"/>
              </a:rPr>
              <a:t>Off-Balance-Sheet Financing</a:t>
            </a:r>
          </a:p>
        </p:txBody>
      </p:sp>
      <p:sp>
        <p:nvSpPr>
          <p:cNvPr id="75780" name="Text Box 5"/>
          <p:cNvSpPr txBox="1">
            <a:spLocks noChangeArrowheads="1"/>
          </p:cNvSpPr>
          <p:nvPr/>
        </p:nvSpPr>
        <p:spPr bwMode="auto">
          <a:xfrm>
            <a:off x="609600" y="1371600"/>
            <a:ext cx="8001000" cy="43211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685800" indent="-45720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20000"/>
              </a:lnSpc>
              <a:spcBef>
                <a:spcPts val="1200"/>
              </a:spcBef>
              <a:buClr>
                <a:srgbClr val="800000"/>
              </a:buClr>
              <a:buSzPct val="80000"/>
              <a:buFontTx/>
              <a:buNone/>
            </a:pPr>
            <a:r>
              <a:rPr lang="en-US" altLang="en-US" dirty="0">
                <a:solidFill>
                  <a:srgbClr val="006600"/>
                </a:solidFill>
                <a:latin typeface="Liberation Sans"/>
              </a:rPr>
              <a:t>Rationale</a:t>
            </a:r>
          </a:p>
          <a:p>
            <a:pPr lvl="1">
              <a:lnSpc>
                <a:spcPct val="120000"/>
              </a:lnSpc>
              <a:spcBef>
                <a:spcPts val="1200"/>
              </a:spcBef>
              <a:buClr>
                <a:srgbClr val="CC0000"/>
              </a:buClr>
              <a:buSzPct val="80000"/>
              <a:buFont typeface="Arial" panose="020B0604020202020204" pitchFamily="34" charset="0"/>
              <a:buChar char="►"/>
            </a:pPr>
            <a:r>
              <a:rPr lang="en-US" altLang="en-US" sz="2200" b="0" dirty="0">
                <a:solidFill>
                  <a:schemeClr val="tx1"/>
                </a:solidFill>
                <a:latin typeface="Liberation Sans"/>
              </a:rPr>
              <a:t>Removing debt enhances the quality of the balance sheet and permits credit to be obtained more readily and at less cost.</a:t>
            </a:r>
          </a:p>
          <a:p>
            <a:pPr lvl="1">
              <a:lnSpc>
                <a:spcPct val="120000"/>
              </a:lnSpc>
              <a:spcBef>
                <a:spcPts val="1200"/>
              </a:spcBef>
              <a:buClr>
                <a:srgbClr val="CC0000"/>
              </a:buClr>
              <a:buSzPct val="80000"/>
              <a:buFont typeface="Arial" panose="020B0604020202020204" pitchFamily="34" charset="0"/>
              <a:buChar char="►"/>
            </a:pPr>
            <a:r>
              <a:rPr lang="en-US" altLang="en-US" sz="2200" b="0" dirty="0">
                <a:solidFill>
                  <a:schemeClr val="tx1"/>
                </a:solidFill>
                <a:latin typeface="Liberation Sans"/>
              </a:rPr>
              <a:t>Loan covenants often limit the amount of debt a company may have. These types of commitments might not be considered in computing the debt limitation.</a:t>
            </a:r>
          </a:p>
          <a:p>
            <a:pPr lvl="1">
              <a:lnSpc>
                <a:spcPct val="120000"/>
              </a:lnSpc>
              <a:spcBef>
                <a:spcPts val="1200"/>
              </a:spcBef>
              <a:buClr>
                <a:srgbClr val="CC0000"/>
              </a:buClr>
              <a:buSzPct val="80000"/>
              <a:buFont typeface="Arial" panose="020B0604020202020204" pitchFamily="34" charset="0"/>
              <a:buChar char="►"/>
            </a:pPr>
            <a:r>
              <a:rPr lang="en-US" altLang="en-US" sz="2200" b="0" dirty="0">
                <a:solidFill>
                  <a:schemeClr val="tx1"/>
                </a:solidFill>
                <a:latin typeface="Liberation Sans"/>
              </a:rPr>
              <a:t>Some argue that the asset side of the balance sheet is severely understated.</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7"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i="1" dirty="0" smtClean="0">
                <a:solidFill>
                  <a:schemeClr val="bg2"/>
                </a:solidFill>
                <a:latin typeface="Liberation Sans" panose="020B0604020202020204"/>
              </a:rPr>
              <a:t>5</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6"/>
          <p:cNvSpPr txBox="1">
            <a:spLocks noChangeArrowheads="1"/>
          </p:cNvSpPr>
          <p:nvPr/>
        </p:nvSpPr>
        <p:spPr bwMode="auto">
          <a:xfrm>
            <a:off x="8229600" y="64452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i="1" dirty="0" smtClean="0">
                <a:solidFill>
                  <a:schemeClr val="bg2"/>
                </a:solidFill>
                <a:latin typeface="Liberation Sans" panose="020B0604020202020204"/>
              </a:rPr>
              <a:t>5</a:t>
            </a:r>
            <a:endParaRPr lang="en-US" altLang="en-US" sz="1600" b="1" i="1" dirty="0">
              <a:solidFill>
                <a:schemeClr val="bg2"/>
              </a:solidFill>
              <a:latin typeface="Liberation Sans" panose="020B0604020202020204"/>
            </a:endParaRPr>
          </a:p>
        </p:txBody>
      </p:sp>
      <p:sp>
        <p:nvSpPr>
          <p:cNvPr id="2" name="Rectangle 1"/>
          <p:cNvSpPr/>
          <p:nvPr/>
        </p:nvSpPr>
        <p:spPr>
          <a:xfrm>
            <a:off x="381000" y="990599"/>
            <a:ext cx="8382000" cy="4724401"/>
          </a:xfrm>
          <a:prstGeom prst="rect">
            <a:avLst/>
          </a:prstGeom>
          <a:solidFill>
            <a:srgbClr val="F6F9E7"/>
          </a:solidFill>
        </p:spPr>
        <p:txBody>
          <a:bodyPr wrap="square" lIns="182880" tIns="137160" rIns="182880" bIns="91440">
            <a:noAutofit/>
          </a:bodyPr>
          <a:lstStyle/>
          <a:p>
            <a:pPr algn="just">
              <a:lnSpc>
                <a:spcPct val="112000"/>
              </a:lnSpc>
              <a:spcBef>
                <a:spcPts val="0"/>
              </a:spcBef>
            </a:pPr>
            <a:r>
              <a:rPr lang="en-US" sz="2000" b="0" dirty="0">
                <a:latin typeface="Liberation Sans" panose="020B0604020202020204"/>
              </a:rPr>
              <a:t>The off-balance-sheet world is slowly but surely becoming more on-balance-sheet. New interpretations on guarantees (discussed in Chapter 13) and variable-interest entities (discussed in Appendix 17B) are doing their part to increase the amount of debt reported on corporate balance sheets. </a:t>
            </a:r>
            <a:endParaRPr lang="en-US" sz="2000" b="0" dirty="0" smtClean="0">
              <a:latin typeface="Liberation Sans" panose="020B0604020202020204"/>
            </a:endParaRPr>
          </a:p>
          <a:p>
            <a:pPr indent="460375" algn="just">
              <a:lnSpc>
                <a:spcPct val="112000"/>
              </a:lnSpc>
              <a:spcBef>
                <a:spcPts val="0"/>
              </a:spcBef>
            </a:pPr>
            <a:r>
              <a:rPr lang="en-US" sz="2000" b="0" dirty="0" smtClean="0">
                <a:latin typeface="Liberation Sans" panose="020B0604020202020204"/>
              </a:rPr>
              <a:t>In </a:t>
            </a:r>
            <a:r>
              <a:rPr lang="en-US" sz="2000" b="0" dirty="0">
                <a:latin typeface="Liberation Sans" panose="020B0604020202020204"/>
              </a:rPr>
              <a:t>addition, the SEC has rules that require companies to disclose off-balance-sheet arrangements and contractual </a:t>
            </a:r>
            <a:r>
              <a:rPr lang="en-US" sz="2000" b="0" dirty="0" smtClean="0">
                <a:latin typeface="Liberation Sans" panose="020B0604020202020204"/>
              </a:rPr>
              <a:t>obligations </a:t>
            </a:r>
            <a:r>
              <a:rPr lang="en-US" sz="2000" b="0" dirty="0">
                <a:latin typeface="Liberation Sans" panose="020B0604020202020204"/>
              </a:rPr>
              <a:t>that currently have, or are reasonably likely to have, a material future effect on the companies’ </a:t>
            </a:r>
            <a:r>
              <a:rPr lang="en-US" sz="2000" b="0" dirty="0" smtClean="0">
                <a:latin typeface="Liberation Sans" panose="020B0604020202020204"/>
              </a:rPr>
              <a:t>ﬁnancial </a:t>
            </a:r>
            <a:r>
              <a:rPr lang="en-US" sz="2000" b="0" dirty="0">
                <a:latin typeface="Liberation Sans" panose="020B0604020202020204"/>
              </a:rPr>
              <a:t>condition. Companies now must include a tabular disclosure (following a prescribed format) in the management discussion and analysis section of the annual report. </a:t>
            </a:r>
            <a:endParaRPr lang="en-US" sz="2000" b="0" dirty="0" smtClean="0">
              <a:latin typeface="Liberation Sans" panose="020B0604020202020204"/>
            </a:endParaRPr>
          </a:p>
          <a:p>
            <a:pPr indent="460375" algn="just">
              <a:lnSpc>
                <a:spcPct val="112000"/>
              </a:lnSpc>
              <a:spcBef>
                <a:spcPts val="0"/>
              </a:spcBef>
            </a:pPr>
            <a:r>
              <a:rPr lang="en-US" sz="2000" b="0" dirty="0" smtClean="0">
                <a:latin typeface="Liberation Sans" panose="020B0604020202020204"/>
              </a:rPr>
              <a:t>Presented next </a:t>
            </a:r>
            <a:r>
              <a:rPr lang="en-US" sz="2000" b="0" dirty="0">
                <a:latin typeface="Liberation Sans" panose="020B0604020202020204"/>
              </a:rPr>
              <a:t>is </a:t>
            </a:r>
            <a:r>
              <a:rPr lang="en-US" sz="2000" dirty="0">
                <a:solidFill>
                  <a:srgbClr val="CC0000"/>
                </a:solidFill>
                <a:latin typeface="Liberation Sans" panose="020B0604020202020204"/>
              </a:rPr>
              <a:t>Best Buy Co.</a:t>
            </a:r>
            <a:r>
              <a:rPr lang="en-US" sz="2000" b="0" dirty="0">
                <a:latin typeface="Liberation Sans" panose="020B0604020202020204"/>
              </a:rPr>
              <a:t>’s tabular disclosure of its contractual obligations.</a:t>
            </a:r>
          </a:p>
        </p:txBody>
      </p:sp>
      <p:sp>
        <p:nvSpPr>
          <p:cNvPr id="8196" name="Text Box 9"/>
          <p:cNvSpPr txBox="1">
            <a:spLocks noChangeArrowheads="1"/>
          </p:cNvSpPr>
          <p:nvPr/>
        </p:nvSpPr>
        <p:spPr bwMode="auto">
          <a:xfrm>
            <a:off x="5105400" y="560388"/>
            <a:ext cx="3581400" cy="430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lnSpc>
                <a:spcPct val="110000"/>
              </a:lnSpc>
              <a:spcBef>
                <a:spcPct val="50000"/>
              </a:spcBef>
            </a:pPr>
            <a:r>
              <a:rPr lang="en-US" altLang="en-US" sz="2000" i="1" dirty="0">
                <a:solidFill>
                  <a:schemeClr val="bg1"/>
                </a:solidFill>
                <a:latin typeface="Liberation Sans" panose="020B0604020202020204"/>
              </a:rPr>
              <a:t>WHAT’S YOUR PRINCIPLE</a:t>
            </a:r>
          </a:p>
        </p:txBody>
      </p:sp>
      <p:sp>
        <p:nvSpPr>
          <p:cNvPr id="8" name="Rectangle 7"/>
          <p:cNvSpPr/>
          <p:nvPr/>
        </p:nvSpPr>
        <p:spPr>
          <a:xfrm>
            <a:off x="381000" y="529372"/>
            <a:ext cx="8458200" cy="415498"/>
          </a:xfrm>
          <a:prstGeom prst="rect">
            <a:avLst/>
          </a:prstGeom>
        </p:spPr>
        <p:txBody>
          <a:bodyPr wrap="square" anchor="ctr" anchorCtr="0">
            <a:spAutoFit/>
          </a:bodyPr>
          <a:lstStyle/>
          <a:p>
            <a:pPr algn="l">
              <a:tabLst>
                <a:tab pos="8229600" algn="r"/>
              </a:tabLst>
            </a:pPr>
            <a:r>
              <a:rPr lang="en-US" sz="2100" b="1" dirty="0">
                <a:solidFill>
                  <a:schemeClr val="tx2">
                    <a:lumMod val="50000"/>
                  </a:schemeClr>
                </a:solidFill>
                <a:latin typeface="Liberation Sans" panose="020B0604020202020204" pitchFamily="34" charset="0"/>
              </a:rPr>
              <a:t>WHAT DO THE NUMBERS MEAN? </a:t>
            </a:r>
            <a:r>
              <a:rPr lang="en-US" sz="2100" b="1" dirty="0" smtClean="0">
                <a:solidFill>
                  <a:schemeClr val="tx2">
                    <a:lumMod val="50000"/>
                  </a:schemeClr>
                </a:solidFill>
                <a:latin typeface="Liberation Sans" panose="020B0604020202020204" pitchFamily="34" charset="0"/>
              </a:rPr>
              <a:t> 	</a:t>
            </a:r>
            <a:r>
              <a:rPr lang="en-US" dirty="0" smtClean="0">
                <a:solidFill>
                  <a:srgbClr val="660066"/>
                </a:solidFill>
                <a:latin typeface="Liberation Sans" panose="020B0604020202020204" pitchFamily="34" charset="0"/>
              </a:rPr>
              <a:t>OBILIGATED</a:t>
            </a:r>
            <a:endParaRPr lang="en-US" sz="1700" dirty="0">
              <a:solidFill>
                <a:srgbClr val="660066"/>
              </a:solidFill>
              <a:latin typeface="Liberation Sans" panose="020B0604020202020204" pitchFamily="34" charset="0"/>
            </a:endParaRPr>
          </a:p>
        </p:txBody>
      </p:sp>
      <p:sp>
        <p:nvSpPr>
          <p:cNvPr id="9" name="Line 17"/>
          <p:cNvSpPr>
            <a:spLocks noChangeShapeType="1"/>
          </p:cNvSpPr>
          <p:nvPr/>
        </p:nvSpPr>
        <p:spPr bwMode="auto">
          <a:xfrm>
            <a:off x="381000" y="9906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0" name="Line 17"/>
          <p:cNvSpPr>
            <a:spLocks noChangeShapeType="1"/>
          </p:cNvSpPr>
          <p:nvPr/>
        </p:nvSpPr>
        <p:spPr bwMode="auto">
          <a:xfrm>
            <a:off x="381000" y="4572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2" name="TextBox 11"/>
          <p:cNvSpPr txBox="1"/>
          <p:nvPr/>
        </p:nvSpPr>
        <p:spPr>
          <a:xfrm>
            <a:off x="6600003" y="6442632"/>
            <a:ext cx="1324797" cy="307777"/>
          </a:xfrm>
          <a:prstGeom prst="rect">
            <a:avLst/>
          </a:prstGeom>
          <a:noFill/>
        </p:spPr>
        <p:txBody>
          <a:bodyPr wrap="square" rtlCol="0">
            <a:spAutoFit/>
          </a:bodyPr>
          <a:lstStyle/>
          <a:p>
            <a:r>
              <a:rPr lang="en-US" sz="1400" dirty="0" smtClean="0">
                <a:latin typeface="Liberation Sans" panose="020B0604020202020204"/>
              </a:rPr>
              <a:t>(continued)</a:t>
            </a:r>
            <a:endParaRPr lang="en-US" sz="1400" dirty="0">
              <a:latin typeface="Liberation Sans" panose="020B0604020202020204"/>
            </a:endParaRPr>
          </a:p>
        </p:txBody>
      </p:sp>
      <p:sp>
        <p:nvSpPr>
          <p:cNvPr id="13"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i="1" dirty="0" smtClean="0">
                <a:solidFill>
                  <a:schemeClr val="bg2"/>
                </a:solidFill>
                <a:latin typeface="Liberation Sans" panose="020B0604020202020204"/>
              </a:rPr>
              <a:t>5</a:t>
            </a:r>
            <a:endParaRPr lang="en-US" altLang="en-US" sz="1600" b="1" i="1" dirty="0">
              <a:solidFill>
                <a:schemeClr val="bg2"/>
              </a:solidFill>
              <a:latin typeface="Liberation Sans" panose="020B0604020202020204"/>
            </a:endParaRPr>
          </a:p>
        </p:txBody>
      </p:sp>
    </p:spTree>
    <p:extLst>
      <p:ext uri="{BB962C8B-B14F-4D97-AF65-F5344CB8AC3E}">
        <p14:creationId xmlns:p14="http://schemas.microsoft.com/office/powerpoint/2010/main" val="2002084564"/>
      </p:ext>
    </p:extLst>
  </p:cSld>
  <p:clrMapOvr>
    <a:masterClrMapping/>
  </p:clrMapOvr>
  <p:transition>
    <p:wipe dir="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6"/>
          <p:cNvSpPr txBox="1">
            <a:spLocks noChangeArrowheads="1"/>
          </p:cNvSpPr>
          <p:nvPr/>
        </p:nvSpPr>
        <p:spPr bwMode="auto">
          <a:xfrm>
            <a:off x="8229600" y="64452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i="1" dirty="0" smtClean="0">
                <a:solidFill>
                  <a:schemeClr val="bg2"/>
                </a:solidFill>
                <a:latin typeface="Liberation Sans" panose="020B0604020202020204"/>
              </a:rPr>
              <a:t>5</a:t>
            </a:r>
            <a:endParaRPr lang="en-US" altLang="en-US" sz="1600" b="1" i="1" dirty="0">
              <a:solidFill>
                <a:schemeClr val="bg2"/>
              </a:solidFill>
              <a:latin typeface="Liberation Sans" panose="020B0604020202020204"/>
            </a:endParaRPr>
          </a:p>
        </p:txBody>
      </p:sp>
      <p:sp>
        <p:nvSpPr>
          <p:cNvPr id="2" name="Rectangle 1"/>
          <p:cNvSpPr/>
          <p:nvPr/>
        </p:nvSpPr>
        <p:spPr>
          <a:xfrm>
            <a:off x="381000" y="990599"/>
            <a:ext cx="8382000" cy="5452033"/>
          </a:xfrm>
          <a:prstGeom prst="rect">
            <a:avLst/>
          </a:prstGeom>
          <a:solidFill>
            <a:srgbClr val="F6F9E7"/>
          </a:solidFill>
        </p:spPr>
        <p:txBody>
          <a:bodyPr wrap="square" lIns="182880" tIns="137160" rIns="182880" bIns="91440">
            <a:noAutofit/>
          </a:bodyPr>
          <a:lstStyle/>
          <a:p>
            <a:pPr algn="just">
              <a:lnSpc>
                <a:spcPct val="112000"/>
              </a:lnSpc>
              <a:spcBef>
                <a:spcPts val="0"/>
              </a:spcBef>
            </a:pPr>
            <a:r>
              <a:rPr lang="en-US" sz="1900" b="0" dirty="0" smtClean="0">
                <a:latin typeface="Liberation Sans" panose="020B0604020202020204"/>
              </a:rPr>
              <a:t>Enron’s </a:t>
            </a:r>
            <a:r>
              <a:rPr lang="en-US" sz="1900" b="0" dirty="0">
                <a:latin typeface="Liberation Sans" panose="020B0604020202020204"/>
              </a:rPr>
              <a:t>abuse of off-balance-sheet </a:t>
            </a:r>
            <a:r>
              <a:rPr lang="en-US" sz="1900" b="0" dirty="0" smtClean="0">
                <a:latin typeface="Liberation Sans" panose="020B0604020202020204"/>
              </a:rPr>
              <a:t>ﬁnancing </a:t>
            </a:r>
            <a:r>
              <a:rPr lang="en-US" sz="1900" b="0" dirty="0">
                <a:latin typeface="Liberation Sans" panose="020B0604020202020204"/>
              </a:rPr>
              <a:t>to hide debt was shocking and inappropriate. One silver lining in the Enron debacle, however, is that the standard-setting bodies in the accounting profession are now providing increased guidance on companies’ reporting of contractual obligations. We </a:t>
            </a:r>
            <a:endParaRPr lang="en-US" sz="1900" b="0" dirty="0" smtClean="0">
              <a:latin typeface="Liberation Sans" panose="020B0604020202020204"/>
            </a:endParaRPr>
          </a:p>
          <a:p>
            <a:pPr algn="just">
              <a:lnSpc>
                <a:spcPct val="112000"/>
              </a:lnSpc>
              <a:spcBef>
                <a:spcPts val="0"/>
              </a:spcBef>
            </a:pPr>
            <a:r>
              <a:rPr lang="en-US" sz="1900" b="0" dirty="0" smtClean="0">
                <a:latin typeface="Liberation Sans" panose="020B0604020202020204"/>
              </a:rPr>
              <a:t>believe </a:t>
            </a:r>
            <a:r>
              <a:rPr lang="en-US" sz="1900" b="0" dirty="0">
                <a:latin typeface="Liberation Sans" panose="020B0604020202020204"/>
              </a:rPr>
              <a:t>the </a:t>
            </a:r>
            <a:endParaRPr lang="en-US" sz="1900" b="0" dirty="0" smtClean="0">
              <a:latin typeface="Liberation Sans" panose="020B0604020202020204"/>
            </a:endParaRPr>
          </a:p>
          <a:p>
            <a:pPr algn="just">
              <a:lnSpc>
                <a:spcPct val="112000"/>
              </a:lnSpc>
              <a:spcBef>
                <a:spcPts val="0"/>
              </a:spcBef>
            </a:pPr>
            <a:r>
              <a:rPr lang="en-US" sz="1900" b="0" dirty="0" smtClean="0">
                <a:latin typeface="Liberation Sans" panose="020B0604020202020204"/>
              </a:rPr>
              <a:t>SEC </a:t>
            </a:r>
            <a:r>
              <a:rPr lang="en-US" sz="1900" b="0" dirty="0">
                <a:latin typeface="Liberation Sans" panose="020B0604020202020204"/>
              </a:rPr>
              <a:t>rule, which </a:t>
            </a:r>
            <a:endParaRPr lang="en-US" sz="1900" b="0" dirty="0" smtClean="0">
              <a:latin typeface="Liberation Sans" panose="020B0604020202020204"/>
            </a:endParaRPr>
          </a:p>
          <a:p>
            <a:pPr algn="just">
              <a:lnSpc>
                <a:spcPct val="112000"/>
              </a:lnSpc>
              <a:spcBef>
                <a:spcPts val="0"/>
              </a:spcBef>
            </a:pPr>
            <a:r>
              <a:rPr lang="en-US" sz="1900" b="0" dirty="0" smtClean="0">
                <a:latin typeface="Liberation Sans" panose="020B0604020202020204"/>
              </a:rPr>
              <a:t>requires </a:t>
            </a:r>
          </a:p>
          <a:p>
            <a:pPr algn="just">
              <a:lnSpc>
                <a:spcPct val="112000"/>
              </a:lnSpc>
              <a:spcBef>
                <a:spcPts val="0"/>
              </a:spcBef>
            </a:pPr>
            <a:r>
              <a:rPr lang="en-US" sz="1900" b="0" dirty="0" smtClean="0">
                <a:latin typeface="Liberation Sans" panose="020B0604020202020204"/>
              </a:rPr>
              <a:t>companies </a:t>
            </a:r>
            <a:r>
              <a:rPr lang="en-US" sz="1900" b="0" dirty="0">
                <a:latin typeface="Liberation Sans" panose="020B0604020202020204"/>
              </a:rPr>
              <a:t>to </a:t>
            </a:r>
            <a:endParaRPr lang="en-US" sz="1900" b="0" dirty="0" smtClean="0">
              <a:latin typeface="Liberation Sans" panose="020B0604020202020204"/>
            </a:endParaRPr>
          </a:p>
          <a:p>
            <a:pPr algn="just">
              <a:lnSpc>
                <a:spcPct val="112000"/>
              </a:lnSpc>
              <a:spcBef>
                <a:spcPts val="0"/>
              </a:spcBef>
            </a:pPr>
            <a:r>
              <a:rPr lang="en-US" sz="1900" b="0" dirty="0" smtClean="0">
                <a:latin typeface="Liberation Sans" panose="020B0604020202020204"/>
              </a:rPr>
              <a:t>report </a:t>
            </a:r>
            <a:r>
              <a:rPr lang="en-US" sz="1900" b="0" dirty="0">
                <a:latin typeface="Liberation Sans" panose="020B0604020202020204"/>
              </a:rPr>
              <a:t>their </a:t>
            </a:r>
            <a:endParaRPr lang="en-US" sz="1900" b="0" dirty="0" smtClean="0">
              <a:latin typeface="Liberation Sans" panose="020B0604020202020204"/>
            </a:endParaRPr>
          </a:p>
          <a:p>
            <a:pPr algn="just">
              <a:lnSpc>
                <a:spcPct val="112000"/>
              </a:lnSpc>
              <a:spcBef>
                <a:spcPts val="0"/>
              </a:spcBef>
            </a:pPr>
            <a:r>
              <a:rPr lang="en-US" sz="1900" b="0" dirty="0" smtClean="0">
                <a:latin typeface="Liberation Sans" panose="020B0604020202020204"/>
              </a:rPr>
              <a:t>obligations </a:t>
            </a:r>
            <a:r>
              <a:rPr lang="en-US" sz="1900" b="0" dirty="0">
                <a:latin typeface="Liberation Sans" panose="020B0604020202020204"/>
              </a:rPr>
              <a:t>over </a:t>
            </a:r>
            <a:endParaRPr lang="en-US" sz="1900" b="0" dirty="0" smtClean="0">
              <a:latin typeface="Liberation Sans" panose="020B0604020202020204"/>
            </a:endParaRPr>
          </a:p>
          <a:p>
            <a:pPr algn="just">
              <a:lnSpc>
                <a:spcPct val="112000"/>
              </a:lnSpc>
              <a:spcBef>
                <a:spcPts val="0"/>
              </a:spcBef>
            </a:pPr>
            <a:r>
              <a:rPr lang="en-US" sz="1900" b="0" dirty="0" smtClean="0">
                <a:latin typeface="Liberation Sans" panose="020B0604020202020204"/>
              </a:rPr>
              <a:t>a </a:t>
            </a:r>
            <a:r>
              <a:rPr lang="en-US" sz="1900" b="0" dirty="0">
                <a:latin typeface="Liberation Sans" panose="020B0604020202020204"/>
              </a:rPr>
              <a:t>period of time, </a:t>
            </a:r>
            <a:endParaRPr lang="en-US" sz="1900" b="0" dirty="0" smtClean="0">
              <a:latin typeface="Liberation Sans" panose="020B0604020202020204"/>
            </a:endParaRPr>
          </a:p>
          <a:p>
            <a:pPr algn="just">
              <a:lnSpc>
                <a:spcPct val="112000"/>
              </a:lnSpc>
              <a:spcBef>
                <a:spcPts val="0"/>
              </a:spcBef>
            </a:pPr>
            <a:r>
              <a:rPr lang="en-US" sz="1900" b="0" dirty="0" smtClean="0">
                <a:latin typeface="Liberation Sans" panose="020B0604020202020204"/>
              </a:rPr>
              <a:t>will </a:t>
            </a:r>
            <a:r>
              <a:rPr lang="en-US" sz="1900" b="0" dirty="0">
                <a:latin typeface="Liberation Sans" panose="020B0604020202020204"/>
              </a:rPr>
              <a:t>be extremely </a:t>
            </a:r>
            <a:endParaRPr lang="en-US" sz="1900" b="0" dirty="0" smtClean="0">
              <a:latin typeface="Liberation Sans" panose="020B0604020202020204"/>
            </a:endParaRPr>
          </a:p>
          <a:p>
            <a:pPr algn="just">
              <a:lnSpc>
                <a:spcPct val="112000"/>
              </a:lnSpc>
              <a:spcBef>
                <a:spcPts val="0"/>
              </a:spcBef>
            </a:pPr>
            <a:r>
              <a:rPr lang="en-US" sz="1900" b="0" dirty="0" smtClean="0">
                <a:latin typeface="Liberation Sans" panose="020B0604020202020204"/>
              </a:rPr>
              <a:t>useful </a:t>
            </a:r>
            <a:r>
              <a:rPr lang="en-US" sz="1900" b="0" dirty="0">
                <a:latin typeface="Liberation Sans" panose="020B0604020202020204"/>
              </a:rPr>
              <a:t>to the </a:t>
            </a:r>
            <a:endParaRPr lang="en-US" sz="1900" b="0" dirty="0" smtClean="0">
              <a:latin typeface="Liberation Sans" panose="020B0604020202020204"/>
            </a:endParaRPr>
          </a:p>
          <a:p>
            <a:pPr algn="just">
              <a:lnSpc>
                <a:spcPct val="112000"/>
              </a:lnSpc>
              <a:spcBef>
                <a:spcPts val="0"/>
              </a:spcBef>
            </a:pPr>
            <a:r>
              <a:rPr lang="en-US" sz="1900" b="0" dirty="0" smtClean="0">
                <a:latin typeface="Liberation Sans" panose="020B0604020202020204"/>
              </a:rPr>
              <a:t>investment </a:t>
            </a:r>
          </a:p>
          <a:p>
            <a:pPr algn="just">
              <a:lnSpc>
                <a:spcPct val="112000"/>
              </a:lnSpc>
              <a:spcBef>
                <a:spcPts val="0"/>
              </a:spcBef>
            </a:pPr>
            <a:r>
              <a:rPr lang="en-US" sz="1900" b="0" dirty="0" smtClean="0">
                <a:latin typeface="Liberation Sans" panose="020B0604020202020204"/>
              </a:rPr>
              <a:t>community</a:t>
            </a:r>
            <a:r>
              <a:rPr lang="en-US" sz="1900" b="0" dirty="0">
                <a:latin typeface="Liberation Sans" panose="020B0604020202020204"/>
              </a:rPr>
              <a:t>.</a:t>
            </a:r>
          </a:p>
          <a:p>
            <a:pPr algn="just">
              <a:lnSpc>
                <a:spcPct val="112000"/>
              </a:lnSpc>
              <a:spcBef>
                <a:spcPts val="0"/>
              </a:spcBef>
            </a:pPr>
            <a:endParaRPr lang="en-US" sz="1900" b="0" dirty="0">
              <a:latin typeface="Liberation Sans" panose="020B0604020202020204"/>
            </a:endParaRPr>
          </a:p>
        </p:txBody>
      </p:sp>
      <p:sp>
        <p:nvSpPr>
          <p:cNvPr id="8196" name="Text Box 9"/>
          <p:cNvSpPr txBox="1">
            <a:spLocks noChangeArrowheads="1"/>
          </p:cNvSpPr>
          <p:nvPr/>
        </p:nvSpPr>
        <p:spPr bwMode="auto">
          <a:xfrm>
            <a:off x="5105400" y="560388"/>
            <a:ext cx="3581400" cy="430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lnSpc>
                <a:spcPct val="110000"/>
              </a:lnSpc>
              <a:spcBef>
                <a:spcPct val="50000"/>
              </a:spcBef>
            </a:pPr>
            <a:r>
              <a:rPr lang="en-US" altLang="en-US" sz="2000" i="1" dirty="0">
                <a:solidFill>
                  <a:schemeClr val="bg1"/>
                </a:solidFill>
                <a:latin typeface="Liberation Sans" panose="020B0604020202020204"/>
              </a:rPr>
              <a:t>WHAT’S YOUR PRINCIPLE</a:t>
            </a:r>
          </a:p>
        </p:txBody>
      </p:sp>
      <p:sp>
        <p:nvSpPr>
          <p:cNvPr id="8" name="Rectangle 7"/>
          <p:cNvSpPr/>
          <p:nvPr/>
        </p:nvSpPr>
        <p:spPr>
          <a:xfrm>
            <a:off x="381000" y="529372"/>
            <a:ext cx="8458200" cy="415498"/>
          </a:xfrm>
          <a:prstGeom prst="rect">
            <a:avLst/>
          </a:prstGeom>
        </p:spPr>
        <p:txBody>
          <a:bodyPr wrap="square" anchor="ctr" anchorCtr="0">
            <a:spAutoFit/>
          </a:bodyPr>
          <a:lstStyle/>
          <a:p>
            <a:pPr algn="l">
              <a:tabLst>
                <a:tab pos="8229600" algn="r"/>
              </a:tabLst>
            </a:pPr>
            <a:r>
              <a:rPr lang="en-US" sz="2100" b="1" dirty="0">
                <a:solidFill>
                  <a:schemeClr val="tx2">
                    <a:lumMod val="50000"/>
                  </a:schemeClr>
                </a:solidFill>
                <a:latin typeface="Liberation Sans" panose="020B0604020202020204" pitchFamily="34" charset="0"/>
              </a:rPr>
              <a:t>WHAT DO THE NUMBERS MEAN? </a:t>
            </a:r>
            <a:r>
              <a:rPr lang="en-US" sz="2100" b="1" dirty="0" smtClean="0">
                <a:solidFill>
                  <a:schemeClr val="tx2">
                    <a:lumMod val="50000"/>
                  </a:schemeClr>
                </a:solidFill>
                <a:latin typeface="Liberation Sans" panose="020B0604020202020204" pitchFamily="34" charset="0"/>
              </a:rPr>
              <a:t> 	</a:t>
            </a:r>
            <a:r>
              <a:rPr lang="en-US" dirty="0" smtClean="0">
                <a:solidFill>
                  <a:srgbClr val="660066"/>
                </a:solidFill>
                <a:latin typeface="Liberation Sans" panose="020B0604020202020204" pitchFamily="34" charset="0"/>
              </a:rPr>
              <a:t>OBILIGATED</a:t>
            </a:r>
            <a:endParaRPr lang="en-US" sz="1700" dirty="0">
              <a:solidFill>
                <a:srgbClr val="660066"/>
              </a:solidFill>
              <a:latin typeface="Liberation Sans" panose="020B0604020202020204" pitchFamily="34" charset="0"/>
            </a:endParaRPr>
          </a:p>
        </p:txBody>
      </p:sp>
      <p:sp>
        <p:nvSpPr>
          <p:cNvPr id="9" name="Line 17"/>
          <p:cNvSpPr>
            <a:spLocks noChangeShapeType="1"/>
          </p:cNvSpPr>
          <p:nvPr/>
        </p:nvSpPr>
        <p:spPr bwMode="auto">
          <a:xfrm>
            <a:off x="381000" y="9906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0" name="Line 17"/>
          <p:cNvSpPr>
            <a:spLocks noChangeShapeType="1"/>
          </p:cNvSpPr>
          <p:nvPr/>
        </p:nvSpPr>
        <p:spPr bwMode="auto">
          <a:xfrm>
            <a:off x="381000" y="4572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3"/>
          <a:stretch>
            <a:fillRect/>
          </a:stretch>
        </p:blipFill>
        <p:spPr>
          <a:xfrm>
            <a:off x="2590800" y="2604561"/>
            <a:ext cx="6002144" cy="3567639"/>
          </a:xfrm>
          <a:prstGeom prst="rect">
            <a:avLst/>
          </a:prstGeom>
          <a:ln>
            <a:solidFill>
              <a:schemeClr val="tx1"/>
            </a:solidFill>
          </a:ln>
        </p:spPr>
      </p:pic>
    </p:spTree>
    <p:extLst>
      <p:ext uri="{BB962C8B-B14F-4D97-AF65-F5344CB8AC3E}">
        <p14:creationId xmlns:p14="http://schemas.microsoft.com/office/powerpoint/2010/main" val="2765229208"/>
      </p:ext>
    </p:extLst>
  </p:cSld>
  <p:clrMapOvr>
    <a:masterClrMapping/>
  </p:clrMapOvr>
  <p:transition>
    <p:wipe dir="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609600" y="1371600"/>
            <a:ext cx="7848600" cy="354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20000"/>
              </a:lnSpc>
              <a:spcBef>
                <a:spcPts val="1200"/>
              </a:spcBef>
              <a:buClrTx/>
              <a:buSzPct val="80000"/>
              <a:buFontTx/>
              <a:buNone/>
            </a:pPr>
            <a:r>
              <a:rPr lang="en-US" altLang="en-US" sz="2100" b="0" dirty="0">
                <a:solidFill>
                  <a:schemeClr val="tx1"/>
                </a:solidFill>
                <a:latin typeface="Liberation Sans"/>
              </a:rPr>
              <a:t>Note disclosures generally indicate the nature of the liabilities, maturity dates, interest rates, call provisions, conversion privileges, restrictions imposed by the creditors, and assets designated or pledged as security.</a:t>
            </a:r>
          </a:p>
          <a:p>
            <a:pPr>
              <a:lnSpc>
                <a:spcPct val="120000"/>
              </a:lnSpc>
              <a:spcBef>
                <a:spcPts val="1200"/>
              </a:spcBef>
              <a:buClrTx/>
              <a:buSzPct val="80000"/>
              <a:buFontTx/>
              <a:buNone/>
            </a:pPr>
            <a:r>
              <a:rPr lang="en-US" altLang="en-US" sz="2100" b="0" dirty="0">
                <a:solidFill>
                  <a:schemeClr val="tx1"/>
                </a:solidFill>
                <a:latin typeface="Liberation Sans"/>
              </a:rPr>
              <a:t>Fair value of the debt should be </a:t>
            </a:r>
            <a:r>
              <a:rPr lang="en-US" altLang="en-US" sz="2100" b="0" dirty="0" smtClean="0">
                <a:solidFill>
                  <a:schemeClr val="tx1"/>
                </a:solidFill>
                <a:latin typeface="Liberation Sans"/>
              </a:rPr>
              <a:t>disclosed.</a:t>
            </a:r>
            <a:endParaRPr lang="en-US" altLang="en-US" sz="2100" b="0" dirty="0">
              <a:solidFill>
                <a:schemeClr val="tx1"/>
              </a:solidFill>
              <a:latin typeface="Liberation Sans"/>
            </a:endParaRPr>
          </a:p>
          <a:p>
            <a:pPr>
              <a:lnSpc>
                <a:spcPct val="120000"/>
              </a:lnSpc>
              <a:spcBef>
                <a:spcPts val="1200"/>
              </a:spcBef>
              <a:buClrTx/>
              <a:buSzPct val="80000"/>
              <a:buFontTx/>
              <a:buNone/>
            </a:pPr>
            <a:r>
              <a:rPr lang="en-US" altLang="en-US" sz="2100" b="0" dirty="0">
                <a:solidFill>
                  <a:schemeClr val="tx1"/>
                </a:solidFill>
                <a:latin typeface="Liberation Sans"/>
              </a:rPr>
              <a:t>Must disclose </a:t>
            </a:r>
            <a:r>
              <a:rPr lang="en-US" altLang="en-US" sz="2100" dirty="0">
                <a:solidFill>
                  <a:schemeClr val="tx1"/>
                </a:solidFill>
                <a:latin typeface="Liberation Sans"/>
              </a:rPr>
              <a:t>future payments</a:t>
            </a:r>
            <a:r>
              <a:rPr lang="en-US" altLang="en-US" sz="2100" b="0" dirty="0">
                <a:solidFill>
                  <a:schemeClr val="tx1"/>
                </a:solidFill>
                <a:latin typeface="Liberation Sans"/>
              </a:rPr>
              <a:t> for sinking fund requirements and maturity amounts of long-term debt during each of the next five years.</a:t>
            </a:r>
          </a:p>
        </p:txBody>
      </p:sp>
      <p:sp>
        <p:nvSpPr>
          <p:cNvPr id="1307655" name="Rectangle 7"/>
          <p:cNvSpPr>
            <a:spLocks noGrp="1" noChangeArrowheads="1"/>
          </p:cNvSpPr>
          <p:nvPr>
            <p:ph type="title" idx="4294967295"/>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r>
              <a:rPr lang="en-US" altLang="en-US" sz="3200" i="0" kern="1200" dirty="0">
                <a:solidFill>
                  <a:srgbClr val="CC0000"/>
                </a:solidFill>
                <a:effectLst/>
                <a:latin typeface="Liberation Sans"/>
                <a:ea typeface="+mn-ea"/>
                <a:cs typeface="+mn-cs"/>
              </a:rPr>
              <a:t>Presentation </a:t>
            </a:r>
            <a:r>
              <a:rPr lang="en-US" altLang="en-US" sz="3200" i="0" kern="1200" dirty="0" smtClean="0">
                <a:solidFill>
                  <a:srgbClr val="CC0000"/>
                </a:solidFill>
                <a:effectLst/>
                <a:latin typeface="Liberation Sans"/>
                <a:ea typeface="+mn-ea"/>
                <a:cs typeface="+mn-cs"/>
              </a:rPr>
              <a:t>of </a:t>
            </a:r>
            <a:r>
              <a:rPr lang="en-US" altLang="en-US" sz="3200" i="0" kern="1200" dirty="0">
                <a:solidFill>
                  <a:srgbClr val="CC0000"/>
                </a:solidFill>
                <a:effectLst/>
                <a:latin typeface="Liberation Sans"/>
                <a:ea typeface="+mn-ea"/>
                <a:cs typeface="+mn-cs"/>
              </a:rPr>
              <a:t>Long-Term Debt</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8"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i="1" dirty="0" smtClean="0">
                <a:solidFill>
                  <a:schemeClr val="bg2"/>
                </a:solidFill>
                <a:latin typeface="Liberation Sans" panose="020B0604020202020204"/>
              </a:rPr>
              <a:t>5</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5"/>
          <p:cNvSpPr>
            <a:spLocks noChangeArrowheads="1"/>
          </p:cNvSpPr>
          <p:nvPr/>
        </p:nvSpPr>
        <p:spPr bwMode="auto">
          <a:xfrm>
            <a:off x="609600" y="1371600"/>
            <a:ext cx="7620000"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20000"/>
              </a:lnSpc>
              <a:spcBef>
                <a:spcPct val="25000"/>
              </a:spcBef>
              <a:buClrTx/>
              <a:buSzTx/>
              <a:buFontTx/>
              <a:buNone/>
            </a:pPr>
            <a:r>
              <a:rPr lang="en-US" altLang="en-US" sz="2100" b="0" dirty="0">
                <a:solidFill>
                  <a:schemeClr val="tx1"/>
                </a:solidFill>
                <a:latin typeface="Liberation Sans"/>
              </a:rPr>
              <a:t>Two ratios that provide information about debt-paying ability and long-run solvency are:</a:t>
            </a:r>
          </a:p>
        </p:txBody>
      </p:sp>
      <p:sp>
        <p:nvSpPr>
          <p:cNvPr id="79876" name="Text Box 6"/>
          <p:cNvSpPr txBox="1">
            <a:spLocks noChangeArrowheads="1"/>
          </p:cNvSpPr>
          <p:nvPr/>
        </p:nvSpPr>
        <p:spPr bwMode="auto">
          <a:xfrm>
            <a:off x="3352800" y="2514600"/>
            <a:ext cx="52578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gn="ctr">
              <a:spcBef>
                <a:spcPct val="50000"/>
              </a:spcBef>
              <a:buClrTx/>
              <a:buSzTx/>
              <a:buFontTx/>
              <a:buNone/>
            </a:pPr>
            <a:r>
              <a:rPr lang="en-US" altLang="en-US" sz="2100" b="0" dirty="0">
                <a:solidFill>
                  <a:schemeClr val="tx1"/>
                </a:solidFill>
                <a:latin typeface="Liberation Sans"/>
              </a:rPr>
              <a:t>Total liabilities</a:t>
            </a:r>
          </a:p>
        </p:txBody>
      </p:sp>
      <p:sp>
        <p:nvSpPr>
          <p:cNvPr id="79877" name="Text Box 7"/>
          <p:cNvSpPr txBox="1">
            <a:spLocks noChangeArrowheads="1"/>
          </p:cNvSpPr>
          <p:nvPr/>
        </p:nvSpPr>
        <p:spPr bwMode="auto">
          <a:xfrm>
            <a:off x="3352800" y="3124200"/>
            <a:ext cx="52578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gn="ctr">
              <a:spcBef>
                <a:spcPct val="50000"/>
              </a:spcBef>
              <a:buClrTx/>
              <a:buSzTx/>
              <a:buFontTx/>
              <a:buNone/>
            </a:pPr>
            <a:r>
              <a:rPr lang="en-US" altLang="en-US" sz="2100" b="0" dirty="0">
                <a:solidFill>
                  <a:schemeClr val="tx1"/>
                </a:solidFill>
                <a:latin typeface="Liberation Sans"/>
              </a:rPr>
              <a:t>Total assets  </a:t>
            </a:r>
          </a:p>
        </p:txBody>
      </p:sp>
      <p:sp>
        <p:nvSpPr>
          <p:cNvPr id="1309704" name="Freeform 8"/>
          <p:cNvSpPr>
            <a:spLocks/>
          </p:cNvSpPr>
          <p:nvPr/>
        </p:nvSpPr>
        <p:spPr bwMode="auto">
          <a:xfrm>
            <a:off x="3962400" y="3021013"/>
            <a:ext cx="3948113" cy="6350"/>
          </a:xfrm>
          <a:custGeom>
            <a:avLst/>
            <a:gdLst>
              <a:gd name="T0" fmla="*/ 0 w 2487"/>
              <a:gd name="T1" fmla="*/ 4 h 4"/>
              <a:gd name="T2" fmla="*/ 2487 w 2487"/>
              <a:gd name="T3" fmla="*/ 0 h 4"/>
            </a:gdLst>
            <a:ahLst/>
            <a:cxnLst>
              <a:cxn ang="0">
                <a:pos x="T0" y="T1"/>
              </a:cxn>
              <a:cxn ang="0">
                <a:pos x="T2" y="T3"/>
              </a:cxn>
            </a:cxnLst>
            <a:rect l="0" t="0" r="r" b="b"/>
            <a:pathLst>
              <a:path w="2487" h="4">
                <a:moveTo>
                  <a:pt x="0" y="4"/>
                </a:moveTo>
                <a:lnTo>
                  <a:pt x="2487" y="0"/>
                </a:lnTo>
              </a:path>
            </a:pathLst>
          </a:custGeom>
          <a:noFill/>
          <a:ln w="381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latin typeface="Liberation Sans"/>
            </a:endParaRPr>
          </a:p>
        </p:txBody>
      </p:sp>
      <p:sp>
        <p:nvSpPr>
          <p:cNvPr id="79879" name="Text Box 9"/>
          <p:cNvSpPr txBox="1">
            <a:spLocks noChangeArrowheads="1"/>
          </p:cNvSpPr>
          <p:nvPr/>
        </p:nvSpPr>
        <p:spPr bwMode="auto">
          <a:xfrm>
            <a:off x="1143000" y="2590800"/>
            <a:ext cx="2133600"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gn="ctr">
              <a:spcBef>
                <a:spcPct val="50000"/>
              </a:spcBef>
              <a:buClrTx/>
              <a:buSzTx/>
              <a:buFontTx/>
              <a:buNone/>
            </a:pPr>
            <a:r>
              <a:rPr lang="en-US" altLang="en-US" sz="2100" dirty="0">
                <a:solidFill>
                  <a:srgbClr val="CC0000"/>
                </a:solidFill>
                <a:latin typeface="Liberation Sans"/>
              </a:rPr>
              <a:t>Debt to assets ratio</a:t>
            </a:r>
          </a:p>
        </p:txBody>
      </p:sp>
      <p:sp>
        <p:nvSpPr>
          <p:cNvPr id="79880" name="Text Box 10"/>
          <p:cNvSpPr txBox="1">
            <a:spLocks noChangeArrowheads="1"/>
          </p:cNvSpPr>
          <p:nvPr/>
        </p:nvSpPr>
        <p:spPr bwMode="auto">
          <a:xfrm>
            <a:off x="3352800" y="2879725"/>
            <a:ext cx="4572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gn="ctr">
              <a:lnSpc>
                <a:spcPct val="75000"/>
              </a:lnSpc>
              <a:spcBef>
                <a:spcPct val="0"/>
              </a:spcBef>
              <a:buClrTx/>
              <a:buSzTx/>
              <a:buFontTx/>
              <a:buNone/>
            </a:pPr>
            <a:r>
              <a:rPr lang="en-US" altLang="en-US" sz="2000" b="0" dirty="0">
                <a:solidFill>
                  <a:schemeClr val="tx1"/>
                </a:solidFill>
                <a:latin typeface="Liberation Sans"/>
              </a:rPr>
              <a:t> =</a:t>
            </a:r>
          </a:p>
        </p:txBody>
      </p:sp>
      <p:sp>
        <p:nvSpPr>
          <p:cNvPr id="79881" name="Rectangle 19"/>
          <p:cNvSpPr>
            <a:spLocks noChangeArrowheads="1"/>
          </p:cNvSpPr>
          <p:nvPr/>
        </p:nvSpPr>
        <p:spPr bwMode="auto">
          <a:xfrm>
            <a:off x="609600" y="3886200"/>
            <a:ext cx="7620000" cy="124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20000"/>
              </a:lnSpc>
              <a:spcBef>
                <a:spcPct val="25000"/>
              </a:spcBef>
              <a:buClrTx/>
              <a:buSzTx/>
              <a:buFontTx/>
              <a:buNone/>
            </a:pPr>
            <a:r>
              <a:rPr lang="en-US" altLang="en-US" sz="2100" b="0" dirty="0">
                <a:solidFill>
                  <a:schemeClr val="tx1"/>
                </a:solidFill>
                <a:latin typeface="Liberation Sans"/>
              </a:rPr>
              <a:t>The higher the percentage of liabilities to total assets, the greater the risk that the company may be unable to meet its maturing obligations.</a:t>
            </a:r>
          </a:p>
        </p:txBody>
      </p:sp>
      <p:sp>
        <p:nvSpPr>
          <p:cNvPr id="1309718" name="Rectangle 22"/>
          <p:cNvSpPr>
            <a:spLocks noGrp="1" noChangeArrowheads="1"/>
          </p:cNvSpPr>
          <p:nvPr>
            <p:ph type="title" idx="4294967295"/>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r>
              <a:rPr lang="en-US" altLang="en-US" sz="3200" i="0" kern="1200" dirty="0">
                <a:solidFill>
                  <a:srgbClr val="CC0000"/>
                </a:solidFill>
                <a:effectLst/>
                <a:latin typeface="Liberation Sans"/>
                <a:ea typeface="+mn-ea"/>
                <a:cs typeface="+mn-cs"/>
              </a:rPr>
              <a:t>Analysis of Long-Term Debt</a:t>
            </a:r>
          </a:p>
        </p:txBody>
      </p:sp>
      <p:sp>
        <p:nvSpPr>
          <p:cNvPr id="13"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79885" name="Text Box 9"/>
          <p:cNvSpPr txBox="1">
            <a:spLocks noChangeArrowheads="1"/>
          </p:cNvSpPr>
          <p:nvPr/>
        </p:nvSpPr>
        <p:spPr bwMode="auto">
          <a:xfrm>
            <a:off x="609600" y="2590800"/>
            <a:ext cx="533400"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spcBef>
                <a:spcPct val="50000"/>
              </a:spcBef>
              <a:buClrTx/>
              <a:buSzTx/>
              <a:buFontTx/>
              <a:buNone/>
            </a:pPr>
            <a:r>
              <a:rPr lang="en-US" altLang="en-US" sz="2100" dirty="0">
                <a:solidFill>
                  <a:schemeClr val="tx1"/>
                </a:solidFill>
                <a:latin typeface="Liberation Sans"/>
              </a:rPr>
              <a:t>1.</a:t>
            </a:r>
          </a:p>
        </p:txBody>
      </p:sp>
      <p:sp>
        <p:nvSpPr>
          <p:cNvPr id="14"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i="1" dirty="0" smtClean="0">
                <a:solidFill>
                  <a:schemeClr val="bg2"/>
                </a:solidFill>
                <a:latin typeface="Liberation Sans" panose="020B0604020202020204"/>
              </a:rPr>
              <a:t>5</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a:spLocks noChangeArrowheads="1"/>
          </p:cNvSpPr>
          <p:nvPr/>
        </p:nvSpPr>
        <p:spPr bwMode="auto">
          <a:xfrm>
            <a:off x="609600" y="1371600"/>
            <a:ext cx="7620000"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20000"/>
              </a:lnSpc>
              <a:spcBef>
                <a:spcPct val="25000"/>
              </a:spcBef>
              <a:buClrTx/>
              <a:buSzTx/>
              <a:buFontTx/>
              <a:buNone/>
            </a:pPr>
            <a:r>
              <a:rPr lang="en-US" altLang="en-US" sz="2100" b="0" dirty="0">
                <a:solidFill>
                  <a:schemeClr val="tx1"/>
                </a:solidFill>
                <a:latin typeface="Liberation Sans"/>
              </a:rPr>
              <a:t>Two ratios that provide information about debt-paying ability and long-run solvency are:</a:t>
            </a:r>
          </a:p>
        </p:txBody>
      </p:sp>
      <p:sp>
        <p:nvSpPr>
          <p:cNvPr id="80899" name="Text Box 9"/>
          <p:cNvSpPr txBox="1">
            <a:spLocks noChangeArrowheads="1"/>
          </p:cNvSpPr>
          <p:nvPr/>
        </p:nvSpPr>
        <p:spPr bwMode="auto">
          <a:xfrm>
            <a:off x="3581400" y="2393950"/>
            <a:ext cx="4724400"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gn="ctr">
              <a:spcBef>
                <a:spcPct val="50000"/>
              </a:spcBef>
              <a:buClrTx/>
              <a:buSzTx/>
              <a:buFontTx/>
              <a:buNone/>
            </a:pPr>
            <a:r>
              <a:rPr lang="en-US" altLang="en-US" sz="2100" b="0" dirty="0">
                <a:solidFill>
                  <a:schemeClr val="tx1"/>
                </a:solidFill>
                <a:latin typeface="Liberation Sans"/>
              </a:rPr>
              <a:t>Income before income taxes and interest expense</a:t>
            </a:r>
          </a:p>
        </p:txBody>
      </p:sp>
      <p:sp>
        <p:nvSpPr>
          <p:cNvPr id="80900" name="Text Box 10"/>
          <p:cNvSpPr txBox="1">
            <a:spLocks noChangeArrowheads="1"/>
          </p:cNvSpPr>
          <p:nvPr/>
        </p:nvSpPr>
        <p:spPr bwMode="auto">
          <a:xfrm>
            <a:off x="3352800" y="3308350"/>
            <a:ext cx="52578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gn="ctr">
              <a:spcBef>
                <a:spcPct val="50000"/>
              </a:spcBef>
              <a:buClrTx/>
              <a:buSzTx/>
              <a:buFontTx/>
              <a:buNone/>
            </a:pPr>
            <a:r>
              <a:rPr lang="en-US" altLang="en-US" sz="2100" b="0" dirty="0">
                <a:solidFill>
                  <a:schemeClr val="tx1"/>
                </a:solidFill>
                <a:latin typeface="Liberation Sans"/>
              </a:rPr>
              <a:t>Interest expense  </a:t>
            </a:r>
          </a:p>
        </p:txBody>
      </p:sp>
      <p:sp>
        <p:nvSpPr>
          <p:cNvPr id="1313803" name="Freeform 11"/>
          <p:cNvSpPr>
            <a:spLocks/>
          </p:cNvSpPr>
          <p:nvPr/>
        </p:nvSpPr>
        <p:spPr bwMode="auto">
          <a:xfrm>
            <a:off x="3727450" y="3200400"/>
            <a:ext cx="4452938" cy="6350"/>
          </a:xfrm>
          <a:custGeom>
            <a:avLst/>
            <a:gdLst>
              <a:gd name="T0" fmla="*/ 0 w 2805"/>
              <a:gd name="T1" fmla="*/ 0 h 4"/>
              <a:gd name="T2" fmla="*/ 2805 w 2805"/>
              <a:gd name="T3" fmla="*/ 4 h 4"/>
            </a:gdLst>
            <a:ahLst/>
            <a:cxnLst>
              <a:cxn ang="0">
                <a:pos x="T0" y="T1"/>
              </a:cxn>
              <a:cxn ang="0">
                <a:pos x="T2" y="T3"/>
              </a:cxn>
            </a:cxnLst>
            <a:rect l="0" t="0" r="r" b="b"/>
            <a:pathLst>
              <a:path w="2805" h="4">
                <a:moveTo>
                  <a:pt x="0" y="0"/>
                </a:moveTo>
                <a:lnTo>
                  <a:pt x="2805" y="4"/>
                </a:lnTo>
              </a:path>
            </a:pathLst>
          </a:custGeom>
          <a:noFill/>
          <a:ln w="381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latin typeface="Liberation Sans"/>
            </a:endParaRPr>
          </a:p>
        </p:txBody>
      </p:sp>
      <p:sp>
        <p:nvSpPr>
          <p:cNvPr id="80902" name="Text Box 13"/>
          <p:cNvSpPr txBox="1">
            <a:spLocks noChangeArrowheads="1"/>
          </p:cNvSpPr>
          <p:nvPr/>
        </p:nvSpPr>
        <p:spPr bwMode="auto">
          <a:xfrm>
            <a:off x="2895600" y="3063875"/>
            <a:ext cx="4572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gn="ctr">
              <a:lnSpc>
                <a:spcPct val="75000"/>
              </a:lnSpc>
              <a:spcBef>
                <a:spcPct val="0"/>
              </a:spcBef>
              <a:buClrTx/>
              <a:buSzTx/>
              <a:buFontTx/>
              <a:buNone/>
            </a:pPr>
            <a:r>
              <a:rPr lang="en-US" altLang="en-US" sz="2000" b="0" dirty="0">
                <a:solidFill>
                  <a:schemeClr val="tx1"/>
                </a:solidFill>
                <a:latin typeface="Liberation Sans"/>
              </a:rPr>
              <a:t> =</a:t>
            </a:r>
          </a:p>
        </p:txBody>
      </p:sp>
      <p:sp>
        <p:nvSpPr>
          <p:cNvPr id="80903" name="Rectangle 16"/>
          <p:cNvSpPr>
            <a:spLocks noChangeArrowheads="1"/>
          </p:cNvSpPr>
          <p:nvPr/>
        </p:nvSpPr>
        <p:spPr bwMode="auto">
          <a:xfrm>
            <a:off x="609600" y="4038600"/>
            <a:ext cx="7620000"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20000"/>
              </a:lnSpc>
              <a:spcBef>
                <a:spcPct val="25000"/>
              </a:spcBef>
              <a:buClrTx/>
              <a:buSzTx/>
              <a:buFontTx/>
              <a:buNone/>
            </a:pPr>
            <a:r>
              <a:rPr lang="en-US" altLang="en-US" sz="2100" b="0" dirty="0">
                <a:solidFill>
                  <a:schemeClr val="tx1"/>
                </a:solidFill>
                <a:latin typeface="Liberation Sans"/>
              </a:rPr>
              <a:t>Indicates the company’s ability to meet interest payments as they come due.</a:t>
            </a:r>
          </a:p>
        </p:txBody>
      </p:sp>
      <p:sp>
        <p:nvSpPr>
          <p:cNvPr id="13"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16" name="Text Box 12"/>
          <p:cNvSpPr txBox="1">
            <a:spLocks noChangeArrowheads="1"/>
          </p:cNvSpPr>
          <p:nvPr/>
        </p:nvSpPr>
        <p:spPr bwMode="auto">
          <a:xfrm>
            <a:off x="1143000" y="2667000"/>
            <a:ext cx="18288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defRPr/>
            </a:pPr>
            <a:r>
              <a:rPr lang="en-US" sz="2100" dirty="0" smtClean="0">
                <a:solidFill>
                  <a:srgbClr val="CC0000"/>
                </a:solidFill>
                <a:latin typeface="Liberation Sans"/>
              </a:rPr>
              <a:t>Times interest earned</a:t>
            </a:r>
          </a:p>
        </p:txBody>
      </p:sp>
      <p:sp>
        <p:nvSpPr>
          <p:cNvPr id="80908" name="Text Box 12"/>
          <p:cNvSpPr txBox="1">
            <a:spLocks noChangeArrowheads="1"/>
          </p:cNvSpPr>
          <p:nvPr/>
        </p:nvSpPr>
        <p:spPr bwMode="auto">
          <a:xfrm>
            <a:off x="609600" y="2667000"/>
            <a:ext cx="685800"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spcBef>
                <a:spcPct val="50000"/>
              </a:spcBef>
              <a:buClrTx/>
              <a:buSzTx/>
              <a:buFontTx/>
              <a:buNone/>
            </a:pPr>
            <a:r>
              <a:rPr lang="en-US" altLang="en-US" sz="2100" dirty="0">
                <a:solidFill>
                  <a:schemeClr val="tx1"/>
                </a:solidFill>
                <a:latin typeface="Liberation Sans"/>
              </a:rPr>
              <a:t>2.</a:t>
            </a:r>
          </a:p>
        </p:txBody>
      </p:sp>
      <p:sp>
        <p:nvSpPr>
          <p:cNvPr id="15" name="Rectangle 22"/>
          <p:cNvSpPr txBox="1">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lvl1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algn="l"/>
            <a:r>
              <a:rPr lang="en-US" altLang="en-US" sz="3200" i="0" kern="1200" dirty="0" smtClean="0">
                <a:solidFill>
                  <a:srgbClr val="CC0000"/>
                </a:solidFill>
                <a:effectLst/>
                <a:latin typeface="Liberation Sans"/>
                <a:ea typeface="+mn-ea"/>
                <a:cs typeface="+mn-cs"/>
              </a:rPr>
              <a:t>Analysis of Long-Term Debt</a:t>
            </a:r>
            <a:endParaRPr lang="en-US" altLang="en-US" sz="3200" i="0" kern="1200" dirty="0">
              <a:solidFill>
                <a:srgbClr val="CC0000"/>
              </a:solidFill>
              <a:effectLst/>
              <a:latin typeface="Liberation Sans"/>
              <a:ea typeface="+mn-ea"/>
              <a:cs typeface="+mn-cs"/>
            </a:endParaRPr>
          </a:p>
        </p:txBody>
      </p:sp>
      <p:sp>
        <p:nvSpPr>
          <p:cNvPr id="17"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i="1" dirty="0" smtClean="0">
                <a:solidFill>
                  <a:schemeClr val="bg2"/>
                </a:solidFill>
                <a:latin typeface="Liberation Sans" panose="020B0604020202020204"/>
              </a:rPr>
              <a:t>5</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32599" y="3826275"/>
            <a:ext cx="8278802" cy="2041125"/>
          </a:xfrm>
          <a:prstGeom prst="rect">
            <a:avLst/>
          </a:prstGeom>
        </p:spPr>
      </p:pic>
      <p:sp>
        <p:nvSpPr>
          <p:cNvPr id="81924" name="Rectangle 4"/>
          <p:cNvSpPr>
            <a:spLocks noChangeArrowheads="1"/>
          </p:cNvSpPr>
          <p:nvPr/>
        </p:nvSpPr>
        <p:spPr bwMode="auto">
          <a:xfrm>
            <a:off x="609600" y="1371600"/>
            <a:ext cx="8001000" cy="216668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25000"/>
              </a:lnSpc>
              <a:spcBef>
                <a:spcPct val="0"/>
              </a:spcBef>
              <a:buClrTx/>
              <a:buSzTx/>
              <a:buFontTx/>
              <a:buNone/>
            </a:pPr>
            <a:r>
              <a:rPr lang="en-US" altLang="en-US" sz="2200" dirty="0">
                <a:solidFill>
                  <a:schemeClr val="tx1"/>
                </a:solidFill>
                <a:latin typeface="Liberation Sans"/>
              </a:rPr>
              <a:t>Illustration:</a:t>
            </a:r>
            <a:r>
              <a:rPr lang="en-US" altLang="en-US" sz="2200" b="0" dirty="0">
                <a:solidFill>
                  <a:schemeClr val="tx1"/>
                </a:solidFill>
                <a:latin typeface="Liberation Sans"/>
              </a:rPr>
              <a:t> </a:t>
            </a:r>
            <a:r>
              <a:rPr lang="en-US" altLang="en-US" sz="2200" dirty="0" smtClean="0">
                <a:solidFill>
                  <a:srgbClr val="CC0000"/>
                </a:solidFill>
                <a:latin typeface="Liberation Sans"/>
              </a:rPr>
              <a:t>Target</a:t>
            </a:r>
            <a:r>
              <a:rPr lang="en-US" altLang="en-US" sz="2200" b="0" dirty="0">
                <a:solidFill>
                  <a:schemeClr val="tx1"/>
                </a:solidFill>
                <a:latin typeface="Liberation Sans"/>
              </a:rPr>
              <a:t> has total liabilities of $27,407 </a:t>
            </a:r>
            <a:r>
              <a:rPr lang="en-US" altLang="en-US" sz="2200" b="0" dirty="0" smtClean="0">
                <a:solidFill>
                  <a:schemeClr val="tx1"/>
                </a:solidFill>
                <a:latin typeface="Liberation Sans"/>
              </a:rPr>
              <a:t>million</a:t>
            </a:r>
            <a:r>
              <a:rPr lang="en-US" altLang="en-US" sz="2200" b="0" dirty="0">
                <a:solidFill>
                  <a:schemeClr val="tx1"/>
                </a:solidFill>
                <a:latin typeface="Liberation Sans"/>
              </a:rPr>
              <a:t>, total assets of $41,404 million, interest expense of $882 million, income taxes of $1,204 million, and income from continuing operations of $2,449 million. We compute Target’s debt to total assets and times interest earned ratios as follows.</a:t>
            </a:r>
          </a:p>
        </p:txBody>
      </p:sp>
      <p:sp>
        <p:nvSpPr>
          <p:cNvPr id="15"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16" name="Rectangle 22"/>
          <p:cNvSpPr txBox="1">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lvl1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algn="l"/>
            <a:r>
              <a:rPr lang="en-US" altLang="en-US" sz="3200" i="0" kern="1200" dirty="0" smtClean="0">
                <a:solidFill>
                  <a:srgbClr val="CC0000"/>
                </a:solidFill>
                <a:effectLst/>
                <a:latin typeface="Liberation Sans"/>
                <a:ea typeface="+mn-ea"/>
                <a:cs typeface="+mn-cs"/>
              </a:rPr>
              <a:t>Analysis of Long-Term Debt</a:t>
            </a:r>
            <a:endParaRPr lang="en-US" altLang="en-US" sz="3200" i="0" kern="1200" dirty="0">
              <a:solidFill>
                <a:srgbClr val="CC0000"/>
              </a:solidFill>
              <a:effectLst/>
              <a:latin typeface="Liberation Sans"/>
              <a:ea typeface="+mn-ea"/>
              <a:cs typeface="+mn-cs"/>
            </a:endParaRPr>
          </a:p>
        </p:txBody>
      </p:sp>
      <p:pic>
        <p:nvPicPr>
          <p:cNvPr id="4" name="Picture 3"/>
          <p:cNvPicPr preferRelativeResize="0">
            <a:picLocks/>
          </p:cNvPicPr>
          <p:nvPr/>
        </p:nvPicPr>
        <p:blipFill>
          <a:blip r:embed="rId4"/>
          <a:stretch>
            <a:fillRect/>
          </a:stretch>
        </p:blipFill>
        <p:spPr>
          <a:xfrm>
            <a:off x="3581400" y="4011323"/>
            <a:ext cx="1079604" cy="299365"/>
          </a:xfrm>
          <a:prstGeom prst="rect">
            <a:avLst/>
          </a:prstGeom>
        </p:spPr>
      </p:pic>
      <p:pic>
        <p:nvPicPr>
          <p:cNvPr id="25" name="Picture 24"/>
          <p:cNvPicPr preferRelativeResize="0">
            <a:picLocks/>
          </p:cNvPicPr>
          <p:nvPr/>
        </p:nvPicPr>
        <p:blipFill>
          <a:blip r:embed="rId4"/>
          <a:stretch>
            <a:fillRect/>
          </a:stretch>
        </p:blipFill>
        <p:spPr>
          <a:xfrm>
            <a:off x="3581400" y="4407107"/>
            <a:ext cx="1079604" cy="299365"/>
          </a:xfrm>
          <a:prstGeom prst="rect">
            <a:avLst/>
          </a:prstGeom>
        </p:spPr>
      </p:pic>
      <p:pic>
        <p:nvPicPr>
          <p:cNvPr id="26" name="Picture 25"/>
          <p:cNvPicPr preferRelativeResize="0">
            <a:picLocks/>
          </p:cNvPicPr>
          <p:nvPr/>
        </p:nvPicPr>
        <p:blipFill>
          <a:blip r:embed="rId4"/>
          <a:stretch>
            <a:fillRect/>
          </a:stretch>
        </p:blipFill>
        <p:spPr>
          <a:xfrm>
            <a:off x="4941048" y="4191000"/>
            <a:ext cx="1079604" cy="299365"/>
          </a:xfrm>
          <a:prstGeom prst="rect">
            <a:avLst/>
          </a:prstGeom>
        </p:spPr>
      </p:pic>
      <p:pic>
        <p:nvPicPr>
          <p:cNvPr id="27" name="Picture 26"/>
          <p:cNvPicPr preferRelativeResize="0">
            <a:picLocks/>
          </p:cNvPicPr>
          <p:nvPr/>
        </p:nvPicPr>
        <p:blipFill>
          <a:blip r:embed="rId4"/>
          <a:stretch>
            <a:fillRect/>
          </a:stretch>
        </p:blipFill>
        <p:spPr>
          <a:xfrm>
            <a:off x="3630473" y="5058539"/>
            <a:ext cx="981458" cy="299365"/>
          </a:xfrm>
          <a:prstGeom prst="rect">
            <a:avLst/>
          </a:prstGeom>
        </p:spPr>
      </p:pic>
      <p:pic>
        <p:nvPicPr>
          <p:cNvPr id="28" name="Picture 27"/>
          <p:cNvPicPr preferRelativeResize="0">
            <a:picLocks/>
          </p:cNvPicPr>
          <p:nvPr/>
        </p:nvPicPr>
        <p:blipFill>
          <a:blip r:embed="rId4"/>
          <a:stretch>
            <a:fillRect/>
          </a:stretch>
        </p:blipFill>
        <p:spPr>
          <a:xfrm>
            <a:off x="4871168" y="5041152"/>
            <a:ext cx="670350" cy="299365"/>
          </a:xfrm>
          <a:prstGeom prst="rect">
            <a:avLst/>
          </a:prstGeom>
        </p:spPr>
      </p:pic>
      <p:pic>
        <p:nvPicPr>
          <p:cNvPr id="29" name="Picture 28"/>
          <p:cNvPicPr preferRelativeResize="0">
            <a:picLocks/>
          </p:cNvPicPr>
          <p:nvPr/>
        </p:nvPicPr>
        <p:blipFill>
          <a:blip r:embed="rId4"/>
          <a:stretch>
            <a:fillRect/>
          </a:stretch>
        </p:blipFill>
        <p:spPr>
          <a:xfrm>
            <a:off x="5792656" y="5053104"/>
            <a:ext cx="981460" cy="299365"/>
          </a:xfrm>
          <a:prstGeom prst="rect">
            <a:avLst/>
          </a:prstGeom>
        </p:spPr>
      </p:pic>
      <p:pic>
        <p:nvPicPr>
          <p:cNvPr id="30" name="Picture 29"/>
          <p:cNvPicPr preferRelativeResize="0">
            <a:picLocks/>
          </p:cNvPicPr>
          <p:nvPr/>
        </p:nvPicPr>
        <p:blipFill>
          <a:blip r:embed="rId4"/>
          <a:stretch>
            <a:fillRect/>
          </a:stretch>
        </p:blipFill>
        <p:spPr>
          <a:xfrm>
            <a:off x="4733542" y="5439539"/>
            <a:ext cx="981458" cy="299365"/>
          </a:xfrm>
          <a:prstGeom prst="rect">
            <a:avLst/>
          </a:prstGeom>
        </p:spPr>
      </p:pic>
      <p:pic>
        <p:nvPicPr>
          <p:cNvPr id="31" name="Picture 30"/>
          <p:cNvPicPr preferRelativeResize="0">
            <a:picLocks/>
          </p:cNvPicPr>
          <p:nvPr/>
        </p:nvPicPr>
        <p:blipFill>
          <a:blip r:embed="rId4"/>
          <a:stretch>
            <a:fillRect/>
          </a:stretch>
        </p:blipFill>
        <p:spPr>
          <a:xfrm>
            <a:off x="7097448" y="5245848"/>
            <a:ext cx="1436952" cy="299365"/>
          </a:xfrm>
          <a:prstGeom prst="rect">
            <a:avLst/>
          </a:prstGeom>
        </p:spPr>
      </p:pic>
      <p:sp>
        <p:nvSpPr>
          <p:cNvPr id="32" name="Text Box 6"/>
          <p:cNvSpPr txBox="1">
            <a:spLocks noChangeArrowheads="1"/>
          </p:cNvSpPr>
          <p:nvPr/>
        </p:nvSpPr>
        <p:spPr bwMode="auto">
          <a:xfrm>
            <a:off x="369048" y="5885328"/>
            <a:ext cx="5157696" cy="461665"/>
          </a:xfrm>
          <a:prstGeom prst="rect">
            <a:avLst/>
          </a:prstGeom>
          <a:noFill/>
          <a:ln>
            <a:noFill/>
          </a:ln>
          <a:effectLst/>
          <a:extLst/>
        </p:spPr>
        <p:txBody>
          <a:bodyPr wrap="square">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spcBef>
                <a:spcPct val="0"/>
              </a:spcBef>
              <a:buClrTx/>
              <a:buSzTx/>
              <a:buFontTx/>
              <a:buNone/>
            </a:pPr>
            <a:r>
              <a:rPr lang="en-US" altLang="en-US" sz="1200" dirty="0">
                <a:solidFill>
                  <a:srgbClr val="006600"/>
                </a:solidFill>
                <a:latin typeface="Liberation Sans"/>
              </a:rPr>
              <a:t>ILLUSTRATION </a:t>
            </a:r>
            <a:r>
              <a:rPr lang="en-US" altLang="en-US" sz="1200" dirty="0" smtClean="0">
                <a:solidFill>
                  <a:srgbClr val="006600"/>
                </a:solidFill>
                <a:latin typeface="Liberation Sans"/>
              </a:rPr>
              <a:t>14-22</a:t>
            </a:r>
          </a:p>
          <a:p>
            <a:pPr>
              <a:spcBef>
                <a:spcPct val="0"/>
              </a:spcBef>
              <a:buClrTx/>
              <a:buSzTx/>
              <a:buFontTx/>
              <a:buNone/>
            </a:pPr>
            <a:r>
              <a:rPr lang="en-US" altLang="en-US" sz="1200" b="0" dirty="0">
                <a:solidFill>
                  <a:schemeClr val="tx1"/>
                </a:solidFill>
                <a:latin typeface="Liberation Sans"/>
              </a:rPr>
              <a:t>Computation of Long-Term Debt Ratios for Target</a:t>
            </a:r>
          </a:p>
        </p:txBody>
      </p:sp>
      <p:sp>
        <p:nvSpPr>
          <p:cNvPr id="33"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i="1" dirty="0" smtClean="0">
                <a:solidFill>
                  <a:schemeClr val="bg2"/>
                </a:solidFill>
                <a:latin typeface="Liberation Sans" panose="020B0604020202020204"/>
              </a:rPr>
              <a:t>5</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5"/>
                                        </p:tgtEl>
                                      </p:cBhvr>
                                    </p:animEffect>
                                    <p:set>
                                      <p:cBhvr>
                                        <p:cTn id="12" dur="1" fill="hold">
                                          <p:stCondLst>
                                            <p:cond delay="499"/>
                                          </p:stCondLst>
                                        </p:cTn>
                                        <p:tgtEl>
                                          <p:spTgt spid="2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6"/>
                                        </p:tgtEl>
                                      </p:cBhvr>
                                    </p:animEffect>
                                    <p:set>
                                      <p:cBhvr>
                                        <p:cTn id="17" dur="1" fill="hold">
                                          <p:stCondLst>
                                            <p:cond delay="499"/>
                                          </p:stCondLst>
                                        </p:cTn>
                                        <p:tgtEl>
                                          <p:spTgt spid="2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27"/>
                                        </p:tgtEl>
                                      </p:cBhvr>
                                    </p:animEffect>
                                    <p:set>
                                      <p:cBhvr>
                                        <p:cTn id="22" dur="1" fill="hold">
                                          <p:stCondLst>
                                            <p:cond delay="499"/>
                                          </p:stCondLst>
                                        </p:cTn>
                                        <p:tgtEl>
                                          <p:spTgt spid="2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28"/>
                                        </p:tgtEl>
                                      </p:cBhvr>
                                    </p:animEffect>
                                    <p:set>
                                      <p:cBhvr>
                                        <p:cTn id="27" dur="1" fill="hold">
                                          <p:stCondLst>
                                            <p:cond delay="499"/>
                                          </p:stCondLst>
                                        </p:cTn>
                                        <p:tgtEl>
                                          <p:spTgt spid="2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29"/>
                                        </p:tgtEl>
                                      </p:cBhvr>
                                    </p:animEffect>
                                    <p:set>
                                      <p:cBhvr>
                                        <p:cTn id="32" dur="1" fill="hold">
                                          <p:stCondLst>
                                            <p:cond delay="499"/>
                                          </p:stCondLst>
                                        </p:cTn>
                                        <p:tgtEl>
                                          <p:spTgt spid="2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30"/>
                                        </p:tgtEl>
                                      </p:cBhvr>
                                    </p:animEffect>
                                    <p:set>
                                      <p:cBhvr>
                                        <p:cTn id="37" dur="1" fill="hold">
                                          <p:stCondLst>
                                            <p:cond delay="499"/>
                                          </p:stCondLst>
                                        </p:cTn>
                                        <p:tgtEl>
                                          <p:spTgt spid="3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31"/>
                                        </p:tgtEl>
                                      </p:cBhvr>
                                    </p:animEffect>
                                    <p:set>
                                      <p:cBhvr>
                                        <p:cTn id="42"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
          <p:cNvSpPr>
            <a:spLocks noChangeArrowheads="1"/>
          </p:cNvSpPr>
          <p:nvPr/>
        </p:nvSpPr>
        <p:spPr bwMode="auto">
          <a:xfrm>
            <a:off x="609600" y="1411288"/>
            <a:ext cx="8153400" cy="125572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20000"/>
              </a:lnSpc>
              <a:spcBef>
                <a:spcPct val="0"/>
              </a:spcBef>
              <a:buClrTx/>
              <a:buSzTx/>
              <a:buFontTx/>
              <a:buNone/>
            </a:pPr>
            <a:r>
              <a:rPr lang="en-US" altLang="en-US" sz="2100" dirty="0">
                <a:solidFill>
                  <a:schemeClr val="tx2">
                    <a:lumMod val="50000"/>
                  </a:schemeClr>
                </a:solidFill>
                <a:latin typeface="Liberation Sans"/>
              </a:rPr>
              <a:t>Troubled-debt restructuring</a:t>
            </a:r>
            <a:r>
              <a:rPr lang="en-US" altLang="en-US" sz="2100" b="0" dirty="0">
                <a:solidFill>
                  <a:schemeClr val="tx2">
                    <a:lumMod val="50000"/>
                  </a:schemeClr>
                </a:solidFill>
                <a:latin typeface="Liberation Sans"/>
              </a:rPr>
              <a:t> </a:t>
            </a:r>
            <a:r>
              <a:rPr lang="en-US" altLang="en-US" sz="2100" b="0" dirty="0">
                <a:solidFill>
                  <a:schemeClr val="folHlink"/>
                </a:solidFill>
                <a:latin typeface="Liberation Sans"/>
              </a:rPr>
              <a:t>occurs when a creditor “for economic or legal reasons related to the debtor’s financial difficulties grants a concession to the debtor that it would not otherwise consider.”</a:t>
            </a:r>
          </a:p>
        </p:txBody>
      </p:sp>
      <p:pic>
        <p:nvPicPr>
          <p:cNvPr id="8294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895600"/>
            <a:ext cx="8077200" cy="11795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9877" name="Rectangle 6"/>
          <p:cNvSpPr>
            <a:spLocks noChangeArrowheads="1"/>
          </p:cNvSpPr>
          <p:nvPr/>
        </p:nvSpPr>
        <p:spPr bwMode="auto">
          <a:xfrm>
            <a:off x="609600" y="4343400"/>
            <a:ext cx="8077200" cy="1620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30000"/>
              </a:lnSpc>
              <a:spcBef>
                <a:spcPct val="50000"/>
              </a:spcBef>
              <a:defRPr/>
            </a:pPr>
            <a:r>
              <a:rPr lang="en-US" sz="2100" b="0" dirty="0">
                <a:latin typeface="Liberation Sans"/>
              </a:rPr>
              <a:t>Involves one of two basic types of transactions:</a:t>
            </a:r>
          </a:p>
          <a:p>
            <a:pPr marL="682625" indent="-450850" algn="l">
              <a:lnSpc>
                <a:spcPct val="130000"/>
              </a:lnSpc>
              <a:spcBef>
                <a:spcPct val="50000"/>
              </a:spcBef>
              <a:buFont typeface="+mj-lt"/>
              <a:buAutoNum type="arabicPeriod"/>
              <a:defRPr/>
            </a:pPr>
            <a:r>
              <a:rPr lang="en-US" sz="2000" b="0" dirty="0">
                <a:latin typeface="Liberation Sans"/>
              </a:rPr>
              <a:t>Settlement of debt at less than its carrying amount.</a:t>
            </a:r>
          </a:p>
          <a:p>
            <a:pPr marL="682625" indent="-450850" algn="l">
              <a:lnSpc>
                <a:spcPct val="130000"/>
              </a:lnSpc>
              <a:spcBef>
                <a:spcPct val="50000"/>
              </a:spcBef>
              <a:buFont typeface="+mj-lt"/>
              <a:buAutoNum type="arabicPeriod"/>
              <a:defRPr/>
            </a:pPr>
            <a:r>
              <a:rPr lang="en-US" sz="2000" b="0" dirty="0">
                <a:latin typeface="Liberation Sans"/>
              </a:rPr>
              <a:t>Continuation of debt with a modification of terms.</a:t>
            </a:r>
          </a:p>
        </p:txBody>
      </p:sp>
      <p:sp>
        <p:nvSpPr>
          <p:cNvPr id="8" name="Rectangle 10"/>
          <p:cNvSpPr>
            <a:spLocks noChangeArrowheads="1"/>
          </p:cNvSpPr>
          <p:nvPr/>
        </p:nvSpPr>
        <p:spPr bwMode="auto">
          <a:xfrm>
            <a:off x="3048000" y="457200"/>
            <a:ext cx="5715000" cy="609600"/>
          </a:xfrm>
          <a:prstGeom prst="rect">
            <a:avLst/>
          </a:prstGeom>
          <a:solidFill>
            <a:schemeClr val="tx2">
              <a:lumMod val="50000"/>
            </a:schemeClr>
          </a:solidFill>
          <a:ln w="12700" cap="sq">
            <a:solidFill>
              <a:schemeClr val="tx2"/>
            </a:solidFill>
            <a:miter lim="800000"/>
            <a:headEnd type="none" w="sm" len="sm"/>
            <a:tailEnd type="none" w="sm" len="sm"/>
          </a:ln>
          <a:effectLst/>
        </p:spPr>
        <p:txBody>
          <a:bodyPr anchor="ctr"/>
          <a:lstStyle/>
          <a:p>
            <a:pPr marL="114300" algn="l"/>
            <a:r>
              <a:rPr lang="en-US" altLang="en-US" sz="2300" dirty="0">
                <a:solidFill>
                  <a:schemeClr val="bg1"/>
                </a:solidFill>
                <a:latin typeface="Liberation Sans"/>
              </a:rPr>
              <a:t>TROUBLED-DEBT RESTRUCTURING</a:t>
            </a:r>
          </a:p>
        </p:txBody>
      </p:sp>
      <p:sp>
        <p:nvSpPr>
          <p:cNvPr id="9" name="Rectangle 12"/>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r>
              <a:rPr lang="en-US" sz="2000" dirty="0">
                <a:solidFill>
                  <a:schemeClr val="tx2">
                    <a:lumMod val="50000"/>
                  </a:schemeClr>
                </a:solidFill>
                <a:latin typeface="Liberation Sans"/>
              </a:rPr>
              <a:t>APPENDIX </a:t>
            </a:r>
            <a:r>
              <a:rPr lang="en-US" sz="2800" dirty="0" smtClean="0">
                <a:solidFill>
                  <a:schemeClr val="tx2">
                    <a:lumMod val="50000"/>
                  </a:schemeClr>
                </a:solidFill>
                <a:latin typeface="Liberation Sans"/>
              </a:rPr>
              <a:t>14A</a:t>
            </a:r>
            <a:endParaRPr lang="en-US" sz="2800" dirty="0">
              <a:solidFill>
                <a:schemeClr val="tx2">
                  <a:lumMod val="50000"/>
                </a:schemeClr>
              </a:solidFill>
              <a:latin typeface="Liberation Sans"/>
            </a:endParaRPr>
          </a:p>
        </p:txBody>
      </p:sp>
      <p:sp>
        <p:nvSpPr>
          <p:cNvPr id="10" name="Text Box 6"/>
          <p:cNvSpPr txBox="1">
            <a:spLocks noChangeArrowheads="1"/>
          </p:cNvSpPr>
          <p:nvPr/>
        </p:nvSpPr>
        <p:spPr bwMode="auto">
          <a:xfrm>
            <a:off x="6958104" y="4144680"/>
            <a:ext cx="2033496" cy="646331"/>
          </a:xfrm>
          <a:prstGeom prst="rect">
            <a:avLst/>
          </a:prstGeom>
          <a:noFill/>
          <a:ln>
            <a:noFill/>
          </a:ln>
          <a:effectLst/>
          <a:extLst/>
        </p:spPr>
        <p:txBody>
          <a:bodyPr wrap="square">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spcBef>
                <a:spcPct val="0"/>
              </a:spcBef>
              <a:buClrTx/>
              <a:buSzTx/>
              <a:buFontTx/>
              <a:buNone/>
            </a:pPr>
            <a:r>
              <a:rPr lang="en-US" altLang="en-US" sz="1200" dirty="0">
                <a:solidFill>
                  <a:srgbClr val="006600"/>
                </a:solidFill>
                <a:latin typeface="Liberation Sans"/>
              </a:rPr>
              <a:t>ILLUSTRATION </a:t>
            </a:r>
            <a:r>
              <a:rPr lang="en-US" altLang="en-US" sz="1200" dirty="0" smtClean="0">
                <a:solidFill>
                  <a:srgbClr val="006600"/>
                </a:solidFill>
                <a:latin typeface="Liberation Sans"/>
              </a:rPr>
              <a:t>14A-1</a:t>
            </a:r>
          </a:p>
          <a:p>
            <a:pPr>
              <a:spcBef>
                <a:spcPct val="0"/>
              </a:spcBef>
              <a:buClrTx/>
              <a:buSzTx/>
              <a:buFontTx/>
              <a:buNone/>
            </a:pPr>
            <a:r>
              <a:rPr lang="en-US" altLang="en-US" sz="1200" b="0" dirty="0">
                <a:solidFill>
                  <a:schemeClr val="tx1"/>
                </a:solidFill>
                <a:latin typeface="Liberation Sans"/>
              </a:rPr>
              <a:t>Usual Progression in Troubled-Debt Situations</a:t>
            </a:r>
          </a:p>
        </p:txBody>
      </p:sp>
      <p:sp>
        <p:nvSpPr>
          <p:cNvPr id="11" name="Text Box 16"/>
          <p:cNvSpPr txBox="1">
            <a:spLocks noChangeArrowheads="1"/>
          </p:cNvSpPr>
          <p:nvPr/>
        </p:nvSpPr>
        <p:spPr bwMode="auto">
          <a:xfrm>
            <a:off x="990600" y="6369050"/>
            <a:ext cx="80010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i="1" dirty="0" smtClean="0">
                <a:solidFill>
                  <a:schemeClr val="bg2"/>
                </a:solidFill>
                <a:latin typeface="Liberation Sans" panose="020B0604020202020204"/>
              </a:rPr>
              <a:t>6  Describe </a:t>
            </a:r>
            <a:r>
              <a:rPr lang="en-US" altLang="en-US" sz="1600" i="1" dirty="0">
                <a:solidFill>
                  <a:schemeClr val="bg2"/>
                </a:solidFill>
                <a:latin typeface="Liberation Sans" panose="020B0604020202020204"/>
              </a:rPr>
              <a:t>the accounting for a debt restructuring</a:t>
            </a:r>
            <a:r>
              <a:rPr lang="en-US" altLang="en-US" sz="1600" i="1" dirty="0" smtClean="0">
                <a:solidFill>
                  <a:schemeClr val="bg2"/>
                </a:solidFill>
                <a:latin typeface="Liberation Sans" panose="020B0604020202020204"/>
              </a:rPr>
              <a:t>.  </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2114" name="Rectangle 2"/>
          <p:cNvSpPr>
            <a:spLocks noGrp="1" noChangeArrowheads="1"/>
          </p:cNvSpPr>
          <p:nvPr>
            <p:ph type="title" idx="4294967295"/>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a:solidFill>
                  <a:srgbClr val="CC0000"/>
                </a:solidFill>
                <a:effectLst/>
                <a:latin typeface="Liberation Sans"/>
                <a:ea typeface="+mn-ea"/>
                <a:cs typeface="+mn-cs"/>
              </a:rPr>
              <a:t>Valuation </a:t>
            </a:r>
            <a:r>
              <a:rPr lang="en-US" sz="3200" i="0" kern="1200" dirty="0" smtClean="0">
                <a:solidFill>
                  <a:srgbClr val="CC0000"/>
                </a:solidFill>
                <a:effectLst/>
                <a:latin typeface="Liberation Sans"/>
                <a:ea typeface="+mn-ea"/>
                <a:cs typeface="+mn-cs"/>
              </a:rPr>
              <a:t>and Accounting for </a:t>
            </a:r>
            <a:r>
              <a:rPr lang="en-US" sz="3200" i="0" kern="1200" dirty="0">
                <a:solidFill>
                  <a:srgbClr val="CC0000"/>
                </a:solidFill>
                <a:effectLst/>
                <a:latin typeface="Liberation Sans"/>
                <a:ea typeface="+mn-ea"/>
                <a:cs typeface="+mn-cs"/>
              </a:rPr>
              <a:t>Bonds Payable</a:t>
            </a:r>
          </a:p>
        </p:txBody>
      </p:sp>
      <p:sp>
        <p:nvSpPr>
          <p:cNvPr id="11268" name="Text Box 4"/>
          <p:cNvSpPr txBox="1">
            <a:spLocks noChangeArrowheads="1"/>
          </p:cNvSpPr>
          <p:nvPr/>
        </p:nvSpPr>
        <p:spPr bwMode="auto">
          <a:xfrm>
            <a:off x="609600" y="1861355"/>
            <a:ext cx="7924800" cy="3743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685800" indent="-45720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95388" indent="-3937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20000"/>
              </a:lnSpc>
              <a:spcBef>
                <a:spcPts val="1200"/>
              </a:spcBef>
              <a:buClr>
                <a:srgbClr val="800000"/>
              </a:buClr>
              <a:buSzPct val="80000"/>
              <a:buFont typeface="Wingdings" panose="05000000000000000000" pitchFamily="2" charset="2"/>
              <a:buNone/>
            </a:pPr>
            <a:r>
              <a:rPr lang="en-US" altLang="en-US" sz="2300" dirty="0">
                <a:solidFill>
                  <a:schemeClr val="tx1"/>
                </a:solidFill>
                <a:latin typeface="Liberation Sans"/>
              </a:rPr>
              <a:t>Issuance and marketing of bonds</a:t>
            </a:r>
            <a:r>
              <a:rPr lang="en-US" altLang="en-US" sz="2300" b="0" dirty="0">
                <a:solidFill>
                  <a:schemeClr val="tx1"/>
                </a:solidFill>
                <a:latin typeface="Liberation Sans"/>
              </a:rPr>
              <a:t> to the public:</a:t>
            </a:r>
          </a:p>
          <a:p>
            <a:pPr lvl="1">
              <a:lnSpc>
                <a:spcPct val="120000"/>
              </a:lnSpc>
              <a:spcBef>
                <a:spcPts val="1200"/>
              </a:spcBef>
              <a:buClr>
                <a:srgbClr val="CC0000"/>
              </a:buClr>
              <a:buSzPct val="80000"/>
              <a:buFont typeface="Wingdings" panose="05000000000000000000" pitchFamily="2" charset="2"/>
              <a:buChar char="u"/>
            </a:pPr>
            <a:r>
              <a:rPr lang="en-US" altLang="en-US" sz="2200" b="0" dirty="0">
                <a:solidFill>
                  <a:schemeClr val="tx1"/>
                </a:solidFill>
                <a:latin typeface="Liberation Sans"/>
              </a:rPr>
              <a:t>Usually takes weeks or months. </a:t>
            </a:r>
          </a:p>
          <a:p>
            <a:pPr lvl="1">
              <a:lnSpc>
                <a:spcPct val="120000"/>
              </a:lnSpc>
              <a:spcBef>
                <a:spcPts val="1200"/>
              </a:spcBef>
              <a:buClr>
                <a:srgbClr val="CC0000"/>
              </a:buClr>
              <a:buSzPct val="80000"/>
              <a:buFont typeface="Wingdings" panose="05000000000000000000" pitchFamily="2" charset="2"/>
              <a:buChar char="u"/>
            </a:pPr>
            <a:r>
              <a:rPr lang="en-US" altLang="en-US" sz="2200" b="0" dirty="0">
                <a:solidFill>
                  <a:schemeClr val="tx1"/>
                </a:solidFill>
                <a:latin typeface="Liberation Sans"/>
              </a:rPr>
              <a:t>Issuing company must</a:t>
            </a:r>
          </a:p>
          <a:p>
            <a:pPr lvl="2">
              <a:lnSpc>
                <a:spcPct val="120000"/>
              </a:lnSpc>
              <a:spcBef>
                <a:spcPts val="1200"/>
              </a:spcBef>
              <a:buClr>
                <a:srgbClr val="CC0000"/>
              </a:buClr>
              <a:buSzPct val="80000"/>
              <a:buFont typeface="Arial" panose="020B0604020202020204" pitchFamily="34" charset="0"/>
              <a:buChar char="►"/>
            </a:pPr>
            <a:r>
              <a:rPr lang="en-US" altLang="en-US" sz="2100" b="0" dirty="0">
                <a:solidFill>
                  <a:schemeClr val="tx1"/>
                </a:solidFill>
                <a:latin typeface="Liberation Sans"/>
              </a:rPr>
              <a:t>Arrange for underwriters. </a:t>
            </a:r>
          </a:p>
          <a:p>
            <a:pPr lvl="2">
              <a:lnSpc>
                <a:spcPct val="120000"/>
              </a:lnSpc>
              <a:spcBef>
                <a:spcPts val="1200"/>
              </a:spcBef>
              <a:buClr>
                <a:srgbClr val="CC0000"/>
              </a:buClr>
              <a:buSzPct val="80000"/>
              <a:buFont typeface="Arial" panose="020B0604020202020204" pitchFamily="34" charset="0"/>
              <a:buChar char="►"/>
            </a:pPr>
            <a:r>
              <a:rPr lang="en-US" altLang="en-US" sz="2100" b="0" dirty="0">
                <a:solidFill>
                  <a:schemeClr val="tx1"/>
                </a:solidFill>
                <a:latin typeface="Liberation Sans"/>
              </a:rPr>
              <a:t>Obtain SEC approval of the bond issue, undergo audits, and issue a prospectus.</a:t>
            </a:r>
          </a:p>
          <a:p>
            <a:pPr lvl="2">
              <a:lnSpc>
                <a:spcPct val="120000"/>
              </a:lnSpc>
              <a:spcBef>
                <a:spcPts val="1200"/>
              </a:spcBef>
              <a:buClr>
                <a:srgbClr val="CC0000"/>
              </a:buClr>
              <a:buSzPct val="80000"/>
              <a:buFont typeface="Arial" panose="020B0604020202020204" pitchFamily="34" charset="0"/>
              <a:buChar char="►"/>
            </a:pPr>
            <a:r>
              <a:rPr lang="en-US" altLang="en-US" sz="2100" b="0" dirty="0">
                <a:solidFill>
                  <a:schemeClr val="tx1"/>
                </a:solidFill>
                <a:latin typeface="Liberation Sans"/>
              </a:rPr>
              <a:t>Have bond certificates printed. </a:t>
            </a:r>
          </a:p>
        </p:txBody>
      </p:sp>
      <p:sp>
        <p:nvSpPr>
          <p:cNvPr id="5" name="Line 16"/>
          <p:cNvSpPr>
            <a:spLocks noChangeShapeType="1"/>
          </p:cNvSpPr>
          <p:nvPr/>
        </p:nvSpPr>
        <p:spPr bwMode="auto">
          <a:xfrm>
            <a:off x="381000" y="15240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6"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4"/>
          <p:cNvSpPr txBox="1">
            <a:spLocks noChangeArrowheads="1"/>
          </p:cNvSpPr>
          <p:nvPr/>
        </p:nvSpPr>
        <p:spPr bwMode="auto">
          <a:xfrm>
            <a:off x="609600" y="1371600"/>
            <a:ext cx="7620000" cy="545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15000"/>
              </a:lnSpc>
              <a:spcBef>
                <a:spcPct val="25000"/>
              </a:spcBef>
              <a:buClrTx/>
              <a:buSzTx/>
              <a:buFontTx/>
              <a:buNone/>
            </a:pPr>
            <a:r>
              <a:rPr lang="en-US" altLang="en-US" dirty="0" smtClean="0">
                <a:solidFill>
                  <a:schemeClr val="tx2">
                    <a:lumMod val="50000"/>
                  </a:schemeClr>
                </a:solidFill>
                <a:latin typeface="Liberation Sans"/>
              </a:rPr>
              <a:t>SETTLEMENT OF DEBT</a:t>
            </a:r>
            <a:endParaRPr lang="en-US" altLang="en-US" dirty="0">
              <a:solidFill>
                <a:schemeClr val="tx2">
                  <a:lumMod val="50000"/>
                </a:schemeClr>
              </a:solidFill>
              <a:latin typeface="Liberation Sans"/>
            </a:endParaRPr>
          </a:p>
        </p:txBody>
      </p:sp>
      <p:sp>
        <p:nvSpPr>
          <p:cNvPr id="83971" name="Rectangle 5"/>
          <p:cNvSpPr>
            <a:spLocks noChangeArrowheads="1"/>
          </p:cNvSpPr>
          <p:nvPr/>
        </p:nvSpPr>
        <p:spPr bwMode="auto">
          <a:xfrm>
            <a:off x="609600" y="2005013"/>
            <a:ext cx="7772400" cy="316548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685800" indent="-45720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30000"/>
              </a:lnSpc>
              <a:spcBef>
                <a:spcPct val="50000"/>
              </a:spcBef>
              <a:buClrTx/>
              <a:buSzTx/>
              <a:buFontTx/>
              <a:buNone/>
            </a:pPr>
            <a:r>
              <a:rPr lang="en-US" altLang="en-US" sz="2200" dirty="0">
                <a:solidFill>
                  <a:schemeClr val="folHlink"/>
                </a:solidFill>
                <a:latin typeface="Liberation Sans"/>
              </a:rPr>
              <a:t>Can involve either a </a:t>
            </a:r>
          </a:p>
          <a:p>
            <a:pPr lvl="1">
              <a:lnSpc>
                <a:spcPct val="130000"/>
              </a:lnSpc>
              <a:spcBef>
                <a:spcPct val="50000"/>
              </a:spcBef>
              <a:buClr>
                <a:srgbClr val="CC0000"/>
              </a:buClr>
              <a:buSzPct val="80000"/>
              <a:buFont typeface="Wingdings" panose="05000000000000000000" pitchFamily="2" charset="2"/>
              <a:buChar char="u"/>
            </a:pPr>
            <a:r>
              <a:rPr lang="en-US" altLang="en-US" sz="2100" b="0" dirty="0">
                <a:solidFill>
                  <a:schemeClr val="folHlink"/>
                </a:solidFill>
                <a:latin typeface="Liberation Sans"/>
              </a:rPr>
              <a:t>transfer of noncash assets (real estate, receivables, or other assets) or </a:t>
            </a:r>
          </a:p>
          <a:p>
            <a:pPr lvl="1">
              <a:lnSpc>
                <a:spcPct val="130000"/>
              </a:lnSpc>
              <a:spcBef>
                <a:spcPct val="50000"/>
              </a:spcBef>
              <a:buClr>
                <a:srgbClr val="CC0000"/>
              </a:buClr>
              <a:buSzPct val="80000"/>
              <a:buFont typeface="Wingdings" panose="05000000000000000000" pitchFamily="2" charset="2"/>
              <a:buChar char="u"/>
            </a:pPr>
            <a:r>
              <a:rPr lang="en-US" altLang="en-US" sz="2100" b="0" dirty="0">
                <a:solidFill>
                  <a:schemeClr val="folHlink"/>
                </a:solidFill>
                <a:latin typeface="Liberation Sans"/>
              </a:rPr>
              <a:t>the issuance of the debtor’s stock.</a:t>
            </a:r>
          </a:p>
          <a:p>
            <a:pPr>
              <a:lnSpc>
                <a:spcPct val="130000"/>
              </a:lnSpc>
              <a:spcBef>
                <a:spcPct val="50000"/>
              </a:spcBef>
              <a:buClrTx/>
              <a:buSzTx/>
              <a:buFontTx/>
              <a:buNone/>
            </a:pPr>
            <a:r>
              <a:rPr lang="en-US" altLang="en-US" sz="2200" dirty="0">
                <a:solidFill>
                  <a:schemeClr val="folHlink"/>
                </a:solidFill>
                <a:latin typeface="Liberation Sans"/>
              </a:rPr>
              <a:t>Creditor should account for the noncash assets or equity interest received at their fair value</a:t>
            </a:r>
            <a:r>
              <a:rPr lang="en-US" altLang="en-US" sz="2200" b="0" dirty="0">
                <a:solidFill>
                  <a:schemeClr val="folHlink"/>
                </a:solidFill>
                <a:latin typeface="Liberation Sans"/>
              </a:rPr>
              <a:t>.</a:t>
            </a:r>
          </a:p>
        </p:txBody>
      </p:sp>
      <p:sp>
        <p:nvSpPr>
          <p:cNvPr id="83974" name="Rectangle 8"/>
          <p:cNvSpPr>
            <a:spLocks noChangeArrowheads="1"/>
          </p:cNvSpPr>
          <p:nvPr/>
        </p:nvSpPr>
        <p:spPr bwMode="auto">
          <a:xfrm>
            <a:off x="3048000" y="457200"/>
            <a:ext cx="5715000" cy="609600"/>
          </a:xfrm>
          <a:prstGeom prst="rect">
            <a:avLst/>
          </a:prstGeom>
          <a:solidFill>
            <a:schemeClr val="tx2">
              <a:lumMod val="50000"/>
            </a:schemeClr>
          </a:solidFill>
          <a:ln w="12700" cap="sq">
            <a:solidFill>
              <a:schemeClr val="tx2"/>
            </a:solidFill>
            <a:miter lim="800000"/>
            <a:headEnd type="none" w="sm" len="sm"/>
            <a:tailEnd type="none" w="sm" len="sm"/>
          </a:ln>
          <a:effectLst/>
          <a:extLst/>
        </p:spPr>
        <p:txBody>
          <a:bodyPr anchor="ctr"/>
          <a:lstStyle/>
          <a:p>
            <a:pPr marL="114300" algn="l"/>
            <a:r>
              <a:rPr lang="en-US" altLang="en-US" sz="2300" dirty="0">
                <a:solidFill>
                  <a:schemeClr val="bg1"/>
                </a:solidFill>
                <a:latin typeface="Liberation Sans"/>
              </a:rPr>
              <a:t>TROUBLED-DEBT RESTRUCTURINGS</a:t>
            </a:r>
          </a:p>
        </p:txBody>
      </p:sp>
      <p:sp>
        <p:nvSpPr>
          <p:cNvPr id="6" name="Rectangle 12"/>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r>
              <a:rPr lang="en-US" sz="2000" dirty="0">
                <a:solidFill>
                  <a:schemeClr val="tx2">
                    <a:lumMod val="50000"/>
                  </a:schemeClr>
                </a:solidFill>
                <a:latin typeface="Liberation Sans"/>
              </a:rPr>
              <a:t>APPENDIX </a:t>
            </a:r>
            <a:r>
              <a:rPr lang="en-US" sz="2800" dirty="0" smtClean="0">
                <a:solidFill>
                  <a:schemeClr val="tx2">
                    <a:lumMod val="50000"/>
                  </a:schemeClr>
                </a:solidFill>
                <a:latin typeface="Liberation Sans"/>
              </a:rPr>
              <a:t>14A</a:t>
            </a:r>
            <a:endParaRPr lang="en-US" sz="2800" dirty="0">
              <a:solidFill>
                <a:schemeClr val="tx2">
                  <a:lumMod val="50000"/>
                </a:schemeClr>
              </a:solidFill>
              <a:latin typeface="Liberation Sans"/>
            </a:endParaRPr>
          </a:p>
        </p:txBody>
      </p:sp>
      <p:sp>
        <p:nvSpPr>
          <p:cNvPr id="7"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i="1" dirty="0" smtClean="0">
                <a:solidFill>
                  <a:schemeClr val="bg2"/>
                </a:solidFill>
                <a:latin typeface="Liberation Sans" panose="020B0604020202020204"/>
              </a:rPr>
              <a:t>6</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4"/>
          <p:cNvSpPr>
            <a:spLocks noChangeArrowheads="1"/>
          </p:cNvSpPr>
          <p:nvPr/>
        </p:nvSpPr>
        <p:spPr bwMode="auto">
          <a:xfrm>
            <a:off x="609600" y="1371600"/>
            <a:ext cx="8305800" cy="2870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30000"/>
              </a:lnSpc>
              <a:spcBef>
                <a:spcPct val="0"/>
              </a:spcBef>
              <a:buClrTx/>
              <a:buSzTx/>
              <a:buFontTx/>
              <a:buNone/>
            </a:pPr>
            <a:r>
              <a:rPr lang="en-US" altLang="en-US" sz="2000" dirty="0">
                <a:solidFill>
                  <a:schemeClr val="tx1"/>
                </a:solidFill>
                <a:latin typeface="Liberation Sans"/>
              </a:rPr>
              <a:t>Illustration </a:t>
            </a:r>
            <a:r>
              <a:rPr lang="en-US" altLang="en-US" sz="2000" dirty="0">
                <a:solidFill>
                  <a:srgbClr val="CC0000"/>
                </a:solidFill>
                <a:latin typeface="Liberation Sans"/>
              </a:rPr>
              <a:t>(Transfer of Assets</a:t>
            </a:r>
            <a:r>
              <a:rPr lang="en-US" altLang="en-US" sz="2000" dirty="0" smtClean="0">
                <a:solidFill>
                  <a:srgbClr val="CC0000"/>
                </a:solidFill>
                <a:latin typeface="Liberation Sans"/>
              </a:rPr>
              <a:t>)</a:t>
            </a:r>
            <a:r>
              <a:rPr lang="en-US" altLang="en-US" sz="2000" dirty="0" smtClean="0">
                <a:solidFill>
                  <a:schemeClr val="tx1"/>
                </a:solidFill>
                <a:latin typeface="Liberation Sans"/>
              </a:rPr>
              <a:t>:</a:t>
            </a:r>
            <a:r>
              <a:rPr lang="en-US" altLang="en-US" sz="2000" b="0" dirty="0" smtClean="0">
                <a:solidFill>
                  <a:schemeClr val="tx1"/>
                </a:solidFill>
                <a:latin typeface="Liberation Sans"/>
              </a:rPr>
              <a:t> </a:t>
            </a:r>
            <a:r>
              <a:rPr lang="en-US" altLang="en-US" sz="2000" b="0" dirty="0">
                <a:solidFill>
                  <a:schemeClr val="tx1"/>
                </a:solidFill>
                <a:latin typeface="Liberation Sans"/>
              </a:rPr>
              <a:t>American City Bank loaned $20,000,000 to Union Mortgage Company. Union Mortgage cannot meet its loan obligations. American City Bank agrees to accept from Union Mortgage real estate with a fair value of $16,000,000 in full settlement of the $20,000,000 loan obligation. The real estate has a carrying value of $21,000,000 on the books of Union Mortgage. American City Bank (creditor) records this transaction as follows.</a:t>
            </a:r>
          </a:p>
        </p:txBody>
      </p:sp>
      <p:sp>
        <p:nvSpPr>
          <p:cNvPr id="1570821" name="Rectangle 5"/>
          <p:cNvSpPr>
            <a:spLocks noChangeArrowheads="1"/>
          </p:cNvSpPr>
          <p:nvPr/>
        </p:nvSpPr>
        <p:spPr bwMode="auto">
          <a:xfrm>
            <a:off x="914400" y="4419600"/>
            <a:ext cx="7772400" cy="1463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anose="05000000000000000000" pitchFamily="2" charset="2"/>
              <a:buChar char="l"/>
              <a:tabLst>
                <a:tab pos="6172200" algn="r"/>
                <a:tab pos="7486650" algn="r"/>
              </a:tabLst>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tabLst>
                <a:tab pos="6172200" algn="r"/>
                <a:tab pos="7486650" algn="r"/>
              </a:tabLst>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tabLst>
                <a:tab pos="6172200" algn="r"/>
                <a:tab pos="7486650" algn="r"/>
              </a:tabLst>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tabLst>
                <a:tab pos="6172200" algn="r"/>
                <a:tab pos="7486650" algn="r"/>
              </a:tabLst>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tabLst>
                <a:tab pos="6172200" algn="r"/>
                <a:tab pos="7486650" algn="r"/>
              </a:tabLst>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tabLst>
                <a:tab pos="6172200" algn="r"/>
                <a:tab pos="7486650" algn="r"/>
              </a:tabLst>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tabLst>
                <a:tab pos="6172200" algn="r"/>
                <a:tab pos="7486650" algn="r"/>
              </a:tabLst>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tabLst>
                <a:tab pos="6172200" algn="r"/>
                <a:tab pos="7486650" algn="r"/>
              </a:tabLst>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tabLst>
                <a:tab pos="6172200" algn="r"/>
                <a:tab pos="7486650" algn="r"/>
              </a:tabLst>
              <a:defRPr sz="2000" b="1">
                <a:solidFill>
                  <a:schemeClr val="bg2"/>
                </a:solidFill>
                <a:latin typeface="Arial" panose="020B0604020202020204" pitchFamily="34" charset="0"/>
              </a:defRPr>
            </a:lvl9pPr>
          </a:lstStyle>
          <a:p>
            <a:pPr>
              <a:lnSpc>
                <a:spcPct val="150000"/>
              </a:lnSpc>
              <a:spcBef>
                <a:spcPct val="0"/>
              </a:spcBef>
              <a:buClrTx/>
              <a:buSzTx/>
              <a:buFontTx/>
              <a:buNone/>
            </a:pPr>
            <a:r>
              <a:rPr lang="en-US" altLang="en-US" sz="2000" b="0" dirty="0">
                <a:solidFill>
                  <a:schemeClr val="folHlink"/>
                </a:solidFill>
                <a:latin typeface="Liberation Sans"/>
              </a:rPr>
              <a:t>Land 	16,000,000</a:t>
            </a:r>
          </a:p>
          <a:p>
            <a:pPr>
              <a:lnSpc>
                <a:spcPct val="150000"/>
              </a:lnSpc>
              <a:spcBef>
                <a:spcPct val="0"/>
              </a:spcBef>
              <a:buClrTx/>
              <a:buSzTx/>
              <a:buFontTx/>
              <a:buNone/>
            </a:pPr>
            <a:r>
              <a:rPr lang="en-US" altLang="en-US" sz="2000" b="0" dirty="0">
                <a:solidFill>
                  <a:schemeClr val="folHlink"/>
                </a:solidFill>
                <a:latin typeface="Liberation Sans"/>
              </a:rPr>
              <a:t>Allowance for Doubtful Accounts 	4,000,000</a:t>
            </a:r>
          </a:p>
          <a:p>
            <a:pPr>
              <a:lnSpc>
                <a:spcPct val="150000"/>
              </a:lnSpc>
              <a:spcBef>
                <a:spcPct val="0"/>
              </a:spcBef>
              <a:buClrTx/>
              <a:buSzTx/>
              <a:buFontTx/>
              <a:buNone/>
            </a:pPr>
            <a:r>
              <a:rPr lang="en-US" altLang="en-US" sz="2000" b="0" dirty="0">
                <a:solidFill>
                  <a:schemeClr val="folHlink"/>
                </a:solidFill>
                <a:latin typeface="Liberation Sans"/>
              </a:rPr>
              <a:t>	Note Receivable (from Union Mortgage) 		20,000,000</a:t>
            </a:r>
          </a:p>
        </p:txBody>
      </p:sp>
      <p:sp>
        <p:nvSpPr>
          <p:cNvPr id="84998" name="Rectangle 8"/>
          <p:cNvSpPr>
            <a:spLocks noChangeArrowheads="1"/>
          </p:cNvSpPr>
          <p:nvPr/>
        </p:nvSpPr>
        <p:spPr bwMode="auto">
          <a:xfrm>
            <a:off x="3048000" y="457200"/>
            <a:ext cx="5715000" cy="609600"/>
          </a:xfrm>
          <a:prstGeom prst="rect">
            <a:avLst/>
          </a:prstGeom>
          <a:solidFill>
            <a:schemeClr val="tx2">
              <a:lumMod val="50000"/>
            </a:schemeClr>
          </a:solidFill>
          <a:ln w="12700" cap="sq">
            <a:solidFill>
              <a:schemeClr val="tx2"/>
            </a:solidFill>
            <a:miter lim="800000"/>
            <a:headEnd type="none" w="sm" len="sm"/>
            <a:tailEnd type="none" w="sm" len="sm"/>
          </a:ln>
          <a:effectLst/>
          <a:extLst/>
        </p:spPr>
        <p:txBody>
          <a:bodyPr anchor="ctr"/>
          <a:lstStyle/>
          <a:p>
            <a:pPr marL="114300" algn="l"/>
            <a:r>
              <a:rPr lang="en-US" altLang="en-US" sz="2300" dirty="0">
                <a:solidFill>
                  <a:schemeClr val="bg1"/>
                </a:solidFill>
                <a:latin typeface="Liberation Sans"/>
              </a:rPr>
              <a:t>TROUBLED-DEBT RESTRUCTURINGS</a:t>
            </a:r>
          </a:p>
        </p:txBody>
      </p:sp>
      <p:sp>
        <p:nvSpPr>
          <p:cNvPr id="6" name="Rectangle 12"/>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r>
              <a:rPr lang="en-US" sz="2000" dirty="0">
                <a:solidFill>
                  <a:schemeClr val="tx2">
                    <a:lumMod val="50000"/>
                  </a:schemeClr>
                </a:solidFill>
                <a:latin typeface="Liberation Sans"/>
              </a:rPr>
              <a:t>APPENDIX </a:t>
            </a:r>
            <a:r>
              <a:rPr lang="en-US" sz="2800" dirty="0" smtClean="0">
                <a:solidFill>
                  <a:schemeClr val="tx2">
                    <a:lumMod val="50000"/>
                  </a:schemeClr>
                </a:solidFill>
                <a:latin typeface="Liberation Sans"/>
              </a:rPr>
              <a:t>14A</a:t>
            </a:r>
            <a:endParaRPr lang="en-US" sz="2800" dirty="0">
              <a:solidFill>
                <a:schemeClr val="tx2">
                  <a:lumMod val="50000"/>
                </a:schemeClr>
              </a:solidFill>
              <a:latin typeface="Liberation Sans"/>
            </a:endParaRPr>
          </a:p>
        </p:txBody>
      </p:sp>
      <p:sp>
        <p:nvSpPr>
          <p:cNvPr id="7"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i="1" dirty="0" smtClean="0">
                <a:solidFill>
                  <a:schemeClr val="bg2"/>
                </a:solidFill>
                <a:latin typeface="Liberation Sans" panose="020B0604020202020204"/>
              </a:rPr>
              <a:t>6</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70821">
                                            <p:txEl>
                                              <p:pRg st="0" end="0"/>
                                            </p:txEl>
                                          </p:spTgt>
                                        </p:tgtEl>
                                        <p:attrNameLst>
                                          <p:attrName>style.visibility</p:attrName>
                                        </p:attrNameLst>
                                      </p:cBhvr>
                                      <p:to>
                                        <p:strVal val="visible"/>
                                      </p:to>
                                    </p:set>
                                    <p:animEffect transition="in" filter="wipe(left)">
                                      <p:cBhvr>
                                        <p:cTn id="7" dur="500"/>
                                        <p:tgtEl>
                                          <p:spTgt spid="157082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70821">
                                            <p:txEl>
                                              <p:pRg st="1" end="1"/>
                                            </p:txEl>
                                          </p:spTgt>
                                        </p:tgtEl>
                                        <p:attrNameLst>
                                          <p:attrName>style.visibility</p:attrName>
                                        </p:attrNameLst>
                                      </p:cBhvr>
                                      <p:to>
                                        <p:strVal val="visible"/>
                                      </p:to>
                                    </p:set>
                                    <p:animEffect transition="in" filter="wipe(left)">
                                      <p:cBhvr>
                                        <p:cTn id="12" dur="500"/>
                                        <p:tgtEl>
                                          <p:spTgt spid="157082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70821">
                                            <p:txEl>
                                              <p:pRg st="2" end="2"/>
                                            </p:txEl>
                                          </p:spTgt>
                                        </p:tgtEl>
                                        <p:attrNameLst>
                                          <p:attrName>style.visibility</p:attrName>
                                        </p:attrNameLst>
                                      </p:cBhvr>
                                      <p:to>
                                        <p:strVal val="visible"/>
                                      </p:to>
                                    </p:set>
                                    <p:animEffect transition="in" filter="wipe(left)">
                                      <p:cBhvr>
                                        <p:cTn id="17" dur="500"/>
                                        <p:tgtEl>
                                          <p:spTgt spid="15708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0821"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4"/>
          <p:cNvSpPr>
            <a:spLocks noChangeArrowheads="1"/>
          </p:cNvSpPr>
          <p:nvPr/>
        </p:nvSpPr>
        <p:spPr bwMode="auto">
          <a:xfrm>
            <a:off x="609600" y="1371600"/>
            <a:ext cx="7848600" cy="16795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30000"/>
              </a:lnSpc>
              <a:spcBef>
                <a:spcPct val="0"/>
              </a:spcBef>
              <a:buClrTx/>
              <a:buSzTx/>
              <a:buFontTx/>
              <a:buNone/>
            </a:pPr>
            <a:r>
              <a:rPr lang="en-US" altLang="en-US" sz="2000" dirty="0">
                <a:solidFill>
                  <a:schemeClr val="tx1"/>
                </a:solidFill>
                <a:latin typeface="Liberation Sans"/>
              </a:rPr>
              <a:t>Illustration</a:t>
            </a:r>
            <a:r>
              <a:rPr lang="en-US" altLang="en-US" sz="2000" dirty="0">
                <a:solidFill>
                  <a:srgbClr val="800000"/>
                </a:solidFill>
                <a:latin typeface="Liberation Sans"/>
              </a:rPr>
              <a:t> </a:t>
            </a:r>
            <a:r>
              <a:rPr lang="en-US" altLang="en-US" sz="2000" dirty="0">
                <a:solidFill>
                  <a:srgbClr val="CC0000"/>
                </a:solidFill>
                <a:latin typeface="Liberation Sans"/>
              </a:rPr>
              <a:t>(Transfer of Assets)</a:t>
            </a:r>
            <a:r>
              <a:rPr lang="en-US" altLang="en-US" sz="2000" dirty="0">
                <a:solidFill>
                  <a:schemeClr val="tx1"/>
                </a:solidFill>
                <a:latin typeface="Liberation Sans"/>
              </a:rPr>
              <a:t>:</a:t>
            </a:r>
            <a:r>
              <a:rPr lang="en-US" altLang="en-US" sz="2000" b="0" dirty="0">
                <a:solidFill>
                  <a:schemeClr val="folHlink"/>
                </a:solidFill>
                <a:latin typeface="Liberation Sans"/>
              </a:rPr>
              <a:t> </a:t>
            </a:r>
            <a:r>
              <a:rPr lang="en-US" altLang="en-US" sz="2000" b="0" dirty="0" smtClean="0">
                <a:solidFill>
                  <a:schemeClr val="folHlink"/>
                </a:solidFill>
                <a:latin typeface="Liberation Sans"/>
              </a:rPr>
              <a:t>The </a:t>
            </a:r>
            <a:r>
              <a:rPr lang="en-US" altLang="en-US" sz="2000" b="0" dirty="0">
                <a:solidFill>
                  <a:schemeClr val="folHlink"/>
                </a:solidFill>
                <a:latin typeface="Liberation Sans"/>
              </a:rPr>
              <a:t>bank records the real estate at fair value. Further, it makes a charge to the Allowance for Doubtful Accounts to reflect the bad debt write-off. Union Mortgage (debtor) records this transaction as follows.</a:t>
            </a:r>
          </a:p>
        </p:txBody>
      </p:sp>
      <p:sp>
        <p:nvSpPr>
          <p:cNvPr id="1572869" name="Rectangle 5"/>
          <p:cNvSpPr>
            <a:spLocks noChangeArrowheads="1"/>
          </p:cNvSpPr>
          <p:nvPr/>
        </p:nvSpPr>
        <p:spPr bwMode="auto">
          <a:xfrm>
            <a:off x="914400" y="3200400"/>
            <a:ext cx="7772400" cy="176657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anose="05000000000000000000" pitchFamily="2" charset="2"/>
              <a:buChar char="l"/>
              <a:tabLst>
                <a:tab pos="6172200" algn="r"/>
                <a:tab pos="7486650" algn="r"/>
              </a:tabLst>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tabLst>
                <a:tab pos="6172200" algn="r"/>
                <a:tab pos="7486650" algn="r"/>
              </a:tabLst>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tabLst>
                <a:tab pos="6172200" algn="r"/>
                <a:tab pos="7486650" algn="r"/>
              </a:tabLst>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tabLst>
                <a:tab pos="6172200" algn="r"/>
                <a:tab pos="7486650" algn="r"/>
              </a:tabLst>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tabLst>
                <a:tab pos="6172200" algn="r"/>
                <a:tab pos="7486650" algn="r"/>
              </a:tabLst>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tabLst>
                <a:tab pos="6172200" algn="r"/>
                <a:tab pos="7486650" algn="r"/>
              </a:tabLst>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tabLst>
                <a:tab pos="6172200" algn="r"/>
                <a:tab pos="7486650" algn="r"/>
              </a:tabLst>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tabLst>
                <a:tab pos="6172200" algn="r"/>
                <a:tab pos="7486650" algn="r"/>
              </a:tabLst>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tabLst>
                <a:tab pos="6172200" algn="r"/>
                <a:tab pos="7486650" algn="r"/>
              </a:tabLst>
              <a:defRPr sz="2000" b="1">
                <a:solidFill>
                  <a:schemeClr val="bg2"/>
                </a:solidFill>
                <a:latin typeface="Arial" panose="020B0604020202020204" pitchFamily="34" charset="0"/>
              </a:defRPr>
            </a:lvl9pPr>
          </a:lstStyle>
          <a:p>
            <a:pPr>
              <a:lnSpc>
                <a:spcPct val="120000"/>
              </a:lnSpc>
              <a:spcBef>
                <a:spcPts val="600"/>
              </a:spcBef>
              <a:buClrTx/>
              <a:buSzTx/>
              <a:buFontTx/>
              <a:buNone/>
            </a:pPr>
            <a:r>
              <a:rPr lang="en-US" altLang="en-US" sz="2000" b="0" dirty="0">
                <a:solidFill>
                  <a:schemeClr val="folHlink"/>
                </a:solidFill>
                <a:latin typeface="Liberation Sans"/>
              </a:rPr>
              <a:t>Note Payable (to American City Bank) 	20,000,000</a:t>
            </a:r>
          </a:p>
          <a:p>
            <a:pPr>
              <a:lnSpc>
                <a:spcPct val="120000"/>
              </a:lnSpc>
              <a:spcBef>
                <a:spcPts val="600"/>
              </a:spcBef>
              <a:buClrTx/>
              <a:buSzTx/>
              <a:buFontTx/>
              <a:buNone/>
            </a:pPr>
            <a:r>
              <a:rPr lang="en-US" altLang="en-US" sz="2000" b="0" dirty="0">
                <a:solidFill>
                  <a:schemeClr val="folHlink"/>
                </a:solidFill>
                <a:latin typeface="Liberation Sans"/>
              </a:rPr>
              <a:t>Loss on Disposal of Land 	5,000,000</a:t>
            </a:r>
          </a:p>
          <a:p>
            <a:pPr>
              <a:lnSpc>
                <a:spcPct val="120000"/>
              </a:lnSpc>
              <a:spcBef>
                <a:spcPts val="600"/>
              </a:spcBef>
              <a:buClrTx/>
              <a:buSzTx/>
              <a:buFontTx/>
              <a:buNone/>
            </a:pPr>
            <a:r>
              <a:rPr lang="en-US" altLang="en-US" sz="2000" b="0" dirty="0">
                <a:solidFill>
                  <a:schemeClr val="folHlink"/>
                </a:solidFill>
                <a:latin typeface="Liberation Sans"/>
              </a:rPr>
              <a:t>	Land 		21,000,000</a:t>
            </a:r>
          </a:p>
          <a:p>
            <a:pPr>
              <a:lnSpc>
                <a:spcPct val="120000"/>
              </a:lnSpc>
              <a:spcBef>
                <a:spcPts val="600"/>
              </a:spcBef>
              <a:buClrTx/>
              <a:buSzTx/>
              <a:buFontTx/>
              <a:buNone/>
            </a:pPr>
            <a:r>
              <a:rPr lang="en-US" altLang="en-US" sz="2000" b="0" dirty="0">
                <a:solidFill>
                  <a:schemeClr val="folHlink"/>
                </a:solidFill>
                <a:latin typeface="Liberation Sans"/>
              </a:rPr>
              <a:t>	Gain on Restructuring of Debt 		4,000,000</a:t>
            </a:r>
          </a:p>
        </p:txBody>
      </p:sp>
      <p:sp>
        <p:nvSpPr>
          <p:cNvPr id="86022" name="Rectangle 8"/>
          <p:cNvSpPr>
            <a:spLocks noChangeArrowheads="1"/>
          </p:cNvSpPr>
          <p:nvPr/>
        </p:nvSpPr>
        <p:spPr bwMode="auto">
          <a:xfrm>
            <a:off x="3048000" y="457200"/>
            <a:ext cx="5715000" cy="609600"/>
          </a:xfrm>
          <a:prstGeom prst="rect">
            <a:avLst/>
          </a:prstGeom>
          <a:solidFill>
            <a:schemeClr val="tx2">
              <a:lumMod val="50000"/>
            </a:schemeClr>
          </a:solidFill>
          <a:ln w="12700" cap="sq">
            <a:solidFill>
              <a:schemeClr val="tx2"/>
            </a:solidFill>
            <a:miter lim="800000"/>
            <a:headEnd type="none" w="sm" len="sm"/>
            <a:tailEnd type="none" w="sm" len="sm"/>
          </a:ln>
          <a:effectLst/>
          <a:extLst/>
        </p:spPr>
        <p:txBody>
          <a:bodyPr anchor="ctr"/>
          <a:lstStyle/>
          <a:p>
            <a:pPr marL="114300" algn="l"/>
            <a:r>
              <a:rPr lang="en-US" altLang="en-US" sz="2300" dirty="0">
                <a:solidFill>
                  <a:schemeClr val="bg1"/>
                </a:solidFill>
                <a:latin typeface="Liberation Sans"/>
              </a:rPr>
              <a:t>TROUBLED-DEBT RESTRUCTURINGS</a:t>
            </a:r>
          </a:p>
        </p:txBody>
      </p:sp>
      <p:sp>
        <p:nvSpPr>
          <p:cNvPr id="6" name="Rectangle 12"/>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r>
              <a:rPr lang="en-US" sz="2000" dirty="0">
                <a:solidFill>
                  <a:schemeClr val="tx2">
                    <a:lumMod val="50000"/>
                  </a:schemeClr>
                </a:solidFill>
                <a:latin typeface="Liberation Sans"/>
              </a:rPr>
              <a:t>APPENDIX </a:t>
            </a:r>
            <a:r>
              <a:rPr lang="en-US" sz="2800" dirty="0" smtClean="0">
                <a:solidFill>
                  <a:schemeClr val="tx2">
                    <a:lumMod val="50000"/>
                  </a:schemeClr>
                </a:solidFill>
                <a:latin typeface="Liberation Sans"/>
              </a:rPr>
              <a:t>14A</a:t>
            </a:r>
            <a:endParaRPr lang="en-US" sz="2800" dirty="0">
              <a:solidFill>
                <a:schemeClr val="tx2">
                  <a:lumMod val="50000"/>
                </a:schemeClr>
              </a:solidFill>
              <a:latin typeface="Liberation Sans"/>
            </a:endParaRPr>
          </a:p>
        </p:txBody>
      </p:sp>
      <p:sp>
        <p:nvSpPr>
          <p:cNvPr id="7"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i="1" dirty="0" smtClean="0">
                <a:solidFill>
                  <a:schemeClr val="bg2"/>
                </a:solidFill>
                <a:latin typeface="Liberation Sans" panose="020B0604020202020204"/>
              </a:rPr>
              <a:t>6</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72869">
                                            <p:txEl>
                                              <p:pRg st="0" end="0"/>
                                            </p:txEl>
                                          </p:spTgt>
                                        </p:tgtEl>
                                        <p:attrNameLst>
                                          <p:attrName>style.visibility</p:attrName>
                                        </p:attrNameLst>
                                      </p:cBhvr>
                                      <p:to>
                                        <p:strVal val="visible"/>
                                      </p:to>
                                    </p:set>
                                    <p:animEffect transition="in" filter="wipe(left)">
                                      <p:cBhvr>
                                        <p:cTn id="7" dur="500"/>
                                        <p:tgtEl>
                                          <p:spTgt spid="157286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72869">
                                            <p:txEl>
                                              <p:pRg st="1" end="1"/>
                                            </p:txEl>
                                          </p:spTgt>
                                        </p:tgtEl>
                                        <p:attrNameLst>
                                          <p:attrName>style.visibility</p:attrName>
                                        </p:attrNameLst>
                                      </p:cBhvr>
                                      <p:to>
                                        <p:strVal val="visible"/>
                                      </p:to>
                                    </p:set>
                                    <p:animEffect transition="in" filter="wipe(left)">
                                      <p:cBhvr>
                                        <p:cTn id="12" dur="500"/>
                                        <p:tgtEl>
                                          <p:spTgt spid="157286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72869">
                                            <p:txEl>
                                              <p:pRg st="2" end="2"/>
                                            </p:txEl>
                                          </p:spTgt>
                                        </p:tgtEl>
                                        <p:attrNameLst>
                                          <p:attrName>style.visibility</p:attrName>
                                        </p:attrNameLst>
                                      </p:cBhvr>
                                      <p:to>
                                        <p:strVal val="visible"/>
                                      </p:to>
                                    </p:set>
                                    <p:animEffect transition="in" filter="wipe(left)">
                                      <p:cBhvr>
                                        <p:cTn id="17" dur="500"/>
                                        <p:tgtEl>
                                          <p:spTgt spid="157286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72869">
                                            <p:txEl>
                                              <p:pRg st="3" end="3"/>
                                            </p:txEl>
                                          </p:spTgt>
                                        </p:tgtEl>
                                        <p:attrNameLst>
                                          <p:attrName>style.visibility</p:attrName>
                                        </p:attrNameLst>
                                      </p:cBhvr>
                                      <p:to>
                                        <p:strVal val="visible"/>
                                      </p:to>
                                    </p:set>
                                    <p:animEffect transition="in" filter="wipe(left)">
                                      <p:cBhvr>
                                        <p:cTn id="22" dur="500"/>
                                        <p:tgtEl>
                                          <p:spTgt spid="157286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2869"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4"/>
          <p:cNvSpPr>
            <a:spLocks noChangeArrowheads="1"/>
          </p:cNvSpPr>
          <p:nvPr/>
        </p:nvSpPr>
        <p:spPr bwMode="auto">
          <a:xfrm>
            <a:off x="609600" y="1371600"/>
            <a:ext cx="8001000" cy="20764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30000"/>
              </a:lnSpc>
              <a:spcBef>
                <a:spcPct val="0"/>
              </a:spcBef>
              <a:buClrTx/>
              <a:buSzTx/>
              <a:buFontTx/>
              <a:buNone/>
            </a:pPr>
            <a:r>
              <a:rPr lang="en-US" altLang="en-US" sz="2000" dirty="0">
                <a:solidFill>
                  <a:schemeClr val="tx1"/>
                </a:solidFill>
                <a:latin typeface="Liberation Sans"/>
              </a:rPr>
              <a:t>Illustration </a:t>
            </a:r>
            <a:r>
              <a:rPr lang="en-US" altLang="en-US" sz="2000" dirty="0">
                <a:solidFill>
                  <a:srgbClr val="CC0000"/>
                </a:solidFill>
                <a:latin typeface="Liberation Sans"/>
              </a:rPr>
              <a:t>(Granting an Equity Interest</a:t>
            </a:r>
            <a:r>
              <a:rPr lang="en-US" altLang="en-US" sz="2000" dirty="0" smtClean="0">
                <a:solidFill>
                  <a:srgbClr val="CC0000"/>
                </a:solidFill>
                <a:latin typeface="Liberation Sans"/>
              </a:rPr>
              <a:t>)</a:t>
            </a:r>
            <a:r>
              <a:rPr lang="en-US" altLang="en-US" sz="2000" dirty="0" smtClean="0">
                <a:solidFill>
                  <a:schemeClr val="tx1"/>
                </a:solidFill>
                <a:latin typeface="Liberation Sans"/>
              </a:rPr>
              <a:t>:</a:t>
            </a:r>
            <a:r>
              <a:rPr lang="en-US" altLang="en-US" sz="2000" b="0" dirty="0" smtClean="0">
                <a:solidFill>
                  <a:schemeClr val="tx1"/>
                </a:solidFill>
                <a:latin typeface="Liberation Sans"/>
              </a:rPr>
              <a:t> </a:t>
            </a:r>
            <a:r>
              <a:rPr lang="en-US" altLang="en-US" sz="2000" b="0" dirty="0">
                <a:solidFill>
                  <a:schemeClr val="tx1"/>
                </a:solidFill>
                <a:latin typeface="Liberation Sans"/>
              </a:rPr>
              <a:t>American City Bank agrees to accept from Union Mortgage 320,000 shares of common stock ($10 par) that has a fair value of $16,000,000, in full settlement of the $20,000,000 loan obligation. American City Bank (creditor) records this transaction as follows.</a:t>
            </a:r>
          </a:p>
        </p:txBody>
      </p:sp>
      <p:sp>
        <p:nvSpPr>
          <p:cNvPr id="1574917" name="Rectangle 5"/>
          <p:cNvSpPr>
            <a:spLocks noChangeArrowheads="1"/>
          </p:cNvSpPr>
          <p:nvPr/>
        </p:nvSpPr>
        <p:spPr bwMode="auto">
          <a:xfrm>
            <a:off x="914400" y="3581400"/>
            <a:ext cx="7772400" cy="135421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l">
              <a:lnSpc>
                <a:spcPct val="120000"/>
              </a:lnSpc>
              <a:spcBef>
                <a:spcPts val="600"/>
              </a:spcBef>
              <a:tabLst>
                <a:tab pos="6172200" algn="r"/>
                <a:tab pos="7486650" algn="r"/>
              </a:tabLst>
            </a:pPr>
            <a:r>
              <a:rPr lang="en-US" altLang="en-US" sz="2000" b="0" dirty="0" smtClean="0">
                <a:latin typeface="Liberation Sans"/>
              </a:rPr>
              <a:t>Equity Investment </a:t>
            </a:r>
            <a:r>
              <a:rPr lang="en-US" altLang="en-US" sz="2000" b="0" dirty="0">
                <a:latin typeface="Liberation Sans"/>
              </a:rPr>
              <a:t>	16,000,000</a:t>
            </a:r>
          </a:p>
          <a:p>
            <a:pPr marL="457200" indent="-457200" algn="l">
              <a:lnSpc>
                <a:spcPct val="120000"/>
              </a:lnSpc>
              <a:spcBef>
                <a:spcPts val="600"/>
              </a:spcBef>
              <a:tabLst>
                <a:tab pos="6172200" algn="r"/>
                <a:tab pos="7486650" algn="r"/>
              </a:tabLst>
            </a:pPr>
            <a:r>
              <a:rPr lang="en-US" altLang="en-US" sz="2000" b="0" dirty="0">
                <a:latin typeface="Liberation Sans"/>
              </a:rPr>
              <a:t>Allowance for Doubtful Accounts 	4,000,000</a:t>
            </a:r>
          </a:p>
          <a:p>
            <a:pPr marL="457200" indent="-457200" algn="l">
              <a:lnSpc>
                <a:spcPct val="120000"/>
              </a:lnSpc>
              <a:spcBef>
                <a:spcPts val="600"/>
              </a:spcBef>
              <a:tabLst>
                <a:tab pos="6172200" algn="r"/>
                <a:tab pos="7486650" algn="r"/>
              </a:tabLst>
            </a:pPr>
            <a:r>
              <a:rPr lang="en-US" altLang="en-US" sz="2000" b="0" dirty="0">
                <a:latin typeface="Liberation Sans"/>
              </a:rPr>
              <a:t>	Note Receivable (from Union Mortgage) 		20,000,000</a:t>
            </a:r>
          </a:p>
        </p:txBody>
      </p:sp>
      <p:sp>
        <p:nvSpPr>
          <p:cNvPr id="87046" name="Rectangle 8"/>
          <p:cNvSpPr>
            <a:spLocks noChangeArrowheads="1"/>
          </p:cNvSpPr>
          <p:nvPr/>
        </p:nvSpPr>
        <p:spPr bwMode="auto">
          <a:xfrm>
            <a:off x="3048000" y="457200"/>
            <a:ext cx="5715000" cy="609600"/>
          </a:xfrm>
          <a:prstGeom prst="rect">
            <a:avLst/>
          </a:prstGeom>
          <a:solidFill>
            <a:schemeClr val="tx2">
              <a:lumMod val="50000"/>
            </a:schemeClr>
          </a:solidFill>
          <a:ln w="12700" cap="sq">
            <a:solidFill>
              <a:schemeClr val="tx2"/>
            </a:solidFill>
            <a:miter lim="800000"/>
            <a:headEnd type="none" w="sm" len="sm"/>
            <a:tailEnd type="none" w="sm" len="sm"/>
          </a:ln>
          <a:effectLst/>
          <a:extLst/>
        </p:spPr>
        <p:txBody>
          <a:bodyPr anchor="ctr"/>
          <a:lstStyle/>
          <a:p>
            <a:pPr marL="114300" algn="l"/>
            <a:r>
              <a:rPr lang="en-US" altLang="en-US" sz="2300" dirty="0">
                <a:solidFill>
                  <a:schemeClr val="bg1"/>
                </a:solidFill>
                <a:latin typeface="Liberation Sans"/>
              </a:rPr>
              <a:t>TROUBLED-DEBT RESTRUCTURINGS</a:t>
            </a:r>
          </a:p>
        </p:txBody>
      </p:sp>
      <p:sp>
        <p:nvSpPr>
          <p:cNvPr id="6" name="Rectangle 12"/>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r>
              <a:rPr lang="en-US" sz="2000" dirty="0">
                <a:solidFill>
                  <a:schemeClr val="tx2">
                    <a:lumMod val="50000"/>
                  </a:schemeClr>
                </a:solidFill>
                <a:latin typeface="Liberation Sans"/>
              </a:rPr>
              <a:t>APPENDIX </a:t>
            </a:r>
            <a:r>
              <a:rPr lang="en-US" sz="2800" dirty="0" smtClean="0">
                <a:solidFill>
                  <a:schemeClr val="tx2">
                    <a:lumMod val="50000"/>
                  </a:schemeClr>
                </a:solidFill>
                <a:latin typeface="Liberation Sans"/>
              </a:rPr>
              <a:t>14A</a:t>
            </a:r>
            <a:endParaRPr lang="en-US" sz="2800" dirty="0">
              <a:solidFill>
                <a:schemeClr val="tx2">
                  <a:lumMod val="50000"/>
                </a:schemeClr>
              </a:solidFill>
              <a:latin typeface="Liberation Sans"/>
            </a:endParaRPr>
          </a:p>
        </p:txBody>
      </p:sp>
      <p:sp>
        <p:nvSpPr>
          <p:cNvPr id="7"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i="1" dirty="0" smtClean="0">
                <a:solidFill>
                  <a:schemeClr val="bg2"/>
                </a:solidFill>
                <a:latin typeface="Liberation Sans" panose="020B0604020202020204"/>
              </a:rPr>
              <a:t>6</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74917">
                                            <p:txEl>
                                              <p:pRg st="0" end="0"/>
                                            </p:txEl>
                                          </p:spTgt>
                                        </p:tgtEl>
                                        <p:attrNameLst>
                                          <p:attrName>style.visibility</p:attrName>
                                        </p:attrNameLst>
                                      </p:cBhvr>
                                      <p:to>
                                        <p:strVal val="visible"/>
                                      </p:to>
                                    </p:set>
                                    <p:animEffect transition="in" filter="wipe(left)">
                                      <p:cBhvr>
                                        <p:cTn id="7" dur="500"/>
                                        <p:tgtEl>
                                          <p:spTgt spid="157491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74917">
                                            <p:txEl>
                                              <p:pRg st="1" end="1"/>
                                            </p:txEl>
                                          </p:spTgt>
                                        </p:tgtEl>
                                        <p:attrNameLst>
                                          <p:attrName>style.visibility</p:attrName>
                                        </p:attrNameLst>
                                      </p:cBhvr>
                                      <p:to>
                                        <p:strVal val="visible"/>
                                      </p:to>
                                    </p:set>
                                    <p:animEffect transition="in" filter="wipe(left)">
                                      <p:cBhvr>
                                        <p:cTn id="12" dur="500"/>
                                        <p:tgtEl>
                                          <p:spTgt spid="157491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74917">
                                            <p:txEl>
                                              <p:pRg st="2" end="2"/>
                                            </p:txEl>
                                          </p:spTgt>
                                        </p:tgtEl>
                                        <p:attrNameLst>
                                          <p:attrName>style.visibility</p:attrName>
                                        </p:attrNameLst>
                                      </p:cBhvr>
                                      <p:to>
                                        <p:strVal val="visible"/>
                                      </p:to>
                                    </p:set>
                                    <p:animEffect transition="in" filter="wipe(left)">
                                      <p:cBhvr>
                                        <p:cTn id="17" dur="500"/>
                                        <p:tgtEl>
                                          <p:spTgt spid="15749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4917"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4"/>
          <p:cNvSpPr>
            <a:spLocks noChangeArrowheads="1"/>
          </p:cNvSpPr>
          <p:nvPr/>
        </p:nvSpPr>
        <p:spPr bwMode="auto">
          <a:xfrm>
            <a:off x="609600" y="1371600"/>
            <a:ext cx="7848600" cy="12827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30000"/>
              </a:lnSpc>
              <a:spcBef>
                <a:spcPct val="0"/>
              </a:spcBef>
              <a:buClrTx/>
              <a:buSzTx/>
              <a:buFontTx/>
              <a:buNone/>
            </a:pPr>
            <a:r>
              <a:rPr lang="en-US" altLang="en-US" sz="2000" dirty="0">
                <a:solidFill>
                  <a:schemeClr val="tx1"/>
                </a:solidFill>
                <a:latin typeface="Liberation Sans"/>
              </a:rPr>
              <a:t>Illustration </a:t>
            </a:r>
            <a:r>
              <a:rPr lang="en-US" altLang="en-US" sz="2000" dirty="0">
                <a:solidFill>
                  <a:srgbClr val="CC0000"/>
                </a:solidFill>
                <a:latin typeface="Liberation Sans"/>
              </a:rPr>
              <a:t>(Granting an Equity Interest)</a:t>
            </a:r>
            <a:r>
              <a:rPr lang="en-US" altLang="en-US" sz="2000" dirty="0">
                <a:solidFill>
                  <a:schemeClr val="tx1"/>
                </a:solidFill>
                <a:latin typeface="Liberation Sans"/>
              </a:rPr>
              <a:t>:</a:t>
            </a:r>
            <a:r>
              <a:rPr lang="en-US" altLang="en-US" sz="2000" b="0" dirty="0">
                <a:solidFill>
                  <a:schemeClr val="tx1"/>
                </a:solidFill>
                <a:latin typeface="Liberation Sans"/>
              </a:rPr>
              <a:t> </a:t>
            </a:r>
            <a:r>
              <a:rPr lang="en-US" altLang="en-US" sz="2000" b="0" dirty="0" smtClean="0">
                <a:solidFill>
                  <a:schemeClr val="folHlink"/>
                </a:solidFill>
                <a:latin typeface="Liberation Sans"/>
              </a:rPr>
              <a:t>It </a:t>
            </a:r>
            <a:r>
              <a:rPr lang="en-US" altLang="en-US" sz="2000" b="0" dirty="0">
                <a:solidFill>
                  <a:schemeClr val="folHlink"/>
                </a:solidFill>
                <a:latin typeface="Liberation Sans"/>
              </a:rPr>
              <a:t>records the stock as an investment at the fair value at the date of restructure. Union Mortgage (debtor) records this transaction as follows.</a:t>
            </a:r>
          </a:p>
        </p:txBody>
      </p:sp>
      <p:sp>
        <p:nvSpPr>
          <p:cNvPr id="1576965" name="Rectangle 5"/>
          <p:cNvSpPr>
            <a:spLocks noChangeArrowheads="1"/>
          </p:cNvSpPr>
          <p:nvPr/>
        </p:nvSpPr>
        <p:spPr bwMode="auto">
          <a:xfrm>
            <a:off x="914400" y="2895600"/>
            <a:ext cx="7772400" cy="180049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l">
              <a:lnSpc>
                <a:spcPct val="120000"/>
              </a:lnSpc>
              <a:spcBef>
                <a:spcPts val="600"/>
              </a:spcBef>
              <a:tabLst>
                <a:tab pos="6172200" algn="r"/>
                <a:tab pos="7486650" algn="r"/>
              </a:tabLst>
            </a:pPr>
            <a:r>
              <a:rPr lang="en-US" altLang="en-US" sz="2000" b="0" dirty="0">
                <a:latin typeface="Liberation Sans"/>
              </a:rPr>
              <a:t>Note Payable (to American City Bank) 	20,000,000</a:t>
            </a:r>
          </a:p>
          <a:p>
            <a:pPr marL="457200" indent="-457200" algn="l">
              <a:lnSpc>
                <a:spcPct val="120000"/>
              </a:lnSpc>
              <a:spcBef>
                <a:spcPts val="600"/>
              </a:spcBef>
              <a:tabLst>
                <a:tab pos="6172200" algn="r"/>
                <a:tab pos="7486650" algn="r"/>
              </a:tabLst>
            </a:pPr>
            <a:r>
              <a:rPr lang="en-US" altLang="en-US" sz="2000" b="0" dirty="0">
                <a:latin typeface="Liberation Sans"/>
              </a:rPr>
              <a:t>	Common Stock 		3,200,000</a:t>
            </a:r>
          </a:p>
          <a:p>
            <a:pPr marL="457200" indent="-457200" algn="l">
              <a:lnSpc>
                <a:spcPct val="120000"/>
              </a:lnSpc>
              <a:spcBef>
                <a:spcPts val="600"/>
              </a:spcBef>
              <a:tabLst>
                <a:tab pos="6172200" algn="r"/>
                <a:tab pos="7486650" algn="r"/>
              </a:tabLst>
            </a:pPr>
            <a:r>
              <a:rPr lang="en-US" altLang="en-US" sz="2000" b="0" dirty="0">
                <a:latin typeface="Liberation Sans"/>
              </a:rPr>
              <a:t>	Paid-in Capital in Excess of Par-Common 		12,800,000</a:t>
            </a:r>
          </a:p>
          <a:p>
            <a:pPr marL="457200" indent="-457200" algn="l">
              <a:lnSpc>
                <a:spcPct val="120000"/>
              </a:lnSpc>
              <a:spcBef>
                <a:spcPts val="600"/>
              </a:spcBef>
              <a:tabLst>
                <a:tab pos="6172200" algn="r"/>
                <a:tab pos="7486650" algn="r"/>
              </a:tabLst>
            </a:pPr>
            <a:r>
              <a:rPr lang="en-US" altLang="en-US" sz="2000" b="0" dirty="0">
                <a:latin typeface="Liberation Sans"/>
              </a:rPr>
              <a:t>	Gain on Restructuring of Debt 		4,000,000</a:t>
            </a:r>
          </a:p>
        </p:txBody>
      </p:sp>
      <p:sp>
        <p:nvSpPr>
          <p:cNvPr id="88070" name="Rectangle 8"/>
          <p:cNvSpPr>
            <a:spLocks noChangeArrowheads="1"/>
          </p:cNvSpPr>
          <p:nvPr/>
        </p:nvSpPr>
        <p:spPr bwMode="auto">
          <a:xfrm>
            <a:off x="3048000" y="457200"/>
            <a:ext cx="5715000" cy="609600"/>
          </a:xfrm>
          <a:prstGeom prst="rect">
            <a:avLst/>
          </a:prstGeom>
          <a:solidFill>
            <a:schemeClr val="tx2">
              <a:lumMod val="50000"/>
            </a:schemeClr>
          </a:solidFill>
          <a:ln w="12700" cap="sq">
            <a:solidFill>
              <a:schemeClr val="tx2"/>
            </a:solidFill>
            <a:miter lim="800000"/>
            <a:headEnd type="none" w="sm" len="sm"/>
            <a:tailEnd type="none" w="sm" len="sm"/>
          </a:ln>
          <a:effectLst/>
          <a:extLst/>
        </p:spPr>
        <p:txBody>
          <a:bodyPr anchor="ctr"/>
          <a:lstStyle/>
          <a:p>
            <a:pPr marL="114300" algn="l"/>
            <a:r>
              <a:rPr lang="en-US" altLang="en-US" sz="2300" dirty="0">
                <a:solidFill>
                  <a:schemeClr val="bg1"/>
                </a:solidFill>
                <a:latin typeface="Liberation Sans"/>
              </a:rPr>
              <a:t>TROUBLED-DEBT RESTRUCTURINGS</a:t>
            </a:r>
          </a:p>
        </p:txBody>
      </p:sp>
      <p:sp>
        <p:nvSpPr>
          <p:cNvPr id="6" name="Rectangle 12"/>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r>
              <a:rPr lang="en-US" sz="2000" dirty="0">
                <a:solidFill>
                  <a:schemeClr val="tx2">
                    <a:lumMod val="50000"/>
                  </a:schemeClr>
                </a:solidFill>
                <a:latin typeface="Liberation Sans"/>
              </a:rPr>
              <a:t>APPENDIX </a:t>
            </a:r>
            <a:r>
              <a:rPr lang="en-US" sz="2800" dirty="0" smtClean="0">
                <a:solidFill>
                  <a:schemeClr val="tx2">
                    <a:lumMod val="50000"/>
                  </a:schemeClr>
                </a:solidFill>
                <a:latin typeface="Liberation Sans"/>
              </a:rPr>
              <a:t>14A</a:t>
            </a:r>
            <a:endParaRPr lang="en-US" sz="2800" dirty="0">
              <a:solidFill>
                <a:schemeClr val="tx2">
                  <a:lumMod val="50000"/>
                </a:schemeClr>
              </a:solidFill>
              <a:latin typeface="Liberation Sans"/>
            </a:endParaRPr>
          </a:p>
        </p:txBody>
      </p:sp>
      <p:sp>
        <p:nvSpPr>
          <p:cNvPr id="7"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i="1" dirty="0" smtClean="0">
                <a:solidFill>
                  <a:schemeClr val="bg2"/>
                </a:solidFill>
                <a:latin typeface="Liberation Sans" panose="020B0604020202020204"/>
              </a:rPr>
              <a:t>6</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76965">
                                            <p:txEl>
                                              <p:pRg st="0" end="0"/>
                                            </p:txEl>
                                          </p:spTgt>
                                        </p:tgtEl>
                                        <p:attrNameLst>
                                          <p:attrName>style.visibility</p:attrName>
                                        </p:attrNameLst>
                                      </p:cBhvr>
                                      <p:to>
                                        <p:strVal val="visible"/>
                                      </p:to>
                                    </p:set>
                                    <p:animEffect transition="in" filter="wipe(left)">
                                      <p:cBhvr>
                                        <p:cTn id="7" dur="500"/>
                                        <p:tgtEl>
                                          <p:spTgt spid="157696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76965">
                                            <p:txEl>
                                              <p:pRg st="1" end="1"/>
                                            </p:txEl>
                                          </p:spTgt>
                                        </p:tgtEl>
                                        <p:attrNameLst>
                                          <p:attrName>style.visibility</p:attrName>
                                        </p:attrNameLst>
                                      </p:cBhvr>
                                      <p:to>
                                        <p:strVal val="visible"/>
                                      </p:to>
                                    </p:set>
                                    <p:animEffect transition="in" filter="wipe(left)">
                                      <p:cBhvr>
                                        <p:cTn id="12" dur="500"/>
                                        <p:tgtEl>
                                          <p:spTgt spid="157696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76965">
                                            <p:txEl>
                                              <p:pRg st="2" end="2"/>
                                            </p:txEl>
                                          </p:spTgt>
                                        </p:tgtEl>
                                        <p:attrNameLst>
                                          <p:attrName>style.visibility</p:attrName>
                                        </p:attrNameLst>
                                      </p:cBhvr>
                                      <p:to>
                                        <p:strVal val="visible"/>
                                      </p:to>
                                    </p:set>
                                    <p:animEffect transition="in" filter="wipe(left)">
                                      <p:cBhvr>
                                        <p:cTn id="17" dur="500"/>
                                        <p:tgtEl>
                                          <p:spTgt spid="157696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76965">
                                            <p:txEl>
                                              <p:pRg st="3" end="3"/>
                                            </p:txEl>
                                          </p:spTgt>
                                        </p:tgtEl>
                                        <p:attrNameLst>
                                          <p:attrName>style.visibility</p:attrName>
                                        </p:attrNameLst>
                                      </p:cBhvr>
                                      <p:to>
                                        <p:strVal val="visible"/>
                                      </p:to>
                                    </p:set>
                                    <p:animEffect transition="in" filter="wipe(left)">
                                      <p:cBhvr>
                                        <p:cTn id="22" dur="500"/>
                                        <p:tgtEl>
                                          <p:spTgt spid="157696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65"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4"/>
          <p:cNvSpPr txBox="1">
            <a:spLocks noChangeArrowheads="1"/>
          </p:cNvSpPr>
          <p:nvPr/>
        </p:nvSpPr>
        <p:spPr bwMode="auto">
          <a:xfrm>
            <a:off x="609600" y="1371600"/>
            <a:ext cx="7620000" cy="58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15000"/>
              </a:lnSpc>
              <a:spcBef>
                <a:spcPct val="25000"/>
              </a:spcBef>
              <a:buClrTx/>
              <a:buSzTx/>
              <a:buFontTx/>
              <a:buNone/>
            </a:pPr>
            <a:r>
              <a:rPr lang="en-US" altLang="en-US" dirty="0" smtClean="0">
                <a:solidFill>
                  <a:schemeClr val="tx2">
                    <a:lumMod val="50000"/>
                  </a:schemeClr>
                </a:solidFill>
                <a:latin typeface="Liberation Sans"/>
              </a:rPr>
              <a:t>MODIFICATION OF TERMS</a:t>
            </a:r>
            <a:endParaRPr lang="en-US" altLang="en-US" dirty="0">
              <a:solidFill>
                <a:schemeClr val="tx2">
                  <a:lumMod val="50000"/>
                </a:schemeClr>
              </a:solidFill>
              <a:latin typeface="Liberation Sans"/>
            </a:endParaRPr>
          </a:p>
        </p:txBody>
      </p:sp>
      <p:sp>
        <p:nvSpPr>
          <p:cNvPr id="89091" name="Rectangle 5"/>
          <p:cNvSpPr>
            <a:spLocks noChangeArrowheads="1"/>
          </p:cNvSpPr>
          <p:nvPr/>
        </p:nvSpPr>
        <p:spPr bwMode="auto">
          <a:xfrm>
            <a:off x="609600" y="2057400"/>
            <a:ext cx="7848600" cy="346094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685800" indent="-45720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30000"/>
              </a:lnSpc>
              <a:spcBef>
                <a:spcPct val="70000"/>
              </a:spcBef>
              <a:buClrTx/>
              <a:buSzTx/>
              <a:buFontTx/>
              <a:buNone/>
            </a:pPr>
            <a:r>
              <a:rPr lang="en-US" altLang="en-US" sz="2200" b="0" dirty="0">
                <a:solidFill>
                  <a:schemeClr val="folHlink"/>
                </a:solidFill>
                <a:latin typeface="Liberation Sans"/>
              </a:rPr>
              <a:t>A debtor’s serious short-run cash flow problems will lead it to request one or a combination of the following modifications:</a:t>
            </a:r>
          </a:p>
          <a:p>
            <a:pPr lvl="1">
              <a:lnSpc>
                <a:spcPct val="130000"/>
              </a:lnSpc>
              <a:spcBef>
                <a:spcPct val="30000"/>
              </a:spcBef>
              <a:buClrTx/>
              <a:buSzTx/>
              <a:buFontTx/>
              <a:buAutoNum type="arabicPeriod"/>
            </a:pPr>
            <a:r>
              <a:rPr lang="en-US" altLang="en-US" sz="2100" b="0" dirty="0">
                <a:solidFill>
                  <a:schemeClr val="folHlink"/>
                </a:solidFill>
                <a:latin typeface="Liberation Sans"/>
              </a:rPr>
              <a:t>Reduction of the stated interest rate.</a:t>
            </a:r>
          </a:p>
          <a:p>
            <a:pPr lvl="1">
              <a:lnSpc>
                <a:spcPct val="130000"/>
              </a:lnSpc>
              <a:spcBef>
                <a:spcPct val="30000"/>
              </a:spcBef>
              <a:buClrTx/>
              <a:buSzTx/>
              <a:buFontTx/>
              <a:buAutoNum type="arabicPeriod"/>
            </a:pPr>
            <a:r>
              <a:rPr lang="en-US" altLang="en-US" sz="2100" b="0" dirty="0">
                <a:solidFill>
                  <a:schemeClr val="folHlink"/>
                </a:solidFill>
                <a:latin typeface="Liberation Sans"/>
              </a:rPr>
              <a:t>Extension of the maturity date of the face amount of the debt.</a:t>
            </a:r>
          </a:p>
          <a:p>
            <a:pPr lvl="1">
              <a:lnSpc>
                <a:spcPct val="130000"/>
              </a:lnSpc>
              <a:spcBef>
                <a:spcPct val="30000"/>
              </a:spcBef>
              <a:buClrTx/>
              <a:buSzTx/>
              <a:buFontTx/>
              <a:buAutoNum type="arabicPeriod"/>
            </a:pPr>
            <a:r>
              <a:rPr lang="en-US" altLang="en-US" sz="2100" b="0" dirty="0">
                <a:solidFill>
                  <a:schemeClr val="folHlink"/>
                </a:solidFill>
                <a:latin typeface="Liberation Sans"/>
              </a:rPr>
              <a:t>Reduction of the face amount of the debt.</a:t>
            </a:r>
          </a:p>
          <a:p>
            <a:pPr lvl="1">
              <a:lnSpc>
                <a:spcPct val="130000"/>
              </a:lnSpc>
              <a:spcBef>
                <a:spcPct val="30000"/>
              </a:spcBef>
              <a:buClrTx/>
              <a:buSzTx/>
              <a:buFontTx/>
              <a:buAutoNum type="arabicPeriod"/>
            </a:pPr>
            <a:r>
              <a:rPr lang="en-US" altLang="en-US" sz="2100" b="0" dirty="0">
                <a:solidFill>
                  <a:schemeClr val="folHlink"/>
                </a:solidFill>
                <a:latin typeface="Liberation Sans"/>
              </a:rPr>
              <a:t>Reduction or deferral of any accrued interest.</a:t>
            </a:r>
          </a:p>
        </p:txBody>
      </p:sp>
      <p:sp>
        <p:nvSpPr>
          <p:cNvPr id="89094" name="Rectangle 8"/>
          <p:cNvSpPr>
            <a:spLocks noChangeArrowheads="1"/>
          </p:cNvSpPr>
          <p:nvPr/>
        </p:nvSpPr>
        <p:spPr bwMode="auto">
          <a:xfrm>
            <a:off x="3048000" y="457200"/>
            <a:ext cx="5715000" cy="609600"/>
          </a:xfrm>
          <a:prstGeom prst="rect">
            <a:avLst/>
          </a:prstGeom>
          <a:solidFill>
            <a:schemeClr val="tx2">
              <a:lumMod val="50000"/>
            </a:schemeClr>
          </a:solidFill>
          <a:ln w="12700" cap="sq">
            <a:solidFill>
              <a:schemeClr val="tx2"/>
            </a:solidFill>
            <a:miter lim="800000"/>
            <a:headEnd type="none" w="sm" len="sm"/>
            <a:tailEnd type="none" w="sm" len="sm"/>
          </a:ln>
          <a:effectLst/>
          <a:extLst/>
        </p:spPr>
        <p:txBody>
          <a:bodyPr anchor="ctr"/>
          <a:lstStyle/>
          <a:p>
            <a:pPr marL="114300" algn="l"/>
            <a:r>
              <a:rPr lang="en-US" altLang="en-US" sz="2300" dirty="0">
                <a:solidFill>
                  <a:schemeClr val="bg1"/>
                </a:solidFill>
                <a:latin typeface="Liberation Sans"/>
              </a:rPr>
              <a:t>TROUBLED-DEBT RESTRUCTURINGS</a:t>
            </a:r>
          </a:p>
        </p:txBody>
      </p:sp>
      <p:sp>
        <p:nvSpPr>
          <p:cNvPr id="6" name="Rectangle 12"/>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r>
              <a:rPr lang="en-US" sz="2000" dirty="0">
                <a:solidFill>
                  <a:schemeClr val="tx2">
                    <a:lumMod val="50000"/>
                  </a:schemeClr>
                </a:solidFill>
                <a:latin typeface="Liberation Sans"/>
              </a:rPr>
              <a:t>APPENDIX </a:t>
            </a:r>
            <a:r>
              <a:rPr lang="en-US" sz="2800" dirty="0" smtClean="0">
                <a:solidFill>
                  <a:schemeClr val="tx2">
                    <a:lumMod val="50000"/>
                  </a:schemeClr>
                </a:solidFill>
                <a:latin typeface="Liberation Sans"/>
              </a:rPr>
              <a:t>14A</a:t>
            </a:r>
            <a:endParaRPr lang="en-US" sz="2800" dirty="0">
              <a:solidFill>
                <a:schemeClr val="tx2">
                  <a:lumMod val="50000"/>
                </a:schemeClr>
              </a:solidFill>
              <a:latin typeface="Liberation Sans"/>
            </a:endParaRPr>
          </a:p>
        </p:txBody>
      </p:sp>
      <p:sp>
        <p:nvSpPr>
          <p:cNvPr id="7"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i="1" dirty="0" smtClean="0">
                <a:solidFill>
                  <a:schemeClr val="bg2"/>
                </a:solidFill>
                <a:latin typeface="Liberation Sans" panose="020B0604020202020204"/>
              </a:rPr>
              <a:t>6</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4"/>
          <p:cNvSpPr>
            <a:spLocks noChangeArrowheads="1"/>
          </p:cNvSpPr>
          <p:nvPr/>
        </p:nvSpPr>
        <p:spPr bwMode="auto">
          <a:xfrm>
            <a:off x="609600" y="1371600"/>
            <a:ext cx="8153400" cy="45545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685800" indent="-45720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30000"/>
              </a:lnSpc>
              <a:spcBef>
                <a:spcPct val="50000"/>
              </a:spcBef>
              <a:buClrTx/>
              <a:buSzTx/>
              <a:buFontTx/>
              <a:buNone/>
            </a:pPr>
            <a:r>
              <a:rPr lang="en-US" altLang="en-US" sz="2000" dirty="0">
                <a:solidFill>
                  <a:srgbClr val="CC0000"/>
                </a:solidFill>
                <a:latin typeface="Liberation Sans"/>
              </a:rPr>
              <a:t>Illustration (Example 1—No Gain for Debtor):</a:t>
            </a:r>
            <a:r>
              <a:rPr lang="en-US" altLang="en-US" sz="2000" b="0" dirty="0">
                <a:solidFill>
                  <a:srgbClr val="CC0000"/>
                </a:solidFill>
                <a:latin typeface="Liberation Sans"/>
              </a:rPr>
              <a:t>  </a:t>
            </a:r>
            <a:r>
              <a:rPr lang="en-US" altLang="en-US" sz="2000" b="0" dirty="0">
                <a:solidFill>
                  <a:schemeClr val="folHlink"/>
                </a:solidFill>
                <a:latin typeface="Liberation Sans"/>
              </a:rPr>
              <a:t>On December 31, </a:t>
            </a:r>
            <a:r>
              <a:rPr lang="en-US" altLang="en-US" sz="2000" b="0" dirty="0" smtClean="0">
                <a:solidFill>
                  <a:schemeClr val="folHlink"/>
                </a:solidFill>
                <a:latin typeface="Liberation Sans"/>
              </a:rPr>
              <a:t>2016, </a:t>
            </a:r>
            <a:r>
              <a:rPr lang="en-US" altLang="en-US" sz="2000" b="0" dirty="0">
                <a:solidFill>
                  <a:schemeClr val="folHlink"/>
                </a:solidFill>
                <a:latin typeface="Liberation Sans"/>
              </a:rPr>
              <a:t>Morgan National Bank enters into a debt restructuring agreement with Resorts Development Company, which is experiencing financial difficulties. The bank restructures a $10,500,000 loan receivable issued at par (interest paid to date) by:</a:t>
            </a:r>
          </a:p>
          <a:p>
            <a:pPr lvl="1">
              <a:lnSpc>
                <a:spcPct val="130000"/>
              </a:lnSpc>
              <a:spcBef>
                <a:spcPct val="50000"/>
              </a:spcBef>
              <a:buClrTx/>
              <a:buSzTx/>
              <a:buFontTx/>
              <a:buAutoNum type="arabicPeriod"/>
            </a:pPr>
            <a:r>
              <a:rPr lang="en-US" altLang="en-US" sz="2000" b="0" dirty="0">
                <a:solidFill>
                  <a:schemeClr val="folHlink"/>
                </a:solidFill>
                <a:latin typeface="Liberation Sans"/>
              </a:rPr>
              <a:t>Reducing the principal obligation from $10,500,000 to $9,000,000;</a:t>
            </a:r>
          </a:p>
          <a:p>
            <a:pPr lvl="1">
              <a:lnSpc>
                <a:spcPct val="130000"/>
              </a:lnSpc>
              <a:spcBef>
                <a:spcPct val="50000"/>
              </a:spcBef>
              <a:buClrTx/>
              <a:buSzTx/>
              <a:buFontTx/>
              <a:buAutoNum type="arabicPeriod"/>
            </a:pPr>
            <a:r>
              <a:rPr lang="en-US" altLang="en-US" sz="2000" b="0" dirty="0">
                <a:solidFill>
                  <a:schemeClr val="folHlink"/>
                </a:solidFill>
                <a:latin typeface="Liberation Sans"/>
              </a:rPr>
              <a:t>Extending the maturity date from December 31, </a:t>
            </a:r>
            <a:r>
              <a:rPr lang="en-US" altLang="en-US" sz="2000" b="0" dirty="0" smtClean="0">
                <a:solidFill>
                  <a:schemeClr val="folHlink"/>
                </a:solidFill>
                <a:latin typeface="Liberation Sans"/>
              </a:rPr>
              <a:t>2016, </a:t>
            </a:r>
            <a:r>
              <a:rPr lang="en-US" altLang="en-US" sz="2000" b="0" dirty="0">
                <a:solidFill>
                  <a:schemeClr val="folHlink"/>
                </a:solidFill>
                <a:latin typeface="Liberation Sans"/>
              </a:rPr>
              <a:t>to December 31, </a:t>
            </a:r>
            <a:r>
              <a:rPr lang="en-US" altLang="en-US" sz="2000" b="0" dirty="0" smtClean="0">
                <a:solidFill>
                  <a:schemeClr val="folHlink"/>
                </a:solidFill>
                <a:latin typeface="Liberation Sans"/>
              </a:rPr>
              <a:t>2020; </a:t>
            </a:r>
            <a:r>
              <a:rPr lang="en-US" altLang="en-US" sz="2000" b="0" dirty="0">
                <a:solidFill>
                  <a:schemeClr val="folHlink"/>
                </a:solidFill>
                <a:latin typeface="Liberation Sans"/>
              </a:rPr>
              <a:t>and</a:t>
            </a:r>
          </a:p>
          <a:p>
            <a:pPr lvl="1">
              <a:lnSpc>
                <a:spcPct val="130000"/>
              </a:lnSpc>
              <a:spcBef>
                <a:spcPct val="50000"/>
              </a:spcBef>
              <a:buClrTx/>
              <a:buSzTx/>
              <a:buFontTx/>
              <a:buAutoNum type="arabicPeriod"/>
            </a:pPr>
            <a:r>
              <a:rPr lang="en-US" altLang="en-US" sz="2000" b="0" dirty="0">
                <a:solidFill>
                  <a:schemeClr val="folHlink"/>
                </a:solidFill>
                <a:latin typeface="Liberation Sans"/>
              </a:rPr>
              <a:t>Reducing the interest rate from 12% to 8%.</a:t>
            </a:r>
          </a:p>
        </p:txBody>
      </p:sp>
      <p:sp>
        <p:nvSpPr>
          <p:cNvPr id="90117" name="Rectangle 7"/>
          <p:cNvSpPr>
            <a:spLocks noChangeArrowheads="1"/>
          </p:cNvSpPr>
          <p:nvPr/>
        </p:nvSpPr>
        <p:spPr bwMode="auto">
          <a:xfrm>
            <a:off x="3048000" y="457200"/>
            <a:ext cx="5715000" cy="609600"/>
          </a:xfrm>
          <a:prstGeom prst="rect">
            <a:avLst/>
          </a:prstGeom>
          <a:solidFill>
            <a:schemeClr val="tx2">
              <a:lumMod val="50000"/>
            </a:schemeClr>
          </a:solidFill>
          <a:ln w="12700" cap="sq">
            <a:solidFill>
              <a:schemeClr val="tx2"/>
            </a:solidFill>
            <a:miter lim="800000"/>
            <a:headEnd type="none" w="sm" len="sm"/>
            <a:tailEnd type="none" w="sm" len="sm"/>
          </a:ln>
          <a:effectLst/>
          <a:extLst/>
        </p:spPr>
        <p:txBody>
          <a:bodyPr anchor="ctr"/>
          <a:lstStyle/>
          <a:p>
            <a:pPr marL="114300" algn="l"/>
            <a:r>
              <a:rPr lang="en-US" altLang="en-US" sz="2300" dirty="0">
                <a:solidFill>
                  <a:schemeClr val="bg1"/>
                </a:solidFill>
                <a:latin typeface="Liberation Sans"/>
              </a:rPr>
              <a:t>TROUBLED-DEBT RESTRUCTURINGS</a:t>
            </a:r>
          </a:p>
        </p:txBody>
      </p:sp>
      <p:sp>
        <p:nvSpPr>
          <p:cNvPr id="5" name="Rectangle 12"/>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r>
              <a:rPr lang="en-US" sz="2000" dirty="0">
                <a:solidFill>
                  <a:schemeClr val="tx2">
                    <a:lumMod val="50000"/>
                  </a:schemeClr>
                </a:solidFill>
                <a:latin typeface="Liberation Sans"/>
              </a:rPr>
              <a:t>APPENDIX </a:t>
            </a:r>
            <a:r>
              <a:rPr lang="en-US" sz="2800" dirty="0" smtClean="0">
                <a:solidFill>
                  <a:schemeClr val="tx2">
                    <a:lumMod val="50000"/>
                  </a:schemeClr>
                </a:solidFill>
                <a:latin typeface="Liberation Sans"/>
              </a:rPr>
              <a:t>14A</a:t>
            </a:r>
            <a:endParaRPr lang="en-US" sz="2800" dirty="0">
              <a:solidFill>
                <a:schemeClr val="tx2">
                  <a:lumMod val="50000"/>
                </a:schemeClr>
              </a:solidFill>
              <a:latin typeface="Liberation Sans"/>
            </a:endParaRPr>
          </a:p>
        </p:txBody>
      </p:sp>
      <p:sp>
        <p:nvSpPr>
          <p:cNvPr id="6"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i="1" dirty="0" smtClean="0">
                <a:solidFill>
                  <a:schemeClr val="bg2"/>
                </a:solidFill>
                <a:latin typeface="Liberation Sans" panose="020B0604020202020204"/>
              </a:rPr>
              <a:t>6</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37795" y="1295400"/>
            <a:ext cx="8268411" cy="3429090"/>
          </a:xfrm>
          <a:prstGeom prst="rect">
            <a:avLst/>
          </a:prstGeom>
        </p:spPr>
      </p:pic>
      <p:sp>
        <p:nvSpPr>
          <p:cNvPr id="1583111" name="Rectangle 7"/>
          <p:cNvSpPr>
            <a:spLocks noChangeArrowheads="1"/>
          </p:cNvSpPr>
          <p:nvPr/>
        </p:nvSpPr>
        <p:spPr bwMode="auto">
          <a:xfrm>
            <a:off x="1752600" y="4876800"/>
            <a:ext cx="7162800" cy="1463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anose="05000000000000000000" pitchFamily="2" charset="2"/>
              <a:buChar char="l"/>
              <a:tabLst>
                <a:tab pos="5314950" algn="r"/>
                <a:tab pos="6800850" algn="r"/>
                <a:tab pos="7486650" algn="r"/>
              </a:tabLst>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tabLst>
                <a:tab pos="5314950" algn="r"/>
                <a:tab pos="6800850" algn="r"/>
                <a:tab pos="7486650" algn="r"/>
              </a:tabLst>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tabLst>
                <a:tab pos="5314950" algn="r"/>
                <a:tab pos="6800850" algn="r"/>
                <a:tab pos="7486650" algn="r"/>
              </a:tabLst>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tabLst>
                <a:tab pos="5314950" algn="r"/>
                <a:tab pos="6800850" algn="r"/>
                <a:tab pos="7486650" algn="r"/>
              </a:tabLst>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tabLst>
                <a:tab pos="5314950" algn="r"/>
                <a:tab pos="6800850" algn="r"/>
                <a:tab pos="7486650" algn="r"/>
              </a:tabLst>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tabLst>
                <a:tab pos="5314950" algn="r"/>
                <a:tab pos="6800850" algn="r"/>
                <a:tab pos="7486650" algn="r"/>
              </a:tabLst>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tabLst>
                <a:tab pos="5314950" algn="r"/>
                <a:tab pos="6800850" algn="r"/>
                <a:tab pos="7486650" algn="r"/>
              </a:tabLst>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tabLst>
                <a:tab pos="5314950" algn="r"/>
                <a:tab pos="6800850" algn="r"/>
                <a:tab pos="7486650" algn="r"/>
              </a:tabLst>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tabLst>
                <a:tab pos="5314950" algn="r"/>
                <a:tab pos="6800850" algn="r"/>
                <a:tab pos="7486650" algn="r"/>
              </a:tabLst>
              <a:defRPr sz="2000" b="1">
                <a:solidFill>
                  <a:schemeClr val="bg2"/>
                </a:solidFill>
                <a:latin typeface="Arial" panose="020B0604020202020204" pitchFamily="34" charset="0"/>
              </a:defRPr>
            </a:lvl9pPr>
          </a:lstStyle>
          <a:p>
            <a:pPr>
              <a:lnSpc>
                <a:spcPct val="150000"/>
              </a:lnSpc>
              <a:spcBef>
                <a:spcPct val="0"/>
              </a:spcBef>
              <a:buClrTx/>
              <a:buSzTx/>
              <a:buFontTx/>
              <a:buNone/>
            </a:pPr>
            <a:r>
              <a:rPr lang="en-US" altLang="en-US" sz="2000" b="0" dirty="0">
                <a:solidFill>
                  <a:schemeClr val="folHlink"/>
                </a:solidFill>
                <a:latin typeface="Liberation Sans"/>
              </a:rPr>
              <a:t>Notes Payable 	356,056</a:t>
            </a:r>
          </a:p>
          <a:p>
            <a:pPr>
              <a:lnSpc>
                <a:spcPct val="150000"/>
              </a:lnSpc>
              <a:spcBef>
                <a:spcPct val="0"/>
              </a:spcBef>
              <a:buClrTx/>
              <a:buSzTx/>
              <a:buFontTx/>
              <a:buNone/>
            </a:pPr>
            <a:r>
              <a:rPr lang="en-US" altLang="en-US" sz="2000" b="0" dirty="0">
                <a:solidFill>
                  <a:schemeClr val="folHlink"/>
                </a:solidFill>
                <a:latin typeface="Liberation Sans"/>
              </a:rPr>
              <a:t>Interest Expense 	363,944</a:t>
            </a:r>
          </a:p>
          <a:p>
            <a:pPr>
              <a:lnSpc>
                <a:spcPct val="150000"/>
              </a:lnSpc>
              <a:spcBef>
                <a:spcPct val="0"/>
              </a:spcBef>
              <a:buClrTx/>
              <a:buSzTx/>
              <a:buFontTx/>
              <a:buNone/>
            </a:pPr>
            <a:r>
              <a:rPr lang="en-US" altLang="en-US" sz="2000" b="0" dirty="0">
                <a:solidFill>
                  <a:schemeClr val="folHlink"/>
                </a:solidFill>
                <a:latin typeface="Liberation Sans"/>
              </a:rPr>
              <a:t>	Cash 		720,000</a:t>
            </a:r>
          </a:p>
        </p:txBody>
      </p:sp>
      <p:sp>
        <p:nvSpPr>
          <p:cNvPr id="91141" name="Text Box 8"/>
          <p:cNvSpPr txBox="1">
            <a:spLocks noChangeArrowheads="1"/>
          </p:cNvSpPr>
          <p:nvPr/>
        </p:nvSpPr>
        <p:spPr bwMode="auto">
          <a:xfrm>
            <a:off x="304800" y="5013325"/>
            <a:ext cx="12954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gn="ctr">
              <a:spcBef>
                <a:spcPct val="50000"/>
              </a:spcBef>
              <a:buClrTx/>
              <a:buSzTx/>
              <a:buFontTx/>
              <a:buNone/>
            </a:pPr>
            <a:r>
              <a:rPr lang="en-US" altLang="en-US" sz="2000" b="0" dirty="0">
                <a:solidFill>
                  <a:schemeClr val="tx1"/>
                </a:solidFill>
                <a:latin typeface="Liberation Sans"/>
              </a:rPr>
              <a:t>Dec. 31, </a:t>
            </a:r>
            <a:r>
              <a:rPr lang="en-US" altLang="en-US" sz="2000" b="0" dirty="0" smtClean="0">
                <a:solidFill>
                  <a:schemeClr val="tx1"/>
                </a:solidFill>
                <a:latin typeface="Liberation Sans"/>
              </a:rPr>
              <a:t>2017</a:t>
            </a:r>
            <a:endParaRPr lang="en-US" altLang="en-US" sz="2000" b="0" dirty="0">
              <a:solidFill>
                <a:schemeClr val="tx1"/>
              </a:solidFill>
              <a:latin typeface="Liberation Sans"/>
            </a:endParaRPr>
          </a:p>
        </p:txBody>
      </p:sp>
      <p:sp>
        <p:nvSpPr>
          <p:cNvPr id="91144" name="Rectangle 11"/>
          <p:cNvSpPr>
            <a:spLocks noChangeArrowheads="1"/>
          </p:cNvSpPr>
          <p:nvPr/>
        </p:nvSpPr>
        <p:spPr bwMode="auto">
          <a:xfrm>
            <a:off x="3048000" y="457200"/>
            <a:ext cx="5715000" cy="609600"/>
          </a:xfrm>
          <a:prstGeom prst="rect">
            <a:avLst/>
          </a:prstGeom>
          <a:solidFill>
            <a:schemeClr val="tx2">
              <a:lumMod val="50000"/>
            </a:schemeClr>
          </a:solidFill>
          <a:ln w="12700" cap="sq">
            <a:solidFill>
              <a:schemeClr val="tx2"/>
            </a:solidFill>
            <a:miter lim="800000"/>
            <a:headEnd type="none" w="sm" len="sm"/>
            <a:tailEnd type="none" w="sm" len="sm"/>
          </a:ln>
          <a:effectLst/>
          <a:extLst/>
        </p:spPr>
        <p:txBody>
          <a:bodyPr anchor="ctr"/>
          <a:lstStyle/>
          <a:p>
            <a:pPr marL="114300" algn="l"/>
            <a:r>
              <a:rPr lang="en-US" altLang="en-US" sz="2300" dirty="0">
                <a:solidFill>
                  <a:schemeClr val="bg1"/>
                </a:solidFill>
                <a:latin typeface="Liberation Sans"/>
              </a:rPr>
              <a:t>TROUBLED-DEBT RESTRUCTURINGS</a:t>
            </a:r>
          </a:p>
        </p:txBody>
      </p:sp>
      <p:sp>
        <p:nvSpPr>
          <p:cNvPr id="9" name="Rectangle 12"/>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r>
              <a:rPr lang="en-US" sz="2000" dirty="0">
                <a:solidFill>
                  <a:schemeClr val="tx2">
                    <a:lumMod val="50000"/>
                  </a:schemeClr>
                </a:solidFill>
                <a:latin typeface="Liberation Sans"/>
              </a:rPr>
              <a:t>APPENDIX </a:t>
            </a:r>
            <a:r>
              <a:rPr lang="en-US" sz="2800" dirty="0" smtClean="0">
                <a:solidFill>
                  <a:schemeClr val="tx2">
                    <a:lumMod val="50000"/>
                  </a:schemeClr>
                </a:solidFill>
                <a:latin typeface="Liberation Sans"/>
              </a:rPr>
              <a:t>14A</a:t>
            </a:r>
            <a:endParaRPr lang="en-US" sz="2800" dirty="0">
              <a:solidFill>
                <a:schemeClr val="tx2">
                  <a:lumMod val="50000"/>
                </a:schemeClr>
              </a:solidFill>
              <a:latin typeface="Liberation Sans"/>
            </a:endParaRPr>
          </a:p>
        </p:txBody>
      </p:sp>
      <p:sp>
        <p:nvSpPr>
          <p:cNvPr id="11" name="Text Box 6"/>
          <p:cNvSpPr txBox="1">
            <a:spLocks noChangeArrowheads="1"/>
          </p:cNvSpPr>
          <p:nvPr/>
        </p:nvSpPr>
        <p:spPr bwMode="auto">
          <a:xfrm>
            <a:off x="6400800" y="4001869"/>
            <a:ext cx="2262096" cy="646331"/>
          </a:xfrm>
          <a:prstGeom prst="rect">
            <a:avLst/>
          </a:prstGeom>
          <a:solidFill>
            <a:schemeClr val="accent3"/>
          </a:solidFill>
          <a:ln>
            <a:noFill/>
          </a:ln>
          <a:effectLst/>
          <a:extLst/>
        </p:spPr>
        <p:txBody>
          <a:bodyPr wrap="square">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spcBef>
                <a:spcPct val="0"/>
              </a:spcBef>
              <a:buClrTx/>
              <a:buSzTx/>
              <a:buFontTx/>
              <a:buNone/>
            </a:pPr>
            <a:r>
              <a:rPr lang="en-US" altLang="en-US" sz="1200" dirty="0">
                <a:solidFill>
                  <a:srgbClr val="006600"/>
                </a:solidFill>
                <a:latin typeface="Liberation Sans"/>
              </a:rPr>
              <a:t>ILLUSTRATION </a:t>
            </a:r>
            <a:r>
              <a:rPr lang="en-US" altLang="en-US" sz="1200" dirty="0" smtClean="0">
                <a:solidFill>
                  <a:srgbClr val="006600"/>
                </a:solidFill>
                <a:latin typeface="Liberation Sans"/>
              </a:rPr>
              <a:t>14A-2</a:t>
            </a:r>
          </a:p>
          <a:p>
            <a:pPr>
              <a:spcBef>
                <a:spcPct val="0"/>
              </a:spcBef>
              <a:buClrTx/>
              <a:buSzTx/>
              <a:buFontTx/>
              <a:buNone/>
            </a:pPr>
            <a:r>
              <a:rPr lang="en-US" altLang="en-US" sz="1200" b="0" dirty="0">
                <a:solidFill>
                  <a:schemeClr val="tx1"/>
                </a:solidFill>
                <a:latin typeface="Liberation Sans"/>
              </a:rPr>
              <a:t>Schedule Showing Reduction of Carrying Amount of Note</a:t>
            </a:r>
          </a:p>
        </p:txBody>
      </p:sp>
      <p:sp>
        <p:nvSpPr>
          <p:cNvPr id="12"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i="1" dirty="0" smtClean="0">
                <a:solidFill>
                  <a:schemeClr val="bg2"/>
                </a:solidFill>
                <a:latin typeface="Liberation Sans" panose="020B0604020202020204"/>
              </a:rPr>
              <a:t>6</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83111">
                                            <p:txEl>
                                              <p:pRg st="0" end="0"/>
                                            </p:txEl>
                                          </p:spTgt>
                                        </p:tgtEl>
                                        <p:attrNameLst>
                                          <p:attrName>style.visibility</p:attrName>
                                        </p:attrNameLst>
                                      </p:cBhvr>
                                      <p:to>
                                        <p:strVal val="visible"/>
                                      </p:to>
                                    </p:set>
                                    <p:animEffect transition="in" filter="wipe(left)">
                                      <p:cBhvr>
                                        <p:cTn id="7" dur="500"/>
                                        <p:tgtEl>
                                          <p:spTgt spid="15831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83111">
                                            <p:txEl>
                                              <p:pRg st="1" end="1"/>
                                            </p:txEl>
                                          </p:spTgt>
                                        </p:tgtEl>
                                        <p:attrNameLst>
                                          <p:attrName>style.visibility</p:attrName>
                                        </p:attrNameLst>
                                      </p:cBhvr>
                                      <p:to>
                                        <p:strVal val="visible"/>
                                      </p:to>
                                    </p:set>
                                    <p:animEffect transition="in" filter="wipe(left)">
                                      <p:cBhvr>
                                        <p:cTn id="12" dur="500"/>
                                        <p:tgtEl>
                                          <p:spTgt spid="15831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83111">
                                            <p:txEl>
                                              <p:pRg st="2" end="2"/>
                                            </p:txEl>
                                          </p:spTgt>
                                        </p:tgtEl>
                                        <p:attrNameLst>
                                          <p:attrName>style.visibility</p:attrName>
                                        </p:attrNameLst>
                                      </p:cBhvr>
                                      <p:to>
                                        <p:strVal val="visible"/>
                                      </p:to>
                                    </p:set>
                                    <p:animEffect transition="in" filter="wipe(left)">
                                      <p:cBhvr>
                                        <p:cTn id="17" dur="500"/>
                                        <p:tgtEl>
                                          <p:spTgt spid="15831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3111"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5159" name="Rectangle 7"/>
          <p:cNvSpPr>
            <a:spLocks noChangeArrowheads="1"/>
          </p:cNvSpPr>
          <p:nvPr/>
        </p:nvSpPr>
        <p:spPr bwMode="auto">
          <a:xfrm>
            <a:off x="1752600" y="4876800"/>
            <a:ext cx="7162800" cy="1006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anose="05000000000000000000" pitchFamily="2" charset="2"/>
              <a:buChar char="l"/>
              <a:tabLst>
                <a:tab pos="5314950" algn="r"/>
                <a:tab pos="6800850" algn="r"/>
                <a:tab pos="7486650" algn="r"/>
              </a:tabLst>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tabLst>
                <a:tab pos="5314950" algn="r"/>
                <a:tab pos="6800850" algn="r"/>
                <a:tab pos="7486650" algn="r"/>
              </a:tabLst>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tabLst>
                <a:tab pos="5314950" algn="r"/>
                <a:tab pos="6800850" algn="r"/>
                <a:tab pos="7486650" algn="r"/>
              </a:tabLst>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tabLst>
                <a:tab pos="5314950" algn="r"/>
                <a:tab pos="6800850" algn="r"/>
                <a:tab pos="7486650" algn="r"/>
              </a:tabLst>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tabLst>
                <a:tab pos="5314950" algn="r"/>
                <a:tab pos="6800850" algn="r"/>
                <a:tab pos="7486650" algn="r"/>
              </a:tabLst>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tabLst>
                <a:tab pos="5314950" algn="r"/>
                <a:tab pos="6800850" algn="r"/>
                <a:tab pos="7486650" algn="r"/>
              </a:tabLst>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tabLst>
                <a:tab pos="5314950" algn="r"/>
                <a:tab pos="6800850" algn="r"/>
                <a:tab pos="7486650" algn="r"/>
              </a:tabLst>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tabLst>
                <a:tab pos="5314950" algn="r"/>
                <a:tab pos="6800850" algn="r"/>
                <a:tab pos="7486650" algn="r"/>
              </a:tabLst>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tabLst>
                <a:tab pos="5314950" algn="r"/>
                <a:tab pos="6800850" algn="r"/>
                <a:tab pos="7486650" algn="r"/>
              </a:tabLst>
              <a:defRPr sz="2000" b="1">
                <a:solidFill>
                  <a:schemeClr val="bg2"/>
                </a:solidFill>
                <a:latin typeface="Arial" panose="020B0604020202020204" pitchFamily="34" charset="0"/>
              </a:defRPr>
            </a:lvl9pPr>
          </a:lstStyle>
          <a:p>
            <a:pPr>
              <a:lnSpc>
                <a:spcPct val="150000"/>
              </a:lnSpc>
              <a:spcBef>
                <a:spcPct val="0"/>
              </a:spcBef>
              <a:buClrTx/>
              <a:buSzTx/>
              <a:buFontTx/>
              <a:buNone/>
            </a:pPr>
            <a:r>
              <a:rPr lang="en-US" altLang="en-US" sz="2000" b="0" dirty="0">
                <a:solidFill>
                  <a:schemeClr val="folHlink"/>
                </a:solidFill>
                <a:latin typeface="Liberation Sans"/>
              </a:rPr>
              <a:t>Notes Payable 	9,000,000</a:t>
            </a:r>
          </a:p>
          <a:p>
            <a:pPr>
              <a:lnSpc>
                <a:spcPct val="150000"/>
              </a:lnSpc>
              <a:spcBef>
                <a:spcPct val="0"/>
              </a:spcBef>
              <a:buClrTx/>
              <a:buSzTx/>
              <a:buFontTx/>
              <a:buNone/>
            </a:pPr>
            <a:r>
              <a:rPr lang="en-US" altLang="en-US" sz="2000" b="0" dirty="0">
                <a:solidFill>
                  <a:schemeClr val="folHlink"/>
                </a:solidFill>
                <a:latin typeface="Liberation Sans"/>
              </a:rPr>
              <a:t>	Cash 		9,000,000</a:t>
            </a:r>
          </a:p>
        </p:txBody>
      </p:sp>
      <p:sp>
        <p:nvSpPr>
          <p:cNvPr id="92164" name="Text Box 8"/>
          <p:cNvSpPr txBox="1">
            <a:spLocks noChangeArrowheads="1"/>
          </p:cNvSpPr>
          <p:nvPr/>
        </p:nvSpPr>
        <p:spPr bwMode="auto">
          <a:xfrm>
            <a:off x="304800" y="5013325"/>
            <a:ext cx="12954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gn="ctr">
              <a:spcBef>
                <a:spcPct val="50000"/>
              </a:spcBef>
              <a:buClrTx/>
              <a:buSzTx/>
              <a:buFontTx/>
              <a:buNone/>
            </a:pPr>
            <a:r>
              <a:rPr lang="en-US" altLang="en-US" sz="2000" b="0" dirty="0">
                <a:solidFill>
                  <a:schemeClr val="tx1"/>
                </a:solidFill>
                <a:latin typeface="Liberation Sans"/>
              </a:rPr>
              <a:t>Dec. 31, </a:t>
            </a:r>
            <a:r>
              <a:rPr lang="en-US" altLang="en-US" sz="2000" b="0" dirty="0" smtClean="0">
                <a:solidFill>
                  <a:schemeClr val="tx1"/>
                </a:solidFill>
                <a:latin typeface="Liberation Sans"/>
              </a:rPr>
              <a:t>2020</a:t>
            </a:r>
            <a:endParaRPr lang="en-US" altLang="en-US" sz="2000" b="0" dirty="0">
              <a:solidFill>
                <a:schemeClr val="tx1"/>
              </a:solidFill>
              <a:latin typeface="Liberation Sans"/>
            </a:endParaRPr>
          </a:p>
        </p:txBody>
      </p:sp>
      <p:sp>
        <p:nvSpPr>
          <p:cNvPr id="92167" name="Rectangle 11"/>
          <p:cNvSpPr>
            <a:spLocks noChangeArrowheads="1"/>
          </p:cNvSpPr>
          <p:nvPr/>
        </p:nvSpPr>
        <p:spPr bwMode="auto">
          <a:xfrm>
            <a:off x="3048000" y="457200"/>
            <a:ext cx="5715000" cy="609600"/>
          </a:xfrm>
          <a:prstGeom prst="rect">
            <a:avLst/>
          </a:prstGeom>
          <a:solidFill>
            <a:schemeClr val="tx2">
              <a:lumMod val="50000"/>
            </a:schemeClr>
          </a:solidFill>
          <a:ln w="12700" cap="sq">
            <a:solidFill>
              <a:schemeClr val="tx2"/>
            </a:solidFill>
            <a:miter lim="800000"/>
            <a:headEnd type="none" w="sm" len="sm"/>
            <a:tailEnd type="none" w="sm" len="sm"/>
          </a:ln>
          <a:effectLst/>
          <a:extLst/>
        </p:spPr>
        <p:txBody>
          <a:bodyPr anchor="ctr"/>
          <a:lstStyle/>
          <a:p>
            <a:pPr marL="114300" algn="l"/>
            <a:r>
              <a:rPr lang="en-US" altLang="en-US" sz="2300" dirty="0">
                <a:solidFill>
                  <a:schemeClr val="bg1"/>
                </a:solidFill>
                <a:latin typeface="Liberation Sans"/>
              </a:rPr>
              <a:t>TROUBLED-DEBT RESTRUCTURINGS</a:t>
            </a:r>
          </a:p>
        </p:txBody>
      </p:sp>
      <p:sp>
        <p:nvSpPr>
          <p:cNvPr id="9" name="Rectangle 12"/>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r>
              <a:rPr lang="en-US" sz="2000" dirty="0">
                <a:solidFill>
                  <a:schemeClr val="tx2">
                    <a:lumMod val="50000"/>
                  </a:schemeClr>
                </a:solidFill>
                <a:latin typeface="Liberation Sans"/>
              </a:rPr>
              <a:t>APPENDIX </a:t>
            </a:r>
            <a:r>
              <a:rPr lang="en-US" sz="2800" dirty="0" smtClean="0">
                <a:solidFill>
                  <a:schemeClr val="tx2">
                    <a:lumMod val="50000"/>
                  </a:schemeClr>
                </a:solidFill>
                <a:latin typeface="Liberation Sans"/>
              </a:rPr>
              <a:t>14A</a:t>
            </a:r>
            <a:endParaRPr lang="en-US" sz="2800" dirty="0">
              <a:solidFill>
                <a:schemeClr val="tx2">
                  <a:lumMod val="50000"/>
                </a:schemeClr>
              </a:solidFill>
              <a:latin typeface="Liberation Sans"/>
            </a:endParaRPr>
          </a:p>
        </p:txBody>
      </p:sp>
      <p:pic>
        <p:nvPicPr>
          <p:cNvPr id="10" name="Picture 9"/>
          <p:cNvPicPr>
            <a:picLocks noChangeAspect="1"/>
          </p:cNvPicPr>
          <p:nvPr/>
        </p:nvPicPr>
        <p:blipFill>
          <a:blip r:embed="rId3"/>
          <a:stretch>
            <a:fillRect/>
          </a:stretch>
        </p:blipFill>
        <p:spPr>
          <a:xfrm>
            <a:off x="437795" y="1295400"/>
            <a:ext cx="8268411" cy="3429090"/>
          </a:xfrm>
          <a:prstGeom prst="rect">
            <a:avLst/>
          </a:prstGeom>
        </p:spPr>
      </p:pic>
      <p:sp>
        <p:nvSpPr>
          <p:cNvPr id="11" name="Text Box 6"/>
          <p:cNvSpPr txBox="1">
            <a:spLocks noChangeArrowheads="1"/>
          </p:cNvSpPr>
          <p:nvPr/>
        </p:nvSpPr>
        <p:spPr bwMode="auto">
          <a:xfrm>
            <a:off x="6400800" y="4001869"/>
            <a:ext cx="2262096" cy="646331"/>
          </a:xfrm>
          <a:prstGeom prst="rect">
            <a:avLst/>
          </a:prstGeom>
          <a:solidFill>
            <a:schemeClr val="accent3"/>
          </a:solidFill>
          <a:ln>
            <a:noFill/>
          </a:ln>
          <a:effectLst/>
          <a:extLst/>
        </p:spPr>
        <p:txBody>
          <a:bodyPr wrap="square">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spcBef>
                <a:spcPct val="0"/>
              </a:spcBef>
              <a:buClrTx/>
              <a:buSzTx/>
              <a:buFontTx/>
              <a:buNone/>
            </a:pPr>
            <a:r>
              <a:rPr lang="en-US" altLang="en-US" sz="1200" dirty="0">
                <a:solidFill>
                  <a:srgbClr val="006600"/>
                </a:solidFill>
                <a:latin typeface="Liberation Sans"/>
              </a:rPr>
              <a:t>ILLUSTRATION </a:t>
            </a:r>
            <a:r>
              <a:rPr lang="en-US" altLang="en-US" sz="1200" dirty="0" smtClean="0">
                <a:solidFill>
                  <a:srgbClr val="006600"/>
                </a:solidFill>
                <a:latin typeface="Liberation Sans"/>
              </a:rPr>
              <a:t>14A-2</a:t>
            </a:r>
          </a:p>
          <a:p>
            <a:pPr>
              <a:spcBef>
                <a:spcPct val="0"/>
              </a:spcBef>
              <a:buClrTx/>
              <a:buSzTx/>
              <a:buFontTx/>
              <a:buNone/>
            </a:pPr>
            <a:r>
              <a:rPr lang="en-US" altLang="en-US" sz="1200" b="0" dirty="0">
                <a:solidFill>
                  <a:schemeClr val="tx1"/>
                </a:solidFill>
                <a:latin typeface="Liberation Sans"/>
              </a:rPr>
              <a:t>Schedule Showing Reduction of Carrying Amount of Note</a:t>
            </a:r>
          </a:p>
        </p:txBody>
      </p:sp>
      <p:sp>
        <p:nvSpPr>
          <p:cNvPr id="12"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i="1" dirty="0" smtClean="0">
                <a:solidFill>
                  <a:schemeClr val="bg2"/>
                </a:solidFill>
                <a:latin typeface="Liberation Sans" panose="020B0604020202020204"/>
              </a:rPr>
              <a:t>6</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85159">
                                            <p:txEl>
                                              <p:pRg st="0" end="0"/>
                                            </p:txEl>
                                          </p:spTgt>
                                        </p:tgtEl>
                                        <p:attrNameLst>
                                          <p:attrName>style.visibility</p:attrName>
                                        </p:attrNameLst>
                                      </p:cBhvr>
                                      <p:to>
                                        <p:strVal val="visible"/>
                                      </p:to>
                                    </p:set>
                                    <p:animEffect transition="in" filter="wipe(left)">
                                      <p:cBhvr>
                                        <p:cTn id="7" dur="500"/>
                                        <p:tgtEl>
                                          <p:spTgt spid="15851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85159">
                                            <p:txEl>
                                              <p:pRg st="1" end="1"/>
                                            </p:txEl>
                                          </p:spTgt>
                                        </p:tgtEl>
                                        <p:attrNameLst>
                                          <p:attrName>style.visibility</p:attrName>
                                        </p:attrNameLst>
                                      </p:cBhvr>
                                      <p:to>
                                        <p:strVal val="visible"/>
                                      </p:to>
                                    </p:set>
                                    <p:animEffect transition="in" filter="wipe(left)">
                                      <p:cBhvr>
                                        <p:cTn id="12" dur="500"/>
                                        <p:tgtEl>
                                          <p:spTgt spid="15851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5159"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4"/>
          <p:cNvSpPr>
            <a:spLocks noChangeArrowheads="1"/>
          </p:cNvSpPr>
          <p:nvPr/>
        </p:nvSpPr>
        <p:spPr bwMode="auto">
          <a:xfrm>
            <a:off x="618565" y="1347696"/>
            <a:ext cx="8305800" cy="49244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spcBef>
                <a:spcPct val="0"/>
              </a:spcBef>
              <a:buClrTx/>
              <a:buSzTx/>
              <a:buNone/>
            </a:pPr>
            <a:r>
              <a:rPr lang="en-US" altLang="en-US" sz="2600" dirty="0">
                <a:solidFill>
                  <a:srgbClr val="006600"/>
                </a:solidFill>
                <a:latin typeface="Liberation Sans"/>
              </a:rPr>
              <a:t>Creditor </a:t>
            </a:r>
            <a:r>
              <a:rPr lang="en-US" altLang="en-US" sz="2600" dirty="0" smtClean="0">
                <a:solidFill>
                  <a:srgbClr val="006600"/>
                </a:solidFill>
                <a:latin typeface="Liberation Sans"/>
              </a:rPr>
              <a:t>Calculations  </a:t>
            </a:r>
            <a:r>
              <a:rPr lang="en-US" altLang="en-US" sz="2400" b="0" dirty="0">
                <a:solidFill>
                  <a:schemeClr val="folHlink"/>
                </a:solidFill>
                <a:latin typeface="Liberation Sans"/>
              </a:rPr>
              <a:t>Morgan National Bank (creditor</a:t>
            </a:r>
            <a:r>
              <a:rPr lang="en-US" altLang="en-US" sz="2400" b="0" dirty="0" smtClean="0">
                <a:solidFill>
                  <a:schemeClr val="folHlink"/>
                </a:solidFill>
                <a:latin typeface="Liberation Sans"/>
              </a:rPr>
              <a:t>)</a:t>
            </a:r>
            <a:endParaRPr lang="en-US" altLang="en-US" sz="2400" b="0" dirty="0">
              <a:solidFill>
                <a:schemeClr val="folHlink"/>
              </a:solidFill>
              <a:latin typeface="Liberation Sans"/>
            </a:endParaRPr>
          </a:p>
        </p:txBody>
      </p:sp>
      <p:sp>
        <p:nvSpPr>
          <p:cNvPr id="93189" name="Rectangle 8"/>
          <p:cNvSpPr>
            <a:spLocks noChangeArrowheads="1"/>
          </p:cNvSpPr>
          <p:nvPr/>
        </p:nvSpPr>
        <p:spPr bwMode="auto">
          <a:xfrm>
            <a:off x="592139" y="4700684"/>
            <a:ext cx="5427662" cy="7078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spcBef>
                <a:spcPct val="0"/>
              </a:spcBef>
              <a:buClrTx/>
              <a:buSzTx/>
              <a:buFontTx/>
              <a:buNone/>
            </a:pPr>
            <a:r>
              <a:rPr lang="en-US" altLang="en-US" sz="2000" b="0" dirty="0">
                <a:solidFill>
                  <a:schemeClr val="folHlink"/>
                </a:solidFill>
                <a:latin typeface="Liberation Sans"/>
              </a:rPr>
              <a:t>Morgan National Bank records bad debt expense as </a:t>
            </a:r>
            <a:r>
              <a:rPr lang="en-US" altLang="en-US" sz="2000" b="0" dirty="0" smtClean="0">
                <a:solidFill>
                  <a:schemeClr val="folHlink"/>
                </a:solidFill>
                <a:latin typeface="Liberation Sans"/>
              </a:rPr>
              <a:t>follows:</a:t>
            </a:r>
            <a:endParaRPr lang="en-US" altLang="en-US" sz="2000" b="0" dirty="0">
              <a:solidFill>
                <a:schemeClr val="folHlink"/>
              </a:solidFill>
              <a:latin typeface="Liberation Sans"/>
            </a:endParaRPr>
          </a:p>
        </p:txBody>
      </p:sp>
      <p:sp>
        <p:nvSpPr>
          <p:cNvPr id="1587209" name="Rectangle 9"/>
          <p:cNvSpPr>
            <a:spLocks noChangeArrowheads="1"/>
          </p:cNvSpPr>
          <p:nvPr/>
        </p:nvSpPr>
        <p:spPr bwMode="auto">
          <a:xfrm>
            <a:off x="990600" y="5469034"/>
            <a:ext cx="7391400" cy="8540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anose="05000000000000000000" pitchFamily="2" charset="2"/>
              <a:buChar char="l"/>
              <a:tabLst>
                <a:tab pos="5657850" algn="r"/>
                <a:tab pos="7143750" algn="r"/>
              </a:tabLst>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tabLst>
                <a:tab pos="5657850" algn="r"/>
                <a:tab pos="7143750" algn="r"/>
              </a:tabLst>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tabLst>
                <a:tab pos="5657850" algn="r"/>
                <a:tab pos="7143750" algn="r"/>
              </a:tabLst>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tabLst>
                <a:tab pos="5657850" algn="r"/>
                <a:tab pos="7143750" algn="r"/>
              </a:tabLst>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tabLst>
                <a:tab pos="5657850" algn="r"/>
                <a:tab pos="7143750" algn="r"/>
              </a:tabLst>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tabLst>
                <a:tab pos="5657850" algn="r"/>
                <a:tab pos="7143750" algn="r"/>
              </a:tabLst>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tabLst>
                <a:tab pos="5657850" algn="r"/>
                <a:tab pos="7143750" algn="r"/>
              </a:tabLst>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tabLst>
                <a:tab pos="5657850" algn="r"/>
                <a:tab pos="7143750" algn="r"/>
              </a:tabLst>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tabLst>
                <a:tab pos="5657850" algn="r"/>
                <a:tab pos="7143750" algn="r"/>
              </a:tabLst>
              <a:defRPr sz="2000" b="1">
                <a:solidFill>
                  <a:schemeClr val="bg2"/>
                </a:solidFill>
                <a:latin typeface="Arial" panose="020B0604020202020204" pitchFamily="34" charset="0"/>
              </a:defRPr>
            </a:lvl9pPr>
          </a:lstStyle>
          <a:p>
            <a:pPr>
              <a:lnSpc>
                <a:spcPct val="115000"/>
              </a:lnSpc>
              <a:buClrTx/>
              <a:buSzTx/>
              <a:buFontTx/>
              <a:buNone/>
            </a:pPr>
            <a:r>
              <a:rPr lang="en-US" altLang="en-US" sz="2000" b="0" dirty="0">
                <a:solidFill>
                  <a:schemeClr val="folHlink"/>
                </a:solidFill>
                <a:latin typeface="Liberation Sans"/>
              </a:rPr>
              <a:t>Bad Debt Expense 	2,593,428</a:t>
            </a:r>
          </a:p>
          <a:p>
            <a:pPr>
              <a:lnSpc>
                <a:spcPct val="115000"/>
              </a:lnSpc>
              <a:buClrTx/>
              <a:buSzTx/>
              <a:buFontTx/>
              <a:buNone/>
            </a:pPr>
            <a:r>
              <a:rPr lang="en-US" altLang="en-US" sz="2000" b="0" dirty="0">
                <a:solidFill>
                  <a:schemeClr val="folHlink"/>
                </a:solidFill>
                <a:latin typeface="Liberation Sans"/>
              </a:rPr>
              <a:t>	Allowance for Doubtful Accounts 		2,593,428</a:t>
            </a:r>
          </a:p>
        </p:txBody>
      </p:sp>
      <p:sp>
        <p:nvSpPr>
          <p:cNvPr id="93192" name="Rectangle 12"/>
          <p:cNvSpPr>
            <a:spLocks noChangeArrowheads="1"/>
          </p:cNvSpPr>
          <p:nvPr/>
        </p:nvSpPr>
        <p:spPr bwMode="auto">
          <a:xfrm>
            <a:off x="3048000" y="457200"/>
            <a:ext cx="5715000" cy="609600"/>
          </a:xfrm>
          <a:prstGeom prst="rect">
            <a:avLst/>
          </a:prstGeom>
          <a:solidFill>
            <a:schemeClr val="tx2">
              <a:lumMod val="50000"/>
            </a:schemeClr>
          </a:solidFill>
          <a:ln w="12700" cap="sq">
            <a:solidFill>
              <a:schemeClr val="tx2"/>
            </a:solidFill>
            <a:miter lim="800000"/>
            <a:headEnd type="none" w="sm" len="sm"/>
            <a:tailEnd type="none" w="sm" len="sm"/>
          </a:ln>
          <a:effectLst/>
          <a:extLst/>
        </p:spPr>
        <p:txBody>
          <a:bodyPr anchor="ctr"/>
          <a:lstStyle/>
          <a:p>
            <a:pPr marL="114300" algn="l"/>
            <a:r>
              <a:rPr lang="en-US" altLang="en-US" sz="2300" dirty="0">
                <a:solidFill>
                  <a:schemeClr val="bg1"/>
                </a:solidFill>
                <a:latin typeface="Liberation Sans"/>
              </a:rPr>
              <a:t>TROUBLED-DEBT RESTRUCTURINGS</a:t>
            </a:r>
          </a:p>
        </p:txBody>
      </p:sp>
      <p:pic>
        <p:nvPicPr>
          <p:cNvPr id="93193"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981762"/>
            <a:ext cx="8021574" cy="24971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12"/>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r>
              <a:rPr lang="en-US" sz="2000" dirty="0">
                <a:solidFill>
                  <a:schemeClr val="tx2">
                    <a:lumMod val="50000"/>
                  </a:schemeClr>
                </a:solidFill>
                <a:latin typeface="Liberation Sans"/>
              </a:rPr>
              <a:t>APPENDIX </a:t>
            </a:r>
            <a:r>
              <a:rPr lang="en-US" sz="2800" dirty="0" smtClean="0">
                <a:solidFill>
                  <a:schemeClr val="tx2">
                    <a:lumMod val="50000"/>
                  </a:schemeClr>
                </a:solidFill>
                <a:latin typeface="Liberation Sans"/>
              </a:rPr>
              <a:t>14A</a:t>
            </a:r>
            <a:endParaRPr lang="en-US" sz="2800" dirty="0">
              <a:solidFill>
                <a:schemeClr val="tx2">
                  <a:lumMod val="50000"/>
                </a:schemeClr>
              </a:solidFill>
              <a:latin typeface="Liberation Sans"/>
            </a:endParaRPr>
          </a:p>
        </p:txBody>
      </p:sp>
      <p:sp>
        <p:nvSpPr>
          <p:cNvPr id="2" name="Rectangle 1"/>
          <p:cNvSpPr/>
          <p:nvPr/>
        </p:nvSpPr>
        <p:spPr>
          <a:xfrm>
            <a:off x="6705600" y="4505951"/>
            <a:ext cx="2133600" cy="646331"/>
          </a:xfrm>
          <a:prstGeom prst="rect">
            <a:avLst/>
          </a:prstGeom>
          <a:solidFill>
            <a:schemeClr val="accent3"/>
          </a:solidFill>
          <a:ln>
            <a:noFill/>
          </a:ln>
          <a:effectLst/>
        </p:spPr>
        <p:txBody>
          <a:bodyPr wrap="square">
            <a:spAutoFit/>
          </a:bodyPr>
          <a:lstStyle/>
          <a:p>
            <a:pPr algn="l"/>
            <a:r>
              <a:rPr lang="en-US" sz="1200" dirty="0">
                <a:solidFill>
                  <a:srgbClr val="006600"/>
                </a:solidFill>
                <a:latin typeface="Liberation Sans"/>
              </a:rPr>
              <a:t>ILLUSTRATION 14A-3 </a:t>
            </a:r>
            <a:endParaRPr lang="en-US" sz="1200" dirty="0" smtClean="0">
              <a:solidFill>
                <a:srgbClr val="006600"/>
              </a:solidFill>
              <a:latin typeface="Liberation Sans"/>
            </a:endParaRPr>
          </a:p>
          <a:p>
            <a:pPr algn="l"/>
            <a:r>
              <a:rPr lang="en-US" sz="1200" b="0" dirty="0" smtClean="0">
                <a:solidFill>
                  <a:schemeClr val="tx1"/>
                </a:solidFill>
                <a:latin typeface="Liberation Sans"/>
              </a:rPr>
              <a:t>Computation </a:t>
            </a:r>
            <a:r>
              <a:rPr lang="en-US" sz="1200" b="0" dirty="0">
                <a:solidFill>
                  <a:schemeClr val="tx1"/>
                </a:solidFill>
                <a:latin typeface="Liberation Sans"/>
              </a:rPr>
              <a:t>of Loss to Creditor on Restructuring</a:t>
            </a:r>
          </a:p>
        </p:txBody>
      </p:sp>
      <p:sp>
        <p:nvSpPr>
          <p:cNvPr id="12"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i="1" dirty="0" smtClean="0">
                <a:solidFill>
                  <a:schemeClr val="bg2"/>
                </a:solidFill>
                <a:latin typeface="Liberation Sans" panose="020B0604020202020204"/>
              </a:rPr>
              <a:t>6</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87209">
                                            <p:txEl>
                                              <p:pRg st="0" end="0"/>
                                            </p:txEl>
                                          </p:spTgt>
                                        </p:tgtEl>
                                        <p:attrNameLst>
                                          <p:attrName>style.visibility</p:attrName>
                                        </p:attrNameLst>
                                      </p:cBhvr>
                                      <p:to>
                                        <p:strVal val="visible"/>
                                      </p:to>
                                    </p:set>
                                    <p:animEffect transition="in" filter="wipe(left)">
                                      <p:cBhvr>
                                        <p:cTn id="7" dur="500"/>
                                        <p:tgtEl>
                                          <p:spTgt spid="158720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87209">
                                            <p:txEl>
                                              <p:pRg st="1" end="1"/>
                                            </p:txEl>
                                          </p:spTgt>
                                        </p:tgtEl>
                                        <p:attrNameLst>
                                          <p:attrName>style.visibility</p:attrName>
                                        </p:attrNameLst>
                                      </p:cBhvr>
                                      <p:to>
                                        <p:strVal val="visible"/>
                                      </p:to>
                                    </p:set>
                                    <p:animEffect transition="in" filter="wipe(left)">
                                      <p:cBhvr>
                                        <p:cTn id="12" dur="500"/>
                                        <p:tgtEl>
                                          <p:spTgt spid="158720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0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4"/>
          <p:cNvSpPr txBox="1">
            <a:spLocks noChangeArrowheads="1"/>
          </p:cNvSpPr>
          <p:nvPr/>
        </p:nvSpPr>
        <p:spPr bwMode="auto">
          <a:xfrm>
            <a:off x="609600" y="1371600"/>
            <a:ext cx="7924800" cy="2773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685800" indent="-45720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20000"/>
              </a:lnSpc>
              <a:spcBef>
                <a:spcPts val="1200"/>
              </a:spcBef>
              <a:buClr>
                <a:srgbClr val="800000"/>
              </a:buClr>
              <a:buSzPct val="80000"/>
              <a:buFont typeface="Wingdings" panose="05000000000000000000" pitchFamily="2" charset="2"/>
              <a:buNone/>
            </a:pPr>
            <a:r>
              <a:rPr lang="en-US" altLang="en-US" sz="2300" dirty="0">
                <a:solidFill>
                  <a:schemeClr val="tx1"/>
                </a:solidFill>
                <a:latin typeface="Liberation Sans"/>
              </a:rPr>
              <a:t>Selling price of a bond issue </a:t>
            </a:r>
            <a:r>
              <a:rPr lang="en-US" altLang="en-US" sz="2300" b="0" dirty="0">
                <a:solidFill>
                  <a:schemeClr val="tx1"/>
                </a:solidFill>
                <a:latin typeface="Liberation Sans"/>
              </a:rPr>
              <a:t>is set by the </a:t>
            </a:r>
          </a:p>
          <a:p>
            <a:pPr lvl="1">
              <a:lnSpc>
                <a:spcPct val="120000"/>
              </a:lnSpc>
              <a:spcBef>
                <a:spcPts val="1200"/>
              </a:spcBef>
              <a:buClr>
                <a:srgbClr val="CC0000"/>
              </a:buClr>
              <a:buSzPct val="80000"/>
              <a:buFont typeface="Wingdings" panose="05000000000000000000" pitchFamily="2" charset="2"/>
              <a:buChar char="u"/>
            </a:pPr>
            <a:r>
              <a:rPr lang="en-US" altLang="en-US" sz="2200" b="0" dirty="0">
                <a:solidFill>
                  <a:schemeClr val="tx1"/>
                </a:solidFill>
                <a:latin typeface="Liberation Sans"/>
              </a:rPr>
              <a:t>supply and demand of buyers and sellers, </a:t>
            </a:r>
          </a:p>
          <a:p>
            <a:pPr lvl="1">
              <a:lnSpc>
                <a:spcPct val="120000"/>
              </a:lnSpc>
              <a:spcBef>
                <a:spcPts val="1200"/>
              </a:spcBef>
              <a:buClr>
                <a:srgbClr val="CC0000"/>
              </a:buClr>
              <a:buSzPct val="80000"/>
              <a:buFont typeface="Wingdings" panose="05000000000000000000" pitchFamily="2" charset="2"/>
              <a:buChar char="u"/>
            </a:pPr>
            <a:r>
              <a:rPr lang="en-US" altLang="en-US" sz="2200" b="0" dirty="0">
                <a:solidFill>
                  <a:schemeClr val="tx1"/>
                </a:solidFill>
                <a:latin typeface="Liberation Sans"/>
              </a:rPr>
              <a:t>relative risk, </a:t>
            </a:r>
          </a:p>
          <a:p>
            <a:pPr lvl="1">
              <a:lnSpc>
                <a:spcPct val="120000"/>
              </a:lnSpc>
              <a:spcBef>
                <a:spcPts val="1200"/>
              </a:spcBef>
              <a:buClr>
                <a:srgbClr val="CC0000"/>
              </a:buClr>
              <a:buSzPct val="80000"/>
              <a:buFont typeface="Wingdings" panose="05000000000000000000" pitchFamily="2" charset="2"/>
              <a:buChar char="u"/>
            </a:pPr>
            <a:r>
              <a:rPr lang="en-US" altLang="en-US" sz="2200" b="0" dirty="0">
                <a:solidFill>
                  <a:schemeClr val="tx1"/>
                </a:solidFill>
                <a:latin typeface="Liberation Sans"/>
              </a:rPr>
              <a:t>market conditions, and </a:t>
            </a:r>
          </a:p>
          <a:p>
            <a:pPr lvl="1">
              <a:lnSpc>
                <a:spcPct val="120000"/>
              </a:lnSpc>
              <a:spcBef>
                <a:spcPts val="1200"/>
              </a:spcBef>
              <a:buClr>
                <a:srgbClr val="CC0000"/>
              </a:buClr>
              <a:buSzPct val="80000"/>
              <a:buFont typeface="Wingdings" panose="05000000000000000000" pitchFamily="2" charset="2"/>
              <a:buChar char="u"/>
            </a:pPr>
            <a:r>
              <a:rPr lang="en-US" altLang="en-US" sz="2200" b="0" dirty="0">
                <a:solidFill>
                  <a:schemeClr val="tx1"/>
                </a:solidFill>
                <a:latin typeface="Liberation Sans"/>
              </a:rPr>
              <a:t>state of the economy.</a:t>
            </a:r>
          </a:p>
        </p:txBody>
      </p:sp>
      <p:sp>
        <p:nvSpPr>
          <p:cNvPr id="12293" name="Text Box 5"/>
          <p:cNvSpPr txBox="1">
            <a:spLocks noChangeArrowheads="1"/>
          </p:cNvSpPr>
          <p:nvPr/>
        </p:nvSpPr>
        <p:spPr bwMode="auto">
          <a:xfrm>
            <a:off x="687388" y="4271963"/>
            <a:ext cx="7847012" cy="1296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25000"/>
              </a:lnSpc>
              <a:spcBef>
                <a:spcPct val="50000"/>
              </a:spcBef>
              <a:spcAft>
                <a:spcPct val="20000"/>
              </a:spcAft>
              <a:buClrTx/>
              <a:buSzPct val="80000"/>
              <a:buFontTx/>
              <a:buNone/>
            </a:pPr>
            <a:r>
              <a:rPr lang="en-US" altLang="en-US" sz="2100" dirty="0">
                <a:solidFill>
                  <a:schemeClr val="tx1"/>
                </a:solidFill>
                <a:latin typeface="Liberation Sans"/>
              </a:rPr>
              <a:t>Investment community</a:t>
            </a:r>
            <a:r>
              <a:rPr lang="en-US" altLang="en-US" sz="2100" b="0" dirty="0">
                <a:solidFill>
                  <a:schemeClr val="tx1"/>
                </a:solidFill>
                <a:latin typeface="Liberation Sans"/>
              </a:rPr>
              <a:t> values a bond at the </a:t>
            </a:r>
            <a:r>
              <a:rPr lang="en-US" altLang="en-US" sz="2100" dirty="0">
                <a:solidFill>
                  <a:schemeClr val="tx1"/>
                </a:solidFill>
                <a:latin typeface="Liberation Sans"/>
              </a:rPr>
              <a:t>present value of its expected future cash flows</a:t>
            </a:r>
            <a:r>
              <a:rPr lang="en-US" altLang="en-US" sz="2100" b="0" dirty="0">
                <a:solidFill>
                  <a:schemeClr val="tx1"/>
                </a:solidFill>
                <a:latin typeface="Liberation Sans"/>
              </a:rPr>
              <a:t>, which consist of (1) interest and (2) principal.</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7" name="Rectangle 2"/>
          <p:cNvSpPr txBox="1">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lvl1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algn="l">
              <a:defRPr/>
            </a:pPr>
            <a:r>
              <a:rPr lang="en-US" sz="3200" i="0" kern="1200" dirty="0" smtClean="0">
                <a:solidFill>
                  <a:srgbClr val="CC0000"/>
                </a:solidFill>
                <a:effectLst/>
                <a:latin typeface="Liberation Sans"/>
                <a:ea typeface="+mn-ea"/>
                <a:cs typeface="+mn-cs"/>
              </a:rPr>
              <a:t>Valuation and Accounting for Bonds</a:t>
            </a:r>
            <a:endParaRPr lang="en-US" sz="3200" i="0" kern="1200" dirty="0">
              <a:solidFill>
                <a:srgbClr val="CC0000"/>
              </a:solidFill>
              <a:effectLst/>
              <a:latin typeface="Liberation Sans"/>
              <a:ea typeface="+mn-ea"/>
              <a:cs typeface="+mn-cs"/>
            </a:endParaRPr>
          </a:p>
        </p:txBody>
      </p:sp>
      <p:sp>
        <p:nvSpPr>
          <p:cNvPr id="8"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5"/>
          <p:cNvSpPr>
            <a:spLocks noChangeArrowheads="1"/>
          </p:cNvSpPr>
          <p:nvPr/>
        </p:nvSpPr>
        <p:spPr bwMode="auto">
          <a:xfrm>
            <a:off x="609600" y="1833471"/>
            <a:ext cx="2438400" cy="229293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30000"/>
              </a:lnSpc>
              <a:spcBef>
                <a:spcPct val="0"/>
              </a:spcBef>
              <a:buClrTx/>
              <a:buSzTx/>
              <a:buFontTx/>
              <a:buNone/>
            </a:pPr>
            <a:r>
              <a:rPr lang="en-US" altLang="en-US" sz="2200" b="0" dirty="0" smtClean="0">
                <a:solidFill>
                  <a:schemeClr val="folHlink"/>
                </a:solidFill>
                <a:latin typeface="Liberation Sans"/>
              </a:rPr>
              <a:t>Morgan reports </a:t>
            </a:r>
            <a:r>
              <a:rPr lang="en-US" altLang="en-US" sz="2200" b="0" dirty="0">
                <a:solidFill>
                  <a:schemeClr val="folHlink"/>
                </a:solidFill>
                <a:latin typeface="Liberation Sans"/>
              </a:rPr>
              <a:t>interest revenue based on the historical effective rate.</a:t>
            </a:r>
          </a:p>
        </p:txBody>
      </p:sp>
      <p:sp>
        <p:nvSpPr>
          <p:cNvPr id="1589254" name="Rectangle 6"/>
          <p:cNvSpPr>
            <a:spLocks noChangeArrowheads="1"/>
          </p:cNvSpPr>
          <p:nvPr/>
        </p:nvSpPr>
        <p:spPr bwMode="auto">
          <a:xfrm>
            <a:off x="1447800" y="5181600"/>
            <a:ext cx="7391400" cy="12652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anose="05000000000000000000" pitchFamily="2" charset="2"/>
              <a:buChar char="l"/>
              <a:tabLst>
                <a:tab pos="5657850" algn="r"/>
                <a:tab pos="7143750" algn="r"/>
              </a:tabLst>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tabLst>
                <a:tab pos="5657850" algn="r"/>
                <a:tab pos="7143750" algn="r"/>
              </a:tabLst>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tabLst>
                <a:tab pos="5657850" algn="r"/>
                <a:tab pos="7143750" algn="r"/>
              </a:tabLst>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tabLst>
                <a:tab pos="5657850" algn="r"/>
                <a:tab pos="7143750" algn="r"/>
              </a:tabLst>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tabLst>
                <a:tab pos="5657850" algn="r"/>
                <a:tab pos="7143750" algn="r"/>
              </a:tabLst>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tabLst>
                <a:tab pos="5657850" algn="r"/>
                <a:tab pos="7143750" algn="r"/>
              </a:tabLst>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tabLst>
                <a:tab pos="5657850" algn="r"/>
                <a:tab pos="7143750" algn="r"/>
              </a:tabLst>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tabLst>
                <a:tab pos="5657850" algn="r"/>
                <a:tab pos="7143750" algn="r"/>
              </a:tabLst>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tabLst>
                <a:tab pos="5657850" algn="r"/>
                <a:tab pos="7143750" algn="r"/>
              </a:tabLst>
              <a:defRPr sz="2000" b="1">
                <a:solidFill>
                  <a:schemeClr val="bg2"/>
                </a:solidFill>
                <a:latin typeface="Arial" panose="020B0604020202020204" pitchFamily="34" charset="0"/>
              </a:defRPr>
            </a:lvl9pPr>
          </a:lstStyle>
          <a:p>
            <a:pPr>
              <a:lnSpc>
                <a:spcPct val="115000"/>
              </a:lnSpc>
              <a:buClrTx/>
              <a:buSzTx/>
              <a:buFontTx/>
              <a:buNone/>
            </a:pPr>
            <a:r>
              <a:rPr lang="en-US" altLang="en-US" sz="2000" b="0" dirty="0">
                <a:solidFill>
                  <a:schemeClr val="folHlink"/>
                </a:solidFill>
                <a:latin typeface="Liberation Sans"/>
              </a:rPr>
              <a:t>Cash 	720,000</a:t>
            </a:r>
          </a:p>
          <a:p>
            <a:pPr>
              <a:lnSpc>
                <a:spcPct val="115000"/>
              </a:lnSpc>
              <a:buClrTx/>
              <a:buSzTx/>
              <a:buFontTx/>
              <a:buNone/>
            </a:pPr>
            <a:r>
              <a:rPr lang="en-US" altLang="en-US" sz="2000" b="0" dirty="0">
                <a:solidFill>
                  <a:schemeClr val="folHlink"/>
                </a:solidFill>
                <a:latin typeface="Liberation Sans"/>
              </a:rPr>
              <a:t>Allowance for Doubtful Accounts 	228,789</a:t>
            </a:r>
          </a:p>
          <a:p>
            <a:pPr>
              <a:lnSpc>
                <a:spcPct val="115000"/>
              </a:lnSpc>
              <a:buClrTx/>
              <a:buSzTx/>
              <a:buFontTx/>
              <a:buNone/>
            </a:pPr>
            <a:r>
              <a:rPr lang="en-US" altLang="en-US" sz="2000" b="0" dirty="0">
                <a:solidFill>
                  <a:schemeClr val="folHlink"/>
                </a:solidFill>
                <a:latin typeface="Liberation Sans"/>
              </a:rPr>
              <a:t>	Interest Revenue 		948,789</a:t>
            </a:r>
          </a:p>
        </p:txBody>
      </p:sp>
      <p:sp>
        <p:nvSpPr>
          <p:cNvPr id="94213" name="Text Box 8"/>
          <p:cNvSpPr txBox="1">
            <a:spLocks noChangeArrowheads="1"/>
          </p:cNvSpPr>
          <p:nvPr/>
        </p:nvSpPr>
        <p:spPr bwMode="auto">
          <a:xfrm>
            <a:off x="609600" y="4724400"/>
            <a:ext cx="19812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spcBef>
                <a:spcPct val="50000"/>
              </a:spcBef>
              <a:buClrTx/>
              <a:buSzTx/>
              <a:buFontTx/>
              <a:buNone/>
            </a:pPr>
            <a:r>
              <a:rPr lang="en-US" altLang="en-US" sz="2000" b="0" dirty="0">
                <a:solidFill>
                  <a:schemeClr val="tx1"/>
                </a:solidFill>
                <a:latin typeface="Liberation Sans"/>
              </a:rPr>
              <a:t>Dec. </a:t>
            </a:r>
            <a:r>
              <a:rPr lang="en-US" altLang="en-US" sz="2000" b="0" dirty="0" smtClean="0">
                <a:solidFill>
                  <a:schemeClr val="tx1"/>
                </a:solidFill>
                <a:latin typeface="Liberation Sans"/>
              </a:rPr>
              <a:t>31, 2017</a:t>
            </a:r>
            <a:endParaRPr lang="en-US" altLang="en-US" sz="2000" b="0" dirty="0">
              <a:solidFill>
                <a:schemeClr val="tx1"/>
              </a:solidFill>
              <a:latin typeface="Liberation Sans"/>
            </a:endParaRPr>
          </a:p>
        </p:txBody>
      </p:sp>
      <p:sp>
        <p:nvSpPr>
          <p:cNvPr id="94215" name="Rectangle 11"/>
          <p:cNvSpPr>
            <a:spLocks noChangeArrowheads="1"/>
          </p:cNvSpPr>
          <p:nvPr/>
        </p:nvSpPr>
        <p:spPr bwMode="auto">
          <a:xfrm>
            <a:off x="3048000" y="457200"/>
            <a:ext cx="5715000" cy="609600"/>
          </a:xfrm>
          <a:prstGeom prst="rect">
            <a:avLst/>
          </a:prstGeom>
          <a:solidFill>
            <a:schemeClr val="tx2">
              <a:lumMod val="50000"/>
            </a:schemeClr>
          </a:solidFill>
          <a:ln w="12700" cap="sq">
            <a:solidFill>
              <a:schemeClr val="tx2"/>
            </a:solidFill>
            <a:miter lim="800000"/>
            <a:headEnd type="none" w="sm" len="sm"/>
            <a:tailEnd type="none" w="sm" len="sm"/>
          </a:ln>
          <a:effectLst/>
          <a:extLst/>
        </p:spPr>
        <p:txBody>
          <a:bodyPr anchor="ctr"/>
          <a:lstStyle/>
          <a:p>
            <a:pPr marL="114300" algn="l"/>
            <a:r>
              <a:rPr lang="en-US" altLang="en-US" sz="2300" dirty="0">
                <a:solidFill>
                  <a:schemeClr val="bg1"/>
                </a:solidFill>
                <a:latin typeface="Liberation Sans"/>
              </a:rPr>
              <a:t>TROUBLED-DEBT RESTRUCTURINGS</a:t>
            </a:r>
          </a:p>
        </p:txBody>
      </p:sp>
      <p:sp>
        <p:nvSpPr>
          <p:cNvPr id="10" name="Rectangle 12"/>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r>
              <a:rPr lang="en-US" sz="2000" dirty="0">
                <a:solidFill>
                  <a:schemeClr val="tx2">
                    <a:lumMod val="50000"/>
                  </a:schemeClr>
                </a:solidFill>
                <a:latin typeface="Liberation Sans"/>
              </a:rPr>
              <a:t>APPENDIX </a:t>
            </a:r>
            <a:r>
              <a:rPr lang="en-US" sz="2800" dirty="0" smtClean="0">
                <a:solidFill>
                  <a:schemeClr val="tx2">
                    <a:lumMod val="50000"/>
                  </a:schemeClr>
                </a:solidFill>
                <a:latin typeface="Liberation Sans"/>
              </a:rPr>
              <a:t>14A</a:t>
            </a:r>
            <a:endParaRPr lang="en-US" sz="2800" dirty="0">
              <a:solidFill>
                <a:schemeClr val="tx2">
                  <a:lumMod val="50000"/>
                </a:schemeClr>
              </a:solidFill>
              <a:latin typeface="Liberation Sans"/>
            </a:endParaRPr>
          </a:p>
        </p:txBody>
      </p:sp>
      <p:sp>
        <p:nvSpPr>
          <p:cNvPr id="11" name="Rectangle 4"/>
          <p:cNvSpPr>
            <a:spLocks noChangeArrowheads="1"/>
          </p:cNvSpPr>
          <p:nvPr/>
        </p:nvSpPr>
        <p:spPr bwMode="auto">
          <a:xfrm>
            <a:off x="618565" y="1347696"/>
            <a:ext cx="7306235" cy="49244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spcBef>
                <a:spcPct val="0"/>
              </a:spcBef>
              <a:buClrTx/>
              <a:buSzTx/>
              <a:buNone/>
            </a:pPr>
            <a:r>
              <a:rPr lang="en-US" altLang="en-US" sz="2600" dirty="0">
                <a:solidFill>
                  <a:srgbClr val="006600"/>
                </a:solidFill>
                <a:latin typeface="Liberation Sans"/>
              </a:rPr>
              <a:t>Creditor </a:t>
            </a:r>
            <a:r>
              <a:rPr lang="en-US" altLang="en-US" sz="2600" dirty="0" smtClean="0">
                <a:solidFill>
                  <a:srgbClr val="006600"/>
                </a:solidFill>
                <a:latin typeface="Liberation Sans"/>
              </a:rPr>
              <a:t>Calculations</a:t>
            </a:r>
            <a:endParaRPr lang="en-US" altLang="en-US" sz="2400" b="0" dirty="0">
              <a:solidFill>
                <a:schemeClr val="folHlink"/>
              </a:solidFill>
              <a:latin typeface="Liberation Sans"/>
            </a:endParaRPr>
          </a:p>
        </p:txBody>
      </p:sp>
      <p:pic>
        <p:nvPicPr>
          <p:cNvPr id="2" name="Picture 1"/>
          <p:cNvPicPr>
            <a:picLocks noChangeAspect="1"/>
          </p:cNvPicPr>
          <p:nvPr/>
        </p:nvPicPr>
        <p:blipFill>
          <a:blip r:embed="rId3"/>
          <a:stretch>
            <a:fillRect/>
          </a:stretch>
        </p:blipFill>
        <p:spPr>
          <a:xfrm>
            <a:off x="3320192" y="2007457"/>
            <a:ext cx="5519008" cy="2869343"/>
          </a:xfrm>
          <a:prstGeom prst="rect">
            <a:avLst/>
          </a:prstGeom>
        </p:spPr>
      </p:pic>
      <p:sp>
        <p:nvSpPr>
          <p:cNvPr id="13" name="Rectangle 12"/>
          <p:cNvSpPr/>
          <p:nvPr/>
        </p:nvSpPr>
        <p:spPr>
          <a:xfrm>
            <a:off x="6172200" y="1319304"/>
            <a:ext cx="2761128" cy="646331"/>
          </a:xfrm>
          <a:prstGeom prst="rect">
            <a:avLst/>
          </a:prstGeom>
          <a:solidFill>
            <a:schemeClr val="accent3"/>
          </a:solidFill>
          <a:ln>
            <a:noFill/>
          </a:ln>
          <a:effectLst/>
        </p:spPr>
        <p:txBody>
          <a:bodyPr wrap="square">
            <a:spAutoFit/>
          </a:bodyPr>
          <a:lstStyle/>
          <a:p>
            <a:pPr algn="l"/>
            <a:r>
              <a:rPr lang="en-US" sz="1200" dirty="0">
                <a:solidFill>
                  <a:srgbClr val="006600"/>
                </a:solidFill>
                <a:latin typeface="Liberation Sans"/>
              </a:rPr>
              <a:t>ILLUSTRATION </a:t>
            </a:r>
            <a:r>
              <a:rPr lang="en-US" sz="1200" dirty="0" smtClean="0">
                <a:solidFill>
                  <a:srgbClr val="006600"/>
                </a:solidFill>
                <a:latin typeface="Liberation Sans"/>
              </a:rPr>
              <a:t>14A-4</a:t>
            </a:r>
          </a:p>
          <a:p>
            <a:pPr algn="l"/>
            <a:r>
              <a:rPr lang="en-US" sz="1200" b="0" dirty="0">
                <a:solidFill>
                  <a:schemeClr val="tx1"/>
                </a:solidFill>
                <a:latin typeface="Liberation Sans"/>
              </a:rPr>
              <a:t>Schedule of Interest and Amortization after Debt Restructuring</a:t>
            </a:r>
          </a:p>
        </p:txBody>
      </p:sp>
      <p:sp>
        <p:nvSpPr>
          <p:cNvPr id="14"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i="1" dirty="0" smtClean="0">
                <a:solidFill>
                  <a:schemeClr val="bg2"/>
                </a:solidFill>
                <a:latin typeface="Liberation Sans" panose="020B0604020202020204"/>
              </a:rPr>
              <a:t>6</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89254">
                                            <p:txEl>
                                              <p:pRg st="0" end="0"/>
                                            </p:txEl>
                                          </p:spTgt>
                                        </p:tgtEl>
                                        <p:attrNameLst>
                                          <p:attrName>style.visibility</p:attrName>
                                        </p:attrNameLst>
                                      </p:cBhvr>
                                      <p:to>
                                        <p:strVal val="visible"/>
                                      </p:to>
                                    </p:set>
                                    <p:animEffect transition="in" filter="wipe(left)">
                                      <p:cBhvr>
                                        <p:cTn id="7" dur="500"/>
                                        <p:tgtEl>
                                          <p:spTgt spid="158925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89254">
                                            <p:txEl>
                                              <p:pRg st="1" end="1"/>
                                            </p:txEl>
                                          </p:spTgt>
                                        </p:tgtEl>
                                        <p:attrNameLst>
                                          <p:attrName>style.visibility</p:attrName>
                                        </p:attrNameLst>
                                      </p:cBhvr>
                                      <p:to>
                                        <p:strVal val="visible"/>
                                      </p:to>
                                    </p:set>
                                    <p:animEffect transition="in" filter="wipe(left)">
                                      <p:cBhvr>
                                        <p:cTn id="12" dur="500"/>
                                        <p:tgtEl>
                                          <p:spTgt spid="158925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89254">
                                            <p:txEl>
                                              <p:pRg st="2" end="2"/>
                                            </p:txEl>
                                          </p:spTgt>
                                        </p:tgtEl>
                                        <p:attrNameLst>
                                          <p:attrName>style.visibility</p:attrName>
                                        </p:attrNameLst>
                                      </p:cBhvr>
                                      <p:to>
                                        <p:strVal val="visible"/>
                                      </p:to>
                                    </p:set>
                                    <p:animEffect transition="in" filter="wipe(left)">
                                      <p:cBhvr>
                                        <p:cTn id="17" dur="500"/>
                                        <p:tgtEl>
                                          <p:spTgt spid="158925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9254"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4"/>
          <p:cNvSpPr>
            <a:spLocks noChangeArrowheads="1"/>
          </p:cNvSpPr>
          <p:nvPr/>
        </p:nvSpPr>
        <p:spPr bwMode="auto">
          <a:xfrm>
            <a:off x="609600" y="1828800"/>
            <a:ext cx="8153400" cy="18526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30000"/>
              </a:lnSpc>
              <a:spcBef>
                <a:spcPct val="0"/>
              </a:spcBef>
              <a:buClrTx/>
              <a:buSzTx/>
              <a:buFontTx/>
              <a:buNone/>
            </a:pPr>
            <a:r>
              <a:rPr lang="en-US" altLang="en-US" sz="2200" b="0" dirty="0">
                <a:solidFill>
                  <a:schemeClr val="folHlink"/>
                </a:solidFill>
                <a:latin typeface="Liberation Sans"/>
              </a:rPr>
              <a:t>The creditor makes a similar entry (except for different amounts debited to Allowance for Doubtful Accounts and credited to Interest Revenue) each year until maturity. At maturity, the company makes the following entry.</a:t>
            </a:r>
          </a:p>
        </p:txBody>
      </p:sp>
      <p:sp>
        <p:nvSpPr>
          <p:cNvPr id="1591301" name="Rectangle 5"/>
          <p:cNvSpPr>
            <a:spLocks noChangeArrowheads="1"/>
          </p:cNvSpPr>
          <p:nvPr/>
        </p:nvSpPr>
        <p:spPr bwMode="auto">
          <a:xfrm>
            <a:off x="1219200" y="4330700"/>
            <a:ext cx="7391400" cy="13890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anose="05000000000000000000" pitchFamily="2" charset="2"/>
              <a:buChar char="l"/>
              <a:tabLst>
                <a:tab pos="5657850" algn="r"/>
                <a:tab pos="7143750" algn="r"/>
              </a:tabLst>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tabLst>
                <a:tab pos="5657850" algn="r"/>
                <a:tab pos="7143750" algn="r"/>
              </a:tabLst>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tabLst>
                <a:tab pos="5657850" algn="r"/>
                <a:tab pos="7143750" algn="r"/>
              </a:tabLst>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tabLst>
                <a:tab pos="5657850" algn="r"/>
                <a:tab pos="7143750" algn="r"/>
              </a:tabLst>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tabLst>
                <a:tab pos="5657850" algn="r"/>
                <a:tab pos="7143750" algn="r"/>
              </a:tabLst>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tabLst>
                <a:tab pos="5657850" algn="r"/>
                <a:tab pos="7143750" algn="r"/>
              </a:tabLst>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tabLst>
                <a:tab pos="5657850" algn="r"/>
                <a:tab pos="7143750" algn="r"/>
              </a:tabLst>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tabLst>
                <a:tab pos="5657850" algn="r"/>
                <a:tab pos="7143750" algn="r"/>
              </a:tabLst>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tabLst>
                <a:tab pos="5657850" algn="r"/>
                <a:tab pos="7143750" algn="r"/>
              </a:tabLst>
              <a:defRPr sz="2000" b="1">
                <a:solidFill>
                  <a:schemeClr val="bg2"/>
                </a:solidFill>
                <a:latin typeface="Arial" panose="020B0604020202020204" pitchFamily="34" charset="0"/>
              </a:defRPr>
            </a:lvl9pPr>
          </a:lstStyle>
          <a:p>
            <a:pPr>
              <a:lnSpc>
                <a:spcPct val="115000"/>
              </a:lnSpc>
              <a:spcBef>
                <a:spcPct val="40000"/>
              </a:spcBef>
              <a:buClrTx/>
              <a:buSzTx/>
              <a:buFontTx/>
              <a:buNone/>
            </a:pPr>
            <a:r>
              <a:rPr lang="en-US" altLang="en-US" sz="2000" b="0" dirty="0">
                <a:solidFill>
                  <a:schemeClr val="folHlink"/>
                </a:solidFill>
                <a:latin typeface="Liberation Sans"/>
              </a:rPr>
              <a:t>Cash 	9,000,000</a:t>
            </a:r>
          </a:p>
          <a:p>
            <a:pPr>
              <a:lnSpc>
                <a:spcPct val="115000"/>
              </a:lnSpc>
              <a:spcBef>
                <a:spcPct val="40000"/>
              </a:spcBef>
              <a:buClrTx/>
              <a:buSzTx/>
              <a:buFontTx/>
              <a:buNone/>
            </a:pPr>
            <a:r>
              <a:rPr lang="en-US" altLang="en-US" sz="2000" b="0" dirty="0">
                <a:solidFill>
                  <a:schemeClr val="folHlink"/>
                </a:solidFill>
                <a:latin typeface="Liberation Sans"/>
              </a:rPr>
              <a:t>Allowance for Doubtful Accounts 	1,500,000</a:t>
            </a:r>
          </a:p>
          <a:p>
            <a:pPr>
              <a:lnSpc>
                <a:spcPct val="115000"/>
              </a:lnSpc>
              <a:spcBef>
                <a:spcPct val="40000"/>
              </a:spcBef>
              <a:buClrTx/>
              <a:buSzTx/>
              <a:buFontTx/>
              <a:buNone/>
            </a:pPr>
            <a:r>
              <a:rPr lang="en-US" altLang="en-US" sz="2000" b="0" dirty="0">
                <a:solidFill>
                  <a:schemeClr val="folHlink"/>
                </a:solidFill>
                <a:latin typeface="Liberation Sans"/>
              </a:rPr>
              <a:t>	Notes </a:t>
            </a:r>
            <a:r>
              <a:rPr lang="en-US" altLang="en-US" sz="2000" b="0" dirty="0" smtClean="0">
                <a:solidFill>
                  <a:schemeClr val="folHlink"/>
                </a:solidFill>
                <a:latin typeface="Liberation Sans"/>
              </a:rPr>
              <a:t>Receivable </a:t>
            </a:r>
            <a:r>
              <a:rPr lang="en-US" altLang="en-US" sz="2000" b="0" dirty="0">
                <a:solidFill>
                  <a:schemeClr val="folHlink"/>
                </a:solidFill>
                <a:latin typeface="Liberation Sans"/>
              </a:rPr>
              <a:t>		10,500,000</a:t>
            </a:r>
          </a:p>
        </p:txBody>
      </p:sp>
      <p:sp>
        <p:nvSpPr>
          <p:cNvPr id="95236" name="Text Box 6"/>
          <p:cNvSpPr txBox="1">
            <a:spLocks noChangeArrowheads="1"/>
          </p:cNvSpPr>
          <p:nvPr/>
        </p:nvSpPr>
        <p:spPr bwMode="auto">
          <a:xfrm>
            <a:off x="609600" y="3873500"/>
            <a:ext cx="22860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spcBef>
                <a:spcPct val="50000"/>
              </a:spcBef>
              <a:buClrTx/>
              <a:buSzTx/>
              <a:buFontTx/>
              <a:buNone/>
            </a:pPr>
            <a:r>
              <a:rPr lang="en-US" altLang="en-US" sz="2000" b="0" dirty="0">
                <a:solidFill>
                  <a:schemeClr val="tx1"/>
                </a:solidFill>
                <a:latin typeface="Liberation Sans"/>
              </a:rPr>
              <a:t>Dec. </a:t>
            </a:r>
            <a:r>
              <a:rPr lang="en-US" altLang="en-US" sz="2000" b="0" dirty="0" smtClean="0">
                <a:solidFill>
                  <a:schemeClr val="tx1"/>
                </a:solidFill>
                <a:latin typeface="Liberation Sans"/>
              </a:rPr>
              <a:t>31, 2020</a:t>
            </a:r>
            <a:endParaRPr lang="en-US" altLang="en-US" sz="2000" b="0" dirty="0">
              <a:solidFill>
                <a:schemeClr val="tx1"/>
              </a:solidFill>
              <a:latin typeface="Liberation Sans"/>
            </a:endParaRPr>
          </a:p>
        </p:txBody>
      </p:sp>
      <p:sp>
        <p:nvSpPr>
          <p:cNvPr id="95238" name="Rectangle 10"/>
          <p:cNvSpPr>
            <a:spLocks noChangeArrowheads="1"/>
          </p:cNvSpPr>
          <p:nvPr/>
        </p:nvSpPr>
        <p:spPr bwMode="auto">
          <a:xfrm>
            <a:off x="3048000" y="457200"/>
            <a:ext cx="5715000" cy="609600"/>
          </a:xfrm>
          <a:prstGeom prst="rect">
            <a:avLst/>
          </a:prstGeom>
          <a:solidFill>
            <a:schemeClr val="tx2">
              <a:lumMod val="50000"/>
            </a:schemeClr>
          </a:solidFill>
          <a:ln w="12700" cap="sq">
            <a:solidFill>
              <a:schemeClr val="tx2"/>
            </a:solidFill>
            <a:miter lim="800000"/>
            <a:headEnd type="none" w="sm" len="sm"/>
            <a:tailEnd type="none" w="sm" len="sm"/>
          </a:ln>
          <a:effectLst/>
          <a:extLst/>
        </p:spPr>
        <p:txBody>
          <a:bodyPr anchor="ctr"/>
          <a:lstStyle/>
          <a:p>
            <a:pPr marL="114300" algn="l"/>
            <a:r>
              <a:rPr lang="en-US" altLang="en-US" sz="2300" dirty="0">
                <a:solidFill>
                  <a:schemeClr val="bg1"/>
                </a:solidFill>
                <a:latin typeface="Liberation Sans"/>
              </a:rPr>
              <a:t>TROUBLED-DEBT RESTRUCTURINGS</a:t>
            </a:r>
          </a:p>
        </p:txBody>
      </p:sp>
      <p:sp>
        <p:nvSpPr>
          <p:cNvPr id="8" name="Rectangle 12"/>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r>
              <a:rPr lang="en-US" sz="2000" dirty="0">
                <a:solidFill>
                  <a:schemeClr val="tx2">
                    <a:lumMod val="50000"/>
                  </a:schemeClr>
                </a:solidFill>
                <a:latin typeface="Liberation Sans"/>
              </a:rPr>
              <a:t>APPENDIX </a:t>
            </a:r>
            <a:r>
              <a:rPr lang="en-US" sz="2800" dirty="0" smtClean="0">
                <a:solidFill>
                  <a:schemeClr val="tx2">
                    <a:lumMod val="50000"/>
                  </a:schemeClr>
                </a:solidFill>
                <a:latin typeface="Liberation Sans"/>
              </a:rPr>
              <a:t>14A</a:t>
            </a:r>
            <a:endParaRPr lang="en-US" sz="2800" dirty="0">
              <a:solidFill>
                <a:schemeClr val="tx2">
                  <a:lumMod val="50000"/>
                </a:schemeClr>
              </a:solidFill>
              <a:latin typeface="Liberation Sans"/>
            </a:endParaRPr>
          </a:p>
        </p:txBody>
      </p:sp>
      <p:sp>
        <p:nvSpPr>
          <p:cNvPr id="9" name="Rectangle 4"/>
          <p:cNvSpPr>
            <a:spLocks noChangeArrowheads="1"/>
          </p:cNvSpPr>
          <p:nvPr/>
        </p:nvSpPr>
        <p:spPr bwMode="auto">
          <a:xfrm>
            <a:off x="618565" y="1347696"/>
            <a:ext cx="7306235" cy="49244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spcBef>
                <a:spcPct val="0"/>
              </a:spcBef>
              <a:buClrTx/>
              <a:buSzTx/>
              <a:buNone/>
            </a:pPr>
            <a:r>
              <a:rPr lang="en-US" altLang="en-US" sz="2600" dirty="0">
                <a:solidFill>
                  <a:srgbClr val="006600"/>
                </a:solidFill>
                <a:latin typeface="Liberation Sans"/>
              </a:rPr>
              <a:t>Creditor </a:t>
            </a:r>
            <a:r>
              <a:rPr lang="en-US" altLang="en-US" sz="2600" dirty="0" smtClean="0">
                <a:solidFill>
                  <a:srgbClr val="006600"/>
                </a:solidFill>
                <a:latin typeface="Liberation Sans"/>
              </a:rPr>
              <a:t>Calculations</a:t>
            </a:r>
            <a:endParaRPr lang="en-US" altLang="en-US" sz="2400" b="0" dirty="0">
              <a:solidFill>
                <a:schemeClr val="folHlink"/>
              </a:solidFill>
              <a:latin typeface="Liberation Sans"/>
            </a:endParaRPr>
          </a:p>
        </p:txBody>
      </p:sp>
      <p:sp>
        <p:nvSpPr>
          <p:cNvPr id="10"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i="1" dirty="0" smtClean="0">
                <a:solidFill>
                  <a:schemeClr val="bg2"/>
                </a:solidFill>
                <a:latin typeface="Liberation Sans" panose="020B0604020202020204"/>
              </a:rPr>
              <a:t>6</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91301">
                                            <p:txEl>
                                              <p:pRg st="0" end="0"/>
                                            </p:txEl>
                                          </p:spTgt>
                                        </p:tgtEl>
                                        <p:attrNameLst>
                                          <p:attrName>style.visibility</p:attrName>
                                        </p:attrNameLst>
                                      </p:cBhvr>
                                      <p:to>
                                        <p:strVal val="visible"/>
                                      </p:to>
                                    </p:set>
                                    <p:animEffect transition="in" filter="wipe(left)">
                                      <p:cBhvr>
                                        <p:cTn id="7" dur="500"/>
                                        <p:tgtEl>
                                          <p:spTgt spid="159130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91301">
                                            <p:txEl>
                                              <p:pRg st="1" end="1"/>
                                            </p:txEl>
                                          </p:spTgt>
                                        </p:tgtEl>
                                        <p:attrNameLst>
                                          <p:attrName>style.visibility</p:attrName>
                                        </p:attrNameLst>
                                      </p:cBhvr>
                                      <p:to>
                                        <p:strVal val="visible"/>
                                      </p:to>
                                    </p:set>
                                    <p:animEffect transition="in" filter="wipe(left)">
                                      <p:cBhvr>
                                        <p:cTn id="12" dur="500"/>
                                        <p:tgtEl>
                                          <p:spTgt spid="159130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91301">
                                            <p:txEl>
                                              <p:pRg st="2" end="2"/>
                                            </p:txEl>
                                          </p:spTgt>
                                        </p:tgtEl>
                                        <p:attrNameLst>
                                          <p:attrName>style.visibility</p:attrName>
                                        </p:attrNameLst>
                                      </p:cBhvr>
                                      <p:to>
                                        <p:strVal val="visible"/>
                                      </p:to>
                                    </p:set>
                                    <p:animEffect transition="in" filter="wipe(left)">
                                      <p:cBhvr>
                                        <p:cTn id="17" dur="500"/>
                                        <p:tgtEl>
                                          <p:spTgt spid="159130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1301"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4"/>
          <p:cNvSpPr>
            <a:spLocks noChangeArrowheads="1"/>
          </p:cNvSpPr>
          <p:nvPr/>
        </p:nvSpPr>
        <p:spPr bwMode="auto">
          <a:xfrm>
            <a:off x="609600" y="1351428"/>
            <a:ext cx="8305800" cy="44577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30000"/>
              </a:lnSpc>
              <a:spcBef>
                <a:spcPct val="30000"/>
              </a:spcBef>
              <a:buClrTx/>
              <a:buSzTx/>
              <a:buFontTx/>
              <a:buNone/>
            </a:pPr>
            <a:r>
              <a:rPr lang="en-US" altLang="en-US" sz="2000" dirty="0">
                <a:solidFill>
                  <a:srgbClr val="CC0000"/>
                </a:solidFill>
                <a:latin typeface="Liberation Sans"/>
              </a:rPr>
              <a:t>Illustration (Example 2—Gain for Debtor):  </a:t>
            </a:r>
            <a:r>
              <a:rPr lang="en-US" altLang="en-US" sz="2000" b="0" dirty="0">
                <a:solidFill>
                  <a:schemeClr val="folHlink"/>
                </a:solidFill>
                <a:latin typeface="Liberation Sans"/>
              </a:rPr>
              <a:t>Assume the facts in the previous example except that Morgan National Bank reduces the principal to $7,000,000 (and extends the maturity date to December 31, </a:t>
            </a:r>
            <a:r>
              <a:rPr lang="en-US" altLang="en-US" sz="2000" b="0" dirty="0" smtClean="0">
                <a:solidFill>
                  <a:schemeClr val="folHlink"/>
                </a:solidFill>
                <a:latin typeface="Liberation Sans"/>
              </a:rPr>
              <a:t>2020, </a:t>
            </a:r>
            <a:r>
              <a:rPr lang="en-US" altLang="en-US" sz="2000" b="0" dirty="0">
                <a:solidFill>
                  <a:schemeClr val="folHlink"/>
                </a:solidFill>
                <a:latin typeface="Liberation Sans"/>
              </a:rPr>
              <a:t>and reduces the interest from 12% to 8%). The total future cash flow is now $9,240,000 ($7,000,000 of principal plus $2,240,000 of interest), which is $1,260,000 ($10,500,000 </a:t>
            </a:r>
            <a:r>
              <a:rPr lang="en-US" altLang="en-US" sz="2000" b="0" dirty="0" smtClean="0">
                <a:solidFill>
                  <a:schemeClr val="folHlink"/>
                </a:solidFill>
                <a:latin typeface="Liberation Sans"/>
              </a:rPr>
              <a:t>- </a:t>
            </a:r>
            <a:r>
              <a:rPr lang="en-US" altLang="en-US" sz="2000" b="0" dirty="0">
                <a:solidFill>
                  <a:schemeClr val="folHlink"/>
                </a:solidFill>
                <a:latin typeface="Liberation Sans"/>
              </a:rPr>
              <a:t>$9,240,000) less than the pre-restructure carrying amount of $10,500,000.  Under these circumstances, Resorts Development (debtor) reduces the carrying amount of its payable $1,260,000 and records a gain of $1,260,000. On the other hand, Morgan National Bank (creditor) debits its Bad Debt Expense for $4,350,444.</a:t>
            </a:r>
          </a:p>
        </p:txBody>
      </p:sp>
      <p:sp>
        <p:nvSpPr>
          <p:cNvPr id="96260" name="Rectangle 7"/>
          <p:cNvSpPr>
            <a:spLocks noChangeArrowheads="1"/>
          </p:cNvSpPr>
          <p:nvPr/>
        </p:nvSpPr>
        <p:spPr bwMode="auto">
          <a:xfrm>
            <a:off x="3048000" y="457200"/>
            <a:ext cx="5715000" cy="609600"/>
          </a:xfrm>
          <a:prstGeom prst="rect">
            <a:avLst/>
          </a:prstGeom>
          <a:solidFill>
            <a:schemeClr val="tx2">
              <a:lumMod val="50000"/>
            </a:schemeClr>
          </a:solidFill>
          <a:ln w="12700" cap="sq">
            <a:solidFill>
              <a:schemeClr val="tx2"/>
            </a:solidFill>
            <a:miter lim="800000"/>
            <a:headEnd type="none" w="sm" len="sm"/>
            <a:tailEnd type="none" w="sm" len="sm"/>
          </a:ln>
          <a:effectLst/>
          <a:extLst/>
        </p:spPr>
        <p:txBody>
          <a:bodyPr anchor="ctr"/>
          <a:lstStyle/>
          <a:p>
            <a:pPr marL="114300" algn="l"/>
            <a:r>
              <a:rPr lang="en-US" altLang="en-US" sz="2300" dirty="0">
                <a:solidFill>
                  <a:schemeClr val="bg1"/>
                </a:solidFill>
                <a:latin typeface="Liberation Sans"/>
              </a:rPr>
              <a:t>TROUBLED-DEBT RESTRUCTURINGS</a:t>
            </a:r>
          </a:p>
        </p:txBody>
      </p:sp>
      <p:sp>
        <p:nvSpPr>
          <p:cNvPr id="5" name="Rectangle 12"/>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r>
              <a:rPr lang="en-US" sz="2000" dirty="0">
                <a:solidFill>
                  <a:schemeClr val="tx2">
                    <a:lumMod val="50000"/>
                  </a:schemeClr>
                </a:solidFill>
                <a:latin typeface="Liberation Sans"/>
              </a:rPr>
              <a:t>APPENDIX </a:t>
            </a:r>
            <a:r>
              <a:rPr lang="en-US" sz="2800" dirty="0" smtClean="0">
                <a:solidFill>
                  <a:schemeClr val="tx2">
                    <a:lumMod val="50000"/>
                  </a:schemeClr>
                </a:solidFill>
                <a:latin typeface="Liberation Sans"/>
              </a:rPr>
              <a:t>14A</a:t>
            </a:r>
            <a:endParaRPr lang="en-US" sz="2800" dirty="0">
              <a:solidFill>
                <a:schemeClr val="tx2">
                  <a:lumMod val="50000"/>
                </a:schemeClr>
              </a:solidFill>
              <a:latin typeface="Liberation Sans"/>
            </a:endParaRPr>
          </a:p>
        </p:txBody>
      </p:sp>
      <p:sp>
        <p:nvSpPr>
          <p:cNvPr id="6"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i="1" dirty="0" smtClean="0">
                <a:solidFill>
                  <a:schemeClr val="bg2"/>
                </a:solidFill>
                <a:latin typeface="Liberation Sans" panose="020B0604020202020204"/>
              </a:rPr>
              <a:t>6</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97533" y="4953000"/>
            <a:ext cx="8348932" cy="1223550"/>
          </a:xfrm>
          <a:prstGeom prst="rect">
            <a:avLst/>
          </a:prstGeom>
        </p:spPr>
      </p:pic>
      <p:sp>
        <p:nvSpPr>
          <p:cNvPr id="97282" name="Rectangle 4"/>
          <p:cNvSpPr>
            <a:spLocks noChangeArrowheads="1"/>
          </p:cNvSpPr>
          <p:nvPr/>
        </p:nvSpPr>
        <p:spPr bwMode="auto">
          <a:xfrm>
            <a:off x="609600" y="1353855"/>
            <a:ext cx="6477000" cy="89255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30000"/>
              </a:lnSpc>
              <a:spcBef>
                <a:spcPct val="30000"/>
              </a:spcBef>
              <a:buClrTx/>
              <a:buSzTx/>
              <a:buFontTx/>
              <a:buNone/>
            </a:pPr>
            <a:r>
              <a:rPr lang="en-US" altLang="en-US" sz="2000" dirty="0">
                <a:solidFill>
                  <a:srgbClr val="CC0000"/>
                </a:solidFill>
                <a:latin typeface="Liberation Sans"/>
              </a:rPr>
              <a:t>Illustration (Example 2—Gain for Debtor):  </a:t>
            </a:r>
            <a:r>
              <a:rPr lang="en-US" altLang="en-US" sz="2000" b="0" dirty="0">
                <a:solidFill>
                  <a:schemeClr val="folHlink"/>
                </a:solidFill>
                <a:latin typeface="Liberation Sans"/>
              </a:rPr>
              <a:t>Morgan </a:t>
            </a:r>
            <a:r>
              <a:rPr lang="en-US" altLang="en-US" sz="2000" b="0" dirty="0" smtClean="0">
                <a:solidFill>
                  <a:schemeClr val="folHlink"/>
                </a:solidFill>
                <a:latin typeface="Liberation Sans"/>
              </a:rPr>
              <a:t>(</a:t>
            </a:r>
            <a:r>
              <a:rPr lang="en-US" altLang="en-US" sz="2000" b="0" dirty="0">
                <a:solidFill>
                  <a:schemeClr val="folHlink"/>
                </a:solidFill>
                <a:latin typeface="Liberation Sans"/>
              </a:rPr>
              <a:t>creditor) debits its Bad Debt Expense for $4,350,444.</a:t>
            </a:r>
          </a:p>
        </p:txBody>
      </p:sp>
      <p:sp>
        <p:nvSpPr>
          <p:cNvPr id="97286" name="Rectangle 11"/>
          <p:cNvSpPr>
            <a:spLocks noChangeArrowheads="1"/>
          </p:cNvSpPr>
          <p:nvPr/>
        </p:nvSpPr>
        <p:spPr bwMode="auto">
          <a:xfrm>
            <a:off x="3048000" y="457200"/>
            <a:ext cx="5715000" cy="609600"/>
          </a:xfrm>
          <a:prstGeom prst="rect">
            <a:avLst/>
          </a:prstGeom>
          <a:solidFill>
            <a:schemeClr val="tx2">
              <a:lumMod val="50000"/>
            </a:schemeClr>
          </a:solidFill>
          <a:ln w="12700" cap="sq">
            <a:solidFill>
              <a:schemeClr val="tx2"/>
            </a:solidFill>
            <a:miter lim="800000"/>
            <a:headEnd type="none" w="sm" len="sm"/>
            <a:tailEnd type="none" w="sm" len="sm"/>
          </a:ln>
          <a:effectLst/>
          <a:extLst/>
        </p:spPr>
        <p:txBody>
          <a:bodyPr anchor="ctr"/>
          <a:lstStyle/>
          <a:p>
            <a:pPr marL="114300" algn="l"/>
            <a:r>
              <a:rPr lang="en-US" altLang="en-US" sz="2300" dirty="0">
                <a:solidFill>
                  <a:schemeClr val="bg1"/>
                </a:solidFill>
                <a:latin typeface="Liberation Sans"/>
              </a:rPr>
              <a:t>TROUBLED-DEBT RESTRUCTURINGS</a:t>
            </a:r>
          </a:p>
        </p:txBody>
      </p:sp>
      <p:pic>
        <p:nvPicPr>
          <p:cNvPr id="97287"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648" y="2491850"/>
            <a:ext cx="7094000" cy="224842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12"/>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r>
              <a:rPr lang="en-US" sz="2000" dirty="0">
                <a:solidFill>
                  <a:schemeClr val="tx2">
                    <a:lumMod val="50000"/>
                  </a:schemeClr>
                </a:solidFill>
                <a:latin typeface="Liberation Sans"/>
              </a:rPr>
              <a:t>APPENDIX </a:t>
            </a:r>
            <a:r>
              <a:rPr lang="en-US" sz="2800" dirty="0" smtClean="0">
                <a:solidFill>
                  <a:schemeClr val="tx2">
                    <a:lumMod val="50000"/>
                  </a:schemeClr>
                </a:solidFill>
                <a:latin typeface="Liberation Sans"/>
              </a:rPr>
              <a:t>14A</a:t>
            </a:r>
            <a:endParaRPr lang="en-US" sz="2800" dirty="0">
              <a:solidFill>
                <a:schemeClr val="tx2">
                  <a:lumMod val="50000"/>
                </a:schemeClr>
              </a:solidFill>
              <a:latin typeface="Liberation Sans"/>
            </a:endParaRPr>
          </a:p>
        </p:txBody>
      </p:sp>
      <p:sp>
        <p:nvSpPr>
          <p:cNvPr id="10" name="Rectangle 9"/>
          <p:cNvSpPr/>
          <p:nvPr/>
        </p:nvSpPr>
        <p:spPr>
          <a:xfrm>
            <a:off x="7010400" y="1792069"/>
            <a:ext cx="1951924" cy="646331"/>
          </a:xfrm>
          <a:prstGeom prst="rect">
            <a:avLst/>
          </a:prstGeom>
          <a:solidFill>
            <a:schemeClr val="accent3"/>
          </a:solidFill>
          <a:ln>
            <a:noFill/>
          </a:ln>
          <a:effectLst/>
        </p:spPr>
        <p:txBody>
          <a:bodyPr wrap="square">
            <a:spAutoFit/>
          </a:bodyPr>
          <a:lstStyle/>
          <a:p>
            <a:pPr algn="l"/>
            <a:r>
              <a:rPr lang="en-US" sz="1200" dirty="0">
                <a:solidFill>
                  <a:srgbClr val="006600"/>
                </a:solidFill>
                <a:latin typeface="Liberation Sans"/>
              </a:rPr>
              <a:t>ILLUSTRATION </a:t>
            </a:r>
            <a:r>
              <a:rPr lang="en-US" sz="1200" dirty="0" smtClean="0">
                <a:solidFill>
                  <a:srgbClr val="006600"/>
                </a:solidFill>
                <a:latin typeface="Liberation Sans"/>
              </a:rPr>
              <a:t>14A-5</a:t>
            </a:r>
          </a:p>
          <a:p>
            <a:pPr algn="l"/>
            <a:r>
              <a:rPr lang="en-US" sz="1200" b="0" dirty="0">
                <a:solidFill>
                  <a:schemeClr val="tx1"/>
                </a:solidFill>
                <a:latin typeface="Liberation Sans"/>
              </a:rPr>
              <a:t>Computation of Loss to Creditor on Restructuring</a:t>
            </a:r>
          </a:p>
        </p:txBody>
      </p:sp>
      <p:sp>
        <p:nvSpPr>
          <p:cNvPr id="12" name="Rectangle 11"/>
          <p:cNvSpPr/>
          <p:nvPr/>
        </p:nvSpPr>
        <p:spPr>
          <a:xfrm>
            <a:off x="762000" y="6208056"/>
            <a:ext cx="4953000" cy="461665"/>
          </a:xfrm>
          <a:prstGeom prst="rect">
            <a:avLst/>
          </a:prstGeom>
          <a:solidFill>
            <a:schemeClr val="accent3"/>
          </a:solidFill>
          <a:ln>
            <a:noFill/>
          </a:ln>
          <a:effectLst/>
        </p:spPr>
        <p:txBody>
          <a:bodyPr wrap="square">
            <a:spAutoFit/>
          </a:bodyPr>
          <a:lstStyle/>
          <a:p>
            <a:pPr algn="l"/>
            <a:r>
              <a:rPr lang="en-US" sz="1200" dirty="0">
                <a:solidFill>
                  <a:srgbClr val="006600"/>
                </a:solidFill>
                <a:latin typeface="Liberation Sans"/>
              </a:rPr>
              <a:t>ILLUSTRATION </a:t>
            </a:r>
            <a:r>
              <a:rPr lang="en-US" sz="1200" dirty="0" smtClean="0">
                <a:solidFill>
                  <a:srgbClr val="006600"/>
                </a:solidFill>
                <a:latin typeface="Liberation Sans"/>
              </a:rPr>
              <a:t>14A-6</a:t>
            </a:r>
          </a:p>
          <a:p>
            <a:pPr algn="l"/>
            <a:r>
              <a:rPr lang="en-US" sz="1200" b="0" dirty="0">
                <a:solidFill>
                  <a:schemeClr val="tx1"/>
                </a:solidFill>
                <a:latin typeface="Liberation Sans"/>
              </a:rPr>
              <a:t>Debtor and Creditor Entries to Record Gain and Loss on Note</a:t>
            </a:r>
          </a:p>
        </p:txBody>
      </p:sp>
      <p:sp>
        <p:nvSpPr>
          <p:cNvPr id="13"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i="1" dirty="0" smtClean="0">
                <a:solidFill>
                  <a:schemeClr val="bg2"/>
                </a:solidFill>
                <a:latin typeface="Liberation Sans" panose="020B0604020202020204"/>
              </a:rPr>
              <a:t>6</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5"/>
          <p:cNvSpPr>
            <a:spLocks noChangeArrowheads="1"/>
          </p:cNvSpPr>
          <p:nvPr/>
        </p:nvSpPr>
        <p:spPr bwMode="auto">
          <a:xfrm>
            <a:off x="609600" y="1353672"/>
            <a:ext cx="8305800" cy="85093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30000"/>
              </a:lnSpc>
              <a:spcBef>
                <a:spcPct val="30000"/>
              </a:spcBef>
              <a:buClrTx/>
              <a:buSzTx/>
              <a:buFontTx/>
              <a:buNone/>
            </a:pPr>
            <a:r>
              <a:rPr lang="en-US" altLang="en-US" sz="2000" dirty="0">
                <a:solidFill>
                  <a:srgbClr val="CC0000"/>
                </a:solidFill>
                <a:latin typeface="Liberation Sans"/>
              </a:rPr>
              <a:t>Illustration (Example 2—Gain for Debtor):  </a:t>
            </a:r>
            <a:r>
              <a:rPr lang="en-US" altLang="en-US" sz="2000" b="0" dirty="0">
                <a:solidFill>
                  <a:schemeClr val="folHlink"/>
                </a:solidFill>
                <a:latin typeface="Liberation Sans"/>
              </a:rPr>
              <a:t>Morgan National reports interest revenue the same as the previous example—</a:t>
            </a:r>
          </a:p>
        </p:txBody>
      </p:sp>
      <p:sp>
        <p:nvSpPr>
          <p:cNvPr id="98309" name="Rectangle 9"/>
          <p:cNvSpPr>
            <a:spLocks noChangeArrowheads="1"/>
          </p:cNvSpPr>
          <p:nvPr/>
        </p:nvSpPr>
        <p:spPr bwMode="auto">
          <a:xfrm>
            <a:off x="3048000" y="457200"/>
            <a:ext cx="5715000" cy="609600"/>
          </a:xfrm>
          <a:prstGeom prst="rect">
            <a:avLst/>
          </a:prstGeom>
          <a:solidFill>
            <a:schemeClr val="tx2">
              <a:lumMod val="50000"/>
            </a:schemeClr>
          </a:solidFill>
          <a:ln w="12700" cap="sq">
            <a:solidFill>
              <a:schemeClr val="tx2"/>
            </a:solidFill>
            <a:miter lim="800000"/>
            <a:headEnd type="none" w="sm" len="sm"/>
            <a:tailEnd type="none" w="sm" len="sm"/>
          </a:ln>
          <a:effectLst/>
          <a:extLst/>
        </p:spPr>
        <p:txBody>
          <a:bodyPr anchor="ctr"/>
          <a:lstStyle/>
          <a:p>
            <a:pPr marL="114300" algn="l"/>
            <a:r>
              <a:rPr lang="en-US" altLang="en-US" sz="2300" dirty="0">
                <a:solidFill>
                  <a:schemeClr val="bg1"/>
                </a:solidFill>
                <a:latin typeface="Liberation Sans"/>
              </a:rPr>
              <a:t>TROUBLED-DEBT RESTRUCTURINGS</a:t>
            </a:r>
          </a:p>
        </p:txBody>
      </p:sp>
      <p:sp>
        <p:nvSpPr>
          <p:cNvPr id="7" name="Rectangle 12"/>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r>
              <a:rPr lang="en-US" sz="2000" dirty="0">
                <a:solidFill>
                  <a:schemeClr val="tx2">
                    <a:lumMod val="50000"/>
                  </a:schemeClr>
                </a:solidFill>
                <a:latin typeface="Liberation Sans"/>
              </a:rPr>
              <a:t>APPENDIX </a:t>
            </a:r>
            <a:r>
              <a:rPr lang="en-US" sz="2800" dirty="0" smtClean="0">
                <a:solidFill>
                  <a:schemeClr val="tx2">
                    <a:lumMod val="50000"/>
                  </a:schemeClr>
                </a:solidFill>
                <a:latin typeface="Liberation Sans"/>
              </a:rPr>
              <a:t>14A</a:t>
            </a:r>
            <a:endParaRPr lang="en-US" sz="2800" dirty="0">
              <a:solidFill>
                <a:schemeClr val="tx2">
                  <a:lumMod val="50000"/>
                </a:schemeClr>
              </a:solidFill>
              <a:latin typeface="Liberation Sans"/>
            </a:endParaRPr>
          </a:p>
        </p:txBody>
      </p:sp>
      <p:pic>
        <p:nvPicPr>
          <p:cNvPr id="2" name="Picture 1"/>
          <p:cNvPicPr>
            <a:picLocks noChangeAspect="1"/>
          </p:cNvPicPr>
          <p:nvPr/>
        </p:nvPicPr>
        <p:blipFill>
          <a:blip r:embed="rId3"/>
          <a:stretch>
            <a:fillRect/>
          </a:stretch>
        </p:blipFill>
        <p:spPr>
          <a:xfrm>
            <a:off x="695487" y="2362200"/>
            <a:ext cx="7991313" cy="4171317"/>
          </a:xfrm>
          <a:prstGeom prst="rect">
            <a:avLst/>
          </a:prstGeom>
        </p:spPr>
      </p:pic>
      <p:sp>
        <p:nvSpPr>
          <p:cNvPr id="9" name="Rectangle 8"/>
          <p:cNvSpPr/>
          <p:nvPr/>
        </p:nvSpPr>
        <p:spPr>
          <a:xfrm>
            <a:off x="6905204" y="5529459"/>
            <a:ext cx="1951924" cy="830997"/>
          </a:xfrm>
          <a:prstGeom prst="rect">
            <a:avLst/>
          </a:prstGeom>
          <a:noFill/>
          <a:ln>
            <a:noFill/>
          </a:ln>
          <a:effectLst/>
        </p:spPr>
        <p:txBody>
          <a:bodyPr wrap="square">
            <a:spAutoFit/>
          </a:bodyPr>
          <a:lstStyle/>
          <a:p>
            <a:pPr algn="l"/>
            <a:r>
              <a:rPr lang="en-US" sz="1200" dirty="0">
                <a:solidFill>
                  <a:srgbClr val="006600"/>
                </a:solidFill>
                <a:latin typeface="Liberation Sans"/>
              </a:rPr>
              <a:t>ILLUSTRATION </a:t>
            </a:r>
            <a:r>
              <a:rPr lang="en-US" sz="1200" dirty="0" smtClean="0">
                <a:solidFill>
                  <a:srgbClr val="006600"/>
                </a:solidFill>
                <a:latin typeface="Liberation Sans"/>
              </a:rPr>
              <a:t>14A-7</a:t>
            </a:r>
          </a:p>
          <a:p>
            <a:pPr algn="l"/>
            <a:r>
              <a:rPr lang="en-US" sz="1200" b="0" dirty="0">
                <a:solidFill>
                  <a:schemeClr val="tx1"/>
                </a:solidFill>
                <a:latin typeface="Liberation Sans"/>
              </a:rPr>
              <a:t>Schedule of Interest and Amortization after Debt </a:t>
            </a:r>
            <a:r>
              <a:rPr lang="en-US" sz="1200" b="0" dirty="0" smtClean="0">
                <a:solidFill>
                  <a:schemeClr val="tx1"/>
                </a:solidFill>
                <a:latin typeface="Liberation Sans"/>
              </a:rPr>
              <a:t>Restructuring</a:t>
            </a:r>
            <a:endParaRPr lang="en-US" sz="1200" b="0" dirty="0">
              <a:solidFill>
                <a:schemeClr val="tx1"/>
              </a:solidFill>
              <a:latin typeface="Liberation Sans"/>
            </a:endParaRPr>
          </a:p>
        </p:txBody>
      </p:sp>
      <p:sp>
        <p:nvSpPr>
          <p:cNvPr id="10"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i="1" dirty="0" smtClean="0">
                <a:solidFill>
                  <a:schemeClr val="bg2"/>
                </a:solidFill>
                <a:latin typeface="Liberation Sans" panose="020B0604020202020204"/>
              </a:rPr>
              <a:t>6</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4"/>
          <p:cNvSpPr>
            <a:spLocks noChangeArrowheads="1"/>
          </p:cNvSpPr>
          <p:nvPr/>
        </p:nvSpPr>
        <p:spPr bwMode="auto">
          <a:xfrm>
            <a:off x="609600" y="1353672"/>
            <a:ext cx="8305800" cy="85093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30000"/>
              </a:lnSpc>
              <a:spcBef>
                <a:spcPct val="30000"/>
              </a:spcBef>
              <a:buClrTx/>
              <a:buSzTx/>
              <a:buFontTx/>
              <a:buNone/>
            </a:pPr>
            <a:r>
              <a:rPr lang="en-US" altLang="en-US" sz="2000" dirty="0">
                <a:solidFill>
                  <a:srgbClr val="CC0000"/>
                </a:solidFill>
                <a:latin typeface="Liberation Sans"/>
              </a:rPr>
              <a:t>Illustration (Example 2—Gain for Debtor):  </a:t>
            </a:r>
            <a:r>
              <a:rPr lang="en-US" altLang="en-US" sz="2000" b="0" dirty="0">
                <a:solidFill>
                  <a:schemeClr val="folHlink"/>
                </a:solidFill>
                <a:latin typeface="Liberation Sans"/>
              </a:rPr>
              <a:t>Accounting for periodic interest payments and final principal payment.</a:t>
            </a:r>
          </a:p>
        </p:txBody>
      </p:sp>
      <p:sp>
        <p:nvSpPr>
          <p:cNvPr id="99333" name="Rectangle 9"/>
          <p:cNvSpPr>
            <a:spLocks noChangeArrowheads="1"/>
          </p:cNvSpPr>
          <p:nvPr/>
        </p:nvSpPr>
        <p:spPr bwMode="auto">
          <a:xfrm>
            <a:off x="3048000" y="457200"/>
            <a:ext cx="5715000" cy="609600"/>
          </a:xfrm>
          <a:prstGeom prst="rect">
            <a:avLst/>
          </a:prstGeom>
          <a:solidFill>
            <a:schemeClr val="tx2">
              <a:lumMod val="50000"/>
            </a:schemeClr>
          </a:solidFill>
          <a:ln w="12700" cap="sq">
            <a:solidFill>
              <a:schemeClr val="tx2"/>
            </a:solidFill>
            <a:miter lim="800000"/>
            <a:headEnd type="none" w="sm" len="sm"/>
            <a:tailEnd type="none" w="sm" len="sm"/>
          </a:ln>
          <a:effectLst/>
          <a:extLst/>
        </p:spPr>
        <p:txBody>
          <a:bodyPr anchor="ctr"/>
          <a:lstStyle/>
          <a:p>
            <a:pPr marL="114300" algn="l"/>
            <a:r>
              <a:rPr lang="en-US" altLang="en-US" sz="2300" dirty="0">
                <a:solidFill>
                  <a:schemeClr val="bg1"/>
                </a:solidFill>
                <a:latin typeface="Liberation Sans"/>
              </a:rPr>
              <a:t>TROUBLED-DEBT RESTRUCTURINGS</a:t>
            </a:r>
          </a:p>
        </p:txBody>
      </p:sp>
      <p:sp>
        <p:nvSpPr>
          <p:cNvPr id="7" name="Rectangle 12"/>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r>
              <a:rPr lang="en-US" sz="2000" dirty="0">
                <a:solidFill>
                  <a:schemeClr val="tx2">
                    <a:lumMod val="50000"/>
                  </a:schemeClr>
                </a:solidFill>
                <a:latin typeface="Liberation Sans"/>
              </a:rPr>
              <a:t>APPENDIX </a:t>
            </a:r>
            <a:r>
              <a:rPr lang="en-US" sz="2800" dirty="0" smtClean="0">
                <a:solidFill>
                  <a:schemeClr val="tx2">
                    <a:lumMod val="50000"/>
                  </a:schemeClr>
                </a:solidFill>
                <a:latin typeface="Liberation Sans"/>
              </a:rPr>
              <a:t>14A</a:t>
            </a:r>
            <a:endParaRPr lang="en-US" sz="2800" dirty="0">
              <a:solidFill>
                <a:schemeClr val="tx2">
                  <a:lumMod val="50000"/>
                </a:schemeClr>
              </a:solidFill>
              <a:latin typeface="Liberation Sans"/>
            </a:endParaRPr>
          </a:p>
        </p:txBody>
      </p:sp>
      <p:pic>
        <p:nvPicPr>
          <p:cNvPr id="2" name="Picture 1"/>
          <p:cNvPicPr>
            <a:picLocks noChangeAspect="1"/>
          </p:cNvPicPr>
          <p:nvPr/>
        </p:nvPicPr>
        <p:blipFill>
          <a:blip r:embed="rId3"/>
          <a:stretch>
            <a:fillRect/>
          </a:stretch>
        </p:blipFill>
        <p:spPr>
          <a:xfrm>
            <a:off x="437610" y="2438400"/>
            <a:ext cx="8268779" cy="3001624"/>
          </a:xfrm>
          <a:prstGeom prst="rect">
            <a:avLst/>
          </a:prstGeom>
        </p:spPr>
      </p:pic>
      <p:sp>
        <p:nvSpPr>
          <p:cNvPr id="9" name="Rectangle 8"/>
          <p:cNvSpPr/>
          <p:nvPr/>
        </p:nvSpPr>
        <p:spPr>
          <a:xfrm>
            <a:off x="381000" y="5475880"/>
            <a:ext cx="6477000" cy="461665"/>
          </a:xfrm>
          <a:prstGeom prst="rect">
            <a:avLst/>
          </a:prstGeom>
          <a:noFill/>
          <a:ln>
            <a:noFill/>
          </a:ln>
          <a:effectLst/>
        </p:spPr>
        <p:txBody>
          <a:bodyPr wrap="square">
            <a:spAutoFit/>
          </a:bodyPr>
          <a:lstStyle/>
          <a:p>
            <a:pPr algn="l"/>
            <a:r>
              <a:rPr lang="en-US" sz="1200" dirty="0">
                <a:solidFill>
                  <a:srgbClr val="006600"/>
                </a:solidFill>
                <a:latin typeface="Liberation Sans"/>
              </a:rPr>
              <a:t>ILLUSTRATION </a:t>
            </a:r>
            <a:r>
              <a:rPr lang="en-US" sz="1200" dirty="0" smtClean="0">
                <a:solidFill>
                  <a:srgbClr val="006600"/>
                </a:solidFill>
                <a:latin typeface="Liberation Sans"/>
              </a:rPr>
              <a:t>14A-8</a:t>
            </a:r>
          </a:p>
          <a:p>
            <a:pPr algn="l"/>
            <a:r>
              <a:rPr lang="en-US" sz="1200" b="0" dirty="0">
                <a:solidFill>
                  <a:schemeClr val="tx1"/>
                </a:solidFill>
                <a:latin typeface="Liberation Sans"/>
              </a:rPr>
              <a:t>Debtor and Creditor Entries to Record Periodic Interest and Final Principal Payments</a:t>
            </a:r>
          </a:p>
        </p:txBody>
      </p:sp>
      <p:sp>
        <p:nvSpPr>
          <p:cNvPr id="10"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i="1" dirty="0" smtClean="0">
                <a:solidFill>
                  <a:schemeClr val="bg2"/>
                </a:solidFill>
                <a:latin typeface="Liberation Sans" panose="020B0604020202020204"/>
              </a:rPr>
              <a:t>6</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Text Box 4"/>
          <p:cNvSpPr txBox="1">
            <a:spLocks noChangeArrowheads="1"/>
          </p:cNvSpPr>
          <p:nvPr/>
        </p:nvSpPr>
        <p:spPr bwMode="auto">
          <a:xfrm>
            <a:off x="838200" y="6367046"/>
            <a:ext cx="8153400" cy="338554"/>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gn="r">
              <a:spcBef>
                <a:spcPct val="50000"/>
              </a:spcBef>
              <a:buClrTx/>
              <a:buSzTx/>
              <a:buFontTx/>
              <a:buNone/>
            </a:pPr>
            <a:r>
              <a:rPr lang="en-US" altLang="en-US" sz="1600" i="1" dirty="0">
                <a:latin typeface="Liberation Sans"/>
              </a:rPr>
              <a:t>LO </a:t>
            </a:r>
            <a:r>
              <a:rPr lang="en-US" altLang="en-US" sz="1600" i="1" dirty="0" smtClean="0">
                <a:latin typeface="Liberation Sans"/>
              </a:rPr>
              <a:t>7  Compare </a:t>
            </a:r>
            <a:r>
              <a:rPr lang="en-US" altLang="en-US" sz="1600" i="1" dirty="0">
                <a:latin typeface="Liberation Sans"/>
              </a:rPr>
              <a:t>the accounting for long-term liabilities under GAAP and IFRS.</a:t>
            </a:r>
          </a:p>
        </p:txBody>
      </p:sp>
      <p:sp>
        <p:nvSpPr>
          <p:cNvPr id="100357" name="Text Box 2"/>
          <p:cNvSpPr txBox="1">
            <a:spLocks noChangeArrowheads="1"/>
          </p:cNvSpPr>
          <p:nvPr/>
        </p:nvSpPr>
        <p:spPr bwMode="auto">
          <a:xfrm>
            <a:off x="533400" y="1524000"/>
            <a:ext cx="4724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spcBef>
                <a:spcPct val="50000"/>
              </a:spcBef>
              <a:buClrTx/>
              <a:buSzTx/>
              <a:buFontTx/>
              <a:buNone/>
            </a:pPr>
            <a:r>
              <a:rPr lang="en-US" altLang="en-US" sz="2000" dirty="0">
                <a:solidFill>
                  <a:schemeClr val="tx2">
                    <a:lumMod val="50000"/>
                  </a:schemeClr>
                </a:solidFill>
                <a:latin typeface="Liberation Sans"/>
              </a:rPr>
              <a:t>RELEVANT FACTS </a:t>
            </a:r>
            <a:r>
              <a:rPr lang="en-US" altLang="en-US" sz="2000" dirty="0">
                <a:solidFill>
                  <a:schemeClr val="tx1"/>
                </a:solidFill>
                <a:latin typeface="Liberation Sans"/>
              </a:rPr>
              <a:t>- </a:t>
            </a:r>
            <a:r>
              <a:rPr lang="en-US" altLang="en-US" sz="2000" dirty="0">
                <a:solidFill>
                  <a:srgbClr val="006600"/>
                </a:solidFill>
                <a:latin typeface="Liberation Sans"/>
              </a:rPr>
              <a:t>Similarities</a:t>
            </a:r>
          </a:p>
        </p:txBody>
      </p:sp>
      <p:sp>
        <p:nvSpPr>
          <p:cNvPr id="100358" name="Rectangle 3"/>
          <p:cNvSpPr>
            <a:spLocks noChangeArrowheads="1"/>
          </p:cNvSpPr>
          <p:nvPr/>
        </p:nvSpPr>
        <p:spPr bwMode="auto">
          <a:xfrm>
            <a:off x="457200" y="2009775"/>
            <a:ext cx="8229600" cy="259917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685800" indent="-45720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lvl="1">
              <a:lnSpc>
                <a:spcPct val="115000"/>
              </a:lnSpc>
              <a:spcBef>
                <a:spcPct val="50000"/>
              </a:spcBef>
              <a:buClr>
                <a:srgbClr val="CC0000"/>
              </a:buClr>
              <a:buSzPct val="80000"/>
              <a:buFont typeface="Wingdings" panose="05000000000000000000" pitchFamily="2" charset="2"/>
              <a:buChar char="u"/>
            </a:pPr>
            <a:r>
              <a:rPr lang="en-US" altLang="en-US" sz="1800" b="0" dirty="0">
                <a:solidFill>
                  <a:schemeClr val="folHlink"/>
                </a:solidFill>
                <a:latin typeface="Liberation Sans"/>
              </a:rPr>
              <a:t>As indicated in our earlier discussions, GAAP and IFRS have similar liability definitions, and liabilities are classified as current and non-current.</a:t>
            </a:r>
          </a:p>
          <a:p>
            <a:pPr lvl="1">
              <a:lnSpc>
                <a:spcPct val="115000"/>
              </a:lnSpc>
              <a:spcBef>
                <a:spcPct val="50000"/>
              </a:spcBef>
              <a:buClr>
                <a:srgbClr val="CC0000"/>
              </a:buClr>
              <a:buSzPct val="80000"/>
              <a:buFont typeface="Wingdings" panose="05000000000000000000" pitchFamily="2" charset="2"/>
              <a:buChar char="u"/>
            </a:pPr>
            <a:r>
              <a:rPr lang="en-US" altLang="en-US" sz="1800" b="0" dirty="0">
                <a:solidFill>
                  <a:schemeClr val="folHlink"/>
                </a:solidFill>
                <a:latin typeface="Liberation Sans"/>
              </a:rPr>
              <a:t>Much of the accounting for bonds and long-term notes is the same for GAAP and IFRS</a:t>
            </a:r>
            <a:r>
              <a:rPr lang="en-US" altLang="en-US" sz="1800" b="0" dirty="0" smtClean="0">
                <a:solidFill>
                  <a:schemeClr val="folHlink"/>
                </a:solidFill>
                <a:latin typeface="Liberation Sans"/>
              </a:rPr>
              <a:t>.</a:t>
            </a:r>
          </a:p>
          <a:p>
            <a:pPr lvl="1">
              <a:lnSpc>
                <a:spcPct val="115000"/>
              </a:lnSpc>
              <a:spcBef>
                <a:spcPct val="50000"/>
              </a:spcBef>
              <a:buClr>
                <a:srgbClr val="CC0000"/>
              </a:buClr>
              <a:buSzPct val="80000"/>
              <a:buFont typeface="Wingdings" panose="05000000000000000000" pitchFamily="2" charset="2"/>
              <a:buChar char="u"/>
            </a:pPr>
            <a:r>
              <a:rPr lang="en-US" altLang="en-US" sz="1800" b="0" dirty="0" smtClean="0">
                <a:solidFill>
                  <a:schemeClr val="folHlink"/>
                </a:solidFill>
                <a:latin typeface="Liberation Sans"/>
              </a:rPr>
              <a:t>Under </a:t>
            </a:r>
            <a:r>
              <a:rPr lang="en-US" altLang="en-US" sz="1800" b="0" dirty="0">
                <a:solidFill>
                  <a:schemeClr val="folHlink"/>
                </a:solidFill>
                <a:latin typeface="Liberation Sans"/>
              </a:rPr>
              <a:t>GAAP and IFRS, bond issue costs are netted against the carrying amount of the bonds</a:t>
            </a:r>
            <a:r>
              <a:rPr lang="en-US" altLang="en-US" sz="1800" b="0" dirty="0" smtClean="0">
                <a:solidFill>
                  <a:schemeClr val="folHlink"/>
                </a:solidFill>
                <a:latin typeface="Liberation Sans"/>
              </a:rPr>
              <a:t>.</a:t>
            </a:r>
            <a:endParaRPr lang="en-US" altLang="en-US" sz="1800" b="0" dirty="0">
              <a:solidFill>
                <a:schemeClr val="folHlink"/>
              </a:solidFill>
              <a:latin typeface="Liberation Sans"/>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54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0" name="Text Box 2"/>
          <p:cNvSpPr txBox="1">
            <a:spLocks noChangeArrowheads="1"/>
          </p:cNvSpPr>
          <p:nvPr/>
        </p:nvSpPr>
        <p:spPr bwMode="auto">
          <a:xfrm>
            <a:off x="533400" y="1522412"/>
            <a:ext cx="4724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spcBef>
                <a:spcPct val="50000"/>
              </a:spcBef>
              <a:buClrTx/>
              <a:buSzTx/>
              <a:buFontTx/>
              <a:buNone/>
            </a:pPr>
            <a:r>
              <a:rPr lang="en-US" altLang="en-US" sz="2000" dirty="0">
                <a:solidFill>
                  <a:schemeClr val="tx2">
                    <a:lumMod val="50000"/>
                  </a:schemeClr>
                </a:solidFill>
                <a:latin typeface="Liberation Sans"/>
              </a:rPr>
              <a:t>RELEVANT FACTS </a:t>
            </a:r>
            <a:r>
              <a:rPr lang="en-US" altLang="en-US" sz="2000" dirty="0">
                <a:solidFill>
                  <a:schemeClr val="tx1"/>
                </a:solidFill>
                <a:latin typeface="Liberation Sans"/>
              </a:rPr>
              <a:t>- </a:t>
            </a:r>
            <a:r>
              <a:rPr lang="en-US" altLang="en-US" sz="2000" dirty="0">
                <a:solidFill>
                  <a:srgbClr val="006600"/>
                </a:solidFill>
                <a:latin typeface="Liberation Sans"/>
              </a:rPr>
              <a:t>Differences</a:t>
            </a:r>
          </a:p>
        </p:txBody>
      </p:sp>
      <p:sp>
        <p:nvSpPr>
          <p:cNvPr id="101381" name="Rectangle 3"/>
          <p:cNvSpPr>
            <a:spLocks noChangeArrowheads="1"/>
          </p:cNvSpPr>
          <p:nvPr/>
        </p:nvSpPr>
        <p:spPr bwMode="auto">
          <a:xfrm>
            <a:off x="457200" y="2008187"/>
            <a:ext cx="8229600" cy="277922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685800" indent="-45720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lvl="1">
              <a:lnSpc>
                <a:spcPct val="115000"/>
              </a:lnSpc>
              <a:spcBef>
                <a:spcPct val="50000"/>
              </a:spcBef>
              <a:buClr>
                <a:srgbClr val="CC0000"/>
              </a:buClr>
              <a:buSzPct val="80000"/>
              <a:buFont typeface="Wingdings" panose="05000000000000000000" pitchFamily="2" charset="2"/>
              <a:buChar char="u"/>
            </a:pPr>
            <a:r>
              <a:rPr lang="en-US" altLang="en-US" sz="1800" b="0" dirty="0">
                <a:solidFill>
                  <a:schemeClr val="folHlink"/>
                </a:solidFill>
                <a:latin typeface="Liberation Sans"/>
              </a:rPr>
              <a:t>Under GAAP, companies are permitted to use the straight-line method of amortization for bond discount or premium, provided that the amount recorded is not materially different than that resulting from effective-interest amortization. However, the effective-interest method is preferred and is generally used. Under IFRS, companies must use the effective-interest method. </a:t>
            </a:r>
          </a:p>
          <a:p>
            <a:pPr lvl="1">
              <a:lnSpc>
                <a:spcPct val="115000"/>
              </a:lnSpc>
              <a:spcBef>
                <a:spcPct val="50000"/>
              </a:spcBef>
              <a:buClr>
                <a:srgbClr val="CC0000"/>
              </a:buClr>
              <a:buSzPct val="80000"/>
              <a:buFont typeface="Wingdings" panose="05000000000000000000" pitchFamily="2" charset="2"/>
              <a:buChar char="u"/>
            </a:pPr>
            <a:r>
              <a:rPr lang="en-US" altLang="en-US" sz="1800" b="0" dirty="0">
                <a:solidFill>
                  <a:schemeClr val="folHlink"/>
                </a:solidFill>
                <a:latin typeface="Liberation Sans"/>
              </a:rPr>
              <a:t>Under IFRS, companies do not use premium or discount accounts but instead show the bond at its net amount</a:t>
            </a:r>
            <a:r>
              <a:rPr lang="en-US" altLang="en-US" sz="1800" b="0" dirty="0" smtClean="0">
                <a:solidFill>
                  <a:schemeClr val="folHlink"/>
                </a:solidFill>
                <a:latin typeface="Liberation Sans"/>
              </a:rPr>
              <a:t>.</a:t>
            </a:r>
            <a:endParaRPr lang="en-US" altLang="en-US" sz="1800" b="0" dirty="0">
              <a:solidFill>
                <a:schemeClr val="folHlink"/>
              </a:solidFill>
              <a:latin typeface="Liberation Sans"/>
            </a:endParaRP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54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i="1" dirty="0" smtClean="0">
                <a:solidFill>
                  <a:schemeClr val="bg2"/>
                </a:solidFill>
                <a:latin typeface="Liberation Sans" panose="020B0604020202020204"/>
              </a:rPr>
              <a:t>7</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4" name="Text Box 2"/>
          <p:cNvSpPr txBox="1">
            <a:spLocks noChangeArrowheads="1"/>
          </p:cNvSpPr>
          <p:nvPr/>
        </p:nvSpPr>
        <p:spPr bwMode="auto">
          <a:xfrm>
            <a:off x="533400" y="1524000"/>
            <a:ext cx="4724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spcBef>
                <a:spcPct val="50000"/>
              </a:spcBef>
              <a:buClrTx/>
              <a:buSzTx/>
              <a:buFontTx/>
              <a:buNone/>
            </a:pPr>
            <a:r>
              <a:rPr lang="en-US" altLang="en-US" sz="2000" dirty="0">
                <a:solidFill>
                  <a:schemeClr val="tx2">
                    <a:lumMod val="50000"/>
                  </a:schemeClr>
                </a:solidFill>
                <a:latin typeface="Liberation Sans"/>
              </a:rPr>
              <a:t>RELEVANT FACTS </a:t>
            </a:r>
            <a:r>
              <a:rPr lang="en-US" altLang="en-US" sz="2000" dirty="0">
                <a:solidFill>
                  <a:schemeClr val="tx1"/>
                </a:solidFill>
                <a:latin typeface="Liberation Sans"/>
              </a:rPr>
              <a:t>- </a:t>
            </a:r>
            <a:r>
              <a:rPr lang="en-US" altLang="en-US" sz="2000" dirty="0">
                <a:solidFill>
                  <a:srgbClr val="006600"/>
                </a:solidFill>
                <a:latin typeface="Liberation Sans"/>
              </a:rPr>
              <a:t>Differences</a:t>
            </a:r>
          </a:p>
        </p:txBody>
      </p:sp>
      <p:sp>
        <p:nvSpPr>
          <p:cNvPr id="102405" name="Rectangle 3"/>
          <p:cNvSpPr>
            <a:spLocks noChangeArrowheads="1"/>
          </p:cNvSpPr>
          <p:nvPr/>
        </p:nvSpPr>
        <p:spPr bwMode="auto">
          <a:xfrm>
            <a:off x="457200" y="2009775"/>
            <a:ext cx="8229600" cy="2779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685800" indent="-45720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lvl="1">
              <a:lnSpc>
                <a:spcPct val="115000"/>
              </a:lnSpc>
              <a:spcBef>
                <a:spcPct val="50000"/>
              </a:spcBef>
              <a:buClr>
                <a:srgbClr val="CC0000"/>
              </a:buClr>
              <a:buSzPct val="80000"/>
              <a:buFont typeface="Wingdings" panose="05000000000000000000" pitchFamily="2" charset="2"/>
              <a:buChar char="u"/>
            </a:pPr>
            <a:r>
              <a:rPr lang="en-US" altLang="en-US" sz="1800" b="0" dirty="0">
                <a:solidFill>
                  <a:schemeClr val="folHlink"/>
                </a:solidFill>
                <a:latin typeface="Liberation Sans"/>
              </a:rPr>
              <a:t>GAAP uses the term </a:t>
            </a:r>
            <a:r>
              <a:rPr lang="en-US" altLang="en-US" sz="1800" b="0" i="1" dirty="0">
                <a:solidFill>
                  <a:schemeClr val="folHlink"/>
                </a:solidFill>
                <a:latin typeface="Liberation Sans"/>
              </a:rPr>
              <a:t>troubled-debt restructurings </a:t>
            </a:r>
            <a:r>
              <a:rPr lang="en-US" altLang="en-US" sz="1800" b="0" dirty="0">
                <a:solidFill>
                  <a:schemeClr val="folHlink"/>
                </a:solidFill>
                <a:latin typeface="Liberation Sans"/>
              </a:rPr>
              <a:t>and has developed specific guidelines related to that category of loans. IFRS generally assumes that all restructurings will be accounted for as extinguishments of debt. </a:t>
            </a:r>
          </a:p>
          <a:p>
            <a:pPr lvl="1">
              <a:lnSpc>
                <a:spcPct val="115000"/>
              </a:lnSpc>
              <a:spcBef>
                <a:spcPct val="50000"/>
              </a:spcBef>
              <a:buClr>
                <a:srgbClr val="CC0000"/>
              </a:buClr>
              <a:buSzPct val="80000"/>
              <a:buFont typeface="Wingdings" panose="05000000000000000000" pitchFamily="2" charset="2"/>
              <a:buChar char="u"/>
            </a:pPr>
            <a:r>
              <a:rPr lang="en-US" altLang="en-US" sz="1800" b="0" dirty="0">
                <a:solidFill>
                  <a:schemeClr val="folHlink"/>
                </a:solidFill>
                <a:latin typeface="Liberation Sans"/>
              </a:rPr>
              <a:t>IFRS requires a liability and related expense or cost be recognized when a contract is onerous. Under GAAP, losses on onerous contracts are generally not recognized under GAAP unless addressed by an industry- or transaction-specific requirements.</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54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i="1" dirty="0" smtClean="0">
                <a:solidFill>
                  <a:schemeClr val="bg2"/>
                </a:solidFill>
                <a:latin typeface="Liberation Sans" panose="020B0604020202020204"/>
              </a:rPr>
              <a:t>7</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2"/>
          <p:cNvSpPr txBox="1">
            <a:spLocks noChangeArrowheads="1"/>
          </p:cNvSpPr>
          <p:nvPr/>
        </p:nvSpPr>
        <p:spPr bwMode="auto">
          <a:xfrm>
            <a:off x="533400" y="1524000"/>
            <a:ext cx="4267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spcBef>
                <a:spcPct val="50000"/>
              </a:spcBef>
              <a:buClrTx/>
              <a:buSzTx/>
              <a:buFontTx/>
              <a:buNone/>
            </a:pPr>
            <a:r>
              <a:rPr lang="en-US" altLang="en-US" sz="2000" dirty="0">
                <a:solidFill>
                  <a:schemeClr val="tx2">
                    <a:lumMod val="50000"/>
                  </a:schemeClr>
                </a:solidFill>
                <a:latin typeface="Liberation Sans"/>
              </a:rPr>
              <a:t>ON THE HORIZON</a:t>
            </a:r>
          </a:p>
        </p:txBody>
      </p:sp>
      <p:sp>
        <p:nvSpPr>
          <p:cNvPr id="103427" name="Text Box 4"/>
          <p:cNvSpPr txBox="1">
            <a:spLocks noChangeArrowheads="1"/>
          </p:cNvSpPr>
          <p:nvPr/>
        </p:nvSpPr>
        <p:spPr bwMode="auto">
          <a:xfrm>
            <a:off x="533400" y="1981200"/>
            <a:ext cx="8229600" cy="241912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20000"/>
              </a:lnSpc>
              <a:spcBef>
                <a:spcPct val="0"/>
              </a:spcBef>
              <a:buClrTx/>
              <a:buSzTx/>
              <a:buFontTx/>
              <a:buNone/>
            </a:pPr>
            <a:r>
              <a:rPr lang="en-US" altLang="en-US" sz="1800" b="0" dirty="0">
                <a:solidFill>
                  <a:schemeClr val="folHlink"/>
                </a:solidFill>
                <a:latin typeface="Liberation Sans"/>
              </a:rPr>
              <a:t>The FASB and IASB are currently involved in two projects, each of which has implications for the accounting for liabilities. One project is investigating approaches to differentiate between debt and equity instruments. The other project, the elements phase of the conceptual framework project, will evaluate the definitions of the fundamental building blocks of accounting. The results of these projects could change the classification of many debt and equity securities.</a:t>
            </a: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54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i="1" dirty="0" smtClean="0">
                <a:solidFill>
                  <a:schemeClr val="bg2"/>
                </a:solidFill>
                <a:latin typeface="Liberation Sans" panose="020B0604020202020204"/>
              </a:rPr>
              <a:t>7</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movnglnc">
  <a:themeElements>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fontScheme name="movnglnc">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28575" cap="sq" cmpd="sng" algn="ctr">
          <a:solidFill>
            <a:srgbClr val="8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folHlink"/>
            </a:solidFill>
            <a:effectLst>
              <a:outerShdw blurRad="38100" dist="38100" dir="2700000" algn="tl">
                <a:srgbClr val="000000">
                  <a:alpha val="43137"/>
                </a:srgbClr>
              </a:outerShdw>
            </a:effectLst>
            <a:latin typeface="Comic Sans MS" pitchFamily="66" charset="0"/>
          </a:defRPr>
        </a:defPPr>
      </a:lstStyle>
    </a:spDef>
    <a:lnDef>
      <a:spPr bwMode="auto">
        <a:xfrm>
          <a:off x="0" y="0"/>
          <a:ext cx="1" cy="1"/>
        </a:xfrm>
        <a:custGeom>
          <a:avLst/>
          <a:gdLst/>
          <a:ahLst/>
          <a:cxnLst/>
          <a:rect l="0" t="0" r="0" b="0"/>
          <a:pathLst/>
        </a:custGeom>
        <a:solidFill>
          <a:schemeClr val="bg1"/>
        </a:solidFill>
        <a:ln w="28575" cap="sq" cmpd="sng" algn="ctr">
          <a:solidFill>
            <a:srgbClr val="8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folHlink"/>
            </a:solidFill>
            <a:effectLst>
              <a:outerShdw blurRad="38100" dist="38100" dir="2700000" algn="tl">
                <a:srgbClr val="000000">
                  <a:alpha val="43137"/>
                </a:srgbClr>
              </a:outerShdw>
            </a:effectLst>
            <a:latin typeface="Comic Sans MS" pitchFamily="66" charset="0"/>
          </a:defRPr>
        </a:defPPr>
      </a:lstStyle>
    </a:lnDef>
  </a:objectDefaults>
  <a:extraClrSchemeLst>
    <a:extraClrScheme>
      <a:clrScheme name="movngln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vngln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vngln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vngln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vngln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vngln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vngln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Office\Templates\1033\Company Handbook.pot</Template>
  <TotalTime>20877</TotalTime>
  <Pages>43</Pages>
  <Words>6729</Words>
  <Application>Microsoft Office PowerPoint</Application>
  <PresentationFormat>On-screen Show (4:3)</PresentationFormat>
  <Paragraphs>722</Paragraphs>
  <Slides>103</Slides>
  <Notes>102</Notes>
  <HiddenSlides>0</HiddenSlides>
  <MMClips>0</MMClips>
  <ScaleCrop>false</ScaleCrop>
  <HeadingPairs>
    <vt:vector size="4" baseType="variant">
      <vt:variant>
        <vt:lpstr>Theme</vt:lpstr>
      </vt:variant>
      <vt:variant>
        <vt:i4>1</vt:i4>
      </vt:variant>
      <vt:variant>
        <vt:lpstr>Slide Titles</vt:lpstr>
      </vt:variant>
      <vt:variant>
        <vt:i4>103</vt:i4>
      </vt:variant>
    </vt:vector>
  </HeadingPairs>
  <TitlesOfParts>
    <vt:vector size="104" baseType="lpstr">
      <vt:lpstr>movnglnc</vt:lpstr>
      <vt:lpstr>PowerPoint Presentation</vt:lpstr>
      <vt:lpstr>PowerPoint Presentation</vt:lpstr>
      <vt:lpstr>LEARNING OBJECTIVES</vt:lpstr>
      <vt:lpstr>BONDS PAYABLE</vt:lpstr>
      <vt:lpstr>BONDS PAYABLE</vt:lpstr>
      <vt:lpstr>PowerPoint Presentation</vt:lpstr>
      <vt:lpstr>Types of Bonds</vt:lpstr>
      <vt:lpstr>Valuation and Accounting for Bonds Payable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Bonds Issued at Par on Interest Date</vt:lpstr>
      <vt:lpstr>Bonds Issued at Par on Interest Date</vt:lpstr>
      <vt:lpstr>Bonds Issued at Discount on Interest Date</vt:lpstr>
      <vt:lpstr>Bonds Issued at Discount on Interest Date</vt:lpstr>
      <vt:lpstr>Bonds Issued at Premium on Interest Date</vt:lpstr>
      <vt:lpstr>Bonds Issued at Premium on Interest Date</vt:lpstr>
      <vt:lpstr>PowerPoint Presentation</vt:lpstr>
      <vt:lpstr>Bonds Issued Between Interest Dates</vt:lpstr>
      <vt:lpstr>Bonds Issued Between Interest Dates</vt:lpstr>
      <vt:lpstr>Bonds Issued Between Interest Dates</vt:lpstr>
      <vt:lpstr>Accounting for Bonds</vt:lpstr>
      <vt:lpstr>Effective-Interest Method</vt:lpstr>
      <vt:lpstr>Effective-Interest Method</vt:lpstr>
      <vt:lpstr>Effective-Interest Method</vt:lpstr>
      <vt:lpstr>PowerPoint Presentation</vt:lpstr>
      <vt:lpstr>PowerPoint Presentation</vt:lpstr>
      <vt:lpstr>PowerPoint Presentation</vt:lpstr>
      <vt:lpstr>PowerPoint Presentation</vt:lpstr>
      <vt:lpstr>Effective-Interest Method</vt:lpstr>
      <vt:lpstr>Effective-Interest Method</vt:lpstr>
      <vt:lpstr>Effective-Interest Method</vt:lpstr>
      <vt:lpstr>PowerPoint Presentation</vt:lpstr>
      <vt:lpstr>PowerPoint Presentation</vt:lpstr>
      <vt:lpstr>PowerPoint Presentation</vt:lpstr>
      <vt:lpstr>Effective-Interest Method</vt:lpstr>
      <vt:lpstr>Effective-Interest Method</vt:lpstr>
      <vt:lpstr>Effective-Interest Method</vt:lpstr>
      <vt:lpstr>LEARNING OBJECTIVES</vt:lpstr>
      <vt:lpstr>PowerPoint Presentation</vt:lpstr>
      <vt:lpstr>Extinguishment of Debt</vt:lpstr>
      <vt:lpstr>PowerPoint Presentation</vt:lpstr>
      <vt:lpstr>PowerPoint Presentation</vt:lpstr>
      <vt:lpstr>LEARNING OBJECTIVES</vt:lpstr>
      <vt:lpstr>LONG-TERM NOTES PAYABLE</vt:lpstr>
      <vt:lpstr>Notes Issued at Face Value</vt:lpstr>
      <vt:lpstr>Notes Not Issued at Face Value</vt:lpstr>
      <vt:lpstr>Zero-Interest-Bearing Notes</vt:lpstr>
      <vt:lpstr>Zero-Interest-Bearing Notes</vt:lpstr>
      <vt:lpstr>PowerPoint Presentation</vt:lpstr>
      <vt:lpstr>Interest-Bearing Notes</vt:lpstr>
      <vt:lpstr>PowerPoint Presentation</vt:lpstr>
      <vt:lpstr>Special Notes Payable Situations</vt:lpstr>
      <vt:lpstr>Special Notes Payable Situations</vt:lpstr>
      <vt:lpstr>Special Notes Payable Situations</vt:lpstr>
      <vt:lpstr>Special Notes Payable Situations</vt:lpstr>
      <vt:lpstr>Special Notes Payable Situations</vt:lpstr>
      <vt:lpstr>PowerPoint Presentation</vt:lpstr>
      <vt:lpstr>Mortgage Notes Payable</vt:lpstr>
      <vt:lpstr>LEARNING OBJECTIVES</vt:lpstr>
      <vt:lpstr>LONG-TERM NOTES PAYABLE</vt:lpstr>
      <vt:lpstr>Fair Value Option</vt:lpstr>
      <vt:lpstr>PowerPoint Presentation</vt:lpstr>
      <vt:lpstr>PowerPoint Presentation</vt:lpstr>
      <vt:lpstr>LEARNING OBJECTIVES</vt:lpstr>
      <vt:lpstr>REPORTING AND ANALYZING LIABILITIES</vt:lpstr>
      <vt:lpstr>Off-Balance-Sheet Financing</vt:lpstr>
      <vt:lpstr>PowerPoint Presentation</vt:lpstr>
      <vt:lpstr>PowerPoint Presentation</vt:lpstr>
      <vt:lpstr>Presentation of Long-Term Debt</vt:lpstr>
      <vt:lpstr>Analysis of Long-Term Debt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Accounting and Accounting Standards</dc:title>
  <dc:creator>Coby Harmon</dc:creator>
  <cp:lastModifiedBy>Durkin, Anna - Hoboken</cp:lastModifiedBy>
  <cp:revision>2560</cp:revision>
  <cp:lastPrinted>1999-09-16T17:08:20Z</cp:lastPrinted>
  <dcterms:created xsi:type="dcterms:W3CDTF">1997-03-28T18:03:02Z</dcterms:created>
  <dcterms:modified xsi:type="dcterms:W3CDTF">2016-08-18T19:55:48Z</dcterms:modified>
</cp:coreProperties>
</file>