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25"/>
  </p:notesMasterIdLst>
  <p:sldIdLst>
    <p:sldId id="256" r:id="rId2"/>
    <p:sldId id="257" r:id="rId3"/>
    <p:sldId id="260" r:id="rId4"/>
    <p:sldId id="258" r:id="rId5"/>
    <p:sldId id="262" r:id="rId6"/>
    <p:sldId id="261"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92197"/>
  </p:normalViewPr>
  <p:slideViewPr>
    <p:cSldViewPr snapToGrid="0" snapToObjects="1">
      <p:cViewPr>
        <p:scale>
          <a:sx n="83" d="100"/>
          <a:sy n="83" d="100"/>
        </p:scale>
        <p:origin x="94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9CA3B-BDDA-434D-B624-E5CD61653E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87D21F-1C15-254D-89F1-CE746222FC48}">
      <dgm:prSet/>
      <dgm:spPr/>
      <dgm:t>
        <a:bodyPr/>
        <a:lstStyle/>
        <a:p>
          <a:r>
            <a:rPr lang="en-US" dirty="0"/>
            <a:t>ECF</a:t>
          </a:r>
        </a:p>
      </dgm:t>
    </dgm:pt>
    <dgm:pt modelId="{92D97526-CF2B-8142-AC9C-477C113047D0}" type="parTrans" cxnId="{6A8EA13F-B030-ED48-A3AC-28D874B603A7}">
      <dgm:prSet/>
      <dgm:spPr/>
      <dgm:t>
        <a:bodyPr/>
        <a:lstStyle/>
        <a:p>
          <a:endParaRPr lang="en-US"/>
        </a:p>
      </dgm:t>
    </dgm:pt>
    <dgm:pt modelId="{F2A20082-6E70-EE40-BD2E-534912538923}" type="sibTrans" cxnId="{6A8EA13F-B030-ED48-A3AC-28D874B603A7}">
      <dgm:prSet/>
      <dgm:spPr/>
      <dgm:t>
        <a:bodyPr/>
        <a:lstStyle/>
        <a:p>
          <a:endParaRPr lang="en-US"/>
        </a:p>
      </dgm:t>
    </dgm:pt>
    <dgm:pt modelId="{2D6582F4-05EE-3242-8AE3-88BB043C37E1}">
      <dgm:prSet/>
      <dgm:spPr/>
      <dgm:t>
        <a:bodyPr/>
        <a:lstStyle/>
        <a:p>
          <a:r>
            <a:rPr lang="en-US" dirty="0"/>
            <a:t>that surrounds each cell is called </a:t>
          </a:r>
          <a:r>
            <a:rPr lang="en-US" b="1" dirty="0"/>
            <a:t>interstitial fluid</a:t>
          </a:r>
          <a:endParaRPr lang="en-US" dirty="0"/>
        </a:p>
      </dgm:t>
    </dgm:pt>
    <dgm:pt modelId="{0BD19A6F-D1C3-1548-A5FB-BB710D73616B}" type="parTrans" cxnId="{66C0F4E7-AFAE-BA42-B744-EC8D26471D7E}">
      <dgm:prSet/>
      <dgm:spPr/>
      <dgm:t>
        <a:bodyPr/>
        <a:lstStyle/>
        <a:p>
          <a:endParaRPr lang="en-US"/>
        </a:p>
      </dgm:t>
    </dgm:pt>
    <dgm:pt modelId="{3E97A475-7D44-3848-BBE2-1E389359843F}" type="sibTrans" cxnId="{66C0F4E7-AFAE-BA42-B744-EC8D26471D7E}">
      <dgm:prSet/>
      <dgm:spPr/>
      <dgm:t>
        <a:bodyPr/>
        <a:lstStyle/>
        <a:p>
          <a:endParaRPr lang="en-US"/>
        </a:p>
      </dgm:t>
    </dgm:pt>
    <dgm:pt modelId="{CB716CA0-8058-454F-AD50-AD1A1EC24367}">
      <dgm:prSet/>
      <dgm:spPr/>
      <dgm:t>
        <a:bodyPr/>
        <a:lstStyle/>
        <a:p>
          <a:r>
            <a:rPr lang="en-US" dirty="0"/>
            <a:t>ECF the blood vessels is called </a:t>
          </a:r>
          <a:r>
            <a:rPr lang="en-US" b="1" dirty="0"/>
            <a:t>intravascular fluid </a:t>
          </a:r>
          <a:endParaRPr lang="en-US" dirty="0"/>
        </a:p>
      </dgm:t>
    </dgm:pt>
    <dgm:pt modelId="{B7B79790-B54C-AE4C-AD2C-11CDF33E5152}" type="parTrans" cxnId="{00ACA9DC-7B47-D141-97CD-5989C6F6EB06}">
      <dgm:prSet/>
      <dgm:spPr/>
      <dgm:t>
        <a:bodyPr/>
        <a:lstStyle/>
        <a:p>
          <a:endParaRPr lang="en-US"/>
        </a:p>
      </dgm:t>
    </dgm:pt>
    <dgm:pt modelId="{7A48ABE6-C821-BF4A-80E5-F12B50942AE1}" type="sibTrans" cxnId="{00ACA9DC-7B47-D141-97CD-5989C6F6EB06}">
      <dgm:prSet/>
      <dgm:spPr/>
      <dgm:t>
        <a:bodyPr/>
        <a:lstStyle/>
        <a:p>
          <a:endParaRPr lang="en-US"/>
        </a:p>
      </dgm:t>
    </dgm:pt>
    <dgm:pt modelId="{27E47662-7694-CB4D-9064-1C2895DAD696}" type="pres">
      <dgm:prSet presAssocID="{B129CA3B-BDDA-434D-B624-E5CD61653EDD}" presName="hierChild1" presStyleCnt="0">
        <dgm:presLayoutVars>
          <dgm:orgChart val="1"/>
          <dgm:chPref val="1"/>
          <dgm:dir/>
          <dgm:animOne val="branch"/>
          <dgm:animLvl val="lvl"/>
          <dgm:resizeHandles/>
        </dgm:presLayoutVars>
      </dgm:prSet>
      <dgm:spPr/>
    </dgm:pt>
    <dgm:pt modelId="{50DADB54-F7B6-1546-A9D7-ED200AF6997C}" type="pres">
      <dgm:prSet presAssocID="{3887D21F-1C15-254D-89F1-CE746222FC48}" presName="hierRoot1" presStyleCnt="0">
        <dgm:presLayoutVars>
          <dgm:hierBranch val="init"/>
        </dgm:presLayoutVars>
      </dgm:prSet>
      <dgm:spPr/>
    </dgm:pt>
    <dgm:pt modelId="{B0026502-23CE-F540-9BED-822634200864}" type="pres">
      <dgm:prSet presAssocID="{3887D21F-1C15-254D-89F1-CE746222FC48}" presName="rootComposite1" presStyleCnt="0"/>
      <dgm:spPr/>
    </dgm:pt>
    <dgm:pt modelId="{F35C380A-2BBA-3B49-BC64-6C845B1EF636}" type="pres">
      <dgm:prSet presAssocID="{3887D21F-1C15-254D-89F1-CE746222FC48}" presName="rootText1" presStyleLbl="node0" presStyleIdx="0" presStyleCnt="1" custLinFactNeighborX="5001" custLinFactNeighborY="2574">
        <dgm:presLayoutVars>
          <dgm:chPref val="3"/>
        </dgm:presLayoutVars>
      </dgm:prSet>
      <dgm:spPr/>
    </dgm:pt>
    <dgm:pt modelId="{E7B0BBA9-E625-D24C-9899-50BE413A39D8}" type="pres">
      <dgm:prSet presAssocID="{3887D21F-1C15-254D-89F1-CE746222FC48}" presName="rootConnector1" presStyleLbl="node1" presStyleIdx="0" presStyleCnt="0"/>
      <dgm:spPr/>
    </dgm:pt>
    <dgm:pt modelId="{8F68F1CC-FDE3-1E40-B502-D1B178165B91}" type="pres">
      <dgm:prSet presAssocID="{3887D21F-1C15-254D-89F1-CE746222FC48}" presName="hierChild2" presStyleCnt="0"/>
      <dgm:spPr/>
    </dgm:pt>
    <dgm:pt modelId="{86C950C3-2E71-8843-ABCF-D57BA524B011}" type="pres">
      <dgm:prSet presAssocID="{0BD19A6F-D1C3-1548-A5FB-BB710D73616B}" presName="Name37" presStyleLbl="parChTrans1D2" presStyleIdx="0" presStyleCnt="2"/>
      <dgm:spPr/>
    </dgm:pt>
    <dgm:pt modelId="{58CC3268-DA43-9743-A3C0-BDD8A8CAC3D4}" type="pres">
      <dgm:prSet presAssocID="{2D6582F4-05EE-3242-8AE3-88BB043C37E1}" presName="hierRoot2" presStyleCnt="0">
        <dgm:presLayoutVars>
          <dgm:hierBranch val="init"/>
        </dgm:presLayoutVars>
      </dgm:prSet>
      <dgm:spPr/>
    </dgm:pt>
    <dgm:pt modelId="{B590C878-980C-294A-B357-CBFDDA1A0F70}" type="pres">
      <dgm:prSet presAssocID="{2D6582F4-05EE-3242-8AE3-88BB043C37E1}" presName="rootComposite" presStyleCnt="0"/>
      <dgm:spPr/>
    </dgm:pt>
    <dgm:pt modelId="{DCEA3BD7-75DC-DC4A-A7A1-774E393B81E7}" type="pres">
      <dgm:prSet presAssocID="{2D6582F4-05EE-3242-8AE3-88BB043C37E1}" presName="rootText" presStyleLbl="node2" presStyleIdx="0" presStyleCnt="2">
        <dgm:presLayoutVars>
          <dgm:chPref val="3"/>
        </dgm:presLayoutVars>
      </dgm:prSet>
      <dgm:spPr/>
    </dgm:pt>
    <dgm:pt modelId="{1A1FA45E-BC18-DC44-A5CC-16ED27D1907B}" type="pres">
      <dgm:prSet presAssocID="{2D6582F4-05EE-3242-8AE3-88BB043C37E1}" presName="rootConnector" presStyleLbl="node2" presStyleIdx="0" presStyleCnt="2"/>
      <dgm:spPr/>
    </dgm:pt>
    <dgm:pt modelId="{0FC93899-6EBD-9242-9DA3-211D3816396D}" type="pres">
      <dgm:prSet presAssocID="{2D6582F4-05EE-3242-8AE3-88BB043C37E1}" presName="hierChild4" presStyleCnt="0"/>
      <dgm:spPr/>
    </dgm:pt>
    <dgm:pt modelId="{91F8CB90-5D98-7741-9178-DCE4655232DA}" type="pres">
      <dgm:prSet presAssocID="{2D6582F4-05EE-3242-8AE3-88BB043C37E1}" presName="hierChild5" presStyleCnt="0"/>
      <dgm:spPr/>
    </dgm:pt>
    <dgm:pt modelId="{EB0205AF-6308-124F-9AC5-25EC0DEEE130}" type="pres">
      <dgm:prSet presAssocID="{B7B79790-B54C-AE4C-AD2C-11CDF33E5152}" presName="Name37" presStyleLbl="parChTrans1D2" presStyleIdx="1" presStyleCnt="2"/>
      <dgm:spPr/>
    </dgm:pt>
    <dgm:pt modelId="{10C37FB1-8496-1846-9E9D-28ED2EFD92A0}" type="pres">
      <dgm:prSet presAssocID="{CB716CA0-8058-454F-AD50-AD1A1EC24367}" presName="hierRoot2" presStyleCnt="0">
        <dgm:presLayoutVars>
          <dgm:hierBranch val="init"/>
        </dgm:presLayoutVars>
      </dgm:prSet>
      <dgm:spPr/>
    </dgm:pt>
    <dgm:pt modelId="{CF6CEAE3-6426-3A43-9929-AE609ADA3277}" type="pres">
      <dgm:prSet presAssocID="{CB716CA0-8058-454F-AD50-AD1A1EC24367}" presName="rootComposite" presStyleCnt="0"/>
      <dgm:spPr/>
    </dgm:pt>
    <dgm:pt modelId="{E9D3ECF8-6D6E-E049-A158-5E268355B41F}" type="pres">
      <dgm:prSet presAssocID="{CB716CA0-8058-454F-AD50-AD1A1EC24367}" presName="rootText" presStyleLbl="node2" presStyleIdx="1" presStyleCnt="2">
        <dgm:presLayoutVars>
          <dgm:chPref val="3"/>
        </dgm:presLayoutVars>
      </dgm:prSet>
      <dgm:spPr/>
    </dgm:pt>
    <dgm:pt modelId="{A9A00E6D-D578-2B4F-B031-D91FE03FDF76}" type="pres">
      <dgm:prSet presAssocID="{CB716CA0-8058-454F-AD50-AD1A1EC24367}" presName="rootConnector" presStyleLbl="node2" presStyleIdx="1" presStyleCnt="2"/>
      <dgm:spPr/>
    </dgm:pt>
    <dgm:pt modelId="{041D6BB1-69B7-AC47-94C2-5162E9E2C403}" type="pres">
      <dgm:prSet presAssocID="{CB716CA0-8058-454F-AD50-AD1A1EC24367}" presName="hierChild4" presStyleCnt="0"/>
      <dgm:spPr/>
    </dgm:pt>
    <dgm:pt modelId="{E986E892-EEF3-A14D-9D13-4BABA8EBB32C}" type="pres">
      <dgm:prSet presAssocID="{CB716CA0-8058-454F-AD50-AD1A1EC24367}" presName="hierChild5" presStyleCnt="0"/>
      <dgm:spPr/>
    </dgm:pt>
    <dgm:pt modelId="{C7BCB56E-D44D-5E4D-B58F-0B380FC1F414}" type="pres">
      <dgm:prSet presAssocID="{3887D21F-1C15-254D-89F1-CE746222FC48}" presName="hierChild3" presStyleCnt="0"/>
      <dgm:spPr/>
    </dgm:pt>
  </dgm:ptLst>
  <dgm:cxnLst>
    <dgm:cxn modelId="{DD15510C-4061-994C-A838-A8A45C2F3C98}" type="presOf" srcId="{CB716CA0-8058-454F-AD50-AD1A1EC24367}" destId="{E9D3ECF8-6D6E-E049-A158-5E268355B41F}" srcOrd="0" destOrd="0" presId="urn:microsoft.com/office/officeart/2005/8/layout/orgChart1"/>
    <dgm:cxn modelId="{6A8EA13F-B030-ED48-A3AC-28D874B603A7}" srcId="{B129CA3B-BDDA-434D-B624-E5CD61653EDD}" destId="{3887D21F-1C15-254D-89F1-CE746222FC48}" srcOrd="0" destOrd="0" parTransId="{92D97526-CF2B-8142-AC9C-477C113047D0}" sibTransId="{F2A20082-6E70-EE40-BD2E-534912538923}"/>
    <dgm:cxn modelId="{3212D153-CF57-7244-B20E-8BB414514AED}" type="presOf" srcId="{B7B79790-B54C-AE4C-AD2C-11CDF33E5152}" destId="{EB0205AF-6308-124F-9AC5-25EC0DEEE130}" srcOrd="0" destOrd="0" presId="urn:microsoft.com/office/officeart/2005/8/layout/orgChart1"/>
    <dgm:cxn modelId="{6C8BA45D-2A96-2144-8B13-1CA1E8CC832C}" type="presOf" srcId="{2D6582F4-05EE-3242-8AE3-88BB043C37E1}" destId="{DCEA3BD7-75DC-DC4A-A7A1-774E393B81E7}" srcOrd="0" destOrd="0" presId="urn:microsoft.com/office/officeart/2005/8/layout/orgChart1"/>
    <dgm:cxn modelId="{C82EBD60-BAC0-3F43-AEFE-BC1193E5AE15}" type="presOf" srcId="{CB716CA0-8058-454F-AD50-AD1A1EC24367}" destId="{A9A00E6D-D578-2B4F-B031-D91FE03FDF76}" srcOrd="1" destOrd="0" presId="urn:microsoft.com/office/officeart/2005/8/layout/orgChart1"/>
    <dgm:cxn modelId="{690714A9-C515-F14C-A4E6-34C6252E35B0}" type="presOf" srcId="{2D6582F4-05EE-3242-8AE3-88BB043C37E1}" destId="{1A1FA45E-BC18-DC44-A5CC-16ED27D1907B}" srcOrd="1" destOrd="0" presId="urn:microsoft.com/office/officeart/2005/8/layout/orgChart1"/>
    <dgm:cxn modelId="{88FA35AC-16AA-4341-A455-AD610775B86D}" type="presOf" srcId="{3887D21F-1C15-254D-89F1-CE746222FC48}" destId="{F35C380A-2BBA-3B49-BC64-6C845B1EF636}" srcOrd="0" destOrd="0" presId="urn:microsoft.com/office/officeart/2005/8/layout/orgChart1"/>
    <dgm:cxn modelId="{88C1A1B0-90D8-0A46-B62E-F4C7B0E63FFA}" type="presOf" srcId="{B129CA3B-BDDA-434D-B624-E5CD61653EDD}" destId="{27E47662-7694-CB4D-9064-1C2895DAD696}" srcOrd="0" destOrd="0" presId="urn:microsoft.com/office/officeart/2005/8/layout/orgChart1"/>
    <dgm:cxn modelId="{99152EBA-A219-C74F-864F-4B50F49814BD}" type="presOf" srcId="{0BD19A6F-D1C3-1548-A5FB-BB710D73616B}" destId="{86C950C3-2E71-8843-ABCF-D57BA524B011}" srcOrd="0" destOrd="0" presId="urn:microsoft.com/office/officeart/2005/8/layout/orgChart1"/>
    <dgm:cxn modelId="{B820D8D5-9A3C-454A-AE53-18C2CDD6C74D}" type="presOf" srcId="{3887D21F-1C15-254D-89F1-CE746222FC48}" destId="{E7B0BBA9-E625-D24C-9899-50BE413A39D8}" srcOrd="1" destOrd="0" presId="urn:microsoft.com/office/officeart/2005/8/layout/orgChart1"/>
    <dgm:cxn modelId="{00ACA9DC-7B47-D141-97CD-5989C6F6EB06}" srcId="{3887D21F-1C15-254D-89F1-CE746222FC48}" destId="{CB716CA0-8058-454F-AD50-AD1A1EC24367}" srcOrd="1" destOrd="0" parTransId="{B7B79790-B54C-AE4C-AD2C-11CDF33E5152}" sibTransId="{7A48ABE6-C821-BF4A-80E5-F12B50942AE1}"/>
    <dgm:cxn modelId="{66C0F4E7-AFAE-BA42-B744-EC8D26471D7E}" srcId="{3887D21F-1C15-254D-89F1-CE746222FC48}" destId="{2D6582F4-05EE-3242-8AE3-88BB043C37E1}" srcOrd="0" destOrd="0" parTransId="{0BD19A6F-D1C3-1548-A5FB-BB710D73616B}" sibTransId="{3E97A475-7D44-3848-BBE2-1E389359843F}"/>
    <dgm:cxn modelId="{5FFCDA34-8A61-804F-971E-A74F2E2CB88E}" type="presParOf" srcId="{27E47662-7694-CB4D-9064-1C2895DAD696}" destId="{50DADB54-F7B6-1546-A9D7-ED200AF6997C}" srcOrd="0" destOrd="0" presId="urn:microsoft.com/office/officeart/2005/8/layout/orgChart1"/>
    <dgm:cxn modelId="{21F8730F-AB2D-7E40-A1E5-CAB81F3B2431}" type="presParOf" srcId="{50DADB54-F7B6-1546-A9D7-ED200AF6997C}" destId="{B0026502-23CE-F540-9BED-822634200864}" srcOrd="0" destOrd="0" presId="urn:microsoft.com/office/officeart/2005/8/layout/orgChart1"/>
    <dgm:cxn modelId="{E28944E7-C6C8-074B-B763-24537097B532}" type="presParOf" srcId="{B0026502-23CE-F540-9BED-822634200864}" destId="{F35C380A-2BBA-3B49-BC64-6C845B1EF636}" srcOrd="0" destOrd="0" presId="urn:microsoft.com/office/officeart/2005/8/layout/orgChart1"/>
    <dgm:cxn modelId="{28F86B02-1971-DB42-B4FC-2FEAE16284C8}" type="presParOf" srcId="{B0026502-23CE-F540-9BED-822634200864}" destId="{E7B0BBA9-E625-D24C-9899-50BE413A39D8}" srcOrd="1" destOrd="0" presId="urn:microsoft.com/office/officeart/2005/8/layout/orgChart1"/>
    <dgm:cxn modelId="{80EF5CD1-4AAA-464F-A7C1-7DC5AD595370}" type="presParOf" srcId="{50DADB54-F7B6-1546-A9D7-ED200AF6997C}" destId="{8F68F1CC-FDE3-1E40-B502-D1B178165B91}" srcOrd="1" destOrd="0" presId="urn:microsoft.com/office/officeart/2005/8/layout/orgChart1"/>
    <dgm:cxn modelId="{4B7F8E39-81C2-D442-B2F9-4F7F8AC9BE56}" type="presParOf" srcId="{8F68F1CC-FDE3-1E40-B502-D1B178165B91}" destId="{86C950C3-2E71-8843-ABCF-D57BA524B011}" srcOrd="0" destOrd="0" presId="urn:microsoft.com/office/officeart/2005/8/layout/orgChart1"/>
    <dgm:cxn modelId="{78DAA729-028A-464B-8407-B4A639277700}" type="presParOf" srcId="{8F68F1CC-FDE3-1E40-B502-D1B178165B91}" destId="{58CC3268-DA43-9743-A3C0-BDD8A8CAC3D4}" srcOrd="1" destOrd="0" presId="urn:microsoft.com/office/officeart/2005/8/layout/orgChart1"/>
    <dgm:cxn modelId="{4036C6D3-71E8-8F43-8762-D38FE4F2CA69}" type="presParOf" srcId="{58CC3268-DA43-9743-A3C0-BDD8A8CAC3D4}" destId="{B590C878-980C-294A-B357-CBFDDA1A0F70}" srcOrd="0" destOrd="0" presId="urn:microsoft.com/office/officeart/2005/8/layout/orgChart1"/>
    <dgm:cxn modelId="{CDA32FE7-A344-4946-8E0C-D5E7C7484B14}" type="presParOf" srcId="{B590C878-980C-294A-B357-CBFDDA1A0F70}" destId="{DCEA3BD7-75DC-DC4A-A7A1-774E393B81E7}" srcOrd="0" destOrd="0" presId="urn:microsoft.com/office/officeart/2005/8/layout/orgChart1"/>
    <dgm:cxn modelId="{A1106F08-F793-5A4A-9494-019AEE4A6FD7}" type="presParOf" srcId="{B590C878-980C-294A-B357-CBFDDA1A0F70}" destId="{1A1FA45E-BC18-DC44-A5CC-16ED27D1907B}" srcOrd="1" destOrd="0" presId="urn:microsoft.com/office/officeart/2005/8/layout/orgChart1"/>
    <dgm:cxn modelId="{F3F067EC-B650-A94B-86B0-CC3A315C9856}" type="presParOf" srcId="{58CC3268-DA43-9743-A3C0-BDD8A8CAC3D4}" destId="{0FC93899-6EBD-9242-9DA3-211D3816396D}" srcOrd="1" destOrd="0" presId="urn:microsoft.com/office/officeart/2005/8/layout/orgChart1"/>
    <dgm:cxn modelId="{4C9A032A-3F7A-BD45-BFA8-CD266263930F}" type="presParOf" srcId="{58CC3268-DA43-9743-A3C0-BDD8A8CAC3D4}" destId="{91F8CB90-5D98-7741-9178-DCE4655232DA}" srcOrd="2" destOrd="0" presId="urn:microsoft.com/office/officeart/2005/8/layout/orgChart1"/>
    <dgm:cxn modelId="{E9C14B02-4A2E-9C42-9061-106F3CA78AD7}" type="presParOf" srcId="{8F68F1CC-FDE3-1E40-B502-D1B178165B91}" destId="{EB0205AF-6308-124F-9AC5-25EC0DEEE130}" srcOrd="2" destOrd="0" presId="urn:microsoft.com/office/officeart/2005/8/layout/orgChart1"/>
    <dgm:cxn modelId="{5BF8E7B1-46B7-F142-A703-77F49848AD37}" type="presParOf" srcId="{8F68F1CC-FDE3-1E40-B502-D1B178165B91}" destId="{10C37FB1-8496-1846-9E9D-28ED2EFD92A0}" srcOrd="3" destOrd="0" presId="urn:microsoft.com/office/officeart/2005/8/layout/orgChart1"/>
    <dgm:cxn modelId="{196E628F-6FD5-F34F-A8E3-39777DC31309}" type="presParOf" srcId="{10C37FB1-8496-1846-9E9D-28ED2EFD92A0}" destId="{CF6CEAE3-6426-3A43-9929-AE609ADA3277}" srcOrd="0" destOrd="0" presId="urn:microsoft.com/office/officeart/2005/8/layout/orgChart1"/>
    <dgm:cxn modelId="{91B74060-78E4-9A4C-90F2-CF1696018D4C}" type="presParOf" srcId="{CF6CEAE3-6426-3A43-9929-AE609ADA3277}" destId="{E9D3ECF8-6D6E-E049-A158-5E268355B41F}" srcOrd="0" destOrd="0" presId="urn:microsoft.com/office/officeart/2005/8/layout/orgChart1"/>
    <dgm:cxn modelId="{19186048-0C61-1347-9F94-74C7724ADC27}" type="presParOf" srcId="{CF6CEAE3-6426-3A43-9929-AE609ADA3277}" destId="{A9A00E6D-D578-2B4F-B031-D91FE03FDF76}" srcOrd="1" destOrd="0" presId="urn:microsoft.com/office/officeart/2005/8/layout/orgChart1"/>
    <dgm:cxn modelId="{4B6E7CCA-4F72-3344-9103-9A787B82BD76}" type="presParOf" srcId="{10C37FB1-8496-1846-9E9D-28ED2EFD92A0}" destId="{041D6BB1-69B7-AC47-94C2-5162E9E2C403}" srcOrd="1" destOrd="0" presId="urn:microsoft.com/office/officeart/2005/8/layout/orgChart1"/>
    <dgm:cxn modelId="{9C891DDB-B2B9-1640-94B4-B0EDF69DA595}" type="presParOf" srcId="{10C37FB1-8496-1846-9E9D-28ED2EFD92A0}" destId="{E986E892-EEF3-A14D-9D13-4BABA8EBB32C}" srcOrd="2" destOrd="0" presId="urn:microsoft.com/office/officeart/2005/8/layout/orgChart1"/>
    <dgm:cxn modelId="{CAA1B21F-802F-F742-B387-238418304ED0}" type="presParOf" srcId="{50DADB54-F7B6-1546-A9D7-ED200AF6997C}" destId="{C7BCB56E-D44D-5E4D-B58F-0B380FC1F41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05AF-6308-124F-9AC5-25EC0DEEE130}">
      <dsp:nvSpPr>
        <dsp:cNvPr id="0" name=""/>
        <dsp:cNvSpPr/>
      </dsp:nvSpPr>
      <dsp:spPr>
        <a:xfrm>
          <a:off x="4362989" y="1144574"/>
          <a:ext cx="1238495" cy="439908"/>
        </a:xfrm>
        <a:custGeom>
          <a:avLst/>
          <a:gdLst/>
          <a:ahLst/>
          <a:cxnLst/>
          <a:rect l="0" t="0" r="0" b="0"/>
          <a:pathLst>
            <a:path>
              <a:moveTo>
                <a:pt x="0" y="0"/>
              </a:moveTo>
              <a:lnTo>
                <a:pt x="0" y="205593"/>
              </a:lnTo>
              <a:lnTo>
                <a:pt x="1238495" y="205593"/>
              </a:lnTo>
              <a:lnTo>
                <a:pt x="1238495" y="43990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950C3-2E71-8843-ABCF-D57BA524B011}">
      <dsp:nvSpPr>
        <dsp:cNvPr id="0" name=""/>
        <dsp:cNvSpPr/>
      </dsp:nvSpPr>
      <dsp:spPr>
        <a:xfrm>
          <a:off x="2901292" y="1144574"/>
          <a:ext cx="1461696" cy="439908"/>
        </a:xfrm>
        <a:custGeom>
          <a:avLst/>
          <a:gdLst/>
          <a:ahLst/>
          <a:cxnLst/>
          <a:rect l="0" t="0" r="0" b="0"/>
          <a:pathLst>
            <a:path>
              <a:moveTo>
                <a:pt x="1461696" y="0"/>
              </a:moveTo>
              <a:lnTo>
                <a:pt x="1461696" y="205593"/>
              </a:lnTo>
              <a:lnTo>
                <a:pt x="0" y="205593"/>
              </a:lnTo>
              <a:lnTo>
                <a:pt x="0" y="43990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380A-2BBA-3B49-BC64-6C845B1EF636}">
      <dsp:nvSpPr>
        <dsp:cNvPr id="0" name=""/>
        <dsp:cNvSpPr/>
      </dsp:nvSpPr>
      <dsp:spPr>
        <a:xfrm>
          <a:off x="3247207" y="28792"/>
          <a:ext cx="2231564" cy="1115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ECF</a:t>
          </a:r>
        </a:p>
      </dsp:txBody>
      <dsp:txXfrm>
        <a:off x="3247207" y="28792"/>
        <a:ext cx="2231564" cy="1115782"/>
      </dsp:txXfrm>
    </dsp:sp>
    <dsp:sp modelId="{DCEA3BD7-75DC-DC4A-A7A1-774E393B81E7}">
      <dsp:nvSpPr>
        <dsp:cNvPr id="0" name=""/>
        <dsp:cNvSpPr/>
      </dsp:nvSpPr>
      <dsp:spPr>
        <a:xfrm>
          <a:off x="1785510" y="1584482"/>
          <a:ext cx="2231564" cy="1115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that surrounds each cell is called </a:t>
          </a:r>
          <a:r>
            <a:rPr lang="en-US" sz="2000" b="1" kern="1200" dirty="0"/>
            <a:t>interstitial fluid</a:t>
          </a:r>
          <a:endParaRPr lang="en-US" sz="2000" kern="1200" dirty="0"/>
        </a:p>
      </dsp:txBody>
      <dsp:txXfrm>
        <a:off x="1785510" y="1584482"/>
        <a:ext cx="2231564" cy="1115782"/>
      </dsp:txXfrm>
    </dsp:sp>
    <dsp:sp modelId="{E9D3ECF8-6D6E-E049-A158-5E268355B41F}">
      <dsp:nvSpPr>
        <dsp:cNvPr id="0" name=""/>
        <dsp:cNvSpPr/>
      </dsp:nvSpPr>
      <dsp:spPr>
        <a:xfrm>
          <a:off x="4485703" y="1584482"/>
          <a:ext cx="2231564" cy="1115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ECF the blood vessels is called </a:t>
          </a:r>
          <a:r>
            <a:rPr lang="en-US" sz="2000" b="1" kern="1200" dirty="0"/>
            <a:t>intravascular fluid </a:t>
          </a:r>
          <a:endParaRPr lang="en-US" sz="2000" kern="1200" dirty="0"/>
        </a:p>
      </dsp:txBody>
      <dsp:txXfrm>
        <a:off x="4485703" y="1584482"/>
        <a:ext cx="2231564" cy="11157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6A360-EF02-3E4E-8F35-DB7F162D895F}" type="datetimeFigureOut">
              <a:rPr lang="en-US" smtClean="0"/>
              <a:t>5/18/22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D644B-DCBF-4E42-A7C0-AE5B035EDC65}" type="slidenum">
              <a:rPr lang="en-US" smtClean="0"/>
              <a:t>‹#›</a:t>
            </a:fld>
            <a:endParaRPr lang="en-US" dirty="0"/>
          </a:p>
        </p:txBody>
      </p:sp>
    </p:spTree>
    <p:extLst>
      <p:ext uri="{BB962C8B-B14F-4D97-AF65-F5344CB8AC3E}">
        <p14:creationId xmlns:p14="http://schemas.microsoft.com/office/powerpoint/2010/main" val="220463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their smaller proportion of lean tissue. </a:t>
            </a:r>
          </a:p>
        </p:txBody>
      </p:sp>
      <p:sp>
        <p:nvSpPr>
          <p:cNvPr id="4" name="Slide Number Placeholder 3"/>
          <p:cNvSpPr>
            <a:spLocks noGrp="1"/>
          </p:cNvSpPr>
          <p:nvPr>
            <p:ph type="sldNum" sz="quarter" idx="5"/>
          </p:nvPr>
        </p:nvSpPr>
        <p:spPr/>
        <p:txBody>
          <a:bodyPr/>
          <a:lstStyle/>
          <a:p>
            <a:fld id="{44ED644B-DCBF-4E42-A7C0-AE5B035EDC65}" type="slidenum">
              <a:rPr lang="en-US" smtClean="0"/>
              <a:t>4</a:t>
            </a:fld>
            <a:endParaRPr lang="en-US" dirty="0"/>
          </a:p>
        </p:txBody>
      </p:sp>
    </p:spTree>
    <p:extLst>
      <p:ext uri="{BB962C8B-B14F-4D97-AF65-F5344CB8AC3E}">
        <p14:creationId xmlns:p14="http://schemas.microsoft.com/office/powerpoint/2010/main" val="150248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osmotic balance</a:t>
            </a:r>
            <a:r>
              <a:rPr lang="en-US" sz="1200" b="0" i="0" u="none" strike="noStrike" kern="1200" dirty="0">
                <a:solidFill>
                  <a:schemeClr val="tx1"/>
                </a:solidFill>
                <a:effectLst/>
                <a:latin typeface="+mn-lt"/>
                <a:ea typeface="+mn-ea"/>
                <a:cs typeface="+mn-cs"/>
              </a:rPr>
              <a:t> ensures that optimal concentrations of electrolytes and non-electrolytes are maintained in cells, body tissues, and in interstitial fluid. Solutes or water move across a semi-permeable membrane, causing solutions on either side of it to equalize in concentration.</a:t>
            </a:r>
            <a:endParaRPr lang="en-US" dirty="0"/>
          </a:p>
        </p:txBody>
      </p:sp>
      <p:sp>
        <p:nvSpPr>
          <p:cNvPr id="4" name="Slide Number Placeholder 3"/>
          <p:cNvSpPr>
            <a:spLocks noGrp="1"/>
          </p:cNvSpPr>
          <p:nvPr>
            <p:ph type="sldNum" sz="quarter" idx="5"/>
          </p:nvPr>
        </p:nvSpPr>
        <p:spPr/>
        <p:txBody>
          <a:bodyPr/>
          <a:lstStyle/>
          <a:p>
            <a:fld id="{44ED644B-DCBF-4E42-A7C0-AE5B035EDC65}" type="slidenum">
              <a:rPr lang="en-US" smtClean="0"/>
              <a:t>14</a:t>
            </a:fld>
            <a:endParaRPr lang="en-US" dirty="0"/>
          </a:p>
        </p:txBody>
      </p:sp>
    </p:spTree>
    <p:extLst>
      <p:ext uri="{BB962C8B-B14F-4D97-AF65-F5344CB8AC3E}">
        <p14:creationId xmlns:p14="http://schemas.microsoft.com/office/powerpoint/2010/main" val="265190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mL fluid/kcal (minimum) </a:t>
            </a:r>
            <a:endParaRPr lang="en-US"/>
          </a:p>
          <a:p>
            <a:endParaRPr lang="en-US"/>
          </a:p>
        </p:txBody>
      </p:sp>
      <p:sp>
        <p:nvSpPr>
          <p:cNvPr id="4" name="Slide Number Placeholder 3"/>
          <p:cNvSpPr>
            <a:spLocks noGrp="1"/>
          </p:cNvSpPr>
          <p:nvPr>
            <p:ph type="sldNum" sz="quarter" idx="5"/>
          </p:nvPr>
        </p:nvSpPr>
        <p:spPr/>
        <p:txBody>
          <a:bodyPr/>
          <a:lstStyle/>
          <a:p>
            <a:fld id="{44ED644B-DCBF-4E42-A7C0-AE5B035EDC65}" type="slidenum">
              <a:rPr lang="en-US" smtClean="0"/>
              <a:t>16</a:t>
            </a:fld>
            <a:endParaRPr lang="en-US"/>
          </a:p>
        </p:txBody>
      </p:sp>
    </p:spTree>
    <p:extLst>
      <p:ext uri="{BB962C8B-B14F-4D97-AF65-F5344CB8AC3E}">
        <p14:creationId xmlns:p14="http://schemas.microsoft.com/office/powerpoint/2010/main" val="30560400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3A66A2-2E56-3A43-A7BE-91B01C76CE68}" type="datetimeFigureOut">
              <a:rPr lang="en-US" smtClean="0"/>
              <a:t>5/18/22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D7D24B-60F3-FD4F-B79E-807F90F6607F}" type="slidenum">
              <a:rPr lang="en-US" smtClean="0"/>
              <a:t>‹#›</a:t>
            </a:fld>
            <a:endParaRPr lang="en-US" dirty="0"/>
          </a:p>
        </p:txBody>
      </p:sp>
    </p:spTree>
    <p:extLst>
      <p:ext uri="{BB962C8B-B14F-4D97-AF65-F5344CB8AC3E}">
        <p14:creationId xmlns:p14="http://schemas.microsoft.com/office/powerpoint/2010/main" val="52170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A66A2-2E56-3A43-A7BE-91B01C76CE68}" type="datetimeFigureOut">
              <a:rPr lang="en-US" smtClean="0"/>
              <a:t>5/18/22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38615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A66A2-2E56-3A43-A7BE-91B01C76CE68}" type="datetimeFigureOut">
              <a:rPr lang="en-US" smtClean="0"/>
              <a:t>5/18/22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125290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A66A2-2E56-3A43-A7BE-91B01C76CE68}" type="datetimeFigureOut">
              <a:rPr lang="en-US" smtClean="0"/>
              <a:t>5/18/22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99841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E53A66A2-2E56-3A43-A7BE-91B01C76CE68}" type="datetimeFigureOut">
              <a:rPr lang="en-US" smtClean="0"/>
              <a:t>5/18/22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D7D24B-60F3-FD4F-B79E-807F90F6607F}" type="slidenum">
              <a:rPr lang="en-US" smtClean="0"/>
              <a:t>‹#›</a:t>
            </a:fld>
            <a:endParaRPr lang="en-US" dirty="0"/>
          </a:p>
        </p:txBody>
      </p:sp>
    </p:spTree>
    <p:extLst>
      <p:ext uri="{BB962C8B-B14F-4D97-AF65-F5344CB8AC3E}">
        <p14:creationId xmlns:p14="http://schemas.microsoft.com/office/powerpoint/2010/main" val="406494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3A66A2-2E56-3A43-A7BE-91B01C76CE68}" type="datetimeFigureOut">
              <a:rPr lang="en-US" smtClean="0"/>
              <a:t>5/18/22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29401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3A66A2-2E56-3A43-A7BE-91B01C76CE68}" type="datetimeFigureOut">
              <a:rPr lang="en-US" smtClean="0"/>
              <a:t>5/18/22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D7D24B-60F3-FD4F-B79E-807F90F6607F}"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357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3A66A2-2E56-3A43-A7BE-91B01C76CE68}" type="datetimeFigureOut">
              <a:rPr lang="en-US" smtClean="0"/>
              <a:t>5/18/22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D7D24B-60F3-FD4F-B79E-807F90F6607F}"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820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A66A2-2E56-3A43-A7BE-91B01C76CE68}" type="datetimeFigureOut">
              <a:rPr lang="en-US" smtClean="0"/>
              <a:t>5/18/22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137456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3A66A2-2E56-3A43-A7BE-91B01C76CE68}" type="datetimeFigureOut">
              <a:rPr lang="en-US" smtClean="0"/>
              <a:t>5/18/22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362665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3A66A2-2E56-3A43-A7BE-91B01C76CE68}" type="datetimeFigureOut">
              <a:rPr lang="en-US" smtClean="0"/>
              <a:t>5/18/22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BD7D24B-60F3-FD4F-B79E-807F90F6607F}" type="slidenum">
              <a:rPr lang="en-US" smtClean="0"/>
              <a:t>‹#›</a:t>
            </a:fld>
            <a:endParaRPr lang="en-US" dirty="0"/>
          </a:p>
        </p:txBody>
      </p:sp>
    </p:spTree>
    <p:extLst>
      <p:ext uri="{BB962C8B-B14F-4D97-AF65-F5344CB8AC3E}">
        <p14:creationId xmlns:p14="http://schemas.microsoft.com/office/powerpoint/2010/main" val="6388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53A66A2-2E56-3A43-A7BE-91B01C76CE68}" type="datetimeFigureOut">
              <a:rPr lang="en-US" smtClean="0"/>
              <a:t>5/18/22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D7D24B-60F3-FD4F-B79E-807F90F6607F}" type="slidenum">
              <a:rPr lang="en-US" smtClean="0"/>
              <a:t>‹#›</a:t>
            </a:fld>
            <a:endParaRPr lang="en-US" dirty="0"/>
          </a:p>
        </p:txBody>
      </p:sp>
    </p:spTree>
    <p:extLst>
      <p:ext uri="{BB962C8B-B14F-4D97-AF65-F5344CB8AC3E}">
        <p14:creationId xmlns:p14="http://schemas.microsoft.com/office/powerpoint/2010/main" val="25629878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BDB2-5CFA-254B-AEAC-3BEB2F7E4E72}"/>
              </a:ext>
            </a:extLst>
          </p:cNvPr>
          <p:cNvSpPr>
            <a:spLocks noGrp="1"/>
          </p:cNvSpPr>
          <p:nvPr>
            <p:ph type="ctrTitle"/>
          </p:nvPr>
        </p:nvSpPr>
        <p:spPr/>
        <p:txBody>
          <a:bodyPr/>
          <a:lstStyle/>
          <a:p>
            <a:r>
              <a:rPr lang="en-US" b="1" dirty="0"/>
              <a:t>Water and Electrolytes </a:t>
            </a:r>
          </a:p>
        </p:txBody>
      </p:sp>
      <p:sp>
        <p:nvSpPr>
          <p:cNvPr id="3" name="Subtitle 2">
            <a:extLst>
              <a:ext uri="{FF2B5EF4-FFF2-40B4-BE49-F238E27FC236}">
                <a16:creationId xmlns:a16="http://schemas.microsoft.com/office/drawing/2014/main" id="{9F436AD8-2654-6646-A5C1-5E55BDC146D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908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807B-8E69-044A-93BE-E104BF258C2A}"/>
              </a:ext>
            </a:extLst>
          </p:cNvPr>
          <p:cNvSpPr>
            <a:spLocks noGrp="1"/>
          </p:cNvSpPr>
          <p:nvPr>
            <p:ph type="title"/>
          </p:nvPr>
        </p:nvSpPr>
        <p:spPr/>
        <p:txBody>
          <a:bodyPr/>
          <a:lstStyle/>
          <a:p>
            <a:r>
              <a:rPr lang="en-US" b="1" dirty="0"/>
              <a:t>Blood Plasma</a:t>
            </a:r>
            <a:endParaRPr lang="en-US" dirty="0"/>
          </a:p>
        </p:txBody>
      </p:sp>
      <p:sp>
        <p:nvSpPr>
          <p:cNvPr id="3" name="Content Placeholder 2">
            <a:extLst>
              <a:ext uri="{FF2B5EF4-FFF2-40B4-BE49-F238E27FC236}">
                <a16:creationId xmlns:a16="http://schemas.microsoft.com/office/drawing/2014/main" id="{7121B119-BD34-DB40-8FD2-5FF1F90BDB65}"/>
              </a:ext>
            </a:extLst>
          </p:cNvPr>
          <p:cNvSpPr>
            <a:spLocks noGrp="1"/>
          </p:cNvSpPr>
          <p:nvPr>
            <p:ph idx="1"/>
          </p:nvPr>
        </p:nvSpPr>
        <p:spPr/>
        <p:txBody>
          <a:bodyPr/>
          <a:lstStyle/>
          <a:p>
            <a:r>
              <a:rPr lang="en-US" dirty="0"/>
              <a:t>The liquid component of blood  </a:t>
            </a:r>
          </a:p>
          <a:p>
            <a:r>
              <a:rPr lang="en-US" dirty="0"/>
              <a:t>95%    water </a:t>
            </a:r>
          </a:p>
          <a:p>
            <a:r>
              <a:rPr lang="en-US" dirty="0"/>
              <a:t>5% proteins,  minerals, waste products, clotting factors, hormones, and immunoglobins. </a:t>
            </a:r>
          </a:p>
          <a:p>
            <a:r>
              <a:rPr lang="en-US" dirty="0"/>
              <a:t>Without plasma, blood cells would have no medium to travel on as they move through the body </a:t>
            </a:r>
          </a:p>
          <a:p>
            <a:endParaRPr lang="en-US" dirty="0"/>
          </a:p>
        </p:txBody>
      </p:sp>
    </p:spTree>
    <p:extLst>
      <p:ext uri="{BB962C8B-B14F-4D97-AF65-F5344CB8AC3E}">
        <p14:creationId xmlns:p14="http://schemas.microsoft.com/office/powerpoint/2010/main" val="57420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F996A-65AE-6D42-9C3A-E701B9AC2A48}"/>
              </a:ext>
            </a:extLst>
          </p:cNvPr>
          <p:cNvSpPr>
            <a:spLocks noGrp="1"/>
          </p:cNvSpPr>
          <p:nvPr>
            <p:ph idx="1"/>
          </p:nvPr>
        </p:nvSpPr>
        <p:spPr>
          <a:xfrm>
            <a:off x="1069848" y="857250"/>
            <a:ext cx="10058400" cy="5314950"/>
          </a:xfrm>
        </p:spPr>
        <p:txBody>
          <a:bodyPr/>
          <a:lstStyle/>
          <a:p>
            <a:r>
              <a:rPr lang="en-US" b="1" u="sng" dirty="0"/>
              <a:t>Blood plasma</a:t>
            </a:r>
            <a:r>
              <a:rPr lang="en-US" dirty="0"/>
              <a:t> and </a:t>
            </a:r>
            <a:r>
              <a:rPr lang="en-US" b="1" u="sng" dirty="0"/>
              <a:t>interstitial fluid</a:t>
            </a:r>
            <a:r>
              <a:rPr lang="en-US" dirty="0"/>
              <a:t> (fluid between cells) </a:t>
            </a:r>
            <a:r>
              <a:rPr lang="en-US" b="1" u="sng" dirty="0"/>
              <a:t>have solutes dissolved in them</a:t>
            </a:r>
            <a:r>
              <a:rPr lang="en-US" dirty="0"/>
              <a:t>, these solutes are electrolytes </a:t>
            </a:r>
            <a:r>
              <a:rPr lang="en-US" b="1" u="sng" dirty="0"/>
              <a:t>mainly</a:t>
            </a:r>
            <a:r>
              <a:rPr lang="en-US" dirty="0"/>
              <a:t>: </a:t>
            </a:r>
          </a:p>
          <a:p>
            <a:pPr marL="457200" lvl="0" indent="-457200">
              <a:buFont typeface="Arial" panose="020B0604020202020204" pitchFamily="34" charset="0"/>
              <a:buChar char="•"/>
            </a:pPr>
            <a:r>
              <a:rPr lang="en-US" dirty="0"/>
              <a:t>Sodium ion (</a:t>
            </a:r>
            <a:r>
              <a:rPr lang="en-US" b="1" dirty="0"/>
              <a:t>Na</a:t>
            </a:r>
            <a:r>
              <a:rPr lang="en-US" b="1" baseline="30000" dirty="0"/>
              <a:t>+</a:t>
            </a:r>
            <a:r>
              <a:rPr lang="en-US" dirty="0"/>
              <a:t>) - cation </a:t>
            </a:r>
          </a:p>
          <a:p>
            <a:pPr marL="457200" lvl="0" indent="-457200">
              <a:buFont typeface="Arial" panose="020B0604020202020204" pitchFamily="34" charset="0"/>
              <a:buChar char="•"/>
            </a:pPr>
            <a:r>
              <a:rPr lang="en-US" dirty="0"/>
              <a:t>Chloride ion (</a:t>
            </a:r>
            <a:r>
              <a:rPr lang="en-US" b="1" dirty="0"/>
              <a:t>Cl</a:t>
            </a:r>
            <a:r>
              <a:rPr lang="en-US" b="1" baseline="30000" dirty="0"/>
              <a:t>-</a:t>
            </a:r>
            <a:r>
              <a:rPr lang="en-US" dirty="0"/>
              <a:t>) – anion</a:t>
            </a:r>
          </a:p>
          <a:p>
            <a:pPr marL="457200" lvl="0" indent="-457200">
              <a:buFont typeface="Arial" panose="020B0604020202020204" pitchFamily="34" charset="0"/>
              <a:buChar char="•"/>
            </a:pPr>
            <a:r>
              <a:rPr lang="en-US" dirty="0"/>
              <a:t>Components of salt = </a:t>
            </a:r>
            <a:r>
              <a:rPr lang="en-US" b="1" dirty="0"/>
              <a:t>NaCl</a:t>
            </a:r>
            <a:endParaRPr lang="ar-SA" b="1" dirty="0"/>
          </a:p>
          <a:p>
            <a:pPr marL="457200" lvl="0" indent="-457200">
              <a:buFont typeface="Arial" panose="020B0604020202020204" pitchFamily="34" charset="0"/>
              <a:buChar char="•"/>
            </a:pPr>
            <a:endParaRPr lang="ar-SA" b="1" dirty="0"/>
          </a:p>
          <a:p>
            <a:pPr marL="457200" indent="-457200">
              <a:buFont typeface="Arial" panose="020B0604020202020204" pitchFamily="34" charset="0"/>
              <a:buChar char="•"/>
            </a:pPr>
            <a:r>
              <a:rPr lang="en-US" b="1" dirty="0"/>
              <a:t>ICF contains mainly potassium ions </a:t>
            </a:r>
          </a:p>
          <a:p>
            <a:pPr marL="457200" lvl="0" indent="-457200">
              <a:buFont typeface="Arial" panose="020B0604020202020204" pitchFamily="34" charset="0"/>
              <a:buChar char="•"/>
            </a:pPr>
            <a:r>
              <a:rPr lang="en-US" b="1" dirty="0"/>
              <a:t>ECF mainly sodium</a:t>
            </a:r>
          </a:p>
          <a:p>
            <a:r>
              <a:rPr lang="en-US" dirty="0">
                <a:solidFill>
                  <a:srgbClr val="C00000"/>
                </a:solidFill>
              </a:rPr>
              <a:t>Cells are somewhat permeable, so sodium will leave ECF and enter cells, and potassium will leave ICF and leak out of cells</a:t>
            </a:r>
          </a:p>
          <a:p>
            <a:r>
              <a:rPr lang="en-US" dirty="0">
                <a:solidFill>
                  <a:srgbClr val="C00000"/>
                </a:solidFill>
              </a:rPr>
              <a:t>Cells use a large part of the energy from their metabolism to pump out sodium that diffuses in and to recover potassium that leaks out </a:t>
            </a:r>
          </a:p>
          <a:p>
            <a:endParaRPr lang="en-US" dirty="0"/>
          </a:p>
        </p:txBody>
      </p:sp>
    </p:spTree>
    <p:extLst>
      <p:ext uri="{BB962C8B-B14F-4D97-AF65-F5344CB8AC3E}">
        <p14:creationId xmlns:p14="http://schemas.microsoft.com/office/powerpoint/2010/main" val="355843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0628-CD90-6549-B196-B4A887A63D28}"/>
              </a:ext>
            </a:extLst>
          </p:cNvPr>
          <p:cNvSpPr>
            <a:spLocks noGrp="1"/>
          </p:cNvSpPr>
          <p:nvPr>
            <p:ph type="title"/>
          </p:nvPr>
        </p:nvSpPr>
        <p:spPr>
          <a:xfrm>
            <a:off x="1069848" y="484631"/>
            <a:ext cx="10058400" cy="2630043"/>
          </a:xfrm>
        </p:spPr>
        <p:txBody>
          <a:bodyPr>
            <a:normAutofit fontScale="90000"/>
          </a:bodyPr>
          <a:lstStyle/>
          <a:p>
            <a:r>
              <a:rPr lang="en-US" b="1" u="sng" dirty="0"/>
              <a:t>The major electrolytes </a:t>
            </a:r>
            <a:r>
              <a:rPr lang="en-US" dirty="0"/>
              <a:t>in body fluids (both </a:t>
            </a:r>
            <a:r>
              <a:rPr lang="en-US" b="1" u="sng" dirty="0"/>
              <a:t>intracellular</a:t>
            </a:r>
            <a:r>
              <a:rPr lang="en-US" b="1" dirty="0"/>
              <a:t> </a:t>
            </a:r>
            <a:r>
              <a:rPr lang="en-US" dirty="0"/>
              <a:t>and </a:t>
            </a:r>
            <a:r>
              <a:rPr lang="en-US" b="1" u="sng" dirty="0"/>
              <a:t>extracellular</a:t>
            </a:r>
            <a:r>
              <a:rPr lang="en-US" dirty="0"/>
              <a:t>) are:</a:t>
            </a:r>
            <a:br>
              <a:rPr lang="en-US" dirty="0"/>
            </a:br>
            <a:endParaRPr lang="en-US" dirty="0"/>
          </a:p>
        </p:txBody>
      </p:sp>
      <p:sp>
        <p:nvSpPr>
          <p:cNvPr id="3" name="Content Placeholder 2">
            <a:extLst>
              <a:ext uri="{FF2B5EF4-FFF2-40B4-BE49-F238E27FC236}">
                <a16:creationId xmlns:a16="http://schemas.microsoft.com/office/drawing/2014/main" id="{87F7F013-CEAB-1248-B014-9AD03BC9FE96}"/>
              </a:ext>
            </a:extLst>
          </p:cNvPr>
          <p:cNvSpPr>
            <a:spLocks noGrp="1"/>
          </p:cNvSpPr>
          <p:nvPr>
            <p:ph idx="1"/>
          </p:nvPr>
        </p:nvSpPr>
        <p:spPr>
          <a:xfrm>
            <a:off x="1069848" y="3343274"/>
            <a:ext cx="10058400" cy="2828925"/>
          </a:xfrm>
        </p:spPr>
        <p:txBody>
          <a:bodyPr>
            <a:normAutofit fontScale="92500" lnSpcReduction="20000"/>
          </a:bodyPr>
          <a:lstStyle/>
          <a:p>
            <a:pPr marL="457200" lvl="0" indent="-457200">
              <a:buFont typeface="Arial" panose="020B0604020202020204" pitchFamily="34" charset="0"/>
              <a:buChar char="•"/>
            </a:pPr>
            <a:r>
              <a:rPr lang="en-US" dirty="0"/>
              <a:t>Sodium (Na</a:t>
            </a:r>
            <a:r>
              <a:rPr lang="en-US" baseline="30000" dirty="0"/>
              <a:t>+</a:t>
            </a:r>
            <a:r>
              <a:rPr lang="en-US" dirty="0"/>
              <a:t>)                    </a:t>
            </a:r>
          </a:p>
          <a:p>
            <a:pPr marL="457200" lvl="0" indent="-457200">
              <a:buFont typeface="Arial" panose="020B0604020202020204" pitchFamily="34" charset="0"/>
              <a:buChar char="•"/>
            </a:pPr>
            <a:r>
              <a:rPr lang="en-US" dirty="0"/>
              <a:t>Potassium (K</a:t>
            </a:r>
            <a:r>
              <a:rPr lang="en-US" baseline="30000" dirty="0"/>
              <a:t>+</a:t>
            </a:r>
            <a:r>
              <a:rPr lang="en-US" dirty="0"/>
              <a:t>)                      </a:t>
            </a:r>
          </a:p>
          <a:p>
            <a:pPr marL="457200" lvl="0" indent="-457200">
              <a:buFont typeface="Arial" panose="020B0604020202020204" pitchFamily="34" charset="0"/>
              <a:buChar char="•"/>
            </a:pPr>
            <a:r>
              <a:rPr lang="en-US" dirty="0"/>
              <a:t>Chloride (Cl</a:t>
            </a:r>
            <a:r>
              <a:rPr lang="en-US" baseline="30000" dirty="0"/>
              <a:t>-</a:t>
            </a:r>
            <a:r>
              <a:rPr lang="en-US" dirty="0"/>
              <a:t>) </a:t>
            </a:r>
          </a:p>
          <a:p>
            <a:pPr marL="457200" lvl="0" indent="-457200">
              <a:buFont typeface="Arial" panose="020B0604020202020204" pitchFamily="34" charset="0"/>
              <a:buChar char="•"/>
            </a:pPr>
            <a:r>
              <a:rPr lang="en-US" dirty="0"/>
              <a:t>Calcium (Ca</a:t>
            </a:r>
            <a:r>
              <a:rPr lang="en-US" baseline="30000" dirty="0"/>
              <a:t>2+</a:t>
            </a:r>
            <a:r>
              <a:rPr lang="en-US" dirty="0"/>
              <a:t>)                   </a:t>
            </a:r>
          </a:p>
          <a:p>
            <a:pPr marL="457200" lvl="0" indent="-457200">
              <a:buFont typeface="Arial" panose="020B0604020202020204" pitchFamily="34" charset="0"/>
              <a:buChar char="•"/>
            </a:pPr>
            <a:r>
              <a:rPr lang="en-US" dirty="0"/>
              <a:t>Magnesium  (Mg</a:t>
            </a:r>
            <a:r>
              <a:rPr lang="en-US" baseline="30000" dirty="0"/>
              <a:t>2+</a:t>
            </a:r>
            <a:r>
              <a:rPr lang="en-US" dirty="0"/>
              <a:t>)                      </a:t>
            </a:r>
          </a:p>
          <a:p>
            <a:pPr marL="457200" lvl="0" indent="-457200">
              <a:buFont typeface="Arial" panose="020B0604020202020204" pitchFamily="34" charset="0"/>
              <a:buChar char="•"/>
            </a:pPr>
            <a:r>
              <a:rPr lang="en-US" dirty="0"/>
              <a:t>Bicarbonate (HCO</a:t>
            </a:r>
            <a:r>
              <a:rPr lang="en-US" baseline="-25000" dirty="0"/>
              <a:t>3</a:t>
            </a:r>
            <a:r>
              <a:rPr lang="en-US" baseline="30000" dirty="0"/>
              <a:t>-</a:t>
            </a:r>
            <a:r>
              <a:rPr lang="en-US" dirty="0"/>
              <a:t>)     </a:t>
            </a:r>
          </a:p>
          <a:p>
            <a:pPr marL="457200" lvl="0" indent="-457200">
              <a:buFont typeface="Arial" panose="020B0604020202020204" pitchFamily="34" charset="0"/>
              <a:buChar char="•"/>
            </a:pPr>
            <a:r>
              <a:rPr lang="en-US" dirty="0"/>
              <a:t>Phosphate (PO</a:t>
            </a:r>
            <a:r>
              <a:rPr lang="en-US" baseline="-25000" dirty="0"/>
              <a:t>4</a:t>
            </a:r>
            <a:r>
              <a:rPr lang="en-US" baseline="30000" dirty="0"/>
              <a:t>2-</a:t>
            </a:r>
            <a:r>
              <a:rPr lang="en-US" dirty="0"/>
              <a:t>)                                            </a:t>
            </a:r>
          </a:p>
          <a:p>
            <a:pPr marL="457200" lvl="0" indent="-457200">
              <a:buFont typeface="Arial" panose="020B0604020202020204" pitchFamily="34" charset="0"/>
              <a:buChar char="•"/>
            </a:pPr>
            <a:r>
              <a:rPr lang="en-US" dirty="0"/>
              <a:t>Sulfate (SO</a:t>
            </a:r>
            <a:r>
              <a:rPr lang="en-US" baseline="-25000" dirty="0"/>
              <a:t>4</a:t>
            </a:r>
            <a:r>
              <a:rPr lang="en-US" baseline="30000" dirty="0"/>
              <a:t>2-</a:t>
            </a:r>
            <a:r>
              <a:rPr lang="en-US" dirty="0"/>
              <a:t>) </a:t>
            </a:r>
          </a:p>
          <a:p>
            <a:endParaRPr lang="en-US" dirty="0"/>
          </a:p>
        </p:txBody>
      </p:sp>
    </p:spTree>
    <p:extLst>
      <p:ext uri="{BB962C8B-B14F-4D97-AF65-F5344CB8AC3E}">
        <p14:creationId xmlns:p14="http://schemas.microsoft.com/office/powerpoint/2010/main" val="230015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2720-59C3-BB4A-A58E-6D1DB2A28D0B}"/>
              </a:ext>
            </a:extLst>
          </p:cNvPr>
          <p:cNvSpPr>
            <a:spLocks noGrp="1"/>
          </p:cNvSpPr>
          <p:nvPr>
            <p:ph type="title"/>
          </p:nvPr>
        </p:nvSpPr>
        <p:spPr/>
        <p:txBody>
          <a:bodyPr/>
          <a:lstStyle/>
          <a:p>
            <a:r>
              <a:rPr lang="en-US" b="1" dirty="0"/>
              <a:t>Electrolyte </a:t>
            </a:r>
            <a:r>
              <a:rPr lang="en-US" b="1" u="sng" dirty="0"/>
              <a:t>Distribution</a:t>
            </a:r>
            <a:r>
              <a:rPr lang="en-US" b="1" dirty="0"/>
              <a:t> in Body Fluids</a:t>
            </a:r>
            <a:endParaRPr lang="en-US" dirty="0"/>
          </a:p>
        </p:txBody>
      </p:sp>
      <p:sp>
        <p:nvSpPr>
          <p:cNvPr id="3" name="Content Placeholder 2">
            <a:extLst>
              <a:ext uri="{FF2B5EF4-FFF2-40B4-BE49-F238E27FC236}">
                <a16:creationId xmlns:a16="http://schemas.microsoft.com/office/drawing/2014/main" id="{B4A9E13B-C3A0-694E-85CA-C897934D4A66}"/>
              </a:ext>
            </a:extLst>
          </p:cNvPr>
          <p:cNvSpPr>
            <a:spLocks noGrp="1"/>
          </p:cNvSpPr>
          <p:nvPr>
            <p:ph idx="1"/>
          </p:nvPr>
        </p:nvSpPr>
        <p:spPr>
          <a:xfrm>
            <a:off x="828675" y="2121408"/>
            <a:ext cx="4586287" cy="3607880"/>
          </a:xfrm>
        </p:spPr>
        <p:txBody>
          <a:bodyPr>
            <a:normAutofit lnSpcReduction="10000"/>
          </a:bodyPr>
          <a:lstStyle/>
          <a:p>
            <a:pPr marL="342900" indent="-342900"/>
            <a:r>
              <a:rPr lang="en-US" sz="2200" b="1" u="sng" dirty="0"/>
              <a:t>ECF</a:t>
            </a:r>
          </a:p>
          <a:p>
            <a:pPr marL="0" indent="0">
              <a:buNone/>
            </a:pPr>
            <a:r>
              <a:rPr lang="en-US" sz="2200" dirty="0">
                <a:solidFill>
                  <a:srgbClr val="C00000"/>
                </a:solidFill>
              </a:rPr>
              <a:t>Contains mainly  NaCl</a:t>
            </a:r>
          </a:p>
          <a:p>
            <a:pPr lvl="1" indent="0">
              <a:buNone/>
            </a:pPr>
            <a:r>
              <a:rPr lang="en-US" sz="2200" dirty="0">
                <a:solidFill>
                  <a:srgbClr val="C00000"/>
                </a:solidFill>
              </a:rPr>
              <a:t>Na</a:t>
            </a:r>
            <a:r>
              <a:rPr lang="en-US" sz="2200" baseline="30000" dirty="0">
                <a:solidFill>
                  <a:srgbClr val="C00000"/>
                </a:solidFill>
              </a:rPr>
              <a:t>+</a:t>
            </a:r>
            <a:r>
              <a:rPr lang="en-US" sz="2200" dirty="0">
                <a:solidFill>
                  <a:srgbClr val="C00000"/>
                </a:solidFill>
              </a:rPr>
              <a:t>    </a:t>
            </a:r>
          </a:p>
          <a:p>
            <a:pPr lvl="1" indent="0">
              <a:buNone/>
            </a:pPr>
            <a:r>
              <a:rPr lang="en-US" sz="2200" dirty="0">
                <a:solidFill>
                  <a:srgbClr val="C00000"/>
                </a:solidFill>
              </a:rPr>
              <a:t>Clˉ</a:t>
            </a:r>
          </a:p>
          <a:p>
            <a:pPr lvl="1" indent="0">
              <a:buNone/>
            </a:pPr>
            <a:r>
              <a:rPr lang="en-US" sz="2200" b="1" u="sng" dirty="0"/>
              <a:t>+ some</a:t>
            </a:r>
            <a:r>
              <a:rPr lang="en-US" sz="2200" dirty="0"/>
              <a:t> other electrolytes </a:t>
            </a:r>
            <a:endParaRPr lang="en-US" sz="2200" b="1" baseline="30000" dirty="0"/>
          </a:p>
          <a:p>
            <a:pPr lvl="1" indent="0">
              <a:buNone/>
            </a:pPr>
            <a:r>
              <a:rPr lang="en-US" sz="2200" dirty="0"/>
              <a:t>K</a:t>
            </a:r>
            <a:r>
              <a:rPr lang="en-US" sz="2200" b="1" baseline="30000" dirty="0"/>
              <a:t>+</a:t>
            </a:r>
            <a:r>
              <a:rPr lang="en-US" sz="2200" dirty="0"/>
              <a:t> </a:t>
            </a:r>
          </a:p>
          <a:p>
            <a:pPr lvl="1" indent="0">
              <a:buNone/>
            </a:pPr>
            <a:r>
              <a:rPr lang="en-US" sz="2200" dirty="0"/>
              <a:t>Organic phosphate ˉ</a:t>
            </a:r>
          </a:p>
          <a:p>
            <a:pPr lvl="1" indent="0">
              <a:buNone/>
            </a:pPr>
            <a:r>
              <a:rPr lang="en-US" sz="2200" dirty="0"/>
              <a:t>Mg</a:t>
            </a:r>
            <a:r>
              <a:rPr lang="en-US" sz="2200" b="1" baseline="30000" dirty="0"/>
              <a:t>2+</a:t>
            </a:r>
            <a:r>
              <a:rPr lang="en-US" sz="2200" dirty="0"/>
              <a:t> </a:t>
            </a:r>
          </a:p>
          <a:p>
            <a:pPr lvl="1" indent="0">
              <a:buNone/>
            </a:pPr>
            <a:r>
              <a:rPr lang="en-US" sz="2200" dirty="0"/>
              <a:t>Ca</a:t>
            </a:r>
            <a:r>
              <a:rPr lang="en-US" sz="2200" baseline="30000" dirty="0"/>
              <a:t>2+</a:t>
            </a:r>
            <a:r>
              <a:rPr lang="en-US" sz="2200" dirty="0"/>
              <a:t> </a:t>
            </a:r>
          </a:p>
          <a:p>
            <a:pPr lvl="1" indent="0">
              <a:buNone/>
            </a:pPr>
            <a:r>
              <a:rPr lang="en-US" sz="2200" u="sng" dirty="0"/>
              <a:t>HCOᴣˉ</a:t>
            </a:r>
            <a:r>
              <a:rPr lang="en-US" sz="2200" dirty="0"/>
              <a:t> </a:t>
            </a:r>
          </a:p>
          <a:p>
            <a:pPr marL="342900" lvl="0" indent="-342900">
              <a:buFont typeface="Wingdings" panose="05000000000000000000" pitchFamily="2" charset="2"/>
              <a:buChar char="v"/>
            </a:pPr>
            <a:endParaRPr lang="en-US" sz="2400" b="1" u="sng" dirty="0"/>
          </a:p>
          <a:p>
            <a:endParaRPr lang="en-US" dirty="0"/>
          </a:p>
        </p:txBody>
      </p:sp>
      <p:sp>
        <p:nvSpPr>
          <p:cNvPr id="4" name="TextBox 3">
            <a:extLst>
              <a:ext uri="{FF2B5EF4-FFF2-40B4-BE49-F238E27FC236}">
                <a16:creationId xmlns:a16="http://schemas.microsoft.com/office/drawing/2014/main" id="{F3EBFA6A-D785-D24D-B365-865DFF964EB0}"/>
              </a:ext>
            </a:extLst>
          </p:cNvPr>
          <p:cNvSpPr txBox="1"/>
          <p:nvPr/>
        </p:nvSpPr>
        <p:spPr>
          <a:xfrm>
            <a:off x="6472238" y="1864232"/>
            <a:ext cx="4656010" cy="3877985"/>
          </a:xfrm>
          <a:prstGeom prst="rect">
            <a:avLst/>
          </a:prstGeom>
          <a:noFill/>
        </p:spPr>
        <p:txBody>
          <a:bodyPr wrap="square" rtlCol="0">
            <a:spAutoFit/>
          </a:bodyPr>
          <a:lstStyle/>
          <a:p>
            <a:r>
              <a:rPr lang="en-US" sz="2400" b="1" u="sng" dirty="0"/>
              <a:t>ICF</a:t>
            </a:r>
            <a:endParaRPr lang="en-US" sz="2000" dirty="0"/>
          </a:p>
          <a:p>
            <a:pPr marL="342900" indent="-342900">
              <a:buFont typeface="Wingdings" panose="05000000000000000000" pitchFamily="2" charset="2"/>
              <a:buChar char="§"/>
            </a:pPr>
            <a:r>
              <a:rPr lang="en-US" sz="2000" b="1" dirty="0">
                <a:solidFill>
                  <a:srgbClr val="C00000"/>
                </a:solidFill>
              </a:rPr>
              <a:t>Contains mainly</a:t>
            </a:r>
            <a:endParaRPr lang="en-US" sz="2000" dirty="0">
              <a:solidFill>
                <a:srgbClr val="C00000"/>
              </a:solidFill>
            </a:endParaRPr>
          </a:p>
          <a:p>
            <a:pPr lvl="1"/>
            <a:r>
              <a:rPr lang="en-US" sz="2000" b="1" dirty="0">
                <a:solidFill>
                  <a:srgbClr val="C00000"/>
                </a:solidFill>
              </a:rPr>
              <a:t>K</a:t>
            </a:r>
            <a:r>
              <a:rPr lang="en-US" sz="2000" b="1" baseline="30000" dirty="0">
                <a:solidFill>
                  <a:srgbClr val="C00000"/>
                </a:solidFill>
              </a:rPr>
              <a:t>+</a:t>
            </a:r>
            <a:r>
              <a:rPr lang="en-US" sz="2000" dirty="0">
                <a:solidFill>
                  <a:srgbClr val="C00000"/>
                </a:solidFill>
              </a:rPr>
              <a:t>                                 </a:t>
            </a:r>
          </a:p>
          <a:p>
            <a:pPr lvl="1"/>
            <a:r>
              <a:rPr lang="en-US" sz="2000" b="1" dirty="0">
                <a:solidFill>
                  <a:srgbClr val="C00000"/>
                </a:solidFill>
              </a:rPr>
              <a:t>Phosphate (PO</a:t>
            </a:r>
            <a:r>
              <a:rPr lang="en-US" sz="2000" b="1" baseline="-25000" dirty="0">
                <a:solidFill>
                  <a:srgbClr val="C00000"/>
                </a:solidFill>
              </a:rPr>
              <a:t>4</a:t>
            </a:r>
            <a:r>
              <a:rPr lang="en-US" sz="2000" b="1" baseline="30000" dirty="0">
                <a:solidFill>
                  <a:srgbClr val="C00000"/>
                </a:solidFill>
              </a:rPr>
              <a:t>2-</a:t>
            </a:r>
            <a:r>
              <a:rPr lang="en-US" sz="2000" b="1" dirty="0">
                <a:solidFill>
                  <a:srgbClr val="C00000"/>
                </a:solidFill>
              </a:rPr>
              <a:t>) </a:t>
            </a:r>
          </a:p>
          <a:p>
            <a:pPr marL="800100" lvl="1" indent="-342900">
              <a:buFont typeface="Arial" panose="020B0604020202020204" pitchFamily="34" charset="0"/>
              <a:buChar char="•"/>
            </a:pPr>
            <a:endParaRPr lang="en-US" sz="2000" dirty="0"/>
          </a:p>
          <a:p>
            <a:pPr lvl="1"/>
            <a:r>
              <a:rPr lang="en-US" sz="2000" dirty="0"/>
              <a:t>+ </a:t>
            </a:r>
            <a:r>
              <a:rPr lang="en-US" sz="2000" b="1" u="sng" dirty="0"/>
              <a:t>some</a:t>
            </a:r>
            <a:r>
              <a:rPr lang="en-US" sz="2000" dirty="0"/>
              <a:t> other electrolytes.</a:t>
            </a:r>
          </a:p>
          <a:p>
            <a:pPr lvl="1"/>
            <a:r>
              <a:rPr lang="en-US" sz="2000" b="1" u="sng" dirty="0"/>
              <a:t>Na</a:t>
            </a:r>
            <a:r>
              <a:rPr lang="en-US" sz="2000" b="1" u="sng" baseline="30000" dirty="0"/>
              <a:t>+</a:t>
            </a:r>
          </a:p>
          <a:p>
            <a:pPr lvl="1"/>
            <a:r>
              <a:rPr lang="en-US" sz="2000" b="1" u="sng" dirty="0"/>
              <a:t>Mg</a:t>
            </a:r>
            <a:r>
              <a:rPr lang="en-US" sz="2000" b="1" u="sng" baseline="30000" dirty="0"/>
              <a:t>2</a:t>
            </a:r>
            <a:r>
              <a:rPr lang="en-US" sz="2000" b="1" baseline="30000" dirty="0"/>
              <a:t>+</a:t>
            </a:r>
            <a:endParaRPr lang="en-US" sz="2000" dirty="0"/>
          </a:p>
          <a:p>
            <a:pPr lvl="1"/>
            <a:r>
              <a:rPr lang="en-US" sz="2000" dirty="0"/>
              <a:t>Ca</a:t>
            </a:r>
            <a:r>
              <a:rPr lang="en-US" sz="2000" b="1" baseline="30000" dirty="0"/>
              <a:t>2+</a:t>
            </a:r>
            <a:endParaRPr lang="en-US" sz="2000" dirty="0"/>
          </a:p>
          <a:p>
            <a:pPr lvl="1"/>
            <a:r>
              <a:rPr lang="en-US" sz="2000" dirty="0"/>
              <a:t>HCOᴣˉ</a:t>
            </a:r>
            <a:r>
              <a:rPr lang="en-US" sz="2000" b="1" dirty="0"/>
              <a:t> </a:t>
            </a:r>
            <a:endParaRPr lang="en-US" sz="2000" dirty="0"/>
          </a:p>
          <a:p>
            <a:pPr marL="800100" lvl="1" indent="-3429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8120C913-8229-E242-8A8A-7E8703CA12D3}"/>
              </a:ext>
            </a:extLst>
          </p:cNvPr>
          <p:cNvSpPr txBox="1"/>
          <p:nvPr/>
        </p:nvSpPr>
        <p:spPr>
          <a:xfrm>
            <a:off x="1500188" y="5886450"/>
            <a:ext cx="8358187" cy="707886"/>
          </a:xfrm>
          <a:prstGeom prst="rect">
            <a:avLst/>
          </a:prstGeom>
          <a:noFill/>
        </p:spPr>
        <p:txBody>
          <a:bodyPr wrap="square" rtlCol="0">
            <a:spAutoFit/>
          </a:bodyPr>
          <a:lstStyle/>
          <a:p>
            <a:r>
              <a:rPr lang="en-US" sz="2000" b="1" u="sng" dirty="0">
                <a:solidFill>
                  <a:srgbClr val="C00000"/>
                </a:solidFill>
              </a:rPr>
              <a:t>Cell membranes are permeable to</a:t>
            </a:r>
            <a:r>
              <a:rPr lang="en-US" sz="2000" b="1" dirty="0">
                <a:solidFill>
                  <a:srgbClr val="C00000"/>
                </a:solidFill>
              </a:rPr>
              <a:t>:  </a:t>
            </a:r>
            <a:r>
              <a:rPr lang="en-US" sz="2000" b="1" u="sng" dirty="0">
                <a:solidFill>
                  <a:srgbClr val="C00000"/>
                </a:solidFill>
              </a:rPr>
              <a:t>N</a:t>
            </a:r>
            <a:r>
              <a:rPr lang="en-US" sz="2000" b="1" baseline="30000" dirty="0">
                <a:solidFill>
                  <a:srgbClr val="C00000"/>
                </a:solidFill>
              </a:rPr>
              <a:t>+</a:t>
            </a:r>
            <a:r>
              <a:rPr lang="en-US" sz="2000" b="1" dirty="0">
                <a:solidFill>
                  <a:srgbClr val="C00000"/>
                </a:solidFill>
              </a:rPr>
              <a:t>, </a:t>
            </a:r>
            <a:r>
              <a:rPr lang="en-US" sz="2000" b="1" u="sng" dirty="0">
                <a:solidFill>
                  <a:srgbClr val="C00000"/>
                </a:solidFill>
              </a:rPr>
              <a:t>K</a:t>
            </a:r>
            <a:r>
              <a:rPr lang="en-US" sz="2000" b="1" baseline="30000" dirty="0">
                <a:solidFill>
                  <a:srgbClr val="C00000"/>
                </a:solidFill>
              </a:rPr>
              <a:t>+</a:t>
            </a:r>
            <a:r>
              <a:rPr lang="en-US" sz="2000" b="1" dirty="0">
                <a:solidFill>
                  <a:srgbClr val="C00000"/>
                </a:solidFill>
              </a:rPr>
              <a:t>, </a:t>
            </a:r>
            <a:r>
              <a:rPr lang="en-US" sz="2000" b="1" u="sng" dirty="0">
                <a:solidFill>
                  <a:srgbClr val="C00000"/>
                </a:solidFill>
              </a:rPr>
              <a:t>H2O</a:t>
            </a:r>
            <a:endParaRPr lang="en-US" sz="2000" b="1" dirty="0">
              <a:solidFill>
                <a:srgbClr val="C00000"/>
              </a:solidFill>
            </a:endParaRPr>
          </a:p>
          <a:p>
            <a:endParaRPr lang="en-US" sz="2000" b="1" dirty="0">
              <a:solidFill>
                <a:srgbClr val="C00000"/>
              </a:solidFill>
            </a:endParaRPr>
          </a:p>
        </p:txBody>
      </p:sp>
    </p:spTree>
    <p:extLst>
      <p:ext uri="{BB962C8B-B14F-4D97-AF65-F5344CB8AC3E}">
        <p14:creationId xmlns:p14="http://schemas.microsoft.com/office/powerpoint/2010/main" val="188837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CA30-79A9-D241-A716-E34904A5084E}"/>
              </a:ext>
            </a:extLst>
          </p:cNvPr>
          <p:cNvSpPr>
            <a:spLocks noGrp="1"/>
          </p:cNvSpPr>
          <p:nvPr>
            <p:ph type="title"/>
          </p:nvPr>
        </p:nvSpPr>
        <p:spPr/>
        <p:txBody>
          <a:bodyPr/>
          <a:lstStyle/>
          <a:p>
            <a:r>
              <a:rPr lang="en-US" dirty="0"/>
              <a:t>Regulation of water balance </a:t>
            </a:r>
            <a:br>
              <a:rPr lang="en-US" dirty="0"/>
            </a:br>
            <a:endParaRPr lang="en-US" dirty="0"/>
          </a:p>
        </p:txBody>
      </p:sp>
      <p:sp>
        <p:nvSpPr>
          <p:cNvPr id="3" name="Content Placeholder 2">
            <a:extLst>
              <a:ext uri="{FF2B5EF4-FFF2-40B4-BE49-F238E27FC236}">
                <a16:creationId xmlns:a16="http://schemas.microsoft.com/office/drawing/2014/main" id="{B404B7EE-DDD1-DD46-A807-AFBF4736DC52}"/>
              </a:ext>
            </a:extLst>
          </p:cNvPr>
          <p:cNvSpPr>
            <a:spLocks noGrp="1"/>
          </p:cNvSpPr>
          <p:nvPr>
            <p:ph idx="1"/>
          </p:nvPr>
        </p:nvSpPr>
        <p:spPr>
          <a:xfrm>
            <a:off x="257175" y="1707070"/>
            <a:ext cx="10871073" cy="5150930"/>
          </a:xfrm>
        </p:spPr>
        <p:txBody>
          <a:bodyPr>
            <a:normAutofit lnSpcReduction="10000"/>
          </a:bodyPr>
          <a:lstStyle/>
          <a:p>
            <a:r>
              <a:rPr lang="en-US" dirty="0"/>
              <a:t>Changes in ECF sodium concentration result primarily from changes in total body water and water concentration </a:t>
            </a:r>
          </a:p>
          <a:p>
            <a:r>
              <a:rPr lang="en-US" dirty="0"/>
              <a:t>Water moves in and out between ECF and ICF to maintain </a:t>
            </a:r>
            <a:r>
              <a:rPr lang="en-US" b="1" dirty="0">
                <a:solidFill>
                  <a:srgbClr val="C00000"/>
                </a:solidFill>
              </a:rPr>
              <a:t>Osmolar balance (water follows electrolytes and electrolytes attract water) </a:t>
            </a:r>
          </a:p>
          <a:p>
            <a:r>
              <a:rPr lang="en-US" dirty="0"/>
              <a:t>ICF volume will increase as the ECF sodium concentration decreases and vice versa </a:t>
            </a:r>
          </a:p>
          <a:p>
            <a:r>
              <a:rPr lang="en-US" dirty="0"/>
              <a:t>Loss of water makes body fluids more concentrated </a:t>
            </a:r>
          </a:p>
          <a:p>
            <a:r>
              <a:rPr lang="en-US" dirty="0"/>
              <a:t>Cells shrink as they lose water </a:t>
            </a:r>
          </a:p>
          <a:p>
            <a:pPr marL="0" indent="0">
              <a:buNone/>
            </a:pPr>
            <a:r>
              <a:rPr lang="en-US" b="1" dirty="0">
                <a:solidFill>
                  <a:srgbClr val="C00000"/>
                </a:solidFill>
              </a:rPr>
              <a:t>Special cells in the hypothalamus at the base of the brain respond to shrinking of cells in two ways</a:t>
            </a:r>
          </a:p>
          <a:p>
            <a:pPr marL="457200" indent="-457200">
              <a:buAutoNum type="alphaLcParenBoth"/>
            </a:pPr>
            <a:r>
              <a:rPr lang="en-US" dirty="0"/>
              <a:t>stimulating thirst </a:t>
            </a:r>
          </a:p>
          <a:p>
            <a:pPr marL="457200" indent="-457200">
              <a:buAutoNum type="alphaLcParenBoth"/>
            </a:pPr>
            <a:r>
              <a:rPr lang="en-US" dirty="0"/>
              <a:t>Stimulating the release of antidiuretic hormone (ADH, also called vasopressin) into blood  </a:t>
            </a:r>
          </a:p>
          <a:p>
            <a:r>
              <a:rPr lang="en-US" dirty="0"/>
              <a:t>ADH allows kidneys to reabsorb water from urine</a:t>
            </a:r>
          </a:p>
          <a:p>
            <a:r>
              <a:rPr lang="en-US" dirty="0"/>
              <a:t>Urine production decreases</a:t>
            </a:r>
          </a:p>
          <a:p>
            <a:endParaRPr lang="en-US" b="1" dirty="0">
              <a:solidFill>
                <a:srgbClr val="C00000"/>
              </a:solidFill>
            </a:endParaRPr>
          </a:p>
          <a:p>
            <a:endParaRPr lang="en-US" dirty="0"/>
          </a:p>
        </p:txBody>
      </p:sp>
    </p:spTree>
    <p:extLst>
      <p:ext uri="{BB962C8B-B14F-4D97-AF65-F5344CB8AC3E}">
        <p14:creationId xmlns:p14="http://schemas.microsoft.com/office/powerpoint/2010/main" val="418158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990E0-E087-164B-8DCD-EE429BE7336D}"/>
              </a:ext>
            </a:extLst>
          </p:cNvPr>
          <p:cNvPicPr>
            <a:picLocks noChangeAspect="1"/>
          </p:cNvPicPr>
          <p:nvPr/>
        </p:nvPicPr>
        <p:blipFill>
          <a:blip r:embed="rId2"/>
          <a:stretch>
            <a:fillRect/>
          </a:stretch>
        </p:blipFill>
        <p:spPr>
          <a:xfrm>
            <a:off x="1389062" y="690553"/>
            <a:ext cx="6354763" cy="5624522"/>
          </a:xfrm>
          <a:prstGeom prst="rect">
            <a:avLst/>
          </a:prstGeom>
        </p:spPr>
      </p:pic>
      <p:sp>
        <p:nvSpPr>
          <p:cNvPr id="6" name="TextBox 5">
            <a:extLst>
              <a:ext uri="{FF2B5EF4-FFF2-40B4-BE49-F238E27FC236}">
                <a16:creationId xmlns:a16="http://schemas.microsoft.com/office/drawing/2014/main" id="{3280812B-7DBC-3642-8C20-27AC2FE546FD}"/>
              </a:ext>
            </a:extLst>
          </p:cNvPr>
          <p:cNvSpPr txBox="1"/>
          <p:nvPr/>
        </p:nvSpPr>
        <p:spPr>
          <a:xfrm>
            <a:off x="7572375" y="1485900"/>
            <a:ext cx="3071813" cy="1754326"/>
          </a:xfrm>
          <a:prstGeom prst="rect">
            <a:avLst/>
          </a:prstGeom>
          <a:noFill/>
        </p:spPr>
        <p:txBody>
          <a:bodyPr wrap="square" rtlCol="0">
            <a:spAutoFit/>
          </a:bodyPr>
          <a:lstStyle/>
          <a:p>
            <a:r>
              <a:rPr lang="en-US" dirty="0"/>
              <a:t>If too much water</a:t>
            </a:r>
          </a:p>
          <a:p>
            <a:pPr marL="285750" indent="-285750">
              <a:buFont typeface="Arial" panose="020B0604020202020204" pitchFamily="34" charset="0"/>
              <a:buChar char="•"/>
            </a:pPr>
            <a:r>
              <a:rPr lang="en-US" dirty="0"/>
              <a:t>Cell swells</a:t>
            </a:r>
          </a:p>
          <a:p>
            <a:pPr marL="285750" indent="-285750">
              <a:buFont typeface="Arial" panose="020B0604020202020204" pitchFamily="34" charset="0"/>
              <a:buChar char="•"/>
            </a:pPr>
            <a:r>
              <a:rPr lang="en-US" dirty="0"/>
              <a:t>Thirst stimulus switches off</a:t>
            </a:r>
          </a:p>
          <a:p>
            <a:pPr marL="285750" indent="-285750">
              <a:buFont typeface="Arial" panose="020B0604020202020204" pitchFamily="34" charset="0"/>
              <a:buChar char="•"/>
            </a:pPr>
            <a:r>
              <a:rPr lang="en-US" dirty="0"/>
              <a:t>ADH release stops </a:t>
            </a:r>
          </a:p>
          <a:p>
            <a:endParaRPr lang="en-US" dirty="0"/>
          </a:p>
        </p:txBody>
      </p:sp>
      <p:sp>
        <p:nvSpPr>
          <p:cNvPr id="7" name="TextBox 6">
            <a:extLst>
              <a:ext uri="{FF2B5EF4-FFF2-40B4-BE49-F238E27FC236}">
                <a16:creationId xmlns:a16="http://schemas.microsoft.com/office/drawing/2014/main" id="{A8BEF07B-538F-424C-A2ED-F1B0722F23F5}"/>
              </a:ext>
            </a:extLst>
          </p:cNvPr>
          <p:cNvSpPr txBox="1"/>
          <p:nvPr/>
        </p:nvSpPr>
        <p:spPr>
          <a:xfrm>
            <a:off x="614363" y="3502814"/>
            <a:ext cx="2243137" cy="646331"/>
          </a:xfrm>
          <a:prstGeom prst="rect">
            <a:avLst/>
          </a:prstGeom>
          <a:noFill/>
        </p:spPr>
        <p:txBody>
          <a:bodyPr wrap="square" rtlCol="0">
            <a:spAutoFit/>
          </a:bodyPr>
          <a:lstStyle/>
          <a:p>
            <a:r>
              <a:rPr lang="en-US" b="1" u="sng" dirty="0">
                <a:solidFill>
                  <a:schemeClr val="tx1"/>
                </a:solidFill>
              </a:rPr>
              <a:t>When Na+ concentration</a:t>
            </a:r>
            <a:endParaRPr lang="en-US" dirty="0"/>
          </a:p>
        </p:txBody>
      </p:sp>
      <p:sp>
        <p:nvSpPr>
          <p:cNvPr id="8" name="Rectangle 7">
            <a:extLst>
              <a:ext uri="{FF2B5EF4-FFF2-40B4-BE49-F238E27FC236}">
                <a16:creationId xmlns:a16="http://schemas.microsoft.com/office/drawing/2014/main" id="{A0437C4E-9856-3A4A-AE50-FA884B511419}"/>
              </a:ext>
            </a:extLst>
          </p:cNvPr>
          <p:cNvSpPr/>
          <p:nvPr/>
        </p:nvSpPr>
        <p:spPr>
          <a:xfrm>
            <a:off x="3931444" y="6463308"/>
            <a:ext cx="7624762" cy="276999"/>
          </a:xfrm>
          <a:prstGeom prst="rect">
            <a:avLst/>
          </a:prstGeom>
        </p:spPr>
        <p:txBody>
          <a:bodyPr wrap="square">
            <a:spAutoFit/>
          </a:bodyPr>
          <a:lstStyle/>
          <a:p>
            <a:r>
              <a:rPr lang="en-US" sz="1200" dirty="0"/>
              <a:t>http://pressbooks-dev.oer.hawaii.edu/</a:t>
            </a:r>
            <a:r>
              <a:rPr lang="en-US" sz="1200" dirty="0" err="1"/>
              <a:t>humannutrition</a:t>
            </a:r>
            <a:r>
              <a:rPr lang="en-US" sz="1200" dirty="0"/>
              <a:t>/chapter/regulation-of-water-balance/</a:t>
            </a:r>
          </a:p>
        </p:txBody>
      </p:sp>
    </p:spTree>
    <p:extLst>
      <p:ext uri="{BB962C8B-B14F-4D97-AF65-F5344CB8AC3E}">
        <p14:creationId xmlns:p14="http://schemas.microsoft.com/office/powerpoint/2010/main" val="306779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717844-AC16-F24B-80AF-A45DE8C4C8E0}"/>
              </a:ext>
            </a:extLst>
          </p:cNvPr>
          <p:cNvSpPr>
            <a:spLocks noGrp="1"/>
          </p:cNvSpPr>
          <p:nvPr>
            <p:ph idx="1"/>
          </p:nvPr>
        </p:nvSpPr>
        <p:spPr>
          <a:xfrm>
            <a:off x="698373" y="171451"/>
            <a:ext cx="9045702" cy="3557587"/>
          </a:xfrm>
        </p:spPr>
        <p:txBody>
          <a:bodyPr>
            <a:normAutofit/>
          </a:bodyPr>
          <a:lstStyle/>
          <a:p>
            <a:r>
              <a:rPr lang="en-US" b="1">
                <a:latin typeface="Arial"/>
                <a:ea typeface="Calibri"/>
                <a:cs typeface="Arial"/>
              </a:rPr>
              <a:t>Water Out </a:t>
            </a:r>
          </a:p>
          <a:p>
            <a:pPr marL="800100" marR="0" lvl="1" indent="-342900">
              <a:lnSpc>
                <a:spcPct val="115000"/>
              </a:lnSpc>
              <a:spcBef>
                <a:spcPts val="0"/>
              </a:spcBef>
              <a:spcAft>
                <a:spcPts val="0"/>
              </a:spcAft>
              <a:buFont typeface="Wingdings"/>
              <a:buChar char=""/>
            </a:pPr>
            <a:r>
              <a:rPr lang="en-US" sz="1600" b="1" u="sng">
                <a:latin typeface="Arial"/>
                <a:ea typeface="Calibri"/>
                <a:cs typeface="Arial"/>
              </a:rPr>
              <a:t>Urine</a:t>
            </a:r>
            <a:r>
              <a:rPr lang="en-US" sz="1600">
                <a:latin typeface="Arial"/>
                <a:ea typeface="Calibri"/>
                <a:cs typeface="Arial"/>
              </a:rPr>
              <a:t>   ≈ </a:t>
            </a:r>
            <a:r>
              <a:rPr lang="en-US" sz="1600" b="1">
                <a:latin typeface="Arial"/>
                <a:ea typeface="Calibri"/>
                <a:cs typeface="Arial"/>
              </a:rPr>
              <a:t>0.6 L</a:t>
            </a:r>
            <a:r>
              <a:rPr lang="en-US" sz="1600">
                <a:latin typeface="Arial"/>
                <a:ea typeface="Calibri"/>
                <a:cs typeface="Arial"/>
              </a:rPr>
              <a:t>  (with maximum concentration the kidney can make)                                </a:t>
            </a:r>
            <a:endParaRPr lang="en-US" sz="1600">
              <a:latin typeface="Calibri"/>
              <a:ea typeface="Calibri"/>
              <a:cs typeface="Arial"/>
            </a:endParaRPr>
          </a:p>
          <a:p>
            <a:pPr marL="800100" marR="0" lvl="1" indent="-342900">
              <a:lnSpc>
                <a:spcPct val="115000"/>
              </a:lnSpc>
              <a:spcBef>
                <a:spcPts val="0"/>
              </a:spcBef>
              <a:spcAft>
                <a:spcPts val="0"/>
              </a:spcAft>
              <a:buFont typeface="Wingdings"/>
              <a:buChar char=""/>
            </a:pPr>
            <a:r>
              <a:rPr lang="en-US" sz="1600" b="1" u="sng">
                <a:latin typeface="Arial"/>
                <a:ea typeface="Calibri"/>
                <a:cs typeface="Arial"/>
              </a:rPr>
              <a:t>Feces</a:t>
            </a:r>
            <a:r>
              <a:rPr lang="en-US" sz="1600">
                <a:latin typeface="Arial"/>
                <a:ea typeface="Calibri"/>
                <a:cs typeface="Arial"/>
              </a:rPr>
              <a:t>  ≈ </a:t>
            </a:r>
            <a:r>
              <a:rPr lang="en-US" sz="1600" b="1">
                <a:latin typeface="Arial"/>
                <a:ea typeface="Calibri"/>
                <a:cs typeface="Arial"/>
              </a:rPr>
              <a:t>0.1 L</a:t>
            </a:r>
            <a:r>
              <a:rPr lang="en-US" sz="1600">
                <a:latin typeface="Arial"/>
                <a:ea typeface="Calibri"/>
                <a:cs typeface="Arial"/>
              </a:rPr>
              <a:t>                               </a:t>
            </a:r>
            <a:endParaRPr lang="en-US" sz="1600">
              <a:latin typeface="Calibri"/>
              <a:ea typeface="Calibri"/>
              <a:cs typeface="Arial"/>
            </a:endParaRPr>
          </a:p>
          <a:p>
            <a:pPr marL="800100" marR="0" lvl="1" indent="-342900">
              <a:lnSpc>
                <a:spcPct val="115000"/>
              </a:lnSpc>
              <a:spcBef>
                <a:spcPts val="0"/>
              </a:spcBef>
              <a:spcAft>
                <a:spcPts val="0"/>
              </a:spcAft>
              <a:buFont typeface="Wingdings"/>
              <a:buChar char=""/>
            </a:pPr>
            <a:r>
              <a:rPr lang="en-US" sz="1600" b="1" u="sng">
                <a:latin typeface="Arial"/>
                <a:ea typeface="Calibri"/>
                <a:cs typeface="Arial"/>
              </a:rPr>
              <a:t>Sweat</a:t>
            </a:r>
            <a:r>
              <a:rPr lang="en-US" sz="1600" b="1">
                <a:latin typeface="Arial"/>
                <a:ea typeface="Calibri"/>
                <a:cs typeface="Arial"/>
              </a:rPr>
              <a:t>  </a:t>
            </a:r>
            <a:r>
              <a:rPr lang="en-US" sz="1600">
                <a:latin typeface="Arial"/>
                <a:ea typeface="Calibri"/>
                <a:cs typeface="Arial"/>
              </a:rPr>
              <a:t>≈ </a:t>
            </a:r>
            <a:r>
              <a:rPr lang="en-US" sz="1600" b="1">
                <a:latin typeface="Arial"/>
                <a:ea typeface="Calibri"/>
                <a:cs typeface="Arial"/>
              </a:rPr>
              <a:t>0.1 L</a:t>
            </a:r>
            <a:r>
              <a:rPr lang="en-US" sz="1600">
                <a:latin typeface="Arial"/>
                <a:ea typeface="Calibri"/>
                <a:cs typeface="Arial"/>
              </a:rPr>
              <a:t>   (can be much higher in hot weather to cool down body temperature)</a:t>
            </a:r>
          </a:p>
          <a:p>
            <a:pPr marL="800100" marR="0" lvl="1" indent="-342900">
              <a:lnSpc>
                <a:spcPct val="115000"/>
              </a:lnSpc>
              <a:spcBef>
                <a:spcPts val="0"/>
              </a:spcBef>
              <a:spcAft>
                <a:spcPts val="0"/>
              </a:spcAft>
              <a:buFont typeface="Wingdings"/>
              <a:buChar char=""/>
            </a:pPr>
            <a:r>
              <a:rPr lang="en-US" sz="1600" b="1" u="sng">
                <a:latin typeface="Arial"/>
                <a:ea typeface="Calibri"/>
                <a:cs typeface="Arial"/>
              </a:rPr>
              <a:t>Insensible water loss</a:t>
            </a:r>
            <a:r>
              <a:rPr lang="en-US" sz="1600">
                <a:latin typeface="Arial"/>
                <a:ea typeface="Calibri"/>
                <a:cs typeface="Arial"/>
              </a:rPr>
              <a:t> which includes both</a:t>
            </a:r>
            <a:r>
              <a:rPr lang="en-US" sz="1600" b="1">
                <a:latin typeface="Arial"/>
                <a:ea typeface="Calibri"/>
                <a:cs typeface="Arial"/>
              </a:rPr>
              <a:t> </a:t>
            </a:r>
            <a:r>
              <a:rPr lang="en-US" sz="1600" b="1" u="sng">
                <a:latin typeface="Arial"/>
                <a:ea typeface="Calibri"/>
                <a:cs typeface="Arial"/>
              </a:rPr>
              <a:t>through skin </a:t>
            </a:r>
            <a:r>
              <a:rPr lang="en-US" sz="1600" b="1">
                <a:latin typeface="Arial"/>
                <a:ea typeface="Calibri"/>
                <a:cs typeface="Arial"/>
              </a:rPr>
              <a:t>(</a:t>
            </a:r>
            <a:r>
              <a:rPr lang="en-US" sz="1600">
                <a:latin typeface="Arial"/>
                <a:ea typeface="Calibri"/>
                <a:cs typeface="Arial"/>
              </a:rPr>
              <a:t>≈ </a:t>
            </a:r>
            <a:r>
              <a:rPr lang="en-US" sz="1600" b="1">
                <a:latin typeface="Arial"/>
                <a:ea typeface="Calibri"/>
                <a:cs typeface="Arial"/>
              </a:rPr>
              <a:t>0.4 L</a:t>
            </a:r>
            <a:r>
              <a:rPr lang="en-US" sz="1600">
                <a:latin typeface="Arial"/>
                <a:ea typeface="Calibri"/>
                <a:cs typeface="Arial"/>
              </a:rPr>
              <a:t>) +    </a:t>
            </a:r>
            <a:r>
              <a:rPr lang="en-US" sz="1600" b="1" u="sng">
                <a:latin typeface="Arial"/>
                <a:ea typeface="Calibri"/>
                <a:cs typeface="Arial"/>
              </a:rPr>
              <a:t>through lungs</a:t>
            </a:r>
            <a:r>
              <a:rPr lang="en-US" sz="1600">
                <a:latin typeface="Arial"/>
                <a:ea typeface="Calibri"/>
                <a:cs typeface="Arial"/>
              </a:rPr>
              <a:t> (breathing  (≈ </a:t>
            </a:r>
            <a:r>
              <a:rPr lang="en-US" sz="1600" b="1">
                <a:latin typeface="Arial"/>
                <a:ea typeface="Calibri"/>
                <a:cs typeface="Arial"/>
              </a:rPr>
              <a:t>0.5 L</a:t>
            </a:r>
            <a:r>
              <a:rPr lang="en-US" sz="1600">
                <a:latin typeface="Arial"/>
                <a:ea typeface="Calibri"/>
                <a:cs typeface="Arial"/>
              </a:rPr>
              <a:t>) at sea level; </a:t>
            </a:r>
          </a:p>
          <a:p>
            <a:pPr marL="1257300" marR="0" lvl="2" indent="-342900">
              <a:lnSpc>
                <a:spcPct val="115000"/>
              </a:lnSpc>
              <a:spcBef>
                <a:spcPts val="0"/>
              </a:spcBef>
              <a:spcAft>
                <a:spcPts val="0"/>
              </a:spcAft>
              <a:buFont typeface="Courier New" panose="02070309020205020404" pitchFamily="49" charset="0"/>
              <a:buChar char="o"/>
            </a:pPr>
            <a:r>
              <a:rPr lang="en-US">
                <a:latin typeface="Arial"/>
                <a:ea typeface="Calibri"/>
                <a:cs typeface="Arial"/>
              </a:rPr>
              <a:t>Loss through </a:t>
            </a:r>
            <a:r>
              <a:rPr lang="en-US" b="1" u="sng">
                <a:latin typeface="Arial"/>
                <a:ea typeface="Calibri"/>
                <a:cs typeface="Arial"/>
              </a:rPr>
              <a:t>lungs</a:t>
            </a:r>
            <a:r>
              <a:rPr lang="en-US">
                <a:latin typeface="Arial"/>
                <a:ea typeface="Calibri"/>
                <a:cs typeface="Arial"/>
              </a:rPr>
              <a:t> is </a:t>
            </a:r>
            <a:r>
              <a:rPr lang="en-US" b="1" u="sng">
                <a:solidFill>
                  <a:srgbClr val="FF0000"/>
                </a:solidFill>
                <a:latin typeface="Arial"/>
                <a:ea typeface="Calibri"/>
                <a:cs typeface="Arial"/>
              </a:rPr>
              <a:t>only water</a:t>
            </a:r>
            <a:r>
              <a:rPr lang="en-US">
                <a:solidFill>
                  <a:srgbClr val="FF0000"/>
                </a:solidFill>
                <a:latin typeface="Arial"/>
                <a:ea typeface="Calibri"/>
                <a:cs typeface="Arial"/>
              </a:rPr>
              <a:t> </a:t>
            </a:r>
            <a:r>
              <a:rPr lang="en-US">
                <a:latin typeface="Arial"/>
                <a:ea typeface="Calibri"/>
                <a:cs typeface="Arial"/>
              </a:rPr>
              <a:t>(</a:t>
            </a:r>
            <a:r>
              <a:rPr lang="en-US" b="1" u="sng">
                <a:latin typeface="Arial"/>
                <a:ea typeface="Calibri"/>
                <a:cs typeface="Arial"/>
              </a:rPr>
              <a:t>no sodium loss)</a:t>
            </a:r>
            <a:r>
              <a:rPr lang="en-US">
                <a:latin typeface="Arial"/>
                <a:ea typeface="Calibri"/>
                <a:cs typeface="Arial"/>
              </a:rPr>
              <a:t>     </a:t>
            </a:r>
          </a:p>
          <a:p>
            <a:pPr marL="1257300" marR="0" lvl="2" indent="-342900">
              <a:lnSpc>
                <a:spcPct val="115000"/>
              </a:lnSpc>
              <a:spcBef>
                <a:spcPts val="0"/>
              </a:spcBef>
              <a:spcAft>
                <a:spcPts val="0"/>
              </a:spcAft>
              <a:buFont typeface="Courier New" panose="02070309020205020404" pitchFamily="49" charset="0"/>
              <a:buChar char="o"/>
            </a:pPr>
            <a:r>
              <a:rPr lang="en-US">
                <a:latin typeface="Arial"/>
                <a:ea typeface="Calibri"/>
                <a:cs typeface="Arial"/>
              </a:rPr>
              <a:t>Loss through breathing can be much </a:t>
            </a:r>
            <a:r>
              <a:rPr lang="en-US" b="1" u="sng">
                <a:latin typeface="Arial"/>
                <a:ea typeface="Calibri"/>
                <a:cs typeface="Arial"/>
              </a:rPr>
              <a:t>higher during exercise</a:t>
            </a:r>
            <a:r>
              <a:rPr lang="en-US">
                <a:latin typeface="Arial"/>
                <a:ea typeface="Calibri"/>
                <a:cs typeface="Arial"/>
              </a:rPr>
              <a:t>, in </a:t>
            </a:r>
            <a:r>
              <a:rPr lang="en-US" b="1" u="sng">
                <a:latin typeface="Arial"/>
                <a:ea typeface="Calibri"/>
                <a:cs typeface="Arial"/>
              </a:rPr>
              <a:t>high altitudes</a:t>
            </a:r>
            <a:r>
              <a:rPr lang="en-US">
                <a:latin typeface="Arial"/>
                <a:ea typeface="Calibri"/>
                <a:cs typeface="Arial"/>
              </a:rPr>
              <a:t> and in </a:t>
            </a:r>
            <a:r>
              <a:rPr lang="en-US" b="1" u="sng">
                <a:latin typeface="Arial"/>
                <a:ea typeface="Calibri"/>
                <a:cs typeface="Arial"/>
              </a:rPr>
              <a:t>dry weather </a:t>
            </a:r>
          </a:p>
          <a:p>
            <a:pPr lvl="1" indent="0">
              <a:lnSpc>
                <a:spcPct val="115000"/>
              </a:lnSpc>
              <a:spcBef>
                <a:spcPts val="0"/>
              </a:spcBef>
              <a:spcAft>
                <a:spcPts val="0"/>
              </a:spcAft>
              <a:buNone/>
            </a:pPr>
            <a:endParaRPr lang="en-US" sz="1600">
              <a:latin typeface="Calibri"/>
              <a:ea typeface="Calibri"/>
              <a:cs typeface="Arial"/>
            </a:endParaRPr>
          </a:p>
          <a:p>
            <a:pPr marL="800100" marR="0" lvl="1" indent="-342900">
              <a:lnSpc>
                <a:spcPct val="115000"/>
              </a:lnSpc>
              <a:spcBef>
                <a:spcPts val="0"/>
              </a:spcBef>
              <a:spcAft>
                <a:spcPts val="0"/>
              </a:spcAft>
              <a:buFont typeface="Wingdings"/>
              <a:buChar char=""/>
            </a:pPr>
            <a:r>
              <a:rPr lang="en-US" sz="1600" b="1" u="sng">
                <a:solidFill>
                  <a:srgbClr val="FF0000"/>
                </a:solidFill>
                <a:latin typeface="Arial"/>
                <a:ea typeface="Calibri"/>
                <a:cs typeface="Arial"/>
              </a:rPr>
              <a:t>Total  </a:t>
            </a:r>
            <a:r>
              <a:rPr lang="en-US" sz="1600">
                <a:solidFill>
                  <a:srgbClr val="FF0000"/>
                </a:solidFill>
                <a:latin typeface="Arial"/>
                <a:ea typeface="Calibri"/>
                <a:cs typeface="Arial"/>
              </a:rPr>
              <a:t> </a:t>
            </a:r>
            <a:r>
              <a:rPr lang="en-US" sz="1600" b="1">
                <a:solidFill>
                  <a:srgbClr val="FF0000"/>
                </a:solidFill>
                <a:latin typeface="Arial"/>
                <a:ea typeface="Calibri"/>
                <a:cs typeface="Arial"/>
              </a:rPr>
              <a:t>≈ 1.7 L</a:t>
            </a:r>
            <a:endParaRPr lang="en-US" sz="1600">
              <a:latin typeface="Calibri"/>
              <a:ea typeface="Calibri"/>
              <a:cs typeface="Arial"/>
            </a:endParaRPr>
          </a:p>
          <a:p>
            <a:endParaRPr lang="en-US" b="1">
              <a:latin typeface="Calibri"/>
              <a:ea typeface="Calibri"/>
              <a:cs typeface="Arial"/>
            </a:endParaRPr>
          </a:p>
          <a:p>
            <a:endParaRPr lang="en-US"/>
          </a:p>
        </p:txBody>
      </p:sp>
      <p:sp>
        <p:nvSpPr>
          <p:cNvPr id="4" name="Rectangle 3">
            <a:extLst>
              <a:ext uri="{FF2B5EF4-FFF2-40B4-BE49-F238E27FC236}">
                <a16:creationId xmlns:a16="http://schemas.microsoft.com/office/drawing/2014/main" id="{C28E2B96-C08A-9042-AF69-71A6DD4705E8}"/>
              </a:ext>
            </a:extLst>
          </p:cNvPr>
          <p:cNvSpPr/>
          <p:nvPr/>
        </p:nvSpPr>
        <p:spPr>
          <a:xfrm>
            <a:off x="1109298" y="4062494"/>
            <a:ext cx="1086580" cy="390363"/>
          </a:xfrm>
          <a:prstGeom prst="rect">
            <a:avLst/>
          </a:prstGeom>
        </p:spPr>
        <p:txBody>
          <a:bodyPr wrap="none">
            <a:spAutoFit/>
          </a:bodyPr>
          <a:lstStyle/>
          <a:p>
            <a:pPr algn="ctr">
              <a:lnSpc>
                <a:spcPct val="115000"/>
              </a:lnSpc>
            </a:pPr>
            <a:r>
              <a:rPr lang="en-US" b="1">
                <a:latin typeface="Arial"/>
                <a:ea typeface="Calibri"/>
                <a:cs typeface="Arial"/>
              </a:rPr>
              <a:t>Water In</a:t>
            </a:r>
            <a:endParaRPr lang="en-US" b="1">
              <a:latin typeface="Calibri"/>
              <a:ea typeface="Calibri"/>
              <a:cs typeface="Arial"/>
            </a:endParaRPr>
          </a:p>
        </p:txBody>
      </p:sp>
      <p:sp>
        <p:nvSpPr>
          <p:cNvPr id="5" name="Rectangle 4">
            <a:extLst>
              <a:ext uri="{FF2B5EF4-FFF2-40B4-BE49-F238E27FC236}">
                <a16:creationId xmlns:a16="http://schemas.microsoft.com/office/drawing/2014/main" id="{A33B7C89-7158-D542-A87B-7AC7177952E6}"/>
              </a:ext>
            </a:extLst>
          </p:cNvPr>
          <p:cNvSpPr/>
          <p:nvPr/>
        </p:nvSpPr>
        <p:spPr>
          <a:xfrm>
            <a:off x="1784224" y="4629151"/>
            <a:ext cx="9045701" cy="1992853"/>
          </a:xfrm>
          <a:prstGeom prst="rect">
            <a:avLst/>
          </a:prstGeom>
        </p:spPr>
        <p:txBody>
          <a:bodyPr wrap="square">
            <a:spAutoFit/>
          </a:bodyPr>
          <a:lstStyle/>
          <a:p>
            <a:pPr marL="342900" marR="0" lvl="0" indent="-342900">
              <a:lnSpc>
                <a:spcPct val="115000"/>
              </a:lnSpc>
              <a:spcBef>
                <a:spcPts val="0"/>
              </a:spcBef>
              <a:spcAft>
                <a:spcPts val="0"/>
              </a:spcAft>
              <a:buFont typeface="Wingdings"/>
              <a:buChar char=""/>
            </a:pPr>
            <a:r>
              <a:rPr lang="en-US" b="1" u="sng">
                <a:latin typeface="Arial"/>
                <a:ea typeface="Calibri"/>
                <a:cs typeface="Arial"/>
              </a:rPr>
              <a:t>Solid food</a:t>
            </a:r>
            <a:r>
              <a:rPr lang="en-US">
                <a:latin typeface="Arial"/>
                <a:ea typeface="Calibri"/>
                <a:cs typeface="Arial"/>
              </a:rPr>
              <a:t> usually provides ≈ </a:t>
            </a:r>
            <a:r>
              <a:rPr lang="en-US" b="1">
                <a:latin typeface="Arial"/>
                <a:ea typeface="Calibri"/>
                <a:cs typeface="Arial"/>
              </a:rPr>
              <a:t>1.0 L</a:t>
            </a:r>
            <a:r>
              <a:rPr lang="en-US" b="1" u="sng">
                <a:latin typeface="Arial"/>
                <a:ea typeface="Calibri"/>
                <a:cs typeface="Arial"/>
              </a:rPr>
              <a:t> </a:t>
            </a:r>
            <a:endParaRPr lang="en-US">
              <a:latin typeface="Calibri"/>
              <a:ea typeface="Calibri"/>
              <a:cs typeface="Arial"/>
            </a:endParaRPr>
          </a:p>
          <a:p>
            <a:pPr marL="342900" marR="0" lvl="0" indent="-342900">
              <a:lnSpc>
                <a:spcPct val="115000"/>
              </a:lnSpc>
              <a:spcBef>
                <a:spcPts val="0"/>
              </a:spcBef>
              <a:spcAft>
                <a:spcPts val="0"/>
              </a:spcAft>
              <a:buFont typeface="Wingdings"/>
              <a:buChar char=""/>
              <a:tabLst>
                <a:tab pos="1628775" algn="l"/>
              </a:tabLst>
            </a:pPr>
            <a:r>
              <a:rPr lang="en-US" b="1" u="sng">
                <a:latin typeface="Arial"/>
                <a:ea typeface="Calibri"/>
                <a:cs typeface="Arial"/>
              </a:rPr>
              <a:t>Metabolic water</a:t>
            </a:r>
            <a:r>
              <a:rPr lang="en-US">
                <a:latin typeface="Arial"/>
                <a:ea typeface="Calibri"/>
                <a:cs typeface="Arial"/>
              </a:rPr>
              <a:t> provides    ≈ </a:t>
            </a:r>
            <a:r>
              <a:rPr lang="en-US" b="1">
                <a:latin typeface="Arial"/>
                <a:ea typeface="Calibri"/>
                <a:cs typeface="Arial"/>
              </a:rPr>
              <a:t>0.4 L</a:t>
            </a:r>
            <a:endParaRPr lang="en-US" b="1" u="sng">
              <a:latin typeface="Arial"/>
              <a:ea typeface="Calibri"/>
              <a:cs typeface="Arial"/>
            </a:endParaRPr>
          </a:p>
          <a:p>
            <a:pPr marL="342900" marR="0" lvl="0" indent="-342900">
              <a:lnSpc>
                <a:spcPct val="115000"/>
              </a:lnSpc>
              <a:spcBef>
                <a:spcPts val="0"/>
              </a:spcBef>
              <a:spcAft>
                <a:spcPts val="0"/>
              </a:spcAft>
              <a:buFont typeface="Wingdings"/>
              <a:buChar char=""/>
              <a:tabLst>
                <a:tab pos="1628775" algn="l"/>
              </a:tabLst>
            </a:pPr>
            <a:r>
              <a:rPr lang="en-US" b="1" u="sng">
                <a:latin typeface="Arial"/>
                <a:ea typeface="Calibri"/>
                <a:cs typeface="Arial"/>
              </a:rPr>
              <a:t>Total </a:t>
            </a:r>
            <a:r>
              <a:rPr lang="en-US">
                <a:latin typeface="Arial"/>
                <a:ea typeface="Calibri"/>
                <a:cs typeface="Arial"/>
              </a:rPr>
              <a:t>	                      ≈  </a:t>
            </a:r>
            <a:r>
              <a:rPr lang="en-US" b="1">
                <a:latin typeface="Arial"/>
                <a:ea typeface="Calibri"/>
                <a:cs typeface="Arial"/>
              </a:rPr>
              <a:t>1.4 L</a:t>
            </a:r>
            <a:endParaRPr lang="en-US">
              <a:latin typeface="Calibri"/>
              <a:ea typeface="Calibri"/>
              <a:cs typeface="Arial"/>
            </a:endParaRPr>
          </a:p>
          <a:p>
            <a:pPr marL="342900" marR="0" lvl="0" indent="-342900">
              <a:lnSpc>
                <a:spcPct val="115000"/>
              </a:lnSpc>
              <a:spcBef>
                <a:spcPts val="0"/>
              </a:spcBef>
              <a:spcAft>
                <a:spcPts val="0"/>
              </a:spcAft>
              <a:buFont typeface="Wingdings"/>
              <a:buChar char=""/>
            </a:pPr>
            <a:r>
              <a:rPr lang="en-US" b="1" u="sng">
                <a:latin typeface="Arial"/>
                <a:ea typeface="Calibri"/>
                <a:cs typeface="Arial"/>
              </a:rPr>
              <a:t>Beverages</a:t>
            </a:r>
            <a:r>
              <a:rPr lang="en-US" b="1">
                <a:latin typeface="Arial"/>
                <a:ea typeface="Calibri"/>
                <a:cs typeface="Arial"/>
              </a:rPr>
              <a:t> (</a:t>
            </a:r>
            <a:r>
              <a:rPr lang="en-US" sz="1400" b="1" u="sng">
                <a:solidFill>
                  <a:srgbClr val="FF0000"/>
                </a:solidFill>
                <a:effectLst/>
                <a:latin typeface="Arial"/>
                <a:ea typeface="Calibri"/>
                <a:cs typeface="Arial"/>
              </a:rPr>
              <a:t>bare minimum</a:t>
            </a:r>
            <a:r>
              <a:rPr lang="en-US" b="1">
                <a:latin typeface="Arial"/>
                <a:ea typeface="Calibri"/>
                <a:cs typeface="Arial"/>
              </a:rPr>
              <a:t>)     </a:t>
            </a:r>
            <a:r>
              <a:rPr lang="en-US">
                <a:latin typeface="Arial"/>
                <a:ea typeface="Calibri"/>
                <a:cs typeface="Arial"/>
              </a:rPr>
              <a:t>≈ </a:t>
            </a:r>
            <a:r>
              <a:rPr lang="en-US" b="1">
                <a:latin typeface="Arial"/>
                <a:ea typeface="Calibri"/>
                <a:cs typeface="Arial"/>
              </a:rPr>
              <a:t> </a:t>
            </a:r>
            <a:r>
              <a:rPr lang="en-US" b="1" u="sng">
                <a:latin typeface="Arial"/>
                <a:ea typeface="Calibri"/>
                <a:cs typeface="Arial"/>
              </a:rPr>
              <a:t>0.3 L</a:t>
            </a:r>
            <a:r>
              <a:rPr lang="en-US" u="sng">
                <a:latin typeface="Arial"/>
                <a:ea typeface="Calibri"/>
                <a:cs typeface="Arial"/>
              </a:rPr>
              <a:t>  </a:t>
            </a:r>
          </a:p>
          <a:p>
            <a:pPr marL="342900" marR="0" lvl="0" indent="-342900">
              <a:lnSpc>
                <a:spcPct val="115000"/>
              </a:lnSpc>
              <a:spcBef>
                <a:spcPts val="0"/>
              </a:spcBef>
              <a:spcAft>
                <a:spcPts val="0"/>
              </a:spcAft>
              <a:buFont typeface="Wingdings"/>
              <a:buChar char=""/>
            </a:pPr>
            <a:r>
              <a:rPr lang="en-US" b="1" u="sng">
                <a:solidFill>
                  <a:srgbClr val="FF0000"/>
                </a:solidFill>
                <a:latin typeface="Arial"/>
                <a:ea typeface="Calibri"/>
                <a:cs typeface="Arial"/>
              </a:rPr>
              <a:t>Total</a:t>
            </a:r>
            <a:r>
              <a:rPr lang="en-US" b="1">
                <a:solidFill>
                  <a:srgbClr val="FF0000"/>
                </a:solidFill>
                <a:latin typeface="Arial"/>
                <a:ea typeface="Calibri"/>
                <a:cs typeface="Arial"/>
              </a:rPr>
              <a:t>     ≈ 1.7 L </a:t>
            </a:r>
            <a:r>
              <a:rPr lang="en-US" b="1">
                <a:latin typeface="Arial"/>
                <a:ea typeface="Calibri"/>
                <a:cs typeface="Arial"/>
              </a:rPr>
              <a:t> (</a:t>
            </a:r>
            <a:r>
              <a:rPr lang="en-US" b="1" u="sng">
                <a:latin typeface="Arial"/>
                <a:ea typeface="Calibri"/>
                <a:cs typeface="Arial"/>
              </a:rPr>
              <a:t>to be in balance</a:t>
            </a:r>
            <a:r>
              <a:rPr lang="en-US" b="1">
                <a:latin typeface="Arial"/>
                <a:ea typeface="Calibri"/>
                <a:cs typeface="Arial"/>
              </a:rPr>
              <a:t>)</a:t>
            </a:r>
            <a:endParaRPr lang="en-US">
              <a:latin typeface="Calibri"/>
              <a:ea typeface="Calibri"/>
              <a:cs typeface="Arial"/>
            </a:endParaRPr>
          </a:p>
          <a:p>
            <a:endParaRPr lang="en-US" sz="2000" b="1" u="sng"/>
          </a:p>
        </p:txBody>
      </p:sp>
      <p:sp>
        <p:nvSpPr>
          <p:cNvPr id="6" name="TextBox 5">
            <a:extLst>
              <a:ext uri="{FF2B5EF4-FFF2-40B4-BE49-F238E27FC236}">
                <a16:creationId xmlns:a16="http://schemas.microsoft.com/office/drawing/2014/main" id="{9916559C-B93B-B94B-866A-372796CD4E33}"/>
              </a:ext>
            </a:extLst>
          </p:cNvPr>
          <p:cNvSpPr txBox="1"/>
          <p:nvPr/>
        </p:nvSpPr>
        <p:spPr>
          <a:xfrm>
            <a:off x="6672264" y="4757738"/>
            <a:ext cx="5086350" cy="2677656"/>
          </a:xfrm>
          <a:prstGeom prst="rect">
            <a:avLst/>
          </a:prstGeom>
          <a:noFill/>
        </p:spPr>
        <p:txBody>
          <a:bodyPr wrap="square" rtlCol="0">
            <a:spAutoFit/>
          </a:bodyPr>
          <a:lstStyle/>
          <a:p>
            <a:r>
              <a:rPr lang="en-US" b="1" u="sng">
                <a:solidFill>
                  <a:srgbClr val="C00000"/>
                </a:solidFill>
              </a:rPr>
              <a:t>At least 1 L of water and other beverages are needed every day</a:t>
            </a:r>
          </a:p>
          <a:p>
            <a:endParaRPr lang="en-US" b="1" u="sng">
              <a:solidFill>
                <a:srgbClr val="C00000"/>
              </a:solidFill>
            </a:endParaRPr>
          </a:p>
          <a:p>
            <a:r>
              <a:rPr lang="en-US" b="1" u="sng"/>
              <a:t>Recommendation of fluid intake depends on kcal requirements </a:t>
            </a:r>
          </a:p>
          <a:p>
            <a:endParaRPr lang="en-US" b="1" u="sng"/>
          </a:p>
          <a:p>
            <a:r>
              <a:rPr lang="en-US" sz="2400" b="1">
                <a:solidFill>
                  <a:srgbClr val="00B050"/>
                </a:solidFill>
              </a:rPr>
              <a:t>ml fluid/kcal</a:t>
            </a:r>
          </a:p>
          <a:p>
            <a:endParaRPr lang="en-US" b="1" u="sng">
              <a:solidFill>
                <a:srgbClr val="00B050"/>
              </a:solidFill>
            </a:endParaRPr>
          </a:p>
          <a:p>
            <a:endParaRPr lang="en-US"/>
          </a:p>
        </p:txBody>
      </p:sp>
      <p:pic>
        <p:nvPicPr>
          <p:cNvPr id="4098" name="Picture 2" descr="page8image12108752">
            <a:extLst>
              <a:ext uri="{FF2B5EF4-FFF2-40B4-BE49-F238E27FC236}">
                <a16:creationId xmlns:a16="http://schemas.microsoft.com/office/drawing/2014/main" id="{EB19B531-8965-6E47-801D-2E749B5BE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74638"/>
            <a:ext cx="21082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3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D117-DF25-8343-BBC6-732B95B816F3}"/>
              </a:ext>
            </a:extLst>
          </p:cNvPr>
          <p:cNvSpPr>
            <a:spLocks noGrp="1"/>
          </p:cNvSpPr>
          <p:nvPr>
            <p:ph type="title"/>
          </p:nvPr>
        </p:nvSpPr>
        <p:spPr/>
        <p:txBody>
          <a:bodyPr/>
          <a:lstStyle/>
          <a:p>
            <a:r>
              <a:rPr lang="en-US"/>
              <a:t>When does water requirement increase?</a:t>
            </a:r>
          </a:p>
        </p:txBody>
      </p:sp>
      <p:sp>
        <p:nvSpPr>
          <p:cNvPr id="3" name="Content Placeholder 2">
            <a:extLst>
              <a:ext uri="{FF2B5EF4-FFF2-40B4-BE49-F238E27FC236}">
                <a16:creationId xmlns:a16="http://schemas.microsoft.com/office/drawing/2014/main" id="{D5DF6BEF-4EDD-874C-B829-453EC96F152D}"/>
              </a:ext>
            </a:extLst>
          </p:cNvPr>
          <p:cNvSpPr>
            <a:spLocks noGrp="1"/>
          </p:cNvSpPr>
          <p:nvPr>
            <p:ph idx="1"/>
          </p:nvPr>
        </p:nvSpPr>
        <p:spPr/>
        <p:txBody>
          <a:bodyPr>
            <a:normAutofit/>
          </a:bodyPr>
          <a:lstStyle/>
          <a:p>
            <a:r>
              <a:rPr lang="en-US"/>
              <a:t>Different solutes are lost depending on why fluid is lost. If fluid is lost by vomiting or diarrhea, sodium is lost</a:t>
            </a:r>
          </a:p>
          <a:p>
            <a:pPr marL="457200" indent="-457200"/>
            <a:r>
              <a:rPr lang="en-US"/>
              <a:t>Hormonal imbalances can also affect electrolyte excretion </a:t>
            </a:r>
          </a:p>
          <a:p>
            <a:pPr marL="457200" indent="-457200"/>
            <a:r>
              <a:rPr lang="en-US" b="1" u="sng"/>
              <a:t>Water requirement</a:t>
            </a:r>
            <a:r>
              <a:rPr lang="en-US" b="1"/>
              <a:t> ↑ </a:t>
            </a:r>
            <a:r>
              <a:rPr lang="en-US"/>
              <a:t>When </a:t>
            </a:r>
            <a:r>
              <a:rPr lang="en-US" b="1" u="sng"/>
              <a:t>water output</a:t>
            </a:r>
            <a:r>
              <a:rPr lang="en-US"/>
              <a:t> </a:t>
            </a:r>
            <a:r>
              <a:rPr lang="en-US" b="1"/>
              <a:t>↑</a:t>
            </a:r>
            <a:r>
              <a:rPr lang="en-US"/>
              <a:t> </a:t>
            </a:r>
          </a:p>
          <a:p>
            <a:pPr lvl="1"/>
            <a:r>
              <a:rPr lang="en-US"/>
              <a:t>Occurs in situation such as </a:t>
            </a:r>
          </a:p>
          <a:p>
            <a:pPr marL="1257300" lvl="2" indent="-342900">
              <a:buFont typeface="Wingdings" panose="05000000000000000000" pitchFamily="2" charset="2"/>
              <a:buChar char="ü"/>
            </a:pPr>
            <a:r>
              <a:rPr lang="en-US" sz="2000" b="1" u="sng"/>
              <a:t>Diarrhea</a:t>
            </a:r>
            <a:r>
              <a:rPr lang="en-US" sz="2000"/>
              <a:t>,  </a:t>
            </a:r>
            <a:r>
              <a:rPr lang="en-US" sz="2000" b="1" u="sng"/>
              <a:t>fever</a:t>
            </a:r>
            <a:r>
              <a:rPr lang="en-US" sz="2000"/>
              <a:t> and </a:t>
            </a:r>
            <a:r>
              <a:rPr lang="en-US" sz="2000" b="1" u="sng"/>
              <a:t>vomiting</a:t>
            </a:r>
            <a:r>
              <a:rPr lang="en-US" sz="2000" b="1"/>
              <a:t> </a:t>
            </a:r>
            <a:r>
              <a:rPr lang="en-US" sz="2000"/>
              <a:t>(higher water loss) (</a:t>
            </a:r>
            <a:r>
              <a:rPr lang="en-US" sz="2000" b="1"/>
              <a:t>loss of water and salt</a:t>
            </a:r>
            <a:r>
              <a:rPr lang="en-US" sz="2000"/>
              <a:t>)</a:t>
            </a:r>
          </a:p>
          <a:p>
            <a:pPr marL="1257300" lvl="2" indent="-342900">
              <a:buFont typeface="Wingdings" panose="05000000000000000000" pitchFamily="2" charset="2"/>
              <a:buChar char="ü"/>
            </a:pPr>
            <a:r>
              <a:rPr lang="en-US" sz="2000" b="1" u="sng"/>
              <a:t>Exercise</a:t>
            </a:r>
            <a:r>
              <a:rPr lang="en-US" sz="2000"/>
              <a:t> and </a:t>
            </a:r>
            <a:r>
              <a:rPr lang="en-US" sz="2000" b="1" u="sng"/>
              <a:t>high altitude</a:t>
            </a:r>
            <a:r>
              <a:rPr lang="en-US" sz="2000"/>
              <a:t> (increased </a:t>
            </a:r>
            <a:r>
              <a:rPr lang="en-US" sz="2000" b="1"/>
              <a:t>↑</a:t>
            </a:r>
            <a:r>
              <a:rPr lang="en-US" sz="2000"/>
              <a:t> </a:t>
            </a:r>
            <a:r>
              <a:rPr lang="en-US" sz="2000" b="1" u="sng"/>
              <a:t>ventilation</a:t>
            </a:r>
            <a:r>
              <a:rPr lang="en-US" sz="2000"/>
              <a:t>, need at least 2 L), </a:t>
            </a:r>
            <a:r>
              <a:rPr lang="en-US" sz="2000" b="1">
                <a:solidFill>
                  <a:srgbClr val="FF0000"/>
                </a:solidFill>
              </a:rPr>
              <a:t>loss of water only</a:t>
            </a:r>
            <a:r>
              <a:rPr lang="en-US" sz="2000" b="1"/>
              <a:t> no sodium loss</a:t>
            </a:r>
            <a:r>
              <a:rPr lang="en-US" sz="2000"/>
              <a:t>)</a:t>
            </a:r>
          </a:p>
          <a:p>
            <a:pPr marL="1257300" lvl="2" indent="-342900">
              <a:buFont typeface="Wingdings" panose="05000000000000000000" pitchFamily="2" charset="2"/>
              <a:buChar char="ü"/>
            </a:pPr>
            <a:r>
              <a:rPr lang="en-US" sz="2000" b="1" u="sng"/>
              <a:t>High temperature</a:t>
            </a:r>
            <a:r>
              <a:rPr lang="en-US" sz="2000"/>
              <a:t> (more </a:t>
            </a:r>
            <a:r>
              <a:rPr lang="en-US" sz="2000" b="1"/>
              <a:t>↑</a:t>
            </a:r>
            <a:r>
              <a:rPr lang="en-US" sz="2000"/>
              <a:t> sweat for cooling). (</a:t>
            </a:r>
            <a:r>
              <a:rPr lang="en-US" sz="2000" b="1"/>
              <a:t>Sweat is salty</a:t>
            </a:r>
            <a:r>
              <a:rPr lang="en-US" sz="2000"/>
              <a:t>)</a:t>
            </a:r>
          </a:p>
          <a:p>
            <a:pPr marL="1257300" lvl="2" indent="-342900">
              <a:buFont typeface="Wingdings" panose="05000000000000000000" pitchFamily="2" charset="2"/>
              <a:buChar char="ü"/>
            </a:pPr>
            <a:r>
              <a:rPr lang="en-US" sz="2000" b="1" u="sng"/>
              <a:t>Diabetes</a:t>
            </a:r>
            <a:r>
              <a:rPr lang="en-US" sz="2000"/>
              <a:t>:</a:t>
            </a:r>
          </a:p>
        </p:txBody>
      </p:sp>
    </p:spTree>
    <p:extLst>
      <p:ext uri="{BB962C8B-B14F-4D97-AF65-F5344CB8AC3E}">
        <p14:creationId xmlns:p14="http://schemas.microsoft.com/office/powerpoint/2010/main" val="210140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A597-F00B-A54B-BE51-EA27B21669D5}"/>
              </a:ext>
            </a:extLst>
          </p:cNvPr>
          <p:cNvSpPr>
            <a:spLocks noGrp="1"/>
          </p:cNvSpPr>
          <p:nvPr>
            <p:ph type="title"/>
          </p:nvPr>
        </p:nvSpPr>
        <p:spPr/>
        <p:txBody>
          <a:bodyPr/>
          <a:lstStyle/>
          <a:p>
            <a:r>
              <a:rPr lang="en-US"/>
              <a:t>Sodium </a:t>
            </a:r>
          </a:p>
        </p:txBody>
      </p:sp>
      <p:sp>
        <p:nvSpPr>
          <p:cNvPr id="3" name="Content Placeholder 2">
            <a:extLst>
              <a:ext uri="{FF2B5EF4-FFF2-40B4-BE49-F238E27FC236}">
                <a16:creationId xmlns:a16="http://schemas.microsoft.com/office/drawing/2014/main" id="{7AEB797C-E640-B44E-9933-5FA1986BC409}"/>
              </a:ext>
            </a:extLst>
          </p:cNvPr>
          <p:cNvSpPr>
            <a:spLocks noGrp="1"/>
          </p:cNvSpPr>
          <p:nvPr>
            <p:ph idx="1"/>
          </p:nvPr>
        </p:nvSpPr>
        <p:spPr/>
        <p:txBody>
          <a:bodyPr/>
          <a:lstStyle/>
          <a:p>
            <a:r>
              <a:rPr lang="en-US" dirty="0"/>
              <a:t>The major minerals help to maintain the body’s fluid balance as described earlier, sodium, chloride, and potassium are most noted for that role </a:t>
            </a:r>
          </a:p>
          <a:p>
            <a:r>
              <a:rPr lang="en-US" dirty="0"/>
              <a:t>Common salt is sodium chloride (</a:t>
            </a:r>
            <a:r>
              <a:rPr lang="en-US" dirty="0" err="1"/>
              <a:t>NaCl</a:t>
            </a:r>
            <a:r>
              <a:rPr lang="en-US" dirty="0"/>
              <a:t>) </a:t>
            </a:r>
          </a:p>
          <a:p>
            <a:r>
              <a:rPr lang="en-US" dirty="0"/>
              <a:t>The ECF sodium concentration is at ~140 mmol/L </a:t>
            </a:r>
          </a:p>
          <a:p>
            <a:r>
              <a:rPr lang="en-US" dirty="0"/>
              <a:t>Involved in membrane potentials of most cells and the action potentials underlying the transmission of </a:t>
            </a:r>
            <a:r>
              <a:rPr lang="en-US" b="1" dirty="0">
                <a:solidFill>
                  <a:srgbClr val="C00000"/>
                </a:solidFill>
              </a:rPr>
              <a:t>nerve impulses and the contraction of muscles. </a:t>
            </a:r>
          </a:p>
          <a:p>
            <a:endParaRPr lang="en-US" dirty="0"/>
          </a:p>
        </p:txBody>
      </p:sp>
      <p:pic>
        <p:nvPicPr>
          <p:cNvPr id="4" name="Picture 3">
            <a:extLst>
              <a:ext uri="{FF2B5EF4-FFF2-40B4-BE49-F238E27FC236}">
                <a16:creationId xmlns:a16="http://schemas.microsoft.com/office/drawing/2014/main" id="{037DD12D-5280-8440-8303-E967712B08DA}"/>
              </a:ext>
            </a:extLst>
          </p:cNvPr>
          <p:cNvPicPr>
            <a:picLocks noChangeAspect="1"/>
          </p:cNvPicPr>
          <p:nvPr/>
        </p:nvPicPr>
        <p:blipFill>
          <a:blip r:embed="rId2"/>
          <a:stretch>
            <a:fillRect/>
          </a:stretch>
        </p:blipFill>
        <p:spPr>
          <a:xfrm>
            <a:off x="7141579" y="4375072"/>
            <a:ext cx="3102016" cy="2164624"/>
          </a:xfrm>
          <a:prstGeom prst="rect">
            <a:avLst/>
          </a:prstGeom>
        </p:spPr>
      </p:pic>
    </p:spTree>
    <p:extLst>
      <p:ext uri="{BB962C8B-B14F-4D97-AF65-F5344CB8AC3E}">
        <p14:creationId xmlns:p14="http://schemas.microsoft.com/office/powerpoint/2010/main" val="244539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1CE7-7A70-B944-82FA-0812CCA1D334}"/>
              </a:ext>
            </a:extLst>
          </p:cNvPr>
          <p:cNvSpPr>
            <a:spLocks noGrp="1"/>
          </p:cNvSpPr>
          <p:nvPr>
            <p:ph type="title"/>
          </p:nvPr>
        </p:nvSpPr>
        <p:spPr/>
        <p:txBody>
          <a:bodyPr/>
          <a:lstStyle/>
          <a:p>
            <a:r>
              <a:rPr lang="en-US"/>
              <a:t>sodium</a:t>
            </a:r>
          </a:p>
        </p:txBody>
      </p:sp>
      <p:sp>
        <p:nvSpPr>
          <p:cNvPr id="3" name="Content Placeholder 2">
            <a:extLst>
              <a:ext uri="{FF2B5EF4-FFF2-40B4-BE49-F238E27FC236}">
                <a16:creationId xmlns:a16="http://schemas.microsoft.com/office/drawing/2014/main" id="{B441AB24-7B2D-AA48-BD1C-B0F5E9A1A9BD}"/>
              </a:ext>
            </a:extLst>
          </p:cNvPr>
          <p:cNvSpPr>
            <a:spLocks noGrp="1"/>
          </p:cNvSpPr>
          <p:nvPr>
            <p:ph idx="1"/>
          </p:nvPr>
        </p:nvSpPr>
        <p:spPr>
          <a:xfrm>
            <a:off x="324091" y="1898248"/>
            <a:ext cx="10804157" cy="4273952"/>
          </a:xfrm>
        </p:spPr>
        <p:txBody>
          <a:bodyPr>
            <a:normAutofit lnSpcReduction="10000"/>
          </a:bodyPr>
          <a:lstStyle/>
          <a:p>
            <a:r>
              <a:rPr lang="en-US"/>
              <a:t>Sodium is readily absorbed by the intestinal tract and travels freely in the blood until it reaches the kidneys, which filter all the sodium out of the blood. Then, with great precision, the kidneys return to the blood the exact amount of sodium the body needs. </a:t>
            </a:r>
          </a:p>
          <a:p>
            <a:r>
              <a:rPr lang="en-US"/>
              <a:t>When blood sodium rises, as when a person eats salted foods, thirst signals the person to drink until the appropriate sodium-to-water concentration is restored. Then the kidneys excrete both the excess water and the excess sodium together</a:t>
            </a:r>
          </a:p>
          <a:p>
            <a:r>
              <a:rPr lang="en-US"/>
              <a:t>HOWEVER</a:t>
            </a:r>
          </a:p>
          <a:p>
            <a:r>
              <a:rPr lang="en-US" sz="2400" b="1" u="sng">
                <a:solidFill>
                  <a:srgbClr val="000000"/>
                </a:solidFill>
                <a:latin typeface="Calibri" panose="020F0502020204030204" pitchFamily="34" charset="0"/>
              </a:rPr>
              <a:t>In kidneys</a:t>
            </a:r>
            <a:r>
              <a:rPr lang="en-US" sz="2400" b="1">
                <a:solidFill>
                  <a:srgbClr val="000000"/>
                </a:solidFill>
                <a:latin typeface="Calibri" panose="020F0502020204030204" pitchFamily="34" charset="0"/>
              </a:rPr>
              <a:t> </a:t>
            </a:r>
            <a:r>
              <a:rPr lang="en-US" sz="2400" b="1" u="sng">
                <a:solidFill>
                  <a:srgbClr val="000000"/>
                </a:solidFill>
                <a:latin typeface="Calibri" panose="020F0502020204030204" pitchFamily="34" charset="0"/>
              </a:rPr>
              <a:t>malfunction</a:t>
            </a:r>
            <a:endParaRPr lang="en-US" sz="2400"/>
          </a:p>
          <a:p>
            <a:pPr marL="457200" indent="0">
              <a:spcBef>
                <a:spcPts val="624"/>
              </a:spcBef>
              <a:buNone/>
            </a:pPr>
            <a:r>
              <a:rPr lang="en-US">
                <a:solidFill>
                  <a:srgbClr val="000000"/>
                </a:solidFill>
                <a:latin typeface="Calibri" panose="020F0502020204030204" pitchFamily="34" charset="0"/>
              </a:rPr>
              <a:t>The </a:t>
            </a:r>
            <a:r>
              <a:rPr lang="en-US" b="1" u="sng">
                <a:solidFill>
                  <a:srgbClr val="000000"/>
                </a:solidFill>
                <a:latin typeface="Calibri" panose="020F0502020204030204" pitchFamily="34" charset="0"/>
              </a:rPr>
              <a:t>body</a:t>
            </a:r>
            <a:r>
              <a:rPr lang="en-US">
                <a:solidFill>
                  <a:srgbClr val="000000"/>
                </a:solidFill>
                <a:latin typeface="Calibri" panose="020F0502020204030204" pitchFamily="34" charset="0"/>
              </a:rPr>
              <a:t> will </a:t>
            </a:r>
            <a:r>
              <a:rPr lang="en-US" b="1" u="sng">
                <a:solidFill>
                  <a:srgbClr val="000000"/>
                </a:solidFill>
                <a:latin typeface="Calibri" panose="020F0502020204030204" pitchFamily="34" charset="0"/>
              </a:rPr>
              <a:t>keep more Na⁺ in body fluids</a:t>
            </a:r>
            <a:r>
              <a:rPr lang="en-US">
                <a:solidFill>
                  <a:srgbClr val="000000"/>
                </a:solidFill>
                <a:latin typeface="Calibri" panose="020F0502020204030204" pitchFamily="34" charset="0"/>
              </a:rPr>
              <a:t> (will be in positive Na+ balance)</a:t>
            </a:r>
            <a:endParaRPr lang="en-US"/>
          </a:p>
          <a:p>
            <a:pPr marL="457200" indent="0">
              <a:spcBef>
                <a:spcPts val="624"/>
              </a:spcBef>
              <a:buNone/>
            </a:pPr>
            <a:r>
              <a:rPr lang="en-US">
                <a:solidFill>
                  <a:srgbClr val="000000"/>
                </a:solidFill>
                <a:latin typeface="Calibri" panose="020F0502020204030204" pitchFamily="34" charset="0"/>
              </a:rPr>
              <a:t>And </a:t>
            </a:r>
            <a:r>
              <a:rPr lang="en-US" b="1" u="sng">
                <a:solidFill>
                  <a:srgbClr val="000000"/>
                </a:solidFill>
                <a:latin typeface="Calibri" panose="020F0502020204030204" pitchFamily="34" charset="0"/>
              </a:rPr>
              <a:t>retain water</a:t>
            </a:r>
            <a:r>
              <a:rPr lang="en-US">
                <a:solidFill>
                  <a:srgbClr val="000000"/>
                </a:solidFill>
                <a:latin typeface="Calibri" panose="020F0502020204030204" pitchFamily="34" charset="0"/>
              </a:rPr>
              <a:t> </a:t>
            </a:r>
          </a:p>
          <a:p>
            <a:pPr marL="457200" indent="0">
              <a:spcBef>
                <a:spcPts val="624"/>
              </a:spcBef>
              <a:buNone/>
            </a:pPr>
            <a:r>
              <a:rPr lang="en-US" b="1" u="sng">
                <a:solidFill>
                  <a:srgbClr val="000000"/>
                </a:solidFill>
                <a:latin typeface="Calibri" panose="020F0502020204030204" pitchFamily="34" charset="0"/>
              </a:rPr>
              <a:t>Edema</a:t>
            </a:r>
            <a:r>
              <a:rPr lang="en-US">
                <a:solidFill>
                  <a:srgbClr val="000000"/>
                </a:solidFill>
                <a:latin typeface="Calibri" panose="020F0502020204030204" pitchFamily="34" charset="0"/>
              </a:rPr>
              <a:t> results. (accumulation of fluid in the </a:t>
            </a:r>
            <a:r>
              <a:rPr lang="en-US" u="sng" err="1">
                <a:solidFill>
                  <a:srgbClr val="000000"/>
                </a:solidFill>
                <a:latin typeface="Calibri" panose="020F0502020204030204" pitchFamily="34" charset="0"/>
              </a:rPr>
              <a:t>interstitium</a:t>
            </a:r>
            <a:r>
              <a:rPr lang="en-US">
                <a:solidFill>
                  <a:srgbClr val="000000"/>
                </a:solidFill>
                <a:latin typeface="Calibri" panose="020F0502020204030204" pitchFamily="34" charset="0"/>
              </a:rPr>
              <a:t> (</a:t>
            </a:r>
            <a:r>
              <a:rPr lang="en-US" b="1">
                <a:solidFill>
                  <a:srgbClr val="000000"/>
                </a:solidFill>
                <a:latin typeface="Calibri" panose="020F0502020204030204" pitchFamily="34" charset="0"/>
              </a:rPr>
              <a:t>Interstitial fluid)(ECF)</a:t>
            </a:r>
            <a:r>
              <a:rPr lang="en-US">
                <a:solidFill>
                  <a:srgbClr val="000000"/>
                </a:solidFill>
                <a:latin typeface="Calibri" panose="020F0502020204030204" pitchFamily="34" charset="0"/>
              </a:rPr>
              <a:t>, which are located </a:t>
            </a:r>
            <a:r>
              <a:rPr lang="en-US" b="1" i="1" u="sng">
                <a:solidFill>
                  <a:srgbClr val="000000"/>
                </a:solidFill>
                <a:latin typeface="Calibri" panose="020F0502020204030204" pitchFamily="34" charset="0"/>
              </a:rPr>
              <a:t>beneath the skin</a:t>
            </a:r>
            <a:r>
              <a:rPr lang="en-US">
                <a:solidFill>
                  <a:srgbClr val="000000"/>
                </a:solidFill>
                <a:latin typeface="Calibri" panose="020F0502020204030204" pitchFamily="34" charset="0"/>
              </a:rPr>
              <a:t>  or </a:t>
            </a:r>
            <a:r>
              <a:rPr lang="en-US" b="1" i="1" u="sng">
                <a:solidFill>
                  <a:srgbClr val="000000"/>
                </a:solidFill>
                <a:latin typeface="Calibri" panose="020F0502020204030204" pitchFamily="34" charset="0"/>
              </a:rPr>
              <a:t>in one or more cavities of the body</a:t>
            </a:r>
            <a:r>
              <a:rPr lang="en-US">
                <a:solidFill>
                  <a:srgbClr val="000000"/>
                </a:solidFill>
                <a:latin typeface="Calibri" panose="020F0502020204030204" pitchFamily="34" charset="0"/>
              </a:rPr>
              <a:t>)</a:t>
            </a:r>
            <a:endParaRPr lang="en-US"/>
          </a:p>
          <a:p>
            <a:pPr marL="0" indent="0">
              <a:buNone/>
            </a:pPr>
            <a:r>
              <a:rPr lang="en-US"/>
              <a:t> </a:t>
            </a:r>
          </a:p>
          <a:p>
            <a:endParaRPr lang="en-US"/>
          </a:p>
        </p:txBody>
      </p:sp>
    </p:spTree>
    <p:extLst>
      <p:ext uri="{BB962C8B-B14F-4D97-AF65-F5344CB8AC3E}">
        <p14:creationId xmlns:p14="http://schemas.microsoft.com/office/powerpoint/2010/main" val="416926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114A-ABB1-434F-980F-8822D61C2CA5}"/>
              </a:ext>
            </a:extLst>
          </p:cNvPr>
          <p:cNvSpPr>
            <a:spLocks noGrp="1"/>
          </p:cNvSpPr>
          <p:nvPr>
            <p:ph type="title"/>
          </p:nvPr>
        </p:nvSpPr>
        <p:spPr/>
        <p:txBody>
          <a:bodyPr/>
          <a:lstStyle/>
          <a:p>
            <a:r>
              <a:rPr lang="en-US" dirty="0"/>
              <a:t>water</a:t>
            </a:r>
          </a:p>
        </p:txBody>
      </p:sp>
      <p:pic>
        <p:nvPicPr>
          <p:cNvPr id="4" name="Content Placeholder 3">
            <a:extLst>
              <a:ext uri="{FF2B5EF4-FFF2-40B4-BE49-F238E27FC236}">
                <a16:creationId xmlns:a16="http://schemas.microsoft.com/office/drawing/2014/main" id="{D024610A-BE1D-334D-80C4-4FF36F99345E}"/>
              </a:ext>
            </a:extLst>
          </p:cNvPr>
          <p:cNvPicPr>
            <a:picLocks noGrp="1" noChangeAspect="1"/>
          </p:cNvPicPr>
          <p:nvPr>
            <p:ph idx="1"/>
          </p:nvPr>
        </p:nvPicPr>
        <p:blipFill>
          <a:blip r:embed="rId2"/>
          <a:stretch>
            <a:fillRect/>
          </a:stretch>
        </p:blipFill>
        <p:spPr>
          <a:xfrm>
            <a:off x="4729388" y="2314120"/>
            <a:ext cx="5930773" cy="3675409"/>
          </a:xfrm>
        </p:spPr>
      </p:pic>
      <p:sp>
        <p:nvSpPr>
          <p:cNvPr id="5" name="TextBox 4">
            <a:extLst>
              <a:ext uri="{FF2B5EF4-FFF2-40B4-BE49-F238E27FC236}">
                <a16:creationId xmlns:a16="http://schemas.microsoft.com/office/drawing/2014/main" id="{842F8B48-1E89-5447-86CB-050BA4C414E1}"/>
              </a:ext>
            </a:extLst>
          </p:cNvPr>
          <p:cNvSpPr txBox="1"/>
          <p:nvPr/>
        </p:nvSpPr>
        <p:spPr>
          <a:xfrm>
            <a:off x="870857" y="2569030"/>
            <a:ext cx="2721429" cy="369332"/>
          </a:xfrm>
          <a:prstGeom prst="rect">
            <a:avLst/>
          </a:prstGeom>
          <a:noFill/>
        </p:spPr>
        <p:txBody>
          <a:bodyPr wrap="square" rtlCol="0">
            <a:spAutoFit/>
          </a:bodyPr>
          <a:lstStyle/>
          <a:p>
            <a:r>
              <a:rPr lang="en-US" dirty="0"/>
              <a:t>Beverage of choice </a:t>
            </a:r>
          </a:p>
        </p:txBody>
      </p:sp>
      <p:sp>
        <p:nvSpPr>
          <p:cNvPr id="6" name="TextBox 5">
            <a:extLst>
              <a:ext uri="{FF2B5EF4-FFF2-40B4-BE49-F238E27FC236}">
                <a16:creationId xmlns:a16="http://schemas.microsoft.com/office/drawing/2014/main" id="{E0BA0534-E83B-A241-87E8-6F1D8F18A5B7}"/>
              </a:ext>
            </a:extLst>
          </p:cNvPr>
          <p:cNvSpPr txBox="1"/>
          <p:nvPr/>
        </p:nvSpPr>
        <p:spPr>
          <a:xfrm>
            <a:off x="228600" y="3486150"/>
            <a:ext cx="4500788" cy="1754326"/>
          </a:xfrm>
          <a:prstGeom prst="rect">
            <a:avLst/>
          </a:prstGeom>
          <a:noFill/>
        </p:spPr>
        <p:txBody>
          <a:bodyPr wrap="square" rtlCol="0">
            <a:spAutoFit/>
          </a:bodyPr>
          <a:lstStyle/>
          <a:p>
            <a:r>
              <a:rPr lang="en-US" dirty="0"/>
              <a:t>Water is an essential nutrient, more important to life than any of the others </a:t>
            </a:r>
          </a:p>
          <a:p>
            <a:r>
              <a:rPr lang="en-US" dirty="0"/>
              <a:t>you can survive only a few days w/o water</a:t>
            </a:r>
            <a:br>
              <a:rPr lang="en-US" dirty="0"/>
            </a:br>
            <a:endParaRPr lang="en-US" dirty="0"/>
          </a:p>
          <a:p>
            <a:endParaRPr lang="en-US" dirty="0"/>
          </a:p>
        </p:txBody>
      </p:sp>
    </p:spTree>
    <p:extLst>
      <p:ext uri="{BB962C8B-B14F-4D97-AF65-F5344CB8AC3E}">
        <p14:creationId xmlns:p14="http://schemas.microsoft.com/office/powerpoint/2010/main" val="3740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B848-AB38-194E-BD83-262B80ED9320}"/>
              </a:ext>
            </a:extLst>
          </p:cNvPr>
          <p:cNvSpPr>
            <a:spLocks noGrp="1"/>
          </p:cNvSpPr>
          <p:nvPr>
            <p:ph type="title"/>
          </p:nvPr>
        </p:nvSpPr>
        <p:spPr/>
        <p:txBody>
          <a:bodyPr/>
          <a:lstStyle/>
          <a:p>
            <a:r>
              <a:rPr lang="en-US"/>
              <a:t>sodium</a:t>
            </a:r>
          </a:p>
        </p:txBody>
      </p:sp>
      <p:sp>
        <p:nvSpPr>
          <p:cNvPr id="3" name="Content Placeholder 2">
            <a:extLst>
              <a:ext uri="{FF2B5EF4-FFF2-40B4-BE49-F238E27FC236}">
                <a16:creationId xmlns:a16="http://schemas.microsoft.com/office/drawing/2014/main" id="{5E05DD9B-358E-E24C-ACB7-D9167B69B41C}"/>
              </a:ext>
            </a:extLst>
          </p:cNvPr>
          <p:cNvSpPr>
            <a:spLocks noGrp="1"/>
          </p:cNvSpPr>
          <p:nvPr>
            <p:ph idx="1"/>
          </p:nvPr>
        </p:nvSpPr>
        <p:spPr/>
        <p:txBody>
          <a:bodyPr>
            <a:normAutofit lnSpcReduction="10000"/>
          </a:bodyPr>
          <a:lstStyle/>
          <a:p>
            <a:pPr marL="0" indent="0">
              <a:buNone/>
            </a:pPr>
            <a:r>
              <a:rPr lang="en-US" b="1">
                <a:solidFill>
                  <a:srgbClr val="C00000"/>
                </a:solidFill>
              </a:rPr>
              <a:t>Diets rarely lack sodium</a:t>
            </a:r>
          </a:p>
          <a:p>
            <a:pPr marL="0" indent="0">
              <a:buNone/>
            </a:pPr>
            <a:r>
              <a:rPr lang="en-US" b="1">
                <a:solidFill>
                  <a:srgbClr val="C00000"/>
                </a:solidFill>
              </a:rPr>
              <a:t>INAKE</a:t>
            </a:r>
          </a:p>
          <a:p>
            <a:r>
              <a:rPr lang="en-US"/>
              <a:t>Natural foods:  : fruits ,vegetables, meat, fish, and eggs (10%)</a:t>
            </a:r>
          </a:p>
          <a:p>
            <a:r>
              <a:rPr lang="en-US"/>
              <a:t>Processed foods contain far more sodium: bread, cheese ,salted butter and processed meats ( up to 75%)</a:t>
            </a:r>
          </a:p>
          <a:p>
            <a:r>
              <a:rPr lang="en-US"/>
              <a:t>Added salt ( 15%)</a:t>
            </a:r>
          </a:p>
          <a:p>
            <a:pPr marL="0" indent="0">
              <a:buNone/>
            </a:pPr>
            <a:r>
              <a:rPr lang="en-US" b="1">
                <a:solidFill>
                  <a:srgbClr val="C00000"/>
                </a:solidFill>
              </a:rPr>
              <a:t>OUTPUT</a:t>
            </a:r>
          </a:p>
          <a:p>
            <a:pPr marL="0" indent="0">
              <a:buNone/>
            </a:pPr>
            <a:r>
              <a:rPr lang="en-US"/>
              <a:t>Feces</a:t>
            </a:r>
          </a:p>
          <a:p>
            <a:pPr marL="0" indent="0">
              <a:buNone/>
            </a:pPr>
            <a:r>
              <a:rPr lang="en-US"/>
              <a:t>Sweat</a:t>
            </a:r>
          </a:p>
          <a:p>
            <a:pPr marL="0" indent="0">
              <a:buNone/>
            </a:pPr>
            <a:r>
              <a:rPr lang="en-US"/>
              <a:t>Urine</a:t>
            </a:r>
          </a:p>
        </p:txBody>
      </p:sp>
    </p:spTree>
    <p:extLst>
      <p:ext uri="{BB962C8B-B14F-4D97-AF65-F5344CB8AC3E}">
        <p14:creationId xmlns:p14="http://schemas.microsoft.com/office/powerpoint/2010/main" val="401101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063C-1DAD-8943-984D-68FE3B5B74C1}"/>
              </a:ext>
            </a:extLst>
          </p:cNvPr>
          <p:cNvSpPr>
            <a:spLocks noGrp="1"/>
          </p:cNvSpPr>
          <p:nvPr>
            <p:ph type="title"/>
          </p:nvPr>
        </p:nvSpPr>
        <p:spPr/>
        <p:txBody>
          <a:bodyPr/>
          <a:lstStyle/>
          <a:p>
            <a:r>
              <a:rPr lang="en-US" b="1"/>
              <a:t>Na⁺ Deficiency</a:t>
            </a:r>
            <a:endParaRPr lang="en-US"/>
          </a:p>
        </p:txBody>
      </p:sp>
      <p:sp>
        <p:nvSpPr>
          <p:cNvPr id="3" name="Content Placeholder 2">
            <a:extLst>
              <a:ext uri="{FF2B5EF4-FFF2-40B4-BE49-F238E27FC236}">
                <a16:creationId xmlns:a16="http://schemas.microsoft.com/office/drawing/2014/main" id="{BBC7E0AA-58F4-0E47-9F96-C1352E9C1791}"/>
              </a:ext>
            </a:extLst>
          </p:cNvPr>
          <p:cNvSpPr>
            <a:spLocks noGrp="1"/>
          </p:cNvSpPr>
          <p:nvPr>
            <p:ph idx="1"/>
          </p:nvPr>
        </p:nvSpPr>
        <p:spPr/>
        <p:txBody>
          <a:bodyPr/>
          <a:lstStyle/>
          <a:p>
            <a:pPr marL="0" indent="0">
              <a:buNone/>
            </a:pPr>
            <a:r>
              <a:rPr lang="en-US"/>
              <a:t>Deficiency of sodium does not simply result from deficient intake </a:t>
            </a:r>
          </a:p>
          <a:p>
            <a:pPr marL="0" indent="0">
              <a:buNone/>
            </a:pPr>
            <a:r>
              <a:rPr lang="en-US"/>
              <a:t>Blood sodium may drop with </a:t>
            </a:r>
            <a:r>
              <a:rPr lang="en-US" b="1">
                <a:solidFill>
                  <a:srgbClr val="C00000"/>
                </a:solidFill>
              </a:rPr>
              <a:t>vomiting, diarrhea, or heavy sweating</a:t>
            </a:r>
            <a:r>
              <a:rPr lang="en-US"/>
              <a:t>, and in these cases, both sodium and water must be replenished. Under normal conditions of sweating due to physical activity, salt losses can easily be replaced later in the day with ordinary foods </a:t>
            </a:r>
          </a:p>
          <a:p>
            <a:endParaRPr lang="en-US"/>
          </a:p>
        </p:txBody>
      </p:sp>
    </p:spTree>
    <p:extLst>
      <p:ext uri="{BB962C8B-B14F-4D97-AF65-F5344CB8AC3E}">
        <p14:creationId xmlns:p14="http://schemas.microsoft.com/office/powerpoint/2010/main" val="297199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FAD1-7F4C-4C4B-AC38-E4194A3A2238}"/>
              </a:ext>
            </a:extLst>
          </p:cNvPr>
          <p:cNvSpPr>
            <a:spLocks noGrp="1"/>
          </p:cNvSpPr>
          <p:nvPr>
            <p:ph type="title"/>
          </p:nvPr>
        </p:nvSpPr>
        <p:spPr/>
        <p:txBody>
          <a:bodyPr/>
          <a:lstStyle/>
          <a:p>
            <a:r>
              <a:rPr lang="en-US" dirty="0"/>
              <a:t>Potassium </a:t>
            </a:r>
          </a:p>
        </p:txBody>
      </p:sp>
      <p:sp>
        <p:nvSpPr>
          <p:cNvPr id="3" name="Content Placeholder 2">
            <a:extLst>
              <a:ext uri="{FF2B5EF4-FFF2-40B4-BE49-F238E27FC236}">
                <a16:creationId xmlns:a16="http://schemas.microsoft.com/office/drawing/2014/main" id="{0286C53E-F63D-9649-ACA0-4899EF5B3C8C}"/>
              </a:ext>
            </a:extLst>
          </p:cNvPr>
          <p:cNvSpPr>
            <a:spLocks noGrp="1"/>
          </p:cNvSpPr>
          <p:nvPr>
            <p:ph idx="1"/>
          </p:nvPr>
        </p:nvSpPr>
        <p:spPr/>
        <p:txBody>
          <a:bodyPr/>
          <a:lstStyle/>
          <a:p>
            <a:r>
              <a:rPr lang="en-US" dirty="0"/>
              <a:t>predominant cation </a:t>
            </a:r>
          </a:p>
          <a:p>
            <a:r>
              <a:rPr lang="en-US" dirty="0"/>
              <a:t>Mainly in ICF</a:t>
            </a:r>
          </a:p>
          <a:p>
            <a:r>
              <a:rPr lang="en-US" dirty="0"/>
              <a:t>Involved in membrane potentials of most cells and the action potentials underlying the transmission of </a:t>
            </a:r>
            <a:r>
              <a:rPr lang="en-US" b="1" dirty="0">
                <a:solidFill>
                  <a:srgbClr val="C00000"/>
                </a:solidFill>
              </a:rPr>
              <a:t>nerve impulses and the contraction of muscles. </a:t>
            </a:r>
          </a:p>
          <a:p>
            <a:endParaRPr lang="en-US" dirty="0"/>
          </a:p>
        </p:txBody>
      </p:sp>
    </p:spTree>
    <p:extLst>
      <p:ext uri="{BB962C8B-B14F-4D97-AF65-F5344CB8AC3E}">
        <p14:creationId xmlns:p14="http://schemas.microsoft.com/office/powerpoint/2010/main" val="342966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A280-9E09-F642-BA56-3D283DE7198F}"/>
              </a:ext>
            </a:extLst>
          </p:cNvPr>
          <p:cNvSpPr>
            <a:spLocks noGrp="1"/>
          </p:cNvSpPr>
          <p:nvPr>
            <p:ph type="title"/>
          </p:nvPr>
        </p:nvSpPr>
        <p:spPr/>
        <p:txBody>
          <a:bodyPr/>
          <a:lstStyle/>
          <a:p>
            <a:r>
              <a:rPr lang="en-US" b="1" dirty="0"/>
              <a:t>Potassium balance </a:t>
            </a:r>
            <a:br>
              <a:rPr lang="en-US" dirty="0"/>
            </a:br>
            <a:endParaRPr lang="en-US" dirty="0"/>
          </a:p>
        </p:txBody>
      </p:sp>
      <p:sp>
        <p:nvSpPr>
          <p:cNvPr id="3" name="Content Placeholder 2">
            <a:extLst>
              <a:ext uri="{FF2B5EF4-FFF2-40B4-BE49-F238E27FC236}">
                <a16:creationId xmlns:a16="http://schemas.microsoft.com/office/drawing/2014/main" id="{A1AFB9DE-61F6-5040-944C-E5095AAE8C3E}"/>
              </a:ext>
            </a:extLst>
          </p:cNvPr>
          <p:cNvSpPr>
            <a:spLocks noGrp="1"/>
          </p:cNvSpPr>
          <p:nvPr>
            <p:ph idx="1"/>
          </p:nvPr>
        </p:nvSpPr>
        <p:spPr/>
        <p:txBody>
          <a:bodyPr>
            <a:normAutofit fontScale="92500" lnSpcReduction="10000"/>
          </a:bodyPr>
          <a:lstStyle/>
          <a:p>
            <a:pPr marL="0" indent="0">
              <a:buNone/>
            </a:pPr>
            <a:r>
              <a:rPr lang="en-US" b="1" i="1" dirty="0">
                <a:solidFill>
                  <a:srgbClr val="C00000"/>
                </a:solidFill>
              </a:rPr>
              <a:t>Intake Diet </a:t>
            </a:r>
            <a:endParaRPr lang="en-US" b="1" dirty="0">
              <a:solidFill>
                <a:srgbClr val="C00000"/>
              </a:solidFill>
            </a:endParaRPr>
          </a:p>
          <a:p>
            <a:r>
              <a:rPr lang="en-US" dirty="0"/>
              <a:t>Present in natural an processed foods</a:t>
            </a:r>
          </a:p>
          <a:p>
            <a:r>
              <a:rPr lang="en-US" dirty="0"/>
              <a:t>Whole flour ,meats, and fish </a:t>
            </a:r>
          </a:p>
          <a:p>
            <a:r>
              <a:rPr lang="en-US" dirty="0"/>
              <a:t>Vegetables</a:t>
            </a:r>
          </a:p>
          <a:p>
            <a:r>
              <a:rPr lang="en-US" dirty="0"/>
              <a:t>Fruits</a:t>
            </a:r>
          </a:p>
          <a:p>
            <a:r>
              <a:rPr lang="en-US" dirty="0"/>
              <a:t>Eggs and dairy</a:t>
            </a:r>
          </a:p>
          <a:p>
            <a:pPr marL="0" indent="0">
              <a:buNone/>
            </a:pPr>
            <a:r>
              <a:rPr lang="en-US" b="1" i="1" dirty="0">
                <a:solidFill>
                  <a:srgbClr val="C00000"/>
                </a:solidFill>
              </a:rPr>
              <a:t>Output</a:t>
            </a:r>
          </a:p>
          <a:p>
            <a:r>
              <a:rPr lang="en-US" dirty="0"/>
              <a:t>Feces</a:t>
            </a:r>
          </a:p>
          <a:p>
            <a:r>
              <a:rPr lang="en-US" dirty="0"/>
              <a:t>Urine</a:t>
            </a:r>
          </a:p>
          <a:p>
            <a:pPr marL="0" indent="0">
              <a:buNone/>
            </a:pPr>
            <a:br>
              <a:rPr lang="en-US" i="1" dirty="0"/>
            </a:br>
            <a:endParaRPr lang="en-US" dirty="0"/>
          </a:p>
          <a:p>
            <a:endParaRPr lang="en-US" dirty="0"/>
          </a:p>
        </p:txBody>
      </p:sp>
    </p:spTree>
    <p:extLst>
      <p:ext uri="{BB962C8B-B14F-4D97-AF65-F5344CB8AC3E}">
        <p14:creationId xmlns:p14="http://schemas.microsoft.com/office/powerpoint/2010/main" val="232327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FE751-79AA-394A-AFF0-368F32D20D82}"/>
              </a:ext>
            </a:extLst>
          </p:cNvPr>
          <p:cNvSpPr>
            <a:spLocks noGrp="1"/>
          </p:cNvSpPr>
          <p:nvPr>
            <p:ph idx="1"/>
          </p:nvPr>
        </p:nvSpPr>
        <p:spPr>
          <a:xfrm>
            <a:off x="228600" y="642938"/>
            <a:ext cx="5086350" cy="5529262"/>
          </a:xfrm>
        </p:spPr>
        <p:txBody>
          <a:bodyPr>
            <a:normAutofit/>
          </a:bodyPr>
          <a:lstStyle/>
          <a:p>
            <a:pPr marL="914400" lvl="1" indent="-457200">
              <a:buFont typeface="Arial" panose="020B0604020202020204" pitchFamily="34" charset="0"/>
              <a:buChar char="•"/>
            </a:pPr>
            <a:endParaRPr lang="en-US" sz="2800" b="1" u="sng" dirty="0"/>
          </a:p>
          <a:p>
            <a:pPr lvl="1" indent="0">
              <a:buNone/>
            </a:pPr>
            <a:r>
              <a:rPr lang="en-US" sz="2800" b="1" dirty="0"/>
              <a:t>Water is found in </a:t>
            </a:r>
          </a:p>
          <a:p>
            <a:pPr lvl="1" indent="0">
              <a:buNone/>
            </a:pPr>
            <a:endParaRPr lang="en-US" sz="2800" dirty="0"/>
          </a:p>
          <a:p>
            <a:pPr lvl="1" indent="0">
              <a:buNone/>
            </a:pPr>
            <a:r>
              <a:rPr lang="en-US" sz="2800" b="1" u="sng" dirty="0"/>
              <a:t>ALL FOODS</a:t>
            </a:r>
          </a:p>
          <a:p>
            <a:pPr lvl="1" indent="0">
              <a:buNone/>
            </a:pPr>
            <a:endParaRPr lang="en-US" sz="2800" b="1" u="sng" dirty="0"/>
          </a:p>
          <a:p>
            <a:pPr lvl="1" indent="0">
              <a:buNone/>
            </a:pPr>
            <a:r>
              <a:rPr lang="en-US" sz="2800" b="1" u="sng" dirty="0"/>
              <a:t>Fluids</a:t>
            </a:r>
            <a:r>
              <a:rPr lang="en-US" sz="2800" dirty="0"/>
              <a:t>: water, tea, coffee, milk, juices</a:t>
            </a:r>
            <a:r>
              <a:rPr lang="en-US" sz="2800" b="1" u="sng" dirty="0"/>
              <a:t> </a:t>
            </a:r>
          </a:p>
          <a:p>
            <a:pPr lvl="1" indent="0">
              <a:buNone/>
            </a:pPr>
            <a:endParaRPr lang="en-US" sz="2800" dirty="0"/>
          </a:p>
          <a:p>
            <a:pPr lvl="1" indent="0">
              <a:buNone/>
            </a:pPr>
            <a:r>
              <a:rPr lang="en-US" sz="2800" b="1" u="sng" dirty="0"/>
              <a:t>Food</a:t>
            </a:r>
            <a:r>
              <a:rPr lang="en-US" sz="2800" dirty="0"/>
              <a:t>: </a:t>
            </a:r>
            <a:r>
              <a:rPr lang="en-US" sz="2800" b="1" u="sng" dirty="0"/>
              <a:t>especially</a:t>
            </a:r>
            <a:r>
              <a:rPr lang="en-US" sz="2800" dirty="0"/>
              <a:t> </a:t>
            </a:r>
            <a:r>
              <a:rPr lang="en-US" sz="2800" b="1" u="sng" dirty="0"/>
              <a:t>fruits</a:t>
            </a:r>
            <a:r>
              <a:rPr lang="en-US" sz="2800" dirty="0"/>
              <a:t> and </a:t>
            </a:r>
            <a:r>
              <a:rPr lang="en-US" sz="2800" b="1" u="sng" dirty="0"/>
              <a:t>vegetables</a:t>
            </a:r>
            <a:r>
              <a:rPr lang="en-US" sz="2800" dirty="0"/>
              <a:t> which are </a:t>
            </a:r>
            <a:r>
              <a:rPr lang="en-US" sz="2800" b="1" u="sng" dirty="0"/>
              <a:t>rich sources</a:t>
            </a:r>
            <a:r>
              <a:rPr lang="en-US" sz="2800" dirty="0"/>
              <a:t> of water.</a:t>
            </a:r>
          </a:p>
          <a:p>
            <a:endParaRPr lang="en-US" dirty="0"/>
          </a:p>
        </p:txBody>
      </p:sp>
      <p:pic>
        <p:nvPicPr>
          <p:cNvPr id="5" name="Picture 4">
            <a:extLst>
              <a:ext uri="{FF2B5EF4-FFF2-40B4-BE49-F238E27FC236}">
                <a16:creationId xmlns:a16="http://schemas.microsoft.com/office/drawing/2014/main" id="{AE39CF5E-93CB-A84E-AB42-188925A12059}"/>
              </a:ext>
            </a:extLst>
          </p:cNvPr>
          <p:cNvPicPr>
            <a:picLocks noChangeAspect="1"/>
          </p:cNvPicPr>
          <p:nvPr/>
        </p:nvPicPr>
        <p:blipFill>
          <a:blip r:embed="rId2"/>
          <a:stretch>
            <a:fillRect/>
          </a:stretch>
        </p:blipFill>
        <p:spPr>
          <a:xfrm>
            <a:off x="5700714" y="746125"/>
            <a:ext cx="5800724" cy="5994400"/>
          </a:xfrm>
          <a:prstGeom prst="rect">
            <a:avLst/>
          </a:prstGeom>
        </p:spPr>
      </p:pic>
    </p:spTree>
    <p:extLst>
      <p:ext uri="{BB962C8B-B14F-4D97-AF65-F5344CB8AC3E}">
        <p14:creationId xmlns:p14="http://schemas.microsoft.com/office/powerpoint/2010/main" val="254006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AFDBC-16C2-984E-9C61-08385E0E4A3B}"/>
              </a:ext>
            </a:extLst>
          </p:cNvPr>
          <p:cNvSpPr>
            <a:spLocks noGrp="1"/>
          </p:cNvSpPr>
          <p:nvPr>
            <p:ph idx="1"/>
          </p:nvPr>
        </p:nvSpPr>
        <p:spPr>
          <a:xfrm>
            <a:off x="412623" y="508000"/>
            <a:ext cx="6316789" cy="5792788"/>
          </a:xfrm>
        </p:spPr>
        <p:txBody>
          <a:bodyPr>
            <a:normAutofit/>
          </a:bodyPr>
          <a:lstStyle/>
          <a:p>
            <a:r>
              <a:rPr lang="en-US" dirty="0"/>
              <a:t>Adult persons contain about 35–45 L of water, which makes up approximately 60% of the body weight</a:t>
            </a:r>
          </a:p>
          <a:p>
            <a:r>
              <a:rPr lang="en-US" dirty="0"/>
              <a:t>The body maintains an appropriate balance and distribution of fluids </a:t>
            </a:r>
          </a:p>
          <a:p>
            <a:r>
              <a:rPr lang="en-US" dirty="0"/>
              <a:t>Water makes up about 75 percent of the weight of lean tissue </a:t>
            </a:r>
          </a:p>
          <a:p>
            <a:r>
              <a:rPr lang="en-US" dirty="0"/>
              <a:t>The proportion of water is generally smaller in females, obese people, and the elderly????</a:t>
            </a:r>
          </a:p>
          <a:p>
            <a:endParaRPr lang="en-US" dirty="0"/>
          </a:p>
          <a:p>
            <a:endParaRPr lang="en-US" dirty="0"/>
          </a:p>
        </p:txBody>
      </p:sp>
      <p:pic>
        <p:nvPicPr>
          <p:cNvPr id="4" name="Content Placeholder 6">
            <a:extLst>
              <a:ext uri="{FF2B5EF4-FFF2-40B4-BE49-F238E27FC236}">
                <a16:creationId xmlns:a16="http://schemas.microsoft.com/office/drawing/2014/main" id="{D4AB3D2D-DFC1-A648-9F5C-7B689F2EBD01}"/>
              </a:ext>
            </a:extLst>
          </p:cNvPr>
          <p:cNvPicPr>
            <a:picLocks noChangeAspect="1"/>
          </p:cNvPicPr>
          <p:nvPr/>
        </p:nvPicPr>
        <p:blipFill>
          <a:blip r:embed="rId3"/>
          <a:stretch>
            <a:fillRect/>
          </a:stretch>
        </p:blipFill>
        <p:spPr>
          <a:xfrm>
            <a:off x="7250078" y="257177"/>
            <a:ext cx="4294222" cy="4214812"/>
          </a:xfrm>
          <a:prstGeom prst="rect">
            <a:avLst/>
          </a:prstGeom>
        </p:spPr>
      </p:pic>
      <p:pic>
        <p:nvPicPr>
          <p:cNvPr id="2049" name="Picture 1" descr="page397image28155584">
            <a:extLst>
              <a:ext uri="{FF2B5EF4-FFF2-40B4-BE49-F238E27FC236}">
                <a16:creationId xmlns:a16="http://schemas.microsoft.com/office/drawing/2014/main" id="{7CC936BD-E0E8-894C-AD7A-D035C3607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573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780E8-AB66-AF4F-AE63-EDE1DFDEA53F}"/>
              </a:ext>
            </a:extLst>
          </p:cNvPr>
          <p:cNvSpPr>
            <a:spLocks noGrp="1"/>
          </p:cNvSpPr>
          <p:nvPr>
            <p:ph idx="1"/>
          </p:nvPr>
        </p:nvSpPr>
        <p:spPr>
          <a:xfrm>
            <a:off x="269747" y="734947"/>
            <a:ext cx="4559427" cy="4794316"/>
          </a:xfrm>
        </p:spPr>
        <p:txBody>
          <a:bodyPr>
            <a:normAutofit/>
          </a:bodyPr>
          <a:lstStyle/>
          <a:p>
            <a:r>
              <a:rPr lang="en-US" dirty="0"/>
              <a:t>2/3 of body water is located inside cells as the </a:t>
            </a:r>
            <a:r>
              <a:rPr lang="en-US" b="1" dirty="0">
                <a:solidFill>
                  <a:srgbClr val="C00000"/>
                </a:solidFill>
              </a:rPr>
              <a:t>Intracellular fluid (ICF) </a:t>
            </a:r>
          </a:p>
          <a:p>
            <a:r>
              <a:rPr lang="en-US" b="1" dirty="0">
                <a:solidFill>
                  <a:srgbClr val="C00000"/>
                </a:solidFill>
              </a:rPr>
              <a:t>Extracellular fluid (ECF</a:t>
            </a:r>
            <a:r>
              <a:rPr lang="en-US" dirty="0"/>
              <a:t>) is distributed in various body compartments, such as blood vessels body cavities, and between cells in organs and tissues</a:t>
            </a:r>
          </a:p>
          <a:p>
            <a:pPr lvl="1"/>
            <a:r>
              <a:rPr lang="en-US" dirty="0"/>
              <a:t>1/3 of body water</a:t>
            </a:r>
          </a:p>
        </p:txBody>
      </p:sp>
      <p:pic>
        <p:nvPicPr>
          <p:cNvPr id="4" name="Picture 3">
            <a:extLst>
              <a:ext uri="{FF2B5EF4-FFF2-40B4-BE49-F238E27FC236}">
                <a16:creationId xmlns:a16="http://schemas.microsoft.com/office/drawing/2014/main" id="{48F013AB-61E5-F041-9724-24D85ACDA07B}"/>
              </a:ext>
            </a:extLst>
          </p:cNvPr>
          <p:cNvPicPr>
            <a:picLocks noChangeAspect="1"/>
          </p:cNvPicPr>
          <p:nvPr/>
        </p:nvPicPr>
        <p:blipFill>
          <a:blip r:embed="rId2"/>
          <a:stretch>
            <a:fillRect/>
          </a:stretch>
        </p:blipFill>
        <p:spPr>
          <a:xfrm>
            <a:off x="6004351" y="-92582"/>
            <a:ext cx="5032976" cy="4407407"/>
          </a:xfrm>
          <a:prstGeom prst="rect">
            <a:avLst/>
          </a:prstGeom>
        </p:spPr>
      </p:pic>
      <p:graphicFrame>
        <p:nvGraphicFramePr>
          <p:cNvPr id="6" name="Diagram 5">
            <a:extLst>
              <a:ext uri="{FF2B5EF4-FFF2-40B4-BE49-F238E27FC236}">
                <a16:creationId xmlns:a16="http://schemas.microsoft.com/office/drawing/2014/main" id="{21C7587E-AE34-104E-82BD-BF5B27361E11}"/>
              </a:ext>
            </a:extLst>
          </p:cNvPr>
          <p:cNvGraphicFramePr/>
          <p:nvPr>
            <p:extLst>
              <p:ext uri="{D42A27DB-BD31-4B8C-83A1-F6EECF244321}">
                <p14:modId xmlns:p14="http://schemas.microsoft.com/office/powerpoint/2010/main" val="758870593"/>
              </p:ext>
            </p:extLst>
          </p:nvPr>
        </p:nvGraphicFramePr>
        <p:xfrm>
          <a:off x="1863662" y="4157663"/>
          <a:ext cx="8502778" cy="270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70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AAC5-F85D-9C46-8360-A170B71918E6}"/>
              </a:ext>
            </a:extLst>
          </p:cNvPr>
          <p:cNvSpPr>
            <a:spLocks noGrp="1"/>
          </p:cNvSpPr>
          <p:nvPr>
            <p:ph type="title"/>
          </p:nvPr>
        </p:nvSpPr>
        <p:spPr>
          <a:xfrm>
            <a:off x="426910" y="176593"/>
            <a:ext cx="10058400" cy="1609344"/>
          </a:xfrm>
        </p:spPr>
        <p:txBody>
          <a:bodyPr/>
          <a:lstStyle/>
          <a:p>
            <a:r>
              <a:rPr lang="en-US" dirty="0"/>
              <a:t>Functions </a:t>
            </a:r>
          </a:p>
        </p:txBody>
      </p:sp>
      <p:sp>
        <p:nvSpPr>
          <p:cNvPr id="3" name="Content Placeholder 2">
            <a:extLst>
              <a:ext uri="{FF2B5EF4-FFF2-40B4-BE49-F238E27FC236}">
                <a16:creationId xmlns:a16="http://schemas.microsoft.com/office/drawing/2014/main" id="{FB93A050-9985-E04A-81DF-756293CB1411}"/>
              </a:ext>
            </a:extLst>
          </p:cNvPr>
          <p:cNvSpPr>
            <a:spLocks noGrp="1"/>
          </p:cNvSpPr>
          <p:nvPr>
            <p:ph idx="1"/>
          </p:nvPr>
        </p:nvSpPr>
        <p:spPr>
          <a:xfrm>
            <a:off x="284035" y="1785937"/>
            <a:ext cx="7116890" cy="5072063"/>
          </a:xfrm>
        </p:spPr>
        <p:txBody>
          <a:bodyPr>
            <a:normAutofit lnSpcReduction="10000"/>
          </a:bodyPr>
          <a:lstStyle/>
          <a:p>
            <a:r>
              <a:rPr lang="en-US" dirty="0"/>
              <a:t>Carries nutrients and waste products throughout the body </a:t>
            </a:r>
          </a:p>
          <a:p>
            <a:r>
              <a:rPr lang="en-US" dirty="0"/>
              <a:t>Maintains the structure of large molecules such as proteins and glycogen </a:t>
            </a:r>
          </a:p>
          <a:p>
            <a:r>
              <a:rPr lang="en-US" dirty="0"/>
              <a:t>Participates in metabolic reactions </a:t>
            </a:r>
          </a:p>
          <a:p>
            <a:r>
              <a:rPr lang="en-US" dirty="0"/>
              <a:t>Serves as the solvent for minerals, vitamins, amino acids, glucose, and many other small molecules so that they can participate in metabolic activities </a:t>
            </a:r>
          </a:p>
          <a:p>
            <a:r>
              <a:rPr lang="en-US" dirty="0"/>
              <a:t>Acts as a lubricant and cushion around joints and inside the eyes, the spinal cord, and, in pregnancy, the amniotic sac surrounding the fetus in the womb </a:t>
            </a:r>
          </a:p>
          <a:p>
            <a:r>
              <a:rPr lang="en-US" dirty="0"/>
              <a:t>Aids in the regulation of normal body temperature, as the evaporation of sweat from the skin removes excess heat from the body </a:t>
            </a:r>
          </a:p>
          <a:p>
            <a:r>
              <a:rPr lang="en-US" dirty="0"/>
              <a:t>Maintains blood volume</a:t>
            </a:r>
            <a:br>
              <a:rPr lang="en-US" dirty="0"/>
            </a:br>
            <a:endParaRPr lang="en-US" dirty="0"/>
          </a:p>
          <a:p>
            <a:endParaRPr lang="en-US" dirty="0"/>
          </a:p>
        </p:txBody>
      </p:sp>
      <p:sp>
        <p:nvSpPr>
          <p:cNvPr id="4" name="TextBox 3">
            <a:extLst>
              <a:ext uri="{FF2B5EF4-FFF2-40B4-BE49-F238E27FC236}">
                <a16:creationId xmlns:a16="http://schemas.microsoft.com/office/drawing/2014/main" id="{FAC9DBE9-4A60-9845-96DF-CA4BE040D5E1}"/>
              </a:ext>
            </a:extLst>
          </p:cNvPr>
          <p:cNvSpPr txBox="1"/>
          <p:nvPr/>
        </p:nvSpPr>
        <p:spPr>
          <a:xfrm>
            <a:off x="8715375" y="2657475"/>
            <a:ext cx="2371725" cy="2585323"/>
          </a:xfrm>
          <a:prstGeom prst="rect">
            <a:avLst/>
          </a:prstGeom>
          <a:noFill/>
        </p:spPr>
        <p:txBody>
          <a:bodyPr wrap="square" rtlCol="0">
            <a:spAutoFit/>
          </a:bodyPr>
          <a:lstStyle/>
          <a:p>
            <a:r>
              <a:rPr lang="en-US" sz="2400" b="1" i="1" dirty="0">
                <a:solidFill>
                  <a:srgbClr val="C00000"/>
                </a:solidFill>
              </a:rPr>
              <a:t>Maintaining water balance </a:t>
            </a:r>
            <a:r>
              <a:rPr lang="en-US" sz="2400" i="1" dirty="0">
                <a:solidFill>
                  <a:srgbClr val="C00000"/>
                </a:solidFill>
              </a:rPr>
              <a:t>between intake and output is vital to perform function</a:t>
            </a:r>
          </a:p>
          <a:p>
            <a:endParaRPr lang="en-US" dirty="0"/>
          </a:p>
        </p:txBody>
      </p:sp>
    </p:spTree>
    <p:extLst>
      <p:ext uri="{BB962C8B-B14F-4D97-AF65-F5344CB8AC3E}">
        <p14:creationId xmlns:p14="http://schemas.microsoft.com/office/powerpoint/2010/main" val="346074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BF055-AC85-094D-BD7F-4AAF14CC3DE4}"/>
              </a:ext>
            </a:extLst>
          </p:cNvPr>
          <p:cNvSpPr>
            <a:spLocks noGrp="1"/>
          </p:cNvSpPr>
          <p:nvPr>
            <p:ph idx="1"/>
          </p:nvPr>
        </p:nvSpPr>
        <p:spPr>
          <a:xfrm>
            <a:off x="1069848" y="1000125"/>
            <a:ext cx="10058400" cy="5172075"/>
          </a:xfrm>
        </p:spPr>
        <p:txBody>
          <a:bodyPr/>
          <a:lstStyle/>
          <a:p>
            <a:r>
              <a:rPr lang="en-US" dirty="0"/>
              <a:t>Water crosses cell membranes easily and rapidly through aquaporin (AQP) 1 channels to balance the concentrations of osmotically active substances inside and outside cells </a:t>
            </a:r>
          </a:p>
          <a:p>
            <a:r>
              <a:rPr lang="en-US" dirty="0"/>
              <a:t>The concentration of materials (osmoles) dissolved in the ICF and ECF compartments differ </a:t>
            </a:r>
          </a:p>
          <a:p>
            <a:endParaRPr lang="en-US" dirty="0"/>
          </a:p>
          <a:p>
            <a:r>
              <a:rPr lang="en-US" dirty="0"/>
              <a:t>Maintaining a balance of a bout two-thirds of the body fluids inside the cells and one-third outside is vital to the life of the cells</a:t>
            </a:r>
          </a:p>
          <a:p>
            <a:r>
              <a:rPr lang="en-US" dirty="0"/>
              <a:t>If too much water were to enter the cells, cell might rupture</a:t>
            </a:r>
          </a:p>
          <a:p>
            <a:r>
              <a:rPr lang="en-US" dirty="0"/>
              <a:t>If too much water were to leave, they would collapse </a:t>
            </a:r>
          </a:p>
          <a:p>
            <a:endParaRPr lang="en-US" dirty="0"/>
          </a:p>
          <a:p>
            <a:endParaRPr lang="en-US" dirty="0"/>
          </a:p>
          <a:p>
            <a:endParaRPr lang="en-US" dirty="0"/>
          </a:p>
        </p:txBody>
      </p:sp>
    </p:spTree>
    <p:extLst>
      <p:ext uri="{BB962C8B-B14F-4D97-AF65-F5344CB8AC3E}">
        <p14:creationId xmlns:p14="http://schemas.microsoft.com/office/powerpoint/2010/main" val="97848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31BC4-CCC4-744E-9663-B2B73F9200A0}"/>
              </a:ext>
            </a:extLst>
          </p:cNvPr>
          <p:cNvSpPr>
            <a:spLocks noGrp="1"/>
          </p:cNvSpPr>
          <p:nvPr>
            <p:ph idx="1"/>
          </p:nvPr>
        </p:nvSpPr>
        <p:spPr>
          <a:xfrm>
            <a:off x="1069848" y="942975"/>
            <a:ext cx="6473952" cy="5229225"/>
          </a:xfrm>
        </p:spPr>
        <p:txBody>
          <a:bodyPr>
            <a:normAutofit/>
          </a:bodyPr>
          <a:lstStyle/>
          <a:p>
            <a:r>
              <a:rPr lang="en-US" b="1" dirty="0"/>
              <a:t>Thirst </a:t>
            </a:r>
            <a:r>
              <a:rPr lang="en-US" dirty="0"/>
              <a:t>and satiety influence water intake </a:t>
            </a:r>
          </a:p>
          <a:p>
            <a:r>
              <a:rPr lang="en-US" dirty="0"/>
              <a:t>When water intake is inadequate, the blood becomes concentrated (having lost water but not the dissolved substances within it), the mouth becomes dry, and the hypothalamus initiates drinking behavior </a:t>
            </a:r>
          </a:p>
          <a:p>
            <a:r>
              <a:rPr lang="en-US" dirty="0"/>
              <a:t>When water intake is excessive, the stomach expands and stretch receptors send signals to stop drinking. </a:t>
            </a:r>
          </a:p>
          <a:p>
            <a:r>
              <a:rPr lang="en-US" dirty="0"/>
              <a:t>Receptors in the heart as blood volume increases</a:t>
            </a:r>
          </a:p>
          <a:p>
            <a:r>
              <a:rPr lang="en-US" dirty="0"/>
              <a:t>Thirst is the first sign of dehydration </a:t>
            </a:r>
          </a:p>
          <a:p>
            <a:r>
              <a:rPr lang="en-US" dirty="0"/>
              <a:t>Dehydration develops with either inadequate water intake or excessive water losses</a:t>
            </a:r>
          </a:p>
          <a:p>
            <a:endParaRPr lang="en-US" dirty="0"/>
          </a:p>
        </p:txBody>
      </p:sp>
      <p:pic>
        <p:nvPicPr>
          <p:cNvPr id="4" name="Picture 3">
            <a:extLst>
              <a:ext uri="{FF2B5EF4-FFF2-40B4-BE49-F238E27FC236}">
                <a16:creationId xmlns:a16="http://schemas.microsoft.com/office/drawing/2014/main" id="{8BFF2A76-255A-0845-9AB6-A4AD7936C454}"/>
              </a:ext>
            </a:extLst>
          </p:cNvPr>
          <p:cNvPicPr>
            <a:picLocks noChangeAspect="1"/>
          </p:cNvPicPr>
          <p:nvPr/>
        </p:nvPicPr>
        <p:blipFill>
          <a:blip r:embed="rId2"/>
          <a:stretch>
            <a:fillRect/>
          </a:stretch>
        </p:blipFill>
        <p:spPr>
          <a:xfrm>
            <a:off x="7650982" y="942975"/>
            <a:ext cx="3064643" cy="2020888"/>
          </a:xfrm>
          <a:prstGeom prst="rect">
            <a:avLst/>
          </a:prstGeom>
        </p:spPr>
      </p:pic>
      <p:sp>
        <p:nvSpPr>
          <p:cNvPr id="5" name="TextBox 4">
            <a:extLst>
              <a:ext uri="{FF2B5EF4-FFF2-40B4-BE49-F238E27FC236}">
                <a16:creationId xmlns:a16="http://schemas.microsoft.com/office/drawing/2014/main" id="{FB228A0E-25D0-454C-A78B-ECFBCAA7D099}"/>
              </a:ext>
            </a:extLst>
          </p:cNvPr>
          <p:cNvSpPr txBox="1"/>
          <p:nvPr/>
        </p:nvSpPr>
        <p:spPr>
          <a:xfrm>
            <a:off x="7847421" y="442914"/>
            <a:ext cx="2671763" cy="371475"/>
          </a:xfrm>
          <a:prstGeom prst="rect">
            <a:avLst/>
          </a:prstGeom>
          <a:noFill/>
        </p:spPr>
        <p:txBody>
          <a:bodyPr wrap="square" rtlCol="0">
            <a:spAutoFit/>
          </a:bodyPr>
          <a:lstStyle/>
          <a:p>
            <a:r>
              <a:rPr lang="en-US" b="1" dirty="0">
                <a:solidFill>
                  <a:srgbClr val="C00000"/>
                </a:solidFill>
              </a:rPr>
              <a:t>Hypothalamus</a:t>
            </a:r>
          </a:p>
        </p:txBody>
      </p:sp>
    </p:spTree>
    <p:extLst>
      <p:ext uri="{BB962C8B-B14F-4D97-AF65-F5344CB8AC3E}">
        <p14:creationId xmlns:p14="http://schemas.microsoft.com/office/powerpoint/2010/main" val="333480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1D7EE-7DB9-1143-BD97-93AF3AE0A266}"/>
              </a:ext>
            </a:extLst>
          </p:cNvPr>
          <p:cNvSpPr>
            <a:spLocks noGrp="1"/>
          </p:cNvSpPr>
          <p:nvPr>
            <p:ph idx="1"/>
          </p:nvPr>
        </p:nvSpPr>
        <p:spPr/>
        <p:txBody>
          <a:bodyPr/>
          <a:lstStyle/>
          <a:p>
            <a:r>
              <a:rPr lang="en-US" b="1" dirty="0"/>
              <a:t>obligatory water excretion </a:t>
            </a:r>
            <a:r>
              <a:rPr lang="en-US" dirty="0"/>
              <a:t>is a minimum of about 500 milliliters (about 2 cups) of water each day. Above this amount, excretion adjusts to balance intake. If a person drinks more water, the kidneys excrete more urine, and the urine becomes more dilute </a:t>
            </a:r>
          </a:p>
          <a:p>
            <a:r>
              <a:rPr lang="en-US" dirty="0"/>
              <a:t>Water is lost from the lungs as vapor and from the skin as sweat; some is also lost in feces </a:t>
            </a:r>
          </a:p>
          <a:p>
            <a:endParaRPr lang="en-US" dirty="0"/>
          </a:p>
          <a:p>
            <a:endParaRPr lang="en-US" dirty="0"/>
          </a:p>
        </p:txBody>
      </p:sp>
    </p:spTree>
    <p:extLst>
      <p:ext uri="{BB962C8B-B14F-4D97-AF65-F5344CB8AC3E}">
        <p14:creationId xmlns:p14="http://schemas.microsoft.com/office/powerpoint/2010/main" val="553827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{7BEF9DCF-4AA6-324B-9D65-A159EB8CCC4B}tf10001070</Template>
  <TotalTime>1875</TotalTime>
  <Words>1670</Words>
  <Application>Microsoft Macintosh PowerPoint</Application>
  <PresentationFormat>Widescreen</PresentationFormat>
  <Paragraphs>187</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Rockwell</vt:lpstr>
      <vt:lpstr>Rockwell Condensed</vt:lpstr>
      <vt:lpstr>Rockwell Extra Bold</vt:lpstr>
      <vt:lpstr>Times New Roman</vt:lpstr>
      <vt:lpstr>Wingdings</vt:lpstr>
      <vt:lpstr>Wood Type</vt:lpstr>
      <vt:lpstr>Water and Electrolytes </vt:lpstr>
      <vt:lpstr>water</vt:lpstr>
      <vt:lpstr>PowerPoint Presentation</vt:lpstr>
      <vt:lpstr>PowerPoint Presentation</vt:lpstr>
      <vt:lpstr>PowerPoint Presentation</vt:lpstr>
      <vt:lpstr>Functions </vt:lpstr>
      <vt:lpstr>PowerPoint Presentation</vt:lpstr>
      <vt:lpstr>PowerPoint Presentation</vt:lpstr>
      <vt:lpstr>PowerPoint Presentation</vt:lpstr>
      <vt:lpstr>Blood Plasma</vt:lpstr>
      <vt:lpstr>PowerPoint Presentation</vt:lpstr>
      <vt:lpstr>The major electrolytes in body fluids (both intracellular and extracellular) are: </vt:lpstr>
      <vt:lpstr>Electrolyte Distribution in Body Fluids</vt:lpstr>
      <vt:lpstr>Regulation of water balance  </vt:lpstr>
      <vt:lpstr>PowerPoint Presentation</vt:lpstr>
      <vt:lpstr>PowerPoint Presentation</vt:lpstr>
      <vt:lpstr>When does water requirement increase?</vt:lpstr>
      <vt:lpstr>Sodium </vt:lpstr>
      <vt:lpstr>sodium</vt:lpstr>
      <vt:lpstr>sodium</vt:lpstr>
      <vt:lpstr>Na⁺ Deficiency</vt:lpstr>
      <vt:lpstr>Potassium </vt:lpstr>
      <vt:lpstr>Potassium balance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Electrolytes </dc:title>
  <dc:creator>Hind Eliyan</dc:creator>
  <cp:lastModifiedBy>Hind Eliyan</cp:lastModifiedBy>
  <cp:revision>26</cp:revision>
  <dcterms:created xsi:type="dcterms:W3CDTF">2021-04-07T05:02:12Z</dcterms:created>
  <dcterms:modified xsi:type="dcterms:W3CDTF">2022-05-18T08:36:29Z</dcterms:modified>
</cp:coreProperties>
</file>