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8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0000"/>
    <p:restoredTop sz="94671"/>
  </p:normalViewPr>
  <p:slideViewPr>
    <p:cSldViewPr snapToGrid="0" snapToObjects="1">
      <p:cViewPr varScale="1">
        <p:scale>
          <a:sx n="104" d="100"/>
          <a:sy n="104" d="100"/>
        </p:scale>
        <p:origin x="115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D3B1FFA-6D7D-934B-BDB9-A5664DBCFD09}" type="datetimeFigureOut">
              <a:rPr lang="en-US" smtClean="0"/>
              <a:t>7/21/19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81CAE-2250-2B4F-B7AD-1F44E24BAE48}" type="slidenum">
              <a:rPr lang="en-US" smtClean="0"/>
              <a:t>‹#›</a:t>
            </a:fld>
            <a:endParaRPr lang="en-US"/>
          </a:p>
        </p:txBody>
      </p:sp>
    </p:spTree>
    <p:extLst>
      <p:ext uri="{BB962C8B-B14F-4D97-AF65-F5344CB8AC3E}">
        <p14:creationId xmlns:p14="http://schemas.microsoft.com/office/powerpoint/2010/main" val="2039669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3B1FFA-6D7D-934B-BDB9-A5664DBCFD09}" type="datetimeFigureOut">
              <a:rPr lang="en-US" smtClean="0"/>
              <a:t>7/21/19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81CAE-2250-2B4F-B7AD-1F44E24BAE48}" type="slidenum">
              <a:rPr lang="en-US" smtClean="0"/>
              <a:t>‹#›</a:t>
            </a:fld>
            <a:endParaRPr lang="en-US"/>
          </a:p>
        </p:txBody>
      </p:sp>
    </p:spTree>
    <p:extLst>
      <p:ext uri="{BB962C8B-B14F-4D97-AF65-F5344CB8AC3E}">
        <p14:creationId xmlns:p14="http://schemas.microsoft.com/office/powerpoint/2010/main" val="1288831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3B1FFA-6D7D-934B-BDB9-A5664DBCFD09}" type="datetimeFigureOut">
              <a:rPr lang="en-US" smtClean="0"/>
              <a:t>7/21/19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81CAE-2250-2B4F-B7AD-1F44E24BAE48}" type="slidenum">
              <a:rPr lang="en-US" smtClean="0"/>
              <a:t>‹#›</a:t>
            </a:fld>
            <a:endParaRPr lang="en-US"/>
          </a:p>
        </p:txBody>
      </p:sp>
    </p:spTree>
    <p:extLst>
      <p:ext uri="{BB962C8B-B14F-4D97-AF65-F5344CB8AC3E}">
        <p14:creationId xmlns:p14="http://schemas.microsoft.com/office/powerpoint/2010/main" val="1873797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3B1FFA-6D7D-934B-BDB9-A5664DBCFD09}" type="datetimeFigureOut">
              <a:rPr lang="en-US" smtClean="0"/>
              <a:t>7/21/19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81CAE-2250-2B4F-B7AD-1F44E24BAE48}" type="slidenum">
              <a:rPr lang="en-US" smtClean="0"/>
              <a:t>‹#›</a:t>
            </a:fld>
            <a:endParaRPr lang="en-US"/>
          </a:p>
        </p:txBody>
      </p:sp>
    </p:spTree>
    <p:extLst>
      <p:ext uri="{BB962C8B-B14F-4D97-AF65-F5344CB8AC3E}">
        <p14:creationId xmlns:p14="http://schemas.microsoft.com/office/powerpoint/2010/main" val="439157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3B1FFA-6D7D-934B-BDB9-A5664DBCFD09}" type="datetimeFigureOut">
              <a:rPr lang="en-US" smtClean="0"/>
              <a:t>7/21/19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81CAE-2250-2B4F-B7AD-1F44E24BAE48}" type="slidenum">
              <a:rPr lang="en-US" smtClean="0"/>
              <a:t>‹#›</a:t>
            </a:fld>
            <a:endParaRPr lang="en-US"/>
          </a:p>
        </p:txBody>
      </p:sp>
    </p:spTree>
    <p:extLst>
      <p:ext uri="{BB962C8B-B14F-4D97-AF65-F5344CB8AC3E}">
        <p14:creationId xmlns:p14="http://schemas.microsoft.com/office/powerpoint/2010/main" val="11967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D3B1FFA-6D7D-934B-BDB9-A5664DBCFD09}" type="datetimeFigureOut">
              <a:rPr lang="en-US" smtClean="0"/>
              <a:t>7/21/19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281CAE-2250-2B4F-B7AD-1F44E24BAE48}" type="slidenum">
              <a:rPr lang="en-US" smtClean="0"/>
              <a:t>‹#›</a:t>
            </a:fld>
            <a:endParaRPr lang="en-US"/>
          </a:p>
        </p:txBody>
      </p:sp>
    </p:spTree>
    <p:extLst>
      <p:ext uri="{BB962C8B-B14F-4D97-AF65-F5344CB8AC3E}">
        <p14:creationId xmlns:p14="http://schemas.microsoft.com/office/powerpoint/2010/main" val="1418633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D3B1FFA-6D7D-934B-BDB9-A5664DBCFD09}" type="datetimeFigureOut">
              <a:rPr lang="en-US" smtClean="0"/>
              <a:t>7/21/19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281CAE-2250-2B4F-B7AD-1F44E24BAE48}" type="slidenum">
              <a:rPr lang="en-US" smtClean="0"/>
              <a:t>‹#›</a:t>
            </a:fld>
            <a:endParaRPr lang="en-US"/>
          </a:p>
        </p:txBody>
      </p:sp>
    </p:spTree>
    <p:extLst>
      <p:ext uri="{BB962C8B-B14F-4D97-AF65-F5344CB8AC3E}">
        <p14:creationId xmlns:p14="http://schemas.microsoft.com/office/powerpoint/2010/main" val="1611684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D3B1FFA-6D7D-934B-BDB9-A5664DBCFD09}" type="datetimeFigureOut">
              <a:rPr lang="en-US" smtClean="0"/>
              <a:t>7/21/19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281CAE-2250-2B4F-B7AD-1F44E24BAE48}" type="slidenum">
              <a:rPr lang="en-US" smtClean="0"/>
              <a:t>‹#›</a:t>
            </a:fld>
            <a:endParaRPr lang="en-US"/>
          </a:p>
        </p:txBody>
      </p:sp>
    </p:spTree>
    <p:extLst>
      <p:ext uri="{BB962C8B-B14F-4D97-AF65-F5344CB8AC3E}">
        <p14:creationId xmlns:p14="http://schemas.microsoft.com/office/powerpoint/2010/main" val="1373462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3B1FFA-6D7D-934B-BDB9-A5664DBCFD09}" type="datetimeFigureOut">
              <a:rPr lang="en-US" smtClean="0"/>
              <a:t>7/21/19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281CAE-2250-2B4F-B7AD-1F44E24BAE48}" type="slidenum">
              <a:rPr lang="en-US" smtClean="0"/>
              <a:t>‹#›</a:t>
            </a:fld>
            <a:endParaRPr lang="en-US"/>
          </a:p>
        </p:txBody>
      </p:sp>
    </p:spTree>
    <p:extLst>
      <p:ext uri="{BB962C8B-B14F-4D97-AF65-F5344CB8AC3E}">
        <p14:creationId xmlns:p14="http://schemas.microsoft.com/office/powerpoint/2010/main" val="488700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3B1FFA-6D7D-934B-BDB9-A5664DBCFD09}" type="datetimeFigureOut">
              <a:rPr lang="en-US" smtClean="0"/>
              <a:t>7/21/19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281CAE-2250-2B4F-B7AD-1F44E24BAE48}" type="slidenum">
              <a:rPr lang="en-US" smtClean="0"/>
              <a:t>‹#›</a:t>
            </a:fld>
            <a:endParaRPr lang="en-US"/>
          </a:p>
        </p:txBody>
      </p:sp>
    </p:spTree>
    <p:extLst>
      <p:ext uri="{BB962C8B-B14F-4D97-AF65-F5344CB8AC3E}">
        <p14:creationId xmlns:p14="http://schemas.microsoft.com/office/powerpoint/2010/main" val="161810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3B1FFA-6D7D-934B-BDB9-A5664DBCFD09}" type="datetimeFigureOut">
              <a:rPr lang="en-US" smtClean="0"/>
              <a:t>7/21/19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281CAE-2250-2B4F-B7AD-1F44E24BAE48}" type="slidenum">
              <a:rPr lang="en-US" smtClean="0"/>
              <a:t>‹#›</a:t>
            </a:fld>
            <a:endParaRPr lang="en-US"/>
          </a:p>
        </p:txBody>
      </p:sp>
    </p:spTree>
    <p:extLst>
      <p:ext uri="{BB962C8B-B14F-4D97-AF65-F5344CB8AC3E}">
        <p14:creationId xmlns:p14="http://schemas.microsoft.com/office/powerpoint/2010/main" val="1928557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3B1FFA-6D7D-934B-BDB9-A5664DBCFD09}" type="datetimeFigureOut">
              <a:rPr lang="en-US" smtClean="0"/>
              <a:t>7/21/19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281CAE-2250-2B4F-B7AD-1F44E24BAE48}" type="slidenum">
              <a:rPr lang="en-US" smtClean="0"/>
              <a:t>‹#›</a:t>
            </a:fld>
            <a:endParaRPr lang="en-US"/>
          </a:p>
        </p:txBody>
      </p:sp>
    </p:spTree>
    <p:extLst>
      <p:ext uri="{BB962C8B-B14F-4D97-AF65-F5344CB8AC3E}">
        <p14:creationId xmlns:p14="http://schemas.microsoft.com/office/powerpoint/2010/main" val="1378027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830902"/>
          </a:xfrm>
        </p:spPr>
        <p:txBody>
          <a:bodyPr/>
          <a:lstStyle/>
          <a:p>
            <a:r>
              <a:rPr lang="en-US" b="1" dirty="0"/>
              <a:t>Delegation</a:t>
            </a:r>
            <a:r>
              <a:rPr lang="en-US" dirty="0"/>
              <a:t> </a:t>
            </a:r>
          </a:p>
        </p:txBody>
      </p:sp>
      <p:sp>
        <p:nvSpPr>
          <p:cNvPr id="3" name="Subtitle 2"/>
          <p:cNvSpPr>
            <a:spLocks noGrp="1"/>
          </p:cNvSpPr>
          <p:nvPr>
            <p:ph type="subTitle" idx="1"/>
          </p:nvPr>
        </p:nvSpPr>
        <p:spPr>
          <a:xfrm>
            <a:off x="9106929" y="5430838"/>
            <a:ext cx="2483709" cy="623973"/>
          </a:xfrm>
        </p:spPr>
        <p:txBody>
          <a:bodyPr>
            <a:normAutofit/>
          </a:bodyPr>
          <a:lstStyle/>
          <a:p>
            <a:r>
              <a:rPr lang="en-US"/>
              <a:t>Maram Jaghama</a:t>
            </a:r>
          </a:p>
        </p:txBody>
      </p:sp>
    </p:spTree>
    <p:extLst>
      <p:ext uri="{BB962C8B-B14F-4D97-AF65-F5344CB8AC3E}">
        <p14:creationId xmlns:p14="http://schemas.microsoft.com/office/powerpoint/2010/main" val="62546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Over delegation </a:t>
            </a:r>
          </a:p>
        </p:txBody>
      </p:sp>
      <p:sp>
        <p:nvSpPr>
          <p:cNvPr id="3" name="Content Placeholder 2"/>
          <p:cNvSpPr>
            <a:spLocks noGrp="1"/>
          </p:cNvSpPr>
          <p:nvPr>
            <p:ph idx="1"/>
          </p:nvPr>
        </p:nvSpPr>
        <p:spPr>
          <a:xfrm>
            <a:off x="838200" y="1433384"/>
            <a:ext cx="10515600" cy="5202193"/>
          </a:xfrm>
        </p:spPr>
        <p:txBody>
          <a:bodyPr>
            <a:normAutofit/>
          </a:bodyPr>
          <a:lstStyle/>
          <a:p>
            <a:pPr marL="0" indent="0">
              <a:buNone/>
            </a:pPr>
            <a:r>
              <a:rPr lang="en-US" dirty="0">
                <a:solidFill>
                  <a:srgbClr val="FF0000"/>
                </a:solidFill>
              </a:rPr>
              <a:t>Some managers over delegate because:</a:t>
            </a:r>
            <a:br>
              <a:rPr lang="en-US" dirty="0">
                <a:solidFill>
                  <a:srgbClr val="FF0000"/>
                </a:solidFill>
              </a:rPr>
            </a:br>
            <a:endParaRPr lang="en-US" dirty="0"/>
          </a:p>
          <a:p>
            <a:pPr marL="457200" indent="-457200">
              <a:buFont typeface="+mj-lt"/>
              <a:buAutoNum type="arabicPeriod"/>
            </a:pPr>
            <a:r>
              <a:rPr lang="en-US" sz="2200" dirty="0"/>
              <a:t>Some managers over delegate because they are poor managers of time, spending most of it just trying to get organized. </a:t>
            </a:r>
            <a:br>
              <a:rPr lang="en-US" sz="2200" dirty="0"/>
            </a:br>
            <a:endParaRPr lang="en-US" sz="2200" dirty="0"/>
          </a:p>
          <a:p>
            <a:pPr marL="457200" indent="-457200">
              <a:buFont typeface="+mj-lt"/>
              <a:buAutoNum type="arabicPeriod"/>
            </a:pPr>
            <a:r>
              <a:rPr lang="en-US" sz="2200" dirty="0"/>
              <a:t>Others over delegate because they feel insecure in their ability to perform a task. </a:t>
            </a:r>
            <a:br>
              <a:rPr lang="en-US" sz="2200" dirty="0"/>
            </a:br>
            <a:endParaRPr lang="en-US" sz="2200" dirty="0"/>
          </a:p>
          <a:p>
            <a:pPr marL="457200" indent="-457200">
              <a:buFont typeface="+mj-lt"/>
              <a:buAutoNum type="arabicPeriod"/>
            </a:pPr>
            <a:r>
              <a:rPr lang="en-US" sz="2200" dirty="0"/>
              <a:t>Managers also must be careful not to over delegate to exceptionally competent employees, because they may become overworked and tired, which can decrease their productivity. </a:t>
            </a:r>
          </a:p>
          <a:p>
            <a:pPr marL="514350" indent="-514350">
              <a:buFont typeface="+mj-lt"/>
              <a:buAutoNum type="arabicPeriod"/>
            </a:pPr>
            <a:endParaRPr lang="en-US" dirty="0"/>
          </a:p>
        </p:txBody>
      </p:sp>
    </p:spTree>
    <p:extLst>
      <p:ext uri="{BB962C8B-B14F-4D97-AF65-F5344CB8AC3E}">
        <p14:creationId xmlns:p14="http://schemas.microsoft.com/office/powerpoint/2010/main" val="1542466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Improper delegation </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200" dirty="0"/>
              <a:t>Delegating at the wrong time</a:t>
            </a:r>
            <a:br>
              <a:rPr lang="en-US" sz="2200" dirty="0"/>
            </a:br>
            <a:endParaRPr lang="en-US" sz="2200" dirty="0"/>
          </a:p>
          <a:p>
            <a:pPr marL="514350" indent="-514350">
              <a:buFont typeface="+mj-lt"/>
              <a:buAutoNum type="arabicPeriod"/>
            </a:pPr>
            <a:r>
              <a:rPr lang="en-US" sz="2200" dirty="0"/>
              <a:t>Delegating to the wrong person</a:t>
            </a:r>
            <a:br>
              <a:rPr lang="en-US" sz="2200" dirty="0"/>
            </a:br>
            <a:endParaRPr lang="en-US" sz="2200" dirty="0"/>
          </a:p>
          <a:p>
            <a:pPr marL="514350" indent="-514350">
              <a:buFont typeface="+mj-lt"/>
              <a:buAutoNum type="arabicPeriod"/>
            </a:pPr>
            <a:r>
              <a:rPr lang="en-US" sz="2200" dirty="0"/>
              <a:t>Delegating for a wrong reason </a:t>
            </a:r>
            <a:br>
              <a:rPr lang="en-US" sz="2200" dirty="0"/>
            </a:br>
            <a:endParaRPr lang="en-US" sz="2200" dirty="0"/>
          </a:p>
          <a:p>
            <a:pPr marL="514350" indent="-514350">
              <a:buFont typeface="+mj-lt"/>
              <a:buAutoNum type="arabicPeriod"/>
            </a:pPr>
            <a:r>
              <a:rPr lang="en-US" sz="2200" dirty="0"/>
              <a:t>delegating tasks and responsibilities that are beyond the capability of the person to whom they are being delegated or that should be done by someone with greater expertise, training, or authority. </a:t>
            </a:r>
            <a:br>
              <a:rPr lang="en-US" sz="2200" dirty="0"/>
            </a:br>
            <a:endParaRPr lang="en-US" sz="2200" dirty="0"/>
          </a:p>
          <a:p>
            <a:pPr marL="514350" indent="-514350">
              <a:buFont typeface="+mj-lt"/>
              <a:buAutoNum type="arabicPeriod"/>
            </a:pPr>
            <a:r>
              <a:rPr lang="en-US" sz="2200" dirty="0"/>
              <a:t>Delegating decision making without providing adequate information.</a:t>
            </a:r>
          </a:p>
        </p:txBody>
      </p:sp>
    </p:spTree>
    <p:extLst>
      <p:ext uri="{BB962C8B-B14F-4D97-AF65-F5344CB8AC3E}">
        <p14:creationId xmlns:p14="http://schemas.microsoft.com/office/powerpoint/2010/main" val="1956707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02927" y="1668163"/>
            <a:ext cx="8893491" cy="3877212"/>
          </a:xfrm>
        </p:spPr>
      </p:pic>
    </p:spTree>
    <p:extLst>
      <p:ext uri="{BB962C8B-B14F-4D97-AF65-F5344CB8AC3E}">
        <p14:creationId xmlns:p14="http://schemas.microsoft.com/office/powerpoint/2010/main" val="1958420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5925"/>
            <a:ext cx="10515600" cy="1554764"/>
          </a:xfrm>
        </p:spPr>
        <p:txBody>
          <a:bodyPr>
            <a:normAutofit fontScale="90000"/>
          </a:bodyPr>
          <a:lstStyle/>
          <a:p>
            <a:pPr algn="ctr"/>
            <a:r>
              <a:rPr lang="en-US" b="1" dirty="0"/>
              <a:t>Delegation as a Function of Professional nursing  </a:t>
            </a:r>
            <a:br>
              <a:rPr lang="en-US" dirty="0"/>
            </a:br>
            <a:endParaRPr lang="en-US" dirty="0"/>
          </a:p>
        </p:txBody>
      </p:sp>
      <p:sp>
        <p:nvSpPr>
          <p:cNvPr id="3" name="Content Placeholder 2"/>
          <p:cNvSpPr>
            <a:spLocks noGrp="1"/>
          </p:cNvSpPr>
          <p:nvPr>
            <p:ph idx="1"/>
          </p:nvPr>
        </p:nvSpPr>
        <p:spPr>
          <a:xfrm>
            <a:off x="838200" y="1075038"/>
            <a:ext cx="10515600" cy="5101925"/>
          </a:xfrm>
        </p:spPr>
        <p:txBody>
          <a:bodyPr>
            <a:normAutofit/>
          </a:bodyPr>
          <a:lstStyle/>
          <a:p>
            <a:r>
              <a:rPr lang="en-US" sz="2200" dirty="0"/>
              <a:t>RNs at all levels are increasingly being expected to make assignments for and supervise the work of different levels of employees.</a:t>
            </a:r>
          </a:p>
          <a:p>
            <a:r>
              <a:rPr lang="en-US" sz="2200" dirty="0"/>
              <a:t> To increase the likelihood that the increased delegation required in today’s restructured health- care organizations does not result in an unsafe work environment, organizations should have : </a:t>
            </a:r>
            <a:br>
              <a:rPr lang="en-US" sz="2200" dirty="0"/>
            </a:br>
            <a:br>
              <a:rPr lang="en-US" sz="2200" dirty="0"/>
            </a:br>
            <a:r>
              <a:rPr lang="en-US" sz="2200" dirty="0"/>
              <a:t>(a)  a clearly defined structure where RNs are recognized as leaders of the health-care team.</a:t>
            </a:r>
            <a:br>
              <a:rPr lang="en-US" sz="2200" dirty="0"/>
            </a:br>
            <a:br>
              <a:rPr lang="en-US" sz="2200" dirty="0"/>
            </a:br>
            <a:r>
              <a:rPr lang="en-US" sz="2200" dirty="0"/>
              <a:t>(b) job descriptions clearly define the roles and responsibilities of all</a:t>
            </a:r>
            <a:br>
              <a:rPr lang="en-US" sz="2200" dirty="0"/>
            </a:br>
            <a:br>
              <a:rPr lang="en-US" sz="2200" dirty="0"/>
            </a:br>
            <a:r>
              <a:rPr lang="en-US" sz="2200" dirty="0"/>
              <a:t>(c) educational programs are developed to help personnel learn roles and responsibilities of each other’s roles.</a:t>
            </a:r>
            <a:br>
              <a:rPr lang="en-US" sz="2200" dirty="0"/>
            </a:br>
            <a:br>
              <a:rPr lang="en-US" sz="2200" dirty="0"/>
            </a:br>
            <a:r>
              <a:rPr lang="en-US" sz="2200" dirty="0"/>
              <a:t>(d) adequate programs are developed to foster leadership and delegation. </a:t>
            </a:r>
          </a:p>
          <a:p>
            <a:endParaRPr lang="en-US" dirty="0"/>
          </a:p>
        </p:txBody>
      </p:sp>
    </p:spTree>
    <p:extLst>
      <p:ext uri="{BB962C8B-B14F-4D97-AF65-F5344CB8AC3E}">
        <p14:creationId xmlns:p14="http://schemas.microsoft.com/office/powerpoint/2010/main" val="691284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Delegating to Unlicensed Assistive Personnel </a:t>
            </a:r>
            <a:br>
              <a:rPr lang="en-US" dirty="0"/>
            </a:b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91275" y="1028597"/>
            <a:ext cx="3797319" cy="5148366"/>
          </a:xfrm>
        </p:spPr>
      </p:pic>
    </p:spTree>
    <p:extLst>
      <p:ext uri="{BB962C8B-B14F-4D97-AF65-F5344CB8AC3E}">
        <p14:creationId xmlns:p14="http://schemas.microsoft.com/office/powerpoint/2010/main" val="527809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Subordinate Resistance to Delegation </a:t>
            </a:r>
            <a:br>
              <a:rPr lang="en-US" dirty="0"/>
            </a:br>
            <a:endParaRPr lang="en-US" dirty="0"/>
          </a:p>
        </p:txBody>
      </p:sp>
      <p:sp>
        <p:nvSpPr>
          <p:cNvPr id="3" name="Content Placeholder 2"/>
          <p:cNvSpPr>
            <a:spLocks noGrp="1"/>
          </p:cNvSpPr>
          <p:nvPr>
            <p:ph idx="1"/>
          </p:nvPr>
        </p:nvSpPr>
        <p:spPr>
          <a:xfrm>
            <a:off x="838200" y="1210962"/>
            <a:ext cx="10515600" cy="5239265"/>
          </a:xfrm>
        </p:spPr>
        <p:txBody>
          <a:bodyPr>
            <a:normAutofit/>
          </a:bodyPr>
          <a:lstStyle/>
          <a:p>
            <a:pPr marL="0" indent="0">
              <a:buNone/>
            </a:pPr>
            <a:r>
              <a:rPr lang="en-US" sz="2200" dirty="0"/>
              <a:t>Resistance is a common response by subordinates to delegation. </a:t>
            </a:r>
          </a:p>
          <a:p>
            <a:pPr>
              <a:buFont typeface="Wingdings" charset="2"/>
              <a:buChar char="Ø"/>
            </a:pPr>
            <a:r>
              <a:rPr lang="en-US" sz="2200" dirty="0">
                <a:solidFill>
                  <a:srgbClr val="C00000"/>
                </a:solidFill>
              </a:rPr>
              <a:t>One of the most common causes </a:t>
            </a:r>
            <a:r>
              <a:rPr lang="en-US" sz="2200" dirty="0"/>
              <a:t>of subordinate resistance to, or refusal of, delegated tasks </a:t>
            </a:r>
            <a:r>
              <a:rPr lang="en-US" sz="2200" dirty="0">
                <a:solidFill>
                  <a:srgbClr val="C00000"/>
                </a:solidFill>
              </a:rPr>
              <a:t>is the failure of the delegator to see the subordinate’s perspective. </a:t>
            </a:r>
          </a:p>
          <a:p>
            <a:pPr>
              <a:buFont typeface="Wingdings" charset="2"/>
              <a:buChar char="Ø"/>
            </a:pPr>
            <a:r>
              <a:rPr lang="en-US" sz="2200" dirty="0"/>
              <a:t>Some subordinates resist delegation simply </a:t>
            </a:r>
            <a:r>
              <a:rPr lang="en-US" sz="2200" dirty="0">
                <a:solidFill>
                  <a:srgbClr val="C00000"/>
                </a:solidFill>
              </a:rPr>
              <a:t>because they believe that they are incapable of completing the delegated task. </a:t>
            </a:r>
          </a:p>
          <a:p>
            <a:pPr>
              <a:buFont typeface="Wingdings" charset="2"/>
              <a:buChar char="Ø"/>
            </a:pPr>
            <a:r>
              <a:rPr lang="en-US" sz="2200" dirty="0"/>
              <a:t>Another cause of subordinate resistance to delegation </a:t>
            </a:r>
            <a:r>
              <a:rPr lang="en-US" sz="2200" dirty="0">
                <a:solidFill>
                  <a:srgbClr val="C00000"/>
                </a:solidFill>
              </a:rPr>
              <a:t>is an inherent resistance to authority.</a:t>
            </a:r>
            <a:r>
              <a:rPr lang="en-US" sz="2200" dirty="0"/>
              <a:t> Some subordinates simply need to “test the water” and determine what the consequences are of not completing delegated tasks. In this case, the delegator must be calm but assertive about his or her expectations and provide explicit work guidelines. </a:t>
            </a:r>
          </a:p>
          <a:p>
            <a:pPr>
              <a:buFont typeface="Wingdings" charset="2"/>
              <a:buChar char="Ø"/>
            </a:pPr>
            <a:r>
              <a:rPr lang="en-US" sz="2200" dirty="0"/>
              <a:t>Finally, resistance to delegation may be occurring </a:t>
            </a:r>
            <a:r>
              <a:rPr lang="en-US" sz="2200" dirty="0">
                <a:solidFill>
                  <a:srgbClr val="C00000"/>
                </a:solidFill>
              </a:rPr>
              <a:t>because tasks are over delegated in terms of specificity.</a:t>
            </a:r>
            <a:r>
              <a:rPr lang="en-US" sz="2200" dirty="0"/>
              <a:t> All subordinates need to believe that there is some room for creativity and independent thinking in delegated tasks. Failure to allow for this human need results in disinterested subordinates who fail to internalize responsibility and accountability for the delegated task. </a:t>
            </a:r>
          </a:p>
          <a:p>
            <a:endParaRPr lang="en-US" dirty="0"/>
          </a:p>
        </p:txBody>
      </p:sp>
    </p:spTree>
    <p:extLst>
      <p:ext uri="{BB962C8B-B14F-4D97-AF65-F5344CB8AC3E}">
        <p14:creationId xmlns:p14="http://schemas.microsoft.com/office/powerpoint/2010/main" val="1779392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Benefits of delegation </a:t>
            </a:r>
          </a:p>
        </p:txBody>
      </p:sp>
      <p:sp>
        <p:nvSpPr>
          <p:cNvPr id="3" name="Content Placeholder 2"/>
          <p:cNvSpPr>
            <a:spLocks noGrp="1"/>
          </p:cNvSpPr>
          <p:nvPr>
            <p:ph idx="1"/>
          </p:nvPr>
        </p:nvSpPr>
        <p:spPr>
          <a:xfrm>
            <a:off x="838200" y="1519882"/>
            <a:ext cx="10515600" cy="3608172"/>
          </a:xfrm>
        </p:spPr>
        <p:txBody>
          <a:bodyPr>
            <a:normAutofit/>
          </a:bodyPr>
          <a:lstStyle/>
          <a:p>
            <a:r>
              <a:rPr lang="en-US" sz="2200" dirty="0"/>
              <a:t>Subordinates gain self esteem.</a:t>
            </a:r>
          </a:p>
          <a:p>
            <a:r>
              <a:rPr lang="en-US" sz="2200" dirty="0"/>
              <a:t>Increase subordinates job satisfaction from the responsibility and authority given to them </a:t>
            </a:r>
          </a:p>
          <a:p>
            <a:r>
              <a:rPr lang="en-US" sz="2200" dirty="0"/>
              <a:t>Foster the cooperative working relationship between managers and staff. </a:t>
            </a:r>
          </a:p>
          <a:p>
            <a:r>
              <a:rPr lang="en-US" sz="2200" dirty="0"/>
              <a:t>The organization moves a step closer toward achieving its goals </a:t>
            </a:r>
          </a:p>
          <a:p>
            <a:r>
              <a:rPr lang="en-US" sz="2200" dirty="0"/>
              <a:t>Increase productivity </a:t>
            </a:r>
          </a:p>
          <a:p>
            <a:r>
              <a:rPr lang="en-US" sz="2200" dirty="0"/>
              <a:t>More free time for the managers to accomplish tasks. </a:t>
            </a:r>
          </a:p>
        </p:txBody>
      </p:sp>
    </p:spTree>
    <p:extLst>
      <p:ext uri="{BB962C8B-B14F-4D97-AF65-F5344CB8AC3E}">
        <p14:creationId xmlns:p14="http://schemas.microsoft.com/office/powerpoint/2010/main" val="392529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6345"/>
          </a:xfrm>
        </p:spPr>
        <p:txBody>
          <a:bodyPr>
            <a:normAutofit fontScale="90000"/>
          </a:bodyPr>
          <a:lstStyle/>
          <a:p>
            <a:pPr algn="ctr"/>
            <a:r>
              <a:rPr lang="en-US" b="1" dirty="0"/>
              <a:t>Steps to successful delegation</a:t>
            </a:r>
          </a:p>
        </p:txBody>
      </p:sp>
      <p:sp>
        <p:nvSpPr>
          <p:cNvPr id="3" name="Content Placeholder 2"/>
          <p:cNvSpPr>
            <a:spLocks noGrp="1"/>
          </p:cNvSpPr>
          <p:nvPr>
            <p:ph idx="1"/>
          </p:nvPr>
        </p:nvSpPr>
        <p:spPr>
          <a:xfrm>
            <a:off x="838200" y="1223319"/>
            <a:ext cx="10515600" cy="5424616"/>
          </a:xfrm>
        </p:spPr>
        <p:txBody>
          <a:bodyPr/>
          <a:lstStyle/>
          <a:p>
            <a:pPr>
              <a:buFont typeface="Wingdings" charset="2"/>
              <a:buChar char="Ø"/>
            </a:pPr>
            <a:r>
              <a:rPr lang="en-US" dirty="0">
                <a:solidFill>
                  <a:srgbClr val="C00000"/>
                </a:solidFill>
              </a:rPr>
              <a:t>Understanding the principles of delegation: </a:t>
            </a:r>
            <a:br>
              <a:rPr lang="en-US" dirty="0"/>
            </a:br>
            <a:r>
              <a:rPr lang="en-US" dirty="0"/>
              <a:t> </a:t>
            </a:r>
            <a:r>
              <a:rPr lang="en-US" sz="2200" dirty="0"/>
              <a:t>- Ability to communicate clearly</a:t>
            </a:r>
            <a:br>
              <a:rPr lang="en-US" sz="2200" dirty="0"/>
            </a:br>
            <a:r>
              <a:rPr lang="en-US" sz="2200" dirty="0"/>
              <a:t> - capacity to see the value that delegation has in developing others. </a:t>
            </a:r>
            <a:br>
              <a:rPr lang="en-US" sz="2200" dirty="0"/>
            </a:br>
            <a:r>
              <a:rPr lang="en-US" sz="2200" dirty="0"/>
              <a:t> - building trust and self-esteem</a:t>
            </a:r>
            <a:br>
              <a:rPr lang="en-US" sz="2200" dirty="0"/>
            </a:br>
            <a:r>
              <a:rPr lang="en-US" sz="2200" dirty="0"/>
              <a:t> - recognizing that different personalities and capabilities exist. </a:t>
            </a:r>
            <a:br>
              <a:rPr lang="en-US" dirty="0"/>
            </a:br>
            <a:endParaRPr lang="en-US" dirty="0"/>
          </a:p>
          <a:p>
            <a:pPr>
              <a:buFont typeface="Wingdings" charset="2"/>
              <a:buChar char="Ø"/>
            </a:pPr>
            <a:r>
              <a:rPr lang="en-US" dirty="0">
                <a:solidFill>
                  <a:srgbClr val="C00000"/>
                </a:solidFill>
              </a:rPr>
              <a:t>Acknowledging the following </a:t>
            </a:r>
            <a:br>
              <a:rPr lang="en-US" dirty="0"/>
            </a:br>
            <a:r>
              <a:rPr lang="en-US" dirty="0"/>
              <a:t>-</a:t>
            </a:r>
            <a:r>
              <a:rPr lang="en-US" sz="2200" dirty="0"/>
              <a:t>right person</a:t>
            </a:r>
            <a:br>
              <a:rPr lang="en-US" sz="2200" dirty="0"/>
            </a:br>
            <a:r>
              <a:rPr lang="en-US" sz="2200" dirty="0"/>
              <a:t>-right task</a:t>
            </a:r>
            <a:br>
              <a:rPr lang="en-US" sz="2200" dirty="0"/>
            </a:br>
            <a:r>
              <a:rPr lang="en-US" sz="2200" dirty="0"/>
              <a:t>-right circumstances </a:t>
            </a:r>
            <a:br>
              <a:rPr lang="en-US" sz="2200" dirty="0"/>
            </a:br>
            <a:r>
              <a:rPr lang="en-US" sz="2200" dirty="0"/>
              <a:t>-right direction and communication </a:t>
            </a:r>
            <a:br>
              <a:rPr lang="en-US" sz="2200" dirty="0"/>
            </a:br>
            <a:r>
              <a:rPr lang="en-US" sz="2200" dirty="0"/>
              <a:t>-right supervision and evaluation.  </a:t>
            </a:r>
            <a:br>
              <a:rPr lang="en-US" sz="2200" dirty="0"/>
            </a:br>
            <a:endParaRPr lang="en-US" sz="2200" dirty="0"/>
          </a:p>
        </p:txBody>
      </p:sp>
    </p:spTree>
    <p:extLst>
      <p:ext uri="{BB962C8B-B14F-4D97-AF65-F5344CB8AC3E}">
        <p14:creationId xmlns:p14="http://schemas.microsoft.com/office/powerpoint/2010/main" val="178568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7773"/>
            <a:ext cx="10515600" cy="5769190"/>
          </a:xfrm>
        </p:spPr>
        <p:txBody>
          <a:bodyPr/>
          <a:lstStyle/>
          <a:p>
            <a:pPr marR="0" lvl="0" defTabSz="914400" eaLnBrk="1" fontAlgn="auto" latinLnBrk="0" hangingPunct="1">
              <a:lnSpc>
                <a:spcPct val="100000"/>
              </a:lnSpc>
              <a:spcBef>
                <a:spcPts val="0"/>
              </a:spcBef>
              <a:spcAft>
                <a:spcPts val="0"/>
              </a:spcAft>
              <a:buClrTx/>
              <a:buSzTx/>
              <a:buFont typeface="Wingdings" charset="2"/>
              <a:buChar char="Ø"/>
              <a:tabLst/>
              <a:defRPr/>
            </a:pPr>
            <a:r>
              <a:rPr lang="en-US" dirty="0"/>
              <a:t> A simple delegation rule is the </a:t>
            </a:r>
            <a:r>
              <a:rPr lang="en-US" dirty="0">
                <a:solidFill>
                  <a:srgbClr val="C00000"/>
                </a:solidFill>
              </a:rPr>
              <a:t>SMARTER.</a:t>
            </a:r>
            <a:r>
              <a:rPr lang="en-US" dirty="0"/>
              <a:t> </a:t>
            </a:r>
            <a:br>
              <a:rPr lang="en-US" dirty="0"/>
            </a:br>
            <a:r>
              <a:rPr lang="en-US" dirty="0"/>
              <a:t>Delegated tasks must be:- </a:t>
            </a:r>
          </a:p>
          <a:p>
            <a:pPr marR="0" lvl="0" defTabSz="914400" eaLnBrk="1" fontAlgn="auto" latinLnBrk="0" hangingPunct="1">
              <a:lnSpc>
                <a:spcPct val="100000"/>
              </a:lnSpc>
              <a:spcBef>
                <a:spcPts val="0"/>
              </a:spcBef>
              <a:spcAft>
                <a:spcPts val="0"/>
              </a:spcAft>
              <a:buClrTx/>
              <a:buSzTx/>
              <a:buFont typeface="Wingdings" charset="2"/>
              <a:buChar char="Ø"/>
              <a:tabLst/>
              <a:defRPr/>
            </a:pPr>
            <a:endParaRPr lang="en-US" dirty="0"/>
          </a:p>
          <a:p>
            <a:pPr>
              <a:lnSpc>
                <a:spcPct val="100000"/>
              </a:lnSpc>
              <a:spcBef>
                <a:spcPts val="0"/>
              </a:spcBef>
            </a:pPr>
            <a:r>
              <a:rPr lang="en-US" dirty="0">
                <a:solidFill>
                  <a:srgbClr val="C00000"/>
                </a:solidFill>
              </a:rPr>
              <a:t>S</a:t>
            </a:r>
            <a:r>
              <a:rPr lang="en-US" dirty="0"/>
              <a:t>pecific </a:t>
            </a:r>
          </a:p>
          <a:p>
            <a:pPr>
              <a:lnSpc>
                <a:spcPct val="100000"/>
              </a:lnSpc>
              <a:spcBef>
                <a:spcPts val="0"/>
              </a:spcBef>
            </a:pPr>
            <a:r>
              <a:rPr lang="en-US" dirty="0">
                <a:solidFill>
                  <a:srgbClr val="C00000"/>
                </a:solidFill>
              </a:rPr>
              <a:t>M</a:t>
            </a:r>
            <a:r>
              <a:rPr lang="en-US" dirty="0"/>
              <a:t>easurable</a:t>
            </a:r>
          </a:p>
          <a:p>
            <a:pPr>
              <a:lnSpc>
                <a:spcPct val="100000"/>
              </a:lnSpc>
              <a:spcBef>
                <a:spcPts val="0"/>
              </a:spcBef>
            </a:pPr>
            <a:r>
              <a:rPr lang="en-US" dirty="0">
                <a:solidFill>
                  <a:srgbClr val="C00000"/>
                </a:solidFill>
              </a:rPr>
              <a:t>A</a:t>
            </a:r>
            <a:r>
              <a:rPr lang="en-US" dirty="0"/>
              <a:t>greed</a:t>
            </a:r>
          </a:p>
          <a:p>
            <a:pPr>
              <a:lnSpc>
                <a:spcPct val="100000"/>
              </a:lnSpc>
              <a:spcBef>
                <a:spcPts val="0"/>
              </a:spcBef>
            </a:pPr>
            <a:r>
              <a:rPr lang="en-US" dirty="0">
                <a:solidFill>
                  <a:srgbClr val="C00000"/>
                </a:solidFill>
              </a:rPr>
              <a:t>R</a:t>
            </a:r>
            <a:r>
              <a:rPr lang="en-US" dirty="0"/>
              <a:t>ealistic</a:t>
            </a:r>
          </a:p>
          <a:p>
            <a:pPr>
              <a:lnSpc>
                <a:spcPct val="100000"/>
              </a:lnSpc>
              <a:spcBef>
                <a:spcPts val="0"/>
              </a:spcBef>
            </a:pPr>
            <a:r>
              <a:rPr lang="en-US" dirty="0">
                <a:solidFill>
                  <a:srgbClr val="C00000"/>
                </a:solidFill>
              </a:rPr>
              <a:t>T</a:t>
            </a:r>
            <a:r>
              <a:rPr lang="en-US" dirty="0"/>
              <a:t>ime bound</a:t>
            </a:r>
          </a:p>
          <a:p>
            <a:pPr>
              <a:lnSpc>
                <a:spcPct val="100000"/>
              </a:lnSpc>
              <a:spcBef>
                <a:spcPts val="0"/>
              </a:spcBef>
            </a:pPr>
            <a:r>
              <a:rPr lang="en-US" dirty="0">
                <a:solidFill>
                  <a:srgbClr val="C00000"/>
                </a:solidFill>
              </a:rPr>
              <a:t>E</a:t>
            </a:r>
            <a:r>
              <a:rPr lang="en-US" dirty="0"/>
              <a:t>thical </a:t>
            </a:r>
          </a:p>
          <a:p>
            <a:pPr>
              <a:lnSpc>
                <a:spcPct val="100000"/>
              </a:lnSpc>
              <a:spcBef>
                <a:spcPts val="0"/>
              </a:spcBef>
            </a:pPr>
            <a:r>
              <a:rPr lang="en-US" dirty="0">
                <a:solidFill>
                  <a:srgbClr val="C00000"/>
                </a:solidFill>
              </a:rPr>
              <a:t>R</a:t>
            </a:r>
            <a:r>
              <a:rPr lang="en-US" dirty="0"/>
              <a:t>ecorded </a:t>
            </a:r>
            <a:br>
              <a:rPr lang="en-US" dirty="0"/>
            </a:br>
            <a:endParaRPr lang="en-US" dirty="0"/>
          </a:p>
        </p:txBody>
      </p:sp>
    </p:spTree>
    <p:extLst>
      <p:ext uri="{BB962C8B-B14F-4D97-AF65-F5344CB8AC3E}">
        <p14:creationId xmlns:p14="http://schemas.microsoft.com/office/powerpoint/2010/main" val="11612338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769294"/>
          </a:xfrm>
        </p:spPr>
        <p:txBody>
          <a:bodyPr/>
          <a:lstStyle/>
          <a:p>
            <a:pPr marL="0" indent="0" algn="ctr">
              <a:buNone/>
            </a:pPr>
            <a:r>
              <a:rPr lang="en-US" b="1" i="1" dirty="0">
                <a:solidFill>
                  <a:srgbClr val="C00000"/>
                </a:solidFill>
              </a:rPr>
              <a:t>Any questions? </a:t>
            </a:r>
          </a:p>
        </p:txBody>
      </p:sp>
    </p:spTree>
    <p:extLst>
      <p:ext uri="{BB962C8B-B14F-4D97-AF65-F5344CB8AC3E}">
        <p14:creationId xmlns:p14="http://schemas.microsoft.com/office/powerpoint/2010/main" val="1847937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p>
        </p:txBody>
      </p:sp>
      <p:sp>
        <p:nvSpPr>
          <p:cNvPr id="3" name="Content Placeholder 2"/>
          <p:cNvSpPr>
            <a:spLocks noGrp="1"/>
          </p:cNvSpPr>
          <p:nvPr>
            <p:ph idx="1"/>
          </p:nvPr>
        </p:nvSpPr>
        <p:spPr>
          <a:xfrm>
            <a:off x="838200" y="1825625"/>
            <a:ext cx="10515600" cy="1609553"/>
          </a:xfrm>
        </p:spPr>
        <p:txBody>
          <a:bodyPr/>
          <a:lstStyle/>
          <a:p>
            <a:r>
              <a:rPr lang="en-US" i="1" dirty="0">
                <a:solidFill>
                  <a:srgbClr val="FF0000"/>
                </a:solidFill>
              </a:rPr>
              <a:t>Delegation</a:t>
            </a:r>
            <a:r>
              <a:rPr lang="en-US" i="1" dirty="0"/>
              <a:t> </a:t>
            </a:r>
            <a:r>
              <a:rPr lang="en-US" dirty="0"/>
              <a:t>can be </a:t>
            </a:r>
            <a:r>
              <a:rPr lang="en-US" dirty="0">
                <a:solidFill>
                  <a:srgbClr val="FF0000"/>
                </a:solidFill>
              </a:rPr>
              <a:t>defined </a:t>
            </a:r>
            <a:r>
              <a:rPr lang="en-US" dirty="0"/>
              <a:t>simply as getting work done through others or as directing the performance of one or more people to accomplish organizational goals</a:t>
            </a:r>
            <a:r>
              <a:rPr lang="en-US"/>
              <a:t>. </a:t>
            </a:r>
          </a:p>
          <a:p>
            <a:endParaRPr lang="en-US" dirty="0"/>
          </a:p>
          <a:p>
            <a:endParaRPr lang="en-US" dirty="0"/>
          </a:p>
        </p:txBody>
      </p:sp>
    </p:spTree>
    <p:extLst>
      <p:ext uri="{BB962C8B-B14F-4D97-AF65-F5344CB8AC3E}">
        <p14:creationId xmlns:p14="http://schemas.microsoft.com/office/powerpoint/2010/main" val="1095017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05482"/>
            <a:ext cx="10515600" cy="6153664"/>
          </a:xfrm>
        </p:spPr>
        <p:txBody>
          <a:bodyPr>
            <a:normAutofit fontScale="92500" lnSpcReduction="10000"/>
          </a:bodyPr>
          <a:lstStyle/>
          <a:p>
            <a:r>
              <a:rPr lang="en-US" b="1" u="sng" dirty="0"/>
              <a:t>There are many good reasons for delegating:</a:t>
            </a:r>
            <a:br>
              <a:rPr lang="en-US" b="1" u="sng" dirty="0"/>
            </a:br>
            <a:br>
              <a:rPr lang="en-US" b="1" u="sng" dirty="0"/>
            </a:br>
            <a:r>
              <a:rPr lang="en-US" b="1" dirty="0"/>
              <a:t>- </a:t>
            </a:r>
            <a:r>
              <a:rPr lang="en-US" dirty="0"/>
              <a:t>Sometimes, managers must delegate routine tasks so they are free to handle problems that are more complex or require a higher level of expertise. </a:t>
            </a:r>
            <a:br>
              <a:rPr lang="en-US" dirty="0"/>
            </a:br>
            <a:br>
              <a:rPr lang="en-US" dirty="0"/>
            </a:br>
            <a:r>
              <a:rPr lang="en-US" dirty="0"/>
              <a:t>-Managers may delegate work if someone else is better prepared or has greater expertise or knowledge about how to solve a problem.</a:t>
            </a:r>
            <a:br>
              <a:rPr lang="en-US" dirty="0"/>
            </a:br>
            <a:r>
              <a:rPr lang="en-US" dirty="0"/>
              <a:t> </a:t>
            </a:r>
            <a:br>
              <a:rPr lang="en-US" dirty="0"/>
            </a:br>
            <a:r>
              <a:rPr lang="en-US" dirty="0"/>
              <a:t>-Delegation can also be used to provide learning or “stretching” opportunities for subordinates. </a:t>
            </a:r>
            <a:br>
              <a:rPr lang="en-US" dirty="0"/>
            </a:br>
            <a:br>
              <a:rPr lang="en-US" dirty="0"/>
            </a:br>
            <a:r>
              <a:rPr lang="en-US" dirty="0"/>
              <a:t>-Subordinates who are not delegated enough responsibility may become bored, nonproductive, and ineffective.</a:t>
            </a:r>
            <a:br>
              <a:rPr lang="en-US" dirty="0"/>
            </a:br>
            <a:br>
              <a:rPr lang="en-US" dirty="0"/>
            </a:br>
            <a:r>
              <a:rPr lang="en-US" dirty="0"/>
              <a:t>- Thus, in delegating, the leader-manager contributes to employees’ personal and professional development. </a:t>
            </a:r>
          </a:p>
        </p:txBody>
      </p:sp>
    </p:spTree>
    <p:extLst>
      <p:ext uri="{BB962C8B-B14F-4D97-AF65-F5344CB8AC3E}">
        <p14:creationId xmlns:p14="http://schemas.microsoft.com/office/powerpoint/2010/main" val="29998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87146" y="642552"/>
            <a:ext cx="6089935" cy="5696464"/>
          </a:xfrm>
        </p:spPr>
      </p:pic>
    </p:spTree>
    <p:extLst>
      <p:ext uri="{BB962C8B-B14F-4D97-AF65-F5344CB8AC3E}">
        <p14:creationId xmlns:p14="http://schemas.microsoft.com/office/powerpoint/2010/main" val="1680288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Delegating Effectively </a:t>
            </a:r>
            <a:br>
              <a:rPr lang="en-US" dirty="0"/>
            </a:br>
            <a:endParaRPr lang="en-US" dirty="0"/>
          </a:p>
        </p:txBody>
      </p:sp>
      <p:sp>
        <p:nvSpPr>
          <p:cNvPr id="3" name="Content Placeholder 2"/>
          <p:cNvSpPr>
            <a:spLocks noGrp="1"/>
          </p:cNvSpPr>
          <p:nvPr>
            <p:ph idx="1"/>
          </p:nvPr>
        </p:nvSpPr>
        <p:spPr/>
        <p:txBody>
          <a:bodyPr/>
          <a:lstStyle/>
          <a:p>
            <a:r>
              <a:rPr lang="en-US" dirty="0"/>
              <a:t>Delegation is not easy. It requires you to trust somebody else to perform a task that you believe to be important. </a:t>
            </a:r>
          </a:p>
          <a:p>
            <a:r>
              <a:rPr lang="en-US" dirty="0"/>
              <a:t>It also takes effort: you have to explain how you do a particular task, train somebody else to do it, and then monitor that person.</a:t>
            </a:r>
          </a:p>
          <a:p>
            <a:endParaRPr lang="en-US" dirty="0"/>
          </a:p>
          <a:p>
            <a:r>
              <a:rPr lang="en-US" u="sng" dirty="0">
                <a:solidFill>
                  <a:srgbClr val="FF0000"/>
                </a:solidFill>
              </a:rPr>
              <a:t>The following strategies will increase the likelihood of successful and effective delegation: </a:t>
            </a:r>
          </a:p>
          <a:p>
            <a:endParaRPr lang="en-US" dirty="0"/>
          </a:p>
        </p:txBody>
      </p:sp>
    </p:spTree>
    <p:extLst>
      <p:ext uri="{BB962C8B-B14F-4D97-AF65-F5344CB8AC3E}">
        <p14:creationId xmlns:p14="http://schemas.microsoft.com/office/powerpoint/2010/main" val="1198542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u="sng" dirty="0"/>
              <a:t>Strategies for Successful and effective Delegation </a:t>
            </a:r>
            <a:br>
              <a:rPr lang="en-US" dirty="0">
                <a:effectLst/>
              </a:rPr>
            </a:br>
            <a:endParaRPr lang="en-US" dirty="0"/>
          </a:p>
        </p:txBody>
      </p:sp>
      <p:sp>
        <p:nvSpPr>
          <p:cNvPr id="5" name="Content Placeholder 4"/>
          <p:cNvSpPr>
            <a:spLocks noGrp="1"/>
          </p:cNvSpPr>
          <p:nvPr>
            <p:ph idx="1"/>
          </p:nvPr>
        </p:nvSpPr>
        <p:spPr>
          <a:xfrm>
            <a:off x="838200" y="1408670"/>
            <a:ext cx="10515600" cy="5288691"/>
          </a:xfrm>
        </p:spPr>
        <p:txBody>
          <a:bodyPr>
            <a:normAutofit/>
          </a:bodyPr>
          <a:lstStyle/>
          <a:p>
            <a:r>
              <a:rPr lang="en-US" dirty="0"/>
              <a:t>Plan ahead.</a:t>
            </a:r>
          </a:p>
          <a:p>
            <a:r>
              <a:rPr lang="en-US" dirty="0"/>
              <a:t>Identify necessary skill and education levels to complete the delegated task. </a:t>
            </a:r>
          </a:p>
          <a:p>
            <a:r>
              <a:rPr lang="en-US" dirty="0"/>
              <a:t>Select capable personnel.</a:t>
            </a:r>
          </a:p>
          <a:p>
            <a:r>
              <a:rPr lang="en-US" dirty="0"/>
              <a:t>Communicate goals clearly.</a:t>
            </a:r>
          </a:p>
          <a:p>
            <a:r>
              <a:rPr lang="en-US" dirty="0"/>
              <a:t>Empower the delegate.</a:t>
            </a:r>
          </a:p>
          <a:p>
            <a:r>
              <a:rPr lang="en-US" dirty="0"/>
              <a:t>Set deadlines and monitor progress.</a:t>
            </a:r>
          </a:p>
          <a:p>
            <a:r>
              <a:rPr lang="en-US" dirty="0"/>
              <a:t>Monitor the role and provide guidance.</a:t>
            </a:r>
          </a:p>
          <a:p>
            <a:r>
              <a:rPr lang="en-US" dirty="0"/>
              <a:t>Evaluate performance.</a:t>
            </a:r>
          </a:p>
          <a:p>
            <a:r>
              <a:rPr lang="en-US" dirty="0"/>
              <a:t>Reward accomplishment. </a:t>
            </a:r>
            <a:endParaRPr lang="en-US" dirty="0">
              <a:effectLst/>
            </a:endParaRPr>
          </a:p>
          <a:p>
            <a:endParaRPr lang="en-US" dirty="0"/>
          </a:p>
        </p:txBody>
      </p:sp>
    </p:spTree>
    <p:extLst>
      <p:ext uri="{BB962C8B-B14F-4D97-AF65-F5344CB8AC3E}">
        <p14:creationId xmlns:p14="http://schemas.microsoft.com/office/powerpoint/2010/main" val="500751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2734018"/>
          </a:xfrm>
        </p:spPr>
        <p:txBody>
          <a:bodyPr>
            <a:normAutofit/>
          </a:bodyPr>
          <a:lstStyle/>
          <a:p>
            <a:pPr algn="ctr"/>
            <a:r>
              <a:rPr lang="en-US" dirty="0"/>
              <a:t>Responsibility is shared when a task is delegated</a:t>
            </a:r>
            <a:r>
              <a:rPr lang="en-US"/>
              <a:t>. </a:t>
            </a:r>
            <a:br>
              <a:rPr lang="en-US"/>
            </a:br>
            <a:endParaRPr lang="en-US" dirty="0"/>
          </a:p>
          <a:p>
            <a:pPr algn="ctr"/>
            <a:r>
              <a:rPr lang="en-US" dirty="0"/>
              <a:t>The right to delegate and the ability to provide formal rewards for successful completion of delegated tasks are a reflection of the legitimate authority inherent in the management role. </a:t>
            </a:r>
          </a:p>
          <a:p>
            <a:endParaRPr lang="en-US" dirty="0"/>
          </a:p>
        </p:txBody>
      </p:sp>
    </p:spTree>
    <p:extLst>
      <p:ext uri="{BB962C8B-B14F-4D97-AF65-F5344CB8AC3E}">
        <p14:creationId xmlns:p14="http://schemas.microsoft.com/office/powerpoint/2010/main" val="143039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COMMON DELEGATION ERRORS </a:t>
            </a:r>
            <a:br>
              <a:rPr lang="en-US" dirty="0"/>
            </a:br>
            <a:endParaRPr lang="en-US" dirty="0"/>
          </a:p>
        </p:txBody>
      </p:sp>
      <p:sp>
        <p:nvSpPr>
          <p:cNvPr id="3" name="Content Placeholder 2"/>
          <p:cNvSpPr>
            <a:spLocks noGrp="1"/>
          </p:cNvSpPr>
          <p:nvPr>
            <p:ph idx="1"/>
          </p:nvPr>
        </p:nvSpPr>
        <p:spPr/>
        <p:txBody>
          <a:bodyPr/>
          <a:lstStyle/>
          <a:p>
            <a:r>
              <a:rPr lang="en-US" dirty="0"/>
              <a:t>Delegation is not intuitive for most people; instead, it is a critical leadership skill that must be learned. </a:t>
            </a:r>
            <a:br>
              <a:rPr lang="en-US" dirty="0"/>
            </a:br>
            <a:endParaRPr lang="en-US" dirty="0"/>
          </a:p>
          <a:p>
            <a:r>
              <a:rPr lang="en-US" dirty="0"/>
              <a:t>Frequent mistakes made by managers in delegating include </a:t>
            </a:r>
            <a:br>
              <a:rPr lang="en-US" dirty="0"/>
            </a:br>
            <a:br>
              <a:rPr lang="en-US" dirty="0"/>
            </a:br>
            <a:r>
              <a:rPr lang="en-US" dirty="0"/>
              <a:t>-under delegating </a:t>
            </a:r>
            <a:br>
              <a:rPr lang="en-US" dirty="0"/>
            </a:br>
            <a:r>
              <a:rPr lang="en-US" dirty="0"/>
              <a:t>-over delegating</a:t>
            </a:r>
            <a:br>
              <a:rPr lang="en-US" dirty="0"/>
            </a:br>
            <a:r>
              <a:rPr lang="en-US" dirty="0"/>
              <a:t>-improper delegating </a:t>
            </a:r>
          </a:p>
          <a:p>
            <a:endParaRPr lang="en-US" dirty="0"/>
          </a:p>
        </p:txBody>
      </p:sp>
    </p:spTree>
    <p:extLst>
      <p:ext uri="{BB962C8B-B14F-4D97-AF65-F5344CB8AC3E}">
        <p14:creationId xmlns:p14="http://schemas.microsoft.com/office/powerpoint/2010/main" val="1031011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Under delegating </a:t>
            </a:r>
            <a:br>
              <a:rPr lang="en-US" dirty="0"/>
            </a:br>
            <a:endParaRPr lang="en-US" dirty="0"/>
          </a:p>
        </p:txBody>
      </p:sp>
      <p:sp>
        <p:nvSpPr>
          <p:cNvPr id="3" name="Content Placeholder 2"/>
          <p:cNvSpPr>
            <a:spLocks noGrp="1"/>
          </p:cNvSpPr>
          <p:nvPr>
            <p:ph idx="1"/>
          </p:nvPr>
        </p:nvSpPr>
        <p:spPr>
          <a:xfrm>
            <a:off x="838200" y="1210962"/>
            <a:ext cx="10515600" cy="5474043"/>
          </a:xfrm>
        </p:spPr>
        <p:txBody>
          <a:bodyPr>
            <a:normAutofit/>
          </a:bodyPr>
          <a:lstStyle/>
          <a:p>
            <a:pPr marL="0" indent="0">
              <a:buNone/>
            </a:pPr>
            <a:r>
              <a:rPr lang="en-US" dirty="0">
                <a:solidFill>
                  <a:srgbClr val="FF0000"/>
                </a:solidFill>
              </a:rPr>
              <a:t>Some managers under delegate because: </a:t>
            </a:r>
          </a:p>
          <a:p>
            <a:pPr marL="514350" indent="-514350">
              <a:buFont typeface="+mj-lt"/>
              <a:buAutoNum type="arabicPeriod"/>
            </a:pPr>
            <a:r>
              <a:rPr lang="en-US" sz="1800" dirty="0"/>
              <a:t>A manager has false assumption that delegation may be interpreted as a lack of ability on his or her part to do the job correctly or completely. -Delegation does not need to limit the individual’s control, prestige, and power; rather, delegation can extend their influence and capability by increasing what can be accomplished. </a:t>
            </a:r>
          </a:p>
          <a:p>
            <a:pPr marL="514350" indent="-514350">
              <a:buFont typeface="+mj-lt"/>
              <a:buAutoNum type="arabicPeriod"/>
            </a:pPr>
            <a:r>
              <a:rPr lang="en-US" sz="1800" dirty="0"/>
              <a:t>Lack of trust in the subordinates: the manager believes that the task needs experience and he/she can do the job better and faster than anybody else. </a:t>
            </a:r>
          </a:p>
          <a:p>
            <a:pPr marL="514350" indent="-514350">
              <a:buFont typeface="+mj-lt"/>
              <a:buAutoNum type="arabicPeriod"/>
            </a:pPr>
            <a:r>
              <a:rPr lang="en-US" sz="1800" dirty="0"/>
              <a:t>Time spend in training another to do the job can be repaid 10 folds in the future in addition to increase productivity </a:t>
            </a:r>
          </a:p>
          <a:p>
            <a:pPr marL="514350" indent="-514350">
              <a:buFont typeface="+mj-lt"/>
              <a:buAutoNum type="arabicPeriod"/>
            </a:pPr>
            <a:r>
              <a:rPr lang="en-US" sz="1800" dirty="0"/>
              <a:t>Fear that subordinates will resent having work delegated to them</a:t>
            </a:r>
          </a:p>
          <a:p>
            <a:pPr marL="514350" indent="-514350">
              <a:buFont typeface="+mj-lt"/>
              <a:buAutoNum type="arabicPeriod"/>
            </a:pPr>
            <a:r>
              <a:rPr lang="en-US" sz="1800" dirty="0"/>
              <a:t>Managers they lack experience in the job or in the delegation itself </a:t>
            </a:r>
          </a:p>
          <a:p>
            <a:pPr marL="514350" indent="-514350">
              <a:buFont typeface="+mj-lt"/>
              <a:buAutoNum type="arabicPeriod"/>
            </a:pPr>
            <a:r>
              <a:rPr lang="en-US" sz="1800" dirty="0"/>
              <a:t>Other managers refuse to delegate because they have an excessive need to control or be perfect. The leader-manager who accepts nothing less than perfection limits the opportunities available for subordinate growth and often wastes time redoing delegated tasks. </a:t>
            </a:r>
          </a:p>
          <a:p>
            <a:pPr marL="514350" indent="-514350">
              <a:buFont typeface="+mj-lt"/>
              <a:buAutoNum type="arabicPeriod"/>
            </a:pPr>
            <a:r>
              <a:rPr lang="en-US" sz="1800" dirty="0"/>
              <a:t>In addition, some individuals under delegate because they fail to anticipate the help they will need. In an ideal situation, the best time to delegate is </a:t>
            </a:r>
            <a:r>
              <a:rPr lang="en-US" sz="1800" i="1" dirty="0"/>
              <a:t>before </a:t>
            </a:r>
            <a:r>
              <a:rPr lang="en-US" sz="1800" dirty="0"/>
              <a:t>you become overwhelmed.</a:t>
            </a:r>
          </a:p>
          <a:p>
            <a:pPr marL="514350" indent="-514350">
              <a:buFont typeface="+mj-lt"/>
              <a:buAutoNum type="arabicPeriod"/>
            </a:pPr>
            <a:endParaRPr lang="en-US" sz="1800" dirty="0"/>
          </a:p>
          <a:p>
            <a:pPr marL="514350" indent="-514350">
              <a:buFont typeface="+mj-lt"/>
              <a:buAutoNum type="arabicPeriod"/>
            </a:pPr>
            <a:endParaRPr lang="en-US" sz="2200" dirty="0"/>
          </a:p>
          <a:p>
            <a:pPr marL="514350" indent="-514350">
              <a:buFont typeface="+mj-lt"/>
              <a:buAutoNum type="arabicPeriod"/>
            </a:pPr>
            <a:endParaRPr lang="en-US" sz="2200" dirty="0"/>
          </a:p>
          <a:p>
            <a:pPr marL="514350" indent="-514350">
              <a:buFont typeface="+mj-lt"/>
              <a:buAutoNum type="arabicPeriod"/>
            </a:pPr>
            <a:endParaRPr lang="en-US" dirty="0"/>
          </a:p>
        </p:txBody>
      </p:sp>
    </p:spTree>
    <p:extLst>
      <p:ext uri="{BB962C8B-B14F-4D97-AF65-F5344CB8AC3E}">
        <p14:creationId xmlns:p14="http://schemas.microsoft.com/office/powerpoint/2010/main" val="1672034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737</Words>
  <Application>Microsoft Macintosh PowerPoint</Application>
  <PresentationFormat>Widescreen</PresentationFormat>
  <Paragraphs>77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Wingdings</vt:lpstr>
      <vt:lpstr>Office Theme</vt:lpstr>
      <vt:lpstr>Delegation </vt:lpstr>
      <vt:lpstr>Definition  </vt:lpstr>
      <vt:lpstr>PowerPoint Presentation</vt:lpstr>
      <vt:lpstr>PowerPoint Presentation</vt:lpstr>
      <vt:lpstr>Delegating Effectively  </vt:lpstr>
      <vt:lpstr>Strategies for Successful and effective Delegation  </vt:lpstr>
      <vt:lpstr>PowerPoint Presentation</vt:lpstr>
      <vt:lpstr>COMMON DELEGATION ERRORS  </vt:lpstr>
      <vt:lpstr>Under delegating  </vt:lpstr>
      <vt:lpstr>Over delegation </vt:lpstr>
      <vt:lpstr>Improper delegation </vt:lpstr>
      <vt:lpstr>PowerPoint Presentation</vt:lpstr>
      <vt:lpstr>Delegation as a Function of Professional nursing   </vt:lpstr>
      <vt:lpstr>Delegating to Unlicensed Assistive Personnel  </vt:lpstr>
      <vt:lpstr>Subordinate Resistance to Delegation  </vt:lpstr>
      <vt:lpstr>Benefits of delegation </vt:lpstr>
      <vt:lpstr>Steps to successful delegation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Delegation </dc:title>
  <dc:creator>Maram Jaghama</dc:creator>
  <cp:lastModifiedBy>Maram K Jaghama</cp:lastModifiedBy>
  <cp:revision>9</cp:revision>
  <dcterms:created xsi:type="dcterms:W3CDTF">2018-01-03T21:04:02Z</dcterms:created>
  <dcterms:modified xsi:type="dcterms:W3CDTF">2019-07-21T18:18:37Z</dcterms:modified>
</cp:coreProperties>
</file>