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49"/>
  </p:notesMasterIdLst>
  <p:handoutMasterIdLst>
    <p:handoutMasterId r:id="rId50"/>
  </p:handoutMasterIdLst>
  <p:sldIdLst>
    <p:sldId id="277" r:id="rId3"/>
    <p:sldId id="278" r:id="rId4"/>
    <p:sldId id="279" r:id="rId5"/>
    <p:sldId id="280" r:id="rId6"/>
    <p:sldId id="288" r:id="rId7"/>
    <p:sldId id="289" r:id="rId8"/>
    <p:sldId id="290" r:id="rId9"/>
    <p:sldId id="281" r:id="rId10"/>
    <p:sldId id="291" r:id="rId11"/>
    <p:sldId id="292" r:id="rId12"/>
    <p:sldId id="293" r:id="rId13"/>
    <p:sldId id="282" r:id="rId14"/>
    <p:sldId id="294" r:id="rId15"/>
    <p:sldId id="295" r:id="rId16"/>
    <p:sldId id="296" r:id="rId17"/>
    <p:sldId id="283" r:id="rId18"/>
    <p:sldId id="297" r:id="rId19"/>
    <p:sldId id="298" r:id="rId20"/>
    <p:sldId id="299" r:id="rId21"/>
    <p:sldId id="300" r:id="rId22"/>
    <p:sldId id="301" r:id="rId23"/>
    <p:sldId id="302" r:id="rId24"/>
    <p:sldId id="284" r:id="rId25"/>
    <p:sldId id="303" r:id="rId26"/>
    <p:sldId id="308" r:id="rId27"/>
    <p:sldId id="307" r:id="rId28"/>
    <p:sldId id="309" r:id="rId29"/>
    <p:sldId id="310" r:id="rId30"/>
    <p:sldId id="285" r:id="rId31"/>
    <p:sldId id="311" r:id="rId32"/>
    <p:sldId id="312" r:id="rId33"/>
    <p:sldId id="286" r:id="rId34"/>
    <p:sldId id="313" r:id="rId35"/>
    <p:sldId id="314" r:id="rId36"/>
    <p:sldId id="315" r:id="rId37"/>
    <p:sldId id="316" r:id="rId38"/>
    <p:sldId id="318" r:id="rId39"/>
    <p:sldId id="317" r:id="rId40"/>
    <p:sldId id="320" r:id="rId41"/>
    <p:sldId id="321" r:id="rId42"/>
    <p:sldId id="322" r:id="rId43"/>
    <p:sldId id="323" r:id="rId44"/>
    <p:sldId id="324" r:id="rId45"/>
    <p:sldId id="287" r:id="rId46"/>
    <p:sldId id="325" r:id="rId47"/>
    <p:sldId id="327" r:id="rId4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83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382" autoAdjust="0"/>
    <p:restoredTop sz="88608" autoAdjust="0"/>
  </p:normalViewPr>
  <p:slideViewPr>
    <p:cSldViewPr snapToGrid="0">
      <p:cViewPr varScale="1">
        <p:scale>
          <a:sx n="66" d="100"/>
          <a:sy n="66" d="100"/>
        </p:scale>
        <p:origin x="150" y="6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commentAuthors" Target="commentAuthors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4/2/2016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4/2/2016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13753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4776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principles for professional conduct stress</a:t>
            </a:r>
            <a:r>
              <a:rPr lang="en-US" baseline="0" dirty="0" smtClean="0"/>
              <a:t> a commitment to honorable behavior that overrides personal advantage.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18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Members must be familiar</a:t>
            </a:r>
            <a:r>
              <a:rPr lang="en-US" baseline="0" dirty="0" smtClean="0"/>
              <a:t> with the possible threats to compliance with the </a:t>
            </a:r>
            <a:r>
              <a:rPr lang="en-US" i="1" baseline="0" dirty="0" smtClean="0"/>
              <a:t>Code of Professional Conduct </a:t>
            </a:r>
            <a:r>
              <a:rPr lang="en-US" baseline="0" dirty="0" smtClean="0"/>
              <a:t>and how to deal with those situations.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963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expectation</a:t>
            </a:r>
            <a:r>
              <a:rPr lang="en-US" baseline="0" dirty="0" smtClean="0"/>
              <a:t> for the level of conduct for all practitioners, whether in public practice or not, is illustrated in Figure 4-3. The rules of conduct are a </a:t>
            </a:r>
            <a:r>
              <a:rPr lang="en-US" i="1" baseline="0" dirty="0" smtClean="0"/>
              <a:t>minimum</a:t>
            </a:r>
            <a:r>
              <a:rPr lang="en-US" baseline="0" dirty="0" smtClean="0"/>
              <a:t> level—the expectation is much higher.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535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Independence</a:t>
            </a:r>
            <a:r>
              <a:rPr lang="en-US" baseline="0" dirty="0" smtClean="0"/>
              <a:t> is sometimes called the cornerstone of auditing. If the auditor is not independent, in mind or in appearance, the public will not view the audit report as a reduction of information risk.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892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Any of these circumstances</a:t>
            </a:r>
            <a:r>
              <a:rPr lang="en-US" baseline="0" dirty="0" smtClean="0"/>
              <a:t> could affect the appearance of independence. The interpretations provide guidelines for auditors to avoid these circumstances.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8904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771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612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236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Sarbanes-Oxley, the PCAOB, and the</a:t>
            </a:r>
            <a:r>
              <a:rPr lang="en-US" baseline="0" dirty="0" smtClean="0"/>
              <a:t> SEC have more stringent rules concerning independence than the </a:t>
            </a:r>
            <a:r>
              <a:rPr lang="en-US" i="1" baseline="0" dirty="0" smtClean="0"/>
              <a:t>Code</a:t>
            </a:r>
            <a:r>
              <a:rPr lang="en-US" baseline="0" dirty="0" smtClean="0"/>
              <a:t>. This is in response to the scandals that preceded the passing of Sarbanes-Oxley.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3110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of the Sarbanes-Oxley</a:t>
            </a:r>
            <a:r>
              <a:rPr lang="en-US" baseline="0" dirty="0" smtClean="0"/>
              <a:t> independence rules are intended to improve the appearance of independence as well as independence in fact.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86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2997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60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698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8716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109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1433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2657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9514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Code Classification</a:t>
            </a:r>
            <a:r>
              <a:rPr lang="en-US" baseline="0" dirty="0" smtClean="0"/>
              <a:t> System for the </a:t>
            </a:r>
            <a:r>
              <a:rPr lang="en-US" i="1" baseline="0" dirty="0" smtClean="0"/>
              <a:t>Code</a:t>
            </a:r>
            <a:r>
              <a:rPr lang="en-US" baseline="0" dirty="0" smtClean="0"/>
              <a:t> begins with the Part number 1, 2, or 3; then the section number 100, 200, and so on; and then the two digit subsection.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969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390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751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37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267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People</a:t>
            </a:r>
            <a:r>
              <a:rPr lang="en-US" baseline="0" dirty="0" smtClean="0"/>
              <a:t> who are generally ethical may use the above rationalizing methods to justify unethical behavior.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04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7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21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CPA firms</a:t>
            </a:r>
            <a:r>
              <a:rPr lang="en-US" baseline="0" dirty="0" smtClean="0"/>
              <a:t> have the responsibility to the financial statement users to reduce information risk, which makes the client’s financial statements more valuable.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074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Preface to the </a:t>
            </a:r>
            <a:r>
              <a:rPr lang="en-US" i="1" dirty="0" smtClean="0"/>
              <a:t>Code</a:t>
            </a:r>
            <a:r>
              <a:rPr lang="en-US" dirty="0" smtClean="0"/>
              <a:t> applies to all members. Part</a:t>
            </a:r>
            <a:r>
              <a:rPr lang="en-US" baseline="0" dirty="0" smtClean="0"/>
              <a:t> 1 addresses the rules and interpretations for members in public practice, which applies to all members who function as auditors.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997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©2017 Pearson Education,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1-1</a:t>
            </a:r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Copyright ©2017 Pearson Education,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1-</a:t>
            </a:r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3816" y="2606040"/>
            <a:ext cx="10311384" cy="27543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Professional </a:t>
            </a:r>
            <a:br>
              <a:rPr lang="en-US" dirty="0" smtClean="0"/>
            </a:br>
            <a:r>
              <a:rPr lang="en-US" dirty="0" smtClean="0"/>
              <a:t>ethics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7824" y="5056632"/>
            <a:ext cx="10247376" cy="66956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Chapter 4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-1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5872" y="1323609"/>
            <a:ext cx="5406123" cy="357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5065" y="207864"/>
            <a:ext cx="9681534" cy="167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ethical dilemmas (cont.)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4-10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295400" y="1883664"/>
            <a:ext cx="9601200" cy="4087368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1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Arial" pitchFamily="34" charset="0"/>
              <a:buNone/>
            </a:pPr>
            <a:r>
              <a:rPr lang="en-US" sz="2800" b="1" dirty="0" smtClean="0">
                <a:solidFill>
                  <a:schemeClr val="accent1"/>
                </a:solidFill>
              </a:rPr>
              <a:t>Rationalizing Unethical Behavior</a:t>
            </a:r>
          </a:p>
          <a:p>
            <a:pPr marL="45720" indent="0">
              <a:buNone/>
            </a:pPr>
            <a:r>
              <a:rPr lang="en-US" sz="2400" b="1" dirty="0" smtClean="0">
                <a:solidFill>
                  <a:schemeClr val="accent1"/>
                </a:solidFill>
              </a:rPr>
              <a:t>The following are rationalization methods commonly employed that can result in</a:t>
            </a:r>
            <a:r>
              <a:rPr lang="en-US" sz="2400" b="1" dirty="0" smtClean="0">
                <a:solidFill>
                  <a:srgbClr val="50838E"/>
                </a:solidFill>
              </a:rPr>
              <a:t> unethical behavior:</a:t>
            </a:r>
          </a:p>
          <a:p>
            <a:r>
              <a:rPr lang="en-US" sz="2400" b="1" dirty="0" smtClean="0">
                <a:solidFill>
                  <a:srgbClr val="50838E"/>
                </a:solidFill>
              </a:rPr>
              <a:t>Everybody does it.</a:t>
            </a:r>
          </a:p>
          <a:p>
            <a:r>
              <a:rPr lang="en-US" sz="2400" b="1" dirty="0" smtClean="0">
                <a:solidFill>
                  <a:srgbClr val="50838E"/>
                </a:solidFill>
              </a:rPr>
              <a:t>If it’s legal, it’s ethical.</a:t>
            </a:r>
          </a:p>
          <a:p>
            <a:r>
              <a:rPr lang="en-US" sz="2400" b="1" dirty="0" smtClean="0">
                <a:solidFill>
                  <a:srgbClr val="50838E"/>
                </a:solidFill>
              </a:rPr>
              <a:t>Likelihood of discovery and consequences.</a:t>
            </a:r>
          </a:p>
          <a:p>
            <a:endParaRPr lang="en-US" sz="2400" b="1" dirty="0">
              <a:solidFill>
                <a:srgbClr val="50838E"/>
              </a:solidFill>
            </a:endParaRPr>
          </a:p>
          <a:p>
            <a:endParaRPr lang="en-US" sz="2400" b="1" dirty="0">
              <a:solidFill>
                <a:srgbClr val="5083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71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456" y="585216"/>
            <a:ext cx="9607294" cy="9326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ethical </a:t>
            </a:r>
            <a:r>
              <a:rPr lang="en-US" dirty="0"/>
              <a:t>dilemmas (cont.)</a:t>
            </a:r>
            <a:br>
              <a:rPr lang="en-US" dirty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4-11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220755" y="1405937"/>
            <a:ext cx="9675844" cy="458431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1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Arial" pitchFamily="34" charset="0"/>
              <a:buNone/>
            </a:pPr>
            <a:r>
              <a:rPr lang="en-US" sz="2800" b="1" dirty="0" smtClean="0">
                <a:solidFill>
                  <a:schemeClr val="accent1"/>
                </a:solidFill>
              </a:rPr>
              <a:t>Resolving Ethical Dilemmas</a:t>
            </a:r>
          </a:p>
          <a:p>
            <a:pPr marL="45720" indent="0">
              <a:lnSpc>
                <a:spcPct val="100000"/>
              </a:lnSpc>
              <a:buNone/>
            </a:pPr>
            <a:r>
              <a:rPr lang="en-US" sz="2600" b="1" dirty="0" smtClean="0">
                <a:solidFill>
                  <a:schemeClr val="accent1"/>
                </a:solidFill>
              </a:rPr>
              <a:t>The following six-step approach is one method for </a:t>
            </a:r>
            <a:r>
              <a:rPr lang="en-US" sz="2600" b="1" dirty="0" smtClean="0">
                <a:solidFill>
                  <a:srgbClr val="50838E"/>
                </a:solidFill>
              </a:rPr>
              <a:t>resolving ethical dilemmas</a:t>
            </a:r>
            <a:r>
              <a:rPr lang="en-US" sz="2600" b="1" dirty="0">
                <a:solidFill>
                  <a:srgbClr val="50838E"/>
                </a:solidFill>
              </a:rPr>
              <a:t>: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accent1"/>
                </a:solidFill>
              </a:rPr>
              <a:t>Obtain the relevant facts.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accent1"/>
                </a:solidFill>
              </a:rPr>
              <a:t>Identify the ethical issues from the facts.</a:t>
            </a:r>
          </a:p>
          <a:p>
            <a:pPr marL="50292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b="1" dirty="0" smtClean="0">
                <a:solidFill>
                  <a:schemeClr val="accent1"/>
                </a:solidFill>
              </a:rPr>
              <a:t>Determine who is affected by the outcome of the dilemma and how each person or group is affected.</a:t>
            </a:r>
          </a:p>
          <a:p>
            <a:pPr marL="50292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b="1" dirty="0" smtClean="0">
                <a:solidFill>
                  <a:schemeClr val="accent1"/>
                </a:solidFill>
              </a:rPr>
              <a:t>Identify the alternatives available to the person who must resolve the dilemma.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accent1"/>
                </a:solidFill>
              </a:rPr>
              <a:t>Identify the likely consequence of each alternative.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accent1"/>
                </a:solidFill>
              </a:rPr>
              <a:t>Decide the appropriate action.</a:t>
            </a:r>
          </a:p>
          <a:p>
            <a:pPr marL="502920" indent="-457200">
              <a:buFont typeface="+mj-lt"/>
              <a:buAutoNum type="arabicPeriod"/>
            </a:pPr>
            <a:endParaRPr lang="en-US" sz="2400" b="1" dirty="0">
              <a:solidFill>
                <a:srgbClr val="50838E"/>
              </a:solidFill>
            </a:endParaRPr>
          </a:p>
          <a:p>
            <a:endParaRPr lang="en-US" sz="2400" b="1" dirty="0">
              <a:solidFill>
                <a:srgbClr val="5083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17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4-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12</a:t>
            </a:fld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7924" y="2644170"/>
            <a:ext cx="8836152" cy="1569660"/>
          </a:xfrm>
          <a:prstGeom prst="rect">
            <a:avLst/>
          </a:prstGeom>
          <a:solidFill>
            <a:srgbClr val="ABECD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/>
                </a:solidFill>
              </a:rPr>
              <a:t>OBJECTIVE 4-3</a:t>
            </a:r>
          </a:p>
          <a:p>
            <a:pPr marL="45720" indent="0" algn="ctr">
              <a:buNone/>
            </a:pPr>
            <a:r>
              <a:rPr lang="en-US" sz="3200" dirty="0">
                <a:solidFill>
                  <a:schemeClr val="accent1"/>
                </a:solidFill>
              </a:rPr>
              <a:t>Explain the importance of ethical conduct for the </a:t>
            </a:r>
            <a:r>
              <a:rPr lang="en-US" sz="3200" dirty="0" smtClean="0">
                <a:solidFill>
                  <a:schemeClr val="accent1"/>
                </a:solidFill>
              </a:rPr>
              <a:t>accounting </a:t>
            </a:r>
            <a:r>
              <a:rPr lang="en-US" sz="3200" dirty="0">
                <a:solidFill>
                  <a:schemeClr val="accent1"/>
                </a:solidFill>
              </a:rPr>
              <a:t>profession</a:t>
            </a:r>
            <a:r>
              <a:rPr lang="en-US" sz="3200" b="1" dirty="0" smtClean="0">
                <a:solidFill>
                  <a:schemeClr val="accent1"/>
                </a:solidFill>
              </a:rPr>
              <a:t>.</a:t>
            </a:r>
            <a:endParaRPr lang="en-US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60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Special need for Ethical conduct in professions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1644316"/>
            <a:ext cx="9689592" cy="432671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b="1" dirty="0" smtClean="0">
                <a:solidFill>
                  <a:schemeClr val="accent1"/>
                </a:solidFill>
              </a:rPr>
              <a:t>Our society has attached a special meaning to the term </a:t>
            </a:r>
            <a:r>
              <a:rPr lang="en-US" sz="2800" b="1" dirty="0" smtClean="0">
                <a:solidFill>
                  <a:srgbClr val="50838E"/>
                </a:solidFill>
              </a:rPr>
              <a:t>professional</a:t>
            </a:r>
            <a:r>
              <a:rPr lang="en-US" sz="2800" b="1" dirty="0">
                <a:solidFill>
                  <a:srgbClr val="50838E"/>
                </a:solidFill>
              </a:rPr>
              <a:t>.</a:t>
            </a:r>
            <a:r>
              <a:rPr lang="en-US" sz="2800" b="1" dirty="0" smtClean="0">
                <a:solidFill>
                  <a:schemeClr val="accent1"/>
                </a:solidFill>
              </a:rPr>
              <a:t> </a:t>
            </a:r>
          </a:p>
          <a:p>
            <a:pPr marL="45720" indent="0">
              <a:buNone/>
            </a:pPr>
            <a:r>
              <a:rPr lang="en-US" sz="2800" b="1" dirty="0" smtClean="0">
                <a:solidFill>
                  <a:schemeClr val="accent1"/>
                </a:solidFill>
              </a:rPr>
              <a:t>The term </a:t>
            </a:r>
            <a:r>
              <a:rPr lang="en-US" sz="2800" b="1" dirty="0" smtClean="0">
                <a:solidFill>
                  <a:srgbClr val="50838E"/>
                </a:solidFill>
              </a:rPr>
              <a:t>professional</a:t>
            </a:r>
            <a:r>
              <a:rPr lang="en-US" sz="2800" b="1" dirty="0" smtClean="0">
                <a:solidFill>
                  <a:schemeClr val="accent1"/>
                </a:solidFill>
              </a:rPr>
              <a:t> means a responsibility for conduct that extends beyond satisfying individual responsibilities and beyond the requirements of our society’s laws and regulations.</a:t>
            </a:r>
          </a:p>
          <a:p>
            <a:pPr marL="45720" indent="0">
              <a:buNone/>
            </a:pPr>
            <a:r>
              <a:rPr lang="en-US" sz="2800" b="1" dirty="0" smtClean="0">
                <a:solidFill>
                  <a:schemeClr val="accent1"/>
                </a:solidFill>
              </a:rPr>
              <a:t>A </a:t>
            </a:r>
            <a:r>
              <a:rPr lang="en-US" sz="2800" b="1" dirty="0" smtClean="0">
                <a:solidFill>
                  <a:srgbClr val="50838E"/>
                </a:solidFill>
              </a:rPr>
              <a:t>CPA</a:t>
            </a:r>
            <a:r>
              <a:rPr lang="en-US" sz="2800" b="1" dirty="0">
                <a:solidFill>
                  <a:srgbClr val="50838E"/>
                </a:solidFill>
              </a:rPr>
              <a:t>,</a:t>
            </a:r>
            <a:r>
              <a:rPr lang="en-US" sz="2800" b="1" dirty="0" smtClean="0">
                <a:solidFill>
                  <a:schemeClr val="accent1"/>
                </a:solidFill>
              </a:rPr>
              <a:t> as a professional, recognizes a </a:t>
            </a:r>
            <a:r>
              <a:rPr lang="en-US" sz="2800" b="1" dirty="0" smtClean="0">
                <a:solidFill>
                  <a:srgbClr val="50838E"/>
                </a:solidFill>
              </a:rPr>
              <a:t>responsibility</a:t>
            </a:r>
            <a:r>
              <a:rPr lang="en-US" sz="2800" b="1" dirty="0" smtClean="0">
                <a:solidFill>
                  <a:schemeClr val="accent1"/>
                </a:solidFill>
              </a:rPr>
              <a:t> to the </a:t>
            </a:r>
            <a:r>
              <a:rPr lang="en-US" sz="2800" b="1" dirty="0" smtClean="0">
                <a:solidFill>
                  <a:srgbClr val="50838E"/>
                </a:solidFill>
              </a:rPr>
              <a:t>public</a:t>
            </a:r>
            <a:r>
              <a:rPr lang="en-US" sz="2800" b="1" dirty="0">
                <a:solidFill>
                  <a:srgbClr val="50838E"/>
                </a:solidFill>
              </a:rPr>
              <a:t>,</a:t>
            </a:r>
            <a:r>
              <a:rPr lang="en-US" sz="2800" b="1" dirty="0" smtClean="0">
                <a:solidFill>
                  <a:schemeClr val="accent1"/>
                </a:solidFill>
              </a:rPr>
              <a:t> to the </a:t>
            </a:r>
            <a:r>
              <a:rPr lang="en-US" sz="2800" b="1" dirty="0" smtClean="0">
                <a:solidFill>
                  <a:srgbClr val="50838E"/>
                </a:solidFill>
              </a:rPr>
              <a:t>client</a:t>
            </a:r>
            <a:r>
              <a:rPr lang="en-US" sz="2800" b="1" dirty="0">
                <a:solidFill>
                  <a:srgbClr val="50838E"/>
                </a:solidFill>
              </a:rPr>
              <a:t>,</a:t>
            </a:r>
            <a:r>
              <a:rPr lang="en-US" sz="2800" b="1" dirty="0" smtClean="0">
                <a:solidFill>
                  <a:schemeClr val="accent1"/>
                </a:solidFill>
              </a:rPr>
              <a:t> and to </a:t>
            </a:r>
            <a:r>
              <a:rPr lang="en-US" sz="2800" b="1" dirty="0" smtClean="0">
                <a:solidFill>
                  <a:srgbClr val="50838E"/>
                </a:solidFill>
              </a:rPr>
              <a:t>fellow practitioners</a:t>
            </a:r>
            <a:r>
              <a:rPr lang="en-US" sz="2800" b="1" dirty="0">
                <a:solidFill>
                  <a:srgbClr val="50838E"/>
                </a:solidFill>
              </a:rPr>
              <a:t>,</a:t>
            </a:r>
            <a:r>
              <a:rPr lang="en-US" sz="2800" b="1" dirty="0" smtClean="0">
                <a:solidFill>
                  <a:schemeClr val="accent1"/>
                </a:solidFill>
              </a:rPr>
              <a:t> including honorable behavior, even if that means personal sacrifice.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35263" y="401053"/>
            <a:ext cx="26737" cy="58286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01053" y="1016000"/>
            <a:ext cx="668421" cy="6283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>
            <a:stCxn id="6" idx="2"/>
            <a:endCxn id="6" idx="6"/>
          </p:cNvCxnSpPr>
          <p:nvPr/>
        </p:nvCxnSpPr>
        <p:spPr>
          <a:xfrm>
            <a:off x="401053" y="1330158"/>
            <a:ext cx="668421" cy="0"/>
          </a:xfrm>
          <a:prstGeom prst="line">
            <a:avLst/>
          </a:prstGeom>
          <a:ln>
            <a:solidFill>
              <a:schemeClr val="bg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514A40"/>
                </a:solidFill>
              </a:rPr>
              <a:t>4</a:t>
            </a:r>
            <a:r>
              <a:rPr lang="en-US" dirty="0" smtClean="0">
                <a:solidFill>
                  <a:srgbClr val="514A40"/>
                </a:solidFill>
              </a:rPr>
              <a:t>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13</a:t>
            </a:fld>
            <a:endParaRPr lang="en-US" dirty="0">
              <a:solidFill>
                <a:srgbClr val="514A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47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456" y="585216"/>
            <a:ext cx="9607294" cy="9326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Special need for Ethical conduct in </a:t>
            </a:r>
            <a:r>
              <a:rPr lang="en-US" dirty="0" smtClean="0"/>
              <a:t>professions (cont.)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4-14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295400" y="1755648"/>
            <a:ext cx="9601200" cy="4215384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1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2400" b="1" dirty="0" smtClean="0">
                <a:solidFill>
                  <a:srgbClr val="50838E"/>
                </a:solidFill>
              </a:rPr>
              <a:t>CPA firms </a:t>
            </a:r>
            <a:r>
              <a:rPr lang="en-US" sz="2400" b="1" dirty="0" smtClean="0">
                <a:solidFill>
                  <a:schemeClr val="accent1"/>
                </a:solidFill>
              </a:rPr>
              <a:t>have a different relationship with users of financial statements than most professionals have </a:t>
            </a:r>
            <a:r>
              <a:rPr lang="en-US" sz="2400" b="1" dirty="0">
                <a:solidFill>
                  <a:schemeClr val="accent1"/>
                </a:solidFill>
              </a:rPr>
              <a:t>with their </a:t>
            </a:r>
            <a:r>
              <a:rPr lang="en-US" sz="2400" b="1" dirty="0" smtClean="0">
                <a:solidFill>
                  <a:schemeClr val="accent1"/>
                </a:solidFill>
              </a:rPr>
              <a:t>customers.</a:t>
            </a:r>
          </a:p>
          <a:p>
            <a:pPr marL="45720" indent="0">
              <a:buNone/>
            </a:pPr>
            <a:r>
              <a:rPr lang="en-US" sz="2400" b="1" dirty="0" smtClean="0">
                <a:solidFill>
                  <a:schemeClr val="accent1"/>
                </a:solidFill>
              </a:rPr>
              <a:t>Most clients pay professionals for services and the professional’s primary responsibility is to the client.</a:t>
            </a:r>
          </a:p>
          <a:p>
            <a:pPr marL="45720" indent="0">
              <a:buNone/>
            </a:pPr>
            <a:r>
              <a:rPr lang="en-US" sz="2400" b="1" dirty="0" smtClean="0">
                <a:solidFill>
                  <a:srgbClr val="50838E"/>
                </a:solidFill>
              </a:rPr>
              <a:t>CPA firms </a:t>
            </a:r>
            <a:r>
              <a:rPr lang="en-US" sz="2400" b="1" dirty="0" smtClean="0">
                <a:solidFill>
                  <a:schemeClr val="accent1"/>
                </a:solidFill>
              </a:rPr>
              <a:t>are engaged by management or the audit committee and paid by the company, but the CPA firm’s </a:t>
            </a:r>
            <a:r>
              <a:rPr lang="en-US" sz="2400" b="1" dirty="0" smtClean="0">
                <a:solidFill>
                  <a:srgbClr val="50838E"/>
                </a:solidFill>
              </a:rPr>
              <a:t>primary responsibility </a:t>
            </a:r>
            <a:r>
              <a:rPr lang="en-US" sz="2400" b="1" dirty="0" smtClean="0">
                <a:solidFill>
                  <a:schemeClr val="accent1"/>
                </a:solidFill>
              </a:rPr>
              <a:t>is to the </a:t>
            </a:r>
            <a:r>
              <a:rPr lang="en-US" sz="2400" b="1" dirty="0" smtClean="0">
                <a:solidFill>
                  <a:srgbClr val="50838E"/>
                </a:solidFill>
              </a:rPr>
              <a:t>users of the financial statements</a:t>
            </a:r>
            <a:r>
              <a:rPr lang="en-US" sz="2400" b="1" dirty="0">
                <a:solidFill>
                  <a:srgbClr val="50838E"/>
                </a:solidFill>
              </a:rPr>
              <a:t>.</a:t>
            </a:r>
          </a:p>
          <a:p>
            <a:pPr marL="45720" indent="0">
              <a:buNone/>
            </a:pPr>
            <a:r>
              <a:rPr lang="en-US" sz="2400" b="1" dirty="0" smtClean="0">
                <a:solidFill>
                  <a:schemeClr val="accent1"/>
                </a:solidFill>
              </a:rPr>
              <a:t>It is essential that users of the financial statements regard CPA firms as competent and unbiased. This is contingent on CPA firms conducting themselves at a high professional level.</a:t>
            </a:r>
          </a:p>
          <a:p>
            <a:pPr marL="45720" indent="0">
              <a:buNone/>
            </a:pPr>
            <a:endParaRPr lang="en-US" sz="2400" b="1" dirty="0">
              <a:solidFill>
                <a:schemeClr val="accent1"/>
              </a:solidFill>
            </a:endParaRPr>
          </a:p>
          <a:p>
            <a:endParaRPr lang="en-US" sz="2400" b="1" dirty="0">
              <a:solidFill>
                <a:srgbClr val="5083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12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4-</a:t>
            </a:r>
            <a:fld id="{E31375A4-56A4-47D6-9801-1991572033F7}" type="slidenum">
              <a:rPr lang="en-US" smtClean="0"/>
              <a:t>15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01465"/>
            <a:ext cx="9991551" cy="610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51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514A40"/>
                </a:solidFill>
              </a:rPr>
              <a:t>4</a:t>
            </a:r>
            <a:r>
              <a:rPr lang="en-US" dirty="0" smtClean="0">
                <a:solidFill>
                  <a:srgbClr val="514A40"/>
                </a:solidFill>
              </a:rPr>
              <a:t>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16</a:t>
            </a:fld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7924" y="2644170"/>
            <a:ext cx="8836152" cy="1569660"/>
          </a:xfrm>
          <a:prstGeom prst="rect">
            <a:avLst/>
          </a:prstGeom>
          <a:solidFill>
            <a:srgbClr val="ABECD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/>
                </a:solidFill>
              </a:rPr>
              <a:t>OBJECTIVE 4-4</a:t>
            </a:r>
          </a:p>
          <a:p>
            <a:pPr marL="45720" indent="0" algn="ctr">
              <a:buNone/>
            </a:pPr>
            <a:r>
              <a:rPr lang="en-US" sz="3200" dirty="0">
                <a:solidFill>
                  <a:schemeClr val="accent1"/>
                </a:solidFill>
              </a:rPr>
              <a:t>Describe the purpose and content of the AICPA </a:t>
            </a:r>
            <a:r>
              <a:rPr lang="en-US" sz="3200" i="1" dirty="0">
                <a:solidFill>
                  <a:schemeClr val="accent1"/>
                </a:solidFill>
              </a:rPr>
              <a:t>Code of </a:t>
            </a:r>
            <a:r>
              <a:rPr lang="en-US" sz="3200" i="1" dirty="0" smtClean="0">
                <a:solidFill>
                  <a:schemeClr val="accent1"/>
                </a:solidFill>
              </a:rPr>
              <a:t>Professional </a:t>
            </a:r>
            <a:r>
              <a:rPr lang="en-US" sz="3200" i="1" dirty="0">
                <a:solidFill>
                  <a:schemeClr val="accent1"/>
                </a:solidFill>
              </a:rPr>
              <a:t>Conduct</a:t>
            </a:r>
            <a:r>
              <a:rPr lang="en-US" sz="3200" b="1" dirty="0" smtClean="0">
                <a:solidFill>
                  <a:schemeClr val="accent1"/>
                </a:solidFill>
              </a:rPr>
              <a:t>.</a:t>
            </a:r>
            <a:endParaRPr lang="en-US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01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Code of professional conduct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0744" y="1901952"/>
            <a:ext cx="9515856" cy="4069080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en-US" sz="3200" b="1" dirty="0" smtClean="0">
                <a:solidFill>
                  <a:schemeClr val="accent1"/>
                </a:solidFill>
              </a:rPr>
              <a:t>Members of the AICPA agree to follow the </a:t>
            </a:r>
            <a:r>
              <a:rPr lang="en-US" sz="3200" b="1" i="1" dirty="0" smtClean="0">
                <a:solidFill>
                  <a:srgbClr val="50838E"/>
                </a:solidFill>
              </a:rPr>
              <a:t>Code of Professional Conduct</a:t>
            </a:r>
            <a:r>
              <a:rPr lang="en-US" sz="3200" b="1" i="1" dirty="0">
                <a:solidFill>
                  <a:srgbClr val="50838E"/>
                </a:solidFill>
              </a:rPr>
              <a:t>.</a:t>
            </a:r>
          </a:p>
          <a:p>
            <a:pPr marL="45720" indent="0">
              <a:buNone/>
            </a:pPr>
            <a:r>
              <a:rPr lang="en-US" sz="3200" b="1" dirty="0" smtClean="0">
                <a:solidFill>
                  <a:schemeClr val="accent1"/>
                </a:solidFill>
              </a:rPr>
              <a:t>The </a:t>
            </a:r>
            <a:r>
              <a:rPr lang="en-US" sz="3200" b="1" i="1" dirty="0" smtClean="0">
                <a:solidFill>
                  <a:srgbClr val="50838E"/>
                </a:solidFill>
              </a:rPr>
              <a:t>Code</a:t>
            </a:r>
            <a:r>
              <a:rPr lang="en-US" sz="3200" b="1" dirty="0" smtClean="0">
                <a:solidFill>
                  <a:schemeClr val="accent1"/>
                </a:solidFill>
              </a:rPr>
              <a:t> consists of </a:t>
            </a:r>
            <a:r>
              <a:rPr lang="en-US" sz="3200" b="1" dirty="0" smtClean="0">
                <a:solidFill>
                  <a:srgbClr val="50838E"/>
                </a:solidFill>
              </a:rPr>
              <a:t>principles and rules</a:t>
            </a:r>
            <a:r>
              <a:rPr lang="en-US" sz="3200" b="1" dirty="0">
                <a:solidFill>
                  <a:srgbClr val="50838E"/>
                </a:solidFill>
              </a:rPr>
              <a:t>,</a:t>
            </a:r>
            <a:r>
              <a:rPr lang="en-US" sz="3200" b="1" dirty="0" smtClean="0">
                <a:solidFill>
                  <a:schemeClr val="accent1"/>
                </a:solidFill>
              </a:rPr>
              <a:t> in addition to </a:t>
            </a:r>
            <a:r>
              <a:rPr lang="en-US" sz="3200" b="1" dirty="0" smtClean="0">
                <a:solidFill>
                  <a:srgbClr val="50838E"/>
                </a:solidFill>
              </a:rPr>
              <a:t>interpretations</a:t>
            </a:r>
            <a:r>
              <a:rPr lang="en-US" sz="3200" b="1" dirty="0">
                <a:solidFill>
                  <a:srgbClr val="50838E"/>
                </a:solidFill>
              </a:rPr>
              <a:t>.</a:t>
            </a:r>
          </a:p>
          <a:p>
            <a:pPr marL="45720" indent="0">
              <a:buNone/>
            </a:pPr>
            <a:r>
              <a:rPr lang="en-US" sz="3200" b="1" dirty="0" smtClean="0">
                <a:solidFill>
                  <a:schemeClr val="accent1"/>
                </a:solidFill>
              </a:rPr>
              <a:t>Only members in </a:t>
            </a:r>
            <a:r>
              <a:rPr lang="en-US" sz="3200" b="1" dirty="0" smtClean="0">
                <a:solidFill>
                  <a:srgbClr val="50838E"/>
                </a:solidFill>
              </a:rPr>
              <a:t>public practice </a:t>
            </a:r>
            <a:r>
              <a:rPr lang="en-US" sz="3200" b="1" dirty="0" smtClean="0">
                <a:solidFill>
                  <a:schemeClr val="accent1"/>
                </a:solidFill>
              </a:rPr>
              <a:t>can audit financial statements, which is addressed in </a:t>
            </a:r>
            <a:r>
              <a:rPr lang="en-US" sz="3200" b="1" dirty="0" smtClean="0">
                <a:solidFill>
                  <a:srgbClr val="50838E"/>
                </a:solidFill>
              </a:rPr>
              <a:t>Part 1</a:t>
            </a:r>
            <a:r>
              <a:rPr lang="en-US" sz="3200" b="1" dirty="0">
                <a:solidFill>
                  <a:srgbClr val="50838E"/>
                </a:solidFill>
              </a:rPr>
              <a:t>.</a:t>
            </a:r>
          </a:p>
          <a:p>
            <a:pPr marL="45720" indent="0">
              <a:buNone/>
            </a:pPr>
            <a:r>
              <a:rPr lang="en-US" sz="3200" b="1" dirty="0" smtClean="0">
                <a:solidFill>
                  <a:schemeClr val="accent1"/>
                </a:solidFill>
              </a:rPr>
              <a:t>The organization of the </a:t>
            </a:r>
            <a:r>
              <a:rPr lang="en-US" sz="3200" b="1" i="1" dirty="0" smtClean="0">
                <a:solidFill>
                  <a:srgbClr val="50838E"/>
                </a:solidFill>
              </a:rPr>
              <a:t>Code</a:t>
            </a:r>
            <a:r>
              <a:rPr lang="en-US" sz="3200" b="1" dirty="0" smtClean="0">
                <a:solidFill>
                  <a:schemeClr val="accent1"/>
                </a:solidFill>
              </a:rPr>
              <a:t> is detailed in </a:t>
            </a:r>
            <a:r>
              <a:rPr lang="en-US" sz="3200" b="1" dirty="0">
                <a:solidFill>
                  <a:srgbClr val="50838E"/>
                </a:solidFill>
              </a:rPr>
              <a:t>Table 4-1.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35263" y="401053"/>
            <a:ext cx="26737" cy="58286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01053" y="1016000"/>
            <a:ext cx="668421" cy="6283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>
            <a:stCxn id="6" idx="2"/>
            <a:endCxn id="6" idx="6"/>
          </p:cNvCxnSpPr>
          <p:nvPr/>
        </p:nvCxnSpPr>
        <p:spPr>
          <a:xfrm>
            <a:off x="401053" y="1330158"/>
            <a:ext cx="668421" cy="0"/>
          </a:xfrm>
          <a:prstGeom prst="line">
            <a:avLst/>
          </a:prstGeom>
          <a:ln>
            <a:solidFill>
              <a:schemeClr val="bg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514A40"/>
                </a:solidFill>
              </a:rPr>
              <a:t>4</a:t>
            </a:r>
            <a:r>
              <a:rPr lang="en-US" dirty="0" smtClean="0">
                <a:solidFill>
                  <a:srgbClr val="514A40"/>
                </a:solidFill>
              </a:rPr>
              <a:t>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17</a:t>
            </a:fld>
            <a:endParaRPr lang="en-US" dirty="0">
              <a:solidFill>
                <a:srgbClr val="514A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5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4-18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24" y="1603366"/>
            <a:ext cx="11070751" cy="365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13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456" y="585216"/>
            <a:ext cx="9607294" cy="9326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Code of professional </a:t>
            </a:r>
            <a:r>
              <a:rPr lang="en-US" dirty="0" smtClean="0"/>
              <a:t>conduct (cont.)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4-19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295400" y="1197864"/>
            <a:ext cx="9601200" cy="4773168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1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2400" b="1" dirty="0" smtClean="0">
                <a:solidFill>
                  <a:schemeClr val="accent1"/>
                </a:solidFill>
              </a:rPr>
              <a:t> Principles of Professional Conduct are detailed below in </a:t>
            </a:r>
            <a:r>
              <a:rPr lang="en-US" sz="2400" b="1" dirty="0" smtClean="0">
                <a:solidFill>
                  <a:srgbClr val="50838E"/>
                </a:solidFill>
              </a:rPr>
              <a:t>Table 4-2.</a:t>
            </a:r>
            <a:endParaRPr lang="en-US" sz="2400" b="1" dirty="0">
              <a:solidFill>
                <a:srgbClr val="50838E"/>
              </a:solidFill>
            </a:endParaRPr>
          </a:p>
          <a:p>
            <a:endParaRPr lang="en-US" sz="2400" b="1" dirty="0">
              <a:solidFill>
                <a:srgbClr val="50838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272" y="1727435"/>
            <a:ext cx="10674096" cy="446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00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501316"/>
            <a:ext cx="9446126" cy="82884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chemeClr val="accent4">
                    <a:lumMod val="75000"/>
                  </a:schemeClr>
                </a:solidFill>
              </a:rPr>
              <a:t>Chapter 4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</a:rPr>
              <a:t>Learning Objectives</a:t>
            </a:r>
            <a:r>
              <a:rPr lang="en-US" dirty="0">
                <a:solidFill>
                  <a:srgbClr val="0070C0"/>
                </a:solidFill>
              </a:rPr>
              <a:t/>
            </a:r>
            <a:br>
              <a:rPr lang="en-US" dirty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3874" y="1330158"/>
            <a:ext cx="9497070" cy="4778034"/>
          </a:xfrm>
        </p:spPr>
        <p:txBody>
          <a:bodyPr>
            <a:normAutofit fontScale="25000" lnSpcReduction="20000"/>
          </a:bodyPr>
          <a:lstStyle/>
          <a:p>
            <a:endParaRPr lang="en-US" dirty="0">
              <a:solidFill>
                <a:schemeClr val="accent1"/>
              </a:solidFill>
            </a:endParaRPr>
          </a:p>
          <a:p>
            <a:pPr marL="45720" indent="0">
              <a:buNone/>
            </a:pPr>
            <a:r>
              <a:rPr lang="en-US" sz="9600" dirty="0" smtClean="0">
                <a:solidFill>
                  <a:schemeClr val="accent1"/>
                </a:solidFill>
              </a:rPr>
              <a:t>4-1  Distinguish ethical from unethical behavior in personal and</a:t>
            </a:r>
          </a:p>
          <a:p>
            <a:pPr marL="45720" indent="0">
              <a:buNone/>
            </a:pPr>
            <a:r>
              <a:rPr lang="en-US" sz="9600" dirty="0">
                <a:solidFill>
                  <a:schemeClr val="accent1"/>
                </a:solidFill>
              </a:rPr>
              <a:t> </a:t>
            </a:r>
            <a:r>
              <a:rPr lang="en-US" sz="9600" dirty="0" smtClean="0">
                <a:solidFill>
                  <a:schemeClr val="accent1"/>
                </a:solidFill>
              </a:rPr>
              <a:t>        professional contexts.</a:t>
            </a:r>
            <a:endParaRPr lang="en-US" sz="9600" dirty="0">
              <a:solidFill>
                <a:schemeClr val="accent1"/>
              </a:solidFill>
            </a:endParaRPr>
          </a:p>
          <a:p>
            <a:pPr marL="45720" indent="0">
              <a:buNone/>
            </a:pPr>
            <a:r>
              <a:rPr lang="en-US" sz="9600" dirty="0">
                <a:solidFill>
                  <a:schemeClr val="accent1"/>
                </a:solidFill>
              </a:rPr>
              <a:t>4</a:t>
            </a:r>
            <a:r>
              <a:rPr lang="en-US" sz="9600" dirty="0" smtClean="0">
                <a:solidFill>
                  <a:schemeClr val="accent1"/>
                </a:solidFill>
              </a:rPr>
              <a:t>-2  Resolve ethical dilemmas using an ethical framework.</a:t>
            </a:r>
          </a:p>
          <a:p>
            <a:pPr marL="45720" indent="0">
              <a:buNone/>
            </a:pPr>
            <a:r>
              <a:rPr lang="en-US" sz="9600" dirty="0">
                <a:solidFill>
                  <a:schemeClr val="accent1"/>
                </a:solidFill>
              </a:rPr>
              <a:t>4</a:t>
            </a:r>
            <a:r>
              <a:rPr lang="en-US" sz="9600" dirty="0" smtClean="0">
                <a:solidFill>
                  <a:schemeClr val="accent1"/>
                </a:solidFill>
              </a:rPr>
              <a:t>-3  Explain the importance of ethical conduct for the accounting</a:t>
            </a:r>
          </a:p>
          <a:p>
            <a:pPr marL="45720" indent="0">
              <a:buNone/>
            </a:pPr>
            <a:r>
              <a:rPr lang="en-US" sz="9600" dirty="0">
                <a:solidFill>
                  <a:schemeClr val="accent1"/>
                </a:solidFill>
              </a:rPr>
              <a:t> </a:t>
            </a:r>
            <a:r>
              <a:rPr lang="en-US" sz="9600" dirty="0" smtClean="0">
                <a:solidFill>
                  <a:schemeClr val="accent1"/>
                </a:solidFill>
              </a:rPr>
              <a:t>        profession. </a:t>
            </a:r>
          </a:p>
          <a:p>
            <a:pPr marL="45720" indent="0">
              <a:buNone/>
            </a:pPr>
            <a:r>
              <a:rPr lang="en-US" sz="9600" dirty="0">
                <a:solidFill>
                  <a:schemeClr val="accent1"/>
                </a:solidFill>
              </a:rPr>
              <a:t>4</a:t>
            </a:r>
            <a:r>
              <a:rPr lang="en-US" sz="9600" dirty="0" smtClean="0">
                <a:solidFill>
                  <a:schemeClr val="accent1"/>
                </a:solidFill>
              </a:rPr>
              <a:t>-4  Describe the purpose and content of the AICPA </a:t>
            </a:r>
            <a:r>
              <a:rPr lang="en-US" sz="9600" i="1" dirty="0" smtClean="0">
                <a:solidFill>
                  <a:schemeClr val="accent1"/>
                </a:solidFill>
              </a:rPr>
              <a:t>Code of </a:t>
            </a:r>
          </a:p>
          <a:p>
            <a:pPr marL="45720" indent="0">
              <a:buNone/>
            </a:pPr>
            <a:r>
              <a:rPr lang="en-US" sz="9600" i="1" dirty="0">
                <a:solidFill>
                  <a:schemeClr val="accent1"/>
                </a:solidFill>
              </a:rPr>
              <a:t> </a:t>
            </a:r>
            <a:r>
              <a:rPr lang="en-US" sz="9600" i="1" dirty="0" smtClean="0">
                <a:solidFill>
                  <a:schemeClr val="accent1"/>
                </a:solidFill>
              </a:rPr>
              <a:t>        Professional Conduct.</a:t>
            </a:r>
          </a:p>
          <a:p>
            <a:pPr marL="45720" indent="0"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35263" y="401053"/>
            <a:ext cx="26737" cy="58286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01053" y="1016000"/>
            <a:ext cx="668421" cy="6283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6" idx="2"/>
            <a:endCxn id="6" idx="6"/>
          </p:cNvCxnSpPr>
          <p:nvPr/>
        </p:nvCxnSpPr>
        <p:spPr>
          <a:xfrm>
            <a:off x="401053" y="1330158"/>
            <a:ext cx="668421" cy="0"/>
          </a:xfrm>
          <a:prstGeom prst="line">
            <a:avLst/>
          </a:prstGeom>
          <a:ln>
            <a:solidFill>
              <a:schemeClr val="bg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2017 Pearson Education, Inc.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456" y="585216"/>
            <a:ext cx="9607294" cy="9326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Code of professional </a:t>
            </a:r>
            <a:r>
              <a:rPr lang="en-US" dirty="0" smtClean="0"/>
              <a:t>conduct (cont.)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4-20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969264" y="1316736"/>
            <a:ext cx="10287000" cy="465429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1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2400" b="1" dirty="0" smtClean="0">
                <a:solidFill>
                  <a:schemeClr val="accent1"/>
                </a:solidFill>
              </a:rPr>
              <a:t>Conceptual Framework for Rules of Conduct</a:t>
            </a:r>
          </a:p>
          <a:p>
            <a:pPr marL="45720" indent="0">
              <a:buNone/>
            </a:pPr>
            <a:r>
              <a:rPr lang="en-US" sz="2400" b="1" dirty="0" smtClean="0">
                <a:solidFill>
                  <a:schemeClr val="accent1"/>
                </a:solidFill>
              </a:rPr>
              <a:t>The </a:t>
            </a:r>
            <a:r>
              <a:rPr lang="en-US" sz="2400" b="1" i="1" dirty="0" smtClean="0">
                <a:solidFill>
                  <a:srgbClr val="50838E"/>
                </a:solidFill>
              </a:rPr>
              <a:t>Cod</a:t>
            </a:r>
            <a:r>
              <a:rPr lang="en-US" sz="2400" b="1" i="1" dirty="0">
                <a:solidFill>
                  <a:srgbClr val="50838E"/>
                </a:solidFill>
              </a:rPr>
              <a:t>e</a:t>
            </a:r>
            <a:r>
              <a:rPr lang="en-US" sz="2400" b="1" dirty="0" smtClean="0">
                <a:solidFill>
                  <a:schemeClr val="accent1"/>
                </a:solidFill>
              </a:rPr>
              <a:t> offers the following for members to evaluate threats to compliance with the </a:t>
            </a:r>
            <a:r>
              <a:rPr lang="en-US" sz="2400" b="1" i="1" dirty="0" smtClean="0">
                <a:solidFill>
                  <a:srgbClr val="50838E"/>
                </a:solidFill>
              </a:rPr>
              <a:t>Code</a:t>
            </a:r>
            <a:r>
              <a:rPr lang="en-US" sz="2400" b="1" i="1" dirty="0">
                <a:solidFill>
                  <a:srgbClr val="50838E"/>
                </a:solidFill>
              </a:rPr>
              <a:t>: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</a:p>
          <a:p>
            <a:pPr marL="502920" indent="-457200">
              <a:buAutoNum type="arabicPeriod"/>
            </a:pPr>
            <a:r>
              <a:rPr lang="en-US" sz="2400" b="1" dirty="0" smtClean="0">
                <a:solidFill>
                  <a:srgbClr val="50838E"/>
                </a:solidFill>
              </a:rPr>
              <a:t>Identify threats</a:t>
            </a:r>
            <a:r>
              <a:rPr lang="en-US" sz="2400" b="1" dirty="0">
                <a:solidFill>
                  <a:srgbClr val="50838E"/>
                </a:solidFill>
              </a:rPr>
              <a:t>. </a:t>
            </a:r>
            <a:r>
              <a:rPr lang="en-US" sz="2400" b="1" dirty="0" smtClean="0">
                <a:solidFill>
                  <a:schemeClr val="accent1"/>
                </a:solidFill>
              </a:rPr>
              <a:t>Threats fall into seven broad categories that are detailed in </a:t>
            </a:r>
            <a:r>
              <a:rPr lang="en-US" sz="2400" b="1" dirty="0" smtClean="0">
                <a:solidFill>
                  <a:srgbClr val="50838E"/>
                </a:solidFill>
              </a:rPr>
              <a:t>Table 4-3</a:t>
            </a:r>
            <a:r>
              <a:rPr lang="en-US" sz="2400" b="1" dirty="0">
                <a:solidFill>
                  <a:srgbClr val="50838E"/>
                </a:solidFill>
              </a:rPr>
              <a:t>.</a:t>
            </a:r>
          </a:p>
          <a:p>
            <a:pPr marL="502920" indent="-457200">
              <a:buAutoNum type="arabicPeriod"/>
            </a:pPr>
            <a:r>
              <a:rPr lang="en-US" sz="2400" b="1" dirty="0" smtClean="0">
                <a:solidFill>
                  <a:srgbClr val="50838E"/>
                </a:solidFill>
              </a:rPr>
              <a:t>Evaluate the significance of the threat</a:t>
            </a:r>
            <a:r>
              <a:rPr lang="en-US" sz="2400" b="1" dirty="0">
                <a:solidFill>
                  <a:srgbClr val="50838E"/>
                </a:solidFill>
              </a:rPr>
              <a:t>.</a:t>
            </a:r>
          </a:p>
          <a:p>
            <a:pPr marL="502920" indent="-457200">
              <a:buAutoNum type="arabicPeriod"/>
            </a:pPr>
            <a:r>
              <a:rPr lang="en-US" sz="2400" b="1" dirty="0" smtClean="0">
                <a:solidFill>
                  <a:srgbClr val="50838E"/>
                </a:solidFill>
              </a:rPr>
              <a:t>Identify and apply safeguards</a:t>
            </a:r>
            <a:r>
              <a:rPr lang="en-US" sz="2400" b="1" dirty="0">
                <a:solidFill>
                  <a:srgbClr val="50838E"/>
                </a:solidFill>
              </a:rPr>
              <a:t>.</a:t>
            </a:r>
            <a:r>
              <a:rPr lang="en-US" sz="2400" b="1" dirty="0" smtClean="0">
                <a:solidFill>
                  <a:schemeClr val="accent1"/>
                </a:solidFill>
              </a:rPr>
              <a:t>  Safeguards fall into three broad categories:</a:t>
            </a:r>
          </a:p>
          <a:p>
            <a:pPr lvl="2"/>
            <a:r>
              <a:rPr lang="en-US" sz="2000" b="1" dirty="0" smtClean="0">
                <a:solidFill>
                  <a:schemeClr val="accent1"/>
                </a:solidFill>
              </a:rPr>
              <a:t>Safeguards created by the profession, legislation, or regulation.</a:t>
            </a:r>
          </a:p>
          <a:p>
            <a:pPr lvl="2"/>
            <a:r>
              <a:rPr lang="en-US" sz="2000" b="1" dirty="0" smtClean="0">
                <a:solidFill>
                  <a:schemeClr val="accent1"/>
                </a:solidFill>
              </a:rPr>
              <a:t>Safeguards implemented by the client.</a:t>
            </a:r>
          </a:p>
          <a:p>
            <a:pPr lvl="2"/>
            <a:r>
              <a:rPr lang="en-US" sz="2000" b="1" dirty="0" smtClean="0">
                <a:solidFill>
                  <a:schemeClr val="accent1"/>
                </a:solidFill>
              </a:rPr>
              <a:t>Safeguards implemented by the firm.</a:t>
            </a:r>
            <a:endParaRPr lang="en-US" sz="2000" b="1" dirty="0">
              <a:solidFill>
                <a:srgbClr val="50838E"/>
              </a:solidFill>
            </a:endParaRPr>
          </a:p>
          <a:p>
            <a:endParaRPr lang="en-US" sz="2400" b="1" dirty="0">
              <a:solidFill>
                <a:srgbClr val="5083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46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4-21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008" y="162481"/>
            <a:ext cx="10165987" cy="591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77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456" y="585216"/>
            <a:ext cx="9607294" cy="9326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Code of professional </a:t>
            </a:r>
            <a:r>
              <a:rPr lang="en-US" dirty="0" smtClean="0"/>
              <a:t>conduct (cont.)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4-22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896112" y="1207008"/>
            <a:ext cx="10360152" cy="4764024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1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rgbClr val="50838E"/>
                </a:solidFill>
              </a:rPr>
              <a:t>Interpretations of Rules of Conduct:  </a:t>
            </a:r>
            <a:r>
              <a:rPr lang="en-US" sz="2400" b="1" dirty="0" smtClean="0">
                <a:solidFill>
                  <a:schemeClr val="accent1"/>
                </a:solidFill>
              </a:rPr>
              <a:t>Interpretations arise when there are frequent questions from practitioners concerning a specific rule.</a:t>
            </a:r>
          </a:p>
          <a:p>
            <a:r>
              <a:rPr lang="en-US" sz="2400" b="1" dirty="0" smtClean="0">
                <a:solidFill>
                  <a:srgbClr val="50838E"/>
                </a:solidFill>
              </a:rPr>
              <a:t>Applicability of the Rules of Conduct</a:t>
            </a:r>
            <a:r>
              <a:rPr lang="en-US" sz="2400" b="1" dirty="0">
                <a:solidFill>
                  <a:srgbClr val="50838E"/>
                </a:solidFill>
              </a:rPr>
              <a:t>:</a:t>
            </a:r>
            <a:r>
              <a:rPr lang="en-US" sz="2400" b="1" dirty="0" smtClean="0">
                <a:solidFill>
                  <a:schemeClr val="accent1"/>
                </a:solidFill>
              </a:rPr>
              <a:t>  Most rules apply to all members.  However, the independence rule only applies to attestation services.</a:t>
            </a:r>
            <a:endParaRPr lang="en-US" sz="2400" b="1" dirty="0">
              <a:solidFill>
                <a:srgbClr val="50838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913" y="3232591"/>
            <a:ext cx="7064550" cy="296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17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514A40"/>
                </a:solidFill>
              </a:rPr>
              <a:t>4</a:t>
            </a:r>
            <a:r>
              <a:rPr lang="en-US" dirty="0" smtClean="0">
                <a:solidFill>
                  <a:srgbClr val="514A40"/>
                </a:solidFill>
              </a:rPr>
              <a:t>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23</a:t>
            </a:fld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7924" y="2644170"/>
            <a:ext cx="8836152" cy="1569660"/>
          </a:xfrm>
          <a:prstGeom prst="rect">
            <a:avLst/>
          </a:prstGeom>
          <a:solidFill>
            <a:srgbClr val="ABECD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/>
                </a:solidFill>
              </a:rPr>
              <a:t>OBJECTIVE 4-5</a:t>
            </a:r>
          </a:p>
          <a:p>
            <a:pPr marL="45720" indent="0" algn="ctr">
              <a:buNone/>
            </a:pPr>
            <a:r>
              <a:rPr lang="en-US" sz="3200" dirty="0">
                <a:solidFill>
                  <a:schemeClr val="accent1"/>
                </a:solidFill>
              </a:rPr>
              <a:t>Apply the AICPA </a:t>
            </a:r>
            <a:r>
              <a:rPr lang="en-US" sz="3200" i="1" dirty="0">
                <a:solidFill>
                  <a:schemeClr val="accent1"/>
                </a:solidFill>
              </a:rPr>
              <a:t>Code </a:t>
            </a:r>
            <a:r>
              <a:rPr lang="en-US" sz="3200" dirty="0">
                <a:solidFill>
                  <a:schemeClr val="accent1"/>
                </a:solidFill>
              </a:rPr>
              <a:t>rules and interpretations </a:t>
            </a:r>
            <a:r>
              <a:rPr lang="en-US" sz="3200" dirty="0" smtClean="0">
                <a:solidFill>
                  <a:schemeClr val="accent1"/>
                </a:solidFill>
              </a:rPr>
              <a:t>on independence </a:t>
            </a:r>
            <a:r>
              <a:rPr lang="en-US" sz="3200" dirty="0">
                <a:solidFill>
                  <a:schemeClr val="accent1"/>
                </a:solidFill>
              </a:rPr>
              <a:t>and explain their importance</a:t>
            </a:r>
            <a:r>
              <a:rPr lang="en-US" sz="3200" b="1" dirty="0" smtClean="0">
                <a:solidFill>
                  <a:schemeClr val="accent1"/>
                </a:solidFill>
              </a:rPr>
              <a:t>.</a:t>
            </a:r>
            <a:endParaRPr lang="en-US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00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Independence rule</a:t>
            </a:r>
            <a:br>
              <a:rPr lang="en-US" dirty="0" smtClean="0"/>
            </a:b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35263" y="401053"/>
            <a:ext cx="26737" cy="58286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01053" y="1016000"/>
            <a:ext cx="668421" cy="6283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>
            <a:stCxn id="6" idx="2"/>
            <a:endCxn id="6" idx="6"/>
          </p:cNvCxnSpPr>
          <p:nvPr/>
        </p:nvCxnSpPr>
        <p:spPr>
          <a:xfrm>
            <a:off x="401053" y="1330158"/>
            <a:ext cx="668421" cy="0"/>
          </a:xfrm>
          <a:prstGeom prst="line">
            <a:avLst/>
          </a:prstGeom>
          <a:ln>
            <a:solidFill>
              <a:schemeClr val="bg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514A40"/>
                </a:solidFill>
              </a:rPr>
              <a:t>4</a:t>
            </a:r>
            <a:r>
              <a:rPr lang="en-US" dirty="0" smtClean="0">
                <a:solidFill>
                  <a:srgbClr val="514A40"/>
                </a:solidFill>
              </a:rPr>
              <a:t>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24</a:t>
            </a:fld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The value of </a:t>
            </a:r>
            <a:r>
              <a:rPr lang="en-US" sz="2400" b="1" dirty="0" smtClean="0">
                <a:solidFill>
                  <a:srgbClr val="50838E"/>
                </a:solidFill>
              </a:rPr>
              <a:t>auditing</a:t>
            </a:r>
            <a:r>
              <a:rPr lang="en-US" sz="2400" b="1" dirty="0" smtClean="0">
                <a:solidFill>
                  <a:schemeClr val="accent1"/>
                </a:solidFill>
              </a:rPr>
              <a:t> is dependent on the public’s perception of the </a:t>
            </a:r>
            <a:r>
              <a:rPr lang="en-US" sz="2400" b="1" dirty="0" smtClean="0">
                <a:solidFill>
                  <a:srgbClr val="50838E"/>
                </a:solidFill>
              </a:rPr>
              <a:t>independence</a:t>
            </a:r>
            <a:r>
              <a:rPr lang="en-US" sz="2400" b="1" dirty="0" smtClean="0">
                <a:solidFill>
                  <a:schemeClr val="accent1"/>
                </a:solidFill>
              </a:rPr>
              <a:t> of auditors.</a:t>
            </a:r>
          </a:p>
          <a:p>
            <a:endParaRPr lang="en-US" sz="2400" b="1" dirty="0">
              <a:solidFill>
                <a:schemeClr val="accent1"/>
              </a:solidFill>
            </a:endParaRPr>
          </a:p>
          <a:p>
            <a:endParaRPr lang="en-US" sz="2400" b="1" dirty="0" smtClean="0">
              <a:solidFill>
                <a:schemeClr val="accent1"/>
              </a:solidFill>
            </a:endParaRPr>
          </a:p>
          <a:p>
            <a:endParaRPr lang="en-US" sz="2400" b="1" dirty="0">
              <a:solidFill>
                <a:schemeClr val="accent1"/>
              </a:solidFill>
            </a:endParaRPr>
          </a:p>
          <a:p>
            <a:r>
              <a:rPr lang="en-US" sz="2400" b="1" dirty="0" smtClean="0">
                <a:solidFill>
                  <a:schemeClr val="accent1"/>
                </a:solidFill>
              </a:rPr>
              <a:t>Independence consists of two components:</a:t>
            </a:r>
          </a:p>
          <a:p>
            <a:pPr lvl="1"/>
            <a:r>
              <a:rPr lang="en-US" sz="2200" b="1" dirty="0" smtClean="0">
                <a:solidFill>
                  <a:schemeClr val="accent1"/>
                </a:solidFill>
              </a:rPr>
              <a:t>Independence of mind (also referred to as independence in fact)</a:t>
            </a:r>
          </a:p>
          <a:p>
            <a:pPr lvl="1"/>
            <a:r>
              <a:rPr lang="en-US" sz="2200" b="1" dirty="0" smtClean="0">
                <a:solidFill>
                  <a:schemeClr val="accent1"/>
                </a:solidFill>
              </a:rPr>
              <a:t>Independence in appearance</a:t>
            </a:r>
            <a:endParaRPr lang="en-US" sz="2200" b="1" dirty="0">
              <a:solidFill>
                <a:schemeClr val="accent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295" y="2852176"/>
            <a:ext cx="10425167" cy="123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71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456" y="585216"/>
            <a:ext cx="9607294" cy="9326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Independence rule (cont.)</a:t>
            </a:r>
            <a:br>
              <a:rPr lang="en-US" dirty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4-25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969264" y="1316736"/>
            <a:ext cx="10287000" cy="4654296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1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b="1" dirty="0">
              <a:solidFill>
                <a:srgbClr val="50838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45920" y="1581912"/>
            <a:ext cx="855243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en-US" sz="2800" b="1" dirty="0">
                <a:solidFill>
                  <a:schemeClr val="accent1"/>
                </a:solidFill>
              </a:rPr>
              <a:t>The most significant interpretations involving independence include</a:t>
            </a:r>
            <a:r>
              <a:rPr lang="en-US" sz="2800" b="1" dirty="0" smtClean="0">
                <a:solidFill>
                  <a:schemeClr val="accent1"/>
                </a:solidFill>
              </a:rPr>
              <a:t>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50838E"/>
                </a:solidFill>
              </a:rPr>
              <a:t>Financial interests</a:t>
            </a:r>
            <a:endParaRPr lang="en-US" sz="2400" b="1" dirty="0">
              <a:solidFill>
                <a:srgbClr val="50838E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50838E"/>
                </a:solidFill>
              </a:rPr>
              <a:t>Related </a:t>
            </a:r>
            <a:r>
              <a:rPr lang="en-US" sz="2400" b="1" dirty="0" smtClean="0">
                <a:solidFill>
                  <a:srgbClr val="50838E"/>
                </a:solidFill>
              </a:rPr>
              <a:t>financial interest issues</a:t>
            </a:r>
            <a:endParaRPr lang="en-US" sz="2400" b="1" dirty="0">
              <a:solidFill>
                <a:srgbClr val="50838E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50838E"/>
                </a:solidFill>
              </a:rPr>
              <a:t>Consulting, </a:t>
            </a:r>
            <a:r>
              <a:rPr lang="en-US" sz="2400" b="1" dirty="0" smtClean="0">
                <a:solidFill>
                  <a:srgbClr val="50838E"/>
                </a:solidFill>
              </a:rPr>
              <a:t>bookkeeping</a:t>
            </a:r>
            <a:r>
              <a:rPr lang="en-US" sz="2400" b="1" dirty="0">
                <a:solidFill>
                  <a:srgbClr val="50838E"/>
                </a:solidFill>
              </a:rPr>
              <a:t>, and </a:t>
            </a:r>
            <a:r>
              <a:rPr lang="en-US" sz="2400" b="1" dirty="0" smtClean="0">
                <a:solidFill>
                  <a:srgbClr val="50838E"/>
                </a:solidFill>
              </a:rPr>
              <a:t>other </a:t>
            </a:r>
            <a:r>
              <a:rPr lang="en-US" sz="2400" b="1" dirty="0" err="1" smtClean="0">
                <a:solidFill>
                  <a:srgbClr val="50838E"/>
                </a:solidFill>
              </a:rPr>
              <a:t>nonattest</a:t>
            </a:r>
            <a:r>
              <a:rPr lang="en-US" sz="2400" b="1" dirty="0" smtClean="0">
                <a:solidFill>
                  <a:srgbClr val="50838E"/>
                </a:solidFill>
              </a:rPr>
              <a:t> services</a:t>
            </a:r>
            <a:endParaRPr lang="en-US" sz="2400" b="1" dirty="0">
              <a:solidFill>
                <a:srgbClr val="50838E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50838E"/>
                </a:solidFill>
              </a:rPr>
              <a:t>Litigation </a:t>
            </a:r>
            <a:r>
              <a:rPr lang="en-US" sz="2400" b="1" dirty="0" smtClean="0">
                <a:solidFill>
                  <a:srgbClr val="50838E"/>
                </a:solidFill>
              </a:rPr>
              <a:t>between </a:t>
            </a:r>
            <a:r>
              <a:rPr lang="en-US" sz="2400" b="1" dirty="0">
                <a:solidFill>
                  <a:srgbClr val="50838E"/>
                </a:solidFill>
              </a:rPr>
              <a:t>CPA </a:t>
            </a:r>
            <a:r>
              <a:rPr lang="en-US" sz="2400" b="1" dirty="0" smtClean="0">
                <a:solidFill>
                  <a:srgbClr val="50838E"/>
                </a:solidFill>
              </a:rPr>
              <a:t>firm </a:t>
            </a:r>
            <a:r>
              <a:rPr lang="en-US" sz="2400" b="1" dirty="0">
                <a:solidFill>
                  <a:srgbClr val="50838E"/>
                </a:solidFill>
              </a:rPr>
              <a:t>and </a:t>
            </a:r>
            <a:r>
              <a:rPr lang="en-US" sz="2400" b="1" dirty="0" smtClean="0">
                <a:solidFill>
                  <a:srgbClr val="50838E"/>
                </a:solidFill>
              </a:rPr>
              <a:t>client</a:t>
            </a:r>
            <a:endParaRPr lang="en-US" sz="2400" b="1" dirty="0">
              <a:solidFill>
                <a:srgbClr val="50838E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50838E"/>
                </a:solidFill>
              </a:rPr>
              <a:t>Unpaid </a:t>
            </a:r>
            <a:r>
              <a:rPr lang="en-US" sz="2400" b="1" dirty="0" smtClean="0">
                <a:solidFill>
                  <a:srgbClr val="50838E"/>
                </a:solidFill>
              </a:rPr>
              <a:t>fees</a:t>
            </a:r>
            <a:endParaRPr lang="en-US" sz="2400" b="1" dirty="0">
              <a:solidFill>
                <a:srgbClr val="50838E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50838E"/>
                </a:solidFill>
              </a:rPr>
              <a:t>Network of </a:t>
            </a:r>
            <a:r>
              <a:rPr lang="en-US" sz="2400" b="1" dirty="0" smtClean="0">
                <a:solidFill>
                  <a:srgbClr val="50838E"/>
                </a:solidFill>
              </a:rPr>
              <a:t>firms</a:t>
            </a:r>
            <a:endParaRPr lang="en-US" sz="2400" b="1" dirty="0">
              <a:solidFill>
                <a:srgbClr val="5083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97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456" y="585216"/>
            <a:ext cx="9607294" cy="9326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Independence rule (cont.)</a:t>
            </a:r>
            <a:br>
              <a:rPr lang="en-US" dirty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4-26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896112" y="1207008"/>
            <a:ext cx="10360152" cy="4764024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1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2800" b="1" dirty="0">
                <a:solidFill>
                  <a:srgbClr val="50838E"/>
                </a:solidFill>
              </a:rPr>
              <a:t>Financial </a:t>
            </a:r>
            <a:r>
              <a:rPr lang="en-US" sz="2800" b="1" dirty="0" smtClean="0">
                <a:solidFill>
                  <a:srgbClr val="50838E"/>
                </a:solidFill>
              </a:rPr>
              <a:t>Interests—</a:t>
            </a:r>
            <a:r>
              <a:rPr lang="en-US" sz="2800" b="1" dirty="0" smtClean="0">
                <a:solidFill>
                  <a:schemeClr val="accent1"/>
                </a:solidFill>
              </a:rPr>
              <a:t>The </a:t>
            </a:r>
            <a:r>
              <a:rPr lang="en-US" sz="2800" b="1" i="1" dirty="0">
                <a:solidFill>
                  <a:srgbClr val="50838E"/>
                </a:solidFill>
              </a:rPr>
              <a:t>Code</a:t>
            </a:r>
            <a:r>
              <a:rPr lang="en-US" sz="2800" b="1" dirty="0">
                <a:solidFill>
                  <a:srgbClr val="50838E"/>
                </a:solidFill>
              </a:rPr>
              <a:t> </a:t>
            </a:r>
            <a:r>
              <a:rPr lang="en-US" sz="2800" b="1" dirty="0">
                <a:solidFill>
                  <a:schemeClr val="accent1"/>
                </a:solidFill>
              </a:rPr>
              <a:t>prohibits covered members from owning </a:t>
            </a:r>
            <a:r>
              <a:rPr lang="en-US" sz="2800" b="1" dirty="0">
                <a:solidFill>
                  <a:srgbClr val="50838E"/>
                </a:solidFill>
              </a:rPr>
              <a:t>any stock </a:t>
            </a:r>
            <a:r>
              <a:rPr lang="en-US" sz="2800" b="1" dirty="0">
                <a:solidFill>
                  <a:schemeClr val="accent1"/>
                </a:solidFill>
              </a:rPr>
              <a:t>or </a:t>
            </a:r>
            <a:r>
              <a:rPr lang="en-US" sz="2800" b="1" dirty="0">
                <a:solidFill>
                  <a:srgbClr val="50838E"/>
                </a:solidFill>
              </a:rPr>
              <a:t>other direct investment</a:t>
            </a:r>
            <a:r>
              <a:rPr lang="en-US" sz="2800" b="1" dirty="0">
                <a:solidFill>
                  <a:schemeClr val="accent1"/>
                </a:solidFill>
              </a:rPr>
              <a:t> in audit clients.</a:t>
            </a:r>
            <a:r>
              <a:rPr lang="en-US" sz="2800" b="1" dirty="0">
                <a:solidFill>
                  <a:srgbClr val="50838E"/>
                </a:solidFill>
              </a:rPr>
              <a:t> </a:t>
            </a:r>
          </a:p>
          <a:p>
            <a:pPr marL="45720" indent="0">
              <a:buNone/>
            </a:pPr>
            <a:r>
              <a:rPr lang="en-US" sz="2400" b="1" dirty="0">
                <a:solidFill>
                  <a:srgbClr val="50838E"/>
                </a:solidFill>
              </a:rPr>
              <a:t>Covered </a:t>
            </a:r>
            <a:r>
              <a:rPr lang="en-US" sz="2400" b="1" dirty="0" smtClean="0">
                <a:solidFill>
                  <a:srgbClr val="50838E"/>
                </a:solidFill>
              </a:rPr>
              <a:t>Members—</a:t>
            </a:r>
            <a:r>
              <a:rPr lang="en-US" sz="2400" b="1" dirty="0" smtClean="0">
                <a:solidFill>
                  <a:schemeClr val="accent1"/>
                </a:solidFill>
              </a:rPr>
              <a:t>Any </a:t>
            </a:r>
            <a:r>
              <a:rPr lang="en-US" sz="2400" b="1" dirty="0">
                <a:solidFill>
                  <a:schemeClr val="accent1"/>
                </a:solidFill>
              </a:rPr>
              <a:t>person who is in a position to influence an attest engagement.  </a:t>
            </a:r>
          </a:p>
          <a:p>
            <a:pPr marL="45720" indent="0">
              <a:buNone/>
            </a:pPr>
            <a:r>
              <a:rPr lang="en-US" sz="2400" b="1" dirty="0">
                <a:solidFill>
                  <a:schemeClr val="accent1"/>
                </a:solidFill>
              </a:rPr>
              <a:t>The prohibition of </a:t>
            </a:r>
            <a:r>
              <a:rPr lang="en-US" sz="2400" b="1" dirty="0">
                <a:solidFill>
                  <a:srgbClr val="50838E"/>
                </a:solidFill>
              </a:rPr>
              <a:t>direct ownership </a:t>
            </a:r>
            <a:r>
              <a:rPr lang="en-US" sz="2400" b="1" dirty="0">
                <a:solidFill>
                  <a:schemeClr val="accent1"/>
                </a:solidFill>
              </a:rPr>
              <a:t>also applies to the covered member’s </a:t>
            </a:r>
            <a:r>
              <a:rPr lang="en-US" sz="2400" b="1" dirty="0">
                <a:solidFill>
                  <a:srgbClr val="50838E"/>
                </a:solidFill>
              </a:rPr>
              <a:t>immediate family,</a:t>
            </a:r>
            <a:r>
              <a:rPr lang="en-US" sz="2400" b="1" dirty="0">
                <a:solidFill>
                  <a:schemeClr val="accent1"/>
                </a:solidFill>
              </a:rPr>
              <a:t> which includes spouse, spousal </a:t>
            </a:r>
            <a:r>
              <a:rPr lang="en-US" sz="2400" b="1" dirty="0" smtClean="0">
                <a:solidFill>
                  <a:schemeClr val="accent1"/>
                </a:solidFill>
              </a:rPr>
              <a:t>equivalent, </a:t>
            </a:r>
            <a:r>
              <a:rPr lang="en-US" sz="2400" b="1" dirty="0">
                <a:solidFill>
                  <a:schemeClr val="accent1"/>
                </a:solidFill>
              </a:rPr>
              <a:t>and dependents.</a:t>
            </a:r>
          </a:p>
          <a:p>
            <a:pPr marL="45720" indent="0">
              <a:buNone/>
            </a:pPr>
            <a:r>
              <a:rPr lang="en-US" sz="2400" b="1" dirty="0" smtClean="0">
                <a:solidFill>
                  <a:srgbClr val="50838E"/>
                </a:solidFill>
              </a:rPr>
              <a:t>A Direct versus </a:t>
            </a:r>
            <a:r>
              <a:rPr lang="en-US" sz="2400" b="1" dirty="0">
                <a:solidFill>
                  <a:srgbClr val="50838E"/>
                </a:solidFill>
              </a:rPr>
              <a:t>Indirect Financial </a:t>
            </a:r>
            <a:r>
              <a:rPr lang="en-US" sz="2400" b="1" dirty="0" smtClean="0">
                <a:solidFill>
                  <a:srgbClr val="50838E"/>
                </a:solidFill>
              </a:rPr>
              <a:t>Interest—</a:t>
            </a:r>
            <a:r>
              <a:rPr lang="en-US" sz="2400" b="1" dirty="0" smtClean="0">
                <a:solidFill>
                  <a:schemeClr val="accent1"/>
                </a:solidFill>
              </a:rPr>
              <a:t>Ownership </a:t>
            </a:r>
            <a:r>
              <a:rPr lang="en-US" sz="2400" b="1" dirty="0">
                <a:solidFill>
                  <a:schemeClr val="accent1"/>
                </a:solidFill>
              </a:rPr>
              <a:t>of stock by a covered member or immediate family is </a:t>
            </a:r>
            <a:r>
              <a:rPr lang="en-US" sz="2400" b="1" dirty="0">
                <a:solidFill>
                  <a:srgbClr val="50838E"/>
                </a:solidFill>
              </a:rPr>
              <a:t>direct financial interest.</a:t>
            </a:r>
            <a:r>
              <a:rPr lang="en-US" sz="2400" b="1" dirty="0">
                <a:solidFill>
                  <a:schemeClr val="accent1"/>
                </a:solidFill>
              </a:rPr>
              <a:t>  A close, but not direct, ownership interest is an </a:t>
            </a:r>
            <a:r>
              <a:rPr lang="en-US" sz="2400" b="1" dirty="0">
                <a:solidFill>
                  <a:srgbClr val="50838E"/>
                </a:solidFill>
              </a:rPr>
              <a:t>indirect financial interest.</a:t>
            </a:r>
          </a:p>
          <a:p>
            <a:endParaRPr lang="en-US" sz="2400" b="1" dirty="0">
              <a:solidFill>
                <a:srgbClr val="5083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03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456" y="585216"/>
            <a:ext cx="9607294" cy="9326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Independence rule (cont.)</a:t>
            </a:r>
            <a:br>
              <a:rPr lang="en-US" dirty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4-27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13232" y="1618488"/>
            <a:ext cx="10543032" cy="4352544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1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2800" b="1" dirty="0">
                <a:solidFill>
                  <a:schemeClr val="accent1"/>
                </a:solidFill>
              </a:rPr>
              <a:t>Financial Interests (Cont.)</a:t>
            </a:r>
          </a:p>
          <a:p>
            <a:pPr marL="45720" indent="0">
              <a:buNone/>
            </a:pPr>
            <a:r>
              <a:rPr lang="en-US" sz="2400" b="1" dirty="0">
                <a:solidFill>
                  <a:srgbClr val="50838E"/>
                </a:solidFill>
              </a:rPr>
              <a:t>Material or </a:t>
            </a:r>
            <a:r>
              <a:rPr lang="en-US" sz="2400" b="1" dirty="0" smtClean="0">
                <a:solidFill>
                  <a:srgbClr val="50838E"/>
                </a:solidFill>
              </a:rPr>
              <a:t>Immaterial—</a:t>
            </a:r>
            <a:r>
              <a:rPr lang="en-US" sz="2400" b="1" dirty="0" smtClean="0">
                <a:solidFill>
                  <a:schemeClr val="accent1"/>
                </a:solidFill>
              </a:rPr>
              <a:t>Any </a:t>
            </a:r>
            <a:r>
              <a:rPr lang="en-US" sz="2400" b="1" dirty="0">
                <a:solidFill>
                  <a:schemeClr val="accent1"/>
                </a:solidFill>
              </a:rPr>
              <a:t>direct ownership interest is prohibited, regardless of materiality.  </a:t>
            </a:r>
            <a:r>
              <a:rPr lang="en-US" sz="2400" b="1" dirty="0">
                <a:solidFill>
                  <a:srgbClr val="50838E"/>
                </a:solidFill>
              </a:rPr>
              <a:t>Materiality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affects only </a:t>
            </a:r>
            <a:r>
              <a:rPr lang="en-US" sz="2400" b="1" dirty="0">
                <a:solidFill>
                  <a:schemeClr val="accent1"/>
                </a:solidFill>
              </a:rPr>
              <a:t>whether ownership is a violation of independence for </a:t>
            </a:r>
            <a:r>
              <a:rPr lang="en-US" sz="2400" b="1" dirty="0">
                <a:solidFill>
                  <a:srgbClr val="50838E"/>
                </a:solidFill>
              </a:rPr>
              <a:t>indirect</a:t>
            </a:r>
            <a:r>
              <a:rPr lang="en-US" sz="2400" b="1" dirty="0">
                <a:solidFill>
                  <a:schemeClr val="accent1"/>
                </a:solidFill>
              </a:rPr>
              <a:t> ownership.</a:t>
            </a:r>
          </a:p>
          <a:p>
            <a:pPr marL="45720" indent="0">
              <a:buNone/>
            </a:pPr>
            <a:r>
              <a:rPr lang="en-US" sz="2400" b="1" dirty="0">
                <a:solidFill>
                  <a:srgbClr val="50838E"/>
                </a:solidFill>
              </a:rPr>
              <a:t>Financial Interests of Close </a:t>
            </a:r>
            <a:r>
              <a:rPr lang="en-US" sz="2400" b="1" dirty="0" smtClean="0">
                <a:solidFill>
                  <a:srgbClr val="50838E"/>
                </a:solidFill>
              </a:rPr>
              <a:t>Relatives—</a:t>
            </a:r>
            <a:r>
              <a:rPr lang="en-US" sz="2400" b="1" dirty="0" smtClean="0">
                <a:solidFill>
                  <a:schemeClr val="accent1"/>
                </a:solidFill>
              </a:rPr>
              <a:t>Close </a:t>
            </a:r>
            <a:r>
              <a:rPr lang="en-US" sz="2400" b="1" dirty="0">
                <a:solidFill>
                  <a:schemeClr val="accent1"/>
                </a:solidFill>
              </a:rPr>
              <a:t>relatives are defined as parent, </a:t>
            </a:r>
            <a:r>
              <a:rPr lang="en-US" sz="2400" b="1" dirty="0" smtClean="0">
                <a:solidFill>
                  <a:schemeClr val="accent1"/>
                </a:solidFill>
              </a:rPr>
              <a:t>sibling, </a:t>
            </a:r>
            <a:r>
              <a:rPr lang="en-US" sz="2400" b="1" dirty="0">
                <a:solidFill>
                  <a:schemeClr val="accent1"/>
                </a:solidFill>
              </a:rPr>
              <a:t>or nondependent child</a:t>
            </a:r>
            <a:r>
              <a:rPr lang="en-US" sz="2400" b="1" dirty="0" smtClean="0">
                <a:solidFill>
                  <a:schemeClr val="accent1"/>
                </a:solidFill>
              </a:rPr>
              <a:t>. </a:t>
            </a:r>
            <a:r>
              <a:rPr lang="en-US" sz="2400" b="1" dirty="0">
                <a:solidFill>
                  <a:schemeClr val="accent1"/>
                </a:solidFill>
              </a:rPr>
              <a:t>Ownership by a close relative is usually not a violation of independence unless the ownership is material to the relative, or enables the relative </a:t>
            </a:r>
            <a:r>
              <a:rPr lang="en-US" sz="2400" b="1" dirty="0" smtClean="0">
                <a:solidFill>
                  <a:schemeClr val="accent1"/>
                </a:solidFill>
              </a:rPr>
              <a:t>to </a:t>
            </a:r>
            <a:r>
              <a:rPr lang="en-US" sz="2400" b="1" dirty="0" err="1" smtClean="0">
                <a:solidFill>
                  <a:schemeClr val="accent1"/>
                </a:solidFill>
              </a:rPr>
              <a:t>exericise</a:t>
            </a:r>
            <a:r>
              <a:rPr lang="en-US" sz="2400" b="1" dirty="0" smtClean="0">
                <a:solidFill>
                  <a:schemeClr val="accent1"/>
                </a:solidFill>
              </a:rPr>
              <a:t> significant </a:t>
            </a:r>
            <a:r>
              <a:rPr lang="en-US" sz="2400" b="1" dirty="0">
                <a:solidFill>
                  <a:schemeClr val="accent1"/>
                </a:solidFill>
              </a:rPr>
              <a:t>influence over the attest client.</a:t>
            </a:r>
            <a:endParaRPr lang="en-US" sz="2400" b="1" dirty="0">
              <a:solidFill>
                <a:srgbClr val="50838E"/>
              </a:solidFill>
            </a:endParaRPr>
          </a:p>
          <a:p>
            <a:endParaRPr lang="en-US" sz="2400" b="1" dirty="0">
              <a:solidFill>
                <a:srgbClr val="5083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55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456" y="585216"/>
            <a:ext cx="9607294" cy="9326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Independence rule (cont.)</a:t>
            </a:r>
            <a:br>
              <a:rPr lang="en-US" dirty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4-28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13232" y="1618488"/>
            <a:ext cx="10543032" cy="4352544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1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2800" b="1" dirty="0" smtClean="0">
                <a:solidFill>
                  <a:schemeClr val="accent1"/>
                </a:solidFill>
              </a:rPr>
              <a:t>Related Financial Interest Issues </a:t>
            </a:r>
          </a:p>
          <a:p>
            <a:pPr marL="45720" indent="0">
              <a:buNone/>
            </a:pPr>
            <a:r>
              <a:rPr lang="en-US" sz="2800" b="1" dirty="0" smtClean="0">
                <a:solidFill>
                  <a:schemeClr val="accent1"/>
                </a:solidFill>
              </a:rPr>
              <a:t>Any of these relationships between a CPA and the client could affect independence:</a:t>
            </a:r>
          </a:p>
          <a:p>
            <a:r>
              <a:rPr lang="en-US" sz="2800" b="1" dirty="0">
                <a:solidFill>
                  <a:srgbClr val="50838E"/>
                </a:solidFill>
              </a:rPr>
              <a:t>Loans, other than normal lending </a:t>
            </a:r>
            <a:r>
              <a:rPr lang="en-US" sz="2800" b="1" dirty="0" smtClean="0">
                <a:solidFill>
                  <a:srgbClr val="50838E"/>
                </a:solidFill>
              </a:rPr>
              <a:t>procedures</a:t>
            </a:r>
          </a:p>
          <a:p>
            <a:r>
              <a:rPr lang="en-US" sz="2800" b="1" dirty="0" smtClean="0">
                <a:solidFill>
                  <a:srgbClr val="50838E"/>
                </a:solidFill>
              </a:rPr>
              <a:t>Employment of immediate and close family members</a:t>
            </a:r>
          </a:p>
          <a:p>
            <a:r>
              <a:rPr lang="en-US" sz="2800" b="1" dirty="0" smtClean="0">
                <a:solidFill>
                  <a:srgbClr val="50838E"/>
                </a:solidFill>
              </a:rPr>
              <a:t>Joint closely held investments with clients</a:t>
            </a:r>
          </a:p>
          <a:p>
            <a:r>
              <a:rPr lang="en-US" sz="2800" b="1" dirty="0" smtClean="0">
                <a:solidFill>
                  <a:srgbClr val="50838E"/>
                </a:solidFill>
              </a:rPr>
              <a:t>Director, officer, management, or employee of a company</a:t>
            </a:r>
          </a:p>
          <a:p>
            <a:pPr marL="45720" indent="0">
              <a:buNone/>
            </a:pPr>
            <a:endParaRPr lang="en-US" sz="2400" b="1" dirty="0">
              <a:solidFill>
                <a:srgbClr val="5083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11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514A40"/>
                </a:solidFill>
              </a:rPr>
              <a:t>4</a:t>
            </a:r>
            <a:r>
              <a:rPr lang="en-US" dirty="0" smtClean="0">
                <a:solidFill>
                  <a:srgbClr val="514A40"/>
                </a:solidFill>
              </a:rPr>
              <a:t>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29</a:t>
            </a:fld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7924" y="2151728"/>
            <a:ext cx="8836152" cy="2554545"/>
          </a:xfrm>
          <a:prstGeom prst="rect">
            <a:avLst/>
          </a:prstGeom>
          <a:solidFill>
            <a:srgbClr val="ABECD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/>
                </a:solidFill>
              </a:rPr>
              <a:t>OBJECTIVE 4-6</a:t>
            </a:r>
          </a:p>
          <a:p>
            <a:pPr marL="45720" indent="0" algn="ctr">
              <a:buNone/>
            </a:pPr>
            <a:r>
              <a:rPr lang="en-US" sz="3200" dirty="0">
                <a:solidFill>
                  <a:schemeClr val="accent1"/>
                </a:solidFill>
              </a:rPr>
              <a:t>Understand Sarbanes-Oxley Act and other SEC and </a:t>
            </a:r>
            <a:r>
              <a:rPr lang="en-US" sz="3200" dirty="0" smtClean="0">
                <a:solidFill>
                  <a:schemeClr val="accent1"/>
                </a:solidFill>
              </a:rPr>
              <a:t>PCAOB independence </a:t>
            </a:r>
            <a:r>
              <a:rPr lang="en-US" sz="3200" dirty="0">
                <a:solidFill>
                  <a:schemeClr val="accent1"/>
                </a:solidFill>
              </a:rPr>
              <a:t>requirements and additional factors </a:t>
            </a:r>
            <a:r>
              <a:rPr lang="en-US" sz="3200" dirty="0" smtClean="0">
                <a:solidFill>
                  <a:schemeClr val="accent1"/>
                </a:solidFill>
              </a:rPr>
              <a:t>that influence </a:t>
            </a:r>
            <a:r>
              <a:rPr lang="en-US" sz="3200" dirty="0">
                <a:solidFill>
                  <a:schemeClr val="accent1"/>
                </a:solidFill>
              </a:rPr>
              <a:t>auditor independence</a:t>
            </a:r>
            <a:r>
              <a:rPr lang="en-US" sz="3200" b="1" dirty="0" smtClean="0">
                <a:solidFill>
                  <a:schemeClr val="accent1"/>
                </a:solidFill>
              </a:rPr>
              <a:t>.</a:t>
            </a:r>
            <a:endParaRPr lang="en-US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49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501316"/>
            <a:ext cx="9446126" cy="82884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chemeClr val="accent4">
                    <a:lumMod val="75000"/>
                  </a:schemeClr>
                </a:solidFill>
              </a:rPr>
              <a:t>Chapter 4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</a:rPr>
              <a:t>Learning 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</a:rPr>
              <a:t>Objectives (cont.)</a:t>
            </a:r>
            <a:r>
              <a:rPr lang="en-US" dirty="0">
                <a:solidFill>
                  <a:srgbClr val="0070C0"/>
                </a:solidFill>
              </a:rPr>
              <a:t/>
            </a:r>
            <a:br>
              <a:rPr lang="en-US" dirty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7712" y="1330158"/>
            <a:ext cx="9194944" cy="4613442"/>
          </a:xfrm>
        </p:spPr>
        <p:txBody>
          <a:bodyPr>
            <a:normAutofit fontScale="32500" lnSpcReduction="20000"/>
          </a:bodyPr>
          <a:lstStyle/>
          <a:p>
            <a:endParaRPr lang="en-US" dirty="0">
              <a:solidFill>
                <a:schemeClr val="accent1"/>
              </a:solidFill>
            </a:endParaRPr>
          </a:p>
          <a:p>
            <a:pPr marL="45720" indent="0">
              <a:buNone/>
            </a:pPr>
            <a:r>
              <a:rPr lang="en-US" sz="7400" dirty="0">
                <a:solidFill>
                  <a:schemeClr val="accent1"/>
                </a:solidFill>
              </a:rPr>
              <a:t>4-5  Apply the AICPA </a:t>
            </a:r>
            <a:r>
              <a:rPr lang="en-US" sz="7400" i="1" dirty="0">
                <a:solidFill>
                  <a:schemeClr val="accent1"/>
                </a:solidFill>
              </a:rPr>
              <a:t>Code </a:t>
            </a:r>
            <a:r>
              <a:rPr lang="en-US" sz="7400" dirty="0">
                <a:solidFill>
                  <a:schemeClr val="accent1"/>
                </a:solidFill>
              </a:rPr>
              <a:t>rules and interpretations </a:t>
            </a:r>
            <a:r>
              <a:rPr lang="en-US" sz="7400" dirty="0" smtClean="0">
                <a:solidFill>
                  <a:schemeClr val="accent1"/>
                </a:solidFill>
              </a:rPr>
              <a:t>on</a:t>
            </a:r>
          </a:p>
          <a:p>
            <a:pPr marL="45720" indent="0">
              <a:buNone/>
            </a:pPr>
            <a:r>
              <a:rPr lang="en-US" sz="7400" dirty="0">
                <a:solidFill>
                  <a:schemeClr val="accent1"/>
                </a:solidFill>
              </a:rPr>
              <a:t> </a:t>
            </a:r>
            <a:r>
              <a:rPr lang="en-US" sz="7400" dirty="0" smtClean="0">
                <a:solidFill>
                  <a:schemeClr val="accent1"/>
                </a:solidFill>
              </a:rPr>
              <a:t>        independence and </a:t>
            </a:r>
            <a:r>
              <a:rPr lang="en-US" sz="7400" dirty="0">
                <a:solidFill>
                  <a:schemeClr val="accent1"/>
                </a:solidFill>
              </a:rPr>
              <a:t>explain their importance.</a:t>
            </a:r>
          </a:p>
          <a:p>
            <a:pPr marL="45720" indent="0">
              <a:buNone/>
            </a:pPr>
            <a:r>
              <a:rPr lang="en-US" sz="7400" dirty="0" smtClean="0">
                <a:solidFill>
                  <a:schemeClr val="accent1"/>
                </a:solidFill>
              </a:rPr>
              <a:t>4-6  Understand Sarbanes-Oxley Act and other SEC and PCAOB</a:t>
            </a:r>
          </a:p>
          <a:p>
            <a:pPr marL="45720" indent="0">
              <a:buNone/>
            </a:pPr>
            <a:r>
              <a:rPr lang="en-US" sz="7400" dirty="0">
                <a:solidFill>
                  <a:schemeClr val="accent1"/>
                </a:solidFill>
              </a:rPr>
              <a:t> </a:t>
            </a:r>
            <a:r>
              <a:rPr lang="en-US" sz="7400" dirty="0" smtClean="0">
                <a:solidFill>
                  <a:schemeClr val="accent1"/>
                </a:solidFill>
              </a:rPr>
              <a:t>        independence requirements and additional factors that</a:t>
            </a:r>
          </a:p>
          <a:p>
            <a:pPr marL="45720" indent="0">
              <a:buNone/>
            </a:pPr>
            <a:r>
              <a:rPr lang="en-US" sz="7400" dirty="0">
                <a:solidFill>
                  <a:schemeClr val="accent1"/>
                </a:solidFill>
              </a:rPr>
              <a:t> </a:t>
            </a:r>
            <a:r>
              <a:rPr lang="en-US" sz="7400" dirty="0" smtClean="0">
                <a:solidFill>
                  <a:schemeClr val="accent1"/>
                </a:solidFill>
              </a:rPr>
              <a:t>        influence auditor independence.</a:t>
            </a:r>
            <a:endParaRPr lang="en-US" sz="7400" dirty="0">
              <a:solidFill>
                <a:schemeClr val="accent1"/>
              </a:solidFill>
            </a:endParaRPr>
          </a:p>
          <a:p>
            <a:pPr marL="45720" indent="0">
              <a:buNone/>
            </a:pPr>
            <a:r>
              <a:rPr lang="en-US" sz="7400" dirty="0" smtClean="0">
                <a:solidFill>
                  <a:schemeClr val="accent1"/>
                </a:solidFill>
              </a:rPr>
              <a:t>4-7  Understand the requirements of other rules under the AICPA</a:t>
            </a:r>
          </a:p>
          <a:p>
            <a:pPr marL="45720" indent="0">
              <a:buNone/>
            </a:pPr>
            <a:r>
              <a:rPr lang="en-US" sz="7400" dirty="0">
                <a:solidFill>
                  <a:schemeClr val="accent1"/>
                </a:solidFill>
              </a:rPr>
              <a:t> </a:t>
            </a:r>
            <a:r>
              <a:rPr lang="en-US" sz="7400" dirty="0" smtClean="0">
                <a:solidFill>
                  <a:schemeClr val="accent1"/>
                </a:solidFill>
              </a:rPr>
              <a:t>        </a:t>
            </a:r>
            <a:r>
              <a:rPr lang="en-US" sz="7400" i="1" dirty="0" smtClean="0">
                <a:solidFill>
                  <a:schemeClr val="accent1"/>
                </a:solidFill>
              </a:rPr>
              <a:t>Code</a:t>
            </a:r>
            <a:r>
              <a:rPr lang="en-US" sz="7400" dirty="0" smtClean="0">
                <a:solidFill>
                  <a:schemeClr val="accent1"/>
                </a:solidFill>
              </a:rPr>
              <a:t>.</a:t>
            </a:r>
            <a:endParaRPr lang="en-US" sz="7400" dirty="0">
              <a:solidFill>
                <a:schemeClr val="accent1"/>
              </a:solidFill>
            </a:endParaRPr>
          </a:p>
          <a:p>
            <a:pPr marL="45720" indent="0">
              <a:buNone/>
            </a:pPr>
            <a:r>
              <a:rPr lang="en-US" sz="7400" dirty="0">
                <a:solidFill>
                  <a:schemeClr val="accent1"/>
                </a:solidFill>
              </a:rPr>
              <a:t>4</a:t>
            </a:r>
            <a:r>
              <a:rPr lang="en-US" sz="7400" dirty="0" smtClean="0">
                <a:solidFill>
                  <a:schemeClr val="accent1"/>
                </a:solidFill>
              </a:rPr>
              <a:t>-8  Describe the enforcement mechanisms for CPA conduct.</a:t>
            </a:r>
            <a:endParaRPr lang="en-US" sz="7400" dirty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35263" y="401053"/>
            <a:ext cx="26737" cy="58286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01053" y="1016000"/>
            <a:ext cx="668421" cy="6283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6" idx="2"/>
            <a:endCxn id="6" idx="6"/>
          </p:cNvCxnSpPr>
          <p:nvPr/>
        </p:nvCxnSpPr>
        <p:spPr>
          <a:xfrm>
            <a:off x="401053" y="1330158"/>
            <a:ext cx="668421" cy="0"/>
          </a:xfrm>
          <a:prstGeom prst="line">
            <a:avLst/>
          </a:prstGeom>
          <a:ln>
            <a:solidFill>
              <a:schemeClr val="bg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2017 Pearson Education, Inc.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-3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05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Sarbanes-</a:t>
            </a:r>
            <a:r>
              <a:rPr lang="en-US" dirty="0" err="1" smtClean="0"/>
              <a:t>oxley</a:t>
            </a:r>
            <a:r>
              <a:rPr lang="en-US" dirty="0" smtClean="0"/>
              <a:t> and related independence requirements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328" y="1644316"/>
            <a:ext cx="9415272" cy="432671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b="1" dirty="0" smtClean="0">
                <a:solidFill>
                  <a:schemeClr val="accent1"/>
                </a:solidFill>
              </a:rPr>
              <a:t>Auditors of </a:t>
            </a:r>
            <a:r>
              <a:rPr lang="en-US" sz="2800" b="1" dirty="0" smtClean="0">
                <a:solidFill>
                  <a:srgbClr val="50838E"/>
                </a:solidFill>
              </a:rPr>
              <a:t>public companies </a:t>
            </a:r>
            <a:r>
              <a:rPr lang="en-US" sz="2800" b="1" dirty="0" smtClean="0">
                <a:solidFill>
                  <a:schemeClr val="accent1"/>
                </a:solidFill>
              </a:rPr>
              <a:t>must also comply with the independence requirements of the Sarbanes-Oxley Act, the PCAOB, and the SEC.</a:t>
            </a:r>
          </a:p>
          <a:p>
            <a:pPr marL="45720" indent="0">
              <a:buNone/>
            </a:pPr>
            <a:r>
              <a:rPr lang="en-US" sz="2400" b="1" dirty="0" smtClean="0">
                <a:solidFill>
                  <a:schemeClr val="accent1"/>
                </a:solidFill>
              </a:rPr>
              <a:t>Sarbanes-Oxley and the SEC restrict the </a:t>
            </a:r>
            <a:r>
              <a:rPr lang="en-US" sz="2400" b="1" dirty="0" err="1" smtClean="0">
                <a:solidFill>
                  <a:srgbClr val="50838E"/>
                </a:solidFill>
              </a:rPr>
              <a:t>nonaudit</a:t>
            </a:r>
            <a:r>
              <a:rPr lang="en-US" sz="2400" b="1" dirty="0" smtClean="0">
                <a:solidFill>
                  <a:srgbClr val="50838E"/>
                </a:solidFill>
              </a:rPr>
              <a:t> services </a:t>
            </a:r>
            <a:r>
              <a:rPr lang="en-US" sz="2400" b="1" dirty="0" smtClean="0">
                <a:solidFill>
                  <a:schemeClr val="accent1"/>
                </a:solidFill>
              </a:rPr>
              <a:t>that can be provided to publicly held companies.</a:t>
            </a:r>
          </a:p>
          <a:p>
            <a:pPr marL="45720" indent="0">
              <a:buNone/>
            </a:pPr>
            <a:r>
              <a:rPr lang="en-US" sz="2400" b="1" dirty="0" smtClean="0">
                <a:solidFill>
                  <a:schemeClr val="accent1"/>
                </a:solidFill>
              </a:rPr>
              <a:t>Sarbanes-Oxley also requires that an </a:t>
            </a:r>
            <a:r>
              <a:rPr lang="en-US" sz="2400" b="1" dirty="0" smtClean="0">
                <a:solidFill>
                  <a:srgbClr val="50838E"/>
                </a:solidFill>
              </a:rPr>
              <a:t>audit committee </a:t>
            </a:r>
            <a:r>
              <a:rPr lang="en-US" sz="2400" b="1" dirty="0" smtClean="0">
                <a:solidFill>
                  <a:schemeClr val="accent1"/>
                </a:solidFill>
              </a:rPr>
              <a:t>of the public company be responsible for the appointment, compensation, and oversight of the auditor.</a:t>
            </a:r>
          </a:p>
          <a:p>
            <a:pPr marL="45720" indent="0">
              <a:buNone/>
            </a:pPr>
            <a:endParaRPr lang="en-US" sz="2400" b="1" dirty="0" smtClean="0">
              <a:solidFill>
                <a:srgbClr val="50838E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35263" y="401053"/>
            <a:ext cx="26737" cy="58286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01053" y="1016000"/>
            <a:ext cx="668421" cy="6283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>
            <a:stCxn id="6" idx="2"/>
            <a:endCxn id="6" idx="6"/>
          </p:cNvCxnSpPr>
          <p:nvPr/>
        </p:nvCxnSpPr>
        <p:spPr>
          <a:xfrm>
            <a:off x="401053" y="1330158"/>
            <a:ext cx="668421" cy="0"/>
          </a:xfrm>
          <a:prstGeom prst="line">
            <a:avLst/>
          </a:prstGeom>
          <a:ln>
            <a:solidFill>
              <a:schemeClr val="bg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514A40"/>
                </a:solidFill>
              </a:rPr>
              <a:t>4</a:t>
            </a:r>
            <a:r>
              <a:rPr lang="en-US" dirty="0" smtClean="0">
                <a:solidFill>
                  <a:srgbClr val="514A40"/>
                </a:solidFill>
              </a:rPr>
              <a:t>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30</a:t>
            </a:fld>
            <a:endParaRPr lang="en-US" dirty="0">
              <a:solidFill>
                <a:srgbClr val="514A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9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456" y="585216"/>
            <a:ext cx="9607294" cy="9326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Sarbanes-</a:t>
            </a:r>
            <a:r>
              <a:rPr lang="en-US" dirty="0" err="1"/>
              <a:t>oxley</a:t>
            </a:r>
            <a:r>
              <a:rPr lang="en-US" dirty="0"/>
              <a:t> and related independence requirements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4-31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207008" y="1920240"/>
            <a:ext cx="10049256" cy="4050792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1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2400" b="1" dirty="0">
                <a:solidFill>
                  <a:schemeClr val="accent1"/>
                </a:solidFill>
              </a:rPr>
              <a:t>There are also rules concerning the following issues:</a:t>
            </a:r>
          </a:p>
          <a:p>
            <a:r>
              <a:rPr lang="en-US" sz="2400" b="1" dirty="0">
                <a:solidFill>
                  <a:schemeClr val="accent1"/>
                </a:solidFill>
              </a:rPr>
              <a:t>Conflicts </a:t>
            </a:r>
            <a:r>
              <a:rPr lang="en-US" sz="2400" b="1" dirty="0" smtClean="0">
                <a:solidFill>
                  <a:schemeClr val="accent1"/>
                </a:solidFill>
              </a:rPr>
              <a:t>arising </a:t>
            </a:r>
            <a:r>
              <a:rPr lang="en-US" sz="2400" b="1" dirty="0">
                <a:solidFill>
                  <a:schemeClr val="accent1"/>
                </a:solidFill>
              </a:rPr>
              <a:t>from </a:t>
            </a:r>
            <a:r>
              <a:rPr lang="en-US" sz="2400" b="1" dirty="0" smtClean="0">
                <a:solidFill>
                  <a:schemeClr val="accent1"/>
                </a:solidFill>
              </a:rPr>
              <a:t>employment relationships</a:t>
            </a:r>
            <a:endParaRPr lang="en-US" sz="2400" b="1" dirty="0">
              <a:solidFill>
                <a:schemeClr val="accent1"/>
              </a:solidFill>
            </a:endParaRPr>
          </a:p>
          <a:p>
            <a:r>
              <a:rPr lang="en-US" sz="2400" b="1" dirty="0">
                <a:solidFill>
                  <a:schemeClr val="accent1"/>
                </a:solidFill>
              </a:rPr>
              <a:t>Partner </a:t>
            </a:r>
            <a:r>
              <a:rPr lang="en-US" sz="2400" b="1" dirty="0" smtClean="0">
                <a:solidFill>
                  <a:schemeClr val="accent1"/>
                </a:solidFill>
              </a:rPr>
              <a:t>rotation</a:t>
            </a:r>
            <a:endParaRPr lang="en-US" sz="2400" b="1" dirty="0">
              <a:solidFill>
                <a:schemeClr val="accent1"/>
              </a:solidFill>
            </a:endParaRPr>
          </a:p>
          <a:p>
            <a:r>
              <a:rPr lang="en-US" sz="2400" b="1" dirty="0">
                <a:solidFill>
                  <a:schemeClr val="accent1"/>
                </a:solidFill>
              </a:rPr>
              <a:t>Ownership </a:t>
            </a:r>
            <a:r>
              <a:rPr lang="en-US" sz="2400" b="1" dirty="0" smtClean="0">
                <a:solidFill>
                  <a:schemeClr val="accent1"/>
                </a:solidFill>
              </a:rPr>
              <a:t>interests</a:t>
            </a:r>
            <a:endParaRPr lang="en-US" sz="2400" b="1" dirty="0">
              <a:solidFill>
                <a:schemeClr val="accent1"/>
              </a:solidFill>
            </a:endParaRPr>
          </a:p>
          <a:p>
            <a:r>
              <a:rPr lang="en-US" sz="2400" b="1" dirty="0">
                <a:solidFill>
                  <a:schemeClr val="accent1"/>
                </a:solidFill>
              </a:rPr>
              <a:t>Shopping for </a:t>
            </a:r>
            <a:r>
              <a:rPr lang="en-US" sz="2400" b="1" dirty="0" smtClean="0">
                <a:solidFill>
                  <a:schemeClr val="accent1"/>
                </a:solidFill>
              </a:rPr>
              <a:t>accounting principles (“opinion shopping</a:t>
            </a:r>
            <a:r>
              <a:rPr lang="en-US" sz="2400" b="1" dirty="0">
                <a:solidFill>
                  <a:schemeClr val="accent1"/>
                </a:solidFill>
              </a:rPr>
              <a:t>”)</a:t>
            </a:r>
          </a:p>
          <a:p>
            <a:r>
              <a:rPr lang="en-US" sz="2400" b="1" dirty="0">
                <a:solidFill>
                  <a:schemeClr val="accent1"/>
                </a:solidFill>
              </a:rPr>
              <a:t>Engagement and </a:t>
            </a:r>
            <a:r>
              <a:rPr lang="en-US" sz="2400" b="1" dirty="0" smtClean="0">
                <a:solidFill>
                  <a:schemeClr val="accent1"/>
                </a:solidFill>
              </a:rPr>
              <a:t>payment </a:t>
            </a:r>
            <a:r>
              <a:rPr lang="en-US" sz="2400" b="1" dirty="0">
                <a:solidFill>
                  <a:schemeClr val="accent1"/>
                </a:solidFill>
              </a:rPr>
              <a:t>of </a:t>
            </a:r>
            <a:r>
              <a:rPr lang="en-US" sz="2400" b="1" dirty="0" smtClean="0">
                <a:solidFill>
                  <a:schemeClr val="accent1"/>
                </a:solidFill>
              </a:rPr>
              <a:t>audit fees </a:t>
            </a:r>
            <a:r>
              <a:rPr lang="en-US" sz="2400" b="1" dirty="0">
                <a:solidFill>
                  <a:schemeClr val="accent1"/>
                </a:solidFill>
              </a:rPr>
              <a:t>by </a:t>
            </a:r>
            <a:r>
              <a:rPr lang="en-US" sz="2400" b="1" dirty="0" smtClean="0">
                <a:solidFill>
                  <a:schemeClr val="accent1"/>
                </a:solidFill>
              </a:rPr>
              <a:t>management</a:t>
            </a:r>
            <a:endParaRPr lang="en-US" sz="2400" b="1" dirty="0">
              <a:solidFill>
                <a:srgbClr val="50838E"/>
              </a:solidFill>
            </a:endParaRPr>
          </a:p>
          <a:p>
            <a:endParaRPr lang="en-US" sz="2400" b="1" dirty="0">
              <a:solidFill>
                <a:srgbClr val="5083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35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514A40"/>
                </a:solidFill>
              </a:rPr>
              <a:t>4</a:t>
            </a:r>
            <a:r>
              <a:rPr lang="en-US" dirty="0" smtClean="0">
                <a:solidFill>
                  <a:srgbClr val="514A40"/>
                </a:solidFill>
              </a:rPr>
              <a:t>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32</a:t>
            </a:fld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7924" y="2644170"/>
            <a:ext cx="8836152" cy="1569660"/>
          </a:xfrm>
          <a:prstGeom prst="rect">
            <a:avLst/>
          </a:prstGeom>
          <a:solidFill>
            <a:srgbClr val="ABECD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/>
                </a:solidFill>
              </a:rPr>
              <a:t>OBJECTIVE 4-7</a:t>
            </a:r>
          </a:p>
          <a:p>
            <a:pPr marL="45720" indent="0" algn="ctr">
              <a:buNone/>
            </a:pPr>
            <a:r>
              <a:rPr lang="en-US" sz="3200" dirty="0">
                <a:solidFill>
                  <a:schemeClr val="accent1"/>
                </a:solidFill>
              </a:rPr>
              <a:t>Understand the requirements of other rules under the </a:t>
            </a:r>
            <a:r>
              <a:rPr lang="en-US" sz="3200" dirty="0" smtClean="0">
                <a:solidFill>
                  <a:schemeClr val="accent1"/>
                </a:solidFill>
              </a:rPr>
              <a:t>AICPA </a:t>
            </a:r>
            <a:r>
              <a:rPr lang="en-US" sz="3200" i="1" dirty="0">
                <a:solidFill>
                  <a:schemeClr val="accent1"/>
                </a:solidFill>
              </a:rPr>
              <a:t>Code</a:t>
            </a:r>
            <a:r>
              <a:rPr lang="en-US" sz="3200" b="1" dirty="0" smtClean="0">
                <a:solidFill>
                  <a:schemeClr val="accent1"/>
                </a:solidFill>
              </a:rPr>
              <a:t>.</a:t>
            </a:r>
            <a:endParaRPr lang="en-US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5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Other rules of conduct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328" y="1644316"/>
            <a:ext cx="9415272" cy="432671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b="1" dirty="0" smtClean="0">
                <a:solidFill>
                  <a:schemeClr val="accent1"/>
                </a:solidFill>
              </a:rPr>
              <a:t>Integrity and Objectivity Rule</a:t>
            </a:r>
          </a:p>
          <a:p>
            <a:pPr marL="45720" indent="0">
              <a:buNone/>
            </a:pPr>
            <a:endParaRPr lang="en-US" sz="2400" b="1" dirty="0">
              <a:solidFill>
                <a:srgbClr val="50838E"/>
              </a:solidFill>
            </a:endParaRPr>
          </a:p>
          <a:p>
            <a:pPr marL="45720" indent="0">
              <a:buNone/>
            </a:pPr>
            <a:endParaRPr lang="en-US" sz="2400" b="1" dirty="0" smtClean="0">
              <a:solidFill>
                <a:srgbClr val="50838E"/>
              </a:solidFill>
            </a:endParaRPr>
          </a:p>
          <a:p>
            <a:pPr marL="45720" indent="0">
              <a:buNone/>
            </a:pPr>
            <a:endParaRPr lang="en-US" sz="2400" b="1" dirty="0">
              <a:solidFill>
                <a:srgbClr val="50838E"/>
              </a:solidFill>
            </a:endParaRPr>
          </a:p>
          <a:p>
            <a:pPr marL="45720" indent="0">
              <a:buNone/>
            </a:pPr>
            <a:r>
              <a:rPr lang="en-US" sz="2800" b="1" dirty="0" smtClean="0">
                <a:solidFill>
                  <a:schemeClr val="accent1"/>
                </a:solidFill>
              </a:rPr>
              <a:t>Technical Standards:</a:t>
            </a:r>
          </a:p>
          <a:p>
            <a:pPr lvl="1"/>
            <a:r>
              <a:rPr lang="en-US" sz="2200" b="1" dirty="0" smtClean="0">
                <a:solidFill>
                  <a:srgbClr val="50838E"/>
                </a:solidFill>
              </a:rPr>
              <a:t>General Standards Rule</a:t>
            </a:r>
          </a:p>
          <a:p>
            <a:pPr lvl="1"/>
            <a:r>
              <a:rPr lang="en-US" sz="2200" b="1" dirty="0" smtClean="0">
                <a:solidFill>
                  <a:srgbClr val="50838E"/>
                </a:solidFill>
              </a:rPr>
              <a:t>Compliance with Standards Rule</a:t>
            </a:r>
          </a:p>
          <a:p>
            <a:pPr lvl="1"/>
            <a:r>
              <a:rPr lang="en-US" sz="2200" b="1" dirty="0" smtClean="0">
                <a:solidFill>
                  <a:srgbClr val="50838E"/>
                </a:solidFill>
              </a:rPr>
              <a:t>Accounting Principles Rule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35263" y="401053"/>
            <a:ext cx="26737" cy="58286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01053" y="1016000"/>
            <a:ext cx="668421" cy="6283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>
            <a:stCxn id="6" idx="2"/>
            <a:endCxn id="6" idx="6"/>
          </p:cNvCxnSpPr>
          <p:nvPr/>
        </p:nvCxnSpPr>
        <p:spPr>
          <a:xfrm>
            <a:off x="401053" y="1330158"/>
            <a:ext cx="668421" cy="0"/>
          </a:xfrm>
          <a:prstGeom prst="line">
            <a:avLst/>
          </a:prstGeom>
          <a:ln>
            <a:solidFill>
              <a:schemeClr val="bg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514A40"/>
                </a:solidFill>
              </a:rPr>
              <a:t>4</a:t>
            </a:r>
            <a:r>
              <a:rPr lang="en-US" dirty="0" smtClean="0">
                <a:solidFill>
                  <a:srgbClr val="514A40"/>
                </a:solidFill>
              </a:rPr>
              <a:t>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33</a:t>
            </a:fld>
            <a:endParaRPr lang="en-US" dirty="0">
              <a:solidFill>
                <a:srgbClr val="514A4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336366"/>
            <a:ext cx="10003743" cy="119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03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4-34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177" y="466343"/>
            <a:ext cx="10376614" cy="35474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177" y="4435599"/>
            <a:ext cx="10376614" cy="123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9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4-35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913" y="1033272"/>
            <a:ext cx="10939126" cy="438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08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456" y="585216"/>
            <a:ext cx="9607294" cy="9326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Other rules of </a:t>
            </a:r>
            <a:r>
              <a:rPr lang="en-US" dirty="0" smtClean="0"/>
              <a:t>conduct (cont.)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4-36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207008" y="1444752"/>
            <a:ext cx="10049256" cy="452628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1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2800" b="1" dirty="0">
                <a:solidFill>
                  <a:srgbClr val="50838E"/>
                </a:solidFill>
              </a:rPr>
              <a:t>Confidential Client Information </a:t>
            </a:r>
            <a:r>
              <a:rPr lang="en-US" sz="2800" b="1" dirty="0" smtClean="0">
                <a:solidFill>
                  <a:srgbClr val="50838E"/>
                </a:solidFill>
              </a:rPr>
              <a:t>Rule—</a:t>
            </a:r>
            <a:r>
              <a:rPr lang="en-US" sz="2800" b="1" dirty="0" smtClean="0">
                <a:solidFill>
                  <a:schemeClr val="accent1"/>
                </a:solidFill>
              </a:rPr>
              <a:t>Practitioners are not permitted to disclose confidential client information without the client’s consent. </a:t>
            </a:r>
          </a:p>
          <a:p>
            <a:pPr marL="45720" indent="0">
              <a:buNone/>
            </a:pPr>
            <a:r>
              <a:rPr lang="en-US" sz="2800" b="1" dirty="0" smtClean="0">
                <a:solidFill>
                  <a:schemeClr val="accent1"/>
                </a:solidFill>
              </a:rPr>
              <a:t>Exceptions to Confidentiality Rule: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2400" b="1" dirty="0" smtClean="0">
                <a:solidFill>
                  <a:srgbClr val="50838E"/>
                </a:solidFill>
              </a:rPr>
              <a:t>Obligations related to technical standards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2400" b="1" dirty="0" smtClean="0">
                <a:solidFill>
                  <a:srgbClr val="50838E"/>
                </a:solidFill>
              </a:rPr>
              <a:t>Subpoena or summons and compliance with laws and regulations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2400" b="1" dirty="0" smtClean="0">
                <a:solidFill>
                  <a:srgbClr val="50838E"/>
                </a:solidFill>
              </a:rPr>
              <a:t>Peer review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2400" b="1" dirty="0" smtClean="0">
                <a:solidFill>
                  <a:srgbClr val="50838E"/>
                </a:solidFill>
              </a:rPr>
              <a:t>Response to ethics division</a:t>
            </a:r>
          </a:p>
          <a:p>
            <a:pPr marL="45720" indent="0">
              <a:buNone/>
            </a:pPr>
            <a:endParaRPr 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04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4-37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576" y="351792"/>
            <a:ext cx="10122615" cy="570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26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456" y="585216"/>
            <a:ext cx="9607294" cy="9326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Other rules of </a:t>
            </a:r>
            <a:r>
              <a:rPr lang="en-US" dirty="0" smtClean="0"/>
              <a:t>conduct (cont.)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4-38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188720" y="1207008"/>
            <a:ext cx="10067544" cy="4764024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1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2800" b="1" dirty="0" smtClean="0">
                <a:solidFill>
                  <a:schemeClr val="accent1"/>
                </a:solidFill>
              </a:rPr>
              <a:t>Contingent Fees Rule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489" y="1796030"/>
            <a:ext cx="8733021" cy="439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65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456" y="585216"/>
            <a:ext cx="9607294" cy="9326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Other rules of </a:t>
            </a:r>
            <a:r>
              <a:rPr lang="en-US" dirty="0" smtClean="0"/>
              <a:t>conduct (cont.)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4-39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188720" y="1207008"/>
            <a:ext cx="10067544" cy="4764024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1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2800" b="1" dirty="0" smtClean="0">
                <a:solidFill>
                  <a:schemeClr val="accent1"/>
                </a:solidFill>
              </a:rPr>
              <a:t>Contingent Fees Rule (Cont.)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823" y="2318407"/>
            <a:ext cx="10864079" cy="300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1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514A40"/>
                </a:solidFill>
              </a:rPr>
              <a:t>4</a:t>
            </a:r>
            <a:r>
              <a:rPr lang="en-US" dirty="0" smtClean="0">
                <a:solidFill>
                  <a:srgbClr val="514A40"/>
                </a:solidFill>
              </a:rPr>
              <a:t>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4</a:t>
            </a:fld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7924" y="2644170"/>
            <a:ext cx="8836152" cy="1569660"/>
          </a:xfrm>
          <a:prstGeom prst="rect">
            <a:avLst/>
          </a:prstGeom>
          <a:solidFill>
            <a:srgbClr val="ABECD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/>
                </a:solidFill>
              </a:rPr>
              <a:t>OBJECTIVE </a:t>
            </a:r>
            <a:r>
              <a:rPr lang="en-US" sz="3200" b="1" dirty="0">
                <a:solidFill>
                  <a:schemeClr val="accent1"/>
                </a:solidFill>
              </a:rPr>
              <a:t>4</a:t>
            </a:r>
            <a:r>
              <a:rPr lang="en-US" sz="3200" b="1" dirty="0" smtClean="0">
                <a:solidFill>
                  <a:schemeClr val="accent1"/>
                </a:solidFill>
              </a:rPr>
              <a:t>-1</a:t>
            </a:r>
          </a:p>
          <a:p>
            <a:pPr marL="45720" indent="0" algn="ctr">
              <a:buNone/>
            </a:pPr>
            <a:r>
              <a:rPr lang="en-US" sz="3200" dirty="0">
                <a:solidFill>
                  <a:schemeClr val="accent1"/>
                </a:solidFill>
              </a:rPr>
              <a:t>Distinguish ethical from unethical behavior in personal </a:t>
            </a:r>
            <a:r>
              <a:rPr lang="en-US" sz="3200" dirty="0" smtClean="0">
                <a:solidFill>
                  <a:schemeClr val="accent1"/>
                </a:solidFill>
              </a:rPr>
              <a:t>and </a:t>
            </a:r>
            <a:r>
              <a:rPr lang="en-US" sz="3200" dirty="0">
                <a:solidFill>
                  <a:schemeClr val="accent1"/>
                </a:solidFill>
              </a:rPr>
              <a:t>professional contexts</a:t>
            </a:r>
            <a:r>
              <a:rPr lang="en-US" sz="3200" b="1" dirty="0" smtClean="0">
                <a:solidFill>
                  <a:schemeClr val="accent1"/>
                </a:solidFill>
              </a:rPr>
              <a:t>.</a:t>
            </a:r>
            <a:endParaRPr lang="en-US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81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456" y="585216"/>
            <a:ext cx="9607294" cy="9326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Other rules of </a:t>
            </a:r>
            <a:r>
              <a:rPr lang="en-US" dirty="0" smtClean="0"/>
              <a:t>conduct (cont.)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4-40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188720" y="1207008"/>
            <a:ext cx="10067544" cy="4764024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1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2800" b="1" dirty="0" smtClean="0">
                <a:solidFill>
                  <a:schemeClr val="accent1"/>
                </a:solidFill>
              </a:rPr>
              <a:t>Commissions and Referral Fees Rule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2488" y="1651189"/>
            <a:ext cx="7209023" cy="447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15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456" y="585216"/>
            <a:ext cx="9607294" cy="9326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Other rules of </a:t>
            </a:r>
            <a:r>
              <a:rPr lang="en-US" dirty="0" smtClean="0"/>
              <a:t>conduct (cont.)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4-41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188720" y="1207008"/>
            <a:ext cx="10067544" cy="4764024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1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2800" b="1" dirty="0" smtClean="0">
                <a:solidFill>
                  <a:schemeClr val="accent1"/>
                </a:solidFill>
              </a:rPr>
              <a:t>Advertising and Solicitation Rule</a:t>
            </a:r>
          </a:p>
          <a:p>
            <a:pPr marL="45720" indent="0">
              <a:buNone/>
            </a:pPr>
            <a:endParaRPr lang="en-US" sz="2800" b="1" dirty="0">
              <a:solidFill>
                <a:schemeClr val="accent1"/>
              </a:solidFill>
            </a:endParaRPr>
          </a:p>
          <a:p>
            <a:pPr marL="45720" indent="0">
              <a:buNone/>
            </a:pPr>
            <a:endParaRPr lang="en-US" sz="2800" b="1" dirty="0" smtClean="0">
              <a:solidFill>
                <a:schemeClr val="accent1"/>
              </a:solidFill>
            </a:endParaRPr>
          </a:p>
          <a:p>
            <a:pPr marL="45720" indent="0">
              <a:buNone/>
            </a:pPr>
            <a:r>
              <a:rPr lang="en-US" sz="2800" b="1" dirty="0" smtClean="0">
                <a:solidFill>
                  <a:schemeClr val="accent1"/>
                </a:solidFill>
              </a:rPr>
              <a:t>Form of Organization and Name Rule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677268"/>
            <a:ext cx="9227303" cy="1385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208" y="3595432"/>
            <a:ext cx="9199286" cy="253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17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456" y="585216"/>
            <a:ext cx="9607294" cy="9326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Other rules of </a:t>
            </a:r>
            <a:r>
              <a:rPr lang="en-US" dirty="0" smtClean="0"/>
              <a:t>conduct (cont.)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4-42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133856" y="1517904"/>
            <a:ext cx="10122408" cy="4453128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1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2800" b="1" dirty="0" smtClean="0">
                <a:solidFill>
                  <a:schemeClr val="accent1"/>
                </a:solidFill>
              </a:rPr>
              <a:t>There is a special need for all CPAs to conduct themselves in a professional manner.  </a:t>
            </a:r>
          </a:p>
          <a:p>
            <a:pPr marL="45720" indent="0">
              <a:buNone/>
            </a:pPr>
            <a:r>
              <a:rPr lang="en-US" sz="2800" b="1" dirty="0" smtClean="0">
                <a:solidFill>
                  <a:schemeClr val="accent1"/>
                </a:solidFill>
              </a:rPr>
              <a:t>The Acts Discreditable Rule:</a:t>
            </a:r>
          </a:p>
          <a:p>
            <a:pPr marL="45720" indent="0">
              <a:buNone/>
            </a:pPr>
            <a:endParaRPr lang="en-US" sz="2800" b="1" dirty="0">
              <a:solidFill>
                <a:schemeClr val="accent1"/>
              </a:solidFill>
            </a:endParaRPr>
          </a:p>
          <a:p>
            <a:pPr marL="45720" indent="0">
              <a:buNone/>
            </a:pPr>
            <a:endParaRPr lang="en-US" sz="2800" b="1" dirty="0" smtClean="0">
              <a:solidFill>
                <a:schemeClr val="accent1"/>
              </a:solidFill>
            </a:endParaRPr>
          </a:p>
          <a:p>
            <a:pPr marL="45720" indent="0">
              <a:buNone/>
            </a:pPr>
            <a:r>
              <a:rPr lang="en-US" sz="2800" b="1" dirty="0" smtClean="0">
                <a:solidFill>
                  <a:schemeClr val="accent1"/>
                </a:solidFill>
              </a:rPr>
              <a:t>A summary of the Rules of Conduct is included in </a:t>
            </a:r>
            <a:r>
              <a:rPr lang="en-US" sz="2800" b="1" dirty="0" smtClean="0">
                <a:solidFill>
                  <a:srgbClr val="50838E"/>
                </a:solidFill>
              </a:rPr>
              <a:t>Table 4-4</a:t>
            </a:r>
            <a:r>
              <a:rPr lang="en-US" sz="2800" b="1" dirty="0">
                <a:solidFill>
                  <a:srgbClr val="50838E"/>
                </a:solidFill>
              </a:rPr>
              <a:t>.</a:t>
            </a:r>
          </a:p>
          <a:p>
            <a:pPr marL="45720" indent="0">
              <a:buNone/>
            </a:pPr>
            <a:endParaRPr lang="en-US" sz="2800" b="1" dirty="0" smtClean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856" y="3235062"/>
            <a:ext cx="10335975" cy="89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9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4-43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709" y="73152"/>
            <a:ext cx="4591007" cy="612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18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514A40"/>
                </a:solidFill>
              </a:rPr>
              <a:t>4</a:t>
            </a:r>
            <a:r>
              <a:rPr lang="en-US" dirty="0" smtClean="0">
                <a:solidFill>
                  <a:srgbClr val="514A40"/>
                </a:solidFill>
              </a:rPr>
              <a:t>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44</a:t>
            </a:fld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7924" y="2644170"/>
            <a:ext cx="8836152" cy="1569660"/>
          </a:xfrm>
          <a:prstGeom prst="rect">
            <a:avLst/>
          </a:prstGeom>
          <a:solidFill>
            <a:srgbClr val="ABECD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/>
                </a:solidFill>
              </a:rPr>
              <a:t>OBJECTIVE 4-8</a:t>
            </a:r>
          </a:p>
          <a:p>
            <a:pPr marL="45720" indent="0" algn="ctr">
              <a:buNone/>
            </a:pPr>
            <a:r>
              <a:rPr lang="en-US" sz="3200" dirty="0">
                <a:solidFill>
                  <a:schemeClr val="accent1"/>
                </a:solidFill>
              </a:rPr>
              <a:t>Describe the enforcement mechanisms for CPA conduct</a:t>
            </a:r>
            <a:r>
              <a:rPr lang="en-US" sz="3200" b="1" dirty="0" smtClean="0">
                <a:solidFill>
                  <a:schemeClr val="accent1"/>
                </a:solidFill>
              </a:rPr>
              <a:t>.</a:t>
            </a:r>
            <a:endParaRPr lang="en-US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20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enforcement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328" y="1644316"/>
            <a:ext cx="9415272" cy="432671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b="1" dirty="0" smtClean="0">
                <a:solidFill>
                  <a:schemeClr val="accent1"/>
                </a:solidFill>
              </a:rPr>
              <a:t>Failure to comply with the rules of conduct can be enforced by the following organizations:</a:t>
            </a:r>
          </a:p>
          <a:p>
            <a:r>
              <a:rPr lang="en-US" sz="2400" b="1" dirty="0" smtClean="0">
                <a:solidFill>
                  <a:srgbClr val="50838E"/>
                </a:solidFill>
              </a:rPr>
              <a:t>AICPA Professional Ethics Division—</a:t>
            </a:r>
            <a:r>
              <a:rPr lang="en-US" sz="2400" b="1" dirty="0" smtClean="0">
                <a:solidFill>
                  <a:schemeClr val="accent1"/>
                </a:solidFill>
              </a:rPr>
              <a:t>Has the authority to suspend or expel a member.</a:t>
            </a:r>
          </a:p>
          <a:p>
            <a:r>
              <a:rPr lang="en-US" sz="2400" b="1" dirty="0" smtClean="0">
                <a:solidFill>
                  <a:srgbClr val="50838E"/>
                </a:solidFill>
              </a:rPr>
              <a:t>State Board of Accountancy—</a:t>
            </a:r>
            <a:r>
              <a:rPr lang="en-US" sz="2400" b="1" dirty="0" smtClean="0">
                <a:solidFill>
                  <a:schemeClr val="accent1"/>
                </a:solidFill>
              </a:rPr>
              <a:t>Has the authority to rescind the CPA certificate and the license to practice.</a:t>
            </a:r>
          </a:p>
          <a:p>
            <a:r>
              <a:rPr lang="en-US" sz="2400" b="1" dirty="0" smtClean="0">
                <a:solidFill>
                  <a:srgbClr val="50838E"/>
                </a:solidFill>
              </a:rPr>
              <a:t>PCAOB—</a:t>
            </a:r>
            <a:r>
              <a:rPr lang="en-US" sz="2400" b="1" dirty="0" smtClean="0">
                <a:solidFill>
                  <a:schemeClr val="accent1"/>
                </a:solidFill>
              </a:rPr>
              <a:t>Has the authority to investigate and discipline firms and individuals for noncompliance with Sarbanes-Oxley and impose sanctions, including suspension or revocation of the firm’s registration.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35263" y="401053"/>
            <a:ext cx="26737" cy="58286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01053" y="1016000"/>
            <a:ext cx="668421" cy="6283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>
            <a:stCxn id="6" idx="2"/>
            <a:endCxn id="6" idx="6"/>
          </p:cNvCxnSpPr>
          <p:nvPr/>
        </p:nvCxnSpPr>
        <p:spPr>
          <a:xfrm>
            <a:off x="401053" y="1330158"/>
            <a:ext cx="668421" cy="0"/>
          </a:xfrm>
          <a:prstGeom prst="line">
            <a:avLst/>
          </a:prstGeom>
          <a:ln>
            <a:solidFill>
              <a:schemeClr val="bg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514A40"/>
                </a:solidFill>
              </a:rPr>
              <a:t>4</a:t>
            </a:r>
            <a:r>
              <a:rPr lang="en-US" dirty="0" smtClean="0">
                <a:solidFill>
                  <a:srgbClr val="514A40"/>
                </a:solidFill>
              </a:rPr>
              <a:t>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45</a:t>
            </a:fld>
            <a:endParaRPr lang="en-US" dirty="0">
              <a:solidFill>
                <a:srgbClr val="514A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11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514A40"/>
                </a:solidFill>
              </a:rPr>
              <a:t>4</a:t>
            </a:r>
            <a:r>
              <a:rPr lang="en-US" dirty="0" smtClean="0">
                <a:solidFill>
                  <a:srgbClr val="514A40"/>
                </a:solidFill>
              </a:rPr>
              <a:t>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46</a:t>
            </a:fld>
            <a:endParaRPr lang="en-US" dirty="0">
              <a:solidFill>
                <a:srgbClr val="514A40"/>
              </a:solidFill>
            </a:endParaRPr>
          </a:p>
        </p:txBody>
      </p:sp>
      <p:pic>
        <p:nvPicPr>
          <p:cNvPr id="1026" name="Picture 3" descr="3293795473_475244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663" y="2443163"/>
            <a:ext cx="54864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556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are ethics?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1644316"/>
            <a:ext cx="9689592" cy="432671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200" b="1" dirty="0" smtClean="0">
                <a:solidFill>
                  <a:srgbClr val="50838E"/>
                </a:solidFill>
              </a:rPr>
              <a:t>Ethics </a:t>
            </a:r>
            <a:r>
              <a:rPr lang="en-US" sz="3200" b="1" dirty="0" smtClean="0">
                <a:solidFill>
                  <a:schemeClr val="accent1"/>
                </a:solidFill>
              </a:rPr>
              <a:t>can be defined broadly as a set of moral principles or values. One set of ethical principles is detailed in </a:t>
            </a:r>
            <a:r>
              <a:rPr lang="en-US" sz="3200" b="1" dirty="0" smtClean="0">
                <a:solidFill>
                  <a:srgbClr val="50838E"/>
                </a:solidFill>
              </a:rPr>
              <a:t>Figure 4-1</a:t>
            </a:r>
            <a:r>
              <a:rPr lang="en-US" sz="3200" b="1" dirty="0">
                <a:solidFill>
                  <a:srgbClr val="50838E"/>
                </a:solidFill>
              </a:rPr>
              <a:t>.</a:t>
            </a:r>
          </a:p>
          <a:p>
            <a:pPr marL="45720" indent="0">
              <a:buNone/>
            </a:pPr>
            <a:r>
              <a:rPr lang="en-US" sz="3200" b="1" dirty="0" smtClean="0">
                <a:solidFill>
                  <a:schemeClr val="accent1"/>
                </a:solidFill>
              </a:rPr>
              <a:t>Ethical behavior is necessary for a society to function in an orderly manner.</a:t>
            </a:r>
          </a:p>
          <a:p>
            <a:pPr marL="45720" indent="0">
              <a:buNone/>
            </a:pPr>
            <a:r>
              <a:rPr lang="en-US" sz="3200" b="1" dirty="0" smtClean="0">
                <a:solidFill>
                  <a:schemeClr val="accent1"/>
                </a:solidFill>
              </a:rPr>
              <a:t>The need for ethics in society is sufficiently important that many commonly held values are incorporated into laws.</a:t>
            </a:r>
            <a:endParaRPr lang="en-US" sz="3200" b="1" dirty="0">
              <a:solidFill>
                <a:srgbClr val="50838E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35263" y="401053"/>
            <a:ext cx="26737" cy="58286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01053" y="1016000"/>
            <a:ext cx="668421" cy="6283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>
            <a:stCxn id="6" idx="2"/>
            <a:endCxn id="6" idx="6"/>
          </p:cNvCxnSpPr>
          <p:nvPr/>
        </p:nvCxnSpPr>
        <p:spPr>
          <a:xfrm>
            <a:off x="401053" y="1330158"/>
            <a:ext cx="668421" cy="0"/>
          </a:xfrm>
          <a:prstGeom prst="line">
            <a:avLst/>
          </a:prstGeom>
          <a:ln>
            <a:solidFill>
              <a:schemeClr val="bg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514A40"/>
                </a:solidFill>
              </a:rPr>
              <a:t>4</a:t>
            </a:r>
            <a:r>
              <a:rPr lang="en-US" dirty="0" smtClean="0">
                <a:solidFill>
                  <a:srgbClr val="514A40"/>
                </a:solidFill>
              </a:rPr>
              <a:t>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5</a:t>
            </a:fld>
            <a:endParaRPr lang="en-US" dirty="0">
              <a:solidFill>
                <a:srgbClr val="514A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4-6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" y="373741"/>
            <a:ext cx="10716975" cy="565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17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569" y="365760"/>
            <a:ext cx="9681534" cy="167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are ethics? (cont.)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4-7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295400" y="1883664"/>
            <a:ext cx="9601200" cy="4087368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1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Arial" pitchFamily="34" charset="0"/>
              <a:buNone/>
            </a:pPr>
            <a:r>
              <a:rPr lang="en-US" sz="2800" b="1" dirty="0" smtClean="0">
                <a:solidFill>
                  <a:schemeClr val="accent1"/>
                </a:solidFill>
              </a:rPr>
              <a:t>Why People Act Unethically</a:t>
            </a:r>
          </a:p>
          <a:p>
            <a:pPr marL="45720" indent="0">
              <a:buFont typeface="Arial" pitchFamily="34" charset="0"/>
              <a:buNone/>
            </a:pPr>
            <a:r>
              <a:rPr lang="en-US" sz="2400" b="1" dirty="0" smtClean="0">
                <a:solidFill>
                  <a:schemeClr val="accent1"/>
                </a:solidFill>
              </a:rPr>
              <a:t>Most people define </a:t>
            </a:r>
            <a:r>
              <a:rPr lang="en-US" sz="2400" b="1" dirty="0" smtClean="0">
                <a:solidFill>
                  <a:srgbClr val="50838E"/>
                </a:solidFill>
              </a:rPr>
              <a:t>unethical behavior </a:t>
            </a:r>
            <a:r>
              <a:rPr lang="en-US" sz="2400" b="1" dirty="0" smtClean="0">
                <a:solidFill>
                  <a:schemeClr val="accent1"/>
                </a:solidFill>
              </a:rPr>
              <a:t>as conduct that differs from what they believe is inappropriate given the circumstances</a:t>
            </a:r>
            <a:r>
              <a:rPr lang="en-US" sz="3200" b="1" dirty="0" smtClean="0">
                <a:solidFill>
                  <a:schemeClr val="accent1"/>
                </a:solidFill>
              </a:rPr>
              <a:t>.</a:t>
            </a:r>
          </a:p>
          <a:p>
            <a:pPr marL="45720" indent="0">
              <a:buFont typeface="Arial" pitchFamily="34" charset="0"/>
              <a:buNone/>
            </a:pPr>
            <a:r>
              <a:rPr lang="en-US" sz="2400" b="1" dirty="0" smtClean="0">
                <a:solidFill>
                  <a:schemeClr val="accent1"/>
                </a:solidFill>
              </a:rPr>
              <a:t>There are two primary reasons why people act unethically:</a:t>
            </a:r>
          </a:p>
          <a:p>
            <a:pPr>
              <a:spcBef>
                <a:spcPts val="1200"/>
              </a:spcBef>
            </a:pPr>
            <a:r>
              <a:rPr lang="en-US" sz="2400" b="1" dirty="0" smtClean="0">
                <a:solidFill>
                  <a:srgbClr val="50838E"/>
                </a:solidFill>
              </a:rPr>
              <a:t>The person’s ethical standards differ from general society’s</a:t>
            </a:r>
          </a:p>
          <a:p>
            <a:pPr>
              <a:spcBef>
                <a:spcPts val="1200"/>
              </a:spcBef>
            </a:pPr>
            <a:r>
              <a:rPr lang="en-US" sz="2400" b="1" dirty="0" smtClean="0">
                <a:solidFill>
                  <a:srgbClr val="50838E"/>
                </a:solidFill>
              </a:rPr>
              <a:t>The person chooses to act selfishly</a:t>
            </a:r>
          </a:p>
          <a:p>
            <a:pPr marL="45720" indent="0">
              <a:buNone/>
            </a:pPr>
            <a:r>
              <a:rPr lang="en-US" sz="2400" b="1" dirty="0" smtClean="0">
                <a:solidFill>
                  <a:schemeClr val="accent1"/>
                </a:solidFill>
              </a:rPr>
              <a:t>A considerable portion of unethical behavior results from selfish behavior.</a:t>
            </a:r>
          </a:p>
          <a:p>
            <a:endParaRPr lang="en-US" sz="2400" b="1" dirty="0">
              <a:solidFill>
                <a:srgbClr val="5083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04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4-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8</a:t>
            </a:fld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7924" y="2644170"/>
            <a:ext cx="8836152" cy="1569660"/>
          </a:xfrm>
          <a:prstGeom prst="rect">
            <a:avLst/>
          </a:prstGeom>
          <a:solidFill>
            <a:srgbClr val="ABECD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/>
                </a:solidFill>
              </a:rPr>
              <a:t>OBJECTIVE 4-2</a:t>
            </a:r>
          </a:p>
          <a:p>
            <a:pPr marL="45720" indent="0" algn="ctr">
              <a:buNone/>
            </a:pPr>
            <a:r>
              <a:rPr lang="en-US" sz="3200" dirty="0">
                <a:solidFill>
                  <a:schemeClr val="accent1"/>
                </a:solidFill>
              </a:rPr>
              <a:t>Resolve ethical dilemmas using </a:t>
            </a:r>
            <a:r>
              <a:rPr lang="en-US" sz="3200" dirty="0" smtClean="0">
                <a:solidFill>
                  <a:schemeClr val="accent1"/>
                </a:solidFill>
              </a:rPr>
              <a:t>an </a:t>
            </a:r>
            <a:r>
              <a:rPr lang="en-US" sz="3200" dirty="0">
                <a:solidFill>
                  <a:schemeClr val="accent1"/>
                </a:solidFill>
              </a:rPr>
              <a:t>ethical framework</a:t>
            </a:r>
            <a:r>
              <a:rPr lang="en-US" sz="3200" b="1" dirty="0" smtClean="0">
                <a:solidFill>
                  <a:schemeClr val="accent1"/>
                </a:solidFill>
              </a:rPr>
              <a:t>.</a:t>
            </a:r>
            <a:endParaRPr lang="en-US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0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Ethical dilemmas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1644316"/>
            <a:ext cx="9689592" cy="432671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200" b="1" dirty="0" smtClean="0">
                <a:solidFill>
                  <a:schemeClr val="accent1"/>
                </a:solidFill>
              </a:rPr>
              <a:t>An</a:t>
            </a:r>
            <a:r>
              <a:rPr lang="en-US" sz="3200" b="1" dirty="0" smtClean="0">
                <a:solidFill>
                  <a:srgbClr val="50838E"/>
                </a:solidFill>
              </a:rPr>
              <a:t> ethical dilemma </a:t>
            </a:r>
            <a:r>
              <a:rPr lang="en-US" sz="3200" b="1" dirty="0" smtClean="0">
                <a:solidFill>
                  <a:schemeClr val="accent1"/>
                </a:solidFill>
              </a:rPr>
              <a:t>is a situation a person faces in which a decision must be made about appropriate behavior.</a:t>
            </a:r>
          </a:p>
          <a:p>
            <a:pPr marL="45720" indent="0">
              <a:buNone/>
            </a:pPr>
            <a:r>
              <a:rPr lang="en-US" sz="3200" b="1" dirty="0" smtClean="0">
                <a:solidFill>
                  <a:schemeClr val="accent1"/>
                </a:solidFill>
              </a:rPr>
              <a:t>Auditors, accountants, and other businesspeople face many ethical dilemmas in their business careers.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35263" y="401053"/>
            <a:ext cx="26737" cy="58286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01053" y="1016000"/>
            <a:ext cx="668421" cy="6283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>
            <a:stCxn id="6" idx="2"/>
            <a:endCxn id="6" idx="6"/>
          </p:cNvCxnSpPr>
          <p:nvPr/>
        </p:nvCxnSpPr>
        <p:spPr>
          <a:xfrm>
            <a:off x="401053" y="1330158"/>
            <a:ext cx="668421" cy="0"/>
          </a:xfrm>
          <a:prstGeom prst="line">
            <a:avLst/>
          </a:prstGeom>
          <a:ln>
            <a:solidFill>
              <a:schemeClr val="bg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514A40"/>
                </a:solidFill>
              </a:rPr>
              <a:t>4</a:t>
            </a:r>
            <a:r>
              <a:rPr lang="en-US" dirty="0" smtClean="0">
                <a:solidFill>
                  <a:srgbClr val="514A40"/>
                </a:solidFill>
              </a:rPr>
              <a:t>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9</a:t>
            </a:fld>
            <a:endParaRPr lang="en-US" dirty="0">
              <a:solidFill>
                <a:srgbClr val="514A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72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red line presentation (widescreen)</Template>
  <TotalTime>0</TotalTime>
  <Words>2302</Words>
  <Application>Microsoft Office PowerPoint</Application>
  <PresentationFormat>Widescreen</PresentationFormat>
  <Paragraphs>307</Paragraphs>
  <Slides>46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Arial</vt:lpstr>
      <vt:lpstr>Cambria</vt:lpstr>
      <vt:lpstr>Red Line Business 16x9</vt:lpstr>
      <vt:lpstr>  Professional  ethics </vt:lpstr>
      <vt:lpstr>Chapter 4 Learning Objectives </vt:lpstr>
      <vt:lpstr>Chapter 4 Learning Objectives (cont.) </vt:lpstr>
      <vt:lpstr>PowerPoint Presentation</vt:lpstr>
      <vt:lpstr>What are ethics? </vt:lpstr>
      <vt:lpstr>PowerPoint Presentation</vt:lpstr>
      <vt:lpstr>   what are ethics? (cont.)  </vt:lpstr>
      <vt:lpstr>PowerPoint Presentation</vt:lpstr>
      <vt:lpstr>Ethical dilemmas </vt:lpstr>
      <vt:lpstr>   ethical dilemmas (cont.)  </vt:lpstr>
      <vt:lpstr>        ethical dilemmas (cont.) </vt:lpstr>
      <vt:lpstr>PowerPoint Presentation</vt:lpstr>
      <vt:lpstr>Special need for Ethical conduct in professions</vt:lpstr>
      <vt:lpstr>Special need for Ethical conduct in professions (cont.)</vt:lpstr>
      <vt:lpstr>PowerPoint Presentation</vt:lpstr>
      <vt:lpstr>PowerPoint Presentation</vt:lpstr>
      <vt:lpstr>Code of professional conduct </vt:lpstr>
      <vt:lpstr>PowerPoint Presentation</vt:lpstr>
      <vt:lpstr>Code of professional conduct (cont.) </vt:lpstr>
      <vt:lpstr>Code of professional conduct (cont.) </vt:lpstr>
      <vt:lpstr>PowerPoint Presentation</vt:lpstr>
      <vt:lpstr>Code of professional conduct (cont.) </vt:lpstr>
      <vt:lpstr>PowerPoint Presentation</vt:lpstr>
      <vt:lpstr>Independence rule </vt:lpstr>
      <vt:lpstr>Independence rule (cont.) </vt:lpstr>
      <vt:lpstr>Independence rule (cont.) </vt:lpstr>
      <vt:lpstr>Independence rule (cont.) </vt:lpstr>
      <vt:lpstr>Independence rule (cont.) </vt:lpstr>
      <vt:lpstr>PowerPoint Presentation</vt:lpstr>
      <vt:lpstr>Sarbanes-oxley and related independence requirements </vt:lpstr>
      <vt:lpstr>Sarbanes-oxley and related independence requirements</vt:lpstr>
      <vt:lpstr>PowerPoint Presentation</vt:lpstr>
      <vt:lpstr>Other rules of conduct </vt:lpstr>
      <vt:lpstr>PowerPoint Presentation</vt:lpstr>
      <vt:lpstr>PowerPoint Presentation</vt:lpstr>
      <vt:lpstr>Other rules of conduct (cont.) </vt:lpstr>
      <vt:lpstr>PowerPoint Presentation</vt:lpstr>
      <vt:lpstr>Other rules of conduct (cont.) </vt:lpstr>
      <vt:lpstr>Other rules of conduct (cont.) </vt:lpstr>
      <vt:lpstr>Other rules of conduct (cont.) </vt:lpstr>
      <vt:lpstr>Other rules of conduct (cont.) </vt:lpstr>
      <vt:lpstr>Other rules of conduct (cont.) </vt:lpstr>
      <vt:lpstr>PowerPoint Presentation</vt:lpstr>
      <vt:lpstr>PowerPoint Presentation</vt:lpstr>
      <vt:lpstr>enforcement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2015-08-17T17:00:12Z</dcterms:created>
  <dcterms:modified xsi:type="dcterms:W3CDTF">2016-04-02T04:40:11Z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