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0" r:id="rId5"/>
    <p:sldId id="259" r:id="rId6"/>
    <p:sldId id="262" r:id="rId7"/>
    <p:sldId id="265" r:id="rId8"/>
    <p:sldId id="264" r:id="rId9"/>
    <p:sldId id="263" r:id="rId10"/>
    <p:sldId id="267" r:id="rId11"/>
    <p:sldId id="266" r:id="rId12"/>
    <p:sldId id="271" r:id="rId13"/>
    <p:sldId id="270" r:id="rId14"/>
    <p:sldId id="268" r:id="rId15"/>
    <p:sldId id="269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296" r:id="rId39"/>
    <p:sldId id="2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5" d="100"/>
          <a:sy n="85" d="100"/>
        </p:scale>
        <p:origin x="-100" y="-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2:48.68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812 0,'932'0,"-2654"0,1701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3:59.07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1,'2987'0,"-2966"0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4:04.46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0,'3567'0,"-3552"0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4:09.06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0,'5440'0,"-5424"0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4:18.72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1427 0,'-1406'0,"1385"0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4:22.64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54 0,'0'0,"-4"0,-1 0,0 0,1 0,-3 0,-1 0,-2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4:29.38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1,'1414'0,"-1397"0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4:33.47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1,'1803'0,"-1784"0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5:12.76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1,'972'0,"-962"0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5:22.09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1,'3807'0,"-3791"0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5:31.36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1,'6191'0,"-6169"0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2:59.11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0,'3513'0,"-3497"0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5:55.18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0,'1191'0,"-1201"0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6:02.43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0,'3589'0,"-3581"0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6:25.67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0,'4394'0,"-4383"0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6:36.33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0,'1332'0,"-1312"0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6:42.168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338 0,'967'0,"-2272"0,2337 0,-1013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7:07.70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0,'4838'0,"-3908"0,-924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7:11.59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0,'2414'0,"-2399"0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7:21.64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1,'2339'0,"-2323"0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3:07.01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3:10.46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0,'8339'0,"-8320"0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3:13.05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0,'4090'0,"-4074"0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3:20.74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3:25.53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1,'982'0,"-966"0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3:40.40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0,'3436'0,"-3419"0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2T12:33:56.63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1,'6772'0,"-6746"0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71FB80B-DAF7-4D73-A2DD-8A3E70026E4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18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11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8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21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7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5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4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1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52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71FB80B-DAF7-4D73-A2DD-8A3E70026E4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3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2.png"/><Relationship Id="rId21" Type="http://schemas.openxmlformats.org/officeDocument/2006/relationships/image" Target="../media/image13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6.png"/><Relationship Id="rId50" Type="http://schemas.openxmlformats.org/officeDocument/2006/relationships/customXml" Target="../ink/ink25.xml"/><Relationship Id="rId55" Type="http://schemas.openxmlformats.org/officeDocument/2006/relationships/image" Target="../media/image30.png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6" Type="http://schemas.openxmlformats.org/officeDocument/2006/relationships/customXml" Target="../ink/ink8.xml"/><Relationship Id="rId29" Type="http://schemas.openxmlformats.org/officeDocument/2006/relationships/image" Target="../media/image17.png"/><Relationship Id="rId11" Type="http://schemas.openxmlformats.org/officeDocument/2006/relationships/customXml" Target="../ink/ink5.xml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1.png"/><Relationship Id="rId40" Type="http://schemas.openxmlformats.org/officeDocument/2006/relationships/customXml" Target="../ink/ink20.xml"/><Relationship Id="rId45" Type="http://schemas.openxmlformats.org/officeDocument/2006/relationships/image" Target="../media/image25.png"/><Relationship Id="rId53" Type="http://schemas.openxmlformats.org/officeDocument/2006/relationships/image" Target="../media/image29.png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6.png"/><Relationship Id="rId30" Type="http://schemas.openxmlformats.org/officeDocument/2006/relationships/customXml" Target="../ink/ink15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48" Type="http://schemas.openxmlformats.org/officeDocument/2006/relationships/customXml" Target="../ink/ink24.xml"/><Relationship Id="rId8" Type="http://schemas.openxmlformats.org/officeDocument/2006/relationships/image" Target="../media/image7.png"/><Relationship Id="rId51" Type="http://schemas.openxmlformats.org/officeDocument/2006/relationships/image" Target="../media/image28.png"/><Relationship Id="rId3" Type="http://schemas.openxmlformats.org/officeDocument/2006/relationships/customXml" Target="../ink/ink1.xml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customXml" Target="../ink/ink10.xml"/><Relationship Id="rId41" Type="http://schemas.openxmlformats.org/officeDocument/2006/relationships/image" Target="../media/image23.png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blocks of language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7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morphological Building Blocks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Grammatical Morphemes </a:t>
            </a:r>
            <a:r>
              <a:rPr lang="en-US" dirty="0"/>
              <a:t>: E.g., the /s/ in walk</a:t>
            </a:r>
            <a:r>
              <a:rPr lang="en-US" b="1" dirty="0">
                <a:solidFill>
                  <a:schemeClr val="accent2"/>
                </a:solidFill>
              </a:rPr>
              <a:t>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Derivational morphemes </a:t>
            </a:r>
            <a:r>
              <a:rPr lang="en-US" dirty="0"/>
              <a:t>: E.g., the prefix “pre” in </a:t>
            </a:r>
            <a:r>
              <a:rPr lang="en-US" b="1" dirty="0">
                <a:solidFill>
                  <a:schemeClr val="accent2"/>
                </a:solidFill>
              </a:rPr>
              <a:t>pre</a:t>
            </a:r>
            <a:r>
              <a:rPr lang="en-US" dirty="0"/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354429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Grammatical Morphemes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first grammatical morpheme is the  present progressive </a:t>
            </a:r>
            <a:r>
              <a:rPr lang="en-US" b="1" dirty="0">
                <a:solidFill>
                  <a:schemeClr val="accent2"/>
                </a:solidFill>
              </a:rPr>
              <a:t>–</a:t>
            </a:r>
            <a:r>
              <a:rPr lang="en-US" b="1" dirty="0" err="1">
                <a:solidFill>
                  <a:schemeClr val="accent2"/>
                </a:solidFill>
              </a:rPr>
              <a:t>ing</a:t>
            </a:r>
            <a:r>
              <a:rPr lang="en-US" b="1" dirty="0">
                <a:solidFill>
                  <a:schemeClr val="accent2"/>
                </a:solidFill>
              </a:rPr>
              <a:t>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Bound morphemes </a:t>
            </a:r>
            <a:r>
              <a:rPr lang="en-US" dirty="0"/>
              <a:t>e.g., suffixes &amp; prefixes: </a:t>
            </a:r>
            <a:r>
              <a:rPr lang="en-US" dirty="0" err="1"/>
              <a:t>pre,post</a:t>
            </a: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Free morphemes  </a:t>
            </a:r>
            <a:r>
              <a:rPr lang="en-US" dirty="0"/>
              <a:t>e.g., his, that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/>
              <a:t>Grammatical morphology enables the child to move from speaking with a “telegraphic quality</a:t>
            </a:r>
            <a:r>
              <a:rPr lang="en-US" b="1" dirty="0">
                <a:solidFill>
                  <a:schemeClr val="accent2"/>
                </a:solidFill>
              </a:rPr>
              <a:t>” (e.g., “Baby no eat”), </a:t>
            </a:r>
            <a:r>
              <a:rPr lang="en-US" dirty="0"/>
              <a:t>to a more </a:t>
            </a:r>
            <a:r>
              <a:rPr lang="en-US" dirty="0" err="1"/>
              <a:t>adultlike</a:t>
            </a:r>
            <a:r>
              <a:rPr lang="en-US" dirty="0"/>
              <a:t> quality </a:t>
            </a:r>
            <a:r>
              <a:rPr lang="en-US" b="1" dirty="0">
                <a:solidFill>
                  <a:schemeClr val="accent2"/>
                </a:solidFill>
              </a:rPr>
              <a:t>(“the baby’s not eating”). </a:t>
            </a:r>
          </a:p>
        </p:txBody>
      </p:sp>
    </p:spTree>
    <p:extLst>
      <p:ext uri="{BB962C8B-B14F-4D97-AF65-F5344CB8AC3E}">
        <p14:creationId xmlns:p14="http://schemas.microsoft.com/office/powerpoint/2010/main" val="396741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Grammatical Morphemes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When researchers study children’s grammatical morphology, they often exam- </a:t>
            </a:r>
            <a:r>
              <a:rPr lang="en-US" dirty="0" err="1"/>
              <a:t>ine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obligatory contexts </a:t>
            </a:r>
            <a:r>
              <a:rPr lang="en-US" dirty="0"/>
              <a:t>of use, and determine whether the child has omitted or included the obligatory morpheme (75%).</a:t>
            </a:r>
          </a:p>
          <a:p>
            <a:endParaRPr lang="en-US" dirty="0"/>
          </a:p>
          <a:p>
            <a:r>
              <a:rPr lang="en-US" dirty="0"/>
              <a:t>Example :  The /s/ in “Two babie</a:t>
            </a:r>
            <a:r>
              <a:rPr lang="en-US" b="1" dirty="0">
                <a:solidFill>
                  <a:schemeClr val="accent2"/>
                </a:solidFill>
              </a:rPr>
              <a:t>s</a:t>
            </a:r>
            <a:r>
              <a:rPr lang="en-US" dirty="0"/>
              <a:t>” is obligatory to indicate the plural. 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0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Derivational Morphemes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derivational morphemes to </a:t>
            </a:r>
            <a:r>
              <a:rPr lang="en-US" b="1" dirty="0">
                <a:solidFill>
                  <a:schemeClr val="accent2"/>
                </a:solidFill>
              </a:rPr>
              <a:t>root words </a:t>
            </a:r>
            <a:r>
              <a:rPr lang="en-US" dirty="0"/>
              <a:t>to create </a:t>
            </a:r>
            <a:r>
              <a:rPr lang="en-US" b="1" dirty="0">
                <a:solidFill>
                  <a:schemeClr val="accent2"/>
                </a:solidFill>
              </a:rPr>
              <a:t>derived words</a:t>
            </a:r>
            <a:r>
              <a:rPr lang="en-US" dirty="0"/>
              <a:t>. the corpus of words derived from a common root word (e.g., friend, friendless, friendliness, </a:t>
            </a:r>
            <a:r>
              <a:rPr lang="en-US" dirty="0" err="1"/>
              <a:t>bestfriend</a:t>
            </a:r>
            <a:r>
              <a:rPr lang="en-US" dirty="0"/>
              <a:t>).</a:t>
            </a:r>
          </a:p>
          <a:p>
            <a:r>
              <a:rPr lang="en-US" dirty="0"/>
              <a:t>Derivational Morphemes </a:t>
            </a:r>
            <a:r>
              <a:rPr lang="en-US" dirty="0" err="1"/>
              <a:t>e.g</a:t>
            </a:r>
            <a:r>
              <a:rPr lang="en-US" dirty="0"/>
              <a:t>: suffixes &amp; prefixes</a:t>
            </a:r>
          </a:p>
        </p:txBody>
      </p:sp>
    </p:spTree>
    <p:extLst>
      <p:ext uri="{BB962C8B-B14F-4D97-AF65-F5344CB8AC3E}">
        <p14:creationId xmlns:p14="http://schemas.microsoft.com/office/powerpoint/2010/main" val="2578307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46" t="7354" r="9379" b="10548"/>
          <a:stretch/>
        </p:blipFill>
        <p:spPr>
          <a:xfrm>
            <a:off x="1945306" y="158682"/>
            <a:ext cx="7877715" cy="65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30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on morphological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Second language acquisition:  </a:t>
            </a:r>
            <a:r>
              <a:rPr lang="en-US" dirty="0"/>
              <a:t>They may never master grammatical morphology of second language. example : Chinese speakers who learn English as a second language find the plural marker difficult to master because plurality is not inflected morphologically in the Chinese language.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Dialect </a:t>
            </a:r>
            <a:r>
              <a:rPr lang="en-US" dirty="0"/>
              <a:t>:“tom’</a:t>
            </a:r>
            <a:r>
              <a:rPr lang="en-US" dirty="0">
                <a:solidFill>
                  <a:schemeClr val="accent2"/>
                </a:solidFill>
              </a:rPr>
              <a:t>s</a:t>
            </a:r>
            <a:r>
              <a:rPr lang="en-US" dirty="0"/>
              <a:t> aunt” vs “tom aunt</a:t>
            </a:r>
          </a:p>
          <a:p>
            <a:r>
              <a:rPr lang="en-US" b="1" dirty="0">
                <a:solidFill>
                  <a:schemeClr val="accent2"/>
                </a:solidFill>
              </a:rPr>
              <a:t>Language impairment: </a:t>
            </a:r>
            <a:r>
              <a:rPr lang="en-US" dirty="0"/>
              <a:t>SLI (verb tense making)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57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iS</a:t>
            </a:r>
            <a:r>
              <a:rPr lang="en-US" dirty="0"/>
              <a:t> Syntactic </a:t>
            </a:r>
            <a:r>
              <a:rPr lang="en-US" dirty="0" err="1"/>
              <a:t>DEvELOPmEnt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Syntactic development </a:t>
            </a:r>
            <a:r>
              <a:rPr lang="en-US" dirty="0"/>
              <a:t>is children’s internalization of the rules of language that govern how words are organized into sentences.</a:t>
            </a:r>
          </a:p>
        </p:txBody>
      </p:sp>
    </p:spTree>
    <p:extLst>
      <p:ext uri="{BB962C8B-B14F-4D97-AF65-F5344CB8AC3E}">
        <p14:creationId xmlns:p14="http://schemas.microsoft.com/office/powerpoint/2010/main" val="325833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Syntactic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(a) an increase in utterance length</a:t>
            </a:r>
          </a:p>
          <a:p>
            <a:r>
              <a:rPr lang="en-US" dirty="0"/>
              <a:t>(b) use of different sentence modalities</a:t>
            </a:r>
          </a:p>
          <a:p>
            <a:r>
              <a:rPr lang="en-US" dirty="0"/>
              <a:t>(c) the development of complex syntax.</a:t>
            </a:r>
          </a:p>
        </p:txBody>
      </p:sp>
    </p:spTree>
    <p:extLst>
      <p:ext uri="{BB962C8B-B14F-4D97-AF65-F5344CB8AC3E}">
        <p14:creationId xmlns:p14="http://schemas.microsoft.com/office/powerpoint/2010/main" val="286597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increase in utterance length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Most children show a </a:t>
            </a:r>
            <a:r>
              <a:rPr lang="en-US" b="1" dirty="0">
                <a:solidFill>
                  <a:schemeClr val="accent1"/>
                </a:solidFill>
              </a:rPr>
              <a:t>gradual increase </a:t>
            </a:r>
            <a:r>
              <a:rPr lang="en-US" dirty="0"/>
              <a:t>in utterance length from ages 1 to 6 years, and these increases reflect the children’s ability to chain morphemes together to produce an infinite variety of sentences.</a:t>
            </a:r>
          </a:p>
          <a:p>
            <a:r>
              <a:rPr lang="en-US" b="1" dirty="0">
                <a:solidFill>
                  <a:schemeClr val="accent1"/>
                </a:solidFill>
              </a:rPr>
              <a:t>mean length of utterance (MLU)— </a:t>
            </a:r>
            <a:r>
              <a:rPr lang="en-US" dirty="0"/>
              <a:t> is a simple proxy for estimating the syntactic complexity of children’s utterances.</a:t>
            </a:r>
          </a:p>
          <a:p>
            <a:r>
              <a:rPr lang="en-US" dirty="0"/>
              <a:t>To calculate an MLU for a child, one makes a transcript of utterances the child speaks , calculates </a:t>
            </a:r>
            <a:r>
              <a:rPr lang="en-US" b="1" dirty="0">
                <a:solidFill>
                  <a:schemeClr val="accent1"/>
                </a:solidFill>
              </a:rPr>
              <a:t>the number of morphemes per each utterance</a:t>
            </a:r>
            <a:r>
              <a:rPr lang="en-US" dirty="0"/>
              <a:t>, and divides this by the </a:t>
            </a:r>
            <a:r>
              <a:rPr lang="en-US" b="1" dirty="0">
                <a:solidFill>
                  <a:schemeClr val="accent1"/>
                </a:solidFill>
              </a:rPr>
              <a:t>total number of utterances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2668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Sentence Modalities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become increasingly skilled at producing </a:t>
            </a:r>
            <a:r>
              <a:rPr lang="en-US" b="1" dirty="0">
                <a:solidFill>
                  <a:schemeClr val="accent1"/>
                </a:solidFill>
              </a:rPr>
              <a:t>different sentence types </a:t>
            </a:r>
            <a:r>
              <a:rPr lang="en-US" dirty="0"/>
              <a:t>that vary not only in their pragmatic intent, but also in their syntactic organization.</a:t>
            </a:r>
          </a:p>
          <a:p>
            <a:endParaRPr lang="en-US" dirty="0"/>
          </a:p>
          <a:p>
            <a:r>
              <a:rPr lang="en-US" dirty="0"/>
              <a:t>These include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Declaratives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Negatives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Interrogatives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9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components </a:t>
            </a:r>
          </a:p>
        </p:txBody>
      </p:sp>
      <p:pic>
        <p:nvPicPr>
          <p:cNvPr id="1026" name="Picture 2" descr="نتيجة بحث الصور عن ‪language components‬‏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2"/>
          <a:stretch/>
        </p:blipFill>
        <p:spPr bwMode="auto">
          <a:xfrm>
            <a:off x="5992009" y="1856613"/>
            <a:ext cx="5352266" cy="455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1318" y="224927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Phonological development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Morphological development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Syntactic development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Semantic development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Pragmatic development </a:t>
            </a:r>
          </a:p>
        </p:txBody>
      </p:sp>
    </p:spTree>
    <p:extLst>
      <p:ext uri="{BB962C8B-B14F-4D97-AF65-F5344CB8AC3E}">
        <p14:creationId xmlns:p14="http://schemas.microsoft.com/office/powerpoint/2010/main" val="819706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Declaratives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statements of different complexity levels </a:t>
            </a:r>
          </a:p>
          <a:p>
            <a:r>
              <a:rPr lang="en-US" dirty="0"/>
              <a:t>1. </a:t>
            </a:r>
            <a:r>
              <a:rPr lang="en-US" b="1" dirty="0">
                <a:solidFill>
                  <a:schemeClr val="accent1"/>
                </a:solidFill>
              </a:rPr>
              <a:t>Subject + verb: </a:t>
            </a:r>
            <a:r>
              <a:rPr lang="en-US" dirty="0"/>
              <a:t>I bake. </a:t>
            </a:r>
          </a:p>
          <a:p>
            <a:r>
              <a:rPr lang="en-US" dirty="0"/>
              <a:t>2</a:t>
            </a:r>
            <a:r>
              <a:rPr lang="en-US" dirty="0">
                <a:solidFill>
                  <a:schemeClr val="accent1"/>
                </a:solidFill>
              </a:rPr>
              <a:t>.</a:t>
            </a:r>
            <a:r>
              <a:rPr lang="en-US" b="1" dirty="0">
                <a:solidFill>
                  <a:schemeClr val="accent1"/>
                </a:solidFill>
              </a:rPr>
              <a:t> Subject + verb + Object: </a:t>
            </a:r>
            <a:r>
              <a:rPr lang="en-US" dirty="0"/>
              <a:t>I bake bread.</a:t>
            </a:r>
          </a:p>
          <a:p>
            <a:r>
              <a:rPr lang="en-US" dirty="0"/>
              <a:t>3. </a:t>
            </a:r>
            <a:r>
              <a:rPr lang="en-US" b="1" dirty="0">
                <a:solidFill>
                  <a:schemeClr val="accent1"/>
                </a:solidFill>
              </a:rPr>
              <a:t>Subject + verb + complement: </a:t>
            </a:r>
            <a:r>
              <a:rPr lang="en-US" dirty="0"/>
              <a:t>I feel good. </a:t>
            </a:r>
          </a:p>
          <a:p>
            <a:r>
              <a:rPr lang="en-US" dirty="0"/>
              <a:t>4. </a:t>
            </a:r>
            <a:r>
              <a:rPr lang="en-US" b="1" dirty="0">
                <a:solidFill>
                  <a:schemeClr val="accent1"/>
                </a:solidFill>
              </a:rPr>
              <a:t>Subject + verb + adverbial phrase: </a:t>
            </a:r>
            <a:r>
              <a:rPr lang="en-US" dirty="0"/>
              <a:t>I feel good today. </a:t>
            </a:r>
          </a:p>
          <a:p>
            <a:r>
              <a:rPr lang="en-US" dirty="0"/>
              <a:t>5. </a:t>
            </a:r>
            <a:r>
              <a:rPr lang="en-US" b="1" dirty="0">
                <a:solidFill>
                  <a:schemeClr val="accent1"/>
                </a:solidFill>
              </a:rPr>
              <a:t>Subject + verb + indirect object + Direct object: </a:t>
            </a:r>
            <a:r>
              <a:rPr lang="en-US" dirty="0"/>
              <a:t>She gave Tommy the hammer.</a:t>
            </a:r>
          </a:p>
          <a:p>
            <a:r>
              <a:rPr lang="en-US" dirty="0"/>
              <a:t>6. </a:t>
            </a:r>
            <a:r>
              <a:rPr lang="en-US" b="1" dirty="0">
                <a:solidFill>
                  <a:schemeClr val="accent1"/>
                </a:solidFill>
              </a:rPr>
              <a:t>Subject + verb + Direct object + indirect object: </a:t>
            </a:r>
            <a:r>
              <a:rPr lang="en-US" dirty="0"/>
              <a:t>She gave the hammer to Tommy.</a:t>
            </a:r>
          </a:p>
        </p:txBody>
      </p:sp>
    </p:spTree>
    <p:extLst>
      <p:ext uri="{BB962C8B-B14F-4D97-AF65-F5344CB8AC3E}">
        <p14:creationId xmlns:p14="http://schemas.microsoft.com/office/powerpoint/2010/main" val="3498510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Negative sentences </a:t>
            </a:r>
            <a:r>
              <a:rPr lang="en-US" dirty="0"/>
              <a:t>express negation and rely on such words as no, not, can’t, don’t, and won’t.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“no, </a:t>
            </a:r>
            <a:r>
              <a:rPr lang="en-US" dirty="0" err="1"/>
              <a:t>i</a:t>
            </a:r>
            <a:r>
              <a:rPr lang="en-US" dirty="0"/>
              <a:t> not going!”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</a:t>
            </a:r>
            <a:r>
              <a:rPr lang="en-US" dirty="0" err="1"/>
              <a:t>i</a:t>
            </a:r>
            <a:r>
              <a:rPr lang="en-US" dirty="0"/>
              <a:t> don’t want to!”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“</a:t>
            </a:r>
            <a:r>
              <a:rPr lang="en-US" dirty="0" err="1"/>
              <a:t>i’m</a:t>
            </a:r>
            <a:r>
              <a:rPr lang="en-US" dirty="0"/>
              <a:t> not eating that!”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“Don’t do that!”</a:t>
            </a:r>
          </a:p>
          <a:p>
            <a:pPr marL="0" indent="0">
              <a:buNone/>
            </a:pPr>
            <a:r>
              <a:rPr lang="en-US" dirty="0"/>
              <a:t>Their development occurs in a </a:t>
            </a:r>
            <a:r>
              <a:rPr lang="en-US" dirty="0" err="1"/>
              <a:t>predictbale</a:t>
            </a:r>
            <a:r>
              <a:rPr lang="en-US" dirty="0"/>
              <a:t> manner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29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Negatives  milestones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507" y="1890944"/>
            <a:ext cx="10019693" cy="4462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stage 1 </a:t>
            </a:r>
            <a:r>
              <a:rPr lang="en-GB" b="1" dirty="0">
                <a:solidFill>
                  <a:schemeClr val="accent1"/>
                </a:solidFill>
              </a:rPr>
              <a:t>placed at the beginning of the sentence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dirty="0"/>
              <a:t>“no eat that.”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stage 2 </a:t>
            </a:r>
            <a:r>
              <a:rPr lang="en-GB" b="1" dirty="0">
                <a:solidFill>
                  <a:schemeClr val="accent1"/>
                </a:solidFill>
              </a:rPr>
              <a:t>the negative word moves inside the sentence next to the main verb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dirty="0"/>
              <a:t>“I not eat that” and “you no do that.”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stage 3 by age 4 years  use </a:t>
            </a:r>
            <a:r>
              <a:rPr lang="en-GB" b="1" dirty="0">
                <a:solidFill>
                  <a:schemeClr val="accent1"/>
                </a:solidFill>
              </a:rPr>
              <a:t>the auxiliary forms of verbs that approximate adultlike negation</a:t>
            </a:r>
            <a:r>
              <a:rPr lang="en-US" b="1" dirty="0">
                <a:solidFill>
                  <a:schemeClr val="accent1"/>
                </a:solidFill>
              </a:rPr>
              <a:t> :“</a:t>
            </a:r>
            <a:r>
              <a:rPr lang="en-US" dirty="0"/>
              <a:t>you can’t do that” and “</a:t>
            </a:r>
            <a:r>
              <a:rPr lang="en-US" dirty="0" err="1"/>
              <a:t>i</a:t>
            </a:r>
            <a:r>
              <a:rPr lang="en-US" dirty="0"/>
              <a:t> don’t want to go.”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stage 4 </a:t>
            </a:r>
            <a:r>
              <a:rPr lang="en-GB" b="1" dirty="0">
                <a:solidFill>
                  <a:schemeClr val="accent1"/>
                </a:solidFill>
              </a:rPr>
              <a:t>passive sentences containing the modal verb won’t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dirty="0"/>
              <a:t>“She won’t be getting a prize”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stage 5 </a:t>
            </a:r>
            <a:r>
              <a:rPr lang="en-GB" b="1" dirty="0">
                <a:solidFill>
                  <a:schemeClr val="accent1"/>
                </a:solidFill>
              </a:rPr>
              <a:t>negative sentences that involve probability estimates</a:t>
            </a:r>
            <a:r>
              <a:rPr lang="en-US" b="1" dirty="0">
                <a:solidFill>
                  <a:schemeClr val="accent1"/>
                </a:solidFill>
              </a:rPr>
              <a:t>:“</a:t>
            </a:r>
            <a:r>
              <a:rPr lang="en-US" dirty="0" err="1"/>
              <a:t>i’m</a:t>
            </a:r>
            <a:r>
              <a:rPr lang="en-US" dirty="0"/>
              <a:t> not sure if she’ll get the prize”</a:t>
            </a:r>
          </a:p>
        </p:txBody>
      </p:sp>
    </p:spTree>
    <p:extLst>
      <p:ext uri="{BB962C8B-B14F-4D97-AF65-F5344CB8AC3E}">
        <p14:creationId xmlns:p14="http://schemas.microsoft.com/office/powerpoint/2010/main" val="2050442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Interrogatives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Interrogative sentences </a:t>
            </a:r>
            <a:r>
              <a:rPr lang="en-US" dirty="0"/>
              <a:t>involve the act of questioning. children become amazingly sophisticated at organizing sentences to obtain information from other people:</a:t>
            </a:r>
          </a:p>
          <a:p>
            <a:r>
              <a:rPr lang="en-US" dirty="0"/>
              <a:t>“Why is that light green?”</a:t>
            </a:r>
          </a:p>
          <a:p>
            <a:r>
              <a:rPr lang="en-US" dirty="0"/>
              <a:t> “What happened?” </a:t>
            </a:r>
          </a:p>
          <a:p>
            <a:r>
              <a:rPr lang="en-US" dirty="0"/>
              <a:t>“Who did it?” </a:t>
            </a:r>
          </a:p>
          <a:p>
            <a:r>
              <a:rPr lang="en-US" dirty="0"/>
              <a:t>“Where are you going?”</a:t>
            </a:r>
          </a:p>
          <a:p>
            <a:r>
              <a:rPr lang="en-US" dirty="0"/>
              <a:t> “is it snowing?”</a:t>
            </a:r>
          </a:p>
          <a:p>
            <a:r>
              <a:rPr lang="en-US" dirty="0"/>
              <a:t>“he’s sad; isn’t he?”</a:t>
            </a:r>
          </a:p>
        </p:txBody>
      </p:sp>
    </p:spTree>
    <p:extLst>
      <p:ext uri="{BB962C8B-B14F-4D97-AF65-F5344CB8AC3E}">
        <p14:creationId xmlns:p14="http://schemas.microsoft.com/office/powerpoint/2010/main" val="2146370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Interrogatives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Two major question types: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chemeClr val="accent1"/>
                </a:solidFill>
              </a:rPr>
              <a:t>wh</a:t>
            </a:r>
            <a:r>
              <a:rPr lang="en-US" b="1" dirty="0">
                <a:solidFill>
                  <a:schemeClr val="accent1"/>
                </a:solidFill>
              </a:rPr>
              <a:t>- questions: </a:t>
            </a:r>
            <a:r>
              <a:rPr lang="en-US" dirty="0"/>
              <a:t>early ones include </a:t>
            </a:r>
            <a:r>
              <a:rPr lang="en-US" b="1" dirty="0">
                <a:solidFill>
                  <a:schemeClr val="accent1"/>
                </a:solidFill>
              </a:rPr>
              <a:t>what, where, and why </a:t>
            </a:r>
            <a:r>
              <a:rPr lang="en-US" dirty="0"/>
              <a:t>and later emerging ones include </a:t>
            </a:r>
            <a:r>
              <a:rPr lang="en-US" b="1" dirty="0">
                <a:solidFill>
                  <a:schemeClr val="accent1"/>
                </a:solidFill>
              </a:rPr>
              <a:t>who, whose, when, which, and how.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/>
                </a:solidFill>
              </a:rPr>
              <a:t>yes–no questions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is most important to recognize that children acquire and implement a set of complex syntactic rules to form questions </a:t>
            </a:r>
            <a:r>
              <a:rPr lang="en-US" b="1" dirty="0">
                <a:solidFill>
                  <a:schemeClr val="accent1"/>
                </a:solidFill>
              </a:rPr>
              <a:t>without having anyone teach them how to do so.</a:t>
            </a:r>
          </a:p>
        </p:txBody>
      </p:sp>
    </p:spTree>
    <p:extLst>
      <p:ext uri="{BB962C8B-B14F-4D97-AF65-F5344CB8AC3E}">
        <p14:creationId xmlns:p14="http://schemas.microsoft.com/office/powerpoint/2010/main" val="2012214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Syntax: Linking Phrases and 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b="1" dirty="0">
                <a:solidFill>
                  <a:schemeClr val="accent1"/>
                </a:solidFill>
              </a:rPr>
              <a:t> phrase </a:t>
            </a:r>
            <a:r>
              <a:rPr lang="en-US" dirty="0"/>
              <a:t>is a cluster of words organized around a head. </a:t>
            </a:r>
          </a:p>
          <a:p>
            <a:r>
              <a:rPr lang="en-US" dirty="0"/>
              <a:t>Types of phrases include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noun phrases </a:t>
            </a:r>
            <a:r>
              <a:rPr lang="en-US" dirty="0"/>
              <a:t>(the tall, angry boy)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prepositional phrases </a:t>
            </a:r>
            <a:r>
              <a:rPr lang="en-US" dirty="0"/>
              <a:t>(in the bucket),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/>
                </a:solidFill>
              </a:rPr>
              <a:t>adjectival phrases </a:t>
            </a:r>
            <a:r>
              <a:rPr lang="en-US" dirty="0"/>
              <a:t>(very happy)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verb phrases </a:t>
            </a:r>
            <a:r>
              <a:rPr lang="en-US" dirty="0"/>
              <a:t>(was saddened)</a:t>
            </a:r>
          </a:p>
          <a:p>
            <a:pPr marL="0" indent="0">
              <a:buNone/>
            </a:pPr>
            <a:r>
              <a:rPr lang="en-US" dirty="0"/>
              <a:t>children  develop skills in </a:t>
            </a:r>
            <a:r>
              <a:rPr lang="en-US" b="1" dirty="0">
                <a:solidFill>
                  <a:schemeClr val="accent1"/>
                </a:solidFill>
              </a:rPr>
              <a:t>phrasal coordination</a:t>
            </a:r>
            <a:r>
              <a:rPr lang="en-US" dirty="0"/>
              <a:t>, which allows them to connect phrases. E.g.,  I’m putting on </a:t>
            </a:r>
            <a:r>
              <a:rPr lang="en-US" u="sng" dirty="0"/>
              <a:t>my coat </a:t>
            </a:r>
            <a:r>
              <a:rPr lang="en-US" b="1" dirty="0">
                <a:solidFill>
                  <a:schemeClr val="accent1"/>
                </a:solidFill>
              </a:rPr>
              <a:t>and</a:t>
            </a:r>
            <a:r>
              <a:rPr lang="en-US" dirty="0"/>
              <a:t> </a:t>
            </a:r>
            <a:r>
              <a:rPr lang="en-US" u="sng" dirty="0"/>
              <a:t>my hat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8463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Syntax: Linking Phrases and 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 clause </a:t>
            </a:r>
            <a:r>
              <a:rPr lang="en-US" dirty="0"/>
              <a:t>is a syntactic structure containing a verb or a verb phrase.</a:t>
            </a:r>
          </a:p>
          <a:p>
            <a:r>
              <a:rPr lang="en-US" dirty="0"/>
              <a:t>For instance, the sentence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u="sng" dirty="0">
                <a:solidFill>
                  <a:schemeClr val="accent1"/>
                </a:solidFill>
              </a:rPr>
              <a:t>I’ll go </a:t>
            </a:r>
            <a:r>
              <a:rPr lang="en-US" b="1" dirty="0">
                <a:solidFill>
                  <a:schemeClr val="accent1"/>
                </a:solidFill>
              </a:rPr>
              <a:t>and </a:t>
            </a:r>
            <a:r>
              <a:rPr lang="en-US" b="1" u="sng" dirty="0">
                <a:solidFill>
                  <a:schemeClr val="accent1"/>
                </a:solidFill>
              </a:rPr>
              <a:t>you stay </a:t>
            </a:r>
            <a:r>
              <a:rPr lang="en-US" dirty="0"/>
              <a:t>contains</a:t>
            </a:r>
            <a:r>
              <a:rPr lang="en-US" b="1" u="sng" dirty="0">
                <a:solidFill>
                  <a:schemeClr val="accent1"/>
                </a:solidFill>
              </a:rPr>
              <a:t> </a:t>
            </a:r>
            <a:r>
              <a:rPr lang="en-US" dirty="0"/>
              <a:t>two independent clauses (I’ll go; you stay) conjoined with the coordinating conjunction and.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21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00" t="13529" r="1290" b="6607"/>
          <a:stretch/>
        </p:blipFill>
        <p:spPr>
          <a:xfrm>
            <a:off x="492902" y="954158"/>
            <a:ext cx="10573949" cy="5539408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AD9A530-7743-4361-96D3-73AC13C34BBE}"/>
                  </a:ext>
                </a:extLst>
              </p14:cNvPr>
              <p14:cNvContentPartPr/>
              <p14:nvPr/>
            </p14:nvContentPartPr>
            <p14:xfrm>
              <a:off x="941501" y="2185473"/>
              <a:ext cx="62784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AD9A530-7743-4361-96D3-73AC13C34B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2861" y="2176473"/>
                <a:ext cx="645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A187FEE-D0D6-46BA-8779-B4709C2C9D68}"/>
                  </a:ext>
                </a:extLst>
              </p14:cNvPr>
              <p14:cNvContentPartPr/>
              <p14:nvPr/>
            </p14:nvContentPartPr>
            <p14:xfrm>
              <a:off x="2458541" y="2185473"/>
              <a:ext cx="127080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A187FEE-D0D6-46BA-8779-B4709C2C9D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9901" y="2176473"/>
                <a:ext cx="1288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26B5844-62B8-4E6C-AAFA-F88AB226BB5B}"/>
                  </a:ext>
                </a:extLst>
              </p14:cNvPr>
              <p14:cNvContentPartPr/>
              <p14:nvPr/>
            </p14:nvContentPartPr>
            <p14:xfrm>
              <a:off x="5148821" y="2105553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26B5844-62B8-4E6C-AAFA-F88AB226BB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40181" y="209655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A57B445-2A9B-483D-9839-96AC785B2BCF}"/>
              </a:ext>
            </a:extLst>
          </p:cNvPr>
          <p:cNvGrpSpPr/>
          <p:nvPr/>
        </p:nvGrpSpPr>
        <p:grpSpPr>
          <a:xfrm>
            <a:off x="5193101" y="2105553"/>
            <a:ext cx="4772160" cy="360"/>
            <a:chOff x="5193101" y="2105553"/>
            <a:chExt cx="47721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51F635A-438A-4BEF-A24B-D54505575BB2}"/>
                    </a:ext>
                  </a:extLst>
                </p14:cNvPr>
                <p14:cNvContentPartPr/>
                <p14:nvPr/>
              </p14:nvContentPartPr>
              <p14:xfrm>
                <a:off x="5193101" y="2105553"/>
                <a:ext cx="3009600" cy="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51F635A-438A-4BEF-A24B-D54505575BB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84461" y="2096553"/>
                  <a:ext cx="3027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5EEAF46-59B9-416F-8178-77CFE8A51F6E}"/>
                    </a:ext>
                  </a:extLst>
                </p14:cNvPr>
                <p14:cNvContentPartPr/>
                <p14:nvPr/>
              </p14:nvContentPartPr>
              <p14:xfrm>
                <a:off x="8486741" y="2105553"/>
                <a:ext cx="1478520" cy="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5EEAF46-59B9-416F-8178-77CFE8A51F6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78101" y="2096553"/>
                  <a:ext cx="14961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7486D11-D66A-40BF-98E7-B5EA848C87BA}"/>
                  </a:ext>
                </a:extLst>
              </p14:cNvPr>
              <p14:cNvContentPartPr/>
              <p14:nvPr/>
            </p14:nvContentPartPr>
            <p14:xfrm>
              <a:off x="4021301" y="594273"/>
              <a:ext cx="360" cy="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7486D11-D66A-40BF-98E7-B5EA848C87B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12661" y="5856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55B0D3D-4E8C-4528-B43C-5F776A5813D2}"/>
                  </a:ext>
                </a:extLst>
              </p14:cNvPr>
              <p14:cNvContentPartPr/>
              <p14:nvPr/>
            </p14:nvContentPartPr>
            <p14:xfrm>
              <a:off x="1073981" y="2673633"/>
              <a:ext cx="359640" cy="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55B0D3D-4E8C-4528-B43C-5F776A5813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65341" y="2664993"/>
                <a:ext cx="377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C93B4D2-ED2F-454B-B776-CC397A1399B9}"/>
                  </a:ext>
                </a:extLst>
              </p14:cNvPr>
              <p14:cNvContentPartPr/>
              <p14:nvPr/>
            </p14:nvContentPartPr>
            <p14:xfrm>
              <a:off x="2476901" y="2682633"/>
              <a:ext cx="124344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C93B4D2-ED2F-454B-B776-CC397A1399B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7901" y="2673633"/>
                <a:ext cx="1261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3746F24-302D-4664-840E-AE5129F3444E}"/>
                  </a:ext>
                </a:extLst>
              </p14:cNvPr>
              <p14:cNvContentPartPr/>
              <p14:nvPr/>
            </p14:nvContentPartPr>
            <p14:xfrm>
              <a:off x="5210741" y="2637993"/>
              <a:ext cx="244800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3746F24-302D-4664-840E-AE5129F3444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02101" y="2629353"/>
                <a:ext cx="2465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F3C4EC7-FD7B-4163-A01C-6B96BF10F424}"/>
                  </a:ext>
                </a:extLst>
              </p14:cNvPr>
              <p14:cNvContentPartPr/>
              <p14:nvPr/>
            </p14:nvContentPartPr>
            <p14:xfrm>
              <a:off x="8850701" y="2637993"/>
              <a:ext cx="108324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F3C4EC7-FD7B-4163-A01C-6B96BF10F42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42061" y="2629353"/>
                <a:ext cx="110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5109FAB-C8B4-4989-B9A8-67B4A9E74BF0}"/>
                  </a:ext>
                </a:extLst>
              </p14:cNvPr>
              <p14:cNvContentPartPr/>
              <p14:nvPr/>
            </p14:nvContentPartPr>
            <p14:xfrm>
              <a:off x="5219741" y="2895753"/>
              <a:ext cx="1290240" cy="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5109FAB-C8B4-4989-B9A8-67B4A9E74BF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11101" y="2886753"/>
                <a:ext cx="1307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14FE076-4C2C-48F5-B9A0-4C61EDB1F92A}"/>
                  </a:ext>
                </a:extLst>
              </p14:cNvPr>
              <p14:cNvContentPartPr/>
              <p14:nvPr/>
            </p14:nvContentPartPr>
            <p14:xfrm>
              <a:off x="7226021" y="2895753"/>
              <a:ext cx="196452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14FE076-4C2C-48F5-B9A0-4C61EDB1F9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17381" y="2886753"/>
                <a:ext cx="1982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9072D31-231F-4BCB-BE9C-A3B8292457E8}"/>
                  </a:ext>
                </a:extLst>
              </p14:cNvPr>
              <p14:cNvContentPartPr/>
              <p14:nvPr/>
            </p14:nvContentPartPr>
            <p14:xfrm>
              <a:off x="9420221" y="2895753"/>
              <a:ext cx="514080" cy="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9072D31-231F-4BCB-BE9C-A3B8292457E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11221" y="2886753"/>
                <a:ext cx="531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276E84A-A9F9-4F4D-BDB9-9D8CF4C162EA}"/>
                  </a:ext>
                </a:extLst>
              </p14:cNvPr>
              <p14:cNvContentPartPr/>
              <p14:nvPr/>
            </p14:nvContentPartPr>
            <p14:xfrm>
              <a:off x="5164661" y="3153153"/>
              <a:ext cx="19800" cy="3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276E84A-A9F9-4F4D-BDB9-9D8CF4C162E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56021" y="3144153"/>
                <a:ext cx="37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E3DD015-4D78-429C-BDF4-8B4B2F1CF617}"/>
                  </a:ext>
                </a:extLst>
              </p14:cNvPr>
              <p14:cNvContentPartPr/>
              <p14:nvPr/>
            </p14:nvContentPartPr>
            <p14:xfrm>
              <a:off x="5175461" y="3108513"/>
              <a:ext cx="515520" cy="3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E3DD015-4D78-429C-BDF4-8B4B2F1CF6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66821" y="3099873"/>
                <a:ext cx="533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DA6AFB6-7605-4D4F-9EF4-A1A022322666}"/>
                  </a:ext>
                </a:extLst>
              </p14:cNvPr>
              <p14:cNvContentPartPr/>
              <p14:nvPr/>
            </p14:nvContentPartPr>
            <p14:xfrm>
              <a:off x="7110821" y="3108513"/>
              <a:ext cx="656280" cy="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DA6AFB6-7605-4D4F-9EF4-A1A02232266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01821" y="3099873"/>
                <a:ext cx="673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B537F6B-BAEF-44CF-BC52-EFE4CEE51319}"/>
                  </a:ext>
                </a:extLst>
              </p14:cNvPr>
              <p14:cNvContentPartPr/>
              <p14:nvPr/>
            </p14:nvContentPartPr>
            <p14:xfrm>
              <a:off x="1135901" y="3969633"/>
              <a:ext cx="353880" cy="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B537F6B-BAEF-44CF-BC52-EFE4CEE5131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27261" y="3960993"/>
                <a:ext cx="371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0A8A864-2A98-4179-B2A5-A8042592F255}"/>
                  </a:ext>
                </a:extLst>
              </p14:cNvPr>
              <p14:cNvContentPartPr/>
              <p14:nvPr/>
            </p14:nvContentPartPr>
            <p14:xfrm>
              <a:off x="2369981" y="3969633"/>
              <a:ext cx="1377000" cy="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0A8A864-2A98-4179-B2A5-A8042592F25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61341" y="3960993"/>
                <a:ext cx="1394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6AFEBFD-DF61-486C-9BDE-876315353344}"/>
                  </a:ext>
                </a:extLst>
              </p14:cNvPr>
              <p14:cNvContentPartPr/>
              <p14:nvPr/>
            </p14:nvContentPartPr>
            <p14:xfrm>
              <a:off x="6320621" y="3898713"/>
              <a:ext cx="223668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6AFEBFD-DF61-486C-9BDE-87631535334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11621" y="3890073"/>
                <a:ext cx="2254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BB16F5B-DDDE-4BCC-A972-C033F3D67FD2}"/>
                  </a:ext>
                </a:extLst>
              </p14:cNvPr>
              <p14:cNvContentPartPr/>
              <p14:nvPr/>
            </p14:nvContentPartPr>
            <p14:xfrm>
              <a:off x="1126901" y="4742193"/>
              <a:ext cx="429480" cy="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BB16F5B-DDDE-4BCC-A972-C033F3D67FD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18261" y="4733193"/>
                <a:ext cx="447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CB89B96-013F-446C-9F79-EA62DC3E20E0}"/>
                  </a:ext>
                </a:extLst>
              </p14:cNvPr>
              <p14:cNvContentPartPr/>
              <p14:nvPr/>
            </p14:nvContentPartPr>
            <p14:xfrm>
              <a:off x="2414261" y="4742193"/>
              <a:ext cx="1295640" cy="3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CB89B96-013F-446C-9F79-EA62DC3E20E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05621" y="4733193"/>
                <a:ext cx="1313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21976DF-2169-4CE9-B1CF-3981E83DCF89}"/>
                  </a:ext>
                </a:extLst>
              </p14:cNvPr>
              <p14:cNvContentPartPr/>
              <p14:nvPr/>
            </p14:nvContentPartPr>
            <p14:xfrm>
              <a:off x="5131181" y="4688913"/>
              <a:ext cx="1586520" cy="3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21976DF-2169-4CE9-B1CF-3981E83DCF8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22541" y="4679913"/>
                <a:ext cx="1604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B69DDF4-F9ED-4C3B-A5C4-E75F8D290FDF}"/>
                  </a:ext>
                </a:extLst>
              </p14:cNvPr>
              <p14:cNvContentPartPr/>
              <p14:nvPr/>
            </p14:nvContentPartPr>
            <p14:xfrm>
              <a:off x="1073981" y="5976273"/>
              <a:ext cx="48708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B69DDF4-F9ED-4C3B-A5C4-E75F8D290FD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65341" y="5967273"/>
                <a:ext cx="504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3CFC02-A557-4216-8CD6-A3F7F695D059}"/>
                  </a:ext>
                </a:extLst>
              </p14:cNvPr>
              <p14:cNvContentPartPr/>
              <p14:nvPr/>
            </p14:nvContentPartPr>
            <p14:xfrm>
              <a:off x="2434781" y="5976273"/>
              <a:ext cx="47016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3CFC02-A557-4216-8CD6-A3F7F695D0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25781" y="5967273"/>
                <a:ext cx="487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D3075E4-D010-440A-BBD5-DF9AD4A24D16}"/>
                  </a:ext>
                </a:extLst>
              </p14:cNvPr>
              <p14:cNvContentPartPr/>
              <p14:nvPr/>
            </p14:nvContentPartPr>
            <p14:xfrm>
              <a:off x="6338261" y="5976273"/>
              <a:ext cx="207900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D3075E4-D010-440A-BBD5-DF9AD4A24D1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329261" y="5967273"/>
                <a:ext cx="2096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71D709C-8918-43A9-8164-C96B6524E43F}"/>
                  </a:ext>
                </a:extLst>
              </p14:cNvPr>
              <p14:cNvContentPartPr/>
              <p14:nvPr/>
            </p14:nvContentPartPr>
            <p14:xfrm>
              <a:off x="8788781" y="5976273"/>
              <a:ext cx="87480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71D709C-8918-43A9-8164-C96B6524E4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780141" y="5967273"/>
                <a:ext cx="892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EE5DEA5-3538-41A5-BFD0-F044D30877EE}"/>
                  </a:ext>
                </a:extLst>
              </p14:cNvPr>
              <p14:cNvContentPartPr/>
              <p14:nvPr/>
            </p14:nvContentPartPr>
            <p14:xfrm>
              <a:off x="5095541" y="6162393"/>
              <a:ext cx="848160" cy="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EE5DEA5-3538-41A5-BFD0-F044D30877E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086541" y="6153753"/>
                <a:ext cx="8658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7437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98" t="14468" r="2587" b="9554"/>
          <a:stretch/>
        </p:blipFill>
        <p:spPr>
          <a:xfrm>
            <a:off x="901147" y="585216"/>
            <a:ext cx="10787270" cy="54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47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on Syntactic Development 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1- Gender</a:t>
            </a:r>
          </a:p>
          <a:p>
            <a:r>
              <a:rPr lang="en-US" dirty="0"/>
              <a:t>2-child directed speech (CDS): caregiver&amp; parents </a:t>
            </a:r>
          </a:p>
          <a:p>
            <a:r>
              <a:rPr lang="en-US" dirty="0"/>
              <a:t>                  exposed to short simple sentence vs exposed to long complex sentence</a:t>
            </a:r>
          </a:p>
          <a:p>
            <a:r>
              <a:rPr lang="en-US" dirty="0"/>
              <a:t>3- socioeconomic status (SES)</a:t>
            </a:r>
          </a:p>
          <a:p>
            <a:r>
              <a:rPr lang="en-US" dirty="0"/>
              <a:t>4- language impairment ( SLI) , secondary language impairment , and acquired language disorders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6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Phonological </a:t>
            </a:r>
            <a:r>
              <a:rPr lang="en-US" dirty="0" err="1"/>
              <a:t>DEvELOPmEnt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phonological representations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Phonemes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Minimal pairs: words that differ by only one phoneme E.g., </a:t>
            </a:r>
            <a:r>
              <a:rPr lang="en-US" sz="2000" b="1" dirty="0">
                <a:solidFill>
                  <a:schemeClr val="accent2"/>
                </a:solidFill>
              </a:rPr>
              <a:t>C</a:t>
            </a:r>
            <a:r>
              <a:rPr lang="en-US" sz="2000" dirty="0"/>
              <a:t>AT/</a:t>
            </a:r>
            <a:r>
              <a:rPr lang="en-US" sz="2000" b="1" dirty="0">
                <a:solidFill>
                  <a:schemeClr val="accent2"/>
                </a:solidFill>
              </a:rPr>
              <a:t>B</a:t>
            </a:r>
            <a:r>
              <a:rPr lang="en-US" sz="2000" dirty="0"/>
              <a:t>AT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Children develop </a:t>
            </a:r>
            <a:r>
              <a:rPr lang="en-US" sz="2000" b="1" dirty="0">
                <a:solidFill>
                  <a:schemeClr val="accent2"/>
                </a:solidFill>
              </a:rPr>
              <a:t>an internal representation </a:t>
            </a:r>
            <a:r>
              <a:rPr lang="en-US" sz="2000" dirty="0"/>
              <a:t>of each phoneme in their native language (having it not </a:t>
            </a:r>
            <a:r>
              <a:rPr lang="en-US" sz="2000" dirty="0" err="1"/>
              <a:t>neceessarily</a:t>
            </a:r>
            <a:r>
              <a:rPr lang="en-US" sz="2000" dirty="0"/>
              <a:t> mean they can produce it).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accent2"/>
                </a:solidFill>
              </a:rPr>
              <a:t>Phonotactic</a:t>
            </a:r>
            <a:r>
              <a:rPr lang="en-US" sz="2000" b="1" dirty="0">
                <a:solidFill>
                  <a:schemeClr val="accent2"/>
                </a:solidFill>
              </a:rPr>
              <a:t> rules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/l/ + /h/ is an illegal combination of sounds in English,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13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Semantic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Semantic development: </a:t>
            </a:r>
            <a:r>
              <a:rPr lang="en-US" dirty="0"/>
              <a:t>which refers to an individual’s learning and storage of the meanings of words.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97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Building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(a) acquiring a mental lexicon </a:t>
            </a:r>
          </a:p>
          <a:p>
            <a:r>
              <a:rPr lang="en-US" dirty="0"/>
              <a:t>(b) learning new words rapidly</a:t>
            </a:r>
          </a:p>
          <a:p>
            <a:r>
              <a:rPr lang="en-US" dirty="0"/>
              <a:t>(c) organizing the mental lexicon in an efficient semantic network.</a:t>
            </a:r>
          </a:p>
        </p:txBody>
      </p:sp>
    </p:spTree>
    <p:extLst>
      <p:ext uri="{BB962C8B-B14F-4D97-AF65-F5344CB8AC3E}">
        <p14:creationId xmlns:p14="http://schemas.microsoft.com/office/powerpoint/2010/main" val="1510118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acquiring a mental lexicon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438" y="1828800"/>
            <a:ext cx="10122764" cy="4480560"/>
          </a:xfrm>
        </p:spPr>
        <p:txBody>
          <a:bodyPr>
            <a:normAutofit fontScale="92500"/>
          </a:bodyPr>
          <a:lstStyle/>
          <a:p>
            <a:r>
              <a:rPr lang="en-US" dirty="0"/>
              <a:t>A person’s mental lexicon is the volume of words he or she understands(receptive lexicon) and uses( expressive lexicon).</a:t>
            </a:r>
          </a:p>
          <a:p>
            <a:endParaRPr lang="en-US" dirty="0"/>
          </a:p>
          <a:p>
            <a:r>
              <a:rPr lang="en-US" dirty="0"/>
              <a:t> This volume increases remarkably quickly during the first several years of life—from only </a:t>
            </a:r>
            <a:r>
              <a:rPr lang="en-US" b="1" dirty="0">
                <a:solidFill>
                  <a:schemeClr val="accent1"/>
                </a:solidFill>
              </a:rPr>
              <a:t>several words at age 12 months,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1"/>
                </a:solidFill>
              </a:rPr>
              <a:t>300 words at age 24 months</a:t>
            </a:r>
            <a:r>
              <a:rPr lang="en-US" dirty="0"/>
              <a:t>, to 60,000 words by early adulthood </a:t>
            </a:r>
          </a:p>
          <a:p>
            <a:r>
              <a:rPr lang="en-US" dirty="0"/>
              <a:t>Gain 860 words every year for children between 1-7 years, approximately 2 words per day.</a:t>
            </a:r>
          </a:p>
          <a:p>
            <a:r>
              <a:rPr lang="en-GB" dirty="0"/>
              <a:t>One long-standing belief in the field of child language acquisition is that children undergo a vocabulary spurt, or word spurt, that begins near the end of the second year and continues for several years.</a:t>
            </a:r>
          </a:p>
          <a:p>
            <a:r>
              <a:rPr lang="en-GB" dirty="0"/>
              <a:t> the term spurt implies that children transition from a slow stage of development to a rapid stage of development, with an inflection point differentiating the stages (this inflection point implies that there is a sudden burst in lexical growth at a given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3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885" y="-189335"/>
            <a:ext cx="9720072" cy="1499616"/>
          </a:xfrm>
        </p:spPr>
        <p:txBody>
          <a:bodyPr/>
          <a:lstStyle/>
          <a:p>
            <a:r>
              <a:rPr lang="en-US" dirty="0"/>
              <a:t>Vocabulary spurt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77" t="6017" r="12388" b="11082"/>
          <a:stretch/>
        </p:blipFill>
        <p:spPr>
          <a:xfrm>
            <a:off x="1818042" y="882730"/>
            <a:ext cx="7767023" cy="56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7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</a:t>
            </a:r>
            <a:r>
              <a:rPr lang="en-US" dirty="0" err="1"/>
              <a:t>toxonomoy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semantic taxonomy differentiates words on the basis of their </a:t>
            </a:r>
            <a:r>
              <a:rPr lang="en-US" b="1" dirty="0">
                <a:solidFill>
                  <a:schemeClr val="accent1"/>
                </a:solidFill>
              </a:rPr>
              <a:t>semantic roles. </a:t>
            </a:r>
          </a:p>
          <a:p>
            <a:r>
              <a:rPr lang="en-US" dirty="0"/>
              <a:t>One classic semantic taxonomy differentiates children’s lexical items into five categories </a:t>
            </a:r>
            <a:r>
              <a:rPr lang="en-US" b="1" dirty="0">
                <a:solidFill>
                  <a:schemeClr val="accent1"/>
                </a:solidFill>
              </a:rPr>
              <a:t>(</a:t>
            </a:r>
            <a:r>
              <a:rPr lang="en-US" b="1" dirty="0" err="1">
                <a:solidFill>
                  <a:schemeClr val="accent1"/>
                </a:solidFill>
              </a:rPr>
              <a:t>ingram</a:t>
            </a:r>
            <a:r>
              <a:rPr lang="en-US" b="1" dirty="0">
                <a:solidFill>
                  <a:schemeClr val="accent1"/>
                </a:solidFill>
              </a:rPr>
              <a:t>, 1989): </a:t>
            </a:r>
          </a:p>
          <a:p>
            <a:r>
              <a:rPr lang="en-US" dirty="0"/>
              <a:t>1. </a:t>
            </a:r>
            <a:r>
              <a:rPr lang="en-US" b="1" dirty="0">
                <a:solidFill>
                  <a:schemeClr val="accent1"/>
                </a:solidFill>
              </a:rPr>
              <a:t>Specific nominals </a:t>
            </a:r>
            <a:r>
              <a:rPr lang="en-US" dirty="0"/>
              <a:t>refer to a specific object (e.g., Daddy, Fluffy) </a:t>
            </a:r>
          </a:p>
          <a:p>
            <a:r>
              <a:rPr lang="en-US" dirty="0"/>
              <a:t>2. </a:t>
            </a:r>
            <a:r>
              <a:rPr lang="en-US" b="1" dirty="0">
                <a:solidFill>
                  <a:schemeClr val="accent1"/>
                </a:solidFill>
              </a:rPr>
              <a:t>General nominals </a:t>
            </a:r>
            <a:r>
              <a:rPr lang="en-US" dirty="0"/>
              <a:t>refer to all members of a category (e.g., those, cats) </a:t>
            </a:r>
          </a:p>
          <a:p>
            <a:r>
              <a:rPr lang="en-US" dirty="0"/>
              <a:t>3. </a:t>
            </a:r>
            <a:r>
              <a:rPr lang="en-US" b="1" dirty="0">
                <a:solidFill>
                  <a:schemeClr val="accent1"/>
                </a:solidFill>
              </a:rPr>
              <a:t>Action words </a:t>
            </a:r>
            <a:r>
              <a:rPr lang="en-US" dirty="0"/>
              <a:t>describe specific actions (e.g., up), social-action games (e.g., peekaboo), and action inhibitors (e.g., no) </a:t>
            </a:r>
          </a:p>
          <a:p>
            <a:r>
              <a:rPr lang="en-US" dirty="0"/>
              <a:t>4. </a:t>
            </a:r>
            <a:r>
              <a:rPr lang="en-US" b="1" dirty="0">
                <a:solidFill>
                  <a:schemeClr val="accent1"/>
                </a:solidFill>
              </a:rPr>
              <a:t>Modifiers </a:t>
            </a:r>
            <a:r>
              <a:rPr lang="en-US" dirty="0"/>
              <a:t>describe properties and qualities (e.g., big, mine) </a:t>
            </a:r>
          </a:p>
          <a:p>
            <a:r>
              <a:rPr lang="en-US" dirty="0"/>
              <a:t>5. </a:t>
            </a:r>
            <a:r>
              <a:rPr lang="en-US" b="1" dirty="0">
                <a:solidFill>
                  <a:schemeClr val="accent1"/>
                </a:solidFill>
              </a:rPr>
              <a:t>Personal–social</a:t>
            </a:r>
            <a:r>
              <a:rPr lang="en-US" dirty="0"/>
              <a:t> words describe affective states and relationships (e.g., yes,</a:t>
            </a:r>
          </a:p>
          <a:p>
            <a:r>
              <a:rPr lang="en-US" dirty="0"/>
              <a:t>bye-bye)</a:t>
            </a:r>
          </a:p>
        </p:txBody>
      </p:sp>
    </p:spTree>
    <p:extLst>
      <p:ext uri="{BB962C8B-B14F-4D97-AF65-F5344CB8AC3E}">
        <p14:creationId xmlns:p14="http://schemas.microsoft.com/office/powerpoint/2010/main" val="1260370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factors that  influence the speed with which a child develops an </a:t>
            </a:r>
            <a:r>
              <a:rPr lang="en-US" dirty="0" err="1"/>
              <a:t>adultlike</a:t>
            </a:r>
            <a:r>
              <a:rPr lang="en-US" dirty="0"/>
              <a:t> understanding of a word. </a:t>
            </a:r>
          </a:p>
          <a:p>
            <a:r>
              <a:rPr lang="en-US" dirty="0"/>
              <a:t>1.</a:t>
            </a:r>
            <a:r>
              <a:rPr lang="en-US" b="1" dirty="0">
                <a:solidFill>
                  <a:schemeClr val="accent1"/>
                </a:solidFill>
              </a:rPr>
              <a:t> Concept represented by the word</a:t>
            </a:r>
            <a:r>
              <a:rPr lang="en-US" dirty="0"/>
              <a:t>: concrete words are easier than abstract words. children often do not acquire words that describe beliefs and mental states—such as think and know—until age 3 or 4 years.</a:t>
            </a:r>
          </a:p>
          <a:p>
            <a:r>
              <a:rPr lang="en-US" dirty="0"/>
              <a:t>2. </a:t>
            </a:r>
            <a:r>
              <a:rPr lang="en-US" b="1" dirty="0">
                <a:solidFill>
                  <a:schemeClr val="accent1"/>
                </a:solidFill>
              </a:rPr>
              <a:t>Phonological form of the word </a:t>
            </a:r>
            <a:r>
              <a:rPr lang="en-US" dirty="0"/>
              <a:t>: First, Children use </a:t>
            </a:r>
            <a:r>
              <a:rPr lang="en-US" b="1" dirty="0">
                <a:solidFill>
                  <a:schemeClr val="accent1"/>
                </a:solidFill>
              </a:rPr>
              <a:t>onomatopoeic words(</a:t>
            </a:r>
            <a:r>
              <a:rPr lang="ar-SA" b="1" dirty="0">
                <a:solidFill>
                  <a:schemeClr val="accent1"/>
                </a:solidFill>
              </a:rPr>
              <a:t> (ماء=بو</a:t>
            </a:r>
            <a:r>
              <a:rPr lang="en-US" dirty="0"/>
              <a:t> to refer to objects. Second, children learn words containing </a:t>
            </a:r>
            <a:r>
              <a:rPr lang="en-US" b="1" dirty="0">
                <a:solidFill>
                  <a:schemeClr val="accent1"/>
                </a:solidFill>
              </a:rPr>
              <a:t>common sound sequences </a:t>
            </a:r>
            <a:r>
              <a:rPr lang="en-US" dirty="0"/>
              <a:t>more readily than words containing rare sound sequences (</a:t>
            </a:r>
            <a:r>
              <a:rPr lang="en-US" dirty="0" err="1"/>
              <a:t>Storkel</a:t>
            </a:r>
            <a:r>
              <a:rPr lang="en-US" dirty="0"/>
              <a:t>, 2003).</a:t>
            </a:r>
          </a:p>
        </p:txBody>
      </p:sp>
    </p:spTree>
    <p:extLst>
      <p:ext uri="{BB962C8B-B14F-4D97-AF65-F5344CB8AC3E}">
        <p14:creationId xmlns:p14="http://schemas.microsoft.com/office/powerpoint/2010/main" val="297348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on </a:t>
            </a:r>
            <a:r>
              <a:rPr lang="en-US" dirty="0" err="1"/>
              <a:t>SEMantic</a:t>
            </a:r>
            <a:r>
              <a:rPr lang="en-US" dirty="0"/>
              <a:t> Development 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1- Gender</a:t>
            </a:r>
          </a:p>
          <a:p>
            <a:r>
              <a:rPr lang="en-US" dirty="0"/>
              <a:t>2- language impairment</a:t>
            </a:r>
          </a:p>
          <a:p>
            <a:r>
              <a:rPr lang="en-US" dirty="0"/>
              <a:t>3- language exposure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36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pragmitic</a:t>
            </a:r>
            <a:r>
              <a:rPr lang="en-US" dirty="0"/>
              <a:t>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pragmatic development: </a:t>
            </a:r>
            <a:r>
              <a:rPr lang="en-US" dirty="0"/>
              <a:t>which refers to the rules govern how language is used as a social tool</a:t>
            </a:r>
          </a:p>
          <a:p>
            <a:pPr>
              <a:buFontTx/>
              <a:buChar char="-"/>
            </a:pPr>
            <a:r>
              <a:rPr lang="en-US" dirty="0"/>
              <a:t>Different purposes </a:t>
            </a:r>
          </a:p>
          <a:p>
            <a:pPr>
              <a:buFontTx/>
              <a:buChar char="-"/>
            </a:pPr>
            <a:r>
              <a:rPr lang="en-US" dirty="0"/>
              <a:t>- using conversations</a:t>
            </a:r>
          </a:p>
          <a:p>
            <a:pPr marL="0" indent="0">
              <a:buNone/>
            </a:pPr>
            <a:r>
              <a:rPr lang="en-US" dirty="0"/>
              <a:t>- Circumstances  and goals of the participants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90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PRAGMATIC Building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(a) communication functions (intention)</a:t>
            </a:r>
          </a:p>
          <a:p>
            <a:r>
              <a:rPr lang="en-US" dirty="0"/>
              <a:t>(b) conversational skills: </a:t>
            </a:r>
          </a:p>
          <a:p>
            <a:r>
              <a:rPr lang="en-US" dirty="0"/>
              <a:t>Schema( building blocks), </a:t>
            </a:r>
            <a:r>
              <a:rPr lang="en-GB" dirty="0"/>
              <a:t>Macrostructural schema of a conversation :</a:t>
            </a:r>
          </a:p>
          <a:p>
            <a:r>
              <a:rPr lang="en-GB" dirty="0"/>
              <a:t>1- Initiation and establishment of topic</a:t>
            </a:r>
          </a:p>
          <a:p>
            <a:r>
              <a:rPr lang="en-GB" dirty="0"/>
              <a:t>2- Navigation of a series of contingent turns that maintain or shift topic</a:t>
            </a:r>
          </a:p>
          <a:p>
            <a:r>
              <a:rPr lang="en-GB" dirty="0"/>
              <a:t>3-Resolution and closure</a:t>
            </a:r>
            <a:endParaRPr lang="en-US" dirty="0"/>
          </a:p>
          <a:p>
            <a:r>
              <a:rPr lang="en-US" dirty="0"/>
              <a:t>(c) sensitivity to extralinguistic cues (</a:t>
            </a:r>
            <a:r>
              <a:rPr lang="en-GB" dirty="0"/>
              <a:t>posture, gesture, facial expression, eye contact, proximity, pitch, loudness, and pausing).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43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on pragmatic Development 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1- temperament (behavioral style: attention, interactive)</a:t>
            </a:r>
          </a:p>
          <a:p>
            <a:r>
              <a:rPr lang="en-US" dirty="0"/>
              <a:t>2- social and  cultural context (talking to parent vs friends, academic vs informal)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9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Phonological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using cues to segment streams of speech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developing a phonemic inventory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becoming phonologically aware</a:t>
            </a:r>
          </a:p>
        </p:txBody>
      </p:sp>
    </p:spTree>
    <p:extLst>
      <p:ext uri="{BB962C8B-B14F-4D97-AF65-F5344CB8AC3E}">
        <p14:creationId xmlns:p14="http://schemas.microsoft.com/office/powerpoint/2010/main" val="300733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Cues to Segment Streams of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in development, infants can use specific cues within the speech stream to </a:t>
            </a:r>
            <a:r>
              <a:rPr lang="en-US" b="1" dirty="0">
                <a:solidFill>
                  <a:schemeClr val="accent2"/>
                </a:solidFill>
              </a:rPr>
              <a:t>parse </a:t>
            </a:r>
            <a:r>
              <a:rPr lang="en-US" dirty="0"/>
              <a:t>it into smaller units (e.g., words) and to </a:t>
            </a:r>
            <a:r>
              <a:rPr lang="en-US" dirty="0">
                <a:solidFill>
                  <a:schemeClr val="accent2"/>
                </a:solidFill>
              </a:rPr>
              <a:t>separate</a:t>
            </a:r>
            <a:r>
              <a:rPr lang="en-US" dirty="0"/>
              <a:t> simultaneously occurring speech streams.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Infants use </a:t>
            </a:r>
            <a:r>
              <a:rPr lang="en-US" b="1" dirty="0">
                <a:solidFill>
                  <a:schemeClr val="accent2"/>
                </a:solidFill>
              </a:rPr>
              <a:t>prosodic cues. </a:t>
            </a:r>
            <a:r>
              <a:rPr lang="en-US" dirty="0"/>
              <a:t>That is, infants draw on their familiarity with word and syllable </a:t>
            </a:r>
            <a:r>
              <a:rPr lang="en-US" b="1" dirty="0">
                <a:solidFill>
                  <a:schemeClr val="accent2"/>
                </a:solidFill>
              </a:rPr>
              <a:t>stress patterns</a:t>
            </a:r>
            <a:r>
              <a:rPr lang="en-US" dirty="0"/>
              <a:t>, or the </a:t>
            </a:r>
            <a:r>
              <a:rPr lang="en-US" b="1" dirty="0">
                <a:solidFill>
                  <a:schemeClr val="accent2"/>
                </a:solidFill>
              </a:rPr>
              <a:t>rhythm</a:t>
            </a:r>
            <a:r>
              <a:rPr lang="en-US" dirty="0"/>
              <a:t> of language, to break  the speech </a:t>
            </a:r>
            <a:r>
              <a:rPr lang="en-US" dirty="0" err="1"/>
              <a:t>stream.E.g</a:t>
            </a:r>
            <a:r>
              <a:rPr lang="en-US" dirty="0"/>
              <a:t>., “little boy”</a:t>
            </a:r>
            <a:endParaRPr lang="en-US" b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Infants also use </a:t>
            </a:r>
            <a:r>
              <a:rPr lang="en-US" b="1" dirty="0" err="1">
                <a:solidFill>
                  <a:schemeClr val="accent2"/>
                </a:solidFill>
              </a:rPr>
              <a:t>phonotactic</a:t>
            </a:r>
            <a:r>
              <a:rPr lang="en-US" b="1" dirty="0">
                <a:solidFill>
                  <a:schemeClr val="accent2"/>
                </a:solidFill>
              </a:rPr>
              <a:t> cues </a:t>
            </a:r>
            <a:r>
              <a:rPr lang="en-US" dirty="0"/>
              <a:t>as they become sensitive to the probability that certain sounds will occur both in general and in specific positions of syllables and words. </a:t>
            </a:r>
          </a:p>
          <a:p>
            <a:pPr marL="0" indent="0">
              <a:buNone/>
            </a:pPr>
            <a:r>
              <a:rPr lang="en-US" dirty="0"/>
              <a:t>  E.g., </a:t>
            </a:r>
            <a:r>
              <a:rPr lang="en-US" b="1" dirty="0">
                <a:solidFill>
                  <a:schemeClr val="accent2"/>
                </a:solidFill>
              </a:rPr>
              <a:t>/</a:t>
            </a:r>
            <a:r>
              <a:rPr lang="en-US" b="1" dirty="0" err="1">
                <a:solidFill>
                  <a:schemeClr val="accent2"/>
                </a:solidFill>
              </a:rPr>
              <a:t>gz</a:t>
            </a:r>
            <a:r>
              <a:rPr lang="en-US" b="1" dirty="0">
                <a:solidFill>
                  <a:schemeClr val="accent2"/>
                </a:solidFill>
              </a:rPr>
              <a:t>/</a:t>
            </a:r>
            <a:r>
              <a:rPr lang="en-US" dirty="0"/>
              <a:t> cannot start a word. However, it can occur at word final position (do</a:t>
            </a:r>
            <a:r>
              <a:rPr lang="en-US" b="1" dirty="0">
                <a:solidFill>
                  <a:schemeClr val="accent2"/>
                </a:solidFill>
              </a:rPr>
              <a:t>gs</a:t>
            </a:r>
            <a:r>
              <a:rPr lang="en-US" dirty="0"/>
              <a:t>, eg</a:t>
            </a:r>
            <a:r>
              <a:rPr lang="en-US" b="1" dirty="0">
                <a:solidFill>
                  <a:schemeClr val="accent2"/>
                </a:solidFill>
              </a:rPr>
              <a:t>gs</a:t>
            </a:r>
            <a:r>
              <a:rPr lang="en-US" dirty="0"/>
              <a:t>)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4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Phonemic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Phonological knowledge</a:t>
            </a:r>
            <a:r>
              <a:rPr lang="en-US" dirty="0"/>
              <a:t>: internal representations of the phonemes composing a language </a:t>
            </a:r>
          </a:p>
          <a:p>
            <a:r>
              <a:rPr lang="en-US" b="1" dirty="0">
                <a:solidFill>
                  <a:schemeClr val="accent2"/>
                </a:solidFill>
              </a:rPr>
              <a:t>Phonological production </a:t>
            </a:r>
            <a:r>
              <a:rPr lang="en-US" dirty="0"/>
              <a:t>:expression of these phonemes to produce syllables and words.</a:t>
            </a:r>
          </a:p>
          <a:p>
            <a:r>
              <a:rPr lang="en-US" dirty="0"/>
              <a:t>Develop 3-4 years</a:t>
            </a:r>
          </a:p>
          <a:p>
            <a:r>
              <a:rPr lang="en-US" dirty="0"/>
              <a:t>vowels develops before consonants </a:t>
            </a:r>
          </a:p>
          <a:p>
            <a:r>
              <a:rPr lang="en-US" dirty="0"/>
              <a:t>Several factors influence the timing  of phoneme development : phonemes frequency, the number of words child use that contain phoneme, articulatory complexity to produce phoneme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Early consonants vs late consonants </a:t>
            </a:r>
          </a:p>
        </p:txBody>
      </p:sp>
    </p:spTree>
    <p:extLst>
      <p:ext uri="{BB962C8B-B14F-4D97-AF65-F5344CB8AC3E}">
        <p14:creationId xmlns:p14="http://schemas.microsoft.com/office/powerpoint/2010/main" val="134216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Phonological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Phonological awareness </a:t>
            </a:r>
            <a:r>
              <a:rPr lang="en-US" dirty="0"/>
              <a:t>is an individual’s ability to attend to the phonological units of speech through implicit or explicit analysis.</a:t>
            </a:r>
          </a:p>
          <a:p>
            <a:r>
              <a:rPr lang="en-US" dirty="0"/>
              <a:t>Tasks to </a:t>
            </a:r>
            <a:r>
              <a:rPr lang="en-US" b="1" dirty="0">
                <a:solidFill>
                  <a:schemeClr val="accent2"/>
                </a:solidFill>
              </a:rPr>
              <a:t>evaluate</a:t>
            </a:r>
            <a:r>
              <a:rPr lang="en-US" dirty="0"/>
              <a:t> phonological awareness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Syllable counting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Rhyme detection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Initial sound identification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Initial sound elision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Phoneme counting</a:t>
            </a:r>
          </a:p>
          <a:p>
            <a:pPr marL="0" indent="0">
              <a:buNone/>
            </a:pPr>
            <a:r>
              <a:rPr lang="en-US" dirty="0"/>
              <a:t>Phonological awareness provides an important bridge between </a:t>
            </a:r>
            <a:r>
              <a:rPr lang="en-US" b="1" dirty="0">
                <a:solidFill>
                  <a:schemeClr val="accent2"/>
                </a:solidFill>
              </a:rPr>
              <a:t>language development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reading achievement</a:t>
            </a:r>
          </a:p>
        </p:txBody>
      </p:sp>
    </p:spTree>
    <p:extLst>
      <p:ext uri="{BB962C8B-B14F-4D97-AF65-F5344CB8AC3E}">
        <p14:creationId xmlns:p14="http://schemas.microsoft.com/office/powerpoint/2010/main" val="266420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on Phonological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Native Language: </a:t>
            </a:r>
            <a:r>
              <a:rPr lang="en-US" dirty="0"/>
              <a:t>Speech sounds that are phonemic in one language may not be phonemic in another. E.g., /p/ in Arabic. Also the timing (same phonemes) of phoneme acquisition differs between languages because of functional load (the importance of a phoneme in the phonemic inventory of the language)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Linguistic Experience: *</a:t>
            </a:r>
            <a:r>
              <a:rPr lang="en-US" dirty="0"/>
              <a:t>lower-income homes vs higher-income home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              *</a:t>
            </a:r>
            <a:r>
              <a:rPr lang="en-US" dirty="0"/>
              <a:t>ear infections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54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iS</a:t>
            </a:r>
            <a:r>
              <a:rPr lang="en-US" dirty="0"/>
              <a:t> </a:t>
            </a:r>
            <a:r>
              <a:rPr lang="en-US" dirty="0" err="1"/>
              <a:t>mOrPhOLOgicaL</a:t>
            </a:r>
            <a:r>
              <a:rPr lang="en-US" dirty="0"/>
              <a:t> </a:t>
            </a:r>
            <a:r>
              <a:rPr lang="en-US" dirty="0" err="1"/>
              <a:t>DEvELOPmEnt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Recall : </a:t>
            </a:r>
          </a:p>
          <a:p>
            <a:r>
              <a:rPr lang="en-US" dirty="0"/>
              <a:t>Morphology </a:t>
            </a:r>
          </a:p>
          <a:p>
            <a:r>
              <a:rPr lang="en-US" dirty="0"/>
              <a:t>Morpheme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83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801</TotalTime>
  <Words>2072</Words>
  <Application>Microsoft Office PowerPoint</Application>
  <PresentationFormat>Widescreen</PresentationFormat>
  <Paragraphs>211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Tw Cen MT</vt:lpstr>
      <vt:lpstr>Tw Cen MT Condensed</vt:lpstr>
      <vt:lpstr>Wingdings</vt:lpstr>
      <vt:lpstr>Wingdings 3</vt:lpstr>
      <vt:lpstr>Integral</vt:lpstr>
      <vt:lpstr>Building blocks of language</vt:lpstr>
      <vt:lpstr>Language components </vt:lpstr>
      <vt:lpstr>What is Phonological DEvELOPmEnt?</vt:lpstr>
      <vt:lpstr>Phonological Building Blocks</vt:lpstr>
      <vt:lpstr>Cues to Segment Streams of Speech</vt:lpstr>
      <vt:lpstr>Phonemic Inventory</vt:lpstr>
      <vt:lpstr>Phonological Awareness</vt:lpstr>
      <vt:lpstr>influences on Phonological Development</vt:lpstr>
      <vt:lpstr>What iS mOrPhOLOgicaL DEvELOPmEnt?</vt:lpstr>
      <vt:lpstr> morphological Building Blocks </vt:lpstr>
      <vt:lpstr>Grammatical Morphemes</vt:lpstr>
      <vt:lpstr>Grammatical Morphemes</vt:lpstr>
      <vt:lpstr>Derivational Morphemes </vt:lpstr>
      <vt:lpstr>PowerPoint Presentation</vt:lpstr>
      <vt:lpstr>influences on morphological Development</vt:lpstr>
      <vt:lpstr>What iS Syntactic DEvELOPmEnt?</vt:lpstr>
      <vt:lpstr>Syntactic Building Blocks</vt:lpstr>
      <vt:lpstr>an increase in utterance length </vt:lpstr>
      <vt:lpstr> Sentence Modalities </vt:lpstr>
      <vt:lpstr>Declaratives </vt:lpstr>
      <vt:lpstr>Negatives </vt:lpstr>
      <vt:lpstr>Negatives  milestones </vt:lpstr>
      <vt:lpstr>Interrogatives</vt:lpstr>
      <vt:lpstr>Interrogatives</vt:lpstr>
      <vt:lpstr>Complex Syntax: Linking Phrases and Clauses</vt:lpstr>
      <vt:lpstr>Complex Syntax: Linking Phrases and Clauses</vt:lpstr>
      <vt:lpstr>PowerPoint Presentation</vt:lpstr>
      <vt:lpstr>PowerPoint Presentation</vt:lpstr>
      <vt:lpstr>influences on Syntactic Development ? </vt:lpstr>
      <vt:lpstr>What is Semantic Development?</vt:lpstr>
      <vt:lpstr>Semantic Building Block</vt:lpstr>
      <vt:lpstr>acquiring a mental lexicon  </vt:lpstr>
      <vt:lpstr>Vocabulary spurt </vt:lpstr>
      <vt:lpstr>Semantic toxonomoy </vt:lpstr>
      <vt:lpstr>New words </vt:lpstr>
      <vt:lpstr>influences on SEMantic Development ? </vt:lpstr>
      <vt:lpstr>What is pragmitic Development?</vt:lpstr>
      <vt:lpstr>PRAGMATIC Building Block</vt:lpstr>
      <vt:lpstr>influences on pragmatic Development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 of language</dc:title>
  <dc:creator>Juhayna B Taha</dc:creator>
  <cp:lastModifiedBy>Maher Mohammad Eid Abuhelal</cp:lastModifiedBy>
  <cp:revision>51</cp:revision>
  <dcterms:created xsi:type="dcterms:W3CDTF">2017-10-04T10:22:02Z</dcterms:created>
  <dcterms:modified xsi:type="dcterms:W3CDTF">2021-10-22T16:10:15Z</dcterms:modified>
</cp:coreProperties>
</file>