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C720C04-3F86-4889-961F-7AE02BE0BEFB}" type="datetimeFigureOut">
              <a:rPr lang="en-US" smtClean="0"/>
              <a:t>25-Jun-20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A076AE6-F26B-4D55-B011-C571DD3C1442}" type="slidenum">
              <a:rPr lang="en-US" smtClean="0"/>
              <a:t>‹#›</a:t>
            </a:fld>
            <a:endParaRPr lang="en-US"/>
          </a:p>
        </p:txBody>
      </p:sp>
    </p:spTree>
    <p:extLst>
      <p:ext uri="{BB962C8B-B14F-4D97-AF65-F5344CB8AC3E}">
        <p14:creationId xmlns:p14="http://schemas.microsoft.com/office/powerpoint/2010/main" val="2129902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lgn="l">
              <a:spcBef>
                <a:spcPct val="0"/>
              </a:spcBef>
            </a:pPr>
            <a:fld id="{F4B9FFE0-EBDC-4A2D-BD34-5955C21EE281}" type="slidenum">
              <a:rPr lang="ar-SA" altLang="en-US" smtClean="0"/>
              <a:pPr algn="l">
                <a:spcBef>
                  <a:spcPct val="0"/>
                </a:spcBef>
              </a:pPr>
              <a:t>2</a:t>
            </a:fld>
            <a:endParaRPr lang="en-US" altLang="en-US"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33738667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lgn="l">
              <a:spcBef>
                <a:spcPct val="0"/>
              </a:spcBef>
            </a:pPr>
            <a:fld id="{416E7A1A-8E2A-4F8C-8AE6-C5227766AA88}" type="slidenum">
              <a:rPr lang="ar-SA" altLang="en-US" smtClean="0"/>
              <a:pPr algn="l">
                <a:spcBef>
                  <a:spcPct val="0"/>
                </a:spcBef>
              </a:pPr>
              <a:t>7</a:t>
            </a:fld>
            <a:endParaRPr lang="en-US" altLang="en-US" smtClean="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15925396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lgn="l">
              <a:spcBef>
                <a:spcPct val="0"/>
              </a:spcBef>
            </a:pPr>
            <a:fld id="{DD8C8624-6B09-4CE2-BDEF-4F74A30914A6}" type="slidenum">
              <a:rPr lang="ar-SA" altLang="en-US" smtClean="0"/>
              <a:pPr algn="l">
                <a:spcBef>
                  <a:spcPct val="0"/>
                </a:spcBef>
              </a:pPr>
              <a:t>9</a:t>
            </a:fld>
            <a:endParaRPr lang="en-US" altLang="en-US" smtClean="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10863260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lgn="l">
              <a:spcBef>
                <a:spcPct val="0"/>
              </a:spcBef>
            </a:pPr>
            <a:fld id="{E58EE7EE-CD6D-4E91-9CDA-12CEC7C04A35}" type="slidenum">
              <a:rPr lang="ar-SA" altLang="en-US" smtClean="0"/>
              <a:pPr algn="l">
                <a:spcBef>
                  <a:spcPct val="0"/>
                </a:spcBef>
              </a:pPr>
              <a:t>10</a:t>
            </a:fld>
            <a:endParaRPr lang="en-US" altLang="en-US" smtClean="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31408763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lgn="l">
              <a:spcBef>
                <a:spcPct val="0"/>
              </a:spcBef>
            </a:pPr>
            <a:fld id="{D80FE4BE-88E8-4E17-B03D-424A5B2397E8}" type="slidenum">
              <a:rPr lang="ar-SA" altLang="en-US" smtClean="0"/>
              <a:pPr algn="l">
                <a:spcBef>
                  <a:spcPct val="0"/>
                </a:spcBef>
              </a:pPr>
              <a:t>12</a:t>
            </a:fld>
            <a:endParaRPr lang="en-US" altLang="en-US" smtClean="0"/>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27166214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lgn="l">
              <a:spcBef>
                <a:spcPct val="0"/>
              </a:spcBef>
            </a:pPr>
            <a:fld id="{0545040C-9FBE-4F93-A6FF-15FCF05C0183}" type="slidenum">
              <a:rPr lang="ar-SA" altLang="en-US" smtClean="0"/>
              <a:pPr algn="l">
                <a:spcBef>
                  <a:spcPct val="0"/>
                </a:spcBef>
              </a:pPr>
              <a:t>13</a:t>
            </a:fld>
            <a:endParaRPr lang="en-US" altLang="en-US" smtClean="0"/>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2534239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373145B-BB0D-4828-909D-74A6AA114C4C}" type="datetimeFigureOut">
              <a:rPr lang="en-US" smtClean="0"/>
              <a:t>25-Jun-20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380C30-2E08-462A-A637-5E7538D0A447}" type="slidenum">
              <a:rPr lang="en-US" smtClean="0"/>
              <a:t>‹#›</a:t>
            </a:fld>
            <a:endParaRPr lang="en-US"/>
          </a:p>
        </p:txBody>
      </p:sp>
    </p:spTree>
    <p:extLst>
      <p:ext uri="{BB962C8B-B14F-4D97-AF65-F5344CB8AC3E}">
        <p14:creationId xmlns:p14="http://schemas.microsoft.com/office/powerpoint/2010/main" val="13634873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73145B-BB0D-4828-909D-74A6AA114C4C}" type="datetimeFigureOut">
              <a:rPr lang="en-US" smtClean="0"/>
              <a:t>25-Jun-20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380C30-2E08-462A-A637-5E7538D0A447}" type="slidenum">
              <a:rPr lang="en-US" smtClean="0"/>
              <a:t>‹#›</a:t>
            </a:fld>
            <a:endParaRPr lang="en-US"/>
          </a:p>
        </p:txBody>
      </p:sp>
    </p:spTree>
    <p:extLst>
      <p:ext uri="{BB962C8B-B14F-4D97-AF65-F5344CB8AC3E}">
        <p14:creationId xmlns:p14="http://schemas.microsoft.com/office/powerpoint/2010/main" val="40086974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73145B-BB0D-4828-909D-74A6AA114C4C}" type="datetimeFigureOut">
              <a:rPr lang="en-US" smtClean="0"/>
              <a:t>25-Jun-20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380C30-2E08-462A-A637-5E7538D0A447}" type="slidenum">
              <a:rPr lang="en-US" smtClean="0"/>
              <a:t>‹#›</a:t>
            </a:fld>
            <a:endParaRPr lang="en-US"/>
          </a:p>
        </p:txBody>
      </p:sp>
    </p:spTree>
    <p:extLst>
      <p:ext uri="{BB962C8B-B14F-4D97-AF65-F5344CB8AC3E}">
        <p14:creationId xmlns:p14="http://schemas.microsoft.com/office/powerpoint/2010/main" val="17667263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smtClean="0"/>
              <a:t>Click to edit Master title style</a:t>
            </a:r>
            <a:endParaRPr lang="ar-SA"/>
          </a:p>
        </p:txBody>
      </p:sp>
      <p:sp>
        <p:nvSpPr>
          <p:cNvPr id="3" name="Text Placeholder 2"/>
          <p:cNvSpPr>
            <a:spLocks noGrp="1"/>
          </p:cNvSpPr>
          <p:nvPr>
            <p:ph type="body" sz="half" idx="1"/>
          </p:nvPr>
        </p:nvSpPr>
        <p:spPr>
          <a:xfrm>
            <a:off x="609600" y="1600200"/>
            <a:ext cx="5384800" cy="45339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Content Placeholder 3"/>
          <p:cNvSpPr>
            <a:spLocks noGrp="1"/>
          </p:cNvSpPr>
          <p:nvPr>
            <p:ph sz="half" idx="2"/>
          </p:nvPr>
        </p:nvSpPr>
        <p:spPr>
          <a:xfrm>
            <a:off x="6197600" y="1600200"/>
            <a:ext cx="5384800" cy="45339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749E57E-E14A-43D8-8683-90BCC555FCCD}" type="slidenum">
              <a:rPr lang="ar-SA" altLang="en-US"/>
              <a:pPr>
                <a:defRPr/>
              </a:pPr>
              <a:t>‹#›</a:t>
            </a:fld>
            <a:endParaRPr lang="en-US" altLang="en-US"/>
          </a:p>
        </p:txBody>
      </p:sp>
    </p:spTree>
    <p:extLst>
      <p:ext uri="{BB962C8B-B14F-4D97-AF65-F5344CB8AC3E}">
        <p14:creationId xmlns:p14="http://schemas.microsoft.com/office/powerpoint/2010/main" val="6190957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73145B-BB0D-4828-909D-74A6AA114C4C}" type="datetimeFigureOut">
              <a:rPr lang="en-US" smtClean="0"/>
              <a:t>25-Jun-20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380C30-2E08-462A-A637-5E7538D0A447}" type="slidenum">
              <a:rPr lang="en-US" smtClean="0"/>
              <a:t>‹#›</a:t>
            </a:fld>
            <a:endParaRPr lang="en-US"/>
          </a:p>
        </p:txBody>
      </p:sp>
    </p:spTree>
    <p:extLst>
      <p:ext uri="{BB962C8B-B14F-4D97-AF65-F5344CB8AC3E}">
        <p14:creationId xmlns:p14="http://schemas.microsoft.com/office/powerpoint/2010/main" val="21284358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373145B-BB0D-4828-909D-74A6AA114C4C}" type="datetimeFigureOut">
              <a:rPr lang="en-US" smtClean="0"/>
              <a:t>25-Jun-20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380C30-2E08-462A-A637-5E7538D0A447}" type="slidenum">
              <a:rPr lang="en-US" smtClean="0"/>
              <a:t>‹#›</a:t>
            </a:fld>
            <a:endParaRPr lang="en-US"/>
          </a:p>
        </p:txBody>
      </p:sp>
    </p:spTree>
    <p:extLst>
      <p:ext uri="{BB962C8B-B14F-4D97-AF65-F5344CB8AC3E}">
        <p14:creationId xmlns:p14="http://schemas.microsoft.com/office/powerpoint/2010/main" val="18941699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373145B-BB0D-4828-909D-74A6AA114C4C}" type="datetimeFigureOut">
              <a:rPr lang="en-US" smtClean="0"/>
              <a:t>25-Jun-20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380C30-2E08-462A-A637-5E7538D0A447}" type="slidenum">
              <a:rPr lang="en-US" smtClean="0"/>
              <a:t>‹#›</a:t>
            </a:fld>
            <a:endParaRPr lang="en-US"/>
          </a:p>
        </p:txBody>
      </p:sp>
    </p:spTree>
    <p:extLst>
      <p:ext uri="{BB962C8B-B14F-4D97-AF65-F5344CB8AC3E}">
        <p14:creationId xmlns:p14="http://schemas.microsoft.com/office/powerpoint/2010/main" val="37797638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373145B-BB0D-4828-909D-74A6AA114C4C}" type="datetimeFigureOut">
              <a:rPr lang="en-US" smtClean="0"/>
              <a:t>25-Jun-20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E380C30-2E08-462A-A637-5E7538D0A447}" type="slidenum">
              <a:rPr lang="en-US" smtClean="0"/>
              <a:t>‹#›</a:t>
            </a:fld>
            <a:endParaRPr lang="en-US"/>
          </a:p>
        </p:txBody>
      </p:sp>
    </p:spTree>
    <p:extLst>
      <p:ext uri="{BB962C8B-B14F-4D97-AF65-F5344CB8AC3E}">
        <p14:creationId xmlns:p14="http://schemas.microsoft.com/office/powerpoint/2010/main" val="21197882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373145B-BB0D-4828-909D-74A6AA114C4C}" type="datetimeFigureOut">
              <a:rPr lang="en-US" smtClean="0"/>
              <a:t>25-Jun-20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E380C30-2E08-462A-A637-5E7538D0A447}" type="slidenum">
              <a:rPr lang="en-US" smtClean="0"/>
              <a:t>‹#›</a:t>
            </a:fld>
            <a:endParaRPr lang="en-US"/>
          </a:p>
        </p:txBody>
      </p:sp>
    </p:spTree>
    <p:extLst>
      <p:ext uri="{BB962C8B-B14F-4D97-AF65-F5344CB8AC3E}">
        <p14:creationId xmlns:p14="http://schemas.microsoft.com/office/powerpoint/2010/main" val="20369120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73145B-BB0D-4828-909D-74A6AA114C4C}" type="datetimeFigureOut">
              <a:rPr lang="en-US" smtClean="0"/>
              <a:t>25-Jun-20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E380C30-2E08-462A-A637-5E7538D0A447}" type="slidenum">
              <a:rPr lang="en-US" smtClean="0"/>
              <a:t>‹#›</a:t>
            </a:fld>
            <a:endParaRPr lang="en-US"/>
          </a:p>
        </p:txBody>
      </p:sp>
    </p:spTree>
    <p:extLst>
      <p:ext uri="{BB962C8B-B14F-4D97-AF65-F5344CB8AC3E}">
        <p14:creationId xmlns:p14="http://schemas.microsoft.com/office/powerpoint/2010/main" val="29274471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373145B-BB0D-4828-909D-74A6AA114C4C}" type="datetimeFigureOut">
              <a:rPr lang="en-US" smtClean="0"/>
              <a:t>25-Jun-20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380C30-2E08-462A-A637-5E7538D0A447}" type="slidenum">
              <a:rPr lang="en-US" smtClean="0"/>
              <a:t>‹#›</a:t>
            </a:fld>
            <a:endParaRPr lang="en-US"/>
          </a:p>
        </p:txBody>
      </p:sp>
    </p:spTree>
    <p:extLst>
      <p:ext uri="{BB962C8B-B14F-4D97-AF65-F5344CB8AC3E}">
        <p14:creationId xmlns:p14="http://schemas.microsoft.com/office/powerpoint/2010/main" val="4834588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373145B-BB0D-4828-909D-74A6AA114C4C}" type="datetimeFigureOut">
              <a:rPr lang="en-US" smtClean="0"/>
              <a:t>25-Jun-20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380C30-2E08-462A-A637-5E7538D0A447}" type="slidenum">
              <a:rPr lang="en-US" smtClean="0"/>
              <a:t>‹#›</a:t>
            </a:fld>
            <a:endParaRPr lang="en-US"/>
          </a:p>
        </p:txBody>
      </p:sp>
    </p:spTree>
    <p:extLst>
      <p:ext uri="{BB962C8B-B14F-4D97-AF65-F5344CB8AC3E}">
        <p14:creationId xmlns:p14="http://schemas.microsoft.com/office/powerpoint/2010/main" val="523853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73145B-BB0D-4828-909D-74A6AA114C4C}" type="datetimeFigureOut">
              <a:rPr lang="en-US" smtClean="0"/>
              <a:t>25-Jun-20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380C30-2E08-462A-A637-5E7538D0A447}" type="slidenum">
              <a:rPr lang="en-US" smtClean="0"/>
              <a:t>‹#›</a:t>
            </a:fld>
            <a:endParaRPr lang="en-US"/>
          </a:p>
        </p:txBody>
      </p:sp>
    </p:spTree>
    <p:extLst>
      <p:ext uri="{BB962C8B-B14F-4D97-AF65-F5344CB8AC3E}">
        <p14:creationId xmlns:p14="http://schemas.microsoft.com/office/powerpoint/2010/main" val="31968891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8821754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algn="ctr" eaLnBrk="1" hangingPunct="1"/>
            <a:r>
              <a:rPr lang="ar-SA" altLang="en-US" dirty="0" smtClean="0"/>
              <a:t>مبادئ الإشراط</a:t>
            </a:r>
            <a:endParaRPr lang="en-US" altLang="en-US" dirty="0" smtClean="0">
              <a:cs typeface="Times New Roman" panose="02020603050405020304" pitchFamily="18" charset="0"/>
            </a:endParaRPr>
          </a:p>
        </p:txBody>
      </p:sp>
      <p:sp>
        <p:nvSpPr>
          <p:cNvPr id="15363" name="Rectangle 3"/>
          <p:cNvSpPr>
            <a:spLocks noGrp="1" noChangeArrowheads="1"/>
          </p:cNvSpPr>
          <p:nvPr>
            <p:ph idx="1"/>
          </p:nvPr>
        </p:nvSpPr>
        <p:spPr>
          <a:xfrm>
            <a:off x="1905000" y="1600200"/>
            <a:ext cx="8305800" cy="4953000"/>
          </a:xfrm>
        </p:spPr>
        <p:txBody>
          <a:bodyPr/>
          <a:lstStyle/>
          <a:p>
            <a:pPr marL="457200" indent="-457200" algn="r" rtl="1">
              <a:lnSpc>
                <a:spcPct val="80000"/>
              </a:lnSpc>
            </a:pPr>
            <a:r>
              <a:rPr lang="ar-SA" altLang="en-US" sz="2400" b="1" dirty="0">
                <a:latin typeface="Calibri Light" panose="020F0302020204030204" pitchFamily="34" charset="0"/>
                <a:cs typeface="Calibri Light" panose="020F0302020204030204" pitchFamily="34" charset="0"/>
              </a:rPr>
              <a:t>أولاً: الاقتران.</a:t>
            </a:r>
          </a:p>
          <a:p>
            <a:pPr marL="457200" indent="-457200" algn="r" rtl="1">
              <a:lnSpc>
                <a:spcPct val="80000"/>
              </a:lnSpc>
              <a:buNone/>
            </a:pPr>
            <a:r>
              <a:rPr lang="ar-SA" altLang="en-US" sz="2400" dirty="0">
                <a:latin typeface="Calibri Light" panose="020F0302020204030204" pitchFamily="34" charset="0"/>
                <a:cs typeface="Calibri Light" panose="020F0302020204030204" pitchFamily="34" charset="0"/>
              </a:rPr>
              <a:t>يشير مفهوم الاقتران إلى </a:t>
            </a:r>
            <a:r>
              <a:rPr lang="ar-SA" altLang="en-US" sz="2400" u="sng" dirty="0">
                <a:latin typeface="Calibri Light" panose="020F0302020204030204" pitchFamily="34" charset="0"/>
                <a:cs typeface="Calibri Light" panose="020F0302020204030204" pitchFamily="34" charset="0"/>
              </a:rPr>
              <a:t>التجاور أو التزامن أو الربط أو المزاوجة بين مثيرين أو حدثين, أحدهما </a:t>
            </a:r>
            <a:r>
              <a:rPr lang="ar-SA" altLang="en-US" sz="2400" u="sng" dirty="0">
                <a:solidFill>
                  <a:srgbClr val="FF0000"/>
                </a:solidFill>
                <a:latin typeface="Calibri Light" panose="020F0302020204030204" pitchFamily="34" charset="0"/>
                <a:cs typeface="Calibri Light" panose="020F0302020204030204" pitchFamily="34" charset="0"/>
              </a:rPr>
              <a:t>محايد</a:t>
            </a:r>
            <a:r>
              <a:rPr lang="ar-SA" altLang="en-US" sz="2400" u="sng" dirty="0">
                <a:latin typeface="Calibri Light" panose="020F0302020204030204" pitchFamily="34" charset="0"/>
                <a:cs typeface="Calibri Light" panose="020F0302020204030204" pitchFamily="34" charset="0"/>
              </a:rPr>
              <a:t> ليس له أثر في السلوك والآخر </a:t>
            </a:r>
            <a:r>
              <a:rPr lang="ar-SA" altLang="en-US" sz="2400" u="sng" dirty="0">
                <a:solidFill>
                  <a:srgbClr val="FF0000"/>
                </a:solidFill>
                <a:latin typeface="Calibri Light" panose="020F0302020204030204" pitchFamily="34" charset="0"/>
                <a:cs typeface="Calibri Light" panose="020F0302020204030204" pitchFamily="34" charset="0"/>
              </a:rPr>
              <a:t>طبيعي</a:t>
            </a:r>
            <a:r>
              <a:rPr lang="ar-SA" altLang="en-US" sz="2400" u="sng" dirty="0">
                <a:latin typeface="Calibri Light" panose="020F0302020204030204" pitchFamily="34" charset="0"/>
                <a:cs typeface="Calibri Light" panose="020F0302020204030204" pitchFamily="34" charset="0"/>
              </a:rPr>
              <a:t> يحدث سلوكاً لا إرادياً, حيث</a:t>
            </a:r>
            <a:r>
              <a:rPr lang="ar-SA" altLang="en-US" sz="2400" dirty="0">
                <a:latin typeface="Calibri Light" panose="020F0302020204030204" pitchFamily="34" charset="0"/>
                <a:cs typeface="Calibri Light" panose="020F0302020204030204" pitchFamily="34" charset="0"/>
              </a:rPr>
              <a:t> يكسب المثير المحايد صفة المثير الطبيعي ويصبح مثيراً شرطياً.</a:t>
            </a:r>
          </a:p>
          <a:p>
            <a:pPr marL="457200" indent="-457200" algn="r" rtl="1">
              <a:lnSpc>
                <a:spcPct val="80000"/>
              </a:lnSpc>
              <a:buNone/>
            </a:pPr>
            <a:endParaRPr lang="ar-SA" altLang="en-US" sz="2400" dirty="0">
              <a:latin typeface="Calibri Light" panose="020F0302020204030204" pitchFamily="34" charset="0"/>
              <a:cs typeface="Calibri Light" panose="020F0302020204030204" pitchFamily="34" charset="0"/>
            </a:endParaRPr>
          </a:p>
          <a:p>
            <a:pPr marL="457200" indent="-457200" algn="r" rtl="1">
              <a:lnSpc>
                <a:spcPct val="80000"/>
              </a:lnSpc>
              <a:buFont typeface="Wingdings" panose="05000000000000000000" pitchFamily="2" charset="2"/>
              <a:buChar char="ü"/>
            </a:pPr>
            <a:r>
              <a:rPr lang="ar-SA" altLang="en-US" sz="2400" dirty="0">
                <a:latin typeface="Calibri Light" panose="020F0302020204030204" pitchFamily="34" charset="0"/>
                <a:cs typeface="Calibri Light" panose="020F0302020204030204" pitchFamily="34" charset="0"/>
              </a:rPr>
              <a:t>تعتمد قوة الاقتران أو الارتباط بين المثيرين على عوامل منها:</a:t>
            </a:r>
          </a:p>
          <a:p>
            <a:pPr marL="457200" indent="-457200" algn="r" rtl="1">
              <a:lnSpc>
                <a:spcPct val="80000"/>
              </a:lnSpc>
              <a:buFont typeface="Wingdings" panose="05000000000000000000" pitchFamily="2" charset="2"/>
              <a:buAutoNum type="arabicPeriod"/>
            </a:pPr>
            <a:r>
              <a:rPr lang="ar-SA" altLang="en-US" sz="2400" dirty="0">
                <a:latin typeface="Calibri Light" panose="020F0302020204030204" pitchFamily="34" charset="0"/>
                <a:cs typeface="Calibri Light" panose="020F0302020204030204" pitchFamily="34" charset="0"/>
              </a:rPr>
              <a:t>تسلسل تقديم المثيرات.</a:t>
            </a:r>
          </a:p>
          <a:p>
            <a:pPr marL="457200" indent="-457200" algn="r" rtl="1">
              <a:lnSpc>
                <a:spcPct val="80000"/>
              </a:lnSpc>
              <a:buFont typeface="Wingdings" panose="05000000000000000000" pitchFamily="2" charset="2"/>
              <a:buAutoNum type="arabicPeriod"/>
            </a:pPr>
            <a:r>
              <a:rPr lang="ar-SA" altLang="en-US" sz="2400" dirty="0">
                <a:latin typeface="Calibri Light" panose="020F0302020204030204" pitchFamily="34" charset="0"/>
                <a:cs typeface="Calibri Light" panose="020F0302020204030204" pitchFamily="34" charset="0"/>
              </a:rPr>
              <a:t>عدد مرات الاقتران .</a:t>
            </a:r>
          </a:p>
          <a:p>
            <a:pPr marL="457200" indent="-457200" algn="r" rtl="1">
              <a:lnSpc>
                <a:spcPct val="80000"/>
              </a:lnSpc>
              <a:buFont typeface="Wingdings" panose="05000000000000000000" pitchFamily="2" charset="2"/>
              <a:buAutoNum type="arabicPeriod"/>
            </a:pPr>
            <a:r>
              <a:rPr lang="ar-SA" altLang="en-US" sz="2400" dirty="0">
                <a:latin typeface="Calibri Light" panose="020F0302020204030204" pitchFamily="34" charset="0"/>
                <a:cs typeface="Calibri Light" panose="020F0302020204030204" pitchFamily="34" charset="0"/>
              </a:rPr>
              <a:t>الفاصل الزمني.</a:t>
            </a:r>
          </a:p>
          <a:p>
            <a:pPr marL="457200" indent="-457200" algn="r" rtl="1">
              <a:lnSpc>
                <a:spcPct val="80000"/>
              </a:lnSpc>
              <a:buFont typeface="Wingdings" panose="05000000000000000000" pitchFamily="2" charset="2"/>
              <a:buAutoNum type="arabicPeriod"/>
            </a:pPr>
            <a:r>
              <a:rPr lang="ar-SA" altLang="en-US" sz="2400" dirty="0">
                <a:latin typeface="Calibri Light" panose="020F0302020204030204" pitchFamily="34" charset="0"/>
                <a:cs typeface="Calibri Light" panose="020F0302020204030204" pitchFamily="34" charset="0"/>
              </a:rPr>
              <a:t>شدة المثير.</a:t>
            </a:r>
          </a:p>
          <a:p>
            <a:pPr marL="457200" indent="-457200" algn="r" rtl="1">
              <a:lnSpc>
                <a:spcPct val="80000"/>
              </a:lnSpc>
              <a:buNone/>
            </a:pPr>
            <a:endParaRPr lang="ar-SA" altLang="en-US" sz="2400"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74833748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animEffect transition="in" filter="fade">
                                      <p:cBhvr>
                                        <p:cTn id="7" dur="500"/>
                                        <p:tgtEl>
                                          <p:spTgt spid="1536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363">
                                            <p:txEl>
                                              <p:pRg st="1" end="1"/>
                                            </p:txEl>
                                          </p:spTgt>
                                        </p:tgtEl>
                                        <p:attrNameLst>
                                          <p:attrName>style.visibility</p:attrName>
                                        </p:attrNameLst>
                                      </p:cBhvr>
                                      <p:to>
                                        <p:strVal val="visible"/>
                                      </p:to>
                                    </p:set>
                                    <p:animEffect transition="in" filter="fade">
                                      <p:cBhvr>
                                        <p:cTn id="12" dur="500"/>
                                        <p:tgtEl>
                                          <p:spTgt spid="1536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5363">
                                            <p:txEl>
                                              <p:pRg st="3" end="3"/>
                                            </p:txEl>
                                          </p:spTgt>
                                        </p:tgtEl>
                                        <p:attrNameLst>
                                          <p:attrName>style.visibility</p:attrName>
                                        </p:attrNameLst>
                                      </p:cBhvr>
                                      <p:to>
                                        <p:strVal val="visible"/>
                                      </p:to>
                                    </p:set>
                                    <p:animEffect transition="in" filter="fade">
                                      <p:cBhvr>
                                        <p:cTn id="17" dur="500"/>
                                        <p:tgtEl>
                                          <p:spTgt spid="15363">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5363">
                                            <p:txEl>
                                              <p:pRg st="4" end="4"/>
                                            </p:txEl>
                                          </p:spTgt>
                                        </p:tgtEl>
                                        <p:attrNameLst>
                                          <p:attrName>style.visibility</p:attrName>
                                        </p:attrNameLst>
                                      </p:cBhvr>
                                      <p:to>
                                        <p:strVal val="visible"/>
                                      </p:to>
                                    </p:set>
                                    <p:animEffect transition="in" filter="fade">
                                      <p:cBhvr>
                                        <p:cTn id="22" dur="500"/>
                                        <p:tgtEl>
                                          <p:spTgt spid="15363">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5363">
                                            <p:txEl>
                                              <p:pRg st="5" end="5"/>
                                            </p:txEl>
                                          </p:spTgt>
                                        </p:tgtEl>
                                        <p:attrNameLst>
                                          <p:attrName>style.visibility</p:attrName>
                                        </p:attrNameLst>
                                      </p:cBhvr>
                                      <p:to>
                                        <p:strVal val="visible"/>
                                      </p:to>
                                    </p:set>
                                    <p:animEffect transition="in" filter="fade">
                                      <p:cBhvr>
                                        <p:cTn id="27" dur="500"/>
                                        <p:tgtEl>
                                          <p:spTgt spid="15363">
                                            <p:txEl>
                                              <p:pRg st="5" end="5"/>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5363">
                                            <p:txEl>
                                              <p:pRg st="6" end="6"/>
                                            </p:txEl>
                                          </p:spTgt>
                                        </p:tgtEl>
                                        <p:attrNameLst>
                                          <p:attrName>style.visibility</p:attrName>
                                        </p:attrNameLst>
                                      </p:cBhvr>
                                      <p:to>
                                        <p:strVal val="visible"/>
                                      </p:to>
                                    </p:set>
                                    <p:animEffect transition="in" filter="fade">
                                      <p:cBhvr>
                                        <p:cTn id="32" dur="500"/>
                                        <p:tgtEl>
                                          <p:spTgt spid="15363">
                                            <p:txEl>
                                              <p:pRg st="6" end="6"/>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5363">
                                            <p:txEl>
                                              <p:pRg st="7" end="7"/>
                                            </p:txEl>
                                          </p:spTgt>
                                        </p:tgtEl>
                                        <p:attrNameLst>
                                          <p:attrName>style.visibility</p:attrName>
                                        </p:attrNameLst>
                                      </p:cBhvr>
                                      <p:to>
                                        <p:strVal val="visible"/>
                                      </p:to>
                                    </p:set>
                                    <p:animEffect transition="in" filter="fade">
                                      <p:cBhvr>
                                        <p:cTn id="37" dur="500"/>
                                        <p:tgtEl>
                                          <p:spTgt spid="1536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endParaRPr lang="en-US" altLang="en-US" smtClean="0">
              <a:cs typeface="Times New Roman" panose="02020603050405020304" pitchFamily="18" charset="0"/>
            </a:endParaRPr>
          </a:p>
        </p:txBody>
      </p:sp>
      <p:sp>
        <p:nvSpPr>
          <p:cNvPr id="3" name="Content Placeholder 2"/>
          <p:cNvSpPr>
            <a:spLocks noGrp="1"/>
          </p:cNvSpPr>
          <p:nvPr>
            <p:ph idx="1"/>
          </p:nvPr>
        </p:nvSpPr>
        <p:spPr/>
        <p:txBody>
          <a:bodyPr/>
          <a:lstStyle/>
          <a:p>
            <a:pPr marL="457200" indent="-457200" algn="r" rtl="1">
              <a:lnSpc>
                <a:spcPct val="80000"/>
              </a:lnSpc>
              <a:defRPr/>
            </a:pPr>
            <a:r>
              <a:rPr lang="ar-SA" altLang="en-US" b="1" dirty="0" smtClean="0">
                <a:latin typeface="Calibri Light" panose="020F0302020204030204" pitchFamily="34" charset="0"/>
                <a:cs typeface="Calibri Light" panose="020F0302020204030204" pitchFamily="34" charset="0"/>
              </a:rPr>
              <a:t>ثانياً: المحو أو الإنطفاء.</a:t>
            </a:r>
          </a:p>
          <a:p>
            <a:pPr marL="457200" indent="-457200" algn="r" rtl="1">
              <a:lnSpc>
                <a:spcPct val="80000"/>
              </a:lnSpc>
              <a:buNone/>
              <a:defRPr/>
            </a:pPr>
            <a:r>
              <a:rPr lang="ar-SA" altLang="en-US" dirty="0" smtClean="0">
                <a:latin typeface="Calibri Light" panose="020F0302020204030204" pitchFamily="34" charset="0"/>
                <a:cs typeface="Calibri Light" panose="020F0302020204030204" pitchFamily="34" charset="0"/>
              </a:rPr>
              <a:t>يشير هذا المفهوم إلى توقف أو تلاشي الاستجابة الشرطية</a:t>
            </a:r>
            <a:endParaRPr lang="en-US" altLang="en-US" dirty="0" smtClean="0">
              <a:latin typeface="Calibri Light" panose="020F0302020204030204" pitchFamily="34" charset="0"/>
              <a:cs typeface="Calibri Light" panose="020F0302020204030204" pitchFamily="34" charset="0"/>
            </a:endParaRPr>
          </a:p>
          <a:p>
            <a:pPr marL="457200" indent="-457200" algn="r" rtl="1">
              <a:lnSpc>
                <a:spcPct val="80000"/>
              </a:lnSpc>
              <a:buNone/>
              <a:defRPr/>
            </a:pPr>
            <a:r>
              <a:rPr lang="ar-SA" altLang="en-US" dirty="0" smtClean="0">
                <a:latin typeface="Calibri Light" panose="020F0302020204030204" pitchFamily="34" charset="0"/>
                <a:cs typeface="Calibri Light" panose="020F0302020204030204" pitchFamily="34" charset="0"/>
              </a:rPr>
              <a:t>المتعلمة للمثير الشرطي نتيجة لوجوده لعدد من المرات دون أن</a:t>
            </a:r>
            <a:endParaRPr lang="en-US" altLang="en-US" dirty="0" smtClean="0">
              <a:latin typeface="Calibri Light" panose="020F0302020204030204" pitchFamily="34" charset="0"/>
              <a:cs typeface="Calibri Light" panose="020F0302020204030204" pitchFamily="34" charset="0"/>
            </a:endParaRPr>
          </a:p>
          <a:p>
            <a:pPr marL="457200" indent="-457200" algn="r" rtl="1">
              <a:lnSpc>
                <a:spcPct val="80000"/>
              </a:lnSpc>
              <a:buNone/>
              <a:defRPr/>
            </a:pPr>
            <a:r>
              <a:rPr lang="ar-SA" altLang="en-US" dirty="0" smtClean="0">
                <a:latin typeface="Calibri Light" panose="020F0302020204030204" pitchFamily="34" charset="0"/>
                <a:cs typeface="Calibri Light" panose="020F0302020204030204" pitchFamily="34" charset="0"/>
              </a:rPr>
              <a:t>يتبع بالمثير الطبيعي ( غير الشرطي).</a:t>
            </a:r>
            <a:endParaRPr lang="en-US" altLang="en-US" dirty="0" smtClean="0">
              <a:latin typeface="Calibri Light" panose="020F0302020204030204" pitchFamily="34" charset="0"/>
              <a:cs typeface="Calibri Light" panose="020F0302020204030204" pitchFamily="34" charset="0"/>
            </a:endParaRPr>
          </a:p>
          <a:p>
            <a:pPr algn="r" rtl="1">
              <a:defRPr/>
            </a:pPr>
            <a:endParaRPr lang="en-US" dirty="0"/>
          </a:p>
        </p:txBody>
      </p:sp>
    </p:spTree>
    <p:extLst>
      <p:ext uri="{BB962C8B-B14F-4D97-AF65-F5344CB8AC3E}">
        <p14:creationId xmlns:p14="http://schemas.microsoft.com/office/powerpoint/2010/main" val="35481126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algn="ctr" eaLnBrk="1" hangingPunct="1"/>
            <a:r>
              <a:rPr lang="ar-SA" altLang="en-US" dirty="0" smtClean="0"/>
              <a:t>مبادئ الإشراط</a:t>
            </a:r>
            <a:endParaRPr lang="en-US" altLang="en-US" dirty="0" smtClean="0">
              <a:cs typeface="Times New Roman" panose="02020603050405020304" pitchFamily="18" charset="0"/>
            </a:endParaRPr>
          </a:p>
        </p:txBody>
      </p:sp>
      <p:sp>
        <p:nvSpPr>
          <p:cNvPr id="16387" name="Rectangle 3"/>
          <p:cNvSpPr>
            <a:spLocks noGrp="1" noChangeArrowheads="1"/>
          </p:cNvSpPr>
          <p:nvPr>
            <p:ph idx="1"/>
          </p:nvPr>
        </p:nvSpPr>
        <p:spPr>
          <a:xfrm>
            <a:off x="1905000" y="1371600"/>
            <a:ext cx="8305800" cy="5486400"/>
          </a:xfrm>
        </p:spPr>
        <p:txBody>
          <a:bodyPr/>
          <a:lstStyle/>
          <a:p>
            <a:pPr marL="457200" indent="-457200" algn="r">
              <a:lnSpc>
                <a:spcPct val="80000"/>
              </a:lnSpc>
              <a:defRPr/>
            </a:pPr>
            <a:r>
              <a:rPr lang="ar-SA" altLang="en-US" sz="2400" b="1" dirty="0">
                <a:latin typeface="Calibri Light" panose="020F0302020204030204" pitchFamily="34" charset="0"/>
                <a:cs typeface="Calibri Light" panose="020F0302020204030204" pitchFamily="34" charset="0"/>
              </a:rPr>
              <a:t>ثالثاً: الاسترجاع التلقائي.</a:t>
            </a:r>
          </a:p>
          <a:p>
            <a:pPr marL="457200" indent="-457200" algn="r">
              <a:lnSpc>
                <a:spcPct val="80000"/>
              </a:lnSpc>
              <a:buNone/>
              <a:defRPr/>
            </a:pPr>
            <a:r>
              <a:rPr lang="ar-SA" altLang="en-US" sz="2400" dirty="0">
                <a:latin typeface="Calibri Light" panose="020F0302020204030204" pitchFamily="34" charset="0"/>
                <a:cs typeface="Calibri Light" panose="020F0302020204030204" pitchFamily="34" charset="0"/>
              </a:rPr>
              <a:t>ويشمل هذا  المفهوم في عودة الاستجابة الشرطية المتعلمة للظهور مرة أخرى عندما تصادف العضوية المثير الطبيعي</a:t>
            </a:r>
          </a:p>
          <a:p>
            <a:pPr marL="457200" indent="-457200" algn="r">
              <a:lnSpc>
                <a:spcPct val="80000"/>
              </a:lnSpc>
              <a:buNone/>
              <a:defRPr/>
            </a:pPr>
            <a:endParaRPr lang="ar-SA" altLang="en-US" sz="2400" dirty="0">
              <a:latin typeface="Calibri Light" panose="020F0302020204030204" pitchFamily="34" charset="0"/>
              <a:cs typeface="Calibri Light" panose="020F0302020204030204" pitchFamily="34" charset="0"/>
            </a:endParaRPr>
          </a:p>
          <a:p>
            <a:pPr marL="457200" indent="-457200" algn="r">
              <a:lnSpc>
                <a:spcPct val="80000"/>
              </a:lnSpc>
              <a:defRPr/>
            </a:pPr>
            <a:r>
              <a:rPr lang="ar-SA" altLang="en-US" sz="2400" b="1" dirty="0">
                <a:latin typeface="Calibri Light" panose="020F0302020204030204" pitchFamily="34" charset="0"/>
                <a:cs typeface="Calibri Light" panose="020F0302020204030204" pitchFamily="34" charset="0"/>
              </a:rPr>
              <a:t>رابعاً: التعميم.</a:t>
            </a:r>
          </a:p>
          <a:p>
            <a:pPr marL="457200" indent="-457200" algn="r">
              <a:lnSpc>
                <a:spcPct val="80000"/>
              </a:lnSpc>
              <a:buNone/>
              <a:defRPr/>
            </a:pPr>
            <a:r>
              <a:rPr lang="ar-SA" altLang="en-US" sz="2400" dirty="0">
                <a:latin typeface="Calibri Light" panose="020F0302020204030204" pitchFamily="34" charset="0"/>
                <a:cs typeface="Calibri Light" panose="020F0302020204030204" pitchFamily="34" charset="0"/>
              </a:rPr>
              <a:t>يشير مفهوم التعميم إلى عملية الاستجابة بالمماثلة؛ أي الاستجابة بطريقة مشابهة لمجموعة مثيرات متشابهة  ولكن غير متطابقة او مماثلة.</a:t>
            </a:r>
          </a:p>
          <a:p>
            <a:pPr marL="457200" indent="-457200" algn="r">
              <a:lnSpc>
                <a:spcPct val="80000"/>
              </a:lnSpc>
              <a:defRPr/>
            </a:pPr>
            <a:endParaRPr lang="ar-SA" altLang="en-US" sz="2400" dirty="0">
              <a:latin typeface="Calibri Light" panose="020F0302020204030204" pitchFamily="34" charset="0"/>
              <a:cs typeface="Calibri Light" panose="020F0302020204030204" pitchFamily="34" charset="0"/>
            </a:endParaRPr>
          </a:p>
          <a:p>
            <a:pPr marL="457200" indent="-457200" algn="r">
              <a:lnSpc>
                <a:spcPct val="80000"/>
              </a:lnSpc>
              <a:defRPr/>
            </a:pPr>
            <a:r>
              <a:rPr lang="ar-SA" altLang="en-US" sz="2400" b="1" dirty="0" err="1">
                <a:latin typeface="Calibri Light" panose="020F0302020204030204" pitchFamily="34" charset="0"/>
                <a:cs typeface="Calibri Light" panose="020F0302020204030204" pitchFamily="34" charset="0"/>
              </a:rPr>
              <a:t>خامساً:التمييز</a:t>
            </a:r>
            <a:r>
              <a:rPr lang="ar-SA" altLang="en-US" sz="2400" b="1" dirty="0">
                <a:latin typeface="Calibri Light" panose="020F0302020204030204" pitchFamily="34" charset="0"/>
                <a:cs typeface="Calibri Light" panose="020F0302020204030204" pitchFamily="34" charset="0"/>
              </a:rPr>
              <a:t>.</a:t>
            </a:r>
          </a:p>
          <a:p>
            <a:pPr marL="457200" indent="-457200" algn="r">
              <a:lnSpc>
                <a:spcPct val="80000"/>
              </a:lnSpc>
              <a:buNone/>
              <a:defRPr/>
            </a:pPr>
            <a:r>
              <a:rPr lang="ar-SA" altLang="en-US" sz="2400" dirty="0">
                <a:latin typeface="Calibri Light" panose="020F0302020204030204" pitchFamily="34" charset="0"/>
                <a:cs typeface="Calibri Light" panose="020F0302020204030204" pitchFamily="34" charset="0"/>
              </a:rPr>
              <a:t>يشير هذا المفهوم إلى القدرة على تمييز المثيرات وخصائصها, الأمر الذي يتيح لنا الاستجابة لها بطرق مختلفة بالرغم من تشابهها. فهو يمثل الاستجابة بطرق مختلفة لمجموعة مثيرات متشابهة وغير متطابقة.</a:t>
            </a:r>
          </a:p>
          <a:p>
            <a:pPr marL="0" indent="0" algn="r">
              <a:lnSpc>
                <a:spcPct val="80000"/>
              </a:lnSpc>
              <a:buNone/>
              <a:defRPr/>
            </a:pPr>
            <a:endParaRPr lang="ar-SA" altLang="en-US" sz="2400"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296284751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Effect transition="in" filter="fade">
                                      <p:cBhvr>
                                        <p:cTn id="7" dur="500"/>
                                        <p:tgtEl>
                                          <p:spTgt spid="1638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6387">
                                            <p:txEl>
                                              <p:pRg st="1" end="1"/>
                                            </p:txEl>
                                          </p:spTgt>
                                        </p:tgtEl>
                                        <p:attrNameLst>
                                          <p:attrName>style.visibility</p:attrName>
                                        </p:attrNameLst>
                                      </p:cBhvr>
                                      <p:to>
                                        <p:strVal val="visible"/>
                                      </p:to>
                                    </p:set>
                                    <p:animEffect transition="in" filter="fade">
                                      <p:cBhvr>
                                        <p:cTn id="12" dur="500"/>
                                        <p:tgtEl>
                                          <p:spTgt spid="1638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6387">
                                            <p:txEl>
                                              <p:pRg st="3" end="3"/>
                                            </p:txEl>
                                          </p:spTgt>
                                        </p:tgtEl>
                                        <p:attrNameLst>
                                          <p:attrName>style.visibility</p:attrName>
                                        </p:attrNameLst>
                                      </p:cBhvr>
                                      <p:to>
                                        <p:strVal val="visible"/>
                                      </p:to>
                                    </p:set>
                                    <p:animEffect transition="in" filter="fade">
                                      <p:cBhvr>
                                        <p:cTn id="17" dur="500"/>
                                        <p:tgtEl>
                                          <p:spTgt spid="16387">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6387">
                                            <p:txEl>
                                              <p:pRg st="4" end="4"/>
                                            </p:txEl>
                                          </p:spTgt>
                                        </p:tgtEl>
                                        <p:attrNameLst>
                                          <p:attrName>style.visibility</p:attrName>
                                        </p:attrNameLst>
                                      </p:cBhvr>
                                      <p:to>
                                        <p:strVal val="visible"/>
                                      </p:to>
                                    </p:set>
                                    <p:animEffect transition="in" filter="fade">
                                      <p:cBhvr>
                                        <p:cTn id="22" dur="500"/>
                                        <p:tgtEl>
                                          <p:spTgt spid="16387">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6387">
                                            <p:txEl>
                                              <p:pRg st="6" end="6"/>
                                            </p:txEl>
                                          </p:spTgt>
                                        </p:tgtEl>
                                        <p:attrNameLst>
                                          <p:attrName>style.visibility</p:attrName>
                                        </p:attrNameLst>
                                      </p:cBhvr>
                                      <p:to>
                                        <p:strVal val="visible"/>
                                      </p:to>
                                    </p:set>
                                    <p:animEffect transition="in" filter="fade">
                                      <p:cBhvr>
                                        <p:cTn id="27" dur="500"/>
                                        <p:tgtEl>
                                          <p:spTgt spid="16387">
                                            <p:txEl>
                                              <p:pRg st="6" end="6"/>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6387">
                                            <p:txEl>
                                              <p:pRg st="7" end="7"/>
                                            </p:txEl>
                                          </p:spTgt>
                                        </p:tgtEl>
                                        <p:attrNameLst>
                                          <p:attrName>style.visibility</p:attrName>
                                        </p:attrNameLst>
                                      </p:cBhvr>
                                      <p:to>
                                        <p:strVal val="visible"/>
                                      </p:to>
                                    </p:set>
                                    <p:animEffect transition="in" filter="fade">
                                      <p:cBhvr>
                                        <p:cTn id="32" dur="500"/>
                                        <p:tgtEl>
                                          <p:spTgt spid="1638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ar-SA" altLang="en-US" smtClean="0"/>
              <a:t>مبادئ الإشراط</a:t>
            </a:r>
            <a:endParaRPr lang="en-US" altLang="en-US" smtClean="0">
              <a:cs typeface="Times New Roman" panose="02020603050405020304" pitchFamily="18" charset="0"/>
            </a:endParaRPr>
          </a:p>
        </p:txBody>
      </p:sp>
      <p:sp>
        <p:nvSpPr>
          <p:cNvPr id="37891" name="Rectangle 3"/>
          <p:cNvSpPr>
            <a:spLocks noGrp="1" noChangeArrowheads="1"/>
          </p:cNvSpPr>
          <p:nvPr>
            <p:ph type="body" sz="half" idx="1"/>
          </p:nvPr>
        </p:nvSpPr>
        <p:spPr>
          <a:xfrm>
            <a:off x="1981200" y="1600200"/>
            <a:ext cx="8229600" cy="1600200"/>
          </a:xfrm>
        </p:spPr>
        <p:txBody>
          <a:bodyPr/>
          <a:lstStyle/>
          <a:p>
            <a:pPr algn="r" rtl="1" eaLnBrk="1" hangingPunct="1">
              <a:lnSpc>
                <a:spcPct val="80000"/>
              </a:lnSpc>
            </a:pPr>
            <a:r>
              <a:rPr lang="ar-SA" altLang="en-US" sz="2400" b="1" dirty="0">
                <a:latin typeface="Calibri Light" panose="020F0302020204030204" pitchFamily="34" charset="0"/>
                <a:cs typeface="Calibri Light" panose="020F0302020204030204" pitchFamily="34" charset="0"/>
              </a:rPr>
              <a:t>سادسا: الإشراط من الدرجة الثانية.</a:t>
            </a:r>
          </a:p>
          <a:p>
            <a:pPr algn="r" rtl="1" eaLnBrk="1" hangingPunct="1">
              <a:lnSpc>
                <a:spcPct val="80000"/>
              </a:lnSpc>
              <a:buFont typeface="Wingdings" panose="05000000000000000000" pitchFamily="2" charset="2"/>
              <a:buNone/>
            </a:pPr>
            <a:r>
              <a:rPr lang="ar-SA" altLang="en-US" sz="2400" dirty="0">
                <a:latin typeface="Calibri Light" panose="020F0302020204030204" pitchFamily="34" charset="0"/>
                <a:cs typeface="Calibri Light" panose="020F0302020204030204" pitchFamily="34" charset="0"/>
              </a:rPr>
              <a:t>إن المثير الشرطي الذي يتم إحداث استجابة شرطية له نتيجة لاقترانه لعدد من المرات بالمثير الطبيعي, يمكن أن يقوم مقام المثير الطبيعي, بحيث يستخدم </a:t>
            </a:r>
            <a:r>
              <a:rPr lang="ar-SA" altLang="en-US" sz="2400" dirty="0" err="1">
                <a:latin typeface="Calibri Light" panose="020F0302020204030204" pitchFamily="34" charset="0"/>
                <a:cs typeface="Calibri Light" panose="020F0302020204030204" pitchFamily="34" charset="0"/>
              </a:rPr>
              <a:t>لإشراط</a:t>
            </a:r>
            <a:r>
              <a:rPr lang="ar-SA" altLang="en-US" sz="2400" dirty="0">
                <a:latin typeface="Calibri Light" panose="020F0302020204030204" pitchFamily="34" charset="0"/>
                <a:cs typeface="Calibri Light" panose="020F0302020204030204" pitchFamily="34" charset="0"/>
              </a:rPr>
              <a:t> مثيرات محايدة أخرى وتصبح قادرة على إحداث هذه الاستجابة الشرطية.</a:t>
            </a:r>
            <a:endParaRPr lang="en-US" altLang="en-US" sz="2400" dirty="0">
              <a:latin typeface="Calibri Light" panose="020F0302020204030204" pitchFamily="34" charset="0"/>
              <a:cs typeface="Calibri Light" panose="020F0302020204030204" pitchFamily="34" charset="0"/>
            </a:endParaRPr>
          </a:p>
        </p:txBody>
      </p:sp>
      <p:graphicFrame>
        <p:nvGraphicFramePr>
          <p:cNvPr id="56336" name="Group 16"/>
          <p:cNvGraphicFramePr>
            <a:graphicFrameLocks noGrp="1"/>
          </p:cNvGraphicFramePr>
          <p:nvPr>
            <p:ph sz="half" idx="2"/>
          </p:nvPr>
        </p:nvGraphicFramePr>
        <p:xfrm>
          <a:off x="1828800" y="3276600"/>
          <a:ext cx="8534400" cy="3200400"/>
        </p:xfrm>
        <a:graphic>
          <a:graphicData uri="http://schemas.openxmlformats.org/drawingml/2006/table">
            <a:tbl>
              <a:tblPr rtl="1"/>
              <a:tblGrid>
                <a:gridCol w="8534400"/>
              </a:tblGrid>
              <a:tr h="3200400">
                <a:tc>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ar-SA" sz="2800" b="0" i="0" u="none" strike="noStrike" cap="none" normalizeH="0" baseline="0" dirty="0" smtClean="0">
                          <a:ln>
                            <a:noFill/>
                          </a:ln>
                          <a:solidFill>
                            <a:schemeClr val="tx1"/>
                          </a:solidFill>
                          <a:effectLst/>
                          <a:latin typeface="Calibri Light" panose="020F0302020204030204" pitchFamily="34" charset="0"/>
                          <a:cs typeface="Calibri Light" panose="020F0302020204030204" pitchFamily="34" charset="0"/>
                        </a:rPr>
                        <a:t>صوت الجرس (م ش) </a:t>
                      </a:r>
                      <a:r>
                        <a:rPr kumimoji="0" lang="en-US" sz="2800" b="0" i="0" u="none" strike="noStrike" cap="none" normalizeH="0" baseline="0" dirty="0" smtClean="0">
                          <a:ln>
                            <a:noFill/>
                          </a:ln>
                          <a:solidFill>
                            <a:schemeClr val="tx1"/>
                          </a:solidFill>
                          <a:effectLst/>
                          <a:latin typeface="Calibri Light" panose="020F0302020204030204" pitchFamily="34" charset="0"/>
                          <a:cs typeface="Calibri Light" panose="020F0302020204030204" pitchFamily="34" charset="0"/>
                          <a:sym typeface="Wingdings" pitchFamily="2" charset="2"/>
                        </a:rPr>
                        <a:t></a:t>
                      </a:r>
                      <a:r>
                        <a:rPr kumimoji="0" lang="ar-SA" sz="2800" b="0" i="0" u="none" strike="noStrike" cap="none" normalizeH="0" baseline="0" dirty="0" smtClean="0">
                          <a:ln>
                            <a:noFill/>
                          </a:ln>
                          <a:solidFill>
                            <a:schemeClr val="tx1"/>
                          </a:solidFill>
                          <a:effectLst/>
                          <a:latin typeface="Calibri Light" panose="020F0302020204030204" pitchFamily="34" charset="0"/>
                          <a:cs typeface="Calibri Light" panose="020F0302020204030204" pitchFamily="34" charset="0"/>
                          <a:sym typeface="Wingdings" pitchFamily="2" charset="2"/>
                        </a:rPr>
                        <a:t> سيلان اللعاب (س ش).</a:t>
                      </a:r>
                    </a:p>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ar-SA" sz="2800" b="0" i="0" u="none" strike="noStrike" cap="none" normalizeH="0" baseline="0" dirty="0" smtClean="0">
                          <a:ln>
                            <a:noFill/>
                          </a:ln>
                          <a:solidFill>
                            <a:schemeClr val="tx1"/>
                          </a:solidFill>
                          <a:effectLst/>
                          <a:latin typeface="Calibri Light" panose="020F0302020204030204" pitchFamily="34" charset="0"/>
                          <a:cs typeface="Calibri Light" panose="020F0302020204030204" pitchFamily="34" charset="0"/>
                          <a:sym typeface="Wingdings" pitchFamily="2" charset="2"/>
                        </a:rPr>
                        <a:t>ضوء أخـــضر (م ح) </a:t>
                      </a:r>
                      <a:r>
                        <a:rPr kumimoji="0" lang="en-US" sz="2800" b="0" i="0" u="none" strike="noStrike" cap="none" normalizeH="0" baseline="0" dirty="0" smtClean="0">
                          <a:ln>
                            <a:noFill/>
                          </a:ln>
                          <a:solidFill>
                            <a:schemeClr val="tx1"/>
                          </a:solidFill>
                          <a:effectLst/>
                          <a:latin typeface="Calibri Light" panose="020F0302020204030204" pitchFamily="34" charset="0"/>
                          <a:cs typeface="Calibri Light" panose="020F0302020204030204" pitchFamily="34" charset="0"/>
                          <a:sym typeface="Wingdings" pitchFamily="2" charset="2"/>
                        </a:rPr>
                        <a:t></a:t>
                      </a:r>
                      <a:r>
                        <a:rPr kumimoji="0" lang="ar-SA" sz="2800" b="0" i="0" u="none" strike="noStrike" cap="none" normalizeH="0" baseline="0" dirty="0" smtClean="0">
                          <a:ln>
                            <a:noFill/>
                          </a:ln>
                          <a:solidFill>
                            <a:schemeClr val="tx1"/>
                          </a:solidFill>
                          <a:effectLst/>
                          <a:latin typeface="Calibri Light" panose="020F0302020204030204" pitchFamily="34" charset="0"/>
                          <a:cs typeface="Calibri Light" panose="020F0302020204030204" pitchFamily="34" charset="0"/>
                          <a:sym typeface="Wingdings" pitchFamily="2" charset="2"/>
                        </a:rPr>
                        <a:t> لا استجابة.</a:t>
                      </a:r>
                    </a:p>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ar-SA" sz="2800" b="0" i="0" u="none" strike="noStrike" cap="none" normalizeH="0" baseline="0" dirty="0" smtClean="0">
                          <a:ln>
                            <a:noFill/>
                          </a:ln>
                          <a:solidFill>
                            <a:schemeClr val="tx1"/>
                          </a:solidFill>
                          <a:effectLst/>
                          <a:latin typeface="Calibri Light" panose="020F0302020204030204" pitchFamily="34" charset="0"/>
                          <a:cs typeface="Calibri Light" panose="020F0302020204030204" pitchFamily="34" charset="0"/>
                          <a:sym typeface="Wingdings" pitchFamily="2" charset="2"/>
                        </a:rPr>
                        <a:t>ضوء أخـــضر (م ح) + صوت الجرس (م ش) </a:t>
                      </a:r>
                      <a:r>
                        <a:rPr kumimoji="0" lang="en-US" sz="2800" b="0" i="0" u="none" strike="noStrike" cap="none" normalizeH="0" baseline="0" dirty="0" smtClean="0">
                          <a:ln>
                            <a:noFill/>
                          </a:ln>
                          <a:solidFill>
                            <a:schemeClr val="tx1"/>
                          </a:solidFill>
                          <a:effectLst/>
                          <a:latin typeface="Calibri Light" panose="020F0302020204030204" pitchFamily="34" charset="0"/>
                          <a:cs typeface="Calibri Light" panose="020F0302020204030204" pitchFamily="34" charset="0"/>
                          <a:sym typeface="Wingdings" pitchFamily="2" charset="2"/>
                        </a:rPr>
                        <a:t></a:t>
                      </a:r>
                      <a:r>
                        <a:rPr kumimoji="0" lang="ar-SA" sz="2800" b="0" i="0" u="none" strike="noStrike" cap="none" normalizeH="0" baseline="0" dirty="0" smtClean="0">
                          <a:ln>
                            <a:noFill/>
                          </a:ln>
                          <a:solidFill>
                            <a:schemeClr val="tx1"/>
                          </a:solidFill>
                          <a:effectLst/>
                          <a:latin typeface="Calibri Light" panose="020F0302020204030204" pitchFamily="34" charset="0"/>
                          <a:cs typeface="Calibri Light" panose="020F0302020204030204" pitchFamily="34" charset="0"/>
                          <a:sym typeface="Wingdings" pitchFamily="2" charset="2"/>
                        </a:rPr>
                        <a:t> سيلان اللعاب (س ش)</a:t>
                      </a:r>
                    </a:p>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ar-SA" sz="2800" b="0" i="0" u="none" strike="noStrike" cap="none" normalizeH="0" baseline="0" dirty="0" smtClean="0">
                          <a:ln>
                            <a:noFill/>
                          </a:ln>
                          <a:solidFill>
                            <a:schemeClr val="tx1"/>
                          </a:solidFill>
                          <a:effectLst/>
                          <a:latin typeface="Calibri Light" panose="020F0302020204030204" pitchFamily="34" charset="0"/>
                          <a:cs typeface="Calibri Light" panose="020F0302020204030204" pitchFamily="34" charset="0"/>
                          <a:sym typeface="Wingdings" pitchFamily="2" charset="2"/>
                        </a:rPr>
                        <a:t>ضوء أخـــضر (م ح) + صوت الجرس (م ش) </a:t>
                      </a:r>
                      <a:r>
                        <a:rPr kumimoji="0" lang="en-US" sz="2800" b="0" i="0" u="none" strike="noStrike" cap="none" normalizeH="0" baseline="0" dirty="0" smtClean="0">
                          <a:ln>
                            <a:noFill/>
                          </a:ln>
                          <a:solidFill>
                            <a:schemeClr val="tx1"/>
                          </a:solidFill>
                          <a:effectLst/>
                          <a:latin typeface="Calibri Light" panose="020F0302020204030204" pitchFamily="34" charset="0"/>
                          <a:cs typeface="Calibri Light" panose="020F0302020204030204" pitchFamily="34" charset="0"/>
                          <a:sym typeface="Wingdings" pitchFamily="2" charset="2"/>
                        </a:rPr>
                        <a:t></a:t>
                      </a:r>
                      <a:r>
                        <a:rPr kumimoji="0" lang="ar-SA" sz="2800" b="0" i="0" u="none" strike="noStrike" cap="none" normalizeH="0" baseline="0" dirty="0" smtClean="0">
                          <a:ln>
                            <a:noFill/>
                          </a:ln>
                          <a:solidFill>
                            <a:schemeClr val="tx1"/>
                          </a:solidFill>
                          <a:effectLst/>
                          <a:latin typeface="Calibri Light" panose="020F0302020204030204" pitchFamily="34" charset="0"/>
                          <a:cs typeface="Calibri Light" panose="020F0302020204030204" pitchFamily="34" charset="0"/>
                          <a:sym typeface="Wingdings" pitchFamily="2" charset="2"/>
                        </a:rPr>
                        <a:t> سيلان اللعاب (س ش)</a:t>
                      </a:r>
                    </a:p>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ar-SA" sz="2800" b="0" i="0" u="none" strike="noStrike" cap="none" normalizeH="0" baseline="0" dirty="0" smtClean="0">
                          <a:ln>
                            <a:noFill/>
                          </a:ln>
                          <a:solidFill>
                            <a:schemeClr val="tx1"/>
                          </a:solidFill>
                          <a:effectLst/>
                          <a:latin typeface="Calibri Light" panose="020F0302020204030204" pitchFamily="34" charset="0"/>
                          <a:cs typeface="Calibri Light" panose="020F0302020204030204" pitchFamily="34" charset="0"/>
                          <a:sym typeface="Wingdings" pitchFamily="2" charset="2"/>
                        </a:rPr>
                        <a:t>ضوء أخـــضر (م ح) + صوت الجرس (م ش) </a:t>
                      </a:r>
                      <a:r>
                        <a:rPr kumimoji="0" lang="en-US" sz="2800" b="0" i="0" u="none" strike="noStrike" cap="none" normalizeH="0" baseline="0" dirty="0" smtClean="0">
                          <a:ln>
                            <a:noFill/>
                          </a:ln>
                          <a:solidFill>
                            <a:schemeClr val="tx1"/>
                          </a:solidFill>
                          <a:effectLst/>
                          <a:latin typeface="Calibri Light" panose="020F0302020204030204" pitchFamily="34" charset="0"/>
                          <a:cs typeface="Calibri Light" panose="020F0302020204030204" pitchFamily="34" charset="0"/>
                          <a:sym typeface="Wingdings" pitchFamily="2" charset="2"/>
                        </a:rPr>
                        <a:t></a:t>
                      </a:r>
                      <a:r>
                        <a:rPr kumimoji="0" lang="ar-SA" sz="2800" b="0" i="0" u="none" strike="noStrike" cap="none" normalizeH="0" baseline="0" dirty="0" smtClean="0">
                          <a:ln>
                            <a:noFill/>
                          </a:ln>
                          <a:solidFill>
                            <a:schemeClr val="tx1"/>
                          </a:solidFill>
                          <a:effectLst/>
                          <a:latin typeface="Calibri Light" panose="020F0302020204030204" pitchFamily="34" charset="0"/>
                          <a:cs typeface="Calibri Light" panose="020F0302020204030204" pitchFamily="34" charset="0"/>
                          <a:sym typeface="Wingdings" pitchFamily="2" charset="2"/>
                        </a:rPr>
                        <a:t> سيلان اللعاب (س ش)</a:t>
                      </a:r>
                    </a:p>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ar-SA" sz="2800" b="0" i="0" u="none" strike="noStrike" cap="none" normalizeH="0" baseline="0" dirty="0" smtClean="0">
                          <a:ln>
                            <a:noFill/>
                          </a:ln>
                          <a:solidFill>
                            <a:schemeClr val="tx1"/>
                          </a:solidFill>
                          <a:effectLst/>
                          <a:latin typeface="Calibri Light" panose="020F0302020204030204" pitchFamily="34" charset="0"/>
                          <a:cs typeface="Calibri Light" panose="020F0302020204030204" pitchFamily="34" charset="0"/>
                          <a:sym typeface="Wingdings" pitchFamily="2" charset="2"/>
                        </a:rPr>
                        <a:t>ضوء أخـــضر (م ش) </a:t>
                      </a:r>
                      <a:r>
                        <a:rPr kumimoji="0" lang="en-US" sz="2800" b="0" i="0" u="none" strike="noStrike" cap="none" normalizeH="0" baseline="0" dirty="0" smtClean="0">
                          <a:ln>
                            <a:noFill/>
                          </a:ln>
                          <a:solidFill>
                            <a:schemeClr val="tx1"/>
                          </a:solidFill>
                          <a:effectLst/>
                          <a:latin typeface="Calibri Light" panose="020F0302020204030204" pitchFamily="34" charset="0"/>
                          <a:cs typeface="Calibri Light" panose="020F0302020204030204" pitchFamily="34" charset="0"/>
                          <a:sym typeface="Wingdings" pitchFamily="2" charset="2"/>
                        </a:rPr>
                        <a:t></a:t>
                      </a:r>
                      <a:r>
                        <a:rPr kumimoji="0" lang="ar-SA" sz="2800" b="0" i="0" u="none" strike="noStrike" cap="none" normalizeH="0" baseline="0" dirty="0" smtClean="0">
                          <a:ln>
                            <a:noFill/>
                          </a:ln>
                          <a:solidFill>
                            <a:schemeClr val="tx1"/>
                          </a:solidFill>
                          <a:effectLst/>
                          <a:latin typeface="Calibri Light" panose="020F0302020204030204" pitchFamily="34" charset="0"/>
                          <a:cs typeface="Calibri Light" panose="020F0302020204030204" pitchFamily="34" charset="0"/>
                          <a:sym typeface="Wingdings" pitchFamily="2" charset="2"/>
                        </a:rPr>
                        <a:t> سيلان اللعاب (س ش).</a:t>
                      </a:r>
                      <a:endParaRPr kumimoji="0" lang="en-US" sz="2800" b="0" i="0" u="none" strike="noStrike" cap="none" normalizeH="0" baseline="0" dirty="0" smtClean="0">
                        <a:ln>
                          <a:noFill/>
                        </a:ln>
                        <a:solidFill>
                          <a:schemeClr val="tx1"/>
                        </a:solidFill>
                        <a:effectLst/>
                        <a:latin typeface="Calibri Light" panose="020F0302020204030204" pitchFamily="34" charset="0"/>
                        <a:cs typeface="Calibri Light" panose="020F0302020204030204" pitchFamily="34" charset="0"/>
                        <a:sym typeface="Wingdings" pitchFamily="2" charset="2"/>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283239295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Content Placeholder 2"/>
          <p:cNvSpPr>
            <a:spLocks noGrp="1"/>
          </p:cNvSpPr>
          <p:nvPr>
            <p:ph idx="1"/>
          </p:nvPr>
        </p:nvSpPr>
        <p:spPr>
          <a:xfrm>
            <a:off x="1981200" y="304800"/>
            <a:ext cx="8305800" cy="6400800"/>
          </a:xfrm>
        </p:spPr>
        <p:txBody>
          <a:bodyPr/>
          <a:lstStyle/>
          <a:p>
            <a:pPr algn="r" rtl="1" eaLnBrk="1" hangingPunct="1">
              <a:defRPr/>
            </a:pPr>
            <a:r>
              <a:rPr lang="ar-SA" altLang="en-US" dirty="0">
                <a:latin typeface="Calibri Light" panose="020F0302020204030204" pitchFamily="34" charset="0"/>
                <a:cs typeface="Calibri Light" panose="020F0302020204030204" pitchFamily="34" charset="0"/>
              </a:rPr>
              <a:t>طفل رضيع أخذته أمه يوماً إلى عيادة أحد الأطباء ، وهناك حقنه الطبيب بحقنه (مثير طبيعي ) آلمته ، وكان الطبيب حينها يرتدي روباً أبيض (مثير محايد ) . وفي يوم أخر أخذته أمه إلى صيدلية لشراء الدواء الذي وصفه له الطبيب . بمجرد رؤيته للصيدلي الذي يرتدي روباً أبيض بدأ الطفل بالصراخ . فالروب الأبيض استجر استجابة البكاء .</a:t>
            </a:r>
          </a:p>
          <a:p>
            <a:pPr algn="r" rtl="1" eaLnBrk="1" hangingPunct="1">
              <a:defRPr/>
            </a:pPr>
            <a:r>
              <a:rPr lang="ar-SA" altLang="en-US" dirty="0">
                <a:latin typeface="Calibri Light" panose="020F0302020204030204" pitchFamily="34" charset="0"/>
                <a:cs typeface="Calibri Light" panose="020F0302020204030204" pitchFamily="34" charset="0"/>
              </a:rPr>
              <a:t>المثال الثاني :</a:t>
            </a:r>
            <a:br>
              <a:rPr lang="ar-SA" altLang="en-US" dirty="0">
                <a:latin typeface="Calibri Light" panose="020F0302020204030204" pitchFamily="34" charset="0"/>
                <a:cs typeface="Calibri Light" panose="020F0302020204030204" pitchFamily="34" charset="0"/>
              </a:rPr>
            </a:br>
            <a:r>
              <a:rPr lang="ar-SA" altLang="en-US" dirty="0">
                <a:latin typeface="Calibri Light" panose="020F0302020204030204" pitchFamily="34" charset="0"/>
                <a:cs typeface="Calibri Light" panose="020F0302020204030204" pitchFamily="34" charset="0"/>
              </a:rPr>
              <a:t>في يوم ربيعي جميل اصطحب أحد الآباء طفله الرضيع في نزهة وهناك مدّ الطفل يده لتلمس زهرة البنفسج ( مثير محايد ) وتصادف في نفس اللحظة وجود نحلة عليها فلسعته ( مثير طبيعي ) . في اليوم التالي عادت الأم من عملها وهي تحمل باقة من زهور البنفسج تناولت منها زهرة لتقديمها لطفلها ليشمها . فما أن وقع عليها حتى اندفع في صراخ عال مرعوباً من منظر تلك الزهرة . فمنظر الزهرة استجر استجابة الخوف من الألم التي أدت بشكل طبيعي للسعة النخلة .</a:t>
            </a:r>
          </a:p>
          <a:p>
            <a:pPr marL="0" indent="0" algn="r" rtl="1">
              <a:buNone/>
              <a:defRPr/>
            </a:pPr>
            <a:endParaRPr lang="ar-SA" altLang="en-US" dirty="0">
              <a:latin typeface="Calibri Light" panose="020F0302020204030204" pitchFamily="34" charset="0"/>
              <a:cs typeface="Calibri Light" panose="020F0302020204030204" pitchFamily="34" charset="0"/>
            </a:endParaRPr>
          </a:p>
          <a:p>
            <a:pPr algn="r" rtl="1" eaLnBrk="1" hangingPunct="1">
              <a:defRPr/>
            </a:pPr>
            <a:endParaRPr lang="ar-SA" altLang="en-US" dirty="0" smtClean="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35959127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p:txBody>
          <a:bodyPr/>
          <a:lstStyle/>
          <a:p>
            <a:pPr eaLnBrk="1" hangingPunct="1"/>
            <a:r>
              <a:rPr lang="ar-SA" altLang="en-US" b="1" smtClean="0"/>
              <a:t>نقد النظرية</a:t>
            </a:r>
            <a:endParaRPr lang="ar-SA" altLang="en-US" smtClean="0"/>
          </a:p>
        </p:txBody>
      </p:sp>
      <p:sp>
        <p:nvSpPr>
          <p:cNvPr id="40963" name="Rectangle 2"/>
          <p:cNvSpPr>
            <a:spLocks noChangeArrowheads="1"/>
          </p:cNvSpPr>
          <p:nvPr/>
        </p:nvSpPr>
        <p:spPr bwMode="auto">
          <a:xfrm>
            <a:off x="581891" y="-1162179"/>
            <a:ext cx="10086109" cy="7478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algn="r" rtl="1"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spcBef>
                <a:spcPct val="0"/>
              </a:spcBef>
              <a:buFontTx/>
              <a:buNone/>
            </a:pPr>
            <a:endParaRPr lang="ar-SA" altLang="en-US" dirty="0">
              <a:cs typeface="Times New Roman" panose="02020603050405020304" pitchFamily="18" charset="0"/>
            </a:endParaRPr>
          </a:p>
          <a:p>
            <a:pPr>
              <a:spcBef>
                <a:spcPct val="0"/>
              </a:spcBef>
              <a:buFontTx/>
              <a:buNone/>
            </a:pPr>
            <a:endParaRPr lang="ar-SA" altLang="en-US" dirty="0">
              <a:cs typeface="Times New Roman" panose="02020603050405020304" pitchFamily="18" charset="0"/>
            </a:endParaRPr>
          </a:p>
          <a:p>
            <a:pPr>
              <a:spcBef>
                <a:spcPct val="0"/>
              </a:spcBef>
              <a:buFontTx/>
              <a:buNone/>
            </a:pPr>
            <a:endParaRPr lang="ar-SA" altLang="en-US" dirty="0">
              <a:cs typeface="Times New Roman" panose="02020603050405020304" pitchFamily="18" charset="0"/>
            </a:endParaRPr>
          </a:p>
          <a:p>
            <a:pPr>
              <a:spcBef>
                <a:spcPct val="0"/>
              </a:spcBef>
              <a:buFontTx/>
              <a:buNone/>
            </a:pPr>
            <a:endParaRPr lang="ar-SA" altLang="en-US" dirty="0">
              <a:cs typeface="Times New Roman" panose="02020603050405020304" pitchFamily="18" charset="0"/>
            </a:endParaRPr>
          </a:p>
          <a:p>
            <a:pPr>
              <a:spcBef>
                <a:spcPct val="0"/>
              </a:spcBef>
              <a:buFontTx/>
              <a:buNone/>
            </a:pPr>
            <a:endParaRPr lang="ar-SA" altLang="en-US" dirty="0">
              <a:cs typeface="Times New Roman" panose="02020603050405020304" pitchFamily="18" charset="0"/>
            </a:endParaRPr>
          </a:p>
          <a:p>
            <a:pPr>
              <a:spcBef>
                <a:spcPct val="0"/>
              </a:spcBef>
              <a:buFontTx/>
              <a:buNone/>
            </a:pPr>
            <a:endParaRPr lang="ar-SA" altLang="en-US" dirty="0">
              <a:cs typeface="Times New Roman" panose="02020603050405020304" pitchFamily="18" charset="0"/>
            </a:endParaRPr>
          </a:p>
          <a:p>
            <a:pPr>
              <a:spcBef>
                <a:spcPct val="0"/>
              </a:spcBef>
              <a:buFontTx/>
              <a:buNone/>
            </a:pPr>
            <a:r>
              <a:rPr lang="ar-SA" altLang="en-US" dirty="0">
                <a:cs typeface="Times New Roman" panose="02020603050405020304" pitchFamily="18" charset="0"/>
              </a:rPr>
              <a:t>من أهم الانتقادات التي وجهت للنظرية:</a:t>
            </a:r>
            <a:endParaRPr lang="en-US" altLang="en-US" dirty="0">
              <a:latin typeface="Arial" panose="020B0604020202020204" pitchFamily="34" charset="0"/>
            </a:endParaRPr>
          </a:p>
          <a:p>
            <a:pPr>
              <a:spcBef>
                <a:spcPct val="0"/>
              </a:spcBef>
              <a:buFontTx/>
              <a:buNone/>
            </a:pPr>
            <a:r>
              <a:rPr lang="ar-SA" altLang="en-US" dirty="0"/>
              <a:t>1.</a:t>
            </a:r>
            <a:r>
              <a:rPr lang="ar-SA" altLang="en-US" dirty="0">
                <a:ea typeface="Arial" panose="020B0604020202020204" pitchFamily="34" charset="0"/>
                <a:cs typeface="Times New Roman" panose="02020603050405020304" pitchFamily="18" charset="0"/>
              </a:rPr>
              <a:t>      </a:t>
            </a:r>
            <a:r>
              <a:rPr lang="ar-SA" altLang="en-US" dirty="0">
                <a:cs typeface="Times New Roman" panose="02020603050405020304" pitchFamily="18" charset="0"/>
              </a:rPr>
              <a:t>اهتم بافلوف بتلازم المثير الشرطي مع المثير غير الشرطي أكثر من اهتمامه بالحاجات والدوافع, إذ مر عليها سريعاً, بشكلٍ لا يتناسب والأهمية التي تحتلها في منظومة العوامل المؤثرة في السلوك الإنساني.</a:t>
            </a:r>
            <a:endParaRPr lang="en-US" altLang="en-US" dirty="0">
              <a:latin typeface="Arial" panose="020B0604020202020204" pitchFamily="34" charset="0"/>
            </a:endParaRPr>
          </a:p>
          <a:p>
            <a:pPr>
              <a:spcBef>
                <a:spcPct val="0"/>
              </a:spcBef>
              <a:buFontTx/>
              <a:buNone/>
            </a:pPr>
            <a:r>
              <a:rPr lang="ar-SA" altLang="en-US" dirty="0"/>
              <a:t>2.</a:t>
            </a:r>
            <a:r>
              <a:rPr lang="ar-SA" altLang="en-US" dirty="0">
                <a:cs typeface="Times New Roman" panose="02020603050405020304" pitchFamily="18" charset="0"/>
              </a:rPr>
              <a:t>      اقتصرت تجاربه على الكلاب ولم تشمل البشر مما حال بينه وبين دراسة ظواهر نفسية إنسانية أصيلة  كاكتساب مهارة, أو تعلم لغة, أو طريقة في التفكير, والتي تؤلف الموضوعات الرئيسة في علم النفس المعاصر وبخاصة في علم النفس المعرفي.</a:t>
            </a:r>
            <a:endParaRPr lang="en-US" altLang="en-US" dirty="0">
              <a:latin typeface="Arial" panose="020B0604020202020204" pitchFamily="34" charset="0"/>
            </a:endParaRPr>
          </a:p>
          <a:p>
            <a:pPr>
              <a:spcBef>
                <a:spcPct val="0"/>
              </a:spcBef>
              <a:buFontTx/>
              <a:buNone/>
            </a:pPr>
            <a:r>
              <a:rPr lang="ar-SA" altLang="en-US" b="1" dirty="0">
                <a:cs typeface="Times New Roman" panose="02020603050405020304" pitchFamily="18" charset="0"/>
              </a:rPr>
              <a:t> </a:t>
            </a:r>
            <a:endParaRPr lang="ar-SA" altLang="en-US" dirty="0">
              <a:latin typeface="Arial" panose="020B0604020202020204" pitchFamily="34" charset="0"/>
            </a:endParaRPr>
          </a:p>
        </p:txBody>
      </p:sp>
    </p:spTree>
    <p:extLst>
      <p:ext uri="{BB962C8B-B14F-4D97-AF65-F5344CB8AC3E}">
        <p14:creationId xmlns:p14="http://schemas.microsoft.com/office/powerpoint/2010/main" val="34650874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normAutofit/>
          </a:bodyPr>
          <a:lstStyle/>
          <a:p>
            <a:pPr algn="ctr"/>
            <a:r>
              <a:rPr lang="ar-SA" altLang="en-US" sz="3600" dirty="0" smtClean="0">
                <a:latin typeface="+mn-lt"/>
                <a:cs typeface="Calibri Light" panose="020F0302020204030204" pitchFamily="34" charset="0"/>
              </a:rPr>
              <a:t>نظرية الإشراط الكلاسيكي</a:t>
            </a:r>
            <a:endParaRPr lang="en-US" altLang="en-US" sz="3600" dirty="0" smtClean="0">
              <a:latin typeface="+mn-lt"/>
              <a:cs typeface="Times New Roman" panose="02020603050405020304" pitchFamily="18" charset="0"/>
            </a:endParaRPr>
          </a:p>
        </p:txBody>
      </p:sp>
      <p:sp>
        <p:nvSpPr>
          <p:cNvPr id="21507" name="Rectangle 3"/>
          <p:cNvSpPr>
            <a:spLocks noGrp="1" noChangeArrowheads="1"/>
          </p:cNvSpPr>
          <p:nvPr>
            <p:ph idx="1"/>
          </p:nvPr>
        </p:nvSpPr>
        <p:spPr>
          <a:xfrm>
            <a:off x="1981200" y="1600200"/>
            <a:ext cx="8229600" cy="4267200"/>
          </a:xfrm>
        </p:spPr>
        <p:txBody>
          <a:bodyPr/>
          <a:lstStyle/>
          <a:p>
            <a:pPr algn="r" rtl="1" eaLnBrk="1" hangingPunct="1"/>
            <a:r>
              <a:rPr lang="ar-SA" altLang="en-US" sz="2400" dirty="0">
                <a:latin typeface="Calibri Light" panose="020F0302020204030204" pitchFamily="34" charset="0"/>
                <a:cs typeface="Calibri Light" panose="020F0302020204030204" pitchFamily="34" charset="0"/>
              </a:rPr>
              <a:t>من أشهر المهتمين بهذا النوع من التعلم, العالم الروسي </a:t>
            </a:r>
            <a:r>
              <a:rPr lang="ar-SA" altLang="en-US" sz="2400" u="sng" dirty="0">
                <a:latin typeface="Calibri Light" panose="020F0302020204030204" pitchFamily="34" charset="0"/>
                <a:cs typeface="Calibri Light" panose="020F0302020204030204" pitchFamily="34" charset="0"/>
              </a:rPr>
              <a:t>ايفان بافلوف</a:t>
            </a:r>
            <a:r>
              <a:rPr lang="ar-SA" altLang="en-US" sz="2400" dirty="0">
                <a:latin typeface="Calibri Light" panose="020F0302020204030204" pitchFamily="34" charset="0"/>
                <a:cs typeface="Calibri Light" panose="020F0302020204030204" pitchFamily="34" charset="0"/>
              </a:rPr>
              <a:t>.</a:t>
            </a:r>
          </a:p>
          <a:p>
            <a:pPr algn="r" rtl="1" eaLnBrk="1" hangingPunct="1"/>
            <a:endParaRPr lang="ar-SA" altLang="en-US" sz="2400" dirty="0">
              <a:latin typeface="Calibri Light" panose="020F0302020204030204" pitchFamily="34" charset="0"/>
              <a:cs typeface="Calibri Light" panose="020F0302020204030204" pitchFamily="34" charset="0"/>
            </a:endParaRPr>
          </a:p>
          <a:p>
            <a:pPr algn="r" rtl="1" eaLnBrk="1" hangingPunct="1"/>
            <a:r>
              <a:rPr lang="ar-SA" altLang="en-US" sz="2400" dirty="0">
                <a:latin typeface="Calibri Light" panose="020F0302020204030204" pitchFamily="34" charset="0"/>
                <a:cs typeface="Calibri Light" panose="020F0302020204030204" pitchFamily="34" charset="0"/>
              </a:rPr>
              <a:t>قدم نظرية الإشراط الكلاسيكي</a:t>
            </a:r>
          </a:p>
          <a:p>
            <a:pPr algn="r" rtl="1" eaLnBrk="1" hangingPunct="1"/>
            <a:r>
              <a:rPr lang="ar-SA" altLang="en-US" sz="2400" dirty="0">
                <a:latin typeface="Calibri Light" panose="020F0302020204030204" pitchFamily="34" charset="0"/>
                <a:cs typeface="Calibri Light" panose="020F0302020204030204" pitchFamily="34" charset="0"/>
              </a:rPr>
              <a:t>تنطلق النظرية من افتراض رئيسي مفاده أن </a:t>
            </a:r>
            <a:r>
              <a:rPr lang="ar-SA" altLang="en-US" sz="2400" u="sng" dirty="0">
                <a:latin typeface="Calibri Light" panose="020F0302020204030204" pitchFamily="34" charset="0"/>
                <a:cs typeface="Calibri Light" panose="020F0302020204030204" pitchFamily="34" charset="0"/>
              </a:rPr>
              <a:t>هناك مثيرات طبيعية نستجيب لها على نحو تلقائي.</a:t>
            </a:r>
          </a:p>
          <a:p>
            <a:pPr algn="r" rtl="1" eaLnBrk="1" hangingPunct="1"/>
            <a:endParaRPr lang="ar-SA" altLang="en-US" sz="2400" u="sng" dirty="0">
              <a:latin typeface="Calibri Light" panose="020F0302020204030204" pitchFamily="34" charset="0"/>
              <a:cs typeface="Calibri Light" panose="020F0302020204030204" pitchFamily="34" charset="0"/>
            </a:endParaRPr>
          </a:p>
          <a:p>
            <a:pPr algn="r" rtl="1" eaLnBrk="1" hangingPunct="1"/>
            <a:r>
              <a:rPr lang="ar-SA" altLang="en-US" sz="2400" dirty="0">
                <a:latin typeface="Calibri Light" panose="020F0302020204030204" pitchFamily="34" charset="0"/>
                <a:cs typeface="Calibri Light" panose="020F0302020204030204" pitchFamily="34" charset="0"/>
              </a:rPr>
              <a:t>التعلم : يتكون أساساً من المثيرات والاستجابات وهو عملية الربط بين المثيرات والاستجابات.</a:t>
            </a:r>
            <a:endParaRPr lang="en-US" altLang="en-US" sz="2400" u="sng"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32747013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descr="Документ 7.1. Павлов, Уотсон и классическое обусловливание"/>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1" y="1600201"/>
            <a:ext cx="5819775" cy="343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283954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981200" y="1600200"/>
          <a:ext cx="8229600" cy="895890"/>
        </p:xfrm>
        <a:graphic>
          <a:graphicData uri="http://schemas.openxmlformats.org/drawingml/2006/table">
            <a:tbl>
              <a:tblPr rtl="1"/>
              <a:tblGrid>
                <a:gridCol w="1987626"/>
                <a:gridCol w="6241974"/>
              </a:tblGrid>
              <a:tr h="895350">
                <a:tc>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ar-SA" sz="2400" b="0" i="0" u="none" strike="noStrike" cap="none" normalizeH="0" baseline="0" dirty="0" smtClean="0">
                          <a:ln>
                            <a:noFill/>
                          </a:ln>
                          <a:solidFill>
                            <a:schemeClr val="accent3">
                              <a:lumMod val="50000"/>
                            </a:schemeClr>
                          </a:solidFill>
                          <a:effectLst/>
                          <a:latin typeface="Calibri Light" panose="020F0302020204030204" pitchFamily="34" charset="0"/>
                          <a:cs typeface="Calibri Light" panose="020F0302020204030204" pitchFamily="34" charset="0"/>
                        </a:rPr>
                        <a:t>المرحلة الأولى         ( ما قبل الاشراط) </a:t>
                      </a:r>
                      <a:endParaRPr kumimoji="0" lang="en-US" sz="2400" b="0" i="0" u="none" strike="noStrike" cap="none" normalizeH="0" baseline="0" dirty="0" smtClean="0">
                        <a:ln>
                          <a:noFill/>
                        </a:ln>
                        <a:solidFill>
                          <a:schemeClr val="accent3">
                            <a:lumMod val="50000"/>
                          </a:schemeClr>
                        </a:solidFill>
                        <a:effectLst/>
                        <a:latin typeface="Calibri Light" panose="020F0302020204030204" pitchFamily="34" charset="0"/>
                        <a:cs typeface="Calibri Light" panose="020F0302020204030204" pitchFamily="34" charset="0"/>
                      </a:endParaRPr>
                    </a:p>
                  </a:txBody>
                  <a:tcPr marT="45609" marB="456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ar-SA" sz="2400" b="0" i="0" u="none" strike="noStrike" cap="none" normalizeH="0" baseline="0" dirty="0" smtClean="0">
                          <a:ln>
                            <a:noFill/>
                          </a:ln>
                          <a:solidFill>
                            <a:srgbClr val="00B050"/>
                          </a:solidFill>
                          <a:effectLst/>
                          <a:latin typeface="Calibri Light" panose="020F0302020204030204" pitchFamily="34" charset="0"/>
                          <a:cs typeface="Calibri Light" panose="020F0302020204030204" pitchFamily="34" charset="0"/>
                        </a:rPr>
                        <a:t>صوت جرس (مثير محايد)     </a:t>
                      </a:r>
                      <a:r>
                        <a:rPr kumimoji="0" lang="en-US" sz="2400" b="0" i="0" u="none" strike="noStrike" cap="none" normalizeH="0" baseline="0" dirty="0" smtClean="0">
                          <a:ln>
                            <a:noFill/>
                          </a:ln>
                          <a:solidFill>
                            <a:srgbClr val="00B050"/>
                          </a:solidFill>
                          <a:effectLst/>
                          <a:latin typeface="Calibri Light" panose="020F0302020204030204" pitchFamily="34" charset="0"/>
                          <a:cs typeface="Calibri Light" panose="020F0302020204030204" pitchFamily="34" charset="0"/>
                          <a:sym typeface="Wingdings" pitchFamily="2" charset="2"/>
                        </a:rPr>
                        <a:t></a:t>
                      </a:r>
                      <a:r>
                        <a:rPr kumimoji="0" lang="ar-SA" sz="2400" b="0" i="0" u="none" strike="noStrike" cap="none" normalizeH="0" baseline="0" dirty="0" smtClean="0">
                          <a:ln>
                            <a:noFill/>
                          </a:ln>
                          <a:solidFill>
                            <a:srgbClr val="00B050"/>
                          </a:solidFill>
                          <a:effectLst/>
                          <a:latin typeface="Calibri Light" panose="020F0302020204030204" pitchFamily="34" charset="0"/>
                          <a:cs typeface="Calibri Light" panose="020F0302020204030204" pitchFamily="34" charset="0"/>
                          <a:sym typeface="Wingdings" pitchFamily="2" charset="2"/>
                        </a:rPr>
                        <a:t>       لا استجابة(عدم سيلان</a:t>
                      </a:r>
                    </a:p>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ar-SA" sz="2400" b="0" i="0" u="none" strike="noStrike" cap="none" normalizeH="0" baseline="0" dirty="0" smtClean="0">
                          <a:ln>
                            <a:noFill/>
                          </a:ln>
                          <a:solidFill>
                            <a:srgbClr val="00B050"/>
                          </a:solidFill>
                          <a:effectLst/>
                          <a:latin typeface="Calibri Light" panose="020F0302020204030204" pitchFamily="34" charset="0"/>
                          <a:cs typeface="Calibri Light" panose="020F0302020204030204" pitchFamily="34" charset="0"/>
                          <a:sym typeface="Wingdings" pitchFamily="2" charset="2"/>
                        </a:rPr>
                        <a:t>                                                           اللعاب)</a:t>
                      </a:r>
                      <a:endParaRPr kumimoji="0" lang="en-US" sz="2400" b="0" i="0" u="none" strike="noStrike" cap="none" normalizeH="0" baseline="0" dirty="0" smtClean="0">
                        <a:ln>
                          <a:noFill/>
                        </a:ln>
                        <a:solidFill>
                          <a:srgbClr val="00B050"/>
                        </a:solidFill>
                        <a:effectLst/>
                        <a:latin typeface="Calibri Light" panose="020F0302020204030204" pitchFamily="34" charset="0"/>
                        <a:cs typeface="Calibri Light" panose="020F0302020204030204" pitchFamily="34" charset="0"/>
                        <a:sym typeface="Wingdings" pitchFamily="2" charset="2"/>
                      </a:endParaRPr>
                    </a:p>
                  </a:txBody>
                  <a:tcPr marT="45609" marB="456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21986716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981200" y="1600200"/>
          <a:ext cx="8229600" cy="2879728"/>
        </p:xfrm>
        <a:graphic>
          <a:graphicData uri="http://schemas.openxmlformats.org/drawingml/2006/table">
            <a:tbl>
              <a:tblPr rtl="1"/>
              <a:tblGrid>
                <a:gridCol w="1987626"/>
                <a:gridCol w="6241974"/>
              </a:tblGrid>
              <a:tr h="822930">
                <a:tc>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ar-SA" sz="2400" b="0" i="0" u="none" strike="noStrike" cap="none" normalizeH="0" baseline="0" dirty="0" smtClean="0">
                          <a:ln>
                            <a:noFill/>
                          </a:ln>
                          <a:solidFill>
                            <a:schemeClr val="tx2">
                              <a:lumMod val="60000"/>
                              <a:lumOff val="40000"/>
                            </a:schemeClr>
                          </a:solidFill>
                          <a:effectLst/>
                          <a:latin typeface="Calibri Light" panose="020F0302020204030204" pitchFamily="34" charset="0"/>
                          <a:cs typeface="Calibri Light" panose="020F0302020204030204" pitchFamily="34" charset="0"/>
                        </a:rPr>
                        <a:t>المرحلة الثانية (مرحلة الاشراط)</a:t>
                      </a:r>
                      <a:endParaRPr kumimoji="0" lang="en-US" sz="2400" b="0" i="0" u="none" strike="noStrike" cap="none" normalizeH="0" baseline="0" dirty="0" smtClean="0">
                        <a:ln>
                          <a:noFill/>
                        </a:ln>
                        <a:solidFill>
                          <a:schemeClr val="tx2">
                            <a:lumMod val="60000"/>
                            <a:lumOff val="40000"/>
                          </a:schemeClr>
                        </a:solidFill>
                        <a:effectLst/>
                        <a:latin typeface="Calibri Light" panose="020F0302020204030204" pitchFamily="34" charset="0"/>
                        <a:cs typeface="Calibri Light" panose="020F0302020204030204" pitchFamily="34" charset="0"/>
                      </a:endParaRP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ar-SA" sz="2400" b="0" i="0" u="none" strike="noStrike" cap="none" normalizeH="0" baseline="0" dirty="0" smtClean="0">
                          <a:ln>
                            <a:noFill/>
                          </a:ln>
                          <a:solidFill>
                            <a:srgbClr val="00B0F0"/>
                          </a:solidFill>
                          <a:effectLst/>
                          <a:latin typeface="Calibri Light" panose="020F0302020204030204" pitchFamily="34" charset="0"/>
                          <a:cs typeface="Calibri Light" panose="020F0302020204030204" pitchFamily="34" charset="0"/>
                        </a:rPr>
                        <a:t>صوت جرس (م ح) + طعام (م ط) </a:t>
                      </a:r>
                      <a:r>
                        <a:rPr kumimoji="0" lang="en-US" sz="2400" b="0" i="0" u="none" strike="noStrike" cap="none" normalizeH="0" baseline="0" dirty="0" smtClean="0">
                          <a:ln>
                            <a:noFill/>
                          </a:ln>
                          <a:solidFill>
                            <a:srgbClr val="00B0F0"/>
                          </a:solidFill>
                          <a:effectLst/>
                          <a:latin typeface="Calibri Light" panose="020F0302020204030204" pitchFamily="34" charset="0"/>
                          <a:cs typeface="Calibri Light" panose="020F0302020204030204" pitchFamily="34" charset="0"/>
                          <a:sym typeface="Wingdings" pitchFamily="2" charset="2"/>
                        </a:rPr>
                        <a:t></a:t>
                      </a:r>
                      <a:r>
                        <a:rPr kumimoji="0" lang="ar-SA" sz="2400" b="0" i="0" u="none" strike="noStrike" cap="none" normalizeH="0" baseline="0" dirty="0" smtClean="0">
                          <a:ln>
                            <a:noFill/>
                          </a:ln>
                          <a:solidFill>
                            <a:srgbClr val="00B0F0"/>
                          </a:solidFill>
                          <a:effectLst/>
                          <a:latin typeface="Calibri Light" panose="020F0302020204030204" pitchFamily="34" charset="0"/>
                          <a:cs typeface="Calibri Light" panose="020F0302020204030204" pitchFamily="34" charset="0"/>
                        </a:rPr>
                        <a:t>سيلان اللعاب (س ط)</a:t>
                      </a:r>
                      <a:endParaRPr kumimoji="0" lang="en-US" sz="2400" b="0" i="0" u="none" strike="noStrike" cap="none" normalizeH="0" baseline="0" dirty="0" smtClean="0">
                        <a:ln>
                          <a:noFill/>
                        </a:ln>
                        <a:solidFill>
                          <a:srgbClr val="00B0F0"/>
                        </a:solidFill>
                        <a:effectLst/>
                        <a:latin typeface="Calibri Light" panose="020F0302020204030204" pitchFamily="34" charset="0"/>
                        <a:cs typeface="Calibri Light" panose="020F0302020204030204" pitchFamily="34" charset="0"/>
                      </a:endParaRP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598">
                <a:tc>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2400" b="0" i="0" u="none" strike="noStrike" cap="none" normalizeH="0" baseline="0" dirty="0" smtClean="0">
                        <a:ln>
                          <a:noFill/>
                        </a:ln>
                        <a:solidFill>
                          <a:schemeClr val="tx1"/>
                        </a:solidFill>
                        <a:effectLst/>
                        <a:latin typeface="Calibri Light" panose="020F0302020204030204" pitchFamily="34" charset="0"/>
                        <a:cs typeface="Calibri Light" panose="020F0302020204030204" pitchFamily="34" charset="0"/>
                      </a:endParaRP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ar-SA" sz="2400" b="0" i="0" u="none" strike="noStrike" cap="none" normalizeH="0" baseline="0" dirty="0" smtClean="0">
                          <a:ln>
                            <a:noFill/>
                          </a:ln>
                          <a:solidFill>
                            <a:srgbClr val="00B0F0"/>
                          </a:solidFill>
                          <a:effectLst/>
                          <a:latin typeface="Calibri Light" panose="020F0302020204030204" pitchFamily="34" charset="0"/>
                          <a:cs typeface="Calibri Light" panose="020F0302020204030204" pitchFamily="34" charset="0"/>
                        </a:rPr>
                        <a:t>صوت جرس (م ح) + طعام (م ط) </a:t>
                      </a:r>
                      <a:r>
                        <a:rPr kumimoji="0" lang="en-US" sz="2400" b="0" i="0" u="none" strike="noStrike" cap="none" normalizeH="0" baseline="0" dirty="0" smtClean="0">
                          <a:ln>
                            <a:noFill/>
                          </a:ln>
                          <a:solidFill>
                            <a:srgbClr val="00B0F0"/>
                          </a:solidFill>
                          <a:effectLst/>
                          <a:latin typeface="Calibri Light" panose="020F0302020204030204" pitchFamily="34" charset="0"/>
                          <a:cs typeface="Calibri Light" panose="020F0302020204030204" pitchFamily="34" charset="0"/>
                          <a:sym typeface="Wingdings" pitchFamily="2" charset="2"/>
                        </a:rPr>
                        <a:t></a:t>
                      </a:r>
                      <a:r>
                        <a:rPr kumimoji="0" lang="ar-SA" sz="2400" b="0" i="0" u="none" strike="noStrike" cap="none" normalizeH="0" baseline="0" dirty="0" smtClean="0">
                          <a:ln>
                            <a:noFill/>
                          </a:ln>
                          <a:solidFill>
                            <a:srgbClr val="00B0F0"/>
                          </a:solidFill>
                          <a:effectLst/>
                          <a:latin typeface="Calibri Light" panose="020F0302020204030204" pitchFamily="34" charset="0"/>
                          <a:cs typeface="Calibri Light" panose="020F0302020204030204" pitchFamily="34" charset="0"/>
                        </a:rPr>
                        <a:t>سيلان اللعاب (س ط)</a:t>
                      </a:r>
                      <a:endParaRPr kumimoji="0" lang="en-US" sz="2400" b="0" i="0" u="none" strike="noStrike" cap="none" normalizeH="0" baseline="0" dirty="0" smtClean="0">
                        <a:ln>
                          <a:noFill/>
                        </a:ln>
                        <a:solidFill>
                          <a:srgbClr val="00B0F0"/>
                        </a:solidFill>
                        <a:effectLst/>
                        <a:latin typeface="Calibri Light" panose="020F0302020204030204" pitchFamily="34" charset="0"/>
                        <a:cs typeface="Calibri Light" panose="020F0302020204030204" pitchFamily="34" charset="0"/>
                      </a:endParaRP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598">
                <a:tc>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2400" b="0" i="0" u="none" strike="noStrike" cap="none" normalizeH="0" baseline="0" dirty="0" smtClean="0">
                        <a:ln>
                          <a:noFill/>
                        </a:ln>
                        <a:solidFill>
                          <a:schemeClr val="tx1"/>
                        </a:solidFill>
                        <a:effectLst/>
                        <a:latin typeface="Calibri Light" panose="020F0302020204030204" pitchFamily="34" charset="0"/>
                        <a:cs typeface="Calibri Light" panose="020F0302020204030204" pitchFamily="34" charset="0"/>
                      </a:endParaRP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ar-SA" sz="2400" b="0" i="0" u="none" strike="noStrike" cap="none" normalizeH="0" baseline="0" dirty="0" smtClean="0">
                          <a:ln>
                            <a:noFill/>
                          </a:ln>
                          <a:solidFill>
                            <a:srgbClr val="00B0F0"/>
                          </a:solidFill>
                          <a:effectLst/>
                          <a:latin typeface="Calibri Light" panose="020F0302020204030204" pitchFamily="34" charset="0"/>
                          <a:cs typeface="Calibri Light" panose="020F0302020204030204" pitchFamily="34" charset="0"/>
                        </a:rPr>
                        <a:t>صوت جرس (م ح) + طعام (م ط) </a:t>
                      </a:r>
                      <a:r>
                        <a:rPr kumimoji="0" lang="en-US" sz="2400" b="0" i="0" u="none" strike="noStrike" cap="none" normalizeH="0" baseline="0" dirty="0" smtClean="0">
                          <a:ln>
                            <a:noFill/>
                          </a:ln>
                          <a:solidFill>
                            <a:srgbClr val="00B0F0"/>
                          </a:solidFill>
                          <a:effectLst/>
                          <a:latin typeface="Calibri Light" panose="020F0302020204030204" pitchFamily="34" charset="0"/>
                          <a:cs typeface="Calibri Light" panose="020F0302020204030204" pitchFamily="34" charset="0"/>
                          <a:sym typeface="Wingdings" pitchFamily="2" charset="2"/>
                        </a:rPr>
                        <a:t></a:t>
                      </a:r>
                      <a:r>
                        <a:rPr kumimoji="0" lang="ar-SA" sz="2400" b="0" i="0" u="none" strike="noStrike" cap="none" normalizeH="0" baseline="0" dirty="0" smtClean="0">
                          <a:ln>
                            <a:noFill/>
                          </a:ln>
                          <a:solidFill>
                            <a:srgbClr val="00B0F0"/>
                          </a:solidFill>
                          <a:effectLst/>
                          <a:latin typeface="Calibri Light" panose="020F0302020204030204" pitchFamily="34" charset="0"/>
                          <a:cs typeface="Calibri Light" panose="020F0302020204030204" pitchFamily="34" charset="0"/>
                        </a:rPr>
                        <a:t>سيلان اللعاب (س ط)</a:t>
                      </a:r>
                      <a:endParaRPr kumimoji="0" lang="en-US" sz="2400" b="0" i="0" u="none" strike="noStrike" cap="none" normalizeH="0" baseline="0" dirty="0" smtClean="0">
                        <a:ln>
                          <a:noFill/>
                        </a:ln>
                        <a:solidFill>
                          <a:srgbClr val="00B0F0"/>
                        </a:solidFill>
                        <a:effectLst/>
                        <a:latin typeface="Calibri Light" panose="020F0302020204030204" pitchFamily="34" charset="0"/>
                        <a:cs typeface="Calibri Light" panose="020F0302020204030204" pitchFamily="34" charset="0"/>
                      </a:endParaRP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598">
                <a:tc>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2400" b="0" i="0" u="none" strike="noStrike" cap="none" normalizeH="0" baseline="0" dirty="0" smtClean="0">
                        <a:ln>
                          <a:noFill/>
                        </a:ln>
                        <a:solidFill>
                          <a:schemeClr val="tx1"/>
                        </a:solidFill>
                        <a:effectLst/>
                        <a:latin typeface="Calibri Light" panose="020F0302020204030204" pitchFamily="34" charset="0"/>
                        <a:cs typeface="Calibri Light" panose="020F0302020204030204" pitchFamily="34" charset="0"/>
                      </a:endParaRP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ar-SA" sz="2400" b="0" i="0" u="none" strike="noStrike" cap="none" normalizeH="0" baseline="0" dirty="0" smtClean="0">
                          <a:ln>
                            <a:noFill/>
                          </a:ln>
                          <a:solidFill>
                            <a:srgbClr val="00B0F0"/>
                          </a:solidFill>
                          <a:effectLst/>
                          <a:latin typeface="Calibri Light" panose="020F0302020204030204" pitchFamily="34" charset="0"/>
                          <a:cs typeface="Calibri Light" panose="020F0302020204030204" pitchFamily="34" charset="0"/>
                        </a:rPr>
                        <a:t>صوت جرس (م ح) + طعام (م ط) </a:t>
                      </a:r>
                      <a:r>
                        <a:rPr kumimoji="0" lang="en-US" sz="2400" b="0" i="0" u="none" strike="noStrike" cap="none" normalizeH="0" baseline="0" dirty="0" smtClean="0">
                          <a:ln>
                            <a:noFill/>
                          </a:ln>
                          <a:solidFill>
                            <a:srgbClr val="00B0F0"/>
                          </a:solidFill>
                          <a:effectLst/>
                          <a:latin typeface="Calibri Light" panose="020F0302020204030204" pitchFamily="34" charset="0"/>
                          <a:cs typeface="Calibri Light" panose="020F0302020204030204" pitchFamily="34" charset="0"/>
                          <a:sym typeface="Wingdings" pitchFamily="2" charset="2"/>
                        </a:rPr>
                        <a:t></a:t>
                      </a:r>
                      <a:r>
                        <a:rPr kumimoji="0" lang="ar-SA" sz="2400" b="0" i="0" u="none" strike="noStrike" cap="none" normalizeH="0" baseline="0" dirty="0" smtClean="0">
                          <a:ln>
                            <a:noFill/>
                          </a:ln>
                          <a:solidFill>
                            <a:srgbClr val="00B0F0"/>
                          </a:solidFill>
                          <a:effectLst/>
                          <a:latin typeface="Calibri Light" panose="020F0302020204030204" pitchFamily="34" charset="0"/>
                          <a:cs typeface="Calibri Light" panose="020F0302020204030204" pitchFamily="34" charset="0"/>
                        </a:rPr>
                        <a:t>سيلان اللعاب (س ط)</a:t>
                      </a:r>
                      <a:endParaRPr kumimoji="0" lang="en-US" sz="2400" b="0" i="0" u="none" strike="noStrike" cap="none" normalizeH="0" baseline="0" dirty="0" smtClean="0">
                        <a:ln>
                          <a:noFill/>
                        </a:ln>
                        <a:solidFill>
                          <a:srgbClr val="00B0F0"/>
                        </a:solidFill>
                        <a:effectLst/>
                        <a:latin typeface="Calibri Light" panose="020F0302020204030204" pitchFamily="34" charset="0"/>
                        <a:cs typeface="Calibri Light" panose="020F0302020204030204" pitchFamily="34" charset="0"/>
                      </a:endParaRP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7492657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981200" y="1600200"/>
          <a:ext cx="8229600" cy="822760"/>
        </p:xfrm>
        <a:graphic>
          <a:graphicData uri="http://schemas.openxmlformats.org/drawingml/2006/table">
            <a:tbl>
              <a:tblPr rtl="1"/>
              <a:tblGrid>
                <a:gridCol w="1987626"/>
                <a:gridCol w="6241974"/>
              </a:tblGrid>
              <a:tr h="822325">
                <a:tc>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ar-SA" sz="2400" b="0" i="0" u="none" strike="noStrike" cap="none" normalizeH="0" baseline="0" dirty="0" smtClean="0">
                          <a:ln>
                            <a:noFill/>
                          </a:ln>
                          <a:solidFill>
                            <a:srgbClr val="7030A0"/>
                          </a:solidFill>
                          <a:effectLst/>
                          <a:latin typeface="Calibri Light" panose="020F0302020204030204" pitchFamily="34" charset="0"/>
                          <a:cs typeface="Calibri Light" panose="020F0302020204030204" pitchFamily="34" charset="0"/>
                        </a:rPr>
                        <a:t>المرحلة الثالثة         ( ما بعد الاشراط)</a:t>
                      </a:r>
                      <a:endParaRPr kumimoji="0" lang="en-US" sz="2400" b="0" i="0" u="none" strike="noStrike" cap="none" normalizeH="0" baseline="0" dirty="0" smtClean="0">
                        <a:ln>
                          <a:noFill/>
                        </a:ln>
                        <a:solidFill>
                          <a:srgbClr val="7030A0"/>
                        </a:solidFill>
                        <a:effectLst/>
                        <a:latin typeface="Calibri Light" panose="020F0302020204030204" pitchFamily="34" charset="0"/>
                        <a:cs typeface="Calibri Light" panose="020F0302020204030204" pitchFamily="34" charset="0"/>
                      </a:endParaRPr>
                    </a:p>
                  </a:txBody>
                  <a:tcPr marT="45620" marB="4562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ar-SA" sz="2400" b="0" i="0" u="none" strike="noStrike" cap="none" normalizeH="0" baseline="0" dirty="0" smtClean="0">
                          <a:ln>
                            <a:noFill/>
                          </a:ln>
                          <a:solidFill>
                            <a:schemeClr val="tx1"/>
                          </a:solidFill>
                          <a:effectLst/>
                          <a:latin typeface="Calibri Light" panose="020F0302020204030204" pitchFamily="34" charset="0"/>
                          <a:cs typeface="Calibri Light" panose="020F0302020204030204" pitchFamily="34" charset="0"/>
                        </a:rPr>
                        <a:t>    </a:t>
                      </a:r>
                      <a:r>
                        <a:rPr kumimoji="0" lang="ar-SA" sz="2400" b="0" i="0" u="none" strike="noStrike" cap="none" normalizeH="0" baseline="0" dirty="0" smtClean="0">
                          <a:ln>
                            <a:noFill/>
                          </a:ln>
                          <a:solidFill>
                            <a:srgbClr val="7030A0"/>
                          </a:solidFill>
                          <a:effectLst/>
                          <a:latin typeface="Calibri Light" panose="020F0302020204030204" pitchFamily="34" charset="0"/>
                          <a:cs typeface="Calibri Light" panose="020F0302020204030204" pitchFamily="34" charset="0"/>
                        </a:rPr>
                        <a:t>صوت جرس (م ش)           </a:t>
                      </a:r>
                      <a:r>
                        <a:rPr kumimoji="0" lang="en-US" sz="2400" b="0" i="0" u="none" strike="noStrike" cap="none" normalizeH="0" baseline="0" dirty="0" smtClean="0">
                          <a:ln>
                            <a:noFill/>
                          </a:ln>
                          <a:solidFill>
                            <a:srgbClr val="7030A0"/>
                          </a:solidFill>
                          <a:effectLst/>
                          <a:latin typeface="Calibri Light" panose="020F0302020204030204" pitchFamily="34" charset="0"/>
                          <a:cs typeface="Calibri Light" panose="020F0302020204030204" pitchFamily="34" charset="0"/>
                          <a:sym typeface="Wingdings" pitchFamily="2" charset="2"/>
                        </a:rPr>
                        <a:t></a:t>
                      </a:r>
                      <a:r>
                        <a:rPr kumimoji="0" lang="ar-SA" sz="2400" b="0" i="0" u="none" strike="noStrike" cap="none" normalizeH="0" baseline="0" dirty="0" smtClean="0">
                          <a:ln>
                            <a:noFill/>
                          </a:ln>
                          <a:solidFill>
                            <a:srgbClr val="7030A0"/>
                          </a:solidFill>
                          <a:effectLst/>
                          <a:latin typeface="Calibri Light" panose="020F0302020204030204" pitchFamily="34" charset="0"/>
                          <a:cs typeface="Calibri Light" panose="020F0302020204030204" pitchFamily="34" charset="0"/>
                        </a:rPr>
                        <a:t>سيلان اللعاب (س ش)</a:t>
                      </a:r>
                      <a:endParaRPr kumimoji="0" lang="en-US" sz="2400" b="0" i="0" u="none" strike="noStrike" cap="none" normalizeH="0" baseline="0" dirty="0" smtClean="0">
                        <a:ln>
                          <a:noFill/>
                        </a:ln>
                        <a:solidFill>
                          <a:srgbClr val="7030A0"/>
                        </a:solidFill>
                        <a:effectLst/>
                        <a:latin typeface="Calibri Light" panose="020F0302020204030204" pitchFamily="34" charset="0"/>
                        <a:cs typeface="Calibri Light" panose="020F0302020204030204" pitchFamily="34" charset="0"/>
                      </a:endParaRPr>
                    </a:p>
                  </a:txBody>
                  <a:tcPr marT="45620" marB="4562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37079709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1927225" y="228600"/>
            <a:ext cx="8229600" cy="1143000"/>
          </a:xfrm>
        </p:spPr>
        <p:txBody>
          <a:bodyPr/>
          <a:lstStyle/>
          <a:p>
            <a:pPr eaLnBrk="1" hangingPunct="1"/>
            <a:r>
              <a:rPr lang="ar-SA" altLang="en-US" smtClean="0">
                <a:latin typeface="Calibri Light" panose="020F0302020204030204" pitchFamily="34" charset="0"/>
                <a:cs typeface="Calibri Light" panose="020F0302020204030204" pitchFamily="34" charset="0"/>
              </a:rPr>
              <a:t>تجارب بافلوف في الإشراط </a:t>
            </a:r>
            <a:endParaRPr lang="en-US" altLang="en-US" smtClean="0">
              <a:latin typeface="Calibri Light" panose="020F0302020204030204" pitchFamily="34" charset="0"/>
              <a:cs typeface="Calibri Light" panose="020F0302020204030204" pitchFamily="34" charset="0"/>
            </a:endParaRPr>
          </a:p>
        </p:txBody>
      </p:sp>
      <p:sp>
        <p:nvSpPr>
          <p:cNvPr id="27651" name="Rectangle 3"/>
          <p:cNvSpPr>
            <a:spLocks noGrp="1" noChangeArrowheads="1"/>
          </p:cNvSpPr>
          <p:nvPr>
            <p:ph type="body" sz="half" idx="1"/>
          </p:nvPr>
        </p:nvSpPr>
        <p:spPr>
          <a:xfrm>
            <a:off x="5943600" y="1524000"/>
            <a:ext cx="4419600" cy="609600"/>
          </a:xfrm>
        </p:spPr>
        <p:txBody>
          <a:bodyPr/>
          <a:lstStyle/>
          <a:p>
            <a:pPr eaLnBrk="1" hangingPunct="1"/>
            <a:r>
              <a:rPr lang="ar-SA" altLang="en-US">
                <a:latin typeface="Calibri Light" panose="020F0302020204030204" pitchFamily="34" charset="0"/>
                <a:cs typeface="Calibri Light" panose="020F0302020204030204" pitchFamily="34" charset="0"/>
              </a:rPr>
              <a:t>مخطط تجربة بافلوف في الإشراط.</a:t>
            </a:r>
          </a:p>
          <a:p>
            <a:pPr eaLnBrk="1" hangingPunct="1">
              <a:buFont typeface="Wingdings" panose="05000000000000000000" pitchFamily="2" charset="2"/>
              <a:buNone/>
            </a:pPr>
            <a:endParaRPr lang="en-US" altLang="en-US">
              <a:cs typeface="Arial" panose="020B0604020202020204" pitchFamily="34" charset="0"/>
            </a:endParaRPr>
          </a:p>
        </p:txBody>
      </p:sp>
      <p:graphicFrame>
        <p:nvGraphicFramePr>
          <p:cNvPr id="47168" name="Group 64"/>
          <p:cNvGraphicFramePr>
            <a:graphicFrameLocks noGrp="1"/>
          </p:cNvGraphicFramePr>
          <p:nvPr>
            <p:ph sz="half" idx="2"/>
          </p:nvPr>
        </p:nvGraphicFramePr>
        <p:xfrm>
          <a:off x="1905000" y="2286001"/>
          <a:ext cx="8229600" cy="4598991"/>
        </p:xfrm>
        <a:graphic>
          <a:graphicData uri="http://schemas.openxmlformats.org/drawingml/2006/table">
            <a:tbl>
              <a:tblPr rtl="1"/>
              <a:tblGrid>
                <a:gridCol w="1987626"/>
                <a:gridCol w="6241974"/>
              </a:tblGrid>
              <a:tr h="896095">
                <a:tc>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ar-SA" sz="2400" b="0" i="0" u="none" strike="noStrike" cap="none" normalizeH="0" baseline="0" dirty="0" smtClean="0">
                          <a:ln>
                            <a:noFill/>
                          </a:ln>
                          <a:solidFill>
                            <a:schemeClr val="accent3">
                              <a:lumMod val="50000"/>
                            </a:schemeClr>
                          </a:solidFill>
                          <a:effectLst/>
                          <a:latin typeface="Calibri Light" panose="020F0302020204030204" pitchFamily="34" charset="0"/>
                          <a:cs typeface="Calibri Light" panose="020F0302020204030204" pitchFamily="34" charset="0"/>
                        </a:rPr>
                        <a:t>المرحلة الأولى         ( ما قبل الاشراط) </a:t>
                      </a:r>
                      <a:endParaRPr kumimoji="0" lang="en-US" sz="2400" b="0" i="0" u="none" strike="noStrike" cap="none" normalizeH="0" baseline="0" dirty="0" smtClean="0">
                        <a:ln>
                          <a:noFill/>
                        </a:ln>
                        <a:solidFill>
                          <a:schemeClr val="accent3">
                            <a:lumMod val="50000"/>
                          </a:schemeClr>
                        </a:solidFill>
                        <a:effectLst/>
                        <a:latin typeface="Calibri Light" panose="020F0302020204030204" pitchFamily="34" charset="0"/>
                        <a:cs typeface="Calibri Light" panose="020F0302020204030204" pitchFamily="34" charset="0"/>
                      </a:endParaRPr>
                    </a:p>
                  </a:txBody>
                  <a:tcPr marT="45712" marB="4571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ar-SA" sz="2400" b="0" i="0" u="none" strike="noStrike" cap="none" normalizeH="0" baseline="0" dirty="0" smtClean="0">
                          <a:ln>
                            <a:noFill/>
                          </a:ln>
                          <a:solidFill>
                            <a:srgbClr val="00B050"/>
                          </a:solidFill>
                          <a:effectLst/>
                          <a:latin typeface="Calibri Light" panose="020F0302020204030204" pitchFamily="34" charset="0"/>
                          <a:cs typeface="Calibri Light" panose="020F0302020204030204" pitchFamily="34" charset="0"/>
                        </a:rPr>
                        <a:t>صوت جرس (مثير محايد)     </a:t>
                      </a:r>
                      <a:r>
                        <a:rPr kumimoji="0" lang="en-US" sz="2400" b="0" i="0" u="none" strike="noStrike" cap="none" normalizeH="0" baseline="0" dirty="0" smtClean="0">
                          <a:ln>
                            <a:noFill/>
                          </a:ln>
                          <a:solidFill>
                            <a:srgbClr val="00B050"/>
                          </a:solidFill>
                          <a:effectLst/>
                          <a:latin typeface="Calibri Light" panose="020F0302020204030204" pitchFamily="34" charset="0"/>
                          <a:cs typeface="Calibri Light" panose="020F0302020204030204" pitchFamily="34" charset="0"/>
                          <a:sym typeface="Wingdings" pitchFamily="2" charset="2"/>
                        </a:rPr>
                        <a:t></a:t>
                      </a:r>
                      <a:r>
                        <a:rPr kumimoji="0" lang="ar-SA" sz="2400" b="0" i="0" u="none" strike="noStrike" cap="none" normalizeH="0" baseline="0" dirty="0" smtClean="0">
                          <a:ln>
                            <a:noFill/>
                          </a:ln>
                          <a:solidFill>
                            <a:srgbClr val="00B050"/>
                          </a:solidFill>
                          <a:effectLst/>
                          <a:latin typeface="Calibri Light" panose="020F0302020204030204" pitchFamily="34" charset="0"/>
                          <a:cs typeface="Calibri Light" panose="020F0302020204030204" pitchFamily="34" charset="0"/>
                          <a:sym typeface="Wingdings" pitchFamily="2" charset="2"/>
                        </a:rPr>
                        <a:t>       لا استجابة(عدم سيلان</a:t>
                      </a:r>
                    </a:p>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ar-SA" sz="2400" b="0" i="0" u="none" strike="noStrike" cap="none" normalizeH="0" baseline="0" dirty="0" smtClean="0">
                          <a:ln>
                            <a:noFill/>
                          </a:ln>
                          <a:solidFill>
                            <a:srgbClr val="00B050"/>
                          </a:solidFill>
                          <a:effectLst/>
                          <a:latin typeface="Calibri Light" panose="020F0302020204030204" pitchFamily="34" charset="0"/>
                          <a:cs typeface="Calibri Light" panose="020F0302020204030204" pitchFamily="34" charset="0"/>
                          <a:sym typeface="Wingdings" pitchFamily="2" charset="2"/>
                        </a:rPr>
                        <a:t>                                                           اللعاب)</a:t>
                      </a:r>
                      <a:endParaRPr kumimoji="0" lang="en-US" sz="2400" b="0" i="0" u="none" strike="noStrike" cap="none" normalizeH="0" baseline="0" dirty="0" smtClean="0">
                        <a:ln>
                          <a:noFill/>
                        </a:ln>
                        <a:solidFill>
                          <a:srgbClr val="00B050"/>
                        </a:solidFill>
                        <a:effectLst/>
                        <a:latin typeface="Calibri Light" panose="020F0302020204030204" pitchFamily="34" charset="0"/>
                        <a:cs typeface="Calibri Light" panose="020F0302020204030204" pitchFamily="34" charset="0"/>
                        <a:sym typeface="Wingdings" pitchFamily="2" charset="2"/>
                      </a:endParaRPr>
                    </a:p>
                  </a:txBody>
                  <a:tcPr marT="45712" marB="4571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22943">
                <a:tc>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ar-SA" sz="2400" b="0" i="0" u="none" strike="noStrike" cap="none" normalizeH="0" baseline="0" dirty="0" smtClean="0">
                          <a:ln>
                            <a:noFill/>
                          </a:ln>
                          <a:solidFill>
                            <a:schemeClr val="tx2">
                              <a:lumMod val="60000"/>
                              <a:lumOff val="40000"/>
                            </a:schemeClr>
                          </a:solidFill>
                          <a:effectLst/>
                          <a:latin typeface="Calibri Light" panose="020F0302020204030204" pitchFamily="34" charset="0"/>
                          <a:cs typeface="Calibri Light" panose="020F0302020204030204" pitchFamily="34" charset="0"/>
                        </a:rPr>
                        <a:t>المرحلة الثانية (مرحلة الاشراط)</a:t>
                      </a:r>
                      <a:endParaRPr kumimoji="0" lang="en-US" sz="2400" b="0" i="0" u="none" strike="noStrike" cap="none" normalizeH="0" baseline="0" dirty="0" smtClean="0">
                        <a:ln>
                          <a:noFill/>
                        </a:ln>
                        <a:solidFill>
                          <a:schemeClr val="tx2">
                            <a:lumMod val="60000"/>
                            <a:lumOff val="40000"/>
                          </a:schemeClr>
                        </a:solidFill>
                        <a:effectLst/>
                        <a:latin typeface="Calibri Light" panose="020F0302020204030204" pitchFamily="34" charset="0"/>
                        <a:cs typeface="Calibri Light" panose="020F0302020204030204" pitchFamily="34" charset="0"/>
                      </a:endParaRPr>
                    </a:p>
                  </a:txBody>
                  <a:tcPr marT="45712" marB="4571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ar-SA" sz="2400" b="0" i="0" u="none" strike="noStrike" cap="none" normalizeH="0" baseline="0" dirty="0" smtClean="0">
                          <a:ln>
                            <a:noFill/>
                          </a:ln>
                          <a:solidFill>
                            <a:srgbClr val="00B0F0"/>
                          </a:solidFill>
                          <a:effectLst/>
                          <a:latin typeface="Calibri Light" panose="020F0302020204030204" pitchFamily="34" charset="0"/>
                          <a:cs typeface="Calibri Light" panose="020F0302020204030204" pitchFamily="34" charset="0"/>
                        </a:rPr>
                        <a:t>صوت جرس (م ح) + طعام (م ط) </a:t>
                      </a:r>
                      <a:r>
                        <a:rPr kumimoji="0" lang="en-US" sz="2400" b="0" i="0" u="none" strike="noStrike" cap="none" normalizeH="0" baseline="0" dirty="0" smtClean="0">
                          <a:ln>
                            <a:noFill/>
                          </a:ln>
                          <a:solidFill>
                            <a:srgbClr val="00B0F0"/>
                          </a:solidFill>
                          <a:effectLst/>
                          <a:latin typeface="Calibri Light" panose="020F0302020204030204" pitchFamily="34" charset="0"/>
                          <a:cs typeface="Calibri Light" panose="020F0302020204030204" pitchFamily="34" charset="0"/>
                          <a:sym typeface="Wingdings" pitchFamily="2" charset="2"/>
                        </a:rPr>
                        <a:t></a:t>
                      </a:r>
                      <a:r>
                        <a:rPr kumimoji="0" lang="ar-SA" sz="2400" b="0" i="0" u="none" strike="noStrike" cap="none" normalizeH="0" baseline="0" dirty="0" smtClean="0">
                          <a:ln>
                            <a:noFill/>
                          </a:ln>
                          <a:solidFill>
                            <a:srgbClr val="00B0F0"/>
                          </a:solidFill>
                          <a:effectLst/>
                          <a:latin typeface="Calibri Light" panose="020F0302020204030204" pitchFamily="34" charset="0"/>
                          <a:cs typeface="Calibri Light" panose="020F0302020204030204" pitchFamily="34" charset="0"/>
                        </a:rPr>
                        <a:t>سيلان اللعاب (س ط)</a:t>
                      </a:r>
                      <a:endParaRPr kumimoji="0" lang="en-US" sz="2400" b="0" i="0" u="none" strike="noStrike" cap="none" normalizeH="0" baseline="0" dirty="0" smtClean="0">
                        <a:ln>
                          <a:noFill/>
                        </a:ln>
                        <a:solidFill>
                          <a:srgbClr val="00B0F0"/>
                        </a:solidFill>
                        <a:effectLst/>
                        <a:latin typeface="Calibri Light" panose="020F0302020204030204" pitchFamily="34" charset="0"/>
                        <a:cs typeface="Calibri Light" panose="020F0302020204030204" pitchFamily="34" charset="0"/>
                      </a:endParaRPr>
                    </a:p>
                  </a:txBody>
                  <a:tcPr marT="45712" marB="4571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669">
                <a:tc>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2400" b="0" i="0" u="none" strike="noStrike" cap="none" normalizeH="0" baseline="0" dirty="0" smtClean="0">
                        <a:ln>
                          <a:noFill/>
                        </a:ln>
                        <a:solidFill>
                          <a:schemeClr val="tx1"/>
                        </a:solidFill>
                        <a:effectLst/>
                        <a:latin typeface="Calibri Light" panose="020F0302020204030204" pitchFamily="34" charset="0"/>
                        <a:cs typeface="Calibri Light" panose="020F0302020204030204" pitchFamily="34" charset="0"/>
                      </a:endParaRPr>
                    </a:p>
                  </a:txBody>
                  <a:tcPr marT="45712" marB="4571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ar-SA" sz="2400" b="0" i="0" u="none" strike="noStrike" cap="none" normalizeH="0" baseline="0" dirty="0" smtClean="0">
                          <a:ln>
                            <a:noFill/>
                          </a:ln>
                          <a:solidFill>
                            <a:srgbClr val="00B0F0"/>
                          </a:solidFill>
                          <a:effectLst/>
                          <a:latin typeface="Calibri Light" panose="020F0302020204030204" pitchFamily="34" charset="0"/>
                          <a:cs typeface="Calibri Light" panose="020F0302020204030204" pitchFamily="34" charset="0"/>
                        </a:rPr>
                        <a:t>صوت جرس (م ح) + طعام (م ط) </a:t>
                      </a:r>
                      <a:r>
                        <a:rPr kumimoji="0" lang="en-US" sz="2400" b="0" i="0" u="none" strike="noStrike" cap="none" normalizeH="0" baseline="0" dirty="0" smtClean="0">
                          <a:ln>
                            <a:noFill/>
                          </a:ln>
                          <a:solidFill>
                            <a:srgbClr val="00B0F0"/>
                          </a:solidFill>
                          <a:effectLst/>
                          <a:latin typeface="Calibri Light" panose="020F0302020204030204" pitchFamily="34" charset="0"/>
                          <a:cs typeface="Calibri Light" panose="020F0302020204030204" pitchFamily="34" charset="0"/>
                          <a:sym typeface="Wingdings" pitchFamily="2" charset="2"/>
                        </a:rPr>
                        <a:t></a:t>
                      </a:r>
                      <a:r>
                        <a:rPr kumimoji="0" lang="ar-SA" sz="2400" b="0" i="0" u="none" strike="noStrike" cap="none" normalizeH="0" baseline="0" dirty="0" smtClean="0">
                          <a:ln>
                            <a:noFill/>
                          </a:ln>
                          <a:solidFill>
                            <a:srgbClr val="00B0F0"/>
                          </a:solidFill>
                          <a:effectLst/>
                          <a:latin typeface="Calibri Light" panose="020F0302020204030204" pitchFamily="34" charset="0"/>
                          <a:cs typeface="Calibri Light" panose="020F0302020204030204" pitchFamily="34" charset="0"/>
                        </a:rPr>
                        <a:t>سيلان اللعاب (س ط)</a:t>
                      </a:r>
                      <a:endParaRPr kumimoji="0" lang="en-US" sz="2400" b="0" i="0" u="none" strike="noStrike" cap="none" normalizeH="0" baseline="0" dirty="0" smtClean="0">
                        <a:ln>
                          <a:noFill/>
                        </a:ln>
                        <a:solidFill>
                          <a:srgbClr val="00B0F0"/>
                        </a:solidFill>
                        <a:effectLst/>
                        <a:latin typeface="Calibri Light" panose="020F0302020204030204" pitchFamily="34" charset="0"/>
                        <a:cs typeface="Calibri Light" panose="020F0302020204030204" pitchFamily="34" charset="0"/>
                      </a:endParaRPr>
                    </a:p>
                  </a:txBody>
                  <a:tcPr marT="45712" marB="4571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669">
                <a:tc>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2400" b="0" i="0" u="none" strike="noStrike" cap="none" normalizeH="0" baseline="0" dirty="0" smtClean="0">
                        <a:ln>
                          <a:noFill/>
                        </a:ln>
                        <a:solidFill>
                          <a:schemeClr val="tx1"/>
                        </a:solidFill>
                        <a:effectLst/>
                        <a:latin typeface="Calibri Light" panose="020F0302020204030204" pitchFamily="34" charset="0"/>
                        <a:cs typeface="Calibri Light" panose="020F0302020204030204" pitchFamily="34" charset="0"/>
                      </a:endParaRPr>
                    </a:p>
                  </a:txBody>
                  <a:tcPr marT="45712" marB="4571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ar-SA" sz="2400" b="0" i="0" u="none" strike="noStrike" cap="none" normalizeH="0" baseline="0" dirty="0" smtClean="0">
                          <a:ln>
                            <a:noFill/>
                          </a:ln>
                          <a:solidFill>
                            <a:srgbClr val="00B0F0"/>
                          </a:solidFill>
                          <a:effectLst/>
                          <a:latin typeface="Calibri Light" panose="020F0302020204030204" pitchFamily="34" charset="0"/>
                          <a:cs typeface="Calibri Light" panose="020F0302020204030204" pitchFamily="34" charset="0"/>
                        </a:rPr>
                        <a:t>صوت جرس (م ح) + طعام (م ط) </a:t>
                      </a:r>
                      <a:r>
                        <a:rPr kumimoji="0" lang="en-US" sz="2400" b="0" i="0" u="none" strike="noStrike" cap="none" normalizeH="0" baseline="0" dirty="0" smtClean="0">
                          <a:ln>
                            <a:noFill/>
                          </a:ln>
                          <a:solidFill>
                            <a:srgbClr val="00B0F0"/>
                          </a:solidFill>
                          <a:effectLst/>
                          <a:latin typeface="Calibri Light" panose="020F0302020204030204" pitchFamily="34" charset="0"/>
                          <a:cs typeface="Calibri Light" panose="020F0302020204030204" pitchFamily="34" charset="0"/>
                          <a:sym typeface="Wingdings" pitchFamily="2" charset="2"/>
                        </a:rPr>
                        <a:t></a:t>
                      </a:r>
                      <a:r>
                        <a:rPr kumimoji="0" lang="ar-SA" sz="2400" b="0" i="0" u="none" strike="noStrike" cap="none" normalizeH="0" baseline="0" dirty="0" smtClean="0">
                          <a:ln>
                            <a:noFill/>
                          </a:ln>
                          <a:solidFill>
                            <a:srgbClr val="00B0F0"/>
                          </a:solidFill>
                          <a:effectLst/>
                          <a:latin typeface="Calibri Light" panose="020F0302020204030204" pitchFamily="34" charset="0"/>
                          <a:cs typeface="Calibri Light" panose="020F0302020204030204" pitchFamily="34" charset="0"/>
                        </a:rPr>
                        <a:t>سيلان اللعاب (س ط)</a:t>
                      </a:r>
                      <a:endParaRPr kumimoji="0" lang="en-US" sz="2400" b="0" i="0" u="none" strike="noStrike" cap="none" normalizeH="0" baseline="0" dirty="0" smtClean="0">
                        <a:ln>
                          <a:noFill/>
                        </a:ln>
                        <a:solidFill>
                          <a:srgbClr val="00B0F0"/>
                        </a:solidFill>
                        <a:effectLst/>
                        <a:latin typeface="Calibri Light" panose="020F0302020204030204" pitchFamily="34" charset="0"/>
                        <a:cs typeface="Calibri Light" panose="020F0302020204030204" pitchFamily="34" charset="0"/>
                      </a:endParaRPr>
                    </a:p>
                  </a:txBody>
                  <a:tcPr marT="45712" marB="4571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669">
                <a:tc>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2400" b="0" i="0" u="none" strike="noStrike" cap="none" normalizeH="0" baseline="0" dirty="0" smtClean="0">
                        <a:ln>
                          <a:noFill/>
                        </a:ln>
                        <a:solidFill>
                          <a:schemeClr val="tx1"/>
                        </a:solidFill>
                        <a:effectLst/>
                        <a:latin typeface="Calibri Light" panose="020F0302020204030204" pitchFamily="34" charset="0"/>
                        <a:cs typeface="Calibri Light" panose="020F0302020204030204" pitchFamily="34" charset="0"/>
                      </a:endParaRPr>
                    </a:p>
                  </a:txBody>
                  <a:tcPr marT="45712" marB="4571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ar-SA" sz="2400" b="0" i="0" u="none" strike="noStrike" cap="none" normalizeH="0" baseline="0" dirty="0" smtClean="0">
                          <a:ln>
                            <a:noFill/>
                          </a:ln>
                          <a:solidFill>
                            <a:srgbClr val="00B0F0"/>
                          </a:solidFill>
                          <a:effectLst/>
                          <a:latin typeface="Calibri Light" panose="020F0302020204030204" pitchFamily="34" charset="0"/>
                          <a:cs typeface="Calibri Light" panose="020F0302020204030204" pitchFamily="34" charset="0"/>
                        </a:rPr>
                        <a:t>صوت جرس (م ح) + طعام (م ط) </a:t>
                      </a:r>
                      <a:r>
                        <a:rPr kumimoji="0" lang="en-US" sz="2400" b="0" i="0" u="none" strike="noStrike" cap="none" normalizeH="0" baseline="0" dirty="0" smtClean="0">
                          <a:ln>
                            <a:noFill/>
                          </a:ln>
                          <a:solidFill>
                            <a:srgbClr val="00B0F0"/>
                          </a:solidFill>
                          <a:effectLst/>
                          <a:latin typeface="Calibri Light" panose="020F0302020204030204" pitchFamily="34" charset="0"/>
                          <a:cs typeface="Calibri Light" panose="020F0302020204030204" pitchFamily="34" charset="0"/>
                          <a:sym typeface="Wingdings" pitchFamily="2" charset="2"/>
                        </a:rPr>
                        <a:t></a:t>
                      </a:r>
                      <a:r>
                        <a:rPr kumimoji="0" lang="ar-SA" sz="2400" b="0" i="0" u="none" strike="noStrike" cap="none" normalizeH="0" baseline="0" dirty="0" smtClean="0">
                          <a:ln>
                            <a:noFill/>
                          </a:ln>
                          <a:solidFill>
                            <a:srgbClr val="00B0F0"/>
                          </a:solidFill>
                          <a:effectLst/>
                          <a:latin typeface="Calibri Light" panose="020F0302020204030204" pitchFamily="34" charset="0"/>
                          <a:cs typeface="Calibri Light" panose="020F0302020204030204" pitchFamily="34" charset="0"/>
                        </a:rPr>
                        <a:t>سيلان اللعاب (س ط)</a:t>
                      </a:r>
                      <a:endParaRPr kumimoji="0" lang="en-US" sz="2400" b="0" i="0" u="none" strike="noStrike" cap="none" normalizeH="0" baseline="0" dirty="0" smtClean="0">
                        <a:ln>
                          <a:noFill/>
                        </a:ln>
                        <a:solidFill>
                          <a:srgbClr val="00B0F0"/>
                        </a:solidFill>
                        <a:effectLst/>
                        <a:latin typeface="Calibri Light" panose="020F0302020204030204" pitchFamily="34" charset="0"/>
                        <a:cs typeface="Calibri Light" panose="020F0302020204030204" pitchFamily="34" charset="0"/>
                      </a:endParaRPr>
                    </a:p>
                  </a:txBody>
                  <a:tcPr marT="45712" marB="4571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22943">
                <a:tc>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ar-SA" sz="2400" b="0" i="0" u="none" strike="noStrike" cap="none" normalizeH="0" baseline="0" dirty="0" smtClean="0">
                          <a:ln>
                            <a:noFill/>
                          </a:ln>
                          <a:solidFill>
                            <a:srgbClr val="7030A0"/>
                          </a:solidFill>
                          <a:effectLst/>
                          <a:latin typeface="Calibri Light" panose="020F0302020204030204" pitchFamily="34" charset="0"/>
                          <a:cs typeface="Calibri Light" panose="020F0302020204030204" pitchFamily="34" charset="0"/>
                        </a:rPr>
                        <a:t>المرحلة الثالثة         ( ما بعد الاشراط)</a:t>
                      </a:r>
                      <a:endParaRPr kumimoji="0" lang="en-US" sz="2400" b="0" i="0" u="none" strike="noStrike" cap="none" normalizeH="0" baseline="0" dirty="0" smtClean="0">
                        <a:ln>
                          <a:noFill/>
                        </a:ln>
                        <a:solidFill>
                          <a:srgbClr val="7030A0"/>
                        </a:solidFill>
                        <a:effectLst/>
                        <a:latin typeface="Calibri Light" panose="020F0302020204030204" pitchFamily="34" charset="0"/>
                        <a:cs typeface="Calibri Light" panose="020F0302020204030204" pitchFamily="34" charset="0"/>
                      </a:endParaRPr>
                    </a:p>
                  </a:txBody>
                  <a:tcPr marT="45712" marB="4571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
                          <a:schemeClr val="hlink"/>
                        </a:buClr>
                        <a:buSzTx/>
                        <a:buFont typeface="Wingdings" pitchFamily="2" charset="2"/>
                        <a:buNone/>
                        <a:tabLst/>
                      </a:pPr>
                      <a:r>
                        <a:rPr kumimoji="0" lang="ar-SA" sz="2400" b="0" i="0" u="none" strike="noStrike" cap="none" normalizeH="0" baseline="0" dirty="0" smtClean="0">
                          <a:ln>
                            <a:noFill/>
                          </a:ln>
                          <a:solidFill>
                            <a:schemeClr val="tx1"/>
                          </a:solidFill>
                          <a:effectLst/>
                          <a:latin typeface="Calibri Light" panose="020F0302020204030204" pitchFamily="34" charset="0"/>
                          <a:cs typeface="Calibri Light" panose="020F0302020204030204" pitchFamily="34" charset="0"/>
                        </a:rPr>
                        <a:t>    </a:t>
                      </a:r>
                      <a:r>
                        <a:rPr kumimoji="0" lang="ar-SA" sz="2400" b="0" i="0" u="none" strike="noStrike" cap="none" normalizeH="0" baseline="0" dirty="0" smtClean="0">
                          <a:ln>
                            <a:noFill/>
                          </a:ln>
                          <a:solidFill>
                            <a:srgbClr val="7030A0"/>
                          </a:solidFill>
                          <a:effectLst/>
                          <a:latin typeface="Calibri Light" panose="020F0302020204030204" pitchFamily="34" charset="0"/>
                          <a:cs typeface="Calibri Light" panose="020F0302020204030204" pitchFamily="34" charset="0"/>
                        </a:rPr>
                        <a:t>صوت جرس (م ش)           </a:t>
                      </a:r>
                      <a:r>
                        <a:rPr kumimoji="0" lang="en-US" sz="2400" b="0" i="0" u="none" strike="noStrike" cap="none" normalizeH="0" baseline="0" dirty="0" smtClean="0">
                          <a:ln>
                            <a:noFill/>
                          </a:ln>
                          <a:solidFill>
                            <a:srgbClr val="7030A0"/>
                          </a:solidFill>
                          <a:effectLst/>
                          <a:latin typeface="Calibri Light" panose="020F0302020204030204" pitchFamily="34" charset="0"/>
                          <a:cs typeface="Calibri Light" panose="020F0302020204030204" pitchFamily="34" charset="0"/>
                          <a:sym typeface="Wingdings" pitchFamily="2" charset="2"/>
                        </a:rPr>
                        <a:t></a:t>
                      </a:r>
                      <a:r>
                        <a:rPr kumimoji="0" lang="ar-SA" sz="2400" b="0" i="0" u="none" strike="noStrike" cap="none" normalizeH="0" baseline="0" dirty="0" smtClean="0">
                          <a:ln>
                            <a:noFill/>
                          </a:ln>
                          <a:solidFill>
                            <a:srgbClr val="7030A0"/>
                          </a:solidFill>
                          <a:effectLst/>
                          <a:latin typeface="Calibri Light" panose="020F0302020204030204" pitchFamily="34" charset="0"/>
                          <a:cs typeface="Calibri Light" panose="020F0302020204030204" pitchFamily="34" charset="0"/>
                        </a:rPr>
                        <a:t>سيلان اللعاب (س ش)</a:t>
                      </a:r>
                      <a:endParaRPr kumimoji="0" lang="en-US" sz="2400" b="0" i="0" u="none" strike="noStrike" cap="none" normalizeH="0" baseline="0" dirty="0" smtClean="0">
                        <a:ln>
                          <a:noFill/>
                        </a:ln>
                        <a:solidFill>
                          <a:srgbClr val="7030A0"/>
                        </a:solidFill>
                        <a:effectLst/>
                        <a:latin typeface="Calibri Light" panose="020F0302020204030204" pitchFamily="34" charset="0"/>
                        <a:cs typeface="Calibri Light" panose="020F0302020204030204" pitchFamily="34" charset="0"/>
                      </a:endParaRPr>
                    </a:p>
                  </a:txBody>
                  <a:tcPr marT="45712" marB="4571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36770378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4" descr="نظرية الاشتراط الكلاسيكي: النظرية"/>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76200"/>
            <a:ext cx="8382000" cy="601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796673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algn="ctr" rtl="1" eaLnBrk="1" hangingPunct="1"/>
            <a:r>
              <a:rPr lang="ar-SA" altLang="en-US" dirty="0" smtClean="0"/>
              <a:t>المفاهيم الرئيسية في نظرية الإشراط</a:t>
            </a:r>
            <a:endParaRPr lang="en-US" altLang="en-US" dirty="0" smtClean="0">
              <a:cs typeface="Times New Roman" panose="02020603050405020304" pitchFamily="18" charset="0"/>
            </a:endParaRPr>
          </a:p>
        </p:txBody>
      </p:sp>
      <p:sp>
        <p:nvSpPr>
          <p:cNvPr id="30723" name="Rectangle 3"/>
          <p:cNvSpPr>
            <a:spLocks noGrp="1" noChangeArrowheads="1"/>
          </p:cNvSpPr>
          <p:nvPr>
            <p:ph idx="1"/>
          </p:nvPr>
        </p:nvSpPr>
        <p:spPr>
          <a:xfrm>
            <a:off x="1981200" y="1828800"/>
            <a:ext cx="8229600" cy="4876800"/>
          </a:xfrm>
        </p:spPr>
        <p:txBody>
          <a:bodyPr/>
          <a:lstStyle/>
          <a:p>
            <a:pPr marL="609600" indent="-609600" algn="r" rtl="1">
              <a:buFont typeface="Wingdings" panose="05000000000000000000" pitchFamily="2" charset="2"/>
              <a:buAutoNum type="arabicPeriod"/>
            </a:pPr>
            <a:r>
              <a:rPr lang="ar-SA" altLang="en-US" sz="2400" b="1" dirty="0"/>
              <a:t>المثير الطبيعي</a:t>
            </a:r>
            <a:r>
              <a:rPr lang="en-US" altLang="en-US" sz="2400" b="1" dirty="0">
                <a:cs typeface="Arial" panose="020B0604020202020204" pitchFamily="34" charset="0"/>
              </a:rPr>
              <a:t> Unconditional stimulus </a:t>
            </a:r>
            <a:r>
              <a:rPr lang="ar-SA" altLang="en-US" sz="2400" b="1" dirty="0"/>
              <a:t>:</a:t>
            </a:r>
            <a:r>
              <a:rPr lang="ar-SA" altLang="en-US" sz="2400" dirty="0"/>
              <a:t> هو أي حدث يمكن أن يحدث سلوكاً لدى الكائن الحي بطريقة </a:t>
            </a:r>
            <a:r>
              <a:rPr lang="ar-SA" altLang="en-US" sz="2400" u="sng" dirty="0"/>
              <a:t>لا </a:t>
            </a:r>
            <a:r>
              <a:rPr lang="ar-SA" altLang="en-US" sz="2400" u="sng" dirty="0" err="1"/>
              <a:t>إدراية</a:t>
            </a:r>
            <a:r>
              <a:rPr lang="ar-SA" altLang="en-US" sz="2400" dirty="0"/>
              <a:t>, ويسمى مثل هذا المثير بالمثير غير الشرطي.</a:t>
            </a:r>
          </a:p>
          <a:p>
            <a:pPr marL="609600" indent="-609600" algn="r" rtl="1">
              <a:buFont typeface="Wingdings" panose="05000000000000000000" pitchFamily="2" charset="2"/>
              <a:buAutoNum type="arabicPeriod"/>
            </a:pPr>
            <a:r>
              <a:rPr lang="ar-SA" altLang="en-US" sz="2400" b="1" dirty="0"/>
              <a:t>المثير المحايد</a:t>
            </a:r>
            <a:r>
              <a:rPr lang="en-US" altLang="en-US" sz="2400" b="1" dirty="0">
                <a:cs typeface="Arial" panose="020B0604020202020204" pitchFamily="34" charset="0"/>
              </a:rPr>
              <a:t> </a:t>
            </a:r>
            <a:r>
              <a:rPr lang="en-US" altLang="en-US" sz="2400" b="1" dirty="0" err="1">
                <a:cs typeface="Arial" panose="020B0604020202020204" pitchFamily="34" charset="0"/>
              </a:rPr>
              <a:t>Nutral</a:t>
            </a:r>
            <a:r>
              <a:rPr lang="en-US" altLang="en-US" sz="2400" b="1" dirty="0">
                <a:cs typeface="Arial" panose="020B0604020202020204" pitchFamily="34" charset="0"/>
              </a:rPr>
              <a:t> </a:t>
            </a:r>
            <a:r>
              <a:rPr lang="ar-SA" altLang="en-US" sz="2400" b="1" dirty="0"/>
              <a:t>: </a:t>
            </a:r>
            <a:r>
              <a:rPr lang="ar-SA" altLang="en-US" sz="2400" dirty="0"/>
              <a:t>وهو المثير أو الحدث الذي </a:t>
            </a:r>
            <a:r>
              <a:rPr lang="ar-SA" altLang="en-US" sz="2400" u="sng" dirty="0"/>
              <a:t>ليس له تأثير في سلوك الفرد </a:t>
            </a:r>
            <a:r>
              <a:rPr lang="ar-SA" altLang="en-US" sz="2400" dirty="0"/>
              <a:t>والذي يمكن أن يطور حياله سلوكاً وفقاً لمبدأ الاقتران.</a:t>
            </a:r>
          </a:p>
          <a:p>
            <a:pPr marL="609600" indent="-609600" algn="r" rtl="1">
              <a:buFont typeface="Wingdings" panose="05000000000000000000" pitchFamily="2" charset="2"/>
              <a:buAutoNum type="arabicPeriod"/>
            </a:pPr>
            <a:r>
              <a:rPr lang="ar-SA" altLang="en-US" sz="2400" b="1" dirty="0"/>
              <a:t>المثير الشرطي</a:t>
            </a:r>
            <a:r>
              <a:rPr lang="en-US" altLang="en-US" sz="2400" b="1" dirty="0">
                <a:cs typeface="Arial" panose="020B0604020202020204" pitchFamily="34" charset="0"/>
              </a:rPr>
              <a:t> Conditional stimulus </a:t>
            </a:r>
            <a:r>
              <a:rPr lang="ar-SA" altLang="en-US" sz="2400" b="1" dirty="0"/>
              <a:t>:</a:t>
            </a:r>
            <a:r>
              <a:rPr lang="ar-SA" altLang="en-US" sz="2400" dirty="0"/>
              <a:t> وهو الحدث أو المثير الذي يكون محايداً في الأصل ويصبح قادراً على </a:t>
            </a:r>
            <a:r>
              <a:rPr lang="ar-SA" altLang="en-US" sz="2400" u="sng" dirty="0"/>
              <a:t>إحداث الاستجابة الشرطية التي يحدثها مثيراً طبيعياً </a:t>
            </a:r>
            <a:r>
              <a:rPr lang="ar-SA" altLang="en-US" sz="2400" dirty="0"/>
              <a:t>معيناً نتيجة لاقترانه به لعدد من المرات.</a:t>
            </a:r>
          </a:p>
          <a:p>
            <a:pPr marL="609600" indent="-609600" algn="r" rtl="1">
              <a:buFont typeface="Wingdings" panose="05000000000000000000" pitchFamily="2" charset="2"/>
              <a:buAutoNum type="arabicPeriod"/>
            </a:pPr>
            <a:r>
              <a:rPr lang="ar-SA" altLang="en-US" sz="2400" b="1" dirty="0"/>
              <a:t>الاستجابة الطبيعية (غير الشرطية)</a:t>
            </a:r>
            <a:r>
              <a:rPr lang="en-US" altLang="en-US" sz="2400" b="1" dirty="0">
                <a:cs typeface="Arial" panose="020B0604020202020204" pitchFamily="34" charset="0"/>
              </a:rPr>
              <a:t> unconditional response </a:t>
            </a:r>
            <a:r>
              <a:rPr lang="ar-SA" altLang="en-US" sz="2400" b="1" dirty="0"/>
              <a:t>:</a:t>
            </a:r>
            <a:r>
              <a:rPr lang="ar-SA" altLang="en-US" sz="2400" dirty="0"/>
              <a:t> وهي </a:t>
            </a:r>
            <a:r>
              <a:rPr lang="ar-SA" altLang="en-US" sz="2400" u="sng" dirty="0"/>
              <a:t>الاستجابة اللاإرادية </a:t>
            </a:r>
            <a:r>
              <a:rPr lang="ar-SA" altLang="en-US" sz="2400" dirty="0"/>
              <a:t>غير المتعلمة التي تحدثها مثيرات طبيعية معينة.</a:t>
            </a:r>
          </a:p>
          <a:p>
            <a:pPr marL="609600" indent="-609600" algn="r" rtl="1">
              <a:buFont typeface="Wingdings" panose="05000000000000000000" pitchFamily="2" charset="2"/>
              <a:buAutoNum type="arabicPeriod"/>
            </a:pPr>
            <a:r>
              <a:rPr lang="ar-SA" altLang="en-US" sz="2400" b="1" dirty="0"/>
              <a:t>الاستجابة الشرطية</a:t>
            </a:r>
            <a:r>
              <a:rPr lang="en-US" altLang="en-US" sz="2400" b="1" dirty="0">
                <a:cs typeface="Arial" panose="020B0604020202020204" pitchFamily="34" charset="0"/>
              </a:rPr>
              <a:t> conditional response </a:t>
            </a:r>
            <a:r>
              <a:rPr lang="ar-SA" altLang="en-US" sz="2400" b="1" dirty="0"/>
              <a:t>:</a:t>
            </a:r>
            <a:r>
              <a:rPr lang="ar-SA" altLang="en-US" sz="2400" dirty="0"/>
              <a:t> وهي </a:t>
            </a:r>
            <a:r>
              <a:rPr lang="ar-SA" altLang="en-US" sz="2400" u="sng" dirty="0"/>
              <a:t>الاستجابة المتعلمة </a:t>
            </a:r>
            <a:r>
              <a:rPr lang="ar-SA" altLang="en-US" sz="2400" dirty="0"/>
              <a:t>للمثير الشرطي نتيجة لاقترانه بمثير طبيعي.</a:t>
            </a:r>
          </a:p>
        </p:txBody>
      </p:sp>
    </p:spTree>
    <p:extLst>
      <p:ext uri="{BB962C8B-B14F-4D97-AF65-F5344CB8AC3E}">
        <p14:creationId xmlns:p14="http://schemas.microsoft.com/office/powerpoint/2010/main" val="331179468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842</Words>
  <Application>Microsoft Office PowerPoint</Application>
  <PresentationFormat>Widescreen</PresentationFormat>
  <Paragraphs>85</Paragraphs>
  <Slides>15</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Calibri Light</vt:lpstr>
      <vt:lpstr>Times New Roman</vt:lpstr>
      <vt:lpstr>Wingdings</vt:lpstr>
      <vt:lpstr>Office Theme</vt:lpstr>
      <vt:lpstr>PowerPoint Presentation</vt:lpstr>
      <vt:lpstr>نظرية الإشراط الكلاسيكي</vt:lpstr>
      <vt:lpstr>PowerPoint Presentation</vt:lpstr>
      <vt:lpstr>PowerPoint Presentation</vt:lpstr>
      <vt:lpstr>PowerPoint Presentation</vt:lpstr>
      <vt:lpstr>PowerPoint Presentation</vt:lpstr>
      <vt:lpstr>تجارب بافلوف في الإشراط </vt:lpstr>
      <vt:lpstr>PowerPoint Presentation</vt:lpstr>
      <vt:lpstr>المفاهيم الرئيسية في نظرية الإشراط</vt:lpstr>
      <vt:lpstr>مبادئ الإشراط</vt:lpstr>
      <vt:lpstr>PowerPoint Presentation</vt:lpstr>
      <vt:lpstr>مبادئ الإشراط</vt:lpstr>
      <vt:lpstr>مبادئ الإشراط</vt:lpstr>
      <vt:lpstr>PowerPoint Presentation</vt:lpstr>
      <vt:lpstr>نقد النظرية</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morice</dc:creator>
  <cp:lastModifiedBy>morice</cp:lastModifiedBy>
  <cp:revision>1</cp:revision>
  <dcterms:created xsi:type="dcterms:W3CDTF">2020-06-25T06:37:50Z</dcterms:created>
  <dcterms:modified xsi:type="dcterms:W3CDTF">2020-06-25T06:38:14Z</dcterms:modified>
</cp:coreProperties>
</file>