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3"/>
  </p:notesMasterIdLst>
  <p:sldIdLst>
    <p:sldId id="256" r:id="rId2"/>
    <p:sldId id="257" r:id="rId3"/>
    <p:sldId id="259" r:id="rId4"/>
    <p:sldId id="260" r:id="rId5"/>
    <p:sldId id="261" r:id="rId6"/>
    <p:sldId id="262" r:id="rId7"/>
    <p:sldId id="263" r:id="rId8"/>
    <p:sldId id="264" r:id="rId9"/>
    <p:sldId id="265" r:id="rId10"/>
    <p:sldId id="275" r:id="rId11"/>
    <p:sldId id="266" r:id="rId12"/>
    <p:sldId id="267" r:id="rId13"/>
    <p:sldId id="268" r:id="rId14"/>
    <p:sldId id="274" r:id="rId15"/>
    <p:sldId id="269" r:id="rId16"/>
    <p:sldId id="270" r:id="rId17"/>
    <p:sldId id="271" r:id="rId18"/>
    <p:sldId id="272" r:id="rId19"/>
    <p:sldId id="273" r:id="rId20"/>
    <p:sldId id="276"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429"/>
  </p:normalViewPr>
  <p:slideViewPr>
    <p:cSldViewPr snapToGrid="0" snapToObjects="1">
      <p:cViewPr>
        <p:scale>
          <a:sx n="49" d="100"/>
          <a:sy n="49" d="100"/>
        </p:scale>
        <p:origin x="1232"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F37250E-CCA4-154E-9F11-1FDF7E60AAD5}" type="datetimeFigureOut">
              <a:rPr lang="en-US" smtClean="0"/>
              <a:t>5/30/22</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CF96D-3AE8-164D-88CC-C2C94D5AB34E}" type="slidenum">
              <a:rPr lang="en-US" smtClean="0"/>
              <a:t>‹#›</a:t>
            </a:fld>
            <a:endParaRPr lang="en-US" dirty="0"/>
          </a:p>
        </p:txBody>
      </p:sp>
    </p:spTree>
    <p:extLst>
      <p:ext uri="{BB962C8B-B14F-4D97-AF65-F5344CB8AC3E}">
        <p14:creationId xmlns:p14="http://schemas.microsoft.com/office/powerpoint/2010/main" val="6046574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Widespread immunization, improved sanitation, public education on nutrition and health, and the discovery of antibiotics have dramatically reduced the rates of child morbidity and mortality due to infectious diseases </a:t>
            </a:r>
            <a:endParaRPr lang="en-US" dirty="0"/>
          </a:p>
          <a:p>
            <a:endParaRPr lang="en-US" dirty="0"/>
          </a:p>
        </p:txBody>
      </p:sp>
      <p:sp>
        <p:nvSpPr>
          <p:cNvPr id="4" name="Slide Number Placeholder 3"/>
          <p:cNvSpPr>
            <a:spLocks noGrp="1"/>
          </p:cNvSpPr>
          <p:nvPr>
            <p:ph type="sldNum" sz="quarter" idx="5"/>
          </p:nvPr>
        </p:nvSpPr>
        <p:spPr/>
        <p:txBody>
          <a:bodyPr/>
          <a:lstStyle/>
          <a:p>
            <a:fld id="{EEBCF96D-3AE8-164D-88CC-C2C94D5AB34E}" type="slidenum">
              <a:rPr lang="en-US" smtClean="0"/>
              <a:t>2</a:t>
            </a:fld>
            <a:endParaRPr lang="en-US" dirty="0"/>
          </a:p>
        </p:txBody>
      </p:sp>
    </p:spTree>
    <p:extLst>
      <p:ext uri="{BB962C8B-B14F-4D97-AF65-F5344CB8AC3E}">
        <p14:creationId xmlns:p14="http://schemas.microsoft.com/office/powerpoint/2010/main" val="3522260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CF96D-3AE8-164D-88CC-C2C94D5AB34E}" type="slidenum">
              <a:rPr lang="en-US" smtClean="0"/>
              <a:t>4</a:t>
            </a:fld>
            <a:endParaRPr lang="en-US" dirty="0"/>
          </a:p>
        </p:txBody>
      </p:sp>
    </p:spTree>
    <p:extLst>
      <p:ext uri="{BB962C8B-B14F-4D97-AF65-F5344CB8AC3E}">
        <p14:creationId xmlns:p14="http://schemas.microsoft.com/office/powerpoint/2010/main" val="40312528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pitchFamily="2" charset="0"/>
              </a:rPr>
              <a:t>Marketing through media that is popular with teens, such as branded apps for mobile devices with interactive features such as ordering and discount offers and postings to social media (e.g., Facebook, Twitter) increased. </a:t>
            </a:r>
            <a:endParaRPr lang="en-US" dirty="0">
              <a:effectLst/>
              <a:latin typeface="Times" pitchFamily="2" charset="0"/>
            </a:endParaRPr>
          </a:p>
          <a:p>
            <a:endParaRPr lang="en-US" dirty="0"/>
          </a:p>
        </p:txBody>
      </p:sp>
      <p:sp>
        <p:nvSpPr>
          <p:cNvPr id="4" name="Slide Number Placeholder 3"/>
          <p:cNvSpPr>
            <a:spLocks noGrp="1"/>
          </p:cNvSpPr>
          <p:nvPr>
            <p:ph type="sldNum" sz="quarter" idx="5"/>
          </p:nvPr>
        </p:nvSpPr>
        <p:spPr/>
        <p:txBody>
          <a:bodyPr/>
          <a:lstStyle/>
          <a:p>
            <a:fld id="{EEBCF96D-3AE8-164D-88CC-C2C94D5AB34E}" type="slidenum">
              <a:rPr lang="en-US" smtClean="0"/>
              <a:t>11</a:t>
            </a:fld>
            <a:endParaRPr lang="en-US" dirty="0"/>
          </a:p>
        </p:txBody>
      </p:sp>
    </p:spTree>
    <p:extLst>
      <p:ext uri="{BB962C8B-B14F-4D97-AF65-F5344CB8AC3E}">
        <p14:creationId xmlns:p14="http://schemas.microsoft.com/office/powerpoint/2010/main" val="29679772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C861B1-14F4-7548-B717-8E29C0C529C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D00A7C-A55D-3840-A567-871E116D1D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D53319F-28E1-D244-92FB-7C1A6698558A}"/>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985F49EA-5618-E84A-8C93-CF0DB046C03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2B010B14-0052-4942-B284-50B155E6EC9A}"/>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1144436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8D6F1-3C49-D34A-B8BE-ECC35180A90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F4ED3FF-87E0-E641-8BCF-43319B92CF2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0379B3-2CFD-6744-ACB6-DE22F216BB2C}"/>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C234711A-9A08-4845-9AAF-420803297DB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93EF5B0-3933-534B-98DD-7D6C1E95E5E1}"/>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1045583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52A471-8405-6B42-88E1-CFA7B7038A5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4581548-5699-534F-8930-5990DD8ED76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0D04F0-00C5-5E40-AFBD-529C1BF03B55}"/>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9A7F936D-8B66-F440-B2F8-802C82784C8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0340BDF-96EA-174F-ADA7-F386CBB47FDB}"/>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22216116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9AE4CF-2927-4342-9C88-71E147C6125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E15F38-7519-FC4F-AB53-DE4C1B15B2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EA0FBE-E0C2-F44B-A906-EDD8CF61C5D7}"/>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F1ACAA40-18D2-6646-BA2A-EC3A4EE0C4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0A310D-5F86-C441-BE12-94E3B7DC0E4F}"/>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4205641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FD462-4152-654D-B247-D2D3215D0AA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F7A1603-E814-5140-B9DE-194A5803B18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18581500-AF26-5C4D-A5DE-F36FF756404C}"/>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01DEA06E-0F90-3C45-A8C8-FC9FA966ECC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BD1DE6C-097A-7747-A441-9872C03277F2}"/>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1347891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4398BF-09BA-0246-9BAC-A160CF811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54038-5F4E-4140-A357-8A9C8DCD4CD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9632B9-2AC5-9A44-A032-7CAEACC2F05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1ABD749-EFF5-BA40-B004-CC2844794749}"/>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6" name="Footer Placeholder 5">
            <a:extLst>
              <a:ext uri="{FF2B5EF4-FFF2-40B4-BE49-F238E27FC236}">
                <a16:creationId xmlns:a16="http://schemas.microsoft.com/office/drawing/2014/main" id="{22DDE8FB-F151-414A-8AFA-BD9F3799806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BD77F9C-C526-3749-A1B1-ABD9BDA8CF29}"/>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5013278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D8B57-A67C-E545-BFEE-905F584124C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6E497D0-5CE3-3840-B35F-5D62CB7DC0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D926DD1-D6FA-C748-A160-BB6CF5DC3F7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8ED1C21-ED2A-7547-BBE7-674204DFC63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272878C-24C5-4949-A746-AF09C81A78E0}"/>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B6374ED-AD77-A546-9A70-DB381A72CC36}"/>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8" name="Footer Placeholder 7">
            <a:extLst>
              <a:ext uri="{FF2B5EF4-FFF2-40B4-BE49-F238E27FC236}">
                <a16:creationId xmlns:a16="http://schemas.microsoft.com/office/drawing/2014/main" id="{452163D9-29CA-944C-A9BB-A8816664863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D02F3D6-89D3-D040-A6B5-1B2ABDFF6AA7}"/>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2443685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69705-86F2-9F4D-89A9-4EF1AFFE62C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1C62836-5C5F-3D42-ABA5-5FB11232D5EB}"/>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4" name="Footer Placeholder 3">
            <a:extLst>
              <a:ext uri="{FF2B5EF4-FFF2-40B4-BE49-F238E27FC236}">
                <a16:creationId xmlns:a16="http://schemas.microsoft.com/office/drawing/2014/main" id="{8C074D6A-7616-CD49-BABB-BCC054C1351A}"/>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DE8FBFF-6E9A-3049-8E16-27D59C84F4DF}"/>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29030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0606647-569C-B741-9DC9-CEB2C5B3DC5D}"/>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3" name="Footer Placeholder 2">
            <a:extLst>
              <a:ext uri="{FF2B5EF4-FFF2-40B4-BE49-F238E27FC236}">
                <a16:creationId xmlns:a16="http://schemas.microsoft.com/office/drawing/2014/main" id="{EFE069C5-ECFC-7147-920C-DD1C2BEB0D5A}"/>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6A606C4A-F987-2F43-B4CD-65383D6D9FC2}"/>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39454080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A62D7-4CF5-9C4D-8C00-2BF6707E0A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315ADC-FEE7-8B4A-9E0B-B6A8F6D1A7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A62E25-C68A-BE4F-B592-4A71F1B677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63BE5897-7182-3145-B541-720261FCA31B}"/>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6" name="Footer Placeholder 5">
            <a:extLst>
              <a:ext uri="{FF2B5EF4-FFF2-40B4-BE49-F238E27FC236}">
                <a16:creationId xmlns:a16="http://schemas.microsoft.com/office/drawing/2014/main" id="{8F92F00A-25B2-6240-82E1-F6CDB0053F2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14C680B9-296A-DF47-86C1-47D67B2FDA81}"/>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15697354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ADCBEF-F460-A24F-A14B-3B8CC75A1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9D5A51A-4CB0-BE49-8B55-ADDC810E56E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C0AC760E-5F59-4542-B8B7-21F14BADA9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9091E84-A17F-D641-B37E-37B37DCF239E}"/>
              </a:ext>
            </a:extLst>
          </p:cNvPr>
          <p:cNvSpPr>
            <a:spLocks noGrp="1"/>
          </p:cNvSpPr>
          <p:nvPr>
            <p:ph type="dt" sz="half" idx="10"/>
          </p:nvPr>
        </p:nvSpPr>
        <p:spPr/>
        <p:txBody>
          <a:bodyPr/>
          <a:lstStyle/>
          <a:p>
            <a:fld id="{D923DDF9-D4F9-5448-9D96-D9454EBCB5D0}" type="datetimeFigureOut">
              <a:rPr lang="en-US" smtClean="0"/>
              <a:t>5/30/22</a:t>
            </a:fld>
            <a:endParaRPr lang="en-US" dirty="0"/>
          </a:p>
        </p:txBody>
      </p:sp>
      <p:sp>
        <p:nvSpPr>
          <p:cNvPr id="6" name="Footer Placeholder 5">
            <a:extLst>
              <a:ext uri="{FF2B5EF4-FFF2-40B4-BE49-F238E27FC236}">
                <a16:creationId xmlns:a16="http://schemas.microsoft.com/office/drawing/2014/main" id="{B35A967E-1DBE-D445-A2DA-E7DC79724096}"/>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2F9F122-3DE5-BD43-B79E-57280A1FA89C}"/>
              </a:ext>
            </a:extLst>
          </p:cNvPr>
          <p:cNvSpPr>
            <a:spLocks noGrp="1"/>
          </p:cNvSpPr>
          <p:nvPr>
            <p:ph type="sldNum" sz="quarter" idx="12"/>
          </p:nvPr>
        </p:nvSpPr>
        <p:spPr/>
        <p:txBody>
          <a:bodyPr/>
          <a:lstStyle/>
          <a:p>
            <a:fld id="{8B128551-9761-644B-A72F-49DBD89B434E}" type="slidenum">
              <a:rPr lang="en-US" smtClean="0"/>
              <a:t>‹#›</a:t>
            </a:fld>
            <a:endParaRPr lang="en-US" dirty="0"/>
          </a:p>
        </p:txBody>
      </p:sp>
    </p:spTree>
    <p:extLst>
      <p:ext uri="{BB962C8B-B14F-4D97-AF65-F5344CB8AC3E}">
        <p14:creationId xmlns:p14="http://schemas.microsoft.com/office/powerpoint/2010/main" val="1437023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FFDB26-2FB2-0F4E-BB08-EDFFB0DB2DB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5ED017D-1C8A-5D4A-BF84-436B5294667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3F16A7B-6FAE-E24D-89AA-33333853D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23DDF9-D4F9-5448-9D96-D9454EBCB5D0}" type="datetimeFigureOut">
              <a:rPr lang="en-US" smtClean="0"/>
              <a:t>5/30/22</a:t>
            </a:fld>
            <a:endParaRPr lang="en-US" dirty="0"/>
          </a:p>
        </p:txBody>
      </p:sp>
      <p:sp>
        <p:nvSpPr>
          <p:cNvPr id="5" name="Footer Placeholder 4">
            <a:extLst>
              <a:ext uri="{FF2B5EF4-FFF2-40B4-BE49-F238E27FC236}">
                <a16:creationId xmlns:a16="http://schemas.microsoft.com/office/drawing/2014/main" id="{30CE4901-57B5-D74A-90BE-A04A712A48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959C0B28-500F-BA4D-A905-0CAB303F2E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128551-9761-644B-A72F-49DBD89B434E}" type="slidenum">
              <a:rPr lang="en-US" smtClean="0"/>
              <a:t>‹#›</a:t>
            </a:fld>
            <a:endParaRPr lang="en-US" dirty="0"/>
          </a:p>
        </p:txBody>
      </p:sp>
    </p:spTree>
    <p:extLst>
      <p:ext uri="{BB962C8B-B14F-4D97-AF65-F5344CB8AC3E}">
        <p14:creationId xmlns:p14="http://schemas.microsoft.com/office/powerpoint/2010/main" val="24501021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BBAFB-A1B6-1F4A-82E9-40D82603EA64}"/>
              </a:ext>
            </a:extLst>
          </p:cNvPr>
          <p:cNvSpPr>
            <a:spLocks noGrp="1"/>
          </p:cNvSpPr>
          <p:nvPr>
            <p:ph type="ctrTitle"/>
          </p:nvPr>
        </p:nvSpPr>
        <p:spPr/>
        <p:txBody>
          <a:bodyPr/>
          <a:lstStyle/>
          <a:p>
            <a:r>
              <a:rPr lang="en-US" dirty="0">
                <a:latin typeface="Times" pitchFamily="2" charset="0"/>
              </a:rPr>
              <a:t>Children &amp; Adolescents </a:t>
            </a:r>
            <a:br>
              <a:rPr lang="en-US" dirty="0">
                <a:effectLst/>
              </a:rPr>
            </a:br>
            <a:endParaRPr lang="en-US" dirty="0"/>
          </a:p>
        </p:txBody>
      </p:sp>
      <p:sp>
        <p:nvSpPr>
          <p:cNvPr id="3" name="Subtitle 2">
            <a:extLst>
              <a:ext uri="{FF2B5EF4-FFF2-40B4-BE49-F238E27FC236}">
                <a16:creationId xmlns:a16="http://schemas.microsoft.com/office/drawing/2014/main" id="{E0F557AD-883E-074D-B653-F490FE792F23}"/>
              </a:ext>
            </a:extLst>
          </p:cNvPr>
          <p:cNvSpPr>
            <a:spLocks noGrp="1"/>
          </p:cNvSpPr>
          <p:nvPr>
            <p:ph type="subTitle" idx="1"/>
          </p:nvPr>
        </p:nvSpPr>
        <p:spPr/>
        <p:txBody>
          <a:bodyPr/>
          <a:lstStyle/>
          <a:p>
            <a:r>
              <a:rPr lang="en-US" dirty="0"/>
              <a:t>BOOK: Chapter 12 </a:t>
            </a:r>
            <a:endParaRPr lang="en-US" dirty="0">
              <a:effectLst/>
            </a:endParaRPr>
          </a:p>
          <a:p>
            <a:endParaRPr lang="en-US" dirty="0"/>
          </a:p>
        </p:txBody>
      </p:sp>
    </p:spTree>
    <p:extLst>
      <p:ext uri="{BB962C8B-B14F-4D97-AF65-F5344CB8AC3E}">
        <p14:creationId xmlns:p14="http://schemas.microsoft.com/office/powerpoint/2010/main" val="13521929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10F89-0AB0-FC48-889C-3929C7B272ED}"/>
              </a:ext>
            </a:extLst>
          </p:cNvPr>
          <p:cNvSpPr>
            <a:spLocks noGrp="1"/>
          </p:cNvSpPr>
          <p:nvPr>
            <p:ph type="title"/>
          </p:nvPr>
        </p:nvSpPr>
        <p:spPr/>
        <p:txBody>
          <a:bodyPr/>
          <a:lstStyle/>
          <a:p>
            <a:r>
              <a:rPr lang="en-US" b="1" dirty="0">
                <a:latin typeface="Times" pitchFamily="2" charset="0"/>
              </a:rPr>
              <a:t>Iron deficiency </a:t>
            </a:r>
          </a:p>
        </p:txBody>
      </p:sp>
      <p:sp>
        <p:nvSpPr>
          <p:cNvPr id="3" name="Content Placeholder 2">
            <a:extLst>
              <a:ext uri="{FF2B5EF4-FFF2-40B4-BE49-F238E27FC236}">
                <a16:creationId xmlns:a16="http://schemas.microsoft.com/office/drawing/2014/main" id="{68E9D6D2-3CB3-4D4D-B90D-F99CF1593403}"/>
              </a:ext>
            </a:extLst>
          </p:cNvPr>
          <p:cNvSpPr>
            <a:spLocks noGrp="1"/>
          </p:cNvSpPr>
          <p:nvPr>
            <p:ph idx="1"/>
          </p:nvPr>
        </p:nvSpPr>
        <p:spPr/>
        <p:txBody>
          <a:bodyPr/>
          <a:lstStyle/>
          <a:p>
            <a:r>
              <a:rPr lang="en-US" dirty="0">
                <a:latin typeface="Times" pitchFamily="2" charset="0"/>
              </a:rPr>
              <a:t>Generally, the prevalence of iron deficiency is higher among children living at or below the poverty threshold than among other children. </a:t>
            </a:r>
            <a:endParaRPr lang="en-US" dirty="0">
              <a:effectLst/>
              <a:latin typeface="Times" pitchFamily="2" charset="0"/>
            </a:endParaRPr>
          </a:p>
          <a:p>
            <a:r>
              <a:rPr lang="en-US" dirty="0">
                <a:latin typeface="Times" pitchFamily="2" charset="0"/>
              </a:rPr>
              <a:t>Adolescents have special iron needs: </a:t>
            </a:r>
            <a:endParaRPr lang="en-US" dirty="0">
              <a:effectLst/>
              <a:latin typeface="Times" pitchFamily="2" charset="0"/>
            </a:endParaRPr>
          </a:p>
          <a:p>
            <a:r>
              <a:rPr lang="en-US" dirty="0">
                <a:latin typeface="Times" pitchFamily="2" charset="0"/>
              </a:rPr>
              <a:t>◦ In boys, the requirements increases to 11 mg, which reflects the expanding blood volume and rise in hemoglobin concentration that accompany sexual maturation. </a:t>
            </a:r>
            <a:endParaRPr lang="en-US" dirty="0">
              <a:effectLst/>
              <a:latin typeface="Times" pitchFamily="2" charset="0"/>
            </a:endParaRPr>
          </a:p>
          <a:p>
            <a:r>
              <a:rPr lang="en-US" dirty="0">
                <a:latin typeface="Times" pitchFamily="2" charset="0"/>
              </a:rPr>
              <a:t>◦ In girls, the total daily iron loss increases due to menstruation </a:t>
            </a:r>
            <a:endParaRPr lang="en-US" dirty="0">
              <a:effectLst/>
              <a:latin typeface="Times" pitchFamily="2" charset="0"/>
            </a:endParaRPr>
          </a:p>
          <a:p>
            <a:endParaRPr lang="en-US" dirty="0"/>
          </a:p>
        </p:txBody>
      </p:sp>
    </p:spTree>
    <p:extLst>
      <p:ext uri="{BB962C8B-B14F-4D97-AF65-F5344CB8AC3E}">
        <p14:creationId xmlns:p14="http://schemas.microsoft.com/office/powerpoint/2010/main" val="14395915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3338D-BE92-C545-8CA1-43F365ABE4C3}"/>
              </a:ext>
            </a:extLst>
          </p:cNvPr>
          <p:cNvSpPr>
            <a:spLocks noGrp="1"/>
          </p:cNvSpPr>
          <p:nvPr>
            <p:ph type="title"/>
          </p:nvPr>
        </p:nvSpPr>
        <p:spPr/>
        <p:txBody>
          <a:bodyPr/>
          <a:lstStyle/>
          <a:p>
            <a:r>
              <a:rPr lang="en-US" dirty="0"/>
              <a:t>What affects these behaviors? </a:t>
            </a:r>
            <a:br>
              <a:rPr lang="en-US" dirty="0">
                <a:effectLst/>
              </a:rPr>
            </a:br>
            <a:endParaRPr lang="en-US" dirty="0"/>
          </a:p>
        </p:txBody>
      </p:sp>
      <p:sp>
        <p:nvSpPr>
          <p:cNvPr id="3" name="Content Placeholder 2">
            <a:extLst>
              <a:ext uri="{FF2B5EF4-FFF2-40B4-BE49-F238E27FC236}">
                <a16:creationId xmlns:a16="http://schemas.microsoft.com/office/drawing/2014/main" id="{9325B17C-7271-8349-A607-49E3E56B7018}"/>
              </a:ext>
            </a:extLst>
          </p:cNvPr>
          <p:cNvSpPr>
            <a:spLocks noGrp="1"/>
          </p:cNvSpPr>
          <p:nvPr>
            <p:ph idx="1"/>
          </p:nvPr>
        </p:nvSpPr>
        <p:spPr>
          <a:xfrm>
            <a:off x="838200" y="1285874"/>
            <a:ext cx="10734676" cy="5286375"/>
          </a:xfrm>
        </p:spPr>
        <p:txBody>
          <a:bodyPr>
            <a:normAutofit fontScale="92500" lnSpcReduction="20000"/>
          </a:bodyPr>
          <a:lstStyle/>
          <a:p>
            <a:r>
              <a:rPr lang="en-US" dirty="0">
                <a:latin typeface="Times" pitchFamily="2" charset="0"/>
              </a:rPr>
              <a:t>Lifestyle </a:t>
            </a:r>
          </a:p>
          <a:p>
            <a:r>
              <a:rPr lang="en-US" dirty="0">
                <a:latin typeface="Times" pitchFamily="2" charset="0"/>
              </a:rPr>
              <a:t>Convenience and peer pressure strongly influence food choices. These influencers include: outlets where foods are prepared and served quickly, wanting to sleep longer in the morning, socializing with friends while eating (friends help to define acceptable behavior for the peer group, including eating patterns and habits). </a:t>
            </a:r>
            <a:endParaRPr lang="en-US" dirty="0">
              <a:effectLst/>
              <a:latin typeface="Times" pitchFamily="2" charset="0"/>
            </a:endParaRPr>
          </a:p>
          <a:p>
            <a:pPr marL="0" indent="0">
              <a:buNone/>
            </a:pPr>
            <a:r>
              <a:rPr lang="en-US" dirty="0">
                <a:latin typeface="Times" pitchFamily="2" charset="0"/>
              </a:rPr>
              <a:t>Media and Advertising </a:t>
            </a:r>
            <a:endParaRPr lang="en-US" dirty="0">
              <a:effectLst/>
              <a:latin typeface="Times" pitchFamily="2" charset="0"/>
            </a:endParaRPr>
          </a:p>
          <a:p>
            <a:r>
              <a:rPr lang="en-US" dirty="0">
                <a:latin typeface="Times" pitchFamily="2" charset="0"/>
              </a:rPr>
              <a:t>In a media-saturated world, children and adolescents are the target of intense and specialized marketing efforts. They often influence their parents’ decisions on where the family dines, what types of foods are eaten at home, and what brands are purchased. 70% of the food marketing directed toward children under age 12 include: breakfast cereal, snack foods, and restaurant foods. The industry targets adolescents ages 12–17 with the promotion of carbonated beverages, noncarbonated beverages, and restaurant foods.</a:t>
            </a:r>
          </a:p>
          <a:p>
            <a:r>
              <a:rPr lang="en-US" dirty="0">
                <a:latin typeface="Times" pitchFamily="2" charset="0"/>
              </a:rPr>
              <a:t>Marketing through media. </a:t>
            </a:r>
            <a:endParaRPr lang="en-US" dirty="0">
              <a:effectLst/>
              <a:latin typeface="Times" pitchFamily="2" charset="0"/>
            </a:endParaRPr>
          </a:p>
          <a:p>
            <a:endParaRPr lang="en-US" dirty="0"/>
          </a:p>
        </p:txBody>
      </p:sp>
    </p:spTree>
    <p:extLst>
      <p:ext uri="{BB962C8B-B14F-4D97-AF65-F5344CB8AC3E}">
        <p14:creationId xmlns:p14="http://schemas.microsoft.com/office/powerpoint/2010/main" val="42348348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63E8314-45EA-9648-8209-C419F379C955}"/>
              </a:ext>
            </a:extLst>
          </p:cNvPr>
          <p:cNvSpPr>
            <a:spLocks noGrp="1"/>
          </p:cNvSpPr>
          <p:nvPr>
            <p:ph idx="1"/>
          </p:nvPr>
        </p:nvSpPr>
        <p:spPr>
          <a:xfrm>
            <a:off x="785948" y="1067979"/>
            <a:ext cx="7417526" cy="4351338"/>
          </a:xfrm>
        </p:spPr>
        <p:txBody>
          <a:bodyPr/>
          <a:lstStyle/>
          <a:p>
            <a:r>
              <a:rPr lang="en-US" dirty="0">
                <a:latin typeface="Times" pitchFamily="2" charset="0"/>
              </a:rPr>
              <a:t>Television watching while consuming high kcal snacks</a:t>
            </a:r>
          </a:p>
          <a:p>
            <a:r>
              <a:rPr lang="en-US" dirty="0">
                <a:latin typeface="Times" pitchFamily="2" charset="0"/>
              </a:rPr>
              <a:t>Mass media, especially television and magazines, also influence how adolescent girls and boys view their bodes by showing unrealistic body ideals. </a:t>
            </a:r>
          </a:p>
          <a:p>
            <a:r>
              <a:rPr lang="en-US" dirty="0">
                <a:latin typeface="Times" pitchFamily="2" charset="0"/>
              </a:rPr>
              <a:t>Between 50 and 75 percent of adolescent girls are dissatisfied with their weight and body image</a:t>
            </a:r>
          </a:p>
          <a:p>
            <a:endParaRPr lang="en-US" dirty="0"/>
          </a:p>
        </p:txBody>
      </p:sp>
      <p:pic>
        <p:nvPicPr>
          <p:cNvPr id="5" name="Picture 4">
            <a:extLst>
              <a:ext uri="{FF2B5EF4-FFF2-40B4-BE49-F238E27FC236}">
                <a16:creationId xmlns:a16="http://schemas.microsoft.com/office/drawing/2014/main" id="{DC548C04-FF96-324D-94C7-CF3FF5544614}"/>
              </a:ext>
            </a:extLst>
          </p:cNvPr>
          <p:cNvPicPr>
            <a:picLocks noChangeAspect="1"/>
          </p:cNvPicPr>
          <p:nvPr/>
        </p:nvPicPr>
        <p:blipFill>
          <a:blip r:embed="rId2"/>
          <a:stretch>
            <a:fillRect/>
          </a:stretch>
        </p:blipFill>
        <p:spPr>
          <a:xfrm>
            <a:off x="8468706" y="705394"/>
            <a:ext cx="2689515" cy="2029823"/>
          </a:xfrm>
          <a:prstGeom prst="rect">
            <a:avLst/>
          </a:prstGeom>
        </p:spPr>
      </p:pic>
      <p:pic>
        <p:nvPicPr>
          <p:cNvPr id="7" name="Picture 6">
            <a:extLst>
              <a:ext uri="{FF2B5EF4-FFF2-40B4-BE49-F238E27FC236}">
                <a16:creationId xmlns:a16="http://schemas.microsoft.com/office/drawing/2014/main" id="{8D6FF1CF-A2DF-A04D-A473-3A4E642A5BD2}"/>
              </a:ext>
            </a:extLst>
          </p:cNvPr>
          <p:cNvPicPr>
            <a:picLocks noChangeAspect="1"/>
          </p:cNvPicPr>
          <p:nvPr/>
        </p:nvPicPr>
        <p:blipFill>
          <a:blip r:embed="rId3"/>
          <a:stretch>
            <a:fillRect/>
          </a:stretch>
        </p:blipFill>
        <p:spPr>
          <a:xfrm>
            <a:off x="8468706" y="3161212"/>
            <a:ext cx="3723294" cy="3413806"/>
          </a:xfrm>
          <a:prstGeom prst="rect">
            <a:avLst/>
          </a:prstGeom>
        </p:spPr>
      </p:pic>
    </p:spTree>
    <p:extLst>
      <p:ext uri="{BB962C8B-B14F-4D97-AF65-F5344CB8AC3E}">
        <p14:creationId xmlns:p14="http://schemas.microsoft.com/office/powerpoint/2010/main" val="36453464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18B727A3-A3C0-1741-B094-1E0F6D49CB4D}"/>
              </a:ext>
            </a:extLst>
          </p:cNvPr>
          <p:cNvSpPr>
            <a:spLocks noGrp="1"/>
          </p:cNvSpPr>
          <p:nvPr>
            <p:ph type="title"/>
          </p:nvPr>
        </p:nvSpPr>
        <p:spPr>
          <a:xfrm>
            <a:off x="655320" y="0"/>
            <a:ext cx="10515600" cy="1325563"/>
          </a:xfrm>
        </p:spPr>
        <p:txBody>
          <a:bodyPr/>
          <a:lstStyle/>
          <a:p>
            <a:r>
              <a:rPr lang="en-US" dirty="0">
                <a:latin typeface="Times" pitchFamily="2" charset="0"/>
              </a:rPr>
              <a:t>Childhood Obesity Concerns </a:t>
            </a:r>
            <a:br>
              <a:rPr lang="en-US" dirty="0">
                <a:effectLst/>
              </a:rPr>
            </a:br>
            <a:endParaRPr lang="en-US" dirty="0"/>
          </a:p>
        </p:txBody>
      </p:sp>
      <p:sp>
        <p:nvSpPr>
          <p:cNvPr id="3" name="Content Placeholder 2">
            <a:extLst>
              <a:ext uri="{FF2B5EF4-FFF2-40B4-BE49-F238E27FC236}">
                <a16:creationId xmlns:a16="http://schemas.microsoft.com/office/drawing/2014/main" id="{39260DD2-7CA0-8042-9E2F-71A942F8C9E6}"/>
              </a:ext>
            </a:extLst>
          </p:cNvPr>
          <p:cNvSpPr>
            <a:spLocks noGrp="1"/>
          </p:cNvSpPr>
          <p:nvPr>
            <p:ph idx="1"/>
          </p:nvPr>
        </p:nvSpPr>
        <p:spPr>
          <a:xfrm>
            <a:off x="339634" y="1227908"/>
            <a:ext cx="11852366" cy="5381897"/>
          </a:xfrm>
        </p:spPr>
        <p:txBody>
          <a:bodyPr>
            <a:normAutofit fontScale="92500" lnSpcReduction="20000"/>
          </a:bodyPr>
          <a:lstStyle/>
          <a:p>
            <a:r>
              <a:rPr lang="en-US" sz="3300" dirty="0">
                <a:latin typeface="Times" pitchFamily="2" charset="0"/>
              </a:rPr>
              <a:t>The health consequences related to excess weight can begin early in life, especially with respect to cardiovascular disease. Nearly 60 percent of overweight children have been shown to have at least one cardiovascular risk factor, compared to 10 percent of those with a BMI less than the 85th percentile. </a:t>
            </a:r>
          </a:p>
          <a:p>
            <a:r>
              <a:rPr lang="en-US" sz="3300" dirty="0">
                <a:latin typeface="Times" pitchFamily="2" charset="0"/>
              </a:rPr>
              <a:t>hypertension may occur 9 times more frequently in those who were overweight) </a:t>
            </a:r>
            <a:endParaRPr lang="en-US" sz="3300" dirty="0">
              <a:effectLst/>
              <a:latin typeface="Times" pitchFamily="2" charset="0"/>
            </a:endParaRPr>
          </a:p>
          <a:p>
            <a:endParaRPr lang="en-US" sz="3300" dirty="0">
              <a:latin typeface="Times" pitchFamily="2" charset="0"/>
            </a:endParaRPr>
          </a:p>
          <a:p>
            <a:r>
              <a:rPr lang="en-US" sz="3300" dirty="0">
                <a:latin typeface="Times" pitchFamily="2" charset="0"/>
              </a:rPr>
              <a:t>Underweight 5 BMI-for-age &lt; 5th percentile </a:t>
            </a:r>
          </a:p>
          <a:p>
            <a:r>
              <a:rPr lang="en-US" sz="3300" dirty="0">
                <a:latin typeface="Times" pitchFamily="2" charset="0"/>
              </a:rPr>
              <a:t>Healthy Weight 5 BMI-for-age ≥ 5th percentile to &lt; 85th percentile </a:t>
            </a:r>
          </a:p>
          <a:p>
            <a:r>
              <a:rPr lang="en-US" sz="3300" dirty="0">
                <a:latin typeface="Times" pitchFamily="2" charset="0"/>
              </a:rPr>
              <a:t>Overweight 5 BMI-for-age ≥  85th percentile to &lt; 95th percentile </a:t>
            </a:r>
          </a:p>
          <a:p>
            <a:r>
              <a:rPr lang="en-US" sz="3300" dirty="0">
                <a:latin typeface="Times" pitchFamily="2" charset="0"/>
              </a:rPr>
              <a:t>Obese 5 BMI-for-age ≥ 95th percentile </a:t>
            </a:r>
          </a:p>
          <a:p>
            <a:r>
              <a:rPr lang="en-US" sz="3300" dirty="0">
                <a:latin typeface="Times" pitchFamily="2" charset="0"/>
              </a:rPr>
              <a:t>Diagnosis  of DM type 2 rapidly increasing in children and teens. </a:t>
            </a:r>
          </a:p>
          <a:p>
            <a:endParaRPr lang="en-US" dirty="0"/>
          </a:p>
          <a:p>
            <a:endParaRPr lang="en-US" dirty="0"/>
          </a:p>
          <a:p>
            <a:endParaRPr lang="en-US" dirty="0"/>
          </a:p>
        </p:txBody>
      </p:sp>
    </p:spTree>
    <p:extLst>
      <p:ext uri="{BB962C8B-B14F-4D97-AF65-F5344CB8AC3E}">
        <p14:creationId xmlns:p14="http://schemas.microsoft.com/office/powerpoint/2010/main" val="1105031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EBDDBDD-C9CA-564F-9EE2-8B22634EA1EB}"/>
              </a:ext>
            </a:extLst>
          </p:cNvPr>
          <p:cNvSpPr>
            <a:spLocks noGrp="1"/>
          </p:cNvSpPr>
          <p:nvPr>
            <p:ph idx="1"/>
          </p:nvPr>
        </p:nvSpPr>
        <p:spPr/>
        <p:txBody>
          <a:bodyPr/>
          <a:lstStyle/>
          <a:p>
            <a:r>
              <a:rPr lang="en-US" dirty="0">
                <a:latin typeface="Times" pitchFamily="2" charset="0"/>
              </a:rPr>
              <a:t> Social stigmatization and low self-esteem </a:t>
            </a:r>
          </a:p>
          <a:p>
            <a:r>
              <a:rPr lang="en-US" dirty="0">
                <a:latin typeface="Times" pitchFamily="2" charset="0"/>
              </a:rPr>
              <a:t>Overweight children become targets of early discrimination (Children ages 6–10 associate obesity with negative characteristics such as laziness and sloppiness) </a:t>
            </a:r>
            <a:endParaRPr lang="en-US" dirty="0">
              <a:effectLst/>
              <a:latin typeface="Times" pitchFamily="2" charset="0"/>
            </a:endParaRPr>
          </a:p>
          <a:p>
            <a:r>
              <a:rPr lang="en-US" dirty="0">
                <a:latin typeface="Times" pitchFamily="2" charset="0"/>
              </a:rPr>
              <a:t>A negative self-image often persists into adulthood and may have a long-term impact. </a:t>
            </a:r>
            <a:endParaRPr lang="en-US" dirty="0">
              <a:effectLst/>
              <a:latin typeface="Times" pitchFamily="2" charset="0"/>
            </a:endParaRPr>
          </a:p>
          <a:p>
            <a:endParaRPr lang="en-US" dirty="0"/>
          </a:p>
        </p:txBody>
      </p:sp>
    </p:spTree>
    <p:extLst>
      <p:ext uri="{BB962C8B-B14F-4D97-AF65-F5344CB8AC3E}">
        <p14:creationId xmlns:p14="http://schemas.microsoft.com/office/powerpoint/2010/main" val="1141510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EFC57-E8BA-5B49-ADE4-75A05C4D8BEC}"/>
              </a:ext>
            </a:extLst>
          </p:cNvPr>
          <p:cNvSpPr>
            <a:spLocks noGrp="1"/>
          </p:cNvSpPr>
          <p:nvPr>
            <p:ph type="title"/>
          </p:nvPr>
        </p:nvSpPr>
        <p:spPr/>
        <p:txBody>
          <a:bodyPr/>
          <a:lstStyle/>
          <a:p>
            <a:r>
              <a:rPr lang="en-US" b="1" dirty="0">
                <a:latin typeface="Times" pitchFamily="2" charset="0"/>
              </a:rPr>
              <a:t>Effects of Portion Size </a:t>
            </a:r>
            <a:br>
              <a:rPr lang="en-US" dirty="0">
                <a:effectLst/>
              </a:rPr>
            </a:br>
            <a:endParaRPr lang="en-US" dirty="0"/>
          </a:p>
        </p:txBody>
      </p:sp>
      <p:sp>
        <p:nvSpPr>
          <p:cNvPr id="3" name="Content Placeholder 2">
            <a:extLst>
              <a:ext uri="{FF2B5EF4-FFF2-40B4-BE49-F238E27FC236}">
                <a16:creationId xmlns:a16="http://schemas.microsoft.com/office/drawing/2014/main" id="{56FE033F-A37E-A842-887C-B5F81AA9E20F}"/>
              </a:ext>
            </a:extLst>
          </p:cNvPr>
          <p:cNvSpPr>
            <a:spLocks noGrp="1"/>
          </p:cNvSpPr>
          <p:nvPr>
            <p:ph idx="1"/>
          </p:nvPr>
        </p:nvSpPr>
        <p:spPr>
          <a:xfrm>
            <a:off x="838200" y="1825625"/>
            <a:ext cx="7757160" cy="4351338"/>
          </a:xfrm>
        </p:spPr>
        <p:txBody>
          <a:bodyPr>
            <a:normAutofit fontScale="92500"/>
          </a:bodyPr>
          <a:lstStyle/>
          <a:p>
            <a:r>
              <a:rPr lang="en-US" dirty="0">
                <a:latin typeface="Times" pitchFamily="2" charset="0"/>
              </a:rPr>
              <a:t>Numerous studies have demonstrated that people’s energy intake increases when they are offered larger portions. This is explained by various mechanisms: </a:t>
            </a:r>
            <a:endParaRPr lang="en-US" dirty="0">
              <a:effectLst/>
              <a:latin typeface="Times" pitchFamily="2" charset="0"/>
            </a:endParaRPr>
          </a:p>
          <a:p>
            <a:r>
              <a:rPr lang="en-US" dirty="0">
                <a:latin typeface="Times" pitchFamily="2" charset="0"/>
              </a:rPr>
              <a:t>The appropriateness mechanism. A food portion sets a norm and guides the amount consumed. Consequently, the portion size (rather than hunger or satiety) directs food consumption. </a:t>
            </a:r>
          </a:p>
          <a:p>
            <a:r>
              <a:rPr lang="en-US" dirty="0">
                <a:latin typeface="Times" pitchFamily="2" charset="0"/>
              </a:rPr>
              <a:t>The ‘unit bias’ mechanism. This model suggest people see one serving (e.g. one sandwich, one can of food, one biscuit) as appropriate to consume at once, irrespective of its size </a:t>
            </a:r>
          </a:p>
          <a:p>
            <a:endParaRPr lang="en-US" dirty="0"/>
          </a:p>
        </p:txBody>
      </p:sp>
      <p:pic>
        <p:nvPicPr>
          <p:cNvPr id="5" name="Picture 4">
            <a:extLst>
              <a:ext uri="{FF2B5EF4-FFF2-40B4-BE49-F238E27FC236}">
                <a16:creationId xmlns:a16="http://schemas.microsoft.com/office/drawing/2014/main" id="{555D5F44-A915-3F4C-9B25-796ED01A6732}"/>
              </a:ext>
            </a:extLst>
          </p:cNvPr>
          <p:cNvPicPr>
            <a:picLocks noChangeAspect="1"/>
          </p:cNvPicPr>
          <p:nvPr/>
        </p:nvPicPr>
        <p:blipFill>
          <a:blip r:embed="rId2"/>
          <a:stretch>
            <a:fillRect/>
          </a:stretch>
        </p:blipFill>
        <p:spPr>
          <a:xfrm>
            <a:off x="8595360" y="556498"/>
            <a:ext cx="3375616" cy="2538254"/>
          </a:xfrm>
          <a:prstGeom prst="rect">
            <a:avLst/>
          </a:prstGeom>
        </p:spPr>
      </p:pic>
    </p:spTree>
    <p:extLst>
      <p:ext uri="{BB962C8B-B14F-4D97-AF65-F5344CB8AC3E}">
        <p14:creationId xmlns:p14="http://schemas.microsoft.com/office/powerpoint/2010/main" val="34278982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F9DCEF-36E2-F641-9BFA-C2454460AD8D}"/>
              </a:ext>
            </a:extLst>
          </p:cNvPr>
          <p:cNvSpPr>
            <a:spLocks noGrp="1"/>
          </p:cNvSpPr>
          <p:nvPr>
            <p:ph type="title"/>
          </p:nvPr>
        </p:nvSpPr>
        <p:spPr/>
        <p:txBody>
          <a:bodyPr/>
          <a:lstStyle/>
          <a:p>
            <a:r>
              <a:rPr lang="en-US" dirty="0">
                <a:latin typeface="Times" pitchFamily="2" charset="0"/>
              </a:rPr>
              <a:t>Effects of Portion Size </a:t>
            </a:r>
            <a:br>
              <a:rPr lang="en-US" dirty="0">
                <a:effectLst/>
              </a:rPr>
            </a:br>
            <a:endParaRPr lang="en-US" dirty="0"/>
          </a:p>
        </p:txBody>
      </p:sp>
      <p:sp>
        <p:nvSpPr>
          <p:cNvPr id="3" name="Content Placeholder 2">
            <a:extLst>
              <a:ext uri="{FF2B5EF4-FFF2-40B4-BE49-F238E27FC236}">
                <a16:creationId xmlns:a16="http://schemas.microsoft.com/office/drawing/2014/main" id="{89209BAE-4FDE-7540-9081-C967A014A8BA}"/>
              </a:ext>
            </a:extLst>
          </p:cNvPr>
          <p:cNvSpPr>
            <a:spLocks noGrp="1"/>
          </p:cNvSpPr>
          <p:nvPr>
            <p:ph idx="1"/>
          </p:nvPr>
        </p:nvSpPr>
        <p:spPr/>
        <p:txBody>
          <a:bodyPr/>
          <a:lstStyle/>
          <a:p>
            <a:r>
              <a:rPr lang="en-US" dirty="0">
                <a:latin typeface="Times" pitchFamily="2" charset="0"/>
              </a:rPr>
              <a:t>The ‘previous experience/expectation’ mechanism. Previous experiences may steer portion-size selection. For example, previous experience of the ‘degree of fullness produced by a food’ impacts on the portion size selected and consumed at a later point in time. </a:t>
            </a:r>
          </a:p>
          <a:p>
            <a:r>
              <a:rPr lang="en-US" dirty="0">
                <a:latin typeface="Times" pitchFamily="2" charset="0"/>
              </a:rPr>
              <a:t>The ‘visual cue’ mechanism. The portion-size effect might be partly explained by visual cues. For example, similar portion sizes of food appear larger served on a small plate than on a large plate, and this steers individuals to judge portions differently. </a:t>
            </a:r>
          </a:p>
          <a:p>
            <a:endParaRPr lang="en-US" dirty="0"/>
          </a:p>
        </p:txBody>
      </p:sp>
    </p:spTree>
    <p:extLst>
      <p:ext uri="{BB962C8B-B14F-4D97-AF65-F5344CB8AC3E}">
        <p14:creationId xmlns:p14="http://schemas.microsoft.com/office/powerpoint/2010/main" val="31359609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BCFF3-20E4-CD46-9D7A-8FBF697829C9}"/>
              </a:ext>
            </a:extLst>
          </p:cNvPr>
          <p:cNvSpPr>
            <a:spLocks noGrp="1"/>
          </p:cNvSpPr>
          <p:nvPr>
            <p:ph type="title"/>
          </p:nvPr>
        </p:nvSpPr>
        <p:spPr/>
        <p:txBody>
          <a:bodyPr/>
          <a:lstStyle/>
          <a:p>
            <a:endParaRPr lang="en-US" dirty="0"/>
          </a:p>
        </p:txBody>
      </p:sp>
      <p:pic>
        <p:nvPicPr>
          <p:cNvPr id="2051" name="Picture 3" descr="page13image56299776">
            <a:extLst>
              <a:ext uri="{FF2B5EF4-FFF2-40B4-BE49-F238E27FC236}">
                <a16:creationId xmlns:a16="http://schemas.microsoft.com/office/drawing/2014/main" id="{56C7DAB2-10CE-CB4F-9A8F-9A9C3A67FDE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0423" y="365125"/>
            <a:ext cx="9603377"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983796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5E74C1-92F3-0B40-BBE4-D285599F9133}"/>
              </a:ext>
            </a:extLst>
          </p:cNvPr>
          <p:cNvSpPr>
            <a:spLocks noGrp="1"/>
          </p:cNvSpPr>
          <p:nvPr>
            <p:ph type="title"/>
          </p:nvPr>
        </p:nvSpPr>
        <p:spPr>
          <a:xfrm>
            <a:off x="655320" y="0"/>
            <a:ext cx="10515600" cy="1325563"/>
          </a:xfrm>
        </p:spPr>
        <p:txBody>
          <a:bodyPr/>
          <a:lstStyle/>
          <a:p>
            <a:r>
              <a:rPr lang="en-US" b="1" dirty="0">
                <a:latin typeface="Times" pitchFamily="2" charset="0"/>
              </a:rPr>
              <a:t>Portion size </a:t>
            </a:r>
          </a:p>
        </p:txBody>
      </p:sp>
      <p:sp>
        <p:nvSpPr>
          <p:cNvPr id="3" name="Content Placeholder 2">
            <a:extLst>
              <a:ext uri="{FF2B5EF4-FFF2-40B4-BE49-F238E27FC236}">
                <a16:creationId xmlns:a16="http://schemas.microsoft.com/office/drawing/2014/main" id="{8AD96384-5D19-FE46-928A-839CF6B04CC8}"/>
              </a:ext>
            </a:extLst>
          </p:cNvPr>
          <p:cNvSpPr>
            <a:spLocks noGrp="1"/>
          </p:cNvSpPr>
          <p:nvPr>
            <p:ph idx="1"/>
          </p:nvPr>
        </p:nvSpPr>
        <p:spPr>
          <a:xfrm>
            <a:off x="47897" y="1325563"/>
            <a:ext cx="11730445" cy="5167312"/>
          </a:xfrm>
        </p:spPr>
        <p:txBody>
          <a:bodyPr>
            <a:normAutofit lnSpcReduction="10000"/>
          </a:bodyPr>
          <a:lstStyle/>
          <a:p>
            <a:pPr marL="0" indent="0">
              <a:buNone/>
            </a:pPr>
            <a:r>
              <a:rPr lang="en-US" b="1" dirty="0">
                <a:latin typeface="Times" pitchFamily="2" charset="0"/>
              </a:rPr>
              <a:t>Provide information </a:t>
            </a:r>
            <a:endParaRPr lang="en-US" b="1" dirty="0">
              <a:effectLst/>
              <a:latin typeface="Times" pitchFamily="2" charset="0"/>
            </a:endParaRPr>
          </a:p>
          <a:p>
            <a:r>
              <a:rPr lang="en-US" b="1" dirty="0">
                <a:solidFill>
                  <a:srgbClr val="C00000"/>
                </a:solidFill>
                <a:latin typeface="Times" pitchFamily="2" charset="0"/>
              </a:rPr>
              <a:t>Labelling</a:t>
            </a:r>
            <a:r>
              <a:rPr lang="en-US" dirty="0">
                <a:latin typeface="Times" pitchFamily="2" charset="0"/>
              </a:rPr>
              <a:t>: Different types of labelling showed no or at most a very small effect </a:t>
            </a:r>
            <a:endParaRPr lang="en-US" dirty="0">
              <a:effectLst/>
              <a:latin typeface="Times" pitchFamily="2" charset="0"/>
            </a:endParaRPr>
          </a:p>
          <a:p>
            <a:r>
              <a:rPr lang="en-US" b="1" dirty="0">
                <a:solidFill>
                  <a:srgbClr val="C00000"/>
                </a:solidFill>
                <a:latin typeface="Times" pitchFamily="2" charset="0"/>
              </a:rPr>
              <a:t>Naming and framing: </a:t>
            </a:r>
            <a:r>
              <a:rPr lang="en-US" dirty="0">
                <a:latin typeface="Times" pitchFamily="2" charset="0"/>
              </a:rPr>
              <a:t>Consumers respond to naming, independently of the actual size. Large sounding names (e.g. ‘double’) led to a decrease in intake </a:t>
            </a:r>
            <a:endParaRPr lang="en-US" dirty="0">
              <a:effectLst/>
              <a:latin typeface="Times" pitchFamily="2" charset="0"/>
            </a:endParaRPr>
          </a:p>
          <a:p>
            <a:pPr marL="0" indent="0">
              <a:buNone/>
            </a:pPr>
            <a:r>
              <a:rPr lang="en-US" u="sng" dirty="0">
                <a:latin typeface="Times" pitchFamily="2" charset="0"/>
              </a:rPr>
              <a:t>Enable choice  </a:t>
            </a:r>
          </a:p>
          <a:p>
            <a:pPr marL="0" indent="0">
              <a:buNone/>
            </a:pPr>
            <a:r>
              <a:rPr lang="en-US" dirty="0">
                <a:latin typeface="Times" pitchFamily="2" charset="0"/>
              </a:rPr>
              <a:t>Example: Provide a smaller portion alongside the larger one. Introducing a smaller sized hot meal in the worksite cafeteria alongside the larger sized meal led 10% of consumers to choose the smaller </a:t>
            </a:r>
            <a:endParaRPr lang="en-US" dirty="0">
              <a:effectLst/>
              <a:latin typeface="Times" pitchFamily="2" charset="0"/>
            </a:endParaRPr>
          </a:p>
          <a:p>
            <a:pPr marL="0" indent="0">
              <a:buNone/>
            </a:pPr>
            <a:r>
              <a:rPr lang="en-US" b="1" dirty="0">
                <a:latin typeface="Times" pitchFamily="2" charset="0"/>
              </a:rPr>
              <a:t>Restrict choice: </a:t>
            </a:r>
            <a:r>
              <a:rPr lang="en-US" dirty="0">
                <a:latin typeface="Times" pitchFamily="2" charset="0"/>
              </a:rPr>
              <a:t>Limit sugar-sweetened beverages sold in restaurants to a maximum of 473 ml predicts a modest reduction in calories especially among young adults and children who are overweight </a:t>
            </a:r>
            <a:endParaRPr lang="en-US" dirty="0">
              <a:effectLst/>
              <a:latin typeface="Times" pitchFamily="2" charset="0"/>
            </a:endParaRPr>
          </a:p>
          <a:p>
            <a:endParaRPr lang="en-US" dirty="0"/>
          </a:p>
        </p:txBody>
      </p:sp>
    </p:spTree>
    <p:extLst>
      <p:ext uri="{BB962C8B-B14F-4D97-AF65-F5344CB8AC3E}">
        <p14:creationId xmlns:p14="http://schemas.microsoft.com/office/powerpoint/2010/main" val="13706624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7A333-8C36-2741-8018-1DEB979BF78E}"/>
              </a:ext>
            </a:extLst>
          </p:cNvPr>
          <p:cNvSpPr>
            <a:spLocks noGrp="1"/>
          </p:cNvSpPr>
          <p:nvPr>
            <p:ph type="title"/>
          </p:nvPr>
        </p:nvSpPr>
        <p:spPr/>
        <p:txBody>
          <a:bodyPr/>
          <a:lstStyle/>
          <a:p>
            <a:r>
              <a:rPr lang="en-US" dirty="0">
                <a:latin typeface="Times" pitchFamily="2" charset="0"/>
              </a:rPr>
              <a:t>Building healthful school environments </a:t>
            </a:r>
            <a:br>
              <a:rPr lang="en-US" dirty="0">
                <a:effectLst/>
              </a:rPr>
            </a:br>
            <a:endParaRPr lang="en-US" dirty="0"/>
          </a:p>
        </p:txBody>
      </p:sp>
      <p:sp>
        <p:nvSpPr>
          <p:cNvPr id="3" name="Content Placeholder 2">
            <a:extLst>
              <a:ext uri="{FF2B5EF4-FFF2-40B4-BE49-F238E27FC236}">
                <a16:creationId xmlns:a16="http://schemas.microsoft.com/office/drawing/2014/main" id="{43760584-D3B5-5046-99A9-50572D8703FE}"/>
              </a:ext>
            </a:extLst>
          </p:cNvPr>
          <p:cNvSpPr>
            <a:spLocks noGrp="1"/>
          </p:cNvSpPr>
          <p:nvPr>
            <p:ph idx="1"/>
          </p:nvPr>
        </p:nvSpPr>
        <p:spPr/>
        <p:txBody>
          <a:bodyPr/>
          <a:lstStyle/>
          <a:p>
            <a:r>
              <a:rPr lang="en-US" dirty="0"/>
              <a:t>Provide age-appropriate nutrition and health education </a:t>
            </a:r>
          </a:p>
          <a:p>
            <a:r>
              <a:rPr lang="en-US" dirty="0"/>
              <a:t>Ensure that meals offered through school meet healthy standards. </a:t>
            </a:r>
          </a:p>
          <a:p>
            <a:r>
              <a:rPr lang="en-US" dirty="0"/>
              <a:t>All foods and beverages available on school campuses and at school events should contribute toward eating patterns. </a:t>
            </a:r>
          </a:p>
          <a:p>
            <a:r>
              <a:rPr lang="en-US" dirty="0"/>
              <a:t>Provide food options that are low in solid fat, calories, and added sugars. </a:t>
            </a:r>
          </a:p>
          <a:p>
            <a:r>
              <a:rPr lang="en-US" dirty="0"/>
              <a:t>Prohibit access to vending machines that compete with healthy school meals. </a:t>
            </a:r>
          </a:p>
          <a:p>
            <a:r>
              <a:rPr lang="en-US" dirty="0"/>
              <a:t>Provide adequate time for students to eat school meals. </a:t>
            </a:r>
          </a:p>
          <a:p>
            <a:endParaRPr lang="en-US" dirty="0"/>
          </a:p>
        </p:txBody>
      </p:sp>
    </p:spTree>
    <p:extLst>
      <p:ext uri="{BB962C8B-B14F-4D97-AF65-F5344CB8AC3E}">
        <p14:creationId xmlns:p14="http://schemas.microsoft.com/office/powerpoint/2010/main" val="29742519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7854B-7E0A-DC4C-9BB6-912C68F184F0}"/>
              </a:ext>
            </a:extLst>
          </p:cNvPr>
          <p:cNvSpPr>
            <a:spLocks noGrp="1"/>
          </p:cNvSpPr>
          <p:nvPr>
            <p:ph type="title"/>
          </p:nvPr>
        </p:nvSpPr>
        <p:spPr/>
        <p:txBody>
          <a:bodyPr>
            <a:normAutofit/>
          </a:bodyPr>
          <a:lstStyle/>
          <a:p>
            <a:r>
              <a:rPr lang="en-US" sz="4800" b="1" dirty="0">
                <a:latin typeface="Times" pitchFamily="2" charset="0"/>
              </a:rPr>
              <a:t>Introduction</a:t>
            </a:r>
          </a:p>
        </p:txBody>
      </p:sp>
      <p:sp>
        <p:nvSpPr>
          <p:cNvPr id="3" name="Content Placeholder 2">
            <a:extLst>
              <a:ext uri="{FF2B5EF4-FFF2-40B4-BE49-F238E27FC236}">
                <a16:creationId xmlns:a16="http://schemas.microsoft.com/office/drawing/2014/main" id="{57AE759A-4E50-2345-82C5-D531B4D41391}"/>
              </a:ext>
            </a:extLst>
          </p:cNvPr>
          <p:cNvSpPr>
            <a:spLocks noGrp="1"/>
          </p:cNvSpPr>
          <p:nvPr>
            <p:ph idx="1"/>
          </p:nvPr>
        </p:nvSpPr>
        <p:spPr>
          <a:xfrm>
            <a:off x="838200" y="1371600"/>
            <a:ext cx="11049000" cy="5486400"/>
          </a:xfrm>
        </p:spPr>
        <p:txBody>
          <a:bodyPr>
            <a:normAutofit/>
          </a:bodyPr>
          <a:lstStyle/>
          <a:p>
            <a:r>
              <a:rPr lang="en-US" dirty="0">
                <a:latin typeface="Times" pitchFamily="2" charset="0"/>
              </a:rPr>
              <a:t>Good health is fundamental to the growth, development, and well-being of all children and adolescents and ultimately helps to protect them from chronic diseases as adults. </a:t>
            </a:r>
            <a:endParaRPr lang="en-US" dirty="0">
              <a:effectLst/>
              <a:latin typeface="Times" pitchFamily="2" charset="0"/>
            </a:endParaRPr>
          </a:p>
          <a:p>
            <a:r>
              <a:rPr lang="en-US" dirty="0">
                <a:latin typeface="Times" pitchFamily="2" charset="0"/>
              </a:rPr>
              <a:t>Yet, the status of this group today reflects inadequate health: New challenges--&gt; motor vehicle accidents; violence due to suicide, homicide, and abuse; substance abuse; exposure to environmental pollutants</a:t>
            </a:r>
          </a:p>
          <a:p>
            <a:r>
              <a:rPr lang="en-US" dirty="0">
                <a:latin typeface="Times" pitchFamily="2" charset="0"/>
              </a:rPr>
              <a:t>An alarming increase in the prevalence of overweight and obese children and adolescents. </a:t>
            </a:r>
            <a:endParaRPr lang="en-US" dirty="0">
              <a:effectLst/>
              <a:latin typeface="Times" pitchFamily="2" charset="0"/>
            </a:endParaRPr>
          </a:p>
          <a:p>
            <a:r>
              <a:rPr lang="en-US" dirty="0">
                <a:latin typeface="Times" pitchFamily="2" charset="0"/>
              </a:rPr>
              <a:t>Children are generally categorized as ages 1–11 years</a:t>
            </a:r>
          </a:p>
          <a:p>
            <a:r>
              <a:rPr lang="en-US" dirty="0">
                <a:latin typeface="Times" pitchFamily="2" charset="0"/>
              </a:rPr>
              <a:t>Adolescents are generally categorized as ages 12–19 years. </a:t>
            </a:r>
            <a:endParaRPr lang="en-US" dirty="0">
              <a:effectLst/>
              <a:latin typeface="Times" pitchFamily="2" charset="0"/>
            </a:endParaRPr>
          </a:p>
          <a:p>
            <a:endParaRPr lang="en-US" dirty="0"/>
          </a:p>
        </p:txBody>
      </p:sp>
    </p:spTree>
    <p:extLst>
      <p:ext uri="{BB962C8B-B14F-4D97-AF65-F5344CB8AC3E}">
        <p14:creationId xmlns:p14="http://schemas.microsoft.com/office/powerpoint/2010/main" val="16815210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F1AFE-11CD-774A-B934-1E2931131995}"/>
              </a:ext>
            </a:extLst>
          </p:cNvPr>
          <p:cNvSpPr>
            <a:spLocks noGrp="1"/>
          </p:cNvSpPr>
          <p:nvPr>
            <p:ph type="title"/>
          </p:nvPr>
        </p:nvSpPr>
        <p:spPr/>
        <p:txBody>
          <a:bodyPr>
            <a:normAutofit fontScale="90000"/>
          </a:bodyPr>
          <a:lstStyle/>
          <a:p>
            <a:r>
              <a:rPr lang="en-US" b="1" dirty="0">
                <a:latin typeface="Times" pitchFamily="2" charset="0"/>
              </a:rPr>
              <a:t>Nutrition Education Strategies </a:t>
            </a:r>
            <a:br>
              <a:rPr lang="en-US" dirty="0">
                <a:latin typeface="Times" pitchFamily="2" charset="0"/>
              </a:rPr>
            </a:br>
            <a:r>
              <a:rPr lang="en-US" b="1" dirty="0">
                <a:latin typeface="Times" pitchFamily="2" charset="0"/>
              </a:rPr>
              <a:t>for Preadolescent Girls </a:t>
            </a:r>
            <a:br>
              <a:rPr lang="en-US" dirty="0"/>
            </a:br>
            <a:endParaRPr lang="en-US" dirty="0"/>
          </a:p>
        </p:txBody>
      </p:sp>
      <p:sp>
        <p:nvSpPr>
          <p:cNvPr id="3" name="Content Placeholder 2">
            <a:extLst>
              <a:ext uri="{FF2B5EF4-FFF2-40B4-BE49-F238E27FC236}">
                <a16:creationId xmlns:a16="http://schemas.microsoft.com/office/drawing/2014/main" id="{169CD6FB-E049-654C-A123-02DF890153D3}"/>
              </a:ext>
            </a:extLst>
          </p:cNvPr>
          <p:cNvSpPr>
            <a:spLocks noGrp="1"/>
          </p:cNvSpPr>
          <p:nvPr>
            <p:ph idx="1"/>
          </p:nvPr>
        </p:nvSpPr>
        <p:spPr/>
        <p:txBody>
          <a:bodyPr>
            <a:normAutofit/>
          </a:bodyPr>
          <a:lstStyle/>
          <a:p>
            <a:r>
              <a:rPr lang="en-US" dirty="0"/>
              <a:t>Despite the high prevalence of unhealthful dieting behaviors, disordered eating, and body dissatisfaction among youth, few primary prevention programs— programs that prevent problems</a:t>
            </a:r>
          </a:p>
          <a:p>
            <a:r>
              <a:rPr lang="en-US" dirty="0"/>
              <a:t>children and adolescents can learn at school + at other community outreach about the dangers of unsafe weight-loss methods and about safe ways to maintain a healthful weight. </a:t>
            </a:r>
          </a:p>
          <a:p>
            <a:endParaRPr lang="en-US" dirty="0"/>
          </a:p>
          <a:p>
            <a:endParaRPr lang="en-US" dirty="0"/>
          </a:p>
        </p:txBody>
      </p:sp>
    </p:spTree>
    <p:extLst>
      <p:ext uri="{BB962C8B-B14F-4D97-AF65-F5344CB8AC3E}">
        <p14:creationId xmlns:p14="http://schemas.microsoft.com/office/powerpoint/2010/main" val="26175359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E05016-83FB-0647-87F2-932BED06EBD1}"/>
              </a:ext>
            </a:extLst>
          </p:cNvPr>
          <p:cNvSpPr>
            <a:spLocks noGrp="1"/>
          </p:cNvSpPr>
          <p:nvPr>
            <p:ph type="title"/>
          </p:nvPr>
        </p:nvSpPr>
        <p:spPr>
          <a:xfrm>
            <a:off x="498566" y="148975"/>
            <a:ext cx="10515600" cy="1325563"/>
          </a:xfrm>
        </p:spPr>
        <p:txBody>
          <a:bodyPr>
            <a:normAutofit fontScale="90000"/>
          </a:bodyPr>
          <a:lstStyle/>
          <a:p>
            <a:br>
              <a:rPr lang="en-US" dirty="0"/>
            </a:br>
            <a:r>
              <a:rPr lang="en-US" b="1" dirty="0">
                <a:latin typeface="Times" pitchFamily="2" charset="0"/>
              </a:rPr>
              <a:t>Free to be me program </a:t>
            </a:r>
            <a:br>
              <a:rPr lang="en-US" dirty="0"/>
            </a:br>
            <a:endParaRPr lang="en-US" dirty="0"/>
          </a:p>
        </p:txBody>
      </p:sp>
      <p:sp>
        <p:nvSpPr>
          <p:cNvPr id="3" name="Content Placeholder 2">
            <a:extLst>
              <a:ext uri="{FF2B5EF4-FFF2-40B4-BE49-F238E27FC236}">
                <a16:creationId xmlns:a16="http://schemas.microsoft.com/office/drawing/2014/main" id="{914DE323-BFBB-BF4C-96D0-6706F7D2B421}"/>
              </a:ext>
            </a:extLst>
          </p:cNvPr>
          <p:cNvSpPr>
            <a:spLocks noGrp="1"/>
          </p:cNvSpPr>
          <p:nvPr>
            <p:ph idx="1"/>
          </p:nvPr>
        </p:nvSpPr>
        <p:spPr>
          <a:xfrm>
            <a:off x="261258" y="1410788"/>
            <a:ext cx="8830492" cy="5447211"/>
          </a:xfrm>
        </p:spPr>
        <p:txBody>
          <a:bodyPr>
            <a:normAutofit fontScale="92500" lnSpcReduction="20000"/>
          </a:bodyPr>
          <a:lstStyle/>
          <a:p>
            <a:endParaRPr lang="en-US" dirty="0">
              <a:latin typeface="Times" pitchFamily="2" charset="0"/>
            </a:endParaRPr>
          </a:p>
          <a:p>
            <a:pPr marL="0" indent="0">
              <a:buNone/>
            </a:pPr>
            <a:r>
              <a:rPr lang="en-US" dirty="0">
                <a:latin typeface="Times" pitchFamily="2" charset="0"/>
              </a:rPr>
              <a:t>Girl Scout badge program </a:t>
            </a:r>
          </a:p>
          <a:p>
            <a:r>
              <a:rPr lang="en-US" dirty="0">
                <a:latin typeface="Times" pitchFamily="2" charset="0"/>
              </a:rPr>
              <a:t>Six 90-minute sessions that were presented during consecutive biweekly Girl Scout meetings. </a:t>
            </a:r>
          </a:p>
          <a:p>
            <a:r>
              <a:rPr lang="en-US" dirty="0">
                <a:latin typeface="Times" pitchFamily="2" charset="0"/>
              </a:rPr>
              <a:t>activities on body development, the media’s impact on body image and self-esteem, and combating negative images. </a:t>
            </a:r>
          </a:p>
          <a:p>
            <a:r>
              <a:rPr lang="en-US" dirty="0">
                <a:latin typeface="Times" pitchFamily="2" charset="0"/>
              </a:rPr>
              <a:t>critically analyzed media messages and looked for alternative positive messages. After analyzing media messages, the girls were encouraged to write letters to the media about positive body image </a:t>
            </a:r>
          </a:p>
          <a:p>
            <a:r>
              <a:rPr lang="en-US" dirty="0">
                <a:latin typeface="Times" pitchFamily="2" charset="0"/>
              </a:rPr>
              <a:t>Free to Be Me” badge </a:t>
            </a:r>
          </a:p>
          <a:p>
            <a:r>
              <a:rPr lang="en-US" dirty="0">
                <a:latin typeface="Times" pitchFamily="2" charset="0"/>
              </a:rPr>
              <a:t>three-hour training session taught troop leaders to teach the program. Each troop leader received a detailed handbook, along with materials and supplies. A registered dietitian served as project coordinator and worked closely with troop leaders. </a:t>
            </a:r>
          </a:p>
          <a:p>
            <a:endParaRPr lang="en-US" dirty="0"/>
          </a:p>
        </p:txBody>
      </p:sp>
      <p:pic>
        <p:nvPicPr>
          <p:cNvPr id="5" name="Picture 4">
            <a:extLst>
              <a:ext uri="{FF2B5EF4-FFF2-40B4-BE49-F238E27FC236}">
                <a16:creationId xmlns:a16="http://schemas.microsoft.com/office/drawing/2014/main" id="{3B2B3AD0-B9FB-BA48-A04A-4F0AA91C2F4F}"/>
              </a:ext>
            </a:extLst>
          </p:cNvPr>
          <p:cNvPicPr>
            <a:picLocks noChangeAspect="1"/>
          </p:cNvPicPr>
          <p:nvPr/>
        </p:nvPicPr>
        <p:blipFill>
          <a:blip r:embed="rId2"/>
          <a:stretch>
            <a:fillRect/>
          </a:stretch>
        </p:blipFill>
        <p:spPr>
          <a:xfrm>
            <a:off x="9091749" y="1474537"/>
            <a:ext cx="3100251" cy="2078559"/>
          </a:xfrm>
          <a:prstGeom prst="rect">
            <a:avLst/>
          </a:prstGeom>
        </p:spPr>
      </p:pic>
    </p:spTree>
    <p:extLst>
      <p:ext uri="{BB962C8B-B14F-4D97-AF65-F5344CB8AC3E}">
        <p14:creationId xmlns:p14="http://schemas.microsoft.com/office/powerpoint/2010/main" val="11306470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F627123-218B-E043-8638-D9C9B01EAE17}"/>
              </a:ext>
            </a:extLst>
          </p:cNvPr>
          <p:cNvSpPr>
            <a:spLocks noGrp="1"/>
          </p:cNvSpPr>
          <p:nvPr>
            <p:ph idx="1"/>
          </p:nvPr>
        </p:nvSpPr>
        <p:spPr>
          <a:xfrm>
            <a:off x="771525" y="628650"/>
            <a:ext cx="11420475" cy="5548313"/>
          </a:xfrm>
        </p:spPr>
        <p:txBody>
          <a:bodyPr>
            <a:normAutofit/>
          </a:bodyPr>
          <a:lstStyle/>
          <a:p>
            <a:r>
              <a:rPr lang="en-US" sz="3600" dirty="0">
                <a:latin typeface="Times" pitchFamily="2" charset="0"/>
              </a:rPr>
              <a:t>What are children &amp; adolescents eating?</a:t>
            </a:r>
          </a:p>
          <a:p>
            <a:r>
              <a:rPr lang="en-US" sz="3600" dirty="0">
                <a:latin typeface="Times" pitchFamily="2" charset="0"/>
              </a:rPr>
              <a:t>What affects these behaviors?</a:t>
            </a:r>
          </a:p>
          <a:p>
            <a:r>
              <a:rPr lang="en-US" sz="3600" dirty="0">
                <a:latin typeface="Times" pitchFamily="2" charset="0"/>
              </a:rPr>
              <a:t>Concerns around the problem of childhood obesity </a:t>
            </a:r>
          </a:p>
          <a:p>
            <a:pPr lvl="1"/>
            <a:r>
              <a:rPr lang="en-US" sz="3600" dirty="0">
                <a:latin typeface="Times" pitchFamily="2" charset="0"/>
              </a:rPr>
              <a:t>Other nutrition-related problem </a:t>
            </a:r>
          </a:p>
          <a:p>
            <a:r>
              <a:rPr lang="en-US" sz="3600" dirty="0">
                <a:latin typeface="Times" pitchFamily="2" charset="0"/>
              </a:rPr>
              <a:t>Nutrition programs that target children and teenagers and the challenges of operating and improving the child nutrition programs</a:t>
            </a:r>
          </a:p>
          <a:p>
            <a:pPr lvl="1"/>
            <a:r>
              <a:rPr lang="en-US" sz="3600" dirty="0">
                <a:latin typeface="Times" pitchFamily="2" charset="0"/>
              </a:rPr>
              <a:t>Building healthful school environments </a:t>
            </a:r>
          </a:p>
          <a:p>
            <a:pPr marL="457200" lvl="1" indent="0">
              <a:buNone/>
            </a:pPr>
            <a:endParaRPr lang="en-US" sz="3600" dirty="0"/>
          </a:p>
          <a:p>
            <a:endParaRPr lang="en-US" sz="4000" dirty="0">
              <a:effectLst/>
              <a:latin typeface="Times" pitchFamily="2" charset="0"/>
            </a:endParaRPr>
          </a:p>
          <a:p>
            <a:endParaRPr lang="en-US" dirty="0"/>
          </a:p>
        </p:txBody>
      </p:sp>
    </p:spTree>
    <p:extLst>
      <p:ext uri="{BB962C8B-B14F-4D97-AF65-F5344CB8AC3E}">
        <p14:creationId xmlns:p14="http://schemas.microsoft.com/office/powerpoint/2010/main" val="3748244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F6C569-C38E-E048-B942-D9F6009DEC74}"/>
              </a:ext>
            </a:extLst>
          </p:cNvPr>
          <p:cNvSpPr>
            <a:spLocks noGrp="1"/>
          </p:cNvSpPr>
          <p:nvPr>
            <p:ph type="title"/>
          </p:nvPr>
        </p:nvSpPr>
        <p:spPr/>
        <p:txBody>
          <a:bodyPr/>
          <a:lstStyle/>
          <a:p>
            <a:r>
              <a:rPr lang="en-US" b="1" dirty="0">
                <a:latin typeface="Times" pitchFamily="2" charset="0"/>
              </a:rPr>
              <a:t>Health objectives</a:t>
            </a:r>
            <a:br>
              <a:rPr lang="en-US" dirty="0"/>
            </a:br>
            <a:endParaRPr lang="en-US" dirty="0"/>
          </a:p>
        </p:txBody>
      </p:sp>
      <p:sp>
        <p:nvSpPr>
          <p:cNvPr id="3" name="Content Placeholder 2">
            <a:extLst>
              <a:ext uri="{FF2B5EF4-FFF2-40B4-BE49-F238E27FC236}">
                <a16:creationId xmlns:a16="http://schemas.microsoft.com/office/drawing/2014/main" id="{4BA309E1-BA87-BD48-86FB-4365FA3FCE06}"/>
              </a:ext>
            </a:extLst>
          </p:cNvPr>
          <p:cNvSpPr>
            <a:spLocks noGrp="1"/>
          </p:cNvSpPr>
          <p:nvPr>
            <p:ph idx="1"/>
          </p:nvPr>
        </p:nvSpPr>
        <p:spPr>
          <a:xfrm>
            <a:off x="838200" y="1690687"/>
            <a:ext cx="10515600" cy="4910137"/>
          </a:xfrm>
        </p:spPr>
        <p:txBody>
          <a:bodyPr>
            <a:normAutofit lnSpcReduction="10000"/>
          </a:bodyPr>
          <a:lstStyle/>
          <a:p>
            <a:r>
              <a:rPr lang="en-US" sz="3200" dirty="0">
                <a:latin typeface="Times" pitchFamily="2" charset="0"/>
              </a:rPr>
              <a:t>Health and Nutrition objectives for children and adolescents </a:t>
            </a:r>
          </a:p>
          <a:p>
            <a:r>
              <a:rPr lang="en-US" sz="3200" dirty="0">
                <a:latin typeface="Times" pitchFamily="2" charset="0"/>
              </a:rPr>
              <a:t>Priority areas:</a:t>
            </a:r>
          </a:p>
          <a:p>
            <a:pPr lvl="1"/>
            <a:r>
              <a:rPr lang="en-US" sz="2800" dirty="0">
                <a:latin typeface="Times" pitchFamily="2" charset="0"/>
              </a:rPr>
              <a:t>physical activity and fitness, nutrition, and dental health</a:t>
            </a:r>
          </a:p>
          <a:p>
            <a:r>
              <a:rPr lang="en-US" sz="3200" dirty="0">
                <a:latin typeface="Times" pitchFamily="2" charset="0"/>
              </a:rPr>
              <a:t>Examples of past success:</a:t>
            </a:r>
          </a:p>
          <a:p>
            <a:r>
              <a:rPr lang="en-US" sz="3200" dirty="0">
                <a:latin typeface="Times" pitchFamily="2" charset="0"/>
              </a:rPr>
              <a:t>Decrease in prevalence of growth retardation among low-income children</a:t>
            </a:r>
          </a:p>
          <a:p>
            <a:r>
              <a:rPr lang="en-US" sz="3200" dirty="0">
                <a:latin typeface="Times" pitchFamily="2" charset="0"/>
              </a:rPr>
              <a:t>The percent of elementary and secondary schools offering low-fat choices for breakfast and lunch increased</a:t>
            </a:r>
          </a:p>
          <a:p>
            <a:r>
              <a:rPr lang="en-US" sz="3200" dirty="0">
                <a:latin typeface="Times" pitchFamily="2" charset="0"/>
              </a:rPr>
              <a:t>No progress in reducing obesity or childhood diabetes or iron deficiency anemia</a:t>
            </a:r>
          </a:p>
          <a:p>
            <a:endParaRPr lang="en-US" dirty="0"/>
          </a:p>
        </p:txBody>
      </p:sp>
    </p:spTree>
    <p:extLst>
      <p:ext uri="{BB962C8B-B14F-4D97-AF65-F5344CB8AC3E}">
        <p14:creationId xmlns:p14="http://schemas.microsoft.com/office/powerpoint/2010/main" val="376601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7D61E1-B9A9-D54A-BF79-A6D85904BE36}"/>
              </a:ext>
            </a:extLst>
          </p:cNvPr>
          <p:cNvSpPr>
            <a:spLocks noGrp="1"/>
          </p:cNvSpPr>
          <p:nvPr>
            <p:ph type="title"/>
          </p:nvPr>
        </p:nvSpPr>
        <p:spPr>
          <a:xfrm>
            <a:off x="323850" y="0"/>
            <a:ext cx="10515600" cy="1325563"/>
          </a:xfrm>
        </p:spPr>
        <p:txBody>
          <a:bodyPr/>
          <a:lstStyle/>
          <a:p>
            <a:r>
              <a:rPr lang="en-US" b="1" dirty="0">
                <a:latin typeface="Times" pitchFamily="2" charset="0"/>
              </a:rPr>
              <a:t>The following steps are recommended</a:t>
            </a:r>
            <a:br>
              <a:rPr lang="en-US" dirty="0"/>
            </a:br>
            <a:endParaRPr lang="en-US" dirty="0"/>
          </a:p>
        </p:txBody>
      </p:sp>
      <p:sp>
        <p:nvSpPr>
          <p:cNvPr id="3" name="Content Placeholder 2">
            <a:extLst>
              <a:ext uri="{FF2B5EF4-FFF2-40B4-BE49-F238E27FC236}">
                <a16:creationId xmlns:a16="http://schemas.microsoft.com/office/drawing/2014/main" id="{C09F780C-04E9-324A-8C61-47A248BB65CD}"/>
              </a:ext>
            </a:extLst>
          </p:cNvPr>
          <p:cNvSpPr>
            <a:spLocks noGrp="1"/>
          </p:cNvSpPr>
          <p:nvPr>
            <p:ph idx="1"/>
          </p:nvPr>
        </p:nvSpPr>
        <p:spPr>
          <a:xfrm>
            <a:off x="323850" y="1228724"/>
            <a:ext cx="11420475" cy="5629275"/>
          </a:xfrm>
        </p:spPr>
        <p:txBody>
          <a:bodyPr>
            <a:normAutofit lnSpcReduction="10000"/>
          </a:bodyPr>
          <a:lstStyle/>
          <a:p>
            <a:r>
              <a:rPr lang="en-US" dirty="0">
                <a:latin typeface="Times" pitchFamily="2" charset="0"/>
              </a:rPr>
              <a:t>Since most post pubertal children regain any lost weight within a year, promote the initiation of behavioral therapy for overweight children before the onset of puberty</a:t>
            </a:r>
          </a:p>
          <a:p>
            <a:r>
              <a:rPr lang="en-US" dirty="0">
                <a:latin typeface="Times" pitchFamily="2" charset="0"/>
              </a:rPr>
              <a:t>Educate children and their families about the health benefits of being physically active  and weight reduction</a:t>
            </a:r>
          </a:p>
          <a:p>
            <a:r>
              <a:rPr lang="en-US" dirty="0">
                <a:latin typeface="Times" pitchFamily="2" charset="0"/>
              </a:rPr>
              <a:t>Encourage schools to find health-promoting ways to offset potential revenues lost from vending machine sales in the event that such machines are banned. </a:t>
            </a:r>
            <a:endParaRPr lang="en-US" dirty="0">
              <a:effectLst/>
              <a:latin typeface="Times" pitchFamily="2" charset="0"/>
            </a:endParaRPr>
          </a:p>
          <a:p>
            <a:r>
              <a:rPr lang="en-US" dirty="0">
                <a:latin typeface="Times" pitchFamily="2" charset="0"/>
              </a:rPr>
              <a:t>scheduled periods for physical education during the school day can boost students’ academic achievement. </a:t>
            </a:r>
            <a:endParaRPr lang="en-US" dirty="0">
              <a:effectLst/>
              <a:latin typeface="Times" pitchFamily="2" charset="0"/>
            </a:endParaRPr>
          </a:p>
          <a:p>
            <a:r>
              <a:rPr lang="en-US" dirty="0">
                <a:latin typeface="Times" pitchFamily="2" charset="0"/>
              </a:rPr>
              <a:t>Develop and implement strategies to increase physical activity among children with disabilities ( the use of social media can be effective here)</a:t>
            </a:r>
          </a:p>
          <a:p>
            <a:r>
              <a:rPr lang="en-US" dirty="0">
                <a:latin typeface="Times" pitchFamily="2" charset="0"/>
              </a:rPr>
              <a:t>Implement strategies to make healthful food choices available, identifiable, and affordable to all people </a:t>
            </a:r>
            <a:endParaRPr lang="en-US" dirty="0">
              <a:effectLst/>
              <a:latin typeface="Times" pitchFamily="2" charset="0"/>
            </a:endParaRPr>
          </a:p>
          <a:p>
            <a:endParaRPr lang="en-US" dirty="0">
              <a:effectLst/>
            </a:endParaRPr>
          </a:p>
          <a:p>
            <a:endParaRPr lang="en-US" dirty="0">
              <a:effectLst/>
            </a:endParaRPr>
          </a:p>
          <a:p>
            <a:endParaRPr lang="en-US" dirty="0">
              <a:effectLst/>
            </a:endParaRPr>
          </a:p>
          <a:p>
            <a:endParaRPr lang="en-US" dirty="0"/>
          </a:p>
        </p:txBody>
      </p:sp>
    </p:spTree>
    <p:extLst>
      <p:ext uri="{BB962C8B-B14F-4D97-AF65-F5344CB8AC3E}">
        <p14:creationId xmlns:p14="http://schemas.microsoft.com/office/powerpoint/2010/main" val="5969467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2B42D-BEF0-8944-9646-3111CCB55398}"/>
              </a:ext>
            </a:extLst>
          </p:cNvPr>
          <p:cNvSpPr>
            <a:spLocks noGrp="1"/>
          </p:cNvSpPr>
          <p:nvPr>
            <p:ph type="title"/>
          </p:nvPr>
        </p:nvSpPr>
        <p:spPr/>
        <p:txBody>
          <a:bodyPr>
            <a:normAutofit fontScale="90000"/>
          </a:bodyPr>
          <a:lstStyle/>
          <a:p>
            <a:r>
              <a:rPr lang="en-US" b="1" dirty="0">
                <a:latin typeface="Times" pitchFamily="2" charset="0"/>
              </a:rPr>
              <a:t>What Are Children and Adolescents Eating? </a:t>
            </a:r>
            <a:br>
              <a:rPr lang="en-US" dirty="0">
                <a:effectLst/>
              </a:rPr>
            </a:br>
            <a:endParaRPr lang="en-US" dirty="0"/>
          </a:p>
        </p:txBody>
      </p:sp>
      <p:sp>
        <p:nvSpPr>
          <p:cNvPr id="3" name="Content Placeholder 2">
            <a:extLst>
              <a:ext uri="{FF2B5EF4-FFF2-40B4-BE49-F238E27FC236}">
                <a16:creationId xmlns:a16="http://schemas.microsoft.com/office/drawing/2014/main" id="{8E79583A-5617-3341-A798-5C5BEA069623}"/>
              </a:ext>
            </a:extLst>
          </p:cNvPr>
          <p:cNvSpPr>
            <a:spLocks noGrp="1"/>
          </p:cNvSpPr>
          <p:nvPr>
            <p:ph idx="1"/>
          </p:nvPr>
        </p:nvSpPr>
        <p:spPr/>
        <p:txBody>
          <a:bodyPr/>
          <a:lstStyle/>
          <a:p>
            <a:r>
              <a:rPr lang="en-US" dirty="0">
                <a:latin typeface="Times" pitchFamily="2" charset="0"/>
              </a:rPr>
              <a:t>Children’s eating habits have changed over the past two decades. </a:t>
            </a:r>
          </a:p>
          <a:p>
            <a:r>
              <a:rPr lang="en-US" b="1" dirty="0">
                <a:latin typeface="Times" pitchFamily="2" charset="0"/>
              </a:rPr>
              <a:t>Healthy Eating Index (HEI)</a:t>
            </a:r>
            <a:r>
              <a:rPr lang="en-US" dirty="0">
                <a:latin typeface="Times" pitchFamily="2" charset="0"/>
              </a:rPr>
              <a:t> used as an indicator of diet quality.</a:t>
            </a:r>
          </a:p>
          <a:p>
            <a:r>
              <a:rPr lang="en-US" dirty="0">
                <a:latin typeface="Times" pitchFamily="2" charset="0"/>
              </a:rPr>
              <a:t> overall picture of the types of foods people choose to eat and demonstrates compliance with specific dietary recommendations</a:t>
            </a:r>
          </a:p>
          <a:p>
            <a:r>
              <a:rPr lang="en-US" dirty="0">
                <a:latin typeface="Times" pitchFamily="2" charset="0"/>
              </a:rPr>
              <a:t>The HEI measures various component representing aspects of a healthful diet </a:t>
            </a:r>
          </a:p>
          <a:p>
            <a:r>
              <a:rPr lang="en-US" dirty="0">
                <a:latin typeface="Times" pitchFamily="2" charset="0"/>
              </a:rPr>
              <a:t>The HEI uses scores 0-100 to evaluate a set of foods. </a:t>
            </a:r>
            <a:endParaRPr lang="en-US" dirty="0">
              <a:effectLst/>
              <a:latin typeface="Times" pitchFamily="2" charset="0"/>
            </a:endParaRPr>
          </a:p>
          <a:p>
            <a:endParaRPr lang="en-US" dirty="0"/>
          </a:p>
          <a:p>
            <a:endParaRPr lang="en-US" dirty="0"/>
          </a:p>
          <a:p>
            <a:endParaRPr lang="en-US" dirty="0"/>
          </a:p>
        </p:txBody>
      </p:sp>
    </p:spTree>
    <p:extLst>
      <p:ext uri="{BB962C8B-B14F-4D97-AF65-F5344CB8AC3E}">
        <p14:creationId xmlns:p14="http://schemas.microsoft.com/office/powerpoint/2010/main" val="17864627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56F02C-6F22-1F48-AB81-825B0380E9EE}"/>
              </a:ext>
            </a:extLst>
          </p:cNvPr>
          <p:cNvSpPr>
            <a:spLocks noGrp="1"/>
          </p:cNvSpPr>
          <p:nvPr>
            <p:ph idx="1"/>
          </p:nvPr>
        </p:nvSpPr>
        <p:spPr>
          <a:xfrm>
            <a:off x="895350" y="682624"/>
            <a:ext cx="11296650" cy="6175375"/>
          </a:xfrm>
        </p:spPr>
        <p:txBody>
          <a:bodyPr>
            <a:normAutofit fontScale="92500"/>
          </a:bodyPr>
          <a:lstStyle/>
          <a:p>
            <a:r>
              <a:rPr lang="en-US" sz="3500" dirty="0">
                <a:latin typeface="Times" pitchFamily="2" charset="0"/>
              </a:rPr>
              <a:t>HEI scores are expressed as percentages of recommended dietary intake levels. A score corresponding to 100 percent indicates that the recommendation was met or exceeded on average. A score below 100 percent indicates that average intake does not meet the recommendations for that component. </a:t>
            </a:r>
          </a:p>
          <a:p>
            <a:r>
              <a:rPr lang="en-US" sz="3500" dirty="0">
                <a:latin typeface="Times" pitchFamily="2" charset="0"/>
              </a:rPr>
              <a:t>Adequacy components represent the food groups, subgroups, and dietary elements that are encouraged. For these components, higher scores reflect higher intakes, because higher intakes are desirable. </a:t>
            </a:r>
          </a:p>
          <a:p>
            <a:r>
              <a:rPr lang="en-US" sz="3500" dirty="0">
                <a:latin typeface="Times" pitchFamily="2" charset="0"/>
              </a:rPr>
              <a:t> Moderation components represent the food groups and dietary elements for which there are recommended limits to consumption. For moderation components, higher scores reflect lower intakes, because lower intakes are more desirable. </a:t>
            </a:r>
            <a:endParaRPr lang="en-US" sz="3500" dirty="0">
              <a:effectLst/>
              <a:latin typeface="Times" pitchFamily="2" charset="0"/>
            </a:endParaRPr>
          </a:p>
          <a:p>
            <a:endParaRPr lang="en-US" dirty="0"/>
          </a:p>
        </p:txBody>
      </p:sp>
    </p:spTree>
    <p:extLst>
      <p:ext uri="{BB962C8B-B14F-4D97-AF65-F5344CB8AC3E}">
        <p14:creationId xmlns:p14="http://schemas.microsoft.com/office/powerpoint/2010/main" val="29727615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5" name="Picture 1" descr="page8image186146992">
            <a:extLst>
              <a:ext uri="{FF2B5EF4-FFF2-40B4-BE49-F238E27FC236}">
                <a16:creationId xmlns:a16="http://schemas.microsoft.com/office/drawing/2014/main" id="{22084CBC-76D8-8E41-BADE-8A83BB6DAC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3635375"/>
            <a:ext cx="1866900" cy="12700"/>
          </a:xfrm>
          <a:prstGeom prst="rect">
            <a:avLst/>
          </a:prstGeom>
          <a:noFill/>
          <a:extLst>
            <a:ext uri="{909E8E84-426E-40DD-AFC4-6F175D3DCCD1}">
              <a14:hiddenFill xmlns:a14="http://schemas.microsoft.com/office/drawing/2010/main">
                <a:solidFill>
                  <a:srgbClr val="FFFFFF"/>
                </a:solidFill>
              </a14:hiddenFill>
            </a:ext>
          </a:extLst>
        </p:spPr>
      </p:pic>
      <p:pic>
        <p:nvPicPr>
          <p:cNvPr id="8" name="Content Placeholder 7">
            <a:extLst>
              <a:ext uri="{FF2B5EF4-FFF2-40B4-BE49-F238E27FC236}">
                <a16:creationId xmlns:a16="http://schemas.microsoft.com/office/drawing/2014/main" id="{373F5564-18DD-D84D-8725-364265C2A76D}"/>
              </a:ext>
            </a:extLst>
          </p:cNvPr>
          <p:cNvPicPr>
            <a:picLocks noGrp="1" noChangeAspect="1"/>
          </p:cNvPicPr>
          <p:nvPr>
            <p:ph idx="1"/>
          </p:nvPr>
        </p:nvPicPr>
        <p:blipFill>
          <a:blip r:embed="rId3"/>
          <a:stretch>
            <a:fillRect/>
          </a:stretch>
        </p:blipFill>
        <p:spPr>
          <a:xfrm>
            <a:off x="539297" y="514350"/>
            <a:ext cx="11205028" cy="5662613"/>
          </a:xfrm>
        </p:spPr>
      </p:pic>
      <p:sp>
        <p:nvSpPr>
          <p:cNvPr id="9" name="Rectangle 8">
            <a:extLst>
              <a:ext uri="{FF2B5EF4-FFF2-40B4-BE49-F238E27FC236}">
                <a16:creationId xmlns:a16="http://schemas.microsoft.com/office/drawing/2014/main" id="{554116CA-D393-D440-90EE-396DAE0CA0C8}"/>
              </a:ext>
            </a:extLst>
          </p:cNvPr>
          <p:cNvSpPr/>
          <p:nvPr/>
        </p:nvSpPr>
        <p:spPr>
          <a:xfrm>
            <a:off x="6913323" y="514350"/>
            <a:ext cx="1165704" cy="369332"/>
          </a:xfrm>
          <a:prstGeom prst="rect">
            <a:avLst/>
          </a:prstGeom>
        </p:spPr>
        <p:txBody>
          <a:bodyPr wrap="none">
            <a:spAutoFit/>
          </a:bodyPr>
          <a:lstStyle/>
          <a:p>
            <a:r>
              <a:rPr lang="en-US" dirty="0">
                <a:latin typeface="Times" pitchFamily="2" charset="0"/>
              </a:rPr>
              <a:t>HEI-2005 </a:t>
            </a:r>
            <a:endParaRPr lang="en-US" dirty="0"/>
          </a:p>
        </p:txBody>
      </p:sp>
    </p:spTree>
    <p:extLst>
      <p:ext uri="{BB962C8B-B14F-4D97-AF65-F5344CB8AC3E}">
        <p14:creationId xmlns:p14="http://schemas.microsoft.com/office/powerpoint/2010/main" val="4006152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148C96-3D98-B343-9B87-32ADEB362458}"/>
              </a:ext>
            </a:extLst>
          </p:cNvPr>
          <p:cNvSpPr>
            <a:spLocks noGrp="1"/>
          </p:cNvSpPr>
          <p:nvPr>
            <p:ph type="title"/>
          </p:nvPr>
        </p:nvSpPr>
        <p:spPr>
          <a:xfrm>
            <a:off x="561975" y="0"/>
            <a:ext cx="10515600" cy="1325563"/>
          </a:xfrm>
        </p:spPr>
        <p:txBody>
          <a:bodyPr/>
          <a:lstStyle/>
          <a:p>
            <a:r>
              <a:rPr lang="en-US" dirty="0">
                <a:latin typeface="Times" pitchFamily="2" charset="0"/>
              </a:rPr>
              <a:t>Nutrients of concern </a:t>
            </a:r>
          </a:p>
        </p:txBody>
      </p:sp>
      <p:sp>
        <p:nvSpPr>
          <p:cNvPr id="3" name="Content Placeholder 2">
            <a:extLst>
              <a:ext uri="{FF2B5EF4-FFF2-40B4-BE49-F238E27FC236}">
                <a16:creationId xmlns:a16="http://schemas.microsoft.com/office/drawing/2014/main" id="{C3B6BD8A-CE33-9A45-B0E6-671B1D37D22A}"/>
              </a:ext>
            </a:extLst>
          </p:cNvPr>
          <p:cNvSpPr>
            <a:spLocks noGrp="1"/>
          </p:cNvSpPr>
          <p:nvPr>
            <p:ph idx="1"/>
          </p:nvPr>
        </p:nvSpPr>
        <p:spPr>
          <a:xfrm>
            <a:off x="561975" y="1325563"/>
            <a:ext cx="5534025" cy="5332411"/>
          </a:xfrm>
        </p:spPr>
        <p:txBody>
          <a:bodyPr>
            <a:normAutofit fontScale="92500" lnSpcReduction="10000"/>
          </a:bodyPr>
          <a:lstStyle/>
          <a:p>
            <a:r>
              <a:rPr lang="en-US" dirty="0">
                <a:latin typeface="Times" pitchFamily="2" charset="0"/>
              </a:rPr>
              <a:t>Less than 15% of teenage girls ( ages 12-17%) met their rec’d intake of magnesium and calcium</a:t>
            </a:r>
          </a:p>
          <a:p>
            <a:r>
              <a:rPr lang="en-US" dirty="0">
                <a:latin typeface="Times" pitchFamily="2" charset="0"/>
              </a:rPr>
              <a:t>Only 50% met their needs for iron</a:t>
            </a:r>
          </a:p>
          <a:p>
            <a:r>
              <a:rPr lang="en-US" dirty="0">
                <a:latin typeface="Times" pitchFamily="2" charset="0"/>
              </a:rPr>
              <a:t>Survey data showed that beverage choices for all ages changed from whole milk to lower-fat milk, soft drinks, and fruit and fruit-flavored drinks</a:t>
            </a:r>
          </a:p>
          <a:p>
            <a:r>
              <a:rPr lang="en-US" dirty="0">
                <a:latin typeface="Times" pitchFamily="2" charset="0"/>
              </a:rPr>
              <a:t>soft drinks add from 19 teaspoons of sugar for females aged 6 to 8 years, to 36 teaspoons, or three-fourths of a cup of sugar, for males aged 14 to 18 years. </a:t>
            </a:r>
          </a:p>
          <a:p>
            <a:endParaRPr lang="en-US" dirty="0"/>
          </a:p>
          <a:p>
            <a:endParaRPr lang="en-US" dirty="0"/>
          </a:p>
        </p:txBody>
      </p:sp>
      <p:pic>
        <p:nvPicPr>
          <p:cNvPr id="5" name="Picture 4">
            <a:extLst>
              <a:ext uri="{FF2B5EF4-FFF2-40B4-BE49-F238E27FC236}">
                <a16:creationId xmlns:a16="http://schemas.microsoft.com/office/drawing/2014/main" id="{42F5B88D-640E-7243-AD63-9F6FA49A9B78}"/>
              </a:ext>
            </a:extLst>
          </p:cNvPr>
          <p:cNvPicPr>
            <a:picLocks noChangeAspect="1"/>
          </p:cNvPicPr>
          <p:nvPr/>
        </p:nvPicPr>
        <p:blipFill>
          <a:blip r:embed="rId2"/>
          <a:stretch>
            <a:fillRect/>
          </a:stretch>
        </p:blipFill>
        <p:spPr>
          <a:xfrm>
            <a:off x="6096000" y="1690688"/>
            <a:ext cx="6412489" cy="3525838"/>
          </a:xfrm>
          <a:prstGeom prst="rect">
            <a:avLst/>
          </a:prstGeom>
        </p:spPr>
      </p:pic>
    </p:spTree>
    <p:extLst>
      <p:ext uri="{BB962C8B-B14F-4D97-AF65-F5344CB8AC3E}">
        <p14:creationId xmlns:p14="http://schemas.microsoft.com/office/powerpoint/2010/main" val="3020508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1253</TotalTime>
  <Words>1710</Words>
  <Application>Microsoft Macintosh PowerPoint</Application>
  <PresentationFormat>Widescreen</PresentationFormat>
  <Paragraphs>112</Paragraphs>
  <Slides>21</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vt:lpstr>
      <vt:lpstr>Office Theme</vt:lpstr>
      <vt:lpstr>Children &amp; Adolescents  </vt:lpstr>
      <vt:lpstr>Introduction</vt:lpstr>
      <vt:lpstr>PowerPoint Presentation</vt:lpstr>
      <vt:lpstr>Health objectives </vt:lpstr>
      <vt:lpstr>The following steps are recommended </vt:lpstr>
      <vt:lpstr>What Are Children and Adolescents Eating?  </vt:lpstr>
      <vt:lpstr>PowerPoint Presentation</vt:lpstr>
      <vt:lpstr>PowerPoint Presentation</vt:lpstr>
      <vt:lpstr>Nutrients of concern </vt:lpstr>
      <vt:lpstr>Iron deficiency </vt:lpstr>
      <vt:lpstr>What affects these behaviors?  </vt:lpstr>
      <vt:lpstr>PowerPoint Presentation</vt:lpstr>
      <vt:lpstr>Childhood Obesity Concerns  </vt:lpstr>
      <vt:lpstr>PowerPoint Presentation</vt:lpstr>
      <vt:lpstr>Effects of Portion Size  </vt:lpstr>
      <vt:lpstr>Effects of Portion Size  </vt:lpstr>
      <vt:lpstr>PowerPoint Presentation</vt:lpstr>
      <vt:lpstr>Portion size </vt:lpstr>
      <vt:lpstr>Building healthful school environments  </vt:lpstr>
      <vt:lpstr>Nutrition Education Strategies  for Preadolescent Girls  </vt:lpstr>
      <vt:lpstr> Free to be me program  </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Children &amp; Adolescents  </dc:title>
  <dc:creator>Hind Eliyan</dc:creator>
  <cp:lastModifiedBy>Hind Eliyan</cp:lastModifiedBy>
  <cp:revision>17</cp:revision>
  <dcterms:created xsi:type="dcterms:W3CDTF">2022-05-30T10:12:55Z</dcterms:created>
  <dcterms:modified xsi:type="dcterms:W3CDTF">2022-05-31T07:06:50Z</dcterms:modified>
</cp:coreProperties>
</file>