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Lst>
  <p:sldSz cy="6858000" cx="9144000"/>
  <p:notesSz cx="9144000" cy="6858000"/>
  <p:embeddedFontLst>
    <p:embeddedFont>
      <p:font typeface="Overlock"/>
      <p:regular r:id="rId153"/>
      <p:bold r:id="rId154"/>
      <p:italic r:id="rId155"/>
      <p:boldItalic r:id="rId156"/>
    </p:embeddedFont>
    <p:embeddedFont>
      <p:font typeface="Tahoma"/>
      <p:regular r:id="rId157"/>
      <p:bold r:id="rId158"/>
    </p:embeddedFont>
    <p:embeddedFont>
      <p:font typeface="Quattrocento Sans"/>
      <p:regular r:id="rId159"/>
      <p:bold r:id="rId160"/>
      <p:italic r:id="rId161"/>
      <p:boldItalic r:id="rId162"/>
    </p:embeddedFont>
    <p:embeddedFont>
      <p:font typeface="Noto Sans Symbols"/>
      <p:regular r:id="rId163"/>
      <p:bold r:id="rId164"/>
    </p:embeddedFont>
    <p:embeddedFont>
      <p:font typeface="Helvetica Neue"/>
      <p:regular r:id="rId165"/>
      <p:bold r:id="rId166"/>
      <p:italic r:id="rId167"/>
      <p:boldItalic r:id="rId168"/>
    </p:embeddedFont>
    <p:embeddedFont>
      <p:font typeface="Arial Black"/>
      <p:regular r:id="rId1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170" roundtripDataSignature="AMtx7mhoOPIlHZb/9h7OE+kk8+B93ZVe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D33AC0F-AF20-4051-B32D-CFD3561EF49A}">
  <a:tblStyle styleId="{7D33AC0F-AF20-4051-B32D-CFD3561EF49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3C5DF29F-77B0-42DA-82FC-C064619CB5A1}"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19C1D4E-4FA5-427A-8140-3000422C2B6A}"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170" Type="http://customschemas.google.com/relationships/presentationmetadata" Target="metadata"/><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font" Target="fonts/HelveticaNeue-regular.fntdata"/><Relationship Id="rId69" Type="http://schemas.openxmlformats.org/officeDocument/2006/relationships/slide" Target="slides/slide63.xml"/><Relationship Id="rId164" Type="http://schemas.openxmlformats.org/officeDocument/2006/relationships/font" Target="fonts/NotoSansSymbols-bold.fntdata"/><Relationship Id="rId163" Type="http://schemas.openxmlformats.org/officeDocument/2006/relationships/font" Target="fonts/NotoSansSymbols-regular.fntdata"/><Relationship Id="rId162" Type="http://schemas.openxmlformats.org/officeDocument/2006/relationships/font" Target="fonts/QuattrocentoSans-boldItalic.fntdata"/><Relationship Id="rId169" Type="http://schemas.openxmlformats.org/officeDocument/2006/relationships/font" Target="fonts/ArialBlack-regular.fntdata"/><Relationship Id="rId168" Type="http://schemas.openxmlformats.org/officeDocument/2006/relationships/font" Target="fonts/HelveticaNeue-boldItalic.fntdata"/><Relationship Id="rId167" Type="http://schemas.openxmlformats.org/officeDocument/2006/relationships/font" Target="fonts/HelveticaNeue-italic.fntdata"/><Relationship Id="rId166" Type="http://schemas.openxmlformats.org/officeDocument/2006/relationships/font" Target="fonts/HelveticaNeue-bold.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font" Target="fonts/QuattrocentoSans-italic.fntdata"/><Relationship Id="rId54" Type="http://schemas.openxmlformats.org/officeDocument/2006/relationships/slide" Target="slides/slide48.xml"/><Relationship Id="rId160" Type="http://schemas.openxmlformats.org/officeDocument/2006/relationships/font" Target="fonts/QuattrocentoSans-bold.fntdata"/><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font" Target="fonts/QuattrocentoSans-regular.fntdata"/><Relationship Id="rId59" Type="http://schemas.openxmlformats.org/officeDocument/2006/relationships/slide" Target="slides/slide53.xml"/><Relationship Id="rId154" Type="http://schemas.openxmlformats.org/officeDocument/2006/relationships/font" Target="fonts/Overlock-bold.fntdata"/><Relationship Id="rId58" Type="http://schemas.openxmlformats.org/officeDocument/2006/relationships/slide" Target="slides/slide52.xml"/><Relationship Id="rId153" Type="http://schemas.openxmlformats.org/officeDocument/2006/relationships/font" Target="fonts/Overlock-regular.fntdata"/><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font" Target="fonts/Tahoma-bold.fntdata"/><Relationship Id="rId157" Type="http://schemas.openxmlformats.org/officeDocument/2006/relationships/font" Target="fonts/Tahoma-regular.fntdata"/><Relationship Id="rId156" Type="http://schemas.openxmlformats.org/officeDocument/2006/relationships/font" Target="fonts/Overlock-boldItalic.fntdata"/><Relationship Id="rId155" Type="http://schemas.openxmlformats.org/officeDocument/2006/relationships/font" Target="fonts/Overlock-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4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44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3962400" cy="3444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p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10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p10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10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p10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10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9" name="Google Shape;1039;p10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10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7" name="Google Shape;1047;p10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10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3" name="Google Shape;1053;p10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10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2" name="Google Shape;1062;p10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10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5" name="Google Shape;1095;p10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10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3" name="Google Shape;1103;p10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10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2" name="Google Shape;1142;p10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10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p109: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0" name="Google Shape;1150;p109: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11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6" name="Google Shape;1156;p11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11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8" name="Google Shape;1168;p11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11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3" name="Google Shape;1173;p11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11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0" name="Google Shape;1180;p11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11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1" name="Google Shape;1191;p11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11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7" name="Google Shape;1197;p11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11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2" name="Google Shape;1202;p11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11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8" name="Google Shape;1208;p11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1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8" name="Google Shape;1218;p11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11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7" name="Google Shape;1227;p11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12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9" name="Google Shape;1239;p12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12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4" name="Google Shape;1254;p12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p12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2" name="Google Shape;1262;p12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12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3" name="Google Shape;1273;p12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2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3" name="Google Shape;1283;p12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12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2" name="Google Shape;1292;p12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12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2" name="Google Shape;1302;p12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12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0" name="Google Shape;1310;p12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12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8" name="Google Shape;1318;p12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12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3" name="Google Shape;1323;p12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13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9" name="Google Shape;1329;p13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13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6" name="Google Shape;1336;p13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13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1" name="Google Shape;1341;p13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13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1" name="Google Shape;1351;p13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p13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8" name="Google Shape;1358;p13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13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5" name="Google Shape;1365;p13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13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2" name="Google Shape;1372;p13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13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9" name="Google Shape;1379;p13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13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5" name="Google Shape;1385;p13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p13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1" name="Google Shape;1411;p139: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2" name="Google Shape;1412;p139: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4: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4: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p14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1" name="Google Shape;1421;p14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p14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9" name="Google Shape;1429;p14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p14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9" name="Google Shape;1509;p14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p14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8" name="Google Shape;1548;p14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p14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1" name="Google Shape;1591;p14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p14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8" name="Google Shape;1628;p14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p14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4" name="Google Shape;1644;p14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5: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5: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9: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Do: </a:t>
            </a:r>
            <a:endParaRPr/>
          </a:p>
          <a:p>
            <a:pPr indent="0" lvl="0" marL="0" rtl="0" algn="l">
              <a:spcBef>
                <a:spcPts val="0"/>
              </a:spcBef>
              <a:spcAft>
                <a:spcPts val="0"/>
              </a:spcAft>
              <a:buNone/>
            </a:pPr>
            <a:r>
              <a:t/>
            </a:r>
            <a:endParaRPr/>
          </a:p>
        </p:txBody>
      </p:sp>
      <p:sp>
        <p:nvSpPr>
          <p:cNvPr id="242" name="Google Shape;242;p19: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2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2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2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2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3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3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3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3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3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3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3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3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p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4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4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4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4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4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4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4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4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4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4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4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4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4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5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5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5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5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5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5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5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5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5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5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5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5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5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5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5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5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5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5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5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6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6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6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6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6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6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6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6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6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6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6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6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6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6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67: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67: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6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68: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68: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6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6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7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7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7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71:notes"/>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71:notes"/>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7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p7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7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7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7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p7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7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p7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7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7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p7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7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0" name="Google Shape;840;p7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7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7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8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8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8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8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8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p8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8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8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8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p8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8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p8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8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p8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8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8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8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p8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8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8" name="Google Shape;918;p8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9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2" name="Google Shape;932;p90: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9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0" name="Google Shape;940;p91: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9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92: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9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93: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9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p94: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9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0" name="Google Shape;970;p95: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9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6" name="Google Shape;986;p96: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9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97: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9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p98: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9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4" name="Google Shape;1014;p99:notes"/>
          <p:cNvSpPr/>
          <p:nvPr>
            <p:ph idx="2" type="sldImg"/>
          </p:nvPr>
        </p:nvSpPr>
        <p:spPr>
          <a:xfrm>
            <a:off x="3028950" y="857250"/>
            <a:ext cx="30861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48"/>
          <p:cNvSpPr txBox="1"/>
          <p:nvPr>
            <p:ph type="title"/>
          </p:nvPr>
        </p:nvSpPr>
        <p:spPr>
          <a:xfrm>
            <a:off x="170814" y="2882645"/>
            <a:ext cx="8802370" cy="5740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48"/>
          <p:cNvSpPr txBox="1"/>
          <p:nvPr>
            <p:ph idx="1" type="body"/>
          </p:nvPr>
        </p:nvSpPr>
        <p:spPr>
          <a:xfrm>
            <a:off x="537260" y="1232687"/>
            <a:ext cx="8069478" cy="163512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2200">
                <a:solidFill>
                  <a:schemeClr val="dk1"/>
                </a:solidFill>
                <a:latin typeface="Tahoma"/>
                <a:ea typeface="Tahoma"/>
                <a:cs typeface="Tahoma"/>
                <a:sym typeface="Tahoma"/>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 name="Google Shape;20;p148"/>
          <p:cNvSpPr txBox="1"/>
          <p:nvPr>
            <p:ph idx="11" type="ftr"/>
          </p:nvPr>
        </p:nvSpPr>
        <p:spPr>
          <a:xfrm>
            <a:off x="1486916" y="6445541"/>
            <a:ext cx="1425575" cy="19621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48"/>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48"/>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lvl1pPr indent="0" lvl="0" marL="25400" marR="0" algn="l">
              <a:lnSpc>
                <a:spcPct val="119166"/>
              </a:lnSpc>
              <a:spcBef>
                <a:spcPts val="0"/>
              </a:spcBef>
              <a:buNone/>
              <a:defRPr b="0" i="0" sz="1200">
                <a:solidFill>
                  <a:srgbClr val="888888"/>
                </a:solidFill>
                <a:latin typeface="Arial"/>
                <a:ea typeface="Arial"/>
                <a:cs typeface="Arial"/>
                <a:sym typeface="Arial"/>
              </a:defRPr>
            </a:lvl1pPr>
            <a:lvl2pPr indent="0" lvl="1" marL="25400" marR="0" algn="l">
              <a:lnSpc>
                <a:spcPct val="119166"/>
              </a:lnSpc>
              <a:spcBef>
                <a:spcPts val="0"/>
              </a:spcBef>
              <a:buNone/>
              <a:defRPr b="0" i="0" sz="1200">
                <a:solidFill>
                  <a:srgbClr val="888888"/>
                </a:solidFill>
                <a:latin typeface="Arial"/>
                <a:ea typeface="Arial"/>
                <a:cs typeface="Arial"/>
                <a:sym typeface="Arial"/>
              </a:defRPr>
            </a:lvl2pPr>
            <a:lvl3pPr indent="0" lvl="2" marL="25400" marR="0" algn="l">
              <a:lnSpc>
                <a:spcPct val="119166"/>
              </a:lnSpc>
              <a:spcBef>
                <a:spcPts val="0"/>
              </a:spcBef>
              <a:buNone/>
              <a:defRPr b="0" i="0" sz="1200">
                <a:solidFill>
                  <a:srgbClr val="888888"/>
                </a:solidFill>
                <a:latin typeface="Arial"/>
                <a:ea typeface="Arial"/>
                <a:cs typeface="Arial"/>
                <a:sym typeface="Arial"/>
              </a:defRPr>
            </a:lvl3pPr>
            <a:lvl4pPr indent="0" lvl="3" marL="25400" marR="0" algn="l">
              <a:lnSpc>
                <a:spcPct val="119166"/>
              </a:lnSpc>
              <a:spcBef>
                <a:spcPts val="0"/>
              </a:spcBef>
              <a:buNone/>
              <a:defRPr b="0" i="0" sz="1200">
                <a:solidFill>
                  <a:srgbClr val="888888"/>
                </a:solidFill>
                <a:latin typeface="Arial"/>
                <a:ea typeface="Arial"/>
                <a:cs typeface="Arial"/>
                <a:sym typeface="Arial"/>
              </a:defRPr>
            </a:lvl4pPr>
            <a:lvl5pPr indent="0" lvl="4" marL="25400" marR="0" algn="l">
              <a:lnSpc>
                <a:spcPct val="119166"/>
              </a:lnSpc>
              <a:spcBef>
                <a:spcPts val="0"/>
              </a:spcBef>
              <a:buNone/>
              <a:defRPr b="0" i="0" sz="1200">
                <a:solidFill>
                  <a:srgbClr val="888888"/>
                </a:solidFill>
                <a:latin typeface="Arial"/>
                <a:ea typeface="Arial"/>
                <a:cs typeface="Arial"/>
                <a:sym typeface="Arial"/>
              </a:defRPr>
            </a:lvl5pPr>
            <a:lvl6pPr indent="0" lvl="5" marL="25400" marR="0" algn="l">
              <a:lnSpc>
                <a:spcPct val="119166"/>
              </a:lnSpc>
              <a:spcBef>
                <a:spcPts val="0"/>
              </a:spcBef>
              <a:buNone/>
              <a:defRPr b="0" i="0" sz="1200">
                <a:solidFill>
                  <a:srgbClr val="888888"/>
                </a:solidFill>
                <a:latin typeface="Arial"/>
                <a:ea typeface="Arial"/>
                <a:cs typeface="Arial"/>
                <a:sym typeface="Arial"/>
              </a:defRPr>
            </a:lvl6pPr>
            <a:lvl7pPr indent="0" lvl="6" marL="25400" marR="0" algn="l">
              <a:lnSpc>
                <a:spcPct val="119166"/>
              </a:lnSpc>
              <a:spcBef>
                <a:spcPts val="0"/>
              </a:spcBef>
              <a:buNone/>
              <a:defRPr b="0" i="0" sz="1200">
                <a:solidFill>
                  <a:srgbClr val="888888"/>
                </a:solidFill>
                <a:latin typeface="Arial"/>
                <a:ea typeface="Arial"/>
                <a:cs typeface="Arial"/>
                <a:sym typeface="Arial"/>
              </a:defRPr>
            </a:lvl7pPr>
            <a:lvl8pPr indent="0" lvl="7" marL="25400" marR="0" algn="l">
              <a:lnSpc>
                <a:spcPct val="119166"/>
              </a:lnSpc>
              <a:spcBef>
                <a:spcPts val="0"/>
              </a:spcBef>
              <a:buNone/>
              <a:defRPr b="0" i="0" sz="1200">
                <a:solidFill>
                  <a:srgbClr val="888888"/>
                </a:solidFill>
                <a:latin typeface="Arial"/>
                <a:ea typeface="Arial"/>
                <a:cs typeface="Arial"/>
                <a:sym typeface="Arial"/>
              </a:defRPr>
            </a:lvl8pPr>
            <a:lvl9pPr indent="0" lvl="8" marL="25400" marR="0" algn="l">
              <a:lnSpc>
                <a:spcPct val="119166"/>
              </a:lnSpc>
              <a:spcBef>
                <a:spcPts val="0"/>
              </a:spcBef>
              <a:buNone/>
              <a:defRPr b="0" i="0" sz="1200">
                <a:solidFill>
                  <a:srgbClr val="888888"/>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3" name="Shape 23"/>
        <p:cNvGrpSpPr/>
        <p:nvPr/>
      </p:nvGrpSpPr>
      <p:grpSpPr>
        <a:xfrm>
          <a:off x="0" y="0"/>
          <a:ext cx="0" cy="0"/>
          <a:chOff x="0" y="0"/>
          <a:chExt cx="0" cy="0"/>
        </a:xfrm>
      </p:grpSpPr>
      <p:sp>
        <p:nvSpPr>
          <p:cNvPr id="24" name="Google Shape;24;p149"/>
          <p:cNvSpPr txBox="1"/>
          <p:nvPr>
            <p:ph type="title"/>
          </p:nvPr>
        </p:nvSpPr>
        <p:spPr>
          <a:xfrm>
            <a:off x="170814" y="2882645"/>
            <a:ext cx="8802370" cy="5740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49"/>
          <p:cNvSpPr txBox="1"/>
          <p:nvPr>
            <p:ph idx="1" type="body"/>
          </p:nvPr>
        </p:nvSpPr>
        <p:spPr>
          <a:xfrm>
            <a:off x="457200" y="1577340"/>
            <a:ext cx="397764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 name="Google Shape;26;p149"/>
          <p:cNvSpPr txBox="1"/>
          <p:nvPr>
            <p:ph idx="2" type="body"/>
          </p:nvPr>
        </p:nvSpPr>
        <p:spPr>
          <a:xfrm>
            <a:off x="4709160" y="1577340"/>
            <a:ext cx="397764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 name="Google Shape;27;p149"/>
          <p:cNvSpPr txBox="1"/>
          <p:nvPr>
            <p:ph idx="11" type="ftr"/>
          </p:nvPr>
        </p:nvSpPr>
        <p:spPr>
          <a:xfrm>
            <a:off x="1486916" y="6445541"/>
            <a:ext cx="1425575" cy="19621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49"/>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49"/>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lvl1pPr indent="0" lvl="0" marL="25400" marR="0" algn="l">
              <a:lnSpc>
                <a:spcPct val="119166"/>
              </a:lnSpc>
              <a:spcBef>
                <a:spcPts val="0"/>
              </a:spcBef>
              <a:buNone/>
              <a:defRPr b="0" i="0" sz="1200">
                <a:solidFill>
                  <a:srgbClr val="888888"/>
                </a:solidFill>
                <a:latin typeface="Arial"/>
                <a:ea typeface="Arial"/>
                <a:cs typeface="Arial"/>
                <a:sym typeface="Arial"/>
              </a:defRPr>
            </a:lvl1pPr>
            <a:lvl2pPr indent="0" lvl="1" marL="25400" marR="0" algn="l">
              <a:lnSpc>
                <a:spcPct val="119166"/>
              </a:lnSpc>
              <a:spcBef>
                <a:spcPts val="0"/>
              </a:spcBef>
              <a:buNone/>
              <a:defRPr b="0" i="0" sz="1200">
                <a:solidFill>
                  <a:srgbClr val="888888"/>
                </a:solidFill>
                <a:latin typeface="Arial"/>
                <a:ea typeface="Arial"/>
                <a:cs typeface="Arial"/>
                <a:sym typeface="Arial"/>
              </a:defRPr>
            </a:lvl2pPr>
            <a:lvl3pPr indent="0" lvl="2" marL="25400" marR="0" algn="l">
              <a:lnSpc>
                <a:spcPct val="119166"/>
              </a:lnSpc>
              <a:spcBef>
                <a:spcPts val="0"/>
              </a:spcBef>
              <a:buNone/>
              <a:defRPr b="0" i="0" sz="1200">
                <a:solidFill>
                  <a:srgbClr val="888888"/>
                </a:solidFill>
                <a:latin typeface="Arial"/>
                <a:ea typeface="Arial"/>
                <a:cs typeface="Arial"/>
                <a:sym typeface="Arial"/>
              </a:defRPr>
            </a:lvl3pPr>
            <a:lvl4pPr indent="0" lvl="3" marL="25400" marR="0" algn="l">
              <a:lnSpc>
                <a:spcPct val="119166"/>
              </a:lnSpc>
              <a:spcBef>
                <a:spcPts val="0"/>
              </a:spcBef>
              <a:buNone/>
              <a:defRPr b="0" i="0" sz="1200">
                <a:solidFill>
                  <a:srgbClr val="888888"/>
                </a:solidFill>
                <a:latin typeface="Arial"/>
                <a:ea typeface="Arial"/>
                <a:cs typeface="Arial"/>
                <a:sym typeface="Arial"/>
              </a:defRPr>
            </a:lvl4pPr>
            <a:lvl5pPr indent="0" lvl="4" marL="25400" marR="0" algn="l">
              <a:lnSpc>
                <a:spcPct val="119166"/>
              </a:lnSpc>
              <a:spcBef>
                <a:spcPts val="0"/>
              </a:spcBef>
              <a:buNone/>
              <a:defRPr b="0" i="0" sz="1200">
                <a:solidFill>
                  <a:srgbClr val="888888"/>
                </a:solidFill>
                <a:latin typeface="Arial"/>
                <a:ea typeface="Arial"/>
                <a:cs typeface="Arial"/>
                <a:sym typeface="Arial"/>
              </a:defRPr>
            </a:lvl5pPr>
            <a:lvl6pPr indent="0" lvl="5" marL="25400" marR="0" algn="l">
              <a:lnSpc>
                <a:spcPct val="119166"/>
              </a:lnSpc>
              <a:spcBef>
                <a:spcPts val="0"/>
              </a:spcBef>
              <a:buNone/>
              <a:defRPr b="0" i="0" sz="1200">
                <a:solidFill>
                  <a:srgbClr val="888888"/>
                </a:solidFill>
                <a:latin typeface="Arial"/>
                <a:ea typeface="Arial"/>
                <a:cs typeface="Arial"/>
                <a:sym typeface="Arial"/>
              </a:defRPr>
            </a:lvl6pPr>
            <a:lvl7pPr indent="0" lvl="6" marL="25400" marR="0" algn="l">
              <a:lnSpc>
                <a:spcPct val="119166"/>
              </a:lnSpc>
              <a:spcBef>
                <a:spcPts val="0"/>
              </a:spcBef>
              <a:buNone/>
              <a:defRPr b="0" i="0" sz="1200">
                <a:solidFill>
                  <a:srgbClr val="888888"/>
                </a:solidFill>
                <a:latin typeface="Arial"/>
                <a:ea typeface="Arial"/>
                <a:cs typeface="Arial"/>
                <a:sym typeface="Arial"/>
              </a:defRPr>
            </a:lvl7pPr>
            <a:lvl8pPr indent="0" lvl="7" marL="25400" marR="0" algn="l">
              <a:lnSpc>
                <a:spcPct val="119166"/>
              </a:lnSpc>
              <a:spcBef>
                <a:spcPts val="0"/>
              </a:spcBef>
              <a:buNone/>
              <a:defRPr b="0" i="0" sz="1200">
                <a:solidFill>
                  <a:srgbClr val="888888"/>
                </a:solidFill>
                <a:latin typeface="Arial"/>
                <a:ea typeface="Arial"/>
                <a:cs typeface="Arial"/>
                <a:sym typeface="Arial"/>
              </a:defRPr>
            </a:lvl8pPr>
            <a:lvl9pPr indent="0" lvl="8" marL="25400" marR="0" algn="l">
              <a:lnSpc>
                <a:spcPct val="119166"/>
              </a:lnSpc>
              <a:spcBef>
                <a:spcPts val="0"/>
              </a:spcBef>
              <a:buNone/>
              <a:defRPr b="0" i="0" sz="1200">
                <a:solidFill>
                  <a:srgbClr val="888888"/>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0" name="Shape 30"/>
        <p:cNvGrpSpPr/>
        <p:nvPr/>
      </p:nvGrpSpPr>
      <p:grpSpPr>
        <a:xfrm>
          <a:off x="0" y="0"/>
          <a:ext cx="0" cy="0"/>
          <a:chOff x="0" y="0"/>
          <a:chExt cx="0" cy="0"/>
        </a:xfrm>
      </p:grpSpPr>
      <p:sp>
        <p:nvSpPr>
          <p:cNvPr id="31" name="Google Shape;31;p150"/>
          <p:cNvSpPr txBox="1"/>
          <p:nvPr>
            <p:ph idx="11" type="ftr"/>
          </p:nvPr>
        </p:nvSpPr>
        <p:spPr>
          <a:xfrm>
            <a:off x="1486916" y="6445541"/>
            <a:ext cx="1425575" cy="19621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50"/>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50"/>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lvl1pPr indent="0" lvl="0" marL="25400" marR="0" algn="l">
              <a:lnSpc>
                <a:spcPct val="119166"/>
              </a:lnSpc>
              <a:spcBef>
                <a:spcPts val="0"/>
              </a:spcBef>
              <a:buNone/>
              <a:defRPr b="0" i="0" sz="1200">
                <a:solidFill>
                  <a:srgbClr val="888888"/>
                </a:solidFill>
                <a:latin typeface="Arial"/>
                <a:ea typeface="Arial"/>
                <a:cs typeface="Arial"/>
                <a:sym typeface="Arial"/>
              </a:defRPr>
            </a:lvl1pPr>
            <a:lvl2pPr indent="0" lvl="1" marL="25400" marR="0" algn="l">
              <a:lnSpc>
                <a:spcPct val="119166"/>
              </a:lnSpc>
              <a:spcBef>
                <a:spcPts val="0"/>
              </a:spcBef>
              <a:buNone/>
              <a:defRPr b="0" i="0" sz="1200">
                <a:solidFill>
                  <a:srgbClr val="888888"/>
                </a:solidFill>
                <a:latin typeface="Arial"/>
                <a:ea typeface="Arial"/>
                <a:cs typeface="Arial"/>
                <a:sym typeface="Arial"/>
              </a:defRPr>
            </a:lvl2pPr>
            <a:lvl3pPr indent="0" lvl="2" marL="25400" marR="0" algn="l">
              <a:lnSpc>
                <a:spcPct val="119166"/>
              </a:lnSpc>
              <a:spcBef>
                <a:spcPts val="0"/>
              </a:spcBef>
              <a:buNone/>
              <a:defRPr b="0" i="0" sz="1200">
                <a:solidFill>
                  <a:srgbClr val="888888"/>
                </a:solidFill>
                <a:latin typeface="Arial"/>
                <a:ea typeface="Arial"/>
                <a:cs typeface="Arial"/>
                <a:sym typeface="Arial"/>
              </a:defRPr>
            </a:lvl3pPr>
            <a:lvl4pPr indent="0" lvl="3" marL="25400" marR="0" algn="l">
              <a:lnSpc>
                <a:spcPct val="119166"/>
              </a:lnSpc>
              <a:spcBef>
                <a:spcPts val="0"/>
              </a:spcBef>
              <a:buNone/>
              <a:defRPr b="0" i="0" sz="1200">
                <a:solidFill>
                  <a:srgbClr val="888888"/>
                </a:solidFill>
                <a:latin typeface="Arial"/>
                <a:ea typeface="Arial"/>
                <a:cs typeface="Arial"/>
                <a:sym typeface="Arial"/>
              </a:defRPr>
            </a:lvl4pPr>
            <a:lvl5pPr indent="0" lvl="4" marL="25400" marR="0" algn="l">
              <a:lnSpc>
                <a:spcPct val="119166"/>
              </a:lnSpc>
              <a:spcBef>
                <a:spcPts val="0"/>
              </a:spcBef>
              <a:buNone/>
              <a:defRPr b="0" i="0" sz="1200">
                <a:solidFill>
                  <a:srgbClr val="888888"/>
                </a:solidFill>
                <a:latin typeface="Arial"/>
                <a:ea typeface="Arial"/>
                <a:cs typeface="Arial"/>
                <a:sym typeface="Arial"/>
              </a:defRPr>
            </a:lvl5pPr>
            <a:lvl6pPr indent="0" lvl="5" marL="25400" marR="0" algn="l">
              <a:lnSpc>
                <a:spcPct val="119166"/>
              </a:lnSpc>
              <a:spcBef>
                <a:spcPts val="0"/>
              </a:spcBef>
              <a:buNone/>
              <a:defRPr b="0" i="0" sz="1200">
                <a:solidFill>
                  <a:srgbClr val="888888"/>
                </a:solidFill>
                <a:latin typeface="Arial"/>
                <a:ea typeface="Arial"/>
                <a:cs typeface="Arial"/>
                <a:sym typeface="Arial"/>
              </a:defRPr>
            </a:lvl6pPr>
            <a:lvl7pPr indent="0" lvl="6" marL="25400" marR="0" algn="l">
              <a:lnSpc>
                <a:spcPct val="119166"/>
              </a:lnSpc>
              <a:spcBef>
                <a:spcPts val="0"/>
              </a:spcBef>
              <a:buNone/>
              <a:defRPr b="0" i="0" sz="1200">
                <a:solidFill>
                  <a:srgbClr val="888888"/>
                </a:solidFill>
                <a:latin typeface="Arial"/>
                <a:ea typeface="Arial"/>
                <a:cs typeface="Arial"/>
                <a:sym typeface="Arial"/>
              </a:defRPr>
            </a:lvl7pPr>
            <a:lvl8pPr indent="0" lvl="7" marL="25400" marR="0" algn="l">
              <a:lnSpc>
                <a:spcPct val="119166"/>
              </a:lnSpc>
              <a:spcBef>
                <a:spcPts val="0"/>
              </a:spcBef>
              <a:buNone/>
              <a:defRPr b="0" i="0" sz="1200">
                <a:solidFill>
                  <a:srgbClr val="888888"/>
                </a:solidFill>
                <a:latin typeface="Arial"/>
                <a:ea typeface="Arial"/>
                <a:cs typeface="Arial"/>
                <a:sym typeface="Arial"/>
              </a:defRPr>
            </a:lvl8pPr>
            <a:lvl9pPr indent="0" lvl="8" marL="25400" marR="0" algn="l">
              <a:lnSpc>
                <a:spcPct val="119166"/>
              </a:lnSpc>
              <a:spcBef>
                <a:spcPts val="0"/>
              </a:spcBef>
              <a:buNone/>
              <a:defRPr b="0" i="0" sz="1200">
                <a:solidFill>
                  <a:srgbClr val="888888"/>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151"/>
          <p:cNvSpPr txBox="1"/>
          <p:nvPr>
            <p:ph type="title"/>
          </p:nvPr>
        </p:nvSpPr>
        <p:spPr>
          <a:xfrm>
            <a:off x="170814" y="2882645"/>
            <a:ext cx="8802370" cy="5740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151"/>
          <p:cNvSpPr txBox="1"/>
          <p:nvPr>
            <p:ph idx="11" type="ftr"/>
          </p:nvPr>
        </p:nvSpPr>
        <p:spPr>
          <a:xfrm>
            <a:off x="1486916" y="6445541"/>
            <a:ext cx="1425575" cy="19621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51"/>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51"/>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lvl1pPr indent="0" lvl="0" marL="25400" marR="0" algn="l">
              <a:lnSpc>
                <a:spcPct val="119166"/>
              </a:lnSpc>
              <a:spcBef>
                <a:spcPts val="0"/>
              </a:spcBef>
              <a:buNone/>
              <a:defRPr b="0" i="0" sz="1200">
                <a:solidFill>
                  <a:srgbClr val="888888"/>
                </a:solidFill>
                <a:latin typeface="Arial"/>
                <a:ea typeface="Arial"/>
                <a:cs typeface="Arial"/>
                <a:sym typeface="Arial"/>
              </a:defRPr>
            </a:lvl1pPr>
            <a:lvl2pPr indent="0" lvl="1" marL="25400" marR="0" algn="l">
              <a:lnSpc>
                <a:spcPct val="119166"/>
              </a:lnSpc>
              <a:spcBef>
                <a:spcPts val="0"/>
              </a:spcBef>
              <a:buNone/>
              <a:defRPr b="0" i="0" sz="1200">
                <a:solidFill>
                  <a:srgbClr val="888888"/>
                </a:solidFill>
                <a:latin typeface="Arial"/>
                <a:ea typeface="Arial"/>
                <a:cs typeface="Arial"/>
                <a:sym typeface="Arial"/>
              </a:defRPr>
            </a:lvl2pPr>
            <a:lvl3pPr indent="0" lvl="2" marL="25400" marR="0" algn="l">
              <a:lnSpc>
                <a:spcPct val="119166"/>
              </a:lnSpc>
              <a:spcBef>
                <a:spcPts val="0"/>
              </a:spcBef>
              <a:buNone/>
              <a:defRPr b="0" i="0" sz="1200">
                <a:solidFill>
                  <a:srgbClr val="888888"/>
                </a:solidFill>
                <a:latin typeface="Arial"/>
                <a:ea typeface="Arial"/>
                <a:cs typeface="Arial"/>
                <a:sym typeface="Arial"/>
              </a:defRPr>
            </a:lvl3pPr>
            <a:lvl4pPr indent="0" lvl="3" marL="25400" marR="0" algn="l">
              <a:lnSpc>
                <a:spcPct val="119166"/>
              </a:lnSpc>
              <a:spcBef>
                <a:spcPts val="0"/>
              </a:spcBef>
              <a:buNone/>
              <a:defRPr b="0" i="0" sz="1200">
                <a:solidFill>
                  <a:srgbClr val="888888"/>
                </a:solidFill>
                <a:latin typeface="Arial"/>
                <a:ea typeface="Arial"/>
                <a:cs typeface="Arial"/>
                <a:sym typeface="Arial"/>
              </a:defRPr>
            </a:lvl4pPr>
            <a:lvl5pPr indent="0" lvl="4" marL="25400" marR="0" algn="l">
              <a:lnSpc>
                <a:spcPct val="119166"/>
              </a:lnSpc>
              <a:spcBef>
                <a:spcPts val="0"/>
              </a:spcBef>
              <a:buNone/>
              <a:defRPr b="0" i="0" sz="1200">
                <a:solidFill>
                  <a:srgbClr val="888888"/>
                </a:solidFill>
                <a:latin typeface="Arial"/>
                <a:ea typeface="Arial"/>
                <a:cs typeface="Arial"/>
                <a:sym typeface="Arial"/>
              </a:defRPr>
            </a:lvl5pPr>
            <a:lvl6pPr indent="0" lvl="5" marL="25400" marR="0" algn="l">
              <a:lnSpc>
                <a:spcPct val="119166"/>
              </a:lnSpc>
              <a:spcBef>
                <a:spcPts val="0"/>
              </a:spcBef>
              <a:buNone/>
              <a:defRPr b="0" i="0" sz="1200">
                <a:solidFill>
                  <a:srgbClr val="888888"/>
                </a:solidFill>
                <a:latin typeface="Arial"/>
                <a:ea typeface="Arial"/>
                <a:cs typeface="Arial"/>
                <a:sym typeface="Arial"/>
              </a:defRPr>
            </a:lvl6pPr>
            <a:lvl7pPr indent="0" lvl="6" marL="25400" marR="0" algn="l">
              <a:lnSpc>
                <a:spcPct val="119166"/>
              </a:lnSpc>
              <a:spcBef>
                <a:spcPts val="0"/>
              </a:spcBef>
              <a:buNone/>
              <a:defRPr b="0" i="0" sz="1200">
                <a:solidFill>
                  <a:srgbClr val="888888"/>
                </a:solidFill>
                <a:latin typeface="Arial"/>
                <a:ea typeface="Arial"/>
                <a:cs typeface="Arial"/>
                <a:sym typeface="Arial"/>
              </a:defRPr>
            </a:lvl7pPr>
            <a:lvl8pPr indent="0" lvl="7" marL="25400" marR="0" algn="l">
              <a:lnSpc>
                <a:spcPct val="119166"/>
              </a:lnSpc>
              <a:spcBef>
                <a:spcPts val="0"/>
              </a:spcBef>
              <a:buNone/>
              <a:defRPr b="0" i="0" sz="1200">
                <a:solidFill>
                  <a:srgbClr val="888888"/>
                </a:solidFill>
                <a:latin typeface="Arial"/>
                <a:ea typeface="Arial"/>
                <a:cs typeface="Arial"/>
                <a:sym typeface="Arial"/>
              </a:defRPr>
            </a:lvl8pPr>
            <a:lvl9pPr indent="0" lvl="8" marL="25400" marR="0" algn="l">
              <a:lnSpc>
                <a:spcPct val="119166"/>
              </a:lnSpc>
              <a:spcBef>
                <a:spcPts val="0"/>
              </a:spcBef>
              <a:buNone/>
              <a:defRPr b="0" i="0" sz="1200">
                <a:solidFill>
                  <a:srgbClr val="888888"/>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9" name="Shape 39"/>
        <p:cNvGrpSpPr/>
        <p:nvPr/>
      </p:nvGrpSpPr>
      <p:grpSpPr>
        <a:xfrm>
          <a:off x="0" y="0"/>
          <a:ext cx="0" cy="0"/>
          <a:chOff x="0" y="0"/>
          <a:chExt cx="0" cy="0"/>
        </a:xfrm>
      </p:grpSpPr>
      <p:sp>
        <p:nvSpPr>
          <p:cNvPr id="40" name="Google Shape;40;p152"/>
          <p:cNvSpPr txBox="1"/>
          <p:nvPr>
            <p:ph type="ctrTitle"/>
          </p:nvPr>
        </p:nvSpPr>
        <p:spPr>
          <a:xfrm>
            <a:off x="685800" y="2125980"/>
            <a:ext cx="77724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52"/>
          <p:cNvSpPr txBox="1"/>
          <p:nvPr>
            <p:ph idx="1" type="subTitle"/>
          </p:nvPr>
        </p:nvSpPr>
        <p:spPr>
          <a:xfrm>
            <a:off x="1371600" y="3840480"/>
            <a:ext cx="64008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52"/>
          <p:cNvSpPr txBox="1"/>
          <p:nvPr>
            <p:ph idx="11" type="ftr"/>
          </p:nvPr>
        </p:nvSpPr>
        <p:spPr>
          <a:xfrm>
            <a:off x="1486916" y="6445541"/>
            <a:ext cx="1425575" cy="19621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52"/>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52"/>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lvl1pPr indent="0" lvl="0" marL="25400" marR="0" algn="l">
              <a:lnSpc>
                <a:spcPct val="119166"/>
              </a:lnSpc>
              <a:spcBef>
                <a:spcPts val="0"/>
              </a:spcBef>
              <a:buNone/>
              <a:defRPr b="0" i="0" sz="1200">
                <a:solidFill>
                  <a:srgbClr val="888888"/>
                </a:solidFill>
                <a:latin typeface="Arial"/>
                <a:ea typeface="Arial"/>
                <a:cs typeface="Arial"/>
                <a:sym typeface="Arial"/>
              </a:defRPr>
            </a:lvl1pPr>
            <a:lvl2pPr indent="0" lvl="1" marL="25400" marR="0" algn="l">
              <a:lnSpc>
                <a:spcPct val="119166"/>
              </a:lnSpc>
              <a:spcBef>
                <a:spcPts val="0"/>
              </a:spcBef>
              <a:buNone/>
              <a:defRPr b="0" i="0" sz="1200">
                <a:solidFill>
                  <a:srgbClr val="888888"/>
                </a:solidFill>
                <a:latin typeface="Arial"/>
                <a:ea typeface="Arial"/>
                <a:cs typeface="Arial"/>
                <a:sym typeface="Arial"/>
              </a:defRPr>
            </a:lvl2pPr>
            <a:lvl3pPr indent="0" lvl="2" marL="25400" marR="0" algn="l">
              <a:lnSpc>
                <a:spcPct val="119166"/>
              </a:lnSpc>
              <a:spcBef>
                <a:spcPts val="0"/>
              </a:spcBef>
              <a:buNone/>
              <a:defRPr b="0" i="0" sz="1200">
                <a:solidFill>
                  <a:srgbClr val="888888"/>
                </a:solidFill>
                <a:latin typeface="Arial"/>
                <a:ea typeface="Arial"/>
                <a:cs typeface="Arial"/>
                <a:sym typeface="Arial"/>
              </a:defRPr>
            </a:lvl3pPr>
            <a:lvl4pPr indent="0" lvl="3" marL="25400" marR="0" algn="l">
              <a:lnSpc>
                <a:spcPct val="119166"/>
              </a:lnSpc>
              <a:spcBef>
                <a:spcPts val="0"/>
              </a:spcBef>
              <a:buNone/>
              <a:defRPr b="0" i="0" sz="1200">
                <a:solidFill>
                  <a:srgbClr val="888888"/>
                </a:solidFill>
                <a:latin typeface="Arial"/>
                <a:ea typeface="Arial"/>
                <a:cs typeface="Arial"/>
                <a:sym typeface="Arial"/>
              </a:defRPr>
            </a:lvl4pPr>
            <a:lvl5pPr indent="0" lvl="4" marL="25400" marR="0" algn="l">
              <a:lnSpc>
                <a:spcPct val="119166"/>
              </a:lnSpc>
              <a:spcBef>
                <a:spcPts val="0"/>
              </a:spcBef>
              <a:buNone/>
              <a:defRPr b="0" i="0" sz="1200">
                <a:solidFill>
                  <a:srgbClr val="888888"/>
                </a:solidFill>
                <a:latin typeface="Arial"/>
                <a:ea typeface="Arial"/>
                <a:cs typeface="Arial"/>
                <a:sym typeface="Arial"/>
              </a:defRPr>
            </a:lvl5pPr>
            <a:lvl6pPr indent="0" lvl="5" marL="25400" marR="0" algn="l">
              <a:lnSpc>
                <a:spcPct val="119166"/>
              </a:lnSpc>
              <a:spcBef>
                <a:spcPts val="0"/>
              </a:spcBef>
              <a:buNone/>
              <a:defRPr b="0" i="0" sz="1200">
                <a:solidFill>
                  <a:srgbClr val="888888"/>
                </a:solidFill>
                <a:latin typeface="Arial"/>
                <a:ea typeface="Arial"/>
                <a:cs typeface="Arial"/>
                <a:sym typeface="Arial"/>
              </a:defRPr>
            </a:lvl6pPr>
            <a:lvl7pPr indent="0" lvl="6" marL="25400" marR="0" algn="l">
              <a:lnSpc>
                <a:spcPct val="119166"/>
              </a:lnSpc>
              <a:spcBef>
                <a:spcPts val="0"/>
              </a:spcBef>
              <a:buNone/>
              <a:defRPr b="0" i="0" sz="1200">
                <a:solidFill>
                  <a:srgbClr val="888888"/>
                </a:solidFill>
                <a:latin typeface="Arial"/>
                <a:ea typeface="Arial"/>
                <a:cs typeface="Arial"/>
                <a:sym typeface="Arial"/>
              </a:defRPr>
            </a:lvl7pPr>
            <a:lvl8pPr indent="0" lvl="7" marL="25400" marR="0" algn="l">
              <a:lnSpc>
                <a:spcPct val="119166"/>
              </a:lnSpc>
              <a:spcBef>
                <a:spcPts val="0"/>
              </a:spcBef>
              <a:buNone/>
              <a:defRPr b="0" i="0" sz="1200">
                <a:solidFill>
                  <a:srgbClr val="888888"/>
                </a:solidFill>
                <a:latin typeface="Arial"/>
                <a:ea typeface="Arial"/>
                <a:cs typeface="Arial"/>
                <a:sym typeface="Arial"/>
              </a:defRPr>
            </a:lvl8pPr>
            <a:lvl9pPr indent="0" lvl="8" marL="25400" marR="0" algn="l">
              <a:lnSpc>
                <a:spcPct val="119166"/>
              </a:lnSpc>
              <a:spcBef>
                <a:spcPts val="0"/>
              </a:spcBef>
              <a:buNone/>
              <a:defRPr b="0" i="0" sz="1200">
                <a:solidFill>
                  <a:srgbClr val="888888"/>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4.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7"/>
          <p:cNvSpPr/>
          <p:nvPr/>
        </p:nvSpPr>
        <p:spPr>
          <a:xfrm>
            <a:off x="7731252" y="48767"/>
            <a:ext cx="1324355" cy="571500"/>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 name="Google Shape;11;p147"/>
          <p:cNvSpPr/>
          <p:nvPr/>
        </p:nvSpPr>
        <p:spPr>
          <a:xfrm>
            <a:off x="108204" y="315468"/>
            <a:ext cx="935736" cy="466343"/>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 name="Google Shape;12;p147"/>
          <p:cNvSpPr txBox="1"/>
          <p:nvPr>
            <p:ph type="title"/>
          </p:nvPr>
        </p:nvSpPr>
        <p:spPr>
          <a:xfrm>
            <a:off x="170814" y="2882645"/>
            <a:ext cx="8802370" cy="57403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47"/>
          <p:cNvSpPr txBox="1"/>
          <p:nvPr>
            <p:ph idx="1" type="body"/>
          </p:nvPr>
        </p:nvSpPr>
        <p:spPr>
          <a:xfrm>
            <a:off x="537260" y="1232687"/>
            <a:ext cx="8069478" cy="163512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2200" u="none" cap="none" strike="noStrike">
                <a:solidFill>
                  <a:schemeClr val="dk1"/>
                </a:solidFill>
                <a:latin typeface="Tahoma"/>
                <a:ea typeface="Tahoma"/>
                <a:cs typeface="Tahoma"/>
                <a:sym typeface="Tahoma"/>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4" name="Google Shape;14;p147"/>
          <p:cNvSpPr txBox="1"/>
          <p:nvPr>
            <p:ph idx="11" type="ftr"/>
          </p:nvPr>
        </p:nvSpPr>
        <p:spPr>
          <a:xfrm>
            <a:off x="1486916" y="6445541"/>
            <a:ext cx="1425575" cy="19621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47"/>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47"/>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lvl1pPr indent="0" lvl="0" marL="25400" marR="0" rtl="0" algn="l">
              <a:lnSpc>
                <a:spcPct val="119166"/>
              </a:lnSpc>
              <a:spcBef>
                <a:spcPts val="0"/>
              </a:spcBef>
              <a:buNone/>
              <a:defRPr b="0" i="0" sz="1200" u="none">
                <a:solidFill>
                  <a:srgbClr val="888888"/>
                </a:solidFill>
                <a:latin typeface="Arial"/>
                <a:ea typeface="Arial"/>
                <a:cs typeface="Arial"/>
                <a:sym typeface="Arial"/>
              </a:defRPr>
            </a:lvl1pPr>
            <a:lvl2pPr indent="0" lvl="1" marL="25400" marR="0" rtl="0" algn="l">
              <a:lnSpc>
                <a:spcPct val="119166"/>
              </a:lnSpc>
              <a:spcBef>
                <a:spcPts val="0"/>
              </a:spcBef>
              <a:buNone/>
              <a:defRPr b="0" i="0" sz="1200" u="none">
                <a:solidFill>
                  <a:srgbClr val="888888"/>
                </a:solidFill>
                <a:latin typeface="Arial"/>
                <a:ea typeface="Arial"/>
                <a:cs typeface="Arial"/>
                <a:sym typeface="Arial"/>
              </a:defRPr>
            </a:lvl2pPr>
            <a:lvl3pPr indent="0" lvl="2" marL="25400" marR="0" rtl="0" algn="l">
              <a:lnSpc>
                <a:spcPct val="119166"/>
              </a:lnSpc>
              <a:spcBef>
                <a:spcPts val="0"/>
              </a:spcBef>
              <a:buNone/>
              <a:defRPr b="0" i="0" sz="1200" u="none">
                <a:solidFill>
                  <a:srgbClr val="888888"/>
                </a:solidFill>
                <a:latin typeface="Arial"/>
                <a:ea typeface="Arial"/>
                <a:cs typeface="Arial"/>
                <a:sym typeface="Arial"/>
              </a:defRPr>
            </a:lvl3pPr>
            <a:lvl4pPr indent="0" lvl="3" marL="25400" marR="0" rtl="0" algn="l">
              <a:lnSpc>
                <a:spcPct val="119166"/>
              </a:lnSpc>
              <a:spcBef>
                <a:spcPts val="0"/>
              </a:spcBef>
              <a:buNone/>
              <a:defRPr b="0" i="0" sz="1200" u="none">
                <a:solidFill>
                  <a:srgbClr val="888888"/>
                </a:solidFill>
                <a:latin typeface="Arial"/>
                <a:ea typeface="Arial"/>
                <a:cs typeface="Arial"/>
                <a:sym typeface="Arial"/>
              </a:defRPr>
            </a:lvl4pPr>
            <a:lvl5pPr indent="0" lvl="4" marL="25400" marR="0" rtl="0" algn="l">
              <a:lnSpc>
                <a:spcPct val="119166"/>
              </a:lnSpc>
              <a:spcBef>
                <a:spcPts val="0"/>
              </a:spcBef>
              <a:buNone/>
              <a:defRPr b="0" i="0" sz="1200" u="none">
                <a:solidFill>
                  <a:srgbClr val="888888"/>
                </a:solidFill>
                <a:latin typeface="Arial"/>
                <a:ea typeface="Arial"/>
                <a:cs typeface="Arial"/>
                <a:sym typeface="Arial"/>
              </a:defRPr>
            </a:lvl5pPr>
            <a:lvl6pPr indent="0" lvl="5" marL="25400" marR="0" rtl="0" algn="l">
              <a:lnSpc>
                <a:spcPct val="119166"/>
              </a:lnSpc>
              <a:spcBef>
                <a:spcPts val="0"/>
              </a:spcBef>
              <a:buNone/>
              <a:defRPr b="0" i="0" sz="1200" u="none">
                <a:solidFill>
                  <a:srgbClr val="888888"/>
                </a:solidFill>
                <a:latin typeface="Arial"/>
                <a:ea typeface="Arial"/>
                <a:cs typeface="Arial"/>
                <a:sym typeface="Arial"/>
              </a:defRPr>
            </a:lvl6pPr>
            <a:lvl7pPr indent="0" lvl="6" marL="25400" marR="0" rtl="0" algn="l">
              <a:lnSpc>
                <a:spcPct val="119166"/>
              </a:lnSpc>
              <a:spcBef>
                <a:spcPts val="0"/>
              </a:spcBef>
              <a:buNone/>
              <a:defRPr b="0" i="0" sz="1200" u="none">
                <a:solidFill>
                  <a:srgbClr val="888888"/>
                </a:solidFill>
                <a:latin typeface="Arial"/>
                <a:ea typeface="Arial"/>
                <a:cs typeface="Arial"/>
                <a:sym typeface="Arial"/>
              </a:defRPr>
            </a:lvl7pPr>
            <a:lvl8pPr indent="0" lvl="7" marL="25400" marR="0" rtl="0" algn="l">
              <a:lnSpc>
                <a:spcPct val="119166"/>
              </a:lnSpc>
              <a:spcBef>
                <a:spcPts val="0"/>
              </a:spcBef>
              <a:buNone/>
              <a:defRPr b="0" i="0" sz="1200" u="none">
                <a:solidFill>
                  <a:srgbClr val="888888"/>
                </a:solidFill>
                <a:latin typeface="Arial"/>
                <a:ea typeface="Arial"/>
                <a:cs typeface="Arial"/>
                <a:sym typeface="Arial"/>
              </a:defRPr>
            </a:lvl8pPr>
            <a:lvl9pPr indent="0" lvl="8" marL="25400" marR="0" rtl="0" algn="l">
              <a:lnSpc>
                <a:spcPct val="119166"/>
              </a:lnSpc>
              <a:spcBef>
                <a:spcPts val="0"/>
              </a:spcBef>
              <a:buNone/>
              <a:defRPr b="0" i="0" sz="1200" u="none">
                <a:solidFill>
                  <a:srgbClr val="888888"/>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www.datasheet39.com/PDF/1057332/ATmega328P-datasheet.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2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2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7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21.png"/><Relationship Id="rId4" Type="http://schemas.openxmlformats.org/officeDocument/2006/relationships/hyperlink" Target="https://circuitdigest.com/microcontroller-projects/arduino-timer-tutorial"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2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2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2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21.png"/><Relationship Id="rId4" Type="http://schemas.openxmlformats.org/officeDocument/2006/relationships/hyperlink" Target="https://create.arduino.cc/projecthub/rafitc/what-is-watchdog-timer-fffe20"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8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21.png"/><Relationship Id="rId4" Type="http://schemas.openxmlformats.org/officeDocument/2006/relationships/image" Target="../media/image67.png"/><Relationship Id="rId5" Type="http://schemas.openxmlformats.org/officeDocument/2006/relationships/image" Target="../media/image73.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hyperlink" Target="https://onlinedocs.microchip.com/pr/GUID-0EC909F9-8FB7-46B2-BF4B-05290662B5C3-en-US-12.1.1/index.html?GUID-0FE5D226-2F6B-4AAB-BA12-69A6E55F6E2B"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2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2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2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2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 Id="rId3" Type="http://schemas.openxmlformats.org/officeDocument/2006/relationships/image" Target="../media/image79.png"/><Relationship Id="rId4" Type="http://schemas.openxmlformats.org/officeDocument/2006/relationships/hyperlink" Target="https://5.imimg.com/data5/FC/MH/DX/SELLER-590122/hc-sr04.pdf"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7.xml"/><Relationship Id="rId3" Type="http://schemas.openxmlformats.org/officeDocument/2006/relationships/image" Target="../media/image85.png"/><Relationship Id="rId4" Type="http://schemas.openxmlformats.org/officeDocument/2006/relationships/image" Target="../media/image77.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 Id="rId3" Type="http://schemas.openxmlformats.org/officeDocument/2006/relationships/image" Target="../media/image78.gi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9.xml"/><Relationship Id="rId3" Type="http://schemas.openxmlformats.org/officeDocument/2006/relationships/image" Target="../media/image6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hyperlink" Target="https://www.instructables.com/Beginning-Arduino-Ports-Pins-and-Programming/"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0.xml"/><Relationship Id="rId3" Type="http://schemas.openxmlformats.org/officeDocument/2006/relationships/image" Target="../media/image8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2.xml"/><Relationship Id="rId3" Type="http://schemas.openxmlformats.org/officeDocument/2006/relationships/image" Target="../media/image21.png"/><Relationship Id="rId4" Type="http://schemas.openxmlformats.org/officeDocument/2006/relationships/image" Target="../media/image69.jpg"/><Relationship Id="rId5" Type="http://schemas.openxmlformats.org/officeDocument/2006/relationships/image" Target="../media/image8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72.jpg"/><Relationship Id="rId4" Type="http://schemas.openxmlformats.org/officeDocument/2006/relationships/hyperlink" Target="https://thepihut.com/blogs/raspberry-pi-tutorials/hc-sr04-ultrasonic-range-sensor-on-the-raspberry-pi"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8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83.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7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21.png"/><Relationship Id="rId4" Type="http://schemas.openxmlformats.org/officeDocument/2006/relationships/image" Target="../media/image5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2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2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21.png"/><Relationship Id="rId4" Type="http://schemas.openxmlformats.org/officeDocument/2006/relationships/image" Target="../media/image5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2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hyperlink" Target="https://www.arduino.cc/en/Tutorial/LibraryExamples/LiquidCrystalDispla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arduino.cc/en/Reference/Delay"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arduino.cc/en/Reference/Delay" TargetMode="External"/><Relationship Id="rId4" Type="http://schemas.openxmlformats.org/officeDocument/2006/relationships/hyperlink" Target="http://arduino.cc/en/Reference/Millis" TargetMode="External"/><Relationship Id="rId5" Type="http://schemas.openxmlformats.org/officeDocument/2006/relationships/hyperlink" Target="http://arduino.cc/en/Reference/AnalogWrite" TargetMode="External"/><Relationship Id="rId6" Type="http://schemas.openxmlformats.org/officeDocument/2006/relationships/hyperlink" Target="http://arduino.cc/en/Reference/AttachInterrup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arduino.cc/en/Tutorial/BlinkWithoutDelay" TargetMode="Externa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arduino.cc/en/Tutorial/BlinkWithoutDelay" TargetMode="External"/><Relationship Id="rId4" Type="http://schemas.openxmlformats.org/officeDocument/2006/relationships/hyperlink" Target="http://arduino.cc/en/Reference/Int" TargetMode="External"/><Relationship Id="rId5" Type="http://schemas.openxmlformats.org/officeDocument/2006/relationships/hyperlink" Target="http://arduino.cc/en/Reference/Lo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www.baldengineer.com/blog/2011/01/06/millis-tutoria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playground.arduino.cc/Code/Tim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www.doctormonk.com/2012/01/arduino-timer-library.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www.doctormonk.com/2012/01/arduino-timer-library.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www.doctormonk.com/2012/01/arduino-timer-library.htm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www.doctormonk.com/2012/01/arduino-timer-library.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hyperlink" Target="http://arduino.cc/en/Tutorial/Tone" TargetMode="External"/><Relationship Id="rId4" Type="http://schemas.openxmlformats.org/officeDocument/2006/relationships/image" Target="../media/image43.jpg"/><Relationship Id="rId5"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hyperlink" Target="http://arduino.cc/en/Tutorial/Tone4" TargetMode="External"/><Relationship Id="rId4" Type="http://schemas.openxmlformats.org/officeDocument/2006/relationships/image" Target="../media/image39.jpg"/><Relationship Id="rId5"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hyperlink" Target="http://arduino.cc/en/Tutorial/Tone4"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2.jpg"/><Relationship Id="rId5" Type="http://schemas.openxmlformats.org/officeDocument/2006/relationships/hyperlink" Target="https://web.stanford.edu/class/archive/engr/engr40m.1178/slides/arduino.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1.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hyperlink" Target="https://makersportal.com/blog/2019/5/27/arduino-interrupts-with-pir-motion-detector" TargetMode="Externa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6.png"/><Relationship Id="rId4" Type="http://schemas.openxmlformats.org/officeDocument/2006/relationships/image" Target="../media/image71.png"/><Relationship Id="rId5" Type="http://schemas.openxmlformats.org/officeDocument/2006/relationships/image" Target="../media/image53.png"/><Relationship Id="rId6"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21.png"/><Relationship Id="rId4" Type="http://schemas.openxmlformats.org/officeDocument/2006/relationships/hyperlink" Target="http://arduino.cc/en/Reference/Delay?utm_source=RB-Community&amp;amp;utm_medium=forum&amp;amp;utm_campaign=arduino-101-timers-and-interrupts" TargetMode="External"/><Relationship Id="rId5" Type="http://schemas.openxmlformats.org/officeDocument/2006/relationships/hyperlink" Target="http://arduino.cc/en/Reference/Delay?utm_source=RB-Community&amp;amp;utm_medium=forum&amp;amp;utm_campaign=arduino-101-timers-and-interrupts" TargetMode="External"/><Relationship Id="rId6" Type="http://schemas.openxmlformats.org/officeDocument/2006/relationships/hyperlink" Target="http://arduino.cc/en/Reference/Millis?utm_source=RB-Community&amp;amp;utm_medium=forum&amp;amp;utm_campaign=arduino-101-timers-and-interrupts" TargetMode="External"/><Relationship Id="rId7" Type="http://schemas.openxmlformats.org/officeDocument/2006/relationships/hyperlink" Target="http://arduino.cc/en/Reference/Micros?utm_source=RB-Community&amp;amp;utm_medium=forum&amp;amp;utm_campaign=arduino-101-timers-and-interrupts"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hyperlink" Target="http://playground.arduino.cc/Code/Timer1" TargetMode="External"/><Relationship Id="rId4" Type="http://schemas.openxmlformats.org/officeDocument/2006/relationships/hyperlink" Target="http://playground.arduino.cc/uploads/Code/TimerThree.zip"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hyperlink" Target="https://code.google.com/p/arduino-timerone/downloads/list"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8.png"/><Relationship Id="rId9" Type="http://schemas.openxmlformats.org/officeDocument/2006/relationships/image" Target="../media/image32.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55.png"/><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5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6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2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21.png"/><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62.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63.jpg"/><Relationship Id="rId4" Type="http://schemas.openxmlformats.org/officeDocument/2006/relationships/image" Target="../media/image6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7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 name="Shape 48"/>
        <p:cNvGrpSpPr/>
        <p:nvPr/>
      </p:nvGrpSpPr>
      <p:grpSpPr>
        <a:xfrm>
          <a:off x="0" y="0"/>
          <a:ext cx="0" cy="0"/>
          <a:chOff x="0" y="0"/>
          <a:chExt cx="0" cy="0"/>
        </a:xfrm>
      </p:grpSpPr>
      <p:sp>
        <p:nvSpPr>
          <p:cNvPr id="49" name="Google Shape;49;p1"/>
          <p:cNvSpPr txBox="1"/>
          <p:nvPr>
            <p:ph type="title"/>
          </p:nvPr>
        </p:nvSpPr>
        <p:spPr>
          <a:xfrm>
            <a:off x="170814" y="2882645"/>
            <a:ext cx="8802370" cy="153888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2000"/>
              <a:t>Digital Input/Output </a:t>
            </a:r>
            <a:br>
              <a:rPr b="1" lang="en-US" sz="2000"/>
            </a:br>
            <a:r>
              <a:rPr b="1" lang="en-US" sz="2000"/>
              <a:t>LCD Interfacing </a:t>
            </a:r>
            <a:br>
              <a:rPr b="1" lang="en-US" sz="2000"/>
            </a:br>
            <a:r>
              <a:rPr b="1" lang="en-US" sz="2000"/>
              <a:t>Timers </a:t>
            </a:r>
            <a:br>
              <a:rPr b="1" lang="en-US" sz="2000"/>
            </a:br>
            <a:r>
              <a:rPr b="1" lang="en-US" sz="2000"/>
              <a:t>Interrupts </a:t>
            </a:r>
            <a:br>
              <a:rPr b="1" lang="en-US" sz="2000"/>
            </a:br>
            <a:r>
              <a:rPr b="1" lang="en-US" sz="2000"/>
              <a:t>Distance Measurement </a:t>
            </a:r>
            <a:endParaRPr/>
          </a:p>
        </p:txBody>
      </p:sp>
      <p:sp>
        <p:nvSpPr>
          <p:cNvPr id="50" name="Google Shape;50;p1"/>
          <p:cNvSpPr txBox="1"/>
          <p:nvPr>
            <p:ph idx="1" type="body"/>
          </p:nvPr>
        </p:nvSpPr>
        <p:spPr>
          <a:xfrm>
            <a:off x="537260" y="1232687"/>
            <a:ext cx="8069478" cy="338554"/>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a:t>ARDUINO Module </a:t>
            </a:r>
            <a:endParaRPr/>
          </a:p>
        </p:txBody>
      </p:sp>
      <p:sp>
        <p:nvSpPr>
          <p:cNvPr id="51" name="Google Shape;51;p1"/>
          <p:cNvSpPr/>
          <p:nvPr/>
        </p:nvSpPr>
        <p:spPr>
          <a:xfrm>
            <a:off x="3429000" y="1905000"/>
            <a:ext cx="4789933" cy="358139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1"/>
          <p:cNvSpPr/>
          <p:nvPr/>
        </p:nvSpPr>
        <p:spPr>
          <a:xfrm>
            <a:off x="141784" y="5806826"/>
            <a:ext cx="86212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http://www.datasheet39.com/PDF/1057332/ATmega328P-datasheet.html</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0"/>
          <p:cNvSpPr/>
          <p:nvPr/>
        </p:nvSpPr>
        <p:spPr>
          <a:xfrm>
            <a:off x="76200" y="1517903"/>
            <a:ext cx="9144000" cy="4127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10"/>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00"/>
          <p:cNvSpPr txBox="1"/>
          <p:nvPr>
            <p:ph type="title"/>
          </p:nvPr>
        </p:nvSpPr>
        <p:spPr>
          <a:xfrm>
            <a:off x="1262888" y="555193"/>
            <a:ext cx="249872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Timer Overflow:</a:t>
            </a:r>
            <a:endParaRPr sz="2400">
              <a:latin typeface="Tahoma"/>
              <a:ea typeface="Tahoma"/>
              <a:cs typeface="Tahoma"/>
              <a:sym typeface="Tahoma"/>
            </a:endParaRPr>
          </a:p>
        </p:txBody>
      </p:sp>
      <p:sp>
        <p:nvSpPr>
          <p:cNvPr id="1027" name="Google Shape;1027;p100"/>
          <p:cNvSpPr txBox="1"/>
          <p:nvPr/>
        </p:nvSpPr>
        <p:spPr>
          <a:xfrm>
            <a:off x="864514" y="1300352"/>
            <a:ext cx="7297420" cy="258635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chemeClr val="dk1"/>
                </a:solidFill>
                <a:latin typeface="Tahoma"/>
                <a:ea typeface="Tahoma"/>
                <a:cs typeface="Tahoma"/>
                <a:sym typeface="Tahoma"/>
              </a:rPr>
              <a:t>Timer overflow means the timer has reached is limit  value. When a timer overflow interrupt occurs, the  timer overflow bit TOVx will be set in the interrupt  flag register TIFRx. When the timer overflow interrupt  enable bit TOIEx in the interrupt mask register  TIMSKx is set, the timer overflow interrupt service  routine ISR(TIMERx_OVF_vect)	will be called.</a:t>
            </a:r>
            <a:endParaRPr sz="2400">
              <a:solidFill>
                <a:schemeClr val="dk1"/>
              </a:solidFill>
              <a:latin typeface="Tahoma"/>
              <a:ea typeface="Tahoma"/>
              <a:cs typeface="Tahoma"/>
              <a:sym typeface="Tahoma"/>
            </a:endParaRPr>
          </a:p>
        </p:txBody>
      </p:sp>
      <p:sp>
        <p:nvSpPr>
          <p:cNvPr id="1028" name="Google Shape;1028;p100"/>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36</a:t>
            </a:r>
            <a:endParaRPr sz="1200">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01"/>
          <p:cNvSpPr txBox="1"/>
          <p:nvPr>
            <p:ph type="title"/>
          </p:nvPr>
        </p:nvSpPr>
        <p:spPr>
          <a:xfrm>
            <a:off x="1262888" y="189737"/>
            <a:ext cx="5701665" cy="7575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Clear Timer on Compare Match (CTC)</a:t>
            </a:r>
            <a:endParaRPr sz="2400">
              <a:latin typeface="Tahoma"/>
              <a:ea typeface="Tahoma"/>
              <a:cs typeface="Tahoma"/>
              <a:sym typeface="Tahoma"/>
            </a:endParaRPr>
          </a:p>
          <a:p>
            <a:pPr indent="0" lvl="0" marL="12700" rtl="0" algn="l">
              <a:lnSpc>
                <a:spcPct val="100000"/>
              </a:lnSpc>
              <a:spcBef>
                <a:spcPts val="0"/>
              </a:spcBef>
              <a:spcAft>
                <a:spcPts val="0"/>
              </a:spcAft>
              <a:buNone/>
            </a:pPr>
            <a:r>
              <a:rPr b="1" lang="en-US" sz="2400">
                <a:latin typeface="Tahoma"/>
                <a:ea typeface="Tahoma"/>
                <a:cs typeface="Tahoma"/>
                <a:sym typeface="Tahoma"/>
              </a:rPr>
              <a:t>Mode</a:t>
            </a:r>
            <a:endParaRPr sz="2400">
              <a:latin typeface="Tahoma"/>
              <a:ea typeface="Tahoma"/>
              <a:cs typeface="Tahoma"/>
              <a:sym typeface="Tahoma"/>
            </a:endParaRPr>
          </a:p>
        </p:txBody>
      </p:sp>
      <p:sp>
        <p:nvSpPr>
          <p:cNvPr id="1034" name="Google Shape;1034;p101"/>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5" name="Google Shape;1035;p101"/>
          <p:cNvSpPr txBox="1"/>
          <p:nvPr>
            <p:ph idx="1" type="body"/>
          </p:nvPr>
        </p:nvSpPr>
        <p:spPr>
          <a:xfrm>
            <a:off x="537260" y="1232687"/>
            <a:ext cx="8069478" cy="1635125"/>
          </a:xfrm>
          <a:prstGeom prst="rect">
            <a:avLst/>
          </a:prstGeom>
          <a:noFill/>
          <a:ln>
            <a:noFill/>
          </a:ln>
        </p:spPr>
        <p:txBody>
          <a:bodyPr anchorCtr="0" anchor="t" bIns="0" lIns="0" spcFirstLastPara="1" rIns="0" wrap="square" tIns="85850">
            <a:spAutoFit/>
          </a:bodyPr>
          <a:lstStyle/>
          <a:p>
            <a:pPr indent="0" lvl="0" marL="305435" marR="5080" rtl="0" algn="l">
              <a:lnSpc>
                <a:spcPct val="100000"/>
              </a:lnSpc>
              <a:spcBef>
                <a:spcPts val="0"/>
              </a:spcBef>
              <a:spcAft>
                <a:spcPts val="0"/>
              </a:spcAft>
              <a:buNone/>
            </a:pPr>
            <a:r>
              <a:rPr lang="en-US"/>
              <a:t>In Clear Timer on Compare or CTC mode  (WGM1[2:0]=0x2), the OCR1A Register is used to  manipulate the counter resolution: the counter is  cleared to ZERO when the counter value (TCNT1)  matches the OCR1A. The OCR1A defines the top  value for the counter, hence also its resolution. This  mode allows greater control of the compare match  output frequency.</a:t>
            </a:r>
            <a:endParaRPr/>
          </a:p>
        </p:txBody>
      </p:sp>
      <p:sp>
        <p:nvSpPr>
          <p:cNvPr id="1036" name="Google Shape;1036;p101"/>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37</a:t>
            </a:r>
            <a:endParaRPr sz="1200">
              <a:solidFill>
                <a:schemeClr val="dk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02"/>
          <p:cNvSpPr txBox="1"/>
          <p:nvPr>
            <p:ph type="title"/>
          </p:nvPr>
        </p:nvSpPr>
        <p:spPr>
          <a:xfrm>
            <a:off x="1262888" y="555193"/>
            <a:ext cx="369379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Output Compare Match:</a:t>
            </a:r>
            <a:endParaRPr sz="2400">
              <a:latin typeface="Tahoma"/>
              <a:ea typeface="Tahoma"/>
              <a:cs typeface="Tahoma"/>
              <a:sym typeface="Tahoma"/>
            </a:endParaRPr>
          </a:p>
        </p:txBody>
      </p:sp>
      <p:sp>
        <p:nvSpPr>
          <p:cNvPr id="1042" name="Google Shape;1042;p102"/>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3" name="Google Shape;1043;p102"/>
          <p:cNvSpPr txBox="1"/>
          <p:nvPr/>
        </p:nvSpPr>
        <p:spPr>
          <a:xfrm>
            <a:off x="1207719" y="1666113"/>
            <a:ext cx="6995795" cy="258635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chemeClr val="dk1"/>
                </a:solidFill>
                <a:latin typeface="Tahoma"/>
                <a:ea typeface="Tahoma"/>
                <a:cs typeface="Tahoma"/>
                <a:sym typeface="Tahoma"/>
              </a:rPr>
              <a:t>When a output compare match interrupt occurs,  the OCFxy flag will be set in the interrupt flag  register TIFRx . When the output compare interrupt  enable bit OCIExy in the interrupt mask register  TIMSKx is set, the output compare match interrupt  service ISR(TIMERx_COMPy_vect) routine will be  called.</a:t>
            </a:r>
            <a:endParaRPr sz="2400">
              <a:solidFill>
                <a:schemeClr val="dk1"/>
              </a:solidFill>
              <a:latin typeface="Tahoma"/>
              <a:ea typeface="Tahoma"/>
              <a:cs typeface="Tahoma"/>
              <a:sym typeface="Tahoma"/>
            </a:endParaRPr>
          </a:p>
        </p:txBody>
      </p:sp>
      <p:sp>
        <p:nvSpPr>
          <p:cNvPr id="1044" name="Google Shape;1044;p102"/>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38</a:t>
            </a:r>
            <a:endParaRPr sz="1200">
              <a:solidFill>
                <a:schemeClr val="dk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03"/>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39</a:t>
            </a:r>
            <a:endParaRPr sz="1200">
              <a:solidFill>
                <a:schemeClr val="dk1"/>
              </a:solidFill>
              <a:latin typeface="Arial"/>
              <a:ea typeface="Arial"/>
              <a:cs typeface="Arial"/>
              <a:sym typeface="Arial"/>
            </a:endParaRPr>
          </a:p>
        </p:txBody>
      </p:sp>
      <p:sp>
        <p:nvSpPr>
          <p:cNvPr id="1050" name="Google Shape;1050;p103"/>
          <p:cNvSpPr/>
          <p:nvPr/>
        </p:nvSpPr>
        <p:spPr>
          <a:xfrm>
            <a:off x="210311" y="1757172"/>
            <a:ext cx="8724900" cy="334365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04"/>
          <p:cNvSpPr txBox="1"/>
          <p:nvPr>
            <p:ph type="title"/>
          </p:nvPr>
        </p:nvSpPr>
        <p:spPr>
          <a:xfrm>
            <a:off x="1262888" y="555193"/>
            <a:ext cx="133604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Example</a:t>
            </a:r>
            <a:endParaRPr sz="2400">
              <a:latin typeface="Tahoma"/>
              <a:ea typeface="Tahoma"/>
              <a:cs typeface="Tahoma"/>
              <a:sym typeface="Tahoma"/>
            </a:endParaRPr>
          </a:p>
        </p:txBody>
      </p:sp>
      <p:sp>
        <p:nvSpPr>
          <p:cNvPr id="1056" name="Google Shape;1056;p104"/>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7" name="Google Shape;1057;p104"/>
          <p:cNvSpPr txBox="1"/>
          <p:nvPr/>
        </p:nvSpPr>
        <p:spPr>
          <a:xfrm>
            <a:off x="1207719" y="1300352"/>
            <a:ext cx="6893559" cy="75692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chemeClr val="dk1"/>
                </a:solidFill>
                <a:latin typeface="Tahoma"/>
                <a:ea typeface="Tahoma"/>
                <a:cs typeface="Tahoma"/>
                <a:sym typeface="Tahoma"/>
              </a:rPr>
              <a:t>Use	clear timer on compare match mode to toggle  a led with a frequency 0.5 Hz</a:t>
            </a:r>
            <a:endParaRPr sz="2400">
              <a:solidFill>
                <a:schemeClr val="dk1"/>
              </a:solidFill>
              <a:latin typeface="Tahoma"/>
              <a:ea typeface="Tahoma"/>
              <a:cs typeface="Tahoma"/>
              <a:sym typeface="Tahoma"/>
            </a:endParaRPr>
          </a:p>
        </p:txBody>
      </p:sp>
      <p:sp>
        <p:nvSpPr>
          <p:cNvPr id="1058" name="Google Shape;1058;p104"/>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40</a:t>
            </a:r>
            <a:endParaRPr sz="1200">
              <a:solidFill>
                <a:schemeClr val="dk1"/>
              </a:solidFill>
              <a:latin typeface="Arial"/>
              <a:ea typeface="Arial"/>
              <a:cs typeface="Arial"/>
              <a:sym typeface="Arial"/>
            </a:endParaRPr>
          </a:p>
        </p:txBody>
      </p:sp>
      <p:sp>
        <p:nvSpPr>
          <p:cNvPr id="1059" name="Google Shape;1059;p104"/>
          <p:cNvSpPr/>
          <p:nvPr/>
        </p:nvSpPr>
        <p:spPr>
          <a:xfrm>
            <a:off x="685800" y="3105835"/>
            <a:ext cx="8458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a:t>
            </a:r>
            <a:r>
              <a:rPr lang="en-US" sz="1800" u="sng">
                <a:solidFill>
                  <a:schemeClr val="dk1"/>
                </a:solidFill>
                <a:latin typeface="Calibri"/>
                <a:ea typeface="Calibri"/>
                <a:cs typeface="Calibri"/>
                <a:sym typeface="Calibri"/>
                <a:hlinkClick r:id="rId4">
                  <a:extLst>
                    <a:ext uri="{A12FA001-AC4F-418D-AE19-62706E023703}">
                      <ahyp:hlinkClr val="tx"/>
                    </a:ext>
                  </a:extLst>
                </a:hlinkClick>
              </a:rPr>
              <a:t>circuitdigest.com/microcontroller-projects/arduino-timer-tutorial</a:t>
            </a:r>
            <a:endParaRPr sz="1800">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05"/>
          <p:cNvSpPr/>
          <p:nvPr/>
        </p:nvSpPr>
        <p:spPr>
          <a:xfrm>
            <a:off x="1207058" y="2666"/>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5" name="Google Shape;1065;p105"/>
          <p:cNvSpPr/>
          <p:nvPr/>
        </p:nvSpPr>
        <p:spPr>
          <a:xfrm>
            <a:off x="1207058" y="33185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6" name="Google Shape;1066;p105"/>
          <p:cNvSpPr/>
          <p:nvPr/>
        </p:nvSpPr>
        <p:spPr>
          <a:xfrm>
            <a:off x="1207058" y="661034"/>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7" name="Google Shape;1067;p105"/>
          <p:cNvSpPr txBox="1"/>
          <p:nvPr>
            <p:ph type="title"/>
          </p:nvPr>
        </p:nvSpPr>
        <p:spPr>
          <a:xfrm>
            <a:off x="1537461" y="0"/>
            <a:ext cx="2879090" cy="1013460"/>
          </a:xfrm>
          <a:prstGeom prst="rect">
            <a:avLst/>
          </a:prstGeom>
          <a:noFill/>
          <a:ln>
            <a:noFill/>
          </a:ln>
        </p:spPr>
        <p:txBody>
          <a:bodyPr anchorCtr="0" anchor="t" bIns="0" lIns="0" spcFirstLastPara="1" rIns="0" wrap="square" tIns="12700">
            <a:spAutoFit/>
          </a:bodyPr>
          <a:lstStyle/>
          <a:p>
            <a:pPr indent="0" lvl="0" marL="12700" marR="1073150" rtl="0" algn="l">
              <a:lnSpc>
                <a:spcPct val="120000"/>
              </a:lnSpc>
              <a:spcBef>
                <a:spcPts val="0"/>
              </a:spcBef>
              <a:spcAft>
                <a:spcPts val="0"/>
              </a:spcAft>
              <a:buNone/>
            </a:pPr>
            <a:r>
              <a:rPr lang="en-US"/>
              <a:t>#define ledPin 13  void setup(){</a:t>
            </a:r>
            <a:endParaRPr/>
          </a:p>
          <a:p>
            <a:pPr indent="0" lvl="0" marL="155575" rtl="0" algn="l">
              <a:lnSpc>
                <a:spcPct val="100000"/>
              </a:lnSpc>
              <a:spcBef>
                <a:spcPts val="430"/>
              </a:spcBef>
              <a:spcAft>
                <a:spcPts val="0"/>
              </a:spcAft>
              <a:buNone/>
            </a:pPr>
            <a:r>
              <a:rPr lang="en-US"/>
              <a:t>pinMode(ledPin, OUTPUT);</a:t>
            </a:r>
            <a:endParaRPr/>
          </a:p>
        </p:txBody>
      </p:sp>
      <p:sp>
        <p:nvSpPr>
          <p:cNvPr id="1068" name="Google Shape;1068;p105"/>
          <p:cNvSpPr/>
          <p:nvPr/>
        </p:nvSpPr>
        <p:spPr>
          <a:xfrm>
            <a:off x="1207058" y="990219"/>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9" name="Google Shape;1069;p105"/>
          <p:cNvSpPr txBox="1"/>
          <p:nvPr/>
        </p:nvSpPr>
        <p:spPr>
          <a:xfrm>
            <a:off x="3581400" y="727228"/>
            <a:ext cx="17970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initialize timer1</a:t>
            </a:r>
            <a:endParaRPr sz="1800">
              <a:solidFill>
                <a:schemeClr val="dk1"/>
              </a:solidFill>
              <a:latin typeface="Tahoma"/>
              <a:ea typeface="Tahoma"/>
              <a:cs typeface="Tahoma"/>
              <a:sym typeface="Tahoma"/>
            </a:endParaRPr>
          </a:p>
        </p:txBody>
      </p:sp>
      <p:sp>
        <p:nvSpPr>
          <p:cNvPr id="1070" name="Google Shape;1070;p105"/>
          <p:cNvSpPr/>
          <p:nvPr/>
        </p:nvSpPr>
        <p:spPr>
          <a:xfrm>
            <a:off x="1207058" y="1319402"/>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1" name="Google Shape;1071;p105"/>
          <p:cNvSpPr txBox="1"/>
          <p:nvPr/>
        </p:nvSpPr>
        <p:spPr>
          <a:xfrm>
            <a:off x="3979249" y="1249172"/>
            <a:ext cx="231711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disable all interrupts</a:t>
            </a:r>
            <a:endParaRPr sz="1800">
              <a:solidFill>
                <a:schemeClr val="dk1"/>
              </a:solidFill>
              <a:latin typeface="Tahoma"/>
              <a:ea typeface="Tahoma"/>
              <a:cs typeface="Tahoma"/>
              <a:sym typeface="Tahoma"/>
            </a:endParaRPr>
          </a:p>
        </p:txBody>
      </p:sp>
      <p:sp>
        <p:nvSpPr>
          <p:cNvPr id="1072" name="Google Shape;1072;p105"/>
          <p:cNvSpPr/>
          <p:nvPr/>
        </p:nvSpPr>
        <p:spPr>
          <a:xfrm>
            <a:off x="1207058" y="1648586"/>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3" name="Google Shape;1073;p105"/>
          <p:cNvSpPr/>
          <p:nvPr/>
        </p:nvSpPr>
        <p:spPr>
          <a:xfrm>
            <a:off x="1207058" y="197777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4" name="Google Shape;1074;p105"/>
          <p:cNvSpPr/>
          <p:nvPr/>
        </p:nvSpPr>
        <p:spPr>
          <a:xfrm>
            <a:off x="1207058" y="2306954"/>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5" name="Google Shape;1075;p105"/>
          <p:cNvSpPr/>
          <p:nvPr/>
        </p:nvSpPr>
        <p:spPr>
          <a:xfrm>
            <a:off x="1207058" y="2636139"/>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6" name="Google Shape;1076;p105"/>
          <p:cNvSpPr txBox="1"/>
          <p:nvPr/>
        </p:nvSpPr>
        <p:spPr>
          <a:xfrm>
            <a:off x="1680717" y="1194307"/>
            <a:ext cx="1741805" cy="1671955"/>
          </a:xfrm>
          <a:prstGeom prst="rect">
            <a:avLst/>
          </a:prstGeom>
          <a:noFill/>
          <a:ln>
            <a:noFill/>
          </a:ln>
        </p:spPr>
        <p:txBody>
          <a:bodyPr anchorCtr="0" anchor="t" bIns="0" lIns="0" spcFirstLastPara="1" rIns="0" wrap="square" tIns="12700">
            <a:spAutoFit/>
          </a:bodyPr>
          <a:lstStyle/>
          <a:p>
            <a:pPr indent="0" lvl="0" marL="12700" marR="207009" rtl="0" algn="l">
              <a:lnSpc>
                <a:spcPct val="120000"/>
              </a:lnSpc>
              <a:spcBef>
                <a:spcPts val="0"/>
              </a:spcBef>
              <a:spcAft>
                <a:spcPts val="0"/>
              </a:spcAft>
              <a:buNone/>
            </a:pPr>
            <a:r>
              <a:rPr lang="en-US" sz="1800">
                <a:solidFill>
                  <a:schemeClr val="dk1"/>
                </a:solidFill>
                <a:latin typeface="Tahoma"/>
                <a:ea typeface="Tahoma"/>
                <a:cs typeface="Tahoma"/>
                <a:sym typeface="Tahoma"/>
              </a:rPr>
              <a:t>noInterrupts();  TCCR1A = 0;</a:t>
            </a:r>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TCCR1B = 0;</a:t>
            </a:r>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TCNT1	= 0;</a:t>
            </a:r>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OCR1A = 31250;</a:t>
            </a:r>
            <a:endParaRPr/>
          </a:p>
        </p:txBody>
      </p:sp>
      <p:sp>
        <p:nvSpPr>
          <p:cNvPr id="1077" name="Google Shape;1077;p105"/>
          <p:cNvSpPr txBox="1"/>
          <p:nvPr/>
        </p:nvSpPr>
        <p:spPr>
          <a:xfrm>
            <a:off x="4256069" y="2566161"/>
            <a:ext cx="26695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compare match register</a:t>
            </a:r>
            <a:endParaRPr sz="1800">
              <a:solidFill>
                <a:schemeClr val="dk1"/>
              </a:solidFill>
              <a:latin typeface="Tahoma"/>
              <a:ea typeface="Tahoma"/>
              <a:cs typeface="Tahoma"/>
              <a:sym typeface="Tahoma"/>
            </a:endParaRPr>
          </a:p>
        </p:txBody>
      </p:sp>
      <p:sp>
        <p:nvSpPr>
          <p:cNvPr id="1078" name="Google Shape;1078;p105"/>
          <p:cNvSpPr/>
          <p:nvPr/>
        </p:nvSpPr>
        <p:spPr>
          <a:xfrm>
            <a:off x="1207058" y="2965323"/>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9" name="Google Shape;1079;p105"/>
          <p:cNvSpPr/>
          <p:nvPr/>
        </p:nvSpPr>
        <p:spPr>
          <a:xfrm>
            <a:off x="1207058" y="3294507"/>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0" name="Google Shape;1080;p105"/>
          <p:cNvSpPr/>
          <p:nvPr/>
        </p:nvSpPr>
        <p:spPr>
          <a:xfrm>
            <a:off x="1207058" y="3623690"/>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1" name="Google Shape;1081;p105"/>
          <p:cNvSpPr/>
          <p:nvPr/>
        </p:nvSpPr>
        <p:spPr>
          <a:xfrm>
            <a:off x="1207058" y="3952875"/>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2" name="Google Shape;1082;p105"/>
          <p:cNvSpPr/>
          <p:nvPr/>
        </p:nvSpPr>
        <p:spPr>
          <a:xfrm>
            <a:off x="1207058" y="4282059"/>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3" name="Google Shape;1083;p105"/>
          <p:cNvSpPr/>
          <p:nvPr/>
        </p:nvSpPr>
        <p:spPr>
          <a:xfrm>
            <a:off x="1207058" y="4611242"/>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4" name="Google Shape;1084;p105"/>
          <p:cNvSpPr/>
          <p:nvPr/>
        </p:nvSpPr>
        <p:spPr>
          <a:xfrm>
            <a:off x="1207058" y="4940427"/>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5" name="Google Shape;1085;p105"/>
          <p:cNvSpPr txBox="1"/>
          <p:nvPr/>
        </p:nvSpPr>
        <p:spPr>
          <a:xfrm>
            <a:off x="1537461" y="2840482"/>
            <a:ext cx="7026275" cy="2330450"/>
          </a:xfrm>
          <a:prstGeom prst="rect">
            <a:avLst/>
          </a:prstGeom>
          <a:noFill/>
          <a:ln>
            <a:noFill/>
          </a:ln>
        </p:spPr>
        <p:txBody>
          <a:bodyPr anchorCtr="0" anchor="t" bIns="0" lIns="0" spcFirstLastPara="1" rIns="0" wrap="square" tIns="67300">
            <a:spAutoFit/>
          </a:bodyPr>
          <a:lstStyle/>
          <a:p>
            <a:pPr indent="0" lvl="0" marL="155575" marR="0" rtl="0" algn="l">
              <a:lnSpc>
                <a:spcPct val="100000"/>
              </a:lnSpc>
              <a:spcBef>
                <a:spcPts val="0"/>
              </a:spcBef>
              <a:spcAft>
                <a:spcPts val="0"/>
              </a:spcAft>
              <a:buNone/>
            </a:pPr>
            <a:r>
              <a:rPr lang="en-US" sz="1800">
                <a:solidFill>
                  <a:schemeClr val="dk1"/>
                </a:solidFill>
                <a:latin typeface="Tahoma"/>
                <a:ea typeface="Tahoma"/>
                <a:cs typeface="Tahoma"/>
                <a:sym typeface="Tahoma"/>
              </a:rPr>
              <a:t>TCCR1B |= (1 &lt;&lt; WGM12);	// CTC mode</a:t>
            </a:r>
            <a:endParaRPr/>
          </a:p>
          <a:p>
            <a:pPr indent="0" lvl="0" marL="155575" marR="0" rtl="0" algn="l">
              <a:lnSpc>
                <a:spcPct val="100000"/>
              </a:lnSpc>
              <a:spcBef>
                <a:spcPts val="430"/>
              </a:spcBef>
              <a:spcAft>
                <a:spcPts val="0"/>
              </a:spcAft>
              <a:buNone/>
            </a:pPr>
            <a:r>
              <a:rPr lang="en-US" sz="1800">
                <a:solidFill>
                  <a:schemeClr val="dk1"/>
                </a:solidFill>
                <a:latin typeface="Tahoma"/>
                <a:ea typeface="Tahoma"/>
                <a:cs typeface="Tahoma"/>
                <a:sym typeface="Tahoma"/>
              </a:rPr>
              <a:t>TCCR1B |= (1 &lt;&lt; CS12)|(1 &lt;&lt; CS10);	// 1024 prescaler</a:t>
            </a:r>
            <a:endParaRPr sz="1800">
              <a:solidFill>
                <a:schemeClr val="dk1"/>
              </a:solidFill>
              <a:latin typeface="Tahoma"/>
              <a:ea typeface="Tahoma"/>
              <a:cs typeface="Tahoma"/>
              <a:sym typeface="Tahoma"/>
            </a:endParaRPr>
          </a:p>
          <a:p>
            <a:pPr indent="0" lvl="0" marL="155575" marR="0" rtl="0" algn="l">
              <a:lnSpc>
                <a:spcPct val="100000"/>
              </a:lnSpc>
              <a:spcBef>
                <a:spcPts val="430"/>
              </a:spcBef>
              <a:spcAft>
                <a:spcPts val="0"/>
              </a:spcAft>
              <a:buNone/>
            </a:pPr>
            <a:r>
              <a:rPr lang="en-US" sz="1800">
                <a:solidFill>
                  <a:schemeClr val="dk1"/>
                </a:solidFill>
                <a:latin typeface="Tahoma"/>
                <a:ea typeface="Tahoma"/>
                <a:cs typeface="Tahoma"/>
                <a:sym typeface="Tahoma"/>
              </a:rPr>
              <a:t>TIMSK1 |= (1 &lt;&lt; OCIE1A);	// enable timer compare interrupt</a:t>
            </a:r>
            <a:endParaRPr sz="1800">
              <a:solidFill>
                <a:schemeClr val="dk1"/>
              </a:solidFill>
              <a:latin typeface="Tahoma"/>
              <a:ea typeface="Tahoma"/>
              <a:cs typeface="Tahoma"/>
              <a:sym typeface="Tahoma"/>
            </a:endParaRPr>
          </a:p>
          <a:p>
            <a:pPr indent="0" lvl="0" marL="155575" marR="0" rtl="0" algn="l">
              <a:lnSpc>
                <a:spcPct val="100000"/>
              </a:lnSpc>
              <a:spcBef>
                <a:spcPts val="430"/>
              </a:spcBef>
              <a:spcAft>
                <a:spcPts val="0"/>
              </a:spcAft>
              <a:buNone/>
            </a:pPr>
            <a:r>
              <a:rPr lang="en-US" sz="1800">
                <a:solidFill>
                  <a:schemeClr val="dk1"/>
                </a:solidFill>
                <a:latin typeface="Tahoma"/>
                <a:ea typeface="Tahoma"/>
                <a:cs typeface="Tahoma"/>
                <a:sym typeface="Tahoma"/>
              </a:rPr>
              <a:t>interrupts();	// enable all interrupts</a:t>
            </a:r>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a:t>
            </a:r>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ISR(TIMER1_COMPA_vect) // timer compare interrupt service routine</a:t>
            </a:r>
            <a:endParaRPr sz="1800">
              <a:solidFill>
                <a:schemeClr val="dk1"/>
              </a:solidFill>
              <a:latin typeface="Tahoma"/>
              <a:ea typeface="Tahoma"/>
              <a:cs typeface="Tahoma"/>
              <a:sym typeface="Tahoma"/>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a:t>
            </a:r>
            <a:endParaRPr/>
          </a:p>
        </p:txBody>
      </p:sp>
      <p:sp>
        <p:nvSpPr>
          <p:cNvPr id="1086" name="Google Shape;1086;p105"/>
          <p:cNvSpPr/>
          <p:nvPr/>
        </p:nvSpPr>
        <p:spPr>
          <a:xfrm>
            <a:off x="1207058" y="5269610"/>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7" name="Google Shape;1087;p105"/>
          <p:cNvSpPr txBox="1"/>
          <p:nvPr/>
        </p:nvSpPr>
        <p:spPr>
          <a:xfrm>
            <a:off x="6375002" y="5199710"/>
            <a:ext cx="1746250"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toggle LED pin</a:t>
            </a:r>
            <a:endParaRPr sz="1800">
              <a:solidFill>
                <a:schemeClr val="dk1"/>
              </a:solidFill>
              <a:latin typeface="Tahoma"/>
              <a:ea typeface="Tahoma"/>
              <a:cs typeface="Tahoma"/>
              <a:sym typeface="Tahoma"/>
            </a:endParaRPr>
          </a:p>
        </p:txBody>
      </p:sp>
      <p:sp>
        <p:nvSpPr>
          <p:cNvPr id="1088" name="Google Shape;1088;p105"/>
          <p:cNvSpPr/>
          <p:nvPr/>
        </p:nvSpPr>
        <p:spPr>
          <a:xfrm>
            <a:off x="1207058" y="5598845"/>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9" name="Google Shape;1089;p105"/>
          <p:cNvSpPr/>
          <p:nvPr/>
        </p:nvSpPr>
        <p:spPr>
          <a:xfrm>
            <a:off x="1207058" y="5928029"/>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0" name="Google Shape;1090;p105"/>
          <p:cNvSpPr/>
          <p:nvPr/>
        </p:nvSpPr>
        <p:spPr>
          <a:xfrm>
            <a:off x="1207058" y="6257213"/>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1" name="Google Shape;1091;p105"/>
          <p:cNvSpPr txBox="1"/>
          <p:nvPr/>
        </p:nvSpPr>
        <p:spPr>
          <a:xfrm>
            <a:off x="1486916" y="5144554"/>
            <a:ext cx="4698365" cy="1309974"/>
          </a:xfrm>
          <a:prstGeom prst="rect">
            <a:avLst/>
          </a:prstGeom>
          <a:noFill/>
          <a:ln>
            <a:noFill/>
          </a:ln>
        </p:spPr>
        <p:txBody>
          <a:bodyPr anchorCtr="0" anchor="t" bIns="0" lIns="0" spcFirstLastPara="1" rIns="0" wrap="square" tIns="67925">
            <a:spAutoFit/>
          </a:bodyPr>
          <a:lstStyle/>
          <a:p>
            <a:pPr indent="0" lvl="0" marL="206375" marR="0" rtl="0" algn="l">
              <a:lnSpc>
                <a:spcPct val="100000"/>
              </a:lnSpc>
              <a:spcBef>
                <a:spcPts val="0"/>
              </a:spcBef>
              <a:spcAft>
                <a:spcPts val="0"/>
              </a:spcAft>
              <a:buNone/>
            </a:pPr>
            <a:r>
              <a:rPr lang="en-US" sz="1800">
                <a:solidFill>
                  <a:schemeClr val="dk1"/>
                </a:solidFill>
                <a:latin typeface="Tahoma"/>
                <a:ea typeface="Tahoma"/>
                <a:cs typeface="Tahoma"/>
                <a:sym typeface="Tahoma"/>
              </a:rPr>
              <a:t>digitalWrite(ledPin, digitalRead(ledPin) ^ 1);</a:t>
            </a:r>
            <a:endParaRPr sz="1800">
              <a:solidFill>
                <a:schemeClr val="dk1"/>
              </a:solidFill>
              <a:latin typeface="Tahoma"/>
              <a:ea typeface="Tahoma"/>
              <a:cs typeface="Tahoma"/>
              <a:sym typeface="Tahoma"/>
            </a:endParaRPr>
          </a:p>
          <a:p>
            <a:pPr indent="0" lvl="0" marL="206375" marR="0" rtl="0" algn="l">
              <a:lnSpc>
                <a:spcPct val="100000"/>
              </a:lnSpc>
              <a:spcBef>
                <a:spcPts val="430"/>
              </a:spcBef>
              <a:spcAft>
                <a:spcPts val="0"/>
              </a:spcAft>
              <a:buNone/>
            </a:pPr>
            <a:r>
              <a:rPr lang="en-US" sz="1800">
                <a:solidFill>
                  <a:schemeClr val="dk1"/>
                </a:solidFill>
                <a:latin typeface="Tahoma"/>
                <a:ea typeface="Tahoma"/>
                <a:cs typeface="Tahoma"/>
                <a:sym typeface="Tahoma"/>
              </a:rPr>
              <a:t>}</a:t>
            </a:r>
            <a:endParaRPr/>
          </a:p>
          <a:p>
            <a:pPr indent="0" lvl="0" marL="62864" marR="0" rtl="0" algn="l">
              <a:lnSpc>
                <a:spcPct val="100000"/>
              </a:lnSpc>
              <a:spcBef>
                <a:spcPts val="430"/>
              </a:spcBef>
              <a:spcAft>
                <a:spcPts val="0"/>
              </a:spcAft>
              <a:buNone/>
            </a:pPr>
            <a:r>
              <a:rPr lang="en-US" sz="1800">
                <a:solidFill>
                  <a:schemeClr val="dk1"/>
                </a:solidFill>
                <a:latin typeface="Tahoma"/>
                <a:ea typeface="Tahoma"/>
                <a:cs typeface="Tahoma"/>
                <a:sym typeface="Tahoma"/>
              </a:rPr>
              <a:t>void loop()</a:t>
            </a:r>
            <a:endParaRPr sz="1800">
              <a:solidFill>
                <a:schemeClr val="dk1"/>
              </a:solidFill>
              <a:latin typeface="Tahoma"/>
              <a:ea typeface="Tahoma"/>
              <a:cs typeface="Tahoma"/>
              <a:sym typeface="Tahoma"/>
            </a:endParaRPr>
          </a:p>
          <a:p>
            <a:pPr indent="0" lvl="0" marL="62864" marR="0" rtl="0" algn="l">
              <a:lnSpc>
                <a:spcPct val="113277"/>
              </a:lnSpc>
              <a:spcBef>
                <a:spcPts val="430"/>
              </a:spcBef>
              <a:spcAft>
                <a:spcPts val="0"/>
              </a:spcAft>
              <a:buNone/>
            </a:pPr>
            <a:r>
              <a:rPr lang="en-US" sz="1800">
                <a:solidFill>
                  <a:schemeClr val="dk1"/>
                </a:solidFill>
                <a:latin typeface="Tahoma"/>
                <a:ea typeface="Tahoma"/>
                <a:cs typeface="Tahoma"/>
                <a:sym typeface="Tahoma"/>
              </a:rPr>
              <a:t>{// your program here…}</a:t>
            </a:r>
            <a:endParaRPr/>
          </a:p>
        </p:txBody>
      </p:sp>
      <p:sp>
        <p:nvSpPr>
          <p:cNvPr id="1092" name="Google Shape;1092;p105"/>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41</a:t>
            </a:r>
            <a:endParaRPr sz="1200">
              <a:solidFill>
                <a:schemeClr val="dk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06"/>
          <p:cNvSpPr txBox="1"/>
          <p:nvPr>
            <p:ph type="title"/>
          </p:nvPr>
        </p:nvSpPr>
        <p:spPr>
          <a:xfrm>
            <a:off x="1262888" y="555193"/>
            <a:ext cx="133604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Example</a:t>
            </a:r>
            <a:endParaRPr sz="2400">
              <a:latin typeface="Tahoma"/>
              <a:ea typeface="Tahoma"/>
              <a:cs typeface="Tahoma"/>
              <a:sym typeface="Tahoma"/>
            </a:endParaRPr>
          </a:p>
        </p:txBody>
      </p:sp>
      <p:sp>
        <p:nvSpPr>
          <p:cNvPr id="1098" name="Google Shape;1098;p106"/>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9" name="Google Shape;1099;p106"/>
          <p:cNvSpPr txBox="1"/>
          <p:nvPr/>
        </p:nvSpPr>
        <p:spPr>
          <a:xfrm>
            <a:off x="1207719" y="1300352"/>
            <a:ext cx="6769100" cy="75692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chemeClr val="dk1"/>
                </a:solidFill>
                <a:latin typeface="Tahoma"/>
                <a:ea typeface="Tahoma"/>
                <a:cs typeface="Tahoma"/>
                <a:sym typeface="Tahoma"/>
              </a:rPr>
              <a:t>Use timer overflow interrupt to toggle a led with a  frequency 4 Hz</a:t>
            </a:r>
            <a:endParaRPr sz="2400">
              <a:solidFill>
                <a:schemeClr val="dk1"/>
              </a:solidFill>
              <a:latin typeface="Tahoma"/>
              <a:ea typeface="Tahoma"/>
              <a:cs typeface="Tahoma"/>
              <a:sym typeface="Tahoma"/>
            </a:endParaRPr>
          </a:p>
        </p:txBody>
      </p:sp>
      <p:sp>
        <p:nvSpPr>
          <p:cNvPr id="1100" name="Google Shape;1100;p106"/>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42</a:t>
            </a:r>
            <a:endParaRPr sz="1200">
              <a:solidFill>
                <a:schemeClr val="dk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07"/>
          <p:cNvSpPr/>
          <p:nvPr/>
        </p:nvSpPr>
        <p:spPr>
          <a:xfrm>
            <a:off x="1207058" y="102107"/>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6" name="Google Shape;1106;p107"/>
          <p:cNvSpPr/>
          <p:nvPr/>
        </p:nvSpPr>
        <p:spPr>
          <a:xfrm>
            <a:off x="1207058" y="431291"/>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7" name="Google Shape;1107;p107"/>
          <p:cNvSpPr txBox="1"/>
          <p:nvPr>
            <p:ph type="title"/>
          </p:nvPr>
        </p:nvSpPr>
        <p:spPr>
          <a:xfrm>
            <a:off x="1454691" y="-10668"/>
            <a:ext cx="8802370" cy="574039"/>
          </a:xfrm>
          <a:prstGeom prst="rect">
            <a:avLst/>
          </a:prstGeom>
          <a:noFill/>
          <a:ln>
            <a:noFill/>
          </a:ln>
        </p:spPr>
        <p:txBody>
          <a:bodyPr anchorCtr="0" anchor="t" bIns="0" lIns="0" spcFirstLastPara="1" rIns="0" wrap="square" tIns="67300">
            <a:spAutoFit/>
          </a:bodyPr>
          <a:lstStyle/>
          <a:p>
            <a:pPr indent="0" lvl="0" marL="12700" rtl="0" algn="l">
              <a:lnSpc>
                <a:spcPct val="100000"/>
              </a:lnSpc>
              <a:spcBef>
                <a:spcPts val="0"/>
              </a:spcBef>
              <a:spcAft>
                <a:spcPts val="0"/>
              </a:spcAft>
              <a:buNone/>
            </a:pPr>
            <a:r>
              <a:rPr lang="en-US"/>
              <a:t>#define ledPin 13</a:t>
            </a:r>
            <a:endParaRPr/>
          </a:p>
          <a:p>
            <a:pPr indent="0" lvl="0" marL="12700" rtl="0" algn="l">
              <a:lnSpc>
                <a:spcPct val="100000"/>
              </a:lnSpc>
              <a:spcBef>
                <a:spcPts val="430"/>
              </a:spcBef>
              <a:spcAft>
                <a:spcPts val="0"/>
              </a:spcAft>
              <a:buNone/>
            </a:pPr>
            <a:r>
              <a:rPr lang="en-US"/>
              <a:t>void setup(){</a:t>
            </a:r>
            <a:endParaRPr/>
          </a:p>
        </p:txBody>
      </p:sp>
      <p:sp>
        <p:nvSpPr>
          <p:cNvPr id="1108" name="Google Shape;1108;p107"/>
          <p:cNvSpPr/>
          <p:nvPr/>
        </p:nvSpPr>
        <p:spPr>
          <a:xfrm>
            <a:off x="1207058" y="760476"/>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9" name="Google Shape;1109;p107"/>
          <p:cNvSpPr/>
          <p:nvPr/>
        </p:nvSpPr>
        <p:spPr>
          <a:xfrm>
            <a:off x="1207058" y="108966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0" name="Google Shape;1110;p107"/>
          <p:cNvSpPr txBox="1"/>
          <p:nvPr/>
        </p:nvSpPr>
        <p:spPr>
          <a:xfrm>
            <a:off x="1680717" y="635254"/>
            <a:ext cx="2735580" cy="683895"/>
          </a:xfrm>
          <a:prstGeom prst="rect">
            <a:avLst/>
          </a:prstGeom>
          <a:noFill/>
          <a:ln>
            <a:noFill/>
          </a:ln>
        </p:spPr>
        <p:txBody>
          <a:bodyPr anchorCtr="0" anchor="t" bIns="0" lIns="0" spcFirstLastPara="1" rIns="0" wrap="square" tIns="673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pinMode(ledPin, OUTPUT);</a:t>
            </a:r>
            <a:endParaRPr sz="1800">
              <a:solidFill>
                <a:schemeClr val="dk1"/>
              </a:solidFill>
              <a:latin typeface="Tahoma"/>
              <a:ea typeface="Tahoma"/>
              <a:cs typeface="Tahoma"/>
              <a:sym typeface="Tahoma"/>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 initialize timer1</a:t>
            </a:r>
            <a:endParaRPr sz="1800">
              <a:solidFill>
                <a:schemeClr val="dk1"/>
              </a:solidFill>
              <a:latin typeface="Tahoma"/>
              <a:ea typeface="Tahoma"/>
              <a:cs typeface="Tahoma"/>
              <a:sym typeface="Tahoma"/>
            </a:endParaRPr>
          </a:p>
        </p:txBody>
      </p:sp>
      <p:sp>
        <p:nvSpPr>
          <p:cNvPr id="1111" name="Google Shape;1111;p107"/>
          <p:cNvSpPr/>
          <p:nvPr/>
        </p:nvSpPr>
        <p:spPr>
          <a:xfrm>
            <a:off x="1207058" y="1418844"/>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2" name="Google Shape;1112;p107"/>
          <p:cNvSpPr txBox="1"/>
          <p:nvPr/>
        </p:nvSpPr>
        <p:spPr>
          <a:xfrm>
            <a:off x="3979249" y="1348486"/>
            <a:ext cx="231711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disable all interrupts</a:t>
            </a:r>
            <a:endParaRPr sz="1800">
              <a:solidFill>
                <a:schemeClr val="dk1"/>
              </a:solidFill>
              <a:latin typeface="Tahoma"/>
              <a:ea typeface="Tahoma"/>
              <a:cs typeface="Tahoma"/>
              <a:sym typeface="Tahoma"/>
            </a:endParaRPr>
          </a:p>
        </p:txBody>
      </p:sp>
      <p:sp>
        <p:nvSpPr>
          <p:cNvPr id="1113" name="Google Shape;1113;p107"/>
          <p:cNvSpPr/>
          <p:nvPr/>
        </p:nvSpPr>
        <p:spPr>
          <a:xfrm>
            <a:off x="1207058" y="1748027"/>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4" name="Google Shape;1114;p107"/>
          <p:cNvSpPr/>
          <p:nvPr/>
        </p:nvSpPr>
        <p:spPr>
          <a:xfrm>
            <a:off x="1207058" y="2077211"/>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5" name="Google Shape;1115;p107"/>
          <p:cNvSpPr/>
          <p:nvPr/>
        </p:nvSpPr>
        <p:spPr>
          <a:xfrm>
            <a:off x="1207058" y="2406395"/>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6" name="Google Shape;1116;p107"/>
          <p:cNvSpPr txBox="1"/>
          <p:nvPr/>
        </p:nvSpPr>
        <p:spPr>
          <a:xfrm>
            <a:off x="1680717" y="1293621"/>
            <a:ext cx="1721485" cy="1343025"/>
          </a:xfrm>
          <a:prstGeom prst="rect">
            <a:avLst/>
          </a:prstGeom>
          <a:noFill/>
          <a:ln>
            <a:noFill/>
          </a:ln>
        </p:spPr>
        <p:txBody>
          <a:bodyPr anchorCtr="0" anchor="t" bIns="0" lIns="0" spcFirstLastPara="1" rIns="0" wrap="square" tIns="12700">
            <a:spAutoFit/>
          </a:bodyPr>
          <a:lstStyle/>
          <a:p>
            <a:pPr indent="0" lvl="0" marL="12700" marR="186690" rtl="0" algn="l">
              <a:lnSpc>
                <a:spcPct val="120000"/>
              </a:lnSpc>
              <a:spcBef>
                <a:spcPts val="0"/>
              </a:spcBef>
              <a:spcAft>
                <a:spcPts val="0"/>
              </a:spcAft>
              <a:buNone/>
            </a:pPr>
            <a:r>
              <a:rPr lang="en-US" sz="1800">
                <a:solidFill>
                  <a:schemeClr val="dk1"/>
                </a:solidFill>
                <a:latin typeface="Tahoma"/>
                <a:ea typeface="Tahoma"/>
                <a:cs typeface="Tahoma"/>
                <a:sym typeface="Tahoma"/>
              </a:rPr>
              <a:t>noInterrupts();  TCCR1A = 0;</a:t>
            </a:r>
            <a:endParaRPr sz="1800">
              <a:solidFill>
                <a:schemeClr val="dk1"/>
              </a:solidFill>
              <a:latin typeface="Tahoma"/>
              <a:ea typeface="Tahoma"/>
              <a:cs typeface="Tahoma"/>
              <a:sym typeface="Tahoma"/>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TCCR1B = 0;</a:t>
            </a:r>
            <a:endParaRPr sz="1800">
              <a:solidFill>
                <a:schemeClr val="dk1"/>
              </a:solidFill>
              <a:latin typeface="Tahoma"/>
              <a:ea typeface="Tahoma"/>
              <a:cs typeface="Tahoma"/>
              <a:sym typeface="Tahoma"/>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TCNT1 = 49911;</a:t>
            </a:r>
            <a:endParaRPr sz="1800">
              <a:solidFill>
                <a:schemeClr val="dk1"/>
              </a:solidFill>
              <a:latin typeface="Tahoma"/>
              <a:ea typeface="Tahoma"/>
              <a:cs typeface="Tahoma"/>
              <a:sym typeface="Tahoma"/>
            </a:endParaRPr>
          </a:p>
        </p:txBody>
      </p:sp>
      <p:sp>
        <p:nvSpPr>
          <p:cNvPr id="1117" name="Google Shape;1117;p107"/>
          <p:cNvSpPr txBox="1"/>
          <p:nvPr/>
        </p:nvSpPr>
        <p:spPr>
          <a:xfrm>
            <a:off x="4235356" y="2336419"/>
            <a:ext cx="40138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preload timer 65536-16MHz/256/4Hz</a:t>
            </a:r>
            <a:endParaRPr sz="1800">
              <a:solidFill>
                <a:schemeClr val="dk1"/>
              </a:solidFill>
              <a:latin typeface="Tahoma"/>
              <a:ea typeface="Tahoma"/>
              <a:cs typeface="Tahoma"/>
              <a:sym typeface="Tahoma"/>
            </a:endParaRPr>
          </a:p>
        </p:txBody>
      </p:sp>
      <p:sp>
        <p:nvSpPr>
          <p:cNvPr id="1118" name="Google Shape;1118;p107"/>
          <p:cNvSpPr/>
          <p:nvPr/>
        </p:nvSpPr>
        <p:spPr>
          <a:xfrm>
            <a:off x="1207058" y="2735579"/>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9" name="Google Shape;1119;p107"/>
          <p:cNvSpPr/>
          <p:nvPr/>
        </p:nvSpPr>
        <p:spPr>
          <a:xfrm>
            <a:off x="1207058" y="3064764"/>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0" name="Google Shape;1120;p107"/>
          <p:cNvSpPr txBox="1"/>
          <p:nvPr/>
        </p:nvSpPr>
        <p:spPr>
          <a:xfrm>
            <a:off x="1680717" y="2610739"/>
            <a:ext cx="2695575" cy="683895"/>
          </a:xfrm>
          <a:prstGeom prst="rect">
            <a:avLst/>
          </a:prstGeom>
          <a:noFill/>
          <a:ln>
            <a:noFill/>
          </a:ln>
        </p:spPr>
        <p:txBody>
          <a:bodyPr anchorCtr="0" anchor="t" bIns="0" lIns="0" spcFirstLastPara="1" rIns="0" wrap="square" tIns="12700">
            <a:spAutoFit/>
          </a:bodyPr>
          <a:lstStyle/>
          <a:p>
            <a:pPr indent="0" lvl="0" marL="12700" marR="5080" rtl="0" algn="l">
              <a:lnSpc>
                <a:spcPct val="120000"/>
              </a:lnSpc>
              <a:spcBef>
                <a:spcPts val="0"/>
              </a:spcBef>
              <a:spcAft>
                <a:spcPts val="0"/>
              </a:spcAft>
              <a:buNone/>
            </a:pPr>
            <a:r>
              <a:rPr lang="en-US" sz="1800">
                <a:solidFill>
                  <a:schemeClr val="dk1"/>
                </a:solidFill>
                <a:latin typeface="Tahoma"/>
                <a:ea typeface="Tahoma"/>
                <a:cs typeface="Tahoma"/>
                <a:sym typeface="Tahoma"/>
              </a:rPr>
              <a:t>TCCR1B |= (1 &lt;&lt; CS12);  TIMSK1 |= (1 &lt;&lt; TOIE1);</a:t>
            </a:r>
            <a:endParaRPr/>
          </a:p>
        </p:txBody>
      </p:sp>
      <p:sp>
        <p:nvSpPr>
          <p:cNvPr id="1121" name="Google Shape;1121;p107"/>
          <p:cNvSpPr txBox="1"/>
          <p:nvPr/>
        </p:nvSpPr>
        <p:spPr>
          <a:xfrm>
            <a:off x="4542730" y="2610739"/>
            <a:ext cx="3432810" cy="683895"/>
          </a:xfrm>
          <a:prstGeom prst="rect">
            <a:avLst/>
          </a:prstGeom>
          <a:noFill/>
          <a:ln>
            <a:noFill/>
          </a:ln>
        </p:spPr>
        <p:txBody>
          <a:bodyPr anchorCtr="0" anchor="t" bIns="0" lIns="0" spcFirstLastPara="1" rIns="0" wrap="square" tIns="673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256 prescaler</a:t>
            </a:r>
            <a:endParaRPr sz="1800">
              <a:solidFill>
                <a:schemeClr val="dk1"/>
              </a:solidFill>
              <a:latin typeface="Tahoma"/>
              <a:ea typeface="Tahoma"/>
              <a:cs typeface="Tahoma"/>
              <a:sym typeface="Tahoma"/>
            </a:endParaRPr>
          </a:p>
          <a:p>
            <a:pPr indent="0" lvl="0" marL="35560" marR="0" rtl="0" algn="l">
              <a:lnSpc>
                <a:spcPct val="100000"/>
              </a:lnSpc>
              <a:spcBef>
                <a:spcPts val="430"/>
              </a:spcBef>
              <a:spcAft>
                <a:spcPts val="0"/>
              </a:spcAft>
              <a:buNone/>
            </a:pPr>
            <a:r>
              <a:rPr lang="en-US" sz="1800">
                <a:solidFill>
                  <a:schemeClr val="dk1"/>
                </a:solidFill>
                <a:latin typeface="Tahoma"/>
                <a:ea typeface="Tahoma"/>
                <a:cs typeface="Tahoma"/>
                <a:sym typeface="Tahoma"/>
              </a:rPr>
              <a:t>// enable timer overflow interrupt</a:t>
            </a:r>
            <a:endParaRPr sz="1800">
              <a:solidFill>
                <a:schemeClr val="dk1"/>
              </a:solidFill>
              <a:latin typeface="Tahoma"/>
              <a:ea typeface="Tahoma"/>
              <a:cs typeface="Tahoma"/>
              <a:sym typeface="Tahoma"/>
            </a:endParaRPr>
          </a:p>
        </p:txBody>
      </p:sp>
      <p:sp>
        <p:nvSpPr>
          <p:cNvPr id="1122" name="Google Shape;1122;p107"/>
          <p:cNvSpPr/>
          <p:nvPr/>
        </p:nvSpPr>
        <p:spPr>
          <a:xfrm>
            <a:off x="1207058" y="3393947"/>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3" name="Google Shape;1123;p107"/>
          <p:cNvSpPr txBox="1"/>
          <p:nvPr/>
        </p:nvSpPr>
        <p:spPr>
          <a:xfrm>
            <a:off x="1680717" y="3323971"/>
            <a:ext cx="12553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interrupts();</a:t>
            </a:r>
            <a:endParaRPr sz="1800">
              <a:solidFill>
                <a:schemeClr val="dk1"/>
              </a:solidFill>
              <a:latin typeface="Tahoma"/>
              <a:ea typeface="Tahoma"/>
              <a:cs typeface="Tahoma"/>
              <a:sym typeface="Tahoma"/>
            </a:endParaRPr>
          </a:p>
        </p:txBody>
      </p:sp>
      <p:sp>
        <p:nvSpPr>
          <p:cNvPr id="1124" name="Google Shape;1124;p107"/>
          <p:cNvSpPr txBox="1"/>
          <p:nvPr/>
        </p:nvSpPr>
        <p:spPr>
          <a:xfrm>
            <a:off x="3838636" y="3323971"/>
            <a:ext cx="228282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enable all interrupts</a:t>
            </a:r>
            <a:endParaRPr sz="1800">
              <a:solidFill>
                <a:schemeClr val="dk1"/>
              </a:solidFill>
              <a:latin typeface="Tahoma"/>
              <a:ea typeface="Tahoma"/>
              <a:cs typeface="Tahoma"/>
              <a:sym typeface="Tahoma"/>
            </a:endParaRPr>
          </a:p>
        </p:txBody>
      </p:sp>
      <p:sp>
        <p:nvSpPr>
          <p:cNvPr id="1125" name="Google Shape;1125;p107"/>
          <p:cNvSpPr/>
          <p:nvPr/>
        </p:nvSpPr>
        <p:spPr>
          <a:xfrm>
            <a:off x="1207058" y="3723132"/>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6" name="Google Shape;1126;p107"/>
          <p:cNvSpPr txBox="1"/>
          <p:nvPr/>
        </p:nvSpPr>
        <p:spPr>
          <a:xfrm>
            <a:off x="4510723" y="3982592"/>
            <a:ext cx="269430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interrupt service routine</a:t>
            </a:r>
            <a:endParaRPr sz="1800">
              <a:solidFill>
                <a:schemeClr val="dk1"/>
              </a:solidFill>
              <a:latin typeface="Tahoma"/>
              <a:ea typeface="Tahoma"/>
              <a:cs typeface="Tahoma"/>
              <a:sym typeface="Tahoma"/>
            </a:endParaRPr>
          </a:p>
        </p:txBody>
      </p:sp>
      <p:sp>
        <p:nvSpPr>
          <p:cNvPr id="1127" name="Google Shape;1127;p107"/>
          <p:cNvSpPr/>
          <p:nvPr/>
        </p:nvSpPr>
        <p:spPr>
          <a:xfrm>
            <a:off x="1207058" y="4052315"/>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8" name="Google Shape;1128;p107"/>
          <p:cNvSpPr/>
          <p:nvPr/>
        </p:nvSpPr>
        <p:spPr>
          <a:xfrm>
            <a:off x="1207058" y="4381500"/>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9" name="Google Shape;1129;p107"/>
          <p:cNvSpPr/>
          <p:nvPr/>
        </p:nvSpPr>
        <p:spPr>
          <a:xfrm>
            <a:off x="1207058" y="4710684"/>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0" name="Google Shape;1130;p107"/>
          <p:cNvSpPr txBox="1"/>
          <p:nvPr/>
        </p:nvSpPr>
        <p:spPr>
          <a:xfrm>
            <a:off x="1537461" y="3598545"/>
            <a:ext cx="2428875" cy="1342390"/>
          </a:xfrm>
          <a:prstGeom prst="rect">
            <a:avLst/>
          </a:prstGeom>
          <a:noFill/>
          <a:ln>
            <a:noFill/>
          </a:ln>
        </p:spPr>
        <p:txBody>
          <a:bodyPr anchorCtr="0" anchor="t" bIns="0" lIns="0" spcFirstLastPara="1" rIns="0" wrap="square" tIns="12700">
            <a:spAutoFit/>
          </a:bodyPr>
          <a:lstStyle/>
          <a:p>
            <a:pPr indent="0" lvl="0" marL="12700" marR="5080" rtl="0" algn="l">
              <a:lnSpc>
                <a:spcPct val="120000"/>
              </a:lnSpc>
              <a:spcBef>
                <a:spcPts val="0"/>
              </a:spcBef>
              <a:spcAft>
                <a:spcPts val="0"/>
              </a:spcAft>
              <a:buNone/>
            </a:pPr>
            <a:r>
              <a:rPr lang="en-US" sz="1800">
                <a:solidFill>
                  <a:schemeClr val="dk1"/>
                </a:solidFill>
                <a:latin typeface="Tahoma"/>
                <a:ea typeface="Tahoma"/>
                <a:cs typeface="Tahoma"/>
                <a:sym typeface="Tahoma"/>
              </a:rPr>
              <a:t>}  ISR(TIMER1_OVF_vect)</a:t>
            </a:r>
            <a:endParaRPr sz="1800">
              <a:solidFill>
                <a:schemeClr val="dk1"/>
              </a:solidFill>
              <a:latin typeface="Tahoma"/>
              <a:ea typeface="Tahoma"/>
              <a:cs typeface="Tahoma"/>
              <a:sym typeface="Tahoma"/>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a:t>
            </a:r>
            <a:endParaRPr sz="1800">
              <a:solidFill>
                <a:schemeClr val="dk1"/>
              </a:solidFill>
              <a:latin typeface="Tahoma"/>
              <a:ea typeface="Tahoma"/>
              <a:cs typeface="Tahoma"/>
              <a:sym typeface="Tahoma"/>
            </a:endParaRPr>
          </a:p>
          <a:p>
            <a:pPr indent="0" lvl="0" marL="155575" marR="0" rtl="0" algn="l">
              <a:lnSpc>
                <a:spcPct val="100000"/>
              </a:lnSpc>
              <a:spcBef>
                <a:spcPts val="430"/>
              </a:spcBef>
              <a:spcAft>
                <a:spcPts val="0"/>
              </a:spcAft>
              <a:buNone/>
            </a:pPr>
            <a:r>
              <a:rPr lang="en-US" sz="1800">
                <a:solidFill>
                  <a:schemeClr val="dk1"/>
                </a:solidFill>
                <a:latin typeface="Tahoma"/>
                <a:ea typeface="Tahoma"/>
                <a:cs typeface="Tahoma"/>
                <a:sym typeface="Tahoma"/>
              </a:rPr>
              <a:t>TCNT1 = 49911;</a:t>
            </a:r>
            <a:endParaRPr sz="1800">
              <a:solidFill>
                <a:schemeClr val="dk1"/>
              </a:solidFill>
              <a:latin typeface="Tahoma"/>
              <a:ea typeface="Tahoma"/>
              <a:cs typeface="Tahoma"/>
              <a:sym typeface="Tahoma"/>
            </a:endParaRPr>
          </a:p>
        </p:txBody>
      </p:sp>
      <p:sp>
        <p:nvSpPr>
          <p:cNvPr id="1131" name="Google Shape;1131;p107"/>
          <p:cNvSpPr txBox="1"/>
          <p:nvPr/>
        </p:nvSpPr>
        <p:spPr>
          <a:xfrm>
            <a:off x="4235356" y="4640960"/>
            <a:ext cx="16205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 preload timer</a:t>
            </a:r>
            <a:endParaRPr sz="1800">
              <a:solidFill>
                <a:schemeClr val="dk1"/>
              </a:solidFill>
              <a:latin typeface="Tahoma"/>
              <a:ea typeface="Tahoma"/>
              <a:cs typeface="Tahoma"/>
              <a:sym typeface="Tahoma"/>
            </a:endParaRPr>
          </a:p>
        </p:txBody>
      </p:sp>
      <p:sp>
        <p:nvSpPr>
          <p:cNvPr id="1132" name="Google Shape;1132;p107"/>
          <p:cNvSpPr/>
          <p:nvPr/>
        </p:nvSpPr>
        <p:spPr>
          <a:xfrm>
            <a:off x="1207058" y="5039867"/>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3" name="Google Shape;1133;p107"/>
          <p:cNvSpPr txBox="1"/>
          <p:nvPr/>
        </p:nvSpPr>
        <p:spPr>
          <a:xfrm>
            <a:off x="1680717" y="4969840"/>
            <a:ext cx="4504690"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digitalWrite(ledPin, digitalRead(ledPin) ^ 1);</a:t>
            </a:r>
            <a:endParaRPr sz="1800">
              <a:solidFill>
                <a:schemeClr val="dk1"/>
              </a:solidFill>
              <a:latin typeface="Tahoma"/>
              <a:ea typeface="Tahoma"/>
              <a:cs typeface="Tahoma"/>
              <a:sym typeface="Tahoma"/>
            </a:endParaRPr>
          </a:p>
        </p:txBody>
      </p:sp>
      <p:sp>
        <p:nvSpPr>
          <p:cNvPr id="1134" name="Google Shape;1134;p107"/>
          <p:cNvSpPr/>
          <p:nvPr/>
        </p:nvSpPr>
        <p:spPr>
          <a:xfrm>
            <a:off x="1207058" y="5369052"/>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5" name="Google Shape;1135;p107"/>
          <p:cNvSpPr/>
          <p:nvPr/>
        </p:nvSpPr>
        <p:spPr>
          <a:xfrm>
            <a:off x="1207058" y="5698235"/>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6" name="Google Shape;1136;p107"/>
          <p:cNvSpPr/>
          <p:nvPr/>
        </p:nvSpPr>
        <p:spPr>
          <a:xfrm>
            <a:off x="1207058" y="6027420"/>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7" name="Google Shape;1137;p107"/>
          <p:cNvSpPr/>
          <p:nvPr/>
        </p:nvSpPr>
        <p:spPr>
          <a:xfrm>
            <a:off x="1207058" y="6356603"/>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8" name="Google Shape;1138;p107"/>
          <p:cNvSpPr txBox="1"/>
          <p:nvPr/>
        </p:nvSpPr>
        <p:spPr>
          <a:xfrm>
            <a:off x="1486916" y="5244896"/>
            <a:ext cx="2569210" cy="1001556"/>
          </a:xfrm>
          <a:prstGeom prst="rect">
            <a:avLst/>
          </a:prstGeom>
          <a:noFill/>
          <a:ln>
            <a:noFill/>
          </a:ln>
        </p:spPr>
        <p:txBody>
          <a:bodyPr anchorCtr="0" anchor="t" bIns="0" lIns="0" spcFirstLastPara="1" rIns="0" wrap="square" tIns="67300">
            <a:spAutoFit/>
          </a:bodyPr>
          <a:lstStyle/>
          <a:p>
            <a:pPr indent="0" lvl="0" marL="62864" marR="0" rtl="0" algn="l">
              <a:lnSpc>
                <a:spcPct val="100000"/>
              </a:lnSpc>
              <a:spcBef>
                <a:spcPts val="0"/>
              </a:spcBef>
              <a:spcAft>
                <a:spcPts val="0"/>
              </a:spcAft>
              <a:buNone/>
            </a:pPr>
            <a:r>
              <a:rPr lang="en-US" sz="1800">
                <a:solidFill>
                  <a:schemeClr val="dk1"/>
                </a:solidFill>
                <a:latin typeface="Tahoma"/>
                <a:ea typeface="Tahoma"/>
                <a:cs typeface="Tahoma"/>
                <a:sym typeface="Tahoma"/>
              </a:rPr>
              <a:t>}</a:t>
            </a:r>
            <a:endParaRPr/>
          </a:p>
          <a:p>
            <a:pPr indent="0" lvl="0" marL="62864" marR="0" rtl="0" algn="l">
              <a:lnSpc>
                <a:spcPct val="100000"/>
              </a:lnSpc>
              <a:spcBef>
                <a:spcPts val="430"/>
              </a:spcBef>
              <a:spcAft>
                <a:spcPts val="0"/>
              </a:spcAft>
              <a:buNone/>
            </a:pPr>
            <a:r>
              <a:rPr lang="en-US" sz="1800">
                <a:solidFill>
                  <a:schemeClr val="dk1"/>
                </a:solidFill>
                <a:latin typeface="Tahoma"/>
                <a:ea typeface="Tahoma"/>
                <a:cs typeface="Tahoma"/>
                <a:sym typeface="Tahoma"/>
              </a:rPr>
              <a:t>void loop(){</a:t>
            </a:r>
            <a:endParaRPr sz="1800">
              <a:solidFill>
                <a:schemeClr val="dk1"/>
              </a:solidFill>
              <a:latin typeface="Tahoma"/>
              <a:ea typeface="Tahoma"/>
              <a:cs typeface="Tahoma"/>
              <a:sym typeface="Tahoma"/>
            </a:endParaRPr>
          </a:p>
          <a:p>
            <a:pPr indent="0" lvl="0" marL="206375" marR="0" rtl="0" algn="l">
              <a:lnSpc>
                <a:spcPct val="100000"/>
              </a:lnSpc>
              <a:spcBef>
                <a:spcPts val="430"/>
              </a:spcBef>
              <a:spcAft>
                <a:spcPts val="0"/>
              </a:spcAft>
              <a:buNone/>
            </a:pPr>
            <a:r>
              <a:rPr lang="en-US" sz="1800">
                <a:solidFill>
                  <a:schemeClr val="dk1"/>
                </a:solidFill>
                <a:latin typeface="Tahoma"/>
                <a:ea typeface="Tahoma"/>
                <a:cs typeface="Tahoma"/>
                <a:sym typeface="Tahoma"/>
              </a:rPr>
              <a:t>// your program here...</a:t>
            </a:r>
            <a:endParaRPr sz="1800">
              <a:solidFill>
                <a:schemeClr val="dk1"/>
              </a:solidFill>
              <a:latin typeface="Tahoma"/>
              <a:ea typeface="Tahoma"/>
              <a:cs typeface="Tahoma"/>
              <a:sym typeface="Tahoma"/>
            </a:endParaRPr>
          </a:p>
        </p:txBody>
      </p:sp>
      <p:sp>
        <p:nvSpPr>
          <p:cNvPr id="1139" name="Google Shape;1139;p107"/>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43</a:t>
            </a:r>
            <a:endParaRPr sz="1200">
              <a:solidFill>
                <a:schemeClr val="dk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08"/>
          <p:cNvSpPr/>
          <p:nvPr/>
        </p:nvSpPr>
        <p:spPr>
          <a:xfrm>
            <a:off x="1981200" y="381000"/>
            <a:ext cx="5257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Arial"/>
                <a:ea typeface="Arial"/>
                <a:cs typeface="Arial"/>
                <a:sym typeface="Arial"/>
              </a:rPr>
              <a:t>PWM with Timer ISR</a:t>
            </a:r>
            <a:r>
              <a:rPr b="1" lang="en-US" sz="2800">
                <a:solidFill>
                  <a:srgbClr val="000000"/>
                </a:solidFill>
                <a:latin typeface="Helvetica Neue"/>
                <a:ea typeface="Helvetica Neue"/>
                <a:cs typeface="Helvetica Neue"/>
                <a:sym typeface="Helvetica Neue"/>
              </a:rPr>
              <a:t> </a:t>
            </a:r>
            <a:endParaRPr sz="2800">
              <a:solidFill>
                <a:schemeClr val="dk1"/>
              </a:solidFill>
              <a:latin typeface="Calibri"/>
              <a:ea typeface="Calibri"/>
              <a:cs typeface="Calibri"/>
              <a:sym typeface="Calibri"/>
            </a:endParaRPr>
          </a:p>
        </p:txBody>
      </p:sp>
      <p:sp>
        <p:nvSpPr>
          <p:cNvPr id="1145" name="Google Shape;1145;p108"/>
          <p:cNvSpPr/>
          <p:nvPr/>
        </p:nvSpPr>
        <p:spPr>
          <a:xfrm>
            <a:off x="381000" y="1143000"/>
            <a:ext cx="8534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Using this same code but without resetting the </a:t>
            </a:r>
            <a:r>
              <a:rPr b="1" lang="en-US" sz="1800">
                <a:solidFill>
                  <a:srgbClr val="333333"/>
                </a:solidFill>
                <a:latin typeface="Helvetica Neue"/>
                <a:ea typeface="Helvetica Neue"/>
                <a:cs typeface="Helvetica Neue"/>
                <a:sym typeface="Helvetica Neue"/>
              </a:rPr>
              <a:t>OCR</a:t>
            </a:r>
            <a:r>
              <a:rPr lang="en-US" sz="1800">
                <a:solidFill>
                  <a:srgbClr val="333333"/>
                </a:solidFill>
                <a:latin typeface="Helvetica Neue"/>
                <a:ea typeface="Helvetica Neue"/>
                <a:cs typeface="Helvetica Neue"/>
                <a:sym typeface="Helvetica Neue"/>
              </a:rPr>
              <a:t> register when we reach the value, we can create PWM signals.</a:t>
            </a:r>
            <a:endParaRPr sz="1800">
              <a:solidFill>
                <a:schemeClr val="dk1"/>
              </a:solidFill>
              <a:latin typeface="Helvetica Neue"/>
              <a:ea typeface="Helvetica Neue"/>
              <a:cs typeface="Helvetica Neue"/>
              <a:sym typeface="Helvetica Neue"/>
            </a:endParaRPr>
          </a:p>
        </p:txBody>
      </p:sp>
      <p:sp>
        <p:nvSpPr>
          <p:cNvPr id="1146" name="Google Shape;1146;p108"/>
          <p:cNvSpPr/>
          <p:nvPr/>
        </p:nvSpPr>
        <p:spPr>
          <a:xfrm>
            <a:off x="228600" y="2028111"/>
            <a:ext cx="8534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This is the same process the analogWrite is using. But in this case we could use any other pin, not just the PWM pins of the Arduino.</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09"/>
          <p:cNvSpPr/>
          <p:nvPr/>
        </p:nvSpPr>
        <p:spPr>
          <a:xfrm>
            <a:off x="1066800" y="152400"/>
            <a:ext cx="8915400" cy="64633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979D"/>
                </a:solidFill>
                <a:latin typeface="Arial"/>
                <a:ea typeface="Arial"/>
                <a:cs typeface="Arial"/>
                <a:sym typeface="Arial"/>
              </a:rPr>
              <a:t>bool</a:t>
            </a:r>
            <a:r>
              <a:rPr lang="en-US" sz="1800">
                <a:solidFill>
                  <a:srgbClr val="444444"/>
                </a:solidFill>
                <a:latin typeface="Arial"/>
                <a:ea typeface="Arial"/>
                <a:cs typeface="Arial"/>
                <a:sym typeface="Arial"/>
              </a:rPr>
              <a:t> A_STATE = true; </a:t>
            </a:r>
            <a:endParaRPr/>
          </a:p>
          <a:p>
            <a:pPr indent="0" lvl="0" marL="0" marR="0" rtl="0" algn="l">
              <a:spcBef>
                <a:spcPts val="0"/>
              </a:spcBef>
              <a:spcAft>
                <a:spcPts val="0"/>
              </a:spcAft>
              <a:buNone/>
            </a:pPr>
            <a:r>
              <a:rPr b="1" lang="en-US" sz="1800">
                <a:solidFill>
                  <a:srgbClr val="00979D"/>
                </a:solidFill>
                <a:latin typeface="Arial"/>
                <a:ea typeface="Arial"/>
                <a:cs typeface="Arial"/>
                <a:sym typeface="Arial"/>
              </a:rPr>
              <a:t>bool</a:t>
            </a:r>
            <a:r>
              <a:rPr lang="en-US" sz="1800">
                <a:solidFill>
                  <a:srgbClr val="444444"/>
                </a:solidFill>
                <a:latin typeface="Arial"/>
                <a:ea typeface="Arial"/>
                <a:cs typeface="Arial"/>
                <a:sym typeface="Arial"/>
              </a:rPr>
              <a:t> B_STATE = true; </a:t>
            </a:r>
            <a:endParaRPr/>
          </a:p>
          <a:p>
            <a:pPr indent="0" lvl="0" marL="0" marR="0" rtl="0" algn="l">
              <a:spcBef>
                <a:spcPts val="0"/>
              </a:spcBef>
              <a:spcAft>
                <a:spcPts val="0"/>
              </a:spcAft>
              <a:buNone/>
            </a:pPr>
            <a:r>
              <a:rPr b="1" lang="en-US" sz="1800">
                <a:solidFill>
                  <a:srgbClr val="00979D"/>
                </a:solidFill>
                <a:latin typeface="Arial"/>
                <a:ea typeface="Arial"/>
                <a:cs typeface="Arial"/>
                <a:sym typeface="Arial"/>
              </a:rPr>
              <a:t>void</a:t>
            </a:r>
            <a:r>
              <a:rPr lang="en-US" sz="1800">
                <a:solidFill>
                  <a:srgbClr val="444444"/>
                </a:solidFill>
                <a:latin typeface="Arial"/>
                <a:ea typeface="Arial"/>
                <a:cs typeface="Arial"/>
                <a:sym typeface="Arial"/>
              </a:rPr>
              <a:t> </a:t>
            </a:r>
            <a:r>
              <a:rPr lang="en-US" sz="1800">
                <a:solidFill>
                  <a:srgbClr val="397300"/>
                </a:solidFill>
                <a:latin typeface="Arial"/>
                <a:ea typeface="Arial"/>
                <a:cs typeface="Arial"/>
                <a:sym typeface="Arial"/>
              </a:rPr>
              <a:t>setup</a:t>
            </a:r>
            <a:r>
              <a:rPr lang="en-US" sz="18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800">
                <a:solidFill>
                  <a:srgbClr val="397300"/>
                </a:solidFill>
                <a:latin typeface="Arial"/>
                <a:ea typeface="Arial"/>
                <a:cs typeface="Arial"/>
                <a:sym typeface="Arial"/>
              </a:rPr>
              <a:t>pinMode</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2</a:t>
            </a:r>
            <a:r>
              <a:rPr lang="en-US" sz="1800">
                <a:solidFill>
                  <a:srgbClr val="444444"/>
                </a:solidFill>
                <a:latin typeface="Arial"/>
                <a:ea typeface="Arial"/>
                <a:cs typeface="Arial"/>
                <a:sym typeface="Arial"/>
              </a:rPr>
              <a:t>,</a:t>
            </a:r>
            <a:r>
              <a:rPr lang="en-US" sz="1800">
                <a:solidFill>
                  <a:srgbClr val="78A960"/>
                </a:solidFill>
                <a:latin typeface="Arial"/>
                <a:ea typeface="Arial"/>
                <a:cs typeface="Arial"/>
                <a:sym typeface="Arial"/>
              </a:rPr>
              <a:t>OUTPUT</a:t>
            </a:r>
            <a:r>
              <a:rPr lang="en-US" sz="18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800">
                <a:solidFill>
                  <a:srgbClr val="397300"/>
                </a:solidFill>
                <a:latin typeface="Arial"/>
                <a:ea typeface="Arial"/>
                <a:cs typeface="Arial"/>
                <a:sym typeface="Arial"/>
              </a:rPr>
              <a:t>pinMode</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3</a:t>
            </a:r>
            <a:r>
              <a:rPr lang="en-US" sz="1800">
                <a:solidFill>
                  <a:srgbClr val="444444"/>
                </a:solidFill>
                <a:latin typeface="Arial"/>
                <a:ea typeface="Arial"/>
                <a:cs typeface="Arial"/>
                <a:sym typeface="Arial"/>
              </a:rPr>
              <a:t>,</a:t>
            </a:r>
            <a:r>
              <a:rPr lang="en-US" sz="1800">
                <a:solidFill>
                  <a:srgbClr val="78A960"/>
                </a:solidFill>
                <a:latin typeface="Arial"/>
                <a:ea typeface="Arial"/>
                <a:cs typeface="Arial"/>
                <a:sym typeface="Arial"/>
              </a:rPr>
              <a:t>OUTPUT</a:t>
            </a:r>
            <a:r>
              <a:rPr lang="en-US" sz="18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800">
                <a:solidFill>
                  <a:srgbClr val="397300"/>
                </a:solidFill>
                <a:latin typeface="Arial"/>
                <a:ea typeface="Arial"/>
                <a:cs typeface="Arial"/>
                <a:sym typeface="Arial"/>
              </a:rPr>
              <a:t>pinMode</a:t>
            </a:r>
            <a:r>
              <a:rPr lang="en-US" sz="1800">
                <a:solidFill>
                  <a:srgbClr val="444444"/>
                </a:solidFill>
                <a:latin typeface="Arial"/>
                <a:ea typeface="Arial"/>
                <a:cs typeface="Arial"/>
                <a:sym typeface="Arial"/>
              </a:rPr>
              <a:t>(A0, </a:t>
            </a:r>
            <a:r>
              <a:rPr lang="en-US" sz="1800">
                <a:solidFill>
                  <a:srgbClr val="78A960"/>
                </a:solidFill>
                <a:latin typeface="Arial"/>
                <a:ea typeface="Arial"/>
                <a:cs typeface="Arial"/>
                <a:sym typeface="Arial"/>
              </a:rPr>
              <a:t>INPUT</a:t>
            </a:r>
            <a:r>
              <a:rPr lang="en-US" sz="1800">
                <a:solidFill>
                  <a:srgbClr val="444444"/>
                </a:solidFill>
                <a:latin typeface="Arial"/>
                <a:ea typeface="Arial"/>
                <a:cs typeface="Arial"/>
                <a:sym typeface="Arial"/>
              </a:rPr>
              <a:t>);</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 </a:t>
            </a:r>
            <a:r>
              <a:rPr lang="en-US" sz="1800">
                <a:solidFill>
                  <a:srgbClr val="397300"/>
                </a:solidFill>
                <a:latin typeface="Arial"/>
                <a:ea typeface="Arial"/>
                <a:cs typeface="Arial"/>
                <a:sym typeface="Arial"/>
              </a:rPr>
              <a:t>pinMode</a:t>
            </a:r>
            <a:r>
              <a:rPr lang="en-US" sz="1800">
                <a:solidFill>
                  <a:srgbClr val="444444"/>
                </a:solidFill>
                <a:latin typeface="Arial"/>
                <a:ea typeface="Arial"/>
                <a:cs typeface="Arial"/>
                <a:sym typeface="Arial"/>
              </a:rPr>
              <a:t>(A1, </a:t>
            </a:r>
            <a:r>
              <a:rPr lang="en-US" sz="1800">
                <a:solidFill>
                  <a:srgbClr val="78A960"/>
                </a:solidFill>
                <a:latin typeface="Arial"/>
                <a:ea typeface="Arial"/>
                <a:cs typeface="Arial"/>
                <a:sym typeface="Arial"/>
              </a:rPr>
              <a:t>INPUT</a:t>
            </a:r>
            <a:r>
              <a:rPr lang="en-US" sz="1800">
                <a:solidFill>
                  <a:srgbClr val="444444"/>
                </a:solidFill>
                <a:latin typeface="Arial"/>
                <a:ea typeface="Arial"/>
                <a:cs typeface="Arial"/>
                <a:sym typeface="Arial"/>
              </a:rPr>
              <a:t>);</a:t>
            </a:r>
            <a:endParaRPr/>
          </a:p>
          <a:p>
            <a:pPr indent="0" lvl="0" marL="0" marR="0" rtl="0" algn="l">
              <a:spcBef>
                <a:spcPts val="0"/>
              </a:spcBef>
              <a:spcAft>
                <a:spcPts val="0"/>
              </a:spcAft>
              <a:buNone/>
            </a:pPr>
            <a:r>
              <a:rPr lang="en-US" sz="1800">
                <a:solidFill>
                  <a:srgbClr val="888888"/>
                </a:solidFill>
                <a:latin typeface="Arial"/>
                <a:ea typeface="Arial"/>
                <a:cs typeface="Arial"/>
                <a:sym typeface="Arial"/>
              </a:rPr>
              <a:t>//Timer 1 (interrupt each 50ms)</a:t>
            </a:r>
            <a:r>
              <a:rPr lang="en-US" sz="18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TCCR1A = </a:t>
            </a:r>
            <a:r>
              <a:rPr lang="en-US" sz="1800">
                <a:solidFill>
                  <a:srgbClr val="880000"/>
                </a:solidFill>
                <a:latin typeface="Arial"/>
                <a:ea typeface="Arial"/>
                <a:cs typeface="Arial"/>
                <a:sym typeface="Arial"/>
              </a:rPr>
              <a:t>0</a:t>
            </a:r>
            <a:r>
              <a:rPr lang="en-US" sz="1800">
                <a:solidFill>
                  <a:srgbClr val="444444"/>
                </a:solidFill>
                <a:latin typeface="Arial"/>
                <a:ea typeface="Arial"/>
                <a:cs typeface="Arial"/>
                <a:sym typeface="Arial"/>
              </a:rPr>
              <a:t>; </a:t>
            </a:r>
            <a:r>
              <a:rPr lang="en-US" sz="1800">
                <a:solidFill>
                  <a:srgbClr val="888888"/>
                </a:solidFill>
                <a:latin typeface="Arial"/>
                <a:ea typeface="Arial"/>
                <a:cs typeface="Arial"/>
                <a:sym typeface="Arial"/>
              </a:rPr>
              <a:t>// Reset entire TCCR1A to 0</a:t>
            </a:r>
            <a:endParaRPr/>
          </a:p>
          <a:p>
            <a:pPr indent="0" lvl="0" marL="0" marR="0" rtl="0" algn="l">
              <a:spcBef>
                <a:spcPts val="0"/>
              </a:spcBef>
              <a:spcAft>
                <a:spcPts val="0"/>
              </a:spcAft>
              <a:buNone/>
            </a:pPr>
            <a:r>
              <a:rPr lang="en-US" sz="1800">
                <a:solidFill>
                  <a:srgbClr val="888888"/>
                </a:solidFill>
                <a:latin typeface="Arial"/>
                <a:ea typeface="Arial"/>
                <a:cs typeface="Arial"/>
                <a:sym typeface="Arial"/>
              </a:rPr>
              <a:t> </a:t>
            </a:r>
            <a:r>
              <a:rPr lang="en-US" sz="1800">
                <a:solidFill>
                  <a:srgbClr val="444444"/>
                </a:solidFill>
                <a:latin typeface="Arial"/>
                <a:ea typeface="Arial"/>
                <a:cs typeface="Arial"/>
                <a:sym typeface="Arial"/>
              </a:rPr>
              <a:t>TCCR1B = </a:t>
            </a:r>
            <a:r>
              <a:rPr lang="en-US" sz="1800">
                <a:solidFill>
                  <a:srgbClr val="880000"/>
                </a:solidFill>
                <a:latin typeface="Arial"/>
                <a:ea typeface="Arial"/>
                <a:cs typeface="Arial"/>
                <a:sym typeface="Arial"/>
              </a:rPr>
              <a:t>0</a:t>
            </a:r>
            <a:r>
              <a:rPr lang="en-US" sz="1800">
                <a:solidFill>
                  <a:srgbClr val="444444"/>
                </a:solidFill>
                <a:latin typeface="Arial"/>
                <a:ea typeface="Arial"/>
                <a:cs typeface="Arial"/>
                <a:sym typeface="Arial"/>
              </a:rPr>
              <a:t>; </a:t>
            </a:r>
            <a:r>
              <a:rPr lang="en-US" sz="1800">
                <a:solidFill>
                  <a:srgbClr val="888888"/>
                </a:solidFill>
                <a:latin typeface="Arial"/>
                <a:ea typeface="Arial"/>
                <a:cs typeface="Arial"/>
                <a:sym typeface="Arial"/>
              </a:rPr>
              <a:t>// Reset entire TCCR1B to 0</a:t>
            </a:r>
            <a:r>
              <a:rPr lang="en-US" sz="18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TCCR1B |= B00000100; </a:t>
            </a:r>
            <a:r>
              <a:rPr lang="en-US" sz="1800">
                <a:solidFill>
                  <a:srgbClr val="888888"/>
                </a:solidFill>
                <a:latin typeface="Arial"/>
                <a:ea typeface="Arial"/>
                <a:cs typeface="Arial"/>
                <a:sym typeface="Arial"/>
              </a:rPr>
              <a:t>//Set CS12 to 1 so we get prescalar 256 </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TIMSK1 |= B00000110; </a:t>
            </a:r>
            <a:r>
              <a:rPr lang="en-US" sz="1600">
                <a:solidFill>
                  <a:srgbClr val="888888"/>
                </a:solidFill>
                <a:latin typeface="Arial"/>
                <a:ea typeface="Arial"/>
                <a:cs typeface="Arial"/>
                <a:sym typeface="Arial"/>
              </a:rPr>
              <a:t>//Set OCIE1A and OCIE1B to 1 -&gt; compare match A and B</a:t>
            </a: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 </a:t>
            </a:r>
            <a:endParaRPr/>
          </a:p>
          <a:p>
            <a:pPr indent="0" lvl="0" marL="0" marR="0" rtl="0" algn="l">
              <a:spcBef>
                <a:spcPts val="0"/>
              </a:spcBef>
              <a:spcAft>
                <a:spcPts val="0"/>
              </a:spcAft>
              <a:buNone/>
            </a:pPr>
            <a:r>
              <a:rPr b="1" lang="en-US" sz="1800">
                <a:solidFill>
                  <a:srgbClr val="00979D"/>
                </a:solidFill>
                <a:latin typeface="Arial"/>
                <a:ea typeface="Arial"/>
                <a:cs typeface="Arial"/>
                <a:sym typeface="Arial"/>
              </a:rPr>
              <a:t>void</a:t>
            </a:r>
            <a:r>
              <a:rPr lang="en-US" sz="1800">
                <a:solidFill>
                  <a:srgbClr val="444444"/>
                </a:solidFill>
                <a:latin typeface="Arial"/>
                <a:ea typeface="Arial"/>
                <a:cs typeface="Arial"/>
                <a:sym typeface="Arial"/>
              </a:rPr>
              <a:t> </a:t>
            </a:r>
            <a:r>
              <a:rPr lang="en-US" sz="1800">
                <a:solidFill>
                  <a:srgbClr val="397300"/>
                </a:solidFill>
                <a:latin typeface="Arial"/>
                <a:ea typeface="Arial"/>
                <a:cs typeface="Arial"/>
                <a:sym typeface="Arial"/>
              </a:rPr>
              <a:t>loop</a:t>
            </a:r>
            <a:r>
              <a:rPr lang="en-US" sz="1800">
                <a:solidFill>
                  <a:srgbClr val="444444"/>
                </a:solidFill>
                <a:latin typeface="Arial"/>
                <a:ea typeface="Arial"/>
                <a:cs typeface="Arial"/>
                <a:sym typeface="Arial"/>
              </a:rPr>
              <a:t>() { </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OCR1A =</a:t>
            </a:r>
            <a:r>
              <a:rPr lang="en-US" sz="1800">
                <a:solidFill>
                  <a:srgbClr val="397300"/>
                </a:solidFill>
                <a:latin typeface="Arial"/>
                <a:ea typeface="Arial"/>
                <a:cs typeface="Arial"/>
                <a:sym typeface="Arial"/>
              </a:rPr>
              <a:t>map</a:t>
            </a:r>
            <a:r>
              <a:rPr lang="en-US" sz="1800">
                <a:solidFill>
                  <a:srgbClr val="444444"/>
                </a:solidFill>
                <a:latin typeface="Arial"/>
                <a:ea typeface="Arial"/>
                <a:cs typeface="Arial"/>
                <a:sym typeface="Arial"/>
              </a:rPr>
              <a:t>(</a:t>
            </a:r>
            <a:r>
              <a:rPr lang="en-US" sz="1800">
                <a:solidFill>
                  <a:srgbClr val="397300"/>
                </a:solidFill>
                <a:latin typeface="Arial"/>
                <a:ea typeface="Arial"/>
                <a:cs typeface="Arial"/>
                <a:sym typeface="Arial"/>
              </a:rPr>
              <a:t>analogRead</a:t>
            </a:r>
            <a:r>
              <a:rPr lang="en-US" sz="1800">
                <a:solidFill>
                  <a:srgbClr val="444444"/>
                </a:solidFill>
                <a:latin typeface="Arial"/>
                <a:ea typeface="Arial"/>
                <a:cs typeface="Arial"/>
                <a:sym typeface="Arial"/>
              </a:rPr>
              <a:t>(A0,</a:t>
            </a:r>
            <a:r>
              <a:rPr lang="en-US" sz="1800">
                <a:solidFill>
                  <a:srgbClr val="880000"/>
                </a:solidFill>
                <a:latin typeface="Arial"/>
                <a:ea typeface="Arial"/>
                <a:cs typeface="Arial"/>
                <a:sym typeface="Arial"/>
              </a:rPr>
              <a:t>0</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1024</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1000</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5000</a:t>
            </a:r>
            <a:r>
              <a:rPr lang="en-US" sz="18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OCR1B = </a:t>
            </a:r>
            <a:r>
              <a:rPr lang="en-US" sz="1800">
                <a:solidFill>
                  <a:srgbClr val="397300"/>
                </a:solidFill>
                <a:latin typeface="Arial"/>
                <a:ea typeface="Arial"/>
                <a:cs typeface="Arial"/>
                <a:sym typeface="Arial"/>
              </a:rPr>
              <a:t>map</a:t>
            </a:r>
            <a:r>
              <a:rPr lang="en-US" sz="1800">
                <a:solidFill>
                  <a:srgbClr val="444444"/>
                </a:solidFill>
                <a:latin typeface="Arial"/>
                <a:ea typeface="Arial"/>
                <a:cs typeface="Arial"/>
                <a:sym typeface="Arial"/>
              </a:rPr>
              <a:t>(</a:t>
            </a:r>
            <a:r>
              <a:rPr lang="en-US" sz="1800">
                <a:solidFill>
                  <a:srgbClr val="397300"/>
                </a:solidFill>
                <a:latin typeface="Arial"/>
                <a:ea typeface="Arial"/>
                <a:cs typeface="Arial"/>
                <a:sym typeface="Arial"/>
              </a:rPr>
              <a:t>analogRead</a:t>
            </a:r>
            <a:r>
              <a:rPr lang="en-US" sz="1800">
                <a:solidFill>
                  <a:srgbClr val="444444"/>
                </a:solidFill>
                <a:latin typeface="Arial"/>
                <a:ea typeface="Arial"/>
                <a:cs typeface="Arial"/>
                <a:sym typeface="Arial"/>
              </a:rPr>
              <a:t>(A1,</a:t>
            </a:r>
            <a:r>
              <a:rPr lang="en-US" sz="1800">
                <a:solidFill>
                  <a:srgbClr val="880000"/>
                </a:solidFill>
                <a:latin typeface="Arial"/>
                <a:ea typeface="Arial"/>
                <a:cs typeface="Arial"/>
                <a:sym typeface="Arial"/>
              </a:rPr>
              <a:t>0</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1024</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1000</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5000</a:t>
            </a:r>
            <a:r>
              <a:rPr lang="en-US" sz="1800">
                <a:solidFill>
                  <a:srgbClr val="444444"/>
                </a:solidFill>
                <a:latin typeface="Arial"/>
                <a:ea typeface="Arial"/>
                <a:cs typeface="Arial"/>
                <a:sym typeface="Arial"/>
              </a:rPr>
              <a:t>);</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 ISR(TIMER1_COMPA_vect){ A_STATE = !A_STATE; </a:t>
            </a:r>
            <a:r>
              <a:rPr lang="en-US" sz="1800">
                <a:solidFill>
                  <a:srgbClr val="888888"/>
                </a:solidFill>
                <a:latin typeface="Arial"/>
                <a:ea typeface="Arial"/>
                <a:cs typeface="Arial"/>
                <a:sym typeface="Arial"/>
              </a:rPr>
              <a:t>//Invert LED state</a:t>
            </a:r>
            <a:r>
              <a:rPr lang="en-US" sz="1800">
                <a:solidFill>
                  <a:srgbClr val="444444"/>
                </a:solidFill>
                <a:latin typeface="Arial"/>
                <a:ea typeface="Arial"/>
                <a:cs typeface="Arial"/>
                <a:sym typeface="Arial"/>
              </a:rPr>
              <a:t> </a:t>
            </a:r>
            <a:r>
              <a:rPr lang="en-US" sz="1800">
                <a:solidFill>
                  <a:srgbClr val="397300"/>
                </a:solidFill>
                <a:latin typeface="Arial"/>
                <a:ea typeface="Arial"/>
                <a:cs typeface="Arial"/>
                <a:sym typeface="Arial"/>
              </a:rPr>
              <a:t>digitalWrite</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2</a:t>
            </a:r>
            <a:r>
              <a:rPr lang="en-US" sz="1800">
                <a:solidFill>
                  <a:srgbClr val="444444"/>
                </a:solidFill>
                <a:latin typeface="Arial"/>
                <a:ea typeface="Arial"/>
                <a:cs typeface="Arial"/>
                <a:sym typeface="Arial"/>
              </a:rPr>
              <a:t>,A_STATE); </a:t>
            </a:r>
            <a:r>
              <a:rPr lang="en-US" sz="1800">
                <a:solidFill>
                  <a:srgbClr val="888888"/>
                </a:solidFill>
                <a:latin typeface="Arial"/>
                <a:ea typeface="Arial"/>
                <a:cs typeface="Arial"/>
                <a:sym typeface="Arial"/>
              </a:rPr>
              <a:t>//Write new state to the LED on pin D5</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 } </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ISR(TIMER1_COMPB_vect){ B_STATE = !B_STATE; </a:t>
            </a:r>
            <a:r>
              <a:rPr lang="en-US" sz="1800">
                <a:solidFill>
                  <a:srgbClr val="888888"/>
                </a:solidFill>
                <a:latin typeface="Arial"/>
                <a:ea typeface="Arial"/>
                <a:cs typeface="Arial"/>
                <a:sym typeface="Arial"/>
              </a:rPr>
              <a:t>//Invert LED state</a:t>
            </a:r>
            <a:r>
              <a:rPr lang="en-US" sz="1800">
                <a:solidFill>
                  <a:srgbClr val="444444"/>
                </a:solidFill>
                <a:latin typeface="Arial"/>
                <a:ea typeface="Arial"/>
                <a:cs typeface="Arial"/>
                <a:sym typeface="Arial"/>
              </a:rPr>
              <a:t> </a:t>
            </a:r>
            <a:r>
              <a:rPr lang="en-US" sz="1800">
                <a:solidFill>
                  <a:srgbClr val="397300"/>
                </a:solidFill>
                <a:latin typeface="Arial"/>
                <a:ea typeface="Arial"/>
                <a:cs typeface="Arial"/>
                <a:sym typeface="Arial"/>
              </a:rPr>
              <a:t>digitalWrite</a:t>
            </a:r>
            <a:r>
              <a:rPr lang="en-US" sz="1800">
                <a:solidFill>
                  <a:srgbClr val="444444"/>
                </a:solidFill>
                <a:latin typeface="Arial"/>
                <a:ea typeface="Arial"/>
                <a:cs typeface="Arial"/>
                <a:sym typeface="Arial"/>
              </a:rPr>
              <a:t>(</a:t>
            </a:r>
            <a:r>
              <a:rPr lang="en-US" sz="1800">
                <a:solidFill>
                  <a:srgbClr val="880000"/>
                </a:solidFill>
                <a:latin typeface="Arial"/>
                <a:ea typeface="Arial"/>
                <a:cs typeface="Arial"/>
                <a:sym typeface="Arial"/>
              </a:rPr>
              <a:t>3</a:t>
            </a:r>
            <a:r>
              <a:rPr lang="en-US" sz="1800">
                <a:solidFill>
                  <a:srgbClr val="444444"/>
                </a:solidFill>
                <a:latin typeface="Arial"/>
                <a:ea typeface="Arial"/>
                <a:cs typeface="Arial"/>
                <a:sym typeface="Arial"/>
              </a:rPr>
              <a:t>,B_STATE); </a:t>
            </a:r>
            <a:r>
              <a:rPr lang="en-US" sz="1800">
                <a:solidFill>
                  <a:srgbClr val="888888"/>
                </a:solidFill>
                <a:latin typeface="Arial"/>
                <a:ea typeface="Arial"/>
                <a:cs typeface="Arial"/>
                <a:sym typeface="Arial"/>
              </a:rPr>
              <a:t>//Write new state to the LED on pin D5</a:t>
            </a:r>
            <a:endParaRPr/>
          </a:p>
          <a:p>
            <a:pPr indent="0" lvl="0" marL="0" marR="0" rtl="0" algn="l">
              <a:spcBef>
                <a:spcPts val="0"/>
              </a:spcBef>
              <a:spcAft>
                <a:spcPts val="0"/>
              </a:spcAft>
              <a:buNone/>
            </a:pPr>
            <a:r>
              <a:rPr lang="en-US" sz="1800">
                <a:solidFill>
                  <a:srgbClr val="444444"/>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1153" name="Google Shape;1153;p109"/>
          <p:cNvSpPr/>
          <p:nvPr/>
        </p:nvSpPr>
        <p:spPr>
          <a:xfrm>
            <a:off x="4419600" y="762000"/>
            <a:ext cx="3962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Helvetica Neue"/>
                <a:ea typeface="Helvetica Neue"/>
                <a:cs typeface="Helvetica Neue"/>
                <a:sym typeface="Helvetica Neue"/>
              </a:rPr>
              <a:t>when each of the OCRA or OCRB is reached, we invert the pulse. By changing the OCR value, we change the pulse width.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1"/>
          <p:cNvSpPr/>
          <p:nvPr/>
        </p:nvSpPr>
        <p:spPr>
          <a:xfrm>
            <a:off x="0" y="1234439"/>
            <a:ext cx="9144000" cy="43891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11"/>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10"/>
          <p:cNvSpPr txBox="1"/>
          <p:nvPr>
            <p:ph type="title"/>
          </p:nvPr>
        </p:nvSpPr>
        <p:spPr>
          <a:xfrm>
            <a:off x="1262888" y="555193"/>
            <a:ext cx="258572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WatchDog Timer</a:t>
            </a:r>
            <a:endParaRPr sz="2400">
              <a:latin typeface="Tahoma"/>
              <a:ea typeface="Tahoma"/>
              <a:cs typeface="Tahoma"/>
              <a:sym typeface="Tahoma"/>
            </a:endParaRPr>
          </a:p>
        </p:txBody>
      </p:sp>
      <p:sp>
        <p:nvSpPr>
          <p:cNvPr id="1159" name="Google Shape;1159;p110"/>
          <p:cNvSpPr/>
          <p:nvPr/>
        </p:nvSpPr>
        <p:spPr>
          <a:xfrm>
            <a:off x="877227" y="1384300"/>
            <a:ext cx="178308" cy="17830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0" name="Google Shape;1160;p110"/>
          <p:cNvSpPr/>
          <p:nvPr/>
        </p:nvSpPr>
        <p:spPr>
          <a:xfrm>
            <a:off x="877227" y="1750060"/>
            <a:ext cx="178308" cy="17830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1" name="Google Shape;1161;p110"/>
          <p:cNvSpPr/>
          <p:nvPr/>
        </p:nvSpPr>
        <p:spPr>
          <a:xfrm>
            <a:off x="877227" y="2420620"/>
            <a:ext cx="178308" cy="17830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2" name="Google Shape;1162;p110"/>
          <p:cNvSpPr txBox="1"/>
          <p:nvPr/>
        </p:nvSpPr>
        <p:spPr>
          <a:xfrm>
            <a:off x="1207719" y="1233082"/>
            <a:ext cx="6974840" cy="2038350"/>
          </a:xfrm>
          <a:prstGeom prst="rect">
            <a:avLst/>
          </a:prstGeom>
          <a:noFill/>
          <a:ln>
            <a:noFill/>
          </a:ln>
        </p:spPr>
        <p:txBody>
          <a:bodyPr anchorCtr="0" anchor="t" bIns="0" lIns="0" spcFirstLastPara="1" rIns="0" wrap="square" tIns="73650">
            <a:spAutoFit/>
          </a:bodyPr>
          <a:lstStyle/>
          <a:p>
            <a:pPr indent="0" lvl="0" marL="12700" marR="0" rtl="0" algn="l">
              <a:lnSpc>
                <a:spcPct val="100000"/>
              </a:lnSpc>
              <a:spcBef>
                <a:spcPts val="0"/>
              </a:spcBef>
              <a:spcAft>
                <a:spcPts val="0"/>
              </a:spcAft>
              <a:buNone/>
            </a:pPr>
            <a:r>
              <a:rPr lang="en-US" sz="2000">
                <a:solidFill>
                  <a:schemeClr val="dk1"/>
                </a:solidFill>
                <a:latin typeface="Arial"/>
                <a:ea typeface="Arial"/>
                <a:cs typeface="Arial"/>
                <a:sym typeface="Arial"/>
              </a:rPr>
              <a:t>The watchdog timer watches over the operation of the system.</a:t>
            </a:r>
            <a:endParaRPr sz="2000">
              <a:solidFill>
                <a:schemeClr val="dk1"/>
              </a:solidFill>
              <a:latin typeface="Arial"/>
              <a:ea typeface="Arial"/>
              <a:cs typeface="Arial"/>
              <a:sym typeface="Arial"/>
            </a:endParaRPr>
          </a:p>
          <a:p>
            <a:pPr indent="0" lvl="0" marL="12700" marR="459740" rtl="0" algn="l">
              <a:lnSpc>
                <a:spcPct val="110000"/>
              </a:lnSpc>
              <a:spcBef>
                <a:spcPts val="235"/>
              </a:spcBef>
              <a:spcAft>
                <a:spcPts val="0"/>
              </a:spcAft>
              <a:buNone/>
            </a:pPr>
            <a:r>
              <a:rPr lang="en-US" sz="2000">
                <a:solidFill>
                  <a:schemeClr val="dk1"/>
                </a:solidFill>
                <a:latin typeface="Arial"/>
                <a:ea typeface="Arial"/>
                <a:cs typeface="Arial"/>
                <a:sym typeface="Arial"/>
              </a:rPr>
              <a:t>The watchdog timer operates independent of the CPU,  peripheral subsystems, and even the clock of the MCU.  To keep the watchdog happy you must feed it	a wdr</a:t>
            </a:r>
            <a:endParaRPr sz="20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2000">
                <a:solidFill>
                  <a:schemeClr val="dk1"/>
                </a:solidFill>
                <a:latin typeface="Arial"/>
                <a:ea typeface="Arial"/>
                <a:cs typeface="Arial"/>
                <a:sym typeface="Arial"/>
              </a:rPr>
              <a:t>(watchdog reset) assembly instruction before a predefined</a:t>
            </a:r>
            <a:endParaRPr sz="2000">
              <a:solidFill>
                <a:schemeClr val="dk1"/>
              </a:solidFill>
              <a:latin typeface="Arial"/>
              <a:ea typeface="Arial"/>
              <a:cs typeface="Arial"/>
              <a:sym typeface="Arial"/>
            </a:endParaRPr>
          </a:p>
          <a:p>
            <a:pPr indent="0" lvl="0" marL="12700" marR="0" rtl="0" algn="l">
              <a:lnSpc>
                <a:spcPct val="100000"/>
              </a:lnSpc>
              <a:spcBef>
                <a:spcPts val="5"/>
              </a:spcBef>
              <a:spcAft>
                <a:spcPts val="0"/>
              </a:spcAft>
              <a:buNone/>
            </a:pPr>
            <a:r>
              <a:rPr lang="en-US" sz="2000">
                <a:solidFill>
                  <a:schemeClr val="dk1"/>
                </a:solidFill>
                <a:latin typeface="Arial"/>
                <a:ea typeface="Arial"/>
                <a:cs typeface="Arial"/>
                <a:sym typeface="Arial"/>
              </a:rPr>
              <a:t>timeout period expires.</a:t>
            </a:r>
            <a:endParaRPr sz="2000">
              <a:solidFill>
                <a:schemeClr val="dk1"/>
              </a:solidFill>
              <a:latin typeface="Arial"/>
              <a:ea typeface="Arial"/>
              <a:cs typeface="Arial"/>
              <a:sym typeface="Arial"/>
            </a:endParaRPr>
          </a:p>
        </p:txBody>
      </p:sp>
      <p:sp>
        <p:nvSpPr>
          <p:cNvPr id="1163" name="Google Shape;1163;p110"/>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44</a:t>
            </a:r>
            <a:endParaRPr sz="1200">
              <a:solidFill>
                <a:schemeClr val="dk1"/>
              </a:solidFill>
              <a:latin typeface="Arial"/>
              <a:ea typeface="Arial"/>
              <a:cs typeface="Arial"/>
              <a:sym typeface="Arial"/>
            </a:endParaRPr>
          </a:p>
        </p:txBody>
      </p:sp>
      <p:sp>
        <p:nvSpPr>
          <p:cNvPr id="1164" name="Google Shape;1164;p110"/>
          <p:cNvSpPr/>
          <p:nvPr/>
        </p:nvSpPr>
        <p:spPr>
          <a:xfrm>
            <a:off x="304800" y="4419600"/>
            <a:ext cx="8382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t>
            </a:r>
            <a:r>
              <a:rPr i="1" lang="en-US" sz="1800">
                <a:solidFill>
                  <a:srgbClr val="FF0000"/>
                </a:solidFill>
                <a:latin typeface="Calibri"/>
                <a:ea typeface="Calibri"/>
                <a:cs typeface="Calibri"/>
                <a:sym typeface="Calibri"/>
              </a:rPr>
              <a:t>A watchdog timer (</a:t>
            </a:r>
            <a:r>
              <a:rPr b="1" i="1" lang="en-US" sz="1800">
                <a:solidFill>
                  <a:srgbClr val="FF0000"/>
                </a:solidFill>
                <a:latin typeface="Calibri"/>
                <a:ea typeface="Calibri"/>
                <a:cs typeface="Calibri"/>
                <a:sym typeface="Calibri"/>
              </a:rPr>
              <a:t>WDT</a:t>
            </a:r>
            <a:r>
              <a:rPr i="1" lang="en-US" sz="1800">
                <a:solidFill>
                  <a:srgbClr val="FF0000"/>
                </a:solidFill>
                <a:latin typeface="Calibri"/>
                <a:ea typeface="Calibri"/>
                <a:cs typeface="Calibri"/>
                <a:sym typeface="Calibri"/>
              </a:rPr>
              <a:t>) is a hardware timer that automatically generates a  system reset if the main program neglects to periodically service it.  It is often used to automatically reset an embedded device that hangs  because of a software or hardware fault.</a:t>
            </a:r>
            <a:r>
              <a:rPr lang="en-US" sz="1800">
                <a:solidFill>
                  <a:srgbClr val="FF0000"/>
                </a:solidFill>
                <a:latin typeface="Calibri"/>
                <a:ea typeface="Calibri"/>
                <a:cs typeface="Calibri"/>
                <a:sym typeface="Calibri"/>
              </a:rPr>
              <a:t>" </a:t>
            </a:r>
            <a:endParaRPr/>
          </a:p>
        </p:txBody>
      </p:sp>
      <p:sp>
        <p:nvSpPr>
          <p:cNvPr id="1165" name="Google Shape;1165;p110"/>
          <p:cNvSpPr/>
          <p:nvPr/>
        </p:nvSpPr>
        <p:spPr>
          <a:xfrm>
            <a:off x="533400" y="5784745"/>
            <a:ext cx="838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https://create.arduino.cc/projecthub/rafitc/what-is-watchdog-timer-fffe20</a:t>
            </a:r>
            <a:endParaRPr sz="1800">
              <a:solidFill>
                <a:schemeClr val="dk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111"/>
          <p:cNvSpPr/>
          <p:nvPr/>
        </p:nvSpPr>
        <p:spPr>
          <a:xfrm>
            <a:off x="-76200" y="1143000"/>
            <a:ext cx="8991600"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141412"/>
                </a:solidFill>
                <a:latin typeface="Quattrocento Sans"/>
                <a:ea typeface="Quattrocento Sans"/>
                <a:cs typeface="Quattrocento Sans"/>
                <a:sym typeface="Quattrocento Sans"/>
              </a:rPr>
              <a:t>Watchdog timer</a:t>
            </a:r>
            <a:endParaRPr sz="1800">
              <a:solidFill>
                <a:srgbClr val="141412"/>
              </a:solidFill>
              <a:latin typeface="Quattrocento Sans"/>
              <a:ea typeface="Quattrocento Sans"/>
              <a:cs typeface="Quattrocento Sans"/>
              <a:sym typeface="Quattrocento Sans"/>
            </a:endParaRPr>
          </a:p>
          <a:p>
            <a:pPr indent="-114300" lvl="0" marL="0" marR="0" rtl="0" algn="just">
              <a:spcBef>
                <a:spcPts val="0"/>
              </a:spcBef>
              <a:spcAft>
                <a:spcPts val="0"/>
              </a:spcAft>
              <a:buClr>
                <a:srgbClr val="141412"/>
              </a:buClr>
              <a:buSzPts val="1800"/>
              <a:buFont typeface="Arial"/>
              <a:buChar char="•"/>
            </a:pPr>
            <a:r>
              <a:rPr lang="en-US" sz="1800">
                <a:solidFill>
                  <a:srgbClr val="141412"/>
                </a:solidFill>
                <a:latin typeface="Quattrocento Sans"/>
                <a:ea typeface="Quattrocento Sans"/>
                <a:cs typeface="Quattrocento Sans"/>
                <a:sym typeface="Quattrocento Sans"/>
              </a:rPr>
              <a:t>A timing device such that it is set for a preset time interval and an event must occur during that interval else the device will generate the timeout signal on failure to get that event in the watched time interval.</a:t>
            </a:r>
            <a:endParaRPr/>
          </a:p>
          <a:p>
            <a:pPr indent="-114300" lvl="0" marL="0" marR="0" rtl="0" algn="just">
              <a:spcBef>
                <a:spcPts val="0"/>
              </a:spcBef>
              <a:spcAft>
                <a:spcPts val="0"/>
              </a:spcAft>
              <a:buClr>
                <a:srgbClr val="141412"/>
              </a:buClr>
              <a:buSzPts val="1800"/>
              <a:buFont typeface="Arial"/>
              <a:buChar char="•"/>
            </a:pPr>
            <a:r>
              <a:rPr lang="en-US" sz="1800">
                <a:solidFill>
                  <a:srgbClr val="141412"/>
                </a:solidFill>
                <a:latin typeface="Quattrocento Sans"/>
                <a:ea typeface="Quattrocento Sans"/>
                <a:cs typeface="Quattrocento Sans"/>
                <a:sym typeface="Quattrocento Sans"/>
              </a:rPr>
              <a:t>Timeout may result in processor start a service routine or start from beginning</a:t>
            </a:r>
            <a:endParaRPr/>
          </a:p>
          <a:p>
            <a:pPr indent="0" lvl="0" marL="0" marR="0" rtl="0" algn="just">
              <a:spcBef>
                <a:spcPts val="0"/>
              </a:spcBef>
              <a:spcAft>
                <a:spcPts val="0"/>
              </a:spcAft>
              <a:buNone/>
            </a:pPr>
            <a:r>
              <a:rPr b="1" lang="en-US" sz="1800">
                <a:solidFill>
                  <a:srgbClr val="141412"/>
                </a:solidFill>
                <a:latin typeface="Quattrocento Sans"/>
                <a:ea typeface="Quattrocento Sans"/>
                <a:cs typeface="Quattrocento Sans"/>
                <a:sym typeface="Quattrocento Sans"/>
              </a:rPr>
              <a:t>Functional Example</a:t>
            </a:r>
            <a:endParaRPr sz="1800">
              <a:solidFill>
                <a:srgbClr val="141412"/>
              </a:solidFill>
              <a:latin typeface="Quattrocento Sans"/>
              <a:ea typeface="Quattrocento Sans"/>
              <a:cs typeface="Quattrocento Sans"/>
              <a:sym typeface="Quattrocento Sans"/>
            </a:endParaRPr>
          </a:p>
          <a:p>
            <a:pPr indent="-114300" lvl="0" marL="0" marR="0" rtl="0" algn="just">
              <a:spcBef>
                <a:spcPts val="0"/>
              </a:spcBef>
              <a:spcAft>
                <a:spcPts val="0"/>
              </a:spcAft>
              <a:buClr>
                <a:srgbClr val="141412"/>
              </a:buClr>
              <a:buSzPts val="1800"/>
              <a:buFont typeface="Arial"/>
              <a:buChar char="•"/>
            </a:pPr>
            <a:r>
              <a:rPr lang="en-US" sz="1800">
                <a:solidFill>
                  <a:srgbClr val="141412"/>
                </a:solidFill>
                <a:latin typeface="Quattrocento Sans"/>
                <a:ea typeface="Quattrocento Sans"/>
                <a:cs typeface="Quattrocento Sans"/>
                <a:sym typeface="Quattrocento Sans"/>
              </a:rPr>
              <a:t>Assume that we anticipate that a set of tasks must finish in 100 ms interval.</a:t>
            </a:r>
            <a:endParaRPr/>
          </a:p>
          <a:p>
            <a:pPr indent="-114300" lvl="0" marL="0" marR="0" rtl="0" algn="just">
              <a:spcBef>
                <a:spcPts val="0"/>
              </a:spcBef>
              <a:spcAft>
                <a:spcPts val="0"/>
              </a:spcAft>
              <a:buClr>
                <a:srgbClr val="141412"/>
              </a:buClr>
              <a:buSzPts val="1800"/>
              <a:buFont typeface="Arial"/>
              <a:buChar char="•"/>
            </a:pPr>
            <a:r>
              <a:rPr lang="en-US" sz="1800">
                <a:solidFill>
                  <a:srgbClr val="141412"/>
                </a:solidFill>
                <a:latin typeface="Quattrocento Sans"/>
                <a:ea typeface="Quattrocento Sans"/>
                <a:cs typeface="Quattrocento Sans"/>
                <a:sym typeface="Quattrocento Sans"/>
              </a:rPr>
              <a:t>The watchdog timer is reseted by the program instruction in case the tasks finish within 100 ms interval.</a:t>
            </a:r>
            <a:endParaRPr/>
          </a:p>
          <a:p>
            <a:pPr indent="-114300" lvl="0" marL="0" marR="0" rtl="0" algn="just">
              <a:spcBef>
                <a:spcPts val="0"/>
              </a:spcBef>
              <a:spcAft>
                <a:spcPts val="0"/>
              </a:spcAft>
              <a:buClr>
                <a:srgbClr val="141412"/>
              </a:buClr>
              <a:buSzPts val="1800"/>
              <a:buFont typeface="Arial"/>
              <a:buChar char="•"/>
            </a:pPr>
            <a:r>
              <a:rPr lang="en-US" sz="1800">
                <a:solidFill>
                  <a:srgbClr val="141412"/>
                </a:solidFill>
                <a:latin typeface="Quattrocento Sans"/>
                <a:ea typeface="Quattrocento Sans"/>
                <a:cs typeface="Quattrocento Sans"/>
                <a:sym typeface="Quattrocento Sans"/>
              </a:rPr>
              <a:t>In case task does not finish (WDT_reset() is not called by the program instruction), watchdog timer generates program reset after 100 ms because there is failure of finishing the task in anticipated interval.</a:t>
            </a:r>
            <a:endParaRPr/>
          </a:p>
          <a:p>
            <a:pPr indent="0" lvl="0" marL="0" marR="0" rtl="0" algn="l">
              <a:spcBef>
                <a:spcPts val="0"/>
              </a:spcBef>
              <a:spcAft>
                <a:spcPts val="0"/>
              </a:spcAft>
              <a:buNone/>
            </a:pPr>
            <a:r>
              <a:rPr b="1" lang="en-US" sz="1800">
                <a:solidFill>
                  <a:srgbClr val="141412"/>
                </a:solidFill>
                <a:latin typeface="Quattrocento Sans"/>
                <a:ea typeface="Quattrocento Sans"/>
                <a:cs typeface="Quattrocento Sans"/>
                <a:sym typeface="Quattrocento Sans"/>
              </a:rPr>
              <a:t>Watchdog timer application</a:t>
            </a:r>
            <a:endParaRPr sz="1800">
              <a:solidFill>
                <a:srgbClr val="141412"/>
              </a:solidFill>
              <a:latin typeface="Quattrocento Sans"/>
              <a:ea typeface="Quattrocento Sans"/>
              <a:cs typeface="Quattrocento Sans"/>
              <a:sym typeface="Quattrocento Sans"/>
            </a:endParaRPr>
          </a:p>
          <a:p>
            <a:pPr indent="-114300" lvl="0" marL="0" marR="0" rtl="0" algn="l">
              <a:spcBef>
                <a:spcPts val="0"/>
              </a:spcBef>
              <a:spcAft>
                <a:spcPts val="0"/>
              </a:spcAft>
              <a:buClr>
                <a:srgbClr val="141412"/>
              </a:buClr>
              <a:buSzPts val="1800"/>
              <a:buFont typeface="Arial"/>
              <a:buChar char="•"/>
            </a:pPr>
            <a:r>
              <a:rPr lang="en-US" sz="1800">
                <a:solidFill>
                  <a:srgbClr val="141412"/>
                </a:solidFill>
                <a:latin typeface="Quattrocento Sans"/>
                <a:ea typeface="Quattrocento Sans"/>
                <a:cs typeface="Quattrocento Sans"/>
                <a:sym typeface="Quattrocento Sans"/>
              </a:rPr>
              <a:t>Watchdog Timer can be used for Power Saving in Battery operated Remote sensing applications.</a:t>
            </a:r>
            <a:endParaRPr/>
          </a:p>
          <a:p>
            <a:pPr indent="-114300" lvl="0" marL="0" marR="0" rtl="0" algn="l">
              <a:spcBef>
                <a:spcPts val="0"/>
              </a:spcBef>
              <a:spcAft>
                <a:spcPts val="0"/>
              </a:spcAft>
              <a:buClr>
                <a:srgbClr val="141412"/>
              </a:buClr>
              <a:buSzPts val="1800"/>
              <a:buFont typeface="Arial"/>
              <a:buChar char="•"/>
            </a:pPr>
            <a:r>
              <a:rPr lang="en-US" sz="1800">
                <a:solidFill>
                  <a:srgbClr val="141412"/>
                </a:solidFill>
                <a:latin typeface="Quattrocento Sans"/>
                <a:ea typeface="Quattrocento Sans"/>
                <a:cs typeface="Quattrocento Sans"/>
                <a:sym typeface="Quattrocento Sans"/>
              </a:rPr>
              <a:t>It used to prevent controller hang issues.</a:t>
            </a:r>
            <a:endParaRPr b="0" i="0" sz="1800">
              <a:solidFill>
                <a:srgbClr val="141412"/>
              </a:solidFill>
              <a:latin typeface="Quattrocento Sans"/>
              <a:ea typeface="Quattrocento Sans"/>
              <a:cs typeface="Quattrocento Sans"/>
              <a:sym typeface="Quattrocento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12"/>
          <p:cNvSpPr txBox="1"/>
          <p:nvPr>
            <p:ph type="title"/>
          </p:nvPr>
        </p:nvSpPr>
        <p:spPr>
          <a:xfrm>
            <a:off x="170814" y="2882645"/>
            <a:ext cx="8802370" cy="27699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 </a:t>
            </a:r>
            <a:endParaRPr/>
          </a:p>
        </p:txBody>
      </p:sp>
      <p:sp>
        <p:nvSpPr>
          <p:cNvPr id="1176" name="Google Shape;1176;p112"/>
          <p:cNvSpPr txBox="1"/>
          <p:nvPr>
            <p:ph idx="1" type="body"/>
          </p:nvPr>
        </p:nvSpPr>
        <p:spPr>
          <a:xfrm>
            <a:off x="537260" y="1232687"/>
            <a:ext cx="8069478" cy="1635125"/>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1177" name="Google Shape;1177;p112"/>
          <p:cNvPicPr preferRelativeResize="0"/>
          <p:nvPr/>
        </p:nvPicPr>
        <p:blipFill rotWithShape="1">
          <a:blip r:embed="rId3">
            <a:alphaModFix/>
          </a:blip>
          <a:srcRect b="0" l="0" r="0" t="0"/>
          <a:stretch/>
        </p:blipFill>
        <p:spPr>
          <a:xfrm>
            <a:off x="1" y="838200"/>
            <a:ext cx="9144000" cy="60198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113"/>
          <p:cNvSpPr txBox="1"/>
          <p:nvPr>
            <p:ph type="title"/>
          </p:nvPr>
        </p:nvSpPr>
        <p:spPr>
          <a:xfrm>
            <a:off x="1262888" y="555193"/>
            <a:ext cx="196088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The Register</a:t>
            </a:r>
            <a:endParaRPr sz="2400">
              <a:latin typeface="Tahoma"/>
              <a:ea typeface="Tahoma"/>
              <a:cs typeface="Tahoma"/>
              <a:sym typeface="Tahoma"/>
            </a:endParaRPr>
          </a:p>
        </p:txBody>
      </p:sp>
      <p:sp>
        <p:nvSpPr>
          <p:cNvPr id="1183" name="Google Shape;1183;p113"/>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4" name="Google Shape;1184;p113"/>
          <p:cNvSpPr/>
          <p:nvPr/>
        </p:nvSpPr>
        <p:spPr>
          <a:xfrm>
            <a:off x="877227" y="182930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5" name="Google Shape;1185;p113"/>
          <p:cNvSpPr txBox="1"/>
          <p:nvPr/>
        </p:nvSpPr>
        <p:spPr>
          <a:xfrm>
            <a:off x="1207719" y="1227201"/>
            <a:ext cx="6902450" cy="903605"/>
          </a:xfrm>
          <a:prstGeom prst="rect">
            <a:avLst/>
          </a:prstGeom>
          <a:noFill/>
          <a:ln>
            <a:noFill/>
          </a:ln>
        </p:spPr>
        <p:txBody>
          <a:bodyPr anchorCtr="0" anchor="t" bIns="0" lIns="0" spcFirstLastPara="1" rIns="0" wrap="square" tIns="12700">
            <a:spAutoFit/>
          </a:bodyPr>
          <a:lstStyle/>
          <a:p>
            <a:pPr indent="0" lvl="0" marL="12700" marR="5080" rtl="0" algn="l">
              <a:lnSpc>
                <a:spcPct val="120000"/>
              </a:lnSpc>
              <a:spcBef>
                <a:spcPts val="0"/>
              </a:spcBef>
              <a:spcAft>
                <a:spcPts val="0"/>
              </a:spcAft>
              <a:buNone/>
            </a:pPr>
            <a:r>
              <a:rPr lang="en-US" sz="2400">
                <a:solidFill>
                  <a:schemeClr val="dk1"/>
                </a:solidFill>
                <a:latin typeface="Tahoma"/>
                <a:ea typeface="Tahoma"/>
                <a:cs typeface="Tahoma"/>
                <a:sym typeface="Tahoma"/>
              </a:rPr>
              <a:t>Youʼll now need to configure your watchdog timer  through one of the </a:t>
            </a:r>
            <a:r>
              <a:rPr b="1" lang="en-US" sz="2400">
                <a:solidFill>
                  <a:schemeClr val="dk1"/>
                </a:solidFill>
                <a:latin typeface="Tahoma"/>
                <a:ea typeface="Tahoma"/>
                <a:cs typeface="Tahoma"/>
                <a:sym typeface="Tahoma"/>
              </a:rPr>
              <a:t>registers </a:t>
            </a:r>
            <a:r>
              <a:rPr lang="en-US" sz="2400">
                <a:solidFill>
                  <a:schemeClr val="dk1"/>
                </a:solidFill>
                <a:latin typeface="Tahoma"/>
                <a:ea typeface="Tahoma"/>
                <a:cs typeface="Tahoma"/>
                <a:sym typeface="Tahoma"/>
              </a:rPr>
              <a:t>known as </a:t>
            </a:r>
            <a:r>
              <a:rPr b="1" lang="en-US" sz="2400">
                <a:solidFill>
                  <a:schemeClr val="dk1"/>
                </a:solidFill>
                <a:latin typeface="Tahoma"/>
                <a:ea typeface="Tahoma"/>
                <a:cs typeface="Tahoma"/>
                <a:sym typeface="Tahoma"/>
              </a:rPr>
              <a:t>WDTCSR</a:t>
            </a:r>
            <a:r>
              <a:rPr lang="en-US" sz="2400">
                <a:solidFill>
                  <a:schemeClr val="dk1"/>
                </a:solidFill>
                <a:latin typeface="Tahoma"/>
                <a:ea typeface="Tahoma"/>
                <a:cs typeface="Tahoma"/>
                <a:sym typeface="Tahoma"/>
              </a:rPr>
              <a:t>.</a:t>
            </a:r>
            <a:endParaRPr sz="2400">
              <a:solidFill>
                <a:schemeClr val="dk1"/>
              </a:solidFill>
              <a:latin typeface="Tahoma"/>
              <a:ea typeface="Tahoma"/>
              <a:cs typeface="Tahoma"/>
              <a:sym typeface="Tahoma"/>
            </a:endParaRPr>
          </a:p>
        </p:txBody>
      </p:sp>
      <p:sp>
        <p:nvSpPr>
          <p:cNvPr id="1186" name="Google Shape;1186;p113"/>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45</a:t>
            </a:r>
            <a:endParaRPr sz="1200">
              <a:solidFill>
                <a:schemeClr val="dk1"/>
              </a:solidFill>
              <a:latin typeface="Arial"/>
              <a:ea typeface="Arial"/>
              <a:cs typeface="Arial"/>
              <a:sym typeface="Arial"/>
            </a:endParaRPr>
          </a:p>
        </p:txBody>
      </p:sp>
      <p:sp>
        <p:nvSpPr>
          <p:cNvPr id="1187" name="Google Shape;1187;p113"/>
          <p:cNvSpPr/>
          <p:nvPr/>
        </p:nvSpPr>
        <p:spPr>
          <a:xfrm>
            <a:off x="6225540" y="2228088"/>
            <a:ext cx="2090927" cy="389534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TMEGA328P Watchdog timer " id="1188" name="Google Shape;1188;p113"/>
          <p:cNvPicPr preferRelativeResize="0"/>
          <p:nvPr/>
        </p:nvPicPr>
        <p:blipFill rotWithShape="1">
          <a:blip r:embed="rId5">
            <a:alphaModFix/>
          </a:blip>
          <a:srcRect b="0" l="0" r="0" t="0"/>
          <a:stretch/>
        </p:blipFill>
        <p:spPr>
          <a:xfrm>
            <a:off x="358140" y="2501818"/>
            <a:ext cx="5867400" cy="3718896"/>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graphicFrame>
        <p:nvGraphicFramePr>
          <p:cNvPr id="1193" name="Google Shape;1193;p114"/>
          <p:cNvGraphicFramePr/>
          <p:nvPr/>
        </p:nvGraphicFramePr>
        <p:xfrm>
          <a:off x="-304800" y="1143000"/>
          <a:ext cx="3000000" cy="3000000"/>
        </p:xfrm>
        <a:graphic>
          <a:graphicData uri="http://schemas.openxmlformats.org/drawingml/2006/table">
            <a:tbl>
              <a:tblPr>
                <a:noFill/>
                <a:tableStyleId>{419C1D4E-4FA5-427A-8140-3000422C2B6A}</a:tableStyleId>
              </a:tblPr>
              <a:tblGrid>
                <a:gridCol w="2971800"/>
                <a:gridCol w="2971800"/>
                <a:gridCol w="2971800"/>
              </a:tblGrid>
              <a:tr h="131125">
                <a:tc>
                  <a:txBody>
                    <a:bodyPr/>
                    <a:lstStyle/>
                    <a:p>
                      <a:pPr indent="0" lvl="0" marL="0" marR="0" rtl="0" algn="ctr">
                        <a:spcBef>
                          <a:spcPts val="0"/>
                        </a:spcBef>
                        <a:spcAft>
                          <a:spcPts val="0"/>
                        </a:spcAft>
                        <a:buNone/>
                      </a:pPr>
                      <a:r>
                        <a:rPr lang="en-US" sz="400"/>
                        <a:t>Threshold value</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400"/>
                        <a:t>Constant name</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400"/>
                        <a:t>Supported on</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15 ms</a:t>
                      </a:r>
                      <a:endParaRPr sz="1800"/>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WDTO_15MS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8,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30 ms</a:t>
                      </a:r>
                      <a:endParaRPr sz="1800"/>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WDTO_30MS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8,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60 ms</a:t>
                      </a:r>
                      <a:endParaRPr sz="1800"/>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WDTO_60MS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8,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120 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WDTO_120MS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8,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250 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WDTO_250MS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8,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500 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WDTO_500MS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8,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1 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WDTO_1S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8,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2 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WDTO_2S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8,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4 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WDTO_4S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29450">
                <a:tc>
                  <a:txBody>
                    <a:bodyPr/>
                    <a:lstStyle/>
                    <a:p>
                      <a:pPr indent="0" lvl="0" marL="0" marR="0" rtl="0" algn="ctr">
                        <a:spcBef>
                          <a:spcPts val="0"/>
                        </a:spcBef>
                        <a:spcAft>
                          <a:spcPts val="0"/>
                        </a:spcAft>
                        <a:buNone/>
                      </a:pPr>
                      <a:r>
                        <a:rPr lang="en-US" sz="1800"/>
                        <a:t>8 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WDTO_8S</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ATMega 168, 328, 1280, 2560</a:t>
                      </a:r>
                      <a:endParaRPr/>
                    </a:p>
                  </a:txBody>
                  <a:tcPr marT="11050" marB="11050" marR="22100" marL="221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194" name="Google Shape;1194;p114"/>
          <p:cNvSpPr/>
          <p:nvPr/>
        </p:nvSpPr>
        <p:spPr>
          <a:xfrm>
            <a:off x="1310848" y="228600"/>
            <a:ext cx="646155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Watchdog Time Setting Table for different Arduino controllers</a:t>
            </a:r>
            <a:endParaRPr sz="1800">
              <a:solidFill>
                <a:schemeClr val="dk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15"/>
          <p:cNvSpPr/>
          <p:nvPr/>
        </p:nvSpPr>
        <p:spPr>
          <a:xfrm>
            <a:off x="838200" y="1219200"/>
            <a:ext cx="6019800"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#include &lt;avr/wdt.h&gt;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void setup(){</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//watchdog timer with 2 Seconds time out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wdt_enable(WDTO_2S);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void loop(){</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//do stuff here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wdt_reset();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graphicFrame>
        <p:nvGraphicFramePr>
          <p:cNvPr id="1204" name="Google Shape;1204;p116"/>
          <p:cNvGraphicFramePr/>
          <p:nvPr/>
        </p:nvGraphicFramePr>
        <p:xfrm>
          <a:off x="1219200" y="685800"/>
          <a:ext cx="3000000" cy="3000000"/>
        </p:xfrm>
        <a:graphic>
          <a:graphicData uri="http://schemas.openxmlformats.org/drawingml/2006/table">
            <a:tbl>
              <a:tblPr>
                <a:noFill/>
                <a:tableStyleId>{419C1D4E-4FA5-427A-8140-3000422C2B6A}</a:tableStyleId>
              </a:tblPr>
              <a:tblGrid>
                <a:gridCol w="1143000"/>
                <a:gridCol w="990600"/>
                <a:gridCol w="762000"/>
                <a:gridCol w="2362200"/>
                <a:gridCol w="1905000"/>
              </a:tblGrid>
              <a:tr h="277350">
                <a:tc gridSpan="5">
                  <a:txBody>
                    <a:bodyPr/>
                    <a:lstStyle/>
                    <a:p>
                      <a:pPr indent="0" lvl="0" marL="0" marR="0" rtl="0" algn="l">
                        <a:spcBef>
                          <a:spcPts val="0"/>
                        </a:spcBef>
                        <a:spcAft>
                          <a:spcPts val="0"/>
                        </a:spcAft>
                        <a:buNone/>
                      </a:pPr>
                      <a:r>
                        <a:rPr lang="en-US" sz="2000"/>
                        <a:t>Table 1. Watchdog Timer Configuration</a:t>
                      </a:r>
                      <a:endParaRPr/>
                    </a:p>
                  </a:txBody>
                  <a:tcPr marT="11375" marB="11375" marR="11375" marL="11375" anchor="ctr"/>
                </a:tc>
                <a:tc hMerge="1"/>
                <a:tc hMerge="1"/>
                <a:tc hMerge="1"/>
                <a:tc hMerge="1"/>
              </a:tr>
              <a:tr h="511350">
                <a:tc>
                  <a:txBody>
                    <a:bodyPr/>
                    <a:lstStyle/>
                    <a:p>
                      <a:pPr indent="0" lvl="0" marL="0" marR="0" rtl="0" algn="l">
                        <a:spcBef>
                          <a:spcPts val="0"/>
                        </a:spcBef>
                        <a:spcAft>
                          <a:spcPts val="0"/>
                        </a:spcAft>
                        <a:buNone/>
                      </a:pPr>
                      <a:r>
                        <a:rPr lang="en-US" sz="2000">
                          <a:solidFill>
                            <a:srgbClr val="FFFFFF"/>
                          </a:solidFill>
                        </a:rPr>
                        <a:t>WDTON</a:t>
                      </a:r>
                      <a:r>
                        <a:rPr baseline="30000" lang="en-US" sz="2000">
                          <a:solidFill>
                            <a:srgbClr val="FFFFFF"/>
                          </a:solidFill>
                        </a:rPr>
                        <a:t>(1)</a:t>
                      </a:r>
                      <a:endParaRPr sz="2000">
                        <a:solidFill>
                          <a:srgbClr val="FFFFFF"/>
                        </a:solidFill>
                      </a:endParaRPr>
                    </a:p>
                  </a:txBody>
                  <a:tcPr marT="11375" marB="11375" marR="11375" marL="11375">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2000">
                          <a:solidFill>
                            <a:srgbClr val="FFFFFF"/>
                          </a:solidFill>
                        </a:rPr>
                        <a:t>WDE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2000">
                          <a:solidFill>
                            <a:srgbClr val="FFFFFF"/>
                          </a:solidFill>
                        </a:rPr>
                        <a:t>WDIE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2000">
                          <a:solidFill>
                            <a:srgbClr val="FFFFFF"/>
                          </a:solidFill>
                        </a:rPr>
                        <a:t>Mode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2000">
                          <a:solidFill>
                            <a:srgbClr val="FFFFFF"/>
                          </a:solidFill>
                        </a:rPr>
                        <a:t>Action on Time-out</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r>
              <a:tr h="277350">
                <a:tc>
                  <a:txBody>
                    <a:bodyPr/>
                    <a:lstStyle/>
                    <a:p>
                      <a:pPr indent="0" lvl="0" marL="0" marR="0" rtl="0" algn="l">
                        <a:spcBef>
                          <a:spcPts val="0"/>
                        </a:spcBef>
                        <a:spcAft>
                          <a:spcPts val="0"/>
                        </a:spcAft>
                        <a:buNone/>
                      </a:pPr>
                      <a:r>
                        <a:rPr lang="en-US" sz="2000"/>
                        <a:t>1</a:t>
                      </a:r>
                      <a:endParaRPr/>
                    </a:p>
                  </a:txBody>
                  <a:tcPr marT="11375" marB="11375" marR="11375" marL="11375">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0</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0</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Stopped</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None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r>
              <a:tr h="277350">
                <a:tc>
                  <a:txBody>
                    <a:bodyPr/>
                    <a:lstStyle/>
                    <a:p>
                      <a:pPr indent="0" lvl="0" marL="0" marR="0" rtl="0" algn="l">
                        <a:spcBef>
                          <a:spcPts val="0"/>
                        </a:spcBef>
                        <a:spcAft>
                          <a:spcPts val="0"/>
                        </a:spcAft>
                        <a:buNone/>
                      </a:pPr>
                      <a:r>
                        <a:rPr lang="en-US" sz="2000"/>
                        <a:t>1</a:t>
                      </a:r>
                      <a:endParaRPr/>
                    </a:p>
                  </a:txBody>
                  <a:tcPr marT="11375" marB="11375" marR="11375" marL="11375">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2000"/>
                        <a:t>0</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2000"/>
                        <a:t>1</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2000"/>
                        <a:t>Interrupt mode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2000"/>
                        <a:t>Interrupt</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r>
              <a:tr h="511350">
                <a:tc>
                  <a:txBody>
                    <a:bodyPr/>
                    <a:lstStyle/>
                    <a:p>
                      <a:pPr indent="0" lvl="0" marL="0" marR="0" rtl="0" algn="l">
                        <a:spcBef>
                          <a:spcPts val="0"/>
                        </a:spcBef>
                        <a:spcAft>
                          <a:spcPts val="0"/>
                        </a:spcAft>
                        <a:buNone/>
                      </a:pPr>
                      <a:r>
                        <a:rPr lang="en-US" sz="2000"/>
                        <a:t>1</a:t>
                      </a:r>
                      <a:endParaRPr/>
                    </a:p>
                  </a:txBody>
                  <a:tcPr marT="11375" marB="11375" marR="11375" marL="11375">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1</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0</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System Reset mode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Reset</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r>
              <a:tr h="745375">
                <a:tc>
                  <a:txBody>
                    <a:bodyPr/>
                    <a:lstStyle/>
                    <a:p>
                      <a:pPr indent="0" lvl="0" marL="0" marR="0" rtl="0" algn="l">
                        <a:spcBef>
                          <a:spcPts val="0"/>
                        </a:spcBef>
                        <a:spcAft>
                          <a:spcPts val="0"/>
                        </a:spcAft>
                        <a:buNone/>
                      </a:pPr>
                      <a:r>
                        <a:rPr lang="en-US" sz="2000"/>
                        <a:t>1</a:t>
                      </a:r>
                      <a:endParaRPr/>
                    </a:p>
                  </a:txBody>
                  <a:tcPr marT="11375" marB="11375" marR="11375" marL="11375">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2000"/>
                        <a:t>1</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2000"/>
                        <a:t>1</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2000"/>
                        <a:t>Interrupt and System Reset mode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2000"/>
                        <a:t>Interrupt, then go to System Reset mode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r>
              <a:tr h="511350">
                <a:tc>
                  <a:txBody>
                    <a:bodyPr/>
                    <a:lstStyle/>
                    <a:p>
                      <a:pPr indent="0" lvl="0" marL="0" marR="0" rtl="0" algn="l">
                        <a:spcBef>
                          <a:spcPts val="0"/>
                        </a:spcBef>
                        <a:spcAft>
                          <a:spcPts val="0"/>
                        </a:spcAft>
                        <a:buNone/>
                      </a:pPr>
                      <a:r>
                        <a:rPr lang="en-US" sz="2000"/>
                        <a:t>0</a:t>
                      </a:r>
                      <a:endParaRPr/>
                    </a:p>
                  </a:txBody>
                  <a:tcPr marT="11375" marB="11375" marR="11375" marL="11375">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x</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x</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System Reset mode</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2000"/>
                        <a:t>Reset</a:t>
                      </a:r>
                      <a:endParaRPr/>
                    </a:p>
                  </a:txBody>
                  <a:tcPr marT="11375" marB="11375" marR="11375" marL="11375">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r>
            </a:tbl>
          </a:graphicData>
        </a:graphic>
      </p:graphicFrame>
      <p:sp>
        <p:nvSpPr>
          <p:cNvPr id="1205" name="Google Shape;1205;p116"/>
          <p:cNvSpPr/>
          <p:nvPr/>
        </p:nvSpPr>
        <p:spPr>
          <a:xfrm>
            <a:off x="1143000" y="4343400"/>
            <a:ext cx="76962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https://onlinedocs.microchip.com/pr/GUID-0EC909F9-8FB7-46B2-BF4B-05290662B5C3-en-US-12.1.1/index.html?GUID-0FE5D226-2F6B-4AAB-BA12-69A6E55F6E2B</a:t>
            </a:r>
            <a:endParaRPr sz="1800">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17"/>
          <p:cNvSpPr txBox="1"/>
          <p:nvPr>
            <p:ph type="title"/>
          </p:nvPr>
        </p:nvSpPr>
        <p:spPr>
          <a:xfrm>
            <a:off x="1262888" y="555193"/>
            <a:ext cx="212153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Configuration</a:t>
            </a:r>
            <a:endParaRPr sz="2400">
              <a:latin typeface="Tahoma"/>
              <a:ea typeface="Tahoma"/>
              <a:cs typeface="Tahoma"/>
              <a:sym typeface="Tahoma"/>
            </a:endParaRPr>
          </a:p>
        </p:txBody>
      </p:sp>
      <p:sp>
        <p:nvSpPr>
          <p:cNvPr id="1211" name="Google Shape;1211;p117"/>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2" name="Google Shape;1212;p117"/>
          <p:cNvSpPr/>
          <p:nvPr/>
        </p:nvSpPr>
        <p:spPr>
          <a:xfrm>
            <a:off x="877227" y="182930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3" name="Google Shape;1213;p117"/>
          <p:cNvSpPr/>
          <p:nvPr/>
        </p:nvSpPr>
        <p:spPr>
          <a:xfrm>
            <a:off x="877227" y="2633979"/>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4" name="Google Shape;1214;p117"/>
          <p:cNvSpPr txBox="1"/>
          <p:nvPr>
            <p:ph idx="1" type="body"/>
          </p:nvPr>
        </p:nvSpPr>
        <p:spPr>
          <a:xfrm>
            <a:off x="898884" y="1225104"/>
            <a:ext cx="8069478" cy="1635125"/>
          </a:xfrm>
          <a:prstGeom prst="rect">
            <a:avLst/>
          </a:prstGeom>
          <a:noFill/>
          <a:ln>
            <a:noFill/>
          </a:ln>
        </p:spPr>
        <p:txBody>
          <a:bodyPr anchorCtr="0" anchor="t" bIns="0" lIns="0" spcFirstLastPara="1" rIns="0" wrap="square" tIns="85725">
            <a:spAutoFit/>
          </a:bodyPr>
          <a:lstStyle/>
          <a:p>
            <a:pPr indent="0" lvl="0" marL="305435" rtl="0" algn="l">
              <a:lnSpc>
                <a:spcPct val="100000"/>
              </a:lnSpc>
              <a:spcBef>
                <a:spcPts val="0"/>
              </a:spcBef>
              <a:spcAft>
                <a:spcPts val="0"/>
              </a:spcAft>
              <a:buNone/>
            </a:pPr>
            <a:r>
              <a:rPr b="1" lang="en-US">
                <a:latin typeface="Tahoma"/>
                <a:ea typeface="Tahoma"/>
                <a:cs typeface="Tahoma"/>
                <a:sym typeface="Tahoma"/>
              </a:rPr>
              <a:t>WDIF </a:t>
            </a:r>
            <a:r>
              <a:rPr lang="en-US"/>
              <a:t>- Sets an interrupt flag but you wont need to</a:t>
            </a:r>
            <a:endParaRPr/>
          </a:p>
          <a:p>
            <a:pPr indent="0" lvl="0" marL="305435" marR="463550" rtl="0" algn="l">
              <a:lnSpc>
                <a:spcPct val="100000"/>
              </a:lnSpc>
              <a:spcBef>
                <a:spcPts val="575"/>
              </a:spcBef>
              <a:spcAft>
                <a:spcPts val="0"/>
              </a:spcAft>
              <a:buNone/>
            </a:pPr>
            <a:r>
              <a:rPr lang="en-US"/>
              <a:t>worry about this. It is automatically flagged high  and low by the system.</a:t>
            </a:r>
            <a:endParaRPr/>
          </a:p>
          <a:p>
            <a:pPr indent="0" lvl="0" marL="305435" marR="200025" rtl="0" algn="l">
              <a:lnSpc>
                <a:spcPct val="100000"/>
              </a:lnSpc>
              <a:spcBef>
                <a:spcPts val="575"/>
              </a:spcBef>
              <a:spcAft>
                <a:spcPts val="0"/>
              </a:spcAft>
              <a:buNone/>
            </a:pPr>
            <a:r>
              <a:rPr b="1" lang="en-US">
                <a:latin typeface="Tahoma"/>
                <a:ea typeface="Tahoma"/>
                <a:cs typeface="Tahoma"/>
                <a:sym typeface="Tahoma"/>
              </a:rPr>
              <a:t>WDIE </a:t>
            </a:r>
            <a:r>
              <a:rPr lang="en-US"/>
              <a:t>- Enables Interrupts. This will give you the  chance to include one last dying wish (or a few  lines of code...) before the board is reset. This is a  great way of performing interrupts on a regular  interval should the watchdog be configured to not  reset on time-out.</a:t>
            </a:r>
            <a:endParaRPr/>
          </a:p>
        </p:txBody>
      </p:sp>
      <p:sp>
        <p:nvSpPr>
          <p:cNvPr id="1215" name="Google Shape;1215;p117"/>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46</a:t>
            </a:r>
            <a:endParaRPr sz="1200">
              <a:solidFill>
                <a:schemeClr val="dk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18"/>
          <p:cNvSpPr txBox="1"/>
          <p:nvPr>
            <p:ph type="title"/>
          </p:nvPr>
        </p:nvSpPr>
        <p:spPr>
          <a:xfrm>
            <a:off x="1262888" y="555193"/>
            <a:ext cx="212153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Configuration</a:t>
            </a:r>
            <a:endParaRPr sz="2400">
              <a:latin typeface="Tahoma"/>
              <a:ea typeface="Tahoma"/>
              <a:cs typeface="Tahoma"/>
              <a:sym typeface="Tahoma"/>
            </a:endParaRPr>
          </a:p>
        </p:txBody>
      </p:sp>
      <p:sp>
        <p:nvSpPr>
          <p:cNvPr id="1221" name="Google Shape;1221;p118"/>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2" name="Google Shape;1222;p118"/>
          <p:cNvSpPr/>
          <p:nvPr/>
        </p:nvSpPr>
        <p:spPr>
          <a:xfrm>
            <a:off x="877227" y="402386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3" name="Google Shape;1223;p118"/>
          <p:cNvSpPr txBox="1"/>
          <p:nvPr/>
        </p:nvSpPr>
        <p:spPr>
          <a:xfrm>
            <a:off x="1207719" y="1300352"/>
            <a:ext cx="6997700" cy="4123054"/>
          </a:xfrm>
          <a:prstGeom prst="rect">
            <a:avLst/>
          </a:prstGeom>
          <a:noFill/>
          <a:ln>
            <a:noFill/>
          </a:ln>
        </p:spPr>
        <p:txBody>
          <a:bodyPr anchorCtr="0" anchor="t" bIns="0" lIns="0" spcFirstLastPara="1" rIns="0" wrap="square" tIns="22225">
            <a:spAutoFit/>
          </a:bodyPr>
          <a:lstStyle/>
          <a:p>
            <a:pPr indent="0" lvl="0" marL="12700" marR="5080" rtl="0" algn="l">
              <a:lnSpc>
                <a:spcPct val="97400"/>
              </a:lnSpc>
              <a:spcBef>
                <a:spcPts val="0"/>
              </a:spcBef>
              <a:spcAft>
                <a:spcPts val="0"/>
              </a:spcAft>
              <a:buNone/>
            </a:pPr>
            <a:r>
              <a:rPr b="1" lang="en-US" sz="2400">
                <a:solidFill>
                  <a:schemeClr val="dk1"/>
                </a:solidFill>
                <a:latin typeface="Tahoma"/>
                <a:ea typeface="Tahoma"/>
                <a:cs typeface="Tahoma"/>
                <a:sym typeface="Tahoma"/>
              </a:rPr>
              <a:t>WDCE </a:t>
            </a:r>
            <a:r>
              <a:rPr lang="en-US" sz="2400">
                <a:solidFill>
                  <a:schemeClr val="dk1"/>
                </a:solidFill>
                <a:latin typeface="Tahoma"/>
                <a:ea typeface="Tahoma"/>
                <a:cs typeface="Tahoma"/>
                <a:sym typeface="Tahoma"/>
              </a:rPr>
              <a:t>- This is a safety to enable a configuration  mode that will last 4 clock cycles. Set this bit and  WDE high before attempting any changes to the  watchdog register. </a:t>
            </a:r>
            <a:r>
              <a:rPr i="1" lang="en-US" sz="2500">
                <a:solidFill>
                  <a:schemeClr val="dk1"/>
                </a:solidFill>
                <a:latin typeface="Tahoma"/>
                <a:ea typeface="Tahoma"/>
                <a:cs typeface="Tahoma"/>
                <a:sym typeface="Tahoma"/>
              </a:rPr>
              <a:t>There isnʼt really any logic  behind this, you just have to set WDCE and WDE to  ʻ1ʼ to enter a sort of ʻsetup modeʼ in the watchdog  timer.</a:t>
            </a:r>
            <a:endParaRPr sz="2500">
              <a:solidFill>
                <a:schemeClr val="dk1"/>
              </a:solidFill>
              <a:latin typeface="Tahoma"/>
              <a:ea typeface="Tahoma"/>
              <a:cs typeface="Tahoma"/>
              <a:sym typeface="Tahoma"/>
            </a:endParaRPr>
          </a:p>
          <a:p>
            <a:pPr indent="0" lvl="0" marL="12700" marR="977264" rtl="0" algn="l">
              <a:lnSpc>
                <a:spcPct val="100000"/>
              </a:lnSpc>
              <a:spcBef>
                <a:spcPts val="555"/>
              </a:spcBef>
              <a:spcAft>
                <a:spcPts val="0"/>
              </a:spcAft>
              <a:buNone/>
            </a:pPr>
            <a:r>
              <a:rPr b="1" lang="en-US" sz="2400">
                <a:solidFill>
                  <a:schemeClr val="dk1"/>
                </a:solidFill>
                <a:latin typeface="Tahoma"/>
                <a:ea typeface="Tahoma"/>
                <a:cs typeface="Tahoma"/>
                <a:sym typeface="Tahoma"/>
              </a:rPr>
              <a:t>WDE </a:t>
            </a:r>
            <a:r>
              <a:rPr lang="en-US" sz="2400">
                <a:solidFill>
                  <a:schemeClr val="dk1"/>
                </a:solidFill>
                <a:latin typeface="Tahoma"/>
                <a:ea typeface="Tahoma"/>
                <a:cs typeface="Tahoma"/>
                <a:sym typeface="Tahoma"/>
              </a:rPr>
              <a:t>- Enables system reset on time-out.  Whenever the Watchdog timer times out the  micocontroller will be reset. Set this to ʻ1ʼ to  activate.</a:t>
            </a:r>
            <a:endParaRPr/>
          </a:p>
        </p:txBody>
      </p:sp>
      <p:sp>
        <p:nvSpPr>
          <p:cNvPr id="1224" name="Google Shape;1224;p118"/>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47</a:t>
            </a:r>
            <a:endParaRPr sz="1200">
              <a:solidFill>
                <a:schemeClr val="dk1"/>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19"/>
          <p:cNvSpPr txBox="1"/>
          <p:nvPr>
            <p:ph type="title"/>
          </p:nvPr>
        </p:nvSpPr>
        <p:spPr>
          <a:xfrm>
            <a:off x="1262888" y="555193"/>
            <a:ext cx="212153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Configuration</a:t>
            </a:r>
            <a:endParaRPr sz="2400">
              <a:latin typeface="Tahoma"/>
              <a:ea typeface="Tahoma"/>
              <a:cs typeface="Tahoma"/>
              <a:sym typeface="Tahoma"/>
            </a:endParaRPr>
          </a:p>
        </p:txBody>
      </p:sp>
      <p:sp>
        <p:nvSpPr>
          <p:cNvPr id="1230" name="Google Shape;1230;p119"/>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1" name="Google Shape;1231;p119"/>
          <p:cNvSpPr/>
          <p:nvPr/>
        </p:nvSpPr>
        <p:spPr>
          <a:xfrm>
            <a:off x="877227" y="182930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2" name="Google Shape;1232;p119"/>
          <p:cNvSpPr/>
          <p:nvPr/>
        </p:nvSpPr>
        <p:spPr>
          <a:xfrm>
            <a:off x="877227" y="2268220"/>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3" name="Google Shape;1233;p119"/>
          <p:cNvSpPr txBox="1"/>
          <p:nvPr>
            <p:ph idx="1" type="body"/>
          </p:nvPr>
        </p:nvSpPr>
        <p:spPr>
          <a:xfrm>
            <a:off x="978572" y="1285367"/>
            <a:ext cx="8069478" cy="1635125"/>
          </a:xfrm>
          <a:prstGeom prst="rect">
            <a:avLst/>
          </a:prstGeom>
          <a:noFill/>
          <a:ln>
            <a:noFill/>
          </a:ln>
        </p:spPr>
        <p:txBody>
          <a:bodyPr anchorCtr="0" anchor="t" bIns="0" lIns="0" spcFirstLastPara="1" rIns="0" wrap="square" tIns="12700">
            <a:spAutoFit/>
          </a:bodyPr>
          <a:lstStyle/>
          <a:p>
            <a:pPr indent="0" lvl="0" marL="305435" marR="5080" rtl="0" algn="l">
              <a:lnSpc>
                <a:spcPct val="120000"/>
              </a:lnSpc>
              <a:spcBef>
                <a:spcPts val="0"/>
              </a:spcBef>
              <a:spcAft>
                <a:spcPts val="0"/>
              </a:spcAft>
              <a:buNone/>
            </a:pPr>
            <a:r>
              <a:rPr b="1" lang="en-US">
                <a:latin typeface="Tahoma"/>
                <a:ea typeface="Tahoma"/>
                <a:cs typeface="Tahoma"/>
                <a:sym typeface="Tahoma"/>
              </a:rPr>
              <a:t>WDP0/WDP1/WDP2/WDP</a:t>
            </a:r>
            <a:r>
              <a:rPr lang="en-US"/>
              <a:t>3 - These four bits  determine how long the timer will count for before  resetting. The exact time is set by setting  combinations of the 4 bits in such a pattern.</a:t>
            </a:r>
            <a:endParaRPr/>
          </a:p>
        </p:txBody>
      </p:sp>
      <p:sp>
        <p:nvSpPr>
          <p:cNvPr id="1234" name="Google Shape;1234;p119"/>
          <p:cNvSpPr/>
          <p:nvPr/>
        </p:nvSpPr>
        <p:spPr>
          <a:xfrm>
            <a:off x="877227" y="2707132"/>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5" name="Google Shape;1235;p119"/>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48</a:t>
            </a:r>
            <a:endParaRPr sz="1200">
              <a:solidFill>
                <a:schemeClr val="dk1"/>
              </a:solidFill>
              <a:latin typeface="Arial"/>
              <a:ea typeface="Arial"/>
              <a:cs typeface="Arial"/>
              <a:sym typeface="Arial"/>
            </a:endParaRPr>
          </a:p>
        </p:txBody>
      </p:sp>
      <p:graphicFrame>
        <p:nvGraphicFramePr>
          <p:cNvPr id="1236" name="Google Shape;1236;p119"/>
          <p:cNvGraphicFramePr/>
          <p:nvPr/>
        </p:nvGraphicFramePr>
        <p:xfrm>
          <a:off x="381001" y="2841980"/>
          <a:ext cx="3000000" cy="3000000"/>
        </p:xfrm>
        <a:graphic>
          <a:graphicData uri="http://schemas.openxmlformats.org/drawingml/2006/table">
            <a:tbl>
              <a:tblPr>
                <a:noFill/>
                <a:tableStyleId>{419C1D4E-4FA5-427A-8140-3000422C2B6A}</a:tableStyleId>
              </a:tblPr>
              <a:tblGrid>
                <a:gridCol w="914400"/>
                <a:gridCol w="914400"/>
                <a:gridCol w="838200"/>
                <a:gridCol w="762000"/>
                <a:gridCol w="2514600"/>
                <a:gridCol w="1600200"/>
              </a:tblGrid>
              <a:tr h="211525">
                <a:tc gridSpan="6">
                  <a:txBody>
                    <a:bodyPr/>
                    <a:lstStyle/>
                    <a:p>
                      <a:pPr indent="0" lvl="0" marL="0" marR="0" rtl="0" algn="l">
                        <a:spcBef>
                          <a:spcPts val="0"/>
                        </a:spcBef>
                        <a:spcAft>
                          <a:spcPts val="0"/>
                        </a:spcAft>
                        <a:buNone/>
                      </a:pPr>
                      <a:r>
                        <a:rPr lang="en-US" sz="1800"/>
                        <a:t>Table 2. Watchdog Timer Prescale Select</a:t>
                      </a:r>
                      <a:endParaRPr/>
                    </a:p>
                  </a:txBody>
                  <a:tcPr marT="6500" marB="6500" marR="6500" marL="6500" anchor="ctr"/>
                </a:tc>
                <a:tc hMerge="1"/>
                <a:tc hMerge="1"/>
                <a:tc hMerge="1"/>
                <a:tc hMerge="1"/>
                <a:tc hMerge="1"/>
              </a:tr>
              <a:tr h="393650">
                <a:tc>
                  <a:txBody>
                    <a:bodyPr/>
                    <a:lstStyle/>
                    <a:p>
                      <a:pPr indent="0" lvl="0" marL="0" marR="0" rtl="0" algn="l">
                        <a:spcBef>
                          <a:spcPts val="0"/>
                        </a:spcBef>
                        <a:spcAft>
                          <a:spcPts val="0"/>
                        </a:spcAft>
                        <a:buNone/>
                      </a:pPr>
                      <a:r>
                        <a:rPr lang="en-US" sz="1800">
                          <a:solidFill>
                            <a:srgbClr val="FFFFFF"/>
                          </a:solidFill>
                        </a:rPr>
                        <a:t>WDP[3]</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1800">
                          <a:solidFill>
                            <a:srgbClr val="FFFFFF"/>
                          </a:solidFill>
                        </a:rPr>
                        <a:t>WDP[2]</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1800">
                          <a:solidFill>
                            <a:srgbClr val="FFFFFF"/>
                          </a:solidFill>
                        </a:rPr>
                        <a:t>WDP[1]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1800">
                          <a:solidFill>
                            <a:srgbClr val="FFFFFF"/>
                          </a:solidFill>
                        </a:rPr>
                        <a:t>WDP[0]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1800">
                          <a:solidFill>
                            <a:srgbClr val="FFFFFF"/>
                          </a:solidFill>
                        </a:rPr>
                        <a:t>Number of WDT Oscillator (Cycles)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c>
                  <a:txBody>
                    <a:bodyPr/>
                    <a:lstStyle/>
                    <a:p>
                      <a:pPr indent="0" lvl="0" marL="0" marR="0" rtl="0" algn="l">
                        <a:spcBef>
                          <a:spcPts val="0"/>
                        </a:spcBef>
                        <a:spcAft>
                          <a:spcPts val="0"/>
                        </a:spcAft>
                        <a:buNone/>
                      </a:pPr>
                      <a:r>
                        <a:rPr lang="en-US" sz="1800">
                          <a:solidFill>
                            <a:srgbClr val="FFFFFF"/>
                          </a:solidFill>
                        </a:rPr>
                        <a:t>Oscillator</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7A9AB"/>
                      </a:solidFill>
                      <a:prstDash val="solid"/>
                      <a:round/>
                      <a:headEnd len="sm" w="sm" type="none"/>
                      <a:tailEnd len="sm" w="sm" type="none"/>
                    </a:lnB>
                    <a:solidFill>
                      <a:srgbClr val="585858"/>
                    </a:solidFill>
                  </a:tcPr>
                </a:tc>
              </a:tr>
              <a:tr h="145300">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2K (2048)</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16 ms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r>
              <a:tr h="145300">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4K (4096)</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32 ms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r>
              <a:tr h="145300">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8K (8192)</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64 ms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r>
              <a:tr h="145300">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16K (16384)</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0.125s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r>
              <a:tr h="145300">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32K (32768)</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0.25s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r>
              <a:tr h="145300">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64K (65536)</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0.5s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r>
              <a:tr h="145300">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128K (131072)</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1.0s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r>
              <a:tr h="145300">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256K (262144)</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2.0s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r>
              <a:tr h="145300">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512K (524288)</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800"/>
                        <a:t>4.0s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F2F2F2"/>
                    </a:solidFill>
                  </a:tcPr>
                </a:tc>
              </a:tr>
              <a:tr h="269475">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000000">
                          <a:alpha val="0"/>
                        </a:srgbClr>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0</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1024K (1048576)</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lang="en-US" sz="1800"/>
                        <a:t>8.0s</a:t>
                      </a:r>
                      <a:endParaRPr/>
                    </a:p>
                  </a:txBody>
                  <a:tcPr marT="6500" marB="6500" marR="6500" marL="6500">
                    <a:lnL cap="flat" cmpd="sng" w="9525">
                      <a:solidFill>
                        <a:srgbClr val="A7A9AB"/>
                      </a:solidFill>
                      <a:prstDash val="solid"/>
                      <a:round/>
                      <a:headEnd len="sm" w="sm" type="none"/>
                      <a:tailEnd len="sm" w="sm" type="none"/>
                    </a:lnL>
                    <a:lnR cap="flat" cmpd="sng" w="9525">
                      <a:solidFill>
                        <a:srgbClr val="A7A9AB"/>
                      </a:solidFill>
                      <a:prstDash val="solid"/>
                      <a:round/>
                      <a:headEnd len="sm" w="sm" type="none"/>
                      <a:tailEnd len="sm" w="sm" type="none"/>
                    </a:lnR>
                    <a:lnT cap="flat" cmpd="sng" w="9525">
                      <a:solidFill>
                        <a:srgbClr val="A7A9AB"/>
                      </a:solidFill>
                      <a:prstDash val="solid"/>
                      <a:round/>
                      <a:headEnd len="sm" w="sm" type="none"/>
                      <a:tailEnd len="sm" w="sm" type="none"/>
                    </a:lnT>
                    <a:lnB cap="flat" cmpd="sng" w="9525">
                      <a:solidFill>
                        <a:srgbClr val="A7A9AB"/>
                      </a:solidFill>
                      <a:prstDash val="solid"/>
                      <a:round/>
                      <a:headEnd len="sm" w="sm" type="none"/>
                      <a:tailEnd len="sm" w="sm" type="none"/>
                    </a:lnB>
                    <a:solidFill>
                      <a:srgbClr val="D9D9D9"/>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2"/>
          <p:cNvSpPr/>
          <p:nvPr/>
        </p:nvSpPr>
        <p:spPr>
          <a:xfrm>
            <a:off x="228600" y="1252727"/>
            <a:ext cx="9144000" cy="4352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2"/>
          <p:cNvSpPr txBox="1"/>
          <p:nvPr/>
        </p:nvSpPr>
        <p:spPr>
          <a:xfrm>
            <a:off x="8055356" y="6445541"/>
            <a:ext cx="196215" cy="196215"/>
          </a:xfrm>
          <a:prstGeom prst="rect">
            <a:avLst/>
          </a:prstGeom>
          <a:noFill/>
          <a:ln>
            <a:noFill/>
          </a:ln>
        </p:spPr>
        <p:txBody>
          <a:bodyPr anchorCtr="0" anchor="t" bIns="0" lIns="0" spcFirstLastPara="1" rIns="0" wrap="square" tIns="0">
            <a:spAutoFit/>
          </a:bodyPr>
          <a:lstStyle/>
          <a:p>
            <a:pPr indent="0" lvl="0" marL="12700" marR="0" rtl="0" algn="l">
              <a:lnSpc>
                <a:spcPct val="119166"/>
              </a:lnSpc>
              <a:spcBef>
                <a:spcPts val="0"/>
              </a:spcBef>
              <a:spcAft>
                <a:spcPts val="0"/>
              </a:spcAft>
              <a:buNone/>
            </a:pPr>
            <a:r>
              <a:rPr lang="en-US" sz="1200">
                <a:solidFill>
                  <a:srgbClr val="888888"/>
                </a:solidFill>
                <a:latin typeface="Arial"/>
                <a:ea typeface="Arial"/>
                <a:cs typeface="Arial"/>
                <a:sym typeface="Arial"/>
              </a:rPr>
              <a:t>10</a:t>
            </a:r>
            <a:endParaRPr sz="1200">
              <a:solidFill>
                <a:schemeClr val="dk1"/>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120"/>
          <p:cNvSpPr txBox="1"/>
          <p:nvPr>
            <p:ph type="title"/>
          </p:nvPr>
        </p:nvSpPr>
        <p:spPr>
          <a:xfrm>
            <a:off x="1266571" y="547243"/>
            <a:ext cx="133540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Example</a:t>
            </a:r>
            <a:endParaRPr sz="2400">
              <a:latin typeface="Tahoma"/>
              <a:ea typeface="Tahoma"/>
              <a:cs typeface="Tahoma"/>
              <a:sym typeface="Tahoma"/>
            </a:endParaRPr>
          </a:p>
        </p:txBody>
      </p:sp>
      <p:sp>
        <p:nvSpPr>
          <p:cNvPr id="1242" name="Google Shape;1242;p120"/>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49</a:t>
            </a:r>
            <a:endParaRPr sz="1200">
              <a:solidFill>
                <a:schemeClr val="dk1"/>
              </a:solidFill>
              <a:latin typeface="Arial"/>
              <a:ea typeface="Arial"/>
              <a:cs typeface="Arial"/>
              <a:sym typeface="Arial"/>
            </a:endParaRPr>
          </a:p>
        </p:txBody>
      </p:sp>
      <p:sp>
        <p:nvSpPr>
          <p:cNvPr id="1243" name="Google Shape;1243;p120"/>
          <p:cNvSpPr txBox="1"/>
          <p:nvPr/>
        </p:nvSpPr>
        <p:spPr>
          <a:xfrm>
            <a:off x="258267" y="1259205"/>
            <a:ext cx="212979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#include &lt;avr/wdt.h&gt;</a:t>
            </a:r>
            <a:endParaRPr sz="1800">
              <a:solidFill>
                <a:schemeClr val="dk1"/>
              </a:solidFill>
              <a:latin typeface="Arial"/>
              <a:ea typeface="Arial"/>
              <a:cs typeface="Arial"/>
              <a:sym typeface="Arial"/>
            </a:endParaRPr>
          </a:p>
        </p:txBody>
      </p:sp>
      <p:sp>
        <p:nvSpPr>
          <p:cNvPr id="1244" name="Google Shape;1244;p120"/>
          <p:cNvSpPr txBox="1"/>
          <p:nvPr/>
        </p:nvSpPr>
        <p:spPr>
          <a:xfrm>
            <a:off x="258267" y="1808226"/>
            <a:ext cx="3463290" cy="27692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setup()</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126364" lvl="0" marL="12700" marR="498475" rtl="0" algn="l">
              <a:lnSpc>
                <a:spcPct val="100000"/>
              </a:lnSpc>
              <a:spcBef>
                <a:spcPts val="0"/>
              </a:spcBef>
              <a:spcAft>
                <a:spcPts val="0"/>
              </a:spcAft>
              <a:buNone/>
            </a:pPr>
            <a:r>
              <a:rPr lang="en-US" sz="1800">
                <a:solidFill>
                  <a:schemeClr val="dk1"/>
                </a:solidFill>
                <a:latin typeface="Arial"/>
                <a:ea typeface="Arial"/>
                <a:cs typeface="Arial"/>
                <a:sym typeface="Arial"/>
              </a:rPr>
              <a:t>watchdogSetup();  Serial.begin(9600);  Serial.println("Starting up...");</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watchdogSetup(void)</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12700" marR="5080" rtl="0" algn="l">
              <a:lnSpc>
                <a:spcPct val="100000"/>
              </a:lnSpc>
              <a:spcBef>
                <a:spcPts val="0"/>
              </a:spcBef>
              <a:spcAft>
                <a:spcPts val="0"/>
              </a:spcAft>
              <a:buNone/>
            </a:pPr>
            <a:r>
              <a:rPr lang="en-US" sz="1800">
                <a:solidFill>
                  <a:schemeClr val="dk1"/>
                </a:solidFill>
                <a:latin typeface="Arial"/>
                <a:ea typeface="Arial"/>
                <a:cs typeface="Arial"/>
                <a:sym typeface="Arial"/>
              </a:rPr>
              <a:t>cli();	// disable all interrupts  wdt_reset();// reset the WDT timer</a:t>
            </a:r>
            <a:endParaRPr sz="1800">
              <a:solidFill>
                <a:schemeClr val="dk1"/>
              </a:solidFill>
              <a:latin typeface="Arial"/>
              <a:ea typeface="Arial"/>
              <a:cs typeface="Arial"/>
              <a:sym typeface="Arial"/>
            </a:endParaRPr>
          </a:p>
        </p:txBody>
      </p:sp>
      <p:sp>
        <p:nvSpPr>
          <p:cNvPr id="1245" name="Google Shape;1245;p120"/>
          <p:cNvSpPr txBox="1"/>
          <p:nvPr/>
        </p:nvSpPr>
        <p:spPr>
          <a:xfrm>
            <a:off x="258267" y="4826253"/>
            <a:ext cx="3820160" cy="165429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WDTCSR |= B00011000;</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 Set Watchdog settings:</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WDTCSR = B01001110; //1 sec WDE</a:t>
            </a:r>
            <a:endParaRPr/>
          </a:p>
          <a:p>
            <a:pPr indent="0" lvl="0" marL="12700" marR="2988945" rtl="0" algn="l">
              <a:lnSpc>
                <a:spcPct val="100000"/>
              </a:lnSpc>
              <a:spcBef>
                <a:spcPts val="0"/>
              </a:spcBef>
              <a:spcAft>
                <a:spcPts val="0"/>
              </a:spcAft>
              <a:buNone/>
            </a:pPr>
            <a:r>
              <a:rPr lang="en-US" sz="1800">
                <a:solidFill>
                  <a:schemeClr val="dk1"/>
                </a:solidFill>
                <a:latin typeface="Arial"/>
                <a:ea typeface="Arial"/>
                <a:cs typeface="Arial"/>
                <a:sym typeface="Arial"/>
              </a:rPr>
              <a:t>enabled  sei();</a:t>
            </a:r>
            <a:endParaRPr sz="1800">
              <a:solidFill>
                <a:schemeClr val="dk1"/>
              </a:solidFill>
              <a:latin typeface="Arial"/>
              <a:ea typeface="Arial"/>
              <a:cs typeface="Arial"/>
              <a:sym typeface="Arial"/>
            </a:endParaRPr>
          </a:p>
          <a:p>
            <a:pPr indent="0" lvl="0" marL="12700" marR="0" rtl="0" algn="l">
              <a:lnSpc>
                <a:spcPct val="111111"/>
              </a:lnSpc>
              <a:spcBef>
                <a:spcPts val="0"/>
              </a:spcBef>
              <a:spcAft>
                <a:spcPts val="0"/>
              </a:spcAft>
              <a:buNone/>
            </a:pPr>
            <a:r>
              <a:rPr lang="en-US" sz="1800">
                <a:solidFill>
                  <a:schemeClr val="dk1"/>
                </a:solidFill>
                <a:latin typeface="Arial"/>
                <a:ea typeface="Arial"/>
                <a:cs typeface="Arial"/>
                <a:sym typeface="Arial"/>
              </a:rPr>
              <a:t>}</a:t>
            </a:r>
            <a:endParaRPr/>
          </a:p>
        </p:txBody>
      </p:sp>
      <p:sp>
        <p:nvSpPr>
          <p:cNvPr id="1246" name="Google Shape;1246;p120"/>
          <p:cNvSpPr txBox="1"/>
          <p:nvPr/>
        </p:nvSpPr>
        <p:spPr>
          <a:xfrm>
            <a:off x="4291329" y="1656079"/>
            <a:ext cx="1090930"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loop()</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247" name="Google Shape;1247;p120"/>
          <p:cNvSpPr txBox="1"/>
          <p:nvPr/>
        </p:nvSpPr>
        <p:spPr>
          <a:xfrm>
            <a:off x="4291329" y="2479294"/>
            <a:ext cx="4383405" cy="19462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12700" marR="915669" rtl="0" algn="l">
              <a:lnSpc>
                <a:spcPct val="100000"/>
              </a:lnSpc>
              <a:spcBef>
                <a:spcPts val="0"/>
              </a:spcBef>
              <a:spcAft>
                <a:spcPts val="0"/>
              </a:spcAft>
              <a:buNone/>
            </a:pPr>
            <a:r>
              <a:rPr lang="en-US" sz="1800">
                <a:solidFill>
                  <a:schemeClr val="dk1"/>
                </a:solidFill>
                <a:latin typeface="Arial"/>
                <a:ea typeface="Arial"/>
                <a:cs typeface="Arial"/>
                <a:sym typeface="Arial"/>
              </a:rPr>
              <a:t>ISR(WDT_vect) // Watchdog timer  interrupt.</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139065" marR="0" rtl="0" algn="l">
              <a:lnSpc>
                <a:spcPct val="100000"/>
              </a:lnSpc>
              <a:spcBef>
                <a:spcPts val="0"/>
              </a:spcBef>
              <a:spcAft>
                <a:spcPts val="0"/>
              </a:spcAft>
              <a:buNone/>
            </a:pPr>
            <a:r>
              <a:rPr lang="en-US" sz="1800">
                <a:solidFill>
                  <a:schemeClr val="dk1"/>
                </a:solidFill>
                <a:latin typeface="Arial"/>
                <a:ea typeface="Arial"/>
                <a:cs typeface="Arial"/>
                <a:sym typeface="Arial"/>
              </a:rPr>
              <a:t>Serial.println("watchdogisr ");</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 Include your code here - be careful not to</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use functions they may cause the interrupt</a:t>
            </a:r>
            <a:endParaRPr sz="1800">
              <a:solidFill>
                <a:schemeClr val="dk1"/>
              </a:solidFill>
              <a:latin typeface="Arial"/>
              <a:ea typeface="Arial"/>
              <a:cs typeface="Arial"/>
              <a:sym typeface="Arial"/>
            </a:endParaRPr>
          </a:p>
        </p:txBody>
      </p:sp>
      <p:sp>
        <p:nvSpPr>
          <p:cNvPr id="1248" name="Google Shape;1248;p120"/>
          <p:cNvSpPr txBox="1"/>
          <p:nvPr/>
        </p:nvSpPr>
        <p:spPr>
          <a:xfrm>
            <a:off x="4291329" y="4399915"/>
            <a:ext cx="123126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to hang and</a:t>
            </a:r>
            <a:endParaRPr sz="1800">
              <a:solidFill>
                <a:schemeClr val="dk1"/>
              </a:solidFill>
              <a:latin typeface="Arial"/>
              <a:ea typeface="Arial"/>
              <a:cs typeface="Arial"/>
              <a:sym typeface="Arial"/>
            </a:endParaRPr>
          </a:p>
        </p:txBody>
      </p:sp>
      <p:sp>
        <p:nvSpPr>
          <p:cNvPr id="1249" name="Google Shape;1249;p120"/>
          <p:cNvSpPr txBox="1"/>
          <p:nvPr/>
        </p:nvSpPr>
        <p:spPr>
          <a:xfrm>
            <a:off x="258267" y="4551375"/>
            <a:ext cx="5836920"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 Enter Watchdog Configuration mode:  </a:t>
            </a:r>
            <a:r>
              <a:rPr baseline="-25000" lang="en-US" sz="2700">
                <a:solidFill>
                  <a:schemeClr val="dk1"/>
                </a:solidFill>
                <a:latin typeface="Arial"/>
                <a:ea typeface="Arial"/>
                <a:cs typeface="Arial"/>
                <a:sym typeface="Arial"/>
              </a:rPr>
              <a:t>// prevent a reset.</a:t>
            </a:r>
            <a:endParaRPr baseline="-25000" sz="2700">
              <a:solidFill>
                <a:schemeClr val="dk1"/>
              </a:solidFill>
              <a:latin typeface="Arial"/>
              <a:ea typeface="Arial"/>
              <a:cs typeface="Arial"/>
              <a:sym typeface="Arial"/>
            </a:endParaRPr>
          </a:p>
        </p:txBody>
      </p:sp>
      <p:sp>
        <p:nvSpPr>
          <p:cNvPr id="1250" name="Google Shape;1250;p120"/>
          <p:cNvSpPr txBox="1"/>
          <p:nvPr/>
        </p:nvSpPr>
        <p:spPr>
          <a:xfrm>
            <a:off x="4291329" y="4948554"/>
            <a:ext cx="1022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251" name="Google Shape;1251;p120"/>
          <p:cNvSpPr/>
          <p:nvPr/>
        </p:nvSpPr>
        <p:spPr>
          <a:xfrm>
            <a:off x="3468116" y="5946285"/>
            <a:ext cx="56758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https://www.teachmemicro.com/arduino-watchdog-timer/</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121"/>
          <p:cNvSpPr txBox="1"/>
          <p:nvPr>
            <p:ph type="title"/>
          </p:nvPr>
        </p:nvSpPr>
        <p:spPr>
          <a:xfrm>
            <a:off x="1262888" y="411226"/>
            <a:ext cx="421957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Power Saving (Sleep)-Code</a:t>
            </a:r>
            <a:endParaRPr sz="2400">
              <a:latin typeface="Tahoma"/>
              <a:ea typeface="Tahoma"/>
              <a:cs typeface="Tahoma"/>
              <a:sym typeface="Tahoma"/>
            </a:endParaRPr>
          </a:p>
        </p:txBody>
      </p:sp>
      <p:sp>
        <p:nvSpPr>
          <p:cNvPr id="1257" name="Google Shape;1257;p121"/>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50</a:t>
            </a:r>
            <a:endParaRPr sz="1200">
              <a:solidFill>
                <a:schemeClr val="dk1"/>
              </a:solidFill>
              <a:latin typeface="Arial"/>
              <a:ea typeface="Arial"/>
              <a:cs typeface="Arial"/>
              <a:sym typeface="Arial"/>
            </a:endParaRPr>
          </a:p>
        </p:txBody>
      </p:sp>
      <p:sp>
        <p:nvSpPr>
          <p:cNvPr id="1258" name="Google Shape;1258;p121"/>
          <p:cNvSpPr txBox="1"/>
          <p:nvPr/>
        </p:nvSpPr>
        <p:spPr>
          <a:xfrm>
            <a:off x="402437" y="973327"/>
            <a:ext cx="4277995" cy="523875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#include &lt;avr/sleep.h&gt;</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#include &lt;avr/wdt.h&gt;</a:t>
            </a:r>
            <a:endParaRPr sz="1800">
              <a:solidFill>
                <a:schemeClr val="dk1"/>
              </a:solidFill>
              <a:latin typeface="Arial"/>
              <a:ea typeface="Arial"/>
              <a:cs typeface="Arial"/>
              <a:sym typeface="Arial"/>
            </a:endParaRPr>
          </a:p>
          <a:p>
            <a:pPr indent="0" lvl="0" marL="12700" marR="46990" rtl="0" algn="l">
              <a:lnSpc>
                <a:spcPct val="100000"/>
              </a:lnSpc>
              <a:spcBef>
                <a:spcPts val="0"/>
              </a:spcBef>
              <a:spcAft>
                <a:spcPts val="0"/>
              </a:spcAft>
              <a:buNone/>
            </a:pPr>
            <a:r>
              <a:rPr lang="en-US" sz="1800">
                <a:solidFill>
                  <a:schemeClr val="dk1"/>
                </a:solidFill>
                <a:latin typeface="Arial"/>
                <a:ea typeface="Arial"/>
                <a:cs typeface="Arial"/>
                <a:sym typeface="Arial"/>
              </a:rPr>
              <a:t>int led = 13; //variable for pin that the LED  is on</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int count = 0; //variable to control how</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many times LED blinks before sleep</a:t>
            </a:r>
            <a:endParaRPr sz="18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850">
              <a:solidFill>
                <a:schemeClr val="dk1"/>
              </a:solidFill>
              <a:latin typeface="Times New Roman"/>
              <a:ea typeface="Times New Roman"/>
              <a:cs typeface="Times New Roman"/>
              <a:sym typeface="Times New Roman"/>
            </a:endParaRPr>
          </a:p>
          <a:p>
            <a:pPr indent="-127000" lvl="0" marL="139065" marR="2003425" rtl="0" algn="l">
              <a:lnSpc>
                <a:spcPct val="100000"/>
              </a:lnSpc>
              <a:spcBef>
                <a:spcPts val="5"/>
              </a:spcBef>
              <a:spcAft>
                <a:spcPts val="0"/>
              </a:spcAft>
              <a:buNone/>
            </a:pPr>
            <a:r>
              <a:rPr lang="en-US" sz="1800">
                <a:solidFill>
                  <a:schemeClr val="dk1"/>
                </a:solidFill>
                <a:latin typeface="Arial"/>
                <a:ea typeface="Arial"/>
                <a:cs typeface="Arial"/>
                <a:sym typeface="Arial"/>
              </a:rPr>
              <a:t>void setup() {  Serial.begin(9600);  Serial.println("Start");  watchdogSetup();</a:t>
            </a:r>
            <a:endParaRPr sz="1800">
              <a:solidFill>
                <a:schemeClr val="dk1"/>
              </a:solidFill>
              <a:latin typeface="Arial"/>
              <a:ea typeface="Arial"/>
              <a:cs typeface="Arial"/>
              <a:sym typeface="Arial"/>
            </a:endParaRPr>
          </a:p>
          <a:p>
            <a:pPr indent="0" lvl="0" marL="0" marR="422909" rtl="0" algn="ctr">
              <a:lnSpc>
                <a:spcPct val="100000"/>
              </a:lnSpc>
              <a:spcBef>
                <a:spcPts val="0"/>
              </a:spcBef>
              <a:spcAft>
                <a:spcPts val="0"/>
              </a:spcAft>
              <a:buNone/>
            </a:pPr>
            <a:r>
              <a:rPr lang="en-US" sz="1800">
                <a:solidFill>
                  <a:schemeClr val="dk1"/>
                </a:solidFill>
                <a:latin typeface="Arial"/>
                <a:ea typeface="Arial"/>
                <a:cs typeface="Arial"/>
                <a:sym typeface="Arial"/>
              </a:rPr>
              <a:t>sleep_enable(); //enable the sleep</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capability</a:t>
            </a:r>
            <a:endParaRPr sz="18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850">
              <a:solidFill>
                <a:schemeClr val="dk1"/>
              </a:solidFill>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1800">
                <a:solidFill>
                  <a:schemeClr val="dk1"/>
                </a:solidFill>
                <a:latin typeface="Arial"/>
                <a:ea typeface="Arial"/>
                <a:cs typeface="Arial"/>
                <a:sym typeface="Arial"/>
              </a:rPr>
              <a:t>set_sleep_mode(SLEEP_MODE_PWR_D  OWN); //set the type of sleep mode.  pinMode(led, OUTPUT); //set up the LED  pin to output</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259" name="Google Shape;1259;p121"/>
          <p:cNvSpPr txBox="1"/>
          <p:nvPr/>
        </p:nvSpPr>
        <p:spPr>
          <a:xfrm>
            <a:off x="4867402" y="1426210"/>
            <a:ext cx="3965575" cy="27692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watchdogSetup(void)</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12700" marR="506730" rtl="0" algn="l">
              <a:lnSpc>
                <a:spcPct val="100000"/>
              </a:lnSpc>
              <a:spcBef>
                <a:spcPts val="0"/>
              </a:spcBef>
              <a:spcAft>
                <a:spcPts val="0"/>
              </a:spcAft>
              <a:buNone/>
            </a:pPr>
            <a:r>
              <a:rPr lang="en-US" sz="1800">
                <a:solidFill>
                  <a:schemeClr val="dk1"/>
                </a:solidFill>
                <a:latin typeface="Arial"/>
                <a:ea typeface="Arial"/>
                <a:cs typeface="Arial"/>
                <a:sym typeface="Arial"/>
              </a:rPr>
              <a:t>cli();	// disable all interrupts  wdt_reset();// reset the WDT timer</a:t>
            </a:r>
            <a:endParaRPr sz="1800">
              <a:solidFill>
                <a:schemeClr val="dk1"/>
              </a:solidFill>
              <a:latin typeface="Arial"/>
              <a:ea typeface="Arial"/>
              <a:cs typeface="Arial"/>
              <a:sym typeface="Arial"/>
            </a:endParaRPr>
          </a:p>
          <a:p>
            <a:pPr indent="0" lvl="0" marL="12700" marR="5080" rtl="0" algn="l">
              <a:lnSpc>
                <a:spcPct val="100000"/>
              </a:lnSpc>
              <a:spcBef>
                <a:spcPts val="0"/>
              </a:spcBef>
              <a:spcAft>
                <a:spcPts val="0"/>
              </a:spcAft>
              <a:buNone/>
            </a:pPr>
            <a:r>
              <a:rPr lang="en-US" sz="1800">
                <a:solidFill>
                  <a:schemeClr val="dk1"/>
                </a:solidFill>
                <a:latin typeface="Arial"/>
                <a:ea typeface="Arial"/>
                <a:cs typeface="Arial"/>
                <a:sym typeface="Arial"/>
              </a:rPr>
              <a:t>// Enter Watchdog Configuration mode:  WDTCSR |= B00011000;</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 Set Watchdog settings:</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WDTCSR = B01100001; //8 sec</a:t>
            </a:r>
            <a:endParaRPr sz="1800">
              <a:solidFill>
                <a:schemeClr val="dk1"/>
              </a:solidFill>
              <a:latin typeface="Arial"/>
              <a:ea typeface="Arial"/>
              <a:cs typeface="Arial"/>
              <a:sym typeface="Arial"/>
            </a:endParaRPr>
          </a:p>
          <a:p>
            <a:pPr indent="0" lvl="0" marL="12700" marR="0" rtl="0" algn="l">
              <a:lnSpc>
                <a:spcPct val="100000"/>
              </a:lnSpc>
              <a:spcBef>
                <a:spcPts val="5"/>
              </a:spcBef>
              <a:spcAft>
                <a:spcPts val="0"/>
              </a:spcAft>
              <a:buNone/>
            </a:pPr>
            <a:r>
              <a:rPr lang="en-US" sz="1800">
                <a:solidFill>
                  <a:schemeClr val="dk1"/>
                </a:solidFill>
                <a:latin typeface="Arial"/>
                <a:ea typeface="Arial"/>
                <a:cs typeface="Arial"/>
                <a:sym typeface="Arial"/>
              </a:rPr>
              <a:t>sei();</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22"/>
          <p:cNvSpPr txBox="1"/>
          <p:nvPr>
            <p:ph type="title"/>
          </p:nvPr>
        </p:nvSpPr>
        <p:spPr>
          <a:xfrm>
            <a:off x="1262888" y="555193"/>
            <a:ext cx="78867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Code</a:t>
            </a:r>
            <a:endParaRPr sz="2400">
              <a:latin typeface="Tahoma"/>
              <a:ea typeface="Tahoma"/>
              <a:cs typeface="Tahoma"/>
              <a:sym typeface="Tahoma"/>
            </a:endParaRPr>
          </a:p>
        </p:txBody>
      </p:sp>
      <p:sp>
        <p:nvSpPr>
          <p:cNvPr id="1265" name="Google Shape;1265;p122"/>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51</a:t>
            </a:r>
            <a:endParaRPr sz="1200">
              <a:solidFill>
                <a:schemeClr val="dk1"/>
              </a:solidFill>
              <a:latin typeface="Arial"/>
              <a:ea typeface="Arial"/>
              <a:cs typeface="Arial"/>
              <a:sym typeface="Arial"/>
            </a:endParaRPr>
          </a:p>
        </p:txBody>
      </p:sp>
      <p:sp>
        <p:nvSpPr>
          <p:cNvPr id="1266" name="Google Shape;1266;p122"/>
          <p:cNvSpPr txBox="1"/>
          <p:nvPr>
            <p:ph idx="1" type="body"/>
          </p:nvPr>
        </p:nvSpPr>
        <p:spPr>
          <a:xfrm>
            <a:off x="457200" y="946988"/>
            <a:ext cx="3962400" cy="5375831"/>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void loop() {</a:t>
            </a:r>
            <a:endParaRPr/>
          </a:p>
          <a:p>
            <a:pPr indent="0" lvl="0" marL="0" rtl="0" algn="l">
              <a:lnSpc>
                <a:spcPct val="100000"/>
              </a:lnSpc>
              <a:spcBef>
                <a:spcPts val="30"/>
              </a:spcBef>
              <a:spcAft>
                <a:spcPts val="0"/>
              </a:spcAft>
              <a:buNone/>
            </a:pPr>
            <a:r>
              <a:t/>
            </a:r>
            <a:endParaRPr sz="1850">
              <a:latin typeface="Times New Roman"/>
              <a:ea typeface="Times New Roman"/>
              <a:cs typeface="Times New Roman"/>
              <a:sym typeface="Times New Roman"/>
            </a:endParaRPr>
          </a:p>
          <a:p>
            <a:pPr indent="126364" lvl="0" marL="12700" marR="301625" rtl="0" algn="l">
              <a:lnSpc>
                <a:spcPct val="100000"/>
              </a:lnSpc>
              <a:spcBef>
                <a:spcPts val="0"/>
              </a:spcBef>
              <a:spcAft>
                <a:spcPts val="0"/>
              </a:spcAft>
              <a:buNone/>
            </a:pPr>
            <a:r>
              <a:rPr lang="en-US"/>
              <a:t>if(count &lt; 2) { //For first two loops  blink the LED</a:t>
            </a:r>
            <a:endParaRPr/>
          </a:p>
          <a:p>
            <a:pPr indent="0" lvl="0" marL="266700" rtl="0" algn="l">
              <a:lnSpc>
                <a:spcPct val="100000"/>
              </a:lnSpc>
              <a:spcBef>
                <a:spcPts val="0"/>
              </a:spcBef>
              <a:spcAft>
                <a:spcPts val="0"/>
              </a:spcAft>
              <a:buNone/>
            </a:pPr>
            <a:r>
              <a:rPr lang="en-US"/>
              <a:t>digitalWrite(led, HIGH);	// turn the</a:t>
            </a:r>
            <a:endParaRPr/>
          </a:p>
          <a:p>
            <a:pPr indent="-254634" lvl="0" marL="266700" marR="5080" rtl="0" algn="l">
              <a:lnSpc>
                <a:spcPct val="100000"/>
              </a:lnSpc>
              <a:spcBef>
                <a:spcPts val="0"/>
              </a:spcBef>
              <a:spcAft>
                <a:spcPts val="0"/>
              </a:spcAft>
              <a:buNone/>
            </a:pPr>
            <a:r>
              <a:rPr lang="en-US"/>
              <a:t>LED on (HIGH is the voltage level) </a:t>
            </a:r>
            <a:endParaRPr/>
          </a:p>
          <a:p>
            <a:pPr indent="-254634" lvl="0" marL="266700" marR="5080" rtl="0" algn="l">
              <a:lnSpc>
                <a:spcPct val="100000"/>
              </a:lnSpc>
              <a:spcBef>
                <a:spcPts val="0"/>
              </a:spcBef>
              <a:spcAft>
                <a:spcPts val="0"/>
              </a:spcAft>
              <a:buNone/>
            </a:pPr>
            <a:r>
              <a:rPr lang="en-US"/>
              <a:t> delay(900);	// wait  digitalWrite(led, LOW);	// turn the</a:t>
            </a:r>
            <a:endParaRPr/>
          </a:p>
          <a:p>
            <a:pPr indent="-254634" lvl="0" marL="266700" marR="144780" rtl="0" algn="l">
              <a:lnSpc>
                <a:spcPct val="100000"/>
              </a:lnSpc>
              <a:spcBef>
                <a:spcPts val="0"/>
              </a:spcBef>
              <a:spcAft>
                <a:spcPts val="0"/>
              </a:spcAft>
              <a:buNone/>
            </a:pPr>
            <a:r>
              <a:rPr lang="en-US"/>
              <a:t>LED off by making the voltage LOW  delay(900);	// wait</a:t>
            </a:r>
            <a:endParaRPr/>
          </a:p>
          <a:p>
            <a:pPr indent="0" lvl="0" marL="266700" rtl="0" algn="l">
              <a:lnSpc>
                <a:spcPct val="100000"/>
              </a:lnSpc>
              <a:spcBef>
                <a:spcPts val="0"/>
              </a:spcBef>
              <a:spcAft>
                <a:spcPts val="0"/>
              </a:spcAft>
              <a:buNone/>
            </a:pPr>
            <a:r>
              <a:rPr lang="en-US"/>
              <a:t>count++; //increment count</a:t>
            </a:r>
            <a:endParaRPr/>
          </a:p>
          <a:p>
            <a:pPr indent="0" lvl="0" marL="139065" rtl="0" algn="l">
              <a:lnSpc>
                <a:spcPct val="100000"/>
              </a:lnSpc>
              <a:spcBef>
                <a:spcPts val="0"/>
              </a:spcBef>
              <a:spcAft>
                <a:spcPts val="0"/>
              </a:spcAft>
              <a:buNone/>
            </a:pPr>
            <a:r>
              <a:rPr lang="en-US"/>
              <a:t>}</a:t>
            </a:r>
            <a:endParaRPr/>
          </a:p>
          <a:p>
            <a:pPr indent="0" lvl="0" marL="139065" rtl="0" algn="l">
              <a:lnSpc>
                <a:spcPct val="100000"/>
              </a:lnSpc>
              <a:spcBef>
                <a:spcPts val="5"/>
              </a:spcBef>
              <a:spcAft>
                <a:spcPts val="0"/>
              </a:spcAft>
              <a:buNone/>
            </a:pPr>
            <a:r>
              <a:rPr lang="en-US"/>
              <a:t>else {</a:t>
            </a:r>
            <a:endParaRPr/>
          </a:p>
        </p:txBody>
      </p:sp>
      <p:sp>
        <p:nvSpPr>
          <p:cNvPr id="1267" name="Google Shape;1267;p122"/>
          <p:cNvSpPr txBox="1"/>
          <p:nvPr/>
        </p:nvSpPr>
        <p:spPr>
          <a:xfrm>
            <a:off x="4651375" y="863853"/>
            <a:ext cx="4312285" cy="3043555"/>
          </a:xfrm>
          <a:prstGeom prst="rect">
            <a:avLst/>
          </a:prstGeom>
          <a:noFill/>
          <a:ln>
            <a:noFill/>
          </a:ln>
        </p:spPr>
        <p:txBody>
          <a:bodyPr anchorCtr="0" anchor="t" bIns="0" lIns="0" spcFirstLastPara="1" rIns="0" wrap="square" tIns="12700">
            <a:spAutoFit/>
          </a:bodyPr>
          <a:lstStyle/>
          <a:p>
            <a:pPr indent="63500" lvl="0" marL="12700" marR="5080" rtl="0" algn="l">
              <a:lnSpc>
                <a:spcPct val="100000"/>
              </a:lnSpc>
              <a:spcBef>
                <a:spcPts val="0"/>
              </a:spcBef>
              <a:spcAft>
                <a:spcPts val="0"/>
              </a:spcAft>
              <a:buNone/>
            </a:pPr>
            <a:r>
              <a:rPr lang="en-US" sz="1800">
                <a:solidFill>
                  <a:schemeClr val="dk1"/>
                </a:solidFill>
                <a:latin typeface="Arial"/>
                <a:ea typeface="Arial"/>
                <a:cs typeface="Arial"/>
                <a:sym typeface="Arial"/>
              </a:rPr>
              <a:t>sleep_cpu(); //enter sleep mode. Next  code that will be executed is the ISR when  interrupt wakes Arduino from sleep</a:t>
            </a:r>
            <a:endParaRPr sz="1800">
              <a:solidFill>
                <a:schemeClr val="dk1"/>
              </a:solidFill>
              <a:latin typeface="Arial"/>
              <a:ea typeface="Arial"/>
              <a:cs typeface="Arial"/>
              <a:sym typeface="Arial"/>
            </a:endParaRPr>
          </a:p>
          <a:p>
            <a:pPr indent="0" lvl="0" marL="76200" marR="0" rtl="0" algn="ctr">
              <a:lnSpc>
                <a:spcPct val="100000"/>
              </a:lnSpc>
              <a:spcBef>
                <a:spcPts val="0"/>
              </a:spcBef>
              <a:spcAft>
                <a:spcPts val="0"/>
              </a:spcAft>
              <a:buNone/>
            </a:pPr>
            <a:r>
              <a:rPr lang="en-US" sz="1800">
                <a:solidFill>
                  <a:schemeClr val="dk1"/>
                </a:solidFill>
                <a:latin typeface="Arial"/>
                <a:ea typeface="Arial"/>
                <a:cs typeface="Arial"/>
                <a:sym typeface="Arial"/>
              </a:rPr>
              <a:t>count = 0; //Set the count back to zero</a:t>
            </a:r>
            <a:endParaRPr sz="1800">
              <a:solidFill>
                <a:schemeClr val="dk1"/>
              </a:solidFill>
              <a:latin typeface="Arial"/>
              <a:ea typeface="Arial"/>
              <a:cs typeface="Arial"/>
              <a:sym typeface="Arial"/>
            </a:endParaRPr>
          </a:p>
          <a:p>
            <a:pPr indent="0" lvl="0" marL="393700" marR="0" rtl="0" algn="l">
              <a:lnSpc>
                <a:spcPct val="100000"/>
              </a:lnSpc>
              <a:spcBef>
                <a:spcPts val="0"/>
              </a:spcBef>
              <a:spcAft>
                <a:spcPts val="0"/>
              </a:spcAft>
              <a:buNone/>
            </a:pPr>
            <a:r>
              <a:rPr lang="en-US" sz="1800">
                <a:solidFill>
                  <a:schemeClr val="dk1"/>
                </a:solidFill>
                <a:latin typeface="Arial"/>
                <a:ea typeface="Arial"/>
                <a:cs typeface="Arial"/>
                <a:sym typeface="Arial"/>
              </a:rPr>
              <a:t>watchdogSetup();</a:t>
            </a:r>
            <a:endParaRPr sz="1800">
              <a:solidFill>
                <a:schemeClr val="dk1"/>
              </a:solidFill>
              <a:latin typeface="Arial"/>
              <a:ea typeface="Arial"/>
              <a:cs typeface="Arial"/>
              <a:sym typeface="Arial"/>
            </a:endParaRPr>
          </a:p>
          <a:p>
            <a:pPr indent="381000" lvl="0" marL="12700" marR="43180" rtl="0" algn="l">
              <a:lnSpc>
                <a:spcPct val="100000"/>
              </a:lnSpc>
              <a:spcBef>
                <a:spcPts val="0"/>
              </a:spcBef>
              <a:spcAft>
                <a:spcPts val="0"/>
              </a:spcAft>
              <a:buNone/>
            </a:pPr>
            <a:r>
              <a:rPr lang="en-US" sz="1800">
                <a:solidFill>
                  <a:schemeClr val="dk1"/>
                </a:solidFill>
                <a:latin typeface="Arial"/>
                <a:ea typeface="Arial"/>
                <a:cs typeface="Arial"/>
                <a:sym typeface="Arial"/>
              </a:rPr>
              <a:t>sleep_enable(); //enable the sleep  capability</a:t>
            </a:r>
            <a:endParaRPr sz="180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18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set_sleep_mode(SLEEP_MODE_PWR_D</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OWN); //set the type of sleep mode.</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a:p>
        </p:txBody>
      </p:sp>
      <p:sp>
        <p:nvSpPr>
          <p:cNvPr id="1268" name="Google Shape;1268;p122"/>
          <p:cNvSpPr txBox="1"/>
          <p:nvPr/>
        </p:nvSpPr>
        <p:spPr>
          <a:xfrm>
            <a:off x="4651375" y="4156328"/>
            <a:ext cx="1022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269" name="Google Shape;1269;p122"/>
          <p:cNvSpPr txBox="1"/>
          <p:nvPr/>
        </p:nvSpPr>
        <p:spPr>
          <a:xfrm>
            <a:off x="4651375" y="4979670"/>
            <a:ext cx="3472815" cy="13970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800">
                <a:solidFill>
                  <a:schemeClr val="dk1"/>
                </a:solidFill>
                <a:latin typeface="Arial"/>
                <a:ea typeface="Arial"/>
                <a:cs typeface="Arial"/>
                <a:sym typeface="Arial"/>
              </a:rPr>
              <a:t>ISR(WDT_vect) // Watchdog timer  interrupt.</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a:p>
          <a:p>
            <a:pPr indent="-64135" lvl="0" marL="76200" marR="970280" rtl="0" algn="l">
              <a:lnSpc>
                <a:spcPct val="100000"/>
              </a:lnSpc>
              <a:spcBef>
                <a:spcPts val="0"/>
              </a:spcBef>
              <a:spcAft>
                <a:spcPts val="0"/>
              </a:spcAft>
              <a:buNone/>
            </a:pPr>
            <a:r>
              <a:rPr lang="en-US" sz="1800">
                <a:solidFill>
                  <a:schemeClr val="dk1"/>
                </a:solidFill>
                <a:latin typeface="Arial"/>
                <a:ea typeface="Arial"/>
                <a:cs typeface="Arial"/>
                <a:sym typeface="Arial"/>
              </a:rPr>
              <a:t>Serial.println("interrupt");  sleep_disable(); //</a:t>
            </a:r>
            <a:endParaRPr/>
          </a:p>
        </p:txBody>
      </p:sp>
      <p:sp>
        <p:nvSpPr>
          <p:cNvPr id="1270" name="Google Shape;1270;p122"/>
          <p:cNvSpPr txBox="1"/>
          <p:nvPr/>
        </p:nvSpPr>
        <p:spPr>
          <a:xfrm>
            <a:off x="4651375" y="6350914"/>
            <a:ext cx="102235"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123"/>
          <p:cNvSpPr txBox="1"/>
          <p:nvPr>
            <p:ph type="title"/>
          </p:nvPr>
        </p:nvSpPr>
        <p:spPr>
          <a:xfrm>
            <a:off x="1262888" y="555193"/>
            <a:ext cx="195770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Bibliography</a:t>
            </a:r>
            <a:endParaRPr sz="2400">
              <a:latin typeface="Tahoma"/>
              <a:ea typeface="Tahoma"/>
              <a:cs typeface="Tahoma"/>
              <a:sym typeface="Tahoma"/>
            </a:endParaRPr>
          </a:p>
        </p:txBody>
      </p:sp>
      <p:sp>
        <p:nvSpPr>
          <p:cNvPr id="1276" name="Google Shape;1276;p123"/>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7" name="Google Shape;1277;p123"/>
          <p:cNvSpPr/>
          <p:nvPr/>
        </p:nvSpPr>
        <p:spPr>
          <a:xfrm>
            <a:off x="877227" y="182930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8" name="Google Shape;1278;p123"/>
          <p:cNvSpPr/>
          <p:nvPr/>
        </p:nvSpPr>
        <p:spPr>
          <a:xfrm>
            <a:off x="877227" y="2268220"/>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9" name="Google Shape;1279;p123"/>
          <p:cNvSpPr txBox="1"/>
          <p:nvPr/>
        </p:nvSpPr>
        <p:spPr>
          <a:xfrm>
            <a:off x="1207719" y="1227201"/>
            <a:ext cx="6508750" cy="1708150"/>
          </a:xfrm>
          <a:prstGeom prst="rect">
            <a:avLst/>
          </a:prstGeom>
          <a:noFill/>
          <a:ln>
            <a:noFill/>
          </a:ln>
        </p:spPr>
        <p:txBody>
          <a:bodyPr anchorCtr="0" anchor="t" bIns="0" lIns="0" spcFirstLastPara="1" rIns="0" wrap="square" tIns="85725">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ATmega328/P microcontroller</a:t>
            </a:r>
            <a:endParaRPr/>
          </a:p>
          <a:p>
            <a:pPr indent="0" lvl="0" marL="12700" marR="5080" rtl="0" algn="l">
              <a:lnSpc>
                <a:spcPct val="120000"/>
              </a:lnSpc>
              <a:spcBef>
                <a:spcPts val="0"/>
              </a:spcBef>
              <a:spcAft>
                <a:spcPts val="0"/>
              </a:spcAft>
              <a:buNone/>
            </a:pPr>
            <a:r>
              <a:rPr lang="en-US" sz="2400">
                <a:solidFill>
                  <a:schemeClr val="dk1"/>
                </a:solidFill>
                <a:latin typeface="Tahoma"/>
                <a:ea typeface="Tahoma"/>
                <a:cs typeface="Tahoma"/>
                <a:sym typeface="Tahoma"/>
              </a:rPr>
              <a:t>Embedded Systems Slides by Jonathan Valvano,  Design with microprocessors Slides by Radu</a:t>
            </a:r>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Dănescu</a:t>
            </a:r>
            <a:endParaRPr sz="2400">
              <a:solidFill>
                <a:schemeClr val="dk1"/>
              </a:solidFill>
              <a:latin typeface="Tahoma"/>
              <a:ea typeface="Tahoma"/>
              <a:cs typeface="Tahoma"/>
              <a:sym typeface="Tahoma"/>
            </a:endParaRPr>
          </a:p>
        </p:txBody>
      </p:sp>
      <p:sp>
        <p:nvSpPr>
          <p:cNvPr id="1280" name="Google Shape;1280;p123"/>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52</a:t>
            </a:r>
            <a:endParaRPr sz="1200">
              <a:solidFill>
                <a:schemeClr val="dk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24"/>
          <p:cNvSpPr/>
          <p:nvPr/>
        </p:nvSpPr>
        <p:spPr>
          <a:xfrm>
            <a:off x="6228588" y="135636"/>
            <a:ext cx="2755391" cy="135940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6" name="Google Shape;1286;p124"/>
          <p:cNvSpPr/>
          <p:nvPr/>
        </p:nvSpPr>
        <p:spPr>
          <a:xfrm>
            <a:off x="0" y="1623060"/>
            <a:ext cx="9144000" cy="361492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7" name="Google Shape;1287;p124"/>
          <p:cNvSpPr/>
          <p:nvPr/>
        </p:nvSpPr>
        <p:spPr>
          <a:xfrm>
            <a:off x="323088" y="231647"/>
            <a:ext cx="1842516" cy="101498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8" name="Google Shape;1288;p124"/>
          <p:cNvSpPr/>
          <p:nvPr/>
        </p:nvSpPr>
        <p:spPr>
          <a:xfrm>
            <a:off x="108204" y="2205227"/>
            <a:ext cx="8856345" cy="2159635"/>
          </a:xfrm>
          <a:custGeom>
            <a:rect b="b" l="l" r="r" t="t"/>
            <a:pathLst>
              <a:path extrusionOk="0" h="2159635" w="8856345">
                <a:moveTo>
                  <a:pt x="0" y="2159508"/>
                </a:moveTo>
                <a:lnTo>
                  <a:pt x="8855964" y="2159508"/>
                </a:lnTo>
                <a:lnTo>
                  <a:pt x="8855964" y="0"/>
                </a:lnTo>
                <a:lnTo>
                  <a:pt x="0" y="0"/>
                </a:lnTo>
                <a:lnTo>
                  <a:pt x="0" y="2159508"/>
                </a:lnTo>
                <a:close/>
              </a:path>
            </a:pathLst>
          </a:custGeom>
          <a:solidFill>
            <a:srgbClr val="FFFFFF">
              <a:alpha val="7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9" name="Google Shape;1289;p124"/>
          <p:cNvSpPr txBox="1"/>
          <p:nvPr>
            <p:ph type="title"/>
          </p:nvPr>
        </p:nvSpPr>
        <p:spPr>
          <a:xfrm>
            <a:off x="1030630" y="3000248"/>
            <a:ext cx="7009765" cy="5137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200">
                <a:latin typeface="Times New Roman"/>
                <a:ea typeface="Times New Roman"/>
                <a:cs typeface="Times New Roman"/>
                <a:sym typeface="Times New Roman"/>
              </a:rPr>
              <a:t>Distance Measurement and Localization</a:t>
            </a:r>
            <a:endParaRPr sz="3200">
              <a:latin typeface="Times New Roman"/>
              <a:ea typeface="Times New Roman"/>
              <a:cs typeface="Times New Roman"/>
              <a:sym typeface="Times New Roman"/>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125"/>
          <p:cNvSpPr txBox="1"/>
          <p:nvPr>
            <p:ph type="title"/>
          </p:nvPr>
        </p:nvSpPr>
        <p:spPr>
          <a:xfrm>
            <a:off x="1262888" y="189737"/>
            <a:ext cx="5372735" cy="7575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How to measure the distance to an</a:t>
            </a:r>
            <a:endParaRPr/>
          </a:p>
          <a:p>
            <a:pPr indent="0" lvl="0" marL="12700" rtl="0" algn="l">
              <a:lnSpc>
                <a:spcPct val="100000"/>
              </a:lnSpc>
              <a:spcBef>
                <a:spcPts val="0"/>
              </a:spcBef>
              <a:spcAft>
                <a:spcPts val="0"/>
              </a:spcAft>
              <a:buNone/>
            </a:pPr>
            <a:r>
              <a:rPr lang="en-US"/>
              <a:t>object?</a:t>
            </a:r>
            <a:endParaRPr/>
          </a:p>
        </p:txBody>
      </p:sp>
      <p:sp>
        <p:nvSpPr>
          <p:cNvPr id="1295" name="Google Shape;1295;p125"/>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6" name="Google Shape;1296;p125"/>
          <p:cNvSpPr/>
          <p:nvPr/>
        </p:nvSpPr>
        <p:spPr>
          <a:xfrm>
            <a:off x="877227" y="182930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7" name="Google Shape;1297;p125"/>
          <p:cNvSpPr txBox="1"/>
          <p:nvPr/>
        </p:nvSpPr>
        <p:spPr>
          <a:xfrm>
            <a:off x="1207719" y="1227201"/>
            <a:ext cx="869950" cy="1342390"/>
          </a:xfrm>
          <a:prstGeom prst="rect">
            <a:avLst/>
          </a:prstGeom>
          <a:noFill/>
          <a:ln>
            <a:noFill/>
          </a:ln>
        </p:spPr>
        <p:txBody>
          <a:bodyPr anchorCtr="0" anchor="t" bIns="0" lIns="0" spcFirstLastPara="1" rIns="0" wrap="square" tIns="85725">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RF</a:t>
            </a:r>
            <a:endParaRPr sz="2400">
              <a:solidFill>
                <a:schemeClr val="dk1"/>
              </a:solidFill>
              <a:latin typeface="Tahoma"/>
              <a:ea typeface="Tahoma"/>
              <a:cs typeface="Tahoma"/>
              <a:sym typeface="Tahoma"/>
            </a:endParaRPr>
          </a:p>
          <a:p>
            <a:pPr indent="0" lvl="0" marL="12700" marR="5080" rtl="0" algn="l">
              <a:lnSpc>
                <a:spcPct val="120000"/>
              </a:lnSpc>
              <a:spcBef>
                <a:spcPts val="0"/>
              </a:spcBef>
              <a:spcAft>
                <a:spcPts val="0"/>
              </a:spcAft>
              <a:buNone/>
            </a:pPr>
            <a:r>
              <a:rPr lang="en-US" sz="2400">
                <a:solidFill>
                  <a:schemeClr val="dk1"/>
                </a:solidFill>
                <a:latin typeface="Tahoma"/>
                <a:ea typeface="Tahoma"/>
                <a:cs typeface="Tahoma"/>
                <a:sym typeface="Tahoma"/>
              </a:rPr>
              <a:t>Sound  Light</a:t>
            </a:r>
            <a:endParaRPr sz="2400">
              <a:solidFill>
                <a:schemeClr val="dk1"/>
              </a:solidFill>
              <a:latin typeface="Tahoma"/>
              <a:ea typeface="Tahoma"/>
              <a:cs typeface="Tahoma"/>
              <a:sym typeface="Tahoma"/>
            </a:endParaRPr>
          </a:p>
        </p:txBody>
      </p:sp>
      <p:sp>
        <p:nvSpPr>
          <p:cNvPr id="1298" name="Google Shape;1298;p125"/>
          <p:cNvSpPr/>
          <p:nvPr/>
        </p:nvSpPr>
        <p:spPr>
          <a:xfrm>
            <a:off x="877227" y="2268220"/>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9" name="Google Shape;1299;p125"/>
          <p:cNvSpPr txBox="1"/>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126"/>
          <p:cNvSpPr txBox="1"/>
          <p:nvPr>
            <p:ph type="title"/>
          </p:nvPr>
        </p:nvSpPr>
        <p:spPr>
          <a:xfrm>
            <a:off x="1262888" y="555193"/>
            <a:ext cx="98933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Sound</a:t>
            </a:r>
            <a:endParaRPr/>
          </a:p>
        </p:txBody>
      </p:sp>
      <p:sp>
        <p:nvSpPr>
          <p:cNvPr id="1305" name="Google Shape;1305;p126"/>
          <p:cNvSpPr/>
          <p:nvPr/>
        </p:nvSpPr>
        <p:spPr>
          <a:xfrm>
            <a:off x="786383" y="1798320"/>
            <a:ext cx="7530083" cy="379780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6" name="Google Shape;1306;p126"/>
          <p:cNvSpPr txBox="1"/>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307" name="Google Shape;1307;p126"/>
          <p:cNvSpPr/>
          <p:nvPr/>
        </p:nvSpPr>
        <p:spPr>
          <a:xfrm>
            <a:off x="990600" y="5768730"/>
            <a:ext cx="7467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https://5.imimg.com/data5/FC/MH/DX/SELLER-590122/hc-sr04.pdf</a:t>
            </a:r>
            <a:endParaRPr sz="1800">
              <a:solidFill>
                <a:schemeClr val="dk1"/>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27"/>
          <p:cNvSpPr txBox="1"/>
          <p:nvPr>
            <p:ph type="title"/>
          </p:nvPr>
        </p:nvSpPr>
        <p:spPr>
          <a:xfrm>
            <a:off x="1262888" y="555193"/>
            <a:ext cx="271399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Ultrasonic Sensor</a:t>
            </a:r>
            <a:endParaRPr/>
          </a:p>
        </p:txBody>
      </p:sp>
      <p:sp>
        <p:nvSpPr>
          <p:cNvPr id="1313" name="Google Shape;1313;p127"/>
          <p:cNvSpPr/>
          <p:nvPr/>
        </p:nvSpPr>
        <p:spPr>
          <a:xfrm>
            <a:off x="4424679" y="925067"/>
            <a:ext cx="4402137" cy="406222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4" name="Google Shape;1314;p127"/>
          <p:cNvSpPr/>
          <p:nvPr/>
        </p:nvSpPr>
        <p:spPr>
          <a:xfrm>
            <a:off x="1255775" y="1780032"/>
            <a:ext cx="2712720" cy="388162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5" name="Google Shape;1315;p127"/>
          <p:cNvSpPr txBox="1"/>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pic>
        <p:nvPicPr>
          <p:cNvPr descr="How-Ultrasonic-Sensors-Work" id="1320" name="Google Shape;1320;p128"/>
          <p:cNvPicPr preferRelativeResize="0"/>
          <p:nvPr/>
        </p:nvPicPr>
        <p:blipFill rotWithShape="1">
          <a:blip r:embed="rId3">
            <a:alphaModFix/>
          </a:blip>
          <a:srcRect b="0" l="0" r="0" t="0"/>
          <a:stretch/>
        </p:blipFill>
        <p:spPr>
          <a:xfrm>
            <a:off x="533400" y="990600"/>
            <a:ext cx="7997825" cy="4495859"/>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129"/>
          <p:cNvSpPr txBox="1"/>
          <p:nvPr>
            <p:ph type="title"/>
          </p:nvPr>
        </p:nvSpPr>
        <p:spPr>
          <a:xfrm>
            <a:off x="341630" y="914400"/>
            <a:ext cx="8802370" cy="27699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How Ultrasonic Sensor works…</a:t>
            </a:r>
            <a:endParaRPr/>
          </a:p>
        </p:txBody>
      </p:sp>
      <p:pic>
        <p:nvPicPr>
          <p:cNvPr descr="HC-SR04 Ultrasonic Sensor Working - Echo when no Obstacle" id="1326" name="Google Shape;1326;p129"/>
          <p:cNvPicPr preferRelativeResize="0"/>
          <p:nvPr/>
        </p:nvPicPr>
        <p:blipFill rotWithShape="1">
          <a:blip r:embed="rId3">
            <a:alphaModFix/>
          </a:blip>
          <a:srcRect b="0" l="0" r="0" t="0"/>
          <a:stretch/>
        </p:blipFill>
        <p:spPr>
          <a:xfrm>
            <a:off x="1066800" y="1828800"/>
            <a:ext cx="5839371" cy="4495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3"/>
          <p:cNvSpPr txBox="1"/>
          <p:nvPr>
            <p:ph type="title"/>
          </p:nvPr>
        </p:nvSpPr>
        <p:spPr>
          <a:xfrm>
            <a:off x="1262888" y="555193"/>
            <a:ext cx="133731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pinMode</a:t>
            </a:r>
            <a:endParaRPr sz="2400">
              <a:latin typeface="Tahoma"/>
              <a:ea typeface="Tahoma"/>
              <a:cs typeface="Tahoma"/>
              <a:sym typeface="Tahoma"/>
            </a:endParaRPr>
          </a:p>
        </p:txBody>
      </p:sp>
      <p:sp>
        <p:nvSpPr>
          <p:cNvPr id="192" name="Google Shape;192;p13"/>
          <p:cNvSpPr/>
          <p:nvPr/>
        </p:nvSpPr>
        <p:spPr>
          <a:xfrm>
            <a:off x="877227" y="182930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3"/>
          <p:cNvSpPr/>
          <p:nvPr/>
        </p:nvSpPr>
        <p:spPr>
          <a:xfrm>
            <a:off x="877227" y="3072764"/>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3"/>
          <p:cNvSpPr txBox="1"/>
          <p:nvPr/>
        </p:nvSpPr>
        <p:spPr>
          <a:xfrm>
            <a:off x="864514" y="1227201"/>
            <a:ext cx="7366634" cy="2147570"/>
          </a:xfrm>
          <a:prstGeom prst="rect">
            <a:avLst/>
          </a:prstGeom>
          <a:noFill/>
          <a:ln>
            <a:noFill/>
          </a:ln>
        </p:spPr>
        <p:txBody>
          <a:bodyPr anchorCtr="0" anchor="t" bIns="0" lIns="0" spcFirstLastPara="1" rIns="0" wrap="square" tIns="85725">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pinMode(pin, mode)</a:t>
            </a:r>
            <a:endParaRPr sz="2400">
              <a:solidFill>
                <a:schemeClr val="dk1"/>
              </a:solidFill>
              <a:latin typeface="Tahoma"/>
              <a:ea typeface="Tahoma"/>
              <a:cs typeface="Tahoma"/>
              <a:sym typeface="Tahoma"/>
            </a:endParaRPr>
          </a:p>
          <a:p>
            <a:pPr indent="0" lvl="0" marL="355600" marR="5080" rtl="0" algn="l">
              <a:lnSpc>
                <a:spcPct val="100000"/>
              </a:lnSpc>
              <a:spcBef>
                <a:spcPts val="575"/>
              </a:spcBef>
              <a:spcAft>
                <a:spcPts val="0"/>
              </a:spcAft>
              <a:buNone/>
            </a:pPr>
            <a:r>
              <a:rPr lang="en-US" sz="2400">
                <a:solidFill>
                  <a:schemeClr val="dk1"/>
                </a:solidFill>
                <a:latin typeface="Tahoma"/>
                <a:ea typeface="Tahoma"/>
                <a:cs typeface="Tahoma"/>
                <a:sym typeface="Tahoma"/>
              </a:rPr>
              <a:t>pin: the number of the pin whose mode you wish to  set</a:t>
            </a:r>
            <a:endParaRPr sz="2400">
              <a:solidFill>
                <a:schemeClr val="dk1"/>
              </a:solidFill>
              <a:latin typeface="Tahoma"/>
              <a:ea typeface="Tahoma"/>
              <a:cs typeface="Tahoma"/>
              <a:sym typeface="Tahoma"/>
            </a:endParaRPr>
          </a:p>
          <a:p>
            <a:pPr indent="0" lvl="0" marL="0" marR="0" rtl="0" algn="l">
              <a:lnSpc>
                <a:spcPct val="100000"/>
              </a:lnSpc>
              <a:spcBef>
                <a:spcPts val="10"/>
              </a:spcBef>
              <a:spcAft>
                <a:spcPts val="0"/>
              </a:spcAft>
              <a:buNone/>
            </a:pPr>
            <a:r>
              <a:t/>
            </a:r>
            <a:endParaRPr sz="3500">
              <a:solidFill>
                <a:schemeClr val="dk1"/>
              </a:solidFill>
              <a:latin typeface="Times New Roman"/>
              <a:ea typeface="Times New Roman"/>
              <a:cs typeface="Times New Roman"/>
              <a:sym typeface="Times New Roman"/>
            </a:endParaRPr>
          </a:p>
          <a:p>
            <a:pPr indent="0" lvl="0" marL="355600" marR="0" rtl="0" algn="l">
              <a:lnSpc>
                <a:spcPct val="100000"/>
              </a:lnSpc>
              <a:spcBef>
                <a:spcPts val="0"/>
              </a:spcBef>
              <a:spcAft>
                <a:spcPts val="0"/>
              </a:spcAft>
              <a:buNone/>
            </a:pPr>
            <a:r>
              <a:rPr lang="en-US" sz="2400">
                <a:solidFill>
                  <a:schemeClr val="dk1"/>
                </a:solidFill>
                <a:latin typeface="Tahoma"/>
                <a:ea typeface="Tahoma"/>
                <a:cs typeface="Tahoma"/>
                <a:sym typeface="Tahoma"/>
              </a:rPr>
              <a:t>mode: INPUT, OUTPUT, or </a:t>
            </a:r>
            <a:r>
              <a:rPr b="1" lang="en-US" sz="2400">
                <a:solidFill>
                  <a:srgbClr val="FF0000"/>
                </a:solidFill>
                <a:latin typeface="Tahoma"/>
                <a:ea typeface="Tahoma"/>
                <a:cs typeface="Tahoma"/>
                <a:sym typeface="Tahoma"/>
              </a:rPr>
              <a:t>INPUT_PULLUP</a:t>
            </a:r>
            <a:r>
              <a:rPr lang="en-US" sz="2400">
                <a:solidFill>
                  <a:schemeClr val="dk1"/>
                </a:solidFill>
                <a:latin typeface="Tahoma"/>
                <a:ea typeface="Tahoma"/>
                <a:cs typeface="Tahoma"/>
                <a:sym typeface="Tahoma"/>
              </a:rPr>
              <a:t>.</a:t>
            </a:r>
            <a:endParaRPr sz="2400">
              <a:solidFill>
                <a:schemeClr val="dk1"/>
              </a:solidFill>
              <a:latin typeface="Tahoma"/>
              <a:ea typeface="Tahoma"/>
              <a:cs typeface="Tahoma"/>
              <a:sym typeface="Tahoma"/>
            </a:endParaRPr>
          </a:p>
        </p:txBody>
      </p:sp>
      <p:sp>
        <p:nvSpPr>
          <p:cNvPr id="195" name="Google Shape;195;p13"/>
          <p:cNvSpPr txBox="1"/>
          <p:nvPr/>
        </p:nvSpPr>
        <p:spPr>
          <a:xfrm>
            <a:off x="8042656" y="6445541"/>
            <a:ext cx="221615"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96" name="Google Shape;196;p13"/>
          <p:cNvSpPr/>
          <p:nvPr/>
        </p:nvSpPr>
        <p:spPr>
          <a:xfrm>
            <a:off x="381000" y="4800600"/>
            <a:ext cx="8305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https://www.instructables.com/Beginning-Arduino-Ports-Pins-and-Programming/</a:t>
            </a:r>
            <a:endParaRPr sz="1800">
              <a:solidFill>
                <a:schemeClr val="dk1"/>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130"/>
          <p:cNvSpPr txBox="1"/>
          <p:nvPr>
            <p:ph type="title"/>
          </p:nvPr>
        </p:nvSpPr>
        <p:spPr>
          <a:xfrm>
            <a:off x="1262888" y="555193"/>
            <a:ext cx="154940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Operation</a:t>
            </a:r>
            <a:endParaRPr/>
          </a:p>
        </p:txBody>
      </p:sp>
      <p:sp>
        <p:nvSpPr>
          <p:cNvPr id="1332" name="Google Shape;1332;p130"/>
          <p:cNvSpPr/>
          <p:nvPr/>
        </p:nvSpPr>
        <p:spPr>
          <a:xfrm>
            <a:off x="893063" y="1805939"/>
            <a:ext cx="7315200" cy="378256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3" name="Google Shape;1333;p130"/>
          <p:cNvSpPr txBox="1"/>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131"/>
          <p:cNvSpPr/>
          <p:nvPr/>
        </p:nvSpPr>
        <p:spPr>
          <a:xfrm>
            <a:off x="1143000" y="-228600"/>
            <a:ext cx="7772400" cy="70480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#define echoPin 2 // attach pin D2 Arduino to pin Echo of HC-SR04</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#define trigPin 3 //attach pin D3 Arduino to pin Trig of HC-SR04</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defines variables</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long duration; // variable for the duration of sound wave travel</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int distance; // variable for the distance measurement</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void setup()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pinMode(trigPin, OUTPUT); // Sets the trigPin as an OUTPUT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pinMode(echoPin, INPUT); // Sets the echoPin as an INPUT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Serial.begin(9600); // // Serial Communication is starting with 9600 of baudrate speed</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Serial.println("Ultrasonic Sensor HC-SR04 Test"); // print some text in Serial Monitor</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Serial.println("with Arduino UNO R3");</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void loop()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 Clears the trigPin condition</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digitalWrite(trigPin, LOW);</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delayMicroseconds(2);</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 Sets the trigPin HIGH (ACTIVE) for 10 microseconds</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digitalWrite(trigPin, 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delayMicroseconds(10);</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digitalWrite(trigPin, LOW);</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 Reads the echoPin, returns the sound wave travel time in microseconds</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duration = pulseIn(echoPin, 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 Calculating the distance</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distance = duration * 0.034 / 2; // Speed of sound wave divided by 2 (go and back)</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 Displays the distance on the Serial Monitor</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Serial.print("Distance: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Serial.print(distance);</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Serial.println(" cm");</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32"/>
          <p:cNvSpPr txBox="1"/>
          <p:nvPr/>
        </p:nvSpPr>
        <p:spPr>
          <a:xfrm>
            <a:off x="1262888" y="555193"/>
            <a:ext cx="2058670" cy="3917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solidFill>
                  <a:schemeClr val="dk1"/>
                </a:solidFill>
                <a:latin typeface="Tahoma"/>
                <a:ea typeface="Tahoma"/>
                <a:cs typeface="Tahoma"/>
                <a:sym typeface="Tahoma"/>
              </a:rPr>
              <a:t>5 Volt Sensor</a:t>
            </a:r>
            <a:endParaRPr sz="2400">
              <a:solidFill>
                <a:schemeClr val="dk1"/>
              </a:solidFill>
              <a:latin typeface="Tahoma"/>
              <a:ea typeface="Tahoma"/>
              <a:cs typeface="Tahoma"/>
              <a:sym typeface="Tahoma"/>
            </a:endParaRPr>
          </a:p>
        </p:txBody>
      </p:sp>
      <p:sp>
        <p:nvSpPr>
          <p:cNvPr id="1344" name="Google Shape;1344;p132"/>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5" name="Google Shape;1345;p132"/>
          <p:cNvSpPr txBox="1"/>
          <p:nvPr/>
        </p:nvSpPr>
        <p:spPr>
          <a:xfrm>
            <a:off x="1207719" y="1300352"/>
            <a:ext cx="4928870"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We need to convert the 5 volt to 3.3</a:t>
            </a:r>
            <a:endParaRPr sz="2400">
              <a:solidFill>
                <a:schemeClr val="dk1"/>
              </a:solidFill>
              <a:latin typeface="Tahoma"/>
              <a:ea typeface="Tahoma"/>
              <a:cs typeface="Tahoma"/>
              <a:sym typeface="Tahoma"/>
            </a:endParaRPr>
          </a:p>
        </p:txBody>
      </p:sp>
      <p:sp>
        <p:nvSpPr>
          <p:cNvPr id="1346" name="Google Shape;1346;p132"/>
          <p:cNvSpPr/>
          <p:nvPr/>
        </p:nvSpPr>
        <p:spPr>
          <a:xfrm>
            <a:off x="4355591" y="2033016"/>
            <a:ext cx="3880104" cy="409346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7" name="Google Shape;1347;p132"/>
          <p:cNvSpPr txBox="1"/>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pic>
        <p:nvPicPr>
          <p:cNvPr descr="https://cdn.shopify.com/s/files/1/0176/3274/files/hc-sr04-tut-2_1024x1024.png?v=1561459160" id="1348" name="Google Shape;1348;p132"/>
          <p:cNvPicPr preferRelativeResize="0"/>
          <p:nvPr/>
        </p:nvPicPr>
        <p:blipFill rotWithShape="1">
          <a:blip r:embed="rId5">
            <a:alphaModFix/>
          </a:blip>
          <a:srcRect b="0" l="0" r="0" t="0"/>
          <a:stretch/>
        </p:blipFill>
        <p:spPr>
          <a:xfrm>
            <a:off x="152401" y="2251631"/>
            <a:ext cx="3581400" cy="3653298"/>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33"/>
          <p:cNvSpPr/>
          <p:nvPr/>
        </p:nvSpPr>
        <p:spPr>
          <a:xfrm>
            <a:off x="1544574" y="838200"/>
            <a:ext cx="6719316" cy="485851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4" name="Google Shape;1354;p133"/>
          <p:cNvSpPr txBox="1"/>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355" name="Google Shape;1355;p133"/>
          <p:cNvSpPr/>
          <p:nvPr/>
        </p:nvSpPr>
        <p:spPr>
          <a:xfrm>
            <a:off x="228600" y="5995425"/>
            <a:ext cx="838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https://thepihut.com/blogs/raspberry-pi-tutorials/hc-sr04-ultrasonic-range-sensor-on-the-raspberry-pi</a:t>
            </a:r>
            <a:endParaRPr sz="1800">
              <a:solidFill>
                <a:schemeClr val="dk1"/>
              </a:solidFill>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34"/>
          <p:cNvSpPr txBox="1"/>
          <p:nvPr>
            <p:ph type="title"/>
          </p:nvPr>
        </p:nvSpPr>
        <p:spPr>
          <a:xfrm>
            <a:off x="1262888" y="555193"/>
            <a:ext cx="78867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Code</a:t>
            </a:r>
            <a:endParaRPr/>
          </a:p>
        </p:txBody>
      </p:sp>
      <p:sp>
        <p:nvSpPr>
          <p:cNvPr id="1361" name="Google Shape;1361;p134"/>
          <p:cNvSpPr txBox="1"/>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362" name="Google Shape;1362;p134"/>
          <p:cNvSpPr txBox="1"/>
          <p:nvPr/>
        </p:nvSpPr>
        <p:spPr>
          <a:xfrm>
            <a:off x="2242566" y="1346708"/>
            <a:ext cx="4123054" cy="3546475"/>
          </a:xfrm>
          <a:prstGeom prst="rect">
            <a:avLst/>
          </a:prstGeom>
          <a:noFill/>
          <a:ln>
            <a:noFill/>
          </a:ln>
        </p:spPr>
        <p:txBody>
          <a:bodyPr anchorCtr="0" anchor="t" bIns="0" lIns="0" spcFirstLastPara="1" rIns="0" wrap="square" tIns="30475">
            <a:spAutoFit/>
          </a:bodyPr>
          <a:lstStyle/>
          <a:p>
            <a:pPr indent="0" lvl="0" marL="12700" marR="0" rtl="0" algn="l">
              <a:lnSpc>
                <a:spcPct val="100000"/>
              </a:lnSpc>
              <a:spcBef>
                <a:spcPts val="0"/>
              </a:spcBef>
              <a:spcAft>
                <a:spcPts val="0"/>
              </a:spcAft>
              <a:buNone/>
            </a:pPr>
            <a:r>
              <a:rPr lang="en-US" sz="1800">
                <a:solidFill>
                  <a:srgbClr val="008000"/>
                </a:solidFill>
                <a:latin typeface="Courier New"/>
                <a:ea typeface="Courier New"/>
                <a:cs typeface="Courier New"/>
                <a:sym typeface="Courier New"/>
              </a:rPr>
              <a:t>#Libraries</a:t>
            </a:r>
            <a:endParaRPr sz="1800">
              <a:solidFill>
                <a:schemeClr val="dk1"/>
              </a:solidFill>
              <a:latin typeface="Courier New"/>
              <a:ea typeface="Courier New"/>
              <a:cs typeface="Courier New"/>
              <a:sym typeface="Courier New"/>
            </a:endParaRPr>
          </a:p>
          <a:p>
            <a:pPr indent="0" lvl="0" marL="12700" marR="0" rtl="0" algn="l">
              <a:lnSpc>
                <a:spcPct val="100000"/>
              </a:lnSpc>
              <a:spcBef>
                <a:spcPts val="140"/>
              </a:spcBef>
              <a:spcAft>
                <a:spcPts val="0"/>
              </a:spcAft>
              <a:buNone/>
            </a:pPr>
            <a:r>
              <a:rPr b="1" lang="en-US" sz="1800">
                <a:solidFill>
                  <a:srgbClr val="0000FF"/>
                </a:solidFill>
                <a:latin typeface="Courier New"/>
                <a:ea typeface="Courier New"/>
                <a:cs typeface="Courier New"/>
                <a:sym typeface="Courier New"/>
              </a:rPr>
              <a:t>import </a:t>
            </a:r>
            <a:r>
              <a:rPr lang="en-US" sz="1800">
                <a:solidFill>
                  <a:schemeClr val="dk1"/>
                </a:solidFill>
                <a:latin typeface="Courier New"/>
                <a:ea typeface="Courier New"/>
                <a:cs typeface="Courier New"/>
                <a:sym typeface="Courier New"/>
              </a:rPr>
              <a:t>RPi</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GPIO </a:t>
            </a:r>
            <a:r>
              <a:rPr b="1" lang="en-US" sz="1800">
                <a:solidFill>
                  <a:srgbClr val="0000FF"/>
                </a:solidFill>
                <a:latin typeface="Courier New"/>
                <a:ea typeface="Courier New"/>
                <a:cs typeface="Courier New"/>
                <a:sym typeface="Courier New"/>
              </a:rPr>
              <a:t>as </a:t>
            </a:r>
            <a:r>
              <a:rPr lang="en-US" sz="1800">
                <a:solidFill>
                  <a:schemeClr val="dk1"/>
                </a:solidFill>
                <a:latin typeface="Courier New"/>
                <a:ea typeface="Courier New"/>
                <a:cs typeface="Courier New"/>
                <a:sym typeface="Courier New"/>
              </a:rPr>
              <a:t>GPIO</a:t>
            </a:r>
            <a:endParaRPr sz="1800">
              <a:solidFill>
                <a:schemeClr val="dk1"/>
              </a:solidFill>
              <a:latin typeface="Courier New"/>
              <a:ea typeface="Courier New"/>
              <a:cs typeface="Courier New"/>
              <a:sym typeface="Courier New"/>
            </a:endParaRPr>
          </a:p>
          <a:p>
            <a:pPr indent="0" lvl="0" marL="12700" marR="0" rtl="0" algn="l">
              <a:lnSpc>
                <a:spcPct val="100000"/>
              </a:lnSpc>
              <a:spcBef>
                <a:spcPts val="155"/>
              </a:spcBef>
              <a:spcAft>
                <a:spcPts val="0"/>
              </a:spcAft>
              <a:buNone/>
            </a:pPr>
            <a:r>
              <a:rPr b="1" lang="en-US" sz="1800">
                <a:solidFill>
                  <a:srgbClr val="0000FF"/>
                </a:solidFill>
                <a:latin typeface="Courier New"/>
                <a:ea typeface="Courier New"/>
                <a:cs typeface="Courier New"/>
                <a:sym typeface="Courier New"/>
              </a:rPr>
              <a:t>import </a:t>
            </a:r>
            <a:r>
              <a:rPr lang="en-US" sz="1800">
                <a:solidFill>
                  <a:schemeClr val="dk1"/>
                </a:solidFill>
                <a:latin typeface="Courier New"/>
                <a:ea typeface="Courier New"/>
                <a:cs typeface="Courier New"/>
                <a:sym typeface="Courier New"/>
              </a:rPr>
              <a:t>time</a:t>
            </a:r>
            <a:endParaRPr sz="1800">
              <a:solidFill>
                <a:schemeClr val="dk1"/>
              </a:solidFill>
              <a:latin typeface="Courier New"/>
              <a:ea typeface="Courier New"/>
              <a:cs typeface="Courier New"/>
              <a:sym typeface="Courier New"/>
            </a:endParaRPr>
          </a:p>
          <a:p>
            <a:pPr indent="0" lvl="0" marL="12700" marR="0" rtl="0" algn="l">
              <a:lnSpc>
                <a:spcPct val="100000"/>
              </a:lnSpc>
              <a:spcBef>
                <a:spcPts val="155"/>
              </a:spcBef>
              <a:spcAft>
                <a:spcPts val="0"/>
              </a:spcAft>
              <a:buNone/>
            </a:pPr>
            <a:r>
              <a:rPr lang="en-US" sz="1800">
                <a:solidFill>
                  <a:srgbClr val="008000"/>
                </a:solidFill>
                <a:latin typeface="Courier New"/>
                <a:ea typeface="Courier New"/>
                <a:cs typeface="Courier New"/>
                <a:sym typeface="Courier New"/>
              </a:rPr>
              <a:t>#GPIO Mode (BOARD / BCM)</a:t>
            </a:r>
            <a:endParaRPr sz="1800">
              <a:solidFill>
                <a:schemeClr val="dk1"/>
              </a:solidFill>
              <a:latin typeface="Courier New"/>
              <a:ea typeface="Courier New"/>
              <a:cs typeface="Courier New"/>
              <a:sym typeface="Courier New"/>
            </a:endParaRPr>
          </a:p>
          <a:p>
            <a:pPr indent="0" lvl="0" marL="12700" marR="0" rtl="0" algn="l">
              <a:lnSpc>
                <a:spcPct val="100000"/>
              </a:lnSpc>
              <a:spcBef>
                <a:spcPts val="145"/>
              </a:spcBef>
              <a:spcAft>
                <a:spcPts val="0"/>
              </a:spcAft>
              <a:buNone/>
            </a:pPr>
            <a:r>
              <a:rPr lang="en-US" sz="1800">
                <a:solidFill>
                  <a:schemeClr val="dk1"/>
                </a:solidFill>
                <a:latin typeface="Courier New"/>
                <a:ea typeface="Courier New"/>
                <a:cs typeface="Courier New"/>
                <a:sym typeface="Courier New"/>
              </a:rPr>
              <a:t>GPIO</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setmode</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GPIO</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BCM</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indent="0" lvl="0" marL="12700" marR="1916429" rtl="0" algn="l">
              <a:lnSpc>
                <a:spcPct val="106700"/>
              </a:lnSpc>
              <a:spcBef>
                <a:spcPts val="10"/>
              </a:spcBef>
              <a:spcAft>
                <a:spcPts val="0"/>
              </a:spcAft>
              <a:buNone/>
            </a:pPr>
            <a:r>
              <a:rPr lang="en-US" sz="1800">
                <a:solidFill>
                  <a:srgbClr val="008000"/>
                </a:solidFill>
                <a:latin typeface="Courier New"/>
                <a:ea typeface="Courier New"/>
                <a:cs typeface="Courier New"/>
                <a:sym typeface="Courier New"/>
              </a:rPr>
              <a:t>#set GPIO Pins  </a:t>
            </a:r>
            <a:r>
              <a:rPr lang="en-US" sz="1800">
                <a:solidFill>
                  <a:schemeClr val="dk1"/>
                </a:solidFill>
                <a:latin typeface="Courier New"/>
                <a:ea typeface="Courier New"/>
                <a:cs typeface="Courier New"/>
                <a:sym typeface="Courier New"/>
              </a:rPr>
              <a:t>GPIO_TRIGGER </a:t>
            </a:r>
            <a:r>
              <a:rPr b="1" lang="en-US" sz="1800">
                <a:solidFill>
                  <a:srgbClr val="000080"/>
                </a:solidFill>
                <a:latin typeface="Courier New"/>
                <a:ea typeface="Courier New"/>
                <a:cs typeface="Courier New"/>
                <a:sym typeface="Courier New"/>
              </a:rPr>
              <a:t>= </a:t>
            </a:r>
            <a:r>
              <a:rPr lang="en-US" sz="1800">
                <a:solidFill>
                  <a:srgbClr val="FF0000"/>
                </a:solidFill>
                <a:latin typeface="Courier New"/>
                <a:ea typeface="Courier New"/>
                <a:cs typeface="Courier New"/>
                <a:sym typeface="Courier New"/>
              </a:rPr>
              <a:t>4</a:t>
            </a:r>
            <a:endParaRPr sz="1800">
              <a:solidFill>
                <a:schemeClr val="dk1"/>
              </a:solidFill>
              <a:latin typeface="Courier New"/>
              <a:ea typeface="Courier New"/>
              <a:cs typeface="Courier New"/>
              <a:sym typeface="Courier New"/>
            </a:endParaRPr>
          </a:p>
          <a:p>
            <a:pPr indent="0" lvl="0" marL="12700" marR="0" rtl="0" algn="l">
              <a:lnSpc>
                <a:spcPct val="100000"/>
              </a:lnSpc>
              <a:spcBef>
                <a:spcPts val="155"/>
              </a:spcBef>
              <a:spcAft>
                <a:spcPts val="0"/>
              </a:spcAft>
              <a:buNone/>
            </a:pPr>
            <a:r>
              <a:rPr lang="en-US" sz="1800">
                <a:solidFill>
                  <a:schemeClr val="dk1"/>
                </a:solidFill>
                <a:latin typeface="Courier New"/>
                <a:ea typeface="Courier New"/>
                <a:cs typeface="Courier New"/>
                <a:sym typeface="Courier New"/>
              </a:rPr>
              <a:t>GPIO_ECHO </a:t>
            </a:r>
            <a:r>
              <a:rPr b="1" lang="en-US" sz="1800">
                <a:solidFill>
                  <a:srgbClr val="000080"/>
                </a:solidFill>
                <a:latin typeface="Courier New"/>
                <a:ea typeface="Courier New"/>
                <a:cs typeface="Courier New"/>
                <a:sym typeface="Courier New"/>
              </a:rPr>
              <a:t>= </a:t>
            </a:r>
            <a:r>
              <a:rPr lang="en-US" sz="1800">
                <a:solidFill>
                  <a:srgbClr val="FF0000"/>
                </a:solidFill>
                <a:latin typeface="Courier New"/>
                <a:ea typeface="Courier New"/>
                <a:cs typeface="Courier New"/>
                <a:sym typeface="Courier New"/>
              </a:rPr>
              <a:t>18</a:t>
            </a:r>
            <a:endParaRPr sz="1800">
              <a:solidFill>
                <a:schemeClr val="dk1"/>
              </a:solidFill>
              <a:latin typeface="Courier New"/>
              <a:ea typeface="Courier New"/>
              <a:cs typeface="Courier New"/>
              <a:sym typeface="Courier New"/>
            </a:endParaRPr>
          </a:p>
          <a:p>
            <a:pPr indent="0" lvl="0" marL="12700" marR="0" rtl="0" algn="l">
              <a:lnSpc>
                <a:spcPct val="100000"/>
              </a:lnSpc>
              <a:spcBef>
                <a:spcPts val="140"/>
              </a:spcBef>
              <a:spcAft>
                <a:spcPts val="0"/>
              </a:spcAft>
              <a:buNone/>
            </a:pPr>
            <a:r>
              <a:rPr lang="en-US" sz="1800">
                <a:solidFill>
                  <a:srgbClr val="008000"/>
                </a:solidFill>
                <a:latin typeface="Courier New"/>
                <a:ea typeface="Courier New"/>
                <a:cs typeface="Courier New"/>
                <a:sym typeface="Courier New"/>
              </a:rPr>
              <a:t>#set GPIO direction (IN / OUT)</a:t>
            </a:r>
            <a:endParaRPr sz="1800">
              <a:solidFill>
                <a:schemeClr val="dk1"/>
              </a:solidFill>
              <a:latin typeface="Courier New"/>
              <a:ea typeface="Courier New"/>
              <a:cs typeface="Courier New"/>
              <a:sym typeface="Courier New"/>
            </a:endParaRPr>
          </a:p>
          <a:p>
            <a:pPr indent="0" lvl="0" marL="12700" marR="0" rtl="0" algn="l">
              <a:lnSpc>
                <a:spcPct val="100000"/>
              </a:lnSpc>
              <a:spcBef>
                <a:spcPts val="130"/>
              </a:spcBef>
              <a:spcAft>
                <a:spcPts val="0"/>
              </a:spcAft>
              <a:buNone/>
            </a:pPr>
            <a:r>
              <a:rPr lang="en-US" sz="1800">
                <a:solidFill>
                  <a:schemeClr val="dk1"/>
                </a:solidFill>
                <a:latin typeface="Courier New"/>
                <a:ea typeface="Courier New"/>
                <a:cs typeface="Courier New"/>
                <a:sym typeface="Courier New"/>
              </a:rPr>
              <a:t>GPIO</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setup</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GPIO_TRIGGER</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indent="0" lvl="0" marL="12700" marR="5080" rtl="0" algn="l">
              <a:lnSpc>
                <a:spcPct val="106700"/>
              </a:lnSpc>
              <a:spcBef>
                <a:spcPts val="30"/>
              </a:spcBef>
              <a:spcAft>
                <a:spcPts val="0"/>
              </a:spcAft>
              <a:buNone/>
            </a:pPr>
            <a:r>
              <a:rPr lang="en-US" sz="1800">
                <a:solidFill>
                  <a:schemeClr val="dk1"/>
                </a:solidFill>
                <a:latin typeface="Courier New"/>
                <a:ea typeface="Courier New"/>
                <a:cs typeface="Courier New"/>
                <a:sym typeface="Courier New"/>
              </a:rPr>
              <a:t>GPIO</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OUT</a:t>
            </a:r>
            <a:r>
              <a:rPr b="1" lang="en-US" sz="1800">
                <a:solidFill>
                  <a:srgbClr val="000080"/>
                </a:solidFill>
                <a:latin typeface="Courier New"/>
                <a:ea typeface="Courier New"/>
                <a:cs typeface="Courier New"/>
                <a:sym typeface="Courier New"/>
              </a:rPr>
              <a:t>)  </a:t>
            </a:r>
            <a:r>
              <a:rPr lang="en-US" sz="1800">
                <a:solidFill>
                  <a:schemeClr val="dk1"/>
                </a:solidFill>
                <a:latin typeface="Courier New"/>
                <a:ea typeface="Courier New"/>
                <a:cs typeface="Courier New"/>
                <a:sym typeface="Courier New"/>
              </a:rPr>
              <a:t>GPIO</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setup</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GPIO_ECHO</a:t>
            </a:r>
            <a:r>
              <a:rPr b="1" lang="en-US" sz="1800">
                <a:solidFill>
                  <a:srgbClr val="000080"/>
                </a:solidFill>
                <a:latin typeface="Courier New"/>
                <a:ea typeface="Courier New"/>
                <a:cs typeface="Courier New"/>
                <a:sym typeface="Courier New"/>
              </a:rPr>
              <a:t>, </a:t>
            </a:r>
            <a:r>
              <a:rPr lang="en-US" sz="1800">
                <a:solidFill>
                  <a:schemeClr val="dk1"/>
                </a:solidFill>
                <a:latin typeface="Courier New"/>
                <a:ea typeface="Courier New"/>
                <a:cs typeface="Courier New"/>
                <a:sym typeface="Courier New"/>
              </a:rPr>
              <a:t>GPIO</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IN</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135"/>
          <p:cNvSpPr txBox="1"/>
          <p:nvPr/>
        </p:nvSpPr>
        <p:spPr>
          <a:xfrm>
            <a:off x="1482597" y="124434"/>
            <a:ext cx="6271895" cy="6403340"/>
          </a:xfrm>
          <a:prstGeom prst="rect">
            <a:avLst/>
          </a:prstGeom>
          <a:noFill/>
          <a:ln>
            <a:noFill/>
          </a:ln>
        </p:spPr>
        <p:txBody>
          <a:bodyPr anchorCtr="0" anchor="t" bIns="0" lIns="0" spcFirstLastPara="1" rIns="0" wrap="square" tIns="30475">
            <a:spAutoFit/>
          </a:bodyPr>
          <a:lstStyle/>
          <a:p>
            <a:pPr indent="0" lvl="0" marL="12700" marR="0" rtl="0" algn="l">
              <a:lnSpc>
                <a:spcPct val="100000"/>
              </a:lnSpc>
              <a:spcBef>
                <a:spcPts val="0"/>
              </a:spcBef>
              <a:spcAft>
                <a:spcPts val="0"/>
              </a:spcAft>
              <a:buNone/>
            </a:pPr>
            <a:r>
              <a:rPr b="1" lang="en-US" sz="1700">
                <a:solidFill>
                  <a:srgbClr val="0000FF"/>
                </a:solidFill>
                <a:latin typeface="Courier New"/>
                <a:ea typeface="Courier New"/>
                <a:cs typeface="Courier New"/>
                <a:sym typeface="Courier New"/>
              </a:rPr>
              <a:t>def </a:t>
            </a:r>
            <a:r>
              <a:rPr lang="en-US" sz="1700">
                <a:solidFill>
                  <a:srgbClr val="FF00FF"/>
                </a:solidFill>
                <a:latin typeface="Courier New"/>
                <a:ea typeface="Courier New"/>
                <a:cs typeface="Courier New"/>
                <a:sym typeface="Courier New"/>
              </a:rPr>
              <a:t>distance</a:t>
            </a:r>
            <a:r>
              <a:rPr b="1" lang="en-US" sz="1700">
                <a:solidFill>
                  <a:srgbClr val="000080"/>
                </a:solidFill>
                <a:latin typeface="Courier New"/>
                <a:ea typeface="Courier New"/>
                <a:cs typeface="Courier New"/>
                <a:sym typeface="Courier New"/>
              </a:rPr>
              <a:t>():</a:t>
            </a:r>
            <a:endParaRPr sz="1700">
              <a:solidFill>
                <a:schemeClr val="dk1"/>
              </a:solidFill>
              <a:latin typeface="Courier New"/>
              <a:ea typeface="Courier New"/>
              <a:cs typeface="Courier New"/>
              <a:sym typeface="Courier New"/>
            </a:endParaRPr>
          </a:p>
          <a:p>
            <a:pPr indent="0" lvl="0" marL="532130" marR="0" rtl="0" algn="l">
              <a:lnSpc>
                <a:spcPct val="100000"/>
              </a:lnSpc>
              <a:spcBef>
                <a:spcPts val="140"/>
              </a:spcBef>
              <a:spcAft>
                <a:spcPts val="0"/>
              </a:spcAft>
              <a:buNone/>
            </a:pPr>
            <a:r>
              <a:rPr lang="en-US" sz="1700">
                <a:solidFill>
                  <a:srgbClr val="008000"/>
                </a:solidFill>
                <a:latin typeface="Courier New"/>
                <a:ea typeface="Courier New"/>
                <a:cs typeface="Courier New"/>
                <a:sym typeface="Courier New"/>
              </a:rPr>
              <a:t># set Trigger to HIGH</a:t>
            </a:r>
            <a:endParaRPr sz="1700">
              <a:solidFill>
                <a:schemeClr val="dk1"/>
              </a:solidFill>
              <a:latin typeface="Courier New"/>
              <a:ea typeface="Courier New"/>
              <a:cs typeface="Courier New"/>
              <a:sym typeface="Courier New"/>
            </a:endParaRPr>
          </a:p>
          <a:p>
            <a:pPr indent="0" lvl="0" marL="532130" marR="0" rtl="0" algn="l">
              <a:lnSpc>
                <a:spcPct val="100000"/>
              </a:lnSpc>
              <a:spcBef>
                <a:spcPts val="140"/>
              </a:spcBef>
              <a:spcAft>
                <a:spcPts val="0"/>
              </a:spcAft>
              <a:buNone/>
            </a:pPr>
            <a:r>
              <a:rPr lang="en-US" sz="1700">
                <a:solidFill>
                  <a:schemeClr val="dk1"/>
                </a:solidFill>
                <a:latin typeface="Courier New"/>
                <a:ea typeface="Courier New"/>
                <a:cs typeface="Courier New"/>
                <a:sym typeface="Courier New"/>
              </a:rPr>
              <a:t>GPIO</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output</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GPIO_TRIGGER</a:t>
            </a:r>
            <a:r>
              <a:rPr b="1" lang="en-US" sz="1700">
                <a:solidFill>
                  <a:srgbClr val="000080"/>
                </a:solidFill>
                <a:latin typeface="Courier New"/>
                <a:ea typeface="Courier New"/>
                <a:cs typeface="Courier New"/>
                <a:sym typeface="Courier New"/>
              </a:rPr>
              <a:t>, </a:t>
            </a:r>
            <a:r>
              <a:rPr b="1" lang="en-US" sz="1700">
                <a:solidFill>
                  <a:srgbClr val="0000FF"/>
                </a:solidFill>
                <a:latin typeface="Courier New"/>
                <a:ea typeface="Courier New"/>
                <a:cs typeface="Courier New"/>
                <a:sym typeface="Courier New"/>
              </a:rPr>
              <a:t>False</a:t>
            </a:r>
            <a:r>
              <a:rPr b="1" lang="en-US" sz="1700">
                <a:solidFill>
                  <a:srgbClr val="000080"/>
                </a:solidFill>
                <a:latin typeface="Courier New"/>
                <a:ea typeface="Courier New"/>
                <a:cs typeface="Courier New"/>
                <a:sym typeface="Courier New"/>
              </a:rPr>
              <a:t>)</a:t>
            </a:r>
            <a:endParaRPr sz="1700">
              <a:solidFill>
                <a:schemeClr val="dk1"/>
              </a:solidFill>
              <a:latin typeface="Courier New"/>
              <a:ea typeface="Courier New"/>
              <a:cs typeface="Courier New"/>
              <a:sym typeface="Courier New"/>
            </a:endParaRPr>
          </a:p>
          <a:p>
            <a:pPr indent="-27940" lvl="0" marL="532130" marR="427355" rtl="0" algn="l">
              <a:lnSpc>
                <a:spcPct val="106800"/>
              </a:lnSpc>
              <a:spcBef>
                <a:spcPts val="5"/>
              </a:spcBef>
              <a:spcAft>
                <a:spcPts val="0"/>
              </a:spcAft>
              <a:buNone/>
            </a:pPr>
            <a:r>
              <a:rPr lang="en-US" sz="1700">
                <a:solidFill>
                  <a:srgbClr val="008000"/>
                </a:solidFill>
                <a:latin typeface="Courier New"/>
                <a:ea typeface="Courier New"/>
                <a:cs typeface="Courier New"/>
                <a:sym typeface="Courier New"/>
              </a:rPr>
              <a:t>#ensure that the pin is low for some time  </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sleep</a:t>
            </a:r>
            <a:r>
              <a:rPr b="1" lang="en-US" sz="1700">
                <a:solidFill>
                  <a:srgbClr val="000080"/>
                </a:solidFill>
                <a:latin typeface="Courier New"/>
                <a:ea typeface="Courier New"/>
                <a:cs typeface="Courier New"/>
                <a:sym typeface="Courier New"/>
              </a:rPr>
              <a:t>(</a:t>
            </a:r>
            <a:r>
              <a:rPr lang="en-US" sz="1700">
                <a:solidFill>
                  <a:srgbClr val="FF0000"/>
                </a:solidFill>
                <a:latin typeface="Courier New"/>
                <a:ea typeface="Courier New"/>
                <a:cs typeface="Courier New"/>
                <a:sym typeface="Courier New"/>
              </a:rPr>
              <a:t>0.2</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GPIO</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output</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GPIO_TRIGGER</a:t>
            </a:r>
            <a:r>
              <a:rPr b="1" lang="en-US" sz="1700">
                <a:solidFill>
                  <a:srgbClr val="000080"/>
                </a:solidFill>
                <a:latin typeface="Courier New"/>
                <a:ea typeface="Courier New"/>
                <a:cs typeface="Courier New"/>
                <a:sym typeface="Courier New"/>
              </a:rPr>
              <a:t>, </a:t>
            </a:r>
            <a:r>
              <a:rPr b="1" lang="en-US" sz="1700">
                <a:solidFill>
                  <a:srgbClr val="0000FF"/>
                </a:solidFill>
                <a:latin typeface="Courier New"/>
                <a:ea typeface="Courier New"/>
                <a:cs typeface="Courier New"/>
                <a:sym typeface="Courier New"/>
              </a:rPr>
              <a:t>True</a:t>
            </a:r>
            <a:r>
              <a:rPr b="1" lang="en-US" sz="1700">
                <a:solidFill>
                  <a:srgbClr val="000080"/>
                </a:solidFill>
                <a:latin typeface="Courier New"/>
                <a:ea typeface="Courier New"/>
                <a:cs typeface="Courier New"/>
                <a:sym typeface="Courier New"/>
              </a:rPr>
              <a:t>)</a:t>
            </a:r>
            <a:endParaRPr sz="1700">
              <a:solidFill>
                <a:schemeClr val="dk1"/>
              </a:solidFill>
              <a:latin typeface="Courier New"/>
              <a:ea typeface="Courier New"/>
              <a:cs typeface="Courier New"/>
              <a:sym typeface="Courier New"/>
            </a:endParaRPr>
          </a:p>
          <a:p>
            <a:pPr indent="0" lvl="0" marL="532130" marR="1436370" rtl="0" algn="l">
              <a:lnSpc>
                <a:spcPct val="107100"/>
              </a:lnSpc>
              <a:spcBef>
                <a:spcPts val="0"/>
              </a:spcBef>
              <a:spcAft>
                <a:spcPts val="0"/>
              </a:spcAft>
              <a:buNone/>
            </a:pPr>
            <a:r>
              <a:rPr lang="en-US" sz="1700">
                <a:solidFill>
                  <a:srgbClr val="008000"/>
                </a:solidFill>
                <a:latin typeface="Courier New"/>
                <a:ea typeface="Courier New"/>
                <a:cs typeface="Courier New"/>
                <a:sym typeface="Courier New"/>
              </a:rPr>
              <a:t># set Trigger after 0.01ms to LOW  </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sleep</a:t>
            </a:r>
            <a:r>
              <a:rPr b="1" lang="en-US" sz="1700">
                <a:solidFill>
                  <a:srgbClr val="000080"/>
                </a:solidFill>
                <a:latin typeface="Courier New"/>
                <a:ea typeface="Courier New"/>
                <a:cs typeface="Courier New"/>
                <a:sym typeface="Courier New"/>
              </a:rPr>
              <a:t>(</a:t>
            </a:r>
            <a:r>
              <a:rPr lang="en-US" sz="1700">
                <a:solidFill>
                  <a:srgbClr val="FF0000"/>
                </a:solidFill>
                <a:latin typeface="Courier New"/>
                <a:ea typeface="Courier New"/>
                <a:cs typeface="Courier New"/>
                <a:sym typeface="Courier New"/>
              </a:rPr>
              <a:t>0.00001</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GPIO</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output</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GPIO_TRIGGER</a:t>
            </a:r>
            <a:r>
              <a:rPr b="1" lang="en-US" sz="1700">
                <a:solidFill>
                  <a:srgbClr val="000080"/>
                </a:solidFill>
                <a:latin typeface="Courier New"/>
                <a:ea typeface="Courier New"/>
                <a:cs typeface="Courier New"/>
                <a:sym typeface="Courier New"/>
              </a:rPr>
              <a:t>, </a:t>
            </a:r>
            <a:r>
              <a:rPr b="1" lang="en-US" sz="1700">
                <a:solidFill>
                  <a:srgbClr val="0000FF"/>
                </a:solidFill>
                <a:latin typeface="Courier New"/>
                <a:ea typeface="Courier New"/>
                <a:cs typeface="Courier New"/>
                <a:sym typeface="Courier New"/>
              </a:rPr>
              <a:t>False</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StartTime </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endParaRPr sz="1700">
              <a:solidFill>
                <a:schemeClr val="dk1"/>
              </a:solidFill>
              <a:latin typeface="Courier New"/>
              <a:ea typeface="Courier New"/>
              <a:cs typeface="Courier New"/>
              <a:sym typeface="Courier New"/>
            </a:endParaRPr>
          </a:p>
          <a:p>
            <a:pPr indent="0" lvl="0" marL="532130" marR="0" rtl="0" algn="l">
              <a:lnSpc>
                <a:spcPct val="100000"/>
              </a:lnSpc>
              <a:spcBef>
                <a:spcPts val="145"/>
              </a:spcBef>
              <a:spcAft>
                <a:spcPts val="0"/>
              </a:spcAft>
              <a:buNone/>
            </a:pPr>
            <a:r>
              <a:rPr lang="en-US" sz="1700">
                <a:solidFill>
                  <a:schemeClr val="dk1"/>
                </a:solidFill>
                <a:latin typeface="Courier New"/>
                <a:ea typeface="Courier New"/>
                <a:cs typeface="Courier New"/>
                <a:sym typeface="Courier New"/>
              </a:rPr>
              <a:t>StopTime </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endParaRPr sz="1700">
              <a:solidFill>
                <a:schemeClr val="dk1"/>
              </a:solidFill>
              <a:latin typeface="Courier New"/>
              <a:ea typeface="Courier New"/>
              <a:cs typeface="Courier New"/>
              <a:sym typeface="Courier New"/>
            </a:endParaRPr>
          </a:p>
          <a:p>
            <a:pPr indent="0" lvl="0" marL="532130" marR="0" rtl="0" algn="l">
              <a:lnSpc>
                <a:spcPct val="100000"/>
              </a:lnSpc>
              <a:spcBef>
                <a:spcPts val="145"/>
              </a:spcBef>
              <a:spcAft>
                <a:spcPts val="0"/>
              </a:spcAft>
              <a:buNone/>
            </a:pPr>
            <a:r>
              <a:rPr lang="en-US" sz="1700">
                <a:solidFill>
                  <a:srgbClr val="008000"/>
                </a:solidFill>
                <a:latin typeface="Courier New"/>
                <a:ea typeface="Courier New"/>
                <a:cs typeface="Courier New"/>
                <a:sym typeface="Courier New"/>
              </a:rPr>
              <a:t># save StartTime</a:t>
            </a:r>
            <a:endParaRPr sz="1700">
              <a:solidFill>
                <a:schemeClr val="dk1"/>
              </a:solidFill>
              <a:latin typeface="Courier New"/>
              <a:ea typeface="Courier New"/>
              <a:cs typeface="Courier New"/>
              <a:sym typeface="Courier New"/>
            </a:endParaRPr>
          </a:p>
          <a:p>
            <a:pPr indent="0" lvl="0" marL="532130" marR="0" rtl="0" algn="l">
              <a:lnSpc>
                <a:spcPct val="100000"/>
              </a:lnSpc>
              <a:spcBef>
                <a:spcPts val="145"/>
              </a:spcBef>
              <a:spcAft>
                <a:spcPts val="0"/>
              </a:spcAft>
              <a:buNone/>
            </a:pPr>
            <a:r>
              <a:rPr b="1" lang="en-US" sz="1700">
                <a:solidFill>
                  <a:srgbClr val="0000FF"/>
                </a:solidFill>
                <a:latin typeface="Courier New"/>
                <a:ea typeface="Courier New"/>
                <a:cs typeface="Courier New"/>
                <a:sym typeface="Courier New"/>
              </a:rPr>
              <a:t>while </a:t>
            </a:r>
            <a:r>
              <a:rPr lang="en-US" sz="1700">
                <a:solidFill>
                  <a:schemeClr val="dk1"/>
                </a:solidFill>
                <a:latin typeface="Courier New"/>
                <a:ea typeface="Courier New"/>
                <a:cs typeface="Courier New"/>
                <a:sym typeface="Courier New"/>
              </a:rPr>
              <a:t>GPIO</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input</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GPIO_ECHO</a:t>
            </a:r>
            <a:r>
              <a:rPr b="1" lang="en-US" sz="1700">
                <a:solidFill>
                  <a:srgbClr val="000080"/>
                </a:solidFill>
                <a:latin typeface="Courier New"/>
                <a:ea typeface="Courier New"/>
                <a:cs typeface="Courier New"/>
                <a:sym typeface="Courier New"/>
              </a:rPr>
              <a:t>) == </a:t>
            </a:r>
            <a:r>
              <a:rPr lang="en-US" sz="1700">
                <a:solidFill>
                  <a:srgbClr val="FF0000"/>
                </a:solidFill>
                <a:latin typeface="Courier New"/>
                <a:ea typeface="Courier New"/>
                <a:cs typeface="Courier New"/>
                <a:sym typeface="Courier New"/>
              </a:rPr>
              <a:t>0</a:t>
            </a:r>
            <a:r>
              <a:rPr b="1" lang="en-US" sz="1700">
                <a:solidFill>
                  <a:srgbClr val="000080"/>
                </a:solidFill>
                <a:latin typeface="Courier New"/>
                <a:ea typeface="Courier New"/>
                <a:cs typeface="Courier New"/>
                <a:sym typeface="Courier New"/>
              </a:rPr>
              <a:t>:</a:t>
            </a:r>
            <a:endParaRPr sz="1700">
              <a:solidFill>
                <a:schemeClr val="dk1"/>
              </a:solidFill>
              <a:latin typeface="Courier New"/>
              <a:ea typeface="Courier New"/>
              <a:cs typeface="Courier New"/>
              <a:sym typeface="Courier New"/>
            </a:endParaRPr>
          </a:p>
          <a:p>
            <a:pPr indent="0" lvl="0" marL="1053465" marR="0" rtl="0" algn="l">
              <a:lnSpc>
                <a:spcPct val="100000"/>
              </a:lnSpc>
              <a:spcBef>
                <a:spcPts val="145"/>
              </a:spcBef>
              <a:spcAft>
                <a:spcPts val="0"/>
              </a:spcAft>
              <a:buNone/>
            </a:pPr>
            <a:r>
              <a:rPr lang="en-US" sz="1700">
                <a:solidFill>
                  <a:schemeClr val="dk1"/>
                </a:solidFill>
                <a:latin typeface="Courier New"/>
                <a:ea typeface="Courier New"/>
                <a:cs typeface="Courier New"/>
                <a:sym typeface="Courier New"/>
              </a:rPr>
              <a:t>StartTime </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endParaRPr sz="1700">
              <a:solidFill>
                <a:schemeClr val="dk1"/>
              </a:solidFill>
              <a:latin typeface="Courier New"/>
              <a:ea typeface="Courier New"/>
              <a:cs typeface="Courier New"/>
              <a:sym typeface="Courier New"/>
            </a:endParaRPr>
          </a:p>
          <a:p>
            <a:pPr indent="0" lvl="0" marL="532130" marR="0" rtl="0" algn="l">
              <a:lnSpc>
                <a:spcPct val="100000"/>
              </a:lnSpc>
              <a:spcBef>
                <a:spcPts val="145"/>
              </a:spcBef>
              <a:spcAft>
                <a:spcPts val="0"/>
              </a:spcAft>
              <a:buNone/>
            </a:pPr>
            <a:r>
              <a:rPr lang="en-US" sz="1700">
                <a:solidFill>
                  <a:srgbClr val="008000"/>
                </a:solidFill>
                <a:latin typeface="Courier New"/>
                <a:ea typeface="Courier New"/>
                <a:cs typeface="Courier New"/>
                <a:sym typeface="Courier New"/>
              </a:rPr>
              <a:t># save time of arrival</a:t>
            </a:r>
            <a:endParaRPr sz="1700">
              <a:solidFill>
                <a:schemeClr val="dk1"/>
              </a:solidFill>
              <a:latin typeface="Courier New"/>
              <a:ea typeface="Courier New"/>
              <a:cs typeface="Courier New"/>
              <a:sym typeface="Courier New"/>
            </a:endParaRPr>
          </a:p>
          <a:p>
            <a:pPr indent="-521333" lvl="0" marL="1053465" marR="1432560" rtl="0" algn="l">
              <a:lnSpc>
                <a:spcPct val="107100"/>
              </a:lnSpc>
              <a:spcBef>
                <a:spcPts val="0"/>
              </a:spcBef>
              <a:spcAft>
                <a:spcPts val="0"/>
              </a:spcAft>
              <a:buNone/>
            </a:pPr>
            <a:r>
              <a:rPr b="1" lang="en-US" sz="1700">
                <a:solidFill>
                  <a:srgbClr val="0000FF"/>
                </a:solidFill>
                <a:latin typeface="Courier New"/>
                <a:ea typeface="Courier New"/>
                <a:cs typeface="Courier New"/>
                <a:sym typeface="Courier New"/>
              </a:rPr>
              <a:t>while </a:t>
            </a:r>
            <a:r>
              <a:rPr lang="en-US" sz="1700">
                <a:solidFill>
                  <a:schemeClr val="dk1"/>
                </a:solidFill>
                <a:latin typeface="Courier New"/>
                <a:ea typeface="Courier New"/>
                <a:cs typeface="Courier New"/>
                <a:sym typeface="Courier New"/>
              </a:rPr>
              <a:t>GPIO</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input</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GPIO_ECHO</a:t>
            </a:r>
            <a:r>
              <a:rPr b="1" lang="en-US" sz="1700">
                <a:solidFill>
                  <a:srgbClr val="000080"/>
                </a:solidFill>
                <a:latin typeface="Courier New"/>
                <a:ea typeface="Courier New"/>
                <a:cs typeface="Courier New"/>
                <a:sym typeface="Courier New"/>
              </a:rPr>
              <a:t>) == </a:t>
            </a:r>
            <a:r>
              <a:rPr lang="en-US" sz="1700">
                <a:solidFill>
                  <a:srgbClr val="FF0000"/>
                </a:solidFill>
                <a:latin typeface="Courier New"/>
                <a:ea typeface="Courier New"/>
                <a:cs typeface="Courier New"/>
                <a:sym typeface="Courier New"/>
              </a:rPr>
              <a:t>1</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StopTime </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r>
              <a:rPr lang="en-US" sz="1700">
                <a:solidFill>
                  <a:schemeClr val="dk1"/>
                </a:solidFill>
                <a:latin typeface="Courier New"/>
                <a:ea typeface="Courier New"/>
                <a:cs typeface="Courier New"/>
                <a:sym typeface="Courier New"/>
              </a:rPr>
              <a:t>time</a:t>
            </a:r>
            <a:r>
              <a:rPr b="1" lang="en-US" sz="1700">
                <a:solidFill>
                  <a:srgbClr val="000080"/>
                </a:solidFill>
                <a:latin typeface="Courier New"/>
                <a:ea typeface="Courier New"/>
                <a:cs typeface="Courier New"/>
                <a:sym typeface="Courier New"/>
              </a:rPr>
              <a:t>()</a:t>
            </a:r>
            <a:endParaRPr sz="1700">
              <a:solidFill>
                <a:schemeClr val="dk1"/>
              </a:solidFill>
              <a:latin typeface="Courier New"/>
              <a:ea typeface="Courier New"/>
              <a:cs typeface="Courier New"/>
              <a:sym typeface="Courier New"/>
            </a:endParaRPr>
          </a:p>
          <a:p>
            <a:pPr indent="0" lvl="0" marL="0" marR="0" rtl="0" algn="l">
              <a:lnSpc>
                <a:spcPct val="100000"/>
              </a:lnSpc>
              <a:spcBef>
                <a:spcPts val="15"/>
              </a:spcBef>
              <a:spcAft>
                <a:spcPts val="0"/>
              </a:spcAft>
              <a:buNone/>
            </a:pPr>
            <a:r>
              <a:t/>
            </a:r>
            <a:endParaRPr sz="2000">
              <a:solidFill>
                <a:schemeClr val="dk1"/>
              </a:solidFill>
              <a:latin typeface="Times New Roman"/>
              <a:ea typeface="Times New Roman"/>
              <a:cs typeface="Times New Roman"/>
              <a:sym typeface="Times New Roman"/>
            </a:endParaRPr>
          </a:p>
          <a:p>
            <a:pPr indent="0" lvl="0" marL="532130" marR="0" rtl="0" algn="l">
              <a:lnSpc>
                <a:spcPct val="100000"/>
              </a:lnSpc>
              <a:spcBef>
                <a:spcPts val="0"/>
              </a:spcBef>
              <a:spcAft>
                <a:spcPts val="0"/>
              </a:spcAft>
              <a:buNone/>
            </a:pPr>
            <a:r>
              <a:rPr lang="en-US" sz="1700">
                <a:solidFill>
                  <a:srgbClr val="008000"/>
                </a:solidFill>
                <a:latin typeface="Courier New"/>
                <a:ea typeface="Courier New"/>
                <a:cs typeface="Courier New"/>
                <a:sym typeface="Courier New"/>
              </a:rPr>
              <a:t># time difference between start and arrival</a:t>
            </a:r>
            <a:endParaRPr sz="1700">
              <a:solidFill>
                <a:schemeClr val="dk1"/>
              </a:solidFill>
              <a:latin typeface="Courier New"/>
              <a:ea typeface="Courier New"/>
              <a:cs typeface="Courier New"/>
              <a:sym typeface="Courier New"/>
            </a:endParaRPr>
          </a:p>
          <a:p>
            <a:pPr indent="0" lvl="0" marL="532130" marR="0" rtl="0" algn="l">
              <a:lnSpc>
                <a:spcPct val="100000"/>
              </a:lnSpc>
              <a:spcBef>
                <a:spcPts val="140"/>
              </a:spcBef>
              <a:spcAft>
                <a:spcPts val="0"/>
              </a:spcAft>
              <a:buNone/>
            </a:pPr>
            <a:r>
              <a:rPr lang="en-US" sz="1700">
                <a:solidFill>
                  <a:schemeClr val="dk1"/>
                </a:solidFill>
                <a:latin typeface="Courier New"/>
                <a:ea typeface="Courier New"/>
                <a:cs typeface="Courier New"/>
                <a:sym typeface="Courier New"/>
              </a:rPr>
              <a:t>TimeElapsed </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StopTime </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StartTime</a:t>
            </a:r>
            <a:endParaRPr/>
          </a:p>
          <a:p>
            <a:pPr indent="0" lvl="0" marL="532130" marR="0" rtl="0" algn="l">
              <a:lnSpc>
                <a:spcPct val="100000"/>
              </a:lnSpc>
              <a:spcBef>
                <a:spcPts val="145"/>
              </a:spcBef>
              <a:spcAft>
                <a:spcPts val="0"/>
              </a:spcAft>
              <a:buNone/>
            </a:pPr>
            <a:r>
              <a:rPr lang="en-US" sz="1700">
                <a:solidFill>
                  <a:srgbClr val="008000"/>
                </a:solidFill>
                <a:latin typeface="Courier New"/>
                <a:ea typeface="Courier New"/>
                <a:cs typeface="Courier New"/>
                <a:sym typeface="Courier New"/>
              </a:rPr>
              <a:t># multiply with the sonic speed (34300 cm/s)</a:t>
            </a:r>
            <a:endParaRPr sz="1700">
              <a:solidFill>
                <a:schemeClr val="dk1"/>
              </a:solidFill>
              <a:latin typeface="Courier New"/>
              <a:ea typeface="Courier New"/>
              <a:cs typeface="Courier New"/>
              <a:sym typeface="Courier New"/>
            </a:endParaRPr>
          </a:p>
          <a:p>
            <a:pPr indent="0" lvl="0" marL="532130" marR="394335" rtl="0" algn="l">
              <a:lnSpc>
                <a:spcPct val="107100"/>
              </a:lnSpc>
              <a:spcBef>
                <a:spcPts val="0"/>
              </a:spcBef>
              <a:spcAft>
                <a:spcPts val="0"/>
              </a:spcAft>
              <a:buNone/>
            </a:pPr>
            <a:r>
              <a:rPr lang="en-US" sz="1700">
                <a:solidFill>
                  <a:srgbClr val="008000"/>
                </a:solidFill>
                <a:latin typeface="Courier New"/>
                <a:ea typeface="Courier New"/>
                <a:cs typeface="Courier New"/>
                <a:sym typeface="Courier New"/>
              </a:rPr>
              <a:t># and divide by 2, because there and back  </a:t>
            </a:r>
            <a:r>
              <a:rPr lang="en-US" sz="1700">
                <a:solidFill>
                  <a:schemeClr val="dk1"/>
                </a:solidFill>
                <a:latin typeface="Courier New"/>
                <a:ea typeface="Courier New"/>
                <a:cs typeface="Courier New"/>
                <a:sym typeface="Courier New"/>
              </a:rPr>
              <a:t>distance </a:t>
            </a:r>
            <a:r>
              <a:rPr b="1" lang="en-US" sz="1700">
                <a:solidFill>
                  <a:srgbClr val="000080"/>
                </a:solidFill>
                <a:latin typeface="Courier New"/>
                <a:ea typeface="Courier New"/>
                <a:cs typeface="Courier New"/>
                <a:sym typeface="Courier New"/>
              </a:rPr>
              <a:t>= (</a:t>
            </a:r>
            <a:r>
              <a:rPr lang="en-US" sz="1700">
                <a:solidFill>
                  <a:schemeClr val="dk1"/>
                </a:solidFill>
                <a:latin typeface="Courier New"/>
                <a:ea typeface="Courier New"/>
                <a:cs typeface="Courier New"/>
                <a:sym typeface="Courier New"/>
              </a:rPr>
              <a:t>TimeElapsed </a:t>
            </a:r>
            <a:r>
              <a:rPr b="1" lang="en-US" sz="1700">
                <a:solidFill>
                  <a:srgbClr val="000080"/>
                </a:solidFill>
                <a:latin typeface="Courier New"/>
                <a:ea typeface="Courier New"/>
                <a:cs typeface="Courier New"/>
                <a:sym typeface="Courier New"/>
              </a:rPr>
              <a:t>* </a:t>
            </a:r>
            <a:r>
              <a:rPr lang="en-US" sz="1700">
                <a:solidFill>
                  <a:srgbClr val="FF0000"/>
                </a:solidFill>
                <a:latin typeface="Courier New"/>
                <a:ea typeface="Courier New"/>
                <a:cs typeface="Courier New"/>
                <a:sym typeface="Courier New"/>
              </a:rPr>
              <a:t>34300</a:t>
            </a:r>
            <a:r>
              <a:rPr b="1" lang="en-US" sz="1700">
                <a:solidFill>
                  <a:srgbClr val="000080"/>
                </a:solidFill>
                <a:latin typeface="Courier New"/>
                <a:ea typeface="Courier New"/>
                <a:cs typeface="Courier New"/>
                <a:sym typeface="Courier New"/>
              </a:rPr>
              <a:t>) / </a:t>
            </a:r>
            <a:r>
              <a:rPr lang="en-US" sz="1700">
                <a:solidFill>
                  <a:srgbClr val="FF0000"/>
                </a:solidFill>
                <a:latin typeface="Courier New"/>
                <a:ea typeface="Courier New"/>
                <a:cs typeface="Courier New"/>
                <a:sym typeface="Courier New"/>
              </a:rPr>
              <a:t>2</a:t>
            </a:r>
            <a:endParaRPr sz="1700">
              <a:solidFill>
                <a:schemeClr val="dk1"/>
              </a:solidFill>
              <a:latin typeface="Courier New"/>
              <a:ea typeface="Courier New"/>
              <a:cs typeface="Courier New"/>
              <a:sym typeface="Courier New"/>
            </a:endParaRPr>
          </a:p>
        </p:txBody>
      </p:sp>
      <p:sp>
        <p:nvSpPr>
          <p:cNvPr id="1368" name="Google Shape;1368;p135"/>
          <p:cNvSpPr txBox="1"/>
          <p:nvPr/>
        </p:nvSpPr>
        <p:spPr>
          <a:xfrm>
            <a:off x="2002282" y="6556017"/>
            <a:ext cx="1978660" cy="271145"/>
          </a:xfrm>
          <a:prstGeom prst="rect">
            <a:avLst/>
          </a:prstGeom>
          <a:noFill/>
          <a:ln>
            <a:noFill/>
          </a:ln>
        </p:spPr>
        <p:txBody>
          <a:bodyPr anchorCtr="0" anchor="t" bIns="0" lIns="0" spcFirstLastPara="1" rIns="0" wrap="square" tIns="0">
            <a:spAutoFit/>
          </a:bodyPr>
          <a:lstStyle/>
          <a:p>
            <a:pPr indent="0" lvl="0" marL="12700" marR="0" rtl="0" algn="l">
              <a:lnSpc>
                <a:spcPct val="109411"/>
              </a:lnSpc>
              <a:spcBef>
                <a:spcPts val="0"/>
              </a:spcBef>
              <a:spcAft>
                <a:spcPts val="0"/>
              </a:spcAft>
              <a:buNone/>
            </a:pPr>
            <a:r>
              <a:rPr b="1" lang="en-US" sz="1700">
                <a:solidFill>
                  <a:srgbClr val="0000FF"/>
                </a:solidFill>
                <a:latin typeface="Courier New"/>
                <a:ea typeface="Courier New"/>
                <a:cs typeface="Courier New"/>
                <a:sym typeface="Courier New"/>
              </a:rPr>
              <a:t>return </a:t>
            </a:r>
            <a:r>
              <a:rPr lang="en-US" sz="1700">
                <a:solidFill>
                  <a:schemeClr val="dk1"/>
                </a:solidFill>
                <a:latin typeface="Courier New"/>
                <a:ea typeface="Courier New"/>
                <a:cs typeface="Courier New"/>
                <a:sym typeface="Courier New"/>
              </a:rPr>
              <a:t>distance</a:t>
            </a:r>
            <a:endParaRPr sz="1700">
              <a:solidFill>
                <a:schemeClr val="dk1"/>
              </a:solidFill>
              <a:latin typeface="Courier New"/>
              <a:ea typeface="Courier New"/>
              <a:cs typeface="Courier New"/>
              <a:sym typeface="Courier New"/>
            </a:endParaRPr>
          </a:p>
        </p:txBody>
      </p:sp>
      <p:sp>
        <p:nvSpPr>
          <p:cNvPr id="1369" name="Google Shape;1369;p135"/>
          <p:cNvSpPr txBox="1"/>
          <p:nvPr/>
        </p:nvSpPr>
        <p:spPr>
          <a:xfrm>
            <a:off x="8140700" y="6431076"/>
            <a:ext cx="110489"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9</a:t>
            </a:r>
            <a:endParaRPr sz="1200">
              <a:solidFill>
                <a:schemeClr val="dk1"/>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136"/>
          <p:cNvSpPr txBox="1"/>
          <p:nvPr>
            <p:ph type="title"/>
          </p:nvPr>
        </p:nvSpPr>
        <p:spPr>
          <a:xfrm>
            <a:off x="1262888" y="555193"/>
            <a:ext cx="163258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Code-Cont</a:t>
            </a:r>
            <a:endParaRPr/>
          </a:p>
        </p:txBody>
      </p:sp>
      <p:sp>
        <p:nvSpPr>
          <p:cNvPr id="1375" name="Google Shape;1375;p136"/>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1376" name="Google Shape;1376;p136"/>
          <p:cNvSpPr txBox="1"/>
          <p:nvPr/>
        </p:nvSpPr>
        <p:spPr>
          <a:xfrm>
            <a:off x="402437" y="1562861"/>
            <a:ext cx="7669530" cy="3253740"/>
          </a:xfrm>
          <a:prstGeom prst="rect">
            <a:avLst/>
          </a:prstGeom>
          <a:noFill/>
          <a:ln>
            <a:noFill/>
          </a:ln>
        </p:spPr>
        <p:txBody>
          <a:bodyPr anchorCtr="0" anchor="t" bIns="0" lIns="0" spcFirstLastPara="1" rIns="0" wrap="square" tIns="12700">
            <a:spAutoFit/>
          </a:bodyPr>
          <a:lstStyle/>
          <a:p>
            <a:pPr indent="-547370" lvl="0" marL="559435" marR="4098925" rtl="0" algn="l">
              <a:lnSpc>
                <a:spcPct val="106700"/>
              </a:lnSpc>
              <a:spcBef>
                <a:spcPts val="0"/>
              </a:spcBef>
              <a:spcAft>
                <a:spcPts val="0"/>
              </a:spcAft>
              <a:buNone/>
            </a:pPr>
            <a:r>
              <a:rPr b="1" lang="en-US" sz="1800">
                <a:solidFill>
                  <a:srgbClr val="0000FF"/>
                </a:solidFill>
                <a:latin typeface="Courier New"/>
                <a:ea typeface="Courier New"/>
                <a:cs typeface="Courier New"/>
                <a:sym typeface="Courier New"/>
              </a:rPr>
              <a:t>if</a:t>
            </a:r>
            <a:r>
              <a:rPr b="1" lang="en-US" sz="1800" u="sng">
                <a:solidFill>
                  <a:srgbClr val="0000FF"/>
                </a:solidFill>
                <a:latin typeface="Courier New"/>
                <a:ea typeface="Courier New"/>
                <a:cs typeface="Courier New"/>
                <a:sym typeface="Courier New"/>
              </a:rPr>
              <a:t> 		</a:t>
            </a:r>
            <a:r>
              <a:rPr lang="en-US" sz="1800">
                <a:solidFill>
                  <a:schemeClr val="dk1"/>
                </a:solidFill>
                <a:latin typeface="Courier New"/>
                <a:ea typeface="Courier New"/>
                <a:cs typeface="Courier New"/>
                <a:sym typeface="Courier New"/>
              </a:rPr>
              <a:t>name</a:t>
            </a:r>
            <a:r>
              <a:rPr lang="en-US" sz="1800" u="sng">
                <a:solidFill>
                  <a:schemeClr val="dk1"/>
                </a:solidFill>
                <a:latin typeface="Courier New"/>
                <a:ea typeface="Courier New"/>
                <a:cs typeface="Courier New"/>
                <a:sym typeface="Courier New"/>
              </a:rPr>
              <a:t> 	</a:t>
            </a:r>
            <a:r>
              <a:rPr b="1" lang="en-US" sz="1800">
                <a:solidFill>
                  <a:srgbClr val="000080"/>
                </a:solidFill>
                <a:latin typeface="Courier New"/>
                <a:ea typeface="Courier New"/>
                <a:cs typeface="Courier New"/>
                <a:sym typeface="Courier New"/>
              </a:rPr>
              <a:t>== </a:t>
            </a:r>
            <a:r>
              <a:rPr lang="en-US" sz="1800">
                <a:solidFill>
                  <a:srgbClr val="808080"/>
                </a:solidFill>
                <a:latin typeface="Courier New"/>
                <a:ea typeface="Courier New"/>
                <a:cs typeface="Courier New"/>
                <a:sym typeface="Courier New"/>
              </a:rPr>
              <a:t>'</a:t>
            </a:r>
            <a:r>
              <a:rPr lang="en-US" sz="1800" u="sng">
                <a:solidFill>
                  <a:srgbClr val="808080"/>
                </a:solidFill>
                <a:latin typeface="Courier New"/>
                <a:ea typeface="Courier New"/>
                <a:cs typeface="Courier New"/>
                <a:sym typeface="Courier New"/>
              </a:rPr>
              <a:t> </a:t>
            </a:r>
            <a:r>
              <a:rPr lang="en-US" sz="1800">
                <a:solidFill>
                  <a:srgbClr val="808080"/>
                </a:solidFill>
                <a:latin typeface="Courier New"/>
                <a:ea typeface="Courier New"/>
                <a:cs typeface="Courier New"/>
                <a:sym typeface="Courier New"/>
              </a:rPr>
              <a:t>main</a:t>
            </a:r>
            <a:r>
              <a:rPr lang="en-US" sz="1800" u="sng">
                <a:solidFill>
                  <a:srgbClr val="808080"/>
                </a:solidFill>
                <a:latin typeface="Courier New"/>
                <a:ea typeface="Courier New"/>
                <a:cs typeface="Courier New"/>
                <a:sym typeface="Courier New"/>
              </a:rPr>
              <a:t> </a:t>
            </a:r>
            <a:r>
              <a:rPr lang="en-US" sz="1800">
                <a:solidFill>
                  <a:srgbClr val="808080"/>
                </a:solidFill>
                <a:latin typeface="Courier New"/>
                <a:ea typeface="Courier New"/>
                <a:cs typeface="Courier New"/>
                <a:sym typeface="Courier New"/>
              </a:rPr>
              <a:t>'</a:t>
            </a:r>
            <a:r>
              <a:rPr b="1" lang="en-US" sz="1800">
                <a:solidFill>
                  <a:srgbClr val="000080"/>
                </a:solidFill>
                <a:latin typeface="Courier New"/>
                <a:ea typeface="Courier New"/>
                <a:cs typeface="Courier New"/>
                <a:sym typeface="Courier New"/>
              </a:rPr>
              <a:t>:  </a:t>
            </a:r>
            <a:r>
              <a:rPr b="1" lang="en-US" sz="1800">
                <a:solidFill>
                  <a:srgbClr val="0000FF"/>
                </a:solidFill>
                <a:latin typeface="Courier New"/>
                <a:ea typeface="Courier New"/>
                <a:cs typeface="Courier New"/>
                <a:sym typeface="Courier New"/>
              </a:rPr>
              <a:t>try</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indent="0" lvl="0" marL="1104900" marR="0" rtl="0" algn="l">
              <a:lnSpc>
                <a:spcPct val="100000"/>
              </a:lnSpc>
              <a:spcBef>
                <a:spcPts val="155"/>
              </a:spcBef>
              <a:spcAft>
                <a:spcPts val="0"/>
              </a:spcAft>
              <a:buNone/>
            </a:pPr>
            <a:r>
              <a:rPr b="1" lang="en-US" sz="1800">
                <a:solidFill>
                  <a:srgbClr val="0000FF"/>
                </a:solidFill>
                <a:latin typeface="Courier New"/>
                <a:ea typeface="Courier New"/>
                <a:cs typeface="Courier New"/>
                <a:sym typeface="Courier New"/>
              </a:rPr>
              <a:t>while True</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indent="0" lvl="0" marL="1651000" marR="0" rtl="0" algn="l">
              <a:lnSpc>
                <a:spcPct val="100000"/>
              </a:lnSpc>
              <a:spcBef>
                <a:spcPts val="155"/>
              </a:spcBef>
              <a:spcAft>
                <a:spcPts val="0"/>
              </a:spcAft>
              <a:buNone/>
            </a:pPr>
            <a:r>
              <a:rPr lang="en-US" sz="1800">
                <a:solidFill>
                  <a:schemeClr val="dk1"/>
                </a:solidFill>
                <a:latin typeface="Courier New"/>
                <a:ea typeface="Courier New"/>
                <a:cs typeface="Courier New"/>
                <a:sym typeface="Courier New"/>
              </a:rPr>
              <a:t>dist </a:t>
            </a:r>
            <a:r>
              <a:rPr b="1" lang="en-US" sz="1800">
                <a:solidFill>
                  <a:srgbClr val="000080"/>
                </a:solidFill>
                <a:latin typeface="Courier New"/>
                <a:ea typeface="Courier New"/>
                <a:cs typeface="Courier New"/>
                <a:sym typeface="Courier New"/>
              </a:rPr>
              <a:t>= </a:t>
            </a:r>
            <a:r>
              <a:rPr lang="en-US" sz="1800">
                <a:solidFill>
                  <a:schemeClr val="dk1"/>
                </a:solidFill>
                <a:latin typeface="Courier New"/>
                <a:ea typeface="Courier New"/>
                <a:cs typeface="Courier New"/>
                <a:sym typeface="Courier New"/>
              </a:rPr>
              <a:t>distance</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indent="0" lvl="0" marL="1651000" marR="5080" rtl="0" algn="l">
              <a:lnSpc>
                <a:spcPct val="128888"/>
              </a:lnSpc>
              <a:spcBef>
                <a:spcPts val="90"/>
              </a:spcBef>
              <a:spcAft>
                <a:spcPts val="0"/>
              </a:spcAft>
              <a:buNone/>
            </a:pPr>
            <a:r>
              <a:rPr b="1" lang="en-US" sz="1800">
                <a:solidFill>
                  <a:srgbClr val="0000FF"/>
                </a:solidFill>
                <a:latin typeface="Courier New"/>
                <a:ea typeface="Courier New"/>
                <a:cs typeface="Courier New"/>
                <a:sym typeface="Courier New"/>
              </a:rPr>
              <a:t>print </a:t>
            </a:r>
            <a:r>
              <a:rPr b="1" lang="en-US" sz="1800">
                <a:solidFill>
                  <a:srgbClr val="000080"/>
                </a:solidFill>
                <a:latin typeface="Courier New"/>
                <a:ea typeface="Courier New"/>
                <a:cs typeface="Courier New"/>
                <a:sym typeface="Courier New"/>
              </a:rPr>
              <a:t>(</a:t>
            </a:r>
            <a:r>
              <a:rPr lang="en-US" sz="1800">
                <a:solidFill>
                  <a:srgbClr val="808080"/>
                </a:solidFill>
                <a:latin typeface="Courier New"/>
                <a:ea typeface="Courier New"/>
                <a:cs typeface="Courier New"/>
                <a:sym typeface="Courier New"/>
              </a:rPr>
              <a:t>"Measured Distance = %.1f cm" </a:t>
            </a:r>
            <a:r>
              <a:rPr b="1" lang="en-US" sz="1800">
                <a:solidFill>
                  <a:srgbClr val="000080"/>
                </a:solidFill>
                <a:latin typeface="Courier New"/>
                <a:ea typeface="Courier New"/>
                <a:cs typeface="Courier New"/>
                <a:sym typeface="Courier New"/>
              </a:rPr>
              <a:t>% </a:t>
            </a:r>
            <a:r>
              <a:rPr lang="en-US" sz="1800">
                <a:solidFill>
                  <a:schemeClr val="dk1"/>
                </a:solidFill>
                <a:latin typeface="Courier New"/>
                <a:ea typeface="Courier New"/>
                <a:cs typeface="Courier New"/>
                <a:sym typeface="Courier New"/>
              </a:rPr>
              <a:t>dist</a:t>
            </a:r>
            <a:r>
              <a:rPr b="1" lang="en-US" sz="1800">
                <a:solidFill>
                  <a:srgbClr val="000080"/>
                </a:solidFill>
                <a:latin typeface="Courier New"/>
                <a:ea typeface="Courier New"/>
                <a:cs typeface="Courier New"/>
                <a:sym typeface="Courier New"/>
              </a:rPr>
              <a:t>)  </a:t>
            </a:r>
            <a:r>
              <a:rPr lang="en-US" sz="1800">
                <a:solidFill>
                  <a:schemeClr val="dk1"/>
                </a:solidFill>
                <a:latin typeface="Courier New"/>
                <a:ea typeface="Courier New"/>
                <a:cs typeface="Courier New"/>
                <a:sym typeface="Courier New"/>
              </a:rPr>
              <a:t>time</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sleep</a:t>
            </a:r>
            <a:r>
              <a:rPr b="1" lang="en-US" sz="1800">
                <a:solidFill>
                  <a:srgbClr val="000080"/>
                </a:solidFill>
                <a:latin typeface="Courier New"/>
                <a:ea typeface="Courier New"/>
                <a:cs typeface="Courier New"/>
                <a:sym typeface="Courier New"/>
              </a:rPr>
              <a:t>(</a:t>
            </a:r>
            <a:r>
              <a:rPr lang="en-US" sz="1800">
                <a:solidFill>
                  <a:srgbClr val="FF0000"/>
                </a:solidFill>
                <a:latin typeface="Courier New"/>
                <a:ea typeface="Courier New"/>
                <a:cs typeface="Courier New"/>
                <a:sym typeface="Courier New"/>
              </a:rPr>
              <a:t>1</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indent="0" lvl="0" marL="0" marR="0" rtl="0" algn="l">
              <a:lnSpc>
                <a:spcPct val="100000"/>
              </a:lnSpc>
              <a:spcBef>
                <a:spcPts val="55"/>
              </a:spcBef>
              <a:spcAft>
                <a:spcPts val="0"/>
              </a:spcAft>
              <a:buNone/>
            </a:pPr>
            <a:r>
              <a:t/>
            </a:r>
            <a:endParaRPr sz="2000">
              <a:solidFill>
                <a:schemeClr val="dk1"/>
              </a:solidFill>
              <a:latin typeface="Times New Roman"/>
              <a:ea typeface="Times New Roman"/>
              <a:cs typeface="Times New Roman"/>
              <a:sym typeface="Times New Roman"/>
            </a:endParaRPr>
          </a:p>
          <a:p>
            <a:pPr indent="0" lvl="0" marL="1104900" marR="0" rtl="0" algn="l">
              <a:lnSpc>
                <a:spcPct val="100000"/>
              </a:lnSpc>
              <a:spcBef>
                <a:spcPts val="0"/>
              </a:spcBef>
              <a:spcAft>
                <a:spcPts val="0"/>
              </a:spcAft>
              <a:buNone/>
            </a:pPr>
            <a:r>
              <a:rPr lang="en-US" sz="1800">
                <a:solidFill>
                  <a:srgbClr val="008000"/>
                </a:solidFill>
                <a:latin typeface="Courier New"/>
                <a:ea typeface="Courier New"/>
                <a:cs typeface="Courier New"/>
                <a:sym typeface="Courier New"/>
              </a:rPr>
              <a:t># Reset by pressing CTRL + C</a:t>
            </a:r>
            <a:endParaRPr sz="1800">
              <a:solidFill>
                <a:schemeClr val="dk1"/>
              </a:solidFill>
              <a:latin typeface="Courier New"/>
              <a:ea typeface="Courier New"/>
              <a:cs typeface="Courier New"/>
              <a:sym typeface="Courier New"/>
            </a:endParaRPr>
          </a:p>
          <a:p>
            <a:pPr indent="0" lvl="0" marL="559435" marR="0" rtl="0" algn="l">
              <a:lnSpc>
                <a:spcPct val="100000"/>
              </a:lnSpc>
              <a:spcBef>
                <a:spcPts val="140"/>
              </a:spcBef>
              <a:spcAft>
                <a:spcPts val="0"/>
              </a:spcAft>
              <a:buNone/>
            </a:pPr>
            <a:r>
              <a:rPr b="1" lang="en-US" sz="1800">
                <a:solidFill>
                  <a:srgbClr val="0000FF"/>
                </a:solidFill>
                <a:latin typeface="Courier New"/>
                <a:ea typeface="Courier New"/>
                <a:cs typeface="Courier New"/>
                <a:sym typeface="Courier New"/>
              </a:rPr>
              <a:t>except </a:t>
            </a:r>
            <a:r>
              <a:rPr lang="en-US" sz="1800">
                <a:solidFill>
                  <a:schemeClr val="dk1"/>
                </a:solidFill>
                <a:latin typeface="Courier New"/>
                <a:ea typeface="Courier New"/>
                <a:cs typeface="Courier New"/>
                <a:sym typeface="Courier New"/>
              </a:rPr>
              <a:t>KeyboardInterrupt</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indent="0" lvl="0" marL="1104900" marR="0" rtl="0" algn="l">
              <a:lnSpc>
                <a:spcPct val="100000"/>
              </a:lnSpc>
              <a:spcBef>
                <a:spcPts val="150"/>
              </a:spcBef>
              <a:spcAft>
                <a:spcPts val="0"/>
              </a:spcAft>
              <a:buNone/>
            </a:pPr>
            <a:r>
              <a:rPr b="1" lang="en-US" sz="1800">
                <a:solidFill>
                  <a:srgbClr val="0000FF"/>
                </a:solidFill>
                <a:latin typeface="Courier New"/>
                <a:ea typeface="Courier New"/>
                <a:cs typeface="Courier New"/>
                <a:sym typeface="Courier New"/>
              </a:rPr>
              <a:t>print</a:t>
            </a:r>
            <a:r>
              <a:rPr b="1" lang="en-US" sz="1800">
                <a:solidFill>
                  <a:srgbClr val="000080"/>
                </a:solidFill>
                <a:latin typeface="Courier New"/>
                <a:ea typeface="Courier New"/>
                <a:cs typeface="Courier New"/>
                <a:sym typeface="Courier New"/>
              </a:rPr>
              <a:t>(</a:t>
            </a:r>
            <a:r>
              <a:rPr lang="en-US" sz="1800">
                <a:solidFill>
                  <a:srgbClr val="808080"/>
                </a:solidFill>
                <a:latin typeface="Courier New"/>
                <a:ea typeface="Courier New"/>
                <a:cs typeface="Courier New"/>
                <a:sym typeface="Courier New"/>
              </a:rPr>
              <a:t>"Measurement stopped by User"</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indent="0" lvl="0" marL="1104900" marR="0" rtl="0" algn="l">
              <a:lnSpc>
                <a:spcPct val="100000"/>
              </a:lnSpc>
              <a:spcBef>
                <a:spcPts val="155"/>
              </a:spcBef>
              <a:spcAft>
                <a:spcPts val="0"/>
              </a:spcAft>
              <a:buNone/>
            </a:pPr>
            <a:r>
              <a:rPr lang="en-US" sz="1800">
                <a:solidFill>
                  <a:schemeClr val="dk1"/>
                </a:solidFill>
                <a:latin typeface="Courier New"/>
                <a:ea typeface="Courier New"/>
                <a:cs typeface="Courier New"/>
                <a:sym typeface="Courier New"/>
              </a:rPr>
              <a:t>GPIO</a:t>
            </a:r>
            <a:r>
              <a:rPr b="1" lang="en-US" sz="1800">
                <a:solidFill>
                  <a:srgbClr val="000080"/>
                </a:solidFill>
                <a:latin typeface="Courier New"/>
                <a:ea typeface="Courier New"/>
                <a:cs typeface="Courier New"/>
                <a:sym typeface="Courier New"/>
              </a:rPr>
              <a:t>.</a:t>
            </a:r>
            <a:r>
              <a:rPr lang="en-US" sz="1800">
                <a:solidFill>
                  <a:schemeClr val="dk1"/>
                </a:solidFill>
                <a:latin typeface="Courier New"/>
                <a:ea typeface="Courier New"/>
                <a:cs typeface="Courier New"/>
                <a:sym typeface="Courier New"/>
              </a:rPr>
              <a:t>cleanup</a:t>
            </a:r>
            <a:r>
              <a:rPr b="1" lang="en-US" sz="1800">
                <a:solidFill>
                  <a:srgbClr val="000080"/>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37"/>
          <p:cNvSpPr/>
          <p:nvPr/>
        </p:nvSpPr>
        <p:spPr>
          <a:xfrm>
            <a:off x="1293875" y="1267967"/>
            <a:ext cx="6515100" cy="485851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2" name="Google Shape;1382;p137"/>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138"/>
          <p:cNvSpPr txBox="1"/>
          <p:nvPr>
            <p:ph type="title"/>
          </p:nvPr>
        </p:nvSpPr>
        <p:spPr>
          <a:xfrm>
            <a:off x="1262888" y="555193"/>
            <a:ext cx="560197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Deteriming the location of an Object</a:t>
            </a:r>
            <a:endParaRPr/>
          </a:p>
        </p:txBody>
      </p:sp>
      <p:sp>
        <p:nvSpPr>
          <p:cNvPr id="1388" name="Google Shape;1388;p138"/>
          <p:cNvSpPr/>
          <p:nvPr/>
        </p:nvSpPr>
        <p:spPr>
          <a:xfrm>
            <a:off x="5580126" y="1485138"/>
            <a:ext cx="216535" cy="288290"/>
          </a:xfrm>
          <a:custGeom>
            <a:rect b="b" l="l" r="r" t="t"/>
            <a:pathLst>
              <a:path extrusionOk="0" h="288289" w="216535">
                <a:moveTo>
                  <a:pt x="108203" y="0"/>
                </a:moveTo>
                <a:lnTo>
                  <a:pt x="66061" y="11322"/>
                </a:lnTo>
                <a:lnTo>
                  <a:pt x="31670" y="42195"/>
                </a:lnTo>
                <a:lnTo>
                  <a:pt x="8495" y="87975"/>
                </a:lnTo>
                <a:lnTo>
                  <a:pt x="0" y="144017"/>
                </a:lnTo>
                <a:lnTo>
                  <a:pt x="8495" y="200060"/>
                </a:lnTo>
                <a:lnTo>
                  <a:pt x="31670" y="245840"/>
                </a:lnTo>
                <a:lnTo>
                  <a:pt x="66061" y="276713"/>
                </a:lnTo>
                <a:lnTo>
                  <a:pt x="108203" y="288036"/>
                </a:lnTo>
                <a:lnTo>
                  <a:pt x="150346" y="276713"/>
                </a:lnTo>
                <a:lnTo>
                  <a:pt x="184737" y="245840"/>
                </a:lnTo>
                <a:lnTo>
                  <a:pt x="207912" y="200060"/>
                </a:lnTo>
                <a:lnTo>
                  <a:pt x="216408" y="144017"/>
                </a:lnTo>
                <a:lnTo>
                  <a:pt x="207912" y="87975"/>
                </a:lnTo>
                <a:lnTo>
                  <a:pt x="184737" y="42195"/>
                </a:lnTo>
                <a:lnTo>
                  <a:pt x="150346" y="11322"/>
                </a:lnTo>
                <a:lnTo>
                  <a:pt x="108203" y="0"/>
                </a:lnTo>
                <a:close/>
              </a:path>
            </a:pathLst>
          </a:custGeom>
          <a:solidFill>
            <a:srgbClr val="BADF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9" name="Google Shape;1389;p138"/>
          <p:cNvSpPr/>
          <p:nvPr/>
        </p:nvSpPr>
        <p:spPr>
          <a:xfrm>
            <a:off x="5580126" y="1485138"/>
            <a:ext cx="216535" cy="288290"/>
          </a:xfrm>
          <a:custGeom>
            <a:rect b="b" l="l" r="r" t="t"/>
            <a:pathLst>
              <a:path extrusionOk="0" h="288289" w="216535">
                <a:moveTo>
                  <a:pt x="0" y="144017"/>
                </a:moveTo>
                <a:lnTo>
                  <a:pt x="8495" y="87975"/>
                </a:lnTo>
                <a:lnTo>
                  <a:pt x="31670" y="42195"/>
                </a:lnTo>
                <a:lnTo>
                  <a:pt x="66061" y="11322"/>
                </a:lnTo>
                <a:lnTo>
                  <a:pt x="108203" y="0"/>
                </a:lnTo>
                <a:lnTo>
                  <a:pt x="150346" y="11322"/>
                </a:lnTo>
                <a:lnTo>
                  <a:pt x="184737" y="42195"/>
                </a:lnTo>
                <a:lnTo>
                  <a:pt x="207912" y="87975"/>
                </a:lnTo>
                <a:lnTo>
                  <a:pt x="216408" y="144017"/>
                </a:lnTo>
                <a:lnTo>
                  <a:pt x="207912" y="200060"/>
                </a:lnTo>
                <a:lnTo>
                  <a:pt x="184737" y="245840"/>
                </a:lnTo>
                <a:lnTo>
                  <a:pt x="150346" y="276713"/>
                </a:lnTo>
                <a:lnTo>
                  <a:pt x="108203" y="288036"/>
                </a:lnTo>
                <a:lnTo>
                  <a:pt x="66061" y="276713"/>
                </a:lnTo>
                <a:lnTo>
                  <a:pt x="31670" y="245840"/>
                </a:lnTo>
                <a:lnTo>
                  <a:pt x="8495" y="200060"/>
                </a:lnTo>
                <a:lnTo>
                  <a:pt x="0" y="144017"/>
                </a:lnTo>
                <a:close/>
              </a:path>
            </a:pathLst>
          </a:custGeom>
          <a:noFill/>
          <a:ln cap="flat" cmpd="sng" w="25900">
            <a:solidFill>
              <a:srgbClr val="88A3A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0" name="Google Shape;1390;p138"/>
          <p:cNvSpPr/>
          <p:nvPr/>
        </p:nvSpPr>
        <p:spPr>
          <a:xfrm>
            <a:off x="7607045" y="2871977"/>
            <a:ext cx="216535" cy="288290"/>
          </a:xfrm>
          <a:custGeom>
            <a:rect b="b" l="l" r="r" t="t"/>
            <a:pathLst>
              <a:path extrusionOk="0" h="288289" w="216534">
                <a:moveTo>
                  <a:pt x="108203" y="0"/>
                </a:moveTo>
                <a:lnTo>
                  <a:pt x="66061" y="11322"/>
                </a:lnTo>
                <a:lnTo>
                  <a:pt x="31670" y="42195"/>
                </a:lnTo>
                <a:lnTo>
                  <a:pt x="8495" y="87975"/>
                </a:lnTo>
                <a:lnTo>
                  <a:pt x="0" y="144018"/>
                </a:lnTo>
                <a:lnTo>
                  <a:pt x="8495" y="200060"/>
                </a:lnTo>
                <a:lnTo>
                  <a:pt x="31670" y="245840"/>
                </a:lnTo>
                <a:lnTo>
                  <a:pt x="66061" y="276713"/>
                </a:lnTo>
                <a:lnTo>
                  <a:pt x="108203" y="288036"/>
                </a:lnTo>
                <a:lnTo>
                  <a:pt x="150346" y="276713"/>
                </a:lnTo>
                <a:lnTo>
                  <a:pt x="184737" y="245840"/>
                </a:lnTo>
                <a:lnTo>
                  <a:pt x="207912" y="200060"/>
                </a:lnTo>
                <a:lnTo>
                  <a:pt x="216407" y="144018"/>
                </a:lnTo>
                <a:lnTo>
                  <a:pt x="207912" y="87975"/>
                </a:lnTo>
                <a:lnTo>
                  <a:pt x="184737" y="42195"/>
                </a:lnTo>
                <a:lnTo>
                  <a:pt x="150346" y="11322"/>
                </a:lnTo>
                <a:lnTo>
                  <a:pt x="108203" y="0"/>
                </a:lnTo>
                <a:close/>
              </a:path>
            </a:pathLst>
          </a:custGeom>
          <a:solidFill>
            <a:srgbClr val="BADF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1" name="Google Shape;1391;p138"/>
          <p:cNvSpPr/>
          <p:nvPr/>
        </p:nvSpPr>
        <p:spPr>
          <a:xfrm>
            <a:off x="7607045" y="2871977"/>
            <a:ext cx="216535" cy="288290"/>
          </a:xfrm>
          <a:custGeom>
            <a:rect b="b" l="l" r="r" t="t"/>
            <a:pathLst>
              <a:path extrusionOk="0" h="288289" w="216534">
                <a:moveTo>
                  <a:pt x="0" y="144018"/>
                </a:moveTo>
                <a:lnTo>
                  <a:pt x="8495" y="87975"/>
                </a:lnTo>
                <a:lnTo>
                  <a:pt x="31670" y="42195"/>
                </a:lnTo>
                <a:lnTo>
                  <a:pt x="66061" y="11322"/>
                </a:lnTo>
                <a:lnTo>
                  <a:pt x="108203" y="0"/>
                </a:lnTo>
                <a:lnTo>
                  <a:pt x="150346" y="11322"/>
                </a:lnTo>
                <a:lnTo>
                  <a:pt x="184737" y="42195"/>
                </a:lnTo>
                <a:lnTo>
                  <a:pt x="207912" y="87975"/>
                </a:lnTo>
                <a:lnTo>
                  <a:pt x="216407" y="144018"/>
                </a:lnTo>
                <a:lnTo>
                  <a:pt x="207912" y="200060"/>
                </a:lnTo>
                <a:lnTo>
                  <a:pt x="184737" y="245840"/>
                </a:lnTo>
                <a:lnTo>
                  <a:pt x="150346" y="276713"/>
                </a:lnTo>
                <a:lnTo>
                  <a:pt x="108203" y="288036"/>
                </a:lnTo>
                <a:lnTo>
                  <a:pt x="66061" y="276713"/>
                </a:lnTo>
                <a:lnTo>
                  <a:pt x="31670" y="245840"/>
                </a:lnTo>
                <a:lnTo>
                  <a:pt x="8495" y="200060"/>
                </a:lnTo>
                <a:lnTo>
                  <a:pt x="0" y="144018"/>
                </a:lnTo>
                <a:close/>
              </a:path>
            </a:pathLst>
          </a:custGeom>
          <a:noFill/>
          <a:ln cap="flat" cmpd="sng" w="25900">
            <a:solidFill>
              <a:srgbClr val="88A3A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2" name="Google Shape;1392;p138"/>
          <p:cNvSpPr/>
          <p:nvPr/>
        </p:nvSpPr>
        <p:spPr>
          <a:xfrm>
            <a:off x="4234434" y="3358134"/>
            <a:ext cx="216535" cy="288290"/>
          </a:xfrm>
          <a:custGeom>
            <a:rect b="b" l="l" r="r" t="t"/>
            <a:pathLst>
              <a:path extrusionOk="0" h="288289" w="216535">
                <a:moveTo>
                  <a:pt x="108203" y="0"/>
                </a:moveTo>
                <a:lnTo>
                  <a:pt x="66061" y="11322"/>
                </a:lnTo>
                <a:lnTo>
                  <a:pt x="31670" y="42195"/>
                </a:lnTo>
                <a:lnTo>
                  <a:pt x="8495" y="87975"/>
                </a:lnTo>
                <a:lnTo>
                  <a:pt x="0" y="144017"/>
                </a:lnTo>
                <a:lnTo>
                  <a:pt x="8495" y="200060"/>
                </a:lnTo>
                <a:lnTo>
                  <a:pt x="31670" y="245840"/>
                </a:lnTo>
                <a:lnTo>
                  <a:pt x="66061" y="276713"/>
                </a:lnTo>
                <a:lnTo>
                  <a:pt x="108203" y="288035"/>
                </a:lnTo>
                <a:lnTo>
                  <a:pt x="150346" y="276713"/>
                </a:lnTo>
                <a:lnTo>
                  <a:pt x="184737" y="245840"/>
                </a:lnTo>
                <a:lnTo>
                  <a:pt x="207912" y="200060"/>
                </a:lnTo>
                <a:lnTo>
                  <a:pt x="216407" y="144017"/>
                </a:lnTo>
                <a:lnTo>
                  <a:pt x="207912" y="87975"/>
                </a:lnTo>
                <a:lnTo>
                  <a:pt x="184737" y="42195"/>
                </a:lnTo>
                <a:lnTo>
                  <a:pt x="150346" y="11322"/>
                </a:lnTo>
                <a:lnTo>
                  <a:pt x="108203" y="0"/>
                </a:lnTo>
                <a:close/>
              </a:path>
            </a:pathLst>
          </a:custGeom>
          <a:solidFill>
            <a:srgbClr val="BADF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3" name="Google Shape;1393;p138"/>
          <p:cNvSpPr/>
          <p:nvPr/>
        </p:nvSpPr>
        <p:spPr>
          <a:xfrm>
            <a:off x="4234434" y="3358134"/>
            <a:ext cx="216535" cy="288290"/>
          </a:xfrm>
          <a:custGeom>
            <a:rect b="b" l="l" r="r" t="t"/>
            <a:pathLst>
              <a:path extrusionOk="0" h="288289" w="216535">
                <a:moveTo>
                  <a:pt x="0" y="144017"/>
                </a:moveTo>
                <a:lnTo>
                  <a:pt x="8495" y="87975"/>
                </a:lnTo>
                <a:lnTo>
                  <a:pt x="31670" y="42195"/>
                </a:lnTo>
                <a:lnTo>
                  <a:pt x="66061" y="11322"/>
                </a:lnTo>
                <a:lnTo>
                  <a:pt x="108203" y="0"/>
                </a:lnTo>
                <a:lnTo>
                  <a:pt x="150346" y="11322"/>
                </a:lnTo>
                <a:lnTo>
                  <a:pt x="184737" y="42195"/>
                </a:lnTo>
                <a:lnTo>
                  <a:pt x="207912" y="87975"/>
                </a:lnTo>
                <a:lnTo>
                  <a:pt x="216407" y="144017"/>
                </a:lnTo>
                <a:lnTo>
                  <a:pt x="207912" y="200060"/>
                </a:lnTo>
                <a:lnTo>
                  <a:pt x="184737" y="245840"/>
                </a:lnTo>
                <a:lnTo>
                  <a:pt x="150346" y="276713"/>
                </a:lnTo>
                <a:lnTo>
                  <a:pt x="108203" y="288035"/>
                </a:lnTo>
                <a:lnTo>
                  <a:pt x="66061" y="276713"/>
                </a:lnTo>
                <a:lnTo>
                  <a:pt x="31670" y="245840"/>
                </a:lnTo>
                <a:lnTo>
                  <a:pt x="8495" y="200060"/>
                </a:lnTo>
                <a:lnTo>
                  <a:pt x="0" y="144017"/>
                </a:lnTo>
                <a:close/>
              </a:path>
            </a:pathLst>
          </a:custGeom>
          <a:noFill/>
          <a:ln cap="flat" cmpd="sng" w="25900">
            <a:solidFill>
              <a:srgbClr val="88A3A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4" name="Google Shape;1394;p138"/>
          <p:cNvSpPr/>
          <p:nvPr/>
        </p:nvSpPr>
        <p:spPr>
          <a:xfrm>
            <a:off x="5688329" y="2565654"/>
            <a:ext cx="216535" cy="288290"/>
          </a:xfrm>
          <a:custGeom>
            <a:rect b="b" l="l" r="r" t="t"/>
            <a:pathLst>
              <a:path extrusionOk="0" h="288289" w="216535">
                <a:moveTo>
                  <a:pt x="108204" y="0"/>
                </a:moveTo>
                <a:lnTo>
                  <a:pt x="66061" y="11322"/>
                </a:lnTo>
                <a:lnTo>
                  <a:pt x="31670" y="42195"/>
                </a:lnTo>
                <a:lnTo>
                  <a:pt x="8495" y="87975"/>
                </a:lnTo>
                <a:lnTo>
                  <a:pt x="0" y="144018"/>
                </a:lnTo>
                <a:lnTo>
                  <a:pt x="8495" y="200060"/>
                </a:lnTo>
                <a:lnTo>
                  <a:pt x="31670" y="245840"/>
                </a:lnTo>
                <a:lnTo>
                  <a:pt x="66061" y="276713"/>
                </a:lnTo>
                <a:lnTo>
                  <a:pt x="108204" y="288036"/>
                </a:lnTo>
                <a:lnTo>
                  <a:pt x="150346" y="276713"/>
                </a:lnTo>
                <a:lnTo>
                  <a:pt x="184737" y="245840"/>
                </a:lnTo>
                <a:lnTo>
                  <a:pt x="207912" y="200060"/>
                </a:lnTo>
                <a:lnTo>
                  <a:pt x="216408" y="144018"/>
                </a:lnTo>
                <a:lnTo>
                  <a:pt x="207912" y="87975"/>
                </a:lnTo>
                <a:lnTo>
                  <a:pt x="184737" y="42195"/>
                </a:lnTo>
                <a:lnTo>
                  <a:pt x="150346" y="11322"/>
                </a:lnTo>
                <a:lnTo>
                  <a:pt x="108204"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5" name="Google Shape;1395;p138"/>
          <p:cNvSpPr/>
          <p:nvPr/>
        </p:nvSpPr>
        <p:spPr>
          <a:xfrm>
            <a:off x="5688329" y="2565654"/>
            <a:ext cx="216535" cy="288290"/>
          </a:xfrm>
          <a:custGeom>
            <a:rect b="b" l="l" r="r" t="t"/>
            <a:pathLst>
              <a:path extrusionOk="0" h="288289" w="216535">
                <a:moveTo>
                  <a:pt x="0" y="144018"/>
                </a:moveTo>
                <a:lnTo>
                  <a:pt x="8495" y="87975"/>
                </a:lnTo>
                <a:lnTo>
                  <a:pt x="31670" y="42195"/>
                </a:lnTo>
                <a:lnTo>
                  <a:pt x="66061" y="11322"/>
                </a:lnTo>
                <a:lnTo>
                  <a:pt x="108204" y="0"/>
                </a:lnTo>
                <a:lnTo>
                  <a:pt x="150346" y="11322"/>
                </a:lnTo>
                <a:lnTo>
                  <a:pt x="184737" y="42195"/>
                </a:lnTo>
                <a:lnTo>
                  <a:pt x="207912" y="87975"/>
                </a:lnTo>
                <a:lnTo>
                  <a:pt x="216408" y="144018"/>
                </a:lnTo>
                <a:lnTo>
                  <a:pt x="207912" y="200060"/>
                </a:lnTo>
                <a:lnTo>
                  <a:pt x="184737" y="245840"/>
                </a:lnTo>
                <a:lnTo>
                  <a:pt x="150346" y="276713"/>
                </a:lnTo>
                <a:lnTo>
                  <a:pt x="108204" y="288036"/>
                </a:lnTo>
                <a:lnTo>
                  <a:pt x="66061" y="276713"/>
                </a:lnTo>
                <a:lnTo>
                  <a:pt x="31670" y="245840"/>
                </a:lnTo>
                <a:lnTo>
                  <a:pt x="8495" y="200060"/>
                </a:lnTo>
                <a:lnTo>
                  <a:pt x="0" y="144018"/>
                </a:lnTo>
                <a:close/>
              </a:path>
            </a:pathLst>
          </a:custGeom>
          <a:noFill/>
          <a:ln cap="flat" cmpd="sng" w="25900">
            <a:solidFill>
              <a:srgbClr val="88A3A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6" name="Google Shape;1396;p138"/>
          <p:cNvSpPr/>
          <p:nvPr/>
        </p:nvSpPr>
        <p:spPr>
          <a:xfrm>
            <a:off x="5795771" y="1629155"/>
            <a:ext cx="76835" cy="978535"/>
          </a:xfrm>
          <a:custGeom>
            <a:rect b="b" l="l" r="r" t="t"/>
            <a:pathLst>
              <a:path extrusionOk="0" h="978535" w="76835">
                <a:moveTo>
                  <a:pt x="0" y="0"/>
                </a:moveTo>
                <a:lnTo>
                  <a:pt x="76326" y="978281"/>
                </a:lnTo>
              </a:path>
            </a:pathLst>
          </a:custGeom>
          <a:noFill/>
          <a:ln cap="flat" cmpd="sng" w="9525">
            <a:solidFill>
              <a:srgbClr val="85A2A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7" name="Google Shape;1397;p138"/>
          <p:cNvSpPr/>
          <p:nvPr/>
        </p:nvSpPr>
        <p:spPr>
          <a:xfrm>
            <a:off x="5903976" y="2709672"/>
            <a:ext cx="1918970" cy="306705"/>
          </a:xfrm>
          <a:custGeom>
            <a:rect b="b" l="l" r="r" t="t"/>
            <a:pathLst>
              <a:path extrusionOk="0" h="306705" w="1918970">
                <a:moveTo>
                  <a:pt x="0" y="0"/>
                </a:moveTo>
                <a:lnTo>
                  <a:pt x="1918843" y="306324"/>
                </a:lnTo>
              </a:path>
            </a:pathLst>
          </a:custGeom>
          <a:noFill/>
          <a:ln cap="flat" cmpd="sng" w="9525">
            <a:solidFill>
              <a:srgbClr val="85A2A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8" name="Google Shape;1398;p138"/>
          <p:cNvSpPr/>
          <p:nvPr/>
        </p:nvSpPr>
        <p:spPr>
          <a:xfrm>
            <a:off x="4418076" y="2852927"/>
            <a:ext cx="1378585" cy="546735"/>
          </a:xfrm>
          <a:custGeom>
            <a:rect b="b" l="l" r="r" t="t"/>
            <a:pathLst>
              <a:path extrusionOk="0" h="546735" w="1378585">
                <a:moveTo>
                  <a:pt x="1378331" y="0"/>
                </a:moveTo>
                <a:lnTo>
                  <a:pt x="0" y="546226"/>
                </a:lnTo>
              </a:path>
            </a:pathLst>
          </a:custGeom>
          <a:noFill/>
          <a:ln cap="flat" cmpd="sng" w="9525">
            <a:solidFill>
              <a:srgbClr val="85A2A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9" name="Google Shape;1399;p138"/>
          <p:cNvSpPr txBox="1"/>
          <p:nvPr/>
        </p:nvSpPr>
        <p:spPr>
          <a:xfrm>
            <a:off x="5983985" y="1944116"/>
            <a:ext cx="2292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r1</a:t>
            </a:r>
            <a:endParaRPr sz="1800">
              <a:solidFill>
                <a:schemeClr val="dk1"/>
              </a:solidFill>
              <a:latin typeface="Arial"/>
              <a:ea typeface="Arial"/>
              <a:cs typeface="Arial"/>
              <a:sym typeface="Arial"/>
            </a:endParaRPr>
          </a:p>
        </p:txBody>
      </p:sp>
      <p:sp>
        <p:nvSpPr>
          <p:cNvPr id="1400" name="Google Shape;1400;p138"/>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1401" name="Google Shape;1401;p138"/>
          <p:cNvSpPr txBox="1"/>
          <p:nvPr/>
        </p:nvSpPr>
        <p:spPr>
          <a:xfrm>
            <a:off x="6553327" y="2877134"/>
            <a:ext cx="229870"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r2</a:t>
            </a:r>
            <a:endParaRPr sz="1800">
              <a:solidFill>
                <a:schemeClr val="dk1"/>
              </a:solidFill>
              <a:latin typeface="Arial"/>
              <a:ea typeface="Arial"/>
              <a:cs typeface="Arial"/>
              <a:sym typeface="Arial"/>
            </a:endParaRPr>
          </a:p>
        </p:txBody>
      </p:sp>
      <p:sp>
        <p:nvSpPr>
          <p:cNvPr id="1402" name="Google Shape;1402;p138"/>
          <p:cNvSpPr txBox="1"/>
          <p:nvPr/>
        </p:nvSpPr>
        <p:spPr>
          <a:xfrm>
            <a:off x="5371591" y="3159379"/>
            <a:ext cx="2292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r3</a:t>
            </a:r>
            <a:endParaRPr sz="1800">
              <a:solidFill>
                <a:schemeClr val="dk1"/>
              </a:solidFill>
              <a:latin typeface="Arial"/>
              <a:ea typeface="Arial"/>
              <a:cs typeface="Arial"/>
              <a:sym typeface="Arial"/>
            </a:endParaRPr>
          </a:p>
        </p:txBody>
      </p:sp>
      <p:sp>
        <p:nvSpPr>
          <p:cNvPr id="1403" name="Google Shape;1403;p138"/>
          <p:cNvSpPr txBox="1"/>
          <p:nvPr/>
        </p:nvSpPr>
        <p:spPr>
          <a:xfrm>
            <a:off x="5858002" y="1223517"/>
            <a:ext cx="11328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P1=(x1,y1)</a:t>
            </a:r>
            <a:endParaRPr sz="1800">
              <a:solidFill>
                <a:schemeClr val="dk1"/>
              </a:solidFill>
              <a:latin typeface="Arial"/>
              <a:ea typeface="Arial"/>
              <a:cs typeface="Arial"/>
              <a:sym typeface="Arial"/>
            </a:endParaRPr>
          </a:p>
        </p:txBody>
      </p:sp>
      <p:sp>
        <p:nvSpPr>
          <p:cNvPr id="1404" name="Google Shape;1404;p138"/>
          <p:cNvSpPr txBox="1"/>
          <p:nvPr/>
        </p:nvSpPr>
        <p:spPr>
          <a:xfrm>
            <a:off x="8005698" y="2968879"/>
            <a:ext cx="11328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P2=(x2,y2)</a:t>
            </a:r>
            <a:endParaRPr sz="1800">
              <a:solidFill>
                <a:schemeClr val="dk1"/>
              </a:solidFill>
              <a:latin typeface="Arial"/>
              <a:ea typeface="Arial"/>
              <a:cs typeface="Arial"/>
              <a:sym typeface="Arial"/>
            </a:endParaRPr>
          </a:p>
        </p:txBody>
      </p:sp>
      <p:sp>
        <p:nvSpPr>
          <p:cNvPr id="1405" name="Google Shape;1405;p138"/>
          <p:cNvSpPr txBox="1"/>
          <p:nvPr/>
        </p:nvSpPr>
        <p:spPr>
          <a:xfrm>
            <a:off x="4497070" y="3704666"/>
            <a:ext cx="1132840"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P3=(x3,y3)</a:t>
            </a:r>
            <a:endParaRPr sz="1800">
              <a:solidFill>
                <a:schemeClr val="dk1"/>
              </a:solidFill>
              <a:latin typeface="Arial"/>
              <a:ea typeface="Arial"/>
              <a:cs typeface="Arial"/>
              <a:sym typeface="Arial"/>
            </a:endParaRPr>
          </a:p>
        </p:txBody>
      </p:sp>
      <p:sp>
        <p:nvSpPr>
          <p:cNvPr id="1406" name="Google Shape;1406;p138"/>
          <p:cNvSpPr txBox="1"/>
          <p:nvPr/>
        </p:nvSpPr>
        <p:spPr>
          <a:xfrm>
            <a:off x="474370" y="1591767"/>
            <a:ext cx="3514725" cy="222123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chemeClr val="dk1"/>
                </a:solidFill>
                <a:latin typeface="Arial"/>
                <a:ea typeface="Arial"/>
                <a:cs typeface="Arial"/>
                <a:sym typeface="Arial"/>
              </a:rPr>
              <a:t>We want to know the  location of node U (e.g., a  robot)</a:t>
            </a:r>
            <a:endParaRPr sz="2400">
              <a:solidFill>
                <a:schemeClr val="dk1"/>
              </a:solidFill>
              <a:latin typeface="Arial"/>
              <a:ea typeface="Arial"/>
              <a:cs typeface="Arial"/>
              <a:sym typeface="Arial"/>
            </a:endParaRPr>
          </a:p>
          <a:p>
            <a:pPr indent="0" lvl="0" marL="12700" marR="156210" rtl="0" algn="l">
              <a:lnSpc>
                <a:spcPct val="100000"/>
              </a:lnSpc>
              <a:spcBef>
                <a:spcPts val="0"/>
              </a:spcBef>
              <a:spcAft>
                <a:spcPts val="0"/>
              </a:spcAft>
              <a:buNone/>
            </a:pPr>
            <a:r>
              <a:rPr lang="en-US" sz="2400">
                <a:solidFill>
                  <a:schemeClr val="dk1"/>
                </a:solidFill>
                <a:latin typeface="Arial"/>
                <a:ea typeface="Arial"/>
                <a:cs typeface="Arial"/>
                <a:sym typeface="Arial"/>
              </a:rPr>
              <a:t>We have three fixed  points: P1, P2, and P3.  They are called anchors.</a:t>
            </a:r>
            <a:endParaRPr sz="2400">
              <a:solidFill>
                <a:schemeClr val="dk1"/>
              </a:solidFill>
              <a:latin typeface="Arial"/>
              <a:ea typeface="Arial"/>
              <a:cs typeface="Arial"/>
              <a:sym typeface="Arial"/>
            </a:endParaRPr>
          </a:p>
        </p:txBody>
      </p:sp>
      <p:sp>
        <p:nvSpPr>
          <p:cNvPr id="1407" name="Google Shape;1407;p138"/>
          <p:cNvSpPr txBox="1"/>
          <p:nvPr/>
        </p:nvSpPr>
        <p:spPr>
          <a:xfrm>
            <a:off x="474370" y="4153027"/>
            <a:ext cx="3524885" cy="185483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chemeClr val="dk1"/>
                </a:solidFill>
                <a:latin typeface="Arial"/>
                <a:ea typeface="Arial"/>
                <a:cs typeface="Arial"/>
                <a:sym typeface="Arial"/>
              </a:rPr>
              <a:t>If we know the distanc to  three different fixed points  We can deterime the  location of a node u  (xu,yu)</a:t>
            </a:r>
            <a:endParaRPr sz="2400">
              <a:solidFill>
                <a:schemeClr val="dk1"/>
              </a:solidFill>
              <a:latin typeface="Arial"/>
              <a:ea typeface="Arial"/>
              <a:cs typeface="Arial"/>
              <a:sym typeface="Arial"/>
            </a:endParaRPr>
          </a:p>
        </p:txBody>
      </p:sp>
      <p:sp>
        <p:nvSpPr>
          <p:cNvPr id="1408" name="Google Shape;1408;p138"/>
          <p:cNvSpPr txBox="1"/>
          <p:nvPr/>
        </p:nvSpPr>
        <p:spPr>
          <a:xfrm>
            <a:off x="4795265" y="2310129"/>
            <a:ext cx="10185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U=(xu,yu)</a:t>
            </a:r>
            <a:endParaRPr sz="1800">
              <a:solidFill>
                <a:schemeClr val="dk1"/>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pic>
        <p:nvPicPr>
          <p:cNvPr descr="How GPS Receivers Work - Trilateration vs Triangulation - GIS Geography" id="1414" name="Google Shape;1414;p139"/>
          <p:cNvPicPr preferRelativeResize="0"/>
          <p:nvPr/>
        </p:nvPicPr>
        <p:blipFill rotWithShape="1">
          <a:blip r:embed="rId3">
            <a:alphaModFix/>
          </a:blip>
          <a:srcRect b="0" l="0" r="0" t="0"/>
          <a:stretch/>
        </p:blipFill>
        <p:spPr>
          <a:xfrm>
            <a:off x="3276600" y="1250289"/>
            <a:ext cx="5728061" cy="3276600"/>
          </a:xfrm>
          <a:prstGeom prst="rect">
            <a:avLst/>
          </a:prstGeom>
          <a:noFill/>
          <a:ln>
            <a:noFill/>
          </a:ln>
        </p:spPr>
      </p:pic>
      <p:sp>
        <p:nvSpPr>
          <p:cNvPr id="1415" name="Google Shape;1415;p139"/>
          <p:cNvSpPr/>
          <p:nvPr/>
        </p:nvSpPr>
        <p:spPr>
          <a:xfrm>
            <a:off x="1600200" y="516127"/>
            <a:ext cx="650864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Trilateration.. How GPS works!</a:t>
            </a:r>
            <a:endParaRPr/>
          </a:p>
        </p:txBody>
      </p:sp>
      <p:pic>
        <p:nvPicPr>
          <p:cNvPr descr="Illustration of trilateration. | Download Scientific Diagram" id="1416" name="Google Shape;1416;p139"/>
          <p:cNvPicPr preferRelativeResize="0"/>
          <p:nvPr/>
        </p:nvPicPr>
        <p:blipFill rotWithShape="1">
          <a:blip r:embed="rId4">
            <a:alphaModFix/>
          </a:blip>
          <a:srcRect b="0" l="0" r="0" t="0"/>
          <a:stretch/>
        </p:blipFill>
        <p:spPr>
          <a:xfrm>
            <a:off x="381000" y="2667000"/>
            <a:ext cx="3121025" cy="3382726"/>
          </a:xfrm>
          <a:prstGeom prst="rect">
            <a:avLst/>
          </a:prstGeom>
          <a:noFill/>
          <a:ln>
            <a:noFill/>
          </a:ln>
        </p:spPr>
      </p:pic>
      <p:sp>
        <p:nvSpPr>
          <p:cNvPr id="1417" name="Google Shape;1417;p139"/>
          <p:cNvSpPr/>
          <p:nvPr/>
        </p:nvSpPr>
        <p:spPr>
          <a:xfrm>
            <a:off x="591686" y="2133600"/>
            <a:ext cx="20170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Indoor Localization </a:t>
            </a:r>
            <a:endParaRPr/>
          </a:p>
        </p:txBody>
      </p:sp>
      <p:sp>
        <p:nvSpPr>
          <p:cNvPr id="1418" name="Google Shape;1418;p139"/>
          <p:cNvSpPr/>
          <p:nvPr/>
        </p:nvSpPr>
        <p:spPr>
          <a:xfrm>
            <a:off x="4169912" y="4444358"/>
            <a:ext cx="4572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D3748"/>
                </a:solidFill>
                <a:latin typeface="Calibri"/>
                <a:ea typeface="Calibri"/>
                <a:cs typeface="Calibri"/>
                <a:sym typeface="Calibri"/>
              </a:rPr>
              <a:t>As GPS satellites broadcast their location and time, trilateration measure distances to pinpoint their exact position on Earth.</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4"/>
          <p:cNvSpPr txBox="1"/>
          <p:nvPr>
            <p:ph type="title"/>
          </p:nvPr>
        </p:nvSpPr>
        <p:spPr>
          <a:xfrm>
            <a:off x="533400" y="1088248"/>
            <a:ext cx="8286502" cy="30777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2000"/>
              <a:t>External pull-up and pull-down resistors</a:t>
            </a:r>
            <a:endParaRPr/>
          </a:p>
        </p:txBody>
      </p:sp>
      <p:pic>
        <p:nvPicPr>
          <p:cNvPr descr="Pull-up and Pull-down Resistors - Circuit Basics" id="203" name="Google Shape;203;p14"/>
          <p:cNvPicPr preferRelativeResize="0"/>
          <p:nvPr/>
        </p:nvPicPr>
        <p:blipFill rotWithShape="1">
          <a:blip r:embed="rId3">
            <a:alphaModFix/>
          </a:blip>
          <a:srcRect b="0" l="0" r="0" t="0"/>
          <a:stretch/>
        </p:blipFill>
        <p:spPr>
          <a:xfrm>
            <a:off x="457200" y="1752600"/>
            <a:ext cx="7921605" cy="35052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40"/>
          <p:cNvSpPr txBox="1"/>
          <p:nvPr>
            <p:ph type="title"/>
          </p:nvPr>
        </p:nvSpPr>
        <p:spPr>
          <a:xfrm>
            <a:off x="170814" y="2882645"/>
            <a:ext cx="8802370" cy="57403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424" name="Google Shape;1424;p140"/>
          <p:cNvSpPr txBox="1"/>
          <p:nvPr>
            <p:ph idx="1" type="body"/>
          </p:nvPr>
        </p:nvSpPr>
        <p:spPr>
          <a:xfrm>
            <a:off x="457200" y="1577340"/>
            <a:ext cx="3977640" cy="452628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425" name="Google Shape;1425;p140"/>
          <p:cNvSpPr txBox="1"/>
          <p:nvPr>
            <p:ph idx="2" type="body"/>
          </p:nvPr>
        </p:nvSpPr>
        <p:spPr>
          <a:xfrm>
            <a:off x="4709160" y="1577340"/>
            <a:ext cx="3977640" cy="452628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1426" name="Google Shape;1426;p140"/>
          <p:cNvPicPr preferRelativeResize="0"/>
          <p:nvPr/>
        </p:nvPicPr>
        <p:blipFill rotWithShape="1">
          <a:blip r:embed="rId3">
            <a:alphaModFix/>
          </a:blip>
          <a:srcRect b="0" l="0" r="0" t="0"/>
          <a:stretch/>
        </p:blipFill>
        <p:spPr>
          <a:xfrm>
            <a:off x="189778" y="685800"/>
            <a:ext cx="8915583" cy="5943723"/>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141"/>
          <p:cNvSpPr/>
          <p:nvPr/>
        </p:nvSpPr>
        <p:spPr>
          <a:xfrm>
            <a:off x="877227" y="1390269"/>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2" name="Google Shape;1432;p141"/>
          <p:cNvSpPr/>
          <p:nvPr/>
        </p:nvSpPr>
        <p:spPr>
          <a:xfrm>
            <a:off x="877227" y="2194941"/>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3" name="Google Shape;1433;p141"/>
          <p:cNvSpPr/>
          <p:nvPr/>
        </p:nvSpPr>
        <p:spPr>
          <a:xfrm>
            <a:off x="1334388" y="2569845"/>
            <a:ext cx="178307" cy="18440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4" name="Google Shape;1434;p141"/>
          <p:cNvSpPr/>
          <p:nvPr/>
        </p:nvSpPr>
        <p:spPr>
          <a:xfrm>
            <a:off x="1334388" y="2899029"/>
            <a:ext cx="178307" cy="18440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5" name="Google Shape;1435;p141"/>
          <p:cNvSpPr txBox="1"/>
          <p:nvPr/>
        </p:nvSpPr>
        <p:spPr>
          <a:xfrm>
            <a:off x="1207719" y="555193"/>
            <a:ext cx="6580505" cy="2599690"/>
          </a:xfrm>
          <a:prstGeom prst="rect">
            <a:avLst/>
          </a:prstGeom>
          <a:noFill/>
          <a:ln>
            <a:noFill/>
          </a:ln>
        </p:spPr>
        <p:txBody>
          <a:bodyPr anchorCtr="0" anchor="t" bIns="0" lIns="0" spcFirstLastPara="1" rIns="0" wrap="square" tIns="12700">
            <a:spAutoFit/>
          </a:bodyPr>
          <a:lstStyle/>
          <a:p>
            <a:pPr indent="0" lvl="0" marL="67310" marR="0" rtl="0" algn="l">
              <a:lnSpc>
                <a:spcPct val="100000"/>
              </a:lnSpc>
              <a:spcBef>
                <a:spcPts val="0"/>
              </a:spcBef>
              <a:spcAft>
                <a:spcPts val="0"/>
              </a:spcAft>
              <a:buNone/>
            </a:pPr>
            <a:r>
              <a:rPr b="1" lang="en-US" sz="2400">
                <a:solidFill>
                  <a:schemeClr val="dk1"/>
                </a:solidFill>
                <a:latin typeface="Tahoma"/>
                <a:ea typeface="Tahoma"/>
                <a:cs typeface="Tahoma"/>
                <a:sym typeface="Tahoma"/>
              </a:rPr>
              <a:t>Trilateration</a:t>
            </a:r>
            <a:endParaRPr sz="2400">
              <a:solidFill>
                <a:schemeClr val="dk1"/>
              </a:solidFill>
              <a:latin typeface="Tahoma"/>
              <a:ea typeface="Tahoma"/>
              <a:cs typeface="Tahoma"/>
              <a:sym typeface="Tahoma"/>
            </a:endParaRPr>
          </a:p>
          <a:p>
            <a:pPr indent="0" lvl="0" marL="0" marR="0" rtl="0" algn="l">
              <a:lnSpc>
                <a:spcPct val="100000"/>
              </a:lnSpc>
              <a:spcBef>
                <a:spcPts val="50"/>
              </a:spcBef>
              <a:spcAft>
                <a:spcPts val="0"/>
              </a:spcAft>
              <a:buNone/>
            </a:pPr>
            <a:r>
              <a:t/>
            </a:r>
            <a:endParaRPr sz="2550">
              <a:solidFill>
                <a:schemeClr val="dk1"/>
              </a:solidFill>
              <a:latin typeface="Times New Roman"/>
              <a:ea typeface="Times New Roman"/>
              <a:cs typeface="Times New Roman"/>
              <a:sym typeface="Times New Roman"/>
            </a:endParaRPr>
          </a:p>
          <a:p>
            <a:pPr indent="0" lvl="0" marL="12700" marR="226059" rtl="0" algn="l">
              <a:lnSpc>
                <a:spcPct val="100000"/>
              </a:lnSpc>
              <a:spcBef>
                <a:spcPts val="0"/>
              </a:spcBef>
              <a:spcAft>
                <a:spcPts val="0"/>
              </a:spcAft>
              <a:buNone/>
            </a:pPr>
            <a:r>
              <a:rPr lang="en-US" sz="2400">
                <a:solidFill>
                  <a:schemeClr val="dk1"/>
                </a:solidFill>
                <a:latin typeface="Tahoma"/>
                <a:ea typeface="Tahoma"/>
                <a:cs typeface="Tahoma"/>
                <a:sym typeface="Tahoma"/>
              </a:rPr>
              <a:t>Assuming distances to three points with known  location are exactly given</a:t>
            </a:r>
            <a:endParaRPr sz="2400">
              <a:solidFill>
                <a:schemeClr val="dk1"/>
              </a:solidFill>
              <a:latin typeface="Tahoma"/>
              <a:ea typeface="Tahoma"/>
              <a:cs typeface="Tahoma"/>
              <a:sym typeface="Tahoma"/>
            </a:endParaRPr>
          </a:p>
          <a:p>
            <a:pPr indent="0" lvl="0" marL="12700" marR="0" rtl="0" algn="l">
              <a:lnSpc>
                <a:spcPct val="100000"/>
              </a:lnSpc>
              <a:spcBef>
                <a:spcPts val="575"/>
              </a:spcBef>
              <a:spcAft>
                <a:spcPts val="0"/>
              </a:spcAft>
              <a:buNone/>
            </a:pPr>
            <a:r>
              <a:rPr lang="en-US" sz="2400">
                <a:solidFill>
                  <a:schemeClr val="dk1"/>
                </a:solidFill>
                <a:latin typeface="Tahoma"/>
                <a:ea typeface="Tahoma"/>
                <a:cs typeface="Tahoma"/>
                <a:sym typeface="Tahoma"/>
              </a:rPr>
              <a:t>Solve system of equations (Pythagoras!)</a:t>
            </a:r>
            <a:endParaRPr/>
          </a:p>
          <a:p>
            <a:pPr indent="0" lvl="0" marL="413384" marR="0" rtl="0" algn="l">
              <a:lnSpc>
                <a:spcPct val="100000"/>
              </a:lnSpc>
              <a:spcBef>
                <a:spcPts val="330"/>
              </a:spcBef>
              <a:spcAft>
                <a:spcPts val="0"/>
              </a:spcAft>
              <a:buNone/>
            </a:pPr>
            <a:r>
              <a:rPr lang="en-US" sz="1800">
                <a:solidFill>
                  <a:schemeClr val="dk1"/>
                </a:solidFill>
                <a:latin typeface="Tahoma"/>
                <a:ea typeface="Tahoma"/>
                <a:cs typeface="Tahoma"/>
                <a:sym typeface="Tahoma"/>
              </a:rPr>
              <a:t>(x</a:t>
            </a:r>
            <a:r>
              <a:rPr baseline="-25000" lang="en-US" sz="1800">
                <a:solidFill>
                  <a:schemeClr val="dk1"/>
                </a:solidFill>
                <a:latin typeface="Tahoma"/>
                <a:ea typeface="Tahoma"/>
                <a:cs typeface="Tahoma"/>
                <a:sym typeface="Tahoma"/>
              </a:rPr>
              <a:t>i</a:t>
            </a:r>
            <a:r>
              <a:rPr lang="en-US" sz="1800">
                <a:solidFill>
                  <a:schemeClr val="dk1"/>
                </a:solidFill>
                <a:latin typeface="Tahoma"/>
                <a:ea typeface="Tahoma"/>
                <a:cs typeface="Tahoma"/>
                <a:sym typeface="Tahoma"/>
              </a:rPr>
              <a:t>,y</a:t>
            </a:r>
            <a:r>
              <a:rPr baseline="-25000" lang="en-US" sz="1800">
                <a:solidFill>
                  <a:schemeClr val="dk1"/>
                </a:solidFill>
                <a:latin typeface="Tahoma"/>
                <a:ea typeface="Tahoma"/>
                <a:cs typeface="Tahoma"/>
                <a:sym typeface="Tahoma"/>
              </a:rPr>
              <a:t>i</a:t>
            </a:r>
            <a:r>
              <a:rPr lang="en-US" sz="1800">
                <a:solidFill>
                  <a:schemeClr val="dk1"/>
                </a:solidFill>
                <a:latin typeface="Tahoma"/>
                <a:ea typeface="Tahoma"/>
                <a:cs typeface="Tahoma"/>
                <a:sym typeface="Tahoma"/>
              </a:rPr>
              <a:t>) : coordinates of </a:t>
            </a:r>
            <a:r>
              <a:rPr b="1" i="1" lang="en-US" sz="1900">
                <a:solidFill>
                  <a:schemeClr val="dk1"/>
                </a:solidFill>
                <a:latin typeface="Verdana"/>
                <a:ea typeface="Verdana"/>
                <a:cs typeface="Verdana"/>
                <a:sym typeface="Verdana"/>
              </a:rPr>
              <a:t>anchor point </a:t>
            </a:r>
            <a:r>
              <a:rPr lang="en-US" sz="1800">
                <a:solidFill>
                  <a:schemeClr val="dk1"/>
                </a:solidFill>
                <a:latin typeface="Tahoma"/>
                <a:ea typeface="Tahoma"/>
                <a:cs typeface="Tahoma"/>
                <a:sym typeface="Tahoma"/>
              </a:rPr>
              <a:t>i, r</a:t>
            </a:r>
            <a:r>
              <a:rPr baseline="-25000" lang="en-US" sz="1800">
                <a:solidFill>
                  <a:schemeClr val="dk1"/>
                </a:solidFill>
                <a:latin typeface="Tahoma"/>
                <a:ea typeface="Tahoma"/>
                <a:cs typeface="Tahoma"/>
                <a:sym typeface="Tahoma"/>
              </a:rPr>
              <a:t>i  </a:t>
            </a:r>
            <a:r>
              <a:rPr lang="en-US" sz="1800">
                <a:solidFill>
                  <a:schemeClr val="dk1"/>
                </a:solidFill>
                <a:latin typeface="Tahoma"/>
                <a:ea typeface="Tahoma"/>
                <a:cs typeface="Tahoma"/>
                <a:sym typeface="Tahoma"/>
              </a:rPr>
              <a:t>distance to anchor i</a:t>
            </a:r>
            <a:endParaRPr/>
          </a:p>
          <a:p>
            <a:pPr indent="0" lvl="0" marL="413384" marR="0" rtl="0" algn="l">
              <a:lnSpc>
                <a:spcPct val="100000"/>
              </a:lnSpc>
              <a:spcBef>
                <a:spcPts val="409"/>
              </a:spcBef>
              <a:spcAft>
                <a:spcPts val="0"/>
              </a:spcAft>
              <a:buNone/>
            </a:pPr>
            <a:r>
              <a:rPr lang="en-US" sz="1800">
                <a:solidFill>
                  <a:schemeClr val="dk1"/>
                </a:solidFill>
                <a:latin typeface="Tahoma"/>
                <a:ea typeface="Tahoma"/>
                <a:cs typeface="Tahoma"/>
                <a:sym typeface="Tahoma"/>
              </a:rPr>
              <a:t>(x</a:t>
            </a:r>
            <a:r>
              <a:rPr baseline="-25000" lang="en-US" sz="1800">
                <a:solidFill>
                  <a:schemeClr val="dk1"/>
                </a:solidFill>
                <a:latin typeface="Tahoma"/>
                <a:ea typeface="Tahoma"/>
                <a:cs typeface="Tahoma"/>
                <a:sym typeface="Tahoma"/>
              </a:rPr>
              <a:t>u</a:t>
            </a:r>
            <a:r>
              <a:rPr lang="en-US" sz="1800">
                <a:solidFill>
                  <a:schemeClr val="dk1"/>
                </a:solidFill>
                <a:latin typeface="Tahoma"/>
                <a:ea typeface="Tahoma"/>
                <a:cs typeface="Tahoma"/>
                <a:sym typeface="Tahoma"/>
              </a:rPr>
              <a:t>, y</a:t>
            </a:r>
            <a:r>
              <a:rPr baseline="-25000" lang="en-US" sz="1800">
                <a:solidFill>
                  <a:schemeClr val="dk1"/>
                </a:solidFill>
                <a:latin typeface="Tahoma"/>
                <a:ea typeface="Tahoma"/>
                <a:cs typeface="Tahoma"/>
                <a:sym typeface="Tahoma"/>
              </a:rPr>
              <a:t>u</a:t>
            </a:r>
            <a:r>
              <a:rPr lang="en-US" sz="1800">
                <a:solidFill>
                  <a:schemeClr val="dk1"/>
                </a:solidFill>
                <a:latin typeface="Tahoma"/>
                <a:ea typeface="Tahoma"/>
                <a:cs typeface="Tahoma"/>
                <a:sym typeface="Tahoma"/>
              </a:rPr>
              <a:t>) : unknown coordinates of node</a:t>
            </a:r>
            <a:endParaRPr/>
          </a:p>
        </p:txBody>
      </p:sp>
      <p:sp>
        <p:nvSpPr>
          <p:cNvPr id="1436" name="Google Shape;1436;p141"/>
          <p:cNvSpPr txBox="1"/>
          <p:nvPr/>
        </p:nvSpPr>
        <p:spPr>
          <a:xfrm>
            <a:off x="1608582" y="3842765"/>
            <a:ext cx="300037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Subtracting eq. 3 from 1 &amp; 2:</a:t>
            </a:r>
            <a:endParaRPr sz="1800">
              <a:solidFill>
                <a:schemeClr val="dk1"/>
              </a:solidFill>
              <a:latin typeface="Tahoma"/>
              <a:ea typeface="Tahoma"/>
              <a:cs typeface="Tahoma"/>
              <a:sym typeface="Tahoma"/>
            </a:endParaRPr>
          </a:p>
        </p:txBody>
      </p:sp>
      <p:sp>
        <p:nvSpPr>
          <p:cNvPr id="1437" name="Google Shape;1437;p141"/>
          <p:cNvSpPr/>
          <p:nvPr/>
        </p:nvSpPr>
        <p:spPr>
          <a:xfrm>
            <a:off x="1334388" y="3886580"/>
            <a:ext cx="178307" cy="18440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8" name="Google Shape;1438;p141"/>
          <p:cNvSpPr/>
          <p:nvPr/>
        </p:nvSpPr>
        <p:spPr>
          <a:xfrm>
            <a:off x="1334388" y="5203316"/>
            <a:ext cx="178307" cy="18440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9" name="Google Shape;1439;p141"/>
          <p:cNvSpPr txBox="1"/>
          <p:nvPr/>
        </p:nvSpPr>
        <p:spPr>
          <a:xfrm>
            <a:off x="1608582" y="5159755"/>
            <a:ext cx="536511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Rearranging terms gives a linear equation in (x</a:t>
            </a:r>
            <a:r>
              <a:rPr baseline="-25000" lang="en-US" sz="1800">
                <a:solidFill>
                  <a:schemeClr val="dk1"/>
                </a:solidFill>
                <a:latin typeface="Tahoma"/>
                <a:ea typeface="Tahoma"/>
                <a:cs typeface="Tahoma"/>
                <a:sym typeface="Tahoma"/>
              </a:rPr>
              <a:t>u</a:t>
            </a:r>
            <a:r>
              <a:rPr lang="en-US" sz="1800">
                <a:solidFill>
                  <a:schemeClr val="dk1"/>
                </a:solidFill>
                <a:latin typeface="Tahoma"/>
                <a:ea typeface="Tahoma"/>
                <a:cs typeface="Tahoma"/>
                <a:sym typeface="Tahoma"/>
              </a:rPr>
              <a:t>, y</a:t>
            </a:r>
            <a:r>
              <a:rPr baseline="-25000" lang="en-US" sz="1800">
                <a:solidFill>
                  <a:schemeClr val="dk1"/>
                </a:solidFill>
                <a:latin typeface="Tahoma"/>
                <a:ea typeface="Tahoma"/>
                <a:cs typeface="Tahoma"/>
                <a:sym typeface="Tahoma"/>
              </a:rPr>
              <a:t>u</a:t>
            </a:r>
            <a:r>
              <a:rPr lang="en-US" sz="1800">
                <a:solidFill>
                  <a:schemeClr val="dk1"/>
                </a:solidFill>
                <a:latin typeface="Tahoma"/>
                <a:ea typeface="Tahoma"/>
                <a:cs typeface="Tahoma"/>
                <a:sym typeface="Tahoma"/>
              </a:rPr>
              <a:t>)!</a:t>
            </a:r>
            <a:endParaRPr sz="1800">
              <a:solidFill>
                <a:schemeClr val="dk1"/>
              </a:solidFill>
              <a:latin typeface="Tahoma"/>
              <a:ea typeface="Tahoma"/>
              <a:cs typeface="Tahoma"/>
              <a:sym typeface="Tahoma"/>
            </a:endParaRPr>
          </a:p>
        </p:txBody>
      </p:sp>
      <p:sp>
        <p:nvSpPr>
          <p:cNvPr id="1440" name="Google Shape;1440;p141"/>
          <p:cNvSpPr txBox="1"/>
          <p:nvPr/>
        </p:nvSpPr>
        <p:spPr>
          <a:xfrm>
            <a:off x="5410853" y="3191532"/>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41" name="Google Shape;1441;p141"/>
          <p:cNvSpPr txBox="1"/>
          <p:nvPr/>
        </p:nvSpPr>
        <p:spPr>
          <a:xfrm>
            <a:off x="3176802" y="3191532"/>
            <a:ext cx="1697989"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2</a:t>
            </a:r>
            <a:endParaRPr sz="1550">
              <a:solidFill>
                <a:schemeClr val="dk1"/>
              </a:solidFill>
              <a:latin typeface="Times New Roman"/>
              <a:ea typeface="Times New Roman"/>
              <a:cs typeface="Times New Roman"/>
              <a:sym typeface="Times New Roman"/>
            </a:endParaRPr>
          </a:p>
        </p:txBody>
      </p:sp>
      <p:sp>
        <p:nvSpPr>
          <p:cNvPr id="1442" name="Google Shape;1442;p141"/>
          <p:cNvSpPr txBox="1"/>
          <p:nvPr/>
        </p:nvSpPr>
        <p:spPr>
          <a:xfrm>
            <a:off x="5915319" y="3227326"/>
            <a:ext cx="179578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2650">
                <a:solidFill>
                  <a:schemeClr val="dk1"/>
                </a:solidFill>
                <a:latin typeface="Times New Roman"/>
                <a:ea typeface="Times New Roman"/>
                <a:cs typeface="Times New Roman"/>
                <a:sym typeface="Times New Roman"/>
              </a:rPr>
              <a:t>for	i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1,2,3</a:t>
            </a:r>
            <a:endParaRPr sz="2650">
              <a:solidFill>
                <a:schemeClr val="dk1"/>
              </a:solidFill>
              <a:latin typeface="Times New Roman"/>
              <a:ea typeface="Times New Roman"/>
              <a:cs typeface="Times New Roman"/>
              <a:sym typeface="Times New Roman"/>
            </a:endParaRPr>
          </a:p>
        </p:txBody>
      </p:sp>
      <p:sp>
        <p:nvSpPr>
          <p:cNvPr id="1443" name="Google Shape;1443;p141"/>
          <p:cNvSpPr txBox="1"/>
          <p:nvPr/>
        </p:nvSpPr>
        <p:spPr>
          <a:xfrm>
            <a:off x="4962436" y="3227326"/>
            <a:ext cx="42545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a:t>
            </a:r>
            <a:endParaRPr sz="2650">
              <a:solidFill>
                <a:schemeClr val="dk1"/>
              </a:solidFill>
              <a:latin typeface="Times New Roman"/>
              <a:ea typeface="Times New Roman"/>
              <a:cs typeface="Times New Roman"/>
              <a:sym typeface="Times New Roman"/>
            </a:endParaRPr>
          </a:p>
        </p:txBody>
      </p:sp>
      <p:sp>
        <p:nvSpPr>
          <p:cNvPr id="1444" name="Google Shape;1444;p141"/>
          <p:cNvSpPr txBox="1"/>
          <p:nvPr/>
        </p:nvSpPr>
        <p:spPr>
          <a:xfrm>
            <a:off x="2082459" y="3118167"/>
            <a:ext cx="2702560" cy="56578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3550">
                <a:solidFill>
                  <a:schemeClr val="dk1"/>
                </a:solidFill>
                <a:latin typeface="Noto Sans Symbols"/>
                <a:ea typeface="Noto Sans Symbols"/>
                <a:cs typeface="Noto Sans Symbols"/>
                <a:sym typeface="Noto Sans Symbols"/>
              </a:rPr>
              <a:t>)</a:t>
            </a:r>
            <a:r>
              <a:rPr lang="en-US" sz="35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3550">
                <a:solidFill>
                  <a:schemeClr val="dk1"/>
                </a:solidFill>
                <a:latin typeface="Noto Sans Symbols"/>
                <a:ea typeface="Noto Sans Symbols"/>
                <a:cs typeface="Noto Sans Symbols"/>
                <a:sym typeface="Noto Sans Symbols"/>
              </a:rPr>
              <a:t>)</a:t>
            </a:r>
            <a:endParaRPr sz="3550">
              <a:solidFill>
                <a:schemeClr val="dk1"/>
              </a:solidFill>
              <a:latin typeface="Noto Sans Symbols"/>
              <a:ea typeface="Noto Sans Symbols"/>
              <a:cs typeface="Noto Sans Symbols"/>
              <a:sym typeface="Noto Sans Symbols"/>
            </a:endParaRPr>
          </a:p>
        </p:txBody>
      </p:sp>
      <p:sp>
        <p:nvSpPr>
          <p:cNvPr id="1445" name="Google Shape;1445;p141"/>
          <p:cNvSpPr txBox="1"/>
          <p:nvPr/>
        </p:nvSpPr>
        <p:spPr>
          <a:xfrm>
            <a:off x="5328986" y="3454568"/>
            <a:ext cx="81280"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i</a:t>
            </a:r>
            <a:endParaRPr sz="1550">
              <a:solidFill>
                <a:schemeClr val="dk1"/>
              </a:solidFill>
              <a:latin typeface="Times New Roman"/>
              <a:ea typeface="Times New Roman"/>
              <a:cs typeface="Times New Roman"/>
              <a:sym typeface="Times New Roman"/>
            </a:endParaRPr>
          </a:p>
        </p:txBody>
      </p:sp>
      <p:sp>
        <p:nvSpPr>
          <p:cNvPr id="1446" name="Google Shape;1446;p141"/>
          <p:cNvSpPr txBox="1"/>
          <p:nvPr/>
        </p:nvSpPr>
        <p:spPr>
          <a:xfrm>
            <a:off x="4489106" y="345456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p:txBody>
      </p:sp>
      <p:sp>
        <p:nvSpPr>
          <p:cNvPr id="1447" name="Google Shape;1447;p141"/>
          <p:cNvSpPr txBox="1"/>
          <p:nvPr/>
        </p:nvSpPr>
        <p:spPr>
          <a:xfrm>
            <a:off x="2352929" y="3454568"/>
            <a:ext cx="163258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i	u	i</a:t>
            </a:r>
            <a:endParaRPr sz="1550">
              <a:solidFill>
                <a:schemeClr val="dk1"/>
              </a:solidFill>
              <a:latin typeface="Times New Roman"/>
              <a:ea typeface="Times New Roman"/>
              <a:cs typeface="Times New Roman"/>
              <a:sym typeface="Times New Roman"/>
            </a:endParaRPr>
          </a:p>
        </p:txBody>
      </p:sp>
      <p:sp>
        <p:nvSpPr>
          <p:cNvPr id="1448" name="Google Shape;1448;p141"/>
          <p:cNvSpPr txBox="1"/>
          <p:nvPr/>
        </p:nvSpPr>
        <p:spPr>
          <a:xfrm>
            <a:off x="7906716" y="464416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49" name="Google Shape;1449;p141"/>
          <p:cNvSpPr txBox="1"/>
          <p:nvPr/>
        </p:nvSpPr>
        <p:spPr>
          <a:xfrm>
            <a:off x="7793772" y="4907354"/>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50" name="Google Shape;1450;p141"/>
          <p:cNvSpPr txBox="1"/>
          <p:nvPr/>
        </p:nvSpPr>
        <p:spPr>
          <a:xfrm>
            <a:off x="7267972" y="464416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51" name="Google Shape;1451;p141"/>
          <p:cNvSpPr txBox="1"/>
          <p:nvPr/>
        </p:nvSpPr>
        <p:spPr>
          <a:xfrm>
            <a:off x="6552713" y="464416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52" name="Google Shape;1452;p141"/>
          <p:cNvSpPr txBox="1"/>
          <p:nvPr/>
        </p:nvSpPr>
        <p:spPr>
          <a:xfrm>
            <a:off x="5676419" y="4907354"/>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53" name="Google Shape;1453;p141"/>
          <p:cNvSpPr txBox="1"/>
          <p:nvPr/>
        </p:nvSpPr>
        <p:spPr>
          <a:xfrm>
            <a:off x="4954046" y="464416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54" name="Google Shape;1454;p141"/>
          <p:cNvSpPr txBox="1"/>
          <p:nvPr/>
        </p:nvSpPr>
        <p:spPr>
          <a:xfrm>
            <a:off x="4071558" y="4907354"/>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55" name="Google Shape;1455;p141"/>
          <p:cNvSpPr txBox="1"/>
          <p:nvPr/>
        </p:nvSpPr>
        <p:spPr>
          <a:xfrm>
            <a:off x="3337610" y="464416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56" name="Google Shape;1456;p141"/>
          <p:cNvSpPr txBox="1"/>
          <p:nvPr/>
        </p:nvSpPr>
        <p:spPr>
          <a:xfrm>
            <a:off x="1781625" y="464416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57" name="Google Shape;1457;p141"/>
          <p:cNvSpPr txBox="1"/>
          <p:nvPr/>
        </p:nvSpPr>
        <p:spPr>
          <a:xfrm>
            <a:off x="7794661" y="4055555"/>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58" name="Google Shape;1458;p141"/>
          <p:cNvSpPr txBox="1"/>
          <p:nvPr/>
        </p:nvSpPr>
        <p:spPr>
          <a:xfrm>
            <a:off x="6477976" y="4055555"/>
            <a:ext cx="80327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2</a:t>
            </a:r>
            <a:endParaRPr sz="1550">
              <a:solidFill>
                <a:schemeClr val="dk1"/>
              </a:solidFill>
              <a:latin typeface="Times New Roman"/>
              <a:ea typeface="Times New Roman"/>
              <a:cs typeface="Times New Roman"/>
              <a:sym typeface="Times New Roman"/>
            </a:endParaRPr>
          </a:p>
        </p:txBody>
      </p:sp>
      <p:sp>
        <p:nvSpPr>
          <p:cNvPr id="1459" name="Google Shape;1459;p141"/>
          <p:cNvSpPr txBox="1"/>
          <p:nvPr/>
        </p:nvSpPr>
        <p:spPr>
          <a:xfrm>
            <a:off x="5601697" y="4318747"/>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60" name="Google Shape;1460;p141"/>
          <p:cNvSpPr txBox="1"/>
          <p:nvPr/>
        </p:nvSpPr>
        <p:spPr>
          <a:xfrm>
            <a:off x="4879338" y="4055555"/>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61" name="Google Shape;1461;p141"/>
          <p:cNvSpPr txBox="1"/>
          <p:nvPr/>
        </p:nvSpPr>
        <p:spPr>
          <a:xfrm>
            <a:off x="4011922" y="4318747"/>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a:t>
            </a:r>
            <a:endParaRPr sz="1550">
              <a:solidFill>
                <a:schemeClr val="dk1"/>
              </a:solidFill>
              <a:latin typeface="Times New Roman"/>
              <a:ea typeface="Times New Roman"/>
              <a:cs typeface="Times New Roman"/>
              <a:sym typeface="Times New Roman"/>
            </a:endParaRPr>
          </a:p>
        </p:txBody>
      </p:sp>
      <p:sp>
        <p:nvSpPr>
          <p:cNvPr id="1462" name="Google Shape;1462;p141"/>
          <p:cNvSpPr txBox="1"/>
          <p:nvPr/>
        </p:nvSpPr>
        <p:spPr>
          <a:xfrm>
            <a:off x="3300234" y="4055555"/>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63" name="Google Shape;1463;p141"/>
          <p:cNvSpPr txBox="1"/>
          <p:nvPr/>
        </p:nvSpPr>
        <p:spPr>
          <a:xfrm>
            <a:off x="1744250" y="4055555"/>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64" name="Google Shape;1464;p141"/>
          <p:cNvSpPr txBox="1"/>
          <p:nvPr/>
        </p:nvSpPr>
        <p:spPr>
          <a:xfrm>
            <a:off x="6292058" y="4907354"/>
            <a:ext cx="97091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u	</a:t>
            </a: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65" name="Google Shape;1465;p141"/>
          <p:cNvSpPr txBox="1"/>
          <p:nvPr/>
        </p:nvSpPr>
        <p:spPr>
          <a:xfrm>
            <a:off x="4693392" y="4907354"/>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p:txBody>
      </p:sp>
      <p:sp>
        <p:nvSpPr>
          <p:cNvPr id="1466" name="Google Shape;1466;p141"/>
          <p:cNvSpPr txBox="1"/>
          <p:nvPr/>
        </p:nvSpPr>
        <p:spPr>
          <a:xfrm>
            <a:off x="3076926" y="4907354"/>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p:txBody>
      </p:sp>
      <p:sp>
        <p:nvSpPr>
          <p:cNvPr id="1467" name="Google Shape;1467;p141"/>
          <p:cNvSpPr txBox="1"/>
          <p:nvPr/>
        </p:nvSpPr>
        <p:spPr>
          <a:xfrm>
            <a:off x="920478" y="4907354"/>
            <a:ext cx="16871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a:t>
            </a:r>
            <a:r>
              <a:rPr i="1" lang="en-US" sz="1550">
                <a:solidFill>
                  <a:schemeClr val="dk1"/>
                </a:solidFill>
                <a:latin typeface="Times New Roman"/>
                <a:ea typeface="Times New Roman"/>
                <a:cs typeface="Times New Roman"/>
                <a:sym typeface="Times New Roman"/>
              </a:rPr>
              <a:t>u	</a:t>
            </a: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68" name="Google Shape;1468;p141"/>
          <p:cNvSpPr txBox="1"/>
          <p:nvPr/>
        </p:nvSpPr>
        <p:spPr>
          <a:xfrm>
            <a:off x="6217321" y="4318747"/>
            <a:ext cx="158940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u	</a:t>
            </a:r>
            <a:r>
              <a:rPr lang="en-US" sz="1550">
                <a:solidFill>
                  <a:schemeClr val="dk1"/>
                </a:solidFill>
                <a:latin typeface="Times New Roman"/>
                <a:ea typeface="Times New Roman"/>
                <a:cs typeface="Times New Roman"/>
                <a:sym typeface="Times New Roman"/>
              </a:rPr>
              <a:t>1	3</a:t>
            </a:r>
            <a:endParaRPr sz="1550">
              <a:solidFill>
                <a:schemeClr val="dk1"/>
              </a:solidFill>
              <a:latin typeface="Times New Roman"/>
              <a:ea typeface="Times New Roman"/>
              <a:cs typeface="Times New Roman"/>
              <a:sym typeface="Times New Roman"/>
            </a:endParaRPr>
          </a:p>
        </p:txBody>
      </p:sp>
      <p:sp>
        <p:nvSpPr>
          <p:cNvPr id="1469" name="Google Shape;1469;p141"/>
          <p:cNvSpPr txBox="1"/>
          <p:nvPr/>
        </p:nvSpPr>
        <p:spPr>
          <a:xfrm>
            <a:off x="4618654" y="4318747"/>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p:txBody>
      </p:sp>
      <p:sp>
        <p:nvSpPr>
          <p:cNvPr id="1470" name="Google Shape;1470;p141"/>
          <p:cNvSpPr txBox="1"/>
          <p:nvPr/>
        </p:nvSpPr>
        <p:spPr>
          <a:xfrm>
            <a:off x="3039550" y="4318747"/>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p:txBody>
      </p:sp>
      <p:sp>
        <p:nvSpPr>
          <p:cNvPr id="1471" name="Google Shape;1471;p141"/>
          <p:cNvSpPr txBox="1"/>
          <p:nvPr/>
        </p:nvSpPr>
        <p:spPr>
          <a:xfrm>
            <a:off x="898247" y="4318747"/>
            <a:ext cx="167195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	</a:t>
            </a:r>
            <a:r>
              <a:rPr i="1" lang="en-US" sz="1550">
                <a:solidFill>
                  <a:schemeClr val="dk1"/>
                </a:solidFill>
                <a:latin typeface="Times New Roman"/>
                <a:ea typeface="Times New Roman"/>
                <a:cs typeface="Times New Roman"/>
                <a:sym typeface="Times New Roman"/>
              </a:rPr>
              <a:t>u	</a:t>
            </a: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72" name="Google Shape;1472;p141"/>
          <p:cNvSpPr txBox="1"/>
          <p:nvPr/>
        </p:nvSpPr>
        <p:spPr>
          <a:xfrm>
            <a:off x="7448570" y="4679966"/>
            <a:ext cx="403860" cy="434975"/>
          </a:xfrm>
          <a:prstGeom prst="rect">
            <a:avLst/>
          </a:prstGeom>
          <a:noFill/>
          <a:ln>
            <a:noFill/>
          </a:ln>
        </p:spPr>
        <p:txBody>
          <a:bodyPr anchorCtr="0" anchor="t" bIns="0" lIns="0" spcFirstLastPara="1" rIns="0" wrap="square" tIns="16500">
            <a:spAutoFit/>
          </a:bodyPr>
          <a:lstStyle/>
          <a:p>
            <a:pPr indent="-245109" lvl="0" marL="257809" marR="0" rtl="0" algn="l">
              <a:lnSpc>
                <a:spcPct val="100000"/>
              </a:lnSpc>
              <a:spcBef>
                <a:spcPts val="0"/>
              </a:spcBef>
              <a:spcAft>
                <a:spcPts val="0"/>
              </a:spcAft>
              <a:buClr>
                <a:schemeClr val="dk1"/>
              </a:buClr>
              <a:buSzPts val="2650"/>
              <a:buFont typeface="Noto Sans Symbols"/>
              <a:buChar char="−"/>
            </a:pPr>
            <a:r>
              <a:rPr i="1" lang="en-US" sz="2650">
                <a:solidFill>
                  <a:schemeClr val="dk1"/>
                </a:solidFill>
                <a:latin typeface="Times New Roman"/>
                <a:ea typeface="Times New Roman"/>
                <a:cs typeface="Times New Roman"/>
                <a:sym typeface="Times New Roman"/>
              </a:rPr>
              <a:t>r</a:t>
            </a:r>
            <a:endParaRPr sz="2650">
              <a:solidFill>
                <a:schemeClr val="dk1"/>
              </a:solidFill>
              <a:latin typeface="Times New Roman"/>
              <a:ea typeface="Times New Roman"/>
              <a:cs typeface="Times New Roman"/>
              <a:sym typeface="Times New Roman"/>
            </a:endParaRPr>
          </a:p>
        </p:txBody>
      </p:sp>
      <p:sp>
        <p:nvSpPr>
          <p:cNvPr id="1473" name="Google Shape;1473;p141"/>
          <p:cNvSpPr txBox="1"/>
          <p:nvPr/>
        </p:nvSpPr>
        <p:spPr>
          <a:xfrm>
            <a:off x="5145314" y="4570750"/>
            <a:ext cx="2056130" cy="56578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3550">
                <a:solidFill>
                  <a:schemeClr val="dk1"/>
                </a:solidFill>
                <a:latin typeface="Noto Sans Symbols"/>
                <a:ea typeface="Noto Sans Symbols"/>
                <a:cs typeface="Noto Sans Symbols"/>
                <a:sym typeface="Noto Sans Symbols"/>
              </a:rPr>
              <a:t>)</a:t>
            </a:r>
            <a:r>
              <a:rPr lang="en-US" sz="35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a:t>
            </a:r>
            <a:endParaRPr sz="2650">
              <a:solidFill>
                <a:schemeClr val="dk1"/>
              </a:solidFill>
              <a:latin typeface="Times New Roman"/>
              <a:ea typeface="Times New Roman"/>
              <a:cs typeface="Times New Roman"/>
              <a:sym typeface="Times New Roman"/>
            </a:endParaRPr>
          </a:p>
        </p:txBody>
      </p:sp>
      <p:sp>
        <p:nvSpPr>
          <p:cNvPr id="1474" name="Google Shape;1474;p141"/>
          <p:cNvSpPr txBox="1"/>
          <p:nvPr/>
        </p:nvSpPr>
        <p:spPr>
          <a:xfrm>
            <a:off x="4262825" y="4570750"/>
            <a:ext cx="726440" cy="565785"/>
          </a:xfrm>
          <a:prstGeom prst="rect">
            <a:avLst/>
          </a:prstGeom>
          <a:noFill/>
          <a:ln>
            <a:noFill/>
          </a:ln>
        </p:spPr>
        <p:txBody>
          <a:bodyPr anchorCtr="0" anchor="t" bIns="0" lIns="0" spcFirstLastPara="1" rIns="0" wrap="square" tIns="11425">
            <a:spAutoFit/>
          </a:bodyPr>
          <a:lstStyle/>
          <a:p>
            <a:pPr indent="-277495" lvl="0" marL="290195" marR="0" rtl="0" algn="l">
              <a:lnSpc>
                <a:spcPct val="100000"/>
              </a:lnSpc>
              <a:spcBef>
                <a:spcPts val="0"/>
              </a:spcBef>
              <a:spcAft>
                <a:spcPts val="0"/>
              </a:spcAft>
              <a:buClr>
                <a:schemeClr val="dk1"/>
              </a:buClr>
              <a:buSzPts val="2650"/>
              <a:buFont typeface="Noto Sans Symbols"/>
              <a:buChar char="−"/>
            </a:pPr>
            <a:r>
              <a:rPr i="1" lang="en-US" sz="2650">
                <a:solidFill>
                  <a:schemeClr val="dk1"/>
                </a:solidFill>
                <a:latin typeface="Times New Roman"/>
                <a:ea typeface="Times New Roman"/>
                <a:cs typeface="Times New Roman"/>
                <a:sym typeface="Times New Roman"/>
              </a:rPr>
              <a:t>y	</a:t>
            </a:r>
            <a:r>
              <a:rPr lang="en-US" sz="3550">
                <a:solidFill>
                  <a:schemeClr val="dk1"/>
                </a:solidFill>
                <a:latin typeface="Noto Sans Symbols"/>
                <a:ea typeface="Noto Sans Symbols"/>
                <a:cs typeface="Noto Sans Symbols"/>
                <a:sym typeface="Noto Sans Symbols"/>
              </a:rPr>
              <a:t>)</a:t>
            </a:r>
            <a:endParaRPr sz="3550">
              <a:solidFill>
                <a:schemeClr val="dk1"/>
              </a:solidFill>
              <a:latin typeface="Noto Sans Symbols"/>
              <a:ea typeface="Noto Sans Symbols"/>
              <a:cs typeface="Noto Sans Symbols"/>
              <a:sym typeface="Noto Sans Symbols"/>
            </a:endParaRPr>
          </a:p>
        </p:txBody>
      </p:sp>
      <p:sp>
        <p:nvSpPr>
          <p:cNvPr id="1475" name="Google Shape;1475;p141"/>
          <p:cNvSpPr txBox="1"/>
          <p:nvPr/>
        </p:nvSpPr>
        <p:spPr>
          <a:xfrm>
            <a:off x="2667700" y="4570750"/>
            <a:ext cx="1421765" cy="56578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3550">
                <a:solidFill>
                  <a:schemeClr val="dk1"/>
                </a:solidFill>
                <a:latin typeface="Noto Sans Symbols"/>
                <a:ea typeface="Noto Sans Symbols"/>
                <a:cs typeface="Noto Sans Symbols"/>
                <a:sym typeface="Noto Sans Symbols"/>
              </a:rPr>
              <a:t>)</a:t>
            </a:r>
            <a:r>
              <a:rPr lang="en-US" sz="35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a:t>
            </a:r>
            <a:endParaRPr sz="2650">
              <a:solidFill>
                <a:schemeClr val="dk1"/>
              </a:solidFill>
              <a:latin typeface="Times New Roman"/>
              <a:ea typeface="Times New Roman"/>
              <a:cs typeface="Times New Roman"/>
              <a:sym typeface="Times New Roman"/>
            </a:endParaRPr>
          </a:p>
        </p:txBody>
      </p:sp>
      <p:sp>
        <p:nvSpPr>
          <p:cNvPr id="1476" name="Google Shape;1476;p141"/>
          <p:cNvSpPr txBox="1"/>
          <p:nvPr/>
        </p:nvSpPr>
        <p:spPr>
          <a:xfrm>
            <a:off x="643802" y="4570749"/>
            <a:ext cx="1868170" cy="56578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3550">
                <a:solidFill>
                  <a:schemeClr val="dk1"/>
                </a:solidFill>
                <a:latin typeface="Noto Sans Symbols"/>
                <a:ea typeface="Noto Sans Symbols"/>
                <a:cs typeface="Noto Sans Symbols"/>
                <a:sym typeface="Noto Sans Symbols"/>
              </a:rPr>
              <a:t>)</a:t>
            </a:r>
            <a:r>
              <a:rPr lang="en-US" sz="35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a:t>
            </a:r>
            <a:endParaRPr sz="2650">
              <a:solidFill>
                <a:schemeClr val="dk1"/>
              </a:solidFill>
              <a:latin typeface="Times New Roman"/>
              <a:ea typeface="Times New Roman"/>
              <a:cs typeface="Times New Roman"/>
              <a:sym typeface="Times New Roman"/>
            </a:endParaRPr>
          </a:p>
        </p:txBody>
      </p:sp>
      <p:sp>
        <p:nvSpPr>
          <p:cNvPr id="1477" name="Google Shape;1477;p141"/>
          <p:cNvSpPr txBox="1"/>
          <p:nvPr/>
        </p:nvSpPr>
        <p:spPr>
          <a:xfrm>
            <a:off x="4777021" y="3982137"/>
            <a:ext cx="2963545" cy="56578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3550">
                <a:solidFill>
                  <a:schemeClr val="dk1"/>
                </a:solidFill>
                <a:latin typeface="Noto Sans Symbols"/>
                <a:ea typeface="Noto Sans Symbols"/>
                <a:cs typeface="Noto Sans Symbols"/>
                <a:sym typeface="Noto Sans Symbols"/>
              </a:rPr>
              <a:t>)</a:t>
            </a:r>
            <a:r>
              <a:rPr lang="en-US" sz="35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3550">
                <a:solidFill>
                  <a:schemeClr val="dk1"/>
                </a:solidFill>
                <a:latin typeface="Noto Sans Symbols"/>
                <a:ea typeface="Noto Sans Symbols"/>
                <a:cs typeface="Noto Sans Symbols"/>
                <a:sym typeface="Noto Sans Symbols"/>
              </a:rPr>
              <a:t>)</a:t>
            </a:r>
            <a:r>
              <a:rPr lang="en-US" sz="35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a:t>
            </a:r>
            <a:endParaRPr sz="2650">
              <a:solidFill>
                <a:schemeClr val="dk1"/>
              </a:solidFill>
              <a:latin typeface="Times New Roman"/>
              <a:ea typeface="Times New Roman"/>
              <a:cs typeface="Times New Roman"/>
              <a:sym typeface="Times New Roman"/>
            </a:endParaRPr>
          </a:p>
        </p:txBody>
      </p:sp>
      <p:sp>
        <p:nvSpPr>
          <p:cNvPr id="1478" name="Google Shape;1478;p141"/>
          <p:cNvSpPr txBox="1"/>
          <p:nvPr/>
        </p:nvSpPr>
        <p:spPr>
          <a:xfrm>
            <a:off x="643802" y="3982137"/>
            <a:ext cx="3998595" cy="56578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3550">
                <a:solidFill>
                  <a:schemeClr val="dk1"/>
                </a:solidFill>
                <a:latin typeface="Noto Sans Symbols"/>
                <a:ea typeface="Noto Sans Symbols"/>
                <a:cs typeface="Noto Sans Symbols"/>
                <a:sym typeface="Noto Sans Symbols"/>
              </a:rPr>
              <a:t>)</a:t>
            </a:r>
            <a:r>
              <a:rPr lang="en-US" sz="35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3550">
                <a:solidFill>
                  <a:schemeClr val="dk1"/>
                </a:solidFill>
                <a:latin typeface="Noto Sans Symbols"/>
                <a:ea typeface="Noto Sans Symbols"/>
                <a:cs typeface="Noto Sans Symbols"/>
                <a:sym typeface="Noto Sans Symbols"/>
              </a:rPr>
              <a:t>)</a:t>
            </a:r>
            <a:r>
              <a:rPr lang="en-US" sz="35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a:t>
            </a:r>
            <a:endParaRPr sz="2650">
              <a:solidFill>
                <a:schemeClr val="dk1"/>
              </a:solidFill>
              <a:latin typeface="Times New Roman"/>
              <a:ea typeface="Times New Roman"/>
              <a:cs typeface="Times New Roman"/>
              <a:sym typeface="Times New Roman"/>
            </a:endParaRPr>
          </a:p>
        </p:txBody>
      </p:sp>
      <p:sp>
        <p:nvSpPr>
          <p:cNvPr id="1479" name="Google Shape;1479;p141"/>
          <p:cNvSpPr txBox="1"/>
          <p:nvPr/>
        </p:nvSpPr>
        <p:spPr>
          <a:xfrm>
            <a:off x="8170793" y="6093492"/>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80" name="Google Shape;1480;p141"/>
          <p:cNvSpPr txBox="1"/>
          <p:nvPr/>
        </p:nvSpPr>
        <p:spPr>
          <a:xfrm>
            <a:off x="8055356" y="6384959"/>
            <a:ext cx="19621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1</a:t>
            </a:r>
            <a:r>
              <a:rPr baseline="30000" lang="en-US" sz="2325">
                <a:solidFill>
                  <a:schemeClr val="dk1"/>
                </a:solidFill>
                <a:latin typeface="Times New Roman"/>
                <a:ea typeface="Times New Roman"/>
                <a:cs typeface="Times New Roman"/>
                <a:sym typeface="Times New Roman"/>
              </a:rPr>
              <a:t>3</a:t>
            </a:r>
            <a:r>
              <a:rPr lang="en-US" sz="1200">
                <a:solidFill>
                  <a:srgbClr val="888888"/>
                </a:solidFill>
                <a:latin typeface="Arial"/>
                <a:ea typeface="Arial"/>
                <a:cs typeface="Arial"/>
                <a:sym typeface="Arial"/>
              </a:rPr>
              <a:t>3</a:t>
            </a:r>
            <a:endParaRPr sz="1200">
              <a:solidFill>
                <a:schemeClr val="dk1"/>
              </a:solidFill>
              <a:latin typeface="Arial"/>
              <a:ea typeface="Arial"/>
              <a:cs typeface="Arial"/>
              <a:sym typeface="Arial"/>
            </a:endParaRPr>
          </a:p>
        </p:txBody>
      </p:sp>
      <p:sp>
        <p:nvSpPr>
          <p:cNvPr id="1481" name="Google Shape;1481;p141"/>
          <p:cNvSpPr txBox="1"/>
          <p:nvPr/>
        </p:nvSpPr>
        <p:spPr>
          <a:xfrm>
            <a:off x="7436003" y="6093492"/>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82" name="Google Shape;1482;p141"/>
          <p:cNvSpPr txBox="1"/>
          <p:nvPr/>
        </p:nvSpPr>
        <p:spPr>
          <a:xfrm>
            <a:off x="7316820" y="635667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83" name="Google Shape;1483;p141"/>
          <p:cNvSpPr txBox="1"/>
          <p:nvPr/>
        </p:nvSpPr>
        <p:spPr>
          <a:xfrm>
            <a:off x="6412994" y="635667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84" name="Google Shape;1484;p141"/>
          <p:cNvSpPr txBox="1"/>
          <p:nvPr/>
        </p:nvSpPr>
        <p:spPr>
          <a:xfrm>
            <a:off x="5812489" y="6093492"/>
            <a:ext cx="83883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2</a:t>
            </a:r>
            <a:endParaRPr sz="1550">
              <a:solidFill>
                <a:schemeClr val="dk1"/>
              </a:solidFill>
              <a:latin typeface="Times New Roman"/>
              <a:ea typeface="Times New Roman"/>
              <a:cs typeface="Times New Roman"/>
              <a:sym typeface="Times New Roman"/>
            </a:endParaRPr>
          </a:p>
        </p:txBody>
      </p:sp>
      <p:sp>
        <p:nvSpPr>
          <p:cNvPr id="1485" name="Google Shape;1485;p141"/>
          <p:cNvSpPr txBox="1"/>
          <p:nvPr/>
        </p:nvSpPr>
        <p:spPr>
          <a:xfrm>
            <a:off x="5693306" y="635667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86" name="Google Shape;1486;p141"/>
          <p:cNvSpPr txBox="1"/>
          <p:nvPr/>
        </p:nvSpPr>
        <p:spPr>
          <a:xfrm>
            <a:off x="4774334" y="635667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87" name="Google Shape;1487;p141"/>
          <p:cNvSpPr txBox="1"/>
          <p:nvPr/>
        </p:nvSpPr>
        <p:spPr>
          <a:xfrm>
            <a:off x="4248610" y="6093492"/>
            <a:ext cx="76390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2</a:t>
            </a:r>
            <a:endParaRPr sz="1550">
              <a:solidFill>
                <a:schemeClr val="dk1"/>
              </a:solidFill>
              <a:latin typeface="Times New Roman"/>
              <a:ea typeface="Times New Roman"/>
              <a:cs typeface="Times New Roman"/>
              <a:sym typeface="Times New Roman"/>
            </a:endParaRPr>
          </a:p>
        </p:txBody>
      </p:sp>
      <p:sp>
        <p:nvSpPr>
          <p:cNvPr id="1488" name="Google Shape;1488;p141"/>
          <p:cNvSpPr txBox="1"/>
          <p:nvPr/>
        </p:nvSpPr>
        <p:spPr>
          <a:xfrm>
            <a:off x="4118713" y="635667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89" name="Google Shape;1489;p141"/>
          <p:cNvSpPr txBox="1"/>
          <p:nvPr/>
        </p:nvSpPr>
        <p:spPr>
          <a:xfrm>
            <a:off x="1041639" y="635667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90" name="Google Shape;1490;p141"/>
          <p:cNvSpPr txBox="1"/>
          <p:nvPr/>
        </p:nvSpPr>
        <p:spPr>
          <a:xfrm>
            <a:off x="441134" y="635667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91" name="Google Shape;1491;p141"/>
          <p:cNvSpPr txBox="1"/>
          <p:nvPr/>
        </p:nvSpPr>
        <p:spPr>
          <a:xfrm>
            <a:off x="7984001" y="5504879"/>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
        <p:nvSpPr>
          <p:cNvPr id="1492" name="Google Shape;1492;p141"/>
          <p:cNvSpPr txBox="1"/>
          <p:nvPr/>
        </p:nvSpPr>
        <p:spPr>
          <a:xfrm>
            <a:off x="7871014" y="5768071"/>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93" name="Google Shape;1493;p141"/>
          <p:cNvSpPr txBox="1"/>
          <p:nvPr/>
        </p:nvSpPr>
        <p:spPr>
          <a:xfrm>
            <a:off x="5663058" y="5504879"/>
            <a:ext cx="171132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2	2</a:t>
            </a:r>
            <a:endParaRPr sz="1550">
              <a:solidFill>
                <a:schemeClr val="dk1"/>
              </a:solidFill>
              <a:latin typeface="Times New Roman"/>
              <a:ea typeface="Times New Roman"/>
              <a:cs typeface="Times New Roman"/>
              <a:sym typeface="Times New Roman"/>
            </a:endParaRPr>
          </a:p>
        </p:txBody>
      </p:sp>
      <p:sp>
        <p:nvSpPr>
          <p:cNvPr id="1494" name="Google Shape;1494;p141"/>
          <p:cNvSpPr txBox="1"/>
          <p:nvPr/>
        </p:nvSpPr>
        <p:spPr>
          <a:xfrm>
            <a:off x="5558963" y="5768071"/>
            <a:ext cx="171132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	3	1</a:t>
            </a:r>
            <a:endParaRPr sz="1550">
              <a:solidFill>
                <a:schemeClr val="dk1"/>
              </a:solidFill>
              <a:latin typeface="Times New Roman"/>
              <a:ea typeface="Times New Roman"/>
              <a:cs typeface="Times New Roman"/>
              <a:sym typeface="Times New Roman"/>
            </a:endParaRPr>
          </a:p>
        </p:txBody>
      </p:sp>
      <p:sp>
        <p:nvSpPr>
          <p:cNvPr id="1495" name="Google Shape;1495;p141"/>
          <p:cNvSpPr txBox="1"/>
          <p:nvPr/>
        </p:nvSpPr>
        <p:spPr>
          <a:xfrm>
            <a:off x="4136511" y="5504879"/>
            <a:ext cx="76390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2</a:t>
            </a:r>
            <a:endParaRPr sz="1550">
              <a:solidFill>
                <a:schemeClr val="dk1"/>
              </a:solidFill>
              <a:latin typeface="Times New Roman"/>
              <a:ea typeface="Times New Roman"/>
              <a:cs typeface="Times New Roman"/>
              <a:sym typeface="Times New Roman"/>
            </a:endParaRPr>
          </a:p>
        </p:txBody>
      </p:sp>
      <p:sp>
        <p:nvSpPr>
          <p:cNvPr id="1496" name="Google Shape;1496;p141"/>
          <p:cNvSpPr txBox="1"/>
          <p:nvPr/>
        </p:nvSpPr>
        <p:spPr>
          <a:xfrm>
            <a:off x="4032416" y="5768071"/>
            <a:ext cx="75501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	3</a:t>
            </a:r>
            <a:endParaRPr sz="1550">
              <a:solidFill>
                <a:schemeClr val="dk1"/>
              </a:solidFill>
              <a:latin typeface="Times New Roman"/>
              <a:ea typeface="Times New Roman"/>
              <a:cs typeface="Times New Roman"/>
              <a:sym typeface="Times New Roman"/>
            </a:endParaRPr>
          </a:p>
        </p:txBody>
      </p:sp>
      <p:sp>
        <p:nvSpPr>
          <p:cNvPr id="1497" name="Google Shape;1497;p141"/>
          <p:cNvSpPr txBox="1"/>
          <p:nvPr/>
        </p:nvSpPr>
        <p:spPr>
          <a:xfrm>
            <a:off x="2319063" y="5768071"/>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98" name="Google Shape;1498;p141"/>
          <p:cNvSpPr txBox="1"/>
          <p:nvPr/>
        </p:nvSpPr>
        <p:spPr>
          <a:xfrm>
            <a:off x="441134" y="5768071"/>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499" name="Google Shape;1499;p141"/>
          <p:cNvSpPr txBox="1"/>
          <p:nvPr/>
        </p:nvSpPr>
        <p:spPr>
          <a:xfrm>
            <a:off x="3406153" y="6356678"/>
            <a:ext cx="12509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p:txBody>
      </p:sp>
      <p:sp>
        <p:nvSpPr>
          <p:cNvPr id="1500" name="Google Shape;1500;p141"/>
          <p:cNvSpPr txBox="1"/>
          <p:nvPr/>
        </p:nvSpPr>
        <p:spPr>
          <a:xfrm>
            <a:off x="2918679" y="5768071"/>
            <a:ext cx="537845"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	</a:t>
            </a: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p:txBody>
      </p:sp>
      <p:sp>
        <p:nvSpPr>
          <p:cNvPr id="1501" name="Google Shape;1501;p141"/>
          <p:cNvSpPr txBox="1"/>
          <p:nvPr/>
        </p:nvSpPr>
        <p:spPr>
          <a:xfrm>
            <a:off x="1019365" y="5768071"/>
            <a:ext cx="516890" cy="264160"/>
          </a:xfrm>
          <a:prstGeom prst="rect">
            <a:avLst/>
          </a:prstGeom>
          <a:noFill/>
          <a:ln>
            <a:noFill/>
          </a:ln>
        </p:spPr>
        <p:txBody>
          <a:bodyPr anchorCtr="0" anchor="t" bIns="0" lIns="0" spcFirstLastPara="1" rIns="0" wrap="square" tIns="1460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	</a:t>
            </a: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p:txBody>
      </p:sp>
      <p:sp>
        <p:nvSpPr>
          <p:cNvPr id="1502" name="Google Shape;1502;p141"/>
          <p:cNvSpPr txBox="1"/>
          <p:nvPr/>
        </p:nvSpPr>
        <p:spPr>
          <a:xfrm>
            <a:off x="5539401" y="5869201"/>
            <a:ext cx="2917825" cy="74676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4700">
                <a:solidFill>
                  <a:schemeClr val="dk1"/>
                </a:solidFill>
                <a:latin typeface="Noto Sans Symbols"/>
                <a:ea typeface="Noto Sans Symbols"/>
                <a:cs typeface="Noto Sans Symbols"/>
                <a:sym typeface="Noto Sans Symbols"/>
              </a:rPr>
              <a:t>)</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470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4700">
                <a:solidFill>
                  <a:schemeClr val="dk1"/>
                </a:solidFill>
                <a:latin typeface="Noto Sans Symbols"/>
                <a:ea typeface="Noto Sans Symbols"/>
                <a:cs typeface="Noto Sans Symbols"/>
                <a:sym typeface="Noto Sans Symbols"/>
              </a:rPr>
              <a:t>)</a:t>
            </a:r>
            <a:endParaRPr sz="4700">
              <a:solidFill>
                <a:schemeClr val="dk1"/>
              </a:solidFill>
              <a:latin typeface="Noto Sans Symbols"/>
              <a:ea typeface="Noto Sans Symbols"/>
              <a:cs typeface="Noto Sans Symbols"/>
              <a:sym typeface="Noto Sans Symbols"/>
            </a:endParaRPr>
          </a:p>
        </p:txBody>
      </p:sp>
      <p:sp>
        <p:nvSpPr>
          <p:cNvPr id="1503" name="Google Shape;1503;p141"/>
          <p:cNvSpPr txBox="1"/>
          <p:nvPr/>
        </p:nvSpPr>
        <p:spPr>
          <a:xfrm>
            <a:off x="3628542" y="5869201"/>
            <a:ext cx="1946910" cy="74676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	</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4700">
                <a:solidFill>
                  <a:schemeClr val="dk1"/>
                </a:solidFill>
                <a:latin typeface="Noto Sans Symbols"/>
                <a:ea typeface="Noto Sans Symbols"/>
                <a:cs typeface="Noto Sans Symbols"/>
                <a:sym typeface="Noto Sans Symbols"/>
              </a:rPr>
              <a:t>(</a:t>
            </a:r>
            <a:endParaRPr sz="4700">
              <a:solidFill>
                <a:schemeClr val="dk1"/>
              </a:solidFill>
              <a:latin typeface="Noto Sans Symbols"/>
              <a:ea typeface="Noto Sans Symbols"/>
              <a:cs typeface="Noto Sans Symbols"/>
              <a:sym typeface="Noto Sans Symbols"/>
            </a:endParaRPr>
          </a:p>
        </p:txBody>
      </p:sp>
      <p:sp>
        <p:nvSpPr>
          <p:cNvPr id="1504" name="Google Shape;1504;p141"/>
          <p:cNvSpPr txBox="1"/>
          <p:nvPr/>
        </p:nvSpPr>
        <p:spPr>
          <a:xfrm>
            <a:off x="170714" y="6020073"/>
            <a:ext cx="3259454" cy="56578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	x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2</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a:t>
            </a:r>
            <a:endParaRPr sz="2650">
              <a:solidFill>
                <a:schemeClr val="dk1"/>
              </a:solidFill>
              <a:latin typeface="Times New Roman"/>
              <a:ea typeface="Times New Roman"/>
              <a:cs typeface="Times New Roman"/>
              <a:sym typeface="Times New Roman"/>
            </a:endParaRPr>
          </a:p>
        </p:txBody>
      </p:sp>
      <p:sp>
        <p:nvSpPr>
          <p:cNvPr id="1505" name="Google Shape;1505;p141"/>
          <p:cNvSpPr txBox="1"/>
          <p:nvPr/>
        </p:nvSpPr>
        <p:spPr>
          <a:xfrm>
            <a:off x="5427302" y="5280588"/>
            <a:ext cx="2842895" cy="74676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4700">
                <a:solidFill>
                  <a:schemeClr val="dk1"/>
                </a:solidFill>
                <a:latin typeface="Noto Sans Symbols"/>
                <a:ea typeface="Noto Sans Symbols"/>
                <a:cs typeface="Noto Sans Symbols"/>
                <a:sym typeface="Noto Sans Symbols"/>
              </a:rPr>
              <a:t>)</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470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4700">
                <a:solidFill>
                  <a:schemeClr val="dk1"/>
                </a:solidFill>
                <a:latin typeface="Noto Sans Symbols"/>
                <a:ea typeface="Noto Sans Symbols"/>
                <a:cs typeface="Noto Sans Symbols"/>
                <a:sym typeface="Noto Sans Symbols"/>
              </a:rPr>
              <a:t>)</a:t>
            </a:r>
            <a:endParaRPr sz="4700">
              <a:solidFill>
                <a:schemeClr val="dk1"/>
              </a:solidFill>
              <a:latin typeface="Noto Sans Symbols"/>
              <a:ea typeface="Noto Sans Symbols"/>
              <a:cs typeface="Noto Sans Symbols"/>
              <a:sym typeface="Noto Sans Symbols"/>
            </a:endParaRPr>
          </a:p>
        </p:txBody>
      </p:sp>
      <p:sp>
        <p:nvSpPr>
          <p:cNvPr id="1506" name="Google Shape;1506;p141"/>
          <p:cNvSpPr txBox="1"/>
          <p:nvPr/>
        </p:nvSpPr>
        <p:spPr>
          <a:xfrm>
            <a:off x="784" y="5055666"/>
            <a:ext cx="5462905" cy="1508125"/>
          </a:xfrm>
          <a:prstGeom prst="rect">
            <a:avLst/>
          </a:prstGeom>
          <a:noFill/>
          <a:ln>
            <a:noFill/>
          </a:ln>
        </p:spPr>
        <p:txBody>
          <a:bodyPr anchorCtr="0" anchor="t" bIns="0" lIns="0" spcFirstLastPara="1" rIns="0" wrap="square" tIns="241300">
            <a:spAutoFit/>
          </a:bodyPr>
          <a:lstStyle/>
          <a:p>
            <a:pPr indent="0" lvl="0" marL="12700" marR="0" rtl="0" algn="l">
              <a:lnSpc>
                <a:spcPct val="100000"/>
              </a:lnSpc>
              <a:spcBef>
                <a:spcPts val="0"/>
              </a:spcBef>
              <a:spcAft>
                <a:spcPts val="0"/>
              </a:spcAft>
              <a:buNone/>
            </a:pPr>
            <a:r>
              <a:rPr lang="en-US" sz="2650">
                <a:solidFill>
                  <a:schemeClr val="dk1"/>
                </a:solidFill>
                <a:latin typeface="Times New Roman"/>
                <a:ea typeface="Times New Roman"/>
                <a:cs typeface="Times New Roman"/>
                <a:sym typeface="Times New Roman"/>
              </a:rPr>
              <a:t>2</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2</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3550">
                <a:solidFill>
                  <a:schemeClr val="dk1"/>
                </a:solidFill>
                <a:latin typeface="Noto Sans Symbols"/>
                <a:ea typeface="Noto Sans Symbols"/>
                <a:cs typeface="Noto Sans Symbols"/>
                <a:sym typeface="Noto Sans Symbols"/>
              </a:rPr>
              <a:t>)</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	</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4700">
                <a:solidFill>
                  <a:schemeClr val="dk1"/>
                </a:solidFill>
                <a:latin typeface="Noto Sans Symbols"/>
                <a:ea typeface="Noto Sans Symbols"/>
                <a:cs typeface="Noto Sans Symbols"/>
                <a:sym typeface="Noto Sans Symbols"/>
              </a:rPr>
              <a:t>(</a:t>
            </a:r>
            <a:endParaRPr sz="4700">
              <a:solidFill>
                <a:schemeClr val="dk1"/>
              </a:solidFill>
              <a:latin typeface="Noto Sans Symbols"/>
              <a:ea typeface="Noto Sans Symbols"/>
              <a:cs typeface="Noto Sans Symbols"/>
              <a:sym typeface="Noto Sans Symbols"/>
            </a:endParaRPr>
          </a:p>
          <a:p>
            <a:pPr indent="0" lvl="0" marL="12700" marR="0" rtl="0" algn="l">
              <a:lnSpc>
                <a:spcPct val="100000"/>
              </a:lnSpc>
              <a:spcBef>
                <a:spcPts val="1040"/>
              </a:spcBef>
              <a:spcAft>
                <a:spcPts val="0"/>
              </a:spcAft>
              <a:buNone/>
            </a:pPr>
            <a:r>
              <a:rPr lang="en-US" sz="2650">
                <a:solidFill>
                  <a:schemeClr val="dk1"/>
                </a:solidFill>
                <a:latin typeface="Times New Roman"/>
                <a:ea typeface="Times New Roman"/>
                <a:cs typeface="Times New Roman"/>
                <a:sym typeface="Times New Roman"/>
              </a:rPr>
              <a:t>2	</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142"/>
          <p:cNvSpPr txBox="1"/>
          <p:nvPr/>
        </p:nvSpPr>
        <p:spPr>
          <a:xfrm>
            <a:off x="1207719" y="555193"/>
            <a:ext cx="4961255" cy="1136650"/>
          </a:xfrm>
          <a:prstGeom prst="rect">
            <a:avLst/>
          </a:prstGeom>
          <a:noFill/>
          <a:ln>
            <a:noFill/>
          </a:ln>
        </p:spPr>
        <p:txBody>
          <a:bodyPr anchorCtr="0" anchor="t" bIns="0" lIns="0" spcFirstLastPara="1" rIns="0" wrap="square" tIns="12700">
            <a:spAutoFit/>
          </a:bodyPr>
          <a:lstStyle/>
          <a:p>
            <a:pPr indent="0" lvl="0" marL="67310" marR="0" rtl="0" algn="l">
              <a:lnSpc>
                <a:spcPct val="100000"/>
              </a:lnSpc>
              <a:spcBef>
                <a:spcPts val="0"/>
              </a:spcBef>
              <a:spcAft>
                <a:spcPts val="0"/>
              </a:spcAft>
              <a:buNone/>
            </a:pPr>
            <a:r>
              <a:rPr b="1" lang="en-US" sz="2400">
                <a:solidFill>
                  <a:schemeClr val="dk1"/>
                </a:solidFill>
                <a:latin typeface="Tahoma"/>
                <a:ea typeface="Tahoma"/>
                <a:cs typeface="Tahoma"/>
                <a:sym typeface="Tahoma"/>
              </a:rPr>
              <a:t>Trilateration as matrix equation</a:t>
            </a:r>
            <a:endParaRPr sz="2400">
              <a:solidFill>
                <a:schemeClr val="dk1"/>
              </a:solidFill>
              <a:latin typeface="Tahoma"/>
              <a:ea typeface="Tahoma"/>
              <a:cs typeface="Tahoma"/>
              <a:sym typeface="Tahoma"/>
            </a:endParaRPr>
          </a:p>
          <a:p>
            <a:pPr indent="0" lvl="0" marL="0" marR="0" rtl="0" algn="l">
              <a:lnSpc>
                <a:spcPct val="100000"/>
              </a:lnSpc>
              <a:spcBef>
                <a:spcPts val="50"/>
              </a:spcBef>
              <a:spcAft>
                <a:spcPts val="0"/>
              </a:spcAft>
              <a:buNone/>
            </a:pPr>
            <a:r>
              <a:t/>
            </a:r>
            <a:endParaRPr sz="25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Rewriting as a matrix equation:</a:t>
            </a:r>
            <a:endParaRPr sz="2400">
              <a:solidFill>
                <a:schemeClr val="dk1"/>
              </a:solidFill>
              <a:latin typeface="Tahoma"/>
              <a:ea typeface="Tahoma"/>
              <a:cs typeface="Tahoma"/>
              <a:sym typeface="Tahoma"/>
            </a:endParaRPr>
          </a:p>
        </p:txBody>
      </p:sp>
      <p:sp>
        <p:nvSpPr>
          <p:cNvPr id="1512" name="Google Shape;1512;p142"/>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3" name="Google Shape;1513;p142"/>
          <p:cNvSpPr/>
          <p:nvPr/>
        </p:nvSpPr>
        <p:spPr>
          <a:xfrm>
            <a:off x="877227" y="3146044"/>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4" name="Google Shape;1514;p142"/>
          <p:cNvSpPr txBox="1"/>
          <p:nvPr/>
        </p:nvSpPr>
        <p:spPr>
          <a:xfrm>
            <a:off x="1207719" y="3056382"/>
            <a:ext cx="1270000" cy="7569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Example:</a:t>
            </a:r>
            <a:endParaRPr sz="2400">
              <a:solidFill>
                <a:schemeClr val="dk1"/>
              </a:solidFill>
              <a:latin typeface="Tahoma"/>
              <a:ea typeface="Tahoma"/>
              <a:cs typeface="Tahoma"/>
              <a:sym typeface="Tahoma"/>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 (8,2),</a:t>
            </a:r>
            <a:endParaRPr sz="2400">
              <a:solidFill>
                <a:schemeClr val="dk1"/>
              </a:solidFill>
              <a:latin typeface="Tahoma"/>
              <a:ea typeface="Tahoma"/>
              <a:cs typeface="Tahoma"/>
              <a:sym typeface="Tahoma"/>
            </a:endParaRPr>
          </a:p>
        </p:txBody>
      </p:sp>
      <p:sp>
        <p:nvSpPr>
          <p:cNvPr id="1515" name="Google Shape;1515;p142"/>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1516" name="Google Shape;1516;p142"/>
          <p:cNvSpPr txBox="1"/>
          <p:nvPr/>
        </p:nvSpPr>
        <p:spPr>
          <a:xfrm>
            <a:off x="2693670" y="3056382"/>
            <a:ext cx="5390515" cy="11226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(x</a:t>
            </a:r>
            <a:r>
              <a:rPr baseline="-25000" lang="en-US" sz="2400">
                <a:solidFill>
                  <a:schemeClr val="dk1"/>
                </a:solidFill>
                <a:latin typeface="Tahoma"/>
                <a:ea typeface="Tahoma"/>
                <a:cs typeface="Tahoma"/>
                <a:sym typeface="Tahoma"/>
              </a:rPr>
              <a:t>1</a:t>
            </a:r>
            <a:r>
              <a:rPr lang="en-US" sz="2400">
                <a:solidFill>
                  <a:schemeClr val="dk1"/>
                </a:solidFill>
                <a:latin typeface="Tahoma"/>
                <a:ea typeface="Tahoma"/>
                <a:cs typeface="Tahoma"/>
                <a:sym typeface="Tahoma"/>
              </a:rPr>
              <a:t>, y</a:t>
            </a:r>
            <a:r>
              <a:rPr baseline="-25000" lang="en-US" sz="2400">
                <a:solidFill>
                  <a:schemeClr val="dk1"/>
                </a:solidFill>
                <a:latin typeface="Tahoma"/>
                <a:ea typeface="Tahoma"/>
                <a:cs typeface="Tahoma"/>
                <a:sym typeface="Tahoma"/>
              </a:rPr>
              <a:t>1</a:t>
            </a:r>
            <a:r>
              <a:rPr lang="en-US" sz="2400">
                <a:solidFill>
                  <a:schemeClr val="dk1"/>
                </a:solidFill>
                <a:latin typeface="Tahoma"/>
                <a:ea typeface="Tahoma"/>
                <a:cs typeface="Tahoma"/>
                <a:sym typeface="Tahoma"/>
              </a:rPr>
              <a:t>) = (2,1), (x</a:t>
            </a:r>
            <a:r>
              <a:rPr baseline="-25000" lang="en-US" sz="2400">
                <a:solidFill>
                  <a:schemeClr val="dk1"/>
                </a:solidFill>
                <a:latin typeface="Tahoma"/>
                <a:ea typeface="Tahoma"/>
                <a:cs typeface="Tahoma"/>
                <a:sym typeface="Tahoma"/>
              </a:rPr>
              <a:t>2</a:t>
            </a:r>
            <a:r>
              <a:rPr lang="en-US" sz="2400">
                <a:solidFill>
                  <a:schemeClr val="dk1"/>
                </a:solidFill>
                <a:latin typeface="Tahoma"/>
                <a:ea typeface="Tahoma"/>
                <a:cs typeface="Tahoma"/>
                <a:sym typeface="Tahoma"/>
              </a:rPr>
              <a:t>, y</a:t>
            </a:r>
            <a:r>
              <a:rPr baseline="-25000" lang="en-US" sz="2400">
                <a:solidFill>
                  <a:schemeClr val="dk1"/>
                </a:solidFill>
                <a:latin typeface="Tahoma"/>
                <a:ea typeface="Tahoma"/>
                <a:cs typeface="Tahoma"/>
                <a:sym typeface="Tahoma"/>
              </a:rPr>
              <a:t>2</a:t>
            </a:r>
            <a:r>
              <a:rPr lang="en-US" sz="2400">
                <a:solidFill>
                  <a:schemeClr val="dk1"/>
                </a:solidFill>
                <a:latin typeface="Tahoma"/>
                <a:ea typeface="Tahoma"/>
                <a:cs typeface="Tahoma"/>
                <a:sym typeface="Tahoma"/>
              </a:rPr>
              <a:t>) = (5,4), (x</a:t>
            </a:r>
            <a:r>
              <a:rPr baseline="-25000" lang="en-US" sz="2400">
                <a:solidFill>
                  <a:schemeClr val="dk1"/>
                </a:solidFill>
                <a:latin typeface="Tahoma"/>
                <a:ea typeface="Tahoma"/>
                <a:cs typeface="Tahoma"/>
                <a:sym typeface="Tahoma"/>
              </a:rPr>
              <a:t>3</a:t>
            </a:r>
            <a:r>
              <a:rPr lang="en-US" sz="2400">
                <a:solidFill>
                  <a:schemeClr val="dk1"/>
                </a:solidFill>
                <a:latin typeface="Tahoma"/>
                <a:ea typeface="Tahoma"/>
                <a:cs typeface="Tahoma"/>
                <a:sym typeface="Tahoma"/>
              </a:rPr>
              <a:t>, y</a:t>
            </a:r>
            <a:r>
              <a:rPr baseline="-25000" lang="en-US" sz="2400">
                <a:solidFill>
                  <a:schemeClr val="dk1"/>
                </a:solidFill>
                <a:latin typeface="Tahoma"/>
                <a:ea typeface="Tahoma"/>
                <a:cs typeface="Tahoma"/>
                <a:sym typeface="Tahoma"/>
              </a:rPr>
              <a:t>3</a:t>
            </a:r>
            <a:r>
              <a:rPr lang="en-US" sz="2400">
                <a:solidFill>
                  <a:schemeClr val="dk1"/>
                </a:solidFill>
                <a:latin typeface="Tahoma"/>
                <a:ea typeface="Tahoma"/>
                <a:cs typeface="Tahoma"/>
                <a:sym typeface="Tahoma"/>
              </a:rPr>
              <a:t>)</a:t>
            </a:r>
            <a:endParaRPr sz="2400">
              <a:solidFill>
                <a:schemeClr val="dk1"/>
              </a:solidFill>
              <a:latin typeface="Tahoma"/>
              <a:ea typeface="Tahoma"/>
              <a:cs typeface="Tahoma"/>
              <a:sym typeface="Tahoma"/>
            </a:endParaRPr>
          </a:p>
          <a:p>
            <a:pPr indent="0" lvl="0" marL="12700" marR="0" rtl="0" algn="l">
              <a:lnSpc>
                <a:spcPct val="100000"/>
              </a:lnSpc>
              <a:spcBef>
                <a:spcPts val="2880"/>
              </a:spcBef>
              <a:spcAft>
                <a:spcPts val="0"/>
              </a:spcAft>
              <a:buNone/>
            </a:pPr>
            <a:r>
              <a:rPr lang="en-US" sz="2400">
                <a:solidFill>
                  <a:schemeClr val="dk1"/>
                </a:solidFill>
                <a:latin typeface="Tahoma"/>
                <a:ea typeface="Tahoma"/>
                <a:cs typeface="Tahoma"/>
                <a:sym typeface="Tahoma"/>
              </a:rPr>
              <a:t>r</a:t>
            </a:r>
            <a:r>
              <a:rPr baseline="-25000" lang="en-US" sz="2400">
                <a:solidFill>
                  <a:schemeClr val="dk1"/>
                </a:solidFill>
                <a:latin typeface="Tahoma"/>
                <a:ea typeface="Tahoma"/>
                <a:cs typeface="Tahoma"/>
                <a:sym typeface="Tahoma"/>
              </a:rPr>
              <a:t>1 </a:t>
            </a:r>
            <a:r>
              <a:rPr lang="en-US" sz="2400">
                <a:solidFill>
                  <a:schemeClr val="dk1"/>
                </a:solidFill>
                <a:latin typeface="Tahoma"/>
                <a:ea typeface="Tahoma"/>
                <a:cs typeface="Tahoma"/>
                <a:sym typeface="Tahoma"/>
              </a:rPr>
              <a:t>= 10</a:t>
            </a:r>
            <a:r>
              <a:rPr baseline="30000" lang="en-US" sz="2400">
                <a:solidFill>
                  <a:schemeClr val="dk1"/>
                </a:solidFill>
                <a:latin typeface="Tahoma"/>
                <a:ea typeface="Tahoma"/>
                <a:cs typeface="Tahoma"/>
                <a:sym typeface="Tahoma"/>
              </a:rPr>
              <a:t>0.5  </a:t>
            </a:r>
            <a:r>
              <a:rPr lang="en-US" sz="2400">
                <a:solidFill>
                  <a:schemeClr val="dk1"/>
                </a:solidFill>
                <a:latin typeface="Tahoma"/>
                <a:ea typeface="Tahoma"/>
                <a:cs typeface="Tahoma"/>
                <a:sym typeface="Tahoma"/>
              </a:rPr>
              <a:t>, r</a:t>
            </a:r>
            <a:r>
              <a:rPr baseline="-25000" lang="en-US" sz="2400">
                <a:solidFill>
                  <a:schemeClr val="dk1"/>
                </a:solidFill>
                <a:latin typeface="Tahoma"/>
                <a:ea typeface="Tahoma"/>
                <a:cs typeface="Tahoma"/>
                <a:sym typeface="Tahoma"/>
              </a:rPr>
              <a:t>2  </a:t>
            </a:r>
            <a:r>
              <a:rPr lang="en-US" sz="2400">
                <a:solidFill>
                  <a:schemeClr val="dk1"/>
                </a:solidFill>
                <a:latin typeface="Tahoma"/>
                <a:ea typeface="Tahoma"/>
                <a:cs typeface="Tahoma"/>
                <a:sym typeface="Tahoma"/>
              </a:rPr>
              <a:t>= 2, r</a:t>
            </a:r>
            <a:r>
              <a:rPr baseline="-25000" lang="en-US" sz="2400">
                <a:solidFill>
                  <a:schemeClr val="dk1"/>
                </a:solidFill>
                <a:latin typeface="Tahoma"/>
                <a:ea typeface="Tahoma"/>
                <a:cs typeface="Tahoma"/>
                <a:sym typeface="Tahoma"/>
              </a:rPr>
              <a:t>3 </a:t>
            </a:r>
            <a:r>
              <a:rPr lang="en-US" sz="2400">
                <a:solidFill>
                  <a:schemeClr val="dk1"/>
                </a:solidFill>
                <a:latin typeface="Tahoma"/>
                <a:ea typeface="Tahoma"/>
                <a:cs typeface="Tahoma"/>
                <a:sym typeface="Tahoma"/>
              </a:rPr>
              <a:t>= 3</a:t>
            </a:r>
            <a:endParaRPr sz="2400">
              <a:solidFill>
                <a:schemeClr val="dk1"/>
              </a:solidFill>
              <a:latin typeface="Tahoma"/>
              <a:ea typeface="Tahoma"/>
              <a:cs typeface="Tahoma"/>
              <a:sym typeface="Tahoma"/>
            </a:endParaRPr>
          </a:p>
        </p:txBody>
      </p:sp>
      <p:sp>
        <p:nvSpPr>
          <p:cNvPr id="1517" name="Google Shape;1517;p142"/>
          <p:cNvSpPr txBox="1"/>
          <p:nvPr/>
        </p:nvSpPr>
        <p:spPr>
          <a:xfrm>
            <a:off x="2788157" y="5543803"/>
            <a:ext cx="1954530"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(x</a:t>
            </a:r>
            <a:r>
              <a:rPr baseline="-25000" lang="en-US" sz="2400">
                <a:solidFill>
                  <a:schemeClr val="dk1"/>
                </a:solidFill>
                <a:latin typeface="Tahoma"/>
                <a:ea typeface="Tahoma"/>
                <a:cs typeface="Tahoma"/>
                <a:sym typeface="Tahoma"/>
              </a:rPr>
              <a:t>u</a:t>
            </a:r>
            <a:r>
              <a:rPr lang="en-US" sz="2400">
                <a:solidFill>
                  <a:schemeClr val="dk1"/>
                </a:solidFill>
                <a:latin typeface="Tahoma"/>
                <a:ea typeface="Tahoma"/>
                <a:cs typeface="Tahoma"/>
                <a:sym typeface="Tahoma"/>
              </a:rPr>
              <a:t>,y</a:t>
            </a:r>
            <a:r>
              <a:rPr baseline="-25000" lang="en-US" sz="2400">
                <a:solidFill>
                  <a:schemeClr val="dk1"/>
                </a:solidFill>
                <a:latin typeface="Tahoma"/>
                <a:ea typeface="Tahoma"/>
                <a:cs typeface="Tahoma"/>
                <a:sym typeface="Tahoma"/>
              </a:rPr>
              <a:t>u</a:t>
            </a:r>
            <a:r>
              <a:rPr lang="en-US" sz="2400">
                <a:solidFill>
                  <a:schemeClr val="dk1"/>
                </a:solidFill>
                <a:latin typeface="Tahoma"/>
                <a:ea typeface="Tahoma"/>
                <a:cs typeface="Tahoma"/>
                <a:sym typeface="Tahoma"/>
              </a:rPr>
              <a:t>) = (5,2)</a:t>
            </a:r>
            <a:endParaRPr sz="2400">
              <a:solidFill>
                <a:schemeClr val="dk1"/>
              </a:solidFill>
              <a:latin typeface="Tahoma"/>
              <a:ea typeface="Tahoma"/>
              <a:cs typeface="Tahoma"/>
              <a:sym typeface="Tahoma"/>
            </a:endParaRPr>
          </a:p>
        </p:txBody>
      </p:sp>
      <p:sp>
        <p:nvSpPr>
          <p:cNvPr id="1518" name="Google Shape;1518;p142"/>
          <p:cNvSpPr txBox="1"/>
          <p:nvPr/>
        </p:nvSpPr>
        <p:spPr>
          <a:xfrm>
            <a:off x="3000616" y="2242787"/>
            <a:ext cx="31115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519" name="Google Shape;1519;p142"/>
          <p:cNvSpPr txBox="1"/>
          <p:nvPr/>
        </p:nvSpPr>
        <p:spPr>
          <a:xfrm>
            <a:off x="38878" y="2146000"/>
            <a:ext cx="33782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Times New Roman"/>
                <a:ea typeface="Times New Roman"/>
                <a:cs typeface="Times New Roman"/>
                <a:sym typeface="Times New Roman"/>
              </a:rPr>
              <a:t>2</a:t>
            </a:r>
            <a:r>
              <a:rPr baseline="-25000" lang="en-US" sz="3975">
                <a:solidFill>
                  <a:schemeClr val="dk1"/>
                </a:solidFill>
                <a:latin typeface="Noto Sans Symbols"/>
                <a:ea typeface="Noto Sans Symbols"/>
                <a:cs typeface="Noto Sans Symbols"/>
                <a:sym typeface="Noto Sans Symbols"/>
              </a:rPr>
              <a:t>⎢</a:t>
            </a:r>
            <a:endParaRPr baseline="-25000" sz="3975">
              <a:solidFill>
                <a:schemeClr val="dk1"/>
              </a:solidFill>
              <a:latin typeface="Noto Sans Symbols"/>
              <a:ea typeface="Noto Sans Symbols"/>
              <a:cs typeface="Noto Sans Symbols"/>
              <a:sym typeface="Noto Sans Symbols"/>
            </a:endParaRPr>
          </a:p>
        </p:txBody>
      </p:sp>
      <p:sp>
        <p:nvSpPr>
          <p:cNvPr id="1520" name="Google Shape;1520;p142"/>
          <p:cNvSpPr txBox="1"/>
          <p:nvPr/>
        </p:nvSpPr>
        <p:spPr>
          <a:xfrm>
            <a:off x="4123030" y="1882280"/>
            <a:ext cx="4937760" cy="1078865"/>
          </a:xfrm>
          <a:prstGeom prst="rect">
            <a:avLst/>
          </a:prstGeom>
          <a:noFill/>
          <a:ln>
            <a:noFill/>
          </a:ln>
        </p:spPr>
        <p:txBody>
          <a:bodyPr anchorCtr="0" anchor="t" bIns="0" lIns="0" spcFirstLastPara="1" rIns="0" wrap="square" tIns="16500">
            <a:spAutoFit/>
          </a:bodyPr>
          <a:lstStyle/>
          <a:p>
            <a:pPr indent="0" lvl="0" marL="0" marR="5080" rtl="0" algn="r">
              <a:lnSpc>
                <a:spcPct val="10849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a:p>
            <a:pPr indent="0" lvl="0" marL="0" marR="5080" rtl="0" algn="r">
              <a:lnSpc>
                <a:spcPct val="95849"/>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a:p>
            <a:pPr indent="0" lvl="0" marL="0" marR="5080" rtl="0" algn="r">
              <a:lnSpc>
                <a:spcPct val="107169"/>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baseline="30000" lang="en-US" sz="2325">
                <a:solidFill>
                  <a:schemeClr val="dk1"/>
                </a:solidFill>
                <a:latin typeface="Times New Roman"/>
                <a:ea typeface="Times New Roman"/>
                <a:cs typeface="Times New Roman"/>
                <a:sym typeface="Times New Roman"/>
              </a:rPr>
              <a:t>2	3	2	3	2	3	</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521" name="Google Shape;1521;p142"/>
          <p:cNvSpPr txBox="1"/>
          <p:nvPr/>
        </p:nvSpPr>
        <p:spPr>
          <a:xfrm>
            <a:off x="8474933" y="2152853"/>
            <a:ext cx="125095" cy="2641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522" name="Google Shape;1522;p142"/>
          <p:cNvSpPr txBox="1"/>
          <p:nvPr/>
        </p:nvSpPr>
        <p:spPr>
          <a:xfrm>
            <a:off x="7749151" y="2152853"/>
            <a:ext cx="125095" cy="2641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a:t>
            </a:r>
            <a:endParaRPr sz="1550">
              <a:solidFill>
                <a:schemeClr val="dk1"/>
              </a:solidFill>
              <a:latin typeface="Times New Roman"/>
              <a:ea typeface="Times New Roman"/>
              <a:cs typeface="Times New Roman"/>
              <a:sym typeface="Times New Roman"/>
            </a:endParaRPr>
          </a:p>
        </p:txBody>
      </p:sp>
      <p:sp>
        <p:nvSpPr>
          <p:cNvPr id="1523" name="Google Shape;1523;p142"/>
          <p:cNvSpPr txBox="1"/>
          <p:nvPr/>
        </p:nvSpPr>
        <p:spPr>
          <a:xfrm>
            <a:off x="6795713" y="2152853"/>
            <a:ext cx="125095" cy="2641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a:t>
            </a:r>
            <a:endParaRPr sz="1550">
              <a:solidFill>
                <a:schemeClr val="dk1"/>
              </a:solidFill>
              <a:latin typeface="Times New Roman"/>
              <a:ea typeface="Times New Roman"/>
              <a:cs typeface="Times New Roman"/>
              <a:sym typeface="Times New Roman"/>
            </a:endParaRPr>
          </a:p>
        </p:txBody>
      </p:sp>
      <p:sp>
        <p:nvSpPr>
          <p:cNvPr id="1524" name="Google Shape;1524;p142"/>
          <p:cNvSpPr txBox="1"/>
          <p:nvPr/>
        </p:nvSpPr>
        <p:spPr>
          <a:xfrm>
            <a:off x="6091300" y="2152853"/>
            <a:ext cx="125095" cy="2641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a:t>
            </a:r>
            <a:endParaRPr sz="1550">
              <a:solidFill>
                <a:schemeClr val="dk1"/>
              </a:solidFill>
              <a:latin typeface="Times New Roman"/>
              <a:ea typeface="Times New Roman"/>
              <a:cs typeface="Times New Roman"/>
              <a:sym typeface="Times New Roman"/>
            </a:endParaRPr>
          </a:p>
        </p:txBody>
      </p:sp>
      <p:sp>
        <p:nvSpPr>
          <p:cNvPr id="1525" name="Google Shape;1525;p142"/>
          <p:cNvSpPr txBox="1"/>
          <p:nvPr/>
        </p:nvSpPr>
        <p:spPr>
          <a:xfrm>
            <a:off x="4633572" y="1890064"/>
            <a:ext cx="4079240" cy="2641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2	2	2	2	2</a:t>
            </a:r>
            <a:endParaRPr sz="1550">
              <a:solidFill>
                <a:schemeClr val="dk1"/>
              </a:solidFill>
              <a:latin typeface="Times New Roman"/>
              <a:ea typeface="Times New Roman"/>
              <a:cs typeface="Times New Roman"/>
              <a:sym typeface="Times New Roman"/>
            </a:endParaRPr>
          </a:p>
        </p:txBody>
      </p:sp>
      <p:sp>
        <p:nvSpPr>
          <p:cNvPr id="1526" name="Google Shape;1526;p142"/>
          <p:cNvSpPr txBox="1"/>
          <p:nvPr/>
        </p:nvSpPr>
        <p:spPr>
          <a:xfrm>
            <a:off x="4529487" y="2152853"/>
            <a:ext cx="755015" cy="2641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1	3</a:t>
            </a:r>
            <a:endParaRPr sz="1550">
              <a:solidFill>
                <a:schemeClr val="dk1"/>
              </a:solidFill>
              <a:latin typeface="Times New Roman"/>
              <a:ea typeface="Times New Roman"/>
              <a:cs typeface="Times New Roman"/>
              <a:sym typeface="Times New Roman"/>
            </a:endParaRPr>
          </a:p>
        </p:txBody>
      </p:sp>
      <p:sp>
        <p:nvSpPr>
          <p:cNvPr id="1527" name="Google Shape;1527;p142"/>
          <p:cNvSpPr txBox="1"/>
          <p:nvPr/>
        </p:nvSpPr>
        <p:spPr>
          <a:xfrm>
            <a:off x="1240458" y="2630574"/>
            <a:ext cx="1003300" cy="2641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2	3</a:t>
            </a:r>
            <a:endParaRPr sz="1550">
              <a:solidFill>
                <a:schemeClr val="dk1"/>
              </a:solidFill>
              <a:latin typeface="Times New Roman"/>
              <a:ea typeface="Times New Roman"/>
              <a:cs typeface="Times New Roman"/>
              <a:sym typeface="Times New Roman"/>
            </a:endParaRPr>
          </a:p>
        </p:txBody>
      </p:sp>
      <p:sp>
        <p:nvSpPr>
          <p:cNvPr id="1528" name="Google Shape;1528;p142"/>
          <p:cNvSpPr txBox="1"/>
          <p:nvPr/>
        </p:nvSpPr>
        <p:spPr>
          <a:xfrm>
            <a:off x="220335" y="2493171"/>
            <a:ext cx="54483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baseline="30000" lang="en-US" sz="2325">
                <a:solidFill>
                  <a:schemeClr val="dk1"/>
                </a:solidFill>
                <a:latin typeface="Times New Roman"/>
                <a:ea typeface="Times New Roman"/>
                <a:cs typeface="Times New Roman"/>
                <a:sym typeface="Times New Roman"/>
              </a:rPr>
              <a:t>3</a:t>
            </a:r>
            <a:endParaRPr baseline="30000" sz="2325">
              <a:solidFill>
                <a:schemeClr val="dk1"/>
              </a:solidFill>
              <a:latin typeface="Times New Roman"/>
              <a:ea typeface="Times New Roman"/>
              <a:cs typeface="Times New Roman"/>
              <a:sym typeface="Times New Roman"/>
            </a:endParaRPr>
          </a:p>
        </p:txBody>
      </p:sp>
      <p:sp>
        <p:nvSpPr>
          <p:cNvPr id="1529" name="Google Shape;1529;p142"/>
          <p:cNvSpPr txBox="1"/>
          <p:nvPr/>
        </p:nvSpPr>
        <p:spPr>
          <a:xfrm>
            <a:off x="658815" y="2119140"/>
            <a:ext cx="2202815" cy="2641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1550">
                <a:solidFill>
                  <a:schemeClr val="dk1"/>
                </a:solidFill>
                <a:latin typeface="Times New Roman"/>
                <a:ea typeface="Times New Roman"/>
                <a:cs typeface="Times New Roman"/>
                <a:sym typeface="Times New Roman"/>
              </a:rPr>
              <a:t>3	1	3	1</a:t>
            </a:r>
            <a:endParaRPr sz="1550">
              <a:solidFill>
                <a:schemeClr val="dk1"/>
              </a:solidFill>
              <a:latin typeface="Times New Roman"/>
              <a:ea typeface="Times New Roman"/>
              <a:cs typeface="Times New Roman"/>
              <a:sym typeface="Times New Roman"/>
            </a:endParaRPr>
          </a:p>
        </p:txBody>
      </p:sp>
      <p:sp>
        <p:nvSpPr>
          <p:cNvPr id="1530" name="Google Shape;1530;p142"/>
          <p:cNvSpPr txBox="1"/>
          <p:nvPr/>
        </p:nvSpPr>
        <p:spPr>
          <a:xfrm>
            <a:off x="4256456" y="2437234"/>
            <a:ext cx="466471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Times New Roman"/>
                <a:ea typeface="Times New Roman"/>
                <a:cs typeface="Times New Roman"/>
                <a:sym typeface="Times New Roman"/>
              </a:rPr>
              <a:t>(</a:t>
            </a:r>
            <a:r>
              <a:rPr i="1" lang="en-US" sz="2650">
                <a:solidFill>
                  <a:schemeClr val="dk1"/>
                </a:solidFill>
                <a:latin typeface="Times New Roman"/>
                <a:ea typeface="Times New Roman"/>
                <a:cs typeface="Times New Roman"/>
                <a:sym typeface="Times New Roman"/>
              </a:rPr>
              <a:t>r </a:t>
            </a: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 </a:t>
            </a: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 </a:t>
            </a:r>
            <a:r>
              <a:rPr i="1" lang="en-US" sz="2650">
                <a:solidFill>
                  <a:schemeClr val="dk1"/>
                </a:solidFill>
                <a:latin typeface="Times New Roman"/>
                <a:ea typeface="Times New Roman"/>
                <a:cs typeface="Times New Roman"/>
                <a:sym typeface="Times New Roman"/>
              </a:rPr>
              <a:t>y </a:t>
            </a: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Times New Roman"/>
                <a:ea typeface="Times New Roman"/>
                <a:cs typeface="Times New Roman"/>
                <a:sym typeface="Times New Roman"/>
              </a:rPr>
              <a:t>)</a:t>
            </a:r>
            <a:endParaRPr sz="2650">
              <a:solidFill>
                <a:schemeClr val="dk1"/>
              </a:solidFill>
              <a:latin typeface="Times New Roman"/>
              <a:ea typeface="Times New Roman"/>
              <a:cs typeface="Times New Roman"/>
              <a:sym typeface="Times New Roman"/>
            </a:endParaRPr>
          </a:p>
        </p:txBody>
      </p:sp>
      <p:sp>
        <p:nvSpPr>
          <p:cNvPr id="1531" name="Google Shape;1531;p142"/>
          <p:cNvSpPr txBox="1"/>
          <p:nvPr/>
        </p:nvSpPr>
        <p:spPr>
          <a:xfrm>
            <a:off x="4312499" y="1925814"/>
            <a:ext cx="455231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Times New Roman"/>
                <a:ea typeface="Times New Roman"/>
                <a:cs typeface="Times New Roman"/>
                <a:sym typeface="Times New Roman"/>
              </a:rPr>
              <a:t>(</a:t>
            </a:r>
            <a:r>
              <a:rPr i="1" lang="en-US" sz="2650">
                <a:solidFill>
                  <a:schemeClr val="dk1"/>
                </a:solidFill>
                <a:latin typeface="Times New Roman"/>
                <a:ea typeface="Times New Roman"/>
                <a:cs typeface="Times New Roman"/>
                <a:sym typeface="Times New Roman"/>
              </a:rPr>
              <a:t>r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r	</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 </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Times New Roman"/>
                <a:ea typeface="Times New Roman"/>
                <a:cs typeface="Times New Roman"/>
                <a:sym typeface="Times New Roman"/>
              </a:rPr>
              <a:t>)</a:t>
            </a:r>
            <a:endParaRPr sz="2650">
              <a:solidFill>
                <a:schemeClr val="dk1"/>
              </a:solidFill>
              <a:latin typeface="Times New Roman"/>
              <a:ea typeface="Times New Roman"/>
              <a:cs typeface="Times New Roman"/>
              <a:sym typeface="Times New Roman"/>
            </a:endParaRPr>
          </a:p>
        </p:txBody>
      </p:sp>
      <p:sp>
        <p:nvSpPr>
          <p:cNvPr id="1532" name="Google Shape;1532;p142"/>
          <p:cNvSpPr txBox="1"/>
          <p:nvPr/>
        </p:nvSpPr>
        <p:spPr>
          <a:xfrm>
            <a:off x="3326134" y="2403493"/>
            <a:ext cx="17716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2650">
                <a:solidFill>
                  <a:schemeClr val="dk1"/>
                </a:solidFill>
                <a:latin typeface="Times New Roman"/>
                <a:ea typeface="Times New Roman"/>
                <a:cs typeface="Times New Roman"/>
                <a:sym typeface="Times New Roman"/>
              </a:rPr>
              <a:t>y</a:t>
            </a:r>
            <a:endParaRPr sz="2650">
              <a:solidFill>
                <a:schemeClr val="dk1"/>
              </a:solidFill>
              <a:latin typeface="Times New Roman"/>
              <a:ea typeface="Times New Roman"/>
              <a:cs typeface="Times New Roman"/>
              <a:sym typeface="Times New Roman"/>
            </a:endParaRPr>
          </a:p>
        </p:txBody>
      </p:sp>
      <p:sp>
        <p:nvSpPr>
          <p:cNvPr id="1533" name="Google Shape;1533;p142"/>
          <p:cNvSpPr txBox="1"/>
          <p:nvPr/>
        </p:nvSpPr>
        <p:spPr>
          <a:xfrm>
            <a:off x="1810585" y="2403493"/>
            <a:ext cx="120650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Times New Roman"/>
                <a:ea typeface="Times New Roman"/>
                <a:cs typeface="Times New Roman"/>
                <a:sym typeface="Times New Roman"/>
              </a:rPr>
              <a:t>)</a:t>
            </a:r>
            <a:endParaRPr sz="2650">
              <a:solidFill>
                <a:schemeClr val="dk1"/>
              </a:solidFill>
              <a:latin typeface="Times New Roman"/>
              <a:ea typeface="Times New Roman"/>
              <a:cs typeface="Times New Roman"/>
              <a:sym typeface="Times New Roman"/>
            </a:endParaRPr>
          </a:p>
        </p:txBody>
      </p:sp>
      <p:sp>
        <p:nvSpPr>
          <p:cNvPr id="1534" name="Google Shape;1534;p142"/>
          <p:cNvSpPr txBox="1"/>
          <p:nvPr/>
        </p:nvSpPr>
        <p:spPr>
          <a:xfrm>
            <a:off x="353732" y="2403493"/>
            <a:ext cx="116395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Times New Roman"/>
                <a:ea typeface="Times New Roman"/>
                <a:cs typeface="Times New Roman"/>
                <a:sym typeface="Times New Roman"/>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Times New Roman"/>
                <a:ea typeface="Times New Roman"/>
                <a:cs typeface="Times New Roman"/>
                <a:sym typeface="Times New Roman"/>
              </a:rPr>
              <a:t>)</a:t>
            </a:r>
            <a:endParaRPr sz="2650">
              <a:solidFill>
                <a:schemeClr val="dk1"/>
              </a:solidFill>
              <a:latin typeface="Times New Roman"/>
              <a:ea typeface="Times New Roman"/>
              <a:cs typeface="Times New Roman"/>
              <a:sym typeface="Times New Roman"/>
            </a:endParaRPr>
          </a:p>
        </p:txBody>
      </p:sp>
      <p:sp>
        <p:nvSpPr>
          <p:cNvPr id="1535" name="Google Shape;1535;p142"/>
          <p:cNvSpPr txBox="1"/>
          <p:nvPr/>
        </p:nvSpPr>
        <p:spPr>
          <a:xfrm>
            <a:off x="220335" y="1892072"/>
            <a:ext cx="4059554"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aseline="-25000" lang="en-US" sz="3975">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lang="en-US" sz="2650">
                <a:solidFill>
                  <a:schemeClr val="dk1"/>
                </a:solidFill>
                <a:latin typeface="Times New Roman"/>
                <a:ea typeface="Times New Roman"/>
                <a:cs typeface="Times New Roman"/>
                <a:sym typeface="Times New Roman"/>
              </a:rPr>
              <a:t>)	( </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y </a:t>
            </a:r>
            <a:r>
              <a:rPr lang="en-US" sz="2650">
                <a:solidFill>
                  <a:schemeClr val="dk1"/>
                </a:solidFill>
                <a:latin typeface="Times New Roman"/>
                <a:ea typeface="Times New Roman"/>
                <a:cs typeface="Times New Roman"/>
                <a:sym typeface="Times New Roman"/>
              </a:rPr>
              <a:t>)</a:t>
            </a: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x	</a:t>
            </a: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	</a:t>
            </a:r>
            <a:r>
              <a:rPr baseline="30000" lang="en-US" sz="3975">
                <a:solidFill>
                  <a:schemeClr val="dk1"/>
                </a:solidFill>
                <a:latin typeface="Noto Sans Symbols"/>
                <a:ea typeface="Noto Sans Symbols"/>
                <a:cs typeface="Noto Sans Symbols"/>
                <a:sym typeface="Noto Sans Symbols"/>
              </a:rPr>
              <a:t>⎡</a:t>
            </a:r>
            <a:endParaRPr baseline="30000" sz="3975">
              <a:solidFill>
                <a:schemeClr val="dk1"/>
              </a:solidFill>
              <a:latin typeface="Noto Sans Symbols"/>
              <a:ea typeface="Noto Sans Symbols"/>
              <a:cs typeface="Noto Sans Symbols"/>
              <a:sym typeface="Noto Sans Symbols"/>
            </a:endParaRPr>
          </a:p>
        </p:txBody>
      </p:sp>
      <p:sp>
        <p:nvSpPr>
          <p:cNvPr id="1536" name="Google Shape;1536;p142"/>
          <p:cNvSpPr txBox="1"/>
          <p:nvPr/>
        </p:nvSpPr>
        <p:spPr>
          <a:xfrm>
            <a:off x="2740017" y="2493171"/>
            <a:ext cx="104838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baseline="30000" i="1" lang="en-US" sz="2325">
                <a:solidFill>
                  <a:schemeClr val="dk1"/>
                </a:solidFill>
                <a:latin typeface="Times New Roman"/>
                <a:ea typeface="Times New Roman"/>
                <a:cs typeface="Times New Roman"/>
                <a:sym typeface="Times New Roman"/>
              </a:rPr>
              <a:t>u </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537" name="Google Shape;1537;p142"/>
          <p:cNvSpPr txBox="1"/>
          <p:nvPr/>
        </p:nvSpPr>
        <p:spPr>
          <a:xfrm>
            <a:off x="3468437" y="2119140"/>
            <a:ext cx="810895" cy="461009"/>
          </a:xfrm>
          <a:prstGeom prst="rect">
            <a:avLst/>
          </a:prstGeom>
          <a:noFill/>
          <a:ln>
            <a:noFill/>
          </a:ln>
        </p:spPr>
        <p:txBody>
          <a:bodyPr anchorCtr="0" anchor="t" bIns="0" lIns="0" spcFirstLastPara="1" rIns="0" wrap="square" tIns="13950">
            <a:spAutoFit/>
          </a:bodyPr>
          <a:lstStyle/>
          <a:p>
            <a:pPr indent="0" lvl="0" marL="12700" marR="0" rtl="0" algn="l">
              <a:lnSpc>
                <a:spcPct val="67419"/>
              </a:lnSpc>
              <a:spcBef>
                <a:spcPts val="0"/>
              </a:spcBef>
              <a:spcAft>
                <a:spcPts val="0"/>
              </a:spcAft>
              <a:buNone/>
            </a:pPr>
            <a:r>
              <a:rPr i="1" lang="en-US" sz="1550">
                <a:solidFill>
                  <a:schemeClr val="dk1"/>
                </a:solidFill>
                <a:latin typeface="Times New Roman"/>
                <a:ea typeface="Times New Roman"/>
                <a:cs typeface="Times New Roman"/>
                <a:sym typeface="Times New Roman"/>
              </a:rPr>
              <a:t>u</a:t>
            </a:r>
            <a:endParaRPr sz="1550">
              <a:solidFill>
                <a:schemeClr val="dk1"/>
              </a:solidFill>
              <a:latin typeface="Times New Roman"/>
              <a:ea typeface="Times New Roman"/>
              <a:cs typeface="Times New Roman"/>
              <a:sym typeface="Times New Roman"/>
            </a:endParaRPr>
          </a:p>
          <a:p>
            <a:pPr indent="0" lvl="0" marL="175895" marR="0" rtl="0" algn="l">
              <a:lnSpc>
                <a:spcPct val="59496"/>
              </a:lnSpc>
              <a:spcBef>
                <a:spcPts val="0"/>
              </a:spcBef>
              <a:spcAft>
                <a:spcPts val="0"/>
              </a:spcAft>
              <a:buNone/>
            </a:pP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baseline="-25000" lang="en-US" sz="3975">
                <a:solidFill>
                  <a:schemeClr val="dk1"/>
                </a:solidFill>
                <a:latin typeface="Noto Sans Symbols"/>
                <a:ea typeface="Noto Sans Symbols"/>
                <a:cs typeface="Noto Sans Symbols"/>
                <a:sym typeface="Noto Sans Symbols"/>
              </a:rPr>
              <a:t>⎢</a:t>
            </a:r>
            <a:endParaRPr baseline="-25000" sz="3975">
              <a:solidFill>
                <a:schemeClr val="dk1"/>
              </a:solidFill>
              <a:latin typeface="Noto Sans Symbols"/>
              <a:ea typeface="Noto Sans Symbols"/>
              <a:cs typeface="Noto Sans Symbols"/>
              <a:sym typeface="Noto Sans Symbols"/>
            </a:endParaRPr>
          </a:p>
        </p:txBody>
      </p:sp>
      <p:sp>
        <p:nvSpPr>
          <p:cNvPr id="1538" name="Google Shape;1538;p142"/>
          <p:cNvSpPr txBox="1"/>
          <p:nvPr/>
        </p:nvSpPr>
        <p:spPr>
          <a:xfrm>
            <a:off x="5299522" y="4865487"/>
            <a:ext cx="64198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539" name="Google Shape;1539;p142"/>
          <p:cNvSpPr txBox="1"/>
          <p:nvPr/>
        </p:nvSpPr>
        <p:spPr>
          <a:xfrm>
            <a:off x="3131147" y="4865487"/>
            <a:ext cx="15684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540" name="Google Shape;1540;p142"/>
          <p:cNvSpPr txBox="1"/>
          <p:nvPr/>
        </p:nvSpPr>
        <p:spPr>
          <a:xfrm>
            <a:off x="5299522" y="4623849"/>
            <a:ext cx="64198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22</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541" name="Google Shape;1541;p142"/>
          <p:cNvSpPr txBox="1"/>
          <p:nvPr/>
        </p:nvSpPr>
        <p:spPr>
          <a:xfrm>
            <a:off x="3131147" y="4623849"/>
            <a:ext cx="33210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3</a:t>
            </a:r>
            <a:endParaRPr baseline="-25000" sz="3975">
              <a:solidFill>
                <a:schemeClr val="dk1"/>
              </a:solidFill>
              <a:latin typeface="Times New Roman"/>
              <a:ea typeface="Times New Roman"/>
              <a:cs typeface="Times New Roman"/>
              <a:sym typeface="Times New Roman"/>
            </a:endParaRPr>
          </a:p>
        </p:txBody>
      </p:sp>
      <p:sp>
        <p:nvSpPr>
          <p:cNvPr id="1542" name="Google Shape;1542;p142"/>
          <p:cNvSpPr txBox="1"/>
          <p:nvPr/>
        </p:nvSpPr>
        <p:spPr>
          <a:xfrm>
            <a:off x="2949712" y="4272048"/>
            <a:ext cx="51117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aseline="-25000" lang="en-US" sz="3975">
                <a:solidFill>
                  <a:schemeClr val="dk1"/>
                </a:solidFill>
                <a:latin typeface="Times New Roman"/>
                <a:ea typeface="Times New Roman"/>
                <a:cs typeface="Times New Roman"/>
                <a:sym typeface="Times New Roman"/>
              </a:rPr>
              <a:t>2</a:t>
            </a:r>
            <a:r>
              <a:rPr baseline="-25000" lang="en-US" sz="3975">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6</a:t>
            </a:r>
            <a:endParaRPr sz="2650">
              <a:solidFill>
                <a:schemeClr val="dk1"/>
              </a:solidFill>
              <a:latin typeface="Times New Roman"/>
              <a:ea typeface="Times New Roman"/>
              <a:cs typeface="Times New Roman"/>
              <a:sym typeface="Times New Roman"/>
            </a:endParaRPr>
          </a:p>
        </p:txBody>
      </p:sp>
      <p:sp>
        <p:nvSpPr>
          <p:cNvPr id="1543" name="Google Shape;1543;p142"/>
          <p:cNvSpPr txBox="1"/>
          <p:nvPr/>
        </p:nvSpPr>
        <p:spPr>
          <a:xfrm>
            <a:off x="4177085" y="4869919"/>
            <a:ext cx="78803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aseline="30000" lang="en-US" sz="3975">
                <a:solidFill>
                  <a:schemeClr val="dk1"/>
                </a:solidFill>
                <a:latin typeface="Noto Sans Symbols"/>
                <a:ea typeface="Noto Sans Symbols"/>
                <a:cs typeface="Noto Sans Symbols"/>
                <a:sym typeface="Noto Sans Symbols"/>
              </a:rPr>
              <a:t>⎦</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baseline="30000" i="1" lang="en-US" sz="2325">
                <a:solidFill>
                  <a:schemeClr val="dk1"/>
                </a:solidFill>
                <a:latin typeface="Times New Roman"/>
                <a:ea typeface="Times New Roman"/>
                <a:cs typeface="Times New Roman"/>
                <a:sym typeface="Times New Roman"/>
              </a:rPr>
              <a:t>u </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544" name="Google Shape;1544;p142"/>
          <p:cNvSpPr txBox="1"/>
          <p:nvPr/>
        </p:nvSpPr>
        <p:spPr>
          <a:xfrm>
            <a:off x="3755506" y="4783753"/>
            <a:ext cx="1209675"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2</a:t>
            </a:r>
            <a:r>
              <a:rPr baseline="30000" lang="en-US" sz="3975">
                <a:solidFill>
                  <a:schemeClr val="dk1"/>
                </a:solidFill>
                <a:latin typeface="Noto Sans Symbols"/>
                <a:ea typeface="Noto Sans Symbols"/>
                <a:cs typeface="Noto Sans Symbols"/>
                <a:sym typeface="Noto Sans Symbols"/>
              </a:rPr>
              <a:t>⎥⎢</a:t>
            </a:r>
            <a:r>
              <a:rPr baseline="30000" lang="en-US" sz="3975">
                <a:solidFill>
                  <a:schemeClr val="dk1"/>
                </a:solidFill>
                <a:latin typeface="Times New Roman"/>
                <a:ea typeface="Times New Roman"/>
                <a:cs typeface="Times New Roman"/>
                <a:sym typeface="Times New Roman"/>
              </a:rPr>
              <a:t> </a:t>
            </a:r>
            <a:r>
              <a:rPr baseline="30000" i="1" lang="en-US" sz="3975">
                <a:solidFill>
                  <a:schemeClr val="dk1"/>
                </a:solidFill>
                <a:latin typeface="Times New Roman"/>
                <a:ea typeface="Times New Roman"/>
                <a:cs typeface="Times New Roman"/>
                <a:sym typeface="Times New Roman"/>
              </a:rPr>
              <a:t>y	</a:t>
            </a:r>
            <a:r>
              <a:rPr baseline="30000" lang="en-US" sz="3975">
                <a:solidFill>
                  <a:schemeClr val="dk1"/>
                </a:solidFill>
                <a:latin typeface="Noto Sans Symbols"/>
                <a:ea typeface="Noto Sans Symbols"/>
                <a:cs typeface="Noto Sans Symbols"/>
                <a:sym typeface="Noto Sans Symbols"/>
              </a:rPr>
              <a:t>⎥</a:t>
            </a:r>
            <a:endParaRPr baseline="30000" sz="3975">
              <a:solidFill>
                <a:schemeClr val="dk1"/>
              </a:solidFill>
              <a:latin typeface="Noto Sans Symbols"/>
              <a:ea typeface="Noto Sans Symbols"/>
              <a:cs typeface="Noto Sans Symbols"/>
              <a:sym typeface="Noto Sans Symbols"/>
            </a:endParaRPr>
          </a:p>
        </p:txBody>
      </p:sp>
      <p:sp>
        <p:nvSpPr>
          <p:cNvPr id="1545" name="Google Shape;1545;p142"/>
          <p:cNvSpPr txBox="1"/>
          <p:nvPr/>
        </p:nvSpPr>
        <p:spPr>
          <a:xfrm>
            <a:off x="3872943" y="4296894"/>
            <a:ext cx="206883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aseline="30000" lang="en-US" sz="3975">
                <a:solidFill>
                  <a:schemeClr val="dk1"/>
                </a:solidFill>
                <a:latin typeface="Times New Roman"/>
                <a:ea typeface="Times New Roman"/>
                <a:cs typeface="Times New Roman"/>
                <a:sym typeface="Times New Roman"/>
              </a:rPr>
              <a:t>1	</a:t>
            </a:r>
            <a:r>
              <a:rPr lang="en-US" sz="2650">
                <a:solidFill>
                  <a:schemeClr val="dk1"/>
                </a:solidFill>
                <a:latin typeface="Noto Sans Symbols"/>
                <a:ea typeface="Noto Sans Symbols"/>
                <a:cs typeface="Noto Sans Symbols"/>
                <a:sym typeface="Noto Sans Symbols"/>
              </a:rPr>
              <a:t>⎤</a:t>
            </a:r>
            <a:r>
              <a:rPr baseline="30000" lang="en-US" sz="3975">
                <a:solidFill>
                  <a:schemeClr val="dk1"/>
                </a:solidFill>
                <a:latin typeface="Noto Sans Symbols"/>
                <a:ea typeface="Noto Sans Symbols"/>
                <a:cs typeface="Noto Sans Symbols"/>
                <a:sym typeface="Noto Sans Symbols"/>
              </a:rPr>
              <a:t>⎡</a:t>
            </a:r>
            <a:r>
              <a:rPr baseline="30000" lang="en-US" sz="3975">
                <a:solidFill>
                  <a:schemeClr val="dk1"/>
                </a:solidFill>
                <a:latin typeface="Times New Roman"/>
                <a:ea typeface="Times New Roman"/>
                <a:cs typeface="Times New Roman"/>
                <a:sym typeface="Times New Roman"/>
              </a:rPr>
              <a:t> </a:t>
            </a:r>
            <a:r>
              <a:rPr baseline="30000" i="1" lang="en-US" sz="3975">
                <a:solidFill>
                  <a:schemeClr val="dk1"/>
                </a:solidFill>
                <a:latin typeface="Times New Roman"/>
                <a:ea typeface="Times New Roman"/>
                <a:cs typeface="Times New Roman"/>
                <a:sym typeface="Times New Roman"/>
              </a:rPr>
              <a:t>x</a:t>
            </a:r>
            <a:r>
              <a:rPr baseline="-25000" i="1" lang="en-US" sz="2325">
                <a:solidFill>
                  <a:schemeClr val="dk1"/>
                </a:solidFill>
                <a:latin typeface="Times New Roman"/>
                <a:ea typeface="Times New Roman"/>
                <a:cs typeface="Times New Roman"/>
                <a:sym typeface="Times New Roman"/>
              </a:rPr>
              <a:t>u </a:t>
            </a:r>
            <a:r>
              <a:rPr baseline="30000" lang="en-US" sz="3975">
                <a:solidFill>
                  <a:schemeClr val="dk1"/>
                </a:solidFill>
                <a:latin typeface="Noto Sans Symbols"/>
                <a:ea typeface="Noto Sans Symbols"/>
                <a:cs typeface="Noto Sans Symbols"/>
                <a:sym typeface="Noto Sans Symbols"/>
              </a:rPr>
              <a:t>⎤</a:t>
            </a:r>
            <a:r>
              <a:rPr baseline="30000" lang="en-US" sz="3975">
                <a:solidFill>
                  <a:schemeClr val="dk1"/>
                </a:solidFill>
                <a:latin typeface="Times New Roman"/>
                <a:ea typeface="Times New Roman"/>
                <a:cs typeface="Times New Roman"/>
                <a:sym typeface="Times New Roman"/>
              </a:rPr>
              <a:t> </a:t>
            </a: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r>
              <a:rPr baseline="30000" lang="en-US" sz="3975">
                <a:solidFill>
                  <a:schemeClr val="dk1"/>
                </a:solidFill>
                <a:latin typeface="Times New Roman"/>
                <a:ea typeface="Times New Roman"/>
                <a:cs typeface="Times New Roman"/>
                <a:sym typeface="Times New Roman"/>
              </a:rPr>
              <a:t>64</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143"/>
          <p:cNvSpPr txBox="1"/>
          <p:nvPr>
            <p:ph type="title"/>
          </p:nvPr>
        </p:nvSpPr>
        <p:spPr>
          <a:xfrm>
            <a:off x="1262888" y="555193"/>
            <a:ext cx="510095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Trilateration with distance errors</a:t>
            </a:r>
            <a:endParaRPr/>
          </a:p>
        </p:txBody>
      </p:sp>
      <p:sp>
        <p:nvSpPr>
          <p:cNvPr id="1551" name="Google Shape;1551;p143"/>
          <p:cNvSpPr/>
          <p:nvPr/>
        </p:nvSpPr>
        <p:spPr>
          <a:xfrm>
            <a:off x="877227" y="138734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2" name="Google Shape;1552;p143"/>
          <p:cNvSpPr txBox="1"/>
          <p:nvPr/>
        </p:nvSpPr>
        <p:spPr>
          <a:xfrm>
            <a:off x="5723890" y="1474088"/>
            <a:ext cx="753110"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Tahoma"/>
                <a:ea typeface="Tahoma"/>
                <a:cs typeface="Tahoma"/>
                <a:sym typeface="Tahoma"/>
              </a:rPr>
              <a:t>i	i</a:t>
            </a:r>
            <a:endParaRPr sz="1600">
              <a:solidFill>
                <a:schemeClr val="dk1"/>
              </a:solidFill>
              <a:latin typeface="Tahoma"/>
              <a:ea typeface="Tahoma"/>
              <a:cs typeface="Tahoma"/>
              <a:sym typeface="Tahoma"/>
            </a:endParaRPr>
          </a:p>
        </p:txBody>
      </p:sp>
      <p:sp>
        <p:nvSpPr>
          <p:cNvPr id="1553" name="Google Shape;1553;p143"/>
          <p:cNvSpPr txBox="1"/>
          <p:nvPr/>
        </p:nvSpPr>
        <p:spPr>
          <a:xfrm>
            <a:off x="1207719" y="1297305"/>
            <a:ext cx="5814060"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What if only distance estimation r </a:t>
            </a:r>
            <a:r>
              <a:rPr baseline="30000" lang="en-US" sz="2400">
                <a:solidFill>
                  <a:schemeClr val="dk1"/>
                </a:solidFill>
                <a:latin typeface="Arial"/>
                <a:ea typeface="Arial"/>
                <a:cs typeface="Arial"/>
                <a:sym typeface="Arial"/>
              </a:rPr>
              <a:t>0  </a:t>
            </a:r>
            <a:r>
              <a:rPr lang="en-US" sz="2400">
                <a:solidFill>
                  <a:schemeClr val="dk1"/>
                </a:solidFill>
                <a:latin typeface="Tahoma"/>
                <a:ea typeface="Tahoma"/>
                <a:cs typeface="Tahoma"/>
                <a:sym typeface="Tahoma"/>
              </a:rPr>
              <a:t>= r + </a:t>
            </a:r>
            <a:r>
              <a:rPr lang="en-US" sz="2400">
                <a:solidFill>
                  <a:schemeClr val="dk1"/>
                </a:solidFill>
                <a:latin typeface="Noto Sans Symbols"/>
                <a:ea typeface="Noto Sans Symbols"/>
                <a:cs typeface="Noto Sans Symbols"/>
                <a:sym typeface="Noto Sans Symbols"/>
              </a:rPr>
              <a:t>ε</a:t>
            </a:r>
            <a:endParaRPr sz="2400">
              <a:solidFill>
                <a:schemeClr val="dk1"/>
              </a:solidFill>
              <a:latin typeface="Noto Sans Symbols"/>
              <a:ea typeface="Noto Sans Symbols"/>
              <a:cs typeface="Noto Sans Symbols"/>
              <a:sym typeface="Noto Sans Symbols"/>
            </a:endParaRPr>
          </a:p>
        </p:txBody>
      </p:sp>
      <p:sp>
        <p:nvSpPr>
          <p:cNvPr id="1554" name="Google Shape;1554;p143"/>
          <p:cNvSpPr txBox="1"/>
          <p:nvPr/>
        </p:nvSpPr>
        <p:spPr>
          <a:xfrm>
            <a:off x="6996430" y="1474088"/>
            <a:ext cx="71755"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Tahoma"/>
                <a:ea typeface="Tahoma"/>
                <a:cs typeface="Tahoma"/>
                <a:sym typeface="Tahoma"/>
              </a:rPr>
              <a:t>i</a:t>
            </a:r>
            <a:endParaRPr sz="1600">
              <a:solidFill>
                <a:schemeClr val="dk1"/>
              </a:solidFill>
              <a:latin typeface="Tahoma"/>
              <a:ea typeface="Tahoma"/>
              <a:cs typeface="Tahoma"/>
              <a:sym typeface="Tahoma"/>
            </a:endParaRPr>
          </a:p>
        </p:txBody>
      </p:sp>
      <p:sp>
        <p:nvSpPr>
          <p:cNvPr id="1555" name="Google Shape;1555;p143"/>
          <p:cNvSpPr/>
          <p:nvPr/>
        </p:nvSpPr>
        <p:spPr>
          <a:xfrm>
            <a:off x="877227" y="219506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6" name="Google Shape;1556;p143"/>
          <p:cNvSpPr txBox="1"/>
          <p:nvPr/>
        </p:nvSpPr>
        <p:spPr>
          <a:xfrm>
            <a:off x="1207719" y="1592961"/>
            <a:ext cx="2831465" cy="903605"/>
          </a:xfrm>
          <a:prstGeom prst="rect">
            <a:avLst/>
          </a:prstGeom>
          <a:noFill/>
          <a:ln>
            <a:noFill/>
          </a:ln>
        </p:spPr>
        <p:txBody>
          <a:bodyPr anchorCtr="0" anchor="t" bIns="0" lIns="0" spcFirstLastPara="1" rIns="0" wrap="square" tIns="85725">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available?</a:t>
            </a:r>
            <a:endParaRPr sz="2400">
              <a:solidFill>
                <a:schemeClr val="dk1"/>
              </a:solidFill>
              <a:latin typeface="Tahoma"/>
              <a:ea typeface="Tahoma"/>
              <a:cs typeface="Tahoma"/>
              <a:sym typeface="Tahoma"/>
            </a:endParaRPr>
          </a:p>
          <a:p>
            <a:pPr indent="0" lvl="0" marL="12700" marR="0" rtl="0" algn="l">
              <a:lnSpc>
                <a:spcPct val="100000"/>
              </a:lnSpc>
              <a:spcBef>
                <a:spcPts val="575"/>
              </a:spcBef>
              <a:spcAft>
                <a:spcPts val="0"/>
              </a:spcAft>
              <a:buNone/>
            </a:pPr>
            <a:r>
              <a:rPr lang="en-US" sz="2400">
                <a:solidFill>
                  <a:schemeClr val="dk1"/>
                </a:solidFill>
                <a:latin typeface="Tahoma"/>
                <a:ea typeface="Tahoma"/>
                <a:cs typeface="Tahoma"/>
                <a:sym typeface="Tahoma"/>
              </a:rPr>
              <a:t>Use multiple anchors</a:t>
            </a:r>
            <a:endParaRPr sz="2400">
              <a:solidFill>
                <a:schemeClr val="dk1"/>
              </a:solidFill>
              <a:latin typeface="Tahoma"/>
              <a:ea typeface="Tahoma"/>
              <a:cs typeface="Tahoma"/>
              <a:sym typeface="Tahoma"/>
            </a:endParaRPr>
          </a:p>
        </p:txBody>
      </p:sp>
      <p:sp>
        <p:nvSpPr>
          <p:cNvPr id="1557" name="Google Shape;1557;p143"/>
          <p:cNvSpPr txBox="1"/>
          <p:nvPr/>
        </p:nvSpPr>
        <p:spPr>
          <a:xfrm>
            <a:off x="8861287" y="3658525"/>
            <a:ext cx="14160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p:txBody>
      </p:sp>
      <p:sp>
        <p:nvSpPr>
          <p:cNvPr id="1558" name="Google Shape;1558;p143"/>
          <p:cNvSpPr txBox="1"/>
          <p:nvPr/>
        </p:nvSpPr>
        <p:spPr>
          <a:xfrm>
            <a:off x="8861287" y="2791530"/>
            <a:ext cx="141605" cy="965200"/>
          </a:xfrm>
          <a:prstGeom prst="rect">
            <a:avLst/>
          </a:prstGeom>
          <a:noFill/>
          <a:ln>
            <a:noFill/>
          </a:ln>
        </p:spPr>
        <p:txBody>
          <a:bodyPr anchorCtr="0" anchor="t" bIns="0" lIns="0" spcFirstLastPara="1" rIns="0" wrap="square" tIns="15225">
            <a:spAutoFit/>
          </a:bodyPr>
          <a:lstStyle/>
          <a:p>
            <a:pPr indent="0" lvl="0" marL="12700" marR="0" rtl="0" algn="l">
              <a:lnSpc>
                <a:spcPct val="108510"/>
              </a:lnSpc>
              <a:spcBef>
                <a:spcPts val="0"/>
              </a:spcBef>
              <a:spcAft>
                <a:spcPts val="0"/>
              </a:spcAft>
              <a:buNone/>
            </a:pP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a:p>
            <a:pPr indent="0" lvl="0" marL="12700" marR="0" rtl="0" algn="l">
              <a:lnSpc>
                <a:spcPct val="96808"/>
              </a:lnSpc>
              <a:spcBef>
                <a:spcPts val="0"/>
              </a:spcBef>
              <a:spcAft>
                <a:spcPts val="0"/>
              </a:spcAft>
              <a:buNone/>
            </a:pP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a:p>
            <a:pPr indent="0" lvl="0" marL="12700" marR="0" rtl="0" algn="l">
              <a:lnSpc>
                <a:spcPct val="108510"/>
              </a:lnSpc>
              <a:spcBef>
                <a:spcPts val="0"/>
              </a:spcBef>
              <a:spcAft>
                <a:spcPts val="0"/>
              </a:spcAft>
              <a:buNone/>
            </a:pP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p:txBody>
      </p:sp>
      <p:sp>
        <p:nvSpPr>
          <p:cNvPr id="1559" name="Google Shape;1559;p143"/>
          <p:cNvSpPr txBox="1"/>
          <p:nvPr/>
        </p:nvSpPr>
        <p:spPr>
          <a:xfrm>
            <a:off x="4078515" y="3080554"/>
            <a:ext cx="14160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p:txBody>
      </p:sp>
      <p:sp>
        <p:nvSpPr>
          <p:cNvPr id="1560" name="Google Shape;1560;p143"/>
          <p:cNvSpPr txBox="1"/>
          <p:nvPr/>
        </p:nvSpPr>
        <p:spPr>
          <a:xfrm>
            <a:off x="4078515" y="2791530"/>
            <a:ext cx="14160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p:txBody>
      </p:sp>
      <p:sp>
        <p:nvSpPr>
          <p:cNvPr id="1561" name="Google Shape;1561;p143"/>
          <p:cNvSpPr txBox="1"/>
          <p:nvPr/>
        </p:nvSpPr>
        <p:spPr>
          <a:xfrm>
            <a:off x="258584" y="3141008"/>
            <a:ext cx="14160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p:txBody>
      </p:sp>
      <p:sp>
        <p:nvSpPr>
          <p:cNvPr id="1562" name="Google Shape;1562;p143"/>
          <p:cNvSpPr txBox="1"/>
          <p:nvPr/>
        </p:nvSpPr>
        <p:spPr>
          <a:xfrm>
            <a:off x="98377" y="3232891"/>
            <a:ext cx="30162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2350">
                <a:solidFill>
                  <a:schemeClr val="dk1"/>
                </a:solidFill>
                <a:latin typeface="Times New Roman"/>
                <a:ea typeface="Times New Roman"/>
                <a:cs typeface="Times New Roman"/>
                <a:sym typeface="Times New Roman"/>
              </a:rPr>
              <a:t>2</a:t>
            </a:r>
            <a:r>
              <a:rPr baseline="-25000" lang="en-US" sz="3525">
                <a:solidFill>
                  <a:schemeClr val="dk1"/>
                </a:solidFill>
                <a:latin typeface="Noto Sans Symbols"/>
                <a:ea typeface="Noto Sans Symbols"/>
                <a:cs typeface="Noto Sans Symbols"/>
                <a:sym typeface="Noto Sans Symbols"/>
              </a:rPr>
              <a:t>⎢</a:t>
            </a:r>
            <a:endParaRPr baseline="-25000" sz="3525">
              <a:solidFill>
                <a:schemeClr val="dk1"/>
              </a:solidFill>
              <a:latin typeface="Noto Sans Symbols"/>
              <a:ea typeface="Noto Sans Symbols"/>
              <a:cs typeface="Noto Sans Symbols"/>
              <a:sym typeface="Noto Sans Symbols"/>
            </a:endParaRPr>
          </a:p>
        </p:txBody>
      </p:sp>
      <p:sp>
        <p:nvSpPr>
          <p:cNvPr id="1563" name="Google Shape;1563;p143"/>
          <p:cNvSpPr txBox="1"/>
          <p:nvPr/>
        </p:nvSpPr>
        <p:spPr>
          <a:xfrm>
            <a:off x="8631182" y="3666975"/>
            <a:ext cx="113664"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1350">
                <a:solidFill>
                  <a:schemeClr val="dk1"/>
                </a:solidFill>
                <a:latin typeface="Times New Roman"/>
                <a:ea typeface="Times New Roman"/>
                <a:cs typeface="Times New Roman"/>
                <a:sym typeface="Times New Roman"/>
              </a:rPr>
              <a:t>2</a:t>
            </a:r>
            <a:endParaRPr sz="1350">
              <a:solidFill>
                <a:schemeClr val="dk1"/>
              </a:solidFill>
              <a:latin typeface="Times New Roman"/>
              <a:ea typeface="Times New Roman"/>
              <a:cs typeface="Times New Roman"/>
              <a:sym typeface="Times New Roman"/>
            </a:endParaRPr>
          </a:p>
        </p:txBody>
      </p:sp>
      <p:sp>
        <p:nvSpPr>
          <p:cNvPr id="1564" name="Google Shape;1564;p143"/>
          <p:cNvSpPr txBox="1"/>
          <p:nvPr/>
        </p:nvSpPr>
        <p:spPr>
          <a:xfrm>
            <a:off x="8322540" y="2672962"/>
            <a:ext cx="247650"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1350">
                <a:solidFill>
                  <a:schemeClr val="dk1"/>
                </a:solidFill>
                <a:latin typeface="Times New Roman"/>
                <a:ea typeface="Times New Roman"/>
                <a:cs typeface="Times New Roman"/>
                <a:sym typeface="Times New Roman"/>
              </a:rPr>
              <a:t>2 </a:t>
            </a:r>
            <a:r>
              <a:rPr baseline="-25000" lang="en-US" sz="3525">
                <a:solidFill>
                  <a:schemeClr val="dk1"/>
                </a:solidFill>
                <a:latin typeface="Times New Roman"/>
                <a:ea typeface="Times New Roman"/>
                <a:cs typeface="Times New Roman"/>
                <a:sym typeface="Times New Roman"/>
              </a:rPr>
              <a:t>)</a:t>
            </a:r>
            <a:endParaRPr baseline="-25000" sz="3525">
              <a:solidFill>
                <a:schemeClr val="dk1"/>
              </a:solidFill>
              <a:latin typeface="Times New Roman"/>
              <a:ea typeface="Times New Roman"/>
              <a:cs typeface="Times New Roman"/>
              <a:sym typeface="Times New Roman"/>
            </a:endParaRPr>
          </a:p>
        </p:txBody>
      </p:sp>
      <p:sp>
        <p:nvSpPr>
          <p:cNvPr id="1565" name="Google Shape;1565;p143"/>
          <p:cNvSpPr txBox="1"/>
          <p:nvPr/>
        </p:nvSpPr>
        <p:spPr>
          <a:xfrm>
            <a:off x="8522810" y="3777890"/>
            <a:ext cx="480059"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baseline="30000" i="1" lang="en-US" sz="2025">
                <a:solidFill>
                  <a:schemeClr val="dk1"/>
                </a:solidFill>
                <a:latin typeface="Times New Roman"/>
                <a:ea typeface="Times New Roman"/>
                <a:cs typeface="Times New Roman"/>
                <a:sym typeface="Times New Roman"/>
              </a:rPr>
              <a:t>n	</a:t>
            </a: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p:txBody>
      </p:sp>
      <p:sp>
        <p:nvSpPr>
          <p:cNvPr id="1566" name="Google Shape;1566;p143"/>
          <p:cNvSpPr txBox="1"/>
          <p:nvPr/>
        </p:nvSpPr>
        <p:spPr>
          <a:xfrm>
            <a:off x="7690351" y="3899415"/>
            <a:ext cx="29972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1350">
                <a:solidFill>
                  <a:schemeClr val="dk1"/>
                </a:solidFill>
                <a:latin typeface="Times New Roman"/>
                <a:ea typeface="Times New Roman"/>
                <a:cs typeface="Times New Roman"/>
                <a:sym typeface="Times New Roman"/>
              </a:rPr>
              <a:t>n</a:t>
            </a:r>
            <a:r>
              <a:rPr lang="en-US" sz="1350">
                <a:solidFill>
                  <a:schemeClr val="dk1"/>
                </a:solidFill>
                <a:latin typeface="Noto Sans Symbols"/>
                <a:ea typeface="Noto Sans Symbols"/>
                <a:cs typeface="Noto Sans Symbols"/>
                <a:sym typeface="Noto Sans Symbols"/>
              </a:rPr>
              <a:t>−</a:t>
            </a:r>
            <a:r>
              <a:rPr lang="en-US" sz="1350">
                <a:solidFill>
                  <a:schemeClr val="dk1"/>
                </a:solidFill>
                <a:latin typeface="Times New Roman"/>
                <a:ea typeface="Times New Roman"/>
                <a:cs typeface="Times New Roman"/>
                <a:sym typeface="Times New Roman"/>
              </a:rPr>
              <a:t>1</a:t>
            </a:r>
            <a:endParaRPr sz="1350">
              <a:solidFill>
                <a:schemeClr val="dk1"/>
              </a:solidFill>
              <a:latin typeface="Times New Roman"/>
              <a:ea typeface="Times New Roman"/>
              <a:cs typeface="Times New Roman"/>
              <a:sym typeface="Times New Roman"/>
            </a:endParaRPr>
          </a:p>
        </p:txBody>
      </p:sp>
      <p:sp>
        <p:nvSpPr>
          <p:cNvPr id="1567" name="Google Shape;1567;p143"/>
          <p:cNvSpPr txBox="1"/>
          <p:nvPr/>
        </p:nvSpPr>
        <p:spPr>
          <a:xfrm>
            <a:off x="6820168" y="3899415"/>
            <a:ext cx="113664"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1350">
                <a:solidFill>
                  <a:schemeClr val="dk1"/>
                </a:solidFill>
                <a:latin typeface="Times New Roman"/>
                <a:ea typeface="Times New Roman"/>
                <a:cs typeface="Times New Roman"/>
                <a:sym typeface="Times New Roman"/>
              </a:rPr>
              <a:t>n</a:t>
            </a:r>
            <a:endParaRPr sz="1350">
              <a:solidFill>
                <a:schemeClr val="dk1"/>
              </a:solidFill>
              <a:latin typeface="Times New Roman"/>
              <a:ea typeface="Times New Roman"/>
              <a:cs typeface="Times New Roman"/>
              <a:sym typeface="Times New Roman"/>
            </a:endParaRPr>
          </a:p>
        </p:txBody>
      </p:sp>
      <p:sp>
        <p:nvSpPr>
          <p:cNvPr id="1568" name="Google Shape;1568;p143"/>
          <p:cNvSpPr txBox="1"/>
          <p:nvPr/>
        </p:nvSpPr>
        <p:spPr>
          <a:xfrm>
            <a:off x="6006551" y="3899415"/>
            <a:ext cx="29972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1350">
                <a:solidFill>
                  <a:schemeClr val="dk1"/>
                </a:solidFill>
                <a:latin typeface="Times New Roman"/>
                <a:ea typeface="Times New Roman"/>
                <a:cs typeface="Times New Roman"/>
                <a:sym typeface="Times New Roman"/>
              </a:rPr>
              <a:t>n</a:t>
            </a:r>
            <a:r>
              <a:rPr lang="en-US" sz="1350">
                <a:solidFill>
                  <a:schemeClr val="dk1"/>
                </a:solidFill>
                <a:latin typeface="Noto Sans Symbols"/>
                <a:ea typeface="Noto Sans Symbols"/>
                <a:cs typeface="Noto Sans Symbols"/>
                <a:sym typeface="Noto Sans Symbols"/>
              </a:rPr>
              <a:t>−</a:t>
            </a:r>
            <a:r>
              <a:rPr lang="en-US" sz="1350">
                <a:solidFill>
                  <a:schemeClr val="dk1"/>
                </a:solidFill>
                <a:latin typeface="Times New Roman"/>
                <a:ea typeface="Times New Roman"/>
                <a:cs typeface="Times New Roman"/>
                <a:sym typeface="Times New Roman"/>
              </a:rPr>
              <a:t>1</a:t>
            </a:r>
            <a:endParaRPr sz="1350">
              <a:solidFill>
                <a:schemeClr val="dk1"/>
              </a:solidFill>
              <a:latin typeface="Times New Roman"/>
              <a:ea typeface="Times New Roman"/>
              <a:cs typeface="Times New Roman"/>
              <a:sym typeface="Times New Roman"/>
            </a:endParaRPr>
          </a:p>
        </p:txBody>
      </p:sp>
      <p:sp>
        <p:nvSpPr>
          <p:cNvPr id="1569" name="Google Shape;1569;p143"/>
          <p:cNvSpPr txBox="1"/>
          <p:nvPr/>
        </p:nvSpPr>
        <p:spPr>
          <a:xfrm>
            <a:off x="5155237" y="3899415"/>
            <a:ext cx="113664"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1350">
                <a:solidFill>
                  <a:schemeClr val="dk1"/>
                </a:solidFill>
                <a:latin typeface="Times New Roman"/>
                <a:ea typeface="Times New Roman"/>
                <a:cs typeface="Times New Roman"/>
                <a:sym typeface="Times New Roman"/>
              </a:rPr>
              <a:t>n</a:t>
            </a:r>
            <a:endParaRPr sz="1350">
              <a:solidFill>
                <a:schemeClr val="dk1"/>
              </a:solidFill>
              <a:latin typeface="Times New Roman"/>
              <a:ea typeface="Times New Roman"/>
              <a:cs typeface="Times New Roman"/>
              <a:sym typeface="Times New Roman"/>
            </a:endParaRPr>
          </a:p>
        </p:txBody>
      </p:sp>
      <p:sp>
        <p:nvSpPr>
          <p:cNvPr id="1570" name="Google Shape;1570;p143"/>
          <p:cNvSpPr txBox="1"/>
          <p:nvPr/>
        </p:nvSpPr>
        <p:spPr>
          <a:xfrm>
            <a:off x="4078515" y="3777890"/>
            <a:ext cx="61912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baseline="30000" i="1" lang="en-US" sz="2025">
                <a:solidFill>
                  <a:schemeClr val="dk1"/>
                </a:solidFill>
                <a:latin typeface="Times New Roman"/>
                <a:ea typeface="Times New Roman"/>
                <a:cs typeface="Times New Roman"/>
                <a:sym typeface="Times New Roman"/>
              </a:rPr>
              <a:t>n</a:t>
            </a:r>
            <a:r>
              <a:rPr baseline="30000" lang="en-US" sz="2025">
                <a:solidFill>
                  <a:schemeClr val="dk1"/>
                </a:solidFill>
                <a:latin typeface="Noto Sans Symbols"/>
                <a:ea typeface="Noto Sans Symbols"/>
                <a:cs typeface="Noto Sans Symbols"/>
                <a:sym typeface="Noto Sans Symbols"/>
              </a:rPr>
              <a:t>−</a:t>
            </a:r>
            <a:r>
              <a:rPr baseline="30000" lang="en-US" sz="2025">
                <a:solidFill>
                  <a:schemeClr val="dk1"/>
                </a:solidFill>
                <a:latin typeface="Times New Roman"/>
                <a:ea typeface="Times New Roman"/>
                <a:cs typeface="Times New Roman"/>
                <a:sym typeface="Times New Roman"/>
              </a:rPr>
              <a:t>1</a:t>
            </a:r>
            <a:endParaRPr baseline="30000" sz="2025">
              <a:solidFill>
                <a:schemeClr val="dk1"/>
              </a:solidFill>
              <a:latin typeface="Times New Roman"/>
              <a:ea typeface="Times New Roman"/>
              <a:cs typeface="Times New Roman"/>
              <a:sym typeface="Times New Roman"/>
            </a:endParaRPr>
          </a:p>
        </p:txBody>
      </p:sp>
      <p:sp>
        <p:nvSpPr>
          <p:cNvPr id="1571" name="Google Shape;1571;p143"/>
          <p:cNvSpPr txBox="1"/>
          <p:nvPr/>
        </p:nvSpPr>
        <p:spPr>
          <a:xfrm>
            <a:off x="8214168" y="3030851"/>
            <a:ext cx="113664"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1350">
                <a:solidFill>
                  <a:schemeClr val="dk1"/>
                </a:solidFill>
                <a:latin typeface="Times New Roman"/>
                <a:ea typeface="Times New Roman"/>
                <a:cs typeface="Times New Roman"/>
                <a:sym typeface="Times New Roman"/>
              </a:rPr>
              <a:t>n</a:t>
            </a:r>
            <a:endParaRPr sz="1350">
              <a:solidFill>
                <a:schemeClr val="dk1"/>
              </a:solidFill>
              <a:latin typeface="Times New Roman"/>
              <a:ea typeface="Times New Roman"/>
              <a:cs typeface="Times New Roman"/>
              <a:sym typeface="Times New Roman"/>
            </a:endParaRPr>
          </a:p>
        </p:txBody>
      </p:sp>
      <p:sp>
        <p:nvSpPr>
          <p:cNvPr id="1572" name="Google Shape;1572;p143"/>
          <p:cNvSpPr txBox="1"/>
          <p:nvPr/>
        </p:nvSpPr>
        <p:spPr>
          <a:xfrm>
            <a:off x="3509934" y="3539958"/>
            <a:ext cx="27622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baseline="30000" i="1" lang="en-US" sz="2025">
                <a:solidFill>
                  <a:schemeClr val="dk1"/>
                </a:solidFill>
                <a:latin typeface="Times New Roman"/>
                <a:ea typeface="Times New Roman"/>
                <a:cs typeface="Times New Roman"/>
                <a:sym typeface="Times New Roman"/>
              </a:rPr>
              <a:t>u </a:t>
            </a: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p:txBody>
      </p:sp>
      <p:sp>
        <p:nvSpPr>
          <p:cNvPr id="1573" name="Google Shape;1573;p143"/>
          <p:cNvSpPr txBox="1"/>
          <p:nvPr/>
        </p:nvSpPr>
        <p:spPr>
          <a:xfrm>
            <a:off x="737636" y="3030851"/>
            <a:ext cx="214376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1350">
                <a:solidFill>
                  <a:schemeClr val="dk1"/>
                </a:solidFill>
                <a:latin typeface="Times New Roman"/>
                <a:ea typeface="Times New Roman"/>
                <a:cs typeface="Times New Roman"/>
                <a:sym typeface="Times New Roman"/>
              </a:rPr>
              <a:t>n	</a:t>
            </a:r>
            <a:r>
              <a:rPr lang="en-US" sz="1350">
                <a:solidFill>
                  <a:schemeClr val="dk1"/>
                </a:solidFill>
                <a:latin typeface="Times New Roman"/>
                <a:ea typeface="Times New Roman"/>
                <a:cs typeface="Times New Roman"/>
                <a:sym typeface="Times New Roman"/>
              </a:rPr>
              <a:t>1	</a:t>
            </a:r>
            <a:r>
              <a:rPr i="1" lang="en-US" sz="1350">
                <a:solidFill>
                  <a:schemeClr val="dk1"/>
                </a:solidFill>
                <a:latin typeface="Times New Roman"/>
                <a:ea typeface="Times New Roman"/>
                <a:cs typeface="Times New Roman"/>
                <a:sym typeface="Times New Roman"/>
              </a:rPr>
              <a:t>n	</a:t>
            </a:r>
            <a:r>
              <a:rPr lang="en-US" sz="1350">
                <a:solidFill>
                  <a:schemeClr val="dk1"/>
                </a:solidFill>
                <a:latin typeface="Times New Roman"/>
                <a:ea typeface="Times New Roman"/>
                <a:cs typeface="Times New Roman"/>
                <a:sym typeface="Times New Roman"/>
              </a:rPr>
              <a:t>1</a:t>
            </a:r>
            <a:endParaRPr sz="1350">
              <a:solidFill>
                <a:schemeClr val="dk1"/>
              </a:solidFill>
              <a:latin typeface="Times New Roman"/>
              <a:ea typeface="Times New Roman"/>
              <a:cs typeface="Times New Roman"/>
              <a:sym typeface="Times New Roman"/>
            </a:endParaRPr>
          </a:p>
        </p:txBody>
      </p:sp>
      <p:sp>
        <p:nvSpPr>
          <p:cNvPr id="1574" name="Google Shape;1574;p143"/>
          <p:cNvSpPr txBox="1"/>
          <p:nvPr/>
        </p:nvSpPr>
        <p:spPr>
          <a:xfrm>
            <a:off x="7968348" y="3698597"/>
            <a:ext cx="910590"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y	</a:t>
            </a:r>
            <a:r>
              <a:rPr lang="en-US" sz="2350">
                <a:solidFill>
                  <a:schemeClr val="dk1"/>
                </a:solidFill>
                <a:latin typeface="Times New Roman"/>
                <a:ea typeface="Times New Roman"/>
                <a:cs typeface="Times New Roman"/>
                <a:sym typeface="Times New Roman"/>
              </a:rPr>
              <a:t>)</a:t>
            </a:r>
            <a:endParaRPr sz="2350">
              <a:solidFill>
                <a:schemeClr val="dk1"/>
              </a:solidFill>
              <a:latin typeface="Times New Roman"/>
              <a:ea typeface="Times New Roman"/>
              <a:cs typeface="Times New Roman"/>
              <a:sym typeface="Times New Roman"/>
            </a:endParaRPr>
          </a:p>
        </p:txBody>
      </p:sp>
      <p:sp>
        <p:nvSpPr>
          <p:cNvPr id="1575" name="Google Shape;1575;p143"/>
          <p:cNvSpPr txBox="1"/>
          <p:nvPr/>
        </p:nvSpPr>
        <p:spPr>
          <a:xfrm>
            <a:off x="4078515" y="3698596"/>
            <a:ext cx="3630929"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baseline="30000" lang="en-US" sz="3525">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a:t>
            </a:r>
            <a:r>
              <a:rPr i="1" lang="en-US" sz="2350">
                <a:solidFill>
                  <a:schemeClr val="dk1"/>
                </a:solidFill>
                <a:latin typeface="Times New Roman"/>
                <a:ea typeface="Times New Roman"/>
                <a:cs typeface="Times New Roman"/>
                <a:sym typeface="Times New Roman"/>
              </a:rPr>
              <a:t>r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r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Times New Roman"/>
                <a:ea typeface="Times New Roman"/>
                <a:cs typeface="Times New Roman"/>
                <a:sym typeface="Times New Roman"/>
              </a:rPr>
              <a:t>)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x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x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Times New Roman"/>
                <a:ea typeface="Times New Roman"/>
                <a:cs typeface="Times New Roman"/>
                <a:sym typeface="Times New Roman"/>
              </a:rPr>
              <a:t>)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 </a:t>
            </a:r>
            <a:r>
              <a:rPr i="1" lang="en-US" sz="2350">
                <a:solidFill>
                  <a:schemeClr val="dk1"/>
                </a:solidFill>
                <a:latin typeface="Times New Roman"/>
                <a:ea typeface="Times New Roman"/>
                <a:cs typeface="Times New Roman"/>
                <a:sym typeface="Times New Roman"/>
              </a:rPr>
              <a:t>y</a:t>
            </a:r>
            <a:endParaRPr sz="2350">
              <a:solidFill>
                <a:schemeClr val="dk1"/>
              </a:solidFill>
              <a:latin typeface="Times New Roman"/>
              <a:ea typeface="Times New Roman"/>
              <a:cs typeface="Times New Roman"/>
              <a:sym typeface="Times New Roman"/>
            </a:endParaRPr>
          </a:p>
        </p:txBody>
      </p:sp>
      <p:sp>
        <p:nvSpPr>
          <p:cNvPr id="1576" name="Google Shape;1576;p143"/>
          <p:cNvSpPr txBox="1"/>
          <p:nvPr/>
        </p:nvSpPr>
        <p:spPr>
          <a:xfrm>
            <a:off x="3087411" y="3318473"/>
            <a:ext cx="113220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baseline="-25000" lang="en-US" sz="3525">
                <a:solidFill>
                  <a:schemeClr val="dk1"/>
                </a:solidFill>
                <a:latin typeface="Noto Sans Symbols"/>
                <a:ea typeface="Noto Sans Symbols"/>
                <a:cs typeface="Noto Sans Symbols"/>
                <a:sym typeface="Noto Sans Symbols"/>
              </a:rPr>
              <a:t>⎥</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baseline="-25000" i="1" lang="en-US" sz="3525">
                <a:solidFill>
                  <a:schemeClr val="dk1"/>
                </a:solidFill>
                <a:latin typeface="Times New Roman"/>
                <a:ea typeface="Times New Roman"/>
                <a:cs typeface="Times New Roman"/>
                <a:sym typeface="Times New Roman"/>
              </a:rPr>
              <a:t>y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baseline="30000" lang="en-US" sz="3525">
                <a:solidFill>
                  <a:schemeClr val="dk1"/>
                </a:solidFill>
                <a:latin typeface="Noto Sans Symbols"/>
                <a:ea typeface="Noto Sans Symbols"/>
                <a:cs typeface="Noto Sans Symbols"/>
                <a:sym typeface="Noto Sans Symbols"/>
              </a:rPr>
              <a:t>=</a:t>
            </a:r>
            <a:r>
              <a:rPr baseline="30000" lang="en-US" sz="3525">
                <a:solidFill>
                  <a:schemeClr val="dk1"/>
                </a:solidFill>
                <a:latin typeface="Times New Roman"/>
                <a:ea typeface="Times New Roman"/>
                <a:cs typeface="Times New Roman"/>
                <a:sym typeface="Times New Roman"/>
              </a:rPr>
              <a:t> </a:t>
            </a:r>
            <a:r>
              <a:rPr baseline="-25000" lang="en-US" sz="3525">
                <a:solidFill>
                  <a:schemeClr val="dk1"/>
                </a:solidFill>
                <a:latin typeface="Noto Sans Symbols"/>
                <a:ea typeface="Noto Sans Symbols"/>
                <a:cs typeface="Noto Sans Symbols"/>
                <a:sym typeface="Noto Sans Symbols"/>
              </a:rPr>
              <a:t>⎢</a:t>
            </a:r>
            <a:endParaRPr baseline="-25000" sz="3525">
              <a:solidFill>
                <a:schemeClr val="dk1"/>
              </a:solidFill>
              <a:latin typeface="Noto Sans Symbols"/>
              <a:ea typeface="Noto Sans Symbols"/>
              <a:cs typeface="Noto Sans Symbols"/>
              <a:sym typeface="Noto Sans Symbols"/>
            </a:endParaRPr>
          </a:p>
        </p:txBody>
      </p:sp>
      <p:sp>
        <p:nvSpPr>
          <p:cNvPr id="1577" name="Google Shape;1577;p143"/>
          <p:cNvSpPr txBox="1"/>
          <p:nvPr/>
        </p:nvSpPr>
        <p:spPr>
          <a:xfrm>
            <a:off x="3087411" y="3029488"/>
            <a:ext cx="69913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baseline="-25000" lang="en-US" sz="3525">
                <a:solidFill>
                  <a:schemeClr val="dk1"/>
                </a:solidFill>
                <a:latin typeface="Noto Sans Symbols"/>
                <a:ea typeface="Noto Sans Symbols"/>
                <a:cs typeface="Noto Sans Symbols"/>
                <a:sym typeface="Noto Sans Symbols"/>
              </a:rPr>
              <a:t>⎥</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baseline="30000" i="1" lang="en-US" sz="3525">
                <a:solidFill>
                  <a:schemeClr val="dk1"/>
                </a:solidFill>
                <a:latin typeface="Times New Roman"/>
                <a:ea typeface="Times New Roman"/>
                <a:cs typeface="Times New Roman"/>
                <a:sym typeface="Times New Roman"/>
              </a:rPr>
              <a:t>x</a:t>
            </a:r>
            <a:r>
              <a:rPr baseline="-25000" i="1" lang="en-US" sz="2025">
                <a:solidFill>
                  <a:schemeClr val="dk1"/>
                </a:solidFill>
                <a:latin typeface="Times New Roman"/>
                <a:ea typeface="Times New Roman"/>
                <a:cs typeface="Times New Roman"/>
                <a:sym typeface="Times New Roman"/>
              </a:rPr>
              <a:t>u </a:t>
            </a:r>
            <a:r>
              <a:rPr lang="en-US" sz="2350">
                <a:solidFill>
                  <a:schemeClr val="dk1"/>
                </a:solidFill>
                <a:latin typeface="Noto Sans Symbols"/>
                <a:ea typeface="Noto Sans Symbols"/>
                <a:cs typeface="Noto Sans Symbols"/>
                <a:sym typeface="Noto Sans Symbols"/>
              </a:rPr>
              <a:t>⎤</a:t>
            </a:r>
            <a:endParaRPr sz="2350">
              <a:solidFill>
                <a:schemeClr val="dk1"/>
              </a:solidFill>
              <a:latin typeface="Noto Sans Symbols"/>
              <a:ea typeface="Noto Sans Symbols"/>
              <a:cs typeface="Noto Sans Symbols"/>
              <a:sym typeface="Noto Sans Symbols"/>
            </a:endParaRPr>
          </a:p>
        </p:txBody>
      </p:sp>
      <p:sp>
        <p:nvSpPr>
          <p:cNvPr id="1578" name="Google Shape;1578;p143"/>
          <p:cNvSpPr txBox="1"/>
          <p:nvPr/>
        </p:nvSpPr>
        <p:spPr>
          <a:xfrm>
            <a:off x="1849701" y="3638104"/>
            <a:ext cx="151574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y</a:t>
            </a:r>
            <a:r>
              <a:rPr baseline="-25000" i="1" lang="en-US" sz="2025">
                <a:solidFill>
                  <a:schemeClr val="dk1"/>
                </a:solidFill>
                <a:latin typeface="Times New Roman"/>
                <a:ea typeface="Times New Roman"/>
                <a:cs typeface="Times New Roman"/>
                <a:sym typeface="Times New Roman"/>
              </a:rPr>
              <a:t>n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y</a:t>
            </a:r>
            <a:r>
              <a:rPr baseline="-25000" i="1" lang="en-US" sz="2025">
                <a:solidFill>
                  <a:schemeClr val="dk1"/>
                </a:solidFill>
                <a:latin typeface="Times New Roman"/>
                <a:ea typeface="Times New Roman"/>
                <a:cs typeface="Times New Roman"/>
                <a:sym typeface="Times New Roman"/>
              </a:rPr>
              <a:t>n</a:t>
            </a:r>
            <a:r>
              <a:rPr baseline="-25000" lang="en-US" sz="2025">
                <a:solidFill>
                  <a:schemeClr val="dk1"/>
                </a:solidFill>
                <a:latin typeface="Noto Sans Symbols"/>
                <a:ea typeface="Noto Sans Symbols"/>
                <a:cs typeface="Noto Sans Symbols"/>
                <a:sym typeface="Noto Sans Symbols"/>
              </a:rPr>
              <a:t>−</a:t>
            </a:r>
            <a:r>
              <a:rPr baseline="-25000" lang="en-US" sz="2025">
                <a:solidFill>
                  <a:schemeClr val="dk1"/>
                </a:solidFill>
                <a:latin typeface="Times New Roman"/>
                <a:ea typeface="Times New Roman"/>
                <a:cs typeface="Times New Roman"/>
                <a:sym typeface="Times New Roman"/>
              </a:rPr>
              <a:t>1 </a:t>
            </a:r>
            <a:r>
              <a:rPr lang="en-US" sz="2350">
                <a:solidFill>
                  <a:schemeClr val="dk1"/>
                </a:solidFill>
                <a:latin typeface="Times New Roman"/>
                <a:ea typeface="Times New Roman"/>
                <a:cs typeface="Times New Roman"/>
                <a:sym typeface="Times New Roman"/>
              </a:rPr>
              <a:t>)</a:t>
            </a:r>
            <a:r>
              <a:rPr baseline="-25000" lang="en-US" sz="3525">
                <a:solidFill>
                  <a:schemeClr val="dk1"/>
                </a:solidFill>
                <a:latin typeface="Noto Sans Symbols"/>
                <a:ea typeface="Noto Sans Symbols"/>
                <a:cs typeface="Noto Sans Symbols"/>
                <a:sym typeface="Noto Sans Symbols"/>
              </a:rPr>
              <a:t>⎦</a:t>
            </a:r>
            <a:r>
              <a:rPr baseline="30000" lang="en-US" sz="3525">
                <a:solidFill>
                  <a:schemeClr val="dk1"/>
                </a:solidFill>
                <a:latin typeface="Noto Sans Symbols"/>
                <a:ea typeface="Noto Sans Symbols"/>
                <a:cs typeface="Noto Sans Symbols"/>
                <a:sym typeface="Noto Sans Symbols"/>
              </a:rPr>
              <a:t>⎣</a:t>
            </a:r>
            <a:endParaRPr baseline="30000" sz="3525">
              <a:solidFill>
                <a:schemeClr val="dk1"/>
              </a:solidFill>
              <a:latin typeface="Noto Sans Symbols"/>
              <a:ea typeface="Noto Sans Symbols"/>
              <a:cs typeface="Noto Sans Symbols"/>
              <a:sym typeface="Noto Sans Symbols"/>
            </a:endParaRPr>
          </a:p>
        </p:txBody>
      </p:sp>
      <p:sp>
        <p:nvSpPr>
          <p:cNvPr id="1579" name="Google Shape;1579;p143"/>
          <p:cNvSpPr txBox="1"/>
          <p:nvPr/>
        </p:nvSpPr>
        <p:spPr>
          <a:xfrm>
            <a:off x="258584" y="3638104"/>
            <a:ext cx="133540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baseline="-25000" lang="en-US" sz="3525">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a:t>
            </a:r>
            <a:r>
              <a:rPr i="1" lang="en-US" sz="2350">
                <a:solidFill>
                  <a:schemeClr val="dk1"/>
                </a:solidFill>
                <a:latin typeface="Times New Roman"/>
                <a:ea typeface="Times New Roman"/>
                <a:cs typeface="Times New Roman"/>
                <a:sym typeface="Times New Roman"/>
              </a:rPr>
              <a:t>x</a:t>
            </a:r>
            <a:r>
              <a:rPr baseline="-25000" i="1" lang="en-US" sz="2025">
                <a:solidFill>
                  <a:schemeClr val="dk1"/>
                </a:solidFill>
                <a:latin typeface="Times New Roman"/>
                <a:ea typeface="Times New Roman"/>
                <a:cs typeface="Times New Roman"/>
                <a:sym typeface="Times New Roman"/>
              </a:rPr>
              <a:t>n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x</a:t>
            </a:r>
            <a:r>
              <a:rPr baseline="-25000" i="1" lang="en-US" sz="2025">
                <a:solidFill>
                  <a:schemeClr val="dk1"/>
                </a:solidFill>
                <a:latin typeface="Times New Roman"/>
                <a:ea typeface="Times New Roman"/>
                <a:cs typeface="Times New Roman"/>
                <a:sym typeface="Times New Roman"/>
              </a:rPr>
              <a:t>n</a:t>
            </a:r>
            <a:r>
              <a:rPr baseline="-25000" lang="en-US" sz="2025">
                <a:solidFill>
                  <a:schemeClr val="dk1"/>
                </a:solidFill>
                <a:latin typeface="Noto Sans Symbols"/>
                <a:ea typeface="Noto Sans Symbols"/>
                <a:cs typeface="Noto Sans Symbols"/>
                <a:sym typeface="Noto Sans Symbols"/>
              </a:rPr>
              <a:t>−</a:t>
            </a:r>
            <a:r>
              <a:rPr baseline="-25000" lang="en-US" sz="2025">
                <a:solidFill>
                  <a:schemeClr val="dk1"/>
                </a:solidFill>
                <a:latin typeface="Times New Roman"/>
                <a:ea typeface="Times New Roman"/>
                <a:cs typeface="Times New Roman"/>
                <a:sym typeface="Times New Roman"/>
              </a:rPr>
              <a:t>1 </a:t>
            </a:r>
            <a:r>
              <a:rPr lang="en-US" sz="2350">
                <a:solidFill>
                  <a:schemeClr val="dk1"/>
                </a:solidFill>
                <a:latin typeface="Times New Roman"/>
                <a:ea typeface="Times New Roman"/>
                <a:cs typeface="Times New Roman"/>
                <a:sym typeface="Times New Roman"/>
              </a:rPr>
              <a:t>)</a:t>
            </a:r>
            <a:endParaRPr sz="2350">
              <a:solidFill>
                <a:schemeClr val="dk1"/>
              </a:solidFill>
              <a:latin typeface="Times New Roman"/>
              <a:ea typeface="Times New Roman"/>
              <a:cs typeface="Times New Roman"/>
              <a:sym typeface="Times New Roman"/>
            </a:endParaRPr>
          </a:p>
        </p:txBody>
      </p:sp>
      <p:sp>
        <p:nvSpPr>
          <p:cNvPr id="1580" name="Google Shape;1580;p143"/>
          <p:cNvSpPr txBox="1"/>
          <p:nvPr/>
        </p:nvSpPr>
        <p:spPr>
          <a:xfrm>
            <a:off x="258584" y="2830032"/>
            <a:ext cx="2969895"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baseline="-25000" lang="en-US" sz="3525">
                <a:solidFill>
                  <a:schemeClr val="dk1"/>
                </a:solidFill>
                <a:latin typeface="Noto Sans Symbols"/>
                <a:ea typeface="Noto Sans Symbols"/>
                <a:cs typeface="Noto Sans Symbols"/>
                <a:sym typeface="Noto Sans Symbols"/>
              </a:rPr>
              <a:t>⎡</a:t>
            </a:r>
            <a:r>
              <a:rPr baseline="-25000" lang="en-US" sz="3525">
                <a:solidFill>
                  <a:schemeClr val="dk1"/>
                </a:solidFill>
                <a:latin typeface="Times New Roman"/>
                <a:ea typeface="Times New Roman"/>
                <a:cs typeface="Times New Roman"/>
                <a:sym typeface="Times New Roman"/>
              </a:rPr>
              <a:t> </a:t>
            </a:r>
            <a:r>
              <a:rPr lang="en-US" sz="2350">
                <a:solidFill>
                  <a:schemeClr val="dk1"/>
                </a:solidFill>
                <a:latin typeface="Times New Roman"/>
                <a:ea typeface="Times New Roman"/>
                <a:cs typeface="Times New Roman"/>
                <a:sym typeface="Times New Roman"/>
              </a:rPr>
              <a:t>(</a:t>
            </a:r>
            <a:r>
              <a:rPr i="1" lang="en-US" sz="2350">
                <a:solidFill>
                  <a:schemeClr val="dk1"/>
                </a:solidFill>
                <a:latin typeface="Times New Roman"/>
                <a:ea typeface="Times New Roman"/>
                <a:cs typeface="Times New Roman"/>
                <a:sym typeface="Times New Roman"/>
              </a:rPr>
              <a:t>x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x </a:t>
            </a:r>
            <a:r>
              <a:rPr lang="en-US" sz="2350">
                <a:solidFill>
                  <a:schemeClr val="dk1"/>
                </a:solidFill>
                <a:latin typeface="Times New Roman"/>
                <a:ea typeface="Times New Roman"/>
                <a:cs typeface="Times New Roman"/>
                <a:sym typeface="Times New Roman"/>
              </a:rPr>
              <a:t>)	( </a:t>
            </a:r>
            <a:r>
              <a:rPr i="1" lang="en-US" sz="2350">
                <a:solidFill>
                  <a:schemeClr val="dk1"/>
                </a:solidFill>
                <a:latin typeface="Times New Roman"/>
                <a:ea typeface="Times New Roman"/>
                <a:cs typeface="Times New Roman"/>
                <a:sym typeface="Times New Roman"/>
              </a:rPr>
              <a:t>y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y </a:t>
            </a:r>
            <a:r>
              <a:rPr lang="en-US" sz="2350">
                <a:solidFill>
                  <a:schemeClr val="dk1"/>
                </a:solidFill>
                <a:latin typeface="Times New Roman"/>
                <a:ea typeface="Times New Roman"/>
                <a:cs typeface="Times New Roman"/>
                <a:sym typeface="Times New Roman"/>
              </a:rPr>
              <a:t>) </a:t>
            </a:r>
            <a:r>
              <a:rPr baseline="-25000" lang="en-US" sz="3525">
                <a:solidFill>
                  <a:schemeClr val="dk1"/>
                </a:solidFill>
                <a:latin typeface="Noto Sans Symbols"/>
                <a:ea typeface="Noto Sans Symbols"/>
                <a:cs typeface="Noto Sans Symbols"/>
                <a:sym typeface="Noto Sans Symbols"/>
              </a:rPr>
              <a:t>⎤</a:t>
            </a:r>
            <a:endParaRPr baseline="-25000" sz="3525">
              <a:solidFill>
                <a:schemeClr val="dk1"/>
              </a:solidFill>
              <a:latin typeface="Noto Sans Symbols"/>
              <a:ea typeface="Noto Sans Symbols"/>
              <a:cs typeface="Noto Sans Symbols"/>
              <a:sym typeface="Noto Sans Symbols"/>
            </a:endParaRPr>
          </a:p>
        </p:txBody>
      </p:sp>
      <p:sp>
        <p:nvSpPr>
          <p:cNvPr id="1581" name="Google Shape;1581;p143"/>
          <p:cNvSpPr txBox="1"/>
          <p:nvPr/>
        </p:nvSpPr>
        <p:spPr>
          <a:xfrm>
            <a:off x="4504951" y="2830032"/>
            <a:ext cx="3728085" cy="846455"/>
          </a:xfrm>
          <a:prstGeom prst="rect">
            <a:avLst/>
          </a:prstGeom>
          <a:noFill/>
          <a:ln>
            <a:noFill/>
          </a:ln>
        </p:spPr>
        <p:txBody>
          <a:bodyPr anchorCtr="0" anchor="t" bIns="0" lIns="0" spcFirstLastPara="1" rIns="0" wrap="square" tIns="15225">
            <a:spAutoFit/>
          </a:bodyPr>
          <a:lstStyle/>
          <a:p>
            <a:pPr indent="0" lvl="0" marL="12700" marR="0" rtl="0" algn="l">
              <a:lnSpc>
                <a:spcPct val="93829"/>
              </a:lnSpc>
              <a:spcBef>
                <a:spcPts val="0"/>
              </a:spcBef>
              <a:spcAft>
                <a:spcPts val="0"/>
              </a:spcAft>
              <a:buNone/>
            </a:pPr>
            <a:r>
              <a:rPr lang="en-US" sz="2350">
                <a:solidFill>
                  <a:schemeClr val="dk1"/>
                </a:solidFill>
                <a:latin typeface="Times New Roman"/>
                <a:ea typeface="Times New Roman"/>
                <a:cs typeface="Times New Roman"/>
                <a:sym typeface="Times New Roman"/>
              </a:rPr>
              <a:t>(</a:t>
            </a:r>
            <a:r>
              <a:rPr i="1" lang="en-US" sz="2350">
                <a:solidFill>
                  <a:schemeClr val="dk1"/>
                </a:solidFill>
                <a:latin typeface="Times New Roman"/>
                <a:ea typeface="Times New Roman"/>
                <a:cs typeface="Times New Roman"/>
                <a:sym typeface="Times New Roman"/>
              </a:rPr>
              <a:t>r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r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Times New Roman"/>
                <a:ea typeface="Times New Roman"/>
                <a:cs typeface="Times New Roman"/>
                <a:sym typeface="Times New Roman"/>
              </a:rPr>
              <a:t>)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x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x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Times New Roman"/>
                <a:ea typeface="Times New Roman"/>
                <a:cs typeface="Times New Roman"/>
                <a:sym typeface="Times New Roman"/>
              </a:rPr>
              <a:t>)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 </a:t>
            </a:r>
            <a:r>
              <a:rPr i="1" lang="en-US" sz="2350">
                <a:solidFill>
                  <a:schemeClr val="dk1"/>
                </a:solidFill>
                <a:latin typeface="Times New Roman"/>
                <a:ea typeface="Times New Roman"/>
                <a:cs typeface="Times New Roman"/>
                <a:sym typeface="Times New Roman"/>
              </a:rPr>
              <a:t>y </a:t>
            </a:r>
            <a:r>
              <a:rPr baseline="30000" lang="en-US" sz="2025">
                <a:solidFill>
                  <a:schemeClr val="dk1"/>
                </a:solidFill>
                <a:latin typeface="Times New Roman"/>
                <a:ea typeface="Times New Roman"/>
                <a:cs typeface="Times New Roman"/>
                <a:sym typeface="Times New Roman"/>
              </a:rPr>
              <a:t>2 </a:t>
            </a:r>
            <a:r>
              <a:rPr lang="en-US" sz="2350">
                <a:solidFill>
                  <a:schemeClr val="dk1"/>
                </a:solidFill>
                <a:latin typeface="Noto Sans Symbols"/>
                <a:ea typeface="Noto Sans Symbols"/>
                <a:cs typeface="Noto Sans Symbols"/>
                <a:sym typeface="Noto Sans Symbols"/>
              </a:rPr>
              <a:t>−</a:t>
            </a:r>
            <a:r>
              <a:rPr lang="en-US" sz="2350">
                <a:solidFill>
                  <a:schemeClr val="dk1"/>
                </a:solidFill>
                <a:latin typeface="Times New Roman"/>
                <a:ea typeface="Times New Roman"/>
                <a:cs typeface="Times New Roman"/>
                <a:sym typeface="Times New Roman"/>
              </a:rPr>
              <a:t> </a:t>
            </a:r>
            <a:r>
              <a:rPr i="1" lang="en-US" sz="2350">
                <a:solidFill>
                  <a:schemeClr val="dk1"/>
                </a:solidFill>
                <a:latin typeface="Times New Roman"/>
                <a:ea typeface="Times New Roman"/>
                <a:cs typeface="Times New Roman"/>
                <a:sym typeface="Times New Roman"/>
              </a:rPr>
              <a:t>y</a:t>
            </a:r>
            <a:endParaRPr sz="2350">
              <a:solidFill>
                <a:schemeClr val="dk1"/>
              </a:solidFill>
              <a:latin typeface="Times New Roman"/>
              <a:ea typeface="Times New Roman"/>
              <a:cs typeface="Times New Roman"/>
              <a:sym typeface="Times New Roman"/>
            </a:endParaRPr>
          </a:p>
          <a:p>
            <a:pPr indent="0" lvl="0" marL="0" marR="351790" rtl="0" algn="ctr">
              <a:lnSpc>
                <a:spcPct val="74444"/>
              </a:lnSpc>
              <a:spcBef>
                <a:spcPts val="0"/>
              </a:spcBef>
              <a:spcAft>
                <a:spcPts val="0"/>
              </a:spcAft>
              <a:buNone/>
            </a:pPr>
            <a:r>
              <a:rPr lang="en-US" sz="1350">
                <a:solidFill>
                  <a:schemeClr val="dk1"/>
                </a:solidFill>
                <a:latin typeface="Times New Roman"/>
                <a:ea typeface="Times New Roman"/>
                <a:cs typeface="Times New Roman"/>
                <a:sym typeface="Times New Roman"/>
              </a:rPr>
              <a:t>1	</a:t>
            </a:r>
            <a:r>
              <a:rPr i="1" lang="en-US" sz="1350">
                <a:solidFill>
                  <a:schemeClr val="dk1"/>
                </a:solidFill>
                <a:latin typeface="Times New Roman"/>
                <a:ea typeface="Times New Roman"/>
                <a:cs typeface="Times New Roman"/>
                <a:sym typeface="Times New Roman"/>
              </a:rPr>
              <a:t>n	</a:t>
            </a:r>
            <a:r>
              <a:rPr lang="en-US" sz="1350">
                <a:solidFill>
                  <a:schemeClr val="dk1"/>
                </a:solidFill>
                <a:latin typeface="Times New Roman"/>
                <a:ea typeface="Times New Roman"/>
                <a:cs typeface="Times New Roman"/>
                <a:sym typeface="Times New Roman"/>
              </a:rPr>
              <a:t>1	</a:t>
            </a:r>
            <a:r>
              <a:rPr i="1" lang="en-US" sz="1350">
                <a:solidFill>
                  <a:schemeClr val="dk1"/>
                </a:solidFill>
                <a:latin typeface="Times New Roman"/>
                <a:ea typeface="Times New Roman"/>
                <a:cs typeface="Times New Roman"/>
                <a:sym typeface="Times New Roman"/>
              </a:rPr>
              <a:t>n	</a:t>
            </a:r>
            <a:r>
              <a:rPr lang="en-US" sz="1350">
                <a:solidFill>
                  <a:schemeClr val="dk1"/>
                </a:solidFill>
                <a:latin typeface="Times New Roman"/>
                <a:ea typeface="Times New Roman"/>
                <a:cs typeface="Times New Roman"/>
                <a:sym typeface="Times New Roman"/>
              </a:rPr>
              <a:t>1</a:t>
            </a:r>
            <a:endParaRPr sz="1350">
              <a:solidFill>
                <a:schemeClr val="dk1"/>
              </a:solidFill>
              <a:latin typeface="Times New Roman"/>
              <a:ea typeface="Times New Roman"/>
              <a:cs typeface="Times New Roman"/>
              <a:sym typeface="Times New Roman"/>
            </a:endParaRPr>
          </a:p>
          <a:p>
            <a:pPr indent="0" lvl="0" marL="0" marR="304800" rtl="0" algn="ctr">
              <a:lnSpc>
                <a:spcPct val="100000"/>
              </a:lnSpc>
              <a:spcBef>
                <a:spcPts val="405"/>
              </a:spcBef>
              <a:spcAft>
                <a:spcPts val="0"/>
              </a:spcAft>
              <a:buNone/>
            </a:pPr>
            <a:r>
              <a:rPr lang="en-US" sz="2350">
                <a:solidFill>
                  <a:schemeClr val="dk1"/>
                </a:solidFill>
                <a:latin typeface="Arial"/>
                <a:ea typeface="Arial"/>
                <a:cs typeface="Arial"/>
                <a:sym typeface="Arial"/>
              </a:rPr>
              <a:t></a:t>
            </a:r>
            <a:endParaRPr sz="2350">
              <a:solidFill>
                <a:schemeClr val="dk1"/>
              </a:solidFill>
              <a:latin typeface="Arial"/>
              <a:ea typeface="Arial"/>
              <a:cs typeface="Arial"/>
              <a:sym typeface="Arial"/>
            </a:endParaRPr>
          </a:p>
        </p:txBody>
      </p:sp>
      <p:sp>
        <p:nvSpPr>
          <p:cNvPr id="1582" name="Google Shape;1582;p143"/>
          <p:cNvSpPr txBox="1"/>
          <p:nvPr/>
        </p:nvSpPr>
        <p:spPr>
          <a:xfrm>
            <a:off x="1929024" y="3289436"/>
            <a:ext cx="126364" cy="38671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None/>
            </a:pPr>
            <a:r>
              <a:rPr lang="en-US" sz="2350">
                <a:solidFill>
                  <a:schemeClr val="dk1"/>
                </a:solidFill>
                <a:latin typeface="Arial"/>
                <a:ea typeface="Arial"/>
                <a:cs typeface="Arial"/>
                <a:sym typeface="Arial"/>
              </a:rPr>
              <a:t></a:t>
            </a:r>
            <a:endParaRPr sz="2350">
              <a:solidFill>
                <a:schemeClr val="dk1"/>
              </a:solidFill>
              <a:latin typeface="Arial"/>
              <a:ea typeface="Arial"/>
              <a:cs typeface="Arial"/>
              <a:sym typeface="Arial"/>
            </a:endParaRPr>
          </a:p>
        </p:txBody>
      </p:sp>
      <p:sp>
        <p:nvSpPr>
          <p:cNvPr id="1583" name="Google Shape;1583;p143"/>
          <p:cNvSpPr/>
          <p:nvPr/>
        </p:nvSpPr>
        <p:spPr>
          <a:xfrm>
            <a:off x="7686406" y="5602873"/>
            <a:ext cx="0" cy="408940"/>
          </a:xfrm>
          <a:custGeom>
            <a:rect b="b" l="l" r="r" t="t"/>
            <a:pathLst>
              <a:path extrusionOk="0" h="408939" w="120000">
                <a:moveTo>
                  <a:pt x="0" y="0"/>
                </a:moveTo>
                <a:lnTo>
                  <a:pt x="0" y="408440"/>
                </a:lnTo>
              </a:path>
            </a:pathLst>
          </a:custGeom>
          <a:noFill/>
          <a:ln cap="flat" cmpd="sng" w="142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4" name="Google Shape;1584;p143"/>
          <p:cNvSpPr/>
          <p:nvPr/>
        </p:nvSpPr>
        <p:spPr>
          <a:xfrm>
            <a:off x="7638351" y="5602873"/>
            <a:ext cx="0" cy="408940"/>
          </a:xfrm>
          <a:custGeom>
            <a:rect b="b" l="l" r="r" t="t"/>
            <a:pathLst>
              <a:path extrusionOk="0" h="408939" w="120000">
                <a:moveTo>
                  <a:pt x="0" y="0"/>
                </a:moveTo>
                <a:lnTo>
                  <a:pt x="0" y="408440"/>
                </a:lnTo>
              </a:path>
            </a:pathLst>
          </a:custGeom>
          <a:noFill/>
          <a:ln cap="flat" cmpd="sng" w="142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5" name="Google Shape;1585;p143"/>
          <p:cNvSpPr/>
          <p:nvPr/>
        </p:nvSpPr>
        <p:spPr>
          <a:xfrm>
            <a:off x="8640215" y="5602873"/>
            <a:ext cx="221071" cy="408940"/>
          </a:xfrm>
          <a:custGeom>
            <a:rect b="b" l="l" r="r" t="t"/>
            <a:pathLst>
              <a:path extrusionOk="0" h="408939" w="120000">
                <a:moveTo>
                  <a:pt x="0" y="0"/>
                </a:moveTo>
                <a:lnTo>
                  <a:pt x="0" y="408440"/>
                </a:lnTo>
              </a:path>
            </a:pathLst>
          </a:custGeom>
          <a:noFill/>
          <a:ln cap="flat" cmpd="sng" w="142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6" name="Google Shape;1586;p143"/>
          <p:cNvSpPr/>
          <p:nvPr/>
        </p:nvSpPr>
        <p:spPr>
          <a:xfrm>
            <a:off x="8592160" y="5602873"/>
            <a:ext cx="0" cy="408940"/>
          </a:xfrm>
          <a:custGeom>
            <a:rect b="b" l="l" r="r" t="t"/>
            <a:pathLst>
              <a:path extrusionOk="0" h="408939" w="120000">
                <a:moveTo>
                  <a:pt x="0" y="0"/>
                </a:moveTo>
                <a:lnTo>
                  <a:pt x="0" y="408440"/>
                </a:lnTo>
              </a:path>
            </a:pathLst>
          </a:custGeom>
          <a:noFill/>
          <a:ln cap="flat" cmpd="sng" w="142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7" name="Google Shape;1587;p143"/>
          <p:cNvSpPr txBox="1"/>
          <p:nvPr/>
        </p:nvSpPr>
        <p:spPr>
          <a:xfrm>
            <a:off x="820046" y="5577473"/>
            <a:ext cx="7924800" cy="43434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Use (x</a:t>
            </a:r>
            <a:r>
              <a:rPr baseline="-25000" lang="en-US" sz="2400">
                <a:solidFill>
                  <a:schemeClr val="dk1"/>
                </a:solidFill>
                <a:latin typeface="Tahoma"/>
                <a:ea typeface="Tahoma"/>
                <a:cs typeface="Tahoma"/>
                <a:sym typeface="Tahoma"/>
              </a:rPr>
              <a:t>u</a:t>
            </a:r>
            <a:r>
              <a:rPr lang="en-US" sz="2400">
                <a:solidFill>
                  <a:schemeClr val="dk1"/>
                </a:solidFill>
                <a:latin typeface="Tahoma"/>
                <a:ea typeface="Tahoma"/>
                <a:cs typeface="Tahoma"/>
                <a:sym typeface="Tahoma"/>
              </a:rPr>
              <a:t>, y</a:t>
            </a:r>
            <a:r>
              <a:rPr baseline="-25000" lang="en-US" sz="2400">
                <a:solidFill>
                  <a:schemeClr val="dk1"/>
                </a:solidFill>
                <a:latin typeface="Tahoma"/>
                <a:ea typeface="Tahoma"/>
                <a:cs typeface="Tahoma"/>
                <a:sym typeface="Tahoma"/>
              </a:rPr>
              <a:t>u</a:t>
            </a:r>
            <a:r>
              <a:rPr lang="en-US" sz="2400">
                <a:solidFill>
                  <a:schemeClr val="dk1"/>
                </a:solidFill>
                <a:latin typeface="Tahoma"/>
                <a:ea typeface="Tahoma"/>
                <a:cs typeface="Tahoma"/>
                <a:sym typeface="Tahoma"/>
              </a:rPr>
              <a:t>) that minimize mean square error, i.e,	</a:t>
            </a:r>
            <a:r>
              <a:rPr baseline="30000" i="1" lang="en-US" sz="3975">
                <a:solidFill>
                  <a:schemeClr val="dk1"/>
                </a:solidFill>
                <a:latin typeface="Times New Roman"/>
                <a:ea typeface="Times New Roman"/>
                <a:cs typeface="Times New Roman"/>
                <a:sym typeface="Times New Roman"/>
              </a:rPr>
              <a:t>Ax </a:t>
            </a:r>
            <a:r>
              <a:rPr baseline="30000" lang="en-US" sz="3975">
                <a:solidFill>
                  <a:schemeClr val="dk1"/>
                </a:solidFill>
                <a:latin typeface="Noto Sans Symbols"/>
                <a:ea typeface="Noto Sans Symbols"/>
                <a:cs typeface="Noto Sans Symbols"/>
                <a:sym typeface="Noto Sans Symbols"/>
              </a:rPr>
              <a:t>−</a:t>
            </a:r>
            <a:r>
              <a:rPr baseline="30000" lang="en-US" sz="3975">
                <a:solidFill>
                  <a:schemeClr val="dk1"/>
                </a:solidFill>
                <a:latin typeface="Times New Roman"/>
                <a:ea typeface="Times New Roman"/>
                <a:cs typeface="Times New Roman"/>
                <a:sym typeface="Times New Roman"/>
              </a:rPr>
              <a:t> </a:t>
            </a:r>
            <a:r>
              <a:rPr baseline="30000" i="1" lang="en-US" sz="3975">
                <a:solidFill>
                  <a:schemeClr val="dk1"/>
                </a:solidFill>
                <a:latin typeface="Times New Roman"/>
                <a:ea typeface="Times New Roman"/>
                <a:cs typeface="Times New Roman"/>
                <a:sym typeface="Times New Roman"/>
              </a:rPr>
              <a:t>b </a:t>
            </a:r>
            <a:r>
              <a:rPr baseline="-25000" lang="en-US" sz="2325">
                <a:solidFill>
                  <a:schemeClr val="dk1"/>
                </a:solidFill>
                <a:latin typeface="Times New Roman"/>
                <a:ea typeface="Times New Roman"/>
                <a:cs typeface="Times New Roman"/>
                <a:sym typeface="Times New Roman"/>
              </a:rPr>
              <a:t>2</a:t>
            </a:r>
            <a:endParaRPr baseline="-25000" sz="2325">
              <a:solidFill>
                <a:schemeClr val="dk1"/>
              </a:solidFill>
              <a:latin typeface="Times New Roman"/>
              <a:ea typeface="Times New Roman"/>
              <a:cs typeface="Times New Roman"/>
              <a:sym typeface="Times New Roman"/>
            </a:endParaRPr>
          </a:p>
        </p:txBody>
      </p:sp>
      <p:sp>
        <p:nvSpPr>
          <p:cNvPr id="1588" name="Google Shape;1588;p143"/>
          <p:cNvSpPr txBox="1"/>
          <p:nvPr>
            <p:ph idx="12" type="sldNum"/>
          </p:nvPr>
        </p:nvSpPr>
        <p:spPr>
          <a:xfrm>
            <a:off x="8128000" y="6445541"/>
            <a:ext cx="503182" cy="183859"/>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144"/>
          <p:cNvSpPr txBox="1"/>
          <p:nvPr/>
        </p:nvSpPr>
        <p:spPr>
          <a:xfrm>
            <a:off x="1207719" y="555193"/>
            <a:ext cx="6946900" cy="1136650"/>
          </a:xfrm>
          <a:prstGeom prst="rect">
            <a:avLst/>
          </a:prstGeom>
          <a:noFill/>
          <a:ln>
            <a:noFill/>
          </a:ln>
        </p:spPr>
        <p:txBody>
          <a:bodyPr anchorCtr="0" anchor="t" bIns="0" lIns="0" spcFirstLastPara="1" rIns="0" wrap="square" tIns="12700">
            <a:spAutoFit/>
          </a:bodyPr>
          <a:lstStyle/>
          <a:p>
            <a:pPr indent="0" lvl="0" marL="67310" marR="0" rtl="0" algn="l">
              <a:lnSpc>
                <a:spcPct val="100000"/>
              </a:lnSpc>
              <a:spcBef>
                <a:spcPts val="0"/>
              </a:spcBef>
              <a:spcAft>
                <a:spcPts val="0"/>
              </a:spcAft>
              <a:buNone/>
            </a:pPr>
            <a:r>
              <a:rPr b="1" lang="en-US" sz="2400">
                <a:solidFill>
                  <a:schemeClr val="dk1"/>
                </a:solidFill>
                <a:latin typeface="Tahoma"/>
                <a:ea typeface="Tahoma"/>
                <a:cs typeface="Tahoma"/>
                <a:sym typeface="Tahoma"/>
              </a:rPr>
              <a:t>Minimize mean square error</a:t>
            </a:r>
            <a:endParaRPr sz="2400">
              <a:solidFill>
                <a:schemeClr val="dk1"/>
              </a:solidFill>
              <a:latin typeface="Tahoma"/>
              <a:ea typeface="Tahoma"/>
              <a:cs typeface="Tahoma"/>
              <a:sym typeface="Tahoma"/>
            </a:endParaRPr>
          </a:p>
          <a:p>
            <a:pPr indent="0" lvl="0" marL="0" marR="0" rtl="0" algn="l">
              <a:lnSpc>
                <a:spcPct val="100000"/>
              </a:lnSpc>
              <a:spcBef>
                <a:spcPts val="50"/>
              </a:spcBef>
              <a:spcAft>
                <a:spcPts val="0"/>
              </a:spcAft>
              <a:buNone/>
            </a:pPr>
            <a:r>
              <a:t/>
            </a:r>
            <a:endParaRPr sz="25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Look at square of the of Euclidean norm expression</a:t>
            </a:r>
            <a:endParaRPr sz="2400">
              <a:solidFill>
                <a:schemeClr val="dk1"/>
              </a:solidFill>
              <a:latin typeface="Tahoma"/>
              <a:ea typeface="Tahoma"/>
              <a:cs typeface="Tahoma"/>
              <a:sym typeface="Tahoma"/>
            </a:endParaRPr>
          </a:p>
        </p:txBody>
      </p:sp>
      <p:sp>
        <p:nvSpPr>
          <p:cNvPr id="1594" name="Google Shape;1594;p144"/>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5" name="Google Shape;1595;p144"/>
          <p:cNvSpPr txBox="1"/>
          <p:nvPr/>
        </p:nvSpPr>
        <p:spPr>
          <a:xfrm>
            <a:off x="1207719" y="1666113"/>
            <a:ext cx="1367790"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(note that</a:t>
            </a:r>
            <a:endParaRPr sz="2400">
              <a:solidFill>
                <a:schemeClr val="dk1"/>
              </a:solidFill>
              <a:latin typeface="Tahoma"/>
              <a:ea typeface="Tahoma"/>
              <a:cs typeface="Tahoma"/>
              <a:sym typeface="Tahoma"/>
            </a:endParaRPr>
          </a:p>
        </p:txBody>
      </p:sp>
      <p:sp>
        <p:nvSpPr>
          <p:cNvPr id="1596" name="Google Shape;1596;p144"/>
          <p:cNvSpPr/>
          <p:nvPr/>
        </p:nvSpPr>
        <p:spPr>
          <a:xfrm>
            <a:off x="877227" y="3072764"/>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7" name="Google Shape;1597;p144"/>
          <p:cNvSpPr txBox="1"/>
          <p:nvPr/>
        </p:nvSpPr>
        <p:spPr>
          <a:xfrm>
            <a:off x="1207719" y="3348990"/>
            <a:ext cx="299085"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0:</a:t>
            </a:r>
            <a:endParaRPr sz="2400">
              <a:solidFill>
                <a:schemeClr val="dk1"/>
              </a:solidFill>
              <a:latin typeface="Tahoma"/>
              <a:ea typeface="Tahoma"/>
              <a:cs typeface="Tahoma"/>
              <a:sym typeface="Tahoma"/>
            </a:endParaRPr>
          </a:p>
        </p:txBody>
      </p:sp>
      <p:sp>
        <p:nvSpPr>
          <p:cNvPr id="1598" name="Google Shape;1598;p144"/>
          <p:cNvSpPr/>
          <p:nvPr/>
        </p:nvSpPr>
        <p:spPr>
          <a:xfrm>
            <a:off x="1334388" y="4471923"/>
            <a:ext cx="178307" cy="18440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9" name="Google Shape;1599;p144"/>
          <p:cNvSpPr/>
          <p:nvPr/>
        </p:nvSpPr>
        <p:spPr>
          <a:xfrm>
            <a:off x="2802741" y="1777028"/>
            <a:ext cx="0" cy="373380"/>
          </a:xfrm>
          <a:custGeom>
            <a:rect b="b" l="l" r="r" t="t"/>
            <a:pathLst>
              <a:path extrusionOk="0" h="373380" w="120000">
                <a:moveTo>
                  <a:pt x="0" y="0"/>
                </a:moveTo>
                <a:lnTo>
                  <a:pt x="0" y="373114"/>
                </a:lnTo>
              </a:path>
            </a:pathLst>
          </a:custGeom>
          <a:noFill/>
          <a:ln cap="flat" cmpd="sng" w="129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0" name="Google Shape;1600;p144"/>
          <p:cNvSpPr/>
          <p:nvPr/>
        </p:nvSpPr>
        <p:spPr>
          <a:xfrm>
            <a:off x="2758954" y="1777028"/>
            <a:ext cx="0" cy="373380"/>
          </a:xfrm>
          <a:custGeom>
            <a:rect b="b" l="l" r="r" t="t"/>
            <a:pathLst>
              <a:path extrusionOk="0" h="373380" w="120000">
                <a:moveTo>
                  <a:pt x="0" y="0"/>
                </a:moveTo>
                <a:lnTo>
                  <a:pt x="0" y="373114"/>
                </a:lnTo>
              </a:path>
            </a:pathLst>
          </a:custGeom>
          <a:noFill/>
          <a:ln cap="flat" cmpd="sng" w="129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1" name="Google Shape;1601;p144"/>
          <p:cNvSpPr/>
          <p:nvPr/>
        </p:nvSpPr>
        <p:spPr>
          <a:xfrm>
            <a:off x="3098042" y="1777028"/>
            <a:ext cx="0" cy="373380"/>
          </a:xfrm>
          <a:custGeom>
            <a:rect b="b" l="l" r="r" t="t"/>
            <a:pathLst>
              <a:path extrusionOk="0" h="373380" w="120000">
                <a:moveTo>
                  <a:pt x="0" y="0"/>
                </a:moveTo>
                <a:lnTo>
                  <a:pt x="0" y="373114"/>
                </a:lnTo>
              </a:path>
            </a:pathLst>
          </a:custGeom>
          <a:noFill/>
          <a:ln cap="flat" cmpd="sng" w="129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2" name="Google Shape;1602;p144"/>
          <p:cNvSpPr/>
          <p:nvPr/>
        </p:nvSpPr>
        <p:spPr>
          <a:xfrm>
            <a:off x="3054221" y="1777028"/>
            <a:ext cx="0" cy="373380"/>
          </a:xfrm>
          <a:custGeom>
            <a:rect b="b" l="l" r="r" t="t"/>
            <a:pathLst>
              <a:path extrusionOk="0" h="373380" w="120000">
                <a:moveTo>
                  <a:pt x="0" y="0"/>
                </a:moveTo>
                <a:lnTo>
                  <a:pt x="0" y="373114"/>
                </a:lnTo>
              </a:path>
            </a:pathLst>
          </a:custGeom>
          <a:noFill/>
          <a:ln cap="flat" cmpd="sng" w="129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3" name="Google Shape;1603;p144"/>
          <p:cNvSpPr txBox="1"/>
          <p:nvPr/>
        </p:nvSpPr>
        <p:spPr>
          <a:xfrm>
            <a:off x="2786809" y="1717818"/>
            <a:ext cx="215900" cy="3987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i="1" lang="en-US" sz="2450">
                <a:solidFill>
                  <a:schemeClr val="dk1"/>
                </a:solidFill>
                <a:latin typeface="Times New Roman"/>
                <a:ea typeface="Times New Roman"/>
                <a:cs typeface="Times New Roman"/>
                <a:sym typeface="Times New Roman"/>
              </a:rPr>
              <a:t>V</a:t>
            </a:r>
            <a:endParaRPr sz="2450">
              <a:solidFill>
                <a:schemeClr val="dk1"/>
              </a:solidFill>
              <a:latin typeface="Times New Roman"/>
              <a:ea typeface="Times New Roman"/>
              <a:cs typeface="Times New Roman"/>
              <a:sym typeface="Times New Roman"/>
            </a:endParaRPr>
          </a:p>
        </p:txBody>
      </p:sp>
      <p:sp>
        <p:nvSpPr>
          <p:cNvPr id="1604" name="Google Shape;1604;p144"/>
          <p:cNvSpPr txBox="1"/>
          <p:nvPr/>
        </p:nvSpPr>
        <p:spPr>
          <a:xfrm>
            <a:off x="3410668" y="1659953"/>
            <a:ext cx="3071495" cy="3987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aseline="-25000" lang="en-US" sz="3675">
                <a:solidFill>
                  <a:schemeClr val="dk1"/>
                </a:solidFill>
                <a:latin typeface="Noto Sans Symbols"/>
                <a:ea typeface="Noto Sans Symbols"/>
                <a:cs typeface="Noto Sans Symbols"/>
                <a:sym typeface="Noto Sans Symbols"/>
              </a:rPr>
              <a:t>=</a:t>
            </a:r>
            <a:r>
              <a:rPr baseline="-25000" lang="en-US" sz="3675">
                <a:solidFill>
                  <a:schemeClr val="dk1"/>
                </a:solidFill>
                <a:latin typeface="Times New Roman"/>
                <a:ea typeface="Times New Roman"/>
                <a:cs typeface="Times New Roman"/>
                <a:sym typeface="Times New Roman"/>
              </a:rPr>
              <a:t> </a:t>
            </a:r>
            <a:r>
              <a:rPr baseline="-25000" i="1" lang="en-US" sz="3675">
                <a:solidFill>
                  <a:schemeClr val="dk1"/>
                </a:solidFill>
                <a:latin typeface="Times New Roman"/>
                <a:ea typeface="Times New Roman"/>
                <a:cs typeface="Times New Roman"/>
                <a:sym typeface="Times New Roman"/>
              </a:rPr>
              <a:t>V </a:t>
            </a:r>
            <a:r>
              <a:rPr baseline="30000" i="1" lang="en-US" sz="2100">
                <a:solidFill>
                  <a:schemeClr val="dk1"/>
                </a:solidFill>
                <a:latin typeface="Times New Roman"/>
                <a:ea typeface="Times New Roman"/>
                <a:cs typeface="Times New Roman"/>
                <a:sym typeface="Times New Roman"/>
              </a:rPr>
              <a:t>T</a:t>
            </a:r>
            <a:r>
              <a:rPr baseline="-25000" i="1" lang="en-US" sz="3675">
                <a:solidFill>
                  <a:schemeClr val="dk1"/>
                </a:solidFill>
                <a:latin typeface="Times New Roman"/>
                <a:ea typeface="Times New Roman"/>
                <a:cs typeface="Times New Roman"/>
                <a:sym typeface="Times New Roman"/>
              </a:rPr>
              <a:t>V</a:t>
            </a:r>
            <a:r>
              <a:rPr lang="en-US" sz="2400">
                <a:solidFill>
                  <a:schemeClr val="dk1"/>
                </a:solidFill>
                <a:latin typeface="Tahoma"/>
                <a:ea typeface="Tahoma"/>
                <a:cs typeface="Tahoma"/>
                <a:sym typeface="Tahoma"/>
              </a:rPr>
              <a:t>for all vectors v)</a:t>
            </a:r>
            <a:endParaRPr sz="2400">
              <a:solidFill>
                <a:schemeClr val="dk1"/>
              </a:solidFill>
              <a:latin typeface="Tahoma"/>
              <a:ea typeface="Tahoma"/>
              <a:cs typeface="Tahoma"/>
              <a:sym typeface="Tahoma"/>
            </a:endParaRPr>
          </a:p>
        </p:txBody>
      </p:sp>
      <p:sp>
        <p:nvSpPr>
          <p:cNvPr id="1605" name="Google Shape;1605;p144"/>
          <p:cNvSpPr txBox="1"/>
          <p:nvPr/>
        </p:nvSpPr>
        <p:spPr>
          <a:xfrm>
            <a:off x="3118587" y="1565404"/>
            <a:ext cx="116205" cy="648335"/>
          </a:xfrm>
          <a:prstGeom prst="rect">
            <a:avLst/>
          </a:prstGeom>
          <a:noFill/>
          <a:ln>
            <a:noFill/>
          </a:ln>
        </p:spPr>
        <p:txBody>
          <a:bodyPr anchorCtr="0" anchor="t" bIns="0" lIns="0" spcFirstLastPara="1" rIns="0" wrap="square" tIns="109850">
            <a:spAutoFit/>
          </a:bodyPr>
          <a:lstStyle/>
          <a:p>
            <a:pPr indent="0" lvl="0" marL="12700" marR="0" rtl="0" algn="l">
              <a:lnSpc>
                <a:spcPct val="100000"/>
              </a:lnSpc>
              <a:spcBef>
                <a:spcPts val="0"/>
              </a:spcBef>
              <a:spcAft>
                <a:spcPts val="0"/>
              </a:spcAft>
              <a:buNone/>
            </a:pPr>
            <a:r>
              <a:rPr lang="en-US" sz="1400">
                <a:solidFill>
                  <a:schemeClr val="dk1"/>
                </a:solidFill>
                <a:latin typeface="Times New Roman"/>
                <a:ea typeface="Times New Roman"/>
                <a:cs typeface="Times New Roman"/>
                <a:sym typeface="Times New Roman"/>
              </a:rPr>
              <a:t>2</a:t>
            </a:r>
            <a:endParaRPr sz="1400">
              <a:solidFill>
                <a:schemeClr val="dk1"/>
              </a:solidFill>
              <a:latin typeface="Times New Roman"/>
              <a:ea typeface="Times New Roman"/>
              <a:cs typeface="Times New Roman"/>
              <a:sym typeface="Times New Roman"/>
            </a:endParaRPr>
          </a:p>
          <a:p>
            <a:pPr indent="0" lvl="0" marL="12700" marR="0" rtl="0" algn="l">
              <a:lnSpc>
                <a:spcPct val="100000"/>
              </a:lnSpc>
              <a:spcBef>
                <a:spcPts val="770"/>
              </a:spcBef>
              <a:spcAft>
                <a:spcPts val="0"/>
              </a:spcAft>
              <a:buNone/>
            </a:pPr>
            <a:r>
              <a:rPr lang="en-US" sz="1400">
                <a:solidFill>
                  <a:schemeClr val="dk1"/>
                </a:solidFill>
                <a:latin typeface="Times New Roman"/>
                <a:ea typeface="Times New Roman"/>
                <a:cs typeface="Times New Roman"/>
                <a:sym typeface="Times New Roman"/>
              </a:rPr>
              <a:t>2</a:t>
            </a:r>
            <a:endParaRPr sz="1400">
              <a:solidFill>
                <a:schemeClr val="dk1"/>
              </a:solidFill>
              <a:latin typeface="Times New Roman"/>
              <a:ea typeface="Times New Roman"/>
              <a:cs typeface="Times New Roman"/>
              <a:sym typeface="Times New Roman"/>
            </a:endParaRPr>
          </a:p>
        </p:txBody>
      </p:sp>
      <p:sp>
        <p:nvSpPr>
          <p:cNvPr id="1606" name="Google Shape;1606;p144"/>
          <p:cNvSpPr/>
          <p:nvPr/>
        </p:nvSpPr>
        <p:spPr>
          <a:xfrm>
            <a:off x="2271558"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7" name="Google Shape;1607;p144"/>
          <p:cNvSpPr/>
          <p:nvPr/>
        </p:nvSpPr>
        <p:spPr>
          <a:xfrm>
            <a:off x="2223541"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8" name="Google Shape;1608;p144"/>
          <p:cNvSpPr/>
          <p:nvPr/>
        </p:nvSpPr>
        <p:spPr>
          <a:xfrm>
            <a:off x="3224704"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9" name="Google Shape;1609;p144"/>
          <p:cNvSpPr/>
          <p:nvPr/>
        </p:nvSpPr>
        <p:spPr>
          <a:xfrm>
            <a:off x="3176680"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0" name="Google Shape;1610;p144"/>
          <p:cNvSpPr/>
          <p:nvPr/>
        </p:nvSpPr>
        <p:spPr>
          <a:xfrm>
            <a:off x="3800869"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1" name="Google Shape;1611;p144"/>
          <p:cNvSpPr/>
          <p:nvPr/>
        </p:nvSpPr>
        <p:spPr>
          <a:xfrm>
            <a:off x="3752888"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2" name="Google Shape;1612;p144"/>
          <p:cNvSpPr/>
          <p:nvPr/>
        </p:nvSpPr>
        <p:spPr>
          <a:xfrm>
            <a:off x="4289931"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3" name="Google Shape;1613;p144"/>
          <p:cNvSpPr/>
          <p:nvPr/>
        </p:nvSpPr>
        <p:spPr>
          <a:xfrm>
            <a:off x="4241906"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4" name="Google Shape;1614;p144"/>
          <p:cNvSpPr/>
          <p:nvPr/>
        </p:nvSpPr>
        <p:spPr>
          <a:xfrm>
            <a:off x="6279835"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5" name="Google Shape;1615;p144"/>
          <p:cNvSpPr/>
          <p:nvPr/>
        </p:nvSpPr>
        <p:spPr>
          <a:xfrm>
            <a:off x="6231811"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6" name="Google Shape;1616;p144"/>
          <p:cNvSpPr/>
          <p:nvPr/>
        </p:nvSpPr>
        <p:spPr>
          <a:xfrm>
            <a:off x="6539483"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7" name="Google Shape;1617;p144"/>
          <p:cNvSpPr/>
          <p:nvPr/>
        </p:nvSpPr>
        <p:spPr>
          <a:xfrm>
            <a:off x="6491458" y="2328127"/>
            <a:ext cx="0" cy="408305"/>
          </a:xfrm>
          <a:custGeom>
            <a:rect b="b" l="l" r="r" t="t"/>
            <a:pathLst>
              <a:path extrusionOk="0" h="408305" w="120000">
                <a:moveTo>
                  <a:pt x="0" y="0"/>
                </a:moveTo>
                <a:lnTo>
                  <a:pt x="0" y="408110"/>
                </a:lnTo>
              </a:path>
            </a:pathLst>
          </a:custGeom>
          <a:noFill/>
          <a:ln cap="flat" cmpd="sng" w="14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8" name="Google Shape;1618;p144"/>
          <p:cNvSpPr txBox="1"/>
          <p:nvPr/>
        </p:nvSpPr>
        <p:spPr>
          <a:xfrm>
            <a:off x="1207719" y="2264533"/>
            <a:ext cx="6797675" cy="1109980"/>
          </a:xfrm>
          <a:prstGeom prst="rect">
            <a:avLst/>
          </a:prstGeom>
          <a:noFill/>
          <a:ln>
            <a:noFill/>
          </a:ln>
        </p:spPr>
        <p:txBody>
          <a:bodyPr anchorCtr="0" anchor="t" bIns="0" lIns="0" spcFirstLastPara="1" rIns="0" wrap="square" tIns="1900">
            <a:spAutoFit/>
          </a:bodyPr>
          <a:lstStyle/>
          <a:p>
            <a:pPr indent="0" lvl="0" marL="0" marR="0" rtl="0" algn="l">
              <a:lnSpc>
                <a:spcPct val="100000"/>
              </a:lnSpc>
              <a:spcBef>
                <a:spcPts val="0"/>
              </a:spcBef>
              <a:spcAft>
                <a:spcPts val="0"/>
              </a:spcAft>
              <a:buNone/>
            </a:pPr>
            <a:r>
              <a:t/>
            </a:r>
            <a:endParaRPr sz="1450">
              <a:solidFill>
                <a:schemeClr val="dk1"/>
              </a:solidFill>
              <a:latin typeface="Times New Roman"/>
              <a:ea typeface="Times New Roman"/>
              <a:cs typeface="Times New Roman"/>
              <a:sym typeface="Times New Roman"/>
            </a:endParaRPr>
          </a:p>
          <a:p>
            <a:pPr indent="-934718" lvl="0" marL="2052954" marR="1321435" rtl="0" algn="l">
              <a:lnSpc>
                <a:spcPct val="51000"/>
              </a:lnSpc>
              <a:spcBef>
                <a:spcPts val="0"/>
              </a:spcBef>
              <a:spcAft>
                <a:spcPts val="0"/>
              </a:spcAft>
              <a:buNone/>
            </a:pPr>
            <a:r>
              <a:rPr i="1" lang="en-US" sz="2650">
                <a:solidFill>
                  <a:schemeClr val="dk1"/>
                </a:solidFill>
                <a:latin typeface="Times New Roman"/>
                <a:ea typeface="Times New Roman"/>
                <a:cs typeface="Times New Roman"/>
                <a:sym typeface="Times New Roman"/>
              </a:rPr>
              <a:t>Ax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b </a:t>
            </a: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Ax </a:t>
            </a:r>
            <a:r>
              <a:rPr baseline="30000" lang="en-US" sz="2325">
                <a:solidFill>
                  <a:schemeClr val="dk1"/>
                </a:solidFill>
                <a:latin typeface="Times New Roman"/>
                <a:ea typeface="Times New Roman"/>
                <a:cs typeface="Times New Roman"/>
                <a:sym typeface="Times New Roman"/>
              </a:rPr>
              <a:t>2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2( </a:t>
            </a:r>
            <a:r>
              <a:rPr i="1" lang="en-US" sz="2650">
                <a:solidFill>
                  <a:schemeClr val="dk1"/>
                </a:solidFill>
                <a:latin typeface="Times New Roman"/>
                <a:ea typeface="Times New Roman"/>
                <a:cs typeface="Times New Roman"/>
                <a:sym typeface="Times New Roman"/>
              </a:rPr>
              <a:t>Ax</a:t>
            </a:r>
            <a:r>
              <a:rPr lang="en-US" sz="2650">
                <a:solidFill>
                  <a:schemeClr val="dk1"/>
                </a:solidFill>
                <a:latin typeface="Times New Roman"/>
                <a:ea typeface="Times New Roman"/>
                <a:cs typeface="Times New Roman"/>
                <a:sym typeface="Times New Roman"/>
              </a:rPr>
              <a:t>)</a:t>
            </a:r>
            <a:r>
              <a:rPr baseline="30000" i="1" lang="en-US" sz="2325">
                <a:solidFill>
                  <a:schemeClr val="dk1"/>
                </a:solidFill>
                <a:latin typeface="Times New Roman"/>
                <a:ea typeface="Times New Roman"/>
                <a:cs typeface="Times New Roman"/>
                <a:sym typeface="Times New Roman"/>
              </a:rPr>
              <a:t>T </a:t>
            </a:r>
            <a:r>
              <a:rPr i="1" lang="en-US" sz="2650">
                <a:solidFill>
                  <a:schemeClr val="dk1"/>
                </a:solidFill>
                <a:latin typeface="Times New Roman"/>
                <a:ea typeface="Times New Roman"/>
                <a:cs typeface="Times New Roman"/>
                <a:sym typeface="Times New Roman"/>
              </a:rPr>
              <a:t>b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b </a:t>
            </a:r>
            <a:r>
              <a:rPr baseline="30000" lang="en-US" sz="2325">
                <a:solidFill>
                  <a:schemeClr val="dk1"/>
                </a:solidFill>
                <a:latin typeface="Times New Roman"/>
                <a:ea typeface="Times New Roman"/>
                <a:cs typeface="Times New Roman"/>
                <a:sym typeface="Times New Roman"/>
              </a:rPr>
              <a:t>2  </a:t>
            </a:r>
            <a:r>
              <a:rPr lang="en-US" sz="1550">
                <a:solidFill>
                  <a:schemeClr val="dk1"/>
                </a:solidFill>
                <a:latin typeface="Times New Roman"/>
                <a:ea typeface="Times New Roman"/>
                <a:cs typeface="Times New Roman"/>
                <a:sym typeface="Times New Roman"/>
              </a:rPr>
              <a:t>2		2		2</a:t>
            </a:r>
            <a:endParaRPr sz="1550">
              <a:solidFill>
                <a:schemeClr val="dk1"/>
              </a:solidFill>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t/>
            </a:r>
            <a:endParaRPr sz="13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Look at derivative with respect to x, set it equal to</a:t>
            </a:r>
            <a:endParaRPr sz="2400">
              <a:solidFill>
                <a:schemeClr val="dk1"/>
              </a:solidFill>
              <a:latin typeface="Tahoma"/>
              <a:ea typeface="Tahoma"/>
              <a:cs typeface="Tahoma"/>
              <a:sym typeface="Tahoma"/>
            </a:endParaRPr>
          </a:p>
        </p:txBody>
      </p:sp>
      <p:sp>
        <p:nvSpPr>
          <p:cNvPr id="1619" name="Google Shape;1619;p144"/>
          <p:cNvSpPr/>
          <p:nvPr/>
        </p:nvSpPr>
        <p:spPr>
          <a:xfrm>
            <a:off x="2627480" y="3423920"/>
            <a:ext cx="0" cy="409575"/>
          </a:xfrm>
          <a:custGeom>
            <a:rect b="b" l="l" r="r" t="t"/>
            <a:pathLst>
              <a:path extrusionOk="0" h="409575" w="120000">
                <a:moveTo>
                  <a:pt x="0" y="0"/>
                </a:moveTo>
                <a:lnTo>
                  <a:pt x="0" y="409571"/>
                </a:lnTo>
              </a:path>
            </a:pathLst>
          </a:custGeom>
          <a:noFill/>
          <a:ln cap="flat" cmpd="sng" w="142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0" name="Google Shape;1620;p144"/>
          <p:cNvSpPr/>
          <p:nvPr/>
        </p:nvSpPr>
        <p:spPr>
          <a:xfrm>
            <a:off x="2579425" y="3423920"/>
            <a:ext cx="0" cy="409575"/>
          </a:xfrm>
          <a:custGeom>
            <a:rect b="b" l="l" r="r" t="t"/>
            <a:pathLst>
              <a:path extrusionOk="0" h="409575" w="120000">
                <a:moveTo>
                  <a:pt x="0" y="0"/>
                </a:moveTo>
                <a:lnTo>
                  <a:pt x="0" y="409571"/>
                </a:lnTo>
              </a:path>
            </a:pathLst>
          </a:custGeom>
          <a:noFill/>
          <a:ln cap="flat" cmpd="sng" w="142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1" name="Google Shape;1621;p144"/>
          <p:cNvSpPr/>
          <p:nvPr/>
        </p:nvSpPr>
        <p:spPr>
          <a:xfrm>
            <a:off x="3116553" y="3423920"/>
            <a:ext cx="0" cy="409575"/>
          </a:xfrm>
          <a:custGeom>
            <a:rect b="b" l="l" r="r" t="t"/>
            <a:pathLst>
              <a:path extrusionOk="0" h="409575" w="120000">
                <a:moveTo>
                  <a:pt x="0" y="0"/>
                </a:moveTo>
                <a:lnTo>
                  <a:pt x="0" y="409571"/>
                </a:lnTo>
              </a:path>
            </a:pathLst>
          </a:custGeom>
          <a:noFill/>
          <a:ln cap="flat" cmpd="sng" w="142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2" name="Google Shape;1622;p144"/>
          <p:cNvSpPr/>
          <p:nvPr/>
        </p:nvSpPr>
        <p:spPr>
          <a:xfrm>
            <a:off x="3068542" y="3423920"/>
            <a:ext cx="0" cy="409575"/>
          </a:xfrm>
          <a:custGeom>
            <a:rect b="b" l="l" r="r" t="t"/>
            <a:pathLst>
              <a:path extrusionOk="0" h="409575" w="120000">
                <a:moveTo>
                  <a:pt x="0" y="0"/>
                </a:moveTo>
                <a:lnTo>
                  <a:pt x="0" y="409571"/>
                </a:lnTo>
              </a:path>
            </a:pathLst>
          </a:custGeom>
          <a:noFill/>
          <a:ln cap="flat" cmpd="sng" w="142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3" name="Google Shape;1623;p144"/>
          <p:cNvSpPr txBox="1"/>
          <p:nvPr/>
        </p:nvSpPr>
        <p:spPr>
          <a:xfrm>
            <a:off x="1608582" y="3923956"/>
            <a:ext cx="3310890" cy="806450"/>
          </a:xfrm>
          <a:prstGeom prst="rect">
            <a:avLst/>
          </a:prstGeom>
          <a:noFill/>
          <a:ln>
            <a:noFill/>
          </a:ln>
        </p:spPr>
        <p:txBody>
          <a:bodyPr anchorCtr="0" anchor="t" bIns="0" lIns="0" spcFirstLastPara="1" rIns="0" wrap="square" tIns="65400">
            <a:spAutoFit/>
          </a:bodyPr>
          <a:lstStyle/>
          <a:p>
            <a:pPr indent="0" lvl="0" marL="776605" marR="0" rtl="0" algn="l">
              <a:lnSpc>
                <a:spcPct val="100000"/>
              </a:lnSpc>
              <a:spcBef>
                <a:spcPts val="0"/>
              </a:spcBef>
              <a:spcAft>
                <a:spcPts val="0"/>
              </a:spcAft>
              <a:buNone/>
            </a:pP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A</a:t>
            </a:r>
            <a:r>
              <a:rPr lang="en-US" sz="2650">
                <a:solidFill>
                  <a:schemeClr val="dk1"/>
                </a:solidFill>
                <a:latin typeface="Times New Roman"/>
                <a:ea typeface="Times New Roman"/>
                <a:cs typeface="Times New Roman"/>
                <a:sym typeface="Times New Roman"/>
              </a:rPr>
              <a:t>)</a:t>
            </a:r>
            <a:r>
              <a:rPr baseline="30000" i="1" lang="en-US" sz="2325">
                <a:solidFill>
                  <a:schemeClr val="dk1"/>
                </a:solidFill>
                <a:latin typeface="Times New Roman"/>
                <a:ea typeface="Times New Roman"/>
                <a:cs typeface="Times New Roman"/>
                <a:sym typeface="Times New Roman"/>
              </a:rPr>
              <a:t>T </a:t>
            </a:r>
            <a:r>
              <a:rPr i="1" lang="en-US" sz="2650">
                <a:solidFill>
                  <a:schemeClr val="dk1"/>
                </a:solidFill>
                <a:latin typeface="Times New Roman"/>
                <a:ea typeface="Times New Roman"/>
                <a:cs typeface="Times New Roman"/>
                <a:sym typeface="Times New Roman"/>
              </a:rPr>
              <a:t>Ax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 </a:t>
            </a:r>
            <a:r>
              <a:rPr i="1" lang="en-US" sz="2650">
                <a:solidFill>
                  <a:schemeClr val="dk1"/>
                </a:solidFill>
                <a:latin typeface="Times New Roman"/>
                <a:ea typeface="Times New Roman"/>
                <a:cs typeface="Times New Roman"/>
                <a:sym typeface="Times New Roman"/>
              </a:rPr>
              <a:t>A</a:t>
            </a:r>
            <a:r>
              <a:rPr lang="en-US" sz="2650">
                <a:solidFill>
                  <a:schemeClr val="dk1"/>
                </a:solidFill>
                <a:latin typeface="Times New Roman"/>
                <a:ea typeface="Times New Roman"/>
                <a:cs typeface="Times New Roman"/>
                <a:sym typeface="Times New Roman"/>
              </a:rPr>
              <a:t>)</a:t>
            </a:r>
            <a:r>
              <a:rPr baseline="30000" i="1" lang="en-US" sz="2325">
                <a:solidFill>
                  <a:schemeClr val="dk1"/>
                </a:solidFill>
                <a:latin typeface="Times New Roman"/>
                <a:ea typeface="Times New Roman"/>
                <a:cs typeface="Times New Roman"/>
                <a:sym typeface="Times New Roman"/>
              </a:rPr>
              <a:t>T </a:t>
            </a:r>
            <a:r>
              <a:rPr i="1" lang="en-US" sz="2650">
                <a:solidFill>
                  <a:schemeClr val="dk1"/>
                </a:solidFill>
                <a:latin typeface="Times New Roman"/>
                <a:ea typeface="Times New Roman"/>
                <a:cs typeface="Times New Roman"/>
                <a:sym typeface="Times New Roman"/>
              </a:rPr>
              <a:t>b</a:t>
            </a:r>
            <a:endParaRPr sz="2650">
              <a:solidFill>
                <a:schemeClr val="dk1"/>
              </a:solidFill>
              <a:latin typeface="Times New Roman"/>
              <a:ea typeface="Times New Roman"/>
              <a:cs typeface="Times New Roman"/>
              <a:sym typeface="Times New Roman"/>
            </a:endParaRPr>
          </a:p>
          <a:p>
            <a:pPr indent="0" lvl="0" marL="12700" marR="0" rtl="0" algn="l">
              <a:lnSpc>
                <a:spcPct val="100000"/>
              </a:lnSpc>
              <a:spcBef>
                <a:spcPts val="275"/>
              </a:spcBef>
              <a:spcAft>
                <a:spcPts val="0"/>
              </a:spcAft>
              <a:buNone/>
            </a:pPr>
            <a:r>
              <a:rPr b="1" i="1" lang="en-US" sz="1900">
                <a:solidFill>
                  <a:schemeClr val="dk1"/>
                </a:solidFill>
                <a:latin typeface="Verdana"/>
                <a:ea typeface="Verdana"/>
                <a:cs typeface="Verdana"/>
                <a:sym typeface="Verdana"/>
              </a:rPr>
              <a:t>Solve the equations to find x</a:t>
            </a:r>
            <a:endParaRPr sz="1900">
              <a:solidFill>
                <a:schemeClr val="dk1"/>
              </a:solidFill>
              <a:latin typeface="Verdana"/>
              <a:ea typeface="Verdana"/>
              <a:cs typeface="Verdana"/>
              <a:sym typeface="Verdana"/>
            </a:endParaRPr>
          </a:p>
        </p:txBody>
      </p:sp>
      <p:sp>
        <p:nvSpPr>
          <p:cNvPr id="1624" name="Google Shape;1624;p144"/>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1625" name="Google Shape;1625;p144"/>
          <p:cNvSpPr txBox="1"/>
          <p:nvPr/>
        </p:nvSpPr>
        <p:spPr>
          <a:xfrm>
            <a:off x="2378202" y="3360115"/>
            <a:ext cx="2953385" cy="542290"/>
          </a:xfrm>
          <a:prstGeom prst="rect">
            <a:avLst/>
          </a:prstGeom>
          <a:noFill/>
          <a:ln>
            <a:noFill/>
          </a:ln>
        </p:spPr>
        <p:txBody>
          <a:bodyPr anchorCtr="0" anchor="t" bIns="0" lIns="0" spcFirstLastPara="1" rIns="0" wrap="square" tIns="17125">
            <a:spAutoFit/>
          </a:bodyPr>
          <a:lstStyle/>
          <a:p>
            <a:pPr indent="0" lvl="0" marL="12700" marR="0" rtl="0" algn="l">
              <a:lnSpc>
                <a:spcPct val="100943"/>
              </a:lnSpc>
              <a:spcBef>
                <a:spcPts val="0"/>
              </a:spcBef>
              <a:spcAft>
                <a:spcPts val="0"/>
              </a:spcAft>
              <a:buNone/>
            </a:pPr>
            <a:r>
              <a:rPr lang="en-US" sz="2650">
                <a:solidFill>
                  <a:schemeClr val="dk1"/>
                </a:solidFill>
                <a:latin typeface="Times New Roman"/>
                <a:ea typeface="Times New Roman"/>
                <a:cs typeface="Times New Roman"/>
                <a:sym typeface="Times New Roman"/>
              </a:rPr>
              <a:t>2 </a:t>
            </a:r>
            <a:r>
              <a:rPr i="1" lang="en-US" sz="2650">
                <a:solidFill>
                  <a:schemeClr val="dk1"/>
                </a:solidFill>
                <a:latin typeface="Times New Roman"/>
                <a:ea typeface="Times New Roman"/>
                <a:cs typeface="Times New Roman"/>
                <a:sym typeface="Times New Roman"/>
              </a:rPr>
              <a:t>Ax	A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2( </a:t>
            </a:r>
            <a:r>
              <a:rPr i="1" lang="en-US" sz="2650">
                <a:solidFill>
                  <a:schemeClr val="dk1"/>
                </a:solidFill>
                <a:latin typeface="Times New Roman"/>
                <a:ea typeface="Times New Roman"/>
                <a:cs typeface="Times New Roman"/>
                <a:sym typeface="Times New Roman"/>
              </a:rPr>
              <a:t>A</a:t>
            </a:r>
            <a:r>
              <a:rPr lang="en-US" sz="2650">
                <a:solidFill>
                  <a:schemeClr val="dk1"/>
                </a:solidFill>
                <a:latin typeface="Times New Roman"/>
                <a:ea typeface="Times New Roman"/>
                <a:cs typeface="Times New Roman"/>
                <a:sym typeface="Times New Roman"/>
              </a:rPr>
              <a:t>)</a:t>
            </a:r>
            <a:r>
              <a:rPr baseline="30000" i="1" lang="en-US" sz="2325">
                <a:solidFill>
                  <a:schemeClr val="dk1"/>
                </a:solidFill>
                <a:latin typeface="Times New Roman"/>
                <a:ea typeface="Times New Roman"/>
                <a:cs typeface="Times New Roman"/>
                <a:sym typeface="Times New Roman"/>
              </a:rPr>
              <a:t>T </a:t>
            </a:r>
            <a:r>
              <a:rPr i="1" lang="en-US" sz="2650">
                <a:solidFill>
                  <a:schemeClr val="dk1"/>
                </a:solidFill>
                <a:latin typeface="Times New Roman"/>
                <a:ea typeface="Times New Roman"/>
                <a:cs typeface="Times New Roman"/>
                <a:sym typeface="Times New Roman"/>
              </a:rPr>
              <a:t>b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0</a:t>
            </a:r>
            <a:endParaRPr sz="2650">
              <a:solidFill>
                <a:schemeClr val="dk1"/>
              </a:solidFill>
              <a:latin typeface="Times New Roman"/>
              <a:ea typeface="Times New Roman"/>
              <a:cs typeface="Times New Roman"/>
              <a:sym typeface="Times New Roman"/>
            </a:endParaRPr>
          </a:p>
          <a:p>
            <a:pPr indent="0" lvl="0" marL="774700" marR="0" rtl="0" algn="l">
              <a:lnSpc>
                <a:spcPct val="87419"/>
              </a:lnSpc>
              <a:spcBef>
                <a:spcPts val="0"/>
              </a:spcBef>
              <a:spcAft>
                <a:spcPts val="0"/>
              </a:spcAft>
              <a:buNone/>
            </a:pPr>
            <a:r>
              <a:rPr lang="en-US" sz="1550">
                <a:solidFill>
                  <a:schemeClr val="dk1"/>
                </a:solidFill>
                <a:latin typeface="Times New Roman"/>
                <a:ea typeface="Times New Roman"/>
                <a:cs typeface="Times New Roman"/>
                <a:sym typeface="Times New Roman"/>
              </a:rPr>
              <a:t>2</a:t>
            </a:r>
            <a:endParaRPr sz="1550">
              <a:solidFill>
                <a:schemeClr val="dk1"/>
              </a:solidFill>
              <a:latin typeface="Times New Roman"/>
              <a:ea typeface="Times New Roman"/>
              <a:cs typeface="Times New Roman"/>
              <a:sym typeface="Times New Roman"/>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sp>
        <p:nvSpPr>
          <p:cNvPr id="1630" name="Google Shape;1630;p145"/>
          <p:cNvSpPr txBox="1"/>
          <p:nvPr>
            <p:ph type="title"/>
          </p:nvPr>
        </p:nvSpPr>
        <p:spPr>
          <a:xfrm>
            <a:off x="1262888" y="555193"/>
            <a:ext cx="133604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Example</a:t>
            </a:r>
            <a:endParaRPr/>
          </a:p>
        </p:txBody>
      </p:sp>
      <p:sp>
        <p:nvSpPr>
          <p:cNvPr id="1631" name="Google Shape;1631;p145"/>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2" name="Google Shape;1632;p145"/>
          <p:cNvSpPr/>
          <p:nvPr/>
        </p:nvSpPr>
        <p:spPr>
          <a:xfrm>
            <a:off x="877227" y="219506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3" name="Google Shape;1633;p145"/>
          <p:cNvSpPr/>
          <p:nvPr/>
        </p:nvSpPr>
        <p:spPr>
          <a:xfrm>
            <a:off x="877227" y="2633979"/>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4" name="Google Shape;1634;p145"/>
          <p:cNvSpPr/>
          <p:nvPr/>
        </p:nvSpPr>
        <p:spPr>
          <a:xfrm>
            <a:off x="877227" y="3072764"/>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5" name="Google Shape;1635;p145"/>
          <p:cNvSpPr/>
          <p:nvPr/>
        </p:nvSpPr>
        <p:spPr>
          <a:xfrm>
            <a:off x="2897654" y="4229341"/>
            <a:ext cx="40005" cy="22860"/>
          </a:xfrm>
          <a:custGeom>
            <a:rect b="b" l="l" r="r" t="t"/>
            <a:pathLst>
              <a:path extrusionOk="0" h="22860" w="40005">
                <a:moveTo>
                  <a:pt x="0" y="22642"/>
                </a:moveTo>
                <a:lnTo>
                  <a:pt x="39782" y="0"/>
                </a:lnTo>
              </a:path>
            </a:pathLst>
          </a:custGeom>
          <a:noFill/>
          <a:ln cap="flat" cmpd="sng" w="12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6" name="Google Shape;1636;p145"/>
          <p:cNvSpPr/>
          <p:nvPr/>
        </p:nvSpPr>
        <p:spPr>
          <a:xfrm>
            <a:off x="2937437" y="4235811"/>
            <a:ext cx="57785" cy="146050"/>
          </a:xfrm>
          <a:custGeom>
            <a:rect b="b" l="l" r="r" t="t"/>
            <a:pathLst>
              <a:path extrusionOk="0" h="146050" w="57785">
                <a:moveTo>
                  <a:pt x="0" y="0"/>
                </a:moveTo>
                <a:lnTo>
                  <a:pt x="57633" y="145670"/>
                </a:lnTo>
              </a:path>
            </a:pathLst>
          </a:custGeom>
          <a:noFill/>
          <a:ln cap="flat" cmpd="sng" w="25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7" name="Google Shape;1637;p145"/>
          <p:cNvSpPr/>
          <p:nvPr/>
        </p:nvSpPr>
        <p:spPr>
          <a:xfrm>
            <a:off x="3001547" y="3964700"/>
            <a:ext cx="76835" cy="417195"/>
          </a:xfrm>
          <a:custGeom>
            <a:rect b="b" l="l" r="r" t="t"/>
            <a:pathLst>
              <a:path extrusionOk="0" h="417195" w="76835">
                <a:moveTo>
                  <a:pt x="0" y="416781"/>
                </a:moveTo>
                <a:lnTo>
                  <a:pt x="76320" y="0"/>
                </a:lnTo>
              </a:path>
            </a:pathLst>
          </a:custGeom>
          <a:noFill/>
          <a:ln cap="flat" cmpd="sng" w="130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8" name="Google Shape;1638;p145"/>
          <p:cNvSpPr/>
          <p:nvPr/>
        </p:nvSpPr>
        <p:spPr>
          <a:xfrm>
            <a:off x="3077867" y="3964700"/>
            <a:ext cx="2620645" cy="0"/>
          </a:xfrm>
          <a:custGeom>
            <a:rect b="b" l="l" r="r" t="t"/>
            <a:pathLst>
              <a:path extrusionOk="0" h="120000" w="2620645">
                <a:moveTo>
                  <a:pt x="0" y="0"/>
                </a:moveTo>
                <a:lnTo>
                  <a:pt x="2620196" y="0"/>
                </a:lnTo>
              </a:path>
            </a:pathLst>
          </a:custGeom>
          <a:noFill/>
          <a:ln cap="flat" cmpd="sng" w="12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9" name="Google Shape;1639;p145"/>
          <p:cNvSpPr txBox="1"/>
          <p:nvPr>
            <p:ph idx="1" type="body"/>
          </p:nvPr>
        </p:nvSpPr>
        <p:spPr>
          <a:xfrm>
            <a:off x="1143000" y="1276065"/>
            <a:ext cx="8069478" cy="2264723"/>
          </a:xfrm>
          <a:prstGeom prst="rect">
            <a:avLst/>
          </a:prstGeom>
          <a:noFill/>
          <a:ln>
            <a:noFill/>
          </a:ln>
        </p:spPr>
        <p:txBody>
          <a:bodyPr anchorCtr="0" anchor="t" bIns="0" lIns="0" spcFirstLastPara="1" rIns="0" wrap="square" tIns="12700">
            <a:spAutoFit/>
          </a:bodyPr>
          <a:lstStyle/>
          <a:p>
            <a:pPr indent="0" lvl="0" marL="177800" marR="5080" rtl="0" algn="l">
              <a:lnSpc>
                <a:spcPct val="100000"/>
              </a:lnSpc>
              <a:spcBef>
                <a:spcPts val="0"/>
              </a:spcBef>
              <a:spcAft>
                <a:spcPts val="0"/>
              </a:spcAft>
              <a:buNone/>
            </a:pPr>
            <a:r>
              <a:rPr lang="en-US"/>
              <a:t>Now assume that the distances were measure with  error</a:t>
            </a:r>
            <a:endParaRPr/>
          </a:p>
          <a:p>
            <a:pPr indent="0" lvl="0" marL="177800" rtl="0" algn="l">
              <a:lnSpc>
                <a:spcPct val="100000"/>
              </a:lnSpc>
              <a:spcBef>
                <a:spcPts val="575"/>
              </a:spcBef>
              <a:spcAft>
                <a:spcPts val="0"/>
              </a:spcAft>
              <a:buNone/>
            </a:pPr>
            <a:r>
              <a:rPr lang="en-US"/>
              <a:t>r1=5, r2=1, r3=4</a:t>
            </a:r>
            <a:endParaRPr/>
          </a:p>
          <a:p>
            <a:pPr indent="0" lvl="0" marL="177800" rtl="0" algn="l">
              <a:lnSpc>
                <a:spcPct val="100000"/>
              </a:lnSpc>
              <a:spcBef>
                <a:spcPts val="575"/>
              </a:spcBef>
              <a:spcAft>
                <a:spcPts val="0"/>
              </a:spcAft>
              <a:buNone/>
            </a:pPr>
            <a:r>
              <a:rPr lang="en-US"/>
              <a:t>If we solve the equations we will get 5.2, 4.8</a:t>
            </a:r>
            <a:endParaRPr/>
          </a:p>
          <a:p>
            <a:pPr indent="0" lvl="0" marL="177800" rtl="0" algn="l">
              <a:lnSpc>
                <a:spcPct val="100000"/>
              </a:lnSpc>
              <a:spcBef>
                <a:spcPts val="575"/>
              </a:spcBef>
              <a:spcAft>
                <a:spcPts val="0"/>
              </a:spcAft>
              <a:buNone/>
            </a:pPr>
            <a:r>
              <a:rPr lang="en-US"/>
              <a:t>Error in the distance (5-5.2)</a:t>
            </a:r>
            <a:endParaRPr/>
          </a:p>
          <a:p>
            <a:pPr indent="0" lvl="0" marL="165100" rtl="0" algn="l">
              <a:lnSpc>
                <a:spcPct val="100000"/>
              </a:lnSpc>
              <a:spcBef>
                <a:spcPts val="50"/>
              </a:spcBef>
              <a:spcAft>
                <a:spcPts val="0"/>
              </a:spcAft>
              <a:buNone/>
            </a:pPr>
            <a:r>
              <a:t/>
            </a:r>
            <a:endParaRPr sz="4250">
              <a:latin typeface="Times New Roman"/>
              <a:ea typeface="Times New Roman"/>
              <a:cs typeface="Times New Roman"/>
              <a:sym typeface="Times New Roman"/>
            </a:endParaRPr>
          </a:p>
        </p:txBody>
      </p:sp>
      <p:sp>
        <p:nvSpPr>
          <p:cNvPr id="1640" name="Google Shape;1640;p145"/>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1641" name="Google Shape;1641;p145"/>
          <p:cNvSpPr/>
          <p:nvPr/>
        </p:nvSpPr>
        <p:spPr>
          <a:xfrm>
            <a:off x="1116815" y="4012529"/>
            <a:ext cx="5849937" cy="369332"/>
          </a:xfrm>
          <a:prstGeom prst="rect">
            <a:avLst/>
          </a:prstGeom>
          <a:noFill/>
          <a:ln>
            <a:noFill/>
          </a:ln>
        </p:spPr>
        <p:txBody>
          <a:bodyPr anchorCtr="0" anchor="t" bIns="45700" lIns="91425" spcFirstLastPara="1" rIns="91425" wrap="square" tIns="45700">
            <a:spAutoFit/>
          </a:bodyPr>
          <a:lstStyle/>
          <a:p>
            <a:pPr indent="0" lvl="0" marL="2049779" marR="0" rtl="0" algn="l">
              <a:lnSpc>
                <a:spcPct val="100000"/>
              </a:lnSpc>
              <a:spcBef>
                <a:spcPts val="0"/>
              </a:spcBef>
              <a:spcAft>
                <a:spcPts val="0"/>
              </a:spcAft>
              <a:buNone/>
            </a:pPr>
            <a:r>
              <a:rPr lang="en-US" sz="1800">
                <a:solidFill>
                  <a:schemeClr val="dk1"/>
                </a:solidFill>
                <a:latin typeface="Times New Roman"/>
                <a:ea typeface="Times New Roman"/>
                <a:cs typeface="Times New Roman"/>
                <a:sym typeface="Times New Roman"/>
              </a:rPr>
              <a:t>(5.2 </a:t>
            </a:r>
            <a:r>
              <a:rPr lang="en-US" sz="1800">
                <a:solidFill>
                  <a:schemeClr val="dk1"/>
                </a:solidFill>
                <a:latin typeface="Noto Sans Symbols"/>
                <a:ea typeface="Noto Sans Symbols"/>
                <a:cs typeface="Noto Sans Symbols"/>
                <a:sym typeface="Noto Sans Symbols"/>
              </a:rPr>
              <a:t>−</a:t>
            </a:r>
            <a:r>
              <a:rPr lang="en-US" sz="1800">
                <a:solidFill>
                  <a:schemeClr val="dk1"/>
                </a:solidFill>
                <a:latin typeface="Times New Roman"/>
                <a:ea typeface="Times New Roman"/>
                <a:cs typeface="Times New Roman"/>
                <a:sym typeface="Times New Roman"/>
              </a:rPr>
              <a:t> 5)</a:t>
            </a:r>
            <a:r>
              <a:rPr baseline="30000" lang="en-US" sz="1600">
                <a:solidFill>
                  <a:schemeClr val="dk1"/>
                </a:solidFill>
                <a:latin typeface="Times New Roman"/>
                <a:ea typeface="Times New Roman"/>
                <a:cs typeface="Times New Roman"/>
                <a:sym typeface="Times New Roman"/>
              </a:rPr>
              <a:t>2 </a:t>
            </a:r>
            <a:r>
              <a:rPr lang="en-US" sz="1800">
                <a:solidFill>
                  <a:schemeClr val="dk1"/>
                </a:solidFill>
                <a:latin typeface="Noto Sans Symbols"/>
                <a:ea typeface="Noto Sans Symbols"/>
                <a:cs typeface="Noto Sans Symbols"/>
                <a:sym typeface="Noto Sans Symbols"/>
              </a:rPr>
              <a:t>+</a:t>
            </a:r>
            <a:r>
              <a:rPr lang="en-US" sz="1800">
                <a:solidFill>
                  <a:schemeClr val="dk1"/>
                </a:solidFill>
                <a:latin typeface="Times New Roman"/>
                <a:ea typeface="Times New Roman"/>
                <a:cs typeface="Times New Roman"/>
                <a:sym typeface="Times New Roman"/>
              </a:rPr>
              <a:t> (4.8 </a:t>
            </a:r>
            <a:r>
              <a:rPr lang="en-US" sz="1800">
                <a:solidFill>
                  <a:schemeClr val="dk1"/>
                </a:solidFill>
                <a:latin typeface="Noto Sans Symbols"/>
                <a:ea typeface="Noto Sans Symbols"/>
                <a:cs typeface="Noto Sans Symbols"/>
                <a:sym typeface="Noto Sans Symbols"/>
              </a:rPr>
              <a:t>−</a:t>
            </a:r>
            <a:r>
              <a:rPr lang="en-US" sz="1800">
                <a:solidFill>
                  <a:schemeClr val="dk1"/>
                </a:solidFill>
                <a:latin typeface="Times New Roman"/>
                <a:ea typeface="Times New Roman"/>
                <a:cs typeface="Times New Roman"/>
                <a:sym typeface="Times New Roman"/>
              </a:rPr>
              <a:t> 2)</a:t>
            </a:r>
            <a:r>
              <a:rPr baseline="30000" lang="en-US" sz="1600">
                <a:solidFill>
                  <a:schemeClr val="dk1"/>
                </a:solidFill>
                <a:latin typeface="Times New Roman"/>
                <a:ea typeface="Times New Roman"/>
                <a:cs typeface="Times New Roman"/>
                <a:sym typeface="Times New Roman"/>
              </a:rPr>
              <a:t>2	</a:t>
            </a:r>
            <a:r>
              <a:rPr lang="en-US" sz="1800">
                <a:solidFill>
                  <a:schemeClr val="dk1"/>
                </a:solidFill>
                <a:latin typeface="Noto Sans Symbols"/>
                <a:ea typeface="Noto Sans Symbols"/>
                <a:cs typeface="Noto Sans Symbols"/>
                <a:sym typeface="Noto Sans Symbols"/>
              </a:rPr>
              <a:t>=</a:t>
            </a:r>
            <a:r>
              <a:rPr lang="en-US" sz="1800">
                <a:solidFill>
                  <a:schemeClr val="dk1"/>
                </a:solidFill>
                <a:latin typeface="Times New Roman"/>
                <a:ea typeface="Times New Roman"/>
                <a:cs typeface="Times New Roman"/>
                <a:sym typeface="Times New Roman"/>
              </a:rPr>
              <a:t> 2.8</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146"/>
          <p:cNvSpPr txBox="1"/>
          <p:nvPr/>
        </p:nvSpPr>
        <p:spPr>
          <a:xfrm>
            <a:off x="1262888" y="555193"/>
            <a:ext cx="2137410" cy="3917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solidFill>
                  <a:schemeClr val="dk1"/>
                </a:solidFill>
                <a:latin typeface="Tahoma"/>
                <a:ea typeface="Tahoma"/>
                <a:cs typeface="Tahoma"/>
                <a:sym typeface="Tahoma"/>
              </a:rPr>
              <a:t>Example-cont</a:t>
            </a:r>
            <a:endParaRPr sz="2400">
              <a:solidFill>
                <a:schemeClr val="dk1"/>
              </a:solidFill>
              <a:latin typeface="Tahoma"/>
              <a:ea typeface="Tahoma"/>
              <a:cs typeface="Tahoma"/>
              <a:sym typeface="Tahoma"/>
            </a:endParaRPr>
          </a:p>
        </p:txBody>
      </p:sp>
      <p:sp>
        <p:nvSpPr>
          <p:cNvPr id="1647" name="Google Shape;1647;p146"/>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8" name="Google Shape;1648;p146"/>
          <p:cNvSpPr/>
          <p:nvPr/>
        </p:nvSpPr>
        <p:spPr>
          <a:xfrm>
            <a:off x="877227" y="182930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9" name="Google Shape;1649;p146"/>
          <p:cNvSpPr/>
          <p:nvPr/>
        </p:nvSpPr>
        <p:spPr>
          <a:xfrm>
            <a:off x="877227" y="2268220"/>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0" name="Google Shape;1650;p146"/>
          <p:cNvSpPr/>
          <p:nvPr/>
        </p:nvSpPr>
        <p:spPr>
          <a:xfrm>
            <a:off x="877227" y="2707132"/>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1" name="Google Shape;1651;p146"/>
          <p:cNvSpPr txBox="1"/>
          <p:nvPr/>
        </p:nvSpPr>
        <p:spPr>
          <a:xfrm>
            <a:off x="1207719" y="1227201"/>
            <a:ext cx="2722880" cy="2220595"/>
          </a:xfrm>
          <a:prstGeom prst="rect">
            <a:avLst/>
          </a:prstGeom>
          <a:noFill/>
          <a:ln>
            <a:noFill/>
          </a:ln>
        </p:spPr>
        <p:txBody>
          <a:bodyPr anchorCtr="0" anchor="t" bIns="0" lIns="0" spcFirstLastPara="1" rIns="0" wrap="square" tIns="12700">
            <a:spAutoFit/>
          </a:bodyPr>
          <a:lstStyle/>
          <a:p>
            <a:pPr indent="0" lvl="0" marL="12700" marR="5715" rtl="0" algn="l">
              <a:lnSpc>
                <a:spcPct val="120000"/>
              </a:lnSpc>
              <a:spcBef>
                <a:spcPts val="0"/>
              </a:spcBef>
              <a:spcAft>
                <a:spcPts val="0"/>
              </a:spcAft>
              <a:buNone/>
            </a:pPr>
            <a:r>
              <a:rPr lang="en-US" sz="2400">
                <a:solidFill>
                  <a:schemeClr val="dk1"/>
                </a:solidFill>
                <a:latin typeface="Tahoma"/>
                <a:ea typeface="Tahoma"/>
                <a:cs typeface="Tahoma"/>
                <a:sym typeface="Tahoma"/>
              </a:rPr>
              <a:t>Add new nodes  (x4,y4)=(3,1), r4=2</a:t>
            </a:r>
            <a:endParaRPr sz="2400">
              <a:solidFill>
                <a:schemeClr val="dk1"/>
              </a:solidFill>
              <a:latin typeface="Tahoma"/>
              <a:ea typeface="Tahoma"/>
              <a:cs typeface="Tahoma"/>
              <a:sym typeface="Tahoma"/>
            </a:endParaRPr>
          </a:p>
          <a:p>
            <a:pPr indent="0" lvl="0" marL="12700" marR="0" rtl="0" algn="l">
              <a:lnSpc>
                <a:spcPct val="100000"/>
              </a:lnSpc>
              <a:spcBef>
                <a:spcPts val="575"/>
              </a:spcBef>
              <a:spcAft>
                <a:spcPts val="0"/>
              </a:spcAft>
              <a:buNone/>
            </a:pPr>
            <a:r>
              <a:rPr lang="en-US" sz="2400">
                <a:solidFill>
                  <a:schemeClr val="dk1"/>
                </a:solidFill>
                <a:latin typeface="Tahoma"/>
                <a:ea typeface="Tahoma"/>
                <a:cs typeface="Tahoma"/>
                <a:sym typeface="Tahoma"/>
              </a:rPr>
              <a:t>(x5,y5)=(7,5), r5=3</a:t>
            </a:r>
            <a:endParaRPr sz="2400">
              <a:solidFill>
                <a:schemeClr val="dk1"/>
              </a:solidFill>
              <a:latin typeface="Tahoma"/>
              <a:ea typeface="Tahoma"/>
              <a:cs typeface="Tahoma"/>
              <a:sym typeface="Tahoma"/>
            </a:endParaRPr>
          </a:p>
          <a:p>
            <a:pPr indent="0" lvl="0" marL="12700" marR="0" rtl="0" algn="l">
              <a:lnSpc>
                <a:spcPct val="100000"/>
              </a:lnSpc>
              <a:spcBef>
                <a:spcPts val="575"/>
              </a:spcBef>
              <a:spcAft>
                <a:spcPts val="0"/>
              </a:spcAft>
              <a:buNone/>
            </a:pPr>
            <a:r>
              <a:rPr lang="en-US" sz="2400">
                <a:solidFill>
                  <a:schemeClr val="dk1"/>
                </a:solidFill>
                <a:latin typeface="Tahoma"/>
                <a:ea typeface="Tahoma"/>
                <a:cs typeface="Tahoma"/>
                <a:sym typeface="Tahoma"/>
              </a:rPr>
              <a:t>(x6,y6)=(2,8), r6=7</a:t>
            </a:r>
            <a:endParaRPr sz="2400">
              <a:solidFill>
                <a:schemeClr val="dk1"/>
              </a:solidFill>
              <a:latin typeface="Tahoma"/>
              <a:ea typeface="Tahoma"/>
              <a:cs typeface="Tahoma"/>
              <a:sym typeface="Tahoma"/>
            </a:endParaRPr>
          </a:p>
          <a:p>
            <a:pPr indent="0" lvl="0" marL="12700" marR="0" rtl="0" algn="l">
              <a:lnSpc>
                <a:spcPct val="100000"/>
              </a:lnSpc>
              <a:spcBef>
                <a:spcPts val="575"/>
              </a:spcBef>
              <a:spcAft>
                <a:spcPts val="0"/>
              </a:spcAft>
              <a:buNone/>
            </a:pPr>
            <a:r>
              <a:rPr lang="en-US" sz="2400">
                <a:solidFill>
                  <a:schemeClr val="dk1"/>
                </a:solidFill>
                <a:latin typeface="Tahoma"/>
                <a:ea typeface="Tahoma"/>
                <a:cs typeface="Tahoma"/>
                <a:sym typeface="Tahoma"/>
              </a:rPr>
              <a:t>(x7,y7)=(4,6), r7=4</a:t>
            </a:r>
            <a:endParaRPr sz="2400">
              <a:solidFill>
                <a:schemeClr val="dk1"/>
              </a:solidFill>
              <a:latin typeface="Tahoma"/>
              <a:ea typeface="Tahoma"/>
              <a:cs typeface="Tahoma"/>
              <a:sym typeface="Tahoma"/>
            </a:endParaRPr>
          </a:p>
        </p:txBody>
      </p:sp>
      <p:sp>
        <p:nvSpPr>
          <p:cNvPr id="1652" name="Google Shape;1652;p146"/>
          <p:cNvSpPr/>
          <p:nvPr/>
        </p:nvSpPr>
        <p:spPr>
          <a:xfrm>
            <a:off x="877227" y="3146044"/>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3" name="Google Shape;1653;p146"/>
          <p:cNvSpPr/>
          <p:nvPr/>
        </p:nvSpPr>
        <p:spPr>
          <a:xfrm>
            <a:off x="877227" y="5340603"/>
            <a:ext cx="202691" cy="2133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4" name="Google Shape;1654;p146"/>
          <p:cNvSpPr txBox="1"/>
          <p:nvPr/>
        </p:nvSpPr>
        <p:spPr>
          <a:xfrm>
            <a:off x="1207719" y="5251196"/>
            <a:ext cx="2055495"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(x,y)=(5.5,2.7)</a:t>
            </a:r>
            <a:endParaRPr sz="2400">
              <a:solidFill>
                <a:schemeClr val="dk1"/>
              </a:solidFill>
              <a:latin typeface="Tahoma"/>
              <a:ea typeface="Tahoma"/>
              <a:cs typeface="Tahoma"/>
              <a:sym typeface="Tahoma"/>
            </a:endParaRPr>
          </a:p>
        </p:txBody>
      </p:sp>
      <p:sp>
        <p:nvSpPr>
          <p:cNvPr id="1655" name="Google Shape;1655;p146"/>
          <p:cNvSpPr txBox="1"/>
          <p:nvPr/>
        </p:nvSpPr>
        <p:spPr>
          <a:xfrm>
            <a:off x="6573428" y="5280915"/>
            <a:ext cx="156845"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656" name="Google Shape;1656;p146"/>
          <p:cNvSpPr txBox="1"/>
          <p:nvPr/>
        </p:nvSpPr>
        <p:spPr>
          <a:xfrm>
            <a:off x="5842431" y="4626597"/>
            <a:ext cx="887730"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657" name="Google Shape;1657;p146"/>
          <p:cNvSpPr txBox="1"/>
          <p:nvPr/>
        </p:nvSpPr>
        <p:spPr>
          <a:xfrm>
            <a:off x="7181678" y="2208583"/>
            <a:ext cx="156845"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658" name="Google Shape;1658;p146"/>
          <p:cNvSpPr txBox="1"/>
          <p:nvPr/>
        </p:nvSpPr>
        <p:spPr>
          <a:xfrm>
            <a:off x="7181678" y="3460244"/>
            <a:ext cx="156845"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659" name="Google Shape;1659;p146"/>
          <p:cNvSpPr txBox="1"/>
          <p:nvPr/>
        </p:nvSpPr>
        <p:spPr>
          <a:xfrm>
            <a:off x="7181678" y="1227165"/>
            <a:ext cx="156845" cy="1089025"/>
          </a:xfrm>
          <a:prstGeom prst="rect">
            <a:avLst/>
          </a:prstGeom>
          <a:noFill/>
          <a:ln>
            <a:noFill/>
          </a:ln>
        </p:spPr>
        <p:txBody>
          <a:bodyPr anchorCtr="0" anchor="t" bIns="0" lIns="0" spcFirstLastPara="1" rIns="0" wrap="square" tIns="16500">
            <a:spAutoFit/>
          </a:bodyPr>
          <a:lstStyle/>
          <a:p>
            <a:pPr indent="0" lvl="0" marL="12700" marR="0" rtl="0" algn="l">
              <a:lnSpc>
                <a:spcPct val="108679"/>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a:p>
            <a:pPr indent="0" lvl="0" marL="12700" marR="0" rtl="0" algn="l">
              <a:lnSpc>
                <a:spcPct val="97169"/>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a:p>
            <a:pPr indent="0" lvl="0" marL="12700" marR="0" rtl="0" algn="l">
              <a:lnSpc>
                <a:spcPct val="108679"/>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660" name="Google Shape;1660;p146"/>
          <p:cNvSpPr txBox="1"/>
          <p:nvPr/>
        </p:nvSpPr>
        <p:spPr>
          <a:xfrm>
            <a:off x="5842431" y="5935188"/>
            <a:ext cx="887730" cy="762000"/>
          </a:xfrm>
          <a:prstGeom prst="rect">
            <a:avLst/>
          </a:prstGeom>
          <a:noFill/>
          <a:ln>
            <a:noFill/>
          </a:ln>
        </p:spPr>
        <p:txBody>
          <a:bodyPr anchorCtr="0" anchor="t" bIns="0" lIns="0" spcFirstLastPara="1" rIns="0" wrap="square" tIns="16500">
            <a:spAutoFit/>
          </a:bodyPr>
          <a:lstStyle/>
          <a:p>
            <a:pPr indent="0" lvl="0" marL="12700" marR="0" rtl="0" algn="l">
              <a:lnSpc>
                <a:spcPct val="108679"/>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a:p>
            <a:pPr indent="0" lvl="0" marL="12700" marR="0" rtl="0" algn="l">
              <a:lnSpc>
                <a:spcPct val="72452"/>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17	</a:t>
            </a:r>
            <a:r>
              <a:rPr lang="en-US" sz="2650">
                <a:solidFill>
                  <a:schemeClr val="dk1"/>
                </a:solidFill>
                <a:latin typeface="Noto Sans Symbols"/>
                <a:ea typeface="Noto Sans Symbols"/>
                <a:cs typeface="Noto Sans Symbols"/>
                <a:sym typeface="Noto Sans Symbols"/>
              </a:rPr>
              <a:t>⎥</a:t>
            </a:r>
            <a:r>
              <a:rPr baseline="-25000" lang="en-US" sz="3975">
                <a:solidFill>
                  <a:schemeClr val="dk1"/>
                </a:solidFill>
                <a:latin typeface="Noto Sans Symbols"/>
                <a:ea typeface="Noto Sans Symbols"/>
                <a:cs typeface="Noto Sans Symbols"/>
                <a:sym typeface="Noto Sans Symbols"/>
              </a:rPr>
              <a:t>⎦</a:t>
            </a:r>
            <a:endParaRPr baseline="-25000" sz="3975">
              <a:solidFill>
                <a:schemeClr val="dk1"/>
              </a:solidFill>
              <a:latin typeface="Noto Sans Symbols"/>
              <a:ea typeface="Noto Sans Symbols"/>
              <a:cs typeface="Noto Sans Symbols"/>
              <a:sym typeface="Noto Sans Symbols"/>
            </a:endParaRPr>
          </a:p>
        </p:txBody>
      </p:sp>
      <p:sp>
        <p:nvSpPr>
          <p:cNvPr id="1661" name="Google Shape;1661;p146"/>
          <p:cNvSpPr txBox="1"/>
          <p:nvPr/>
        </p:nvSpPr>
        <p:spPr>
          <a:xfrm>
            <a:off x="5842431" y="5803629"/>
            <a:ext cx="887730"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aseline="30000" lang="en-US" sz="3975">
                <a:solidFill>
                  <a:schemeClr val="dk1"/>
                </a:solidFill>
                <a:latin typeface="Noto Sans Symbols"/>
                <a:ea typeface="Noto Sans Symbols"/>
                <a:cs typeface="Noto Sans Symbols"/>
                <a:sym typeface="Noto Sans Symbols"/>
              </a:rPr>
              <a:t>⎢</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29</a:t>
            </a:r>
            <a:r>
              <a:rPr baseline="30000" lang="en-US" sz="3975">
                <a:solidFill>
                  <a:schemeClr val="dk1"/>
                </a:solidFill>
                <a:latin typeface="Noto Sans Symbols"/>
                <a:ea typeface="Noto Sans Symbols"/>
                <a:cs typeface="Noto Sans Symbols"/>
                <a:sym typeface="Noto Sans Symbols"/>
              </a:rPr>
              <a:t>⎥</a:t>
            </a:r>
            <a:endParaRPr baseline="30000" sz="3975">
              <a:solidFill>
                <a:schemeClr val="dk1"/>
              </a:solidFill>
              <a:latin typeface="Noto Sans Symbols"/>
              <a:ea typeface="Noto Sans Symbols"/>
              <a:cs typeface="Noto Sans Symbols"/>
              <a:sym typeface="Noto Sans Symbols"/>
            </a:endParaRPr>
          </a:p>
        </p:txBody>
      </p:sp>
      <p:sp>
        <p:nvSpPr>
          <p:cNvPr id="1662" name="Google Shape;1662;p146"/>
          <p:cNvSpPr txBox="1"/>
          <p:nvPr/>
        </p:nvSpPr>
        <p:spPr>
          <a:xfrm>
            <a:off x="5842431" y="5291549"/>
            <a:ext cx="495300"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aseline="30000" lang="en-US" sz="3975">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30</a:t>
            </a:r>
            <a:endParaRPr sz="2650">
              <a:solidFill>
                <a:schemeClr val="dk1"/>
              </a:solidFill>
              <a:latin typeface="Times New Roman"/>
              <a:ea typeface="Times New Roman"/>
              <a:cs typeface="Times New Roman"/>
              <a:sym typeface="Times New Roman"/>
            </a:endParaRPr>
          </a:p>
        </p:txBody>
      </p:sp>
      <p:sp>
        <p:nvSpPr>
          <p:cNvPr id="1663" name="Google Shape;1663;p146"/>
          <p:cNvSpPr txBox="1"/>
          <p:nvPr/>
        </p:nvSpPr>
        <p:spPr>
          <a:xfrm>
            <a:off x="5842431" y="4299453"/>
            <a:ext cx="887730"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 4 </a:t>
            </a: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p:txBody>
      </p:sp>
      <p:sp>
        <p:nvSpPr>
          <p:cNvPr id="1664" name="Google Shape;1664;p146"/>
          <p:cNvSpPr txBox="1"/>
          <p:nvPr/>
        </p:nvSpPr>
        <p:spPr>
          <a:xfrm>
            <a:off x="5842431" y="3382063"/>
            <a:ext cx="887730" cy="1000125"/>
          </a:xfrm>
          <a:prstGeom prst="rect">
            <a:avLst/>
          </a:prstGeom>
          <a:noFill/>
          <a:ln>
            <a:noFill/>
          </a:ln>
        </p:spPr>
        <p:txBody>
          <a:bodyPr anchorCtr="0" anchor="t" bIns="0" lIns="0" spcFirstLastPara="1" rIns="0" wrap="square" tIns="95250">
            <a:spAutoFit/>
          </a:bodyPr>
          <a:lstStyle/>
          <a:p>
            <a:pPr indent="0" lvl="0" marL="762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endParaRPr sz="2650">
              <a:solidFill>
                <a:schemeClr val="dk1"/>
              </a:solidFill>
              <a:latin typeface="Noto Sans Symbols"/>
              <a:ea typeface="Noto Sans Symbols"/>
              <a:cs typeface="Noto Sans Symbols"/>
              <a:sym typeface="Noto Sans Symbols"/>
            </a:endParaRPr>
          </a:p>
          <a:p>
            <a:pPr indent="0" lvl="0" marL="12700" marR="0" rtl="0" algn="l">
              <a:lnSpc>
                <a:spcPct val="100000"/>
              </a:lnSpc>
              <a:spcBef>
                <a:spcPts val="655"/>
              </a:spcBef>
              <a:spcAft>
                <a:spcPts val="0"/>
              </a:spcAft>
              <a:buNone/>
            </a:pP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 </a:t>
            </a:r>
            <a:r>
              <a:rPr lang="en-US" sz="2650">
                <a:solidFill>
                  <a:schemeClr val="dk1"/>
                </a:solidFill>
                <a:latin typeface="Times New Roman"/>
                <a:ea typeface="Times New Roman"/>
                <a:cs typeface="Times New Roman"/>
                <a:sym typeface="Times New Roman"/>
              </a:rPr>
              <a:t>56	</a:t>
            </a:r>
            <a:r>
              <a:rPr baseline="-25000" lang="en-US" sz="3975">
                <a:solidFill>
                  <a:schemeClr val="dk1"/>
                </a:solidFill>
                <a:latin typeface="Noto Sans Symbols"/>
                <a:ea typeface="Noto Sans Symbols"/>
                <a:cs typeface="Noto Sans Symbols"/>
                <a:sym typeface="Noto Sans Symbols"/>
              </a:rPr>
              <a:t>⎤</a:t>
            </a:r>
            <a:endParaRPr baseline="-25000" sz="3975">
              <a:solidFill>
                <a:schemeClr val="dk1"/>
              </a:solidFill>
              <a:latin typeface="Noto Sans Symbols"/>
              <a:ea typeface="Noto Sans Symbols"/>
              <a:cs typeface="Noto Sans Symbols"/>
              <a:sym typeface="Noto Sans Symbols"/>
            </a:endParaRPr>
          </a:p>
        </p:txBody>
      </p:sp>
      <p:sp>
        <p:nvSpPr>
          <p:cNvPr id="1665" name="Google Shape;1665;p146"/>
          <p:cNvSpPr txBox="1"/>
          <p:nvPr/>
        </p:nvSpPr>
        <p:spPr>
          <a:xfrm>
            <a:off x="6760163" y="3378491"/>
            <a:ext cx="577850"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2</a:t>
            </a:r>
            <a:r>
              <a:rPr baseline="30000" lang="en-US" sz="3975">
                <a:solidFill>
                  <a:schemeClr val="dk1"/>
                </a:solidFill>
                <a:latin typeface="Noto Sans Symbols"/>
                <a:ea typeface="Noto Sans Symbols"/>
                <a:cs typeface="Noto Sans Symbols"/>
                <a:sym typeface="Noto Sans Symbols"/>
              </a:rPr>
              <a:t>⎥</a:t>
            </a:r>
            <a:endParaRPr baseline="30000" sz="3975">
              <a:solidFill>
                <a:schemeClr val="dk1"/>
              </a:solidFill>
              <a:latin typeface="Noto Sans Symbols"/>
              <a:ea typeface="Noto Sans Symbols"/>
              <a:cs typeface="Noto Sans Symbols"/>
              <a:sym typeface="Noto Sans Symbols"/>
            </a:endParaRPr>
          </a:p>
        </p:txBody>
      </p:sp>
      <p:sp>
        <p:nvSpPr>
          <p:cNvPr id="1666" name="Google Shape;1666;p146"/>
          <p:cNvSpPr txBox="1"/>
          <p:nvPr/>
        </p:nvSpPr>
        <p:spPr>
          <a:xfrm>
            <a:off x="5906449" y="3190015"/>
            <a:ext cx="334645"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650">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2</a:t>
            </a:r>
            <a:endParaRPr baseline="-25000" sz="3975">
              <a:solidFill>
                <a:schemeClr val="dk1"/>
              </a:solidFill>
              <a:latin typeface="Times New Roman"/>
              <a:ea typeface="Times New Roman"/>
              <a:cs typeface="Times New Roman"/>
              <a:sym typeface="Times New Roman"/>
            </a:endParaRPr>
          </a:p>
        </p:txBody>
      </p:sp>
      <p:sp>
        <p:nvSpPr>
          <p:cNvPr id="1667" name="Google Shape;1667;p146"/>
          <p:cNvSpPr txBox="1"/>
          <p:nvPr/>
        </p:nvSpPr>
        <p:spPr>
          <a:xfrm>
            <a:off x="5906449" y="2546391"/>
            <a:ext cx="1431925" cy="755015"/>
          </a:xfrm>
          <a:prstGeom prst="rect">
            <a:avLst/>
          </a:prstGeom>
          <a:noFill/>
          <a:ln>
            <a:noFill/>
          </a:ln>
        </p:spPr>
        <p:txBody>
          <a:bodyPr anchorCtr="0" anchor="t" bIns="0" lIns="0" spcFirstLastPara="1" rIns="0" wrap="square" tIns="16500">
            <a:spAutoFit/>
          </a:bodyPr>
          <a:lstStyle/>
          <a:p>
            <a:pPr indent="0" lvl="0" marL="12700" marR="0" rtl="0" algn="l">
              <a:lnSpc>
                <a:spcPct val="71698"/>
              </a:lnSpc>
              <a:spcBef>
                <a:spcPts val="0"/>
              </a:spcBef>
              <a:spcAft>
                <a:spcPts val="0"/>
              </a:spcAft>
              <a:buNone/>
            </a:pPr>
            <a:r>
              <a:rPr baseline="30000" lang="en-US" sz="3975">
                <a:solidFill>
                  <a:schemeClr val="dk1"/>
                </a:solidFill>
                <a:latin typeface="Noto Sans Symbols"/>
                <a:ea typeface="Noto Sans Symbols"/>
                <a:cs typeface="Noto Sans Symbols"/>
                <a:sym typeface="Noto Sans Symbols"/>
              </a:rPr>
              <a:t>⎢</a:t>
            </a:r>
            <a:r>
              <a:rPr baseline="30000" lang="en-US" sz="3975">
                <a:solidFill>
                  <a:schemeClr val="dk1"/>
                </a:solidFill>
                <a:latin typeface="Times New Roman"/>
                <a:ea typeface="Times New Roman"/>
                <a:cs typeface="Times New Roman"/>
                <a:sym typeface="Times New Roman"/>
              </a:rPr>
              <a:t> </a:t>
            </a:r>
            <a:r>
              <a:rPr lang="en-US" sz="2650">
                <a:solidFill>
                  <a:schemeClr val="dk1"/>
                </a:solidFill>
                <a:latin typeface="Times New Roman"/>
                <a:ea typeface="Times New Roman"/>
                <a:cs typeface="Times New Roman"/>
                <a:sym typeface="Times New Roman"/>
              </a:rPr>
              <a:t>1	5	</a:t>
            </a:r>
            <a:r>
              <a:rPr baseline="30000" lang="en-US" sz="3975">
                <a:solidFill>
                  <a:schemeClr val="dk1"/>
                </a:solidFill>
                <a:latin typeface="Noto Sans Symbols"/>
                <a:ea typeface="Noto Sans Symbols"/>
                <a:cs typeface="Noto Sans Symbols"/>
                <a:sym typeface="Noto Sans Symbols"/>
              </a:rPr>
              <a:t>⎥</a:t>
            </a:r>
            <a:endParaRPr baseline="30000" sz="3975">
              <a:solidFill>
                <a:schemeClr val="dk1"/>
              </a:solidFill>
              <a:latin typeface="Noto Sans Symbols"/>
              <a:ea typeface="Noto Sans Symbols"/>
              <a:cs typeface="Noto Sans Symbols"/>
              <a:sym typeface="Noto Sans Symbols"/>
            </a:endParaRPr>
          </a:p>
          <a:p>
            <a:pPr indent="0" lvl="0" marL="12700" marR="0" rtl="0" algn="l">
              <a:lnSpc>
                <a:spcPct val="71698"/>
              </a:lnSpc>
              <a:spcBef>
                <a:spcPts val="0"/>
              </a:spcBef>
              <a:spcAft>
                <a:spcPts val="0"/>
              </a:spcAft>
              <a:buNone/>
            </a:pPr>
            <a:r>
              <a:rPr baseline="30000" lang="en-US" sz="3975">
                <a:solidFill>
                  <a:schemeClr val="dk1"/>
                </a:solidFill>
                <a:latin typeface="Noto Sans Symbols"/>
                <a:ea typeface="Noto Sans Symbols"/>
                <a:cs typeface="Noto Sans Symbols"/>
                <a:sym typeface="Noto Sans Symbols"/>
              </a:rPr>
              <a:t>⎢</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3	1	</a:t>
            </a:r>
            <a:r>
              <a:rPr baseline="30000" lang="en-US" sz="3975">
                <a:solidFill>
                  <a:schemeClr val="dk1"/>
                </a:solidFill>
                <a:latin typeface="Noto Sans Symbols"/>
                <a:ea typeface="Noto Sans Symbols"/>
                <a:cs typeface="Noto Sans Symbols"/>
                <a:sym typeface="Noto Sans Symbols"/>
              </a:rPr>
              <a:t>⎥</a:t>
            </a:r>
            <a:endParaRPr baseline="30000" sz="3975">
              <a:solidFill>
                <a:schemeClr val="dk1"/>
              </a:solidFill>
              <a:latin typeface="Noto Sans Symbols"/>
              <a:ea typeface="Noto Sans Symbols"/>
              <a:cs typeface="Noto Sans Symbols"/>
              <a:sym typeface="Noto Sans Symbols"/>
            </a:endParaRPr>
          </a:p>
        </p:txBody>
      </p:sp>
      <p:sp>
        <p:nvSpPr>
          <p:cNvPr id="1668" name="Google Shape;1668;p146"/>
          <p:cNvSpPr txBox="1"/>
          <p:nvPr/>
        </p:nvSpPr>
        <p:spPr>
          <a:xfrm>
            <a:off x="5906449" y="1202255"/>
            <a:ext cx="1071245" cy="1266825"/>
          </a:xfrm>
          <a:prstGeom prst="rect">
            <a:avLst/>
          </a:prstGeom>
          <a:noFill/>
          <a:ln>
            <a:noFill/>
          </a:ln>
        </p:spPr>
        <p:txBody>
          <a:bodyPr anchorCtr="0" anchor="t" bIns="0" lIns="0" spcFirstLastPara="1" rIns="0" wrap="square" tIns="16500">
            <a:spAutoFit/>
          </a:bodyPr>
          <a:lstStyle/>
          <a:p>
            <a:pPr indent="0" lvl="0" marL="12700" marR="0" rtl="0" algn="l">
              <a:lnSpc>
                <a:spcPct val="71698"/>
              </a:lnSpc>
              <a:spcBef>
                <a:spcPts val="0"/>
              </a:spcBef>
              <a:spcAft>
                <a:spcPts val="0"/>
              </a:spcAft>
              <a:buNone/>
            </a:pP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	</a:t>
            </a:r>
            <a:r>
              <a:rPr lang="en-US" sz="2650">
                <a:solidFill>
                  <a:schemeClr val="dk1"/>
                </a:solidFill>
                <a:latin typeface="Times New Roman"/>
                <a:ea typeface="Times New Roman"/>
                <a:cs typeface="Times New Roman"/>
                <a:sym typeface="Times New Roman"/>
              </a:rPr>
              <a:t>2	5</a:t>
            </a:r>
            <a:endParaRPr sz="2650">
              <a:solidFill>
                <a:schemeClr val="dk1"/>
              </a:solidFill>
              <a:latin typeface="Times New Roman"/>
              <a:ea typeface="Times New Roman"/>
              <a:cs typeface="Times New Roman"/>
              <a:sym typeface="Times New Roman"/>
            </a:endParaRPr>
          </a:p>
          <a:p>
            <a:pPr indent="0" lvl="0" marL="12700" marR="0" rtl="0" algn="l">
              <a:lnSpc>
                <a:spcPct val="71698"/>
              </a:lnSpc>
              <a:spcBef>
                <a:spcPts val="0"/>
              </a:spcBef>
              <a:spcAft>
                <a:spcPts val="0"/>
              </a:spcAft>
              <a:buNone/>
            </a:pPr>
            <a:r>
              <a:rPr baseline="-25000" lang="en-US" sz="3975">
                <a:solidFill>
                  <a:schemeClr val="dk1"/>
                </a:solidFill>
                <a:latin typeface="Noto Sans Symbols"/>
                <a:ea typeface="Noto Sans Symbols"/>
                <a:cs typeface="Noto Sans Symbols"/>
                <a:sym typeface="Noto Sans Symbols"/>
              </a:rPr>
              <a:t>⎢</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1	2</a:t>
            </a:r>
            <a:endParaRPr sz="2650">
              <a:solidFill>
                <a:schemeClr val="dk1"/>
              </a:solidFill>
              <a:latin typeface="Times New Roman"/>
              <a:ea typeface="Times New Roman"/>
              <a:cs typeface="Times New Roman"/>
              <a:sym typeface="Times New Roman"/>
            </a:endParaRPr>
          </a:p>
          <a:p>
            <a:pPr indent="0" lvl="0" marL="12700" marR="0" rtl="0" algn="l">
              <a:lnSpc>
                <a:spcPct val="100000"/>
              </a:lnSpc>
              <a:spcBef>
                <a:spcPts val="855"/>
              </a:spcBef>
              <a:spcAft>
                <a:spcPts val="0"/>
              </a:spcAft>
              <a:buNone/>
            </a:pPr>
            <a:r>
              <a:rPr baseline="30000" lang="en-US" sz="3975">
                <a:solidFill>
                  <a:schemeClr val="dk1"/>
                </a:solidFill>
                <a:latin typeface="Noto Sans Symbols"/>
                <a:ea typeface="Noto Sans Symbols"/>
                <a:cs typeface="Noto Sans Symbols"/>
                <a:sym typeface="Noto Sans Symbols"/>
              </a:rPr>
              <a:t>⎢</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4	4</a:t>
            </a:r>
            <a:endParaRPr sz="2650">
              <a:solidFill>
                <a:schemeClr val="dk1"/>
              </a:solidFill>
              <a:latin typeface="Times New Roman"/>
              <a:ea typeface="Times New Roman"/>
              <a:cs typeface="Times New Roman"/>
              <a:sym typeface="Times New Roman"/>
            </a:endParaRPr>
          </a:p>
        </p:txBody>
      </p:sp>
      <p:sp>
        <p:nvSpPr>
          <p:cNvPr id="1669" name="Google Shape;1669;p146"/>
          <p:cNvSpPr txBox="1"/>
          <p:nvPr/>
        </p:nvSpPr>
        <p:spPr>
          <a:xfrm>
            <a:off x="5319527" y="4971529"/>
            <a:ext cx="1410335"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aseline="-25000" i="1" lang="en-US" sz="3975">
                <a:solidFill>
                  <a:schemeClr val="dk1"/>
                </a:solidFill>
                <a:latin typeface="Times New Roman"/>
                <a:ea typeface="Times New Roman"/>
                <a:cs typeface="Times New Roman"/>
                <a:sym typeface="Times New Roman"/>
              </a:rPr>
              <a:t>b </a:t>
            </a:r>
            <a:r>
              <a:rPr baseline="-25000" lang="en-US" sz="3975">
                <a:solidFill>
                  <a:schemeClr val="dk1"/>
                </a:solidFill>
                <a:latin typeface="Noto Sans Symbols"/>
                <a:ea typeface="Noto Sans Symbols"/>
                <a:cs typeface="Noto Sans Symbols"/>
                <a:sym typeface="Noto Sans Symbols"/>
              </a:rPr>
              <a:t>=</a:t>
            </a:r>
            <a:r>
              <a:rPr baseline="-25000" lang="en-US" sz="3975">
                <a:solidFill>
                  <a:schemeClr val="dk1"/>
                </a:solidFill>
                <a:latin typeface="Times New Roman"/>
                <a:ea typeface="Times New Roman"/>
                <a:cs typeface="Times New Roman"/>
                <a:sym typeface="Times New Roman"/>
              </a:rPr>
              <a:t> </a:t>
            </a:r>
            <a:r>
              <a:rPr baseline="30000" lang="en-US" sz="3975">
                <a:solidFill>
                  <a:schemeClr val="dk1"/>
                </a:solidFill>
                <a:latin typeface="Noto Sans Symbols"/>
                <a:ea typeface="Noto Sans Symbols"/>
                <a:cs typeface="Noto Sans Symbols"/>
                <a:sym typeface="Noto Sans Symbols"/>
              </a:rPr>
              <a:t>⎢</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16</a:t>
            </a:r>
            <a:r>
              <a:rPr baseline="30000" lang="en-US" sz="3975">
                <a:solidFill>
                  <a:schemeClr val="dk1"/>
                </a:solidFill>
                <a:latin typeface="Noto Sans Symbols"/>
                <a:ea typeface="Noto Sans Symbols"/>
                <a:cs typeface="Noto Sans Symbols"/>
                <a:sym typeface="Noto Sans Symbols"/>
              </a:rPr>
              <a:t>⎥</a:t>
            </a:r>
            <a:endParaRPr baseline="30000" sz="3975">
              <a:solidFill>
                <a:schemeClr val="dk1"/>
              </a:solidFill>
              <a:latin typeface="Noto Sans Symbols"/>
              <a:ea typeface="Noto Sans Symbols"/>
              <a:cs typeface="Noto Sans Symbols"/>
              <a:sym typeface="Noto Sans Symbols"/>
            </a:endParaRPr>
          </a:p>
        </p:txBody>
      </p:sp>
      <p:sp>
        <p:nvSpPr>
          <p:cNvPr id="1670" name="Google Shape;1670;p146"/>
          <p:cNvSpPr txBox="1"/>
          <p:nvPr/>
        </p:nvSpPr>
        <p:spPr>
          <a:xfrm>
            <a:off x="5356883" y="2285033"/>
            <a:ext cx="706120" cy="43497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i="1" lang="en-US" sz="2650">
                <a:solidFill>
                  <a:schemeClr val="dk1"/>
                </a:solidFill>
                <a:latin typeface="Times New Roman"/>
                <a:ea typeface="Times New Roman"/>
                <a:cs typeface="Times New Roman"/>
                <a:sym typeface="Times New Roman"/>
              </a:rPr>
              <a:t>A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a:t>
            </a:r>
            <a:r>
              <a:rPr baseline="30000" lang="en-US" sz="3975">
                <a:solidFill>
                  <a:schemeClr val="dk1"/>
                </a:solidFill>
                <a:latin typeface="Noto Sans Symbols"/>
                <a:ea typeface="Noto Sans Symbols"/>
                <a:cs typeface="Noto Sans Symbols"/>
                <a:sym typeface="Noto Sans Symbols"/>
              </a:rPr>
              <a:t>⎢</a:t>
            </a:r>
            <a:endParaRPr baseline="30000" sz="3975">
              <a:solidFill>
                <a:schemeClr val="dk1"/>
              </a:solidFill>
              <a:latin typeface="Noto Sans Symbols"/>
              <a:ea typeface="Noto Sans Symbols"/>
              <a:cs typeface="Noto Sans Symbols"/>
              <a:sym typeface="Noto Sans Symbols"/>
            </a:endParaRPr>
          </a:p>
        </p:txBody>
      </p:sp>
      <p:sp>
        <p:nvSpPr>
          <p:cNvPr id="1671" name="Google Shape;1671;p146"/>
          <p:cNvSpPr txBox="1"/>
          <p:nvPr/>
        </p:nvSpPr>
        <p:spPr>
          <a:xfrm>
            <a:off x="1005838" y="3677257"/>
            <a:ext cx="2217420" cy="1138555"/>
          </a:xfrm>
          <a:prstGeom prst="rect">
            <a:avLst/>
          </a:prstGeom>
          <a:noFill/>
          <a:ln>
            <a:noFill/>
          </a:ln>
        </p:spPr>
        <p:txBody>
          <a:bodyPr anchorCtr="0" anchor="t" bIns="0" lIns="0" spcFirstLastPara="1" rIns="0" wrap="square" tIns="163825">
            <a:spAutoFit/>
          </a:bodyPr>
          <a:lstStyle/>
          <a:p>
            <a:pPr indent="0" lvl="0" marL="22860" marR="0" rtl="0" algn="l">
              <a:lnSpc>
                <a:spcPct val="100000"/>
              </a:lnSpc>
              <a:spcBef>
                <a:spcPts val="0"/>
              </a:spcBef>
              <a:spcAft>
                <a:spcPts val="0"/>
              </a:spcAft>
              <a:buNone/>
            </a:pPr>
            <a:r>
              <a:rPr i="1" lang="en-US" sz="2650">
                <a:solidFill>
                  <a:schemeClr val="dk1"/>
                </a:solidFill>
                <a:latin typeface="Times New Roman"/>
                <a:ea typeface="Times New Roman"/>
                <a:cs typeface="Times New Roman"/>
                <a:sym typeface="Times New Roman"/>
              </a:rPr>
              <a:t>solve </a:t>
            </a:r>
            <a:r>
              <a:rPr lang="en-US" sz="2650">
                <a:solidFill>
                  <a:schemeClr val="dk1"/>
                </a:solidFill>
                <a:latin typeface="Times New Roman"/>
                <a:ea typeface="Times New Roman"/>
                <a:cs typeface="Times New Roman"/>
                <a:sym typeface="Times New Roman"/>
              </a:rPr>
              <a:t>:</a:t>
            </a:r>
            <a:endParaRPr sz="2650">
              <a:solidFill>
                <a:schemeClr val="dk1"/>
              </a:solidFill>
              <a:latin typeface="Times New Roman"/>
              <a:ea typeface="Times New Roman"/>
              <a:cs typeface="Times New Roman"/>
              <a:sym typeface="Times New Roman"/>
            </a:endParaRPr>
          </a:p>
          <a:p>
            <a:pPr indent="0" lvl="0" marL="12700" marR="0" rtl="0" algn="l">
              <a:lnSpc>
                <a:spcPct val="100000"/>
              </a:lnSpc>
              <a:spcBef>
                <a:spcPts val="1195"/>
              </a:spcBef>
              <a:spcAft>
                <a:spcPts val="0"/>
              </a:spcAft>
              <a:buNone/>
            </a:pPr>
            <a:r>
              <a:rPr lang="en-US" sz="2650">
                <a:solidFill>
                  <a:schemeClr val="dk1"/>
                </a:solidFill>
                <a:latin typeface="Times New Roman"/>
                <a:ea typeface="Times New Roman"/>
                <a:cs typeface="Times New Roman"/>
                <a:sym typeface="Times New Roman"/>
              </a:rPr>
              <a:t>( </a:t>
            </a:r>
            <a:r>
              <a:rPr i="1" lang="en-US" sz="2650">
                <a:solidFill>
                  <a:schemeClr val="dk1"/>
                </a:solidFill>
                <a:latin typeface="Times New Roman"/>
                <a:ea typeface="Times New Roman"/>
                <a:cs typeface="Times New Roman"/>
                <a:sym typeface="Times New Roman"/>
              </a:rPr>
              <a:t>A</a:t>
            </a:r>
            <a:r>
              <a:rPr lang="en-US" sz="2650">
                <a:solidFill>
                  <a:schemeClr val="dk1"/>
                </a:solidFill>
                <a:latin typeface="Times New Roman"/>
                <a:ea typeface="Times New Roman"/>
                <a:cs typeface="Times New Roman"/>
                <a:sym typeface="Times New Roman"/>
              </a:rPr>
              <a:t>)</a:t>
            </a:r>
            <a:r>
              <a:rPr baseline="30000" i="1" lang="en-US" sz="2325">
                <a:solidFill>
                  <a:schemeClr val="dk1"/>
                </a:solidFill>
                <a:latin typeface="Times New Roman"/>
                <a:ea typeface="Times New Roman"/>
                <a:cs typeface="Times New Roman"/>
                <a:sym typeface="Times New Roman"/>
              </a:rPr>
              <a:t>T </a:t>
            </a:r>
            <a:r>
              <a:rPr i="1" lang="en-US" sz="2650">
                <a:solidFill>
                  <a:schemeClr val="dk1"/>
                </a:solidFill>
                <a:latin typeface="Times New Roman"/>
                <a:ea typeface="Times New Roman"/>
                <a:cs typeface="Times New Roman"/>
                <a:sym typeface="Times New Roman"/>
              </a:rPr>
              <a:t>Ax </a:t>
            </a:r>
            <a:r>
              <a:rPr lang="en-US" sz="2650">
                <a:solidFill>
                  <a:schemeClr val="dk1"/>
                </a:solidFill>
                <a:latin typeface="Noto Sans Symbols"/>
                <a:ea typeface="Noto Sans Symbols"/>
                <a:cs typeface="Noto Sans Symbols"/>
                <a:sym typeface="Noto Sans Symbols"/>
              </a:rPr>
              <a:t>=</a:t>
            </a:r>
            <a:r>
              <a:rPr lang="en-US" sz="2650">
                <a:solidFill>
                  <a:schemeClr val="dk1"/>
                </a:solidFill>
                <a:latin typeface="Times New Roman"/>
                <a:ea typeface="Times New Roman"/>
                <a:cs typeface="Times New Roman"/>
                <a:sym typeface="Times New Roman"/>
              </a:rPr>
              <a:t> ( </a:t>
            </a:r>
            <a:r>
              <a:rPr i="1" lang="en-US" sz="2650">
                <a:solidFill>
                  <a:schemeClr val="dk1"/>
                </a:solidFill>
                <a:latin typeface="Times New Roman"/>
                <a:ea typeface="Times New Roman"/>
                <a:cs typeface="Times New Roman"/>
                <a:sym typeface="Times New Roman"/>
              </a:rPr>
              <a:t>A</a:t>
            </a:r>
            <a:r>
              <a:rPr lang="en-US" sz="2650">
                <a:solidFill>
                  <a:schemeClr val="dk1"/>
                </a:solidFill>
                <a:latin typeface="Times New Roman"/>
                <a:ea typeface="Times New Roman"/>
                <a:cs typeface="Times New Roman"/>
                <a:sym typeface="Times New Roman"/>
              </a:rPr>
              <a:t>)</a:t>
            </a:r>
            <a:r>
              <a:rPr baseline="30000" i="1" lang="en-US" sz="2325">
                <a:solidFill>
                  <a:schemeClr val="dk1"/>
                </a:solidFill>
                <a:latin typeface="Times New Roman"/>
                <a:ea typeface="Times New Roman"/>
                <a:cs typeface="Times New Roman"/>
                <a:sym typeface="Times New Roman"/>
              </a:rPr>
              <a:t>T </a:t>
            </a:r>
            <a:r>
              <a:rPr i="1" lang="en-US" sz="2650">
                <a:solidFill>
                  <a:schemeClr val="dk1"/>
                </a:solidFill>
                <a:latin typeface="Times New Roman"/>
                <a:ea typeface="Times New Roman"/>
                <a:cs typeface="Times New Roman"/>
                <a:sym typeface="Times New Roman"/>
              </a:rPr>
              <a:t>b</a:t>
            </a:r>
            <a:endParaRPr sz="2650">
              <a:solidFill>
                <a:schemeClr val="dk1"/>
              </a:solidFill>
              <a:latin typeface="Times New Roman"/>
              <a:ea typeface="Times New Roman"/>
              <a:cs typeface="Times New Roman"/>
              <a:sym typeface="Times New Roman"/>
            </a:endParaRPr>
          </a:p>
        </p:txBody>
      </p:sp>
      <p:sp>
        <p:nvSpPr>
          <p:cNvPr id="1672" name="Google Shape;1672;p146"/>
          <p:cNvSpPr/>
          <p:nvPr/>
        </p:nvSpPr>
        <p:spPr>
          <a:xfrm>
            <a:off x="640626" y="6465049"/>
            <a:ext cx="40005" cy="22860"/>
          </a:xfrm>
          <a:custGeom>
            <a:rect b="b" l="l" r="r" t="t"/>
            <a:pathLst>
              <a:path extrusionOk="0" h="22860" w="40004">
                <a:moveTo>
                  <a:pt x="0" y="22642"/>
                </a:moveTo>
                <a:lnTo>
                  <a:pt x="39793" y="0"/>
                </a:lnTo>
              </a:path>
            </a:pathLst>
          </a:custGeom>
          <a:noFill/>
          <a:ln cap="flat" cmpd="sng" w="12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3" name="Google Shape;1673;p146"/>
          <p:cNvSpPr/>
          <p:nvPr/>
        </p:nvSpPr>
        <p:spPr>
          <a:xfrm>
            <a:off x="680419" y="6471519"/>
            <a:ext cx="57785" cy="146050"/>
          </a:xfrm>
          <a:custGeom>
            <a:rect b="b" l="l" r="r" t="t"/>
            <a:pathLst>
              <a:path extrusionOk="0" h="146050" w="57784">
                <a:moveTo>
                  <a:pt x="0" y="0"/>
                </a:moveTo>
                <a:lnTo>
                  <a:pt x="57648" y="145670"/>
                </a:lnTo>
              </a:path>
            </a:pathLst>
          </a:custGeom>
          <a:noFill/>
          <a:ln cap="flat" cmpd="sng" w="25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4" name="Google Shape;1674;p146"/>
          <p:cNvSpPr/>
          <p:nvPr/>
        </p:nvSpPr>
        <p:spPr>
          <a:xfrm>
            <a:off x="744572" y="6200407"/>
            <a:ext cx="76835" cy="417195"/>
          </a:xfrm>
          <a:custGeom>
            <a:rect b="b" l="l" r="r" t="t"/>
            <a:pathLst>
              <a:path extrusionOk="0" h="417195" w="76834">
                <a:moveTo>
                  <a:pt x="0" y="416781"/>
                </a:moveTo>
                <a:lnTo>
                  <a:pt x="76313" y="0"/>
                </a:lnTo>
              </a:path>
            </a:pathLst>
          </a:custGeom>
          <a:noFill/>
          <a:ln cap="flat" cmpd="sng" w="130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5" name="Google Shape;1675;p146"/>
          <p:cNvSpPr/>
          <p:nvPr/>
        </p:nvSpPr>
        <p:spPr>
          <a:xfrm>
            <a:off x="820886" y="6200407"/>
            <a:ext cx="2626360" cy="0"/>
          </a:xfrm>
          <a:custGeom>
            <a:rect b="b" l="l" r="r" t="t"/>
            <a:pathLst>
              <a:path extrusionOk="0" h="120000" w="2626360">
                <a:moveTo>
                  <a:pt x="0" y="0"/>
                </a:moveTo>
                <a:lnTo>
                  <a:pt x="2625967" y="0"/>
                </a:lnTo>
              </a:path>
            </a:pathLst>
          </a:custGeom>
          <a:noFill/>
          <a:ln cap="flat" cmpd="sng" w="12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6" name="Google Shape;1676;p146"/>
          <p:cNvSpPr txBox="1"/>
          <p:nvPr/>
        </p:nvSpPr>
        <p:spPr>
          <a:xfrm>
            <a:off x="3516972" y="6213306"/>
            <a:ext cx="810260" cy="39814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2450">
                <a:solidFill>
                  <a:schemeClr val="dk1"/>
                </a:solidFill>
                <a:latin typeface="Noto Sans Symbols"/>
                <a:ea typeface="Noto Sans Symbols"/>
                <a:cs typeface="Noto Sans Symbols"/>
                <a:sym typeface="Noto Sans Symbols"/>
              </a:rPr>
              <a:t>=</a:t>
            </a:r>
            <a:r>
              <a:rPr lang="en-US" sz="2450">
                <a:solidFill>
                  <a:schemeClr val="dk1"/>
                </a:solidFill>
                <a:latin typeface="Times New Roman"/>
                <a:ea typeface="Times New Roman"/>
                <a:cs typeface="Times New Roman"/>
                <a:sym typeface="Times New Roman"/>
              </a:rPr>
              <a:t> 0.86</a:t>
            </a:r>
            <a:endParaRPr sz="2450">
              <a:solidFill>
                <a:schemeClr val="dk1"/>
              </a:solidFill>
              <a:latin typeface="Times New Roman"/>
              <a:ea typeface="Times New Roman"/>
              <a:cs typeface="Times New Roman"/>
              <a:sym typeface="Times New Roman"/>
            </a:endParaRPr>
          </a:p>
        </p:txBody>
      </p:sp>
      <p:sp>
        <p:nvSpPr>
          <p:cNvPr id="1677" name="Google Shape;1677;p146"/>
          <p:cNvSpPr txBox="1"/>
          <p:nvPr/>
        </p:nvSpPr>
        <p:spPr>
          <a:xfrm>
            <a:off x="822818" y="6213306"/>
            <a:ext cx="2590800" cy="39814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lang="en-US" sz="2450">
                <a:solidFill>
                  <a:schemeClr val="dk1"/>
                </a:solidFill>
                <a:latin typeface="Times New Roman"/>
                <a:ea typeface="Times New Roman"/>
                <a:cs typeface="Times New Roman"/>
                <a:sym typeface="Times New Roman"/>
              </a:rPr>
              <a:t>(5.5 </a:t>
            </a:r>
            <a:r>
              <a:rPr lang="en-US" sz="2450">
                <a:solidFill>
                  <a:schemeClr val="dk1"/>
                </a:solidFill>
                <a:latin typeface="Noto Sans Symbols"/>
                <a:ea typeface="Noto Sans Symbols"/>
                <a:cs typeface="Noto Sans Symbols"/>
                <a:sym typeface="Noto Sans Symbols"/>
              </a:rPr>
              <a:t>−</a:t>
            </a:r>
            <a:r>
              <a:rPr lang="en-US" sz="2450">
                <a:solidFill>
                  <a:schemeClr val="dk1"/>
                </a:solidFill>
                <a:latin typeface="Times New Roman"/>
                <a:ea typeface="Times New Roman"/>
                <a:cs typeface="Times New Roman"/>
                <a:sym typeface="Times New Roman"/>
              </a:rPr>
              <a:t> 5)</a:t>
            </a:r>
            <a:r>
              <a:rPr baseline="30000" lang="en-US" sz="2100">
                <a:solidFill>
                  <a:schemeClr val="dk1"/>
                </a:solidFill>
                <a:latin typeface="Times New Roman"/>
                <a:ea typeface="Times New Roman"/>
                <a:cs typeface="Times New Roman"/>
                <a:sym typeface="Times New Roman"/>
              </a:rPr>
              <a:t>2 </a:t>
            </a:r>
            <a:r>
              <a:rPr lang="en-US" sz="2450">
                <a:solidFill>
                  <a:schemeClr val="dk1"/>
                </a:solidFill>
                <a:latin typeface="Noto Sans Symbols"/>
                <a:ea typeface="Noto Sans Symbols"/>
                <a:cs typeface="Noto Sans Symbols"/>
                <a:sym typeface="Noto Sans Symbols"/>
              </a:rPr>
              <a:t>+</a:t>
            </a:r>
            <a:r>
              <a:rPr lang="en-US" sz="2450">
                <a:solidFill>
                  <a:schemeClr val="dk1"/>
                </a:solidFill>
                <a:latin typeface="Times New Roman"/>
                <a:ea typeface="Times New Roman"/>
                <a:cs typeface="Times New Roman"/>
                <a:sym typeface="Times New Roman"/>
              </a:rPr>
              <a:t> (2.7 </a:t>
            </a:r>
            <a:r>
              <a:rPr lang="en-US" sz="2450">
                <a:solidFill>
                  <a:schemeClr val="dk1"/>
                </a:solidFill>
                <a:latin typeface="Noto Sans Symbols"/>
                <a:ea typeface="Noto Sans Symbols"/>
                <a:cs typeface="Noto Sans Symbols"/>
                <a:sym typeface="Noto Sans Symbols"/>
              </a:rPr>
              <a:t>−</a:t>
            </a:r>
            <a:r>
              <a:rPr lang="en-US" sz="2450">
                <a:solidFill>
                  <a:schemeClr val="dk1"/>
                </a:solidFill>
                <a:latin typeface="Times New Roman"/>
                <a:ea typeface="Times New Roman"/>
                <a:cs typeface="Times New Roman"/>
                <a:sym typeface="Times New Roman"/>
              </a:rPr>
              <a:t> 2)</a:t>
            </a:r>
            <a:r>
              <a:rPr baseline="30000" lang="en-US" sz="2100">
                <a:solidFill>
                  <a:schemeClr val="dk1"/>
                </a:solidFill>
                <a:latin typeface="Times New Roman"/>
                <a:ea typeface="Times New Roman"/>
                <a:cs typeface="Times New Roman"/>
                <a:sym typeface="Times New Roman"/>
              </a:rPr>
              <a:t>2</a:t>
            </a:r>
            <a:endParaRPr baseline="30000" sz="2100">
              <a:solidFill>
                <a:schemeClr val="dk1"/>
              </a:solidFill>
              <a:latin typeface="Times New Roman"/>
              <a:ea typeface="Times New Roman"/>
              <a:cs typeface="Times New Roman"/>
              <a:sym typeface="Times New Roman"/>
            </a:endParaRPr>
          </a:p>
        </p:txBody>
      </p:sp>
      <p:sp>
        <p:nvSpPr>
          <p:cNvPr id="1678" name="Google Shape;1678;p146"/>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18</a:t>
            </a:r>
            <a:endParaRPr sz="12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5"/>
          <p:cNvSpPr txBox="1"/>
          <p:nvPr>
            <p:ph type="title"/>
          </p:nvPr>
        </p:nvSpPr>
        <p:spPr>
          <a:xfrm>
            <a:off x="304800" y="1143000"/>
            <a:ext cx="8286502" cy="30777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2000"/>
              <a:t>Internal pull-up and pull-down resistors</a:t>
            </a:r>
            <a:endParaRPr/>
          </a:p>
        </p:txBody>
      </p:sp>
      <p:pic>
        <p:nvPicPr>
          <p:cNvPr descr="/media/uploads/tbjazic/05inputs_fullres.png" id="210" name="Google Shape;210;p15"/>
          <p:cNvPicPr preferRelativeResize="0"/>
          <p:nvPr/>
        </p:nvPicPr>
        <p:blipFill rotWithShape="1">
          <a:blip r:embed="rId3">
            <a:alphaModFix/>
          </a:blip>
          <a:srcRect b="0" l="0" r="0" t="0"/>
          <a:stretch/>
        </p:blipFill>
        <p:spPr>
          <a:xfrm>
            <a:off x="381000" y="1828800"/>
            <a:ext cx="7772400" cy="2931459"/>
          </a:xfrm>
          <a:prstGeom prst="rect">
            <a:avLst/>
          </a:prstGeom>
          <a:noFill/>
          <a:ln>
            <a:noFill/>
          </a:ln>
        </p:spPr>
      </p:pic>
      <p:sp>
        <p:nvSpPr>
          <p:cNvPr id="211" name="Google Shape;211;p15"/>
          <p:cNvSpPr txBox="1"/>
          <p:nvPr/>
        </p:nvSpPr>
        <p:spPr>
          <a:xfrm>
            <a:off x="304800" y="4876800"/>
            <a:ext cx="6781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Note: in Arduino we have just built-in pull-up resistor. </a:t>
            </a:r>
            <a:endParaRPr/>
          </a:p>
        </p:txBody>
      </p:sp>
      <p:sp>
        <p:nvSpPr>
          <p:cNvPr id="212" name="Google Shape;212;p15"/>
          <p:cNvSpPr/>
          <p:nvPr/>
        </p:nvSpPr>
        <p:spPr>
          <a:xfrm>
            <a:off x="381000" y="5209689"/>
            <a:ext cx="3994812" cy="369332"/>
          </a:xfrm>
          <a:prstGeom prst="rect">
            <a:avLst/>
          </a:prstGeom>
          <a:noFill/>
          <a:ln>
            <a:noFill/>
          </a:ln>
        </p:spPr>
        <p:txBody>
          <a:bodyPr anchorCtr="0" anchor="t" bIns="45700" lIns="91425" spcFirstLastPara="1" rIns="91425" wrap="square" tIns="45700">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pinMode(buttonPin, INPUT_PULLUP);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6"/>
          <p:cNvSpPr/>
          <p:nvPr/>
        </p:nvSpPr>
        <p:spPr>
          <a:xfrm>
            <a:off x="877227" y="1366011"/>
            <a:ext cx="140208" cy="1417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6"/>
          <p:cNvSpPr txBox="1"/>
          <p:nvPr/>
        </p:nvSpPr>
        <p:spPr>
          <a:xfrm>
            <a:off x="1207719" y="1301318"/>
            <a:ext cx="2903220" cy="4171315"/>
          </a:xfrm>
          <a:prstGeom prst="rect">
            <a:avLst/>
          </a:prstGeom>
          <a:noFill/>
          <a:ln>
            <a:noFill/>
          </a:ln>
        </p:spPr>
        <p:txBody>
          <a:bodyPr anchorCtr="0" anchor="t" bIns="0" lIns="0" spcFirstLastPara="1" rIns="0" wrap="square" tIns="12050">
            <a:spAutoFit/>
          </a:bodyPr>
          <a:lstStyle/>
          <a:p>
            <a:pPr indent="-127000" lvl="0" marL="139065" marR="158750" rtl="0" algn="l">
              <a:lnSpc>
                <a:spcPct val="100000"/>
              </a:lnSpc>
              <a:spcBef>
                <a:spcPts val="0"/>
              </a:spcBef>
              <a:spcAft>
                <a:spcPts val="0"/>
              </a:spcAft>
              <a:buNone/>
            </a:pPr>
            <a:r>
              <a:rPr lang="en-US" sz="1600">
                <a:solidFill>
                  <a:schemeClr val="dk1"/>
                </a:solidFill>
                <a:latin typeface="Tahoma"/>
                <a:ea typeface="Tahoma"/>
                <a:cs typeface="Tahoma"/>
                <a:sym typeface="Tahoma"/>
              </a:rPr>
              <a:t>void setup() {  Serial.begin(9600);  pinMode(2, INPUT_PULLUP);</a:t>
            </a:r>
            <a:endParaRPr sz="1600">
              <a:solidFill>
                <a:schemeClr val="dk1"/>
              </a:solidFill>
              <a:latin typeface="Tahoma"/>
              <a:ea typeface="Tahoma"/>
              <a:cs typeface="Tahoma"/>
              <a:sym typeface="Tahoma"/>
            </a:endParaRPr>
          </a:p>
          <a:p>
            <a:pPr indent="0" lvl="0" marL="139065" marR="0" rtl="0" algn="l">
              <a:lnSpc>
                <a:spcPct val="100000"/>
              </a:lnSpc>
              <a:spcBef>
                <a:spcPts val="0"/>
              </a:spcBef>
              <a:spcAft>
                <a:spcPts val="0"/>
              </a:spcAft>
              <a:buNone/>
            </a:pPr>
            <a:r>
              <a:rPr lang="en-US" sz="1600">
                <a:solidFill>
                  <a:schemeClr val="dk1"/>
                </a:solidFill>
                <a:latin typeface="Tahoma"/>
                <a:ea typeface="Tahoma"/>
                <a:cs typeface="Tahoma"/>
                <a:sym typeface="Tahoma"/>
              </a:rPr>
              <a:t>pinMode(13, OUTPUT);</a:t>
            </a:r>
            <a:endParaRPr sz="1600">
              <a:solidFill>
                <a:schemeClr val="dk1"/>
              </a:solidFill>
              <a:latin typeface="Tahoma"/>
              <a:ea typeface="Tahoma"/>
              <a:cs typeface="Tahoma"/>
              <a:sym typeface="Tahoma"/>
            </a:endParaRPr>
          </a:p>
          <a:p>
            <a:pPr indent="0" lvl="0" marL="0" marR="0" rtl="0" algn="l">
              <a:lnSpc>
                <a:spcPct val="100000"/>
              </a:lnSpc>
              <a:spcBef>
                <a:spcPts val="25"/>
              </a:spcBef>
              <a:spcAft>
                <a:spcPts val="0"/>
              </a:spcAft>
              <a:buNone/>
            </a:pPr>
            <a:r>
              <a:t/>
            </a:r>
            <a:endParaRPr sz="16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00">
                <a:solidFill>
                  <a:schemeClr val="dk1"/>
                </a:solidFill>
                <a:latin typeface="Tahoma"/>
                <a:ea typeface="Tahoma"/>
                <a:cs typeface="Tahoma"/>
                <a:sym typeface="Tahoma"/>
              </a:rPr>
              <a:t>}</a:t>
            </a:r>
            <a:endParaRPr sz="1600">
              <a:solidFill>
                <a:schemeClr val="dk1"/>
              </a:solidFill>
              <a:latin typeface="Tahoma"/>
              <a:ea typeface="Tahoma"/>
              <a:cs typeface="Tahoma"/>
              <a:sym typeface="Tahoma"/>
            </a:endParaRPr>
          </a:p>
          <a:p>
            <a:pPr indent="0" lvl="0" marL="0" marR="0" rtl="0" algn="l">
              <a:lnSpc>
                <a:spcPct val="100000"/>
              </a:lnSpc>
              <a:spcBef>
                <a:spcPts val="20"/>
              </a:spcBef>
              <a:spcAft>
                <a:spcPts val="0"/>
              </a:spcAft>
              <a:buNone/>
            </a:pPr>
            <a:r>
              <a:t/>
            </a:r>
            <a:endParaRPr sz="1650">
              <a:solidFill>
                <a:schemeClr val="dk1"/>
              </a:solidFill>
              <a:latin typeface="Times New Roman"/>
              <a:ea typeface="Times New Roman"/>
              <a:cs typeface="Times New Roman"/>
              <a:sym typeface="Times New Roman"/>
            </a:endParaRPr>
          </a:p>
          <a:p>
            <a:pPr indent="0" lvl="0" marL="12700" marR="0" rtl="0" algn="l">
              <a:lnSpc>
                <a:spcPct val="100000"/>
              </a:lnSpc>
              <a:spcBef>
                <a:spcPts val="5"/>
              </a:spcBef>
              <a:spcAft>
                <a:spcPts val="0"/>
              </a:spcAft>
              <a:buNone/>
            </a:pPr>
            <a:r>
              <a:rPr lang="en-US" sz="1600">
                <a:solidFill>
                  <a:schemeClr val="dk1"/>
                </a:solidFill>
                <a:latin typeface="Tahoma"/>
                <a:ea typeface="Tahoma"/>
                <a:cs typeface="Tahoma"/>
                <a:sym typeface="Tahoma"/>
              </a:rPr>
              <a:t>void loop() {</a:t>
            </a:r>
            <a:endParaRPr sz="1600">
              <a:solidFill>
                <a:schemeClr val="dk1"/>
              </a:solidFill>
              <a:latin typeface="Tahoma"/>
              <a:ea typeface="Tahoma"/>
              <a:cs typeface="Tahoma"/>
              <a:sym typeface="Tahoma"/>
            </a:endParaRPr>
          </a:p>
          <a:p>
            <a:pPr indent="0" lvl="0" marL="139065" marR="5080" rtl="0" algn="l">
              <a:lnSpc>
                <a:spcPct val="100000"/>
              </a:lnSpc>
              <a:spcBef>
                <a:spcPts val="0"/>
              </a:spcBef>
              <a:spcAft>
                <a:spcPts val="0"/>
              </a:spcAft>
              <a:buNone/>
            </a:pPr>
            <a:r>
              <a:rPr lang="en-US" sz="1600">
                <a:solidFill>
                  <a:schemeClr val="dk1"/>
                </a:solidFill>
                <a:latin typeface="Tahoma"/>
                <a:ea typeface="Tahoma"/>
                <a:cs typeface="Tahoma"/>
                <a:sym typeface="Tahoma"/>
              </a:rPr>
              <a:t>int sensorVal = digitalRead(2);  Serial.println(sensorVal);</a:t>
            </a:r>
            <a:endParaRPr sz="1600">
              <a:solidFill>
                <a:schemeClr val="dk1"/>
              </a:solidFill>
              <a:latin typeface="Tahoma"/>
              <a:ea typeface="Tahoma"/>
              <a:cs typeface="Tahoma"/>
              <a:sym typeface="Tahoma"/>
            </a:endParaRPr>
          </a:p>
          <a:p>
            <a:pPr indent="0" lvl="0" marL="0" marR="0" rtl="0" algn="l">
              <a:lnSpc>
                <a:spcPct val="100000"/>
              </a:lnSpc>
              <a:spcBef>
                <a:spcPts val="20"/>
              </a:spcBef>
              <a:spcAft>
                <a:spcPts val="0"/>
              </a:spcAft>
              <a:buNone/>
            </a:pPr>
            <a:r>
              <a:t/>
            </a:r>
            <a:endParaRPr sz="1650">
              <a:solidFill>
                <a:schemeClr val="dk1"/>
              </a:solidFill>
              <a:latin typeface="Times New Roman"/>
              <a:ea typeface="Times New Roman"/>
              <a:cs typeface="Times New Roman"/>
              <a:sym typeface="Times New Roman"/>
            </a:endParaRPr>
          </a:p>
          <a:p>
            <a:pPr indent="-128270" lvl="0" marL="266700" marR="501015" rtl="0" algn="l">
              <a:lnSpc>
                <a:spcPct val="100000"/>
              </a:lnSpc>
              <a:spcBef>
                <a:spcPts val="0"/>
              </a:spcBef>
              <a:spcAft>
                <a:spcPts val="0"/>
              </a:spcAft>
              <a:buNone/>
            </a:pPr>
            <a:r>
              <a:rPr lang="en-US" sz="1600">
                <a:solidFill>
                  <a:schemeClr val="dk1"/>
                </a:solidFill>
                <a:latin typeface="Tahoma"/>
                <a:ea typeface="Tahoma"/>
                <a:cs typeface="Tahoma"/>
                <a:sym typeface="Tahoma"/>
              </a:rPr>
              <a:t>if (sensorVal == HIGH) {  digitalWrite(13, LOW);</a:t>
            </a:r>
            <a:endParaRPr sz="1600">
              <a:solidFill>
                <a:schemeClr val="dk1"/>
              </a:solidFill>
              <a:latin typeface="Tahoma"/>
              <a:ea typeface="Tahoma"/>
              <a:cs typeface="Tahoma"/>
              <a:sym typeface="Tahoma"/>
            </a:endParaRPr>
          </a:p>
          <a:p>
            <a:pPr indent="0" lvl="0" marL="139065" marR="0" rtl="0" algn="l">
              <a:lnSpc>
                <a:spcPct val="100000"/>
              </a:lnSpc>
              <a:spcBef>
                <a:spcPts val="0"/>
              </a:spcBef>
              <a:spcAft>
                <a:spcPts val="0"/>
              </a:spcAft>
              <a:buNone/>
            </a:pPr>
            <a:r>
              <a:rPr lang="en-US" sz="1600">
                <a:solidFill>
                  <a:schemeClr val="dk1"/>
                </a:solidFill>
                <a:latin typeface="Tahoma"/>
                <a:ea typeface="Tahoma"/>
                <a:cs typeface="Tahoma"/>
                <a:sym typeface="Tahoma"/>
              </a:rPr>
              <a:t>} else {</a:t>
            </a:r>
            <a:endParaRPr sz="1600">
              <a:solidFill>
                <a:schemeClr val="dk1"/>
              </a:solidFill>
              <a:latin typeface="Tahoma"/>
              <a:ea typeface="Tahoma"/>
              <a:cs typeface="Tahoma"/>
              <a:sym typeface="Tahoma"/>
            </a:endParaRPr>
          </a:p>
          <a:p>
            <a:pPr indent="0" lvl="0" marL="0" marR="287655" rtl="0" algn="ctr">
              <a:lnSpc>
                <a:spcPct val="100000"/>
              </a:lnSpc>
              <a:spcBef>
                <a:spcPts val="0"/>
              </a:spcBef>
              <a:spcAft>
                <a:spcPts val="0"/>
              </a:spcAft>
              <a:buNone/>
            </a:pPr>
            <a:r>
              <a:rPr lang="en-US" sz="1600">
                <a:solidFill>
                  <a:schemeClr val="dk1"/>
                </a:solidFill>
                <a:latin typeface="Tahoma"/>
                <a:ea typeface="Tahoma"/>
                <a:cs typeface="Tahoma"/>
                <a:sym typeface="Tahoma"/>
              </a:rPr>
              <a:t>digitalWrite(13, HIGH);</a:t>
            </a:r>
            <a:endParaRPr sz="1600">
              <a:solidFill>
                <a:schemeClr val="dk1"/>
              </a:solidFill>
              <a:latin typeface="Tahoma"/>
              <a:ea typeface="Tahoma"/>
              <a:cs typeface="Tahoma"/>
              <a:sym typeface="Tahoma"/>
            </a:endParaRPr>
          </a:p>
          <a:p>
            <a:pPr indent="0" lvl="0" marL="139065" marR="0" rtl="0" algn="l">
              <a:lnSpc>
                <a:spcPct val="100000"/>
              </a:lnSpc>
              <a:spcBef>
                <a:spcPts val="0"/>
              </a:spcBef>
              <a:spcAft>
                <a:spcPts val="0"/>
              </a:spcAft>
              <a:buNone/>
            </a:pPr>
            <a:r>
              <a:rPr lang="en-US" sz="1600">
                <a:solidFill>
                  <a:schemeClr val="dk1"/>
                </a:solidFill>
                <a:latin typeface="Tahoma"/>
                <a:ea typeface="Tahoma"/>
                <a:cs typeface="Tahoma"/>
                <a:sym typeface="Tahoma"/>
              </a:rPr>
              <a:t>}</a:t>
            </a:r>
            <a:endParaRPr sz="1600">
              <a:solidFill>
                <a:schemeClr val="dk1"/>
              </a:solidFill>
              <a:latin typeface="Tahoma"/>
              <a:ea typeface="Tahoma"/>
              <a:cs typeface="Tahoma"/>
              <a:sym typeface="Tahoma"/>
            </a:endParaRPr>
          </a:p>
          <a:p>
            <a:pPr indent="0" lvl="0" marL="12700" marR="0" rtl="0" algn="l">
              <a:lnSpc>
                <a:spcPct val="100000"/>
              </a:lnSpc>
              <a:spcBef>
                <a:spcPts val="0"/>
              </a:spcBef>
              <a:spcAft>
                <a:spcPts val="0"/>
              </a:spcAft>
              <a:buNone/>
            </a:pPr>
            <a:r>
              <a:rPr lang="en-US" sz="1600">
                <a:solidFill>
                  <a:schemeClr val="dk1"/>
                </a:solidFill>
                <a:latin typeface="Tahoma"/>
                <a:ea typeface="Tahoma"/>
                <a:cs typeface="Tahoma"/>
                <a:sym typeface="Tahoma"/>
              </a:rPr>
              <a:t>}</a:t>
            </a:r>
            <a:endParaRPr sz="1600">
              <a:solidFill>
                <a:schemeClr val="dk1"/>
              </a:solidFill>
              <a:latin typeface="Tahoma"/>
              <a:ea typeface="Tahoma"/>
              <a:cs typeface="Tahoma"/>
              <a:sym typeface="Tahoma"/>
            </a:endParaRPr>
          </a:p>
        </p:txBody>
      </p:sp>
      <p:sp>
        <p:nvSpPr>
          <p:cNvPr id="219" name="Google Shape;219;p16"/>
          <p:cNvSpPr txBox="1"/>
          <p:nvPr/>
        </p:nvSpPr>
        <p:spPr>
          <a:xfrm>
            <a:off x="8042656" y="6445541"/>
            <a:ext cx="221615"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7"/>
          <p:cNvSpPr txBox="1"/>
          <p:nvPr>
            <p:ph type="title"/>
          </p:nvPr>
        </p:nvSpPr>
        <p:spPr>
          <a:xfrm>
            <a:off x="1262888" y="555193"/>
            <a:ext cx="133604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Example</a:t>
            </a:r>
            <a:endParaRPr sz="2400">
              <a:latin typeface="Tahoma"/>
              <a:ea typeface="Tahoma"/>
              <a:cs typeface="Tahoma"/>
              <a:sym typeface="Tahoma"/>
            </a:endParaRPr>
          </a:p>
        </p:txBody>
      </p:sp>
      <p:sp>
        <p:nvSpPr>
          <p:cNvPr id="225" name="Google Shape;225;p17"/>
          <p:cNvSpPr txBox="1"/>
          <p:nvPr/>
        </p:nvSpPr>
        <p:spPr>
          <a:xfrm>
            <a:off x="8042656" y="6445541"/>
            <a:ext cx="221615"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26" name="Google Shape;226;p17"/>
          <p:cNvSpPr txBox="1"/>
          <p:nvPr/>
        </p:nvSpPr>
        <p:spPr>
          <a:xfrm>
            <a:off x="2364994" y="2025142"/>
            <a:ext cx="3554095" cy="27692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setup() {</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DDRB=0xFF; //ALL pins are output</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18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loop() {</a:t>
            </a:r>
            <a:endParaRPr sz="1800">
              <a:solidFill>
                <a:schemeClr val="dk1"/>
              </a:solidFill>
              <a:latin typeface="Arial"/>
              <a:ea typeface="Arial"/>
              <a:cs typeface="Arial"/>
              <a:sym typeface="Arial"/>
            </a:endParaRPr>
          </a:p>
          <a:p>
            <a:pPr indent="0" lvl="0" marL="12700" marR="265430" rtl="0" algn="l">
              <a:lnSpc>
                <a:spcPct val="100000"/>
              </a:lnSpc>
              <a:spcBef>
                <a:spcPts val="0"/>
              </a:spcBef>
              <a:spcAft>
                <a:spcPts val="0"/>
              </a:spcAft>
              <a:buNone/>
            </a:pPr>
            <a:r>
              <a:rPr lang="en-US" sz="1800">
                <a:solidFill>
                  <a:schemeClr val="dk1"/>
                </a:solidFill>
                <a:latin typeface="Arial"/>
                <a:ea typeface="Arial"/>
                <a:cs typeface="Arial"/>
                <a:sym typeface="Arial"/>
              </a:rPr>
              <a:t>PORTB=0xFF; // all pins are ON  delay(1000);</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PORTB=0x00; //all pins are OFF</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delay(1000);</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8"/>
          <p:cNvSpPr txBox="1"/>
          <p:nvPr>
            <p:ph type="title"/>
          </p:nvPr>
        </p:nvSpPr>
        <p:spPr>
          <a:xfrm>
            <a:off x="1262888" y="555193"/>
            <a:ext cx="424243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Explain the following code?</a:t>
            </a:r>
            <a:endParaRPr sz="2400">
              <a:latin typeface="Tahoma"/>
              <a:ea typeface="Tahoma"/>
              <a:cs typeface="Tahoma"/>
              <a:sym typeface="Tahoma"/>
            </a:endParaRPr>
          </a:p>
        </p:txBody>
      </p:sp>
      <p:sp>
        <p:nvSpPr>
          <p:cNvPr id="232" name="Google Shape;232;p18"/>
          <p:cNvSpPr/>
          <p:nvPr/>
        </p:nvSpPr>
        <p:spPr>
          <a:xfrm>
            <a:off x="877227" y="1384300"/>
            <a:ext cx="190500" cy="19507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18"/>
          <p:cNvSpPr/>
          <p:nvPr/>
        </p:nvSpPr>
        <p:spPr>
          <a:xfrm>
            <a:off x="877227" y="1786635"/>
            <a:ext cx="190500" cy="19507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18"/>
          <p:cNvSpPr/>
          <p:nvPr/>
        </p:nvSpPr>
        <p:spPr>
          <a:xfrm>
            <a:off x="877227" y="2188972"/>
            <a:ext cx="190500" cy="19507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18"/>
          <p:cNvSpPr/>
          <p:nvPr/>
        </p:nvSpPr>
        <p:spPr>
          <a:xfrm>
            <a:off x="877227" y="2591307"/>
            <a:ext cx="190500" cy="19507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18"/>
          <p:cNvSpPr txBox="1"/>
          <p:nvPr>
            <p:ph idx="1" type="body"/>
          </p:nvPr>
        </p:nvSpPr>
        <p:spPr>
          <a:xfrm>
            <a:off x="537260" y="1232687"/>
            <a:ext cx="8069478" cy="1635125"/>
          </a:xfrm>
          <a:prstGeom prst="rect">
            <a:avLst/>
          </a:prstGeom>
          <a:noFill/>
          <a:ln>
            <a:noFill/>
          </a:ln>
        </p:spPr>
        <p:txBody>
          <a:bodyPr anchorCtr="0" anchor="t" bIns="0" lIns="0" spcFirstLastPara="1" rIns="0" wrap="square" tIns="79375">
            <a:spAutoFit/>
          </a:bodyPr>
          <a:lstStyle/>
          <a:p>
            <a:pPr indent="0" lvl="0" marL="682625" rtl="0" algn="l">
              <a:lnSpc>
                <a:spcPct val="100000"/>
              </a:lnSpc>
              <a:spcBef>
                <a:spcPts val="0"/>
              </a:spcBef>
              <a:spcAft>
                <a:spcPts val="0"/>
              </a:spcAft>
              <a:buNone/>
            </a:pPr>
            <a:r>
              <a:rPr lang="en-US"/>
              <a:t>byte x;</a:t>
            </a:r>
            <a:endParaRPr/>
          </a:p>
          <a:p>
            <a:pPr indent="0" lvl="0" marL="682625" marR="5080" rtl="0" algn="l">
              <a:lnSpc>
                <a:spcPct val="120000"/>
              </a:lnSpc>
              <a:spcBef>
                <a:spcPts val="0"/>
              </a:spcBef>
              <a:spcAft>
                <a:spcPts val="0"/>
              </a:spcAft>
              <a:buNone/>
            </a:pPr>
            <a:r>
              <a:rPr lang="en-US"/>
              <a:t>PORTB = (1&lt;&lt;PB7)|(1&lt;&lt;PB6)|(1&lt;&lt;PB1)|(1&lt;&lt;PB0);  DDRB = (1&lt;&lt;DDB3)|(1&lt;&lt;DDB2)|(1&lt;&lt;DDB1)|(1&lt;&lt;DDB0);  x= PINB;</a:t>
            </a:r>
            <a:endParaRPr/>
          </a:p>
        </p:txBody>
      </p:sp>
      <p:sp>
        <p:nvSpPr>
          <p:cNvPr id="237" name="Google Shape;237;p18"/>
          <p:cNvSpPr txBox="1"/>
          <p:nvPr/>
        </p:nvSpPr>
        <p:spPr>
          <a:xfrm>
            <a:off x="8042656" y="6445541"/>
            <a:ext cx="221615"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38" name="Google Shape;238;p18"/>
          <p:cNvSpPr/>
          <p:nvPr/>
        </p:nvSpPr>
        <p:spPr>
          <a:xfrm>
            <a:off x="123687" y="2948437"/>
            <a:ext cx="9020313"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PORTB = (1&lt;&lt;PB7)|(1&lt;&lt;PB6)|(1&lt;&lt;PB1)|(1&lt;&lt;PB0);</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1&lt;&lt;PB7: This shifts the binary digit 1, seven positions to the left. It effectively sets the 8th bit (PB7) to 1 and leaves the rest as 0. (1&lt;&lt;PB7) = 0b10000000.;</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1&lt;&lt;PB6: This shifts the binary digit 1, six positions to the left. It sets the 7th bit (PB6) to 1 and leaves the rest as 0. (1&lt;&lt;PB6) = 0b01000000;</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 operator is a </a:t>
            </a:r>
            <a:r>
              <a:rPr b="1" lang="en-US" sz="1800">
                <a:solidFill>
                  <a:schemeClr val="dk1"/>
                </a:solidFill>
                <a:latin typeface="Calibri"/>
                <a:ea typeface="Calibri"/>
                <a:cs typeface="Calibri"/>
                <a:sym typeface="Calibri"/>
              </a:rPr>
              <a:t>bitwise OR operation</a:t>
            </a:r>
            <a:r>
              <a:rPr lang="en-US" sz="1800">
                <a:solidFill>
                  <a:schemeClr val="dk1"/>
                </a:solidFill>
                <a:latin typeface="Calibri"/>
                <a:ea typeface="Calibri"/>
                <a:cs typeface="Calibri"/>
                <a:sym typeface="Calibri"/>
              </a:rPr>
              <a:t>. When you use it between these expressions, it combines them. So, </a:t>
            </a:r>
            <a:r>
              <a:rPr b="1" lang="en-US" sz="1800">
                <a:solidFill>
                  <a:schemeClr val="dk1"/>
                </a:solidFill>
                <a:latin typeface="Calibri"/>
                <a:ea typeface="Calibri"/>
                <a:cs typeface="Calibri"/>
                <a:sym typeface="Calibri"/>
              </a:rPr>
              <a:t>the overall effect is that bits PB7, PB6, PB1, and PB0 in the PORTB register are set to 1.</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PORTB = (1&lt;&lt;PB7)|(1&lt;&lt;PB6)|(1&lt;&lt;PB1)|(1&lt;&lt;PB0);</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0b11000011;</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9"/>
          <p:cNvSpPr txBox="1"/>
          <p:nvPr>
            <p:ph type="title"/>
          </p:nvPr>
        </p:nvSpPr>
        <p:spPr>
          <a:xfrm>
            <a:off x="1600200" y="152400"/>
            <a:ext cx="4724400" cy="67710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4400"/>
              <a:t>Masking Summery </a:t>
            </a:r>
            <a:endParaRPr/>
          </a:p>
        </p:txBody>
      </p:sp>
      <p:graphicFrame>
        <p:nvGraphicFramePr>
          <p:cNvPr id="245" name="Google Shape;245;p19"/>
          <p:cNvGraphicFramePr/>
          <p:nvPr/>
        </p:nvGraphicFramePr>
        <p:xfrm>
          <a:off x="685800" y="914400"/>
          <a:ext cx="3000000" cy="3000000"/>
        </p:xfrm>
        <a:graphic>
          <a:graphicData uri="http://schemas.openxmlformats.org/drawingml/2006/table">
            <a:tbl>
              <a:tblPr bandRow="1" firstRow="1">
                <a:noFill/>
                <a:tableStyleId>{7D33AC0F-AF20-4051-B32D-CFD3561EF49A}</a:tableStyleId>
              </a:tblPr>
              <a:tblGrid>
                <a:gridCol w="2082800"/>
                <a:gridCol w="2082800"/>
                <a:gridCol w="2082800"/>
              </a:tblGrid>
              <a:tr h="635000">
                <a:tc>
                  <a:txBody>
                    <a:bodyPr/>
                    <a:lstStyle/>
                    <a:p>
                      <a:pPr indent="0" lvl="0" marL="0" marR="0" rtl="0" algn="l">
                        <a:spcBef>
                          <a:spcPts val="0"/>
                        </a:spcBef>
                        <a:spcAft>
                          <a:spcPts val="0"/>
                        </a:spcAft>
                        <a:buNone/>
                      </a:pPr>
                      <a:r>
                        <a:rPr lang="en-US" sz="1800" u="none" cap="none" strike="noStrike"/>
                        <a:t>Operator</a:t>
                      </a:r>
                      <a:endParaRPr/>
                    </a:p>
                  </a:txBody>
                  <a:tcPr marT="45725" marB="45725" marR="91450" marL="91450"/>
                </a:tc>
                <a:tc>
                  <a:txBody>
                    <a:bodyPr/>
                    <a:lstStyle/>
                    <a:p>
                      <a:pPr indent="0" lvl="0" marL="0" marR="0" rtl="0" algn="l">
                        <a:spcBef>
                          <a:spcPts val="0"/>
                        </a:spcBef>
                        <a:spcAft>
                          <a:spcPts val="0"/>
                        </a:spcAft>
                        <a:buNone/>
                      </a:pPr>
                      <a:r>
                        <a:rPr lang="en-US" sz="1800"/>
                        <a:t>1</a:t>
                      </a:r>
                      <a:endParaRPr/>
                    </a:p>
                  </a:txBody>
                  <a:tcPr marT="45725" marB="45725" marR="91450" marL="91450"/>
                </a:tc>
                <a:tc>
                  <a:txBody>
                    <a:bodyPr/>
                    <a:lstStyle/>
                    <a:p>
                      <a:pPr indent="0" lvl="0" marL="0" marR="0" rtl="0" algn="l">
                        <a:spcBef>
                          <a:spcPts val="0"/>
                        </a:spcBef>
                        <a:spcAft>
                          <a:spcPts val="0"/>
                        </a:spcAft>
                        <a:buNone/>
                      </a:pPr>
                      <a:r>
                        <a:rPr lang="en-US" sz="1800"/>
                        <a:t>0</a:t>
                      </a:r>
                      <a:endParaRPr/>
                    </a:p>
                  </a:txBody>
                  <a:tcPr marT="45725" marB="45725" marR="91450" marL="91450"/>
                </a:tc>
              </a:tr>
              <a:tr h="635000">
                <a:tc>
                  <a:txBody>
                    <a:bodyPr/>
                    <a:lstStyle/>
                    <a:p>
                      <a:pPr indent="0" lvl="0" marL="0" marR="0" rtl="0" algn="l">
                        <a:spcBef>
                          <a:spcPts val="0"/>
                        </a:spcBef>
                        <a:spcAft>
                          <a:spcPts val="0"/>
                        </a:spcAft>
                        <a:buNone/>
                      </a:pPr>
                      <a:r>
                        <a:rPr lang="en-US" sz="1800"/>
                        <a:t>AND &amp;</a:t>
                      </a:r>
                      <a:endParaRPr/>
                    </a:p>
                  </a:txBody>
                  <a:tcPr marT="45725" marB="45725" marR="91450" marL="91450"/>
                </a:tc>
                <a:tc>
                  <a:txBody>
                    <a:bodyPr/>
                    <a:lstStyle/>
                    <a:p>
                      <a:pPr indent="0" lvl="0" marL="0" marR="0" rtl="0" algn="l">
                        <a:spcBef>
                          <a:spcPts val="0"/>
                        </a:spcBef>
                        <a:spcAft>
                          <a:spcPts val="0"/>
                        </a:spcAft>
                        <a:buNone/>
                      </a:pPr>
                      <a:r>
                        <a:rPr lang="en-US" sz="1800"/>
                        <a:t>Leave unchanged</a:t>
                      </a:r>
                      <a:endParaRPr/>
                    </a:p>
                  </a:txBody>
                  <a:tcPr marT="45725" marB="45725" marR="91450" marL="91450"/>
                </a:tc>
                <a:tc>
                  <a:txBody>
                    <a:bodyPr/>
                    <a:lstStyle/>
                    <a:p>
                      <a:pPr indent="0" lvl="0" marL="0" marR="0" rtl="0" algn="l">
                        <a:spcBef>
                          <a:spcPts val="0"/>
                        </a:spcBef>
                        <a:spcAft>
                          <a:spcPts val="0"/>
                        </a:spcAft>
                        <a:buNone/>
                      </a:pPr>
                      <a:r>
                        <a:rPr lang="en-US" sz="1800"/>
                        <a:t>Set to 0</a:t>
                      </a:r>
                      <a:endParaRPr/>
                    </a:p>
                  </a:txBody>
                  <a:tcPr marT="45725" marB="45725" marR="91450" marL="91450"/>
                </a:tc>
              </a:tr>
              <a:tr h="228600">
                <a:tc>
                  <a:txBody>
                    <a:bodyPr/>
                    <a:lstStyle/>
                    <a:p>
                      <a:pPr indent="0" lvl="0" marL="0" marR="0" rtl="0" algn="l">
                        <a:spcBef>
                          <a:spcPts val="0"/>
                        </a:spcBef>
                        <a:spcAft>
                          <a:spcPts val="0"/>
                        </a:spcAft>
                        <a:buNone/>
                      </a:pPr>
                      <a:r>
                        <a:rPr lang="en-US" sz="1800"/>
                        <a:t>OR |</a:t>
                      </a:r>
                      <a:endParaRPr/>
                    </a:p>
                  </a:txBody>
                  <a:tcPr marT="45725" marB="45725" marR="91450" marL="91450"/>
                </a:tc>
                <a:tc>
                  <a:txBody>
                    <a:bodyPr/>
                    <a:lstStyle/>
                    <a:p>
                      <a:pPr indent="0" lvl="0" marL="0" marR="0" rtl="0" algn="l">
                        <a:spcBef>
                          <a:spcPts val="0"/>
                        </a:spcBef>
                        <a:spcAft>
                          <a:spcPts val="0"/>
                        </a:spcAft>
                        <a:buNone/>
                      </a:pPr>
                      <a:r>
                        <a:rPr lang="en-US" sz="1800"/>
                        <a:t>Set to 1</a:t>
                      </a:r>
                      <a:endParaRPr/>
                    </a:p>
                  </a:txBody>
                  <a:tcPr marT="45725" marB="45725" marR="91450" marL="91450"/>
                </a:tc>
                <a:tc>
                  <a:txBody>
                    <a:bodyPr/>
                    <a:lstStyle/>
                    <a:p>
                      <a:pPr indent="0" lvl="0" marL="0" marR="0" rtl="0" algn="l">
                        <a:spcBef>
                          <a:spcPts val="0"/>
                        </a:spcBef>
                        <a:spcAft>
                          <a:spcPts val="0"/>
                        </a:spcAft>
                        <a:buNone/>
                      </a:pPr>
                      <a:r>
                        <a:rPr lang="en-US" sz="1800"/>
                        <a:t>Leave unchanged </a:t>
                      </a:r>
                      <a:endParaRPr/>
                    </a:p>
                  </a:txBody>
                  <a:tcPr marT="45725" marB="45725" marR="91450" marL="91450"/>
                </a:tc>
              </a:tr>
              <a:tr h="317500">
                <a:tc>
                  <a:txBody>
                    <a:bodyPr/>
                    <a:lstStyle/>
                    <a:p>
                      <a:pPr indent="0" lvl="0" marL="0" marR="0" rtl="0" algn="l">
                        <a:spcBef>
                          <a:spcPts val="0"/>
                        </a:spcBef>
                        <a:spcAft>
                          <a:spcPts val="0"/>
                        </a:spcAft>
                        <a:buNone/>
                      </a:pPr>
                      <a:r>
                        <a:rPr lang="en-US" sz="1800"/>
                        <a:t>XOR  ˄</a:t>
                      </a:r>
                      <a:endParaRPr/>
                    </a:p>
                  </a:txBody>
                  <a:tcPr marT="45725" marB="45725" marR="91450" marL="91450"/>
                </a:tc>
                <a:tc>
                  <a:txBody>
                    <a:bodyPr/>
                    <a:lstStyle/>
                    <a:p>
                      <a:pPr indent="0" lvl="0" marL="0" marR="0" rtl="0" algn="l">
                        <a:spcBef>
                          <a:spcPts val="0"/>
                        </a:spcBef>
                        <a:spcAft>
                          <a:spcPts val="0"/>
                        </a:spcAft>
                        <a:buNone/>
                      </a:pPr>
                      <a:r>
                        <a:rPr lang="en-US" sz="1800"/>
                        <a:t>Toggle </a:t>
                      </a:r>
                      <a:endParaRPr/>
                    </a:p>
                  </a:txBody>
                  <a:tcPr marT="45725" marB="45725" marR="91450" marL="91450"/>
                </a:tc>
                <a:tc>
                  <a:txBody>
                    <a:bodyPr/>
                    <a:lstStyle/>
                    <a:p>
                      <a:pPr indent="0" lvl="0" marL="0" marR="0" rtl="0" algn="l">
                        <a:spcBef>
                          <a:spcPts val="0"/>
                        </a:spcBef>
                        <a:spcAft>
                          <a:spcPts val="0"/>
                        </a:spcAft>
                        <a:buNone/>
                      </a:pPr>
                      <a:r>
                        <a:rPr lang="en-US" sz="1800"/>
                        <a:t>Leave unchanged </a:t>
                      </a:r>
                      <a:endParaRPr/>
                    </a:p>
                  </a:txBody>
                  <a:tcPr marT="45725" marB="45725" marR="91450" marL="91450"/>
                </a:tc>
              </a:tr>
            </a:tbl>
          </a:graphicData>
        </a:graphic>
      </p:graphicFrame>
      <p:sp>
        <p:nvSpPr>
          <p:cNvPr id="246" name="Google Shape;246;p19"/>
          <p:cNvSpPr/>
          <p:nvPr/>
        </p:nvSpPr>
        <p:spPr>
          <a:xfrm>
            <a:off x="152400" y="4572000"/>
            <a:ext cx="4596258"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Do:</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Build a circuit with 4 LEDs connected for port 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Write a code using Masking such that: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-One LED is always ON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-One LED is always OFF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-One LED blinks every 0.5 Hz</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-One LED blinks every 1 Hz </a:t>
            </a:r>
            <a:endParaRPr/>
          </a:p>
        </p:txBody>
      </p:sp>
      <p:sp>
        <p:nvSpPr>
          <p:cNvPr id="247" name="Google Shape;247;p19"/>
          <p:cNvSpPr/>
          <p:nvPr/>
        </p:nvSpPr>
        <p:spPr>
          <a:xfrm>
            <a:off x="126569" y="4444662"/>
            <a:ext cx="4953000" cy="2286000"/>
          </a:xfrm>
          <a:prstGeom prst="roundRect">
            <a:avLst>
              <a:gd fmla="val 16667" name="adj"/>
            </a:avLst>
          </a:prstGeom>
          <a:no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9"/>
          <p:cNvSpPr/>
          <p:nvPr/>
        </p:nvSpPr>
        <p:spPr>
          <a:xfrm>
            <a:off x="304800" y="2936903"/>
            <a:ext cx="914400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Example: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PORTD &amp;= 0b11011111;    </a:t>
            </a:r>
            <a:r>
              <a:rPr i="1" lang="en-US" sz="1800">
                <a:solidFill>
                  <a:schemeClr val="dk1"/>
                </a:solidFill>
                <a:latin typeface="Calibri"/>
                <a:ea typeface="Calibri"/>
                <a:cs typeface="Calibri"/>
                <a:sym typeface="Calibri"/>
              </a:rPr>
              <a:t>// set PD5 low, leave others unchanged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PORTD |=  0b00100000;    </a:t>
            </a:r>
            <a:r>
              <a:rPr i="1" lang="en-US" sz="1800">
                <a:solidFill>
                  <a:schemeClr val="dk1"/>
                </a:solidFill>
                <a:latin typeface="Calibri"/>
                <a:ea typeface="Calibri"/>
                <a:cs typeface="Calibri"/>
                <a:sym typeface="Calibri"/>
              </a:rPr>
              <a:t>// set PD5 high, leave others unchanged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PORTD ^=  0b00100000;    </a:t>
            </a:r>
            <a:r>
              <a:rPr i="1" lang="en-US" sz="1800">
                <a:solidFill>
                  <a:schemeClr val="dk1"/>
                </a:solidFill>
                <a:latin typeface="Calibri"/>
                <a:ea typeface="Calibri"/>
                <a:cs typeface="Calibri"/>
                <a:sym typeface="Calibri"/>
              </a:rPr>
              <a:t>// toggle PD5, leave others unchanged</a:t>
            </a:r>
            <a:endParaRPr/>
          </a:p>
          <a:p>
            <a:pPr indent="0" lvl="0" marL="0" marR="0" rtl="0" algn="l">
              <a:spcBef>
                <a:spcPts val="0"/>
              </a:spcBef>
              <a:spcAft>
                <a:spcPts val="0"/>
              </a:spcAft>
              <a:buNone/>
            </a:pPr>
            <a:r>
              <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 name="Shape 56"/>
        <p:cNvGrpSpPr/>
        <p:nvPr/>
      </p:nvGrpSpPr>
      <p:grpSpPr>
        <a:xfrm>
          <a:off x="0" y="0"/>
          <a:ext cx="0" cy="0"/>
          <a:chOff x="0" y="0"/>
          <a:chExt cx="0" cy="0"/>
        </a:xfrm>
      </p:grpSpPr>
      <p:sp>
        <p:nvSpPr>
          <p:cNvPr id="57" name="Google Shape;57;p2"/>
          <p:cNvSpPr/>
          <p:nvPr/>
        </p:nvSpPr>
        <p:spPr>
          <a:xfrm>
            <a:off x="6228588" y="135636"/>
            <a:ext cx="2755391" cy="135940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2"/>
          <p:cNvSpPr/>
          <p:nvPr/>
        </p:nvSpPr>
        <p:spPr>
          <a:xfrm>
            <a:off x="0" y="1623060"/>
            <a:ext cx="9144000" cy="361492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2"/>
          <p:cNvSpPr/>
          <p:nvPr/>
        </p:nvSpPr>
        <p:spPr>
          <a:xfrm>
            <a:off x="323088" y="231647"/>
            <a:ext cx="1842516" cy="101498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2"/>
          <p:cNvSpPr/>
          <p:nvPr/>
        </p:nvSpPr>
        <p:spPr>
          <a:xfrm>
            <a:off x="108204" y="2205227"/>
            <a:ext cx="8856345" cy="2159635"/>
          </a:xfrm>
          <a:custGeom>
            <a:rect b="b" l="l" r="r" t="t"/>
            <a:pathLst>
              <a:path extrusionOk="0" h="2159635" w="8856345">
                <a:moveTo>
                  <a:pt x="0" y="2159508"/>
                </a:moveTo>
                <a:lnTo>
                  <a:pt x="8855964" y="2159508"/>
                </a:lnTo>
                <a:lnTo>
                  <a:pt x="8855964" y="0"/>
                </a:lnTo>
                <a:lnTo>
                  <a:pt x="0" y="0"/>
                </a:lnTo>
                <a:lnTo>
                  <a:pt x="0" y="2159508"/>
                </a:lnTo>
                <a:close/>
              </a:path>
            </a:pathLst>
          </a:custGeom>
          <a:solidFill>
            <a:srgbClr val="FFFFFF">
              <a:alpha val="7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2"/>
          <p:cNvSpPr txBox="1"/>
          <p:nvPr>
            <p:ph type="title"/>
          </p:nvPr>
        </p:nvSpPr>
        <p:spPr>
          <a:xfrm>
            <a:off x="3036570" y="3012439"/>
            <a:ext cx="3567429" cy="99770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solidFill>
                  <a:srgbClr val="003366"/>
                </a:solidFill>
                <a:latin typeface="Times New Roman"/>
                <a:ea typeface="Times New Roman"/>
                <a:cs typeface="Times New Roman"/>
                <a:sym typeface="Times New Roman"/>
              </a:rPr>
              <a:t>Arduino </a:t>
            </a:r>
            <a:br>
              <a:rPr b="1" lang="en-US" sz="3200">
                <a:solidFill>
                  <a:srgbClr val="003366"/>
                </a:solidFill>
                <a:latin typeface="Times New Roman"/>
                <a:ea typeface="Times New Roman"/>
                <a:cs typeface="Times New Roman"/>
                <a:sym typeface="Times New Roman"/>
              </a:rPr>
            </a:br>
            <a:r>
              <a:rPr b="1" lang="en-US" sz="3200">
                <a:solidFill>
                  <a:srgbClr val="003366"/>
                </a:solidFill>
                <a:latin typeface="Times New Roman"/>
                <a:ea typeface="Times New Roman"/>
                <a:cs typeface="Times New Roman"/>
                <a:sym typeface="Times New Roman"/>
              </a:rPr>
              <a:t>Digital Input/Output</a:t>
            </a:r>
            <a:endParaRPr sz="32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0"/>
          <p:cNvPicPr preferRelativeResize="0"/>
          <p:nvPr/>
        </p:nvPicPr>
        <p:blipFill rotWithShape="1">
          <a:blip r:embed="rId3">
            <a:alphaModFix/>
          </a:blip>
          <a:srcRect b="0" l="0" r="0" t="0"/>
          <a:stretch/>
        </p:blipFill>
        <p:spPr>
          <a:xfrm>
            <a:off x="304799" y="914400"/>
            <a:ext cx="8766681" cy="4572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21"/>
          <p:cNvPicPr preferRelativeResize="0"/>
          <p:nvPr/>
        </p:nvPicPr>
        <p:blipFill rotWithShape="1">
          <a:blip r:embed="rId3">
            <a:alphaModFix/>
          </a:blip>
          <a:srcRect b="0" l="0" r="0" t="0"/>
          <a:stretch/>
        </p:blipFill>
        <p:spPr>
          <a:xfrm>
            <a:off x="304800" y="1219199"/>
            <a:ext cx="8763000" cy="52673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2"/>
          <p:cNvSpPr/>
          <p:nvPr/>
        </p:nvSpPr>
        <p:spPr>
          <a:xfrm>
            <a:off x="47487" y="1896931"/>
            <a:ext cx="88364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PORTB |= (1&lt;&lt;PB5);     </a:t>
            </a:r>
            <a:r>
              <a:rPr i="1" lang="en-US" sz="1800">
                <a:solidFill>
                  <a:srgbClr val="953734"/>
                </a:solidFill>
                <a:latin typeface="arial"/>
                <a:ea typeface="arial"/>
                <a:cs typeface="arial"/>
                <a:sym typeface="arial"/>
              </a:rPr>
              <a:t>//Put Port B bit 5 HIGH while leaving other bits unchanged</a:t>
            </a:r>
            <a:endParaRPr sz="1800">
              <a:solidFill>
                <a:srgbClr val="953734"/>
              </a:solidFill>
              <a:latin typeface="Calibri"/>
              <a:ea typeface="Calibri"/>
              <a:cs typeface="Calibri"/>
              <a:sym typeface="Calibri"/>
            </a:endParaRPr>
          </a:p>
        </p:txBody>
      </p:sp>
      <p:sp>
        <p:nvSpPr>
          <p:cNvPr id="264" name="Google Shape;264;p22"/>
          <p:cNvSpPr/>
          <p:nvPr/>
        </p:nvSpPr>
        <p:spPr>
          <a:xfrm>
            <a:off x="94781" y="990325"/>
            <a:ext cx="88364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arial"/>
                <a:ea typeface="arial"/>
                <a:cs typeface="arial"/>
                <a:sym typeface="arial"/>
              </a:rPr>
              <a:t>PORTB = (1&lt;&lt;PB2)|(1&lt;&lt;PB5); </a:t>
            </a:r>
            <a:r>
              <a:rPr i="1" lang="en-US" sz="1800">
                <a:solidFill>
                  <a:srgbClr val="953734"/>
                </a:solidFill>
                <a:latin typeface="arial"/>
                <a:ea typeface="arial"/>
                <a:cs typeface="arial"/>
                <a:sym typeface="arial"/>
              </a:rPr>
              <a:t>    //Put Port B bit 2 and 5 HIGH and set other bits 0 </a:t>
            </a:r>
            <a:endParaRPr sz="1800">
              <a:solidFill>
                <a:srgbClr val="953734"/>
              </a:solidFill>
              <a:latin typeface="Calibri"/>
              <a:ea typeface="Calibri"/>
              <a:cs typeface="Calibri"/>
              <a:sym typeface="Calibri"/>
            </a:endParaRPr>
          </a:p>
        </p:txBody>
      </p:sp>
      <p:sp>
        <p:nvSpPr>
          <p:cNvPr id="265" name="Google Shape;265;p22"/>
          <p:cNvSpPr/>
          <p:nvPr/>
        </p:nvSpPr>
        <p:spPr>
          <a:xfrm>
            <a:off x="47487" y="1436510"/>
            <a:ext cx="42979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DDRD = (1&lt;&lt;PD5)|(1&lt;&lt;PD6)|(1&lt;&lt;PD7);</a:t>
            </a:r>
            <a:endParaRPr sz="1800">
              <a:solidFill>
                <a:schemeClr val="dk1"/>
              </a:solidFill>
              <a:latin typeface="Calibri"/>
              <a:ea typeface="Calibri"/>
              <a:cs typeface="Calibri"/>
              <a:sym typeface="Calibri"/>
            </a:endParaRPr>
          </a:p>
        </p:txBody>
      </p:sp>
      <p:sp>
        <p:nvSpPr>
          <p:cNvPr id="266" name="Google Shape;266;p22"/>
          <p:cNvSpPr/>
          <p:nvPr/>
        </p:nvSpPr>
        <p:spPr>
          <a:xfrm>
            <a:off x="4345458" y="1467740"/>
            <a:ext cx="44678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953734"/>
                </a:solidFill>
                <a:latin typeface="arial"/>
                <a:ea typeface="arial"/>
                <a:cs typeface="arial"/>
                <a:sym typeface="arial"/>
              </a:rPr>
              <a:t>// put PortD bit 5, 6 and 7 HIGH as output </a:t>
            </a:r>
            <a:endParaRPr sz="1800">
              <a:solidFill>
                <a:srgbClr val="953734"/>
              </a:solidFill>
              <a:latin typeface="Calibri"/>
              <a:ea typeface="Calibri"/>
              <a:cs typeface="Calibri"/>
              <a:sym typeface="Calibri"/>
            </a:endParaRPr>
          </a:p>
        </p:txBody>
      </p:sp>
      <p:sp>
        <p:nvSpPr>
          <p:cNvPr id="267" name="Google Shape;267;p22"/>
          <p:cNvSpPr/>
          <p:nvPr/>
        </p:nvSpPr>
        <p:spPr>
          <a:xfrm>
            <a:off x="-20707" y="2342857"/>
            <a:ext cx="24391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PORTD |= (1&lt;&lt;PD5); </a:t>
            </a:r>
            <a:endParaRPr sz="1800">
              <a:solidFill>
                <a:schemeClr val="dk1"/>
              </a:solidFill>
              <a:latin typeface="Calibri"/>
              <a:ea typeface="Calibri"/>
              <a:cs typeface="Calibri"/>
              <a:sym typeface="Calibri"/>
            </a:endParaRPr>
          </a:p>
        </p:txBody>
      </p:sp>
      <p:sp>
        <p:nvSpPr>
          <p:cNvPr id="268" name="Google Shape;268;p22"/>
          <p:cNvSpPr/>
          <p:nvPr/>
        </p:nvSpPr>
        <p:spPr>
          <a:xfrm>
            <a:off x="2418422" y="2381413"/>
            <a:ext cx="63273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 </a:t>
            </a:r>
            <a:r>
              <a:rPr i="1" lang="en-US" sz="1800">
                <a:solidFill>
                  <a:srgbClr val="953734"/>
                </a:solidFill>
                <a:latin typeface="arial"/>
                <a:ea typeface="arial"/>
                <a:cs typeface="arial"/>
                <a:sym typeface="arial"/>
              </a:rPr>
              <a:t>Put PortD bit 5 ( HIGH while leaving other bits unchanged</a:t>
            </a:r>
            <a:r>
              <a:rPr i="1" lang="en-US" sz="1800">
                <a:solidFill>
                  <a:srgbClr val="555555"/>
                </a:solidFill>
                <a:latin typeface="arial"/>
                <a:ea typeface="arial"/>
                <a:cs typeface="arial"/>
                <a:sym typeface="arial"/>
              </a:rPr>
              <a:t> </a:t>
            </a:r>
            <a:endParaRPr sz="1800">
              <a:solidFill>
                <a:schemeClr val="dk1"/>
              </a:solidFill>
              <a:latin typeface="Calibri"/>
              <a:ea typeface="Calibri"/>
              <a:cs typeface="Calibri"/>
              <a:sym typeface="Calibri"/>
            </a:endParaRPr>
          </a:p>
        </p:txBody>
      </p:sp>
      <p:sp>
        <p:nvSpPr>
          <p:cNvPr id="269" name="Google Shape;269;p22"/>
          <p:cNvSpPr/>
          <p:nvPr/>
        </p:nvSpPr>
        <p:spPr>
          <a:xfrm>
            <a:off x="18774" y="2865895"/>
            <a:ext cx="26683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PORTD &amp;= ~(1&lt;&lt;PD5); </a:t>
            </a:r>
            <a:endParaRPr sz="1800">
              <a:solidFill>
                <a:schemeClr val="dk1"/>
              </a:solidFill>
              <a:latin typeface="Calibri"/>
              <a:ea typeface="Calibri"/>
              <a:cs typeface="Calibri"/>
              <a:sym typeface="Calibri"/>
            </a:endParaRPr>
          </a:p>
        </p:txBody>
      </p:sp>
      <p:sp>
        <p:nvSpPr>
          <p:cNvPr id="270" name="Google Shape;270;p22"/>
          <p:cNvSpPr/>
          <p:nvPr/>
        </p:nvSpPr>
        <p:spPr>
          <a:xfrm>
            <a:off x="2433883" y="2884906"/>
            <a:ext cx="61350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 </a:t>
            </a:r>
            <a:r>
              <a:rPr i="1" lang="en-US" sz="1800">
                <a:solidFill>
                  <a:srgbClr val="953734"/>
                </a:solidFill>
                <a:latin typeface="arial"/>
                <a:ea typeface="arial"/>
                <a:cs typeface="arial"/>
                <a:sym typeface="arial"/>
              </a:rPr>
              <a:t>// Put PortD bit 5 LOW while leaving other bits unchanged</a:t>
            </a:r>
            <a:endParaRPr sz="1800">
              <a:solidFill>
                <a:srgbClr val="953734"/>
              </a:solidFill>
              <a:latin typeface="Calibri"/>
              <a:ea typeface="Calibri"/>
              <a:cs typeface="Calibri"/>
              <a:sym typeface="Calibri"/>
            </a:endParaRPr>
          </a:p>
        </p:txBody>
      </p:sp>
      <p:sp>
        <p:nvSpPr>
          <p:cNvPr id="271" name="Google Shape;271;p22"/>
          <p:cNvSpPr/>
          <p:nvPr/>
        </p:nvSpPr>
        <p:spPr>
          <a:xfrm>
            <a:off x="65681" y="3348778"/>
            <a:ext cx="5039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PORTD = PORTD &amp; ~(1&lt;&lt;PD6) &amp; ~(1&lt;&lt;PD7);</a:t>
            </a:r>
            <a:endParaRPr sz="1800">
              <a:solidFill>
                <a:schemeClr val="dk1"/>
              </a:solidFill>
              <a:latin typeface="Calibri"/>
              <a:ea typeface="Calibri"/>
              <a:cs typeface="Calibri"/>
              <a:sym typeface="Calibri"/>
            </a:endParaRPr>
          </a:p>
        </p:txBody>
      </p:sp>
      <p:sp>
        <p:nvSpPr>
          <p:cNvPr id="272" name="Google Shape;272;p22"/>
          <p:cNvSpPr/>
          <p:nvPr/>
        </p:nvSpPr>
        <p:spPr>
          <a:xfrm>
            <a:off x="47487" y="3637892"/>
            <a:ext cx="67120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953734"/>
                </a:solidFill>
                <a:latin typeface="arial"/>
                <a:ea typeface="arial"/>
                <a:cs typeface="arial"/>
                <a:sym typeface="arial"/>
              </a:rPr>
              <a:t>// Put PortD bit 6 and 7 LOW while leaving other bits unchanged</a:t>
            </a:r>
            <a:endParaRPr sz="1800">
              <a:solidFill>
                <a:srgbClr val="953734"/>
              </a:solidFill>
              <a:latin typeface="Calibri"/>
              <a:ea typeface="Calibri"/>
              <a:cs typeface="Calibri"/>
              <a:sym typeface="Calibri"/>
            </a:endParaRPr>
          </a:p>
        </p:txBody>
      </p:sp>
      <p:sp>
        <p:nvSpPr>
          <p:cNvPr id="273" name="Google Shape;273;p22"/>
          <p:cNvSpPr/>
          <p:nvPr/>
        </p:nvSpPr>
        <p:spPr>
          <a:xfrm>
            <a:off x="18774" y="4650880"/>
            <a:ext cx="24888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PORTD ^= (1&lt;&lt;PD6); </a:t>
            </a:r>
            <a:endParaRPr sz="1800">
              <a:solidFill>
                <a:schemeClr val="dk1"/>
              </a:solidFill>
              <a:latin typeface="Calibri"/>
              <a:ea typeface="Calibri"/>
              <a:cs typeface="Calibri"/>
              <a:sym typeface="Calibri"/>
            </a:endParaRPr>
          </a:p>
        </p:txBody>
      </p:sp>
      <p:sp>
        <p:nvSpPr>
          <p:cNvPr id="274" name="Google Shape;274;p22"/>
          <p:cNvSpPr/>
          <p:nvPr/>
        </p:nvSpPr>
        <p:spPr>
          <a:xfrm>
            <a:off x="2445296" y="4655166"/>
            <a:ext cx="59471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 </a:t>
            </a:r>
            <a:r>
              <a:rPr i="1" lang="en-US" sz="1800">
                <a:solidFill>
                  <a:srgbClr val="953734"/>
                </a:solidFill>
                <a:latin typeface="arial"/>
                <a:ea typeface="arial"/>
                <a:cs typeface="arial"/>
                <a:sym typeface="arial"/>
              </a:rPr>
              <a:t>// Toggle PortD bit 6 while leaving other bits unchanged </a:t>
            </a:r>
            <a:endParaRPr sz="1800">
              <a:solidFill>
                <a:srgbClr val="953734"/>
              </a:solidFill>
              <a:latin typeface="Calibri"/>
              <a:ea typeface="Calibri"/>
              <a:cs typeface="Calibri"/>
              <a:sym typeface="Calibri"/>
            </a:endParaRPr>
          </a:p>
        </p:txBody>
      </p:sp>
      <p:sp>
        <p:nvSpPr>
          <p:cNvPr id="275" name="Google Shape;275;p22"/>
          <p:cNvSpPr/>
          <p:nvPr/>
        </p:nvSpPr>
        <p:spPr>
          <a:xfrm>
            <a:off x="0" y="5124660"/>
            <a:ext cx="61983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555555"/>
                </a:solidFill>
                <a:latin typeface="arial"/>
                <a:ea typeface="arial"/>
                <a:cs typeface="arial"/>
                <a:sym typeface="arial"/>
              </a:rPr>
              <a:t>PORTD = PORTD ^ (1&lt;&lt;PD5) ^ (1&lt;&lt;PD6) ^ (1&lt;&lt;PD7);</a:t>
            </a:r>
            <a:endParaRPr sz="1800">
              <a:solidFill>
                <a:schemeClr val="dk1"/>
              </a:solidFill>
              <a:latin typeface="Calibri"/>
              <a:ea typeface="Calibri"/>
              <a:cs typeface="Calibri"/>
              <a:sym typeface="Calibri"/>
            </a:endParaRPr>
          </a:p>
        </p:txBody>
      </p:sp>
      <p:sp>
        <p:nvSpPr>
          <p:cNvPr id="276" name="Google Shape;276;p22"/>
          <p:cNvSpPr/>
          <p:nvPr/>
        </p:nvSpPr>
        <p:spPr>
          <a:xfrm>
            <a:off x="23191" y="4244438"/>
            <a:ext cx="18297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67E22"/>
                </a:solidFill>
                <a:latin typeface="Tahoma"/>
                <a:ea typeface="Tahoma"/>
                <a:cs typeface="Tahoma"/>
                <a:sym typeface="Tahoma"/>
              </a:rPr>
              <a:t>Bitwise XOR (^)</a:t>
            </a:r>
            <a:endParaRPr b="0" i="0" sz="1800">
              <a:solidFill>
                <a:srgbClr val="E67E22"/>
              </a:solidFill>
              <a:latin typeface="Tahoma"/>
              <a:ea typeface="Tahoma"/>
              <a:cs typeface="Tahoma"/>
              <a:sym typeface="Tahoma"/>
            </a:endParaRPr>
          </a:p>
        </p:txBody>
      </p:sp>
      <p:sp>
        <p:nvSpPr>
          <p:cNvPr id="277" name="Google Shape;277;p22"/>
          <p:cNvSpPr/>
          <p:nvPr/>
        </p:nvSpPr>
        <p:spPr>
          <a:xfrm>
            <a:off x="47487" y="5635729"/>
            <a:ext cx="67165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953734"/>
                </a:solidFill>
                <a:latin typeface="arial"/>
                <a:ea typeface="arial"/>
                <a:cs typeface="arial"/>
                <a:sym typeface="arial"/>
              </a:rPr>
              <a:t>//Toggle PortD bit 5, 6 and 7 while leaving other bits unchanged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3"/>
          <p:cNvSpPr/>
          <p:nvPr/>
        </p:nvSpPr>
        <p:spPr>
          <a:xfrm>
            <a:off x="6228588" y="135636"/>
            <a:ext cx="2755391" cy="135940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23"/>
          <p:cNvSpPr/>
          <p:nvPr/>
        </p:nvSpPr>
        <p:spPr>
          <a:xfrm>
            <a:off x="0" y="1623060"/>
            <a:ext cx="9144000" cy="361492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3"/>
          <p:cNvSpPr/>
          <p:nvPr/>
        </p:nvSpPr>
        <p:spPr>
          <a:xfrm>
            <a:off x="323088" y="231647"/>
            <a:ext cx="1842516" cy="101498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23"/>
          <p:cNvSpPr/>
          <p:nvPr/>
        </p:nvSpPr>
        <p:spPr>
          <a:xfrm>
            <a:off x="108204" y="2205227"/>
            <a:ext cx="8856345" cy="2159635"/>
          </a:xfrm>
          <a:custGeom>
            <a:rect b="b" l="l" r="r" t="t"/>
            <a:pathLst>
              <a:path extrusionOk="0" h="2159635" w="8856345">
                <a:moveTo>
                  <a:pt x="0" y="2159508"/>
                </a:moveTo>
                <a:lnTo>
                  <a:pt x="8855964" y="2159508"/>
                </a:lnTo>
                <a:lnTo>
                  <a:pt x="8855964" y="0"/>
                </a:lnTo>
                <a:lnTo>
                  <a:pt x="0" y="0"/>
                </a:lnTo>
                <a:lnTo>
                  <a:pt x="0" y="2159508"/>
                </a:lnTo>
                <a:close/>
              </a:path>
            </a:pathLst>
          </a:custGeom>
          <a:solidFill>
            <a:srgbClr val="FFFFFF">
              <a:alpha val="7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3"/>
          <p:cNvSpPr txBox="1"/>
          <p:nvPr>
            <p:ph type="title"/>
          </p:nvPr>
        </p:nvSpPr>
        <p:spPr>
          <a:xfrm>
            <a:off x="1962150" y="3012439"/>
            <a:ext cx="5716905" cy="5137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i="0" lang="en-US" sz="3200">
                <a:solidFill>
                  <a:srgbClr val="000000"/>
                </a:solidFill>
                <a:latin typeface="Tahoma"/>
                <a:ea typeface="Tahoma"/>
                <a:cs typeface="Tahoma"/>
                <a:sym typeface="Tahoma"/>
              </a:rPr>
              <a:t>Liquid Crystal Display (</a:t>
            </a:r>
            <a:r>
              <a:rPr b="1" i="0" lang="en-US" sz="3200">
                <a:solidFill>
                  <a:srgbClr val="000000"/>
                </a:solidFill>
                <a:latin typeface="Times New Roman"/>
                <a:ea typeface="Times New Roman"/>
                <a:cs typeface="Times New Roman"/>
                <a:sym typeface="Times New Roman"/>
              </a:rPr>
              <a:t>LCD)</a:t>
            </a:r>
            <a:endParaRPr sz="3200">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4"/>
          <p:cNvSpPr txBox="1"/>
          <p:nvPr>
            <p:ph type="title"/>
          </p:nvPr>
        </p:nvSpPr>
        <p:spPr>
          <a:xfrm>
            <a:off x="1183639" y="600913"/>
            <a:ext cx="284924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i="0" lang="en-US" sz="2400">
                <a:solidFill>
                  <a:srgbClr val="000000"/>
                </a:solidFill>
                <a:latin typeface="Tahoma"/>
                <a:ea typeface="Tahoma"/>
                <a:cs typeface="Tahoma"/>
                <a:sym typeface="Tahoma"/>
              </a:rPr>
              <a:t>LCD in 4-bit mode,</a:t>
            </a:r>
            <a:endParaRPr sz="2400">
              <a:latin typeface="Tahoma"/>
              <a:ea typeface="Tahoma"/>
              <a:cs typeface="Tahoma"/>
              <a:sym typeface="Tahoma"/>
            </a:endParaRPr>
          </a:p>
        </p:txBody>
      </p:sp>
      <p:sp>
        <p:nvSpPr>
          <p:cNvPr id="292" name="Google Shape;292;p24"/>
          <p:cNvSpPr/>
          <p:nvPr/>
        </p:nvSpPr>
        <p:spPr>
          <a:xfrm>
            <a:off x="1708784" y="1828800"/>
            <a:ext cx="5073000" cy="441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5"/>
          <p:cNvSpPr txBox="1"/>
          <p:nvPr>
            <p:ph type="title"/>
          </p:nvPr>
        </p:nvSpPr>
        <p:spPr>
          <a:xfrm>
            <a:off x="170814" y="2882645"/>
            <a:ext cx="8802370" cy="57403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descr="https://www.arduino.cc/en/uploads/Tutorial/LCD_Base_bb_Fritz.png" id="298" name="Google Shape;298;p25"/>
          <p:cNvPicPr preferRelativeResize="0"/>
          <p:nvPr/>
        </p:nvPicPr>
        <p:blipFill rotWithShape="1">
          <a:blip r:embed="rId3">
            <a:alphaModFix/>
          </a:blip>
          <a:srcRect b="0" l="0" r="0" t="0"/>
          <a:stretch/>
        </p:blipFill>
        <p:spPr>
          <a:xfrm>
            <a:off x="457200" y="1447800"/>
            <a:ext cx="7772400" cy="42969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6"/>
          <p:cNvSpPr txBox="1"/>
          <p:nvPr>
            <p:ph type="title"/>
          </p:nvPr>
        </p:nvSpPr>
        <p:spPr>
          <a:xfrm>
            <a:off x="457200" y="838200"/>
            <a:ext cx="117030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i="0" lang="en-US" sz="2400">
                <a:solidFill>
                  <a:srgbClr val="000000"/>
                </a:solidFill>
                <a:latin typeface="Tahoma"/>
                <a:ea typeface="Tahoma"/>
                <a:cs typeface="Tahoma"/>
                <a:sym typeface="Tahoma"/>
              </a:rPr>
              <a:t>EN Line</a:t>
            </a:r>
            <a:endParaRPr sz="2400">
              <a:latin typeface="Tahoma"/>
              <a:ea typeface="Tahoma"/>
              <a:cs typeface="Tahoma"/>
              <a:sym typeface="Tahoma"/>
            </a:endParaRPr>
          </a:p>
        </p:txBody>
      </p:sp>
      <p:sp>
        <p:nvSpPr>
          <p:cNvPr id="304" name="Google Shape;304;p26"/>
          <p:cNvSpPr txBox="1"/>
          <p:nvPr>
            <p:ph idx="1" type="body"/>
          </p:nvPr>
        </p:nvSpPr>
        <p:spPr>
          <a:xfrm>
            <a:off x="228600" y="1371600"/>
            <a:ext cx="8069478" cy="1635125"/>
          </a:xfrm>
          <a:prstGeom prst="rect">
            <a:avLst/>
          </a:prstGeom>
          <a:noFill/>
          <a:ln>
            <a:noFill/>
          </a:ln>
        </p:spPr>
        <p:txBody>
          <a:bodyPr anchorCtr="0" anchor="t" bIns="0" lIns="0" spcFirstLastPara="1" rIns="0" wrap="square" tIns="12700">
            <a:spAutoFit/>
          </a:bodyPr>
          <a:lstStyle/>
          <a:p>
            <a:pPr indent="0" lvl="0" marL="269240" marR="5080" rtl="0" algn="l">
              <a:lnSpc>
                <a:spcPct val="100000"/>
              </a:lnSpc>
              <a:spcBef>
                <a:spcPts val="0"/>
              </a:spcBef>
              <a:spcAft>
                <a:spcPts val="0"/>
              </a:spcAft>
              <a:buNone/>
            </a:pPr>
            <a:r>
              <a:rPr lang="en-US"/>
              <a:t>The EN line is called "Enable." This control line is  used to tell the LCD that you are sending it data. To  send data to the LCD, your program should make  sure this line is low (0) and then set the other two  control lines and/or put data on the data bus. When  the other lines are completely ready, bring EN high</a:t>
            </a:r>
            <a:endParaRPr/>
          </a:p>
          <a:p>
            <a:pPr indent="0" lvl="0" marL="269240" marR="14604" rtl="0" algn="l">
              <a:lnSpc>
                <a:spcPct val="100000"/>
              </a:lnSpc>
              <a:spcBef>
                <a:spcPts val="0"/>
              </a:spcBef>
              <a:spcAft>
                <a:spcPts val="0"/>
              </a:spcAft>
              <a:buNone/>
            </a:pPr>
            <a:r>
              <a:rPr lang="en-US"/>
              <a:t>(1) and wait for the minimum amount of time  required by the LCD datasheet (this varies from LCD  to LCD), and end by bringing it low</a:t>
            </a:r>
            <a:endParaRPr/>
          </a:p>
          <a:p>
            <a:pPr indent="0" lvl="0" marL="269240" rtl="0" algn="l">
              <a:lnSpc>
                <a:spcPct val="100000"/>
              </a:lnSpc>
              <a:spcBef>
                <a:spcPts val="0"/>
              </a:spcBef>
              <a:spcAft>
                <a:spcPts val="0"/>
              </a:spcAft>
              <a:buNone/>
            </a:pPr>
            <a:r>
              <a:rPr lang="en-US"/>
              <a:t>(0) again.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7"/>
          <p:cNvSpPr txBox="1"/>
          <p:nvPr/>
        </p:nvSpPr>
        <p:spPr>
          <a:xfrm>
            <a:off x="1207109" y="554227"/>
            <a:ext cx="6922134" cy="3333115"/>
          </a:xfrm>
          <a:prstGeom prst="rect">
            <a:avLst/>
          </a:prstGeom>
          <a:noFill/>
          <a:ln>
            <a:noFill/>
          </a:ln>
        </p:spPr>
        <p:txBody>
          <a:bodyPr anchorCtr="0" anchor="t" bIns="0" lIns="0" spcFirstLastPara="1" rIns="0" wrap="square" tIns="12700">
            <a:spAutoFit/>
          </a:bodyPr>
          <a:lstStyle/>
          <a:p>
            <a:pPr indent="0" lvl="0" marL="68580" marR="0" rtl="0" algn="l">
              <a:lnSpc>
                <a:spcPct val="100000"/>
              </a:lnSpc>
              <a:spcBef>
                <a:spcPts val="0"/>
              </a:spcBef>
              <a:spcAft>
                <a:spcPts val="0"/>
              </a:spcAft>
              <a:buNone/>
            </a:pPr>
            <a:r>
              <a:rPr b="1" lang="en-US" sz="2400">
                <a:solidFill>
                  <a:schemeClr val="dk1"/>
                </a:solidFill>
                <a:latin typeface="Tahoma"/>
                <a:ea typeface="Tahoma"/>
                <a:cs typeface="Tahoma"/>
                <a:sym typeface="Tahoma"/>
              </a:rPr>
              <a:t>RS Line</a:t>
            </a:r>
            <a:endParaRPr sz="2400">
              <a:solidFill>
                <a:schemeClr val="dk1"/>
              </a:solidFill>
              <a:latin typeface="Tahoma"/>
              <a:ea typeface="Tahoma"/>
              <a:cs typeface="Tahoma"/>
              <a:sym typeface="Tahoma"/>
            </a:endParaRPr>
          </a:p>
          <a:p>
            <a:pPr indent="0" lvl="0" marL="0" marR="0" rtl="0" algn="l">
              <a:lnSpc>
                <a:spcPct val="100000"/>
              </a:lnSpc>
              <a:spcBef>
                <a:spcPts val="10"/>
              </a:spcBef>
              <a:spcAft>
                <a:spcPts val="0"/>
              </a:spcAft>
              <a:buNone/>
            </a:pPr>
            <a:r>
              <a:t/>
            </a:r>
            <a:endParaRPr sz="2600">
              <a:solidFill>
                <a:schemeClr val="dk1"/>
              </a:solidFill>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2400">
                <a:solidFill>
                  <a:schemeClr val="dk1"/>
                </a:solidFill>
                <a:latin typeface="Tahoma"/>
                <a:ea typeface="Tahoma"/>
                <a:cs typeface="Tahoma"/>
                <a:sym typeface="Tahoma"/>
              </a:rPr>
              <a:t>The RS line is the "Register Select" line. When RS is  low (0), the data is to be treated as a command or  special instruction (such as clear screen, position  cursor on a particular cell, etc.). When RS is high  (1), the data being sent is text data which should  be displayed on the screen. For example, to display  the letter "T" on the screen you would set RS high.</a:t>
            </a:r>
            <a:endParaRPr sz="2400">
              <a:solidFill>
                <a:schemeClr val="dk1"/>
              </a:solidFill>
              <a:latin typeface="Tahoma"/>
              <a:ea typeface="Tahoma"/>
              <a:cs typeface="Tahoma"/>
              <a:sym typeface="Tahom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8"/>
          <p:cNvSpPr txBox="1"/>
          <p:nvPr/>
        </p:nvSpPr>
        <p:spPr>
          <a:xfrm>
            <a:off x="1207109" y="554227"/>
            <a:ext cx="6856095" cy="3333115"/>
          </a:xfrm>
          <a:prstGeom prst="rect">
            <a:avLst/>
          </a:prstGeom>
          <a:noFill/>
          <a:ln>
            <a:noFill/>
          </a:ln>
        </p:spPr>
        <p:txBody>
          <a:bodyPr anchorCtr="0" anchor="t" bIns="0" lIns="0" spcFirstLastPara="1" rIns="0" wrap="square" tIns="12700">
            <a:spAutoFit/>
          </a:bodyPr>
          <a:lstStyle/>
          <a:p>
            <a:pPr indent="0" lvl="0" marL="68580" marR="0" rtl="0" algn="l">
              <a:lnSpc>
                <a:spcPct val="100000"/>
              </a:lnSpc>
              <a:spcBef>
                <a:spcPts val="0"/>
              </a:spcBef>
              <a:spcAft>
                <a:spcPts val="0"/>
              </a:spcAft>
              <a:buNone/>
            </a:pPr>
            <a:r>
              <a:rPr b="1" lang="en-US" sz="2400">
                <a:solidFill>
                  <a:schemeClr val="dk1"/>
                </a:solidFill>
                <a:latin typeface="Tahoma"/>
                <a:ea typeface="Tahoma"/>
                <a:cs typeface="Tahoma"/>
                <a:sym typeface="Tahoma"/>
              </a:rPr>
              <a:t>RW Line</a:t>
            </a:r>
            <a:endParaRPr sz="2400">
              <a:solidFill>
                <a:schemeClr val="dk1"/>
              </a:solidFill>
              <a:latin typeface="Tahoma"/>
              <a:ea typeface="Tahoma"/>
              <a:cs typeface="Tahoma"/>
              <a:sym typeface="Tahoma"/>
            </a:endParaRPr>
          </a:p>
          <a:p>
            <a:pPr indent="0" lvl="0" marL="0" marR="0" rtl="0" algn="l">
              <a:lnSpc>
                <a:spcPct val="100000"/>
              </a:lnSpc>
              <a:spcBef>
                <a:spcPts val="10"/>
              </a:spcBef>
              <a:spcAft>
                <a:spcPts val="0"/>
              </a:spcAft>
              <a:buNone/>
            </a:pPr>
            <a:r>
              <a:t/>
            </a:r>
            <a:endParaRPr sz="2600">
              <a:solidFill>
                <a:schemeClr val="dk1"/>
              </a:solidFill>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2400">
                <a:solidFill>
                  <a:schemeClr val="dk1"/>
                </a:solidFill>
                <a:latin typeface="Tahoma"/>
                <a:ea typeface="Tahoma"/>
                <a:cs typeface="Tahoma"/>
                <a:sym typeface="Tahoma"/>
              </a:rPr>
              <a:t>The RW line is the "Read/Write" control line. When  RW is low (0), the information on the data bus is  being written to the LCD. When RW is high (1), the  program is effectively querying (or reading) the  LCD. Only one instruction ("Get LCD status") is a  read command. All others are write commands. So  RW will almost always be low.</a:t>
            </a:r>
            <a:endParaRPr sz="2400">
              <a:solidFill>
                <a:schemeClr val="dk1"/>
              </a:solidFill>
              <a:latin typeface="Tahoma"/>
              <a:ea typeface="Tahoma"/>
              <a:cs typeface="Tahoma"/>
              <a:sym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9"/>
          <p:cNvSpPr txBox="1"/>
          <p:nvPr>
            <p:ph type="title"/>
          </p:nvPr>
        </p:nvSpPr>
        <p:spPr>
          <a:xfrm>
            <a:off x="1262888" y="555193"/>
            <a:ext cx="190500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i="0" lang="en-US" sz="2400">
                <a:solidFill>
                  <a:srgbClr val="000000"/>
                </a:solidFill>
                <a:latin typeface="Tahoma"/>
                <a:ea typeface="Tahoma"/>
                <a:cs typeface="Tahoma"/>
                <a:sym typeface="Tahoma"/>
              </a:rPr>
              <a:t>Connections</a:t>
            </a:r>
            <a:endParaRPr sz="2400">
              <a:latin typeface="Tahoma"/>
              <a:ea typeface="Tahoma"/>
              <a:cs typeface="Tahoma"/>
              <a:sym typeface="Tahoma"/>
            </a:endParaRPr>
          </a:p>
        </p:txBody>
      </p:sp>
      <p:sp>
        <p:nvSpPr>
          <p:cNvPr id="320" name="Google Shape;320;p29"/>
          <p:cNvSpPr/>
          <p:nvPr/>
        </p:nvSpPr>
        <p:spPr>
          <a:xfrm>
            <a:off x="1556003" y="1360932"/>
            <a:ext cx="6031992" cy="413613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3"/>
          <p:cNvSpPr/>
          <p:nvPr/>
        </p:nvSpPr>
        <p:spPr>
          <a:xfrm>
            <a:off x="10667" y="0"/>
            <a:ext cx="9122700" cy="6858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3"/>
          <p:cNvSpPr txBox="1"/>
          <p:nvPr>
            <p:ph type="title"/>
          </p:nvPr>
        </p:nvSpPr>
        <p:spPr>
          <a:xfrm>
            <a:off x="170814" y="2882645"/>
            <a:ext cx="8802370" cy="574039"/>
          </a:xfrm>
          <a:prstGeom prst="rect">
            <a:avLst/>
          </a:prstGeom>
          <a:noFill/>
          <a:ln>
            <a:noFill/>
          </a:ln>
        </p:spPr>
        <p:txBody>
          <a:bodyPr anchorCtr="0" anchor="t" bIns="0" lIns="0" spcFirstLastPara="1" rIns="0" wrap="square" tIns="12700">
            <a:spAutoFit/>
          </a:bodyPr>
          <a:lstStyle/>
          <a:p>
            <a:pPr indent="0" lvl="0" marL="7229475" marR="5080" rtl="0" algn="l">
              <a:lnSpc>
                <a:spcPct val="100000"/>
              </a:lnSpc>
              <a:spcBef>
                <a:spcPts val="0"/>
              </a:spcBef>
              <a:spcAft>
                <a:spcPts val="0"/>
              </a:spcAft>
              <a:buNone/>
            </a:pPr>
            <a:r>
              <a:rPr lang="en-US"/>
              <a:t>LED connected  at pin 13</a:t>
            </a:r>
            <a:endParaRPr/>
          </a:p>
        </p:txBody>
      </p:sp>
      <p:sp>
        <p:nvSpPr>
          <p:cNvPr id="68" name="Google Shape;68;p3"/>
          <p:cNvSpPr/>
          <p:nvPr/>
        </p:nvSpPr>
        <p:spPr>
          <a:xfrm>
            <a:off x="5579364" y="2848229"/>
            <a:ext cx="1945639" cy="387985"/>
          </a:xfrm>
          <a:custGeom>
            <a:rect b="b" l="l" r="r" t="t"/>
            <a:pathLst>
              <a:path extrusionOk="0" h="387985" w="1945640">
                <a:moveTo>
                  <a:pt x="68072" y="312928"/>
                </a:moveTo>
                <a:lnTo>
                  <a:pt x="0" y="364236"/>
                </a:lnTo>
                <a:lnTo>
                  <a:pt x="81787" y="387858"/>
                </a:lnTo>
                <a:lnTo>
                  <a:pt x="76487" y="358901"/>
                </a:lnTo>
                <a:lnTo>
                  <a:pt x="63626" y="358901"/>
                </a:lnTo>
                <a:lnTo>
                  <a:pt x="61340" y="346456"/>
                </a:lnTo>
                <a:lnTo>
                  <a:pt x="73789" y="344164"/>
                </a:lnTo>
                <a:lnTo>
                  <a:pt x="68072" y="312928"/>
                </a:lnTo>
                <a:close/>
              </a:path>
              <a:path extrusionOk="0" h="387985" w="1945640">
                <a:moveTo>
                  <a:pt x="73789" y="344164"/>
                </a:moveTo>
                <a:lnTo>
                  <a:pt x="61340" y="346456"/>
                </a:lnTo>
                <a:lnTo>
                  <a:pt x="63626" y="358901"/>
                </a:lnTo>
                <a:lnTo>
                  <a:pt x="76068" y="356611"/>
                </a:lnTo>
                <a:lnTo>
                  <a:pt x="73789" y="344164"/>
                </a:lnTo>
                <a:close/>
              </a:path>
              <a:path extrusionOk="0" h="387985" w="1945640">
                <a:moveTo>
                  <a:pt x="76068" y="356611"/>
                </a:moveTo>
                <a:lnTo>
                  <a:pt x="63626" y="358901"/>
                </a:lnTo>
                <a:lnTo>
                  <a:pt x="76487" y="358901"/>
                </a:lnTo>
                <a:lnTo>
                  <a:pt x="76068" y="356611"/>
                </a:lnTo>
                <a:close/>
              </a:path>
              <a:path extrusionOk="0" h="387985" w="1945640">
                <a:moveTo>
                  <a:pt x="1943100" y="0"/>
                </a:moveTo>
                <a:lnTo>
                  <a:pt x="73789" y="344164"/>
                </a:lnTo>
                <a:lnTo>
                  <a:pt x="76068" y="356611"/>
                </a:lnTo>
                <a:lnTo>
                  <a:pt x="1945386" y="12446"/>
                </a:lnTo>
                <a:lnTo>
                  <a:pt x="194310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3"/>
          <p:cNvSpPr/>
          <p:nvPr/>
        </p:nvSpPr>
        <p:spPr>
          <a:xfrm>
            <a:off x="467868" y="2854451"/>
            <a:ext cx="2376170" cy="1222375"/>
          </a:xfrm>
          <a:custGeom>
            <a:rect b="b" l="l" r="r" t="t"/>
            <a:pathLst>
              <a:path extrusionOk="0" h="1222375" w="2376170">
                <a:moveTo>
                  <a:pt x="0" y="1222248"/>
                </a:moveTo>
                <a:lnTo>
                  <a:pt x="2375916" y="1222248"/>
                </a:lnTo>
                <a:lnTo>
                  <a:pt x="2375916" y="0"/>
                </a:lnTo>
                <a:lnTo>
                  <a:pt x="0" y="0"/>
                </a:lnTo>
                <a:lnTo>
                  <a:pt x="0" y="1222248"/>
                </a:lnTo>
                <a:close/>
              </a:path>
            </a:pathLst>
          </a:custGeom>
          <a:noFill/>
          <a:ln cap="flat" cmpd="sng" w="640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3"/>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0"/>
          <p:cNvSpPr txBox="1"/>
          <p:nvPr>
            <p:ph type="title"/>
          </p:nvPr>
        </p:nvSpPr>
        <p:spPr>
          <a:xfrm>
            <a:off x="170814" y="2882645"/>
            <a:ext cx="8802370" cy="57403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descr="https://www.arduino.cc/en/uploads/Tutorial/LCD_Base_bb_Schem.png" id="326" name="Google Shape;326;p30"/>
          <p:cNvPicPr preferRelativeResize="0"/>
          <p:nvPr/>
        </p:nvPicPr>
        <p:blipFill rotWithShape="1">
          <a:blip r:embed="rId3">
            <a:alphaModFix/>
          </a:blip>
          <a:srcRect b="0" l="0" r="0" t="0"/>
          <a:stretch/>
        </p:blipFill>
        <p:spPr>
          <a:xfrm>
            <a:off x="1219200" y="1219200"/>
            <a:ext cx="6172200" cy="5476638"/>
          </a:xfrm>
          <a:prstGeom prst="rect">
            <a:avLst/>
          </a:prstGeom>
          <a:noFill/>
          <a:ln>
            <a:noFill/>
          </a:ln>
        </p:spPr>
      </p:pic>
      <p:sp>
        <p:nvSpPr>
          <p:cNvPr id="327" name="Google Shape;327;p30"/>
          <p:cNvSpPr/>
          <p:nvPr/>
        </p:nvSpPr>
        <p:spPr>
          <a:xfrm>
            <a:off x="1207971" y="533400"/>
            <a:ext cx="7467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https://www.arduino.cc/en/Tutorial/LibraryExamples/LiquidCrystalDisplay</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1"/>
          <p:cNvSpPr txBox="1"/>
          <p:nvPr>
            <p:ph type="title"/>
          </p:nvPr>
        </p:nvSpPr>
        <p:spPr>
          <a:xfrm>
            <a:off x="1262888" y="555193"/>
            <a:ext cx="133604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i="0" lang="en-US" sz="2400">
                <a:solidFill>
                  <a:srgbClr val="000000"/>
                </a:solidFill>
                <a:latin typeface="Tahoma"/>
                <a:ea typeface="Tahoma"/>
                <a:cs typeface="Tahoma"/>
                <a:sym typeface="Tahoma"/>
              </a:rPr>
              <a:t>Example</a:t>
            </a:r>
            <a:endParaRPr sz="2400">
              <a:latin typeface="Tahoma"/>
              <a:ea typeface="Tahoma"/>
              <a:cs typeface="Tahoma"/>
              <a:sym typeface="Tahoma"/>
            </a:endParaRPr>
          </a:p>
        </p:txBody>
      </p:sp>
      <p:sp>
        <p:nvSpPr>
          <p:cNvPr id="333" name="Google Shape;333;p31"/>
          <p:cNvSpPr/>
          <p:nvPr/>
        </p:nvSpPr>
        <p:spPr>
          <a:xfrm>
            <a:off x="877227" y="1370583"/>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31"/>
          <p:cNvSpPr/>
          <p:nvPr/>
        </p:nvSpPr>
        <p:spPr>
          <a:xfrm>
            <a:off x="877227" y="1699767"/>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31"/>
          <p:cNvSpPr/>
          <p:nvPr/>
        </p:nvSpPr>
        <p:spPr>
          <a:xfrm>
            <a:off x="877227" y="2028951"/>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31"/>
          <p:cNvSpPr/>
          <p:nvPr/>
        </p:nvSpPr>
        <p:spPr>
          <a:xfrm>
            <a:off x="877227" y="2358135"/>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31"/>
          <p:cNvSpPr/>
          <p:nvPr/>
        </p:nvSpPr>
        <p:spPr>
          <a:xfrm>
            <a:off x="877227" y="268732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31"/>
          <p:cNvSpPr/>
          <p:nvPr/>
        </p:nvSpPr>
        <p:spPr>
          <a:xfrm>
            <a:off x="877227" y="3016376"/>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31"/>
          <p:cNvSpPr/>
          <p:nvPr/>
        </p:nvSpPr>
        <p:spPr>
          <a:xfrm>
            <a:off x="877227" y="334556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31"/>
          <p:cNvSpPr/>
          <p:nvPr/>
        </p:nvSpPr>
        <p:spPr>
          <a:xfrm>
            <a:off x="877227" y="3674871"/>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31"/>
          <p:cNvSpPr/>
          <p:nvPr/>
        </p:nvSpPr>
        <p:spPr>
          <a:xfrm>
            <a:off x="877227" y="4003928"/>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31"/>
          <p:cNvSpPr/>
          <p:nvPr/>
        </p:nvSpPr>
        <p:spPr>
          <a:xfrm>
            <a:off x="877227" y="4333240"/>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31"/>
          <p:cNvSpPr/>
          <p:nvPr/>
        </p:nvSpPr>
        <p:spPr>
          <a:xfrm>
            <a:off x="877227" y="4662296"/>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31"/>
          <p:cNvSpPr/>
          <p:nvPr/>
        </p:nvSpPr>
        <p:spPr>
          <a:xfrm>
            <a:off x="877227" y="4991608"/>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31"/>
          <p:cNvSpPr/>
          <p:nvPr/>
        </p:nvSpPr>
        <p:spPr>
          <a:xfrm>
            <a:off x="877227" y="5320665"/>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31"/>
          <p:cNvSpPr/>
          <p:nvPr/>
        </p:nvSpPr>
        <p:spPr>
          <a:xfrm>
            <a:off x="877227" y="5649912"/>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31"/>
          <p:cNvSpPr/>
          <p:nvPr/>
        </p:nvSpPr>
        <p:spPr>
          <a:xfrm>
            <a:off x="877227" y="5979096"/>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31"/>
          <p:cNvSpPr txBox="1"/>
          <p:nvPr/>
        </p:nvSpPr>
        <p:spPr>
          <a:xfrm>
            <a:off x="1207719" y="1244663"/>
            <a:ext cx="6666865" cy="4965065"/>
          </a:xfrm>
          <a:prstGeom prst="rect">
            <a:avLst/>
          </a:prstGeom>
          <a:noFill/>
          <a:ln>
            <a:noFill/>
          </a:ln>
        </p:spPr>
        <p:txBody>
          <a:bodyPr anchorCtr="0" anchor="t" bIns="0" lIns="0" spcFirstLastPara="1" rIns="0" wrap="square" tIns="67925">
            <a:spAutoFit/>
          </a:bodyPr>
          <a:lstStyle/>
          <a:p>
            <a:pPr indent="0" lvl="0" marL="12700" marR="0" rtl="0" algn="l">
              <a:lnSpc>
                <a:spcPct val="100000"/>
              </a:lnSpc>
              <a:spcBef>
                <a:spcPts val="0"/>
              </a:spcBef>
              <a:spcAft>
                <a:spcPts val="0"/>
              </a:spcAft>
              <a:buNone/>
            </a:pPr>
            <a:r>
              <a:rPr lang="en-US" sz="1800">
                <a:solidFill>
                  <a:schemeClr val="dk1"/>
                </a:solidFill>
                <a:latin typeface="Tahoma"/>
                <a:ea typeface="Tahoma"/>
                <a:cs typeface="Tahoma"/>
                <a:sym typeface="Tahoma"/>
              </a:rPr>
              <a:t>#include &lt;LiquidCrystal.h&gt;</a:t>
            </a:r>
            <a:endParaRPr sz="1800">
              <a:solidFill>
                <a:schemeClr val="dk1"/>
              </a:solidFill>
              <a:latin typeface="Tahoma"/>
              <a:ea typeface="Tahoma"/>
              <a:cs typeface="Tahoma"/>
              <a:sym typeface="Tahoma"/>
            </a:endParaRPr>
          </a:p>
          <a:p>
            <a:pPr indent="0" lvl="0" marL="12700" marR="624840" rtl="0" algn="l">
              <a:lnSpc>
                <a:spcPct val="120000"/>
              </a:lnSpc>
              <a:spcBef>
                <a:spcPts val="0"/>
              </a:spcBef>
              <a:spcAft>
                <a:spcPts val="0"/>
              </a:spcAft>
              <a:buNone/>
            </a:pPr>
            <a:r>
              <a:rPr lang="en-US" sz="1800">
                <a:solidFill>
                  <a:schemeClr val="dk1"/>
                </a:solidFill>
                <a:latin typeface="Tahoma"/>
                <a:ea typeface="Tahoma"/>
                <a:cs typeface="Tahoma"/>
                <a:sym typeface="Tahoma"/>
              </a:rPr>
              <a:t>const int rs = 12, en = 11, d4 = 5, d5 = 4, d6 = 3, d7 = 2;  LiquidCrystal lcd(rs, en, d4, d5, d6, d7);</a:t>
            </a:r>
            <a:endParaRPr sz="1800">
              <a:solidFill>
                <a:schemeClr val="dk1"/>
              </a:solidFill>
              <a:latin typeface="Tahoma"/>
              <a:ea typeface="Tahoma"/>
              <a:cs typeface="Tahoma"/>
              <a:sym typeface="Tahoma"/>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void setup() {</a:t>
            </a:r>
            <a:endParaRPr sz="1800">
              <a:solidFill>
                <a:schemeClr val="dk1"/>
              </a:solidFill>
              <a:latin typeface="Tahoma"/>
              <a:ea typeface="Tahoma"/>
              <a:cs typeface="Tahoma"/>
              <a:sym typeface="Tahoma"/>
            </a:endParaRPr>
          </a:p>
          <a:p>
            <a:pPr indent="0" lvl="0" marL="155575" marR="1520190" rtl="0" algn="l">
              <a:lnSpc>
                <a:spcPct val="143888"/>
              </a:lnSpc>
              <a:spcBef>
                <a:spcPts val="155"/>
              </a:spcBef>
              <a:spcAft>
                <a:spcPts val="0"/>
              </a:spcAft>
              <a:buNone/>
            </a:pPr>
            <a:r>
              <a:rPr lang="en-US" sz="1800">
                <a:solidFill>
                  <a:schemeClr val="dk1"/>
                </a:solidFill>
                <a:latin typeface="Tahoma"/>
                <a:ea typeface="Tahoma"/>
                <a:cs typeface="Tahoma"/>
                <a:sym typeface="Tahoma"/>
              </a:rPr>
              <a:t>// set up the LCD's number of columns and rows:  lcd.begin(16, 2);</a:t>
            </a:r>
            <a:endParaRPr sz="1800">
              <a:solidFill>
                <a:schemeClr val="dk1"/>
              </a:solidFill>
              <a:latin typeface="Tahoma"/>
              <a:ea typeface="Tahoma"/>
              <a:cs typeface="Tahoma"/>
              <a:sym typeface="Tahoma"/>
            </a:endParaRPr>
          </a:p>
          <a:p>
            <a:pPr indent="0" lvl="0" marL="155575" marR="3433445" rtl="0" algn="l">
              <a:lnSpc>
                <a:spcPct val="143888"/>
              </a:lnSpc>
              <a:spcBef>
                <a:spcPts val="0"/>
              </a:spcBef>
              <a:spcAft>
                <a:spcPts val="0"/>
              </a:spcAft>
              <a:buNone/>
            </a:pPr>
            <a:r>
              <a:rPr lang="en-US" sz="1800">
                <a:solidFill>
                  <a:schemeClr val="dk1"/>
                </a:solidFill>
                <a:latin typeface="Tahoma"/>
                <a:ea typeface="Tahoma"/>
                <a:cs typeface="Tahoma"/>
                <a:sym typeface="Tahoma"/>
              </a:rPr>
              <a:t>// Print a message to the LCD.  lcd.print("ENCS438:2018"); }</a:t>
            </a:r>
            <a:endParaRPr sz="1800">
              <a:solidFill>
                <a:schemeClr val="dk1"/>
              </a:solidFill>
              <a:latin typeface="Tahoma"/>
              <a:ea typeface="Tahoma"/>
              <a:cs typeface="Tahoma"/>
              <a:sym typeface="Tahoma"/>
            </a:endParaRPr>
          </a:p>
          <a:p>
            <a:pPr indent="0" lvl="0" marL="12700" marR="0" rtl="0" algn="l">
              <a:lnSpc>
                <a:spcPct val="100000"/>
              </a:lnSpc>
              <a:spcBef>
                <a:spcPts val="275"/>
              </a:spcBef>
              <a:spcAft>
                <a:spcPts val="0"/>
              </a:spcAft>
              <a:buNone/>
            </a:pPr>
            <a:r>
              <a:rPr lang="en-US" sz="1800">
                <a:solidFill>
                  <a:schemeClr val="dk1"/>
                </a:solidFill>
                <a:latin typeface="Tahoma"/>
                <a:ea typeface="Tahoma"/>
                <a:cs typeface="Tahoma"/>
                <a:sym typeface="Tahoma"/>
              </a:rPr>
              <a:t>void loop() {</a:t>
            </a:r>
            <a:endParaRPr sz="1800">
              <a:solidFill>
                <a:schemeClr val="dk1"/>
              </a:solidFill>
              <a:latin typeface="Tahoma"/>
              <a:ea typeface="Tahoma"/>
              <a:cs typeface="Tahoma"/>
              <a:sym typeface="Tahoma"/>
            </a:endParaRPr>
          </a:p>
          <a:p>
            <a:pPr indent="0" lvl="0" marL="155575" marR="0" rtl="0" algn="l">
              <a:lnSpc>
                <a:spcPct val="100000"/>
              </a:lnSpc>
              <a:spcBef>
                <a:spcPts val="430"/>
              </a:spcBef>
              <a:spcAft>
                <a:spcPts val="0"/>
              </a:spcAft>
              <a:buNone/>
            </a:pPr>
            <a:r>
              <a:rPr lang="en-US" sz="1800">
                <a:solidFill>
                  <a:schemeClr val="dk1"/>
                </a:solidFill>
                <a:latin typeface="Tahoma"/>
                <a:ea typeface="Tahoma"/>
                <a:cs typeface="Tahoma"/>
                <a:sym typeface="Tahoma"/>
              </a:rPr>
              <a:t>// set the cursor to column 0, line 1</a:t>
            </a:r>
            <a:endParaRPr sz="1800">
              <a:solidFill>
                <a:schemeClr val="dk1"/>
              </a:solidFill>
              <a:latin typeface="Tahoma"/>
              <a:ea typeface="Tahoma"/>
              <a:cs typeface="Tahoma"/>
              <a:sym typeface="Tahoma"/>
            </a:endParaRPr>
          </a:p>
          <a:p>
            <a:pPr indent="0" lvl="0" marL="155575" marR="5080" rtl="0" algn="l">
              <a:lnSpc>
                <a:spcPct val="120000"/>
              </a:lnSpc>
              <a:spcBef>
                <a:spcPts val="0"/>
              </a:spcBef>
              <a:spcAft>
                <a:spcPts val="0"/>
              </a:spcAft>
              <a:buNone/>
            </a:pPr>
            <a:r>
              <a:rPr lang="en-US" sz="1800">
                <a:solidFill>
                  <a:schemeClr val="dk1"/>
                </a:solidFill>
                <a:latin typeface="Tahoma"/>
                <a:ea typeface="Tahoma"/>
                <a:cs typeface="Tahoma"/>
                <a:sym typeface="Tahoma"/>
              </a:rPr>
              <a:t>// (note: line 1 is the second row, since counting begins with 0):  lcd.setCursor(0, 1);</a:t>
            </a:r>
            <a:endParaRPr sz="1800">
              <a:solidFill>
                <a:schemeClr val="dk1"/>
              </a:solidFill>
              <a:latin typeface="Tahoma"/>
              <a:ea typeface="Tahoma"/>
              <a:cs typeface="Tahoma"/>
              <a:sym typeface="Tahoma"/>
            </a:endParaRPr>
          </a:p>
          <a:p>
            <a:pPr indent="0" lvl="0" marL="155575" marR="2172335" rtl="0" algn="l">
              <a:lnSpc>
                <a:spcPct val="120000"/>
              </a:lnSpc>
              <a:spcBef>
                <a:spcPts val="0"/>
              </a:spcBef>
              <a:spcAft>
                <a:spcPts val="0"/>
              </a:spcAft>
              <a:buNone/>
            </a:pPr>
            <a:r>
              <a:rPr lang="en-US" sz="1800">
                <a:solidFill>
                  <a:schemeClr val="dk1"/>
                </a:solidFill>
                <a:latin typeface="Tahoma"/>
                <a:ea typeface="Tahoma"/>
                <a:cs typeface="Tahoma"/>
                <a:sym typeface="Tahoma"/>
              </a:rPr>
              <a:t>// print the number of seconds since reset:  lcd.print(millis() / 1000);</a:t>
            </a:r>
            <a:endParaRPr sz="1800">
              <a:solidFill>
                <a:schemeClr val="dk1"/>
              </a:solidFill>
              <a:latin typeface="Tahoma"/>
              <a:ea typeface="Tahoma"/>
              <a:cs typeface="Tahoma"/>
              <a:sym typeface="Tahoma"/>
            </a:endParaRPr>
          </a:p>
          <a:p>
            <a:pPr indent="0" lvl="0" marL="12700" marR="0" rtl="0" algn="l">
              <a:lnSpc>
                <a:spcPct val="100000"/>
              </a:lnSpc>
              <a:spcBef>
                <a:spcPts val="430"/>
              </a:spcBef>
              <a:spcAft>
                <a:spcPts val="0"/>
              </a:spcAft>
              <a:buNone/>
            </a:pPr>
            <a:r>
              <a:rPr lang="en-US" sz="1800">
                <a:solidFill>
                  <a:schemeClr val="dk1"/>
                </a:solidFill>
                <a:latin typeface="Tahoma"/>
                <a:ea typeface="Tahoma"/>
                <a:cs typeface="Tahoma"/>
                <a:sym typeface="Tahoma"/>
              </a:rPr>
              <a:t>}</a:t>
            </a:r>
            <a:endParaRPr sz="1800">
              <a:solidFill>
                <a:schemeClr val="dk1"/>
              </a:solidFill>
              <a:latin typeface="Tahoma"/>
              <a:ea typeface="Tahoma"/>
              <a:cs typeface="Tahoma"/>
              <a:sym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2"/>
          <p:cNvSpPr/>
          <p:nvPr/>
        </p:nvSpPr>
        <p:spPr>
          <a:xfrm>
            <a:off x="6969252" y="4716779"/>
            <a:ext cx="0" cy="626745"/>
          </a:xfrm>
          <a:custGeom>
            <a:rect b="b" l="l" r="r" t="t"/>
            <a:pathLst>
              <a:path extrusionOk="0" h="626745" w="120000">
                <a:moveTo>
                  <a:pt x="0" y="626364"/>
                </a:moveTo>
                <a:lnTo>
                  <a:pt x="0" y="0"/>
                </a:lnTo>
              </a:path>
            </a:pathLst>
          </a:custGeom>
          <a:noFill/>
          <a:ln cap="flat" cmpd="sng" w="24375">
            <a:solidFill>
              <a:srgbClr val="DFCCB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32"/>
          <p:cNvSpPr/>
          <p:nvPr/>
        </p:nvSpPr>
        <p:spPr>
          <a:xfrm>
            <a:off x="3884676" y="5518403"/>
            <a:ext cx="3070860" cy="0"/>
          </a:xfrm>
          <a:custGeom>
            <a:rect b="b" l="l" r="r" t="t"/>
            <a:pathLst>
              <a:path extrusionOk="0" h="120000" w="3070859">
                <a:moveTo>
                  <a:pt x="0" y="0"/>
                </a:moveTo>
                <a:lnTo>
                  <a:pt x="3070859" y="0"/>
                </a:lnTo>
              </a:path>
            </a:pathLst>
          </a:custGeom>
          <a:noFill/>
          <a:ln cap="flat" cmpd="sng" w="9525">
            <a:solidFill>
              <a:srgbClr val="DBD3D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32"/>
          <p:cNvSpPr txBox="1"/>
          <p:nvPr/>
        </p:nvSpPr>
        <p:spPr>
          <a:xfrm>
            <a:off x="8601582" y="187579"/>
            <a:ext cx="322580" cy="1555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50">
                <a:solidFill>
                  <a:srgbClr val="2A2528"/>
                </a:solidFill>
                <a:latin typeface="Times New Roman"/>
                <a:ea typeface="Times New Roman"/>
                <a:cs typeface="Times New Roman"/>
                <a:sym typeface="Times New Roman"/>
              </a:rPr>
              <a:t>\ </a:t>
            </a:r>
            <a:r>
              <a:rPr lang="en-US" sz="850">
                <a:solidFill>
                  <a:srgbClr val="5D5D5D"/>
                </a:solidFill>
                <a:latin typeface="Times New Roman"/>
                <a:ea typeface="Times New Roman"/>
                <a:cs typeface="Times New Roman"/>
                <a:sym typeface="Times New Roman"/>
              </a:rPr>
              <a:t>% ; .</a:t>
            </a:r>
            <a:r>
              <a:rPr lang="en-US" sz="850">
                <a:solidFill>
                  <a:srgbClr val="040404"/>
                </a:solidFill>
                <a:latin typeface="Times New Roman"/>
                <a:ea typeface="Times New Roman"/>
                <a:cs typeface="Times New Roman"/>
                <a:sym typeface="Times New Roman"/>
              </a:rPr>
              <a:t>\</a:t>
            </a:r>
            <a:endParaRPr sz="850">
              <a:solidFill>
                <a:schemeClr val="dk1"/>
              </a:solidFill>
              <a:latin typeface="Times New Roman"/>
              <a:ea typeface="Times New Roman"/>
              <a:cs typeface="Times New Roman"/>
              <a:sym typeface="Times New Roman"/>
            </a:endParaRPr>
          </a:p>
        </p:txBody>
      </p:sp>
      <p:sp>
        <p:nvSpPr>
          <p:cNvPr id="356" name="Google Shape;356;p32"/>
          <p:cNvSpPr txBox="1"/>
          <p:nvPr/>
        </p:nvSpPr>
        <p:spPr>
          <a:xfrm>
            <a:off x="7842884" y="246379"/>
            <a:ext cx="244475" cy="1701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950">
                <a:solidFill>
                  <a:srgbClr val="2A2528"/>
                </a:solidFill>
                <a:latin typeface="Times New Roman"/>
                <a:ea typeface="Times New Roman"/>
                <a:cs typeface="Times New Roman"/>
                <a:sym typeface="Times New Roman"/>
              </a:rPr>
              <a:t>y	.</a:t>
            </a:r>
            <a:endParaRPr sz="950">
              <a:solidFill>
                <a:schemeClr val="dk1"/>
              </a:solidFill>
              <a:latin typeface="Times New Roman"/>
              <a:ea typeface="Times New Roman"/>
              <a:cs typeface="Times New Roman"/>
              <a:sym typeface="Times New Roman"/>
            </a:endParaRPr>
          </a:p>
        </p:txBody>
      </p:sp>
      <p:sp>
        <p:nvSpPr>
          <p:cNvPr id="357" name="Google Shape;357;p32"/>
          <p:cNvSpPr txBox="1"/>
          <p:nvPr/>
        </p:nvSpPr>
        <p:spPr>
          <a:xfrm>
            <a:off x="8227314" y="354584"/>
            <a:ext cx="45085" cy="1098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550">
                <a:solidFill>
                  <a:srgbClr val="2A2528"/>
                </a:solidFill>
                <a:latin typeface="Times New Roman"/>
                <a:ea typeface="Times New Roman"/>
                <a:cs typeface="Times New Roman"/>
                <a:sym typeface="Times New Roman"/>
              </a:rPr>
              <a:t>\</a:t>
            </a:r>
            <a:endParaRPr sz="550">
              <a:solidFill>
                <a:schemeClr val="dk1"/>
              </a:solidFill>
              <a:latin typeface="Times New Roman"/>
              <a:ea typeface="Times New Roman"/>
              <a:cs typeface="Times New Roman"/>
              <a:sym typeface="Times New Roman"/>
            </a:endParaRPr>
          </a:p>
        </p:txBody>
      </p:sp>
      <p:sp>
        <p:nvSpPr>
          <p:cNvPr id="358" name="Google Shape;358;p32"/>
          <p:cNvSpPr txBox="1"/>
          <p:nvPr/>
        </p:nvSpPr>
        <p:spPr>
          <a:xfrm>
            <a:off x="8705850" y="246379"/>
            <a:ext cx="273685" cy="1701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950">
                <a:solidFill>
                  <a:srgbClr val="5D5D5D"/>
                </a:solidFill>
                <a:latin typeface="Times New Roman"/>
                <a:ea typeface="Times New Roman"/>
                <a:cs typeface="Times New Roman"/>
                <a:sym typeface="Times New Roman"/>
              </a:rPr>
              <a:t>-  </a:t>
            </a:r>
            <a:r>
              <a:rPr lang="en-US" sz="950">
                <a:solidFill>
                  <a:srgbClr val="2A2528"/>
                </a:solidFill>
                <a:latin typeface="Times New Roman"/>
                <a:ea typeface="Times New Roman"/>
                <a:cs typeface="Times New Roman"/>
                <a:sym typeface="Times New Roman"/>
              </a:rPr>
              <a:t>:  ,</a:t>
            </a:r>
            <a:endParaRPr sz="950">
              <a:solidFill>
                <a:schemeClr val="dk1"/>
              </a:solidFill>
              <a:latin typeface="Times New Roman"/>
              <a:ea typeface="Times New Roman"/>
              <a:cs typeface="Times New Roman"/>
              <a:sym typeface="Times New Roman"/>
            </a:endParaRPr>
          </a:p>
        </p:txBody>
      </p:sp>
      <p:sp>
        <p:nvSpPr>
          <p:cNvPr id="359" name="Google Shape;359;p32"/>
          <p:cNvSpPr/>
          <p:nvPr/>
        </p:nvSpPr>
        <p:spPr>
          <a:xfrm>
            <a:off x="1021080" y="958596"/>
            <a:ext cx="7543800" cy="565708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3"/>
          <p:cNvSpPr/>
          <p:nvPr/>
        </p:nvSpPr>
        <p:spPr>
          <a:xfrm>
            <a:off x="6228588" y="135636"/>
            <a:ext cx="2755391" cy="135940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33"/>
          <p:cNvSpPr/>
          <p:nvPr/>
        </p:nvSpPr>
        <p:spPr>
          <a:xfrm>
            <a:off x="0" y="1623060"/>
            <a:ext cx="9144000" cy="361492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33"/>
          <p:cNvSpPr/>
          <p:nvPr/>
        </p:nvSpPr>
        <p:spPr>
          <a:xfrm>
            <a:off x="323088" y="231647"/>
            <a:ext cx="1842516" cy="101498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33"/>
          <p:cNvSpPr/>
          <p:nvPr/>
        </p:nvSpPr>
        <p:spPr>
          <a:xfrm>
            <a:off x="108204" y="2205227"/>
            <a:ext cx="8856345" cy="2159635"/>
          </a:xfrm>
          <a:custGeom>
            <a:rect b="b" l="l" r="r" t="t"/>
            <a:pathLst>
              <a:path extrusionOk="0" h="2159635" w="8856345">
                <a:moveTo>
                  <a:pt x="0" y="2159508"/>
                </a:moveTo>
                <a:lnTo>
                  <a:pt x="8855964" y="2159508"/>
                </a:lnTo>
                <a:lnTo>
                  <a:pt x="8855964" y="0"/>
                </a:lnTo>
                <a:lnTo>
                  <a:pt x="0" y="0"/>
                </a:lnTo>
                <a:lnTo>
                  <a:pt x="0" y="2159508"/>
                </a:lnTo>
                <a:close/>
              </a:path>
            </a:pathLst>
          </a:custGeom>
          <a:solidFill>
            <a:srgbClr val="FFFFFF">
              <a:alpha val="7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33"/>
          <p:cNvSpPr txBox="1"/>
          <p:nvPr>
            <p:ph type="title"/>
          </p:nvPr>
        </p:nvSpPr>
        <p:spPr>
          <a:xfrm>
            <a:off x="1747266" y="3000248"/>
            <a:ext cx="5580380" cy="5137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latin typeface="Times New Roman"/>
                <a:ea typeface="Times New Roman"/>
                <a:cs typeface="Times New Roman"/>
                <a:sym typeface="Times New Roman"/>
              </a:rPr>
              <a:t>Timers and Software Interrupts</a:t>
            </a:r>
            <a:endParaRPr sz="3200">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4"/>
          <p:cNvSpPr txBox="1"/>
          <p:nvPr>
            <p:ph type="title"/>
          </p:nvPr>
        </p:nvSpPr>
        <p:spPr>
          <a:xfrm>
            <a:off x="1705724" y="126875"/>
            <a:ext cx="5772000" cy="505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
        <p:nvSpPr>
          <p:cNvPr id="374" name="Google Shape;374;p34"/>
          <p:cNvSpPr txBox="1"/>
          <p:nvPr/>
        </p:nvSpPr>
        <p:spPr>
          <a:xfrm>
            <a:off x="611835" y="771468"/>
            <a:ext cx="7767955" cy="2229485"/>
          </a:xfrm>
          <a:prstGeom prst="rect">
            <a:avLst/>
          </a:prstGeom>
          <a:noFill/>
          <a:ln>
            <a:noFill/>
          </a:ln>
        </p:spPr>
        <p:txBody>
          <a:bodyPr anchorCtr="0" anchor="t" bIns="0" lIns="0" spcFirstLastPara="1" rIns="0" wrap="square" tIns="98425">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Delay functions</a:t>
            </a:r>
            <a:endParaRPr sz="2000">
              <a:solidFill>
                <a:schemeClr val="dk1"/>
              </a:solidFill>
              <a:latin typeface="Arial"/>
              <a:ea typeface="Arial"/>
              <a:cs typeface="Arial"/>
              <a:sym typeface="Arial"/>
            </a:endParaRPr>
          </a:p>
          <a:p>
            <a:pPr indent="-228600" lvl="0" marL="698500" marR="0" rtl="0" algn="l">
              <a:lnSpc>
                <a:spcPct val="100000"/>
              </a:lnSpc>
              <a:spcBef>
                <a:spcPts val="605"/>
              </a:spcBef>
              <a:spcAft>
                <a:spcPts val="0"/>
              </a:spcAft>
              <a:buClr>
                <a:schemeClr val="dk1"/>
              </a:buClr>
              <a:buSzPts val="1800"/>
              <a:buFont typeface="Arial"/>
              <a:buChar char="•"/>
            </a:pPr>
            <a:r>
              <a:rPr b="1" lang="en-US" sz="1800">
                <a:solidFill>
                  <a:schemeClr val="dk1"/>
                </a:solidFill>
                <a:latin typeface="Arial"/>
                <a:ea typeface="Arial"/>
                <a:cs typeface="Arial"/>
                <a:sym typeface="Arial"/>
              </a:rPr>
              <a:t>delay</a:t>
            </a:r>
            <a:r>
              <a:rPr lang="en-US" sz="1800">
                <a:solidFill>
                  <a:schemeClr val="dk1"/>
                </a:solidFill>
                <a:latin typeface="Arial"/>
                <a:ea typeface="Arial"/>
                <a:cs typeface="Arial"/>
                <a:sym typeface="Arial"/>
              </a:rPr>
              <a:t>(unsigned long ms) - Pauses the program for the amount of time</a:t>
            </a:r>
            <a:endParaRPr sz="1800">
              <a:solidFill>
                <a:schemeClr val="dk1"/>
              </a:solidFill>
              <a:latin typeface="Arial"/>
              <a:ea typeface="Arial"/>
              <a:cs typeface="Arial"/>
              <a:sym typeface="Arial"/>
            </a:endParaRPr>
          </a:p>
          <a:p>
            <a:pPr indent="0" lvl="0" marL="698500" marR="0" rtl="0" algn="l">
              <a:lnSpc>
                <a:spcPct val="100000"/>
              </a:lnSpc>
              <a:spcBef>
                <a:spcPts val="0"/>
              </a:spcBef>
              <a:spcAft>
                <a:spcPts val="0"/>
              </a:spcAft>
              <a:buNone/>
            </a:pPr>
            <a:r>
              <a:rPr lang="en-US" sz="1800">
                <a:solidFill>
                  <a:schemeClr val="dk1"/>
                </a:solidFill>
                <a:latin typeface="Arial"/>
                <a:ea typeface="Arial"/>
                <a:cs typeface="Arial"/>
                <a:sym typeface="Arial"/>
              </a:rPr>
              <a:t>(in </a:t>
            </a:r>
            <a:r>
              <a:rPr lang="en-US" sz="1800">
                <a:solidFill>
                  <a:srgbClr val="0000FF"/>
                </a:solidFill>
                <a:latin typeface="Arial"/>
                <a:ea typeface="Arial"/>
                <a:cs typeface="Arial"/>
                <a:sym typeface="Arial"/>
              </a:rPr>
              <a:t>miliseconds</a:t>
            </a:r>
            <a:r>
              <a:rPr lang="en-US" sz="1800">
                <a:solidFill>
                  <a:schemeClr val="dk1"/>
                </a:solidFill>
                <a:latin typeface="Arial"/>
                <a:ea typeface="Arial"/>
                <a:cs typeface="Arial"/>
                <a:sym typeface="Arial"/>
              </a:rPr>
              <a:t>) specified as parameter.</a:t>
            </a:r>
            <a:endParaRPr sz="1800">
              <a:solidFill>
                <a:schemeClr val="dk1"/>
              </a:solidFill>
              <a:latin typeface="Arial"/>
              <a:ea typeface="Arial"/>
              <a:cs typeface="Arial"/>
              <a:sym typeface="Arial"/>
            </a:endParaRPr>
          </a:p>
          <a:p>
            <a:pPr indent="-228600" lvl="0" marL="698500" marR="247015" rtl="0" algn="l">
              <a:lnSpc>
                <a:spcPct val="100000"/>
              </a:lnSpc>
              <a:spcBef>
                <a:spcPts val="595"/>
              </a:spcBef>
              <a:spcAft>
                <a:spcPts val="0"/>
              </a:spcAft>
              <a:buClr>
                <a:schemeClr val="dk1"/>
              </a:buClr>
              <a:buSzPts val="1800"/>
              <a:buFont typeface="Arial"/>
              <a:buChar char="•"/>
            </a:pPr>
            <a:r>
              <a:rPr b="1" lang="en-US" sz="1800">
                <a:solidFill>
                  <a:schemeClr val="dk1"/>
                </a:solidFill>
                <a:latin typeface="Arial"/>
                <a:ea typeface="Arial"/>
                <a:cs typeface="Arial"/>
                <a:sym typeface="Arial"/>
              </a:rPr>
              <a:t>delayMicroseconds</a:t>
            </a:r>
            <a:r>
              <a:rPr lang="en-US" sz="1800">
                <a:solidFill>
                  <a:schemeClr val="dk1"/>
                </a:solidFill>
                <a:latin typeface="Arial"/>
                <a:ea typeface="Arial"/>
                <a:cs typeface="Arial"/>
                <a:sym typeface="Arial"/>
              </a:rPr>
              <a:t>(unsigned int us) – Pauses the program for the  amount of time (in </a:t>
            </a:r>
            <a:r>
              <a:rPr lang="en-US" sz="1800">
                <a:solidFill>
                  <a:srgbClr val="0000FF"/>
                </a:solidFill>
                <a:latin typeface="Arial"/>
                <a:ea typeface="Arial"/>
                <a:cs typeface="Arial"/>
                <a:sym typeface="Arial"/>
              </a:rPr>
              <a:t>microseconds</a:t>
            </a:r>
            <a:r>
              <a:rPr lang="en-US" sz="1800">
                <a:solidFill>
                  <a:schemeClr val="dk1"/>
                </a:solidFill>
                <a:latin typeface="Arial"/>
                <a:ea typeface="Arial"/>
                <a:cs typeface="Arial"/>
                <a:sym typeface="Arial"/>
              </a:rPr>
              <a:t>) specified as parameter</a:t>
            </a:r>
            <a:endParaRPr sz="1800">
              <a:solidFill>
                <a:schemeClr val="dk1"/>
              </a:solidFill>
              <a:latin typeface="Arial"/>
              <a:ea typeface="Arial"/>
              <a:cs typeface="Arial"/>
              <a:sym typeface="Arial"/>
            </a:endParaRPr>
          </a:p>
          <a:p>
            <a:pPr indent="0" lvl="0" marL="0" marR="0" rtl="0" algn="l">
              <a:lnSpc>
                <a:spcPct val="100000"/>
              </a:lnSpc>
              <a:spcBef>
                <a:spcPts val="25"/>
              </a:spcBef>
              <a:spcAft>
                <a:spcPts val="0"/>
              </a:spcAft>
              <a:buNone/>
            </a:pPr>
            <a:r>
              <a:t/>
            </a:r>
            <a:endParaRPr sz="21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b="1" lang="en-US" sz="1600">
                <a:solidFill>
                  <a:schemeClr val="dk1"/>
                </a:solidFill>
                <a:latin typeface="Arial"/>
                <a:ea typeface="Arial"/>
                <a:cs typeface="Arial"/>
                <a:sym typeface="Arial"/>
              </a:rPr>
              <a:t>Example1: </a:t>
            </a:r>
            <a:r>
              <a:rPr lang="en-US" sz="1600" u="sng">
                <a:solidFill>
                  <a:srgbClr val="009999"/>
                </a:solidFill>
                <a:latin typeface="Arial"/>
                <a:ea typeface="Arial"/>
                <a:cs typeface="Arial"/>
                <a:sym typeface="Arial"/>
                <a:hlinkClick r:id="rId3">
                  <a:extLst>
                    <a:ext uri="{A12FA001-AC4F-418D-AE19-62706E023703}">
                      <ahyp:hlinkClr val="tx"/>
                    </a:ext>
                  </a:extLst>
                </a:hlinkClick>
              </a:rPr>
              <a:t>http://arduino.cc/en/Reference/Delay</a:t>
            </a:r>
            <a:endParaRPr sz="1600">
              <a:solidFill>
                <a:schemeClr val="dk1"/>
              </a:solidFill>
              <a:latin typeface="Arial"/>
              <a:ea typeface="Arial"/>
              <a:cs typeface="Arial"/>
              <a:sym typeface="Arial"/>
            </a:endParaRPr>
          </a:p>
        </p:txBody>
      </p:sp>
      <p:sp>
        <p:nvSpPr>
          <p:cNvPr id="375" name="Google Shape;375;p34"/>
          <p:cNvSpPr txBox="1"/>
          <p:nvPr/>
        </p:nvSpPr>
        <p:spPr>
          <a:xfrm>
            <a:off x="611835" y="3224910"/>
            <a:ext cx="2583180" cy="1244600"/>
          </a:xfrm>
          <a:prstGeom prst="rect">
            <a:avLst/>
          </a:prstGeom>
          <a:noFill/>
          <a:ln>
            <a:noFill/>
          </a:ln>
        </p:spPr>
        <p:txBody>
          <a:bodyPr anchorCtr="0" anchor="t" bIns="0" lIns="0" spcFirstLastPara="1" rIns="0" wrap="square" tIns="12050">
            <a:spAutoFit/>
          </a:bodyPr>
          <a:lstStyle/>
          <a:p>
            <a:pPr indent="0" lvl="0" marL="12700" marR="1231900" rtl="0" algn="l">
              <a:lnSpc>
                <a:spcPct val="100000"/>
              </a:lnSpc>
              <a:spcBef>
                <a:spcPts val="0"/>
              </a:spcBef>
              <a:spcAft>
                <a:spcPts val="0"/>
              </a:spcAft>
              <a:buNone/>
            </a:pPr>
            <a:r>
              <a:rPr lang="en-US" sz="1600">
                <a:solidFill>
                  <a:schemeClr val="dk1"/>
                </a:solidFill>
                <a:latin typeface="Arial"/>
                <a:ea typeface="Arial"/>
                <a:cs typeface="Arial"/>
                <a:sym typeface="Arial"/>
              </a:rPr>
              <a:t>int ledPin = 13;  void setup()</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0" lvl="0" marL="127000" marR="0" rtl="0" algn="l">
              <a:lnSpc>
                <a:spcPct val="100000"/>
              </a:lnSpc>
              <a:spcBef>
                <a:spcPts val="0"/>
              </a:spcBef>
              <a:spcAft>
                <a:spcPts val="0"/>
              </a:spcAft>
              <a:buNone/>
            </a:pPr>
            <a:r>
              <a:rPr lang="en-US" sz="1600">
                <a:solidFill>
                  <a:schemeClr val="dk1"/>
                </a:solidFill>
                <a:latin typeface="Arial"/>
                <a:ea typeface="Arial"/>
                <a:cs typeface="Arial"/>
                <a:sym typeface="Arial"/>
              </a:rPr>
              <a:t>pinMode(ledPin, OUTPUT);</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sp>
        <p:nvSpPr>
          <p:cNvPr id="376" name="Google Shape;376;p34"/>
          <p:cNvSpPr txBox="1"/>
          <p:nvPr/>
        </p:nvSpPr>
        <p:spPr>
          <a:xfrm>
            <a:off x="3355975" y="3225164"/>
            <a:ext cx="2970530"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LED connected to digital pin 13</a:t>
            </a:r>
            <a:endParaRPr sz="1600">
              <a:solidFill>
                <a:schemeClr val="dk1"/>
              </a:solidFill>
              <a:latin typeface="Arial"/>
              <a:ea typeface="Arial"/>
              <a:cs typeface="Arial"/>
              <a:sym typeface="Arial"/>
            </a:endParaRPr>
          </a:p>
        </p:txBody>
      </p:sp>
      <p:sp>
        <p:nvSpPr>
          <p:cNvPr id="377" name="Google Shape;377;p34"/>
          <p:cNvSpPr txBox="1"/>
          <p:nvPr/>
        </p:nvSpPr>
        <p:spPr>
          <a:xfrm>
            <a:off x="3355975" y="3957065"/>
            <a:ext cx="2682240"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sets the digital pin as output</a:t>
            </a:r>
            <a:endParaRPr sz="1600">
              <a:solidFill>
                <a:schemeClr val="dk1"/>
              </a:solidFill>
              <a:latin typeface="Arial"/>
              <a:ea typeface="Arial"/>
              <a:cs typeface="Arial"/>
              <a:sym typeface="Arial"/>
            </a:endParaRPr>
          </a:p>
        </p:txBody>
      </p:sp>
      <p:sp>
        <p:nvSpPr>
          <p:cNvPr id="378" name="Google Shape;378;p34"/>
          <p:cNvSpPr txBox="1"/>
          <p:nvPr/>
        </p:nvSpPr>
        <p:spPr>
          <a:xfrm>
            <a:off x="611835" y="4688281"/>
            <a:ext cx="2473325" cy="17322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void loop()</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0" lvl="0" marL="127000" marR="5080" rtl="0" algn="l">
              <a:lnSpc>
                <a:spcPct val="100000"/>
              </a:lnSpc>
              <a:spcBef>
                <a:spcPts val="0"/>
              </a:spcBef>
              <a:spcAft>
                <a:spcPts val="0"/>
              </a:spcAft>
              <a:buNone/>
            </a:pPr>
            <a:r>
              <a:rPr lang="en-US" sz="1600">
                <a:solidFill>
                  <a:schemeClr val="dk1"/>
                </a:solidFill>
                <a:latin typeface="Arial"/>
                <a:ea typeface="Arial"/>
                <a:cs typeface="Arial"/>
                <a:sym typeface="Arial"/>
              </a:rPr>
              <a:t>digitalWrite(ledPin, HIGH);  delay(500);  digitalWrite(ledPin, LOW);  delay(500);</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sp>
        <p:nvSpPr>
          <p:cNvPr id="379" name="Google Shape;379;p34"/>
          <p:cNvSpPr txBox="1"/>
          <p:nvPr/>
        </p:nvSpPr>
        <p:spPr>
          <a:xfrm>
            <a:off x="3355975" y="5176773"/>
            <a:ext cx="2028189" cy="100076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sets the LED on</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waits for half second</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sets the LED off</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waits for half second</a:t>
            </a:r>
            <a:endParaRPr sz="16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5"/>
          <p:cNvSpPr txBox="1"/>
          <p:nvPr/>
        </p:nvSpPr>
        <p:spPr>
          <a:xfrm>
            <a:off x="611835" y="771468"/>
            <a:ext cx="7767955" cy="5020945"/>
          </a:xfrm>
          <a:prstGeom prst="rect">
            <a:avLst/>
          </a:prstGeom>
          <a:noFill/>
          <a:ln>
            <a:noFill/>
          </a:ln>
        </p:spPr>
        <p:txBody>
          <a:bodyPr anchorCtr="0" anchor="t" bIns="0" lIns="0" spcFirstLastPara="1" rIns="0" wrap="square" tIns="98425">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Delay functions</a:t>
            </a:r>
            <a:endParaRPr sz="2000">
              <a:solidFill>
                <a:schemeClr val="dk1"/>
              </a:solidFill>
              <a:latin typeface="Arial"/>
              <a:ea typeface="Arial"/>
              <a:cs typeface="Arial"/>
              <a:sym typeface="Arial"/>
            </a:endParaRPr>
          </a:p>
          <a:p>
            <a:pPr indent="-228600" lvl="0" marL="698500" marR="0" rtl="0" algn="l">
              <a:lnSpc>
                <a:spcPct val="100000"/>
              </a:lnSpc>
              <a:spcBef>
                <a:spcPts val="605"/>
              </a:spcBef>
              <a:spcAft>
                <a:spcPts val="0"/>
              </a:spcAft>
              <a:buClr>
                <a:schemeClr val="dk1"/>
              </a:buClr>
              <a:buSzPts val="1800"/>
              <a:buFont typeface="Arial"/>
              <a:buChar char="•"/>
            </a:pPr>
            <a:r>
              <a:rPr b="1" lang="en-US" sz="1800">
                <a:solidFill>
                  <a:schemeClr val="dk1"/>
                </a:solidFill>
                <a:latin typeface="Arial"/>
                <a:ea typeface="Arial"/>
                <a:cs typeface="Arial"/>
                <a:sym typeface="Arial"/>
              </a:rPr>
              <a:t>delay</a:t>
            </a:r>
            <a:r>
              <a:rPr lang="en-US" sz="1800">
                <a:solidFill>
                  <a:schemeClr val="dk1"/>
                </a:solidFill>
                <a:latin typeface="Arial"/>
                <a:ea typeface="Arial"/>
                <a:cs typeface="Arial"/>
                <a:sym typeface="Arial"/>
              </a:rPr>
              <a:t>(unsigned long ms) - Pauses the program for the amount of time</a:t>
            </a:r>
            <a:endParaRPr sz="1800">
              <a:solidFill>
                <a:schemeClr val="dk1"/>
              </a:solidFill>
              <a:latin typeface="Arial"/>
              <a:ea typeface="Arial"/>
              <a:cs typeface="Arial"/>
              <a:sym typeface="Arial"/>
            </a:endParaRPr>
          </a:p>
          <a:p>
            <a:pPr indent="0" lvl="0" marL="698500" marR="0" rtl="0" algn="l">
              <a:lnSpc>
                <a:spcPct val="100000"/>
              </a:lnSpc>
              <a:spcBef>
                <a:spcPts val="0"/>
              </a:spcBef>
              <a:spcAft>
                <a:spcPts val="0"/>
              </a:spcAft>
              <a:buNone/>
            </a:pPr>
            <a:r>
              <a:rPr lang="en-US" sz="1800">
                <a:solidFill>
                  <a:schemeClr val="dk1"/>
                </a:solidFill>
                <a:latin typeface="Arial"/>
                <a:ea typeface="Arial"/>
                <a:cs typeface="Arial"/>
                <a:sym typeface="Arial"/>
              </a:rPr>
              <a:t>(in </a:t>
            </a:r>
            <a:r>
              <a:rPr lang="en-US" sz="1800">
                <a:solidFill>
                  <a:srgbClr val="0000FF"/>
                </a:solidFill>
                <a:latin typeface="Arial"/>
                <a:ea typeface="Arial"/>
                <a:cs typeface="Arial"/>
                <a:sym typeface="Arial"/>
              </a:rPr>
              <a:t>miliseconds</a:t>
            </a:r>
            <a:r>
              <a:rPr lang="en-US" sz="1800">
                <a:solidFill>
                  <a:schemeClr val="dk1"/>
                </a:solidFill>
                <a:latin typeface="Arial"/>
                <a:ea typeface="Arial"/>
                <a:cs typeface="Arial"/>
                <a:sym typeface="Arial"/>
              </a:rPr>
              <a:t>) specified as parameter.</a:t>
            </a:r>
            <a:endParaRPr sz="1800">
              <a:solidFill>
                <a:schemeClr val="dk1"/>
              </a:solidFill>
              <a:latin typeface="Arial"/>
              <a:ea typeface="Arial"/>
              <a:cs typeface="Arial"/>
              <a:sym typeface="Arial"/>
            </a:endParaRPr>
          </a:p>
          <a:p>
            <a:pPr indent="0" lvl="0" marL="12700" marR="0" rtl="0" algn="l">
              <a:lnSpc>
                <a:spcPct val="100000"/>
              </a:lnSpc>
              <a:spcBef>
                <a:spcPts val="595"/>
              </a:spcBef>
              <a:spcAft>
                <a:spcPts val="0"/>
              </a:spcAft>
              <a:buNone/>
            </a:pPr>
            <a:r>
              <a:rPr lang="en-US" sz="1800" u="sng">
                <a:solidFill>
                  <a:srgbClr val="009999"/>
                </a:solidFill>
                <a:latin typeface="Arial"/>
                <a:ea typeface="Arial"/>
                <a:cs typeface="Arial"/>
                <a:sym typeface="Arial"/>
                <a:hlinkClick r:id="rId3">
                  <a:extLst>
                    <a:ext uri="{A12FA001-AC4F-418D-AE19-62706E023703}">
                      <ahyp:hlinkClr val="tx"/>
                    </a:ext>
                  </a:extLst>
                </a:hlinkClick>
              </a:rPr>
              <a:t>http://arduino.cc/en/Reference/Delay</a:t>
            </a:r>
            <a:endParaRPr sz="1800">
              <a:solidFill>
                <a:schemeClr val="dk1"/>
              </a:solidFill>
              <a:latin typeface="Arial"/>
              <a:ea typeface="Arial"/>
              <a:cs typeface="Arial"/>
              <a:sym typeface="Arial"/>
            </a:endParaRPr>
          </a:p>
          <a:p>
            <a:pPr indent="0" lvl="0" marL="12700" marR="0" rtl="0" algn="l">
              <a:lnSpc>
                <a:spcPct val="100000"/>
              </a:lnSpc>
              <a:spcBef>
                <a:spcPts val="595"/>
              </a:spcBef>
              <a:spcAft>
                <a:spcPts val="0"/>
              </a:spcAft>
              <a:buNone/>
            </a:pPr>
            <a:r>
              <a:rPr b="1" lang="en-US" sz="1800">
                <a:solidFill>
                  <a:srgbClr val="0000FF"/>
                </a:solidFill>
                <a:latin typeface="Arial"/>
                <a:ea typeface="Arial"/>
                <a:cs typeface="Arial"/>
                <a:sym typeface="Arial"/>
              </a:rPr>
              <a:t>The use of delay() in a sketch has significant drawbacks:</a:t>
            </a:r>
            <a:endParaRPr sz="1800">
              <a:solidFill>
                <a:schemeClr val="dk1"/>
              </a:solidFill>
              <a:latin typeface="Arial"/>
              <a:ea typeface="Arial"/>
              <a:cs typeface="Arial"/>
              <a:sym typeface="Arial"/>
            </a:endParaRPr>
          </a:p>
          <a:p>
            <a:pPr indent="0" lvl="0" marL="12700" marR="90805" rtl="0" algn="l">
              <a:lnSpc>
                <a:spcPct val="119444"/>
              </a:lnSpc>
              <a:spcBef>
                <a:spcPts val="675"/>
              </a:spcBef>
              <a:spcAft>
                <a:spcPts val="0"/>
              </a:spcAft>
              <a:buNone/>
            </a:pPr>
            <a:r>
              <a:rPr lang="en-US" sz="1800">
                <a:solidFill>
                  <a:schemeClr val="dk1"/>
                </a:solidFill>
                <a:latin typeface="Arial"/>
                <a:ea typeface="Arial"/>
                <a:cs typeface="Arial"/>
                <a:sym typeface="Arial"/>
              </a:rPr>
              <a:t>•No other reading of sensors, mathematical calculations, or pin manipulation  can go on during the delay function </a:t>
            </a:r>
            <a:r>
              <a:rPr lang="en-US" sz="1800">
                <a:solidFill>
                  <a:schemeClr val="dk1"/>
                </a:solidFill>
                <a:latin typeface="Noto Sans Symbols"/>
                <a:ea typeface="Noto Sans Symbols"/>
                <a:cs typeface="Noto Sans Symbols"/>
                <a:sym typeface="Noto Sans Symbols"/>
              </a:rPr>
              <a:t>⇒</a:t>
            </a:r>
            <a:r>
              <a:rPr lang="en-US" sz="1800">
                <a:solidFill>
                  <a:schemeClr val="dk1"/>
                </a:solidFill>
                <a:latin typeface="Times New Roman"/>
                <a:ea typeface="Times New Roman"/>
                <a:cs typeface="Times New Roman"/>
                <a:sym typeface="Times New Roman"/>
              </a:rPr>
              <a:t> </a:t>
            </a:r>
            <a:r>
              <a:rPr lang="en-US" sz="1800">
                <a:solidFill>
                  <a:srgbClr val="FF0000"/>
                </a:solidFill>
                <a:latin typeface="Arial"/>
                <a:ea typeface="Arial"/>
                <a:cs typeface="Arial"/>
                <a:sym typeface="Arial"/>
              </a:rPr>
              <a:t>brings most other activity to a halt</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12700" marR="0" rtl="0" algn="l">
              <a:lnSpc>
                <a:spcPct val="100000"/>
              </a:lnSpc>
              <a:spcBef>
                <a:spcPts val="535"/>
              </a:spcBef>
              <a:spcAft>
                <a:spcPts val="0"/>
              </a:spcAft>
              <a:buNone/>
            </a:pPr>
            <a:r>
              <a:rPr lang="en-US" sz="1800">
                <a:solidFill>
                  <a:schemeClr val="dk1"/>
                </a:solidFill>
                <a:latin typeface="Arial"/>
                <a:ea typeface="Arial"/>
                <a:cs typeface="Arial"/>
                <a:sym typeface="Arial"/>
              </a:rPr>
              <a:t>•For alternative approaches to controlling timing see the </a:t>
            </a:r>
            <a:r>
              <a:rPr lang="en-US" sz="1800" u="sng">
                <a:solidFill>
                  <a:srgbClr val="009999"/>
                </a:solidFill>
                <a:latin typeface="Arial"/>
                <a:ea typeface="Arial"/>
                <a:cs typeface="Arial"/>
                <a:sym typeface="Arial"/>
                <a:hlinkClick r:id="rId4">
                  <a:extLst>
                    <a:ext uri="{A12FA001-AC4F-418D-AE19-62706E023703}">
                      <ahyp:hlinkClr val="tx"/>
                    </a:ext>
                  </a:extLst>
                </a:hlinkClick>
              </a:rPr>
              <a:t>millis() </a:t>
            </a:r>
            <a:r>
              <a:rPr lang="en-US" sz="1800">
                <a:solidFill>
                  <a:schemeClr val="dk1"/>
                </a:solidFill>
                <a:latin typeface="Arial"/>
                <a:ea typeface="Arial"/>
                <a:cs typeface="Arial"/>
                <a:sym typeface="Arial"/>
              </a:rPr>
              <a:t>function</a:t>
            </a:r>
            <a:endParaRPr sz="1800">
              <a:solidFill>
                <a:schemeClr val="dk1"/>
              </a:solidFill>
              <a:latin typeface="Arial"/>
              <a:ea typeface="Arial"/>
              <a:cs typeface="Arial"/>
              <a:sym typeface="Arial"/>
            </a:endParaRPr>
          </a:p>
          <a:p>
            <a:pPr indent="0" lvl="0" marL="12700" marR="88265" rtl="0" algn="l">
              <a:lnSpc>
                <a:spcPct val="100000"/>
              </a:lnSpc>
              <a:spcBef>
                <a:spcPts val="595"/>
              </a:spcBef>
              <a:spcAft>
                <a:spcPts val="0"/>
              </a:spcAft>
              <a:buNone/>
            </a:pPr>
            <a:r>
              <a:rPr lang="en-US" sz="1800">
                <a:solidFill>
                  <a:srgbClr val="FF0000"/>
                </a:solidFill>
                <a:latin typeface="Arial"/>
                <a:ea typeface="Arial"/>
                <a:cs typeface="Arial"/>
                <a:sym typeface="Arial"/>
              </a:rPr>
              <a:t>•Avoid the use of delay() for timing of events longer than 10's of milliseconds  </a:t>
            </a:r>
            <a:r>
              <a:rPr lang="en-US" sz="1800">
                <a:solidFill>
                  <a:schemeClr val="dk1"/>
                </a:solidFill>
                <a:latin typeface="Arial"/>
                <a:ea typeface="Arial"/>
                <a:cs typeface="Arial"/>
                <a:sym typeface="Arial"/>
              </a:rPr>
              <a:t>unless the Arduino sketch is very simple.</a:t>
            </a:r>
            <a:endParaRPr sz="1800">
              <a:solidFill>
                <a:schemeClr val="dk1"/>
              </a:solidFill>
              <a:latin typeface="Arial"/>
              <a:ea typeface="Arial"/>
              <a:cs typeface="Arial"/>
              <a:sym typeface="Arial"/>
            </a:endParaRPr>
          </a:p>
          <a:p>
            <a:pPr indent="0" lvl="0" marL="12700" marR="159385" rtl="0" algn="l">
              <a:lnSpc>
                <a:spcPct val="100000"/>
              </a:lnSpc>
              <a:spcBef>
                <a:spcPts val="595"/>
              </a:spcBef>
              <a:spcAft>
                <a:spcPts val="0"/>
              </a:spcAft>
              <a:buNone/>
            </a:pPr>
            <a:r>
              <a:rPr lang="en-US" sz="1800">
                <a:solidFill>
                  <a:schemeClr val="dk1"/>
                </a:solidFill>
                <a:latin typeface="Arial"/>
                <a:ea typeface="Arial"/>
                <a:cs typeface="Arial"/>
                <a:sym typeface="Arial"/>
              </a:rPr>
              <a:t>Certain things </a:t>
            </a:r>
            <a:r>
              <a:rPr b="1" lang="en-US" sz="1800">
                <a:solidFill>
                  <a:srgbClr val="0000FF"/>
                </a:solidFill>
                <a:latin typeface="Arial"/>
                <a:ea typeface="Arial"/>
                <a:cs typeface="Arial"/>
                <a:sym typeface="Arial"/>
              </a:rPr>
              <a:t>do go on </a:t>
            </a:r>
            <a:r>
              <a:rPr lang="en-US" sz="1800">
                <a:solidFill>
                  <a:schemeClr val="dk1"/>
                </a:solidFill>
                <a:latin typeface="Arial"/>
                <a:ea typeface="Arial"/>
                <a:cs typeface="Arial"/>
                <a:sym typeface="Arial"/>
              </a:rPr>
              <a:t>while the delay() function is controlling the ATmega  chip however,  because the </a:t>
            </a:r>
            <a:r>
              <a:rPr lang="en-US" sz="1800">
                <a:solidFill>
                  <a:srgbClr val="0000FF"/>
                </a:solidFill>
                <a:latin typeface="Arial"/>
                <a:ea typeface="Arial"/>
                <a:cs typeface="Arial"/>
                <a:sym typeface="Arial"/>
              </a:rPr>
              <a:t>delay function does not disable interrupts:</a:t>
            </a:r>
            <a:endParaRPr sz="1800">
              <a:solidFill>
                <a:schemeClr val="dk1"/>
              </a:solidFill>
              <a:latin typeface="Arial"/>
              <a:ea typeface="Arial"/>
              <a:cs typeface="Arial"/>
              <a:sym typeface="Arial"/>
            </a:endParaRPr>
          </a:p>
          <a:p>
            <a:pPr indent="0" lvl="0" marL="12700" marR="0" rtl="0" algn="l">
              <a:lnSpc>
                <a:spcPct val="100000"/>
              </a:lnSpc>
              <a:spcBef>
                <a:spcPts val="595"/>
              </a:spcBef>
              <a:spcAft>
                <a:spcPts val="0"/>
              </a:spcAft>
              <a:buNone/>
            </a:pPr>
            <a:r>
              <a:rPr lang="en-US" sz="1800">
                <a:solidFill>
                  <a:schemeClr val="dk1"/>
                </a:solidFill>
                <a:latin typeface="Arial"/>
                <a:ea typeface="Arial"/>
                <a:cs typeface="Arial"/>
                <a:sym typeface="Arial"/>
              </a:rPr>
              <a:t>•Serial communication that appears at the RX pin is recorded</a:t>
            </a:r>
            <a:endParaRPr sz="1800">
              <a:solidFill>
                <a:schemeClr val="dk1"/>
              </a:solidFill>
              <a:latin typeface="Arial"/>
              <a:ea typeface="Arial"/>
              <a:cs typeface="Arial"/>
              <a:sym typeface="Arial"/>
            </a:endParaRPr>
          </a:p>
          <a:p>
            <a:pPr indent="0" lvl="0" marL="12700" marR="0" rtl="0" algn="l">
              <a:lnSpc>
                <a:spcPct val="100000"/>
              </a:lnSpc>
              <a:spcBef>
                <a:spcPts val="595"/>
              </a:spcBef>
              <a:spcAft>
                <a:spcPts val="0"/>
              </a:spcAft>
              <a:buNone/>
            </a:pPr>
            <a:r>
              <a:rPr lang="en-US" sz="1800">
                <a:solidFill>
                  <a:schemeClr val="dk1"/>
                </a:solidFill>
                <a:latin typeface="Arial"/>
                <a:ea typeface="Arial"/>
                <a:cs typeface="Arial"/>
                <a:sym typeface="Arial"/>
              </a:rPr>
              <a:t>•PWM (</a:t>
            </a:r>
            <a:r>
              <a:rPr lang="en-US" sz="1800" u="sng">
                <a:solidFill>
                  <a:srgbClr val="009999"/>
                </a:solidFill>
                <a:latin typeface="Arial"/>
                <a:ea typeface="Arial"/>
                <a:cs typeface="Arial"/>
                <a:sym typeface="Arial"/>
                <a:hlinkClick r:id="rId5">
                  <a:extLst>
                    <a:ext uri="{A12FA001-AC4F-418D-AE19-62706E023703}">
                      <ahyp:hlinkClr val="tx"/>
                    </a:ext>
                  </a:extLst>
                </a:hlinkClick>
              </a:rPr>
              <a:t>analogWrite</a:t>
            </a:r>
            <a:r>
              <a:rPr lang="en-US" sz="1800">
                <a:solidFill>
                  <a:schemeClr val="dk1"/>
                </a:solidFill>
                <a:latin typeface="Arial"/>
                <a:ea typeface="Arial"/>
                <a:cs typeface="Arial"/>
                <a:sym typeface="Arial"/>
              </a:rPr>
              <a:t>) values and pin states are maintained,</a:t>
            </a:r>
            <a:endParaRPr sz="1800">
              <a:solidFill>
                <a:schemeClr val="dk1"/>
              </a:solidFill>
              <a:latin typeface="Arial"/>
              <a:ea typeface="Arial"/>
              <a:cs typeface="Arial"/>
              <a:sym typeface="Arial"/>
            </a:endParaRPr>
          </a:p>
          <a:p>
            <a:pPr indent="0" lvl="0" marL="12700" marR="0" rtl="0" algn="l">
              <a:lnSpc>
                <a:spcPct val="100000"/>
              </a:lnSpc>
              <a:spcBef>
                <a:spcPts val="595"/>
              </a:spcBef>
              <a:spcAft>
                <a:spcPts val="0"/>
              </a:spcAft>
              <a:buNone/>
            </a:pPr>
            <a:r>
              <a:rPr lang="en-US" sz="1800" u="sng">
                <a:solidFill>
                  <a:srgbClr val="009999"/>
                </a:solidFill>
                <a:latin typeface="Arial"/>
                <a:ea typeface="Arial"/>
                <a:cs typeface="Arial"/>
                <a:sym typeface="Arial"/>
                <a:hlinkClick r:id="rId6">
                  <a:extLst>
                    <a:ext uri="{A12FA001-AC4F-418D-AE19-62706E023703}">
                      <ahyp:hlinkClr val="tx"/>
                    </a:ext>
                  </a:extLst>
                </a:hlinkClick>
              </a:rPr>
              <a:t>•interrupts </a:t>
            </a:r>
            <a:r>
              <a:rPr lang="en-US" sz="1800">
                <a:solidFill>
                  <a:schemeClr val="dk1"/>
                </a:solidFill>
                <a:latin typeface="Arial"/>
                <a:ea typeface="Arial"/>
                <a:cs typeface="Arial"/>
                <a:sym typeface="Arial"/>
              </a:rPr>
              <a:t>will work as they should.</a:t>
            </a:r>
            <a:endParaRPr sz="1800">
              <a:solidFill>
                <a:schemeClr val="dk1"/>
              </a:solidFill>
              <a:latin typeface="Arial"/>
              <a:ea typeface="Arial"/>
              <a:cs typeface="Arial"/>
              <a:sym typeface="Arial"/>
            </a:endParaRPr>
          </a:p>
        </p:txBody>
      </p:sp>
      <p:sp>
        <p:nvSpPr>
          <p:cNvPr id="385" name="Google Shape;385;p35"/>
          <p:cNvSpPr txBox="1"/>
          <p:nvPr>
            <p:ph type="title"/>
          </p:nvPr>
        </p:nvSpPr>
        <p:spPr>
          <a:xfrm>
            <a:off x="1897507" y="0"/>
            <a:ext cx="5310505"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6"/>
          <p:cNvSpPr txBox="1"/>
          <p:nvPr/>
        </p:nvSpPr>
        <p:spPr>
          <a:xfrm>
            <a:off x="611835" y="783463"/>
            <a:ext cx="7846059" cy="5991225"/>
          </a:xfrm>
          <a:prstGeom prst="rect">
            <a:avLst/>
          </a:prstGeom>
          <a:noFill/>
          <a:ln>
            <a:noFill/>
          </a:ln>
        </p:spPr>
        <p:txBody>
          <a:bodyPr anchorCtr="0" anchor="t" bIns="0" lIns="0" spcFirstLastPara="1" rIns="0" wrap="square" tIns="889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Time reading functions</a:t>
            </a:r>
            <a:endParaRPr sz="1800">
              <a:solidFill>
                <a:schemeClr val="dk1"/>
              </a:solidFill>
              <a:latin typeface="Arial"/>
              <a:ea typeface="Arial"/>
              <a:cs typeface="Arial"/>
              <a:sym typeface="Arial"/>
            </a:endParaRPr>
          </a:p>
          <a:p>
            <a:pPr indent="-228600" lvl="0" marL="698500" marR="359410" rtl="0" algn="l">
              <a:lnSpc>
                <a:spcPct val="100000"/>
              </a:lnSpc>
              <a:spcBef>
                <a:spcPts val="600"/>
              </a:spcBef>
              <a:spcAft>
                <a:spcPts val="0"/>
              </a:spcAft>
              <a:buClr>
                <a:schemeClr val="dk1"/>
              </a:buClr>
              <a:buSzPts val="1800"/>
              <a:buFont typeface="Arial"/>
              <a:buChar char="•"/>
            </a:pPr>
            <a:r>
              <a:rPr lang="en-US" sz="1800">
                <a:solidFill>
                  <a:schemeClr val="dk1"/>
                </a:solidFill>
                <a:latin typeface="Arial"/>
                <a:ea typeface="Arial"/>
                <a:cs typeface="Arial"/>
                <a:sym typeface="Arial"/>
              </a:rPr>
              <a:t>unsigned long </a:t>
            </a:r>
            <a:r>
              <a:rPr b="1" lang="en-US" sz="1800">
                <a:solidFill>
                  <a:schemeClr val="dk1"/>
                </a:solidFill>
                <a:latin typeface="Arial"/>
                <a:ea typeface="Arial"/>
                <a:cs typeface="Arial"/>
                <a:sym typeface="Arial"/>
              </a:rPr>
              <a:t>millis</a:t>
            </a:r>
            <a:r>
              <a:rPr lang="en-US" sz="1800">
                <a:solidFill>
                  <a:schemeClr val="dk1"/>
                </a:solidFill>
                <a:latin typeface="Arial"/>
                <a:ea typeface="Arial"/>
                <a:cs typeface="Arial"/>
                <a:sym typeface="Arial"/>
              </a:rPr>
              <a:t>() – returns the </a:t>
            </a:r>
            <a:r>
              <a:rPr lang="en-US" sz="1800">
                <a:solidFill>
                  <a:srgbClr val="0000FF"/>
                </a:solidFill>
                <a:latin typeface="Arial"/>
                <a:ea typeface="Arial"/>
                <a:cs typeface="Arial"/>
                <a:sym typeface="Arial"/>
              </a:rPr>
              <a:t>no. of milliseconds since the  Arduino board began running the current program</a:t>
            </a:r>
            <a:r>
              <a:rPr lang="en-US" sz="1800">
                <a:solidFill>
                  <a:schemeClr val="dk1"/>
                </a:solidFill>
                <a:latin typeface="Arial"/>
                <a:ea typeface="Arial"/>
                <a:cs typeface="Arial"/>
                <a:sym typeface="Arial"/>
              </a:rPr>
              <a:t>. This number will  overflow (go back to zero), after approximately </a:t>
            </a:r>
            <a:r>
              <a:rPr lang="en-US" sz="1800">
                <a:solidFill>
                  <a:srgbClr val="0000FF"/>
                </a:solidFill>
                <a:latin typeface="Arial"/>
                <a:ea typeface="Arial"/>
                <a:cs typeface="Arial"/>
                <a:sym typeface="Arial"/>
              </a:rPr>
              <a:t>50 days</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228600" lvl="0" marL="698500" marR="5080" rtl="0" algn="l">
              <a:lnSpc>
                <a:spcPct val="100000"/>
              </a:lnSpc>
              <a:spcBef>
                <a:spcPts val="600"/>
              </a:spcBef>
              <a:spcAft>
                <a:spcPts val="0"/>
              </a:spcAft>
              <a:buClr>
                <a:schemeClr val="dk1"/>
              </a:buClr>
              <a:buSzPts val="1800"/>
              <a:buFont typeface="Arial"/>
              <a:buChar char="•"/>
            </a:pPr>
            <a:r>
              <a:rPr lang="en-US" sz="1800">
                <a:solidFill>
                  <a:schemeClr val="dk1"/>
                </a:solidFill>
                <a:latin typeface="Arial"/>
                <a:ea typeface="Arial"/>
                <a:cs typeface="Arial"/>
                <a:sym typeface="Arial"/>
              </a:rPr>
              <a:t>unsigned long </a:t>
            </a:r>
            <a:r>
              <a:rPr b="1" lang="en-US" sz="1800">
                <a:solidFill>
                  <a:schemeClr val="dk1"/>
                </a:solidFill>
                <a:latin typeface="Arial"/>
                <a:ea typeface="Arial"/>
                <a:cs typeface="Arial"/>
                <a:sym typeface="Arial"/>
              </a:rPr>
              <a:t>micros</a:t>
            </a:r>
            <a:r>
              <a:rPr lang="en-US" sz="1800">
                <a:solidFill>
                  <a:schemeClr val="dk1"/>
                </a:solidFill>
                <a:latin typeface="Arial"/>
                <a:ea typeface="Arial"/>
                <a:cs typeface="Arial"/>
                <a:sym typeface="Arial"/>
              </a:rPr>
              <a:t>() – returns the </a:t>
            </a:r>
            <a:r>
              <a:rPr lang="en-US" sz="1800">
                <a:solidFill>
                  <a:srgbClr val="0000FF"/>
                </a:solidFill>
                <a:latin typeface="Arial"/>
                <a:ea typeface="Arial"/>
                <a:cs typeface="Arial"/>
                <a:sym typeface="Arial"/>
              </a:rPr>
              <a:t>no. of microseconds since the  Arduino board began running the current program</a:t>
            </a:r>
            <a:r>
              <a:rPr lang="en-US" sz="1800">
                <a:solidFill>
                  <a:schemeClr val="dk1"/>
                </a:solidFill>
                <a:latin typeface="Arial"/>
                <a:ea typeface="Arial"/>
                <a:cs typeface="Arial"/>
                <a:sym typeface="Arial"/>
              </a:rPr>
              <a:t>. This number will  overflow (go back to zero), after approximately </a:t>
            </a:r>
            <a:r>
              <a:rPr lang="en-US" sz="1800">
                <a:solidFill>
                  <a:srgbClr val="0000FF"/>
                </a:solidFill>
                <a:latin typeface="Arial"/>
                <a:ea typeface="Arial"/>
                <a:cs typeface="Arial"/>
                <a:sym typeface="Arial"/>
              </a:rPr>
              <a:t>70 minutes</a:t>
            </a:r>
            <a:r>
              <a:rPr lang="en-US" sz="1800">
                <a:solidFill>
                  <a:schemeClr val="dk1"/>
                </a:solidFill>
                <a:latin typeface="Arial"/>
                <a:ea typeface="Arial"/>
                <a:cs typeface="Arial"/>
                <a:sym typeface="Arial"/>
              </a:rPr>
              <a:t>. On 16 MHz  Arduino boards (e.g. Uno, Mega), this function has a </a:t>
            </a:r>
            <a:r>
              <a:rPr lang="en-US" sz="1800">
                <a:solidFill>
                  <a:srgbClr val="0000FF"/>
                </a:solidFill>
                <a:latin typeface="Arial"/>
                <a:ea typeface="Arial"/>
                <a:cs typeface="Arial"/>
                <a:sym typeface="Arial"/>
              </a:rPr>
              <a:t>resolution of 4 us </a:t>
            </a:r>
            <a:r>
              <a:rPr lang="en-US" sz="1800">
                <a:solidFill>
                  <a:schemeClr val="dk1"/>
                </a:solidFill>
                <a:latin typeface="Arial"/>
                <a:ea typeface="Arial"/>
                <a:cs typeface="Arial"/>
                <a:sym typeface="Arial"/>
              </a:rPr>
              <a:t> (i.e. the value returned is always  a multiple of 4 us).</a:t>
            </a:r>
            <a:endParaRPr sz="1800">
              <a:solidFill>
                <a:schemeClr val="dk1"/>
              </a:solidFill>
              <a:latin typeface="Arial"/>
              <a:ea typeface="Arial"/>
              <a:cs typeface="Arial"/>
              <a:sym typeface="Arial"/>
            </a:endParaRPr>
          </a:p>
          <a:p>
            <a:pPr indent="0" lvl="0" marL="12700" marR="2027554" rtl="0" algn="l">
              <a:lnSpc>
                <a:spcPct val="100000"/>
              </a:lnSpc>
              <a:spcBef>
                <a:spcPts val="1600"/>
              </a:spcBef>
              <a:spcAft>
                <a:spcPts val="0"/>
              </a:spcAft>
              <a:buNone/>
            </a:pPr>
            <a:r>
              <a:rPr b="1" lang="en-US" sz="1600">
                <a:solidFill>
                  <a:schemeClr val="dk1"/>
                </a:solidFill>
                <a:latin typeface="Arial"/>
                <a:ea typeface="Arial"/>
                <a:cs typeface="Arial"/>
                <a:sym typeface="Arial"/>
              </a:rPr>
              <a:t>Example 2: </a:t>
            </a:r>
            <a:r>
              <a:rPr lang="en-US" sz="1600" u="sng">
                <a:solidFill>
                  <a:srgbClr val="009999"/>
                </a:solidFill>
                <a:latin typeface="Arial"/>
                <a:ea typeface="Arial"/>
                <a:cs typeface="Arial"/>
                <a:sym typeface="Arial"/>
                <a:hlinkClick r:id="rId3">
                  <a:extLst>
                    <a:ext uri="{A12FA001-AC4F-418D-AE19-62706E023703}">
                      <ahyp:hlinkClr val="tx"/>
                    </a:ext>
                  </a:extLst>
                </a:hlinkClick>
              </a:rPr>
              <a:t>http://arduino.cc/en/Tutorial/BlinkWithoutDelay </a:t>
            </a:r>
            <a:r>
              <a:rPr lang="en-US" sz="1600">
                <a:solidFill>
                  <a:schemeClr val="dk1"/>
                </a:solidFill>
                <a:latin typeface="Arial"/>
                <a:ea typeface="Arial"/>
                <a:cs typeface="Arial"/>
                <a:sym typeface="Arial"/>
              </a:rPr>
              <a:t>- How  to blink the LED without using delay().</a:t>
            </a:r>
            <a:endParaRPr sz="1600">
              <a:solidFill>
                <a:schemeClr val="dk1"/>
              </a:solidFill>
              <a:latin typeface="Arial"/>
              <a:ea typeface="Arial"/>
              <a:cs typeface="Arial"/>
              <a:sym typeface="Arial"/>
            </a:endParaRPr>
          </a:p>
          <a:p>
            <a:pPr indent="-286385" lvl="0" marL="299085" marR="2121535" rtl="0" algn="l">
              <a:lnSpc>
                <a:spcPct val="100000"/>
              </a:lnSpc>
              <a:spcBef>
                <a:spcPts val="595"/>
              </a:spcBef>
              <a:spcAft>
                <a:spcPts val="0"/>
              </a:spcAft>
              <a:buClr>
                <a:schemeClr val="dk1"/>
              </a:buClr>
              <a:buSzPts val="1600"/>
              <a:buFont typeface="Arial"/>
              <a:buChar char="•"/>
            </a:pPr>
            <a:r>
              <a:rPr lang="en-US" sz="1600">
                <a:solidFill>
                  <a:schemeClr val="dk1"/>
                </a:solidFill>
                <a:latin typeface="Arial"/>
                <a:ea typeface="Arial"/>
                <a:cs typeface="Arial"/>
                <a:sym typeface="Arial"/>
              </a:rPr>
              <a:t>Keeps track of the last time the Arduino turned the LED on or  off.</a:t>
            </a:r>
            <a:endParaRPr sz="1600">
              <a:solidFill>
                <a:schemeClr val="dk1"/>
              </a:solidFill>
              <a:latin typeface="Arial"/>
              <a:ea typeface="Arial"/>
              <a:cs typeface="Arial"/>
              <a:sym typeface="Arial"/>
            </a:endParaRPr>
          </a:p>
          <a:p>
            <a:pPr indent="-286385" lvl="0" marL="299085" marR="2259965" rtl="0" algn="l">
              <a:lnSpc>
                <a:spcPct val="100000"/>
              </a:lnSpc>
              <a:spcBef>
                <a:spcPts val="595"/>
              </a:spcBef>
              <a:spcAft>
                <a:spcPts val="0"/>
              </a:spcAft>
              <a:buClr>
                <a:schemeClr val="dk1"/>
              </a:buClr>
              <a:buSzPts val="1600"/>
              <a:buFont typeface="Arial"/>
              <a:buChar char="•"/>
            </a:pPr>
            <a:r>
              <a:rPr lang="en-US" sz="1600">
                <a:solidFill>
                  <a:schemeClr val="dk1"/>
                </a:solidFill>
                <a:latin typeface="Arial"/>
                <a:ea typeface="Arial"/>
                <a:cs typeface="Arial"/>
                <a:sym typeface="Arial"/>
              </a:rPr>
              <a:t>Each time through loop(), it checks if a long enough interval  has passed.</a:t>
            </a:r>
            <a:endParaRPr sz="1600">
              <a:solidFill>
                <a:schemeClr val="dk1"/>
              </a:solidFill>
              <a:latin typeface="Arial"/>
              <a:ea typeface="Arial"/>
              <a:cs typeface="Arial"/>
              <a:sym typeface="Arial"/>
            </a:endParaRPr>
          </a:p>
          <a:p>
            <a:pPr indent="-286385" lvl="0" marL="299085" marR="0" rtl="0" algn="l">
              <a:lnSpc>
                <a:spcPct val="100000"/>
              </a:lnSpc>
              <a:spcBef>
                <a:spcPts val="595"/>
              </a:spcBef>
              <a:spcAft>
                <a:spcPts val="0"/>
              </a:spcAft>
              <a:buClr>
                <a:schemeClr val="dk1"/>
              </a:buClr>
              <a:buSzPts val="1600"/>
              <a:buFont typeface="Arial"/>
              <a:buChar char="•"/>
            </a:pPr>
            <a:r>
              <a:rPr lang="en-US" sz="1600">
                <a:solidFill>
                  <a:schemeClr val="dk1"/>
                </a:solidFill>
                <a:latin typeface="Arial"/>
                <a:ea typeface="Arial"/>
                <a:cs typeface="Arial"/>
                <a:sym typeface="Arial"/>
              </a:rPr>
              <a:t>If it has, it toggles the LED on or off.</a:t>
            </a:r>
            <a:endParaRPr sz="1600">
              <a:solidFill>
                <a:schemeClr val="dk1"/>
              </a:solidFill>
              <a:latin typeface="Arial"/>
              <a:ea typeface="Arial"/>
              <a:cs typeface="Arial"/>
              <a:sym typeface="Arial"/>
            </a:endParaRPr>
          </a:p>
          <a:p>
            <a:pPr indent="0" lvl="0" marL="12700" marR="2028189" rtl="0" algn="l">
              <a:lnSpc>
                <a:spcPct val="100000"/>
              </a:lnSpc>
              <a:spcBef>
                <a:spcPts val="600"/>
              </a:spcBef>
              <a:spcAft>
                <a:spcPts val="0"/>
              </a:spcAft>
              <a:buNone/>
            </a:pPr>
            <a:r>
              <a:rPr lang="en-US" sz="1600">
                <a:solidFill>
                  <a:srgbClr val="FF0000"/>
                </a:solidFill>
                <a:latin typeface="Arial"/>
                <a:ea typeface="Arial"/>
                <a:cs typeface="Arial"/>
                <a:sym typeface="Arial"/>
              </a:rPr>
              <a:t>Other code can run at the same time without being interrupted by  the LED code !</a:t>
            </a:r>
            <a:endParaRPr sz="1600">
              <a:solidFill>
                <a:schemeClr val="dk1"/>
              </a:solidFill>
              <a:latin typeface="Arial"/>
              <a:ea typeface="Arial"/>
              <a:cs typeface="Arial"/>
              <a:sym typeface="Arial"/>
            </a:endParaRPr>
          </a:p>
          <a:p>
            <a:pPr indent="0" lvl="0" marL="12700" marR="0" rtl="0" algn="l">
              <a:lnSpc>
                <a:spcPct val="100000"/>
              </a:lnSpc>
              <a:spcBef>
                <a:spcPts val="595"/>
              </a:spcBef>
              <a:spcAft>
                <a:spcPts val="0"/>
              </a:spcAft>
              <a:buNone/>
            </a:pPr>
            <a:r>
              <a:rPr lang="en-US" sz="1600">
                <a:solidFill>
                  <a:srgbClr val="0000FF"/>
                </a:solidFill>
                <a:latin typeface="Arial"/>
                <a:ea typeface="Arial"/>
                <a:cs typeface="Arial"/>
                <a:sym typeface="Arial"/>
              </a:rPr>
              <a:t>Arduino UNO/MEGA have an on the board LED</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rgbClr val="0000FF"/>
                </a:solidFill>
                <a:latin typeface="Arial"/>
                <a:ea typeface="Arial"/>
                <a:cs typeface="Arial"/>
                <a:sym typeface="Arial"/>
              </a:rPr>
              <a:t>attached to pin 13, so no hardware is needed for this example !</a:t>
            </a:r>
            <a:endParaRPr sz="1600">
              <a:solidFill>
                <a:schemeClr val="dk1"/>
              </a:solidFill>
              <a:latin typeface="Arial"/>
              <a:ea typeface="Arial"/>
              <a:cs typeface="Arial"/>
              <a:sym typeface="Arial"/>
            </a:endParaRPr>
          </a:p>
        </p:txBody>
      </p:sp>
      <p:sp>
        <p:nvSpPr>
          <p:cNvPr id="391" name="Google Shape;391;p36"/>
          <p:cNvSpPr/>
          <p:nvPr/>
        </p:nvSpPr>
        <p:spPr>
          <a:xfrm>
            <a:off x="6614159" y="3645408"/>
            <a:ext cx="2529840" cy="306019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36"/>
          <p:cNvSpPr txBox="1"/>
          <p:nvPr>
            <p:ph type="title"/>
          </p:nvPr>
        </p:nvSpPr>
        <p:spPr>
          <a:xfrm>
            <a:off x="1897507" y="0"/>
            <a:ext cx="5310505"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7"/>
          <p:cNvSpPr txBox="1"/>
          <p:nvPr/>
        </p:nvSpPr>
        <p:spPr>
          <a:xfrm>
            <a:off x="459435" y="630377"/>
            <a:ext cx="8119109" cy="8540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Example 2</a:t>
            </a:r>
            <a:r>
              <a:rPr lang="en-US" sz="1800">
                <a:solidFill>
                  <a:schemeClr val="dk1"/>
                </a:solidFill>
                <a:latin typeface="Arial"/>
                <a:ea typeface="Arial"/>
                <a:cs typeface="Arial"/>
                <a:sym typeface="Arial"/>
              </a:rPr>
              <a:t>: Blink without Delay -	</a:t>
            </a:r>
            <a:r>
              <a:rPr lang="en-US" sz="1800" u="sng">
                <a:solidFill>
                  <a:srgbClr val="009999"/>
                </a:solidFill>
                <a:latin typeface="Arial"/>
                <a:ea typeface="Arial"/>
                <a:cs typeface="Arial"/>
                <a:sym typeface="Arial"/>
                <a:hlinkClick r:id="rId3">
                  <a:extLst>
                    <a:ext uri="{A12FA001-AC4F-418D-AE19-62706E023703}">
                      <ahyp:hlinkClr val="tx"/>
                    </a:ext>
                  </a:extLst>
                </a:hlinkClick>
              </a:rPr>
              <a:t>http://arduino.cc/en/Tutorial/BlinkWithoutDelay</a:t>
            </a:r>
            <a:endParaRPr sz="1800">
              <a:solidFill>
                <a:schemeClr val="dk1"/>
              </a:solidFill>
              <a:latin typeface="Arial"/>
              <a:ea typeface="Arial"/>
              <a:cs typeface="Arial"/>
              <a:sym typeface="Arial"/>
            </a:endParaRPr>
          </a:p>
          <a:p>
            <a:pPr indent="0" lvl="0" marL="12700" marR="0" rtl="0" algn="l">
              <a:lnSpc>
                <a:spcPct val="118333"/>
              </a:lnSpc>
              <a:spcBef>
                <a:spcPts val="1510"/>
              </a:spcBef>
              <a:spcAft>
                <a:spcPts val="0"/>
              </a:spcAft>
              <a:buNone/>
            </a:pPr>
            <a:r>
              <a:rPr b="1" lang="en-US" sz="1200">
                <a:solidFill>
                  <a:srgbClr val="008000"/>
                </a:solidFill>
                <a:latin typeface="Arial"/>
                <a:ea typeface="Arial"/>
                <a:cs typeface="Arial"/>
                <a:sym typeface="Arial"/>
              </a:rPr>
              <a:t>// constants won't change. Used here to set pin numbers:</a:t>
            </a:r>
            <a:endParaRPr sz="1200">
              <a:solidFill>
                <a:schemeClr val="dk1"/>
              </a:solidFill>
              <a:latin typeface="Arial"/>
              <a:ea typeface="Arial"/>
              <a:cs typeface="Arial"/>
              <a:sym typeface="Arial"/>
            </a:endParaRPr>
          </a:p>
          <a:p>
            <a:pPr indent="0" lvl="0" marL="12700" marR="0" rtl="0" algn="l">
              <a:lnSpc>
                <a:spcPct val="118333"/>
              </a:lnSpc>
              <a:spcBef>
                <a:spcPts val="0"/>
              </a:spcBef>
              <a:spcAft>
                <a:spcPts val="0"/>
              </a:spcAft>
              <a:buNone/>
            </a:pPr>
            <a:r>
              <a:rPr lang="en-US" sz="1200">
                <a:solidFill>
                  <a:schemeClr val="dk1"/>
                </a:solidFill>
                <a:latin typeface="Arial"/>
                <a:ea typeface="Arial"/>
                <a:cs typeface="Arial"/>
                <a:sym typeface="Arial"/>
              </a:rPr>
              <a:t>const int ledPin =  13;	</a:t>
            </a:r>
            <a:r>
              <a:rPr b="1" lang="en-US" sz="1200">
                <a:solidFill>
                  <a:srgbClr val="008000"/>
                </a:solidFill>
                <a:latin typeface="Arial"/>
                <a:ea typeface="Arial"/>
                <a:cs typeface="Arial"/>
                <a:sym typeface="Arial"/>
              </a:rPr>
              <a:t>// the number of the LED pin</a:t>
            </a:r>
            <a:endParaRPr sz="1200">
              <a:solidFill>
                <a:schemeClr val="dk1"/>
              </a:solidFill>
              <a:latin typeface="Arial"/>
              <a:ea typeface="Arial"/>
              <a:cs typeface="Arial"/>
              <a:sym typeface="Arial"/>
            </a:endParaRPr>
          </a:p>
        </p:txBody>
      </p:sp>
      <p:sp>
        <p:nvSpPr>
          <p:cNvPr id="398" name="Google Shape;398;p37"/>
          <p:cNvSpPr txBox="1"/>
          <p:nvPr/>
        </p:nvSpPr>
        <p:spPr>
          <a:xfrm>
            <a:off x="383235" y="1716151"/>
            <a:ext cx="1588800" cy="5670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t/>
            </a:r>
            <a:endParaRPr sz="1200">
              <a:solidFill>
                <a:srgbClr val="008000"/>
              </a:solidFill>
            </a:endParaRPr>
          </a:p>
          <a:p>
            <a:pPr indent="0" lvl="0" marL="12700" marR="5080" rtl="0" algn="l">
              <a:lnSpc>
                <a:spcPct val="100000"/>
              </a:lnSpc>
              <a:spcBef>
                <a:spcPts val="0"/>
              </a:spcBef>
              <a:spcAft>
                <a:spcPts val="0"/>
              </a:spcAft>
              <a:buNone/>
            </a:pPr>
            <a:r>
              <a:rPr lang="en-US" sz="1200">
                <a:solidFill>
                  <a:srgbClr val="008000"/>
                </a:solidFill>
                <a:latin typeface="Arial"/>
                <a:ea typeface="Arial"/>
                <a:cs typeface="Arial"/>
                <a:sym typeface="Arial"/>
              </a:rPr>
              <a:t>:  </a:t>
            </a:r>
            <a:r>
              <a:rPr lang="en-US" sz="1200">
                <a:solidFill>
                  <a:schemeClr val="dk1"/>
                </a:solidFill>
                <a:latin typeface="Arial"/>
                <a:ea typeface="Arial"/>
                <a:cs typeface="Arial"/>
                <a:sym typeface="Arial"/>
              </a:rPr>
              <a:t>int ledState = LOW;  long previousMillis = 0;</a:t>
            </a:r>
            <a:endParaRPr sz="1200">
              <a:solidFill>
                <a:schemeClr val="dk1"/>
              </a:solidFill>
              <a:latin typeface="Arial"/>
              <a:ea typeface="Arial"/>
              <a:cs typeface="Arial"/>
              <a:sym typeface="Arial"/>
            </a:endParaRPr>
          </a:p>
        </p:txBody>
      </p:sp>
      <p:sp>
        <p:nvSpPr>
          <p:cNvPr id="399" name="Google Shape;399;p37"/>
          <p:cNvSpPr txBox="1"/>
          <p:nvPr/>
        </p:nvSpPr>
        <p:spPr>
          <a:xfrm>
            <a:off x="2341879" y="1822830"/>
            <a:ext cx="6156325"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ledState used to set the LED (2 bytes: </a:t>
            </a:r>
            <a:r>
              <a:rPr b="1" lang="en-US" sz="1200" u="sng">
                <a:solidFill>
                  <a:srgbClr val="009999"/>
                </a:solidFill>
                <a:latin typeface="Arial"/>
                <a:ea typeface="Arial"/>
                <a:cs typeface="Arial"/>
                <a:sym typeface="Arial"/>
                <a:hlinkClick r:id="rId4">
                  <a:extLst>
                    <a:ext uri="{A12FA001-AC4F-418D-AE19-62706E023703}">
                      <ahyp:hlinkClr val="tx"/>
                    </a:ext>
                  </a:extLst>
                </a:hlinkClick>
              </a:rPr>
              <a:t>http://arduino.cc/en/Reference/Int</a:t>
            </a:r>
            <a:r>
              <a:rPr b="1"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will store last time LED was updated (4 bytes: </a:t>
            </a:r>
            <a:r>
              <a:rPr b="1" lang="en-US" sz="1200" u="sng">
                <a:solidFill>
                  <a:srgbClr val="009999"/>
                </a:solidFill>
                <a:latin typeface="Arial"/>
                <a:ea typeface="Arial"/>
                <a:cs typeface="Arial"/>
                <a:sym typeface="Arial"/>
                <a:hlinkClick r:id="rId5">
                  <a:extLst>
                    <a:ext uri="{A12FA001-AC4F-418D-AE19-62706E023703}">
                      <ahyp:hlinkClr val="tx"/>
                    </a:ext>
                  </a:extLst>
                </a:hlinkClick>
              </a:rPr>
              <a:t>http://arduino.cc/en/Reference/Long</a:t>
            </a:r>
            <a:r>
              <a:rPr b="1"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sp>
        <p:nvSpPr>
          <p:cNvPr id="400" name="Google Shape;400;p37"/>
          <p:cNvSpPr txBox="1"/>
          <p:nvPr/>
        </p:nvSpPr>
        <p:spPr>
          <a:xfrm>
            <a:off x="459435" y="2372105"/>
            <a:ext cx="139382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long interval = 1000;</a:t>
            </a:r>
            <a:endParaRPr sz="1200">
              <a:solidFill>
                <a:schemeClr val="dk1"/>
              </a:solidFill>
              <a:latin typeface="Arial"/>
              <a:ea typeface="Arial"/>
              <a:cs typeface="Arial"/>
              <a:sym typeface="Arial"/>
            </a:endParaRPr>
          </a:p>
        </p:txBody>
      </p:sp>
      <p:sp>
        <p:nvSpPr>
          <p:cNvPr id="401" name="Google Shape;401;p37"/>
          <p:cNvSpPr txBox="1"/>
          <p:nvPr/>
        </p:nvSpPr>
        <p:spPr>
          <a:xfrm>
            <a:off x="2302255" y="2372105"/>
            <a:ext cx="297561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interval at which to blink (milliseconds)</a:t>
            </a:r>
            <a:endParaRPr sz="1200">
              <a:solidFill>
                <a:schemeClr val="dk1"/>
              </a:solidFill>
              <a:latin typeface="Arial"/>
              <a:ea typeface="Arial"/>
              <a:cs typeface="Arial"/>
              <a:sym typeface="Arial"/>
            </a:endParaRPr>
          </a:p>
        </p:txBody>
      </p:sp>
      <p:sp>
        <p:nvSpPr>
          <p:cNvPr id="402" name="Google Shape;402;p37"/>
          <p:cNvSpPr txBox="1"/>
          <p:nvPr/>
        </p:nvSpPr>
        <p:spPr>
          <a:xfrm>
            <a:off x="459435" y="2737866"/>
            <a:ext cx="1992630" cy="574040"/>
          </a:xfrm>
          <a:prstGeom prst="rect">
            <a:avLst/>
          </a:prstGeom>
          <a:noFill/>
          <a:ln>
            <a:noFill/>
          </a:ln>
        </p:spPr>
        <p:txBody>
          <a:bodyPr anchorCtr="0" anchor="t" bIns="0" lIns="0" spcFirstLastPara="1" rIns="0" wrap="square" tIns="12700">
            <a:spAutoFit/>
          </a:bodyPr>
          <a:lstStyle/>
          <a:p>
            <a:pPr indent="-128270" lvl="0" marL="140335" marR="5080" rtl="0" algn="l">
              <a:lnSpc>
                <a:spcPct val="100000"/>
              </a:lnSpc>
              <a:spcBef>
                <a:spcPts val="0"/>
              </a:spcBef>
              <a:spcAft>
                <a:spcPts val="0"/>
              </a:spcAft>
              <a:buNone/>
            </a:pPr>
            <a:r>
              <a:rPr lang="en-US" sz="1200">
                <a:solidFill>
                  <a:schemeClr val="dk1"/>
                </a:solidFill>
                <a:latin typeface="Arial"/>
                <a:ea typeface="Arial"/>
                <a:cs typeface="Arial"/>
                <a:sym typeface="Arial"/>
              </a:rPr>
              <a:t>void setup() {  pinMode(ledPin, OUTPUT);</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sp>
        <p:nvSpPr>
          <p:cNvPr id="403" name="Google Shape;403;p37"/>
          <p:cNvSpPr txBox="1"/>
          <p:nvPr/>
        </p:nvSpPr>
        <p:spPr>
          <a:xfrm>
            <a:off x="2619248" y="2920745"/>
            <a:ext cx="217233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set the digital pin as output:</a:t>
            </a:r>
            <a:endParaRPr sz="1200">
              <a:solidFill>
                <a:schemeClr val="dk1"/>
              </a:solidFill>
              <a:latin typeface="Arial"/>
              <a:ea typeface="Arial"/>
              <a:cs typeface="Arial"/>
              <a:sym typeface="Arial"/>
            </a:endParaRPr>
          </a:p>
        </p:txBody>
      </p:sp>
      <p:sp>
        <p:nvSpPr>
          <p:cNvPr id="404" name="Google Shape;404;p37"/>
          <p:cNvSpPr txBox="1"/>
          <p:nvPr/>
        </p:nvSpPr>
        <p:spPr>
          <a:xfrm>
            <a:off x="459435" y="3469081"/>
            <a:ext cx="8102600" cy="148463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void loop() </a:t>
            </a:r>
            <a:r>
              <a:rPr b="1" lang="en-US" sz="1200">
                <a:solidFill>
                  <a:srgbClr val="008000"/>
                </a:solidFill>
                <a:latin typeface="Arial"/>
                <a:ea typeface="Arial"/>
                <a:cs typeface="Arial"/>
                <a:sym typeface="Arial"/>
              </a:rPr>
              <a:t>// here is where you'd put code that needs to be running all the time.</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indent="0" lvl="0" marL="97790" marR="0" rtl="0" algn="l">
              <a:lnSpc>
                <a:spcPct val="100000"/>
              </a:lnSpc>
              <a:spcBef>
                <a:spcPts val="0"/>
              </a:spcBef>
              <a:spcAft>
                <a:spcPts val="0"/>
              </a:spcAft>
              <a:buNone/>
            </a:pPr>
            <a:r>
              <a:rPr lang="en-US" sz="1200">
                <a:solidFill>
                  <a:schemeClr val="dk1"/>
                </a:solidFill>
                <a:latin typeface="Arial"/>
                <a:ea typeface="Arial"/>
                <a:cs typeface="Arial"/>
                <a:sym typeface="Arial"/>
              </a:rPr>
              <a:t>unsigned long currentMillis = millis();  </a:t>
            </a:r>
            <a:r>
              <a:rPr b="1" lang="en-US" sz="1200">
                <a:solidFill>
                  <a:srgbClr val="008000"/>
                </a:solidFill>
                <a:latin typeface="Arial"/>
                <a:ea typeface="Arial"/>
                <a:cs typeface="Arial"/>
                <a:sym typeface="Arial"/>
              </a:rPr>
              <a:t>// current time</a:t>
            </a:r>
            <a:endParaRPr sz="1200">
              <a:solidFill>
                <a:schemeClr val="dk1"/>
              </a:solidFill>
              <a:latin typeface="Arial"/>
              <a:ea typeface="Arial"/>
              <a:cs typeface="Arial"/>
              <a:sym typeface="Arial"/>
            </a:endParaRPr>
          </a:p>
          <a:p>
            <a:pPr indent="0" lvl="0" marL="0" marR="0" rtl="0" algn="l">
              <a:lnSpc>
                <a:spcPct val="100000"/>
              </a:lnSpc>
              <a:spcBef>
                <a:spcPts val="20"/>
              </a:spcBef>
              <a:spcAft>
                <a:spcPts val="0"/>
              </a:spcAft>
              <a:buNone/>
            </a:pPr>
            <a:r>
              <a:t/>
            </a:r>
            <a:endParaRPr sz="1200">
              <a:solidFill>
                <a:schemeClr val="dk1"/>
              </a:solidFill>
              <a:latin typeface="Times New Roman"/>
              <a:ea typeface="Times New Roman"/>
              <a:cs typeface="Times New Roman"/>
              <a:sym typeface="Times New Roman"/>
            </a:endParaRPr>
          </a:p>
          <a:p>
            <a:pPr indent="0" lvl="0" marL="140335" marR="0" rtl="0" algn="l">
              <a:lnSpc>
                <a:spcPct val="100000"/>
              </a:lnSpc>
              <a:spcBef>
                <a:spcPts val="0"/>
              </a:spcBef>
              <a:spcAft>
                <a:spcPts val="0"/>
              </a:spcAft>
              <a:buNone/>
            </a:pPr>
            <a:r>
              <a:rPr b="1" lang="en-US" sz="1200">
                <a:solidFill>
                  <a:srgbClr val="008000"/>
                </a:solidFill>
                <a:latin typeface="Arial"/>
                <a:ea typeface="Arial"/>
                <a:cs typeface="Arial"/>
                <a:sym typeface="Arial"/>
              </a:rPr>
              <a:t>// check if it's time to blink the LED: (current_time – last_time) &gt; the interval at which you  want to blink the LED</a:t>
            </a:r>
            <a:endParaRPr sz="1200">
              <a:solidFill>
                <a:schemeClr val="dk1"/>
              </a:solidFill>
              <a:latin typeface="Arial"/>
              <a:ea typeface="Arial"/>
              <a:cs typeface="Arial"/>
              <a:sym typeface="Arial"/>
            </a:endParaRPr>
          </a:p>
          <a:p>
            <a:pPr indent="0" lvl="0" marL="97790" marR="0" rtl="0" algn="l">
              <a:lnSpc>
                <a:spcPct val="100000"/>
              </a:lnSpc>
              <a:spcBef>
                <a:spcPts val="0"/>
              </a:spcBef>
              <a:spcAft>
                <a:spcPts val="0"/>
              </a:spcAft>
              <a:buNone/>
            </a:pPr>
            <a:r>
              <a:rPr lang="en-US" sz="1200">
                <a:solidFill>
                  <a:schemeClr val="dk1"/>
                </a:solidFill>
                <a:latin typeface="Arial"/>
                <a:ea typeface="Arial"/>
                <a:cs typeface="Arial"/>
                <a:sym typeface="Arial"/>
              </a:rPr>
              <a:t>if(currentMillis - previousMillis &gt; interval)</a:t>
            </a:r>
            <a:endParaRPr sz="1200">
              <a:solidFill>
                <a:schemeClr val="dk1"/>
              </a:solidFill>
              <a:latin typeface="Arial"/>
              <a:ea typeface="Arial"/>
              <a:cs typeface="Arial"/>
              <a:sym typeface="Arial"/>
            </a:endParaRPr>
          </a:p>
          <a:p>
            <a:pPr indent="0" lvl="0" marL="182880" marR="0" rtl="0" algn="l">
              <a:lnSpc>
                <a:spcPct val="100000"/>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indent="0" lvl="0" marL="0" marR="2322830" rtl="0" algn="ctr">
              <a:lnSpc>
                <a:spcPct val="100000"/>
              </a:lnSpc>
              <a:spcBef>
                <a:spcPts val="0"/>
              </a:spcBef>
              <a:spcAft>
                <a:spcPts val="0"/>
              </a:spcAft>
              <a:buNone/>
            </a:pPr>
            <a:r>
              <a:rPr lang="en-US" sz="1200">
                <a:solidFill>
                  <a:schemeClr val="dk1"/>
                </a:solidFill>
                <a:latin typeface="Arial"/>
                <a:ea typeface="Arial"/>
                <a:cs typeface="Arial"/>
                <a:sym typeface="Arial"/>
              </a:rPr>
              <a:t>previousMillis = currentMillis;	</a:t>
            </a:r>
            <a:r>
              <a:rPr b="1" lang="en-US" sz="1200">
                <a:solidFill>
                  <a:srgbClr val="008000"/>
                </a:solidFill>
                <a:latin typeface="Arial"/>
                <a:ea typeface="Arial"/>
                <a:cs typeface="Arial"/>
                <a:sym typeface="Arial"/>
              </a:rPr>
              <a:t>// save the last time you  blinked the LED</a:t>
            </a:r>
            <a:endParaRPr sz="1200">
              <a:solidFill>
                <a:schemeClr val="dk1"/>
              </a:solidFill>
              <a:latin typeface="Arial"/>
              <a:ea typeface="Arial"/>
              <a:cs typeface="Arial"/>
              <a:sym typeface="Arial"/>
            </a:endParaRPr>
          </a:p>
        </p:txBody>
      </p:sp>
      <p:sp>
        <p:nvSpPr>
          <p:cNvPr id="405" name="Google Shape;405;p37"/>
          <p:cNvSpPr txBox="1"/>
          <p:nvPr/>
        </p:nvSpPr>
        <p:spPr>
          <a:xfrm>
            <a:off x="802335" y="5116448"/>
            <a:ext cx="1409700" cy="757555"/>
          </a:xfrm>
          <a:prstGeom prst="rect">
            <a:avLst/>
          </a:prstGeom>
          <a:noFill/>
          <a:ln>
            <a:noFill/>
          </a:ln>
        </p:spPr>
        <p:txBody>
          <a:bodyPr anchorCtr="0" anchor="t" bIns="0" lIns="0" spcFirstLastPara="1" rIns="0" wrap="square" tIns="12700">
            <a:spAutoFit/>
          </a:bodyPr>
          <a:lstStyle/>
          <a:p>
            <a:pPr indent="-170815" lvl="0" marL="182880" marR="5080" rtl="0" algn="l">
              <a:lnSpc>
                <a:spcPct val="100000"/>
              </a:lnSpc>
              <a:spcBef>
                <a:spcPts val="0"/>
              </a:spcBef>
              <a:spcAft>
                <a:spcPts val="0"/>
              </a:spcAft>
              <a:buNone/>
            </a:pPr>
            <a:r>
              <a:rPr lang="en-US" sz="1200">
                <a:solidFill>
                  <a:schemeClr val="dk1"/>
                </a:solidFill>
                <a:latin typeface="Arial"/>
                <a:ea typeface="Arial"/>
                <a:cs typeface="Arial"/>
                <a:sym typeface="Arial"/>
              </a:rPr>
              <a:t>if (ledState == LOW)  ledState = HIGH;</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else</a:t>
            </a:r>
            <a:endParaRPr sz="1200">
              <a:solidFill>
                <a:schemeClr val="dk1"/>
              </a:solidFill>
              <a:latin typeface="Arial"/>
              <a:ea typeface="Arial"/>
              <a:cs typeface="Arial"/>
              <a:sym typeface="Arial"/>
            </a:endParaRPr>
          </a:p>
          <a:p>
            <a:pPr indent="0" lvl="0" marL="182880" marR="0" rtl="0" algn="l">
              <a:lnSpc>
                <a:spcPct val="100000"/>
              </a:lnSpc>
              <a:spcBef>
                <a:spcPts val="0"/>
              </a:spcBef>
              <a:spcAft>
                <a:spcPts val="0"/>
              </a:spcAft>
              <a:buNone/>
            </a:pPr>
            <a:r>
              <a:rPr lang="en-US" sz="1200">
                <a:solidFill>
                  <a:schemeClr val="dk1"/>
                </a:solidFill>
                <a:latin typeface="Arial"/>
                <a:ea typeface="Arial"/>
                <a:cs typeface="Arial"/>
                <a:sym typeface="Arial"/>
              </a:rPr>
              <a:t>ledState = LOW;</a:t>
            </a:r>
            <a:endParaRPr sz="1200">
              <a:solidFill>
                <a:schemeClr val="dk1"/>
              </a:solidFill>
              <a:latin typeface="Arial"/>
              <a:ea typeface="Arial"/>
              <a:cs typeface="Arial"/>
              <a:sym typeface="Arial"/>
            </a:endParaRPr>
          </a:p>
        </p:txBody>
      </p:sp>
      <p:sp>
        <p:nvSpPr>
          <p:cNvPr id="406" name="Google Shape;406;p37"/>
          <p:cNvSpPr txBox="1"/>
          <p:nvPr/>
        </p:nvSpPr>
        <p:spPr>
          <a:xfrm>
            <a:off x="2405888" y="5116448"/>
            <a:ext cx="144780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toggle LED status</a:t>
            </a:r>
            <a:endParaRPr sz="1200">
              <a:solidFill>
                <a:schemeClr val="dk1"/>
              </a:solidFill>
              <a:latin typeface="Arial"/>
              <a:ea typeface="Arial"/>
              <a:cs typeface="Arial"/>
              <a:sym typeface="Arial"/>
            </a:endParaRPr>
          </a:p>
        </p:txBody>
      </p:sp>
      <p:sp>
        <p:nvSpPr>
          <p:cNvPr id="407" name="Google Shape;407;p37"/>
          <p:cNvSpPr txBox="1"/>
          <p:nvPr/>
        </p:nvSpPr>
        <p:spPr>
          <a:xfrm>
            <a:off x="459435" y="6030874"/>
            <a:ext cx="3749675" cy="756920"/>
          </a:xfrm>
          <a:prstGeom prst="rect">
            <a:avLst/>
          </a:prstGeom>
          <a:noFill/>
          <a:ln>
            <a:noFill/>
          </a:ln>
        </p:spPr>
        <p:txBody>
          <a:bodyPr anchorCtr="0" anchor="t" bIns="0" lIns="0" spcFirstLastPara="1" rIns="0" wrap="square" tIns="12700">
            <a:spAutoFit/>
          </a:bodyPr>
          <a:lstStyle/>
          <a:p>
            <a:pPr indent="0" lvl="0" marL="398145" marR="0" rtl="0" algn="l">
              <a:lnSpc>
                <a:spcPct val="100000"/>
              </a:lnSpc>
              <a:spcBef>
                <a:spcPts val="0"/>
              </a:spcBef>
              <a:spcAft>
                <a:spcPts val="0"/>
              </a:spcAft>
              <a:buNone/>
            </a:pPr>
            <a:r>
              <a:rPr b="1" lang="en-US" sz="1200">
                <a:solidFill>
                  <a:srgbClr val="008000"/>
                </a:solidFill>
                <a:latin typeface="Arial"/>
                <a:ea typeface="Arial"/>
                <a:cs typeface="Arial"/>
                <a:sym typeface="Arial"/>
              </a:rPr>
              <a:t>// set the LED with the ledState of the variable:</a:t>
            </a:r>
            <a:endParaRPr sz="1200">
              <a:solidFill>
                <a:schemeClr val="dk1"/>
              </a:solidFill>
              <a:latin typeface="Arial"/>
              <a:ea typeface="Arial"/>
              <a:cs typeface="Arial"/>
              <a:sym typeface="Arial"/>
            </a:endParaRPr>
          </a:p>
          <a:p>
            <a:pPr indent="0" lvl="0" marL="398145" marR="0" rtl="0" algn="l">
              <a:lnSpc>
                <a:spcPct val="100000"/>
              </a:lnSpc>
              <a:spcBef>
                <a:spcPts val="0"/>
              </a:spcBef>
              <a:spcAft>
                <a:spcPts val="0"/>
              </a:spcAft>
              <a:buNone/>
            </a:pPr>
            <a:r>
              <a:rPr lang="en-US" sz="1200">
                <a:solidFill>
                  <a:schemeClr val="dk1"/>
                </a:solidFill>
                <a:latin typeface="Arial"/>
                <a:ea typeface="Arial"/>
                <a:cs typeface="Arial"/>
                <a:sym typeface="Arial"/>
              </a:rPr>
              <a:t>digitalWrite(ledPin, ledState);</a:t>
            </a:r>
            <a:endParaRPr sz="1200">
              <a:solidFill>
                <a:schemeClr val="dk1"/>
              </a:solidFill>
              <a:latin typeface="Arial"/>
              <a:ea typeface="Arial"/>
              <a:cs typeface="Arial"/>
              <a:sym typeface="Arial"/>
            </a:endParaRPr>
          </a:p>
          <a:p>
            <a:pPr indent="0" lvl="0" marL="269875" marR="0" rtl="0" algn="l">
              <a:lnSpc>
                <a:spcPct val="100000"/>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sp>
        <p:nvSpPr>
          <p:cNvPr id="408" name="Google Shape;408;p37"/>
          <p:cNvSpPr txBox="1"/>
          <p:nvPr>
            <p:ph type="title"/>
          </p:nvPr>
        </p:nvSpPr>
        <p:spPr>
          <a:xfrm>
            <a:off x="1897500" y="0"/>
            <a:ext cx="5554500" cy="505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a:t>
            </a:r>
            <a:r>
              <a:rPr b="1" lang="en-US" sz="3200">
                <a:latin typeface="Arial"/>
                <a:ea typeface="Arial"/>
                <a:cs typeface="Arial"/>
                <a:sym typeface="Arial"/>
              </a:rPr>
              <a:t>ng events with Arduino</a:t>
            </a:r>
            <a:endParaRPr sz="32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8"/>
          <p:cNvSpPr txBox="1"/>
          <p:nvPr/>
        </p:nvSpPr>
        <p:spPr>
          <a:xfrm>
            <a:off x="459435" y="630377"/>
            <a:ext cx="7986395" cy="57531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Example 3: </a:t>
            </a:r>
            <a:r>
              <a:rPr lang="en-US" sz="1800">
                <a:solidFill>
                  <a:schemeClr val="dk1"/>
                </a:solidFill>
                <a:latin typeface="Arial"/>
                <a:ea typeface="Arial"/>
                <a:cs typeface="Arial"/>
                <a:sym typeface="Arial"/>
              </a:rPr>
              <a:t>Arduino Multitasking – 2 LEDs, each switched every 1s with a 0.5s</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delay between (</a:t>
            </a:r>
            <a:r>
              <a:rPr lang="en-US" sz="1800" u="sng">
                <a:solidFill>
                  <a:srgbClr val="009999"/>
                </a:solidFill>
                <a:latin typeface="Arial"/>
                <a:ea typeface="Arial"/>
                <a:cs typeface="Arial"/>
                <a:sym typeface="Arial"/>
                <a:hlinkClick r:id="rId3">
                  <a:extLst>
                    <a:ext uri="{A12FA001-AC4F-418D-AE19-62706E023703}">
                      <ahyp:hlinkClr val="tx"/>
                    </a:ext>
                  </a:extLst>
                </a:hlinkClick>
              </a:rPr>
              <a:t>http://www.baldengineer.com/blog/2011/01/06/millis-tutorial/</a:t>
            </a:r>
            <a:r>
              <a:rPr lang="en-US" sz="1800">
                <a:solidFill>
                  <a:srgbClr val="0000F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414" name="Google Shape;414;p38"/>
          <p:cNvSpPr txBox="1"/>
          <p:nvPr/>
        </p:nvSpPr>
        <p:spPr>
          <a:xfrm>
            <a:off x="459435" y="1457071"/>
            <a:ext cx="1860550" cy="39116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200">
                <a:solidFill>
                  <a:schemeClr val="dk1"/>
                </a:solidFill>
                <a:latin typeface="Arial"/>
                <a:ea typeface="Arial"/>
                <a:cs typeface="Arial"/>
                <a:sym typeface="Arial"/>
              </a:rPr>
              <a:t>long sequenceDelay = 500;  long flashDelay = 1000;</a:t>
            </a:r>
            <a:endParaRPr sz="1200">
              <a:solidFill>
                <a:schemeClr val="dk1"/>
              </a:solidFill>
              <a:latin typeface="Arial"/>
              <a:ea typeface="Arial"/>
              <a:cs typeface="Arial"/>
              <a:sym typeface="Arial"/>
            </a:endParaRPr>
          </a:p>
        </p:txBody>
      </p:sp>
      <p:sp>
        <p:nvSpPr>
          <p:cNvPr id="415" name="Google Shape;415;p38"/>
          <p:cNvSpPr txBox="1"/>
          <p:nvPr/>
        </p:nvSpPr>
        <p:spPr>
          <a:xfrm>
            <a:off x="3203575" y="1457071"/>
            <a:ext cx="4280535"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seed / offset for the 2-nd LED toggle (defazaj temporal !!!)</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LED Flash period</a:t>
            </a:r>
            <a:endParaRPr sz="1200">
              <a:solidFill>
                <a:schemeClr val="dk1"/>
              </a:solidFill>
              <a:latin typeface="Arial"/>
              <a:ea typeface="Arial"/>
              <a:cs typeface="Arial"/>
              <a:sym typeface="Arial"/>
            </a:endParaRPr>
          </a:p>
        </p:txBody>
      </p:sp>
      <p:sp>
        <p:nvSpPr>
          <p:cNvPr id="416" name="Google Shape;416;p38"/>
          <p:cNvSpPr txBox="1"/>
          <p:nvPr/>
        </p:nvSpPr>
        <p:spPr>
          <a:xfrm>
            <a:off x="459425" y="2005701"/>
            <a:ext cx="2343900" cy="2783400"/>
          </a:xfrm>
          <a:prstGeom prst="rect">
            <a:avLst/>
          </a:prstGeom>
          <a:noFill/>
          <a:ln>
            <a:noFill/>
          </a:ln>
        </p:spPr>
        <p:txBody>
          <a:bodyPr anchorCtr="0" anchor="t" bIns="0" lIns="0" spcFirstLastPara="1" rIns="0" wrap="square" tIns="12700">
            <a:spAutoFit/>
          </a:bodyPr>
          <a:lstStyle/>
          <a:p>
            <a:pPr indent="0" lvl="0" marL="12700" marR="407034" rtl="0" algn="just">
              <a:lnSpc>
                <a:spcPct val="100000"/>
              </a:lnSpc>
              <a:spcBef>
                <a:spcPts val="0"/>
              </a:spcBef>
              <a:spcAft>
                <a:spcPts val="0"/>
              </a:spcAft>
              <a:buNone/>
            </a:pPr>
            <a:r>
              <a:rPr lang="en-US" sz="1200">
                <a:solidFill>
                  <a:schemeClr val="dk1"/>
                </a:solidFill>
                <a:latin typeface="Arial"/>
                <a:ea typeface="Arial"/>
                <a:cs typeface="Arial"/>
                <a:sym typeface="Arial"/>
              </a:rPr>
              <a:t>boolean LED13state = false;  boolean LED12state = false;  long waitUntil13 = 0;</a:t>
            </a:r>
            <a:endParaRPr sz="1200">
              <a:solidFill>
                <a:schemeClr val="dk1"/>
              </a:solidFill>
              <a:latin typeface="Arial"/>
              <a:ea typeface="Arial"/>
              <a:cs typeface="Arial"/>
              <a:sym typeface="Arial"/>
            </a:endParaRPr>
          </a:p>
          <a:p>
            <a:pPr indent="0" lvl="0" marL="12700" marR="5080" rtl="0" algn="l">
              <a:lnSpc>
                <a:spcPct val="100000"/>
              </a:lnSpc>
              <a:spcBef>
                <a:spcPts val="0"/>
              </a:spcBef>
              <a:spcAft>
                <a:spcPts val="0"/>
              </a:spcAft>
              <a:buNone/>
            </a:pPr>
            <a:r>
              <a:rPr lang="en-US" sz="1200">
                <a:solidFill>
                  <a:schemeClr val="dk1"/>
                </a:solidFill>
                <a:latin typeface="Arial"/>
                <a:ea typeface="Arial"/>
                <a:cs typeface="Arial"/>
                <a:sym typeface="Arial"/>
              </a:rPr>
              <a:t>long waitUntil12 = sequenceDelay;  void setup() {</a:t>
            </a:r>
            <a:endParaRPr sz="1200">
              <a:solidFill>
                <a:schemeClr val="dk1"/>
              </a:solidFill>
              <a:latin typeface="Arial"/>
              <a:ea typeface="Arial"/>
              <a:cs typeface="Arial"/>
              <a:sym typeface="Arial"/>
            </a:endParaRPr>
          </a:p>
          <a:p>
            <a:pPr indent="0" lvl="0" marL="140335" marR="598805" rtl="0" algn="l">
              <a:lnSpc>
                <a:spcPct val="100000"/>
              </a:lnSpc>
              <a:spcBef>
                <a:spcPts val="0"/>
              </a:spcBef>
              <a:spcAft>
                <a:spcPts val="0"/>
              </a:spcAft>
              <a:buNone/>
            </a:pPr>
            <a:r>
              <a:rPr lang="en-US" sz="1200">
                <a:solidFill>
                  <a:schemeClr val="dk1"/>
                </a:solidFill>
                <a:latin typeface="Arial"/>
                <a:ea typeface="Arial"/>
                <a:cs typeface="Arial"/>
                <a:sym typeface="Arial"/>
              </a:rPr>
              <a:t>pinMode(13,</a:t>
            </a:r>
            <a:r>
              <a:rPr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OUTPUT);  pinMode(12, OUTPUT);</a:t>
            </a:r>
            <a:endParaRPr sz="1200">
              <a:solidFill>
                <a:schemeClr val="dk1"/>
              </a:solidFill>
              <a:latin typeface="Arial"/>
              <a:ea typeface="Arial"/>
              <a:cs typeface="Arial"/>
              <a:sym typeface="Arial"/>
            </a:endParaRPr>
          </a:p>
          <a:p>
            <a:pPr indent="0" lvl="0" marL="12700" marR="0" rtl="0" algn="just">
              <a:lnSpc>
                <a:spcPct val="100000"/>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indent="0" lvl="0" marL="12700" marR="0" rtl="0" algn="just">
              <a:lnSpc>
                <a:spcPct val="100000"/>
              </a:lnSpc>
              <a:spcBef>
                <a:spcPts val="0"/>
              </a:spcBef>
              <a:spcAft>
                <a:spcPts val="0"/>
              </a:spcAft>
              <a:buNone/>
            </a:pPr>
            <a:r>
              <a:rPr lang="en-US" sz="1200">
                <a:solidFill>
                  <a:schemeClr val="dk1"/>
                </a:solidFill>
                <a:latin typeface="Arial"/>
                <a:ea typeface="Arial"/>
                <a:cs typeface="Arial"/>
                <a:sym typeface="Arial"/>
              </a:rPr>
              <a:t>void loop() {</a:t>
            </a:r>
            <a:endParaRPr sz="1200">
              <a:solidFill>
                <a:schemeClr val="dk1"/>
              </a:solidFill>
              <a:latin typeface="Arial"/>
              <a:ea typeface="Arial"/>
              <a:cs typeface="Arial"/>
              <a:sym typeface="Arial"/>
            </a:endParaRPr>
          </a:p>
          <a:p>
            <a:pPr indent="0" lvl="0" marL="140335" marR="271145" rtl="0" algn="l">
              <a:lnSpc>
                <a:spcPct val="100000"/>
              </a:lnSpc>
              <a:spcBef>
                <a:spcPts val="0"/>
              </a:spcBef>
              <a:spcAft>
                <a:spcPts val="0"/>
              </a:spcAft>
              <a:buNone/>
            </a:pPr>
            <a:r>
              <a:rPr lang="en-US" sz="1200">
                <a:solidFill>
                  <a:schemeClr val="dk1"/>
                </a:solidFill>
                <a:latin typeface="Arial"/>
                <a:ea typeface="Arial"/>
                <a:cs typeface="Arial"/>
                <a:sym typeface="Arial"/>
              </a:rPr>
              <a:t>digitalWrite(13, LED13state);  digitalWrite(12, LED12state);</a:t>
            </a:r>
            <a:endParaRPr sz="1200">
              <a:solidFill>
                <a:schemeClr val="dk1"/>
              </a:solidFill>
              <a:latin typeface="Arial"/>
              <a:ea typeface="Arial"/>
              <a:cs typeface="Arial"/>
              <a:sym typeface="Arial"/>
            </a:endParaRPr>
          </a:p>
        </p:txBody>
      </p:sp>
      <p:sp>
        <p:nvSpPr>
          <p:cNvPr id="417" name="Google Shape;417;p38"/>
          <p:cNvSpPr txBox="1"/>
          <p:nvPr/>
        </p:nvSpPr>
        <p:spPr>
          <a:xfrm>
            <a:off x="3246247" y="2005710"/>
            <a:ext cx="317690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LEDs on pin 13 and 12 (initially both OFF)</a:t>
            </a:r>
            <a:endParaRPr sz="1200">
              <a:solidFill>
                <a:schemeClr val="dk1"/>
              </a:solidFill>
              <a:latin typeface="Arial"/>
              <a:ea typeface="Arial"/>
              <a:cs typeface="Arial"/>
              <a:sym typeface="Arial"/>
            </a:endParaRPr>
          </a:p>
        </p:txBody>
      </p:sp>
      <p:sp>
        <p:nvSpPr>
          <p:cNvPr id="418" name="Google Shape;418;p38"/>
          <p:cNvSpPr txBox="1"/>
          <p:nvPr/>
        </p:nvSpPr>
        <p:spPr>
          <a:xfrm>
            <a:off x="3177667" y="2372105"/>
            <a:ext cx="4765040" cy="391160"/>
          </a:xfrm>
          <a:prstGeom prst="rect">
            <a:avLst/>
          </a:prstGeom>
          <a:noFill/>
          <a:ln>
            <a:noFill/>
          </a:ln>
        </p:spPr>
        <p:txBody>
          <a:bodyPr anchorCtr="0" anchor="t" bIns="0" lIns="0" spcFirstLastPara="1" rIns="0" wrap="square" tIns="12700">
            <a:spAutoFit/>
          </a:bodyPr>
          <a:lstStyle/>
          <a:p>
            <a:pPr indent="0" lvl="0" marL="38100" marR="0" rtl="0" algn="l">
              <a:lnSpc>
                <a:spcPct val="100000"/>
              </a:lnSpc>
              <a:spcBef>
                <a:spcPts val="0"/>
              </a:spcBef>
              <a:spcAft>
                <a:spcPts val="0"/>
              </a:spcAft>
              <a:buNone/>
            </a:pPr>
            <a:r>
              <a:rPr b="1" lang="en-US" sz="1200">
                <a:solidFill>
                  <a:srgbClr val="008000"/>
                </a:solidFill>
                <a:latin typeface="Arial"/>
                <a:ea typeface="Arial"/>
                <a:cs typeface="Arial"/>
                <a:sym typeface="Arial"/>
              </a:rPr>
              <a:t>// First LED lit-on immediately</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2-nd LED with a 0.5 sec delay (offset added to the absolute time)</a:t>
            </a:r>
            <a:endParaRPr sz="1200">
              <a:solidFill>
                <a:schemeClr val="dk1"/>
              </a:solidFill>
              <a:latin typeface="Arial"/>
              <a:ea typeface="Arial"/>
              <a:cs typeface="Arial"/>
              <a:sym typeface="Arial"/>
            </a:endParaRPr>
          </a:p>
        </p:txBody>
      </p:sp>
      <p:sp>
        <p:nvSpPr>
          <p:cNvPr id="419" name="Google Shape;419;p38"/>
          <p:cNvSpPr txBox="1"/>
          <p:nvPr/>
        </p:nvSpPr>
        <p:spPr>
          <a:xfrm>
            <a:off x="3203575" y="3652236"/>
            <a:ext cx="31953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each iteration of loop() will set the IO pins,</a:t>
            </a:r>
            <a:endParaRPr sz="1200">
              <a:solidFill>
                <a:schemeClr val="dk1"/>
              </a:solidFill>
              <a:latin typeface="Arial"/>
              <a:ea typeface="Arial"/>
              <a:cs typeface="Arial"/>
              <a:sym typeface="Arial"/>
            </a:endParaRPr>
          </a:p>
        </p:txBody>
      </p:sp>
      <p:sp>
        <p:nvSpPr>
          <p:cNvPr id="420" name="Google Shape;420;p38"/>
          <p:cNvSpPr txBox="1"/>
          <p:nvPr/>
        </p:nvSpPr>
        <p:spPr>
          <a:xfrm>
            <a:off x="459435" y="4201414"/>
            <a:ext cx="32691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t/>
            </a:r>
            <a:endParaRPr sz="1200">
              <a:solidFill>
                <a:schemeClr val="dk1"/>
              </a:solidFill>
              <a:latin typeface="Arial"/>
              <a:ea typeface="Arial"/>
              <a:cs typeface="Arial"/>
              <a:sym typeface="Arial"/>
            </a:endParaRPr>
          </a:p>
        </p:txBody>
      </p:sp>
      <p:sp>
        <p:nvSpPr>
          <p:cNvPr id="421" name="Google Shape;421;p38"/>
          <p:cNvSpPr txBox="1"/>
          <p:nvPr/>
        </p:nvSpPr>
        <p:spPr>
          <a:xfrm>
            <a:off x="588426" y="4679857"/>
            <a:ext cx="2085900" cy="936300"/>
          </a:xfrm>
          <a:prstGeom prst="rect">
            <a:avLst/>
          </a:prstGeom>
          <a:noFill/>
          <a:ln>
            <a:noFill/>
          </a:ln>
        </p:spPr>
        <p:txBody>
          <a:bodyPr anchorCtr="0" anchor="t" bIns="0" lIns="0" spcFirstLastPara="1" rIns="0" wrap="square" tIns="12700">
            <a:spAutoFit/>
          </a:bodyPr>
          <a:lstStyle/>
          <a:p>
            <a:pPr indent="-129538" lvl="0" marL="142240" marR="5080" rtl="0" algn="l">
              <a:lnSpc>
                <a:spcPct val="100000"/>
              </a:lnSpc>
              <a:spcBef>
                <a:spcPts val="0"/>
              </a:spcBef>
              <a:spcAft>
                <a:spcPts val="0"/>
              </a:spcAft>
              <a:buNone/>
            </a:pPr>
            <a:r>
              <a:rPr lang="en-US" sz="1200">
                <a:solidFill>
                  <a:schemeClr val="dk1"/>
                </a:solidFill>
                <a:latin typeface="Arial"/>
                <a:ea typeface="Arial"/>
                <a:cs typeface="Arial"/>
                <a:sym typeface="Arial"/>
              </a:rPr>
              <a:t>if (millis() &gt;= waitUntil13) {  LED13state = !(LED13state);  waitUntil13  += flashDelay;</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sp>
        <p:nvSpPr>
          <p:cNvPr id="422" name="Google Shape;422;p38"/>
          <p:cNvSpPr txBox="1"/>
          <p:nvPr/>
        </p:nvSpPr>
        <p:spPr>
          <a:xfrm>
            <a:off x="3203575" y="4384294"/>
            <a:ext cx="3615690"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check the time for the 1-st LED</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if time elapsed toggle the status of the 1-st LED</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next toggle time = current time + 1000 ms</a:t>
            </a:r>
            <a:endParaRPr sz="1200">
              <a:solidFill>
                <a:schemeClr val="dk1"/>
              </a:solidFill>
              <a:latin typeface="Arial"/>
              <a:ea typeface="Arial"/>
              <a:cs typeface="Arial"/>
              <a:sym typeface="Arial"/>
            </a:endParaRPr>
          </a:p>
        </p:txBody>
      </p:sp>
      <p:sp>
        <p:nvSpPr>
          <p:cNvPr id="423" name="Google Shape;423;p38"/>
          <p:cNvSpPr txBox="1"/>
          <p:nvPr/>
        </p:nvSpPr>
        <p:spPr>
          <a:xfrm>
            <a:off x="421710" y="5463653"/>
            <a:ext cx="50565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keep in mind, waitUntil12 was already seeded with a value of 500 ms</a:t>
            </a:r>
            <a:endParaRPr sz="1200">
              <a:solidFill>
                <a:schemeClr val="dk1"/>
              </a:solidFill>
              <a:latin typeface="Arial"/>
              <a:ea typeface="Arial"/>
              <a:cs typeface="Arial"/>
              <a:sym typeface="Arial"/>
            </a:endParaRPr>
          </a:p>
        </p:txBody>
      </p:sp>
      <p:sp>
        <p:nvSpPr>
          <p:cNvPr id="424" name="Google Shape;424;p38"/>
          <p:cNvSpPr txBox="1"/>
          <p:nvPr/>
        </p:nvSpPr>
        <p:spPr>
          <a:xfrm>
            <a:off x="588426" y="5897184"/>
            <a:ext cx="2085900" cy="751800"/>
          </a:xfrm>
          <a:prstGeom prst="rect">
            <a:avLst/>
          </a:prstGeom>
          <a:noFill/>
          <a:ln>
            <a:noFill/>
          </a:ln>
        </p:spPr>
        <p:txBody>
          <a:bodyPr anchorCtr="0" anchor="t" bIns="0" lIns="0" spcFirstLastPara="1" rIns="0" wrap="square" tIns="12700">
            <a:spAutoFit/>
          </a:bodyPr>
          <a:lstStyle/>
          <a:p>
            <a:pPr indent="-129538" lvl="0" marL="142240" marR="5080" rtl="0" algn="l">
              <a:lnSpc>
                <a:spcPct val="100000"/>
              </a:lnSpc>
              <a:spcBef>
                <a:spcPts val="0"/>
              </a:spcBef>
              <a:spcAft>
                <a:spcPts val="0"/>
              </a:spcAft>
              <a:buNone/>
            </a:pPr>
            <a:r>
              <a:rPr lang="en-US" sz="1200">
                <a:solidFill>
                  <a:schemeClr val="dk1"/>
                </a:solidFill>
                <a:latin typeface="Arial"/>
                <a:ea typeface="Arial"/>
                <a:cs typeface="Arial"/>
                <a:sym typeface="Arial"/>
              </a:rPr>
              <a:t>if (millis() &gt;= waitUntil12) {  LED12state = !(LED12state);  waitUntil12 += flashDelay;</a:t>
            </a:r>
            <a:endParaRPr sz="1200">
              <a:solidFill>
                <a:schemeClr val="dk1"/>
              </a:solidFill>
              <a:latin typeface="Arial"/>
              <a:ea typeface="Arial"/>
              <a:cs typeface="Arial"/>
              <a:sym typeface="Arial"/>
            </a:endParaRPr>
          </a:p>
        </p:txBody>
      </p:sp>
      <p:sp>
        <p:nvSpPr>
          <p:cNvPr id="425" name="Google Shape;425;p38"/>
          <p:cNvSpPr txBox="1"/>
          <p:nvPr/>
        </p:nvSpPr>
        <p:spPr>
          <a:xfrm>
            <a:off x="3246250" y="5897184"/>
            <a:ext cx="3666000" cy="567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check the time for the 2-nd LED</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1200">
                <a:solidFill>
                  <a:srgbClr val="008000"/>
                </a:solidFill>
                <a:latin typeface="Arial"/>
                <a:ea typeface="Arial"/>
                <a:cs typeface="Arial"/>
                <a:sym typeface="Arial"/>
              </a:rPr>
              <a:t>//  if time elapsed toggle the status of the 2-nd LED</a:t>
            </a:r>
            <a:endParaRPr sz="1200">
              <a:solidFill>
                <a:schemeClr val="dk1"/>
              </a:solidFill>
              <a:latin typeface="Arial"/>
              <a:ea typeface="Arial"/>
              <a:cs typeface="Arial"/>
              <a:sym typeface="Arial"/>
            </a:endParaRPr>
          </a:p>
        </p:txBody>
      </p:sp>
      <p:sp>
        <p:nvSpPr>
          <p:cNvPr id="426" name="Google Shape;426;p38"/>
          <p:cNvSpPr txBox="1"/>
          <p:nvPr/>
        </p:nvSpPr>
        <p:spPr>
          <a:xfrm>
            <a:off x="459435" y="6213754"/>
            <a:ext cx="7683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sp>
        <p:nvSpPr>
          <p:cNvPr id="427" name="Google Shape;427;p38"/>
          <p:cNvSpPr txBox="1"/>
          <p:nvPr>
            <p:ph type="title"/>
          </p:nvPr>
        </p:nvSpPr>
        <p:spPr>
          <a:xfrm>
            <a:off x="1897499" y="0"/>
            <a:ext cx="5836200" cy="505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9"/>
          <p:cNvSpPr txBox="1"/>
          <p:nvPr/>
        </p:nvSpPr>
        <p:spPr>
          <a:xfrm>
            <a:off x="459425" y="1224200"/>
            <a:ext cx="8286600" cy="689250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TIMER library for </a:t>
            </a:r>
            <a:r>
              <a:rPr b="1" lang="en-US" sz="2000">
                <a:solidFill>
                  <a:srgbClr val="0000FF"/>
                </a:solidFill>
                <a:latin typeface="Arial"/>
                <a:ea typeface="Arial"/>
                <a:cs typeface="Arial"/>
                <a:sym typeface="Arial"/>
              </a:rPr>
              <a:t>synchronization and timing</a:t>
            </a:r>
            <a:endParaRPr sz="2000">
              <a:solidFill>
                <a:schemeClr val="dk1"/>
              </a:solidFill>
              <a:latin typeface="Arial"/>
              <a:ea typeface="Arial"/>
              <a:cs typeface="Arial"/>
              <a:sym typeface="Arial"/>
            </a:endParaRPr>
          </a:p>
          <a:p>
            <a:pPr indent="0" lvl="0" marL="12700" marR="0" rtl="0" algn="l">
              <a:lnSpc>
                <a:spcPct val="100000"/>
              </a:lnSpc>
              <a:spcBef>
                <a:spcPts val="5"/>
              </a:spcBef>
              <a:spcAft>
                <a:spcPts val="0"/>
              </a:spcAft>
              <a:buNone/>
            </a:pPr>
            <a:r>
              <a:rPr lang="en-US" sz="1800" u="sng">
                <a:solidFill>
                  <a:srgbClr val="009999"/>
                </a:solidFill>
                <a:latin typeface="Arial"/>
                <a:ea typeface="Arial"/>
                <a:cs typeface="Arial"/>
                <a:sym typeface="Arial"/>
                <a:hlinkClick r:id="rId3">
                  <a:extLst>
                    <a:ext uri="{A12FA001-AC4F-418D-AE19-62706E023703}">
                      <ahyp:hlinkClr val="tx"/>
                    </a:ext>
                  </a:extLst>
                </a:hlinkClick>
              </a:rPr>
              <a:t>http://playground.arduino.cc/Code/Timer</a:t>
            </a:r>
            <a:endParaRPr sz="1800">
              <a:solidFill>
                <a:schemeClr val="dk1"/>
              </a:solidFill>
              <a:latin typeface="Arial"/>
              <a:ea typeface="Arial"/>
              <a:cs typeface="Arial"/>
              <a:sym typeface="Arial"/>
            </a:endParaRPr>
          </a:p>
          <a:p>
            <a:pPr indent="0" lvl="0" marL="12700" marR="0" rtl="0" algn="l">
              <a:lnSpc>
                <a:spcPct val="100000"/>
              </a:lnSpc>
              <a:spcBef>
                <a:spcPts val="600"/>
              </a:spcBef>
              <a:spcAft>
                <a:spcPts val="0"/>
              </a:spcAft>
              <a:buNone/>
            </a:pPr>
            <a:r>
              <a:rPr b="1" lang="en-US" sz="1800">
                <a:solidFill>
                  <a:schemeClr val="dk1"/>
                </a:solidFill>
                <a:latin typeface="Arial"/>
                <a:ea typeface="Arial"/>
                <a:cs typeface="Arial"/>
                <a:sym typeface="Arial"/>
              </a:rPr>
              <a:t>Metods:</a:t>
            </a:r>
            <a:endParaRPr sz="1800">
              <a:solidFill>
                <a:schemeClr val="dk1"/>
              </a:solidFill>
              <a:latin typeface="Arial"/>
              <a:ea typeface="Arial"/>
              <a:cs typeface="Arial"/>
              <a:sym typeface="Arial"/>
            </a:endParaRPr>
          </a:p>
          <a:p>
            <a:pPr indent="0" lvl="0" marL="12700" marR="918210" rtl="0" algn="l">
              <a:lnSpc>
                <a:spcPct val="100000"/>
              </a:lnSpc>
              <a:spcBef>
                <a:spcPts val="600"/>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int every(long </a:t>
            </a:r>
            <a:r>
              <a:rPr b="1" i="1" lang="en-US" sz="1800">
                <a:solidFill>
                  <a:schemeClr val="dk1"/>
                </a:solidFill>
                <a:latin typeface="Arial"/>
                <a:ea typeface="Arial"/>
                <a:cs typeface="Arial"/>
                <a:sym typeface="Arial"/>
              </a:rPr>
              <a:t>period</a:t>
            </a:r>
            <a:r>
              <a:rPr b="1" lang="en-US" sz="1800">
                <a:solidFill>
                  <a:schemeClr val="dk1"/>
                </a:solidFill>
                <a:latin typeface="Arial"/>
                <a:ea typeface="Arial"/>
                <a:cs typeface="Arial"/>
                <a:sym typeface="Arial"/>
              </a:rPr>
              <a:t>, </a:t>
            </a:r>
            <a:r>
              <a:rPr b="1" i="1" lang="en-US" sz="1800">
                <a:solidFill>
                  <a:schemeClr val="dk1"/>
                </a:solidFill>
                <a:latin typeface="Arial"/>
                <a:ea typeface="Arial"/>
                <a:cs typeface="Arial"/>
                <a:sym typeface="Arial"/>
              </a:rPr>
              <a:t>callback</a:t>
            </a:r>
            <a:r>
              <a:rPr b="1" lang="en-US" sz="1800">
                <a:solidFill>
                  <a:schemeClr val="dk1"/>
                </a:solidFill>
                <a:latin typeface="Arial"/>
                <a:ea typeface="Arial"/>
                <a:cs typeface="Arial"/>
                <a:sym typeface="Arial"/>
              </a:rPr>
              <a:t>)</a:t>
            </a:r>
            <a:r>
              <a:rPr lang="en-US" sz="1800">
                <a:solidFill>
                  <a:schemeClr val="dk1"/>
                </a:solidFill>
                <a:latin typeface="Arial"/>
                <a:ea typeface="Arial"/>
                <a:cs typeface="Arial"/>
                <a:sym typeface="Arial"/>
              </a:rPr>
              <a:t>: runs function ‘</a:t>
            </a:r>
            <a:r>
              <a:rPr i="1" lang="en-US" sz="1800">
                <a:solidFill>
                  <a:schemeClr val="dk1"/>
                </a:solidFill>
                <a:latin typeface="Arial"/>
                <a:ea typeface="Arial"/>
                <a:cs typeface="Arial"/>
                <a:sym typeface="Arial"/>
              </a:rPr>
              <a:t>callback</a:t>
            </a:r>
            <a:r>
              <a:rPr lang="en-US" sz="1800">
                <a:solidFill>
                  <a:schemeClr val="dk1"/>
                </a:solidFill>
                <a:latin typeface="Arial"/>
                <a:ea typeface="Arial"/>
                <a:cs typeface="Arial"/>
                <a:sym typeface="Arial"/>
              </a:rPr>
              <a:t>’ at regular time  intervals (</a:t>
            </a:r>
            <a:r>
              <a:rPr i="1" lang="en-US" sz="1800">
                <a:solidFill>
                  <a:schemeClr val="dk1"/>
                </a:solidFill>
                <a:latin typeface="Arial"/>
                <a:ea typeface="Arial"/>
                <a:cs typeface="Arial"/>
                <a:sym typeface="Arial"/>
              </a:rPr>
              <a:t>period </a:t>
            </a:r>
            <a:r>
              <a:rPr lang="en-US" sz="1800">
                <a:solidFill>
                  <a:schemeClr val="dk1"/>
                </a:solidFill>
                <a:latin typeface="Arial"/>
                <a:ea typeface="Arial"/>
                <a:cs typeface="Arial"/>
                <a:sym typeface="Arial"/>
              </a:rPr>
              <a:t>[ms])</a:t>
            </a:r>
            <a:endParaRPr sz="1800">
              <a:solidFill>
                <a:schemeClr val="dk1"/>
              </a:solidFill>
              <a:latin typeface="Arial"/>
              <a:ea typeface="Arial"/>
              <a:cs typeface="Arial"/>
              <a:sym typeface="Arial"/>
            </a:endParaRPr>
          </a:p>
          <a:p>
            <a:pPr indent="0" lvl="0" marL="12700" marR="393065" rtl="0" algn="l">
              <a:lnSpc>
                <a:spcPct val="100000"/>
              </a:lnSpc>
              <a:spcBef>
                <a:spcPts val="595"/>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int every(long period, callback, int repeatCount)</a:t>
            </a:r>
            <a:r>
              <a:rPr lang="en-US" sz="1800">
                <a:solidFill>
                  <a:schemeClr val="dk1"/>
                </a:solidFill>
                <a:latin typeface="Arial"/>
                <a:ea typeface="Arial"/>
                <a:cs typeface="Arial"/>
                <a:sym typeface="Arial"/>
              </a:rPr>
              <a:t>: runs function ‘</a:t>
            </a:r>
            <a:r>
              <a:rPr i="1" lang="en-US" sz="1800">
                <a:solidFill>
                  <a:schemeClr val="dk1"/>
                </a:solidFill>
                <a:latin typeface="Arial"/>
                <a:ea typeface="Arial"/>
                <a:cs typeface="Arial"/>
                <a:sym typeface="Arial"/>
              </a:rPr>
              <a:t>callback</a:t>
            </a:r>
            <a:r>
              <a:rPr lang="en-US" sz="1800">
                <a:solidFill>
                  <a:schemeClr val="dk1"/>
                </a:solidFill>
                <a:latin typeface="Arial"/>
                <a:ea typeface="Arial"/>
                <a:cs typeface="Arial"/>
                <a:sym typeface="Arial"/>
              </a:rPr>
              <a:t>’ at  regular time intervals (‘</a:t>
            </a:r>
            <a:r>
              <a:rPr i="1" lang="en-US" sz="1800">
                <a:solidFill>
                  <a:schemeClr val="dk1"/>
                </a:solidFill>
                <a:latin typeface="Arial"/>
                <a:ea typeface="Arial"/>
                <a:cs typeface="Arial"/>
                <a:sym typeface="Arial"/>
              </a:rPr>
              <a:t>period’ </a:t>
            </a:r>
            <a:r>
              <a:rPr lang="en-US" sz="1800">
                <a:solidFill>
                  <a:schemeClr val="dk1"/>
                </a:solidFill>
                <a:latin typeface="Arial"/>
                <a:ea typeface="Arial"/>
                <a:cs typeface="Arial"/>
                <a:sym typeface="Arial"/>
              </a:rPr>
              <a:t>[ms]) for a limited no of times: ‘</a:t>
            </a:r>
            <a:r>
              <a:rPr i="1" lang="en-US" sz="1800">
                <a:solidFill>
                  <a:schemeClr val="dk1"/>
                </a:solidFill>
                <a:latin typeface="Arial"/>
                <a:ea typeface="Arial"/>
                <a:cs typeface="Arial"/>
                <a:sym typeface="Arial"/>
              </a:rPr>
              <a:t>repeatCount</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12700" marR="217170" rtl="0" algn="l">
              <a:lnSpc>
                <a:spcPct val="100000"/>
              </a:lnSpc>
              <a:spcBef>
                <a:spcPts val="595"/>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int after(long duration, callback)</a:t>
            </a:r>
            <a:r>
              <a:rPr lang="en-US" sz="1800">
                <a:solidFill>
                  <a:schemeClr val="dk1"/>
                </a:solidFill>
                <a:latin typeface="Arial"/>
                <a:ea typeface="Arial"/>
                <a:cs typeface="Arial"/>
                <a:sym typeface="Arial"/>
              </a:rPr>
              <a:t>: runs function ‘</a:t>
            </a:r>
            <a:r>
              <a:rPr i="1" lang="en-US" sz="1800">
                <a:solidFill>
                  <a:schemeClr val="dk1"/>
                </a:solidFill>
                <a:latin typeface="Arial"/>
                <a:ea typeface="Arial"/>
                <a:cs typeface="Arial"/>
                <a:sym typeface="Arial"/>
              </a:rPr>
              <a:t>callback</a:t>
            </a:r>
            <a:r>
              <a:rPr lang="en-US" sz="1800">
                <a:solidFill>
                  <a:schemeClr val="dk1"/>
                </a:solidFill>
                <a:latin typeface="Arial"/>
                <a:ea typeface="Arial"/>
                <a:cs typeface="Arial"/>
                <a:sym typeface="Arial"/>
              </a:rPr>
              <a:t>’ after a	time interval  (‘</a:t>
            </a:r>
            <a:r>
              <a:rPr i="1" lang="en-US" sz="1800">
                <a:solidFill>
                  <a:schemeClr val="dk1"/>
                </a:solidFill>
                <a:latin typeface="Arial"/>
                <a:ea typeface="Arial"/>
                <a:cs typeface="Arial"/>
                <a:sym typeface="Arial"/>
              </a:rPr>
              <a:t>duration’ </a:t>
            </a:r>
            <a:r>
              <a:rPr lang="en-US" sz="1800">
                <a:solidFill>
                  <a:schemeClr val="dk1"/>
                </a:solidFill>
                <a:latin typeface="Arial"/>
                <a:ea typeface="Arial"/>
                <a:cs typeface="Arial"/>
                <a:sym typeface="Arial"/>
              </a:rPr>
              <a:t>[ms])</a:t>
            </a:r>
            <a:endParaRPr sz="1800">
              <a:solidFill>
                <a:schemeClr val="dk1"/>
              </a:solidFill>
              <a:latin typeface="Arial"/>
              <a:ea typeface="Arial"/>
              <a:cs typeface="Arial"/>
              <a:sym typeface="Arial"/>
            </a:endParaRPr>
          </a:p>
          <a:p>
            <a:pPr indent="0" lvl="0" marL="12700" marR="5080" rtl="0" algn="l">
              <a:lnSpc>
                <a:spcPct val="100000"/>
              </a:lnSpc>
              <a:spcBef>
                <a:spcPts val="595"/>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int oscillate(int pin, long period, int startingValue)</a:t>
            </a:r>
            <a:r>
              <a:rPr lang="en-US" sz="1800">
                <a:solidFill>
                  <a:schemeClr val="dk1"/>
                </a:solidFill>
                <a:latin typeface="Arial"/>
                <a:ea typeface="Arial"/>
                <a:cs typeface="Arial"/>
                <a:sym typeface="Arial"/>
              </a:rPr>
              <a:t>: signal generation –  changes the status of ‘pin’ after each ‘period’ [ms]. Initial pin state in ‘startingValue’  (HIGH or LOW).</a:t>
            </a:r>
            <a:endParaRPr sz="1800">
              <a:solidFill>
                <a:schemeClr val="dk1"/>
              </a:solidFill>
              <a:latin typeface="Arial"/>
              <a:ea typeface="Arial"/>
              <a:cs typeface="Arial"/>
              <a:sym typeface="Arial"/>
            </a:endParaRPr>
          </a:p>
          <a:p>
            <a:pPr indent="0" lvl="0" marL="12700" marR="90805" rtl="0" algn="l">
              <a:lnSpc>
                <a:spcPct val="100000"/>
              </a:lnSpc>
              <a:spcBef>
                <a:spcPts val="600"/>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int oscillate(int pin, long period, int startingValue, int repeatCount)</a:t>
            </a:r>
            <a:r>
              <a:rPr lang="en-US" sz="1800">
                <a:solidFill>
                  <a:schemeClr val="dk1"/>
                </a:solidFill>
                <a:latin typeface="Arial"/>
                <a:ea typeface="Arial"/>
                <a:cs typeface="Arial"/>
                <a:sym typeface="Arial"/>
              </a:rPr>
              <a:t>: changes  the status of ‘pin’ after each ‘period’ [ms] for a no. of ‘repeatCount’ times.</a:t>
            </a:r>
            <a:endParaRPr sz="1800">
              <a:solidFill>
                <a:schemeClr val="dk1"/>
              </a:solidFill>
              <a:latin typeface="Arial"/>
              <a:ea typeface="Arial"/>
              <a:cs typeface="Arial"/>
              <a:sym typeface="Arial"/>
            </a:endParaRPr>
          </a:p>
          <a:p>
            <a:pPr indent="0" lvl="0" marL="12700" marR="440055" rtl="0" algn="l">
              <a:lnSpc>
                <a:spcPct val="100000"/>
              </a:lnSpc>
              <a:spcBef>
                <a:spcPts val="600"/>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int pulse(int pin, long period, int startingValue)</a:t>
            </a:r>
            <a:r>
              <a:rPr lang="en-US" sz="1800">
                <a:solidFill>
                  <a:schemeClr val="dk1"/>
                </a:solidFill>
                <a:latin typeface="Arial"/>
                <a:ea typeface="Arial"/>
                <a:cs typeface="Arial"/>
                <a:sym typeface="Arial"/>
              </a:rPr>
              <a:t>: changes the status of ‘pin’  once, after ‘period’ [ms]. Initial pin state in ‘startingValue’ (HIGH or LOW).</a:t>
            </a:r>
            <a:endParaRPr sz="1800">
              <a:solidFill>
                <a:schemeClr val="dk1"/>
              </a:solidFill>
              <a:latin typeface="Arial"/>
              <a:ea typeface="Arial"/>
              <a:cs typeface="Arial"/>
              <a:sym typeface="Arial"/>
            </a:endParaRPr>
          </a:p>
          <a:p>
            <a:pPr indent="0" lvl="0" marL="12700" marR="0" rtl="0" algn="l">
              <a:lnSpc>
                <a:spcPct val="100000"/>
              </a:lnSpc>
              <a:spcBef>
                <a:spcPts val="600"/>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int stop(int id)</a:t>
            </a:r>
            <a:r>
              <a:rPr lang="en-US" sz="1800">
                <a:solidFill>
                  <a:schemeClr val="dk1"/>
                </a:solidFill>
                <a:latin typeface="Arial"/>
                <a:ea typeface="Arial"/>
                <a:cs typeface="Arial"/>
                <a:sym typeface="Arial"/>
              </a:rPr>
              <a:t>: </a:t>
            </a:r>
            <a:r>
              <a:rPr lang="en-US" sz="1800">
                <a:solidFill>
                  <a:srgbClr val="0000FF"/>
                </a:solidFill>
                <a:latin typeface="Arial"/>
                <a:ea typeface="Arial"/>
                <a:cs typeface="Arial"/>
                <a:sym typeface="Arial"/>
              </a:rPr>
              <a:t>All the functions above are returning an ‘id’ for the programmed</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rgbClr val="0000FF"/>
                </a:solidFill>
                <a:latin typeface="Arial"/>
                <a:ea typeface="Arial"/>
                <a:cs typeface="Arial"/>
                <a:sym typeface="Arial"/>
              </a:rPr>
              <a:t>event</a:t>
            </a:r>
            <a:r>
              <a:rPr lang="en-US" sz="1800">
                <a:solidFill>
                  <a:schemeClr val="dk1"/>
                </a:solidFill>
                <a:latin typeface="Arial"/>
                <a:ea typeface="Arial"/>
                <a:cs typeface="Arial"/>
                <a:sym typeface="Arial"/>
              </a:rPr>
              <a:t>. Use this function to stop the event (id). Max events / timer = 10.</a:t>
            </a:r>
            <a:endParaRPr sz="1800">
              <a:solidFill>
                <a:schemeClr val="dk1"/>
              </a:solidFill>
              <a:latin typeface="Arial"/>
              <a:ea typeface="Arial"/>
              <a:cs typeface="Arial"/>
              <a:sym typeface="Arial"/>
            </a:endParaRPr>
          </a:p>
          <a:p>
            <a:pPr indent="0" lvl="0" marL="12700" marR="361315" rtl="0" algn="l">
              <a:lnSpc>
                <a:spcPct val="116666"/>
              </a:lnSpc>
              <a:spcBef>
                <a:spcPts val="720"/>
              </a:spcBef>
              <a:spcAft>
                <a:spcPts val="0"/>
              </a:spcAft>
              <a:buNone/>
            </a:pPr>
            <a:r>
              <a:rPr lang="en-US" sz="1800">
                <a:solidFill>
                  <a:schemeClr val="dk1"/>
                </a:solidFill>
                <a:latin typeface="Arial"/>
                <a:ea typeface="Arial"/>
                <a:cs typeface="Arial"/>
                <a:sym typeface="Arial"/>
              </a:rPr>
              <a:t>•</a:t>
            </a:r>
            <a:r>
              <a:rPr b="1" lang="en-US" sz="1800">
                <a:solidFill>
                  <a:schemeClr val="dk1"/>
                </a:solidFill>
                <a:latin typeface="Arial"/>
                <a:ea typeface="Arial"/>
                <a:cs typeface="Arial"/>
                <a:sym typeface="Arial"/>
              </a:rPr>
              <a:t>int update()</a:t>
            </a:r>
            <a:r>
              <a:rPr lang="en-US" sz="1800">
                <a:solidFill>
                  <a:schemeClr val="dk1"/>
                </a:solidFill>
                <a:latin typeface="Arial"/>
                <a:ea typeface="Arial"/>
                <a:cs typeface="Arial"/>
                <a:sym typeface="Arial"/>
              </a:rPr>
              <a:t>: </a:t>
            </a:r>
            <a:r>
              <a:rPr lang="en-US" sz="1800">
                <a:solidFill>
                  <a:srgbClr val="0000FF"/>
                </a:solidFill>
                <a:latin typeface="Arial"/>
                <a:ea typeface="Arial"/>
                <a:cs typeface="Arial"/>
                <a:sym typeface="Arial"/>
              </a:rPr>
              <a:t>must be called in the main loop to update the status of the Timer  object !</a:t>
            </a:r>
            <a:endParaRPr sz="1800">
              <a:solidFill>
                <a:schemeClr val="dk1"/>
              </a:solidFill>
              <a:latin typeface="Arial"/>
              <a:ea typeface="Arial"/>
              <a:cs typeface="Arial"/>
              <a:sym typeface="Arial"/>
            </a:endParaRPr>
          </a:p>
        </p:txBody>
      </p:sp>
      <p:sp>
        <p:nvSpPr>
          <p:cNvPr id="433" name="Google Shape;433;p39"/>
          <p:cNvSpPr txBox="1"/>
          <p:nvPr>
            <p:ph type="title"/>
          </p:nvPr>
        </p:nvSpPr>
        <p:spPr>
          <a:xfrm>
            <a:off x="1897507" y="0"/>
            <a:ext cx="5310505" cy="5137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descr="https://images.prismic.io/circuito/8e3a980f0f964cc539b4cbbba2654bb660db6f52_arduino-uno-pinout-diagram.png?auto=compress,format" id="75" name="Google Shape;75;p4"/>
          <p:cNvPicPr preferRelativeResize="0"/>
          <p:nvPr/>
        </p:nvPicPr>
        <p:blipFill rotWithShape="1">
          <a:blip r:embed="rId3">
            <a:alphaModFix/>
          </a:blip>
          <a:srcRect b="0" l="0" r="0" t="0"/>
          <a:stretch/>
        </p:blipFill>
        <p:spPr>
          <a:xfrm>
            <a:off x="29705" y="30997"/>
            <a:ext cx="9117687" cy="652220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0"/>
          <p:cNvSpPr txBox="1"/>
          <p:nvPr/>
        </p:nvSpPr>
        <p:spPr>
          <a:xfrm>
            <a:off x="535635" y="750265"/>
            <a:ext cx="7735570" cy="63627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Example 4: generating a long pulse without blocking the system</a:t>
            </a:r>
            <a:endParaRPr sz="20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2000" u="sng">
                <a:solidFill>
                  <a:srgbClr val="009999"/>
                </a:solidFill>
                <a:latin typeface="Arial"/>
                <a:ea typeface="Arial"/>
                <a:cs typeface="Arial"/>
                <a:sym typeface="Arial"/>
                <a:hlinkClick r:id="rId3">
                  <a:extLst>
                    <a:ext uri="{A12FA001-AC4F-418D-AE19-62706E023703}">
                      <ahyp:hlinkClr val="tx"/>
                    </a:ext>
                  </a:extLst>
                </a:hlinkClick>
              </a:rPr>
              <a:t>http://www.doctormonk.com/2012/01/arduino-timer-library.html</a:t>
            </a:r>
            <a:endParaRPr sz="2000">
              <a:solidFill>
                <a:schemeClr val="dk1"/>
              </a:solidFill>
              <a:latin typeface="Arial"/>
              <a:ea typeface="Arial"/>
              <a:cs typeface="Arial"/>
              <a:sym typeface="Arial"/>
            </a:endParaRPr>
          </a:p>
        </p:txBody>
      </p:sp>
      <p:sp>
        <p:nvSpPr>
          <p:cNvPr id="439" name="Google Shape;439;p40"/>
          <p:cNvSpPr txBox="1"/>
          <p:nvPr/>
        </p:nvSpPr>
        <p:spPr>
          <a:xfrm>
            <a:off x="4432808" y="1605533"/>
            <a:ext cx="2185670"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Timer based approach</a:t>
            </a:r>
            <a:endParaRPr sz="1600">
              <a:solidFill>
                <a:schemeClr val="dk1"/>
              </a:solidFill>
              <a:latin typeface="Arial"/>
              <a:ea typeface="Arial"/>
              <a:cs typeface="Arial"/>
              <a:sym typeface="Arial"/>
            </a:endParaRPr>
          </a:p>
        </p:txBody>
      </p:sp>
      <p:sp>
        <p:nvSpPr>
          <p:cNvPr id="440" name="Google Shape;440;p40"/>
          <p:cNvSpPr txBox="1"/>
          <p:nvPr/>
        </p:nvSpPr>
        <p:spPr>
          <a:xfrm>
            <a:off x="4432808" y="2062733"/>
            <a:ext cx="1603375"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#include "Timer.h"</a:t>
            </a:r>
            <a:endParaRPr sz="1600">
              <a:solidFill>
                <a:schemeClr val="dk1"/>
              </a:solidFill>
              <a:latin typeface="Arial"/>
              <a:ea typeface="Arial"/>
              <a:cs typeface="Arial"/>
              <a:sym typeface="Arial"/>
            </a:endParaRPr>
          </a:p>
        </p:txBody>
      </p:sp>
      <p:sp>
        <p:nvSpPr>
          <p:cNvPr id="441" name="Google Shape;441;p40"/>
          <p:cNvSpPr txBox="1"/>
          <p:nvPr/>
        </p:nvSpPr>
        <p:spPr>
          <a:xfrm>
            <a:off x="4432808" y="2550414"/>
            <a:ext cx="693420"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Timer t;</a:t>
            </a:r>
            <a:endParaRPr sz="1600">
              <a:solidFill>
                <a:schemeClr val="dk1"/>
              </a:solidFill>
              <a:latin typeface="Arial"/>
              <a:ea typeface="Arial"/>
              <a:cs typeface="Arial"/>
              <a:sym typeface="Arial"/>
            </a:endParaRPr>
          </a:p>
        </p:txBody>
      </p:sp>
      <p:sp>
        <p:nvSpPr>
          <p:cNvPr id="442" name="Google Shape;442;p40"/>
          <p:cNvSpPr txBox="1"/>
          <p:nvPr/>
        </p:nvSpPr>
        <p:spPr>
          <a:xfrm>
            <a:off x="5347208" y="2550414"/>
            <a:ext cx="2332355"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declare the Timer object</a:t>
            </a:r>
            <a:endParaRPr sz="1600">
              <a:solidFill>
                <a:schemeClr val="dk1"/>
              </a:solidFill>
              <a:latin typeface="Arial"/>
              <a:ea typeface="Arial"/>
              <a:cs typeface="Arial"/>
              <a:sym typeface="Arial"/>
            </a:endParaRPr>
          </a:p>
        </p:txBody>
      </p:sp>
      <p:sp>
        <p:nvSpPr>
          <p:cNvPr id="443" name="Google Shape;443;p40"/>
          <p:cNvSpPr txBox="1"/>
          <p:nvPr/>
        </p:nvSpPr>
        <p:spPr>
          <a:xfrm>
            <a:off x="4432808" y="2794507"/>
            <a:ext cx="1069340"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int pin = 13;</a:t>
            </a:r>
            <a:endParaRPr sz="1600">
              <a:solidFill>
                <a:schemeClr val="dk1"/>
              </a:solidFill>
              <a:latin typeface="Arial"/>
              <a:ea typeface="Arial"/>
              <a:cs typeface="Arial"/>
              <a:sym typeface="Arial"/>
            </a:endParaRPr>
          </a:p>
        </p:txBody>
      </p:sp>
      <p:sp>
        <p:nvSpPr>
          <p:cNvPr id="444" name="Google Shape;444;p40"/>
          <p:cNvSpPr txBox="1"/>
          <p:nvPr/>
        </p:nvSpPr>
        <p:spPr>
          <a:xfrm>
            <a:off x="4432808" y="3282441"/>
            <a:ext cx="3482340" cy="12446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void setup()</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0" lvl="0" marL="127000" marR="0" rtl="0" algn="l">
              <a:lnSpc>
                <a:spcPct val="100000"/>
              </a:lnSpc>
              <a:spcBef>
                <a:spcPts val="0"/>
              </a:spcBef>
              <a:spcAft>
                <a:spcPts val="0"/>
              </a:spcAft>
              <a:buNone/>
            </a:pPr>
            <a:r>
              <a:rPr lang="en-US" sz="1600">
                <a:solidFill>
                  <a:schemeClr val="dk1"/>
                </a:solidFill>
                <a:latin typeface="Arial"/>
                <a:ea typeface="Arial"/>
                <a:cs typeface="Arial"/>
                <a:sym typeface="Arial"/>
              </a:rPr>
              <a:t>pinMode(pin, OUTPUT);</a:t>
            </a:r>
            <a:endParaRPr sz="1600">
              <a:solidFill>
                <a:schemeClr val="dk1"/>
              </a:solidFill>
              <a:latin typeface="Arial"/>
              <a:ea typeface="Arial"/>
              <a:cs typeface="Arial"/>
              <a:sym typeface="Arial"/>
            </a:endParaRPr>
          </a:p>
          <a:p>
            <a:pPr indent="0" lvl="0" marL="127000" marR="5080" rtl="0" algn="l">
              <a:lnSpc>
                <a:spcPct val="100000"/>
              </a:lnSpc>
              <a:spcBef>
                <a:spcPts val="0"/>
              </a:spcBef>
              <a:spcAft>
                <a:spcPts val="0"/>
              </a:spcAft>
              <a:buNone/>
            </a:pPr>
            <a:r>
              <a:rPr lang="en-US" sz="1600">
                <a:solidFill>
                  <a:srgbClr val="008000"/>
                </a:solidFill>
                <a:latin typeface="Arial"/>
                <a:ea typeface="Arial"/>
                <a:cs typeface="Arial"/>
                <a:sym typeface="Arial"/>
              </a:rPr>
              <a:t>// 10 minutes pulse, initial value HIGH  </a:t>
            </a:r>
            <a:r>
              <a:rPr lang="en-US" sz="1600">
                <a:solidFill>
                  <a:schemeClr val="dk1"/>
                </a:solidFill>
                <a:latin typeface="Arial"/>
                <a:ea typeface="Arial"/>
                <a:cs typeface="Arial"/>
                <a:sym typeface="Arial"/>
              </a:rPr>
              <a:t>t.pulse(pin, 10 * 60 * 1000, HIGH);}</a:t>
            </a:r>
            <a:endParaRPr sz="1600">
              <a:solidFill>
                <a:schemeClr val="dk1"/>
              </a:solidFill>
              <a:latin typeface="Arial"/>
              <a:ea typeface="Arial"/>
              <a:cs typeface="Arial"/>
              <a:sym typeface="Arial"/>
            </a:endParaRPr>
          </a:p>
        </p:txBody>
      </p:sp>
      <p:sp>
        <p:nvSpPr>
          <p:cNvPr id="445" name="Google Shape;445;p40"/>
          <p:cNvSpPr txBox="1"/>
          <p:nvPr/>
        </p:nvSpPr>
        <p:spPr>
          <a:xfrm>
            <a:off x="4432808" y="4745558"/>
            <a:ext cx="3626485" cy="100076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void loop()</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0" lvl="0" marL="127000" marR="0" rtl="0" algn="l">
              <a:lnSpc>
                <a:spcPct val="100000"/>
              </a:lnSpc>
              <a:spcBef>
                <a:spcPts val="0"/>
              </a:spcBef>
              <a:spcAft>
                <a:spcPts val="0"/>
              </a:spcAft>
              <a:buNone/>
            </a:pPr>
            <a:r>
              <a:rPr lang="en-US" sz="1600">
                <a:solidFill>
                  <a:schemeClr val="dk1"/>
                </a:solidFill>
                <a:latin typeface="Arial"/>
                <a:ea typeface="Arial"/>
                <a:cs typeface="Arial"/>
                <a:sym typeface="Arial"/>
              </a:rPr>
              <a:t>t.update();   </a:t>
            </a:r>
            <a:r>
              <a:rPr lang="en-US" sz="1600">
                <a:solidFill>
                  <a:srgbClr val="008000"/>
                </a:solidFill>
                <a:latin typeface="Arial"/>
                <a:ea typeface="Arial"/>
                <a:cs typeface="Arial"/>
                <a:sym typeface="Arial"/>
              </a:rPr>
              <a:t>// update timer object</a:t>
            </a:r>
            <a:endParaRPr sz="1600">
              <a:solidFill>
                <a:schemeClr val="dk1"/>
              </a:solidFill>
              <a:latin typeface="Arial"/>
              <a:ea typeface="Arial"/>
              <a:cs typeface="Arial"/>
              <a:sym typeface="Arial"/>
            </a:endParaRPr>
          </a:p>
          <a:p>
            <a:pPr indent="0" lvl="0" marL="127000" marR="0" rtl="0" algn="l">
              <a:lnSpc>
                <a:spcPct val="100000"/>
              </a:lnSpc>
              <a:spcBef>
                <a:spcPts val="0"/>
              </a:spcBef>
              <a:spcAft>
                <a:spcPts val="0"/>
              </a:spcAft>
              <a:buNone/>
            </a:pPr>
            <a:r>
              <a:rPr lang="en-US" sz="1600">
                <a:solidFill>
                  <a:srgbClr val="008000"/>
                </a:solidFill>
                <a:latin typeface="Arial"/>
                <a:ea typeface="Arial"/>
                <a:cs typeface="Arial"/>
                <a:sym typeface="Arial"/>
              </a:rPr>
              <a:t>// the update function call duration is us</a:t>
            </a:r>
            <a:endParaRPr sz="1600">
              <a:solidFill>
                <a:schemeClr val="dk1"/>
              </a:solidFill>
              <a:latin typeface="Arial"/>
              <a:ea typeface="Arial"/>
              <a:cs typeface="Arial"/>
              <a:sym typeface="Arial"/>
            </a:endParaRPr>
          </a:p>
        </p:txBody>
      </p:sp>
      <p:sp>
        <p:nvSpPr>
          <p:cNvPr id="446" name="Google Shape;446;p40"/>
          <p:cNvSpPr txBox="1"/>
          <p:nvPr/>
        </p:nvSpPr>
        <p:spPr>
          <a:xfrm>
            <a:off x="4547108" y="5965647"/>
            <a:ext cx="3714115" cy="5130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insert other processing here: i.e display,</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sensor input, actuators control etc.</a:t>
            </a:r>
            <a:endParaRPr sz="1600">
              <a:solidFill>
                <a:schemeClr val="dk1"/>
              </a:solidFill>
              <a:latin typeface="Arial"/>
              <a:ea typeface="Arial"/>
              <a:cs typeface="Arial"/>
              <a:sym typeface="Arial"/>
            </a:endParaRPr>
          </a:p>
        </p:txBody>
      </p:sp>
      <p:sp>
        <p:nvSpPr>
          <p:cNvPr id="447" name="Google Shape;447;p40"/>
          <p:cNvSpPr txBox="1"/>
          <p:nvPr/>
        </p:nvSpPr>
        <p:spPr>
          <a:xfrm>
            <a:off x="4432808" y="6453632"/>
            <a:ext cx="93345"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sp>
        <p:nvSpPr>
          <p:cNvPr id="448" name="Google Shape;448;p40"/>
          <p:cNvSpPr txBox="1"/>
          <p:nvPr>
            <p:ph type="title"/>
          </p:nvPr>
        </p:nvSpPr>
        <p:spPr>
          <a:xfrm>
            <a:off x="1183639" y="56134"/>
            <a:ext cx="5333365" cy="5137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
        <p:nvSpPr>
          <p:cNvPr id="449" name="Google Shape;449;p40"/>
          <p:cNvSpPr txBox="1"/>
          <p:nvPr/>
        </p:nvSpPr>
        <p:spPr>
          <a:xfrm>
            <a:off x="656336" y="1623771"/>
            <a:ext cx="2396490"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rgbClr val="008000"/>
                </a:solidFill>
                <a:latin typeface="Arial"/>
                <a:ea typeface="Arial"/>
                <a:cs typeface="Arial"/>
                <a:sym typeface="Arial"/>
              </a:rPr>
              <a:t>// Classic approach (delay)</a:t>
            </a:r>
            <a:endParaRPr sz="1600">
              <a:solidFill>
                <a:schemeClr val="dk1"/>
              </a:solidFill>
              <a:latin typeface="Arial"/>
              <a:ea typeface="Arial"/>
              <a:cs typeface="Arial"/>
              <a:sym typeface="Arial"/>
            </a:endParaRPr>
          </a:p>
        </p:txBody>
      </p:sp>
      <p:sp>
        <p:nvSpPr>
          <p:cNvPr id="450" name="Google Shape;450;p40"/>
          <p:cNvSpPr txBox="1"/>
          <p:nvPr/>
        </p:nvSpPr>
        <p:spPr>
          <a:xfrm>
            <a:off x="656336" y="2112391"/>
            <a:ext cx="2254250" cy="17322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void setup()</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0" lvl="0" marL="127000" marR="5080" rtl="0" algn="l">
              <a:lnSpc>
                <a:spcPct val="100000"/>
              </a:lnSpc>
              <a:spcBef>
                <a:spcPts val="0"/>
              </a:spcBef>
              <a:spcAft>
                <a:spcPts val="0"/>
              </a:spcAft>
              <a:buNone/>
            </a:pPr>
            <a:r>
              <a:rPr lang="en-US" sz="1600">
                <a:solidFill>
                  <a:schemeClr val="dk1"/>
                </a:solidFill>
                <a:latin typeface="Arial"/>
                <a:ea typeface="Arial"/>
                <a:cs typeface="Arial"/>
                <a:sym typeface="Arial"/>
              </a:rPr>
              <a:t>pinMode(13, OUTPUT);  digitalWrite(pin, HIGH);  delay(10 * 60 * 1000);  digitalWrite(pin, LOW);</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sp>
        <p:nvSpPr>
          <p:cNvPr id="451" name="Google Shape;451;p40"/>
          <p:cNvSpPr txBox="1"/>
          <p:nvPr/>
        </p:nvSpPr>
        <p:spPr>
          <a:xfrm>
            <a:off x="656336" y="4063746"/>
            <a:ext cx="958850" cy="75692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void loop()</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sp>
        <p:nvSpPr>
          <p:cNvPr id="452" name="Google Shape;452;p40"/>
          <p:cNvSpPr txBox="1"/>
          <p:nvPr/>
        </p:nvSpPr>
        <p:spPr>
          <a:xfrm>
            <a:off x="656336" y="5039614"/>
            <a:ext cx="2974975" cy="1488440"/>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lang="en-US" sz="1600">
                <a:solidFill>
                  <a:srgbClr val="FF0000"/>
                </a:solidFill>
                <a:latin typeface="Arial"/>
                <a:ea typeface="Arial"/>
                <a:cs typeface="Arial"/>
                <a:sym typeface="Arial"/>
              </a:rPr>
              <a:t>The disadvantage of the delay  approach is that nothing else can  go on while the 'delay'</a:t>
            </a:r>
            <a:endParaRPr sz="1600">
              <a:solidFill>
                <a:schemeClr val="dk1"/>
              </a:solidFill>
              <a:latin typeface="Arial"/>
              <a:ea typeface="Arial"/>
              <a:cs typeface="Arial"/>
              <a:sym typeface="Arial"/>
            </a:endParaRPr>
          </a:p>
          <a:p>
            <a:pPr indent="0" lvl="0" marL="12700" marR="65405" rtl="0" algn="l">
              <a:lnSpc>
                <a:spcPct val="100000"/>
              </a:lnSpc>
              <a:spcBef>
                <a:spcPts val="0"/>
              </a:spcBef>
              <a:spcAft>
                <a:spcPts val="0"/>
              </a:spcAft>
              <a:buNone/>
            </a:pPr>
            <a:r>
              <a:rPr lang="en-US" sz="1600">
                <a:solidFill>
                  <a:srgbClr val="FF0000"/>
                </a:solidFill>
                <a:latin typeface="Arial"/>
                <a:ea typeface="Arial"/>
                <a:cs typeface="Arial"/>
                <a:sym typeface="Arial"/>
              </a:rPr>
              <a:t>is happening. You cannot update  a display, or check for key  presses for example.</a:t>
            </a:r>
            <a:endParaRPr sz="16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1"/>
          <p:cNvSpPr txBox="1"/>
          <p:nvPr/>
        </p:nvSpPr>
        <p:spPr>
          <a:xfrm>
            <a:off x="535635" y="703580"/>
            <a:ext cx="7822565" cy="1238250"/>
          </a:xfrm>
          <a:prstGeom prst="rect">
            <a:avLst/>
          </a:prstGeom>
          <a:noFill/>
          <a:ln>
            <a:noFill/>
          </a:ln>
        </p:spPr>
        <p:txBody>
          <a:bodyPr anchorCtr="0" anchor="t" bIns="0" lIns="0" spcFirstLastPara="1" rIns="0" wrap="square" tIns="12050">
            <a:spAutoFit/>
          </a:bodyPr>
          <a:lstStyle/>
          <a:p>
            <a:pPr indent="0" lvl="0" marL="12700" marR="5080" rtl="0" algn="l">
              <a:lnSpc>
                <a:spcPct val="100400"/>
              </a:lnSpc>
              <a:spcBef>
                <a:spcPts val="0"/>
              </a:spcBef>
              <a:spcAft>
                <a:spcPts val="0"/>
              </a:spcAft>
              <a:buNone/>
            </a:pPr>
            <a:r>
              <a:rPr b="1" lang="en-US" sz="2000">
                <a:solidFill>
                  <a:schemeClr val="dk1"/>
                </a:solidFill>
                <a:latin typeface="Arial"/>
                <a:ea typeface="Arial"/>
                <a:cs typeface="Arial"/>
                <a:sym typeface="Arial"/>
              </a:rPr>
              <a:t>Example 5:	</a:t>
            </a:r>
            <a:r>
              <a:rPr lang="en-US" sz="2000">
                <a:solidFill>
                  <a:schemeClr val="dk1"/>
                </a:solidFill>
                <a:latin typeface="Arial"/>
                <a:ea typeface="Arial"/>
                <a:cs typeface="Arial"/>
                <a:sym typeface="Arial"/>
              </a:rPr>
              <a:t>Usage of 2 timer events -	</a:t>
            </a:r>
            <a:r>
              <a:rPr lang="en-US" sz="1600">
                <a:solidFill>
                  <a:srgbClr val="0000FF"/>
                </a:solidFill>
                <a:latin typeface="Arial"/>
                <a:ea typeface="Arial"/>
                <a:cs typeface="Arial"/>
                <a:sym typeface="Arial"/>
              </a:rPr>
              <a:t>One to flash a LED (oscillating signal)  </a:t>
            </a:r>
            <a:r>
              <a:rPr lang="en-US" sz="1600">
                <a:solidFill>
                  <a:schemeClr val="dk1"/>
                </a:solidFill>
                <a:latin typeface="Arial"/>
                <a:ea typeface="Arial"/>
                <a:cs typeface="Arial"/>
                <a:sym typeface="Arial"/>
              </a:rPr>
              <a:t>and </a:t>
            </a:r>
            <a:r>
              <a:rPr lang="en-US" sz="1600">
                <a:solidFill>
                  <a:srgbClr val="0000FF"/>
                </a:solidFill>
                <a:latin typeface="Arial"/>
                <a:ea typeface="Arial"/>
                <a:cs typeface="Arial"/>
                <a:sym typeface="Arial"/>
              </a:rPr>
              <a:t>another that reads analog input A0 and displays the result in the Serial Monitor</a:t>
            </a:r>
            <a:r>
              <a:rPr lang="en-US" sz="1600">
                <a:solidFill>
                  <a:schemeClr val="dk1"/>
                </a:solidFill>
                <a:latin typeface="Arial"/>
                <a:ea typeface="Arial"/>
                <a:cs typeface="Arial"/>
                <a:sym typeface="Arial"/>
              </a:rPr>
              <a:t>.  </a:t>
            </a:r>
            <a:r>
              <a:rPr lang="en-US" sz="1600" u="sng">
                <a:solidFill>
                  <a:srgbClr val="009999"/>
                </a:solidFill>
                <a:latin typeface="Arial"/>
                <a:ea typeface="Arial"/>
                <a:cs typeface="Arial"/>
                <a:sym typeface="Arial"/>
                <a:hlinkClick r:id="rId3">
                  <a:extLst>
                    <a:ext uri="{A12FA001-AC4F-418D-AE19-62706E023703}">
                      <ahyp:hlinkClr val="tx"/>
                    </a:ext>
                  </a:extLst>
                </a:hlinkClick>
              </a:rPr>
              <a:t>http://www.doctormonk.com/2012/01/arduino-timer-library.html</a:t>
            </a:r>
            <a:endParaRPr sz="1600">
              <a:solidFill>
                <a:schemeClr val="dk1"/>
              </a:solidFill>
              <a:latin typeface="Arial"/>
              <a:ea typeface="Arial"/>
              <a:cs typeface="Arial"/>
              <a:sym typeface="Arial"/>
            </a:endParaRPr>
          </a:p>
          <a:p>
            <a:pPr indent="0" lvl="0" marL="44450" marR="0" rtl="0" algn="l">
              <a:lnSpc>
                <a:spcPct val="100000"/>
              </a:lnSpc>
              <a:spcBef>
                <a:spcPts val="1605"/>
              </a:spcBef>
              <a:spcAft>
                <a:spcPts val="0"/>
              </a:spcAft>
              <a:buNone/>
            </a:pPr>
            <a:r>
              <a:rPr lang="en-US" sz="1400">
                <a:solidFill>
                  <a:schemeClr val="dk1"/>
                </a:solidFill>
                <a:latin typeface="Arial"/>
                <a:ea typeface="Arial"/>
                <a:cs typeface="Arial"/>
                <a:sym typeface="Arial"/>
              </a:rPr>
              <a:t>#include "Timer.h"</a:t>
            </a:r>
            <a:endParaRPr sz="1400">
              <a:solidFill>
                <a:schemeClr val="dk1"/>
              </a:solidFill>
              <a:latin typeface="Arial"/>
              <a:ea typeface="Arial"/>
              <a:cs typeface="Arial"/>
              <a:sym typeface="Arial"/>
            </a:endParaRPr>
          </a:p>
        </p:txBody>
      </p:sp>
      <p:sp>
        <p:nvSpPr>
          <p:cNvPr id="458" name="Google Shape;458;p41"/>
          <p:cNvSpPr txBox="1"/>
          <p:nvPr/>
        </p:nvSpPr>
        <p:spPr>
          <a:xfrm>
            <a:off x="567639" y="2125472"/>
            <a:ext cx="943610" cy="45339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Timer t;</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int pin = 13;</a:t>
            </a:r>
            <a:endParaRPr sz="1400">
              <a:solidFill>
                <a:schemeClr val="dk1"/>
              </a:solidFill>
              <a:latin typeface="Arial"/>
              <a:ea typeface="Arial"/>
              <a:cs typeface="Arial"/>
              <a:sym typeface="Arial"/>
            </a:endParaRPr>
          </a:p>
        </p:txBody>
      </p:sp>
      <p:sp>
        <p:nvSpPr>
          <p:cNvPr id="459" name="Google Shape;459;p41"/>
          <p:cNvSpPr txBox="1"/>
          <p:nvPr/>
        </p:nvSpPr>
        <p:spPr>
          <a:xfrm>
            <a:off x="3360165" y="2125472"/>
            <a:ext cx="2042795" cy="45339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declare the Timer object</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LED pin (flash event)</a:t>
            </a:r>
            <a:endParaRPr sz="1400">
              <a:solidFill>
                <a:schemeClr val="dk1"/>
              </a:solidFill>
              <a:latin typeface="Arial"/>
              <a:ea typeface="Arial"/>
              <a:cs typeface="Arial"/>
              <a:sym typeface="Arial"/>
            </a:endParaRPr>
          </a:p>
        </p:txBody>
      </p:sp>
      <p:sp>
        <p:nvSpPr>
          <p:cNvPr id="460" name="Google Shape;460;p41"/>
          <p:cNvSpPr txBox="1"/>
          <p:nvPr/>
        </p:nvSpPr>
        <p:spPr>
          <a:xfrm>
            <a:off x="567639" y="2765805"/>
            <a:ext cx="2302510" cy="15201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setup()</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760" marR="5080" rtl="0" algn="l">
              <a:lnSpc>
                <a:spcPct val="100000"/>
              </a:lnSpc>
              <a:spcBef>
                <a:spcPts val="0"/>
              </a:spcBef>
              <a:spcAft>
                <a:spcPts val="0"/>
              </a:spcAft>
              <a:buNone/>
            </a:pPr>
            <a:r>
              <a:rPr lang="en-US" sz="1400">
                <a:solidFill>
                  <a:schemeClr val="dk1"/>
                </a:solidFill>
                <a:latin typeface="Arial"/>
                <a:ea typeface="Arial"/>
                <a:cs typeface="Arial"/>
                <a:sym typeface="Arial"/>
              </a:rPr>
              <a:t>Serial.begin(9600);  pinMode(pin, OUTPUT);  t.oscillate(pin, 100, LOW);  t.every(1000, takeReading);</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61" name="Google Shape;461;p41"/>
          <p:cNvSpPr txBox="1"/>
          <p:nvPr/>
        </p:nvSpPr>
        <p:spPr>
          <a:xfrm>
            <a:off x="3311397" y="3192526"/>
            <a:ext cx="3660775" cy="87947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init. serial communication</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configure pin</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init. oscillating signal (100 ms)</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at every 1000 ms call function </a:t>
            </a:r>
            <a:r>
              <a:rPr i="1" lang="en-US" sz="1400">
                <a:solidFill>
                  <a:srgbClr val="008000"/>
                </a:solidFill>
                <a:latin typeface="Arial"/>
                <a:ea typeface="Arial"/>
                <a:cs typeface="Arial"/>
                <a:sym typeface="Arial"/>
              </a:rPr>
              <a:t>takeReading()</a:t>
            </a:r>
            <a:endParaRPr sz="1400">
              <a:solidFill>
                <a:schemeClr val="dk1"/>
              </a:solidFill>
              <a:latin typeface="Arial"/>
              <a:ea typeface="Arial"/>
              <a:cs typeface="Arial"/>
              <a:sym typeface="Arial"/>
            </a:endParaRPr>
          </a:p>
        </p:txBody>
      </p:sp>
      <p:sp>
        <p:nvSpPr>
          <p:cNvPr id="462" name="Google Shape;462;p41"/>
          <p:cNvSpPr txBox="1"/>
          <p:nvPr/>
        </p:nvSpPr>
        <p:spPr>
          <a:xfrm>
            <a:off x="567639" y="4473321"/>
            <a:ext cx="929005" cy="87947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loop()</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760" marR="0" rtl="0" algn="l">
              <a:lnSpc>
                <a:spcPct val="100000"/>
              </a:lnSpc>
              <a:spcBef>
                <a:spcPts val="0"/>
              </a:spcBef>
              <a:spcAft>
                <a:spcPts val="0"/>
              </a:spcAft>
              <a:buNone/>
            </a:pPr>
            <a:r>
              <a:rPr lang="en-US" sz="1400">
                <a:solidFill>
                  <a:schemeClr val="dk1"/>
                </a:solidFill>
                <a:latin typeface="Arial"/>
                <a:ea typeface="Arial"/>
                <a:cs typeface="Arial"/>
                <a:sym typeface="Arial"/>
              </a:rPr>
              <a:t>t.update();</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63" name="Google Shape;463;p41"/>
          <p:cNvSpPr txBox="1"/>
          <p:nvPr/>
        </p:nvSpPr>
        <p:spPr>
          <a:xfrm>
            <a:off x="3311397" y="4900040"/>
            <a:ext cx="4358005" cy="2393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update timer object – compulsory for timer functioning</a:t>
            </a:r>
            <a:endParaRPr sz="1400">
              <a:solidFill>
                <a:schemeClr val="dk1"/>
              </a:solidFill>
              <a:latin typeface="Arial"/>
              <a:ea typeface="Arial"/>
              <a:cs typeface="Arial"/>
              <a:sym typeface="Arial"/>
            </a:endParaRPr>
          </a:p>
        </p:txBody>
      </p:sp>
      <p:sp>
        <p:nvSpPr>
          <p:cNvPr id="464" name="Google Shape;464;p41"/>
          <p:cNvSpPr txBox="1"/>
          <p:nvPr/>
        </p:nvSpPr>
        <p:spPr>
          <a:xfrm>
            <a:off x="567639" y="5540146"/>
            <a:ext cx="2440940" cy="66675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takeReading()</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760" marR="0" rtl="0" algn="l">
              <a:lnSpc>
                <a:spcPct val="100000"/>
              </a:lnSpc>
              <a:spcBef>
                <a:spcPts val="0"/>
              </a:spcBef>
              <a:spcAft>
                <a:spcPts val="0"/>
              </a:spcAft>
              <a:buNone/>
            </a:pPr>
            <a:r>
              <a:rPr lang="en-US" sz="1400">
                <a:solidFill>
                  <a:schemeClr val="dk1"/>
                </a:solidFill>
                <a:latin typeface="Arial"/>
                <a:ea typeface="Arial"/>
                <a:cs typeface="Arial"/>
                <a:sym typeface="Arial"/>
              </a:rPr>
              <a:t>Serial.println(analogRead(0));</a:t>
            </a:r>
            <a:endParaRPr sz="1400">
              <a:solidFill>
                <a:schemeClr val="dk1"/>
              </a:solidFill>
              <a:latin typeface="Arial"/>
              <a:ea typeface="Arial"/>
              <a:cs typeface="Arial"/>
              <a:sym typeface="Arial"/>
            </a:endParaRPr>
          </a:p>
        </p:txBody>
      </p:sp>
      <p:sp>
        <p:nvSpPr>
          <p:cNvPr id="465" name="Google Shape;465;p41"/>
          <p:cNvSpPr txBox="1"/>
          <p:nvPr/>
        </p:nvSpPr>
        <p:spPr>
          <a:xfrm>
            <a:off x="3311397" y="5540146"/>
            <a:ext cx="3027680" cy="240029"/>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function called every 1000 ms (1 Hz)</a:t>
            </a:r>
            <a:endParaRPr sz="1400">
              <a:solidFill>
                <a:schemeClr val="dk1"/>
              </a:solidFill>
              <a:latin typeface="Arial"/>
              <a:ea typeface="Arial"/>
              <a:cs typeface="Arial"/>
              <a:sym typeface="Arial"/>
            </a:endParaRPr>
          </a:p>
        </p:txBody>
      </p:sp>
      <p:sp>
        <p:nvSpPr>
          <p:cNvPr id="466" name="Google Shape;466;p41"/>
          <p:cNvSpPr txBox="1"/>
          <p:nvPr/>
        </p:nvSpPr>
        <p:spPr>
          <a:xfrm>
            <a:off x="3311397" y="5967476"/>
            <a:ext cx="4832985" cy="2393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send on the serial link the value red from the analogue pin 0</a:t>
            </a:r>
            <a:endParaRPr sz="1400">
              <a:solidFill>
                <a:schemeClr val="dk1"/>
              </a:solidFill>
              <a:latin typeface="Arial"/>
              <a:ea typeface="Arial"/>
              <a:cs typeface="Arial"/>
              <a:sym typeface="Arial"/>
            </a:endParaRPr>
          </a:p>
        </p:txBody>
      </p:sp>
      <p:sp>
        <p:nvSpPr>
          <p:cNvPr id="467" name="Google Shape;467;p41"/>
          <p:cNvSpPr txBox="1"/>
          <p:nvPr/>
        </p:nvSpPr>
        <p:spPr>
          <a:xfrm>
            <a:off x="567639" y="6180835"/>
            <a:ext cx="6224905" cy="666750"/>
          </a:xfrm>
          <a:prstGeom prst="rect">
            <a:avLst/>
          </a:prstGeom>
          <a:noFill/>
          <a:ln>
            <a:noFill/>
          </a:ln>
        </p:spPr>
        <p:txBody>
          <a:bodyPr anchorCtr="0" anchor="t" bIns="0" lIns="0" spcFirstLastPara="1" rIns="0" wrap="square" tIns="13325">
            <a:spAutoFit/>
          </a:bodyPr>
          <a:lstStyle/>
          <a:p>
            <a:pPr indent="0" lvl="0" marL="111760" marR="0" rtl="0" algn="l">
              <a:lnSpc>
                <a:spcPct val="100000"/>
              </a:lnSpc>
              <a:spcBef>
                <a:spcPts val="0"/>
              </a:spcBef>
              <a:spcAft>
                <a:spcPts val="0"/>
              </a:spcAft>
              <a:buNone/>
            </a:pPr>
            <a:r>
              <a:rPr lang="en-US" sz="1400">
                <a:solidFill>
                  <a:srgbClr val="008000"/>
                </a:solidFill>
                <a:latin typeface="Arial"/>
                <a:ea typeface="Arial"/>
                <a:cs typeface="Arial"/>
                <a:sym typeface="Arial"/>
              </a:rPr>
              <a:t>// analogRead(pin) -  returns a digital value (0 to 1023) obtained by converting</a:t>
            </a:r>
            <a:endParaRPr sz="1400">
              <a:solidFill>
                <a:schemeClr val="dk1"/>
              </a:solidFill>
              <a:latin typeface="Arial"/>
              <a:ea typeface="Arial"/>
              <a:cs typeface="Arial"/>
              <a:sym typeface="Arial"/>
            </a:endParaRPr>
          </a:p>
          <a:p>
            <a:pPr indent="0" lvl="0" marL="111760" marR="0" rtl="0" algn="l">
              <a:lnSpc>
                <a:spcPct val="100000"/>
              </a:lnSpc>
              <a:spcBef>
                <a:spcPts val="0"/>
              </a:spcBef>
              <a:spcAft>
                <a:spcPts val="0"/>
              </a:spcAft>
              <a:buNone/>
            </a:pPr>
            <a:r>
              <a:rPr lang="en-US" sz="1400">
                <a:solidFill>
                  <a:srgbClr val="008000"/>
                </a:solidFill>
                <a:latin typeface="Arial"/>
                <a:ea typeface="Arial"/>
                <a:cs typeface="Arial"/>
                <a:sym typeface="Arial"/>
              </a:rPr>
              <a:t>// the input voltage (0 .. 5V) using the ADC</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68" name="Google Shape;468;p41"/>
          <p:cNvSpPr txBox="1"/>
          <p:nvPr>
            <p:ph type="title"/>
          </p:nvPr>
        </p:nvSpPr>
        <p:spPr>
          <a:xfrm>
            <a:off x="1183639" y="127762"/>
            <a:ext cx="5333365"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2"/>
          <p:cNvSpPr txBox="1"/>
          <p:nvPr/>
        </p:nvSpPr>
        <p:spPr>
          <a:xfrm>
            <a:off x="611835" y="6453936"/>
            <a:ext cx="85090" cy="23939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74" name="Google Shape;474;p42"/>
          <p:cNvSpPr txBox="1"/>
          <p:nvPr/>
        </p:nvSpPr>
        <p:spPr>
          <a:xfrm>
            <a:off x="608787" y="634429"/>
            <a:ext cx="7788275" cy="2009139"/>
          </a:xfrm>
          <a:prstGeom prst="rect">
            <a:avLst/>
          </a:prstGeom>
          <a:noFill/>
          <a:ln>
            <a:noFill/>
          </a:ln>
        </p:spPr>
        <p:txBody>
          <a:bodyPr anchorCtr="0" anchor="t" bIns="0" lIns="0" spcFirstLastPara="1" rIns="0" wrap="square" tIns="11175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Example 6: stopping an event</a:t>
            </a:r>
            <a:endParaRPr sz="2000">
              <a:solidFill>
                <a:schemeClr val="dk1"/>
              </a:solidFill>
              <a:latin typeface="Arial"/>
              <a:ea typeface="Arial"/>
              <a:cs typeface="Arial"/>
              <a:sym typeface="Arial"/>
            </a:endParaRPr>
          </a:p>
          <a:p>
            <a:pPr indent="0" lvl="0" marL="12700" marR="5080" rtl="0" algn="l">
              <a:lnSpc>
                <a:spcPct val="100000"/>
              </a:lnSpc>
              <a:spcBef>
                <a:spcPts val="615"/>
              </a:spcBef>
              <a:spcAft>
                <a:spcPts val="0"/>
              </a:spcAft>
              <a:buNone/>
            </a:pPr>
            <a:r>
              <a:rPr lang="en-US" sz="1600">
                <a:solidFill>
                  <a:schemeClr val="dk1"/>
                </a:solidFill>
                <a:latin typeface="Arial"/>
                <a:ea typeface="Arial"/>
                <a:cs typeface="Arial"/>
                <a:sym typeface="Arial"/>
              </a:rPr>
              <a:t>Write to the serial monitor every 2 seconds(</a:t>
            </a:r>
            <a:r>
              <a:rPr i="1" lang="en-US" sz="1600">
                <a:solidFill>
                  <a:srgbClr val="C00000"/>
                </a:solidFill>
                <a:latin typeface="Arial"/>
                <a:ea typeface="Arial"/>
                <a:cs typeface="Arial"/>
                <a:sym typeface="Arial"/>
              </a:rPr>
              <a:t>tickEvent</a:t>
            </a:r>
            <a:r>
              <a:rPr lang="en-US" sz="1600">
                <a:solidFill>
                  <a:schemeClr val="dk1"/>
                </a:solidFill>
                <a:latin typeface="Arial"/>
                <a:ea typeface="Arial"/>
                <a:cs typeface="Arial"/>
                <a:sym typeface="Arial"/>
              </a:rPr>
              <a:t>), flash the LED(</a:t>
            </a:r>
            <a:r>
              <a:rPr i="1" lang="en-US" sz="1600">
                <a:solidFill>
                  <a:srgbClr val="006EC0"/>
                </a:solidFill>
                <a:latin typeface="Arial"/>
                <a:ea typeface="Arial"/>
                <a:cs typeface="Arial"/>
                <a:sym typeface="Arial"/>
              </a:rPr>
              <a:t>ledEvent</a:t>
            </a:r>
            <a:r>
              <a:rPr lang="en-US" sz="1600">
                <a:solidFill>
                  <a:srgbClr val="006EC0"/>
                </a:solidFill>
                <a:latin typeface="Arial"/>
                <a:ea typeface="Arial"/>
                <a:cs typeface="Arial"/>
                <a:sym typeface="Arial"/>
              </a:rPr>
              <a:t>) </a:t>
            </a:r>
            <a:r>
              <a:rPr lang="en-US" sz="1600">
                <a:solidFill>
                  <a:schemeClr val="dk1"/>
                </a:solidFill>
                <a:latin typeface="Arial"/>
                <a:ea typeface="Arial"/>
                <a:cs typeface="Arial"/>
                <a:sym typeface="Arial"/>
              </a:rPr>
              <a:t>fast and  after 8 seconds(</a:t>
            </a:r>
            <a:r>
              <a:rPr lang="en-US" sz="1600">
                <a:solidFill>
                  <a:srgbClr val="6E2E9F"/>
                </a:solidFill>
                <a:latin typeface="Arial"/>
                <a:ea typeface="Arial"/>
                <a:cs typeface="Arial"/>
                <a:sym typeface="Arial"/>
              </a:rPr>
              <a:t>afterEvent</a:t>
            </a:r>
            <a:r>
              <a:rPr lang="en-US" sz="1600">
                <a:solidFill>
                  <a:schemeClr val="dk1"/>
                </a:solidFill>
                <a:latin typeface="Arial"/>
                <a:ea typeface="Arial"/>
                <a:cs typeface="Arial"/>
                <a:sym typeface="Arial"/>
              </a:rPr>
              <a:t>), stops the LED flashing fast, and flash it 10 times slowly.  </a:t>
            </a:r>
            <a:r>
              <a:rPr lang="en-US" sz="1600" u="sng">
                <a:solidFill>
                  <a:srgbClr val="009999"/>
                </a:solidFill>
                <a:latin typeface="Arial"/>
                <a:ea typeface="Arial"/>
                <a:cs typeface="Arial"/>
                <a:sym typeface="Arial"/>
                <a:hlinkClick r:id="rId3">
                  <a:extLst>
                    <a:ext uri="{A12FA001-AC4F-418D-AE19-62706E023703}">
                      <ahyp:hlinkClr val="tx"/>
                    </a:ext>
                  </a:extLst>
                </a:hlinkClick>
              </a:rPr>
              <a:t>http://www.doctormonk.com/2012/01/arduino-timer-library.html</a:t>
            </a:r>
            <a:endParaRPr sz="1600">
              <a:solidFill>
                <a:schemeClr val="dk1"/>
              </a:solidFill>
              <a:latin typeface="Arial"/>
              <a:ea typeface="Arial"/>
              <a:cs typeface="Arial"/>
              <a:sym typeface="Arial"/>
            </a:endParaRPr>
          </a:p>
          <a:p>
            <a:pPr indent="0" lvl="0" marL="15240" marR="0" rtl="0" algn="l">
              <a:lnSpc>
                <a:spcPct val="100000"/>
              </a:lnSpc>
              <a:spcBef>
                <a:spcPts val="1005"/>
              </a:spcBef>
              <a:spcAft>
                <a:spcPts val="0"/>
              </a:spcAft>
              <a:buNone/>
            </a:pPr>
            <a:r>
              <a:rPr lang="en-US" sz="1400">
                <a:solidFill>
                  <a:schemeClr val="dk1"/>
                </a:solidFill>
                <a:latin typeface="Arial"/>
                <a:ea typeface="Arial"/>
                <a:cs typeface="Arial"/>
                <a:sym typeface="Arial"/>
              </a:rPr>
              <a:t>#include "Timer.h"</a:t>
            </a:r>
            <a:endParaRPr sz="1400">
              <a:solidFill>
                <a:schemeClr val="dk1"/>
              </a:solidFill>
              <a:latin typeface="Arial"/>
              <a:ea typeface="Arial"/>
              <a:cs typeface="Arial"/>
              <a:sym typeface="Arial"/>
            </a:endParaRPr>
          </a:p>
          <a:p>
            <a:pPr indent="0" lvl="0" marL="0" marR="0" rtl="0" algn="l">
              <a:lnSpc>
                <a:spcPct val="100000"/>
              </a:lnSpc>
              <a:spcBef>
                <a:spcPts val="25"/>
              </a:spcBef>
              <a:spcAft>
                <a:spcPts val="0"/>
              </a:spcAft>
              <a:buNone/>
            </a:pPr>
            <a:r>
              <a:t/>
            </a:r>
            <a:endParaRPr sz="1450">
              <a:solidFill>
                <a:schemeClr val="dk1"/>
              </a:solidFill>
              <a:latin typeface="Times New Roman"/>
              <a:ea typeface="Times New Roman"/>
              <a:cs typeface="Times New Roman"/>
              <a:sym typeface="Times New Roman"/>
            </a:endParaRPr>
          </a:p>
          <a:p>
            <a:pPr indent="0" lvl="0" marL="15240" marR="0" rtl="0" algn="l">
              <a:lnSpc>
                <a:spcPct val="100000"/>
              </a:lnSpc>
              <a:spcBef>
                <a:spcPts val="0"/>
              </a:spcBef>
              <a:spcAft>
                <a:spcPts val="0"/>
              </a:spcAft>
              <a:buNone/>
            </a:pPr>
            <a:r>
              <a:rPr lang="en-US" sz="1400">
                <a:solidFill>
                  <a:schemeClr val="dk1"/>
                </a:solidFill>
                <a:latin typeface="Arial"/>
                <a:ea typeface="Arial"/>
                <a:cs typeface="Arial"/>
                <a:sym typeface="Arial"/>
              </a:rPr>
              <a:t>Timer t;</a:t>
            </a:r>
            <a:endParaRPr sz="1400">
              <a:solidFill>
                <a:schemeClr val="dk1"/>
              </a:solidFill>
              <a:latin typeface="Arial"/>
              <a:ea typeface="Arial"/>
              <a:cs typeface="Arial"/>
              <a:sym typeface="Arial"/>
            </a:endParaRPr>
          </a:p>
        </p:txBody>
      </p:sp>
      <p:sp>
        <p:nvSpPr>
          <p:cNvPr id="475" name="Google Shape;475;p42"/>
          <p:cNvSpPr txBox="1"/>
          <p:nvPr/>
        </p:nvSpPr>
        <p:spPr>
          <a:xfrm>
            <a:off x="611835" y="2825623"/>
            <a:ext cx="3846195" cy="2393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int </a:t>
            </a:r>
            <a:r>
              <a:rPr lang="en-US" sz="1400">
                <a:solidFill>
                  <a:srgbClr val="C00000"/>
                </a:solidFill>
                <a:latin typeface="Arial"/>
                <a:ea typeface="Arial"/>
                <a:cs typeface="Arial"/>
                <a:sym typeface="Arial"/>
              </a:rPr>
              <a:t>tickEven</a:t>
            </a:r>
            <a:r>
              <a:rPr lang="en-US" sz="1400">
                <a:solidFill>
                  <a:schemeClr val="dk1"/>
                </a:solidFill>
                <a:latin typeface="Arial"/>
                <a:ea typeface="Arial"/>
                <a:cs typeface="Arial"/>
                <a:sym typeface="Arial"/>
              </a:rPr>
              <a:t>t, </a:t>
            </a:r>
            <a:r>
              <a:rPr lang="en-US" sz="1400">
                <a:solidFill>
                  <a:srgbClr val="006EC0"/>
                </a:solidFill>
                <a:latin typeface="Arial"/>
                <a:ea typeface="Arial"/>
                <a:cs typeface="Arial"/>
                <a:sym typeface="Arial"/>
              </a:rPr>
              <a:t>ledEvent</a:t>
            </a:r>
            <a:r>
              <a:rPr lang="en-US" sz="1400">
                <a:solidFill>
                  <a:schemeClr val="dk1"/>
                </a:solidFill>
                <a:latin typeface="Arial"/>
                <a:ea typeface="Arial"/>
                <a:cs typeface="Arial"/>
                <a:sym typeface="Arial"/>
              </a:rPr>
              <a:t>, </a:t>
            </a:r>
            <a:r>
              <a:rPr lang="en-US" sz="1400">
                <a:solidFill>
                  <a:srgbClr val="6E2E9F"/>
                </a:solidFill>
                <a:latin typeface="Arial"/>
                <a:ea typeface="Arial"/>
                <a:cs typeface="Arial"/>
                <a:sym typeface="Arial"/>
              </a:rPr>
              <a:t>afterEvent, </a:t>
            </a:r>
            <a:r>
              <a:rPr lang="en-US" sz="1400">
                <a:solidFill>
                  <a:srgbClr val="FFC000"/>
                </a:solidFill>
                <a:latin typeface="Arial"/>
                <a:ea typeface="Arial"/>
                <a:cs typeface="Arial"/>
                <a:sym typeface="Arial"/>
              </a:rPr>
              <a:t>ledEventNew</a:t>
            </a:r>
            <a:r>
              <a:rPr i="1"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76" name="Google Shape;476;p42"/>
          <p:cNvSpPr txBox="1"/>
          <p:nvPr/>
        </p:nvSpPr>
        <p:spPr>
          <a:xfrm>
            <a:off x="5185409" y="2825623"/>
            <a:ext cx="1004569" cy="2393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events IDs</a:t>
            </a:r>
            <a:endParaRPr sz="1400">
              <a:solidFill>
                <a:schemeClr val="dk1"/>
              </a:solidFill>
              <a:latin typeface="Arial"/>
              <a:ea typeface="Arial"/>
              <a:cs typeface="Arial"/>
              <a:sym typeface="Arial"/>
            </a:endParaRPr>
          </a:p>
        </p:txBody>
      </p:sp>
      <p:sp>
        <p:nvSpPr>
          <p:cNvPr id="477" name="Google Shape;477;p42"/>
          <p:cNvSpPr txBox="1"/>
          <p:nvPr/>
        </p:nvSpPr>
        <p:spPr>
          <a:xfrm>
            <a:off x="611835" y="3252342"/>
            <a:ext cx="3268345" cy="130683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setup()</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125" marR="0" rtl="0" algn="l">
              <a:lnSpc>
                <a:spcPct val="100000"/>
              </a:lnSpc>
              <a:spcBef>
                <a:spcPts val="0"/>
              </a:spcBef>
              <a:spcAft>
                <a:spcPts val="0"/>
              </a:spcAft>
              <a:buNone/>
            </a:pPr>
            <a:r>
              <a:rPr lang="en-US" sz="1400">
                <a:solidFill>
                  <a:schemeClr val="dk1"/>
                </a:solidFill>
                <a:latin typeface="Arial"/>
                <a:ea typeface="Arial"/>
                <a:cs typeface="Arial"/>
                <a:sym typeface="Arial"/>
              </a:rPr>
              <a:t>Serial.begin(9600);</a:t>
            </a:r>
            <a:endParaRPr sz="1400">
              <a:solidFill>
                <a:schemeClr val="dk1"/>
              </a:solidFill>
              <a:latin typeface="Arial"/>
              <a:ea typeface="Arial"/>
              <a:cs typeface="Arial"/>
              <a:sym typeface="Arial"/>
            </a:endParaRPr>
          </a:p>
          <a:p>
            <a:pPr indent="0" lvl="0" marL="111125" marR="5080" rtl="0" algn="l">
              <a:lnSpc>
                <a:spcPct val="100000"/>
              </a:lnSpc>
              <a:spcBef>
                <a:spcPts val="0"/>
              </a:spcBef>
              <a:spcAft>
                <a:spcPts val="0"/>
              </a:spcAft>
              <a:buNone/>
            </a:pPr>
            <a:r>
              <a:rPr lang="en-US" sz="1400">
                <a:solidFill>
                  <a:srgbClr val="C00000"/>
                </a:solidFill>
                <a:latin typeface="Arial"/>
                <a:ea typeface="Arial"/>
                <a:cs typeface="Arial"/>
                <a:sym typeface="Arial"/>
              </a:rPr>
              <a:t>tickEvent </a:t>
            </a:r>
            <a:r>
              <a:rPr lang="en-US" sz="1400">
                <a:solidFill>
                  <a:schemeClr val="dk1"/>
                </a:solidFill>
                <a:latin typeface="Arial"/>
                <a:ea typeface="Arial"/>
                <a:cs typeface="Arial"/>
                <a:sym typeface="Arial"/>
              </a:rPr>
              <a:t>= t.every(2000, </a:t>
            </a:r>
            <a:r>
              <a:rPr i="1" lang="en-US" sz="1400">
                <a:solidFill>
                  <a:srgbClr val="C00000"/>
                </a:solidFill>
                <a:latin typeface="Arial"/>
                <a:ea typeface="Arial"/>
                <a:cs typeface="Arial"/>
                <a:sym typeface="Arial"/>
              </a:rPr>
              <a:t>doSomething</a:t>
            </a:r>
            <a:r>
              <a:rPr lang="en-US" sz="1400">
                <a:solidFill>
                  <a:schemeClr val="dk1"/>
                </a:solidFill>
                <a:latin typeface="Arial"/>
                <a:ea typeface="Arial"/>
                <a:cs typeface="Arial"/>
                <a:sym typeface="Arial"/>
              </a:rPr>
              <a:t>);  Serial.print("2 second tick started id=");  Serial.println(</a:t>
            </a:r>
            <a:r>
              <a:rPr lang="en-US" sz="1400">
                <a:solidFill>
                  <a:srgbClr val="C00000"/>
                </a:solidFill>
                <a:latin typeface="Arial"/>
                <a:ea typeface="Arial"/>
                <a:cs typeface="Arial"/>
                <a:sym typeface="Arial"/>
              </a:rPr>
              <a:t>tickEven</a:t>
            </a:r>
            <a:r>
              <a:rPr lang="en-US" sz="1400">
                <a:solidFill>
                  <a:schemeClr val="dk1"/>
                </a:solidFill>
                <a:latin typeface="Arial"/>
                <a:ea typeface="Arial"/>
                <a:cs typeface="Arial"/>
                <a:sym typeface="Arial"/>
              </a:rPr>
              <a:t>t);</a:t>
            </a:r>
            <a:endParaRPr sz="1400">
              <a:solidFill>
                <a:schemeClr val="dk1"/>
              </a:solidFill>
              <a:latin typeface="Arial"/>
              <a:ea typeface="Arial"/>
              <a:cs typeface="Arial"/>
              <a:sym typeface="Arial"/>
            </a:endParaRPr>
          </a:p>
        </p:txBody>
      </p:sp>
      <p:sp>
        <p:nvSpPr>
          <p:cNvPr id="478" name="Google Shape;478;p42"/>
          <p:cNvSpPr txBox="1"/>
          <p:nvPr/>
        </p:nvSpPr>
        <p:spPr>
          <a:xfrm>
            <a:off x="4270628" y="3679063"/>
            <a:ext cx="3337560" cy="6661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init serial comm.</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call </a:t>
            </a:r>
            <a:r>
              <a:rPr i="1" lang="en-US" sz="1400">
                <a:solidFill>
                  <a:srgbClr val="008000"/>
                </a:solidFill>
                <a:latin typeface="Arial"/>
                <a:ea typeface="Arial"/>
                <a:cs typeface="Arial"/>
                <a:sym typeface="Arial"/>
              </a:rPr>
              <a:t>doSomething </a:t>
            </a:r>
            <a:r>
              <a:rPr lang="en-US" sz="1400">
                <a:solidFill>
                  <a:srgbClr val="008000"/>
                </a:solidFill>
                <a:latin typeface="Arial"/>
                <a:ea typeface="Arial"/>
                <a:cs typeface="Arial"/>
                <a:sym typeface="Arial"/>
              </a:rPr>
              <a:t>every 2 sec.</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write the ID(tickEvent) on serial interface</a:t>
            </a:r>
            <a:endParaRPr sz="1400">
              <a:solidFill>
                <a:schemeClr val="dk1"/>
              </a:solidFill>
              <a:latin typeface="Arial"/>
              <a:ea typeface="Arial"/>
              <a:cs typeface="Arial"/>
              <a:sym typeface="Arial"/>
            </a:endParaRPr>
          </a:p>
        </p:txBody>
      </p:sp>
      <p:sp>
        <p:nvSpPr>
          <p:cNvPr id="479" name="Google Shape;479;p42"/>
          <p:cNvSpPr txBox="1"/>
          <p:nvPr/>
        </p:nvSpPr>
        <p:spPr>
          <a:xfrm>
            <a:off x="710895" y="4746497"/>
            <a:ext cx="2879725" cy="880110"/>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None/>
            </a:pPr>
            <a:r>
              <a:rPr lang="en-US" sz="1400">
                <a:solidFill>
                  <a:schemeClr val="dk1"/>
                </a:solidFill>
                <a:latin typeface="Arial"/>
                <a:ea typeface="Arial"/>
                <a:cs typeface="Arial"/>
                <a:sym typeface="Arial"/>
              </a:rPr>
              <a:t>pinMode(13, OUTPUT);</a:t>
            </a:r>
            <a:endParaRPr sz="1400">
              <a:solidFill>
                <a:schemeClr val="dk1"/>
              </a:solidFill>
              <a:latin typeface="Arial"/>
              <a:ea typeface="Arial"/>
              <a:cs typeface="Arial"/>
              <a:sym typeface="Arial"/>
            </a:endParaRPr>
          </a:p>
          <a:p>
            <a:pPr indent="0" lvl="0" marL="12700" marR="5080" rtl="0" algn="just">
              <a:lnSpc>
                <a:spcPct val="100000"/>
              </a:lnSpc>
              <a:spcBef>
                <a:spcPts val="0"/>
              </a:spcBef>
              <a:spcAft>
                <a:spcPts val="0"/>
              </a:spcAft>
              <a:buNone/>
            </a:pPr>
            <a:r>
              <a:rPr lang="en-US" sz="1400">
                <a:solidFill>
                  <a:srgbClr val="006EC0"/>
                </a:solidFill>
                <a:latin typeface="Arial"/>
                <a:ea typeface="Arial"/>
                <a:cs typeface="Arial"/>
                <a:sym typeface="Arial"/>
              </a:rPr>
              <a:t>ledEvent </a:t>
            </a:r>
            <a:r>
              <a:rPr lang="en-US" sz="1400">
                <a:solidFill>
                  <a:schemeClr val="dk1"/>
                </a:solidFill>
                <a:latin typeface="Arial"/>
                <a:ea typeface="Arial"/>
                <a:cs typeface="Arial"/>
                <a:sym typeface="Arial"/>
              </a:rPr>
              <a:t>= t.oscillate(13, 50, HIGH);  Serial.print("LED event started id=");  Serial.println(</a:t>
            </a:r>
            <a:r>
              <a:rPr lang="en-US" sz="1400">
                <a:solidFill>
                  <a:srgbClr val="006EC0"/>
                </a:solidFill>
                <a:latin typeface="Arial"/>
                <a:ea typeface="Arial"/>
                <a:cs typeface="Arial"/>
                <a:sym typeface="Arial"/>
              </a:rPr>
              <a:t>ledEvent</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80" name="Google Shape;480;p42"/>
          <p:cNvSpPr txBox="1"/>
          <p:nvPr/>
        </p:nvSpPr>
        <p:spPr>
          <a:xfrm>
            <a:off x="4270628" y="4959858"/>
            <a:ext cx="3662679" cy="45275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start </a:t>
            </a:r>
            <a:r>
              <a:rPr i="1" lang="en-US" sz="1400">
                <a:solidFill>
                  <a:srgbClr val="008000"/>
                </a:solidFill>
                <a:latin typeface="Arial"/>
                <a:ea typeface="Arial"/>
                <a:cs typeface="Arial"/>
                <a:sym typeface="Arial"/>
              </a:rPr>
              <a:t>ledEvent </a:t>
            </a:r>
            <a:r>
              <a:rPr lang="en-US" sz="1400">
                <a:solidFill>
                  <a:srgbClr val="008000"/>
                </a:solidFill>
                <a:latin typeface="Arial"/>
                <a:ea typeface="Arial"/>
                <a:cs typeface="Arial"/>
                <a:sym typeface="Arial"/>
              </a:rPr>
              <a:t>(LED flashing) - 20  Hz toggle</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write the ID(</a:t>
            </a:r>
            <a:r>
              <a:rPr i="1" lang="en-US" sz="1400">
                <a:solidFill>
                  <a:srgbClr val="008000"/>
                </a:solidFill>
                <a:latin typeface="Arial"/>
                <a:ea typeface="Arial"/>
                <a:cs typeface="Arial"/>
                <a:sym typeface="Arial"/>
              </a:rPr>
              <a:t>ledEvent</a:t>
            </a:r>
            <a:r>
              <a:rPr lang="en-US" sz="1400">
                <a:solidFill>
                  <a:srgbClr val="008000"/>
                </a:solidFill>
                <a:latin typeface="Arial"/>
                <a:ea typeface="Arial"/>
                <a:cs typeface="Arial"/>
                <a:sym typeface="Arial"/>
              </a:rPr>
              <a:t>) on serial interface</a:t>
            </a:r>
            <a:endParaRPr sz="1400">
              <a:solidFill>
                <a:schemeClr val="dk1"/>
              </a:solidFill>
              <a:latin typeface="Arial"/>
              <a:ea typeface="Arial"/>
              <a:cs typeface="Arial"/>
              <a:sym typeface="Arial"/>
            </a:endParaRPr>
          </a:p>
        </p:txBody>
      </p:sp>
      <p:sp>
        <p:nvSpPr>
          <p:cNvPr id="481" name="Google Shape;481;p42"/>
          <p:cNvSpPr txBox="1"/>
          <p:nvPr/>
        </p:nvSpPr>
        <p:spPr>
          <a:xfrm>
            <a:off x="710895" y="5813856"/>
            <a:ext cx="2885440" cy="66611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400">
                <a:solidFill>
                  <a:srgbClr val="6E2E9F"/>
                </a:solidFill>
                <a:latin typeface="Arial"/>
                <a:ea typeface="Arial"/>
                <a:cs typeface="Arial"/>
                <a:sym typeface="Arial"/>
              </a:rPr>
              <a:t>afterEvent </a:t>
            </a:r>
            <a:r>
              <a:rPr lang="en-US" sz="1400">
                <a:solidFill>
                  <a:schemeClr val="dk1"/>
                </a:solidFill>
                <a:latin typeface="Arial"/>
                <a:ea typeface="Arial"/>
                <a:cs typeface="Arial"/>
                <a:sym typeface="Arial"/>
              </a:rPr>
              <a:t>= t.after(8000, </a:t>
            </a:r>
            <a:r>
              <a:rPr i="1" lang="en-US" sz="1400">
                <a:solidFill>
                  <a:srgbClr val="6E2E9F"/>
                </a:solidFill>
                <a:latin typeface="Arial"/>
                <a:ea typeface="Arial"/>
                <a:cs typeface="Arial"/>
                <a:sym typeface="Arial"/>
              </a:rPr>
              <a:t>doAfter</a:t>
            </a:r>
            <a:r>
              <a:rPr lang="en-US" sz="1400">
                <a:solidFill>
                  <a:schemeClr val="dk1"/>
                </a:solidFill>
                <a:latin typeface="Arial"/>
                <a:ea typeface="Arial"/>
                <a:cs typeface="Arial"/>
                <a:sym typeface="Arial"/>
              </a:rPr>
              <a:t>);  Serial.print("After event started id=");  Serial.println(</a:t>
            </a:r>
            <a:r>
              <a:rPr lang="en-US" sz="1400">
                <a:solidFill>
                  <a:srgbClr val="6E2E9F"/>
                </a:solidFill>
                <a:latin typeface="Arial"/>
                <a:ea typeface="Arial"/>
                <a:cs typeface="Arial"/>
                <a:sym typeface="Arial"/>
              </a:rPr>
              <a:t>afterEvent</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82" name="Google Shape;482;p42"/>
          <p:cNvSpPr txBox="1"/>
          <p:nvPr/>
        </p:nvSpPr>
        <p:spPr>
          <a:xfrm>
            <a:off x="4270628" y="5813856"/>
            <a:ext cx="3362325" cy="4527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schedule </a:t>
            </a:r>
            <a:r>
              <a:rPr i="1" lang="en-US" sz="1400">
                <a:solidFill>
                  <a:srgbClr val="008000"/>
                </a:solidFill>
                <a:latin typeface="Arial"/>
                <a:ea typeface="Arial"/>
                <a:cs typeface="Arial"/>
                <a:sym typeface="Arial"/>
              </a:rPr>
              <a:t>doAfter </a:t>
            </a:r>
            <a:r>
              <a:rPr lang="en-US" sz="1400">
                <a:solidFill>
                  <a:srgbClr val="008000"/>
                </a:solidFill>
                <a:latin typeface="Arial"/>
                <a:ea typeface="Arial"/>
                <a:cs typeface="Arial"/>
                <a:sym typeface="Arial"/>
              </a:rPr>
              <a:t>execution, after 10 sec.</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write the ID(</a:t>
            </a:r>
            <a:r>
              <a:rPr i="1" lang="en-US" sz="1400">
                <a:solidFill>
                  <a:srgbClr val="008000"/>
                </a:solidFill>
                <a:latin typeface="Arial"/>
                <a:ea typeface="Arial"/>
                <a:cs typeface="Arial"/>
                <a:sym typeface="Arial"/>
              </a:rPr>
              <a:t>ledEvent</a:t>
            </a:r>
            <a:r>
              <a:rPr lang="en-US" sz="1400">
                <a:solidFill>
                  <a:srgbClr val="008000"/>
                </a:solidFill>
                <a:latin typeface="Arial"/>
                <a:ea typeface="Arial"/>
                <a:cs typeface="Arial"/>
                <a:sym typeface="Arial"/>
              </a:rPr>
              <a:t>) on serial interface</a:t>
            </a:r>
            <a:endParaRPr sz="1400">
              <a:solidFill>
                <a:schemeClr val="dk1"/>
              </a:solidFill>
              <a:latin typeface="Arial"/>
              <a:ea typeface="Arial"/>
              <a:cs typeface="Arial"/>
              <a:sym typeface="Arial"/>
            </a:endParaRPr>
          </a:p>
        </p:txBody>
      </p:sp>
      <p:sp>
        <p:nvSpPr>
          <p:cNvPr id="483" name="Google Shape;483;p42"/>
          <p:cNvSpPr txBox="1"/>
          <p:nvPr>
            <p:ph type="title"/>
          </p:nvPr>
        </p:nvSpPr>
        <p:spPr>
          <a:xfrm>
            <a:off x="1183639" y="38861"/>
            <a:ext cx="5333365"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3"/>
          <p:cNvSpPr txBox="1"/>
          <p:nvPr/>
        </p:nvSpPr>
        <p:spPr>
          <a:xfrm>
            <a:off x="611835" y="2221483"/>
            <a:ext cx="930275" cy="88011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loop()</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125" marR="0" rtl="0" algn="l">
              <a:lnSpc>
                <a:spcPct val="100000"/>
              </a:lnSpc>
              <a:spcBef>
                <a:spcPts val="5"/>
              </a:spcBef>
              <a:spcAft>
                <a:spcPts val="0"/>
              </a:spcAft>
              <a:buNone/>
            </a:pPr>
            <a:r>
              <a:rPr lang="en-US" sz="1400">
                <a:solidFill>
                  <a:schemeClr val="dk1"/>
                </a:solidFill>
                <a:latin typeface="Arial"/>
                <a:ea typeface="Arial"/>
                <a:cs typeface="Arial"/>
                <a:sym typeface="Arial"/>
              </a:rPr>
              <a:t>t.update();</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89" name="Google Shape;489;p43"/>
          <p:cNvSpPr txBox="1"/>
          <p:nvPr/>
        </p:nvSpPr>
        <p:spPr>
          <a:xfrm>
            <a:off x="4270628" y="2648153"/>
            <a:ext cx="2770505" cy="240029"/>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update timer object – compulsory</a:t>
            </a:r>
            <a:endParaRPr sz="1400">
              <a:solidFill>
                <a:schemeClr val="dk1"/>
              </a:solidFill>
              <a:latin typeface="Arial"/>
              <a:ea typeface="Arial"/>
              <a:cs typeface="Arial"/>
              <a:sym typeface="Arial"/>
            </a:endParaRPr>
          </a:p>
        </p:txBody>
      </p:sp>
      <p:sp>
        <p:nvSpPr>
          <p:cNvPr id="490" name="Google Shape;490;p43"/>
          <p:cNvSpPr txBox="1"/>
          <p:nvPr/>
        </p:nvSpPr>
        <p:spPr>
          <a:xfrm>
            <a:off x="611835" y="3288919"/>
            <a:ext cx="2999740" cy="109347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a:t>
            </a:r>
            <a:r>
              <a:rPr lang="en-US" sz="1400">
                <a:solidFill>
                  <a:srgbClr val="C00000"/>
                </a:solidFill>
                <a:latin typeface="Arial"/>
                <a:ea typeface="Arial"/>
                <a:cs typeface="Arial"/>
                <a:sym typeface="Arial"/>
              </a:rPr>
              <a:t>doSomething</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125" marR="5080" rtl="0" algn="l">
              <a:lnSpc>
                <a:spcPct val="100000"/>
              </a:lnSpc>
              <a:spcBef>
                <a:spcPts val="0"/>
              </a:spcBef>
              <a:spcAft>
                <a:spcPts val="0"/>
              </a:spcAft>
              <a:buNone/>
            </a:pPr>
            <a:r>
              <a:rPr lang="en-US" sz="1400">
                <a:solidFill>
                  <a:schemeClr val="dk1"/>
                </a:solidFill>
                <a:latin typeface="Arial"/>
                <a:ea typeface="Arial"/>
                <a:cs typeface="Arial"/>
                <a:sym typeface="Arial"/>
              </a:rPr>
              <a:t>Serial.print("2 second tick: millis()=");  Serial.println(millis());</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91" name="Google Shape;491;p43"/>
          <p:cNvSpPr txBox="1"/>
          <p:nvPr/>
        </p:nvSpPr>
        <p:spPr>
          <a:xfrm>
            <a:off x="4270628" y="3288919"/>
            <a:ext cx="1673860" cy="23939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Called every 2 sec.</a:t>
            </a:r>
            <a:endParaRPr sz="1400">
              <a:solidFill>
                <a:schemeClr val="dk1"/>
              </a:solidFill>
              <a:latin typeface="Arial"/>
              <a:ea typeface="Arial"/>
              <a:cs typeface="Arial"/>
              <a:sym typeface="Arial"/>
            </a:endParaRPr>
          </a:p>
        </p:txBody>
      </p:sp>
      <p:sp>
        <p:nvSpPr>
          <p:cNvPr id="492" name="Google Shape;492;p43"/>
          <p:cNvSpPr txBox="1"/>
          <p:nvPr/>
        </p:nvSpPr>
        <p:spPr>
          <a:xfrm>
            <a:off x="4270628" y="3715639"/>
            <a:ext cx="1912620" cy="45275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send current time [ms]</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on the serial interface</a:t>
            </a:r>
            <a:endParaRPr sz="1400">
              <a:solidFill>
                <a:schemeClr val="dk1"/>
              </a:solidFill>
              <a:latin typeface="Arial"/>
              <a:ea typeface="Arial"/>
              <a:cs typeface="Arial"/>
              <a:sym typeface="Arial"/>
            </a:endParaRPr>
          </a:p>
        </p:txBody>
      </p:sp>
      <p:sp>
        <p:nvSpPr>
          <p:cNvPr id="493" name="Google Shape;493;p43"/>
          <p:cNvSpPr txBox="1"/>
          <p:nvPr/>
        </p:nvSpPr>
        <p:spPr>
          <a:xfrm>
            <a:off x="611835" y="4569714"/>
            <a:ext cx="3532504" cy="173355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a:t>
            </a:r>
            <a:r>
              <a:rPr lang="en-US" sz="1400">
                <a:solidFill>
                  <a:srgbClr val="6E2E9F"/>
                </a:solidFill>
                <a:latin typeface="Arial"/>
                <a:ea typeface="Arial"/>
                <a:cs typeface="Arial"/>
                <a:sym typeface="Arial"/>
              </a:rPr>
              <a:t>doAfter</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125" marR="750570" rtl="0" algn="l">
              <a:lnSpc>
                <a:spcPct val="100000"/>
              </a:lnSpc>
              <a:spcBef>
                <a:spcPts val="0"/>
              </a:spcBef>
              <a:spcAft>
                <a:spcPts val="0"/>
              </a:spcAft>
              <a:buNone/>
            </a:pPr>
            <a:r>
              <a:rPr lang="en-US" sz="1400">
                <a:solidFill>
                  <a:schemeClr val="dk1"/>
                </a:solidFill>
                <a:latin typeface="Arial"/>
                <a:ea typeface="Arial"/>
                <a:cs typeface="Arial"/>
                <a:sym typeface="Arial"/>
              </a:rPr>
              <a:t>Serial.println("stop the led event");  t.stop(</a:t>
            </a:r>
            <a:r>
              <a:rPr lang="en-US" sz="1400">
                <a:solidFill>
                  <a:srgbClr val="006EC0"/>
                </a:solidFill>
                <a:latin typeface="Arial"/>
                <a:ea typeface="Arial"/>
                <a:cs typeface="Arial"/>
                <a:sym typeface="Arial"/>
              </a:rPr>
              <a:t>ledEvent</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60960" marR="5080" rtl="0" algn="l">
              <a:lnSpc>
                <a:spcPct val="100000"/>
              </a:lnSpc>
              <a:spcBef>
                <a:spcPts val="0"/>
              </a:spcBef>
              <a:spcAft>
                <a:spcPts val="0"/>
              </a:spcAft>
              <a:buNone/>
            </a:pPr>
            <a:r>
              <a:rPr lang="en-US" sz="1400">
                <a:solidFill>
                  <a:srgbClr val="FFC000"/>
                </a:solidFill>
                <a:latin typeface="Arial"/>
                <a:ea typeface="Arial"/>
                <a:cs typeface="Arial"/>
                <a:sym typeface="Arial"/>
              </a:rPr>
              <a:t>ledEventNew </a:t>
            </a:r>
            <a:r>
              <a:rPr lang="en-US" sz="1400">
                <a:solidFill>
                  <a:schemeClr val="dk1"/>
                </a:solidFill>
                <a:latin typeface="Arial"/>
                <a:ea typeface="Arial"/>
                <a:cs typeface="Arial"/>
                <a:sym typeface="Arial"/>
              </a:rPr>
              <a:t>= t.oscillate(13, 500, HIGH, 5);  Serial.print(“New LED event started id=");  Serial.println(</a:t>
            </a:r>
            <a:r>
              <a:rPr lang="en-US" sz="1400">
                <a:solidFill>
                  <a:srgbClr val="FFC000"/>
                </a:solidFill>
                <a:latin typeface="Arial"/>
                <a:ea typeface="Arial"/>
                <a:cs typeface="Arial"/>
                <a:sym typeface="Arial"/>
              </a:rPr>
              <a:t>ledEventNew</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494" name="Google Shape;494;p43"/>
          <p:cNvSpPr txBox="1"/>
          <p:nvPr/>
        </p:nvSpPr>
        <p:spPr>
          <a:xfrm>
            <a:off x="4270628" y="4569714"/>
            <a:ext cx="2178685" cy="23939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called after 10 sec. / once</a:t>
            </a:r>
            <a:endParaRPr sz="1400">
              <a:solidFill>
                <a:schemeClr val="dk1"/>
              </a:solidFill>
              <a:latin typeface="Arial"/>
              <a:ea typeface="Arial"/>
              <a:cs typeface="Arial"/>
              <a:sym typeface="Arial"/>
            </a:endParaRPr>
          </a:p>
        </p:txBody>
      </p:sp>
      <p:sp>
        <p:nvSpPr>
          <p:cNvPr id="495" name="Google Shape;495;p43"/>
          <p:cNvSpPr txBox="1"/>
          <p:nvPr/>
        </p:nvSpPr>
        <p:spPr>
          <a:xfrm>
            <a:off x="4270628" y="5209794"/>
            <a:ext cx="3744595" cy="66675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Stops the initial 20 Hz oscillation of the LED</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Starts a new oscillation (2 Hz toggle / 5 times)</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write the ID(</a:t>
            </a:r>
            <a:r>
              <a:rPr i="1" lang="en-US" sz="1400">
                <a:solidFill>
                  <a:srgbClr val="008000"/>
                </a:solidFill>
                <a:latin typeface="Arial"/>
                <a:ea typeface="Arial"/>
                <a:cs typeface="Arial"/>
                <a:sym typeface="Arial"/>
              </a:rPr>
              <a:t>ledEventNew</a:t>
            </a:r>
            <a:r>
              <a:rPr lang="en-US" sz="1400">
                <a:solidFill>
                  <a:srgbClr val="008000"/>
                </a:solidFill>
                <a:latin typeface="Arial"/>
                <a:ea typeface="Arial"/>
                <a:cs typeface="Arial"/>
                <a:sym typeface="Arial"/>
              </a:rPr>
              <a:t>) on serial interface</a:t>
            </a:r>
            <a:endParaRPr sz="1400">
              <a:solidFill>
                <a:schemeClr val="dk1"/>
              </a:solidFill>
              <a:latin typeface="Arial"/>
              <a:ea typeface="Arial"/>
              <a:cs typeface="Arial"/>
              <a:sym typeface="Arial"/>
            </a:endParaRPr>
          </a:p>
        </p:txBody>
      </p:sp>
      <p:sp>
        <p:nvSpPr>
          <p:cNvPr id="496" name="Google Shape;496;p43"/>
          <p:cNvSpPr txBox="1"/>
          <p:nvPr>
            <p:ph type="title"/>
          </p:nvPr>
        </p:nvSpPr>
        <p:spPr>
          <a:xfrm>
            <a:off x="1183639" y="32130"/>
            <a:ext cx="5333365"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Timing events with Arduino</a:t>
            </a:r>
            <a:endParaRPr sz="3200">
              <a:latin typeface="Arial"/>
              <a:ea typeface="Arial"/>
              <a:cs typeface="Arial"/>
              <a:sym typeface="Arial"/>
            </a:endParaRPr>
          </a:p>
        </p:txBody>
      </p:sp>
      <p:sp>
        <p:nvSpPr>
          <p:cNvPr id="497" name="Google Shape;497;p43"/>
          <p:cNvSpPr txBox="1"/>
          <p:nvPr/>
        </p:nvSpPr>
        <p:spPr>
          <a:xfrm>
            <a:off x="608787" y="634429"/>
            <a:ext cx="8038465" cy="1239520"/>
          </a:xfrm>
          <a:prstGeom prst="rect">
            <a:avLst/>
          </a:prstGeom>
          <a:noFill/>
          <a:ln>
            <a:noFill/>
          </a:ln>
        </p:spPr>
        <p:txBody>
          <a:bodyPr anchorCtr="0" anchor="t" bIns="0" lIns="0" spcFirstLastPara="1" rIns="0" wrap="square" tIns="11175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Example 6: stopping an event - continued</a:t>
            </a:r>
            <a:endParaRPr sz="2000">
              <a:solidFill>
                <a:schemeClr val="dk1"/>
              </a:solidFill>
              <a:latin typeface="Arial"/>
              <a:ea typeface="Arial"/>
              <a:cs typeface="Arial"/>
              <a:sym typeface="Arial"/>
            </a:endParaRPr>
          </a:p>
          <a:p>
            <a:pPr indent="0" lvl="0" marL="12700" marR="5080" rtl="0" algn="l">
              <a:lnSpc>
                <a:spcPct val="100000"/>
              </a:lnSpc>
              <a:spcBef>
                <a:spcPts val="615"/>
              </a:spcBef>
              <a:spcAft>
                <a:spcPts val="0"/>
              </a:spcAft>
              <a:buNone/>
            </a:pPr>
            <a:r>
              <a:rPr lang="en-US" sz="1600">
                <a:solidFill>
                  <a:schemeClr val="dk1"/>
                </a:solidFill>
                <a:latin typeface="Arial"/>
                <a:ea typeface="Arial"/>
                <a:cs typeface="Arial"/>
                <a:sym typeface="Arial"/>
              </a:rPr>
              <a:t>Write to the serial monitor every 2 seconds(</a:t>
            </a:r>
            <a:r>
              <a:rPr i="1" lang="en-US" sz="1600">
                <a:solidFill>
                  <a:srgbClr val="C00000"/>
                </a:solidFill>
                <a:latin typeface="Arial"/>
                <a:ea typeface="Arial"/>
                <a:cs typeface="Arial"/>
                <a:sym typeface="Arial"/>
              </a:rPr>
              <a:t>tickEvent</a:t>
            </a:r>
            <a:r>
              <a:rPr lang="en-US" sz="1600">
                <a:solidFill>
                  <a:schemeClr val="dk1"/>
                </a:solidFill>
                <a:latin typeface="Arial"/>
                <a:ea typeface="Arial"/>
                <a:cs typeface="Arial"/>
                <a:sym typeface="Arial"/>
              </a:rPr>
              <a:t>), flash the LED(</a:t>
            </a:r>
            <a:r>
              <a:rPr i="1" lang="en-US" sz="1600">
                <a:solidFill>
                  <a:srgbClr val="006EC0"/>
                </a:solidFill>
                <a:latin typeface="Arial"/>
                <a:ea typeface="Arial"/>
                <a:cs typeface="Arial"/>
                <a:sym typeface="Arial"/>
              </a:rPr>
              <a:t>ledEvent</a:t>
            </a:r>
            <a:r>
              <a:rPr lang="en-US" sz="1600">
                <a:solidFill>
                  <a:srgbClr val="006EC0"/>
                </a:solidFill>
                <a:latin typeface="Arial"/>
                <a:ea typeface="Arial"/>
                <a:cs typeface="Arial"/>
                <a:sym typeface="Arial"/>
              </a:rPr>
              <a:t>) </a:t>
            </a:r>
            <a:r>
              <a:rPr lang="en-US" sz="1600">
                <a:solidFill>
                  <a:schemeClr val="dk1"/>
                </a:solidFill>
                <a:latin typeface="Arial"/>
                <a:ea typeface="Arial"/>
                <a:cs typeface="Arial"/>
                <a:sym typeface="Arial"/>
              </a:rPr>
              <a:t>and after 8  seconds(</a:t>
            </a:r>
            <a:r>
              <a:rPr lang="en-US" sz="1600">
                <a:solidFill>
                  <a:srgbClr val="6E2E9F"/>
                </a:solidFill>
                <a:latin typeface="Arial"/>
                <a:ea typeface="Arial"/>
                <a:cs typeface="Arial"/>
                <a:sym typeface="Arial"/>
              </a:rPr>
              <a:t>afterEvent</a:t>
            </a:r>
            <a:r>
              <a:rPr lang="en-US" sz="1600">
                <a:solidFill>
                  <a:schemeClr val="dk1"/>
                </a:solidFill>
                <a:latin typeface="Arial"/>
                <a:ea typeface="Arial"/>
                <a:cs typeface="Arial"/>
                <a:sym typeface="Arial"/>
              </a:rPr>
              <a:t>), stop the LED flashing fast, and flash it 10 times slowly.  </a:t>
            </a:r>
            <a:r>
              <a:rPr lang="en-US" sz="1600" u="sng">
                <a:solidFill>
                  <a:srgbClr val="009999"/>
                </a:solidFill>
                <a:latin typeface="Arial"/>
                <a:ea typeface="Arial"/>
                <a:cs typeface="Arial"/>
                <a:sym typeface="Arial"/>
                <a:hlinkClick r:id="rId3">
                  <a:extLst>
                    <a:ext uri="{A12FA001-AC4F-418D-AE19-62706E023703}">
                      <ahyp:hlinkClr val="tx"/>
                    </a:ext>
                  </a:extLst>
                </a:hlinkClick>
              </a:rPr>
              <a:t>http://www.doctormonk.com/2012/01/arduino-timer-library.html</a:t>
            </a:r>
            <a:endParaRPr sz="16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4"/>
          <p:cNvSpPr txBox="1"/>
          <p:nvPr/>
        </p:nvSpPr>
        <p:spPr>
          <a:xfrm>
            <a:off x="580136" y="713328"/>
            <a:ext cx="8060055" cy="4287520"/>
          </a:xfrm>
          <a:prstGeom prst="rect">
            <a:avLst/>
          </a:prstGeom>
          <a:noFill/>
          <a:ln>
            <a:noFill/>
          </a:ln>
        </p:spPr>
        <p:txBody>
          <a:bodyPr anchorCtr="0" anchor="t" bIns="0" lIns="0" spcFirstLastPara="1" rIns="0" wrap="square" tIns="46975">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Variable frequency and fixed duty cycle (50%): </a:t>
            </a:r>
            <a:r>
              <a:rPr i="1" lang="en-US" sz="1800">
                <a:solidFill>
                  <a:schemeClr val="dk1"/>
                </a:solidFill>
                <a:latin typeface="Arial"/>
                <a:ea typeface="Arial"/>
                <a:cs typeface="Arial"/>
                <a:sym typeface="Arial"/>
              </a:rPr>
              <a:t>tone() </a:t>
            </a:r>
            <a:r>
              <a:rPr lang="en-US" sz="1800">
                <a:solidFill>
                  <a:schemeClr val="dk1"/>
                </a:solidFill>
                <a:latin typeface="Arial"/>
                <a:ea typeface="Arial"/>
                <a:cs typeface="Arial"/>
                <a:sym typeface="Arial"/>
              </a:rPr>
              <a:t>function</a:t>
            </a:r>
            <a:endParaRPr sz="1800">
              <a:solidFill>
                <a:schemeClr val="dk1"/>
              </a:solidFill>
              <a:latin typeface="Arial"/>
              <a:ea typeface="Arial"/>
              <a:cs typeface="Arial"/>
              <a:sym typeface="Arial"/>
            </a:endParaRPr>
          </a:p>
          <a:p>
            <a:pPr indent="-226695" lvl="0" marL="239395" marR="0" rtl="0" algn="l">
              <a:lnSpc>
                <a:spcPct val="100000"/>
              </a:lnSpc>
              <a:spcBef>
                <a:spcPts val="270"/>
              </a:spcBef>
              <a:spcAft>
                <a:spcPts val="0"/>
              </a:spcAft>
              <a:buClr>
                <a:schemeClr val="dk1"/>
              </a:buClr>
              <a:buSzPts val="1800"/>
              <a:buFont typeface="Arial"/>
              <a:buChar char="•"/>
            </a:pPr>
            <a:r>
              <a:rPr b="1" lang="en-US" sz="1800">
                <a:solidFill>
                  <a:schemeClr val="dk1"/>
                </a:solidFill>
                <a:latin typeface="Arial"/>
                <a:ea typeface="Arial"/>
                <a:cs typeface="Arial"/>
                <a:sym typeface="Arial"/>
              </a:rPr>
              <a:t>tone(pin, frequency) </a:t>
            </a:r>
            <a:r>
              <a:rPr lang="en-US" sz="1800">
                <a:solidFill>
                  <a:schemeClr val="dk1"/>
                </a:solidFill>
                <a:latin typeface="Arial"/>
                <a:ea typeface="Arial"/>
                <a:cs typeface="Arial"/>
                <a:sym typeface="Arial"/>
              </a:rPr>
              <a:t>– generates a signal with ‘frequency’ on ‘pin’</a:t>
            </a:r>
            <a:endParaRPr sz="1800">
              <a:solidFill>
                <a:schemeClr val="dk1"/>
              </a:solidFill>
              <a:latin typeface="Arial"/>
              <a:ea typeface="Arial"/>
              <a:cs typeface="Arial"/>
              <a:sym typeface="Arial"/>
            </a:endParaRPr>
          </a:p>
          <a:p>
            <a:pPr indent="-226695" lvl="0" marL="239395" marR="106679" rtl="0" algn="l">
              <a:lnSpc>
                <a:spcPct val="100000"/>
              </a:lnSpc>
              <a:spcBef>
                <a:spcPts val="600"/>
              </a:spcBef>
              <a:spcAft>
                <a:spcPts val="0"/>
              </a:spcAft>
              <a:buClr>
                <a:schemeClr val="dk1"/>
              </a:buClr>
              <a:buSzPts val="1800"/>
              <a:buFont typeface="Arial"/>
              <a:buChar char="•"/>
            </a:pPr>
            <a:r>
              <a:rPr b="1" lang="en-US" sz="1800">
                <a:solidFill>
                  <a:schemeClr val="dk1"/>
                </a:solidFill>
                <a:latin typeface="Arial"/>
                <a:ea typeface="Arial"/>
                <a:cs typeface="Arial"/>
                <a:sym typeface="Arial"/>
              </a:rPr>
              <a:t>tone(pin, frequency, duration) </a:t>
            </a:r>
            <a:r>
              <a:rPr lang="en-US" sz="1800">
                <a:solidFill>
                  <a:schemeClr val="dk1"/>
                </a:solidFill>
                <a:latin typeface="Arial"/>
                <a:ea typeface="Arial"/>
                <a:cs typeface="Arial"/>
                <a:sym typeface="Arial"/>
              </a:rPr>
              <a:t>– generates a signal with ‘frequency’ on ‘pin’  in a limited time period: ‘duration’ [ms]</a:t>
            </a:r>
            <a:endParaRPr sz="1800">
              <a:solidFill>
                <a:schemeClr val="dk1"/>
              </a:solidFill>
              <a:latin typeface="Arial"/>
              <a:ea typeface="Arial"/>
              <a:cs typeface="Arial"/>
              <a:sym typeface="Arial"/>
            </a:endParaRPr>
          </a:p>
          <a:p>
            <a:pPr indent="-226695" lvl="0" marL="239395" marR="0" rtl="0" algn="l">
              <a:lnSpc>
                <a:spcPct val="100000"/>
              </a:lnSpc>
              <a:spcBef>
                <a:spcPts val="600"/>
              </a:spcBef>
              <a:spcAft>
                <a:spcPts val="0"/>
              </a:spcAft>
              <a:buClr>
                <a:schemeClr val="dk1"/>
              </a:buClr>
              <a:buSzPts val="1800"/>
              <a:buFont typeface="Arial"/>
              <a:buChar char="•"/>
            </a:pPr>
            <a:r>
              <a:rPr b="1" lang="en-US" sz="1800">
                <a:solidFill>
                  <a:schemeClr val="dk1"/>
                </a:solidFill>
                <a:latin typeface="Arial"/>
                <a:ea typeface="Arial"/>
                <a:cs typeface="Arial"/>
                <a:sym typeface="Arial"/>
              </a:rPr>
              <a:t>noTone(pin) </a:t>
            </a:r>
            <a:r>
              <a:rPr lang="en-US" sz="1800">
                <a:solidFill>
                  <a:schemeClr val="dk1"/>
                </a:solidFill>
                <a:latin typeface="Arial"/>
                <a:ea typeface="Arial"/>
                <a:cs typeface="Arial"/>
                <a:sym typeface="Arial"/>
              </a:rPr>
              <a:t>stops the signal generation on ‘pin’.</a:t>
            </a:r>
            <a:endParaRPr sz="1800">
              <a:solidFill>
                <a:schemeClr val="dk1"/>
              </a:solidFill>
              <a:latin typeface="Arial"/>
              <a:ea typeface="Arial"/>
              <a:cs typeface="Arial"/>
              <a:sym typeface="Arial"/>
            </a:endParaRPr>
          </a:p>
          <a:p>
            <a:pPr indent="0" lvl="0" marL="0" marR="0" rtl="0" algn="l">
              <a:lnSpc>
                <a:spcPct val="100000"/>
              </a:lnSpc>
              <a:spcBef>
                <a:spcPts val="15"/>
              </a:spcBef>
              <a:spcAft>
                <a:spcPts val="0"/>
              </a:spcAft>
              <a:buNone/>
            </a:pPr>
            <a:r>
              <a:t/>
            </a:r>
            <a:endParaRPr sz="2950">
              <a:solidFill>
                <a:schemeClr val="dk1"/>
              </a:solidFill>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1800">
                <a:solidFill>
                  <a:srgbClr val="FF0000"/>
                </a:solidFill>
                <a:latin typeface="Arial"/>
                <a:ea typeface="Arial"/>
                <a:cs typeface="Arial"/>
                <a:sym typeface="Arial"/>
              </a:rPr>
              <a:t>Only one pin at a time can generate a signal using tone function. To generate	a  tone signal on another pin you should stop any active tone: </a:t>
            </a:r>
            <a:r>
              <a:rPr b="1" lang="en-US" sz="1800">
                <a:solidFill>
                  <a:srgbClr val="FF0000"/>
                </a:solidFill>
                <a:latin typeface="Arial"/>
                <a:ea typeface="Arial"/>
                <a:cs typeface="Arial"/>
                <a:sym typeface="Arial"/>
              </a:rPr>
              <a:t>noTone(activePin)</a:t>
            </a:r>
            <a:endParaRPr sz="18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29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For some Arduino boards, the tone function/generation can alter PWM signal</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generation !</a:t>
            </a:r>
            <a:endParaRPr sz="1800">
              <a:solidFill>
                <a:schemeClr val="dk1"/>
              </a:solidFill>
              <a:latin typeface="Arial"/>
              <a:ea typeface="Arial"/>
              <a:cs typeface="Arial"/>
              <a:sym typeface="Arial"/>
            </a:endParaRPr>
          </a:p>
          <a:p>
            <a:pPr indent="0" lvl="0" marL="0" marR="0" rtl="0" algn="l">
              <a:lnSpc>
                <a:spcPct val="100000"/>
              </a:lnSpc>
              <a:spcBef>
                <a:spcPts val="5"/>
              </a:spcBef>
              <a:spcAft>
                <a:spcPts val="0"/>
              </a:spcAft>
              <a:buNone/>
            </a:pPr>
            <a:r>
              <a:t/>
            </a:r>
            <a:endParaRPr sz="29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No output pin setup is required.</a:t>
            </a:r>
            <a:endParaRPr sz="1800">
              <a:solidFill>
                <a:schemeClr val="dk1"/>
              </a:solidFill>
              <a:latin typeface="Arial"/>
              <a:ea typeface="Arial"/>
              <a:cs typeface="Arial"/>
              <a:sym typeface="Arial"/>
            </a:endParaRPr>
          </a:p>
        </p:txBody>
      </p:sp>
      <p:sp>
        <p:nvSpPr>
          <p:cNvPr id="503" name="Google Shape;503;p44"/>
          <p:cNvSpPr txBox="1"/>
          <p:nvPr>
            <p:ph type="title"/>
          </p:nvPr>
        </p:nvSpPr>
        <p:spPr>
          <a:xfrm>
            <a:off x="2142489" y="36703"/>
            <a:ext cx="3424554" cy="5137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Signal generation</a:t>
            </a:r>
            <a:endParaRPr sz="3200">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5"/>
          <p:cNvSpPr txBox="1"/>
          <p:nvPr/>
        </p:nvSpPr>
        <p:spPr>
          <a:xfrm>
            <a:off x="580136" y="714883"/>
            <a:ext cx="5512435" cy="711200"/>
          </a:xfrm>
          <a:prstGeom prst="rect">
            <a:avLst/>
          </a:prstGeom>
          <a:noFill/>
          <a:ln>
            <a:noFill/>
          </a:ln>
        </p:spPr>
        <p:txBody>
          <a:bodyPr anchorCtr="0" anchor="t" bIns="0" lIns="0" spcFirstLastPara="1" rIns="0" wrap="square" tIns="81275">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Example 8: Play a Melody using the tone() function</a:t>
            </a:r>
            <a:endParaRPr sz="1800">
              <a:solidFill>
                <a:schemeClr val="dk1"/>
              </a:solidFill>
              <a:latin typeface="Arial"/>
              <a:ea typeface="Arial"/>
              <a:cs typeface="Arial"/>
              <a:sym typeface="Arial"/>
            </a:endParaRPr>
          </a:p>
          <a:p>
            <a:pPr indent="0" lvl="0" marL="12700" marR="0" rtl="0" algn="l">
              <a:lnSpc>
                <a:spcPct val="100000"/>
              </a:lnSpc>
              <a:spcBef>
                <a:spcPts val="540"/>
              </a:spcBef>
              <a:spcAft>
                <a:spcPts val="0"/>
              </a:spcAft>
              <a:buNone/>
            </a:pPr>
            <a:r>
              <a:rPr lang="en-US" sz="1800" u="sng">
                <a:solidFill>
                  <a:srgbClr val="009999"/>
                </a:solidFill>
                <a:latin typeface="Arial"/>
                <a:ea typeface="Arial"/>
                <a:cs typeface="Arial"/>
                <a:sym typeface="Arial"/>
                <a:hlinkClick r:id="rId3">
                  <a:extLst>
                    <a:ext uri="{A12FA001-AC4F-418D-AE19-62706E023703}">
                      <ahyp:hlinkClr val="tx"/>
                    </a:ext>
                  </a:extLst>
                </a:hlinkClick>
              </a:rPr>
              <a:t>http://arduino.cc/en/Tutorial/Tone</a:t>
            </a:r>
            <a:endParaRPr sz="1800">
              <a:solidFill>
                <a:schemeClr val="dk1"/>
              </a:solidFill>
              <a:latin typeface="Arial"/>
              <a:ea typeface="Arial"/>
              <a:cs typeface="Arial"/>
              <a:sym typeface="Arial"/>
            </a:endParaRPr>
          </a:p>
        </p:txBody>
      </p:sp>
      <p:sp>
        <p:nvSpPr>
          <p:cNvPr id="509" name="Google Shape;509;p45"/>
          <p:cNvSpPr txBox="1"/>
          <p:nvPr>
            <p:ph type="title"/>
          </p:nvPr>
        </p:nvSpPr>
        <p:spPr>
          <a:xfrm>
            <a:off x="2142489" y="190880"/>
            <a:ext cx="3424554"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Signal generation</a:t>
            </a:r>
            <a:endParaRPr sz="3200">
              <a:latin typeface="Arial"/>
              <a:ea typeface="Arial"/>
              <a:cs typeface="Arial"/>
              <a:sym typeface="Arial"/>
            </a:endParaRPr>
          </a:p>
        </p:txBody>
      </p:sp>
      <p:sp>
        <p:nvSpPr>
          <p:cNvPr id="510" name="Google Shape;510;p45"/>
          <p:cNvSpPr/>
          <p:nvPr/>
        </p:nvSpPr>
        <p:spPr>
          <a:xfrm>
            <a:off x="609600" y="1981200"/>
            <a:ext cx="2610611" cy="3733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45"/>
          <p:cNvSpPr/>
          <p:nvPr/>
        </p:nvSpPr>
        <p:spPr>
          <a:xfrm>
            <a:off x="3633215" y="1524000"/>
            <a:ext cx="5222747" cy="5132832"/>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6"/>
          <p:cNvSpPr txBox="1"/>
          <p:nvPr>
            <p:ph type="title"/>
          </p:nvPr>
        </p:nvSpPr>
        <p:spPr>
          <a:xfrm>
            <a:off x="1262888" y="555193"/>
            <a:ext cx="196532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Play a sound</a:t>
            </a:r>
            <a:endParaRPr sz="2400">
              <a:latin typeface="Tahoma"/>
              <a:ea typeface="Tahoma"/>
              <a:cs typeface="Tahoma"/>
              <a:sym typeface="Tahoma"/>
            </a:endParaRPr>
          </a:p>
        </p:txBody>
      </p:sp>
      <p:sp>
        <p:nvSpPr>
          <p:cNvPr id="517" name="Google Shape;517;p46"/>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46"/>
          <p:cNvSpPr/>
          <p:nvPr/>
        </p:nvSpPr>
        <p:spPr>
          <a:xfrm>
            <a:off x="877227" y="182930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46"/>
          <p:cNvSpPr/>
          <p:nvPr/>
        </p:nvSpPr>
        <p:spPr>
          <a:xfrm>
            <a:off x="877227" y="2268220"/>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46"/>
          <p:cNvSpPr/>
          <p:nvPr/>
        </p:nvSpPr>
        <p:spPr>
          <a:xfrm>
            <a:off x="877227" y="3146044"/>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46"/>
          <p:cNvSpPr/>
          <p:nvPr/>
        </p:nvSpPr>
        <p:spPr>
          <a:xfrm>
            <a:off x="877227" y="3584955"/>
            <a:ext cx="202691" cy="2133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46"/>
          <p:cNvSpPr/>
          <p:nvPr/>
        </p:nvSpPr>
        <p:spPr>
          <a:xfrm>
            <a:off x="877227" y="402386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46"/>
          <p:cNvSpPr/>
          <p:nvPr/>
        </p:nvSpPr>
        <p:spPr>
          <a:xfrm>
            <a:off x="877227" y="4462779"/>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46"/>
          <p:cNvSpPr txBox="1"/>
          <p:nvPr/>
        </p:nvSpPr>
        <p:spPr>
          <a:xfrm>
            <a:off x="1207719" y="1227201"/>
            <a:ext cx="6464300" cy="3537585"/>
          </a:xfrm>
          <a:prstGeom prst="rect">
            <a:avLst/>
          </a:prstGeom>
          <a:noFill/>
          <a:ln>
            <a:noFill/>
          </a:ln>
        </p:spPr>
        <p:txBody>
          <a:bodyPr anchorCtr="0" anchor="t" bIns="0" lIns="0" spcFirstLastPara="1" rIns="0" wrap="square" tIns="85725">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void setup() {</a:t>
            </a:r>
            <a:endParaRPr sz="2400">
              <a:solidFill>
                <a:schemeClr val="dk1"/>
              </a:solidFill>
              <a:latin typeface="Tahoma"/>
              <a:ea typeface="Tahoma"/>
              <a:cs typeface="Tahoma"/>
              <a:sym typeface="Tahoma"/>
            </a:endParaRPr>
          </a:p>
          <a:p>
            <a:pPr indent="0" lvl="0" marL="203200" marR="0" rtl="0" algn="l">
              <a:lnSpc>
                <a:spcPct val="100000"/>
              </a:lnSpc>
              <a:spcBef>
                <a:spcPts val="575"/>
              </a:spcBef>
              <a:spcAft>
                <a:spcPts val="0"/>
              </a:spcAft>
              <a:buNone/>
            </a:pPr>
            <a:r>
              <a:rPr lang="en-US" sz="2400">
                <a:solidFill>
                  <a:schemeClr val="dk1"/>
                </a:solidFill>
                <a:latin typeface="Tahoma"/>
                <a:ea typeface="Tahoma"/>
                <a:cs typeface="Tahoma"/>
                <a:sym typeface="Tahoma"/>
              </a:rPr>
              <a:t>// put your setup code here, to run once:</a:t>
            </a:r>
            <a:endParaRPr sz="2400">
              <a:solidFill>
                <a:schemeClr val="dk1"/>
              </a:solidFill>
              <a:latin typeface="Tahoma"/>
              <a:ea typeface="Tahoma"/>
              <a:cs typeface="Tahoma"/>
              <a:sym typeface="Tahoma"/>
            </a:endParaRPr>
          </a:p>
          <a:p>
            <a:pPr indent="0" lvl="0" marL="12700" marR="0" rtl="0" algn="l">
              <a:lnSpc>
                <a:spcPct val="100000"/>
              </a:lnSpc>
              <a:spcBef>
                <a:spcPts val="575"/>
              </a:spcBef>
              <a:spcAft>
                <a:spcPts val="0"/>
              </a:spcAft>
              <a:buNone/>
            </a:pPr>
            <a:r>
              <a:rPr lang="en-US" sz="2400">
                <a:solidFill>
                  <a:schemeClr val="dk1"/>
                </a:solidFill>
                <a:latin typeface="Tahoma"/>
                <a:ea typeface="Tahoma"/>
                <a:cs typeface="Tahoma"/>
                <a:sym typeface="Tahoma"/>
              </a:rPr>
              <a:t>}</a:t>
            </a:r>
            <a:endParaRPr sz="2400">
              <a:solidFill>
                <a:schemeClr val="dk1"/>
              </a:solidFill>
              <a:latin typeface="Tahoma"/>
              <a:ea typeface="Tahoma"/>
              <a:cs typeface="Tahoma"/>
              <a:sym typeface="Tahoma"/>
            </a:endParaRPr>
          </a:p>
          <a:p>
            <a:pPr indent="0" lvl="0" marL="0" marR="0" rtl="0" algn="l">
              <a:lnSpc>
                <a:spcPct val="100000"/>
              </a:lnSpc>
              <a:spcBef>
                <a:spcPts val="5"/>
              </a:spcBef>
              <a:spcAft>
                <a:spcPts val="0"/>
              </a:spcAft>
              <a:buNone/>
            </a:pPr>
            <a:r>
              <a:t/>
            </a:r>
            <a:endParaRPr sz="3500">
              <a:solidFill>
                <a:schemeClr val="dk1"/>
              </a:solidFill>
              <a:latin typeface="Times New Roman"/>
              <a:ea typeface="Times New Roman"/>
              <a:cs typeface="Times New Roman"/>
              <a:sym typeface="Times New Roman"/>
            </a:endParaRPr>
          </a:p>
          <a:p>
            <a:pPr indent="0" lvl="0" marL="12700" marR="0" rtl="0" algn="l">
              <a:lnSpc>
                <a:spcPct val="100000"/>
              </a:lnSpc>
              <a:spcBef>
                <a:spcPts val="5"/>
              </a:spcBef>
              <a:spcAft>
                <a:spcPts val="0"/>
              </a:spcAft>
              <a:buNone/>
            </a:pPr>
            <a:r>
              <a:rPr lang="en-US" sz="2400">
                <a:solidFill>
                  <a:schemeClr val="dk1"/>
                </a:solidFill>
                <a:latin typeface="Tahoma"/>
                <a:ea typeface="Tahoma"/>
                <a:cs typeface="Tahoma"/>
                <a:sym typeface="Tahoma"/>
              </a:rPr>
              <a:t>void loop() {</a:t>
            </a:r>
            <a:endParaRPr sz="2400">
              <a:solidFill>
                <a:schemeClr val="dk1"/>
              </a:solidFill>
              <a:latin typeface="Tahoma"/>
              <a:ea typeface="Tahoma"/>
              <a:cs typeface="Tahoma"/>
              <a:sym typeface="Tahoma"/>
            </a:endParaRPr>
          </a:p>
          <a:p>
            <a:pPr indent="190500" lvl="0" marL="12700" marR="5080" rtl="0" algn="l">
              <a:lnSpc>
                <a:spcPct val="120000"/>
              </a:lnSpc>
              <a:spcBef>
                <a:spcPts val="0"/>
              </a:spcBef>
              <a:spcAft>
                <a:spcPts val="0"/>
              </a:spcAft>
              <a:buNone/>
            </a:pPr>
            <a:r>
              <a:rPr lang="en-US" sz="2400">
                <a:solidFill>
                  <a:schemeClr val="dk1"/>
                </a:solidFill>
                <a:latin typeface="Tahoma"/>
                <a:ea typeface="Tahoma"/>
                <a:cs typeface="Tahoma"/>
                <a:sym typeface="Tahoma"/>
              </a:rPr>
              <a:t>// put your main code here, to run repeatedly:  tone(11,500);</a:t>
            </a:r>
            <a:endParaRPr sz="2400">
              <a:solidFill>
                <a:schemeClr val="dk1"/>
              </a:solidFill>
              <a:latin typeface="Tahoma"/>
              <a:ea typeface="Tahoma"/>
              <a:cs typeface="Tahoma"/>
              <a:sym typeface="Tahoma"/>
            </a:endParaRPr>
          </a:p>
          <a:p>
            <a:pPr indent="0" lvl="0" marL="12700" marR="0" rtl="0" algn="l">
              <a:lnSpc>
                <a:spcPct val="100000"/>
              </a:lnSpc>
              <a:spcBef>
                <a:spcPts val="575"/>
              </a:spcBef>
              <a:spcAft>
                <a:spcPts val="0"/>
              </a:spcAft>
              <a:buNone/>
            </a:pPr>
            <a:r>
              <a:rPr lang="en-US" sz="2400">
                <a:solidFill>
                  <a:schemeClr val="dk1"/>
                </a:solidFill>
                <a:latin typeface="Tahoma"/>
                <a:ea typeface="Tahoma"/>
                <a:cs typeface="Tahoma"/>
                <a:sym typeface="Tahoma"/>
              </a:rPr>
              <a:t>}</a:t>
            </a:r>
            <a:endParaRPr sz="2400">
              <a:solidFill>
                <a:schemeClr val="dk1"/>
              </a:solidFill>
              <a:latin typeface="Tahoma"/>
              <a:ea typeface="Tahoma"/>
              <a:cs typeface="Tahoma"/>
              <a:sym typeface="Tahoma"/>
            </a:endParaRPr>
          </a:p>
        </p:txBody>
      </p:sp>
      <p:sp>
        <p:nvSpPr>
          <p:cNvPr id="525" name="Google Shape;525;p46"/>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14</a:t>
            </a:r>
            <a:endParaRPr sz="1200">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7"/>
          <p:cNvSpPr txBox="1"/>
          <p:nvPr/>
        </p:nvSpPr>
        <p:spPr>
          <a:xfrm>
            <a:off x="580136" y="714883"/>
            <a:ext cx="7626350" cy="711200"/>
          </a:xfrm>
          <a:prstGeom prst="rect">
            <a:avLst/>
          </a:prstGeom>
          <a:noFill/>
          <a:ln>
            <a:noFill/>
          </a:ln>
        </p:spPr>
        <p:txBody>
          <a:bodyPr anchorCtr="0" anchor="t" bIns="0" lIns="0" spcFirstLastPara="1" rIns="0" wrap="square" tIns="81275">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Example 9: Playing tones on Multiple outputs using the tone() function</a:t>
            </a:r>
            <a:endParaRPr sz="1800">
              <a:solidFill>
                <a:schemeClr val="dk1"/>
              </a:solidFill>
              <a:latin typeface="Arial"/>
              <a:ea typeface="Arial"/>
              <a:cs typeface="Arial"/>
              <a:sym typeface="Arial"/>
            </a:endParaRPr>
          </a:p>
          <a:p>
            <a:pPr indent="0" lvl="0" marL="12700" marR="0" rtl="0" algn="l">
              <a:lnSpc>
                <a:spcPct val="100000"/>
              </a:lnSpc>
              <a:spcBef>
                <a:spcPts val="540"/>
              </a:spcBef>
              <a:spcAft>
                <a:spcPts val="0"/>
              </a:spcAft>
              <a:buNone/>
            </a:pPr>
            <a:r>
              <a:rPr lang="en-US" sz="1800" u="sng">
                <a:solidFill>
                  <a:srgbClr val="009999"/>
                </a:solidFill>
                <a:latin typeface="Arial"/>
                <a:ea typeface="Arial"/>
                <a:cs typeface="Arial"/>
                <a:sym typeface="Arial"/>
                <a:hlinkClick r:id="rId3">
                  <a:extLst>
                    <a:ext uri="{A12FA001-AC4F-418D-AE19-62706E023703}">
                      <ahyp:hlinkClr val="tx"/>
                    </a:ext>
                  </a:extLst>
                </a:hlinkClick>
              </a:rPr>
              <a:t>http://arduino.cc/en/Tutorial/Tone4</a:t>
            </a:r>
            <a:endParaRPr sz="1800">
              <a:solidFill>
                <a:schemeClr val="dk1"/>
              </a:solidFill>
              <a:latin typeface="Arial"/>
              <a:ea typeface="Arial"/>
              <a:cs typeface="Arial"/>
              <a:sym typeface="Arial"/>
            </a:endParaRPr>
          </a:p>
        </p:txBody>
      </p:sp>
      <p:sp>
        <p:nvSpPr>
          <p:cNvPr id="531" name="Google Shape;531;p47"/>
          <p:cNvSpPr txBox="1"/>
          <p:nvPr>
            <p:ph type="title"/>
          </p:nvPr>
        </p:nvSpPr>
        <p:spPr>
          <a:xfrm>
            <a:off x="2142489" y="107442"/>
            <a:ext cx="3424554"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Signal generation</a:t>
            </a:r>
            <a:endParaRPr sz="3200">
              <a:latin typeface="Arial"/>
              <a:ea typeface="Arial"/>
              <a:cs typeface="Arial"/>
              <a:sym typeface="Arial"/>
            </a:endParaRPr>
          </a:p>
        </p:txBody>
      </p:sp>
      <p:sp>
        <p:nvSpPr>
          <p:cNvPr id="532" name="Google Shape;532;p47"/>
          <p:cNvSpPr/>
          <p:nvPr/>
        </p:nvSpPr>
        <p:spPr>
          <a:xfrm>
            <a:off x="501395" y="1905000"/>
            <a:ext cx="3086100" cy="395325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47"/>
          <p:cNvSpPr/>
          <p:nvPr/>
        </p:nvSpPr>
        <p:spPr>
          <a:xfrm>
            <a:off x="4111752" y="1720595"/>
            <a:ext cx="4575048" cy="422300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8"/>
          <p:cNvSpPr txBox="1"/>
          <p:nvPr/>
        </p:nvSpPr>
        <p:spPr>
          <a:xfrm>
            <a:off x="580136" y="707263"/>
            <a:ext cx="7626350" cy="2356485"/>
          </a:xfrm>
          <a:prstGeom prst="rect">
            <a:avLst/>
          </a:prstGeom>
          <a:noFill/>
          <a:ln>
            <a:noFill/>
          </a:ln>
        </p:spPr>
        <p:txBody>
          <a:bodyPr anchorCtr="0" anchor="t" bIns="0" lIns="0" spcFirstLastPara="1" rIns="0" wrap="square" tIns="889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Example 9: Playing tones on Multiple outputs using the tone() function</a:t>
            </a:r>
            <a:endParaRPr sz="1800">
              <a:solidFill>
                <a:schemeClr val="dk1"/>
              </a:solidFill>
              <a:latin typeface="Arial"/>
              <a:ea typeface="Arial"/>
              <a:cs typeface="Arial"/>
              <a:sym typeface="Arial"/>
            </a:endParaRPr>
          </a:p>
          <a:p>
            <a:pPr indent="0" lvl="0" marL="12700" marR="0" rtl="0" algn="l">
              <a:lnSpc>
                <a:spcPct val="100000"/>
              </a:lnSpc>
              <a:spcBef>
                <a:spcPts val="600"/>
              </a:spcBef>
              <a:spcAft>
                <a:spcPts val="0"/>
              </a:spcAft>
              <a:buNone/>
            </a:pPr>
            <a:r>
              <a:rPr lang="en-US" sz="1800" u="sng">
                <a:solidFill>
                  <a:srgbClr val="009999"/>
                </a:solidFill>
                <a:latin typeface="Arial"/>
                <a:ea typeface="Arial"/>
                <a:cs typeface="Arial"/>
                <a:sym typeface="Arial"/>
                <a:hlinkClick r:id="rId3">
                  <a:extLst>
                    <a:ext uri="{A12FA001-AC4F-418D-AE19-62706E023703}">
                      <ahyp:hlinkClr val="tx"/>
                    </a:ext>
                  </a:extLst>
                </a:hlinkClick>
              </a:rPr>
              <a:t>http://arduino.cc/en/Tutorial/Tone4</a:t>
            </a:r>
            <a:endParaRPr sz="1800">
              <a:solidFill>
                <a:schemeClr val="dk1"/>
              </a:solidFill>
              <a:latin typeface="Arial"/>
              <a:ea typeface="Arial"/>
              <a:cs typeface="Arial"/>
              <a:sym typeface="Arial"/>
            </a:endParaRPr>
          </a:p>
          <a:p>
            <a:pPr indent="0" lvl="0" marL="12700" marR="481965" rtl="0" algn="l">
              <a:lnSpc>
                <a:spcPct val="100000"/>
              </a:lnSpc>
              <a:spcBef>
                <a:spcPts val="600"/>
              </a:spcBef>
              <a:spcAft>
                <a:spcPts val="0"/>
              </a:spcAft>
              <a:buNone/>
            </a:pPr>
            <a:r>
              <a:rPr lang="en-US" sz="1800">
                <a:solidFill>
                  <a:srgbClr val="0000FF"/>
                </a:solidFill>
                <a:latin typeface="Arial"/>
                <a:ea typeface="Arial"/>
                <a:cs typeface="Arial"/>
                <a:sym typeface="Arial"/>
              </a:rPr>
              <a:t>Only one pin at a time can generate a signal using tone function. Ton is  generated / cycled over the 3 different pins in a sequential order !!!</a:t>
            </a:r>
            <a:endParaRPr sz="1800">
              <a:solidFill>
                <a:schemeClr val="dk1"/>
              </a:solidFill>
              <a:latin typeface="Arial"/>
              <a:ea typeface="Arial"/>
              <a:cs typeface="Arial"/>
              <a:sym typeface="Arial"/>
            </a:endParaRPr>
          </a:p>
          <a:p>
            <a:pPr indent="0" lvl="0" marL="120650" marR="6366510" rtl="0" algn="l">
              <a:lnSpc>
                <a:spcPct val="200000"/>
              </a:lnSpc>
              <a:spcBef>
                <a:spcPts val="1190"/>
              </a:spcBef>
              <a:spcAft>
                <a:spcPts val="0"/>
              </a:spcAft>
              <a:buNone/>
            </a:pPr>
            <a:r>
              <a:rPr lang="en-US" sz="1400">
                <a:solidFill>
                  <a:schemeClr val="dk1"/>
                </a:solidFill>
                <a:latin typeface="Arial"/>
                <a:ea typeface="Arial"/>
                <a:cs typeface="Arial"/>
                <a:sym typeface="Arial"/>
              </a:rPr>
              <a:t>void setup() { }  void loop() {</a:t>
            </a:r>
            <a:endParaRPr sz="1400">
              <a:solidFill>
                <a:schemeClr val="dk1"/>
              </a:solidFill>
              <a:latin typeface="Arial"/>
              <a:ea typeface="Arial"/>
              <a:cs typeface="Arial"/>
              <a:sym typeface="Arial"/>
            </a:endParaRPr>
          </a:p>
        </p:txBody>
      </p:sp>
      <p:sp>
        <p:nvSpPr>
          <p:cNvPr id="539" name="Google Shape;539;p48"/>
          <p:cNvSpPr txBox="1"/>
          <p:nvPr>
            <p:ph type="title"/>
          </p:nvPr>
        </p:nvSpPr>
        <p:spPr>
          <a:xfrm>
            <a:off x="2142489" y="87630"/>
            <a:ext cx="3424554"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Signal generation</a:t>
            </a:r>
            <a:endParaRPr sz="3200">
              <a:latin typeface="Arial"/>
              <a:ea typeface="Arial"/>
              <a:cs typeface="Arial"/>
              <a:sym typeface="Arial"/>
            </a:endParaRPr>
          </a:p>
        </p:txBody>
      </p:sp>
      <p:sp>
        <p:nvSpPr>
          <p:cNvPr id="540" name="Google Shape;540;p48"/>
          <p:cNvSpPr txBox="1"/>
          <p:nvPr/>
        </p:nvSpPr>
        <p:spPr>
          <a:xfrm>
            <a:off x="787095" y="3314446"/>
            <a:ext cx="1417955" cy="66611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400">
                <a:solidFill>
                  <a:schemeClr val="dk1"/>
                </a:solidFill>
                <a:latin typeface="Arial"/>
                <a:ea typeface="Arial"/>
                <a:cs typeface="Arial"/>
                <a:sym typeface="Arial"/>
              </a:rPr>
              <a:t>noTone(8);  tone(6, 440, 200);</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delay(200);</a:t>
            </a:r>
            <a:endParaRPr sz="1400">
              <a:solidFill>
                <a:schemeClr val="dk1"/>
              </a:solidFill>
              <a:latin typeface="Arial"/>
              <a:ea typeface="Arial"/>
              <a:cs typeface="Arial"/>
              <a:sym typeface="Arial"/>
            </a:endParaRPr>
          </a:p>
        </p:txBody>
      </p:sp>
      <p:sp>
        <p:nvSpPr>
          <p:cNvPr id="541" name="Google Shape;541;p48"/>
          <p:cNvSpPr txBox="1"/>
          <p:nvPr/>
        </p:nvSpPr>
        <p:spPr>
          <a:xfrm>
            <a:off x="2517139" y="3314446"/>
            <a:ext cx="2585720" cy="4527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turn off tone function for pin 8</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play a note on pin 6 for 200 ms</a:t>
            </a:r>
            <a:endParaRPr sz="1400">
              <a:solidFill>
                <a:schemeClr val="dk1"/>
              </a:solidFill>
              <a:latin typeface="Arial"/>
              <a:ea typeface="Arial"/>
              <a:cs typeface="Arial"/>
              <a:sym typeface="Arial"/>
            </a:endParaRPr>
          </a:p>
        </p:txBody>
      </p:sp>
      <p:sp>
        <p:nvSpPr>
          <p:cNvPr id="542" name="Google Shape;542;p48"/>
          <p:cNvSpPr txBox="1"/>
          <p:nvPr/>
        </p:nvSpPr>
        <p:spPr>
          <a:xfrm>
            <a:off x="787095" y="4167962"/>
            <a:ext cx="1417955" cy="66675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noTone(6);</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tone(7, 494, 500);</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delay(500);</a:t>
            </a:r>
            <a:endParaRPr sz="1400">
              <a:solidFill>
                <a:schemeClr val="dk1"/>
              </a:solidFill>
              <a:latin typeface="Arial"/>
              <a:ea typeface="Arial"/>
              <a:cs typeface="Arial"/>
              <a:sym typeface="Arial"/>
            </a:endParaRPr>
          </a:p>
        </p:txBody>
      </p:sp>
      <p:sp>
        <p:nvSpPr>
          <p:cNvPr id="543" name="Google Shape;543;p48"/>
          <p:cNvSpPr txBox="1"/>
          <p:nvPr/>
        </p:nvSpPr>
        <p:spPr>
          <a:xfrm>
            <a:off x="2565907" y="4167962"/>
            <a:ext cx="2585720" cy="4533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turn off tone function for pin 6</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play a note on pin 7 for 500 ms</a:t>
            </a:r>
            <a:endParaRPr sz="1400">
              <a:solidFill>
                <a:schemeClr val="dk1"/>
              </a:solidFill>
              <a:latin typeface="Arial"/>
              <a:ea typeface="Arial"/>
              <a:cs typeface="Arial"/>
              <a:sym typeface="Arial"/>
            </a:endParaRPr>
          </a:p>
        </p:txBody>
      </p:sp>
      <p:sp>
        <p:nvSpPr>
          <p:cNvPr id="544" name="Google Shape;544;p48"/>
          <p:cNvSpPr txBox="1"/>
          <p:nvPr/>
        </p:nvSpPr>
        <p:spPr>
          <a:xfrm>
            <a:off x="787095" y="5022341"/>
            <a:ext cx="1417955" cy="666115"/>
          </a:xfrm>
          <a:prstGeom prst="rect">
            <a:avLst/>
          </a:prstGeom>
          <a:noFill/>
          <a:ln>
            <a:noFill/>
          </a:ln>
        </p:spPr>
        <p:txBody>
          <a:bodyPr anchorCtr="0" anchor="t" bIns="0" lIns="0" spcFirstLastPara="1" rIns="0" wrap="square" tIns="13325">
            <a:spAutoFit/>
          </a:bodyPr>
          <a:lstStyle/>
          <a:p>
            <a:pPr indent="0" lvl="0" marL="12700" marR="5080" rtl="0" algn="l">
              <a:lnSpc>
                <a:spcPct val="100000"/>
              </a:lnSpc>
              <a:spcBef>
                <a:spcPts val="0"/>
              </a:spcBef>
              <a:spcAft>
                <a:spcPts val="0"/>
              </a:spcAft>
              <a:buNone/>
            </a:pPr>
            <a:r>
              <a:rPr lang="en-US" sz="1400">
                <a:solidFill>
                  <a:schemeClr val="dk1"/>
                </a:solidFill>
                <a:latin typeface="Arial"/>
                <a:ea typeface="Arial"/>
                <a:cs typeface="Arial"/>
                <a:sym typeface="Arial"/>
              </a:rPr>
              <a:t>noTone(7);  tone(8, 523, 300);</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delay(300);</a:t>
            </a:r>
            <a:endParaRPr sz="1400">
              <a:solidFill>
                <a:schemeClr val="dk1"/>
              </a:solidFill>
              <a:latin typeface="Arial"/>
              <a:ea typeface="Arial"/>
              <a:cs typeface="Arial"/>
              <a:sym typeface="Arial"/>
            </a:endParaRPr>
          </a:p>
        </p:txBody>
      </p:sp>
      <p:sp>
        <p:nvSpPr>
          <p:cNvPr id="545" name="Google Shape;545;p48"/>
          <p:cNvSpPr txBox="1"/>
          <p:nvPr/>
        </p:nvSpPr>
        <p:spPr>
          <a:xfrm>
            <a:off x="2565907" y="5022341"/>
            <a:ext cx="2585720" cy="45275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turn off tone function for pin 7</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play a note on pin 8 for 500 ms</a:t>
            </a:r>
            <a:endParaRPr sz="1400">
              <a:solidFill>
                <a:schemeClr val="dk1"/>
              </a:solidFill>
              <a:latin typeface="Arial"/>
              <a:ea typeface="Arial"/>
              <a:cs typeface="Arial"/>
              <a:sym typeface="Arial"/>
            </a:endParaRPr>
          </a:p>
        </p:txBody>
      </p:sp>
      <p:sp>
        <p:nvSpPr>
          <p:cNvPr id="546" name="Google Shape;546;p48"/>
          <p:cNvSpPr txBox="1"/>
          <p:nvPr/>
        </p:nvSpPr>
        <p:spPr>
          <a:xfrm>
            <a:off x="688035" y="5662066"/>
            <a:ext cx="85090" cy="240029"/>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9"/>
          <p:cNvSpPr/>
          <p:nvPr/>
        </p:nvSpPr>
        <p:spPr>
          <a:xfrm>
            <a:off x="0" y="1623060"/>
            <a:ext cx="9144000" cy="361492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49"/>
          <p:cNvSpPr/>
          <p:nvPr/>
        </p:nvSpPr>
        <p:spPr>
          <a:xfrm>
            <a:off x="323088" y="231647"/>
            <a:ext cx="1842516" cy="101498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49"/>
          <p:cNvSpPr/>
          <p:nvPr/>
        </p:nvSpPr>
        <p:spPr>
          <a:xfrm>
            <a:off x="108204" y="2205227"/>
            <a:ext cx="8856345" cy="2159635"/>
          </a:xfrm>
          <a:custGeom>
            <a:rect b="b" l="l" r="r" t="t"/>
            <a:pathLst>
              <a:path extrusionOk="0" h="2159635" w="8856345">
                <a:moveTo>
                  <a:pt x="0" y="2159508"/>
                </a:moveTo>
                <a:lnTo>
                  <a:pt x="8855964" y="2159508"/>
                </a:lnTo>
                <a:lnTo>
                  <a:pt x="8855964" y="0"/>
                </a:lnTo>
                <a:lnTo>
                  <a:pt x="0" y="0"/>
                </a:lnTo>
                <a:lnTo>
                  <a:pt x="0" y="2159508"/>
                </a:lnTo>
                <a:close/>
              </a:path>
            </a:pathLst>
          </a:custGeom>
          <a:solidFill>
            <a:srgbClr val="FFFFFF">
              <a:alpha val="7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49"/>
          <p:cNvSpPr txBox="1"/>
          <p:nvPr>
            <p:ph type="title"/>
          </p:nvPr>
        </p:nvSpPr>
        <p:spPr>
          <a:xfrm>
            <a:off x="744118" y="2999943"/>
            <a:ext cx="7582534" cy="51435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Times New Roman"/>
                <a:ea typeface="Times New Roman"/>
                <a:cs typeface="Times New Roman"/>
                <a:sym typeface="Times New Roman"/>
              </a:rPr>
              <a:t>Motion Detection and Hardware Interrupts</a:t>
            </a:r>
            <a:endParaRPr sz="32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5"/>
          <p:cNvSpPr txBox="1"/>
          <p:nvPr>
            <p:ph type="title"/>
          </p:nvPr>
        </p:nvSpPr>
        <p:spPr>
          <a:xfrm>
            <a:off x="2947161" y="528650"/>
            <a:ext cx="2346325" cy="45593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b="1" lang="en-US" sz="2800">
                <a:latin typeface="Arial"/>
                <a:ea typeface="Arial"/>
                <a:cs typeface="Arial"/>
                <a:sym typeface="Arial"/>
              </a:rPr>
              <a:t>Input / Output</a:t>
            </a:r>
            <a:endParaRPr sz="2800">
              <a:latin typeface="Arial"/>
              <a:ea typeface="Arial"/>
              <a:cs typeface="Arial"/>
              <a:sym typeface="Arial"/>
            </a:endParaRPr>
          </a:p>
        </p:txBody>
      </p:sp>
      <p:sp>
        <p:nvSpPr>
          <p:cNvPr id="81" name="Google Shape;81;p5"/>
          <p:cNvSpPr txBox="1"/>
          <p:nvPr/>
        </p:nvSpPr>
        <p:spPr>
          <a:xfrm>
            <a:off x="1077569" y="1345514"/>
            <a:ext cx="7057390" cy="2395855"/>
          </a:xfrm>
          <a:prstGeom prst="rect">
            <a:avLst/>
          </a:prstGeom>
          <a:noFill/>
          <a:ln>
            <a:noFill/>
          </a:ln>
        </p:spPr>
        <p:txBody>
          <a:bodyPr anchorCtr="0" anchor="t" bIns="0" lIns="0" spcFirstLastPara="1" rIns="0" wrap="square" tIns="14600">
            <a:spAutoFit/>
          </a:bodyPr>
          <a:lstStyle/>
          <a:p>
            <a:pPr indent="-200659" lvl="0" marL="213359"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Input/Output ports:</a:t>
            </a:r>
            <a:endParaRPr sz="1400">
              <a:solidFill>
                <a:schemeClr val="dk1"/>
              </a:solidFill>
              <a:latin typeface="Arial"/>
              <a:ea typeface="Arial"/>
              <a:cs typeface="Arial"/>
              <a:sym typeface="Arial"/>
            </a:endParaRPr>
          </a:p>
          <a:p>
            <a:pPr indent="-202565" lvl="1" marL="617855" marR="0" rtl="0" algn="l">
              <a:lnSpc>
                <a:spcPct val="100000"/>
              </a:lnSpc>
              <a:spcBef>
                <a:spcPts val="2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ATmega 328P (UNO): </a:t>
            </a:r>
            <a:r>
              <a:rPr b="1" i="0" lang="en-US" sz="1400" u="none" cap="none" strike="noStrike">
                <a:solidFill>
                  <a:schemeClr val="dk1"/>
                </a:solidFill>
                <a:latin typeface="Arial"/>
                <a:ea typeface="Arial"/>
                <a:cs typeface="Arial"/>
                <a:sym typeface="Arial"/>
              </a:rPr>
              <a:t>PORT B, C, D</a:t>
            </a:r>
            <a:endParaRPr b="0" i="0" sz="1400" u="none" cap="none" strike="noStrike">
              <a:solidFill>
                <a:schemeClr val="dk1"/>
              </a:solidFill>
              <a:latin typeface="Arial"/>
              <a:ea typeface="Arial"/>
              <a:cs typeface="Arial"/>
              <a:sym typeface="Arial"/>
            </a:endParaRPr>
          </a:p>
          <a:p>
            <a:pPr indent="-202565" lvl="1" marL="617855" marR="0" rtl="0" algn="l">
              <a:lnSpc>
                <a:spcPct val="100000"/>
              </a:lnSpc>
              <a:spcBef>
                <a:spcPts val="1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ATmega 2560 (MEGA): </a:t>
            </a:r>
            <a:r>
              <a:rPr b="1" i="0" lang="en-US" sz="1400" u="none" cap="none" strike="noStrike">
                <a:solidFill>
                  <a:schemeClr val="dk1"/>
                </a:solidFill>
                <a:latin typeface="Arial"/>
                <a:ea typeface="Arial"/>
                <a:cs typeface="Arial"/>
                <a:sym typeface="Arial"/>
              </a:rPr>
              <a:t>PORT A, B, C, D, E, F,  G, H, J, K, L</a:t>
            </a:r>
            <a:endParaRPr b="0" i="0" sz="1400" u="none" cap="none" strike="noStrike">
              <a:solidFill>
                <a:schemeClr val="dk1"/>
              </a:solidFill>
              <a:latin typeface="Arial"/>
              <a:ea typeface="Arial"/>
              <a:cs typeface="Arial"/>
              <a:sym typeface="Arial"/>
            </a:endParaRPr>
          </a:p>
          <a:p>
            <a:pPr indent="-200659" lvl="0" marL="213359" marR="0" rtl="0" algn="l">
              <a:lnSpc>
                <a:spcPct val="100000"/>
              </a:lnSpc>
              <a:spcBef>
                <a:spcPts val="10"/>
              </a:spcBef>
              <a:spcAft>
                <a:spcPts val="0"/>
              </a:spcAft>
              <a:buClr>
                <a:schemeClr val="dk1"/>
              </a:buClr>
              <a:buSzPts val="1400"/>
              <a:buFont typeface="Arial"/>
              <a:buChar char="•"/>
            </a:pPr>
            <a:r>
              <a:rPr lang="en-US" sz="1400">
                <a:solidFill>
                  <a:schemeClr val="dk1"/>
                </a:solidFill>
                <a:latin typeface="Arial"/>
                <a:ea typeface="Arial"/>
                <a:cs typeface="Arial"/>
                <a:sym typeface="Arial"/>
              </a:rPr>
              <a:t>PORTA... PORTE can be accessed by dedicated I/O instructions </a:t>
            </a:r>
            <a:r>
              <a:rPr b="1" lang="en-US" sz="1400">
                <a:solidFill>
                  <a:schemeClr val="dk1"/>
                </a:solidFill>
                <a:latin typeface="Arial"/>
                <a:ea typeface="Arial"/>
                <a:cs typeface="Arial"/>
                <a:sym typeface="Arial"/>
              </a:rPr>
              <a:t>in</a:t>
            </a:r>
            <a:r>
              <a:rPr lang="en-US" sz="1400">
                <a:solidFill>
                  <a:schemeClr val="dk1"/>
                </a:solidFill>
                <a:latin typeface="Arial"/>
                <a:ea typeface="Arial"/>
                <a:cs typeface="Arial"/>
                <a:sym typeface="Arial"/>
              </a:rPr>
              <a:t>, </a:t>
            </a:r>
            <a:r>
              <a:rPr b="1" lang="en-US" sz="1400">
                <a:solidFill>
                  <a:schemeClr val="dk1"/>
                </a:solidFill>
                <a:latin typeface="Arial"/>
                <a:ea typeface="Arial"/>
                <a:cs typeface="Arial"/>
                <a:sym typeface="Arial"/>
              </a:rPr>
              <a:t>out</a:t>
            </a:r>
            <a:endParaRPr sz="1400">
              <a:solidFill>
                <a:schemeClr val="dk1"/>
              </a:solidFill>
              <a:latin typeface="Arial"/>
              <a:ea typeface="Arial"/>
              <a:cs typeface="Arial"/>
              <a:sym typeface="Arial"/>
            </a:endParaRPr>
          </a:p>
          <a:p>
            <a:pPr indent="-200659" lvl="0" marL="213359" marR="0" rtl="0" algn="l">
              <a:lnSpc>
                <a:spcPct val="100000"/>
              </a:lnSpc>
              <a:spcBef>
                <a:spcPts val="10"/>
              </a:spcBef>
              <a:spcAft>
                <a:spcPts val="0"/>
              </a:spcAft>
              <a:buClr>
                <a:schemeClr val="dk1"/>
              </a:buClr>
              <a:buSzPts val="1400"/>
              <a:buFont typeface="Arial"/>
              <a:buChar char="•"/>
            </a:pPr>
            <a:r>
              <a:rPr lang="en-US" sz="1400">
                <a:solidFill>
                  <a:schemeClr val="dk1"/>
                </a:solidFill>
                <a:latin typeface="Arial"/>
                <a:ea typeface="Arial"/>
                <a:cs typeface="Arial"/>
                <a:sym typeface="Arial"/>
              </a:rPr>
              <a:t>PORTF … PORTL can be accessed only by </a:t>
            </a:r>
            <a:r>
              <a:rPr b="1" lang="en-US" sz="1400">
                <a:solidFill>
                  <a:schemeClr val="dk1"/>
                </a:solidFill>
                <a:latin typeface="Arial"/>
                <a:ea typeface="Arial"/>
                <a:cs typeface="Arial"/>
                <a:sym typeface="Arial"/>
              </a:rPr>
              <a:t>ld</a:t>
            </a:r>
            <a:r>
              <a:rPr lang="en-US" sz="1400">
                <a:solidFill>
                  <a:schemeClr val="dk1"/>
                </a:solidFill>
                <a:latin typeface="Arial"/>
                <a:ea typeface="Arial"/>
                <a:cs typeface="Arial"/>
                <a:sym typeface="Arial"/>
              </a:rPr>
              <a:t>, </a:t>
            </a:r>
            <a:r>
              <a:rPr b="1" lang="en-US" sz="1400">
                <a:solidFill>
                  <a:schemeClr val="dk1"/>
                </a:solidFill>
                <a:latin typeface="Arial"/>
                <a:ea typeface="Arial"/>
                <a:cs typeface="Arial"/>
                <a:sym typeface="Arial"/>
              </a:rPr>
              <a:t>st </a:t>
            </a:r>
            <a:r>
              <a:rPr lang="en-US" sz="1400">
                <a:solidFill>
                  <a:schemeClr val="dk1"/>
                </a:solidFill>
                <a:latin typeface="Arial"/>
                <a:ea typeface="Arial"/>
                <a:cs typeface="Arial"/>
                <a:sym typeface="Arial"/>
              </a:rPr>
              <a:t>– extended I/O space</a:t>
            </a:r>
            <a:endParaRPr sz="1400">
              <a:solidFill>
                <a:schemeClr val="dk1"/>
              </a:solidFill>
              <a:latin typeface="Arial"/>
              <a:ea typeface="Arial"/>
              <a:cs typeface="Arial"/>
              <a:sym typeface="Arial"/>
            </a:endParaRPr>
          </a:p>
          <a:p>
            <a:pPr indent="-200659" lvl="0" marL="213359" marR="250190" rtl="0" algn="l">
              <a:lnSpc>
                <a:spcPct val="121428"/>
              </a:lnSpc>
              <a:spcBef>
                <a:spcPts val="50"/>
              </a:spcBef>
              <a:spcAft>
                <a:spcPts val="0"/>
              </a:spcAft>
              <a:buClr>
                <a:schemeClr val="dk1"/>
              </a:buClr>
              <a:buSzPts val="1400"/>
              <a:buFont typeface="Arial"/>
              <a:buChar char="•"/>
            </a:pPr>
            <a:r>
              <a:rPr lang="en-US" sz="1400">
                <a:solidFill>
                  <a:schemeClr val="dk1"/>
                </a:solidFill>
                <a:latin typeface="Arial"/>
                <a:ea typeface="Arial"/>
                <a:cs typeface="Arial"/>
                <a:sym typeface="Arial"/>
              </a:rPr>
              <a:t>Each bit of each port can be configured as either </a:t>
            </a:r>
            <a:r>
              <a:rPr b="1" lang="en-US" sz="1400">
                <a:solidFill>
                  <a:schemeClr val="dk1"/>
                </a:solidFill>
                <a:latin typeface="Arial"/>
                <a:ea typeface="Arial"/>
                <a:cs typeface="Arial"/>
                <a:sym typeface="Arial"/>
              </a:rPr>
              <a:t>input </a:t>
            </a:r>
            <a:r>
              <a:rPr lang="en-US" sz="1400">
                <a:solidFill>
                  <a:schemeClr val="dk1"/>
                </a:solidFill>
                <a:latin typeface="Arial"/>
                <a:ea typeface="Arial"/>
                <a:cs typeface="Arial"/>
                <a:sym typeface="Arial"/>
              </a:rPr>
              <a:t>or </a:t>
            </a:r>
            <a:r>
              <a:rPr b="1" lang="en-US" sz="1400">
                <a:solidFill>
                  <a:schemeClr val="dk1"/>
                </a:solidFill>
                <a:latin typeface="Arial"/>
                <a:ea typeface="Arial"/>
                <a:cs typeface="Arial"/>
                <a:sym typeface="Arial"/>
              </a:rPr>
              <a:t>output</a:t>
            </a:r>
            <a:r>
              <a:rPr lang="en-US" sz="1400">
                <a:solidFill>
                  <a:schemeClr val="dk1"/>
                </a:solidFill>
                <a:latin typeface="Arial"/>
                <a:ea typeface="Arial"/>
                <a:cs typeface="Arial"/>
                <a:sym typeface="Arial"/>
              </a:rPr>
              <a:t>, using the register </a:t>
            </a:r>
            <a:r>
              <a:rPr lang="en-US" sz="1400">
                <a:solidFill>
                  <a:srgbClr val="0000FF"/>
                </a:solidFill>
                <a:latin typeface="Arial"/>
                <a:ea typeface="Arial"/>
                <a:cs typeface="Arial"/>
                <a:sym typeface="Arial"/>
              </a:rPr>
              <a:t> DDRx</a:t>
            </a:r>
            <a:endParaRPr sz="1400">
              <a:solidFill>
                <a:schemeClr val="dk1"/>
              </a:solidFill>
              <a:latin typeface="Arial"/>
              <a:ea typeface="Arial"/>
              <a:cs typeface="Arial"/>
              <a:sym typeface="Arial"/>
            </a:endParaRPr>
          </a:p>
          <a:p>
            <a:pPr indent="-200659" lvl="0" marL="213359" marR="0" rtl="0" algn="l">
              <a:lnSpc>
                <a:spcPct val="116428"/>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port can be written using register </a:t>
            </a:r>
            <a:r>
              <a:rPr lang="en-US" sz="1400">
                <a:solidFill>
                  <a:srgbClr val="0000FF"/>
                </a:solidFill>
                <a:latin typeface="Arial"/>
                <a:ea typeface="Arial"/>
                <a:cs typeface="Arial"/>
                <a:sym typeface="Arial"/>
              </a:rPr>
              <a:t>PORTx</a:t>
            </a:r>
            <a:endParaRPr sz="1400">
              <a:solidFill>
                <a:schemeClr val="dk1"/>
              </a:solidFill>
              <a:latin typeface="Arial"/>
              <a:ea typeface="Arial"/>
              <a:cs typeface="Arial"/>
              <a:sym typeface="Arial"/>
            </a:endParaRPr>
          </a:p>
          <a:p>
            <a:pPr indent="-200659" lvl="0" marL="213359" marR="0" rtl="0" algn="l">
              <a:lnSpc>
                <a:spcPct val="100000"/>
              </a:lnSpc>
              <a:spcBef>
                <a:spcPts val="15"/>
              </a:spcBef>
              <a:spcAft>
                <a:spcPts val="0"/>
              </a:spcAft>
              <a:buClr>
                <a:schemeClr val="dk1"/>
              </a:buClr>
              <a:buSzPts val="1400"/>
              <a:buFont typeface="Arial"/>
              <a:buChar char="•"/>
            </a:pPr>
            <a:r>
              <a:rPr lang="en-US" sz="1400">
                <a:solidFill>
                  <a:schemeClr val="dk1"/>
                </a:solidFill>
                <a:latin typeface="Arial"/>
                <a:ea typeface="Arial"/>
                <a:cs typeface="Arial"/>
                <a:sym typeface="Arial"/>
              </a:rPr>
              <a:t>The state of the input port’s pins can be read from </a:t>
            </a:r>
            <a:r>
              <a:rPr lang="en-US" sz="1400">
                <a:solidFill>
                  <a:srgbClr val="0000FF"/>
                </a:solidFill>
                <a:latin typeface="Arial"/>
                <a:ea typeface="Arial"/>
                <a:cs typeface="Arial"/>
                <a:sym typeface="Arial"/>
              </a:rPr>
              <a:t>PINx</a:t>
            </a:r>
            <a:endParaRPr sz="1400">
              <a:solidFill>
                <a:schemeClr val="dk1"/>
              </a:solidFill>
              <a:latin typeface="Arial"/>
              <a:ea typeface="Arial"/>
              <a:cs typeface="Arial"/>
              <a:sym typeface="Arial"/>
            </a:endParaRPr>
          </a:p>
          <a:p>
            <a:pPr indent="-200659" lvl="0" marL="213359" marR="0" rtl="0" algn="l">
              <a:lnSpc>
                <a:spcPct val="100000"/>
              </a:lnSpc>
              <a:spcBef>
                <a:spcPts val="10"/>
              </a:spcBef>
              <a:spcAft>
                <a:spcPts val="0"/>
              </a:spcAft>
              <a:buClr>
                <a:schemeClr val="dk1"/>
              </a:buClr>
              <a:buSzPts val="1400"/>
              <a:buFont typeface="Arial"/>
              <a:buChar char="•"/>
            </a:pPr>
            <a:r>
              <a:rPr lang="en-US" sz="1400">
                <a:solidFill>
                  <a:schemeClr val="dk1"/>
                </a:solidFill>
                <a:latin typeface="Arial"/>
                <a:ea typeface="Arial"/>
                <a:cs typeface="Arial"/>
                <a:sym typeface="Arial"/>
              </a:rPr>
              <a:t>Each pin has static electricity protection diodes</a:t>
            </a:r>
            <a:endParaRPr sz="1400">
              <a:solidFill>
                <a:schemeClr val="dk1"/>
              </a:solidFill>
              <a:latin typeface="Arial"/>
              <a:ea typeface="Arial"/>
              <a:cs typeface="Arial"/>
              <a:sym typeface="Arial"/>
            </a:endParaRPr>
          </a:p>
          <a:p>
            <a:pPr indent="-200659" lvl="0" marL="213359" marR="0" rtl="0" algn="l">
              <a:lnSpc>
                <a:spcPct val="100000"/>
              </a:lnSpc>
              <a:spcBef>
                <a:spcPts val="25"/>
              </a:spcBef>
              <a:spcAft>
                <a:spcPts val="0"/>
              </a:spcAft>
              <a:buClr>
                <a:schemeClr val="dk1"/>
              </a:buClr>
              <a:buSzPts val="1400"/>
              <a:buFont typeface="Arial"/>
              <a:buChar char="•"/>
            </a:pPr>
            <a:r>
              <a:rPr lang="en-US" sz="1400">
                <a:solidFill>
                  <a:schemeClr val="dk1"/>
                </a:solidFill>
                <a:latin typeface="Arial"/>
                <a:ea typeface="Arial"/>
                <a:cs typeface="Arial"/>
                <a:sym typeface="Arial"/>
              </a:rPr>
              <a:t>Each pin has a “</a:t>
            </a:r>
            <a:r>
              <a:rPr lang="en-US" sz="1400">
                <a:solidFill>
                  <a:srgbClr val="0000FF"/>
                </a:solidFill>
                <a:latin typeface="Arial"/>
                <a:ea typeface="Arial"/>
                <a:cs typeface="Arial"/>
                <a:sym typeface="Arial"/>
              </a:rPr>
              <a:t>pull up</a:t>
            </a:r>
            <a:r>
              <a:rPr lang="en-US" sz="1400">
                <a:solidFill>
                  <a:schemeClr val="dk1"/>
                </a:solidFill>
                <a:latin typeface="Arial"/>
                <a:ea typeface="Arial"/>
                <a:cs typeface="Arial"/>
                <a:sym typeface="Arial"/>
              </a:rPr>
              <a:t>” resistor that can be activated or deactivated by logic (program)</a:t>
            </a:r>
            <a:endParaRPr sz="1400">
              <a:solidFill>
                <a:schemeClr val="dk1"/>
              </a:solidFill>
              <a:latin typeface="Arial"/>
              <a:ea typeface="Arial"/>
              <a:cs typeface="Arial"/>
              <a:sym typeface="Arial"/>
            </a:endParaRPr>
          </a:p>
        </p:txBody>
      </p:sp>
      <p:sp>
        <p:nvSpPr>
          <p:cNvPr id="82" name="Google Shape;82;p5"/>
          <p:cNvSpPr/>
          <p:nvPr/>
        </p:nvSpPr>
        <p:spPr>
          <a:xfrm>
            <a:off x="1008888" y="4168140"/>
            <a:ext cx="3159252" cy="207111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5"/>
          <p:cNvSpPr/>
          <p:nvPr/>
        </p:nvSpPr>
        <p:spPr>
          <a:xfrm>
            <a:off x="4421123" y="3966971"/>
            <a:ext cx="3781044" cy="238201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5"/>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85" name="Google Shape;85;p5"/>
          <p:cNvSpPr/>
          <p:nvPr/>
        </p:nvSpPr>
        <p:spPr>
          <a:xfrm>
            <a:off x="580646" y="6358982"/>
            <a:ext cx="7982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a:t>
            </a:r>
            <a:r>
              <a:rPr lang="en-US" sz="1800" u="sng">
                <a:solidFill>
                  <a:schemeClr val="dk1"/>
                </a:solidFill>
                <a:latin typeface="Calibri"/>
                <a:ea typeface="Calibri"/>
                <a:cs typeface="Calibri"/>
                <a:sym typeface="Calibri"/>
                <a:hlinkClick r:id="rId5">
                  <a:extLst>
                    <a:ext uri="{A12FA001-AC4F-418D-AE19-62706E023703}">
                      <ahyp:hlinkClr val="tx"/>
                    </a:ext>
                  </a:extLst>
                </a:hlinkClick>
              </a:rPr>
              <a:t>web.stanford.edu/class/archive/engr/engr40m.1178/slides/arduino.pdf</a:t>
            </a:r>
            <a:endParaRPr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0"/>
          <p:cNvSpPr txBox="1"/>
          <p:nvPr>
            <p:ph type="title"/>
          </p:nvPr>
        </p:nvSpPr>
        <p:spPr>
          <a:xfrm>
            <a:off x="1262888" y="555193"/>
            <a:ext cx="468693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a:latin typeface="Tahoma"/>
                <a:ea typeface="Tahoma"/>
                <a:cs typeface="Tahoma"/>
                <a:sym typeface="Tahoma"/>
              </a:rPr>
              <a:t>Motion Detection: PIR sensors</a:t>
            </a:r>
            <a:endParaRPr/>
          </a:p>
        </p:txBody>
      </p:sp>
      <p:sp>
        <p:nvSpPr>
          <p:cNvPr id="560" name="Google Shape;560;p50"/>
          <p:cNvSpPr/>
          <p:nvPr/>
        </p:nvSpPr>
        <p:spPr>
          <a:xfrm>
            <a:off x="2612135" y="3663696"/>
            <a:ext cx="3543300" cy="305714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50"/>
          <p:cNvSpPr txBox="1"/>
          <p:nvPr/>
        </p:nvSpPr>
        <p:spPr>
          <a:xfrm>
            <a:off x="591108" y="1294638"/>
            <a:ext cx="7534275" cy="221932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Arial"/>
                <a:ea typeface="Arial"/>
                <a:cs typeface="Arial"/>
                <a:sym typeface="Arial"/>
              </a:rPr>
              <a:t>Output (applied to output signal pin):</a:t>
            </a:r>
            <a:endParaRPr sz="2400">
              <a:solidFill>
                <a:schemeClr val="dk1"/>
              </a:solidFill>
              <a:latin typeface="Arial"/>
              <a:ea typeface="Arial"/>
              <a:cs typeface="Arial"/>
              <a:sym typeface="Arial"/>
            </a:endParaRPr>
          </a:p>
          <a:p>
            <a:pPr indent="0" lvl="0" marL="12700" marR="1324610" rtl="0" algn="l">
              <a:lnSpc>
                <a:spcPct val="100000"/>
              </a:lnSpc>
              <a:spcBef>
                <a:spcPts val="0"/>
              </a:spcBef>
              <a:spcAft>
                <a:spcPts val="0"/>
              </a:spcAft>
              <a:buNone/>
            </a:pPr>
            <a:r>
              <a:rPr lang="en-US" sz="2400">
                <a:solidFill>
                  <a:schemeClr val="dk1"/>
                </a:solidFill>
                <a:latin typeface="Arial"/>
                <a:ea typeface="Arial"/>
                <a:cs typeface="Arial"/>
                <a:sym typeface="Arial"/>
              </a:rPr>
              <a:t>Digital pulse high (3V) when triggered (motion  detected) digital low when idle (no motion  detected).</a:t>
            </a:r>
            <a:endParaRPr sz="2400">
              <a:solidFill>
                <a:schemeClr val="dk1"/>
              </a:solidFill>
              <a:latin typeface="Arial"/>
              <a:ea typeface="Arial"/>
              <a:cs typeface="Arial"/>
              <a:sym typeface="Arial"/>
            </a:endParaRPr>
          </a:p>
          <a:p>
            <a:pPr indent="0" lvl="0" marL="3522345" marR="0" rtl="0" algn="l">
              <a:lnSpc>
                <a:spcPct val="100000"/>
              </a:lnSpc>
              <a:spcBef>
                <a:spcPts val="1430"/>
              </a:spcBef>
              <a:spcAft>
                <a:spcPts val="0"/>
              </a:spcAft>
              <a:buNone/>
            </a:pPr>
            <a:r>
              <a:rPr lang="en-US" sz="1800">
                <a:solidFill>
                  <a:schemeClr val="dk1"/>
                </a:solidFill>
                <a:latin typeface="Arial"/>
                <a:ea typeface="Arial"/>
                <a:cs typeface="Arial"/>
                <a:sym typeface="Arial"/>
              </a:rPr>
              <a:t>"Passive Infrared", "Pyroelectric", or "IR</a:t>
            </a:r>
            <a:endParaRPr sz="1800">
              <a:solidFill>
                <a:schemeClr val="dk1"/>
              </a:solidFill>
              <a:latin typeface="Arial"/>
              <a:ea typeface="Arial"/>
              <a:cs typeface="Arial"/>
              <a:sym typeface="Arial"/>
            </a:endParaRPr>
          </a:p>
          <a:p>
            <a:pPr indent="0" lvl="0" marL="3522345" marR="0" rtl="0" algn="l">
              <a:lnSpc>
                <a:spcPct val="100000"/>
              </a:lnSpc>
              <a:spcBef>
                <a:spcPts val="0"/>
              </a:spcBef>
              <a:spcAft>
                <a:spcPts val="0"/>
              </a:spcAft>
              <a:buNone/>
            </a:pPr>
            <a:r>
              <a:rPr lang="en-US" sz="1800">
                <a:solidFill>
                  <a:schemeClr val="dk1"/>
                </a:solidFill>
                <a:latin typeface="Arial"/>
                <a:ea typeface="Arial"/>
                <a:cs typeface="Arial"/>
                <a:sym typeface="Arial"/>
              </a:rPr>
              <a:t>motion" sensors.</a:t>
            </a:r>
            <a:endParaRPr sz="1800">
              <a:solidFill>
                <a:schemeClr val="dk1"/>
              </a:solidFill>
              <a:latin typeface="Arial"/>
              <a:ea typeface="Arial"/>
              <a:cs typeface="Arial"/>
              <a:sym typeface="Arial"/>
            </a:endParaRPr>
          </a:p>
        </p:txBody>
      </p:sp>
      <p:sp>
        <p:nvSpPr>
          <p:cNvPr id="562" name="Google Shape;562;p50"/>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1"/>
          <p:cNvSpPr/>
          <p:nvPr/>
        </p:nvSpPr>
        <p:spPr>
          <a:xfrm>
            <a:off x="1312163" y="1267967"/>
            <a:ext cx="6476999" cy="485851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51"/>
          <p:cNvSpPr txBox="1"/>
          <p:nvPr>
            <p:ph type="title"/>
          </p:nvPr>
        </p:nvSpPr>
        <p:spPr>
          <a:xfrm>
            <a:off x="6812026" y="2016379"/>
            <a:ext cx="2134235" cy="139763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800">
                <a:latin typeface="Arial"/>
                <a:ea typeface="Arial"/>
                <a:cs typeface="Arial"/>
                <a:sym typeface="Arial"/>
              </a:rPr>
              <a:t>The signal duration  and distance can be  adjusted by the  yellow  potentiometer.</a:t>
            </a:r>
            <a:endParaRPr sz="1800">
              <a:latin typeface="Arial"/>
              <a:ea typeface="Arial"/>
              <a:cs typeface="Arial"/>
              <a:sym typeface="Arial"/>
            </a:endParaRPr>
          </a:p>
        </p:txBody>
      </p:sp>
      <p:sp>
        <p:nvSpPr>
          <p:cNvPr id="569" name="Google Shape;569;p51"/>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2"/>
          <p:cNvSpPr txBox="1"/>
          <p:nvPr>
            <p:ph type="title"/>
          </p:nvPr>
        </p:nvSpPr>
        <p:spPr>
          <a:xfrm>
            <a:off x="1262888" y="555193"/>
            <a:ext cx="308292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a:latin typeface="Tahoma"/>
                <a:ea typeface="Tahoma"/>
                <a:cs typeface="Tahoma"/>
                <a:sym typeface="Tahoma"/>
              </a:rPr>
              <a:t>How do PIRs Work?</a:t>
            </a:r>
            <a:endParaRPr/>
          </a:p>
        </p:txBody>
      </p:sp>
      <p:sp>
        <p:nvSpPr>
          <p:cNvPr id="575" name="Google Shape;575;p52"/>
          <p:cNvSpPr/>
          <p:nvPr/>
        </p:nvSpPr>
        <p:spPr>
          <a:xfrm>
            <a:off x="1408175" y="3848100"/>
            <a:ext cx="6609588" cy="256489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52"/>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3"/>
          <p:cNvSpPr txBox="1"/>
          <p:nvPr>
            <p:ph type="title"/>
          </p:nvPr>
        </p:nvSpPr>
        <p:spPr>
          <a:xfrm>
            <a:off x="1262888" y="555193"/>
            <a:ext cx="133604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a:latin typeface="Tahoma"/>
                <a:ea typeface="Tahoma"/>
                <a:cs typeface="Tahoma"/>
                <a:sym typeface="Tahoma"/>
              </a:rPr>
              <a:t>Example</a:t>
            </a:r>
            <a:endParaRPr/>
          </a:p>
        </p:txBody>
      </p:sp>
      <p:sp>
        <p:nvSpPr>
          <p:cNvPr id="582" name="Google Shape;582;p53"/>
          <p:cNvSpPr/>
          <p:nvPr/>
        </p:nvSpPr>
        <p:spPr>
          <a:xfrm>
            <a:off x="827532" y="981455"/>
            <a:ext cx="6984492" cy="414375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53"/>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4"/>
          <p:cNvSpPr txBox="1"/>
          <p:nvPr>
            <p:ph type="title"/>
          </p:nvPr>
        </p:nvSpPr>
        <p:spPr>
          <a:xfrm>
            <a:off x="1262888" y="555193"/>
            <a:ext cx="133604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a:latin typeface="Tahoma"/>
                <a:ea typeface="Tahoma"/>
                <a:cs typeface="Tahoma"/>
                <a:sym typeface="Tahoma"/>
              </a:rPr>
              <a:t>Example</a:t>
            </a:r>
            <a:endParaRPr/>
          </a:p>
        </p:txBody>
      </p:sp>
      <p:sp>
        <p:nvSpPr>
          <p:cNvPr id="589" name="Google Shape;589;p54"/>
          <p:cNvSpPr/>
          <p:nvPr/>
        </p:nvSpPr>
        <p:spPr>
          <a:xfrm>
            <a:off x="877227" y="1370583"/>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54"/>
          <p:cNvSpPr/>
          <p:nvPr/>
        </p:nvSpPr>
        <p:spPr>
          <a:xfrm>
            <a:off x="877227" y="2028951"/>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54"/>
          <p:cNvSpPr/>
          <p:nvPr/>
        </p:nvSpPr>
        <p:spPr>
          <a:xfrm>
            <a:off x="877227" y="2358135"/>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2" name="Google Shape;592;p54"/>
          <p:cNvSpPr/>
          <p:nvPr/>
        </p:nvSpPr>
        <p:spPr>
          <a:xfrm>
            <a:off x="877227" y="268732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54"/>
          <p:cNvSpPr/>
          <p:nvPr/>
        </p:nvSpPr>
        <p:spPr>
          <a:xfrm>
            <a:off x="877227" y="3016376"/>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54"/>
          <p:cNvSpPr/>
          <p:nvPr/>
        </p:nvSpPr>
        <p:spPr>
          <a:xfrm>
            <a:off x="877227" y="334556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54"/>
          <p:cNvSpPr/>
          <p:nvPr/>
        </p:nvSpPr>
        <p:spPr>
          <a:xfrm>
            <a:off x="877227" y="4003928"/>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54"/>
          <p:cNvSpPr/>
          <p:nvPr/>
        </p:nvSpPr>
        <p:spPr>
          <a:xfrm>
            <a:off x="877227" y="4333240"/>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54"/>
          <p:cNvSpPr/>
          <p:nvPr/>
        </p:nvSpPr>
        <p:spPr>
          <a:xfrm>
            <a:off x="877227" y="4662296"/>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54"/>
          <p:cNvSpPr/>
          <p:nvPr/>
        </p:nvSpPr>
        <p:spPr>
          <a:xfrm>
            <a:off x="877227" y="4991608"/>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54"/>
          <p:cNvSpPr/>
          <p:nvPr/>
        </p:nvSpPr>
        <p:spPr>
          <a:xfrm>
            <a:off x="877227" y="5320665"/>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54"/>
          <p:cNvSpPr txBox="1"/>
          <p:nvPr>
            <p:ph idx="1" type="body"/>
          </p:nvPr>
        </p:nvSpPr>
        <p:spPr>
          <a:xfrm>
            <a:off x="1143000" y="1450593"/>
            <a:ext cx="3977640" cy="5057282"/>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byte data=0;</a:t>
            </a:r>
            <a:endParaRPr/>
          </a:p>
          <a:p>
            <a:pPr indent="0" lvl="0" marL="0" rtl="0" algn="l">
              <a:lnSpc>
                <a:spcPct val="100000"/>
              </a:lnSpc>
              <a:spcBef>
                <a:spcPts val="0"/>
              </a:spcBef>
              <a:spcAft>
                <a:spcPts val="0"/>
              </a:spcAft>
              <a:buNone/>
            </a:pPr>
            <a:r>
              <a:t/>
            </a:r>
            <a:endParaRPr sz="2250">
              <a:latin typeface="Times New Roman"/>
              <a:ea typeface="Times New Roman"/>
              <a:cs typeface="Times New Roman"/>
              <a:sym typeface="Times New Roman"/>
            </a:endParaRPr>
          </a:p>
          <a:p>
            <a:pPr indent="0" lvl="0" marL="12700" marR="681355" rtl="0" algn="l">
              <a:lnSpc>
                <a:spcPct val="120100"/>
              </a:lnSpc>
              <a:spcBef>
                <a:spcPts val="0"/>
              </a:spcBef>
              <a:spcAft>
                <a:spcPts val="0"/>
              </a:spcAft>
              <a:buNone/>
            </a:pPr>
            <a:r>
              <a:rPr lang="en-US"/>
              <a:t>void setup() {  </a:t>
            </a:r>
            <a:endParaRPr/>
          </a:p>
          <a:p>
            <a:pPr indent="0" lvl="0" marL="12700" marR="681355" rtl="0" algn="l">
              <a:lnSpc>
                <a:spcPct val="120100"/>
              </a:lnSpc>
              <a:spcBef>
                <a:spcPts val="0"/>
              </a:spcBef>
              <a:spcAft>
                <a:spcPts val="0"/>
              </a:spcAft>
              <a:buNone/>
            </a:pPr>
            <a:r>
              <a:rPr lang="en-US"/>
              <a:t>pinMode (2,INPUT);</a:t>
            </a:r>
            <a:endParaRPr/>
          </a:p>
          <a:p>
            <a:pPr indent="0" lvl="0" marL="12700" marR="349250" rtl="0" algn="l">
              <a:lnSpc>
                <a:spcPct val="120000"/>
              </a:lnSpc>
              <a:spcBef>
                <a:spcPts val="0"/>
              </a:spcBef>
              <a:spcAft>
                <a:spcPts val="0"/>
              </a:spcAft>
              <a:buNone/>
            </a:pPr>
            <a:r>
              <a:rPr lang="en-US"/>
              <a:t>pinMode (13,OUTPUT);  Serial.begin(9600);</a:t>
            </a:r>
            <a:endParaRPr/>
          </a:p>
          <a:p>
            <a:pPr indent="0" lvl="0" marL="12700" rtl="0" algn="l">
              <a:lnSpc>
                <a:spcPct val="100000"/>
              </a:lnSpc>
              <a:spcBef>
                <a:spcPts val="434"/>
              </a:spcBef>
              <a:spcAft>
                <a:spcPts val="0"/>
              </a:spcAft>
              <a:buNone/>
            </a:pPr>
            <a:r>
              <a:rPr lang="en-US"/>
              <a:t>}</a:t>
            </a:r>
            <a:endParaRPr/>
          </a:p>
          <a:p>
            <a:pPr indent="0" lvl="0" marL="0" rtl="0" algn="l">
              <a:lnSpc>
                <a:spcPct val="100000"/>
              </a:lnSpc>
              <a:spcBef>
                <a:spcPts val="5"/>
              </a:spcBef>
              <a:spcAft>
                <a:spcPts val="0"/>
              </a:spcAft>
              <a:buNone/>
            </a:pPr>
            <a:r>
              <a:t/>
            </a:r>
            <a:endParaRPr sz="2250">
              <a:latin typeface="Times New Roman"/>
              <a:ea typeface="Times New Roman"/>
              <a:cs typeface="Times New Roman"/>
              <a:sym typeface="Times New Roman"/>
            </a:endParaRPr>
          </a:p>
          <a:p>
            <a:pPr indent="0" lvl="0" marL="12700" marR="5080" rtl="0" algn="l">
              <a:lnSpc>
                <a:spcPct val="120000"/>
              </a:lnSpc>
              <a:spcBef>
                <a:spcPts val="0"/>
              </a:spcBef>
              <a:spcAft>
                <a:spcPts val="0"/>
              </a:spcAft>
              <a:buNone/>
            </a:pPr>
            <a:r>
              <a:rPr lang="en-US"/>
              <a:t>void loop() {  Serial.println("main loop");  motion();</a:t>
            </a:r>
            <a:endParaRPr/>
          </a:p>
          <a:p>
            <a:pPr indent="0" lvl="0" marL="0" marR="1258570" rtl="0" algn="ctr">
              <a:lnSpc>
                <a:spcPct val="100000"/>
              </a:lnSpc>
              <a:spcBef>
                <a:spcPts val="430"/>
              </a:spcBef>
              <a:spcAft>
                <a:spcPts val="0"/>
              </a:spcAft>
              <a:buNone/>
            </a:pPr>
            <a:r>
              <a:rPr lang="en-US"/>
              <a:t>delay(1000);</a:t>
            </a:r>
            <a:endParaRPr/>
          </a:p>
          <a:p>
            <a:pPr indent="0" lvl="0" marL="12700" rtl="0" algn="l">
              <a:lnSpc>
                <a:spcPct val="100000"/>
              </a:lnSpc>
              <a:spcBef>
                <a:spcPts val="430"/>
              </a:spcBef>
              <a:spcAft>
                <a:spcPts val="0"/>
              </a:spcAft>
              <a:buNone/>
            </a:pPr>
            <a:r>
              <a:rPr lang="en-US"/>
              <a:t>}</a:t>
            </a:r>
            <a:endParaRPr/>
          </a:p>
        </p:txBody>
      </p:sp>
      <p:sp>
        <p:nvSpPr>
          <p:cNvPr id="601" name="Google Shape;601;p54"/>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602" name="Google Shape;602;p54"/>
          <p:cNvSpPr txBox="1"/>
          <p:nvPr/>
        </p:nvSpPr>
        <p:spPr>
          <a:xfrm>
            <a:off x="4528820" y="1158062"/>
            <a:ext cx="3027045" cy="194691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motion()</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139065" marR="5080" rtl="0" algn="l">
              <a:lnSpc>
                <a:spcPct val="100000"/>
              </a:lnSpc>
              <a:spcBef>
                <a:spcPts val="0"/>
              </a:spcBef>
              <a:spcAft>
                <a:spcPts val="0"/>
              </a:spcAft>
              <a:buNone/>
            </a:pPr>
            <a:r>
              <a:rPr lang="en-US" sz="1800">
                <a:solidFill>
                  <a:schemeClr val="dk1"/>
                </a:solidFill>
                <a:latin typeface="Arial"/>
                <a:ea typeface="Arial"/>
                <a:cs typeface="Arial"/>
                <a:sym typeface="Arial"/>
              </a:rPr>
              <a:t>Serial.println("motion");  data=digitalRead(2);  Serial.print("Sensor Data=");  Serial.println(data);</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5"/>
          <p:cNvSpPr txBox="1"/>
          <p:nvPr>
            <p:ph type="title"/>
          </p:nvPr>
        </p:nvSpPr>
        <p:spPr>
          <a:xfrm>
            <a:off x="1262888" y="555193"/>
            <a:ext cx="133604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a:latin typeface="Tahoma"/>
                <a:ea typeface="Tahoma"/>
                <a:cs typeface="Tahoma"/>
                <a:sym typeface="Tahoma"/>
              </a:rPr>
              <a:t>Example</a:t>
            </a:r>
            <a:endParaRPr/>
          </a:p>
        </p:txBody>
      </p:sp>
      <p:sp>
        <p:nvSpPr>
          <p:cNvPr id="608" name="Google Shape;608;p55"/>
          <p:cNvSpPr/>
          <p:nvPr/>
        </p:nvSpPr>
        <p:spPr>
          <a:xfrm>
            <a:off x="877227" y="1370583"/>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55"/>
          <p:cNvSpPr/>
          <p:nvPr/>
        </p:nvSpPr>
        <p:spPr>
          <a:xfrm>
            <a:off x="877227" y="2028951"/>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55"/>
          <p:cNvSpPr/>
          <p:nvPr/>
        </p:nvSpPr>
        <p:spPr>
          <a:xfrm>
            <a:off x="877227" y="2358135"/>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55"/>
          <p:cNvSpPr/>
          <p:nvPr/>
        </p:nvSpPr>
        <p:spPr>
          <a:xfrm>
            <a:off x="877227" y="268732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55"/>
          <p:cNvSpPr/>
          <p:nvPr/>
        </p:nvSpPr>
        <p:spPr>
          <a:xfrm>
            <a:off x="877227" y="3016376"/>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3" name="Google Shape;613;p55"/>
          <p:cNvSpPr/>
          <p:nvPr/>
        </p:nvSpPr>
        <p:spPr>
          <a:xfrm>
            <a:off x="877227" y="334556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55"/>
          <p:cNvSpPr/>
          <p:nvPr/>
        </p:nvSpPr>
        <p:spPr>
          <a:xfrm>
            <a:off x="877227" y="4003928"/>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55"/>
          <p:cNvSpPr/>
          <p:nvPr/>
        </p:nvSpPr>
        <p:spPr>
          <a:xfrm>
            <a:off x="877227" y="4333240"/>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55"/>
          <p:cNvSpPr/>
          <p:nvPr/>
        </p:nvSpPr>
        <p:spPr>
          <a:xfrm>
            <a:off x="877227" y="4662296"/>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55"/>
          <p:cNvSpPr/>
          <p:nvPr/>
        </p:nvSpPr>
        <p:spPr>
          <a:xfrm>
            <a:off x="877227" y="4991608"/>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55"/>
          <p:cNvSpPr/>
          <p:nvPr/>
        </p:nvSpPr>
        <p:spPr>
          <a:xfrm>
            <a:off x="877227" y="5649912"/>
            <a:ext cx="152400" cy="16001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55"/>
          <p:cNvSpPr txBox="1"/>
          <p:nvPr>
            <p:ph idx="1" type="body"/>
          </p:nvPr>
        </p:nvSpPr>
        <p:spPr>
          <a:xfrm>
            <a:off x="1143000" y="1450593"/>
            <a:ext cx="3977640" cy="5389681"/>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byte data=0;</a:t>
            </a:r>
            <a:endParaRPr/>
          </a:p>
          <a:p>
            <a:pPr indent="0" lvl="0" marL="0" rtl="0" algn="l">
              <a:lnSpc>
                <a:spcPct val="100000"/>
              </a:lnSpc>
              <a:spcBef>
                <a:spcPts val="0"/>
              </a:spcBef>
              <a:spcAft>
                <a:spcPts val="0"/>
              </a:spcAft>
              <a:buNone/>
            </a:pPr>
            <a:r>
              <a:t/>
            </a:r>
            <a:endParaRPr sz="2250">
              <a:latin typeface="Times New Roman"/>
              <a:ea typeface="Times New Roman"/>
              <a:cs typeface="Times New Roman"/>
              <a:sym typeface="Times New Roman"/>
            </a:endParaRPr>
          </a:p>
          <a:p>
            <a:pPr indent="0" lvl="0" marL="12700" marR="681355" rtl="0" algn="l">
              <a:lnSpc>
                <a:spcPct val="120100"/>
              </a:lnSpc>
              <a:spcBef>
                <a:spcPts val="0"/>
              </a:spcBef>
              <a:spcAft>
                <a:spcPts val="0"/>
              </a:spcAft>
              <a:buNone/>
            </a:pPr>
            <a:r>
              <a:rPr lang="en-US"/>
              <a:t>void setup() {</a:t>
            </a:r>
            <a:endParaRPr/>
          </a:p>
          <a:p>
            <a:pPr indent="0" lvl="0" marL="12700" marR="681355" rtl="0" algn="l">
              <a:lnSpc>
                <a:spcPct val="120100"/>
              </a:lnSpc>
              <a:spcBef>
                <a:spcPts val="0"/>
              </a:spcBef>
              <a:spcAft>
                <a:spcPts val="0"/>
              </a:spcAft>
              <a:buNone/>
            </a:pPr>
            <a:r>
              <a:rPr lang="en-US"/>
              <a:t>  pinMode (2,INPUT);</a:t>
            </a:r>
            <a:endParaRPr/>
          </a:p>
          <a:p>
            <a:pPr indent="0" lvl="0" marL="12700" marR="349250" rtl="0" algn="l">
              <a:lnSpc>
                <a:spcPct val="120000"/>
              </a:lnSpc>
              <a:spcBef>
                <a:spcPts val="0"/>
              </a:spcBef>
              <a:spcAft>
                <a:spcPts val="0"/>
              </a:spcAft>
              <a:buNone/>
            </a:pPr>
            <a:r>
              <a:rPr lang="en-US"/>
              <a:t>pinMode (13,OUTPUT);  Serial.begin(9600);</a:t>
            </a:r>
            <a:endParaRPr/>
          </a:p>
          <a:p>
            <a:pPr indent="0" lvl="0" marL="12700" rtl="0" algn="l">
              <a:lnSpc>
                <a:spcPct val="100000"/>
              </a:lnSpc>
              <a:spcBef>
                <a:spcPts val="434"/>
              </a:spcBef>
              <a:spcAft>
                <a:spcPts val="0"/>
              </a:spcAft>
              <a:buNone/>
            </a:pPr>
            <a:r>
              <a:rPr lang="en-US"/>
              <a:t>}</a:t>
            </a:r>
            <a:endParaRPr/>
          </a:p>
          <a:p>
            <a:pPr indent="0" lvl="0" marL="0" rtl="0" algn="l">
              <a:lnSpc>
                <a:spcPct val="100000"/>
              </a:lnSpc>
              <a:spcBef>
                <a:spcPts val="5"/>
              </a:spcBef>
              <a:spcAft>
                <a:spcPts val="0"/>
              </a:spcAft>
              <a:buNone/>
            </a:pPr>
            <a:r>
              <a:t/>
            </a:r>
            <a:endParaRPr sz="2250">
              <a:latin typeface="Times New Roman"/>
              <a:ea typeface="Times New Roman"/>
              <a:cs typeface="Times New Roman"/>
              <a:sym typeface="Times New Roman"/>
            </a:endParaRPr>
          </a:p>
          <a:p>
            <a:pPr indent="0" lvl="0" marL="12700" marR="5080" rtl="0" algn="l">
              <a:lnSpc>
                <a:spcPct val="120000"/>
              </a:lnSpc>
              <a:spcBef>
                <a:spcPts val="0"/>
              </a:spcBef>
              <a:spcAft>
                <a:spcPts val="0"/>
              </a:spcAft>
              <a:buNone/>
            </a:pPr>
            <a:r>
              <a:rPr lang="en-US"/>
              <a:t>void loop() {  Serial.println("main loop");</a:t>
            </a:r>
            <a:endParaRPr/>
          </a:p>
          <a:p>
            <a:pPr indent="0" lvl="0" marL="155575" rtl="0" algn="l">
              <a:lnSpc>
                <a:spcPct val="100000"/>
              </a:lnSpc>
              <a:spcBef>
                <a:spcPts val="430"/>
              </a:spcBef>
              <a:spcAft>
                <a:spcPts val="0"/>
              </a:spcAft>
              <a:buNone/>
            </a:pPr>
            <a:r>
              <a:rPr lang="en-US"/>
              <a:t>led();</a:t>
            </a:r>
            <a:endParaRPr/>
          </a:p>
          <a:p>
            <a:pPr indent="0" lvl="0" marL="155575" rtl="0" algn="l">
              <a:lnSpc>
                <a:spcPct val="100000"/>
              </a:lnSpc>
              <a:spcBef>
                <a:spcPts val="434"/>
              </a:spcBef>
              <a:spcAft>
                <a:spcPts val="0"/>
              </a:spcAft>
              <a:buNone/>
            </a:pPr>
            <a:r>
              <a:rPr lang="en-US"/>
              <a:t>motion();</a:t>
            </a:r>
            <a:endParaRPr/>
          </a:p>
          <a:p>
            <a:pPr indent="0" lvl="0" marL="0" rtl="0" algn="l">
              <a:lnSpc>
                <a:spcPct val="100000"/>
              </a:lnSpc>
              <a:spcBef>
                <a:spcPts val="35"/>
              </a:spcBef>
              <a:spcAft>
                <a:spcPts val="0"/>
              </a:spcAft>
              <a:buNone/>
            </a:pPr>
            <a:r>
              <a:t/>
            </a:r>
            <a:endParaRPr sz="2600">
              <a:latin typeface="Times New Roman"/>
              <a:ea typeface="Times New Roman"/>
              <a:cs typeface="Times New Roman"/>
              <a:sym typeface="Times New Roman"/>
            </a:endParaRPr>
          </a:p>
          <a:p>
            <a:pPr indent="0" lvl="0" marL="12700" rtl="0" algn="l">
              <a:lnSpc>
                <a:spcPct val="100000"/>
              </a:lnSpc>
              <a:spcBef>
                <a:spcPts val="0"/>
              </a:spcBef>
              <a:spcAft>
                <a:spcPts val="0"/>
              </a:spcAft>
              <a:buNone/>
            </a:pPr>
            <a:r>
              <a:rPr lang="en-US"/>
              <a:t>}</a:t>
            </a:r>
            <a:endParaRPr/>
          </a:p>
        </p:txBody>
      </p:sp>
      <p:sp>
        <p:nvSpPr>
          <p:cNvPr id="620" name="Google Shape;620;p55"/>
          <p:cNvSpPr txBox="1"/>
          <p:nvPr/>
        </p:nvSpPr>
        <p:spPr>
          <a:xfrm>
            <a:off x="4528820" y="1158062"/>
            <a:ext cx="4224020" cy="469011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motion()</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a:p>
          <a:p>
            <a:pPr indent="0" lvl="0" marL="139065" marR="1202055" rtl="0" algn="l">
              <a:lnSpc>
                <a:spcPct val="100000"/>
              </a:lnSpc>
              <a:spcBef>
                <a:spcPts val="0"/>
              </a:spcBef>
              <a:spcAft>
                <a:spcPts val="0"/>
              </a:spcAft>
              <a:buNone/>
            </a:pPr>
            <a:r>
              <a:rPr lang="en-US" sz="1800">
                <a:solidFill>
                  <a:schemeClr val="dk1"/>
                </a:solidFill>
                <a:latin typeface="Arial"/>
                <a:ea typeface="Arial"/>
                <a:cs typeface="Arial"/>
                <a:sym typeface="Arial"/>
              </a:rPr>
              <a:t>Serial.println("motion");  data=digitalRead(2);  Serial.print("Sensor Data=");  Serial.println(data);</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a:p>
          <a:p>
            <a:pPr indent="0" lvl="0" marL="0" marR="0" rtl="0" algn="l">
              <a:lnSpc>
                <a:spcPct val="100000"/>
              </a:lnSpc>
              <a:spcBef>
                <a:spcPts val="30"/>
              </a:spcBef>
              <a:spcAft>
                <a:spcPts val="0"/>
              </a:spcAft>
              <a:buNone/>
            </a:pPr>
            <a:r>
              <a:t/>
            </a:r>
            <a:endParaRPr sz="18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led()</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a:p>
          <a:p>
            <a:pPr indent="0" lvl="0" marL="139065" marR="1720850" rtl="0" algn="l">
              <a:lnSpc>
                <a:spcPct val="100000"/>
              </a:lnSpc>
              <a:spcBef>
                <a:spcPts val="5"/>
              </a:spcBef>
              <a:spcAft>
                <a:spcPts val="0"/>
              </a:spcAft>
              <a:buNone/>
            </a:pPr>
            <a:r>
              <a:rPr lang="en-US" sz="1800">
                <a:solidFill>
                  <a:schemeClr val="dk1"/>
                </a:solidFill>
                <a:latin typeface="Arial"/>
                <a:ea typeface="Arial"/>
                <a:cs typeface="Arial"/>
                <a:sym typeface="Arial"/>
              </a:rPr>
              <a:t>Serial.println("led");  digitalWrite(13,HIGH);  delay(10000);  digitalWrite(13,LOW);  delay(10000);</a:t>
            </a:r>
            <a:endParaRPr sz="1800">
              <a:solidFill>
                <a:schemeClr val="dk1"/>
              </a:solidFill>
              <a:latin typeface="Arial"/>
              <a:ea typeface="Arial"/>
              <a:cs typeface="Arial"/>
              <a:sym typeface="Arial"/>
            </a:endParaRPr>
          </a:p>
          <a:p>
            <a:pPr indent="0" lvl="0" marL="12700" marR="0" rtl="0" algn="l">
              <a:lnSpc>
                <a:spcPct val="120000"/>
              </a:lnSpc>
              <a:spcBef>
                <a:spcPts val="0"/>
              </a:spcBef>
              <a:spcAft>
                <a:spcPts val="0"/>
              </a:spcAft>
              <a:buNone/>
            </a:pPr>
            <a:r>
              <a:rPr lang="en-US" sz="1800">
                <a:solidFill>
                  <a:schemeClr val="dk1"/>
                </a:solidFill>
                <a:latin typeface="Arial"/>
                <a:ea typeface="Arial"/>
                <a:cs typeface="Arial"/>
                <a:sym typeface="Arial"/>
              </a:rPr>
              <a:t>}</a:t>
            </a:r>
            <a:endParaRPr/>
          </a:p>
          <a:p>
            <a:pPr indent="0" lvl="0" marL="2134235" marR="0" rtl="0" algn="l">
              <a:lnSpc>
                <a:spcPct val="120000"/>
              </a:lnSpc>
              <a:spcBef>
                <a:spcPts val="0"/>
              </a:spcBef>
              <a:spcAft>
                <a:spcPts val="0"/>
              </a:spcAft>
              <a:buNone/>
            </a:pPr>
            <a:r>
              <a:rPr lang="en-US" sz="1800">
                <a:solidFill>
                  <a:schemeClr val="dk1"/>
                </a:solidFill>
                <a:latin typeface="Arial"/>
                <a:ea typeface="Arial"/>
                <a:cs typeface="Arial"/>
                <a:sym typeface="Arial"/>
              </a:rPr>
              <a:t>What happens now?</a:t>
            </a:r>
            <a:endParaRPr sz="1800">
              <a:solidFill>
                <a:schemeClr val="dk1"/>
              </a:solidFill>
              <a:latin typeface="Arial"/>
              <a:ea typeface="Arial"/>
              <a:cs typeface="Arial"/>
              <a:sym typeface="Arial"/>
            </a:endParaRPr>
          </a:p>
        </p:txBody>
      </p:sp>
      <p:sp>
        <p:nvSpPr>
          <p:cNvPr id="621" name="Google Shape;621;p55"/>
          <p:cNvSpPr/>
          <p:nvPr/>
        </p:nvSpPr>
        <p:spPr>
          <a:xfrm>
            <a:off x="1836420" y="4808982"/>
            <a:ext cx="4736465" cy="901700"/>
          </a:xfrm>
          <a:custGeom>
            <a:rect b="b" l="l" r="r" t="t"/>
            <a:pathLst>
              <a:path extrusionOk="0" h="901700" w="4736465">
                <a:moveTo>
                  <a:pt x="76090" y="31122"/>
                </a:moveTo>
                <a:lnTo>
                  <a:pt x="73790" y="43692"/>
                </a:lnTo>
                <a:lnTo>
                  <a:pt x="4734179" y="901217"/>
                </a:lnTo>
                <a:lnTo>
                  <a:pt x="4736464" y="888720"/>
                </a:lnTo>
                <a:lnTo>
                  <a:pt x="76090" y="31122"/>
                </a:lnTo>
                <a:close/>
              </a:path>
              <a:path extrusionOk="0" h="901700" w="4736465">
                <a:moveTo>
                  <a:pt x="81787" y="0"/>
                </a:moveTo>
                <a:lnTo>
                  <a:pt x="0" y="23622"/>
                </a:lnTo>
                <a:lnTo>
                  <a:pt x="68072" y="74930"/>
                </a:lnTo>
                <a:lnTo>
                  <a:pt x="73790" y="43692"/>
                </a:lnTo>
                <a:lnTo>
                  <a:pt x="61341" y="41402"/>
                </a:lnTo>
                <a:lnTo>
                  <a:pt x="63627" y="28829"/>
                </a:lnTo>
                <a:lnTo>
                  <a:pt x="76510" y="28829"/>
                </a:lnTo>
                <a:lnTo>
                  <a:pt x="81787" y="0"/>
                </a:lnTo>
                <a:close/>
              </a:path>
              <a:path extrusionOk="0" h="901700" w="4736465">
                <a:moveTo>
                  <a:pt x="63627" y="28829"/>
                </a:moveTo>
                <a:lnTo>
                  <a:pt x="61341" y="41402"/>
                </a:lnTo>
                <a:lnTo>
                  <a:pt x="73790" y="43692"/>
                </a:lnTo>
                <a:lnTo>
                  <a:pt x="76090" y="31122"/>
                </a:lnTo>
                <a:lnTo>
                  <a:pt x="63627" y="28829"/>
                </a:lnTo>
                <a:close/>
              </a:path>
              <a:path extrusionOk="0" h="901700" w="4736465">
                <a:moveTo>
                  <a:pt x="76510" y="28829"/>
                </a:moveTo>
                <a:lnTo>
                  <a:pt x="63627" y="28829"/>
                </a:lnTo>
                <a:lnTo>
                  <a:pt x="76090" y="31122"/>
                </a:lnTo>
                <a:lnTo>
                  <a:pt x="76510" y="28829"/>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55"/>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6"/>
          <p:cNvSpPr/>
          <p:nvPr/>
        </p:nvSpPr>
        <p:spPr>
          <a:xfrm>
            <a:off x="2057400" y="304800"/>
            <a:ext cx="334418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Helvetica Neue"/>
                <a:ea typeface="Helvetica Neue"/>
                <a:cs typeface="Helvetica Neue"/>
                <a:sym typeface="Helvetica Neue"/>
              </a:rPr>
              <a:t>what is Interruption? </a:t>
            </a:r>
            <a:endParaRPr sz="2400">
              <a:solidFill>
                <a:schemeClr val="dk1"/>
              </a:solidFill>
              <a:latin typeface="Calibri"/>
              <a:ea typeface="Calibri"/>
              <a:cs typeface="Calibri"/>
              <a:sym typeface="Calibri"/>
            </a:endParaRPr>
          </a:p>
        </p:txBody>
      </p:sp>
      <p:sp>
        <p:nvSpPr>
          <p:cNvPr id="628" name="Google Shape;628;p56"/>
          <p:cNvSpPr/>
          <p:nvPr/>
        </p:nvSpPr>
        <p:spPr>
          <a:xfrm>
            <a:off x="228600" y="1066800"/>
            <a:ext cx="84582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the Arduino code is </a:t>
            </a:r>
            <a:r>
              <a:rPr b="1" lang="en-US" sz="1800">
                <a:solidFill>
                  <a:srgbClr val="333333"/>
                </a:solidFill>
                <a:latin typeface="Helvetica Neue"/>
                <a:ea typeface="Helvetica Neue"/>
                <a:cs typeface="Helvetica Neue"/>
                <a:sym typeface="Helvetica Neue"/>
              </a:rPr>
              <a:t>sequential</a:t>
            </a:r>
            <a:r>
              <a:rPr lang="en-US" sz="1800">
                <a:solidFill>
                  <a:srgbClr val="333333"/>
                </a:solidFill>
                <a:latin typeface="Helvetica Neue"/>
                <a:ea typeface="Helvetica Neue"/>
                <a:cs typeface="Helvetica Neue"/>
                <a:sym typeface="Helvetica Neue"/>
              </a:rPr>
              <a:t>, running </a:t>
            </a:r>
            <a:r>
              <a:rPr b="1" lang="en-US" sz="1800">
                <a:solidFill>
                  <a:srgbClr val="333333"/>
                </a:solidFill>
                <a:latin typeface="Helvetica Neue"/>
                <a:ea typeface="Helvetica Neue"/>
                <a:cs typeface="Helvetica Neue"/>
                <a:sym typeface="Helvetica Neue"/>
              </a:rPr>
              <a:t>in series</a:t>
            </a:r>
            <a:r>
              <a:rPr lang="en-US" sz="1800">
                <a:solidFill>
                  <a:srgbClr val="333333"/>
                </a:solidFill>
                <a:latin typeface="Helvetica Neue"/>
                <a:ea typeface="Helvetica Neue"/>
                <a:cs typeface="Helvetica Neue"/>
                <a:sym typeface="Helvetica Neue"/>
              </a:rPr>
              <a:t> meaning that till one instruction is not over, we can’t execute the next interruption. For example,  if we run 3 functions (1, 2 and 3) and we read some inputs from some buttons.</a:t>
            </a:r>
            <a:endParaRPr sz="1800">
              <a:solidFill>
                <a:schemeClr val="dk1"/>
              </a:solidFill>
              <a:latin typeface="Helvetica Neue"/>
              <a:ea typeface="Helvetica Neue"/>
              <a:cs typeface="Helvetica Neue"/>
              <a:sym typeface="Helvetica Neue"/>
            </a:endParaRPr>
          </a:p>
        </p:txBody>
      </p:sp>
      <p:sp>
        <p:nvSpPr>
          <p:cNvPr id="629" name="Google Shape;629;p56"/>
          <p:cNvSpPr/>
          <p:nvPr/>
        </p:nvSpPr>
        <p:spPr>
          <a:xfrm>
            <a:off x="152400" y="2590800"/>
            <a:ext cx="883920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Helvetica Neue"/>
                <a:ea typeface="Helvetica Neue"/>
                <a:cs typeface="Helvetica Neue"/>
                <a:sym typeface="Helvetica Neue"/>
              </a:rPr>
              <a:t>Between the functions we read the state of two pins connected to some push buttons. Since the Arduino code is sequential, is obvious that function 2 won’t run till function 1 is not over, and function 3 won’t run till function 1 and 2 are over. Even more, if we press the push button while function 1 is still running, we won’t detect that the button was pressed, because the digital read won’t run till function 1 and 2 are done. So how could we change a variable used in function 3 for example, while we are still running function 1. For that we use </a:t>
            </a:r>
            <a:r>
              <a:rPr b="1" lang="en-US" sz="1800">
                <a:solidFill>
                  <a:srgbClr val="0070C0"/>
                </a:solidFill>
                <a:latin typeface="Helvetica Neue"/>
                <a:ea typeface="Helvetica Neue"/>
                <a:cs typeface="Helvetica Neue"/>
                <a:sym typeface="Helvetica Neue"/>
              </a:rPr>
              <a:t>interruptions</a:t>
            </a:r>
            <a:r>
              <a:rPr lang="en-US" sz="1800">
                <a:solidFill>
                  <a:srgbClr val="0070C0"/>
                </a:solidFill>
                <a:latin typeface="Helvetica Neue"/>
                <a:ea typeface="Helvetica Neue"/>
                <a:cs typeface="Helvetica Neue"/>
                <a:sym typeface="Helvetica Neue"/>
              </a:rPr>
              <a:t>.</a:t>
            </a:r>
            <a:endParaRPr/>
          </a:p>
        </p:txBody>
      </p:sp>
      <p:sp>
        <p:nvSpPr>
          <p:cNvPr id="630" name="Google Shape;630;p56"/>
          <p:cNvSpPr/>
          <p:nvPr/>
        </p:nvSpPr>
        <p:spPr>
          <a:xfrm>
            <a:off x="118712" y="4953000"/>
            <a:ext cx="875474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Helvetica Neue"/>
                <a:ea typeface="Helvetica Neue"/>
                <a:cs typeface="Helvetica Neue"/>
                <a:sym typeface="Helvetica Neue"/>
              </a:rPr>
              <a:t>When an interruption is triggered, this will pause the code in that exact moment and take it to the interruption vector. Here we run the code of the interruption, which could be anything, and when this is over, we get back to the code and keep going from that same exact moment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7"/>
          <p:cNvSpPr/>
          <p:nvPr/>
        </p:nvSpPr>
        <p:spPr>
          <a:xfrm>
            <a:off x="5982865" y="1380320"/>
            <a:ext cx="1678305" cy="1842135"/>
          </a:xfrm>
          <a:custGeom>
            <a:rect b="b" l="l" r="r" t="t"/>
            <a:pathLst>
              <a:path extrusionOk="0" h="1842135" w="1678304">
                <a:moveTo>
                  <a:pt x="1678116" y="0"/>
                </a:moveTo>
                <a:lnTo>
                  <a:pt x="0" y="0"/>
                </a:lnTo>
                <a:lnTo>
                  <a:pt x="0" y="1841720"/>
                </a:lnTo>
                <a:lnTo>
                  <a:pt x="1678116" y="1841720"/>
                </a:lnTo>
                <a:lnTo>
                  <a:pt x="1678116" y="0"/>
                </a:lnTo>
                <a:close/>
              </a:path>
            </a:pathLst>
          </a:custGeom>
          <a:solidFill>
            <a:srgbClr val="CAEBC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57"/>
          <p:cNvSpPr txBox="1"/>
          <p:nvPr/>
        </p:nvSpPr>
        <p:spPr>
          <a:xfrm>
            <a:off x="2400228" y="1207856"/>
            <a:ext cx="133985" cy="73342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700">
                <a:solidFill>
                  <a:schemeClr val="dk1"/>
                </a:solidFill>
                <a:latin typeface="Times New Roman"/>
                <a:ea typeface="Times New Roman"/>
                <a:cs typeface="Times New Roman"/>
                <a:sym typeface="Times New Roman"/>
              </a:rPr>
              <a:t>1</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1475"/>
              </a:spcBef>
              <a:spcAft>
                <a:spcPts val="0"/>
              </a:spcAft>
              <a:buNone/>
            </a:pPr>
            <a:r>
              <a:rPr lang="en-US" sz="1700">
                <a:solidFill>
                  <a:schemeClr val="dk1"/>
                </a:solidFill>
                <a:latin typeface="Times New Roman"/>
                <a:ea typeface="Times New Roman"/>
                <a:cs typeface="Times New Roman"/>
                <a:sym typeface="Times New Roman"/>
              </a:rPr>
              <a:t>2</a:t>
            </a:r>
            <a:endParaRPr sz="1700">
              <a:solidFill>
                <a:schemeClr val="dk1"/>
              </a:solidFill>
              <a:latin typeface="Times New Roman"/>
              <a:ea typeface="Times New Roman"/>
              <a:cs typeface="Times New Roman"/>
              <a:sym typeface="Times New Roman"/>
            </a:endParaRPr>
          </a:p>
        </p:txBody>
      </p:sp>
      <p:sp>
        <p:nvSpPr>
          <p:cNvPr id="637" name="Google Shape;637;p57"/>
          <p:cNvSpPr txBox="1"/>
          <p:nvPr/>
        </p:nvSpPr>
        <p:spPr>
          <a:xfrm>
            <a:off x="2107376" y="3052835"/>
            <a:ext cx="426720" cy="733425"/>
          </a:xfrm>
          <a:prstGeom prst="rect">
            <a:avLst/>
          </a:prstGeom>
          <a:noFill/>
          <a:ln>
            <a:noFill/>
          </a:ln>
        </p:spPr>
        <p:txBody>
          <a:bodyPr anchorCtr="0" anchor="t" bIns="0" lIns="0" spcFirstLastPara="1" rIns="0" wrap="square" tIns="13325">
            <a:spAutoFit/>
          </a:bodyPr>
          <a:lstStyle/>
          <a:p>
            <a:pPr indent="340360" lvl="0" marL="12700" marR="0" rtl="0" algn="l">
              <a:lnSpc>
                <a:spcPct val="100000"/>
              </a:lnSpc>
              <a:spcBef>
                <a:spcPts val="0"/>
              </a:spcBef>
              <a:spcAft>
                <a:spcPts val="0"/>
              </a:spcAft>
              <a:buNone/>
            </a:pPr>
            <a:r>
              <a:rPr lang="en-US" sz="1700">
                <a:solidFill>
                  <a:schemeClr val="dk1"/>
                </a:solidFill>
                <a:latin typeface="Times New Roman"/>
                <a:ea typeface="Times New Roman"/>
                <a:cs typeface="Times New Roman"/>
                <a:sym typeface="Times New Roman"/>
              </a:rPr>
              <a:t>i</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1480"/>
              </a:spcBef>
              <a:spcAft>
                <a:spcPts val="0"/>
              </a:spcAft>
              <a:buNone/>
            </a:pPr>
            <a:r>
              <a:rPr i="1" lang="en-US" sz="1700">
                <a:solidFill>
                  <a:schemeClr val="dk1"/>
                </a:solidFill>
                <a:latin typeface="Times New Roman"/>
                <a:ea typeface="Times New Roman"/>
                <a:cs typeface="Times New Roman"/>
                <a:sym typeface="Times New Roman"/>
              </a:rPr>
              <a:t>i </a:t>
            </a:r>
            <a:r>
              <a:rPr lang="en-US" sz="1700">
                <a:solidFill>
                  <a:schemeClr val="dk1"/>
                </a:solidFill>
                <a:latin typeface="Times New Roman"/>
                <a:ea typeface="Times New Roman"/>
                <a:cs typeface="Times New Roman"/>
                <a:sym typeface="Times New Roman"/>
              </a:rPr>
              <a:t>+ 1</a:t>
            </a:r>
            <a:endParaRPr sz="1700">
              <a:solidFill>
                <a:schemeClr val="dk1"/>
              </a:solidFill>
              <a:latin typeface="Times New Roman"/>
              <a:ea typeface="Times New Roman"/>
              <a:cs typeface="Times New Roman"/>
              <a:sym typeface="Times New Roman"/>
            </a:endParaRPr>
          </a:p>
        </p:txBody>
      </p:sp>
      <p:graphicFrame>
        <p:nvGraphicFramePr>
          <p:cNvPr id="638" name="Google Shape;638;p57"/>
          <p:cNvGraphicFramePr/>
          <p:nvPr/>
        </p:nvGraphicFramePr>
        <p:xfrm>
          <a:off x="2618499" y="1372808"/>
          <a:ext cx="3000000" cy="3000000"/>
        </p:xfrm>
        <a:graphic>
          <a:graphicData uri="http://schemas.openxmlformats.org/drawingml/2006/table">
            <a:tbl>
              <a:tblPr bandRow="1" firstRow="1">
                <a:noFill/>
                <a:tableStyleId>{3C5DF29F-77B0-42DA-82FC-C064619CB5A1}</a:tableStyleId>
              </a:tblPr>
              <a:tblGrid>
                <a:gridCol w="1678575"/>
              </a:tblGrid>
              <a:tr h="419100">
                <a:tc>
                  <a:txBody>
                    <a:bodyPr/>
                    <a:lstStyle/>
                    <a:p>
                      <a:pPr indent="0" lvl="0" marL="0" marR="0" rtl="0" algn="l">
                        <a:lnSpc>
                          <a:spcPct val="100000"/>
                        </a:lnSpc>
                        <a:spcBef>
                          <a:spcPts val="0"/>
                        </a:spcBef>
                        <a:spcAft>
                          <a:spcPts val="0"/>
                        </a:spcAft>
                        <a:buNone/>
                      </a:pPr>
                      <a:r>
                        <a:t/>
                      </a:r>
                      <a:endParaRPr sz="1900">
                        <a:latin typeface="Times New Roman"/>
                        <a:ea typeface="Times New Roman"/>
                        <a:cs typeface="Times New Roman"/>
                        <a:sym typeface="Times New Roman"/>
                      </a:endParaRPr>
                    </a:p>
                  </a:txBody>
                  <a:tcPr marT="0" marB="0" marR="0" marL="0">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CDCDC"/>
                    </a:solidFill>
                  </a:tcPr>
                </a:tc>
              </a:tr>
              <a:tr h="1371600">
                <a:tc>
                  <a:txBody>
                    <a:bodyPr/>
                    <a:lstStyle/>
                    <a:p>
                      <a:pPr indent="0" lvl="0" marL="0" marR="0" rtl="0" algn="l">
                        <a:lnSpc>
                          <a:spcPct val="100000"/>
                        </a:lnSpc>
                        <a:spcBef>
                          <a:spcPts val="0"/>
                        </a:spcBef>
                        <a:spcAft>
                          <a:spcPts val="0"/>
                        </a:spcAft>
                        <a:buNone/>
                      </a:pPr>
                      <a:r>
                        <a:t/>
                      </a:r>
                      <a:endParaRPr sz="1900">
                        <a:latin typeface="Times New Roman"/>
                        <a:ea typeface="Times New Roman"/>
                        <a:cs typeface="Times New Roman"/>
                        <a:sym typeface="Times New Roman"/>
                      </a:endParaRPr>
                    </a:p>
                  </a:txBody>
                  <a:tcPr marT="0" marB="0" marR="0" marL="0">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CDCDC"/>
                    </a:solidFill>
                  </a:tcPr>
                </a:tc>
              </a:tr>
              <a:tr h="419100">
                <a:tc>
                  <a:txBody>
                    <a:bodyPr/>
                    <a:lstStyle/>
                    <a:p>
                      <a:pPr indent="0" lvl="0" marL="0" marR="0" rtl="0" algn="l">
                        <a:lnSpc>
                          <a:spcPct val="100000"/>
                        </a:lnSpc>
                        <a:spcBef>
                          <a:spcPts val="0"/>
                        </a:spcBef>
                        <a:spcAft>
                          <a:spcPts val="0"/>
                        </a:spcAft>
                        <a:buNone/>
                      </a:pPr>
                      <a:r>
                        <a:t/>
                      </a:r>
                      <a:endParaRPr sz="1900">
                        <a:latin typeface="Times New Roman"/>
                        <a:ea typeface="Times New Roman"/>
                        <a:cs typeface="Times New Roman"/>
                        <a:sym typeface="Times New Roman"/>
                      </a:endParaRPr>
                    </a:p>
                  </a:txBody>
                  <a:tcPr marT="0" marB="0" marR="0" marL="0">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CDCDC"/>
                    </a:solidFill>
                  </a:tcPr>
                </a:tc>
              </a:tr>
              <a:tr h="1371600">
                <a:tc>
                  <a:txBody>
                    <a:bodyPr/>
                    <a:lstStyle/>
                    <a:p>
                      <a:pPr indent="0" lvl="0" marL="0" marR="0" rtl="0" algn="l">
                        <a:lnSpc>
                          <a:spcPct val="100000"/>
                        </a:lnSpc>
                        <a:spcBef>
                          <a:spcPts val="0"/>
                        </a:spcBef>
                        <a:spcAft>
                          <a:spcPts val="0"/>
                        </a:spcAft>
                        <a:buNone/>
                      </a:pPr>
                      <a:r>
                        <a:t/>
                      </a:r>
                      <a:endParaRPr sz="1900">
                        <a:latin typeface="Times New Roman"/>
                        <a:ea typeface="Times New Roman"/>
                        <a:cs typeface="Times New Roman"/>
                        <a:sym typeface="Times New Roman"/>
                      </a:endParaRPr>
                    </a:p>
                  </a:txBody>
                  <a:tcPr marT="0" marB="0" marR="0" marL="0">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CDCDC"/>
                    </a:solidFill>
                  </a:tcPr>
                </a:tc>
              </a:tr>
            </a:tbl>
          </a:graphicData>
        </a:graphic>
      </p:graphicFrame>
      <p:sp>
        <p:nvSpPr>
          <p:cNvPr id="639" name="Google Shape;639;p57"/>
          <p:cNvSpPr txBox="1"/>
          <p:nvPr/>
        </p:nvSpPr>
        <p:spPr>
          <a:xfrm>
            <a:off x="2326666" y="4898032"/>
            <a:ext cx="206375" cy="28575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i="1" lang="en-US" sz="1700">
                <a:solidFill>
                  <a:schemeClr val="dk1"/>
                </a:solidFill>
                <a:latin typeface="Times New Roman"/>
                <a:ea typeface="Times New Roman"/>
                <a:cs typeface="Times New Roman"/>
                <a:sym typeface="Times New Roman"/>
              </a:rPr>
              <a:t>M</a:t>
            </a:r>
            <a:endParaRPr sz="1700">
              <a:solidFill>
                <a:schemeClr val="dk1"/>
              </a:solidFill>
              <a:latin typeface="Times New Roman"/>
              <a:ea typeface="Times New Roman"/>
              <a:cs typeface="Times New Roman"/>
              <a:sym typeface="Times New Roman"/>
            </a:endParaRPr>
          </a:p>
        </p:txBody>
      </p:sp>
      <p:sp>
        <p:nvSpPr>
          <p:cNvPr id="640" name="Google Shape;640;p57"/>
          <p:cNvSpPr/>
          <p:nvPr/>
        </p:nvSpPr>
        <p:spPr>
          <a:xfrm>
            <a:off x="5982865" y="1380320"/>
            <a:ext cx="1678305" cy="0"/>
          </a:xfrm>
          <a:custGeom>
            <a:rect b="b" l="l" r="r" t="t"/>
            <a:pathLst>
              <a:path extrusionOk="0" h="120000" w="1678304">
                <a:moveTo>
                  <a:pt x="0" y="0"/>
                </a:moveTo>
                <a:lnTo>
                  <a:pt x="0" y="0"/>
                </a:lnTo>
                <a:lnTo>
                  <a:pt x="1678116" y="0"/>
                </a:lnTo>
              </a:path>
            </a:pathLst>
          </a:custGeom>
          <a:noFill/>
          <a:ln cap="flat" cmpd="sng" w="150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57"/>
          <p:cNvSpPr/>
          <p:nvPr/>
        </p:nvSpPr>
        <p:spPr>
          <a:xfrm>
            <a:off x="5982865" y="1827522"/>
            <a:ext cx="1678305" cy="0"/>
          </a:xfrm>
          <a:custGeom>
            <a:rect b="b" l="l" r="r" t="t"/>
            <a:pathLst>
              <a:path extrusionOk="0" h="120000" w="1678304">
                <a:moveTo>
                  <a:pt x="0" y="0"/>
                </a:moveTo>
                <a:lnTo>
                  <a:pt x="0" y="0"/>
                </a:lnTo>
                <a:lnTo>
                  <a:pt x="1678116" y="0"/>
                </a:lnTo>
              </a:path>
            </a:pathLst>
          </a:custGeom>
          <a:noFill/>
          <a:ln cap="flat" cmpd="sng" w="150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57"/>
          <p:cNvSpPr/>
          <p:nvPr/>
        </p:nvSpPr>
        <p:spPr>
          <a:xfrm>
            <a:off x="5982865" y="3225454"/>
            <a:ext cx="1678305" cy="0"/>
          </a:xfrm>
          <a:custGeom>
            <a:rect b="b" l="l" r="r" t="t"/>
            <a:pathLst>
              <a:path extrusionOk="0" h="120000" w="1678304">
                <a:moveTo>
                  <a:pt x="0" y="0"/>
                </a:moveTo>
                <a:lnTo>
                  <a:pt x="0" y="0"/>
                </a:lnTo>
                <a:lnTo>
                  <a:pt x="1678116" y="0"/>
                </a:lnTo>
              </a:path>
            </a:pathLst>
          </a:custGeom>
          <a:noFill/>
          <a:ln cap="flat" cmpd="sng" w="150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57"/>
          <p:cNvSpPr/>
          <p:nvPr/>
        </p:nvSpPr>
        <p:spPr>
          <a:xfrm>
            <a:off x="4437439" y="905032"/>
            <a:ext cx="2378075" cy="2308225"/>
          </a:xfrm>
          <a:custGeom>
            <a:rect b="b" l="l" r="r" t="t"/>
            <a:pathLst>
              <a:path extrusionOk="0" h="2308225" w="2378075">
                <a:moveTo>
                  <a:pt x="0" y="2307697"/>
                </a:moveTo>
                <a:lnTo>
                  <a:pt x="703961" y="2307697"/>
                </a:lnTo>
                <a:lnTo>
                  <a:pt x="703961" y="0"/>
                </a:lnTo>
                <a:lnTo>
                  <a:pt x="2377577" y="0"/>
                </a:lnTo>
                <a:lnTo>
                  <a:pt x="2377577" y="251531"/>
                </a:lnTo>
              </a:path>
            </a:pathLst>
          </a:custGeom>
          <a:noFill/>
          <a:ln cap="flat" cmpd="sng" w="150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57"/>
          <p:cNvSpPr/>
          <p:nvPr/>
        </p:nvSpPr>
        <p:spPr>
          <a:xfrm>
            <a:off x="6756819" y="1139185"/>
            <a:ext cx="115570" cy="100330"/>
          </a:xfrm>
          <a:custGeom>
            <a:rect b="b" l="l" r="r" t="t"/>
            <a:pathLst>
              <a:path extrusionOk="0" h="100330" w="115570">
                <a:moveTo>
                  <a:pt x="115154" y="0"/>
                </a:moveTo>
                <a:lnTo>
                  <a:pt x="0" y="0"/>
                </a:lnTo>
                <a:lnTo>
                  <a:pt x="58197" y="100240"/>
                </a:lnTo>
                <a:lnTo>
                  <a:pt x="115154"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57"/>
          <p:cNvSpPr/>
          <p:nvPr/>
        </p:nvSpPr>
        <p:spPr>
          <a:xfrm>
            <a:off x="4540022" y="3352539"/>
            <a:ext cx="2275205" cy="311150"/>
          </a:xfrm>
          <a:custGeom>
            <a:rect b="b" l="l" r="r" t="t"/>
            <a:pathLst>
              <a:path extrusionOk="0" h="311150" w="2275204">
                <a:moveTo>
                  <a:pt x="2274994" y="0"/>
                </a:moveTo>
                <a:lnTo>
                  <a:pt x="2274994" y="310961"/>
                </a:lnTo>
                <a:lnTo>
                  <a:pt x="0" y="310961"/>
                </a:lnTo>
              </a:path>
            </a:pathLst>
          </a:custGeom>
          <a:noFill/>
          <a:ln cap="flat" cmpd="sng" w="150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57"/>
          <p:cNvSpPr/>
          <p:nvPr/>
        </p:nvSpPr>
        <p:spPr>
          <a:xfrm>
            <a:off x="4456062" y="3605312"/>
            <a:ext cx="101600" cy="116839"/>
          </a:xfrm>
          <a:custGeom>
            <a:rect b="b" l="l" r="r" t="t"/>
            <a:pathLst>
              <a:path extrusionOk="0" h="116839" w="101600">
                <a:moveTo>
                  <a:pt x="101186" y="0"/>
                </a:moveTo>
                <a:lnTo>
                  <a:pt x="0" y="58188"/>
                </a:lnTo>
                <a:lnTo>
                  <a:pt x="101186" y="116222"/>
                </a:lnTo>
                <a:lnTo>
                  <a:pt x="101186"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57"/>
          <p:cNvSpPr/>
          <p:nvPr/>
        </p:nvSpPr>
        <p:spPr>
          <a:xfrm>
            <a:off x="1546944" y="3424693"/>
            <a:ext cx="439420" cy="0"/>
          </a:xfrm>
          <a:custGeom>
            <a:rect b="b" l="l" r="r" t="t"/>
            <a:pathLst>
              <a:path extrusionOk="0" h="120000" w="439419">
                <a:moveTo>
                  <a:pt x="0" y="0"/>
                </a:moveTo>
                <a:lnTo>
                  <a:pt x="0" y="0"/>
                </a:lnTo>
                <a:lnTo>
                  <a:pt x="439200" y="0"/>
                </a:lnTo>
              </a:path>
            </a:pathLst>
          </a:custGeom>
          <a:noFill/>
          <a:ln cap="flat" cmpd="sng" w="150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57"/>
          <p:cNvSpPr/>
          <p:nvPr/>
        </p:nvSpPr>
        <p:spPr>
          <a:xfrm>
            <a:off x="1968762" y="3366504"/>
            <a:ext cx="101600" cy="115570"/>
          </a:xfrm>
          <a:custGeom>
            <a:rect b="b" l="l" r="r" t="t"/>
            <a:pathLst>
              <a:path extrusionOk="0" h="115570" w="101600">
                <a:moveTo>
                  <a:pt x="0" y="0"/>
                </a:moveTo>
                <a:lnTo>
                  <a:pt x="0" y="115136"/>
                </a:lnTo>
                <a:lnTo>
                  <a:pt x="101341" y="58188"/>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57"/>
          <p:cNvSpPr txBox="1"/>
          <p:nvPr/>
        </p:nvSpPr>
        <p:spPr>
          <a:xfrm>
            <a:off x="633061" y="3218558"/>
            <a:ext cx="782955" cy="28575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700">
                <a:solidFill>
                  <a:schemeClr val="dk1"/>
                </a:solidFill>
                <a:latin typeface="Times New Roman"/>
                <a:ea typeface="Times New Roman"/>
                <a:cs typeface="Times New Roman"/>
                <a:sym typeface="Times New Roman"/>
              </a:rPr>
              <a:t>Interrupt</a:t>
            </a:r>
            <a:endParaRPr sz="1700">
              <a:solidFill>
                <a:schemeClr val="dk1"/>
              </a:solidFill>
              <a:latin typeface="Times New Roman"/>
              <a:ea typeface="Times New Roman"/>
              <a:cs typeface="Times New Roman"/>
              <a:sym typeface="Times New Roman"/>
            </a:endParaRPr>
          </a:p>
        </p:txBody>
      </p:sp>
      <p:sp>
        <p:nvSpPr>
          <p:cNvPr id="650" name="Google Shape;650;p57"/>
          <p:cNvSpPr txBox="1"/>
          <p:nvPr/>
        </p:nvSpPr>
        <p:spPr>
          <a:xfrm>
            <a:off x="633061" y="3479400"/>
            <a:ext cx="1015365" cy="28575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700">
                <a:solidFill>
                  <a:schemeClr val="dk1"/>
                </a:solidFill>
                <a:latin typeface="Times New Roman"/>
                <a:ea typeface="Times New Roman"/>
                <a:cs typeface="Times New Roman"/>
                <a:sym typeface="Times New Roman"/>
              </a:rPr>
              <a:t>occurs here</a:t>
            </a:r>
            <a:endParaRPr sz="1700">
              <a:solidFill>
                <a:schemeClr val="dk1"/>
              </a:solidFill>
              <a:latin typeface="Times New Roman"/>
              <a:ea typeface="Times New Roman"/>
              <a:cs typeface="Times New Roman"/>
              <a:sym typeface="Times New Roman"/>
            </a:endParaRPr>
          </a:p>
        </p:txBody>
      </p:sp>
      <p:sp>
        <p:nvSpPr>
          <p:cNvPr id="651" name="Google Shape;651;p57"/>
          <p:cNvSpPr txBox="1"/>
          <p:nvPr>
            <p:ph type="title"/>
          </p:nvPr>
        </p:nvSpPr>
        <p:spPr>
          <a:xfrm>
            <a:off x="2791628" y="321056"/>
            <a:ext cx="1233170" cy="28575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1700">
                <a:latin typeface="Times New Roman"/>
                <a:ea typeface="Times New Roman"/>
                <a:cs typeface="Times New Roman"/>
                <a:sym typeface="Times New Roman"/>
              </a:rPr>
              <a:t>User Program</a:t>
            </a:r>
            <a:endParaRPr sz="1700">
              <a:latin typeface="Times New Roman"/>
              <a:ea typeface="Times New Roman"/>
              <a:cs typeface="Times New Roman"/>
              <a:sym typeface="Times New Roman"/>
            </a:endParaRPr>
          </a:p>
        </p:txBody>
      </p:sp>
      <p:sp>
        <p:nvSpPr>
          <p:cNvPr id="652" name="Google Shape;652;p57"/>
          <p:cNvSpPr txBox="1"/>
          <p:nvPr/>
        </p:nvSpPr>
        <p:spPr>
          <a:xfrm>
            <a:off x="6044813" y="321056"/>
            <a:ext cx="1530350" cy="28575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700">
                <a:solidFill>
                  <a:schemeClr val="dk1"/>
                </a:solidFill>
                <a:latin typeface="Times New Roman"/>
                <a:ea typeface="Times New Roman"/>
                <a:cs typeface="Times New Roman"/>
                <a:sym typeface="Times New Roman"/>
              </a:rPr>
              <a:t>Interrupt Handler</a:t>
            </a:r>
            <a:endParaRPr sz="1700">
              <a:solidFill>
                <a:schemeClr val="dk1"/>
              </a:solidFill>
              <a:latin typeface="Times New Roman"/>
              <a:ea typeface="Times New Roman"/>
              <a:cs typeface="Times New Roman"/>
              <a:sym typeface="Times New Roman"/>
            </a:endParaRPr>
          </a:p>
        </p:txBody>
      </p:sp>
      <p:sp>
        <p:nvSpPr>
          <p:cNvPr id="653" name="Google Shape;653;p57"/>
          <p:cNvSpPr txBox="1"/>
          <p:nvPr/>
        </p:nvSpPr>
        <p:spPr>
          <a:xfrm>
            <a:off x="1954820" y="5803251"/>
            <a:ext cx="1230630" cy="3613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200">
                <a:solidFill>
                  <a:schemeClr val="dk1"/>
                </a:solidFill>
                <a:latin typeface="Times New Roman"/>
                <a:ea typeface="Times New Roman"/>
                <a:cs typeface="Times New Roman"/>
                <a:sym typeface="Times New Roman"/>
              </a:rPr>
              <a:t>Figure 3.8</a:t>
            </a:r>
            <a:endParaRPr sz="2200">
              <a:solidFill>
                <a:schemeClr val="dk1"/>
              </a:solidFill>
              <a:latin typeface="Times New Roman"/>
              <a:ea typeface="Times New Roman"/>
              <a:cs typeface="Times New Roman"/>
              <a:sym typeface="Times New Roman"/>
            </a:endParaRPr>
          </a:p>
        </p:txBody>
      </p:sp>
      <p:sp>
        <p:nvSpPr>
          <p:cNvPr id="654" name="Google Shape;654;p57"/>
          <p:cNvSpPr txBox="1"/>
          <p:nvPr/>
        </p:nvSpPr>
        <p:spPr>
          <a:xfrm>
            <a:off x="3365896" y="5803251"/>
            <a:ext cx="4171315" cy="3613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200">
                <a:solidFill>
                  <a:schemeClr val="dk1"/>
                </a:solidFill>
                <a:latin typeface="Times New Roman"/>
                <a:ea typeface="Times New Roman"/>
                <a:cs typeface="Times New Roman"/>
                <a:sym typeface="Times New Roman"/>
              </a:rPr>
              <a:t>Transfer of Control via	Interrupts</a:t>
            </a:r>
            <a:endParaRPr sz="2200">
              <a:solidFill>
                <a:schemeClr val="dk1"/>
              </a:solidFill>
              <a:latin typeface="Times New Roman"/>
              <a:ea typeface="Times New Roman"/>
              <a:cs typeface="Times New Roman"/>
              <a:sym typeface="Times New Roman"/>
            </a:endParaRPr>
          </a:p>
        </p:txBody>
      </p:sp>
      <p:sp>
        <p:nvSpPr>
          <p:cNvPr id="655" name="Google Shape;655;p57"/>
          <p:cNvSpPr/>
          <p:nvPr/>
        </p:nvSpPr>
        <p:spPr>
          <a:xfrm>
            <a:off x="3367218" y="2759321"/>
            <a:ext cx="73025" cy="73025"/>
          </a:xfrm>
          <a:custGeom>
            <a:rect b="b" l="l" r="r" t="t"/>
            <a:pathLst>
              <a:path extrusionOk="0" h="73025" w="73025">
                <a:moveTo>
                  <a:pt x="36315" y="0"/>
                </a:moveTo>
                <a:lnTo>
                  <a:pt x="22326" y="2902"/>
                </a:lnTo>
                <a:lnTo>
                  <a:pt x="10766" y="10764"/>
                </a:lnTo>
                <a:lnTo>
                  <a:pt x="2902" y="22322"/>
                </a:lnTo>
                <a:lnTo>
                  <a:pt x="0" y="36309"/>
                </a:lnTo>
                <a:lnTo>
                  <a:pt x="2902" y="50207"/>
                </a:lnTo>
                <a:lnTo>
                  <a:pt x="10766" y="61719"/>
                </a:lnTo>
                <a:lnTo>
                  <a:pt x="22326" y="69564"/>
                </a:lnTo>
                <a:lnTo>
                  <a:pt x="36315" y="72464"/>
                </a:lnTo>
                <a:lnTo>
                  <a:pt x="50411" y="69564"/>
                </a:lnTo>
                <a:lnTo>
                  <a:pt x="61903" y="61719"/>
                </a:lnTo>
                <a:lnTo>
                  <a:pt x="69641" y="50207"/>
                </a:lnTo>
                <a:lnTo>
                  <a:pt x="72475" y="36309"/>
                </a:lnTo>
                <a:lnTo>
                  <a:pt x="69641" y="22322"/>
                </a:lnTo>
                <a:lnTo>
                  <a:pt x="61903" y="10764"/>
                </a:lnTo>
                <a:lnTo>
                  <a:pt x="50411" y="2902"/>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57"/>
          <p:cNvSpPr/>
          <p:nvPr/>
        </p:nvSpPr>
        <p:spPr>
          <a:xfrm>
            <a:off x="3367218" y="2536031"/>
            <a:ext cx="73025" cy="72390"/>
          </a:xfrm>
          <a:custGeom>
            <a:rect b="b" l="l" r="r" t="t"/>
            <a:pathLst>
              <a:path extrusionOk="0" h="72389" w="73025">
                <a:moveTo>
                  <a:pt x="36315" y="0"/>
                </a:moveTo>
                <a:lnTo>
                  <a:pt x="22326" y="2827"/>
                </a:lnTo>
                <a:lnTo>
                  <a:pt x="10766" y="10512"/>
                </a:lnTo>
                <a:lnTo>
                  <a:pt x="2902" y="21864"/>
                </a:lnTo>
                <a:lnTo>
                  <a:pt x="0" y="35689"/>
                </a:lnTo>
                <a:lnTo>
                  <a:pt x="2902" y="49807"/>
                </a:lnTo>
                <a:lnTo>
                  <a:pt x="10766" y="61350"/>
                </a:lnTo>
                <a:lnTo>
                  <a:pt x="22326" y="69140"/>
                </a:lnTo>
                <a:lnTo>
                  <a:pt x="36315" y="71999"/>
                </a:lnTo>
                <a:lnTo>
                  <a:pt x="50411" y="69140"/>
                </a:lnTo>
                <a:lnTo>
                  <a:pt x="61903" y="61350"/>
                </a:lnTo>
                <a:lnTo>
                  <a:pt x="69641" y="49807"/>
                </a:lnTo>
                <a:lnTo>
                  <a:pt x="72475" y="35689"/>
                </a:lnTo>
                <a:lnTo>
                  <a:pt x="69641" y="21864"/>
                </a:lnTo>
                <a:lnTo>
                  <a:pt x="61903" y="10512"/>
                </a:lnTo>
                <a:lnTo>
                  <a:pt x="50411" y="2827"/>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57"/>
          <p:cNvSpPr/>
          <p:nvPr/>
        </p:nvSpPr>
        <p:spPr>
          <a:xfrm>
            <a:off x="3367218" y="2312120"/>
            <a:ext cx="73025" cy="72390"/>
          </a:xfrm>
          <a:custGeom>
            <a:rect b="b" l="l" r="r" t="t"/>
            <a:pathLst>
              <a:path extrusionOk="0" h="72389" w="73025">
                <a:moveTo>
                  <a:pt x="36315" y="0"/>
                </a:moveTo>
                <a:lnTo>
                  <a:pt x="22326" y="2836"/>
                </a:lnTo>
                <a:lnTo>
                  <a:pt x="10766" y="10590"/>
                </a:lnTo>
                <a:lnTo>
                  <a:pt x="2902" y="22126"/>
                </a:lnTo>
                <a:lnTo>
                  <a:pt x="0" y="36309"/>
                </a:lnTo>
                <a:lnTo>
                  <a:pt x="2902" y="50134"/>
                </a:lnTo>
                <a:lnTo>
                  <a:pt x="10766" y="61486"/>
                </a:lnTo>
                <a:lnTo>
                  <a:pt x="22326" y="69172"/>
                </a:lnTo>
                <a:lnTo>
                  <a:pt x="36315" y="71999"/>
                </a:lnTo>
                <a:lnTo>
                  <a:pt x="50411" y="69172"/>
                </a:lnTo>
                <a:lnTo>
                  <a:pt x="61903" y="61486"/>
                </a:lnTo>
                <a:lnTo>
                  <a:pt x="69641" y="50134"/>
                </a:lnTo>
                <a:lnTo>
                  <a:pt x="72475" y="36309"/>
                </a:lnTo>
                <a:lnTo>
                  <a:pt x="69641" y="22126"/>
                </a:lnTo>
                <a:lnTo>
                  <a:pt x="61903" y="10590"/>
                </a:lnTo>
                <a:lnTo>
                  <a:pt x="50411" y="2836"/>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8" name="Google Shape;658;p57"/>
          <p:cNvSpPr/>
          <p:nvPr/>
        </p:nvSpPr>
        <p:spPr>
          <a:xfrm>
            <a:off x="6817190" y="2759321"/>
            <a:ext cx="73025" cy="73025"/>
          </a:xfrm>
          <a:custGeom>
            <a:rect b="b" l="l" r="r" t="t"/>
            <a:pathLst>
              <a:path extrusionOk="0" h="73025" w="73025">
                <a:moveTo>
                  <a:pt x="36315" y="0"/>
                </a:moveTo>
                <a:lnTo>
                  <a:pt x="22195" y="2902"/>
                </a:lnTo>
                <a:lnTo>
                  <a:pt x="10650" y="10764"/>
                </a:lnTo>
                <a:lnTo>
                  <a:pt x="2858" y="22322"/>
                </a:lnTo>
                <a:lnTo>
                  <a:pt x="0" y="36309"/>
                </a:lnTo>
                <a:lnTo>
                  <a:pt x="2858" y="50207"/>
                </a:lnTo>
                <a:lnTo>
                  <a:pt x="10650" y="61719"/>
                </a:lnTo>
                <a:lnTo>
                  <a:pt x="22195" y="69564"/>
                </a:lnTo>
                <a:lnTo>
                  <a:pt x="36315" y="72464"/>
                </a:lnTo>
                <a:lnTo>
                  <a:pt x="50215" y="69564"/>
                </a:lnTo>
                <a:lnTo>
                  <a:pt x="61728" y="61719"/>
                </a:lnTo>
                <a:lnTo>
                  <a:pt x="69575" y="50207"/>
                </a:lnTo>
                <a:lnTo>
                  <a:pt x="72475" y="36309"/>
                </a:lnTo>
                <a:lnTo>
                  <a:pt x="69575" y="22322"/>
                </a:lnTo>
                <a:lnTo>
                  <a:pt x="61728" y="10764"/>
                </a:lnTo>
                <a:lnTo>
                  <a:pt x="50215" y="2902"/>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9" name="Google Shape;659;p57"/>
          <p:cNvSpPr/>
          <p:nvPr/>
        </p:nvSpPr>
        <p:spPr>
          <a:xfrm>
            <a:off x="6817190" y="2536031"/>
            <a:ext cx="73025" cy="72390"/>
          </a:xfrm>
          <a:custGeom>
            <a:rect b="b" l="l" r="r" t="t"/>
            <a:pathLst>
              <a:path extrusionOk="0" h="72389" w="73025">
                <a:moveTo>
                  <a:pt x="36315" y="0"/>
                </a:moveTo>
                <a:lnTo>
                  <a:pt x="22195" y="2827"/>
                </a:lnTo>
                <a:lnTo>
                  <a:pt x="10650" y="10512"/>
                </a:lnTo>
                <a:lnTo>
                  <a:pt x="2858" y="21864"/>
                </a:lnTo>
                <a:lnTo>
                  <a:pt x="0" y="35689"/>
                </a:lnTo>
                <a:lnTo>
                  <a:pt x="2858" y="49807"/>
                </a:lnTo>
                <a:lnTo>
                  <a:pt x="10650" y="61350"/>
                </a:lnTo>
                <a:lnTo>
                  <a:pt x="22195" y="69140"/>
                </a:lnTo>
                <a:lnTo>
                  <a:pt x="36315" y="71999"/>
                </a:lnTo>
                <a:lnTo>
                  <a:pt x="50215" y="69140"/>
                </a:lnTo>
                <a:lnTo>
                  <a:pt x="61728" y="61350"/>
                </a:lnTo>
                <a:lnTo>
                  <a:pt x="69575" y="49807"/>
                </a:lnTo>
                <a:lnTo>
                  <a:pt x="72475" y="35689"/>
                </a:lnTo>
                <a:lnTo>
                  <a:pt x="69575" y="21864"/>
                </a:lnTo>
                <a:lnTo>
                  <a:pt x="61728" y="10512"/>
                </a:lnTo>
                <a:lnTo>
                  <a:pt x="50215" y="2827"/>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57"/>
          <p:cNvSpPr/>
          <p:nvPr/>
        </p:nvSpPr>
        <p:spPr>
          <a:xfrm>
            <a:off x="6817190" y="2312120"/>
            <a:ext cx="73025" cy="72390"/>
          </a:xfrm>
          <a:custGeom>
            <a:rect b="b" l="l" r="r" t="t"/>
            <a:pathLst>
              <a:path extrusionOk="0" h="72389" w="73025">
                <a:moveTo>
                  <a:pt x="36315" y="0"/>
                </a:moveTo>
                <a:lnTo>
                  <a:pt x="22195" y="2836"/>
                </a:lnTo>
                <a:lnTo>
                  <a:pt x="10650" y="10590"/>
                </a:lnTo>
                <a:lnTo>
                  <a:pt x="2858" y="22126"/>
                </a:lnTo>
                <a:lnTo>
                  <a:pt x="0" y="36309"/>
                </a:lnTo>
                <a:lnTo>
                  <a:pt x="2858" y="50134"/>
                </a:lnTo>
                <a:lnTo>
                  <a:pt x="10650" y="61486"/>
                </a:lnTo>
                <a:lnTo>
                  <a:pt x="22195" y="69172"/>
                </a:lnTo>
                <a:lnTo>
                  <a:pt x="36315" y="71999"/>
                </a:lnTo>
                <a:lnTo>
                  <a:pt x="50215" y="69172"/>
                </a:lnTo>
                <a:lnTo>
                  <a:pt x="61728" y="61486"/>
                </a:lnTo>
                <a:lnTo>
                  <a:pt x="69575" y="50134"/>
                </a:lnTo>
                <a:lnTo>
                  <a:pt x="72475" y="36309"/>
                </a:lnTo>
                <a:lnTo>
                  <a:pt x="69575" y="22126"/>
                </a:lnTo>
                <a:lnTo>
                  <a:pt x="61728" y="10590"/>
                </a:lnTo>
                <a:lnTo>
                  <a:pt x="50215" y="2836"/>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57"/>
          <p:cNvSpPr/>
          <p:nvPr/>
        </p:nvSpPr>
        <p:spPr>
          <a:xfrm>
            <a:off x="3367218" y="4513991"/>
            <a:ext cx="73025" cy="72390"/>
          </a:xfrm>
          <a:custGeom>
            <a:rect b="b" l="l" r="r" t="t"/>
            <a:pathLst>
              <a:path extrusionOk="0" h="72389" w="73025">
                <a:moveTo>
                  <a:pt x="36315" y="0"/>
                </a:moveTo>
                <a:lnTo>
                  <a:pt x="22326" y="2829"/>
                </a:lnTo>
                <a:lnTo>
                  <a:pt x="10766" y="10532"/>
                </a:lnTo>
                <a:lnTo>
                  <a:pt x="2902" y="21929"/>
                </a:lnTo>
                <a:lnTo>
                  <a:pt x="0" y="35844"/>
                </a:lnTo>
                <a:lnTo>
                  <a:pt x="2902" y="49938"/>
                </a:lnTo>
                <a:lnTo>
                  <a:pt x="10766" y="61428"/>
                </a:lnTo>
                <a:lnTo>
                  <a:pt x="22326" y="69164"/>
                </a:lnTo>
                <a:lnTo>
                  <a:pt x="36315" y="71999"/>
                </a:lnTo>
                <a:lnTo>
                  <a:pt x="50411" y="69164"/>
                </a:lnTo>
                <a:lnTo>
                  <a:pt x="61903" y="61428"/>
                </a:lnTo>
                <a:lnTo>
                  <a:pt x="69641" y="49938"/>
                </a:lnTo>
                <a:lnTo>
                  <a:pt x="72475" y="35844"/>
                </a:lnTo>
                <a:lnTo>
                  <a:pt x="69641" y="21929"/>
                </a:lnTo>
                <a:lnTo>
                  <a:pt x="61903" y="10532"/>
                </a:lnTo>
                <a:lnTo>
                  <a:pt x="50411" y="2829"/>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57"/>
          <p:cNvSpPr/>
          <p:nvPr/>
        </p:nvSpPr>
        <p:spPr>
          <a:xfrm>
            <a:off x="3367218" y="4290235"/>
            <a:ext cx="73025" cy="72390"/>
          </a:xfrm>
          <a:custGeom>
            <a:rect b="b" l="l" r="r" t="t"/>
            <a:pathLst>
              <a:path extrusionOk="0" h="72389" w="73025">
                <a:moveTo>
                  <a:pt x="36315" y="0"/>
                </a:moveTo>
                <a:lnTo>
                  <a:pt x="22326" y="2834"/>
                </a:lnTo>
                <a:lnTo>
                  <a:pt x="10766" y="10571"/>
                </a:lnTo>
                <a:lnTo>
                  <a:pt x="2902" y="22060"/>
                </a:lnTo>
                <a:lnTo>
                  <a:pt x="0" y="36154"/>
                </a:lnTo>
                <a:lnTo>
                  <a:pt x="2902" y="50117"/>
                </a:lnTo>
                <a:lnTo>
                  <a:pt x="10766" y="61622"/>
                </a:lnTo>
                <a:lnTo>
                  <a:pt x="22326" y="69431"/>
                </a:lnTo>
                <a:lnTo>
                  <a:pt x="36315" y="72309"/>
                </a:lnTo>
                <a:lnTo>
                  <a:pt x="50411" y="69431"/>
                </a:lnTo>
                <a:lnTo>
                  <a:pt x="61903" y="61622"/>
                </a:lnTo>
                <a:lnTo>
                  <a:pt x="69641" y="50117"/>
                </a:lnTo>
                <a:lnTo>
                  <a:pt x="72475" y="36154"/>
                </a:lnTo>
                <a:lnTo>
                  <a:pt x="69641" y="22060"/>
                </a:lnTo>
                <a:lnTo>
                  <a:pt x="61903" y="10571"/>
                </a:lnTo>
                <a:lnTo>
                  <a:pt x="50411" y="2834"/>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57"/>
          <p:cNvSpPr/>
          <p:nvPr/>
        </p:nvSpPr>
        <p:spPr>
          <a:xfrm>
            <a:off x="3367218" y="4066324"/>
            <a:ext cx="73025" cy="73025"/>
          </a:xfrm>
          <a:custGeom>
            <a:rect b="b" l="l" r="r" t="t"/>
            <a:pathLst>
              <a:path extrusionOk="0" h="73025" w="73025">
                <a:moveTo>
                  <a:pt x="36315" y="0"/>
                </a:moveTo>
                <a:lnTo>
                  <a:pt x="22326" y="2902"/>
                </a:lnTo>
                <a:lnTo>
                  <a:pt x="10766" y="10764"/>
                </a:lnTo>
                <a:lnTo>
                  <a:pt x="2902" y="22322"/>
                </a:lnTo>
                <a:lnTo>
                  <a:pt x="0" y="36309"/>
                </a:lnTo>
                <a:lnTo>
                  <a:pt x="2902" y="50403"/>
                </a:lnTo>
                <a:lnTo>
                  <a:pt x="10766" y="61893"/>
                </a:lnTo>
                <a:lnTo>
                  <a:pt x="22326" y="69630"/>
                </a:lnTo>
                <a:lnTo>
                  <a:pt x="36315" y="72464"/>
                </a:lnTo>
                <a:lnTo>
                  <a:pt x="50411" y="69630"/>
                </a:lnTo>
                <a:lnTo>
                  <a:pt x="61903" y="61893"/>
                </a:lnTo>
                <a:lnTo>
                  <a:pt x="69641" y="50403"/>
                </a:lnTo>
                <a:lnTo>
                  <a:pt x="72475" y="36309"/>
                </a:lnTo>
                <a:lnTo>
                  <a:pt x="69641" y="22322"/>
                </a:lnTo>
                <a:lnTo>
                  <a:pt x="61903" y="10764"/>
                </a:lnTo>
                <a:lnTo>
                  <a:pt x="50411" y="2902"/>
                </a:lnTo>
                <a:lnTo>
                  <a:pt x="36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58"/>
          <p:cNvSpPr txBox="1"/>
          <p:nvPr>
            <p:ph type="title"/>
          </p:nvPr>
        </p:nvSpPr>
        <p:spPr>
          <a:xfrm>
            <a:off x="1167180" y="469570"/>
            <a:ext cx="6224220" cy="695062"/>
          </a:xfrm>
          <a:prstGeom prst="rect">
            <a:avLst/>
          </a:prstGeom>
          <a:noFill/>
          <a:ln>
            <a:noFill/>
          </a:ln>
        </p:spPr>
        <p:txBody>
          <a:bodyPr anchorCtr="0" anchor="t" bIns="0" lIns="0" spcFirstLastPara="1" rIns="0" wrap="square" tIns="19050">
            <a:spAutoFit/>
          </a:bodyPr>
          <a:lstStyle/>
          <a:p>
            <a:pPr indent="95250" lvl="0" marL="12700" marR="5080" rtl="0" algn="l">
              <a:lnSpc>
                <a:spcPct val="121700"/>
              </a:lnSpc>
              <a:spcBef>
                <a:spcPts val="0"/>
              </a:spcBef>
              <a:spcAft>
                <a:spcPts val="0"/>
              </a:spcAft>
              <a:buNone/>
            </a:pPr>
            <a:r>
              <a:rPr b="1" lang="en-US">
                <a:latin typeface="Tahoma"/>
                <a:ea typeface="Tahoma"/>
                <a:cs typeface="Tahoma"/>
                <a:sym typeface="Tahoma"/>
              </a:rPr>
              <a:t>Hardware Interrupts  </a:t>
            </a:r>
            <a:br>
              <a:rPr b="1" lang="en-US">
                <a:latin typeface="Tahoma"/>
                <a:ea typeface="Tahoma"/>
                <a:cs typeface="Tahoma"/>
                <a:sym typeface="Tahoma"/>
              </a:rPr>
            </a:br>
            <a:r>
              <a:rPr lang="en-US"/>
              <a:t>Pin#2 </a:t>
            </a:r>
            <a:r>
              <a:rPr lang="en-US">
                <a:latin typeface="Noto Sans Symbols"/>
                <a:ea typeface="Noto Sans Symbols"/>
                <a:cs typeface="Noto Sans Symbols"/>
                <a:sym typeface="Noto Sans Symbols"/>
              </a:rPr>
              <a:t>🡪</a:t>
            </a:r>
            <a:r>
              <a:rPr lang="en-US">
                <a:latin typeface="Times New Roman"/>
                <a:ea typeface="Times New Roman"/>
                <a:cs typeface="Times New Roman"/>
                <a:sym typeface="Times New Roman"/>
              </a:rPr>
              <a:t> </a:t>
            </a:r>
            <a:r>
              <a:rPr lang="en-US"/>
              <a:t>INT0  Pin#3</a:t>
            </a:r>
            <a:r>
              <a:rPr lang="en-US">
                <a:latin typeface="Noto Sans Symbols"/>
                <a:ea typeface="Noto Sans Symbols"/>
                <a:cs typeface="Noto Sans Symbols"/>
                <a:sym typeface="Noto Sans Symbols"/>
              </a:rPr>
              <a:t>🡪</a:t>
            </a:r>
            <a:r>
              <a:rPr lang="en-US"/>
              <a:t>INT1</a:t>
            </a:r>
            <a:endParaRPr/>
          </a:p>
        </p:txBody>
      </p:sp>
      <p:sp>
        <p:nvSpPr>
          <p:cNvPr id="669" name="Google Shape;669;p58"/>
          <p:cNvSpPr/>
          <p:nvPr/>
        </p:nvSpPr>
        <p:spPr>
          <a:xfrm>
            <a:off x="836802" y="1980819"/>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0" name="Google Shape;670;p58"/>
          <p:cNvSpPr/>
          <p:nvPr/>
        </p:nvSpPr>
        <p:spPr>
          <a:xfrm>
            <a:off x="836802" y="2785491"/>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1" name="Google Shape;671;p58"/>
          <p:cNvSpPr/>
          <p:nvPr/>
        </p:nvSpPr>
        <p:spPr>
          <a:xfrm>
            <a:off x="836802" y="3955922"/>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58"/>
          <p:cNvSpPr/>
          <p:nvPr/>
        </p:nvSpPr>
        <p:spPr>
          <a:xfrm>
            <a:off x="1294002" y="4330827"/>
            <a:ext cx="178308" cy="18440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3" name="Google Shape;673;p58"/>
          <p:cNvSpPr/>
          <p:nvPr/>
        </p:nvSpPr>
        <p:spPr>
          <a:xfrm>
            <a:off x="1294002" y="4660010"/>
            <a:ext cx="178308" cy="18440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p58"/>
          <p:cNvSpPr/>
          <p:nvPr/>
        </p:nvSpPr>
        <p:spPr>
          <a:xfrm>
            <a:off x="1294002" y="4989195"/>
            <a:ext cx="178308" cy="18440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58"/>
          <p:cNvSpPr txBox="1"/>
          <p:nvPr/>
        </p:nvSpPr>
        <p:spPr>
          <a:xfrm>
            <a:off x="1167180" y="1891029"/>
            <a:ext cx="7672020" cy="3683635"/>
          </a:xfrm>
          <a:prstGeom prst="rect">
            <a:avLst/>
          </a:prstGeom>
          <a:noFill/>
          <a:ln>
            <a:noFill/>
          </a:ln>
        </p:spPr>
        <p:txBody>
          <a:bodyPr anchorCtr="0" anchor="t" bIns="0" lIns="0" spcFirstLastPara="1" rIns="0" wrap="square" tIns="12700">
            <a:spAutoFit/>
          </a:bodyPr>
          <a:lstStyle/>
          <a:p>
            <a:pPr indent="0" lvl="0" marL="12700" marR="629920" rtl="0" algn="l">
              <a:lnSpc>
                <a:spcPct val="100000"/>
              </a:lnSpc>
              <a:spcBef>
                <a:spcPts val="0"/>
              </a:spcBef>
              <a:spcAft>
                <a:spcPts val="0"/>
              </a:spcAft>
              <a:buNone/>
            </a:pPr>
            <a:r>
              <a:rPr lang="en-US" sz="2400">
                <a:solidFill>
                  <a:schemeClr val="dk1"/>
                </a:solidFill>
                <a:latin typeface="Tahoma"/>
                <a:ea typeface="Tahoma"/>
                <a:cs typeface="Tahoma"/>
                <a:sym typeface="Tahoma"/>
              </a:rPr>
              <a:t>attachInterrupt(digitalPinToInterrupt(pin), ISR,  mode);</a:t>
            </a:r>
            <a:endParaRPr sz="2400">
              <a:solidFill>
                <a:schemeClr val="dk1"/>
              </a:solidFill>
              <a:latin typeface="Tahoma"/>
              <a:ea typeface="Tahoma"/>
              <a:cs typeface="Tahoma"/>
              <a:sym typeface="Tahoma"/>
            </a:endParaRPr>
          </a:p>
          <a:p>
            <a:pPr indent="0" lvl="0" marL="12700" marR="119379" rtl="0" algn="l">
              <a:lnSpc>
                <a:spcPct val="100000"/>
              </a:lnSpc>
              <a:spcBef>
                <a:spcPts val="575"/>
              </a:spcBef>
              <a:spcAft>
                <a:spcPts val="0"/>
              </a:spcAft>
              <a:buNone/>
            </a:pPr>
            <a:r>
              <a:rPr lang="en-US" sz="2400">
                <a:solidFill>
                  <a:schemeClr val="dk1"/>
                </a:solidFill>
                <a:latin typeface="Tahoma"/>
                <a:ea typeface="Tahoma"/>
                <a:cs typeface="Tahoma"/>
                <a:sym typeface="Tahoma"/>
              </a:rPr>
              <a:t>Example:  attachInterrupt(digitalPinToInterrupt(2),motion,CH  ANGE);</a:t>
            </a:r>
            <a:endParaRPr sz="2400">
              <a:solidFill>
                <a:schemeClr val="dk1"/>
              </a:solidFill>
              <a:latin typeface="Tahoma"/>
              <a:ea typeface="Tahoma"/>
              <a:cs typeface="Tahoma"/>
              <a:sym typeface="Tahoma"/>
            </a:endParaRPr>
          </a:p>
          <a:p>
            <a:pPr indent="0" lvl="0" marL="12700" marR="0" rtl="0" algn="l">
              <a:lnSpc>
                <a:spcPct val="100000"/>
              </a:lnSpc>
              <a:spcBef>
                <a:spcPts val="575"/>
              </a:spcBef>
              <a:spcAft>
                <a:spcPts val="0"/>
              </a:spcAft>
              <a:buNone/>
            </a:pPr>
            <a:r>
              <a:rPr lang="en-US" sz="2400">
                <a:solidFill>
                  <a:schemeClr val="dk1"/>
                </a:solidFill>
                <a:latin typeface="Tahoma"/>
                <a:ea typeface="Tahoma"/>
                <a:cs typeface="Tahoma"/>
                <a:sym typeface="Tahoma"/>
              </a:rPr>
              <a:t>MODE:</a:t>
            </a:r>
            <a:endParaRPr sz="2400">
              <a:solidFill>
                <a:schemeClr val="dk1"/>
              </a:solidFill>
              <a:latin typeface="Tahoma"/>
              <a:ea typeface="Tahoma"/>
              <a:cs typeface="Tahoma"/>
              <a:sym typeface="Tahoma"/>
            </a:endParaRPr>
          </a:p>
          <a:p>
            <a:pPr indent="0" lvl="0" marL="413384" marR="0" rtl="0" algn="l">
              <a:lnSpc>
                <a:spcPct val="100000"/>
              </a:lnSpc>
              <a:spcBef>
                <a:spcPts val="430"/>
              </a:spcBef>
              <a:spcAft>
                <a:spcPts val="0"/>
              </a:spcAft>
              <a:buNone/>
            </a:pPr>
            <a:r>
              <a:rPr lang="en-US" sz="1800">
                <a:solidFill>
                  <a:schemeClr val="dk1"/>
                </a:solidFill>
                <a:latin typeface="Tahoma"/>
                <a:ea typeface="Tahoma"/>
                <a:cs typeface="Tahoma"/>
                <a:sym typeface="Tahoma"/>
              </a:rPr>
              <a:t>LOW to trigger the interrupt whenever the pin is low,</a:t>
            </a:r>
            <a:endParaRPr sz="1800">
              <a:solidFill>
                <a:schemeClr val="dk1"/>
              </a:solidFill>
              <a:latin typeface="Tahoma"/>
              <a:ea typeface="Tahoma"/>
              <a:cs typeface="Tahoma"/>
              <a:sym typeface="Tahoma"/>
            </a:endParaRPr>
          </a:p>
          <a:p>
            <a:pPr indent="0" lvl="0" marL="413384" marR="5080" rtl="0" algn="l">
              <a:lnSpc>
                <a:spcPct val="120000"/>
              </a:lnSpc>
              <a:spcBef>
                <a:spcPts val="0"/>
              </a:spcBef>
              <a:spcAft>
                <a:spcPts val="0"/>
              </a:spcAft>
              <a:buNone/>
            </a:pPr>
            <a:r>
              <a:rPr lang="en-US" sz="1800">
                <a:solidFill>
                  <a:schemeClr val="dk1"/>
                </a:solidFill>
                <a:latin typeface="Tahoma"/>
                <a:ea typeface="Tahoma"/>
                <a:cs typeface="Tahoma"/>
                <a:sym typeface="Tahoma"/>
              </a:rPr>
              <a:t>CHANGE to trigger the interrupt whenever the pin changes value  RISING to trigger when the pin goes from low to high,</a:t>
            </a:r>
            <a:endParaRPr/>
          </a:p>
          <a:p>
            <a:pPr indent="0" lvl="0" marL="413384" marR="0" rtl="0" algn="l">
              <a:lnSpc>
                <a:spcPct val="100000"/>
              </a:lnSpc>
              <a:spcBef>
                <a:spcPts val="430"/>
              </a:spcBef>
              <a:spcAft>
                <a:spcPts val="0"/>
              </a:spcAft>
              <a:buNone/>
            </a:pPr>
            <a:r>
              <a:rPr lang="en-US" sz="1800">
                <a:solidFill>
                  <a:schemeClr val="dk1"/>
                </a:solidFill>
                <a:latin typeface="Tahoma"/>
                <a:ea typeface="Tahoma"/>
                <a:cs typeface="Tahoma"/>
                <a:sym typeface="Tahoma"/>
              </a:rPr>
              <a:t>FALLING for when the pin goes from high to low</a:t>
            </a:r>
            <a:endParaRPr sz="1800">
              <a:solidFill>
                <a:schemeClr val="dk1"/>
              </a:solidFill>
              <a:latin typeface="Tahoma"/>
              <a:ea typeface="Tahoma"/>
              <a:cs typeface="Tahoma"/>
              <a:sym typeface="Tahoma"/>
            </a:endParaRPr>
          </a:p>
        </p:txBody>
      </p:sp>
      <p:sp>
        <p:nvSpPr>
          <p:cNvPr id="676" name="Google Shape;676;p58"/>
          <p:cNvSpPr/>
          <p:nvPr/>
        </p:nvSpPr>
        <p:spPr>
          <a:xfrm>
            <a:off x="1294002" y="5318378"/>
            <a:ext cx="178308" cy="18440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58"/>
          <p:cNvSpPr/>
          <p:nvPr/>
        </p:nvSpPr>
        <p:spPr>
          <a:xfrm>
            <a:off x="4821935" y="2493264"/>
            <a:ext cx="76200" cy="576580"/>
          </a:xfrm>
          <a:custGeom>
            <a:rect b="b" l="l" r="r" t="t"/>
            <a:pathLst>
              <a:path extrusionOk="0" h="576580" w="76200">
                <a:moveTo>
                  <a:pt x="31750" y="499872"/>
                </a:moveTo>
                <a:lnTo>
                  <a:pt x="0" y="499872"/>
                </a:lnTo>
                <a:lnTo>
                  <a:pt x="38100" y="576072"/>
                </a:lnTo>
                <a:lnTo>
                  <a:pt x="69850" y="512572"/>
                </a:lnTo>
                <a:lnTo>
                  <a:pt x="31750" y="512572"/>
                </a:lnTo>
                <a:lnTo>
                  <a:pt x="31750" y="499872"/>
                </a:lnTo>
                <a:close/>
              </a:path>
              <a:path extrusionOk="0" h="576580" w="76200">
                <a:moveTo>
                  <a:pt x="44450" y="0"/>
                </a:moveTo>
                <a:lnTo>
                  <a:pt x="31750" y="0"/>
                </a:lnTo>
                <a:lnTo>
                  <a:pt x="31750" y="512572"/>
                </a:lnTo>
                <a:lnTo>
                  <a:pt x="44450" y="512572"/>
                </a:lnTo>
                <a:lnTo>
                  <a:pt x="44450" y="0"/>
                </a:lnTo>
                <a:close/>
              </a:path>
              <a:path extrusionOk="0" h="576580" w="76200">
                <a:moveTo>
                  <a:pt x="76200" y="499872"/>
                </a:moveTo>
                <a:lnTo>
                  <a:pt x="44450" y="499872"/>
                </a:lnTo>
                <a:lnTo>
                  <a:pt x="44450" y="512572"/>
                </a:lnTo>
                <a:lnTo>
                  <a:pt x="69850" y="512572"/>
                </a:lnTo>
                <a:lnTo>
                  <a:pt x="76200" y="499872"/>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58"/>
          <p:cNvSpPr txBox="1"/>
          <p:nvPr/>
        </p:nvSpPr>
        <p:spPr>
          <a:xfrm>
            <a:off x="8140700" y="6445846"/>
            <a:ext cx="110489" cy="196215"/>
          </a:xfrm>
          <a:prstGeom prst="rect">
            <a:avLst/>
          </a:prstGeom>
          <a:noFill/>
          <a:ln>
            <a:noFill/>
          </a:ln>
        </p:spPr>
        <p:txBody>
          <a:bodyPr anchorCtr="0" anchor="t" bIns="0" lIns="0" spcFirstLastPara="1" rIns="0" wrap="square" tIns="0">
            <a:spAutoFit/>
          </a:bodyPr>
          <a:lstStyle/>
          <a:p>
            <a:pPr indent="0" lvl="0" marL="12700" marR="0" rtl="0" algn="l">
              <a:lnSpc>
                <a:spcPct val="119166"/>
              </a:lnSpc>
              <a:spcBef>
                <a:spcPts val="0"/>
              </a:spcBef>
              <a:spcAft>
                <a:spcPts val="0"/>
              </a:spcAft>
              <a:buNone/>
            </a:pPr>
            <a:r>
              <a:rPr lang="en-US" sz="1200">
                <a:solidFill>
                  <a:srgbClr val="888888"/>
                </a:solidFill>
                <a:latin typeface="Arial"/>
                <a:ea typeface="Arial"/>
                <a:cs typeface="Arial"/>
                <a:sym typeface="Arial"/>
              </a:rPr>
              <a:t>9</a:t>
            </a:r>
            <a:endParaRPr sz="1200">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descr="https://images.prismic.io/circuito/8e3a980f0f964cc539b4cbbba2654bb660db6f52_arduino-uno-pinout-diagram.png?auto=compress,format" id="683" name="Google Shape;683;p59"/>
          <p:cNvPicPr preferRelativeResize="0"/>
          <p:nvPr/>
        </p:nvPicPr>
        <p:blipFill rotWithShape="1">
          <a:blip r:embed="rId3">
            <a:alphaModFix/>
          </a:blip>
          <a:srcRect b="0" l="0" r="0" t="0"/>
          <a:stretch/>
        </p:blipFill>
        <p:spPr>
          <a:xfrm>
            <a:off x="29705" y="30997"/>
            <a:ext cx="9117687" cy="65222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6"/>
          <p:cNvSpPr txBox="1"/>
          <p:nvPr/>
        </p:nvSpPr>
        <p:spPr>
          <a:xfrm>
            <a:off x="978204" y="1165091"/>
            <a:ext cx="6581140" cy="1552575"/>
          </a:xfrm>
          <a:prstGeom prst="rect">
            <a:avLst/>
          </a:prstGeom>
          <a:noFill/>
          <a:ln>
            <a:noFill/>
          </a:ln>
        </p:spPr>
        <p:txBody>
          <a:bodyPr anchorCtr="0" anchor="t" bIns="0" lIns="0" spcFirstLastPara="1" rIns="0" wrap="square" tIns="80000">
            <a:spAutoFit/>
          </a:bodyPr>
          <a:lstStyle/>
          <a:p>
            <a:pPr indent="0" lvl="0" marL="12700" marR="0" rtl="0" algn="l">
              <a:lnSpc>
                <a:spcPct val="100000"/>
              </a:lnSpc>
              <a:spcBef>
                <a:spcPts val="0"/>
              </a:spcBef>
              <a:spcAft>
                <a:spcPts val="0"/>
              </a:spcAft>
              <a:buNone/>
            </a:pPr>
            <a:r>
              <a:rPr lang="en-US" sz="1550">
                <a:solidFill>
                  <a:schemeClr val="dk1"/>
                </a:solidFill>
                <a:latin typeface="Arial"/>
                <a:ea typeface="Arial"/>
                <a:cs typeface="Arial"/>
                <a:sym typeface="Arial"/>
              </a:rPr>
              <a:t>Three I/O memory address locations are allocated for each port x (A… L):</a:t>
            </a:r>
            <a:endParaRPr sz="1550">
              <a:solidFill>
                <a:schemeClr val="dk1"/>
              </a:solidFill>
              <a:latin typeface="Arial"/>
              <a:ea typeface="Arial"/>
              <a:cs typeface="Arial"/>
              <a:sym typeface="Arial"/>
            </a:endParaRPr>
          </a:p>
          <a:p>
            <a:pPr indent="-252729" lvl="0" marL="667385" marR="0" rtl="0" algn="l">
              <a:lnSpc>
                <a:spcPct val="100000"/>
              </a:lnSpc>
              <a:spcBef>
                <a:spcPts val="540"/>
              </a:spcBef>
              <a:spcAft>
                <a:spcPts val="0"/>
              </a:spcAft>
              <a:buClr>
                <a:schemeClr val="dk1"/>
              </a:buClr>
              <a:buSzPts val="1550"/>
              <a:buFont typeface="Arial"/>
              <a:buChar char="–"/>
            </a:pPr>
            <a:r>
              <a:rPr lang="en-US" sz="1550">
                <a:solidFill>
                  <a:schemeClr val="dk1"/>
                </a:solidFill>
                <a:latin typeface="Arial"/>
                <a:ea typeface="Arial"/>
                <a:cs typeface="Arial"/>
                <a:sym typeface="Arial"/>
              </a:rPr>
              <a:t>Data Register – PORTx,</a:t>
            </a:r>
            <a:endParaRPr sz="1550">
              <a:solidFill>
                <a:schemeClr val="dk1"/>
              </a:solidFill>
              <a:latin typeface="Arial"/>
              <a:ea typeface="Arial"/>
              <a:cs typeface="Arial"/>
              <a:sym typeface="Arial"/>
            </a:endParaRPr>
          </a:p>
          <a:p>
            <a:pPr indent="-252729" lvl="0" marL="667385" marR="0" rtl="0" algn="l">
              <a:lnSpc>
                <a:spcPct val="100000"/>
              </a:lnSpc>
              <a:spcBef>
                <a:spcPts val="555"/>
              </a:spcBef>
              <a:spcAft>
                <a:spcPts val="0"/>
              </a:spcAft>
              <a:buClr>
                <a:schemeClr val="dk1"/>
              </a:buClr>
              <a:buSzPts val="1550"/>
              <a:buFont typeface="Arial"/>
              <a:buChar char="–"/>
            </a:pPr>
            <a:r>
              <a:rPr lang="en-US" sz="1550">
                <a:solidFill>
                  <a:schemeClr val="dk1"/>
                </a:solidFill>
                <a:latin typeface="Arial"/>
                <a:ea typeface="Arial"/>
                <a:cs typeface="Arial"/>
                <a:sym typeface="Arial"/>
              </a:rPr>
              <a:t>Data Direction Register – DDRx</a:t>
            </a:r>
            <a:endParaRPr sz="1550">
              <a:solidFill>
                <a:schemeClr val="dk1"/>
              </a:solidFill>
              <a:latin typeface="Arial"/>
              <a:ea typeface="Arial"/>
              <a:cs typeface="Arial"/>
              <a:sym typeface="Arial"/>
            </a:endParaRPr>
          </a:p>
          <a:p>
            <a:pPr indent="-252729" lvl="0" marL="667385" marR="0" rtl="0" algn="l">
              <a:lnSpc>
                <a:spcPct val="100000"/>
              </a:lnSpc>
              <a:spcBef>
                <a:spcPts val="540"/>
              </a:spcBef>
              <a:spcAft>
                <a:spcPts val="0"/>
              </a:spcAft>
              <a:buClr>
                <a:schemeClr val="dk1"/>
              </a:buClr>
              <a:buSzPts val="1550"/>
              <a:buFont typeface="Arial"/>
              <a:buChar char="–"/>
            </a:pPr>
            <a:r>
              <a:rPr lang="en-US" sz="1550">
                <a:solidFill>
                  <a:schemeClr val="dk1"/>
                </a:solidFill>
                <a:latin typeface="Arial"/>
                <a:ea typeface="Arial"/>
                <a:cs typeface="Arial"/>
                <a:sym typeface="Arial"/>
              </a:rPr>
              <a:t>Port Input Pins – PINx</a:t>
            </a:r>
            <a:endParaRPr sz="1550">
              <a:solidFill>
                <a:schemeClr val="dk1"/>
              </a:solidFill>
              <a:latin typeface="Arial"/>
              <a:ea typeface="Arial"/>
              <a:cs typeface="Arial"/>
              <a:sym typeface="Arial"/>
            </a:endParaRPr>
          </a:p>
          <a:p>
            <a:pPr indent="0" lvl="0" marL="12700" marR="0" rtl="0" algn="l">
              <a:lnSpc>
                <a:spcPct val="100000"/>
              </a:lnSpc>
              <a:spcBef>
                <a:spcPts val="550"/>
              </a:spcBef>
              <a:spcAft>
                <a:spcPts val="0"/>
              </a:spcAft>
              <a:buNone/>
            </a:pPr>
            <a:r>
              <a:rPr b="1" lang="en-US" sz="1550">
                <a:solidFill>
                  <a:schemeClr val="dk1"/>
                </a:solidFill>
                <a:latin typeface="Arial"/>
                <a:ea typeface="Arial"/>
                <a:cs typeface="Arial"/>
                <a:sym typeface="Arial"/>
              </a:rPr>
              <a:t>Example (PORTA):</a:t>
            </a:r>
            <a:endParaRPr sz="1550">
              <a:solidFill>
                <a:schemeClr val="dk1"/>
              </a:solidFill>
              <a:latin typeface="Arial"/>
              <a:ea typeface="Arial"/>
              <a:cs typeface="Arial"/>
              <a:sym typeface="Arial"/>
            </a:endParaRPr>
          </a:p>
        </p:txBody>
      </p:sp>
      <p:sp>
        <p:nvSpPr>
          <p:cNvPr id="91" name="Google Shape;91;p6"/>
          <p:cNvSpPr/>
          <p:nvPr/>
        </p:nvSpPr>
        <p:spPr>
          <a:xfrm>
            <a:off x="1546860" y="2869692"/>
            <a:ext cx="6050279" cy="283463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6"/>
          <p:cNvSpPr txBox="1"/>
          <p:nvPr/>
        </p:nvSpPr>
        <p:spPr>
          <a:xfrm>
            <a:off x="1037336" y="5868415"/>
            <a:ext cx="6416040" cy="26733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lang="en-US" sz="1550">
                <a:solidFill>
                  <a:schemeClr val="dk1"/>
                </a:solidFill>
                <a:latin typeface="Arial"/>
                <a:ea typeface="Arial"/>
                <a:cs typeface="Arial"/>
                <a:sym typeface="Arial"/>
              </a:rPr>
              <a:t>Notation: </a:t>
            </a:r>
            <a:r>
              <a:rPr lang="en-US" sz="1550">
                <a:solidFill>
                  <a:schemeClr val="dk1"/>
                </a:solidFill>
                <a:latin typeface="Arial"/>
                <a:ea typeface="Arial"/>
                <a:cs typeface="Arial"/>
                <a:sym typeface="Arial"/>
              </a:rPr>
              <a:t>PORTxn = pin n of PORTx (ex: PORTB3 - bit no. 3 in Port B).</a:t>
            </a:r>
            <a:endParaRPr sz="1550">
              <a:solidFill>
                <a:schemeClr val="dk1"/>
              </a:solidFill>
              <a:latin typeface="Arial"/>
              <a:ea typeface="Arial"/>
              <a:cs typeface="Arial"/>
              <a:sym typeface="Arial"/>
            </a:endParaRPr>
          </a:p>
        </p:txBody>
      </p:sp>
      <p:sp>
        <p:nvSpPr>
          <p:cNvPr id="93" name="Google Shape;93;p6"/>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94" name="Google Shape;94;p6"/>
          <p:cNvSpPr txBox="1"/>
          <p:nvPr>
            <p:ph type="title"/>
          </p:nvPr>
        </p:nvSpPr>
        <p:spPr>
          <a:xfrm>
            <a:off x="2893314" y="560654"/>
            <a:ext cx="3331210" cy="45593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b="1" lang="en-US" sz="2800">
                <a:latin typeface="Arial"/>
                <a:ea typeface="Arial"/>
                <a:cs typeface="Arial"/>
                <a:sym typeface="Arial"/>
              </a:rPr>
              <a:t>Input / Output ports</a:t>
            </a:r>
            <a:endParaRPr sz="2800">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0"/>
          <p:cNvSpPr txBox="1"/>
          <p:nvPr/>
        </p:nvSpPr>
        <p:spPr>
          <a:xfrm>
            <a:off x="1262888" y="555193"/>
            <a:ext cx="5034280" cy="3917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solidFill>
                  <a:schemeClr val="dk1"/>
                </a:solidFill>
                <a:latin typeface="Tahoma"/>
                <a:ea typeface="Tahoma"/>
                <a:cs typeface="Tahoma"/>
                <a:sym typeface="Tahoma"/>
              </a:rPr>
              <a:t>Interrupt Service Routines (ISR)</a:t>
            </a:r>
            <a:endParaRPr sz="2400">
              <a:solidFill>
                <a:schemeClr val="dk1"/>
              </a:solidFill>
              <a:latin typeface="Tahoma"/>
              <a:ea typeface="Tahoma"/>
              <a:cs typeface="Tahoma"/>
              <a:sym typeface="Tahoma"/>
            </a:endParaRPr>
          </a:p>
        </p:txBody>
      </p:sp>
      <p:sp>
        <p:nvSpPr>
          <p:cNvPr id="689" name="Google Shape;689;p60"/>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0" name="Google Shape;690;p60"/>
          <p:cNvSpPr txBox="1"/>
          <p:nvPr>
            <p:ph idx="1" type="body"/>
          </p:nvPr>
        </p:nvSpPr>
        <p:spPr>
          <a:xfrm>
            <a:off x="1087207" y="1219200"/>
            <a:ext cx="8069478" cy="1635125"/>
          </a:xfrm>
          <a:prstGeom prst="rect">
            <a:avLst/>
          </a:prstGeom>
          <a:noFill/>
          <a:ln>
            <a:noFill/>
          </a:ln>
        </p:spPr>
        <p:txBody>
          <a:bodyPr anchorCtr="0" anchor="t" bIns="0" lIns="0" spcFirstLastPara="1" rIns="0" wrap="square" tIns="16500">
            <a:spAutoFit/>
          </a:bodyPr>
          <a:lstStyle/>
          <a:p>
            <a:pPr indent="0" lvl="0" marL="41910" marR="5080" rtl="0" algn="l">
              <a:lnSpc>
                <a:spcPct val="98900"/>
              </a:lnSpc>
              <a:spcBef>
                <a:spcPts val="0"/>
              </a:spcBef>
              <a:spcAft>
                <a:spcPts val="0"/>
              </a:spcAft>
              <a:buNone/>
            </a:pPr>
            <a:r>
              <a:rPr lang="en-US"/>
              <a:t>Use the ISR to call when the interrupt occurs; this  function must take no parameters and return  nothing. This function is sometimes referred to as  an </a:t>
            </a:r>
            <a:r>
              <a:rPr i="1" lang="en-US" sz="2500">
                <a:latin typeface="Tahoma"/>
                <a:ea typeface="Tahoma"/>
                <a:cs typeface="Tahoma"/>
                <a:sym typeface="Tahoma"/>
              </a:rPr>
              <a:t>interrupt service routine.</a:t>
            </a:r>
            <a:endParaRPr sz="2500">
              <a:latin typeface="Tahoma"/>
              <a:ea typeface="Tahoma"/>
              <a:cs typeface="Tahoma"/>
              <a:sym typeface="Tahoma"/>
            </a:endParaRPr>
          </a:p>
        </p:txBody>
      </p:sp>
      <p:sp>
        <p:nvSpPr>
          <p:cNvPr id="691" name="Google Shape;691;p60"/>
          <p:cNvSpPr/>
          <p:nvPr/>
        </p:nvSpPr>
        <p:spPr>
          <a:xfrm>
            <a:off x="877227" y="3365500"/>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60"/>
          <p:cNvSpPr txBox="1"/>
          <p:nvPr/>
        </p:nvSpPr>
        <p:spPr>
          <a:xfrm>
            <a:off x="1207719" y="3259032"/>
            <a:ext cx="6504305" cy="777875"/>
          </a:xfrm>
          <a:prstGeom prst="rect">
            <a:avLst/>
          </a:prstGeom>
          <a:noFill/>
          <a:ln>
            <a:noFill/>
          </a:ln>
        </p:spPr>
        <p:txBody>
          <a:bodyPr anchorCtr="0" anchor="t" bIns="0" lIns="0" spcFirstLastPara="1" rIns="0" wrap="square" tIns="16500">
            <a:spAutoFit/>
          </a:bodyPr>
          <a:lstStyle/>
          <a:p>
            <a:pPr indent="0" lvl="0" marL="12700" marR="0" rtl="0" algn="l">
              <a:lnSpc>
                <a:spcPct val="117600"/>
              </a:lnSpc>
              <a:spcBef>
                <a:spcPts val="0"/>
              </a:spcBef>
              <a:spcAft>
                <a:spcPts val="0"/>
              </a:spcAft>
              <a:buNone/>
            </a:pPr>
            <a:r>
              <a:rPr i="1" lang="en-US" sz="2500">
                <a:solidFill>
                  <a:schemeClr val="dk1"/>
                </a:solidFill>
                <a:latin typeface="Tahoma"/>
                <a:ea typeface="Tahoma"/>
                <a:cs typeface="Tahoma"/>
                <a:sym typeface="Tahoma"/>
              </a:rPr>
              <a:t>You should declare as volatile any variables that</a:t>
            </a:r>
            <a:endParaRPr sz="2500">
              <a:solidFill>
                <a:schemeClr val="dk1"/>
              </a:solidFill>
              <a:latin typeface="Tahoma"/>
              <a:ea typeface="Tahoma"/>
              <a:cs typeface="Tahoma"/>
              <a:sym typeface="Tahoma"/>
            </a:endParaRPr>
          </a:p>
          <a:p>
            <a:pPr indent="0" lvl="0" marL="12700" marR="0" rtl="0" algn="l">
              <a:lnSpc>
                <a:spcPct val="117600"/>
              </a:lnSpc>
              <a:spcBef>
                <a:spcPts val="0"/>
              </a:spcBef>
              <a:spcAft>
                <a:spcPts val="0"/>
              </a:spcAft>
              <a:buNone/>
            </a:pPr>
            <a:r>
              <a:rPr i="1" lang="en-US" sz="2500">
                <a:solidFill>
                  <a:schemeClr val="dk1"/>
                </a:solidFill>
                <a:latin typeface="Tahoma"/>
                <a:ea typeface="Tahoma"/>
                <a:cs typeface="Tahoma"/>
                <a:sym typeface="Tahoma"/>
              </a:rPr>
              <a:t>you modify within the attached function</a:t>
            </a:r>
            <a:endParaRPr sz="2500">
              <a:solidFill>
                <a:schemeClr val="dk1"/>
              </a:solidFill>
              <a:latin typeface="Tahoma"/>
              <a:ea typeface="Tahoma"/>
              <a:cs typeface="Tahoma"/>
              <a:sym typeface="Tahoma"/>
            </a:endParaRPr>
          </a:p>
        </p:txBody>
      </p:sp>
      <p:sp>
        <p:nvSpPr>
          <p:cNvPr id="693" name="Google Shape;693;p60"/>
          <p:cNvSpPr txBox="1"/>
          <p:nvPr/>
        </p:nvSpPr>
        <p:spPr>
          <a:xfrm>
            <a:off x="8055356" y="6445846"/>
            <a:ext cx="196215" cy="196215"/>
          </a:xfrm>
          <a:prstGeom prst="rect">
            <a:avLst/>
          </a:prstGeom>
          <a:noFill/>
          <a:ln>
            <a:noFill/>
          </a:ln>
        </p:spPr>
        <p:txBody>
          <a:bodyPr anchorCtr="0" anchor="t" bIns="0" lIns="0" spcFirstLastPara="1" rIns="0" wrap="square" tIns="0">
            <a:spAutoFit/>
          </a:bodyPr>
          <a:lstStyle/>
          <a:p>
            <a:pPr indent="0" lvl="0" marL="12700" marR="0" rtl="0" algn="l">
              <a:lnSpc>
                <a:spcPct val="119166"/>
              </a:lnSpc>
              <a:spcBef>
                <a:spcPts val="0"/>
              </a:spcBef>
              <a:spcAft>
                <a:spcPts val="0"/>
              </a:spcAft>
              <a:buNone/>
            </a:pPr>
            <a:r>
              <a:rPr lang="en-US" sz="1200">
                <a:solidFill>
                  <a:srgbClr val="888888"/>
                </a:solidFill>
                <a:latin typeface="Arial"/>
                <a:ea typeface="Arial"/>
                <a:cs typeface="Arial"/>
                <a:sym typeface="Arial"/>
              </a:rPr>
              <a:t>10</a:t>
            </a:r>
            <a:endParaRPr sz="1200">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61"/>
          <p:cNvSpPr/>
          <p:nvPr/>
        </p:nvSpPr>
        <p:spPr>
          <a:xfrm>
            <a:off x="10667" y="76202"/>
            <a:ext cx="9122664" cy="685799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p61"/>
          <p:cNvSpPr txBox="1"/>
          <p:nvPr>
            <p:ph type="title"/>
          </p:nvPr>
        </p:nvSpPr>
        <p:spPr>
          <a:xfrm>
            <a:off x="7387590" y="2882341"/>
            <a:ext cx="1586865" cy="5746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Arial"/>
                <a:ea typeface="Arial"/>
                <a:cs typeface="Arial"/>
                <a:sym typeface="Arial"/>
              </a:rPr>
              <a:t>LED connected</a:t>
            </a:r>
            <a:endParaRPr sz="1800">
              <a:latin typeface="Arial"/>
              <a:ea typeface="Arial"/>
              <a:cs typeface="Arial"/>
              <a:sym typeface="Arial"/>
            </a:endParaRPr>
          </a:p>
          <a:p>
            <a:pPr indent="0" lvl="0" marL="12700" rtl="0" algn="l">
              <a:lnSpc>
                <a:spcPct val="100000"/>
              </a:lnSpc>
              <a:spcBef>
                <a:spcPts val="0"/>
              </a:spcBef>
              <a:spcAft>
                <a:spcPts val="0"/>
              </a:spcAft>
              <a:buNone/>
            </a:pPr>
            <a:r>
              <a:rPr lang="en-US" sz="1800">
                <a:latin typeface="Arial"/>
                <a:ea typeface="Arial"/>
                <a:cs typeface="Arial"/>
                <a:sym typeface="Arial"/>
              </a:rPr>
              <a:t>at pin 13</a:t>
            </a:r>
            <a:endParaRPr sz="1800">
              <a:latin typeface="Arial"/>
              <a:ea typeface="Arial"/>
              <a:cs typeface="Arial"/>
              <a:sym typeface="Arial"/>
            </a:endParaRPr>
          </a:p>
        </p:txBody>
      </p:sp>
      <p:sp>
        <p:nvSpPr>
          <p:cNvPr id="700" name="Google Shape;700;p61"/>
          <p:cNvSpPr/>
          <p:nvPr/>
        </p:nvSpPr>
        <p:spPr>
          <a:xfrm>
            <a:off x="5579364" y="2848229"/>
            <a:ext cx="1945639" cy="387985"/>
          </a:xfrm>
          <a:custGeom>
            <a:rect b="b" l="l" r="r" t="t"/>
            <a:pathLst>
              <a:path extrusionOk="0" h="387985" w="1945640">
                <a:moveTo>
                  <a:pt x="68072" y="312928"/>
                </a:moveTo>
                <a:lnTo>
                  <a:pt x="0" y="364236"/>
                </a:lnTo>
                <a:lnTo>
                  <a:pt x="81787" y="387858"/>
                </a:lnTo>
                <a:lnTo>
                  <a:pt x="76487" y="358901"/>
                </a:lnTo>
                <a:lnTo>
                  <a:pt x="63626" y="358901"/>
                </a:lnTo>
                <a:lnTo>
                  <a:pt x="61340" y="346456"/>
                </a:lnTo>
                <a:lnTo>
                  <a:pt x="73789" y="344164"/>
                </a:lnTo>
                <a:lnTo>
                  <a:pt x="68072" y="312928"/>
                </a:lnTo>
                <a:close/>
              </a:path>
              <a:path extrusionOk="0" h="387985" w="1945640">
                <a:moveTo>
                  <a:pt x="73789" y="344164"/>
                </a:moveTo>
                <a:lnTo>
                  <a:pt x="61340" y="346456"/>
                </a:lnTo>
                <a:lnTo>
                  <a:pt x="63626" y="358901"/>
                </a:lnTo>
                <a:lnTo>
                  <a:pt x="76068" y="356611"/>
                </a:lnTo>
                <a:lnTo>
                  <a:pt x="73789" y="344164"/>
                </a:lnTo>
                <a:close/>
              </a:path>
              <a:path extrusionOk="0" h="387985" w="1945640">
                <a:moveTo>
                  <a:pt x="76068" y="356611"/>
                </a:moveTo>
                <a:lnTo>
                  <a:pt x="63626" y="358901"/>
                </a:lnTo>
                <a:lnTo>
                  <a:pt x="76487" y="358901"/>
                </a:lnTo>
                <a:lnTo>
                  <a:pt x="76068" y="356611"/>
                </a:lnTo>
                <a:close/>
              </a:path>
              <a:path extrusionOk="0" h="387985" w="1945640">
                <a:moveTo>
                  <a:pt x="1943100" y="0"/>
                </a:moveTo>
                <a:lnTo>
                  <a:pt x="73789" y="344164"/>
                </a:lnTo>
                <a:lnTo>
                  <a:pt x="76068" y="356611"/>
                </a:lnTo>
                <a:lnTo>
                  <a:pt x="1945386" y="12446"/>
                </a:lnTo>
                <a:lnTo>
                  <a:pt x="194310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61"/>
          <p:cNvSpPr/>
          <p:nvPr/>
        </p:nvSpPr>
        <p:spPr>
          <a:xfrm>
            <a:off x="6156197" y="4941570"/>
            <a:ext cx="1152525" cy="360045"/>
          </a:xfrm>
          <a:custGeom>
            <a:rect b="b" l="l" r="r" t="t"/>
            <a:pathLst>
              <a:path extrusionOk="0" h="360045" w="1152525">
                <a:moveTo>
                  <a:pt x="0" y="359663"/>
                </a:moveTo>
                <a:lnTo>
                  <a:pt x="1152144" y="359663"/>
                </a:lnTo>
                <a:lnTo>
                  <a:pt x="1152144" y="0"/>
                </a:lnTo>
                <a:lnTo>
                  <a:pt x="0" y="0"/>
                </a:lnTo>
                <a:lnTo>
                  <a:pt x="0" y="359663"/>
                </a:lnTo>
                <a:close/>
              </a:path>
            </a:pathLst>
          </a:custGeom>
          <a:noFill/>
          <a:ln cap="flat" cmpd="sng" w="502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p61"/>
          <p:cNvSpPr txBox="1"/>
          <p:nvPr>
            <p:ph idx="11" type="ftr"/>
          </p:nvPr>
        </p:nvSpPr>
        <p:spPr>
          <a:xfrm>
            <a:off x="1486916" y="6445846"/>
            <a:ext cx="1425575" cy="179536"/>
          </a:xfrm>
          <a:prstGeom prst="rect">
            <a:avLst/>
          </a:prstGeom>
          <a:noFill/>
          <a:ln>
            <a:noFill/>
          </a:ln>
        </p:spPr>
        <p:txBody>
          <a:bodyPr anchorCtr="0" anchor="t" bIns="0" lIns="0" spcFirstLastPara="1" rIns="0" wrap="square" tIns="0">
            <a:spAutoFit/>
          </a:bodyPr>
          <a:lstStyle/>
          <a:p>
            <a:pPr indent="0" lvl="0" marL="12700" rtl="0" algn="l">
              <a:lnSpc>
                <a:spcPct val="119166"/>
              </a:lnSpc>
              <a:spcBef>
                <a:spcPts val="0"/>
              </a:spcBef>
              <a:spcAft>
                <a:spcPts val="0"/>
              </a:spcAft>
              <a:buNone/>
            </a:pPr>
            <a:r>
              <a:t/>
            </a:r>
            <a:endParaRPr/>
          </a:p>
        </p:txBody>
      </p:sp>
      <p:sp>
        <p:nvSpPr>
          <p:cNvPr id="703" name="Google Shape;703;p61"/>
          <p:cNvSpPr txBox="1"/>
          <p:nvPr/>
        </p:nvSpPr>
        <p:spPr>
          <a:xfrm>
            <a:off x="8042656" y="6445846"/>
            <a:ext cx="221615"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62"/>
          <p:cNvSpPr txBox="1"/>
          <p:nvPr>
            <p:ph idx="1" type="body"/>
          </p:nvPr>
        </p:nvSpPr>
        <p:spPr>
          <a:xfrm>
            <a:off x="152400" y="914400"/>
            <a:ext cx="6788048" cy="581697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400"/>
              <a:t>const byte led_pin = 8;</a:t>
            </a:r>
            <a:endParaRPr/>
          </a:p>
          <a:p>
            <a:pPr indent="0" lvl="0" marL="0" rtl="0" algn="l">
              <a:spcBef>
                <a:spcPts val="0"/>
              </a:spcBef>
              <a:spcAft>
                <a:spcPts val="0"/>
              </a:spcAft>
              <a:buNone/>
            </a:pPr>
            <a:r>
              <a:rPr lang="en-US" sz="1400"/>
              <a:t>const byte interrupt_pin = 2;</a:t>
            </a:r>
            <a:endParaRPr/>
          </a:p>
          <a:p>
            <a:pPr indent="0" lvl="0" marL="0" rtl="0" algn="l">
              <a:spcBef>
                <a:spcPts val="0"/>
              </a:spcBef>
              <a:spcAft>
                <a:spcPts val="0"/>
              </a:spcAft>
              <a:buNone/>
            </a:pPr>
            <a:r>
              <a:rPr lang="en-US" sz="1400"/>
              <a:t>volatile byte state = LOW;</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void setup() {</a:t>
            </a:r>
            <a:endParaRPr/>
          </a:p>
          <a:p>
            <a:pPr indent="0" lvl="0" marL="0" rtl="0" algn="l">
              <a:spcBef>
                <a:spcPts val="0"/>
              </a:spcBef>
              <a:spcAft>
                <a:spcPts val="0"/>
              </a:spcAft>
              <a:buNone/>
            </a:pPr>
            <a:r>
              <a:rPr lang="en-US" sz="1400"/>
              <a:t>  Serial.begin(9600);</a:t>
            </a:r>
            <a:endParaRPr/>
          </a:p>
          <a:p>
            <a:pPr indent="0" lvl="0" marL="0" rtl="0" algn="l">
              <a:spcBef>
                <a:spcPts val="0"/>
              </a:spcBef>
              <a:spcAft>
                <a:spcPts val="0"/>
              </a:spcAft>
              <a:buNone/>
            </a:pPr>
            <a:r>
              <a:rPr lang="en-US" sz="1400"/>
              <a:t>  pinMode(led_pin,OUTPUT);</a:t>
            </a:r>
            <a:endParaRPr/>
          </a:p>
          <a:p>
            <a:pPr indent="0" lvl="0" marL="0" rtl="0" algn="l">
              <a:spcBef>
                <a:spcPts val="0"/>
              </a:spcBef>
              <a:spcAft>
                <a:spcPts val="0"/>
              </a:spcAft>
              <a:buNone/>
            </a:pPr>
            <a:r>
              <a:rPr lang="en-US" sz="1400"/>
              <a:t>  attachInterrupt(digitalPinToInterrupt(interrupt_pin),interrupt_routine,RISING);</a:t>
            </a:r>
            <a:endParaRPr/>
          </a:p>
          <a:p>
            <a:pPr indent="0" lvl="0" marL="0" rtl="0" algn="l">
              <a:spcBef>
                <a:spcPts val="0"/>
              </a:spcBef>
              <a:spcAft>
                <a:spcPts val="0"/>
              </a:spcAft>
              <a:buNone/>
            </a:pPr>
            <a:r>
              <a:rPr lang="en-US" sz="1400"/>
              <a:t>}</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void loop() {</a:t>
            </a:r>
            <a:endParaRPr/>
          </a:p>
          <a:p>
            <a:pPr indent="0" lvl="0" marL="0" rtl="0" algn="l">
              <a:spcBef>
                <a:spcPts val="0"/>
              </a:spcBef>
              <a:spcAft>
                <a:spcPts val="0"/>
              </a:spcAft>
              <a:buNone/>
            </a:pPr>
            <a:r>
              <a:rPr lang="en-US" sz="1400"/>
              <a:t>  if (state==HIGH){</a:t>
            </a:r>
            <a:endParaRPr/>
          </a:p>
          <a:p>
            <a:pPr indent="0" lvl="0" marL="0" rtl="0" algn="l">
              <a:spcBef>
                <a:spcPts val="0"/>
              </a:spcBef>
              <a:spcAft>
                <a:spcPts val="0"/>
              </a:spcAft>
              <a:buNone/>
            </a:pPr>
            <a:r>
              <a:rPr lang="en-US" sz="1400"/>
              <a:t>    digitalWrite(led_pin,HIGH);</a:t>
            </a:r>
            <a:endParaRPr/>
          </a:p>
          <a:p>
            <a:pPr indent="0" lvl="0" marL="0" rtl="0" algn="l">
              <a:spcBef>
                <a:spcPts val="0"/>
              </a:spcBef>
              <a:spcAft>
                <a:spcPts val="0"/>
              </a:spcAft>
              <a:buNone/>
            </a:pPr>
            <a:r>
              <a:rPr lang="en-US" sz="1400"/>
              <a:t>    delay(500);</a:t>
            </a:r>
            <a:endParaRPr/>
          </a:p>
          <a:p>
            <a:pPr indent="0" lvl="0" marL="0" rtl="0" algn="l">
              <a:spcBef>
                <a:spcPts val="0"/>
              </a:spcBef>
              <a:spcAft>
                <a:spcPts val="0"/>
              </a:spcAft>
              <a:buNone/>
            </a:pPr>
            <a:r>
              <a:rPr lang="en-US" sz="1400"/>
              <a:t>    </a:t>
            </a:r>
            <a:endParaRPr/>
          </a:p>
          <a:p>
            <a:pPr indent="0" lvl="0" marL="0" rtl="0" algn="l">
              <a:spcBef>
                <a:spcPts val="0"/>
              </a:spcBef>
              <a:spcAft>
                <a:spcPts val="0"/>
              </a:spcAft>
              <a:buNone/>
            </a:pPr>
            <a:r>
              <a:rPr lang="en-US" sz="1400"/>
              <a:t>  }</a:t>
            </a:r>
            <a:endParaRPr/>
          </a:p>
          <a:p>
            <a:pPr indent="0" lvl="0" marL="0" rtl="0" algn="l">
              <a:spcBef>
                <a:spcPts val="0"/>
              </a:spcBef>
              <a:spcAft>
                <a:spcPts val="0"/>
              </a:spcAft>
              <a:buNone/>
            </a:pPr>
            <a:r>
              <a:rPr lang="en-US" sz="1400"/>
              <a:t>  if (state==HIGH) {</a:t>
            </a:r>
            <a:endParaRPr/>
          </a:p>
          <a:p>
            <a:pPr indent="0" lvl="0" marL="0" rtl="0" algn="l">
              <a:spcBef>
                <a:spcPts val="0"/>
              </a:spcBef>
              <a:spcAft>
                <a:spcPts val="0"/>
              </a:spcAft>
              <a:buNone/>
            </a:pPr>
            <a:r>
              <a:rPr lang="en-US" sz="1400"/>
              <a:t>    Serial.println("low");</a:t>
            </a:r>
            <a:endParaRPr/>
          </a:p>
          <a:p>
            <a:pPr indent="0" lvl="0" marL="0" rtl="0" algn="l">
              <a:spcBef>
                <a:spcPts val="0"/>
              </a:spcBef>
              <a:spcAft>
                <a:spcPts val="0"/>
              </a:spcAft>
              <a:buNone/>
            </a:pPr>
            <a:r>
              <a:rPr lang="en-US" sz="1400"/>
              <a:t>    state = LOW;</a:t>
            </a:r>
            <a:endParaRPr/>
          </a:p>
          <a:p>
            <a:pPr indent="0" lvl="0" marL="0" rtl="0" algn="l">
              <a:spcBef>
                <a:spcPts val="0"/>
              </a:spcBef>
              <a:spcAft>
                <a:spcPts val="0"/>
              </a:spcAft>
              <a:buNone/>
            </a:pPr>
            <a:r>
              <a:rPr lang="en-US" sz="1400"/>
              <a:t>    digitalWrite(led_pin,LOW);</a:t>
            </a:r>
            <a:endParaRPr/>
          </a:p>
          <a:p>
            <a:pPr indent="0" lvl="0" marL="0" rtl="0" algn="l">
              <a:spcBef>
                <a:spcPts val="0"/>
              </a:spcBef>
              <a:spcAft>
                <a:spcPts val="0"/>
              </a:spcAft>
              <a:buNone/>
            </a:pPr>
            <a:r>
              <a:rPr lang="en-US" sz="1400"/>
              <a:t>  }</a:t>
            </a:r>
            <a:endParaRPr/>
          </a:p>
          <a:p>
            <a:pPr indent="0" lvl="0" marL="0" rtl="0" algn="l">
              <a:spcBef>
                <a:spcPts val="0"/>
              </a:spcBef>
              <a:spcAft>
                <a:spcPts val="0"/>
              </a:spcAft>
              <a:buNone/>
            </a:pPr>
            <a:r>
              <a:rPr lang="en-US" sz="1400"/>
              <a:t>}</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void interrupt_routine(){</a:t>
            </a:r>
            <a:endParaRPr/>
          </a:p>
          <a:p>
            <a:pPr indent="0" lvl="0" marL="0" rtl="0" algn="l">
              <a:spcBef>
                <a:spcPts val="0"/>
              </a:spcBef>
              <a:spcAft>
                <a:spcPts val="0"/>
              </a:spcAft>
              <a:buNone/>
            </a:pPr>
            <a:r>
              <a:rPr lang="en-US" sz="1400"/>
              <a:t>  state = HIGH;</a:t>
            </a:r>
            <a:endParaRPr/>
          </a:p>
          <a:p>
            <a:pPr indent="0" lvl="0" marL="0" rtl="0" algn="l">
              <a:spcBef>
                <a:spcPts val="0"/>
              </a:spcBef>
              <a:spcAft>
                <a:spcPts val="0"/>
              </a:spcAft>
              <a:buNone/>
            </a:pPr>
            <a:r>
              <a:rPr lang="en-US" sz="1400"/>
              <a:t>  Serial.println("interrupt");</a:t>
            </a:r>
            <a:endParaRPr/>
          </a:p>
          <a:p>
            <a:pPr indent="0" lvl="0" marL="0" rtl="0" algn="l">
              <a:spcBef>
                <a:spcPts val="0"/>
              </a:spcBef>
              <a:spcAft>
                <a:spcPts val="0"/>
              </a:spcAft>
              <a:buNone/>
            </a:pPr>
            <a:r>
              <a:rPr lang="en-US" sz="1400"/>
              <a:t>}</a:t>
            </a:r>
            <a:endParaRPr/>
          </a:p>
        </p:txBody>
      </p:sp>
      <p:sp>
        <p:nvSpPr>
          <p:cNvPr id="709" name="Google Shape;709;p62"/>
          <p:cNvSpPr/>
          <p:nvPr/>
        </p:nvSpPr>
        <p:spPr>
          <a:xfrm>
            <a:off x="1260424" y="152400"/>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https://makersportal.com/blog/2019/5/27/arduino-interrupts-with-pir-motion-detector</a:t>
            </a:r>
            <a:endParaRPr sz="1800">
              <a:solidFill>
                <a:schemeClr val="dk1"/>
              </a:solidFill>
              <a:latin typeface="Calibri"/>
              <a:ea typeface="Calibri"/>
              <a:cs typeface="Calibri"/>
              <a:sym typeface="Calibri"/>
            </a:endParaRPr>
          </a:p>
        </p:txBody>
      </p:sp>
      <p:pic>
        <p:nvPicPr>
          <p:cNvPr id="710" name="Google Shape;710;p62"/>
          <p:cNvPicPr preferRelativeResize="0"/>
          <p:nvPr/>
        </p:nvPicPr>
        <p:blipFill rotWithShape="1">
          <a:blip r:embed="rId4">
            <a:alphaModFix/>
          </a:blip>
          <a:srcRect b="0" l="0" r="0" t="0"/>
          <a:stretch/>
        </p:blipFill>
        <p:spPr>
          <a:xfrm>
            <a:off x="5638800" y="3276600"/>
            <a:ext cx="2286005" cy="235915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63"/>
          <p:cNvSpPr/>
          <p:nvPr/>
        </p:nvSpPr>
        <p:spPr>
          <a:xfrm>
            <a:off x="152400" y="762000"/>
            <a:ext cx="8839200" cy="59093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#include &lt;LowPower.h&gt;</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const byte led_pin = 8;</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const byte interrupt_pin = 2;</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volatile byte state = LOW;</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void setup()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Serial.begin(9600);</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pinMode(led_pin,OUTPUT);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void loop()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 the interrupt must be attached each loop</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attachInterrupt(digitalPinToInterrupt(interrupt_pin),interrupt_routine,RISING);</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LowPower.powerDown(SLEEP_FOREVER,ADC_OFF,BOD_OFF); // sleep until interrupt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detachInterrupt(digitalPinToInterrupt(interrupt_pin)); // remove interrupt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 the usual wake routine that turns on the LED</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if (state==HIGH){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digitalWrite(led_pin,HIGH);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delay(500);</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if (state==HIGH){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state = LOW;</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digitalWrite(led_pin,LOW);</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void interrupt_routine(){</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state = 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4"/>
          <p:cNvSpPr txBox="1"/>
          <p:nvPr>
            <p:ph type="title"/>
          </p:nvPr>
        </p:nvSpPr>
        <p:spPr>
          <a:xfrm>
            <a:off x="1262888" y="555193"/>
            <a:ext cx="226949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a:latin typeface="Tahoma"/>
                <a:ea typeface="Tahoma"/>
                <a:cs typeface="Tahoma"/>
                <a:sym typeface="Tahoma"/>
              </a:rPr>
              <a:t>With Interrupt</a:t>
            </a:r>
            <a:endParaRPr/>
          </a:p>
        </p:txBody>
      </p:sp>
      <p:sp>
        <p:nvSpPr>
          <p:cNvPr id="721" name="Google Shape;721;p64"/>
          <p:cNvSpPr/>
          <p:nvPr/>
        </p:nvSpPr>
        <p:spPr>
          <a:xfrm>
            <a:off x="877227" y="1366011"/>
            <a:ext cx="140208" cy="1417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2" name="Google Shape;722;p64"/>
          <p:cNvSpPr/>
          <p:nvPr/>
        </p:nvSpPr>
        <p:spPr>
          <a:xfrm>
            <a:off x="877227" y="1951227"/>
            <a:ext cx="140208" cy="1417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3" name="Google Shape;723;p64"/>
          <p:cNvSpPr/>
          <p:nvPr/>
        </p:nvSpPr>
        <p:spPr>
          <a:xfrm>
            <a:off x="877227" y="2243835"/>
            <a:ext cx="140208" cy="1417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64"/>
          <p:cNvSpPr/>
          <p:nvPr/>
        </p:nvSpPr>
        <p:spPr>
          <a:xfrm>
            <a:off x="877227" y="2536317"/>
            <a:ext cx="140208" cy="1417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5" name="Google Shape;725;p64"/>
          <p:cNvSpPr/>
          <p:nvPr/>
        </p:nvSpPr>
        <p:spPr>
          <a:xfrm>
            <a:off x="877227" y="2829051"/>
            <a:ext cx="140208" cy="1417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64"/>
          <p:cNvSpPr/>
          <p:nvPr/>
        </p:nvSpPr>
        <p:spPr>
          <a:xfrm>
            <a:off x="877227" y="3121660"/>
            <a:ext cx="140208" cy="1417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64"/>
          <p:cNvSpPr/>
          <p:nvPr/>
        </p:nvSpPr>
        <p:spPr>
          <a:xfrm>
            <a:off x="877227" y="3658108"/>
            <a:ext cx="140208" cy="14173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64"/>
          <p:cNvSpPr/>
          <p:nvPr/>
        </p:nvSpPr>
        <p:spPr>
          <a:xfrm>
            <a:off x="877227" y="4243196"/>
            <a:ext cx="140208" cy="14173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64"/>
          <p:cNvSpPr/>
          <p:nvPr/>
        </p:nvSpPr>
        <p:spPr>
          <a:xfrm>
            <a:off x="877227" y="4535804"/>
            <a:ext cx="140208" cy="14173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64"/>
          <p:cNvSpPr/>
          <p:nvPr/>
        </p:nvSpPr>
        <p:spPr>
          <a:xfrm>
            <a:off x="877227" y="4828540"/>
            <a:ext cx="140208" cy="14173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64"/>
          <p:cNvSpPr/>
          <p:nvPr/>
        </p:nvSpPr>
        <p:spPr>
          <a:xfrm>
            <a:off x="877227" y="5121021"/>
            <a:ext cx="140208" cy="1417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2" name="Google Shape;732;p64"/>
          <p:cNvSpPr/>
          <p:nvPr/>
        </p:nvSpPr>
        <p:spPr>
          <a:xfrm>
            <a:off x="877227" y="5706300"/>
            <a:ext cx="140208" cy="14173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3" name="Google Shape;733;p64"/>
          <p:cNvSpPr txBox="1"/>
          <p:nvPr/>
        </p:nvSpPr>
        <p:spPr>
          <a:xfrm>
            <a:off x="1207719" y="1301877"/>
            <a:ext cx="3679825" cy="46101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600">
                <a:solidFill>
                  <a:schemeClr val="dk1"/>
                </a:solidFill>
                <a:latin typeface="Tahoma"/>
                <a:ea typeface="Tahoma"/>
                <a:cs typeface="Tahoma"/>
                <a:sym typeface="Tahoma"/>
              </a:rPr>
              <a:t>volatile byte data=0;</a:t>
            </a:r>
            <a:endParaRPr sz="1600">
              <a:solidFill>
                <a:schemeClr val="dk1"/>
              </a:solidFill>
              <a:latin typeface="Tahoma"/>
              <a:ea typeface="Tahoma"/>
              <a:cs typeface="Tahoma"/>
              <a:sym typeface="Tahoma"/>
            </a:endParaRPr>
          </a:p>
          <a:p>
            <a:pPr indent="0" lvl="0" marL="0" marR="0" rtl="0" algn="l">
              <a:lnSpc>
                <a:spcPct val="100000"/>
              </a:lnSpc>
              <a:spcBef>
                <a:spcPts val="40"/>
              </a:spcBef>
              <a:spcAft>
                <a:spcPts val="0"/>
              </a:spcAft>
              <a:buNone/>
            </a:pPr>
            <a:r>
              <a:t/>
            </a:r>
            <a:endParaRPr sz="23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00">
                <a:solidFill>
                  <a:schemeClr val="dk1"/>
                </a:solidFill>
                <a:latin typeface="Tahoma"/>
                <a:ea typeface="Tahoma"/>
                <a:cs typeface="Tahoma"/>
                <a:sym typeface="Tahoma"/>
              </a:rPr>
              <a:t>void setup() {</a:t>
            </a:r>
            <a:endParaRPr sz="1600">
              <a:solidFill>
                <a:schemeClr val="dk1"/>
              </a:solidFill>
              <a:latin typeface="Tahoma"/>
              <a:ea typeface="Tahoma"/>
              <a:cs typeface="Tahoma"/>
              <a:sym typeface="Tahoma"/>
            </a:endParaRPr>
          </a:p>
          <a:p>
            <a:pPr indent="0" lvl="0" marL="12700" marR="0" rtl="0" algn="l">
              <a:lnSpc>
                <a:spcPct val="100000"/>
              </a:lnSpc>
              <a:spcBef>
                <a:spcPts val="380"/>
              </a:spcBef>
              <a:spcAft>
                <a:spcPts val="0"/>
              </a:spcAft>
              <a:buNone/>
            </a:pPr>
            <a:r>
              <a:rPr lang="en-US" sz="1600">
                <a:solidFill>
                  <a:schemeClr val="dk1"/>
                </a:solidFill>
                <a:latin typeface="Tahoma"/>
                <a:ea typeface="Tahoma"/>
                <a:cs typeface="Tahoma"/>
                <a:sym typeface="Tahoma"/>
              </a:rPr>
              <a:t>pinMode (2,INPUT);</a:t>
            </a:r>
            <a:endParaRPr sz="1600">
              <a:solidFill>
                <a:schemeClr val="dk1"/>
              </a:solidFill>
              <a:latin typeface="Tahoma"/>
              <a:ea typeface="Tahoma"/>
              <a:cs typeface="Tahoma"/>
              <a:sym typeface="Tahoma"/>
            </a:endParaRPr>
          </a:p>
          <a:p>
            <a:pPr indent="0" lvl="0" marL="12700" marR="5080" rtl="0" algn="l">
              <a:lnSpc>
                <a:spcPct val="120000"/>
              </a:lnSpc>
              <a:spcBef>
                <a:spcPts val="0"/>
              </a:spcBef>
              <a:spcAft>
                <a:spcPts val="0"/>
              </a:spcAft>
              <a:buNone/>
            </a:pPr>
            <a:r>
              <a:rPr lang="en-US" sz="1600">
                <a:solidFill>
                  <a:schemeClr val="dk1"/>
                </a:solidFill>
                <a:latin typeface="Tahoma"/>
                <a:ea typeface="Tahoma"/>
                <a:cs typeface="Tahoma"/>
                <a:sym typeface="Tahoma"/>
              </a:rPr>
              <a:t>pinMode (13,OUTPUT);  Serial.begin(9600);  </a:t>
            </a:r>
            <a:r>
              <a:rPr b="1" lang="en-US" sz="1600">
                <a:solidFill>
                  <a:srgbClr val="FF0000"/>
                </a:solidFill>
                <a:latin typeface="Tahoma"/>
                <a:ea typeface="Tahoma"/>
                <a:cs typeface="Tahoma"/>
                <a:sym typeface="Tahoma"/>
              </a:rPr>
              <a:t>attachInterrupt(digitalPinToInterru</a:t>
            </a:r>
            <a:endParaRPr sz="1600">
              <a:solidFill>
                <a:schemeClr val="dk1"/>
              </a:solidFill>
              <a:latin typeface="Tahoma"/>
              <a:ea typeface="Tahoma"/>
              <a:cs typeface="Tahoma"/>
              <a:sym typeface="Tahoma"/>
            </a:endParaRPr>
          </a:p>
          <a:p>
            <a:pPr indent="0" lvl="0" marL="12700" marR="0" rtl="0" algn="l">
              <a:lnSpc>
                <a:spcPct val="100000"/>
              </a:lnSpc>
              <a:spcBef>
                <a:spcPts val="0"/>
              </a:spcBef>
              <a:spcAft>
                <a:spcPts val="0"/>
              </a:spcAft>
              <a:buNone/>
            </a:pPr>
            <a:r>
              <a:rPr b="1" lang="en-US" sz="1600">
                <a:solidFill>
                  <a:srgbClr val="FF0000"/>
                </a:solidFill>
                <a:latin typeface="Tahoma"/>
                <a:ea typeface="Tahoma"/>
                <a:cs typeface="Tahoma"/>
                <a:sym typeface="Tahoma"/>
              </a:rPr>
              <a:t>pt (2), motion, CHANGE);</a:t>
            </a:r>
            <a:endParaRPr sz="1600">
              <a:solidFill>
                <a:schemeClr val="dk1"/>
              </a:solidFill>
              <a:latin typeface="Tahoma"/>
              <a:ea typeface="Tahoma"/>
              <a:cs typeface="Tahoma"/>
              <a:sym typeface="Tahoma"/>
            </a:endParaRPr>
          </a:p>
          <a:p>
            <a:pPr indent="0" lvl="0" marL="12700" marR="0" rtl="0" algn="l">
              <a:lnSpc>
                <a:spcPct val="100000"/>
              </a:lnSpc>
              <a:spcBef>
                <a:spcPts val="385"/>
              </a:spcBef>
              <a:spcAft>
                <a:spcPts val="0"/>
              </a:spcAft>
              <a:buNone/>
            </a:pPr>
            <a:r>
              <a:rPr lang="en-US" sz="1600">
                <a:solidFill>
                  <a:schemeClr val="dk1"/>
                </a:solidFill>
                <a:latin typeface="Tahoma"/>
                <a:ea typeface="Tahoma"/>
                <a:cs typeface="Tahoma"/>
                <a:sym typeface="Tahoma"/>
              </a:rPr>
              <a:t>}</a:t>
            </a:r>
            <a:endParaRPr sz="1600">
              <a:solidFill>
                <a:schemeClr val="dk1"/>
              </a:solidFill>
              <a:latin typeface="Tahoma"/>
              <a:ea typeface="Tahoma"/>
              <a:cs typeface="Tahoma"/>
              <a:sym typeface="Tahoma"/>
            </a:endParaRPr>
          </a:p>
          <a:p>
            <a:pPr indent="0" lvl="0" marL="0" marR="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12700" marR="1266825" rtl="0" algn="l">
              <a:lnSpc>
                <a:spcPct val="120000"/>
              </a:lnSpc>
              <a:spcBef>
                <a:spcPts val="0"/>
              </a:spcBef>
              <a:spcAft>
                <a:spcPts val="0"/>
              </a:spcAft>
              <a:buNone/>
            </a:pPr>
            <a:r>
              <a:rPr lang="en-US" sz="1600">
                <a:solidFill>
                  <a:schemeClr val="dk1"/>
                </a:solidFill>
                <a:latin typeface="Tahoma"/>
                <a:ea typeface="Tahoma"/>
                <a:cs typeface="Tahoma"/>
                <a:sym typeface="Tahoma"/>
              </a:rPr>
              <a:t>void loop() {  Serial.println("main loop");</a:t>
            </a:r>
            <a:endParaRPr sz="1600">
              <a:solidFill>
                <a:schemeClr val="dk1"/>
              </a:solidFill>
              <a:latin typeface="Tahoma"/>
              <a:ea typeface="Tahoma"/>
              <a:cs typeface="Tahoma"/>
              <a:sym typeface="Tahoma"/>
            </a:endParaRPr>
          </a:p>
          <a:p>
            <a:pPr indent="0" lvl="0" marL="139065" marR="0" rtl="0" algn="l">
              <a:lnSpc>
                <a:spcPct val="100000"/>
              </a:lnSpc>
              <a:spcBef>
                <a:spcPts val="384"/>
              </a:spcBef>
              <a:spcAft>
                <a:spcPts val="0"/>
              </a:spcAft>
              <a:buNone/>
            </a:pPr>
            <a:r>
              <a:rPr lang="en-US" sz="1600">
                <a:solidFill>
                  <a:schemeClr val="dk1"/>
                </a:solidFill>
                <a:latin typeface="Tahoma"/>
                <a:ea typeface="Tahoma"/>
                <a:cs typeface="Tahoma"/>
                <a:sym typeface="Tahoma"/>
              </a:rPr>
              <a:t>led();</a:t>
            </a:r>
            <a:endParaRPr sz="1600">
              <a:solidFill>
                <a:schemeClr val="dk1"/>
              </a:solidFill>
              <a:latin typeface="Tahoma"/>
              <a:ea typeface="Tahoma"/>
              <a:cs typeface="Tahoma"/>
              <a:sym typeface="Tahoma"/>
            </a:endParaRPr>
          </a:p>
          <a:p>
            <a:pPr indent="0" lvl="0" marL="12700" marR="0" rtl="0" algn="l">
              <a:lnSpc>
                <a:spcPct val="100000"/>
              </a:lnSpc>
              <a:spcBef>
                <a:spcPts val="384"/>
              </a:spcBef>
              <a:spcAft>
                <a:spcPts val="0"/>
              </a:spcAft>
              <a:buNone/>
            </a:pPr>
            <a:r>
              <a:rPr lang="en-US" sz="1600">
                <a:solidFill>
                  <a:schemeClr val="dk1"/>
                </a:solidFill>
                <a:latin typeface="Tahoma"/>
                <a:ea typeface="Tahoma"/>
                <a:cs typeface="Tahoma"/>
                <a:sym typeface="Tahoma"/>
              </a:rPr>
              <a:t>//	motion();</a:t>
            </a:r>
            <a:endParaRPr sz="1600">
              <a:solidFill>
                <a:schemeClr val="dk1"/>
              </a:solidFill>
              <a:latin typeface="Tahoma"/>
              <a:ea typeface="Tahoma"/>
              <a:cs typeface="Tahoma"/>
              <a:sym typeface="Tahoma"/>
            </a:endParaRPr>
          </a:p>
          <a:p>
            <a:pPr indent="0" lvl="0" marL="0" marR="0" rtl="0" algn="l">
              <a:lnSpc>
                <a:spcPct val="100000"/>
              </a:lnSpc>
              <a:spcBef>
                <a:spcPts val="40"/>
              </a:spcBef>
              <a:spcAft>
                <a:spcPts val="0"/>
              </a:spcAft>
              <a:buNone/>
            </a:pPr>
            <a:r>
              <a:t/>
            </a:r>
            <a:endParaRPr sz="23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00">
                <a:solidFill>
                  <a:schemeClr val="dk1"/>
                </a:solidFill>
                <a:latin typeface="Tahoma"/>
                <a:ea typeface="Tahoma"/>
                <a:cs typeface="Tahoma"/>
                <a:sym typeface="Tahoma"/>
              </a:rPr>
              <a:t>}</a:t>
            </a:r>
            <a:endParaRPr sz="1600">
              <a:solidFill>
                <a:schemeClr val="dk1"/>
              </a:solidFill>
              <a:latin typeface="Tahoma"/>
              <a:ea typeface="Tahoma"/>
              <a:cs typeface="Tahoma"/>
              <a:sym typeface="Tahoma"/>
            </a:endParaRPr>
          </a:p>
        </p:txBody>
      </p:sp>
      <p:sp>
        <p:nvSpPr>
          <p:cNvPr id="734" name="Google Shape;734;p64"/>
          <p:cNvSpPr txBox="1"/>
          <p:nvPr/>
        </p:nvSpPr>
        <p:spPr>
          <a:xfrm>
            <a:off x="8042656" y="6445846"/>
            <a:ext cx="221615" cy="196215"/>
          </a:xfrm>
          <a:prstGeom prst="rect">
            <a:avLst/>
          </a:prstGeom>
          <a:noFill/>
          <a:ln>
            <a:noFill/>
          </a:ln>
        </p:spPr>
        <p:txBody>
          <a:bodyPr anchorCtr="0" anchor="t" bIns="0" lIns="0" spcFirstLastPara="1" rIns="0" wrap="square" tIns="0">
            <a:spAutoFit/>
          </a:bodyPr>
          <a:lstStyle/>
          <a:p>
            <a:pPr indent="0" lvl="0" marL="25400" marR="0" rtl="0" algn="l">
              <a:lnSpc>
                <a:spcPct val="119166"/>
              </a:lnSpc>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735" name="Google Shape;735;p64"/>
          <p:cNvSpPr txBox="1"/>
          <p:nvPr>
            <p:ph idx="2" type="body"/>
          </p:nvPr>
        </p:nvSpPr>
        <p:spPr>
          <a:xfrm>
            <a:off x="4953000" y="302260"/>
            <a:ext cx="3977640" cy="45262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void motion()</a:t>
            </a:r>
            <a:endParaRPr/>
          </a:p>
          <a:p>
            <a:pPr indent="0" lvl="0" marL="12700" rtl="0" algn="l">
              <a:lnSpc>
                <a:spcPct val="100000"/>
              </a:lnSpc>
              <a:spcBef>
                <a:spcPts val="0"/>
              </a:spcBef>
              <a:spcAft>
                <a:spcPts val="0"/>
              </a:spcAft>
              <a:buNone/>
            </a:pPr>
            <a:r>
              <a:rPr lang="en-US"/>
              <a:t>{</a:t>
            </a:r>
            <a:endParaRPr/>
          </a:p>
          <a:p>
            <a:pPr indent="0" lvl="0" marL="139065" marR="5080" rtl="0" algn="l">
              <a:lnSpc>
                <a:spcPct val="100000"/>
              </a:lnSpc>
              <a:spcBef>
                <a:spcPts val="0"/>
              </a:spcBef>
              <a:spcAft>
                <a:spcPts val="0"/>
              </a:spcAft>
              <a:buNone/>
            </a:pPr>
            <a:r>
              <a:rPr lang="en-US"/>
              <a:t>Serial.println("motion");  data=digitalRead(2);  Serial.print("Sensor Data=");  Serial.println(data);</a:t>
            </a:r>
            <a:endParaRPr/>
          </a:p>
          <a:p>
            <a:pPr indent="0" lvl="0" marL="12700" rtl="0" algn="l">
              <a:lnSpc>
                <a:spcPct val="100000"/>
              </a:lnSpc>
              <a:spcBef>
                <a:spcPts val="0"/>
              </a:spcBef>
              <a:spcAft>
                <a:spcPts val="0"/>
              </a:spcAft>
              <a:buNone/>
            </a:pPr>
            <a:r>
              <a:rPr lang="en-US"/>
              <a:t>}</a:t>
            </a:r>
            <a:endParaRPr/>
          </a:p>
          <a:p>
            <a:pPr indent="0" lvl="0" marL="0" rtl="0" algn="l">
              <a:lnSpc>
                <a:spcPct val="100000"/>
              </a:lnSpc>
              <a:spcBef>
                <a:spcPts val="30"/>
              </a:spcBef>
              <a:spcAft>
                <a:spcPts val="0"/>
              </a:spcAft>
              <a:buNone/>
            </a:pPr>
            <a:r>
              <a:t/>
            </a:r>
            <a:endParaRPr sz="1850">
              <a:latin typeface="Times New Roman"/>
              <a:ea typeface="Times New Roman"/>
              <a:cs typeface="Times New Roman"/>
              <a:sym typeface="Times New Roman"/>
            </a:endParaRPr>
          </a:p>
          <a:p>
            <a:pPr indent="0" lvl="0" marL="12700" rtl="0" algn="l">
              <a:lnSpc>
                <a:spcPct val="100000"/>
              </a:lnSpc>
              <a:spcBef>
                <a:spcPts val="0"/>
              </a:spcBef>
              <a:spcAft>
                <a:spcPts val="0"/>
              </a:spcAft>
              <a:buNone/>
            </a:pPr>
            <a:r>
              <a:rPr lang="en-US"/>
              <a:t>void led()</a:t>
            </a:r>
            <a:endParaRPr/>
          </a:p>
          <a:p>
            <a:pPr indent="0" lvl="0" marL="12700" rtl="0" algn="l">
              <a:lnSpc>
                <a:spcPct val="100000"/>
              </a:lnSpc>
              <a:spcBef>
                <a:spcPts val="0"/>
              </a:spcBef>
              <a:spcAft>
                <a:spcPts val="0"/>
              </a:spcAft>
              <a:buNone/>
            </a:pPr>
            <a:r>
              <a:rPr lang="en-US"/>
              <a:t>{</a:t>
            </a:r>
            <a:endParaRPr/>
          </a:p>
          <a:p>
            <a:pPr indent="0" lvl="0" marL="139065" marR="523240" rtl="0" algn="l">
              <a:lnSpc>
                <a:spcPct val="100000"/>
              </a:lnSpc>
              <a:spcBef>
                <a:spcPts val="0"/>
              </a:spcBef>
              <a:spcAft>
                <a:spcPts val="0"/>
              </a:spcAft>
              <a:buNone/>
            </a:pPr>
            <a:r>
              <a:rPr lang="en-US"/>
              <a:t>Serial.println("led");  digitalWrite(13,HIGH);  delay(10000);  digitalWrite(13,LOW);  delay(10000);</a:t>
            </a:r>
            <a:endParaRPr/>
          </a:p>
          <a:p>
            <a:pPr indent="0" lvl="0" marL="12700" rtl="0" algn="l">
              <a:lnSpc>
                <a:spcPct val="100000"/>
              </a:lnSpc>
              <a:spcBef>
                <a:spcPts val="0"/>
              </a:spcBef>
              <a:spcAft>
                <a:spcPts val="0"/>
              </a:spcAft>
              <a:buNone/>
            </a:pPr>
            <a:r>
              <a:rPr lang="en-US"/>
              <a:t>}</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65"/>
          <p:cNvPicPr preferRelativeResize="0"/>
          <p:nvPr/>
        </p:nvPicPr>
        <p:blipFill rotWithShape="1">
          <a:blip r:embed="rId3">
            <a:alphaModFix/>
          </a:blip>
          <a:srcRect b="0" l="0" r="0" t="0"/>
          <a:stretch/>
        </p:blipFill>
        <p:spPr>
          <a:xfrm>
            <a:off x="0" y="952767"/>
            <a:ext cx="8305800" cy="1584882"/>
          </a:xfrm>
          <a:prstGeom prst="rect">
            <a:avLst/>
          </a:prstGeom>
          <a:noFill/>
          <a:ln>
            <a:noFill/>
          </a:ln>
        </p:spPr>
      </p:pic>
      <p:pic>
        <p:nvPicPr>
          <p:cNvPr id="741" name="Google Shape;741;p65"/>
          <p:cNvPicPr preferRelativeResize="0"/>
          <p:nvPr/>
        </p:nvPicPr>
        <p:blipFill rotWithShape="1">
          <a:blip r:embed="rId4">
            <a:alphaModFix/>
          </a:blip>
          <a:srcRect b="0" l="0" r="0" t="0"/>
          <a:stretch/>
        </p:blipFill>
        <p:spPr>
          <a:xfrm>
            <a:off x="0" y="2537649"/>
            <a:ext cx="8077200" cy="1556194"/>
          </a:xfrm>
          <a:prstGeom prst="rect">
            <a:avLst/>
          </a:prstGeom>
          <a:noFill/>
          <a:ln>
            <a:noFill/>
          </a:ln>
        </p:spPr>
      </p:pic>
      <p:pic>
        <p:nvPicPr>
          <p:cNvPr id="742" name="Google Shape;742;p65"/>
          <p:cNvPicPr preferRelativeResize="0"/>
          <p:nvPr/>
        </p:nvPicPr>
        <p:blipFill rotWithShape="1">
          <a:blip r:embed="rId5">
            <a:alphaModFix/>
          </a:blip>
          <a:srcRect b="0" l="0" r="0" t="0"/>
          <a:stretch/>
        </p:blipFill>
        <p:spPr>
          <a:xfrm>
            <a:off x="76200" y="4038600"/>
            <a:ext cx="8153400" cy="1598066"/>
          </a:xfrm>
          <a:prstGeom prst="rect">
            <a:avLst/>
          </a:prstGeom>
          <a:noFill/>
          <a:ln>
            <a:noFill/>
          </a:ln>
        </p:spPr>
      </p:pic>
      <p:pic>
        <p:nvPicPr>
          <p:cNvPr id="743" name="Google Shape;743;p65"/>
          <p:cNvPicPr preferRelativeResize="0"/>
          <p:nvPr/>
        </p:nvPicPr>
        <p:blipFill rotWithShape="1">
          <a:blip r:embed="rId6">
            <a:alphaModFix/>
          </a:blip>
          <a:srcRect b="0" l="0" r="0" t="0"/>
          <a:stretch/>
        </p:blipFill>
        <p:spPr>
          <a:xfrm>
            <a:off x="0" y="5562600"/>
            <a:ext cx="6795083" cy="1141265"/>
          </a:xfrm>
          <a:prstGeom prst="rect">
            <a:avLst/>
          </a:prstGeom>
          <a:noFill/>
          <a:ln>
            <a:noFill/>
          </a:ln>
        </p:spPr>
      </p:pic>
      <p:sp>
        <p:nvSpPr>
          <p:cNvPr id="744" name="Google Shape;744;p65"/>
          <p:cNvSpPr/>
          <p:nvPr/>
        </p:nvSpPr>
        <p:spPr>
          <a:xfrm>
            <a:off x="1930459" y="304800"/>
            <a:ext cx="475611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Register Description in ATmega328p</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66"/>
          <p:cNvSpPr/>
          <p:nvPr/>
        </p:nvSpPr>
        <p:spPr>
          <a:xfrm>
            <a:off x="25400" y="1102578"/>
            <a:ext cx="8991600" cy="57554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ISR(INT0_vect){  </a:t>
            </a:r>
            <a:r>
              <a:rPr i="1" lang="en-US" sz="1600">
                <a:solidFill>
                  <a:schemeClr val="dk1"/>
                </a:solidFill>
                <a:latin typeface="Calibri"/>
                <a:ea typeface="Calibri"/>
                <a:cs typeface="Calibri"/>
                <a:sym typeface="Calibri"/>
              </a:rPr>
              <a:t>// interrupt vector for INT0 (pin 2)</a:t>
            </a:r>
            <a:endParaRPr/>
          </a:p>
          <a:p>
            <a:pPr indent="0" lvl="0" marL="0" marR="0" rtl="0" algn="l">
              <a:spcBef>
                <a:spcPts val="0"/>
              </a:spcBef>
              <a:spcAft>
                <a:spcPts val="0"/>
              </a:spcAft>
              <a:buNone/>
            </a:pPr>
            <a:r>
              <a:rPr i="1" lang="en-US" sz="1600">
                <a:solidFill>
                  <a:schemeClr val="dk1"/>
                </a:solidFill>
                <a:latin typeface="Calibri"/>
                <a:ea typeface="Calibri"/>
                <a:cs typeface="Calibri"/>
                <a:sym typeface="Calibri"/>
              </a:rPr>
              <a:t>  // this code only runs when external interrupt 0 is triggered</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if (PIND &amp; 0b00000100 ){ </a:t>
            </a:r>
            <a:r>
              <a:rPr i="1" lang="en-US" sz="1600">
                <a:solidFill>
                  <a:schemeClr val="dk1"/>
                </a:solidFill>
                <a:latin typeface="Calibri"/>
                <a:ea typeface="Calibri"/>
                <a:cs typeface="Calibri"/>
                <a:sym typeface="Calibri"/>
              </a:rPr>
              <a:t>// check if PD2 is high</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PORTD |= 0b01000000; // set PD6 high if PD2 is high</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 else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PORTD &amp;= 0b10111111; </a:t>
            </a:r>
            <a:r>
              <a:rPr i="1" lang="en-US" sz="1600">
                <a:solidFill>
                  <a:schemeClr val="dk1"/>
                </a:solidFill>
                <a:latin typeface="Calibri"/>
                <a:ea typeface="Calibri"/>
                <a:cs typeface="Calibri"/>
                <a:sym typeface="Calibri"/>
              </a:rPr>
              <a:t>// else, set PD6 low</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int main(void)</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DDRD = 0b01111000; </a:t>
            </a:r>
            <a:r>
              <a:rPr i="1" lang="en-US" sz="1600">
                <a:solidFill>
                  <a:schemeClr val="dk1"/>
                </a:solidFill>
                <a:latin typeface="Calibri"/>
                <a:ea typeface="Calibri"/>
                <a:cs typeface="Calibri"/>
                <a:sym typeface="Calibri"/>
              </a:rPr>
              <a:t>// set pins 3, 4, 5, and 6 as outputs</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a:t>
            </a:r>
            <a:r>
              <a:rPr i="1" lang="en-US" sz="1600">
                <a:solidFill>
                  <a:schemeClr val="dk1"/>
                </a:solidFill>
                <a:latin typeface="Calibri"/>
                <a:ea typeface="Calibri"/>
                <a:cs typeface="Calibri"/>
                <a:sym typeface="Calibri"/>
              </a:rPr>
              <a:t>// other pins in port D as inputs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EICRA |= 0b00000001; </a:t>
            </a:r>
            <a:r>
              <a:rPr i="1" lang="en-US" sz="1600">
                <a:solidFill>
                  <a:schemeClr val="dk1"/>
                </a:solidFill>
                <a:latin typeface="Calibri"/>
                <a:ea typeface="Calibri"/>
                <a:cs typeface="Calibri"/>
                <a:sym typeface="Calibri"/>
              </a:rPr>
              <a:t>// set external interrupt 0 (pin 2) to "any logical change"</a:t>
            </a:r>
            <a:endParaRPr/>
          </a:p>
          <a:p>
            <a:pPr indent="0" lvl="0" marL="0" marR="0" rtl="0" algn="l">
              <a:spcBef>
                <a:spcPts val="0"/>
              </a:spcBef>
              <a:spcAft>
                <a:spcPts val="0"/>
              </a:spcAft>
              <a:buNone/>
            </a:pPr>
            <a:r>
              <a:rPr i="1" lang="en-US" sz="1600">
                <a:solidFill>
                  <a:schemeClr val="dk1"/>
                </a:solidFill>
                <a:latin typeface="Calibri"/>
                <a:ea typeface="Calibri"/>
                <a:cs typeface="Calibri"/>
                <a:sym typeface="Calibri"/>
              </a:rPr>
              <a:t>  						// see datasheet page 89, section 17.2.1</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EIMSK |= 0b00000001; </a:t>
            </a:r>
            <a:r>
              <a:rPr i="1" lang="en-US" sz="1600">
                <a:solidFill>
                  <a:schemeClr val="dk1"/>
                </a:solidFill>
                <a:latin typeface="Calibri"/>
                <a:ea typeface="Calibri"/>
                <a:cs typeface="Calibri"/>
                <a:sym typeface="Calibri"/>
              </a:rPr>
              <a:t>// enable external interrupt 0 (pin 2)</a:t>
            </a:r>
            <a:endParaRPr/>
          </a:p>
          <a:p>
            <a:pPr indent="0" lvl="0" marL="0" marR="0" rtl="0" algn="l">
              <a:spcBef>
                <a:spcPts val="0"/>
              </a:spcBef>
              <a:spcAft>
                <a:spcPts val="0"/>
              </a:spcAft>
              <a:buNone/>
            </a:pPr>
            <a:r>
              <a:rPr i="1" lang="en-US" sz="1600">
                <a:solidFill>
                  <a:schemeClr val="dk1"/>
                </a:solidFill>
                <a:latin typeface="Calibri"/>
                <a:ea typeface="Calibri"/>
                <a:cs typeface="Calibri"/>
                <a:sym typeface="Calibri"/>
              </a:rPr>
              <a:t>  					   // see datasheet page 90, section 17.2.2</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sei();	</a:t>
            </a:r>
            <a:r>
              <a:rPr i="1" lang="en-US" sz="1600">
                <a:solidFill>
                  <a:schemeClr val="dk1"/>
                </a:solidFill>
                <a:latin typeface="Calibri"/>
                <a:ea typeface="Calibri"/>
                <a:cs typeface="Calibri"/>
                <a:sym typeface="Calibri"/>
              </a:rPr>
              <a:t>// enable global interrupts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750" name="Google Shape;750;p66"/>
          <p:cNvSpPr/>
          <p:nvPr/>
        </p:nvSpPr>
        <p:spPr>
          <a:xfrm>
            <a:off x="1219200" y="228600"/>
            <a:ext cx="610974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External Interrupts Using Registers  </a:t>
            </a:r>
            <a:endParaRPr/>
          </a:p>
        </p:txBody>
      </p:sp>
      <p:pic>
        <p:nvPicPr>
          <p:cNvPr id="751" name="Google Shape;751;p66"/>
          <p:cNvPicPr preferRelativeResize="0"/>
          <p:nvPr/>
        </p:nvPicPr>
        <p:blipFill rotWithShape="1">
          <a:blip r:embed="rId3">
            <a:alphaModFix/>
          </a:blip>
          <a:srcRect b="0" l="0" r="0" t="0"/>
          <a:stretch/>
        </p:blipFill>
        <p:spPr>
          <a:xfrm>
            <a:off x="5533086" y="1828800"/>
            <a:ext cx="3591726" cy="24955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67"/>
          <p:cNvSpPr/>
          <p:nvPr/>
        </p:nvSpPr>
        <p:spPr>
          <a:xfrm>
            <a:off x="152400" y="1219200"/>
            <a:ext cx="8839200"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while(1)</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PORTD |= 0b00001000</a:t>
            </a:r>
            <a:r>
              <a:rPr i="1" lang="en-US" sz="1800">
                <a:solidFill>
                  <a:schemeClr val="dk1"/>
                </a:solidFill>
                <a:latin typeface="Calibri"/>
                <a:ea typeface="Calibri"/>
                <a:cs typeface="Calibri"/>
                <a:sym typeface="Calibri"/>
              </a:rPr>
              <a:t>;    // set PD3 high, leave others unchan</a:t>
            </a:r>
            <a:r>
              <a:rPr lang="en-US" sz="1800">
                <a:solidFill>
                  <a:schemeClr val="dk1"/>
                </a:solidFill>
                <a:latin typeface="Calibri"/>
                <a:ea typeface="Calibri"/>
                <a:cs typeface="Calibri"/>
                <a:sym typeface="Calibri"/>
              </a:rPr>
              <a:t>ged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delay(1000); 	    </a:t>
            </a:r>
            <a:r>
              <a:rPr i="1" lang="en-US" sz="1800">
                <a:solidFill>
                  <a:schemeClr val="dk1"/>
                </a:solidFill>
                <a:latin typeface="Calibri"/>
                <a:ea typeface="Calibri"/>
                <a:cs typeface="Calibri"/>
                <a:sym typeface="Calibri"/>
              </a:rPr>
              <a:t>// Wait for 1000 millisecond(s</a:t>
            </a:r>
            <a:r>
              <a:rPr lang="en-US"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PORTD &amp;= 0b11110111;    </a:t>
            </a:r>
            <a:r>
              <a:rPr i="1" lang="en-US" sz="1800">
                <a:solidFill>
                  <a:schemeClr val="dk1"/>
                </a:solidFill>
                <a:latin typeface="Calibri"/>
                <a:ea typeface="Calibri"/>
                <a:cs typeface="Calibri"/>
                <a:sym typeface="Calibri"/>
              </a:rPr>
              <a:t>// set PD3 low, leave others unchanged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PORTD |= 0b00010000;    </a:t>
            </a:r>
            <a:r>
              <a:rPr i="1" lang="en-US" sz="1800">
                <a:solidFill>
                  <a:schemeClr val="dk1"/>
                </a:solidFill>
                <a:latin typeface="Calibri"/>
                <a:ea typeface="Calibri"/>
                <a:cs typeface="Calibri"/>
                <a:sym typeface="Calibri"/>
              </a:rPr>
              <a:t>// set PD4 high, leave others unchanged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delay(1000</a:t>
            </a:r>
            <a:r>
              <a:rPr i="1" lang="en-US" sz="1800">
                <a:solidFill>
                  <a:schemeClr val="dk1"/>
                </a:solidFill>
                <a:latin typeface="Calibri"/>
                <a:ea typeface="Calibri"/>
                <a:cs typeface="Calibri"/>
                <a:sym typeface="Calibri"/>
              </a:rPr>
              <a:t>);        // Wait for 1000 millisecond(s)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PORTD &amp;= 0b11101111;    </a:t>
            </a:r>
            <a:r>
              <a:rPr i="1" lang="en-US" sz="1800">
                <a:solidFill>
                  <a:schemeClr val="dk1"/>
                </a:solidFill>
                <a:latin typeface="Calibri"/>
                <a:ea typeface="Calibri"/>
                <a:cs typeface="Calibri"/>
                <a:sym typeface="Calibri"/>
              </a:rPr>
              <a:t>// set PD4 low, leave others unchanged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PORTD |= 0b00100000</a:t>
            </a:r>
            <a:r>
              <a:rPr i="1" lang="en-US" sz="1800">
                <a:solidFill>
                  <a:schemeClr val="dk1"/>
                </a:solidFill>
                <a:latin typeface="Calibri"/>
                <a:ea typeface="Calibri"/>
                <a:cs typeface="Calibri"/>
                <a:sym typeface="Calibri"/>
              </a:rPr>
              <a:t>;    // set PD5 high, leave others unchanged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delay(1000);        </a:t>
            </a:r>
            <a:r>
              <a:rPr i="1" lang="en-US" sz="1800">
                <a:solidFill>
                  <a:schemeClr val="dk1"/>
                </a:solidFill>
                <a:latin typeface="Calibri"/>
                <a:ea typeface="Calibri"/>
                <a:cs typeface="Calibri"/>
                <a:sym typeface="Calibri"/>
              </a:rPr>
              <a:t>// Wait for 1000 millisecond(s)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PORTD &amp;= 0b11011111;    </a:t>
            </a:r>
            <a:r>
              <a:rPr i="1" lang="en-US" sz="1800">
                <a:solidFill>
                  <a:schemeClr val="dk1"/>
                </a:solidFill>
                <a:latin typeface="Calibri"/>
                <a:ea typeface="Calibri"/>
                <a:cs typeface="Calibri"/>
                <a:sym typeface="Calibri"/>
              </a:rPr>
              <a:t>// set PD5 low, leave others unchanged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descr="ATmega238 PCINT pins tutorial" id="763" name="Google Shape;763;p68"/>
          <p:cNvPicPr preferRelativeResize="0"/>
          <p:nvPr/>
        </p:nvPicPr>
        <p:blipFill rotWithShape="1">
          <a:blip r:embed="rId3">
            <a:alphaModFix/>
          </a:blip>
          <a:srcRect b="0" l="0" r="0" t="0"/>
          <a:stretch/>
        </p:blipFill>
        <p:spPr>
          <a:xfrm>
            <a:off x="152400" y="1066800"/>
            <a:ext cx="8805332" cy="4953000"/>
          </a:xfrm>
          <a:prstGeom prst="rect">
            <a:avLst/>
          </a:prstGeom>
          <a:noFill/>
          <a:ln>
            <a:noFill/>
          </a:ln>
        </p:spPr>
      </p:pic>
      <p:sp>
        <p:nvSpPr>
          <p:cNvPr id="764" name="Google Shape;764;p68"/>
          <p:cNvSpPr/>
          <p:nvPr/>
        </p:nvSpPr>
        <p:spPr>
          <a:xfrm>
            <a:off x="1828800" y="152400"/>
            <a:ext cx="446628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PIN CHANGE INTERRUPTIONS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6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7"/>
          <p:cNvSpPr txBox="1"/>
          <p:nvPr>
            <p:ph type="title"/>
          </p:nvPr>
        </p:nvSpPr>
        <p:spPr>
          <a:xfrm>
            <a:off x="3271773" y="528650"/>
            <a:ext cx="1701164" cy="45593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b="1" lang="en-US" sz="2800">
                <a:latin typeface="Arial"/>
                <a:ea typeface="Arial"/>
                <a:cs typeface="Arial"/>
                <a:sym typeface="Arial"/>
              </a:rPr>
              <a:t>An I/O pin</a:t>
            </a:r>
            <a:endParaRPr sz="2800">
              <a:latin typeface="Arial"/>
              <a:ea typeface="Arial"/>
              <a:cs typeface="Arial"/>
              <a:sym typeface="Arial"/>
            </a:endParaRPr>
          </a:p>
        </p:txBody>
      </p:sp>
      <p:sp>
        <p:nvSpPr>
          <p:cNvPr id="100" name="Google Shape;100;p7"/>
          <p:cNvSpPr txBox="1"/>
          <p:nvPr/>
        </p:nvSpPr>
        <p:spPr>
          <a:xfrm>
            <a:off x="1077569" y="1346708"/>
            <a:ext cx="5017135" cy="267335"/>
          </a:xfrm>
          <a:prstGeom prst="rect">
            <a:avLst/>
          </a:prstGeom>
          <a:noFill/>
          <a:ln>
            <a:noFill/>
          </a:ln>
        </p:spPr>
        <p:txBody>
          <a:bodyPr anchorCtr="0" anchor="t" bIns="0" lIns="0" spcFirstLastPara="1" rIns="0" wrap="square" tIns="17125">
            <a:spAutoFit/>
          </a:bodyPr>
          <a:lstStyle/>
          <a:p>
            <a:pPr indent="-200659" lvl="0" marL="213359" marR="0" rtl="0" algn="l">
              <a:lnSpc>
                <a:spcPct val="100000"/>
              </a:lnSpc>
              <a:spcBef>
                <a:spcPts val="0"/>
              </a:spcBef>
              <a:spcAft>
                <a:spcPts val="0"/>
              </a:spcAft>
              <a:buClr>
                <a:schemeClr val="dk1"/>
              </a:buClr>
              <a:buSzPts val="1550"/>
              <a:buFont typeface="Arial"/>
              <a:buChar char="•"/>
            </a:pPr>
            <a:r>
              <a:rPr lang="en-US" sz="1550">
                <a:solidFill>
                  <a:schemeClr val="dk1"/>
                </a:solidFill>
                <a:latin typeface="Arial"/>
                <a:ea typeface="Arial"/>
                <a:cs typeface="Arial"/>
                <a:sym typeface="Arial"/>
              </a:rPr>
              <a:t>Internal structure of one I/O pin (one bit of an I/O port)</a:t>
            </a:r>
            <a:endParaRPr sz="1550">
              <a:solidFill>
                <a:schemeClr val="dk1"/>
              </a:solidFill>
              <a:latin typeface="Arial"/>
              <a:ea typeface="Arial"/>
              <a:cs typeface="Arial"/>
              <a:sym typeface="Arial"/>
            </a:endParaRPr>
          </a:p>
        </p:txBody>
      </p:sp>
      <p:sp>
        <p:nvSpPr>
          <p:cNvPr id="101" name="Google Shape;101;p7"/>
          <p:cNvSpPr/>
          <p:nvPr/>
        </p:nvSpPr>
        <p:spPr>
          <a:xfrm>
            <a:off x="874775" y="1748027"/>
            <a:ext cx="5585460" cy="46878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7"/>
          <p:cNvSpPr txBox="1"/>
          <p:nvPr/>
        </p:nvSpPr>
        <p:spPr>
          <a:xfrm>
            <a:off x="6578345" y="2403729"/>
            <a:ext cx="1477010" cy="26733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1550">
                <a:solidFill>
                  <a:srgbClr val="0000FF"/>
                </a:solidFill>
                <a:latin typeface="Arial"/>
                <a:ea typeface="Arial"/>
                <a:cs typeface="Arial"/>
                <a:sym typeface="Arial"/>
              </a:rPr>
              <a:t>Direction control</a:t>
            </a:r>
            <a:endParaRPr sz="1550">
              <a:solidFill>
                <a:schemeClr val="dk1"/>
              </a:solidFill>
              <a:latin typeface="Arial"/>
              <a:ea typeface="Arial"/>
              <a:cs typeface="Arial"/>
              <a:sym typeface="Arial"/>
            </a:endParaRPr>
          </a:p>
        </p:txBody>
      </p:sp>
      <p:sp>
        <p:nvSpPr>
          <p:cNvPr id="103" name="Google Shape;103;p7"/>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
        <p:nvSpPr>
          <p:cNvPr id="104" name="Google Shape;104;p7"/>
          <p:cNvSpPr txBox="1"/>
          <p:nvPr/>
        </p:nvSpPr>
        <p:spPr>
          <a:xfrm>
            <a:off x="6581013" y="3581780"/>
            <a:ext cx="1073785" cy="26733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1550">
                <a:solidFill>
                  <a:srgbClr val="0000FF"/>
                </a:solidFill>
                <a:latin typeface="Arial"/>
                <a:ea typeface="Arial"/>
                <a:cs typeface="Arial"/>
                <a:sym typeface="Arial"/>
              </a:rPr>
              <a:t>Output data</a:t>
            </a:r>
            <a:endParaRPr sz="1550">
              <a:solidFill>
                <a:schemeClr val="dk1"/>
              </a:solidFill>
              <a:latin typeface="Arial"/>
              <a:ea typeface="Arial"/>
              <a:cs typeface="Arial"/>
              <a:sym typeface="Arial"/>
            </a:endParaRPr>
          </a:p>
        </p:txBody>
      </p:sp>
      <p:sp>
        <p:nvSpPr>
          <p:cNvPr id="105" name="Google Shape;105;p7"/>
          <p:cNvSpPr txBox="1"/>
          <p:nvPr/>
        </p:nvSpPr>
        <p:spPr>
          <a:xfrm>
            <a:off x="6581013" y="4967096"/>
            <a:ext cx="918210" cy="267335"/>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1550">
                <a:solidFill>
                  <a:srgbClr val="0000FF"/>
                </a:solidFill>
                <a:latin typeface="Arial"/>
                <a:ea typeface="Arial"/>
                <a:cs typeface="Arial"/>
                <a:sym typeface="Arial"/>
              </a:rPr>
              <a:t>Input data</a:t>
            </a:r>
            <a:endParaRPr sz="1550">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70"/>
          <p:cNvSpPr/>
          <p:nvPr/>
        </p:nvSpPr>
        <p:spPr>
          <a:xfrm>
            <a:off x="533400" y="1219200"/>
            <a:ext cx="83058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Hardware interruptions are very limited, for example on the Arduino UNO, only pins 2 and 3 could trigger a </a:t>
            </a:r>
            <a:r>
              <a:rPr b="1" lang="en-US" sz="1800">
                <a:solidFill>
                  <a:srgbClr val="333333"/>
                </a:solidFill>
                <a:latin typeface="Helvetica Neue"/>
                <a:ea typeface="Helvetica Neue"/>
                <a:cs typeface="Helvetica Neue"/>
                <a:sym typeface="Helvetica Neue"/>
              </a:rPr>
              <a:t>hardware interruption</a:t>
            </a:r>
            <a:r>
              <a:rPr lang="en-US" sz="1800">
                <a:solidFill>
                  <a:srgbClr val="333333"/>
                </a:solidFill>
                <a:latin typeface="Helvetica Neue"/>
                <a:ea typeface="Helvetica Neue"/>
                <a:cs typeface="Helvetica Neue"/>
                <a:sym typeface="Helvetica Neue"/>
              </a:rPr>
              <a:t>. On the other hand, the </a:t>
            </a:r>
            <a:r>
              <a:rPr b="1" lang="en-US" sz="1800">
                <a:solidFill>
                  <a:srgbClr val="333333"/>
                </a:solidFill>
                <a:latin typeface="Helvetica Neue"/>
                <a:ea typeface="Helvetica Neue"/>
                <a:cs typeface="Helvetica Neue"/>
                <a:sym typeface="Helvetica Neue"/>
              </a:rPr>
              <a:t>PCINT</a:t>
            </a:r>
            <a:r>
              <a:rPr lang="en-US" sz="1800">
                <a:solidFill>
                  <a:srgbClr val="333333"/>
                </a:solidFill>
                <a:latin typeface="Helvetica Neue"/>
                <a:ea typeface="Helvetica Neue"/>
                <a:cs typeface="Helvetica Neue"/>
                <a:sym typeface="Helvetica Neue"/>
              </a:rPr>
              <a:t> interruptions don’t act over just one pin, but over a group of pins better known as </a:t>
            </a:r>
            <a:r>
              <a:rPr b="1" lang="en-US" sz="1800">
                <a:solidFill>
                  <a:srgbClr val="333333"/>
                </a:solidFill>
                <a:latin typeface="Helvetica Neue"/>
                <a:ea typeface="Helvetica Neue"/>
                <a:cs typeface="Helvetica Neue"/>
                <a:sym typeface="Helvetica Neue"/>
              </a:rPr>
              <a:t>a port</a:t>
            </a:r>
            <a:r>
              <a:rPr lang="en-US" sz="1800">
                <a:solidFill>
                  <a:srgbClr val="333333"/>
                </a:solidFill>
                <a:latin typeface="Helvetica Neue"/>
                <a:ea typeface="Helvetica Neue"/>
                <a:cs typeface="Helvetica Neue"/>
                <a:sym typeface="Helvetica Neue"/>
              </a:rPr>
              <a:t>.</a:t>
            </a:r>
            <a:endParaRPr sz="1800">
              <a:solidFill>
                <a:schemeClr val="dk1"/>
              </a:solidFill>
              <a:latin typeface="Helvetica Neue"/>
              <a:ea typeface="Helvetica Neue"/>
              <a:cs typeface="Helvetica Neue"/>
              <a:sym typeface="Helvetica Neue"/>
            </a:endParaRPr>
          </a:p>
        </p:txBody>
      </p:sp>
      <p:sp>
        <p:nvSpPr>
          <p:cNvPr id="775" name="Google Shape;775;p70"/>
          <p:cNvSpPr/>
          <p:nvPr/>
        </p:nvSpPr>
        <p:spPr>
          <a:xfrm>
            <a:off x="419100" y="2895600"/>
            <a:ext cx="853440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When an interruption is triggered, this will pause the code in that exact moment and take it to the interruption vector. Here we run the code of the interruption, which could be anything, and when this is over, we get back to the code and keep going from that same exact moment. With PCINT, if activated, each time an INPUT changes its value, from HIGH to LOW or from LOW to HIGH, an interruption will be triggered.</a:t>
            </a:r>
            <a:endParaRPr sz="1800">
              <a:solidFill>
                <a:schemeClr val="dk1"/>
              </a:solidFill>
              <a:latin typeface="Helvetica Neue"/>
              <a:ea typeface="Helvetica Neue"/>
              <a:cs typeface="Helvetica Neue"/>
              <a:sym typeface="Helvetica Neue"/>
            </a:endParaRPr>
          </a:p>
        </p:txBody>
      </p:sp>
      <p:sp>
        <p:nvSpPr>
          <p:cNvPr id="776" name="Google Shape;776;p70"/>
          <p:cNvSpPr/>
          <p:nvPr/>
        </p:nvSpPr>
        <p:spPr>
          <a:xfrm>
            <a:off x="2057400" y="297597"/>
            <a:ext cx="303961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Helvetica Neue"/>
                <a:ea typeface="Helvetica Neue"/>
                <a:cs typeface="Helvetica Neue"/>
                <a:sym typeface="Helvetica Neue"/>
              </a:rPr>
              <a:t>The interruption </a:t>
            </a:r>
            <a:endParaRPr sz="2800">
              <a:solidFill>
                <a:schemeClr val="dk1"/>
              </a:solidFill>
              <a:latin typeface="Helvetica Neue"/>
              <a:ea typeface="Helvetica Neue"/>
              <a:cs typeface="Helvetica Neue"/>
              <a:sym typeface="Helvetica Neue"/>
            </a:endParaRPr>
          </a:p>
        </p:txBody>
      </p:sp>
      <p:sp>
        <p:nvSpPr>
          <p:cNvPr id="777" name="Google Shape;777;p70"/>
          <p:cNvSpPr/>
          <p:nvPr/>
        </p:nvSpPr>
        <p:spPr>
          <a:xfrm>
            <a:off x="533400" y="4953000"/>
            <a:ext cx="83058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Helvetica Neue"/>
                <a:ea typeface="Helvetica Neue"/>
                <a:cs typeface="Helvetica Neue"/>
                <a:sym typeface="Helvetica Neue"/>
              </a:rPr>
              <a:t>UNLIKE INT</a:t>
            </a:r>
            <a:r>
              <a:rPr lang="en-US" sz="1800">
                <a:solidFill>
                  <a:srgbClr val="0070C0"/>
                </a:solidFill>
                <a:latin typeface="Helvetica Neue"/>
                <a:ea typeface="Helvetica Neue"/>
                <a:cs typeface="Helvetica Neue"/>
                <a:sym typeface="Helvetica Neue"/>
              </a:rPr>
              <a:t> interrupts allow you to configure the CHANGE, FALLING, RISING, LOW, and HIGH trigger, PCINT interrupts only distinguish CHANGE events.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71"/>
          <p:cNvSpPr/>
          <p:nvPr/>
        </p:nvSpPr>
        <p:spPr>
          <a:xfrm>
            <a:off x="2057400" y="533400"/>
            <a:ext cx="346601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Helvetica Neue"/>
                <a:ea typeface="Helvetica Neue"/>
                <a:cs typeface="Helvetica Neue"/>
                <a:sym typeface="Helvetica Neue"/>
              </a:rPr>
              <a:t>Enable/Disable PCINT </a:t>
            </a:r>
            <a:endParaRPr sz="2400">
              <a:solidFill>
                <a:schemeClr val="dk1"/>
              </a:solidFill>
              <a:latin typeface="Helvetica Neue"/>
              <a:ea typeface="Helvetica Neue"/>
              <a:cs typeface="Helvetica Neue"/>
              <a:sym typeface="Helvetica Neue"/>
            </a:endParaRPr>
          </a:p>
        </p:txBody>
      </p:sp>
      <p:graphicFrame>
        <p:nvGraphicFramePr>
          <p:cNvPr id="784" name="Google Shape;784;p71"/>
          <p:cNvGraphicFramePr/>
          <p:nvPr/>
        </p:nvGraphicFramePr>
        <p:xfrm>
          <a:off x="536576" y="1683702"/>
          <a:ext cx="3000000" cy="3000000"/>
        </p:xfrm>
        <a:graphic>
          <a:graphicData uri="http://schemas.openxmlformats.org/drawingml/2006/table">
            <a:tbl>
              <a:tblPr>
                <a:noFill/>
                <a:tableStyleId>{419C1D4E-4FA5-427A-8140-3000422C2B6A}</a:tableStyleId>
              </a:tblPr>
              <a:tblGrid>
                <a:gridCol w="1008850"/>
                <a:gridCol w="1008850"/>
                <a:gridCol w="1008850"/>
                <a:gridCol w="1008850"/>
                <a:gridCol w="1008850"/>
                <a:gridCol w="1008850"/>
                <a:gridCol w="1008850"/>
                <a:gridCol w="1008850"/>
              </a:tblGrid>
              <a:tr h="0">
                <a:tc>
                  <a:txBody>
                    <a:bodyPr/>
                    <a:lstStyle/>
                    <a:p>
                      <a:pPr indent="0" lvl="0" marL="0" marR="0" rtl="0" algn="l">
                        <a:spcBef>
                          <a:spcPts val="0"/>
                        </a:spcBef>
                        <a:spcAft>
                          <a:spcPts val="0"/>
                        </a:spcAft>
                        <a:buNone/>
                      </a:pPr>
                      <a:r>
                        <a:rPr lang="en-US" sz="1800"/>
                        <a:t>Bit 7</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6</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5</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4</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3</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2</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1</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0</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r>
              <a:tr h="0">
                <a:tc>
                  <a:txBody>
                    <a:bodyPr/>
                    <a:lstStyle/>
                    <a:p>
                      <a:pPr indent="0" lvl="0" marL="0" marR="0" rtl="0" algn="l">
                        <a:spcBef>
                          <a:spcPts val="0"/>
                        </a:spcBef>
                        <a:spcAft>
                          <a:spcPts val="0"/>
                        </a:spcAft>
                        <a:buNone/>
                      </a:pPr>
                      <a:r>
                        <a:rPr lang="en-US" sz="1800"/>
                        <a:t> </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 </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 </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 </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 </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PCIE2</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PCIE1</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t>PCIE0</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785" name="Google Shape;785;p71"/>
          <p:cNvSpPr/>
          <p:nvPr/>
        </p:nvSpPr>
        <p:spPr>
          <a:xfrm>
            <a:off x="381000" y="1154718"/>
            <a:ext cx="15236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PCISR Register</a:t>
            </a:r>
            <a:endParaRPr/>
          </a:p>
        </p:txBody>
      </p:sp>
      <p:sp>
        <p:nvSpPr>
          <p:cNvPr id="786" name="Google Shape;786;p71"/>
          <p:cNvSpPr/>
          <p:nvPr/>
        </p:nvSpPr>
        <p:spPr>
          <a:xfrm>
            <a:off x="1828800" y="1173969"/>
            <a:ext cx="41985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(Pin Change Interrupt Control Register)</a:t>
            </a:r>
            <a:endParaRPr sz="1800">
              <a:solidFill>
                <a:schemeClr val="dk1"/>
              </a:solidFill>
              <a:latin typeface="Helvetica Neue"/>
              <a:ea typeface="Helvetica Neue"/>
              <a:cs typeface="Helvetica Neue"/>
              <a:sym typeface="Helvetica Neue"/>
            </a:endParaRPr>
          </a:p>
        </p:txBody>
      </p:sp>
      <p:sp>
        <p:nvSpPr>
          <p:cNvPr id="787" name="Google Shape;787;p71"/>
          <p:cNvSpPr/>
          <p:nvPr/>
        </p:nvSpPr>
        <p:spPr>
          <a:xfrm>
            <a:off x="381000" y="2415222"/>
            <a:ext cx="822642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Here we have 3 bits, which control the activation or deactivation of the PCINTs for each group of pins. We use the first 3 bits of this register where bit 0 is for PCIE0, bit 1 is for PCIE1 and bit 2 is for PCIE2.</a:t>
            </a:r>
            <a:endParaRPr sz="1800">
              <a:solidFill>
                <a:schemeClr val="dk1"/>
              </a:solidFill>
              <a:latin typeface="Helvetica Neue"/>
              <a:ea typeface="Helvetica Neue"/>
              <a:cs typeface="Helvetica Neue"/>
              <a:sym typeface="Helvetica Neue"/>
            </a:endParaRPr>
          </a:p>
        </p:txBody>
      </p:sp>
      <p:sp>
        <p:nvSpPr>
          <p:cNvPr id="788" name="Google Shape;788;p71"/>
          <p:cNvSpPr/>
          <p:nvPr/>
        </p:nvSpPr>
        <p:spPr>
          <a:xfrm>
            <a:off x="381003" y="5264125"/>
            <a:ext cx="4572000" cy="14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979D"/>
                </a:solidFill>
                <a:latin typeface="Overlock"/>
                <a:ea typeface="Overlock"/>
                <a:cs typeface="Overlock"/>
                <a:sym typeface="Overlock"/>
              </a:rPr>
              <a:t>void</a:t>
            </a:r>
            <a:r>
              <a:rPr lang="en-US" sz="1800">
                <a:solidFill>
                  <a:srgbClr val="444444"/>
                </a:solidFill>
                <a:latin typeface="Overlock"/>
                <a:ea typeface="Overlock"/>
                <a:cs typeface="Overlock"/>
                <a:sym typeface="Overlock"/>
              </a:rPr>
              <a:t> </a:t>
            </a:r>
            <a:r>
              <a:rPr lang="en-US" sz="1800">
                <a:solidFill>
                  <a:srgbClr val="397300"/>
                </a:solidFill>
                <a:latin typeface="Overlock"/>
                <a:ea typeface="Overlock"/>
                <a:cs typeface="Overlock"/>
                <a:sym typeface="Overlock"/>
              </a:rPr>
              <a:t>setup</a:t>
            </a:r>
            <a:r>
              <a:rPr lang="en-US" sz="1800">
                <a:solidFill>
                  <a:srgbClr val="444444"/>
                </a:solidFill>
                <a:latin typeface="Overlock"/>
                <a:ea typeface="Overlock"/>
                <a:cs typeface="Overlock"/>
                <a:sym typeface="Overlock"/>
              </a:rPr>
              <a:t>() { </a:t>
            </a:r>
            <a:endParaRPr/>
          </a:p>
          <a:p>
            <a:pPr indent="0" lvl="0" marL="0" marR="0" rtl="0" algn="l">
              <a:spcBef>
                <a:spcPts val="0"/>
              </a:spcBef>
              <a:spcAft>
                <a:spcPts val="0"/>
              </a:spcAft>
              <a:buNone/>
            </a:pPr>
            <a:r>
              <a:rPr lang="en-US" sz="1800">
                <a:solidFill>
                  <a:srgbClr val="444444"/>
                </a:solidFill>
                <a:latin typeface="Overlock"/>
                <a:ea typeface="Overlock"/>
                <a:cs typeface="Overlock"/>
                <a:sym typeface="Overlock"/>
              </a:rPr>
              <a:t>PCICR |= B00000100; </a:t>
            </a:r>
            <a:r>
              <a:rPr lang="en-US" sz="1800">
                <a:solidFill>
                  <a:srgbClr val="888888"/>
                </a:solidFill>
                <a:latin typeface="Overlock"/>
                <a:ea typeface="Overlock"/>
                <a:cs typeface="Overlock"/>
                <a:sym typeface="Overlock"/>
              </a:rPr>
              <a:t>//Bit2 = 1 -&gt; "PCIE2" enabeled (PCINT16 to PCINT23)</a:t>
            </a:r>
            <a:r>
              <a:rPr lang="en-US" sz="1800">
                <a:solidFill>
                  <a:srgbClr val="444444"/>
                </a:solidFill>
                <a:latin typeface="Overlock"/>
                <a:ea typeface="Overlock"/>
                <a:cs typeface="Overlock"/>
                <a:sym typeface="Overlock"/>
              </a:rPr>
              <a:t> } </a:t>
            </a:r>
            <a:r>
              <a:rPr b="1" lang="en-US" sz="1800">
                <a:solidFill>
                  <a:srgbClr val="00979D"/>
                </a:solidFill>
                <a:latin typeface="Overlock"/>
                <a:ea typeface="Overlock"/>
                <a:cs typeface="Overlock"/>
                <a:sym typeface="Overlock"/>
              </a:rPr>
              <a:t>void</a:t>
            </a:r>
            <a:r>
              <a:rPr lang="en-US" sz="1800">
                <a:solidFill>
                  <a:srgbClr val="444444"/>
                </a:solidFill>
                <a:latin typeface="Overlock"/>
                <a:ea typeface="Overlock"/>
                <a:cs typeface="Overlock"/>
                <a:sym typeface="Overlock"/>
              </a:rPr>
              <a:t> </a:t>
            </a:r>
            <a:r>
              <a:rPr lang="en-US" sz="1800">
                <a:solidFill>
                  <a:srgbClr val="397300"/>
                </a:solidFill>
                <a:latin typeface="Overlock"/>
                <a:ea typeface="Overlock"/>
                <a:cs typeface="Overlock"/>
                <a:sym typeface="Overlock"/>
              </a:rPr>
              <a:t>loop</a:t>
            </a:r>
            <a:r>
              <a:rPr lang="en-US" sz="1800">
                <a:solidFill>
                  <a:srgbClr val="444444"/>
                </a:solidFill>
                <a:latin typeface="Overlock"/>
                <a:ea typeface="Overlock"/>
                <a:cs typeface="Overlock"/>
                <a:sym typeface="Overlock"/>
              </a:rPr>
              <a:t>() { </a:t>
            </a:r>
            <a:endParaRPr/>
          </a:p>
          <a:p>
            <a:pPr indent="0" lvl="0" marL="0" marR="0" rtl="0" algn="l">
              <a:spcBef>
                <a:spcPts val="0"/>
              </a:spcBef>
              <a:spcAft>
                <a:spcPts val="0"/>
              </a:spcAft>
              <a:buNone/>
            </a:pPr>
            <a:r>
              <a:rPr lang="en-US" sz="1800">
                <a:solidFill>
                  <a:srgbClr val="888888"/>
                </a:solidFill>
                <a:latin typeface="Overlock"/>
                <a:ea typeface="Overlock"/>
                <a:cs typeface="Overlock"/>
                <a:sym typeface="Overlock"/>
              </a:rPr>
              <a:t>//your code here...</a:t>
            </a:r>
            <a:r>
              <a:rPr lang="en-US" sz="1800">
                <a:solidFill>
                  <a:srgbClr val="444444"/>
                </a:solidFill>
                <a:latin typeface="Overlock"/>
                <a:ea typeface="Overlock"/>
                <a:cs typeface="Overlock"/>
                <a:sym typeface="Overlock"/>
              </a:rPr>
              <a:t> }</a:t>
            </a:r>
            <a:endParaRPr sz="1800">
              <a:solidFill>
                <a:schemeClr val="dk1"/>
              </a:solidFill>
              <a:latin typeface="Overlock"/>
              <a:ea typeface="Overlock"/>
              <a:cs typeface="Overlock"/>
              <a:sym typeface="Overlock"/>
            </a:endParaRPr>
          </a:p>
        </p:txBody>
      </p:sp>
      <p:sp>
        <p:nvSpPr>
          <p:cNvPr id="789" name="Google Shape;789;p71"/>
          <p:cNvSpPr/>
          <p:nvPr/>
        </p:nvSpPr>
        <p:spPr>
          <a:xfrm>
            <a:off x="1676400" y="3239509"/>
            <a:ext cx="6931024"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PCIE0 controls the group of pins for PCINT0 to </a:t>
            </a:r>
            <a:r>
              <a:rPr lang="en-US" sz="2000">
                <a:solidFill>
                  <a:srgbClr val="FF0000"/>
                </a:solidFill>
                <a:latin typeface="Arial"/>
                <a:ea typeface="Arial"/>
                <a:cs typeface="Arial"/>
                <a:sym typeface="Arial"/>
              </a:rPr>
              <a:t>PCINT7---</a:t>
            </a:r>
            <a:r>
              <a:rPr lang="en-US" sz="2000">
                <a:solidFill>
                  <a:srgbClr val="00B0F0"/>
                </a:solidFill>
                <a:latin typeface="Arial"/>
                <a:ea typeface="Arial"/>
                <a:cs typeface="Arial"/>
                <a:sym typeface="Arial"/>
              </a:rPr>
              <a:t>Port B</a:t>
            </a:r>
            <a:endParaRPr sz="1800">
              <a:solidFill>
                <a:srgbClr val="00B0F0"/>
              </a:solidFill>
              <a:latin typeface="Arial"/>
              <a:ea typeface="Arial"/>
              <a:cs typeface="Arial"/>
              <a:sym typeface="Arial"/>
            </a:endParaRPr>
          </a:p>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sp>
        <p:nvSpPr>
          <p:cNvPr id="790" name="Google Shape;790;p71"/>
          <p:cNvSpPr/>
          <p:nvPr/>
        </p:nvSpPr>
        <p:spPr>
          <a:xfrm>
            <a:off x="1676400" y="3978173"/>
            <a:ext cx="736255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PCIE1 controls the group of pins for PCINT8 to PCINT14-- </a:t>
            </a:r>
            <a:r>
              <a:rPr lang="en-US" sz="1800">
                <a:solidFill>
                  <a:srgbClr val="00B0F0"/>
                </a:solidFill>
                <a:latin typeface="Arial"/>
                <a:ea typeface="Arial"/>
                <a:cs typeface="Arial"/>
                <a:sym typeface="Arial"/>
              </a:rPr>
              <a:t>Port C</a:t>
            </a:r>
            <a:endParaRPr/>
          </a:p>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sp>
        <p:nvSpPr>
          <p:cNvPr id="791" name="Google Shape;791;p71"/>
          <p:cNvSpPr/>
          <p:nvPr/>
        </p:nvSpPr>
        <p:spPr>
          <a:xfrm>
            <a:off x="1676400" y="4703802"/>
            <a:ext cx="715160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PCIE2 controls the group of pins for PCINT16 to PCINT23---</a:t>
            </a:r>
            <a:r>
              <a:rPr lang="en-US" sz="1800">
                <a:solidFill>
                  <a:srgbClr val="00B0F0"/>
                </a:solidFill>
                <a:latin typeface="Arial"/>
                <a:ea typeface="Arial"/>
                <a:cs typeface="Arial"/>
                <a:sym typeface="Arial"/>
              </a:rPr>
              <a:t>Port D</a:t>
            </a:r>
            <a:endParaRPr/>
          </a:p>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72"/>
          <p:cNvSpPr/>
          <p:nvPr/>
        </p:nvSpPr>
        <p:spPr>
          <a:xfrm>
            <a:off x="1884065" y="116333"/>
            <a:ext cx="445506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Helvetica Neue"/>
                <a:ea typeface="Helvetica Neue"/>
                <a:cs typeface="Helvetica Neue"/>
                <a:sym typeface="Helvetica Neue"/>
              </a:rPr>
              <a:t>Enable OR Disable For a pin </a:t>
            </a:r>
            <a:endParaRPr sz="2400">
              <a:solidFill>
                <a:schemeClr val="dk1"/>
              </a:solidFill>
              <a:latin typeface="Calibri"/>
              <a:ea typeface="Calibri"/>
              <a:cs typeface="Calibri"/>
              <a:sym typeface="Calibri"/>
            </a:endParaRPr>
          </a:p>
        </p:txBody>
      </p:sp>
      <p:graphicFrame>
        <p:nvGraphicFramePr>
          <p:cNvPr id="797" name="Google Shape;797;p72"/>
          <p:cNvGraphicFramePr/>
          <p:nvPr/>
        </p:nvGraphicFramePr>
        <p:xfrm>
          <a:off x="76200" y="1646370"/>
          <a:ext cx="3000000" cy="3000000"/>
        </p:xfrm>
        <a:graphic>
          <a:graphicData uri="http://schemas.openxmlformats.org/drawingml/2006/table">
            <a:tbl>
              <a:tblPr>
                <a:noFill/>
                <a:tableStyleId>{419C1D4E-4FA5-427A-8140-3000422C2B6A}</a:tableStyleId>
              </a:tblPr>
              <a:tblGrid>
                <a:gridCol w="965200"/>
                <a:gridCol w="965200"/>
                <a:gridCol w="965200"/>
                <a:gridCol w="965200"/>
                <a:gridCol w="965200"/>
                <a:gridCol w="965200"/>
                <a:gridCol w="965200"/>
                <a:gridCol w="965200"/>
                <a:gridCol w="965200"/>
              </a:tblGrid>
              <a:tr h="0">
                <a:tc>
                  <a:txBody>
                    <a:bodyPr/>
                    <a:lstStyle/>
                    <a:p>
                      <a:pPr indent="0" lvl="0" marL="0" marR="0" rtl="0" algn="l">
                        <a:spcBef>
                          <a:spcPts val="0"/>
                        </a:spcBef>
                        <a:spcAft>
                          <a:spcPts val="0"/>
                        </a:spcAft>
                        <a:buNone/>
                      </a:pPr>
                      <a:r>
                        <a:rPr b="1" lang="en-US" sz="1800"/>
                        <a:t>BIT</a:t>
                      </a:r>
                      <a:endParaRPr/>
                    </a:p>
                  </a:txBody>
                  <a:tcPr marT="45725" marB="45725" marR="91450" marL="317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7</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6</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5</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4</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3</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2</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1</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0</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r>
              <a:tr h="0">
                <a:tc>
                  <a:txBody>
                    <a:bodyPr/>
                    <a:lstStyle/>
                    <a:p>
                      <a:pPr indent="0" lvl="0" marL="0" marR="0" rtl="0" algn="l">
                        <a:spcBef>
                          <a:spcPts val="0"/>
                        </a:spcBef>
                        <a:spcAft>
                          <a:spcPts val="0"/>
                        </a:spcAft>
                        <a:buNone/>
                      </a:pPr>
                      <a:r>
                        <a:rPr b="1" lang="en-US" sz="1800"/>
                        <a:t>PCINT</a:t>
                      </a:r>
                      <a:endParaRPr/>
                    </a:p>
                  </a:txBody>
                  <a:tcPr marT="45725" marB="45725" marR="91450" marL="317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PCINT7</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PCINT6</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PCINT5</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PCINT4</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PCINT3</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PCINT2</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PCINT1</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PCINT0</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0">
                <a:tc>
                  <a:txBody>
                    <a:bodyPr/>
                    <a:lstStyle/>
                    <a:p>
                      <a:pPr indent="0" lvl="0" marL="0" marR="0" rtl="0" algn="l">
                        <a:spcBef>
                          <a:spcPts val="0"/>
                        </a:spcBef>
                        <a:spcAft>
                          <a:spcPts val="0"/>
                        </a:spcAft>
                        <a:buNone/>
                      </a:pPr>
                      <a:r>
                        <a:rPr b="1" lang="en-US" sz="1800"/>
                        <a:t>Arduino Pin</a:t>
                      </a:r>
                      <a:endParaRPr/>
                    </a:p>
                  </a:txBody>
                  <a:tcPr marT="45725" marB="45725" marR="91450" marL="317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Cristal2</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Cristal1</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D13</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D12</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D11</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D10</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D9</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D8</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graphicFrame>
        <p:nvGraphicFramePr>
          <p:cNvPr id="798" name="Google Shape;798;p72"/>
          <p:cNvGraphicFramePr/>
          <p:nvPr/>
        </p:nvGraphicFramePr>
        <p:xfrm>
          <a:off x="76200" y="3297316"/>
          <a:ext cx="3000000" cy="3000000"/>
        </p:xfrm>
        <a:graphic>
          <a:graphicData uri="http://schemas.openxmlformats.org/drawingml/2006/table">
            <a:tbl>
              <a:tblPr>
                <a:noFill/>
                <a:tableStyleId>{419C1D4E-4FA5-427A-8140-3000422C2B6A}</a:tableStyleId>
              </a:tblPr>
              <a:tblGrid>
                <a:gridCol w="890875"/>
                <a:gridCol w="890875"/>
                <a:gridCol w="890875"/>
                <a:gridCol w="890875"/>
                <a:gridCol w="890875"/>
                <a:gridCol w="890875"/>
                <a:gridCol w="890875"/>
                <a:gridCol w="890875"/>
                <a:gridCol w="890875"/>
              </a:tblGrid>
              <a:tr h="363350">
                <a:tc>
                  <a:txBody>
                    <a:bodyPr/>
                    <a:lstStyle/>
                    <a:p>
                      <a:pPr indent="0" lvl="0" marL="0" marR="0" rtl="0" algn="l">
                        <a:spcBef>
                          <a:spcPts val="0"/>
                        </a:spcBef>
                        <a:spcAft>
                          <a:spcPts val="0"/>
                        </a:spcAft>
                        <a:buNone/>
                      </a:pPr>
                      <a:r>
                        <a:rPr b="1" lang="en-US" sz="1600"/>
                        <a:t>BIT</a:t>
                      </a:r>
                      <a:endParaRPr/>
                    </a:p>
                  </a:txBody>
                  <a:tcPr marT="45425" marB="45425" marR="90850" marL="31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600"/>
                        <a:t>Bit 7</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600"/>
                        <a:t>Bit 6</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600"/>
                        <a:t>Bit 5</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600"/>
                        <a:t>Bit 4</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600"/>
                        <a:t>Bit 3</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600"/>
                        <a:t>Bit 2</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600"/>
                        <a:t>Bit 1</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600"/>
                        <a:t>Bit 0</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r>
              <a:tr h="635875">
                <a:tc>
                  <a:txBody>
                    <a:bodyPr/>
                    <a:lstStyle/>
                    <a:p>
                      <a:pPr indent="0" lvl="0" marL="0" marR="0" rtl="0" algn="l">
                        <a:spcBef>
                          <a:spcPts val="0"/>
                        </a:spcBef>
                        <a:spcAft>
                          <a:spcPts val="0"/>
                        </a:spcAft>
                        <a:buNone/>
                      </a:pPr>
                      <a:r>
                        <a:rPr b="1" lang="en-US" sz="1600"/>
                        <a:t>PCINT</a:t>
                      </a:r>
                      <a:endParaRPr/>
                    </a:p>
                  </a:txBody>
                  <a:tcPr marT="45425" marB="45425" marR="90850" marL="31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PCINT14</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PCINT13</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PCINT12</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PCINT11</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PCINT10</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PCINT9</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PCINT8</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635875">
                <a:tc>
                  <a:txBody>
                    <a:bodyPr/>
                    <a:lstStyle/>
                    <a:p>
                      <a:pPr indent="0" lvl="0" marL="0" marR="0" rtl="0" algn="l">
                        <a:spcBef>
                          <a:spcPts val="0"/>
                        </a:spcBef>
                        <a:spcAft>
                          <a:spcPts val="0"/>
                        </a:spcAft>
                        <a:buNone/>
                      </a:pPr>
                      <a:r>
                        <a:rPr b="1" lang="en-US" sz="1600"/>
                        <a:t>Arduino Pin</a:t>
                      </a:r>
                      <a:endParaRPr/>
                    </a:p>
                  </a:txBody>
                  <a:tcPr marT="45425" marB="45425" marR="90850" marL="31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Reset</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A5</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A4</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A3</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A2</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A1</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600"/>
                        <a:t>A0</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sp>
        <p:nvSpPr>
          <p:cNvPr id="799" name="Google Shape;799;p72"/>
          <p:cNvSpPr/>
          <p:nvPr/>
        </p:nvSpPr>
        <p:spPr>
          <a:xfrm>
            <a:off x="0" y="2974188"/>
            <a:ext cx="11336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7AB7"/>
                </a:solidFill>
                <a:latin typeface="Helvetica Neue"/>
                <a:ea typeface="Helvetica Neue"/>
                <a:cs typeface="Helvetica Neue"/>
                <a:sym typeface="Helvetica Neue"/>
              </a:rPr>
              <a:t>PCMSK1</a:t>
            </a:r>
            <a:endParaRPr b="0" i="0" sz="1800">
              <a:solidFill>
                <a:srgbClr val="337AB7"/>
              </a:solidFill>
              <a:latin typeface="Helvetica Neue"/>
              <a:ea typeface="Helvetica Neue"/>
              <a:cs typeface="Helvetica Neue"/>
              <a:sym typeface="Helvetica Neue"/>
            </a:endParaRPr>
          </a:p>
        </p:txBody>
      </p:sp>
      <p:sp>
        <p:nvSpPr>
          <p:cNvPr id="800" name="Google Shape;800;p72"/>
          <p:cNvSpPr/>
          <p:nvPr/>
        </p:nvSpPr>
        <p:spPr>
          <a:xfrm>
            <a:off x="68179" y="1179989"/>
            <a:ext cx="11336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7AB7"/>
                </a:solidFill>
                <a:latin typeface="Helvetica Neue"/>
                <a:ea typeface="Helvetica Neue"/>
                <a:cs typeface="Helvetica Neue"/>
                <a:sym typeface="Helvetica Neue"/>
              </a:rPr>
              <a:t>PCMSK0</a:t>
            </a:r>
            <a:endParaRPr b="0" i="0" sz="1800">
              <a:solidFill>
                <a:srgbClr val="337AB7"/>
              </a:solidFill>
              <a:latin typeface="Helvetica Neue"/>
              <a:ea typeface="Helvetica Neue"/>
              <a:cs typeface="Helvetica Neue"/>
              <a:sym typeface="Helvetica Neue"/>
            </a:endParaRPr>
          </a:p>
        </p:txBody>
      </p:sp>
      <p:sp>
        <p:nvSpPr>
          <p:cNvPr id="801" name="Google Shape;801;p72"/>
          <p:cNvSpPr/>
          <p:nvPr/>
        </p:nvSpPr>
        <p:spPr>
          <a:xfrm>
            <a:off x="0" y="4818099"/>
            <a:ext cx="11336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7AB7"/>
                </a:solidFill>
                <a:latin typeface="Helvetica Neue"/>
                <a:ea typeface="Helvetica Neue"/>
                <a:cs typeface="Helvetica Neue"/>
                <a:sym typeface="Helvetica Neue"/>
              </a:rPr>
              <a:t>PCMSK2</a:t>
            </a:r>
            <a:endParaRPr b="0" i="0" sz="1800">
              <a:solidFill>
                <a:srgbClr val="337AB7"/>
              </a:solidFill>
              <a:latin typeface="Helvetica Neue"/>
              <a:ea typeface="Helvetica Neue"/>
              <a:cs typeface="Helvetica Neue"/>
              <a:sym typeface="Helvetica Neue"/>
            </a:endParaRPr>
          </a:p>
        </p:txBody>
      </p:sp>
      <p:graphicFrame>
        <p:nvGraphicFramePr>
          <p:cNvPr id="802" name="Google Shape;802;p72"/>
          <p:cNvGraphicFramePr/>
          <p:nvPr/>
        </p:nvGraphicFramePr>
        <p:xfrm>
          <a:off x="68179" y="5222875"/>
          <a:ext cx="3000000" cy="3000000"/>
        </p:xfrm>
        <a:graphic>
          <a:graphicData uri="http://schemas.openxmlformats.org/drawingml/2006/table">
            <a:tbl>
              <a:tblPr>
                <a:noFill/>
                <a:tableStyleId>{419C1D4E-4FA5-427A-8140-3000422C2B6A}</a:tableStyleId>
              </a:tblPr>
              <a:tblGrid>
                <a:gridCol w="890875"/>
                <a:gridCol w="890875"/>
                <a:gridCol w="890875"/>
                <a:gridCol w="890875"/>
                <a:gridCol w="890875"/>
                <a:gridCol w="890875"/>
                <a:gridCol w="890875"/>
                <a:gridCol w="890875"/>
                <a:gridCol w="890875"/>
              </a:tblGrid>
              <a:tr h="363350">
                <a:tc>
                  <a:txBody>
                    <a:bodyPr/>
                    <a:lstStyle/>
                    <a:p>
                      <a:pPr indent="0" lvl="0" marL="0" marR="0" rtl="0" algn="l">
                        <a:spcBef>
                          <a:spcPts val="0"/>
                        </a:spcBef>
                        <a:spcAft>
                          <a:spcPts val="0"/>
                        </a:spcAft>
                        <a:buNone/>
                      </a:pPr>
                      <a:r>
                        <a:rPr b="1" lang="en-US" sz="1400"/>
                        <a:t>BIT</a:t>
                      </a:r>
                      <a:endParaRPr/>
                    </a:p>
                  </a:txBody>
                  <a:tcPr marT="45425" marB="45425" marR="90850" marL="31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400"/>
                        <a:t>Bit 7</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400"/>
                        <a:t>Bit 6</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400"/>
                        <a:t>Bit 5</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400"/>
                        <a:t>Bit 4</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400"/>
                        <a:t>Bit 3</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400"/>
                        <a:t>Bit 2</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400"/>
                        <a:t>Bit 1</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400"/>
                        <a:t>Bit 0</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r>
              <a:tr h="635875">
                <a:tc>
                  <a:txBody>
                    <a:bodyPr/>
                    <a:lstStyle/>
                    <a:p>
                      <a:pPr indent="0" lvl="0" marL="0" marR="0" rtl="0" algn="l">
                        <a:spcBef>
                          <a:spcPts val="0"/>
                        </a:spcBef>
                        <a:spcAft>
                          <a:spcPts val="0"/>
                        </a:spcAft>
                        <a:buNone/>
                      </a:pPr>
                      <a:r>
                        <a:rPr b="1" lang="en-US" sz="1400"/>
                        <a:t>PCINT</a:t>
                      </a:r>
                      <a:endParaRPr/>
                    </a:p>
                  </a:txBody>
                  <a:tcPr marT="45425" marB="45425" marR="90850" marL="31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PCINT23</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PCINT22</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PCINT21</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PCINT20</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PCINT19</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PCINT18</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PCINT17</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PCINT16</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635875">
                <a:tc>
                  <a:txBody>
                    <a:bodyPr/>
                    <a:lstStyle/>
                    <a:p>
                      <a:pPr indent="0" lvl="0" marL="0" marR="0" rtl="0" algn="l">
                        <a:spcBef>
                          <a:spcPts val="0"/>
                        </a:spcBef>
                        <a:spcAft>
                          <a:spcPts val="0"/>
                        </a:spcAft>
                        <a:buNone/>
                      </a:pPr>
                      <a:r>
                        <a:rPr b="1" lang="en-US" sz="1400"/>
                        <a:t>Arduino Pin</a:t>
                      </a:r>
                      <a:endParaRPr/>
                    </a:p>
                  </a:txBody>
                  <a:tcPr marT="45425" marB="45425" marR="90850" marL="31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D7</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D6</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D5</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D4</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D3</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D2</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400"/>
                        <a:t>D1</a:t>
                      </a:r>
                      <a:endParaRPr/>
                    </a:p>
                  </a:txBody>
                  <a:tcPr marT="45425" marB="45425" marR="90850" marL="90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t/>
                      </a:r>
                      <a:endParaRPr sz="1400"/>
                    </a:p>
                  </a:txBody>
                  <a:tcPr marT="45425" marB="45425" marR="90850" marL="90850">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tcPr>
                </a:tc>
              </a:tr>
            </a:tbl>
          </a:graphicData>
        </a:graphic>
      </p:graphicFrame>
      <p:sp>
        <p:nvSpPr>
          <p:cNvPr id="803" name="Google Shape;803;p72"/>
          <p:cNvSpPr/>
          <p:nvPr/>
        </p:nvSpPr>
        <p:spPr>
          <a:xfrm>
            <a:off x="1227490" y="742852"/>
            <a:ext cx="7162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Helvetica Neue"/>
                <a:ea typeface="Helvetica Neue"/>
                <a:cs typeface="Helvetica Neue"/>
                <a:sym typeface="Helvetica Neue"/>
              </a:rPr>
              <a:t>setting a PCINT bit to a 1, it means that pin will trigger interruption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73"/>
          <p:cNvSpPr/>
          <p:nvPr/>
        </p:nvSpPr>
        <p:spPr>
          <a:xfrm>
            <a:off x="152400" y="1066800"/>
            <a:ext cx="899160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979D"/>
                </a:solidFill>
                <a:latin typeface="Malgun Gothic"/>
                <a:ea typeface="Malgun Gothic"/>
                <a:cs typeface="Malgun Gothic"/>
                <a:sym typeface="Malgun Gothic"/>
              </a:rPr>
              <a:t>void</a:t>
            </a:r>
            <a:r>
              <a:rPr lang="en-US" sz="1800">
                <a:solidFill>
                  <a:srgbClr val="444444"/>
                </a:solidFill>
                <a:latin typeface="Malgun Gothic"/>
                <a:ea typeface="Malgun Gothic"/>
                <a:cs typeface="Malgun Gothic"/>
                <a:sym typeface="Malgun Gothic"/>
              </a:rPr>
              <a:t> </a:t>
            </a:r>
            <a:r>
              <a:rPr lang="en-US" sz="1800">
                <a:solidFill>
                  <a:srgbClr val="397300"/>
                </a:solidFill>
                <a:latin typeface="Malgun Gothic"/>
                <a:ea typeface="Malgun Gothic"/>
                <a:cs typeface="Malgun Gothic"/>
                <a:sym typeface="Malgun Gothic"/>
              </a:rPr>
              <a:t>setup</a:t>
            </a:r>
            <a:r>
              <a:rPr lang="en-US" sz="1800">
                <a:solidFill>
                  <a:srgbClr val="444444"/>
                </a:solidFill>
                <a:latin typeface="Malgun Gothic"/>
                <a:ea typeface="Malgun Gothic"/>
                <a:cs typeface="Malgun Gothic"/>
                <a:sym typeface="Malgun Gothic"/>
              </a:rPr>
              <a:t>() { </a:t>
            </a:r>
            <a:endParaRPr/>
          </a:p>
          <a:p>
            <a:pPr indent="0" lvl="0" marL="0" marR="0" rtl="0" algn="l">
              <a:spcBef>
                <a:spcPts val="0"/>
              </a:spcBef>
              <a:spcAft>
                <a:spcPts val="0"/>
              </a:spcAft>
              <a:buNone/>
            </a:pPr>
            <a:r>
              <a:rPr lang="en-US" sz="1800">
                <a:solidFill>
                  <a:srgbClr val="444444"/>
                </a:solidFill>
                <a:latin typeface="Malgun Gothic"/>
                <a:ea typeface="Malgun Gothic"/>
                <a:cs typeface="Malgun Gothic"/>
                <a:sym typeface="Malgun Gothic"/>
              </a:rPr>
              <a:t>PCICR |= B00000100; </a:t>
            </a:r>
            <a:r>
              <a:rPr lang="en-US" sz="1800">
                <a:solidFill>
                  <a:srgbClr val="888888"/>
                </a:solidFill>
                <a:latin typeface="Malgun Gothic"/>
                <a:ea typeface="Malgun Gothic"/>
                <a:cs typeface="Malgun Gothic"/>
                <a:sym typeface="Malgun Gothic"/>
              </a:rPr>
              <a:t>//Bit2 = 1 -&gt; "PCIE2" enabled (PCINT16 to PCINT23)</a:t>
            </a:r>
            <a:r>
              <a:rPr lang="en-US" sz="1800">
                <a:solidFill>
                  <a:srgbClr val="444444"/>
                </a:solidFill>
                <a:latin typeface="Malgun Gothic"/>
                <a:ea typeface="Malgun Gothic"/>
                <a:cs typeface="Malgun Gothic"/>
                <a:sym typeface="Malgun Gothic"/>
              </a:rPr>
              <a:t> </a:t>
            </a:r>
            <a:endParaRPr/>
          </a:p>
          <a:p>
            <a:pPr indent="0" lvl="0" marL="0" marR="0" rtl="0" algn="l">
              <a:spcBef>
                <a:spcPts val="0"/>
              </a:spcBef>
              <a:spcAft>
                <a:spcPts val="0"/>
              </a:spcAft>
              <a:buNone/>
            </a:pPr>
            <a:r>
              <a:rPr lang="en-US" sz="1800">
                <a:solidFill>
                  <a:srgbClr val="444444"/>
                </a:solidFill>
                <a:latin typeface="Malgun Gothic"/>
                <a:ea typeface="Malgun Gothic"/>
                <a:cs typeface="Malgun Gothic"/>
                <a:sym typeface="Malgun Gothic"/>
              </a:rPr>
              <a:t>PCMSK2 |= B00100000; </a:t>
            </a:r>
            <a:r>
              <a:rPr lang="en-US" sz="1800">
                <a:solidFill>
                  <a:srgbClr val="888888"/>
                </a:solidFill>
                <a:latin typeface="Malgun Gothic"/>
                <a:ea typeface="Malgun Gothic"/>
                <a:cs typeface="Malgun Gothic"/>
                <a:sym typeface="Malgun Gothic"/>
              </a:rPr>
              <a:t>//Bit5 = 1 -&gt; "PCINT21" enabled -&gt; D5 will trigger interrupt</a:t>
            </a:r>
            <a:r>
              <a:rPr lang="en-US" sz="1800">
                <a:solidFill>
                  <a:srgbClr val="444444"/>
                </a:solidFill>
                <a:latin typeface="Malgun Gothic"/>
                <a:ea typeface="Malgun Gothic"/>
                <a:cs typeface="Malgun Gothic"/>
                <a:sym typeface="Malgun Gothic"/>
              </a:rPr>
              <a:t> } </a:t>
            </a:r>
            <a:endParaRPr/>
          </a:p>
          <a:p>
            <a:pPr indent="0" lvl="0" marL="0" marR="0" rtl="0" algn="l">
              <a:spcBef>
                <a:spcPts val="0"/>
              </a:spcBef>
              <a:spcAft>
                <a:spcPts val="0"/>
              </a:spcAft>
              <a:buNone/>
            </a:pPr>
            <a:r>
              <a:rPr b="1" lang="en-US" sz="1800">
                <a:solidFill>
                  <a:srgbClr val="00979D"/>
                </a:solidFill>
                <a:latin typeface="Malgun Gothic"/>
                <a:ea typeface="Malgun Gothic"/>
                <a:cs typeface="Malgun Gothic"/>
                <a:sym typeface="Malgun Gothic"/>
              </a:rPr>
              <a:t>void</a:t>
            </a:r>
            <a:r>
              <a:rPr lang="en-US" sz="1800">
                <a:solidFill>
                  <a:srgbClr val="444444"/>
                </a:solidFill>
                <a:latin typeface="Malgun Gothic"/>
                <a:ea typeface="Malgun Gothic"/>
                <a:cs typeface="Malgun Gothic"/>
                <a:sym typeface="Malgun Gothic"/>
              </a:rPr>
              <a:t> </a:t>
            </a:r>
            <a:r>
              <a:rPr lang="en-US" sz="1800">
                <a:solidFill>
                  <a:srgbClr val="397300"/>
                </a:solidFill>
                <a:latin typeface="Malgun Gothic"/>
                <a:ea typeface="Malgun Gothic"/>
                <a:cs typeface="Malgun Gothic"/>
                <a:sym typeface="Malgun Gothic"/>
              </a:rPr>
              <a:t>loop</a:t>
            </a:r>
            <a:r>
              <a:rPr lang="en-US" sz="1800">
                <a:solidFill>
                  <a:srgbClr val="444444"/>
                </a:solidFill>
                <a:latin typeface="Malgun Gothic"/>
                <a:ea typeface="Malgun Gothic"/>
                <a:cs typeface="Malgun Gothic"/>
                <a:sym typeface="Malgun Gothic"/>
              </a:rPr>
              <a:t>()</a:t>
            </a:r>
            <a:endParaRPr/>
          </a:p>
          <a:p>
            <a:pPr indent="0" lvl="0" marL="0" marR="0" rtl="0" algn="l">
              <a:spcBef>
                <a:spcPts val="0"/>
              </a:spcBef>
              <a:spcAft>
                <a:spcPts val="0"/>
              </a:spcAft>
              <a:buNone/>
            </a:pPr>
            <a:r>
              <a:rPr lang="en-US" sz="1800">
                <a:solidFill>
                  <a:srgbClr val="444444"/>
                </a:solidFill>
                <a:latin typeface="Malgun Gothic"/>
                <a:ea typeface="Malgun Gothic"/>
                <a:cs typeface="Malgun Gothic"/>
                <a:sym typeface="Malgun Gothic"/>
              </a:rPr>
              <a:t> { </a:t>
            </a:r>
            <a:endParaRPr sz="1800">
              <a:solidFill>
                <a:srgbClr val="444444"/>
              </a:solidFill>
              <a:latin typeface="Arial"/>
              <a:ea typeface="Arial"/>
              <a:cs typeface="Arial"/>
              <a:sym typeface="Arial"/>
            </a:endParaRPr>
          </a:p>
          <a:p>
            <a:pPr indent="0" lvl="0" marL="0" marR="0" rtl="0" algn="l">
              <a:spcBef>
                <a:spcPts val="0"/>
              </a:spcBef>
              <a:spcAft>
                <a:spcPts val="0"/>
              </a:spcAft>
              <a:buNone/>
            </a:pPr>
            <a:r>
              <a:rPr lang="en-US" sz="1800">
                <a:solidFill>
                  <a:srgbClr val="888888"/>
                </a:solidFill>
                <a:latin typeface="Arial"/>
                <a:ea typeface="Arial"/>
                <a:cs typeface="Arial"/>
                <a:sym typeface="Arial"/>
              </a:rPr>
              <a:t>//your code here...</a:t>
            </a:r>
            <a:r>
              <a:rPr lang="en-US" sz="1800">
                <a:solidFill>
                  <a:srgbClr val="444444"/>
                </a:solidFill>
                <a:latin typeface="Arial"/>
                <a:ea typeface="Arial"/>
                <a:cs typeface="Arial"/>
                <a:sym typeface="Arial"/>
              </a:rPr>
              <a:t> }</a:t>
            </a:r>
            <a:endParaRPr sz="1800">
              <a:solidFill>
                <a:schemeClr val="dk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74"/>
          <p:cNvSpPr/>
          <p:nvPr/>
        </p:nvSpPr>
        <p:spPr>
          <a:xfrm>
            <a:off x="1905000" y="228600"/>
            <a:ext cx="478207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Arial Black"/>
                <a:ea typeface="Arial Black"/>
                <a:cs typeface="Arial Black"/>
                <a:sym typeface="Arial Black"/>
              </a:rPr>
              <a:t>Clear the interruption flag </a:t>
            </a:r>
            <a:endParaRPr sz="2400">
              <a:solidFill>
                <a:schemeClr val="dk1"/>
              </a:solidFill>
              <a:latin typeface="Arial Black"/>
              <a:ea typeface="Arial Black"/>
              <a:cs typeface="Arial Black"/>
              <a:sym typeface="Arial Black"/>
            </a:endParaRPr>
          </a:p>
        </p:txBody>
      </p:sp>
      <p:graphicFrame>
        <p:nvGraphicFramePr>
          <p:cNvPr id="814" name="Google Shape;814;p74"/>
          <p:cNvGraphicFramePr/>
          <p:nvPr/>
        </p:nvGraphicFramePr>
        <p:xfrm>
          <a:off x="228600" y="2286000"/>
          <a:ext cx="3000000" cy="3000000"/>
        </p:xfrm>
        <a:graphic>
          <a:graphicData uri="http://schemas.openxmlformats.org/drawingml/2006/table">
            <a:tbl>
              <a:tblPr>
                <a:noFill/>
                <a:tableStyleId>{419C1D4E-4FA5-427A-8140-3000422C2B6A}</a:tableStyleId>
              </a:tblPr>
              <a:tblGrid>
                <a:gridCol w="896750"/>
                <a:gridCol w="896750"/>
                <a:gridCol w="896750"/>
                <a:gridCol w="896750"/>
                <a:gridCol w="896750"/>
                <a:gridCol w="896750"/>
                <a:gridCol w="896750"/>
                <a:gridCol w="896750"/>
                <a:gridCol w="896750"/>
              </a:tblGrid>
              <a:tr h="0">
                <a:tc>
                  <a:txBody>
                    <a:bodyPr/>
                    <a:lstStyle/>
                    <a:p>
                      <a:pPr indent="0" lvl="0" marL="0" marR="0" rtl="0" algn="l">
                        <a:spcBef>
                          <a:spcPts val="0"/>
                        </a:spcBef>
                        <a:spcAft>
                          <a:spcPts val="0"/>
                        </a:spcAft>
                        <a:buNone/>
                      </a:pPr>
                      <a:r>
                        <a:rPr b="1" lang="en-US" sz="1800"/>
                        <a:t>BIT</a:t>
                      </a:r>
                      <a:endParaRPr/>
                    </a:p>
                  </a:txBody>
                  <a:tcPr marT="45725" marB="45725" marR="91450" marL="317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7</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6</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5</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4</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3</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2</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1</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c>
                  <a:txBody>
                    <a:bodyPr/>
                    <a:lstStyle/>
                    <a:p>
                      <a:pPr indent="0" lvl="0" marL="0" marR="0" rtl="0" algn="l">
                        <a:spcBef>
                          <a:spcPts val="0"/>
                        </a:spcBef>
                        <a:spcAft>
                          <a:spcPts val="0"/>
                        </a:spcAft>
                        <a:buNone/>
                      </a:pPr>
                      <a:r>
                        <a:rPr lang="en-US" sz="1800"/>
                        <a:t>Bit 0</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3C3EE"/>
                    </a:solidFill>
                  </a:tcPr>
                </a:tc>
              </a:tr>
              <a:tr h="0">
                <a:tc>
                  <a:txBody>
                    <a:bodyPr/>
                    <a:lstStyle/>
                    <a:p>
                      <a:pPr indent="0" lvl="0" marL="0" marR="0" rtl="0" algn="l">
                        <a:spcBef>
                          <a:spcPts val="0"/>
                        </a:spcBef>
                        <a:spcAft>
                          <a:spcPts val="0"/>
                        </a:spcAft>
                        <a:buNone/>
                      </a:pPr>
                      <a:r>
                        <a:rPr b="1" lang="en-US" sz="1800"/>
                        <a:t>PCINT</a:t>
                      </a:r>
                      <a:endParaRPr/>
                    </a:p>
                  </a:txBody>
                  <a:tcPr marT="45725" marB="45725" marR="91450" marL="317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PCIF2</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PCIF1</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PCIF0</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0">
                <a:tc>
                  <a:txBody>
                    <a:bodyPr/>
                    <a:lstStyle/>
                    <a:p>
                      <a:pPr indent="0" lvl="0" marL="0" marR="0" rtl="0" algn="l">
                        <a:spcBef>
                          <a:spcPts val="0"/>
                        </a:spcBef>
                        <a:spcAft>
                          <a:spcPts val="0"/>
                        </a:spcAft>
                        <a:buNone/>
                      </a:pPr>
                      <a:r>
                        <a:rPr b="1" lang="en-US" sz="1800"/>
                        <a:t>Arduino PORT</a:t>
                      </a:r>
                      <a:endParaRPr/>
                    </a:p>
                  </a:txBody>
                  <a:tcPr marT="45725" marB="45725" marR="91450" marL="317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PORT B</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PORT C</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US" sz="1800"/>
                        <a:t>PORT 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sp>
        <p:nvSpPr>
          <p:cNvPr id="815" name="Google Shape;815;p74"/>
          <p:cNvSpPr/>
          <p:nvPr/>
        </p:nvSpPr>
        <p:spPr>
          <a:xfrm>
            <a:off x="228600" y="2286001"/>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816" name="Google Shape;816;p74"/>
          <p:cNvSpPr/>
          <p:nvPr/>
        </p:nvSpPr>
        <p:spPr>
          <a:xfrm>
            <a:off x="218974" y="1524000"/>
            <a:ext cx="67152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PCIFR (Pin Change Interrupt Flag Register) register</a:t>
            </a:r>
            <a:endParaRPr sz="1800">
              <a:solidFill>
                <a:schemeClr val="dk1"/>
              </a:solidFill>
              <a:latin typeface="Helvetica Neue"/>
              <a:ea typeface="Helvetica Neue"/>
              <a:cs typeface="Helvetica Neue"/>
              <a:sym typeface="Helvetica Neue"/>
            </a:endParaRPr>
          </a:p>
        </p:txBody>
      </p:sp>
      <p:sp>
        <p:nvSpPr>
          <p:cNvPr id="817" name="Google Shape;817;p74"/>
          <p:cNvSpPr/>
          <p:nvPr/>
        </p:nvSpPr>
        <p:spPr>
          <a:xfrm>
            <a:off x="66574" y="3743234"/>
            <a:ext cx="889053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Helvetica Neue"/>
                <a:ea typeface="Helvetica Neue"/>
                <a:cs typeface="Helvetica Neue"/>
                <a:sym typeface="Helvetica Neue"/>
              </a:rPr>
              <a:t>The bits of this register are activated each time a change occurs in a pin of the group. To reset this flag, we have to put a '1' in the corresponding register. The flags are automatically reset when the associated ISR is triggered. So, for example if D5 triggers an interruption, the flag for PCIF2 will turn 0 because pin D5 is from PCMSK2.</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75"/>
          <p:cNvSpPr/>
          <p:nvPr/>
        </p:nvSpPr>
        <p:spPr>
          <a:xfrm>
            <a:off x="1447800" y="304800"/>
            <a:ext cx="640592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Arial"/>
                <a:ea typeface="Arial"/>
                <a:cs typeface="Arial"/>
                <a:sym typeface="Arial"/>
              </a:rPr>
              <a:t>Define the ISR (</a:t>
            </a:r>
            <a:r>
              <a:rPr b="1" lang="en-US" sz="2400">
                <a:solidFill>
                  <a:schemeClr val="dk1"/>
                </a:solidFill>
                <a:latin typeface="Arial"/>
                <a:ea typeface="Arial"/>
                <a:cs typeface="Arial"/>
                <a:sym typeface="Arial"/>
              </a:rPr>
              <a:t>Interrupt Service Routine) </a:t>
            </a:r>
            <a:r>
              <a:rPr b="1" lang="en-US" sz="2400">
                <a:solidFill>
                  <a:srgbClr val="000000"/>
                </a:solidFill>
                <a:latin typeface="Arial"/>
                <a:ea typeface="Arial"/>
                <a:cs typeface="Arial"/>
                <a:sym typeface="Arial"/>
              </a:rPr>
              <a:t> </a:t>
            </a:r>
            <a:endParaRPr sz="2400">
              <a:solidFill>
                <a:schemeClr val="dk1"/>
              </a:solidFill>
              <a:latin typeface="Arial"/>
              <a:ea typeface="Arial"/>
              <a:cs typeface="Arial"/>
              <a:sym typeface="Arial"/>
            </a:endParaRPr>
          </a:p>
        </p:txBody>
      </p:sp>
      <p:sp>
        <p:nvSpPr>
          <p:cNvPr id="823" name="Google Shape;823;p75"/>
          <p:cNvSpPr/>
          <p:nvPr/>
        </p:nvSpPr>
        <p:spPr>
          <a:xfrm>
            <a:off x="457200" y="1219200"/>
            <a:ext cx="71628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Tahoma"/>
                <a:ea typeface="Tahoma"/>
                <a:cs typeface="Tahoma"/>
                <a:sym typeface="Tahoma"/>
              </a:rPr>
              <a:t>• ISR (PCINT0_vect) for pin group D8 to D13</a:t>
            </a:r>
            <a:br>
              <a:rPr lang="en-US" sz="1800">
                <a:solidFill>
                  <a:schemeClr val="dk1"/>
                </a:solidFill>
                <a:latin typeface="Tahoma"/>
                <a:ea typeface="Tahoma"/>
                <a:cs typeface="Tahoma"/>
                <a:sym typeface="Tahoma"/>
              </a:rPr>
            </a:br>
            <a:r>
              <a:rPr lang="en-US" sz="1800">
                <a:solidFill>
                  <a:srgbClr val="333333"/>
                </a:solidFill>
                <a:latin typeface="Tahoma"/>
                <a:ea typeface="Tahoma"/>
                <a:cs typeface="Tahoma"/>
                <a:sym typeface="Tahoma"/>
              </a:rPr>
              <a:t>• ISR (PCINT1_vect) for pin group A0 to A5</a:t>
            </a:r>
            <a:br>
              <a:rPr lang="en-US" sz="1800">
                <a:solidFill>
                  <a:schemeClr val="dk1"/>
                </a:solidFill>
                <a:latin typeface="Tahoma"/>
                <a:ea typeface="Tahoma"/>
                <a:cs typeface="Tahoma"/>
                <a:sym typeface="Tahoma"/>
              </a:rPr>
            </a:br>
            <a:r>
              <a:rPr lang="en-US" sz="1800">
                <a:solidFill>
                  <a:srgbClr val="333333"/>
                </a:solidFill>
                <a:latin typeface="Tahoma"/>
                <a:ea typeface="Tahoma"/>
                <a:cs typeface="Tahoma"/>
                <a:sym typeface="Tahoma"/>
              </a:rPr>
              <a:t>• ISR (PCINT2_vect) for pin group D0 to D7</a:t>
            </a:r>
            <a:endParaRPr sz="1800">
              <a:solidFill>
                <a:schemeClr val="dk1"/>
              </a:solidFill>
              <a:latin typeface="Tahoma"/>
              <a:ea typeface="Tahoma"/>
              <a:cs typeface="Tahoma"/>
              <a:sym typeface="Tahoma"/>
            </a:endParaRPr>
          </a:p>
        </p:txBody>
      </p:sp>
      <p:sp>
        <p:nvSpPr>
          <p:cNvPr id="824" name="Google Shape;824;p75"/>
          <p:cNvSpPr/>
          <p:nvPr/>
        </p:nvSpPr>
        <p:spPr>
          <a:xfrm>
            <a:off x="0" y="2895600"/>
            <a:ext cx="6477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444444"/>
                </a:solidFill>
                <a:latin typeface="Droid Sans Mono"/>
                <a:ea typeface="Droid Sans Mono"/>
                <a:cs typeface="Droid Sans Mono"/>
                <a:sym typeface="Droid Sans Mono"/>
              </a:rPr>
              <a:t>ISR (PCINT2_vect)</a:t>
            </a:r>
            <a:endParaRPr/>
          </a:p>
          <a:p>
            <a:pPr indent="0" lvl="0" marL="0" marR="0" rtl="0" algn="l">
              <a:spcBef>
                <a:spcPts val="0"/>
              </a:spcBef>
              <a:spcAft>
                <a:spcPts val="0"/>
              </a:spcAft>
              <a:buNone/>
            </a:pPr>
            <a:r>
              <a:rPr lang="en-US" sz="1800">
                <a:solidFill>
                  <a:srgbClr val="444444"/>
                </a:solidFill>
                <a:latin typeface="Droid Sans Mono"/>
                <a:ea typeface="Droid Sans Mono"/>
                <a:cs typeface="Droid Sans Mono"/>
                <a:sym typeface="Droid Sans Mono"/>
              </a:rPr>
              <a:t> {</a:t>
            </a:r>
            <a:endParaRPr/>
          </a:p>
          <a:p>
            <a:pPr indent="0" lvl="0" marL="0" marR="0" rtl="0" algn="l">
              <a:spcBef>
                <a:spcPts val="0"/>
              </a:spcBef>
              <a:spcAft>
                <a:spcPts val="0"/>
              </a:spcAft>
              <a:buNone/>
            </a:pPr>
            <a:r>
              <a:rPr lang="en-US" sz="1800">
                <a:solidFill>
                  <a:srgbClr val="444444"/>
                </a:solidFill>
                <a:latin typeface="Droid Sans Mono"/>
                <a:ea typeface="Droid Sans Mono"/>
                <a:cs typeface="Droid Sans Mono"/>
                <a:sym typeface="Droid Sans Mono"/>
              </a:rPr>
              <a:t> </a:t>
            </a:r>
            <a:r>
              <a:rPr lang="en-US" sz="1800">
                <a:solidFill>
                  <a:srgbClr val="888888"/>
                </a:solidFill>
                <a:latin typeface="Droid Sans Mono"/>
                <a:ea typeface="Droid Sans Mono"/>
                <a:cs typeface="Droid Sans Mono"/>
                <a:sym typeface="Droid Sans Mono"/>
              </a:rPr>
              <a:t>// For PCINT of pins D0 a D7</a:t>
            </a:r>
            <a:r>
              <a:rPr lang="en-US" sz="1800">
                <a:solidFill>
                  <a:srgbClr val="444444"/>
                </a:solidFill>
                <a:latin typeface="Droid Sans Mono"/>
                <a:ea typeface="Droid Sans Mono"/>
                <a:cs typeface="Droid Sans Mono"/>
                <a:sym typeface="Droid Sans Mono"/>
              </a:rPr>
              <a:t> </a:t>
            </a:r>
            <a:endParaRPr/>
          </a:p>
          <a:p>
            <a:pPr indent="0" lvl="0" marL="0" marR="0" rtl="0" algn="l">
              <a:spcBef>
                <a:spcPts val="0"/>
              </a:spcBef>
              <a:spcAft>
                <a:spcPts val="0"/>
              </a:spcAft>
              <a:buNone/>
            </a:pPr>
            <a:r>
              <a:rPr lang="en-US" sz="1800">
                <a:solidFill>
                  <a:srgbClr val="444444"/>
                </a:solidFill>
                <a:latin typeface="Droid Sans Mono"/>
                <a:ea typeface="Droid Sans Mono"/>
                <a:cs typeface="Droid Sans Mono"/>
                <a:sym typeface="Droid Sans Mono"/>
              </a:rPr>
              <a:t>} </a:t>
            </a:r>
            <a:endParaRPr sz="1800">
              <a:solidFill>
                <a:schemeClr val="dk1"/>
              </a:solidFill>
              <a:latin typeface="Droid Sans Mono"/>
              <a:ea typeface="Droid Sans Mono"/>
              <a:cs typeface="Droid Sans Mono"/>
              <a:sym typeface="Droid Sans Mon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76"/>
          <p:cNvSpPr/>
          <p:nvPr/>
        </p:nvSpPr>
        <p:spPr>
          <a:xfrm>
            <a:off x="162150" y="1504500"/>
            <a:ext cx="8610600" cy="2031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979D"/>
                </a:solidFill>
                <a:latin typeface="PMingLiU-ExtB"/>
                <a:ea typeface="PMingLiU-ExtB"/>
                <a:cs typeface="PMingLiU-ExtB"/>
                <a:sym typeface="PMingLiU-ExtB"/>
              </a:rPr>
              <a:t>void</a:t>
            </a:r>
            <a:r>
              <a:rPr lang="en-US" sz="1800">
                <a:solidFill>
                  <a:srgbClr val="444444"/>
                </a:solidFill>
                <a:latin typeface="PMingLiU-ExtB"/>
                <a:ea typeface="PMingLiU-ExtB"/>
                <a:cs typeface="PMingLiU-ExtB"/>
                <a:sym typeface="PMingLiU-ExtB"/>
              </a:rPr>
              <a:t> </a:t>
            </a:r>
            <a:r>
              <a:rPr lang="en-US" sz="1800">
                <a:solidFill>
                  <a:srgbClr val="397300"/>
                </a:solidFill>
                <a:latin typeface="PMingLiU-ExtB"/>
                <a:ea typeface="PMingLiU-ExtB"/>
                <a:cs typeface="PMingLiU-ExtB"/>
                <a:sym typeface="PMingLiU-ExtB"/>
              </a:rPr>
              <a:t>setup</a:t>
            </a:r>
            <a:r>
              <a:rPr lang="en-US" sz="1800">
                <a:solidFill>
                  <a:srgbClr val="444444"/>
                </a:solidFill>
                <a:latin typeface="PMingLiU-ExtB"/>
                <a:ea typeface="PMingLiU-ExtB"/>
                <a:cs typeface="PMingLiU-ExtB"/>
                <a:sym typeface="PMingLiU-ExtB"/>
              </a:rPr>
              <a:t>() </a:t>
            </a:r>
            <a:endParaRPr/>
          </a:p>
          <a:p>
            <a:pPr indent="0" lvl="0" marL="0" marR="0" rtl="0" algn="l">
              <a:spcBef>
                <a:spcPts val="0"/>
              </a:spcBef>
              <a:spcAft>
                <a:spcPts val="0"/>
              </a:spcAft>
              <a:buNone/>
            </a:pPr>
            <a:r>
              <a:rPr lang="en-US" sz="1800">
                <a:solidFill>
                  <a:srgbClr val="444444"/>
                </a:solidFill>
                <a:latin typeface="PMingLiU-ExtB"/>
                <a:ea typeface="PMingLiU-ExtB"/>
                <a:cs typeface="PMingLiU-ExtB"/>
                <a:sym typeface="PMingLiU-ExtB"/>
              </a:rPr>
              <a:t>{</a:t>
            </a:r>
            <a:endParaRPr/>
          </a:p>
          <a:p>
            <a:pPr indent="0" lvl="0" marL="0" marR="0" rtl="0" algn="l">
              <a:spcBef>
                <a:spcPts val="0"/>
              </a:spcBef>
              <a:spcAft>
                <a:spcPts val="0"/>
              </a:spcAft>
              <a:buNone/>
            </a:pPr>
            <a:r>
              <a:rPr lang="en-US" sz="1800">
                <a:solidFill>
                  <a:srgbClr val="444444"/>
                </a:solidFill>
                <a:latin typeface="PMingLiU-ExtB"/>
                <a:ea typeface="PMingLiU-ExtB"/>
                <a:cs typeface="PMingLiU-ExtB"/>
                <a:sym typeface="PMingLiU-ExtB"/>
              </a:rPr>
              <a:t> PCICR |= B00000100; </a:t>
            </a:r>
            <a:r>
              <a:rPr lang="en-US" sz="1800">
                <a:solidFill>
                  <a:srgbClr val="888888"/>
                </a:solidFill>
                <a:latin typeface="PMingLiU-ExtB"/>
                <a:ea typeface="PMingLiU-ExtB"/>
                <a:cs typeface="PMingLiU-ExtB"/>
                <a:sym typeface="PMingLiU-ExtB"/>
              </a:rPr>
              <a:t>//Bit2 = 1 -&gt; "PCIE2" enabled (PCINT16 to PCINT23)</a:t>
            </a:r>
            <a:endParaRPr sz="1800">
              <a:solidFill>
                <a:srgbClr val="888888"/>
              </a:solidFill>
              <a:latin typeface="PMingLiU-ExtB"/>
              <a:ea typeface="PMingLiU-ExtB"/>
              <a:cs typeface="PMingLiU-ExtB"/>
              <a:sym typeface="PMingLiU-ExtB"/>
            </a:endParaRPr>
          </a:p>
          <a:p>
            <a:pPr indent="0" lvl="0" marL="0" marR="0" rtl="0" algn="l">
              <a:spcBef>
                <a:spcPts val="0"/>
              </a:spcBef>
              <a:spcAft>
                <a:spcPts val="0"/>
              </a:spcAft>
              <a:buNone/>
            </a:pPr>
            <a:r>
              <a:rPr lang="en-US" sz="1800">
                <a:solidFill>
                  <a:srgbClr val="444444"/>
                </a:solidFill>
                <a:latin typeface="PMingLiU-ExtB"/>
                <a:ea typeface="PMingLiU-ExtB"/>
                <a:cs typeface="PMingLiU-ExtB"/>
                <a:sym typeface="PMingLiU-ExtB"/>
              </a:rPr>
              <a:t> PCMSK2 |= B00100000; </a:t>
            </a:r>
            <a:r>
              <a:rPr lang="en-US" sz="1800">
                <a:solidFill>
                  <a:srgbClr val="888888"/>
                </a:solidFill>
                <a:latin typeface="PMingLiU-ExtB"/>
                <a:ea typeface="PMingLiU-ExtB"/>
                <a:cs typeface="PMingLiU-ExtB"/>
                <a:sym typeface="PMingLiU-ExtB"/>
              </a:rPr>
              <a:t>//Bit5 = 1 -&gt; "PCINT21" enabled -&gt; D5 will trigger interrupt</a:t>
            </a:r>
            <a:r>
              <a:rPr lang="en-US" sz="1800">
                <a:solidFill>
                  <a:srgbClr val="444444"/>
                </a:solidFill>
                <a:latin typeface="PMingLiU-ExtB"/>
                <a:ea typeface="PMingLiU-ExtB"/>
                <a:cs typeface="PMingLiU-ExtB"/>
                <a:sym typeface="PMingLiU-ExtB"/>
              </a:rPr>
              <a:t> } </a:t>
            </a:r>
            <a:endParaRPr/>
          </a:p>
          <a:p>
            <a:pPr indent="0" lvl="0" marL="0" marR="0" rtl="0" algn="l">
              <a:spcBef>
                <a:spcPts val="0"/>
              </a:spcBef>
              <a:spcAft>
                <a:spcPts val="0"/>
              </a:spcAft>
              <a:buNone/>
            </a:pPr>
            <a:r>
              <a:rPr b="1" lang="en-US" sz="1800">
                <a:solidFill>
                  <a:srgbClr val="00979D"/>
                </a:solidFill>
                <a:latin typeface="PMingLiU-ExtB"/>
                <a:ea typeface="PMingLiU-ExtB"/>
                <a:cs typeface="PMingLiU-ExtB"/>
                <a:sym typeface="PMingLiU-ExtB"/>
              </a:rPr>
              <a:t>void</a:t>
            </a:r>
            <a:r>
              <a:rPr lang="en-US" sz="1800">
                <a:solidFill>
                  <a:srgbClr val="444444"/>
                </a:solidFill>
                <a:latin typeface="PMingLiU-ExtB"/>
                <a:ea typeface="PMingLiU-ExtB"/>
                <a:cs typeface="PMingLiU-ExtB"/>
                <a:sym typeface="PMingLiU-ExtB"/>
              </a:rPr>
              <a:t> </a:t>
            </a:r>
            <a:r>
              <a:rPr lang="en-US" sz="1800">
                <a:solidFill>
                  <a:srgbClr val="397300"/>
                </a:solidFill>
                <a:latin typeface="PMingLiU-ExtB"/>
                <a:ea typeface="PMingLiU-ExtB"/>
                <a:cs typeface="PMingLiU-ExtB"/>
                <a:sym typeface="PMingLiU-ExtB"/>
              </a:rPr>
              <a:t>loop</a:t>
            </a:r>
            <a:r>
              <a:rPr lang="en-US" sz="1800">
                <a:solidFill>
                  <a:srgbClr val="444444"/>
                </a:solidFill>
                <a:latin typeface="PMingLiU-ExtB"/>
                <a:ea typeface="PMingLiU-ExtB"/>
                <a:cs typeface="PMingLiU-ExtB"/>
                <a:sym typeface="PMingLiU-ExtB"/>
              </a:rPr>
              <a:t>() </a:t>
            </a:r>
            <a:endParaRPr/>
          </a:p>
          <a:p>
            <a:pPr indent="0" lvl="0" marL="0" marR="0" rtl="0" algn="l">
              <a:spcBef>
                <a:spcPts val="0"/>
              </a:spcBef>
              <a:spcAft>
                <a:spcPts val="0"/>
              </a:spcAft>
              <a:buNone/>
            </a:pPr>
            <a:r>
              <a:rPr lang="en-US" sz="1800">
                <a:solidFill>
                  <a:srgbClr val="444444"/>
                </a:solidFill>
                <a:latin typeface="PMingLiU-ExtB"/>
                <a:ea typeface="PMingLiU-ExtB"/>
                <a:cs typeface="PMingLiU-ExtB"/>
                <a:sym typeface="PMingLiU-ExtB"/>
              </a:rPr>
              <a:t>{ </a:t>
            </a:r>
            <a:r>
              <a:rPr lang="en-US" sz="1800">
                <a:solidFill>
                  <a:srgbClr val="888888"/>
                </a:solidFill>
                <a:latin typeface="PMingLiU-ExtB"/>
                <a:ea typeface="PMingLiU-ExtB"/>
                <a:cs typeface="PMingLiU-ExtB"/>
                <a:sym typeface="PMingLiU-ExtB"/>
              </a:rPr>
              <a:t>//your code here...</a:t>
            </a:r>
            <a:r>
              <a:rPr lang="en-US" sz="1800">
                <a:solidFill>
                  <a:srgbClr val="444444"/>
                </a:solidFill>
                <a:latin typeface="PMingLiU-ExtB"/>
                <a:ea typeface="PMingLiU-ExtB"/>
                <a:cs typeface="PMingLiU-ExtB"/>
                <a:sym typeface="PMingLiU-ExtB"/>
              </a:rPr>
              <a:t> } </a:t>
            </a:r>
            <a:endParaRPr/>
          </a:p>
          <a:p>
            <a:pPr indent="0" lvl="0" marL="0" marR="0" rtl="0" algn="l">
              <a:spcBef>
                <a:spcPts val="0"/>
              </a:spcBef>
              <a:spcAft>
                <a:spcPts val="0"/>
              </a:spcAft>
              <a:buNone/>
            </a:pPr>
            <a:r>
              <a:rPr lang="en-US" sz="1800">
                <a:solidFill>
                  <a:srgbClr val="444444"/>
                </a:solidFill>
                <a:latin typeface="PMingLiU-ExtB"/>
                <a:ea typeface="PMingLiU-ExtB"/>
                <a:cs typeface="PMingLiU-ExtB"/>
                <a:sym typeface="PMingLiU-ExtB"/>
              </a:rPr>
              <a:t>ISR (PCINT2_vect) { </a:t>
            </a:r>
            <a:r>
              <a:rPr lang="en-US" sz="1800">
                <a:solidFill>
                  <a:srgbClr val="888888"/>
                </a:solidFill>
                <a:latin typeface="PMingLiU-ExtB"/>
                <a:ea typeface="PMingLiU-ExtB"/>
                <a:cs typeface="PMingLiU-ExtB"/>
                <a:sym typeface="PMingLiU-ExtB"/>
              </a:rPr>
              <a:t>// For PCINT of pins D0 a D7</a:t>
            </a:r>
            <a:r>
              <a:rPr lang="en-US" sz="1800">
                <a:solidFill>
                  <a:srgbClr val="444444"/>
                </a:solidFill>
                <a:latin typeface="PMingLiU-ExtB"/>
                <a:ea typeface="PMingLiU-ExtB"/>
                <a:cs typeface="PMingLiU-ExtB"/>
                <a:sym typeface="PMingLiU-ExtB"/>
              </a:rPr>
              <a:t> } </a:t>
            </a:r>
            <a:endParaRPr sz="1800">
              <a:solidFill>
                <a:schemeClr val="dk1"/>
              </a:solidFill>
              <a:latin typeface="PMingLiU-ExtB"/>
              <a:ea typeface="PMingLiU-ExtB"/>
              <a:cs typeface="PMingLiU-ExtB"/>
              <a:sym typeface="PMingLiU-ExtB"/>
            </a:endParaRPr>
          </a:p>
        </p:txBody>
      </p:sp>
      <p:sp>
        <p:nvSpPr>
          <p:cNvPr id="830" name="Google Shape;830;p76"/>
          <p:cNvSpPr/>
          <p:nvPr/>
        </p:nvSpPr>
        <p:spPr>
          <a:xfrm>
            <a:off x="1676400" y="381000"/>
            <a:ext cx="50193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70C0"/>
                </a:solidFill>
                <a:latin typeface="Droid Sans Mono"/>
                <a:ea typeface="Droid Sans Mono"/>
                <a:cs typeface="Droid Sans Mono"/>
                <a:sym typeface="Droid Sans Mono"/>
              </a:rPr>
              <a:t>D5 will trigger interrupt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77"/>
          <p:cNvSpPr/>
          <p:nvPr/>
        </p:nvSpPr>
        <p:spPr>
          <a:xfrm>
            <a:off x="1524000" y="76200"/>
            <a:ext cx="43909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70C0"/>
                </a:solidFill>
                <a:latin typeface="Helvetica Neue"/>
                <a:ea typeface="Helvetica Neue"/>
                <a:cs typeface="Helvetica Neue"/>
                <a:sym typeface="Helvetica Neue"/>
              </a:rPr>
              <a:t>2 PCINT from same port…… </a:t>
            </a:r>
            <a:endParaRPr sz="2400">
              <a:solidFill>
                <a:srgbClr val="0070C0"/>
              </a:solidFill>
              <a:latin typeface="Helvetica Neue"/>
              <a:ea typeface="Helvetica Neue"/>
              <a:cs typeface="Helvetica Neue"/>
              <a:sym typeface="Helvetica Neue"/>
            </a:endParaRPr>
          </a:p>
        </p:txBody>
      </p:sp>
      <p:sp>
        <p:nvSpPr>
          <p:cNvPr id="836" name="Google Shape;836;p77"/>
          <p:cNvSpPr/>
          <p:nvPr/>
        </p:nvSpPr>
        <p:spPr>
          <a:xfrm>
            <a:off x="228600" y="838200"/>
            <a:ext cx="8610600" cy="62478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979D"/>
                </a:solidFill>
                <a:latin typeface="Arial"/>
                <a:ea typeface="Arial"/>
                <a:cs typeface="Arial"/>
                <a:sym typeface="Arial"/>
              </a:rPr>
              <a:t>bool</a:t>
            </a:r>
            <a:r>
              <a:rPr lang="en-US" sz="1600">
                <a:solidFill>
                  <a:srgbClr val="444444"/>
                </a:solidFill>
                <a:latin typeface="Arial"/>
                <a:ea typeface="Arial"/>
                <a:cs typeface="Arial"/>
                <a:sym typeface="Arial"/>
              </a:rPr>
              <a:t> D4_state = </a:t>
            </a:r>
            <a:r>
              <a:rPr lang="en-US" sz="1600">
                <a:solidFill>
                  <a:srgbClr val="78A960"/>
                </a:solidFill>
                <a:latin typeface="Arial"/>
                <a:ea typeface="Arial"/>
                <a:cs typeface="Arial"/>
                <a:sym typeface="Arial"/>
              </a:rPr>
              <a:t>LOW</a:t>
            </a:r>
            <a:r>
              <a:rPr lang="en-US" sz="1600">
                <a:solidFill>
                  <a:srgbClr val="444444"/>
                </a:solidFill>
                <a:latin typeface="Arial"/>
                <a:ea typeface="Arial"/>
                <a:cs typeface="Arial"/>
                <a:sym typeface="Arial"/>
              </a:rPr>
              <a:t>;</a:t>
            </a:r>
            <a:endParaRPr/>
          </a:p>
          <a:p>
            <a:pPr indent="0" lvl="0" marL="0" marR="0" rtl="0" algn="l">
              <a:spcBef>
                <a:spcPts val="0"/>
              </a:spcBef>
              <a:spcAft>
                <a:spcPts val="0"/>
              </a:spcAft>
              <a:buNone/>
            </a:pPr>
            <a:r>
              <a:rPr b="1" lang="en-US" sz="1600">
                <a:solidFill>
                  <a:srgbClr val="00979D"/>
                </a:solidFill>
                <a:latin typeface="Arial"/>
                <a:ea typeface="Arial"/>
                <a:cs typeface="Arial"/>
                <a:sym typeface="Arial"/>
              </a:rPr>
              <a:t>bool</a:t>
            </a:r>
            <a:r>
              <a:rPr lang="en-US" sz="1600">
                <a:solidFill>
                  <a:srgbClr val="444444"/>
                </a:solidFill>
                <a:latin typeface="Arial"/>
                <a:ea typeface="Arial"/>
                <a:cs typeface="Arial"/>
                <a:sym typeface="Arial"/>
              </a:rPr>
              <a:t> D5_state = </a:t>
            </a:r>
            <a:r>
              <a:rPr lang="en-US" sz="1600">
                <a:solidFill>
                  <a:srgbClr val="78A960"/>
                </a:solidFill>
                <a:latin typeface="Arial"/>
                <a:ea typeface="Arial"/>
                <a:cs typeface="Arial"/>
                <a:sym typeface="Arial"/>
              </a:rPr>
              <a:t>LOW</a:t>
            </a: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b="1" lang="en-US" sz="1600">
                <a:solidFill>
                  <a:srgbClr val="00979D"/>
                </a:solidFill>
                <a:latin typeface="Arial"/>
                <a:ea typeface="Arial"/>
                <a:cs typeface="Arial"/>
                <a:sym typeface="Arial"/>
              </a:rPr>
              <a:t>void</a:t>
            </a:r>
            <a:r>
              <a:rPr lang="en-US" sz="1600">
                <a:solidFill>
                  <a:srgbClr val="444444"/>
                </a:solidFill>
                <a:latin typeface="Arial"/>
                <a:ea typeface="Arial"/>
                <a:cs typeface="Arial"/>
                <a:sym typeface="Arial"/>
              </a:rPr>
              <a:t> </a:t>
            </a:r>
            <a:r>
              <a:rPr lang="en-US" sz="1600">
                <a:solidFill>
                  <a:srgbClr val="397300"/>
                </a:solidFill>
                <a:latin typeface="Arial"/>
                <a:ea typeface="Arial"/>
                <a:cs typeface="Arial"/>
                <a:sym typeface="Arial"/>
              </a:rPr>
              <a:t>setup</a:t>
            </a:r>
            <a:r>
              <a:rPr lang="en-US" sz="1600">
                <a:solidFill>
                  <a:srgbClr val="444444"/>
                </a:solidFill>
                <a:latin typeface="Arial"/>
                <a:ea typeface="Arial"/>
                <a:cs typeface="Arial"/>
                <a:sym typeface="Arial"/>
              </a:rPr>
              <a:t>() {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PCICR |= B00000100; </a:t>
            </a:r>
            <a:r>
              <a:rPr lang="en-US" sz="1600">
                <a:solidFill>
                  <a:srgbClr val="888888"/>
                </a:solidFill>
                <a:latin typeface="Arial"/>
                <a:ea typeface="Arial"/>
                <a:cs typeface="Arial"/>
                <a:sym typeface="Arial"/>
              </a:rPr>
              <a:t>//Bit2 = 1 -&gt; "PCIE2" enabled (PCINT16 to PCINT23)</a:t>
            </a: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PCMSK2 |= B00110000; </a:t>
            </a:r>
            <a:r>
              <a:rPr lang="en-US" sz="1600">
                <a:solidFill>
                  <a:srgbClr val="888888"/>
                </a:solidFill>
                <a:latin typeface="Arial"/>
                <a:ea typeface="Arial"/>
                <a:cs typeface="Arial"/>
                <a:sym typeface="Arial"/>
              </a:rPr>
              <a:t>//D4 and D5 will trigger interrupt</a:t>
            </a: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b="1" lang="en-US" sz="1600">
                <a:solidFill>
                  <a:srgbClr val="00979D"/>
                </a:solidFill>
                <a:latin typeface="Arial"/>
                <a:ea typeface="Arial"/>
                <a:cs typeface="Arial"/>
                <a:sym typeface="Arial"/>
              </a:rPr>
              <a:t>void</a:t>
            </a:r>
            <a:r>
              <a:rPr lang="en-US" sz="1600">
                <a:solidFill>
                  <a:srgbClr val="444444"/>
                </a:solidFill>
                <a:latin typeface="Arial"/>
                <a:ea typeface="Arial"/>
                <a:cs typeface="Arial"/>
                <a:sym typeface="Arial"/>
              </a:rPr>
              <a:t> </a:t>
            </a:r>
            <a:r>
              <a:rPr lang="en-US" sz="1600">
                <a:solidFill>
                  <a:srgbClr val="397300"/>
                </a:solidFill>
                <a:latin typeface="Arial"/>
                <a:ea typeface="Arial"/>
                <a:cs typeface="Arial"/>
                <a:sym typeface="Arial"/>
              </a:rPr>
              <a:t>loop</a:t>
            </a: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a:t>
            </a:r>
            <a:r>
              <a:rPr lang="en-US" sz="1600">
                <a:solidFill>
                  <a:srgbClr val="888888"/>
                </a:solidFill>
                <a:latin typeface="Arial"/>
                <a:ea typeface="Arial"/>
                <a:cs typeface="Arial"/>
                <a:sym typeface="Arial"/>
              </a:rPr>
              <a:t>//your code here...</a:t>
            </a: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ISR (PCINT2_vect)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397300"/>
                </a:solidFill>
                <a:latin typeface="Arial"/>
                <a:ea typeface="Arial"/>
                <a:cs typeface="Arial"/>
                <a:sym typeface="Arial"/>
              </a:rPr>
              <a:t>if</a:t>
            </a:r>
            <a:r>
              <a:rPr lang="en-US" sz="1600">
                <a:solidFill>
                  <a:srgbClr val="444444"/>
                </a:solidFill>
                <a:latin typeface="Arial"/>
                <a:ea typeface="Arial"/>
                <a:cs typeface="Arial"/>
                <a:sym typeface="Arial"/>
              </a:rPr>
              <a:t>(</a:t>
            </a:r>
            <a:r>
              <a:rPr lang="en-US" sz="1600">
                <a:solidFill>
                  <a:srgbClr val="397300"/>
                </a:solidFill>
                <a:latin typeface="Arial"/>
                <a:ea typeface="Arial"/>
                <a:cs typeface="Arial"/>
                <a:sym typeface="Arial"/>
              </a:rPr>
              <a:t>digitalRead</a:t>
            </a:r>
            <a:r>
              <a:rPr lang="en-US" sz="1600">
                <a:solidFill>
                  <a:srgbClr val="444444"/>
                </a:solidFill>
                <a:latin typeface="Arial"/>
                <a:ea typeface="Arial"/>
                <a:cs typeface="Arial"/>
                <a:sym typeface="Arial"/>
              </a:rPr>
              <a:t>(</a:t>
            </a:r>
            <a:r>
              <a:rPr lang="en-US" sz="1600">
                <a:solidFill>
                  <a:srgbClr val="880000"/>
                </a:solidFill>
                <a:latin typeface="Arial"/>
                <a:ea typeface="Arial"/>
                <a:cs typeface="Arial"/>
                <a:sym typeface="Arial"/>
              </a:rPr>
              <a:t>4</a:t>
            </a:r>
            <a:r>
              <a:rPr lang="en-US" sz="1600">
                <a:solidFill>
                  <a:srgbClr val="444444"/>
                </a:solidFill>
                <a:latin typeface="Arial"/>
                <a:ea typeface="Arial"/>
                <a:cs typeface="Arial"/>
                <a:sym typeface="Arial"/>
              </a:rPr>
              <a:t>) &amp;&amp; D4_state){</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D4_state = </a:t>
            </a:r>
            <a:r>
              <a:rPr lang="en-US" sz="1600">
                <a:solidFill>
                  <a:srgbClr val="78A960"/>
                </a:solidFill>
                <a:latin typeface="Arial"/>
                <a:ea typeface="Arial"/>
                <a:cs typeface="Arial"/>
                <a:sym typeface="Arial"/>
              </a:rPr>
              <a:t>HIGH</a:t>
            </a:r>
            <a:r>
              <a:rPr lang="en-US" sz="1600">
                <a:solidFill>
                  <a:srgbClr val="444444"/>
                </a:solidFill>
                <a:latin typeface="Arial"/>
                <a:ea typeface="Arial"/>
                <a:cs typeface="Arial"/>
                <a:sym typeface="Arial"/>
              </a:rPr>
              <a:t>; </a:t>
            </a:r>
            <a:r>
              <a:rPr lang="en-US" sz="1600">
                <a:solidFill>
                  <a:srgbClr val="888888"/>
                </a:solidFill>
                <a:latin typeface="Arial"/>
                <a:ea typeface="Arial"/>
                <a:cs typeface="Arial"/>
                <a:sym typeface="Arial"/>
              </a:rPr>
              <a:t>//Pin D4 triggered the ISR</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 </a:t>
            </a:r>
            <a:endParaRPr/>
          </a:p>
          <a:p>
            <a:pPr indent="0" lvl="0" marL="0" marR="0" rtl="0" algn="l">
              <a:spcBef>
                <a:spcPts val="0"/>
              </a:spcBef>
              <a:spcAft>
                <a:spcPts val="0"/>
              </a:spcAft>
              <a:buNone/>
            </a:pPr>
            <a:r>
              <a:rPr lang="en-US" sz="1600">
                <a:solidFill>
                  <a:srgbClr val="397300"/>
                </a:solidFill>
                <a:latin typeface="Arial"/>
                <a:ea typeface="Arial"/>
                <a:cs typeface="Arial"/>
                <a:sym typeface="Arial"/>
              </a:rPr>
              <a:t>else</a:t>
            </a:r>
            <a:r>
              <a:rPr lang="en-US" sz="1600">
                <a:solidFill>
                  <a:srgbClr val="444444"/>
                </a:solidFill>
                <a:latin typeface="Arial"/>
                <a:ea typeface="Arial"/>
                <a:cs typeface="Arial"/>
                <a:sym typeface="Arial"/>
              </a:rPr>
              <a:t> </a:t>
            </a:r>
            <a:r>
              <a:rPr lang="en-US" sz="1600">
                <a:solidFill>
                  <a:srgbClr val="397300"/>
                </a:solidFill>
                <a:latin typeface="Arial"/>
                <a:ea typeface="Arial"/>
                <a:cs typeface="Arial"/>
                <a:sym typeface="Arial"/>
              </a:rPr>
              <a:t>if</a:t>
            </a:r>
            <a:r>
              <a:rPr lang="en-US" sz="1600">
                <a:solidFill>
                  <a:srgbClr val="444444"/>
                </a:solidFill>
                <a:latin typeface="Arial"/>
                <a:ea typeface="Arial"/>
                <a:cs typeface="Arial"/>
                <a:sym typeface="Arial"/>
              </a:rPr>
              <a:t>(</a:t>
            </a:r>
            <a:r>
              <a:rPr lang="en-US" sz="1600">
                <a:solidFill>
                  <a:srgbClr val="397300"/>
                </a:solidFill>
                <a:latin typeface="Arial"/>
                <a:ea typeface="Arial"/>
                <a:cs typeface="Arial"/>
                <a:sym typeface="Arial"/>
              </a:rPr>
              <a:t>digitalRead</a:t>
            </a:r>
            <a:r>
              <a:rPr lang="en-US" sz="1600">
                <a:solidFill>
                  <a:srgbClr val="444444"/>
                </a:solidFill>
                <a:latin typeface="Arial"/>
                <a:ea typeface="Arial"/>
                <a:cs typeface="Arial"/>
                <a:sym typeface="Arial"/>
              </a:rPr>
              <a:t>(</a:t>
            </a:r>
            <a:r>
              <a:rPr lang="en-US" sz="1600">
                <a:solidFill>
                  <a:srgbClr val="880000"/>
                </a:solidFill>
                <a:latin typeface="Arial"/>
                <a:ea typeface="Arial"/>
                <a:cs typeface="Arial"/>
                <a:sym typeface="Arial"/>
              </a:rPr>
              <a:t>4</a:t>
            </a:r>
            <a:r>
              <a:rPr lang="en-US" sz="1600">
                <a:solidFill>
                  <a:srgbClr val="444444"/>
                </a:solidFill>
                <a:latin typeface="Arial"/>
                <a:ea typeface="Arial"/>
                <a:cs typeface="Arial"/>
                <a:sym typeface="Arial"/>
              </a:rPr>
              <a:t>) &amp;&amp; !D4_state){</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D4_state = </a:t>
            </a:r>
            <a:r>
              <a:rPr lang="en-US" sz="1600">
                <a:solidFill>
                  <a:srgbClr val="78A960"/>
                </a:solidFill>
                <a:latin typeface="Arial"/>
                <a:ea typeface="Arial"/>
                <a:cs typeface="Arial"/>
                <a:sym typeface="Arial"/>
              </a:rPr>
              <a:t>LOW</a:t>
            </a: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397300"/>
                </a:solidFill>
                <a:latin typeface="Arial"/>
                <a:ea typeface="Arial"/>
                <a:cs typeface="Arial"/>
                <a:sym typeface="Arial"/>
              </a:rPr>
              <a:t>if</a:t>
            </a:r>
            <a:r>
              <a:rPr lang="en-US" sz="1600">
                <a:solidFill>
                  <a:srgbClr val="444444"/>
                </a:solidFill>
                <a:latin typeface="Arial"/>
                <a:ea typeface="Arial"/>
                <a:cs typeface="Arial"/>
                <a:sym typeface="Arial"/>
              </a:rPr>
              <a:t>(</a:t>
            </a:r>
            <a:r>
              <a:rPr lang="en-US" sz="1600">
                <a:solidFill>
                  <a:srgbClr val="397300"/>
                </a:solidFill>
                <a:latin typeface="Arial"/>
                <a:ea typeface="Arial"/>
                <a:cs typeface="Arial"/>
                <a:sym typeface="Arial"/>
              </a:rPr>
              <a:t>digitalRead</a:t>
            </a:r>
            <a:r>
              <a:rPr lang="en-US" sz="1600">
                <a:solidFill>
                  <a:srgbClr val="444444"/>
                </a:solidFill>
                <a:latin typeface="Arial"/>
                <a:ea typeface="Arial"/>
                <a:cs typeface="Arial"/>
                <a:sym typeface="Arial"/>
              </a:rPr>
              <a:t>(</a:t>
            </a:r>
            <a:r>
              <a:rPr lang="en-US" sz="1600">
                <a:solidFill>
                  <a:srgbClr val="880000"/>
                </a:solidFill>
                <a:latin typeface="Arial"/>
                <a:ea typeface="Arial"/>
                <a:cs typeface="Arial"/>
                <a:sym typeface="Arial"/>
              </a:rPr>
              <a:t>5</a:t>
            </a:r>
            <a:r>
              <a:rPr lang="en-US" sz="1600">
                <a:solidFill>
                  <a:srgbClr val="444444"/>
                </a:solidFill>
                <a:latin typeface="Arial"/>
                <a:ea typeface="Arial"/>
                <a:cs typeface="Arial"/>
                <a:sym typeface="Arial"/>
              </a:rPr>
              <a:t>) &amp;&amp; D5_state){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D5_state = </a:t>
            </a:r>
            <a:r>
              <a:rPr lang="en-US" sz="1600">
                <a:solidFill>
                  <a:srgbClr val="78A960"/>
                </a:solidFill>
                <a:latin typeface="Arial"/>
                <a:ea typeface="Arial"/>
                <a:cs typeface="Arial"/>
                <a:sym typeface="Arial"/>
              </a:rPr>
              <a:t>HIGH</a:t>
            </a:r>
            <a:r>
              <a:rPr lang="en-US" sz="1600">
                <a:solidFill>
                  <a:srgbClr val="444444"/>
                </a:solidFill>
                <a:latin typeface="Arial"/>
                <a:ea typeface="Arial"/>
                <a:cs typeface="Arial"/>
                <a:sym typeface="Arial"/>
              </a:rPr>
              <a:t>; </a:t>
            </a:r>
            <a:r>
              <a:rPr lang="en-US" sz="1600">
                <a:solidFill>
                  <a:srgbClr val="888888"/>
                </a:solidFill>
                <a:latin typeface="Arial"/>
                <a:ea typeface="Arial"/>
                <a:cs typeface="Arial"/>
                <a:sym typeface="Arial"/>
              </a:rPr>
              <a:t>//Pin D5 triggered the ISR</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 </a:t>
            </a:r>
            <a:endParaRPr/>
          </a:p>
          <a:p>
            <a:pPr indent="0" lvl="0" marL="0" marR="0" rtl="0" algn="l">
              <a:spcBef>
                <a:spcPts val="0"/>
              </a:spcBef>
              <a:spcAft>
                <a:spcPts val="0"/>
              </a:spcAft>
              <a:buNone/>
            </a:pPr>
            <a:r>
              <a:rPr lang="en-US" sz="1600">
                <a:solidFill>
                  <a:srgbClr val="397300"/>
                </a:solidFill>
                <a:latin typeface="Arial"/>
                <a:ea typeface="Arial"/>
                <a:cs typeface="Arial"/>
                <a:sym typeface="Arial"/>
              </a:rPr>
              <a:t>else</a:t>
            </a:r>
            <a:r>
              <a:rPr lang="en-US" sz="1600">
                <a:solidFill>
                  <a:srgbClr val="444444"/>
                </a:solidFill>
                <a:latin typeface="Arial"/>
                <a:ea typeface="Arial"/>
                <a:cs typeface="Arial"/>
                <a:sym typeface="Arial"/>
              </a:rPr>
              <a:t> </a:t>
            </a:r>
            <a:r>
              <a:rPr lang="en-US" sz="1600">
                <a:solidFill>
                  <a:srgbClr val="397300"/>
                </a:solidFill>
                <a:latin typeface="Arial"/>
                <a:ea typeface="Arial"/>
                <a:cs typeface="Arial"/>
                <a:sym typeface="Arial"/>
              </a:rPr>
              <a:t>if</a:t>
            </a:r>
            <a:r>
              <a:rPr lang="en-US" sz="1600">
                <a:solidFill>
                  <a:srgbClr val="444444"/>
                </a:solidFill>
                <a:latin typeface="Arial"/>
                <a:ea typeface="Arial"/>
                <a:cs typeface="Arial"/>
                <a:sym typeface="Arial"/>
              </a:rPr>
              <a:t>(</a:t>
            </a:r>
            <a:r>
              <a:rPr lang="en-US" sz="1600">
                <a:solidFill>
                  <a:srgbClr val="397300"/>
                </a:solidFill>
                <a:latin typeface="Arial"/>
                <a:ea typeface="Arial"/>
                <a:cs typeface="Arial"/>
                <a:sym typeface="Arial"/>
              </a:rPr>
              <a:t>digitalRead</a:t>
            </a:r>
            <a:r>
              <a:rPr lang="en-US" sz="1600">
                <a:solidFill>
                  <a:srgbClr val="444444"/>
                </a:solidFill>
                <a:latin typeface="Arial"/>
                <a:ea typeface="Arial"/>
                <a:cs typeface="Arial"/>
                <a:sym typeface="Arial"/>
              </a:rPr>
              <a:t>(</a:t>
            </a:r>
            <a:r>
              <a:rPr lang="en-US" sz="1600">
                <a:solidFill>
                  <a:srgbClr val="880000"/>
                </a:solidFill>
                <a:latin typeface="Arial"/>
                <a:ea typeface="Arial"/>
                <a:cs typeface="Arial"/>
                <a:sym typeface="Arial"/>
              </a:rPr>
              <a:t>5</a:t>
            </a:r>
            <a:r>
              <a:rPr lang="en-US" sz="1600">
                <a:solidFill>
                  <a:srgbClr val="444444"/>
                </a:solidFill>
                <a:latin typeface="Arial"/>
                <a:ea typeface="Arial"/>
                <a:cs typeface="Arial"/>
                <a:sym typeface="Arial"/>
              </a:rPr>
              <a:t>) &amp;&amp; !D5_state){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D5_state = </a:t>
            </a:r>
            <a:r>
              <a:rPr lang="en-US" sz="1600">
                <a:solidFill>
                  <a:srgbClr val="78A960"/>
                </a:solidFill>
                <a:latin typeface="Arial"/>
                <a:ea typeface="Arial"/>
                <a:cs typeface="Arial"/>
                <a:sym typeface="Arial"/>
              </a:rPr>
              <a:t>LOW</a:t>
            </a:r>
            <a:r>
              <a:rPr lang="en-US" sz="1600">
                <a:solidFill>
                  <a:srgbClr val="444444"/>
                </a:solidFill>
                <a:latin typeface="Arial"/>
                <a:ea typeface="Arial"/>
                <a:cs typeface="Arial"/>
                <a:sym typeface="Arial"/>
              </a:rPr>
              <a:t>;</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a:t>
            </a:r>
            <a:endParaRPr/>
          </a:p>
          <a:p>
            <a:pPr indent="0" lvl="0" marL="0" marR="0" rtl="0" algn="l">
              <a:spcBef>
                <a:spcPts val="0"/>
              </a:spcBef>
              <a:spcAft>
                <a:spcPts val="0"/>
              </a:spcAft>
              <a:buNone/>
            </a:pPr>
            <a:r>
              <a:rPr lang="en-US" sz="1600">
                <a:solidFill>
                  <a:srgbClr val="444444"/>
                </a:solidFill>
                <a:latin typeface="Arial"/>
                <a:ea typeface="Arial"/>
                <a:cs typeface="Arial"/>
                <a:sym typeface="Arial"/>
              </a:rPr>
              <a:t> } </a:t>
            </a:r>
            <a:br>
              <a:rPr lang="en-US" sz="1600">
                <a:solidFill>
                  <a:schemeClr val="dk1"/>
                </a:solidFill>
                <a:latin typeface="Arial"/>
                <a:ea typeface="Arial"/>
                <a:cs typeface="Arial"/>
                <a:sym typeface="Arial"/>
              </a:rPr>
            </a:br>
            <a:endParaRPr sz="1600">
              <a:solidFill>
                <a:schemeClr val="dk1"/>
              </a:solidFill>
              <a:latin typeface="Arial"/>
              <a:ea typeface="Arial"/>
              <a:cs typeface="Arial"/>
              <a:sym typeface="Arial"/>
            </a:endParaRPr>
          </a:p>
        </p:txBody>
      </p:sp>
      <p:sp>
        <p:nvSpPr>
          <p:cNvPr id="837" name="Google Shape;837;p77"/>
          <p:cNvSpPr/>
          <p:nvPr/>
        </p:nvSpPr>
        <p:spPr>
          <a:xfrm>
            <a:off x="4419600" y="2520013"/>
            <a:ext cx="4572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Helvetica Neue"/>
                <a:ea typeface="Helvetica Neue"/>
                <a:cs typeface="Helvetica Neue"/>
                <a:sym typeface="Helvetica Neue"/>
              </a:rPr>
              <a:t>To detect that we must store the previous value using a global variable and compare that each time.</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78"/>
          <p:cNvSpPr/>
          <p:nvPr/>
        </p:nvSpPr>
        <p:spPr>
          <a:xfrm>
            <a:off x="1295400" y="609600"/>
            <a:ext cx="35445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Helvetica Neue"/>
                <a:ea typeface="Helvetica Neue"/>
                <a:cs typeface="Helvetica Neue"/>
                <a:sym typeface="Helvetica Neue"/>
              </a:rPr>
              <a:t>Have in mind (millis &amp; micros) </a:t>
            </a:r>
            <a:endParaRPr sz="1800">
              <a:solidFill>
                <a:schemeClr val="dk1"/>
              </a:solidFill>
              <a:latin typeface="Helvetica Neue"/>
              <a:ea typeface="Helvetica Neue"/>
              <a:cs typeface="Helvetica Neue"/>
              <a:sym typeface="Helvetica Neue"/>
            </a:endParaRPr>
          </a:p>
        </p:txBody>
      </p:sp>
      <p:sp>
        <p:nvSpPr>
          <p:cNvPr id="843" name="Google Shape;843;p78"/>
          <p:cNvSpPr/>
          <p:nvPr/>
        </p:nvSpPr>
        <p:spPr>
          <a:xfrm>
            <a:off x="457200" y="978932"/>
            <a:ext cx="8153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Arial"/>
                <a:ea typeface="Arial"/>
                <a:cs typeface="Arial"/>
                <a:sym typeface="Arial"/>
              </a:rPr>
              <a:t>during the execution of an interrupt, Arduino does not update the value of the </a:t>
            </a:r>
            <a:r>
              <a:rPr b="1" lang="en-US" sz="1800">
                <a:solidFill>
                  <a:srgbClr val="0070C0"/>
                </a:solidFill>
                <a:latin typeface="Arial"/>
                <a:ea typeface="Arial"/>
                <a:cs typeface="Arial"/>
                <a:sym typeface="Arial"/>
              </a:rPr>
              <a:t>millis and micros function</a:t>
            </a:r>
            <a:r>
              <a:rPr lang="en-US" sz="1800">
                <a:solidFill>
                  <a:srgbClr val="0070C0"/>
                </a:solidFill>
                <a:latin typeface="Arial"/>
                <a:ea typeface="Arial"/>
                <a:cs typeface="Arial"/>
                <a:sym typeface="Arial"/>
              </a:rPr>
              <a:t>.</a:t>
            </a:r>
            <a:r>
              <a:rPr lang="en-US" sz="1800">
                <a:solidFill>
                  <a:schemeClr val="dk1"/>
                </a:solidFill>
                <a:latin typeface="Arial"/>
                <a:ea typeface="Arial"/>
                <a:cs typeface="Arial"/>
                <a:sym typeface="Arial"/>
              </a:rPr>
              <a:t> </a:t>
            </a:r>
            <a:r>
              <a:rPr lang="en-US" sz="1800">
                <a:solidFill>
                  <a:srgbClr val="0070C0"/>
                </a:solidFill>
                <a:latin typeface="Arial"/>
                <a:ea typeface="Arial"/>
                <a:cs typeface="Arial"/>
                <a:sym typeface="Arial"/>
              </a:rPr>
              <a:t>As a consequence, the delay function does not work, because it bases its operation on the millis function</a:t>
            </a:r>
            <a:r>
              <a:rPr lang="en-US" sz="1800">
                <a:solidFill>
                  <a:schemeClr val="dk1"/>
                </a:solidFill>
                <a:latin typeface="Arial"/>
                <a:ea typeface="Arial"/>
                <a:cs typeface="Arial"/>
                <a:sym typeface="Arial"/>
              </a:rPr>
              <a:t>.</a:t>
            </a:r>
            <a:endParaRPr sz="1800">
              <a:solidFill>
                <a:srgbClr val="0070C0"/>
              </a:solidFill>
              <a:latin typeface="Arial"/>
              <a:ea typeface="Arial"/>
              <a:cs typeface="Arial"/>
              <a:sym typeface="Arial"/>
            </a:endParaRPr>
          </a:p>
        </p:txBody>
      </p:sp>
      <p:sp>
        <p:nvSpPr>
          <p:cNvPr id="844" name="Google Shape;844;p78"/>
          <p:cNvSpPr/>
          <p:nvPr/>
        </p:nvSpPr>
        <p:spPr>
          <a:xfrm>
            <a:off x="305544" y="2271594"/>
            <a:ext cx="45320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Helvetica Neue"/>
                <a:ea typeface="Helvetica Neue"/>
                <a:cs typeface="Helvetica Neue"/>
                <a:sym typeface="Helvetica Neue"/>
              </a:rPr>
              <a:t>Have in mind (2 PCINT from same port) </a:t>
            </a:r>
            <a:endParaRPr sz="1800">
              <a:solidFill>
                <a:schemeClr val="dk1"/>
              </a:solidFill>
              <a:latin typeface="Helvetica Neue"/>
              <a:ea typeface="Helvetica Neue"/>
              <a:cs typeface="Helvetica Neue"/>
              <a:sym typeface="Helvetica Neue"/>
            </a:endParaRPr>
          </a:p>
        </p:txBody>
      </p:sp>
      <p:sp>
        <p:nvSpPr>
          <p:cNvPr id="845" name="Google Shape;845;p78"/>
          <p:cNvSpPr/>
          <p:nvPr/>
        </p:nvSpPr>
        <p:spPr>
          <a:xfrm>
            <a:off x="311960" y="2819400"/>
            <a:ext cx="860343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Helvetica Neue"/>
                <a:ea typeface="Helvetica Neue"/>
                <a:cs typeface="Helvetica Neue"/>
                <a:sym typeface="Helvetica Neue"/>
              </a:rPr>
              <a:t>When we are inside an interruption, the rest of interruptions are on pause. That means if one pins triggers an interruption and in just a few moments a different pin triggers another interruption while we are still running the first interruption routine, the second interruption won’t trigger.</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79"/>
          <p:cNvSpPr txBox="1"/>
          <p:nvPr>
            <p:ph idx="1" type="body"/>
          </p:nvPr>
        </p:nvSpPr>
        <p:spPr>
          <a:xfrm>
            <a:off x="1207719" y="1300352"/>
            <a:ext cx="7707681" cy="4401205"/>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Interrupts are incredibly important for performing quick tasks where constant monitoring of digital pins may be unnecessary. Interrupts are also essential for saving power and minimizing the role of the microcontroller. Interrupts can be found in home automation applications, especially in motion detection, as introduced  (with passive infrared detectors). A low power library was also introduced for minimizing the power consumed between trips of the PIR sensor - this helps to minimize the role of the Arduino chip and allow the sensor to determine when the Arduino board is active, ultimately saving 70% on power consumption.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8"/>
          <p:cNvSpPr txBox="1"/>
          <p:nvPr>
            <p:ph type="title"/>
          </p:nvPr>
        </p:nvSpPr>
        <p:spPr>
          <a:xfrm>
            <a:off x="3271773" y="528650"/>
            <a:ext cx="1701164" cy="45593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b="1" lang="en-US" sz="2800">
                <a:latin typeface="Arial"/>
                <a:ea typeface="Arial"/>
                <a:cs typeface="Arial"/>
                <a:sym typeface="Arial"/>
              </a:rPr>
              <a:t>An I/O pin</a:t>
            </a:r>
            <a:endParaRPr sz="2800">
              <a:latin typeface="Arial"/>
              <a:ea typeface="Arial"/>
              <a:cs typeface="Arial"/>
              <a:sym typeface="Arial"/>
            </a:endParaRPr>
          </a:p>
        </p:txBody>
      </p:sp>
      <p:sp>
        <p:nvSpPr>
          <p:cNvPr id="111" name="Google Shape;111;p8"/>
          <p:cNvSpPr txBox="1"/>
          <p:nvPr/>
        </p:nvSpPr>
        <p:spPr>
          <a:xfrm>
            <a:off x="1077569" y="1346708"/>
            <a:ext cx="2039620" cy="267335"/>
          </a:xfrm>
          <a:prstGeom prst="rect">
            <a:avLst/>
          </a:prstGeom>
          <a:noFill/>
          <a:ln>
            <a:noFill/>
          </a:ln>
        </p:spPr>
        <p:txBody>
          <a:bodyPr anchorCtr="0" anchor="t" bIns="0" lIns="0" spcFirstLastPara="1" rIns="0" wrap="square" tIns="17125">
            <a:spAutoFit/>
          </a:bodyPr>
          <a:lstStyle/>
          <a:p>
            <a:pPr indent="-200659" lvl="0" marL="213359" marR="0" rtl="0" algn="l">
              <a:lnSpc>
                <a:spcPct val="100000"/>
              </a:lnSpc>
              <a:spcBef>
                <a:spcPts val="0"/>
              </a:spcBef>
              <a:spcAft>
                <a:spcPts val="0"/>
              </a:spcAft>
              <a:buClr>
                <a:schemeClr val="dk1"/>
              </a:buClr>
              <a:buSzPts val="1550"/>
              <a:buFont typeface="Arial"/>
              <a:buChar char="•"/>
            </a:pPr>
            <a:r>
              <a:rPr lang="en-US" sz="1550">
                <a:solidFill>
                  <a:schemeClr val="dk1"/>
                </a:solidFill>
                <a:latin typeface="Arial"/>
                <a:ea typeface="Arial"/>
                <a:cs typeface="Arial"/>
                <a:sym typeface="Arial"/>
              </a:rPr>
              <a:t>Output configuration</a:t>
            </a:r>
            <a:endParaRPr sz="1550">
              <a:solidFill>
                <a:schemeClr val="dk1"/>
              </a:solidFill>
              <a:latin typeface="Arial"/>
              <a:ea typeface="Arial"/>
              <a:cs typeface="Arial"/>
              <a:sym typeface="Arial"/>
            </a:endParaRPr>
          </a:p>
        </p:txBody>
      </p:sp>
      <p:sp>
        <p:nvSpPr>
          <p:cNvPr id="112" name="Google Shape;112;p8"/>
          <p:cNvSpPr/>
          <p:nvPr/>
        </p:nvSpPr>
        <p:spPr>
          <a:xfrm>
            <a:off x="874775" y="1748027"/>
            <a:ext cx="5585460" cy="46878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8"/>
          <p:cNvSpPr txBox="1"/>
          <p:nvPr/>
        </p:nvSpPr>
        <p:spPr>
          <a:xfrm>
            <a:off x="4749165" y="2304033"/>
            <a:ext cx="226060" cy="2673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550">
                <a:solidFill>
                  <a:srgbClr val="FF0000"/>
                </a:solidFill>
                <a:latin typeface="Arial"/>
                <a:ea typeface="Arial"/>
                <a:cs typeface="Arial"/>
                <a:sym typeface="Arial"/>
              </a:rPr>
              <a:t>‘1’</a:t>
            </a:r>
            <a:endParaRPr sz="1550">
              <a:solidFill>
                <a:schemeClr val="dk1"/>
              </a:solidFill>
              <a:latin typeface="Arial"/>
              <a:ea typeface="Arial"/>
              <a:cs typeface="Arial"/>
              <a:sym typeface="Arial"/>
            </a:endParaRPr>
          </a:p>
        </p:txBody>
      </p:sp>
      <p:sp>
        <p:nvSpPr>
          <p:cNvPr id="114" name="Google Shape;114;p8"/>
          <p:cNvSpPr txBox="1"/>
          <p:nvPr/>
        </p:nvSpPr>
        <p:spPr>
          <a:xfrm>
            <a:off x="6581013" y="2371470"/>
            <a:ext cx="1424305" cy="2673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550">
                <a:solidFill>
                  <a:srgbClr val="0000FF"/>
                </a:solidFill>
                <a:latin typeface="Arial"/>
                <a:ea typeface="Arial"/>
                <a:cs typeface="Arial"/>
                <a:sym typeface="Arial"/>
              </a:rPr>
              <a:t>Direction bit = 1</a:t>
            </a:r>
            <a:endParaRPr sz="1550">
              <a:solidFill>
                <a:schemeClr val="dk1"/>
              </a:solidFill>
              <a:latin typeface="Arial"/>
              <a:ea typeface="Arial"/>
              <a:cs typeface="Arial"/>
              <a:sym typeface="Arial"/>
            </a:endParaRPr>
          </a:p>
        </p:txBody>
      </p:sp>
      <p:sp>
        <p:nvSpPr>
          <p:cNvPr id="115" name="Google Shape;115;p8"/>
          <p:cNvSpPr/>
          <p:nvPr/>
        </p:nvSpPr>
        <p:spPr>
          <a:xfrm>
            <a:off x="1057655" y="3099816"/>
            <a:ext cx="1905" cy="0"/>
          </a:xfrm>
          <a:custGeom>
            <a:rect b="b" l="l" r="r" t="t"/>
            <a:pathLst>
              <a:path extrusionOk="0" h="120000" w="1905">
                <a:moveTo>
                  <a:pt x="0" y="0"/>
                </a:moveTo>
                <a:lnTo>
                  <a:pt x="1524" y="0"/>
                </a:lnTo>
              </a:path>
            </a:pathLst>
          </a:custGeom>
          <a:noFill/>
          <a:ln cap="flat" cmpd="sng" w="9525">
            <a:solidFill>
              <a:srgbClr val="E9CF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8"/>
          <p:cNvSpPr/>
          <p:nvPr/>
        </p:nvSpPr>
        <p:spPr>
          <a:xfrm>
            <a:off x="1065275" y="3099816"/>
            <a:ext cx="3175" cy="0"/>
          </a:xfrm>
          <a:custGeom>
            <a:rect b="b" l="l" r="r" t="t"/>
            <a:pathLst>
              <a:path extrusionOk="0" h="120000" w="3175">
                <a:moveTo>
                  <a:pt x="0" y="0"/>
                </a:moveTo>
                <a:lnTo>
                  <a:pt x="3048" y="0"/>
                </a:lnTo>
              </a:path>
            </a:pathLst>
          </a:custGeom>
          <a:noFill/>
          <a:ln cap="flat" cmpd="sng" w="9525">
            <a:solidFill>
              <a:srgbClr val="E9CF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8"/>
          <p:cNvSpPr/>
          <p:nvPr/>
        </p:nvSpPr>
        <p:spPr>
          <a:xfrm>
            <a:off x="1034796" y="3102864"/>
            <a:ext cx="3175" cy="0"/>
          </a:xfrm>
          <a:custGeom>
            <a:rect b="b" l="l" r="r" t="t"/>
            <a:pathLst>
              <a:path extrusionOk="0" h="120000" w="3175">
                <a:moveTo>
                  <a:pt x="0" y="0"/>
                </a:moveTo>
                <a:lnTo>
                  <a:pt x="3047" y="0"/>
                </a:lnTo>
              </a:path>
            </a:pathLst>
          </a:custGeom>
          <a:noFill/>
          <a:ln cap="flat" cmpd="sng" w="9525">
            <a:solidFill>
              <a:srgbClr val="E9CF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8"/>
          <p:cNvSpPr/>
          <p:nvPr/>
        </p:nvSpPr>
        <p:spPr>
          <a:xfrm>
            <a:off x="1075944" y="3102864"/>
            <a:ext cx="3175" cy="0"/>
          </a:xfrm>
          <a:custGeom>
            <a:rect b="b" l="l" r="r" t="t"/>
            <a:pathLst>
              <a:path extrusionOk="0" h="120000" w="3175">
                <a:moveTo>
                  <a:pt x="0" y="0"/>
                </a:moveTo>
                <a:lnTo>
                  <a:pt x="3047" y="0"/>
                </a:lnTo>
              </a:path>
            </a:pathLst>
          </a:custGeom>
          <a:noFill/>
          <a:ln cap="flat" cmpd="sng" w="9525">
            <a:solidFill>
              <a:srgbClr val="DFAEA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8"/>
          <p:cNvSpPr/>
          <p:nvPr/>
        </p:nvSpPr>
        <p:spPr>
          <a:xfrm>
            <a:off x="1080516" y="3104388"/>
            <a:ext cx="3175" cy="0"/>
          </a:xfrm>
          <a:custGeom>
            <a:rect b="b" l="l" r="r" t="t"/>
            <a:pathLst>
              <a:path extrusionOk="0" h="120000" w="3175">
                <a:moveTo>
                  <a:pt x="0" y="0"/>
                </a:moveTo>
                <a:lnTo>
                  <a:pt x="3047" y="0"/>
                </a:lnTo>
              </a:path>
            </a:pathLst>
          </a:custGeom>
          <a:noFill/>
          <a:ln cap="flat" cmpd="sng" w="9525">
            <a:solidFill>
              <a:srgbClr val="DFAEA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8"/>
          <p:cNvSpPr/>
          <p:nvPr/>
        </p:nvSpPr>
        <p:spPr>
          <a:xfrm>
            <a:off x="1104900" y="3113532"/>
            <a:ext cx="3175" cy="0"/>
          </a:xfrm>
          <a:custGeom>
            <a:rect b="b" l="l" r="r" t="t"/>
            <a:pathLst>
              <a:path extrusionOk="0" h="120000" w="3175">
                <a:moveTo>
                  <a:pt x="0" y="0"/>
                </a:moveTo>
                <a:lnTo>
                  <a:pt x="3047" y="0"/>
                </a:lnTo>
              </a:path>
            </a:pathLst>
          </a:custGeom>
          <a:noFill/>
          <a:ln cap="flat" cmpd="sng" w="9525">
            <a:solidFill>
              <a:srgbClr val="DFAEA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8"/>
          <p:cNvSpPr/>
          <p:nvPr/>
        </p:nvSpPr>
        <p:spPr>
          <a:xfrm>
            <a:off x="1121663" y="3121151"/>
            <a:ext cx="3175" cy="0"/>
          </a:xfrm>
          <a:custGeom>
            <a:rect b="b" l="l" r="r" t="t"/>
            <a:pathLst>
              <a:path extrusionOk="0" h="120000" w="3175">
                <a:moveTo>
                  <a:pt x="0" y="0"/>
                </a:moveTo>
                <a:lnTo>
                  <a:pt x="3048" y="0"/>
                </a:lnTo>
              </a:path>
            </a:pathLst>
          </a:custGeom>
          <a:noFill/>
          <a:ln cap="flat" cmpd="sng" w="9525">
            <a:solidFill>
              <a:srgbClr val="E9CF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8"/>
          <p:cNvSpPr/>
          <p:nvPr/>
        </p:nvSpPr>
        <p:spPr>
          <a:xfrm>
            <a:off x="906780" y="3480815"/>
            <a:ext cx="1905" cy="0"/>
          </a:xfrm>
          <a:custGeom>
            <a:rect b="b" l="l" r="r" t="t"/>
            <a:pathLst>
              <a:path extrusionOk="0" h="120000" w="1905">
                <a:moveTo>
                  <a:pt x="762" y="0"/>
                </a:moveTo>
                <a:lnTo>
                  <a:pt x="762" y="0"/>
                </a:lnTo>
              </a:path>
            </a:pathLst>
          </a:custGeom>
          <a:noFill/>
          <a:ln cap="flat" cmpd="sng" w="9525">
            <a:solidFill>
              <a:srgbClr val="DFAEA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8"/>
          <p:cNvSpPr/>
          <p:nvPr/>
        </p:nvSpPr>
        <p:spPr>
          <a:xfrm>
            <a:off x="922019" y="3489959"/>
            <a:ext cx="3175" cy="0"/>
          </a:xfrm>
          <a:custGeom>
            <a:rect b="b" l="l" r="r" t="t"/>
            <a:pathLst>
              <a:path extrusionOk="0" h="120000" w="3175">
                <a:moveTo>
                  <a:pt x="0" y="0"/>
                </a:moveTo>
                <a:lnTo>
                  <a:pt x="3048" y="0"/>
                </a:lnTo>
              </a:path>
            </a:pathLst>
          </a:custGeom>
          <a:noFill/>
          <a:ln cap="flat" cmpd="sng" w="9525">
            <a:solidFill>
              <a:srgbClr val="E9CF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8"/>
          <p:cNvSpPr/>
          <p:nvPr/>
        </p:nvSpPr>
        <p:spPr>
          <a:xfrm>
            <a:off x="900683" y="3101339"/>
            <a:ext cx="266700" cy="41147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8"/>
          <p:cNvSpPr/>
          <p:nvPr/>
        </p:nvSpPr>
        <p:spPr>
          <a:xfrm>
            <a:off x="1129283" y="3511296"/>
            <a:ext cx="3175" cy="0"/>
          </a:xfrm>
          <a:custGeom>
            <a:rect b="b" l="l" r="r" t="t"/>
            <a:pathLst>
              <a:path extrusionOk="0" h="120000" w="3175">
                <a:moveTo>
                  <a:pt x="0" y="0"/>
                </a:moveTo>
                <a:lnTo>
                  <a:pt x="3047" y="0"/>
                </a:lnTo>
              </a:path>
            </a:pathLst>
          </a:custGeom>
          <a:noFill/>
          <a:ln cap="flat" cmpd="sng" w="9525">
            <a:solidFill>
              <a:srgbClr val="E9CF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8"/>
          <p:cNvSpPr/>
          <p:nvPr/>
        </p:nvSpPr>
        <p:spPr>
          <a:xfrm>
            <a:off x="966216" y="3509771"/>
            <a:ext cx="83820" cy="13715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8"/>
          <p:cNvSpPr/>
          <p:nvPr/>
        </p:nvSpPr>
        <p:spPr>
          <a:xfrm>
            <a:off x="1065275" y="3509771"/>
            <a:ext cx="79248" cy="16154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8"/>
          <p:cNvSpPr/>
          <p:nvPr/>
        </p:nvSpPr>
        <p:spPr>
          <a:xfrm>
            <a:off x="961644" y="3643884"/>
            <a:ext cx="35052" cy="48768"/>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8"/>
          <p:cNvSpPr/>
          <p:nvPr/>
        </p:nvSpPr>
        <p:spPr>
          <a:xfrm>
            <a:off x="984503" y="3691128"/>
            <a:ext cx="3175" cy="0"/>
          </a:xfrm>
          <a:custGeom>
            <a:rect b="b" l="l" r="r" t="t"/>
            <a:pathLst>
              <a:path extrusionOk="0" h="120000" w="3175">
                <a:moveTo>
                  <a:pt x="0" y="0"/>
                </a:moveTo>
                <a:lnTo>
                  <a:pt x="3048" y="0"/>
                </a:lnTo>
              </a:path>
            </a:pathLst>
          </a:custGeom>
          <a:noFill/>
          <a:ln cap="flat" cmpd="sng" w="9525">
            <a:solidFill>
              <a:srgbClr val="DFAEA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8"/>
          <p:cNvSpPr/>
          <p:nvPr/>
        </p:nvSpPr>
        <p:spPr>
          <a:xfrm>
            <a:off x="1403603" y="2613660"/>
            <a:ext cx="419100" cy="355600"/>
          </a:xfrm>
          <a:custGeom>
            <a:rect b="b" l="l" r="r" t="t"/>
            <a:pathLst>
              <a:path extrusionOk="0" h="355600" w="419100">
                <a:moveTo>
                  <a:pt x="16129" y="0"/>
                </a:moveTo>
                <a:lnTo>
                  <a:pt x="0" y="18795"/>
                </a:lnTo>
                <a:lnTo>
                  <a:pt x="402971" y="355091"/>
                </a:lnTo>
                <a:lnTo>
                  <a:pt x="419100" y="336295"/>
                </a:lnTo>
                <a:lnTo>
                  <a:pt x="1612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8"/>
          <p:cNvSpPr/>
          <p:nvPr/>
        </p:nvSpPr>
        <p:spPr>
          <a:xfrm>
            <a:off x="1403603" y="2613660"/>
            <a:ext cx="355600" cy="421005"/>
          </a:xfrm>
          <a:custGeom>
            <a:rect b="b" l="l" r="r" t="t"/>
            <a:pathLst>
              <a:path extrusionOk="0" h="421005" w="355600">
                <a:moveTo>
                  <a:pt x="336296" y="0"/>
                </a:moveTo>
                <a:lnTo>
                  <a:pt x="0" y="404494"/>
                </a:lnTo>
                <a:lnTo>
                  <a:pt x="18796" y="420624"/>
                </a:lnTo>
                <a:lnTo>
                  <a:pt x="355091" y="16128"/>
                </a:lnTo>
                <a:lnTo>
                  <a:pt x="336296"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8"/>
          <p:cNvSpPr/>
          <p:nvPr/>
        </p:nvSpPr>
        <p:spPr>
          <a:xfrm>
            <a:off x="5311902" y="3766565"/>
            <a:ext cx="807720" cy="0"/>
          </a:xfrm>
          <a:custGeom>
            <a:rect b="b" l="l" r="r" t="t"/>
            <a:pathLst>
              <a:path extrusionOk="0" h="120000" w="807720">
                <a:moveTo>
                  <a:pt x="807720"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8"/>
          <p:cNvSpPr/>
          <p:nvPr/>
        </p:nvSpPr>
        <p:spPr>
          <a:xfrm>
            <a:off x="3496817" y="3766565"/>
            <a:ext cx="1412875" cy="0"/>
          </a:xfrm>
          <a:custGeom>
            <a:rect b="b" l="l" r="r" t="t"/>
            <a:pathLst>
              <a:path extrusionOk="0" h="120000" w="1412875">
                <a:moveTo>
                  <a:pt x="1412748"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8"/>
          <p:cNvSpPr/>
          <p:nvPr/>
        </p:nvSpPr>
        <p:spPr>
          <a:xfrm>
            <a:off x="1210817" y="3766565"/>
            <a:ext cx="2085339" cy="0"/>
          </a:xfrm>
          <a:custGeom>
            <a:rect b="b" l="l" r="r" t="t"/>
            <a:pathLst>
              <a:path extrusionOk="0" h="120000" w="2085339">
                <a:moveTo>
                  <a:pt x="2084832"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8"/>
          <p:cNvSpPr txBox="1"/>
          <p:nvPr/>
        </p:nvSpPr>
        <p:spPr>
          <a:xfrm>
            <a:off x="6591681" y="3379673"/>
            <a:ext cx="1685925" cy="751205"/>
          </a:xfrm>
          <a:prstGeom prst="rect">
            <a:avLst/>
          </a:prstGeom>
          <a:noFill/>
          <a:ln>
            <a:noFill/>
          </a:ln>
        </p:spPr>
        <p:txBody>
          <a:bodyPr anchorCtr="0" anchor="t" bIns="0" lIns="0" spcFirstLastPara="1" rIns="0" wrap="square" tIns="11425">
            <a:spAutoFit/>
          </a:bodyPr>
          <a:lstStyle/>
          <a:p>
            <a:pPr indent="0" lvl="0" marL="12700" marR="5080" rtl="0" algn="l">
              <a:lnSpc>
                <a:spcPct val="102299"/>
              </a:lnSpc>
              <a:spcBef>
                <a:spcPts val="0"/>
              </a:spcBef>
              <a:spcAft>
                <a:spcPts val="0"/>
              </a:spcAft>
              <a:buNone/>
            </a:pPr>
            <a:r>
              <a:rPr lang="en-US" sz="1550">
                <a:solidFill>
                  <a:srgbClr val="0000FF"/>
                </a:solidFill>
                <a:latin typeface="Arial"/>
                <a:ea typeface="Arial"/>
                <a:cs typeface="Arial"/>
                <a:sym typeface="Arial"/>
              </a:rPr>
              <a:t>Data written on  PORTx are sent to  the external pin</a:t>
            </a:r>
            <a:endParaRPr sz="1550">
              <a:solidFill>
                <a:schemeClr val="dk1"/>
              </a:solidFill>
              <a:latin typeface="Arial"/>
              <a:ea typeface="Arial"/>
              <a:cs typeface="Arial"/>
              <a:sym typeface="Arial"/>
            </a:endParaRPr>
          </a:p>
        </p:txBody>
      </p:sp>
      <p:sp>
        <p:nvSpPr>
          <p:cNvPr id="136" name="Google Shape;136;p8"/>
          <p:cNvSpPr txBox="1"/>
          <p:nvPr>
            <p:ph idx="12" type="sldNum"/>
          </p:nvPr>
        </p:nvSpPr>
        <p:spPr>
          <a:xfrm>
            <a:off x="8128000" y="6445541"/>
            <a:ext cx="135890" cy="196215"/>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80"/>
          <p:cNvSpPr txBox="1"/>
          <p:nvPr>
            <p:ph type="title"/>
          </p:nvPr>
        </p:nvSpPr>
        <p:spPr>
          <a:xfrm>
            <a:off x="1262888" y="555193"/>
            <a:ext cx="354965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More Details on Timers</a:t>
            </a:r>
            <a:endParaRPr sz="2400">
              <a:latin typeface="Tahoma"/>
              <a:ea typeface="Tahoma"/>
              <a:cs typeface="Tahoma"/>
              <a:sym typeface="Tahoma"/>
            </a:endParaRPr>
          </a:p>
        </p:txBody>
      </p:sp>
      <p:sp>
        <p:nvSpPr>
          <p:cNvPr id="856" name="Google Shape;856;p80"/>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22</a:t>
            </a:r>
            <a:endParaRPr sz="1200">
              <a:solidFill>
                <a:schemeClr val="dk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81"/>
          <p:cNvSpPr txBox="1"/>
          <p:nvPr>
            <p:ph type="title"/>
          </p:nvPr>
        </p:nvSpPr>
        <p:spPr>
          <a:xfrm>
            <a:off x="819708" y="555193"/>
            <a:ext cx="1508125" cy="704850"/>
          </a:xfrm>
          <a:prstGeom prst="rect">
            <a:avLst/>
          </a:prstGeom>
          <a:noFill/>
          <a:ln>
            <a:noFill/>
          </a:ln>
        </p:spPr>
        <p:txBody>
          <a:bodyPr anchorCtr="0" anchor="t" bIns="0" lIns="0" spcFirstLastPara="1" rIns="0" wrap="square" tIns="12700">
            <a:spAutoFit/>
          </a:bodyPr>
          <a:lstStyle/>
          <a:p>
            <a:pPr indent="0" lvl="0" marL="455294" rtl="0" algn="l">
              <a:lnSpc>
                <a:spcPct val="111249"/>
              </a:lnSpc>
              <a:spcBef>
                <a:spcPts val="0"/>
              </a:spcBef>
              <a:spcAft>
                <a:spcPts val="0"/>
              </a:spcAft>
              <a:buNone/>
            </a:pPr>
            <a:r>
              <a:rPr b="1" lang="en-US" sz="2400">
                <a:latin typeface="Tahoma"/>
                <a:ea typeface="Tahoma"/>
                <a:cs typeface="Tahoma"/>
                <a:sym typeface="Tahoma"/>
              </a:rPr>
              <a:t>Timers</a:t>
            </a:r>
            <a:endParaRPr sz="2400">
              <a:latin typeface="Tahoma"/>
              <a:ea typeface="Tahoma"/>
              <a:cs typeface="Tahoma"/>
              <a:sym typeface="Tahoma"/>
            </a:endParaRPr>
          </a:p>
          <a:p>
            <a:pPr indent="0" lvl="0" marL="12700" rtl="0" algn="l">
              <a:lnSpc>
                <a:spcPct val="111249"/>
              </a:lnSpc>
              <a:spcBef>
                <a:spcPts val="0"/>
              </a:spcBef>
              <a:spcAft>
                <a:spcPts val="0"/>
              </a:spcAft>
              <a:buNone/>
            </a:pPr>
            <a:r>
              <a:rPr lang="en-US" sz="2400"/>
              <a:t>Timer0:</a:t>
            </a:r>
            <a:endParaRPr sz="2400"/>
          </a:p>
        </p:txBody>
      </p:sp>
      <p:sp>
        <p:nvSpPr>
          <p:cNvPr id="862" name="Google Shape;862;p81"/>
          <p:cNvSpPr/>
          <p:nvPr/>
        </p:nvSpPr>
        <p:spPr>
          <a:xfrm>
            <a:off x="489521" y="958596"/>
            <a:ext cx="202692"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81"/>
          <p:cNvSpPr/>
          <p:nvPr/>
        </p:nvSpPr>
        <p:spPr>
          <a:xfrm>
            <a:off x="489521" y="3592067"/>
            <a:ext cx="202692"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4" name="Google Shape;864;p81"/>
          <p:cNvSpPr txBox="1"/>
          <p:nvPr/>
        </p:nvSpPr>
        <p:spPr>
          <a:xfrm>
            <a:off x="819708" y="1234186"/>
            <a:ext cx="6424295" cy="48545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Timer0 is a 8bit timer.</a:t>
            </a:r>
            <a:endParaRPr sz="2400">
              <a:solidFill>
                <a:schemeClr val="dk1"/>
              </a:solidFill>
              <a:latin typeface="Tahoma"/>
              <a:ea typeface="Tahoma"/>
              <a:cs typeface="Tahoma"/>
              <a:sym typeface="Tahoma"/>
            </a:endParaRPr>
          </a:p>
          <a:p>
            <a:pPr indent="0" lvl="0" marL="12700" marR="0" rtl="0" algn="l">
              <a:lnSpc>
                <a:spcPct val="100000"/>
              </a:lnSpc>
              <a:spcBef>
                <a:spcPts val="0"/>
              </a:spcBef>
              <a:spcAft>
                <a:spcPts val="0"/>
              </a:spcAft>
              <a:buNone/>
            </a:pPr>
            <a:r>
              <a:rPr lang="en-US" sz="2400" u="sng">
                <a:solidFill>
                  <a:srgbClr val="009999"/>
                </a:solidFill>
                <a:latin typeface="Tahoma"/>
                <a:ea typeface="Tahoma"/>
                <a:cs typeface="Tahoma"/>
                <a:sym typeface="Tahoma"/>
                <a:hlinkClick r:id="rId4">
                  <a:extLst>
                    <a:ext uri="{A12FA001-AC4F-418D-AE19-62706E023703}">
                      <ahyp:hlinkClr val="tx"/>
                    </a:ext>
                  </a:extLst>
                </a:hlinkClick>
              </a:rPr>
              <a:t>I</a:t>
            </a:r>
            <a:r>
              <a:rPr lang="en-US" sz="2400">
                <a:solidFill>
                  <a:schemeClr val="dk1"/>
                </a:solidFill>
                <a:latin typeface="Tahoma"/>
                <a:ea typeface="Tahoma"/>
                <a:cs typeface="Tahoma"/>
                <a:sym typeface="Tahoma"/>
              </a:rPr>
              <a:t>t is used in </a:t>
            </a:r>
            <a:r>
              <a:rPr lang="en-US" sz="2400" u="sng">
                <a:solidFill>
                  <a:srgbClr val="009999"/>
                </a:solidFill>
                <a:latin typeface="Tahoma"/>
                <a:ea typeface="Tahoma"/>
                <a:cs typeface="Tahoma"/>
                <a:sym typeface="Tahoma"/>
                <a:hlinkClick r:id="rId5">
                  <a:extLst>
                    <a:ext uri="{A12FA001-AC4F-418D-AE19-62706E023703}">
                      <ahyp:hlinkClr val="tx"/>
                    </a:ext>
                  </a:extLst>
                </a:hlinkClick>
              </a:rPr>
              <a:t>delay() 2</a:t>
            </a:r>
            <a:r>
              <a:rPr lang="en-US" sz="2400">
                <a:solidFill>
                  <a:schemeClr val="dk1"/>
                </a:solidFill>
                <a:latin typeface="Tahoma"/>
                <a:ea typeface="Tahoma"/>
                <a:cs typeface="Tahoma"/>
                <a:sym typeface="Tahoma"/>
              </a:rPr>
              <a:t>,</a:t>
            </a:r>
            <a:r>
              <a:rPr lang="en-US" sz="2400" u="sng">
                <a:solidFill>
                  <a:srgbClr val="009999"/>
                </a:solidFill>
                <a:latin typeface="Tahoma"/>
                <a:ea typeface="Tahoma"/>
                <a:cs typeface="Tahoma"/>
                <a:sym typeface="Tahoma"/>
                <a:hlinkClick r:id="rId6">
                  <a:extLst>
                    <a:ext uri="{A12FA001-AC4F-418D-AE19-62706E023703}">
                      <ahyp:hlinkClr val="tx"/>
                    </a:ext>
                  </a:extLst>
                </a:hlinkClick>
              </a:rPr>
              <a:t> millis() 2 </a:t>
            </a:r>
            <a:r>
              <a:rPr lang="en-US" sz="2400">
                <a:solidFill>
                  <a:schemeClr val="dk1"/>
                </a:solidFill>
                <a:latin typeface="Tahoma"/>
                <a:ea typeface="Tahoma"/>
                <a:cs typeface="Tahoma"/>
                <a:sym typeface="Tahoma"/>
              </a:rPr>
              <a:t>and</a:t>
            </a:r>
            <a:r>
              <a:rPr lang="en-US" sz="2400" u="sng">
                <a:solidFill>
                  <a:srgbClr val="009999"/>
                </a:solidFill>
                <a:latin typeface="Tahoma"/>
                <a:ea typeface="Tahoma"/>
                <a:cs typeface="Tahoma"/>
                <a:sym typeface="Tahoma"/>
                <a:hlinkClick r:id="rId7">
                  <a:extLst>
                    <a:ext uri="{A12FA001-AC4F-418D-AE19-62706E023703}">
                      <ahyp:hlinkClr val="tx"/>
                    </a:ext>
                  </a:extLst>
                </a:hlinkClick>
              </a:rPr>
              <a:t> micros() 2</a:t>
            </a:r>
            <a:r>
              <a:rPr lang="en-US" sz="2400">
                <a:solidFill>
                  <a:schemeClr val="dk1"/>
                </a:solidFill>
                <a:latin typeface="Tahoma"/>
                <a:ea typeface="Tahoma"/>
                <a:cs typeface="Tahoma"/>
                <a:sym typeface="Tahoma"/>
              </a:rPr>
              <a:t>.</a:t>
            </a:r>
            <a:endParaRPr sz="2400">
              <a:solidFill>
                <a:schemeClr val="dk1"/>
              </a:solidFill>
              <a:latin typeface="Tahoma"/>
              <a:ea typeface="Tahoma"/>
              <a:cs typeface="Tahoma"/>
              <a:sym typeface="Tahoma"/>
            </a:endParaRPr>
          </a:p>
          <a:p>
            <a:pPr indent="0" lvl="0" marL="0" marR="0" rtl="0" algn="l">
              <a:lnSpc>
                <a:spcPct val="100000"/>
              </a:lnSpc>
              <a:spcBef>
                <a:spcPts val="5"/>
              </a:spcBef>
              <a:spcAft>
                <a:spcPts val="0"/>
              </a:spcAft>
              <a:buNone/>
            </a:pPr>
            <a:r>
              <a:t/>
            </a:r>
            <a:endParaRPr sz="25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Timer1:</a:t>
            </a:r>
            <a:endParaRPr sz="2400">
              <a:solidFill>
                <a:schemeClr val="dk1"/>
              </a:solidFill>
              <a:latin typeface="Tahoma"/>
              <a:ea typeface="Tahoma"/>
              <a:cs typeface="Tahoma"/>
              <a:sym typeface="Tahoma"/>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Timer1 is a 16bit timer.</a:t>
            </a:r>
            <a:endParaRPr sz="2400">
              <a:solidFill>
                <a:schemeClr val="dk1"/>
              </a:solidFill>
              <a:latin typeface="Tahoma"/>
              <a:ea typeface="Tahoma"/>
              <a:cs typeface="Tahoma"/>
              <a:sym typeface="Tahoma"/>
            </a:endParaRPr>
          </a:p>
          <a:p>
            <a:pPr indent="0" lvl="0" marL="0" marR="0" rtl="0" algn="l">
              <a:lnSpc>
                <a:spcPct val="100000"/>
              </a:lnSpc>
              <a:spcBef>
                <a:spcPts val="10"/>
              </a:spcBef>
              <a:spcAft>
                <a:spcPts val="0"/>
              </a:spcAft>
              <a:buNone/>
            </a:pPr>
            <a:r>
              <a:t/>
            </a:r>
            <a:endParaRPr sz="30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Timer2:</a:t>
            </a:r>
            <a:endParaRPr sz="2400">
              <a:solidFill>
                <a:schemeClr val="dk1"/>
              </a:solidFill>
              <a:latin typeface="Tahoma"/>
              <a:ea typeface="Tahoma"/>
              <a:cs typeface="Tahoma"/>
              <a:sym typeface="Tahoma"/>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Timer2 is a 8bit timer like timer0.</a:t>
            </a:r>
            <a:endParaRPr sz="2400">
              <a:solidFill>
                <a:schemeClr val="dk1"/>
              </a:solidFill>
              <a:latin typeface="Tahoma"/>
              <a:ea typeface="Tahoma"/>
              <a:cs typeface="Tahoma"/>
              <a:sym typeface="Tahoma"/>
            </a:endParaRPr>
          </a:p>
          <a:p>
            <a:pPr indent="0" lvl="0" marL="0" marR="0" rtl="0" algn="l">
              <a:lnSpc>
                <a:spcPct val="100000"/>
              </a:lnSpc>
              <a:spcBef>
                <a:spcPts val="0"/>
              </a:spcBef>
              <a:spcAft>
                <a:spcPts val="0"/>
              </a:spcAft>
              <a:buNone/>
            </a:pPr>
            <a:r>
              <a:t/>
            </a:r>
            <a:endParaRPr sz="2900">
              <a:solidFill>
                <a:schemeClr val="dk1"/>
              </a:solidFill>
              <a:latin typeface="Times New Roman"/>
              <a:ea typeface="Times New Roman"/>
              <a:cs typeface="Times New Roman"/>
              <a:sym typeface="Times New Roman"/>
            </a:endParaRPr>
          </a:p>
          <a:p>
            <a:pPr indent="0" lvl="0" marL="12700" marR="0" rtl="0" algn="l">
              <a:lnSpc>
                <a:spcPct val="100000"/>
              </a:lnSpc>
              <a:spcBef>
                <a:spcPts val="2430"/>
              </a:spcBef>
              <a:spcAft>
                <a:spcPts val="0"/>
              </a:spcAft>
              <a:buNone/>
            </a:pPr>
            <a:r>
              <a:rPr lang="en-US" sz="2400">
                <a:solidFill>
                  <a:schemeClr val="dk1"/>
                </a:solidFill>
                <a:latin typeface="Tahoma"/>
                <a:ea typeface="Tahoma"/>
                <a:cs typeface="Tahoma"/>
                <a:sym typeface="Tahoma"/>
              </a:rPr>
              <a:t>Timer3, Timer4, Timer5:</a:t>
            </a:r>
            <a:endParaRPr sz="2400">
              <a:solidFill>
                <a:schemeClr val="dk1"/>
              </a:solidFill>
              <a:latin typeface="Tahoma"/>
              <a:ea typeface="Tahoma"/>
              <a:cs typeface="Tahoma"/>
              <a:sym typeface="Tahoma"/>
            </a:endParaRPr>
          </a:p>
          <a:p>
            <a:pPr indent="0" lvl="0" marL="12700" marR="17145" rtl="0" algn="l">
              <a:lnSpc>
                <a:spcPct val="100000"/>
              </a:lnSpc>
              <a:spcBef>
                <a:spcPts val="0"/>
              </a:spcBef>
              <a:spcAft>
                <a:spcPts val="0"/>
              </a:spcAft>
              <a:buNone/>
            </a:pPr>
            <a:r>
              <a:rPr lang="en-US" sz="2400">
                <a:solidFill>
                  <a:schemeClr val="dk1"/>
                </a:solidFill>
                <a:latin typeface="Tahoma"/>
                <a:ea typeface="Tahoma"/>
                <a:cs typeface="Tahoma"/>
                <a:sym typeface="Tahoma"/>
              </a:rPr>
              <a:t>Timer 3,4,5 are only available on Arduino Mega  boards. These timers are all 16bit timers.</a:t>
            </a:r>
            <a:endParaRPr sz="2400">
              <a:solidFill>
                <a:schemeClr val="dk1"/>
              </a:solidFill>
              <a:latin typeface="Tahoma"/>
              <a:ea typeface="Tahoma"/>
              <a:cs typeface="Tahoma"/>
              <a:sym typeface="Tahoma"/>
            </a:endParaRPr>
          </a:p>
        </p:txBody>
      </p:sp>
      <p:sp>
        <p:nvSpPr>
          <p:cNvPr id="865" name="Google Shape;865;p81"/>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17</a:t>
            </a:r>
            <a:endParaRPr sz="1200">
              <a:solidFill>
                <a:schemeClr val="dk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82"/>
          <p:cNvSpPr txBox="1"/>
          <p:nvPr/>
        </p:nvSpPr>
        <p:spPr>
          <a:xfrm>
            <a:off x="459435" y="709676"/>
            <a:ext cx="7887334" cy="5908675"/>
          </a:xfrm>
          <a:prstGeom prst="rect">
            <a:avLst/>
          </a:prstGeom>
          <a:noFill/>
          <a:ln>
            <a:noFill/>
          </a:ln>
        </p:spPr>
        <p:txBody>
          <a:bodyPr anchorCtr="0" anchor="t" bIns="0" lIns="0" spcFirstLastPara="1" rIns="0" wrap="square" tIns="12050">
            <a:spAutoFit/>
          </a:bodyPr>
          <a:lstStyle/>
          <a:p>
            <a:pPr indent="0" lvl="0" marL="12700" marR="914400" rtl="0" algn="l">
              <a:lnSpc>
                <a:spcPct val="100000"/>
              </a:lnSpc>
              <a:spcBef>
                <a:spcPts val="0"/>
              </a:spcBef>
              <a:spcAft>
                <a:spcPts val="0"/>
              </a:spcAft>
              <a:buNone/>
            </a:pPr>
            <a:r>
              <a:rPr lang="en-US" sz="1600">
                <a:solidFill>
                  <a:schemeClr val="dk1"/>
                </a:solidFill>
                <a:latin typeface="Arial"/>
                <a:ea typeface="Arial"/>
                <a:cs typeface="Arial"/>
                <a:sym typeface="Arial"/>
              </a:rPr>
              <a:t>Options: usage of a dedicated library (i.e. Timer1) or configure directly the AVR  timer/counter registers</a:t>
            </a:r>
            <a:endParaRPr sz="1600">
              <a:solidFill>
                <a:schemeClr val="dk1"/>
              </a:solidFill>
              <a:latin typeface="Arial"/>
              <a:ea typeface="Arial"/>
              <a:cs typeface="Arial"/>
              <a:sym typeface="Arial"/>
            </a:endParaRPr>
          </a:p>
          <a:p>
            <a:pPr indent="-226695" lvl="0" marL="239395" marR="0" rtl="0" algn="l">
              <a:lnSpc>
                <a:spcPct val="100000"/>
              </a:lnSpc>
              <a:spcBef>
                <a:spcPts val="0"/>
              </a:spcBef>
              <a:spcAft>
                <a:spcPts val="0"/>
              </a:spcAft>
              <a:buClr>
                <a:schemeClr val="dk1"/>
              </a:buClr>
              <a:buSzPts val="1600"/>
              <a:buFont typeface="Arial"/>
              <a:buChar char="•"/>
            </a:pPr>
            <a:r>
              <a:rPr b="1" lang="en-US" sz="1600">
                <a:solidFill>
                  <a:schemeClr val="dk1"/>
                </a:solidFill>
                <a:latin typeface="Arial"/>
                <a:ea typeface="Arial"/>
                <a:cs typeface="Arial"/>
                <a:sym typeface="Arial"/>
              </a:rPr>
              <a:t>Timer1 library</a:t>
            </a:r>
            <a:r>
              <a:rPr lang="en-US" sz="1600">
                <a:solidFill>
                  <a:schemeClr val="dk1"/>
                </a:solidFill>
                <a:latin typeface="Arial"/>
                <a:ea typeface="Arial"/>
                <a:cs typeface="Arial"/>
                <a:sym typeface="Arial"/>
              </a:rPr>
              <a:t>:</a:t>
            </a:r>
            <a:r>
              <a:rPr lang="en-US" sz="1600">
                <a:solidFill>
                  <a:srgbClr val="009999"/>
                </a:solidFill>
                <a:latin typeface="Arial"/>
                <a:ea typeface="Arial"/>
                <a:cs typeface="Arial"/>
                <a:sym typeface="Arial"/>
              </a:rPr>
              <a:t> </a:t>
            </a:r>
            <a:r>
              <a:rPr lang="en-US" sz="1600" u="sng">
                <a:solidFill>
                  <a:srgbClr val="009999"/>
                </a:solidFill>
                <a:latin typeface="Arial"/>
                <a:ea typeface="Arial"/>
                <a:cs typeface="Arial"/>
                <a:sym typeface="Arial"/>
                <a:hlinkClick r:id="rId3">
                  <a:extLst>
                    <a:ext uri="{A12FA001-AC4F-418D-AE19-62706E023703}">
                      <ahyp:hlinkClr val="tx"/>
                    </a:ext>
                  </a:extLst>
                </a:hlinkClick>
              </a:rPr>
              <a:t>http://playground.arduino.cc/Code/Timer1</a:t>
            </a:r>
            <a:endParaRPr sz="1600">
              <a:solidFill>
                <a:schemeClr val="dk1"/>
              </a:solidFill>
              <a:latin typeface="Arial"/>
              <a:ea typeface="Arial"/>
              <a:cs typeface="Arial"/>
              <a:sym typeface="Arial"/>
            </a:endParaRPr>
          </a:p>
          <a:p>
            <a:pPr indent="-228600" lvl="1" marL="698500" marR="0" rtl="0" algn="l">
              <a:lnSpc>
                <a:spcPct val="100000"/>
              </a:lnSpc>
              <a:spcBef>
                <a:spcPts val="6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Functions for the 16 bit Timer 1 (recommended for Arduino UNO.</a:t>
            </a:r>
            <a:endParaRPr b="0" i="0" sz="1600" u="none" cap="none" strike="noStrike">
              <a:solidFill>
                <a:schemeClr val="dk1"/>
              </a:solidFill>
              <a:latin typeface="Arial"/>
              <a:ea typeface="Arial"/>
              <a:cs typeface="Arial"/>
              <a:sym typeface="Arial"/>
            </a:endParaRPr>
          </a:p>
          <a:p>
            <a:pPr indent="-228600" lvl="1" marL="698500" marR="363220" rtl="0" algn="l">
              <a:lnSpc>
                <a:spcPct val="100000"/>
              </a:lnSpc>
              <a:spcBef>
                <a:spcPts val="6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For Arduino Mega, only OCR1A, OCR1B1 are supported by the library and is  recommended to use Timer3 library (with the same functions) </a:t>
            </a:r>
            <a:r>
              <a:rPr b="0" i="0" lang="en-US" sz="1600" u="sng" cap="none" strike="noStrike">
                <a:solidFill>
                  <a:srgbClr val="009999"/>
                </a:solidFill>
                <a:latin typeface="Arial"/>
                <a:ea typeface="Arial"/>
                <a:cs typeface="Arial"/>
                <a:sym typeface="Arial"/>
              </a:rPr>
              <a:t> </a:t>
            </a:r>
            <a:r>
              <a:rPr b="0" i="0" lang="en-US" sz="1600" u="sng" cap="none" strike="noStrike">
                <a:solidFill>
                  <a:srgbClr val="009999"/>
                </a:solidFill>
                <a:latin typeface="Arial"/>
                <a:ea typeface="Arial"/>
                <a:cs typeface="Arial"/>
                <a:sym typeface="Arial"/>
                <a:hlinkClick r:id="rId4">
                  <a:extLst>
                    <a:ext uri="{A12FA001-AC4F-418D-AE19-62706E023703}">
                      <ahyp:hlinkClr val="tx"/>
                    </a:ext>
                  </a:extLst>
                </a:hlinkClick>
              </a:rPr>
              <a:t>http://playground.arduino.cc/uploads/Code/TimerThree.zip.</a:t>
            </a:r>
            <a:endParaRPr b="0" i="0" sz="1600" u="none" cap="none" strike="noStrike">
              <a:solidFill>
                <a:schemeClr val="dk1"/>
              </a:solidFill>
              <a:latin typeface="Arial"/>
              <a:ea typeface="Arial"/>
              <a:cs typeface="Arial"/>
              <a:sym typeface="Arial"/>
            </a:endParaRPr>
          </a:p>
          <a:p>
            <a:pPr indent="0" lvl="0" marL="12700" marR="0" rtl="0" algn="l">
              <a:lnSpc>
                <a:spcPct val="100000"/>
              </a:lnSpc>
              <a:spcBef>
                <a:spcPts val="600"/>
              </a:spcBef>
              <a:spcAft>
                <a:spcPts val="0"/>
              </a:spcAft>
              <a:buNone/>
            </a:pPr>
            <a:r>
              <a:rPr lang="en-US" sz="1600">
                <a:solidFill>
                  <a:schemeClr val="dk1"/>
                </a:solidFill>
                <a:latin typeface="Arial"/>
                <a:ea typeface="Arial"/>
                <a:cs typeface="Arial"/>
                <a:sym typeface="Arial"/>
              </a:rPr>
              <a:t>Most important methods of Timer class:</a:t>
            </a:r>
            <a:endParaRPr sz="1600">
              <a:solidFill>
                <a:schemeClr val="dk1"/>
              </a:solidFill>
              <a:latin typeface="Arial"/>
              <a:ea typeface="Arial"/>
              <a:cs typeface="Arial"/>
              <a:sym typeface="Arial"/>
            </a:endParaRPr>
          </a:p>
          <a:p>
            <a:pPr indent="-226695" lvl="0" marL="239395" marR="0" rtl="0" algn="l">
              <a:lnSpc>
                <a:spcPct val="100000"/>
              </a:lnSpc>
              <a:spcBef>
                <a:spcPts val="600"/>
              </a:spcBef>
              <a:spcAft>
                <a:spcPts val="0"/>
              </a:spcAft>
              <a:buClr>
                <a:schemeClr val="dk1"/>
              </a:buClr>
              <a:buSzPts val="1600"/>
              <a:buFont typeface="Arial"/>
              <a:buChar char="•"/>
            </a:pPr>
            <a:r>
              <a:rPr b="1" lang="en-US" sz="1600">
                <a:solidFill>
                  <a:schemeClr val="dk1"/>
                </a:solidFill>
                <a:latin typeface="Arial"/>
                <a:ea typeface="Arial"/>
                <a:cs typeface="Arial"/>
                <a:sym typeface="Arial"/>
              </a:rPr>
              <a:t>initialize(period)  </a:t>
            </a:r>
            <a:r>
              <a:rPr lang="en-US" sz="1600">
                <a:solidFill>
                  <a:schemeClr val="dk1"/>
                </a:solidFill>
                <a:latin typeface="Arial"/>
                <a:ea typeface="Arial"/>
                <a:cs typeface="Arial"/>
                <a:sym typeface="Arial"/>
              </a:rPr>
              <a:t>– initialize the timer with ‘period’ [us]. Period is the time interval in</a:t>
            </a:r>
            <a:endParaRPr sz="1600">
              <a:solidFill>
                <a:schemeClr val="dk1"/>
              </a:solidFill>
              <a:latin typeface="Arial"/>
              <a:ea typeface="Arial"/>
              <a:cs typeface="Arial"/>
              <a:sym typeface="Arial"/>
            </a:endParaRPr>
          </a:p>
          <a:p>
            <a:pPr indent="0" lvl="0" marL="239395" marR="0" rtl="0" algn="l">
              <a:lnSpc>
                <a:spcPct val="100000"/>
              </a:lnSpc>
              <a:spcBef>
                <a:spcPts val="0"/>
              </a:spcBef>
              <a:spcAft>
                <a:spcPts val="0"/>
              </a:spcAft>
              <a:buNone/>
            </a:pPr>
            <a:r>
              <a:rPr lang="en-US" sz="1600">
                <a:solidFill>
                  <a:schemeClr val="dk1"/>
                </a:solidFill>
                <a:latin typeface="Arial"/>
                <a:ea typeface="Arial"/>
                <a:cs typeface="Arial"/>
                <a:sym typeface="Arial"/>
              </a:rPr>
              <a:t>which the timer performs a complete counting cycle.</a:t>
            </a:r>
            <a:endParaRPr sz="1600">
              <a:solidFill>
                <a:schemeClr val="dk1"/>
              </a:solidFill>
              <a:latin typeface="Arial"/>
              <a:ea typeface="Arial"/>
              <a:cs typeface="Arial"/>
              <a:sym typeface="Arial"/>
            </a:endParaRPr>
          </a:p>
          <a:p>
            <a:pPr indent="-226695" lvl="0" marL="239395" marR="0" rtl="0" algn="l">
              <a:lnSpc>
                <a:spcPct val="100000"/>
              </a:lnSpc>
              <a:spcBef>
                <a:spcPts val="600"/>
              </a:spcBef>
              <a:spcAft>
                <a:spcPts val="0"/>
              </a:spcAft>
              <a:buClr>
                <a:schemeClr val="dk1"/>
              </a:buClr>
              <a:buSzPts val="1600"/>
              <a:buFont typeface="Arial"/>
              <a:buChar char="•"/>
            </a:pPr>
            <a:r>
              <a:rPr b="1" lang="en-US" sz="1600">
                <a:solidFill>
                  <a:schemeClr val="dk1"/>
                </a:solidFill>
                <a:latin typeface="Arial"/>
                <a:ea typeface="Arial"/>
                <a:cs typeface="Arial"/>
                <a:sym typeface="Arial"/>
              </a:rPr>
              <a:t>setPeriod(period) </a:t>
            </a:r>
            <a:r>
              <a:rPr lang="en-US" sz="1600">
                <a:solidFill>
                  <a:schemeClr val="dk1"/>
                </a:solidFill>
                <a:latin typeface="Arial"/>
                <a:ea typeface="Arial"/>
                <a:cs typeface="Arial"/>
                <a:sym typeface="Arial"/>
              </a:rPr>
              <a:t>– modifies the period of an already initialized timer.</a:t>
            </a:r>
            <a:endParaRPr sz="1600">
              <a:solidFill>
                <a:schemeClr val="dk1"/>
              </a:solidFill>
              <a:latin typeface="Arial"/>
              <a:ea typeface="Arial"/>
              <a:cs typeface="Arial"/>
              <a:sym typeface="Arial"/>
            </a:endParaRPr>
          </a:p>
          <a:p>
            <a:pPr indent="-226695" lvl="0" marL="239395" marR="0" rtl="0" algn="l">
              <a:lnSpc>
                <a:spcPct val="100000"/>
              </a:lnSpc>
              <a:spcBef>
                <a:spcPts val="595"/>
              </a:spcBef>
              <a:spcAft>
                <a:spcPts val="0"/>
              </a:spcAft>
              <a:buClr>
                <a:schemeClr val="dk1"/>
              </a:buClr>
              <a:buSzPts val="1600"/>
              <a:buFont typeface="Arial"/>
              <a:buChar char="•"/>
            </a:pPr>
            <a:r>
              <a:rPr b="1" lang="en-US" sz="1600">
                <a:solidFill>
                  <a:schemeClr val="dk1"/>
                </a:solidFill>
                <a:latin typeface="Arial"/>
                <a:ea typeface="Arial"/>
                <a:cs typeface="Arial"/>
                <a:sym typeface="Arial"/>
              </a:rPr>
              <a:t>pwm(pin, duty)  </a:t>
            </a:r>
            <a:r>
              <a:rPr lang="en-US" sz="1600">
                <a:solidFill>
                  <a:schemeClr val="dk1"/>
                </a:solidFill>
                <a:latin typeface="Arial"/>
                <a:ea typeface="Arial"/>
                <a:cs typeface="Arial"/>
                <a:sym typeface="Arial"/>
              </a:rPr>
              <a:t>– generates a PWM signal on ‘pin’ with the </a:t>
            </a:r>
            <a:r>
              <a:rPr lang="en-US" sz="1600">
                <a:solidFill>
                  <a:srgbClr val="0000FF"/>
                </a:solidFill>
                <a:latin typeface="Arial"/>
                <a:ea typeface="Arial"/>
                <a:cs typeface="Arial"/>
                <a:sym typeface="Arial"/>
              </a:rPr>
              <a:t>duty cycle value 0 ..</a:t>
            </a:r>
            <a:endParaRPr sz="1600">
              <a:solidFill>
                <a:schemeClr val="dk1"/>
              </a:solidFill>
              <a:latin typeface="Arial"/>
              <a:ea typeface="Arial"/>
              <a:cs typeface="Arial"/>
              <a:sym typeface="Arial"/>
            </a:endParaRPr>
          </a:p>
          <a:p>
            <a:pPr indent="0" lvl="0" marL="239395" marR="24765" rtl="0" algn="l">
              <a:lnSpc>
                <a:spcPct val="100000"/>
              </a:lnSpc>
              <a:spcBef>
                <a:spcPts val="0"/>
              </a:spcBef>
              <a:spcAft>
                <a:spcPts val="0"/>
              </a:spcAft>
              <a:buNone/>
            </a:pPr>
            <a:r>
              <a:rPr lang="en-US" sz="1600">
                <a:solidFill>
                  <a:srgbClr val="0000FF"/>
                </a:solidFill>
                <a:latin typeface="Arial"/>
                <a:ea typeface="Arial"/>
                <a:cs typeface="Arial"/>
                <a:sym typeface="Arial"/>
              </a:rPr>
              <a:t>1023 </a:t>
            </a:r>
            <a:r>
              <a:rPr lang="en-US" sz="1600">
                <a:solidFill>
                  <a:srgbClr val="FF0000"/>
                </a:solidFill>
                <a:latin typeface="Arial"/>
                <a:ea typeface="Arial"/>
                <a:cs typeface="Arial"/>
                <a:sym typeface="Arial"/>
              </a:rPr>
              <a:t>For ‘pin’ only values at which the Timer/counter outputs are physically connected  are allowed</a:t>
            </a:r>
            <a:r>
              <a:rPr lang="en-US" sz="1600">
                <a:solidFill>
                  <a:schemeClr val="dk1"/>
                </a:solidFill>
                <a:latin typeface="Arial"/>
                <a:ea typeface="Arial"/>
                <a:cs typeface="Arial"/>
                <a:sym typeface="Arial"/>
              </a:rPr>
              <a:t>: Timer 1 connected at 9 and 10, Timer 3 connected at 2, 3 and 5 for  Arduino Mega.</a:t>
            </a:r>
            <a:endParaRPr sz="1600">
              <a:solidFill>
                <a:schemeClr val="dk1"/>
              </a:solidFill>
              <a:latin typeface="Arial"/>
              <a:ea typeface="Arial"/>
              <a:cs typeface="Arial"/>
              <a:sym typeface="Arial"/>
            </a:endParaRPr>
          </a:p>
          <a:p>
            <a:pPr indent="-226695" lvl="0" marL="239395" marR="5080" rtl="0" algn="l">
              <a:lnSpc>
                <a:spcPct val="100000"/>
              </a:lnSpc>
              <a:spcBef>
                <a:spcPts val="600"/>
              </a:spcBef>
              <a:spcAft>
                <a:spcPts val="0"/>
              </a:spcAft>
              <a:buClr>
                <a:schemeClr val="dk1"/>
              </a:buClr>
              <a:buSzPts val="1600"/>
              <a:buFont typeface="Arial"/>
              <a:buChar char="•"/>
            </a:pPr>
            <a:r>
              <a:rPr b="1" lang="en-US" sz="1600">
                <a:solidFill>
                  <a:schemeClr val="dk1"/>
                </a:solidFill>
                <a:latin typeface="Arial"/>
                <a:ea typeface="Arial"/>
                <a:cs typeface="Arial"/>
                <a:sym typeface="Arial"/>
              </a:rPr>
              <a:t>attachInterrupt(function, period) </a:t>
            </a:r>
            <a:r>
              <a:rPr lang="en-US" sz="1600">
                <a:solidFill>
                  <a:schemeClr val="dk1"/>
                </a:solidFill>
                <a:latin typeface="Arial"/>
                <a:ea typeface="Arial"/>
                <a:cs typeface="Arial"/>
                <a:sym typeface="Arial"/>
              </a:rPr>
              <a:t>– attaches an ISR ‘function’ to be called every time  when the timer finishes a cycle (</a:t>
            </a:r>
            <a:r>
              <a:rPr lang="en-US" sz="1600">
                <a:solidFill>
                  <a:srgbClr val="0000FF"/>
                </a:solidFill>
                <a:latin typeface="Arial"/>
                <a:ea typeface="Arial"/>
                <a:cs typeface="Arial"/>
                <a:sym typeface="Arial"/>
              </a:rPr>
              <a:t>OVFi</a:t>
            </a:r>
            <a:r>
              <a:rPr lang="en-US" sz="1600">
                <a:solidFill>
                  <a:schemeClr val="dk1"/>
                </a:solidFill>
                <a:latin typeface="Arial"/>
                <a:ea typeface="Arial"/>
                <a:cs typeface="Arial"/>
                <a:sym typeface="Arial"/>
              </a:rPr>
              <a:t>) or at time intervals specified by the optional  parameter ‘period’ (</a:t>
            </a:r>
            <a:r>
              <a:rPr lang="en-US" sz="1600">
                <a:solidFill>
                  <a:srgbClr val="0000FF"/>
                </a:solidFill>
                <a:latin typeface="Arial"/>
                <a:ea typeface="Arial"/>
                <a:cs typeface="Arial"/>
                <a:sym typeface="Arial"/>
              </a:rPr>
              <a:t>COMPi</a:t>
            </a: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226695" lvl="0" marL="239395" marR="0" rtl="0" algn="l">
              <a:lnSpc>
                <a:spcPct val="100000"/>
              </a:lnSpc>
              <a:spcBef>
                <a:spcPts val="595"/>
              </a:spcBef>
              <a:spcAft>
                <a:spcPts val="0"/>
              </a:spcAft>
              <a:buClr>
                <a:schemeClr val="dk1"/>
              </a:buClr>
              <a:buSzPts val="1600"/>
              <a:buFont typeface="Arial"/>
              <a:buChar char="•"/>
            </a:pPr>
            <a:r>
              <a:rPr b="1" lang="en-US" sz="1600">
                <a:solidFill>
                  <a:schemeClr val="dk1"/>
                </a:solidFill>
                <a:latin typeface="Arial"/>
                <a:ea typeface="Arial"/>
                <a:cs typeface="Arial"/>
                <a:sym typeface="Arial"/>
              </a:rPr>
              <a:t>detachInterrupt()  </a:t>
            </a:r>
            <a:r>
              <a:rPr lang="en-US" sz="1600">
                <a:solidFill>
                  <a:schemeClr val="dk1"/>
                </a:solidFill>
                <a:latin typeface="Arial"/>
                <a:ea typeface="Arial"/>
                <a:cs typeface="Arial"/>
                <a:sym typeface="Arial"/>
              </a:rPr>
              <a:t>– de-attaches the ISR</a:t>
            </a:r>
            <a:endParaRPr sz="1600">
              <a:solidFill>
                <a:schemeClr val="dk1"/>
              </a:solidFill>
              <a:latin typeface="Arial"/>
              <a:ea typeface="Arial"/>
              <a:cs typeface="Arial"/>
              <a:sym typeface="Arial"/>
            </a:endParaRPr>
          </a:p>
          <a:p>
            <a:pPr indent="-226695" lvl="0" marL="239395" marR="0" rtl="0" algn="l">
              <a:lnSpc>
                <a:spcPct val="100000"/>
              </a:lnSpc>
              <a:spcBef>
                <a:spcPts val="595"/>
              </a:spcBef>
              <a:spcAft>
                <a:spcPts val="0"/>
              </a:spcAft>
              <a:buClr>
                <a:schemeClr val="dk1"/>
              </a:buClr>
              <a:buSzPts val="1600"/>
              <a:buFont typeface="Arial"/>
              <a:buChar char="•"/>
            </a:pPr>
            <a:r>
              <a:rPr b="1" lang="en-US" sz="1600">
                <a:solidFill>
                  <a:schemeClr val="dk1"/>
                </a:solidFill>
                <a:latin typeface="Arial"/>
                <a:ea typeface="Arial"/>
                <a:cs typeface="Arial"/>
                <a:sym typeface="Arial"/>
              </a:rPr>
              <a:t>disablePwm(pin) </a:t>
            </a:r>
            <a:r>
              <a:rPr lang="en-US" sz="1600">
                <a:solidFill>
                  <a:schemeClr val="dk1"/>
                </a:solidFill>
                <a:latin typeface="Arial"/>
                <a:ea typeface="Arial"/>
                <a:cs typeface="Arial"/>
                <a:sym typeface="Arial"/>
              </a:rPr>
              <a:t>– deactivates the PWM generation on the specified pin</a:t>
            </a:r>
            <a:endParaRPr sz="1600">
              <a:solidFill>
                <a:schemeClr val="dk1"/>
              </a:solidFill>
              <a:latin typeface="Arial"/>
              <a:ea typeface="Arial"/>
              <a:cs typeface="Arial"/>
              <a:sym typeface="Arial"/>
            </a:endParaRPr>
          </a:p>
          <a:p>
            <a:pPr indent="-226695" lvl="0" marL="239395" marR="0" rtl="0" algn="l">
              <a:lnSpc>
                <a:spcPct val="100000"/>
              </a:lnSpc>
              <a:spcBef>
                <a:spcPts val="595"/>
              </a:spcBef>
              <a:spcAft>
                <a:spcPts val="0"/>
              </a:spcAft>
              <a:buClr>
                <a:schemeClr val="dk1"/>
              </a:buClr>
              <a:buSzPts val="1600"/>
              <a:buFont typeface="Arial"/>
              <a:buChar char="•"/>
            </a:pPr>
            <a:r>
              <a:rPr b="1" lang="en-US" sz="1600">
                <a:solidFill>
                  <a:schemeClr val="dk1"/>
                </a:solidFill>
                <a:latin typeface="Arial"/>
                <a:ea typeface="Arial"/>
                <a:cs typeface="Arial"/>
                <a:sym typeface="Arial"/>
              </a:rPr>
              <a:t>read() </a:t>
            </a:r>
            <a:r>
              <a:rPr lang="en-US" sz="1600">
                <a:solidFill>
                  <a:schemeClr val="dk1"/>
                </a:solidFill>
                <a:latin typeface="Arial"/>
                <a:ea typeface="Arial"/>
                <a:cs typeface="Arial"/>
                <a:sym typeface="Arial"/>
              </a:rPr>
              <a:t>– returns the time interval passed from the last saturation of the counter</a:t>
            </a:r>
            <a:endParaRPr sz="1600">
              <a:solidFill>
                <a:schemeClr val="dk1"/>
              </a:solidFill>
              <a:latin typeface="Arial"/>
              <a:ea typeface="Arial"/>
              <a:cs typeface="Arial"/>
              <a:sym typeface="Arial"/>
            </a:endParaRPr>
          </a:p>
        </p:txBody>
      </p:sp>
      <p:sp>
        <p:nvSpPr>
          <p:cNvPr id="871" name="Google Shape;871;p82"/>
          <p:cNvSpPr txBox="1"/>
          <p:nvPr>
            <p:ph type="title"/>
          </p:nvPr>
        </p:nvSpPr>
        <p:spPr>
          <a:xfrm>
            <a:off x="1320800" y="108280"/>
            <a:ext cx="2463800" cy="51435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Timers-cont.</a:t>
            </a:r>
            <a:endParaRPr sz="3200">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83"/>
          <p:cNvSpPr txBox="1"/>
          <p:nvPr/>
        </p:nvSpPr>
        <p:spPr>
          <a:xfrm>
            <a:off x="611835" y="1070863"/>
            <a:ext cx="7718425" cy="848994"/>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Example 10 </a:t>
            </a:r>
            <a:r>
              <a:rPr lang="en-US" sz="1800">
                <a:solidFill>
                  <a:schemeClr val="dk1"/>
                </a:solidFill>
                <a:latin typeface="Arial"/>
                <a:ea typeface="Arial"/>
                <a:cs typeface="Arial"/>
                <a:sym typeface="Arial"/>
              </a:rPr>
              <a:t>- set a timer of length 1000000 microseconds (or 1 sec - or 1Hz</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=&gt; the LED will blink 1 times per second)</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r>
              <a:rPr lang="en-US" sz="1800" u="sng">
                <a:solidFill>
                  <a:srgbClr val="009999"/>
                </a:solidFill>
                <a:latin typeface="Arial"/>
                <a:ea typeface="Arial"/>
                <a:cs typeface="Arial"/>
                <a:sym typeface="Arial"/>
                <a:hlinkClick r:id="rId3">
                  <a:extLst>
                    <a:ext uri="{A12FA001-AC4F-418D-AE19-62706E023703}">
                      <ahyp:hlinkClr val="tx"/>
                    </a:ext>
                  </a:extLst>
                </a:hlinkClick>
              </a:rPr>
              <a:t>https://code.google.com/p/arduino-timerone/downloads/list</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877" name="Google Shape;877;p83"/>
          <p:cNvSpPr txBox="1"/>
          <p:nvPr/>
        </p:nvSpPr>
        <p:spPr>
          <a:xfrm>
            <a:off x="611835" y="2107819"/>
            <a:ext cx="2325370" cy="109347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#include &lt;TimerOne.h&gt;</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setup()</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239395" marR="5080" rtl="0" algn="l">
              <a:lnSpc>
                <a:spcPct val="100000"/>
              </a:lnSpc>
              <a:spcBef>
                <a:spcPts val="0"/>
              </a:spcBef>
              <a:spcAft>
                <a:spcPts val="0"/>
              </a:spcAft>
              <a:buNone/>
            </a:pPr>
            <a:r>
              <a:rPr lang="en-US" sz="1400">
                <a:solidFill>
                  <a:schemeClr val="dk1"/>
                </a:solidFill>
                <a:latin typeface="Arial"/>
                <a:ea typeface="Arial"/>
                <a:cs typeface="Arial"/>
                <a:sym typeface="Arial"/>
              </a:rPr>
              <a:t>pinMode(13, OUTPUT);  Timer1.initialize(1000000);</a:t>
            </a:r>
            <a:endParaRPr sz="1400">
              <a:solidFill>
                <a:schemeClr val="dk1"/>
              </a:solidFill>
              <a:latin typeface="Arial"/>
              <a:ea typeface="Arial"/>
              <a:cs typeface="Arial"/>
              <a:sym typeface="Arial"/>
            </a:endParaRPr>
          </a:p>
        </p:txBody>
      </p:sp>
      <p:sp>
        <p:nvSpPr>
          <p:cNvPr id="878" name="Google Shape;878;p83"/>
          <p:cNvSpPr txBox="1"/>
          <p:nvPr/>
        </p:nvSpPr>
        <p:spPr>
          <a:xfrm>
            <a:off x="3355975" y="2748533"/>
            <a:ext cx="2915920" cy="4527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Initialize the digital pin as an output</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 </a:t>
            </a:r>
            <a:r>
              <a:rPr lang="en-US" sz="1400">
                <a:solidFill>
                  <a:srgbClr val="008000"/>
                </a:solidFill>
                <a:latin typeface="Arial"/>
                <a:ea typeface="Arial"/>
                <a:cs typeface="Arial"/>
                <a:sym typeface="Arial"/>
              </a:rPr>
              <a:t>set a timer (period=1 sec / 1Hz</a:t>
            </a:r>
            <a:endParaRPr sz="1400">
              <a:solidFill>
                <a:schemeClr val="dk1"/>
              </a:solidFill>
              <a:latin typeface="Arial"/>
              <a:ea typeface="Arial"/>
              <a:cs typeface="Arial"/>
              <a:sym typeface="Arial"/>
            </a:endParaRPr>
          </a:p>
        </p:txBody>
      </p:sp>
      <p:sp>
        <p:nvSpPr>
          <p:cNvPr id="879" name="Google Shape;879;p83"/>
          <p:cNvSpPr txBox="1"/>
          <p:nvPr/>
        </p:nvSpPr>
        <p:spPr>
          <a:xfrm>
            <a:off x="611835" y="3388614"/>
            <a:ext cx="5426075" cy="3020060"/>
          </a:xfrm>
          <a:prstGeom prst="rect">
            <a:avLst/>
          </a:prstGeom>
          <a:noFill/>
          <a:ln>
            <a:noFill/>
          </a:ln>
        </p:spPr>
        <p:txBody>
          <a:bodyPr anchorCtr="0" anchor="t" bIns="0" lIns="0" spcFirstLastPara="1" rIns="0" wrap="square" tIns="12700">
            <a:spAutoFit/>
          </a:bodyPr>
          <a:lstStyle/>
          <a:p>
            <a:pPr indent="0" lvl="0" marL="239395" marR="0" rtl="0" algn="l">
              <a:lnSpc>
                <a:spcPct val="100000"/>
              </a:lnSpc>
              <a:spcBef>
                <a:spcPts val="0"/>
              </a:spcBef>
              <a:spcAft>
                <a:spcPts val="0"/>
              </a:spcAft>
              <a:buNone/>
            </a:pPr>
            <a:r>
              <a:rPr lang="en-US" sz="1400">
                <a:solidFill>
                  <a:schemeClr val="dk1"/>
                </a:solidFill>
                <a:latin typeface="Arial"/>
                <a:ea typeface="Arial"/>
                <a:cs typeface="Arial"/>
                <a:sym typeface="Arial"/>
              </a:rPr>
              <a:t>Timer1.attachInterrupt( timerIsr ); </a:t>
            </a:r>
            <a:r>
              <a:rPr lang="en-US" sz="1400">
                <a:solidFill>
                  <a:srgbClr val="008000"/>
                </a:solidFill>
                <a:latin typeface="Arial"/>
                <a:ea typeface="Arial"/>
                <a:cs typeface="Arial"/>
                <a:sym typeface="Arial"/>
              </a:rPr>
              <a:t>// attach the service routine here</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0" marR="0" rtl="0" algn="l">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loop(){</a:t>
            </a:r>
            <a:endParaRPr sz="1400">
              <a:solidFill>
                <a:schemeClr val="dk1"/>
              </a:solidFill>
              <a:latin typeface="Arial"/>
              <a:ea typeface="Arial"/>
              <a:cs typeface="Arial"/>
              <a:sym typeface="Arial"/>
            </a:endParaRPr>
          </a:p>
          <a:p>
            <a:pPr indent="0" lvl="0" marL="239395" marR="0" rtl="0" algn="l">
              <a:lnSpc>
                <a:spcPct val="100000"/>
              </a:lnSpc>
              <a:spcBef>
                <a:spcPts val="0"/>
              </a:spcBef>
              <a:spcAft>
                <a:spcPts val="0"/>
              </a:spcAft>
              <a:buNone/>
            </a:pPr>
            <a:r>
              <a:rPr lang="en-US" sz="1400">
                <a:solidFill>
                  <a:srgbClr val="008000"/>
                </a:solidFill>
                <a:latin typeface="Arial"/>
                <a:ea typeface="Arial"/>
                <a:cs typeface="Arial"/>
                <a:sym typeface="Arial"/>
              </a:rPr>
              <a:t>// Main code loop</a:t>
            </a:r>
            <a:endParaRPr sz="1400">
              <a:solidFill>
                <a:schemeClr val="dk1"/>
              </a:solidFill>
              <a:latin typeface="Arial"/>
              <a:ea typeface="Arial"/>
              <a:cs typeface="Arial"/>
              <a:sym typeface="Arial"/>
            </a:endParaRPr>
          </a:p>
          <a:p>
            <a:pPr indent="0" lvl="0" marL="239395" marR="0" rtl="0" algn="l">
              <a:lnSpc>
                <a:spcPct val="100000"/>
              </a:lnSpc>
              <a:spcBef>
                <a:spcPts val="0"/>
              </a:spcBef>
              <a:spcAft>
                <a:spcPts val="0"/>
              </a:spcAft>
              <a:buNone/>
            </a:pPr>
            <a:r>
              <a:rPr lang="en-US" sz="1400">
                <a:solidFill>
                  <a:srgbClr val="008000"/>
                </a:solidFill>
                <a:latin typeface="Arial"/>
                <a:ea typeface="Arial"/>
                <a:cs typeface="Arial"/>
                <a:sym typeface="Arial"/>
              </a:rPr>
              <a:t>// TODO: Put your regular (non-ISR) logic here</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Custom ISR Timer Routine</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timerIsr(){</a:t>
            </a:r>
            <a:endParaRPr sz="1400">
              <a:solidFill>
                <a:schemeClr val="dk1"/>
              </a:solidFill>
              <a:latin typeface="Arial"/>
              <a:ea typeface="Arial"/>
              <a:cs typeface="Arial"/>
              <a:sym typeface="Arial"/>
            </a:endParaRPr>
          </a:p>
          <a:p>
            <a:pPr indent="0" lvl="0" marL="239395" marR="0" rtl="0" algn="l">
              <a:lnSpc>
                <a:spcPct val="100000"/>
              </a:lnSpc>
              <a:spcBef>
                <a:spcPts val="0"/>
              </a:spcBef>
              <a:spcAft>
                <a:spcPts val="0"/>
              </a:spcAft>
              <a:buNone/>
            </a:pPr>
            <a:r>
              <a:rPr lang="en-US" sz="1400">
                <a:solidFill>
                  <a:schemeClr val="dk1"/>
                </a:solidFill>
                <a:latin typeface="Arial"/>
                <a:ea typeface="Arial"/>
                <a:cs typeface="Arial"/>
                <a:sym typeface="Arial"/>
              </a:rPr>
              <a:t>digitalWrite( 13, digitalRead( 13 ) ^ 1 ); </a:t>
            </a:r>
            <a:r>
              <a:rPr lang="en-US" sz="1400">
                <a:solidFill>
                  <a:srgbClr val="008000"/>
                </a:solidFill>
                <a:latin typeface="Arial"/>
                <a:ea typeface="Arial"/>
                <a:cs typeface="Arial"/>
                <a:sym typeface="Arial"/>
              </a:rPr>
              <a:t>// Toggle LED</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880" name="Google Shape;880;p83"/>
          <p:cNvSpPr txBox="1"/>
          <p:nvPr>
            <p:ph type="title"/>
          </p:nvPr>
        </p:nvSpPr>
        <p:spPr>
          <a:xfrm>
            <a:off x="1320800" y="468325"/>
            <a:ext cx="2463800" cy="51435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Timers-cont.</a:t>
            </a:r>
            <a:endParaRPr sz="3200">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84"/>
          <p:cNvSpPr txBox="1"/>
          <p:nvPr>
            <p:ph type="title"/>
          </p:nvPr>
        </p:nvSpPr>
        <p:spPr>
          <a:xfrm>
            <a:off x="1262888" y="555193"/>
            <a:ext cx="592455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Motion Detection with Timer Interrupt</a:t>
            </a:r>
            <a:endParaRPr sz="2400">
              <a:latin typeface="Tahoma"/>
              <a:ea typeface="Tahoma"/>
              <a:cs typeface="Tahoma"/>
              <a:sym typeface="Tahoma"/>
            </a:endParaRPr>
          </a:p>
        </p:txBody>
      </p:sp>
      <p:sp>
        <p:nvSpPr>
          <p:cNvPr id="886" name="Google Shape;886;p84"/>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20</a:t>
            </a:r>
            <a:endParaRPr sz="1200">
              <a:solidFill>
                <a:schemeClr val="dk1"/>
              </a:solidFill>
              <a:latin typeface="Arial"/>
              <a:ea typeface="Arial"/>
              <a:cs typeface="Arial"/>
              <a:sym typeface="Arial"/>
            </a:endParaRPr>
          </a:p>
        </p:txBody>
      </p:sp>
      <p:sp>
        <p:nvSpPr>
          <p:cNvPr id="887" name="Google Shape;887;p84"/>
          <p:cNvSpPr txBox="1"/>
          <p:nvPr/>
        </p:nvSpPr>
        <p:spPr>
          <a:xfrm>
            <a:off x="1147978" y="1008380"/>
            <a:ext cx="3518535" cy="4964430"/>
          </a:xfrm>
          <a:prstGeom prst="rect">
            <a:avLst/>
          </a:prstGeom>
          <a:noFill/>
          <a:ln>
            <a:noFill/>
          </a:ln>
        </p:spPr>
        <p:txBody>
          <a:bodyPr anchorCtr="0" anchor="t" bIns="0" lIns="0" spcFirstLastPara="1" rIns="0" wrap="square" tIns="12700">
            <a:spAutoFit/>
          </a:bodyPr>
          <a:lstStyle/>
          <a:p>
            <a:pPr indent="0" lvl="0" marL="12700" marR="1117600" rtl="0" algn="l">
              <a:lnSpc>
                <a:spcPct val="100000"/>
              </a:lnSpc>
              <a:spcBef>
                <a:spcPts val="0"/>
              </a:spcBef>
              <a:spcAft>
                <a:spcPts val="0"/>
              </a:spcAft>
              <a:buNone/>
            </a:pPr>
            <a:r>
              <a:rPr lang="en-US" sz="1800">
                <a:solidFill>
                  <a:schemeClr val="dk1"/>
                </a:solidFill>
                <a:latin typeface="Arial"/>
                <a:ea typeface="Arial"/>
                <a:cs typeface="Arial"/>
                <a:sym typeface="Arial"/>
              </a:rPr>
              <a:t>#include &lt;TimerOne.h&gt;  volatile byte data=0;  void setup() {</a:t>
            </a:r>
            <a:endParaRPr sz="1800">
              <a:solidFill>
                <a:schemeClr val="dk1"/>
              </a:solidFill>
              <a:latin typeface="Arial"/>
              <a:ea typeface="Arial"/>
              <a:cs typeface="Arial"/>
              <a:sym typeface="Arial"/>
            </a:endParaRPr>
          </a:p>
          <a:p>
            <a:pPr indent="0" lvl="0" marL="12700" marR="820419" rtl="0" algn="l">
              <a:lnSpc>
                <a:spcPct val="100000"/>
              </a:lnSpc>
              <a:spcBef>
                <a:spcPts val="0"/>
              </a:spcBef>
              <a:spcAft>
                <a:spcPts val="0"/>
              </a:spcAft>
              <a:buNone/>
            </a:pPr>
            <a:r>
              <a:rPr lang="en-US" sz="1800">
                <a:solidFill>
                  <a:schemeClr val="dk1"/>
                </a:solidFill>
                <a:latin typeface="Arial"/>
                <a:ea typeface="Arial"/>
                <a:cs typeface="Arial"/>
                <a:sym typeface="Arial"/>
              </a:rPr>
              <a:t>pinMode (2,INPUT);  pinMode (13,OUTPUT);  Serial.begin(9600);  Timer1.initialize(1000000);</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Timer1.attachInterrupt(motion);</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8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void loop() {</a:t>
            </a:r>
            <a:endParaRPr sz="1800">
              <a:solidFill>
                <a:schemeClr val="dk1"/>
              </a:solidFill>
              <a:latin typeface="Arial"/>
              <a:ea typeface="Arial"/>
              <a:cs typeface="Arial"/>
              <a:sym typeface="Arial"/>
            </a:endParaRPr>
          </a:p>
          <a:p>
            <a:pPr indent="126364" lvl="0" marL="12700" marR="5080" rtl="0" algn="l">
              <a:lnSpc>
                <a:spcPct val="100000"/>
              </a:lnSpc>
              <a:spcBef>
                <a:spcPts val="0"/>
              </a:spcBef>
              <a:spcAft>
                <a:spcPts val="0"/>
              </a:spcAft>
              <a:buNone/>
            </a:pPr>
            <a:r>
              <a:rPr lang="en-US" sz="1800">
                <a:solidFill>
                  <a:schemeClr val="dk1"/>
                </a:solidFill>
                <a:latin typeface="Arial"/>
                <a:ea typeface="Arial"/>
                <a:cs typeface="Arial"/>
                <a:sym typeface="Arial"/>
              </a:rPr>
              <a:t>// put your main code here, to run  repeatedly:</a:t>
            </a:r>
            <a:endParaRPr sz="1800">
              <a:solidFill>
                <a:schemeClr val="dk1"/>
              </a:solidFill>
              <a:latin typeface="Arial"/>
              <a:ea typeface="Arial"/>
              <a:cs typeface="Arial"/>
              <a:sym typeface="Arial"/>
            </a:endParaRPr>
          </a:p>
          <a:p>
            <a:pPr indent="-64135" lvl="0" marL="76200" marR="670560" rtl="0" algn="l">
              <a:lnSpc>
                <a:spcPct val="100000"/>
              </a:lnSpc>
              <a:spcBef>
                <a:spcPts val="0"/>
              </a:spcBef>
              <a:spcAft>
                <a:spcPts val="0"/>
              </a:spcAft>
              <a:buNone/>
            </a:pPr>
            <a:r>
              <a:rPr lang="en-US" sz="1800">
                <a:solidFill>
                  <a:schemeClr val="dk1"/>
                </a:solidFill>
                <a:latin typeface="Arial"/>
                <a:ea typeface="Arial"/>
                <a:cs typeface="Arial"/>
                <a:sym typeface="Arial"/>
              </a:rPr>
              <a:t>// Serial.println("main loop");  led();</a:t>
            </a:r>
            <a:endParaRPr sz="18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chemeClr val="dk1"/>
                </a:solidFill>
                <a:latin typeface="Arial"/>
                <a:ea typeface="Arial"/>
                <a:cs typeface="Arial"/>
                <a:sym typeface="Arial"/>
              </a:rPr>
              <a:t>// motion();</a:t>
            </a:r>
            <a:endParaRPr sz="18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850">
              <a:solidFill>
                <a:schemeClr val="dk1"/>
              </a:solidFill>
              <a:latin typeface="Times New Roman"/>
              <a:ea typeface="Times New Roman"/>
              <a:cs typeface="Times New Roman"/>
              <a:sym typeface="Times New Roman"/>
            </a:endParaRPr>
          </a:p>
          <a:p>
            <a:pPr indent="0" lvl="0" marL="12700" marR="0" rtl="0" algn="l">
              <a:lnSpc>
                <a:spcPct val="100000"/>
              </a:lnSpc>
              <a:spcBef>
                <a:spcPts val="5"/>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888" name="Google Shape;888;p84"/>
          <p:cNvSpPr txBox="1"/>
          <p:nvPr>
            <p:ph idx="2" type="body"/>
          </p:nvPr>
        </p:nvSpPr>
        <p:spPr>
          <a:xfrm>
            <a:off x="4709160" y="1577340"/>
            <a:ext cx="3977640" cy="45262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void motion()</a:t>
            </a:r>
            <a:endParaRPr/>
          </a:p>
          <a:p>
            <a:pPr indent="0" lvl="0" marL="12700" rtl="0" algn="l">
              <a:lnSpc>
                <a:spcPct val="100000"/>
              </a:lnSpc>
              <a:spcBef>
                <a:spcPts val="0"/>
              </a:spcBef>
              <a:spcAft>
                <a:spcPts val="0"/>
              </a:spcAft>
              <a:buNone/>
            </a:pPr>
            <a:r>
              <a:rPr lang="en-US"/>
              <a:t>{</a:t>
            </a:r>
            <a:endParaRPr/>
          </a:p>
          <a:p>
            <a:pPr indent="126364" lvl="0" marL="12700" marR="31750" rtl="0" algn="l">
              <a:lnSpc>
                <a:spcPct val="100000"/>
              </a:lnSpc>
              <a:spcBef>
                <a:spcPts val="0"/>
              </a:spcBef>
              <a:spcAft>
                <a:spcPts val="0"/>
              </a:spcAft>
              <a:buNone/>
            </a:pPr>
            <a:r>
              <a:rPr lang="en-US"/>
              <a:t>Serial.println("motion");  data=digitalRead(2);  Serial.print("Sensor  Data=");  Serial.println(data);</a:t>
            </a:r>
            <a:endParaRPr/>
          </a:p>
          <a:p>
            <a:pPr indent="0" lvl="0" marL="12700" rtl="0" algn="l">
              <a:lnSpc>
                <a:spcPct val="100000"/>
              </a:lnSpc>
              <a:spcBef>
                <a:spcPts val="0"/>
              </a:spcBef>
              <a:spcAft>
                <a:spcPts val="0"/>
              </a:spcAft>
              <a:buNone/>
            </a:pPr>
            <a:r>
              <a:rPr lang="en-US"/>
              <a:t>}</a:t>
            </a:r>
            <a:endParaRPr/>
          </a:p>
          <a:p>
            <a:pPr indent="0" lvl="0" marL="0" rtl="0" algn="l">
              <a:lnSpc>
                <a:spcPct val="100000"/>
              </a:lnSpc>
              <a:spcBef>
                <a:spcPts val="35"/>
              </a:spcBef>
              <a:spcAft>
                <a:spcPts val="0"/>
              </a:spcAft>
              <a:buNone/>
            </a:pPr>
            <a:r>
              <a:t/>
            </a:r>
            <a:endParaRPr sz="1850">
              <a:latin typeface="Times New Roman"/>
              <a:ea typeface="Times New Roman"/>
              <a:cs typeface="Times New Roman"/>
              <a:sym typeface="Times New Roman"/>
            </a:endParaRPr>
          </a:p>
          <a:p>
            <a:pPr indent="0" lvl="0" marL="12700" rtl="0" algn="l">
              <a:lnSpc>
                <a:spcPct val="100000"/>
              </a:lnSpc>
              <a:spcBef>
                <a:spcPts val="0"/>
              </a:spcBef>
              <a:spcAft>
                <a:spcPts val="0"/>
              </a:spcAft>
              <a:buNone/>
            </a:pPr>
            <a:r>
              <a:rPr lang="en-US"/>
              <a:t>void led()</a:t>
            </a:r>
            <a:endParaRPr/>
          </a:p>
          <a:p>
            <a:pPr indent="0" lvl="0" marL="12700" rtl="0" algn="l">
              <a:lnSpc>
                <a:spcPct val="100000"/>
              </a:lnSpc>
              <a:spcBef>
                <a:spcPts val="0"/>
              </a:spcBef>
              <a:spcAft>
                <a:spcPts val="0"/>
              </a:spcAft>
              <a:buNone/>
            </a:pPr>
            <a:r>
              <a:rPr lang="en-US"/>
              <a:t>{</a:t>
            </a:r>
            <a:endParaRPr/>
          </a:p>
          <a:p>
            <a:pPr indent="0" lvl="0" marL="139065" marR="5080" rtl="0" algn="l">
              <a:lnSpc>
                <a:spcPct val="100000"/>
              </a:lnSpc>
              <a:spcBef>
                <a:spcPts val="0"/>
              </a:spcBef>
              <a:spcAft>
                <a:spcPts val="0"/>
              </a:spcAft>
              <a:buNone/>
            </a:pPr>
            <a:r>
              <a:rPr lang="en-US"/>
              <a:t>Serial.println("led");  digitalWrite(13,HIGH);  delay(10000);  digitalWrite(13,LOW);  delay(10000);</a:t>
            </a:r>
            <a:endParaRPr/>
          </a:p>
          <a:p>
            <a:pPr indent="0" lvl="0" marL="12700" rtl="0" algn="l">
              <a:lnSpc>
                <a:spcPct val="100000"/>
              </a:lnSpc>
              <a:spcBef>
                <a:spcPts val="0"/>
              </a:spcBef>
              <a:spcAft>
                <a:spcPts val="0"/>
              </a:spcAft>
              <a:buNone/>
            </a:pPr>
            <a:r>
              <a:rPr lang="en-US"/>
              <a:t>}</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85"/>
          <p:cNvSpPr txBox="1"/>
          <p:nvPr/>
        </p:nvSpPr>
        <p:spPr>
          <a:xfrm>
            <a:off x="611835" y="1070863"/>
            <a:ext cx="8096884" cy="1004569"/>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1800">
                <a:solidFill>
                  <a:schemeClr val="dk1"/>
                </a:solidFill>
                <a:latin typeface="Arial"/>
                <a:ea typeface="Arial"/>
                <a:cs typeface="Arial"/>
                <a:sym typeface="Arial"/>
              </a:rPr>
              <a:t>Example 11 </a:t>
            </a:r>
            <a:r>
              <a:rPr lang="en-US" sz="1800">
                <a:solidFill>
                  <a:schemeClr val="dk1"/>
                </a:solidFill>
                <a:latin typeface="Arial"/>
                <a:ea typeface="Arial"/>
                <a:cs typeface="Arial"/>
                <a:sym typeface="Arial"/>
              </a:rPr>
              <a:t>- Sets up PWM output on pin 9 with a 50% duty cycle, and attaches  an interrupt that toggles digital pin 10 every half second.</a:t>
            </a:r>
            <a:endParaRPr sz="1800">
              <a:solidFill>
                <a:schemeClr val="dk1"/>
              </a:solidFill>
              <a:latin typeface="Arial"/>
              <a:ea typeface="Arial"/>
              <a:cs typeface="Arial"/>
              <a:sym typeface="Arial"/>
            </a:endParaRPr>
          </a:p>
          <a:p>
            <a:pPr indent="0" lvl="0" marL="12700" marR="0" rtl="0" algn="l">
              <a:lnSpc>
                <a:spcPct val="100000"/>
              </a:lnSpc>
              <a:spcBef>
                <a:spcPts val="1705"/>
              </a:spcBef>
              <a:spcAft>
                <a:spcPts val="0"/>
              </a:spcAft>
              <a:buNone/>
            </a:pPr>
            <a:r>
              <a:rPr lang="en-US" sz="1400">
                <a:solidFill>
                  <a:schemeClr val="dk1"/>
                </a:solidFill>
                <a:latin typeface="Arial"/>
                <a:ea typeface="Arial"/>
                <a:cs typeface="Arial"/>
                <a:sym typeface="Arial"/>
              </a:rPr>
              <a:t>#include "TimerOne.h“</a:t>
            </a:r>
            <a:endParaRPr sz="1400">
              <a:solidFill>
                <a:schemeClr val="dk1"/>
              </a:solidFill>
              <a:latin typeface="Arial"/>
              <a:ea typeface="Arial"/>
              <a:cs typeface="Arial"/>
              <a:sym typeface="Arial"/>
            </a:endParaRPr>
          </a:p>
        </p:txBody>
      </p:sp>
      <p:sp>
        <p:nvSpPr>
          <p:cNvPr id="894" name="Google Shape;894;p85"/>
          <p:cNvSpPr txBox="1"/>
          <p:nvPr/>
        </p:nvSpPr>
        <p:spPr>
          <a:xfrm>
            <a:off x="611835" y="2259914"/>
            <a:ext cx="2090420" cy="109347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setup()</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2539" lvl="0" marL="108585" marR="5080" rtl="0" algn="l">
              <a:lnSpc>
                <a:spcPct val="100000"/>
              </a:lnSpc>
              <a:spcBef>
                <a:spcPts val="0"/>
              </a:spcBef>
              <a:spcAft>
                <a:spcPts val="0"/>
              </a:spcAft>
              <a:buNone/>
            </a:pPr>
            <a:r>
              <a:rPr lang="en-US" sz="1400">
                <a:solidFill>
                  <a:schemeClr val="dk1"/>
                </a:solidFill>
                <a:latin typeface="Arial"/>
                <a:ea typeface="Arial"/>
                <a:cs typeface="Arial"/>
                <a:sym typeface="Arial"/>
              </a:rPr>
              <a:t>pinMode(10, OUTPUT);  Timer1.initialize(500000);  Timer1.pwm(9, 512);</a:t>
            </a:r>
            <a:endParaRPr sz="1400">
              <a:solidFill>
                <a:schemeClr val="dk1"/>
              </a:solidFill>
              <a:latin typeface="Arial"/>
              <a:ea typeface="Arial"/>
              <a:cs typeface="Arial"/>
              <a:sym typeface="Arial"/>
            </a:endParaRPr>
          </a:p>
        </p:txBody>
      </p:sp>
      <p:sp>
        <p:nvSpPr>
          <p:cNvPr id="895" name="Google Shape;895;p85"/>
          <p:cNvSpPr txBox="1"/>
          <p:nvPr/>
        </p:nvSpPr>
        <p:spPr>
          <a:xfrm>
            <a:off x="3355975" y="2900933"/>
            <a:ext cx="3609340" cy="4527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initialize timer1, and set a 1/2 second period</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rgbClr val="008000"/>
                </a:solidFill>
                <a:latin typeface="Arial"/>
                <a:ea typeface="Arial"/>
                <a:cs typeface="Arial"/>
                <a:sym typeface="Arial"/>
              </a:rPr>
              <a:t>// setup PWM on pin 9, 50% duty cycle</a:t>
            </a:r>
            <a:endParaRPr sz="1400">
              <a:solidFill>
                <a:schemeClr val="dk1"/>
              </a:solidFill>
              <a:latin typeface="Arial"/>
              <a:ea typeface="Arial"/>
              <a:cs typeface="Arial"/>
              <a:sym typeface="Arial"/>
            </a:endParaRPr>
          </a:p>
        </p:txBody>
      </p:sp>
      <p:sp>
        <p:nvSpPr>
          <p:cNvPr id="896" name="Google Shape;896;p85"/>
          <p:cNvSpPr txBox="1"/>
          <p:nvPr/>
        </p:nvSpPr>
        <p:spPr>
          <a:xfrm>
            <a:off x="611835" y="3327653"/>
            <a:ext cx="7122795" cy="2593340"/>
          </a:xfrm>
          <a:prstGeom prst="rect">
            <a:avLst/>
          </a:prstGeom>
          <a:noFill/>
          <a:ln>
            <a:noFill/>
          </a:ln>
        </p:spPr>
        <p:txBody>
          <a:bodyPr anchorCtr="0" anchor="t" bIns="0" lIns="0" spcFirstLastPara="1" rIns="0" wrap="square" tIns="12700">
            <a:spAutoFit/>
          </a:bodyPr>
          <a:lstStyle/>
          <a:p>
            <a:pPr indent="0" lvl="0" marL="108585" marR="0" rtl="0" algn="l">
              <a:lnSpc>
                <a:spcPct val="100000"/>
              </a:lnSpc>
              <a:spcBef>
                <a:spcPts val="0"/>
              </a:spcBef>
              <a:spcAft>
                <a:spcPts val="0"/>
              </a:spcAft>
              <a:buNone/>
            </a:pPr>
            <a:r>
              <a:rPr lang="en-US" sz="1400">
                <a:solidFill>
                  <a:schemeClr val="dk1"/>
                </a:solidFill>
                <a:latin typeface="Arial"/>
                <a:ea typeface="Arial"/>
                <a:cs typeface="Arial"/>
                <a:sym typeface="Arial"/>
              </a:rPr>
              <a:t>Timer1.attachInterrupt(callback); </a:t>
            </a:r>
            <a:r>
              <a:rPr lang="en-US" sz="1400">
                <a:solidFill>
                  <a:srgbClr val="008000"/>
                </a:solidFill>
                <a:latin typeface="Arial"/>
                <a:ea typeface="Arial"/>
                <a:cs typeface="Arial"/>
                <a:sym typeface="Arial"/>
              </a:rPr>
              <a:t>// attaches callback() as a timer overflow interrupt (TOFI)</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0" marR="0" rtl="0" algn="l">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callback()</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125" marR="0" rtl="0" algn="l">
              <a:lnSpc>
                <a:spcPct val="100000"/>
              </a:lnSpc>
              <a:spcBef>
                <a:spcPts val="0"/>
              </a:spcBef>
              <a:spcAft>
                <a:spcPts val="0"/>
              </a:spcAft>
              <a:buNone/>
            </a:pPr>
            <a:r>
              <a:rPr lang="en-US" sz="1400">
                <a:solidFill>
                  <a:schemeClr val="dk1"/>
                </a:solidFill>
                <a:latin typeface="Arial"/>
                <a:ea typeface="Arial"/>
                <a:cs typeface="Arial"/>
                <a:sym typeface="Arial"/>
              </a:rPr>
              <a:t>digitalWrite(10, digitalRead(10) ^ 1);</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void loop()</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0" lvl="0" marL="111125" marR="0" rtl="0" algn="l">
              <a:lnSpc>
                <a:spcPct val="100000"/>
              </a:lnSpc>
              <a:spcBef>
                <a:spcPts val="0"/>
              </a:spcBef>
              <a:spcAft>
                <a:spcPts val="0"/>
              </a:spcAft>
              <a:buNone/>
            </a:pPr>
            <a:r>
              <a:rPr lang="en-US" sz="1400">
                <a:solidFill>
                  <a:srgbClr val="008000"/>
                </a:solidFill>
                <a:latin typeface="Arial"/>
                <a:ea typeface="Arial"/>
                <a:cs typeface="Arial"/>
                <a:sym typeface="Arial"/>
              </a:rPr>
              <a:t>// your program here...</a:t>
            </a:r>
            <a:endParaRPr sz="14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897" name="Google Shape;897;p85"/>
          <p:cNvSpPr txBox="1"/>
          <p:nvPr>
            <p:ph type="title"/>
          </p:nvPr>
        </p:nvSpPr>
        <p:spPr>
          <a:xfrm>
            <a:off x="1320800" y="468325"/>
            <a:ext cx="2463800" cy="51435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latin typeface="Arial"/>
                <a:ea typeface="Arial"/>
                <a:cs typeface="Arial"/>
                <a:sym typeface="Arial"/>
              </a:rPr>
              <a:t>Timers-cont.</a:t>
            </a:r>
            <a:endParaRPr sz="3200">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86"/>
          <p:cNvSpPr/>
          <p:nvPr/>
        </p:nvSpPr>
        <p:spPr>
          <a:xfrm>
            <a:off x="990600" y="0"/>
            <a:ext cx="7848600" cy="6986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int led = 13;                // the pin that the LED is atteched to</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int sensor = 2;              // the pin that the sensor is atteched to</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int state = LOW;             // by default, no motion detected</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int val = 0;                 // variable to store the sensor status (value)</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void setup()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pinMode(led, OUTPUT);      // initalize LED as an output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pinMode(sensor, INPUT);    // initialize sensor as an input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Serial.begin(9600);        // initialize serial</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void loop(){</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val = digitalRead(sensor);   // read sensor value</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if (val == HIGH) {           // check if the sensor is 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digitalWrite(led, HIGH);   // turn LED ON</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delay(100);                // delay 100 milliseconds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if (state == LOW)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Serial.println("Motion detected!");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state = HIGH;       // update variable state to 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else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digitalWrite(led, LOW); // turn LED OFF</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delay(200);             // delay 200 milliseconds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if (state == HIGH){</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Serial.println("Motion stopped!");</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state = LOW;       // update variable state to LOW</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87"/>
          <p:cNvSpPr txBox="1"/>
          <p:nvPr>
            <p:ph type="title"/>
          </p:nvPr>
        </p:nvSpPr>
        <p:spPr>
          <a:xfrm>
            <a:off x="1183639" y="600913"/>
            <a:ext cx="106045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Timers</a:t>
            </a:r>
            <a:endParaRPr sz="2400">
              <a:latin typeface="Tahoma"/>
              <a:ea typeface="Tahoma"/>
              <a:cs typeface="Tahoma"/>
              <a:sym typeface="Tahoma"/>
            </a:endParaRPr>
          </a:p>
        </p:txBody>
      </p:sp>
      <p:sp>
        <p:nvSpPr>
          <p:cNvPr id="908" name="Google Shape;908;p87"/>
          <p:cNvSpPr txBox="1"/>
          <p:nvPr/>
        </p:nvSpPr>
        <p:spPr>
          <a:xfrm>
            <a:off x="1077569" y="1346708"/>
            <a:ext cx="5859145" cy="294195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b="1" lang="en-US" sz="1550">
                <a:solidFill>
                  <a:schemeClr val="dk1"/>
                </a:solidFill>
                <a:latin typeface="Arial"/>
                <a:ea typeface="Arial"/>
                <a:cs typeface="Arial"/>
                <a:sym typeface="Arial"/>
              </a:rPr>
              <a:t>AVR timers</a:t>
            </a:r>
            <a:endParaRPr sz="1550">
              <a:solidFill>
                <a:schemeClr val="dk1"/>
              </a:solidFill>
              <a:latin typeface="Arial"/>
              <a:ea typeface="Arial"/>
              <a:cs typeface="Arial"/>
              <a:sym typeface="Arial"/>
            </a:endParaRPr>
          </a:p>
          <a:p>
            <a:pPr indent="-200659" lvl="0" marL="213359" marR="0" rtl="0" algn="l">
              <a:lnSpc>
                <a:spcPct val="100000"/>
              </a:lnSpc>
              <a:spcBef>
                <a:spcPts val="35"/>
              </a:spcBef>
              <a:spcAft>
                <a:spcPts val="0"/>
              </a:spcAft>
              <a:buClr>
                <a:schemeClr val="dk1"/>
              </a:buClr>
              <a:buSzPts val="1550"/>
              <a:buFont typeface="Arial"/>
              <a:buChar char="•"/>
            </a:pPr>
            <a:r>
              <a:rPr lang="en-US" sz="1550">
                <a:solidFill>
                  <a:schemeClr val="dk1"/>
                </a:solidFill>
                <a:latin typeface="Arial"/>
                <a:ea typeface="Arial"/>
                <a:cs typeface="Arial"/>
                <a:sym typeface="Arial"/>
              </a:rPr>
              <a:t>8 bit timers/counters</a:t>
            </a:r>
            <a:endParaRPr sz="1550">
              <a:solidFill>
                <a:schemeClr val="dk1"/>
              </a:solidFill>
              <a:latin typeface="Arial"/>
              <a:ea typeface="Arial"/>
              <a:cs typeface="Arial"/>
              <a:sym typeface="Arial"/>
            </a:endParaRPr>
          </a:p>
          <a:p>
            <a:pPr indent="-200659" lvl="0" marL="213359" marR="0" rtl="0" algn="l">
              <a:lnSpc>
                <a:spcPct val="100000"/>
              </a:lnSpc>
              <a:spcBef>
                <a:spcPts val="45"/>
              </a:spcBef>
              <a:spcAft>
                <a:spcPts val="0"/>
              </a:spcAft>
              <a:buClr>
                <a:schemeClr val="dk1"/>
              </a:buClr>
              <a:buSzPts val="1550"/>
              <a:buFont typeface="Arial"/>
              <a:buChar char="•"/>
            </a:pPr>
            <a:r>
              <a:rPr lang="en-US" sz="1550">
                <a:solidFill>
                  <a:schemeClr val="dk1"/>
                </a:solidFill>
                <a:latin typeface="Arial"/>
                <a:ea typeface="Arial"/>
                <a:cs typeface="Arial"/>
                <a:sym typeface="Arial"/>
              </a:rPr>
              <a:t>16 bit timers/counters</a:t>
            </a:r>
            <a:endParaRPr sz="1550">
              <a:solidFill>
                <a:schemeClr val="dk1"/>
              </a:solidFill>
              <a:latin typeface="Arial"/>
              <a:ea typeface="Arial"/>
              <a:cs typeface="Arial"/>
              <a:sym typeface="Arial"/>
            </a:endParaRPr>
          </a:p>
          <a:p>
            <a:pPr indent="0" lvl="0" marL="0" marR="0" rtl="0" algn="l">
              <a:lnSpc>
                <a:spcPct val="100000"/>
              </a:lnSpc>
              <a:spcBef>
                <a:spcPts val="45"/>
              </a:spcBef>
              <a:spcAft>
                <a:spcPts val="0"/>
              </a:spcAft>
              <a:buClr>
                <a:schemeClr val="dk1"/>
              </a:buClr>
              <a:buSzPts val="1700"/>
              <a:buFont typeface="Arial"/>
              <a:buNone/>
            </a:pPr>
            <a:r>
              <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b="1" lang="en-US" sz="1550">
                <a:solidFill>
                  <a:schemeClr val="dk1"/>
                </a:solidFill>
                <a:latin typeface="Arial"/>
                <a:ea typeface="Arial"/>
                <a:cs typeface="Arial"/>
                <a:sym typeface="Arial"/>
              </a:rPr>
              <a:t>Characteristics</a:t>
            </a:r>
            <a:endParaRPr sz="1550">
              <a:solidFill>
                <a:schemeClr val="dk1"/>
              </a:solidFill>
              <a:latin typeface="Arial"/>
              <a:ea typeface="Arial"/>
              <a:cs typeface="Arial"/>
              <a:sym typeface="Arial"/>
            </a:endParaRPr>
          </a:p>
          <a:p>
            <a:pPr indent="0" lvl="0" marL="0" marR="0" rtl="0" algn="l">
              <a:lnSpc>
                <a:spcPct val="100000"/>
              </a:lnSpc>
              <a:spcBef>
                <a:spcPts val="45"/>
              </a:spcBef>
              <a:spcAft>
                <a:spcPts val="0"/>
              </a:spcAft>
              <a:buNone/>
            </a:pPr>
            <a:r>
              <a:t/>
            </a:r>
            <a:endParaRPr sz="1700">
              <a:solidFill>
                <a:schemeClr val="dk1"/>
              </a:solidFill>
              <a:latin typeface="Times New Roman"/>
              <a:ea typeface="Times New Roman"/>
              <a:cs typeface="Times New Roman"/>
              <a:sym typeface="Times New Roman"/>
            </a:endParaRPr>
          </a:p>
          <a:p>
            <a:pPr indent="-200659" lvl="0" marL="213359" marR="0" rtl="0" algn="l">
              <a:lnSpc>
                <a:spcPct val="100000"/>
              </a:lnSpc>
              <a:spcBef>
                <a:spcPts val="0"/>
              </a:spcBef>
              <a:spcAft>
                <a:spcPts val="0"/>
              </a:spcAft>
              <a:buClr>
                <a:schemeClr val="dk1"/>
              </a:buClr>
              <a:buSzPts val="1550"/>
              <a:buFont typeface="Arial"/>
              <a:buChar char="•"/>
            </a:pPr>
            <a:r>
              <a:rPr lang="en-US" sz="1550">
                <a:solidFill>
                  <a:schemeClr val="dk1"/>
                </a:solidFill>
                <a:latin typeface="Arial"/>
                <a:ea typeface="Arial"/>
                <a:cs typeface="Arial"/>
                <a:sym typeface="Arial"/>
              </a:rPr>
              <a:t>Input clock prescaler</a:t>
            </a:r>
            <a:endParaRPr sz="1550">
              <a:solidFill>
                <a:schemeClr val="dk1"/>
              </a:solidFill>
              <a:latin typeface="Arial"/>
              <a:ea typeface="Arial"/>
              <a:cs typeface="Arial"/>
              <a:sym typeface="Arial"/>
            </a:endParaRPr>
          </a:p>
          <a:p>
            <a:pPr indent="-200659" lvl="0" marL="213359" marR="0" rtl="0" algn="l">
              <a:lnSpc>
                <a:spcPct val="100000"/>
              </a:lnSpc>
              <a:spcBef>
                <a:spcPts val="45"/>
              </a:spcBef>
              <a:spcAft>
                <a:spcPts val="0"/>
              </a:spcAft>
              <a:buClr>
                <a:schemeClr val="dk1"/>
              </a:buClr>
              <a:buSzPts val="1550"/>
              <a:buFont typeface="Arial"/>
              <a:buChar char="•"/>
            </a:pPr>
            <a:r>
              <a:rPr lang="en-US" sz="1550">
                <a:solidFill>
                  <a:schemeClr val="dk1"/>
                </a:solidFill>
                <a:latin typeface="Arial"/>
                <a:ea typeface="Arial"/>
                <a:cs typeface="Arial"/>
                <a:sym typeface="Arial"/>
              </a:rPr>
              <a:t>Read / write counter status</a:t>
            </a:r>
            <a:endParaRPr sz="1550">
              <a:solidFill>
                <a:schemeClr val="dk1"/>
              </a:solidFill>
              <a:latin typeface="Arial"/>
              <a:ea typeface="Arial"/>
              <a:cs typeface="Arial"/>
              <a:sym typeface="Arial"/>
            </a:endParaRPr>
          </a:p>
          <a:p>
            <a:pPr indent="-200659" lvl="0" marL="213359" marR="0" rtl="0" algn="l">
              <a:lnSpc>
                <a:spcPct val="100000"/>
              </a:lnSpc>
              <a:spcBef>
                <a:spcPts val="45"/>
              </a:spcBef>
              <a:spcAft>
                <a:spcPts val="0"/>
              </a:spcAft>
              <a:buClr>
                <a:schemeClr val="dk1"/>
              </a:buClr>
              <a:buSzPts val="1550"/>
              <a:buFont typeface="Arial"/>
              <a:buChar char="•"/>
            </a:pPr>
            <a:r>
              <a:rPr lang="en-US" sz="1550">
                <a:solidFill>
                  <a:schemeClr val="dk1"/>
                </a:solidFill>
                <a:latin typeface="Arial"/>
                <a:ea typeface="Arial"/>
                <a:cs typeface="Arial"/>
                <a:sym typeface="Arial"/>
              </a:rPr>
              <a:t>Waveform generator using a comparator (register)</a:t>
            </a:r>
            <a:endParaRPr sz="1550">
              <a:solidFill>
                <a:schemeClr val="dk1"/>
              </a:solidFill>
              <a:latin typeface="Arial"/>
              <a:ea typeface="Arial"/>
              <a:cs typeface="Arial"/>
              <a:sym typeface="Arial"/>
            </a:endParaRPr>
          </a:p>
          <a:p>
            <a:pPr indent="-123189" lvl="1" marL="538480" marR="0" rtl="0" algn="l">
              <a:lnSpc>
                <a:spcPct val="100000"/>
              </a:lnSpc>
              <a:spcBef>
                <a:spcPts val="45"/>
              </a:spcBef>
              <a:spcAft>
                <a:spcPts val="0"/>
              </a:spcAft>
              <a:buClr>
                <a:schemeClr val="dk1"/>
              </a:buClr>
              <a:buSzPts val="1550"/>
              <a:buFont typeface="Arial"/>
              <a:buChar char="•"/>
            </a:pPr>
            <a:r>
              <a:rPr b="0" i="0" lang="en-US" sz="1550" u="none" cap="none" strike="noStrike">
                <a:solidFill>
                  <a:schemeClr val="dk1"/>
                </a:solidFill>
                <a:latin typeface="Arial"/>
                <a:ea typeface="Arial"/>
                <a:cs typeface="Arial"/>
                <a:sym typeface="Arial"/>
              </a:rPr>
              <a:t>Frequency tuning, PWM generator (pulse width modulation)</a:t>
            </a:r>
            <a:endParaRPr b="0" i="0" sz="1550" u="none" cap="none" strike="noStrike">
              <a:solidFill>
                <a:schemeClr val="dk1"/>
              </a:solidFill>
              <a:latin typeface="Arial"/>
              <a:ea typeface="Arial"/>
              <a:cs typeface="Arial"/>
              <a:sym typeface="Arial"/>
            </a:endParaRPr>
          </a:p>
          <a:p>
            <a:pPr indent="-200659" lvl="0" marL="213359" marR="0" rtl="0" algn="l">
              <a:lnSpc>
                <a:spcPct val="100000"/>
              </a:lnSpc>
              <a:spcBef>
                <a:spcPts val="35"/>
              </a:spcBef>
              <a:spcAft>
                <a:spcPts val="0"/>
              </a:spcAft>
              <a:buClr>
                <a:schemeClr val="dk1"/>
              </a:buClr>
              <a:buSzPts val="1550"/>
              <a:buFont typeface="Arial"/>
              <a:buChar char="•"/>
            </a:pPr>
            <a:r>
              <a:rPr lang="en-US" sz="1550">
                <a:solidFill>
                  <a:schemeClr val="dk1"/>
                </a:solidFill>
                <a:latin typeface="Arial"/>
                <a:ea typeface="Arial"/>
                <a:cs typeface="Arial"/>
                <a:sym typeface="Arial"/>
              </a:rPr>
              <a:t>Generation of interrupts at regular time intervals</a:t>
            </a:r>
            <a:endParaRPr sz="1550">
              <a:solidFill>
                <a:schemeClr val="dk1"/>
              </a:solidFill>
              <a:latin typeface="Arial"/>
              <a:ea typeface="Arial"/>
              <a:cs typeface="Arial"/>
              <a:sym typeface="Arial"/>
            </a:endParaRPr>
          </a:p>
          <a:p>
            <a:pPr indent="-200659" lvl="0" marL="213359" marR="0" rtl="0" algn="l">
              <a:lnSpc>
                <a:spcPct val="100000"/>
              </a:lnSpc>
              <a:spcBef>
                <a:spcPts val="45"/>
              </a:spcBef>
              <a:spcAft>
                <a:spcPts val="0"/>
              </a:spcAft>
              <a:buClr>
                <a:schemeClr val="dk1"/>
              </a:buClr>
              <a:buSzPts val="1550"/>
              <a:buFont typeface="Arial"/>
              <a:buChar char="•"/>
            </a:pPr>
            <a:r>
              <a:rPr lang="en-US" sz="1550">
                <a:solidFill>
                  <a:schemeClr val="dk1"/>
                </a:solidFill>
                <a:latin typeface="Arial"/>
                <a:ea typeface="Arial"/>
                <a:cs typeface="Arial"/>
                <a:sym typeface="Arial"/>
              </a:rPr>
              <a:t>Triggered by external events (capture)</a:t>
            </a:r>
            <a:endParaRPr sz="1550">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88"/>
          <p:cNvSpPr txBox="1"/>
          <p:nvPr>
            <p:ph type="title"/>
          </p:nvPr>
        </p:nvSpPr>
        <p:spPr>
          <a:xfrm>
            <a:off x="1183639" y="600913"/>
            <a:ext cx="106045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Timers</a:t>
            </a:r>
            <a:endParaRPr sz="2400">
              <a:latin typeface="Tahoma"/>
              <a:ea typeface="Tahoma"/>
              <a:cs typeface="Tahoma"/>
              <a:sym typeface="Tahoma"/>
            </a:endParaRPr>
          </a:p>
        </p:txBody>
      </p:sp>
      <p:sp>
        <p:nvSpPr>
          <p:cNvPr id="914" name="Google Shape;914;p88"/>
          <p:cNvSpPr txBox="1"/>
          <p:nvPr/>
        </p:nvSpPr>
        <p:spPr>
          <a:xfrm>
            <a:off x="875791" y="1134211"/>
            <a:ext cx="3546475" cy="3008630"/>
          </a:xfrm>
          <a:prstGeom prst="rect">
            <a:avLst/>
          </a:prstGeom>
          <a:noFill/>
          <a:ln>
            <a:noFill/>
          </a:ln>
        </p:spPr>
        <p:txBody>
          <a:bodyPr anchorCtr="0" anchor="t" bIns="0" lIns="0" spcFirstLastPara="1" rIns="0" wrap="square" tIns="38725">
            <a:spAutoFit/>
          </a:bodyPr>
          <a:lstStyle/>
          <a:p>
            <a:pPr indent="0" lvl="0" marL="12700" marR="0" rtl="0" algn="l">
              <a:lnSpc>
                <a:spcPct val="100000"/>
              </a:lnSpc>
              <a:spcBef>
                <a:spcPts val="0"/>
              </a:spcBef>
              <a:spcAft>
                <a:spcPts val="0"/>
              </a:spcAft>
              <a:buNone/>
            </a:pPr>
            <a:r>
              <a:rPr b="1" lang="en-US" sz="1750">
                <a:solidFill>
                  <a:srgbClr val="0000FF"/>
                </a:solidFill>
                <a:latin typeface="Arial"/>
                <a:ea typeface="Arial"/>
                <a:cs typeface="Arial"/>
                <a:sym typeface="Arial"/>
              </a:rPr>
              <a:t>Atmega 328P</a:t>
            </a:r>
            <a:endParaRPr sz="1750">
              <a:solidFill>
                <a:schemeClr val="dk1"/>
              </a:solidFill>
              <a:latin typeface="Arial"/>
              <a:ea typeface="Arial"/>
              <a:cs typeface="Arial"/>
              <a:sym typeface="Arial"/>
            </a:endParaRPr>
          </a:p>
          <a:p>
            <a:pPr indent="0" lvl="0" marL="12700" marR="5080" rtl="0" algn="l">
              <a:lnSpc>
                <a:spcPct val="108900"/>
              </a:lnSpc>
              <a:spcBef>
                <a:spcPts val="20"/>
              </a:spcBef>
              <a:spcAft>
                <a:spcPts val="0"/>
              </a:spcAft>
              <a:buNone/>
            </a:pPr>
            <a:r>
              <a:rPr lang="en-US" sz="1750">
                <a:solidFill>
                  <a:schemeClr val="dk1"/>
                </a:solidFill>
                <a:latin typeface="Arial"/>
                <a:ea typeface="Arial"/>
                <a:cs typeface="Arial"/>
                <a:sym typeface="Arial"/>
              </a:rPr>
              <a:t>1x 8 bit Timer0 with PWM, 1x 8 bit  Timer2 PWM and Async. Operation,  1x 16 bitTimer1 with PWM</a:t>
            </a:r>
            <a:endParaRPr sz="175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26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b="1" lang="en-US" sz="1750">
                <a:solidFill>
                  <a:srgbClr val="0000FF"/>
                </a:solidFill>
                <a:latin typeface="Arial"/>
                <a:ea typeface="Arial"/>
                <a:cs typeface="Arial"/>
                <a:sym typeface="Arial"/>
              </a:rPr>
              <a:t>8 bit Timers specific features</a:t>
            </a:r>
            <a:endParaRPr sz="1750">
              <a:solidFill>
                <a:schemeClr val="dk1"/>
              </a:solidFill>
              <a:latin typeface="Arial"/>
              <a:ea typeface="Arial"/>
              <a:cs typeface="Arial"/>
              <a:sym typeface="Arial"/>
            </a:endParaRPr>
          </a:p>
          <a:p>
            <a:pPr indent="0" lvl="0" marL="12700" marR="310515" rtl="0" algn="l">
              <a:lnSpc>
                <a:spcPct val="100600"/>
              </a:lnSpc>
              <a:spcBef>
                <a:spcPts val="305"/>
              </a:spcBef>
              <a:spcAft>
                <a:spcPts val="0"/>
              </a:spcAft>
              <a:buNone/>
            </a:pPr>
            <a:r>
              <a:rPr lang="en-US" sz="1750">
                <a:solidFill>
                  <a:schemeClr val="dk1"/>
                </a:solidFill>
                <a:latin typeface="Arial"/>
                <a:ea typeface="Arial"/>
                <a:cs typeface="Arial"/>
                <a:sym typeface="Arial"/>
              </a:rPr>
              <a:t>•2 Independent Output Compare  Units</a:t>
            </a:r>
            <a:endParaRPr sz="1750">
              <a:solidFill>
                <a:schemeClr val="dk1"/>
              </a:solidFill>
              <a:latin typeface="Arial"/>
              <a:ea typeface="Arial"/>
              <a:cs typeface="Arial"/>
              <a:sym typeface="Arial"/>
            </a:endParaRPr>
          </a:p>
          <a:p>
            <a:pPr indent="0" lvl="0" marL="12700" marR="259079" rtl="0" algn="l">
              <a:lnSpc>
                <a:spcPct val="100600"/>
              </a:lnSpc>
              <a:spcBef>
                <a:spcPts val="405"/>
              </a:spcBef>
              <a:spcAft>
                <a:spcPts val="0"/>
              </a:spcAft>
              <a:buNone/>
            </a:pPr>
            <a:r>
              <a:rPr lang="en-US" sz="1750">
                <a:solidFill>
                  <a:schemeClr val="dk1"/>
                </a:solidFill>
                <a:latin typeface="Arial"/>
                <a:ea typeface="Arial"/>
                <a:cs typeface="Arial"/>
                <a:sym typeface="Arial"/>
              </a:rPr>
              <a:t>•3 Independent Interrupt Sources  (TOVx, OCFxA, and OCFxB)</a:t>
            </a:r>
            <a:endParaRPr sz="1750">
              <a:solidFill>
                <a:schemeClr val="dk1"/>
              </a:solidFill>
              <a:latin typeface="Arial"/>
              <a:ea typeface="Arial"/>
              <a:cs typeface="Arial"/>
              <a:sym typeface="Arial"/>
            </a:endParaRPr>
          </a:p>
        </p:txBody>
      </p:sp>
      <p:sp>
        <p:nvSpPr>
          <p:cNvPr id="915" name="Google Shape;915;p88"/>
          <p:cNvSpPr txBox="1"/>
          <p:nvPr/>
        </p:nvSpPr>
        <p:spPr>
          <a:xfrm>
            <a:off x="4641596" y="1066901"/>
            <a:ext cx="3894454" cy="3366770"/>
          </a:xfrm>
          <a:prstGeom prst="rect">
            <a:avLst/>
          </a:prstGeom>
          <a:noFill/>
          <a:ln>
            <a:noFill/>
          </a:ln>
        </p:spPr>
        <p:txBody>
          <a:bodyPr anchorCtr="0" anchor="t" bIns="0" lIns="0" spcFirstLastPara="1" rIns="0" wrap="square" tIns="38725">
            <a:spAutoFit/>
          </a:bodyPr>
          <a:lstStyle/>
          <a:p>
            <a:pPr indent="0" lvl="0" marL="12700" marR="0" rtl="0" algn="l">
              <a:lnSpc>
                <a:spcPct val="100000"/>
              </a:lnSpc>
              <a:spcBef>
                <a:spcPts val="0"/>
              </a:spcBef>
              <a:spcAft>
                <a:spcPts val="0"/>
              </a:spcAft>
              <a:buNone/>
            </a:pPr>
            <a:r>
              <a:rPr b="1" lang="en-US" sz="1750">
                <a:solidFill>
                  <a:srgbClr val="0000FF"/>
                </a:solidFill>
                <a:latin typeface="Arial"/>
                <a:ea typeface="Arial"/>
                <a:cs typeface="Arial"/>
                <a:sym typeface="Arial"/>
              </a:rPr>
              <a:t>Atmega 2560</a:t>
            </a:r>
            <a:endParaRPr sz="1750">
              <a:solidFill>
                <a:schemeClr val="dk1"/>
              </a:solidFill>
              <a:latin typeface="Arial"/>
              <a:ea typeface="Arial"/>
              <a:cs typeface="Arial"/>
              <a:sym typeface="Arial"/>
            </a:endParaRPr>
          </a:p>
          <a:p>
            <a:pPr indent="0" lvl="0" marL="12700" marR="349885" rtl="0" algn="l">
              <a:lnSpc>
                <a:spcPct val="108900"/>
              </a:lnSpc>
              <a:spcBef>
                <a:spcPts val="20"/>
              </a:spcBef>
              <a:spcAft>
                <a:spcPts val="0"/>
              </a:spcAft>
              <a:buNone/>
            </a:pPr>
            <a:r>
              <a:rPr lang="en-US" sz="1750">
                <a:solidFill>
                  <a:schemeClr val="dk1"/>
                </a:solidFill>
                <a:latin typeface="Arial"/>
                <a:ea typeface="Arial"/>
                <a:cs typeface="Arial"/>
                <a:sym typeface="Arial"/>
              </a:rPr>
              <a:t>1x 8 bit Timer0 with PWM, 1x 8 bit  Timer2 PWM and Async. Operation,  4x 16 bitTimer(1,3,4,5) with PWM</a:t>
            </a:r>
            <a:endParaRPr sz="175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26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b="1" lang="en-US" sz="1750">
                <a:solidFill>
                  <a:srgbClr val="0000FF"/>
                </a:solidFill>
                <a:latin typeface="Arial"/>
                <a:ea typeface="Arial"/>
                <a:cs typeface="Arial"/>
                <a:sym typeface="Arial"/>
              </a:rPr>
              <a:t>16 bit timers specific features</a:t>
            </a:r>
            <a:endParaRPr sz="1750">
              <a:solidFill>
                <a:schemeClr val="dk1"/>
              </a:solidFill>
              <a:latin typeface="Arial"/>
              <a:ea typeface="Arial"/>
              <a:cs typeface="Arial"/>
              <a:sym typeface="Arial"/>
            </a:endParaRPr>
          </a:p>
          <a:p>
            <a:pPr indent="0" lvl="0" marL="12700" marR="0" rtl="0" algn="l">
              <a:lnSpc>
                <a:spcPct val="100000"/>
              </a:lnSpc>
              <a:spcBef>
                <a:spcPts val="320"/>
              </a:spcBef>
              <a:spcAft>
                <a:spcPts val="0"/>
              </a:spcAft>
              <a:buNone/>
            </a:pPr>
            <a:r>
              <a:rPr lang="en-US" sz="1750">
                <a:solidFill>
                  <a:schemeClr val="dk1"/>
                </a:solidFill>
                <a:latin typeface="Arial"/>
                <a:ea typeface="Arial"/>
                <a:cs typeface="Arial"/>
                <a:sym typeface="Arial"/>
              </a:rPr>
              <a:t>•3 independent Output Compare Units</a:t>
            </a:r>
            <a:endParaRPr sz="1750">
              <a:solidFill>
                <a:schemeClr val="dk1"/>
              </a:solidFill>
              <a:latin typeface="Arial"/>
              <a:ea typeface="Arial"/>
              <a:cs typeface="Arial"/>
              <a:sym typeface="Arial"/>
            </a:endParaRPr>
          </a:p>
          <a:p>
            <a:pPr indent="0" lvl="0" marL="12700" marR="0" rtl="0" algn="l">
              <a:lnSpc>
                <a:spcPct val="100000"/>
              </a:lnSpc>
              <a:spcBef>
                <a:spcPts val="405"/>
              </a:spcBef>
              <a:spcAft>
                <a:spcPts val="0"/>
              </a:spcAft>
              <a:buNone/>
            </a:pPr>
            <a:r>
              <a:rPr lang="en-US" sz="1750">
                <a:solidFill>
                  <a:schemeClr val="dk1"/>
                </a:solidFill>
                <a:latin typeface="Arial"/>
                <a:ea typeface="Arial"/>
                <a:cs typeface="Arial"/>
                <a:sym typeface="Arial"/>
              </a:rPr>
              <a:t>•4 independent interrupt sources</a:t>
            </a:r>
            <a:endParaRPr sz="1750">
              <a:solidFill>
                <a:schemeClr val="dk1"/>
              </a:solidFill>
              <a:latin typeface="Arial"/>
              <a:ea typeface="Arial"/>
              <a:cs typeface="Arial"/>
              <a:sym typeface="Arial"/>
            </a:endParaRPr>
          </a:p>
          <a:p>
            <a:pPr indent="0" lvl="0" marL="12700" marR="0" rtl="0" algn="l">
              <a:lnSpc>
                <a:spcPct val="100000"/>
              </a:lnSpc>
              <a:spcBef>
                <a:spcPts val="25"/>
              </a:spcBef>
              <a:spcAft>
                <a:spcPts val="0"/>
              </a:spcAft>
              <a:buNone/>
            </a:pPr>
            <a:r>
              <a:rPr lang="en-US" sz="1750">
                <a:solidFill>
                  <a:schemeClr val="dk1"/>
                </a:solidFill>
                <a:latin typeface="Arial"/>
                <a:ea typeface="Arial"/>
                <a:cs typeface="Arial"/>
                <a:sym typeface="Arial"/>
              </a:rPr>
              <a:t>(TOVx, OCFxA, OCFxB, OCFxC, ICFx,</a:t>
            </a:r>
            <a:endParaRPr sz="1750">
              <a:solidFill>
                <a:schemeClr val="dk1"/>
              </a:solidFill>
              <a:latin typeface="Arial"/>
              <a:ea typeface="Arial"/>
              <a:cs typeface="Arial"/>
              <a:sym typeface="Arial"/>
            </a:endParaRPr>
          </a:p>
          <a:p>
            <a:pPr indent="-135255" lvl="0" marL="147955" marR="0" rtl="0" algn="l">
              <a:lnSpc>
                <a:spcPct val="100000"/>
              </a:lnSpc>
              <a:spcBef>
                <a:spcPts val="420"/>
              </a:spcBef>
              <a:spcAft>
                <a:spcPts val="0"/>
              </a:spcAft>
              <a:buClr>
                <a:schemeClr val="dk1"/>
              </a:buClr>
              <a:buSzPts val="1750"/>
              <a:buFont typeface="Arial"/>
              <a:buChar char="•"/>
            </a:pPr>
            <a:r>
              <a:rPr lang="en-US" sz="1750">
                <a:solidFill>
                  <a:schemeClr val="dk1"/>
                </a:solidFill>
                <a:latin typeface="Arial"/>
                <a:ea typeface="Arial"/>
                <a:cs typeface="Arial"/>
                <a:sym typeface="Arial"/>
              </a:rPr>
              <a:t>1 Input Capture Unit</a:t>
            </a:r>
            <a:endParaRPr sz="1750">
              <a:solidFill>
                <a:schemeClr val="dk1"/>
              </a:solidFill>
              <a:latin typeface="Arial"/>
              <a:ea typeface="Arial"/>
              <a:cs typeface="Arial"/>
              <a:sym typeface="Arial"/>
            </a:endParaRPr>
          </a:p>
          <a:p>
            <a:pPr indent="-135255" lvl="0" marL="147955" marR="0" rtl="0" algn="l">
              <a:lnSpc>
                <a:spcPct val="100000"/>
              </a:lnSpc>
              <a:spcBef>
                <a:spcPts val="310"/>
              </a:spcBef>
              <a:spcAft>
                <a:spcPts val="0"/>
              </a:spcAft>
              <a:buClr>
                <a:schemeClr val="dk1"/>
              </a:buClr>
              <a:buSzPts val="1750"/>
              <a:buFont typeface="Arial"/>
              <a:buChar char="•"/>
            </a:pPr>
            <a:r>
              <a:rPr lang="en-US" sz="1750">
                <a:solidFill>
                  <a:schemeClr val="dk1"/>
                </a:solidFill>
                <a:latin typeface="Arial"/>
                <a:ea typeface="Arial"/>
                <a:cs typeface="Arial"/>
                <a:sym typeface="Arial"/>
              </a:rPr>
              <a:t>External Event Counter</a:t>
            </a:r>
            <a:endParaRPr sz="1750">
              <a:solidFill>
                <a:schemeClr val="dk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89"/>
          <p:cNvSpPr/>
          <p:nvPr/>
        </p:nvSpPr>
        <p:spPr>
          <a:xfrm>
            <a:off x="1684020" y="1161288"/>
            <a:ext cx="6182867" cy="529285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1" name="Google Shape;921;p89"/>
          <p:cNvSpPr txBox="1"/>
          <p:nvPr>
            <p:ph type="title"/>
          </p:nvPr>
        </p:nvSpPr>
        <p:spPr>
          <a:xfrm>
            <a:off x="1183639" y="555740"/>
            <a:ext cx="3686810" cy="708025"/>
          </a:xfrm>
          <a:prstGeom prst="rect">
            <a:avLst/>
          </a:prstGeom>
          <a:noFill/>
          <a:ln>
            <a:noFill/>
          </a:ln>
        </p:spPr>
        <p:txBody>
          <a:bodyPr anchorCtr="0" anchor="t" bIns="0" lIns="0" spcFirstLastPara="1" rIns="0" wrap="square" tIns="57775">
            <a:spAutoFit/>
          </a:bodyPr>
          <a:lstStyle/>
          <a:p>
            <a:pPr indent="0" lvl="0" marL="0" marR="5080" rtl="0" algn="r">
              <a:lnSpc>
                <a:spcPct val="100000"/>
              </a:lnSpc>
              <a:spcBef>
                <a:spcPts val="0"/>
              </a:spcBef>
              <a:spcAft>
                <a:spcPts val="0"/>
              </a:spcAft>
              <a:buNone/>
            </a:pPr>
            <a:r>
              <a:rPr b="1" lang="en-US" sz="2400">
                <a:latin typeface="Tahoma"/>
                <a:ea typeface="Tahoma"/>
                <a:cs typeface="Tahoma"/>
                <a:sym typeface="Tahoma"/>
              </a:rPr>
              <a:t>Structure of 8 bit timers</a:t>
            </a:r>
            <a:endParaRPr sz="2400">
              <a:latin typeface="Tahoma"/>
              <a:ea typeface="Tahoma"/>
              <a:cs typeface="Tahoma"/>
              <a:sym typeface="Tahoma"/>
            </a:endParaRPr>
          </a:p>
          <a:p>
            <a:pPr indent="0" lvl="0" marL="0" marR="33655" rtl="0" algn="r">
              <a:lnSpc>
                <a:spcPct val="100000"/>
              </a:lnSpc>
              <a:spcBef>
                <a:spcPts val="265"/>
              </a:spcBef>
              <a:spcAft>
                <a:spcPts val="0"/>
              </a:spcAft>
              <a:buNone/>
            </a:pPr>
            <a:r>
              <a:rPr lang="en-US" sz="1550">
                <a:solidFill>
                  <a:srgbClr val="FF0000"/>
                </a:solidFill>
                <a:latin typeface="Arial"/>
                <a:ea typeface="Arial"/>
                <a:cs typeface="Arial"/>
                <a:sym typeface="Arial"/>
              </a:rPr>
              <a:t>Control</a:t>
            </a:r>
            <a:endParaRPr sz="1550">
              <a:latin typeface="Arial"/>
              <a:ea typeface="Arial"/>
              <a:cs typeface="Arial"/>
              <a:sym typeface="Arial"/>
            </a:endParaRPr>
          </a:p>
        </p:txBody>
      </p:sp>
      <p:sp>
        <p:nvSpPr>
          <p:cNvPr id="922" name="Google Shape;922;p89"/>
          <p:cNvSpPr txBox="1"/>
          <p:nvPr/>
        </p:nvSpPr>
        <p:spPr>
          <a:xfrm>
            <a:off x="1865757" y="2255901"/>
            <a:ext cx="826135" cy="2673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550">
                <a:solidFill>
                  <a:srgbClr val="FF0000"/>
                </a:solidFill>
                <a:latin typeface="Arial"/>
                <a:ea typeface="Arial"/>
                <a:cs typeface="Arial"/>
                <a:sym typeface="Arial"/>
              </a:rPr>
              <a:t>Counting</a:t>
            </a:r>
            <a:endParaRPr sz="1550">
              <a:solidFill>
                <a:schemeClr val="dk1"/>
              </a:solidFill>
              <a:latin typeface="Arial"/>
              <a:ea typeface="Arial"/>
              <a:cs typeface="Arial"/>
              <a:sym typeface="Arial"/>
            </a:endParaRPr>
          </a:p>
        </p:txBody>
      </p:sp>
      <p:sp>
        <p:nvSpPr>
          <p:cNvPr id="923" name="Google Shape;923;p89"/>
          <p:cNvSpPr txBox="1"/>
          <p:nvPr/>
        </p:nvSpPr>
        <p:spPr>
          <a:xfrm>
            <a:off x="1607566" y="3398901"/>
            <a:ext cx="1084580" cy="2673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550">
                <a:solidFill>
                  <a:srgbClr val="FF0000"/>
                </a:solidFill>
                <a:latin typeface="Arial"/>
                <a:ea typeface="Arial"/>
                <a:cs typeface="Arial"/>
                <a:sym typeface="Arial"/>
              </a:rPr>
              <a:t>Comparator</a:t>
            </a:r>
            <a:endParaRPr sz="1550">
              <a:solidFill>
                <a:schemeClr val="dk1"/>
              </a:solidFill>
              <a:latin typeface="Arial"/>
              <a:ea typeface="Arial"/>
              <a:cs typeface="Arial"/>
              <a:sym typeface="Arial"/>
            </a:endParaRPr>
          </a:p>
        </p:txBody>
      </p:sp>
      <p:sp>
        <p:nvSpPr>
          <p:cNvPr id="924" name="Google Shape;924;p89"/>
          <p:cNvSpPr txBox="1"/>
          <p:nvPr/>
        </p:nvSpPr>
        <p:spPr>
          <a:xfrm>
            <a:off x="6104890" y="3826205"/>
            <a:ext cx="1833245" cy="2673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550">
                <a:solidFill>
                  <a:srgbClr val="FF0000"/>
                </a:solidFill>
                <a:latin typeface="Arial"/>
                <a:ea typeface="Arial"/>
                <a:cs typeface="Arial"/>
                <a:sym typeface="Arial"/>
              </a:rPr>
              <a:t>Waveform generator</a:t>
            </a:r>
            <a:endParaRPr sz="1550">
              <a:solidFill>
                <a:schemeClr val="dk1"/>
              </a:solidFill>
              <a:latin typeface="Arial"/>
              <a:ea typeface="Arial"/>
              <a:cs typeface="Arial"/>
              <a:sym typeface="Arial"/>
            </a:endParaRPr>
          </a:p>
        </p:txBody>
      </p:sp>
      <p:sp>
        <p:nvSpPr>
          <p:cNvPr id="925" name="Google Shape;925;p89"/>
          <p:cNvSpPr txBox="1"/>
          <p:nvPr/>
        </p:nvSpPr>
        <p:spPr>
          <a:xfrm>
            <a:off x="3363848" y="4672965"/>
            <a:ext cx="1607820" cy="1866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050">
                <a:solidFill>
                  <a:srgbClr val="0000FF"/>
                </a:solidFill>
                <a:latin typeface="Arial"/>
                <a:ea typeface="Arial"/>
                <a:cs typeface="Arial"/>
                <a:sym typeface="Arial"/>
              </a:rPr>
              <a:t>Output Compare Registers</a:t>
            </a:r>
            <a:endParaRPr sz="1050">
              <a:solidFill>
                <a:schemeClr val="dk1"/>
              </a:solidFill>
              <a:latin typeface="Arial"/>
              <a:ea typeface="Arial"/>
              <a:cs typeface="Arial"/>
              <a:sym typeface="Arial"/>
            </a:endParaRPr>
          </a:p>
        </p:txBody>
      </p:sp>
      <p:sp>
        <p:nvSpPr>
          <p:cNvPr id="926" name="Google Shape;926;p89"/>
          <p:cNvSpPr txBox="1"/>
          <p:nvPr/>
        </p:nvSpPr>
        <p:spPr>
          <a:xfrm>
            <a:off x="2928366" y="5401817"/>
            <a:ext cx="1936114" cy="1866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050">
                <a:solidFill>
                  <a:srgbClr val="0000FF"/>
                </a:solidFill>
                <a:latin typeface="Arial"/>
                <a:ea typeface="Arial"/>
                <a:cs typeface="Arial"/>
                <a:sym typeface="Arial"/>
              </a:rPr>
              <a:t>Timer Counter Control Registers</a:t>
            </a:r>
            <a:endParaRPr sz="1050">
              <a:solidFill>
                <a:schemeClr val="dk1"/>
              </a:solidFill>
              <a:latin typeface="Arial"/>
              <a:ea typeface="Arial"/>
              <a:cs typeface="Arial"/>
              <a:sym typeface="Arial"/>
            </a:endParaRPr>
          </a:p>
        </p:txBody>
      </p:sp>
      <p:sp>
        <p:nvSpPr>
          <p:cNvPr id="927" name="Google Shape;927;p89"/>
          <p:cNvSpPr txBox="1"/>
          <p:nvPr/>
        </p:nvSpPr>
        <p:spPr>
          <a:xfrm>
            <a:off x="6624066" y="2268473"/>
            <a:ext cx="1139190" cy="21399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200">
                <a:solidFill>
                  <a:srgbClr val="0000FF"/>
                </a:solidFill>
                <a:latin typeface="Arial"/>
                <a:ea typeface="Arial"/>
                <a:cs typeface="Arial"/>
                <a:sym typeface="Arial"/>
              </a:rPr>
              <a:t>Internal clocking</a:t>
            </a:r>
            <a:endParaRPr sz="1200">
              <a:solidFill>
                <a:schemeClr val="dk1"/>
              </a:solidFill>
              <a:latin typeface="Arial"/>
              <a:ea typeface="Arial"/>
              <a:cs typeface="Arial"/>
              <a:sym typeface="Arial"/>
            </a:endParaRPr>
          </a:p>
        </p:txBody>
      </p:sp>
      <p:sp>
        <p:nvSpPr>
          <p:cNvPr id="928" name="Google Shape;928;p89"/>
          <p:cNvSpPr txBox="1"/>
          <p:nvPr/>
        </p:nvSpPr>
        <p:spPr>
          <a:xfrm>
            <a:off x="7277861" y="1504314"/>
            <a:ext cx="1193800" cy="21399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200">
                <a:solidFill>
                  <a:srgbClr val="0000FF"/>
                </a:solidFill>
                <a:latin typeface="Arial"/>
                <a:ea typeface="Arial"/>
                <a:cs typeface="Arial"/>
                <a:sym typeface="Arial"/>
              </a:rPr>
              <a:t>External clocking</a:t>
            </a:r>
            <a:endParaRPr sz="1200">
              <a:solidFill>
                <a:schemeClr val="dk1"/>
              </a:solidFill>
              <a:latin typeface="Arial"/>
              <a:ea typeface="Arial"/>
              <a:cs typeface="Arial"/>
              <a:sym typeface="Arial"/>
            </a:endParaRPr>
          </a:p>
        </p:txBody>
      </p:sp>
      <p:sp>
        <p:nvSpPr>
          <p:cNvPr id="929" name="Google Shape;929;p89"/>
          <p:cNvSpPr txBox="1"/>
          <p:nvPr/>
        </p:nvSpPr>
        <p:spPr>
          <a:xfrm>
            <a:off x="5634354" y="2712211"/>
            <a:ext cx="1565910" cy="21399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200">
                <a:solidFill>
                  <a:srgbClr val="0000FF"/>
                </a:solidFill>
                <a:latin typeface="Arial"/>
                <a:ea typeface="Arial"/>
                <a:cs typeface="Arial"/>
                <a:sym typeface="Arial"/>
              </a:rPr>
              <a:t>Clock source selection</a:t>
            </a:r>
            <a:endParaRPr sz="12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9"/>
          <p:cNvSpPr txBox="1"/>
          <p:nvPr>
            <p:ph type="title"/>
          </p:nvPr>
        </p:nvSpPr>
        <p:spPr>
          <a:xfrm>
            <a:off x="3271773" y="528650"/>
            <a:ext cx="1701164" cy="45593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b="1" lang="en-US" sz="2800">
                <a:latin typeface="Arial"/>
                <a:ea typeface="Arial"/>
                <a:cs typeface="Arial"/>
                <a:sym typeface="Arial"/>
              </a:rPr>
              <a:t>An I/O pin</a:t>
            </a:r>
            <a:endParaRPr sz="2800">
              <a:latin typeface="Arial"/>
              <a:ea typeface="Arial"/>
              <a:cs typeface="Arial"/>
              <a:sym typeface="Arial"/>
            </a:endParaRPr>
          </a:p>
        </p:txBody>
      </p:sp>
      <p:sp>
        <p:nvSpPr>
          <p:cNvPr id="142" name="Google Shape;142;p9"/>
          <p:cNvSpPr txBox="1"/>
          <p:nvPr/>
        </p:nvSpPr>
        <p:spPr>
          <a:xfrm>
            <a:off x="1077569" y="1346708"/>
            <a:ext cx="1884045" cy="267335"/>
          </a:xfrm>
          <a:prstGeom prst="rect">
            <a:avLst/>
          </a:prstGeom>
          <a:noFill/>
          <a:ln>
            <a:noFill/>
          </a:ln>
        </p:spPr>
        <p:txBody>
          <a:bodyPr anchorCtr="0" anchor="t" bIns="0" lIns="0" spcFirstLastPara="1" rIns="0" wrap="square" tIns="17125">
            <a:spAutoFit/>
          </a:bodyPr>
          <a:lstStyle/>
          <a:p>
            <a:pPr indent="-200659" lvl="0" marL="213359" marR="0" rtl="0" algn="l">
              <a:lnSpc>
                <a:spcPct val="100000"/>
              </a:lnSpc>
              <a:spcBef>
                <a:spcPts val="0"/>
              </a:spcBef>
              <a:spcAft>
                <a:spcPts val="0"/>
              </a:spcAft>
              <a:buClr>
                <a:schemeClr val="dk1"/>
              </a:buClr>
              <a:buSzPts val="1550"/>
              <a:buFont typeface="Arial"/>
              <a:buChar char="•"/>
            </a:pPr>
            <a:r>
              <a:rPr lang="en-US" sz="1550">
                <a:solidFill>
                  <a:schemeClr val="dk1"/>
                </a:solidFill>
                <a:latin typeface="Arial"/>
                <a:ea typeface="Arial"/>
                <a:cs typeface="Arial"/>
                <a:sym typeface="Arial"/>
              </a:rPr>
              <a:t>Input configuration</a:t>
            </a:r>
            <a:endParaRPr sz="1550">
              <a:solidFill>
                <a:schemeClr val="dk1"/>
              </a:solidFill>
              <a:latin typeface="Arial"/>
              <a:ea typeface="Arial"/>
              <a:cs typeface="Arial"/>
              <a:sym typeface="Arial"/>
            </a:endParaRPr>
          </a:p>
        </p:txBody>
      </p:sp>
      <p:sp>
        <p:nvSpPr>
          <p:cNvPr id="143" name="Google Shape;143;p9"/>
          <p:cNvSpPr/>
          <p:nvPr/>
        </p:nvSpPr>
        <p:spPr>
          <a:xfrm>
            <a:off x="874775" y="1748027"/>
            <a:ext cx="5585460" cy="46878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9"/>
          <p:cNvSpPr txBox="1"/>
          <p:nvPr/>
        </p:nvSpPr>
        <p:spPr>
          <a:xfrm>
            <a:off x="4708905" y="2304033"/>
            <a:ext cx="226060" cy="2673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550">
                <a:solidFill>
                  <a:srgbClr val="FF0000"/>
                </a:solidFill>
                <a:latin typeface="Arial"/>
                <a:ea typeface="Arial"/>
                <a:cs typeface="Arial"/>
                <a:sym typeface="Arial"/>
              </a:rPr>
              <a:t>‘0’</a:t>
            </a:r>
            <a:endParaRPr sz="1550">
              <a:solidFill>
                <a:schemeClr val="dk1"/>
              </a:solidFill>
              <a:latin typeface="Arial"/>
              <a:ea typeface="Arial"/>
              <a:cs typeface="Arial"/>
              <a:sym typeface="Arial"/>
            </a:endParaRPr>
          </a:p>
        </p:txBody>
      </p:sp>
      <p:sp>
        <p:nvSpPr>
          <p:cNvPr id="145" name="Google Shape;145;p9"/>
          <p:cNvSpPr txBox="1"/>
          <p:nvPr/>
        </p:nvSpPr>
        <p:spPr>
          <a:xfrm>
            <a:off x="6581013" y="2371470"/>
            <a:ext cx="1424305" cy="2673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None/>
            </a:pPr>
            <a:r>
              <a:rPr lang="en-US" sz="1550">
                <a:solidFill>
                  <a:srgbClr val="0000FF"/>
                </a:solidFill>
                <a:latin typeface="Arial"/>
                <a:ea typeface="Arial"/>
                <a:cs typeface="Arial"/>
                <a:sym typeface="Arial"/>
              </a:rPr>
              <a:t>Direction bit = 0</a:t>
            </a:r>
            <a:endParaRPr sz="1550">
              <a:solidFill>
                <a:schemeClr val="dk1"/>
              </a:solidFill>
              <a:latin typeface="Arial"/>
              <a:ea typeface="Arial"/>
              <a:cs typeface="Arial"/>
              <a:sym typeface="Arial"/>
            </a:endParaRPr>
          </a:p>
        </p:txBody>
      </p:sp>
      <p:sp>
        <p:nvSpPr>
          <p:cNvPr id="146" name="Google Shape;146;p9"/>
          <p:cNvSpPr/>
          <p:nvPr/>
        </p:nvSpPr>
        <p:spPr>
          <a:xfrm>
            <a:off x="5311902" y="3766565"/>
            <a:ext cx="807720" cy="0"/>
          </a:xfrm>
          <a:custGeom>
            <a:rect b="b" l="l" r="r" t="t"/>
            <a:pathLst>
              <a:path extrusionOk="0" h="120000" w="807720">
                <a:moveTo>
                  <a:pt x="807720"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9"/>
          <p:cNvSpPr/>
          <p:nvPr/>
        </p:nvSpPr>
        <p:spPr>
          <a:xfrm>
            <a:off x="3967734" y="3766565"/>
            <a:ext cx="942340" cy="0"/>
          </a:xfrm>
          <a:custGeom>
            <a:rect b="b" l="l" r="r" t="t"/>
            <a:pathLst>
              <a:path extrusionOk="0" h="120000" w="942339">
                <a:moveTo>
                  <a:pt x="941831"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9"/>
          <p:cNvSpPr/>
          <p:nvPr/>
        </p:nvSpPr>
        <p:spPr>
          <a:xfrm>
            <a:off x="1210817" y="3766565"/>
            <a:ext cx="672465" cy="0"/>
          </a:xfrm>
          <a:custGeom>
            <a:rect b="b" l="l" r="r" t="t"/>
            <a:pathLst>
              <a:path extrusionOk="0" h="120000" w="672464">
                <a:moveTo>
                  <a:pt x="672083"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9"/>
          <p:cNvSpPr txBox="1"/>
          <p:nvPr/>
        </p:nvSpPr>
        <p:spPr>
          <a:xfrm>
            <a:off x="6457315" y="3379673"/>
            <a:ext cx="1864360" cy="751205"/>
          </a:xfrm>
          <a:prstGeom prst="rect">
            <a:avLst/>
          </a:prstGeom>
          <a:noFill/>
          <a:ln>
            <a:noFill/>
          </a:ln>
        </p:spPr>
        <p:txBody>
          <a:bodyPr anchorCtr="0" anchor="t" bIns="0" lIns="0" spcFirstLastPara="1" rIns="0" wrap="square" tIns="11425">
            <a:spAutoFit/>
          </a:bodyPr>
          <a:lstStyle/>
          <a:p>
            <a:pPr indent="0" lvl="0" marL="12700" marR="5080" rtl="0" algn="l">
              <a:lnSpc>
                <a:spcPct val="102299"/>
              </a:lnSpc>
              <a:spcBef>
                <a:spcPts val="0"/>
              </a:spcBef>
              <a:spcAft>
                <a:spcPts val="0"/>
              </a:spcAft>
              <a:buNone/>
            </a:pPr>
            <a:r>
              <a:rPr lang="en-US" sz="1550">
                <a:solidFill>
                  <a:srgbClr val="0000FF"/>
                </a:solidFill>
                <a:latin typeface="Arial"/>
                <a:ea typeface="Arial"/>
                <a:cs typeface="Arial"/>
                <a:sym typeface="Arial"/>
              </a:rPr>
              <a:t>A ‘1’ written to  PORTx activates the  pull up resistor</a:t>
            </a:r>
            <a:endParaRPr sz="1550">
              <a:solidFill>
                <a:schemeClr val="dk1"/>
              </a:solidFill>
              <a:latin typeface="Arial"/>
              <a:ea typeface="Arial"/>
              <a:cs typeface="Arial"/>
              <a:sym typeface="Arial"/>
            </a:endParaRPr>
          </a:p>
        </p:txBody>
      </p:sp>
      <p:sp>
        <p:nvSpPr>
          <p:cNvPr id="150" name="Google Shape;150;p9"/>
          <p:cNvSpPr/>
          <p:nvPr/>
        </p:nvSpPr>
        <p:spPr>
          <a:xfrm>
            <a:off x="3969258" y="2286761"/>
            <a:ext cx="0" cy="1480185"/>
          </a:xfrm>
          <a:custGeom>
            <a:rect b="b" l="l" r="r" t="t"/>
            <a:pathLst>
              <a:path extrusionOk="0" h="1480185" w="120000">
                <a:moveTo>
                  <a:pt x="0" y="0"/>
                </a:moveTo>
                <a:lnTo>
                  <a:pt x="0" y="1479804"/>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9"/>
          <p:cNvSpPr/>
          <p:nvPr/>
        </p:nvSpPr>
        <p:spPr>
          <a:xfrm>
            <a:off x="3563873" y="2309622"/>
            <a:ext cx="403860" cy="0"/>
          </a:xfrm>
          <a:custGeom>
            <a:rect b="b" l="l" r="r" t="t"/>
            <a:pathLst>
              <a:path extrusionOk="0" h="120000" w="403860">
                <a:moveTo>
                  <a:pt x="403860"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9"/>
          <p:cNvSpPr/>
          <p:nvPr/>
        </p:nvSpPr>
        <p:spPr>
          <a:xfrm>
            <a:off x="1840229" y="2288285"/>
            <a:ext cx="1412875" cy="0"/>
          </a:xfrm>
          <a:custGeom>
            <a:rect b="b" l="l" r="r" t="t"/>
            <a:pathLst>
              <a:path extrusionOk="0" h="120000" w="1412875">
                <a:moveTo>
                  <a:pt x="1412747"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9"/>
          <p:cNvSpPr/>
          <p:nvPr/>
        </p:nvSpPr>
        <p:spPr>
          <a:xfrm>
            <a:off x="1884426" y="3766565"/>
            <a:ext cx="0" cy="1277620"/>
          </a:xfrm>
          <a:custGeom>
            <a:rect b="b" l="l" r="r" t="t"/>
            <a:pathLst>
              <a:path extrusionOk="0" h="1277620" w="120000">
                <a:moveTo>
                  <a:pt x="0" y="0"/>
                </a:moveTo>
                <a:lnTo>
                  <a:pt x="0" y="1277111"/>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9"/>
          <p:cNvSpPr/>
          <p:nvPr/>
        </p:nvSpPr>
        <p:spPr>
          <a:xfrm>
            <a:off x="1882901" y="5045202"/>
            <a:ext cx="4170045" cy="0"/>
          </a:xfrm>
          <a:custGeom>
            <a:rect b="b" l="l" r="r" t="t"/>
            <a:pathLst>
              <a:path extrusionOk="0" h="120000" w="4170045">
                <a:moveTo>
                  <a:pt x="4169664" y="0"/>
                </a:moveTo>
                <a:lnTo>
                  <a:pt x="0" y="0"/>
                </a:lnTo>
              </a:path>
            </a:pathLst>
          </a:custGeom>
          <a:noFill/>
          <a:ln cap="flat" cmpd="sng" w="289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9"/>
          <p:cNvSpPr/>
          <p:nvPr/>
        </p:nvSpPr>
        <p:spPr>
          <a:xfrm>
            <a:off x="1027175" y="2944367"/>
            <a:ext cx="269747" cy="5486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9"/>
          <p:cNvSpPr/>
          <p:nvPr/>
        </p:nvSpPr>
        <p:spPr>
          <a:xfrm>
            <a:off x="1293875" y="2997707"/>
            <a:ext cx="3175" cy="0"/>
          </a:xfrm>
          <a:custGeom>
            <a:rect b="b" l="l" r="r" t="t"/>
            <a:pathLst>
              <a:path extrusionOk="0" h="120000" w="3175">
                <a:moveTo>
                  <a:pt x="0" y="0"/>
                </a:moveTo>
                <a:lnTo>
                  <a:pt x="3048" y="0"/>
                </a:lnTo>
              </a:path>
            </a:pathLst>
          </a:custGeom>
          <a:noFill/>
          <a:ln cap="flat" cmpd="sng" w="9525">
            <a:solidFill>
              <a:srgbClr val="3C383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9"/>
          <p:cNvSpPr/>
          <p:nvPr/>
        </p:nvSpPr>
        <p:spPr>
          <a:xfrm>
            <a:off x="1293875" y="3000755"/>
            <a:ext cx="3175" cy="0"/>
          </a:xfrm>
          <a:custGeom>
            <a:rect b="b" l="l" r="r" t="t"/>
            <a:pathLst>
              <a:path extrusionOk="0" h="120000" w="3175">
                <a:moveTo>
                  <a:pt x="0" y="0"/>
                </a:moveTo>
                <a:lnTo>
                  <a:pt x="3048" y="0"/>
                </a:lnTo>
              </a:path>
            </a:pathLst>
          </a:custGeom>
          <a:noFill/>
          <a:ln cap="flat" cmpd="sng" w="9525">
            <a:solidFill>
              <a:srgbClr val="3C383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9"/>
          <p:cNvSpPr/>
          <p:nvPr/>
        </p:nvSpPr>
        <p:spPr>
          <a:xfrm>
            <a:off x="1027175" y="2999232"/>
            <a:ext cx="271272" cy="14935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9"/>
          <p:cNvSpPr/>
          <p:nvPr/>
        </p:nvSpPr>
        <p:spPr>
          <a:xfrm>
            <a:off x="1033272" y="3147060"/>
            <a:ext cx="260603" cy="4572"/>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9"/>
          <p:cNvSpPr/>
          <p:nvPr/>
        </p:nvSpPr>
        <p:spPr>
          <a:xfrm>
            <a:off x="1027175" y="3148583"/>
            <a:ext cx="266700" cy="609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9"/>
          <p:cNvSpPr/>
          <p:nvPr/>
        </p:nvSpPr>
        <p:spPr>
          <a:xfrm>
            <a:off x="1277111" y="3153155"/>
            <a:ext cx="3175" cy="0"/>
          </a:xfrm>
          <a:custGeom>
            <a:rect b="b" l="l" r="r" t="t"/>
            <a:pathLst>
              <a:path extrusionOk="0" h="120000" w="3175">
                <a:moveTo>
                  <a:pt x="0" y="0"/>
                </a:moveTo>
                <a:lnTo>
                  <a:pt x="3047" y="0"/>
                </a:lnTo>
              </a:path>
            </a:pathLst>
          </a:custGeom>
          <a:noFill/>
          <a:ln cap="flat" cmpd="sng" w="9525">
            <a:solidFill>
              <a:srgbClr val="D3D4D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9"/>
          <p:cNvSpPr/>
          <p:nvPr/>
        </p:nvSpPr>
        <p:spPr>
          <a:xfrm>
            <a:off x="720851" y="3307079"/>
            <a:ext cx="3175" cy="0"/>
          </a:xfrm>
          <a:custGeom>
            <a:rect b="b" l="l" r="r" t="t"/>
            <a:pathLst>
              <a:path extrusionOk="0" h="120000" w="3175">
                <a:moveTo>
                  <a:pt x="0" y="0"/>
                </a:moveTo>
                <a:lnTo>
                  <a:pt x="3048" y="0"/>
                </a:lnTo>
              </a:path>
            </a:pathLst>
          </a:custGeom>
          <a:noFill/>
          <a:ln cap="flat" cmpd="sng" w="9525">
            <a:solidFill>
              <a:srgbClr val="C5C7C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9"/>
          <p:cNvSpPr/>
          <p:nvPr/>
        </p:nvSpPr>
        <p:spPr>
          <a:xfrm>
            <a:off x="696468" y="3151632"/>
            <a:ext cx="658368" cy="260603"/>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9"/>
          <p:cNvSpPr/>
          <p:nvPr/>
        </p:nvSpPr>
        <p:spPr>
          <a:xfrm>
            <a:off x="1347216" y="3412235"/>
            <a:ext cx="3175" cy="0"/>
          </a:xfrm>
          <a:custGeom>
            <a:rect b="b" l="l" r="r" t="t"/>
            <a:pathLst>
              <a:path extrusionOk="0" h="120000" w="3175">
                <a:moveTo>
                  <a:pt x="0" y="0"/>
                </a:moveTo>
                <a:lnTo>
                  <a:pt x="3047" y="0"/>
                </a:lnTo>
              </a:path>
            </a:pathLst>
          </a:custGeom>
          <a:noFill/>
          <a:ln cap="flat" cmpd="sng" w="9525">
            <a:solidFill>
              <a:srgbClr val="76797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9"/>
          <p:cNvSpPr/>
          <p:nvPr/>
        </p:nvSpPr>
        <p:spPr>
          <a:xfrm>
            <a:off x="1347216" y="3413759"/>
            <a:ext cx="3175" cy="0"/>
          </a:xfrm>
          <a:custGeom>
            <a:rect b="b" l="l" r="r" t="t"/>
            <a:pathLst>
              <a:path extrusionOk="0" h="120000" w="3175">
                <a:moveTo>
                  <a:pt x="0" y="0"/>
                </a:moveTo>
                <a:lnTo>
                  <a:pt x="3047" y="0"/>
                </a:lnTo>
              </a:path>
            </a:pathLst>
          </a:custGeom>
          <a:noFill/>
          <a:ln cap="flat" cmpd="sng" w="9525">
            <a:solidFill>
              <a:srgbClr val="76797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9"/>
          <p:cNvSpPr/>
          <p:nvPr/>
        </p:nvSpPr>
        <p:spPr>
          <a:xfrm>
            <a:off x="704087" y="3412235"/>
            <a:ext cx="646176" cy="263651"/>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9"/>
          <p:cNvSpPr txBox="1"/>
          <p:nvPr/>
        </p:nvSpPr>
        <p:spPr>
          <a:xfrm>
            <a:off x="6457315" y="4792471"/>
            <a:ext cx="1724025" cy="749935"/>
          </a:xfrm>
          <a:prstGeom prst="rect">
            <a:avLst/>
          </a:prstGeom>
          <a:noFill/>
          <a:ln>
            <a:noFill/>
          </a:ln>
        </p:spPr>
        <p:txBody>
          <a:bodyPr anchorCtr="0" anchor="t" bIns="0" lIns="0" spcFirstLastPara="1" rIns="0" wrap="square" tIns="11425">
            <a:spAutoFit/>
          </a:bodyPr>
          <a:lstStyle/>
          <a:p>
            <a:pPr indent="0" lvl="0" marL="12700" marR="5080" rtl="0" algn="l">
              <a:lnSpc>
                <a:spcPct val="102299"/>
              </a:lnSpc>
              <a:spcBef>
                <a:spcPts val="0"/>
              </a:spcBef>
              <a:spcAft>
                <a:spcPts val="0"/>
              </a:spcAft>
              <a:buNone/>
            </a:pPr>
            <a:r>
              <a:rPr lang="en-US" sz="1550">
                <a:solidFill>
                  <a:srgbClr val="0000FF"/>
                </a:solidFill>
                <a:latin typeface="Arial"/>
                <a:ea typeface="Arial"/>
                <a:cs typeface="Arial"/>
                <a:sym typeface="Arial"/>
              </a:rPr>
              <a:t>The data on the  external pin can be  read as PINx</a:t>
            </a:r>
            <a:endParaRPr sz="1550">
              <a:solidFill>
                <a:schemeClr val="dk1"/>
              </a:solidFill>
              <a:latin typeface="Arial"/>
              <a:ea typeface="Arial"/>
              <a:cs typeface="Arial"/>
              <a:sym typeface="Arial"/>
            </a:endParaRPr>
          </a:p>
        </p:txBody>
      </p:sp>
      <p:sp>
        <p:nvSpPr>
          <p:cNvPr id="168" name="Google Shape;168;p9"/>
          <p:cNvSpPr txBox="1"/>
          <p:nvPr>
            <p:ph idx="12" type="sldNum"/>
          </p:nvPr>
        </p:nvSpPr>
        <p:spPr>
          <a:xfrm>
            <a:off x="8128000" y="6597941"/>
            <a:ext cx="135900" cy="184800"/>
          </a:xfrm>
          <a:prstGeom prst="rect">
            <a:avLst/>
          </a:prstGeom>
          <a:noFill/>
          <a:ln>
            <a:noFill/>
          </a:ln>
        </p:spPr>
        <p:txBody>
          <a:bodyPr anchorCtr="0" anchor="t" bIns="0" lIns="0" spcFirstLastPara="1" rIns="0" wrap="square" tIns="0">
            <a:spAutoFit/>
          </a:bodyPr>
          <a:lstStyle/>
          <a:p>
            <a:pPr indent="0" lvl="0" marL="25400" rtl="0" algn="l">
              <a:lnSpc>
                <a:spcPct val="119166"/>
              </a:lnSpc>
              <a:spcBef>
                <a:spcPts val="0"/>
              </a:spcBef>
              <a:spcAft>
                <a:spcPts val="0"/>
              </a:spcAft>
              <a:buNone/>
            </a:pPr>
            <a:fld id="{00000000-1234-1234-1234-123412341234}" type="slidenum">
              <a:rPr lang="en-U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90"/>
          <p:cNvSpPr txBox="1"/>
          <p:nvPr>
            <p:ph type="title"/>
          </p:nvPr>
        </p:nvSpPr>
        <p:spPr>
          <a:xfrm>
            <a:off x="1183639" y="600913"/>
            <a:ext cx="328549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Clock signal selection</a:t>
            </a:r>
            <a:endParaRPr sz="2400">
              <a:latin typeface="Tahoma"/>
              <a:ea typeface="Tahoma"/>
              <a:cs typeface="Tahoma"/>
              <a:sym typeface="Tahoma"/>
            </a:endParaRPr>
          </a:p>
        </p:txBody>
      </p:sp>
      <p:sp>
        <p:nvSpPr>
          <p:cNvPr id="935" name="Google Shape;935;p90"/>
          <p:cNvSpPr txBox="1"/>
          <p:nvPr/>
        </p:nvSpPr>
        <p:spPr>
          <a:xfrm>
            <a:off x="1077569" y="1346708"/>
            <a:ext cx="2997835" cy="1235075"/>
          </a:xfrm>
          <a:prstGeom prst="rect">
            <a:avLst/>
          </a:prstGeom>
          <a:noFill/>
          <a:ln>
            <a:noFill/>
          </a:ln>
        </p:spPr>
        <p:txBody>
          <a:bodyPr anchorCtr="0" anchor="t" bIns="0" lIns="0" spcFirstLastPara="1" rIns="0" wrap="square" tIns="11425">
            <a:spAutoFit/>
          </a:bodyPr>
          <a:lstStyle/>
          <a:p>
            <a:pPr indent="-200659" lvl="0" marL="213359" marR="5080" rtl="0" algn="l">
              <a:lnSpc>
                <a:spcPct val="102299"/>
              </a:lnSpc>
              <a:spcBef>
                <a:spcPts val="0"/>
              </a:spcBef>
              <a:spcAft>
                <a:spcPts val="0"/>
              </a:spcAft>
              <a:buClr>
                <a:schemeClr val="dk1"/>
              </a:buClr>
              <a:buSzPts val="1550"/>
              <a:buFont typeface="Arial"/>
              <a:buChar char="•"/>
            </a:pPr>
            <a:r>
              <a:rPr lang="en-US" sz="1550">
                <a:solidFill>
                  <a:schemeClr val="dk1"/>
                </a:solidFill>
                <a:latin typeface="Arial"/>
                <a:ea typeface="Arial"/>
                <a:cs typeface="Arial"/>
                <a:sym typeface="Arial"/>
              </a:rPr>
              <a:t>Bits CS02 .. CS00 are  controlling the clk</a:t>
            </a:r>
            <a:r>
              <a:rPr baseline="-25000" lang="en-US" sz="1575">
                <a:solidFill>
                  <a:schemeClr val="dk1"/>
                </a:solidFill>
                <a:latin typeface="Arial"/>
                <a:ea typeface="Arial"/>
                <a:cs typeface="Arial"/>
                <a:sym typeface="Arial"/>
              </a:rPr>
              <a:t>TOS </a:t>
            </a:r>
            <a:r>
              <a:rPr lang="en-US" sz="1550">
                <a:solidFill>
                  <a:schemeClr val="dk1"/>
                </a:solidFill>
                <a:latin typeface="Arial"/>
                <a:ea typeface="Arial"/>
                <a:cs typeface="Arial"/>
                <a:sym typeface="Arial"/>
              </a:rPr>
              <a:t>division at  the counter’s input</a:t>
            </a:r>
            <a:endParaRPr sz="1550">
              <a:solidFill>
                <a:schemeClr val="dk1"/>
              </a:solidFill>
              <a:latin typeface="Arial"/>
              <a:ea typeface="Arial"/>
              <a:cs typeface="Arial"/>
              <a:sym typeface="Arial"/>
            </a:endParaRPr>
          </a:p>
          <a:p>
            <a:pPr indent="-200659" lvl="0" marL="213359" marR="474344" rtl="0" algn="l">
              <a:lnSpc>
                <a:spcPct val="102600"/>
              </a:lnSpc>
              <a:spcBef>
                <a:spcPts val="0"/>
              </a:spcBef>
              <a:spcAft>
                <a:spcPts val="0"/>
              </a:spcAft>
              <a:buClr>
                <a:schemeClr val="dk1"/>
              </a:buClr>
              <a:buSzPts val="1550"/>
              <a:buFont typeface="Arial"/>
              <a:buChar char="•"/>
            </a:pPr>
            <a:r>
              <a:rPr lang="en-US" sz="1550">
                <a:solidFill>
                  <a:schemeClr val="dk1"/>
                </a:solidFill>
                <a:latin typeface="Arial"/>
                <a:ea typeface="Arial"/>
                <a:cs typeface="Arial"/>
                <a:sym typeface="Arial"/>
              </a:rPr>
              <a:t>Tuning of the count speed  (frequency)</a:t>
            </a:r>
            <a:endParaRPr sz="1550">
              <a:solidFill>
                <a:schemeClr val="dk1"/>
              </a:solidFill>
              <a:latin typeface="Arial"/>
              <a:ea typeface="Arial"/>
              <a:cs typeface="Arial"/>
              <a:sym typeface="Arial"/>
            </a:endParaRPr>
          </a:p>
        </p:txBody>
      </p:sp>
      <p:sp>
        <p:nvSpPr>
          <p:cNvPr id="936" name="Google Shape;936;p90"/>
          <p:cNvSpPr/>
          <p:nvPr/>
        </p:nvSpPr>
        <p:spPr>
          <a:xfrm>
            <a:off x="4168140" y="1143000"/>
            <a:ext cx="4370832" cy="195529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90"/>
          <p:cNvSpPr/>
          <p:nvPr/>
        </p:nvSpPr>
        <p:spPr>
          <a:xfrm>
            <a:off x="1546860" y="3227832"/>
            <a:ext cx="5897879" cy="321259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91"/>
          <p:cNvSpPr txBox="1"/>
          <p:nvPr>
            <p:ph type="title"/>
          </p:nvPr>
        </p:nvSpPr>
        <p:spPr>
          <a:xfrm>
            <a:off x="1183639" y="600913"/>
            <a:ext cx="192214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Counter unit</a:t>
            </a:r>
            <a:endParaRPr sz="2400">
              <a:latin typeface="Tahoma"/>
              <a:ea typeface="Tahoma"/>
              <a:cs typeface="Tahoma"/>
              <a:sym typeface="Tahoma"/>
            </a:endParaRPr>
          </a:p>
        </p:txBody>
      </p:sp>
      <p:sp>
        <p:nvSpPr>
          <p:cNvPr id="943" name="Google Shape;943;p91"/>
          <p:cNvSpPr txBox="1"/>
          <p:nvPr/>
        </p:nvSpPr>
        <p:spPr>
          <a:xfrm>
            <a:off x="943152" y="3379673"/>
            <a:ext cx="6990715" cy="2503805"/>
          </a:xfrm>
          <a:prstGeom prst="rect">
            <a:avLst/>
          </a:prstGeom>
          <a:noFill/>
          <a:ln>
            <a:noFill/>
          </a:ln>
        </p:spPr>
        <p:txBody>
          <a:bodyPr anchorCtr="0" anchor="t" bIns="0" lIns="0" spcFirstLastPara="1" rIns="0" wrap="square" tIns="17125">
            <a:spAutoFit/>
          </a:bodyPr>
          <a:lstStyle/>
          <a:p>
            <a:pPr indent="-152400" lvl="0" marL="165100" marR="0" rtl="0" algn="l">
              <a:lnSpc>
                <a:spcPct val="100000"/>
              </a:lnSpc>
              <a:spcBef>
                <a:spcPts val="0"/>
              </a:spcBef>
              <a:spcAft>
                <a:spcPts val="0"/>
              </a:spcAft>
              <a:buClr>
                <a:schemeClr val="dk1"/>
              </a:buClr>
              <a:buSzPts val="1550"/>
              <a:buFont typeface="Arial"/>
              <a:buChar char="•"/>
            </a:pPr>
            <a:r>
              <a:rPr b="1" lang="en-US" sz="1550">
                <a:solidFill>
                  <a:schemeClr val="dk1"/>
                </a:solidFill>
                <a:latin typeface="Arial"/>
                <a:ea typeface="Arial"/>
                <a:cs typeface="Arial"/>
                <a:sym typeface="Arial"/>
              </a:rPr>
              <a:t>count </a:t>
            </a:r>
            <a:r>
              <a:rPr lang="en-US" sz="1550">
                <a:solidFill>
                  <a:schemeClr val="dk1"/>
                </a:solidFill>
                <a:latin typeface="Arial"/>
                <a:ea typeface="Arial"/>
                <a:cs typeface="Arial"/>
                <a:sym typeface="Arial"/>
              </a:rPr>
              <a:t>Increment or decrement TCNT0 by 1.</a:t>
            </a:r>
            <a:endParaRPr sz="1550">
              <a:solidFill>
                <a:schemeClr val="dk1"/>
              </a:solidFill>
              <a:latin typeface="Arial"/>
              <a:ea typeface="Arial"/>
              <a:cs typeface="Arial"/>
              <a:sym typeface="Arial"/>
            </a:endParaRPr>
          </a:p>
          <a:p>
            <a:pPr indent="-152400" lvl="0" marL="165100" marR="0" rtl="0" algn="l">
              <a:lnSpc>
                <a:spcPct val="100000"/>
              </a:lnSpc>
              <a:spcBef>
                <a:spcPts val="35"/>
              </a:spcBef>
              <a:spcAft>
                <a:spcPts val="0"/>
              </a:spcAft>
              <a:buClr>
                <a:schemeClr val="dk1"/>
              </a:buClr>
              <a:buSzPts val="1550"/>
              <a:buFont typeface="Arial"/>
              <a:buChar char="•"/>
            </a:pPr>
            <a:r>
              <a:rPr b="1" lang="en-US" sz="1550">
                <a:solidFill>
                  <a:schemeClr val="dk1"/>
                </a:solidFill>
                <a:latin typeface="Arial"/>
                <a:ea typeface="Arial"/>
                <a:cs typeface="Arial"/>
                <a:sym typeface="Arial"/>
              </a:rPr>
              <a:t>direction </a:t>
            </a:r>
            <a:r>
              <a:rPr lang="en-US" sz="1550">
                <a:solidFill>
                  <a:schemeClr val="dk1"/>
                </a:solidFill>
                <a:latin typeface="Arial"/>
                <a:ea typeface="Arial"/>
                <a:cs typeface="Arial"/>
                <a:sym typeface="Arial"/>
              </a:rPr>
              <a:t>Selects between increment and decrement.</a:t>
            </a:r>
            <a:endParaRPr sz="1550">
              <a:solidFill>
                <a:schemeClr val="dk1"/>
              </a:solidFill>
              <a:latin typeface="Arial"/>
              <a:ea typeface="Arial"/>
              <a:cs typeface="Arial"/>
              <a:sym typeface="Arial"/>
            </a:endParaRPr>
          </a:p>
          <a:p>
            <a:pPr indent="-152400" lvl="0" marL="165100" marR="0" rtl="0" algn="l">
              <a:lnSpc>
                <a:spcPct val="100000"/>
              </a:lnSpc>
              <a:spcBef>
                <a:spcPts val="45"/>
              </a:spcBef>
              <a:spcAft>
                <a:spcPts val="0"/>
              </a:spcAft>
              <a:buClr>
                <a:schemeClr val="dk1"/>
              </a:buClr>
              <a:buSzPts val="1550"/>
              <a:buFont typeface="Arial"/>
              <a:buChar char="•"/>
            </a:pPr>
            <a:r>
              <a:rPr b="1" lang="en-US" sz="1550">
                <a:solidFill>
                  <a:schemeClr val="dk1"/>
                </a:solidFill>
                <a:latin typeface="Arial"/>
                <a:ea typeface="Arial"/>
                <a:cs typeface="Arial"/>
                <a:sym typeface="Arial"/>
              </a:rPr>
              <a:t>clear </a:t>
            </a:r>
            <a:r>
              <a:rPr lang="en-US" sz="1550">
                <a:solidFill>
                  <a:schemeClr val="dk1"/>
                </a:solidFill>
                <a:latin typeface="Arial"/>
                <a:ea typeface="Arial"/>
                <a:cs typeface="Arial"/>
                <a:sym typeface="Arial"/>
              </a:rPr>
              <a:t>Clear TCNT0 (set all bits to zero).</a:t>
            </a:r>
            <a:endParaRPr sz="1550">
              <a:solidFill>
                <a:schemeClr val="dk1"/>
              </a:solidFill>
              <a:latin typeface="Arial"/>
              <a:ea typeface="Arial"/>
              <a:cs typeface="Arial"/>
              <a:sym typeface="Arial"/>
            </a:endParaRPr>
          </a:p>
          <a:p>
            <a:pPr indent="-152400" lvl="0" marL="165100" marR="0" rtl="0" algn="l">
              <a:lnSpc>
                <a:spcPct val="100000"/>
              </a:lnSpc>
              <a:spcBef>
                <a:spcPts val="45"/>
              </a:spcBef>
              <a:spcAft>
                <a:spcPts val="0"/>
              </a:spcAft>
              <a:buClr>
                <a:schemeClr val="dk1"/>
              </a:buClr>
              <a:buSzPts val="1550"/>
              <a:buFont typeface="Arial"/>
              <a:buChar char="•"/>
            </a:pPr>
            <a:r>
              <a:rPr b="1" lang="en-US" sz="1550">
                <a:solidFill>
                  <a:schemeClr val="dk1"/>
                </a:solidFill>
                <a:latin typeface="Arial"/>
                <a:ea typeface="Arial"/>
                <a:cs typeface="Arial"/>
                <a:sym typeface="Arial"/>
              </a:rPr>
              <a:t>clk</a:t>
            </a:r>
            <a:r>
              <a:rPr b="1" baseline="-25000" lang="en-US" sz="1575">
                <a:solidFill>
                  <a:schemeClr val="dk1"/>
                </a:solidFill>
                <a:latin typeface="Arial"/>
                <a:ea typeface="Arial"/>
                <a:cs typeface="Arial"/>
                <a:sym typeface="Arial"/>
              </a:rPr>
              <a:t>T</a:t>
            </a:r>
            <a:r>
              <a:rPr baseline="-25000" lang="en-US" sz="1575">
                <a:solidFill>
                  <a:schemeClr val="dk1"/>
                </a:solidFill>
                <a:latin typeface="Arial"/>
                <a:ea typeface="Arial"/>
                <a:cs typeface="Arial"/>
                <a:sym typeface="Arial"/>
              </a:rPr>
              <a:t>0 </a:t>
            </a:r>
            <a:r>
              <a:rPr lang="en-US" sz="1550">
                <a:solidFill>
                  <a:schemeClr val="dk1"/>
                </a:solidFill>
                <a:latin typeface="Arial"/>
                <a:ea typeface="Arial"/>
                <a:cs typeface="Arial"/>
                <a:sym typeface="Arial"/>
              </a:rPr>
              <a:t>Timer/Counter clock.</a:t>
            </a:r>
            <a:endParaRPr sz="1550">
              <a:solidFill>
                <a:schemeClr val="dk1"/>
              </a:solidFill>
              <a:latin typeface="Arial"/>
              <a:ea typeface="Arial"/>
              <a:cs typeface="Arial"/>
              <a:sym typeface="Arial"/>
            </a:endParaRPr>
          </a:p>
          <a:p>
            <a:pPr indent="-152400" lvl="0" marL="165100" marR="0" rtl="0" algn="l">
              <a:lnSpc>
                <a:spcPct val="100000"/>
              </a:lnSpc>
              <a:spcBef>
                <a:spcPts val="45"/>
              </a:spcBef>
              <a:spcAft>
                <a:spcPts val="0"/>
              </a:spcAft>
              <a:buClr>
                <a:schemeClr val="dk1"/>
              </a:buClr>
              <a:buSzPts val="1550"/>
              <a:buFont typeface="Arial"/>
              <a:buChar char="•"/>
            </a:pPr>
            <a:r>
              <a:rPr b="1" lang="en-US" sz="1550">
                <a:solidFill>
                  <a:schemeClr val="dk1"/>
                </a:solidFill>
                <a:latin typeface="Arial"/>
                <a:ea typeface="Arial"/>
                <a:cs typeface="Arial"/>
                <a:sym typeface="Arial"/>
              </a:rPr>
              <a:t>top </a:t>
            </a:r>
            <a:r>
              <a:rPr lang="en-US" sz="1550">
                <a:solidFill>
                  <a:schemeClr val="dk1"/>
                </a:solidFill>
                <a:latin typeface="Arial"/>
                <a:ea typeface="Arial"/>
                <a:cs typeface="Arial"/>
                <a:sym typeface="Arial"/>
              </a:rPr>
              <a:t>Signals that TCNT0 has reached maximum value (0xFF).</a:t>
            </a:r>
            <a:endParaRPr sz="1550">
              <a:solidFill>
                <a:schemeClr val="dk1"/>
              </a:solidFill>
              <a:latin typeface="Arial"/>
              <a:ea typeface="Arial"/>
              <a:cs typeface="Arial"/>
              <a:sym typeface="Arial"/>
            </a:endParaRPr>
          </a:p>
          <a:p>
            <a:pPr indent="-152400" lvl="0" marL="165100" marR="0" rtl="0" algn="l">
              <a:lnSpc>
                <a:spcPct val="100000"/>
              </a:lnSpc>
              <a:spcBef>
                <a:spcPts val="45"/>
              </a:spcBef>
              <a:spcAft>
                <a:spcPts val="0"/>
              </a:spcAft>
              <a:buClr>
                <a:schemeClr val="dk1"/>
              </a:buClr>
              <a:buSzPts val="1550"/>
              <a:buFont typeface="Arial"/>
              <a:buChar char="•"/>
            </a:pPr>
            <a:r>
              <a:rPr b="1" lang="en-US" sz="1550">
                <a:solidFill>
                  <a:schemeClr val="dk1"/>
                </a:solidFill>
                <a:latin typeface="Arial"/>
                <a:ea typeface="Arial"/>
                <a:cs typeface="Arial"/>
                <a:sym typeface="Arial"/>
              </a:rPr>
              <a:t>bottom </a:t>
            </a:r>
            <a:r>
              <a:rPr lang="en-US" sz="1550">
                <a:solidFill>
                  <a:schemeClr val="dk1"/>
                </a:solidFill>
                <a:latin typeface="Arial"/>
                <a:ea typeface="Arial"/>
                <a:cs typeface="Arial"/>
                <a:sym typeface="Arial"/>
              </a:rPr>
              <a:t>Signalis that TCNT0 has reached minimum value (zero).</a:t>
            </a:r>
            <a:endParaRPr sz="1550">
              <a:solidFill>
                <a:schemeClr val="dk1"/>
              </a:solidFill>
              <a:latin typeface="Arial"/>
              <a:ea typeface="Arial"/>
              <a:cs typeface="Arial"/>
              <a:sym typeface="Arial"/>
            </a:endParaRPr>
          </a:p>
          <a:p>
            <a:pPr indent="0" lvl="0" marL="0" marR="0" rtl="0" algn="l">
              <a:lnSpc>
                <a:spcPct val="100000"/>
              </a:lnSpc>
              <a:spcBef>
                <a:spcPts val="50"/>
              </a:spcBef>
              <a:spcAft>
                <a:spcPts val="0"/>
              </a:spcAft>
              <a:buClr>
                <a:schemeClr val="dk1"/>
              </a:buClr>
              <a:buSzPts val="2000"/>
              <a:buFont typeface="Arial"/>
              <a:buNone/>
            </a:pPr>
            <a:r>
              <a:t/>
            </a:r>
            <a:endParaRPr sz="2000">
              <a:solidFill>
                <a:schemeClr val="dk1"/>
              </a:solidFill>
              <a:latin typeface="Times New Roman"/>
              <a:ea typeface="Times New Roman"/>
              <a:cs typeface="Times New Roman"/>
              <a:sym typeface="Times New Roman"/>
            </a:endParaRPr>
          </a:p>
          <a:p>
            <a:pPr indent="-152400" lvl="0" marL="165100" marR="5080" rtl="0" algn="l">
              <a:lnSpc>
                <a:spcPct val="102600"/>
              </a:lnSpc>
              <a:spcBef>
                <a:spcPts val="0"/>
              </a:spcBef>
              <a:spcAft>
                <a:spcPts val="0"/>
              </a:spcAft>
              <a:buClr>
                <a:schemeClr val="dk1"/>
              </a:buClr>
              <a:buSzPts val="1550"/>
              <a:buFont typeface="Arial"/>
              <a:buChar char="•"/>
            </a:pPr>
            <a:r>
              <a:rPr lang="en-US" sz="1550">
                <a:solidFill>
                  <a:schemeClr val="dk1"/>
                </a:solidFill>
                <a:latin typeface="Arial"/>
                <a:ea typeface="Arial"/>
                <a:cs typeface="Arial"/>
                <a:sym typeface="Arial"/>
              </a:rPr>
              <a:t>The Timer/Counter Overflow Flag (TOV0) is set according to the mode of  operation selected by the WGM02:0 bits. </a:t>
            </a:r>
            <a:r>
              <a:rPr lang="en-US" sz="1550">
                <a:solidFill>
                  <a:srgbClr val="0000FF"/>
                </a:solidFill>
                <a:latin typeface="Arial"/>
                <a:ea typeface="Arial"/>
                <a:cs typeface="Arial"/>
                <a:sym typeface="Arial"/>
              </a:rPr>
              <a:t>TOV0 </a:t>
            </a:r>
            <a:r>
              <a:rPr lang="en-US" sz="1550">
                <a:solidFill>
                  <a:schemeClr val="dk1"/>
                </a:solidFill>
                <a:latin typeface="Arial"/>
                <a:ea typeface="Arial"/>
                <a:cs typeface="Arial"/>
                <a:sym typeface="Arial"/>
              </a:rPr>
              <a:t>can be used for generating a  CPU interrupt.</a:t>
            </a:r>
            <a:endParaRPr sz="1550">
              <a:solidFill>
                <a:schemeClr val="dk1"/>
              </a:solidFill>
              <a:latin typeface="Arial"/>
              <a:ea typeface="Arial"/>
              <a:cs typeface="Arial"/>
              <a:sym typeface="Arial"/>
            </a:endParaRPr>
          </a:p>
        </p:txBody>
      </p:sp>
      <p:sp>
        <p:nvSpPr>
          <p:cNvPr id="944" name="Google Shape;944;p91"/>
          <p:cNvSpPr/>
          <p:nvPr/>
        </p:nvSpPr>
        <p:spPr>
          <a:xfrm>
            <a:off x="941832" y="1219200"/>
            <a:ext cx="7059300" cy="210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92"/>
          <p:cNvSpPr/>
          <p:nvPr/>
        </p:nvSpPr>
        <p:spPr>
          <a:xfrm>
            <a:off x="1184147" y="1938527"/>
            <a:ext cx="4518660" cy="3208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0" name="Google Shape;950;p92"/>
          <p:cNvSpPr txBox="1"/>
          <p:nvPr>
            <p:ph type="title"/>
          </p:nvPr>
        </p:nvSpPr>
        <p:spPr>
          <a:xfrm>
            <a:off x="1183639" y="600913"/>
            <a:ext cx="252222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Comparison unit</a:t>
            </a:r>
            <a:endParaRPr sz="2400">
              <a:latin typeface="Tahoma"/>
              <a:ea typeface="Tahoma"/>
              <a:cs typeface="Tahoma"/>
              <a:sym typeface="Tahoma"/>
            </a:endParaRPr>
          </a:p>
        </p:txBody>
      </p:sp>
      <p:sp>
        <p:nvSpPr>
          <p:cNvPr id="951" name="Google Shape;951;p92"/>
          <p:cNvSpPr txBox="1"/>
          <p:nvPr/>
        </p:nvSpPr>
        <p:spPr>
          <a:xfrm>
            <a:off x="1077569" y="1346708"/>
            <a:ext cx="5915025" cy="749935"/>
          </a:xfrm>
          <a:prstGeom prst="rect">
            <a:avLst/>
          </a:prstGeom>
          <a:noFill/>
          <a:ln>
            <a:noFill/>
          </a:ln>
        </p:spPr>
        <p:txBody>
          <a:bodyPr anchorCtr="0" anchor="t" bIns="0" lIns="0" spcFirstLastPara="1" rIns="0" wrap="square" tIns="11425">
            <a:spAutoFit/>
          </a:bodyPr>
          <a:lstStyle/>
          <a:p>
            <a:pPr indent="-200659" lvl="0" marL="213359" marR="5080" rtl="0" algn="l">
              <a:lnSpc>
                <a:spcPct val="102299"/>
              </a:lnSpc>
              <a:spcBef>
                <a:spcPts val="0"/>
              </a:spcBef>
              <a:spcAft>
                <a:spcPts val="0"/>
              </a:spcAft>
              <a:buClr>
                <a:schemeClr val="dk1"/>
              </a:buClr>
              <a:buSzPts val="1550"/>
              <a:buFont typeface="Arial"/>
              <a:buChar char="•"/>
            </a:pPr>
            <a:r>
              <a:rPr lang="en-US" sz="1550">
                <a:solidFill>
                  <a:schemeClr val="dk1"/>
                </a:solidFill>
                <a:latin typeface="Arial"/>
                <a:ea typeface="Arial"/>
                <a:cs typeface="Arial"/>
                <a:sym typeface="Arial"/>
              </a:rPr>
              <a:t>Comparison between the count register (</a:t>
            </a:r>
            <a:r>
              <a:rPr b="1" lang="en-US" sz="1550">
                <a:solidFill>
                  <a:schemeClr val="dk1"/>
                </a:solidFill>
                <a:latin typeface="Arial"/>
                <a:ea typeface="Arial"/>
                <a:cs typeface="Arial"/>
                <a:sym typeface="Arial"/>
              </a:rPr>
              <a:t>TCNT0) </a:t>
            </a:r>
            <a:r>
              <a:rPr lang="en-US" sz="1550">
                <a:solidFill>
                  <a:schemeClr val="dk1"/>
                </a:solidFill>
                <a:latin typeface="Arial"/>
                <a:ea typeface="Arial"/>
                <a:cs typeface="Arial"/>
                <a:sym typeface="Arial"/>
              </a:rPr>
              <a:t>and the output  compare register (</a:t>
            </a:r>
            <a:r>
              <a:rPr b="1" lang="en-US" sz="1550">
                <a:solidFill>
                  <a:schemeClr val="dk1"/>
                </a:solidFill>
                <a:latin typeface="Arial"/>
                <a:ea typeface="Arial"/>
                <a:cs typeface="Arial"/>
                <a:sym typeface="Arial"/>
              </a:rPr>
              <a:t>OCR0) </a:t>
            </a:r>
            <a:r>
              <a:rPr lang="en-US" sz="1550">
                <a:solidFill>
                  <a:schemeClr val="dk1"/>
                </a:solidFill>
                <a:latin typeface="Noto Sans Symbols"/>
                <a:ea typeface="Noto Sans Symbols"/>
                <a:cs typeface="Noto Sans Symbols"/>
                <a:sym typeface="Noto Sans Symbols"/>
              </a:rPr>
              <a:t>⇒</a:t>
            </a:r>
            <a:r>
              <a:rPr lang="en-US" sz="1550">
                <a:solidFill>
                  <a:schemeClr val="dk1"/>
                </a:solidFill>
                <a:latin typeface="Times New Roman"/>
                <a:ea typeface="Times New Roman"/>
                <a:cs typeface="Times New Roman"/>
                <a:sym typeface="Times New Roman"/>
              </a:rPr>
              <a:t> </a:t>
            </a:r>
            <a:r>
              <a:rPr lang="en-US" sz="1550">
                <a:solidFill>
                  <a:schemeClr val="dk1"/>
                </a:solidFill>
                <a:latin typeface="Arial"/>
                <a:ea typeface="Arial"/>
                <a:cs typeface="Arial"/>
                <a:sym typeface="Arial"/>
              </a:rPr>
              <a:t>used to generate different types of  waveforms</a:t>
            </a:r>
            <a:endParaRPr sz="1550">
              <a:solidFill>
                <a:schemeClr val="dk1"/>
              </a:solidFill>
              <a:latin typeface="Arial"/>
              <a:ea typeface="Arial"/>
              <a:cs typeface="Arial"/>
              <a:sym typeface="Arial"/>
            </a:endParaRPr>
          </a:p>
        </p:txBody>
      </p:sp>
      <p:sp>
        <p:nvSpPr>
          <p:cNvPr id="952" name="Google Shape;952;p92"/>
          <p:cNvSpPr txBox="1"/>
          <p:nvPr/>
        </p:nvSpPr>
        <p:spPr>
          <a:xfrm>
            <a:off x="5257546" y="3493134"/>
            <a:ext cx="2900045" cy="1898650"/>
          </a:xfrm>
          <a:prstGeom prst="rect">
            <a:avLst/>
          </a:prstGeom>
          <a:noFill/>
          <a:ln>
            <a:noFill/>
          </a:ln>
        </p:spPr>
        <p:txBody>
          <a:bodyPr anchorCtr="0" anchor="t" bIns="0" lIns="0" spcFirstLastPara="1" rIns="0" wrap="square" tIns="11425">
            <a:spAutoFit/>
          </a:bodyPr>
          <a:lstStyle/>
          <a:p>
            <a:pPr indent="0" lvl="0" marL="606425" marR="5080" rtl="0" algn="just">
              <a:lnSpc>
                <a:spcPct val="102299"/>
              </a:lnSpc>
              <a:spcBef>
                <a:spcPts val="0"/>
              </a:spcBef>
              <a:spcAft>
                <a:spcPts val="0"/>
              </a:spcAft>
              <a:buNone/>
            </a:pPr>
            <a:r>
              <a:rPr lang="en-US" sz="1550">
                <a:solidFill>
                  <a:srgbClr val="FF0000"/>
                </a:solidFill>
                <a:latin typeface="Arial"/>
                <a:ea typeface="Arial"/>
                <a:cs typeface="Arial"/>
                <a:sym typeface="Arial"/>
              </a:rPr>
              <a:t>Output compare flag – at  equal, interrupt request is  generated</a:t>
            </a:r>
            <a:endParaRPr sz="155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700">
              <a:solidFill>
                <a:schemeClr val="dk1"/>
              </a:solidFill>
              <a:latin typeface="Times New Roman"/>
              <a:ea typeface="Times New Roman"/>
              <a:cs typeface="Times New Roman"/>
              <a:sym typeface="Times New Roman"/>
            </a:endParaRPr>
          </a:p>
          <a:p>
            <a:pPr indent="0" lvl="0" marL="12700" marR="553720" rtl="0" algn="l">
              <a:lnSpc>
                <a:spcPct val="102299"/>
              </a:lnSpc>
              <a:spcBef>
                <a:spcPts val="1380"/>
              </a:spcBef>
              <a:spcAft>
                <a:spcPts val="0"/>
              </a:spcAft>
              <a:buNone/>
            </a:pPr>
            <a:r>
              <a:rPr lang="en-US" sz="1550">
                <a:solidFill>
                  <a:srgbClr val="FF0000"/>
                </a:solidFill>
                <a:latin typeface="Arial"/>
                <a:ea typeface="Arial"/>
                <a:cs typeface="Arial"/>
                <a:sym typeface="Arial"/>
              </a:rPr>
              <a:t>Output compare bit – here  the waveform will be  generated</a:t>
            </a:r>
            <a:endParaRPr sz="1550">
              <a:solidFill>
                <a:schemeClr val="dk1"/>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93"/>
          <p:cNvSpPr txBox="1"/>
          <p:nvPr>
            <p:ph type="title"/>
          </p:nvPr>
        </p:nvSpPr>
        <p:spPr>
          <a:xfrm>
            <a:off x="1262888" y="555193"/>
            <a:ext cx="625030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Timers can be configured using registers</a:t>
            </a:r>
            <a:endParaRPr sz="2400">
              <a:latin typeface="Tahoma"/>
              <a:ea typeface="Tahoma"/>
              <a:cs typeface="Tahoma"/>
              <a:sym typeface="Tahoma"/>
            </a:endParaRPr>
          </a:p>
        </p:txBody>
      </p:sp>
      <p:sp>
        <p:nvSpPr>
          <p:cNvPr id="958" name="Google Shape;958;p93"/>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9" name="Google Shape;959;p93"/>
          <p:cNvSpPr/>
          <p:nvPr/>
        </p:nvSpPr>
        <p:spPr>
          <a:xfrm>
            <a:off x="877227" y="2195067"/>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93"/>
          <p:cNvSpPr txBox="1"/>
          <p:nvPr/>
        </p:nvSpPr>
        <p:spPr>
          <a:xfrm>
            <a:off x="1207719" y="1300352"/>
            <a:ext cx="6746875" cy="3757295"/>
          </a:xfrm>
          <a:prstGeom prst="rect">
            <a:avLst/>
          </a:prstGeom>
          <a:noFill/>
          <a:ln>
            <a:noFill/>
          </a:ln>
        </p:spPr>
        <p:txBody>
          <a:bodyPr anchorCtr="0" anchor="t" bIns="0" lIns="0" spcFirstLastPara="1" rIns="0" wrap="square" tIns="12700">
            <a:spAutoFit/>
          </a:bodyPr>
          <a:lstStyle/>
          <a:p>
            <a:pPr indent="0" lvl="0" marL="12700" marR="647700" rtl="0" algn="l">
              <a:lnSpc>
                <a:spcPct val="100000"/>
              </a:lnSpc>
              <a:spcBef>
                <a:spcPts val="0"/>
              </a:spcBef>
              <a:spcAft>
                <a:spcPts val="0"/>
              </a:spcAft>
              <a:buNone/>
            </a:pPr>
            <a:r>
              <a:rPr lang="en-US" sz="2400">
                <a:solidFill>
                  <a:schemeClr val="dk1"/>
                </a:solidFill>
                <a:latin typeface="Tahoma"/>
                <a:ea typeface="Tahoma"/>
                <a:cs typeface="Tahoma"/>
                <a:sym typeface="Tahoma"/>
              </a:rPr>
              <a:t>TCCRx - Timer/Counter Control Register. The  prescaler can be configured here.</a:t>
            </a:r>
            <a:endParaRPr sz="2400">
              <a:solidFill>
                <a:schemeClr val="dk1"/>
              </a:solidFill>
              <a:latin typeface="Tahoma"/>
              <a:ea typeface="Tahoma"/>
              <a:cs typeface="Tahoma"/>
              <a:sym typeface="Tahoma"/>
            </a:endParaRPr>
          </a:p>
          <a:p>
            <a:pPr indent="0" lvl="0" marL="12700" marR="5080" rtl="0" algn="l">
              <a:lnSpc>
                <a:spcPct val="100000"/>
              </a:lnSpc>
              <a:spcBef>
                <a:spcPts val="575"/>
              </a:spcBef>
              <a:spcAft>
                <a:spcPts val="0"/>
              </a:spcAft>
              <a:buNone/>
            </a:pPr>
            <a:r>
              <a:rPr lang="en-US" sz="2400">
                <a:solidFill>
                  <a:schemeClr val="dk1"/>
                </a:solidFill>
                <a:latin typeface="Tahoma"/>
                <a:ea typeface="Tahoma"/>
                <a:cs typeface="Tahoma"/>
                <a:sym typeface="Tahoma"/>
              </a:rPr>
              <a:t>TCNTx - Timer/Counter Register. The actual timer  value is stored here.</a:t>
            </a:r>
            <a:endParaRPr sz="2400">
              <a:solidFill>
                <a:schemeClr val="dk1"/>
              </a:solidFill>
              <a:latin typeface="Tahoma"/>
              <a:ea typeface="Tahoma"/>
              <a:cs typeface="Tahoma"/>
              <a:sym typeface="Tahoma"/>
            </a:endParaRPr>
          </a:p>
          <a:p>
            <a:pPr indent="0" lvl="0" marL="0" marR="0" rtl="0" algn="l">
              <a:lnSpc>
                <a:spcPct val="100000"/>
              </a:lnSpc>
              <a:spcBef>
                <a:spcPts val="5"/>
              </a:spcBef>
              <a:spcAft>
                <a:spcPts val="0"/>
              </a:spcAft>
              <a:buNone/>
            </a:pPr>
            <a:r>
              <a:t/>
            </a:r>
            <a:endParaRPr sz="25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OCRx - Output Compare Register</a:t>
            </a:r>
            <a:endParaRPr sz="2400">
              <a:solidFill>
                <a:schemeClr val="dk1"/>
              </a:solidFill>
              <a:latin typeface="Tahoma"/>
              <a:ea typeface="Tahoma"/>
              <a:cs typeface="Tahoma"/>
              <a:sym typeface="Tahoma"/>
            </a:endParaRPr>
          </a:p>
          <a:p>
            <a:pPr indent="0" lvl="0" marL="0" marR="0" rtl="0" algn="l">
              <a:lnSpc>
                <a:spcPct val="100000"/>
              </a:lnSpc>
              <a:spcBef>
                <a:spcPts val="0"/>
              </a:spcBef>
              <a:spcAft>
                <a:spcPts val="0"/>
              </a:spcAft>
              <a:buNone/>
            </a:pPr>
            <a:r>
              <a:t/>
            </a:r>
            <a:endParaRPr sz="2900">
              <a:solidFill>
                <a:schemeClr val="dk1"/>
              </a:solidFill>
              <a:latin typeface="Times New Roman"/>
              <a:ea typeface="Times New Roman"/>
              <a:cs typeface="Times New Roman"/>
              <a:sym typeface="Times New Roman"/>
            </a:endParaRPr>
          </a:p>
          <a:p>
            <a:pPr indent="0" lvl="0" marL="12700" marR="0" rtl="0" algn="l">
              <a:lnSpc>
                <a:spcPct val="100000"/>
              </a:lnSpc>
              <a:spcBef>
                <a:spcPts val="2420"/>
              </a:spcBef>
              <a:spcAft>
                <a:spcPts val="0"/>
              </a:spcAft>
              <a:buNone/>
            </a:pPr>
            <a:r>
              <a:rPr lang="en-US" sz="2400">
                <a:solidFill>
                  <a:schemeClr val="dk1"/>
                </a:solidFill>
                <a:latin typeface="Tahoma"/>
                <a:ea typeface="Tahoma"/>
                <a:cs typeface="Tahoma"/>
                <a:sym typeface="Tahoma"/>
              </a:rPr>
              <a:t>TIMSKx - Timer/Counter Interrupt Mask Register.</a:t>
            </a:r>
            <a:endParaRPr sz="2400">
              <a:solidFill>
                <a:schemeClr val="dk1"/>
              </a:solidFill>
              <a:latin typeface="Tahoma"/>
              <a:ea typeface="Tahoma"/>
              <a:cs typeface="Tahoma"/>
              <a:sym typeface="Tahoma"/>
            </a:endParaRPr>
          </a:p>
          <a:p>
            <a:pPr indent="0" lvl="0" marL="12700" marR="0" rtl="0" algn="l">
              <a:lnSpc>
                <a:spcPct val="100000"/>
              </a:lnSpc>
              <a:spcBef>
                <a:spcPts val="0"/>
              </a:spcBef>
              <a:spcAft>
                <a:spcPts val="0"/>
              </a:spcAft>
              <a:buNone/>
            </a:pPr>
            <a:r>
              <a:rPr lang="en-US" sz="2400">
                <a:solidFill>
                  <a:schemeClr val="dk1"/>
                </a:solidFill>
                <a:latin typeface="Tahoma"/>
                <a:ea typeface="Tahoma"/>
                <a:cs typeface="Tahoma"/>
                <a:sym typeface="Tahoma"/>
              </a:rPr>
              <a:t>To enable/disable timer interrupts.</a:t>
            </a:r>
            <a:endParaRPr sz="2400">
              <a:solidFill>
                <a:schemeClr val="dk1"/>
              </a:solidFill>
              <a:latin typeface="Tahoma"/>
              <a:ea typeface="Tahoma"/>
              <a:cs typeface="Tahoma"/>
              <a:sym typeface="Tahoma"/>
            </a:endParaRPr>
          </a:p>
        </p:txBody>
      </p:sp>
      <p:sp>
        <p:nvSpPr>
          <p:cNvPr id="961" name="Google Shape;961;p93"/>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29</a:t>
            </a:r>
            <a:endParaRPr sz="1200">
              <a:solidFill>
                <a:schemeClr val="dk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94"/>
          <p:cNvSpPr txBox="1"/>
          <p:nvPr>
            <p:ph type="title"/>
          </p:nvPr>
        </p:nvSpPr>
        <p:spPr>
          <a:xfrm>
            <a:off x="1262888" y="555193"/>
            <a:ext cx="417639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Using Timer1 to run events</a:t>
            </a:r>
            <a:endParaRPr sz="2400">
              <a:latin typeface="Tahoma"/>
              <a:ea typeface="Tahoma"/>
              <a:cs typeface="Tahoma"/>
              <a:sym typeface="Tahoma"/>
            </a:endParaRPr>
          </a:p>
        </p:txBody>
      </p:sp>
      <p:sp>
        <p:nvSpPr>
          <p:cNvPr id="967" name="Google Shape;967;p94"/>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30</a:t>
            </a:r>
            <a:endParaRPr sz="1200">
              <a:solidFill>
                <a:schemeClr val="dk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95"/>
          <p:cNvSpPr txBox="1"/>
          <p:nvPr>
            <p:ph type="title"/>
          </p:nvPr>
        </p:nvSpPr>
        <p:spPr>
          <a:xfrm>
            <a:off x="1262888" y="555193"/>
            <a:ext cx="349694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TC1 Control Register B</a:t>
            </a:r>
            <a:endParaRPr sz="2400">
              <a:latin typeface="Tahoma"/>
              <a:ea typeface="Tahoma"/>
              <a:cs typeface="Tahoma"/>
              <a:sym typeface="Tahoma"/>
            </a:endParaRPr>
          </a:p>
        </p:txBody>
      </p:sp>
      <p:sp>
        <p:nvSpPr>
          <p:cNvPr id="973" name="Google Shape;973;p95"/>
          <p:cNvSpPr/>
          <p:nvPr/>
        </p:nvSpPr>
        <p:spPr>
          <a:xfrm>
            <a:off x="877227" y="1390396"/>
            <a:ext cx="202691" cy="2133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4" name="Google Shape;974;p95"/>
          <p:cNvSpPr txBox="1"/>
          <p:nvPr/>
        </p:nvSpPr>
        <p:spPr>
          <a:xfrm>
            <a:off x="1207719" y="1300352"/>
            <a:ext cx="6104255" cy="75692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chemeClr val="dk1"/>
                </a:solidFill>
                <a:latin typeface="Tahoma"/>
                <a:ea typeface="Tahoma"/>
                <a:cs typeface="Tahoma"/>
                <a:sym typeface="Tahoma"/>
              </a:rPr>
              <a:t>TCCRx - Timer/Counter Control Register. The  prescaler can be configured here.</a:t>
            </a:r>
            <a:endParaRPr sz="2400">
              <a:solidFill>
                <a:schemeClr val="dk1"/>
              </a:solidFill>
              <a:latin typeface="Tahoma"/>
              <a:ea typeface="Tahoma"/>
              <a:cs typeface="Tahoma"/>
              <a:sym typeface="Tahoma"/>
            </a:endParaRPr>
          </a:p>
        </p:txBody>
      </p:sp>
      <p:sp>
        <p:nvSpPr>
          <p:cNvPr id="975" name="Google Shape;975;p95"/>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31</a:t>
            </a:r>
            <a:endParaRPr sz="1200">
              <a:solidFill>
                <a:schemeClr val="dk1"/>
              </a:solidFill>
              <a:latin typeface="Arial"/>
              <a:ea typeface="Arial"/>
              <a:cs typeface="Arial"/>
              <a:sym typeface="Arial"/>
            </a:endParaRPr>
          </a:p>
        </p:txBody>
      </p:sp>
      <p:sp>
        <p:nvSpPr>
          <p:cNvPr id="976" name="Google Shape;976;p95"/>
          <p:cNvSpPr/>
          <p:nvPr/>
        </p:nvSpPr>
        <p:spPr>
          <a:xfrm>
            <a:off x="57911" y="2535935"/>
            <a:ext cx="8782812" cy="2324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7" name="Google Shape;977;p95"/>
          <p:cNvSpPr txBox="1"/>
          <p:nvPr/>
        </p:nvSpPr>
        <p:spPr>
          <a:xfrm>
            <a:off x="5745607" y="3168523"/>
            <a:ext cx="25717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0000"/>
                </a:solidFill>
                <a:latin typeface="Arial"/>
                <a:ea typeface="Arial"/>
                <a:cs typeface="Arial"/>
                <a:sym typeface="Arial"/>
              </a:rPr>
              <a:t>Clock Select 1 [n = 0..2]</a:t>
            </a:r>
            <a:endParaRPr sz="1800">
              <a:solidFill>
                <a:schemeClr val="dk1"/>
              </a:solidFill>
              <a:latin typeface="Arial"/>
              <a:ea typeface="Arial"/>
              <a:cs typeface="Arial"/>
              <a:sym typeface="Arial"/>
            </a:endParaRPr>
          </a:p>
        </p:txBody>
      </p:sp>
      <p:sp>
        <p:nvSpPr>
          <p:cNvPr id="978" name="Google Shape;978;p95"/>
          <p:cNvSpPr/>
          <p:nvPr/>
        </p:nvSpPr>
        <p:spPr>
          <a:xfrm>
            <a:off x="6300215" y="3504691"/>
            <a:ext cx="754380" cy="572135"/>
          </a:xfrm>
          <a:custGeom>
            <a:rect b="b" l="l" r="r" t="t"/>
            <a:pathLst>
              <a:path extrusionOk="0" h="572135" w="754379">
                <a:moveTo>
                  <a:pt x="37846" y="495554"/>
                </a:moveTo>
                <a:lnTo>
                  <a:pt x="0" y="571881"/>
                </a:lnTo>
                <a:lnTo>
                  <a:pt x="83820" y="556260"/>
                </a:lnTo>
                <a:lnTo>
                  <a:pt x="70450" y="538607"/>
                </a:lnTo>
                <a:lnTo>
                  <a:pt x="54483" y="538607"/>
                </a:lnTo>
                <a:lnTo>
                  <a:pt x="46862" y="528447"/>
                </a:lnTo>
                <a:lnTo>
                  <a:pt x="56972" y="520808"/>
                </a:lnTo>
                <a:lnTo>
                  <a:pt x="37846" y="495554"/>
                </a:lnTo>
                <a:close/>
              </a:path>
              <a:path extrusionOk="0" h="572135" w="754379">
                <a:moveTo>
                  <a:pt x="56972" y="520808"/>
                </a:moveTo>
                <a:lnTo>
                  <a:pt x="46862" y="528447"/>
                </a:lnTo>
                <a:lnTo>
                  <a:pt x="54483" y="538607"/>
                </a:lnTo>
                <a:lnTo>
                  <a:pt x="64639" y="530933"/>
                </a:lnTo>
                <a:lnTo>
                  <a:pt x="56972" y="520808"/>
                </a:lnTo>
                <a:close/>
              </a:path>
              <a:path extrusionOk="0" h="572135" w="754379">
                <a:moveTo>
                  <a:pt x="64639" y="530933"/>
                </a:moveTo>
                <a:lnTo>
                  <a:pt x="54483" y="538607"/>
                </a:lnTo>
                <a:lnTo>
                  <a:pt x="70450" y="538607"/>
                </a:lnTo>
                <a:lnTo>
                  <a:pt x="64639" y="530933"/>
                </a:lnTo>
                <a:close/>
              </a:path>
              <a:path extrusionOk="0" h="572135" w="754379">
                <a:moveTo>
                  <a:pt x="746252" y="0"/>
                </a:moveTo>
                <a:lnTo>
                  <a:pt x="56972" y="520808"/>
                </a:lnTo>
                <a:lnTo>
                  <a:pt x="64639" y="530933"/>
                </a:lnTo>
                <a:lnTo>
                  <a:pt x="753872" y="10160"/>
                </a:lnTo>
                <a:lnTo>
                  <a:pt x="746252" y="0"/>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9" name="Google Shape;979;p95"/>
          <p:cNvSpPr/>
          <p:nvPr/>
        </p:nvSpPr>
        <p:spPr>
          <a:xfrm>
            <a:off x="7043928" y="3507866"/>
            <a:ext cx="206375" cy="607695"/>
          </a:xfrm>
          <a:custGeom>
            <a:rect b="b" l="l" r="r" t="t"/>
            <a:pathLst>
              <a:path extrusionOk="0" h="607695" w="206375">
                <a:moveTo>
                  <a:pt x="163667" y="536660"/>
                </a:moveTo>
                <a:lnTo>
                  <a:pt x="133350" y="545973"/>
                </a:lnTo>
                <a:lnTo>
                  <a:pt x="192150" y="607695"/>
                </a:lnTo>
                <a:lnTo>
                  <a:pt x="201942" y="548767"/>
                </a:lnTo>
                <a:lnTo>
                  <a:pt x="167386" y="548767"/>
                </a:lnTo>
                <a:lnTo>
                  <a:pt x="163667" y="536660"/>
                </a:lnTo>
                <a:close/>
              </a:path>
              <a:path extrusionOk="0" h="607695" w="206375">
                <a:moveTo>
                  <a:pt x="175842" y="532921"/>
                </a:moveTo>
                <a:lnTo>
                  <a:pt x="163667" y="536660"/>
                </a:lnTo>
                <a:lnTo>
                  <a:pt x="167386" y="548767"/>
                </a:lnTo>
                <a:lnTo>
                  <a:pt x="179577" y="545084"/>
                </a:lnTo>
                <a:lnTo>
                  <a:pt x="175842" y="532921"/>
                </a:lnTo>
                <a:close/>
              </a:path>
              <a:path extrusionOk="0" h="607695" w="206375">
                <a:moveTo>
                  <a:pt x="206121" y="523621"/>
                </a:moveTo>
                <a:lnTo>
                  <a:pt x="175842" y="532921"/>
                </a:lnTo>
                <a:lnTo>
                  <a:pt x="179577" y="545084"/>
                </a:lnTo>
                <a:lnTo>
                  <a:pt x="167386" y="548767"/>
                </a:lnTo>
                <a:lnTo>
                  <a:pt x="201942" y="548767"/>
                </a:lnTo>
                <a:lnTo>
                  <a:pt x="206121" y="523621"/>
                </a:lnTo>
                <a:close/>
              </a:path>
              <a:path extrusionOk="0" h="607695" w="206375">
                <a:moveTo>
                  <a:pt x="12192" y="0"/>
                </a:moveTo>
                <a:lnTo>
                  <a:pt x="0" y="3810"/>
                </a:lnTo>
                <a:lnTo>
                  <a:pt x="163667" y="536660"/>
                </a:lnTo>
                <a:lnTo>
                  <a:pt x="175842" y="532921"/>
                </a:lnTo>
                <a:lnTo>
                  <a:pt x="12192" y="0"/>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0" name="Google Shape;980;p95"/>
          <p:cNvSpPr/>
          <p:nvPr/>
        </p:nvSpPr>
        <p:spPr>
          <a:xfrm>
            <a:off x="7013575" y="3485769"/>
            <a:ext cx="913765" cy="471170"/>
          </a:xfrm>
          <a:custGeom>
            <a:rect b="b" l="l" r="r" t="t"/>
            <a:pathLst>
              <a:path extrusionOk="0" h="471170" w="913765">
                <a:moveTo>
                  <a:pt x="843027" y="441778"/>
                </a:moveTo>
                <a:lnTo>
                  <a:pt x="828548" y="470153"/>
                </a:lnTo>
                <a:lnTo>
                  <a:pt x="913765" y="470788"/>
                </a:lnTo>
                <a:lnTo>
                  <a:pt x="896635" y="447547"/>
                </a:lnTo>
                <a:lnTo>
                  <a:pt x="854328" y="447547"/>
                </a:lnTo>
                <a:lnTo>
                  <a:pt x="843027" y="441778"/>
                </a:lnTo>
                <a:close/>
              </a:path>
              <a:path extrusionOk="0" h="471170" w="913765">
                <a:moveTo>
                  <a:pt x="848811" y="430444"/>
                </a:moveTo>
                <a:lnTo>
                  <a:pt x="843027" y="441778"/>
                </a:lnTo>
                <a:lnTo>
                  <a:pt x="854328" y="447547"/>
                </a:lnTo>
                <a:lnTo>
                  <a:pt x="860171" y="436244"/>
                </a:lnTo>
                <a:lnTo>
                  <a:pt x="848811" y="430444"/>
                </a:lnTo>
                <a:close/>
              </a:path>
              <a:path extrusionOk="0" h="471170" w="913765">
                <a:moveTo>
                  <a:pt x="863219" y="402208"/>
                </a:moveTo>
                <a:lnTo>
                  <a:pt x="848811" y="430444"/>
                </a:lnTo>
                <a:lnTo>
                  <a:pt x="860171" y="436244"/>
                </a:lnTo>
                <a:lnTo>
                  <a:pt x="854328" y="447547"/>
                </a:lnTo>
                <a:lnTo>
                  <a:pt x="896635" y="447547"/>
                </a:lnTo>
                <a:lnTo>
                  <a:pt x="863219" y="402208"/>
                </a:lnTo>
                <a:close/>
              </a:path>
              <a:path extrusionOk="0" h="471170" w="913765">
                <a:moveTo>
                  <a:pt x="5842" y="0"/>
                </a:moveTo>
                <a:lnTo>
                  <a:pt x="0" y="11429"/>
                </a:lnTo>
                <a:lnTo>
                  <a:pt x="843027" y="441778"/>
                </a:lnTo>
                <a:lnTo>
                  <a:pt x="848811" y="430444"/>
                </a:lnTo>
                <a:lnTo>
                  <a:pt x="5842" y="0"/>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1" name="Google Shape;981;p95"/>
          <p:cNvSpPr txBox="1"/>
          <p:nvPr/>
        </p:nvSpPr>
        <p:spPr>
          <a:xfrm>
            <a:off x="3010026" y="5093970"/>
            <a:ext cx="30524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0000"/>
                </a:solidFill>
                <a:latin typeface="Arial"/>
                <a:ea typeface="Arial"/>
                <a:cs typeface="Arial"/>
                <a:sym typeface="Arial"/>
              </a:rPr>
              <a:t>Waveform Generation Mode</a:t>
            </a:r>
            <a:endParaRPr sz="1800">
              <a:solidFill>
                <a:schemeClr val="dk1"/>
              </a:solidFill>
              <a:latin typeface="Arial"/>
              <a:ea typeface="Arial"/>
              <a:cs typeface="Arial"/>
              <a:sym typeface="Arial"/>
            </a:endParaRPr>
          </a:p>
        </p:txBody>
      </p:sp>
      <p:sp>
        <p:nvSpPr>
          <p:cNvPr id="982" name="Google Shape;982;p95"/>
          <p:cNvSpPr/>
          <p:nvPr/>
        </p:nvSpPr>
        <p:spPr>
          <a:xfrm>
            <a:off x="4783073" y="4509515"/>
            <a:ext cx="437515" cy="652145"/>
          </a:xfrm>
          <a:custGeom>
            <a:rect b="b" l="l" r="r" t="t"/>
            <a:pathLst>
              <a:path extrusionOk="0" h="652145" w="437514">
                <a:moveTo>
                  <a:pt x="389812" y="59867"/>
                </a:moveTo>
                <a:lnTo>
                  <a:pt x="0" y="644524"/>
                </a:lnTo>
                <a:lnTo>
                  <a:pt x="10667" y="651636"/>
                </a:lnTo>
                <a:lnTo>
                  <a:pt x="400391" y="66927"/>
                </a:lnTo>
                <a:lnTo>
                  <a:pt x="389812" y="59867"/>
                </a:lnTo>
                <a:close/>
              </a:path>
              <a:path extrusionOk="0" h="652145" w="437514">
                <a:moveTo>
                  <a:pt x="431246" y="49275"/>
                </a:moveTo>
                <a:lnTo>
                  <a:pt x="396875" y="49275"/>
                </a:lnTo>
                <a:lnTo>
                  <a:pt x="407415" y="56387"/>
                </a:lnTo>
                <a:lnTo>
                  <a:pt x="400391" y="66927"/>
                </a:lnTo>
                <a:lnTo>
                  <a:pt x="426847" y="84581"/>
                </a:lnTo>
                <a:lnTo>
                  <a:pt x="431246" y="49275"/>
                </a:lnTo>
                <a:close/>
              </a:path>
              <a:path extrusionOk="0" h="652145" w="437514">
                <a:moveTo>
                  <a:pt x="396875" y="49275"/>
                </a:moveTo>
                <a:lnTo>
                  <a:pt x="389812" y="59867"/>
                </a:lnTo>
                <a:lnTo>
                  <a:pt x="400391" y="66927"/>
                </a:lnTo>
                <a:lnTo>
                  <a:pt x="407415" y="56387"/>
                </a:lnTo>
                <a:lnTo>
                  <a:pt x="396875" y="49275"/>
                </a:lnTo>
                <a:close/>
              </a:path>
              <a:path extrusionOk="0" h="652145" w="437514">
                <a:moveTo>
                  <a:pt x="437388" y="0"/>
                </a:moveTo>
                <a:lnTo>
                  <a:pt x="363474" y="42290"/>
                </a:lnTo>
                <a:lnTo>
                  <a:pt x="389812" y="59867"/>
                </a:lnTo>
                <a:lnTo>
                  <a:pt x="396875" y="49275"/>
                </a:lnTo>
                <a:lnTo>
                  <a:pt x="431246" y="49275"/>
                </a:lnTo>
                <a:lnTo>
                  <a:pt x="437388" y="0"/>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3" name="Google Shape;983;p95"/>
          <p:cNvSpPr/>
          <p:nvPr/>
        </p:nvSpPr>
        <p:spPr>
          <a:xfrm>
            <a:off x="4245864" y="4509515"/>
            <a:ext cx="76200" cy="648335"/>
          </a:xfrm>
          <a:custGeom>
            <a:rect b="b" l="l" r="r" t="t"/>
            <a:pathLst>
              <a:path extrusionOk="0" h="648335" w="76200">
                <a:moveTo>
                  <a:pt x="44450" y="63499"/>
                </a:moveTo>
                <a:lnTo>
                  <a:pt x="31750" y="63499"/>
                </a:lnTo>
                <a:lnTo>
                  <a:pt x="31750" y="648080"/>
                </a:lnTo>
                <a:lnTo>
                  <a:pt x="44450" y="648080"/>
                </a:lnTo>
                <a:lnTo>
                  <a:pt x="44450" y="63499"/>
                </a:lnTo>
                <a:close/>
              </a:path>
              <a:path extrusionOk="0" h="648335" w="76200">
                <a:moveTo>
                  <a:pt x="38100" y="0"/>
                </a:moveTo>
                <a:lnTo>
                  <a:pt x="0" y="76199"/>
                </a:lnTo>
                <a:lnTo>
                  <a:pt x="31750" y="76199"/>
                </a:lnTo>
                <a:lnTo>
                  <a:pt x="31750" y="63499"/>
                </a:lnTo>
                <a:lnTo>
                  <a:pt x="69850" y="63499"/>
                </a:lnTo>
                <a:lnTo>
                  <a:pt x="38100" y="0"/>
                </a:lnTo>
                <a:close/>
              </a:path>
              <a:path extrusionOk="0" h="648335" w="76200">
                <a:moveTo>
                  <a:pt x="69850" y="63499"/>
                </a:moveTo>
                <a:lnTo>
                  <a:pt x="44450" y="63499"/>
                </a:lnTo>
                <a:lnTo>
                  <a:pt x="44450" y="76199"/>
                </a:lnTo>
                <a:lnTo>
                  <a:pt x="76200" y="76199"/>
                </a:lnTo>
                <a:lnTo>
                  <a:pt x="69850" y="63499"/>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96"/>
          <p:cNvSpPr txBox="1"/>
          <p:nvPr>
            <p:ph type="title"/>
          </p:nvPr>
        </p:nvSpPr>
        <p:spPr>
          <a:xfrm>
            <a:off x="1262888" y="555193"/>
            <a:ext cx="349567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TC1 Control Register A</a:t>
            </a:r>
            <a:endParaRPr sz="2400">
              <a:latin typeface="Tahoma"/>
              <a:ea typeface="Tahoma"/>
              <a:cs typeface="Tahoma"/>
              <a:sym typeface="Tahoma"/>
            </a:endParaRPr>
          </a:p>
        </p:txBody>
      </p:sp>
      <p:sp>
        <p:nvSpPr>
          <p:cNvPr id="989" name="Google Shape;989;p96"/>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32</a:t>
            </a:r>
            <a:endParaRPr sz="1200">
              <a:solidFill>
                <a:schemeClr val="dk1"/>
              </a:solidFill>
              <a:latin typeface="Arial"/>
              <a:ea typeface="Arial"/>
              <a:cs typeface="Arial"/>
              <a:sym typeface="Arial"/>
            </a:endParaRPr>
          </a:p>
        </p:txBody>
      </p:sp>
      <p:sp>
        <p:nvSpPr>
          <p:cNvPr id="990" name="Google Shape;990;p96"/>
          <p:cNvSpPr/>
          <p:nvPr/>
        </p:nvSpPr>
        <p:spPr>
          <a:xfrm>
            <a:off x="108204" y="2133600"/>
            <a:ext cx="8670036" cy="230276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1" name="Google Shape;991;p96"/>
          <p:cNvSpPr txBox="1"/>
          <p:nvPr/>
        </p:nvSpPr>
        <p:spPr>
          <a:xfrm>
            <a:off x="5875782" y="4961635"/>
            <a:ext cx="30524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0000"/>
                </a:solidFill>
                <a:latin typeface="Arial"/>
                <a:ea typeface="Arial"/>
                <a:cs typeface="Arial"/>
                <a:sym typeface="Arial"/>
              </a:rPr>
              <a:t>Waveform Generation Mode</a:t>
            </a:r>
            <a:endParaRPr sz="1800">
              <a:solidFill>
                <a:schemeClr val="dk1"/>
              </a:solidFill>
              <a:latin typeface="Arial"/>
              <a:ea typeface="Arial"/>
              <a:cs typeface="Arial"/>
              <a:sym typeface="Arial"/>
            </a:endParaRPr>
          </a:p>
        </p:txBody>
      </p:sp>
      <p:sp>
        <p:nvSpPr>
          <p:cNvPr id="992" name="Google Shape;992;p96"/>
          <p:cNvSpPr/>
          <p:nvPr/>
        </p:nvSpPr>
        <p:spPr>
          <a:xfrm>
            <a:off x="7648193" y="4376928"/>
            <a:ext cx="437515" cy="652145"/>
          </a:xfrm>
          <a:custGeom>
            <a:rect b="b" l="l" r="r" t="t"/>
            <a:pathLst>
              <a:path extrusionOk="0" h="652145" w="437515">
                <a:moveTo>
                  <a:pt x="389790" y="59902"/>
                </a:moveTo>
                <a:lnTo>
                  <a:pt x="0" y="644525"/>
                </a:lnTo>
                <a:lnTo>
                  <a:pt x="10667" y="651637"/>
                </a:lnTo>
                <a:lnTo>
                  <a:pt x="400375" y="66951"/>
                </a:lnTo>
                <a:lnTo>
                  <a:pt x="389790" y="59902"/>
                </a:lnTo>
                <a:close/>
              </a:path>
              <a:path extrusionOk="0" h="652145" w="437515">
                <a:moveTo>
                  <a:pt x="431246" y="49276"/>
                </a:moveTo>
                <a:lnTo>
                  <a:pt x="396875" y="49276"/>
                </a:lnTo>
                <a:lnTo>
                  <a:pt x="407415" y="56388"/>
                </a:lnTo>
                <a:lnTo>
                  <a:pt x="400375" y="66951"/>
                </a:lnTo>
                <a:lnTo>
                  <a:pt x="426847" y="84582"/>
                </a:lnTo>
                <a:lnTo>
                  <a:pt x="431246" y="49276"/>
                </a:lnTo>
                <a:close/>
              </a:path>
              <a:path extrusionOk="0" h="652145" w="437515">
                <a:moveTo>
                  <a:pt x="396875" y="49276"/>
                </a:moveTo>
                <a:lnTo>
                  <a:pt x="389790" y="59902"/>
                </a:lnTo>
                <a:lnTo>
                  <a:pt x="400375" y="66951"/>
                </a:lnTo>
                <a:lnTo>
                  <a:pt x="407415" y="56388"/>
                </a:lnTo>
                <a:lnTo>
                  <a:pt x="396875" y="49276"/>
                </a:lnTo>
                <a:close/>
              </a:path>
              <a:path extrusionOk="0" h="652145" w="437515">
                <a:moveTo>
                  <a:pt x="437387" y="0"/>
                </a:moveTo>
                <a:lnTo>
                  <a:pt x="363347" y="42291"/>
                </a:lnTo>
                <a:lnTo>
                  <a:pt x="389790" y="59902"/>
                </a:lnTo>
                <a:lnTo>
                  <a:pt x="396875" y="49276"/>
                </a:lnTo>
                <a:lnTo>
                  <a:pt x="431246" y="49276"/>
                </a:lnTo>
                <a:lnTo>
                  <a:pt x="437387" y="0"/>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3" name="Google Shape;993;p96"/>
          <p:cNvSpPr/>
          <p:nvPr/>
        </p:nvSpPr>
        <p:spPr>
          <a:xfrm>
            <a:off x="7110983" y="4376928"/>
            <a:ext cx="76200" cy="648335"/>
          </a:xfrm>
          <a:custGeom>
            <a:rect b="b" l="l" r="r" t="t"/>
            <a:pathLst>
              <a:path extrusionOk="0" h="648335" w="76200">
                <a:moveTo>
                  <a:pt x="44450" y="63500"/>
                </a:moveTo>
                <a:lnTo>
                  <a:pt x="31750" y="63500"/>
                </a:lnTo>
                <a:lnTo>
                  <a:pt x="31750" y="648081"/>
                </a:lnTo>
                <a:lnTo>
                  <a:pt x="44450" y="648081"/>
                </a:lnTo>
                <a:lnTo>
                  <a:pt x="44450" y="63500"/>
                </a:lnTo>
                <a:close/>
              </a:path>
              <a:path extrusionOk="0" h="648335" w="76200">
                <a:moveTo>
                  <a:pt x="38100" y="0"/>
                </a:moveTo>
                <a:lnTo>
                  <a:pt x="0" y="76200"/>
                </a:lnTo>
                <a:lnTo>
                  <a:pt x="31750" y="76200"/>
                </a:lnTo>
                <a:lnTo>
                  <a:pt x="31750" y="63500"/>
                </a:lnTo>
                <a:lnTo>
                  <a:pt x="69850" y="63500"/>
                </a:lnTo>
                <a:lnTo>
                  <a:pt x="38100" y="0"/>
                </a:lnTo>
                <a:close/>
              </a:path>
              <a:path extrusionOk="0" h="648335" w="76200">
                <a:moveTo>
                  <a:pt x="69850" y="63500"/>
                </a:moveTo>
                <a:lnTo>
                  <a:pt x="44450" y="63500"/>
                </a:lnTo>
                <a:lnTo>
                  <a:pt x="44450" y="76200"/>
                </a:lnTo>
                <a:lnTo>
                  <a:pt x="76200" y="76200"/>
                </a:lnTo>
                <a:lnTo>
                  <a:pt x="69850" y="63500"/>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97"/>
          <p:cNvSpPr txBox="1"/>
          <p:nvPr>
            <p:ph type="title"/>
          </p:nvPr>
        </p:nvSpPr>
        <p:spPr>
          <a:xfrm>
            <a:off x="1262888" y="555193"/>
            <a:ext cx="144462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Prescaler</a:t>
            </a:r>
            <a:endParaRPr sz="2400">
              <a:latin typeface="Tahoma"/>
              <a:ea typeface="Tahoma"/>
              <a:cs typeface="Tahoma"/>
              <a:sym typeface="Tahoma"/>
            </a:endParaRPr>
          </a:p>
        </p:txBody>
      </p:sp>
      <p:sp>
        <p:nvSpPr>
          <p:cNvPr id="999" name="Google Shape;999;p97"/>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33</a:t>
            </a:r>
            <a:endParaRPr sz="1200">
              <a:solidFill>
                <a:schemeClr val="dk1"/>
              </a:solidFill>
              <a:latin typeface="Arial"/>
              <a:ea typeface="Arial"/>
              <a:cs typeface="Arial"/>
              <a:sym typeface="Arial"/>
            </a:endParaRPr>
          </a:p>
        </p:txBody>
      </p:sp>
      <p:sp>
        <p:nvSpPr>
          <p:cNvPr id="1000" name="Google Shape;1000;p97"/>
          <p:cNvSpPr/>
          <p:nvPr/>
        </p:nvSpPr>
        <p:spPr>
          <a:xfrm>
            <a:off x="291084" y="1248155"/>
            <a:ext cx="8561832" cy="436168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1" name="Google Shape;1001;p97"/>
          <p:cNvSpPr/>
          <p:nvPr/>
        </p:nvSpPr>
        <p:spPr>
          <a:xfrm>
            <a:off x="467868" y="5445252"/>
            <a:ext cx="7979664" cy="76047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98"/>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34</a:t>
            </a:r>
            <a:endParaRPr sz="1200">
              <a:solidFill>
                <a:schemeClr val="dk1"/>
              </a:solidFill>
              <a:latin typeface="Arial"/>
              <a:ea typeface="Arial"/>
              <a:cs typeface="Arial"/>
              <a:sym typeface="Arial"/>
            </a:endParaRPr>
          </a:p>
        </p:txBody>
      </p:sp>
      <p:sp>
        <p:nvSpPr>
          <p:cNvPr id="1007" name="Google Shape;1007;p98"/>
          <p:cNvSpPr/>
          <p:nvPr/>
        </p:nvSpPr>
        <p:spPr>
          <a:xfrm>
            <a:off x="1037844" y="728472"/>
            <a:ext cx="7068311" cy="540105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8" name="Google Shape;1008;p98"/>
          <p:cNvSpPr txBox="1"/>
          <p:nvPr/>
        </p:nvSpPr>
        <p:spPr>
          <a:xfrm>
            <a:off x="6830314" y="1655775"/>
            <a:ext cx="1563370"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FF0000"/>
                </a:solidFill>
                <a:latin typeface="Helvetica Neue"/>
                <a:ea typeface="Helvetica Neue"/>
                <a:cs typeface="Helvetica Neue"/>
                <a:sym typeface="Helvetica Neue"/>
              </a:rPr>
              <a:t>Overflow Timer</a:t>
            </a:r>
            <a:endParaRPr sz="1800">
              <a:solidFill>
                <a:schemeClr val="dk1"/>
              </a:solidFill>
              <a:latin typeface="Helvetica Neue"/>
              <a:ea typeface="Helvetica Neue"/>
              <a:cs typeface="Helvetica Neue"/>
              <a:sym typeface="Helvetica Neue"/>
            </a:endParaRPr>
          </a:p>
        </p:txBody>
      </p:sp>
      <p:sp>
        <p:nvSpPr>
          <p:cNvPr id="1009" name="Google Shape;1009;p98"/>
          <p:cNvSpPr/>
          <p:nvPr/>
        </p:nvSpPr>
        <p:spPr>
          <a:xfrm>
            <a:off x="7523988" y="1992502"/>
            <a:ext cx="363220" cy="212090"/>
          </a:xfrm>
          <a:custGeom>
            <a:rect b="b" l="l" r="r" t="t"/>
            <a:pathLst>
              <a:path extrusionOk="0" h="212089" w="363220">
                <a:moveTo>
                  <a:pt x="47116" y="141097"/>
                </a:moveTo>
                <a:lnTo>
                  <a:pt x="0" y="212089"/>
                </a:lnTo>
                <a:lnTo>
                  <a:pt x="85089" y="207263"/>
                </a:lnTo>
                <a:lnTo>
                  <a:pt x="72918" y="186055"/>
                </a:lnTo>
                <a:lnTo>
                  <a:pt x="58292" y="186055"/>
                </a:lnTo>
                <a:lnTo>
                  <a:pt x="51942" y="175006"/>
                </a:lnTo>
                <a:lnTo>
                  <a:pt x="62951" y="168687"/>
                </a:lnTo>
                <a:lnTo>
                  <a:pt x="47116" y="141097"/>
                </a:lnTo>
                <a:close/>
              </a:path>
              <a:path extrusionOk="0" h="212089" w="363220">
                <a:moveTo>
                  <a:pt x="62951" y="168687"/>
                </a:moveTo>
                <a:lnTo>
                  <a:pt x="51942" y="175006"/>
                </a:lnTo>
                <a:lnTo>
                  <a:pt x="58292" y="186055"/>
                </a:lnTo>
                <a:lnTo>
                  <a:pt x="69292" y="179737"/>
                </a:lnTo>
                <a:lnTo>
                  <a:pt x="62951" y="168687"/>
                </a:lnTo>
                <a:close/>
              </a:path>
              <a:path extrusionOk="0" h="212089" w="363220">
                <a:moveTo>
                  <a:pt x="69292" y="179737"/>
                </a:moveTo>
                <a:lnTo>
                  <a:pt x="58292" y="186055"/>
                </a:lnTo>
                <a:lnTo>
                  <a:pt x="72918" y="186055"/>
                </a:lnTo>
                <a:lnTo>
                  <a:pt x="69292" y="179737"/>
                </a:lnTo>
                <a:close/>
              </a:path>
              <a:path extrusionOk="0" h="212089" w="363220">
                <a:moveTo>
                  <a:pt x="356869" y="0"/>
                </a:moveTo>
                <a:lnTo>
                  <a:pt x="62951" y="168687"/>
                </a:lnTo>
                <a:lnTo>
                  <a:pt x="69292" y="179737"/>
                </a:lnTo>
                <a:lnTo>
                  <a:pt x="363219" y="10922"/>
                </a:lnTo>
                <a:lnTo>
                  <a:pt x="356869" y="0"/>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0" name="Google Shape;1010;p98"/>
          <p:cNvSpPr txBox="1"/>
          <p:nvPr>
            <p:ph type="title"/>
          </p:nvPr>
        </p:nvSpPr>
        <p:spPr>
          <a:xfrm>
            <a:off x="4362703" y="1291208"/>
            <a:ext cx="228727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solidFill>
                  <a:srgbClr val="FF0000"/>
                </a:solidFill>
                <a:latin typeface="Helvetica Neue"/>
                <a:ea typeface="Helvetica Neue"/>
                <a:cs typeface="Helvetica Neue"/>
                <a:sym typeface="Helvetica Neue"/>
              </a:rPr>
              <a:t>Compare match Timer</a:t>
            </a:r>
            <a:endParaRPr/>
          </a:p>
        </p:txBody>
      </p:sp>
      <p:sp>
        <p:nvSpPr>
          <p:cNvPr id="1011" name="Google Shape;1011;p98"/>
          <p:cNvSpPr/>
          <p:nvPr/>
        </p:nvSpPr>
        <p:spPr>
          <a:xfrm>
            <a:off x="5513832" y="1623567"/>
            <a:ext cx="1074420" cy="581660"/>
          </a:xfrm>
          <a:custGeom>
            <a:rect b="b" l="l" r="r" t="t"/>
            <a:pathLst>
              <a:path extrusionOk="0" h="581660" w="1074420">
                <a:moveTo>
                  <a:pt x="1004266" y="550987"/>
                </a:moveTo>
                <a:lnTo>
                  <a:pt x="989202" y="578993"/>
                </a:lnTo>
                <a:lnTo>
                  <a:pt x="1074419" y="581533"/>
                </a:lnTo>
                <a:lnTo>
                  <a:pt x="1057110" y="557022"/>
                </a:lnTo>
                <a:lnTo>
                  <a:pt x="1015491" y="557022"/>
                </a:lnTo>
                <a:lnTo>
                  <a:pt x="1004266" y="550987"/>
                </a:lnTo>
                <a:close/>
              </a:path>
              <a:path extrusionOk="0" h="581660" w="1074420">
                <a:moveTo>
                  <a:pt x="1010268" y="539829"/>
                </a:moveTo>
                <a:lnTo>
                  <a:pt x="1004266" y="550987"/>
                </a:lnTo>
                <a:lnTo>
                  <a:pt x="1015491" y="557022"/>
                </a:lnTo>
                <a:lnTo>
                  <a:pt x="1021461" y="545846"/>
                </a:lnTo>
                <a:lnTo>
                  <a:pt x="1010268" y="539829"/>
                </a:lnTo>
                <a:close/>
              </a:path>
              <a:path extrusionOk="0" h="581660" w="1074420">
                <a:moveTo>
                  <a:pt x="1025270" y="511937"/>
                </a:moveTo>
                <a:lnTo>
                  <a:pt x="1010268" y="539829"/>
                </a:lnTo>
                <a:lnTo>
                  <a:pt x="1021461" y="545846"/>
                </a:lnTo>
                <a:lnTo>
                  <a:pt x="1015491" y="557022"/>
                </a:lnTo>
                <a:lnTo>
                  <a:pt x="1057110" y="557022"/>
                </a:lnTo>
                <a:lnTo>
                  <a:pt x="1025270" y="511937"/>
                </a:lnTo>
                <a:close/>
              </a:path>
              <a:path extrusionOk="0" h="581660" w="1074420">
                <a:moveTo>
                  <a:pt x="6095" y="0"/>
                </a:moveTo>
                <a:lnTo>
                  <a:pt x="0" y="11176"/>
                </a:lnTo>
                <a:lnTo>
                  <a:pt x="1004266" y="550987"/>
                </a:lnTo>
                <a:lnTo>
                  <a:pt x="1010268" y="539829"/>
                </a:lnTo>
                <a:lnTo>
                  <a:pt x="6095" y="0"/>
                </a:lnTo>
                <a:close/>
              </a:path>
            </a:pathLst>
          </a:custGeom>
          <a:solidFill>
            <a:srgbClr val="85A2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99"/>
          <p:cNvSpPr txBox="1"/>
          <p:nvPr>
            <p:ph type="title"/>
          </p:nvPr>
        </p:nvSpPr>
        <p:spPr>
          <a:xfrm>
            <a:off x="1262888" y="555193"/>
            <a:ext cx="101663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Tahoma"/>
                <a:ea typeface="Tahoma"/>
                <a:cs typeface="Tahoma"/>
                <a:sym typeface="Tahoma"/>
              </a:rPr>
              <a:t>Modes</a:t>
            </a:r>
            <a:endParaRPr sz="2400">
              <a:latin typeface="Tahoma"/>
              <a:ea typeface="Tahoma"/>
              <a:cs typeface="Tahoma"/>
              <a:sym typeface="Tahoma"/>
            </a:endParaRPr>
          </a:p>
        </p:txBody>
      </p:sp>
      <p:sp>
        <p:nvSpPr>
          <p:cNvPr id="1017" name="Google Shape;1017;p99"/>
          <p:cNvSpPr/>
          <p:nvPr/>
        </p:nvSpPr>
        <p:spPr>
          <a:xfrm>
            <a:off x="877227" y="1378203"/>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8" name="Google Shape;1018;p99"/>
          <p:cNvSpPr/>
          <p:nvPr/>
        </p:nvSpPr>
        <p:spPr>
          <a:xfrm>
            <a:off x="877227" y="3196335"/>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9" name="Google Shape;1019;p99"/>
          <p:cNvSpPr/>
          <p:nvPr/>
        </p:nvSpPr>
        <p:spPr>
          <a:xfrm>
            <a:off x="877227" y="3525520"/>
            <a:ext cx="152400" cy="1600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99"/>
          <p:cNvSpPr txBox="1"/>
          <p:nvPr/>
        </p:nvSpPr>
        <p:spPr>
          <a:xfrm>
            <a:off x="877011" y="1240091"/>
            <a:ext cx="7297420" cy="2777490"/>
          </a:xfrm>
          <a:prstGeom prst="rect">
            <a:avLst/>
          </a:prstGeom>
          <a:noFill/>
          <a:ln>
            <a:noFill/>
          </a:ln>
        </p:spPr>
        <p:txBody>
          <a:bodyPr anchorCtr="0" anchor="t" bIns="0" lIns="0" spcFirstLastPara="1" rIns="0" wrap="square" tIns="67925">
            <a:spAutoFit/>
          </a:bodyPr>
          <a:lstStyle/>
          <a:p>
            <a:pPr indent="0" lvl="0" marL="342900" marR="0" rtl="0" algn="l">
              <a:lnSpc>
                <a:spcPct val="100000"/>
              </a:lnSpc>
              <a:spcBef>
                <a:spcPts val="0"/>
              </a:spcBef>
              <a:spcAft>
                <a:spcPts val="0"/>
              </a:spcAft>
              <a:buNone/>
            </a:pPr>
            <a:r>
              <a:rPr b="1" lang="en-US" sz="1800">
                <a:solidFill>
                  <a:srgbClr val="0000FF"/>
                </a:solidFill>
                <a:latin typeface="Arial"/>
                <a:ea typeface="Arial"/>
                <a:cs typeface="Arial"/>
                <a:sym typeface="Arial"/>
              </a:rPr>
              <a:t>Normal</a:t>
            </a:r>
            <a:endParaRPr sz="1800">
              <a:solidFill>
                <a:schemeClr val="dk1"/>
              </a:solidFill>
              <a:latin typeface="Arial"/>
              <a:ea typeface="Arial"/>
              <a:cs typeface="Arial"/>
              <a:sym typeface="Arial"/>
            </a:endParaRPr>
          </a:p>
          <a:p>
            <a:pPr indent="-342900" lvl="0" marL="469900" marR="0" rtl="0" algn="l">
              <a:lnSpc>
                <a:spcPct val="100000"/>
              </a:lnSpc>
              <a:spcBef>
                <a:spcPts val="430"/>
              </a:spcBef>
              <a:spcAft>
                <a:spcPts val="0"/>
              </a:spcAft>
              <a:buClr>
                <a:srgbClr val="BADFE2"/>
              </a:buClr>
              <a:buSzPts val="1800"/>
              <a:buFont typeface="Arial"/>
              <a:buChar char="•"/>
            </a:pPr>
            <a:r>
              <a:rPr lang="en-US" sz="1800">
                <a:solidFill>
                  <a:schemeClr val="dk1"/>
                </a:solidFill>
                <a:latin typeface="Arial"/>
                <a:ea typeface="Arial"/>
                <a:cs typeface="Arial"/>
                <a:sym typeface="Arial"/>
              </a:rPr>
              <a:t>Simple counting (incrementing): 0 … 0xFFFF</a:t>
            </a:r>
            <a:endParaRPr sz="1800">
              <a:solidFill>
                <a:schemeClr val="dk1"/>
              </a:solidFill>
              <a:latin typeface="Arial"/>
              <a:ea typeface="Arial"/>
              <a:cs typeface="Arial"/>
              <a:sym typeface="Arial"/>
            </a:endParaRPr>
          </a:p>
          <a:p>
            <a:pPr indent="-342900" lvl="0" marL="469900" marR="172085" rtl="0" algn="just">
              <a:lnSpc>
                <a:spcPct val="100000"/>
              </a:lnSpc>
              <a:spcBef>
                <a:spcPts val="430"/>
              </a:spcBef>
              <a:spcAft>
                <a:spcPts val="0"/>
              </a:spcAft>
              <a:buClr>
                <a:srgbClr val="BADFE2"/>
              </a:buClr>
              <a:buSzPts val="1800"/>
              <a:buFont typeface="Arial"/>
              <a:buChar char="•"/>
            </a:pPr>
            <a:r>
              <a:rPr lang="en-US" sz="1800">
                <a:solidFill>
                  <a:schemeClr val="dk1"/>
                </a:solidFill>
                <a:latin typeface="Arial"/>
                <a:ea typeface="Arial"/>
                <a:cs typeface="Arial"/>
                <a:sym typeface="Arial"/>
              </a:rPr>
              <a:t>When the counter overruns (0xFFFF), a timer overflow interrupt is  generated and TOV flag is set then the counting is restarted from  0x00</a:t>
            </a:r>
            <a:endParaRPr sz="1800">
              <a:solidFill>
                <a:schemeClr val="dk1"/>
              </a:solidFill>
              <a:latin typeface="Arial"/>
              <a:ea typeface="Arial"/>
              <a:cs typeface="Arial"/>
              <a:sym typeface="Arial"/>
            </a:endParaRPr>
          </a:p>
          <a:p>
            <a:pPr indent="0" lvl="0" marL="0" marR="0" rtl="0" algn="l">
              <a:lnSpc>
                <a:spcPct val="100000"/>
              </a:lnSpc>
              <a:spcBef>
                <a:spcPts val="10"/>
              </a:spcBef>
              <a:spcAft>
                <a:spcPts val="0"/>
              </a:spcAft>
              <a:buNone/>
            </a:pPr>
            <a:r>
              <a:t/>
            </a:r>
            <a:endParaRPr sz="2300">
              <a:solidFill>
                <a:schemeClr val="dk1"/>
              </a:solidFill>
              <a:latin typeface="Times New Roman"/>
              <a:ea typeface="Times New Roman"/>
              <a:cs typeface="Times New Roman"/>
              <a:sym typeface="Times New Roman"/>
            </a:endParaRPr>
          </a:p>
          <a:p>
            <a:pPr indent="0" lvl="0" marL="342900" marR="0" rtl="0" algn="l">
              <a:lnSpc>
                <a:spcPct val="100000"/>
              </a:lnSpc>
              <a:spcBef>
                <a:spcPts val="0"/>
              </a:spcBef>
              <a:spcAft>
                <a:spcPts val="0"/>
              </a:spcAft>
              <a:buNone/>
            </a:pPr>
            <a:r>
              <a:rPr b="1" lang="en-US" sz="1800">
                <a:solidFill>
                  <a:srgbClr val="0000FF"/>
                </a:solidFill>
                <a:latin typeface="Arial"/>
                <a:ea typeface="Arial"/>
                <a:cs typeface="Arial"/>
                <a:sym typeface="Arial"/>
              </a:rPr>
              <a:t>CTC – Clear Timer on Compare Match</a:t>
            </a:r>
            <a:endParaRPr sz="1800">
              <a:solidFill>
                <a:schemeClr val="dk1"/>
              </a:solidFill>
              <a:latin typeface="Arial"/>
              <a:ea typeface="Arial"/>
              <a:cs typeface="Arial"/>
              <a:sym typeface="Arial"/>
            </a:endParaRPr>
          </a:p>
          <a:p>
            <a:pPr indent="330200" lvl="0" marL="12700" marR="5080" rtl="0" algn="l">
              <a:lnSpc>
                <a:spcPct val="100000"/>
              </a:lnSpc>
              <a:spcBef>
                <a:spcPts val="430"/>
              </a:spcBef>
              <a:spcAft>
                <a:spcPts val="0"/>
              </a:spcAft>
              <a:buNone/>
            </a:pPr>
            <a:r>
              <a:rPr lang="en-US" sz="1800">
                <a:solidFill>
                  <a:schemeClr val="dk1"/>
                </a:solidFill>
                <a:latin typeface="Arial"/>
                <a:ea typeface="Arial"/>
                <a:cs typeface="Arial"/>
                <a:sym typeface="Arial"/>
              </a:rPr>
              <a:t>When the counter value (TCNT) reaches the OCR value, the counter  is	cleared to 0</a:t>
            </a:r>
            <a:endParaRPr sz="1800">
              <a:solidFill>
                <a:schemeClr val="dk1"/>
              </a:solidFill>
              <a:latin typeface="Arial"/>
              <a:ea typeface="Arial"/>
              <a:cs typeface="Arial"/>
              <a:sym typeface="Arial"/>
            </a:endParaRPr>
          </a:p>
        </p:txBody>
      </p:sp>
      <p:sp>
        <p:nvSpPr>
          <p:cNvPr id="1021" name="Google Shape;1021;p99"/>
          <p:cNvSpPr txBox="1"/>
          <p:nvPr/>
        </p:nvSpPr>
        <p:spPr>
          <a:xfrm>
            <a:off x="8055356" y="6431076"/>
            <a:ext cx="19621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88888"/>
                </a:solidFill>
                <a:latin typeface="Arial"/>
                <a:ea typeface="Arial"/>
                <a:cs typeface="Arial"/>
                <a:sym typeface="Arial"/>
              </a:rPr>
              <a:t>35</a:t>
            </a:r>
            <a:endParaRPr sz="12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2019-10-03T05:39:58Z</dcterms:created>
  <dc:creator>akarim</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2018-10-06T00:00:00Z</vt:filetime>
  </property>
  <property fmtid="{D5CDD505-2E9C-101B-9397-08002B2CF9AE}" pid="3" name="Creator">
    <vt:lpwstr>Microsoft® PowerPoint® 2016</vt:lpwstr>
  </property>
  <property fmtid="{D5CDD505-2E9C-101B-9397-08002B2CF9AE}" pid="4" name="LastSaved">
    <vt:filetime>2019-10-03T00:00:00Z</vt:filetime>
  </property>
  <property fmtid="{D5CDD505-2E9C-101B-9397-08002B2CF9AE}" pid="5" name="ContentTypeId">
    <vt:lpwstr>0x010100627018F3D9EC5F4788BBD7794933A4F6</vt:lpwstr>
  </property>
</Properties>
</file>