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57" r:id="rId2"/>
    <p:sldId id="338" r:id="rId3"/>
    <p:sldId id="339" r:id="rId4"/>
    <p:sldId id="342" r:id="rId5"/>
    <p:sldId id="343" r:id="rId6"/>
    <p:sldId id="344" r:id="rId7"/>
    <p:sldId id="340" r:id="rId8"/>
    <p:sldId id="341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3" r:id="rId17"/>
    <p:sldId id="352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416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420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5" r:id="rId61"/>
    <p:sldId id="418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9" r:id="rId81"/>
    <p:sldId id="414" r:id="rId82"/>
    <p:sldId id="415" r:id="rId83"/>
    <p:sldId id="337" r:id="rId8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B" initials="JL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173" autoAdjust="0"/>
    <p:restoredTop sz="89886" autoAdjust="0"/>
  </p:normalViewPr>
  <p:slideViewPr>
    <p:cSldViewPr snapToGrid="0" snapToObjects="1">
      <p:cViewPr varScale="1">
        <p:scale>
          <a:sx n="79" d="100"/>
          <a:sy n="79" d="100"/>
        </p:scale>
        <p:origin x="690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presProps" Target="pres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tableStyles" Target="tableStyles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commentAuthors" Target="commentAuthor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 /><Relationship Id="rId1" Type="http://schemas.openxmlformats.org/officeDocument/2006/relationships/image" Target="../media/image20.emf" 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 /><Relationship Id="rId1" Type="http://schemas.openxmlformats.org/officeDocument/2006/relationships/image" Target="../media/image22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 /><Relationship Id="rId1" Type="http://schemas.openxmlformats.org/officeDocument/2006/relationships/image" Target="../media/image26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image" Target="../media/image8.emf" 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1.emf" /><Relationship Id="rId1" Type="http://schemas.openxmlformats.org/officeDocument/2006/relationships/image" Target="../media/image10.emf" 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image" Target="../media/image14.emf" /><Relationship Id="rId1" Type="http://schemas.openxmlformats.org/officeDocument/2006/relationships/image" Target="../media/image13.emf" /><Relationship Id="rId4" Type="http://schemas.openxmlformats.org/officeDocument/2006/relationships/image" Target="../media/image12.emf" 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image" Target="../media/image15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 /><Relationship Id="rId1" Type="http://schemas.openxmlformats.org/officeDocument/2006/relationships/image" Target="../media/image20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E48E563-D2A6-C045-8353-F780C61D67E6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6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59AD0A-922D-DE4F-A601-C95EC014C0F9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8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48AD01-96BB-8A4D-A2AE-3EE3D4B61762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2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0648B41-78F3-5C46-AE8C-CF405BE3D0F8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2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5411A6A-C0CE-F94C-A4C2-3B2D5CD2C929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72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8D7C156-099B-434E-B9DB-321A70DB7D01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B207C2-332A-6144-8679-8D6953822B0A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98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8B073C-946C-D94C-B894-ADFD99F7A95A}" type="slidenum">
              <a:rPr lang="en-AU">
                <a:latin typeface="Calibri" charset="0"/>
              </a:rPr>
              <a:pPr/>
              <a:t>18</a:t>
            </a:fld>
            <a:endParaRPr lang="en-AU" dirty="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7209108-A2B6-D847-8603-423EEE97C08D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1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9D6F0D1-1E6C-9E4E-B8A6-99C07AC70AA3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8515E77-FBD9-324F-8304-517F10C97A41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0C1398-3EF5-E448-89A1-F914C120BB70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7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C6C53C-2B87-7847-84AF-0CDFDD8A51AE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7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26937A5-90E6-DE47-BE34-E3F53110A303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6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9193578-0764-AE43-AD47-F3ACF91ABA7A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75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4DB1305-53BB-194E-9A70-340B12FA52DE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9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9AC27BD-D3B4-E142-B5B2-FBC781999E27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8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4984B74-AF94-3E49-98EB-575582F884CD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1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234FC3-7C69-C049-825F-914A435D2B9E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B70043-A000-EF42-AB67-83A649847055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23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F2E6B5-7523-1F49-B162-7A7EA2633DCA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19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44548D2-D1B2-F942-870C-C4306B6D9AE7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402D0B4-0975-7840-AB42-7864777FF805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01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9E9C85-4A5B-E64F-91E0-359C6F6A88F2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26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9AE230-4008-7448-BBCF-EC1E8ECB3E4A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93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1BADD85-CEC8-3942-8F14-81C3C80F4544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67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A98220D-C4DE-234F-AF58-3CED8A73840C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8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F198A8-1771-2748-9B89-83A38882EF00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18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CCD52C-A8E4-6748-AC79-17C4A662CB3A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00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4D23053-DF44-D246-86AB-BD5E4F0B121B}" type="slidenum">
              <a:rPr lang="en-AU">
                <a:latin typeface="Calibri" charset="0"/>
              </a:rPr>
              <a:pPr/>
              <a:t>44</a:t>
            </a:fld>
            <a:endParaRPr lang="en-AU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7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4D23053-DF44-D246-86AB-BD5E4F0B121B}" type="slidenum">
              <a:rPr lang="en-AU">
                <a:latin typeface="Calibri" charset="0"/>
              </a:rPr>
              <a:pPr/>
              <a:t>45</a:t>
            </a:fld>
            <a:endParaRPr lang="en-AU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82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33B4B52-C841-B543-B2F5-3468462F6830}" type="slidenum">
              <a:rPr lang="en-AU">
                <a:latin typeface="Calibri" charset="0"/>
              </a:rPr>
              <a:pPr/>
              <a:t>49</a:t>
            </a:fld>
            <a:endParaRPr lang="en-AU" dirty="0">
              <a:latin typeface="Calibri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53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77B467-84F3-A442-8A0A-B30C0604C884}" type="slidenum">
              <a:rPr lang="en-AU">
                <a:latin typeface="Calibri" charset="0"/>
              </a:rPr>
              <a:pPr/>
              <a:t>50</a:t>
            </a:fld>
            <a:endParaRPr lang="en-AU" dirty="0">
              <a:latin typeface="Calibri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1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875A9F9-1A09-3E47-A318-0B6431A2908C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84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99F67D-CCCB-A14F-9769-D92E5A7145EB}" type="slidenum">
              <a:rPr lang="en-AU">
                <a:latin typeface="Calibri" charset="0"/>
              </a:rPr>
              <a:pPr/>
              <a:t>51</a:t>
            </a:fld>
            <a:endParaRPr lang="en-AU" dirty="0">
              <a:latin typeface="Calibri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3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3CB098E-2A46-8A4B-940E-5B88E44D228A}" type="slidenum">
              <a:rPr lang="en-AU">
                <a:latin typeface="Calibri" charset="0"/>
              </a:rPr>
              <a:pPr/>
              <a:t>52</a:t>
            </a:fld>
            <a:endParaRPr lang="en-AU" dirty="0"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7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3E499FC-CABB-C04E-8A94-50B5779F3A81}" type="slidenum">
              <a:rPr lang="en-AU">
                <a:latin typeface="Calibri" charset="0"/>
              </a:rPr>
              <a:pPr/>
              <a:t>53</a:t>
            </a:fld>
            <a:endParaRPr lang="en-AU" dirty="0">
              <a:latin typeface="Calibri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66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08F47F1-9F23-F443-8B1A-5F0DFA40D20F}" type="slidenum">
              <a:rPr lang="en-AU">
                <a:latin typeface="Calibri" charset="0"/>
              </a:rPr>
              <a:pPr/>
              <a:t>54</a:t>
            </a:fld>
            <a:endParaRPr lang="en-AU" dirty="0">
              <a:latin typeface="Calibri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14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B7CFED-3707-1E42-A9E0-F2BA5F5BDAAF}" type="slidenum">
              <a:rPr lang="en-AU">
                <a:latin typeface="Calibri" charset="0"/>
              </a:rPr>
              <a:pPr/>
              <a:t>65</a:t>
            </a:fld>
            <a:endParaRPr lang="en-AU" dirty="0">
              <a:latin typeface="Calibri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238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13E80F3-C4D7-7248-9E2A-0ED41611925B}" type="slidenum">
              <a:rPr lang="en-AU">
                <a:latin typeface="Calibri" charset="0"/>
              </a:rPr>
              <a:pPr/>
              <a:t>66</a:t>
            </a:fld>
            <a:endParaRPr lang="en-AU" dirty="0">
              <a:latin typeface="Calibri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97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7BD46EE-2A10-FE49-97FB-648B5972F8ED}" type="slidenum">
              <a:rPr lang="en-AU">
                <a:latin typeface="Calibri" charset="0"/>
              </a:rPr>
              <a:pPr/>
              <a:t>67</a:t>
            </a:fld>
            <a:endParaRPr lang="en-AU" dirty="0">
              <a:latin typeface="Calibri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388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7EB0EE-AD39-C34C-9FA4-CC9306BD0E5A}" type="slidenum">
              <a:rPr lang="en-AU">
                <a:latin typeface="Calibri" charset="0"/>
              </a:rPr>
              <a:pPr/>
              <a:t>68</a:t>
            </a:fld>
            <a:endParaRPr lang="en-AU" dirty="0">
              <a:latin typeface="Calibri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8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A18480F-9A9F-8C4E-A83C-485C99342125}" type="slidenum">
              <a:rPr lang="en-AU">
                <a:latin typeface="Calibri" charset="0"/>
              </a:rPr>
              <a:pPr/>
              <a:t>69</a:t>
            </a:fld>
            <a:endParaRPr lang="en-AU" dirty="0">
              <a:latin typeface="Calibri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27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4B5F4D-AEE9-A648-AE73-48D40C0AE409}" type="slidenum">
              <a:rPr lang="en-AU">
                <a:latin typeface="Calibri" charset="0"/>
              </a:rPr>
              <a:pPr/>
              <a:t>70</a:t>
            </a:fld>
            <a:endParaRPr lang="en-AU" dirty="0">
              <a:latin typeface="Calibri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4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E47FB5E-E524-034F-A5D6-D07BF24BB605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34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5B53CAA-7438-6647-B62D-3227B8EDA68F}" type="slidenum">
              <a:rPr lang="en-AU">
                <a:latin typeface="Calibri" charset="0"/>
              </a:rPr>
              <a:pPr/>
              <a:t>71</a:t>
            </a:fld>
            <a:endParaRPr lang="en-AU" dirty="0">
              <a:latin typeface="Calibri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967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757406-343F-B646-91F2-5F2472602031}" type="slidenum">
              <a:rPr lang="en-AU">
                <a:latin typeface="Calibri" charset="0"/>
              </a:rPr>
              <a:pPr/>
              <a:t>72</a:t>
            </a:fld>
            <a:endParaRPr lang="en-AU" dirty="0">
              <a:latin typeface="Calibri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3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48EEAB9-1E90-8F47-883F-B9A8C52EEF5F}" type="slidenum">
              <a:rPr lang="en-AU">
                <a:latin typeface="Calibri" charset="0"/>
              </a:rPr>
              <a:pPr/>
              <a:t>73</a:t>
            </a:fld>
            <a:endParaRPr lang="en-AU" dirty="0">
              <a:latin typeface="Calibri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75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2ECB10-94A8-8844-81CD-893AF2D2E767}" type="slidenum">
              <a:rPr lang="en-AU">
                <a:latin typeface="Calibri" charset="0"/>
              </a:rPr>
              <a:pPr/>
              <a:t>74</a:t>
            </a:fld>
            <a:endParaRPr lang="en-AU" dirty="0">
              <a:latin typeface="Calibri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797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9D994F-0DFA-444B-B390-59A93D7CA72F}" type="slidenum">
              <a:rPr lang="en-AU">
                <a:latin typeface="Calibri" charset="0"/>
              </a:rPr>
              <a:pPr/>
              <a:t>75</a:t>
            </a:fld>
            <a:endParaRPr lang="en-AU" dirty="0">
              <a:latin typeface="Calibri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11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6F02B2-80CA-5641-95D8-D0EFC846408E}" type="slidenum">
              <a:rPr lang="en-AU">
                <a:latin typeface="Calibri" charset="0"/>
              </a:rPr>
              <a:pPr/>
              <a:t>79</a:t>
            </a:fld>
            <a:endParaRPr lang="en-AU" dirty="0">
              <a:latin typeface="Calibri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677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6F02B2-80CA-5641-95D8-D0EFC846408E}" type="slidenum">
              <a:rPr lang="en-AU">
                <a:latin typeface="Calibri" charset="0"/>
              </a:rPr>
              <a:pPr/>
              <a:t>80</a:t>
            </a:fld>
            <a:endParaRPr lang="en-AU" dirty="0">
              <a:latin typeface="Calibri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56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A610726-CE92-1E4F-9AFB-5FB1AB10FB9C}" type="slidenum">
              <a:rPr lang="en-AU">
                <a:latin typeface="Calibri" charset="0"/>
              </a:rPr>
              <a:pPr/>
              <a:t>81</a:t>
            </a:fld>
            <a:endParaRPr lang="en-AU" dirty="0">
              <a:latin typeface="Calibri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671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BDCADA-45BC-A54D-9ECF-217A556A46A0}" type="slidenum">
              <a:rPr lang="en-AU">
                <a:latin typeface="Calibri" charset="0"/>
              </a:rPr>
              <a:pPr/>
              <a:t>82</a:t>
            </a:fld>
            <a:endParaRPr lang="en-AU" dirty="0">
              <a:latin typeface="Calibri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D65AC08-6435-5F4E-A15B-F90E4E81D4F7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8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84A02C9-33EE-F94F-B5F4-B71B32793376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3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391E4D7-C79C-D24F-B2DB-A8BBE0398CA1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5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41C773-A308-DA4A-BE74-8A2B0B5945F9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7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6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8.emf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9.emf" /><Relationship Id="rId5" Type="http://schemas.openxmlformats.org/officeDocument/2006/relationships/oleObject" Target="../embeddings/oleObject3.bin" /><Relationship Id="rId4" Type="http://schemas.openxmlformats.org/officeDocument/2006/relationships/image" Target="../media/image8.emf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 /><Relationship Id="rId3" Type="http://schemas.openxmlformats.org/officeDocument/2006/relationships/oleObject" Target="../embeddings/oleObject4.bin" /><Relationship Id="rId7" Type="http://schemas.openxmlformats.org/officeDocument/2006/relationships/oleObject" Target="../embeddings/oleObject6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1.emf" /><Relationship Id="rId5" Type="http://schemas.openxmlformats.org/officeDocument/2006/relationships/oleObject" Target="../embeddings/oleObject5.bin" /><Relationship Id="rId4" Type="http://schemas.openxmlformats.org/officeDocument/2006/relationships/image" Target="../media/image10.emf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 /><Relationship Id="rId3" Type="http://schemas.openxmlformats.org/officeDocument/2006/relationships/oleObject" Target="../embeddings/oleObject7.bin" /><Relationship Id="rId7" Type="http://schemas.openxmlformats.org/officeDocument/2006/relationships/oleObject" Target="../embeddings/oleObject9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14.emf" /><Relationship Id="rId5" Type="http://schemas.openxmlformats.org/officeDocument/2006/relationships/oleObject" Target="../embeddings/oleObject8.bin" /><Relationship Id="rId10" Type="http://schemas.openxmlformats.org/officeDocument/2006/relationships/image" Target="../media/image12.emf" /><Relationship Id="rId4" Type="http://schemas.openxmlformats.org/officeDocument/2006/relationships/image" Target="../media/image13.emf" /><Relationship Id="rId9" Type="http://schemas.openxmlformats.org/officeDocument/2006/relationships/oleObject" Target="../embeddings/oleObject10.bin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 /><Relationship Id="rId7" Type="http://schemas.openxmlformats.org/officeDocument/2006/relationships/image" Target="../media/image16.emf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5.vml" /><Relationship Id="rId6" Type="http://schemas.openxmlformats.org/officeDocument/2006/relationships/oleObject" Target="../embeddings/oleObject12.bin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11.bin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6.vml" /><Relationship Id="rId5" Type="http://schemas.openxmlformats.org/officeDocument/2006/relationships/image" Target="../media/image17.emf" /><Relationship Id="rId4" Type="http://schemas.openxmlformats.org/officeDocument/2006/relationships/oleObject" Target="../embeddings/oleObject13.bin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7.vml" /><Relationship Id="rId5" Type="http://schemas.openxmlformats.org/officeDocument/2006/relationships/image" Target="../media/image18.emf" /><Relationship Id="rId4" Type="http://schemas.openxmlformats.org/officeDocument/2006/relationships/oleObject" Target="../embeddings/oleObject14.bin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8.vml" /><Relationship Id="rId5" Type="http://schemas.openxmlformats.org/officeDocument/2006/relationships/image" Target="../media/image19.emf" /><Relationship Id="rId4" Type="http://schemas.openxmlformats.org/officeDocument/2006/relationships/oleObject" Target="../embeddings/oleObject15.bin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 /><Relationship Id="rId7" Type="http://schemas.openxmlformats.org/officeDocument/2006/relationships/image" Target="../media/image21.emf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9.vml" /><Relationship Id="rId6" Type="http://schemas.openxmlformats.org/officeDocument/2006/relationships/oleObject" Target="../embeddings/oleObject17.bin" /><Relationship Id="rId5" Type="http://schemas.openxmlformats.org/officeDocument/2006/relationships/image" Target="../media/image20.emf" /><Relationship Id="rId4" Type="http://schemas.openxmlformats.org/officeDocument/2006/relationships/oleObject" Target="../embeddings/oleObject16.bin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 /><Relationship Id="rId7" Type="http://schemas.openxmlformats.org/officeDocument/2006/relationships/image" Target="../media/image21.emf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0.vml" /><Relationship Id="rId6" Type="http://schemas.openxmlformats.org/officeDocument/2006/relationships/oleObject" Target="../embeddings/oleObject19.bin" /><Relationship Id="rId5" Type="http://schemas.openxmlformats.org/officeDocument/2006/relationships/image" Target="../media/image20.emf" /><Relationship Id="rId4" Type="http://schemas.openxmlformats.org/officeDocument/2006/relationships/oleObject" Target="../embeddings/oleObject18.bin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6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 /><Relationship Id="rId7" Type="http://schemas.openxmlformats.org/officeDocument/2006/relationships/image" Target="../media/image23.emf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1.vml" /><Relationship Id="rId6" Type="http://schemas.openxmlformats.org/officeDocument/2006/relationships/oleObject" Target="../embeddings/oleObject21.bin" /><Relationship Id="rId5" Type="http://schemas.openxmlformats.org/officeDocument/2006/relationships/image" Target="../media/image22.emf" /><Relationship Id="rId4" Type="http://schemas.openxmlformats.org/officeDocument/2006/relationships/oleObject" Target="../embeddings/oleObject20.bin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2.vml" /><Relationship Id="rId5" Type="http://schemas.openxmlformats.org/officeDocument/2006/relationships/image" Target="../media/image24.emf" /><Relationship Id="rId4" Type="http://schemas.openxmlformats.org/officeDocument/2006/relationships/oleObject" Target="../embeddings/oleObject22.bin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3.vml" /><Relationship Id="rId5" Type="http://schemas.openxmlformats.org/officeDocument/2006/relationships/image" Target="../media/image25.emf" /><Relationship Id="rId4" Type="http://schemas.openxmlformats.org/officeDocument/2006/relationships/oleObject" Target="../embeddings/oleObject23.bin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4.vml" /><Relationship Id="rId6" Type="http://schemas.openxmlformats.org/officeDocument/2006/relationships/image" Target="../media/image27.emf" /><Relationship Id="rId5" Type="http://schemas.openxmlformats.org/officeDocument/2006/relationships/oleObject" Target="../embeddings/oleObject25.bin" /><Relationship Id="rId4" Type="http://schemas.openxmlformats.org/officeDocument/2006/relationships/image" Target="../media/image26.emf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5.vml" /><Relationship Id="rId4" Type="http://schemas.openxmlformats.org/officeDocument/2006/relationships/image" Target="../media/image28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6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6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6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6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6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6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6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6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6.xml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6.vml" /><Relationship Id="rId5" Type="http://schemas.openxmlformats.org/officeDocument/2006/relationships/image" Target="../media/image29.emf" /><Relationship Id="rId4" Type="http://schemas.openxmlformats.org/officeDocument/2006/relationships/oleObject" Target="../embeddings/oleObject27.bin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6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aska tail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/>
          <a:stretch/>
        </p:blipFill>
        <p:spPr>
          <a:xfrm>
            <a:off x="0" y="-7322"/>
            <a:ext cx="9144000" cy="686532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65960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278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24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660400" y="574675"/>
            <a:ext cx="5918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</a:rPr>
              <a:t>Inventory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9900" y="874713"/>
            <a:ext cx="1736373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0" cap="none" spc="-10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Importance of Inventory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939800" y="1803400"/>
            <a:ext cx="72771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One of the most expensive assets of many companies representing as much as 50% of total invested capital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Less inventory lowers costs but increases chances of running out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More inventory raises costs but always keeps customers happy </a:t>
            </a:r>
          </a:p>
        </p:txBody>
      </p:sp>
    </p:spTree>
    <p:extLst>
      <p:ext uri="{BB962C8B-B14F-4D97-AF65-F5344CB8AC3E}">
        <p14:creationId xmlns:p14="http://schemas.microsoft.com/office/powerpoint/2010/main" val="2606045472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Functions of Inventory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54075" y="1528763"/>
            <a:ext cx="74358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i="1" dirty="0"/>
              <a:t>To provide a selection of goods for anticipated demand and to separate the firm from fluctuations in demand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decouple or separate various parts of the production process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take advantage of quantity discounts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hedge against inflation</a:t>
            </a:r>
          </a:p>
        </p:txBody>
      </p:sp>
    </p:spTree>
    <p:extLst>
      <p:ext uri="{BB962C8B-B14F-4D97-AF65-F5344CB8AC3E}">
        <p14:creationId xmlns:p14="http://schemas.microsoft.com/office/powerpoint/2010/main" val="179230991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Inventory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11200" y="1417638"/>
            <a:ext cx="7734300" cy="51228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Raw material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Purchased but not processed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Work-in-process (WIP)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Undergone some change but not completed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A function of cycle time for a product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Maintenance/repair/operating (MRO)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Necessary to keep machinery and processes productive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Finished goods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Completed product awaiting shipment</a:t>
            </a:r>
          </a:p>
        </p:txBody>
      </p:sp>
    </p:spTree>
    <p:extLst>
      <p:ext uri="{BB962C8B-B14F-4D97-AF65-F5344CB8AC3E}">
        <p14:creationId xmlns:p14="http://schemas.microsoft.com/office/powerpoint/2010/main" val="3513963515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 1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1"/>
          <a:stretch>
            <a:fillRect/>
          </a:stretch>
        </p:blipFill>
        <p:spPr bwMode="auto">
          <a:xfrm>
            <a:off x="338138" y="3957638"/>
            <a:ext cx="8575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Material Flow Cycle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54050" y="57594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12.1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606425" y="3360738"/>
            <a:ext cx="7932738" cy="517525"/>
            <a:chOff x="382" y="2277"/>
            <a:chExt cx="4997" cy="326"/>
          </a:xfrm>
        </p:grpSpPr>
        <p:sp>
          <p:nvSpPr>
            <p:cNvPr id="36881" name="Rectangle 6"/>
            <p:cNvSpPr>
              <a:spLocks noChangeArrowheads="1"/>
            </p:cNvSpPr>
            <p:nvPr/>
          </p:nvSpPr>
          <p:spPr bwMode="auto">
            <a:xfrm>
              <a:off x="382" y="2277"/>
              <a:ext cx="49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244600" algn="ctr"/>
                  <a:tab pos="2476500" algn="ctr"/>
                  <a:tab pos="3429000" algn="ctr"/>
                  <a:tab pos="4483100" algn="ctr"/>
                  <a:tab pos="5524500" algn="ctr"/>
                  <a:tab pos="6362700" algn="ctr"/>
                  <a:tab pos="7340600" algn="ctr"/>
                </a:tabLst>
              </a:pPr>
              <a:r>
                <a:rPr lang="en-US" sz="1600" dirty="0"/>
                <a:t>Input	Wait for	Wait to	Move	Wait in queue	Setup	Run	Output</a:t>
              </a:r>
            </a:p>
            <a:p>
              <a:pPr>
                <a:lnSpc>
                  <a:spcPct val="85000"/>
                </a:lnSpc>
                <a:tabLst>
                  <a:tab pos="1244600" algn="ctr"/>
                  <a:tab pos="2476500" algn="ctr"/>
                  <a:tab pos="3429000" algn="ctr"/>
                  <a:tab pos="4483100" algn="ctr"/>
                  <a:tab pos="5524500" algn="ctr"/>
                  <a:tab pos="6362700" algn="ctr"/>
                  <a:tab pos="7340600" algn="ctr"/>
                </a:tabLst>
              </a:pPr>
              <a:r>
                <a:rPr lang="en-US" sz="1600" dirty="0"/>
                <a:t>	inspection	be moved	time	for operator	time	time</a:t>
              </a:r>
            </a:p>
          </p:txBody>
        </p:sp>
        <p:sp>
          <p:nvSpPr>
            <p:cNvPr id="36882" name="Line 7"/>
            <p:cNvSpPr>
              <a:spLocks noChangeShapeType="1"/>
            </p:cNvSpPr>
            <p:nvPr/>
          </p:nvSpPr>
          <p:spPr bwMode="auto">
            <a:xfrm>
              <a:off x="488" y="2504"/>
              <a:ext cx="3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3" name="Line 8"/>
            <p:cNvSpPr>
              <a:spLocks noChangeShapeType="1"/>
            </p:cNvSpPr>
            <p:nvPr/>
          </p:nvSpPr>
          <p:spPr bwMode="auto">
            <a:xfrm>
              <a:off x="4848" y="2504"/>
              <a:ext cx="3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1346200" y="2017713"/>
            <a:ext cx="6362700" cy="1068387"/>
            <a:chOff x="824" y="1183"/>
            <a:chExt cx="4008" cy="673"/>
          </a:xfrm>
        </p:grpSpPr>
        <p:sp>
          <p:nvSpPr>
            <p:cNvPr id="36870" name="Rectangle 10"/>
            <p:cNvSpPr>
              <a:spLocks noChangeArrowheads="1"/>
            </p:cNvSpPr>
            <p:nvPr/>
          </p:nvSpPr>
          <p:spPr bwMode="auto">
            <a:xfrm>
              <a:off x="2422" y="1183"/>
              <a:ext cx="8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Cycle time</a:t>
              </a:r>
            </a:p>
          </p:txBody>
        </p:sp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2402" y="1519"/>
              <a:ext cx="2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238500" algn="ctr"/>
                </a:tabLst>
              </a:pPr>
              <a:r>
                <a:rPr lang="en-US" sz="2000" dirty="0"/>
                <a:t>95%	5%</a:t>
              </a:r>
            </a:p>
          </p:txBody>
        </p:sp>
        <p:sp>
          <p:nvSpPr>
            <p:cNvPr id="36872" name="Line 12"/>
            <p:cNvSpPr>
              <a:spLocks noChangeShapeType="1"/>
            </p:cNvSpPr>
            <p:nvPr/>
          </p:nvSpPr>
          <p:spPr bwMode="auto">
            <a:xfrm flipH="1">
              <a:off x="828" y="1308"/>
              <a:ext cx="1608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3" name="Line 13"/>
            <p:cNvSpPr>
              <a:spLocks noChangeShapeType="1"/>
            </p:cNvSpPr>
            <p:nvPr/>
          </p:nvSpPr>
          <p:spPr bwMode="auto">
            <a:xfrm>
              <a:off x="3376" y="1308"/>
              <a:ext cx="1456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4" name="Line 14"/>
            <p:cNvSpPr>
              <a:spLocks noChangeShapeType="1"/>
            </p:cNvSpPr>
            <p:nvPr/>
          </p:nvSpPr>
          <p:spPr bwMode="auto">
            <a:xfrm>
              <a:off x="824" y="1216"/>
              <a:ext cx="0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4832" y="1216"/>
              <a:ext cx="0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 flipH="1">
              <a:off x="828" y="1644"/>
              <a:ext cx="154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4168" y="147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908" y="1644"/>
              <a:ext cx="1256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4644" y="1644"/>
              <a:ext cx="18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0" name="Line 20"/>
            <p:cNvSpPr>
              <a:spLocks noChangeShapeType="1"/>
            </p:cNvSpPr>
            <p:nvPr/>
          </p:nvSpPr>
          <p:spPr bwMode="auto">
            <a:xfrm flipH="1">
              <a:off x="4168" y="1644"/>
              <a:ext cx="18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011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46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Managing Inventory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46125" y="2154238"/>
            <a:ext cx="76517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How inventory items can be classified (</a:t>
            </a:r>
            <a:r>
              <a:rPr lang="en-US" sz="3200" i="1" dirty="0"/>
              <a:t>ABC analysis</a:t>
            </a:r>
            <a:r>
              <a:rPr lang="en-US" sz="3200" dirty="0"/>
              <a:t>)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How accurate inventory records can be maintained</a:t>
            </a:r>
          </a:p>
        </p:txBody>
      </p:sp>
    </p:spTree>
    <p:extLst>
      <p:ext uri="{BB962C8B-B14F-4D97-AF65-F5344CB8AC3E}">
        <p14:creationId xmlns:p14="http://schemas.microsoft.com/office/powerpoint/2010/main" val="36178323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Divides inventory into three classes based on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A - high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B - medium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C - low annual dollar volume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Used to establish policies that focus on the few critical parts and not the many trivial ones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50098"/>
      </p:ext>
    </p:extLst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863725" y="1865313"/>
            <a:ext cx="1052513" cy="3354387"/>
            <a:chOff x="1142" y="1167"/>
            <a:chExt cx="663" cy="2113"/>
          </a:xfrm>
        </p:grpSpPr>
        <p:sp>
          <p:nvSpPr>
            <p:cNvPr id="45072" name="Rectangle 4"/>
            <p:cNvSpPr>
              <a:spLocks noChangeArrowheads="1"/>
            </p:cNvSpPr>
            <p:nvPr/>
          </p:nvSpPr>
          <p:spPr bwMode="auto">
            <a:xfrm>
              <a:off x="1152" y="1416"/>
              <a:ext cx="504" cy="186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1142" y="1167"/>
              <a:ext cx="6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A Items</a:t>
              </a:r>
            </a:p>
          </p:txBody>
        </p:sp>
      </p:grp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2679700" y="4316413"/>
            <a:ext cx="1752600" cy="903287"/>
            <a:chOff x="1656" y="2711"/>
            <a:chExt cx="1104" cy="569"/>
          </a:xfrm>
        </p:grpSpPr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1656" y="2960"/>
              <a:ext cx="1104" cy="320"/>
            </a:xfrm>
            <a:prstGeom prst="rect">
              <a:avLst/>
            </a:prstGeom>
            <a:solidFill>
              <a:schemeClr val="accent3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1854" y="2711"/>
              <a:ext cx="6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B Items</a:t>
              </a:r>
            </a:p>
          </p:txBody>
        </p:sp>
      </p:grp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884238" y="1684338"/>
            <a:ext cx="7345362" cy="4467225"/>
            <a:chOff x="525" y="1053"/>
            <a:chExt cx="4627" cy="2814"/>
          </a:xfrm>
        </p:grpSpPr>
        <p:sp>
          <p:nvSpPr>
            <p:cNvPr id="45065" name="Rectangle 16"/>
            <p:cNvSpPr>
              <a:spLocks noChangeArrowheads="1"/>
            </p:cNvSpPr>
            <p:nvPr/>
          </p:nvSpPr>
          <p:spPr bwMode="auto">
            <a:xfrm>
              <a:off x="1198" y="3139"/>
              <a:ext cx="373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tabLst>
                  <a:tab pos="381000" algn="ctr"/>
                  <a:tab pos="952500" algn="ctr"/>
                  <a:tab pos="1524000" algn="ctr"/>
                  <a:tab pos="2095500" algn="ctr"/>
                  <a:tab pos="2667000" algn="ctr"/>
                  <a:tab pos="3238500" algn="ctr"/>
                  <a:tab pos="3810000" algn="ctr"/>
                  <a:tab pos="4381500" algn="ctr"/>
                  <a:tab pos="4953000" algn="ctr"/>
                  <a:tab pos="5524500" algn="ctr"/>
                  <a:tab pos="6388100" algn="ctr"/>
                </a:tabLst>
              </a:pPr>
              <a:r>
                <a:rPr lang="en-US" sz="1200" dirty="0"/>
                <a:t>	|	|	|	|	|	|	|	|	|	|</a:t>
              </a:r>
            </a:p>
            <a:p>
              <a:pPr>
                <a:lnSpc>
                  <a:spcPct val="120000"/>
                </a:lnSpc>
                <a:tabLst>
                  <a:tab pos="381000" algn="ctr"/>
                  <a:tab pos="952500" algn="ctr"/>
                  <a:tab pos="1524000" algn="ctr"/>
                  <a:tab pos="2095500" algn="ctr"/>
                  <a:tab pos="2667000" algn="ctr"/>
                  <a:tab pos="3238500" algn="ctr"/>
                  <a:tab pos="3810000" algn="ctr"/>
                  <a:tab pos="4381500" algn="ctr"/>
                  <a:tab pos="4953000" algn="ctr"/>
                  <a:tab pos="5524500" algn="ctr"/>
                  <a:tab pos="6388100" algn="ctr"/>
                </a:tabLst>
              </a:pPr>
              <a:r>
                <a:rPr lang="en-US" sz="2000" dirty="0"/>
                <a:t>	10	20	30	40	50	60	70	80	90	100</a:t>
              </a:r>
            </a:p>
          </p:txBody>
        </p:sp>
        <p:sp>
          <p:nvSpPr>
            <p:cNvPr id="45066" name="Rectangle 13"/>
            <p:cNvSpPr>
              <a:spLocks noChangeArrowheads="1"/>
            </p:cNvSpPr>
            <p:nvPr/>
          </p:nvSpPr>
          <p:spPr bwMode="auto">
            <a:xfrm rot="-5400000">
              <a:off x="-638" y="2216"/>
              <a:ext cx="25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Percentage of annual dollar usage</a:t>
              </a:r>
            </a:p>
          </p:txBody>
        </p:sp>
        <p:sp>
          <p:nvSpPr>
            <p:cNvPr id="45067" name="Freeform 14"/>
            <p:cNvSpPr>
              <a:spLocks/>
            </p:cNvSpPr>
            <p:nvPr/>
          </p:nvSpPr>
          <p:spPr bwMode="auto">
            <a:xfrm>
              <a:off x="1144" y="1200"/>
              <a:ext cx="4008" cy="2088"/>
            </a:xfrm>
            <a:custGeom>
              <a:avLst/>
              <a:gdLst>
                <a:gd name="T0" fmla="*/ 0 w 4008"/>
                <a:gd name="T1" fmla="*/ 0 h 2080"/>
                <a:gd name="T2" fmla="*/ 0 w 4008"/>
                <a:gd name="T3" fmla="*/ 2088 h 2080"/>
                <a:gd name="T4" fmla="*/ 4008 w 4008"/>
                <a:gd name="T5" fmla="*/ 2088 h 2080"/>
                <a:gd name="T6" fmla="*/ 0 60000 65536"/>
                <a:gd name="T7" fmla="*/ 0 60000 65536"/>
                <a:gd name="T8" fmla="*/ 0 60000 65536"/>
                <a:gd name="T9" fmla="*/ 0 w 4008"/>
                <a:gd name="T10" fmla="*/ 0 h 2080"/>
                <a:gd name="T11" fmla="*/ 4008 w 4008"/>
                <a:gd name="T12" fmla="*/ 2080 h 2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8" h="2080">
                  <a:moveTo>
                    <a:pt x="0" y="0"/>
                  </a:moveTo>
                  <a:lnTo>
                    <a:pt x="0" y="2080"/>
                  </a:lnTo>
                  <a:lnTo>
                    <a:pt x="4008" y="208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68" name="Rectangle 15"/>
            <p:cNvSpPr>
              <a:spLocks noChangeArrowheads="1"/>
            </p:cNvSpPr>
            <p:nvPr/>
          </p:nvSpPr>
          <p:spPr bwMode="auto">
            <a:xfrm>
              <a:off x="810" y="1255"/>
              <a:ext cx="472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21000"/>
                </a:lnSpc>
              </a:pPr>
              <a:r>
                <a:rPr lang="en-US" sz="2000" dirty="0"/>
                <a:t>80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70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60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50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40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30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20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10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0  –</a:t>
              </a:r>
            </a:p>
          </p:txBody>
        </p:sp>
        <p:sp>
          <p:nvSpPr>
            <p:cNvPr id="45069" name="Rectangle 17"/>
            <p:cNvSpPr>
              <a:spLocks noChangeArrowheads="1"/>
            </p:cNvSpPr>
            <p:nvPr/>
          </p:nvSpPr>
          <p:spPr bwMode="auto">
            <a:xfrm>
              <a:off x="1866" y="3615"/>
              <a:ext cx="2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Percentage of inventory items</a:t>
              </a:r>
            </a:p>
          </p:txBody>
        </p:sp>
      </p:grp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927850" y="17335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12.2</a:t>
            </a:r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4432300" y="4632325"/>
            <a:ext cx="3124200" cy="587375"/>
            <a:chOff x="2760" y="2910"/>
            <a:chExt cx="1968" cy="370"/>
          </a:xfrm>
        </p:grpSpPr>
        <p:sp>
          <p:nvSpPr>
            <p:cNvPr id="45063" name="Rectangle 10"/>
            <p:cNvSpPr>
              <a:spLocks noChangeArrowheads="1"/>
            </p:cNvSpPr>
            <p:nvPr/>
          </p:nvSpPr>
          <p:spPr bwMode="auto">
            <a:xfrm>
              <a:off x="2760" y="3152"/>
              <a:ext cx="1968" cy="128"/>
            </a:xfrm>
            <a:prstGeom prst="rect">
              <a:avLst/>
            </a:prstGeom>
            <a:solidFill>
              <a:srgbClr val="24BD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64" name="Rectangle 11"/>
            <p:cNvSpPr>
              <a:spLocks noChangeArrowheads="1"/>
            </p:cNvSpPr>
            <p:nvPr/>
          </p:nvSpPr>
          <p:spPr bwMode="auto">
            <a:xfrm>
              <a:off x="3342" y="2910"/>
              <a:ext cx="6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2920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graphicFrame>
        <p:nvGraphicFramePr>
          <p:cNvPr id="471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35696"/>
              </p:ext>
            </p:extLst>
          </p:nvPr>
        </p:nvGraphicFramePr>
        <p:xfrm>
          <a:off x="685800" y="1447800"/>
          <a:ext cx="7883525" cy="4659315"/>
        </p:xfrm>
        <a:graphic>
          <a:graphicData uri="http://schemas.openxmlformats.org/drawingml/2006/table">
            <a:tbl>
              <a:tblPr/>
              <a:tblGrid>
                <a:gridCol w="91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7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908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ABC Calculation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(1)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(2)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(3)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(4)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(5)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(6)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(7)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 STOCK NUMBER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PERCENT OF NUMBER OF ITEMS STOCKED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ANNUAL VOLUME (UNITS)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UNIT COST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ANNUAL DOLLAR VOLUME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PERCENT OF ANNUAL DOLLAR VOLUME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CLASS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#10286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$ 90.00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$ 90,000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38.8%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#11526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154.00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33.2%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#12760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1,550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26,350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11.3%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#10867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42.86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15,001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#10500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12,500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#12572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14.17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8,502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3.7%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#14075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.60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1,200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.5%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#01036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#01307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1,200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.42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.2%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#10572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.60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.1%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8,550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$232,057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100.0%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00900" y="3052763"/>
            <a:ext cx="663575" cy="2720975"/>
            <a:chOff x="7200900" y="3052243"/>
            <a:chExt cx="663575" cy="2722024"/>
          </a:xfrm>
        </p:grpSpPr>
        <p:grpSp>
          <p:nvGrpSpPr>
            <p:cNvPr id="43176" name="Group 80"/>
            <p:cNvGrpSpPr>
              <a:grpSpLocks/>
            </p:cNvGrpSpPr>
            <p:nvPr/>
          </p:nvGrpSpPr>
          <p:grpSpPr bwMode="auto">
            <a:xfrm>
              <a:off x="7200900" y="3052243"/>
              <a:ext cx="657225" cy="1273175"/>
              <a:chOff x="4528" y="1872"/>
              <a:chExt cx="414" cy="802"/>
            </a:xfrm>
          </p:grpSpPr>
          <p:sp>
            <p:nvSpPr>
              <p:cNvPr id="43180" name="AutoShape 81"/>
              <p:cNvSpPr>
                <a:spLocks/>
              </p:cNvSpPr>
              <p:nvPr/>
            </p:nvSpPr>
            <p:spPr bwMode="auto">
              <a:xfrm>
                <a:off x="4528" y="1872"/>
                <a:ext cx="96" cy="300"/>
              </a:xfrm>
              <a:prstGeom prst="rightBrace">
                <a:avLst>
                  <a:gd name="adj1" fmla="val 3611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81" name="AutoShape 82"/>
              <p:cNvSpPr>
                <a:spLocks/>
              </p:cNvSpPr>
              <p:nvPr/>
            </p:nvSpPr>
            <p:spPr bwMode="auto">
              <a:xfrm>
                <a:off x="4528" y="2226"/>
                <a:ext cx="96" cy="448"/>
              </a:xfrm>
              <a:prstGeom prst="rightBrace">
                <a:avLst>
                  <a:gd name="adj1" fmla="val 6058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82" name="Text Box 83"/>
              <p:cNvSpPr txBox="1">
                <a:spLocks noChangeArrowheads="1"/>
              </p:cNvSpPr>
              <p:nvPr/>
            </p:nvSpPr>
            <p:spPr bwMode="auto">
              <a:xfrm>
                <a:off x="4602" y="1926"/>
                <a:ext cx="3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72%</a:t>
                </a:r>
              </a:p>
            </p:txBody>
          </p:sp>
          <p:sp>
            <p:nvSpPr>
              <p:cNvPr id="43183" name="Text Box 84"/>
              <p:cNvSpPr txBox="1">
                <a:spLocks noChangeArrowheads="1"/>
              </p:cNvSpPr>
              <p:nvPr/>
            </p:nvSpPr>
            <p:spPr bwMode="auto">
              <a:xfrm>
                <a:off x="4602" y="2353"/>
                <a:ext cx="3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23%</a:t>
                </a:r>
              </a:p>
            </p:txBody>
          </p:sp>
        </p:grpSp>
        <p:grpSp>
          <p:nvGrpSpPr>
            <p:cNvPr id="43177" name="Group 92"/>
            <p:cNvGrpSpPr>
              <a:grpSpLocks/>
            </p:cNvGrpSpPr>
            <p:nvPr/>
          </p:nvGrpSpPr>
          <p:grpSpPr bwMode="auto">
            <a:xfrm>
              <a:off x="7200900" y="4464050"/>
              <a:ext cx="663575" cy="1310217"/>
              <a:chOff x="4528" y="1868"/>
              <a:chExt cx="418" cy="1254"/>
            </a:xfrm>
          </p:grpSpPr>
          <p:sp>
            <p:nvSpPr>
              <p:cNvPr id="43178" name="AutoShape 93"/>
              <p:cNvSpPr>
                <a:spLocks/>
              </p:cNvSpPr>
              <p:nvPr/>
            </p:nvSpPr>
            <p:spPr bwMode="auto">
              <a:xfrm>
                <a:off x="4528" y="1868"/>
                <a:ext cx="96" cy="1254"/>
              </a:xfrm>
              <a:prstGeom prst="rightBrace">
                <a:avLst>
                  <a:gd name="adj1" fmla="val 108854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79" name="Text Box 94"/>
              <p:cNvSpPr txBox="1">
                <a:spLocks noChangeArrowheads="1"/>
              </p:cNvSpPr>
              <p:nvPr/>
            </p:nvSpPr>
            <p:spPr bwMode="auto">
              <a:xfrm>
                <a:off x="4668" y="2351"/>
                <a:ext cx="2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4432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Other criteria than annual dollar volume may be used</a:t>
            </a:r>
          </a:p>
          <a:p>
            <a:pPr marL="812800" lvl="1" indent="-3556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High shortage or holding cost</a:t>
            </a:r>
          </a:p>
          <a:p>
            <a:pPr marL="812800" lvl="1" indent="-3556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Anticipated engineering changes</a:t>
            </a:r>
          </a:p>
          <a:p>
            <a:pPr marL="812800" lvl="1" indent="-3556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Delivery problems</a:t>
            </a:r>
          </a:p>
          <a:p>
            <a:pPr marL="812800" lvl="1" indent="-3556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Quality problems</a:t>
            </a:r>
          </a:p>
        </p:txBody>
      </p:sp>
    </p:spTree>
    <p:extLst>
      <p:ext uri="{BB962C8B-B14F-4D97-AF65-F5344CB8AC3E}">
        <p14:creationId xmlns:p14="http://schemas.microsoft.com/office/powerpoint/2010/main" val="410222454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774700" y="1600200"/>
            <a:ext cx="7734300" cy="4525963"/>
          </a:xfrm>
          <a:ln>
            <a:noFill/>
          </a:ln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Policies employed may include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More emphasis on supplier development for A items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Tighter physical inventory control for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 items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More care in forecasting A items</a:t>
            </a:r>
          </a:p>
        </p:txBody>
      </p:sp>
    </p:spTree>
    <p:extLst>
      <p:ext uri="{BB962C8B-B14F-4D97-AF65-F5344CB8AC3E}">
        <p14:creationId xmlns:p14="http://schemas.microsoft.com/office/powerpoint/2010/main" val="79709121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696200" cy="1231900"/>
          </a:xfrm>
        </p:spPr>
        <p:txBody>
          <a:bodyPr/>
          <a:lstStyle/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Global Company Profile: </a:t>
            </a:r>
            <a:b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Amazon.com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2552700"/>
            <a:ext cx="7467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defTabSz="8366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366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366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366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366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36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36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36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36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The Importance of Inventory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Managing Inventory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Inventory Models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Inventory Models for Independent Demand</a:t>
            </a:r>
          </a:p>
        </p:txBody>
      </p:sp>
    </p:spTree>
    <p:extLst>
      <p:ext uri="{BB962C8B-B14F-4D97-AF65-F5344CB8AC3E}">
        <p14:creationId xmlns:p14="http://schemas.microsoft.com/office/powerpoint/2010/main" val="356860198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698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Record Accuracy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03238" y="1524000"/>
            <a:ext cx="7197725" cy="4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Accurate records are a </a:t>
            </a:r>
            <a:br>
              <a:rPr lang="en-US" sz="3200" dirty="0"/>
            </a:br>
            <a:r>
              <a:rPr lang="en-US" sz="3200" dirty="0"/>
              <a:t>critical ingredient in </a:t>
            </a:r>
            <a:br>
              <a:rPr lang="en-US" sz="3200" dirty="0"/>
            </a:br>
            <a:r>
              <a:rPr lang="en-US" sz="3200" dirty="0"/>
              <a:t>production and inventory </a:t>
            </a:r>
            <a:br>
              <a:rPr lang="en-US" sz="3200" dirty="0"/>
            </a:br>
            <a:r>
              <a:rPr lang="en-US" sz="3200" dirty="0"/>
              <a:t>systems</a:t>
            </a:r>
          </a:p>
          <a:p>
            <a:pPr marL="901700" lvl="1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i="1" dirty="0"/>
              <a:t>Periodic systems </a:t>
            </a:r>
            <a:r>
              <a:rPr lang="en-US" sz="2800" dirty="0"/>
              <a:t>require </a:t>
            </a:r>
            <a:br>
              <a:rPr lang="en-US" sz="2800" dirty="0"/>
            </a:br>
            <a:r>
              <a:rPr lang="en-US" sz="2800" dirty="0"/>
              <a:t>regular checks of inventory</a:t>
            </a:r>
          </a:p>
          <a:p>
            <a:pPr marL="1358900" lvl="2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i="1" dirty="0"/>
              <a:t>Two-bin system</a:t>
            </a:r>
          </a:p>
          <a:p>
            <a:pPr marL="901700" lvl="1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i="1" dirty="0"/>
              <a:t>Perpetual</a:t>
            </a:r>
            <a:r>
              <a:rPr lang="en-US" sz="2800" dirty="0"/>
              <a:t> </a:t>
            </a:r>
            <a:r>
              <a:rPr lang="en-US" sz="2800" i="1" dirty="0"/>
              <a:t>inventory</a:t>
            </a:r>
            <a:r>
              <a:rPr lang="en-US" sz="2800" dirty="0"/>
              <a:t> tracks receipts and subtractions on a continuing basis</a:t>
            </a:r>
          </a:p>
          <a:p>
            <a:pPr marL="1358900" lvl="2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May be semi-automated</a:t>
            </a:r>
          </a:p>
        </p:txBody>
      </p:sp>
      <p:pic>
        <p:nvPicPr>
          <p:cNvPr id="2" name="Picture 1" descr="sc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58" y="1397000"/>
            <a:ext cx="282124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695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698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Record Accuracy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833438" y="1739900"/>
            <a:ext cx="74850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Incoming and outgoing </a:t>
            </a:r>
            <a:br>
              <a:rPr lang="en-US" sz="3200" dirty="0"/>
            </a:br>
            <a:r>
              <a:rPr lang="en-US" sz="3200" dirty="0"/>
              <a:t>record keeping must be </a:t>
            </a:r>
            <a:br>
              <a:rPr lang="en-US" sz="3200" dirty="0"/>
            </a:br>
            <a:r>
              <a:rPr lang="en-US" sz="3200" dirty="0"/>
              <a:t>accurate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Stockrooms should be secure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Necessary to make precise decisions about ordering, scheduling, and shipping</a:t>
            </a:r>
          </a:p>
        </p:txBody>
      </p:sp>
      <p:pic>
        <p:nvPicPr>
          <p:cNvPr id="7" name="Picture 4" descr="RFID fork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62100"/>
            <a:ext cx="25971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37623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Cycle Counting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51054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Items are counted and records updated on a periodic basis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Often used with ABC analysis 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Has several advantages</a:t>
            </a:r>
          </a:p>
          <a:p>
            <a:pPr marL="1169988" lvl="1" indent="-457200" fontAlgn="auto"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Eliminates shutdowns and interruptions</a:t>
            </a:r>
          </a:p>
          <a:p>
            <a:pPr marL="1169988" lvl="1" indent="-457200" fontAlgn="auto"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Eliminates annual inventory adjustment</a:t>
            </a:r>
          </a:p>
          <a:p>
            <a:pPr marL="1169988" lvl="1" indent="-457200" fontAlgn="auto"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Trained personnel audit inventory accuracy</a:t>
            </a:r>
          </a:p>
          <a:p>
            <a:pPr marL="1169988" lvl="1" indent="-457200" fontAlgn="auto"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Allows causes of errors to be identified and corrected</a:t>
            </a:r>
          </a:p>
          <a:p>
            <a:pPr marL="1169988" lvl="1" indent="-457200" fontAlgn="auto"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Maintains accurate inventory records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500089"/>
      </p:ext>
    </p:extLst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Cycle Counting Example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88988" y="1616075"/>
            <a:ext cx="75644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5,000 items in inventory, 500 A items, 1,750 B items, 2,750 C items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Policy is to count A items every month (20 working days), B items every quarter (60 days), and C items every six months (120 days)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/>
        </p:nvGraphicFramePr>
        <p:xfrm>
          <a:off x="796925" y="3416300"/>
          <a:ext cx="7467599" cy="2568677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0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 CLASS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QUANTITY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CYCLE COUNTING POLICY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ITEMS COUNTED PER DAY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Each month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500/20 =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25/day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1,750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Each quarter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1,750/60 =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29/day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2,750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Every 6 months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2,750/120 =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23/day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77/day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0714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Control of Service Inventories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Can be a critical component of profitability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Losses may come from shrinkage or pilferage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Applicable techniques include</a:t>
            </a:r>
          </a:p>
          <a:p>
            <a:pPr marL="91440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Good personnel selection, training, and discipline</a:t>
            </a:r>
          </a:p>
          <a:p>
            <a:pPr marL="91440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Tight control of incoming shipments</a:t>
            </a:r>
          </a:p>
          <a:p>
            <a:pPr marL="914400" lvl="1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Effective control of all goods leaving facility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9522609"/>
      </p:ext>
    </p:extLst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Inventory Models</a:t>
            </a:r>
          </a:p>
        </p:txBody>
      </p:sp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Independent demand </a:t>
            </a:r>
            <a:r>
              <a:rPr lang="en-US" dirty="0">
                <a:latin typeface="Arial" charset="0"/>
                <a:cs typeface="Arial" charset="0"/>
              </a:rPr>
              <a:t>- the demand for item is independent of the demand for any other item in inventory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Dependent demand </a:t>
            </a:r>
            <a:r>
              <a:rPr lang="en-US" dirty="0">
                <a:latin typeface="Arial" charset="0"/>
                <a:cs typeface="Arial" charset="0"/>
              </a:rPr>
              <a:t>- the demand for item is dependent upon the demand for some other item in the inventory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03960"/>
      </p:ext>
    </p:extLst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Models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Holding costs </a:t>
            </a:r>
            <a:r>
              <a:rPr lang="en-US" dirty="0"/>
              <a:t>- the costs of holding or </a:t>
            </a:r>
            <a:r>
              <a:rPr lang="ja-JP" altLang="en-US" dirty="0"/>
              <a:t>“</a:t>
            </a:r>
            <a:r>
              <a:rPr lang="en-US" dirty="0"/>
              <a:t>carrying</a:t>
            </a:r>
            <a:r>
              <a:rPr lang="ja-JP" altLang="en-US" dirty="0"/>
              <a:t>”</a:t>
            </a:r>
            <a:r>
              <a:rPr lang="en-US" dirty="0"/>
              <a:t> inventory over time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Ordering cost </a:t>
            </a:r>
            <a:r>
              <a:rPr lang="en-US" dirty="0"/>
              <a:t>- the costs of placing an order and receiving goods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Setup cost </a:t>
            </a:r>
            <a:r>
              <a:rPr lang="en-US" dirty="0"/>
              <a:t>- cost to prepare a machine or process for manufacturing an order</a:t>
            </a:r>
          </a:p>
          <a:p>
            <a:pPr lvl="1">
              <a:buFont typeface="Arial Unicode MS" charset="0"/>
              <a:buChar char="▶"/>
            </a:pPr>
            <a:r>
              <a:rPr lang="en-US" dirty="0"/>
              <a:t>May be highly correlated with </a:t>
            </a:r>
            <a:r>
              <a:rPr lang="en-US" b="1" dirty="0">
                <a:solidFill>
                  <a:schemeClr val="tx2"/>
                </a:solidFill>
              </a:rPr>
              <a:t>setup time</a:t>
            </a:r>
          </a:p>
          <a:p>
            <a:pPr>
              <a:buFont typeface="Arial Unicode MS" charset="0"/>
              <a:buChar char="▶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2362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Holding Costs</a:t>
            </a:r>
          </a:p>
        </p:txBody>
      </p:sp>
      <p:graphicFrame>
        <p:nvGraphicFramePr>
          <p:cNvPr id="6968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96414"/>
              </p:ext>
            </p:extLst>
          </p:nvPr>
        </p:nvGraphicFramePr>
        <p:xfrm>
          <a:off x="685800" y="1473200"/>
          <a:ext cx="7772400" cy="4616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Determining Inventory Holding Costs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CATEGORY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 (AND RANGE) AS A PERCENT OF INVENTORY VALUE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Housing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(building rent or depreciation, operating costs, taxes, insurance)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6%	 (3 - 10%)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Material handling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(equipment lease or depreciation, power, operating cost)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(1 - 3.5%)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Labor cost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(receiving, warehousing, security)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(3 - 5%)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Investment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(borrowing costs, taxes, and insurance on inventory)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11%	 (6 - 24%)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Pilferage, space, and obsolescence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(much higher in industries undergoing rapid change like tablets and smart phones)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(2 - 5%)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Overall carrying 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26%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769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Holding Costs</a:t>
            </a:r>
          </a:p>
        </p:txBody>
      </p:sp>
      <p:graphicFrame>
        <p:nvGraphicFramePr>
          <p:cNvPr id="6968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7626"/>
              </p:ext>
            </p:extLst>
          </p:nvPr>
        </p:nvGraphicFramePr>
        <p:xfrm>
          <a:off x="685800" y="1473200"/>
          <a:ext cx="7772400" cy="4616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Determining Inventory Holding Costs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CATEGORY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 (AND RANGE) AS A PERCENT OF INVENTORY VALUE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Housing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(building rent or depreciation, operating costs, taxes, insurance)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6%	 (3 - 10%)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Material handling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(equipment lease or depreciation, power, operating cost)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(1 - 3.5%)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Labor cost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(receiving, warehousing, security)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(3 - 5%)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Investment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(borrowing costs, taxes, and insurance on inventory)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11%	 (6 - 24%)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Pilferage, space, and obsolescence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(much higher in industries undergoing rapid change like PCs and cell phones)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(2 - 5%)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Overall carrying 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26%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7630" name="Group 37"/>
          <p:cNvGrpSpPr>
            <a:grpSpLocks/>
          </p:cNvGrpSpPr>
          <p:nvPr/>
        </p:nvGrpSpPr>
        <p:grpSpPr bwMode="auto">
          <a:xfrm rot="-317405">
            <a:off x="877888" y="2090738"/>
            <a:ext cx="7388225" cy="2233612"/>
            <a:chOff x="274" y="1765"/>
            <a:chExt cx="4654" cy="1407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274" y="1765"/>
              <a:ext cx="4654" cy="1407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632" name="Text Box 39"/>
            <p:cNvSpPr txBox="1">
              <a:spLocks noChangeArrowheads="1"/>
            </p:cNvSpPr>
            <p:nvPr/>
          </p:nvSpPr>
          <p:spPr bwMode="auto">
            <a:xfrm>
              <a:off x="496" y="1913"/>
              <a:ext cx="4210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dirty="0"/>
                <a:t>Holding costs vary considerably depending on the business, location, and interest rates. Generally greater than 15%, some high tech and fashion items have holding costs greater than 40%.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55054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Inventory Models for Independent Demand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1511300" y="1943100"/>
            <a:ext cx="6121400" cy="1117600"/>
          </a:xfrm>
        </p:spPr>
        <p:txBody>
          <a:bodyPr/>
          <a:lstStyle/>
          <a:p>
            <a:pPr marL="0" indent="0" algn="ctr">
              <a:buFont typeface="Arial Unicode MS" charset="0"/>
              <a:buNone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Need to determine when and how much to order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04913" y="3370263"/>
            <a:ext cx="67341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Basic economic order quantity (EOQ) model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Production order quantity model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Quantity discount model</a:t>
            </a:r>
          </a:p>
        </p:txBody>
      </p:sp>
    </p:spTree>
    <p:extLst>
      <p:ext uri="{BB962C8B-B14F-4D97-AF65-F5344CB8AC3E}">
        <p14:creationId xmlns:p14="http://schemas.microsoft.com/office/powerpoint/2010/main" val="9188006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Outline - Continued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79600"/>
            <a:ext cx="6184900" cy="3708400"/>
          </a:xfrm>
        </p:spPr>
        <p:txBody>
          <a:bodyPr/>
          <a:lstStyle/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Probabilistic Models and Safety Stock</a:t>
            </a:r>
          </a:p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Single-Period Model</a:t>
            </a:r>
          </a:p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Fixed-Period 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) Systems</a:t>
            </a:r>
          </a:p>
        </p:txBody>
      </p:sp>
    </p:spTree>
    <p:extLst>
      <p:ext uri="{BB962C8B-B14F-4D97-AF65-F5344CB8AC3E}">
        <p14:creationId xmlns:p14="http://schemas.microsoft.com/office/powerpoint/2010/main" val="27258976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9144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Basic EOQ Model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01675" y="2089150"/>
            <a:ext cx="79184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Demand is known, constant, and independent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Lead time is known and constant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Receipt of inventory is instantaneous and complete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Quantity discounts are not possible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Only variable costs are setup (or ordering) and holding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Stockouts can be completely avoided</a:t>
            </a:r>
            <a:endParaRPr lang="en-US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47713" y="1387475"/>
            <a:ext cx="49164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Important assumptions</a:t>
            </a:r>
          </a:p>
        </p:txBody>
      </p:sp>
    </p:spTree>
    <p:extLst>
      <p:ext uri="{BB962C8B-B14F-4D97-AF65-F5344CB8AC3E}">
        <p14:creationId xmlns:p14="http://schemas.microsoft.com/office/powerpoint/2010/main" val="190594563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Inventory Usage Over Time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85800" y="15081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12.3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2933700" y="3327400"/>
            <a:ext cx="1435100" cy="2336800"/>
          </a:xfrm>
          <a:prstGeom prst="rtTriangl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4381500" y="3327400"/>
            <a:ext cx="2971800" cy="2336800"/>
            <a:chOff x="2760" y="1912"/>
            <a:chExt cx="1872" cy="1472"/>
          </a:xfrm>
        </p:grpSpPr>
        <p:sp>
          <p:nvSpPr>
            <p:cNvPr id="73756" name="AutoShape 6"/>
            <p:cNvSpPr>
              <a:spLocks noChangeArrowheads="1"/>
            </p:cNvSpPr>
            <p:nvPr/>
          </p:nvSpPr>
          <p:spPr bwMode="auto">
            <a:xfrm>
              <a:off x="3680" y="1912"/>
              <a:ext cx="952" cy="1472"/>
            </a:xfrm>
            <a:prstGeom prst="rtTriangle">
              <a:avLst/>
            </a:prstGeom>
            <a:solidFill>
              <a:srgbClr val="9FA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757" name="AutoShape 7"/>
            <p:cNvSpPr>
              <a:spLocks noChangeArrowheads="1"/>
            </p:cNvSpPr>
            <p:nvPr/>
          </p:nvSpPr>
          <p:spPr bwMode="auto">
            <a:xfrm>
              <a:off x="2760" y="1912"/>
              <a:ext cx="916" cy="1472"/>
            </a:xfrm>
            <a:prstGeom prst="rtTriangle">
              <a:avLst/>
            </a:prstGeom>
            <a:solidFill>
              <a:srgbClr val="9FA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7832" name="Freeform 8"/>
          <p:cNvSpPr>
            <a:spLocks/>
          </p:cNvSpPr>
          <p:nvPr/>
        </p:nvSpPr>
        <p:spPr bwMode="auto">
          <a:xfrm>
            <a:off x="4381500" y="3289300"/>
            <a:ext cx="2946400" cy="2387600"/>
          </a:xfrm>
          <a:custGeom>
            <a:avLst/>
            <a:gdLst>
              <a:gd name="T0" fmla="*/ 0 w 1856"/>
              <a:gd name="T1" fmla="*/ 2387600 h 1504"/>
              <a:gd name="T2" fmla="*/ 0 w 1856"/>
              <a:gd name="T3" fmla="*/ 0 h 1504"/>
              <a:gd name="T4" fmla="*/ 1460500 w 1856"/>
              <a:gd name="T5" fmla="*/ 2387600 h 1504"/>
              <a:gd name="T6" fmla="*/ 1460500 w 1856"/>
              <a:gd name="T7" fmla="*/ 0 h 1504"/>
              <a:gd name="T8" fmla="*/ 2946400 w 1856"/>
              <a:gd name="T9" fmla="*/ 2374900 h 1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6"/>
              <a:gd name="T16" fmla="*/ 0 h 1504"/>
              <a:gd name="T17" fmla="*/ 1856 w 1856"/>
              <a:gd name="T18" fmla="*/ 1504 h 15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6" h="1504">
                <a:moveTo>
                  <a:pt x="0" y="1504"/>
                </a:moveTo>
                <a:lnTo>
                  <a:pt x="0" y="0"/>
                </a:lnTo>
                <a:lnTo>
                  <a:pt x="920" y="1504"/>
                </a:lnTo>
                <a:lnTo>
                  <a:pt x="920" y="0"/>
                </a:lnTo>
                <a:lnTo>
                  <a:pt x="1856" y="1496"/>
                </a:lnTo>
              </a:path>
            </a:pathLst>
          </a:custGeom>
          <a:noFill/>
          <a:ln w="76200" cmpd="sng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076325" y="2640013"/>
            <a:ext cx="178593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Order quantity = </a:t>
            </a:r>
            <a:r>
              <a:rPr lang="en-US" sz="2000" i="1" dirty="0"/>
              <a:t>Q</a:t>
            </a:r>
            <a:r>
              <a:rPr lang="en-US" sz="2000" dirty="0"/>
              <a:t> (maximum inventory level)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2921000" y="3302000"/>
            <a:ext cx="1460500" cy="2374900"/>
          </a:xfrm>
          <a:prstGeom prst="line">
            <a:avLst/>
          </a:prstGeom>
          <a:noFill/>
          <a:ln w="76200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5635625" y="2716213"/>
            <a:ext cx="1482725" cy="941387"/>
            <a:chOff x="3430" y="1367"/>
            <a:chExt cx="934" cy="593"/>
          </a:xfrm>
        </p:grpSpPr>
        <p:sp>
          <p:nvSpPr>
            <p:cNvPr id="73754" name="Rectangle 12"/>
            <p:cNvSpPr>
              <a:spLocks noChangeArrowheads="1"/>
            </p:cNvSpPr>
            <p:nvPr/>
          </p:nvSpPr>
          <p:spPr bwMode="auto">
            <a:xfrm>
              <a:off x="3430" y="1367"/>
              <a:ext cx="9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Usage rate</a:t>
              </a:r>
            </a:p>
          </p:txBody>
        </p:sp>
        <p:sp>
          <p:nvSpPr>
            <p:cNvPr id="73755" name="Line 13"/>
            <p:cNvSpPr>
              <a:spLocks noChangeShapeType="1"/>
            </p:cNvSpPr>
            <p:nvPr/>
          </p:nvSpPr>
          <p:spPr bwMode="auto">
            <a:xfrm flipH="1">
              <a:off x="3784" y="1608"/>
              <a:ext cx="168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7838" name="Group 14"/>
          <p:cNvGrpSpPr>
            <a:grpSpLocks/>
          </p:cNvGrpSpPr>
          <p:nvPr/>
        </p:nvGrpSpPr>
        <p:grpSpPr bwMode="auto">
          <a:xfrm>
            <a:off x="2895600" y="2449513"/>
            <a:ext cx="5640388" cy="1995487"/>
            <a:chOff x="1824" y="1359"/>
            <a:chExt cx="3553" cy="1257"/>
          </a:xfrm>
        </p:grpSpPr>
        <p:sp>
          <p:nvSpPr>
            <p:cNvPr id="73749" name="Line 15"/>
            <p:cNvSpPr>
              <a:spLocks noChangeShapeType="1"/>
            </p:cNvSpPr>
            <p:nvPr/>
          </p:nvSpPr>
          <p:spPr bwMode="auto">
            <a:xfrm>
              <a:off x="1824" y="2616"/>
              <a:ext cx="3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50" name="Group 16"/>
            <p:cNvGrpSpPr>
              <a:grpSpLocks/>
            </p:cNvGrpSpPr>
            <p:nvPr/>
          </p:nvGrpSpPr>
          <p:grpSpPr bwMode="auto">
            <a:xfrm>
              <a:off x="4422" y="1359"/>
              <a:ext cx="955" cy="1209"/>
              <a:chOff x="4422" y="1359"/>
              <a:chExt cx="955" cy="1209"/>
            </a:xfrm>
          </p:grpSpPr>
          <p:sp>
            <p:nvSpPr>
              <p:cNvPr id="73751" name="Rectangle 17"/>
              <p:cNvSpPr>
                <a:spLocks noChangeArrowheads="1"/>
              </p:cNvSpPr>
              <p:nvPr/>
            </p:nvSpPr>
            <p:spPr bwMode="auto">
              <a:xfrm>
                <a:off x="4422" y="1359"/>
                <a:ext cx="955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dirty="0"/>
                  <a:t>Average inventory on hand</a:t>
                </a:r>
              </a:p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i="1" dirty="0"/>
                  <a:t>Q</a:t>
                </a:r>
              </a:p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dirty="0"/>
                  <a:t>2</a:t>
                </a:r>
              </a:p>
            </p:txBody>
          </p:sp>
          <p:sp>
            <p:nvSpPr>
              <p:cNvPr id="73752" name="Line 18"/>
              <p:cNvSpPr>
                <a:spLocks noChangeShapeType="1"/>
              </p:cNvSpPr>
              <p:nvPr/>
            </p:nvSpPr>
            <p:spPr bwMode="auto">
              <a:xfrm>
                <a:off x="4792" y="2096"/>
                <a:ext cx="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753" name="Line 19"/>
              <p:cNvSpPr>
                <a:spLocks noChangeShapeType="1"/>
              </p:cNvSpPr>
              <p:nvPr/>
            </p:nvSpPr>
            <p:spPr bwMode="auto">
              <a:xfrm flipH="1">
                <a:off x="4696" y="2320"/>
                <a:ext cx="168" cy="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0075" y="2374900"/>
            <a:ext cx="7769225" cy="3738563"/>
            <a:chOff x="600075" y="2374900"/>
            <a:chExt cx="7769224" cy="3738563"/>
          </a:xfrm>
        </p:grpSpPr>
        <p:sp>
          <p:nvSpPr>
            <p:cNvPr id="73742" name="Rectangle 21"/>
            <p:cNvSpPr>
              <a:spLocks noChangeArrowheads="1"/>
            </p:cNvSpPr>
            <p:nvPr/>
          </p:nvSpPr>
          <p:spPr bwMode="auto">
            <a:xfrm>
              <a:off x="1228725" y="5205412"/>
              <a:ext cx="1417638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Minimum inventory</a:t>
              </a:r>
            </a:p>
          </p:txBody>
        </p:sp>
        <p:grpSp>
          <p:nvGrpSpPr>
            <p:cNvPr id="73743" name="Group 23"/>
            <p:cNvGrpSpPr>
              <a:grpSpLocks/>
            </p:cNvGrpSpPr>
            <p:nvPr/>
          </p:nvGrpSpPr>
          <p:grpSpPr bwMode="auto">
            <a:xfrm>
              <a:off x="600075" y="2374900"/>
              <a:ext cx="7769224" cy="3738563"/>
              <a:chOff x="378" y="1304"/>
              <a:chExt cx="4894" cy="2355"/>
            </a:xfrm>
          </p:grpSpPr>
          <p:grpSp>
            <p:nvGrpSpPr>
              <p:cNvPr id="73744" name="Group 24"/>
              <p:cNvGrpSpPr>
                <a:grpSpLocks/>
              </p:cNvGrpSpPr>
              <p:nvPr/>
            </p:nvGrpSpPr>
            <p:grpSpPr bwMode="auto">
              <a:xfrm>
                <a:off x="378" y="1304"/>
                <a:ext cx="4894" cy="2355"/>
                <a:chOff x="378" y="1312"/>
                <a:chExt cx="4894" cy="2355"/>
              </a:xfrm>
            </p:grpSpPr>
            <p:sp>
              <p:nvSpPr>
                <p:cNvPr id="73746" name="Rectangle 25"/>
                <p:cNvSpPr>
                  <a:spLocks noChangeArrowheads="1"/>
                </p:cNvSpPr>
                <p:nvPr/>
              </p:nvSpPr>
              <p:spPr bwMode="auto">
                <a:xfrm rot="-5400000">
                  <a:off x="-75" y="2098"/>
                  <a:ext cx="115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Inventory level</a:t>
                  </a:r>
                </a:p>
              </p:txBody>
            </p:sp>
            <p:sp>
              <p:nvSpPr>
                <p:cNvPr id="73747" name="Rectangle 26"/>
                <p:cNvSpPr>
                  <a:spLocks noChangeArrowheads="1"/>
                </p:cNvSpPr>
                <p:nvPr/>
              </p:nvSpPr>
              <p:spPr bwMode="auto">
                <a:xfrm>
                  <a:off x="3254" y="3415"/>
                  <a:ext cx="46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Time</a:t>
                  </a:r>
                </a:p>
              </p:txBody>
            </p:sp>
            <p:sp>
              <p:nvSpPr>
                <p:cNvPr id="73748" name="Freeform 27"/>
                <p:cNvSpPr>
                  <a:spLocks/>
                </p:cNvSpPr>
                <p:nvPr/>
              </p:nvSpPr>
              <p:spPr bwMode="auto">
                <a:xfrm>
                  <a:off x="1840" y="1312"/>
                  <a:ext cx="3432" cy="2080"/>
                </a:xfrm>
                <a:custGeom>
                  <a:avLst/>
                  <a:gdLst>
                    <a:gd name="T0" fmla="*/ 0 w 3432"/>
                    <a:gd name="T1" fmla="*/ 0 h 2080"/>
                    <a:gd name="T2" fmla="*/ 0 w 3432"/>
                    <a:gd name="T3" fmla="*/ 2080 h 2080"/>
                    <a:gd name="T4" fmla="*/ 3432 w 3432"/>
                    <a:gd name="T5" fmla="*/ 2080 h 2080"/>
                    <a:gd name="T6" fmla="*/ 0 60000 65536"/>
                    <a:gd name="T7" fmla="*/ 0 60000 65536"/>
                    <a:gd name="T8" fmla="*/ 0 60000 65536"/>
                    <a:gd name="T9" fmla="*/ 0 w 3432"/>
                    <a:gd name="T10" fmla="*/ 0 h 2080"/>
                    <a:gd name="T11" fmla="*/ 3432 w 3432"/>
                    <a:gd name="T12" fmla="*/ 2080 h 20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2" h="2080">
                      <a:moveTo>
                        <a:pt x="0" y="0"/>
                      </a:moveTo>
                      <a:lnTo>
                        <a:pt x="0" y="2080"/>
                      </a:lnTo>
                      <a:lnTo>
                        <a:pt x="3432" y="208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3745" name="Text Box 28"/>
              <p:cNvSpPr txBox="1">
                <a:spLocks noChangeArrowheads="1"/>
              </p:cNvSpPr>
              <p:nvPr/>
            </p:nvSpPr>
            <p:spPr bwMode="auto">
              <a:xfrm>
                <a:off x="1638" y="3247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2000" dirty="0"/>
                  <a:t>0</a:t>
                </a:r>
              </a:p>
            </p:txBody>
          </p: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70288" y="1974850"/>
            <a:ext cx="2436812" cy="1163638"/>
            <a:chOff x="3569965" y="1974790"/>
            <a:chExt cx="2437135" cy="1163698"/>
          </a:xfrm>
        </p:grpSpPr>
        <p:sp>
          <p:nvSpPr>
            <p:cNvPr id="73740" name="TextBox 1"/>
            <p:cNvSpPr txBox="1">
              <a:spLocks noChangeArrowheads="1"/>
            </p:cNvSpPr>
            <p:nvPr/>
          </p:nvSpPr>
          <p:spPr bwMode="auto">
            <a:xfrm>
              <a:off x="3569965" y="1974790"/>
              <a:ext cx="24371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dirty="0"/>
                <a:t>Total order received</a:t>
              </a:r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 flipH="1">
              <a:off x="4381500" y="2374900"/>
              <a:ext cx="266700" cy="763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66703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/>
      <p:bldP spid="77832" grpId="0" animBg="1"/>
      <p:bldP spid="77833" grpId="0" autoUpdateAnimBg="0"/>
      <p:bldP spid="778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2625" y="1301750"/>
            <a:ext cx="62928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Objective is to minimize total costs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207250" y="1682750"/>
            <a:ext cx="1414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Table </a:t>
            </a:r>
            <a:r>
              <a:rPr lang="en-US" sz="1600" dirty="0">
                <a:solidFill>
                  <a:schemeClr val="tx2"/>
                </a:solidFill>
              </a:rPr>
              <a:t>12.4(c)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955675" y="2108200"/>
            <a:ext cx="6486525" cy="4051300"/>
            <a:chOff x="602" y="1432"/>
            <a:chExt cx="4086" cy="2552"/>
          </a:xfrm>
        </p:grpSpPr>
        <p:sp>
          <p:nvSpPr>
            <p:cNvPr id="75800" name="Freeform 6"/>
            <p:cNvSpPr>
              <a:spLocks/>
            </p:cNvSpPr>
            <p:nvPr/>
          </p:nvSpPr>
          <p:spPr bwMode="auto">
            <a:xfrm>
              <a:off x="1464" y="1432"/>
              <a:ext cx="3224" cy="2296"/>
            </a:xfrm>
            <a:custGeom>
              <a:avLst/>
              <a:gdLst>
                <a:gd name="T0" fmla="*/ 8 w 3224"/>
                <a:gd name="T1" fmla="*/ 0 h 2296"/>
                <a:gd name="T2" fmla="*/ 0 w 3224"/>
                <a:gd name="T3" fmla="*/ 2296 h 2296"/>
                <a:gd name="T4" fmla="*/ 3224 w 3224"/>
                <a:gd name="T5" fmla="*/ 2296 h 2296"/>
                <a:gd name="T6" fmla="*/ 0 60000 65536"/>
                <a:gd name="T7" fmla="*/ 0 60000 65536"/>
                <a:gd name="T8" fmla="*/ 0 60000 65536"/>
                <a:gd name="T9" fmla="*/ 0 w 3224"/>
                <a:gd name="T10" fmla="*/ 0 h 2296"/>
                <a:gd name="T11" fmla="*/ 3224 w 3224"/>
                <a:gd name="T12" fmla="*/ 2296 h 2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4" h="2296">
                  <a:moveTo>
                    <a:pt x="8" y="0"/>
                  </a:moveTo>
                  <a:cubicBezTo>
                    <a:pt x="5" y="765"/>
                    <a:pt x="0" y="2296"/>
                    <a:pt x="0" y="2296"/>
                  </a:cubicBezTo>
                  <a:lnTo>
                    <a:pt x="3224" y="2296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01" name="Rectangle 7"/>
            <p:cNvSpPr>
              <a:spLocks noChangeArrowheads="1"/>
            </p:cNvSpPr>
            <p:nvPr/>
          </p:nvSpPr>
          <p:spPr bwMode="auto">
            <a:xfrm rot="-5400000">
              <a:off x="266" y="2889"/>
              <a:ext cx="8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Annual cost</a:t>
              </a:r>
            </a:p>
          </p:txBody>
        </p:sp>
        <p:sp>
          <p:nvSpPr>
            <p:cNvPr id="75802" name="Rectangle 8"/>
            <p:cNvSpPr>
              <a:spLocks noChangeArrowheads="1"/>
            </p:cNvSpPr>
            <p:nvPr/>
          </p:nvSpPr>
          <p:spPr bwMode="auto">
            <a:xfrm>
              <a:off x="3630" y="3751"/>
              <a:ext cx="10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Order quantity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2844800" y="2216150"/>
            <a:ext cx="4254500" cy="1273175"/>
            <a:chOff x="1792" y="1500"/>
            <a:chExt cx="2680" cy="802"/>
          </a:xfrm>
        </p:grpSpPr>
        <p:grpSp>
          <p:nvGrpSpPr>
            <p:cNvPr id="75796" name="Group 10"/>
            <p:cNvGrpSpPr>
              <a:grpSpLocks/>
            </p:cNvGrpSpPr>
            <p:nvPr/>
          </p:nvGrpSpPr>
          <p:grpSpPr bwMode="auto">
            <a:xfrm>
              <a:off x="1792" y="1500"/>
              <a:ext cx="2680" cy="802"/>
              <a:chOff x="1792" y="1500"/>
              <a:chExt cx="2680" cy="802"/>
            </a:xfrm>
          </p:grpSpPr>
          <p:sp>
            <p:nvSpPr>
              <p:cNvPr id="75798" name="Freeform 11"/>
              <p:cNvSpPr>
                <a:spLocks/>
              </p:cNvSpPr>
              <p:nvPr/>
            </p:nvSpPr>
            <p:spPr bwMode="auto">
              <a:xfrm>
                <a:off x="1792" y="1676"/>
                <a:ext cx="2680" cy="626"/>
              </a:xfrm>
              <a:custGeom>
                <a:avLst/>
                <a:gdLst>
                  <a:gd name="T0" fmla="*/ 0 w 2680"/>
                  <a:gd name="T1" fmla="*/ 0 h 626"/>
                  <a:gd name="T2" fmla="*/ 252 w 2680"/>
                  <a:gd name="T3" fmla="*/ 312 h 626"/>
                  <a:gd name="T4" fmla="*/ 624 w 2680"/>
                  <a:gd name="T5" fmla="*/ 532 h 626"/>
                  <a:gd name="T6" fmla="*/ 892 w 2680"/>
                  <a:gd name="T7" fmla="*/ 608 h 626"/>
                  <a:gd name="T8" fmla="*/ 1412 w 2680"/>
                  <a:gd name="T9" fmla="*/ 596 h 626"/>
                  <a:gd name="T10" fmla="*/ 1924 w 2680"/>
                  <a:gd name="T11" fmla="*/ 428 h 626"/>
                  <a:gd name="T12" fmla="*/ 2344 w 2680"/>
                  <a:gd name="T13" fmla="*/ 240 h 626"/>
                  <a:gd name="T14" fmla="*/ 2680 w 2680"/>
                  <a:gd name="T15" fmla="*/ 84 h 6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80"/>
                  <a:gd name="T25" fmla="*/ 0 h 626"/>
                  <a:gd name="T26" fmla="*/ 2680 w 2680"/>
                  <a:gd name="T27" fmla="*/ 626 h 6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80" h="626">
                    <a:moveTo>
                      <a:pt x="0" y="0"/>
                    </a:moveTo>
                    <a:cubicBezTo>
                      <a:pt x="74" y="111"/>
                      <a:pt x="148" y="223"/>
                      <a:pt x="252" y="312"/>
                    </a:cubicBezTo>
                    <a:cubicBezTo>
                      <a:pt x="356" y="401"/>
                      <a:pt x="517" y="483"/>
                      <a:pt x="624" y="532"/>
                    </a:cubicBezTo>
                    <a:cubicBezTo>
                      <a:pt x="731" y="581"/>
                      <a:pt x="761" y="597"/>
                      <a:pt x="892" y="608"/>
                    </a:cubicBezTo>
                    <a:cubicBezTo>
                      <a:pt x="1023" y="619"/>
                      <a:pt x="1240" y="626"/>
                      <a:pt x="1412" y="596"/>
                    </a:cubicBezTo>
                    <a:cubicBezTo>
                      <a:pt x="1584" y="566"/>
                      <a:pt x="1769" y="487"/>
                      <a:pt x="1924" y="428"/>
                    </a:cubicBezTo>
                    <a:cubicBezTo>
                      <a:pt x="2079" y="369"/>
                      <a:pt x="2218" y="297"/>
                      <a:pt x="2344" y="240"/>
                    </a:cubicBezTo>
                    <a:cubicBezTo>
                      <a:pt x="2470" y="183"/>
                      <a:pt x="2610" y="116"/>
                      <a:pt x="2680" y="84"/>
                    </a:cubicBezTo>
                  </a:path>
                </a:pathLst>
              </a:custGeom>
              <a:noFill/>
              <a:ln w="76200" cmpd="sng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9" name="Rectangle 12"/>
              <p:cNvSpPr>
                <a:spLocks noChangeArrowheads="1"/>
              </p:cNvSpPr>
              <p:nvPr/>
            </p:nvSpPr>
            <p:spPr bwMode="auto">
              <a:xfrm>
                <a:off x="2542" y="1500"/>
                <a:ext cx="1196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Total cost of holding and setup (order)</a:t>
                </a:r>
              </a:p>
            </p:txBody>
          </p:sp>
        </p:grpSp>
        <p:sp>
          <p:nvSpPr>
            <p:cNvPr id="75797" name="Line 13"/>
            <p:cNvSpPr>
              <a:spLocks noChangeShapeType="1"/>
            </p:cNvSpPr>
            <p:nvPr/>
          </p:nvSpPr>
          <p:spPr bwMode="auto">
            <a:xfrm>
              <a:off x="3624" y="1856"/>
              <a:ext cx="14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2965450" y="3263900"/>
            <a:ext cx="4378325" cy="2178050"/>
            <a:chOff x="1868" y="2160"/>
            <a:chExt cx="2758" cy="1372"/>
          </a:xfrm>
        </p:grpSpPr>
        <p:grpSp>
          <p:nvGrpSpPr>
            <p:cNvPr id="75792" name="Group 15"/>
            <p:cNvGrpSpPr>
              <a:grpSpLocks/>
            </p:cNvGrpSpPr>
            <p:nvPr/>
          </p:nvGrpSpPr>
          <p:grpSpPr bwMode="auto">
            <a:xfrm>
              <a:off x="1868" y="2160"/>
              <a:ext cx="2758" cy="1372"/>
              <a:chOff x="1868" y="2160"/>
              <a:chExt cx="2758" cy="1372"/>
            </a:xfrm>
          </p:grpSpPr>
          <p:sp>
            <p:nvSpPr>
              <p:cNvPr id="75794" name="Line 16"/>
              <p:cNvSpPr>
                <a:spLocks noChangeShapeType="1"/>
              </p:cNvSpPr>
              <p:nvPr/>
            </p:nvSpPr>
            <p:spPr bwMode="auto">
              <a:xfrm flipV="1">
                <a:off x="1868" y="2160"/>
                <a:ext cx="2672" cy="137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5" name="Rectangle 17"/>
              <p:cNvSpPr>
                <a:spLocks noChangeArrowheads="1"/>
              </p:cNvSpPr>
              <p:nvPr/>
            </p:nvSpPr>
            <p:spPr bwMode="auto">
              <a:xfrm>
                <a:off x="3558" y="2668"/>
                <a:ext cx="106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Holding cost </a:t>
                </a:r>
              </a:p>
            </p:txBody>
          </p:sp>
        </p:grpSp>
        <p:sp>
          <p:nvSpPr>
            <p:cNvPr id="75793" name="Line 18"/>
            <p:cNvSpPr>
              <a:spLocks noChangeShapeType="1"/>
            </p:cNvSpPr>
            <p:nvPr/>
          </p:nvSpPr>
          <p:spPr bwMode="auto">
            <a:xfrm flipH="1" flipV="1">
              <a:off x="4064" y="2464"/>
              <a:ext cx="56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2787650" y="2622550"/>
            <a:ext cx="4546600" cy="2836863"/>
            <a:chOff x="1756" y="1756"/>
            <a:chExt cx="2864" cy="1787"/>
          </a:xfrm>
        </p:grpSpPr>
        <p:grpSp>
          <p:nvGrpSpPr>
            <p:cNvPr id="75788" name="Group 20"/>
            <p:cNvGrpSpPr>
              <a:grpSpLocks/>
            </p:cNvGrpSpPr>
            <p:nvPr/>
          </p:nvGrpSpPr>
          <p:grpSpPr bwMode="auto">
            <a:xfrm>
              <a:off x="1756" y="1756"/>
              <a:ext cx="2864" cy="1787"/>
              <a:chOff x="1756" y="1756"/>
              <a:chExt cx="2864" cy="1787"/>
            </a:xfrm>
          </p:grpSpPr>
          <p:sp>
            <p:nvSpPr>
              <p:cNvPr id="75790" name="Freeform 21"/>
              <p:cNvSpPr>
                <a:spLocks/>
              </p:cNvSpPr>
              <p:nvPr/>
            </p:nvSpPr>
            <p:spPr bwMode="auto">
              <a:xfrm>
                <a:off x="1756" y="1756"/>
                <a:ext cx="2864" cy="1524"/>
              </a:xfrm>
              <a:custGeom>
                <a:avLst/>
                <a:gdLst>
                  <a:gd name="T0" fmla="*/ 0 w 2864"/>
                  <a:gd name="T1" fmla="*/ 0 h 1524"/>
                  <a:gd name="T2" fmla="*/ 192 w 2864"/>
                  <a:gd name="T3" fmla="*/ 572 h 1524"/>
                  <a:gd name="T4" fmla="*/ 740 w 2864"/>
                  <a:gd name="T5" fmla="*/ 1036 h 1524"/>
                  <a:gd name="T6" fmla="*/ 1564 w 2864"/>
                  <a:gd name="T7" fmla="*/ 1324 h 1524"/>
                  <a:gd name="T8" fmla="*/ 2384 w 2864"/>
                  <a:gd name="T9" fmla="*/ 1476 h 1524"/>
                  <a:gd name="T10" fmla="*/ 2864 w 2864"/>
                  <a:gd name="T11" fmla="*/ 1524 h 1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4"/>
                  <a:gd name="T19" fmla="*/ 0 h 1524"/>
                  <a:gd name="T20" fmla="*/ 2864 w 2864"/>
                  <a:gd name="T21" fmla="*/ 1524 h 1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4" h="1524">
                    <a:moveTo>
                      <a:pt x="0" y="0"/>
                    </a:moveTo>
                    <a:cubicBezTo>
                      <a:pt x="34" y="199"/>
                      <a:pt x="69" y="399"/>
                      <a:pt x="192" y="572"/>
                    </a:cubicBezTo>
                    <a:cubicBezTo>
                      <a:pt x="315" y="745"/>
                      <a:pt x="511" y="911"/>
                      <a:pt x="740" y="1036"/>
                    </a:cubicBezTo>
                    <a:cubicBezTo>
                      <a:pt x="969" y="1161"/>
                      <a:pt x="1290" y="1251"/>
                      <a:pt x="1564" y="1324"/>
                    </a:cubicBezTo>
                    <a:cubicBezTo>
                      <a:pt x="1838" y="1397"/>
                      <a:pt x="2167" y="1443"/>
                      <a:pt x="2384" y="1476"/>
                    </a:cubicBezTo>
                    <a:cubicBezTo>
                      <a:pt x="2601" y="1509"/>
                      <a:pt x="2732" y="1516"/>
                      <a:pt x="2864" y="1524"/>
                    </a:cubicBezTo>
                  </a:path>
                </a:pathLst>
              </a:custGeom>
              <a:noFill/>
              <a:ln w="76200" cmpd="sng">
                <a:solidFill>
                  <a:srgbClr val="24BDB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1" name="Rectangle 22"/>
              <p:cNvSpPr>
                <a:spLocks noChangeArrowheads="1"/>
              </p:cNvSpPr>
              <p:nvPr/>
            </p:nvSpPr>
            <p:spPr bwMode="auto">
              <a:xfrm>
                <a:off x="3230" y="3332"/>
                <a:ext cx="129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Setup (order) cost </a:t>
                </a:r>
              </a:p>
            </p:txBody>
          </p:sp>
        </p:grpSp>
        <p:sp>
          <p:nvSpPr>
            <p:cNvPr id="75789" name="Line 23"/>
            <p:cNvSpPr>
              <a:spLocks noChangeShapeType="1"/>
            </p:cNvSpPr>
            <p:nvPr/>
          </p:nvSpPr>
          <p:spPr bwMode="auto">
            <a:xfrm flipH="1" flipV="1">
              <a:off x="3608" y="3184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96" name="Group 24"/>
          <p:cNvGrpSpPr>
            <a:grpSpLocks/>
          </p:cNvGrpSpPr>
          <p:nvPr/>
        </p:nvGrpSpPr>
        <p:grpSpPr bwMode="auto">
          <a:xfrm>
            <a:off x="974725" y="3181350"/>
            <a:ext cx="4552950" cy="3198813"/>
            <a:chOff x="614" y="2108"/>
            <a:chExt cx="2868" cy="2015"/>
          </a:xfrm>
        </p:grpSpPr>
        <p:sp>
          <p:nvSpPr>
            <p:cNvPr id="75785" name="Freeform 25"/>
            <p:cNvSpPr>
              <a:spLocks/>
            </p:cNvSpPr>
            <p:nvPr/>
          </p:nvSpPr>
          <p:spPr bwMode="auto">
            <a:xfrm>
              <a:off x="1472" y="2288"/>
              <a:ext cx="1480" cy="1432"/>
            </a:xfrm>
            <a:custGeom>
              <a:avLst/>
              <a:gdLst>
                <a:gd name="T0" fmla="*/ 0 w 1480"/>
                <a:gd name="T1" fmla="*/ 0 h 1432"/>
                <a:gd name="T2" fmla="*/ 1480 w 1480"/>
                <a:gd name="T3" fmla="*/ 0 h 1432"/>
                <a:gd name="T4" fmla="*/ 1480 w 1480"/>
                <a:gd name="T5" fmla="*/ 1432 h 1432"/>
                <a:gd name="T6" fmla="*/ 0 60000 65536"/>
                <a:gd name="T7" fmla="*/ 0 60000 65536"/>
                <a:gd name="T8" fmla="*/ 0 60000 65536"/>
                <a:gd name="T9" fmla="*/ 0 w 1480"/>
                <a:gd name="T10" fmla="*/ 0 h 1432"/>
                <a:gd name="T11" fmla="*/ 1480 w 1480"/>
                <a:gd name="T12" fmla="*/ 1432 h 1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0" h="1432">
                  <a:moveTo>
                    <a:pt x="0" y="0"/>
                  </a:moveTo>
                  <a:lnTo>
                    <a:pt x="1480" y="0"/>
                  </a:lnTo>
                  <a:lnTo>
                    <a:pt x="1480" y="1432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786" name="Rectangle 26"/>
            <p:cNvSpPr>
              <a:spLocks noChangeArrowheads="1"/>
            </p:cNvSpPr>
            <p:nvPr/>
          </p:nvSpPr>
          <p:spPr bwMode="auto">
            <a:xfrm>
              <a:off x="614" y="2108"/>
              <a:ext cx="88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Minimum total cost</a:t>
              </a:r>
            </a:p>
          </p:txBody>
        </p:sp>
        <p:sp>
          <p:nvSpPr>
            <p:cNvPr id="75787" name="Rectangle 27"/>
            <p:cNvSpPr>
              <a:spLocks noChangeArrowheads="1"/>
            </p:cNvSpPr>
            <p:nvPr/>
          </p:nvSpPr>
          <p:spPr bwMode="auto">
            <a:xfrm>
              <a:off x="2414" y="3764"/>
              <a:ext cx="106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Optimal order quantity (</a:t>
              </a:r>
              <a:r>
                <a:rPr lang="en-US" i="1" dirty="0"/>
                <a:t>Q</a:t>
              </a:r>
              <a:r>
                <a:rPr lang="en-US" dirty="0"/>
                <a:t>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9224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By minimizing the sum of setup (or ordering) and holding costs, total costs are minimized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Optimal order size </a:t>
            </a:r>
            <a:r>
              <a:rPr lang="en-US" i="1" dirty="0">
                <a:latin typeface="Times New Roman" charset="0"/>
                <a:cs typeface="Times New Roman" charset="0"/>
              </a:rPr>
              <a:t>Q</a:t>
            </a:r>
            <a:r>
              <a:rPr lang="en-US" dirty="0">
                <a:latin typeface="Arial" charset="0"/>
                <a:cs typeface="Arial" charset="0"/>
              </a:rPr>
              <a:t>* will minimize total cost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reduction in either cost reduces the total cost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Optimal order quantity occurs when holding cost and setup cost are equal</a:t>
            </a:r>
          </a:p>
        </p:txBody>
      </p:sp>
    </p:spTree>
    <p:extLst>
      <p:ext uri="{BB962C8B-B14F-4D97-AF65-F5344CB8AC3E}">
        <p14:creationId xmlns:p14="http://schemas.microsoft.com/office/powerpoint/2010/main" val="868231026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2207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7531100" cy="25146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Arial" charset="0"/>
                <a:cs typeface="Arial" charset="0"/>
              </a:rPr>
              <a:t>	= Number of units per order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Arial" charset="0"/>
                <a:cs typeface="Arial" charset="0"/>
              </a:rPr>
              <a:t>*	= Optimal number of units per order (EOQ)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latin typeface="Arial" charset="0"/>
                <a:cs typeface="Arial" charset="0"/>
              </a:rPr>
              <a:t>	= Annual demand in units for the inventory item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	= Setup or ordering cost for each order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latin typeface="Arial" charset="0"/>
                <a:cs typeface="Arial" charset="0"/>
              </a:rPr>
              <a:t>	= Holding or carrying cost per unit per year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80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425700" algn="l"/>
              </a:tabLst>
            </a:pPr>
            <a:r>
              <a:rPr lang="en-US" sz="2000" dirty="0"/>
              <a:t>Annual setup cost =	(Number of orders placed per year) </a:t>
            </a:r>
          </a:p>
          <a:p>
            <a:pPr>
              <a:tabLst>
                <a:tab pos="2425700" algn="l"/>
              </a:tabLst>
            </a:pPr>
            <a:r>
              <a:rPr lang="en-US" sz="2000" dirty="0"/>
              <a:t>	x (Setup or order cost per order)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44625" y="4484688"/>
            <a:ext cx="6249988" cy="820737"/>
            <a:chOff x="1006" y="2841"/>
            <a:chExt cx="3937" cy="517"/>
          </a:xfrm>
        </p:grpSpPr>
        <p:grpSp>
          <p:nvGrpSpPr>
            <p:cNvPr id="2212" name="Group 6"/>
            <p:cNvGrpSpPr>
              <a:grpSpLocks/>
            </p:cNvGrpSpPr>
            <p:nvPr/>
          </p:nvGrpSpPr>
          <p:grpSpPr bwMode="auto">
            <a:xfrm>
              <a:off x="1256" y="2841"/>
              <a:ext cx="2376" cy="517"/>
              <a:chOff x="1176" y="2841"/>
              <a:chExt cx="2376" cy="517"/>
            </a:xfrm>
          </p:grpSpPr>
          <p:sp>
            <p:nvSpPr>
              <p:cNvPr id="2217" name="Rectangle 7"/>
              <p:cNvSpPr>
                <a:spLocks noChangeArrowheads="1"/>
              </p:cNvSpPr>
              <p:nvPr/>
            </p:nvSpPr>
            <p:spPr bwMode="auto">
              <a:xfrm>
                <a:off x="1245" y="2841"/>
                <a:ext cx="2249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Annual demand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Number of units in each order</a:t>
                </a:r>
              </a:p>
            </p:txBody>
          </p:sp>
          <p:sp>
            <p:nvSpPr>
              <p:cNvPr id="2218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2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9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237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2213" name="Group 10"/>
            <p:cNvGrpSpPr>
              <a:grpSpLocks/>
            </p:cNvGrpSpPr>
            <p:nvPr/>
          </p:nvGrpSpPr>
          <p:grpSpPr bwMode="auto">
            <a:xfrm>
              <a:off x="3646" y="2903"/>
              <a:ext cx="1297" cy="446"/>
              <a:chOff x="3646" y="2903"/>
              <a:chExt cx="1297" cy="446"/>
            </a:xfrm>
          </p:grpSpPr>
          <p:sp>
            <p:nvSpPr>
              <p:cNvPr id="2215" name="Rectangle 11"/>
              <p:cNvSpPr>
                <a:spLocks noChangeArrowheads="1"/>
              </p:cNvSpPr>
              <p:nvPr/>
            </p:nvSpPr>
            <p:spPr bwMode="auto">
              <a:xfrm>
                <a:off x="3646" y="2903"/>
                <a:ext cx="129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/>
                  <a:t>Setup or order cost per order</a:t>
                </a:r>
              </a:p>
            </p:txBody>
          </p:sp>
          <p:sp>
            <p:nvSpPr>
              <p:cNvPr id="2216" name="AutoShape 12"/>
              <p:cNvSpPr>
                <a:spLocks noChangeArrowheads="1"/>
              </p:cNvSpPr>
              <p:nvPr/>
            </p:nvSpPr>
            <p:spPr bwMode="auto">
              <a:xfrm>
                <a:off x="3688" y="2904"/>
                <a:ext cx="1232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2214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56"/>
          <p:cNvGraphicFramePr>
            <a:graphicFrameLocks noChangeAspect="1"/>
          </p:cNvGraphicFramePr>
          <p:nvPr/>
        </p:nvGraphicFramePr>
        <p:xfrm>
          <a:off x="1520825" y="5403850"/>
          <a:ext cx="952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941400" imgH="758520" progId="Equation.3">
                  <p:embed/>
                </p:oleObj>
              </mc:Choice>
              <mc:Fallback>
                <p:oleObj name="Equation" r:id="rId3" imgW="941400" imgH="758520" progId="Equation.3">
                  <p:embed/>
                  <p:pic>
                    <p:nvPicPr>
                      <p:cNvPr id="2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403850"/>
                        <a:ext cx="952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79340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80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425700" algn="l"/>
              </a:tabLst>
            </a:pPr>
            <a:r>
              <a:rPr lang="en-US" sz="2000" dirty="0"/>
              <a:t>Annual setup cost =	(Number of orders placed per year) </a:t>
            </a:r>
          </a:p>
          <a:p>
            <a:pPr>
              <a:tabLst>
                <a:tab pos="2425700" algn="l"/>
              </a:tabLst>
            </a:pPr>
            <a:r>
              <a:rPr lang="en-US" sz="2000" dirty="0"/>
              <a:t>	x (Setup or order cost per order)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44625" y="4484688"/>
            <a:ext cx="6249988" cy="820737"/>
            <a:chOff x="1006" y="2841"/>
            <a:chExt cx="3937" cy="517"/>
          </a:xfrm>
        </p:grpSpPr>
        <p:grpSp>
          <p:nvGrpSpPr>
            <p:cNvPr id="2212" name="Group 6"/>
            <p:cNvGrpSpPr>
              <a:grpSpLocks/>
            </p:cNvGrpSpPr>
            <p:nvPr/>
          </p:nvGrpSpPr>
          <p:grpSpPr bwMode="auto">
            <a:xfrm>
              <a:off x="1256" y="2841"/>
              <a:ext cx="2376" cy="517"/>
              <a:chOff x="1176" y="2841"/>
              <a:chExt cx="2376" cy="517"/>
            </a:xfrm>
          </p:grpSpPr>
          <p:sp>
            <p:nvSpPr>
              <p:cNvPr id="2217" name="Rectangle 7"/>
              <p:cNvSpPr>
                <a:spLocks noChangeArrowheads="1"/>
              </p:cNvSpPr>
              <p:nvPr/>
            </p:nvSpPr>
            <p:spPr bwMode="auto">
              <a:xfrm>
                <a:off x="1245" y="2841"/>
                <a:ext cx="2249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Annual demand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Number of units in each order</a:t>
                </a:r>
              </a:p>
            </p:txBody>
          </p:sp>
          <p:sp>
            <p:nvSpPr>
              <p:cNvPr id="2218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2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9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237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2213" name="Group 10"/>
            <p:cNvGrpSpPr>
              <a:grpSpLocks/>
            </p:cNvGrpSpPr>
            <p:nvPr/>
          </p:nvGrpSpPr>
          <p:grpSpPr bwMode="auto">
            <a:xfrm>
              <a:off x="3646" y="2903"/>
              <a:ext cx="1297" cy="446"/>
              <a:chOff x="3646" y="2903"/>
              <a:chExt cx="1297" cy="446"/>
            </a:xfrm>
          </p:grpSpPr>
          <p:sp>
            <p:nvSpPr>
              <p:cNvPr id="2215" name="Rectangle 11"/>
              <p:cNvSpPr>
                <a:spLocks noChangeArrowheads="1"/>
              </p:cNvSpPr>
              <p:nvPr/>
            </p:nvSpPr>
            <p:spPr bwMode="auto">
              <a:xfrm>
                <a:off x="3646" y="2903"/>
                <a:ext cx="129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/>
                  <a:t>Setup or order cost per order</a:t>
                </a:r>
              </a:p>
            </p:txBody>
          </p:sp>
          <p:sp>
            <p:nvSpPr>
              <p:cNvPr id="2216" name="AutoShape 12"/>
              <p:cNvSpPr>
                <a:spLocks noChangeArrowheads="1"/>
              </p:cNvSpPr>
              <p:nvPr/>
            </p:nvSpPr>
            <p:spPr bwMode="auto">
              <a:xfrm>
                <a:off x="3688" y="2904"/>
                <a:ext cx="1232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2214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56"/>
          <p:cNvGraphicFramePr>
            <a:graphicFrameLocks noChangeAspect="1"/>
          </p:cNvGraphicFramePr>
          <p:nvPr/>
        </p:nvGraphicFramePr>
        <p:xfrm>
          <a:off x="1520825" y="5403850"/>
          <a:ext cx="952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941400" imgH="758520" progId="Equation.3">
                  <p:embed/>
                </p:oleObj>
              </mc:Choice>
              <mc:Fallback>
                <p:oleObj name="Equation" r:id="rId3" imgW="941400" imgH="758520" progId="Equation.3">
                  <p:embed/>
                  <p:pic>
                    <p:nvPicPr>
                      <p:cNvPr id="2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403850"/>
                        <a:ext cx="952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61000" y="622300"/>
            <a:ext cx="3479800" cy="1468438"/>
            <a:chOff x="5461000" y="622300"/>
            <a:chExt cx="3479800" cy="1468967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68967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205" name="Object 157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5" imgW="2532240" imgH="621360" progId="Equation.3">
                    <p:embed/>
                  </p:oleObj>
                </mc:Choice>
                <mc:Fallback>
                  <p:oleObj name="Equation" r:id="rId5" imgW="2532240" imgH="621360" progId="Equation.3">
                    <p:embed/>
                    <p:pic>
                      <p:nvPicPr>
                        <p:cNvPr id="2205" name="Object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2702755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TextBox 9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sp>
        <p:nvSpPr>
          <p:cNvPr id="32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52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sz="2000" dirty="0"/>
              <a:t>Annual holding cost =	(Average inventory level) </a:t>
            </a:r>
          </a:p>
          <a:p>
            <a:pPr>
              <a:tabLst>
                <a:tab pos="2514600" algn="l"/>
              </a:tabLst>
            </a:pPr>
            <a:r>
              <a:rPr lang="en-US" sz="2000" dirty="0"/>
              <a:t>	x (Holding cost per unit per year)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49425" y="4484688"/>
            <a:ext cx="6086475" cy="820737"/>
            <a:chOff x="1006" y="2841"/>
            <a:chExt cx="3834" cy="517"/>
          </a:xfrm>
        </p:grpSpPr>
        <p:grpSp>
          <p:nvGrpSpPr>
            <p:cNvPr id="3260" name="Group 6"/>
            <p:cNvGrpSpPr>
              <a:grpSpLocks/>
            </p:cNvGrpSpPr>
            <p:nvPr/>
          </p:nvGrpSpPr>
          <p:grpSpPr bwMode="auto">
            <a:xfrm>
              <a:off x="1256" y="2841"/>
              <a:ext cx="1216" cy="517"/>
              <a:chOff x="1176" y="2841"/>
              <a:chExt cx="1216" cy="517"/>
            </a:xfrm>
          </p:grpSpPr>
          <p:sp>
            <p:nvSpPr>
              <p:cNvPr id="3263" name="Rectangle 7"/>
              <p:cNvSpPr>
                <a:spLocks noChangeArrowheads="1"/>
              </p:cNvSpPr>
              <p:nvPr/>
            </p:nvSpPr>
            <p:spPr bwMode="auto">
              <a:xfrm>
                <a:off x="1182" y="2841"/>
                <a:ext cx="114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Order quantity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2</a:t>
                </a:r>
              </a:p>
            </p:txBody>
          </p:sp>
          <p:sp>
            <p:nvSpPr>
              <p:cNvPr id="3264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65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121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3261" name="Rectangle 11"/>
            <p:cNvSpPr>
              <a:spLocks noChangeArrowheads="1"/>
            </p:cNvSpPr>
            <p:nvPr/>
          </p:nvSpPr>
          <p:spPr bwMode="auto">
            <a:xfrm>
              <a:off x="2406" y="2975"/>
              <a:ext cx="24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/>
                <a:t>(Holding cost per unit per year)</a:t>
              </a:r>
            </a:p>
          </p:txBody>
        </p:sp>
        <p:sp>
          <p:nvSpPr>
            <p:cNvPr id="3262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79"/>
          <p:cNvGraphicFramePr>
            <a:graphicFrameLocks noChangeAspect="1"/>
          </p:cNvGraphicFramePr>
          <p:nvPr/>
        </p:nvGraphicFramePr>
        <p:xfrm>
          <a:off x="1822450" y="5434013"/>
          <a:ext cx="1003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987120" imgH="758520" progId="Equation.3">
                  <p:embed/>
                </p:oleObj>
              </mc:Choice>
              <mc:Fallback>
                <p:oleObj name="Equation" r:id="rId3" imgW="987120" imgH="758520" progId="Equation.3">
                  <p:embed/>
                  <p:pic>
                    <p:nvPicPr>
                      <p:cNvPr id="2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434013"/>
                        <a:ext cx="1003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58" name="Group 6"/>
          <p:cNvGrpSpPr>
            <a:grpSpLocks/>
          </p:cNvGrpSpPr>
          <p:nvPr/>
        </p:nvGrpSpPr>
        <p:grpSpPr bwMode="auto">
          <a:xfrm>
            <a:off x="5461000" y="622300"/>
            <a:ext cx="3479800" cy="1473200"/>
            <a:chOff x="5461000" y="622300"/>
            <a:chExt cx="3479800" cy="1473200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732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3252" name="Object 180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5" imgW="2532240" imgH="621360" progId="Equation.3">
                    <p:embed/>
                  </p:oleObj>
                </mc:Choice>
                <mc:Fallback>
                  <p:oleObj name="Equation" r:id="rId5" imgW="2532240" imgH="621360" progId="Equation.3">
                    <p:embed/>
                    <p:pic>
                      <p:nvPicPr>
                        <p:cNvPr id="3252" name="Object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81"/>
          <p:cNvGraphicFramePr>
            <a:graphicFrameLocks noChangeAspect="1"/>
          </p:cNvGraphicFramePr>
          <p:nvPr/>
        </p:nvGraphicFramePr>
        <p:xfrm>
          <a:off x="5816600" y="1373188"/>
          <a:ext cx="275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2742840" imgH="576000" progId="Equation.3">
                  <p:embed/>
                </p:oleObj>
              </mc:Choice>
              <mc:Fallback>
                <p:oleObj name="Equation" r:id="rId7" imgW="2742840" imgH="576000" progId="Equation.3">
                  <p:embed/>
                  <p:pic>
                    <p:nvPicPr>
                      <p:cNvPr id="15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1373188"/>
                        <a:ext cx="2755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26113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graphicFrame>
        <p:nvGraphicFramePr>
          <p:cNvPr id="20" name="Object 2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57368"/>
              </p:ext>
            </p:extLst>
          </p:nvPr>
        </p:nvGraphicFramePr>
        <p:xfrm>
          <a:off x="1335088" y="4837113"/>
          <a:ext cx="17510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1739900" imgH="812800" progId="Equation.3">
                  <p:embed/>
                </p:oleObj>
              </mc:Choice>
              <mc:Fallback>
                <p:oleObj name="Equation" r:id="rId3" imgW="1739900" imgH="812800" progId="Equation.3">
                  <p:embed/>
                  <p:pic>
                    <p:nvPicPr>
                      <p:cNvPr id="20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837113"/>
                        <a:ext cx="1751012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77913" y="3721100"/>
            <a:ext cx="6988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2578100" algn="l"/>
              </a:tabLst>
            </a:pPr>
            <a:r>
              <a:rPr lang="en-US" sz="2400" dirty="0"/>
              <a:t>Optimal order quantity is found when annual setup cost equals annual holding cost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871913" y="4664075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Solving for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*</a:t>
            </a:r>
          </a:p>
        </p:txBody>
      </p:sp>
      <p:graphicFrame>
        <p:nvGraphicFramePr>
          <p:cNvPr id="7" name="Object 248"/>
          <p:cNvGraphicFramePr>
            <a:graphicFrameLocks noChangeAspect="1"/>
          </p:cNvGraphicFramePr>
          <p:nvPr/>
        </p:nvGraphicFramePr>
        <p:xfrm>
          <a:off x="6026150" y="4664075"/>
          <a:ext cx="13335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325520" imgH="1883160" progId="Equation.3">
                  <p:embed/>
                </p:oleObj>
              </mc:Choice>
              <mc:Fallback>
                <p:oleObj name="Equation" r:id="rId5" imgW="1325520" imgH="1883160" progId="Equation.3">
                  <p:embed/>
                  <p:pic>
                    <p:nvPicPr>
                      <p:cNvPr id="7" name="Object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664075"/>
                        <a:ext cx="13335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0" name="TextBox 11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grpSp>
        <p:nvGrpSpPr>
          <p:cNvPr id="4351" name="Group 12"/>
          <p:cNvGrpSpPr>
            <a:grpSpLocks/>
          </p:cNvGrpSpPr>
          <p:nvPr/>
        </p:nvGrpSpPr>
        <p:grpSpPr bwMode="auto">
          <a:xfrm>
            <a:off x="5461000" y="622300"/>
            <a:ext cx="3479800" cy="1473200"/>
            <a:chOff x="5461000" y="622300"/>
            <a:chExt cx="3479800" cy="1473200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732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345" name="Object 249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7" imgW="2532240" imgH="621360" progId="Equation.3">
                    <p:embed/>
                  </p:oleObj>
                </mc:Choice>
                <mc:Fallback>
                  <p:oleObj name="Equation" r:id="rId7" imgW="2532240" imgH="621360" progId="Equation.3">
                    <p:embed/>
                    <p:pic>
                      <p:nvPicPr>
                        <p:cNvPr id="4345" name="Object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46" name="Object 250"/>
          <p:cNvGraphicFramePr>
            <a:graphicFrameLocks noChangeAspect="1"/>
          </p:cNvGraphicFramePr>
          <p:nvPr/>
        </p:nvGraphicFramePr>
        <p:xfrm>
          <a:off x="5816600" y="1373188"/>
          <a:ext cx="275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2742840" imgH="576000" progId="Equation.3">
                  <p:embed/>
                </p:oleObj>
              </mc:Choice>
              <mc:Fallback>
                <p:oleObj name="Equation" r:id="rId9" imgW="2742840" imgH="576000" progId="Equation.3">
                  <p:embed/>
                  <p:pic>
                    <p:nvPicPr>
                      <p:cNvPr id="4346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1373188"/>
                        <a:ext cx="2755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9945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136650" y="1651000"/>
            <a:ext cx="6877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optimal number of needles to order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 </a:t>
            </a:r>
          </a:p>
        </p:txBody>
      </p:sp>
      <p:graphicFrame>
        <p:nvGraphicFramePr>
          <p:cNvPr id="2" name="Object 89"/>
          <p:cNvGraphicFramePr>
            <a:graphicFrameLocks noChangeAspect="1"/>
          </p:cNvGraphicFramePr>
          <p:nvPr/>
        </p:nvGraphicFramePr>
        <p:xfrm>
          <a:off x="1778000" y="3638550"/>
          <a:ext cx="1574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1563120" imgH="868320" progId="Equation.3">
                  <p:embed/>
                </p:oleObj>
              </mc:Choice>
              <mc:Fallback>
                <p:oleObj name="Equation" r:id="rId4" imgW="1563120" imgH="868320" progId="Equation.3">
                  <p:embed/>
                  <p:pic>
                    <p:nvPicPr>
                      <p:cNvPr id="2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638550"/>
                        <a:ext cx="1574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0"/>
          <p:cNvGraphicFramePr>
            <a:graphicFrameLocks noChangeAspect="1"/>
          </p:cNvGraphicFramePr>
          <p:nvPr/>
        </p:nvGraphicFramePr>
        <p:xfrm>
          <a:off x="1778000" y="4787900"/>
          <a:ext cx="5740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5732280" imgH="877680" progId="Equation.3">
                  <p:embed/>
                </p:oleObj>
              </mc:Choice>
              <mc:Fallback>
                <p:oleObj name="Equation" r:id="rId6" imgW="5732280" imgH="877680" progId="Equation.3">
                  <p:embed/>
                  <p:pic>
                    <p:nvPicPr>
                      <p:cNvPr id="5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787900"/>
                        <a:ext cx="5740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8155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6221" name="Rectangle 3"/>
          <p:cNvSpPr>
            <a:spLocks noChangeArrowheads="1"/>
          </p:cNvSpPr>
          <p:nvPr/>
        </p:nvSpPr>
        <p:spPr bwMode="auto">
          <a:xfrm>
            <a:off x="1136650" y="1651000"/>
            <a:ext cx="6338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expected number of orders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38525" y="4645025"/>
            <a:ext cx="3905250" cy="784225"/>
            <a:chOff x="3463925" y="4598988"/>
            <a:chExt cx="3904711" cy="784830"/>
          </a:xfrm>
        </p:grpSpPr>
        <p:sp>
          <p:nvSpPr>
            <p:cNvPr id="6229" name="Rectangle 14"/>
            <p:cNvSpPr>
              <a:spLocks noChangeArrowheads="1"/>
            </p:cNvSpPr>
            <p:nvPr/>
          </p:nvSpPr>
          <p:spPr bwMode="auto">
            <a:xfrm>
              <a:off x="3463925" y="4802188"/>
              <a:ext cx="3904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sz="2000" dirty="0"/>
                <a:t> =                = 5 orders per year </a:t>
              </a:r>
            </a:p>
          </p:txBody>
        </p:sp>
        <p:grpSp>
          <p:nvGrpSpPr>
            <p:cNvPr id="6230" name="Group 4"/>
            <p:cNvGrpSpPr>
              <a:grpSpLocks/>
            </p:cNvGrpSpPr>
            <p:nvPr/>
          </p:nvGrpSpPr>
          <p:grpSpPr bwMode="auto">
            <a:xfrm>
              <a:off x="4076701" y="4598988"/>
              <a:ext cx="876300" cy="784830"/>
              <a:chOff x="4203701" y="4611688"/>
              <a:chExt cx="876300" cy="784830"/>
            </a:xfrm>
          </p:grpSpPr>
          <p:sp>
            <p:nvSpPr>
              <p:cNvPr id="6231" name="Rectangle 16"/>
              <p:cNvSpPr>
                <a:spLocks noChangeArrowheads="1"/>
              </p:cNvSpPr>
              <p:nvPr/>
            </p:nvSpPr>
            <p:spPr bwMode="auto">
              <a:xfrm>
                <a:off x="4228605" y="4611688"/>
                <a:ext cx="82649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1,000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200</a:t>
                </a:r>
              </a:p>
            </p:txBody>
          </p:sp>
          <p:sp>
            <p:nvSpPr>
              <p:cNvPr id="6232" name="Line 17"/>
              <p:cNvSpPr>
                <a:spLocks noChangeShapeType="1"/>
              </p:cNvSpPr>
              <p:nvPr/>
            </p:nvSpPr>
            <p:spPr bwMode="auto">
              <a:xfrm>
                <a:off x="4203701" y="5029201"/>
                <a:ext cx="8763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4325" y="3621088"/>
            <a:ext cx="5089525" cy="884237"/>
            <a:chOff x="1584325" y="3621088"/>
            <a:chExt cx="5089525" cy="884858"/>
          </a:xfrm>
        </p:grpSpPr>
        <p:sp>
          <p:nvSpPr>
            <p:cNvPr id="6224" name="Rectangle 5"/>
            <p:cNvSpPr>
              <a:spLocks noChangeArrowheads="1"/>
            </p:cNvSpPr>
            <p:nvPr/>
          </p:nvSpPr>
          <p:spPr bwMode="auto">
            <a:xfrm>
              <a:off x="3209925" y="3849688"/>
              <a:ext cx="3099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sz="2000" dirty="0"/>
                <a:t> =                              =</a:t>
              </a:r>
            </a:p>
          </p:txBody>
        </p:sp>
        <p:sp>
          <p:nvSpPr>
            <p:cNvPr id="6225" name="Rectangle 6"/>
            <p:cNvSpPr>
              <a:spLocks noChangeArrowheads="1"/>
            </p:cNvSpPr>
            <p:nvPr/>
          </p:nvSpPr>
          <p:spPr bwMode="auto">
            <a:xfrm>
              <a:off x="1584325" y="3621088"/>
              <a:ext cx="1898650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Expected number of orders</a:t>
              </a:r>
            </a:p>
          </p:txBody>
        </p:sp>
        <p:grpSp>
          <p:nvGrpSpPr>
            <p:cNvPr id="6226" name="Group 2"/>
            <p:cNvGrpSpPr>
              <a:grpSpLocks/>
            </p:cNvGrpSpPr>
            <p:nvPr/>
          </p:nvGrpSpPr>
          <p:grpSpPr bwMode="auto">
            <a:xfrm>
              <a:off x="4037116" y="3654426"/>
              <a:ext cx="1813317" cy="764312"/>
              <a:chOff x="4164116" y="3667126"/>
              <a:chExt cx="1813317" cy="764312"/>
            </a:xfrm>
          </p:grpSpPr>
          <p:sp>
            <p:nvSpPr>
              <p:cNvPr id="6227" name="Rectangle 8"/>
              <p:cNvSpPr>
                <a:spLocks noChangeArrowheads="1"/>
              </p:cNvSpPr>
              <p:nvPr/>
            </p:nvSpPr>
            <p:spPr bwMode="auto">
              <a:xfrm>
                <a:off x="4164116" y="3667126"/>
                <a:ext cx="1813317" cy="76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2000" dirty="0"/>
                  <a:t>Demand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2000" dirty="0"/>
                  <a:t>Order quantity</a:t>
                </a:r>
              </a:p>
            </p:txBody>
          </p:sp>
          <p:sp>
            <p:nvSpPr>
              <p:cNvPr id="6228" name="Line 9"/>
              <p:cNvSpPr>
                <a:spLocks noChangeShapeType="1"/>
              </p:cNvSpPr>
              <p:nvPr/>
            </p:nvSpPr>
            <p:spPr bwMode="auto">
              <a:xfrm>
                <a:off x="4174631" y="4076701"/>
                <a:ext cx="17922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aphicFrame>
          <p:nvGraphicFramePr>
            <p:cNvPr id="6219" name="Object 75"/>
            <p:cNvGraphicFramePr>
              <a:graphicFrameLocks noChangeAspect="1"/>
            </p:cNvGraphicFramePr>
            <p:nvPr/>
          </p:nvGraphicFramePr>
          <p:xfrm>
            <a:off x="6305550" y="3689351"/>
            <a:ext cx="368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4" imgW="356400" imgH="740520" progId="Equation.3">
                    <p:embed/>
                  </p:oleObj>
                </mc:Choice>
                <mc:Fallback>
                  <p:oleObj name="Equation" r:id="rId4" imgW="356400" imgH="740520" progId="Equation.3">
                    <p:embed/>
                    <p:pic>
                      <p:nvPicPr>
                        <p:cNvPr id="6219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5550" y="3689351"/>
                          <a:ext cx="368300" cy="74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374033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 1.jp2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r="1099" b="-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415925" y="301625"/>
            <a:ext cx="8042275" cy="1489075"/>
            <a:chOff x="657227" y="276334"/>
            <a:chExt cx="7518927" cy="1670578"/>
          </a:xfrm>
        </p:grpSpPr>
        <p:sp>
          <p:nvSpPr>
            <p:cNvPr id="7" name="Rectangle 4"/>
            <p:cNvSpPr/>
            <p:nvPr/>
          </p:nvSpPr>
          <p:spPr>
            <a:xfrm flipH="1">
              <a:off x="657227" y="461558"/>
              <a:ext cx="443774" cy="1476450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3320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7424" y="276334"/>
              <a:ext cx="7208730" cy="147645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965749" y="1765108"/>
              <a:ext cx="149225" cy="181804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81804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58775"/>
            <a:ext cx="7772400" cy="1193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</a:rPr>
              <a:t>Inventory Management at Amazon.com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11200" y="2270125"/>
            <a:ext cx="77200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Amazon.com started as a </a:t>
            </a:r>
            <a:r>
              <a:rPr lang="ja-JP" altLang="en-US" sz="3200" dirty="0"/>
              <a:t>“</a:t>
            </a:r>
            <a:r>
              <a:rPr lang="en-US" sz="3200" dirty="0"/>
              <a:t>virtual</a:t>
            </a:r>
            <a:r>
              <a:rPr lang="ja-JP" altLang="en-US" sz="3200" dirty="0"/>
              <a:t>”</a:t>
            </a:r>
            <a:r>
              <a:rPr lang="en-US" sz="3200" dirty="0"/>
              <a:t> retailer – no inventory, no warehouses, no overhead – just computers taking orders to be filled by others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Growth has forced Amazon.com to become a world leader in warehousing and inventory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200353569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136650" y="1651000"/>
            <a:ext cx="6902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optimal time between orders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27400" y="4649788"/>
            <a:ext cx="4756150" cy="784225"/>
            <a:chOff x="3463925" y="4611688"/>
            <a:chExt cx="4755895" cy="784830"/>
          </a:xfrm>
        </p:grpSpPr>
        <p:sp>
          <p:nvSpPr>
            <p:cNvPr id="91146" name="Rectangle 14"/>
            <p:cNvSpPr>
              <a:spLocks noChangeArrowheads="1"/>
            </p:cNvSpPr>
            <p:nvPr/>
          </p:nvSpPr>
          <p:spPr bwMode="auto">
            <a:xfrm>
              <a:off x="3463925" y="4802188"/>
              <a:ext cx="4755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/>
                <a:t> =                = 50 days between orders</a:t>
              </a:r>
            </a:p>
          </p:txBody>
        </p:sp>
        <p:grpSp>
          <p:nvGrpSpPr>
            <p:cNvPr id="91147" name="Group 4"/>
            <p:cNvGrpSpPr>
              <a:grpSpLocks/>
            </p:cNvGrpSpPr>
            <p:nvPr/>
          </p:nvGrpSpPr>
          <p:grpSpPr bwMode="auto">
            <a:xfrm>
              <a:off x="4076701" y="4611688"/>
              <a:ext cx="876300" cy="784830"/>
              <a:chOff x="4203701" y="4624388"/>
              <a:chExt cx="876300" cy="784830"/>
            </a:xfrm>
          </p:grpSpPr>
          <p:sp>
            <p:nvSpPr>
              <p:cNvPr id="91148" name="Rectangle 16"/>
              <p:cNvSpPr>
                <a:spLocks noChangeArrowheads="1"/>
              </p:cNvSpPr>
              <p:nvPr/>
            </p:nvSpPr>
            <p:spPr bwMode="auto">
              <a:xfrm>
                <a:off x="4335555" y="4624388"/>
                <a:ext cx="61259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250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5</a:t>
                </a:r>
              </a:p>
            </p:txBody>
          </p:sp>
          <p:sp>
            <p:nvSpPr>
              <p:cNvPr id="91149" name="Line 17"/>
              <p:cNvSpPr>
                <a:spLocks noChangeShapeType="1"/>
              </p:cNvSpPr>
              <p:nvPr/>
            </p:nvSpPr>
            <p:spPr bwMode="auto">
              <a:xfrm>
                <a:off x="4203701" y="5029201"/>
                <a:ext cx="8763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66825" y="3621088"/>
            <a:ext cx="6613525" cy="884237"/>
            <a:chOff x="1419225" y="3621088"/>
            <a:chExt cx="6613329" cy="884858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3209925" y="3849688"/>
              <a:ext cx="821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  </a:t>
              </a:r>
              <a:r>
                <a:rPr lang="en-US" sz="2000" dirty="0"/>
                <a:t>=</a:t>
              </a: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419225" y="3621088"/>
              <a:ext cx="1790700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Expected time between orders</a:t>
              </a:r>
            </a:p>
          </p:txBody>
        </p:sp>
        <p:grpSp>
          <p:nvGrpSpPr>
            <p:cNvPr id="91143" name="Group 6"/>
            <p:cNvGrpSpPr>
              <a:grpSpLocks/>
            </p:cNvGrpSpPr>
            <p:nvPr/>
          </p:nvGrpSpPr>
          <p:grpSpPr bwMode="auto">
            <a:xfrm>
              <a:off x="4064801" y="3632201"/>
              <a:ext cx="3967753" cy="784830"/>
              <a:chOff x="2959901" y="3235326"/>
              <a:chExt cx="3967753" cy="784830"/>
            </a:xfrm>
          </p:grpSpPr>
          <p:sp>
            <p:nvSpPr>
              <p:cNvPr id="91144" name="Rectangle 8"/>
              <p:cNvSpPr>
                <a:spLocks noChangeArrowheads="1"/>
              </p:cNvSpPr>
              <p:nvPr/>
            </p:nvSpPr>
            <p:spPr bwMode="auto">
              <a:xfrm>
                <a:off x="2959901" y="3235326"/>
                <a:ext cx="396775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Number of working days per year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Expected number of orders</a:t>
                </a:r>
              </a:p>
            </p:txBody>
          </p:sp>
          <p:sp>
            <p:nvSpPr>
              <p:cNvPr id="91145" name="Line 9"/>
              <p:cNvSpPr>
                <a:spLocks noChangeShapeType="1"/>
              </p:cNvSpPr>
              <p:nvPr/>
            </p:nvSpPr>
            <p:spPr bwMode="auto">
              <a:xfrm>
                <a:off x="2959901" y="3657601"/>
                <a:ext cx="39677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079729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8266" name="Rectangle 3"/>
          <p:cNvSpPr>
            <a:spLocks noChangeArrowheads="1"/>
          </p:cNvSpPr>
          <p:nvPr/>
        </p:nvSpPr>
        <p:spPr bwMode="auto">
          <a:xfrm>
            <a:off x="1136650" y="1651000"/>
            <a:ext cx="6902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the </a:t>
            </a:r>
            <a:r>
              <a:rPr lang="en-US" sz="2400" b="1" dirty="0">
                <a:solidFill>
                  <a:schemeClr val="accent1"/>
                </a:solidFill>
              </a:rPr>
              <a:t>total annual cost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	</a:t>
            </a:r>
            <a:r>
              <a:rPr lang="en-US" sz="2400" i="1" dirty="0">
                <a:latin typeface="Times New Roman" charset="0"/>
                <a:cs typeface="Times New Roman" charset="0"/>
              </a:rPr>
              <a:t>T</a:t>
            </a:r>
            <a:r>
              <a:rPr lang="en-US" sz="2400" dirty="0"/>
              <a:t>	= 50 days	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1100" y="3452813"/>
            <a:ext cx="531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</a:t>
            </a:r>
          </a:p>
        </p:txBody>
      </p:sp>
      <p:graphicFrame>
        <p:nvGraphicFramePr>
          <p:cNvPr id="2" name="Object 72"/>
          <p:cNvGraphicFramePr>
            <a:graphicFrameLocks noChangeAspect="1"/>
          </p:cNvGraphicFramePr>
          <p:nvPr/>
        </p:nvGraphicFramePr>
        <p:xfrm>
          <a:off x="2832100" y="4000500"/>
          <a:ext cx="3302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4" imgW="3291120" imgH="2194200" progId="Equation.3">
                  <p:embed/>
                </p:oleObj>
              </mc:Choice>
              <mc:Fallback>
                <p:oleObj name="Equation" r:id="rId4" imgW="3291120" imgH="2194200" progId="Equation.3">
                  <p:embed/>
                  <p:pic>
                    <p:nvPicPr>
                      <p:cNvPr id="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000500"/>
                        <a:ext cx="3302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76498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The EOQ Model</a:t>
            </a:r>
          </a:p>
        </p:txBody>
      </p:sp>
      <p:sp>
        <p:nvSpPr>
          <p:cNvPr id="9290" name="Rectangle 3"/>
          <p:cNvSpPr>
            <a:spLocks noChangeArrowheads="1"/>
          </p:cNvSpPr>
          <p:nvPr/>
        </p:nvSpPr>
        <p:spPr bwMode="auto">
          <a:xfrm>
            <a:off x="1136650" y="1651000"/>
            <a:ext cx="572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When including actual cost of material </a:t>
            </a:r>
            <a:r>
              <a:rPr lang="en-US" sz="2400" i="1" dirty="0">
                <a:latin typeface="Times New Roman" charset="0"/>
                <a:cs typeface="Times New Roman" charset="0"/>
              </a:rPr>
              <a:t>P</a:t>
            </a:r>
            <a:r>
              <a:rPr lang="en-US" sz="2400" dirty="0"/>
              <a:t>	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23925" y="2662238"/>
            <a:ext cx="717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 + Product cost</a:t>
            </a:r>
          </a:p>
        </p:txBody>
      </p:sp>
      <p:graphicFrame>
        <p:nvGraphicFramePr>
          <p:cNvPr id="2" name="Object 72"/>
          <p:cNvGraphicFramePr>
            <a:graphicFrameLocks noChangeAspect="1"/>
          </p:cNvGraphicFramePr>
          <p:nvPr/>
        </p:nvGraphicFramePr>
        <p:xfrm>
          <a:off x="3213100" y="3371850"/>
          <a:ext cx="271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4" imgW="2706120" imgH="813600" progId="Equation.3">
                  <p:embed/>
                </p:oleObj>
              </mc:Choice>
              <mc:Fallback>
                <p:oleObj name="Equation" r:id="rId4" imgW="2706120" imgH="813600" progId="Equation.3">
                  <p:embed/>
                  <p:pic>
                    <p:nvPicPr>
                      <p:cNvPr id="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371850"/>
                        <a:ext cx="2717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1186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Robust Model</a:t>
            </a:r>
          </a:p>
        </p:txBody>
      </p:sp>
      <p:sp>
        <p:nvSpPr>
          <p:cNvPr id="99330" name="Content Placeholder 1"/>
          <p:cNvSpPr>
            <a:spLocks noGrp="1"/>
          </p:cNvSpPr>
          <p:nvPr>
            <p:ph idx="1"/>
          </p:nvPr>
        </p:nvSpPr>
        <p:spPr>
          <a:xfrm>
            <a:off x="723900" y="1600200"/>
            <a:ext cx="76962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 EOQ model is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robust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It works even if all parameters and assumptions are not met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 total cost curve is relatively flat in the area of the EOQ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99608"/>
      </p:ext>
    </p:extLst>
  </p:cSld>
  <p:clrMapOvr>
    <a:masterClrMapping/>
  </p:clrMapOvr>
  <p:transition>
    <p:pull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36650" y="1485900"/>
            <a:ext cx="71612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optimal number of needles to order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</a:t>
            </a:r>
            <a:r>
              <a:rPr lang="en-US" sz="2400" baseline="-25000" dirty="0"/>
              <a:t>1,000</a:t>
            </a:r>
            <a:r>
              <a:rPr lang="en-US" sz="2400" dirty="0"/>
              <a:t>	= 200 units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T</a:t>
            </a:r>
            <a:r>
              <a:rPr lang="en-US" sz="2400" dirty="0"/>
              <a:t>	= 50 days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	</a:t>
            </a:r>
          </a:p>
        </p:txBody>
      </p:sp>
      <p:graphicFrame>
        <p:nvGraphicFramePr>
          <p:cNvPr id="2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07336"/>
              </p:ext>
            </p:extLst>
          </p:nvPr>
        </p:nvGraphicFramePr>
        <p:xfrm>
          <a:off x="974725" y="4064000"/>
          <a:ext cx="332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3318840" imgH="2047680" progId="Equation.3">
                  <p:embed/>
                </p:oleObj>
              </mc:Choice>
              <mc:Fallback>
                <p:oleObj name="Equation" r:id="rId4" imgW="3318840" imgH="2047680" progId="Equation.3">
                  <p:embed/>
                  <p:pic>
                    <p:nvPicPr>
                      <p:cNvPr id="2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064000"/>
                        <a:ext cx="3327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14500" y="1855788"/>
            <a:ext cx="3313113" cy="461962"/>
            <a:chOff x="1128" y="1321"/>
            <a:chExt cx="2087" cy="291"/>
          </a:xfrm>
        </p:grpSpPr>
        <p:sp>
          <p:nvSpPr>
            <p:cNvPr id="10380" name="Line 21"/>
            <p:cNvSpPr>
              <a:spLocks noChangeShapeType="1"/>
            </p:cNvSpPr>
            <p:nvPr/>
          </p:nvSpPr>
          <p:spPr bwMode="auto">
            <a:xfrm>
              <a:off x="1128" y="1408"/>
              <a:ext cx="1048" cy="128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1" name="Rectangle 22"/>
            <p:cNvSpPr>
              <a:spLocks noChangeArrowheads="1"/>
            </p:cNvSpPr>
            <p:nvPr/>
          </p:nvSpPr>
          <p:spPr bwMode="auto">
            <a:xfrm>
              <a:off x="2150" y="1321"/>
              <a:ext cx="10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1,500 units</a:t>
              </a:r>
            </a:p>
          </p:txBody>
        </p:sp>
      </p:grpSp>
      <p:graphicFrame>
        <p:nvGraphicFramePr>
          <p:cNvPr id="9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1681"/>
              </p:ext>
            </p:extLst>
          </p:nvPr>
        </p:nvGraphicFramePr>
        <p:xfrm>
          <a:off x="4767263" y="4483100"/>
          <a:ext cx="3644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3629520" imgH="1627200" progId="Equation.3">
                  <p:embed/>
                </p:oleObj>
              </mc:Choice>
              <mc:Fallback>
                <p:oleObj name="Equation" r:id="rId6" imgW="3629520" imgH="1627200" progId="Equation.3">
                  <p:embed/>
                  <p:pic>
                    <p:nvPicPr>
                      <p:cNvPr id="9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483100"/>
                        <a:ext cx="36449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21300" y="2573992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</a:t>
            </a:r>
            <a:r>
              <a:rPr lang="en-US" sz="2400" baseline="-25000" dirty="0">
                <a:solidFill>
                  <a:srgbClr val="000000"/>
                </a:solidFill>
              </a:rPr>
              <a:t>1,500</a:t>
            </a:r>
            <a:r>
              <a:rPr lang="en-US" sz="2400" dirty="0">
                <a:solidFill>
                  <a:srgbClr val="000000"/>
                </a:solidFill>
              </a:rPr>
              <a:t>	= 244.9 units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881" y="3521045"/>
            <a:ext cx="245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Ordering old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b="1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4413" y="3521045"/>
            <a:ext cx="259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Ordering new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89433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24413" y="3521045"/>
            <a:ext cx="259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Ordering new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b="1" dirty="0"/>
              <a:t>*</a:t>
            </a:r>
          </a:p>
        </p:txBody>
      </p:sp>
      <p:graphicFrame>
        <p:nvGraphicFramePr>
          <p:cNvPr id="12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50647"/>
              </p:ext>
            </p:extLst>
          </p:nvPr>
        </p:nvGraphicFramePr>
        <p:xfrm>
          <a:off x="974725" y="4064000"/>
          <a:ext cx="332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4" imgW="3318840" imgH="2047680" progId="Equation.3">
                  <p:embed/>
                </p:oleObj>
              </mc:Choice>
              <mc:Fallback>
                <p:oleObj name="Equation" r:id="rId4" imgW="3318840" imgH="2047680" progId="Equation.3">
                  <p:embed/>
                  <p:pic>
                    <p:nvPicPr>
                      <p:cNvPr id="12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064000"/>
                        <a:ext cx="3327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0774"/>
              </p:ext>
            </p:extLst>
          </p:nvPr>
        </p:nvGraphicFramePr>
        <p:xfrm>
          <a:off x="4767263" y="4483100"/>
          <a:ext cx="3644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6" imgW="3629520" imgH="1627200" progId="Equation.3">
                  <p:embed/>
                </p:oleObj>
              </mc:Choice>
              <mc:Fallback>
                <p:oleObj name="Equation" r:id="rId6" imgW="3629520" imgH="1627200" progId="Equation.3">
                  <p:embed/>
                  <p:pic>
                    <p:nvPicPr>
                      <p:cNvPr id="13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483100"/>
                        <a:ext cx="36449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7881" y="3521045"/>
            <a:ext cx="245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Ordering old </a:t>
            </a:r>
            <a:r>
              <a:rPr lang="en-US" sz="2400" b="1" i="1" dirty="0">
                <a:latin typeface="Times New Roman"/>
                <a:cs typeface="Times New Roman"/>
              </a:rPr>
              <a:t>Q</a:t>
            </a:r>
            <a:r>
              <a:rPr lang="en-US" sz="2400" b="1" dirty="0"/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1300" y="2573992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</a:t>
            </a:r>
            <a:r>
              <a:rPr lang="en-US" sz="2400" baseline="-25000" dirty="0">
                <a:solidFill>
                  <a:srgbClr val="000000"/>
                </a:solidFill>
              </a:rPr>
              <a:t>1,500</a:t>
            </a:r>
            <a:r>
              <a:rPr lang="en-US" sz="2400" dirty="0">
                <a:solidFill>
                  <a:srgbClr val="000000"/>
                </a:solidFill>
              </a:rPr>
              <a:t>	= 244.9 units</a:t>
            </a:r>
            <a:endParaRPr lang="en-US" dirty="0"/>
          </a:p>
        </p:txBody>
      </p:sp>
      <p:sp>
        <p:nvSpPr>
          <p:cNvPr id="10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36650" y="1485900"/>
            <a:ext cx="71612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optimal number of needles to order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</a:t>
            </a:r>
            <a:r>
              <a:rPr lang="en-US" sz="2400" baseline="-25000" dirty="0"/>
              <a:t>1,000</a:t>
            </a:r>
            <a:r>
              <a:rPr lang="en-US" sz="2400" dirty="0"/>
              <a:t>	= 200 units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T</a:t>
            </a:r>
            <a:r>
              <a:rPr lang="en-US" sz="2400" dirty="0"/>
              <a:t>	= 50 days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  <a:p>
            <a:pPr>
              <a:tabLst>
                <a:tab pos="381000" algn="r"/>
                <a:tab pos="571500" algn="l"/>
                <a:tab pos="4927600" algn="r"/>
                <a:tab pos="51181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	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14500" y="1855788"/>
            <a:ext cx="3313113" cy="461962"/>
            <a:chOff x="1128" y="1321"/>
            <a:chExt cx="2087" cy="291"/>
          </a:xfrm>
        </p:grpSpPr>
        <p:sp>
          <p:nvSpPr>
            <p:cNvPr id="10380" name="Line 21"/>
            <p:cNvSpPr>
              <a:spLocks noChangeShapeType="1"/>
            </p:cNvSpPr>
            <p:nvPr/>
          </p:nvSpPr>
          <p:spPr bwMode="auto">
            <a:xfrm>
              <a:off x="1128" y="1408"/>
              <a:ext cx="1048" cy="128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1" name="Rectangle 22"/>
            <p:cNvSpPr>
              <a:spLocks noChangeArrowheads="1"/>
            </p:cNvSpPr>
            <p:nvPr/>
          </p:nvSpPr>
          <p:spPr bwMode="auto">
            <a:xfrm>
              <a:off x="2150" y="1321"/>
              <a:ext cx="10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1,500 units</a:t>
              </a:r>
            </a:p>
          </p:txBody>
        </p: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256213" y="1614488"/>
            <a:ext cx="3422650" cy="2359025"/>
          </a:xfrm>
          <a:prstGeom prst="rect">
            <a:avLst/>
          </a:prstGeom>
          <a:solidFill>
            <a:srgbClr val="BDD6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0" tIns="342000" rIns="360000" bIns="342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Only 2% less than the total cost of $125 when the order quantity was 200</a:t>
            </a:r>
          </a:p>
        </p:txBody>
      </p:sp>
    </p:spTree>
    <p:extLst>
      <p:ext uri="{BB962C8B-B14F-4D97-AF65-F5344CB8AC3E}">
        <p14:creationId xmlns:p14="http://schemas.microsoft.com/office/powerpoint/2010/main" val="1752625617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19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EOQ answers the </a:t>
            </a:r>
            <a:r>
              <a:rPr lang="ja-JP" altLang="en-US" sz="2600">
                <a:latin typeface="Arial" charset="0"/>
                <a:cs typeface="Arial" charset="0"/>
              </a:rPr>
              <a:t>“</a:t>
            </a:r>
            <a:r>
              <a:rPr lang="en-US" sz="2600" dirty="0">
                <a:latin typeface="Arial" charset="0"/>
                <a:cs typeface="Arial" charset="0"/>
              </a:rPr>
              <a:t>how much</a:t>
            </a:r>
            <a:r>
              <a:rPr lang="ja-JP" altLang="en-US" sz="2600">
                <a:latin typeface="Arial" charset="0"/>
                <a:cs typeface="Arial" charset="0"/>
              </a:rPr>
              <a:t>”</a:t>
            </a:r>
            <a:r>
              <a:rPr lang="en-US" sz="2600" dirty="0">
                <a:latin typeface="Arial" charset="0"/>
                <a:cs typeface="Arial" charset="0"/>
              </a:rPr>
              <a:t> question</a:t>
            </a:r>
          </a:p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The reorder point (ROP) tells </a:t>
            </a:r>
            <a:r>
              <a:rPr lang="ja-JP" altLang="en-US" sz="2600">
                <a:latin typeface="Arial" charset="0"/>
                <a:cs typeface="Arial" charset="0"/>
              </a:rPr>
              <a:t>“</a:t>
            </a:r>
            <a:r>
              <a:rPr lang="en-US" sz="2600" dirty="0">
                <a:latin typeface="Arial" charset="0"/>
                <a:cs typeface="Arial" charset="0"/>
              </a:rPr>
              <a:t>when</a:t>
            </a:r>
            <a:r>
              <a:rPr lang="ja-JP" altLang="en-US" sz="2600">
                <a:latin typeface="Arial" charset="0"/>
                <a:cs typeface="Arial" charset="0"/>
              </a:rPr>
              <a:t>”</a:t>
            </a:r>
            <a:r>
              <a:rPr lang="en-US" sz="2600" dirty="0">
                <a:latin typeface="Arial" charset="0"/>
                <a:cs typeface="Arial" charset="0"/>
              </a:rPr>
              <a:t> to order</a:t>
            </a:r>
          </a:p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Lead time (</a:t>
            </a:r>
            <a:r>
              <a:rPr lang="en-US" sz="2600" i="1" dirty="0">
                <a:latin typeface="Times New Roman" charset="0"/>
                <a:cs typeface="Times New Roman" charset="0"/>
              </a:rPr>
              <a:t>L</a:t>
            </a:r>
            <a:r>
              <a:rPr lang="en-US" sz="2600" dirty="0">
                <a:latin typeface="Arial" charset="0"/>
                <a:cs typeface="Arial" charset="0"/>
              </a:rPr>
              <a:t>) is the time between placing and receiving an order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1635125" y="3416300"/>
            <a:ext cx="5865813" cy="730250"/>
            <a:chOff x="798" y="2111"/>
            <a:chExt cx="3695" cy="460"/>
          </a:xfrm>
        </p:grpSpPr>
        <p:sp>
          <p:nvSpPr>
            <p:cNvPr id="103434" name="Rectangle 5"/>
            <p:cNvSpPr>
              <a:spLocks noChangeArrowheads="1"/>
            </p:cNvSpPr>
            <p:nvPr/>
          </p:nvSpPr>
          <p:spPr bwMode="auto">
            <a:xfrm>
              <a:off x="798" y="2201"/>
              <a:ext cx="7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ROP =</a:t>
              </a:r>
            </a:p>
          </p:txBody>
        </p:sp>
        <p:grpSp>
          <p:nvGrpSpPr>
            <p:cNvPr id="103435" name="Group 6"/>
            <p:cNvGrpSpPr>
              <a:grpSpLocks/>
            </p:cNvGrpSpPr>
            <p:nvPr/>
          </p:nvGrpSpPr>
          <p:grpSpPr bwMode="auto">
            <a:xfrm>
              <a:off x="1446" y="2111"/>
              <a:ext cx="3047" cy="460"/>
              <a:chOff x="1798" y="2159"/>
              <a:chExt cx="3047" cy="460"/>
            </a:xfrm>
          </p:grpSpPr>
          <p:grpSp>
            <p:nvGrpSpPr>
              <p:cNvPr id="103436" name="Group 7"/>
              <p:cNvGrpSpPr>
                <a:grpSpLocks/>
              </p:cNvGrpSpPr>
              <p:nvPr/>
            </p:nvGrpSpPr>
            <p:grpSpPr bwMode="auto">
              <a:xfrm>
                <a:off x="2790" y="2159"/>
                <a:ext cx="2055" cy="459"/>
                <a:chOff x="2790" y="2159"/>
                <a:chExt cx="2055" cy="459"/>
              </a:xfrm>
            </p:grpSpPr>
            <p:sp>
              <p:nvSpPr>
                <p:cNvPr id="103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790" y="2159"/>
                  <a:ext cx="2055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400" dirty="0"/>
                    <a:t>Lead time for a new order in days</a:t>
                  </a:r>
                </a:p>
              </p:txBody>
            </p:sp>
            <p:sp>
              <p:nvSpPr>
                <p:cNvPr id="103441" name="AutoShape 9"/>
                <p:cNvSpPr>
                  <a:spLocks noChangeArrowheads="1"/>
                </p:cNvSpPr>
                <p:nvPr/>
              </p:nvSpPr>
              <p:spPr bwMode="auto">
                <a:xfrm>
                  <a:off x="2877" y="2186"/>
                  <a:ext cx="1875" cy="378"/>
                </a:xfrm>
                <a:prstGeom prst="bracketPair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03437" name="Group 10"/>
              <p:cNvGrpSpPr>
                <a:grpSpLocks/>
              </p:cNvGrpSpPr>
              <p:nvPr/>
            </p:nvGrpSpPr>
            <p:grpSpPr bwMode="auto">
              <a:xfrm>
                <a:off x="1798" y="2160"/>
                <a:ext cx="1147" cy="459"/>
                <a:chOff x="1814" y="3189"/>
                <a:chExt cx="1147" cy="459"/>
              </a:xfrm>
            </p:grpSpPr>
            <p:sp>
              <p:nvSpPr>
                <p:cNvPr id="103438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4" y="3189"/>
                  <a:ext cx="114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400" dirty="0"/>
                    <a:t>Demand per day</a:t>
                  </a:r>
                </a:p>
              </p:txBody>
            </p:sp>
            <p:sp>
              <p:nvSpPr>
                <p:cNvPr id="103439" name="AutoShape 12"/>
                <p:cNvSpPr>
                  <a:spLocks noChangeArrowheads="1"/>
                </p:cNvSpPr>
                <p:nvPr/>
              </p:nvSpPr>
              <p:spPr bwMode="auto">
                <a:xfrm>
                  <a:off x="1936" y="3215"/>
                  <a:ext cx="872" cy="378"/>
                </a:xfrm>
                <a:prstGeom prst="bracketPair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 dirty="0"/>
                </a:p>
              </p:txBody>
            </p:sp>
          </p:grpSp>
        </p:grpSp>
      </p:grp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635125" y="4510088"/>
            <a:ext cx="1923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ROP =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x </a:t>
            </a:r>
            <a:r>
              <a:rPr lang="en-US" sz="2400" i="1" dirty="0">
                <a:latin typeface="Times New Roman" charset="0"/>
                <a:cs typeface="Times New Roman" charset="0"/>
              </a:rPr>
              <a:t>L</a:t>
            </a:r>
          </a:p>
        </p:txBody>
      </p: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2138363" y="5064125"/>
            <a:ext cx="5375275" cy="830263"/>
            <a:chOff x="1022" y="3225"/>
            <a:chExt cx="3386" cy="523"/>
          </a:xfrm>
        </p:grpSpPr>
        <p:sp>
          <p:nvSpPr>
            <p:cNvPr id="103430" name="Rectangle 15"/>
            <p:cNvSpPr>
              <a:spLocks noChangeArrowheads="1"/>
            </p:cNvSpPr>
            <p:nvPr/>
          </p:nvSpPr>
          <p:spPr bwMode="auto">
            <a:xfrm>
              <a:off x="1022" y="3321"/>
              <a:ext cx="4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= </a:t>
              </a:r>
            </a:p>
          </p:txBody>
        </p:sp>
        <p:grpSp>
          <p:nvGrpSpPr>
            <p:cNvPr id="103431" name="Group 16"/>
            <p:cNvGrpSpPr>
              <a:grpSpLocks/>
            </p:cNvGrpSpPr>
            <p:nvPr/>
          </p:nvGrpSpPr>
          <p:grpSpPr bwMode="auto">
            <a:xfrm>
              <a:off x="1400" y="3225"/>
              <a:ext cx="3008" cy="523"/>
              <a:chOff x="1424" y="3209"/>
              <a:chExt cx="3008" cy="523"/>
            </a:xfrm>
          </p:grpSpPr>
          <p:sp>
            <p:nvSpPr>
              <p:cNvPr id="103432" name="Rectangle 17"/>
              <p:cNvSpPr>
                <a:spLocks noChangeArrowheads="1"/>
              </p:cNvSpPr>
              <p:nvPr/>
            </p:nvSpPr>
            <p:spPr bwMode="auto">
              <a:xfrm>
                <a:off x="1424" y="3209"/>
                <a:ext cx="300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/>
                <a:r>
                  <a:rPr lang="en-US" sz="2400" dirty="0"/>
                  <a:t>Number of working days in a year</a:t>
                </a:r>
              </a:p>
            </p:txBody>
          </p:sp>
          <p:sp>
            <p:nvSpPr>
              <p:cNvPr id="103433" name="Line 18"/>
              <p:cNvSpPr>
                <a:spLocks noChangeShapeType="1"/>
              </p:cNvSpPr>
              <p:nvPr/>
            </p:nvSpPr>
            <p:spPr bwMode="auto">
              <a:xfrm>
                <a:off x="1465" y="3472"/>
                <a:ext cx="29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1501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31813"/>
            <a:ext cx="8048625" cy="950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 Curve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4000500" y="2082800"/>
            <a:ext cx="1803400" cy="3632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193925" y="1890713"/>
            <a:ext cx="1819275" cy="3836987"/>
            <a:chOff x="1342" y="1239"/>
            <a:chExt cx="1146" cy="2417"/>
          </a:xfrm>
        </p:grpSpPr>
        <p:sp>
          <p:nvSpPr>
            <p:cNvPr id="104468" name="Line 5"/>
            <p:cNvSpPr>
              <a:spLocks noChangeShapeType="1"/>
            </p:cNvSpPr>
            <p:nvPr/>
          </p:nvSpPr>
          <p:spPr bwMode="auto">
            <a:xfrm>
              <a:off x="1680" y="1344"/>
              <a:ext cx="792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9" name="Line 6"/>
            <p:cNvSpPr>
              <a:spLocks noChangeShapeType="1"/>
            </p:cNvSpPr>
            <p:nvPr/>
          </p:nvSpPr>
          <p:spPr bwMode="auto">
            <a:xfrm>
              <a:off x="2488" y="1360"/>
              <a:ext cx="0" cy="22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70" name="Rectangle 7"/>
            <p:cNvSpPr>
              <a:spLocks noChangeArrowheads="1"/>
            </p:cNvSpPr>
            <p:nvPr/>
          </p:nvSpPr>
          <p:spPr bwMode="auto">
            <a:xfrm>
              <a:off x="1342" y="1239"/>
              <a:ext cx="2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dirty="0"/>
                <a:t>*</a:t>
              </a:r>
            </a:p>
          </p:txBody>
        </p:sp>
      </p:grp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762125" y="4113213"/>
            <a:ext cx="3368675" cy="1601787"/>
            <a:chOff x="1070" y="2639"/>
            <a:chExt cx="2122" cy="1009"/>
          </a:xfrm>
        </p:grpSpPr>
        <p:sp>
          <p:nvSpPr>
            <p:cNvPr id="104466" name="Freeform 9"/>
            <p:cNvSpPr>
              <a:spLocks/>
            </p:cNvSpPr>
            <p:nvPr/>
          </p:nvSpPr>
          <p:spPr bwMode="auto">
            <a:xfrm>
              <a:off x="1664" y="2784"/>
              <a:ext cx="1528" cy="864"/>
            </a:xfrm>
            <a:custGeom>
              <a:avLst/>
              <a:gdLst>
                <a:gd name="T0" fmla="*/ 0 w 1528"/>
                <a:gd name="T1" fmla="*/ 0 h 864"/>
                <a:gd name="T2" fmla="*/ 1528 w 1528"/>
                <a:gd name="T3" fmla="*/ 0 h 864"/>
                <a:gd name="T4" fmla="*/ 1528 w 1528"/>
                <a:gd name="T5" fmla="*/ 864 h 864"/>
                <a:gd name="T6" fmla="*/ 0 60000 65536"/>
                <a:gd name="T7" fmla="*/ 0 60000 65536"/>
                <a:gd name="T8" fmla="*/ 0 60000 65536"/>
                <a:gd name="T9" fmla="*/ 0 w 1528"/>
                <a:gd name="T10" fmla="*/ 0 h 864"/>
                <a:gd name="T11" fmla="*/ 1528 w 152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8" h="864">
                  <a:moveTo>
                    <a:pt x="0" y="0"/>
                  </a:moveTo>
                  <a:lnTo>
                    <a:pt x="1528" y="0"/>
                  </a:lnTo>
                  <a:lnTo>
                    <a:pt x="1528" y="864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7" name="Rectangle 10"/>
            <p:cNvSpPr>
              <a:spLocks noChangeArrowheads="1"/>
            </p:cNvSpPr>
            <p:nvPr/>
          </p:nvSpPr>
          <p:spPr bwMode="auto">
            <a:xfrm>
              <a:off x="1070" y="2639"/>
              <a:ext cx="62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ROP (units)</a:t>
              </a:r>
            </a:p>
          </p:txBody>
        </p:sp>
      </p:grpSp>
      <p:grpSp>
        <p:nvGrpSpPr>
          <p:cNvPr id="102411" name="Group 11"/>
          <p:cNvGrpSpPr>
            <a:grpSpLocks/>
          </p:cNvGrpSpPr>
          <p:nvPr/>
        </p:nvGrpSpPr>
        <p:grpSpPr bwMode="auto">
          <a:xfrm>
            <a:off x="1454150" y="1663700"/>
            <a:ext cx="6540500" cy="4508500"/>
            <a:chOff x="876" y="1096"/>
            <a:chExt cx="4120" cy="2840"/>
          </a:xfrm>
        </p:grpSpPr>
        <p:sp>
          <p:nvSpPr>
            <p:cNvPr id="104463" name="Freeform 12"/>
            <p:cNvSpPr>
              <a:spLocks/>
            </p:cNvSpPr>
            <p:nvPr/>
          </p:nvSpPr>
          <p:spPr bwMode="auto">
            <a:xfrm>
              <a:off x="1656" y="1096"/>
              <a:ext cx="3088" cy="2568"/>
            </a:xfrm>
            <a:custGeom>
              <a:avLst/>
              <a:gdLst>
                <a:gd name="T0" fmla="*/ 0 w 3088"/>
                <a:gd name="T1" fmla="*/ 0 h 2568"/>
                <a:gd name="T2" fmla="*/ 16 w 3088"/>
                <a:gd name="T3" fmla="*/ 2568 h 2568"/>
                <a:gd name="T4" fmla="*/ 3088 w 3088"/>
                <a:gd name="T5" fmla="*/ 2568 h 2568"/>
                <a:gd name="T6" fmla="*/ 0 60000 65536"/>
                <a:gd name="T7" fmla="*/ 0 60000 65536"/>
                <a:gd name="T8" fmla="*/ 0 60000 65536"/>
                <a:gd name="T9" fmla="*/ 0 w 3088"/>
                <a:gd name="T10" fmla="*/ 0 h 2568"/>
                <a:gd name="T11" fmla="*/ 3088 w 3088"/>
                <a:gd name="T12" fmla="*/ 2568 h 2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8" h="2568">
                  <a:moveTo>
                    <a:pt x="0" y="0"/>
                  </a:moveTo>
                  <a:cubicBezTo>
                    <a:pt x="5" y="856"/>
                    <a:pt x="10" y="1712"/>
                    <a:pt x="16" y="2568"/>
                  </a:cubicBezTo>
                  <a:lnTo>
                    <a:pt x="3088" y="2568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4" name="Rectangle 13"/>
            <p:cNvSpPr>
              <a:spLocks noChangeArrowheads="1"/>
            </p:cNvSpPr>
            <p:nvPr/>
          </p:nvSpPr>
          <p:spPr bwMode="auto">
            <a:xfrm rot="-5400000">
              <a:off x="244" y="2042"/>
              <a:ext cx="14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Inventory level (units)</a:t>
              </a:r>
            </a:p>
          </p:txBody>
        </p:sp>
        <p:sp>
          <p:nvSpPr>
            <p:cNvPr id="104465" name="Rectangle 14"/>
            <p:cNvSpPr>
              <a:spLocks noChangeArrowheads="1"/>
            </p:cNvSpPr>
            <p:nvPr/>
          </p:nvSpPr>
          <p:spPr bwMode="auto">
            <a:xfrm>
              <a:off x="4118" y="3703"/>
              <a:ext cx="8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 (days)</a:t>
              </a:r>
            </a:p>
          </p:txBody>
        </p:sp>
      </p:grp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547688" y="147796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12.5</a:t>
            </a:r>
          </a:p>
        </p:txBody>
      </p: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4641850" y="5835650"/>
            <a:ext cx="1646238" cy="565150"/>
            <a:chOff x="2884" y="3724"/>
            <a:chExt cx="1037" cy="356"/>
          </a:xfrm>
        </p:grpSpPr>
        <p:sp>
          <p:nvSpPr>
            <p:cNvPr id="104461" name="Rectangle 17"/>
            <p:cNvSpPr>
              <a:spLocks noChangeArrowheads="1"/>
            </p:cNvSpPr>
            <p:nvPr/>
          </p:nvSpPr>
          <p:spPr bwMode="auto">
            <a:xfrm>
              <a:off x="2884" y="3847"/>
              <a:ext cx="10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Lead time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L</a:t>
              </a:r>
            </a:p>
          </p:txBody>
        </p:sp>
        <p:sp>
          <p:nvSpPr>
            <p:cNvPr id="104462" name="AutoShape 18"/>
            <p:cNvSpPr>
              <a:spLocks/>
            </p:cNvSpPr>
            <p:nvPr/>
          </p:nvSpPr>
          <p:spPr bwMode="auto">
            <a:xfrm rot="5400000">
              <a:off x="3340" y="3580"/>
              <a:ext cx="136" cy="424"/>
            </a:xfrm>
            <a:prstGeom prst="rightBrace">
              <a:avLst>
                <a:gd name="adj1" fmla="val 2598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2419" name="Group 19"/>
          <p:cNvGrpSpPr>
            <a:grpSpLocks/>
          </p:cNvGrpSpPr>
          <p:nvPr/>
        </p:nvGrpSpPr>
        <p:grpSpPr bwMode="auto">
          <a:xfrm>
            <a:off x="4826000" y="2986088"/>
            <a:ext cx="2965450" cy="582612"/>
            <a:chOff x="3000" y="1929"/>
            <a:chExt cx="1868" cy="367"/>
          </a:xfrm>
        </p:grpSpPr>
        <p:sp>
          <p:nvSpPr>
            <p:cNvPr id="104459" name="Rectangle 20"/>
            <p:cNvSpPr>
              <a:spLocks noChangeArrowheads="1"/>
            </p:cNvSpPr>
            <p:nvPr/>
          </p:nvSpPr>
          <p:spPr bwMode="auto">
            <a:xfrm>
              <a:off x="3358" y="1929"/>
              <a:ext cx="15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Slope = units/day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104460" name="Line 21"/>
            <p:cNvSpPr>
              <a:spLocks noChangeShapeType="1"/>
            </p:cNvSpPr>
            <p:nvPr/>
          </p:nvSpPr>
          <p:spPr bwMode="auto">
            <a:xfrm flipH="1">
              <a:off x="3000" y="2056"/>
              <a:ext cx="37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4492625" y="2147888"/>
            <a:ext cx="3918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Stock is replenished as order arrives</a:t>
            </a: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H="1">
            <a:off x="4102100" y="2451100"/>
            <a:ext cx="45720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697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15" grpId="0" autoUpdateAnimBg="0"/>
      <p:bldP spid="102422" grpId="0"/>
      <p:bldP spid="1024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31813"/>
            <a:ext cx="8048625" cy="950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 Example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823913" y="1449388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Demand = 8,000 iPhones per year</a:t>
            </a:r>
          </a:p>
          <a:p>
            <a:r>
              <a:rPr lang="en-US" sz="2400" dirty="0"/>
              <a:t>250 working day year</a:t>
            </a:r>
          </a:p>
          <a:p>
            <a:r>
              <a:rPr lang="en-US" sz="2400" dirty="0"/>
              <a:t>Lead time for orders is 3 working days, may take 4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482725" y="4522788"/>
            <a:ext cx="194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ROP =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x </a:t>
            </a:r>
            <a:r>
              <a:rPr lang="en-US" sz="2400" i="1" dirty="0">
                <a:latin typeface="Times New Roman" charset="0"/>
                <a:cs typeface="Times New Roman" charset="0"/>
              </a:rPr>
              <a:t>L</a:t>
            </a:r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957388" y="2786063"/>
            <a:ext cx="5656262" cy="931862"/>
            <a:chOff x="1369" y="1931"/>
            <a:chExt cx="3563" cy="587"/>
          </a:xfrm>
        </p:grpSpPr>
        <p:sp>
          <p:nvSpPr>
            <p:cNvPr id="105480" name="Rectangle 6"/>
            <p:cNvSpPr>
              <a:spLocks noChangeArrowheads="1"/>
            </p:cNvSpPr>
            <p:nvPr/>
          </p:nvSpPr>
          <p:spPr bwMode="auto">
            <a:xfrm>
              <a:off x="1369" y="2079"/>
              <a:ext cx="4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= </a:t>
              </a:r>
            </a:p>
          </p:txBody>
        </p:sp>
        <p:grpSp>
          <p:nvGrpSpPr>
            <p:cNvPr id="105481" name="Group 7"/>
            <p:cNvGrpSpPr>
              <a:grpSpLocks/>
            </p:cNvGrpSpPr>
            <p:nvPr/>
          </p:nvGrpSpPr>
          <p:grpSpPr bwMode="auto">
            <a:xfrm>
              <a:off x="1812" y="1931"/>
              <a:ext cx="3120" cy="587"/>
              <a:chOff x="1812" y="1931"/>
              <a:chExt cx="3120" cy="587"/>
            </a:xfrm>
          </p:grpSpPr>
          <p:sp>
            <p:nvSpPr>
              <p:cNvPr id="105482" name="Rectangle 8"/>
              <p:cNvSpPr>
                <a:spLocks noChangeArrowheads="1"/>
              </p:cNvSpPr>
              <p:nvPr/>
            </p:nvSpPr>
            <p:spPr bwMode="auto">
              <a:xfrm>
                <a:off x="1859" y="1931"/>
                <a:ext cx="3008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Number of working days in a year</a:t>
                </a:r>
              </a:p>
            </p:txBody>
          </p:sp>
          <p:sp>
            <p:nvSpPr>
              <p:cNvPr id="105483" name="Line 9"/>
              <p:cNvSpPr>
                <a:spLocks noChangeShapeType="1"/>
              </p:cNvSpPr>
              <p:nvPr/>
            </p:nvSpPr>
            <p:spPr bwMode="auto">
              <a:xfrm>
                <a:off x="1812" y="2230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219325" y="3848100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8,000/250 = 32 units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232025" y="5106988"/>
            <a:ext cx="530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32 units per day x 3 days = 96 units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19325" y="5613400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32 units per day x 4 days = 128 units</a:t>
            </a:r>
          </a:p>
        </p:txBody>
      </p:sp>
    </p:spTree>
    <p:extLst>
      <p:ext uri="{BB962C8B-B14F-4D97-AF65-F5344CB8AC3E}">
        <p14:creationId xmlns:p14="http://schemas.microsoft.com/office/powerpoint/2010/main" val="30229715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34" grpId="0" autoUpdateAnimBg="0"/>
      <p:bldP spid="103435" grpId="0" autoUpdateAnimBg="0"/>
      <p:bldP spid="1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6498" name="Content Placeholder 1"/>
          <p:cNvSpPr>
            <a:spLocks noGrp="1"/>
          </p:cNvSpPr>
          <p:nvPr>
            <p:ph idx="1"/>
          </p:nvPr>
        </p:nvSpPr>
        <p:spPr>
          <a:xfrm>
            <a:off x="800100" y="1435100"/>
            <a:ext cx="7543800" cy="2159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when inventory builds up over a period of time after an order is placed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when units are produced and sold simultaneously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flipH="1">
            <a:off x="1885950" y="5003800"/>
            <a:ext cx="692150" cy="1028700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71750" y="4972050"/>
            <a:ext cx="2197100" cy="1073150"/>
          </a:xfrm>
          <a:prstGeom prst="rtTriangl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879600" y="4965700"/>
            <a:ext cx="711200" cy="1066800"/>
          </a:xfrm>
          <a:prstGeom prst="line">
            <a:avLst/>
          </a:prstGeom>
          <a:noFill/>
          <a:ln w="57150">
            <a:solidFill>
              <a:srgbClr val="D33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1750" y="4984750"/>
            <a:ext cx="2133600" cy="1035050"/>
          </a:xfrm>
          <a:prstGeom prst="line">
            <a:avLst/>
          </a:prstGeom>
          <a:noFill/>
          <a:ln w="57150">
            <a:solidFill>
              <a:srgbClr val="D333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1750" y="4978400"/>
            <a:ext cx="0" cy="10541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705350" y="4959350"/>
            <a:ext cx="3543300" cy="1092200"/>
            <a:chOff x="2964" y="2516"/>
            <a:chExt cx="2232" cy="688"/>
          </a:xfrm>
          <a:solidFill>
            <a:schemeClr val="tx2"/>
          </a:solidFill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964" y="2516"/>
              <a:ext cx="1820" cy="680"/>
              <a:chOff x="1280" y="2616"/>
              <a:chExt cx="1820" cy="680"/>
            </a:xfrm>
            <a:grpFill/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 flipH="1">
                <a:off x="1284" y="2640"/>
                <a:ext cx="436" cy="648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rgbClr val="BF092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1716" y="2620"/>
                <a:ext cx="1384" cy="676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1280" y="2616"/>
                <a:ext cx="448" cy="67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1716" y="2628"/>
                <a:ext cx="1344" cy="65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1716" y="2624"/>
                <a:ext cx="0" cy="66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4748" y="2524"/>
              <a:ext cx="448" cy="672"/>
              <a:chOff x="1280" y="2616"/>
              <a:chExt cx="448" cy="672"/>
            </a:xfrm>
            <a:grpFill/>
          </p:grpSpPr>
          <p:sp>
            <p:nvSpPr>
              <p:cNvPr id="15" name="AutoShape 16"/>
              <p:cNvSpPr>
                <a:spLocks noChangeArrowheads="1"/>
              </p:cNvSpPr>
              <p:nvPr/>
            </p:nvSpPr>
            <p:spPr bwMode="auto">
              <a:xfrm flipH="1">
                <a:off x="1284" y="2640"/>
                <a:ext cx="436" cy="648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1280" y="2616"/>
                <a:ext cx="448" cy="67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192" y="2540"/>
              <a:ext cx="0" cy="664"/>
            </a:xfrm>
            <a:prstGeom prst="lin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66725" y="3878263"/>
            <a:ext cx="8061325" cy="2509837"/>
            <a:chOff x="294" y="1835"/>
            <a:chExt cx="5078" cy="1581"/>
          </a:xfrm>
        </p:grpSpPr>
        <p:sp>
          <p:nvSpPr>
            <p:cNvPr id="106522" name="Freeform 20"/>
            <p:cNvSpPr>
              <a:spLocks/>
            </p:cNvSpPr>
            <p:nvPr/>
          </p:nvSpPr>
          <p:spPr bwMode="auto">
            <a:xfrm>
              <a:off x="1176" y="1835"/>
              <a:ext cx="4196" cy="1365"/>
            </a:xfrm>
            <a:custGeom>
              <a:avLst/>
              <a:gdLst>
                <a:gd name="T0" fmla="*/ 0 w 4128"/>
                <a:gd name="T1" fmla="*/ 0 h 1744"/>
                <a:gd name="T2" fmla="*/ 8 w 4128"/>
                <a:gd name="T3" fmla="*/ 1365 h 1744"/>
                <a:gd name="T4" fmla="*/ 4196 w 4128"/>
                <a:gd name="T5" fmla="*/ 1365 h 1744"/>
                <a:gd name="T6" fmla="*/ 0 60000 65536"/>
                <a:gd name="T7" fmla="*/ 0 60000 65536"/>
                <a:gd name="T8" fmla="*/ 0 60000 65536"/>
                <a:gd name="T9" fmla="*/ 0 w 4128"/>
                <a:gd name="T10" fmla="*/ 0 h 1744"/>
                <a:gd name="T11" fmla="*/ 4128 w 4128"/>
                <a:gd name="T12" fmla="*/ 1744 h 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8" h="1744">
                  <a:moveTo>
                    <a:pt x="0" y="0"/>
                  </a:moveTo>
                  <a:cubicBezTo>
                    <a:pt x="2" y="581"/>
                    <a:pt x="5" y="1162"/>
                    <a:pt x="8" y="1744"/>
                  </a:cubicBezTo>
                  <a:lnTo>
                    <a:pt x="4128" y="174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23" name="Rectangle 21"/>
            <p:cNvSpPr>
              <a:spLocks noChangeArrowheads="1"/>
            </p:cNvSpPr>
            <p:nvPr/>
          </p:nvSpPr>
          <p:spPr bwMode="auto">
            <a:xfrm rot="-5400000">
              <a:off x="-127" y="2257"/>
              <a:ext cx="105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Inventory level</a:t>
              </a:r>
            </a:p>
          </p:txBody>
        </p:sp>
        <p:sp>
          <p:nvSpPr>
            <p:cNvPr id="106524" name="Rectangle 22"/>
            <p:cNvSpPr>
              <a:spLocks noChangeArrowheads="1"/>
            </p:cNvSpPr>
            <p:nvPr/>
          </p:nvSpPr>
          <p:spPr bwMode="auto">
            <a:xfrm>
              <a:off x="4934" y="3183"/>
              <a:ext cx="4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4076700" y="4368800"/>
            <a:ext cx="4171950" cy="1282700"/>
            <a:chOff x="2568" y="2144"/>
            <a:chExt cx="2628" cy="808"/>
          </a:xfrm>
        </p:grpSpPr>
        <p:sp>
          <p:nvSpPr>
            <p:cNvPr id="106520" name="Rectangle 24"/>
            <p:cNvSpPr>
              <a:spLocks noChangeArrowheads="1"/>
            </p:cNvSpPr>
            <p:nvPr/>
          </p:nvSpPr>
          <p:spPr bwMode="auto">
            <a:xfrm>
              <a:off x="2718" y="2144"/>
              <a:ext cx="247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Demand part of cycle with no production (only usage takes place)</a:t>
              </a:r>
            </a:p>
          </p:txBody>
        </p:sp>
        <p:sp>
          <p:nvSpPr>
            <p:cNvPr id="106521" name="Line 25"/>
            <p:cNvSpPr>
              <a:spLocks noChangeShapeType="1"/>
            </p:cNvSpPr>
            <p:nvPr/>
          </p:nvSpPr>
          <p:spPr bwMode="auto">
            <a:xfrm flipH="1">
              <a:off x="2568" y="2503"/>
              <a:ext cx="436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928813" y="3748088"/>
            <a:ext cx="4078287" cy="1382712"/>
            <a:chOff x="1215" y="1753"/>
            <a:chExt cx="2569" cy="871"/>
          </a:xfrm>
        </p:grpSpPr>
        <p:sp>
          <p:nvSpPr>
            <p:cNvPr id="106518" name="Rectangle 27"/>
            <p:cNvSpPr>
              <a:spLocks noChangeArrowheads="1"/>
            </p:cNvSpPr>
            <p:nvPr/>
          </p:nvSpPr>
          <p:spPr bwMode="auto">
            <a:xfrm>
              <a:off x="1215" y="1753"/>
              <a:ext cx="256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Part of inventory cycle during which production (and usage) is taking place</a:t>
              </a:r>
            </a:p>
          </p:txBody>
        </p:sp>
        <p:sp>
          <p:nvSpPr>
            <p:cNvPr id="106519" name="Freeform 28"/>
            <p:cNvSpPr>
              <a:spLocks/>
            </p:cNvSpPr>
            <p:nvPr/>
          </p:nvSpPr>
          <p:spPr bwMode="auto">
            <a:xfrm>
              <a:off x="1337" y="2112"/>
              <a:ext cx="207" cy="512"/>
            </a:xfrm>
            <a:custGeom>
              <a:avLst/>
              <a:gdLst>
                <a:gd name="T0" fmla="*/ 207 w 207"/>
                <a:gd name="T1" fmla="*/ 0 h 608"/>
                <a:gd name="T2" fmla="*/ 63 w 207"/>
                <a:gd name="T3" fmla="*/ 121 h 608"/>
                <a:gd name="T4" fmla="*/ 7 w 207"/>
                <a:gd name="T5" fmla="*/ 236 h 608"/>
                <a:gd name="T6" fmla="*/ 23 w 207"/>
                <a:gd name="T7" fmla="*/ 350 h 608"/>
                <a:gd name="T8" fmla="*/ 143 w 207"/>
                <a:gd name="T9" fmla="*/ 512 h 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608"/>
                <a:gd name="T17" fmla="*/ 207 w 207"/>
                <a:gd name="T18" fmla="*/ 608 h 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608">
                  <a:moveTo>
                    <a:pt x="207" y="0"/>
                  </a:moveTo>
                  <a:cubicBezTo>
                    <a:pt x="183" y="24"/>
                    <a:pt x="96" y="97"/>
                    <a:pt x="63" y="144"/>
                  </a:cubicBezTo>
                  <a:cubicBezTo>
                    <a:pt x="30" y="191"/>
                    <a:pt x="14" y="235"/>
                    <a:pt x="7" y="280"/>
                  </a:cubicBezTo>
                  <a:cubicBezTo>
                    <a:pt x="0" y="325"/>
                    <a:pt x="0" y="361"/>
                    <a:pt x="23" y="416"/>
                  </a:cubicBezTo>
                  <a:cubicBezTo>
                    <a:pt x="46" y="471"/>
                    <a:pt x="118" y="568"/>
                    <a:pt x="143" y="6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1879600" y="6067425"/>
            <a:ext cx="698500" cy="334963"/>
            <a:chOff x="1184" y="3214"/>
            <a:chExt cx="440" cy="211"/>
          </a:xfrm>
        </p:grpSpPr>
        <p:sp>
          <p:nvSpPr>
            <p:cNvPr id="106513" name="Rectangle 30"/>
            <p:cNvSpPr>
              <a:spLocks noChangeArrowheads="1"/>
            </p:cNvSpPr>
            <p:nvPr/>
          </p:nvSpPr>
          <p:spPr bwMode="auto">
            <a:xfrm>
              <a:off x="1305" y="3214"/>
              <a:ext cx="1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i="1" dirty="0"/>
                <a:t>t</a:t>
              </a:r>
            </a:p>
          </p:txBody>
        </p:sp>
        <p:sp>
          <p:nvSpPr>
            <p:cNvPr id="106514" name="Line 31"/>
            <p:cNvSpPr>
              <a:spLocks noChangeShapeType="1"/>
            </p:cNvSpPr>
            <p:nvPr/>
          </p:nvSpPr>
          <p:spPr bwMode="auto">
            <a:xfrm>
              <a:off x="1184" y="3244"/>
              <a:ext cx="4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5" name="Line 32"/>
            <p:cNvSpPr>
              <a:spLocks noChangeShapeType="1"/>
            </p:cNvSpPr>
            <p:nvPr/>
          </p:nvSpPr>
          <p:spPr bwMode="auto">
            <a:xfrm>
              <a:off x="1624" y="3244"/>
              <a:ext cx="0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6" name="Line 33"/>
            <p:cNvSpPr>
              <a:spLocks noChangeShapeType="1"/>
            </p:cNvSpPr>
            <p:nvPr/>
          </p:nvSpPr>
          <p:spPr bwMode="auto">
            <a:xfrm>
              <a:off x="1192" y="3317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7" name="Line 34"/>
            <p:cNvSpPr>
              <a:spLocks noChangeShapeType="1"/>
            </p:cNvSpPr>
            <p:nvPr/>
          </p:nvSpPr>
          <p:spPr bwMode="auto">
            <a:xfrm flipH="1">
              <a:off x="1452" y="3317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593725" y="4781550"/>
            <a:ext cx="1476375" cy="517525"/>
            <a:chOff x="374" y="2404"/>
            <a:chExt cx="930" cy="326"/>
          </a:xfrm>
        </p:grpSpPr>
        <p:sp>
          <p:nvSpPr>
            <p:cNvPr id="106511" name="Rectangle 36"/>
            <p:cNvSpPr>
              <a:spLocks noChangeArrowheads="1"/>
            </p:cNvSpPr>
            <p:nvPr/>
          </p:nvSpPr>
          <p:spPr bwMode="auto">
            <a:xfrm>
              <a:off x="374" y="2404"/>
              <a:ext cx="8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Maximum inventory</a:t>
              </a:r>
            </a:p>
          </p:txBody>
        </p:sp>
        <p:sp>
          <p:nvSpPr>
            <p:cNvPr id="106512" name="Line 37"/>
            <p:cNvSpPr>
              <a:spLocks noChangeShapeType="1"/>
            </p:cNvSpPr>
            <p:nvPr/>
          </p:nvSpPr>
          <p:spPr bwMode="auto">
            <a:xfrm>
              <a:off x="1184" y="2536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7392988" y="3154363"/>
            <a:ext cx="1223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12.6</a:t>
            </a:r>
          </a:p>
        </p:txBody>
      </p:sp>
    </p:spTree>
    <p:extLst>
      <p:ext uri="{BB962C8B-B14F-4D97-AF65-F5344CB8AC3E}">
        <p14:creationId xmlns:p14="http://schemas.microsoft.com/office/powerpoint/2010/main" val="352936289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 2.jpg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/>
        </p:blipFill>
        <p:spPr>
          <a:xfrm>
            <a:off x="-10627" y="0"/>
            <a:ext cx="9154628" cy="6857999"/>
          </a:xfrm>
          <a:prstGeom prst="rect">
            <a:avLst/>
          </a:prstGeom>
        </p:spPr>
      </p:pic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415925" y="301625"/>
            <a:ext cx="8042275" cy="1489075"/>
            <a:chOff x="657227" y="276334"/>
            <a:chExt cx="7518927" cy="1670578"/>
          </a:xfrm>
        </p:grpSpPr>
        <p:sp>
          <p:nvSpPr>
            <p:cNvPr id="7" name="Rectangle 4"/>
            <p:cNvSpPr/>
            <p:nvPr/>
          </p:nvSpPr>
          <p:spPr>
            <a:xfrm flipH="1">
              <a:off x="657227" y="461558"/>
              <a:ext cx="443774" cy="1476450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3320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7424" y="276334"/>
              <a:ext cx="7208730" cy="147645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965749" y="1765108"/>
              <a:ext cx="149225" cy="181804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81804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82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Inventory Management at Amazon.com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095500"/>
            <a:ext cx="7772400" cy="4813300"/>
          </a:xfrm>
        </p:spPr>
        <p:txBody>
          <a:bodyPr/>
          <a:lstStyle/>
          <a:p>
            <a:pPr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Each order is assigned by computer to the closest distribution center that has the product(s)</a:t>
            </a:r>
          </a:p>
          <a:p>
            <a:pPr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ja-JP" altLang="en-US" sz="2800" dirty="0">
                <a:latin typeface="Arial" charset="0"/>
                <a:cs typeface="Arial" charset="0"/>
              </a:rPr>
              <a:t>“</a:t>
            </a:r>
            <a:r>
              <a:rPr lang="en-US" sz="2800" dirty="0">
                <a:latin typeface="Arial" charset="0"/>
                <a:cs typeface="Arial" charset="0"/>
              </a:rPr>
              <a:t>flow meister</a:t>
            </a:r>
            <a:r>
              <a:rPr lang="ja-JP" alt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latin typeface="Arial" charset="0"/>
                <a:cs typeface="Arial" charset="0"/>
              </a:rPr>
              <a:t> at each distribution center assigns work crews</a:t>
            </a:r>
          </a:p>
          <a:p>
            <a:pPr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Technology helps workers pick the correct items from the shelves with almost no errors </a:t>
            </a:r>
          </a:p>
          <a:p>
            <a:pPr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Items are placed in crates on a conveyor, bar code scanners scan each item 15 times to virtually eliminate errors</a:t>
            </a:r>
          </a:p>
        </p:txBody>
      </p:sp>
    </p:spTree>
    <p:extLst>
      <p:ext uri="{BB962C8B-B14F-4D97-AF65-F5344CB8AC3E}">
        <p14:creationId xmlns:p14="http://schemas.microsoft.com/office/powerpoint/2010/main" val="946550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351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792163" y="2794000"/>
            <a:ext cx="7597775" cy="636588"/>
            <a:chOff x="542" y="2016"/>
            <a:chExt cx="4786" cy="401"/>
          </a:xfrm>
        </p:grpSpPr>
        <p:sp>
          <p:nvSpPr>
            <p:cNvPr id="108566" name="Rectangle 5"/>
            <p:cNvSpPr>
              <a:spLocks noChangeArrowheads="1"/>
            </p:cNvSpPr>
            <p:nvPr/>
          </p:nvSpPr>
          <p:spPr bwMode="auto">
            <a:xfrm>
              <a:off x="1851" y="2098"/>
              <a:ext cx="216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= (Average inventory level) x</a:t>
              </a:r>
            </a:p>
          </p:txBody>
        </p:sp>
        <p:grpSp>
          <p:nvGrpSpPr>
            <p:cNvPr id="108567" name="Group 6"/>
            <p:cNvGrpSpPr>
              <a:grpSpLocks/>
            </p:cNvGrpSpPr>
            <p:nvPr/>
          </p:nvGrpSpPr>
          <p:grpSpPr bwMode="auto">
            <a:xfrm>
              <a:off x="542" y="2024"/>
              <a:ext cx="1340" cy="393"/>
              <a:chOff x="606" y="2276"/>
              <a:chExt cx="1340" cy="393"/>
            </a:xfrm>
          </p:grpSpPr>
          <p:sp>
            <p:nvSpPr>
              <p:cNvPr id="108571" name="Rectangle 7"/>
              <p:cNvSpPr>
                <a:spLocks noChangeArrowheads="1"/>
              </p:cNvSpPr>
              <p:nvPr/>
            </p:nvSpPr>
            <p:spPr bwMode="auto">
              <a:xfrm>
                <a:off x="606" y="2276"/>
                <a:ext cx="134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Annual inventory holding cost</a:t>
                </a:r>
              </a:p>
            </p:txBody>
          </p:sp>
          <p:sp>
            <p:nvSpPr>
              <p:cNvPr id="108572" name="AutoShape 8"/>
              <p:cNvSpPr>
                <a:spLocks noChangeArrowheads="1"/>
              </p:cNvSpPr>
              <p:nvPr/>
            </p:nvSpPr>
            <p:spPr bwMode="auto">
              <a:xfrm>
                <a:off x="644" y="2296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108568" name="Group 9"/>
            <p:cNvGrpSpPr>
              <a:grpSpLocks/>
            </p:cNvGrpSpPr>
            <p:nvPr/>
          </p:nvGrpSpPr>
          <p:grpSpPr bwMode="auto">
            <a:xfrm>
              <a:off x="3990" y="2016"/>
              <a:ext cx="1338" cy="393"/>
              <a:chOff x="3622" y="2308"/>
              <a:chExt cx="1338" cy="393"/>
            </a:xfrm>
          </p:grpSpPr>
          <p:sp>
            <p:nvSpPr>
              <p:cNvPr id="108569" name="Rectangle 10"/>
              <p:cNvSpPr>
                <a:spLocks noChangeArrowheads="1"/>
              </p:cNvSpPr>
              <p:nvPr/>
            </p:nvSpPr>
            <p:spPr bwMode="auto">
              <a:xfrm>
                <a:off x="3622" y="2308"/>
                <a:ext cx="1338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Holding cost </a:t>
                </a:r>
                <a:br>
                  <a:rPr lang="en-US" sz="2000" dirty="0"/>
                </a:br>
                <a:r>
                  <a:rPr lang="en-US" sz="2000" dirty="0"/>
                  <a:t>per unit per year</a:t>
                </a:r>
              </a:p>
            </p:txBody>
          </p:sp>
          <p:sp>
            <p:nvSpPr>
              <p:cNvPr id="108570" name="AutoShape 11"/>
              <p:cNvSpPr>
                <a:spLocks noChangeArrowheads="1"/>
              </p:cNvSpPr>
              <p:nvPr/>
            </p:nvSpPr>
            <p:spPr bwMode="auto">
              <a:xfrm>
                <a:off x="3659" y="2368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</p:grpSp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788988" y="3676650"/>
            <a:ext cx="5695950" cy="623888"/>
            <a:chOff x="543" y="2496"/>
            <a:chExt cx="3588" cy="393"/>
          </a:xfrm>
        </p:grpSpPr>
        <p:sp>
          <p:nvSpPr>
            <p:cNvPr id="108562" name="Rectangle 13"/>
            <p:cNvSpPr>
              <a:spLocks noChangeArrowheads="1"/>
            </p:cNvSpPr>
            <p:nvPr/>
          </p:nvSpPr>
          <p:spPr bwMode="auto">
            <a:xfrm>
              <a:off x="1855" y="2570"/>
              <a:ext cx="227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= (Maximum inventory level)/2</a:t>
              </a:r>
            </a:p>
          </p:txBody>
        </p:sp>
        <p:grpSp>
          <p:nvGrpSpPr>
            <p:cNvPr id="108563" name="Group 14"/>
            <p:cNvGrpSpPr>
              <a:grpSpLocks/>
            </p:cNvGrpSpPr>
            <p:nvPr/>
          </p:nvGrpSpPr>
          <p:grpSpPr bwMode="auto">
            <a:xfrm>
              <a:off x="543" y="2496"/>
              <a:ext cx="1340" cy="393"/>
              <a:chOff x="606" y="2276"/>
              <a:chExt cx="1340" cy="393"/>
            </a:xfrm>
          </p:grpSpPr>
          <p:sp>
            <p:nvSpPr>
              <p:cNvPr id="108564" name="Rectangle 15"/>
              <p:cNvSpPr>
                <a:spLocks noChangeArrowheads="1"/>
              </p:cNvSpPr>
              <p:nvPr/>
            </p:nvSpPr>
            <p:spPr bwMode="auto">
              <a:xfrm>
                <a:off x="606" y="2276"/>
                <a:ext cx="134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Annual inventory level</a:t>
                </a:r>
              </a:p>
            </p:txBody>
          </p:sp>
          <p:sp>
            <p:nvSpPr>
              <p:cNvPr id="108565" name="AutoShape 16"/>
              <p:cNvSpPr>
                <a:spLocks noChangeArrowheads="1"/>
              </p:cNvSpPr>
              <p:nvPr/>
            </p:nvSpPr>
            <p:spPr bwMode="auto">
              <a:xfrm>
                <a:off x="644" y="2296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</p:grp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1063625" y="4546600"/>
            <a:ext cx="7481888" cy="1185863"/>
            <a:chOff x="542" y="3040"/>
            <a:chExt cx="4713" cy="747"/>
          </a:xfrm>
        </p:grpSpPr>
        <p:grpSp>
          <p:nvGrpSpPr>
            <p:cNvPr id="108550" name="Group 18"/>
            <p:cNvGrpSpPr>
              <a:grpSpLocks/>
            </p:cNvGrpSpPr>
            <p:nvPr/>
          </p:nvGrpSpPr>
          <p:grpSpPr bwMode="auto">
            <a:xfrm>
              <a:off x="542" y="3040"/>
              <a:ext cx="4713" cy="393"/>
              <a:chOff x="596" y="3056"/>
              <a:chExt cx="4713" cy="393"/>
            </a:xfrm>
          </p:grpSpPr>
          <p:sp>
            <p:nvSpPr>
              <p:cNvPr id="108552" name="Rectangle 19"/>
              <p:cNvSpPr>
                <a:spLocks noChangeArrowheads="1"/>
              </p:cNvSpPr>
              <p:nvPr/>
            </p:nvSpPr>
            <p:spPr bwMode="auto">
              <a:xfrm>
                <a:off x="1741" y="3129"/>
                <a:ext cx="214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000" dirty="0"/>
                  <a:t>=                                         –</a:t>
                </a:r>
              </a:p>
            </p:txBody>
          </p:sp>
          <p:grpSp>
            <p:nvGrpSpPr>
              <p:cNvPr id="108553" name="Group 20"/>
              <p:cNvGrpSpPr>
                <a:grpSpLocks/>
              </p:cNvGrpSpPr>
              <p:nvPr/>
            </p:nvGrpSpPr>
            <p:grpSpPr bwMode="auto">
              <a:xfrm>
                <a:off x="596" y="3056"/>
                <a:ext cx="1156" cy="393"/>
                <a:chOff x="596" y="3056"/>
                <a:chExt cx="1156" cy="393"/>
              </a:xfrm>
            </p:grpSpPr>
            <p:sp>
              <p:nvSpPr>
                <p:cNvPr id="108560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" y="3056"/>
                  <a:ext cx="115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Maximum inventory level</a:t>
                  </a:r>
                </a:p>
              </p:txBody>
            </p:sp>
            <p:sp>
              <p:nvSpPr>
                <p:cNvPr id="108561" name="AutoShape 22"/>
                <p:cNvSpPr>
                  <a:spLocks noChangeArrowheads="1"/>
                </p:cNvSpPr>
                <p:nvPr/>
              </p:nvSpPr>
              <p:spPr bwMode="auto">
                <a:xfrm>
                  <a:off x="610" y="3092"/>
                  <a:ext cx="1128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08554" name="Group 23"/>
              <p:cNvGrpSpPr>
                <a:grpSpLocks/>
              </p:cNvGrpSpPr>
              <p:nvPr/>
            </p:nvGrpSpPr>
            <p:grpSpPr bwMode="auto">
              <a:xfrm>
                <a:off x="1923" y="3056"/>
                <a:ext cx="1746" cy="393"/>
                <a:chOff x="2235" y="3064"/>
                <a:chExt cx="1746" cy="393"/>
              </a:xfrm>
            </p:grpSpPr>
            <p:sp>
              <p:nvSpPr>
                <p:cNvPr id="108558" name="Rectangle 24"/>
                <p:cNvSpPr>
                  <a:spLocks noChangeArrowheads="1"/>
                </p:cNvSpPr>
                <p:nvPr/>
              </p:nvSpPr>
              <p:spPr bwMode="auto">
                <a:xfrm>
                  <a:off x="2235" y="3064"/>
                  <a:ext cx="174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produced during the production run</a:t>
                  </a:r>
                </a:p>
              </p:txBody>
            </p:sp>
            <p:sp>
              <p:nvSpPr>
                <p:cNvPr id="108559" name="AutoShape 25"/>
                <p:cNvSpPr>
                  <a:spLocks noChangeArrowheads="1"/>
                </p:cNvSpPr>
                <p:nvPr/>
              </p:nvSpPr>
              <p:spPr bwMode="auto">
                <a:xfrm>
                  <a:off x="2268" y="3100"/>
                  <a:ext cx="1689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08555" name="Group 26"/>
              <p:cNvGrpSpPr>
                <a:grpSpLocks/>
              </p:cNvGrpSpPr>
              <p:nvPr/>
            </p:nvGrpSpPr>
            <p:grpSpPr bwMode="auto">
              <a:xfrm>
                <a:off x="3851" y="3056"/>
                <a:ext cx="1458" cy="393"/>
                <a:chOff x="3955" y="3072"/>
                <a:chExt cx="1458" cy="393"/>
              </a:xfrm>
            </p:grpSpPr>
            <p:sp>
              <p:nvSpPr>
                <p:cNvPr id="2" name="Rectangle 27"/>
                <p:cNvSpPr>
                  <a:spLocks noChangeArrowheads="1"/>
                </p:cNvSpPr>
                <p:nvPr/>
              </p:nvSpPr>
              <p:spPr bwMode="auto">
                <a:xfrm>
                  <a:off x="3955" y="3072"/>
                  <a:ext cx="1458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used during the production run</a:t>
                  </a:r>
                </a:p>
              </p:txBody>
            </p:sp>
            <p:sp>
              <p:nvSpPr>
                <p:cNvPr id="108557" name="AutoShape 28"/>
                <p:cNvSpPr>
                  <a:spLocks noChangeArrowheads="1"/>
                </p:cNvSpPr>
                <p:nvPr/>
              </p:nvSpPr>
              <p:spPr bwMode="auto">
                <a:xfrm>
                  <a:off x="3972" y="3108"/>
                  <a:ext cx="1424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</p:grpSp>
        <p:sp>
          <p:nvSpPr>
            <p:cNvPr id="108551" name="Rectangle 29"/>
            <p:cNvSpPr>
              <a:spLocks noChangeArrowheads="1"/>
            </p:cNvSpPr>
            <p:nvPr/>
          </p:nvSpPr>
          <p:spPr bwMode="auto">
            <a:xfrm>
              <a:off x="1686" y="3535"/>
              <a:ext cx="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pt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 New Roman"/>
                  <a:cs typeface="Times New Roman"/>
                </a:rPr>
                <a:t>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88914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428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1063625" y="2705100"/>
            <a:ext cx="7481888" cy="1185863"/>
            <a:chOff x="542" y="3040"/>
            <a:chExt cx="4713" cy="747"/>
          </a:xfrm>
        </p:grpSpPr>
        <p:grpSp>
          <p:nvGrpSpPr>
            <p:cNvPr id="110632" name="Group 18"/>
            <p:cNvGrpSpPr>
              <a:grpSpLocks/>
            </p:cNvGrpSpPr>
            <p:nvPr/>
          </p:nvGrpSpPr>
          <p:grpSpPr bwMode="auto">
            <a:xfrm>
              <a:off x="542" y="3040"/>
              <a:ext cx="4713" cy="393"/>
              <a:chOff x="596" y="3056"/>
              <a:chExt cx="4713" cy="393"/>
            </a:xfrm>
          </p:grpSpPr>
          <p:sp>
            <p:nvSpPr>
              <p:cNvPr id="110634" name="Rectangle 19"/>
              <p:cNvSpPr>
                <a:spLocks noChangeArrowheads="1"/>
              </p:cNvSpPr>
              <p:nvPr/>
            </p:nvSpPr>
            <p:spPr bwMode="auto">
              <a:xfrm>
                <a:off x="1741" y="3129"/>
                <a:ext cx="214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000" dirty="0"/>
                  <a:t>=                                         –</a:t>
                </a:r>
              </a:p>
            </p:txBody>
          </p:sp>
          <p:grpSp>
            <p:nvGrpSpPr>
              <p:cNvPr id="110635" name="Group 20"/>
              <p:cNvGrpSpPr>
                <a:grpSpLocks/>
              </p:cNvGrpSpPr>
              <p:nvPr/>
            </p:nvGrpSpPr>
            <p:grpSpPr bwMode="auto">
              <a:xfrm>
                <a:off x="596" y="3056"/>
                <a:ext cx="1156" cy="393"/>
                <a:chOff x="596" y="3056"/>
                <a:chExt cx="1156" cy="393"/>
              </a:xfrm>
            </p:grpSpPr>
            <p:sp>
              <p:nvSpPr>
                <p:cNvPr id="11064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" y="3056"/>
                  <a:ext cx="115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Maximum inventory level</a:t>
                  </a:r>
                </a:p>
              </p:txBody>
            </p:sp>
            <p:sp>
              <p:nvSpPr>
                <p:cNvPr id="110643" name="AutoShape 22"/>
                <p:cNvSpPr>
                  <a:spLocks noChangeArrowheads="1"/>
                </p:cNvSpPr>
                <p:nvPr/>
              </p:nvSpPr>
              <p:spPr bwMode="auto">
                <a:xfrm>
                  <a:off x="610" y="3092"/>
                  <a:ext cx="1128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10636" name="Group 23"/>
              <p:cNvGrpSpPr>
                <a:grpSpLocks/>
              </p:cNvGrpSpPr>
              <p:nvPr/>
            </p:nvGrpSpPr>
            <p:grpSpPr bwMode="auto">
              <a:xfrm>
                <a:off x="1923" y="3056"/>
                <a:ext cx="1746" cy="393"/>
                <a:chOff x="2235" y="3064"/>
                <a:chExt cx="1746" cy="393"/>
              </a:xfrm>
            </p:grpSpPr>
            <p:sp>
              <p:nvSpPr>
                <p:cNvPr id="1106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235" y="3064"/>
                  <a:ext cx="174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produced during the production run</a:t>
                  </a:r>
                </a:p>
              </p:txBody>
            </p:sp>
            <p:sp>
              <p:nvSpPr>
                <p:cNvPr id="110641" name="AutoShape 25"/>
                <p:cNvSpPr>
                  <a:spLocks noChangeArrowheads="1"/>
                </p:cNvSpPr>
                <p:nvPr/>
              </p:nvSpPr>
              <p:spPr bwMode="auto">
                <a:xfrm>
                  <a:off x="2268" y="3100"/>
                  <a:ext cx="1689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10637" name="Group 26"/>
              <p:cNvGrpSpPr>
                <a:grpSpLocks/>
              </p:cNvGrpSpPr>
              <p:nvPr/>
            </p:nvGrpSpPr>
            <p:grpSpPr bwMode="auto">
              <a:xfrm>
                <a:off x="3851" y="3056"/>
                <a:ext cx="1458" cy="393"/>
                <a:chOff x="3955" y="3072"/>
                <a:chExt cx="1458" cy="393"/>
              </a:xfrm>
            </p:grpSpPr>
            <p:sp>
              <p:nvSpPr>
                <p:cNvPr id="110638" name="Rectangle 27"/>
                <p:cNvSpPr>
                  <a:spLocks noChangeArrowheads="1"/>
                </p:cNvSpPr>
                <p:nvPr/>
              </p:nvSpPr>
              <p:spPr bwMode="auto">
                <a:xfrm>
                  <a:off x="3955" y="3072"/>
                  <a:ext cx="1458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used during the production run</a:t>
                  </a:r>
                </a:p>
              </p:txBody>
            </p:sp>
            <p:sp>
              <p:nvSpPr>
                <p:cNvPr id="110639" name="AutoShape 28"/>
                <p:cNvSpPr>
                  <a:spLocks noChangeArrowheads="1"/>
                </p:cNvSpPr>
                <p:nvPr/>
              </p:nvSpPr>
              <p:spPr bwMode="auto">
                <a:xfrm>
                  <a:off x="3972" y="3108"/>
                  <a:ext cx="1424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</p:grpSp>
        <p:sp>
          <p:nvSpPr>
            <p:cNvPr id="110633" name="Rectangle 29"/>
            <p:cNvSpPr>
              <a:spLocks noChangeArrowheads="1"/>
            </p:cNvSpPr>
            <p:nvPr/>
          </p:nvSpPr>
          <p:spPr bwMode="auto">
            <a:xfrm>
              <a:off x="1686" y="3535"/>
              <a:ext cx="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pt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000" i="1" dirty="0">
                  <a:latin typeface="Times New Roman"/>
                  <a:cs typeface="Times New Roman"/>
                </a:rPr>
                <a:t>t</a:t>
              </a:r>
            </a:p>
          </p:txBody>
        </p:sp>
      </p:grp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841375" y="3948113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However,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 total produced = </a:t>
            </a:r>
            <a:r>
              <a:rPr lang="en-US" sz="2000" i="1" dirty="0">
                <a:latin typeface="Times New Roman" charset="0"/>
                <a:cs typeface="Times New Roman" charset="0"/>
              </a:rPr>
              <a:t>pt</a:t>
            </a:r>
            <a:r>
              <a:rPr lang="en-US" sz="2000" dirty="0"/>
              <a:t> ; thus 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/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830263" y="4518025"/>
            <a:ext cx="5191125" cy="671513"/>
            <a:chOff x="587" y="2902"/>
            <a:chExt cx="3270" cy="423"/>
          </a:xfrm>
        </p:grpSpPr>
        <p:grpSp>
          <p:nvGrpSpPr>
            <p:cNvPr id="110614" name="Group 19"/>
            <p:cNvGrpSpPr>
              <a:grpSpLocks/>
            </p:cNvGrpSpPr>
            <p:nvPr/>
          </p:nvGrpSpPr>
          <p:grpSpPr bwMode="auto">
            <a:xfrm>
              <a:off x="587" y="2944"/>
              <a:ext cx="1156" cy="359"/>
              <a:chOff x="596" y="3056"/>
              <a:chExt cx="1156" cy="359"/>
            </a:xfrm>
          </p:grpSpPr>
          <p:sp>
            <p:nvSpPr>
              <p:cNvPr id="110630" name="Rectangle 20"/>
              <p:cNvSpPr>
                <a:spLocks noChangeArrowheads="1"/>
              </p:cNvSpPr>
              <p:nvPr/>
            </p:nvSpPr>
            <p:spPr bwMode="auto">
              <a:xfrm>
                <a:off x="596" y="3056"/>
                <a:ext cx="1156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Maximum inventory level</a:t>
                </a:r>
              </a:p>
            </p:txBody>
          </p:sp>
          <p:sp>
            <p:nvSpPr>
              <p:cNvPr id="110631" name="AutoShape 21"/>
              <p:cNvSpPr>
                <a:spLocks noChangeArrowheads="1"/>
              </p:cNvSpPr>
              <p:nvPr/>
            </p:nvSpPr>
            <p:spPr bwMode="auto">
              <a:xfrm>
                <a:off x="645" y="3076"/>
                <a:ext cx="1069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0615" name="Rectangle 22"/>
            <p:cNvSpPr>
              <a:spLocks noChangeArrowheads="1"/>
            </p:cNvSpPr>
            <p:nvPr/>
          </p:nvSpPr>
          <p:spPr bwMode="auto">
            <a:xfrm>
              <a:off x="1734" y="3004"/>
              <a:ext cx="1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p</a:t>
              </a:r>
              <a:r>
                <a:rPr lang="en-US" dirty="0"/>
                <a:t>          –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dirty="0"/>
                <a:t>         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dirty="0"/>
                <a:t>  1 –</a:t>
              </a:r>
            </a:p>
          </p:txBody>
        </p:sp>
        <p:grpSp>
          <p:nvGrpSpPr>
            <p:cNvPr id="110616" name="Group 23"/>
            <p:cNvGrpSpPr>
              <a:grpSpLocks/>
            </p:cNvGrpSpPr>
            <p:nvPr/>
          </p:nvGrpSpPr>
          <p:grpSpPr bwMode="auto">
            <a:xfrm>
              <a:off x="2648" y="2902"/>
              <a:ext cx="288" cy="407"/>
              <a:chOff x="3520" y="3081"/>
              <a:chExt cx="288" cy="407"/>
            </a:xfrm>
          </p:grpSpPr>
          <p:grpSp>
            <p:nvGrpSpPr>
              <p:cNvPr id="110626" name="Group 24"/>
              <p:cNvGrpSpPr>
                <a:grpSpLocks/>
              </p:cNvGrpSpPr>
              <p:nvPr/>
            </p:nvGrpSpPr>
            <p:grpSpPr bwMode="auto">
              <a:xfrm>
                <a:off x="3537" y="3081"/>
                <a:ext cx="271" cy="407"/>
                <a:chOff x="3523" y="3079"/>
                <a:chExt cx="271" cy="407"/>
              </a:xfrm>
            </p:grpSpPr>
            <p:sp>
              <p:nvSpPr>
                <p:cNvPr id="110628" name="Rectangle 25"/>
                <p:cNvSpPr>
                  <a:spLocks noChangeArrowheads="1"/>
                </p:cNvSpPr>
                <p:nvPr/>
              </p:nvSpPr>
              <p:spPr bwMode="auto">
                <a:xfrm>
                  <a:off x="3523" y="3079"/>
                  <a:ext cx="271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p</a:t>
                  </a:r>
                </a:p>
              </p:txBody>
            </p:sp>
            <p:sp>
              <p:nvSpPr>
                <p:cNvPr id="110629" name="Line 26"/>
                <p:cNvSpPr>
                  <a:spLocks noChangeShapeType="1"/>
                </p:cNvSpPr>
                <p:nvPr/>
              </p:nvSpPr>
              <p:spPr bwMode="auto">
                <a:xfrm>
                  <a:off x="3552" y="33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27" name="AutoShape 27"/>
              <p:cNvSpPr>
                <a:spLocks noChangeArrowheads="1"/>
              </p:cNvSpPr>
              <p:nvPr/>
            </p:nvSpPr>
            <p:spPr bwMode="auto">
              <a:xfrm>
                <a:off x="3520" y="3112"/>
                <a:ext cx="288" cy="3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17" name="Group 28"/>
            <p:cNvGrpSpPr>
              <a:grpSpLocks/>
            </p:cNvGrpSpPr>
            <p:nvPr/>
          </p:nvGrpSpPr>
          <p:grpSpPr bwMode="auto">
            <a:xfrm>
              <a:off x="2048" y="2902"/>
              <a:ext cx="288" cy="407"/>
              <a:chOff x="3544" y="3081"/>
              <a:chExt cx="288" cy="407"/>
            </a:xfrm>
          </p:grpSpPr>
          <p:grpSp>
            <p:nvGrpSpPr>
              <p:cNvPr id="110622" name="Group 29"/>
              <p:cNvGrpSpPr>
                <a:grpSpLocks/>
              </p:cNvGrpSpPr>
              <p:nvPr/>
            </p:nvGrpSpPr>
            <p:grpSpPr bwMode="auto">
              <a:xfrm>
                <a:off x="3557" y="3081"/>
                <a:ext cx="271" cy="407"/>
                <a:chOff x="3543" y="3079"/>
                <a:chExt cx="271" cy="407"/>
              </a:xfrm>
            </p:grpSpPr>
            <p:sp>
              <p:nvSpPr>
                <p:cNvPr id="11062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43" y="3079"/>
                  <a:ext cx="271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p</a:t>
                  </a:r>
                </a:p>
              </p:txBody>
            </p:sp>
            <p:sp>
              <p:nvSpPr>
                <p:cNvPr id="110625" name="Line 31"/>
                <p:cNvSpPr>
                  <a:spLocks noChangeShapeType="1"/>
                </p:cNvSpPr>
                <p:nvPr/>
              </p:nvSpPr>
              <p:spPr bwMode="auto">
                <a:xfrm>
                  <a:off x="3576" y="33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23" name="AutoShape 32"/>
              <p:cNvSpPr>
                <a:spLocks noChangeArrowheads="1"/>
              </p:cNvSpPr>
              <p:nvPr/>
            </p:nvSpPr>
            <p:spPr bwMode="auto">
              <a:xfrm>
                <a:off x="3544" y="3112"/>
                <a:ext cx="288" cy="3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18" name="Group 33"/>
            <p:cNvGrpSpPr>
              <a:grpSpLocks/>
            </p:cNvGrpSpPr>
            <p:nvPr/>
          </p:nvGrpSpPr>
          <p:grpSpPr bwMode="auto">
            <a:xfrm>
              <a:off x="3606" y="2918"/>
              <a:ext cx="251" cy="407"/>
              <a:chOff x="3766" y="3199"/>
              <a:chExt cx="251" cy="407"/>
            </a:xfrm>
          </p:grpSpPr>
          <p:sp>
            <p:nvSpPr>
              <p:cNvPr id="110620" name="Rectangle 34"/>
              <p:cNvSpPr>
                <a:spLocks noChangeArrowheads="1"/>
              </p:cNvSpPr>
              <p:nvPr/>
            </p:nvSpPr>
            <p:spPr bwMode="auto">
              <a:xfrm>
                <a:off x="3766" y="3199"/>
                <a:ext cx="25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r>
                  <a:rPr lang="en-US" i="1" dirty="0">
                    <a:latin typeface="Times New Roman" charset="0"/>
                    <a:cs typeface="Times New Roman" charset="0"/>
                  </a:rPr>
                  <a:t>p</a:t>
                </a:r>
              </a:p>
            </p:txBody>
          </p:sp>
          <p:sp>
            <p:nvSpPr>
              <p:cNvPr id="110621" name="Line 35"/>
              <p:cNvSpPr>
                <a:spLocks noChangeShapeType="1"/>
              </p:cNvSpPr>
              <p:nvPr/>
            </p:nvSpPr>
            <p:spPr bwMode="auto">
              <a:xfrm>
                <a:off x="3776" y="3408"/>
                <a:ext cx="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0619" name="AutoShape 36"/>
            <p:cNvSpPr>
              <a:spLocks noChangeArrowheads="1"/>
            </p:cNvSpPr>
            <p:nvPr/>
          </p:nvSpPr>
          <p:spPr bwMode="auto">
            <a:xfrm>
              <a:off x="3260" y="2936"/>
              <a:ext cx="596" cy="368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830263" y="5461000"/>
            <a:ext cx="6853237" cy="738188"/>
            <a:chOff x="523" y="3528"/>
            <a:chExt cx="4317" cy="465"/>
          </a:xfrm>
        </p:grpSpPr>
        <p:sp>
          <p:nvSpPr>
            <p:cNvPr id="110599" name="Rectangle 38"/>
            <p:cNvSpPr>
              <a:spLocks noChangeArrowheads="1"/>
            </p:cNvSpPr>
            <p:nvPr/>
          </p:nvSpPr>
          <p:spPr bwMode="auto">
            <a:xfrm>
              <a:off x="523" y="3651"/>
              <a:ext cx="43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Holding cost =                                             (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/>
                <a:t>) =         1 –         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>
                  <a:latin typeface="Times New Roman" charset="0"/>
                  <a:cs typeface="Times New Roman" charset="0"/>
                </a:rPr>
                <a:t> </a:t>
              </a:r>
            </a:p>
          </p:txBody>
        </p:sp>
        <p:grpSp>
          <p:nvGrpSpPr>
            <p:cNvPr id="110600" name="Group 39"/>
            <p:cNvGrpSpPr>
              <a:grpSpLocks/>
            </p:cNvGrpSpPr>
            <p:nvPr/>
          </p:nvGrpSpPr>
          <p:grpSpPr bwMode="auto">
            <a:xfrm>
              <a:off x="3694" y="3528"/>
              <a:ext cx="1080" cy="463"/>
              <a:chOff x="1470" y="3529"/>
              <a:chExt cx="1080" cy="463"/>
            </a:xfrm>
          </p:grpSpPr>
          <p:grpSp>
            <p:nvGrpSpPr>
              <p:cNvPr id="110604" name="Group 40"/>
              <p:cNvGrpSpPr>
                <a:grpSpLocks/>
              </p:cNvGrpSpPr>
              <p:nvPr/>
            </p:nvGrpSpPr>
            <p:grpSpPr bwMode="auto">
              <a:xfrm>
                <a:off x="2025" y="3561"/>
                <a:ext cx="288" cy="407"/>
                <a:chOff x="4132" y="3613"/>
                <a:chExt cx="288" cy="407"/>
              </a:xfrm>
            </p:grpSpPr>
            <p:grpSp>
              <p:nvGrpSpPr>
                <p:cNvPr id="110610" name="Group 41"/>
                <p:cNvGrpSpPr>
                  <a:grpSpLocks/>
                </p:cNvGrpSpPr>
                <p:nvPr/>
              </p:nvGrpSpPr>
              <p:grpSpPr bwMode="auto">
                <a:xfrm>
                  <a:off x="4166" y="3613"/>
                  <a:ext cx="251" cy="407"/>
                  <a:chOff x="3384" y="3091"/>
                  <a:chExt cx="251" cy="407"/>
                </a:xfrm>
              </p:grpSpPr>
              <p:sp>
                <p:nvSpPr>
                  <p:cNvPr id="11061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384" y="3091"/>
                    <a:ext cx="251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i="1" dirty="0">
                        <a:latin typeface="Times New Roman" charset="0"/>
                        <a:cs typeface="Times New Roman" charset="0"/>
                      </a:rPr>
                      <a:t>d</a:t>
                    </a:r>
                  </a:p>
                  <a:p>
                    <a:pPr algn="ctr"/>
                    <a:r>
                      <a:rPr lang="en-US" i="1" dirty="0">
                        <a:latin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  <p:sp>
                <p:nvSpPr>
                  <p:cNvPr id="11061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33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0611" name="AutoShape 44"/>
                <p:cNvSpPr>
                  <a:spLocks noChangeArrowheads="1"/>
                </p:cNvSpPr>
                <p:nvPr/>
              </p:nvSpPr>
              <p:spPr bwMode="auto">
                <a:xfrm>
                  <a:off x="4132" y="3640"/>
                  <a:ext cx="288" cy="376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0605" name="Group 45"/>
              <p:cNvGrpSpPr>
                <a:grpSpLocks/>
              </p:cNvGrpSpPr>
              <p:nvPr/>
            </p:nvGrpSpPr>
            <p:grpSpPr bwMode="auto">
              <a:xfrm>
                <a:off x="1470" y="3529"/>
                <a:ext cx="271" cy="456"/>
                <a:chOff x="3641" y="3595"/>
                <a:chExt cx="271" cy="456"/>
              </a:xfrm>
            </p:grpSpPr>
            <p:sp>
              <p:nvSpPr>
                <p:cNvPr id="110608" name="Rectangle 46"/>
                <p:cNvSpPr>
                  <a:spLocks noChangeArrowheads="1"/>
                </p:cNvSpPr>
                <p:nvPr/>
              </p:nvSpPr>
              <p:spPr bwMode="auto">
                <a:xfrm>
                  <a:off x="3641" y="3595"/>
                  <a:ext cx="27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dirty="0"/>
                    <a:t>2</a:t>
                  </a:r>
                </a:p>
              </p:txBody>
            </p:sp>
            <p:sp>
              <p:nvSpPr>
                <p:cNvPr id="110609" name="Line 47"/>
                <p:cNvSpPr>
                  <a:spLocks noChangeShapeType="1"/>
                </p:cNvSpPr>
                <p:nvPr/>
              </p:nvSpPr>
              <p:spPr bwMode="auto">
                <a:xfrm>
                  <a:off x="3672" y="3832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06" name="Freeform 48"/>
              <p:cNvSpPr>
                <a:spLocks/>
              </p:cNvSpPr>
              <p:nvPr/>
            </p:nvSpPr>
            <p:spPr bwMode="auto">
              <a:xfrm>
                <a:off x="2492" y="3542"/>
                <a:ext cx="58" cy="450"/>
              </a:xfrm>
              <a:custGeom>
                <a:avLst/>
                <a:gdLst>
                  <a:gd name="T0" fmla="*/ 2 w 58"/>
                  <a:gd name="T1" fmla="*/ 0 h 496"/>
                  <a:gd name="T2" fmla="*/ 58 w 58"/>
                  <a:gd name="T3" fmla="*/ 0 h 496"/>
                  <a:gd name="T4" fmla="*/ 58 w 58"/>
                  <a:gd name="T5" fmla="*/ 450 h 496"/>
                  <a:gd name="T6" fmla="*/ 0 w 58"/>
                  <a:gd name="T7" fmla="*/ 450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496"/>
                  <a:gd name="T14" fmla="*/ 58 w 58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496">
                    <a:moveTo>
                      <a:pt x="2" y="0"/>
                    </a:moveTo>
                    <a:lnTo>
                      <a:pt x="58" y="0"/>
                    </a:lnTo>
                    <a:lnTo>
                      <a:pt x="58" y="496"/>
                    </a:lnTo>
                    <a:lnTo>
                      <a:pt x="0" y="49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607" name="Freeform 49"/>
              <p:cNvSpPr>
                <a:spLocks/>
              </p:cNvSpPr>
              <p:nvPr/>
            </p:nvSpPr>
            <p:spPr bwMode="auto">
              <a:xfrm flipH="1">
                <a:off x="1739" y="3542"/>
                <a:ext cx="58" cy="450"/>
              </a:xfrm>
              <a:custGeom>
                <a:avLst/>
                <a:gdLst>
                  <a:gd name="T0" fmla="*/ 2 w 58"/>
                  <a:gd name="T1" fmla="*/ 0 h 496"/>
                  <a:gd name="T2" fmla="*/ 58 w 58"/>
                  <a:gd name="T3" fmla="*/ 0 h 496"/>
                  <a:gd name="T4" fmla="*/ 58 w 58"/>
                  <a:gd name="T5" fmla="*/ 450 h 496"/>
                  <a:gd name="T6" fmla="*/ 0 w 58"/>
                  <a:gd name="T7" fmla="*/ 450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496"/>
                  <a:gd name="T14" fmla="*/ 58 w 58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496">
                    <a:moveTo>
                      <a:pt x="2" y="0"/>
                    </a:moveTo>
                    <a:lnTo>
                      <a:pt x="58" y="0"/>
                    </a:lnTo>
                    <a:lnTo>
                      <a:pt x="58" y="496"/>
                    </a:lnTo>
                    <a:lnTo>
                      <a:pt x="0" y="49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01" name="Group 50"/>
            <p:cNvGrpSpPr>
              <a:grpSpLocks/>
            </p:cNvGrpSpPr>
            <p:nvPr/>
          </p:nvGrpSpPr>
          <p:grpSpPr bwMode="auto">
            <a:xfrm>
              <a:off x="1542" y="3538"/>
              <a:ext cx="1716" cy="455"/>
              <a:chOff x="3222" y="3546"/>
              <a:chExt cx="1716" cy="455"/>
            </a:xfrm>
          </p:grpSpPr>
          <p:sp>
            <p:nvSpPr>
              <p:cNvPr id="110602" name="Rectangle 51"/>
              <p:cNvSpPr>
                <a:spLocks noChangeArrowheads="1"/>
              </p:cNvSpPr>
              <p:nvPr/>
            </p:nvSpPr>
            <p:spPr bwMode="auto">
              <a:xfrm>
                <a:off x="3222" y="3546"/>
                <a:ext cx="1716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dirty="0"/>
                  <a:t>Maximum inventory level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US" dirty="0"/>
                  <a:t>2</a:t>
                </a:r>
              </a:p>
            </p:txBody>
          </p:sp>
          <p:sp>
            <p:nvSpPr>
              <p:cNvPr id="110603" name="Line 52"/>
              <p:cNvSpPr>
                <a:spLocks noChangeShapeType="1"/>
              </p:cNvSpPr>
              <p:nvPr/>
            </p:nvSpPr>
            <p:spPr bwMode="auto">
              <a:xfrm>
                <a:off x="3260" y="3792"/>
                <a:ext cx="16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65417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377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aphicFrame>
        <p:nvGraphicFramePr>
          <p:cNvPr id="2" name="Object 108"/>
          <p:cNvGraphicFramePr>
            <a:graphicFrameLocks noChangeAspect="1"/>
          </p:cNvGraphicFramePr>
          <p:nvPr/>
        </p:nvGraphicFramePr>
        <p:xfrm>
          <a:off x="2806700" y="2705100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4" imgW="3519720" imgH="849960" progId="Equation.3">
                  <p:embed/>
                </p:oleObj>
              </mc:Choice>
              <mc:Fallback>
                <p:oleObj name="Equation" r:id="rId4" imgW="3519720" imgH="849960" progId="Equation.3">
                  <p:embed/>
                  <p:pic>
                    <p:nvPicPr>
                      <p:cNvPr id="2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05100"/>
                        <a:ext cx="353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9"/>
          <p:cNvGraphicFramePr>
            <a:graphicFrameLocks noChangeAspect="1"/>
          </p:cNvGraphicFramePr>
          <p:nvPr/>
        </p:nvGraphicFramePr>
        <p:xfrm>
          <a:off x="3124200" y="3633788"/>
          <a:ext cx="24384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2422800" imgH="2614680" progId="Equation.3">
                  <p:embed/>
                </p:oleObj>
              </mc:Choice>
              <mc:Fallback>
                <p:oleObj name="Equation" r:id="rId6" imgW="2422800" imgH="2614680" progId="Equation.3">
                  <p:embed/>
                  <p:pic>
                    <p:nvPicPr>
                      <p:cNvPr id="3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33788"/>
                        <a:ext cx="24384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92779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Example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92163" y="1595438"/>
            <a:ext cx="7545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	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p</a:t>
            </a:r>
            <a:r>
              <a:rPr lang="en-US" sz="2400" dirty="0"/>
              <a:t> =	8 units per day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	$10	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	4 units per day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	$0.50 per unit per year</a:t>
            </a:r>
          </a:p>
        </p:txBody>
      </p:sp>
      <p:graphicFrame>
        <p:nvGraphicFramePr>
          <p:cNvPr id="19" name="Object 58"/>
          <p:cNvGraphicFramePr>
            <a:graphicFrameLocks noChangeAspect="1"/>
          </p:cNvGraphicFramePr>
          <p:nvPr/>
        </p:nvGraphicFramePr>
        <p:xfrm>
          <a:off x="2413000" y="2986088"/>
          <a:ext cx="43180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4" imgW="4305960" imgH="3126600" progId="Equation.3">
                  <p:embed/>
                </p:oleObj>
              </mc:Choice>
              <mc:Fallback>
                <p:oleObj name="Equation" r:id="rId4" imgW="4305960" imgH="3126600" progId="Equation.3">
                  <p:embed/>
                  <p:pic>
                    <p:nvPicPr>
                      <p:cNvPr id="1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986088"/>
                        <a:ext cx="43180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244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79463" y="3625850"/>
            <a:ext cx="755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When annual data are used the equation becomes: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779463" y="16398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Note:</a:t>
            </a:r>
          </a:p>
        </p:txBody>
      </p: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1089025" y="2181225"/>
            <a:ext cx="6958013" cy="873125"/>
            <a:chOff x="334" y="1611"/>
            <a:chExt cx="4383" cy="550"/>
          </a:xfrm>
        </p:grpSpPr>
        <p:sp>
          <p:nvSpPr>
            <p:cNvPr id="13374" name="Text Box 18"/>
            <p:cNvSpPr txBox="1">
              <a:spLocks noChangeArrowheads="1"/>
            </p:cNvSpPr>
            <p:nvPr/>
          </p:nvSpPr>
          <p:spPr bwMode="auto">
            <a:xfrm>
              <a:off x="334" y="1776"/>
              <a:ext cx="39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000" dirty="0"/>
                <a:t> = 4 =                                                                       =</a:t>
              </a:r>
            </a:p>
          </p:txBody>
        </p:sp>
        <p:grpSp>
          <p:nvGrpSpPr>
            <p:cNvPr id="13375" name="Group 19"/>
            <p:cNvGrpSpPr>
              <a:grpSpLocks/>
            </p:cNvGrpSpPr>
            <p:nvPr/>
          </p:nvGrpSpPr>
          <p:grpSpPr bwMode="auto">
            <a:xfrm>
              <a:off x="953" y="1611"/>
              <a:ext cx="2972" cy="535"/>
              <a:chOff x="841" y="1663"/>
              <a:chExt cx="2972" cy="535"/>
            </a:xfrm>
          </p:grpSpPr>
          <p:sp>
            <p:nvSpPr>
              <p:cNvPr id="13379" name="Text Box 20"/>
              <p:cNvSpPr txBox="1">
                <a:spLocks noChangeArrowheads="1"/>
              </p:cNvSpPr>
              <p:nvPr/>
            </p:nvSpPr>
            <p:spPr bwMode="auto">
              <a:xfrm>
                <a:off x="841" y="1663"/>
                <a:ext cx="2972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0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Number of days the plant is in operation</a:t>
                </a:r>
              </a:p>
            </p:txBody>
          </p:sp>
          <p:sp>
            <p:nvSpPr>
              <p:cNvPr id="13380" name="Line 21"/>
              <p:cNvSpPr>
                <a:spLocks noChangeShapeType="1"/>
              </p:cNvSpPr>
              <p:nvPr/>
            </p:nvSpPr>
            <p:spPr bwMode="auto">
              <a:xfrm>
                <a:off x="880" y="1960"/>
                <a:ext cx="2933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76" name="Group 22"/>
            <p:cNvGrpSpPr>
              <a:grpSpLocks/>
            </p:cNvGrpSpPr>
            <p:nvPr/>
          </p:nvGrpSpPr>
          <p:grpSpPr bwMode="auto">
            <a:xfrm>
              <a:off x="4196" y="1626"/>
              <a:ext cx="521" cy="535"/>
              <a:chOff x="3924" y="1336"/>
              <a:chExt cx="521" cy="535"/>
            </a:xfrm>
          </p:grpSpPr>
          <p:sp>
            <p:nvSpPr>
              <p:cNvPr id="13377" name="Text Box 23"/>
              <p:cNvSpPr txBox="1">
                <a:spLocks noChangeArrowheads="1"/>
              </p:cNvSpPr>
              <p:nvPr/>
            </p:nvSpPr>
            <p:spPr bwMode="auto">
              <a:xfrm>
                <a:off x="3924" y="1336"/>
                <a:ext cx="521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1,000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250</a:t>
                </a:r>
              </a:p>
            </p:txBody>
          </p:sp>
          <p:sp>
            <p:nvSpPr>
              <p:cNvPr id="13378" name="Line 24"/>
              <p:cNvSpPr>
                <a:spLocks noChangeShapeType="1"/>
              </p:cNvSpPr>
              <p:nvPr/>
            </p:nvSpPr>
            <p:spPr bwMode="auto">
              <a:xfrm>
                <a:off x="3968" y="1624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3" name="Object 57"/>
          <p:cNvGraphicFramePr>
            <a:graphicFrameLocks noChangeAspect="1"/>
          </p:cNvGraphicFramePr>
          <p:nvPr/>
        </p:nvGraphicFramePr>
        <p:xfrm>
          <a:off x="2281238" y="4402138"/>
          <a:ext cx="4343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4" imgW="4333680" imgH="1197360" progId="Equation.3">
                  <p:embed/>
                </p:oleObj>
              </mc:Choice>
              <mc:Fallback>
                <p:oleObj name="Equation" r:id="rId4" imgW="4333680" imgH="1197360" progId="Equation.3">
                  <p:embed/>
                  <p:pic>
                    <p:nvPicPr>
                      <p:cNvPr id="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4402138"/>
                        <a:ext cx="43434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9845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19685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Reduced prices are often available when larger quantities are purchased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Trade-off is between reduced product cost and increased holding cost</a:t>
            </a:r>
          </a:p>
        </p:txBody>
      </p:sp>
      <p:graphicFrame>
        <p:nvGraphicFramePr>
          <p:cNvPr id="17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90998"/>
              </p:ext>
            </p:extLst>
          </p:nvPr>
        </p:nvGraphicFramePr>
        <p:xfrm>
          <a:off x="717550" y="3810000"/>
          <a:ext cx="7702550" cy="1960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12.2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 Quantity Discount Schedule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PRICE RANGE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QUANTITY ORDERED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PRICE PER UNIT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price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 to 119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	$	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Discount price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200 to 1,499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	98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Discount price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1,500 and over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	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15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graphicFrame>
        <p:nvGraphicFramePr>
          <p:cNvPr id="8" name="Object 103"/>
          <p:cNvGraphicFramePr>
            <a:graphicFrameLocks noChangeAspect="1"/>
          </p:cNvGraphicFramePr>
          <p:nvPr/>
        </p:nvGraphicFramePr>
        <p:xfrm>
          <a:off x="3778250" y="4419600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1325520" imgH="740520" progId="Equation.3">
                  <p:embed/>
                </p:oleObj>
              </mc:Choice>
              <mc:Fallback>
                <p:oleObj name="Equation" r:id="rId3" imgW="1325520" imgH="740520" progId="Equation.3">
                  <p:embed/>
                  <p:pic>
                    <p:nvPicPr>
                      <p:cNvPr id="8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419600"/>
                        <a:ext cx="1333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925" y="1595438"/>
            <a:ext cx="703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 + Product cost</a:t>
            </a:r>
          </a:p>
        </p:txBody>
      </p:sp>
      <p:graphicFrame>
        <p:nvGraphicFramePr>
          <p:cNvPr id="10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81286"/>
              </p:ext>
            </p:extLst>
          </p:nvPr>
        </p:nvGraphicFramePr>
        <p:xfrm>
          <a:off x="3544888" y="2338388"/>
          <a:ext cx="2054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2044700" imgH="647700" progId="Equation.3">
                  <p:embed/>
                </p:oleObj>
              </mc:Choice>
              <mc:Fallback>
                <p:oleObj name="Equation" r:id="rId5" imgW="2044700" imgH="647700" progId="Equation.3">
                  <p:embed/>
                  <p:pic>
                    <p:nvPicPr>
                      <p:cNvPr id="1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2338388"/>
                        <a:ext cx="2054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4700" y="3213100"/>
            <a:ext cx="7869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where	</a:t>
            </a:r>
            <a:r>
              <a:rPr lang="en-US" sz="1600" i="1" dirty="0">
                <a:latin typeface="Times New Roman" charset="0"/>
                <a:cs typeface="Times New Roman" charset="0"/>
              </a:rPr>
              <a:t>Q</a:t>
            </a:r>
            <a:r>
              <a:rPr lang="en-US" sz="1600" dirty="0"/>
              <a:t>	= Quantity ordered	</a:t>
            </a:r>
            <a:r>
              <a:rPr lang="en-US" sz="1600" i="1" dirty="0">
                <a:latin typeface="Times New Roman" charset="0"/>
                <a:cs typeface="Times New Roman" charset="0"/>
              </a:rPr>
              <a:t>P</a:t>
            </a:r>
            <a:r>
              <a:rPr lang="en-US" sz="1600" dirty="0"/>
              <a:t>	= Price per unit</a:t>
            </a:r>
          </a:p>
          <a:p>
            <a:r>
              <a:rPr lang="en-US" sz="1600" dirty="0"/>
              <a:t>	</a:t>
            </a:r>
            <a:r>
              <a:rPr lang="en-US" sz="1600" i="1" dirty="0">
                <a:latin typeface="Times New Roman" charset="0"/>
                <a:cs typeface="Times New Roman" charset="0"/>
              </a:rPr>
              <a:t>D</a:t>
            </a:r>
            <a:r>
              <a:rPr lang="en-US" sz="1600" dirty="0"/>
              <a:t>	= Annual demand in units	</a:t>
            </a:r>
            <a:r>
              <a:rPr lang="en-US" sz="1600" i="1" dirty="0">
                <a:latin typeface="Times New Roman" charset="0"/>
                <a:cs typeface="Times New Roman" charset="0"/>
              </a:rPr>
              <a:t>I </a:t>
            </a:r>
            <a:r>
              <a:rPr lang="en-US" sz="1600" dirty="0"/>
              <a:t>	= Holding cost per unit per year</a:t>
            </a:r>
          </a:p>
          <a:p>
            <a:pPr>
              <a:tabLst>
                <a:tab pos="990600" algn="r"/>
                <a:tab pos="1079500" algn="l"/>
                <a:tab pos="4305300" algn="r"/>
                <a:tab pos="4572000" algn="l"/>
              </a:tabLst>
            </a:pPr>
            <a:r>
              <a:rPr lang="en-US" sz="1600" dirty="0"/>
              <a:t>	</a:t>
            </a:r>
            <a:r>
              <a:rPr lang="en-US" sz="1600" i="1" dirty="0">
                <a:latin typeface="Times New Roman" charset="0"/>
                <a:cs typeface="Times New Roman" charset="0"/>
              </a:rPr>
              <a:t>S</a:t>
            </a:r>
            <a:r>
              <a:rPr lang="en-US" sz="1600" dirty="0"/>
              <a:t>	= Ordering or setup cost per order		expressed as a percent of price </a:t>
            </a:r>
            <a:r>
              <a:rPr lang="en-US" sz="1600" i="1" dirty="0"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5499100"/>
            <a:ext cx="554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Because unit price varies, holding cost is expressed as a percent (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) of unit price (</a:t>
            </a:r>
            <a:r>
              <a:rPr lang="en-US" i="1" dirty="0">
                <a:latin typeface="Times New Roman" charset="0"/>
                <a:cs typeface="Times New Roman" charset="0"/>
              </a:rPr>
              <a:t>P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4362345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475"/>
          </a:xfrm>
        </p:spPr>
        <p:txBody>
          <a:bodyPr/>
          <a:lstStyle/>
          <a:p>
            <a:pPr marL="0" indent="0">
              <a:buFont typeface="Arial Unicode M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Steps in analyzing a quantity discount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92163" y="2452688"/>
            <a:ext cx="7558087" cy="36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ts val="600"/>
              </a:spcAft>
              <a:buClr>
                <a:srgbClr val="BF0922"/>
              </a:buClr>
              <a:buFont typeface="Times" charset="0"/>
              <a:buAutoNum type="arabicPeriod"/>
            </a:pPr>
            <a:r>
              <a:rPr lang="en-US" sz="2800" dirty="0"/>
              <a:t>Starting with the </a:t>
            </a:r>
            <a:r>
              <a:rPr lang="en-US" sz="2800" i="1" dirty="0"/>
              <a:t>lowest</a:t>
            </a:r>
            <a:r>
              <a:rPr lang="en-US" sz="2800" dirty="0"/>
              <a:t> possible purchase price, calculate </a:t>
            </a:r>
            <a:r>
              <a:rPr lang="en-US" sz="2800" i="1" dirty="0">
                <a:latin typeface="Times New Roman" charset="0"/>
                <a:cs typeface="Times New Roman" charset="0"/>
              </a:rPr>
              <a:t>Q</a:t>
            </a:r>
            <a:r>
              <a:rPr lang="en-US" sz="2800" dirty="0"/>
              <a:t>* until the first feasible EOQ is found. This is a possible best order quantity, along with all price-break quantities for all </a:t>
            </a:r>
            <a:r>
              <a:rPr lang="en-US" sz="2800" i="1" dirty="0"/>
              <a:t>lower</a:t>
            </a:r>
            <a:r>
              <a:rPr lang="en-US" sz="2800" dirty="0"/>
              <a:t> prices.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Times" charset="0"/>
              <a:buAutoNum type="arabicPeriod"/>
            </a:pPr>
            <a:r>
              <a:rPr lang="en-US" sz="2800" dirty="0"/>
              <a:t>Calculate the total annual cost for each possible order quantity determined in Step 1. Select the quantity that gives the lowest total cost.</a:t>
            </a:r>
          </a:p>
        </p:txBody>
      </p:sp>
    </p:spTree>
    <p:extLst>
      <p:ext uri="{BB962C8B-B14F-4D97-AF65-F5344CB8AC3E}">
        <p14:creationId xmlns:p14="http://schemas.microsoft.com/office/powerpoint/2010/main" val="245012289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357773" y="1350299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12.7</a:t>
            </a:r>
          </a:p>
        </p:txBody>
      </p:sp>
      <p:grpSp>
        <p:nvGrpSpPr>
          <p:cNvPr id="121907" name="Group 121906"/>
          <p:cNvGrpSpPr/>
          <p:nvPr/>
        </p:nvGrpSpPr>
        <p:grpSpPr>
          <a:xfrm>
            <a:off x="1366324" y="3873500"/>
            <a:ext cx="4310652" cy="338554"/>
            <a:chOff x="1366324" y="3873500"/>
            <a:chExt cx="4310652" cy="33855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2287432" y="4078337"/>
              <a:ext cx="3389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6324" y="387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520,053</a:t>
              </a:r>
              <a:r>
                <a:rPr lang="en-US" sz="1600" dirty="0"/>
                <a:t> –</a:t>
              </a:r>
            </a:p>
          </p:txBody>
        </p:sp>
      </p:grpSp>
      <p:grpSp>
        <p:nvGrpSpPr>
          <p:cNvPr id="121906" name="Group 121905"/>
          <p:cNvGrpSpPr/>
          <p:nvPr/>
        </p:nvGrpSpPr>
        <p:grpSpPr>
          <a:xfrm>
            <a:off x="1366324" y="4038600"/>
            <a:ext cx="1938156" cy="338554"/>
            <a:chOff x="1366324" y="4038600"/>
            <a:chExt cx="1938156" cy="33855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2287432" y="4212054"/>
              <a:ext cx="1017048" cy="18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6324" y="40386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517,155</a:t>
              </a:r>
              <a:r>
                <a:rPr lang="en-US" sz="1600" dirty="0"/>
                <a:t> –</a:t>
              </a:r>
            </a:p>
          </p:txBody>
        </p:sp>
      </p:grpSp>
      <p:grpSp>
        <p:nvGrpSpPr>
          <p:cNvPr id="121893" name="Group 121892"/>
          <p:cNvGrpSpPr/>
          <p:nvPr/>
        </p:nvGrpSpPr>
        <p:grpSpPr>
          <a:xfrm>
            <a:off x="1062624" y="1370369"/>
            <a:ext cx="7039976" cy="5043385"/>
            <a:chOff x="1062624" y="1370369"/>
            <a:chExt cx="7039976" cy="5043385"/>
          </a:xfrm>
        </p:grpSpPr>
        <p:sp>
          <p:nvSpPr>
            <p:cNvPr id="125986" name="Freeform 12"/>
            <p:cNvSpPr>
              <a:spLocks/>
            </p:cNvSpPr>
            <p:nvPr/>
          </p:nvSpPr>
          <p:spPr bwMode="auto">
            <a:xfrm>
              <a:off x="2260600" y="1370369"/>
              <a:ext cx="5842000" cy="4611331"/>
            </a:xfrm>
            <a:custGeom>
              <a:avLst/>
              <a:gdLst>
                <a:gd name="T0" fmla="*/ 9 w 3392"/>
                <a:gd name="T1" fmla="*/ 0 h 2408"/>
                <a:gd name="T2" fmla="*/ 0 w 3392"/>
                <a:gd name="T3" fmla="*/ 2408 h 2408"/>
                <a:gd name="T4" fmla="*/ 3680 w 3392"/>
                <a:gd name="T5" fmla="*/ 2408 h 2408"/>
                <a:gd name="T6" fmla="*/ 0 60000 65536"/>
                <a:gd name="T7" fmla="*/ 0 60000 65536"/>
                <a:gd name="T8" fmla="*/ 0 60000 65536"/>
                <a:gd name="T9" fmla="*/ 0 w 3392"/>
                <a:gd name="T10" fmla="*/ 0 h 2408"/>
                <a:gd name="T11" fmla="*/ 3392 w 3392"/>
                <a:gd name="T12" fmla="*/ 2408 h 2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2" h="2408">
                  <a:moveTo>
                    <a:pt x="8" y="0"/>
                  </a:moveTo>
                  <a:cubicBezTo>
                    <a:pt x="5" y="802"/>
                    <a:pt x="0" y="2408"/>
                    <a:pt x="0" y="2408"/>
                  </a:cubicBezTo>
                  <a:lnTo>
                    <a:pt x="3392" y="2408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87" name="Rectangle 13"/>
            <p:cNvSpPr>
              <a:spLocks noChangeArrowheads="1"/>
            </p:cNvSpPr>
            <p:nvPr/>
          </p:nvSpPr>
          <p:spPr bwMode="auto">
            <a:xfrm rot="16200000">
              <a:off x="337315" y="3466891"/>
              <a:ext cx="1789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Annual Total Cost</a:t>
              </a:r>
            </a:p>
          </p:txBody>
        </p:sp>
        <p:sp>
          <p:nvSpPr>
            <p:cNvPr id="125989" name="Rectangle 15"/>
            <p:cNvSpPr>
              <a:spLocks noChangeArrowheads="1"/>
            </p:cNvSpPr>
            <p:nvPr/>
          </p:nvSpPr>
          <p:spPr bwMode="auto">
            <a:xfrm>
              <a:off x="3671359" y="6075200"/>
              <a:ext cx="1530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Order Quantity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66324" y="1951524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550,000 –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66324" y="260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540,000 –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6324" y="32512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530,000 –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6324" y="4508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510,000 –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6324" y="514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500,000 –</a:t>
              </a:r>
            </a:p>
          </p:txBody>
        </p:sp>
      </p:grpSp>
      <p:grpSp>
        <p:nvGrpSpPr>
          <p:cNvPr id="121894" name="Group 121893"/>
          <p:cNvGrpSpPr/>
          <p:nvPr/>
        </p:nvGrpSpPr>
        <p:grpSpPr>
          <a:xfrm>
            <a:off x="2777473" y="1837224"/>
            <a:ext cx="3240426" cy="4461578"/>
            <a:chOff x="2777473" y="1837224"/>
            <a:chExt cx="3240426" cy="4461578"/>
          </a:xfrm>
        </p:grpSpPr>
        <p:sp>
          <p:nvSpPr>
            <p:cNvPr id="125992" name="Line 6"/>
            <p:cNvSpPr>
              <a:spLocks noChangeShapeType="1"/>
            </p:cNvSpPr>
            <p:nvPr/>
          </p:nvSpPr>
          <p:spPr bwMode="auto">
            <a:xfrm>
              <a:off x="3048000" y="1851025"/>
              <a:ext cx="0" cy="4283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93" name="Rectangle 7"/>
            <p:cNvSpPr>
              <a:spLocks noChangeArrowheads="1"/>
            </p:cNvSpPr>
            <p:nvPr/>
          </p:nvSpPr>
          <p:spPr bwMode="auto">
            <a:xfrm>
              <a:off x="2777473" y="5960248"/>
              <a:ext cx="5270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120</a:t>
              </a:r>
            </a:p>
          </p:txBody>
        </p:sp>
        <p:sp>
          <p:nvSpPr>
            <p:cNvPr id="125991" name="Rectangle 10"/>
            <p:cNvSpPr>
              <a:spLocks noChangeArrowheads="1"/>
            </p:cNvSpPr>
            <p:nvPr/>
          </p:nvSpPr>
          <p:spPr bwMode="auto">
            <a:xfrm>
              <a:off x="5319771" y="5960248"/>
              <a:ext cx="698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1,500</a:t>
              </a: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5664200" y="1837224"/>
              <a:ext cx="0" cy="4283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1896" name="Group 121895"/>
          <p:cNvGrpSpPr/>
          <p:nvPr/>
        </p:nvGrpSpPr>
        <p:grpSpPr>
          <a:xfrm>
            <a:off x="2914650" y="2232595"/>
            <a:ext cx="5617436" cy="1361505"/>
            <a:chOff x="2914650" y="2232595"/>
            <a:chExt cx="5617436" cy="1361505"/>
          </a:xfrm>
        </p:grpSpPr>
        <p:sp>
          <p:nvSpPr>
            <p:cNvPr id="125969" name="Rectangle 37"/>
            <p:cNvSpPr>
              <a:spLocks noChangeArrowheads="1"/>
            </p:cNvSpPr>
            <p:nvPr/>
          </p:nvSpPr>
          <p:spPr bwMode="auto">
            <a:xfrm>
              <a:off x="6450334" y="2232595"/>
              <a:ext cx="2081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chemeClr val="tx2"/>
                  </a:solidFill>
                </a:rPr>
                <a:t>TC for No Discount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14650" y="2273300"/>
              <a:ext cx="3651250" cy="1320800"/>
              <a:chOff x="2838450" y="2235200"/>
              <a:chExt cx="3651250" cy="13208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838450" y="2660650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009900" y="2235200"/>
                <a:ext cx="3479800" cy="1320800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9800" h="1320800">
                    <a:moveTo>
                      <a:pt x="3479800" y="0"/>
                    </a:moveTo>
                    <a:lnTo>
                      <a:pt x="2247900" y="577850"/>
                    </a:lnTo>
                    <a:cubicBezTo>
                      <a:pt x="1901825" y="735542"/>
                      <a:pt x="1656292" y="841375"/>
                      <a:pt x="1403350" y="946150"/>
                    </a:cubicBezTo>
                    <a:cubicBezTo>
                      <a:pt x="1150408" y="1050925"/>
                      <a:pt x="890058" y="1148292"/>
                      <a:pt x="730250" y="1206500"/>
                    </a:cubicBezTo>
                    <a:cubicBezTo>
                      <a:pt x="570442" y="1264708"/>
                      <a:pt x="522817" y="1276350"/>
                      <a:pt x="444500" y="1295400"/>
                    </a:cubicBezTo>
                    <a:cubicBezTo>
                      <a:pt x="366183" y="1314450"/>
                      <a:pt x="315383" y="1320800"/>
                      <a:pt x="260350" y="1320800"/>
                    </a:cubicBezTo>
                    <a:cubicBezTo>
                      <a:pt x="205317" y="1320800"/>
                      <a:pt x="157692" y="1312333"/>
                      <a:pt x="114300" y="1295400"/>
                    </a:cubicBezTo>
                    <a:cubicBezTo>
                      <a:pt x="70908" y="1278467"/>
                      <a:pt x="0" y="1219200"/>
                      <a:pt x="0" y="1219200"/>
                    </a:cubicBezTo>
                  </a:path>
                </a:pathLst>
              </a:custGeom>
              <a:ln w="57150" cmpd="sng"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9" name="Group 121898"/>
          <p:cNvGrpSpPr/>
          <p:nvPr/>
        </p:nvGrpSpPr>
        <p:grpSpPr>
          <a:xfrm>
            <a:off x="2928653" y="3640023"/>
            <a:ext cx="5455256" cy="1319486"/>
            <a:chOff x="2928653" y="3640023"/>
            <a:chExt cx="5455256" cy="1319486"/>
          </a:xfrm>
        </p:grpSpPr>
        <p:sp>
          <p:nvSpPr>
            <p:cNvPr id="125967" name="Rectangle 40"/>
            <p:cNvSpPr>
              <a:spLocks noChangeArrowheads="1"/>
            </p:cNvSpPr>
            <p:nvPr/>
          </p:nvSpPr>
          <p:spPr bwMode="auto">
            <a:xfrm>
              <a:off x="6450334" y="3640023"/>
              <a:ext cx="1933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chemeClr val="accent4">
                      <a:lumMod val="75000"/>
                    </a:schemeClr>
                  </a:solidFill>
                </a:rPr>
                <a:t>TC for Discount 2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28653" y="3660964"/>
              <a:ext cx="3660078" cy="1298545"/>
              <a:chOff x="2852453" y="3622864"/>
              <a:chExt cx="3660078" cy="1298545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852453" y="4026059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023902" y="4040237"/>
                <a:ext cx="2568045" cy="881172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  <a:gd name="connsiteX0" fmla="*/ 2568045 w 2568045"/>
                  <a:gd name="connsiteY0" fmla="*/ 0 h 881172"/>
                  <a:gd name="connsiteX1" fmla="*/ 2247900 w 2568045"/>
                  <a:gd name="connsiteY1" fmla="*/ 138222 h 881172"/>
                  <a:gd name="connsiteX2" fmla="*/ 1403350 w 2568045"/>
                  <a:gd name="connsiteY2" fmla="*/ 506522 h 881172"/>
                  <a:gd name="connsiteX3" fmla="*/ 730250 w 2568045"/>
                  <a:gd name="connsiteY3" fmla="*/ 766872 h 881172"/>
                  <a:gd name="connsiteX4" fmla="*/ 444500 w 2568045"/>
                  <a:gd name="connsiteY4" fmla="*/ 855772 h 881172"/>
                  <a:gd name="connsiteX5" fmla="*/ 260350 w 2568045"/>
                  <a:gd name="connsiteY5" fmla="*/ 881172 h 881172"/>
                  <a:gd name="connsiteX6" fmla="*/ 114300 w 2568045"/>
                  <a:gd name="connsiteY6" fmla="*/ 855772 h 881172"/>
                  <a:gd name="connsiteX7" fmla="*/ 0 w 2568045"/>
                  <a:gd name="connsiteY7" fmla="*/ 779572 h 881172"/>
                  <a:gd name="connsiteX0" fmla="*/ 2568045 w 2568045"/>
                  <a:gd name="connsiteY0" fmla="*/ 0 h 881172"/>
                  <a:gd name="connsiteX1" fmla="*/ 1403350 w 2568045"/>
                  <a:gd name="connsiteY1" fmla="*/ 506522 h 881172"/>
                  <a:gd name="connsiteX2" fmla="*/ 730250 w 2568045"/>
                  <a:gd name="connsiteY2" fmla="*/ 766872 h 881172"/>
                  <a:gd name="connsiteX3" fmla="*/ 444500 w 2568045"/>
                  <a:gd name="connsiteY3" fmla="*/ 855772 h 881172"/>
                  <a:gd name="connsiteX4" fmla="*/ 260350 w 2568045"/>
                  <a:gd name="connsiteY4" fmla="*/ 881172 h 881172"/>
                  <a:gd name="connsiteX5" fmla="*/ 114300 w 2568045"/>
                  <a:gd name="connsiteY5" fmla="*/ 855772 h 881172"/>
                  <a:gd name="connsiteX6" fmla="*/ 0 w 2568045"/>
                  <a:gd name="connsiteY6" fmla="*/ 779572 h 88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045" h="881172">
                    <a:moveTo>
                      <a:pt x="2568045" y="0"/>
                    </a:moveTo>
                    <a:lnTo>
                      <a:pt x="1403350" y="506522"/>
                    </a:lnTo>
                    <a:cubicBezTo>
                      <a:pt x="1097051" y="634334"/>
                      <a:pt x="890058" y="708664"/>
                      <a:pt x="730250" y="766872"/>
                    </a:cubicBezTo>
                    <a:cubicBezTo>
                      <a:pt x="570442" y="825080"/>
                      <a:pt x="522817" y="836722"/>
                      <a:pt x="444500" y="855772"/>
                    </a:cubicBezTo>
                    <a:cubicBezTo>
                      <a:pt x="366183" y="874822"/>
                      <a:pt x="315383" y="881172"/>
                      <a:pt x="260350" y="881172"/>
                    </a:cubicBezTo>
                    <a:cubicBezTo>
                      <a:pt x="205317" y="881172"/>
                      <a:pt x="157692" y="872705"/>
                      <a:pt x="114300" y="855772"/>
                    </a:cubicBezTo>
                    <a:cubicBezTo>
                      <a:pt x="70908" y="838839"/>
                      <a:pt x="0" y="779572"/>
                      <a:pt x="0" y="779572"/>
                    </a:cubicBez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600776" y="3622864"/>
                <a:ext cx="911755" cy="407063"/>
              </a:xfrm>
              <a:custGeom>
                <a:avLst/>
                <a:gdLst>
                  <a:gd name="connsiteX0" fmla="*/ 911755 w 911755"/>
                  <a:gd name="connsiteY0" fmla="*/ 0 h 407063"/>
                  <a:gd name="connsiteX1" fmla="*/ 0 w 911755"/>
                  <a:gd name="connsiteY1" fmla="*/ 407063 h 40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1755" h="407063">
                    <a:moveTo>
                      <a:pt x="911755" y="0"/>
                    </a:moveTo>
                    <a:lnTo>
                      <a:pt x="0" y="407063"/>
                    </a:ln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7" name="Group 121896"/>
          <p:cNvGrpSpPr/>
          <p:nvPr/>
        </p:nvGrpSpPr>
        <p:grpSpPr>
          <a:xfrm>
            <a:off x="2904230" y="2942054"/>
            <a:ext cx="5555879" cy="1319433"/>
            <a:chOff x="2904230" y="2942054"/>
            <a:chExt cx="5555879" cy="1319433"/>
          </a:xfrm>
        </p:grpSpPr>
        <p:sp>
          <p:nvSpPr>
            <p:cNvPr id="125971" name="Rectangle 34"/>
            <p:cNvSpPr>
              <a:spLocks noChangeArrowheads="1"/>
            </p:cNvSpPr>
            <p:nvPr/>
          </p:nvSpPr>
          <p:spPr bwMode="auto">
            <a:xfrm>
              <a:off x="6450334" y="2942054"/>
              <a:ext cx="20097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i="1" dirty="0">
                  <a:solidFill>
                    <a:schemeClr val="accent1"/>
                  </a:solidFill>
                </a:rPr>
                <a:t>TC for Discount 1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04230" y="2957359"/>
              <a:ext cx="3661670" cy="1304128"/>
              <a:chOff x="2828030" y="2919259"/>
              <a:chExt cx="3661670" cy="130412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828030" y="3334074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983885" y="3342215"/>
                <a:ext cx="2568045" cy="881172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  <a:gd name="connsiteX0" fmla="*/ 2568045 w 2568045"/>
                  <a:gd name="connsiteY0" fmla="*/ 0 h 881172"/>
                  <a:gd name="connsiteX1" fmla="*/ 2247900 w 2568045"/>
                  <a:gd name="connsiteY1" fmla="*/ 138222 h 881172"/>
                  <a:gd name="connsiteX2" fmla="*/ 1403350 w 2568045"/>
                  <a:gd name="connsiteY2" fmla="*/ 506522 h 881172"/>
                  <a:gd name="connsiteX3" fmla="*/ 730250 w 2568045"/>
                  <a:gd name="connsiteY3" fmla="*/ 766872 h 881172"/>
                  <a:gd name="connsiteX4" fmla="*/ 444500 w 2568045"/>
                  <a:gd name="connsiteY4" fmla="*/ 855772 h 881172"/>
                  <a:gd name="connsiteX5" fmla="*/ 260350 w 2568045"/>
                  <a:gd name="connsiteY5" fmla="*/ 881172 h 881172"/>
                  <a:gd name="connsiteX6" fmla="*/ 114300 w 2568045"/>
                  <a:gd name="connsiteY6" fmla="*/ 855772 h 881172"/>
                  <a:gd name="connsiteX7" fmla="*/ 0 w 2568045"/>
                  <a:gd name="connsiteY7" fmla="*/ 779572 h 881172"/>
                  <a:gd name="connsiteX0" fmla="*/ 2568045 w 2568045"/>
                  <a:gd name="connsiteY0" fmla="*/ 0 h 881172"/>
                  <a:gd name="connsiteX1" fmla="*/ 1403350 w 2568045"/>
                  <a:gd name="connsiteY1" fmla="*/ 506522 h 881172"/>
                  <a:gd name="connsiteX2" fmla="*/ 730250 w 2568045"/>
                  <a:gd name="connsiteY2" fmla="*/ 766872 h 881172"/>
                  <a:gd name="connsiteX3" fmla="*/ 444500 w 2568045"/>
                  <a:gd name="connsiteY3" fmla="*/ 855772 h 881172"/>
                  <a:gd name="connsiteX4" fmla="*/ 260350 w 2568045"/>
                  <a:gd name="connsiteY4" fmla="*/ 881172 h 881172"/>
                  <a:gd name="connsiteX5" fmla="*/ 114300 w 2568045"/>
                  <a:gd name="connsiteY5" fmla="*/ 855772 h 881172"/>
                  <a:gd name="connsiteX6" fmla="*/ 0 w 2568045"/>
                  <a:gd name="connsiteY6" fmla="*/ 779572 h 88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045" h="881172">
                    <a:moveTo>
                      <a:pt x="2568045" y="0"/>
                    </a:moveTo>
                    <a:lnTo>
                      <a:pt x="1403350" y="506522"/>
                    </a:lnTo>
                    <a:cubicBezTo>
                      <a:pt x="1097051" y="634334"/>
                      <a:pt x="890058" y="708664"/>
                      <a:pt x="730250" y="766872"/>
                    </a:cubicBezTo>
                    <a:cubicBezTo>
                      <a:pt x="570442" y="825080"/>
                      <a:pt x="522817" y="836722"/>
                      <a:pt x="444500" y="855772"/>
                    </a:cubicBezTo>
                    <a:cubicBezTo>
                      <a:pt x="366183" y="874822"/>
                      <a:pt x="315383" y="881172"/>
                      <a:pt x="260350" y="881172"/>
                    </a:cubicBezTo>
                    <a:cubicBezTo>
                      <a:pt x="205317" y="881172"/>
                      <a:pt x="157692" y="872705"/>
                      <a:pt x="114300" y="855772"/>
                    </a:cubicBezTo>
                    <a:cubicBezTo>
                      <a:pt x="70908" y="838839"/>
                      <a:pt x="0" y="779572"/>
                      <a:pt x="0" y="779572"/>
                    </a:cubicBezTo>
                  </a:path>
                </a:pathLst>
              </a:custGeom>
              <a:ln w="57150" cmpd="sng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577945" y="2919259"/>
                <a:ext cx="911755" cy="407063"/>
              </a:xfrm>
              <a:custGeom>
                <a:avLst/>
                <a:gdLst>
                  <a:gd name="connsiteX0" fmla="*/ 911755 w 911755"/>
                  <a:gd name="connsiteY0" fmla="*/ 0 h 407063"/>
                  <a:gd name="connsiteX1" fmla="*/ 0 w 911755"/>
                  <a:gd name="connsiteY1" fmla="*/ 407063 h 40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1755" h="407063">
                    <a:moveTo>
                      <a:pt x="911755" y="0"/>
                    </a:moveTo>
                    <a:lnTo>
                      <a:pt x="0" y="407063"/>
                    </a:lnTo>
                  </a:path>
                </a:pathLst>
              </a:custGeom>
              <a:ln w="57150" cmpd="sng"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5" name="Group 121894"/>
          <p:cNvGrpSpPr/>
          <p:nvPr/>
        </p:nvGrpSpPr>
        <p:grpSpPr>
          <a:xfrm>
            <a:off x="2287432" y="1556674"/>
            <a:ext cx="5527253" cy="595548"/>
            <a:chOff x="2287432" y="1556674"/>
            <a:chExt cx="5527253" cy="595548"/>
          </a:xfrm>
        </p:grpSpPr>
        <p:sp>
          <p:nvSpPr>
            <p:cNvPr id="18" name="TextBox 17"/>
            <p:cNvSpPr txBox="1"/>
            <p:nvPr/>
          </p:nvSpPr>
          <p:spPr>
            <a:xfrm>
              <a:off x="2287432" y="1556674"/>
              <a:ext cx="1041316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chemeClr val="tx2"/>
                  </a:solidFill>
                </a:rPr>
                <a:t>Initial Price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3326" y="1766858"/>
              <a:ext cx="199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Discount Price 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1231" y="1766858"/>
              <a:ext cx="199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89B56E"/>
                  </a:solidFill>
                </a:rPr>
                <a:t>Discount Price 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676976" y="2152222"/>
              <a:ext cx="1913056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60085" y="2152222"/>
              <a:ext cx="2594060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287432" y="2152222"/>
              <a:ext cx="760568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889" name="TextBox 121888"/>
          <p:cNvSpPr txBox="1"/>
          <p:nvPr/>
        </p:nvSpPr>
        <p:spPr>
          <a:xfrm>
            <a:off x="5763542" y="4820334"/>
            <a:ext cx="18264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Possible Order Quantities</a:t>
            </a:r>
          </a:p>
        </p:txBody>
      </p:sp>
      <p:grpSp>
        <p:nvGrpSpPr>
          <p:cNvPr id="121904" name="Group 121903"/>
          <p:cNvGrpSpPr/>
          <p:nvPr/>
        </p:nvGrpSpPr>
        <p:grpSpPr>
          <a:xfrm>
            <a:off x="3424879" y="3994761"/>
            <a:ext cx="2733295" cy="868575"/>
            <a:chOff x="3424879" y="3994761"/>
            <a:chExt cx="2733295" cy="868575"/>
          </a:xfrm>
        </p:grpSpPr>
        <p:sp>
          <p:nvSpPr>
            <p:cNvPr id="37" name="Oval 36"/>
            <p:cNvSpPr/>
            <p:nvPr/>
          </p:nvSpPr>
          <p:spPr>
            <a:xfrm>
              <a:off x="5594881" y="3994761"/>
              <a:ext cx="146532" cy="1465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5741413" y="4153224"/>
              <a:ext cx="416761" cy="7101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3424879" y="4318324"/>
              <a:ext cx="2733295" cy="5450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902" name="Group 121901"/>
          <p:cNvGrpSpPr/>
          <p:nvPr/>
        </p:nvGrpSpPr>
        <p:grpSpPr>
          <a:xfrm>
            <a:off x="3148055" y="3486531"/>
            <a:ext cx="1277298" cy="401157"/>
            <a:chOff x="3148055" y="3486531"/>
            <a:chExt cx="1277298" cy="401157"/>
          </a:xfrm>
        </p:grpSpPr>
        <p:sp>
          <p:nvSpPr>
            <p:cNvPr id="16" name="Rectangle 15"/>
            <p:cNvSpPr/>
            <p:nvPr/>
          </p:nvSpPr>
          <p:spPr>
            <a:xfrm>
              <a:off x="3148055" y="3486531"/>
              <a:ext cx="165100" cy="165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892" name="TextBox 121891"/>
            <p:cNvSpPr txBox="1"/>
            <p:nvPr/>
          </p:nvSpPr>
          <p:spPr>
            <a:xfrm>
              <a:off x="3173200" y="3579911"/>
              <a:ext cx="1252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255898"/>
                  </a:solidFill>
                </a:rPr>
                <a:t>Not Feasible</a:t>
              </a:r>
            </a:p>
          </p:txBody>
        </p:sp>
      </p:grpSp>
      <p:grpSp>
        <p:nvGrpSpPr>
          <p:cNvPr id="121903" name="Group 121902"/>
          <p:cNvGrpSpPr/>
          <p:nvPr/>
        </p:nvGrpSpPr>
        <p:grpSpPr>
          <a:xfrm>
            <a:off x="3177377" y="4863336"/>
            <a:ext cx="1252153" cy="389374"/>
            <a:chOff x="3177377" y="4863336"/>
            <a:chExt cx="1252153" cy="389374"/>
          </a:xfrm>
        </p:grpSpPr>
        <p:sp>
          <p:nvSpPr>
            <p:cNvPr id="38" name="Rectangle 37"/>
            <p:cNvSpPr/>
            <p:nvPr/>
          </p:nvSpPr>
          <p:spPr>
            <a:xfrm>
              <a:off x="3235791" y="4863336"/>
              <a:ext cx="165100" cy="1651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77377" y="4944933"/>
              <a:ext cx="1252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Not Feasible</a:t>
              </a:r>
            </a:p>
          </p:txBody>
        </p:sp>
      </p:grpSp>
      <p:grpSp>
        <p:nvGrpSpPr>
          <p:cNvPr id="121905" name="Group 121904"/>
          <p:cNvGrpSpPr/>
          <p:nvPr/>
        </p:nvGrpSpPr>
        <p:grpSpPr>
          <a:xfrm>
            <a:off x="3176302" y="4167450"/>
            <a:ext cx="903162" cy="501925"/>
            <a:chOff x="3176302" y="4167450"/>
            <a:chExt cx="903162" cy="501925"/>
          </a:xfrm>
        </p:grpSpPr>
        <p:sp>
          <p:nvSpPr>
            <p:cNvPr id="17" name="Oval 16"/>
            <p:cNvSpPr/>
            <p:nvPr/>
          </p:nvSpPr>
          <p:spPr>
            <a:xfrm>
              <a:off x="3231214" y="4167450"/>
              <a:ext cx="146532" cy="1465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76302" y="4361598"/>
              <a:ext cx="903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Feasible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1067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8" grpId="0" autoUpdateAnimBg="0"/>
      <p:bldP spid="12188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6080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Example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50863" y="1754188"/>
            <a:ext cx="5627687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Font typeface="Times" charset="0"/>
              <a:buNone/>
            </a:pPr>
            <a:r>
              <a:rPr lang="en-US" sz="2800" dirty="0"/>
              <a:t>Calculate </a:t>
            </a:r>
            <a:r>
              <a:rPr lang="en-US" sz="2800" i="1" dirty="0">
                <a:latin typeface="Times New Roman" charset="0"/>
                <a:cs typeface="Times New Roman" charset="0"/>
              </a:rPr>
              <a:t>Q</a:t>
            </a:r>
            <a:r>
              <a:rPr lang="en-US" sz="2800" dirty="0"/>
              <a:t>* for every discount starting with the lowest price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59500" y="1460500"/>
            <a:ext cx="2628900" cy="1346200"/>
            <a:chOff x="6159500" y="1460500"/>
            <a:chExt cx="2628900" cy="1346200"/>
          </a:xfrm>
        </p:grpSpPr>
        <p:sp>
          <p:nvSpPr>
            <p:cNvPr id="1080" name="Rectangle 5"/>
            <p:cNvSpPr>
              <a:spLocks noChangeArrowheads="1"/>
            </p:cNvSpPr>
            <p:nvPr/>
          </p:nvSpPr>
          <p:spPr bwMode="auto">
            <a:xfrm>
              <a:off x="6159500" y="1460500"/>
              <a:ext cx="2628900" cy="1346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073" name="Object 49"/>
            <p:cNvGraphicFramePr>
              <a:graphicFrameLocks noChangeAspect="1"/>
            </p:cNvGraphicFramePr>
            <p:nvPr/>
          </p:nvGraphicFramePr>
          <p:xfrm>
            <a:off x="6592888" y="1651000"/>
            <a:ext cx="17526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Equation" r:id="rId3" imgW="1737000" imgH="969120" progId="Equation.3">
                    <p:embed/>
                  </p:oleObj>
                </mc:Choice>
                <mc:Fallback>
                  <p:oleObj name="Equation" r:id="rId3" imgW="1737000" imgH="969120" progId="Equation.3">
                    <p:embed/>
                    <p:pic>
                      <p:nvPicPr>
                        <p:cNvPr id="1073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2888" y="1651000"/>
                          <a:ext cx="17526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923925" y="3009900"/>
            <a:ext cx="7672388" cy="1073150"/>
            <a:chOff x="923925" y="2743200"/>
            <a:chExt cx="7672388" cy="1073150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923925" y="2989263"/>
              <a:ext cx="7672388" cy="55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sz="2800" baseline="-25000" dirty="0"/>
                <a:t>$96</a:t>
              </a:r>
              <a:r>
                <a:rPr lang="en-US" sz="2800" dirty="0"/>
                <a:t>* =                               = 278 drones/order</a:t>
              </a: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276476" y="2794000"/>
              <a:ext cx="2739864" cy="914400"/>
            </a:xfrm>
            <a:custGeom>
              <a:avLst/>
              <a:gdLst>
                <a:gd name="T0" fmla="*/ 0 w 1454"/>
                <a:gd name="T1" fmla="*/ 396 h 576"/>
                <a:gd name="T2" fmla="*/ 56 w 1454"/>
                <a:gd name="T3" fmla="*/ 344 h 576"/>
                <a:gd name="T4" fmla="*/ 108 w 1454"/>
                <a:gd name="T5" fmla="*/ 576 h 576"/>
                <a:gd name="T6" fmla="*/ 164 w 1454"/>
                <a:gd name="T7" fmla="*/ 0 h 576"/>
                <a:gd name="T8" fmla="*/ 1454 w 145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"/>
                <a:gd name="T16" fmla="*/ 0 h 576"/>
                <a:gd name="T17" fmla="*/ 1454 w 1454"/>
                <a:gd name="T18" fmla="*/ 576 h 576"/>
                <a:gd name="connsiteX0" fmla="*/ 0 w 11100"/>
                <a:gd name="connsiteY0" fmla="*/ 6875 h 10000"/>
                <a:gd name="connsiteX1" fmla="*/ 385 w 11100"/>
                <a:gd name="connsiteY1" fmla="*/ 5972 h 10000"/>
                <a:gd name="connsiteX2" fmla="*/ 743 w 11100"/>
                <a:gd name="connsiteY2" fmla="*/ 10000 h 10000"/>
                <a:gd name="connsiteX3" fmla="*/ 1128 w 11100"/>
                <a:gd name="connsiteY3" fmla="*/ 0 h 10000"/>
                <a:gd name="connsiteX4" fmla="*/ 11100 w 11100"/>
                <a:gd name="connsiteY4" fmla="*/ 0 h 10000"/>
                <a:gd name="connsiteX0" fmla="*/ 0 w 11870"/>
                <a:gd name="connsiteY0" fmla="*/ 6875 h 10000"/>
                <a:gd name="connsiteX1" fmla="*/ 385 w 11870"/>
                <a:gd name="connsiteY1" fmla="*/ 5972 h 10000"/>
                <a:gd name="connsiteX2" fmla="*/ 743 w 11870"/>
                <a:gd name="connsiteY2" fmla="*/ 10000 h 10000"/>
                <a:gd name="connsiteX3" fmla="*/ 1128 w 11870"/>
                <a:gd name="connsiteY3" fmla="*/ 0 h 10000"/>
                <a:gd name="connsiteX4" fmla="*/ 11870 w 1187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0000">
                  <a:moveTo>
                    <a:pt x="0" y="6875"/>
                  </a:moveTo>
                  <a:lnTo>
                    <a:pt x="385" y="5972"/>
                  </a:lnTo>
                  <a:cubicBezTo>
                    <a:pt x="504" y="7315"/>
                    <a:pt x="624" y="8657"/>
                    <a:pt x="743" y="10000"/>
                  </a:cubicBezTo>
                  <a:cubicBezTo>
                    <a:pt x="871" y="6667"/>
                    <a:pt x="1000" y="3333"/>
                    <a:pt x="1128" y="0"/>
                  </a:cubicBezTo>
                  <a:lnTo>
                    <a:pt x="1187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478088" y="2743200"/>
              <a:ext cx="2560638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dirty="0"/>
                <a:t>2(5,200)($200)</a:t>
              </a:r>
            </a:p>
            <a:p>
              <a:pPr algn="ctr">
                <a:lnSpc>
                  <a:spcPct val="115000"/>
                </a:lnSpc>
              </a:pPr>
              <a:r>
                <a:rPr lang="en-US" sz="2800" dirty="0"/>
                <a:t>(.28)($96)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582864" y="3340100"/>
              <a:ext cx="2331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5302250" y="3435350"/>
            <a:ext cx="876300" cy="342900"/>
          </a:xfrm>
          <a:prstGeom prst="line">
            <a:avLst/>
          </a:prstGeom>
          <a:noFill/>
          <a:ln w="76200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3925" y="4711700"/>
            <a:ext cx="7672388" cy="1073150"/>
            <a:chOff x="923925" y="2743200"/>
            <a:chExt cx="7672388" cy="1073150"/>
          </a:xfrm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923925" y="2989263"/>
              <a:ext cx="7672388" cy="55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sz="2800" baseline="-25000" dirty="0"/>
                <a:t>$98</a:t>
              </a:r>
              <a:r>
                <a:rPr lang="en-US" sz="2800" dirty="0"/>
                <a:t>* =                               = 275 drones/order</a:t>
              </a: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2276476" y="2794000"/>
              <a:ext cx="2739864" cy="914400"/>
            </a:xfrm>
            <a:custGeom>
              <a:avLst/>
              <a:gdLst>
                <a:gd name="T0" fmla="*/ 0 w 1454"/>
                <a:gd name="T1" fmla="*/ 396 h 576"/>
                <a:gd name="T2" fmla="*/ 56 w 1454"/>
                <a:gd name="T3" fmla="*/ 344 h 576"/>
                <a:gd name="T4" fmla="*/ 108 w 1454"/>
                <a:gd name="T5" fmla="*/ 576 h 576"/>
                <a:gd name="T6" fmla="*/ 164 w 1454"/>
                <a:gd name="T7" fmla="*/ 0 h 576"/>
                <a:gd name="T8" fmla="*/ 1454 w 145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"/>
                <a:gd name="T16" fmla="*/ 0 h 576"/>
                <a:gd name="T17" fmla="*/ 1454 w 1454"/>
                <a:gd name="T18" fmla="*/ 576 h 576"/>
                <a:gd name="connsiteX0" fmla="*/ 0 w 11100"/>
                <a:gd name="connsiteY0" fmla="*/ 6875 h 10000"/>
                <a:gd name="connsiteX1" fmla="*/ 385 w 11100"/>
                <a:gd name="connsiteY1" fmla="*/ 5972 h 10000"/>
                <a:gd name="connsiteX2" fmla="*/ 743 w 11100"/>
                <a:gd name="connsiteY2" fmla="*/ 10000 h 10000"/>
                <a:gd name="connsiteX3" fmla="*/ 1128 w 11100"/>
                <a:gd name="connsiteY3" fmla="*/ 0 h 10000"/>
                <a:gd name="connsiteX4" fmla="*/ 11100 w 11100"/>
                <a:gd name="connsiteY4" fmla="*/ 0 h 10000"/>
                <a:gd name="connsiteX0" fmla="*/ 0 w 11870"/>
                <a:gd name="connsiteY0" fmla="*/ 6875 h 10000"/>
                <a:gd name="connsiteX1" fmla="*/ 385 w 11870"/>
                <a:gd name="connsiteY1" fmla="*/ 5972 h 10000"/>
                <a:gd name="connsiteX2" fmla="*/ 743 w 11870"/>
                <a:gd name="connsiteY2" fmla="*/ 10000 h 10000"/>
                <a:gd name="connsiteX3" fmla="*/ 1128 w 11870"/>
                <a:gd name="connsiteY3" fmla="*/ 0 h 10000"/>
                <a:gd name="connsiteX4" fmla="*/ 11870 w 1187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0000">
                  <a:moveTo>
                    <a:pt x="0" y="6875"/>
                  </a:moveTo>
                  <a:lnTo>
                    <a:pt x="385" y="5972"/>
                  </a:lnTo>
                  <a:cubicBezTo>
                    <a:pt x="504" y="7315"/>
                    <a:pt x="624" y="8657"/>
                    <a:pt x="743" y="10000"/>
                  </a:cubicBezTo>
                  <a:cubicBezTo>
                    <a:pt x="871" y="6667"/>
                    <a:pt x="1000" y="3333"/>
                    <a:pt x="1128" y="0"/>
                  </a:cubicBezTo>
                  <a:lnTo>
                    <a:pt x="1187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478088" y="2743200"/>
              <a:ext cx="2560638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dirty="0"/>
                <a:t>2(5,200)($200)</a:t>
              </a:r>
            </a:p>
            <a:p>
              <a:pPr algn="ctr">
                <a:lnSpc>
                  <a:spcPct val="115000"/>
                </a:lnSpc>
              </a:pPr>
              <a:r>
                <a:rPr lang="en-US" sz="2800" dirty="0"/>
                <a:t>(.28)($98)</a:t>
              </a: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582864" y="3340100"/>
              <a:ext cx="2331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35687" y="3862169"/>
            <a:ext cx="2963813" cy="93205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r>
              <a:rPr lang="en-US" dirty="0"/>
              <a:t>Infeasible – calculate Q* for next-higher price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8550" y="5548613"/>
            <a:ext cx="1401713" cy="65505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r>
              <a:rPr lang="en-US" dirty="0"/>
              <a:t>Feasible</a:t>
            </a:r>
          </a:p>
        </p:txBody>
      </p:sp>
    </p:spTree>
    <p:extLst>
      <p:ext uri="{BB962C8B-B14F-4D97-AF65-F5344CB8AC3E}">
        <p14:creationId xmlns:p14="http://schemas.microsoft.com/office/powerpoint/2010/main" val="6575759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utoUpdateAnimBg="0"/>
      <p:bldP spid="27" grpId="0" animBg="1"/>
      <p:bldP spid="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 3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9164097" cy="6858000"/>
          </a:xfrm>
          <a:prstGeom prst="rect">
            <a:avLst/>
          </a:prstGeom>
        </p:spPr>
      </p:pic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415925" y="301625"/>
            <a:ext cx="8042275" cy="1489075"/>
            <a:chOff x="657227" y="276334"/>
            <a:chExt cx="7518927" cy="1670578"/>
          </a:xfrm>
        </p:grpSpPr>
        <p:sp>
          <p:nvSpPr>
            <p:cNvPr id="7" name="Rectangle 4"/>
            <p:cNvSpPr/>
            <p:nvPr/>
          </p:nvSpPr>
          <p:spPr>
            <a:xfrm flipH="1">
              <a:off x="657227" y="461558"/>
              <a:ext cx="443774" cy="1476450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3320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7424" y="276334"/>
              <a:ext cx="7208730" cy="147645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965749" y="1765108"/>
              <a:ext cx="149225" cy="181804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81804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82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Inventory Management at Amazon.com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38188" y="2097088"/>
            <a:ext cx="7793037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5"/>
            </a:pPr>
            <a:r>
              <a:rPr lang="en-US" sz="2800" dirty="0"/>
              <a:t>Crates arrive at central point where items are boxed and labeled with new bar code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5"/>
            </a:pPr>
            <a:r>
              <a:rPr lang="en-US" sz="2800" dirty="0"/>
              <a:t>Gift wrapping is done by hand at 30 packages per hour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5"/>
            </a:pPr>
            <a:r>
              <a:rPr lang="en-US" sz="2800" dirty="0"/>
              <a:t>Completed boxes are packed, taped, weighed and labeled before leaving warehouse in a truck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 startAt="5"/>
            </a:pPr>
            <a:r>
              <a:rPr lang="en-US" sz="2800" dirty="0"/>
              <a:t>Order arrives at customer within 1 - 2 days </a:t>
            </a:r>
          </a:p>
        </p:txBody>
      </p:sp>
    </p:spTree>
    <p:extLst>
      <p:ext uri="{BB962C8B-B14F-4D97-AF65-F5344CB8AC3E}">
        <p14:creationId xmlns:p14="http://schemas.microsoft.com/office/powerpoint/2010/main" val="144023766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6080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Example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65263"/>
              </p:ext>
            </p:extLst>
          </p:nvPr>
        </p:nvGraphicFramePr>
        <p:xfrm>
          <a:off x="608013" y="1993900"/>
          <a:ext cx="7950201" cy="1517904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TABLE 12.3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Cost Computations for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 Beehner Electronics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 QUANTITY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 PRICE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ORDERING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HOLDING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PRODUCT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ANNUAL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$3,782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$3,773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$509,600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55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$517,155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1,500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$693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$20,160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$499,200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55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$520,053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1417638" y="4281488"/>
            <a:ext cx="63071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Choose the price and quantity that gives the lowest total cost</a:t>
            </a:r>
          </a:p>
          <a:p>
            <a:pPr algn="ctr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Buy 275 drones at $98 per unit</a:t>
            </a:r>
          </a:p>
        </p:txBody>
      </p:sp>
      <p:sp>
        <p:nvSpPr>
          <p:cNvPr id="124973" name="Oval 45"/>
          <p:cNvSpPr>
            <a:spLocks noChangeArrowheads="1"/>
          </p:cNvSpPr>
          <p:nvPr/>
        </p:nvSpPr>
        <p:spPr bwMode="auto">
          <a:xfrm>
            <a:off x="6959600" y="2892425"/>
            <a:ext cx="1295400" cy="371475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8718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2" grpId="0" autoUpdateAnimBg="0"/>
      <p:bldP spid="12497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Variations</a:t>
            </a:r>
          </a:p>
        </p:txBody>
      </p:sp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749300" y="1701800"/>
            <a:ext cx="7620000" cy="46482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i="1" dirty="0">
                <a:latin typeface="Arial" charset="0"/>
                <a:cs typeface="Arial" charset="0"/>
              </a:rPr>
              <a:t>All-units discount </a:t>
            </a:r>
            <a:r>
              <a:rPr lang="en-US" sz="2800" dirty="0">
                <a:latin typeface="Arial" charset="0"/>
                <a:cs typeface="Arial" charset="0"/>
              </a:rPr>
              <a:t>is the most popular form</a:t>
            </a:r>
          </a:p>
          <a:p>
            <a:pPr>
              <a:buFont typeface="Arial Unicode MS" charset="0"/>
              <a:buChar char="▶"/>
            </a:pPr>
            <a:r>
              <a:rPr lang="en-US" sz="2800" i="1" dirty="0">
                <a:latin typeface="Arial" charset="0"/>
                <a:cs typeface="Arial" charset="0"/>
              </a:rPr>
              <a:t>Incremental quantity discounts </a:t>
            </a:r>
            <a:r>
              <a:rPr lang="en-US" sz="2800" dirty="0">
                <a:latin typeface="Arial" charset="0"/>
                <a:cs typeface="Arial" charset="0"/>
              </a:rPr>
              <a:t>apply only to those units purchased beyond the price break quantity</a:t>
            </a:r>
          </a:p>
          <a:p>
            <a:pPr>
              <a:buFont typeface="Arial Unicode MS" charset="0"/>
              <a:buChar char="▶"/>
            </a:pPr>
            <a:r>
              <a:rPr lang="en-US" sz="2800" i="1" dirty="0">
                <a:latin typeface="Arial" charset="0"/>
                <a:cs typeface="Arial" charset="0"/>
              </a:rPr>
              <a:t>Fixed fees </a:t>
            </a:r>
            <a:r>
              <a:rPr lang="en-US" sz="2800" dirty="0">
                <a:latin typeface="Arial" charset="0"/>
                <a:cs typeface="Arial" charset="0"/>
              </a:rPr>
              <a:t>may encourage larger purchases</a:t>
            </a:r>
          </a:p>
          <a:p>
            <a:pPr>
              <a:buFont typeface="Arial Unicode MS" charset="0"/>
              <a:buChar char="▶"/>
            </a:pPr>
            <a:r>
              <a:rPr lang="en-US" sz="2800" i="1" dirty="0">
                <a:latin typeface="Arial" charset="0"/>
                <a:cs typeface="Arial" charset="0"/>
              </a:rPr>
              <a:t>Aggregation</a:t>
            </a:r>
            <a:r>
              <a:rPr lang="en-US" sz="2800" dirty="0">
                <a:latin typeface="Arial" charset="0"/>
                <a:cs typeface="Arial" charset="0"/>
              </a:rPr>
              <a:t> over items or time</a:t>
            </a:r>
          </a:p>
          <a:p>
            <a:pPr>
              <a:buFont typeface="Arial Unicode MS" charset="0"/>
              <a:buChar char="▶"/>
            </a:pPr>
            <a:r>
              <a:rPr lang="en-US" sz="2800" i="1" dirty="0">
                <a:latin typeface="Arial" charset="0"/>
                <a:cs typeface="Arial" charset="0"/>
              </a:rPr>
              <a:t>Truckload discounts</a:t>
            </a:r>
            <a:r>
              <a:rPr lang="en-US" sz="2800" dirty="0">
                <a:latin typeface="Arial" charset="0"/>
                <a:cs typeface="Arial" charset="0"/>
              </a:rPr>
              <a:t>, </a:t>
            </a:r>
            <a:r>
              <a:rPr lang="en-US" sz="2800" i="1" dirty="0">
                <a:latin typeface="Arial" charset="0"/>
                <a:cs typeface="Arial" charset="0"/>
              </a:rPr>
              <a:t>buy-one-get-one-free offers</a:t>
            </a:r>
            <a:r>
              <a:rPr lang="en-US" sz="2800" dirty="0">
                <a:latin typeface="Arial" charset="0"/>
                <a:cs typeface="Arial" charset="0"/>
              </a:rPr>
              <a:t>, </a:t>
            </a:r>
            <a:r>
              <a:rPr lang="en-US" sz="2800" i="1" dirty="0">
                <a:latin typeface="Arial" charset="0"/>
                <a:cs typeface="Arial" charset="0"/>
              </a:rPr>
              <a:t>one-time-only sales </a:t>
            </a:r>
          </a:p>
        </p:txBody>
      </p:sp>
    </p:spTree>
    <p:extLst>
      <p:ext uri="{BB962C8B-B14F-4D97-AF65-F5344CB8AC3E}">
        <p14:creationId xmlns:p14="http://schemas.microsoft.com/office/powerpoint/2010/main" val="3921539848"/>
      </p:ext>
    </p:extLst>
  </p:cSld>
  <p:clrMapOvr>
    <a:masterClrMapping/>
  </p:clrMapOvr>
  <p:transition>
    <p:pull dir="l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Probabilistic Models and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Safety Stock</a:t>
            </a:r>
          </a:p>
        </p:txBody>
      </p:sp>
      <p:sp>
        <p:nvSpPr>
          <p:cNvPr id="13209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Used when demand is not constant or certain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Use safety stock to achieve a desired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service level</a:t>
            </a:r>
            <a:r>
              <a:rPr lang="en-US" sz="2800" dirty="0">
                <a:latin typeface="Arial" charset="0"/>
                <a:cs typeface="Arial" charset="0"/>
              </a:rPr>
              <a:t> and avoid stockouts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76575" y="3405188"/>
            <a:ext cx="299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ROP = </a:t>
            </a:r>
            <a:r>
              <a:rPr lang="en-US" sz="2800" i="1" dirty="0">
                <a:latin typeface="Times New Roman" charset="0"/>
                <a:cs typeface="Times New Roman" charset="0"/>
              </a:rPr>
              <a:t>d</a:t>
            </a:r>
            <a:r>
              <a:rPr lang="en-US" sz="2800" dirty="0"/>
              <a:t> x </a:t>
            </a:r>
            <a:r>
              <a:rPr lang="en-US" sz="2800" i="1" dirty="0">
                <a:latin typeface="Times New Roman" charset="0"/>
                <a:cs typeface="Times New Roman" charset="0"/>
              </a:rPr>
              <a:t>L</a:t>
            </a:r>
            <a:r>
              <a:rPr lang="en-US" sz="2800" dirty="0"/>
              <a:t> + </a:t>
            </a:r>
            <a:r>
              <a:rPr lang="en-US" sz="2800" i="1" dirty="0">
                <a:latin typeface="Times New Roman" charset="0"/>
                <a:cs typeface="Times New Roman" charset="0"/>
              </a:rPr>
              <a:t>ss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717550" y="4402138"/>
            <a:ext cx="77089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Annual stockout costs =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sum of the units short for each demand level </a:t>
            </a:r>
            <a:r>
              <a:rPr lang="en-US" sz="2400" dirty="0"/>
              <a:t>x </a:t>
            </a:r>
            <a:r>
              <a:rPr lang="en-US" sz="2400" b="1" dirty="0">
                <a:solidFill>
                  <a:schemeClr val="accent1"/>
                </a:solidFill>
              </a:rPr>
              <a:t>The probability of that demand level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stockout cost/unit</a:t>
            </a:r>
            <a:r>
              <a:rPr lang="en-US" sz="2400" b="1" dirty="0">
                <a:solidFill>
                  <a:srgbClr val="89B56E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x </a:t>
            </a:r>
            <a:r>
              <a:rPr lang="en-US" sz="2400" b="1" dirty="0">
                <a:solidFill>
                  <a:schemeClr val="tx2"/>
                </a:solidFill>
              </a:rPr>
              <a:t>The number of orders per year</a:t>
            </a:r>
          </a:p>
        </p:txBody>
      </p:sp>
    </p:spTree>
    <p:extLst>
      <p:ext uri="{BB962C8B-B14F-4D97-AF65-F5344CB8AC3E}">
        <p14:creationId xmlns:p14="http://schemas.microsoft.com/office/powerpoint/2010/main" val="1882728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utoUpdateAnimBg="0"/>
      <p:bldP spid="12595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Safety Stock Example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10753"/>
              </p:ext>
            </p:extLst>
          </p:nvPr>
        </p:nvGraphicFramePr>
        <p:xfrm>
          <a:off x="2082800" y="2724150"/>
          <a:ext cx="5486400" cy="3289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NUMBER OF UNITS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PROBABILITY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968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968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968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ROP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sym typeface="Wingdings" charset="0"/>
                        </a:rPr>
                        <a:t>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968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968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dec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014" name="Rectangle 38"/>
          <p:cNvSpPr>
            <a:spLocks noChangeArrowheads="1"/>
          </p:cNvSpPr>
          <p:nvPr/>
        </p:nvSpPr>
        <p:spPr bwMode="auto">
          <a:xfrm>
            <a:off x="338138" y="1509713"/>
            <a:ext cx="849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149600" algn="l"/>
              </a:tabLst>
            </a:pPr>
            <a:r>
              <a:rPr lang="en-US" sz="2400" dirty="0"/>
              <a:t>ROP = 50 units	Stockout cost = $40 per frame</a:t>
            </a:r>
          </a:p>
          <a:p>
            <a:pPr>
              <a:tabLst>
                <a:tab pos="3149600" algn="l"/>
              </a:tabLst>
            </a:pPr>
            <a:r>
              <a:rPr lang="en-US" sz="2400" dirty="0"/>
              <a:t>Orders per year = 6 	Carrying cost = $5 per frame per year</a:t>
            </a:r>
          </a:p>
        </p:txBody>
      </p:sp>
    </p:spTree>
    <p:extLst>
      <p:ext uri="{BB962C8B-B14F-4D97-AF65-F5344CB8AC3E}">
        <p14:creationId xmlns:p14="http://schemas.microsoft.com/office/powerpoint/2010/main" val="32944637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Safety Stock Example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338138" y="1509713"/>
            <a:ext cx="8815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149600" algn="l"/>
              </a:tabLst>
            </a:pPr>
            <a:r>
              <a:rPr lang="en-US" sz="2400" dirty="0"/>
              <a:t>ROP = 50 units	Stockout cost = $40 per frame</a:t>
            </a:r>
          </a:p>
          <a:p>
            <a:pPr>
              <a:tabLst>
                <a:tab pos="3149600" algn="l"/>
              </a:tabLst>
            </a:pPr>
            <a:r>
              <a:rPr lang="en-US" sz="2400" dirty="0"/>
              <a:t>Orders per year = 6 	Carrying cost = $5 per frame per year</a:t>
            </a:r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49257"/>
              </p:ext>
            </p:extLst>
          </p:nvPr>
        </p:nvGraphicFramePr>
        <p:xfrm>
          <a:off x="546100" y="2654300"/>
          <a:ext cx="8001000" cy="2311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SAFETY STOCK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B="8382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ADDITIONAL HOLDING COST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B="8382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STOCKOUT COST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B="8382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TOTAL COST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B="8382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334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5240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(20)($5) = $100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225800" algn="r"/>
                          <a:tab pos="33147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	$0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334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5240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(10)($5) = $  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225800" algn="r"/>
                          <a:tab pos="33147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(10)(.1)($40)(6)	=	$240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$290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334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5240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   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225800" algn="r"/>
                          <a:tab pos="33147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(10)(.2)($40)(6) + (20)(.1)($40)(6)	=	$960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$960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038" name="Rectangle 38"/>
          <p:cNvSpPr>
            <a:spLocks noChangeArrowheads="1"/>
          </p:cNvSpPr>
          <p:nvPr/>
        </p:nvSpPr>
        <p:spPr bwMode="auto">
          <a:xfrm>
            <a:off x="825500" y="5178425"/>
            <a:ext cx="7493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dirty="0"/>
              <a:t>A safety stock of 20 frames gives the lowest total cost</a:t>
            </a:r>
          </a:p>
          <a:p>
            <a:pPr algn="ctr">
              <a:lnSpc>
                <a:spcPct val="140000"/>
              </a:lnSpc>
            </a:pPr>
            <a:r>
              <a:rPr lang="en-US" sz="2400" dirty="0"/>
              <a:t>ROP = 50 + 20 = 70 frames</a:t>
            </a:r>
          </a:p>
        </p:txBody>
      </p:sp>
      <p:sp>
        <p:nvSpPr>
          <p:cNvPr id="128039" name="Oval 39"/>
          <p:cNvSpPr>
            <a:spLocks noChangeArrowheads="1"/>
          </p:cNvSpPr>
          <p:nvPr/>
        </p:nvSpPr>
        <p:spPr bwMode="auto">
          <a:xfrm>
            <a:off x="7591425" y="3378200"/>
            <a:ext cx="1041400" cy="482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102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8" grpId="0" autoUpdateAnimBg="0"/>
      <p:bldP spid="12803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1368425" y="1546225"/>
            <a:ext cx="5857875" cy="4630738"/>
            <a:chOff x="862" y="926"/>
            <a:chExt cx="3690" cy="2917"/>
          </a:xfrm>
        </p:grpSpPr>
        <p:grpSp>
          <p:nvGrpSpPr>
            <p:cNvPr id="135208" name="Group 3"/>
            <p:cNvGrpSpPr>
              <a:grpSpLocks/>
            </p:cNvGrpSpPr>
            <p:nvPr/>
          </p:nvGrpSpPr>
          <p:grpSpPr bwMode="auto">
            <a:xfrm>
              <a:off x="1344" y="3096"/>
              <a:ext cx="3208" cy="400"/>
              <a:chOff x="1296" y="3096"/>
              <a:chExt cx="3208" cy="400"/>
            </a:xfrm>
          </p:grpSpPr>
          <p:sp>
            <p:nvSpPr>
              <p:cNvPr id="129028" name="Rectangle 4"/>
              <p:cNvSpPr>
                <a:spLocks noChangeArrowheads="1"/>
              </p:cNvSpPr>
              <p:nvPr/>
            </p:nvSpPr>
            <p:spPr bwMode="auto">
              <a:xfrm>
                <a:off x="1296" y="3096"/>
                <a:ext cx="3208" cy="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219" name="AutoShape 5"/>
              <p:cNvSpPr>
                <a:spLocks/>
              </p:cNvSpPr>
              <p:nvPr/>
            </p:nvSpPr>
            <p:spPr bwMode="auto">
              <a:xfrm>
                <a:off x="3304" y="3128"/>
                <a:ext cx="192" cy="352"/>
              </a:xfrm>
              <a:prstGeom prst="rightBrace">
                <a:avLst>
                  <a:gd name="adj1" fmla="val 152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220" name="Rectangle 6"/>
              <p:cNvSpPr>
                <a:spLocks noChangeArrowheads="1"/>
              </p:cNvSpPr>
              <p:nvPr/>
            </p:nvSpPr>
            <p:spPr bwMode="auto">
              <a:xfrm>
                <a:off x="2604" y="3211"/>
                <a:ext cx="73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Safety stock</a:t>
                </a:r>
              </a:p>
            </p:txBody>
          </p:sp>
          <p:sp>
            <p:nvSpPr>
              <p:cNvPr id="135221" name="Rectangle 7"/>
              <p:cNvSpPr>
                <a:spLocks noChangeArrowheads="1"/>
              </p:cNvSpPr>
              <p:nvPr/>
            </p:nvSpPr>
            <p:spPr bwMode="auto">
              <a:xfrm>
                <a:off x="3478" y="3211"/>
                <a:ext cx="6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16.5 units</a:t>
                </a:r>
              </a:p>
            </p:txBody>
          </p:sp>
        </p:grpSp>
        <p:grpSp>
          <p:nvGrpSpPr>
            <p:cNvPr id="135209" name="Group 8"/>
            <p:cNvGrpSpPr>
              <a:grpSpLocks/>
            </p:cNvGrpSpPr>
            <p:nvPr/>
          </p:nvGrpSpPr>
          <p:grpSpPr bwMode="auto">
            <a:xfrm>
              <a:off x="862" y="926"/>
              <a:ext cx="3690" cy="2917"/>
              <a:chOff x="814" y="926"/>
              <a:chExt cx="3690" cy="2917"/>
            </a:xfrm>
          </p:grpSpPr>
          <p:sp>
            <p:nvSpPr>
              <p:cNvPr id="135211" name="Freeform 9"/>
              <p:cNvSpPr>
                <a:spLocks/>
              </p:cNvSpPr>
              <p:nvPr/>
            </p:nvSpPr>
            <p:spPr bwMode="auto">
              <a:xfrm>
                <a:off x="1293" y="926"/>
                <a:ext cx="906" cy="2190"/>
              </a:xfrm>
              <a:custGeom>
                <a:avLst/>
                <a:gdLst>
                  <a:gd name="T0" fmla="*/ 11 w 906"/>
                  <a:gd name="T1" fmla="*/ 231 h 2190"/>
                  <a:gd name="T2" fmla="*/ 75 w 906"/>
                  <a:gd name="T3" fmla="*/ 274 h 2190"/>
                  <a:gd name="T4" fmla="*/ 62 w 906"/>
                  <a:gd name="T5" fmla="*/ 381 h 2190"/>
                  <a:gd name="T6" fmla="*/ 160 w 906"/>
                  <a:gd name="T7" fmla="*/ 453 h 2190"/>
                  <a:gd name="T8" fmla="*/ 176 w 906"/>
                  <a:gd name="T9" fmla="*/ 570 h 2190"/>
                  <a:gd name="T10" fmla="*/ 267 w 906"/>
                  <a:gd name="T11" fmla="*/ 621 h 2190"/>
                  <a:gd name="T12" fmla="*/ 280 w 906"/>
                  <a:gd name="T13" fmla="*/ 717 h 2190"/>
                  <a:gd name="T14" fmla="*/ 379 w 906"/>
                  <a:gd name="T15" fmla="*/ 807 h 2190"/>
                  <a:gd name="T16" fmla="*/ 387 w 906"/>
                  <a:gd name="T17" fmla="*/ 922 h 2190"/>
                  <a:gd name="T18" fmla="*/ 467 w 906"/>
                  <a:gd name="T19" fmla="*/ 973 h 2190"/>
                  <a:gd name="T20" fmla="*/ 486 w 906"/>
                  <a:gd name="T21" fmla="*/ 1071 h 2190"/>
                  <a:gd name="T22" fmla="*/ 584 w 906"/>
                  <a:gd name="T23" fmla="*/ 1146 h 2190"/>
                  <a:gd name="T24" fmla="*/ 598 w 906"/>
                  <a:gd name="T25" fmla="*/ 1250 h 2190"/>
                  <a:gd name="T26" fmla="*/ 691 w 906"/>
                  <a:gd name="T27" fmla="*/ 1317 h 2190"/>
                  <a:gd name="T28" fmla="*/ 702 w 906"/>
                  <a:gd name="T29" fmla="*/ 1426 h 2190"/>
                  <a:gd name="T30" fmla="*/ 795 w 906"/>
                  <a:gd name="T31" fmla="*/ 1519 h 2190"/>
                  <a:gd name="T32" fmla="*/ 808 w 906"/>
                  <a:gd name="T33" fmla="*/ 1599 h 2190"/>
                  <a:gd name="T34" fmla="*/ 902 w 906"/>
                  <a:gd name="T35" fmla="*/ 1717 h 2190"/>
                  <a:gd name="T36" fmla="*/ 902 w 906"/>
                  <a:gd name="T37" fmla="*/ 2178 h 2190"/>
                  <a:gd name="T38" fmla="*/ 3 w 906"/>
                  <a:gd name="T39" fmla="*/ 2178 h 2190"/>
                  <a:gd name="T40" fmla="*/ 11 w 906"/>
                  <a:gd name="T41" fmla="*/ 231 h 21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6"/>
                  <a:gd name="T64" fmla="*/ 0 h 2190"/>
                  <a:gd name="T65" fmla="*/ 906 w 906"/>
                  <a:gd name="T66" fmla="*/ 2190 h 21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6" h="2190">
                    <a:moveTo>
                      <a:pt x="11" y="231"/>
                    </a:moveTo>
                    <a:cubicBezTo>
                      <a:pt x="22" y="0"/>
                      <a:pt x="67" y="249"/>
                      <a:pt x="75" y="274"/>
                    </a:cubicBezTo>
                    <a:cubicBezTo>
                      <a:pt x="83" y="299"/>
                      <a:pt x="48" y="351"/>
                      <a:pt x="62" y="381"/>
                    </a:cubicBezTo>
                    <a:cubicBezTo>
                      <a:pt x="76" y="411"/>
                      <a:pt x="141" y="422"/>
                      <a:pt x="160" y="453"/>
                    </a:cubicBezTo>
                    <a:cubicBezTo>
                      <a:pt x="179" y="484"/>
                      <a:pt x="158" y="542"/>
                      <a:pt x="176" y="570"/>
                    </a:cubicBezTo>
                    <a:cubicBezTo>
                      <a:pt x="194" y="598"/>
                      <a:pt x="250" y="597"/>
                      <a:pt x="267" y="621"/>
                    </a:cubicBezTo>
                    <a:cubicBezTo>
                      <a:pt x="284" y="645"/>
                      <a:pt x="261" y="686"/>
                      <a:pt x="280" y="717"/>
                    </a:cubicBezTo>
                    <a:cubicBezTo>
                      <a:pt x="299" y="748"/>
                      <a:pt x="361" y="773"/>
                      <a:pt x="379" y="807"/>
                    </a:cubicBezTo>
                    <a:cubicBezTo>
                      <a:pt x="397" y="841"/>
                      <a:pt x="372" y="894"/>
                      <a:pt x="387" y="922"/>
                    </a:cubicBezTo>
                    <a:cubicBezTo>
                      <a:pt x="402" y="950"/>
                      <a:pt x="451" y="948"/>
                      <a:pt x="467" y="973"/>
                    </a:cubicBezTo>
                    <a:cubicBezTo>
                      <a:pt x="483" y="998"/>
                      <a:pt x="467" y="1042"/>
                      <a:pt x="486" y="1071"/>
                    </a:cubicBezTo>
                    <a:cubicBezTo>
                      <a:pt x="505" y="1100"/>
                      <a:pt x="565" y="1116"/>
                      <a:pt x="584" y="1146"/>
                    </a:cubicBezTo>
                    <a:cubicBezTo>
                      <a:pt x="603" y="1176"/>
                      <a:pt x="580" y="1222"/>
                      <a:pt x="598" y="1250"/>
                    </a:cubicBezTo>
                    <a:cubicBezTo>
                      <a:pt x="616" y="1278"/>
                      <a:pt x="674" y="1288"/>
                      <a:pt x="691" y="1317"/>
                    </a:cubicBezTo>
                    <a:cubicBezTo>
                      <a:pt x="708" y="1346"/>
                      <a:pt x="685" y="1392"/>
                      <a:pt x="702" y="1426"/>
                    </a:cubicBezTo>
                    <a:cubicBezTo>
                      <a:pt x="719" y="1460"/>
                      <a:pt x="777" y="1490"/>
                      <a:pt x="795" y="1519"/>
                    </a:cubicBezTo>
                    <a:cubicBezTo>
                      <a:pt x="813" y="1548"/>
                      <a:pt x="790" y="1566"/>
                      <a:pt x="808" y="1599"/>
                    </a:cubicBezTo>
                    <a:cubicBezTo>
                      <a:pt x="826" y="1632"/>
                      <a:pt x="886" y="1621"/>
                      <a:pt x="902" y="1717"/>
                    </a:cubicBezTo>
                    <a:cubicBezTo>
                      <a:pt x="904" y="1826"/>
                      <a:pt x="906" y="2025"/>
                      <a:pt x="902" y="2178"/>
                    </a:cubicBezTo>
                    <a:cubicBezTo>
                      <a:pt x="730" y="2190"/>
                      <a:pt x="375" y="2178"/>
                      <a:pt x="3" y="2178"/>
                    </a:cubicBezTo>
                    <a:cubicBezTo>
                      <a:pt x="0" y="1899"/>
                      <a:pt x="9" y="637"/>
                      <a:pt x="11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212" name="Line 10"/>
              <p:cNvSpPr>
                <a:spLocks noChangeShapeType="1"/>
              </p:cNvSpPr>
              <p:nvPr/>
            </p:nvSpPr>
            <p:spPr bwMode="auto">
              <a:xfrm>
                <a:off x="2196" y="2640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5213" name="Group 11"/>
              <p:cNvGrpSpPr>
                <a:grpSpLocks/>
              </p:cNvGrpSpPr>
              <p:nvPr/>
            </p:nvGrpSpPr>
            <p:grpSpPr bwMode="auto">
              <a:xfrm>
                <a:off x="814" y="2551"/>
                <a:ext cx="3690" cy="192"/>
                <a:chOff x="814" y="2551"/>
                <a:chExt cx="3690" cy="192"/>
              </a:xfrm>
            </p:grpSpPr>
            <p:sp>
              <p:nvSpPr>
                <p:cNvPr id="135215" name="Line 12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9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216" name="Line 13"/>
                <p:cNvSpPr>
                  <a:spLocks noChangeShapeType="1"/>
                </p:cNvSpPr>
                <p:nvPr/>
              </p:nvSpPr>
              <p:spPr bwMode="auto">
                <a:xfrm>
                  <a:off x="2204" y="2640"/>
                  <a:ext cx="23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217" name="Rectangle 14"/>
                <p:cNvSpPr>
                  <a:spLocks noChangeArrowheads="1"/>
                </p:cNvSpPr>
                <p:nvPr/>
              </p:nvSpPr>
              <p:spPr bwMode="auto">
                <a:xfrm>
                  <a:off x="814" y="2551"/>
                  <a:ext cx="50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ROP </a:t>
                  </a:r>
                  <a:r>
                    <a:rPr lang="en-US" sz="1400" dirty="0">
                      <a:sym typeface="Wingdings" charset="0"/>
                    </a:rPr>
                    <a:t></a:t>
                  </a:r>
                  <a:endParaRPr lang="en-US" sz="1400" dirty="0"/>
                </a:p>
              </p:txBody>
            </p:sp>
          </p:grpSp>
          <p:sp>
            <p:nvSpPr>
              <p:cNvPr id="135214" name="Rectangle 15"/>
              <p:cNvSpPr>
                <a:spLocks noChangeArrowheads="1"/>
              </p:cNvSpPr>
              <p:nvPr/>
            </p:nvSpPr>
            <p:spPr bwMode="auto">
              <a:xfrm>
                <a:off x="1750" y="3551"/>
                <a:ext cx="48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Place order</a:t>
                </a:r>
              </a:p>
            </p:txBody>
          </p:sp>
        </p:grpSp>
        <p:sp>
          <p:nvSpPr>
            <p:cNvPr id="135210" name="Line 16"/>
            <p:cNvSpPr>
              <a:spLocks noChangeShapeType="1"/>
            </p:cNvSpPr>
            <p:nvPr/>
          </p:nvSpPr>
          <p:spPr bwMode="auto">
            <a:xfrm>
              <a:off x="1344" y="3104"/>
              <a:ext cx="3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517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Probabilistic Demand</a:t>
            </a:r>
          </a:p>
        </p:txBody>
      </p:sp>
      <p:grpSp>
        <p:nvGrpSpPr>
          <p:cNvPr id="129042" name="Group 18"/>
          <p:cNvGrpSpPr>
            <a:grpSpLocks/>
          </p:cNvGrpSpPr>
          <p:nvPr/>
        </p:nvGrpSpPr>
        <p:grpSpPr bwMode="auto">
          <a:xfrm>
            <a:off x="1046163" y="1651000"/>
            <a:ext cx="6650037" cy="4432300"/>
            <a:chOff x="611" y="992"/>
            <a:chExt cx="4189" cy="2792"/>
          </a:xfrm>
        </p:grpSpPr>
        <p:sp>
          <p:nvSpPr>
            <p:cNvPr id="135204" name="Freeform 19"/>
            <p:cNvSpPr>
              <a:spLocks/>
            </p:cNvSpPr>
            <p:nvPr/>
          </p:nvSpPr>
          <p:spPr bwMode="auto">
            <a:xfrm>
              <a:off x="1296" y="992"/>
              <a:ext cx="3504" cy="2520"/>
            </a:xfrm>
            <a:custGeom>
              <a:avLst/>
              <a:gdLst>
                <a:gd name="T0" fmla="*/ 0 w 3504"/>
                <a:gd name="T1" fmla="*/ 0 h 2520"/>
                <a:gd name="T2" fmla="*/ 0 w 3504"/>
                <a:gd name="T3" fmla="*/ 2520 h 2520"/>
                <a:gd name="T4" fmla="*/ 3504 w 3504"/>
                <a:gd name="T5" fmla="*/ 2520 h 2520"/>
                <a:gd name="T6" fmla="*/ 0 60000 65536"/>
                <a:gd name="T7" fmla="*/ 0 60000 65536"/>
                <a:gd name="T8" fmla="*/ 0 60000 65536"/>
                <a:gd name="T9" fmla="*/ 0 w 3504"/>
                <a:gd name="T10" fmla="*/ 0 h 2520"/>
                <a:gd name="T11" fmla="*/ 3504 w 3504"/>
                <a:gd name="T12" fmla="*/ 2520 h 2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" h="2520">
                  <a:moveTo>
                    <a:pt x="0" y="0"/>
                  </a:moveTo>
                  <a:lnTo>
                    <a:pt x="0" y="2520"/>
                  </a:lnTo>
                  <a:lnTo>
                    <a:pt x="3504" y="252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205" name="Rectangle 20"/>
            <p:cNvSpPr>
              <a:spLocks noChangeArrowheads="1"/>
            </p:cNvSpPr>
            <p:nvPr/>
          </p:nvSpPr>
          <p:spPr bwMode="auto">
            <a:xfrm rot="-5400000">
              <a:off x="201" y="2150"/>
              <a:ext cx="10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Inventory level</a:t>
              </a:r>
            </a:p>
          </p:txBody>
        </p:sp>
        <p:sp>
          <p:nvSpPr>
            <p:cNvPr id="135206" name="Rectangle 21"/>
            <p:cNvSpPr>
              <a:spLocks noChangeArrowheads="1"/>
            </p:cNvSpPr>
            <p:nvPr/>
          </p:nvSpPr>
          <p:spPr bwMode="auto">
            <a:xfrm>
              <a:off x="4142" y="3551"/>
              <a:ext cx="4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5207" name="Rectangle 22"/>
            <p:cNvSpPr>
              <a:spLocks noChangeArrowheads="1"/>
            </p:cNvSpPr>
            <p:nvPr/>
          </p:nvSpPr>
          <p:spPr bwMode="auto">
            <a:xfrm>
              <a:off x="1118" y="34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29047" name="Group 23"/>
          <p:cNvGrpSpPr>
            <a:grpSpLocks/>
          </p:cNvGrpSpPr>
          <p:nvPr/>
        </p:nvGrpSpPr>
        <p:grpSpPr bwMode="auto">
          <a:xfrm>
            <a:off x="3556000" y="2741613"/>
            <a:ext cx="3602038" cy="1646237"/>
            <a:chOff x="2192" y="1679"/>
            <a:chExt cx="2269" cy="1037"/>
          </a:xfrm>
        </p:grpSpPr>
        <p:sp>
          <p:nvSpPr>
            <p:cNvPr id="129048" name="Line 24"/>
            <p:cNvSpPr>
              <a:spLocks noChangeShapeType="1"/>
            </p:cNvSpPr>
            <p:nvPr/>
          </p:nvSpPr>
          <p:spPr bwMode="auto">
            <a:xfrm>
              <a:off x="2192" y="2636"/>
              <a:ext cx="268" cy="80"/>
            </a:xfrm>
            <a:prstGeom prst="line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5201" name="Group 25"/>
            <p:cNvGrpSpPr>
              <a:grpSpLocks/>
            </p:cNvGrpSpPr>
            <p:nvPr/>
          </p:nvGrpSpPr>
          <p:grpSpPr bwMode="auto">
            <a:xfrm>
              <a:off x="2288" y="1679"/>
              <a:ext cx="2173" cy="965"/>
              <a:chOff x="2288" y="1679"/>
              <a:chExt cx="2173" cy="965"/>
            </a:xfrm>
          </p:grpSpPr>
          <p:sp>
            <p:nvSpPr>
              <p:cNvPr id="129050" name="Rectangle 26"/>
              <p:cNvSpPr>
                <a:spLocks noChangeArrowheads="1"/>
              </p:cNvSpPr>
              <p:nvPr/>
            </p:nvSpPr>
            <p:spPr bwMode="auto">
              <a:xfrm>
                <a:off x="2478" y="1679"/>
                <a:ext cx="1983" cy="1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4">
                        <a:lumMod val="50000"/>
                      </a:schemeClr>
                    </a:solidFill>
                    <a:latin typeface="Arial"/>
                    <a:ea typeface="+mn-ea"/>
                    <a:cs typeface="Arial"/>
                  </a:rPr>
                  <a:t>Minimum demand during lead time</a:t>
                </a:r>
              </a:p>
            </p:txBody>
          </p:sp>
          <p:sp>
            <p:nvSpPr>
              <p:cNvPr id="129051" name="Line 27"/>
              <p:cNvSpPr>
                <a:spLocks noChangeShapeType="1"/>
              </p:cNvSpPr>
              <p:nvPr/>
            </p:nvSpPr>
            <p:spPr bwMode="auto">
              <a:xfrm flipH="1">
                <a:off x="2288" y="1828"/>
                <a:ext cx="236" cy="816"/>
              </a:xfrm>
              <a:prstGeom prst="line">
                <a:avLst/>
              </a:pr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052" name="Group 28"/>
          <p:cNvGrpSpPr>
            <a:grpSpLocks/>
          </p:cNvGrpSpPr>
          <p:nvPr/>
        </p:nvGrpSpPr>
        <p:grpSpPr bwMode="auto">
          <a:xfrm>
            <a:off x="3549650" y="3073400"/>
            <a:ext cx="3787775" cy="2552700"/>
            <a:chOff x="2236" y="1888"/>
            <a:chExt cx="2386" cy="1608"/>
          </a:xfrm>
        </p:grpSpPr>
        <p:sp>
          <p:nvSpPr>
            <p:cNvPr id="135196" name="Line 29"/>
            <p:cNvSpPr>
              <a:spLocks noChangeShapeType="1"/>
            </p:cNvSpPr>
            <p:nvPr/>
          </p:nvSpPr>
          <p:spPr bwMode="auto">
            <a:xfrm>
              <a:off x="2236" y="2644"/>
              <a:ext cx="268" cy="85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5197" name="Group 30"/>
            <p:cNvGrpSpPr>
              <a:grpSpLocks/>
            </p:cNvGrpSpPr>
            <p:nvPr/>
          </p:nvGrpSpPr>
          <p:grpSpPr bwMode="auto">
            <a:xfrm>
              <a:off x="2316" y="1888"/>
              <a:ext cx="2306" cy="944"/>
              <a:chOff x="2268" y="1888"/>
              <a:chExt cx="2306" cy="944"/>
            </a:xfrm>
          </p:grpSpPr>
          <p:sp>
            <p:nvSpPr>
              <p:cNvPr id="135198" name="Rectangle 31"/>
              <p:cNvSpPr>
                <a:spLocks noChangeArrowheads="1"/>
              </p:cNvSpPr>
              <p:nvPr/>
            </p:nvSpPr>
            <p:spPr bwMode="auto">
              <a:xfrm>
                <a:off x="2566" y="1888"/>
                <a:ext cx="200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chemeClr val="accent1"/>
                    </a:solidFill>
                  </a:rPr>
                  <a:t>Maximum demand during lead time</a:t>
                </a:r>
              </a:p>
            </p:txBody>
          </p:sp>
          <p:sp>
            <p:nvSpPr>
              <p:cNvPr id="135199" name="Line 32"/>
              <p:cNvSpPr>
                <a:spLocks noChangeShapeType="1"/>
              </p:cNvSpPr>
              <p:nvPr/>
            </p:nvSpPr>
            <p:spPr bwMode="auto">
              <a:xfrm flipH="1">
                <a:off x="2268" y="2040"/>
                <a:ext cx="348" cy="79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9057" name="Group 33"/>
          <p:cNvGrpSpPr>
            <a:grpSpLocks/>
          </p:cNvGrpSpPr>
          <p:nvPr/>
        </p:nvGrpSpPr>
        <p:grpSpPr bwMode="auto">
          <a:xfrm>
            <a:off x="3556000" y="3441700"/>
            <a:ext cx="3482975" cy="1549400"/>
            <a:chOff x="2240" y="2120"/>
            <a:chExt cx="2194" cy="976"/>
          </a:xfrm>
        </p:grpSpPr>
        <p:sp>
          <p:nvSpPr>
            <p:cNvPr id="135193" name="Line 34"/>
            <p:cNvSpPr>
              <a:spLocks noChangeShapeType="1"/>
            </p:cNvSpPr>
            <p:nvPr/>
          </p:nvSpPr>
          <p:spPr bwMode="auto">
            <a:xfrm>
              <a:off x="2240" y="2644"/>
              <a:ext cx="268" cy="452"/>
            </a:xfrm>
            <a:prstGeom prst="line">
              <a:avLst/>
            </a:prstGeom>
            <a:noFill/>
            <a:ln w="38100">
              <a:solidFill>
                <a:srgbClr val="25589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94" name="Rectangle 35"/>
            <p:cNvSpPr>
              <a:spLocks noChangeArrowheads="1"/>
            </p:cNvSpPr>
            <p:nvPr/>
          </p:nvSpPr>
          <p:spPr bwMode="auto">
            <a:xfrm>
              <a:off x="2654" y="2120"/>
              <a:ext cx="1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Mean demand during lead time</a:t>
              </a:r>
            </a:p>
          </p:txBody>
        </p:sp>
        <p:sp>
          <p:nvSpPr>
            <p:cNvPr id="135195" name="Line 36"/>
            <p:cNvSpPr>
              <a:spLocks noChangeShapeType="1"/>
            </p:cNvSpPr>
            <p:nvPr/>
          </p:nvSpPr>
          <p:spPr bwMode="auto">
            <a:xfrm flipH="1">
              <a:off x="2400" y="2284"/>
              <a:ext cx="288" cy="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9061" name="Group 37"/>
          <p:cNvGrpSpPr>
            <a:grpSpLocks/>
          </p:cNvGrpSpPr>
          <p:nvPr/>
        </p:nvGrpSpPr>
        <p:grpSpPr bwMode="auto">
          <a:xfrm>
            <a:off x="3994150" y="4265613"/>
            <a:ext cx="3316288" cy="1385887"/>
            <a:chOff x="2468" y="2639"/>
            <a:chExt cx="2089" cy="873"/>
          </a:xfrm>
        </p:grpSpPr>
        <p:sp>
          <p:nvSpPr>
            <p:cNvPr id="135189" name="Freeform 38"/>
            <p:cNvSpPr>
              <a:spLocks/>
            </p:cNvSpPr>
            <p:nvPr/>
          </p:nvSpPr>
          <p:spPr bwMode="auto">
            <a:xfrm>
              <a:off x="2468" y="2656"/>
              <a:ext cx="199" cy="856"/>
            </a:xfrm>
            <a:custGeom>
              <a:avLst/>
              <a:gdLst>
                <a:gd name="T0" fmla="*/ 8 w 199"/>
                <a:gd name="T1" fmla="*/ 0 h 856"/>
                <a:gd name="T2" fmla="*/ 24 w 199"/>
                <a:gd name="T3" fmla="*/ 128 h 856"/>
                <a:gd name="T4" fmla="*/ 116 w 199"/>
                <a:gd name="T5" fmla="*/ 284 h 856"/>
                <a:gd name="T6" fmla="*/ 196 w 199"/>
                <a:gd name="T7" fmla="*/ 436 h 856"/>
                <a:gd name="T8" fmla="*/ 132 w 199"/>
                <a:gd name="T9" fmla="*/ 596 h 856"/>
                <a:gd name="T10" fmla="*/ 36 w 199"/>
                <a:gd name="T11" fmla="*/ 748 h 856"/>
                <a:gd name="T12" fmla="*/ 0 w 199"/>
                <a:gd name="T13" fmla="*/ 856 h 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856"/>
                <a:gd name="T23" fmla="*/ 199 w 199"/>
                <a:gd name="T24" fmla="*/ 856 h 8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856">
                  <a:moveTo>
                    <a:pt x="8" y="0"/>
                  </a:moveTo>
                  <a:cubicBezTo>
                    <a:pt x="7" y="40"/>
                    <a:pt x="6" y="81"/>
                    <a:pt x="24" y="128"/>
                  </a:cubicBezTo>
                  <a:cubicBezTo>
                    <a:pt x="42" y="175"/>
                    <a:pt x="87" y="233"/>
                    <a:pt x="116" y="284"/>
                  </a:cubicBezTo>
                  <a:cubicBezTo>
                    <a:pt x="145" y="335"/>
                    <a:pt x="193" y="384"/>
                    <a:pt x="196" y="436"/>
                  </a:cubicBezTo>
                  <a:cubicBezTo>
                    <a:pt x="199" y="488"/>
                    <a:pt x="159" y="544"/>
                    <a:pt x="132" y="596"/>
                  </a:cubicBezTo>
                  <a:cubicBezTo>
                    <a:pt x="105" y="648"/>
                    <a:pt x="58" y="705"/>
                    <a:pt x="36" y="748"/>
                  </a:cubicBezTo>
                  <a:cubicBezTo>
                    <a:pt x="14" y="791"/>
                    <a:pt x="7" y="823"/>
                    <a:pt x="0" y="856"/>
                  </a:cubicBezTo>
                </a:path>
              </a:pathLst>
            </a:custGeom>
            <a:noFill/>
            <a:ln w="57150" cmpd="sng">
              <a:solidFill>
                <a:srgbClr val="25589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5190" name="Group 39"/>
            <p:cNvGrpSpPr>
              <a:grpSpLocks/>
            </p:cNvGrpSpPr>
            <p:nvPr/>
          </p:nvGrpSpPr>
          <p:grpSpPr bwMode="auto">
            <a:xfrm>
              <a:off x="2580" y="2639"/>
              <a:ext cx="1977" cy="292"/>
              <a:chOff x="2580" y="2639"/>
              <a:chExt cx="1977" cy="292"/>
            </a:xfrm>
          </p:grpSpPr>
          <p:sp>
            <p:nvSpPr>
              <p:cNvPr id="135191" name="Rectangle 40"/>
              <p:cNvSpPr>
                <a:spLocks noChangeArrowheads="1"/>
              </p:cNvSpPr>
              <p:nvPr/>
            </p:nvSpPr>
            <p:spPr bwMode="auto">
              <a:xfrm>
                <a:off x="2639" y="2639"/>
                <a:ext cx="1918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Normal distribution probability of demand during lead time</a:t>
                </a:r>
              </a:p>
            </p:txBody>
          </p:sp>
          <p:sp>
            <p:nvSpPr>
              <p:cNvPr id="135192" name="Line 41"/>
              <p:cNvSpPr>
                <a:spLocks noChangeShapeType="1"/>
              </p:cNvSpPr>
              <p:nvPr/>
            </p:nvSpPr>
            <p:spPr bwMode="auto">
              <a:xfrm flipH="1">
                <a:off x="2580" y="2756"/>
                <a:ext cx="112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9066" name="Group 42"/>
          <p:cNvGrpSpPr>
            <a:grpSpLocks/>
          </p:cNvGrpSpPr>
          <p:nvPr/>
        </p:nvGrpSpPr>
        <p:grpSpPr bwMode="auto">
          <a:xfrm>
            <a:off x="4368800" y="4608513"/>
            <a:ext cx="3814763" cy="344487"/>
            <a:chOff x="2704" y="2855"/>
            <a:chExt cx="2403" cy="217"/>
          </a:xfrm>
        </p:grpSpPr>
        <p:sp>
          <p:nvSpPr>
            <p:cNvPr id="135187" name="Rectangle 43"/>
            <p:cNvSpPr>
              <a:spLocks noChangeArrowheads="1"/>
            </p:cNvSpPr>
            <p:nvPr/>
          </p:nvSpPr>
          <p:spPr bwMode="auto">
            <a:xfrm>
              <a:off x="2746" y="2855"/>
              <a:ext cx="23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Expected demand during lead time (350 kits)</a:t>
              </a:r>
            </a:p>
          </p:txBody>
        </p:sp>
        <p:sp>
          <p:nvSpPr>
            <p:cNvPr id="135188" name="Line 44"/>
            <p:cNvSpPr>
              <a:spLocks noChangeShapeType="1"/>
            </p:cNvSpPr>
            <p:nvPr/>
          </p:nvSpPr>
          <p:spPr bwMode="auto">
            <a:xfrm flipH="1">
              <a:off x="2704" y="2980"/>
              <a:ext cx="92" cy="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9069" name="Group 45"/>
          <p:cNvGrpSpPr>
            <a:grpSpLocks/>
          </p:cNvGrpSpPr>
          <p:nvPr/>
        </p:nvGrpSpPr>
        <p:grpSpPr bwMode="auto">
          <a:xfrm>
            <a:off x="4235450" y="3770313"/>
            <a:ext cx="3598863" cy="490537"/>
            <a:chOff x="2620" y="2327"/>
            <a:chExt cx="2267" cy="309"/>
          </a:xfrm>
        </p:grpSpPr>
        <p:sp>
          <p:nvSpPr>
            <p:cNvPr id="135185" name="Rectangle 46"/>
            <p:cNvSpPr>
              <a:spLocks noChangeArrowheads="1"/>
            </p:cNvSpPr>
            <p:nvPr/>
          </p:nvSpPr>
          <p:spPr bwMode="auto">
            <a:xfrm>
              <a:off x="2654" y="2327"/>
              <a:ext cx="22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ROP = 350 + safety stock of 16.5 = 366.5</a:t>
              </a:r>
            </a:p>
          </p:txBody>
        </p:sp>
        <p:sp>
          <p:nvSpPr>
            <p:cNvPr id="135186" name="Line 47"/>
            <p:cNvSpPr>
              <a:spLocks noChangeShapeType="1"/>
            </p:cNvSpPr>
            <p:nvPr/>
          </p:nvSpPr>
          <p:spPr bwMode="auto">
            <a:xfrm flipH="1">
              <a:off x="2620" y="2492"/>
              <a:ext cx="13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9072" name="Group 48"/>
          <p:cNvGrpSpPr>
            <a:grpSpLocks/>
          </p:cNvGrpSpPr>
          <p:nvPr/>
        </p:nvGrpSpPr>
        <p:grpSpPr bwMode="auto">
          <a:xfrm>
            <a:off x="3463925" y="4273550"/>
            <a:ext cx="1362075" cy="1916113"/>
            <a:chOff x="2182" y="2644"/>
            <a:chExt cx="858" cy="1207"/>
          </a:xfrm>
        </p:grpSpPr>
        <p:grpSp>
          <p:nvGrpSpPr>
            <p:cNvPr id="135180" name="Group 49"/>
            <p:cNvGrpSpPr>
              <a:grpSpLocks/>
            </p:cNvGrpSpPr>
            <p:nvPr/>
          </p:nvGrpSpPr>
          <p:grpSpPr bwMode="auto">
            <a:xfrm>
              <a:off x="2182" y="2644"/>
              <a:ext cx="858" cy="1207"/>
              <a:chOff x="2134" y="2644"/>
              <a:chExt cx="858" cy="1207"/>
            </a:xfrm>
          </p:grpSpPr>
          <p:sp>
            <p:nvSpPr>
              <p:cNvPr id="135182" name="Line 50"/>
              <p:cNvSpPr>
                <a:spLocks noChangeShapeType="1"/>
              </p:cNvSpPr>
              <p:nvPr/>
            </p:nvSpPr>
            <p:spPr bwMode="auto">
              <a:xfrm>
                <a:off x="2468" y="2644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183" name="Rectangle 51"/>
              <p:cNvSpPr>
                <a:spLocks noChangeArrowheads="1"/>
              </p:cNvSpPr>
              <p:nvPr/>
            </p:nvSpPr>
            <p:spPr bwMode="auto">
              <a:xfrm>
                <a:off x="2415" y="3559"/>
                <a:ext cx="57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Receive order</a:t>
                </a:r>
              </a:p>
            </p:txBody>
          </p:sp>
          <p:sp>
            <p:nvSpPr>
              <p:cNvPr id="135184" name="Rectangle 52"/>
              <p:cNvSpPr>
                <a:spLocks noChangeArrowheads="1"/>
              </p:cNvSpPr>
              <p:nvPr/>
            </p:nvSpPr>
            <p:spPr bwMode="auto">
              <a:xfrm>
                <a:off x="2134" y="3523"/>
                <a:ext cx="40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Lead time</a:t>
                </a:r>
              </a:p>
            </p:txBody>
          </p:sp>
        </p:grpSp>
        <p:sp>
          <p:nvSpPr>
            <p:cNvPr id="135181" name="Line 53"/>
            <p:cNvSpPr>
              <a:spLocks noChangeShapeType="1"/>
            </p:cNvSpPr>
            <p:nvPr/>
          </p:nvSpPr>
          <p:spPr bwMode="auto">
            <a:xfrm>
              <a:off x="2260" y="3780"/>
              <a:ext cx="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9078" name="Rectangle 54"/>
          <p:cNvSpPr>
            <a:spLocks noChangeArrowheads="1"/>
          </p:cNvSpPr>
          <p:nvPr/>
        </p:nvSpPr>
        <p:spPr bwMode="auto">
          <a:xfrm>
            <a:off x="7067550" y="15843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12.8</a:t>
            </a:r>
          </a:p>
        </p:txBody>
      </p:sp>
    </p:spTree>
    <p:extLst>
      <p:ext uri="{BB962C8B-B14F-4D97-AF65-F5344CB8AC3E}">
        <p14:creationId xmlns:p14="http://schemas.microsoft.com/office/powerpoint/2010/main" val="302754965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7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Probabilistic Demand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09613" y="1704975"/>
            <a:ext cx="77231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Use prescribed service levels to set safety stock when the cost of stockouts cannot be determined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228725" y="3430588"/>
            <a:ext cx="658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ROP = demand during lead time + </a:t>
            </a:r>
            <a:r>
              <a:rPr lang="en-US" sz="2800" i="1" dirty="0">
                <a:latin typeface="Times New Roman" charset="0"/>
                <a:cs typeface="Times New Roman" charset="0"/>
              </a:rPr>
              <a:t>Z</a:t>
            </a:r>
            <a:r>
              <a:rPr lang="en-US" sz="2800" i="1" dirty="0">
                <a:latin typeface="Symbol" charset="0"/>
              </a:rPr>
              <a:t>s</a:t>
            </a:r>
            <a:r>
              <a:rPr lang="en-US" sz="2800" i="1" baseline="-25000" dirty="0">
                <a:latin typeface="Times New Roman" charset="0"/>
                <a:cs typeface="Times New Roman" charset="0"/>
              </a:rPr>
              <a:t>dLT</a:t>
            </a:r>
            <a:endParaRPr lang="en-US" sz="28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000125" y="4598988"/>
            <a:ext cx="71358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095500" indent="-2095500">
              <a:lnSpc>
                <a:spcPct val="90000"/>
              </a:lnSpc>
              <a:spcBef>
                <a:spcPct val="25000"/>
              </a:spcBef>
              <a:tabLst>
                <a:tab pos="1905000" algn="r"/>
                <a:tab pos="2095500" algn="l"/>
              </a:tabLst>
            </a:pPr>
            <a:r>
              <a:rPr lang="en-US" sz="2000" dirty="0"/>
              <a:t>where	</a:t>
            </a:r>
            <a:r>
              <a:rPr lang="en-US" sz="2000" i="1" dirty="0">
                <a:latin typeface="Times New Roman" charset="0"/>
                <a:cs typeface="Times New Roman" charset="0"/>
              </a:rPr>
              <a:t>Z</a:t>
            </a:r>
            <a:r>
              <a:rPr lang="en-US" sz="2000" dirty="0"/>
              <a:t> =	Number of standard deviations</a:t>
            </a:r>
          </a:p>
          <a:p>
            <a:pPr marL="2095500" indent="-2095500">
              <a:lnSpc>
                <a:spcPct val="90000"/>
              </a:lnSpc>
              <a:spcBef>
                <a:spcPct val="25000"/>
              </a:spcBef>
              <a:tabLst>
                <a:tab pos="1905000" algn="r"/>
                <a:tab pos="20955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Symbol" charset="0"/>
              </a:rPr>
              <a:t>s</a:t>
            </a:r>
            <a:r>
              <a:rPr lang="en-US" sz="2000" i="1" baseline="-25000" dirty="0">
                <a:latin typeface="Times New Roman" charset="0"/>
                <a:cs typeface="Times New Roman" charset="0"/>
              </a:rPr>
              <a:t>dLT</a:t>
            </a:r>
            <a:r>
              <a:rPr lang="en-US" sz="2000" dirty="0"/>
              <a:t> =	Standard deviation of demand during lead time</a:t>
            </a:r>
          </a:p>
        </p:txBody>
      </p:sp>
    </p:spTree>
    <p:extLst>
      <p:ext uri="{BB962C8B-B14F-4D97-AF65-F5344CB8AC3E}">
        <p14:creationId xmlns:p14="http://schemas.microsoft.com/office/powerpoint/2010/main" val="220170224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24" grpId="0" autoUpdateAnimBg="0"/>
      <p:bldP spid="13312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Probabilistic Demand</a:t>
            </a:r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4076700" y="5106988"/>
            <a:ext cx="1587500" cy="569912"/>
            <a:chOff x="2568" y="3217"/>
            <a:chExt cx="1000" cy="359"/>
          </a:xfrm>
        </p:grpSpPr>
        <p:grpSp>
          <p:nvGrpSpPr>
            <p:cNvPr id="139289" name="Group 4"/>
            <p:cNvGrpSpPr>
              <a:grpSpLocks/>
            </p:cNvGrpSpPr>
            <p:nvPr/>
          </p:nvGrpSpPr>
          <p:grpSpPr bwMode="auto">
            <a:xfrm>
              <a:off x="2568" y="3217"/>
              <a:ext cx="984" cy="359"/>
              <a:chOff x="2568" y="3217"/>
              <a:chExt cx="984" cy="359"/>
            </a:xfrm>
          </p:grpSpPr>
          <p:sp>
            <p:nvSpPr>
              <p:cNvPr id="139291" name="Line 5"/>
              <p:cNvSpPr>
                <a:spLocks noChangeShapeType="1"/>
              </p:cNvSpPr>
              <p:nvPr/>
            </p:nvSpPr>
            <p:spPr bwMode="auto">
              <a:xfrm>
                <a:off x="2568" y="3393"/>
                <a:ext cx="9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292" name="Rectangle 6"/>
              <p:cNvSpPr>
                <a:spLocks noChangeArrowheads="1"/>
              </p:cNvSpPr>
              <p:nvPr/>
            </p:nvSpPr>
            <p:spPr bwMode="auto">
              <a:xfrm>
                <a:off x="2785" y="3217"/>
                <a:ext cx="550" cy="3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Safety stock</a:t>
                </a:r>
              </a:p>
            </p:txBody>
          </p:sp>
        </p:grpSp>
        <p:sp>
          <p:nvSpPr>
            <p:cNvPr id="139290" name="Line 7"/>
            <p:cNvSpPr>
              <a:spLocks noChangeShapeType="1"/>
            </p:cNvSpPr>
            <p:nvPr/>
          </p:nvSpPr>
          <p:spPr bwMode="auto">
            <a:xfrm>
              <a:off x="3568" y="3256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3108325" y="1778000"/>
            <a:ext cx="1874838" cy="3422650"/>
            <a:chOff x="1958" y="1120"/>
            <a:chExt cx="1181" cy="2156"/>
          </a:xfrm>
        </p:grpSpPr>
        <p:sp>
          <p:nvSpPr>
            <p:cNvPr id="139286" name="Line 9"/>
            <p:cNvSpPr>
              <a:spLocks noChangeShapeType="1"/>
            </p:cNvSpPr>
            <p:nvPr/>
          </p:nvSpPr>
          <p:spPr bwMode="auto">
            <a:xfrm>
              <a:off x="2552" y="1120"/>
              <a:ext cx="0" cy="1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87" name="Rectangle 10"/>
            <p:cNvSpPr>
              <a:spLocks noChangeArrowheads="1"/>
            </p:cNvSpPr>
            <p:nvPr/>
          </p:nvSpPr>
          <p:spPr bwMode="auto">
            <a:xfrm>
              <a:off x="1958" y="1737"/>
              <a:ext cx="1181" cy="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Probability of</a:t>
              </a:r>
              <a:br>
                <a:rPr lang="en-US" dirty="0"/>
              </a:br>
              <a:r>
                <a:rPr lang="en-US" dirty="0"/>
                <a:t>no stockout</a:t>
              </a:r>
              <a:br>
                <a:rPr lang="en-US" dirty="0"/>
              </a:br>
              <a:r>
                <a:rPr lang="en-US" dirty="0"/>
                <a:t>95% of the time</a:t>
              </a:r>
            </a:p>
          </p:txBody>
        </p:sp>
        <p:sp>
          <p:nvSpPr>
            <p:cNvPr id="139288" name="Rectangle 11"/>
            <p:cNvSpPr>
              <a:spLocks noChangeArrowheads="1"/>
            </p:cNvSpPr>
            <p:nvPr/>
          </p:nvSpPr>
          <p:spPr bwMode="auto">
            <a:xfrm>
              <a:off x="2174" y="2769"/>
              <a:ext cx="68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Mean demand 350</a:t>
              </a:r>
            </a:p>
          </p:txBody>
        </p:sp>
      </p:grpSp>
      <p:grpSp>
        <p:nvGrpSpPr>
          <p:cNvPr id="131084" name="Group 12"/>
          <p:cNvGrpSpPr>
            <a:grpSpLocks/>
          </p:cNvGrpSpPr>
          <p:nvPr/>
        </p:nvGrpSpPr>
        <p:grpSpPr bwMode="auto">
          <a:xfrm>
            <a:off x="4851400" y="3408363"/>
            <a:ext cx="1643063" cy="1301750"/>
            <a:chOff x="3056" y="2147"/>
            <a:chExt cx="1035" cy="820"/>
          </a:xfrm>
        </p:grpSpPr>
        <p:grpSp>
          <p:nvGrpSpPr>
            <p:cNvPr id="139282" name="Group 13"/>
            <p:cNvGrpSpPr>
              <a:grpSpLocks/>
            </p:cNvGrpSpPr>
            <p:nvPr/>
          </p:nvGrpSpPr>
          <p:grpSpPr bwMode="auto">
            <a:xfrm>
              <a:off x="3568" y="2147"/>
              <a:ext cx="523" cy="578"/>
              <a:chOff x="3568" y="2147"/>
              <a:chExt cx="523" cy="578"/>
            </a:xfrm>
          </p:grpSpPr>
          <p:sp>
            <p:nvSpPr>
              <p:cNvPr id="139284" name="Freeform 14"/>
              <p:cNvSpPr>
                <a:spLocks/>
              </p:cNvSpPr>
              <p:nvPr/>
            </p:nvSpPr>
            <p:spPr bwMode="auto">
              <a:xfrm>
                <a:off x="3568" y="2147"/>
                <a:ext cx="523" cy="578"/>
              </a:xfrm>
              <a:custGeom>
                <a:avLst/>
                <a:gdLst>
                  <a:gd name="T0" fmla="*/ 0 w 523"/>
                  <a:gd name="T1" fmla="*/ 0 h 578"/>
                  <a:gd name="T2" fmla="*/ 0 w 523"/>
                  <a:gd name="T3" fmla="*/ 578 h 578"/>
                  <a:gd name="T4" fmla="*/ 523 w 523"/>
                  <a:gd name="T5" fmla="*/ 578 h 578"/>
                  <a:gd name="T6" fmla="*/ 515 w 523"/>
                  <a:gd name="T7" fmla="*/ 552 h 578"/>
                  <a:gd name="T8" fmla="*/ 443 w 523"/>
                  <a:gd name="T9" fmla="*/ 544 h 578"/>
                  <a:gd name="T10" fmla="*/ 307 w 523"/>
                  <a:gd name="T11" fmla="*/ 450 h 578"/>
                  <a:gd name="T12" fmla="*/ 235 w 523"/>
                  <a:gd name="T13" fmla="*/ 384 h 578"/>
                  <a:gd name="T14" fmla="*/ 91 w 523"/>
                  <a:gd name="T15" fmla="*/ 154 h 578"/>
                  <a:gd name="T16" fmla="*/ 0 w 523"/>
                  <a:gd name="T17" fmla="*/ 0 h 5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3"/>
                  <a:gd name="T28" fmla="*/ 0 h 578"/>
                  <a:gd name="T29" fmla="*/ 523 w 523"/>
                  <a:gd name="T30" fmla="*/ 578 h 5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3" h="578">
                    <a:moveTo>
                      <a:pt x="0" y="0"/>
                    </a:moveTo>
                    <a:lnTo>
                      <a:pt x="0" y="578"/>
                    </a:lnTo>
                    <a:lnTo>
                      <a:pt x="523" y="578"/>
                    </a:lnTo>
                    <a:cubicBezTo>
                      <a:pt x="514" y="553"/>
                      <a:pt x="515" y="562"/>
                      <a:pt x="515" y="552"/>
                    </a:cubicBezTo>
                    <a:cubicBezTo>
                      <a:pt x="444" y="545"/>
                      <a:pt x="461" y="562"/>
                      <a:pt x="443" y="544"/>
                    </a:cubicBezTo>
                    <a:lnTo>
                      <a:pt x="307" y="450"/>
                    </a:lnTo>
                    <a:lnTo>
                      <a:pt x="235" y="384"/>
                    </a:lnTo>
                    <a:cubicBezTo>
                      <a:pt x="199" y="333"/>
                      <a:pt x="130" y="218"/>
                      <a:pt x="91" y="154"/>
                    </a:cubicBezTo>
                    <a:cubicBezTo>
                      <a:pt x="52" y="90"/>
                      <a:pt x="19" y="3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285" name="Line 15"/>
              <p:cNvSpPr>
                <a:spLocks noChangeShapeType="1"/>
              </p:cNvSpPr>
              <p:nvPr/>
            </p:nvSpPr>
            <p:spPr bwMode="auto">
              <a:xfrm>
                <a:off x="3568" y="2160"/>
                <a:ext cx="0" cy="5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9283" name="Rectangle 16"/>
            <p:cNvSpPr>
              <a:spLocks noChangeArrowheads="1"/>
            </p:cNvSpPr>
            <p:nvPr/>
          </p:nvSpPr>
          <p:spPr bwMode="auto">
            <a:xfrm>
              <a:off x="3056" y="2756"/>
              <a:ext cx="9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ROP = ? kits</a:t>
              </a:r>
            </a:p>
          </p:txBody>
        </p:sp>
      </p:grpSp>
      <p:grpSp>
        <p:nvGrpSpPr>
          <p:cNvPr id="131089" name="Group 17"/>
          <p:cNvGrpSpPr>
            <a:grpSpLocks/>
          </p:cNvGrpSpPr>
          <p:nvPr/>
        </p:nvGrpSpPr>
        <p:grpSpPr bwMode="auto">
          <a:xfrm>
            <a:off x="1130300" y="4330700"/>
            <a:ext cx="6891338" cy="404813"/>
            <a:chOff x="712" y="2728"/>
            <a:chExt cx="4341" cy="255"/>
          </a:xfrm>
        </p:grpSpPr>
        <p:sp>
          <p:nvSpPr>
            <p:cNvPr id="139280" name="Line 18"/>
            <p:cNvSpPr>
              <a:spLocks noChangeShapeType="1"/>
            </p:cNvSpPr>
            <p:nvPr/>
          </p:nvSpPr>
          <p:spPr bwMode="auto">
            <a:xfrm>
              <a:off x="712" y="2728"/>
              <a:ext cx="40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81" name="Rectangle 19"/>
            <p:cNvSpPr>
              <a:spLocks noChangeArrowheads="1"/>
            </p:cNvSpPr>
            <p:nvPr/>
          </p:nvSpPr>
          <p:spPr bwMode="auto">
            <a:xfrm>
              <a:off x="4395" y="2772"/>
              <a:ext cx="6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Quantity</a:t>
              </a:r>
            </a:p>
          </p:txBody>
        </p:sp>
      </p:grpSp>
      <p:grpSp>
        <p:nvGrpSpPr>
          <p:cNvPr id="131092" name="Group 20"/>
          <p:cNvGrpSpPr>
            <a:grpSpLocks/>
          </p:cNvGrpSpPr>
          <p:nvPr/>
        </p:nvGrpSpPr>
        <p:grpSpPr bwMode="auto">
          <a:xfrm>
            <a:off x="2679700" y="5168900"/>
            <a:ext cx="5522913" cy="1231900"/>
            <a:chOff x="1688" y="3256"/>
            <a:chExt cx="3479" cy="776"/>
          </a:xfrm>
        </p:grpSpPr>
        <p:sp>
          <p:nvSpPr>
            <p:cNvPr id="139275" name="Line 21"/>
            <p:cNvSpPr>
              <a:spLocks noChangeShapeType="1"/>
            </p:cNvSpPr>
            <p:nvPr/>
          </p:nvSpPr>
          <p:spPr bwMode="auto">
            <a:xfrm>
              <a:off x="1688" y="3576"/>
              <a:ext cx="26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76" name="Line 22"/>
            <p:cNvSpPr>
              <a:spLocks noChangeShapeType="1"/>
            </p:cNvSpPr>
            <p:nvPr/>
          </p:nvSpPr>
          <p:spPr bwMode="auto">
            <a:xfrm>
              <a:off x="2552" y="3256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77" name="Rectangle 23"/>
            <p:cNvSpPr>
              <a:spLocks noChangeArrowheads="1"/>
            </p:cNvSpPr>
            <p:nvPr/>
          </p:nvSpPr>
          <p:spPr bwMode="auto">
            <a:xfrm>
              <a:off x="3670" y="3673"/>
              <a:ext cx="149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Number of </a:t>
              </a:r>
              <a:br>
                <a:rPr lang="en-US" dirty="0"/>
              </a:br>
              <a:r>
                <a:rPr lang="en-US" dirty="0"/>
                <a:t>standard deviations</a:t>
              </a:r>
            </a:p>
          </p:txBody>
        </p:sp>
        <p:sp>
          <p:nvSpPr>
            <p:cNvPr id="139278" name="Rectangle 24"/>
            <p:cNvSpPr>
              <a:spLocks noChangeArrowheads="1"/>
            </p:cNvSpPr>
            <p:nvPr/>
          </p:nvSpPr>
          <p:spPr bwMode="auto">
            <a:xfrm>
              <a:off x="2454" y="35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9279" name="Rectangle 25"/>
            <p:cNvSpPr>
              <a:spLocks noChangeArrowheads="1"/>
            </p:cNvSpPr>
            <p:nvPr/>
          </p:nvSpPr>
          <p:spPr bwMode="auto">
            <a:xfrm>
              <a:off x="3470" y="355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31098" name="Freeform 26"/>
          <p:cNvSpPr>
            <a:spLocks/>
          </p:cNvSpPr>
          <p:nvPr/>
        </p:nvSpPr>
        <p:spPr bwMode="auto">
          <a:xfrm>
            <a:off x="1593850" y="1779588"/>
            <a:ext cx="4946650" cy="2532062"/>
          </a:xfrm>
          <a:custGeom>
            <a:avLst/>
            <a:gdLst>
              <a:gd name="T0" fmla="*/ 0 w 3116"/>
              <a:gd name="T1" fmla="*/ 2519362 h 1595"/>
              <a:gd name="T2" fmla="*/ 215900 w 3116"/>
              <a:gd name="T3" fmla="*/ 2468562 h 1595"/>
              <a:gd name="T4" fmla="*/ 495300 w 3116"/>
              <a:gd name="T5" fmla="*/ 2189162 h 1595"/>
              <a:gd name="T6" fmla="*/ 838200 w 3116"/>
              <a:gd name="T7" fmla="*/ 1662112 h 1595"/>
              <a:gd name="T8" fmla="*/ 1276350 w 3116"/>
              <a:gd name="T9" fmla="*/ 900112 h 1595"/>
              <a:gd name="T10" fmla="*/ 1866900 w 3116"/>
              <a:gd name="T11" fmla="*/ 207962 h 1595"/>
              <a:gd name="T12" fmla="*/ 2457450 w 3116"/>
              <a:gd name="T13" fmla="*/ 11112 h 1595"/>
              <a:gd name="T14" fmla="*/ 3105150 w 3116"/>
              <a:gd name="T15" fmla="*/ 271462 h 1595"/>
              <a:gd name="T16" fmla="*/ 3632200 w 3116"/>
              <a:gd name="T17" fmla="*/ 881062 h 1595"/>
              <a:gd name="T18" fmla="*/ 4083050 w 3116"/>
              <a:gd name="T19" fmla="*/ 1649412 h 1595"/>
              <a:gd name="T20" fmla="*/ 4432300 w 3116"/>
              <a:gd name="T21" fmla="*/ 2233612 h 1595"/>
              <a:gd name="T22" fmla="*/ 4749800 w 3116"/>
              <a:gd name="T23" fmla="*/ 2487612 h 1595"/>
              <a:gd name="T24" fmla="*/ 4946650 w 3116"/>
              <a:gd name="T25" fmla="*/ 2506662 h 15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16"/>
              <a:gd name="T40" fmla="*/ 0 h 1595"/>
              <a:gd name="T41" fmla="*/ 3116 w 3116"/>
              <a:gd name="T42" fmla="*/ 1595 h 15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16" h="1595">
                <a:moveTo>
                  <a:pt x="0" y="1587"/>
                </a:moveTo>
                <a:cubicBezTo>
                  <a:pt x="42" y="1588"/>
                  <a:pt x="84" y="1590"/>
                  <a:pt x="136" y="1555"/>
                </a:cubicBezTo>
                <a:cubicBezTo>
                  <a:pt x="188" y="1520"/>
                  <a:pt x="247" y="1464"/>
                  <a:pt x="312" y="1379"/>
                </a:cubicBezTo>
                <a:cubicBezTo>
                  <a:pt x="377" y="1294"/>
                  <a:pt x="446" y="1182"/>
                  <a:pt x="528" y="1047"/>
                </a:cubicBezTo>
                <a:cubicBezTo>
                  <a:pt x="610" y="912"/>
                  <a:pt x="696" y="720"/>
                  <a:pt x="804" y="567"/>
                </a:cubicBezTo>
                <a:cubicBezTo>
                  <a:pt x="912" y="414"/>
                  <a:pt x="1052" y="224"/>
                  <a:pt x="1176" y="131"/>
                </a:cubicBezTo>
                <a:cubicBezTo>
                  <a:pt x="1300" y="38"/>
                  <a:pt x="1418" y="0"/>
                  <a:pt x="1548" y="7"/>
                </a:cubicBezTo>
                <a:cubicBezTo>
                  <a:pt x="1678" y="14"/>
                  <a:pt x="1833" y="80"/>
                  <a:pt x="1956" y="171"/>
                </a:cubicBezTo>
                <a:cubicBezTo>
                  <a:pt x="2079" y="262"/>
                  <a:pt x="2185" y="410"/>
                  <a:pt x="2288" y="555"/>
                </a:cubicBezTo>
                <a:cubicBezTo>
                  <a:pt x="2391" y="700"/>
                  <a:pt x="2488" y="897"/>
                  <a:pt x="2572" y="1039"/>
                </a:cubicBezTo>
                <a:cubicBezTo>
                  <a:pt x="2656" y="1181"/>
                  <a:pt x="2722" y="1319"/>
                  <a:pt x="2792" y="1407"/>
                </a:cubicBezTo>
                <a:cubicBezTo>
                  <a:pt x="2862" y="1495"/>
                  <a:pt x="2940" y="1539"/>
                  <a:pt x="2992" y="1567"/>
                </a:cubicBezTo>
                <a:cubicBezTo>
                  <a:pt x="3044" y="1595"/>
                  <a:pt x="3090" y="1577"/>
                  <a:pt x="3116" y="1579"/>
                </a:cubicBezTo>
              </a:path>
            </a:pathLst>
          </a:custGeom>
          <a:noFill/>
          <a:ln w="1016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1099" name="Group 27"/>
          <p:cNvGrpSpPr>
            <a:grpSpLocks/>
          </p:cNvGrpSpPr>
          <p:nvPr/>
        </p:nvGrpSpPr>
        <p:grpSpPr bwMode="auto">
          <a:xfrm>
            <a:off x="5648325" y="2693988"/>
            <a:ext cx="2182813" cy="1420812"/>
            <a:chOff x="3558" y="1697"/>
            <a:chExt cx="1375" cy="895"/>
          </a:xfrm>
        </p:grpSpPr>
        <p:sp>
          <p:nvSpPr>
            <p:cNvPr id="139273" name="Rectangle 28"/>
            <p:cNvSpPr>
              <a:spLocks noChangeArrowheads="1"/>
            </p:cNvSpPr>
            <p:nvPr/>
          </p:nvSpPr>
          <p:spPr bwMode="auto">
            <a:xfrm>
              <a:off x="3558" y="1697"/>
              <a:ext cx="1375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Risk of a stockout (5% of area of normal curve)</a:t>
              </a:r>
            </a:p>
          </p:txBody>
        </p:sp>
        <p:sp>
          <p:nvSpPr>
            <p:cNvPr id="139274" name="Line 29"/>
            <p:cNvSpPr>
              <a:spLocks noChangeShapeType="1"/>
            </p:cNvSpPr>
            <p:nvPr/>
          </p:nvSpPr>
          <p:spPr bwMode="auto">
            <a:xfrm flipH="1">
              <a:off x="3672" y="2160"/>
              <a:ext cx="35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86507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Probabilistic Example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96913" y="1362075"/>
            <a:ext cx="7748587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2400" indent="-2692400">
              <a:lnSpc>
                <a:spcPct val="90000"/>
              </a:lnSpc>
              <a:spcAft>
                <a:spcPts val="600"/>
              </a:spcAft>
              <a:tabLst>
                <a:tab pos="2514600" algn="r"/>
              </a:tabLst>
            </a:pPr>
            <a:r>
              <a:rPr lang="en-US" sz="2400" i="1" dirty="0">
                <a:latin typeface="Symbol" charset="0"/>
              </a:rPr>
              <a:t>	m</a:t>
            </a:r>
            <a:r>
              <a:rPr lang="en-US" sz="2400" dirty="0"/>
              <a:t> = 	Average demand = 350 kits</a:t>
            </a:r>
          </a:p>
          <a:p>
            <a:pPr marL="2692400" indent="-2692400">
              <a:lnSpc>
                <a:spcPct val="90000"/>
              </a:lnSpc>
              <a:spcAft>
                <a:spcPts val="600"/>
              </a:spcAft>
              <a:tabLst>
                <a:tab pos="2514600" algn="r"/>
              </a:tabLst>
            </a:pPr>
            <a:r>
              <a:rPr lang="en-US" sz="2400" i="1" dirty="0">
                <a:latin typeface="Symbol" charset="0"/>
              </a:rPr>
              <a:t>	</a:t>
            </a:r>
            <a:r>
              <a:rPr lang="en-US" sz="2400" i="1" dirty="0" err="1">
                <a:latin typeface="Symbol" charset="0"/>
              </a:rPr>
              <a:t>s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dLT</a:t>
            </a:r>
            <a:r>
              <a:rPr lang="en-US" sz="2400" dirty="0"/>
              <a:t> = 	Standard deviation of </a:t>
            </a:r>
            <a:br>
              <a:rPr lang="en-US" sz="2400" dirty="0"/>
            </a:br>
            <a:r>
              <a:rPr lang="en-US" sz="2400" dirty="0"/>
              <a:t>demand during lead time = 10 kits</a:t>
            </a:r>
            <a:endParaRPr lang="en-US" sz="2400" dirty="0">
              <a:latin typeface="Arial"/>
              <a:cs typeface="Arial"/>
            </a:endParaRPr>
          </a:p>
          <a:p>
            <a:pPr marL="2692400" indent="-2692400">
              <a:lnSpc>
                <a:spcPct val="90000"/>
              </a:lnSpc>
              <a:spcAft>
                <a:spcPts val="600"/>
              </a:spcAft>
              <a:tabLst>
                <a:tab pos="2514600" algn="r"/>
              </a:tabLst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err="1">
                <a:latin typeface="Arial"/>
                <a:cs typeface="Arial"/>
              </a:rPr>
              <a:t>Stockout</a:t>
            </a:r>
            <a:r>
              <a:rPr lang="en-US" sz="2400" dirty="0">
                <a:latin typeface="Arial"/>
                <a:cs typeface="Arial"/>
              </a:rPr>
              <a:t> policy =	5% (service level = 95%)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141413" y="3122613"/>
            <a:ext cx="6888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Using Appendix I, for an area under the curve of 95%, the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= 1.645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97025" y="4086225"/>
            <a:ext cx="608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Safety stock =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dLT</a:t>
            </a:r>
            <a:r>
              <a:rPr lang="en-US" sz="2400" dirty="0"/>
              <a:t> = 1.645(10) = 16.5 kits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860425" y="4764088"/>
            <a:ext cx="7696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6800" indent="-2336800">
              <a:lnSpc>
                <a:spcPct val="90000"/>
              </a:lnSpc>
              <a:spcBef>
                <a:spcPct val="25000"/>
              </a:spcBef>
              <a:tabLst>
                <a:tab pos="2159000" algn="r"/>
                <a:tab pos="2336800" algn="l"/>
              </a:tabLst>
            </a:pPr>
            <a:r>
              <a:rPr lang="en-US" sz="2400" dirty="0"/>
              <a:t>Reorder point	=	Expected demand during lead time + Safety stock</a:t>
            </a:r>
          </a:p>
          <a:p>
            <a:pPr marL="2336800" indent="-2336800">
              <a:lnSpc>
                <a:spcPct val="90000"/>
              </a:lnSpc>
              <a:spcBef>
                <a:spcPct val="25000"/>
              </a:spcBef>
              <a:tabLst>
                <a:tab pos="2159000" algn="r"/>
                <a:tab pos="2336800" algn="l"/>
              </a:tabLst>
            </a:pPr>
            <a:r>
              <a:rPr lang="en-US" sz="2400" dirty="0"/>
              <a:t>	=	350 kits + 16.5 kits of safety stock</a:t>
            </a:r>
          </a:p>
          <a:p>
            <a:pPr marL="2336800" indent="-2336800">
              <a:lnSpc>
                <a:spcPct val="90000"/>
              </a:lnSpc>
              <a:spcBef>
                <a:spcPct val="25000"/>
              </a:spcBef>
              <a:tabLst>
                <a:tab pos="2159000" algn="r"/>
                <a:tab pos="2336800" algn="l"/>
              </a:tabLst>
            </a:pPr>
            <a:r>
              <a:rPr lang="en-US" sz="2400" dirty="0"/>
              <a:t>	=	366.5 or 367 kits</a:t>
            </a:r>
          </a:p>
        </p:txBody>
      </p:sp>
    </p:spTree>
    <p:extLst>
      <p:ext uri="{BB962C8B-B14F-4D97-AF65-F5344CB8AC3E}">
        <p14:creationId xmlns:p14="http://schemas.microsoft.com/office/powerpoint/2010/main" val="22601479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35172" grpId="0" autoUpdateAnimBg="0"/>
      <p:bldP spid="135173" grpId="0" autoUpdateAnimBg="0"/>
      <p:bldP spid="13517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Other Probabilistic Models</a:t>
            </a:r>
          </a:p>
        </p:txBody>
      </p:sp>
      <p:sp>
        <p:nvSpPr>
          <p:cNvPr id="143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When data on demand during lead time is not available, there are other models available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When demand is variable and lead time is constant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When lead time is variable and demand is constant</a:t>
            </a:r>
          </a:p>
          <a:p>
            <a:pPr marL="971550" lvl="1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When both demand and lead time are variable</a:t>
            </a:r>
          </a:p>
        </p:txBody>
      </p:sp>
    </p:spTree>
    <p:extLst>
      <p:ext uri="{BB962C8B-B14F-4D97-AF65-F5344CB8AC3E}">
        <p14:creationId xmlns:p14="http://schemas.microsoft.com/office/powerpoint/2010/main" val="1054690859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0128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39825" y="2892425"/>
            <a:ext cx="67103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12.1</a:t>
            </a:r>
            <a:r>
              <a:rPr lang="en-US" sz="2800" b="1" dirty="0"/>
              <a:t>	</a:t>
            </a:r>
            <a:r>
              <a:rPr lang="en-US" sz="2800" b="1" i="1" dirty="0"/>
              <a:t>Conduct</a:t>
            </a:r>
            <a:r>
              <a:rPr lang="en-US" sz="2800" dirty="0"/>
              <a:t> an ABC analysis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12.2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cycle counting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12.3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the EOQ model for independent inventory demand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12.4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a reorder point and explain safety stock</a:t>
            </a:r>
          </a:p>
        </p:txBody>
      </p:sp>
    </p:spTree>
    <p:extLst>
      <p:ext uri="{BB962C8B-B14F-4D97-AF65-F5344CB8AC3E}">
        <p14:creationId xmlns:p14="http://schemas.microsoft.com/office/powerpoint/2010/main" val="28918536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Other Probabilistic Models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46113" y="1781175"/>
            <a:ext cx="78882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Demand is variable and lead time is constant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736725" y="2778125"/>
            <a:ext cx="564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54100" indent="-1054100"/>
            <a:r>
              <a:rPr lang="en-US" sz="2400" dirty="0"/>
              <a:t>ROP =	(</a:t>
            </a:r>
            <a:r>
              <a:rPr lang="en-US" sz="2400" i="1" dirty="0"/>
              <a:t>Average</a:t>
            </a:r>
            <a:r>
              <a:rPr lang="en-US" sz="2400" dirty="0"/>
              <a:t> daily demand </a:t>
            </a:r>
            <a:br>
              <a:rPr lang="en-US" sz="2400" dirty="0"/>
            </a:br>
            <a:r>
              <a:rPr lang="en-US" sz="2400" dirty="0"/>
              <a:t>x Lead time in days) +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dLT</a:t>
            </a:r>
            <a:endParaRPr lang="en-US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1177925" y="3925888"/>
            <a:ext cx="7291388" cy="1619250"/>
            <a:chOff x="742" y="2401"/>
            <a:chExt cx="4593" cy="1020"/>
          </a:xfrm>
        </p:grpSpPr>
        <p:sp>
          <p:nvSpPr>
            <p:cNvPr id="145413" name="Rectangle 6"/>
            <p:cNvSpPr>
              <a:spLocks noChangeArrowheads="1"/>
            </p:cNvSpPr>
            <p:nvPr/>
          </p:nvSpPr>
          <p:spPr bwMode="auto">
            <a:xfrm>
              <a:off x="742" y="2401"/>
              <a:ext cx="4593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tabLst>
                  <a:tab pos="1435100" algn="r"/>
                  <a:tab pos="1625600" algn="l"/>
                </a:tabLst>
              </a:pPr>
              <a:r>
                <a:rPr lang="en-US" sz="2400" dirty="0"/>
                <a:t>where	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dLT</a:t>
              </a:r>
              <a:r>
                <a:rPr lang="en-US" sz="2400" dirty="0"/>
                <a:t>	= 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   Lead time</a:t>
              </a:r>
            </a:p>
            <a:p>
              <a:pPr>
                <a:lnSpc>
                  <a:spcPct val="140000"/>
                </a:lnSpc>
                <a:tabLst>
                  <a:tab pos="1435100" algn="r"/>
                  <a:tab pos="1625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	= Standard deviation of demand per day</a:t>
              </a:r>
            </a:p>
            <a:p>
              <a:pPr>
                <a:lnSpc>
                  <a:spcPct val="140000"/>
                </a:lnSpc>
                <a:tabLst>
                  <a:tab pos="1435100" algn="r"/>
                  <a:tab pos="1625600" algn="l"/>
                </a:tabLst>
              </a:pPr>
              <a:r>
                <a:rPr lang="en-US" sz="2400" dirty="0"/>
                <a:t>	</a:t>
              </a:r>
            </a:p>
          </p:txBody>
        </p:sp>
        <p:sp>
          <p:nvSpPr>
            <p:cNvPr id="145414" name="Freeform 7"/>
            <p:cNvSpPr>
              <a:spLocks/>
            </p:cNvSpPr>
            <p:nvPr/>
          </p:nvSpPr>
          <p:spPr bwMode="auto">
            <a:xfrm>
              <a:off x="2243" y="2509"/>
              <a:ext cx="997" cy="250"/>
            </a:xfrm>
            <a:custGeom>
              <a:avLst/>
              <a:gdLst>
                <a:gd name="T0" fmla="*/ 0 w 853"/>
                <a:gd name="T1" fmla="*/ 171 h 187"/>
                <a:gd name="T2" fmla="*/ 34 w 853"/>
                <a:gd name="T3" fmla="*/ 143 h 187"/>
                <a:gd name="T4" fmla="*/ 47 w 853"/>
                <a:gd name="T5" fmla="*/ 250 h 187"/>
                <a:gd name="T6" fmla="*/ 99 w 853"/>
                <a:gd name="T7" fmla="*/ 0 h 187"/>
                <a:gd name="T8" fmla="*/ 997 w 853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3"/>
                <a:gd name="T16" fmla="*/ 0 h 187"/>
                <a:gd name="T17" fmla="*/ 853 w 853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3" h="187">
                  <a:moveTo>
                    <a:pt x="0" y="128"/>
                  </a:moveTo>
                  <a:lnTo>
                    <a:pt x="29" y="107"/>
                  </a:lnTo>
                  <a:lnTo>
                    <a:pt x="40" y="187"/>
                  </a:lnTo>
                  <a:lnTo>
                    <a:pt x="85" y="0"/>
                  </a:lnTo>
                  <a:lnTo>
                    <a:pt x="85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199929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  <p:bldP spid="139268" grpId="0" build="p" autoUpdateAnimBg="0" advAuto="100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Probabilistic Example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874713" y="1438275"/>
            <a:ext cx="7392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Average daily demand (normally distributed) = 15</a:t>
            </a:r>
          </a:p>
          <a:p>
            <a:r>
              <a:rPr lang="en-US" sz="2400" dirty="0"/>
              <a:t>Lead time in days (constant) = 2</a:t>
            </a:r>
          </a:p>
          <a:p>
            <a:r>
              <a:rPr lang="en-US" sz="2400" dirty="0"/>
              <a:t>Standard deviation of daily demand = 5</a:t>
            </a:r>
          </a:p>
          <a:p>
            <a:r>
              <a:rPr lang="en-US" sz="2400" dirty="0"/>
              <a:t>Service level = 90% 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6202363" y="2844800"/>
            <a:ext cx="24844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for 90% = 1.28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From Appendix I</a:t>
            </a:r>
          </a:p>
        </p:txBody>
      </p:sp>
      <p:grpSp>
        <p:nvGrpSpPr>
          <p:cNvPr id="141321" name="Group 9"/>
          <p:cNvGrpSpPr>
            <a:grpSpLocks/>
          </p:cNvGrpSpPr>
          <p:nvPr/>
        </p:nvGrpSpPr>
        <p:grpSpPr bwMode="auto">
          <a:xfrm>
            <a:off x="1666875" y="3759200"/>
            <a:ext cx="5949950" cy="1692275"/>
            <a:chOff x="1050" y="2328"/>
            <a:chExt cx="3748" cy="1066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1050" y="2328"/>
              <a:ext cx="374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tabLst>
                  <a:tab pos="952500" algn="l"/>
                </a:tabLst>
              </a:pPr>
              <a:r>
                <a:rPr lang="en-US" sz="2800" dirty="0"/>
                <a:t>ROP	= (15 units x 2 days) + </a:t>
              </a:r>
              <a:r>
                <a:rPr lang="en-US" sz="2800" i="1" dirty="0">
                  <a:latin typeface="Times New Roman" charset="0"/>
                  <a:cs typeface="Times New Roman" charset="0"/>
                </a:rPr>
                <a:t>Z</a:t>
              </a:r>
              <a:r>
                <a:rPr lang="en-US" sz="2800" i="1" dirty="0">
                  <a:latin typeface="Symbol" charset="0"/>
                </a:rPr>
                <a:t>s</a:t>
              </a:r>
              <a:r>
                <a:rPr lang="en-US" sz="2800" i="1" baseline="-25000" dirty="0">
                  <a:latin typeface="Times New Roman" charset="0"/>
                  <a:cs typeface="Times New Roman" charset="0"/>
                </a:rPr>
                <a:t>dLT</a:t>
              </a:r>
              <a:endParaRPr lang="en-US" sz="2800" i="1" dirty="0">
                <a:latin typeface="Times New Roman" charset="0"/>
                <a:cs typeface="Times New Roman" charset="0"/>
              </a:endParaRPr>
            </a:p>
            <a:p>
              <a:pPr>
                <a:lnSpc>
                  <a:spcPct val="125000"/>
                </a:lnSpc>
                <a:tabLst>
                  <a:tab pos="952500" algn="l"/>
                </a:tabLst>
              </a:pPr>
              <a:r>
                <a:rPr lang="en-US" sz="2800" dirty="0"/>
                <a:t>	= 30 + 1.28(5)(  2)</a:t>
              </a:r>
            </a:p>
            <a:p>
              <a:pPr>
                <a:lnSpc>
                  <a:spcPct val="125000"/>
                </a:lnSpc>
                <a:tabLst>
                  <a:tab pos="952500" algn="l"/>
                </a:tabLst>
              </a:pPr>
              <a:r>
                <a:rPr lang="en-US" sz="2800" dirty="0"/>
                <a:t>	= 30 + 9.02 = 39.02 ≈ 39</a:t>
              </a:r>
            </a:p>
          </p:txBody>
        </p:sp>
        <p:sp>
          <p:nvSpPr>
            <p:cNvPr id="147463" name="Freeform 7"/>
            <p:cNvSpPr>
              <a:spLocks/>
            </p:cNvSpPr>
            <p:nvPr/>
          </p:nvSpPr>
          <p:spPr bwMode="auto">
            <a:xfrm>
              <a:off x="3195" y="2752"/>
              <a:ext cx="269" cy="264"/>
            </a:xfrm>
            <a:custGeom>
              <a:avLst/>
              <a:gdLst>
                <a:gd name="T0" fmla="*/ 0 w 269"/>
                <a:gd name="T1" fmla="*/ 187 h 264"/>
                <a:gd name="T2" fmla="*/ 29 w 269"/>
                <a:gd name="T3" fmla="*/ 149 h 264"/>
                <a:gd name="T4" fmla="*/ 69 w 269"/>
                <a:gd name="T5" fmla="*/ 264 h 264"/>
                <a:gd name="T6" fmla="*/ 93 w 269"/>
                <a:gd name="T7" fmla="*/ 0 h 264"/>
                <a:gd name="T8" fmla="*/ 269 w 26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"/>
                <a:gd name="T16" fmla="*/ 0 h 264"/>
                <a:gd name="T17" fmla="*/ 269 w 26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" h="264">
                  <a:moveTo>
                    <a:pt x="0" y="187"/>
                  </a:moveTo>
                  <a:lnTo>
                    <a:pt x="29" y="149"/>
                  </a:lnTo>
                  <a:lnTo>
                    <a:pt x="69" y="264"/>
                  </a:lnTo>
                  <a:lnTo>
                    <a:pt x="93" y="0"/>
                  </a:lnTo>
                  <a:lnTo>
                    <a:pt x="269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666875" y="5683250"/>
            <a:ext cx="5573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Safety stock is about 9 computers</a:t>
            </a:r>
          </a:p>
        </p:txBody>
      </p:sp>
    </p:spTree>
    <p:extLst>
      <p:ext uri="{BB962C8B-B14F-4D97-AF65-F5344CB8AC3E}">
        <p14:creationId xmlns:p14="http://schemas.microsoft.com/office/powerpoint/2010/main" val="40173360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  <p:bldP spid="141316" grpId="0" autoUpdateAnimBg="0"/>
      <p:bldP spid="14132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Other Probabilistic Models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646113" y="1781175"/>
            <a:ext cx="78882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Lead time is variable and demand is constant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203325" y="3082925"/>
            <a:ext cx="670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143000" indent="-1143000">
              <a:spcAft>
                <a:spcPct val="25000"/>
              </a:spcAft>
              <a:tabLst>
                <a:tab pos="952500" algn="r"/>
              </a:tabLst>
            </a:pPr>
            <a:r>
              <a:rPr lang="en-US" sz="2400" dirty="0"/>
              <a:t>	ROP =	(Daily demand x </a:t>
            </a:r>
            <a:r>
              <a:rPr lang="en-US" sz="2400" i="1" dirty="0"/>
              <a:t>Average</a:t>
            </a:r>
            <a:r>
              <a:rPr lang="en-US" sz="2400" dirty="0"/>
              <a:t> lead time </a:t>
            </a:r>
            <a:br>
              <a:rPr lang="en-US" sz="2400" dirty="0"/>
            </a:br>
            <a:r>
              <a:rPr lang="en-US" sz="2400" dirty="0"/>
              <a:t> in days) +	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x (Daily demand) x 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LT</a:t>
            </a:r>
            <a:endParaRPr lang="en-US" sz="24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203325" y="4383088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tabLst>
                <a:tab pos="1435100" algn="r"/>
                <a:tab pos="1625600" algn="l"/>
              </a:tabLst>
            </a:pPr>
            <a:r>
              <a:rPr lang="en-US" sz="2400" dirty="0"/>
              <a:t>where	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LT</a:t>
            </a:r>
            <a:r>
              <a:rPr lang="en-US" sz="2400" dirty="0">
                <a:latin typeface="Times New Roman" charset="0"/>
                <a:cs typeface="Times New Roman" charset="0"/>
              </a:rPr>
              <a:t>	</a:t>
            </a:r>
            <a:r>
              <a:rPr lang="en-US" sz="2400" dirty="0"/>
              <a:t>= Standard deviation of lead time in days</a:t>
            </a:r>
          </a:p>
        </p:txBody>
      </p:sp>
    </p:spTree>
    <p:extLst>
      <p:ext uri="{BB962C8B-B14F-4D97-AF65-F5344CB8AC3E}">
        <p14:creationId xmlns:p14="http://schemas.microsoft.com/office/powerpoint/2010/main" val="40662041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64" grpId="0" autoUpdateAnimBg="0"/>
      <p:bldP spid="14336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Probabilistic Example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74713" y="1603375"/>
            <a:ext cx="7392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Daily demand (constant) = 10</a:t>
            </a:r>
          </a:p>
          <a:p>
            <a:r>
              <a:rPr lang="en-US" sz="2400" dirty="0"/>
              <a:t>Average lead time = 6 days</a:t>
            </a:r>
          </a:p>
          <a:p>
            <a:r>
              <a:rPr lang="en-US" sz="2400" dirty="0"/>
              <a:t>Standard deviation of lead time = 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LT</a:t>
            </a:r>
            <a:r>
              <a:rPr lang="en-US" sz="2400" dirty="0"/>
              <a:t> = 1</a:t>
            </a:r>
          </a:p>
          <a:p>
            <a:r>
              <a:rPr lang="en-US" sz="2400" dirty="0"/>
              <a:t>Service level = 98%, so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(from Appendix I) = 2.055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625475" y="3505200"/>
            <a:ext cx="78930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tabLst>
                <a:tab pos="952500" algn="l"/>
              </a:tabLst>
            </a:pPr>
            <a:r>
              <a:rPr lang="en-US" sz="2800" dirty="0"/>
              <a:t>ROP	= (10 units x 6 days) + 2.055(10 units)(1)</a:t>
            </a:r>
          </a:p>
          <a:p>
            <a:pPr>
              <a:lnSpc>
                <a:spcPct val="125000"/>
              </a:lnSpc>
              <a:tabLst>
                <a:tab pos="952500" algn="l"/>
              </a:tabLst>
            </a:pPr>
            <a:r>
              <a:rPr lang="en-US" sz="2800" dirty="0"/>
              <a:t>	= 60 + 20.55 = 80.55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444625" y="5068888"/>
            <a:ext cx="569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Reorder point is about 81 cameras</a:t>
            </a:r>
          </a:p>
        </p:txBody>
      </p:sp>
    </p:spTree>
    <p:extLst>
      <p:ext uri="{BB962C8B-B14F-4D97-AF65-F5344CB8AC3E}">
        <p14:creationId xmlns:p14="http://schemas.microsoft.com/office/powerpoint/2010/main" val="11900955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3" grpId="0" autoUpdateAnimBg="0"/>
      <p:bldP spid="145414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Other Probabilistic Models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065213" y="1781175"/>
            <a:ext cx="69992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Both demand and lead time are variable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736725" y="2549525"/>
            <a:ext cx="564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54100" indent="-1054100"/>
            <a:r>
              <a:rPr lang="en-US" sz="2400" dirty="0"/>
              <a:t>ROP =	(Average daily demand </a:t>
            </a:r>
            <a:br>
              <a:rPr lang="en-US" sz="2400" dirty="0"/>
            </a:br>
            <a:r>
              <a:rPr lang="en-US" sz="2400" dirty="0"/>
              <a:t>x Average lead time) +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dLT</a:t>
            </a:r>
            <a:endParaRPr lang="en-US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147461" name="Group 5"/>
          <p:cNvGrpSpPr>
            <a:grpSpLocks/>
          </p:cNvGrpSpPr>
          <p:nvPr/>
        </p:nvGrpSpPr>
        <p:grpSpPr bwMode="auto">
          <a:xfrm>
            <a:off x="885825" y="3852863"/>
            <a:ext cx="7373938" cy="1865312"/>
            <a:chOff x="742" y="2531"/>
            <a:chExt cx="4645" cy="1175"/>
          </a:xfrm>
        </p:grpSpPr>
        <p:sp>
          <p:nvSpPr>
            <p:cNvPr id="153605" name="Rectangle 6"/>
            <p:cNvSpPr>
              <a:spLocks noChangeArrowheads="1"/>
            </p:cNvSpPr>
            <p:nvPr/>
          </p:nvSpPr>
          <p:spPr bwMode="auto">
            <a:xfrm>
              <a:off x="742" y="2531"/>
              <a:ext cx="4645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095500" indent="-2095500">
                <a:spcAft>
                  <a:spcPct val="40000"/>
                </a:spcAft>
                <a:tabLst>
                  <a:tab pos="1524000" algn="r"/>
                  <a:tab pos="1625600" algn="l"/>
                  <a:tab pos="1905000" algn="l"/>
                </a:tabLst>
              </a:pPr>
              <a:r>
                <a:rPr lang="en-US" sz="2400" dirty="0"/>
                <a:t>where	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	=	Standard deviation of demand per day</a:t>
              </a:r>
            </a:p>
            <a:p>
              <a:pPr marL="2095500" indent="-2095500">
                <a:spcAft>
                  <a:spcPct val="40000"/>
                </a:spcAft>
                <a:tabLst>
                  <a:tab pos="1524000" algn="r"/>
                  <a:tab pos="1625600" algn="l"/>
                  <a:tab pos="19050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LT</a:t>
              </a:r>
              <a:r>
                <a:rPr lang="en-US" sz="2400" dirty="0"/>
                <a:t>	=	Standard deviation of lead time in days</a:t>
              </a:r>
            </a:p>
            <a:p>
              <a:pPr marL="2095500" indent="-2095500">
                <a:spcAft>
                  <a:spcPct val="40000"/>
                </a:spcAft>
                <a:tabLst>
                  <a:tab pos="1524000" algn="r"/>
                  <a:tab pos="1625600" algn="l"/>
                  <a:tab pos="19050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dLT</a:t>
              </a:r>
              <a:r>
                <a:rPr lang="en-US" sz="2400" dirty="0"/>
                <a:t>	=		(Average lead time x 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baseline="30000" dirty="0"/>
                <a:t>2</a:t>
              </a:r>
              <a:r>
                <a:rPr lang="en-US" sz="2400" dirty="0"/>
                <a:t>) </a:t>
              </a:r>
              <a:br>
                <a:rPr lang="en-US" sz="2400" dirty="0"/>
              </a:br>
              <a:r>
                <a:rPr lang="en-US" sz="2400" dirty="0"/>
                <a:t>+ (Average daily demand)</a:t>
              </a:r>
              <a:r>
                <a:rPr lang="en-US" sz="2400" baseline="30000" dirty="0"/>
                <a:t>2</a:t>
              </a:r>
              <a:r>
                <a:rPr lang="en-US" sz="2400" i="1" dirty="0">
                  <a:latin typeface="Symbol" charset="0"/>
                </a:rPr>
                <a:t>s</a:t>
              </a:r>
              <a:r>
                <a:rPr lang="en-US" sz="2400" baseline="30000" dirty="0">
                  <a:latin typeface="Symbol" charset="0"/>
                </a:rPr>
                <a:t>2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LT</a:t>
              </a:r>
              <a:endParaRPr lang="en-US" sz="2400" baseline="30000" dirty="0"/>
            </a:p>
          </p:txBody>
        </p:sp>
        <p:sp>
          <p:nvSpPr>
            <p:cNvPr id="153606" name="Freeform 7"/>
            <p:cNvSpPr>
              <a:spLocks/>
            </p:cNvSpPr>
            <p:nvPr/>
          </p:nvSpPr>
          <p:spPr bwMode="auto">
            <a:xfrm>
              <a:off x="1941" y="3197"/>
              <a:ext cx="2835" cy="483"/>
            </a:xfrm>
            <a:custGeom>
              <a:avLst/>
              <a:gdLst>
                <a:gd name="T0" fmla="*/ 0 w 2715"/>
                <a:gd name="T1" fmla="*/ 347 h 483"/>
                <a:gd name="T2" fmla="*/ 56 w 2715"/>
                <a:gd name="T3" fmla="*/ 299 h 483"/>
                <a:gd name="T4" fmla="*/ 98 w 2715"/>
                <a:gd name="T5" fmla="*/ 483 h 483"/>
                <a:gd name="T6" fmla="*/ 145 w 2715"/>
                <a:gd name="T7" fmla="*/ 0 h 483"/>
                <a:gd name="T8" fmla="*/ 2835 w 2715"/>
                <a:gd name="T9" fmla="*/ 1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5"/>
                <a:gd name="T16" fmla="*/ 0 h 483"/>
                <a:gd name="T17" fmla="*/ 2715 w 2715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5" h="483">
                  <a:moveTo>
                    <a:pt x="0" y="347"/>
                  </a:moveTo>
                  <a:lnTo>
                    <a:pt x="54" y="299"/>
                  </a:lnTo>
                  <a:lnTo>
                    <a:pt x="94" y="483"/>
                  </a:lnTo>
                  <a:lnTo>
                    <a:pt x="139" y="0"/>
                  </a:lnTo>
                  <a:lnTo>
                    <a:pt x="2715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2160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Probabilistic Example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811213" y="1374775"/>
            <a:ext cx="7532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Average daily demand (normally distributed) = 150</a:t>
            </a:r>
          </a:p>
          <a:p>
            <a:r>
              <a:rPr lang="en-US" sz="2400" dirty="0"/>
              <a:t>Standard deviation = 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16</a:t>
            </a:r>
          </a:p>
          <a:p>
            <a:r>
              <a:rPr lang="en-US" sz="2400" dirty="0"/>
              <a:t>Average lead time 5 days (normally distributed)</a:t>
            </a:r>
          </a:p>
          <a:p>
            <a:r>
              <a:rPr lang="en-US" sz="2400" dirty="0"/>
              <a:t>Standard deviation = </a:t>
            </a:r>
            <a:r>
              <a:rPr lang="en-US" sz="2400" i="1" dirty="0">
                <a:latin typeface="Symbol" charset="0"/>
              </a:rPr>
              <a:t>s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LT</a:t>
            </a:r>
            <a:r>
              <a:rPr lang="en-US" sz="2400" dirty="0"/>
              <a:t> = 1 day</a:t>
            </a:r>
          </a:p>
          <a:p>
            <a:r>
              <a:rPr lang="en-US" sz="2400" dirty="0"/>
              <a:t>Service level = 95%, so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= 1.645 (from Appendix I)</a:t>
            </a:r>
          </a:p>
        </p:txBody>
      </p:sp>
      <p:graphicFrame>
        <p:nvGraphicFramePr>
          <p:cNvPr id="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5185"/>
              </p:ext>
            </p:extLst>
          </p:nvPr>
        </p:nvGraphicFramePr>
        <p:xfrm>
          <a:off x="879475" y="3732213"/>
          <a:ext cx="7437438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4" imgW="7429500" imgH="2247900" progId="Equation.3">
                  <p:embed/>
                </p:oleObj>
              </mc:Choice>
              <mc:Fallback>
                <p:oleObj name="Equation" r:id="rId4" imgW="7429500" imgH="2247900" progId="Equation.3">
                  <p:embed/>
                  <p:pic>
                    <p:nvPicPr>
                      <p:cNvPr id="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732213"/>
                        <a:ext cx="7437438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48360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Single-Period Model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2900"/>
            <a:ext cx="7772400" cy="16383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Only </a:t>
            </a:r>
            <a:r>
              <a:rPr lang="en-US" sz="2800" i="1" dirty="0">
                <a:latin typeface="Arial" charset="0"/>
                <a:cs typeface="Arial" charset="0"/>
              </a:rPr>
              <a:t>one</a:t>
            </a:r>
            <a:r>
              <a:rPr lang="en-US" sz="2800" dirty="0">
                <a:latin typeface="Arial" charset="0"/>
                <a:cs typeface="Arial" charset="0"/>
              </a:rPr>
              <a:t> order is placed for a product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Units have little or no value at the end of the sales period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822325" y="3251200"/>
            <a:ext cx="7162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400" i="1" dirty="0">
                <a:latin typeface="Times New Roman" charset="0"/>
                <a:cs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Cost of shortage = Sales price/unit – Cost/unit</a:t>
            </a:r>
          </a:p>
          <a:p>
            <a:pPr>
              <a:lnSpc>
                <a:spcPct val="125000"/>
              </a:lnSpc>
            </a:pPr>
            <a:r>
              <a:rPr lang="en-US" sz="2400" i="1" dirty="0">
                <a:latin typeface="Times New Roman" charset="0"/>
                <a:cs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o</a:t>
            </a:r>
            <a:r>
              <a:rPr lang="en-US" sz="2400" dirty="0"/>
              <a:t> = Cost of overage = Cost/unit – Salvage value</a:t>
            </a:r>
          </a:p>
        </p:txBody>
      </p:sp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2409825" y="4470400"/>
            <a:ext cx="3500438" cy="1000125"/>
            <a:chOff x="1030" y="2819"/>
            <a:chExt cx="2205" cy="630"/>
          </a:xfrm>
        </p:grpSpPr>
        <p:sp>
          <p:nvSpPr>
            <p:cNvPr id="158725" name="Text Box 5"/>
            <p:cNvSpPr txBox="1">
              <a:spLocks noChangeArrowheads="1"/>
            </p:cNvSpPr>
            <p:nvPr/>
          </p:nvSpPr>
          <p:spPr bwMode="auto">
            <a:xfrm>
              <a:off x="1030" y="3024"/>
              <a:ext cx="13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dirty="0"/>
                <a:t>Service level =</a:t>
              </a:r>
            </a:p>
          </p:txBody>
        </p:sp>
        <p:grpSp>
          <p:nvGrpSpPr>
            <p:cNvPr id="158726" name="Group 8"/>
            <p:cNvGrpSpPr>
              <a:grpSpLocks/>
            </p:cNvGrpSpPr>
            <p:nvPr/>
          </p:nvGrpSpPr>
          <p:grpSpPr bwMode="auto">
            <a:xfrm>
              <a:off x="2482" y="2819"/>
              <a:ext cx="753" cy="630"/>
              <a:chOff x="2482" y="2819"/>
              <a:chExt cx="753" cy="630"/>
            </a:xfrm>
          </p:grpSpPr>
          <p:sp>
            <p:nvSpPr>
              <p:cNvPr id="158727" name="Text Box 6"/>
              <p:cNvSpPr txBox="1">
                <a:spLocks noChangeArrowheads="1"/>
              </p:cNvSpPr>
              <p:nvPr/>
            </p:nvSpPr>
            <p:spPr bwMode="auto">
              <a:xfrm>
                <a:off x="2482" y="2819"/>
                <a:ext cx="753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C</a:t>
                </a:r>
                <a:r>
                  <a:rPr lang="en-US" sz="2400" i="1" baseline="-25000" dirty="0">
                    <a:latin typeface="Times New Roman" charset="0"/>
                    <a:cs typeface="Times New Roman" charset="0"/>
                  </a:rPr>
                  <a:t>s</a:t>
                </a:r>
                <a:endParaRPr lang="en-US" sz="2400" i="1" dirty="0">
                  <a:latin typeface="Times New Roman" charset="0"/>
                  <a:cs typeface="Times New Roman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C</a:t>
                </a:r>
                <a:r>
                  <a:rPr lang="en-US" sz="2400" i="1" baseline="-25000" dirty="0">
                    <a:latin typeface="Times New Roman" charset="0"/>
                    <a:cs typeface="Times New Roman" charset="0"/>
                  </a:rPr>
                  <a:t>s</a:t>
                </a:r>
                <a:r>
                  <a:rPr lang="en-US" sz="2400" dirty="0">
                    <a:latin typeface="Times New Roman" charset="0"/>
                    <a:cs typeface="Times New Roman" charset="0"/>
                  </a:rPr>
                  <a:t> + 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C</a:t>
                </a:r>
                <a:r>
                  <a:rPr lang="en-US" sz="2400" i="1" baseline="-25000" dirty="0">
                    <a:latin typeface="Times New Roman" charset="0"/>
                    <a:cs typeface="Times New Roman" charset="0"/>
                  </a:rPr>
                  <a:t>o</a:t>
                </a:r>
                <a:endParaRPr lang="en-US" sz="2400" i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58728" name="Line 7"/>
              <p:cNvSpPr>
                <a:spLocks noChangeShapeType="1"/>
              </p:cNvSpPr>
              <p:nvPr/>
            </p:nvSpPr>
            <p:spPr bwMode="auto">
              <a:xfrm>
                <a:off x="2512" y="3176"/>
                <a:ext cx="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51072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Single-Period Example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114425" y="1374775"/>
            <a:ext cx="60213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400" dirty="0"/>
              <a:t>Average demand = </a:t>
            </a:r>
            <a:r>
              <a:rPr lang="en-US" sz="2400" i="1" dirty="0">
                <a:sym typeface="Symbol" charset="0"/>
              </a:rPr>
              <a:t></a:t>
            </a:r>
            <a:r>
              <a:rPr lang="en-US" sz="2400" dirty="0">
                <a:sym typeface="Symbol" charset="0"/>
              </a:rPr>
              <a:t> =</a:t>
            </a:r>
            <a:r>
              <a:rPr lang="en-US" sz="2400" dirty="0"/>
              <a:t> 120 papers/day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Standard deviation = </a:t>
            </a:r>
            <a:r>
              <a:rPr lang="en-US" sz="2400" i="1" dirty="0">
                <a:sym typeface="Symbol" charset="0"/>
              </a:rPr>
              <a:t></a:t>
            </a:r>
            <a:r>
              <a:rPr lang="en-US" sz="2400" dirty="0">
                <a:sym typeface="Symbol" charset="0"/>
              </a:rPr>
              <a:t> = </a:t>
            </a:r>
            <a:r>
              <a:rPr lang="en-US" sz="2400" dirty="0"/>
              <a:t>15 papers</a:t>
            </a:r>
          </a:p>
          <a:p>
            <a:pPr>
              <a:lnSpc>
                <a:spcPct val="125000"/>
              </a:lnSpc>
            </a:pPr>
            <a:r>
              <a:rPr lang="en-US" sz="2400" i="1" dirty="0">
                <a:latin typeface="Times New Roman" charset="0"/>
                <a:cs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cost of shortage = $1.25 – $.70 = $.55</a:t>
            </a:r>
          </a:p>
          <a:p>
            <a:pPr>
              <a:lnSpc>
                <a:spcPct val="125000"/>
              </a:lnSpc>
            </a:pPr>
            <a:r>
              <a:rPr lang="en-US" sz="2400" i="1" dirty="0">
                <a:latin typeface="Times New Roman" charset="0"/>
                <a:cs typeface="Times New Roman" charset="0"/>
              </a:rPr>
              <a:t>C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o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/>
              <a:t>= cost of overage = $.70 – $.30 = $.40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57225" y="3644900"/>
            <a:ext cx="219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Service level =                </a:t>
            </a:r>
          </a:p>
        </p:txBody>
      </p:sp>
      <p:grpSp>
        <p:nvGrpSpPr>
          <p:cNvPr id="162824" name="Group 8"/>
          <p:cNvGrpSpPr>
            <a:grpSpLocks/>
          </p:cNvGrpSpPr>
          <p:nvPr/>
        </p:nvGrpSpPr>
        <p:grpSpPr bwMode="auto">
          <a:xfrm>
            <a:off x="2962275" y="3319463"/>
            <a:ext cx="1195388" cy="1000125"/>
            <a:chOff x="2482" y="2819"/>
            <a:chExt cx="753" cy="630"/>
          </a:xfrm>
        </p:grpSpPr>
        <p:sp>
          <p:nvSpPr>
            <p:cNvPr id="159767" name="Text Box 9"/>
            <p:cNvSpPr txBox="1">
              <a:spLocks noChangeArrowheads="1"/>
            </p:cNvSpPr>
            <p:nvPr/>
          </p:nvSpPr>
          <p:spPr bwMode="auto">
            <a:xfrm>
              <a:off x="2482" y="2819"/>
              <a:ext cx="75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C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s</a:t>
              </a:r>
              <a:endParaRPr lang="en-US" sz="2400" i="1" dirty="0">
                <a:latin typeface="Times New Roman" charset="0"/>
                <a:cs typeface="Times New Roman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C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s</a:t>
              </a:r>
              <a:r>
                <a:rPr lang="en-US" sz="2400" dirty="0">
                  <a:latin typeface="Times New Roman" charset="0"/>
                  <a:cs typeface="Times New Roman" charset="0"/>
                </a:rPr>
                <a:t> +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C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o</a:t>
              </a:r>
              <a:endParaRPr lang="en-US" sz="2400" i="1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9768" name="Line 10"/>
            <p:cNvSpPr>
              <a:spLocks noChangeShapeType="1"/>
            </p:cNvSpPr>
            <p:nvPr/>
          </p:nvSpPr>
          <p:spPr bwMode="auto">
            <a:xfrm>
              <a:off x="2520" y="3184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2835" name="Group 19"/>
          <p:cNvGrpSpPr>
            <a:grpSpLocks/>
          </p:cNvGrpSpPr>
          <p:nvPr/>
        </p:nvGrpSpPr>
        <p:grpSpPr bwMode="auto">
          <a:xfrm>
            <a:off x="2462213" y="4137025"/>
            <a:ext cx="2000250" cy="1935163"/>
            <a:chOff x="726" y="2878"/>
            <a:chExt cx="1259" cy="1219"/>
          </a:xfrm>
        </p:grpSpPr>
        <p:sp>
          <p:nvSpPr>
            <p:cNvPr id="159760" name="Text Box 18"/>
            <p:cNvSpPr txBox="1">
              <a:spLocks noChangeArrowheads="1"/>
            </p:cNvSpPr>
            <p:nvPr/>
          </p:nvSpPr>
          <p:spPr bwMode="auto">
            <a:xfrm>
              <a:off x="726" y="2878"/>
              <a:ext cx="1259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225000"/>
                </a:lnSpc>
              </a:pPr>
              <a:r>
                <a:rPr lang="en-US" sz="2400" dirty="0"/>
                <a:t>=                  </a:t>
              </a:r>
            </a:p>
            <a:p>
              <a:pPr>
                <a:lnSpc>
                  <a:spcPct val="225000"/>
                </a:lnSpc>
              </a:pPr>
              <a:r>
                <a:rPr lang="en-US" sz="2400" dirty="0"/>
                <a:t>=         = .579</a:t>
              </a:r>
            </a:p>
          </p:txBody>
        </p:sp>
        <p:grpSp>
          <p:nvGrpSpPr>
            <p:cNvPr id="159761" name="Group 15"/>
            <p:cNvGrpSpPr>
              <a:grpSpLocks/>
            </p:cNvGrpSpPr>
            <p:nvPr/>
          </p:nvGrpSpPr>
          <p:grpSpPr bwMode="auto">
            <a:xfrm>
              <a:off x="938" y="2931"/>
              <a:ext cx="876" cy="630"/>
              <a:chOff x="1706" y="3019"/>
              <a:chExt cx="876" cy="630"/>
            </a:xfrm>
          </p:grpSpPr>
          <p:sp>
            <p:nvSpPr>
              <p:cNvPr id="159765" name="Text Box 11"/>
              <p:cNvSpPr txBox="1">
                <a:spLocks noChangeArrowheads="1"/>
              </p:cNvSpPr>
              <p:nvPr/>
            </p:nvSpPr>
            <p:spPr bwMode="auto">
              <a:xfrm>
                <a:off x="1706" y="3019"/>
                <a:ext cx="87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400" dirty="0"/>
                  <a:t>.55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400" dirty="0"/>
                  <a:t>.55 + .40</a:t>
                </a:r>
              </a:p>
            </p:txBody>
          </p:sp>
          <p:sp>
            <p:nvSpPr>
              <p:cNvPr id="159766" name="Line 13"/>
              <p:cNvSpPr>
                <a:spLocks noChangeShapeType="1"/>
              </p:cNvSpPr>
              <p:nvPr/>
            </p:nvSpPr>
            <p:spPr bwMode="auto">
              <a:xfrm>
                <a:off x="1756" y="3360"/>
                <a:ext cx="7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9762" name="Group 16"/>
            <p:cNvGrpSpPr>
              <a:grpSpLocks/>
            </p:cNvGrpSpPr>
            <p:nvPr/>
          </p:nvGrpSpPr>
          <p:grpSpPr bwMode="auto">
            <a:xfrm>
              <a:off x="942" y="3467"/>
              <a:ext cx="386" cy="630"/>
              <a:chOff x="3038" y="3019"/>
              <a:chExt cx="386" cy="630"/>
            </a:xfrm>
          </p:grpSpPr>
          <p:sp>
            <p:nvSpPr>
              <p:cNvPr id="159763" name="Text Box 12"/>
              <p:cNvSpPr txBox="1">
                <a:spLocks noChangeArrowheads="1"/>
              </p:cNvSpPr>
              <p:nvPr/>
            </p:nvSpPr>
            <p:spPr bwMode="auto">
              <a:xfrm>
                <a:off x="3038" y="3019"/>
                <a:ext cx="38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en-US" sz="2400" dirty="0"/>
                  <a:t>.55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/>
                  <a:t>.95</a:t>
                </a:r>
              </a:p>
            </p:txBody>
          </p:sp>
          <p:sp>
            <p:nvSpPr>
              <p:cNvPr id="159764" name="Line 14"/>
              <p:cNvSpPr>
                <a:spLocks noChangeShapeType="1"/>
              </p:cNvSpPr>
              <p:nvPr/>
            </p:nvSpPr>
            <p:spPr bwMode="auto">
              <a:xfrm>
                <a:off x="3069" y="3360"/>
                <a:ext cx="3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5041900" y="3887788"/>
            <a:ext cx="3471863" cy="2330450"/>
            <a:chOff x="3336" y="2449"/>
            <a:chExt cx="2187" cy="1468"/>
          </a:xfrm>
        </p:grpSpPr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3582" y="2454"/>
              <a:ext cx="999" cy="948"/>
            </a:xfrm>
            <a:custGeom>
              <a:avLst/>
              <a:gdLst>
                <a:gd name="T0" fmla="*/ 0 w 999"/>
                <a:gd name="T1" fmla="*/ 912 h 948"/>
                <a:gd name="T2" fmla="*/ 48 w 999"/>
                <a:gd name="T3" fmla="*/ 900 h 948"/>
                <a:gd name="T4" fmla="*/ 117 w 999"/>
                <a:gd name="T5" fmla="*/ 840 h 948"/>
                <a:gd name="T6" fmla="*/ 171 w 999"/>
                <a:gd name="T7" fmla="*/ 747 h 948"/>
                <a:gd name="T8" fmla="*/ 282 w 999"/>
                <a:gd name="T9" fmla="*/ 570 h 948"/>
                <a:gd name="T10" fmla="*/ 369 w 999"/>
                <a:gd name="T11" fmla="*/ 369 h 948"/>
                <a:gd name="T12" fmla="*/ 474 w 999"/>
                <a:gd name="T13" fmla="*/ 204 h 948"/>
                <a:gd name="T14" fmla="*/ 582 w 999"/>
                <a:gd name="T15" fmla="*/ 75 h 948"/>
                <a:gd name="T16" fmla="*/ 696 w 999"/>
                <a:gd name="T17" fmla="*/ 9 h 948"/>
                <a:gd name="T18" fmla="*/ 792 w 999"/>
                <a:gd name="T19" fmla="*/ 0 h 948"/>
                <a:gd name="T20" fmla="*/ 876 w 999"/>
                <a:gd name="T21" fmla="*/ 3 h 948"/>
                <a:gd name="T22" fmla="*/ 945 w 999"/>
                <a:gd name="T23" fmla="*/ 36 h 948"/>
                <a:gd name="T24" fmla="*/ 999 w 999"/>
                <a:gd name="T25" fmla="*/ 93 h 948"/>
                <a:gd name="T26" fmla="*/ 999 w 999"/>
                <a:gd name="T27" fmla="*/ 948 h 948"/>
                <a:gd name="T28" fmla="*/ 6 w 999"/>
                <a:gd name="T29" fmla="*/ 948 h 948"/>
                <a:gd name="T30" fmla="*/ 0 w 999"/>
                <a:gd name="T31" fmla="*/ 91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9" h="948">
                  <a:moveTo>
                    <a:pt x="0" y="912"/>
                  </a:moveTo>
                  <a:lnTo>
                    <a:pt x="48" y="900"/>
                  </a:lnTo>
                  <a:lnTo>
                    <a:pt x="117" y="840"/>
                  </a:lnTo>
                  <a:lnTo>
                    <a:pt x="171" y="747"/>
                  </a:lnTo>
                  <a:lnTo>
                    <a:pt x="282" y="570"/>
                  </a:lnTo>
                  <a:lnTo>
                    <a:pt x="369" y="369"/>
                  </a:lnTo>
                  <a:lnTo>
                    <a:pt x="474" y="204"/>
                  </a:lnTo>
                  <a:lnTo>
                    <a:pt x="582" y="75"/>
                  </a:lnTo>
                  <a:lnTo>
                    <a:pt x="696" y="9"/>
                  </a:lnTo>
                  <a:lnTo>
                    <a:pt x="792" y="0"/>
                  </a:lnTo>
                  <a:lnTo>
                    <a:pt x="876" y="3"/>
                  </a:lnTo>
                  <a:lnTo>
                    <a:pt x="945" y="36"/>
                  </a:lnTo>
                  <a:lnTo>
                    <a:pt x="999" y="93"/>
                  </a:lnTo>
                  <a:lnTo>
                    <a:pt x="999" y="948"/>
                  </a:lnTo>
                  <a:lnTo>
                    <a:pt x="6" y="94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752" name="Line 24"/>
            <p:cNvSpPr>
              <a:spLocks noChangeShapeType="1"/>
            </p:cNvSpPr>
            <p:nvPr/>
          </p:nvSpPr>
          <p:spPr bwMode="auto">
            <a:xfrm>
              <a:off x="4580" y="2554"/>
              <a:ext cx="0" cy="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753" name="Rectangle 25"/>
            <p:cNvSpPr>
              <a:spLocks noChangeArrowheads="1"/>
            </p:cNvSpPr>
            <p:nvPr/>
          </p:nvSpPr>
          <p:spPr bwMode="auto">
            <a:xfrm>
              <a:off x="3952" y="2772"/>
              <a:ext cx="620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Service level 57.9%</a:t>
              </a:r>
            </a:p>
          </p:txBody>
        </p:sp>
        <p:sp>
          <p:nvSpPr>
            <p:cNvPr id="159754" name="Line 27"/>
            <p:cNvSpPr>
              <a:spLocks noChangeShapeType="1"/>
            </p:cNvSpPr>
            <p:nvPr/>
          </p:nvSpPr>
          <p:spPr bwMode="auto">
            <a:xfrm>
              <a:off x="3336" y="3401"/>
              <a:ext cx="20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755" name="Freeform 29"/>
            <p:cNvSpPr>
              <a:spLocks/>
            </p:cNvSpPr>
            <p:nvPr/>
          </p:nvSpPr>
          <p:spPr bwMode="auto">
            <a:xfrm>
              <a:off x="3569" y="2449"/>
              <a:ext cx="1628" cy="923"/>
            </a:xfrm>
            <a:custGeom>
              <a:avLst/>
              <a:gdLst>
                <a:gd name="T0" fmla="*/ 0 w 3116"/>
                <a:gd name="T1" fmla="*/ 918 h 1595"/>
                <a:gd name="T2" fmla="*/ 71 w 3116"/>
                <a:gd name="T3" fmla="*/ 900 h 1595"/>
                <a:gd name="T4" fmla="*/ 163 w 3116"/>
                <a:gd name="T5" fmla="*/ 798 h 1595"/>
                <a:gd name="T6" fmla="*/ 276 w 3116"/>
                <a:gd name="T7" fmla="*/ 606 h 1595"/>
                <a:gd name="T8" fmla="*/ 420 w 3116"/>
                <a:gd name="T9" fmla="*/ 328 h 1595"/>
                <a:gd name="T10" fmla="*/ 614 w 3116"/>
                <a:gd name="T11" fmla="*/ 76 h 1595"/>
                <a:gd name="T12" fmla="*/ 809 w 3116"/>
                <a:gd name="T13" fmla="*/ 4 h 1595"/>
                <a:gd name="T14" fmla="*/ 1022 w 3116"/>
                <a:gd name="T15" fmla="*/ 99 h 1595"/>
                <a:gd name="T16" fmla="*/ 1195 w 3116"/>
                <a:gd name="T17" fmla="*/ 321 h 1595"/>
                <a:gd name="T18" fmla="*/ 1344 w 3116"/>
                <a:gd name="T19" fmla="*/ 601 h 1595"/>
                <a:gd name="T20" fmla="*/ 1459 w 3116"/>
                <a:gd name="T21" fmla="*/ 814 h 1595"/>
                <a:gd name="T22" fmla="*/ 1563 w 3116"/>
                <a:gd name="T23" fmla="*/ 907 h 1595"/>
                <a:gd name="T24" fmla="*/ 1628 w 3116"/>
                <a:gd name="T25" fmla="*/ 914 h 1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6"/>
                <a:gd name="T40" fmla="*/ 0 h 1595"/>
                <a:gd name="T41" fmla="*/ 3116 w 3116"/>
                <a:gd name="T42" fmla="*/ 1595 h 1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6" h="1595">
                  <a:moveTo>
                    <a:pt x="0" y="1587"/>
                  </a:moveTo>
                  <a:cubicBezTo>
                    <a:pt x="42" y="1588"/>
                    <a:pt x="84" y="1590"/>
                    <a:pt x="136" y="1555"/>
                  </a:cubicBezTo>
                  <a:cubicBezTo>
                    <a:pt x="188" y="1520"/>
                    <a:pt x="247" y="1464"/>
                    <a:pt x="312" y="1379"/>
                  </a:cubicBezTo>
                  <a:cubicBezTo>
                    <a:pt x="377" y="1294"/>
                    <a:pt x="446" y="1182"/>
                    <a:pt x="528" y="1047"/>
                  </a:cubicBezTo>
                  <a:cubicBezTo>
                    <a:pt x="610" y="912"/>
                    <a:pt x="696" y="720"/>
                    <a:pt x="804" y="567"/>
                  </a:cubicBezTo>
                  <a:cubicBezTo>
                    <a:pt x="912" y="414"/>
                    <a:pt x="1052" y="224"/>
                    <a:pt x="1176" y="131"/>
                  </a:cubicBezTo>
                  <a:cubicBezTo>
                    <a:pt x="1300" y="38"/>
                    <a:pt x="1418" y="0"/>
                    <a:pt x="1548" y="7"/>
                  </a:cubicBezTo>
                  <a:cubicBezTo>
                    <a:pt x="1678" y="14"/>
                    <a:pt x="1833" y="80"/>
                    <a:pt x="1956" y="171"/>
                  </a:cubicBezTo>
                  <a:cubicBezTo>
                    <a:pt x="2079" y="262"/>
                    <a:pt x="2185" y="410"/>
                    <a:pt x="2288" y="555"/>
                  </a:cubicBezTo>
                  <a:cubicBezTo>
                    <a:pt x="2391" y="700"/>
                    <a:pt x="2488" y="897"/>
                    <a:pt x="2572" y="1039"/>
                  </a:cubicBezTo>
                  <a:cubicBezTo>
                    <a:pt x="2656" y="1181"/>
                    <a:pt x="2722" y="1319"/>
                    <a:pt x="2792" y="1407"/>
                  </a:cubicBezTo>
                  <a:cubicBezTo>
                    <a:pt x="2862" y="1495"/>
                    <a:pt x="2940" y="1539"/>
                    <a:pt x="2992" y="1567"/>
                  </a:cubicBezTo>
                  <a:cubicBezTo>
                    <a:pt x="3044" y="1595"/>
                    <a:pt x="3090" y="1577"/>
                    <a:pt x="3116" y="1579"/>
                  </a:cubicBezTo>
                </a:path>
              </a:pathLst>
            </a:custGeom>
            <a:noFill/>
            <a:ln w="762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756" name="Rectangle 33"/>
            <p:cNvSpPr>
              <a:spLocks noChangeArrowheads="1"/>
            </p:cNvSpPr>
            <p:nvPr/>
          </p:nvSpPr>
          <p:spPr bwMode="auto">
            <a:xfrm>
              <a:off x="3992" y="3706"/>
              <a:ext cx="15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Optimal stocking level</a:t>
              </a:r>
            </a:p>
          </p:txBody>
        </p:sp>
        <p:sp>
          <p:nvSpPr>
            <p:cNvPr id="159757" name="Rectangle 34"/>
            <p:cNvSpPr>
              <a:spLocks noChangeArrowheads="1"/>
            </p:cNvSpPr>
            <p:nvPr/>
          </p:nvSpPr>
          <p:spPr bwMode="auto">
            <a:xfrm>
              <a:off x="4061" y="3456"/>
              <a:ext cx="62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i="1" dirty="0">
                  <a:sym typeface="Symbol" charset="0"/>
                </a:rPr>
                <a:t></a:t>
              </a:r>
              <a:r>
                <a:rPr lang="en-US" dirty="0">
                  <a:sym typeface="Symbol" charset="0"/>
                </a:rPr>
                <a:t> = 120</a:t>
              </a:r>
            </a:p>
          </p:txBody>
        </p:sp>
        <p:sp>
          <p:nvSpPr>
            <p:cNvPr id="159758" name="Line 36"/>
            <p:cNvSpPr>
              <a:spLocks noChangeShapeType="1"/>
            </p:cNvSpPr>
            <p:nvPr/>
          </p:nvSpPr>
          <p:spPr bwMode="auto">
            <a:xfrm>
              <a:off x="4383" y="3328"/>
              <a:ext cx="0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59" name="Line 38"/>
            <p:cNvSpPr>
              <a:spLocks noChangeShapeType="1"/>
            </p:cNvSpPr>
            <p:nvPr/>
          </p:nvSpPr>
          <p:spPr bwMode="auto">
            <a:xfrm flipH="1" flipV="1">
              <a:off x="4616" y="3440"/>
              <a:ext cx="320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0741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Single-Period Example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101725" y="1609725"/>
            <a:ext cx="596524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400" dirty="0"/>
              <a:t>From Appendix I, for the area .579, </a:t>
            </a:r>
            <a:r>
              <a:rPr lang="en-US" sz="2400" i="1" dirty="0">
                <a:latin typeface="Times New Roman" charset="0"/>
                <a:cs typeface="Times New Roman" charset="0"/>
              </a:rPr>
              <a:t>Z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 .20</a:t>
            </a:r>
          </a:p>
          <a:p>
            <a:pPr>
              <a:lnSpc>
                <a:spcPct val="125000"/>
              </a:lnSpc>
            </a:pPr>
            <a:endParaRPr lang="en-US" sz="2400" dirty="0">
              <a:sym typeface="Symbol" charset="0"/>
            </a:endParaRPr>
          </a:p>
          <a:p>
            <a:pPr>
              <a:lnSpc>
                <a:spcPct val="125000"/>
              </a:lnSpc>
            </a:pPr>
            <a:r>
              <a:rPr lang="en-US" sz="2400" dirty="0">
                <a:sym typeface="Symbol" charset="0"/>
              </a:rPr>
              <a:t>The optimal stocking level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851025" y="3240088"/>
            <a:ext cx="57721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ym typeface="Symbol" charset="0"/>
              </a:rPr>
              <a:t>= 120 copies + (.20)(</a:t>
            </a:r>
            <a:r>
              <a:rPr lang="en-US" sz="2400" i="1" dirty="0">
                <a:sym typeface="Symbol" charset="0"/>
              </a:rPr>
              <a:t></a:t>
            </a:r>
            <a:r>
              <a:rPr lang="en-US" sz="2400" dirty="0">
                <a:sym typeface="Symbol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= 120 + (.20)(15) = 120 + 3 = 123 papers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101725" y="4733925"/>
            <a:ext cx="511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The stockout risk = 1 – Service level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489325" y="5357813"/>
            <a:ext cx="3735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= 1 – .579 = .422 = 42.2%</a:t>
            </a:r>
          </a:p>
        </p:txBody>
      </p:sp>
    </p:spTree>
    <p:extLst>
      <p:ext uri="{BB962C8B-B14F-4D97-AF65-F5344CB8AC3E}">
        <p14:creationId xmlns:p14="http://schemas.microsoft.com/office/powerpoint/2010/main" val="25421018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  <p:bldP spid="163846" grpId="0"/>
      <p:bldP spid="16384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Fixed-Period (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) Systems</a:t>
            </a:r>
          </a:p>
        </p:txBody>
      </p:sp>
      <p:sp>
        <p:nvSpPr>
          <p:cNvPr id="161794" name="Content Placeholder 1"/>
          <p:cNvSpPr>
            <a:spLocks noGrp="1"/>
          </p:cNvSpPr>
          <p:nvPr>
            <p:ph idx="1"/>
          </p:nvPr>
        </p:nvSpPr>
        <p:spPr>
          <a:xfrm>
            <a:off x="698500" y="1600200"/>
            <a:ext cx="77597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Fixed-quantity </a:t>
            </a:r>
            <a:r>
              <a:rPr lang="en-US" dirty="0">
                <a:latin typeface="Arial" charset="0"/>
                <a:cs typeface="Arial" charset="0"/>
              </a:rPr>
              <a:t>models require continuous monitoring using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perpetual inventory systems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 </a:t>
            </a: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fixed-period systems </a:t>
            </a:r>
            <a:r>
              <a:rPr lang="en-US" dirty="0">
                <a:latin typeface="Arial" charset="0"/>
                <a:cs typeface="Arial" charset="0"/>
              </a:rPr>
              <a:t>orders placed at the end of a fixed period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Periodic review, </a:t>
            </a:r>
            <a:r>
              <a:rPr lang="en-US" b="1" i="1" dirty="0">
                <a:solidFill>
                  <a:srgbClr val="255898"/>
                </a:solidFill>
                <a:latin typeface="Arial" charset="0"/>
                <a:cs typeface="Arial" charset="0"/>
              </a:rPr>
              <a:t>P</a:t>
            </a: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555849231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0255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54113" y="2827338"/>
            <a:ext cx="6859587" cy="27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12.5</a:t>
            </a:r>
            <a:r>
              <a:rPr lang="en-US" sz="2800" b="1" dirty="0"/>
              <a:t>	</a:t>
            </a:r>
            <a:r>
              <a:rPr lang="en-US" sz="2800" b="1" i="1" dirty="0"/>
              <a:t>Apply</a:t>
            </a:r>
            <a:r>
              <a:rPr lang="en-US" sz="2800" dirty="0"/>
              <a:t> the production order quantity model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12.6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the quantity discount model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12.7</a:t>
            </a:r>
            <a:r>
              <a:rPr lang="en-US" sz="2800" b="1" dirty="0"/>
              <a:t>	</a:t>
            </a:r>
            <a:r>
              <a:rPr lang="en-US" sz="2800" b="1" i="1" dirty="0"/>
              <a:t>Understand</a:t>
            </a:r>
            <a:r>
              <a:rPr lang="en-US" sz="2800" dirty="0"/>
              <a:t> service levels and probabilistic inventory models</a:t>
            </a:r>
          </a:p>
        </p:txBody>
      </p:sp>
    </p:spTree>
    <p:extLst>
      <p:ext uri="{BB962C8B-B14F-4D97-AF65-F5344CB8AC3E}">
        <p14:creationId xmlns:p14="http://schemas.microsoft.com/office/powerpoint/2010/main" val="398070065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Fixed-Period (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) Systems</a:t>
            </a:r>
          </a:p>
        </p:txBody>
      </p:sp>
      <p:sp>
        <p:nvSpPr>
          <p:cNvPr id="161794" name="Content Placeholder 1"/>
          <p:cNvSpPr>
            <a:spLocks noGrp="1"/>
          </p:cNvSpPr>
          <p:nvPr>
            <p:ph idx="1"/>
          </p:nvPr>
        </p:nvSpPr>
        <p:spPr>
          <a:xfrm>
            <a:off x="698500" y="1600200"/>
            <a:ext cx="77597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Inventory counted only at end of period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Order brings inventory up to target level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Only relevant costs are ordering and holding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Lead times are known and constant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Items are independent of one another</a:t>
            </a:r>
          </a:p>
        </p:txBody>
      </p:sp>
    </p:spTree>
    <p:extLst>
      <p:ext uri="{BB962C8B-B14F-4D97-AF65-F5344CB8AC3E}">
        <p14:creationId xmlns:p14="http://schemas.microsoft.com/office/powerpoint/2010/main" val="1472417839"/>
      </p:ext>
    </p:extLst>
  </p:cSld>
  <p:clrMapOvr>
    <a:masterClrMapping/>
  </p:clrMapOvr>
  <p:transition>
    <p:pull dir="l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Fixed-Period (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) Systems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1562100" y="2311400"/>
            <a:ext cx="6223000" cy="0"/>
          </a:xfrm>
          <a:prstGeom prst="line">
            <a:avLst/>
          </a:prstGeom>
          <a:noFill/>
          <a:ln w="57150">
            <a:solidFill>
              <a:srgbClr val="1750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3644900" y="36195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3605" name="Group 5"/>
          <p:cNvGrpSpPr>
            <a:grpSpLocks/>
          </p:cNvGrpSpPr>
          <p:nvPr/>
        </p:nvGrpSpPr>
        <p:grpSpPr bwMode="auto">
          <a:xfrm>
            <a:off x="1085850" y="1930400"/>
            <a:ext cx="6724650" cy="4521200"/>
            <a:chOff x="684" y="1216"/>
            <a:chExt cx="4236" cy="2848"/>
          </a:xfrm>
        </p:grpSpPr>
        <p:sp>
          <p:nvSpPr>
            <p:cNvPr id="163870" name="Freeform 6"/>
            <p:cNvSpPr>
              <a:spLocks/>
            </p:cNvSpPr>
            <p:nvPr/>
          </p:nvSpPr>
          <p:spPr bwMode="auto">
            <a:xfrm>
              <a:off x="976" y="1216"/>
              <a:ext cx="3944" cy="2560"/>
            </a:xfrm>
            <a:custGeom>
              <a:avLst/>
              <a:gdLst>
                <a:gd name="T0" fmla="*/ 0 w 3944"/>
                <a:gd name="T1" fmla="*/ 0 h 2560"/>
                <a:gd name="T2" fmla="*/ 0 w 3944"/>
                <a:gd name="T3" fmla="*/ 2560 h 2560"/>
                <a:gd name="T4" fmla="*/ 3944 w 3944"/>
                <a:gd name="T5" fmla="*/ 2560 h 2560"/>
                <a:gd name="T6" fmla="*/ 0 60000 65536"/>
                <a:gd name="T7" fmla="*/ 0 60000 65536"/>
                <a:gd name="T8" fmla="*/ 0 60000 65536"/>
                <a:gd name="T9" fmla="*/ 0 w 3944"/>
                <a:gd name="T10" fmla="*/ 0 h 2560"/>
                <a:gd name="T11" fmla="*/ 3944 w 3944"/>
                <a:gd name="T12" fmla="*/ 2560 h 2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4" h="2560">
                  <a:moveTo>
                    <a:pt x="0" y="0"/>
                  </a:moveTo>
                  <a:lnTo>
                    <a:pt x="0" y="2560"/>
                  </a:lnTo>
                  <a:lnTo>
                    <a:pt x="3944" y="256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71" name="Rectangle 7"/>
            <p:cNvSpPr>
              <a:spLocks noChangeArrowheads="1"/>
            </p:cNvSpPr>
            <p:nvPr/>
          </p:nvSpPr>
          <p:spPr bwMode="auto">
            <a:xfrm rot="-5400000">
              <a:off x="144" y="2398"/>
              <a:ext cx="13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On-hand inventory</a:t>
              </a:r>
            </a:p>
          </p:txBody>
        </p:sp>
        <p:sp>
          <p:nvSpPr>
            <p:cNvPr id="163872" name="Rectangle 8"/>
            <p:cNvSpPr>
              <a:spLocks noChangeArrowheads="1"/>
            </p:cNvSpPr>
            <p:nvPr/>
          </p:nvSpPr>
          <p:spPr bwMode="auto">
            <a:xfrm>
              <a:off x="2750" y="3831"/>
              <a:ext cx="4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53609" name="Group 9"/>
          <p:cNvGrpSpPr>
            <a:grpSpLocks/>
          </p:cNvGrpSpPr>
          <p:nvPr/>
        </p:nvGrpSpPr>
        <p:grpSpPr bwMode="auto">
          <a:xfrm>
            <a:off x="1549400" y="2311400"/>
            <a:ext cx="860425" cy="2349500"/>
            <a:chOff x="976" y="1456"/>
            <a:chExt cx="542" cy="1480"/>
          </a:xfrm>
        </p:grpSpPr>
        <p:sp>
          <p:nvSpPr>
            <p:cNvPr id="163868" name="Freeform 10"/>
            <p:cNvSpPr>
              <a:spLocks/>
            </p:cNvSpPr>
            <p:nvPr/>
          </p:nvSpPr>
          <p:spPr bwMode="auto">
            <a:xfrm>
              <a:off x="976" y="1456"/>
              <a:ext cx="248" cy="1480"/>
            </a:xfrm>
            <a:custGeom>
              <a:avLst/>
              <a:gdLst>
                <a:gd name="T0" fmla="*/ 0 w 248"/>
                <a:gd name="T1" fmla="*/ 944 h 1480"/>
                <a:gd name="T2" fmla="*/ 248 w 248"/>
                <a:gd name="T3" fmla="*/ 1480 h 1480"/>
                <a:gd name="T4" fmla="*/ 248 w 248"/>
                <a:gd name="T5" fmla="*/ 0 h 1480"/>
                <a:gd name="T6" fmla="*/ 0 60000 65536"/>
                <a:gd name="T7" fmla="*/ 0 60000 65536"/>
                <a:gd name="T8" fmla="*/ 0 60000 65536"/>
                <a:gd name="T9" fmla="*/ 0 w 248"/>
                <a:gd name="T10" fmla="*/ 0 h 1480"/>
                <a:gd name="T11" fmla="*/ 248 w 248"/>
                <a:gd name="T12" fmla="*/ 1480 h 1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480">
                  <a:moveTo>
                    <a:pt x="0" y="944"/>
                  </a:moveTo>
                  <a:lnTo>
                    <a:pt x="248" y="1480"/>
                  </a:lnTo>
                  <a:lnTo>
                    <a:pt x="248" y="0"/>
                  </a:ln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69" name="Rectangle 11"/>
            <p:cNvSpPr>
              <a:spLocks noChangeArrowheads="1"/>
            </p:cNvSpPr>
            <p:nvPr/>
          </p:nvSpPr>
          <p:spPr bwMode="auto">
            <a:xfrm>
              <a:off x="1222" y="2184"/>
              <a:ext cx="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</p:grpSp>
      <p:grpSp>
        <p:nvGrpSpPr>
          <p:cNvPr id="153612" name="Group 12"/>
          <p:cNvGrpSpPr>
            <a:grpSpLocks/>
          </p:cNvGrpSpPr>
          <p:nvPr/>
        </p:nvGrpSpPr>
        <p:grpSpPr bwMode="auto">
          <a:xfrm>
            <a:off x="1943100" y="2298700"/>
            <a:ext cx="1736725" cy="1308100"/>
            <a:chOff x="1224" y="1448"/>
            <a:chExt cx="1094" cy="824"/>
          </a:xfrm>
        </p:grpSpPr>
        <p:sp>
          <p:nvSpPr>
            <p:cNvPr id="163866" name="Freeform 13"/>
            <p:cNvSpPr>
              <a:spLocks/>
            </p:cNvSpPr>
            <p:nvPr/>
          </p:nvSpPr>
          <p:spPr bwMode="auto">
            <a:xfrm>
              <a:off x="1224" y="1448"/>
              <a:ext cx="1080" cy="824"/>
            </a:xfrm>
            <a:custGeom>
              <a:avLst/>
              <a:gdLst>
                <a:gd name="T0" fmla="*/ 0 w 1080"/>
                <a:gd name="T1" fmla="*/ 0 h 824"/>
                <a:gd name="T2" fmla="*/ 1080 w 1080"/>
                <a:gd name="T3" fmla="*/ 824 h 824"/>
                <a:gd name="T4" fmla="*/ 1080 w 1080"/>
                <a:gd name="T5" fmla="*/ 24 h 824"/>
                <a:gd name="T6" fmla="*/ 0 60000 65536"/>
                <a:gd name="T7" fmla="*/ 0 60000 65536"/>
                <a:gd name="T8" fmla="*/ 0 60000 65536"/>
                <a:gd name="T9" fmla="*/ 0 w 1080"/>
                <a:gd name="T10" fmla="*/ 0 h 824"/>
                <a:gd name="T11" fmla="*/ 1080 w 1080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824">
                  <a:moveTo>
                    <a:pt x="0" y="0"/>
                  </a:moveTo>
                  <a:lnTo>
                    <a:pt x="1080" y="824"/>
                  </a:lnTo>
                  <a:lnTo>
                    <a:pt x="1080" y="24"/>
                  </a:ln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67" name="Rectangle 14"/>
            <p:cNvSpPr>
              <a:spLocks noChangeArrowheads="1"/>
            </p:cNvSpPr>
            <p:nvPr/>
          </p:nvSpPr>
          <p:spPr bwMode="auto">
            <a:xfrm>
              <a:off x="2022" y="1687"/>
              <a:ext cx="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153615" name="Group 15"/>
          <p:cNvGrpSpPr>
            <a:grpSpLocks/>
          </p:cNvGrpSpPr>
          <p:nvPr/>
        </p:nvGrpSpPr>
        <p:grpSpPr bwMode="auto">
          <a:xfrm>
            <a:off x="4314825" y="1725613"/>
            <a:ext cx="2987675" cy="560387"/>
            <a:chOff x="2718" y="1087"/>
            <a:chExt cx="1882" cy="353"/>
          </a:xfrm>
        </p:grpSpPr>
        <p:sp>
          <p:nvSpPr>
            <p:cNvPr id="163864" name="Rectangle 16"/>
            <p:cNvSpPr>
              <a:spLocks noChangeArrowheads="1"/>
            </p:cNvSpPr>
            <p:nvPr/>
          </p:nvSpPr>
          <p:spPr bwMode="auto">
            <a:xfrm>
              <a:off x="2718" y="1087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Target quantity (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163865" name="Line 17"/>
            <p:cNvSpPr>
              <a:spLocks noChangeShapeType="1"/>
            </p:cNvSpPr>
            <p:nvPr/>
          </p:nvSpPr>
          <p:spPr bwMode="auto">
            <a:xfrm>
              <a:off x="4080" y="1224"/>
              <a:ext cx="52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53618" name="Group 18"/>
          <p:cNvGrpSpPr>
            <a:grpSpLocks/>
          </p:cNvGrpSpPr>
          <p:nvPr/>
        </p:nvGrpSpPr>
        <p:grpSpPr bwMode="auto">
          <a:xfrm>
            <a:off x="1993900" y="4278313"/>
            <a:ext cx="1612900" cy="369887"/>
            <a:chOff x="1256" y="2695"/>
            <a:chExt cx="1016" cy="233"/>
          </a:xfrm>
        </p:grpSpPr>
        <p:sp>
          <p:nvSpPr>
            <p:cNvPr id="163862" name="Line 19"/>
            <p:cNvSpPr>
              <a:spLocks noChangeShapeType="1"/>
            </p:cNvSpPr>
            <p:nvPr/>
          </p:nvSpPr>
          <p:spPr bwMode="auto">
            <a:xfrm>
              <a:off x="1256" y="2808"/>
              <a:ext cx="1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63" name="Rectangle 20"/>
            <p:cNvSpPr>
              <a:spLocks noChangeArrowheads="1"/>
            </p:cNvSpPr>
            <p:nvPr/>
          </p:nvSpPr>
          <p:spPr bwMode="auto">
            <a:xfrm>
              <a:off x="1658" y="2695"/>
              <a:ext cx="25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P</a:t>
              </a:r>
            </a:p>
          </p:txBody>
        </p:sp>
      </p:grpSp>
      <p:grpSp>
        <p:nvGrpSpPr>
          <p:cNvPr id="153621" name="Group 21"/>
          <p:cNvGrpSpPr>
            <a:grpSpLocks/>
          </p:cNvGrpSpPr>
          <p:nvPr/>
        </p:nvGrpSpPr>
        <p:grpSpPr bwMode="auto">
          <a:xfrm>
            <a:off x="3657600" y="2298700"/>
            <a:ext cx="4013200" cy="3683000"/>
            <a:chOff x="2304" y="1448"/>
            <a:chExt cx="2528" cy="2320"/>
          </a:xfrm>
        </p:grpSpPr>
        <p:sp>
          <p:nvSpPr>
            <p:cNvPr id="163851" name="Freeform 22"/>
            <p:cNvSpPr>
              <a:spLocks/>
            </p:cNvSpPr>
            <p:nvPr/>
          </p:nvSpPr>
          <p:spPr bwMode="auto">
            <a:xfrm>
              <a:off x="2304" y="1448"/>
              <a:ext cx="2528" cy="2096"/>
            </a:xfrm>
            <a:custGeom>
              <a:avLst/>
              <a:gdLst>
                <a:gd name="T0" fmla="*/ 0 w 2528"/>
                <a:gd name="T1" fmla="*/ 24 h 2096"/>
                <a:gd name="T2" fmla="*/ 1032 w 2528"/>
                <a:gd name="T3" fmla="*/ 2096 h 2096"/>
                <a:gd name="T4" fmla="*/ 1032 w 2528"/>
                <a:gd name="T5" fmla="*/ 8 h 2096"/>
                <a:gd name="T6" fmla="*/ 2040 w 2528"/>
                <a:gd name="T7" fmla="*/ 592 h 2096"/>
                <a:gd name="T8" fmla="*/ 2040 w 2528"/>
                <a:gd name="T9" fmla="*/ 0 h 2096"/>
                <a:gd name="T10" fmla="*/ 2528 w 2528"/>
                <a:gd name="T11" fmla="*/ 616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8"/>
                <a:gd name="T19" fmla="*/ 0 h 2096"/>
                <a:gd name="T20" fmla="*/ 2528 w 2528"/>
                <a:gd name="T21" fmla="*/ 2096 h 20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8" h="2096">
                  <a:moveTo>
                    <a:pt x="0" y="24"/>
                  </a:moveTo>
                  <a:lnTo>
                    <a:pt x="1032" y="2096"/>
                  </a:lnTo>
                  <a:lnTo>
                    <a:pt x="1032" y="8"/>
                  </a:lnTo>
                  <a:lnTo>
                    <a:pt x="2040" y="592"/>
                  </a:lnTo>
                  <a:lnTo>
                    <a:pt x="2040" y="0"/>
                  </a:lnTo>
                  <a:lnTo>
                    <a:pt x="2528" y="616"/>
                  </a:ln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52" name="Line 23"/>
            <p:cNvSpPr>
              <a:spLocks noChangeShapeType="1"/>
            </p:cNvSpPr>
            <p:nvPr/>
          </p:nvSpPr>
          <p:spPr bwMode="auto">
            <a:xfrm>
              <a:off x="4344" y="2032"/>
              <a:ext cx="0" cy="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53" name="Line 24"/>
            <p:cNvSpPr>
              <a:spLocks noChangeShapeType="1"/>
            </p:cNvSpPr>
            <p:nvPr/>
          </p:nvSpPr>
          <p:spPr bwMode="auto">
            <a:xfrm>
              <a:off x="3336" y="3544"/>
              <a:ext cx="0" cy="2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854" name="Rectangle 25"/>
            <p:cNvSpPr>
              <a:spLocks noChangeArrowheads="1"/>
            </p:cNvSpPr>
            <p:nvPr/>
          </p:nvSpPr>
          <p:spPr bwMode="auto">
            <a:xfrm>
              <a:off x="3054" y="2295"/>
              <a:ext cx="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63855" name="Rectangle 26"/>
            <p:cNvSpPr>
              <a:spLocks noChangeArrowheads="1"/>
            </p:cNvSpPr>
            <p:nvPr/>
          </p:nvSpPr>
          <p:spPr bwMode="auto">
            <a:xfrm>
              <a:off x="4062" y="1607"/>
              <a:ext cx="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grpSp>
          <p:nvGrpSpPr>
            <p:cNvPr id="163856" name="Group 27"/>
            <p:cNvGrpSpPr>
              <a:grpSpLocks/>
            </p:cNvGrpSpPr>
            <p:nvPr/>
          </p:nvGrpSpPr>
          <p:grpSpPr bwMode="auto">
            <a:xfrm>
              <a:off x="3360" y="2160"/>
              <a:ext cx="1016" cy="233"/>
              <a:chOff x="3360" y="2160"/>
              <a:chExt cx="1016" cy="233"/>
            </a:xfrm>
          </p:grpSpPr>
          <p:sp>
            <p:nvSpPr>
              <p:cNvPr id="163860" name="Line 28"/>
              <p:cNvSpPr>
                <a:spLocks noChangeShapeType="1"/>
              </p:cNvSpPr>
              <p:nvPr/>
            </p:nvSpPr>
            <p:spPr bwMode="auto">
              <a:xfrm>
                <a:off x="3360" y="2288"/>
                <a:ext cx="1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861" name="Rectangle 29"/>
              <p:cNvSpPr>
                <a:spLocks noChangeArrowheads="1"/>
              </p:cNvSpPr>
              <p:nvPr/>
            </p:nvSpPr>
            <p:spPr bwMode="auto">
              <a:xfrm>
                <a:off x="3762" y="2160"/>
                <a:ext cx="252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charset="0"/>
                    <a:cs typeface="Times New Roman" charset="0"/>
                  </a:rPr>
                  <a:t>P</a:t>
                </a:r>
              </a:p>
            </p:txBody>
          </p:sp>
        </p:grpSp>
        <p:grpSp>
          <p:nvGrpSpPr>
            <p:cNvPr id="163857" name="Group 30"/>
            <p:cNvGrpSpPr>
              <a:grpSpLocks/>
            </p:cNvGrpSpPr>
            <p:nvPr/>
          </p:nvGrpSpPr>
          <p:grpSpPr bwMode="auto">
            <a:xfrm>
              <a:off x="2308" y="3423"/>
              <a:ext cx="1016" cy="233"/>
              <a:chOff x="2308" y="3423"/>
              <a:chExt cx="1016" cy="233"/>
            </a:xfrm>
          </p:grpSpPr>
          <p:sp>
            <p:nvSpPr>
              <p:cNvPr id="163858" name="Line 31"/>
              <p:cNvSpPr>
                <a:spLocks noChangeShapeType="1"/>
              </p:cNvSpPr>
              <p:nvPr/>
            </p:nvSpPr>
            <p:spPr bwMode="auto">
              <a:xfrm>
                <a:off x="2308" y="3536"/>
                <a:ext cx="1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859" name="Rectangle 32"/>
              <p:cNvSpPr>
                <a:spLocks noChangeArrowheads="1"/>
              </p:cNvSpPr>
              <p:nvPr/>
            </p:nvSpPr>
            <p:spPr bwMode="auto">
              <a:xfrm>
                <a:off x="2710" y="3423"/>
                <a:ext cx="242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</p:grpSp>
      </p:grpSp>
      <p:sp>
        <p:nvSpPr>
          <p:cNvPr id="153633" name="Rectangle 33"/>
          <p:cNvSpPr>
            <a:spLocks noChangeArrowheads="1"/>
          </p:cNvSpPr>
          <p:nvPr/>
        </p:nvSpPr>
        <p:spPr bwMode="auto">
          <a:xfrm>
            <a:off x="631825" y="14208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12.9</a:t>
            </a:r>
          </a:p>
        </p:txBody>
      </p:sp>
    </p:spTree>
    <p:extLst>
      <p:ext uri="{BB962C8B-B14F-4D97-AF65-F5344CB8AC3E}">
        <p14:creationId xmlns:p14="http://schemas.microsoft.com/office/powerpoint/2010/main" val="428748956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4" grpId="0" animBg="1"/>
      <p:bldP spid="153633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Fixed-Period Systems</a:t>
            </a:r>
          </a:p>
        </p:txBody>
      </p:sp>
      <p:sp>
        <p:nvSpPr>
          <p:cNvPr id="165890" name="Content Placeholder 1"/>
          <p:cNvSpPr>
            <a:spLocks noGrp="1"/>
          </p:cNvSpPr>
          <p:nvPr>
            <p:ph idx="1"/>
          </p:nvPr>
        </p:nvSpPr>
        <p:spPr>
          <a:xfrm>
            <a:off x="736600" y="1612900"/>
            <a:ext cx="76835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Inventory is only counted at each review period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be scheduled at convenient times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Appropriate in routine situations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result in stockouts between periods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require increased safety stock</a:t>
            </a:r>
          </a:p>
        </p:txBody>
      </p:sp>
    </p:spTree>
    <p:extLst>
      <p:ext uri="{BB962C8B-B14F-4D97-AF65-F5344CB8AC3E}">
        <p14:creationId xmlns:p14="http://schemas.microsoft.com/office/powerpoint/2010/main" val="4050423673"/>
      </p:ext>
    </p:extLst>
  </p:cSld>
  <p:clrMapOvr>
    <a:masterClrMapping/>
  </p:clrMapOvr>
  <p:transition>
    <p:pull dir="l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AutoShape 4" descr="3287383400_2177562"/>
          <p:cNvSpPr>
            <a:spLocks noChangeAspect="1" noChangeArrowheads="1"/>
          </p:cNvSpPr>
          <p:nvPr/>
        </p:nvSpPr>
        <p:spPr bwMode="auto">
          <a:xfrm>
            <a:off x="1828800" y="257175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4386" name="AutoShape 5" descr="3287383400_2177562"/>
          <p:cNvSpPr>
            <a:spLocks noChangeAspect="1" noChangeArrowheads="1"/>
          </p:cNvSpPr>
          <p:nvPr/>
        </p:nvSpPr>
        <p:spPr bwMode="auto">
          <a:xfrm>
            <a:off x="1828800" y="257175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914400" y="4369336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Printed in the United States of America.</a:t>
            </a:r>
          </a:p>
        </p:txBody>
      </p:sp>
      <p:pic>
        <p:nvPicPr>
          <p:cNvPr id="144393" name="Picture 9" descr="discla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21810"/>
            <a:ext cx="8242300" cy="2499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Inventory Management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2500"/>
            <a:ext cx="7772400" cy="21336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b="1" i="1" dirty="0">
                <a:solidFill>
                  <a:srgbClr val="255898"/>
                </a:solidFill>
                <a:latin typeface="Arial" charset="0"/>
                <a:cs typeface="Arial" charset="0"/>
              </a:rPr>
              <a:t>The objective of inventory management is to strike a balance between inventory investment and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707269147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3428</Words>
  <Application>Microsoft Office PowerPoint</Application>
  <PresentationFormat>On-screen Show (4:3)</PresentationFormat>
  <Paragraphs>868</Paragraphs>
  <Slides>83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PowerPoint Presentation</vt:lpstr>
      <vt:lpstr>Outline</vt:lpstr>
      <vt:lpstr>Outline - Continued</vt:lpstr>
      <vt:lpstr>Inventory Management at Amazon.com</vt:lpstr>
      <vt:lpstr>Inventory Management at Amazon.com</vt:lpstr>
      <vt:lpstr>Inventory Management at Amazon.com</vt:lpstr>
      <vt:lpstr>Learning Objectives</vt:lpstr>
      <vt:lpstr>Learning Objectives</vt:lpstr>
      <vt:lpstr>Inventory Management</vt:lpstr>
      <vt:lpstr>Importance of Inventory</vt:lpstr>
      <vt:lpstr>Functions of Inventory</vt:lpstr>
      <vt:lpstr>Types of Inventory</vt:lpstr>
      <vt:lpstr>The Material Flow Cycle</vt:lpstr>
      <vt:lpstr>Managing Inventory </vt:lpstr>
      <vt:lpstr>ABC Analysis</vt:lpstr>
      <vt:lpstr>ABC Analysis</vt:lpstr>
      <vt:lpstr>ABC Analysis</vt:lpstr>
      <vt:lpstr>ABC Analysis</vt:lpstr>
      <vt:lpstr>ABC Analysis</vt:lpstr>
      <vt:lpstr>Record Accuracy</vt:lpstr>
      <vt:lpstr>Record Accuracy</vt:lpstr>
      <vt:lpstr>Cycle Counting</vt:lpstr>
      <vt:lpstr>Cycle Counting Example</vt:lpstr>
      <vt:lpstr>Control of Service Inventories</vt:lpstr>
      <vt:lpstr>Inventory Models</vt:lpstr>
      <vt:lpstr>Inventory Models</vt:lpstr>
      <vt:lpstr>Holding Costs</vt:lpstr>
      <vt:lpstr>Holding Costs</vt:lpstr>
      <vt:lpstr>Inventory Models for Independent Demand</vt:lpstr>
      <vt:lpstr>Basic EOQ Model</vt:lpstr>
      <vt:lpstr>Inventory Usage Over Time</vt:lpstr>
      <vt:lpstr>Minimizing Costs</vt:lpstr>
      <vt:lpstr>Minimizing Costs</vt:lpstr>
      <vt:lpstr>Minimizing Costs</vt:lpstr>
      <vt:lpstr>Minimizing Costs</vt:lpstr>
      <vt:lpstr>Minimizing Costs</vt:lpstr>
      <vt:lpstr>Minimizing Costs</vt:lpstr>
      <vt:lpstr>An EOQ Example</vt:lpstr>
      <vt:lpstr>An EOQ Example</vt:lpstr>
      <vt:lpstr>An EOQ Example</vt:lpstr>
      <vt:lpstr>An EOQ Example</vt:lpstr>
      <vt:lpstr>The EOQ Model</vt:lpstr>
      <vt:lpstr>Robust Model</vt:lpstr>
      <vt:lpstr>An EOQ Example</vt:lpstr>
      <vt:lpstr>An EOQ Example</vt:lpstr>
      <vt:lpstr>Reorder Points</vt:lpstr>
      <vt:lpstr>Reorder Point Curve</vt:lpstr>
      <vt:lpstr>Reorder Point Example</vt:lpstr>
      <vt:lpstr>Production Order Quantity Model</vt:lpstr>
      <vt:lpstr>Production Order Quantity Model</vt:lpstr>
      <vt:lpstr>Production Order Quantity Model</vt:lpstr>
      <vt:lpstr>Production Order Quantity Model</vt:lpstr>
      <vt:lpstr>Production Order Quantity Example</vt:lpstr>
      <vt:lpstr>Production Order Quantity Model</vt:lpstr>
      <vt:lpstr>Quantity Discount Models</vt:lpstr>
      <vt:lpstr>Quantity Discount Models</vt:lpstr>
      <vt:lpstr>Quantity Discount Models</vt:lpstr>
      <vt:lpstr>Quantity Discount Models</vt:lpstr>
      <vt:lpstr>Quantity Discount Example</vt:lpstr>
      <vt:lpstr>Quantity Discount Example</vt:lpstr>
      <vt:lpstr>Quantity Discount Variations</vt:lpstr>
      <vt:lpstr>Probabilistic Models and  Safety Stock</vt:lpstr>
      <vt:lpstr>Safety Stock Example</vt:lpstr>
      <vt:lpstr>Safety Stock Example</vt:lpstr>
      <vt:lpstr>Probabilistic Demand</vt:lpstr>
      <vt:lpstr>Probabilistic Demand</vt:lpstr>
      <vt:lpstr>Probabilistic Demand</vt:lpstr>
      <vt:lpstr>Probabilistic Example</vt:lpstr>
      <vt:lpstr>Other Probabilistic Models</vt:lpstr>
      <vt:lpstr>Other Probabilistic Models</vt:lpstr>
      <vt:lpstr>Probabilistic Example</vt:lpstr>
      <vt:lpstr>Other Probabilistic Models</vt:lpstr>
      <vt:lpstr>Probabilistic Example</vt:lpstr>
      <vt:lpstr>Other Probabilistic Models</vt:lpstr>
      <vt:lpstr>Probabilistic Example</vt:lpstr>
      <vt:lpstr>Single-Period Model</vt:lpstr>
      <vt:lpstr>Single-Period Example</vt:lpstr>
      <vt:lpstr>Single-Period Example</vt:lpstr>
      <vt:lpstr>Fixed-Period (P) Systems</vt:lpstr>
      <vt:lpstr>Fixed-Period (P) Systems</vt:lpstr>
      <vt:lpstr>Fixed-Period (P) Systems</vt:lpstr>
      <vt:lpstr>Fixed-Period Systems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12 - Inventory Management</dc:subject>
  <dc:creator>Jeff Heyl</dc:creator>
  <cp:keywords/>
  <dc:description/>
  <cp:lastModifiedBy>970595904650</cp:lastModifiedBy>
  <cp:revision>265</cp:revision>
  <dcterms:created xsi:type="dcterms:W3CDTF">2012-09-28T10:33:31Z</dcterms:created>
  <dcterms:modified xsi:type="dcterms:W3CDTF">2019-08-19T11:55:43Z</dcterms:modified>
  <cp:category/>
</cp:coreProperties>
</file>